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entation.xml" ContentType="application/vnd.openxmlformats-officedocument.presentationml.presentation.main+xml"/>
  <Override PartName="/ppt/slideMasters/slideMaster10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9" r:id="rId4"/>
    <p:sldMasterId id="2147483661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9.xml"/><Relationship Id="rId5" Type="http://schemas.openxmlformats.org/officeDocument/2006/relationships/slideMaster" Target="slideMasters/slideMaster10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4D8825-2F47-4A88-92B6-D753D29C60B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edit the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title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text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sldNum" idx="5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B340D7-C4C2-46FE-B71B-C0E2DAEFC2CA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dt" idx="6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edit the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title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text </a:t>
            </a: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7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8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6FAC2D-BE82-4CF8-806A-D63FA101C85F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9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F70C9F9-C0B3-4993-8F0D-5DEECBF25A37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ftr" idx="13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sldNum" idx="14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4410C91-1607-4970-A4BD-4BAD897E22E6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dt" idx="15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ftr" idx="16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sldNum" idx="17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F627C1E-94CF-4CC7-A821-EBBCB4A104B1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dt" idx="18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19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20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CA5560-1D98-4060-A99A-E5F6930B2727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dt" idx="21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4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2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3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7DE98EE-047E-4E7F-A5CC-E68620D03044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24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5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ftr" idx="25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sldNum" idx="26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D008C4-EF20-4EC1-ABB4-C769B15BEE69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dt" idx="27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2FF3755E-E182-4297-94F4-0F58039A703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x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ftr" idx="31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sldNum" idx="32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5BF788C-08AA-4E13-B43C-0A433EA32B70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dt" idx="33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6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ftr" idx="34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sldNum" idx="35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2E80AA3-B7B0-4932-A5FA-A9F5E23D942C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dt" idx="36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7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ftr" idx="37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sldNum" idx="38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C0E0E08-C191-4ECF-B6E9-FDD81D1F45C9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dt" idx="39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 object 16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 idx="1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2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F046370-E37C-415D-94A6-77AD7A56A19C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dt" idx="3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bg object 16" hidden="1"/>
          <p:cNvPicPr/>
          <p:nvPr/>
        </p:nvPicPr>
        <p:blipFill>
          <a:blip r:embed="rId2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" name="bg object 17"/>
          <p:cNvPicPr/>
          <p:nvPr/>
        </p:nvPicPr>
        <p:blipFill>
          <a:blip r:embed="rId4"/>
          <a:stretch/>
        </p:blipFill>
        <p:spPr>
          <a:xfrm>
            <a:off x="1647720" y="0"/>
            <a:ext cx="8893080" cy="56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bg object 18"/>
          <p:cNvSpPr/>
          <p:nvPr/>
        </p:nvSpPr>
        <p:spPr>
          <a:xfrm>
            <a:off x="1652400" y="97200"/>
            <a:ext cx="8884440" cy="392760"/>
          </a:xfrm>
          <a:custGeom>
            <a:avLst/>
            <a:gdLst>
              <a:gd name="textAreaLeft" fmla="*/ 0 w 8884440"/>
              <a:gd name="textAreaRight" fmla="*/ 8888040 w 8884440"/>
              <a:gd name="textAreaTop" fmla="*/ 0 h 392760"/>
              <a:gd name="textAreaBottom" fmla="*/ 396360 h 392760"/>
            </a:gdLst>
            <a:ahLst/>
            <a:cxnLst/>
            <a:rect l="textAreaLeft" t="textAreaTop" r="textAreaRight" b="textAreaBottom"/>
            <a:pathLst>
              <a:path w="8888095" h="396240">
                <a:moveTo>
                  <a:pt x="8733499" y="395999"/>
                </a:moveTo>
                <a:lnTo>
                  <a:pt x="0" y="395999"/>
                </a:lnTo>
                <a:lnTo>
                  <a:pt x="0" y="0"/>
                </a:lnTo>
                <a:lnTo>
                  <a:pt x="8887499" y="0"/>
                </a:lnTo>
                <a:lnTo>
                  <a:pt x="8887499" y="241999"/>
                </a:lnTo>
                <a:lnTo>
                  <a:pt x="8733499" y="395999"/>
                </a:lnTo>
                <a:close/>
              </a:path>
            </a:pathLst>
          </a:custGeom>
          <a:solidFill>
            <a:srgbClr val="F6F0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it-CH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bg object 19"/>
          <p:cNvSpPr/>
          <p:nvPr/>
        </p:nvSpPr>
        <p:spPr>
          <a:xfrm>
            <a:off x="10385640" y="339120"/>
            <a:ext cx="150840" cy="150840"/>
          </a:xfrm>
          <a:custGeom>
            <a:avLst/>
            <a:gdLst>
              <a:gd name="textAreaLeft" fmla="*/ 0 w 150840"/>
              <a:gd name="textAreaRight" fmla="*/ 154440 w 150840"/>
              <a:gd name="textAreaTop" fmla="*/ 0 h 150840"/>
              <a:gd name="textAreaBottom" fmla="*/ 154440 h 150840"/>
            </a:gdLst>
            <a:ahLst/>
            <a:cxnLst/>
            <a:rect l="textAreaLeft" t="textAreaTop" r="textAreaRight" b="textAreaBottom"/>
            <a:pathLst>
              <a:path w="154304" h="154304">
                <a:moveTo>
                  <a:pt x="0" y="154000"/>
                </a:moveTo>
                <a:lnTo>
                  <a:pt x="30799" y="30800"/>
                </a:lnTo>
                <a:lnTo>
                  <a:pt x="153999" y="0"/>
                </a:lnTo>
                <a:lnTo>
                  <a:pt x="0" y="154000"/>
                </a:lnTo>
                <a:close/>
              </a:path>
            </a:pathLst>
          </a:custGeom>
          <a:solidFill>
            <a:srgbClr val="C4BEC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it-CH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bg object 20"/>
          <p:cNvSpPr/>
          <p:nvPr/>
        </p:nvSpPr>
        <p:spPr>
          <a:xfrm>
            <a:off x="1652400" y="97200"/>
            <a:ext cx="8884440" cy="392760"/>
          </a:xfrm>
          <a:custGeom>
            <a:avLst/>
            <a:gdLst>
              <a:gd name="textAreaLeft" fmla="*/ 0 w 8884440"/>
              <a:gd name="textAreaRight" fmla="*/ 8888040 w 8884440"/>
              <a:gd name="textAreaTop" fmla="*/ 0 h 392760"/>
              <a:gd name="textAreaBottom" fmla="*/ 396360 h 392760"/>
            </a:gdLst>
            <a:ahLst/>
            <a:cxnLst/>
            <a:rect l="textAreaLeft" t="textAreaTop" r="textAreaRight" b="textAreaBottom"/>
            <a:pathLst>
              <a:path w="8888095" h="396240">
                <a:moveTo>
                  <a:pt x="8733499" y="395999"/>
                </a:moveTo>
                <a:lnTo>
                  <a:pt x="8764299" y="272799"/>
                </a:lnTo>
                <a:lnTo>
                  <a:pt x="8887499" y="241999"/>
                </a:lnTo>
                <a:lnTo>
                  <a:pt x="8733499" y="395999"/>
                </a:lnTo>
                <a:lnTo>
                  <a:pt x="0" y="395999"/>
                </a:lnTo>
                <a:lnTo>
                  <a:pt x="0" y="0"/>
                </a:lnTo>
                <a:lnTo>
                  <a:pt x="8887499" y="0"/>
                </a:lnTo>
                <a:lnTo>
                  <a:pt x="8887499" y="241999"/>
                </a:lnTo>
              </a:path>
            </a:pathLst>
          </a:custGeom>
          <a:noFill/>
          <a:ln w="9360">
            <a:solidFill>
              <a:srgbClr val="AB3EC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it-CH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69200" y="164520"/>
            <a:ext cx="464976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it-CH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title text format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956880" y="1439280"/>
            <a:ext cx="9799560" cy="447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CH" sz="2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ftr" idx="28"/>
          </p:nvPr>
        </p:nvSpPr>
        <p:spPr>
          <a:xfrm>
            <a:off x="4145400" y="6378120"/>
            <a:ext cx="389772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it-CH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sldNum" idx="29"/>
          </p:nvPr>
        </p:nvSpPr>
        <p:spPr>
          <a:xfrm>
            <a:off x="877824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BF33611-1EC4-4E30-A935-D89E13DEA7B1}" type="slidenum">
              <a:rPr lang="it-CH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&lt;number&gt;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dt" idx="30"/>
          </p:nvPr>
        </p:nvSpPr>
        <p:spPr>
          <a:xfrm>
            <a:off x="609480" y="6378120"/>
            <a:ext cx="2800440" cy="33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5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7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1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17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image" Target="../media/image33.jpeg"/><Relationship Id="rId4" Type="http://schemas.openxmlformats.org/officeDocument/2006/relationships/slideLayout" Target="../slideLayouts/slideLayout1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1.jpeg"/><Relationship Id="rId3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5.jpeg"/><Relationship Id="rId3" Type="http://schemas.openxmlformats.org/officeDocument/2006/relationships/image" Target="../media/image43.jpeg"/><Relationship Id="rId4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47.jpeg"/><Relationship Id="rId3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jpe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slideLayout" Target="../slideLayouts/slideLayout10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jpeg"/><Relationship Id="rId3" Type="http://schemas.openxmlformats.org/officeDocument/2006/relationships/image" Target="../media/image58.jpeg"/><Relationship Id="rId4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object 2"/>
          <p:cNvPicPr/>
          <p:nvPr/>
        </p:nvPicPr>
        <p:blipFill>
          <a:blip r:embed="rId1"/>
          <a:stretch/>
        </p:blipFill>
        <p:spPr>
          <a:xfrm>
            <a:off x="10573560" y="5695920"/>
            <a:ext cx="1614600" cy="1158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56040" y="15120"/>
            <a:ext cx="11384640" cy="1902960"/>
          </a:xfrm>
          <a:prstGeom prst="rect">
            <a:avLst/>
          </a:prstGeom>
          <a:noFill/>
          <a:ln w="0">
            <a:solidFill>
              <a:srgbClr val="FFFFFF"/>
            </a:solidFill>
          </a:ln>
        </p:spPr>
        <p:txBody>
          <a:bodyPr lIns="0" tIns="73800" rIns="0" bIns="0" anchor="t">
            <a:sp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Report on the AGATA experiment number 22.97:</a:t>
            </a:r>
            <a:br>
              <a:rPr sz="4000"/>
            </a:b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 Probing</a:t>
            </a:r>
            <a:r>
              <a:rPr lang="en-GB" sz="4000" b="1" u="none" spc="-96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pc="-31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nucleon–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nucleon</a:t>
            </a:r>
            <a:r>
              <a:rPr lang="en-GB" sz="4000" b="1" u="none" spc="-96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pc="-11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correlations</a:t>
            </a:r>
            <a:r>
              <a:rPr lang="en-GB" sz="4000" b="1" u="none" spc="-96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in</a:t>
            </a:r>
            <a:r>
              <a:rPr lang="en-GB" sz="4000" b="1" u="none" spc="-96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the</a:t>
            </a:r>
            <a:r>
              <a:rPr lang="en-GB" sz="4000" b="1" u="none" spc="-60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3968" b="1" u="none" strike="noStrike" baseline="31000">
                <a:solidFill>
                  <a:srgbClr val="FFBF00"/>
                </a:solidFill>
                <a:effectLst/>
                <a:uFillTx/>
                <a:latin typeface="Times New Roman"/>
              </a:rPr>
              <a:t>48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Ca</a:t>
            </a:r>
            <a:r>
              <a:rPr lang="en-GB" sz="4000" b="1" u="none" spc="-96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pc="-51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+</a:t>
            </a:r>
            <a:br>
              <a:rPr sz="4000"/>
            </a:br>
            <a:r>
              <a:rPr lang="en-GB" sz="3968" b="1" u="none" strike="noStrike" baseline="31000">
                <a:solidFill>
                  <a:srgbClr val="FFBF00"/>
                </a:solidFill>
                <a:effectLst/>
                <a:uFillTx/>
                <a:latin typeface="Times New Roman"/>
              </a:rPr>
              <a:t>208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Pb</a:t>
            </a:r>
            <a:r>
              <a:rPr lang="en-GB" sz="4000" b="1" u="none" spc="-85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system</a:t>
            </a:r>
            <a:r>
              <a:rPr lang="en-GB" sz="4000" b="1" u="none" spc="-79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below</a:t>
            </a:r>
            <a:r>
              <a:rPr lang="en-GB" sz="4000" b="1" u="none" spc="-85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the</a:t>
            </a:r>
            <a:r>
              <a:rPr lang="en-GB" sz="4000" b="1" u="none" spc="-85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Coulomb</a:t>
            </a:r>
            <a:r>
              <a:rPr lang="en-GB" sz="4000" b="1" u="none" spc="-85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 </a:t>
            </a:r>
            <a:r>
              <a:rPr lang="en-GB" sz="4000" b="1" u="none" spc="-11" strike="noStrike">
                <a:solidFill>
                  <a:srgbClr val="FFBF00"/>
                </a:solidFill>
                <a:effectLst/>
                <a:uFillTx/>
                <a:latin typeface="Times New Roman"/>
              </a:rPr>
              <a:t>barrier</a:t>
            </a:r>
            <a:endParaRPr lang="it-CH" sz="4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2" name="object 4"/>
          <p:cNvSpPr/>
          <p:nvPr/>
        </p:nvSpPr>
        <p:spPr>
          <a:xfrm>
            <a:off x="60840" y="1968480"/>
            <a:ext cx="12129120" cy="464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1600" rIns="0" bIns="0" anchor="t">
            <a:spAutoFit/>
          </a:bodyPr>
          <a:p>
            <a:pPr marL="63360">
              <a:lnSpc>
                <a:spcPct val="104000"/>
              </a:lnSpc>
              <a:spcBef>
                <a:spcPts val="170"/>
              </a:spcBef>
            </a:pP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2400" b="0" u="none" spc="-5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Del</a:t>
            </a:r>
            <a:r>
              <a:rPr lang="en-GB" sz="24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Fabbro</a:t>
            </a:r>
            <a:r>
              <a:rPr lang="en-GB" sz="2000" b="0" u="none" strike="noStrike" baseline="31000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6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3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T.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Mijatović</a:t>
            </a:r>
            <a:r>
              <a:rPr lang="en-GB" sz="2000" b="0" u="none" spc="-14" strike="noStrike" baseline="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1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,L.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Corradi</a:t>
            </a:r>
            <a:r>
              <a:rPr lang="en-GB" sz="2000" b="0" u="none" spc="-14" strike="noStrike" baseline="31000">
                <a:solidFill>
                  <a:srgbClr val="FFFFFF"/>
                </a:solidFill>
                <a:effectLst/>
                <a:uFillTx/>
                <a:latin typeface="Trebuchet MS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Szilner</a:t>
            </a:r>
            <a:r>
              <a:rPr lang="en-GB" sz="2000" b="0" u="none" strike="noStrike" baseline="31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Busak</a:t>
            </a:r>
            <a:r>
              <a:rPr lang="en-GB" sz="2000" b="0" u="none" strike="noStrike" baseline="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J.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Diklić</a:t>
            </a:r>
            <a:r>
              <a:rPr lang="en-GB" sz="1800" b="0" u="none" strike="noStrike" baseline="32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Gašparić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Jelavić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Malenica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I.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Lihtar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10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Palada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Sigmund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Soić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Tišma</a:t>
            </a:r>
            <a:r>
              <a:rPr lang="en-GB" sz="1800" b="0" u="none" strike="noStrike" baseline="32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,N.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Vukman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Andreetta</a:t>
            </a:r>
            <a:r>
              <a:rPr lang="en-GB" sz="1800" b="0" u="none" spc="-14" strike="noStrike" baseline="32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Balogh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Brugnara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de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Angelis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7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Ertoprak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10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Fioretto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Goasduﬀ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Gongora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Gottardo</a:t>
            </a:r>
            <a:r>
              <a:rPr lang="en-GB" sz="2000" b="0" u="none" spc="-31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Gozzelino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3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T.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Marchi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D.R.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Napoli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J.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Pellumaj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99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R.M.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Pérez-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Vidal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M.Sedlak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Stefanini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J.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J.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Valiente-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Dobón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L.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Zago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Zanon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3360">
              <a:lnSpc>
                <a:spcPct val="102000"/>
              </a:lnSpc>
            </a:pPr>
            <a:r>
              <a:rPr lang="en-GB" sz="1800" b="0" u="none" spc="-13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P.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Aguilera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6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Bazzacco</a:t>
            </a:r>
            <a:r>
              <a:rPr lang="en-GB" sz="2000" b="0" u="none" spc="-31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J.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Benito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Garcia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Carollo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Escudeiro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5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Galtarossa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S.M.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Lenzi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10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R.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Menegazzo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Mengoni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Montagnoli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Pigliapoco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Pilotto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Polettini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5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Recchia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K.</a:t>
            </a:r>
            <a:r>
              <a:rPr lang="en-GB" sz="1800" b="0" u="none" spc="1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Rezynkina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3360">
              <a:lnSpc>
                <a:spcPct val="102000"/>
              </a:lnSpc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Pollarolo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4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Depalo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5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Md.S.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Laskar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5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Milin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6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Ackermann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7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Utepov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7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Siciliano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8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113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M.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Rocchini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9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A.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Gadea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10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324"/>
              </a:spcBef>
            </a:pP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3360">
              <a:lnSpc>
                <a:spcPct val="114000"/>
              </a:lnSpc>
              <a:spcBef>
                <a:spcPts val="6"/>
              </a:spcBef>
            </a:pP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RBI,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Zagreb,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Croatia;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2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INFN-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LNL,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Italy;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3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INFN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Universitá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Padova,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Italy;</a:t>
            </a:r>
            <a:r>
              <a:rPr lang="en-GB" sz="1800" b="0" u="none" spc="-6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4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INFN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Universitá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Torino,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Italy;</a:t>
            </a:r>
            <a:r>
              <a:rPr lang="en-GB" sz="1800" b="0" u="none" spc="-5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5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Universitá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degli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Studi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Milano,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Italy;</a:t>
            </a:r>
            <a:r>
              <a:rPr lang="en-GB" sz="1800" b="0" u="none" spc="-6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6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University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Zagreb,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Croatia;</a:t>
            </a:r>
            <a:r>
              <a:rPr lang="en-GB" sz="1800" b="0" u="none" spc="-6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7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GANIL,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France;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pc="-14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8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Argonne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National 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Laboratory,</a:t>
            </a:r>
            <a:r>
              <a:rPr lang="en-GB" sz="18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USA;</a:t>
            </a:r>
            <a:r>
              <a:rPr lang="en-GB" sz="18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9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INFN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Firenze,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Italy;</a:t>
            </a:r>
            <a:r>
              <a:rPr lang="en-GB" sz="1800" b="0" u="none" spc="-5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00" b="0" u="none" spc="-31" strike="noStrike" baseline="30000">
                <a:solidFill>
                  <a:srgbClr val="FFFFFF"/>
                </a:solidFill>
                <a:effectLst/>
                <a:uFillTx/>
                <a:latin typeface="Georgia"/>
                <a:ea typeface="DejaVu Sans"/>
              </a:rPr>
              <a:t>10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IFC-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CSIC,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Spain.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9560" algn="ctr">
              <a:lnSpc>
                <a:spcPct val="100000"/>
              </a:lnSpc>
            </a:pPr>
            <a:r>
              <a:rPr lang="en-GB" sz="2700" b="0" u="none" spc="-85" strike="noStrike">
                <a:solidFill>
                  <a:srgbClr val="FFFFFF"/>
                </a:solidFill>
                <a:effectLst/>
                <a:uFillTx/>
                <a:latin typeface="Times New Roman"/>
                <a:ea typeface="DejaVu Sans"/>
              </a:rPr>
              <a:t>ACC meeting - AGATA Week </a:t>
            </a:r>
            <a:r>
              <a:rPr lang="en-GB" sz="2700" b="0" u="none" spc="-20" strike="noStrike">
                <a:solidFill>
                  <a:srgbClr val="FFFFFF"/>
                </a:solidFill>
                <a:effectLst/>
                <a:uFillTx/>
                <a:latin typeface="Times New Roman"/>
                <a:ea typeface="DejaVu Sans"/>
              </a:rPr>
              <a:t>2026</a:t>
            </a: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object 2"/>
          <p:cNvGrpSpPr/>
          <p:nvPr/>
        </p:nvGrpSpPr>
        <p:grpSpPr>
          <a:xfrm>
            <a:off x="1519560" y="0"/>
            <a:ext cx="9149760" cy="495360"/>
            <a:chOff x="1519560" y="0"/>
            <a:chExt cx="9149760" cy="495360"/>
          </a:xfrm>
        </p:grpSpPr>
        <p:pic>
          <p:nvPicPr>
            <p:cNvPr id="94" name="object 3"/>
            <p:cNvPicPr/>
            <p:nvPr/>
          </p:nvPicPr>
          <p:blipFill>
            <a:blip r:embed="rId1"/>
            <a:stretch/>
          </p:blipFill>
          <p:spPr>
            <a:xfrm>
              <a:off x="1519560" y="0"/>
              <a:ext cx="9149760" cy="495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5" name="object 4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  <a:lnTo>
                    <a:pt x="8915699" y="45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6" name="object 5"/>
            <p:cNvSpPr/>
            <p:nvPr/>
          </p:nvSpPr>
          <p:spPr>
            <a:xfrm>
              <a:off x="10440000" y="227880"/>
              <a:ext cx="225000" cy="225000"/>
            </a:xfrm>
            <a:custGeom>
              <a:avLst/>
              <a:gdLst>
                <a:gd name="textAreaLeft" fmla="*/ 0 w 225000"/>
                <a:gd name="textAreaRight" fmla="*/ 228600 w 225000"/>
                <a:gd name="textAreaTop" fmla="*/ 0 h 225000"/>
                <a:gd name="textAreaBottom" fmla="*/ 228600 h 225000"/>
              </a:gdLst>
              <a:ahLst/>
              <a:cxnLst/>
              <a:rect l="textAreaLeft" t="textAreaTop" r="textAreaRight" b="textAreaBottom"/>
              <a:pathLst>
                <a:path w="228600" h="228600">
                  <a:moveTo>
                    <a:pt x="0" y="227999"/>
                  </a:moveTo>
                  <a:lnTo>
                    <a:pt x="45599" y="45599"/>
                  </a:lnTo>
                  <a:lnTo>
                    <a:pt x="227999" y="0"/>
                  </a:lnTo>
                  <a:lnTo>
                    <a:pt x="0" y="227999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7" name="object 6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8961299" y="273599"/>
                  </a:lnTo>
                  <a:lnTo>
                    <a:pt x="9143699" y="227999"/>
                  </a:lnTo>
                  <a:lnTo>
                    <a:pt x="8915699" y="455999"/>
                  </a:ln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661640" y="43560"/>
            <a:ext cx="2863440" cy="747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MNT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and</a:t>
            </a:r>
            <a:r>
              <a:rPr lang="en-GB" sz="2400" b="0" u="none" spc="-5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pair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transfers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" name="object 8"/>
          <p:cNvSpPr/>
          <p:nvPr/>
        </p:nvSpPr>
        <p:spPr>
          <a:xfrm>
            <a:off x="124920" y="714240"/>
            <a:ext cx="12148560" cy="698760"/>
          </a:xfrm>
          <a:prstGeom prst="rect">
            <a:avLst/>
          </a:prstGeom>
          <a:noFill/>
          <a:ln w="93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8280" rIns="0" bIns="0" anchor="t">
            <a:spAutoFit/>
          </a:bodyPr>
          <a:p>
            <a:pPr>
              <a:lnSpc>
                <a:spcPct val="100000"/>
              </a:lnSpc>
              <a:spcBef>
                <a:spcPts val="65"/>
              </a:spcBef>
            </a:pP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Two-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particle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processes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are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ideal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tool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study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dynamical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aspects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pairing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correlations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MNT: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selected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cases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simultaneous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comparison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±nn,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±pp</a:t>
            </a:r>
            <a:r>
              <a:rPr lang="en-GB" sz="21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100" b="0" u="none" spc="40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±np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pairs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object 9"/>
          <p:cNvSpPr/>
          <p:nvPr/>
        </p:nvSpPr>
        <p:spPr>
          <a:xfrm>
            <a:off x="415800" y="1512360"/>
            <a:ext cx="5186880" cy="69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55080" rIns="0" bIns="0" anchor="t">
            <a:spAutoFit/>
          </a:bodyPr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lang="en-GB" sz="1300" b="1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Enhancement</a:t>
            </a:r>
            <a:r>
              <a:rPr lang="en-GB" sz="1300" b="1" u="none" spc="-4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1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Factor: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34"/>
              </a:spcBef>
            </a:pP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ratio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13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cross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section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model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predictions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using</a:t>
            </a:r>
            <a:r>
              <a:rPr lang="en-GB" sz="13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uncorrelated</a:t>
            </a:r>
            <a:r>
              <a:rPr lang="en-GB" sz="13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3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states</a:t>
            </a:r>
            <a:endParaRPr lang="en-GB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1" name="object 10"/>
          <p:cNvPicPr/>
          <p:nvPr/>
        </p:nvPicPr>
        <p:blipFill>
          <a:blip r:embed="rId2"/>
          <a:stretch/>
        </p:blipFill>
        <p:spPr>
          <a:xfrm>
            <a:off x="7352280" y="2358360"/>
            <a:ext cx="3530880" cy="415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object 11"/>
          <p:cNvSpPr/>
          <p:nvPr/>
        </p:nvSpPr>
        <p:spPr>
          <a:xfrm>
            <a:off x="7728840" y="6639480"/>
            <a:ext cx="3034080" cy="1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L.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Corradi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et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al.,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Phys.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Lett.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B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834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(2022)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11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137477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object 12"/>
          <p:cNvSpPr/>
          <p:nvPr/>
        </p:nvSpPr>
        <p:spPr>
          <a:xfrm>
            <a:off x="5936400" y="1661760"/>
            <a:ext cx="6024240" cy="55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859680" indent="-847800">
              <a:lnSpc>
                <a:spcPct val="118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GRAZING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calculation</a:t>
            </a:r>
            <a:r>
              <a:rPr lang="en-GB" sz="15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(independent</a:t>
            </a:r>
            <a:r>
              <a:rPr lang="en-GB" sz="15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nucleon</a:t>
            </a:r>
            <a:r>
              <a:rPr lang="en-GB" sz="15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transfer)</a:t>
            </a:r>
            <a:r>
              <a:rPr lang="en-GB" sz="15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is</a:t>
            </a:r>
            <a:r>
              <a:rPr lang="en-GB" sz="15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underpredicting </a:t>
            </a:r>
            <a:r>
              <a:rPr lang="en-GB" sz="15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experimental</a:t>
            </a:r>
            <a:r>
              <a:rPr lang="en-GB" sz="15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results</a:t>
            </a:r>
            <a:r>
              <a:rPr lang="en-GB" sz="15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15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-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2p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channel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by</a:t>
            </a:r>
            <a:r>
              <a:rPr lang="en-GB" sz="15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factor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60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object 13"/>
          <p:cNvPicPr/>
          <p:nvPr/>
        </p:nvPicPr>
        <p:blipFill>
          <a:blip r:embed="rId3"/>
          <a:stretch/>
        </p:blipFill>
        <p:spPr>
          <a:xfrm>
            <a:off x="722520" y="2253240"/>
            <a:ext cx="4557600" cy="365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object 14"/>
          <p:cNvSpPr/>
          <p:nvPr/>
        </p:nvSpPr>
        <p:spPr>
          <a:xfrm>
            <a:off x="3733560" y="5748480"/>
            <a:ext cx="14893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J.</a:t>
            </a:r>
            <a:r>
              <a:rPr lang="en-GB" sz="900" b="0" u="none" spc="-20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Speer</a:t>
            </a:r>
            <a:r>
              <a:rPr lang="en-GB" sz="900" b="0" u="none" spc="-14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et</a:t>
            </a:r>
            <a:r>
              <a:rPr lang="en-GB" sz="900" b="0" u="none" spc="-14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al.,</a:t>
            </a:r>
            <a:r>
              <a:rPr lang="en-GB" sz="900" b="0" u="none" spc="-14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PLB</a:t>
            </a:r>
            <a:r>
              <a:rPr lang="en-GB" sz="900" b="0" u="none" spc="-14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259</a:t>
            </a:r>
            <a:r>
              <a:rPr lang="en-GB" sz="900" b="0" u="none" spc="-14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(1991)</a:t>
            </a:r>
            <a:r>
              <a:rPr lang="en-GB" sz="900" b="0" u="none" spc="-14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51" strike="noStrike">
                <a:solidFill>
                  <a:srgbClr val="000000"/>
                </a:solidFill>
                <a:effectLst/>
                <a:uFillTx/>
                <a:latin typeface="Source Sans 3"/>
                <a:ea typeface="DejaVu Sans"/>
              </a:rPr>
              <a:t>4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object 15"/>
          <p:cNvSpPr/>
          <p:nvPr/>
        </p:nvSpPr>
        <p:spPr>
          <a:xfrm>
            <a:off x="770400" y="5243760"/>
            <a:ext cx="2005560" cy="64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6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208</a:t>
            </a:r>
            <a:r>
              <a:rPr lang="en-GB" sz="3750" b="0" u="none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Pb</a:t>
            </a:r>
            <a:r>
              <a:rPr lang="en-GB" sz="3750" b="0" u="none" spc="-14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3750" b="0" u="none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+ </a:t>
            </a:r>
            <a:r>
              <a:rPr lang="en-GB" sz="1650" b="0" u="none" spc="-11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144</a:t>
            </a:r>
            <a:r>
              <a:rPr lang="en-GB" sz="3750" b="0" u="none" spc="-14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Sm</a:t>
            </a:r>
            <a:endParaRPr lang="en-GB" sz="3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object 16"/>
          <p:cNvSpPr/>
          <p:nvPr/>
        </p:nvSpPr>
        <p:spPr>
          <a:xfrm>
            <a:off x="9095400" y="2517480"/>
            <a:ext cx="1687320" cy="64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6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60</a:t>
            </a:r>
            <a:r>
              <a:rPr lang="en-GB" sz="3750" b="0" u="none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Ni</a:t>
            </a:r>
            <a:r>
              <a:rPr lang="en-GB" sz="3750" b="0" u="none" spc="-14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3750" b="0" u="none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+</a:t>
            </a:r>
            <a:r>
              <a:rPr lang="en-GB" sz="3750" b="0" u="none" spc="-6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pc="-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116</a:t>
            </a:r>
            <a:r>
              <a:rPr lang="en-GB" sz="3750" b="0" u="none" spc="-31" strike="noStrike" baseline="-21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Sn</a:t>
            </a:r>
            <a:endParaRPr lang="en-GB" sz="3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object 17"/>
          <p:cNvPicPr/>
          <p:nvPr/>
        </p:nvPicPr>
        <p:blipFill>
          <a:blip r:embed="rId4"/>
          <a:stretch/>
        </p:blipFill>
        <p:spPr>
          <a:xfrm>
            <a:off x="137520" y="5986440"/>
            <a:ext cx="5842080" cy="807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object 2"/>
          <p:cNvGrpSpPr/>
          <p:nvPr/>
        </p:nvGrpSpPr>
        <p:grpSpPr>
          <a:xfrm>
            <a:off x="1519560" y="0"/>
            <a:ext cx="9149760" cy="495360"/>
            <a:chOff x="1519560" y="0"/>
            <a:chExt cx="9149760" cy="495360"/>
          </a:xfrm>
        </p:grpSpPr>
        <p:pic>
          <p:nvPicPr>
            <p:cNvPr id="110" name="object 3"/>
            <p:cNvPicPr/>
            <p:nvPr/>
          </p:nvPicPr>
          <p:blipFill>
            <a:blip r:embed="rId1"/>
            <a:stretch/>
          </p:blipFill>
          <p:spPr>
            <a:xfrm>
              <a:off x="1519560" y="0"/>
              <a:ext cx="9149760" cy="495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1" name="object 4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  <a:lnTo>
                    <a:pt x="8915699" y="45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2" name="object 5"/>
            <p:cNvSpPr/>
            <p:nvPr/>
          </p:nvSpPr>
          <p:spPr>
            <a:xfrm>
              <a:off x="10440000" y="227880"/>
              <a:ext cx="225000" cy="225000"/>
            </a:xfrm>
            <a:custGeom>
              <a:avLst/>
              <a:gdLst>
                <a:gd name="textAreaLeft" fmla="*/ 0 w 225000"/>
                <a:gd name="textAreaRight" fmla="*/ 228600 w 225000"/>
                <a:gd name="textAreaTop" fmla="*/ 0 h 225000"/>
                <a:gd name="textAreaBottom" fmla="*/ 228600 h 225000"/>
              </a:gdLst>
              <a:ahLst/>
              <a:cxnLst/>
              <a:rect l="textAreaLeft" t="textAreaTop" r="textAreaRight" b="textAreaBottom"/>
              <a:pathLst>
                <a:path w="228600" h="228600">
                  <a:moveTo>
                    <a:pt x="0" y="227999"/>
                  </a:moveTo>
                  <a:lnTo>
                    <a:pt x="45599" y="45599"/>
                  </a:lnTo>
                  <a:lnTo>
                    <a:pt x="227999" y="0"/>
                  </a:lnTo>
                  <a:lnTo>
                    <a:pt x="0" y="227999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3" name="object 6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8961299" y="273599"/>
                  </a:lnTo>
                  <a:lnTo>
                    <a:pt x="9143699" y="227999"/>
                  </a:lnTo>
                  <a:lnTo>
                    <a:pt x="8915699" y="455999"/>
                  </a:ln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3468960" y="43560"/>
            <a:ext cx="524664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MNT</a:t>
            </a:r>
            <a:r>
              <a:rPr lang="en-GB" sz="2400" b="0" u="none" spc="-65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reactions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below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the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Coulomb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barrier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5" name="object 8"/>
          <p:cNvSpPr/>
          <p:nvPr/>
        </p:nvSpPr>
        <p:spPr>
          <a:xfrm>
            <a:off x="375840" y="714240"/>
            <a:ext cx="11437200" cy="1309680"/>
          </a:xfrm>
          <a:prstGeom prst="rect">
            <a:avLst/>
          </a:prstGeom>
          <a:noFill/>
          <a:ln w="93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8280" rIns="0" bIns="0" anchor="t">
            <a:spAutoFit/>
          </a:bodyPr>
          <a:p>
            <a:pPr>
              <a:lnSpc>
                <a:spcPct val="100000"/>
              </a:lnSpc>
              <a:spcBef>
                <a:spcPts val="65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Measurement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at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energies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below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Coulomb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barrier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results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in: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very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narrow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TKEL-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value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distributions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: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no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secondary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eﬀects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allow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probe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nucleon-nucleon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correlations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close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possible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ground</a:t>
            </a:r>
            <a:r>
              <a:rPr lang="en-GB" sz="2100" b="0" u="none" spc="-4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4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ground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states.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Proton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pair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21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studies</a:t>
            </a:r>
            <a:r>
              <a:rPr lang="en-GB" sz="2100" b="0" u="none" spc="-31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so</a:t>
            </a:r>
            <a:r>
              <a:rPr lang="en-GB" sz="2100" b="0" u="none" spc="-34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far</a:t>
            </a:r>
            <a:r>
              <a:rPr lang="en-GB" sz="2100" b="0" u="none" spc="-34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performed</a:t>
            </a:r>
            <a:r>
              <a:rPr lang="en-GB" sz="2100" b="0" u="none" spc="-34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mostly</a:t>
            </a:r>
            <a:r>
              <a:rPr lang="en-GB" sz="2100" b="0" u="none" spc="-45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above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Coulomb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barrier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object 9"/>
          <p:cNvSpPr/>
          <p:nvPr/>
        </p:nvSpPr>
        <p:spPr>
          <a:xfrm>
            <a:off x="4362480" y="6594120"/>
            <a:ext cx="2705760" cy="1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900" b="0" u="none" spc="-65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T.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Mijatović</a:t>
            </a:r>
            <a:r>
              <a:rPr lang="en-GB" sz="900" b="0" u="none" spc="-3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Phys.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Lett.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B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872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(2026)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11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140085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object 10"/>
          <p:cNvSpPr/>
          <p:nvPr/>
        </p:nvSpPr>
        <p:spPr>
          <a:xfrm>
            <a:off x="799560" y="3029760"/>
            <a:ext cx="2554200" cy="274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3320" rIns="0" bIns="0" anchor="t">
            <a:spAutoFit/>
          </a:bodyPr>
          <a:p>
            <a:pPr marL="38160">
              <a:lnSpc>
                <a:spcPct val="99000"/>
              </a:lnSpc>
              <a:spcBef>
                <a:spcPts val="105"/>
              </a:spcBef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For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1800" b="0" u="none" spc="-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 baseline="30000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92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Mo</a:t>
            </a:r>
            <a:r>
              <a:rPr lang="en-GB" sz="180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+</a:t>
            </a:r>
            <a:r>
              <a:rPr lang="en-GB" sz="1800" b="0" u="none" spc="-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pc="-31" strike="noStrike" baseline="30000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54</a:t>
            </a:r>
            <a:r>
              <a:rPr lang="en-GB" sz="1800" b="0" u="none" spc="-20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Fe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system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GRAZING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cross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section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calculation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well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reproduce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±1n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160">
              <a:lnSpc>
                <a:spcPct val="100000"/>
              </a:lnSpc>
            </a:pP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±1p</a:t>
            </a:r>
            <a:r>
              <a:rPr lang="en-GB" sz="2100" b="0" u="none" spc="-1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but</a:t>
            </a:r>
            <a:r>
              <a:rPr lang="en-GB" sz="2100" b="0" u="none" spc="-11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underestimate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100" b="0" u="none" spc="-60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experimental</a:t>
            </a:r>
            <a:r>
              <a:rPr lang="en-GB" sz="2100" b="0" u="none" spc="-60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cross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section</a:t>
            </a:r>
            <a:r>
              <a:rPr lang="en-GB" sz="2100" b="0" u="none" spc="-65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100" b="0" u="none" spc="-60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100" b="0" u="none" spc="-65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transfer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of</a:t>
            </a:r>
            <a:r>
              <a:rPr lang="en-GB" sz="2100" b="0" u="none" spc="-14" strike="noStrike">
                <a:solidFill>
                  <a:srgbClr val="FAFAFA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±2n</a:t>
            </a:r>
            <a:r>
              <a:rPr lang="en-GB" sz="2100" b="0" u="none" spc="-1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±2p</a:t>
            </a:r>
            <a:r>
              <a:rPr lang="en-GB" sz="2100" b="0" u="none" spc="-1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even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below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barrier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8" name="object 11"/>
          <p:cNvPicPr/>
          <p:nvPr/>
        </p:nvPicPr>
        <p:blipFill>
          <a:blip r:embed="rId2"/>
          <a:stretch/>
        </p:blipFill>
        <p:spPr>
          <a:xfrm>
            <a:off x="4295880" y="2342520"/>
            <a:ext cx="6885360" cy="4198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object 2"/>
          <p:cNvGrpSpPr/>
          <p:nvPr/>
        </p:nvGrpSpPr>
        <p:grpSpPr>
          <a:xfrm>
            <a:off x="1519560" y="0"/>
            <a:ext cx="9149760" cy="495360"/>
            <a:chOff x="1519560" y="0"/>
            <a:chExt cx="9149760" cy="495360"/>
          </a:xfrm>
        </p:grpSpPr>
        <p:pic>
          <p:nvPicPr>
            <p:cNvPr id="120" name="object 3"/>
            <p:cNvPicPr/>
            <p:nvPr/>
          </p:nvPicPr>
          <p:blipFill>
            <a:blip r:embed="rId1"/>
            <a:stretch/>
          </p:blipFill>
          <p:spPr>
            <a:xfrm>
              <a:off x="1519560" y="0"/>
              <a:ext cx="9149760" cy="495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1" name="object 4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  <a:lnTo>
                    <a:pt x="8915699" y="45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2" name="object 5"/>
            <p:cNvSpPr/>
            <p:nvPr/>
          </p:nvSpPr>
          <p:spPr>
            <a:xfrm>
              <a:off x="10440000" y="227880"/>
              <a:ext cx="225000" cy="225000"/>
            </a:xfrm>
            <a:custGeom>
              <a:avLst/>
              <a:gdLst>
                <a:gd name="textAreaLeft" fmla="*/ 0 w 225000"/>
                <a:gd name="textAreaRight" fmla="*/ 228600 w 225000"/>
                <a:gd name="textAreaTop" fmla="*/ 0 h 225000"/>
                <a:gd name="textAreaBottom" fmla="*/ 228600 h 225000"/>
              </a:gdLst>
              <a:ahLst/>
              <a:cxnLst/>
              <a:rect l="textAreaLeft" t="textAreaTop" r="textAreaRight" b="textAreaBottom"/>
              <a:pathLst>
                <a:path w="228600" h="228600">
                  <a:moveTo>
                    <a:pt x="0" y="227999"/>
                  </a:moveTo>
                  <a:lnTo>
                    <a:pt x="45599" y="45599"/>
                  </a:lnTo>
                  <a:lnTo>
                    <a:pt x="227999" y="0"/>
                  </a:lnTo>
                  <a:lnTo>
                    <a:pt x="0" y="227999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23" name="object 6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8961299" y="273599"/>
                  </a:lnTo>
                  <a:lnTo>
                    <a:pt x="9143699" y="227999"/>
                  </a:lnTo>
                  <a:lnTo>
                    <a:pt x="8915699" y="455999"/>
                  </a:ln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661640" y="43560"/>
            <a:ext cx="2863440" cy="7477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MNT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and</a:t>
            </a:r>
            <a:r>
              <a:rPr lang="en-GB" sz="2400" b="0" u="none" spc="-5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pair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transfers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5" name="object 8"/>
          <p:cNvSpPr/>
          <p:nvPr/>
        </p:nvSpPr>
        <p:spPr>
          <a:xfrm>
            <a:off x="375840" y="629280"/>
            <a:ext cx="11437200" cy="968040"/>
          </a:xfrm>
          <a:prstGeom prst="rect">
            <a:avLst/>
          </a:prstGeom>
          <a:noFill/>
          <a:ln w="93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8280" rIns="0" bIns="0" anchor="t">
            <a:spAutoFit/>
          </a:bodyPr>
          <a:p>
            <a:pPr>
              <a:lnSpc>
                <a:spcPct val="100000"/>
              </a:lnSpc>
              <a:spcBef>
                <a:spcPts val="65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information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Cambria"/>
                <a:ea typeface="DejaVu Sans"/>
              </a:rPr>
              <a:t>𝛾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-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spectrometer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45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AGATA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allow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extract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both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intensities</a:t>
            </a:r>
            <a:r>
              <a:rPr lang="en-GB" sz="2100" b="0" u="none" spc="-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excited 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states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population</a:t>
            </a:r>
            <a:r>
              <a:rPr lang="en-GB" sz="2100" b="0" u="none" spc="-45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and,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using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also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information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measured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with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PRISMA,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intensities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ground-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state</a:t>
            </a:r>
            <a:r>
              <a:rPr lang="en-GB" sz="2100" b="0" u="none" spc="-4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populations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object 9"/>
          <p:cNvSpPr/>
          <p:nvPr/>
        </p:nvSpPr>
        <p:spPr>
          <a:xfrm>
            <a:off x="4339800" y="6391080"/>
            <a:ext cx="2930400" cy="1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Montanari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PHYSICAL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REVIEW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C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93,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054623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11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(2016)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object 10"/>
          <p:cNvPicPr/>
          <p:nvPr/>
        </p:nvPicPr>
        <p:blipFill>
          <a:blip r:embed="rId2"/>
          <a:stretch/>
        </p:blipFill>
        <p:spPr>
          <a:xfrm>
            <a:off x="4339800" y="3057480"/>
            <a:ext cx="7694280" cy="318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8" name="object 12"/>
          <p:cNvSpPr/>
          <p:nvPr/>
        </p:nvSpPr>
        <p:spPr>
          <a:xfrm>
            <a:off x="959760" y="1946880"/>
            <a:ext cx="2481120" cy="51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indent="87120">
              <a:lnSpc>
                <a:spcPct val="119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GB" sz="14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Microscopic</a:t>
            </a:r>
            <a:r>
              <a:rPr lang="en-GB" sz="1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4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calculations: </a:t>
            </a:r>
            <a:r>
              <a:rPr lang="en-GB" sz="14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PRISMA+AGATA</a:t>
            </a:r>
            <a:r>
              <a:rPr lang="en-GB" sz="1400" b="0" u="none" spc="-6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4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experiment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object 13"/>
          <p:cNvSpPr/>
          <p:nvPr/>
        </p:nvSpPr>
        <p:spPr>
          <a:xfrm>
            <a:off x="697320" y="6658200"/>
            <a:ext cx="3111480" cy="1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D.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Montanari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PHYSICAL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REVIEW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C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93,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054623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11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(2016)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" name=""/>
          <p:cNvPicPr/>
          <p:nvPr/>
        </p:nvPicPr>
        <p:blipFill>
          <a:blip r:embed="rId3"/>
          <a:stretch/>
        </p:blipFill>
        <p:spPr>
          <a:xfrm>
            <a:off x="568440" y="2579760"/>
            <a:ext cx="3330360" cy="4066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object 2"/>
          <p:cNvGrpSpPr/>
          <p:nvPr/>
        </p:nvGrpSpPr>
        <p:grpSpPr>
          <a:xfrm>
            <a:off x="1569960" y="0"/>
            <a:ext cx="9047880" cy="549720"/>
            <a:chOff x="1569960" y="0"/>
            <a:chExt cx="9047880" cy="549720"/>
          </a:xfrm>
        </p:grpSpPr>
        <p:pic>
          <p:nvPicPr>
            <p:cNvPr id="132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49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3" name="object 4"/>
            <p:cNvSpPr/>
            <p:nvPr/>
          </p:nvSpPr>
          <p:spPr>
            <a:xfrm>
              <a:off x="1574640" y="720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4" name="object 5"/>
            <p:cNvSpPr/>
            <p:nvPr/>
          </p:nvSpPr>
          <p:spPr>
            <a:xfrm>
              <a:off x="10459800" y="31824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35" name="object 6"/>
            <p:cNvSpPr/>
            <p:nvPr/>
          </p:nvSpPr>
          <p:spPr>
            <a:xfrm>
              <a:off x="1574640" y="720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95076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 baseline="31000">
                <a:solidFill>
                  <a:srgbClr val="612270"/>
                </a:solidFill>
                <a:effectLst/>
                <a:uFillTx/>
                <a:latin typeface="Calibri"/>
              </a:rPr>
              <a:t>48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Ca+</a:t>
            </a:r>
            <a:r>
              <a:rPr lang="en-GB" sz="2400" b="0" u="none" strike="noStrike" baseline="31000">
                <a:solidFill>
                  <a:srgbClr val="612270"/>
                </a:solidFill>
                <a:effectLst/>
                <a:uFillTx/>
                <a:latin typeface="Calibri"/>
              </a:rPr>
              <a:t>208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Pb:</a:t>
            </a:r>
            <a:r>
              <a:rPr lang="en-GB" sz="2400" b="0" u="none" spc="-119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motivation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7" name="object 8"/>
          <p:cNvSpPr/>
          <p:nvPr/>
        </p:nvSpPr>
        <p:spPr>
          <a:xfrm>
            <a:off x="1000440" y="6290640"/>
            <a:ext cx="4328640" cy="24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Total</a:t>
            </a:r>
            <a:r>
              <a:rPr lang="en-GB" sz="15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cross</a:t>
            </a:r>
            <a:r>
              <a:rPr lang="en-GB" sz="1500" b="0" u="none" spc="-5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section</a:t>
            </a:r>
            <a:r>
              <a:rPr lang="en-GB" sz="15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GRAZING</a:t>
            </a:r>
            <a:r>
              <a:rPr lang="en-GB" sz="15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code</a:t>
            </a:r>
            <a:r>
              <a:rPr lang="en-GB" sz="15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calculations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8" name="object 9"/>
          <p:cNvPicPr/>
          <p:nvPr/>
        </p:nvPicPr>
        <p:blipFill>
          <a:blip r:embed="rId2"/>
          <a:stretch/>
        </p:blipFill>
        <p:spPr>
          <a:xfrm>
            <a:off x="936360" y="2397600"/>
            <a:ext cx="4615920" cy="3775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object 10"/>
          <p:cNvSpPr/>
          <p:nvPr/>
        </p:nvSpPr>
        <p:spPr>
          <a:xfrm>
            <a:off x="1289160" y="563400"/>
            <a:ext cx="10497240" cy="527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2440" rIns="0" bIns="0" anchor="t">
            <a:spAutoFit/>
          </a:bodyPr>
          <a:p>
            <a:pPr marL="76320">
              <a:lnSpc>
                <a:spcPct val="78000"/>
              </a:lnSpc>
              <a:spcBef>
                <a:spcPts val="649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 baseline="31000">
                <a:solidFill>
                  <a:srgbClr val="FFC94F"/>
                </a:solidFill>
                <a:effectLst/>
                <a:uFillTx/>
                <a:latin typeface="Verdana"/>
                <a:ea typeface="DejaVu Sans"/>
              </a:rPr>
              <a:t>48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Ca + </a:t>
            </a:r>
            <a:r>
              <a:rPr lang="en-GB" sz="2100" b="0" u="none" strike="noStrike" baseline="31000">
                <a:solidFill>
                  <a:srgbClr val="FFC94F"/>
                </a:solidFill>
                <a:effectLst/>
                <a:uFillTx/>
                <a:latin typeface="Verdana"/>
                <a:ea typeface="DejaVu Sans"/>
              </a:rPr>
              <a:t>208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Pb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system</a:t>
            </a:r>
            <a:r>
              <a:rPr lang="en-GB" sz="210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provides</a:t>
            </a:r>
            <a:r>
              <a:rPr lang="en-GB" sz="210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210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very</a:t>
            </a:r>
            <a:r>
              <a:rPr lang="en-GB" sz="210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interesting</a:t>
            </a:r>
            <a:r>
              <a:rPr lang="en-GB" sz="210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opportunity</a:t>
            </a:r>
            <a:r>
              <a:rPr lang="en-GB" sz="210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investigate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addition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removal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neutron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proton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pairs,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starting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closed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shell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configuration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Z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both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reaction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partners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12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GRAZING calculation predicts a quite symmetric population of n and p transfer channels 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12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128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958640" indent="-380880">
              <a:lnSpc>
                <a:spcPct val="109000"/>
              </a:lnSpc>
              <a:buClr>
                <a:srgbClr val="FFFFFF"/>
              </a:buClr>
              <a:buFont typeface="MS PGothic"/>
              <a:buChar char="➢"/>
              <a:tabLst>
                <a:tab pos="4958640" algn="l"/>
              </a:tabLst>
            </a:pP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40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use</a:t>
            </a:r>
            <a:r>
              <a:rPr lang="en-GB" sz="240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40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closed-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shell</a:t>
            </a:r>
            <a:r>
              <a:rPr lang="en-GB" sz="240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nuclei</a:t>
            </a:r>
            <a:r>
              <a:rPr lang="en-GB" sz="240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will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simplify the </a:t>
            </a:r>
            <a:r>
              <a:rPr lang="en-GB" sz="24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calculations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958640" indent="-380880">
              <a:lnSpc>
                <a:spcPct val="109000"/>
              </a:lnSpc>
              <a:buClr>
                <a:srgbClr val="FFFFFF"/>
              </a:buClr>
              <a:buFont typeface="MS PGothic"/>
              <a:buChar char="➢"/>
              <a:tabLst>
                <a:tab pos="4958640" algn="l"/>
              </a:tabLst>
            </a:pP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New</a:t>
            </a:r>
            <a:r>
              <a:rPr lang="en-GB" sz="24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information</a:t>
            </a:r>
            <a:r>
              <a:rPr lang="en-GB" sz="24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4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i="1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</a:t>
            </a:r>
            <a:r>
              <a:rPr lang="en-GB" sz="2400" b="0" i="1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stripping</a:t>
            </a:r>
            <a:r>
              <a:rPr lang="en-GB" sz="24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 </a:t>
            </a:r>
            <a:r>
              <a:rPr lang="en-GB" sz="24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pickup</a:t>
            </a:r>
            <a:r>
              <a:rPr lang="en-GB" sz="2400" b="0" u="none" spc="-79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channels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958640" indent="-380880">
              <a:lnSpc>
                <a:spcPct val="109000"/>
              </a:lnSpc>
              <a:buClr>
                <a:srgbClr val="FFFFFF"/>
              </a:buClr>
              <a:buFont typeface="MS PGothic"/>
              <a:buChar char="➢"/>
              <a:tabLst>
                <a:tab pos="4958640" algn="l"/>
              </a:tabLst>
            </a:pPr>
            <a:r>
              <a:rPr lang="en-GB" sz="2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Possibility</a:t>
            </a:r>
            <a:r>
              <a:rPr lang="en-GB" sz="2400" b="0" u="none" spc="-65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400" b="0" u="none" spc="-6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investigate correlations</a:t>
            </a:r>
            <a:r>
              <a:rPr lang="en-GB" sz="2400" b="0" u="none" spc="-5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simultaneously</a:t>
            </a:r>
            <a:r>
              <a:rPr lang="en-GB" sz="24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400" b="0" u="none" spc="-5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 </a:t>
            </a:r>
            <a:r>
              <a:rPr lang="en-GB" sz="24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complete</a:t>
            </a:r>
            <a:r>
              <a:rPr lang="en-GB" sz="24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set</a:t>
            </a:r>
            <a:r>
              <a:rPr lang="en-GB" sz="24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4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24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4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channels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object 2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141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2" name="object 4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3" name="object 5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44" name="object 6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09476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Experimental</a:t>
            </a:r>
            <a:r>
              <a:rPr lang="en-GB" sz="2400" b="0" u="none" spc="-65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Set-</a:t>
            </a:r>
            <a:r>
              <a:rPr lang="en-GB" sz="2400" b="0" u="none" spc="-26" strike="noStrike">
                <a:solidFill>
                  <a:srgbClr val="612270"/>
                </a:solidFill>
                <a:effectLst/>
                <a:uFillTx/>
                <a:latin typeface="Calibri"/>
              </a:rPr>
              <a:t>up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46" name="object 8"/>
          <p:cNvPicPr/>
          <p:nvPr/>
        </p:nvPicPr>
        <p:blipFill>
          <a:blip r:embed="rId2"/>
          <a:stretch/>
        </p:blipFill>
        <p:spPr>
          <a:xfrm>
            <a:off x="5724000" y="756720"/>
            <a:ext cx="6348960" cy="38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object 9"/>
          <p:cNvSpPr/>
          <p:nvPr/>
        </p:nvSpPr>
        <p:spPr>
          <a:xfrm>
            <a:off x="768600" y="5360760"/>
            <a:ext cx="1271520" cy="111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1800" b="1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PRISMA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en-GB" sz="1800" b="1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Magnets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: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4920" indent="-275040">
              <a:lnSpc>
                <a:spcPct val="100000"/>
              </a:lnSpc>
              <a:spcBef>
                <a:spcPts val="190"/>
              </a:spcBef>
              <a:buClr>
                <a:srgbClr val="FFFFFF"/>
              </a:buClr>
              <a:buFont typeface="MS PGothic"/>
              <a:buChar char="➢"/>
              <a:tabLst>
                <a:tab pos="304920" algn="l"/>
              </a:tabLst>
            </a:pP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quadrupole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4920" indent="-27504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MS PGothic"/>
              <a:buChar char="➢"/>
              <a:tabLst>
                <a:tab pos="304920" algn="l"/>
              </a:tabLst>
            </a:pP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dipole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object 10"/>
          <p:cNvSpPr/>
          <p:nvPr/>
        </p:nvSpPr>
        <p:spPr>
          <a:xfrm>
            <a:off x="6501960" y="5017320"/>
            <a:ext cx="1766160" cy="89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13200" indent="-275040">
              <a:lnSpc>
                <a:spcPct val="100000"/>
              </a:lnSpc>
              <a:spcBef>
                <a:spcPts val="99"/>
              </a:spcBef>
              <a:buClr>
                <a:srgbClr val="FFFFFF"/>
              </a:buClr>
              <a:buFont typeface="MS PGothic"/>
              <a:buChar char="➢"/>
              <a:tabLst>
                <a:tab pos="313200" algn="l"/>
              </a:tabLst>
            </a:pPr>
            <a:r>
              <a:rPr lang="en-GB" sz="1579" b="0" u="none" strike="noStrike" baseline="3100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208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Pb</a:t>
            </a:r>
            <a:r>
              <a:rPr lang="en-GB" sz="1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beam: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13000" lvl="1" indent="-208440">
              <a:lnSpc>
                <a:spcPct val="100000"/>
              </a:lnSpc>
              <a:spcBef>
                <a:spcPts val="6"/>
              </a:spcBef>
              <a:buClr>
                <a:srgbClr val="FFFFFF"/>
              </a:buClr>
              <a:buFont typeface="OpenSymbol"/>
              <a:buAutoNum type="arabicPeriod"/>
              <a:tabLst>
                <a:tab pos="513000" algn="l"/>
              </a:tabLst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Elab</a:t>
            </a:r>
            <a:r>
              <a:rPr lang="en-GB" sz="14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=</a:t>
            </a:r>
            <a:r>
              <a:rPr lang="en-GB" sz="14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1000</a:t>
            </a:r>
            <a:r>
              <a:rPr lang="en-GB" sz="14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MeV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13000" lvl="1" indent="-208440">
              <a:lnSpc>
                <a:spcPct val="100000"/>
              </a:lnSpc>
              <a:buClr>
                <a:srgbClr val="FFFFFF"/>
              </a:buClr>
              <a:buFont typeface="OpenSymbol"/>
              <a:buAutoNum type="arabicPeriod"/>
              <a:tabLst>
                <a:tab pos="513000" algn="l"/>
              </a:tabLst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Elab</a:t>
            </a:r>
            <a:r>
              <a:rPr lang="en-GB" sz="14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=</a:t>
            </a:r>
            <a:r>
              <a:rPr lang="en-GB" sz="14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960</a:t>
            </a:r>
            <a:r>
              <a:rPr lang="en-GB" sz="14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MeV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13000" lvl="1" indent="-208440">
              <a:lnSpc>
                <a:spcPct val="100000"/>
              </a:lnSpc>
              <a:buClr>
                <a:srgbClr val="FFFFFF"/>
              </a:buClr>
              <a:buFont typeface="OpenSymbol"/>
              <a:buAutoNum type="arabicPeriod"/>
              <a:tabLst>
                <a:tab pos="513000" algn="l"/>
              </a:tabLst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Elab</a:t>
            </a:r>
            <a:r>
              <a:rPr lang="en-GB" sz="14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=</a:t>
            </a:r>
            <a:r>
              <a:rPr lang="en-GB" sz="14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900</a:t>
            </a:r>
            <a:r>
              <a:rPr lang="en-GB" sz="14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4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MeV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object 11"/>
          <p:cNvSpPr/>
          <p:nvPr/>
        </p:nvSpPr>
        <p:spPr>
          <a:xfrm>
            <a:off x="6501960" y="6114600"/>
            <a:ext cx="2291400" cy="4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13200" indent="-275040">
              <a:lnSpc>
                <a:spcPct val="100000"/>
              </a:lnSpc>
              <a:spcBef>
                <a:spcPts val="99"/>
              </a:spcBef>
              <a:buClr>
                <a:srgbClr val="FFFFFF"/>
              </a:buClr>
              <a:buFont typeface="MS PGothic"/>
              <a:buChar char="➢"/>
              <a:tabLst>
                <a:tab pos="313200" algn="l"/>
              </a:tabLst>
            </a:pPr>
            <a:r>
              <a:rPr lang="en-GB" sz="1579" b="0" u="none" strike="noStrike" baseline="3100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48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Ca</a:t>
            </a:r>
            <a:r>
              <a:rPr lang="en-GB" sz="16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target:</a:t>
            </a:r>
            <a:r>
              <a:rPr lang="en-GB" sz="16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400</a:t>
            </a:r>
            <a:r>
              <a:rPr lang="en-GB" sz="16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µg/cm</a:t>
            </a:r>
            <a:r>
              <a:rPr lang="en-GB" sz="1579" b="0" u="none" spc="-14" strike="noStrike" baseline="3100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</a:t>
            </a:r>
            <a:endParaRPr lang="en-GB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67560">
              <a:lnSpc>
                <a:spcPct val="100000"/>
              </a:lnSpc>
              <a:tabLst>
                <a:tab pos="313200" algn="l"/>
              </a:tabLst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+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µg/cm</a:t>
            </a:r>
            <a:r>
              <a:rPr lang="en-GB" sz="1579" b="0" u="none" strike="noStrike" baseline="3100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</a:t>
            </a:r>
            <a:r>
              <a:rPr lang="en-GB" sz="1579" b="0" u="none" spc="173" strike="noStrike" baseline="3100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object 12"/>
          <p:cNvSpPr/>
          <p:nvPr/>
        </p:nvSpPr>
        <p:spPr>
          <a:xfrm>
            <a:off x="9088200" y="5201640"/>
            <a:ext cx="2336400" cy="102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466200" indent="-408960">
              <a:lnSpc>
                <a:spcPct val="100000"/>
              </a:lnSpc>
              <a:spcBef>
                <a:spcPts val="99"/>
              </a:spcBef>
              <a:buClr>
                <a:srgbClr val="FFFFFF"/>
              </a:buClr>
              <a:buSzPct val="88000"/>
              <a:buFont typeface="MS PGothic"/>
              <a:buChar char="➢"/>
              <a:tabLst>
                <a:tab pos="466200" algn="l"/>
              </a:tabLst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PRISMA</a:t>
            </a:r>
            <a:r>
              <a:rPr lang="en-GB" sz="16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at</a:t>
            </a:r>
            <a:r>
              <a:rPr lang="en-GB" sz="1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25</a:t>
            </a:r>
            <a:r>
              <a:rPr lang="en-GB" sz="1800" b="0" u="none" strike="noStrike" baseline="30000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◦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,</a:t>
            </a:r>
            <a:r>
              <a:rPr lang="en-GB" sz="16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AGATA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6560">
              <a:lnSpc>
                <a:spcPct val="100000"/>
              </a:lnSpc>
              <a:spcBef>
                <a:spcPts val="45"/>
              </a:spcBef>
              <a:tabLst>
                <a:tab pos="466200" algn="l"/>
              </a:tabLst>
            </a:pP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opposite</a:t>
            </a:r>
            <a:r>
              <a:rPr lang="en-GB" sz="16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16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PRISMA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6560" indent="-428760">
              <a:lnSpc>
                <a:spcPct val="100000"/>
              </a:lnSpc>
              <a:buClr>
                <a:srgbClr val="FFFFFF"/>
              </a:buClr>
              <a:buFont typeface="MS PGothic"/>
              <a:buChar char="➢"/>
              <a:tabLst>
                <a:tab pos="466560" algn="l"/>
              </a:tabLst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34</a:t>
            </a:r>
            <a:r>
              <a:rPr lang="en-GB" sz="1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operational</a:t>
            </a:r>
            <a:r>
              <a:rPr lang="en-GB" sz="1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AGATA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crystals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object 13"/>
          <p:cNvSpPr/>
          <p:nvPr/>
        </p:nvSpPr>
        <p:spPr>
          <a:xfrm>
            <a:off x="2745000" y="5322600"/>
            <a:ext cx="2862000" cy="116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39960" rIns="0" bIns="0" anchor="t">
            <a:spAutoFit/>
          </a:bodyPr>
          <a:p>
            <a:pPr marL="12600">
              <a:lnSpc>
                <a:spcPct val="100000"/>
              </a:lnSpc>
              <a:spcBef>
                <a:spcPts val="315"/>
              </a:spcBef>
            </a:pPr>
            <a:r>
              <a:rPr lang="en-GB" sz="1800" b="1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Detectors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: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4920" indent="-275040">
              <a:lnSpc>
                <a:spcPct val="100000"/>
              </a:lnSpc>
              <a:spcBef>
                <a:spcPts val="190"/>
              </a:spcBef>
              <a:buClr>
                <a:srgbClr val="FFFFFF"/>
              </a:buClr>
              <a:buFont typeface="MS PGothic"/>
              <a:buChar char="➢"/>
              <a:tabLst>
                <a:tab pos="304920" algn="l"/>
              </a:tabLst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MCP</a:t>
            </a:r>
            <a:r>
              <a:rPr lang="en-GB" sz="16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16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entrance</a:t>
            </a:r>
            <a:r>
              <a:rPr lang="en-GB" sz="16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x,</a:t>
            </a:r>
            <a:r>
              <a:rPr lang="en-GB" sz="16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y, ToF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4920" indent="-27504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MS PGothic"/>
              <a:buChar char="➢"/>
              <a:tabLst>
                <a:tab pos="304920" algn="l"/>
              </a:tabLst>
            </a:pPr>
            <a:r>
              <a:rPr lang="en-GB" sz="1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MWPPAC</a:t>
            </a:r>
            <a:r>
              <a:rPr lang="en-GB" sz="16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16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focal</a:t>
            </a:r>
            <a:r>
              <a:rPr lang="en-GB" sz="16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plane</a:t>
            </a:r>
            <a:r>
              <a:rPr lang="en-GB" sz="16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x,</a:t>
            </a:r>
            <a:r>
              <a:rPr lang="en-GB" sz="16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y, ToF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4920" indent="-27504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Font typeface="MS PGothic"/>
              <a:buChar char="➢"/>
              <a:tabLst>
                <a:tab pos="304920" algn="l"/>
              </a:tabLst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IC</a:t>
            </a:r>
            <a:r>
              <a:rPr lang="en-GB" sz="16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E,</a:t>
            </a:r>
            <a:r>
              <a:rPr lang="en-GB" sz="1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60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∆</a:t>
            </a:r>
            <a:r>
              <a:rPr lang="en-GB" sz="1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</a:t>
            </a:r>
            <a:endParaRPr lang="en-GB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2" name="object 14"/>
          <p:cNvPicPr/>
          <p:nvPr/>
        </p:nvPicPr>
        <p:blipFill>
          <a:blip r:embed="rId3"/>
          <a:stretch/>
        </p:blipFill>
        <p:spPr>
          <a:xfrm>
            <a:off x="768960" y="641160"/>
            <a:ext cx="4743720" cy="4694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/>
          <p:cNvPicPr/>
          <p:nvPr/>
        </p:nvPicPr>
        <p:blipFill>
          <a:blip r:embed="rId1"/>
          <a:stretch/>
        </p:blipFill>
        <p:spPr>
          <a:xfrm>
            <a:off x="947880" y="1960200"/>
            <a:ext cx="10588680" cy="48225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54" name="object 2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155" name="object 3"/>
            <p:cNvPicPr/>
            <p:nvPr/>
          </p:nvPicPr>
          <p:blipFill>
            <a:blip r:embed="rId2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6" name="object 4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7" name="object 5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58" name="object 6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769200" y="117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42128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Z</a:t>
            </a:r>
            <a:r>
              <a:rPr lang="en-GB" sz="2400" b="0" u="none" spc="-2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identification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0" name="object 8"/>
          <p:cNvSpPr/>
          <p:nvPr/>
        </p:nvSpPr>
        <p:spPr>
          <a:xfrm>
            <a:off x="442440" y="619560"/>
            <a:ext cx="11436480" cy="127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8440" rIns="0" bIns="0" anchor="t">
            <a:spAutoFit/>
          </a:bodyPr>
          <a:p>
            <a:pPr marL="12600">
              <a:lnSpc>
                <a:spcPts val="2469"/>
              </a:lnSpc>
              <a:spcBef>
                <a:spcPts val="224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Using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information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ΔE-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provided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by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PRISMA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Ionization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Chamber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(IC)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possible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identify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atomic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number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(Z)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detected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ions.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2341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clear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separation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diﬀerent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Z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has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been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obtained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with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good</a:t>
            </a:r>
            <a:r>
              <a:rPr lang="en-GB" sz="2100" b="0" u="none" spc="-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resolution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object 10"/>
          <p:cNvSpPr/>
          <p:nvPr/>
        </p:nvSpPr>
        <p:spPr>
          <a:xfrm>
            <a:off x="2522160" y="2484360"/>
            <a:ext cx="134820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18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E</a:t>
            </a:r>
            <a:r>
              <a:rPr lang="en-GB" sz="1800" b="1" u="none" spc="-11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800" b="1" u="none" spc="-11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960</a:t>
            </a:r>
            <a:r>
              <a:rPr lang="en-GB" sz="1800" b="1" u="none" spc="-6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pc="-26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MeV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"/>
          <p:cNvPicPr/>
          <p:nvPr/>
        </p:nvPicPr>
        <p:blipFill>
          <a:blip r:embed="rId1"/>
          <a:stretch/>
        </p:blipFill>
        <p:spPr>
          <a:xfrm>
            <a:off x="4994280" y="502200"/>
            <a:ext cx="7160400" cy="6147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3" name="object 39"/>
          <p:cNvGrpSpPr/>
          <p:nvPr/>
        </p:nvGrpSpPr>
        <p:grpSpPr>
          <a:xfrm>
            <a:off x="1569960" y="720"/>
            <a:ext cx="9047880" cy="578160"/>
            <a:chOff x="1569960" y="720"/>
            <a:chExt cx="9047880" cy="578160"/>
          </a:xfrm>
        </p:grpSpPr>
        <p:pic>
          <p:nvPicPr>
            <p:cNvPr id="164" name="object 40"/>
            <p:cNvPicPr/>
            <p:nvPr/>
          </p:nvPicPr>
          <p:blipFill>
            <a:blip r:embed="rId2"/>
            <a:stretch/>
          </p:blipFill>
          <p:spPr>
            <a:xfrm>
              <a:off x="1569960" y="72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5" name="object 41"/>
            <p:cNvSpPr/>
            <p:nvPr/>
          </p:nvSpPr>
          <p:spPr>
            <a:xfrm>
              <a:off x="1574640" y="10116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6" name="object 42"/>
            <p:cNvSpPr/>
            <p:nvPr/>
          </p:nvSpPr>
          <p:spPr>
            <a:xfrm>
              <a:off x="10459800" y="34740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7" name="object 43"/>
            <p:cNvSpPr/>
            <p:nvPr/>
          </p:nvSpPr>
          <p:spPr>
            <a:xfrm>
              <a:off x="1574640" y="10116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16964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Mass</a:t>
            </a:r>
            <a:r>
              <a:rPr lang="en-GB" sz="2400" b="0" u="none" spc="-2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identification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9" name="object 9"/>
          <p:cNvSpPr/>
          <p:nvPr/>
        </p:nvSpPr>
        <p:spPr>
          <a:xfrm>
            <a:off x="385560" y="1468800"/>
            <a:ext cx="3998160" cy="175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54000" rIns="0" bIns="0" anchor="t">
            <a:spAutoFit/>
          </a:bodyPr>
          <a:p>
            <a:pPr marL="12600">
              <a:lnSpc>
                <a:spcPct val="100000"/>
              </a:lnSpc>
              <a:spcBef>
                <a:spcPts val="425"/>
              </a:spcBef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Up</a:t>
            </a:r>
            <a:r>
              <a:rPr lang="en-GB" sz="2600" b="0" u="none" spc="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2600" b="0" u="none" spc="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five</a:t>
            </a:r>
            <a:r>
              <a:rPr lang="en-GB" sz="2600" b="0" u="none" spc="6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proton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10000"/>
              </a:lnSpc>
            </a:pPr>
            <a:r>
              <a:rPr lang="en-GB" sz="26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pick-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up</a:t>
            </a:r>
            <a:r>
              <a:rPr lang="en-GB" sz="2600" b="0" u="none" spc="6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</a:t>
            </a:r>
            <a:r>
              <a:rPr lang="en-GB" sz="2600" b="0" u="none" spc="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were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observed,</a:t>
            </a:r>
            <a:r>
              <a:rPr lang="en-GB" sz="2600" b="0" u="none" spc="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as</a:t>
            </a:r>
            <a:r>
              <a:rPr lang="en-GB" sz="2600" b="0" u="none" spc="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well</a:t>
            </a:r>
            <a:r>
              <a:rPr lang="en-GB" sz="2600" b="0" u="none" spc="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as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proton</a:t>
            </a:r>
            <a:r>
              <a:rPr lang="en-GB" sz="2600" b="0" u="none" spc="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stripping</a:t>
            </a:r>
            <a:r>
              <a:rPr lang="en-GB" sz="2600" b="0" u="none" spc="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down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26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2600" b="0" u="none" spc="-5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2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object 10"/>
          <p:cNvSpPr/>
          <p:nvPr/>
        </p:nvSpPr>
        <p:spPr>
          <a:xfrm>
            <a:off x="10988640" y="72072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25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object 11"/>
          <p:cNvSpPr/>
          <p:nvPr/>
        </p:nvSpPr>
        <p:spPr>
          <a:xfrm>
            <a:off x="10988640" y="145548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24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object 13"/>
          <p:cNvSpPr/>
          <p:nvPr/>
        </p:nvSpPr>
        <p:spPr>
          <a:xfrm>
            <a:off x="10988640" y="444312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20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object 14"/>
          <p:cNvSpPr/>
          <p:nvPr/>
        </p:nvSpPr>
        <p:spPr>
          <a:xfrm>
            <a:off x="10988640" y="522504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19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object 15"/>
          <p:cNvSpPr/>
          <p:nvPr/>
        </p:nvSpPr>
        <p:spPr>
          <a:xfrm>
            <a:off x="10988640" y="600336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18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object 16"/>
          <p:cNvSpPr/>
          <p:nvPr/>
        </p:nvSpPr>
        <p:spPr>
          <a:xfrm>
            <a:off x="10988640" y="221184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23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object 17"/>
          <p:cNvSpPr/>
          <p:nvPr/>
        </p:nvSpPr>
        <p:spPr>
          <a:xfrm>
            <a:off x="461160" y="4086720"/>
            <a:ext cx="3730320" cy="121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1520" rIns="0" bIns="0" anchor="t">
            <a:spAutoFit/>
          </a:bodyPr>
          <a:p>
            <a:pPr marL="12600">
              <a:lnSpc>
                <a:spcPct val="101000"/>
              </a:lnSpc>
              <a:spcBef>
                <a:spcPts val="91"/>
              </a:spcBef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Clear</a:t>
            </a:r>
            <a:r>
              <a:rPr lang="en-GB" sz="2600" b="0" u="none" spc="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separation</a:t>
            </a:r>
            <a:r>
              <a:rPr lang="en-GB" sz="2600" b="0" u="none" spc="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of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multiple</a:t>
            </a:r>
            <a:r>
              <a:rPr lang="en-GB" sz="2600" b="0" u="none" spc="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transfer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</a:t>
            </a:r>
            <a:r>
              <a:rPr lang="en-GB" sz="2600" b="0" u="none" spc="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600" b="0" u="none" spc="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good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mass</a:t>
            </a:r>
            <a:r>
              <a:rPr lang="en-GB" sz="2600" b="0" u="none" spc="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resolution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object 18"/>
          <p:cNvSpPr/>
          <p:nvPr/>
        </p:nvSpPr>
        <p:spPr>
          <a:xfrm>
            <a:off x="2907000" y="754560"/>
            <a:ext cx="134820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1800" b="1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E</a:t>
            </a:r>
            <a:r>
              <a:rPr lang="en-GB" sz="1800" b="1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800" b="1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960</a:t>
            </a:r>
            <a:r>
              <a:rPr lang="en-GB" sz="1800" b="1" u="none" spc="-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pc="-2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MeV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object 44"/>
          <p:cNvSpPr/>
          <p:nvPr/>
        </p:nvSpPr>
        <p:spPr>
          <a:xfrm>
            <a:off x="10988640" y="294588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22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object 45"/>
          <p:cNvSpPr/>
          <p:nvPr/>
        </p:nvSpPr>
        <p:spPr>
          <a:xfrm>
            <a:off x="10978920" y="3718080"/>
            <a:ext cx="979560" cy="4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280" rIns="0" bIns="0" anchor="t">
            <a:spAutoFit/>
          </a:bodyPr>
          <a:p>
            <a:pPr marL="12600">
              <a:lnSpc>
                <a:spcPct val="100000"/>
              </a:lnSpc>
              <a:spcBef>
                <a:spcPts val="136"/>
              </a:spcBef>
            </a:pP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600" b="0" u="none" spc="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21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"/>
          <p:cNvSpPr/>
          <p:nvPr/>
        </p:nvSpPr>
        <p:spPr>
          <a:xfrm>
            <a:off x="4994280" y="6650640"/>
            <a:ext cx="7169760" cy="15012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1" name=""/>
          <p:cNvPicPr/>
          <p:nvPr/>
        </p:nvPicPr>
        <p:blipFill>
          <a:blip r:embed="rId3"/>
          <a:stretch/>
        </p:blipFill>
        <p:spPr>
          <a:xfrm>
            <a:off x="5281920" y="6660000"/>
            <a:ext cx="6882120" cy="140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"/>
          <p:cNvSpPr/>
          <p:nvPr/>
        </p:nvSpPr>
        <p:spPr>
          <a:xfrm>
            <a:off x="5157000" y="6552000"/>
            <a:ext cx="239040" cy="972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"/>
          <p:cNvSpPr/>
          <p:nvPr/>
        </p:nvSpPr>
        <p:spPr>
          <a:xfrm>
            <a:off x="5148720" y="6455880"/>
            <a:ext cx="181440" cy="23760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object 12"/>
          <p:cNvSpPr/>
          <p:nvPr/>
        </p:nvSpPr>
        <p:spPr>
          <a:xfrm>
            <a:off x="9761760" y="2966040"/>
            <a:ext cx="324720" cy="1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000" b="0" u="none" spc="-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x10</a:t>
            </a:r>
            <a:r>
              <a:rPr lang="en-GB" sz="979" b="0" u="none" spc="-31" strike="noStrike" baseline="2900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3</a:t>
            </a:r>
            <a:endParaRPr lang="en-GB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5" name=""/>
          <p:cNvPicPr/>
          <p:nvPr/>
        </p:nvPicPr>
        <p:blipFill>
          <a:blip r:embed="rId1"/>
          <a:stretch/>
        </p:blipFill>
        <p:spPr>
          <a:xfrm>
            <a:off x="4147560" y="775080"/>
            <a:ext cx="7990920" cy="556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86" name="object 1"/>
          <p:cNvGrpSpPr/>
          <p:nvPr/>
        </p:nvGrpSpPr>
        <p:grpSpPr>
          <a:xfrm>
            <a:off x="1569960" y="360"/>
            <a:ext cx="9047880" cy="578160"/>
            <a:chOff x="1569960" y="360"/>
            <a:chExt cx="9047880" cy="578160"/>
          </a:xfrm>
        </p:grpSpPr>
        <p:pic>
          <p:nvPicPr>
            <p:cNvPr id="187" name="object 28"/>
            <p:cNvPicPr/>
            <p:nvPr/>
          </p:nvPicPr>
          <p:blipFill>
            <a:blip r:embed="rId2"/>
            <a:stretch/>
          </p:blipFill>
          <p:spPr>
            <a:xfrm>
              <a:off x="1569960" y="36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8" name="object 29"/>
            <p:cNvSpPr/>
            <p:nvPr/>
          </p:nvSpPr>
          <p:spPr>
            <a:xfrm>
              <a:off x="1574640" y="1008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89" name="object 30"/>
            <p:cNvSpPr/>
            <p:nvPr/>
          </p:nvSpPr>
          <p:spPr>
            <a:xfrm>
              <a:off x="10459800" y="34704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0" name="object 31"/>
            <p:cNvSpPr/>
            <p:nvPr/>
          </p:nvSpPr>
          <p:spPr>
            <a:xfrm>
              <a:off x="1574640" y="1008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4040" rIns="0" bIns="0" anchor="t">
            <a:spAutoFit/>
          </a:bodyPr>
          <a:p>
            <a:pPr marL="1317600" indent="0" algn="l">
              <a:lnSpc>
                <a:spcPct val="100000"/>
              </a:lnSpc>
              <a:spcBef>
                <a:spcPts val="111"/>
              </a:spcBef>
              <a:buNone/>
              <a:tabLst>
                <a:tab pos="0" algn="l"/>
              </a:tabLst>
            </a:pPr>
            <a:r>
              <a:rPr lang="en-GB" sz="235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TKEL</a:t>
            </a:r>
            <a:r>
              <a:rPr lang="en-GB" sz="2350" b="0" u="none" spc="-1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35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distribution</a:t>
            </a:r>
            <a:endParaRPr lang="it-CH" sz="23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2" name="object 9"/>
          <p:cNvSpPr/>
          <p:nvPr/>
        </p:nvSpPr>
        <p:spPr>
          <a:xfrm>
            <a:off x="10244520" y="6486120"/>
            <a:ext cx="30420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7560" rIns="0" bIns="0" anchor="t">
            <a:spAutoFit/>
          </a:bodyPr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GB" sz="1000" b="0" u="none" spc="-11" strike="noStrike">
                <a:solidFill>
                  <a:srgbClr val="6B6C6C"/>
                </a:solidFill>
                <a:effectLst/>
                <a:uFillTx/>
                <a:latin typeface="Source Sans 3"/>
                <a:ea typeface="DejaVu Sans"/>
              </a:rPr>
              <a:t>11/11</a:t>
            </a:r>
            <a:endParaRPr lang="en-GB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object 10"/>
          <p:cNvSpPr/>
          <p:nvPr/>
        </p:nvSpPr>
        <p:spPr>
          <a:xfrm>
            <a:off x="260280" y="962280"/>
            <a:ext cx="3824640" cy="516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600">
              <a:lnSpc>
                <a:spcPct val="110000"/>
              </a:lnSpc>
              <a:spcBef>
                <a:spcPts val="96"/>
              </a:spcBef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Total</a:t>
            </a:r>
            <a:r>
              <a:rPr lang="en-GB" sz="2050" b="0" u="none" spc="1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kinetic</a:t>
            </a:r>
            <a:r>
              <a:rPr lang="en-GB" sz="2050" b="0" u="none" spc="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energy</a:t>
            </a:r>
            <a:r>
              <a:rPr lang="en-GB" sz="2050" b="0" u="none" spc="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loss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(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TKEL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)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distribution,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reconstructed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assuming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</a:t>
            </a:r>
            <a:r>
              <a:rPr lang="en-GB" sz="2050" b="0" u="none" spc="45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binary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reaction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and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imposing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conservation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of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momentum,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for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reaction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channels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in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which 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one neutron or proton</a:t>
            </a:r>
            <a:r>
              <a:rPr lang="en-GB" sz="2050" b="0" u="none" spc="45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have</a:t>
            </a:r>
            <a:r>
              <a:rPr lang="en-GB" sz="2050" b="0" u="none" spc="45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been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transferred</a:t>
            </a:r>
            <a:r>
              <a:rPr lang="en-GB" sz="2050" b="0" u="none" spc="-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are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centred</a:t>
            </a:r>
            <a:r>
              <a:rPr lang="en-GB" sz="2050" b="0" u="none" spc="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around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9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ground-to-ground-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state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transitions.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10000"/>
              </a:lnSpc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As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more</a:t>
            </a:r>
            <a:r>
              <a:rPr lang="en-GB" sz="2050" b="0" u="none" spc="45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nucleons</a:t>
            </a:r>
            <a:r>
              <a:rPr lang="en-GB" sz="2050" b="0" u="none" spc="5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are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transferred, a tail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toward</a:t>
            </a:r>
            <a:r>
              <a:rPr lang="en-GB" sz="2050" b="0" u="none" spc="-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larger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energy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losses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starts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to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develop,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indicating</a:t>
            </a:r>
            <a:r>
              <a:rPr lang="en-GB" sz="2050" b="0" u="none" spc="1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that</a:t>
            </a:r>
            <a:r>
              <a:rPr lang="en-GB" sz="2050" b="0" u="none" spc="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secondary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processes</a:t>
            </a:r>
            <a:r>
              <a:rPr lang="en-GB" sz="2050" b="0" u="none" spc="65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may</a:t>
            </a:r>
            <a:r>
              <a:rPr lang="en-GB" sz="2050" b="0" u="none" spc="65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contribute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.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object 13"/>
          <p:cNvSpPr/>
          <p:nvPr/>
        </p:nvSpPr>
        <p:spPr>
          <a:xfrm>
            <a:off x="4867200" y="992520"/>
            <a:ext cx="134820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18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E</a:t>
            </a:r>
            <a:r>
              <a:rPr lang="en-GB" sz="1800" b="1" u="none" spc="-11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800" b="1" u="none" spc="-11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960</a:t>
            </a:r>
            <a:r>
              <a:rPr lang="en-GB" sz="1800" b="1" u="none" spc="-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MeV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5" name="object 14"/>
          <p:cNvGrpSpPr/>
          <p:nvPr/>
        </p:nvGrpSpPr>
        <p:grpSpPr>
          <a:xfrm>
            <a:off x="4147560" y="6340320"/>
            <a:ext cx="7990920" cy="368640"/>
            <a:chOff x="4147560" y="6340320"/>
            <a:chExt cx="7990920" cy="368640"/>
          </a:xfrm>
        </p:grpSpPr>
        <p:sp>
          <p:nvSpPr>
            <p:cNvPr id="196" name="object 15"/>
            <p:cNvSpPr/>
            <p:nvPr/>
          </p:nvSpPr>
          <p:spPr>
            <a:xfrm>
              <a:off x="4147560" y="6340320"/>
              <a:ext cx="7990920" cy="368640"/>
            </a:xfrm>
            <a:custGeom>
              <a:avLst/>
              <a:gdLst>
                <a:gd name="textAreaLeft" fmla="*/ 0 w 7990920"/>
                <a:gd name="textAreaRight" fmla="*/ 7994520 w 7990920"/>
                <a:gd name="textAreaTop" fmla="*/ 0 h 368640"/>
                <a:gd name="textAreaBottom" fmla="*/ 372240 h 368640"/>
              </a:gdLst>
              <a:ahLst/>
              <a:cxnLst/>
              <a:rect l="textAreaLeft" t="textAreaTop" r="textAreaRight" b="textAreaBottom"/>
              <a:pathLst>
                <a:path w="7275195" h="316229">
                  <a:moveTo>
                    <a:pt x="7274999" y="315899"/>
                  </a:moveTo>
                  <a:lnTo>
                    <a:pt x="0" y="315899"/>
                  </a:lnTo>
                  <a:lnTo>
                    <a:pt x="0" y="0"/>
                  </a:lnTo>
                  <a:lnTo>
                    <a:pt x="7274999" y="0"/>
                  </a:lnTo>
                  <a:lnTo>
                    <a:pt x="7274999" y="31589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97" name="object 16"/>
            <p:cNvSpPr/>
            <p:nvPr/>
          </p:nvSpPr>
          <p:spPr>
            <a:xfrm>
              <a:off x="4147560" y="6340320"/>
              <a:ext cx="7990920" cy="368640"/>
            </a:xfrm>
            <a:custGeom>
              <a:avLst/>
              <a:gdLst>
                <a:gd name="textAreaLeft" fmla="*/ 0 w 7990920"/>
                <a:gd name="textAreaRight" fmla="*/ 7994520 w 7990920"/>
                <a:gd name="textAreaTop" fmla="*/ 0 h 368640"/>
                <a:gd name="textAreaBottom" fmla="*/ 372240 h 368640"/>
              </a:gdLst>
              <a:ahLst/>
              <a:cxnLst/>
              <a:rect l="textAreaLeft" t="textAreaTop" r="textAreaRight" b="textAreaBottom"/>
              <a:pathLst>
                <a:path w="7275195" h="316229">
                  <a:moveTo>
                    <a:pt x="0" y="0"/>
                  </a:moveTo>
                  <a:lnTo>
                    <a:pt x="7274999" y="0"/>
                  </a:lnTo>
                  <a:lnTo>
                    <a:pt x="7274999" y="315899"/>
                  </a:lnTo>
                  <a:lnTo>
                    <a:pt x="0" y="3158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3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98" name="object 17"/>
          <p:cNvSpPr/>
          <p:nvPr/>
        </p:nvSpPr>
        <p:spPr>
          <a:xfrm>
            <a:off x="4520880" y="6388920"/>
            <a:ext cx="7261920" cy="2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algn="ctr">
              <a:lnSpc>
                <a:spcPct val="100000"/>
              </a:lnSpc>
              <a:spcBef>
                <a:spcPts val="99"/>
              </a:spcBef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TKEL</a:t>
            </a:r>
            <a:r>
              <a:rPr lang="en-GB" sz="1800" b="0" u="none" spc="-9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pc="-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(MeV)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object 2"/>
          <p:cNvPicPr/>
          <p:nvPr/>
        </p:nvPicPr>
        <p:blipFill>
          <a:blip r:embed="rId1"/>
          <a:stretch/>
        </p:blipFill>
        <p:spPr>
          <a:xfrm>
            <a:off x="250200" y="1275840"/>
            <a:ext cx="11688480" cy="33861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00" name="object 3"/>
          <p:cNvGrpSpPr/>
          <p:nvPr/>
        </p:nvGrpSpPr>
        <p:grpSpPr>
          <a:xfrm>
            <a:off x="1647720" y="0"/>
            <a:ext cx="8893080" cy="566640"/>
            <a:chOff x="1647720" y="0"/>
            <a:chExt cx="8893080" cy="566640"/>
          </a:xfrm>
        </p:grpSpPr>
        <p:pic>
          <p:nvPicPr>
            <p:cNvPr id="201" name="object 4"/>
            <p:cNvPicPr/>
            <p:nvPr/>
          </p:nvPicPr>
          <p:blipFill>
            <a:blip r:embed="rId2"/>
            <a:stretch/>
          </p:blipFill>
          <p:spPr>
            <a:xfrm>
              <a:off x="1647720" y="0"/>
              <a:ext cx="8893080" cy="56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2" name="object 5"/>
            <p:cNvSpPr/>
            <p:nvPr/>
          </p:nvSpPr>
          <p:spPr>
            <a:xfrm>
              <a:off x="165240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  <a:lnTo>
                    <a:pt x="8733499" y="39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3" name="object 6"/>
            <p:cNvSpPr/>
            <p:nvPr/>
          </p:nvSpPr>
          <p:spPr>
            <a:xfrm>
              <a:off x="10385640" y="339120"/>
              <a:ext cx="150840" cy="150840"/>
            </a:xfrm>
            <a:custGeom>
              <a:avLst/>
              <a:gdLst>
                <a:gd name="textAreaLeft" fmla="*/ 0 w 150840"/>
                <a:gd name="textAreaRight" fmla="*/ 154440 w 150840"/>
                <a:gd name="textAreaTop" fmla="*/ 0 h 150840"/>
                <a:gd name="textAreaBottom" fmla="*/ 154440 h 150840"/>
              </a:gdLst>
              <a:ahLst/>
              <a:cxnLst/>
              <a:rect l="textAreaLeft" t="textAreaTop" r="textAreaRight" b="textAreaBottom"/>
              <a:pathLst>
                <a:path w="154304" h="154304">
                  <a:moveTo>
                    <a:pt x="0" y="154000"/>
                  </a:moveTo>
                  <a:lnTo>
                    <a:pt x="30799" y="30800"/>
                  </a:lnTo>
                  <a:lnTo>
                    <a:pt x="153999" y="0"/>
                  </a:lnTo>
                  <a:lnTo>
                    <a:pt x="0" y="154000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4" name="object 7"/>
            <p:cNvSpPr/>
            <p:nvPr/>
          </p:nvSpPr>
          <p:spPr>
            <a:xfrm>
              <a:off x="165240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8764299" y="272799"/>
                  </a:lnTo>
                  <a:lnTo>
                    <a:pt x="8887499" y="241999"/>
                  </a:lnTo>
                  <a:lnTo>
                    <a:pt x="8733499" y="395999"/>
                  </a:ln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4040" rIns="0" bIns="0" anchor="t">
            <a:spAutoFit/>
          </a:bodyPr>
          <a:p>
            <a:pPr marL="713880" indent="0" algn="l">
              <a:lnSpc>
                <a:spcPct val="100000"/>
              </a:lnSpc>
              <a:spcBef>
                <a:spcPts val="111"/>
              </a:spcBef>
              <a:buNone/>
              <a:tabLst>
                <a:tab pos="0" algn="l"/>
              </a:tabLst>
            </a:pPr>
            <a:r>
              <a:rPr lang="en-GB" sz="235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Comparison</a:t>
            </a:r>
            <a:r>
              <a:rPr lang="en-GB" sz="2350" b="0" u="none" spc="-31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35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with</a:t>
            </a:r>
            <a:r>
              <a:rPr lang="en-GB" sz="2350" b="0" u="none" spc="-31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35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GRAZING</a:t>
            </a:r>
            <a:endParaRPr lang="it-CH" sz="23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6" name="object 9"/>
          <p:cNvSpPr/>
          <p:nvPr/>
        </p:nvSpPr>
        <p:spPr>
          <a:xfrm>
            <a:off x="-57600" y="5097960"/>
            <a:ext cx="12248280" cy="157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240" algn="ctr">
              <a:lnSpc>
                <a:spcPct val="11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Comparison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of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experimental</a:t>
            </a:r>
            <a:r>
              <a:rPr lang="en-GB" sz="2050" b="0" u="none" spc="3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yields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and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total</a:t>
            </a:r>
            <a:r>
              <a:rPr lang="en-GB" sz="2050" b="0" u="none" spc="3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cross</a:t>
            </a:r>
            <a:r>
              <a:rPr lang="en-GB" sz="2050" b="0" u="none" spc="3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section</a:t>
            </a:r>
            <a:r>
              <a:rPr lang="en-GB" sz="2050" b="0" u="none" spc="3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with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4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GRAZING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calculation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There</a:t>
            </a:r>
            <a:r>
              <a:rPr lang="en-GB" sz="2050" b="0" u="none" spc="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is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good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agreement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as long 1 proton, 1 neutron and 2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neutrons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are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transferred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but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±</a:t>
            </a:r>
            <a:r>
              <a:rPr lang="en-GB" sz="2050" b="0" u="none" spc="-11" strike="noStrike">
                <a:solidFill>
                  <a:srgbClr val="FFBF00"/>
                </a:solidFill>
                <a:effectLst/>
                <a:uFillTx/>
                <a:latin typeface="Arial"/>
                <a:ea typeface="DejaVu Sans"/>
              </a:rPr>
              <a:t>2p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channels </a:t>
            </a:r>
            <a:r>
              <a:rPr lang="en-GB" sz="2050" b="0" u="none" spc="-11" strike="noStrike">
                <a:solidFill>
                  <a:srgbClr val="FFBF00"/>
                </a:solidFill>
                <a:effectLst/>
                <a:uFillTx/>
                <a:latin typeface="Arial"/>
                <a:ea typeface="DejaVu Sans"/>
              </a:rPr>
              <a:t>are underestimated.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 more </a:t>
            </a:r>
            <a:r>
              <a:rPr lang="en-GB" sz="2050" b="0" u="none" spc="-11" strike="noStrike">
                <a:solidFill>
                  <a:srgbClr val="FFBF00"/>
                </a:solidFill>
                <a:effectLst/>
                <a:uFillTx/>
                <a:latin typeface="Arial"/>
                <a:ea typeface="DejaVu Sans"/>
              </a:rPr>
              <a:t>detailed analysis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of the </a:t>
            </a:r>
            <a:r>
              <a:rPr lang="en-GB" sz="2050" b="0" u="none" spc="-11" strike="noStrike">
                <a:solidFill>
                  <a:srgbClr val="FFBF00"/>
                </a:solidFill>
                <a:effectLst/>
                <a:uFillTx/>
                <a:latin typeface="Arial"/>
                <a:ea typeface="DejaVu Sans"/>
              </a:rPr>
              <a:t>TKEL and gamma spectra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will help to better understand the origin of this underestimation 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7" name="object 10"/>
          <p:cNvGrpSpPr/>
          <p:nvPr/>
        </p:nvGrpSpPr>
        <p:grpSpPr>
          <a:xfrm>
            <a:off x="5168160" y="881280"/>
            <a:ext cx="2792880" cy="632520"/>
            <a:chOff x="5168160" y="881280"/>
            <a:chExt cx="2792880" cy="632520"/>
          </a:xfrm>
        </p:grpSpPr>
        <p:sp>
          <p:nvSpPr>
            <p:cNvPr id="208" name="object 11"/>
            <p:cNvSpPr/>
            <p:nvPr/>
          </p:nvSpPr>
          <p:spPr>
            <a:xfrm>
              <a:off x="5168160" y="881280"/>
              <a:ext cx="2789640" cy="632520"/>
            </a:xfrm>
            <a:custGeom>
              <a:avLst/>
              <a:gdLst>
                <a:gd name="textAreaLeft" fmla="*/ 0 w 2789640"/>
                <a:gd name="textAreaRight" fmla="*/ 2793240 w 2789640"/>
                <a:gd name="textAreaTop" fmla="*/ 0 h 632520"/>
                <a:gd name="textAreaBottom" fmla="*/ 636120 h 632520"/>
              </a:gdLst>
              <a:ahLst/>
              <a:cxnLst/>
              <a:rect l="textAreaLeft" t="textAreaTop" r="textAreaRight" b="textAreaBottom"/>
              <a:pathLst>
                <a:path w="2793365" h="636269">
                  <a:moveTo>
                    <a:pt x="2793299" y="635699"/>
                  </a:moveTo>
                  <a:lnTo>
                    <a:pt x="0" y="635699"/>
                  </a:lnTo>
                  <a:lnTo>
                    <a:pt x="0" y="0"/>
                  </a:lnTo>
                  <a:lnTo>
                    <a:pt x="2793299" y="0"/>
                  </a:lnTo>
                  <a:lnTo>
                    <a:pt x="2793299" y="63569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09" name="object 12"/>
            <p:cNvSpPr/>
            <p:nvPr/>
          </p:nvSpPr>
          <p:spPr>
            <a:xfrm>
              <a:off x="5168160" y="881280"/>
              <a:ext cx="2789640" cy="632520"/>
            </a:xfrm>
            <a:custGeom>
              <a:avLst/>
              <a:gdLst>
                <a:gd name="textAreaLeft" fmla="*/ 0 w 2789640"/>
                <a:gd name="textAreaRight" fmla="*/ 2793240 w 2789640"/>
                <a:gd name="textAreaTop" fmla="*/ 0 h 632520"/>
                <a:gd name="textAreaBottom" fmla="*/ 636120 h 632520"/>
              </a:gdLst>
              <a:ahLst/>
              <a:cxnLst/>
              <a:rect l="textAreaLeft" t="textAreaTop" r="textAreaRight" b="textAreaBottom"/>
              <a:pathLst>
                <a:path w="2793365" h="636269">
                  <a:moveTo>
                    <a:pt x="0" y="0"/>
                  </a:moveTo>
                  <a:lnTo>
                    <a:pt x="2793299" y="0"/>
                  </a:lnTo>
                  <a:lnTo>
                    <a:pt x="2793299" y="635699"/>
                  </a:lnTo>
                  <a:lnTo>
                    <a:pt x="0" y="6356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36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10" name="object 13"/>
            <p:cNvSpPr/>
            <p:nvPr/>
          </p:nvSpPr>
          <p:spPr>
            <a:xfrm>
              <a:off x="5171400" y="881280"/>
              <a:ext cx="2789640" cy="566640"/>
            </a:xfrm>
            <a:custGeom>
              <a:avLst/>
              <a:gdLst>
                <a:gd name="textAreaLeft" fmla="*/ 0 w 2789640"/>
                <a:gd name="textAreaRight" fmla="*/ 2793240 w 2789640"/>
                <a:gd name="textAreaTop" fmla="*/ 0 h 566640"/>
                <a:gd name="textAreaBottom" fmla="*/ 570240 h 566640"/>
              </a:gdLst>
              <a:ahLst/>
              <a:cxnLst/>
              <a:rect l="textAreaLeft" t="textAreaTop" r="textAreaRight" b="textAreaBottom"/>
              <a:pathLst>
                <a:path w="2793365" h="570230">
                  <a:moveTo>
                    <a:pt x="0" y="0"/>
                  </a:moveTo>
                  <a:lnTo>
                    <a:pt x="2793299" y="0"/>
                  </a:lnTo>
                  <a:lnTo>
                    <a:pt x="2793299" y="569699"/>
                  </a:lnTo>
                  <a:lnTo>
                    <a:pt x="0" y="5696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360">
              <a:solidFill>
                <a:srgbClr val="F4433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11" name="object 14"/>
          <p:cNvSpPr/>
          <p:nvPr/>
        </p:nvSpPr>
        <p:spPr>
          <a:xfrm>
            <a:off x="5176080" y="885960"/>
            <a:ext cx="2777040" cy="465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280" rIns="0" bIns="0" anchor="t">
            <a:spAutoFit/>
          </a:bodyPr>
          <a:p>
            <a:pPr marL="438840">
              <a:lnSpc>
                <a:spcPct val="100000"/>
              </a:lnSpc>
              <a:spcBef>
                <a:spcPts val="65"/>
              </a:spcBef>
            </a:pPr>
            <a:r>
              <a:rPr lang="en-GB" sz="3000" b="0" u="none" spc="-11" strike="noStrike">
                <a:solidFill>
                  <a:srgbClr val="F44336"/>
                </a:solidFill>
                <a:effectLst/>
                <a:uFillTx/>
                <a:latin typeface="Arial"/>
                <a:ea typeface="DejaVu Sans"/>
              </a:rPr>
              <a:t>Preliminary</a:t>
            </a:r>
            <a:endParaRPr lang="en-GB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object 15"/>
          <p:cNvSpPr/>
          <p:nvPr/>
        </p:nvSpPr>
        <p:spPr>
          <a:xfrm>
            <a:off x="322920" y="814320"/>
            <a:ext cx="1643040" cy="3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E</a:t>
            </a:r>
            <a:r>
              <a:rPr lang="en-GB" sz="2200" b="0" u="none" spc="-2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200" b="0" u="none" spc="-2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960</a:t>
            </a:r>
            <a:r>
              <a:rPr lang="en-GB" sz="2200" b="0" u="none" spc="-26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MeV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34;p 2"/>
          <p:cNvPicPr/>
          <p:nvPr/>
        </p:nvPicPr>
        <p:blipFill>
          <a:blip r:embed="rId1"/>
          <a:stretch/>
        </p:blipFill>
        <p:spPr>
          <a:xfrm>
            <a:off x="3751920" y="655920"/>
            <a:ext cx="8375400" cy="415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4" name="Google Shape;235;p 2"/>
          <p:cNvPicPr/>
          <p:nvPr/>
        </p:nvPicPr>
        <p:blipFill>
          <a:blip r:embed="rId2"/>
          <a:stretch/>
        </p:blipFill>
        <p:spPr>
          <a:xfrm>
            <a:off x="4943880" y="3702240"/>
            <a:ext cx="7183440" cy="3057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5" name="Google Shape;236;p 2"/>
          <p:cNvSpPr/>
          <p:nvPr/>
        </p:nvSpPr>
        <p:spPr>
          <a:xfrm>
            <a:off x="4082400" y="2674080"/>
            <a:ext cx="1192680" cy="887760"/>
          </a:xfrm>
          <a:prstGeom prst="ellipse">
            <a:avLst/>
          </a:prstGeom>
          <a:noFill/>
          <a:ln w="38100">
            <a:solidFill>
              <a:srgbClr val="FF99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ctr">
            <a:noAutofit/>
          </a:bodyPr>
          <a:p>
            <a:pPr>
              <a:lnSpc>
                <a:spcPct val="100000"/>
              </a:lnSpc>
            </a:pP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Google Shape;237;p 2"/>
          <p:cNvSpPr/>
          <p:nvPr/>
        </p:nvSpPr>
        <p:spPr>
          <a:xfrm rot="2698800">
            <a:off x="4825800" y="3873960"/>
            <a:ext cx="1477080" cy="239760"/>
          </a:xfrm>
          <a:prstGeom prst="rightArrow">
            <a:avLst>
              <a:gd name="adj1" fmla="val 50000"/>
              <a:gd name="adj2" fmla="val 157380"/>
            </a:avLst>
          </a:prstGeom>
          <a:solidFill>
            <a:srgbClr val="FF9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60120" rIns="90000" bIns="60120" anchor="ctr">
            <a:noAutofit/>
          </a:bodyPr>
          <a:p>
            <a:pPr>
              <a:lnSpc>
                <a:spcPct val="100000"/>
              </a:lnSpc>
            </a:pPr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Google Shape;238;p 2"/>
          <p:cNvSpPr/>
          <p:nvPr/>
        </p:nvSpPr>
        <p:spPr>
          <a:xfrm>
            <a:off x="0" y="769320"/>
            <a:ext cx="3751200" cy="525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spAutoFit/>
          </a:bodyPr>
          <a:p>
            <a:pPr marL="457200" indent="-368280">
              <a:lnSpc>
                <a:spcPct val="100000"/>
              </a:lnSpc>
              <a:buClr>
                <a:srgbClr val="FFFFFF"/>
              </a:buClr>
              <a:buFont typeface="Calibri"/>
              <a:buChar char="➢"/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Neutron Damage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(ND) 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from fast neutrons ( E &gt; 1 MeV ) in HPGe detectors causes charge trapping and therefore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energy resolution degradation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8280">
              <a:lnSpc>
                <a:spcPct val="100000"/>
              </a:lnSpc>
              <a:buClr>
                <a:srgbClr val="FFFFFF"/>
              </a:buClr>
              <a:buFont typeface="Calibri"/>
              <a:buChar char="➢"/>
            </a:pP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The typical effect of this neutron damages is a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left tail on the peaks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.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8280">
              <a:lnSpc>
                <a:spcPct val="100000"/>
              </a:lnSpc>
              <a:buClr>
                <a:srgbClr val="FFFFFF"/>
              </a:buClr>
              <a:buFont typeface="Calibri"/>
              <a:buChar char="➢"/>
            </a:pP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The objective is obtain the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λ</a:t>
            </a:r>
            <a:r>
              <a:rPr lang="en-GB" sz="2200" b="0" u="none" strike="noStrike" baseline="-25000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e,h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 (inverse electron / hole trap density)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 parameters that yield the best possible correction and therefore energy resolution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Google Shape;239;p 2"/>
          <p:cNvSpPr/>
          <p:nvPr/>
        </p:nvSpPr>
        <p:spPr>
          <a:xfrm>
            <a:off x="8024040" y="655920"/>
            <a:ext cx="1497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GB" sz="1800" b="0" u="none" strike="noStrike">
                <a:solidFill>
                  <a:srgbClr val="00FF00"/>
                </a:solidFill>
                <a:effectLst/>
                <a:uFillTx/>
                <a:latin typeface="Arial"/>
                <a:ea typeface="Arial"/>
              </a:rPr>
              <a:t>Crystal 06A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19" name="object 63"/>
          <p:cNvGrpSpPr/>
          <p:nvPr/>
        </p:nvGrpSpPr>
        <p:grpSpPr>
          <a:xfrm>
            <a:off x="1648080" y="0"/>
            <a:ext cx="8893080" cy="566640"/>
            <a:chOff x="1648080" y="0"/>
            <a:chExt cx="8893080" cy="566640"/>
          </a:xfrm>
        </p:grpSpPr>
        <p:pic>
          <p:nvPicPr>
            <p:cNvPr id="220" name="object 66"/>
            <p:cNvPicPr/>
            <p:nvPr/>
          </p:nvPicPr>
          <p:blipFill>
            <a:blip r:embed="rId3"/>
            <a:stretch/>
          </p:blipFill>
          <p:spPr>
            <a:xfrm>
              <a:off x="1648080" y="0"/>
              <a:ext cx="8893080" cy="56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1" name="object 67"/>
            <p:cNvSpPr/>
            <p:nvPr/>
          </p:nvSpPr>
          <p:spPr>
            <a:xfrm>
              <a:off x="165276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  <a:lnTo>
                    <a:pt x="8733499" y="39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2" name="object 68"/>
            <p:cNvSpPr/>
            <p:nvPr/>
          </p:nvSpPr>
          <p:spPr>
            <a:xfrm>
              <a:off x="10386000" y="339120"/>
              <a:ext cx="150840" cy="150840"/>
            </a:xfrm>
            <a:custGeom>
              <a:avLst/>
              <a:gdLst>
                <a:gd name="textAreaLeft" fmla="*/ 0 w 150840"/>
                <a:gd name="textAreaRight" fmla="*/ 154440 w 150840"/>
                <a:gd name="textAreaTop" fmla="*/ 0 h 150840"/>
                <a:gd name="textAreaBottom" fmla="*/ 154440 h 150840"/>
              </a:gdLst>
              <a:ahLst/>
              <a:cxnLst/>
              <a:rect l="textAreaLeft" t="textAreaTop" r="textAreaRight" b="textAreaBottom"/>
              <a:pathLst>
                <a:path w="154304" h="154304">
                  <a:moveTo>
                    <a:pt x="0" y="154000"/>
                  </a:moveTo>
                  <a:lnTo>
                    <a:pt x="30799" y="30800"/>
                  </a:lnTo>
                  <a:lnTo>
                    <a:pt x="153999" y="0"/>
                  </a:lnTo>
                  <a:lnTo>
                    <a:pt x="0" y="154000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3" name="object 69"/>
            <p:cNvSpPr/>
            <p:nvPr/>
          </p:nvSpPr>
          <p:spPr>
            <a:xfrm>
              <a:off x="165276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8764299" y="272799"/>
                  </a:lnTo>
                  <a:lnTo>
                    <a:pt x="8887499" y="241999"/>
                  </a:lnTo>
                  <a:lnTo>
                    <a:pt x="8733499" y="395999"/>
                  </a:ln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24" name="PlaceHolder 3"/>
          <p:cNvSpPr/>
          <p:nvPr/>
        </p:nvSpPr>
        <p:spPr>
          <a:xfrm>
            <a:off x="3769560" y="81000"/>
            <a:ext cx="4649760" cy="3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4040" rIns="0" bIns="0" anchor="t">
            <a:spAutoFit/>
          </a:bodyPr>
          <a:p>
            <a:pPr marL="713880">
              <a:lnSpc>
                <a:spcPct val="100000"/>
              </a:lnSpc>
              <a:spcBef>
                <a:spcPts val="111"/>
              </a:spcBef>
              <a:tabLst>
                <a:tab pos="0" algn="l"/>
              </a:tabLst>
            </a:pPr>
            <a:r>
              <a:rPr lang="en-GB" sz="2350" b="0" u="none" strike="noStrike">
                <a:solidFill>
                  <a:srgbClr val="612270"/>
                </a:solidFill>
                <a:effectLst/>
                <a:uFillTx/>
                <a:latin typeface="Calibri"/>
                <a:ea typeface="DejaVu Sans"/>
              </a:rPr>
              <a:t>Neutron damage correction</a:t>
            </a:r>
            <a:endParaRPr lang="en-GB" sz="2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object 2"/>
          <p:cNvGrpSpPr/>
          <p:nvPr/>
        </p:nvGrpSpPr>
        <p:grpSpPr>
          <a:xfrm>
            <a:off x="1441440" y="0"/>
            <a:ext cx="9304920" cy="5808600"/>
            <a:chOff x="1441440" y="0"/>
            <a:chExt cx="9304920" cy="5808600"/>
          </a:xfrm>
        </p:grpSpPr>
        <p:pic>
          <p:nvPicPr>
            <p:cNvPr id="226" name="object 3"/>
            <p:cNvPicPr/>
            <p:nvPr/>
          </p:nvPicPr>
          <p:blipFill>
            <a:blip r:embed="rId1"/>
            <a:stretch/>
          </p:blipFill>
          <p:spPr>
            <a:xfrm>
              <a:off x="1441440" y="580680"/>
              <a:ext cx="9304920" cy="5227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27" name="object 4"/>
            <p:cNvPicPr/>
            <p:nvPr/>
          </p:nvPicPr>
          <p:blipFill>
            <a:blip r:embed="rId2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8" name="object 5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29" name="object 6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30" name="object 7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3769200" y="117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4572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pc="-74" strike="noStrike">
                <a:solidFill>
                  <a:srgbClr val="612270"/>
                </a:solidFill>
                <a:effectLst/>
                <a:uFillTx/>
                <a:latin typeface="Calibri"/>
              </a:rPr>
              <a:t>AGATA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-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PRISMA</a:t>
            </a:r>
            <a:r>
              <a:rPr lang="en-GB" sz="2400" b="0" u="none" spc="-3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Coincidence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Spectra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2" name="object 9"/>
          <p:cNvSpPr/>
          <p:nvPr/>
        </p:nvSpPr>
        <p:spPr>
          <a:xfrm>
            <a:off x="807840" y="5811840"/>
            <a:ext cx="1034784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18000"/>
              </a:lnSpc>
              <a:spcBef>
                <a:spcPts val="99"/>
              </a:spcBef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main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γ</a:t>
            </a:r>
            <a:r>
              <a:rPr lang="en-GB" sz="2200" b="0" u="none" spc="-150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lines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identified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strongest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channels.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example,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68" b="0" u="none" strike="noStrike" baseline="30000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52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Ti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(pick-up of 1 alpha particle)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binary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partner</a:t>
            </a:r>
            <a:r>
              <a:rPr lang="en-GB" sz="22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68" b="0" u="none" strike="noStrike" baseline="30000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204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Hg</a:t>
            </a:r>
            <a:r>
              <a:rPr lang="en-GB" sz="22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most</a:t>
            </a:r>
            <a:r>
              <a:rPr lang="en-GB" sz="2200" b="0" u="none" spc="-6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intense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transitions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are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clearly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recognizable.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object 10"/>
          <p:cNvSpPr/>
          <p:nvPr/>
        </p:nvSpPr>
        <p:spPr>
          <a:xfrm>
            <a:off x="9829080" y="873360"/>
            <a:ext cx="521640" cy="5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20" strike="noStrike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52</a:t>
            </a:r>
            <a:r>
              <a:rPr lang="en-GB" sz="3450" b="0" u="none" spc="-31" strike="noStrike" baseline="-20000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Ti</a:t>
            </a:r>
            <a:endParaRPr lang="en-GB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object 11"/>
          <p:cNvSpPr/>
          <p:nvPr/>
        </p:nvSpPr>
        <p:spPr>
          <a:xfrm>
            <a:off x="9683640" y="3507480"/>
            <a:ext cx="771120" cy="5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11" strike="noStrike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204</a:t>
            </a:r>
            <a:r>
              <a:rPr lang="en-GB" sz="3450" b="0" u="none" spc="-14" strike="noStrike" baseline="-20000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Hg</a:t>
            </a:r>
            <a:endParaRPr lang="en-GB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78;p 2"/>
          <p:cNvSpPr/>
          <p:nvPr/>
        </p:nvSpPr>
        <p:spPr>
          <a:xfrm>
            <a:off x="831960" y="5825160"/>
            <a:ext cx="10527120" cy="105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4280" rIns="0" bIns="0" anchor="t">
            <a:noAutofit/>
          </a:bodyPr>
          <a:p>
            <a:pPr marL="457200" algn="ctr">
              <a:lnSpc>
                <a:spcPct val="118000"/>
              </a:lnSpc>
              <a:tabLst>
                <a:tab pos="0" algn="l"/>
              </a:tabLst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 The value of the </a:t>
            </a:r>
            <a:r>
              <a:rPr lang="en-GB" sz="2200" b="0" u="none" strike="noStrike">
                <a:solidFill>
                  <a:srgbClr val="FFBF00"/>
                </a:solidFill>
                <a:effectLst/>
                <a:uFillTx/>
                <a:latin typeface="Calibri"/>
                <a:ea typeface="Calibri"/>
              </a:rPr>
              <a:t>ToF offset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 and the </a:t>
            </a:r>
            <a:r>
              <a:rPr lang="en-GB" sz="2200" b="0" u="none" strike="noStrike">
                <a:solidFill>
                  <a:srgbClr val="FFBF00"/>
                </a:solidFill>
                <a:effectLst/>
                <a:uFillTx/>
                <a:latin typeface="Calibri"/>
                <a:ea typeface="Calibri"/>
              </a:rPr>
              <a:t>beam energy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 has been </a:t>
            </a:r>
            <a:r>
              <a:rPr lang="en-GB" sz="2200" b="0" u="none" strike="noStrike">
                <a:solidFill>
                  <a:srgbClr val="FFBF00"/>
                </a:solidFill>
                <a:effectLst/>
                <a:uFillTx/>
                <a:latin typeface="Calibri"/>
                <a:ea typeface="Calibri"/>
              </a:rPr>
              <a:t>adjusted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 </a:t>
            </a:r>
            <a:r>
              <a:rPr lang="en-GB" sz="2200" b="0" u="none" strike="noStrike">
                <a:solidFill>
                  <a:srgbClr val="FFBF00"/>
                </a:solidFill>
                <a:effectLst/>
                <a:uFillTx/>
                <a:latin typeface="Calibri"/>
                <a:ea typeface="Calibri"/>
              </a:rPr>
              <a:t>t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o optimise the Doppler correction for the gamma spectra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78000"/>
              </a:lnSpc>
              <a:tabLst>
                <a:tab pos="0" algn="l"/>
              </a:tabLst>
            </a:pP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6" name="Google Shape;279;p 2"/>
          <p:cNvPicPr/>
          <p:nvPr/>
        </p:nvPicPr>
        <p:blipFill>
          <a:blip r:embed="rId1"/>
          <a:stretch/>
        </p:blipFill>
        <p:spPr>
          <a:xfrm>
            <a:off x="2131920" y="561960"/>
            <a:ext cx="7926480" cy="5203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Google Shape;280;p 2"/>
          <p:cNvSpPr/>
          <p:nvPr/>
        </p:nvSpPr>
        <p:spPr>
          <a:xfrm>
            <a:off x="9265680" y="567000"/>
            <a:ext cx="781200" cy="500400"/>
          </a:xfrm>
          <a:prstGeom prst="rect">
            <a:avLst/>
          </a:prstGeom>
          <a:solidFill>
            <a:schemeClr val="lt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ctr">
            <a:noAutofit/>
          </a:bodyPr>
          <a:p>
            <a:endParaRPr lang="en-GB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Google Shape;281;p 2"/>
          <p:cNvSpPr/>
          <p:nvPr/>
        </p:nvSpPr>
        <p:spPr>
          <a:xfrm>
            <a:off x="4478760" y="1068480"/>
            <a:ext cx="1443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1050.2 keV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Google Shape;282;p 2"/>
          <p:cNvSpPr/>
          <p:nvPr/>
        </p:nvSpPr>
        <p:spPr>
          <a:xfrm>
            <a:off x="7539840" y="3156480"/>
            <a:ext cx="1443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1268.2 keV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0" name="object 75"/>
          <p:cNvGrpSpPr/>
          <p:nvPr/>
        </p:nvGrpSpPr>
        <p:grpSpPr>
          <a:xfrm>
            <a:off x="1648080" y="0"/>
            <a:ext cx="8893080" cy="566640"/>
            <a:chOff x="1648080" y="0"/>
            <a:chExt cx="8893080" cy="566640"/>
          </a:xfrm>
        </p:grpSpPr>
        <p:pic>
          <p:nvPicPr>
            <p:cNvPr id="241" name="object 76"/>
            <p:cNvPicPr/>
            <p:nvPr/>
          </p:nvPicPr>
          <p:blipFill>
            <a:blip r:embed="rId2"/>
            <a:stretch/>
          </p:blipFill>
          <p:spPr>
            <a:xfrm>
              <a:off x="1648080" y="0"/>
              <a:ext cx="8893080" cy="56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2" name="object 77"/>
            <p:cNvSpPr/>
            <p:nvPr/>
          </p:nvSpPr>
          <p:spPr>
            <a:xfrm>
              <a:off x="165276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  <a:lnTo>
                    <a:pt x="8733499" y="39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3" name="object 78"/>
            <p:cNvSpPr/>
            <p:nvPr/>
          </p:nvSpPr>
          <p:spPr>
            <a:xfrm>
              <a:off x="10386000" y="339120"/>
              <a:ext cx="150840" cy="150840"/>
            </a:xfrm>
            <a:custGeom>
              <a:avLst/>
              <a:gdLst>
                <a:gd name="textAreaLeft" fmla="*/ 0 w 150840"/>
                <a:gd name="textAreaRight" fmla="*/ 154440 w 150840"/>
                <a:gd name="textAreaTop" fmla="*/ 0 h 150840"/>
                <a:gd name="textAreaBottom" fmla="*/ 154440 h 150840"/>
              </a:gdLst>
              <a:ahLst/>
              <a:cxnLst/>
              <a:rect l="textAreaLeft" t="textAreaTop" r="textAreaRight" b="textAreaBottom"/>
              <a:pathLst>
                <a:path w="154304" h="154304">
                  <a:moveTo>
                    <a:pt x="0" y="154000"/>
                  </a:moveTo>
                  <a:lnTo>
                    <a:pt x="30799" y="30800"/>
                  </a:lnTo>
                  <a:lnTo>
                    <a:pt x="153999" y="0"/>
                  </a:lnTo>
                  <a:lnTo>
                    <a:pt x="0" y="154000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4" name="object 79"/>
            <p:cNvSpPr/>
            <p:nvPr/>
          </p:nvSpPr>
          <p:spPr>
            <a:xfrm>
              <a:off x="165276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8764299" y="272799"/>
                  </a:lnTo>
                  <a:lnTo>
                    <a:pt x="8887499" y="241999"/>
                  </a:lnTo>
                  <a:lnTo>
                    <a:pt x="8733499" y="395999"/>
                  </a:ln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45" name="PlaceHolder 5"/>
          <p:cNvSpPr/>
          <p:nvPr/>
        </p:nvSpPr>
        <p:spPr>
          <a:xfrm>
            <a:off x="3769560" y="81000"/>
            <a:ext cx="4649760" cy="3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4040" rIns="0" bIns="0" anchor="t">
            <a:spAutoFit/>
          </a:bodyPr>
          <a:p>
            <a:pPr marL="38160" algn="ctr">
              <a:lnSpc>
                <a:spcPct val="100000"/>
              </a:lnSpc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  <a:ea typeface="Calibri"/>
              </a:rPr>
              <a:t>Doppler correction Optimisation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"/>
          <p:cNvSpPr/>
          <p:nvPr/>
        </p:nvSpPr>
        <p:spPr>
          <a:xfrm>
            <a:off x="7737840" y="1452600"/>
            <a:ext cx="1709280" cy="37476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>
            <a:off x="7687440" y="1977480"/>
            <a:ext cx="1692360" cy="42984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>
            <a:off x="7737840" y="1767600"/>
            <a:ext cx="1594080" cy="237960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"/>
          <p:cNvSpPr/>
          <p:nvPr/>
        </p:nvSpPr>
        <p:spPr>
          <a:xfrm>
            <a:off x="7668000" y="1565280"/>
            <a:ext cx="203904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GB" sz="1800" b="0" u="none" strike="noStrike">
                <a:solidFill>
                  <a:srgbClr val="3465A4"/>
                </a:solidFill>
                <a:effectLst/>
                <a:uFillTx/>
                <a:latin typeface="Arial"/>
                <a:ea typeface="DejaVu Sans"/>
              </a:rPr>
              <a:t>Tof offset = 0 ns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>
            <a:off x="7687440" y="1934280"/>
            <a:ext cx="203904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GB" sz="1800" b="0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Tof offset = 4.6 ns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"/>
          <p:cNvPicPr/>
          <p:nvPr/>
        </p:nvPicPr>
        <p:blipFill>
          <a:blip r:embed="rId1"/>
          <a:stretch/>
        </p:blipFill>
        <p:spPr>
          <a:xfrm>
            <a:off x="0" y="2347560"/>
            <a:ext cx="6473520" cy="4183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52" name="object 46"/>
          <p:cNvGrpSpPr/>
          <p:nvPr/>
        </p:nvGrpSpPr>
        <p:grpSpPr>
          <a:xfrm>
            <a:off x="1569960" y="720"/>
            <a:ext cx="9047880" cy="578160"/>
            <a:chOff x="1569960" y="720"/>
            <a:chExt cx="9047880" cy="578160"/>
          </a:xfrm>
        </p:grpSpPr>
        <p:pic>
          <p:nvPicPr>
            <p:cNvPr id="253" name="object 47"/>
            <p:cNvPicPr/>
            <p:nvPr/>
          </p:nvPicPr>
          <p:blipFill>
            <a:blip r:embed="rId2"/>
            <a:stretch/>
          </p:blipFill>
          <p:spPr>
            <a:xfrm>
              <a:off x="1569960" y="72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54" name="object 48"/>
            <p:cNvSpPr/>
            <p:nvPr/>
          </p:nvSpPr>
          <p:spPr>
            <a:xfrm>
              <a:off x="1574640" y="10116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5" name="object 49"/>
            <p:cNvSpPr/>
            <p:nvPr/>
          </p:nvSpPr>
          <p:spPr>
            <a:xfrm>
              <a:off x="10459800" y="34740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6" name="object 50"/>
            <p:cNvSpPr/>
            <p:nvPr/>
          </p:nvSpPr>
          <p:spPr>
            <a:xfrm>
              <a:off x="1574640" y="10116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16964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Energy 900 MeV analysis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8" name="object 51"/>
          <p:cNvSpPr/>
          <p:nvPr/>
        </p:nvSpPr>
        <p:spPr>
          <a:xfrm>
            <a:off x="279720" y="814320"/>
            <a:ext cx="11475360" cy="8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54000" rIns="0" bIns="0" anchor="t" anchorCtr="1">
            <a:spAutoFit/>
          </a:bodyPr>
          <a:p>
            <a:pPr marL="12600" algn="ctr">
              <a:lnSpc>
                <a:spcPct val="100000"/>
              </a:lnSpc>
              <a:spcBef>
                <a:spcPts val="425"/>
              </a:spcBef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 same system has been measured also at the beam energy of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900 MeV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algn="ctr">
              <a:lnSpc>
                <a:spcPct val="100000"/>
              </a:lnSpc>
              <a:spcBef>
                <a:spcPts val="425"/>
              </a:spcBef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(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below the Coulomb barrier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). 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object 52"/>
          <p:cNvSpPr/>
          <p:nvPr/>
        </p:nvSpPr>
        <p:spPr>
          <a:xfrm rot="842400">
            <a:off x="4451400" y="5693400"/>
            <a:ext cx="72756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19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object 53"/>
          <p:cNvSpPr/>
          <p:nvPr/>
        </p:nvSpPr>
        <p:spPr>
          <a:xfrm rot="842400">
            <a:off x="4141080" y="5900760"/>
            <a:ext cx="72756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18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object 54"/>
          <p:cNvSpPr/>
          <p:nvPr/>
        </p:nvSpPr>
        <p:spPr>
          <a:xfrm rot="842400">
            <a:off x="4672440" y="5423400"/>
            <a:ext cx="568800" cy="1900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20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object 56"/>
          <p:cNvSpPr/>
          <p:nvPr/>
        </p:nvSpPr>
        <p:spPr>
          <a:xfrm rot="842400">
            <a:off x="4778640" y="4851000"/>
            <a:ext cx="605520" cy="1900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22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>
            <a:off x="11219400" y="5671440"/>
            <a:ext cx="834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GB" sz="1800" b="1" u="none" strike="noStrike">
                <a:solidFill>
                  <a:srgbClr val="FF0000"/>
                </a:solidFill>
                <a:effectLst/>
                <a:uFillTx/>
                <a:latin typeface="Arial"/>
                <a:ea typeface="DejaVu Sans"/>
              </a:rPr>
              <a:t>Z = 20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object 55"/>
          <p:cNvSpPr/>
          <p:nvPr/>
        </p:nvSpPr>
        <p:spPr>
          <a:xfrm rot="842400">
            <a:off x="4671000" y="5103000"/>
            <a:ext cx="605520" cy="19008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1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1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21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5" name=""/>
          <p:cNvPicPr/>
          <p:nvPr/>
        </p:nvPicPr>
        <p:blipFill>
          <a:blip r:embed="rId3"/>
          <a:stretch/>
        </p:blipFill>
        <p:spPr>
          <a:xfrm>
            <a:off x="6475320" y="2349720"/>
            <a:ext cx="5715360" cy="4185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object 2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267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8" name="object 4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9" name="object 5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70" name="object 6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3769200" y="100440"/>
            <a:ext cx="4649760" cy="44712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75572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Summary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/>
          </p:nvPr>
        </p:nvSpPr>
        <p:spPr>
          <a:xfrm>
            <a:off x="677880" y="736920"/>
            <a:ext cx="10981800" cy="57492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596160" indent="-558000" algn="l">
              <a:lnSpc>
                <a:spcPct val="100000"/>
              </a:lnSpc>
              <a:spcBef>
                <a:spcPts val="99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MNT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reactions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below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the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Coulomb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barrier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119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We</a:t>
            </a:r>
            <a:r>
              <a:rPr lang="en-GB" sz="2600" b="0" u="none" spc="-79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measured</a:t>
            </a:r>
            <a:r>
              <a:rPr lang="en-GB" sz="2600" b="0" u="none" spc="-71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550" b="0" u="none" strike="noStrike" baseline="31000">
                <a:solidFill>
                  <a:schemeClr val="lt1"/>
                </a:solidFill>
                <a:effectLst/>
                <a:uFillTx/>
                <a:latin typeface="Calibri"/>
              </a:rPr>
              <a:t>48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Ca + </a:t>
            </a:r>
            <a:r>
              <a:rPr lang="en-GB" sz="2550" b="0" u="none" strike="noStrike" baseline="31000">
                <a:solidFill>
                  <a:schemeClr val="lt1"/>
                </a:solidFill>
                <a:effectLst/>
                <a:uFillTx/>
                <a:latin typeface="Calibri"/>
              </a:rPr>
              <a:t>208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Pb</a:t>
            </a:r>
            <a:r>
              <a:rPr lang="en-GB" sz="2600" b="0" u="none" spc="-79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system</a:t>
            </a:r>
            <a:r>
              <a:rPr lang="en-GB" sz="2600" b="0" u="none" spc="-79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around</a:t>
            </a:r>
            <a:r>
              <a:rPr lang="en-GB" sz="2600" b="0" u="none" spc="-74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the</a:t>
            </a:r>
            <a:r>
              <a:rPr lang="en-GB" sz="2600" b="0" u="none" spc="-79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Coulomb</a:t>
            </a:r>
            <a:r>
              <a:rPr lang="en-GB" sz="2600" b="0" u="none" spc="-79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barrier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119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Z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q</a:t>
            </a:r>
            <a:r>
              <a:rPr lang="en-GB" sz="2600" b="0" u="none" spc="-6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identification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125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Good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mass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resolution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obtained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584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pc="-34" strike="noStrike">
                <a:solidFill>
                  <a:schemeClr val="lt1"/>
                </a:solidFill>
                <a:effectLst/>
                <a:uFillTx/>
                <a:latin typeface="Calibri"/>
              </a:rPr>
              <a:t>Q-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value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calculation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584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Comparison</a:t>
            </a:r>
            <a:r>
              <a:rPr lang="en-GB" sz="2600" b="0" u="none" spc="-74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with</a:t>
            </a:r>
            <a:r>
              <a:rPr lang="en-GB" sz="2600" b="0" u="none" spc="-71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GRAZING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584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pc="-74" strike="noStrike">
                <a:solidFill>
                  <a:schemeClr val="lt1"/>
                </a:solidFill>
                <a:effectLst/>
                <a:uFillTx/>
                <a:latin typeface="Calibri"/>
              </a:rPr>
              <a:t>AGATA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spectra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in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coincidence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with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PRISMA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for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each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transfer</a:t>
            </a:r>
            <a:r>
              <a:rPr lang="en-GB" sz="2600" b="0" u="none" spc="-65" strike="noStrik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channel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584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Doppler correction optimisation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584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Transfer probability for +1,2n and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for +1,2p transfer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for two energies (900 MeV and 960 MeV)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is ongoing  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The</a:t>
            </a:r>
            <a:r>
              <a:rPr lang="en-GB" sz="2600" b="0" u="none" spc="-45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2p</a:t>
            </a:r>
            <a:r>
              <a:rPr lang="en-GB" sz="2600" b="0" u="none" spc="-45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channels</a:t>
            </a:r>
            <a:r>
              <a:rPr lang="en-GB" sz="2600" b="0" u="none" spc="-45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are</a:t>
            </a:r>
            <a:r>
              <a:rPr lang="en-GB" sz="2600" b="0" u="none" spc="-45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under</a:t>
            </a:r>
            <a:r>
              <a:rPr lang="en-GB" sz="2600" b="0" u="none" spc="-45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predicted</a:t>
            </a:r>
            <a:r>
              <a:rPr lang="en-GB" sz="2600" b="0" u="none" spc="-45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by</a:t>
            </a:r>
            <a:r>
              <a:rPr lang="en-GB" sz="2600" b="0" u="none" spc="-40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theory, detailed analysis of the TKEL and gamma spectra will help to give some insight on this  underestimation 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596160" indent="-558000" algn="l">
              <a:lnSpc>
                <a:spcPct val="100000"/>
              </a:lnSpc>
              <a:spcBef>
                <a:spcPts val="584"/>
              </a:spcBef>
              <a:buClr>
                <a:srgbClr val="FFFFFF"/>
              </a:buClr>
              <a:buSzPct val="45000"/>
              <a:buFont typeface="MS PGothic"/>
              <a:buChar char="➢"/>
              <a:tabLst>
                <a:tab pos="596160" algn="l"/>
              </a:tabLst>
            </a:pP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Results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need</a:t>
            </a:r>
            <a:r>
              <a:rPr lang="en-GB" sz="2600" b="0" u="none" spc="-54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to</a:t>
            </a:r>
            <a:r>
              <a:rPr lang="en-GB" sz="2600" b="0" u="none" spc="-54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be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compared also</a:t>
            </a:r>
            <a:r>
              <a:rPr lang="en-GB" sz="2600" b="0" u="none" spc="-54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with</a:t>
            </a:r>
            <a:r>
              <a:rPr lang="en-GB" sz="2600" b="0" u="none" spc="-54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the</a:t>
            </a:r>
            <a:r>
              <a:rPr lang="en-GB" sz="2600" b="0" u="none" spc="-60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highest</a:t>
            </a:r>
            <a:r>
              <a:rPr lang="en-GB" sz="2600" b="0" u="none" spc="-54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 </a:t>
            </a:r>
            <a:r>
              <a:rPr lang="en-GB" sz="2600" b="0" u="none" spc="-11" strike="noStrike">
                <a:solidFill>
                  <a:schemeClr val="lt1"/>
                </a:solidFill>
                <a:effectLst/>
                <a:uFillTx/>
                <a:latin typeface="Calibri"/>
                <a:ea typeface="Microsoft YaHei"/>
              </a:rPr>
              <a:t>energy (1000 MeV)</a:t>
            </a:r>
            <a:endParaRPr lang="it-CH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1349640" y="2697120"/>
            <a:ext cx="9247680" cy="8060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5100" b="0" u="none" spc="451" strike="noStrike">
                <a:solidFill>
                  <a:srgbClr val="FFC94F"/>
                </a:solidFill>
                <a:effectLst/>
                <a:uFillTx/>
                <a:latin typeface="Cambria"/>
              </a:rPr>
              <a:t>Thank</a:t>
            </a:r>
            <a:r>
              <a:rPr lang="en-GB" sz="5100" b="0" u="none" spc="91" strike="noStrike">
                <a:solidFill>
                  <a:srgbClr val="FFC94F"/>
                </a:solidFill>
                <a:effectLst/>
                <a:uFillTx/>
                <a:latin typeface="Cambria"/>
              </a:rPr>
              <a:t> </a:t>
            </a:r>
            <a:r>
              <a:rPr lang="en-GB" sz="5100" b="0" u="none" spc="309" strike="noStrike">
                <a:solidFill>
                  <a:srgbClr val="FFC94F"/>
                </a:solidFill>
                <a:effectLst/>
                <a:uFillTx/>
                <a:latin typeface="Cambria"/>
              </a:rPr>
              <a:t>you</a:t>
            </a:r>
            <a:r>
              <a:rPr lang="en-GB" sz="5100" b="0" u="none" spc="91" strike="noStrike">
                <a:solidFill>
                  <a:srgbClr val="FFC94F"/>
                </a:solidFill>
                <a:effectLst/>
                <a:uFillTx/>
                <a:latin typeface="Cambria"/>
              </a:rPr>
              <a:t> </a:t>
            </a:r>
            <a:r>
              <a:rPr lang="en-GB" sz="5100" b="0" u="none" spc="230" strike="noStrike">
                <a:solidFill>
                  <a:srgbClr val="FFC94F"/>
                </a:solidFill>
                <a:effectLst/>
                <a:uFillTx/>
                <a:latin typeface="Cambria"/>
              </a:rPr>
              <a:t>for</a:t>
            </a:r>
            <a:r>
              <a:rPr lang="en-GB" sz="5100" b="0" u="none" spc="99" strike="noStrike">
                <a:solidFill>
                  <a:srgbClr val="FFC94F"/>
                </a:solidFill>
                <a:effectLst/>
                <a:uFillTx/>
                <a:latin typeface="Cambria"/>
              </a:rPr>
              <a:t> </a:t>
            </a:r>
            <a:r>
              <a:rPr lang="en-GB" sz="5100" b="0" u="none" spc="261" strike="noStrike">
                <a:solidFill>
                  <a:srgbClr val="FFC94F"/>
                </a:solidFill>
                <a:effectLst/>
                <a:uFillTx/>
                <a:latin typeface="Cambria"/>
              </a:rPr>
              <a:t>your</a:t>
            </a:r>
            <a:r>
              <a:rPr lang="en-GB" sz="5100" b="0" u="none" spc="96" strike="noStrike">
                <a:solidFill>
                  <a:srgbClr val="FFC94F"/>
                </a:solidFill>
                <a:effectLst/>
                <a:uFillTx/>
                <a:latin typeface="Cambria"/>
              </a:rPr>
              <a:t> </a:t>
            </a:r>
            <a:r>
              <a:rPr lang="en-GB" sz="5100" b="0" u="none" spc="230" strike="noStrike">
                <a:solidFill>
                  <a:srgbClr val="FFC94F"/>
                </a:solidFill>
                <a:effectLst/>
                <a:uFillTx/>
                <a:latin typeface="Cambria"/>
              </a:rPr>
              <a:t>attention!</a:t>
            </a:r>
            <a:endParaRPr lang="it-CH" sz="5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74" name="object 3"/>
          <p:cNvPicPr/>
          <p:nvPr/>
        </p:nvPicPr>
        <p:blipFill>
          <a:blip r:embed="rId1"/>
          <a:stretch/>
        </p:blipFill>
        <p:spPr>
          <a:xfrm>
            <a:off x="19080" y="5433840"/>
            <a:ext cx="3792960" cy="141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5" name="object 4"/>
          <p:cNvPicPr/>
          <p:nvPr/>
        </p:nvPicPr>
        <p:blipFill>
          <a:blip r:embed="rId2"/>
          <a:stretch/>
        </p:blipFill>
        <p:spPr>
          <a:xfrm>
            <a:off x="9371160" y="5365440"/>
            <a:ext cx="2865960" cy="147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6" name="object 5"/>
          <p:cNvPicPr/>
          <p:nvPr/>
        </p:nvPicPr>
        <p:blipFill>
          <a:blip r:embed="rId3"/>
          <a:stretch/>
        </p:blipFill>
        <p:spPr>
          <a:xfrm>
            <a:off x="5499360" y="5360040"/>
            <a:ext cx="2172600" cy="149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7" name=""/>
          <p:cNvSpPr/>
          <p:nvPr/>
        </p:nvSpPr>
        <p:spPr>
          <a:xfrm>
            <a:off x="-96480" y="5087520"/>
            <a:ext cx="2106000" cy="34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UIP-2025-02-8168 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object 2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279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0" name="object 4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1" name="object 5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2" name="object 6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3769200" y="117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4572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pc="-74" strike="noStrike">
                <a:solidFill>
                  <a:srgbClr val="612270"/>
                </a:solidFill>
                <a:effectLst/>
                <a:uFillTx/>
                <a:latin typeface="Calibri"/>
              </a:rPr>
              <a:t>AGATA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-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PRISMA</a:t>
            </a:r>
            <a:r>
              <a:rPr lang="en-GB" sz="2400" b="0" u="none" spc="-3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Coincidence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Spectra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" name="object 8"/>
          <p:cNvSpPr/>
          <p:nvPr/>
        </p:nvSpPr>
        <p:spPr>
          <a:xfrm>
            <a:off x="644760" y="5828400"/>
            <a:ext cx="1108044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18000"/>
              </a:lnSpc>
              <a:spcBef>
                <a:spcPts val="99"/>
              </a:spcBef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main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γ</a:t>
            </a:r>
            <a:r>
              <a:rPr lang="en-GB" sz="2200" b="0" u="none" spc="-150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lines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identified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strongest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channels.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example,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68" b="0" u="none" strike="noStrike" baseline="30000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48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Ca</a:t>
            </a:r>
            <a:r>
              <a:rPr lang="en-GB" sz="2200" b="0" u="none" spc="-4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binary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partner</a:t>
            </a:r>
            <a:r>
              <a:rPr lang="en-GB" sz="22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68" b="0" u="none" strike="noStrike" baseline="30000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208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Pb</a:t>
            </a:r>
            <a:r>
              <a:rPr lang="en-GB" sz="22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most</a:t>
            </a:r>
            <a:r>
              <a:rPr lang="en-GB" sz="22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intense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transitions</a:t>
            </a:r>
            <a:r>
              <a:rPr lang="en-GB" sz="22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are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clearly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recognizable.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5" name="object 9"/>
          <p:cNvPicPr/>
          <p:nvPr/>
        </p:nvPicPr>
        <p:blipFill>
          <a:blip r:embed="rId2"/>
          <a:stretch/>
        </p:blipFill>
        <p:spPr>
          <a:xfrm>
            <a:off x="1244880" y="561240"/>
            <a:ext cx="9697680" cy="523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6" name="object 10"/>
          <p:cNvSpPr/>
          <p:nvPr/>
        </p:nvSpPr>
        <p:spPr>
          <a:xfrm>
            <a:off x="9372960" y="873360"/>
            <a:ext cx="662400" cy="5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20" strike="noStrike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48</a:t>
            </a:r>
            <a:r>
              <a:rPr lang="en-GB" sz="3450" b="0" u="none" spc="-31" strike="noStrike" baseline="-20000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Ca</a:t>
            </a:r>
            <a:endParaRPr lang="en-GB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object 11"/>
          <p:cNvSpPr/>
          <p:nvPr/>
        </p:nvSpPr>
        <p:spPr>
          <a:xfrm>
            <a:off x="9372960" y="3502440"/>
            <a:ext cx="754560" cy="5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11" strike="noStrike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208</a:t>
            </a:r>
            <a:r>
              <a:rPr lang="en-GB" sz="3450" b="0" u="none" spc="-14" strike="noStrike" baseline="-20000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Pb</a:t>
            </a:r>
            <a:endParaRPr lang="en-GB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"/>
          <p:cNvPicPr/>
          <p:nvPr/>
        </p:nvPicPr>
        <p:blipFill>
          <a:blip r:embed="rId1"/>
          <a:stretch/>
        </p:blipFill>
        <p:spPr>
          <a:xfrm>
            <a:off x="817920" y="580320"/>
            <a:ext cx="10297800" cy="5359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89" name="object 57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290" name="object 58"/>
            <p:cNvPicPr/>
            <p:nvPr/>
          </p:nvPicPr>
          <p:blipFill>
            <a:blip r:embed="rId2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91" name="object 59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2" name="object 60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93" name="object 61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3769200" y="117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4572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pc="-74" strike="noStrike">
                <a:solidFill>
                  <a:srgbClr val="612270"/>
                </a:solidFill>
                <a:effectLst/>
                <a:uFillTx/>
                <a:latin typeface="Calibri"/>
              </a:rPr>
              <a:t>AGATA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-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PRISMA</a:t>
            </a:r>
            <a:r>
              <a:rPr lang="en-GB" sz="2400" b="0" u="none" spc="-3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Coincidence</a:t>
            </a:r>
            <a:r>
              <a:rPr lang="en-GB" sz="2400" b="0" u="none" spc="-4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Spectra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" name="object 62"/>
          <p:cNvSpPr/>
          <p:nvPr/>
        </p:nvSpPr>
        <p:spPr>
          <a:xfrm>
            <a:off x="644760" y="5828400"/>
            <a:ext cx="11080440" cy="8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18000"/>
              </a:lnSpc>
              <a:spcBef>
                <a:spcPts val="99"/>
              </a:spcBef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main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γ</a:t>
            </a:r>
            <a:r>
              <a:rPr lang="en-GB" sz="2200" b="0" u="none" spc="-150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lines</a:t>
            </a:r>
            <a:r>
              <a:rPr lang="en-GB" sz="2200" b="0" u="none" spc="-4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identified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strongest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channels.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example,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68" b="0" u="none" strike="noStrike" baseline="30000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4</a:t>
            </a:r>
            <a:r>
              <a:rPr lang="en-GB" sz="2168" b="0" u="none" strike="noStrike" baseline="30000">
                <a:solidFill>
                  <a:srgbClr val="FFBF00"/>
                </a:solidFill>
                <a:effectLst/>
                <a:uFillTx/>
                <a:latin typeface="Calibri"/>
                <a:ea typeface="DejaVu Sans"/>
              </a:rPr>
              <a:t>8</a:t>
            </a:r>
            <a:r>
              <a:rPr lang="en-GB" sz="2200" b="0" u="none" strike="noStrike">
                <a:solidFill>
                  <a:srgbClr val="FFBF00"/>
                </a:solidFill>
                <a:effectLst/>
                <a:uFillTx/>
                <a:latin typeface="Calibri"/>
                <a:ea typeface="DejaVu Sans"/>
              </a:rPr>
              <a:t>Ca</a:t>
            </a:r>
            <a:r>
              <a:rPr lang="en-GB" sz="2200" b="0" u="none" spc="-4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binary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partner</a:t>
            </a:r>
            <a:r>
              <a:rPr lang="en-GB" sz="22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168" b="0" u="none" strike="noStrike" baseline="30000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208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Pb</a:t>
            </a:r>
            <a:r>
              <a:rPr lang="en-GB" sz="22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most</a:t>
            </a:r>
            <a:r>
              <a:rPr lang="en-GB" sz="22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intense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transitions</a:t>
            </a:r>
            <a:r>
              <a:rPr lang="en-GB" sz="22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are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clearly</a:t>
            </a:r>
            <a:r>
              <a:rPr lang="en-GB" sz="2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recognisable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for the beam energy of </a:t>
            </a:r>
            <a:r>
              <a:rPr lang="en-GB" sz="2200" b="0" u="none" spc="-11" strike="noStrike">
                <a:solidFill>
                  <a:srgbClr val="FFBF00"/>
                </a:solidFill>
                <a:effectLst/>
                <a:uFillTx/>
                <a:latin typeface="Calibri"/>
                <a:ea typeface="DejaVu Sans"/>
              </a:rPr>
              <a:t>900 MeV</a:t>
            </a:r>
            <a:r>
              <a:rPr lang="en-GB" sz="2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.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object 64"/>
          <p:cNvSpPr/>
          <p:nvPr/>
        </p:nvSpPr>
        <p:spPr>
          <a:xfrm>
            <a:off x="9372960" y="873360"/>
            <a:ext cx="662400" cy="5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20" strike="noStrike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48</a:t>
            </a:r>
            <a:r>
              <a:rPr lang="en-GB" sz="3450" b="0" u="none" spc="-31" strike="noStrike" baseline="-20000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Ca</a:t>
            </a:r>
            <a:endParaRPr lang="en-GB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object 65"/>
          <p:cNvSpPr/>
          <p:nvPr/>
        </p:nvSpPr>
        <p:spPr>
          <a:xfrm>
            <a:off x="9372960" y="3502440"/>
            <a:ext cx="754560" cy="58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500" b="0" u="none" spc="-11" strike="noStrike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208</a:t>
            </a:r>
            <a:r>
              <a:rPr lang="en-GB" sz="3450" b="0" u="none" spc="-14" strike="noStrike" baseline="-20000">
                <a:solidFill>
                  <a:srgbClr val="E42533"/>
                </a:solidFill>
                <a:effectLst/>
                <a:uFillTx/>
                <a:latin typeface="Arial"/>
                <a:ea typeface="DejaVu Sans"/>
              </a:rPr>
              <a:t>Pb</a:t>
            </a:r>
            <a:endParaRPr lang="en-GB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53;p 2"/>
          <p:cNvSpPr/>
          <p:nvPr/>
        </p:nvSpPr>
        <p:spPr>
          <a:xfrm>
            <a:off x="84600" y="2498400"/>
            <a:ext cx="4697280" cy="199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44280" rIns="0" bIns="0" anchor="t">
            <a:noAutofit/>
          </a:bodyPr>
          <a:p>
            <a:pPr>
              <a:lnSpc>
                <a:spcPct val="78000"/>
              </a:lnSpc>
              <a:tabLst>
                <a:tab pos="0" algn="l"/>
              </a:tabLst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Source Sans 3"/>
              </a:rPr>
              <a:t>Fit Parameters: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78000"/>
              </a:lnSpc>
              <a:tabLst>
                <a:tab pos="0" algn="l"/>
              </a:tabLst>
            </a:pP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99960">
              <a:lnSpc>
                <a:spcPct val="78000"/>
              </a:lnSpc>
              <a:buClr>
                <a:srgbClr val="FFFFFF"/>
              </a:buClr>
              <a:buFont typeface="Source Sans 3"/>
              <a:buChar char="➢"/>
              <a:tabLst>
                <a:tab pos="0" algn="l"/>
              </a:tabLst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Source Sans 3"/>
              </a:rPr>
              <a:t>    Energy = 1408.07 </a:t>
            </a:r>
            <a:r>
              <a:rPr lang="en-GB" sz="2600" b="0" u="none" strike="noStrike">
                <a:solidFill>
                  <a:schemeClr val="lt1"/>
                </a:solidFill>
                <a:effectLst/>
                <a:uFillTx/>
                <a:latin typeface="Source Sans 3"/>
                <a:ea typeface="Source Sans 3"/>
              </a:rPr>
              <a:t>± 0.01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78000"/>
              </a:lnSpc>
              <a:tabLst>
                <a:tab pos="0" algn="l"/>
              </a:tabLst>
            </a:pPr>
            <a:endParaRPr lang="en-GB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99960">
              <a:lnSpc>
                <a:spcPct val="78000"/>
              </a:lnSpc>
              <a:buClr>
                <a:srgbClr val="FFFFFF"/>
              </a:buClr>
              <a:buFont typeface="Source Sans 3"/>
              <a:buChar char="➢"/>
              <a:tabLst>
                <a:tab pos="0" algn="l"/>
              </a:tabLst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Source Sans 3"/>
              </a:rPr>
              <a:t>    FWHM = 3.06 ± 0.01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78000"/>
              </a:lnSpc>
              <a:tabLst>
                <a:tab pos="0" algn="l"/>
              </a:tabLst>
            </a:pP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9" name="Google Shape;254;p 2"/>
          <p:cNvPicPr/>
          <p:nvPr/>
        </p:nvPicPr>
        <p:blipFill>
          <a:blip r:embed="rId1"/>
          <a:stretch/>
        </p:blipFill>
        <p:spPr>
          <a:xfrm>
            <a:off x="4653720" y="1376640"/>
            <a:ext cx="7484400" cy="4103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00" name="object 70"/>
          <p:cNvGrpSpPr/>
          <p:nvPr/>
        </p:nvGrpSpPr>
        <p:grpSpPr>
          <a:xfrm>
            <a:off x="1570320" y="0"/>
            <a:ext cx="9047880" cy="578160"/>
            <a:chOff x="1570320" y="0"/>
            <a:chExt cx="9047880" cy="578160"/>
          </a:xfrm>
        </p:grpSpPr>
        <p:pic>
          <p:nvPicPr>
            <p:cNvPr id="301" name="object 71"/>
            <p:cNvPicPr/>
            <p:nvPr/>
          </p:nvPicPr>
          <p:blipFill>
            <a:blip r:embed="rId2"/>
            <a:stretch/>
          </p:blipFill>
          <p:spPr>
            <a:xfrm>
              <a:off x="157032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02" name="object 72"/>
            <p:cNvSpPr/>
            <p:nvPr/>
          </p:nvSpPr>
          <p:spPr>
            <a:xfrm>
              <a:off x="157500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3" name="object 73"/>
            <p:cNvSpPr/>
            <p:nvPr/>
          </p:nvSpPr>
          <p:spPr>
            <a:xfrm>
              <a:off x="1046016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04" name="object 74"/>
            <p:cNvSpPr/>
            <p:nvPr/>
          </p:nvSpPr>
          <p:spPr>
            <a:xfrm>
              <a:off x="157500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05" name="PlaceHolder 4"/>
          <p:cNvSpPr/>
          <p:nvPr/>
        </p:nvSpPr>
        <p:spPr>
          <a:xfrm>
            <a:off x="3769560" y="117000"/>
            <a:ext cx="4649760" cy="3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 algn="ctr">
              <a:lnSpc>
                <a:spcPct val="100000"/>
              </a:lnSpc>
              <a:tabLst>
                <a:tab pos="0" algn="l"/>
              </a:tabLst>
            </a:pPr>
            <a:r>
              <a:rPr lang="en-GB" sz="2400" b="0" u="none" strike="noStrike" baseline="30000">
                <a:solidFill>
                  <a:srgbClr val="612270"/>
                </a:solidFill>
                <a:effectLst/>
                <a:uFillTx/>
                <a:latin typeface="Calibri"/>
                <a:ea typeface="Calibri"/>
              </a:rPr>
              <a:t>152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  <a:ea typeface="Calibri"/>
              </a:rPr>
              <a:t>Eu Energy Spectra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244;p29"/>
          <p:cNvPicPr/>
          <p:nvPr/>
        </p:nvPicPr>
        <p:blipFill>
          <a:blip r:embed="rId1"/>
          <a:stretch/>
        </p:blipFill>
        <p:spPr>
          <a:xfrm>
            <a:off x="3804120" y="990360"/>
            <a:ext cx="8336520" cy="487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7" name="Google Shape;246;p 2"/>
          <p:cNvSpPr/>
          <p:nvPr/>
        </p:nvSpPr>
        <p:spPr>
          <a:xfrm>
            <a:off x="0" y="2151360"/>
            <a:ext cx="3751200" cy="25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spAutoFit/>
          </a:bodyPr>
          <a:p>
            <a:pPr marL="457200" indent="-368280">
              <a:lnSpc>
                <a:spcPct val="100000"/>
              </a:lnSpc>
              <a:buClr>
                <a:srgbClr val="FFFFFF"/>
              </a:buClr>
              <a:buFont typeface="Calibri"/>
              <a:buChar char="➢"/>
            </a:pP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Global Time alignment  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consist in aligne the time difference of each crystal with all the others at the same value.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8280">
              <a:lnSpc>
                <a:spcPct val="100000"/>
              </a:lnSpc>
              <a:buClr>
                <a:srgbClr val="FFFFFF"/>
              </a:buClr>
              <a:buFont typeface="Calibri"/>
              <a:buChar char="➢"/>
            </a:pP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This is important to reduce </a:t>
            </a:r>
            <a:r>
              <a:rPr lang="en-GB" sz="22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Calibri"/>
              </a:rPr>
              <a:t>random coincidences</a:t>
            </a:r>
            <a:r>
              <a:rPr lang="en-GB" sz="22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.</a:t>
            </a:r>
            <a:endParaRPr lang="en-GB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Google Shape;247;p 2"/>
          <p:cNvSpPr/>
          <p:nvPr/>
        </p:nvSpPr>
        <p:spPr>
          <a:xfrm>
            <a:off x="8013960" y="1036800"/>
            <a:ext cx="1497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GB" sz="1800" b="0" u="none" strike="noStrike">
                <a:solidFill>
                  <a:srgbClr val="FFFF00"/>
                </a:solidFill>
                <a:effectLst/>
                <a:uFillTx/>
                <a:latin typeface="Arial"/>
                <a:ea typeface="Arial"/>
              </a:rPr>
              <a:t>Crystal 06A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09" name="object 80"/>
          <p:cNvGrpSpPr/>
          <p:nvPr/>
        </p:nvGrpSpPr>
        <p:grpSpPr>
          <a:xfrm>
            <a:off x="1570680" y="0"/>
            <a:ext cx="9047880" cy="578160"/>
            <a:chOff x="1570680" y="0"/>
            <a:chExt cx="9047880" cy="578160"/>
          </a:xfrm>
        </p:grpSpPr>
        <p:pic>
          <p:nvPicPr>
            <p:cNvPr id="310" name="object 81"/>
            <p:cNvPicPr/>
            <p:nvPr/>
          </p:nvPicPr>
          <p:blipFill>
            <a:blip r:embed="rId2"/>
            <a:stretch/>
          </p:blipFill>
          <p:spPr>
            <a:xfrm>
              <a:off x="157068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11" name="object 82"/>
            <p:cNvSpPr/>
            <p:nvPr/>
          </p:nvSpPr>
          <p:spPr>
            <a:xfrm>
              <a:off x="157536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2" name="object 83"/>
            <p:cNvSpPr/>
            <p:nvPr/>
          </p:nvSpPr>
          <p:spPr>
            <a:xfrm>
              <a:off x="1046052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3" name="object 84"/>
            <p:cNvSpPr/>
            <p:nvPr/>
          </p:nvSpPr>
          <p:spPr>
            <a:xfrm>
              <a:off x="157536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14" name="PlaceHolder 6"/>
          <p:cNvSpPr/>
          <p:nvPr/>
        </p:nvSpPr>
        <p:spPr>
          <a:xfrm>
            <a:off x="3769920" y="117000"/>
            <a:ext cx="4649760" cy="3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 algn="ctr">
              <a:lnSpc>
                <a:spcPct val="100000"/>
              </a:lnSpc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  <a:ea typeface="Calibri"/>
              </a:rPr>
              <a:t>Time alignment of the cores</a:t>
            </a:r>
            <a:endParaRPr lang="en-GB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object 2"/>
          <p:cNvGrpSpPr/>
          <p:nvPr/>
        </p:nvGrpSpPr>
        <p:grpSpPr>
          <a:xfrm>
            <a:off x="1569960" y="0"/>
            <a:ext cx="9047880" cy="549720"/>
            <a:chOff x="1569960" y="0"/>
            <a:chExt cx="9047880" cy="549720"/>
          </a:xfrm>
        </p:grpSpPr>
        <p:pic>
          <p:nvPicPr>
            <p:cNvPr id="316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49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17" name="object 4"/>
            <p:cNvSpPr/>
            <p:nvPr/>
          </p:nvSpPr>
          <p:spPr>
            <a:xfrm>
              <a:off x="1574640" y="720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8" name="object 5"/>
            <p:cNvSpPr/>
            <p:nvPr/>
          </p:nvSpPr>
          <p:spPr>
            <a:xfrm>
              <a:off x="10459800" y="31824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9" name="object 6"/>
            <p:cNvSpPr/>
            <p:nvPr/>
          </p:nvSpPr>
          <p:spPr>
            <a:xfrm>
              <a:off x="1574640" y="720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4043160" y="88560"/>
            <a:ext cx="4268880" cy="4266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3816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Microscopic</a:t>
            </a:r>
            <a:r>
              <a:rPr lang="en-GB" sz="2400" b="0" u="none" spc="-99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calculation</a:t>
            </a:r>
            <a:r>
              <a:rPr lang="en-GB" sz="2400" b="0" u="none" spc="-65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4" strike="noStrike" baseline="31000">
                <a:solidFill>
                  <a:srgbClr val="612270"/>
                </a:solidFill>
                <a:effectLst/>
                <a:uFillTx/>
                <a:latin typeface="Calibri"/>
              </a:rPr>
              <a:t>116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Sn+</a:t>
            </a:r>
            <a:r>
              <a:rPr lang="en-GB" sz="2400" b="0" u="none" spc="-14" strike="noStrike" baseline="31000">
                <a:solidFill>
                  <a:srgbClr val="612270"/>
                </a:solidFill>
                <a:effectLst/>
                <a:uFillTx/>
                <a:latin typeface="Calibri"/>
              </a:rPr>
              <a:t>60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Ni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21" name="object 8"/>
          <p:cNvPicPr/>
          <p:nvPr/>
        </p:nvPicPr>
        <p:blipFill>
          <a:blip r:embed="rId2"/>
          <a:stretch/>
        </p:blipFill>
        <p:spPr>
          <a:xfrm>
            <a:off x="498960" y="3182760"/>
            <a:ext cx="5255280" cy="348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2" name="object 9"/>
          <p:cNvSpPr/>
          <p:nvPr/>
        </p:nvSpPr>
        <p:spPr>
          <a:xfrm>
            <a:off x="192240" y="486360"/>
            <a:ext cx="11620800" cy="2298240"/>
          </a:xfrm>
          <a:custGeom>
            <a:avLst/>
            <a:gdLst>
              <a:gd name="textAreaLeft" fmla="*/ 0 w 11620800"/>
              <a:gd name="textAreaRight" fmla="*/ 11624400 w 11620800"/>
              <a:gd name="textAreaTop" fmla="*/ 0 h 2298240"/>
              <a:gd name="textAreaBottom" fmla="*/ 2301840 h 2298240"/>
            </a:gdLst>
            <a:ahLst/>
            <a:cxnLst/>
            <a:rect l="textAreaLeft" t="textAreaTop" r="textAreaRight" b="textAreaBottom"/>
            <a:pathLst>
              <a:path w="11440795" h="2301875">
                <a:moveTo>
                  <a:pt x="0" y="0"/>
                </a:moveTo>
                <a:lnTo>
                  <a:pt x="11440199" y="0"/>
                </a:lnTo>
                <a:lnTo>
                  <a:pt x="11440199" y="2301600"/>
                </a:lnTo>
                <a:lnTo>
                  <a:pt x="0" y="2301600"/>
                </a:lnTo>
                <a:lnTo>
                  <a:pt x="0" y="0"/>
                </a:lnTo>
                <a:close/>
              </a:path>
            </a:pathLst>
          </a:custGeom>
          <a:noFill/>
          <a:ln w="93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object 10"/>
          <p:cNvSpPr/>
          <p:nvPr/>
        </p:nvSpPr>
        <p:spPr>
          <a:xfrm>
            <a:off x="363240" y="482040"/>
            <a:ext cx="11219400" cy="22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calculations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are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performed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distorted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wave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Born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approximation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(DWBA)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by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using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wave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functions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relative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motion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their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CWKB.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one-neutron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channel,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inclusive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cross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section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is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simply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obtained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by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summing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up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all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contributions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coming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single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particle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transitions.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two-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neutron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channel,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included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only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ground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ground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state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transition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successive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approximation.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70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nickel,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spectroscopic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factors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are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obtained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literature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while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tin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they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are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not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well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known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experimentally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and,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therefore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has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been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calculated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them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via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BCS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transformation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4" name="object 11"/>
          <p:cNvPicPr/>
          <p:nvPr/>
        </p:nvPicPr>
        <p:blipFill>
          <a:blip r:embed="rId3"/>
          <a:stretch/>
        </p:blipFill>
        <p:spPr>
          <a:xfrm>
            <a:off x="8579160" y="2787840"/>
            <a:ext cx="3330360" cy="4066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object 2"/>
          <p:cNvGrpSpPr/>
          <p:nvPr/>
        </p:nvGrpSpPr>
        <p:grpSpPr>
          <a:xfrm>
            <a:off x="1519560" y="0"/>
            <a:ext cx="9149760" cy="495360"/>
            <a:chOff x="1519560" y="0"/>
            <a:chExt cx="9149760" cy="495360"/>
          </a:xfrm>
        </p:grpSpPr>
        <p:pic>
          <p:nvPicPr>
            <p:cNvPr id="326" name="object 3"/>
            <p:cNvPicPr/>
            <p:nvPr/>
          </p:nvPicPr>
          <p:blipFill>
            <a:blip r:embed="rId1"/>
            <a:stretch/>
          </p:blipFill>
          <p:spPr>
            <a:xfrm>
              <a:off x="1519560" y="0"/>
              <a:ext cx="9149760" cy="495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7" name="object 4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  <a:lnTo>
                    <a:pt x="8915699" y="45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8" name="object 5"/>
            <p:cNvSpPr/>
            <p:nvPr/>
          </p:nvSpPr>
          <p:spPr>
            <a:xfrm>
              <a:off x="10440000" y="227880"/>
              <a:ext cx="225000" cy="225000"/>
            </a:xfrm>
            <a:custGeom>
              <a:avLst/>
              <a:gdLst>
                <a:gd name="textAreaLeft" fmla="*/ 0 w 225000"/>
                <a:gd name="textAreaRight" fmla="*/ 228600 w 225000"/>
                <a:gd name="textAreaTop" fmla="*/ 0 h 225000"/>
                <a:gd name="textAreaBottom" fmla="*/ 228600 h 225000"/>
              </a:gdLst>
              <a:ahLst/>
              <a:cxnLst/>
              <a:rect l="textAreaLeft" t="textAreaTop" r="textAreaRight" b="textAreaBottom"/>
              <a:pathLst>
                <a:path w="228600" h="228600">
                  <a:moveTo>
                    <a:pt x="0" y="227999"/>
                  </a:moveTo>
                  <a:lnTo>
                    <a:pt x="45599" y="45599"/>
                  </a:lnTo>
                  <a:lnTo>
                    <a:pt x="227999" y="0"/>
                  </a:lnTo>
                  <a:lnTo>
                    <a:pt x="0" y="227999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29" name="object 6"/>
            <p:cNvSpPr/>
            <p:nvPr/>
          </p:nvSpPr>
          <p:spPr>
            <a:xfrm>
              <a:off x="1524240" y="0"/>
              <a:ext cx="9140400" cy="452880"/>
            </a:xfrm>
            <a:custGeom>
              <a:avLst/>
              <a:gdLst>
                <a:gd name="textAreaLeft" fmla="*/ 0 w 9140400"/>
                <a:gd name="textAreaRight" fmla="*/ 9144000 w 9140400"/>
                <a:gd name="textAreaTop" fmla="*/ 0 h 452880"/>
                <a:gd name="textAreaBottom" fmla="*/ 456480 h 452880"/>
              </a:gdLst>
              <a:ahLst/>
              <a:cxnLst/>
              <a:rect l="textAreaLeft" t="textAreaTop" r="textAreaRight" b="textAreaBottom"/>
              <a:pathLst>
                <a:path w="9144000" h="456565">
                  <a:moveTo>
                    <a:pt x="8915699" y="455999"/>
                  </a:moveTo>
                  <a:lnTo>
                    <a:pt x="8961299" y="273599"/>
                  </a:lnTo>
                  <a:lnTo>
                    <a:pt x="9143699" y="227999"/>
                  </a:lnTo>
                  <a:lnTo>
                    <a:pt x="8915699" y="455999"/>
                  </a:lnTo>
                  <a:lnTo>
                    <a:pt x="0" y="455999"/>
                  </a:lnTo>
                  <a:lnTo>
                    <a:pt x="0" y="0"/>
                  </a:lnTo>
                  <a:lnTo>
                    <a:pt x="9143699" y="0"/>
                  </a:lnTo>
                  <a:lnTo>
                    <a:pt x="9143699" y="227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3468960" y="43560"/>
            <a:ext cx="524664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MNT</a:t>
            </a:r>
            <a:r>
              <a:rPr lang="en-GB" sz="2400" b="0" u="none" spc="-65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reactions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below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the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Coulomb</a:t>
            </a:r>
            <a:r>
              <a:rPr lang="en-GB" sz="2400" b="0" u="none" spc="-6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barrier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1" name="object 8"/>
          <p:cNvSpPr/>
          <p:nvPr/>
        </p:nvSpPr>
        <p:spPr>
          <a:xfrm>
            <a:off x="356040" y="714240"/>
            <a:ext cx="11457000" cy="1309680"/>
          </a:xfrm>
          <a:prstGeom prst="rect">
            <a:avLst/>
          </a:prstGeom>
          <a:noFill/>
          <a:ln w="93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8280" rIns="0" bIns="0" anchor="t">
            <a:spAutoFit/>
          </a:bodyPr>
          <a:p>
            <a:pPr>
              <a:lnSpc>
                <a:spcPct val="100000"/>
              </a:lnSpc>
              <a:spcBef>
                <a:spcPts val="65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Measurement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at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energies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below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Coulomb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barrier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results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in: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very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narrow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TKEL-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value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distributions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: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no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secondary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eﬀects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allow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probe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nucleon-nucleon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correlations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close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as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possible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ground</a:t>
            </a:r>
            <a:r>
              <a:rPr lang="en-GB" sz="2100" b="0" u="none" spc="-4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2100" b="0" u="none" spc="-4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ground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states.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Proton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pair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2100" b="0" u="none" spc="-5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studies</a:t>
            </a:r>
            <a:r>
              <a:rPr lang="en-GB" sz="2100" b="0" u="none" spc="-31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so</a:t>
            </a:r>
            <a:r>
              <a:rPr lang="en-GB" sz="2100" b="0" u="none" spc="-34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far</a:t>
            </a:r>
            <a:r>
              <a:rPr lang="en-GB" sz="2100" b="0" u="none" spc="-34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performed</a:t>
            </a:r>
            <a:r>
              <a:rPr lang="en-GB" sz="2100" b="0" u="none" spc="-34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mostly</a:t>
            </a:r>
            <a:r>
              <a:rPr lang="en-GB" sz="2100" b="0" u="none" spc="-45" strike="noStrike">
                <a:solidFill>
                  <a:srgbClr val="FAFAFA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above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Coulomb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barrier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object 9"/>
          <p:cNvSpPr/>
          <p:nvPr/>
        </p:nvSpPr>
        <p:spPr>
          <a:xfrm>
            <a:off x="1600560" y="6459840"/>
            <a:ext cx="2427480" cy="14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900" b="0" u="none" spc="-65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T.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Mijatović</a:t>
            </a:r>
            <a:r>
              <a:rPr lang="en-GB" sz="900" b="0" u="none" spc="-3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Phys.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Lett.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B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872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(2026)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11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140085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3" name="object 10"/>
          <p:cNvPicPr/>
          <p:nvPr/>
        </p:nvPicPr>
        <p:blipFill>
          <a:blip r:embed="rId2"/>
          <a:stretch/>
        </p:blipFill>
        <p:spPr>
          <a:xfrm>
            <a:off x="1524240" y="3073680"/>
            <a:ext cx="8820000" cy="329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4" name="object 11"/>
          <p:cNvSpPr/>
          <p:nvPr/>
        </p:nvSpPr>
        <p:spPr>
          <a:xfrm>
            <a:off x="2113920" y="2406600"/>
            <a:ext cx="781200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00000"/>
              </a:lnSpc>
              <a:spcBef>
                <a:spcPts val="99"/>
              </a:spcBef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For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 baseline="30000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92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Mo</a:t>
            </a:r>
            <a:r>
              <a:rPr lang="en-GB" sz="1800" b="0" u="none" spc="-1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+</a:t>
            </a:r>
            <a:r>
              <a:rPr lang="en-GB" sz="180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 baseline="30000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54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Fe</a:t>
            </a:r>
            <a:r>
              <a:rPr lang="en-GB" sz="1800" b="0" u="none" spc="-1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system,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below</a:t>
            </a:r>
            <a:r>
              <a:rPr lang="en-GB" sz="180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1800" b="0" u="none" spc="-1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barrier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,</a:t>
            </a:r>
            <a:r>
              <a:rPr lang="en-GB" sz="1800" b="0" u="none" spc="-1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all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TKEL</a:t>
            </a:r>
            <a:r>
              <a:rPr lang="en-GB" sz="1800" b="0" u="none" spc="-14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distributions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become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narrower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,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reflecting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a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transition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to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predominantly </a:t>
            </a:r>
            <a:r>
              <a:rPr lang="en-GB" sz="1800" b="0" u="none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direct</a:t>
            </a:r>
            <a:r>
              <a:rPr lang="en-GB" sz="1800" b="0" u="none" spc="-20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C94F"/>
                </a:solidFill>
                <a:effectLst/>
                <a:uFillTx/>
                <a:latin typeface="Arial"/>
                <a:ea typeface="DejaVu Sans"/>
              </a:rPr>
              <a:t>processes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.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5" name="object 2"/>
          <p:cNvGrpSpPr/>
          <p:nvPr/>
        </p:nvGrpSpPr>
        <p:grpSpPr>
          <a:xfrm>
            <a:off x="1569960" y="0"/>
            <a:ext cx="9047880" cy="549720"/>
            <a:chOff x="1569960" y="0"/>
            <a:chExt cx="9047880" cy="549720"/>
          </a:xfrm>
        </p:grpSpPr>
        <p:pic>
          <p:nvPicPr>
            <p:cNvPr id="336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49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37" name="object 4"/>
            <p:cNvSpPr/>
            <p:nvPr/>
          </p:nvSpPr>
          <p:spPr>
            <a:xfrm>
              <a:off x="1574640" y="720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8" name="object 5"/>
            <p:cNvSpPr/>
            <p:nvPr/>
          </p:nvSpPr>
          <p:spPr>
            <a:xfrm>
              <a:off x="10459800" y="31824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39" name="object 6"/>
            <p:cNvSpPr/>
            <p:nvPr/>
          </p:nvSpPr>
          <p:spPr>
            <a:xfrm>
              <a:off x="1574640" y="7200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3212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Proton</a:t>
            </a:r>
            <a:r>
              <a:rPr lang="en-GB" sz="2400" b="0" u="none" spc="-96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20" strike="noStrike">
                <a:solidFill>
                  <a:srgbClr val="612270"/>
                </a:solidFill>
                <a:effectLst/>
                <a:uFillTx/>
                <a:latin typeface="Calibri"/>
              </a:rPr>
              <a:t>transfer</a:t>
            </a:r>
            <a:r>
              <a:rPr lang="en-GB" sz="2400" b="0" u="none" spc="-96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channels:</a:t>
            </a:r>
            <a:r>
              <a:rPr lang="en-GB" sz="2400" b="0" u="none" spc="-71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4" strike="noStrike" baseline="31000">
                <a:solidFill>
                  <a:srgbClr val="612270"/>
                </a:solidFill>
                <a:effectLst/>
                <a:uFillTx/>
                <a:latin typeface="Calibri"/>
              </a:rPr>
              <a:t>116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Sn+</a:t>
            </a:r>
            <a:r>
              <a:rPr lang="en-GB" sz="2400" b="0" u="none" spc="-14" strike="noStrike" baseline="31000">
                <a:solidFill>
                  <a:srgbClr val="612270"/>
                </a:solidFill>
                <a:effectLst/>
                <a:uFillTx/>
                <a:latin typeface="Calibri"/>
              </a:rPr>
              <a:t>60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Ni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41" name="object 8"/>
          <p:cNvPicPr/>
          <p:nvPr/>
        </p:nvPicPr>
        <p:blipFill>
          <a:blip r:embed="rId2"/>
          <a:stretch/>
        </p:blipFill>
        <p:spPr>
          <a:xfrm>
            <a:off x="1630800" y="1325880"/>
            <a:ext cx="3530880" cy="415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2" name="object 9"/>
          <p:cNvPicPr/>
          <p:nvPr/>
        </p:nvPicPr>
        <p:blipFill>
          <a:blip r:embed="rId3"/>
          <a:stretch/>
        </p:blipFill>
        <p:spPr>
          <a:xfrm>
            <a:off x="6459120" y="1325880"/>
            <a:ext cx="4353120" cy="377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3" name="object 10"/>
          <p:cNvSpPr/>
          <p:nvPr/>
        </p:nvSpPr>
        <p:spPr>
          <a:xfrm>
            <a:off x="6447960" y="5228640"/>
            <a:ext cx="4222440" cy="150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16800" indent="-304920">
              <a:lnSpc>
                <a:spcPct val="109000"/>
              </a:lnSpc>
              <a:spcBef>
                <a:spcPts val="99"/>
              </a:spcBef>
              <a:buClr>
                <a:srgbClr val="FFFFFF"/>
              </a:buClr>
              <a:buFont typeface="MS PGothic"/>
              <a:buChar char="➢"/>
              <a:tabLst>
                <a:tab pos="316800" algn="l"/>
              </a:tabLst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More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data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needed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i="1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</a:t>
            </a:r>
            <a:r>
              <a:rPr lang="en-GB" sz="1800" b="0" i="1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transfer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channels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18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diﬀerent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systems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16800" indent="-304920">
              <a:lnSpc>
                <a:spcPct val="109000"/>
              </a:lnSpc>
              <a:buClr>
                <a:srgbClr val="FFFFFF"/>
              </a:buClr>
              <a:buFont typeface="MS PGothic"/>
              <a:buChar char="➢"/>
              <a:tabLst>
                <a:tab pos="316800" algn="l"/>
              </a:tabLst>
            </a:pP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We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propose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study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i="1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n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-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rich</a:t>
            </a:r>
            <a:r>
              <a:rPr lang="en-GB" sz="18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system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and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both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i="1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</a:t>
            </a:r>
            <a:r>
              <a:rPr lang="en-GB" sz="1800" b="0" i="1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stripping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18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pickup</a:t>
            </a:r>
            <a:r>
              <a:rPr lang="en-GB" sz="18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8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channels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object 11"/>
          <p:cNvSpPr/>
          <p:nvPr/>
        </p:nvSpPr>
        <p:spPr>
          <a:xfrm>
            <a:off x="1620360" y="5504760"/>
            <a:ext cx="3487680" cy="13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4200" algn="ctr">
              <a:lnSpc>
                <a:spcPct val="118000"/>
              </a:lnSpc>
              <a:spcBef>
                <a:spcPts val="99"/>
              </a:spcBef>
            </a:pP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GRAZING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calculation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(independent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nucleon transfer)</a:t>
            </a:r>
            <a:r>
              <a:rPr lang="en-GB" sz="1500" b="0" u="none" spc="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is</a:t>
            </a:r>
            <a:r>
              <a:rPr lang="en-GB" sz="1500" b="0" u="none" spc="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underpredicting</a:t>
            </a:r>
            <a:r>
              <a:rPr lang="en-GB" sz="1500" b="0" u="none" spc="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experimental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results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-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2p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channel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by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</a:t>
            </a:r>
            <a:r>
              <a:rPr lang="en-GB" sz="15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150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factor</a:t>
            </a:r>
            <a:r>
              <a:rPr lang="en-GB" sz="15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60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859"/>
              </a:spcBef>
            </a:pP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L.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Corradi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et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al.,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Phys.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Lett.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B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834</a:t>
            </a:r>
            <a:r>
              <a:rPr lang="en-GB" sz="900" b="0" u="none" spc="-20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(2022)</a:t>
            </a:r>
            <a:r>
              <a:rPr lang="en-GB" sz="900" b="0" u="none" spc="-14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900" b="0" u="none" spc="-11" strike="noStrike">
                <a:solidFill>
                  <a:srgbClr val="D9D9D9"/>
                </a:solidFill>
                <a:effectLst/>
                <a:uFillTx/>
                <a:latin typeface="Source Sans 3"/>
                <a:ea typeface="DejaVu Sans"/>
              </a:rPr>
              <a:t>137477</a:t>
            </a:r>
            <a:endParaRPr lang="en-GB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"/>
          <p:cNvSpPr/>
          <p:nvPr/>
        </p:nvSpPr>
        <p:spPr>
          <a:xfrm>
            <a:off x="6393600" y="6129000"/>
            <a:ext cx="5831280" cy="1314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6" name=""/>
          <p:cNvPicPr/>
          <p:nvPr/>
        </p:nvPicPr>
        <p:blipFill>
          <a:blip r:embed="rId1"/>
          <a:stretch/>
        </p:blipFill>
        <p:spPr>
          <a:xfrm>
            <a:off x="-72000" y="2759040"/>
            <a:ext cx="6462360" cy="3501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"/>
          <p:cNvPicPr/>
          <p:nvPr/>
        </p:nvPicPr>
        <p:blipFill>
          <a:blip r:embed="rId2"/>
          <a:stretch/>
        </p:blipFill>
        <p:spPr>
          <a:xfrm>
            <a:off x="5820480" y="2759040"/>
            <a:ext cx="6404400" cy="34419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48" name="object 6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349" name="object 7"/>
            <p:cNvPicPr/>
            <p:nvPr/>
          </p:nvPicPr>
          <p:blipFill>
            <a:blip r:embed="rId3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50" name="object 8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1" name="object 9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2" name="object 10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26928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Atomic</a:t>
            </a:r>
            <a:r>
              <a:rPr lang="en-GB" sz="2400" b="0" u="none" spc="-105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charge</a:t>
            </a:r>
            <a:r>
              <a:rPr lang="en-GB" sz="2400" b="0" u="none" spc="-99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state</a:t>
            </a:r>
            <a:r>
              <a:rPr lang="en-GB" sz="2400" b="0" u="none" spc="-99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identification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4" name="object 12"/>
          <p:cNvSpPr/>
          <p:nvPr/>
        </p:nvSpPr>
        <p:spPr>
          <a:xfrm>
            <a:off x="461880" y="670320"/>
            <a:ext cx="11157120" cy="33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45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atomic</a:t>
            </a:r>
            <a:r>
              <a:rPr lang="en-GB" sz="2100" b="0" u="none" spc="-45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charge</a:t>
            </a:r>
            <a:r>
              <a:rPr lang="en-GB" sz="2100" b="0" u="none" spc="-45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state</a:t>
            </a:r>
            <a:r>
              <a:rPr lang="en-GB" sz="2100" b="0" u="none" spc="-6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(q)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can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recognized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relation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between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total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energy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object 13"/>
          <p:cNvSpPr/>
          <p:nvPr/>
        </p:nvSpPr>
        <p:spPr>
          <a:xfrm>
            <a:off x="461880" y="740880"/>
            <a:ext cx="11320920" cy="119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38160">
              <a:lnSpc>
                <a:spcPct val="156000"/>
              </a:lnSpc>
              <a:spcBef>
                <a:spcPts val="99"/>
              </a:spcBef>
            </a:pP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obtained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IC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(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</a:t>
            </a:r>
            <a:r>
              <a:rPr lang="en-GB" sz="2100" b="0" u="none" strike="noStrike" baseline="-31000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IC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)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product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curvature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radius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ions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speed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(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Rβ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)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From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</a:t>
            </a:r>
            <a:r>
              <a:rPr lang="en-GB" sz="2100" b="0" u="none" strike="noStrike" baseline="-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IC</a:t>
            </a:r>
            <a:r>
              <a:rPr lang="en-GB" sz="2100" b="0" u="none" spc="156" strike="noStrike" baseline="-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vs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Rβ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matrix</a:t>
            </a:r>
            <a:r>
              <a:rPr lang="en-GB" sz="2100" b="0" u="none" spc="-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3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diﬀerent</a:t>
            </a:r>
            <a:r>
              <a:rPr lang="en-GB" sz="2100" b="0" u="none" spc="-4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charge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states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can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be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identified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each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value</a:t>
            </a:r>
            <a:r>
              <a:rPr lang="en-GB" sz="2100" b="0" u="none" spc="-3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3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Z.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object 14"/>
          <p:cNvSpPr/>
          <p:nvPr/>
        </p:nvSpPr>
        <p:spPr>
          <a:xfrm rot="19933800">
            <a:off x="5126760" y="306216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20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object 15"/>
          <p:cNvSpPr/>
          <p:nvPr/>
        </p:nvSpPr>
        <p:spPr>
          <a:xfrm rot="19813200">
            <a:off x="5380200" y="314892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19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object 17"/>
          <p:cNvSpPr/>
          <p:nvPr/>
        </p:nvSpPr>
        <p:spPr>
          <a:xfrm rot="19858200">
            <a:off x="5155560" y="366444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18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object 20"/>
          <p:cNvSpPr/>
          <p:nvPr/>
        </p:nvSpPr>
        <p:spPr>
          <a:xfrm rot="19631400">
            <a:off x="10222560" y="327708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22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object 21"/>
          <p:cNvSpPr/>
          <p:nvPr/>
        </p:nvSpPr>
        <p:spPr>
          <a:xfrm rot="19426800">
            <a:off x="10688040" y="331344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21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object 22"/>
          <p:cNvSpPr/>
          <p:nvPr/>
        </p:nvSpPr>
        <p:spPr>
          <a:xfrm rot="19183200">
            <a:off x="11102760" y="342216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20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object 23"/>
          <p:cNvSpPr/>
          <p:nvPr/>
        </p:nvSpPr>
        <p:spPr>
          <a:xfrm rot="19884600">
            <a:off x="11099520" y="381420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19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"/>
          <p:cNvSpPr/>
          <p:nvPr/>
        </p:nvSpPr>
        <p:spPr>
          <a:xfrm rot="20051400">
            <a:off x="4227120" y="4338360"/>
            <a:ext cx="646200" cy="222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object 19"/>
          <p:cNvSpPr/>
          <p:nvPr/>
        </p:nvSpPr>
        <p:spPr>
          <a:xfrm rot="20219400">
            <a:off x="4243320" y="437616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16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"/>
          <p:cNvSpPr/>
          <p:nvPr/>
        </p:nvSpPr>
        <p:spPr>
          <a:xfrm rot="20051400">
            <a:off x="4335480" y="4662720"/>
            <a:ext cx="646200" cy="222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object 18"/>
          <p:cNvSpPr/>
          <p:nvPr/>
        </p:nvSpPr>
        <p:spPr>
          <a:xfrm rot="20410800">
            <a:off x="4392360" y="468648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17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object 2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368" name="object 3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69" name="object 4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0" name="object 5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1" name="object 6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16964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Mass</a:t>
            </a:r>
            <a:r>
              <a:rPr lang="en-GB" sz="2400" b="0" u="none" spc="-20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identification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3" name="object 8"/>
          <p:cNvSpPr/>
          <p:nvPr/>
        </p:nvSpPr>
        <p:spPr>
          <a:xfrm>
            <a:off x="198360" y="1016280"/>
            <a:ext cx="3057840" cy="495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54000" rIns="0" bIns="0" anchor="t">
            <a:spAutoFit/>
          </a:bodyPr>
          <a:p>
            <a:pPr marL="12600">
              <a:lnSpc>
                <a:spcPct val="100000"/>
              </a:lnSpc>
              <a:spcBef>
                <a:spcPts val="425"/>
              </a:spcBef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Up</a:t>
            </a:r>
            <a:r>
              <a:rPr lang="en-GB" sz="2600" b="0" u="none" spc="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2600" b="0" u="none" spc="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five</a:t>
            </a:r>
            <a:r>
              <a:rPr lang="en-GB" sz="2600" b="0" u="none" spc="6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proton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10000"/>
              </a:lnSpc>
            </a:pPr>
            <a:r>
              <a:rPr lang="en-GB" sz="26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pick-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up</a:t>
            </a:r>
            <a:r>
              <a:rPr lang="en-GB" sz="2600" b="0" u="none" spc="6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</a:t>
            </a:r>
            <a:r>
              <a:rPr lang="en-GB" sz="2600" b="0" u="none" spc="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were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observed,</a:t>
            </a:r>
            <a:r>
              <a:rPr lang="en-GB" sz="2600" b="0" u="none" spc="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as</a:t>
            </a:r>
            <a:r>
              <a:rPr lang="en-GB" sz="2600" b="0" u="none" spc="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well</a:t>
            </a:r>
            <a:r>
              <a:rPr lang="en-GB" sz="2600" b="0" u="none" spc="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as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proton</a:t>
            </a:r>
            <a:r>
              <a:rPr lang="en-GB" sz="2600" b="0" u="none" spc="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stripping</a:t>
            </a:r>
            <a:r>
              <a:rPr lang="en-GB" sz="2600" b="0" u="none" spc="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down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26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2600" b="0" u="none" spc="-5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2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8960">
              <a:lnSpc>
                <a:spcPct val="101000"/>
              </a:lnSpc>
              <a:spcBef>
                <a:spcPts val="2826"/>
              </a:spcBef>
            </a:pP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neutrons </a:t>
            </a:r>
            <a:r>
              <a:rPr lang="en-GB" sz="2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observed</a:t>
            </a:r>
            <a:r>
              <a:rPr lang="en-GB" sz="2600" b="0" u="none" spc="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channels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are</a:t>
            </a:r>
            <a:r>
              <a:rPr lang="en-GB" sz="2600" b="0" u="none" spc="-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up</a:t>
            </a:r>
            <a:r>
              <a:rPr lang="en-GB" sz="2600" b="0" u="none" spc="-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to </a:t>
            </a:r>
            <a:r>
              <a:rPr lang="en-GB" sz="26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eight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neutron</a:t>
            </a:r>
            <a:r>
              <a:rPr lang="en-GB" sz="2600" b="0" u="none" spc="4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pick-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up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,</a:t>
            </a:r>
            <a:r>
              <a:rPr lang="en-GB" sz="2600" b="0" u="none" spc="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as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well</a:t>
            </a:r>
            <a:r>
              <a:rPr lang="en-GB" sz="2600" b="0" u="none" spc="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as</a:t>
            </a:r>
            <a:r>
              <a:rPr lang="en-GB" sz="2600" b="0" u="none" spc="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stripping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down</a:t>
            </a:r>
            <a:r>
              <a:rPr lang="en-GB" sz="2600" b="0" u="none" spc="1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2600" b="0" u="none" spc="2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6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2600" b="0" u="none" spc="-5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3</a:t>
            </a:r>
            <a:endParaRPr lang="en-GB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4" name="object 9"/>
          <p:cNvPicPr/>
          <p:nvPr/>
        </p:nvPicPr>
        <p:blipFill>
          <a:blip r:embed="rId2"/>
          <a:stretch/>
        </p:blipFill>
        <p:spPr>
          <a:xfrm>
            <a:off x="3548520" y="867600"/>
            <a:ext cx="8506800" cy="5687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object 2"/>
          <p:cNvSpPr/>
          <p:nvPr/>
        </p:nvSpPr>
        <p:spPr>
          <a:xfrm>
            <a:off x="1037520" y="6447960"/>
            <a:ext cx="4461120" cy="343080"/>
          </a:xfrm>
          <a:custGeom>
            <a:avLst/>
            <a:gdLst>
              <a:gd name="textAreaLeft" fmla="*/ 0 w 4461120"/>
              <a:gd name="textAreaRight" fmla="*/ 4464720 w 4461120"/>
              <a:gd name="textAreaTop" fmla="*/ 0 h 343080"/>
              <a:gd name="textAreaBottom" fmla="*/ 346680 h 343080"/>
            </a:gdLst>
            <a:ahLst/>
            <a:cxnLst/>
            <a:rect l="textAreaLeft" t="textAreaTop" r="textAreaRight" b="textAreaBottom"/>
            <a:pathLst>
              <a:path w="4464685" h="346709">
                <a:moveTo>
                  <a:pt x="4464299" y="346499"/>
                </a:moveTo>
                <a:lnTo>
                  <a:pt x="0" y="346499"/>
                </a:lnTo>
                <a:lnTo>
                  <a:pt x="0" y="0"/>
                </a:lnTo>
                <a:lnTo>
                  <a:pt x="4464299" y="0"/>
                </a:lnTo>
                <a:lnTo>
                  <a:pt x="4464299" y="346499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6" name="object 3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377" name="object 4"/>
            <p:cNvPicPr/>
            <p:nvPr/>
          </p:nvPicPr>
          <p:blipFill>
            <a:blip r:embed="rId1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8" name="object 5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79" name="object 6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0" name="object 7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26928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Atomic</a:t>
            </a:r>
            <a:r>
              <a:rPr lang="en-GB" sz="2400" b="0" u="none" spc="-105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charge</a:t>
            </a:r>
            <a:r>
              <a:rPr lang="en-GB" sz="2400" b="0" u="none" spc="-99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state</a:t>
            </a:r>
            <a:r>
              <a:rPr lang="en-GB" sz="2400" b="0" u="none" spc="-99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40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identification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2" name="object 9"/>
          <p:cNvSpPr/>
          <p:nvPr/>
        </p:nvSpPr>
        <p:spPr>
          <a:xfrm>
            <a:off x="529560" y="1073160"/>
            <a:ext cx="4381200" cy="142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3160" rIns="0" bIns="0" anchor="t">
            <a:spAutoFit/>
          </a:bodyPr>
          <a:p>
            <a:pPr marL="88920">
              <a:lnSpc>
                <a:spcPct val="78000"/>
              </a:lnSpc>
              <a:spcBef>
                <a:spcPts val="655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Charge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state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identification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using</a:t>
            </a:r>
            <a:r>
              <a:rPr lang="en-GB" sz="2100" b="0" u="none" spc="-45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</a:t>
            </a:r>
            <a:r>
              <a:rPr lang="en-GB" sz="2100" b="0" u="none" strike="noStrike" baseline="-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IC</a:t>
            </a:r>
            <a:r>
              <a:rPr lang="en-GB" sz="2100" b="0" u="none" spc="136" strike="noStrike" baseline="-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vs Rβ.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8920">
              <a:lnSpc>
                <a:spcPct val="78000"/>
              </a:lnSpc>
            </a:pP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Repetitions</a:t>
            </a:r>
            <a:r>
              <a:rPr lang="en-GB" sz="210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time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flight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spectrum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can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seen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10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</a:t>
            </a:r>
            <a:r>
              <a:rPr lang="en-GB" sz="2100" b="0" u="none" strike="noStrike" baseline="-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IC</a:t>
            </a:r>
            <a:r>
              <a:rPr lang="en-GB" sz="2100" b="0" u="none" spc="187" strike="noStrike" baseline="-31000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vs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10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Rβ </a:t>
            </a:r>
            <a:r>
              <a:rPr lang="en-GB" sz="210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spectra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83" name="object 10"/>
          <p:cNvGrpSpPr/>
          <p:nvPr/>
        </p:nvGrpSpPr>
        <p:grpSpPr>
          <a:xfrm>
            <a:off x="351720" y="786240"/>
            <a:ext cx="11736000" cy="5820840"/>
            <a:chOff x="351720" y="786240"/>
            <a:chExt cx="11736000" cy="5820840"/>
          </a:xfrm>
        </p:grpSpPr>
        <p:pic>
          <p:nvPicPr>
            <p:cNvPr id="384" name="object 11"/>
            <p:cNvPicPr/>
            <p:nvPr/>
          </p:nvPicPr>
          <p:blipFill>
            <a:blip r:embed="rId2"/>
            <a:stretch/>
          </p:blipFill>
          <p:spPr>
            <a:xfrm>
              <a:off x="351720" y="3376800"/>
              <a:ext cx="5146560" cy="3230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5" name="object 12"/>
            <p:cNvPicPr/>
            <p:nvPr/>
          </p:nvPicPr>
          <p:blipFill>
            <a:blip r:embed="rId3"/>
            <a:stretch/>
          </p:blipFill>
          <p:spPr>
            <a:xfrm>
              <a:off x="5501880" y="786240"/>
              <a:ext cx="6585840" cy="3137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6" name="object 13"/>
            <p:cNvSpPr/>
            <p:nvPr/>
          </p:nvSpPr>
          <p:spPr>
            <a:xfrm>
              <a:off x="3971520" y="3379320"/>
              <a:ext cx="2603880" cy="981360"/>
            </a:xfrm>
            <a:custGeom>
              <a:avLst/>
              <a:gdLst>
                <a:gd name="textAreaLeft" fmla="*/ 0 w 2603880"/>
                <a:gd name="textAreaRight" fmla="*/ 2607480 w 2603880"/>
                <a:gd name="textAreaTop" fmla="*/ 0 h 981360"/>
                <a:gd name="textAreaBottom" fmla="*/ 984960 h 981360"/>
              </a:gdLst>
              <a:ahLst/>
              <a:cxnLst/>
              <a:rect l="textAreaLeft" t="textAreaTop" r="textAreaRight" b="textAreaBottom"/>
              <a:pathLst>
                <a:path w="2607309" h="984885">
                  <a:moveTo>
                    <a:pt x="0" y="984824"/>
                  </a:moveTo>
                  <a:lnTo>
                    <a:pt x="477217" y="716785"/>
                  </a:lnTo>
                  <a:lnTo>
                    <a:pt x="492517" y="758410"/>
                  </a:lnTo>
                  <a:lnTo>
                    <a:pt x="2576699" y="0"/>
                  </a:lnTo>
                  <a:lnTo>
                    <a:pt x="2607299" y="83249"/>
                  </a:lnTo>
                  <a:lnTo>
                    <a:pt x="523117" y="841660"/>
                  </a:lnTo>
                  <a:lnTo>
                    <a:pt x="538417" y="883285"/>
                  </a:lnTo>
                  <a:lnTo>
                    <a:pt x="0" y="984824"/>
                  </a:lnTo>
                  <a:close/>
                </a:path>
              </a:pathLst>
            </a:custGeom>
            <a:solidFill>
              <a:srgbClr val="FF4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7" name="object 14"/>
            <p:cNvSpPr/>
            <p:nvPr/>
          </p:nvSpPr>
          <p:spPr>
            <a:xfrm>
              <a:off x="3971520" y="3379320"/>
              <a:ext cx="2603880" cy="981360"/>
            </a:xfrm>
            <a:custGeom>
              <a:avLst/>
              <a:gdLst>
                <a:gd name="textAreaLeft" fmla="*/ 0 w 2603880"/>
                <a:gd name="textAreaRight" fmla="*/ 2607480 w 2603880"/>
                <a:gd name="textAreaTop" fmla="*/ 0 h 981360"/>
                <a:gd name="textAreaBottom" fmla="*/ 984960 h 981360"/>
              </a:gdLst>
              <a:ahLst/>
              <a:cxnLst/>
              <a:rect l="textAreaLeft" t="textAreaTop" r="textAreaRight" b="textAreaBottom"/>
              <a:pathLst>
                <a:path w="2607309" h="984885">
                  <a:moveTo>
                    <a:pt x="477217" y="716785"/>
                  </a:moveTo>
                  <a:lnTo>
                    <a:pt x="492517" y="758410"/>
                  </a:lnTo>
                  <a:lnTo>
                    <a:pt x="2576699" y="0"/>
                  </a:lnTo>
                  <a:lnTo>
                    <a:pt x="2607299" y="83249"/>
                  </a:lnTo>
                  <a:lnTo>
                    <a:pt x="523117" y="841660"/>
                  </a:lnTo>
                  <a:lnTo>
                    <a:pt x="538417" y="883285"/>
                  </a:lnTo>
                  <a:lnTo>
                    <a:pt x="0" y="984824"/>
                  </a:lnTo>
                  <a:lnTo>
                    <a:pt x="477217" y="716785"/>
                  </a:lnTo>
                  <a:close/>
                </a:path>
              </a:pathLst>
            </a:custGeom>
            <a:noFill/>
            <a:ln w="93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88" name="object 15"/>
            <p:cNvSpPr/>
            <p:nvPr/>
          </p:nvSpPr>
          <p:spPr>
            <a:xfrm>
              <a:off x="2598120" y="4309560"/>
              <a:ext cx="1263240" cy="1112040"/>
            </a:xfrm>
            <a:custGeom>
              <a:avLst/>
              <a:gdLst>
                <a:gd name="textAreaLeft" fmla="*/ 0 w 1263240"/>
                <a:gd name="textAreaRight" fmla="*/ 1266840 w 1263240"/>
                <a:gd name="textAreaTop" fmla="*/ 0 h 1112040"/>
                <a:gd name="textAreaBottom" fmla="*/ 1115640 h 1112040"/>
              </a:gdLst>
              <a:ahLst/>
              <a:cxnLst/>
              <a:rect l="textAreaLeft" t="textAreaTop" r="textAreaRight" b="textAreaBottom"/>
              <a:pathLst>
                <a:path w="1266825" h="1115695">
                  <a:moveTo>
                    <a:pt x="23847" y="1077728"/>
                  </a:moveTo>
                  <a:lnTo>
                    <a:pt x="11239" y="1058411"/>
                  </a:lnTo>
                  <a:lnTo>
                    <a:pt x="3333" y="1035792"/>
                  </a:lnTo>
                  <a:lnTo>
                    <a:pt x="0" y="1010087"/>
                  </a:lnTo>
                  <a:lnTo>
                    <a:pt x="1106" y="981513"/>
                  </a:lnTo>
                  <a:lnTo>
                    <a:pt x="6521" y="950286"/>
                  </a:lnTo>
                  <a:lnTo>
                    <a:pt x="29754" y="880741"/>
                  </a:lnTo>
                  <a:lnTo>
                    <a:pt x="47308" y="842857"/>
                  </a:lnTo>
                  <a:lnTo>
                    <a:pt x="68646" y="803187"/>
                  </a:lnTo>
                  <a:lnTo>
                    <a:pt x="93636" y="761947"/>
                  </a:lnTo>
                  <a:lnTo>
                    <a:pt x="122148" y="719355"/>
                  </a:lnTo>
                  <a:lnTo>
                    <a:pt x="154049" y="675628"/>
                  </a:lnTo>
                  <a:lnTo>
                    <a:pt x="189209" y="630980"/>
                  </a:lnTo>
                  <a:lnTo>
                    <a:pt x="227497" y="585631"/>
                  </a:lnTo>
                  <a:lnTo>
                    <a:pt x="268780" y="539795"/>
                  </a:lnTo>
                  <a:lnTo>
                    <a:pt x="312928" y="493691"/>
                  </a:lnTo>
                  <a:lnTo>
                    <a:pt x="359809" y="447533"/>
                  </a:lnTo>
                  <a:lnTo>
                    <a:pt x="409292" y="401540"/>
                  </a:lnTo>
                  <a:lnTo>
                    <a:pt x="461247" y="355928"/>
                  </a:lnTo>
                  <a:lnTo>
                    <a:pt x="514464" y="311796"/>
                  </a:lnTo>
                  <a:lnTo>
                    <a:pt x="567667" y="270166"/>
                  </a:lnTo>
                  <a:lnTo>
                    <a:pt x="620623" y="231131"/>
                  </a:lnTo>
                  <a:lnTo>
                    <a:pt x="673096" y="194788"/>
                  </a:lnTo>
                  <a:lnTo>
                    <a:pt x="724851" y="161233"/>
                  </a:lnTo>
                  <a:lnTo>
                    <a:pt x="775655" y="130560"/>
                  </a:lnTo>
                  <a:lnTo>
                    <a:pt x="825272" y="102866"/>
                  </a:lnTo>
                  <a:lnTo>
                    <a:pt x="873468" y="78246"/>
                  </a:lnTo>
                  <a:lnTo>
                    <a:pt x="920009" y="56795"/>
                  </a:lnTo>
                  <a:lnTo>
                    <a:pt x="964659" y="38609"/>
                  </a:lnTo>
                  <a:lnTo>
                    <a:pt x="1007185" y="23784"/>
                  </a:lnTo>
                  <a:lnTo>
                    <a:pt x="1047351" y="12415"/>
                  </a:lnTo>
                  <a:lnTo>
                    <a:pt x="1084923" y="4597"/>
                  </a:lnTo>
                  <a:lnTo>
                    <a:pt x="1151347" y="0"/>
                  </a:lnTo>
                  <a:lnTo>
                    <a:pt x="1179730" y="3410"/>
                  </a:lnTo>
                  <a:lnTo>
                    <a:pt x="1204581" y="10755"/>
                  </a:lnTo>
                  <a:lnTo>
                    <a:pt x="1225664" y="22129"/>
                  </a:lnTo>
                  <a:lnTo>
                    <a:pt x="1242747" y="37628"/>
                  </a:lnTo>
                  <a:lnTo>
                    <a:pt x="1255355" y="56944"/>
                  </a:lnTo>
                  <a:lnTo>
                    <a:pt x="1263260" y="79564"/>
                  </a:lnTo>
                  <a:lnTo>
                    <a:pt x="1266594" y="105269"/>
                  </a:lnTo>
                  <a:lnTo>
                    <a:pt x="1265487" y="133843"/>
                  </a:lnTo>
                  <a:lnTo>
                    <a:pt x="1250479" y="198732"/>
                  </a:lnTo>
                  <a:lnTo>
                    <a:pt x="1236840" y="234614"/>
                  </a:lnTo>
                  <a:lnTo>
                    <a:pt x="1219285" y="272498"/>
                  </a:lnTo>
                  <a:lnTo>
                    <a:pt x="1197947" y="312168"/>
                  </a:lnTo>
                  <a:lnTo>
                    <a:pt x="1172957" y="353408"/>
                  </a:lnTo>
                  <a:lnTo>
                    <a:pt x="1144445" y="396000"/>
                  </a:lnTo>
                  <a:lnTo>
                    <a:pt x="1112544" y="439728"/>
                  </a:lnTo>
                  <a:lnTo>
                    <a:pt x="1077384" y="484375"/>
                  </a:lnTo>
                  <a:lnTo>
                    <a:pt x="1039097" y="529724"/>
                  </a:lnTo>
                  <a:lnTo>
                    <a:pt x="997813" y="575560"/>
                  </a:lnTo>
                  <a:lnTo>
                    <a:pt x="953665" y="621665"/>
                  </a:lnTo>
                  <a:lnTo>
                    <a:pt x="906784" y="667822"/>
                  </a:lnTo>
                  <a:lnTo>
                    <a:pt x="857301" y="713815"/>
                  </a:lnTo>
                  <a:lnTo>
                    <a:pt x="805347" y="759428"/>
                  </a:lnTo>
                  <a:lnTo>
                    <a:pt x="752129" y="803559"/>
                  </a:lnTo>
                  <a:lnTo>
                    <a:pt x="698926" y="845190"/>
                  </a:lnTo>
                  <a:lnTo>
                    <a:pt x="645970" y="884224"/>
                  </a:lnTo>
                  <a:lnTo>
                    <a:pt x="593497" y="920567"/>
                  </a:lnTo>
                  <a:lnTo>
                    <a:pt x="541742" y="954122"/>
                  </a:lnTo>
                  <a:lnTo>
                    <a:pt x="490938" y="984795"/>
                  </a:lnTo>
                  <a:lnTo>
                    <a:pt x="441321" y="1012489"/>
                  </a:lnTo>
                  <a:lnTo>
                    <a:pt x="393125" y="1037109"/>
                  </a:lnTo>
                  <a:lnTo>
                    <a:pt x="346584" y="1058560"/>
                  </a:lnTo>
                  <a:lnTo>
                    <a:pt x="301934" y="1076746"/>
                  </a:lnTo>
                  <a:lnTo>
                    <a:pt x="259408" y="1091571"/>
                  </a:lnTo>
                  <a:lnTo>
                    <a:pt x="219242" y="1102940"/>
                  </a:lnTo>
                  <a:lnTo>
                    <a:pt x="181670" y="1110758"/>
                  </a:lnTo>
                  <a:lnTo>
                    <a:pt x="115246" y="1115356"/>
                  </a:lnTo>
                  <a:lnTo>
                    <a:pt x="86863" y="1111945"/>
                  </a:lnTo>
                  <a:lnTo>
                    <a:pt x="62012" y="1104600"/>
                  </a:lnTo>
                  <a:lnTo>
                    <a:pt x="40929" y="1093227"/>
                  </a:lnTo>
                  <a:lnTo>
                    <a:pt x="23847" y="1077728"/>
                  </a:lnTo>
                  <a:close/>
                </a:path>
              </a:pathLst>
            </a:custGeom>
            <a:noFill/>
            <a:ln w="28440">
              <a:solidFill>
                <a:srgbClr val="F4433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89" name="object 16"/>
          <p:cNvSpPr/>
          <p:nvPr/>
        </p:nvSpPr>
        <p:spPr>
          <a:xfrm rot="18900000">
            <a:off x="2934000" y="398772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20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object 17"/>
          <p:cNvSpPr/>
          <p:nvPr/>
        </p:nvSpPr>
        <p:spPr>
          <a:xfrm rot="18900000">
            <a:off x="3099240" y="406404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19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object 18"/>
          <p:cNvSpPr/>
          <p:nvPr/>
        </p:nvSpPr>
        <p:spPr>
          <a:xfrm>
            <a:off x="351720" y="5951880"/>
            <a:ext cx="1575000" cy="841680"/>
          </a:xfrm>
          <a:custGeom>
            <a:avLst/>
            <a:gdLst>
              <a:gd name="textAreaLeft" fmla="*/ 0 w 1575000"/>
              <a:gd name="textAreaRight" fmla="*/ 1578600 w 1575000"/>
              <a:gd name="textAreaTop" fmla="*/ 0 h 841680"/>
              <a:gd name="textAreaBottom" fmla="*/ 845280 h 841680"/>
            </a:gdLst>
            <a:ahLst/>
            <a:cxnLst/>
            <a:rect l="textAreaLeft" t="textAreaTop" r="textAreaRight" b="textAreaBottom"/>
            <a:pathLst>
              <a:path w="1578610" h="845184">
                <a:moveTo>
                  <a:pt x="1578406" y="314198"/>
                </a:moveTo>
                <a:lnTo>
                  <a:pt x="1348600" y="88900"/>
                </a:lnTo>
                <a:lnTo>
                  <a:pt x="947013" y="498348"/>
                </a:lnTo>
                <a:lnTo>
                  <a:pt x="827989" y="498348"/>
                </a:lnTo>
                <a:lnTo>
                  <a:pt x="1095794" y="225298"/>
                </a:lnTo>
                <a:lnTo>
                  <a:pt x="866000" y="0"/>
                </a:lnTo>
                <a:lnTo>
                  <a:pt x="377228" y="498348"/>
                </a:lnTo>
                <a:lnTo>
                  <a:pt x="0" y="498348"/>
                </a:lnTo>
                <a:lnTo>
                  <a:pt x="0" y="844854"/>
                </a:lnTo>
                <a:lnTo>
                  <a:pt x="1057859" y="844854"/>
                </a:lnTo>
                <a:lnTo>
                  <a:pt x="1277404" y="844854"/>
                </a:lnTo>
                <a:lnTo>
                  <a:pt x="1277404" y="621106"/>
                </a:lnTo>
                <a:lnTo>
                  <a:pt x="1578406" y="314198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object 19"/>
          <p:cNvSpPr/>
          <p:nvPr/>
        </p:nvSpPr>
        <p:spPr>
          <a:xfrm rot="18900000">
            <a:off x="775080" y="624816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18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object 20"/>
          <p:cNvSpPr/>
          <p:nvPr/>
        </p:nvSpPr>
        <p:spPr>
          <a:xfrm rot="18900000">
            <a:off x="1016280" y="633708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17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object 21"/>
          <p:cNvSpPr/>
          <p:nvPr/>
        </p:nvSpPr>
        <p:spPr>
          <a:xfrm rot="18900000">
            <a:off x="1257840" y="6337080"/>
            <a:ext cx="565920" cy="19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500"/>
              </a:lnSpc>
            </a:pP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50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50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16</a:t>
            </a:r>
            <a:endParaRPr lang="en-GB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3769200" y="8100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4040" rIns="0" bIns="0" anchor="t">
            <a:spAutoFit/>
          </a:bodyPr>
          <a:p>
            <a:pPr marL="1223640" indent="0" algn="l">
              <a:lnSpc>
                <a:spcPct val="100000"/>
              </a:lnSpc>
              <a:spcBef>
                <a:spcPts val="111"/>
              </a:spcBef>
              <a:buNone/>
              <a:tabLst>
                <a:tab pos="0" algn="l"/>
              </a:tabLst>
            </a:pPr>
            <a:r>
              <a:rPr lang="en-GB" sz="235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Mass</a:t>
            </a:r>
            <a:r>
              <a:rPr lang="en-GB" sz="2350" b="0" u="none" spc="-1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35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contaminant</a:t>
            </a:r>
            <a:endParaRPr lang="it-CH" sz="23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396" name="object 3"/>
          <p:cNvGrpSpPr/>
          <p:nvPr/>
        </p:nvGrpSpPr>
        <p:grpSpPr>
          <a:xfrm>
            <a:off x="748440" y="554400"/>
            <a:ext cx="10412640" cy="5982480"/>
            <a:chOff x="748440" y="554400"/>
            <a:chExt cx="10412640" cy="5982480"/>
          </a:xfrm>
        </p:grpSpPr>
        <p:pic>
          <p:nvPicPr>
            <p:cNvPr id="397" name="object 4"/>
            <p:cNvPicPr/>
            <p:nvPr/>
          </p:nvPicPr>
          <p:blipFill>
            <a:blip r:embed="rId1"/>
            <a:stretch/>
          </p:blipFill>
          <p:spPr>
            <a:xfrm>
              <a:off x="748440" y="554400"/>
              <a:ext cx="4775040" cy="3376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98" name="object 5"/>
            <p:cNvPicPr/>
            <p:nvPr/>
          </p:nvPicPr>
          <p:blipFill>
            <a:blip r:embed="rId2"/>
            <a:stretch/>
          </p:blipFill>
          <p:spPr>
            <a:xfrm>
              <a:off x="6117840" y="2707200"/>
              <a:ext cx="5043240" cy="38296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99" name="object 6"/>
          <p:cNvSpPr/>
          <p:nvPr/>
        </p:nvSpPr>
        <p:spPr>
          <a:xfrm>
            <a:off x="5850360" y="810000"/>
            <a:ext cx="5653440" cy="172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469440" indent="-419040" algn="just">
              <a:lnSpc>
                <a:spcPct val="110000"/>
              </a:lnSpc>
              <a:spcBef>
                <a:spcPts val="96"/>
              </a:spcBef>
              <a:buClr>
                <a:srgbClr val="FFFFFF"/>
              </a:buClr>
              <a:buFont typeface="MS PGothic"/>
              <a:buChar char="➢"/>
              <a:tabLst>
                <a:tab pos="470520" algn="l"/>
              </a:tabLst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Presence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contaminant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 </a:t>
            </a:r>
            <a:r>
              <a:rPr lang="en-GB" sz="205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mass </a:t>
            </a:r>
            <a:r>
              <a:rPr lang="en-GB" sz="205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	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spectra</a:t>
            </a:r>
            <a:r>
              <a:rPr lang="en-GB" sz="205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for</a:t>
            </a:r>
            <a:r>
              <a:rPr lang="en-GB" sz="205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Z</a:t>
            </a:r>
            <a:r>
              <a:rPr lang="en-GB" sz="2050" b="0" u="none" spc="-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=</a:t>
            </a:r>
            <a:r>
              <a:rPr lang="en-GB" sz="2050" b="0" u="none" spc="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19</a:t>
            </a:r>
            <a:r>
              <a:rPr lang="en-GB" sz="2050" b="0" u="none" spc="-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</a:t>
            </a:r>
            <a:r>
              <a:rPr lang="en-GB" sz="2050" b="0" u="none" spc="-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Z = </a:t>
            </a:r>
            <a:r>
              <a:rPr lang="en-GB" sz="2050" b="0" u="none" spc="-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18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69440" indent="-419040" algn="just">
              <a:lnSpc>
                <a:spcPct val="110000"/>
              </a:lnSpc>
              <a:buClr>
                <a:srgbClr val="FFFFFF"/>
              </a:buClr>
              <a:buFont typeface="MS PGothic"/>
              <a:buChar char="➢"/>
              <a:tabLst>
                <a:tab pos="470520" algn="l"/>
              </a:tabLst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05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reason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is</a:t>
            </a:r>
            <a:r>
              <a:rPr lang="en-GB" sz="2050" b="0" u="none" spc="-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still</a:t>
            </a:r>
            <a:r>
              <a:rPr lang="en-GB" sz="2050" b="0" u="none" spc="-11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not</a:t>
            </a:r>
            <a:r>
              <a:rPr lang="en-GB" sz="2050" b="0" u="none" spc="-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clear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,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most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likely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	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</a:t>
            </a:r>
            <a:r>
              <a:rPr lang="en-GB" sz="2050" b="0" u="none" spc="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caused</a:t>
            </a:r>
            <a:r>
              <a:rPr lang="en-GB" sz="2050" b="0" u="none" spc="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by</a:t>
            </a:r>
            <a:r>
              <a:rPr lang="en-GB" sz="2050" b="0" u="none" spc="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</a:t>
            </a:r>
            <a:r>
              <a:rPr lang="en-GB" sz="2050" b="0" u="none" spc="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presence</a:t>
            </a:r>
            <a:r>
              <a:rPr lang="en-GB" sz="2050" b="0" u="none" spc="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of</a:t>
            </a:r>
            <a:r>
              <a:rPr lang="en-GB" sz="2050" b="0" u="none" spc="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18" b="0" u="none" strike="noStrike" baseline="32000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39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K</a:t>
            </a:r>
            <a:r>
              <a:rPr lang="en-GB" sz="2050" b="0" u="none" spc="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in</a:t>
            </a:r>
            <a:r>
              <a:rPr lang="en-GB" sz="2050" b="0" u="none" spc="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050" b="0" u="none" spc="-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	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target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object 7"/>
          <p:cNvSpPr/>
          <p:nvPr/>
        </p:nvSpPr>
        <p:spPr>
          <a:xfrm>
            <a:off x="10244520" y="6486120"/>
            <a:ext cx="304200" cy="15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7560" rIns="0" bIns="0" anchor="t">
            <a:spAutoFit/>
          </a:bodyPr>
          <a:p>
            <a:pPr>
              <a:lnSpc>
                <a:spcPct val="100000"/>
              </a:lnSpc>
              <a:spcBef>
                <a:spcPts val="60"/>
              </a:spcBef>
            </a:pPr>
            <a:r>
              <a:rPr lang="en-GB" sz="1000" b="0" u="none" spc="-11" strike="noStrike">
                <a:solidFill>
                  <a:srgbClr val="6B6C6C"/>
                </a:solidFill>
                <a:effectLst/>
                <a:uFillTx/>
                <a:latin typeface="Source Sans 3"/>
                <a:ea typeface="DejaVu Sans"/>
              </a:rPr>
              <a:t>19/11</a:t>
            </a:r>
            <a:endParaRPr lang="en-GB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object 8"/>
          <p:cNvSpPr/>
          <p:nvPr/>
        </p:nvSpPr>
        <p:spPr>
          <a:xfrm>
            <a:off x="6596280" y="3161160"/>
            <a:ext cx="775080" cy="32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5120" rIns="0" bIns="0" anchor="t">
            <a:spAutoFit/>
          </a:bodyPr>
          <a:p>
            <a:pPr marL="12600">
              <a:lnSpc>
                <a:spcPct val="100000"/>
              </a:lnSpc>
              <a:spcBef>
                <a:spcPts val="119"/>
              </a:spcBef>
            </a:pPr>
            <a:r>
              <a:rPr lang="en-GB" sz="20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Z</a:t>
            </a:r>
            <a:r>
              <a:rPr lang="en-GB" sz="2050" b="0" u="none" spc="-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2050" b="0" u="none" spc="11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19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object 9"/>
          <p:cNvSpPr/>
          <p:nvPr/>
        </p:nvSpPr>
        <p:spPr>
          <a:xfrm>
            <a:off x="3403440" y="1449360"/>
            <a:ext cx="1556640" cy="63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12600" indent="9396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GB" sz="2050" b="0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IC_E</a:t>
            </a:r>
            <a:r>
              <a:rPr lang="en-GB" sz="2050" b="0" u="none" spc="26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vs</a:t>
            </a:r>
            <a:r>
              <a:rPr lang="en-GB" sz="2050" b="0" u="none" spc="26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6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Rβ </a:t>
            </a:r>
            <a:r>
              <a:rPr lang="en-GB" sz="205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IC_E</a:t>
            </a:r>
            <a:r>
              <a:rPr lang="en-GB" sz="2050" b="0" u="none" spc="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vs</a:t>
            </a:r>
            <a:r>
              <a:rPr lang="en-GB" sz="2050" b="0" u="none" spc="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20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X_fp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object 10"/>
          <p:cNvSpPr/>
          <p:nvPr/>
        </p:nvSpPr>
        <p:spPr>
          <a:xfrm rot="1440000">
            <a:off x="7009200" y="4014360"/>
            <a:ext cx="62568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661"/>
              </a:lnSpc>
            </a:pPr>
            <a:r>
              <a:rPr lang="en-GB" sz="2468" b="0" u="none" strike="noStrike" baseline="1000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2468" b="0" u="none" spc="-31" strike="noStrike" baseline="1000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650" b="0" u="none" spc="-14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19</a:t>
            </a:r>
            <a:endParaRPr lang="en-GB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object 11"/>
          <p:cNvSpPr/>
          <p:nvPr/>
        </p:nvSpPr>
        <p:spPr>
          <a:xfrm rot="1440000">
            <a:off x="6571800" y="4249440"/>
            <a:ext cx="625680" cy="21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>
              <a:lnSpc>
                <a:spcPts val="1661"/>
              </a:lnSpc>
            </a:pPr>
            <a:r>
              <a:rPr lang="en-GB" sz="2468" b="0" u="none" strike="noStrike" baseline="1000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q</a:t>
            </a:r>
            <a:r>
              <a:rPr lang="en-GB" sz="2468" b="0" u="none" spc="-31" strike="noStrike" baseline="1000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=</a:t>
            </a:r>
            <a:r>
              <a:rPr lang="en-GB" sz="1650" b="0" u="none" spc="-14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pc="-26" strike="noStrike">
                <a:solidFill>
                  <a:srgbClr val="FF4000"/>
                </a:solidFill>
                <a:effectLst/>
                <a:uFillTx/>
                <a:latin typeface="Arial"/>
                <a:ea typeface="DejaVu Sans"/>
              </a:rPr>
              <a:t>18</a:t>
            </a:r>
            <a:endParaRPr lang="en-GB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05" name="object 12"/>
          <p:cNvGrpSpPr/>
          <p:nvPr/>
        </p:nvGrpSpPr>
        <p:grpSpPr>
          <a:xfrm>
            <a:off x="1888200" y="703080"/>
            <a:ext cx="9272880" cy="6019200"/>
            <a:chOff x="1888200" y="703080"/>
            <a:chExt cx="9272880" cy="6019200"/>
          </a:xfrm>
        </p:grpSpPr>
        <p:sp>
          <p:nvSpPr>
            <p:cNvPr id="406" name="object 13"/>
            <p:cNvSpPr/>
            <p:nvPr/>
          </p:nvSpPr>
          <p:spPr>
            <a:xfrm>
              <a:off x="9141120" y="5298120"/>
              <a:ext cx="451800" cy="506160"/>
            </a:xfrm>
            <a:custGeom>
              <a:avLst/>
              <a:gdLst>
                <a:gd name="textAreaLeft" fmla="*/ 0 w 451800"/>
                <a:gd name="textAreaRight" fmla="*/ 455400 w 451800"/>
                <a:gd name="textAreaTop" fmla="*/ 0 h 506160"/>
                <a:gd name="textAreaBottom" fmla="*/ 509760 h 506160"/>
              </a:gdLst>
              <a:ahLst/>
              <a:cxnLst/>
              <a:rect l="textAreaLeft" t="textAreaTop" r="textAreaRight" b="textAreaBottom"/>
              <a:pathLst>
                <a:path w="455295" h="509904">
                  <a:moveTo>
                    <a:pt x="455067" y="509475"/>
                  </a:moveTo>
                  <a:lnTo>
                    <a:pt x="0" y="0"/>
                  </a:lnTo>
                </a:path>
              </a:pathLst>
            </a:custGeom>
            <a:noFill/>
            <a:ln w="2232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407" name="object 14"/>
            <p:cNvPicPr/>
            <p:nvPr/>
          </p:nvPicPr>
          <p:blipFill>
            <a:blip r:embed="rId3"/>
            <a:stretch/>
          </p:blipFill>
          <p:spPr>
            <a:xfrm>
              <a:off x="9062280" y="5211360"/>
              <a:ext cx="114120" cy="119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8" name="object 15"/>
            <p:cNvSpPr/>
            <p:nvPr/>
          </p:nvSpPr>
          <p:spPr>
            <a:xfrm>
              <a:off x="9601200" y="5262840"/>
              <a:ext cx="16200" cy="550080"/>
            </a:xfrm>
            <a:custGeom>
              <a:avLst/>
              <a:gdLst>
                <a:gd name="textAreaLeft" fmla="*/ 0 w 16200"/>
                <a:gd name="textAreaRight" fmla="*/ 19800 w 16200"/>
                <a:gd name="textAreaTop" fmla="*/ 0 h 550080"/>
                <a:gd name="textAreaBottom" fmla="*/ 553680 h 550080"/>
              </a:gdLst>
              <a:ahLst/>
              <a:cxnLst/>
              <a:rect l="textAreaLeft" t="textAreaTop" r="textAreaRight" b="textAreaBottom"/>
              <a:pathLst>
                <a:path w="19684" h="553720">
                  <a:moveTo>
                    <a:pt x="19075" y="553429"/>
                  </a:moveTo>
                  <a:lnTo>
                    <a:pt x="0" y="0"/>
                  </a:lnTo>
                </a:path>
              </a:pathLst>
            </a:custGeom>
            <a:noFill/>
            <a:ln w="2232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409" name="object 16"/>
            <p:cNvPicPr/>
            <p:nvPr/>
          </p:nvPicPr>
          <p:blipFill>
            <a:blip r:embed="rId4"/>
            <a:stretch/>
          </p:blipFill>
          <p:spPr>
            <a:xfrm>
              <a:off x="9552960" y="5150160"/>
              <a:ext cx="92520" cy="1216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10" name="object 17"/>
            <p:cNvSpPr/>
            <p:nvPr/>
          </p:nvSpPr>
          <p:spPr>
            <a:xfrm>
              <a:off x="9639720" y="5181840"/>
              <a:ext cx="427680" cy="610560"/>
            </a:xfrm>
            <a:custGeom>
              <a:avLst/>
              <a:gdLst>
                <a:gd name="textAreaLeft" fmla="*/ 0 w 427680"/>
                <a:gd name="textAreaRight" fmla="*/ 431280 w 427680"/>
                <a:gd name="textAreaTop" fmla="*/ 0 h 610560"/>
                <a:gd name="textAreaBottom" fmla="*/ 614160 h 610560"/>
              </a:gdLst>
              <a:ahLst/>
              <a:cxnLst/>
              <a:rect l="textAreaLeft" t="textAreaTop" r="textAreaRight" b="textAreaBottom"/>
              <a:pathLst>
                <a:path w="431165" h="614045">
                  <a:moveTo>
                    <a:pt x="0" y="614023"/>
                  </a:moveTo>
                  <a:lnTo>
                    <a:pt x="431063" y="0"/>
                  </a:lnTo>
                </a:path>
              </a:pathLst>
            </a:custGeom>
            <a:noFill/>
            <a:ln w="2232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411" name="object 18"/>
            <p:cNvPicPr/>
            <p:nvPr/>
          </p:nvPicPr>
          <p:blipFill>
            <a:blip r:embed="rId5"/>
            <a:stretch/>
          </p:blipFill>
          <p:spPr>
            <a:xfrm>
              <a:off x="10029600" y="5087520"/>
              <a:ext cx="107280" cy="1231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12" name="object 19"/>
            <p:cNvSpPr/>
            <p:nvPr/>
          </p:nvSpPr>
          <p:spPr>
            <a:xfrm>
              <a:off x="1987200" y="1700280"/>
              <a:ext cx="828720" cy="482040"/>
            </a:xfrm>
            <a:custGeom>
              <a:avLst/>
              <a:gdLst>
                <a:gd name="textAreaLeft" fmla="*/ 0 w 828720"/>
                <a:gd name="textAreaRight" fmla="*/ 832320 w 828720"/>
                <a:gd name="textAreaTop" fmla="*/ 0 h 482040"/>
                <a:gd name="textAreaBottom" fmla="*/ 485640 h 482040"/>
              </a:gdLst>
              <a:ahLst/>
              <a:cxnLst/>
              <a:rect l="textAreaLeft" t="textAreaTop" r="textAreaRight" b="textAreaBottom"/>
              <a:pathLst>
                <a:path w="832485" h="485775">
                  <a:moveTo>
                    <a:pt x="832322" y="0"/>
                  </a:moveTo>
                  <a:lnTo>
                    <a:pt x="0" y="485280"/>
                  </a:lnTo>
                </a:path>
              </a:pathLst>
            </a:custGeom>
            <a:noFill/>
            <a:ln w="2232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413" name="object 20"/>
            <p:cNvPicPr/>
            <p:nvPr/>
          </p:nvPicPr>
          <p:blipFill>
            <a:blip r:embed="rId6"/>
            <a:stretch/>
          </p:blipFill>
          <p:spPr>
            <a:xfrm>
              <a:off x="1888200" y="2142360"/>
              <a:ext cx="125280" cy="101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14" name="object 21"/>
            <p:cNvSpPr/>
            <p:nvPr/>
          </p:nvSpPr>
          <p:spPr>
            <a:xfrm>
              <a:off x="6117840" y="6540480"/>
              <a:ext cx="5043240" cy="181800"/>
            </a:xfrm>
            <a:custGeom>
              <a:avLst/>
              <a:gdLst>
                <a:gd name="textAreaLeft" fmla="*/ 0 w 5043240"/>
                <a:gd name="textAreaRight" fmla="*/ 5046840 w 5043240"/>
                <a:gd name="textAreaTop" fmla="*/ 0 h 181800"/>
                <a:gd name="textAreaBottom" fmla="*/ 185400 h 181800"/>
              </a:gdLst>
              <a:ahLst/>
              <a:cxnLst/>
              <a:rect l="textAreaLeft" t="textAreaTop" r="textAreaRight" b="textAreaBottom"/>
              <a:pathLst>
                <a:path w="5046980" h="185420">
                  <a:moveTo>
                    <a:pt x="5046900" y="185099"/>
                  </a:moveTo>
                  <a:lnTo>
                    <a:pt x="0" y="185099"/>
                  </a:lnTo>
                  <a:lnTo>
                    <a:pt x="0" y="0"/>
                  </a:lnTo>
                  <a:lnTo>
                    <a:pt x="5046900" y="0"/>
                  </a:lnTo>
                  <a:lnTo>
                    <a:pt x="5046900" y="185099"/>
                  </a:lnTo>
                  <a:close/>
                </a:path>
              </a:pathLst>
            </a:custGeom>
            <a:solidFill>
              <a:srgbClr val="FAFA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5" name="object 22"/>
            <p:cNvSpPr/>
            <p:nvPr/>
          </p:nvSpPr>
          <p:spPr>
            <a:xfrm>
              <a:off x="6117840" y="6540480"/>
              <a:ext cx="5043240" cy="181800"/>
            </a:xfrm>
            <a:custGeom>
              <a:avLst/>
              <a:gdLst>
                <a:gd name="textAreaLeft" fmla="*/ 0 w 5043240"/>
                <a:gd name="textAreaRight" fmla="*/ 5046840 w 5043240"/>
                <a:gd name="textAreaTop" fmla="*/ 0 h 181800"/>
                <a:gd name="textAreaBottom" fmla="*/ 185400 h 181800"/>
              </a:gdLst>
              <a:ahLst/>
              <a:cxnLst/>
              <a:rect l="textAreaLeft" t="textAreaTop" r="textAreaRight" b="textAreaBottom"/>
              <a:pathLst>
                <a:path w="5046980" h="185420">
                  <a:moveTo>
                    <a:pt x="0" y="0"/>
                  </a:moveTo>
                  <a:lnTo>
                    <a:pt x="5046900" y="0"/>
                  </a:lnTo>
                  <a:lnTo>
                    <a:pt x="5046900" y="185099"/>
                  </a:lnTo>
                  <a:lnTo>
                    <a:pt x="0" y="1850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2320">
              <a:solidFill>
                <a:srgbClr val="FAFAFA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6" name="object 23"/>
            <p:cNvSpPr/>
            <p:nvPr/>
          </p:nvSpPr>
          <p:spPr>
            <a:xfrm>
              <a:off x="4353120" y="703080"/>
              <a:ext cx="1145160" cy="727200"/>
            </a:xfrm>
            <a:custGeom>
              <a:avLst/>
              <a:gdLst>
                <a:gd name="textAreaLeft" fmla="*/ 0 w 1145160"/>
                <a:gd name="textAreaRight" fmla="*/ 1148760 w 1145160"/>
                <a:gd name="textAreaTop" fmla="*/ 0 h 727200"/>
                <a:gd name="textAreaBottom" fmla="*/ 730800 h 727200"/>
              </a:gdLst>
              <a:ahLst/>
              <a:cxnLst/>
              <a:rect l="textAreaLeft" t="textAreaTop" r="textAreaRight" b="textAreaBottom"/>
              <a:pathLst>
                <a:path w="1148714" h="730885">
                  <a:moveTo>
                    <a:pt x="1148399" y="730799"/>
                  </a:moveTo>
                  <a:lnTo>
                    <a:pt x="0" y="730799"/>
                  </a:lnTo>
                  <a:lnTo>
                    <a:pt x="0" y="0"/>
                  </a:lnTo>
                  <a:lnTo>
                    <a:pt x="1148399" y="0"/>
                  </a:lnTo>
                  <a:lnTo>
                    <a:pt x="1148399" y="73079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17" name="object 24"/>
            <p:cNvSpPr/>
            <p:nvPr/>
          </p:nvSpPr>
          <p:spPr>
            <a:xfrm>
              <a:off x="4353120" y="703080"/>
              <a:ext cx="1145160" cy="727200"/>
            </a:xfrm>
            <a:custGeom>
              <a:avLst/>
              <a:gdLst>
                <a:gd name="textAreaLeft" fmla="*/ 0 w 1145160"/>
                <a:gd name="textAreaRight" fmla="*/ 1148760 w 1145160"/>
                <a:gd name="textAreaTop" fmla="*/ 0 h 727200"/>
                <a:gd name="textAreaBottom" fmla="*/ 730800 h 727200"/>
              </a:gdLst>
              <a:ahLst/>
              <a:cxnLst/>
              <a:rect l="textAreaLeft" t="textAreaTop" r="textAreaRight" b="textAreaBottom"/>
              <a:pathLst>
                <a:path w="1148714" h="730885">
                  <a:moveTo>
                    <a:pt x="0" y="0"/>
                  </a:moveTo>
                  <a:lnTo>
                    <a:pt x="1148399" y="0"/>
                  </a:lnTo>
                  <a:lnTo>
                    <a:pt x="1148399" y="730799"/>
                  </a:lnTo>
                  <a:lnTo>
                    <a:pt x="0" y="7307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8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18" name="object 25"/>
          <p:cNvSpPr/>
          <p:nvPr/>
        </p:nvSpPr>
        <p:spPr>
          <a:xfrm>
            <a:off x="2122560" y="1065960"/>
            <a:ext cx="1225080" cy="51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3320" rIns="0" bIns="0" anchor="t">
            <a:spAutoFit/>
          </a:bodyPr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en-GB" sz="1650" b="0" u="none" spc="-11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Contaminant </a:t>
            </a:r>
            <a:r>
              <a:rPr lang="en-GB" sz="16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at</a:t>
            </a:r>
            <a:r>
              <a:rPr lang="en-GB" sz="1650" b="0" u="none" spc="-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mass ≈</a:t>
            </a:r>
            <a:r>
              <a:rPr lang="en-GB" sz="1650" b="0" u="none" spc="-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39</a:t>
            </a:r>
            <a:endParaRPr lang="en-GB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object 26"/>
          <p:cNvSpPr/>
          <p:nvPr/>
        </p:nvSpPr>
        <p:spPr>
          <a:xfrm>
            <a:off x="1333800" y="4219920"/>
            <a:ext cx="3951720" cy="172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600" indent="-4320" algn="ctr">
              <a:lnSpc>
                <a:spcPct val="11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20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contaminant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can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be</a:t>
            </a:r>
            <a:r>
              <a:rPr lang="en-GB" sz="2050" b="0" u="none" spc="34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removed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thanks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to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the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Energy</a:t>
            </a:r>
            <a:r>
              <a:rPr lang="en-GB" sz="2050" b="0" u="none" spc="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vs</a:t>
            </a:r>
            <a:r>
              <a:rPr lang="en-GB" sz="2050" b="0" u="none" spc="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x</a:t>
            </a:r>
            <a:r>
              <a:rPr lang="en-GB" sz="2050" b="0" u="none" spc="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pc="-20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focal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plane</a:t>
            </a:r>
            <a:r>
              <a:rPr lang="en-GB" sz="2050" b="0" u="none" spc="14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spectrum</a:t>
            </a:r>
            <a:r>
              <a:rPr lang="en-GB" sz="2050" b="0" u="none" spc="26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where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there</a:t>
            </a:r>
            <a:r>
              <a:rPr lang="en-GB" sz="2050" b="0" u="none" spc="2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is</a:t>
            </a:r>
            <a:r>
              <a:rPr lang="en-GB" sz="2050" b="0" u="none" spc="3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pc="-20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good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separation</a:t>
            </a:r>
            <a:r>
              <a:rPr lang="en-GB" sz="2050" b="0" u="none" spc="-14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between</a:t>
            </a:r>
            <a:r>
              <a:rPr lang="en-GB" sz="2050" b="0" u="none" spc="6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contaminant </a:t>
            </a:r>
            <a:r>
              <a:rPr lang="en-GB" sz="205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and Ca-like</a:t>
            </a:r>
            <a:r>
              <a:rPr lang="en-GB" sz="2050" b="0" u="none" spc="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</a:t>
            </a:r>
            <a:r>
              <a:rPr lang="en-GB" sz="2050" b="0" u="none" spc="-11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events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object 27"/>
          <p:cNvSpPr/>
          <p:nvPr/>
        </p:nvSpPr>
        <p:spPr>
          <a:xfrm>
            <a:off x="8179560" y="5871960"/>
            <a:ext cx="2104560" cy="77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5120" rIns="0" bIns="0" anchor="t">
            <a:spAutoFit/>
          </a:bodyPr>
          <a:p>
            <a:pPr marL="663480">
              <a:lnSpc>
                <a:spcPct val="100000"/>
              </a:lnSpc>
              <a:spcBef>
                <a:spcPts val="119"/>
              </a:spcBef>
            </a:pPr>
            <a:r>
              <a:rPr lang="en-GB" sz="2050" b="0" u="none" spc="-11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contaminant</a:t>
            </a:r>
            <a:endParaRPr lang="en-GB" sz="2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539"/>
              </a:spcBef>
            </a:pPr>
            <a:r>
              <a:rPr lang="en-GB" sz="165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X_fp</a:t>
            </a:r>
            <a:r>
              <a:rPr lang="en-GB" sz="1650" b="0" u="none" spc="-26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lang="en-GB" sz="1650" b="0" u="none" spc="-20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(mm)</a:t>
            </a:r>
            <a:endParaRPr lang="en-GB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object 2"/>
          <p:cNvGrpSpPr/>
          <p:nvPr/>
        </p:nvGrpSpPr>
        <p:grpSpPr>
          <a:xfrm>
            <a:off x="1647720" y="0"/>
            <a:ext cx="8893080" cy="566640"/>
            <a:chOff x="1647720" y="0"/>
            <a:chExt cx="8893080" cy="566640"/>
          </a:xfrm>
        </p:grpSpPr>
        <p:pic>
          <p:nvPicPr>
            <p:cNvPr id="422" name="object 3"/>
            <p:cNvPicPr/>
            <p:nvPr/>
          </p:nvPicPr>
          <p:blipFill>
            <a:blip r:embed="rId1"/>
            <a:stretch/>
          </p:blipFill>
          <p:spPr>
            <a:xfrm>
              <a:off x="1647720" y="0"/>
              <a:ext cx="8893080" cy="56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23" name="object 4"/>
            <p:cNvSpPr/>
            <p:nvPr/>
          </p:nvSpPr>
          <p:spPr>
            <a:xfrm>
              <a:off x="165240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  <a:lnTo>
                    <a:pt x="8733499" y="3959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4" name="object 5"/>
            <p:cNvSpPr/>
            <p:nvPr/>
          </p:nvSpPr>
          <p:spPr>
            <a:xfrm>
              <a:off x="10385640" y="339120"/>
              <a:ext cx="150840" cy="150840"/>
            </a:xfrm>
            <a:custGeom>
              <a:avLst/>
              <a:gdLst>
                <a:gd name="textAreaLeft" fmla="*/ 0 w 150840"/>
                <a:gd name="textAreaRight" fmla="*/ 154440 w 150840"/>
                <a:gd name="textAreaTop" fmla="*/ 0 h 150840"/>
                <a:gd name="textAreaBottom" fmla="*/ 154440 h 150840"/>
              </a:gdLst>
              <a:ahLst/>
              <a:cxnLst/>
              <a:rect l="textAreaLeft" t="textAreaTop" r="textAreaRight" b="textAreaBottom"/>
              <a:pathLst>
                <a:path w="154304" h="154304">
                  <a:moveTo>
                    <a:pt x="0" y="154000"/>
                  </a:moveTo>
                  <a:lnTo>
                    <a:pt x="30799" y="30800"/>
                  </a:lnTo>
                  <a:lnTo>
                    <a:pt x="153999" y="0"/>
                  </a:lnTo>
                  <a:lnTo>
                    <a:pt x="0" y="154000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25" name="object 6"/>
            <p:cNvSpPr/>
            <p:nvPr/>
          </p:nvSpPr>
          <p:spPr>
            <a:xfrm>
              <a:off x="1652400" y="97200"/>
              <a:ext cx="8884440" cy="392760"/>
            </a:xfrm>
            <a:custGeom>
              <a:avLst/>
              <a:gdLst>
                <a:gd name="textAreaLeft" fmla="*/ 0 w 8884440"/>
                <a:gd name="textAreaRight" fmla="*/ 8888040 w 8884440"/>
                <a:gd name="textAreaTop" fmla="*/ 0 h 392760"/>
                <a:gd name="textAreaBottom" fmla="*/ 396360 h 392760"/>
              </a:gdLst>
              <a:ahLst/>
              <a:cxnLst/>
              <a:rect l="textAreaLeft" t="textAreaTop" r="textAreaRight" b="textAreaBottom"/>
              <a:pathLst>
                <a:path w="8888095" h="396240">
                  <a:moveTo>
                    <a:pt x="8733499" y="395999"/>
                  </a:moveTo>
                  <a:lnTo>
                    <a:pt x="8764299" y="272799"/>
                  </a:lnTo>
                  <a:lnTo>
                    <a:pt x="8887499" y="241999"/>
                  </a:lnTo>
                  <a:lnTo>
                    <a:pt x="8733499" y="395999"/>
                  </a:lnTo>
                  <a:lnTo>
                    <a:pt x="0" y="395999"/>
                  </a:lnTo>
                  <a:lnTo>
                    <a:pt x="0" y="0"/>
                  </a:lnTo>
                  <a:lnTo>
                    <a:pt x="8887499" y="0"/>
                  </a:lnTo>
                  <a:lnTo>
                    <a:pt x="8887499" y="241999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4462200" y="76680"/>
            <a:ext cx="3299760" cy="749160"/>
          </a:xfrm>
          <a:prstGeom prst="rect">
            <a:avLst/>
          </a:prstGeom>
          <a:noFill/>
          <a:ln w="0">
            <a:noFill/>
          </a:ln>
        </p:spPr>
        <p:txBody>
          <a:bodyPr lIns="0" tIns="14040" rIns="0" bIns="0" anchor="t">
            <a:spAutoFit/>
          </a:bodyPr>
          <a:p>
            <a:pPr marL="12600" indent="0" algn="l">
              <a:lnSpc>
                <a:spcPct val="100000"/>
              </a:lnSpc>
              <a:spcBef>
                <a:spcPts val="111"/>
              </a:spcBef>
              <a:buNone/>
              <a:tabLst>
                <a:tab pos="0" algn="l"/>
              </a:tabLst>
            </a:pPr>
            <a:r>
              <a:rPr lang="en-GB" sz="235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The</a:t>
            </a:r>
            <a:r>
              <a:rPr lang="en-GB" sz="2350" b="0" u="none" spc="-14" strike="noStrike">
                <a:solidFill>
                  <a:srgbClr val="612270"/>
                </a:solidFill>
                <a:effectLst/>
                <a:uFillTx/>
                <a:latin typeface="Calibri"/>
              </a:rPr>
              <a:t> </a:t>
            </a:r>
            <a:r>
              <a:rPr lang="en-GB" sz="2350" b="0" u="none" spc="-45" strike="noStrike">
                <a:solidFill>
                  <a:srgbClr val="612270"/>
                </a:solidFill>
                <a:effectLst/>
                <a:uFillTx/>
                <a:latin typeface="Cambria"/>
              </a:rPr>
              <a:t>𝛾</a:t>
            </a:r>
            <a:r>
              <a:rPr lang="en-GB" sz="2350" b="0" u="none" spc="-45" strike="noStrike">
                <a:solidFill>
                  <a:srgbClr val="612270"/>
                </a:solidFill>
                <a:effectLst/>
                <a:uFillTx/>
                <a:latin typeface="Calibri"/>
              </a:rPr>
              <a:t>-</a:t>
            </a:r>
            <a:r>
              <a:rPr lang="en-GB" sz="2350" b="0" u="none" spc="-11" strike="noStrike">
                <a:solidFill>
                  <a:srgbClr val="612270"/>
                </a:solidFill>
                <a:effectLst/>
                <a:uFillTx/>
                <a:latin typeface="Calibri"/>
              </a:rPr>
              <a:t>spectrometer </a:t>
            </a:r>
            <a:r>
              <a:rPr lang="en-GB" sz="2350" b="0" u="none" spc="-54" strike="noStrike">
                <a:solidFill>
                  <a:srgbClr val="612270"/>
                </a:solidFill>
                <a:effectLst/>
                <a:uFillTx/>
                <a:latin typeface="Calibri"/>
              </a:rPr>
              <a:t>AGATA</a:t>
            </a:r>
            <a:endParaRPr lang="it-CH" sz="23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27" name="object 8"/>
          <p:cNvPicPr/>
          <p:nvPr/>
        </p:nvPicPr>
        <p:blipFill>
          <a:blip r:embed="rId2"/>
          <a:stretch/>
        </p:blipFill>
        <p:spPr>
          <a:xfrm>
            <a:off x="7899840" y="635760"/>
            <a:ext cx="3741480" cy="535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8" name="object 9"/>
          <p:cNvPicPr/>
          <p:nvPr/>
        </p:nvPicPr>
        <p:blipFill>
          <a:blip r:embed="rId3"/>
          <a:stretch/>
        </p:blipFill>
        <p:spPr>
          <a:xfrm>
            <a:off x="1071000" y="564480"/>
            <a:ext cx="4854600" cy="4042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object 10"/>
          <p:cNvSpPr/>
          <p:nvPr/>
        </p:nvSpPr>
        <p:spPr>
          <a:xfrm>
            <a:off x="7868880" y="6001560"/>
            <a:ext cx="3395520" cy="74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47160" indent="-3492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S.</a:t>
            </a:r>
            <a:r>
              <a:rPr lang="en-GB" sz="1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Akkoyun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et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al.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Nucl.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Instrum.</a:t>
            </a:r>
            <a:r>
              <a:rPr lang="en-GB" sz="12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Methods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Phys.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Res.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668</a:t>
            </a:r>
            <a:r>
              <a:rPr lang="en-GB" sz="12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(2012),</a:t>
            </a:r>
            <a:r>
              <a:rPr lang="en-GB" sz="12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p.</a:t>
            </a:r>
            <a:r>
              <a:rPr lang="en-GB" sz="1200" b="0" u="none" spc="-1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26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J.J.</a:t>
            </a:r>
            <a:r>
              <a:rPr lang="en-GB" sz="1200" b="0" u="none" spc="-3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Valiente-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Dobon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et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al.,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Nucl.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Inst.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Meth.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Phys.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Res.</a:t>
            </a:r>
            <a:r>
              <a:rPr lang="en-GB" sz="1200" b="0" u="none" spc="-3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1049,</a:t>
            </a:r>
            <a:r>
              <a:rPr lang="en-GB" sz="1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168040</a:t>
            </a:r>
            <a:r>
              <a:rPr lang="en-GB" sz="12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12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(2023)</a:t>
            </a:r>
            <a:endParaRPr lang="en-GB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object 11"/>
          <p:cNvSpPr/>
          <p:nvPr/>
        </p:nvSpPr>
        <p:spPr>
          <a:xfrm>
            <a:off x="449640" y="4673160"/>
            <a:ext cx="6597720" cy="21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600" rIns="0" bIns="0" anchor="t">
            <a:spAutoFit/>
          </a:bodyPr>
          <a:p>
            <a:pPr marL="494640" indent="-482040">
              <a:lnSpc>
                <a:spcPct val="100000"/>
              </a:lnSpc>
              <a:spcBef>
                <a:spcPts val="99"/>
              </a:spcBef>
              <a:buClr>
                <a:srgbClr val="FFFFFF"/>
              </a:buClr>
              <a:buFont typeface="MS PGothic"/>
              <a:buChar char="➢"/>
              <a:tabLst>
                <a:tab pos="494640" algn="l"/>
              </a:tabLst>
            </a:pPr>
            <a:r>
              <a:rPr lang="en-GB" sz="20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34</a:t>
            </a:r>
            <a:r>
              <a:rPr lang="en-GB" sz="20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High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Purity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Germanium</a:t>
            </a:r>
            <a:r>
              <a:rPr lang="en-GB" sz="20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(HPGe)</a:t>
            </a:r>
            <a:r>
              <a:rPr lang="en-GB" sz="20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crystals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94640" indent="-482760">
              <a:lnSpc>
                <a:spcPct val="100000"/>
              </a:lnSpc>
              <a:buClr>
                <a:srgbClr val="FFFFFF"/>
              </a:buClr>
              <a:buFont typeface="MS PGothic"/>
              <a:buChar char="➢"/>
              <a:tabLst>
                <a:tab pos="494640" algn="l"/>
              </a:tabLst>
            </a:pP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Each</a:t>
            </a:r>
            <a:r>
              <a:rPr lang="en-GB" sz="20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crystal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is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segmented</a:t>
            </a:r>
            <a:r>
              <a:rPr lang="en-GB" sz="2000" b="0" u="none" spc="3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longitudinally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and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radially</a:t>
            </a:r>
            <a:r>
              <a:rPr lang="en-GB" sz="20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6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sections</a:t>
            </a:r>
            <a:r>
              <a:rPr lang="en-GB" sz="2000" b="0" u="none" spc="-54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for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a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total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of</a:t>
            </a:r>
            <a:r>
              <a:rPr lang="en-GB" sz="20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36</a:t>
            </a:r>
            <a:r>
              <a:rPr lang="en-GB" sz="20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sections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94640" indent="-482760">
              <a:lnSpc>
                <a:spcPct val="100000"/>
              </a:lnSpc>
              <a:buClr>
                <a:srgbClr val="FFFFFF"/>
              </a:buClr>
              <a:buFont typeface="MS PGothic"/>
              <a:buChar char="➢"/>
              <a:tabLst>
                <a:tab pos="494640" algn="l"/>
              </a:tabLst>
            </a:pP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Very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precise</a:t>
            </a:r>
            <a:r>
              <a:rPr lang="en-GB" sz="2000" b="0" u="none" spc="-4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estimation</a:t>
            </a:r>
            <a:r>
              <a:rPr lang="en-GB" sz="2000" b="0" u="none" spc="-5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of</a:t>
            </a:r>
            <a:r>
              <a:rPr lang="en-GB" sz="2000" b="0" u="none" spc="-5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000" b="0" u="none" spc="-5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position</a:t>
            </a:r>
            <a:r>
              <a:rPr lang="en-GB" sz="2000" b="0" u="none" spc="-45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of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interaction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of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photons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(within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4</a:t>
            </a:r>
            <a:r>
              <a:rPr lang="en-GB" sz="2000" b="0" u="none" spc="-5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26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mm)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94640" indent="-482760">
              <a:lnSpc>
                <a:spcPct val="100000"/>
              </a:lnSpc>
              <a:buClr>
                <a:srgbClr val="FFFFFF"/>
              </a:buClr>
              <a:buFont typeface="MS PGothic"/>
              <a:buChar char="➢"/>
              <a:tabLst>
                <a:tab pos="494640" algn="l"/>
              </a:tabLst>
            </a:pPr>
            <a:r>
              <a:rPr lang="en-GB" sz="2000" b="0" u="none" spc="-26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Tracking</a:t>
            </a:r>
            <a:r>
              <a:rPr lang="en-GB" sz="2000" b="0" u="none" spc="-60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algorithms</a:t>
            </a:r>
            <a:r>
              <a:rPr lang="en-GB" sz="2000" b="0" u="none" spc="-54" strike="noStrike">
                <a:solidFill>
                  <a:srgbClr val="FFC94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to</a:t>
            </a:r>
            <a:r>
              <a:rPr lang="en-GB" sz="20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reconstruct</a:t>
            </a:r>
            <a:r>
              <a:rPr lang="en-GB" sz="20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the</a:t>
            </a:r>
            <a:r>
              <a:rPr lang="en-GB" sz="20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events</a:t>
            </a:r>
            <a:r>
              <a:rPr lang="en-GB" sz="2000" b="0" u="none" spc="-6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from</a:t>
            </a:r>
            <a:r>
              <a:rPr lang="en-GB" sz="20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45" strike="noStrike">
                <a:solidFill>
                  <a:srgbClr val="FFFFFF"/>
                </a:solidFill>
                <a:effectLst/>
                <a:uFillTx/>
                <a:latin typeface="Cambria"/>
                <a:ea typeface="DejaVu Sans"/>
              </a:rPr>
              <a:t>𝛾</a:t>
            </a:r>
            <a:r>
              <a:rPr lang="en-GB" sz="2000" b="0" u="none" spc="-4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-</a:t>
            </a:r>
            <a:r>
              <a:rPr lang="en-GB" sz="2000" b="0" u="none" spc="-20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rays </a:t>
            </a:r>
            <a:r>
              <a:rPr lang="en-GB" sz="20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Compton</a:t>
            </a:r>
            <a:r>
              <a:rPr lang="en-GB" sz="2000" b="0" u="none" spc="-65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2000" b="0" u="none" spc="-11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scattering</a:t>
            </a:r>
            <a:endParaRPr lang="en-GB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"/>
          <p:cNvPicPr/>
          <p:nvPr/>
        </p:nvPicPr>
        <p:blipFill>
          <a:blip r:embed="rId1"/>
          <a:stretch/>
        </p:blipFill>
        <p:spPr>
          <a:xfrm>
            <a:off x="40680" y="856440"/>
            <a:ext cx="7595640" cy="5539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32" name="object 32"/>
          <p:cNvGrpSpPr/>
          <p:nvPr/>
        </p:nvGrpSpPr>
        <p:grpSpPr>
          <a:xfrm>
            <a:off x="1569960" y="0"/>
            <a:ext cx="9047880" cy="578160"/>
            <a:chOff x="1569960" y="0"/>
            <a:chExt cx="9047880" cy="578160"/>
          </a:xfrm>
        </p:grpSpPr>
        <p:pic>
          <p:nvPicPr>
            <p:cNvPr id="433" name="object 33"/>
            <p:cNvPicPr/>
            <p:nvPr/>
          </p:nvPicPr>
          <p:blipFill>
            <a:blip r:embed="rId2"/>
            <a:stretch/>
          </p:blipFill>
          <p:spPr>
            <a:xfrm>
              <a:off x="1569960" y="0"/>
              <a:ext cx="9047880" cy="57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34" name="object 34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  <a:lnTo>
                    <a:pt x="8885316" y="402899"/>
                  </a:lnTo>
                  <a:close/>
                </a:path>
              </a:pathLst>
            </a:custGeom>
            <a:solidFill>
              <a:srgbClr val="F6F0F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5" name="object 35"/>
            <p:cNvSpPr/>
            <p:nvPr/>
          </p:nvSpPr>
          <p:spPr>
            <a:xfrm>
              <a:off x="10459800" y="346680"/>
              <a:ext cx="153360" cy="153360"/>
            </a:xfrm>
            <a:custGeom>
              <a:avLst/>
              <a:gdLst>
                <a:gd name="textAreaLeft" fmla="*/ 0 w 153360"/>
                <a:gd name="textAreaRight" fmla="*/ 156960 w 153360"/>
                <a:gd name="textAreaTop" fmla="*/ 0 h 153360"/>
                <a:gd name="textAreaBottom" fmla="*/ 156960 h 153360"/>
              </a:gdLst>
              <a:ahLst/>
              <a:cxnLst/>
              <a:rect l="textAreaLeft" t="textAreaTop" r="textAreaRight" b="textAreaBottom"/>
              <a:pathLst>
                <a:path w="156845" h="156845">
                  <a:moveTo>
                    <a:pt x="0" y="156683"/>
                  </a:moveTo>
                  <a:lnTo>
                    <a:pt x="31336" y="31336"/>
                  </a:lnTo>
                  <a:lnTo>
                    <a:pt x="156683" y="0"/>
                  </a:lnTo>
                  <a:lnTo>
                    <a:pt x="0" y="156683"/>
                  </a:lnTo>
                  <a:close/>
                </a:path>
              </a:pathLst>
            </a:custGeom>
            <a:solidFill>
              <a:srgbClr val="C4BEC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36" name="object 36"/>
            <p:cNvSpPr/>
            <p:nvPr/>
          </p:nvSpPr>
          <p:spPr>
            <a:xfrm>
              <a:off x="1574640" y="100440"/>
              <a:ext cx="9038880" cy="399600"/>
            </a:xfrm>
            <a:custGeom>
              <a:avLst/>
              <a:gdLst>
                <a:gd name="textAreaLeft" fmla="*/ 0 w 9038880"/>
                <a:gd name="textAreaRight" fmla="*/ 9042480 w 9038880"/>
                <a:gd name="textAreaTop" fmla="*/ 0 h 399600"/>
                <a:gd name="textAreaBottom" fmla="*/ 403200 h 399600"/>
              </a:gdLst>
              <a:ahLst/>
              <a:cxnLst/>
              <a:rect l="textAreaLeft" t="textAreaTop" r="textAreaRight" b="textAreaBottom"/>
              <a:pathLst>
                <a:path w="9042400" h="403225">
                  <a:moveTo>
                    <a:pt x="8885316" y="402899"/>
                  </a:moveTo>
                  <a:lnTo>
                    <a:pt x="8916652" y="277552"/>
                  </a:lnTo>
                  <a:lnTo>
                    <a:pt x="9041999" y="246216"/>
                  </a:lnTo>
                  <a:lnTo>
                    <a:pt x="8885316" y="402899"/>
                  </a:lnTo>
                  <a:lnTo>
                    <a:pt x="0" y="402899"/>
                  </a:lnTo>
                  <a:lnTo>
                    <a:pt x="0" y="0"/>
                  </a:lnTo>
                  <a:lnTo>
                    <a:pt x="9041999" y="0"/>
                  </a:lnTo>
                  <a:lnTo>
                    <a:pt x="9041999" y="246216"/>
                  </a:lnTo>
                </a:path>
              </a:pathLst>
            </a:custGeom>
            <a:noFill/>
            <a:ln w="9360">
              <a:solidFill>
                <a:srgbClr val="AB3EC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en-GB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37" name="PlaceHolder 1"/>
          <p:cNvSpPr>
            <a:spLocks noGrp="1"/>
          </p:cNvSpPr>
          <p:nvPr>
            <p:ph type="title"/>
          </p:nvPr>
        </p:nvSpPr>
        <p:spPr>
          <a:xfrm>
            <a:off x="3557160" y="100440"/>
            <a:ext cx="4649760" cy="3945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spAutoFit/>
          </a:bodyPr>
          <a:p>
            <a:pPr marL="1421280" indent="0" algn="l">
              <a:lnSpc>
                <a:spcPct val="100000"/>
              </a:lnSpc>
              <a:spcBef>
                <a:spcPts val="99"/>
              </a:spcBef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612270"/>
                </a:solidFill>
                <a:effectLst/>
                <a:uFillTx/>
                <a:latin typeface="Calibri"/>
              </a:rPr>
              <a:t>Transfer Probability</a:t>
            </a:r>
            <a:endParaRPr lang="it-CH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8" name="object 38"/>
          <p:cNvSpPr/>
          <p:nvPr/>
        </p:nvSpPr>
        <p:spPr>
          <a:xfrm>
            <a:off x="7802640" y="799560"/>
            <a:ext cx="3999240" cy="547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8440" rIns="0" bIns="0" anchor="t">
            <a:spAutoFit/>
          </a:bodyPr>
          <a:p>
            <a:pPr marL="12600">
              <a:lnSpc>
                <a:spcPts val="2469"/>
              </a:lnSpc>
              <a:spcBef>
                <a:spcPts val="224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transfer probability (Ptr)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for 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1n (and 2n) transfer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has been obtained as 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ratio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between the number of events for 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1n (and 2n) transfer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and the number of events in 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elastic+inelastic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channel.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2469"/>
              </a:lnSpc>
              <a:spcBef>
                <a:spcPts val="224"/>
              </a:spcBef>
            </a:pP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2469"/>
              </a:lnSpc>
              <a:spcBef>
                <a:spcPts val="224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Ptr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has been extracted for the energies of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960 MeV and 900 MeV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2469"/>
              </a:lnSpc>
              <a:spcBef>
                <a:spcPts val="224"/>
              </a:spcBef>
            </a:pP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2469"/>
              </a:lnSpc>
              <a:spcBef>
                <a:spcPts val="224"/>
              </a:spcBef>
            </a:pP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Ptr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for the two energies are in good agreement and the data for 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transfer of 2n 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are well reproduced by the 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square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of the fit for the</a:t>
            </a:r>
            <a:r>
              <a:rPr lang="en-GB" sz="2100" b="0" u="none" strike="noStrike">
                <a:solidFill>
                  <a:srgbClr val="FFC94F"/>
                </a:solidFill>
                <a:effectLst/>
                <a:uFillTx/>
                <a:latin typeface="Source Sans 3"/>
                <a:ea typeface="DejaVu Sans"/>
              </a:rPr>
              <a:t> transfer of 1n</a:t>
            </a:r>
            <a:r>
              <a:rPr lang="en-GB" sz="2100" b="0" u="none" strike="noStrike">
                <a:solidFill>
                  <a:srgbClr val="FFFFFF"/>
                </a:solidFill>
                <a:effectLst/>
                <a:uFillTx/>
                <a:latin typeface="Source Sans 3"/>
                <a:ea typeface="DejaVu Sans"/>
              </a:rPr>
              <a:t>  </a:t>
            </a:r>
            <a:endParaRPr lang="en-GB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object 37"/>
          <p:cNvSpPr/>
          <p:nvPr/>
        </p:nvSpPr>
        <p:spPr>
          <a:xfrm>
            <a:off x="1067760" y="4446000"/>
            <a:ext cx="2585160" cy="9306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280" rIns="0" bIns="0" anchor="t" anchorCtr="1">
            <a:spAutoFit/>
          </a:bodyPr>
          <a:p>
            <a:pPr marL="438840" algn="ctr">
              <a:lnSpc>
                <a:spcPct val="100000"/>
              </a:lnSpc>
              <a:spcBef>
                <a:spcPts val="65"/>
              </a:spcBef>
            </a:pPr>
            <a:r>
              <a:rPr lang="en-GB" sz="3000" b="0" u="none" spc="-11" strike="noStrike">
                <a:solidFill>
                  <a:srgbClr val="F44336"/>
                </a:solidFill>
                <a:effectLst/>
                <a:uFillTx/>
                <a:latin typeface="Arial"/>
                <a:ea typeface="DejaVu Sans"/>
              </a:rPr>
              <a:t>Preliminary</a:t>
            </a:r>
            <a:endParaRPr lang="en-GB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8840" algn="ctr">
              <a:lnSpc>
                <a:spcPct val="100000"/>
              </a:lnSpc>
              <a:spcBef>
                <a:spcPts val="65"/>
              </a:spcBef>
            </a:pPr>
            <a:r>
              <a:rPr lang="en-GB" sz="3000" b="0" u="none" spc="-11" strike="noStrike">
                <a:solidFill>
                  <a:srgbClr val="F44336"/>
                </a:solidFill>
                <a:effectLst/>
                <a:uFillTx/>
                <a:latin typeface="Arial"/>
                <a:ea typeface="DejaVu Sans"/>
              </a:rPr>
              <a:t>Results</a:t>
            </a:r>
            <a:endParaRPr lang="en-GB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11484</TotalTime>
  <Application>LibreOffice/26.2.5.2$Windows_X86_64 LibreOffice_project/cd7284b4cbbfeb507e630c1aac019f4157393acb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2026-07-13T08:53:17Z</dcterms:created>
  <dc:creator/>
  <dc:description/>
  <dc:language>it-CH</dc:language>
  <cp:lastModifiedBy/>
  <cp:lastPrinted>2026-09-07T01:44:57Z</cp:lastPrinted>
  <dcterms:modified xsi:type="dcterms:W3CDTF">2026-09-08T00:07:17Z</dcterms:modified>
  <cp:revision>25</cp:revision>
  <dc:subject/>
  <dc:title>intrans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2026-07-13T00:00:00Z</vt:filetime>
  </property>
  <property fmtid="{D5CDD505-2E9C-101B-9397-08002B2CF9AE}" pid="3" name="Creator">
    <vt:lpwstr>Google</vt:lpwstr>
  </property>
  <property fmtid="{D5CDD505-2E9C-101B-9397-08002B2CF9AE}" pid="4" name="LastSaved">
    <vt:filetime>2026-07-13T00:00:00Z</vt:filetime>
  </property>
  <property fmtid="{D5CDD505-2E9C-101B-9397-08002B2CF9AE}" pid="5" name="PresentationFormat">
    <vt:lpwstr>On-screen Show (4:3)</vt:lpwstr>
  </property>
</Properties>
</file>