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_rels/presentation.xml.rels" ContentType="application/vnd.openxmlformats-package.relationships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2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media/image56.png" ContentType="image/png"/>
  <Override PartName="/ppt/media/image55.png" ContentType="image/png"/>
  <Override PartName="/ppt/media/image53.png" ContentType="image/png"/>
  <Override PartName="/ppt/media/image47.png" ContentType="image/png"/>
  <Override PartName="/ppt/media/image10.png" ContentType="image/png"/>
  <Override PartName="/ppt/media/image35.png" ContentType="image/png"/>
  <Override PartName="/ppt/media/image5.png" ContentType="image/png"/>
  <Override PartName="/ppt/media/image28.png" ContentType="image/png"/>
  <Override PartName="/ppt/media/image34.png" ContentType="image/png"/>
  <Override PartName="/ppt/media/image4.png" ContentType="image/png"/>
  <Override PartName="/ppt/media/image27.png" ContentType="image/png"/>
  <Override PartName="/ppt/media/image15.png" ContentType="image/png"/>
  <Override PartName="/ppt/media/image3.png" ContentType="image/png"/>
  <Override PartName="/ppt/media/image17.jpeg" ContentType="image/jpeg"/>
  <Override PartName="/ppt/media/image26.png" ContentType="image/png"/>
  <Override PartName="/ppt/media/image32.png" ContentType="image/png"/>
  <Override PartName="/ppt/media/image2.png" ContentType="image/png"/>
  <Override PartName="/ppt/media/image14.png" ContentType="image/png"/>
  <Override PartName="/ppt/media/image25.png" ContentType="image/png"/>
  <Override PartName="/ppt/media/image62.png" ContentType="image/png"/>
  <Override PartName="/ppt/media/image60.png" ContentType="image/png"/>
  <Override PartName="/ppt/media/image23.png" ContentType="image/png"/>
  <Override PartName="/ppt/media/image58.png" ContentType="image/png"/>
  <Override PartName="/ppt/media/image21.png" ContentType="image/png"/>
  <Override PartName="/ppt/media/image22.png" ContentType="image/png"/>
  <Override PartName="/ppt/media/image59.png" ContentType="image/png"/>
  <Override PartName="/ppt/media/image57.png" ContentType="image/png"/>
  <Override PartName="/ppt/media/image20.png" ContentType="image/png"/>
  <Override PartName="/ppt/media/image16.jpeg" ContentType="image/jpeg"/>
  <Override PartName="/ppt/media/image61.png" ContentType="image/png"/>
  <Override PartName="/ppt/media/image24.png" ContentType="image/png"/>
  <Override PartName="/ppt/media/image31.png" ContentType="image/png"/>
  <Override PartName="/ppt/media/image29.png" ContentType="image/png"/>
  <Override PartName="/ppt/media/image18.png" ContentType="image/png"/>
  <Override PartName="/ppt/media/image6.png" ContentType="image/png"/>
  <Override PartName="/ppt/media/image36.png" ContentType="image/png"/>
  <Override PartName="/ppt/media/image11.png" ContentType="image/png"/>
  <Override PartName="/ppt/media/image48.png" ContentType="image/png"/>
  <Override PartName="/ppt/media/image19.png" ContentType="image/png"/>
  <Override PartName="/ppt/media/image7.png" ContentType="image/png"/>
  <Override PartName="/ppt/media/image37.png" ContentType="image/png"/>
  <Override PartName="/ppt/media/image12.png" ContentType="image/png"/>
  <Override PartName="/ppt/media/image49.png" ContentType="image/png"/>
  <Override PartName="/ppt/media/image8.png" ContentType="image/png"/>
  <Override PartName="/ppt/media/image38.png" ContentType="image/png"/>
  <Override PartName="/ppt/media/image1.png" ContentType="image/png"/>
  <Override PartName="/ppt/media/image13.png" ContentType="image/png"/>
  <Override PartName="/ppt/media/image33.png" ContentType="image/png"/>
  <Override PartName="/ppt/media/image54.jpeg" ContentType="image/jpeg"/>
  <Override PartName="/ppt/media/image9.png" ContentType="image/png"/>
  <Override PartName="/ppt/media/image39.png" ContentType="image/png"/>
  <Override PartName="/ppt/media/image30.png" ContentType="image/png"/>
  <Override PartName="/ppt/media/image40.png" ContentType="image/png"/>
  <Override PartName="/ppt/media/image41.png" ContentType="image/png"/>
  <Override PartName="/ppt/media/image42.png" ContentType="image/png"/>
  <Override PartName="/ppt/media/image43.png" ContentType="image/png"/>
  <Override PartName="/ppt/media/image44.png" ContentType="image/png"/>
  <Override PartName="/ppt/media/image45.png" ContentType="image/png"/>
  <Override PartName="/ppt/media/image46.png" ContentType="image/png"/>
  <Override PartName="/ppt/media/image50.png" ContentType="image/png"/>
  <Override PartName="/ppt/media/image51.png" ContentType="image/png"/>
  <Override PartName="/ppt/media/image52.png" ContentType="image/png"/>
  <Override PartName="/ppt/presProps.xml" ContentType="application/vnd.openxmlformats-officedocument.presentationml.presPro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1.xml.rels" ContentType="application/vnd.openxmlformats-package.relationships+xml"/>
  <Override PartName="/ppt/slides/_rels/slide1.xml.rels" ContentType="application/vnd.openxmlformats-package.relationships+xml"/>
  <Override PartName="/ppt/slides/_rels/slide4.xml.rels" ContentType="application/vnd.openxmlformats-package.relationships+xml"/>
  <Override PartName="/ppt/slides/_rels/slide2.xml.rels" ContentType="application/vnd.openxmlformats-package.relationships+xml"/>
  <Override PartName="/ppt/slides/_rels/slide5.xml.rels" ContentType="application/vnd.openxmlformats-package.relationships+xml"/>
  <Override PartName="/ppt/slides/_rels/slide3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0.xml.rels" ContentType="application/vnd.openxmlformats-package.relationships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764B288-F965-4C71-A739-523EB750032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0F99ED9-79B3-412E-83E0-D4801370B97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8E450D3-BFB5-45AC-BE07-501078EB13E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CC39907-6C33-41B9-8085-1ABE66A8CFA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4070718-DF2C-458C-BC04-841496DCAF8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34E6312-931D-4FA2-924E-06F832C5B7B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198FF19-B9A1-41E1-A606-360739D62D11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AD082F2-5C0B-47FC-B3A9-6904C0A5CA0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E2067B6-27AB-4012-9F50-76D57B2EBD1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9A08CF3-65C1-4332-836C-BAC1992EBA2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BC8C595-2F55-48C3-8702-562070E3BCC5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917235C-C3B2-4199-979B-F8F3B822C100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BC062099-61F6-4424-B5A5-13C1FB76827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0668BA38-1A6A-4A3C-B7E7-A1FB226CA1D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72FCBD1C-CB96-4F85-A8CF-0C39CE24220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BA930273-BFD2-4420-8503-D07BAE46669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1030782C-E9DB-4649-A135-D432B180E22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9820A2AF-FD29-4148-94D7-035698A33BE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D1F2901C-9E7D-4AE8-9ADD-2F2DA257297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7FFB4CC1-5D35-4BFB-B736-95C5C1D8CFB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64636814-D138-4CB1-A418-E46E65CEC0F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0831570D-557E-41D5-B209-F110ED85D50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81AE0E2A-CB7C-4884-8A0A-76D020D23BE5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72AEB8B1-C7BD-4FCF-A96E-B7D3CD4C6A5B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2301840" y="1122480"/>
            <a:ext cx="7587720" cy="26208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/>
          </a:bodyPr>
          <a:p>
            <a:r>
              <a:rPr b="0" lang="en-US" sz="40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137160" y="6453000"/>
            <a:ext cx="349380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8876520" y="6453000"/>
            <a:ext cx="280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11632320" y="6453000"/>
            <a:ext cx="4287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900" spc="-1" strike="noStrike">
                <a:solidFill>
                  <a:srgbClr val="000000"/>
                </a:solidFill>
                <a:latin typeface="Arial"/>
                <a:ea typeface="Arial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377D81AA-BF67-49D9-807A-3CC3DCE6235C}" type="slidenum">
              <a:rPr b="0" lang="en-US" sz="900" spc="-1" strike="noStrike">
                <a:solidFill>
                  <a:srgbClr val="000000"/>
                </a:solidFill>
                <a:latin typeface="Arial"/>
                <a:ea typeface="Arial"/>
              </a:rPr>
              <a:t>&lt;number&gt;</a:t>
            </a:fld>
            <a:endParaRPr b="0" lang="en-US" sz="9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dt" idx="4"/>
          </p:nvPr>
        </p:nvSpPr>
        <p:spPr>
          <a:xfrm>
            <a:off x="137160" y="6453000"/>
            <a:ext cx="349380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ftr" idx="5"/>
          </p:nvPr>
        </p:nvSpPr>
        <p:spPr>
          <a:xfrm>
            <a:off x="8876520" y="6453000"/>
            <a:ext cx="280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sldNum" idx="6"/>
          </p:nvPr>
        </p:nvSpPr>
        <p:spPr>
          <a:xfrm>
            <a:off x="11632320" y="6453000"/>
            <a:ext cx="4287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900" spc="-1" strike="noStrike">
                <a:solidFill>
                  <a:srgbClr val="000000"/>
                </a:solidFill>
                <a:latin typeface="Arial"/>
                <a:ea typeface="Arial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B82E9587-1901-4BEE-9D34-67BE49A80ABC}" type="slidenum">
              <a:rPr b="0" lang="en-US" sz="900" spc="-1" strike="noStrike">
                <a:solidFill>
                  <a:srgbClr val="000000"/>
                </a:solidFill>
                <a:latin typeface="Arial"/>
                <a:ea typeface="Arial"/>
              </a:rPr>
              <a:t>&lt;number&gt;</a:t>
            </a:fld>
            <a:endParaRPr b="0" lang="en-US" sz="9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jpeg"/><Relationship Id="rId5" Type="http://schemas.openxmlformats.org/officeDocument/2006/relationships/image" Target="../media/image17.jpeg"/><Relationship Id="rId6" Type="http://schemas.openxmlformats.org/officeDocument/2006/relationships/image" Target="../media/image18.png"/><Relationship Id="rId7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Relationship Id="rId9" Type="http://schemas.openxmlformats.org/officeDocument/2006/relationships/image" Target="../media/image32.png"/><Relationship Id="rId10" Type="http://schemas.openxmlformats.org/officeDocument/2006/relationships/image" Target="../media/image33.png"/><Relationship Id="rId11" Type="http://schemas.openxmlformats.org/officeDocument/2006/relationships/image" Target="../media/image34.png"/><Relationship Id="rId1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45.png"/><Relationship Id="rId7" Type="http://schemas.openxmlformats.org/officeDocument/2006/relationships/image" Target="../media/image46.png"/><Relationship Id="rId8" Type="http://schemas.openxmlformats.org/officeDocument/2006/relationships/image" Target="../media/image47.png"/><Relationship Id="rId9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48.png"/><Relationship Id="rId2" Type="http://schemas.openxmlformats.org/officeDocument/2006/relationships/image" Target="../media/image49.png"/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5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52.png"/><Relationship Id="rId2" Type="http://schemas.openxmlformats.org/officeDocument/2006/relationships/image" Target="../media/image53.png"/><Relationship Id="rId3" Type="http://schemas.openxmlformats.org/officeDocument/2006/relationships/image" Target="../media/image54.jpeg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6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57.png"/><Relationship Id="rId2" Type="http://schemas.openxmlformats.org/officeDocument/2006/relationships/image" Target="../media/image58.png"/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5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61.png"/><Relationship Id="rId2" Type="http://schemas.openxmlformats.org/officeDocument/2006/relationships/image" Target="../media/image62.png"/><Relationship Id="rId3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8;p13"/>
          <p:cNvSpPr/>
          <p:nvPr/>
        </p:nvSpPr>
        <p:spPr>
          <a:xfrm>
            <a:off x="192960" y="0"/>
            <a:ext cx="11806200" cy="6857640"/>
          </a:xfrm>
          <a:prstGeom prst="rect">
            <a:avLst/>
          </a:prstGeom>
          <a:solidFill>
            <a:srgbClr val="0c779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3" name="Google Shape;89;p13"/>
          <p:cNvSpPr/>
          <p:nvPr/>
        </p:nvSpPr>
        <p:spPr>
          <a:xfrm>
            <a:off x="192960" y="284760"/>
            <a:ext cx="11806200" cy="6288480"/>
          </a:xfrm>
          <a:prstGeom prst="rect">
            <a:avLst/>
          </a:prstGeom>
          <a:solidFill>
            <a:schemeClr val="lt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84" name="Google Shape;90;p13" descr=""/>
          <p:cNvPicPr/>
          <p:nvPr/>
        </p:nvPicPr>
        <p:blipFill>
          <a:blip r:embed="rId1"/>
          <a:stretch/>
        </p:blipFill>
        <p:spPr>
          <a:xfrm>
            <a:off x="9460080" y="1031760"/>
            <a:ext cx="2387160" cy="698040"/>
          </a:xfrm>
          <a:prstGeom prst="rect">
            <a:avLst/>
          </a:prstGeom>
          <a:ln w="0">
            <a:noFill/>
          </a:ln>
        </p:spPr>
      </p:pic>
      <p:pic>
        <p:nvPicPr>
          <p:cNvPr id="85" name="Google Shape;91;p13" descr=""/>
          <p:cNvPicPr/>
          <p:nvPr/>
        </p:nvPicPr>
        <p:blipFill>
          <a:blip r:embed="rId2"/>
          <a:stretch/>
        </p:blipFill>
        <p:spPr>
          <a:xfrm>
            <a:off x="6107040" y="812520"/>
            <a:ext cx="2752920" cy="917280"/>
          </a:xfrm>
          <a:prstGeom prst="rect">
            <a:avLst/>
          </a:prstGeom>
          <a:ln w="0">
            <a:noFill/>
          </a:ln>
        </p:spPr>
      </p:pic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41720" y="2667960"/>
            <a:ext cx="11299320" cy="2596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en-US" sz="4400" spc="-1" strike="noStrike">
                <a:solidFill>
                  <a:srgbClr val="000000"/>
                </a:solidFill>
                <a:latin typeface="Arial"/>
                <a:ea typeface="Arial"/>
              </a:rPr>
              <a:t>Spectroscopy and fission studies in inverse kinematics: </a:t>
            </a:r>
            <a:r>
              <a:rPr b="1" lang="en-US" sz="4400" spc="-1" strike="noStrike" baseline="30000">
                <a:solidFill>
                  <a:srgbClr val="000000"/>
                </a:solidFill>
                <a:latin typeface="Arial"/>
                <a:ea typeface="Arial"/>
              </a:rPr>
              <a:t>208</a:t>
            </a:r>
            <a:r>
              <a:rPr b="1" lang="en-US" sz="4400" spc="-1" strike="noStrike">
                <a:solidFill>
                  <a:srgbClr val="000000"/>
                </a:solidFill>
                <a:latin typeface="Arial"/>
                <a:ea typeface="Arial"/>
              </a:rPr>
              <a:t>Pb + </a:t>
            </a:r>
            <a:r>
              <a:rPr b="1" lang="en-US" sz="4400" spc="-1" strike="noStrike" baseline="30000">
                <a:solidFill>
                  <a:srgbClr val="000000"/>
                </a:solidFill>
                <a:latin typeface="Arial"/>
                <a:ea typeface="Arial"/>
              </a:rPr>
              <a:t>9</a:t>
            </a:r>
            <a:r>
              <a:rPr b="1" lang="en-US" sz="4400" spc="-1" strike="noStrike">
                <a:solidFill>
                  <a:srgbClr val="000000"/>
                </a:solidFill>
                <a:latin typeface="Arial"/>
                <a:ea typeface="Arial"/>
              </a:rPr>
              <a:t>Be with AGATA and PRISMA </a:t>
            </a:r>
            <a:br>
              <a:rPr sz="3600"/>
            </a:br>
            <a:br>
              <a:rPr sz="3600"/>
            </a:br>
            <a:r>
              <a:rPr b="1" lang="en-US" sz="36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br>
              <a:rPr sz="3600"/>
            </a:b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Report on EXP_009 </a:t>
            </a:r>
            <a:r>
              <a:rPr b="0" i="1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(LNL 22.23)</a:t>
            </a:r>
            <a:br>
              <a:rPr sz="3600"/>
            </a:b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subTitle"/>
          </p:nvPr>
        </p:nvSpPr>
        <p:spPr>
          <a:xfrm>
            <a:off x="193680" y="5492520"/>
            <a:ext cx="5414040" cy="10137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p>
            <a:pPr>
              <a:lnSpc>
                <a:spcPct val="120000"/>
              </a:lnSpc>
              <a:buNone/>
              <a:tabLst>
                <a:tab algn="l" pos="0"/>
              </a:tabLst>
            </a:pPr>
            <a:r>
              <a:rPr b="1" lang="en-US" sz="1800" spc="-1" strike="noStrike">
                <a:solidFill>
                  <a:srgbClr val="2c3932"/>
                </a:solidFill>
                <a:latin typeface="Arial"/>
                <a:ea typeface="Arial"/>
              </a:rPr>
              <a:t>Filippo Angelini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2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1800" spc="-1" strike="noStrike">
                <a:solidFill>
                  <a:srgbClr val="2c3932"/>
                </a:solidFill>
                <a:latin typeface="Arial"/>
                <a:ea typeface="Arial"/>
              </a:rPr>
              <a:t>GSI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88" name="Google Shape;94;p13"/>
          <p:cNvSpPr/>
          <p:nvPr/>
        </p:nvSpPr>
        <p:spPr>
          <a:xfrm>
            <a:off x="6433200" y="5573160"/>
            <a:ext cx="5414040" cy="1560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/>
          </a:bodyPr>
          <a:p>
            <a:pPr algn="r">
              <a:lnSpc>
                <a:spcPct val="120000"/>
              </a:lnSpc>
              <a:buNone/>
              <a:tabLst>
                <a:tab algn="l" pos="0"/>
              </a:tabLst>
            </a:pPr>
            <a:r>
              <a:rPr b="1" lang="en-US" sz="1800" spc="-1" strike="noStrike">
                <a:solidFill>
                  <a:srgbClr val="2c3932"/>
                </a:solidFill>
                <a:latin typeface="Arial"/>
                <a:ea typeface="Arial"/>
              </a:rPr>
              <a:t>AGATA Collaboration Council Meeting</a:t>
            </a:r>
            <a:endParaRPr b="0" lang="en-US" sz="1800" spc="-1" strike="noStrike">
              <a:latin typeface="Arial"/>
            </a:endParaRPr>
          </a:p>
          <a:p>
            <a:pPr algn="r">
              <a:lnSpc>
                <a:spcPct val="12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1800" spc="-1" strike="noStrike">
                <a:solidFill>
                  <a:srgbClr val="2c3932"/>
                </a:solidFill>
                <a:latin typeface="Arial"/>
                <a:ea typeface="Arial"/>
              </a:rPr>
              <a:t>Warsaw, 8th September 2026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89" name="Google Shape;95;p13" descr="A blue sign with yellow stars and a logo&#10;&#10;Description automatically generated"/>
          <p:cNvPicPr/>
          <p:nvPr/>
        </p:nvPicPr>
        <p:blipFill>
          <a:blip r:embed="rId3"/>
          <a:stretch/>
        </p:blipFill>
        <p:spPr>
          <a:xfrm>
            <a:off x="10360440" y="3366360"/>
            <a:ext cx="1486440" cy="2206440"/>
          </a:xfrm>
          <a:prstGeom prst="rect">
            <a:avLst/>
          </a:prstGeom>
          <a:ln w="0">
            <a:noFill/>
          </a:ln>
        </p:spPr>
      </p:pic>
      <p:pic>
        <p:nvPicPr>
          <p:cNvPr id="90" name="Google Shape;96;p13" descr="A red circle with text and images&#10;&#10;Description automatically generated"/>
          <p:cNvPicPr/>
          <p:nvPr/>
        </p:nvPicPr>
        <p:blipFill>
          <a:blip r:embed="rId4"/>
          <a:stretch/>
        </p:blipFill>
        <p:spPr>
          <a:xfrm>
            <a:off x="340200" y="324000"/>
            <a:ext cx="1893240" cy="1894320"/>
          </a:xfrm>
          <a:prstGeom prst="rect">
            <a:avLst/>
          </a:prstGeom>
          <a:ln w="0">
            <a:noFill/>
          </a:ln>
        </p:spPr>
      </p:pic>
      <p:pic>
        <p:nvPicPr>
          <p:cNvPr id="91" name="Google Shape;97;p13" descr="A blue and white logo&#10;&#10;Description automatically generated"/>
          <p:cNvPicPr/>
          <p:nvPr/>
        </p:nvPicPr>
        <p:blipFill>
          <a:blip r:embed="rId5"/>
          <a:stretch/>
        </p:blipFill>
        <p:spPr>
          <a:xfrm>
            <a:off x="2648880" y="305280"/>
            <a:ext cx="3042720" cy="1931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102;p14"/>
          <p:cNvSpPr/>
          <p:nvPr/>
        </p:nvSpPr>
        <p:spPr>
          <a:xfrm>
            <a:off x="1183320" y="893520"/>
            <a:ext cx="10151640" cy="299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93" name="Google Shape;103;p14" descr="Immagine che contiene schermata, oscurità, linea, arte&#10;&#10;Descrizione generata automaticamente"/>
          <p:cNvPicPr/>
          <p:nvPr/>
        </p:nvPicPr>
        <p:blipFill>
          <a:blip r:embed="rId1"/>
          <a:stretch/>
        </p:blipFill>
        <p:spPr>
          <a:xfrm>
            <a:off x="617760" y="3613680"/>
            <a:ext cx="3198240" cy="1901880"/>
          </a:xfrm>
          <a:prstGeom prst="rect">
            <a:avLst/>
          </a:prstGeom>
          <a:ln w="0">
            <a:noFill/>
          </a:ln>
        </p:spPr>
      </p:pic>
      <p:sp>
        <p:nvSpPr>
          <p:cNvPr id="94" name="Google Shape;104;p14"/>
          <p:cNvSpPr/>
          <p:nvPr/>
        </p:nvSpPr>
        <p:spPr>
          <a:xfrm>
            <a:off x="559080" y="5500800"/>
            <a:ext cx="3431160" cy="24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00" spc="-1" strike="noStrike">
                <a:solidFill>
                  <a:srgbClr val="7f7f7f"/>
                </a:solidFill>
                <a:latin typeface="Arial"/>
                <a:ea typeface="Arial"/>
              </a:rPr>
              <a:t>J. Dudouet et al, Phys. Rev. C 100, 011301(R) (2019)​</a:t>
            </a:r>
            <a:endParaRPr b="0" lang="en-US" sz="1000" spc="-1" strike="noStrike">
              <a:latin typeface="Arial"/>
            </a:endParaRPr>
          </a:p>
        </p:txBody>
      </p:sp>
      <p:grpSp>
        <p:nvGrpSpPr>
          <p:cNvPr id="95" name="Google Shape;105;p14"/>
          <p:cNvGrpSpPr/>
          <p:nvPr/>
        </p:nvGrpSpPr>
        <p:grpSpPr>
          <a:xfrm>
            <a:off x="6684840" y="3001680"/>
            <a:ext cx="4760640" cy="3292920"/>
            <a:chOff x="6684840" y="3001680"/>
            <a:chExt cx="4760640" cy="3292920"/>
          </a:xfrm>
        </p:grpSpPr>
        <p:pic>
          <p:nvPicPr>
            <p:cNvPr id="96" name="Google Shape;106;p14" descr="Immagine che contiene testo, schermata, quadrato, Rettangolo&#10;&#10;Descrizione generata automaticamente"/>
            <p:cNvPicPr/>
            <p:nvPr/>
          </p:nvPicPr>
          <p:blipFill>
            <a:blip r:embed="rId2"/>
            <a:srcRect l="-57" t="8018" r="13883" b="12202"/>
            <a:stretch/>
          </p:blipFill>
          <p:spPr>
            <a:xfrm>
              <a:off x="6688080" y="3001680"/>
              <a:ext cx="4745160" cy="32893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97" name="Google Shape;107;p14"/>
            <p:cNvSpPr/>
            <p:nvPr/>
          </p:nvSpPr>
          <p:spPr>
            <a:xfrm>
              <a:off x="6694560" y="3001680"/>
              <a:ext cx="3103920" cy="465840"/>
            </a:xfrm>
            <a:prstGeom prst="rect">
              <a:avLst/>
            </a:prstGeom>
            <a:solidFill>
              <a:schemeClr val="lt1"/>
            </a:solidFill>
            <a:ln w="12700">
              <a:solidFill>
                <a:srgbClr val="ffffff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8" name="Google Shape;108;p14"/>
            <p:cNvSpPr/>
            <p:nvPr/>
          </p:nvSpPr>
          <p:spPr>
            <a:xfrm>
              <a:off x="6694560" y="3467880"/>
              <a:ext cx="2629440" cy="457560"/>
            </a:xfrm>
            <a:prstGeom prst="rect">
              <a:avLst/>
            </a:prstGeom>
            <a:solidFill>
              <a:schemeClr val="lt1"/>
            </a:solidFill>
            <a:ln w="12700">
              <a:solidFill>
                <a:srgbClr val="ffffff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9" name="Google Shape;109;p14"/>
            <p:cNvSpPr/>
            <p:nvPr/>
          </p:nvSpPr>
          <p:spPr>
            <a:xfrm>
              <a:off x="6694560" y="3925800"/>
              <a:ext cx="2179080" cy="457560"/>
            </a:xfrm>
            <a:prstGeom prst="rect">
              <a:avLst/>
            </a:prstGeom>
            <a:solidFill>
              <a:schemeClr val="lt1"/>
            </a:solidFill>
            <a:ln w="12700">
              <a:solidFill>
                <a:srgbClr val="ffffff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0" name="Google Shape;110;p14"/>
            <p:cNvSpPr/>
            <p:nvPr/>
          </p:nvSpPr>
          <p:spPr>
            <a:xfrm>
              <a:off x="6694560" y="4384080"/>
              <a:ext cx="1720440" cy="457560"/>
            </a:xfrm>
            <a:prstGeom prst="rect">
              <a:avLst/>
            </a:prstGeom>
            <a:solidFill>
              <a:schemeClr val="lt1"/>
            </a:solidFill>
            <a:ln w="12700">
              <a:solidFill>
                <a:srgbClr val="ffffff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1" name="Google Shape;111;p14"/>
            <p:cNvSpPr/>
            <p:nvPr/>
          </p:nvSpPr>
          <p:spPr>
            <a:xfrm>
              <a:off x="6694560" y="4842000"/>
              <a:ext cx="1278360" cy="457560"/>
            </a:xfrm>
            <a:prstGeom prst="rect">
              <a:avLst/>
            </a:prstGeom>
            <a:solidFill>
              <a:schemeClr val="lt1"/>
            </a:solidFill>
            <a:ln w="12700">
              <a:solidFill>
                <a:srgbClr val="ffffff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2" name="Google Shape;112;p14"/>
            <p:cNvSpPr/>
            <p:nvPr/>
          </p:nvSpPr>
          <p:spPr>
            <a:xfrm>
              <a:off x="6694560" y="5299920"/>
              <a:ext cx="860040" cy="449640"/>
            </a:xfrm>
            <a:prstGeom prst="rect">
              <a:avLst/>
            </a:prstGeom>
            <a:solidFill>
              <a:schemeClr val="lt1"/>
            </a:solidFill>
            <a:ln w="12700">
              <a:solidFill>
                <a:srgbClr val="ffffff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3" name="Google Shape;113;p14"/>
            <p:cNvSpPr/>
            <p:nvPr/>
          </p:nvSpPr>
          <p:spPr>
            <a:xfrm>
              <a:off x="6694560" y="5749920"/>
              <a:ext cx="1278360" cy="409320"/>
            </a:xfrm>
            <a:prstGeom prst="rect">
              <a:avLst/>
            </a:prstGeom>
            <a:solidFill>
              <a:schemeClr val="lt1"/>
            </a:solidFill>
            <a:ln w="12700">
              <a:solidFill>
                <a:srgbClr val="ffffff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4" name="Google Shape;114;p14"/>
            <p:cNvSpPr/>
            <p:nvPr/>
          </p:nvSpPr>
          <p:spPr>
            <a:xfrm>
              <a:off x="6684840" y="6140520"/>
              <a:ext cx="4490640" cy="154080"/>
            </a:xfrm>
            <a:prstGeom prst="rect">
              <a:avLst/>
            </a:prstGeom>
            <a:solidFill>
              <a:schemeClr val="lt1"/>
            </a:solidFill>
            <a:ln w="12700">
              <a:solidFill>
                <a:srgbClr val="ffffff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5" name="Google Shape;115;p14"/>
            <p:cNvSpPr/>
            <p:nvPr/>
          </p:nvSpPr>
          <p:spPr>
            <a:xfrm>
              <a:off x="11141640" y="3001680"/>
              <a:ext cx="303840" cy="3157560"/>
            </a:xfrm>
            <a:prstGeom prst="rect">
              <a:avLst/>
            </a:prstGeom>
            <a:solidFill>
              <a:schemeClr val="lt1"/>
            </a:solidFill>
            <a:ln w="12700">
              <a:solidFill>
                <a:srgbClr val="ffffff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06" name="Google Shape;116;p14"/>
          <p:cNvSpPr/>
          <p:nvPr/>
        </p:nvSpPr>
        <p:spPr>
          <a:xfrm>
            <a:off x="712800" y="1490040"/>
            <a:ext cx="10569240" cy="179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Decrease in the N=50 energy gap towards </a:t>
            </a:r>
            <a:r>
              <a:rPr b="0" lang="en-US" sz="1400" spc="-1" strike="noStrike" baseline="30000">
                <a:solidFill>
                  <a:srgbClr val="000000"/>
                </a:solidFill>
                <a:latin typeface="Arial"/>
                <a:ea typeface="Arial"/>
              </a:rPr>
              <a:t>78</a:t>
            </a: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Ni: compatible behaviour with </a:t>
            </a:r>
            <a:r>
              <a:rPr b="1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two different methods</a:t>
            </a:r>
            <a:endParaRPr b="0" lang="en-US" sz="14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Mass measurements: decrease of gap up to </a:t>
            </a:r>
            <a:r>
              <a:rPr b="0" lang="en-US" sz="1400" spc="-1" strike="noStrike" baseline="30000">
                <a:solidFill>
                  <a:srgbClr val="000000"/>
                </a:solidFill>
                <a:latin typeface="Arial"/>
                <a:ea typeface="Arial"/>
              </a:rPr>
              <a:t>81</a:t>
            </a: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Ga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        </a:t>
            </a: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Re-increase measured for </a:t>
            </a:r>
            <a:r>
              <a:rPr b="0" lang="en-US" sz="1400" spc="-1" strike="noStrike" baseline="30000">
                <a:solidFill>
                  <a:srgbClr val="000000"/>
                </a:solidFill>
                <a:latin typeface="Arial"/>
                <a:ea typeface="Arial"/>
              </a:rPr>
              <a:t>80</a:t>
            </a: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Zn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2.   "Spectroscopic" gap estimated from energy of lowest core-breaking 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      </a:t>
            </a: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neutron excitations in N=50 isotones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07" name="Google Shape;117;p14"/>
          <p:cNvSpPr/>
          <p:nvPr/>
        </p:nvSpPr>
        <p:spPr>
          <a:xfrm>
            <a:off x="10296360" y="3303000"/>
            <a:ext cx="4680" cy="18889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57150">
            <a:solidFill>
              <a:srgbClr val="c0000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08" name="Google Shape;118;p14"/>
          <p:cNvSpPr/>
          <p:nvPr/>
        </p:nvSpPr>
        <p:spPr>
          <a:xfrm>
            <a:off x="7886160" y="1833840"/>
            <a:ext cx="3455640" cy="24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00" spc="-1" strike="noStrike">
                <a:solidFill>
                  <a:srgbClr val="7f7f7f"/>
                </a:solidFill>
                <a:latin typeface="Arial"/>
                <a:ea typeface="Arial"/>
              </a:rPr>
              <a:t>S. Baruah et al., Phys. Rev. Lett. 101, 262501 (2008)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09" name="Google Shape;119;p14"/>
          <p:cNvSpPr/>
          <p:nvPr/>
        </p:nvSpPr>
        <p:spPr>
          <a:xfrm>
            <a:off x="2273400" y="2361600"/>
            <a:ext cx="6685560" cy="334440"/>
          </a:xfrm>
          <a:prstGeom prst="rect">
            <a:avLst/>
          </a:prstGeom>
          <a:noFill/>
          <a:ln w="9525">
            <a:solidFill>
              <a:srgbClr val="0c0c0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Δ n = BE(Z,N=51)+BE(Z,N=49)-2⋅BE(Z,N=50)          </a:t>
            </a: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Mass gap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10" name="Google Shape;120;p14"/>
          <p:cNvSpPr/>
          <p:nvPr/>
        </p:nvSpPr>
        <p:spPr>
          <a:xfrm>
            <a:off x="7895160" y="2004120"/>
            <a:ext cx="3456000" cy="24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00" spc="-1" strike="noStrike">
                <a:solidFill>
                  <a:srgbClr val="7f7f7f"/>
                </a:solidFill>
                <a:latin typeface="Arial"/>
                <a:ea typeface="Arial"/>
              </a:rPr>
              <a:t>J. Hakala et al., Phys. Rev. Lett. 101, 052502 (2008)​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11" name="Google Shape;121;p14"/>
          <p:cNvSpPr/>
          <p:nvPr/>
        </p:nvSpPr>
        <p:spPr>
          <a:xfrm>
            <a:off x="4067640" y="3631680"/>
            <a:ext cx="4375800" cy="136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5</a:t>
            </a:r>
            <a:r>
              <a:rPr b="0" lang="en-US" sz="1400" spc="-1" strike="noStrike" baseline="30000">
                <a:solidFill>
                  <a:srgbClr val="000000"/>
                </a:solidFill>
                <a:latin typeface="Arial"/>
                <a:ea typeface="Arial"/>
              </a:rPr>
              <a:t>+</a:t>
            </a: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,6</a:t>
            </a:r>
            <a:r>
              <a:rPr b="0" lang="en-US" sz="1400" spc="-1" strike="noStrike" baseline="30000">
                <a:solidFill>
                  <a:srgbClr val="000000"/>
                </a:solidFill>
                <a:latin typeface="Arial"/>
                <a:ea typeface="Arial"/>
              </a:rPr>
              <a:t>+</a:t>
            </a: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,7</a:t>
            </a:r>
            <a:r>
              <a:rPr b="0" lang="en-US" sz="1400" spc="-1" strike="noStrike" baseline="30000">
                <a:solidFill>
                  <a:srgbClr val="000000"/>
                </a:solidFill>
                <a:latin typeface="Arial"/>
                <a:ea typeface="Arial"/>
              </a:rPr>
              <a:t>+ </a:t>
            </a: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states in even Z, 13/2</a:t>
            </a:r>
            <a:r>
              <a:rPr b="0" lang="en-US" sz="1400" spc="-1" strike="noStrike" baseline="30000">
                <a:solidFill>
                  <a:srgbClr val="000000"/>
                </a:solidFill>
                <a:latin typeface="Arial"/>
                <a:ea typeface="Arial"/>
              </a:rPr>
              <a:t>-</a:t>
            </a: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, 15/2</a:t>
            </a:r>
            <a:r>
              <a:rPr b="0" lang="en-US" sz="1400" spc="-1" strike="noStrike" baseline="30000">
                <a:solidFill>
                  <a:srgbClr val="000000"/>
                </a:solidFill>
                <a:latin typeface="Arial"/>
                <a:ea typeface="Arial"/>
              </a:rPr>
              <a:t>-</a:t>
            </a: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 in odd Z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In </a:t>
            </a:r>
            <a:r>
              <a:rPr b="0" lang="en-US" sz="1400" spc="-1" strike="noStrike" baseline="30000">
                <a:solidFill>
                  <a:srgbClr val="000000"/>
                </a:solidFill>
                <a:latin typeface="Arial"/>
                <a:ea typeface="Arial"/>
              </a:rPr>
              <a:t>80</a:t>
            </a: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Zn J≥5 cannot be reached only by valence protons  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           </a:t>
            </a: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1p-1h neutron excitations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12" name="Google Shape;122;p14"/>
          <p:cNvSpPr/>
          <p:nvPr/>
        </p:nvSpPr>
        <p:spPr>
          <a:xfrm flipH="1" rot="10800000">
            <a:off x="4071600" y="4890600"/>
            <a:ext cx="371520" cy="10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0c0c0c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13" name="Google Shape;123;p14"/>
          <p:cNvSpPr/>
          <p:nvPr/>
        </p:nvSpPr>
        <p:spPr>
          <a:xfrm>
            <a:off x="564480" y="5734800"/>
            <a:ext cx="3529800" cy="24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00" spc="-1" strike="noStrike">
                <a:solidFill>
                  <a:srgbClr val="7f7f7f"/>
                </a:solidFill>
                <a:latin typeface="Arial"/>
                <a:ea typeface="Arial"/>
              </a:rPr>
              <a:t>T. Rzaca-Urban et al., Phys. Rev. C76, 027302 (2007)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14" name="Google Shape;124;p14"/>
          <p:cNvSpPr/>
          <p:nvPr/>
        </p:nvSpPr>
        <p:spPr>
          <a:xfrm>
            <a:off x="3899520" y="5405760"/>
            <a:ext cx="3603600" cy="517320"/>
          </a:xfrm>
          <a:prstGeom prst="rect">
            <a:avLst/>
          </a:prstGeom>
          <a:solidFill>
            <a:srgbClr val="f5cfc1"/>
          </a:solidFill>
          <a:ln w="28575">
            <a:solidFill>
              <a:srgbClr val="0c0c0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Spectroscopy of </a:t>
            </a:r>
            <a:r>
              <a:rPr b="0" lang="en-US" sz="1400" spc="-1" strike="noStrike" baseline="30000">
                <a:solidFill>
                  <a:srgbClr val="000000"/>
                </a:solidFill>
                <a:latin typeface="Arial"/>
                <a:ea typeface="Arial"/>
              </a:rPr>
              <a:t>80</a:t>
            </a: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Zn​</a:t>
            </a:r>
            <a:endParaRPr b="0" lang="en-US" sz="1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Fission</a:t>
            </a: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 populates medium-high spins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15" name="Google Shape;125;p14"/>
          <p:cNvSpPr/>
          <p:nvPr/>
        </p:nvSpPr>
        <p:spPr>
          <a:xfrm>
            <a:off x="1426680" y="604800"/>
            <a:ext cx="913392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Evolution of N = 50 shell gap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116" name="Google Shape;126;p14"/>
          <p:cNvSpPr/>
          <p:nvPr/>
        </p:nvSpPr>
        <p:spPr>
          <a:xfrm>
            <a:off x="-2160" y="0"/>
            <a:ext cx="234360" cy="6857640"/>
          </a:xfrm>
          <a:prstGeom prst="rect">
            <a:avLst/>
          </a:prstGeom>
          <a:solidFill>
            <a:srgbClr val="0c779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7" name="Google Shape;127;p14"/>
          <p:cNvSpPr/>
          <p:nvPr/>
        </p:nvSpPr>
        <p:spPr>
          <a:xfrm>
            <a:off x="11481120" y="0"/>
            <a:ext cx="712800" cy="6857640"/>
          </a:xfrm>
          <a:prstGeom prst="rect">
            <a:avLst/>
          </a:prstGeom>
          <a:solidFill>
            <a:srgbClr val="0c779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8" name="Google Shape;128;p14"/>
          <p:cNvSpPr/>
          <p:nvPr/>
        </p:nvSpPr>
        <p:spPr>
          <a:xfrm>
            <a:off x="290520" y="6427080"/>
            <a:ext cx="42912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25D3CEBF-610F-4356-B2C6-70A6594094EB}" type="slidenum"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&lt;number&gt;</a:t>
            </a:fld>
            <a:endParaRPr b="0" lang="en-US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33;p15"/>
          <p:cNvSpPr/>
          <p:nvPr/>
        </p:nvSpPr>
        <p:spPr>
          <a:xfrm>
            <a:off x="2109600" y="258480"/>
            <a:ext cx="913392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Fission dynamics: </a:t>
            </a:r>
            <a:r>
              <a:rPr b="1" lang="en-US" sz="2800" spc="-1" strike="noStrike" baseline="30000">
                <a:solidFill>
                  <a:srgbClr val="000000"/>
                </a:solidFill>
                <a:latin typeface="Arial"/>
                <a:ea typeface="Arial"/>
              </a:rPr>
              <a:t>217</a:t>
            </a: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Rn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120" name="Google Shape;134;p15"/>
          <p:cNvSpPr/>
          <p:nvPr/>
        </p:nvSpPr>
        <p:spPr>
          <a:xfrm>
            <a:off x="290520" y="6427080"/>
            <a:ext cx="42912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AEEAF3CF-EC3E-45D0-9E43-4E756E2EA12F}" type="slidenum"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&lt;number&gt;</a:t>
            </a:fld>
            <a:endParaRPr b="0" lang="en-US" sz="1400" spc="-1" strike="noStrike">
              <a:latin typeface="Arial"/>
            </a:endParaRPr>
          </a:p>
        </p:txBody>
      </p:sp>
      <p:pic>
        <p:nvPicPr>
          <p:cNvPr id="121" name="Google Shape;135;p15" descr="A diagram of energy and evaporation&#10;&#10;AI-generated content may be incorrect."/>
          <p:cNvPicPr/>
          <p:nvPr/>
        </p:nvPicPr>
        <p:blipFill>
          <a:blip r:embed="rId1"/>
          <a:srcRect l="6874" t="6653" r="-648" b="18342"/>
          <a:stretch/>
        </p:blipFill>
        <p:spPr>
          <a:xfrm>
            <a:off x="8358840" y="1278720"/>
            <a:ext cx="3328560" cy="2030400"/>
          </a:xfrm>
          <a:prstGeom prst="rect">
            <a:avLst/>
          </a:prstGeom>
          <a:ln w="0">
            <a:noFill/>
          </a:ln>
        </p:spPr>
      </p:pic>
      <p:sp>
        <p:nvSpPr>
          <p:cNvPr id="122" name="Google Shape;136;p15"/>
          <p:cNvSpPr/>
          <p:nvPr/>
        </p:nvSpPr>
        <p:spPr>
          <a:xfrm>
            <a:off x="3090240" y="1083960"/>
            <a:ext cx="6145560" cy="179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Fission: splitting of </a:t>
            </a:r>
            <a:r>
              <a:rPr b="1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heavy nucleus </a:t>
            </a: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into </a:t>
            </a:r>
            <a:r>
              <a:rPr b="1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two </a:t>
            </a: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fragments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400" spc="-1" strike="noStrike">
              <a:latin typeface="Arial"/>
            </a:endParaRPr>
          </a:p>
          <a:p>
            <a:pPr marL="285840" indent="-285840">
              <a:lnSpc>
                <a:spcPct val="15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Deformation until </a:t>
            </a:r>
            <a:r>
              <a:rPr b="1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saddle point </a:t>
            </a:r>
            <a:endParaRPr b="0" lang="en-US" sz="1400" spc="-1" strike="noStrike">
              <a:latin typeface="Arial"/>
            </a:endParaRPr>
          </a:p>
          <a:p>
            <a:pPr marL="285840" indent="-285840">
              <a:lnSpc>
                <a:spcPct val="15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Coulomb repulsion of fragments -&gt; </a:t>
            </a:r>
            <a:r>
              <a:rPr b="1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scission</a:t>
            </a:r>
            <a:endParaRPr b="0" lang="en-US" sz="1400" spc="-1" strike="noStrike">
              <a:latin typeface="Arial"/>
            </a:endParaRPr>
          </a:p>
          <a:p>
            <a:pPr marL="285840" indent="-285840">
              <a:lnSpc>
                <a:spcPct val="15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Fragments share Total Excitation (</a:t>
            </a:r>
            <a:r>
              <a:rPr b="1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TXE</a:t>
            </a: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) and Kinetic Energy (</a:t>
            </a:r>
            <a:r>
              <a:rPr b="1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TKE</a:t>
            </a: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) </a:t>
            </a:r>
            <a:endParaRPr b="0" lang="en-US" sz="1400" spc="-1" strike="noStrike">
              <a:latin typeface="Arial"/>
            </a:endParaRPr>
          </a:p>
          <a:p>
            <a:pPr marL="285840" indent="-285840">
              <a:lnSpc>
                <a:spcPct val="15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1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Neutron evaporation </a:t>
            </a:r>
            <a:r>
              <a:rPr b="0" i="1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ν</a:t>
            </a: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 (pre- and post-scission)</a:t>
            </a:r>
            <a:endParaRPr b="0" lang="en-US" sz="1400" spc="-1" strike="noStrike">
              <a:latin typeface="Arial"/>
            </a:endParaRPr>
          </a:p>
        </p:txBody>
      </p:sp>
      <p:grpSp>
        <p:nvGrpSpPr>
          <p:cNvPr id="123" name="Google Shape;137;p15"/>
          <p:cNvGrpSpPr/>
          <p:nvPr/>
        </p:nvGrpSpPr>
        <p:grpSpPr>
          <a:xfrm>
            <a:off x="150120" y="147960"/>
            <a:ext cx="3159360" cy="2760480"/>
            <a:chOff x="150120" y="147960"/>
            <a:chExt cx="3159360" cy="2760480"/>
          </a:xfrm>
        </p:grpSpPr>
        <p:pic>
          <p:nvPicPr>
            <p:cNvPr id="124" name="Google Shape;138;p15" descr="A diagram of a molecule&#10;&#10;AI-generated content may be incorrect."/>
            <p:cNvPicPr/>
            <p:nvPr/>
          </p:nvPicPr>
          <p:blipFill>
            <a:blip r:embed="rId2"/>
            <a:srcRect l="34212" t="0" r="6778" b="-253"/>
            <a:stretch/>
          </p:blipFill>
          <p:spPr>
            <a:xfrm>
              <a:off x="522720" y="147960"/>
              <a:ext cx="2586960" cy="27604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25" name="Google Shape;139;p15"/>
            <p:cNvSpPr/>
            <p:nvPr/>
          </p:nvSpPr>
          <p:spPr>
            <a:xfrm>
              <a:off x="2301120" y="636120"/>
              <a:ext cx="822240" cy="192960"/>
            </a:xfrm>
            <a:prstGeom prst="rect">
              <a:avLst/>
            </a:prstGeom>
            <a:solidFill>
              <a:schemeClr val="lt1"/>
            </a:solidFill>
            <a:ln w="12700">
              <a:solidFill>
                <a:srgbClr val="ffffff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6" name="Google Shape;140;p15"/>
            <p:cNvSpPr/>
            <p:nvPr/>
          </p:nvSpPr>
          <p:spPr>
            <a:xfrm>
              <a:off x="2690280" y="1359000"/>
              <a:ext cx="416160" cy="172440"/>
            </a:xfrm>
            <a:prstGeom prst="rect">
              <a:avLst/>
            </a:prstGeom>
            <a:solidFill>
              <a:schemeClr val="lt1"/>
            </a:solidFill>
            <a:ln w="12700">
              <a:solidFill>
                <a:srgbClr val="ffffff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7" name="Google Shape;141;p15"/>
            <p:cNvSpPr/>
            <p:nvPr/>
          </p:nvSpPr>
          <p:spPr>
            <a:xfrm>
              <a:off x="1926000" y="2512800"/>
              <a:ext cx="511560" cy="151920"/>
            </a:xfrm>
            <a:prstGeom prst="rect">
              <a:avLst/>
            </a:prstGeom>
            <a:solidFill>
              <a:schemeClr val="lt1"/>
            </a:solidFill>
            <a:ln w="12700">
              <a:solidFill>
                <a:srgbClr val="ffffff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8" name="Google Shape;142;p15"/>
            <p:cNvSpPr/>
            <p:nvPr/>
          </p:nvSpPr>
          <p:spPr>
            <a:xfrm>
              <a:off x="311040" y="1862640"/>
              <a:ext cx="771480" cy="526320"/>
            </a:xfrm>
            <a:prstGeom prst="rect">
              <a:avLst/>
            </a:prstGeom>
            <a:solidFill>
              <a:schemeClr val="lt1"/>
            </a:solidFill>
            <a:ln w="12700">
              <a:solidFill>
                <a:srgbClr val="ffffff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9" name="Google Shape;143;p15"/>
            <p:cNvSpPr/>
            <p:nvPr/>
          </p:nvSpPr>
          <p:spPr>
            <a:xfrm>
              <a:off x="2338920" y="2043360"/>
              <a:ext cx="767520" cy="138600"/>
            </a:xfrm>
            <a:prstGeom prst="rect">
              <a:avLst/>
            </a:prstGeom>
            <a:solidFill>
              <a:schemeClr val="lt1"/>
            </a:solidFill>
            <a:ln w="12700">
              <a:solidFill>
                <a:srgbClr val="ffffff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0" name="Google Shape;144;p15"/>
            <p:cNvSpPr/>
            <p:nvPr/>
          </p:nvSpPr>
          <p:spPr>
            <a:xfrm>
              <a:off x="1983960" y="2317680"/>
              <a:ext cx="286200" cy="304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anchor="t">
              <a:spAutoFit/>
            </a:bodyPr>
            <a:p>
              <a:pPr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0" lang="en-US" sz="1400" spc="-1" strike="noStrike">
                  <a:solidFill>
                    <a:srgbClr val="000000"/>
                  </a:solidFill>
                  <a:latin typeface="Arial"/>
                  <a:ea typeface="Arial"/>
                </a:rPr>
                <a:t>n</a:t>
              </a:r>
              <a:endParaRPr b="0" lang="en-US" sz="1400" spc="-1" strike="noStrike">
                <a:latin typeface="Arial"/>
              </a:endParaRPr>
            </a:p>
          </p:txBody>
        </p:sp>
        <p:sp>
          <p:nvSpPr>
            <p:cNvPr id="131" name="Google Shape;145;p15"/>
            <p:cNvSpPr/>
            <p:nvPr/>
          </p:nvSpPr>
          <p:spPr>
            <a:xfrm>
              <a:off x="150120" y="1811880"/>
              <a:ext cx="106632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anchor="t">
              <a:spAutoFit/>
            </a:bodyPr>
            <a:p>
              <a:pPr algn="ctr"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0" lang="en-US" sz="1400" spc="-1" strike="noStrike">
                  <a:solidFill>
                    <a:srgbClr val="000000"/>
                  </a:solidFill>
                  <a:latin typeface="Arial"/>
                  <a:ea typeface="Arial"/>
                </a:rPr>
                <a:t>Compound</a:t>
              </a:r>
              <a:endParaRPr b="0" lang="en-US" sz="1400" spc="-1" strike="noStrike">
                <a:latin typeface="Arial"/>
              </a:endParaRPr>
            </a:p>
            <a:p>
              <a:pPr algn="ctr"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0" lang="en-US" sz="1400" spc="-1" strike="noStrike">
                  <a:solidFill>
                    <a:srgbClr val="000000"/>
                  </a:solidFill>
                  <a:latin typeface="Arial"/>
                  <a:ea typeface="Arial"/>
                </a:rPr>
                <a:t>nucleus</a:t>
              </a:r>
              <a:endParaRPr b="0" lang="en-US" sz="1400" spc="-1" strike="noStrike">
                <a:latin typeface="Arial"/>
              </a:endParaRPr>
            </a:p>
          </p:txBody>
        </p:sp>
        <p:sp>
          <p:nvSpPr>
            <p:cNvPr id="132" name="Google Shape;146;p15"/>
            <p:cNvSpPr/>
            <p:nvPr/>
          </p:nvSpPr>
          <p:spPr>
            <a:xfrm>
              <a:off x="1926000" y="339840"/>
              <a:ext cx="511560" cy="151920"/>
            </a:xfrm>
            <a:prstGeom prst="rect">
              <a:avLst/>
            </a:prstGeom>
            <a:solidFill>
              <a:schemeClr val="lt1"/>
            </a:solidFill>
            <a:ln w="12700">
              <a:solidFill>
                <a:srgbClr val="ffffff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3" name="Google Shape;147;p15"/>
            <p:cNvSpPr/>
            <p:nvPr/>
          </p:nvSpPr>
          <p:spPr>
            <a:xfrm>
              <a:off x="2340000" y="705600"/>
              <a:ext cx="96948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anchor="t">
              <a:spAutoFit/>
            </a:bodyPr>
            <a:p>
              <a:pPr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0" lang="en-US" sz="1400" spc="-1" strike="noStrike">
                  <a:solidFill>
                    <a:srgbClr val="000000"/>
                  </a:solidFill>
                  <a:latin typeface="Arial"/>
                  <a:ea typeface="Arial"/>
                </a:rPr>
                <a:t>Fission fragment</a:t>
              </a:r>
              <a:endParaRPr b="0" lang="en-US" sz="1400" spc="-1" strike="noStrike">
                <a:latin typeface="Arial"/>
              </a:endParaRPr>
            </a:p>
          </p:txBody>
        </p:sp>
      </p:grpSp>
      <p:pic>
        <p:nvPicPr>
          <p:cNvPr id="134" name="Google Shape;148;p15" descr=""/>
          <p:cNvPicPr/>
          <p:nvPr/>
        </p:nvPicPr>
        <p:blipFill>
          <a:blip r:embed="rId3"/>
          <a:stretch/>
        </p:blipFill>
        <p:spPr>
          <a:xfrm>
            <a:off x="7619400" y="3929040"/>
            <a:ext cx="3866760" cy="2316600"/>
          </a:xfrm>
          <a:prstGeom prst="rect">
            <a:avLst/>
          </a:prstGeom>
          <a:ln w="0">
            <a:noFill/>
          </a:ln>
        </p:spPr>
      </p:pic>
      <p:pic>
        <p:nvPicPr>
          <p:cNvPr id="135" name="Google Shape;149;p15" descr="A diagram of energy and evaporation&#10;&#10;AI-generated content may be incorrect."/>
          <p:cNvPicPr/>
          <p:nvPr/>
        </p:nvPicPr>
        <p:blipFill>
          <a:blip r:embed="rId4"/>
          <a:srcRect l="5682" t="81641" r="544" b="3951"/>
          <a:stretch/>
        </p:blipFill>
        <p:spPr>
          <a:xfrm>
            <a:off x="8259480" y="890640"/>
            <a:ext cx="3417120" cy="392040"/>
          </a:xfrm>
          <a:prstGeom prst="rect">
            <a:avLst/>
          </a:prstGeom>
          <a:ln w="0">
            <a:noFill/>
          </a:ln>
        </p:spPr>
      </p:pic>
      <p:sp>
        <p:nvSpPr>
          <p:cNvPr id="136" name="Google Shape;150;p15"/>
          <p:cNvSpPr/>
          <p:nvPr/>
        </p:nvSpPr>
        <p:spPr>
          <a:xfrm rot="2700000">
            <a:off x="11566080" y="-80280"/>
            <a:ext cx="914040" cy="456840"/>
          </a:xfrm>
          <a:prstGeom prst="triangle">
            <a:avLst>
              <a:gd name="adj" fmla="val 50000"/>
            </a:avLst>
          </a:prstGeom>
          <a:solidFill>
            <a:srgbClr val="2e60e8"/>
          </a:solidFill>
          <a:ln w="12700">
            <a:solidFill>
              <a:srgbClr val="2e60e8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37" name="Google Shape;151;p15"/>
          <p:cNvSpPr/>
          <p:nvPr/>
        </p:nvSpPr>
        <p:spPr>
          <a:xfrm>
            <a:off x="3605040" y="3503880"/>
            <a:ext cx="4548960" cy="222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Liquid drop model</a:t>
            </a: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 could not reproduce data: added </a:t>
            </a:r>
            <a:r>
              <a:rPr b="1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nuclear shell effects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(Deformed) </a:t>
            </a: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nuclear </a:t>
            </a:r>
            <a:r>
              <a:rPr b="1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shell closures </a:t>
            </a: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impact on the </a:t>
            </a:r>
            <a:r>
              <a:rPr b="1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isotopic yield distributions: multiple </a:t>
            </a:r>
            <a:r>
              <a:rPr b="1" lang="en-US" sz="1400" spc="-1" strike="noStrike">
                <a:solidFill>
                  <a:srgbClr val="c00000"/>
                </a:solidFill>
                <a:latin typeface="Arial"/>
                <a:ea typeface="Arial"/>
              </a:rPr>
              <a:t>fission modes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For </a:t>
            </a:r>
            <a:r>
              <a:rPr b="1" lang="en-US" sz="1400" spc="-1" strike="noStrike" baseline="30000">
                <a:solidFill>
                  <a:srgbClr val="000000"/>
                </a:solidFill>
                <a:latin typeface="Arial"/>
                <a:ea typeface="Arial"/>
              </a:rPr>
              <a:t>217</a:t>
            </a:r>
            <a:r>
              <a:rPr b="1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Rn,</a:t>
            </a: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1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symmetric </a:t>
            </a: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fission is expected at low E*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Shell effects</a:t>
            </a: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 should be </a:t>
            </a:r>
            <a:r>
              <a:rPr b="1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small and washed out </a:t>
            </a:r>
            <a:r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by high E*, but no study was done. </a:t>
            </a:r>
            <a:endParaRPr b="0" lang="en-US" sz="1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400" spc="-1" strike="noStrike">
              <a:latin typeface="Arial"/>
            </a:endParaRPr>
          </a:p>
        </p:txBody>
      </p:sp>
      <p:pic>
        <p:nvPicPr>
          <p:cNvPr id="138" name="Google Shape;152;p15" descr="A diagram of a mass asymmetrical mass asymmetrical mass&#10;&#10;Description automatically generated"/>
          <p:cNvPicPr/>
          <p:nvPr/>
        </p:nvPicPr>
        <p:blipFill>
          <a:blip r:embed="rId5"/>
          <a:stretch/>
        </p:blipFill>
        <p:spPr>
          <a:xfrm>
            <a:off x="9000" y="2997360"/>
            <a:ext cx="3642480" cy="2560680"/>
          </a:xfrm>
          <a:prstGeom prst="rect">
            <a:avLst/>
          </a:prstGeom>
          <a:ln w="0">
            <a:noFill/>
          </a:ln>
        </p:spPr>
      </p:pic>
      <p:sp>
        <p:nvSpPr>
          <p:cNvPr id="139" name="Google Shape;153;p15"/>
          <p:cNvSpPr/>
          <p:nvPr/>
        </p:nvSpPr>
        <p:spPr>
          <a:xfrm>
            <a:off x="540360" y="5558400"/>
            <a:ext cx="28069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7f7f7f"/>
                </a:solidFill>
                <a:latin typeface="Arial"/>
                <a:ea typeface="Arial"/>
              </a:rPr>
              <a:t>T. Ishikawa et al., Phys. Rev. C 86, 024610 (2012)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40" name="Google Shape;154;p15"/>
          <p:cNvSpPr/>
          <p:nvPr/>
        </p:nvSpPr>
        <p:spPr>
          <a:xfrm rot="10800000">
            <a:off x="3095640" y="4442040"/>
            <a:ext cx="505440" cy="979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cc0e0e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41" name="Google Shape;155;p15"/>
          <p:cNvSpPr/>
          <p:nvPr/>
        </p:nvSpPr>
        <p:spPr>
          <a:xfrm flipH="1">
            <a:off x="2816640" y="4546080"/>
            <a:ext cx="778320" cy="154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cc0e0e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42" name="Google Shape;156;p15"/>
          <p:cNvSpPr/>
          <p:nvPr/>
        </p:nvSpPr>
        <p:spPr>
          <a:xfrm>
            <a:off x="8070480" y="6196320"/>
            <a:ext cx="32533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7f7f7f"/>
                </a:solidFill>
                <a:latin typeface="Arial"/>
                <a:ea typeface="Arial"/>
              </a:rPr>
              <a:t>P. Möller and J. Randrup, Phys. Rev. C 91, 044316 (2015)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43" name="Google Shape;157;p15"/>
          <p:cNvSpPr/>
          <p:nvPr/>
        </p:nvSpPr>
        <p:spPr>
          <a:xfrm>
            <a:off x="1365840" y="5951160"/>
            <a:ext cx="6443640" cy="334440"/>
          </a:xfrm>
          <a:prstGeom prst="rect">
            <a:avLst/>
          </a:prstGeom>
          <a:solidFill>
            <a:srgbClr val="f5cfc1"/>
          </a:solidFill>
          <a:ln w="28575">
            <a:solidFill>
              <a:srgbClr val="0c0c0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600" spc="-1" strike="noStrike" baseline="30000">
                <a:solidFill>
                  <a:srgbClr val="000000"/>
                </a:solidFill>
                <a:latin typeface="Arial"/>
                <a:ea typeface="Arial"/>
              </a:rPr>
              <a:t>208</a:t>
            </a: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Pb + </a:t>
            </a:r>
            <a:r>
              <a:rPr b="1" lang="en-US" sz="1600" spc="-1" strike="noStrike" baseline="30000">
                <a:solidFill>
                  <a:srgbClr val="000000"/>
                </a:solidFill>
                <a:latin typeface="Arial"/>
                <a:ea typeface="Arial"/>
              </a:rPr>
              <a:t>9</a:t>
            </a: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Be fusion-fission 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to study fission observables from </a:t>
            </a:r>
            <a:r>
              <a:rPr b="0" lang="en-US" sz="1600" spc="-1" strike="noStrike" baseline="30000">
                <a:solidFill>
                  <a:srgbClr val="000000"/>
                </a:solidFill>
                <a:latin typeface="Arial"/>
                <a:ea typeface="Arial"/>
              </a:rPr>
              <a:t>217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Rn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44" name="Google Shape;158;p15"/>
          <p:cNvSpPr/>
          <p:nvPr/>
        </p:nvSpPr>
        <p:spPr>
          <a:xfrm>
            <a:off x="-2160" y="0"/>
            <a:ext cx="234360" cy="6857640"/>
          </a:xfrm>
          <a:prstGeom prst="rect">
            <a:avLst/>
          </a:prstGeom>
          <a:solidFill>
            <a:srgbClr val="0c779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5" name="Google Shape;159;p15"/>
          <p:cNvSpPr/>
          <p:nvPr/>
        </p:nvSpPr>
        <p:spPr>
          <a:xfrm>
            <a:off x="11481120" y="0"/>
            <a:ext cx="712800" cy="6857640"/>
          </a:xfrm>
          <a:prstGeom prst="rect">
            <a:avLst/>
          </a:prstGeom>
          <a:solidFill>
            <a:srgbClr val="0c779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64;p16"/>
          <p:cNvSpPr/>
          <p:nvPr/>
        </p:nvSpPr>
        <p:spPr>
          <a:xfrm>
            <a:off x="2180520" y="293760"/>
            <a:ext cx="913392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800" spc="-1" strike="noStrike" baseline="30000">
                <a:solidFill>
                  <a:srgbClr val="000000"/>
                </a:solidFill>
                <a:latin typeface="Arial"/>
                <a:ea typeface="Arial"/>
              </a:rPr>
              <a:t>208</a:t>
            </a: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Pb+</a:t>
            </a:r>
            <a:r>
              <a:rPr b="1" lang="en-US" sz="2800" spc="-1" strike="noStrike" baseline="30000">
                <a:solidFill>
                  <a:srgbClr val="000000"/>
                </a:solidFill>
                <a:latin typeface="Arial"/>
                <a:ea typeface="Arial"/>
              </a:rPr>
              <a:t>9</a:t>
            </a: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Be inverse kinematics fusion-fission </a:t>
            </a:r>
            <a:endParaRPr b="0" lang="en-US" sz="2800" spc="-1" strike="noStrike">
              <a:latin typeface="Arial"/>
            </a:endParaRPr>
          </a:p>
        </p:txBody>
      </p:sp>
      <p:grpSp>
        <p:nvGrpSpPr>
          <p:cNvPr id="147" name="Google Shape;165;p16"/>
          <p:cNvGrpSpPr/>
          <p:nvPr/>
        </p:nvGrpSpPr>
        <p:grpSpPr>
          <a:xfrm>
            <a:off x="5331960" y="2425320"/>
            <a:ext cx="6396840" cy="5909400"/>
            <a:chOff x="5331960" y="2425320"/>
            <a:chExt cx="6396840" cy="5909400"/>
          </a:xfrm>
        </p:grpSpPr>
        <p:pic>
          <p:nvPicPr>
            <p:cNvPr id="148" name="Google Shape;166;p16" descr="Immagine che contiene testo, schermata&#10;&#10;Descrizione generata automaticamente"/>
            <p:cNvPicPr/>
            <p:nvPr/>
          </p:nvPicPr>
          <p:blipFill>
            <a:blip r:embed="rId1"/>
            <a:stretch/>
          </p:blipFill>
          <p:spPr>
            <a:xfrm rot="18780000">
              <a:off x="6771960" y="3183480"/>
              <a:ext cx="3983760" cy="43927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49" name="Google Shape;167;p16" descr="Immagine che contiene schermata, cerchio, Policromia, Elementi grafici&#10;&#10;Descrizione generata automaticamente"/>
            <p:cNvPicPr/>
            <p:nvPr/>
          </p:nvPicPr>
          <p:blipFill>
            <a:blip r:embed="rId2"/>
            <a:stretch/>
          </p:blipFill>
          <p:spPr>
            <a:xfrm rot="18780000">
              <a:off x="5721120" y="5487840"/>
              <a:ext cx="954720" cy="1479960"/>
            </a:xfrm>
            <a:prstGeom prst="rect">
              <a:avLst/>
            </a:prstGeom>
            <a:ln w="0">
              <a:noFill/>
            </a:ln>
          </p:spPr>
        </p:pic>
      </p:grpSp>
      <p:pic>
        <p:nvPicPr>
          <p:cNvPr id="150" name="Google Shape;168;p16" descr="Immagine che contiene schermata, Elementi grafici&#10;&#10;Descrizione generata automaticamente"/>
          <p:cNvPicPr/>
          <p:nvPr/>
        </p:nvPicPr>
        <p:blipFill>
          <a:blip r:embed="rId3"/>
          <a:srcRect l="-612" t="0" r="183" b="-7027"/>
          <a:stretch/>
        </p:blipFill>
        <p:spPr>
          <a:xfrm>
            <a:off x="342360" y="4985280"/>
            <a:ext cx="4763520" cy="1192320"/>
          </a:xfrm>
          <a:prstGeom prst="rect">
            <a:avLst/>
          </a:prstGeom>
          <a:ln w="0">
            <a:noFill/>
          </a:ln>
        </p:spPr>
      </p:pic>
      <p:sp>
        <p:nvSpPr>
          <p:cNvPr id="151" name="Google Shape;169;p16"/>
          <p:cNvSpPr/>
          <p:nvPr/>
        </p:nvSpPr>
        <p:spPr>
          <a:xfrm>
            <a:off x="3639600" y="1069920"/>
            <a:ext cx="7740720" cy="2037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First ever experiment measuring </a:t>
            </a: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inverse-kinematics fission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 at INFN-LNL (Italy) with </a:t>
            </a: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AGATA + PRISMA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Isotopic identification 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of fission fragments with </a:t>
            </a: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PRISMA 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at 20°-23°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Measurement of </a:t>
            </a: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de-excitation ɣ rays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 with </a:t>
            </a: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AGATA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Doppler correction of </a:t>
            </a: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ɣ rays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 with </a:t>
            </a: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AGATA + PRISMA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52" name="Google Shape;170;p16"/>
          <p:cNvSpPr/>
          <p:nvPr/>
        </p:nvSpPr>
        <p:spPr>
          <a:xfrm>
            <a:off x="449280" y="6141240"/>
            <a:ext cx="4550400" cy="333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222222"/>
                </a:solidFill>
                <a:latin typeface="Arial"/>
                <a:ea typeface="Arial"/>
              </a:rPr>
              <a:t>CN: </a:t>
            </a:r>
            <a:r>
              <a:rPr b="0" lang="en-US" sz="1400" spc="-1" strike="noStrike" baseline="30000">
                <a:solidFill>
                  <a:srgbClr val="222222"/>
                </a:solidFill>
                <a:latin typeface="Arial"/>
                <a:ea typeface="Arial"/>
              </a:rPr>
              <a:t>217</a:t>
            </a:r>
            <a:r>
              <a:rPr b="0" lang="en-US" sz="1400" spc="-1" strike="noStrike">
                <a:solidFill>
                  <a:srgbClr val="222222"/>
                </a:solidFill>
                <a:latin typeface="Arial"/>
                <a:ea typeface="Arial"/>
              </a:rPr>
              <a:t>Rn with E</a:t>
            </a:r>
            <a:r>
              <a:rPr b="0" lang="en-US" sz="1400" spc="-1" strike="noStrike" baseline="-25000">
                <a:solidFill>
                  <a:srgbClr val="222222"/>
                </a:solidFill>
                <a:latin typeface="Arial"/>
                <a:ea typeface="Arial"/>
              </a:rPr>
              <a:t>ex</a:t>
            </a:r>
            <a:r>
              <a:rPr b="0" lang="en-US" sz="1400" spc="-1" strike="noStrike">
                <a:solidFill>
                  <a:srgbClr val="222222"/>
                </a:solidFill>
                <a:latin typeface="Arial"/>
                <a:ea typeface="Arial"/>
              </a:rPr>
              <a:t> = 33.0 MeV, J = 15.6 </a:t>
            </a:r>
            <a:r>
              <a:rPr b="0" lang="en-US" sz="1400" spc="-1" strike="noStrike">
                <a:solidFill>
                  <a:srgbClr val="373637"/>
                </a:solidFill>
                <a:latin typeface="Arial"/>
                <a:ea typeface="Arial"/>
              </a:rPr>
              <a:t>ħ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53" name="Google Shape;171;p16"/>
          <p:cNvSpPr/>
          <p:nvPr/>
        </p:nvSpPr>
        <p:spPr>
          <a:xfrm>
            <a:off x="7842240" y="815760"/>
            <a:ext cx="3455640" cy="25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50" spc="-1" strike="noStrike">
                <a:solidFill>
                  <a:srgbClr val="7f7f7f"/>
                </a:solidFill>
                <a:latin typeface="Arial"/>
                <a:ea typeface="Arial"/>
              </a:rPr>
              <a:t>Exp. 22.23, december 2022</a:t>
            </a:r>
            <a:endParaRPr b="0" lang="en-US" sz="1050" spc="-1" strike="noStrike">
              <a:latin typeface="Arial"/>
            </a:endParaRPr>
          </a:p>
        </p:txBody>
      </p:sp>
      <p:pic>
        <p:nvPicPr>
          <p:cNvPr id="154" name="Google Shape;172;p16" descr="Immagine che contiene macchina, ingegneria, Impianto elettrico, tubo&#10;&#10;Descrizione generata automaticamente"/>
          <p:cNvPicPr/>
          <p:nvPr/>
        </p:nvPicPr>
        <p:blipFill>
          <a:blip r:embed="rId4"/>
          <a:stretch/>
        </p:blipFill>
        <p:spPr>
          <a:xfrm>
            <a:off x="226080" y="354960"/>
            <a:ext cx="3190320" cy="2187000"/>
          </a:xfrm>
          <a:prstGeom prst="rect">
            <a:avLst/>
          </a:prstGeom>
          <a:ln w="0">
            <a:noFill/>
          </a:ln>
        </p:spPr>
      </p:pic>
      <p:pic>
        <p:nvPicPr>
          <p:cNvPr id="155" name="Google Shape;173;p16" descr="A hexagon shaped machine&#10;&#10;Description automatically generated"/>
          <p:cNvPicPr/>
          <p:nvPr/>
        </p:nvPicPr>
        <p:blipFill>
          <a:blip r:embed="rId5"/>
          <a:stretch/>
        </p:blipFill>
        <p:spPr>
          <a:xfrm>
            <a:off x="226080" y="2369160"/>
            <a:ext cx="3186720" cy="2343240"/>
          </a:xfrm>
          <a:prstGeom prst="rect">
            <a:avLst/>
          </a:prstGeom>
          <a:ln w="0">
            <a:noFill/>
          </a:ln>
        </p:spPr>
      </p:pic>
      <p:sp>
        <p:nvSpPr>
          <p:cNvPr id="156" name="Google Shape;174;p16"/>
          <p:cNvSpPr/>
          <p:nvPr/>
        </p:nvSpPr>
        <p:spPr>
          <a:xfrm>
            <a:off x="7013160" y="5874120"/>
            <a:ext cx="2728800" cy="841320"/>
          </a:xfrm>
          <a:prstGeom prst="roundRect">
            <a:avLst>
              <a:gd name="adj" fmla="val 16667"/>
            </a:avLst>
          </a:prstGeom>
          <a:solidFill>
            <a:srgbClr val="355ad4"/>
          </a:solidFill>
          <a:ln w="12700">
            <a:solidFill>
              <a:srgbClr val="c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800" spc="-1" strike="noStrike">
                <a:solidFill>
                  <a:srgbClr val="ffffff"/>
                </a:solidFill>
                <a:latin typeface="Arial"/>
                <a:ea typeface="Arial"/>
              </a:rPr>
              <a:t>AGATA: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800" spc="-1" strike="noStrike">
                <a:solidFill>
                  <a:srgbClr val="ffffff"/>
                </a:solidFill>
                <a:latin typeface="Arial"/>
                <a:ea typeface="Arial"/>
              </a:rPr>
              <a:t>A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Arial"/>
              </a:rPr>
              <a:t>dvanced </a:t>
            </a:r>
            <a:r>
              <a:rPr b="1" lang="en-US" sz="1800" spc="-1" strike="noStrike">
                <a:solidFill>
                  <a:srgbClr val="ffffff"/>
                </a:solidFill>
                <a:latin typeface="Arial"/>
                <a:ea typeface="Arial"/>
              </a:rPr>
              <a:t>GA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Arial"/>
              </a:rPr>
              <a:t>mma-ray </a:t>
            </a:r>
            <a:r>
              <a:rPr b="1" lang="en-US" sz="1800" spc="-1" strike="noStrike">
                <a:solidFill>
                  <a:srgbClr val="ffffff"/>
                </a:solidFill>
                <a:latin typeface="Arial"/>
                <a:ea typeface="Arial"/>
              </a:rPr>
              <a:t>T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Arial"/>
              </a:rPr>
              <a:t>racking </a:t>
            </a:r>
            <a:r>
              <a:rPr b="1" lang="en-US" sz="1800" spc="-1" strike="noStrike">
                <a:solidFill>
                  <a:srgbClr val="ffffff"/>
                </a:solidFill>
                <a:latin typeface="Arial"/>
                <a:ea typeface="Arial"/>
              </a:rPr>
              <a:t>A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Arial"/>
              </a:rPr>
              <a:t>rray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157" name="Google Shape;175;p16" descr="A blue sign with yellow stars and a logo&#10;&#10;Description automatically generated"/>
          <p:cNvPicPr/>
          <p:nvPr/>
        </p:nvPicPr>
        <p:blipFill>
          <a:blip r:embed="rId6"/>
          <a:stretch/>
        </p:blipFill>
        <p:spPr>
          <a:xfrm>
            <a:off x="2864160" y="2372760"/>
            <a:ext cx="547560" cy="890640"/>
          </a:xfrm>
          <a:prstGeom prst="rect">
            <a:avLst/>
          </a:prstGeom>
          <a:ln w="0">
            <a:noFill/>
          </a:ln>
        </p:spPr>
      </p:pic>
      <p:sp>
        <p:nvSpPr>
          <p:cNvPr id="158" name="Google Shape;176;p16"/>
          <p:cNvSpPr/>
          <p:nvPr/>
        </p:nvSpPr>
        <p:spPr>
          <a:xfrm>
            <a:off x="8487360" y="3498840"/>
            <a:ext cx="2728800" cy="903600"/>
          </a:xfrm>
          <a:prstGeom prst="roundRect">
            <a:avLst>
              <a:gd name="adj" fmla="val 16667"/>
            </a:avLst>
          </a:prstGeom>
          <a:solidFill>
            <a:srgbClr val="903716"/>
          </a:solidFill>
          <a:ln w="12700">
            <a:solidFill>
              <a:srgbClr val="c0000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800" spc="-1" strike="noStrike">
                <a:solidFill>
                  <a:srgbClr val="ffffff"/>
                </a:solidFill>
                <a:latin typeface="Arial"/>
                <a:ea typeface="Arial"/>
              </a:rPr>
              <a:t>PRISMA: </a:t>
            </a:r>
            <a:r>
              <a:rPr b="0" lang="en-US" sz="1800" spc="-1" strike="noStrike">
                <a:solidFill>
                  <a:srgbClr val="ffffff"/>
                </a:solidFill>
                <a:latin typeface="Arial"/>
                <a:ea typeface="Arial"/>
              </a:rPr>
              <a:t>Large acceptance magnetic spectrometer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59" name="Google Shape;177;p16"/>
          <p:cNvSpPr/>
          <p:nvPr/>
        </p:nvSpPr>
        <p:spPr>
          <a:xfrm rot="2700000">
            <a:off x="11566080" y="-80280"/>
            <a:ext cx="914040" cy="456840"/>
          </a:xfrm>
          <a:prstGeom prst="triangle">
            <a:avLst>
              <a:gd name="adj" fmla="val 50000"/>
            </a:avLst>
          </a:prstGeom>
          <a:solidFill>
            <a:srgbClr val="2e60e8"/>
          </a:solidFill>
          <a:ln w="12700">
            <a:solidFill>
              <a:srgbClr val="2e60e8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60" name="Google Shape;178;p16"/>
          <p:cNvSpPr/>
          <p:nvPr/>
        </p:nvSpPr>
        <p:spPr>
          <a:xfrm>
            <a:off x="3516480" y="3328920"/>
            <a:ext cx="3440160" cy="821160"/>
          </a:xfrm>
          <a:prstGeom prst="rect">
            <a:avLst/>
          </a:prstGeom>
          <a:noFill/>
          <a:ln w="28575">
            <a:solidFill>
              <a:srgbClr val="0c0c0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marL="343080" indent="-343080">
              <a:lnSpc>
                <a:spcPct val="100000"/>
              </a:lnSpc>
              <a:buClr>
                <a:srgbClr val="2e60e8"/>
              </a:buClr>
              <a:buFont typeface="Arial"/>
              <a:buAutoNum type="arabicPeriod"/>
            </a:pPr>
            <a:r>
              <a:rPr b="1" lang="en-US" sz="1600" spc="-1" strike="noStrike">
                <a:solidFill>
                  <a:srgbClr val="2e60e8"/>
                </a:solidFill>
                <a:latin typeface="Arial"/>
                <a:ea typeface="Arial"/>
              </a:rPr>
              <a:t>Spectroscopy of N=50 nuclei</a:t>
            </a:r>
            <a:endParaRPr b="0" lang="en-US" sz="1600" spc="-1" strike="noStrike">
              <a:latin typeface="Arial"/>
            </a:endParaRPr>
          </a:p>
          <a:p>
            <a:pPr marL="343080" indent="-24120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6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2e60e8"/>
              </a:buClr>
              <a:buFont typeface="Arial"/>
              <a:buAutoNum type="arabicPeriod"/>
              <a:tabLst>
                <a:tab algn="l" pos="0"/>
              </a:tabLst>
            </a:pPr>
            <a:r>
              <a:rPr b="1" lang="en-US" sz="1600" spc="-1" strike="noStrike">
                <a:solidFill>
                  <a:srgbClr val="2e60e8"/>
                </a:solidFill>
                <a:latin typeface="Arial"/>
                <a:ea typeface="Arial"/>
              </a:rPr>
              <a:t>Fission dynamics of </a:t>
            </a:r>
            <a:r>
              <a:rPr b="1" lang="en-US" sz="1600" spc="-1" strike="noStrike" baseline="30000">
                <a:solidFill>
                  <a:srgbClr val="2e60e8"/>
                </a:solidFill>
                <a:latin typeface="Arial"/>
                <a:ea typeface="Arial"/>
              </a:rPr>
              <a:t>217</a:t>
            </a:r>
            <a:r>
              <a:rPr b="1" lang="en-US" sz="1600" spc="-1" strike="noStrike">
                <a:solidFill>
                  <a:srgbClr val="2e60e8"/>
                </a:solidFill>
                <a:latin typeface="Arial"/>
                <a:ea typeface="Arial"/>
              </a:rPr>
              <a:t>Rn 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61" name="Google Shape;179;p16"/>
          <p:cNvSpPr/>
          <p:nvPr/>
        </p:nvSpPr>
        <p:spPr>
          <a:xfrm>
            <a:off x="-2160" y="0"/>
            <a:ext cx="234360" cy="6857640"/>
          </a:xfrm>
          <a:prstGeom prst="rect">
            <a:avLst/>
          </a:prstGeom>
          <a:solidFill>
            <a:srgbClr val="0c779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2" name="Google Shape;180;p16"/>
          <p:cNvSpPr/>
          <p:nvPr/>
        </p:nvSpPr>
        <p:spPr>
          <a:xfrm>
            <a:off x="11481120" y="0"/>
            <a:ext cx="712800" cy="6857640"/>
          </a:xfrm>
          <a:prstGeom prst="rect">
            <a:avLst/>
          </a:prstGeom>
          <a:solidFill>
            <a:srgbClr val="0c779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3" name="Google Shape;181;p16"/>
          <p:cNvSpPr/>
          <p:nvPr/>
        </p:nvSpPr>
        <p:spPr>
          <a:xfrm>
            <a:off x="290520" y="6427080"/>
            <a:ext cx="42912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1D137D98-8D2B-461C-869F-673FC532FF34}" type="slidenum"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&lt;number&gt;</a:t>
            </a:fld>
            <a:endParaRPr b="0" lang="en-US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86;p17"/>
          <p:cNvSpPr/>
          <p:nvPr/>
        </p:nvSpPr>
        <p:spPr>
          <a:xfrm>
            <a:off x="1524600" y="541800"/>
            <a:ext cx="913392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Previous year and current status</a:t>
            </a:r>
            <a:endParaRPr b="0" lang="en-US" sz="2800" spc="-1" strike="noStrike">
              <a:latin typeface="Arial"/>
            </a:endParaRPr>
          </a:p>
        </p:txBody>
      </p:sp>
      <p:pic>
        <p:nvPicPr>
          <p:cNvPr id="165" name="Google Shape;187;p17" descr="A diagram of a stable isotope&#10;&#10;AI-generated content may be incorrect."/>
          <p:cNvPicPr/>
          <p:nvPr/>
        </p:nvPicPr>
        <p:blipFill>
          <a:blip r:embed="rId1"/>
          <a:stretch/>
        </p:blipFill>
        <p:spPr>
          <a:xfrm>
            <a:off x="4920120" y="1159200"/>
            <a:ext cx="6461280" cy="4701240"/>
          </a:xfrm>
          <a:prstGeom prst="rect">
            <a:avLst/>
          </a:prstGeom>
          <a:ln w="0">
            <a:noFill/>
          </a:ln>
        </p:spPr>
      </p:pic>
      <p:sp>
        <p:nvSpPr>
          <p:cNvPr id="166" name="Google Shape;188;p17"/>
          <p:cNvSpPr/>
          <p:nvPr/>
        </p:nvSpPr>
        <p:spPr>
          <a:xfrm>
            <a:off x="447840" y="3823920"/>
            <a:ext cx="4582440" cy="1188360"/>
          </a:xfrm>
          <a:prstGeom prst="rect">
            <a:avLst/>
          </a:prstGeom>
          <a:noFill/>
          <a:ln w="9525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800" spc="-1" strike="noStrike" u="sng">
                <a:solidFill>
                  <a:srgbClr val="000000"/>
                </a:solidFill>
                <a:uFillTx/>
                <a:latin typeface="Arial"/>
                <a:ea typeface="Arial"/>
              </a:rPr>
              <a:t>This year's to do list: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8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Calibri"/>
              <a:buChar char="-"/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Comparison of fission observables with models (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GEF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)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67" name="Google Shape;189;p17"/>
          <p:cNvSpPr/>
          <p:nvPr/>
        </p:nvSpPr>
        <p:spPr>
          <a:xfrm>
            <a:off x="449280" y="1341000"/>
            <a:ext cx="5702760" cy="214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800" spc="-1" strike="noStrike" u="sng">
                <a:solidFill>
                  <a:srgbClr val="000000"/>
                </a:solidFill>
                <a:uFillTx/>
                <a:latin typeface="Arial"/>
                <a:ea typeface="Arial"/>
              </a:rPr>
              <a:t>Last year's status: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6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2e6d56"/>
              </a:buClr>
              <a:buFont typeface="Calibri"/>
              <a:buChar char="-"/>
              <a:tabLst>
                <a:tab algn="l" pos="0"/>
              </a:tabLst>
            </a:pPr>
            <a:r>
              <a:rPr b="1" lang="en-US" sz="1600" spc="-1" strike="noStrike">
                <a:solidFill>
                  <a:srgbClr val="2e6d56"/>
                </a:solidFill>
                <a:latin typeface="Arial"/>
                <a:ea typeface="Arial"/>
              </a:rPr>
              <a:t>Global identification 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of fragments</a:t>
            </a:r>
            <a:endParaRPr b="0" lang="en-US" sz="16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Calibri"/>
              <a:buChar char="-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New transitions for nuclei with </a:t>
            </a:r>
            <a:r>
              <a:rPr b="1" lang="en-US" sz="1600" spc="-1" strike="noStrike">
                <a:solidFill>
                  <a:srgbClr val="2e6d56"/>
                </a:solidFill>
                <a:latin typeface="Arial"/>
                <a:ea typeface="Arial"/>
              </a:rPr>
              <a:t>Z=29-32, N=40-50</a:t>
            </a:r>
            <a:endParaRPr b="0" lang="en-US" sz="1600" spc="-1" strike="noStrike">
              <a:latin typeface="Arial"/>
            </a:endParaRPr>
          </a:p>
          <a:p>
            <a:pPr marL="285840" indent="-279360">
              <a:lnSpc>
                <a:spcPct val="100000"/>
              </a:lnSpc>
              <a:buClr>
                <a:srgbClr val="000000"/>
              </a:buClr>
              <a:buFont typeface="Calibri"/>
              <a:buChar char="-"/>
              <a:tabLst>
                <a:tab algn="l" pos="0"/>
              </a:tabLst>
            </a:pPr>
            <a:r>
              <a:rPr b="0" lang="en-US" sz="1700" spc="-1" strike="noStrike">
                <a:solidFill>
                  <a:srgbClr val="000000"/>
                </a:solidFill>
                <a:latin typeface="Arial"/>
                <a:ea typeface="Arial"/>
              </a:rPr>
              <a:t>Extract </a:t>
            </a:r>
            <a:r>
              <a:rPr b="1" lang="en-US" sz="1700" spc="-1" strike="noStrike">
                <a:solidFill>
                  <a:srgbClr val="2e6d56"/>
                </a:solidFill>
                <a:latin typeface="Arial"/>
                <a:ea typeface="Arial"/>
              </a:rPr>
              <a:t>fission yields</a:t>
            </a:r>
            <a:r>
              <a:rPr b="0" lang="en-US" sz="1700" spc="-1" strike="noStrike">
                <a:solidFill>
                  <a:srgbClr val="000000"/>
                </a:solidFill>
                <a:latin typeface="Arial"/>
                <a:ea typeface="Arial"/>
              </a:rPr>
              <a:t> for </a:t>
            </a:r>
            <a:r>
              <a:rPr b="0" lang="en-US" sz="1700" spc="-1" strike="noStrike" baseline="30000">
                <a:solidFill>
                  <a:srgbClr val="000000"/>
                </a:solidFill>
                <a:latin typeface="Arial"/>
                <a:ea typeface="Arial"/>
              </a:rPr>
              <a:t>217</a:t>
            </a:r>
            <a:r>
              <a:rPr b="0" lang="en-US" sz="1700" spc="-1" strike="noStrike">
                <a:solidFill>
                  <a:srgbClr val="000000"/>
                </a:solidFill>
                <a:latin typeface="Arial"/>
                <a:ea typeface="Arial"/>
              </a:rPr>
              <a:t>Rn fission</a:t>
            </a:r>
            <a:endParaRPr b="0" lang="en-US" sz="1700" spc="-1" strike="noStrike">
              <a:latin typeface="Arial"/>
            </a:endParaRPr>
          </a:p>
          <a:p>
            <a:pPr marL="45720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800" spc="-1" strike="noStrike">
              <a:latin typeface="Arial"/>
            </a:endParaRPr>
          </a:p>
        </p:txBody>
      </p:sp>
      <p:sp>
        <p:nvSpPr>
          <p:cNvPr id="168" name="Google Shape;190;p17"/>
          <p:cNvSpPr/>
          <p:nvPr/>
        </p:nvSpPr>
        <p:spPr>
          <a:xfrm>
            <a:off x="-2160" y="0"/>
            <a:ext cx="234360" cy="6857640"/>
          </a:xfrm>
          <a:prstGeom prst="rect">
            <a:avLst/>
          </a:prstGeom>
          <a:solidFill>
            <a:srgbClr val="0c779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9" name="Google Shape;191;p17"/>
          <p:cNvSpPr/>
          <p:nvPr/>
        </p:nvSpPr>
        <p:spPr>
          <a:xfrm>
            <a:off x="11481120" y="0"/>
            <a:ext cx="712800" cy="6857640"/>
          </a:xfrm>
          <a:prstGeom prst="rect">
            <a:avLst/>
          </a:prstGeom>
          <a:solidFill>
            <a:srgbClr val="0c779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0" name="Google Shape;192;p17"/>
          <p:cNvSpPr/>
          <p:nvPr/>
        </p:nvSpPr>
        <p:spPr>
          <a:xfrm>
            <a:off x="290520" y="6427080"/>
            <a:ext cx="42912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D9F0F084-A2C9-4500-B13C-4B66FE716E35}" type="slidenum"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&lt;number&gt;</a:t>
            </a:fld>
            <a:endParaRPr b="0" lang="en-US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97;p18"/>
          <p:cNvSpPr/>
          <p:nvPr/>
        </p:nvSpPr>
        <p:spPr>
          <a:xfrm>
            <a:off x="2180520" y="293760"/>
            <a:ext cx="913392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PRISMA spectrometer</a:t>
            </a:r>
            <a:endParaRPr b="0" lang="en-US" sz="2800" spc="-1" strike="noStrike">
              <a:latin typeface="Arial"/>
            </a:endParaRPr>
          </a:p>
        </p:txBody>
      </p:sp>
      <p:grpSp>
        <p:nvGrpSpPr>
          <p:cNvPr id="172" name="Google Shape;198;p18"/>
          <p:cNvGrpSpPr/>
          <p:nvPr/>
        </p:nvGrpSpPr>
        <p:grpSpPr>
          <a:xfrm>
            <a:off x="2239920" y="-96120"/>
            <a:ext cx="7056360" cy="6970320"/>
            <a:chOff x="2239920" y="-96120"/>
            <a:chExt cx="7056360" cy="6970320"/>
          </a:xfrm>
        </p:grpSpPr>
        <p:sp>
          <p:nvSpPr>
            <p:cNvPr id="173" name="Google Shape;199;p18"/>
            <p:cNvSpPr/>
            <p:nvPr/>
          </p:nvSpPr>
          <p:spPr>
            <a:xfrm>
              <a:off x="7647120" y="2454120"/>
              <a:ext cx="311040" cy="304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anchor="t">
              <a:spAutoFit/>
            </a:bodyPr>
            <a:p>
              <a:pPr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1" lang="en-US" sz="1400" spc="-1" strike="noStrike">
                  <a:solidFill>
                    <a:srgbClr val="e97306"/>
                  </a:solidFill>
                  <a:latin typeface="Arial"/>
                  <a:ea typeface="Arial"/>
                </a:rPr>
                <a:t>A</a:t>
              </a:r>
              <a:endParaRPr b="0" lang="en-US" sz="1400" spc="-1" strike="noStrike">
                <a:latin typeface="Arial"/>
              </a:endParaRPr>
            </a:p>
          </p:txBody>
        </p:sp>
        <p:sp>
          <p:nvSpPr>
            <p:cNvPr id="174" name="Google Shape;200;p18"/>
            <p:cNvSpPr/>
            <p:nvPr/>
          </p:nvSpPr>
          <p:spPr>
            <a:xfrm>
              <a:off x="7874280" y="2482920"/>
              <a:ext cx="311040" cy="304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anchor="t">
              <a:spAutoFit/>
            </a:bodyPr>
            <a:p>
              <a:pPr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1" lang="en-US" sz="1400" spc="-1" strike="noStrike">
                  <a:solidFill>
                    <a:srgbClr val="e97306"/>
                  </a:solidFill>
                  <a:latin typeface="Arial"/>
                  <a:ea typeface="Arial"/>
                </a:rPr>
                <a:t>B</a:t>
              </a:r>
              <a:endParaRPr b="0" lang="en-US" sz="1400" spc="-1" strike="noStrike">
                <a:latin typeface="Arial"/>
              </a:endParaRPr>
            </a:p>
          </p:txBody>
        </p:sp>
        <p:pic>
          <p:nvPicPr>
            <p:cNvPr id="175" name="Google Shape;201;p18" descr="Immagine che contiene testo, schermata&#10;&#10;Descrizione generata automaticamente"/>
            <p:cNvPicPr/>
            <p:nvPr/>
          </p:nvPicPr>
          <p:blipFill>
            <a:blip r:embed="rId1"/>
            <a:stretch/>
          </p:blipFill>
          <p:spPr>
            <a:xfrm rot="18540000">
              <a:off x="3420360" y="749880"/>
              <a:ext cx="4695120" cy="52779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76" name="Google Shape;202;p18"/>
            <p:cNvSpPr/>
            <p:nvPr/>
          </p:nvSpPr>
          <p:spPr>
            <a:xfrm>
              <a:off x="8082000" y="2511720"/>
              <a:ext cx="311040" cy="304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anchor="t">
              <a:spAutoFit/>
            </a:bodyPr>
            <a:p>
              <a:pPr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1" lang="en-US" sz="1400" spc="-1" strike="noStrike">
                  <a:solidFill>
                    <a:srgbClr val="e97306"/>
                  </a:solidFill>
                  <a:latin typeface="Arial"/>
                  <a:ea typeface="Arial"/>
                </a:rPr>
                <a:t>C</a:t>
              </a:r>
              <a:endParaRPr b="0" lang="en-US" sz="1400" spc="-1" strike="noStrike">
                <a:latin typeface="Arial"/>
              </a:endParaRPr>
            </a:p>
          </p:txBody>
        </p:sp>
        <p:sp>
          <p:nvSpPr>
            <p:cNvPr id="177" name="Google Shape;203;p18"/>
            <p:cNvSpPr/>
            <p:nvPr/>
          </p:nvSpPr>
          <p:spPr>
            <a:xfrm>
              <a:off x="8299440" y="2550240"/>
              <a:ext cx="311040" cy="304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anchor="t">
              <a:spAutoFit/>
            </a:bodyPr>
            <a:p>
              <a:pPr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1" lang="en-US" sz="1400" spc="-1" strike="noStrike">
                  <a:solidFill>
                    <a:srgbClr val="e97306"/>
                  </a:solidFill>
                  <a:latin typeface="Arial"/>
                  <a:ea typeface="Arial"/>
                </a:rPr>
                <a:t>D</a:t>
              </a:r>
              <a:endParaRPr b="0" lang="en-US" sz="1400" spc="-1" strike="noStrike">
                <a:latin typeface="Arial"/>
              </a:endParaRPr>
            </a:p>
          </p:txBody>
        </p:sp>
        <p:sp>
          <p:nvSpPr>
            <p:cNvPr id="178" name="Google Shape;204;p18"/>
            <p:cNvSpPr/>
            <p:nvPr/>
          </p:nvSpPr>
          <p:spPr>
            <a:xfrm>
              <a:off x="7571520" y="3841560"/>
              <a:ext cx="1218960" cy="517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anchor="t">
              <a:spAutoFit/>
            </a:bodyPr>
            <a:p>
              <a:pPr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1" lang="en-US" sz="1400" spc="-1" strike="noStrike">
                  <a:solidFill>
                    <a:srgbClr val="e97306"/>
                  </a:solidFill>
                  <a:latin typeface="Arial"/>
                  <a:ea typeface="Arial"/>
                </a:rPr>
                <a:t>Ionization chamber</a:t>
              </a:r>
              <a:endParaRPr b="0" lang="en-US" sz="1400" spc="-1" strike="noStrike">
                <a:latin typeface="Arial"/>
              </a:endParaRPr>
            </a:p>
          </p:txBody>
        </p:sp>
        <p:sp>
          <p:nvSpPr>
            <p:cNvPr id="179" name="Google Shape;205;p18"/>
            <p:cNvSpPr/>
            <p:nvPr/>
          </p:nvSpPr>
          <p:spPr>
            <a:xfrm>
              <a:off x="6364080" y="2253240"/>
              <a:ext cx="1218960" cy="304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anchor="t">
              <a:spAutoFit/>
            </a:bodyPr>
            <a:p>
              <a:pPr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1" lang="en-US" sz="1400" spc="-1" strike="noStrike">
                  <a:solidFill>
                    <a:srgbClr val="7030a0"/>
                  </a:solidFill>
                  <a:latin typeface="Arial"/>
                  <a:ea typeface="Arial"/>
                </a:rPr>
                <a:t>MWPPAC</a:t>
              </a:r>
              <a:endParaRPr b="0" lang="en-US" sz="1400" spc="-1" strike="noStrike">
                <a:latin typeface="Arial"/>
              </a:endParaRPr>
            </a:p>
          </p:txBody>
        </p:sp>
        <p:sp>
          <p:nvSpPr>
            <p:cNvPr id="180" name="Google Shape;206;p18"/>
            <p:cNvSpPr/>
            <p:nvPr/>
          </p:nvSpPr>
          <p:spPr>
            <a:xfrm>
              <a:off x="3090600" y="4101840"/>
              <a:ext cx="1218960" cy="304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anchor="t">
              <a:spAutoFit/>
            </a:bodyPr>
            <a:p>
              <a:pPr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1" lang="en-US" sz="1400" spc="-1" strike="noStrike">
                  <a:solidFill>
                    <a:srgbClr val="4fe6e4"/>
                  </a:solidFill>
                  <a:latin typeface="Arial"/>
                  <a:ea typeface="Arial"/>
                </a:rPr>
                <a:t>MCP</a:t>
              </a:r>
              <a:endParaRPr b="0" lang="en-US" sz="1400" spc="-1" strike="noStrike">
                <a:latin typeface="Arial"/>
              </a:endParaRPr>
            </a:p>
          </p:txBody>
        </p:sp>
        <p:sp>
          <p:nvSpPr>
            <p:cNvPr id="181" name="Google Shape;207;p18"/>
            <p:cNvSpPr/>
            <p:nvPr/>
          </p:nvSpPr>
          <p:spPr>
            <a:xfrm>
              <a:off x="3705120" y="2328840"/>
              <a:ext cx="1218960" cy="304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anchor="t">
              <a:spAutoFit/>
            </a:bodyPr>
            <a:p>
              <a:pPr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1" lang="en-US" sz="1400" spc="-1" strike="noStrike">
                  <a:solidFill>
                    <a:srgbClr val="002060"/>
                  </a:solidFill>
                  <a:latin typeface="Arial"/>
                  <a:ea typeface="Arial"/>
                </a:rPr>
                <a:t>Dipole</a:t>
              </a:r>
              <a:endParaRPr b="0" lang="en-US" sz="1400" spc="-1" strike="noStrike">
                <a:latin typeface="Arial"/>
              </a:endParaRPr>
            </a:p>
          </p:txBody>
        </p:sp>
        <p:sp>
          <p:nvSpPr>
            <p:cNvPr id="182" name="Google Shape;208;p18"/>
            <p:cNvSpPr/>
            <p:nvPr/>
          </p:nvSpPr>
          <p:spPr>
            <a:xfrm>
              <a:off x="3705120" y="3783960"/>
              <a:ext cx="1218960" cy="3042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anchor="t">
              <a:spAutoFit/>
            </a:bodyPr>
            <a:p>
              <a:pPr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1" lang="en-US" sz="1400" spc="-1" strike="noStrike">
                  <a:solidFill>
                    <a:srgbClr val="ff0000"/>
                  </a:solidFill>
                  <a:latin typeface="Arial"/>
                  <a:ea typeface="Arial"/>
                </a:rPr>
                <a:t>Quadrupole</a:t>
              </a:r>
              <a:endParaRPr b="0" lang="en-US" sz="1400" spc="-1" strike="noStrike">
                <a:latin typeface="Arial"/>
              </a:endParaRPr>
            </a:p>
          </p:txBody>
        </p:sp>
      </p:grpSp>
      <p:sp>
        <p:nvSpPr>
          <p:cNvPr id="183" name="Google Shape;209;p18"/>
          <p:cNvSpPr/>
          <p:nvPr/>
        </p:nvSpPr>
        <p:spPr>
          <a:xfrm flipH="1">
            <a:off x="8629560" y="2315520"/>
            <a:ext cx="488520" cy="1850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e67106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84" name="Google Shape;210;p18"/>
          <p:cNvSpPr/>
          <p:nvPr/>
        </p:nvSpPr>
        <p:spPr>
          <a:xfrm rot="10800000">
            <a:off x="6930720" y="3643920"/>
            <a:ext cx="110520" cy="9529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7030a0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85" name="Google Shape;211;p18"/>
          <p:cNvSpPr/>
          <p:nvPr/>
        </p:nvSpPr>
        <p:spPr>
          <a:xfrm>
            <a:off x="373320" y="2503440"/>
            <a:ext cx="2243880" cy="1510560"/>
          </a:xfrm>
          <a:prstGeom prst="rect">
            <a:avLst/>
          </a:prstGeom>
          <a:solidFill>
            <a:srgbClr val="c3f7f5"/>
          </a:solidFill>
          <a:ln w="28575">
            <a:solidFill>
              <a:srgbClr val="4fe6e4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300" spc="-1" strike="noStrike" u="sng">
                <a:solidFill>
                  <a:srgbClr val="107675"/>
                </a:solidFill>
                <a:uFillTx/>
                <a:latin typeface="Arial"/>
                <a:ea typeface="Arial"/>
              </a:rPr>
              <a:t>Micro Channel Plate (MCP)</a:t>
            </a:r>
            <a:endParaRPr b="0" lang="en-US" sz="13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3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107675"/>
              </a:buClr>
              <a:buFont typeface="Calibri"/>
              <a:buChar char="-"/>
              <a:tabLst>
                <a:tab algn="l" pos="0"/>
              </a:tabLst>
            </a:pPr>
            <a:r>
              <a:rPr b="1" lang="en-US" sz="1300" spc="-1" strike="noStrike">
                <a:solidFill>
                  <a:srgbClr val="107675"/>
                </a:solidFill>
                <a:latin typeface="Arial"/>
                <a:ea typeface="Arial"/>
              </a:rPr>
              <a:t>Entrance detector</a:t>
            </a:r>
            <a:endParaRPr b="0" lang="en-US" sz="13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107675"/>
              </a:buClr>
              <a:buFont typeface="Calibri"/>
              <a:buChar char="-"/>
              <a:tabLst>
                <a:tab algn="l" pos="0"/>
              </a:tabLst>
            </a:pPr>
            <a:r>
              <a:rPr b="0" lang="en-US" sz="1300" spc="-1" strike="noStrike">
                <a:solidFill>
                  <a:srgbClr val="107675"/>
                </a:solidFill>
                <a:latin typeface="Arial"/>
                <a:ea typeface="Arial"/>
              </a:rPr>
              <a:t>X,Y measurement de</a:t>
            </a:r>
            <a:endParaRPr b="0" lang="en-US" sz="13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107675"/>
              </a:buClr>
              <a:buFont typeface="Calibri"/>
              <a:buChar char="-"/>
              <a:tabLst>
                <a:tab algn="l" pos="0"/>
              </a:tabLst>
            </a:pPr>
            <a:r>
              <a:rPr b="0" lang="en-US" sz="1300" spc="-1" strike="noStrike">
                <a:solidFill>
                  <a:srgbClr val="107675"/>
                </a:solidFill>
                <a:latin typeface="Arial"/>
                <a:ea typeface="Arial"/>
              </a:rPr>
              <a:t>Time signal </a:t>
            </a:r>
            <a:r>
              <a:rPr b="1" lang="en-US" sz="1300" spc="-1" strike="noStrike">
                <a:solidFill>
                  <a:srgbClr val="107675"/>
                </a:solidFill>
                <a:latin typeface="Arial"/>
                <a:ea typeface="Arial"/>
              </a:rPr>
              <a:t>(ToF delayed stop)</a:t>
            </a:r>
            <a:r>
              <a:rPr b="0" lang="en-US" sz="1300" spc="-1" strike="noStrike">
                <a:solidFill>
                  <a:srgbClr val="107675"/>
                </a:solidFill>
                <a:latin typeface="Arial"/>
                <a:ea typeface="Arial"/>
              </a:rPr>
              <a:t> 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86" name="Google Shape;212;p18"/>
          <p:cNvSpPr/>
          <p:nvPr/>
        </p:nvSpPr>
        <p:spPr>
          <a:xfrm>
            <a:off x="9203400" y="3463920"/>
            <a:ext cx="2223720" cy="1770480"/>
          </a:xfrm>
          <a:prstGeom prst="rect">
            <a:avLst/>
          </a:prstGeom>
          <a:solidFill>
            <a:srgbClr val="feead7"/>
          </a:solidFill>
          <a:ln w="28575">
            <a:solidFill>
              <a:srgbClr val="e67106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400" spc="-1" strike="noStrike" u="sng">
                <a:solidFill>
                  <a:srgbClr val="994b04"/>
                </a:solidFill>
                <a:uFillTx/>
                <a:latin typeface="Arial"/>
                <a:ea typeface="Arial"/>
              </a:rPr>
              <a:t>Ionization Chamber</a:t>
            </a:r>
            <a:endParaRPr b="0" lang="en-US" sz="1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400" spc="-1" strike="noStrike" u="sng">
                <a:solidFill>
                  <a:srgbClr val="994b04"/>
                </a:solidFill>
                <a:uFillTx/>
                <a:latin typeface="Arial"/>
                <a:ea typeface="Arial"/>
              </a:rPr>
              <a:t>(IC)</a:t>
            </a:r>
            <a:endParaRPr b="0" lang="en-US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994b04"/>
              </a:buClr>
              <a:buFont typeface="Calibri"/>
              <a:buChar char="-"/>
              <a:tabLst>
                <a:tab algn="l" pos="0"/>
              </a:tabLst>
            </a:pPr>
            <a:r>
              <a:rPr b="0" lang="en-US" sz="1400" spc="-1" strike="noStrike">
                <a:solidFill>
                  <a:srgbClr val="994b04"/>
                </a:solidFill>
                <a:latin typeface="Arial"/>
                <a:ea typeface="Arial"/>
              </a:rPr>
              <a:t>10x4 pads (</a:t>
            </a:r>
            <a:r>
              <a:rPr b="1" i="1" lang="en-US" sz="1400" spc="-1" strike="noStrike">
                <a:solidFill>
                  <a:srgbClr val="994b04"/>
                </a:solidFill>
                <a:latin typeface="Arial"/>
                <a:ea typeface="Arial"/>
              </a:rPr>
              <a:t>Energy</a:t>
            </a:r>
            <a:r>
              <a:rPr b="0" lang="en-US" sz="1400" spc="-1" strike="noStrike">
                <a:solidFill>
                  <a:srgbClr val="994b04"/>
                </a:solidFill>
                <a:latin typeface="Arial"/>
                <a:ea typeface="Arial"/>
              </a:rPr>
              <a:t>)</a:t>
            </a:r>
            <a:endParaRPr b="0" lang="en-US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994b04"/>
              </a:buClr>
              <a:buFont typeface="Calibri"/>
              <a:buChar char="-"/>
              <a:tabLst>
                <a:tab algn="l" pos="0"/>
              </a:tabLst>
            </a:pPr>
            <a:r>
              <a:rPr b="1" lang="en-US" sz="1400" spc="-1" strike="noStrike">
                <a:solidFill>
                  <a:srgbClr val="994b04"/>
                </a:solidFill>
                <a:latin typeface="Arial"/>
                <a:ea typeface="Arial"/>
              </a:rPr>
              <a:t>dE vs Eres</a:t>
            </a:r>
            <a:r>
              <a:rPr b="0" lang="en-US" sz="1400" spc="-1" strike="noStrike">
                <a:solidFill>
                  <a:srgbClr val="994b04"/>
                </a:solidFill>
                <a:latin typeface="Arial"/>
                <a:ea typeface="Arial"/>
              </a:rPr>
              <a:t> to discriminate </a:t>
            </a:r>
            <a:r>
              <a:rPr b="1" lang="en-US" sz="1400" spc="-1" strike="noStrike">
                <a:solidFill>
                  <a:srgbClr val="994b04"/>
                </a:solidFill>
                <a:latin typeface="Arial"/>
                <a:ea typeface="Arial"/>
              </a:rPr>
              <a:t>Z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87" name="Google Shape;213;p18"/>
          <p:cNvSpPr/>
          <p:nvPr/>
        </p:nvSpPr>
        <p:spPr>
          <a:xfrm>
            <a:off x="2617560" y="3258720"/>
            <a:ext cx="410760" cy="5983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4fe6e4"/>
            </a:solidFill>
            <a:miter/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188" name="Google Shape;214;p18"/>
          <p:cNvSpPr/>
          <p:nvPr/>
        </p:nvSpPr>
        <p:spPr>
          <a:xfrm>
            <a:off x="1319760" y="4961160"/>
            <a:ext cx="4620960" cy="1468080"/>
          </a:xfrm>
          <a:prstGeom prst="rect">
            <a:avLst/>
          </a:prstGeom>
          <a:solidFill>
            <a:srgbClr val="c9c2ff"/>
          </a:solidFill>
          <a:ln w="28575">
            <a:solidFill>
              <a:srgbClr val="7030a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400" spc="-1" strike="noStrike" u="sng">
                <a:solidFill>
                  <a:srgbClr val="002060"/>
                </a:solidFill>
                <a:uFillTx/>
                <a:latin typeface="Arial"/>
                <a:ea typeface="Arial"/>
              </a:rPr>
              <a:t>Multi-Wire Parallel Plate Avalanche Counter</a:t>
            </a:r>
            <a:endParaRPr b="0" lang="en-US" sz="1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400" spc="-1" strike="noStrike" u="sng">
                <a:solidFill>
                  <a:srgbClr val="002060"/>
                </a:solidFill>
                <a:uFillTx/>
                <a:latin typeface="Arial"/>
                <a:ea typeface="Arial"/>
              </a:rPr>
              <a:t>(MWPPAC) - "Focal Plane" detector</a:t>
            </a:r>
            <a:endParaRPr b="0" lang="en-US" sz="1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2060"/>
              </a:buClr>
              <a:buFont typeface="Calibri"/>
              <a:buChar char="-"/>
              <a:tabLst>
                <a:tab algn="l" pos="0"/>
              </a:tabLst>
            </a:pPr>
            <a:r>
              <a:rPr b="1" lang="en-US" sz="1400" spc="-1" strike="noStrike">
                <a:solidFill>
                  <a:srgbClr val="002060"/>
                </a:solidFill>
                <a:latin typeface="Arial"/>
                <a:ea typeface="Arial"/>
              </a:rPr>
              <a:t>10 independent </a:t>
            </a:r>
            <a:r>
              <a:rPr b="0" lang="en-US" sz="1400" spc="-1" strike="noStrike">
                <a:solidFill>
                  <a:srgbClr val="002060"/>
                </a:solidFill>
                <a:latin typeface="Arial"/>
                <a:ea typeface="Arial"/>
              </a:rPr>
              <a:t>sections </a:t>
            </a:r>
            <a:endParaRPr b="0" lang="en-US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2060"/>
              </a:buClr>
              <a:buFont typeface="Calibri"/>
              <a:buChar char="-"/>
              <a:tabLst>
                <a:tab algn="l" pos="0"/>
              </a:tabLst>
            </a:pPr>
            <a:r>
              <a:rPr b="0" lang="en-US" sz="1400" spc="-1" strike="noStrike">
                <a:solidFill>
                  <a:srgbClr val="002060"/>
                </a:solidFill>
                <a:latin typeface="Arial"/>
                <a:ea typeface="Arial"/>
              </a:rPr>
              <a:t>X,Y measurement</a:t>
            </a:r>
            <a:endParaRPr b="0" lang="en-US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2060"/>
              </a:buClr>
              <a:buFont typeface="Calibri"/>
              <a:buChar char="-"/>
              <a:tabLst>
                <a:tab algn="l" pos="0"/>
              </a:tabLst>
            </a:pPr>
            <a:r>
              <a:rPr b="0" lang="en-US" sz="1400" spc="-1" strike="noStrike">
                <a:solidFill>
                  <a:srgbClr val="002060"/>
                </a:solidFill>
                <a:latin typeface="Arial"/>
                <a:ea typeface="Arial"/>
              </a:rPr>
              <a:t>Time signal (</a:t>
            </a:r>
            <a:r>
              <a:rPr b="1" lang="en-US" sz="1400" spc="-1" strike="noStrike">
                <a:solidFill>
                  <a:srgbClr val="002060"/>
                </a:solidFill>
                <a:latin typeface="Arial"/>
                <a:ea typeface="Arial"/>
              </a:rPr>
              <a:t>ToF start</a:t>
            </a:r>
            <a:r>
              <a:rPr b="0" lang="en-US" sz="1400" spc="-1" strike="noStrike">
                <a:solidFill>
                  <a:srgbClr val="002060"/>
                </a:solidFill>
                <a:latin typeface="Arial"/>
                <a:ea typeface="Arial"/>
              </a:rPr>
              <a:t>)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89" name="Google Shape;215;p18"/>
          <p:cNvSpPr/>
          <p:nvPr/>
        </p:nvSpPr>
        <p:spPr>
          <a:xfrm>
            <a:off x="3071880" y="4429440"/>
            <a:ext cx="32407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7f7f7f"/>
                </a:solidFill>
                <a:latin typeface="Arial"/>
                <a:ea typeface="Arial"/>
              </a:rPr>
              <a:t>S. Szilner, C.A. Ur et al., Phys. Rev. C 76, 024604 (2007)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90" name="Google Shape;216;p18"/>
          <p:cNvSpPr/>
          <p:nvPr/>
        </p:nvSpPr>
        <p:spPr>
          <a:xfrm>
            <a:off x="5061960" y="738720"/>
            <a:ext cx="3078720" cy="106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600" spc="-1" strike="noStrike" u="sng">
                <a:solidFill>
                  <a:srgbClr val="000000"/>
                </a:solidFill>
                <a:uFillTx/>
                <a:latin typeface="Arial"/>
                <a:ea typeface="Arial"/>
              </a:rPr>
              <a:t>Functions:</a:t>
            </a:r>
            <a:endParaRPr b="0" lang="en-US" sz="1600" spc="-1" strike="noStrike">
              <a:latin typeface="Arial"/>
            </a:endParaRPr>
          </a:p>
          <a:p>
            <a:pPr marL="285840" indent="-285840" algn="ctr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Trajectory reconstruction</a:t>
            </a:r>
            <a:endParaRPr b="0" lang="en-US" sz="1600" spc="-1" strike="noStrike">
              <a:latin typeface="Arial"/>
            </a:endParaRPr>
          </a:p>
          <a:p>
            <a:pPr marL="285840" indent="-285840" algn="ctr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Velocity measurement</a:t>
            </a:r>
            <a:endParaRPr b="0" lang="en-US" sz="1600" spc="-1" strike="noStrike">
              <a:latin typeface="Arial"/>
            </a:endParaRPr>
          </a:p>
          <a:p>
            <a:pPr marL="285840" indent="-285840" algn="ctr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A,Z identification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91" name="Google Shape;217;p18"/>
          <p:cNvSpPr/>
          <p:nvPr/>
        </p:nvSpPr>
        <p:spPr>
          <a:xfrm>
            <a:off x="2235240" y="4087800"/>
            <a:ext cx="841320" cy="30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400" spc="-1" strike="noStrike">
                <a:solidFill>
                  <a:srgbClr val="7f7f7f"/>
                </a:solidFill>
                <a:latin typeface="Arial"/>
                <a:ea typeface="Arial"/>
              </a:rPr>
              <a:t>Target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192" name="Google Shape;218;p18" descr="A graph of a calibrated point&#10;&#10;AI-generated content may be incorrect."/>
          <p:cNvPicPr/>
          <p:nvPr/>
        </p:nvPicPr>
        <p:blipFill>
          <a:blip r:embed="rId2"/>
          <a:stretch/>
        </p:blipFill>
        <p:spPr>
          <a:xfrm>
            <a:off x="291960" y="265680"/>
            <a:ext cx="2790000" cy="2266920"/>
          </a:xfrm>
          <a:prstGeom prst="rect">
            <a:avLst/>
          </a:prstGeom>
          <a:ln w="28575">
            <a:solidFill>
              <a:srgbClr val="4fe6e4"/>
            </a:solidFill>
            <a:round/>
          </a:ln>
        </p:spPr>
      </p:pic>
      <p:pic>
        <p:nvPicPr>
          <p:cNvPr id="193" name="Google Shape;219;p18" descr=""/>
          <p:cNvPicPr/>
          <p:nvPr/>
        </p:nvPicPr>
        <p:blipFill>
          <a:blip r:embed="rId3"/>
          <a:stretch/>
        </p:blipFill>
        <p:spPr>
          <a:xfrm>
            <a:off x="5972760" y="4387320"/>
            <a:ext cx="2995560" cy="2087280"/>
          </a:xfrm>
          <a:prstGeom prst="rect">
            <a:avLst/>
          </a:prstGeom>
          <a:ln w="28575">
            <a:solidFill>
              <a:srgbClr val="9a3fe0"/>
            </a:solidFill>
            <a:round/>
          </a:ln>
        </p:spPr>
      </p:pic>
      <p:pic>
        <p:nvPicPr>
          <p:cNvPr id="194" name="Google Shape;220;p18" descr="A graph of a function&#10;&#10;AI-generated content may be incorrect."/>
          <p:cNvPicPr/>
          <p:nvPr/>
        </p:nvPicPr>
        <p:blipFill>
          <a:blip r:embed="rId4"/>
          <a:stretch/>
        </p:blipFill>
        <p:spPr>
          <a:xfrm>
            <a:off x="8989920" y="1341360"/>
            <a:ext cx="2427840" cy="2087280"/>
          </a:xfrm>
          <a:prstGeom prst="rect">
            <a:avLst/>
          </a:prstGeom>
          <a:ln w="28575">
            <a:solidFill>
              <a:srgbClr val="e67106"/>
            </a:solidFill>
            <a:round/>
          </a:ln>
        </p:spPr>
      </p:pic>
      <p:sp>
        <p:nvSpPr>
          <p:cNvPr id="195" name="Google Shape;221;p18"/>
          <p:cNvSpPr/>
          <p:nvPr/>
        </p:nvSpPr>
        <p:spPr>
          <a:xfrm>
            <a:off x="-2160" y="0"/>
            <a:ext cx="234360" cy="6857640"/>
          </a:xfrm>
          <a:prstGeom prst="rect">
            <a:avLst/>
          </a:prstGeom>
          <a:solidFill>
            <a:srgbClr val="0c779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6" name="Google Shape;222;p18"/>
          <p:cNvSpPr/>
          <p:nvPr/>
        </p:nvSpPr>
        <p:spPr>
          <a:xfrm>
            <a:off x="11481120" y="0"/>
            <a:ext cx="712800" cy="6857640"/>
          </a:xfrm>
          <a:prstGeom prst="rect">
            <a:avLst/>
          </a:prstGeom>
          <a:solidFill>
            <a:srgbClr val="0c779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7" name="Google Shape;223;p18"/>
          <p:cNvSpPr/>
          <p:nvPr/>
        </p:nvSpPr>
        <p:spPr>
          <a:xfrm>
            <a:off x="290520" y="6427080"/>
            <a:ext cx="42912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8D271C7C-F837-43B8-82AD-3362D128FF5F}" type="slidenum"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&lt;number&gt;</a:t>
            </a:fld>
            <a:endParaRPr b="0" lang="en-US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228;p19" descr="A graph of a function&#10;&#10;AI-generated content may be incorrect."/>
          <p:cNvPicPr/>
          <p:nvPr/>
        </p:nvPicPr>
        <p:blipFill>
          <a:blip r:embed="rId1"/>
          <a:stretch/>
        </p:blipFill>
        <p:spPr>
          <a:xfrm>
            <a:off x="7869240" y="1115280"/>
            <a:ext cx="3616560" cy="2560320"/>
          </a:xfrm>
          <a:prstGeom prst="rect">
            <a:avLst/>
          </a:prstGeom>
          <a:ln w="0">
            <a:noFill/>
          </a:ln>
        </p:spPr>
      </p:pic>
      <p:sp>
        <p:nvSpPr>
          <p:cNvPr id="199" name="Google Shape;229;p19"/>
          <p:cNvSpPr/>
          <p:nvPr/>
        </p:nvSpPr>
        <p:spPr>
          <a:xfrm>
            <a:off x="2180520" y="293760"/>
            <a:ext cx="913392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PRISMA identification</a:t>
            </a:r>
            <a:endParaRPr b="0" lang="en-US" sz="2800" spc="-1" strike="noStrike">
              <a:latin typeface="Arial"/>
            </a:endParaRPr>
          </a:p>
        </p:txBody>
      </p:sp>
      <p:pic>
        <p:nvPicPr>
          <p:cNvPr id="200" name="Google Shape;230;p19" descr=""/>
          <p:cNvPicPr/>
          <p:nvPr/>
        </p:nvPicPr>
        <p:blipFill>
          <a:blip r:embed="rId2"/>
          <a:stretch/>
        </p:blipFill>
        <p:spPr>
          <a:xfrm>
            <a:off x="315720" y="3741120"/>
            <a:ext cx="3283920" cy="2497320"/>
          </a:xfrm>
          <a:prstGeom prst="rect">
            <a:avLst/>
          </a:prstGeom>
          <a:ln w="0">
            <a:noFill/>
          </a:ln>
        </p:spPr>
      </p:pic>
      <p:sp>
        <p:nvSpPr>
          <p:cNvPr id="201" name="Google Shape;231;p19"/>
          <p:cNvSpPr/>
          <p:nvPr/>
        </p:nvSpPr>
        <p:spPr>
          <a:xfrm>
            <a:off x="105480" y="3154320"/>
            <a:ext cx="3708720" cy="577800"/>
          </a:xfrm>
          <a:prstGeom prst="rect">
            <a:avLst/>
          </a:prstGeom>
          <a:solidFill>
            <a:schemeClr val="lt1"/>
          </a:solidFill>
          <a:ln w="9525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Correction of aberrations against positions at the MCP and PPAC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202" name="Google Shape;232;p19"/>
          <p:cNvSpPr/>
          <p:nvPr/>
        </p:nvSpPr>
        <p:spPr>
          <a:xfrm rot="2700000">
            <a:off x="11566080" y="-80280"/>
            <a:ext cx="914040" cy="456840"/>
          </a:xfrm>
          <a:prstGeom prst="triangle">
            <a:avLst>
              <a:gd name="adj" fmla="val 50000"/>
            </a:avLst>
          </a:prstGeom>
          <a:solidFill>
            <a:srgbClr val="2e60e8"/>
          </a:solidFill>
          <a:ln w="12700">
            <a:solidFill>
              <a:srgbClr val="2e60e8"/>
            </a:solidFill>
            <a:miter/>
          </a:ln>
        </p:spPr>
        <p:style>
          <a:lnRef idx="0"/>
          <a:fillRef idx="0"/>
          <a:effectRef idx="0"/>
          <a:fontRef idx="minor"/>
        </p:style>
      </p:sp>
      <p:grpSp>
        <p:nvGrpSpPr>
          <p:cNvPr id="203" name="Google Shape;233;p19"/>
          <p:cNvGrpSpPr/>
          <p:nvPr/>
        </p:nvGrpSpPr>
        <p:grpSpPr>
          <a:xfrm>
            <a:off x="422280" y="182880"/>
            <a:ext cx="3449160" cy="2859840"/>
            <a:chOff x="422280" y="182880"/>
            <a:chExt cx="3449160" cy="2859840"/>
          </a:xfrm>
        </p:grpSpPr>
        <p:pic>
          <p:nvPicPr>
            <p:cNvPr id="204" name="Google Shape;234;p19" descr="A diagram of a magnetic spectrometer&#10;&#10;Description automatically generated"/>
            <p:cNvPicPr/>
            <p:nvPr/>
          </p:nvPicPr>
          <p:blipFill>
            <a:blip r:embed="rId3"/>
            <a:srcRect l="6570" t="5615" r="6054" b="3227"/>
            <a:stretch/>
          </p:blipFill>
          <p:spPr>
            <a:xfrm>
              <a:off x="542520" y="182880"/>
              <a:ext cx="3328920" cy="27637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05" name="Google Shape;235;p19"/>
            <p:cNvSpPr/>
            <p:nvPr/>
          </p:nvSpPr>
          <p:spPr>
            <a:xfrm>
              <a:off x="422280" y="2849400"/>
              <a:ext cx="2838240" cy="193320"/>
            </a:xfrm>
            <a:prstGeom prst="rect">
              <a:avLst/>
            </a:prstGeom>
            <a:solidFill>
              <a:schemeClr val="lt1"/>
            </a:solidFill>
            <a:ln w="12700">
              <a:solidFill>
                <a:srgbClr val="ffffff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6" name="Google Shape;236;p19"/>
            <p:cNvSpPr/>
            <p:nvPr/>
          </p:nvSpPr>
          <p:spPr>
            <a:xfrm>
              <a:off x="422280" y="2617920"/>
              <a:ext cx="2371680" cy="231120"/>
            </a:xfrm>
            <a:prstGeom prst="rect">
              <a:avLst/>
            </a:prstGeom>
            <a:solidFill>
              <a:schemeClr val="lt1"/>
            </a:solidFill>
            <a:ln w="12700">
              <a:solidFill>
                <a:srgbClr val="ffffff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7" name="Google Shape;237;p19"/>
            <p:cNvSpPr/>
            <p:nvPr/>
          </p:nvSpPr>
          <p:spPr>
            <a:xfrm flipH="1" rot="10800000">
              <a:off x="708840" y="673200"/>
              <a:ext cx="363960" cy="3636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28575">
              <a:solidFill>
                <a:srgbClr val="0db6ff"/>
              </a:solidFill>
              <a:miter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8" name="Google Shape;238;p19"/>
            <p:cNvSpPr/>
            <p:nvPr/>
          </p:nvSpPr>
          <p:spPr>
            <a:xfrm>
              <a:off x="1078200" y="686520"/>
              <a:ext cx="383760" cy="76320"/>
            </a:xfrm>
            <a:prstGeom prst="curvedConnector3">
              <a:avLst>
                <a:gd name="adj1" fmla="val 50000"/>
              </a:avLst>
            </a:prstGeom>
            <a:noFill/>
            <a:ln w="28575">
              <a:solidFill>
                <a:srgbClr val="0db6ff"/>
              </a:solidFill>
              <a:miter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09" name="Google Shape;239;p19"/>
            <p:cNvSpPr/>
            <p:nvPr/>
          </p:nvSpPr>
          <p:spPr>
            <a:xfrm>
              <a:off x="1460520" y="757080"/>
              <a:ext cx="491760" cy="1476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28575">
              <a:solidFill>
                <a:srgbClr val="0db6ff"/>
              </a:solidFill>
              <a:miter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0" name="Google Shape;240;p19"/>
            <p:cNvSpPr/>
            <p:nvPr/>
          </p:nvSpPr>
          <p:spPr>
            <a:xfrm rot="21180000">
              <a:off x="1326960" y="767160"/>
              <a:ext cx="1410480" cy="955440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28575">
              <a:solidFill>
                <a:srgbClr val="0db6ff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1" name="Google Shape;241;p19"/>
            <p:cNvSpPr/>
            <p:nvPr/>
          </p:nvSpPr>
          <p:spPr>
            <a:xfrm>
              <a:off x="2722320" y="1152720"/>
              <a:ext cx="277560" cy="86616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28575">
              <a:solidFill>
                <a:srgbClr val="0db6ff"/>
              </a:solidFill>
              <a:miter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2" name="Google Shape;242;p19"/>
            <p:cNvSpPr/>
            <p:nvPr/>
          </p:nvSpPr>
          <p:spPr>
            <a:xfrm>
              <a:off x="865800" y="687960"/>
              <a:ext cx="23400" cy="27000"/>
            </a:xfrm>
            <a:prstGeom prst="ellipse">
              <a:avLst/>
            </a:prstGeom>
            <a:solidFill>
              <a:srgbClr val="002060"/>
            </a:solidFill>
            <a:ln w="57150">
              <a:solidFill>
                <a:srgbClr val="7030a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3" name="Google Shape;243;p19"/>
            <p:cNvSpPr/>
            <p:nvPr/>
          </p:nvSpPr>
          <p:spPr>
            <a:xfrm>
              <a:off x="2999880" y="2001960"/>
              <a:ext cx="23400" cy="27000"/>
            </a:xfrm>
            <a:prstGeom prst="ellipse">
              <a:avLst/>
            </a:prstGeom>
            <a:solidFill>
              <a:srgbClr val="002060"/>
            </a:solidFill>
            <a:ln w="57150">
              <a:solidFill>
                <a:srgbClr val="7030a0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14" name="Google Shape;244;p19"/>
            <p:cNvSpPr/>
            <p:nvPr/>
          </p:nvSpPr>
          <p:spPr>
            <a:xfrm>
              <a:off x="798840" y="467280"/>
              <a:ext cx="605520" cy="258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anchor="t">
              <a:spAutoFit/>
            </a:bodyPr>
            <a:p>
              <a:pPr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1" lang="en-US" sz="1100" spc="-1" strike="noStrike">
                  <a:solidFill>
                    <a:srgbClr val="7030a0"/>
                  </a:solidFill>
                  <a:latin typeface="Arial"/>
                  <a:ea typeface="Arial"/>
                </a:rPr>
                <a:t>(X,Y)</a:t>
              </a:r>
              <a:endParaRPr b="0" lang="en-US" sz="1100" spc="-1" strike="noStrike">
                <a:latin typeface="Arial"/>
              </a:endParaRPr>
            </a:p>
          </p:txBody>
        </p:sp>
        <p:sp>
          <p:nvSpPr>
            <p:cNvPr id="215" name="Google Shape;245;p19"/>
            <p:cNvSpPr/>
            <p:nvPr/>
          </p:nvSpPr>
          <p:spPr>
            <a:xfrm>
              <a:off x="2546280" y="1928520"/>
              <a:ext cx="454680" cy="2584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anchor="t">
              <a:spAutoFit/>
            </a:bodyPr>
            <a:p>
              <a:pPr>
                <a:lnSpc>
                  <a:spcPct val="100000"/>
                </a:lnSpc>
                <a:buNone/>
                <a:tabLst>
                  <a:tab algn="l" pos="0"/>
                </a:tabLst>
              </a:pPr>
              <a:r>
                <a:rPr b="1" lang="en-US" sz="1100" spc="-1" strike="noStrike">
                  <a:solidFill>
                    <a:srgbClr val="7030a0"/>
                  </a:solidFill>
                  <a:latin typeface="Arial"/>
                  <a:ea typeface="Arial"/>
                </a:rPr>
                <a:t>X</a:t>
              </a:r>
              <a:endParaRPr b="0" lang="en-US" sz="1100" spc="-1" strike="noStrike">
                <a:latin typeface="Arial"/>
              </a:endParaRPr>
            </a:p>
          </p:txBody>
        </p:sp>
      </p:grpSp>
      <p:pic>
        <p:nvPicPr>
          <p:cNvPr id="216" name="Google Shape;246;p19" descr="A graph with a purple line&#10;&#10;AI-generated content may be incorrect."/>
          <p:cNvPicPr/>
          <p:nvPr/>
        </p:nvPicPr>
        <p:blipFill>
          <a:blip r:embed="rId4"/>
          <a:stretch/>
        </p:blipFill>
        <p:spPr>
          <a:xfrm>
            <a:off x="7995240" y="3963600"/>
            <a:ext cx="3449520" cy="2337840"/>
          </a:xfrm>
          <a:prstGeom prst="rect">
            <a:avLst/>
          </a:prstGeom>
          <a:ln w="0">
            <a:noFill/>
          </a:ln>
        </p:spPr>
      </p:pic>
      <p:sp>
        <p:nvSpPr>
          <p:cNvPr id="217" name="Google Shape;247;p19"/>
          <p:cNvSpPr/>
          <p:nvPr/>
        </p:nvSpPr>
        <p:spPr>
          <a:xfrm>
            <a:off x="9370080" y="6179760"/>
            <a:ext cx="1271880" cy="304200"/>
          </a:xfrm>
          <a:prstGeom prst="rect">
            <a:avLst/>
          </a:prstGeom>
          <a:solidFill>
            <a:schemeClr val="lt1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400" spc="-1" strike="noStrike">
                <a:solidFill>
                  <a:srgbClr val="00b050"/>
                </a:solidFill>
                <a:latin typeface="Arial"/>
                <a:ea typeface="Arial"/>
              </a:rPr>
              <a:t>ΔZ/Z ~ 1/60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218" name="Google Shape;248;p19"/>
          <p:cNvSpPr/>
          <p:nvPr/>
        </p:nvSpPr>
        <p:spPr>
          <a:xfrm>
            <a:off x="294120" y="1398600"/>
            <a:ext cx="1606320" cy="432000"/>
          </a:xfrm>
          <a:prstGeom prst="rect">
            <a:avLst/>
          </a:prstGeom>
          <a:solidFill>
            <a:srgbClr val="d4eaff"/>
          </a:solidFill>
          <a:ln w="28575">
            <a:solidFill>
              <a:srgbClr val="00206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600" spc="-1" strike="noStrike">
                <a:solidFill>
                  <a:srgbClr val="002060"/>
                </a:solidFill>
                <a:latin typeface="Arial"/>
                <a:ea typeface="Arial"/>
              </a:rPr>
              <a:t>X</a:t>
            </a:r>
            <a:r>
              <a:rPr b="1" lang="en-US" sz="1600" spc="-1" strike="noStrike" baseline="-25000">
                <a:solidFill>
                  <a:srgbClr val="002060"/>
                </a:solidFill>
                <a:latin typeface="Arial"/>
                <a:ea typeface="Arial"/>
              </a:rPr>
              <a:t>MCP, </a:t>
            </a:r>
            <a:r>
              <a:rPr b="1" lang="en-US" sz="1600" spc="-1" strike="noStrike">
                <a:solidFill>
                  <a:srgbClr val="002060"/>
                </a:solidFill>
                <a:latin typeface="Arial"/>
                <a:ea typeface="Arial"/>
              </a:rPr>
              <a:t>Y</a:t>
            </a:r>
            <a:r>
              <a:rPr b="1" lang="en-US" sz="1600" spc="-1" strike="noStrike" baseline="-25000">
                <a:solidFill>
                  <a:srgbClr val="002060"/>
                </a:solidFill>
                <a:latin typeface="Arial"/>
                <a:ea typeface="Arial"/>
              </a:rPr>
              <a:t>MCP, </a:t>
            </a:r>
            <a:r>
              <a:rPr b="1" lang="en-US" sz="1600" spc="-1" strike="noStrike">
                <a:solidFill>
                  <a:srgbClr val="002060"/>
                </a:solidFill>
                <a:latin typeface="Arial"/>
                <a:ea typeface="Arial"/>
              </a:rPr>
              <a:t>X</a:t>
            </a:r>
            <a:r>
              <a:rPr b="1" lang="en-US" sz="1600" spc="-1" strike="noStrike" baseline="-25000">
                <a:solidFill>
                  <a:srgbClr val="002060"/>
                </a:solidFill>
                <a:latin typeface="Arial"/>
                <a:ea typeface="Arial"/>
              </a:rPr>
              <a:t>FP</a:t>
            </a:r>
            <a:endParaRPr b="0" lang="en-US" sz="1600" spc="-1" strike="noStrike">
              <a:latin typeface="Arial"/>
            </a:endParaRPr>
          </a:p>
        </p:txBody>
      </p:sp>
      <p:pic>
        <p:nvPicPr>
          <p:cNvPr id="219" name="Google Shape;249;p19" descr="A mathematical equation with numbers and lines&#10;&#10;Description automatically generated"/>
          <p:cNvPicPr/>
          <p:nvPr/>
        </p:nvPicPr>
        <p:blipFill>
          <a:blip r:embed="rId5"/>
          <a:stretch/>
        </p:blipFill>
        <p:spPr>
          <a:xfrm>
            <a:off x="2176920" y="4744080"/>
            <a:ext cx="1955160" cy="800640"/>
          </a:xfrm>
          <a:prstGeom prst="rect">
            <a:avLst/>
          </a:prstGeom>
          <a:ln w="9525">
            <a:solidFill>
              <a:srgbClr val="000000"/>
            </a:solidFill>
            <a:round/>
          </a:ln>
        </p:spPr>
      </p:pic>
      <p:sp>
        <p:nvSpPr>
          <p:cNvPr id="220" name="Google Shape;250;p19"/>
          <p:cNvSpPr/>
          <p:nvPr/>
        </p:nvSpPr>
        <p:spPr>
          <a:xfrm>
            <a:off x="294120" y="2488320"/>
            <a:ext cx="1606320" cy="432000"/>
          </a:xfrm>
          <a:prstGeom prst="rect">
            <a:avLst/>
          </a:prstGeom>
          <a:solidFill>
            <a:srgbClr val="d4eaff"/>
          </a:solidFill>
          <a:ln w="28575">
            <a:solidFill>
              <a:srgbClr val="002060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600" spc="-1" strike="noStrike">
                <a:solidFill>
                  <a:srgbClr val="002060"/>
                </a:solidFill>
                <a:latin typeface="Arial"/>
                <a:ea typeface="Arial"/>
              </a:rPr>
              <a:t>Bρ</a:t>
            </a:r>
            <a:r>
              <a:rPr b="0" lang="en-US" sz="1600" spc="-1" strike="noStrike">
                <a:solidFill>
                  <a:srgbClr val="002060"/>
                </a:solidFill>
                <a:latin typeface="Arial"/>
                <a:ea typeface="Arial"/>
              </a:rPr>
              <a:t>, </a:t>
            </a:r>
            <a:r>
              <a:rPr b="1" lang="en-US" sz="1600" spc="-1" strike="noStrike">
                <a:solidFill>
                  <a:srgbClr val="002060"/>
                </a:solidFill>
                <a:latin typeface="Arial"/>
                <a:ea typeface="Arial"/>
              </a:rPr>
              <a:t>L 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221" name="Google Shape;251;p19"/>
          <p:cNvSpPr/>
          <p:nvPr/>
        </p:nvSpPr>
        <p:spPr>
          <a:xfrm>
            <a:off x="536760" y="1927080"/>
            <a:ext cx="274320" cy="46764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88efed"/>
          </a:solidFill>
          <a:ln w="12700">
            <a:solidFill>
              <a:srgbClr val="094141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22" name="Google Shape;252;p19"/>
          <p:cNvSpPr/>
          <p:nvPr/>
        </p:nvSpPr>
        <p:spPr>
          <a:xfrm>
            <a:off x="819360" y="1935000"/>
            <a:ext cx="1226520" cy="456120"/>
          </a:xfrm>
          <a:prstGeom prst="rect">
            <a:avLst/>
          </a:prstGeom>
          <a:solidFill>
            <a:schemeClr val="lt1"/>
          </a:solidFill>
          <a:ln w="9525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rgbClr val="000000"/>
                </a:solidFill>
                <a:latin typeface="Arial"/>
                <a:ea typeface="Arial"/>
              </a:rPr>
              <a:t>Trajectory 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rgbClr val="000000"/>
                </a:solidFill>
                <a:latin typeface="Arial"/>
                <a:ea typeface="Arial"/>
              </a:rPr>
              <a:t>reconstruction</a:t>
            </a:r>
            <a:endParaRPr b="0" lang="en-US" sz="1200" spc="-1" strike="noStrike">
              <a:latin typeface="Arial"/>
            </a:endParaRPr>
          </a:p>
        </p:txBody>
      </p:sp>
      <p:pic>
        <p:nvPicPr>
          <p:cNvPr id="223" name="Google Shape;253;p19" descr=""/>
          <p:cNvPicPr/>
          <p:nvPr/>
        </p:nvPicPr>
        <p:blipFill>
          <a:blip r:embed="rId6"/>
          <a:stretch/>
        </p:blipFill>
        <p:spPr>
          <a:xfrm>
            <a:off x="4357440" y="715680"/>
            <a:ext cx="3211200" cy="3144960"/>
          </a:xfrm>
          <a:prstGeom prst="rect">
            <a:avLst/>
          </a:prstGeom>
          <a:ln w="0">
            <a:noFill/>
          </a:ln>
        </p:spPr>
      </p:pic>
      <p:pic>
        <p:nvPicPr>
          <p:cNvPr id="224" name="Google Shape;254;p19" descr="A green line graph with numbers&#10;&#10;AI-generated content may be incorrect."/>
          <p:cNvPicPr/>
          <p:nvPr/>
        </p:nvPicPr>
        <p:blipFill>
          <a:blip r:embed="rId7"/>
          <a:stretch/>
        </p:blipFill>
        <p:spPr>
          <a:xfrm>
            <a:off x="4320360" y="3909600"/>
            <a:ext cx="3572280" cy="2462760"/>
          </a:xfrm>
          <a:prstGeom prst="rect">
            <a:avLst/>
          </a:prstGeom>
          <a:ln w="0">
            <a:noFill/>
          </a:ln>
        </p:spPr>
      </p:pic>
      <p:sp>
        <p:nvSpPr>
          <p:cNvPr id="225" name="Google Shape;255;p19"/>
          <p:cNvSpPr/>
          <p:nvPr/>
        </p:nvSpPr>
        <p:spPr>
          <a:xfrm>
            <a:off x="5029200" y="4030560"/>
            <a:ext cx="1271880" cy="304200"/>
          </a:xfrm>
          <a:prstGeom prst="rect">
            <a:avLst/>
          </a:prstGeom>
          <a:solidFill>
            <a:schemeClr val="lt1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400" spc="-1" strike="noStrike">
                <a:solidFill>
                  <a:srgbClr val="00b050"/>
                </a:solidFill>
                <a:latin typeface="Arial"/>
                <a:ea typeface="Arial"/>
              </a:rPr>
              <a:t>ΔQ/Q ~ 1/60</a:t>
            </a:r>
            <a:endParaRPr b="0" lang="en-US" sz="1400" spc="-1" strike="noStrike">
              <a:latin typeface="Arial"/>
            </a:endParaRPr>
          </a:p>
        </p:txBody>
      </p:sp>
      <p:pic>
        <p:nvPicPr>
          <p:cNvPr id="226" name="Google Shape;256;p19" descr="A mathematical equation with black text&#10;&#10;AI-generated content may be incorrect."/>
          <p:cNvPicPr/>
          <p:nvPr/>
        </p:nvPicPr>
        <p:blipFill>
          <a:blip r:embed="rId8"/>
          <a:stretch/>
        </p:blipFill>
        <p:spPr>
          <a:xfrm>
            <a:off x="7018560" y="1712160"/>
            <a:ext cx="824040" cy="433800"/>
          </a:xfrm>
          <a:prstGeom prst="rect">
            <a:avLst/>
          </a:prstGeom>
          <a:ln w="9525">
            <a:solidFill>
              <a:srgbClr val="000000"/>
            </a:solidFill>
            <a:round/>
          </a:ln>
        </p:spPr>
      </p:pic>
      <p:pic>
        <p:nvPicPr>
          <p:cNvPr id="227" name="Google Shape;257;p19" descr="A mathematical equation with numbers and symbols&#10;&#10;AI-generated content may be incorrect."/>
          <p:cNvPicPr/>
          <p:nvPr/>
        </p:nvPicPr>
        <p:blipFill>
          <a:blip r:embed="rId9"/>
          <a:stretch/>
        </p:blipFill>
        <p:spPr>
          <a:xfrm>
            <a:off x="6624000" y="969840"/>
            <a:ext cx="1260360" cy="613080"/>
          </a:xfrm>
          <a:prstGeom prst="rect">
            <a:avLst/>
          </a:prstGeom>
          <a:ln w="9525">
            <a:solidFill>
              <a:srgbClr val="000000"/>
            </a:solidFill>
            <a:round/>
          </a:ln>
        </p:spPr>
      </p:pic>
      <p:pic>
        <p:nvPicPr>
          <p:cNvPr id="228" name="Google Shape;258;p19" descr="A red line graph with numbers&#10;&#10;AI-generated content may be incorrect."/>
          <p:cNvPicPr/>
          <p:nvPr/>
        </p:nvPicPr>
        <p:blipFill>
          <a:blip r:embed="rId10"/>
          <a:stretch/>
        </p:blipFill>
        <p:spPr>
          <a:xfrm>
            <a:off x="44640" y="3192480"/>
            <a:ext cx="4381560" cy="3207600"/>
          </a:xfrm>
          <a:prstGeom prst="rect">
            <a:avLst/>
          </a:prstGeom>
          <a:ln w="0">
            <a:noFill/>
          </a:ln>
        </p:spPr>
      </p:pic>
      <p:sp>
        <p:nvSpPr>
          <p:cNvPr id="229" name="Google Shape;259;p19"/>
          <p:cNvSpPr/>
          <p:nvPr/>
        </p:nvSpPr>
        <p:spPr>
          <a:xfrm>
            <a:off x="2827800" y="3429000"/>
            <a:ext cx="1544040" cy="334440"/>
          </a:xfrm>
          <a:prstGeom prst="rect">
            <a:avLst/>
          </a:prstGeom>
          <a:solidFill>
            <a:schemeClr val="lt1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600" spc="-1" strike="noStrike">
                <a:solidFill>
                  <a:srgbClr val="00b050"/>
                </a:solidFill>
                <a:latin typeface="Arial"/>
                <a:ea typeface="Arial"/>
              </a:rPr>
              <a:t>ΔA/A ~ 1/250</a:t>
            </a:r>
            <a:endParaRPr b="0" lang="en-US" sz="1600" spc="-1" strike="noStrike">
              <a:latin typeface="Arial"/>
            </a:endParaRPr>
          </a:p>
        </p:txBody>
      </p:sp>
      <p:pic>
        <p:nvPicPr>
          <p:cNvPr id="230" name="Google Shape;260;p19" descr="A black text on a white background&#10;&#10;Description automatically generated"/>
          <p:cNvPicPr/>
          <p:nvPr/>
        </p:nvPicPr>
        <p:blipFill>
          <a:blip r:embed="rId11"/>
          <a:stretch/>
        </p:blipFill>
        <p:spPr>
          <a:xfrm>
            <a:off x="811440" y="3247920"/>
            <a:ext cx="1369440" cy="636840"/>
          </a:xfrm>
          <a:prstGeom prst="rect">
            <a:avLst/>
          </a:prstGeom>
          <a:ln w="0">
            <a:noFill/>
          </a:ln>
        </p:spPr>
      </p:pic>
      <p:sp>
        <p:nvSpPr>
          <p:cNvPr id="231" name="Google Shape;261;p19"/>
          <p:cNvSpPr/>
          <p:nvPr/>
        </p:nvSpPr>
        <p:spPr>
          <a:xfrm>
            <a:off x="8906040" y="3651840"/>
            <a:ext cx="1978920" cy="334440"/>
          </a:xfrm>
          <a:prstGeom prst="rect">
            <a:avLst/>
          </a:prstGeom>
          <a:solidFill>
            <a:schemeClr val="lt1"/>
          </a:solidFill>
          <a:ln w="9525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9a3fe0"/>
                </a:solidFill>
                <a:latin typeface="Arial"/>
                <a:ea typeface="Arial"/>
              </a:rPr>
              <a:t>Atomic number </a:t>
            </a:r>
            <a:r>
              <a:rPr b="1" lang="en-US" sz="1600" spc="-1" strike="noStrike">
                <a:solidFill>
                  <a:srgbClr val="9a3fe0"/>
                </a:solidFill>
                <a:latin typeface="Arial"/>
                <a:ea typeface="Arial"/>
              </a:rPr>
              <a:t>Z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232" name="Google Shape;262;p19"/>
          <p:cNvSpPr/>
          <p:nvPr/>
        </p:nvSpPr>
        <p:spPr>
          <a:xfrm>
            <a:off x="5186880" y="3571200"/>
            <a:ext cx="1978920" cy="334440"/>
          </a:xfrm>
          <a:prstGeom prst="rect">
            <a:avLst/>
          </a:prstGeom>
          <a:solidFill>
            <a:schemeClr val="lt1"/>
          </a:solidFill>
          <a:ln w="9525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00b050"/>
                </a:solidFill>
                <a:latin typeface="Arial"/>
                <a:ea typeface="Arial"/>
              </a:rPr>
              <a:t>Charge State </a:t>
            </a:r>
            <a:r>
              <a:rPr b="1" lang="en-US" sz="1600" spc="-1" strike="noStrike">
                <a:solidFill>
                  <a:srgbClr val="00b050"/>
                </a:solidFill>
                <a:latin typeface="Arial"/>
                <a:ea typeface="Arial"/>
              </a:rPr>
              <a:t>Q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233" name="Google Shape;263;p19"/>
          <p:cNvSpPr/>
          <p:nvPr/>
        </p:nvSpPr>
        <p:spPr>
          <a:xfrm>
            <a:off x="944640" y="3999240"/>
            <a:ext cx="956520" cy="334440"/>
          </a:xfrm>
          <a:prstGeom prst="rect">
            <a:avLst/>
          </a:prstGeom>
          <a:solidFill>
            <a:schemeClr val="lt1"/>
          </a:solidFill>
          <a:ln w="9525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c00000"/>
                </a:solidFill>
                <a:latin typeface="Arial"/>
                <a:ea typeface="Arial"/>
              </a:rPr>
              <a:t>Mass </a:t>
            </a:r>
            <a:r>
              <a:rPr b="1" lang="en-US" sz="1600" spc="-1" strike="noStrike">
                <a:solidFill>
                  <a:srgbClr val="c00000"/>
                </a:solidFill>
                <a:latin typeface="Arial"/>
                <a:ea typeface="Arial"/>
              </a:rPr>
              <a:t>A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234" name="Google Shape;264;p19"/>
          <p:cNvSpPr/>
          <p:nvPr/>
        </p:nvSpPr>
        <p:spPr>
          <a:xfrm>
            <a:off x="-2160" y="0"/>
            <a:ext cx="234360" cy="6857640"/>
          </a:xfrm>
          <a:prstGeom prst="rect">
            <a:avLst/>
          </a:prstGeom>
          <a:solidFill>
            <a:srgbClr val="0c779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5" name="Google Shape;265;p19"/>
          <p:cNvSpPr/>
          <p:nvPr/>
        </p:nvSpPr>
        <p:spPr>
          <a:xfrm>
            <a:off x="11481120" y="0"/>
            <a:ext cx="712800" cy="6857640"/>
          </a:xfrm>
          <a:prstGeom prst="rect">
            <a:avLst/>
          </a:prstGeom>
          <a:solidFill>
            <a:srgbClr val="0c779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6" name="Google Shape;266;p19"/>
          <p:cNvSpPr/>
          <p:nvPr/>
        </p:nvSpPr>
        <p:spPr>
          <a:xfrm>
            <a:off x="290520" y="6427080"/>
            <a:ext cx="42912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30E7F8BC-B65A-4FEF-AEB2-C384A0D85A0A}" type="slidenum"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&lt;number&gt;</a:t>
            </a:fld>
            <a:endParaRPr b="0" lang="en-US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3" dur="indefinite" restart="never" nodeType="tmRoot">
          <p:childTnLst>
            <p:seq>
              <p:cTn id="24" dur="indefinite" nodeType="mainSeq">
                <p:childTnLst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71;p20" descr=""/>
          <p:cNvPicPr/>
          <p:nvPr/>
        </p:nvPicPr>
        <p:blipFill>
          <a:blip r:embed="rId1"/>
          <a:srcRect l="-204" t="1752" r="16030" b="847"/>
          <a:stretch/>
        </p:blipFill>
        <p:spPr>
          <a:xfrm>
            <a:off x="3779640" y="819720"/>
            <a:ext cx="3453840" cy="4994280"/>
          </a:xfrm>
          <a:prstGeom prst="rect">
            <a:avLst/>
          </a:prstGeom>
          <a:ln w="0">
            <a:noFill/>
          </a:ln>
        </p:spPr>
      </p:pic>
      <p:sp>
        <p:nvSpPr>
          <p:cNvPr id="238" name="Google Shape;272;p20"/>
          <p:cNvSpPr/>
          <p:nvPr/>
        </p:nvSpPr>
        <p:spPr>
          <a:xfrm rot="16200000">
            <a:off x="6008400" y="5640840"/>
            <a:ext cx="851040" cy="365400"/>
          </a:xfrm>
          <a:prstGeom prst="rect">
            <a:avLst/>
          </a:prstGeom>
          <a:solidFill>
            <a:schemeClr val="accent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N=50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39" name="Google Shape;273;p20"/>
          <p:cNvSpPr/>
          <p:nvPr/>
        </p:nvSpPr>
        <p:spPr>
          <a:xfrm>
            <a:off x="3872880" y="4826880"/>
            <a:ext cx="771120" cy="365040"/>
          </a:xfrm>
          <a:prstGeom prst="rect">
            <a:avLst/>
          </a:prstGeom>
          <a:solidFill>
            <a:schemeClr val="accent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Z=28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40" name="Google Shape;274;p20"/>
          <p:cNvSpPr/>
          <p:nvPr/>
        </p:nvSpPr>
        <p:spPr>
          <a:xfrm>
            <a:off x="6099480" y="816480"/>
            <a:ext cx="551520" cy="3370320"/>
          </a:xfrm>
          <a:prstGeom prst="rect">
            <a:avLst/>
          </a:prstGeom>
          <a:noFill/>
          <a:ln w="57150">
            <a:solidFill>
              <a:srgbClr val="f0b8a3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41" name="Google Shape;275;p20"/>
          <p:cNvSpPr/>
          <p:nvPr/>
        </p:nvSpPr>
        <p:spPr>
          <a:xfrm>
            <a:off x="6111360" y="3083760"/>
            <a:ext cx="525240" cy="1091520"/>
          </a:xfrm>
          <a:prstGeom prst="rect">
            <a:avLst/>
          </a:prstGeom>
          <a:solidFill>
            <a:srgbClr val="ff0000">
              <a:alpha val="52000"/>
            </a:srgbClr>
          </a:solidFill>
          <a:ln w="57150">
            <a:solidFill>
              <a:srgbClr val="ff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42" name="Google Shape;276;p20"/>
          <p:cNvSpPr/>
          <p:nvPr/>
        </p:nvSpPr>
        <p:spPr>
          <a:xfrm>
            <a:off x="2180520" y="293760"/>
            <a:ext cx="913392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Gamma-ray spectroscopy: N=50 isotones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243" name="Google Shape;277;p20"/>
          <p:cNvSpPr/>
          <p:nvPr/>
        </p:nvSpPr>
        <p:spPr>
          <a:xfrm rot="2700000">
            <a:off x="11566080" y="-80280"/>
            <a:ext cx="914040" cy="456840"/>
          </a:xfrm>
          <a:prstGeom prst="triangle">
            <a:avLst>
              <a:gd name="adj" fmla="val 50000"/>
            </a:avLst>
          </a:prstGeom>
          <a:solidFill>
            <a:srgbClr val="2e60e8"/>
          </a:solidFill>
          <a:ln w="12700">
            <a:solidFill>
              <a:srgbClr val="2e60e8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44" name="Google Shape;278;p20"/>
          <p:cNvSpPr/>
          <p:nvPr/>
        </p:nvSpPr>
        <p:spPr>
          <a:xfrm>
            <a:off x="6945120" y="5990760"/>
            <a:ext cx="382320" cy="39312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e6710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45" name="Google Shape;279;p20"/>
          <p:cNvSpPr/>
          <p:nvPr/>
        </p:nvSpPr>
        <p:spPr>
          <a:xfrm>
            <a:off x="7225560" y="6003000"/>
            <a:ext cx="44049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Core-breaking </a:t>
            </a:r>
            <a:r>
              <a:rPr b="0" i="1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n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 excitations (~gap size)</a:t>
            </a:r>
            <a:endParaRPr b="0" lang="en-US" sz="1800" spc="-1" strike="noStrike">
              <a:latin typeface="Arial"/>
            </a:endParaRPr>
          </a:p>
        </p:txBody>
      </p:sp>
      <p:grpSp>
        <p:nvGrpSpPr>
          <p:cNvPr id="246" name="Google Shape;280;p20"/>
          <p:cNvGrpSpPr/>
          <p:nvPr/>
        </p:nvGrpSpPr>
        <p:grpSpPr>
          <a:xfrm>
            <a:off x="207720" y="888120"/>
            <a:ext cx="4676760" cy="2066760"/>
            <a:chOff x="207720" y="888120"/>
            <a:chExt cx="4676760" cy="2066760"/>
          </a:xfrm>
        </p:grpSpPr>
        <p:pic>
          <p:nvPicPr>
            <p:cNvPr id="247" name="Google Shape;281;p20" descr="A graph of a graph showing the number of se&#10;&#10;AI-generated content may be incorrect."/>
            <p:cNvPicPr/>
            <p:nvPr/>
          </p:nvPicPr>
          <p:blipFill>
            <a:blip r:embed="rId2"/>
            <a:stretch/>
          </p:blipFill>
          <p:spPr>
            <a:xfrm>
              <a:off x="207720" y="888120"/>
              <a:ext cx="4676760" cy="20667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48" name="Google Shape;282;p20"/>
            <p:cNvSpPr/>
            <p:nvPr/>
          </p:nvSpPr>
          <p:spPr>
            <a:xfrm>
              <a:off x="2246760" y="1518840"/>
              <a:ext cx="130320" cy="13032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e6710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49" name="Google Shape;283;p20"/>
            <p:cNvSpPr/>
            <p:nvPr/>
          </p:nvSpPr>
          <p:spPr>
            <a:xfrm>
              <a:off x="3645000" y="1700280"/>
              <a:ext cx="130320" cy="13032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e6710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0" name="Google Shape;284;p20"/>
            <p:cNvSpPr/>
            <p:nvPr/>
          </p:nvSpPr>
          <p:spPr>
            <a:xfrm>
              <a:off x="3974040" y="1828800"/>
              <a:ext cx="130320" cy="13032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e6710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51" name="Google Shape;285;p20"/>
          <p:cNvSpPr/>
          <p:nvPr/>
        </p:nvSpPr>
        <p:spPr>
          <a:xfrm flipH="1" rot="10800000">
            <a:off x="4457880" y="1757160"/>
            <a:ext cx="1932840" cy="3628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2e60e8"/>
            </a:solidFill>
            <a:miter/>
            <a:tailEnd len="med" type="stealth" w="med"/>
          </a:ln>
        </p:spPr>
        <p:style>
          <a:lnRef idx="0"/>
          <a:fillRef idx="0"/>
          <a:effectRef idx="0"/>
          <a:fontRef idx="minor"/>
        </p:style>
      </p:sp>
      <p:grpSp>
        <p:nvGrpSpPr>
          <p:cNvPr id="252" name="Google Shape;286;p20"/>
          <p:cNvGrpSpPr/>
          <p:nvPr/>
        </p:nvGrpSpPr>
        <p:grpSpPr>
          <a:xfrm>
            <a:off x="112320" y="3021480"/>
            <a:ext cx="4771800" cy="2180880"/>
            <a:chOff x="112320" y="3021480"/>
            <a:chExt cx="4771800" cy="2180880"/>
          </a:xfrm>
        </p:grpSpPr>
        <p:pic>
          <p:nvPicPr>
            <p:cNvPr id="253" name="Google Shape;287;p20" descr="A graph with numbers and lines&#10;&#10;AI-generated content may be incorrect."/>
            <p:cNvPicPr/>
            <p:nvPr/>
          </p:nvPicPr>
          <p:blipFill>
            <a:blip r:embed="rId3"/>
            <a:stretch/>
          </p:blipFill>
          <p:spPr>
            <a:xfrm>
              <a:off x="112320" y="3021480"/>
              <a:ext cx="4771800" cy="21808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54" name="Google Shape;288;p20"/>
            <p:cNvSpPr/>
            <p:nvPr/>
          </p:nvSpPr>
          <p:spPr>
            <a:xfrm>
              <a:off x="2225520" y="3309120"/>
              <a:ext cx="147600" cy="17064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e6710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55" name="Google Shape;289;p20"/>
            <p:cNvSpPr/>
            <p:nvPr/>
          </p:nvSpPr>
          <p:spPr>
            <a:xfrm>
              <a:off x="2937600" y="3221280"/>
              <a:ext cx="147600" cy="17064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e6710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56" name="Google Shape;290;p20"/>
          <p:cNvSpPr/>
          <p:nvPr/>
        </p:nvSpPr>
        <p:spPr>
          <a:xfrm flipH="1" rot="10800000">
            <a:off x="4468680" y="2907000"/>
            <a:ext cx="1848960" cy="9079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2e60e8"/>
            </a:solidFill>
            <a:miter/>
            <a:tailEnd len="med" type="stealth" w="med"/>
          </a:ln>
        </p:spPr>
        <p:style>
          <a:lnRef idx="0"/>
          <a:fillRef idx="0"/>
          <a:effectRef idx="0"/>
          <a:fontRef idx="minor"/>
        </p:style>
      </p:sp>
      <p:grpSp>
        <p:nvGrpSpPr>
          <p:cNvPr id="257" name="Google Shape;291;p20"/>
          <p:cNvGrpSpPr/>
          <p:nvPr/>
        </p:nvGrpSpPr>
        <p:grpSpPr>
          <a:xfrm>
            <a:off x="7003080" y="3339000"/>
            <a:ext cx="4575600" cy="2219040"/>
            <a:chOff x="7003080" y="3339000"/>
            <a:chExt cx="4575600" cy="2219040"/>
          </a:xfrm>
        </p:grpSpPr>
        <p:pic>
          <p:nvPicPr>
            <p:cNvPr id="258" name="Google Shape;292;p20" descr="A graph of a graph&#10;&#10;AI-generated content may be incorrect."/>
            <p:cNvPicPr/>
            <p:nvPr/>
          </p:nvPicPr>
          <p:blipFill>
            <a:blip r:embed="rId4"/>
            <a:stretch/>
          </p:blipFill>
          <p:spPr>
            <a:xfrm>
              <a:off x="7003080" y="3339000"/>
              <a:ext cx="4575600" cy="2219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59" name="Google Shape;293;p20"/>
            <p:cNvSpPr/>
            <p:nvPr/>
          </p:nvSpPr>
          <p:spPr>
            <a:xfrm>
              <a:off x="10068120" y="4206240"/>
              <a:ext cx="121680" cy="14508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e6710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260" name="Google Shape;294;p20"/>
          <p:cNvGrpSpPr/>
          <p:nvPr/>
        </p:nvGrpSpPr>
        <p:grpSpPr>
          <a:xfrm>
            <a:off x="6901560" y="1009800"/>
            <a:ext cx="4676400" cy="2219040"/>
            <a:chOff x="6901560" y="1009800"/>
            <a:chExt cx="4676400" cy="2219040"/>
          </a:xfrm>
        </p:grpSpPr>
        <p:pic>
          <p:nvPicPr>
            <p:cNvPr id="261" name="Google Shape;295;p20" descr="A graph of a number of data&#10;&#10;AI-generated content may be incorrect."/>
            <p:cNvPicPr/>
            <p:nvPr/>
          </p:nvPicPr>
          <p:blipFill>
            <a:blip r:embed="rId5"/>
            <a:stretch/>
          </p:blipFill>
          <p:spPr>
            <a:xfrm>
              <a:off x="6901560" y="1009800"/>
              <a:ext cx="4676400" cy="22190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62" name="Google Shape;296;p20"/>
            <p:cNvSpPr/>
            <p:nvPr/>
          </p:nvSpPr>
          <p:spPr>
            <a:xfrm>
              <a:off x="8293320" y="1757880"/>
              <a:ext cx="118440" cy="14508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e6710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3" name="Google Shape;297;p20"/>
            <p:cNvSpPr/>
            <p:nvPr/>
          </p:nvSpPr>
          <p:spPr>
            <a:xfrm>
              <a:off x="9869760" y="1932120"/>
              <a:ext cx="118440" cy="14508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e6710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64" name="Google Shape;298;p20"/>
            <p:cNvSpPr/>
            <p:nvPr/>
          </p:nvSpPr>
          <p:spPr>
            <a:xfrm>
              <a:off x="8818920" y="1877040"/>
              <a:ext cx="118440" cy="145080"/>
            </a:xfrm>
            <a:prstGeom prst="star5">
              <a:avLst>
                <a:gd name="adj" fmla="val 19098"/>
                <a:gd name="hf" fmla="val 105146"/>
                <a:gd name="vf" fmla="val 110557"/>
              </a:avLst>
            </a:prstGeom>
            <a:solidFill>
              <a:srgbClr val="e67106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265" name="Google Shape;299;p20"/>
          <p:cNvSpPr/>
          <p:nvPr/>
        </p:nvSpPr>
        <p:spPr>
          <a:xfrm rot="10800000">
            <a:off x="6359040" y="1167840"/>
            <a:ext cx="1729440" cy="5799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2e60e8"/>
            </a:solidFill>
            <a:miter/>
            <a:tailEnd len="med" type="stealth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66" name="Google Shape;300;p20"/>
          <p:cNvSpPr/>
          <p:nvPr/>
        </p:nvSpPr>
        <p:spPr>
          <a:xfrm rot="10800000">
            <a:off x="6432120" y="2343240"/>
            <a:ext cx="1794240" cy="1520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2e60e8"/>
            </a:solidFill>
            <a:miter/>
            <a:tailEnd len="med" type="stealth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267" name="Google Shape;301;p20"/>
          <p:cNvSpPr/>
          <p:nvPr/>
        </p:nvSpPr>
        <p:spPr>
          <a:xfrm>
            <a:off x="218160" y="5484240"/>
            <a:ext cx="5467680" cy="922680"/>
          </a:xfrm>
          <a:prstGeom prst="rect">
            <a:avLst/>
          </a:prstGeom>
          <a:solidFill>
            <a:schemeClr val="lt1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71000"/>
              </a:lnSpc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Technical issues with trigger: </a:t>
            </a:r>
            <a:endParaRPr b="0" lang="en-US" sz="1600" spc="-1" strike="noStrike">
              <a:latin typeface="Arial"/>
            </a:endParaRPr>
          </a:p>
          <a:p>
            <a:pPr algn="ctr">
              <a:lnSpc>
                <a:spcPct val="171000"/>
              </a:lnSpc>
              <a:buNone/>
              <a:tabLst>
                <a:tab algn="l" pos="0"/>
              </a:tabLst>
            </a:pP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not enough statistics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 to see lightest N=50 nuclei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268" name="Google Shape;302;p20"/>
          <p:cNvSpPr/>
          <p:nvPr/>
        </p:nvSpPr>
        <p:spPr>
          <a:xfrm>
            <a:off x="-2160" y="0"/>
            <a:ext cx="234360" cy="6857640"/>
          </a:xfrm>
          <a:prstGeom prst="rect">
            <a:avLst/>
          </a:prstGeom>
          <a:solidFill>
            <a:srgbClr val="0c779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69" name="Google Shape;303;p20"/>
          <p:cNvSpPr/>
          <p:nvPr/>
        </p:nvSpPr>
        <p:spPr>
          <a:xfrm>
            <a:off x="11481120" y="0"/>
            <a:ext cx="712800" cy="6857640"/>
          </a:xfrm>
          <a:prstGeom prst="rect">
            <a:avLst/>
          </a:prstGeom>
          <a:solidFill>
            <a:srgbClr val="0c779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0" name="Google Shape;304;p20"/>
          <p:cNvSpPr/>
          <p:nvPr/>
        </p:nvSpPr>
        <p:spPr>
          <a:xfrm>
            <a:off x="290520" y="6427080"/>
            <a:ext cx="42912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561D413D-1FF6-418B-9903-923AC7696F03}" type="slidenum"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&lt;number&gt;</a:t>
            </a:fld>
            <a:endParaRPr b="0" lang="en-US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309;p21"/>
          <p:cNvSpPr/>
          <p:nvPr/>
        </p:nvSpPr>
        <p:spPr>
          <a:xfrm>
            <a:off x="-2160" y="0"/>
            <a:ext cx="234360" cy="6857640"/>
          </a:xfrm>
          <a:prstGeom prst="rect">
            <a:avLst/>
          </a:prstGeom>
          <a:solidFill>
            <a:srgbClr val="0c779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2" name="Google Shape;310;p21"/>
          <p:cNvSpPr/>
          <p:nvPr/>
        </p:nvSpPr>
        <p:spPr>
          <a:xfrm>
            <a:off x="11481120" y="0"/>
            <a:ext cx="712800" cy="6857640"/>
          </a:xfrm>
          <a:prstGeom prst="rect">
            <a:avLst/>
          </a:prstGeom>
          <a:solidFill>
            <a:srgbClr val="0c779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3" name="Google Shape;311;p21"/>
          <p:cNvSpPr/>
          <p:nvPr/>
        </p:nvSpPr>
        <p:spPr>
          <a:xfrm>
            <a:off x="2180520" y="293760"/>
            <a:ext cx="913392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Gamma-ray spectroscopy: Zn isotopes</a:t>
            </a:r>
            <a:endParaRPr b="0" lang="en-US" sz="2800" spc="-1" strike="noStrike">
              <a:latin typeface="Arial"/>
            </a:endParaRPr>
          </a:p>
        </p:txBody>
      </p:sp>
      <p:pic>
        <p:nvPicPr>
          <p:cNvPr id="274" name="Google Shape;312;p21" descr=""/>
          <p:cNvPicPr/>
          <p:nvPr/>
        </p:nvPicPr>
        <p:blipFill>
          <a:blip r:embed="rId1"/>
          <a:srcRect l="10656" t="48306" r="1529" b="36468"/>
          <a:stretch/>
        </p:blipFill>
        <p:spPr>
          <a:xfrm>
            <a:off x="3335760" y="5331960"/>
            <a:ext cx="5042880" cy="614160"/>
          </a:xfrm>
          <a:prstGeom prst="rect">
            <a:avLst/>
          </a:prstGeom>
          <a:ln w="0">
            <a:noFill/>
          </a:ln>
        </p:spPr>
      </p:pic>
      <p:sp>
        <p:nvSpPr>
          <p:cNvPr id="275" name="Google Shape;313;p21"/>
          <p:cNvSpPr/>
          <p:nvPr/>
        </p:nvSpPr>
        <p:spPr>
          <a:xfrm>
            <a:off x="2498040" y="5446080"/>
            <a:ext cx="833400" cy="365040"/>
          </a:xfrm>
          <a:prstGeom prst="rect">
            <a:avLst/>
          </a:prstGeom>
          <a:solidFill>
            <a:schemeClr val="accent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Z=30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76" name="Google Shape;314;p21"/>
          <p:cNvSpPr/>
          <p:nvPr/>
        </p:nvSpPr>
        <p:spPr>
          <a:xfrm>
            <a:off x="7130880" y="5331960"/>
            <a:ext cx="1251720" cy="613080"/>
          </a:xfrm>
          <a:prstGeom prst="rect">
            <a:avLst/>
          </a:prstGeom>
          <a:solidFill>
            <a:srgbClr val="ff0000">
              <a:alpha val="52000"/>
            </a:srgbClr>
          </a:solidFill>
          <a:ln w="57150">
            <a:solidFill>
              <a:srgbClr val="ff00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77" name="Google Shape;315;p21"/>
          <p:cNvSpPr/>
          <p:nvPr/>
        </p:nvSpPr>
        <p:spPr>
          <a:xfrm rot="16200000">
            <a:off x="7625160" y="5876280"/>
            <a:ext cx="851040" cy="365400"/>
          </a:xfrm>
          <a:prstGeom prst="rect">
            <a:avLst/>
          </a:prstGeom>
          <a:solidFill>
            <a:schemeClr val="accent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N=50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278" name="Google Shape;316;p21" descr="A graph with numbers and lines&#10;&#10;AI-generated content may be incorrect."/>
          <p:cNvPicPr/>
          <p:nvPr/>
        </p:nvPicPr>
        <p:blipFill>
          <a:blip r:embed="rId2"/>
          <a:stretch/>
        </p:blipFill>
        <p:spPr>
          <a:xfrm>
            <a:off x="129240" y="825480"/>
            <a:ext cx="3985560" cy="1901880"/>
          </a:xfrm>
          <a:prstGeom prst="rect">
            <a:avLst/>
          </a:prstGeom>
          <a:ln w="0">
            <a:noFill/>
          </a:ln>
        </p:spPr>
      </p:pic>
      <p:pic>
        <p:nvPicPr>
          <p:cNvPr id="279" name="Google Shape;317;p21" descr="A graph with numbers and lines&#10;&#10;AI-generated content may be incorrect."/>
          <p:cNvPicPr/>
          <p:nvPr/>
        </p:nvPicPr>
        <p:blipFill>
          <a:blip r:embed="rId3"/>
          <a:stretch/>
        </p:blipFill>
        <p:spPr>
          <a:xfrm>
            <a:off x="133560" y="2734920"/>
            <a:ext cx="3976560" cy="1910880"/>
          </a:xfrm>
          <a:prstGeom prst="rect">
            <a:avLst/>
          </a:prstGeom>
          <a:ln w="0">
            <a:noFill/>
          </a:ln>
        </p:spPr>
      </p:pic>
      <p:pic>
        <p:nvPicPr>
          <p:cNvPr id="280" name="Google Shape;318;p21" descr="A graph with numbers and lines&#10;&#10;AI-generated content may be incorrect."/>
          <p:cNvPicPr/>
          <p:nvPr/>
        </p:nvPicPr>
        <p:blipFill>
          <a:blip r:embed="rId4"/>
          <a:stretch/>
        </p:blipFill>
        <p:spPr>
          <a:xfrm>
            <a:off x="4107600" y="825480"/>
            <a:ext cx="3985560" cy="1901880"/>
          </a:xfrm>
          <a:prstGeom prst="rect">
            <a:avLst/>
          </a:prstGeom>
          <a:ln w="0">
            <a:noFill/>
          </a:ln>
        </p:spPr>
      </p:pic>
      <p:pic>
        <p:nvPicPr>
          <p:cNvPr id="281" name="Google Shape;319;p21" descr="A graph with numbers and lines&#10;&#10;AI-generated content may be incorrect."/>
          <p:cNvPicPr/>
          <p:nvPr/>
        </p:nvPicPr>
        <p:blipFill>
          <a:blip r:embed="rId5"/>
          <a:stretch/>
        </p:blipFill>
        <p:spPr>
          <a:xfrm>
            <a:off x="4111920" y="2734920"/>
            <a:ext cx="3976560" cy="1910880"/>
          </a:xfrm>
          <a:prstGeom prst="rect">
            <a:avLst/>
          </a:prstGeom>
          <a:ln w="0">
            <a:noFill/>
          </a:ln>
        </p:spPr>
      </p:pic>
      <p:pic>
        <p:nvPicPr>
          <p:cNvPr id="282" name="Google Shape;320;p21" descr="A graph with numbers and lines&#10;&#10;AI-generated content may be incorrect."/>
          <p:cNvPicPr/>
          <p:nvPr/>
        </p:nvPicPr>
        <p:blipFill>
          <a:blip r:embed="rId6"/>
          <a:stretch/>
        </p:blipFill>
        <p:spPr>
          <a:xfrm>
            <a:off x="8076960" y="825480"/>
            <a:ext cx="3888000" cy="1901880"/>
          </a:xfrm>
          <a:prstGeom prst="rect">
            <a:avLst/>
          </a:prstGeom>
          <a:ln w="0">
            <a:noFill/>
          </a:ln>
        </p:spPr>
      </p:pic>
      <p:pic>
        <p:nvPicPr>
          <p:cNvPr id="283" name="Google Shape;321;p21" descr="A graph with numbers and lines&#10;&#10;AI-generated content may be incorrect."/>
          <p:cNvPicPr/>
          <p:nvPr/>
        </p:nvPicPr>
        <p:blipFill>
          <a:blip r:embed="rId7"/>
          <a:stretch/>
        </p:blipFill>
        <p:spPr>
          <a:xfrm>
            <a:off x="8081280" y="2734920"/>
            <a:ext cx="3879360" cy="1910880"/>
          </a:xfrm>
          <a:prstGeom prst="rect">
            <a:avLst/>
          </a:prstGeom>
          <a:ln w="0">
            <a:noFill/>
          </a:ln>
        </p:spPr>
      </p:pic>
      <p:pic>
        <p:nvPicPr>
          <p:cNvPr id="284" name="Google Shape;322;p21" descr=""/>
          <p:cNvPicPr/>
          <p:nvPr/>
        </p:nvPicPr>
        <p:blipFill>
          <a:blip r:embed="rId8"/>
          <a:stretch/>
        </p:blipFill>
        <p:spPr>
          <a:xfrm>
            <a:off x="1171440" y="1156680"/>
            <a:ext cx="9989280" cy="2994480"/>
          </a:xfrm>
          <a:prstGeom prst="rect">
            <a:avLst/>
          </a:prstGeom>
          <a:ln w="0">
            <a:noFill/>
          </a:ln>
        </p:spPr>
      </p:pic>
      <p:sp>
        <p:nvSpPr>
          <p:cNvPr id="285" name="Google Shape;323;p21"/>
          <p:cNvSpPr/>
          <p:nvPr/>
        </p:nvSpPr>
        <p:spPr>
          <a:xfrm>
            <a:off x="8303040" y="5031720"/>
            <a:ext cx="332964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Zn isotopic chain is 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poorly reproduced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 by models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Experimental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inputs needed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286" name="Google Shape;324;p21"/>
          <p:cNvSpPr/>
          <p:nvPr/>
        </p:nvSpPr>
        <p:spPr>
          <a:xfrm>
            <a:off x="3818880" y="1772280"/>
            <a:ext cx="316260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rgbClr val="7c7c7c"/>
                </a:solidFill>
                <a:latin typeface="Arial"/>
                <a:ea typeface="Arial"/>
              </a:rPr>
              <a:t>C. Wraith et al., PLB 771, 385–391 (2017).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87" name="Google Shape;325;p21"/>
          <p:cNvSpPr/>
          <p:nvPr/>
        </p:nvSpPr>
        <p:spPr>
          <a:xfrm>
            <a:off x="4038480" y="4801320"/>
            <a:ext cx="3657960" cy="506880"/>
          </a:xfrm>
          <a:prstGeom prst="rect">
            <a:avLst/>
          </a:prstGeom>
          <a:solidFill>
            <a:schemeClr val="lt1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71000"/>
              </a:lnSpc>
              <a:buNone/>
              <a:tabLst>
                <a:tab algn="l" pos="0"/>
              </a:tabLst>
            </a:pP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New transitions 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in Zn isotopes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288" name="Google Shape;326;p21"/>
          <p:cNvSpPr/>
          <p:nvPr/>
        </p:nvSpPr>
        <p:spPr>
          <a:xfrm>
            <a:off x="290520" y="6427080"/>
            <a:ext cx="42912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10534A1D-6045-4125-B812-D09D3AC94871}" type="slidenum"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&lt;number&gt;</a:t>
            </a:fld>
            <a:endParaRPr b="0" lang="en-US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9" dur="indefinite" restart="never" nodeType="tmRoot">
          <p:childTnLst>
            <p:seq>
              <p:cTn id="60" dur="indefinite" nodeType="mainSeq">
                <p:childTnLst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331;p22" descr=""/>
          <p:cNvPicPr/>
          <p:nvPr/>
        </p:nvPicPr>
        <p:blipFill>
          <a:blip r:embed="rId1"/>
          <a:stretch/>
        </p:blipFill>
        <p:spPr>
          <a:xfrm>
            <a:off x="163080" y="3845520"/>
            <a:ext cx="3554640" cy="2551320"/>
          </a:xfrm>
          <a:prstGeom prst="rect">
            <a:avLst/>
          </a:prstGeom>
          <a:ln w="0">
            <a:noFill/>
          </a:ln>
        </p:spPr>
      </p:pic>
      <p:sp>
        <p:nvSpPr>
          <p:cNvPr id="290" name="Google Shape;332;p22"/>
          <p:cNvSpPr/>
          <p:nvPr/>
        </p:nvSpPr>
        <p:spPr>
          <a:xfrm>
            <a:off x="2180520" y="293760"/>
            <a:ext cx="913392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Fission yields</a:t>
            </a:r>
            <a:endParaRPr b="0" lang="en-US" sz="2800" spc="-1" strike="noStrike">
              <a:latin typeface="Arial"/>
            </a:endParaRPr>
          </a:p>
        </p:txBody>
      </p:sp>
      <p:pic>
        <p:nvPicPr>
          <p:cNvPr id="291" name="Google Shape;333;p22" descr=""/>
          <p:cNvPicPr/>
          <p:nvPr/>
        </p:nvPicPr>
        <p:blipFill>
          <a:blip r:embed="rId2"/>
          <a:stretch/>
        </p:blipFill>
        <p:spPr>
          <a:xfrm>
            <a:off x="237960" y="818280"/>
            <a:ext cx="3479760" cy="2544120"/>
          </a:xfrm>
          <a:prstGeom prst="rect">
            <a:avLst/>
          </a:prstGeom>
          <a:ln w="0">
            <a:noFill/>
          </a:ln>
        </p:spPr>
      </p:pic>
      <p:sp>
        <p:nvSpPr>
          <p:cNvPr id="292" name="Google Shape;334;p22"/>
          <p:cNvSpPr/>
          <p:nvPr/>
        </p:nvSpPr>
        <p:spPr>
          <a:xfrm rot="2700000">
            <a:off x="11566080" y="-80280"/>
            <a:ext cx="914040" cy="456840"/>
          </a:xfrm>
          <a:prstGeom prst="triangle">
            <a:avLst>
              <a:gd name="adj" fmla="val 50000"/>
            </a:avLst>
          </a:prstGeom>
          <a:solidFill>
            <a:srgbClr val="2e60e8"/>
          </a:solidFill>
          <a:ln w="12700">
            <a:solidFill>
              <a:srgbClr val="2e60e8"/>
            </a:solidFill>
            <a:miter/>
          </a:ln>
        </p:spPr>
        <p:style>
          <a:lnRef idx="0"/>
          <a:fillRef idx="0"/>
          <a:effectRef idx="0"/>
          <a:fontRef idx="minor"/>
        </p:style>
      </p:sp>
      <p:pic>
        <p:nvPicPr>
          <p:cNvPr id="293" name="Google Shape;335;p22" descr="A group of graphs with numbers&#10;&#10;AI-generated content may be incorrect."/>
          <p:cNvPicPr/>
          <p:nvPr/>
        </p:nvPicPr>
        <p:blipFill>
          <a:blip r:embed="rId3"/>
          <a:stretch/>
        </p:blipFill>
        <p:spPr>
          <a:xfrm>
            <a:off x="6860880" y="1379520"/>
            <a:ext cx="4680360" cy="4545000"/>
          </a:xfrm>
          <a:prstGeom prst="rect">
            <a:avLst/>
          </a:prstGeom>
          <a:ln w="0">
            <a:noFill/>
          </a:ln>
        </p:spPr>
      </p:pic>
      <p:sp>
        <p:nvSpPr>
          <p:cNvPr id="294" name="Google Shape;336;p22"/>
          <p:cNvSpPr/>
          <p:nvPr/>
        </p:nvSpPr>
        <p:spPr>
          <a:xfrm>
            <a:off x="7142760" y="1041120"/>
            <a:ext cx="4116240" cy="33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Isotopic yields</a:t>
            </a:r>
            <a:endParaRPr b="0" lang="en-US" sz="1600" spc="-1" strike="noStrike">
              <a:latin typeface="Arial"/>
            </a:endParaRPr>
          </a:p>
        </p:txBody>
      </p:sp>
      <p:pic>
        <p:nvPicPr>
          <p:cNvPr id="295" name="Google Shape;337;p22" descr="A black and white symbol&#10;&#10;AI-generated content may be incorrect."/>
          <p:cNvPicPr/>
          <p:nvPr/>
        </p:nvPicPr>
        <p:blipFill>
          <a:blip r:embed="rId4"/>
          <a:stretch/>
        </p:blipFill>
        <p:spPr>
          <a:xfrm>
            <a:off x="3746880" y="4690440"/>
            <a:ext cx="3081600" cy="606960"/>
          </a:xfrm>
          <a:prstGeom prst="rect">
            <a:avLst/>
          </a:prstGeom>
          <a:ln w="0">
            <a:noFill/>
          </a:ln>
        </p:spPr>
      </p:pic>
      <p:sp>
        <p:nvSpPr>
          <p:cNvPr id="296" name="Google Shape;338;p22"/>
          <p:cNvSpPr/>
          <p:nvPr/>
        </p:nvSpPr>
        <p:spPr>
          <a:xfrm>
            <a:off x="6840" y="473400"/>
            <a:ext cx="4116240" cy="33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PRISMA acceptance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297" name="Google Shape;339;p22"/>
          <p:cNvSpPr/>
          <p:nvPr/>
        </p:nvSpPr>
        <p:spPr>
          <a:xfrm>
            <a:off x="-108360" y="3672000"/>
            <a:ext cx="4116240" cy="33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Detector efficiencies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298" name="Google Shape;340;p22"/>
          <p:cNvSpPr/>
          <p:nvPr/>
        </p:nvSpPr>
        <p:spPr>
          <a:xfrm>
            <a:off x="3705120" y="1277280"/>
            <a:ext cx="3042720" cy="130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600" spc="-1" strike="noStrike" u="sng">
                <a:solidFill>
                  <a:srgbClr val="000000"/>
                </a:solidFill>
                <a:uFillTx/>
                <a:latin typeface="Arial"/>
                <a:ea typeface="Arial"/>
              </a:rPr>
              <a:t>From PRISMA identification:</a:t>
            </a:r>
            <a:endParaRPr b="0" lang="en-US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Correct the distributions by </a:t>
            </a: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acceptance 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and </a:t>
            </a: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detection efficiency 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(derived from data)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299" name="Google Shape;341;p22"/>
          <p:cNvSpPr/>
          <p:nvPr/>
        </p:nvSpPr>
        <p:spPr>
          <a:xfrm>
            <a:off x="3890880" y="2823840"/>
            <a:ext cx="2856600" cy="106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Charge states are </a:t>
            </a: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not complete 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over the measurement window:</a:t>
            </a:r>
            <a:endParaRPr b="0" lang="en-US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Reconstruction of Q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300" name="Google Shape;342;p22"/>
          <p:cNvSpPr/>
          <p:nvPr/>
        </p:nvSpPr>
        <p:spPr>
          <a:xfrm>
            <a:off x="3669480" y="5297400"/>
            <a:ext cx="3308400" cy="57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Isotopic</a:t>
            </a: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 yields: 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sum over Qs for each (A,Z)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301" name="Google Shape;343;p22"/>
          <p:cNvSpPr/>
          <p:nvPr/>
        </p:nvSpPr>
        <p:spPr>
          <a:xfrm>
            <a:off x="-2160" y="0"/>
            <a:ext cx="234360" cy="6857640"/>
          </a:xfrm>
          <a:prstGeom prst="rect">
            <a:avLst/>
          </a:prstGeom>
          <a:solidFill>
            <a:srgbClr val="0c779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02" name="Google Shape;344;p22"/>
          <p:cNvSpPr/>
          <p:nvPr/>
        </p:nvSpPr>
        <p:spPr>
          <a:xfrm>
            <a:off x="11481120" y="0"/>
            <a:ext cx="712800" cy="6857640"/>
          </a:xfrm>
          <a:prstGeom prst="rect">
            <a:avLst/>
          </a:prstGeom>
          <a:solidFill>
            <a:srgbClr val="0c779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03" name="Google Shape;345;p22"/>
          <p:cNvSpPr/>
          <p:nvPr/>
        </p:nvSpPr>
        <p:spPr>
          <a:xfrm>
            <a:off x="290520" y="6427080"/>
            <a:ext cx="42912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53964AF7-42B4-4465-AB59-29F3352023A9}" type="slidenum"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&lt;number&gt;</a:t>
            </a:fld>
            <a:endParaRPr b="0" lang="en-US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9" dur="indefinite" restart="never" nodeType="tmRoot">
          <p:childTnLst>
            <p:seq>
              <p:cTn id="70" dur="indefinite" nodeType="mainSeq">
                <p:childTnLst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50;p23"/>
          <p:cNvSpPr/>
          <p:nvPr/>
        </p:nvSpPr>
        <p:spPr>
          <a:xfrm>
            <a:off x="2180520" y="293760"/>
            <a:ext cx="913392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Exp vs GEF - Even-odd effects</a:t>
            </a:r>
            <a:endParaRPr b="0" lang="en-US" sz="2800" spc="-1" strike="noStrike">
              <a:latin typeface="Arial"/>
            </a:endParaRPr>
          </a:p>
        </p:txBody>
      </p:sp>
      <p:pic>
        <p:nvPicPr>
          <p:cNvPr id="305" name="Google Shape;351;p23" descr="A black numbers and a black square&#10;&#10;AI-generated content may be incorrect."/>
          <p:cNvPicPr/>
          <p:nvPr/>
        </p:nvPicPr>
        <p:blipFill>
          <a:blip r:embed="rId1"/>
          <a:stretch/>
        </p:blipFill>
        <p:spPr>
          <a:xfrm>
            <a:off x="6333120" y="1793160"/>
            <a:ext cx="2949480" cy="699480"/>
          </a:xfrm>
          <a:prstGeom prst="rect">
            <a:avLst/>
          </a:prstGeom>
          <a:ln w="12700">
            <a:solidFill>
              <a:srgbClr val="c00000"/>
            </a:solidFill>
            <a:round/>
          </a:ln>
        </p:spPr>
      </p:pic>
      <p:sp>
        <p:nvSpPr>
          <p:cNvPr id="306" name="Google Shape;352;p23"/>
          <p:cNvSpPr/>
          <p:nvPr/>
        </p:nvSpPr>
        <p:spPr>
          <a:xfrm>
            <a:off x="7679520" y="822240"/>
            <a:ext cx="3559320" cy="27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rgbClr val="7c7c7c"/>
                </a:solidFill>
                <a:latin typeface="Arial"/>
                <a:ea typeface="Arial"/>
              </a:rPr>
              <a:t>K.-H. Schmidt et al., NDS 131, 107–221 (2016)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07" name="Google Shape;353;p23"/>
          <p:cNvSpPr/>
          <p:nvPr/>
        </p:nvSpPr>
        <p:spPr>
          <a:xfrm>
            <a:off x="4230720" y="1320120"/>
            <a:ext cx="7307280" cy="33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GEF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: Phenomenological model for the prediction of fission observables</a:t>
            </a:r>
            <a:endParaRPr b="0" lang="en-US" sz="1600" spc="-1" strike="noStrike">
              <a:latin typeface="Arial"/>
            </a:endParaRPr>
          </a:p>
        </p:txBody>
      </p:sp>
      <p:pic>
        <p:nvPicPr>
          <p:cNvPr id="308" name="Google Shape;354;p23" descr="A graph with red dots and blue lines&#10;&#10;AI-generated content may be incorrect."/>
          <p:cNvPicPr/>
          <p:nvPr/>
        </p:nvPicPr>
        <p:blipFill>
          <a:blip r:embed="rId2"/>
          <a:stretch/>
        </p:blipFill>
        <p:spPr>
          <a:xfrm>
            <a:off x="281880" y="1796040"/>
            <a:ext cx="4642920" cy="3382560"/>
          </a:xfrm>
          <a:prstGeom prst="rect">
            <a:avLst/>
          </a:prstGeom>
          <a:ln w="0">
            <a:noFill/>
          </a:ln>
        </p:spPr>
      </p:pic>
      <p:pic>
        <p:nvPicPr>
          <p:cNvPr id="309" name="Google Shape;355;p23" descr="A graph with red and blue lines&#10;&#10;AI-generated content may be incorrect."/>
          <p:cNvPicPr/>
          <p:nvPr/>
        </p:nvPicPr>
        <p:blipFill>
          <a:blip r:embed="rId3"/>
          <a:stretch/>
        </p:blipFill>
        <p:spPr>
          <a:xfrm>
            <a:off x="5036040" y="2627280"/>
            <a:ext cx="4490280" cy="3200400"/>
          </a:xfrm>
          <a:prstGeom prst="rect">
            <a:avLst/>
          </a:prstGeom>
          <a:ln w="0">
            <a:noFill/>
          </a:ln>
        </p:spPr>
      </p:pic>
      <p:pic>
        <p:nvPicPr>
          <p:cNvPr id="310" name="Google Shape;356;p23" descr="A black and white symbol&#10;&#10;AI-generated content may be incorrect."/>
          <p:cNvPicPr/>
          <p:nvPr/>
        </p:nvPicPr>
        <p:blipFill>
          <a:blip r:embed="rId4"/>
          <a:stretch/>
        </p:blipFill>
        <p:spPr>
          <a:xfrm>
            <a:off x="1755000" y="4886280"/>
            <a:ext cx="2324520" cy="612000"/>
          </a:xfrm>
          <a:prstGeom prst="rect">
            <a:avLst/>
          </a:prstGeom>
          <a:ln w="12700">
            <a:solidFill>
              <a:srgbClr val="c00000"/>
            </a:solidFill>
            <a:round/>
          </a:ln>
        </p:spPr>
      </p:pic>
      <p:sp>
        <p:nvSpPr>
          <p:cNvPr id="311" name="Google Shape;357;p23"/>
          <p:cNvSpPr/>
          <p:nvPr/>
        </p:nvSpPr>
        <p:spPr>
          <a:xfrm>
            <a:off x="740160" y="1680840"/>
            <a:ext cx="4116240" cy="33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Element yields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312" name="Google Shape;358;p23"/>
          <p:cNvSpPr/>
          <p:nvPr/>
        </p:nvSpPr>
        <p:spPr>
          <a:xfrm>
            <a:off x="5718600" y="2871720"/>
            <a:ext cx="4116240" cy="33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Even-Odd effects</a:t>
            </a:r>
            <a:endParaRPr b="0" lang="en-US" sz="1600" spc="-1" strike="noStrike">
              <a:latin typeface="Arial"/>
            </a:endParaRPr>
          </a:p>
        </p:txBody>
      </p:sp>
      <p:pic>
        <p:nvPicPr>
          <p:cNvPr id="313" name="Google Shape;359;p23" descr="A black text on a white background&#10;&#10;AI-generated content may be incorrect."/>
          <p:cNvPicPr/>
          <p:nvPr/>
        </p:nvPicPr>
        <p:blipFill>
          <a:blip r:embed="rId5"/>
          <a:stretch/>
        </p:blipFill>
        <p:spPr>
          <a:xfrm>
            <a:off x="4081320" y="5800320"/>
            <a:ext cx="7307280" cy="501120"/>
          </a:xfrm>
          <a:prstGeom prst="rect">
            <a:avLst/>
          </a:prstGeom>
          <a:ln w="12700">
            <a:solidFill>
              <a:srgbClr val="c00000"/>
            </a:solidFill>
            <a:round/>
          </a:ln>
        </p:spPr>
      </p:pic>
      <p:sp>
        <p:nvSpPr>
          <p:cNvPr id="314" name="Google Shape;360;p23"/>
          <p:cNvSpPr/>
          <p:nvPr/>
        </p:nvSpPr>
        <p:spPr>
          <a:xfrm>
            <a:off x="9283320" y="2961720"/>
            <a:ext cx="1723680" cy="821160"/>
          </a:xfrm>
          <a:prstGeom prst="rect">
            <a:avLst/>
          </a:prstGeom>
          <a:solidFill>
            <a:srgbClr val="feead7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c00000"/>
                </a:solidFill>
                <a:latin typeface="Arial"/>
                <a:ea typeface="Arial"/>
              </a:rPr>
              <a:t>Larger staggering than calculated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315" name="Google Shape;361;p23"/>
          <p:cNvSpPr/>
          <p:nvPr/>
        </p:nvSpPr>
        <p:spPr>
          <a:xfrm>
            <a:off x="9213120" y="4534560"/>
            <a:ext cx="2101320" cy="821160"/>
          </a:xfrm>
          <a:prstGeom prst="rect">
            <a:avLst/>
          </a:prstGeom>
          <a:solidFill>
            <a:srgbClr val="def7be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269971"/>
                </a:solidFill>
                <a:latin typeface="Arial"/>
                <a:ea typeface="Arial"/>
              </a:rPr>
              <a:t>Less excitation energy for FF, larger n evaporation?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316" name="Google Shape;362;p23"/>
          <p:cNvSpPr/>
          <p:nvPr/>
        </p:nvSpPr>
        <p:spPr>
          <a:xfrm>
            <a:off x="10094040" y="3873600"/>
            <a:ext cx="101880" cy="6076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c00000"/>
            </a:solidFill>
            <a:miter/>
            <a:tailEnd len="med" type="stealth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17" name="Google Shape;363;p23"/>
          <p:cNvSpPr/>
          <p:nvPr/>
        </p:nvSpPr>
        <p:spPr>
          <a:xfrm rot="2700000">
            <a:off x="11566080" y="-80280"/>
            <a:ext cx="914040" cy="456840"/>
          </a:xfrm>
          <a:prstGeom prst="triangle">
            <a:avLst>
              <a:gd name="adj" fmla="val 50000"/>
            </a:avLst>
          </a:prstGeom>
          <a:solidFill>
            <a:srgbClr val="2e60e8"/>
          </a:solidFill>
          <a:ln w="12700">
            <a:solidFill>
              <a:srgbClr val="2e60e8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318" name="Google Shape;364;p23"/>
          <p:cNvSpPr/>
          <p:nvPr/>
        </p:nvSpPr>
        <p:spPr>
          <a:xfrm>
            <a:off x="-2160" y="0"/>
            <a:ext cx="234360" cy="6857640"/>
          </a:xfrm>
          <a:prstGeom prst="rect">
            <a:avLst/>
          </a:prstGeom>
          <a:solidFill>
            <a:srgbClr val="0c779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19" name="Google Shape;365;p23"/>
          <p:cNvSpPr/>
          <p:nvPr/>
        </p:nvSpPr>
        <p:spPr>
          <a:xfrm>
            <a:off x="11481120" y="0"/>
            <a:ext cx="712800" cy="6857640"/>
          </a:xfrm>
          <a:prstGeom prst="rect">
            <a:avLst/>
          </a:prstGeom>
          <a:solidFill>
            <a:srgbClr val="0c779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20" name="Google Shape;366;p23"/>
          <p:cNvSpPr/>
          <p:nvPr/>
        </p:nvSpPr>
        <p:spPr>
          <a:xfrm>
            <a:off x="9417240" y="1850400"/>
            <a:ext cx="1281960" cy="57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Isotopic yields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321" name="Google Shape;367;p23"/>
          <p:cNvSpPr/>
          <p:nvPr/>
        </p:nvSpPr>
        <p:spPr>
          <a:xfrm>
            <a:off x="290520" y="6427080"/>
            <a:ext cx="42912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8A490531-0E61-4A34-91FD-6830F30D253F}" type="slidenum"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&lt;number&gt;</a:t>
            </a:fld>
            <a:endParaRPr b="0" lang="en-US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7" dur="indefinite" restart="never" nodeType="tmRoot">
          <p:childTnLst>
            <p:seq>
              <p:cTn id="78" dur="indefinite" nodeType="mainSeq">
                <p:childTnLst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72;p24" descr=""/>
          <p:cNvPicPr/>
          <p:nvPr/>
        </p:nvPicPr>
        <p:blipFill>
          <a:blip r:embed="rId1"/>
          <a:stretch/>
        </p:blipFill>
        <p:spPr>
          <a:xfrm>
            <a:off x="6207480" y="1045800"/>
            <a:ext cx="5252760" cy="3946680"/>
          </a:xfrm>
          <a:prstGeom prst="rect">
            <a:avLst/>
          </a:prstGeom>
          <a:ln w="0">
            <a:noFill/>
          </a:ln>
        </p:spPr>
      </p:pic>
      <p:sp>
        <p:nvSpPr>
          <p:cNvPr id="323" name="Google Shape;373;p24"/>
          <p:cNvSpPr/>
          <p:nvPr/>
        </p:nvSpPr>
        <p:spPr>
          <a:xfrm>
            <a:off x="6998400" y="1007280"/>
            <a:ext cx="4116240" cy="33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Average neutron excess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324" name="Google Shape;374;p24"/>
          <p:cNvSpPr/>
          <p:nvPr/>
        </p:nvSpPr>
        <p:spPr>
          <a:xfrm>
            <a:off x="6123240" y="4809600"/>
            <a:ext cx="2494800" cy="577800"/>
          </a:xfrm>
          <a:prstGeom prst="rect">
            <a:avLst/>
          </a:prstGeom>
          <a:solidFill>
            <a:srgbClr val="feead7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c00000"/>
                </a:solidFill>
                <a:latin typeface="Arial"/>
                <a:ea typeface="Arial"/>
              </a:rPr>
              <a:t>Large deviation towards</a:t>
            </a:r>
            <a:endParaRPr b="0" lang="en-US" sz="16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c00000"/>
                </a:solidFill>
                <a:latin typeface="Arial"/>
                <a:ea typeface="Arial"/>
              </a:rPr>
              <a:t> </a:t>
            </a:r>
            <a:r>
              <a:rPr b="0" lang="en-US" sz="1600" spc="-1" strike="noStrike">
                <a:solidFill>
                  <a:srgbClr val="c00000"/>
                </a:solidFill>
                <a:latin typeface="Arial"/>
                <a:ea typeface="Arial"/>
              </a:rPr>
              <a:t>Z~35-36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325" name="Google Shape;375;p24"/>
          <p:cNvSpPr/>
          <p:nvPr/>
        </p:nvSpPr>
        <p:spPr>
          <a:xfrm>
            <a:off x="9006480" y="4992840"/>
            <a:ext cx="2374920" cy="821160"/>
          </a:xfrm>
          <a:prstGeom prst="rect">
            <a:avLst/>
          </a:prstGeom>
          <a:solidFill>
            <a:srgbClr val="def7be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269971"/>
                </a:solidFill>
                <a:latin typeface="Arial"/>
                <a:ea typeface="Arial"/>
              </a:rPr>
              <a:t>Preferred configuation after evaporation. </a:t>
            </a:r>
            <a:r>
              <a:rPr b="1" lang="en-US" sz="1600" spc="-1" strike="noStrike">
                <a:solidFill>
                  <a:srgbClr val="269971"/>
                </a:solidFill>
                <a:latin typeface="Arial"/>
                <a:ea typeface="Arial"/>
              </a:rPr>
              <a:t>N=52?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326" name="Google Shape;376;p24"/>
          <p:cNvSpPr/>
          <p:nvPr/>
        </p:nvSpPr>
        <p:spPr>
          <a:xfrm>
            <a:off x="8650800" y="5022720"/>
            <a:ext cx="344880" cy="2415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c00000"/>
            </a:solidFill>
            <a:miter/>
            <a:tailEnd len="med" type="stealth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27" name="Google Shape;377;p24"/>
          <p:cNvSpPr/>
          <p:nvPr/>
        </p:nvSpPr>
        <p:spPr>
          <a:xfrm rot="2700000">
            <a:off x="11566080" y="-80280"/>
            <a:ext cx="914040" cy="456840"/>
          </a:xfrm>
          <a:prstGeom prst="triangle">
            <a:avLst>
              <a:gd name="adj" fmla="val 50000"/>
            </a:avLst>
          </a:prstGeom>
          <a:solidFill>
            <a:srgbClr val="2e60e8"/>
          </a:solidFill>
          <a:ln w="12700">
            <a:solidFill>
              <a:srgbClr val="2e60e8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328" name="Google Shape;378;p24"/>
          <p:cNvSpPr/>
          <p:nvPr/>
        </p:nvSpPr>
        <p:spPr>
          <a:xfrm>
            <a:off x="2180520" y="293760"/>
            <a:ext cx="913392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Exp vs GEF - Neutron evaporation and N/Z</a:t>
            </a:r>
            <a:endParaRPr b="0" lang="en-US" sz="2800" spc="-1" strike="noStrike">
              <a:latin typeface="Arial"/>
            </a:endParaRPr>
          </a:p>
        </p:txBody>
      </p:sp>
      <p:pic>
        <p:nvPicPr>
          <p:cNvPr id="329" name="Google Shape;379;p24" descr="A graph with red and blue lines&#10;&#10;AI-generated content may be incorrect."/>
          <p:cNvPicPr/>
          <p:nvPr/>
        </p:nvPicPr>
        <p:blipFill>
          <a:blip r:embed="rId2"/>
          <a:stretch/>
        </p:blipFill>
        <p:spPr>
          <a:xfrm>
            <a:off x="684720" y="1545480"/>
            <a:ext cx="4534920" cy="3331080"/>
          </a:xfrm>
          <a:prstGeom prst="rect">
            <a:avLst/>
          </a:prstGeom>
          <a:ln w="0">
            <a:noFill/>
          </a:ln>
        </p:spPr>
      </p:pic>
      <p:pic>
        <p:nvPicPr>
          <p:cNvPr id="330" name="Google Shape;380;p24" descr="A black text on a white background&#10;&#10;AI-generated content may be incorrect."/>
          <p:cNvPicPr/>
          <p:nvPr/>
        </p:nvPicPr>
        <p:blipFill>
          <a:blip r:embed="rId3"/>
          <a:stretch/>
        </p:blipFill>
        <p:spPr>
          <a:xfrm>
            <a:off x="1191600" y="1255320"/>
            <a:ext cx="4286160" cy="522720"/>
          </a:xfrm>
          <a:prstGeom prst="rect">
            <a:avLst/>
          </a:prstGeom>
          <a:ln w="12700">
            <a:solidFill>
              <a:srgbClr val="c00000"/>
            </a:solidFill>
            <a:round/>
          </a:ln>
        </p:spPr>
      </p:pic>
      <p:sp>
        <p:nvSpPr>
          <p:cNvPr id="331" name="Google Shape;381;p24"/>
          <p:cNvSpPr/>
          <p:nvPr/>
        </p:nvSpPr>
        <p:spPr>
          <a:xfrm>
            <a:off x="1276560" y="952920"/>
            <a:ext cx="4116240" cy="33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Total neutron evaporation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332" name="Google Shape;382;p24"/>
          <p:cNvSpPr/>
          <p:nvPr/>
        </p:nvSpPr>
        <p:spPr>
          <a:xfrm>
            <a:off x="4527720" y="2299320"/>
            <a:ext cx="1945440" cy="334440"/>
          </a:xfrm>
          <a:prstGeom prst="rect">
            <a:avLst/>
          </a:prstGeom>
          <a:solidFill>
            <a:srgbClr val="feead7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c00000"/>
                </a:solidFill>
                <a:latin typeface="Arial"/>
                <a:ea typeface="Arial"/>
              </a:rPr>
              <a:t>~1 extra n for all Z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333" name="Google Shape;383;p24"/>
          <p:cNvSpPr/>
          <p:nvPr/>
        </p:nvSpPr>
        <p:spPr>
          <a:xfrm>
            <a:off x="316080" y="2455920"/>
            <a:ext cx="1712520" cy="821160"/>
          </a:xfrm>
          <a:prstGeom prst="rect">
            <a:avLst/>
          </a:prstGeom>
          <a:solidFill>
            <a:srgbClr val="feead7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c00000"/>
                </a:solidFill>
                <a:latin typeface="Arial"/>
                <a:ea typeface="Arial"/>
              </a:rPr>
              <a:t>Far from symmetry, large discrepancy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334" name="Google Shape;384;p24"/>
          <p:cNvSpPr/>
          <p:nvPr/>
        </p:nvSpPr>
        <p:spPr>
          <a:xfrm>
            <a:off x="4393440" y="3159000"/>
            <a:ext cx="1945440" cy="334440"/>
          </a:xfrm>
          <a:prstGeom prst="rect">
            <a:avLst/>
          </a:prstGeom>
          <a:solidFill>
            <a:srgbClr val="def7be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269971"/>
                </a:solidFill>
                <a:latin typeface="Arial"/>
                <a:ea typeface="Arial"/>
              </a:rPr>
              <a:t>Higher evaporation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335" name="Google Shape;385;p24"/>
          <p:cNvSpPr/>
          <p:nvPr/>
        </p:nvSpPr>
        <p:spPr>
          <a:xfrm>
            <a:off x="5073120" y="2692080"/>
            <a:ext cx="128520" cy="4129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8575">
            <a:solidFill>
              <a:srgbClr val="c00000"/>
            </a:solidFill>
            <a:miter/>
            <a:tailEnd len="med" type="stealth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36" name="Google Shape;386;p24"/>
          <p:cNvSpPr/>
          <p:nvPr/>
        </p:nvSpPr>
        <p:spPr>
          <a:xfrm>
            <a:off x="-2160" y="0"/>
            <a:ext cx="234360" cy="6857640"/>
          </a:xfrm>
          <a:prstGeom prst="rect">
            <a:avLst/>
          </a:prstGeom>
          <a:solidFill>
            <a:srgbClr val="0c779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37" name="Google Shape;387;p24"/>
          <p:cNvSpPr/>
          <p:nvPr/>
        </p:nvSpPr>
        <p:spPr>
          <a:xfrm>
            <a:off x="11481120" y="0"/>
            <a:ext cx="712800" cy="6857640"/>
          </a:xfrm>
          <a:prstGeom prst="rect">
            <a:avLst/>
          </a:prstGeom>
          <a:solidFill>
            <a:srgbClr val="0c779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38" name="Google Shape;388;p24" descr=""/>
          <p:cNvPicPr/>
          <p:nvPr/>
        </p:nvPicPr>
        <p:blipFill>
          <a:blip r:embed="rId4"/>
          <a:stretch/>
        </p:blipFill>
        <p:spPr>
          <a:xfrm>
            <a:off x="1220040" y="4645800"/>
            <a:ext cx="3464280" cy="2145960"/>
          </a:xfrm>
          <a:prstGeom prst="rect">
            <a:avLst/>
          </a:prstGeom>
          <a:ln w="0">
            <a:noFill/>
          </a:ln>
        </p:spPr>
      </p:pic>
      <p:sp>
        <p:nvSpPr>
          <p:cNvPr id="339" name="Google Shape;389;p24"/>
          <p:cNvSpPr/>
          <p:nvPr/>
        </p:nvSpPr>
        <p:spPr>
          <a:xfrm>
            <a:off x="4829040" y="5839920"/>
            <a:ext cx="4962240" cy="58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N=52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 Octupole deformed shell closure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40" name="Google Shape;390;p24"/>
          <p:cNvSpPr/>
          <p:nvPr/>
        </p:nvSpPr>
        <p:spPr>
          <a:xfrm>
            <a:off x="4951440" y="6332400"/>
            <a:ext cx="39445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7f7f7f"/>
                </a:solidFill>
                <a:latin typeface="Arial"/>
                <a:ea typeface="Arial"/>
              </a:rPr>
              <a:t>G. Scamps and C. Simenel, Phys. Rev. C 100, 041602(R) (2019)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341" name="Google Shape;391;p24"/>
          <p:cNvSpPr/>
          <p:nvPr/>
        </p:nvSpPr>
        <p:spPr>
          <a:xfrm>
            <a:off x="290520" y="6427080"/>
            <a:ext cx="42912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650D7E1D-E79D-497D-AC0F-C179712FC8D2}" type="slidenum"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&lt;number&gt;</a:t>
            </a:fld>
            <a:endParaRPr b="0" lang="en-US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3" dur="indefinite" restart="never" nodeType="tmRoot">
          <p:childTnLst>
            <p:seq>
              <p:cTn id="94" dur="indefinite" nodeType="mainSeq">
                <p:childTnLst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nodeType="with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96;p25" descr="A graph with numbers and lines&#10;&#10;AI-generated content may be incorrect."/>
          <p:cNvPicPr/>
          <p:nvPr/>
        </p:nvPicPr>
        <p:blipFill>
          <a:blip r:embed="rId1"/>
          <a:stretch/>
        </p:blipFill>
        <p:spPr>
          <a:xfrm>
            <a:off x="244440" y="945000"/>
            <a:ext cx="5360040" cy="4079520"/>
          </a:xfrm>
          <a:prstGeom prst="rect">
            <a:avLst/>
          </a:prstGeom>
          <a:ln w="0">
            <a:noFill/>
          </a:ln>
        </p:spPr>
      </p:pic>
      <p:sp>
        <p:nvSpPr>
          <p:cNvPr id="343" name="Google Shape;397;p25"/>
          <p:cNvSpPr/>
          <p:nvPr/>
        </p:nvSpPr>
        <p:spPr>
          <a:xfrm rot="2700000">
            <a:off x="11566080" y="-80280"/>
            <a:ext cx="914040" cy="456840"/>
          </a:xfrm>
          <a:prstGeom prst="triangle">
            <a:avLst>
              <a:gd name="adj" fmla="val 50000"/>
            </a:avLst>
          </a:prstGeom>
          <a:solidFill>
            <a:srgbClr val="2e60e8"/>
          </a:solidFill>
          <a:ln w="12700">
            <a:solidFill>
              <a:srgbClr val="2e60e8"/>
            </a:solidFill>
            <a:miter/>
          </a:ln>
        </p:spPr>
        <p:style>
          <a:lnRef idx="0"/>
          <a:fillRef idx="0"/>
          <a:effectRef idx="0"/>
          <a:fontRef idx="minor"/>
        </p:style>
      </p:sp>
      <p:pic>
        <p:nvPicPr>
          <p:cNvPr id="344" name="Google Shape;398;p25" descr="A graph of a graph&#10;&#10;AI-generated content may be incorrect."/>
          <p:cNvPicPr/>
          <p:nvPr/>
        </p:nvPicPr>
        <p:blipFill>
          <a:blip r:embed="rId2"/>
          <a:stretch/>
        </p:blipFill>
        <p:spPr>
          <a:xfrm>
            <a:off x="5415480" y="1319400"/>
            <a:ext cx="6057000" cy="2112840"/>
          </a:xfrm>
          <a:prstGeom prst="rect">
            <a:avLst/>
          </a:prstGeom>
          <a:ln w="0">
            <a:noFill/>
          </a:ln>
        </p:spPr>
      </p:pic>
      <p:sp>
        <p:nvSpPr>
          <p:cNvPr id="345" name="Google Shape;399;p25"/>
          <p:cNvSpPr/>
          <p:nvPr/>
        </p:nvSpPr>
        <p:spPr>
          <a:xfrm>
            <a:off x="7619040" y="3485160"/>
            <a:ext cx="1847520" cy="639720"/>
          </a:xfrm>
          <a:prstGeom prst="rect">
            <a:avLst/>
          </a:prstGeom>
          <a:solidFill>
            <a:schemeClr val="lt1"/>
          </a:solidFill>
          <a:ln w="1177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3040" rIns="113040" tIns="56520" bIns="56520"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729" spc="-1" strike="noStrike">
                <a:solidFill>
                  <a:srgbClr val="000000"/>
                </a:solidFill>
                <a:latin typeface="Arial"/>
                <a:ea typeface="Arial"/>
              </a:rPr>
              <a:t>Standard II</a:t>
            </a:r>
            <a:endParaRPr b="0" lang="en-US" sz="1729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729" spc="-1" strike="noStrike">
                <a:solidFill>
                  <a:srgbClr val="000000"/>
                </a:solidFill>
                <a:latin typeface="Arial"/>
                <a:ea typeface="Arial"/>
              </a:rPr>
              <a:t>(</a:t>
            </a:r>
            <a:r>
              <a:rPr b="1" lang="en-US" sz="1729" spc="-1" strike="noStrike">
                <a:solidFill>
                  <a:srgbClr val="000000"/>
                </a:solidFill>
                <a:latin typeface="Arial"/>
                <a:ea typeface="Arial"/>
              </a:rPr>
              <a:t>asymmetric</a:t>
            </a:r>
            <a:r>
              <a:rPr b="0" lang="en-US" sz="1729" spc="-1" strike="noStrike">
                <a:solidFill>
                  <a:srgbClr val="000000"/>
                </a:solidFill>
                <a:latin typeface="Arial"/>
                <a:ea typeface="Arial"/>
              </a:rPr>
              <a:t>)</a:t>
            </a:r>
            <a:endParaRPr b="0" lang="en-US" sz="1729" spc="-1" strike="noStrike">
              <a:latin typeface="Arial"/>
            </a:endParaRPr>
          </a:p>
        </p:txBody>
      </p:sp>
      <p:sp>
        <p:nvSpPr>
          <p:cNvPr id="346" name="Google Shape;400;p25"/>
          <p:cNvSpPr/>
          <p:nvPr/>
        </p:nvSpPr>
        <p:spPr>
          <a:xfrm>
            <a:off x="9632160" y="3485160"/>
            <a:ext cx="1847520" cy="639720"/>
          </a:xfrm>
          <a:prstGeom prst="rect">
            <a:avLst/>
          </a:prstGeom>
          <a:solidFill>
            <a:schemeClr val="lt1"/>
          </a:solidFill>
          <a:ln w="1177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3040" rIns="113040" tIns="56520" bIns="56520"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729" spc="-1" strike="noStrike">
                <a:solidFill>
                  <a:srgbClr val="000000"/>
                </a:solidFill>
                <a:latin typeface="Arial"/>
                <a:ea typeface="Arial"/>
              </a:rPr>
              <a:t>Sub-Pb mode</a:t>
            </a:r>
            <a:endParaRPr b="0" lang="en-US" sz="1729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729" spc="-1" strike="noStrike">
                <a:solidFill>
                  <a:srgbClr val="000000"/>
                </a:solidFill>
                <a:latin typeface="Arial"/>
                <a:ea typeface="Arial"/>
              </a:rPr>
              <a:t>(</a:t>
            </a:r>
            <a:r>
              <a:rPr b="1" lang="en-US" sz="1729" spc="-1" strike="noStrike">
                <a:solidFill>
                  <a:srgbClr val="000000"/>
                </a:solidFill>
                <a:latin typeface="Arial"/>
                <a:ea typeface="Arial"/>
              </a:rPr>
              <a:t>asymmetric</a:t>
            </a:r>
            <a:r>
              <a:rPr b="0" lang="en-US" sz="1729" spc="-1" strike="noStrike">
                <a:solidFill>
                  <a:srgbClr val="000000"/>
                </a:solidFill>
                <a:latin typeface="Arial"/>
                <a:ea typeface="Arial"/>
              </a:rPr>
              <a:t>)</a:t>
            </a:r>
            <a:endParaRPr b="0" lang="en-US" sz="1729" spc="-1" strike="noStrike">
              <a:latin typeface="Arial"/>
            </a:endParaRPr>
          </a:p>
        </p:txBody>
      </p:sp>
      <p:sp>
        <p:nvSpPr>
          <p:cNvPr id="347" name="Google Shape;401;p25"/>
          <p:cNvSpPr/>
          <p:nvPr/>
        </p:nvSpPr>
        <p:spPr>
          <a:xfrm>
            <a:off x="6466680" y="1937520"/>
            <a:ext cx="114696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13040" rIns="113040" tIns="56520" bIns="56520"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729" spc="-1" strike="noStrike">
                <a:solidFill>
                  <a:srgbClr val="c00000"/>
                </a:solidFill>
                <a:latin typeface="Arial"/>
                <a:ea typeface="Arial"/>
              </a:rPr>
              <a:t>84.5%</a:t>
            </a:r>
            <a:endParaRPr b="0" lang="en-US" sz="1729" spc="-1" strike="noStrike">
              <a:latin typeface="Arial"/>
            </a:endParaRPr>
          </a:p>
        </p:txBody>
      </p:sp>
      <p:sp>
        <p:nvSpPr>
          <p:cNvPr id="348" name="Google Shape;402;p25"/>
          <p:cNvSpPr/>
          <p:nvPr/>
        </p:nvSpPr>
        <p:spPr>
          <a:xfrm>
            <a:off x="10567080" y="1949760"/>
            <a:ext cx="114696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13040" rIns="113040" tIns="56520" bIns="56520"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729" spc="-1" strike="noStrike">
                <a:solidFill>
                  <a:srgbClr val="c00000"/>
                </a:solidFill>
                <a:latin typeface="Arial"/>
                <a:ea typeface="Arial"/>
              </a:rPr>
              <a:t>15.5%</a:t>
            </a:r>
            <a:endParaRPr b="0" lang="en-US" sz="1729" spc="-1" strike="noStrike">
              <a:latin typeface="Arial"/>
            </a:endParaRPr>
          </a:p>
        </p:txBody>
      </p:sp>
      <p:sp>
        <p:nvSpPr>
          <p:cNvPr id="349" name="Google Shape;403;p25"/>
          <p:cNvSpPr/>
          <p:nvPr/>
        </p:nvSpPr>
        <p:spPr>
          <a:xfrm>
            <a:off x="8809920" y="1937520"/>
            <a:ext cx="1146960" cy="376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13040" rIns="113040" tIns="56520" bIns="56520"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729" spc="-1" strike="noStrike">
                <a:solidFill>
                  <a:srgbClr val="c00000"/>
                </a:solidFill>
                <a:latin typeface="Arial"/>
                <a:ea typeface="Arial"/>
              </a:rPr>
              <a:t>&lt;0.01%</a:t>
            </a:r>
            <a:endParaRPr b="0" lang="en-US" sz="1729" spc="-1" strike="noStrike">
              <a:latin typeface="Arial"/>
            </a:endParaRPr>
          </a:p>
        </p:txBody>
      </p:sp>
      <p:sp>
        <p:nvSpPr>
          <p:cNvPr id="350" name="Google Shape;404;p25"/>
          <p:cNvSpPr/>
          <p:nvPr/>
        </p:nvSpPr>
        <p:spPr>
          <a:xfrm>
            <a:off x="5556240" y="3485160"/>
            <a:ext cx="1847520" cy="639720"/>
          </a:xfrm>
          <a:prstGeom prst="rect">
            <a:avLst/>
          </a:prstGeom>
          <a:solidFill>
            <a:schemeClr val="lt1"/>
          </a:solidFill>
          <a:ln w="1177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3040" rIns="113040" tIns="56520" bIns="56520"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729" spc="-1" strike="noStrike">
                <a:solidFill>
                  <a:srgbClr val="000000"/>
                </a:solidFill>
                <a:latin typeface="Arial"/>
                <a:ea typeface="Arial"/>
              </a:rPr>
              <a:t>Super-Long </a:t>
            </a:r>
            <a:endParaRPr b="0" lang="en-US" sz="1729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729" spc="-1" strike="noStrike">
                <a:solidFill>
                  <a:srgbClr val="000000"/>
                </a:solidFill>
                <a:latin typeface="Arial"/>
                <a:ea typeface="Arial"/>
              </a:rPr>
              <a:t>(</a:t>
            </a:r>
            <a:r>
              <a:rPr b="1" lang="en-US" sz="1729" spc="-1" strike="noStrike">
                <a:solidFill>
                  <a:srgbClr val="000000"/>
                </a:solidFill>
                <a:latin typeface="Arial"/>
                <a:ea typeface="Arial"/>
              </a:rPr>
              <a:t>symmetric</a:t>
            </a:r>
            <a:r>
              <a:rPr b="0" lang="en-US" sz="1729" spc="-1" strike="noStrike">
                <a:solidFill>
                  <a:srgbClr val="000000"/>
                </a:solidFill>
                <a:latin typeface="Arial"/>
                <a:ea typeface="Arial"/>
              </a:rPr>
              <a:t>)</a:t>
            </a:r>
            <a:endParaRPr b="0" lang="en-US" sz="1729" spc="-1" strike="noStrike">
              <a:latin typeface="Arial"/>
            </a:endParaRPr>
          </a:p>
        </p:txBody>
      </p:sp>
      <p:sp>
        <p:nvSpPr>
          <p:cNvPr id="351" name="Google Shape;405;p25"/>
          <p:cNvSpPr/>
          <p:nvPr/>
        </p:nvSpPr>
        <p:spPr>
          <a:xfrm>
            <a:off x="1461240" y="808560"/>
            <a:ext cx="3519360" cy="33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Fission modes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352" name="Google Shape;406;p25"/>
          <p:cNvSpPr/>
          <p:nvPr/>
        </p:nvSpPr>
        <p:spPr>
          <a:xfrm>
            <a:off x="3362040" y="5152320"/>
            <a:ext cx="5467680" cy="1029240"/>
          </a:xfrm>
          <a:prstGeom prst="rect">
            <a:avLst/>
          </a:prstGeom>
          <a:solidFill>
            <a:schemeClr val="lt1"/>
          </a:solidFill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ctr">
              <a:lnSpc>
                <a:spcPct val="171000"/>
              </a:lnSpc>
              <a:buNone/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Deviations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from model:</a:t>
            </a:r>
            <a:endParaRPr b="0" lang="en-US" sz="1800" spc="-1" strike="noStrike">
              <a:latin typeface="Arial"/>
            </a:endParaRPr>
          </a:p>
          <a:p>
            <a:pPr algn="ctr">
              <a:lnSpc>
                <a:spcPct val="171000"/>
              </a:lnSpc>
              <a:buNone/>
              <a:tabLst>
                <a:tab algn="l" pos="0"/>
              </a:tabLst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Treatment of 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shell effects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can be improved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53" name="Google Shape;407;p25"/>
          <p:cNvSpPr/>
          <p:nvPr/>
        </p:nvSpPr>
        <p:spPr>
          <a:xfrm>
            <a:off x="2180520" y="293760"/>
            <a:ext cx="913392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Exp vs GEF - Fission modes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354" name="Google Shape;408;p25"/>
          <p:cNvSpPr/>
          <p:nvPr/>
        </p:nvSpPr>
        <p:spPr>
          <a:xfrm>
            <a:off x="-2160" y="0"/>
            <a:ext cx="234360" cy="6857640"/>
          </a:xfrm>
          <a:prstGeom prst="rect">
            <a:avLst/>
          </a:prstGeom>
          <a:solidFill>
            <a:srgbClr val="0c779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5" name="Google Shape;409;p25"/>
          <p:cNvSpPr/>
          <p:nvPr/>
        </p:nvSpPr>
        <p:spPr>
          <a:xfrm>
            <a:off x="11481120" y="0"/>
            <a:ext cx="712800" cy="6857640"/>
          </a:xfrm>
          <a:prstGeom prst="rect">
            <a:avLst/>
          </a:prstGeom>
          <a:solidFill>
            <a:srgbClr val="0c779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56" name="Google Shape;410;p25"/>
          <p:cNvSpPr/>
          <p:nvPr/>
        </p:nvSpPr>
        <p:spPr>
          <a:xfrm>
            <a:off x="290520" y="6427080"/>
            <a:ext cx="42912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1D59CC78-C34E-43A4-9781-1D8BEA81A831}" type="slidenum"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&lt;number&gt;</a:t>
            </a:fld>
            <a:endParaRPr b="0" lang="en-US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5" dur="indefinite" restart="never" nodeType="tmRoot">
          <p:childTnLst>
            <p:seq>
              <p:cTn id="116" dur="indefinite" nodeType="mainSeq">
                <p:childTnLst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415;p26"/>
          <p:cNvSpPr/>
          <p:nvPr/>
        </p:nvSpPr>
        <p:spPr>
          <a:xfrm>
            <a:off x="2180520" y="293760"/>
            <a:ext cx="9133920" cy="517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Arial"/>
              </a:rPr>
              <a:t>Summary and perspectives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358" name="Google Shape;416;p26"/>
          <p:cNvSpPr/>
          <p:nvPr/>
        </p:nvSpPr>
        <p:spPr>
          <a:xfrm>
            <a:off x="849960" y="1325160"/>
            <a:ext cx="9827280" cy="206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Gamma spectroscopy in the region of </a:t>
            </a:r>
            <a:r>
              <a:rPr b="1" lang="en-US" sz="1800" spc="-1" strike="noStrike" baseline="30000">
                <a:solidFill>
                  <a:srgbClr val="000000"/>
                </a:solidFill>
                <a:latin typeface="Arial"/>
                <a:ea typeface="Arial"/>
              </a:rPr>
              <a:t>78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Ni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6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Calibri"/>
              <a:buChar char="-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Measured new transitions for </a:t>
            </a: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Zn and Cu isotopes</a:t>
            </a:r>
            <a:endParaRPr b="0" lang="en-US" sz="1600" spc="-1" strike="noStrike">
              <a:latin typeface="Arial"/>
            </a:endParaRPr>
          </a:p>
          <a:p>
            <a:pPr marL="285840" indent="-18432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6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Calibri"/>
              <a:buChar char="-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More exotic channels cannot be studied -&gt; Lifetime measurement with </a:t>
            </a:r>
            <a:r>
              <a:rPr b="1" lang="en-US" sz="1600" spc="-1" strike="noStrike" baseline="30000">
                <a:solidFill>
                  <a:srgbClr val="000000"/>
                </a:solidFill>
                <a:latin typeface="Arial"/>
                <a:ea typeface="Arial"/>
              </a:rPr>
              <a:t>238</a:t>
            </a: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U beam @ LNL 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exp. 25.022</a:t>
            </a: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 (A. Gottardo’s talk)</a:t>
            </a:r>
            <a:endParaRPr b="0" lang="en-US" sz="1600" spc="-1" strike="noStrike">
              <a:latin typeface="Arial"/>
            </a:endParaRPr>
          </a:p>
          <a:p>
            <a:pPr marL="285840" indent="-18432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600" spc="-1" strike="noStrike">
              <a:latin typeface="Arial"/>
            </a:endParaRPr>
          </a:p>
        </p:txBody>
      </p:sp>
      <p:sp>
        <p:nvSpPr>
          <p:cNvPr id="359" name="Google Shape;417;p26"/>
          <p:cNvSpPr/>
          <p:nvPr/>
        </p:nvSpPr>
        <p:spPr>
          <a:xfrm>
            <a:off x="849960" y="3717720"/>
            <a:ext cx="8312040" cy="206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Study of </a:t>
            </a:r>
            <a:r>
              <a:rPr b="1" lang="en-US" sz="1800" spc="-1" strike="noStrike" baseline="30000">
                <a:solidFill>
                  <a:srgbClr val="000000"/>
                </a:solidFill>
                <a:latin typeface="Arial"/>
                <a:ea typeface="Arial"/>
              </a:rPr>
              <a:t>217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Arial"/>
              </a:rPr>
              <a:t>Rn fission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600" spc="-1" strike="noStrike">
              <a:latin typeface="Arial"/>
            </a:endParaRPr>
          </a:p>
          <a:p>
            <a:pPr marL="457200" indent="-330120">
              <a:lnSpc>
                <a:spcPct val="100000"/>
              </a:lnSpc>
              <a:buClr>
                <a:srgbClr val="000000"/>
              </a:buClr>
              <a:buFont typeface="Arial"/>
              <a:buChar char="-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Extraction </a:t>
            </a: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yields 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with uncertainty</a:t>
            </a:r>
            <a:endParaRPr b="0" lang="en-US" sz="1600" spc="-1" strike="noStrike">
              <a:latin typeface="Arial"/>
            </a:endParaRPr>
          </a:p>
          <a:p>
            <a:pPr marL="457200" indent="-330120">
              <a:lnSpc>
                <a:spcPct val="100000"/>
              </a:lnSpc>
              <a:buClr>
                <a:srgbClr val="000000"/>
              </a:buClr>
              <a:buFont typeface="Arial"/>
              <a:buChar char="-"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Compared several observables to </a:t>
            </a: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GEF</a:t>
            </a: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 -&gt; </a:t>
            </a: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Shell effects not well reproduced</a:t>
            </a:r>
            <a:endParaRPr b="0" lang="en-US" sz="1600" spc="-1" strike="noStrike">
              <a:latin typeface="Arial"/>
            </a:endParaRPr>
          </a:p>
          <a:p>
            <a:pPr marL="457200"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-&gt;   Double check with second prisma setting @ 23° (limited acceptance)</a:t>
            </a: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-&gt;   Study of energy balance (velocities, TKE)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360" name="Google Shape;418;p26"/>
          <p:cNvSpPr/>
          <p:nvPr/>
        </p:nvSpPr>
        <p:spPr>
          <a:xfrm>
            <a:off x="-2160" y="0"/>
            <a:ext cx="234360" cy="6857640"/>
          </a:xfrm>
          <a:prstGeom prst="rect">
            <a:avLst/>
          </a:prstGeom>
          <a:solidFill>
            <a:srgbClr val="0c779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1" name="Google Shape;419;p26"/>
          <p:cNvSpPr/>
          <p:nvPr/>
        </p:nvSpPr>
        <p:spPr>
          <a:xfrm>
            <a:off x="11481120" y="0"/>
            <a:ext cx="712800" cy="6857640"/>
          </a:xfrm>
          <a:prstGeom prst="rect">
            <a:avLst/>
          </a:prstGeom>
          <a:solidFill>
            <a:srgbClr val="0c779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62" name="Google Shape;420;p26"/>
          <p:cNvSpPr/>
          <p:nvPr/>
        </p:nvSpPr>
        <p:spPr>
          <a:xfrm>
            <a:off x="290520" y="6427080"/>
            <a:ext cx="42912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E4615C8F-2EAE-4FB1-AE73-90AD1727AB91}" type="slidenum">
              <a:rPr b="0" lang="en-US" sz="1400" spc="-1" strike="noStrike">
                <a:solidFill>
                  <a:srgbClr val="000000"/>
                </a:solidFill>
                <a:latin typeface="Arial"/>
                <a:ea typeface="Arial"/>
              </a:rPr>
              <a:t>&lt;number&gt;</a:t>
            </a:fld>
            <a:endParaRPr b="0" lang="en-US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LibreOffice/7.3.7.2$Linux_X86_64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dcterms:modified xsi:type="dcterms:W3CDTF">2026-09-21T11:52:14Z</dcterms:modified>
  <cp:revision>1</cp:revision>
  <dc:subject/>
  <dc:title/>
</cp:coreProperties>
</file>