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sldIdLst>
    <p:sldId id="257" r:id="rId2"/>
    <p:sldId id="259" r:id="rId3"/>
    <p:sldId id="443" r:id="rId4"/>
    <p:sldId id="264" r:id="rId5"/>
    <p:sldId id="410" r:id="rId6"/>
    <p:sldId id="445" r:id="rId7"/>
    <p:sldId id="446" r:id="rId8"/>
    <p:sldId id="417" r:id="rId9"/>
    <p:sldId id="422" r:id="rId10"/>
    <p:sldId id="444" r:id="rId11"/>
    <p:sldId id="419" r:id="rId12"/>
    <p:sldId id="420" r:id="rId13"/>
    <p:sldId id="425" r:id="rId14"/>
    <p:sldId id="427" r:id="rId15"/>
    <p:sldId id="428" r:id="rId16"/>
    <p:sldId id="429" r:id="rId17"/>
    <p:sldId id="441" r:id="rId18"/>
    <p:sldId id="423" r:id="rId19"/>
    <p:sldId id="430" r:id="rId20"/>
    <p:sldId id="442" r:id="rId21"/>
    <p:sldId id="416"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32" autoAdjust="0"/>
    <p:restoredTop sz="94660"/>
  </p:normalViewPr>
  <p:slideViewPr>
    <p:cSldViewPr snapToGrid="0">
      <p:cViewPr varScale="1">
        <p:scale>
          <a:sx n="123" d="100"/>
          <a:sy n="123" d="100"/>
        </p:scale>
        <p:origin x="3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41EDC-97EB-410F-872B-537EABAA5B12}" type="datetimeFigureOut">
              <a:rPr lang="fr-FR" smtClean="0"/>
              <a:t>08/09/2026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32A19-C52A-4FFF-A6B0-76788A7C8D36}" type="slidenum">
              <a:rPr lang="fr-FR" smtClean="0"/>
              <a:t>‹N°›</a:t>
            </a:fld>
            <a:endParaRPr lang="fr-FR"/>
          </a:p>
        </p:txBody>
      </p:sp>
    </p:spTree>
    <p:extLst>
      <p:ext uri="{BB962C8B-B14F-4D97-AF65-F5344CB8AC3E}">
        <p14:creationId xmlns:p14="http://schemas.microsoft.com/office/powerpoint/2010/main" val="2322755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7AF11-27EB-42E3-93CD-972E167032D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6DD8CE-70E9-4710-A97F-6C699132F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F5D97DF-4326-4396-B30E-B9D6173741F3}"/>
              </a:ext>
            </a:extLst>
          </p:cNvPr>
          <p:cNvSpPr>
            <a:spLocks noGrp="1"/>
          </p:cNvSpPr>
          <p:nvPr>
            <p:ph type="dt" sz="half" idx="10"/>
          </p:nvPr>
        </p:nvSpPr>
        <p:spPr/>
        <p:txBody>
          <a:bodyPr/>
          <a:lstStyle/>
          <a:p>
            <a:r>
              <a:rPr lang="fr-FR"/>
              <a:t>10/09/2026</a:t>
            </a:r>
          </a:p>
        </p:txBody>
      </p:sp>
      <p:sp>
        <p:nvSpPr>
          <p:cNvPr id="5" name="Espace réservé du pied de page 4">
            <a:extLst>
              <a:ext uri="{FF2B5EF4-FFF2-40B4-BE49-F238E27FC236}">
                <a16:creationId xmlns:a16="http://schemas.microsoft.com/office/drawing/2014/main" id="{E70E7959-C665-47CC-AD86-7BD569853649}"/>
              </a:ext>
            </a:extLst>
          </p:cNvPr>
          <p:cNvSpPr>
            <a:spLocks noGrp="1"/>
          </p:cNvSpPr>
          <p:nvPr>
            <p:ph type="ftr" sz="quarter" idx="11"/>
          </p:nvPr>
        </p:nvSpPr>
        <p:spPr/>
        <p:txBody>
          <a:bodyPr/>
          <a:lstStyle/>
          <a:p>
            <a:r>
              <a:rPr lang="fr-FR"/>
              <a:t>AGATA WEEK 2026 Warsaw, Poland</a:t>
            </a:r>
          </a:p>
        </p:txBody>
      </p:sp>
      <p:sp>
        <p:nvSpPr>
          <p:cNvPr id="6" name="Espace réservé du numéro de diapositive 5">
            <a:extLst>
              <a:ext uri="{FF2B5EF4-FFF2-40B4-BE49-F238E27FC236}">
                <a16:creationId xmlns:a16="http://schemas.microsoft.com/office/drawing/2014/main" id="{9C856F27-8324-4C11-A066-AD14D22B0F79}"/>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595133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3B134-8151-48A6-82C0-DD24218C0E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051B974-EDB3-4557-ABD7-1D605354DD5E}"/>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B15F54-A906-46B4-BDFB-A723B29EDE3D}"/>
              </a:ext>
            </a:extLst>
          </p:cNvPr>
          <p:cNvSpPr>
            <a:spLocks noGrp="1"/>
          </p:cNvSpPr>
          <p:nvPr>
            <p:ph type="dt" sz="half" idx="10"/>
          </p:nvPr>
        </p:nvSpPr>
        <p:spPr/>
        <p:txBody>
          <a:bodyPr/>
          <a:lstStyle/>
          <a:p>
            <a:r>
              <a:rPr lang="fr-FR"/>
              <a:t>10/09/2026</a:t>
            </a:r>
          </a:p>
        </p:txBody>
      </p:sp>
      <p:sp>
        <p:nvSpPr>
          <p:cNvPr id="5" name="Espace réservé du pied de page 4">
            <a:extLst>
              <a:ext uri="{FF2B5EF4-FFF2-40B4-BE49-F238E27FC236}">
                <a16:creationId xmlns:a16="http://schemas.microsoft.com/office/drawing/2014/main" id="{4E30B26D-0FBB-495D-AF76-48DC983FAA0F}"/>
              </a:ext>
            </a:extLst>
          </p:cNvPr>
          <p:cNvSpPr>
            <a:spLocks noGrp="1"/>
          </p:cNvSpPr>
          <p:nvPr>
            <p:ph type="ftr" sz="quarter" idx="11"/>
          </p:nvPr>
        </p:nvSpPr>
        <p:spPr/>
        <p:txBody>
          <a:bodyPr/>
          <a:lstStyle/>
          <a:p>
            <a:r>
              <a:rPr lang="fr-FR"/>
              <a:t>AGATA WEEK 2026 Warsaw, Poland</a:t>
            </a:r>
          </a:p>
        </p:txBody>
      </p:sp>
      <p:sp>
        <p:nvSpPr>
          <p:cNvPr id="6" name="Espace réservé du numéro de diapositive 5">
            <a:extLst>
              <a:ext uri="{FF2B5EF4-FFF2-40B4-BE49-F238E27FC236}">
                <a16:creationId xmlns:a16="http://schemas.microsoft.com/office/drawing/2014/main" id="{6E4B3AE3-7BBE-4DC4-8C72-4D0142384BA7}"/>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4955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54E8F-C072-46CC-865F-3DF1AA2940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22C205E-2942-40DD-B24A-152B6E582B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819DB899-CE34-4DC0-8D6A-3D4962E5A0CB}"/>
              </a:ext>
            </a:extLst>
          </p:cNvPr>
          <p:cNvSpPr>
            <a:spLocks noGrp="1"/>
          </p:cNvSpPr>
          <p:nvPr>
            <p:ph type="dt" sz="half" idx="10"/>
          </p:nvPr>
        </p:nvSpPr>
        <p:spPr/>
        <p:txBody>
          <a:bodyPr/>
          <a:lstStyle/>
          <a:p>
            <a:r>
              <a:rPr lang="fr-FR"/>
              <a:t>10/09/2026</a:t>
            </a:r>
          </a:p>
        </p:txBody>
      </p:sp>
      <p:sp>
        <p:nvSpPr>
          <p:cNvPr id="5" name="Espace réservé du pied de page 4">
            <a:extLst>
              <a:ext uri="{FF2B5EF4-FFF2-40B4-BE49-F238E27FC236}">
                <a16:creationId xmlns:a16="http://schemas.microsoft.com/office/drawing/2014/main" id="{29520ABA-A4E4-4384-BB67-3107F4E198BA}"/>
              </a:ext>
            </a:extLst>
          </p:cNvPr>
          <p:cNvSpPr>
            <a:spLocks noGrp="1"/>
          </p:cNvSpPr>
          <p:nvPr>
            <p:ph type="ftr" sz="quarter" idx="11"/>
          </p:nvPr>
        </p:nvSpPr>
        <p:spPr/>
        <p:txBody>
          <a:bodyPr/>
          <a:lstStyle/>
          <a:p>
            <a:r>
              <a:rPr lang="fr-FR"/>
              <a:t>AGATA WEEK 2026 Warsaw, Poland</a:t>
            </a:r>
          </a:p>
        </p:txBody>
      </p:sp>
      <p:sp>
        <p:nvSpPr>
          <p:cNvPr id="6" name="Espace réservé du numéro de diapositive 5">
            <a:extLst>
              <a:ext uri="{FF2B5EF4-FFF2-40B4-BE49-F238E27FC236}">
                <a16:creationId xmlns:a16="http://schemas.microsoft.com/office/drawing/2014/main" id="{F56AA63C-EE13-4D86-B2C6-A291FE9F3619}"/>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658378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4DAA0F-0A38-4DC3-B8D0-F5B8B8B1DC2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73F29C-E66F-4F47-A03C-3B6E116EDCC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3D6F3F7-5B4E-4245-839C-88216A8226E5}"/>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3BA134D-F8DD-46B3-BDE9-D52A55AEC998}"/>
              </a:ext>
            </a:extLst>
          </p:cNvPr>
          <p:cNvSpPr>
            <a:spLocks noGrp="1"/>
          </p:cNvSpPr>
          <p:nvPr>
            <p:ph type="dt" sz="half" idx="10"/>
          </p:nvPr>
        </p:nvSpPr>
        <p:spPr/>
        <p:txBody>
          <a:bodyPr/>
          <a:lstStyle/>
          <a:p>
            <a:r>
              <a:rPr lang="fr-FR"/>
              <a:t>10/09/2026</a:t>
            </a:r>
          </a:p>
        </p:txBody>
      </p:sp>
      <p:sp>
        <p:nvSpPr>
          <p:cNvPr id="6" name="Espace réservé du pied de page 5">
            <a:extLst>
              <a:ext uri="{FF2B5EF4-FFF2-40B4-BE49-F238E27FC236}">
                <a16:creationId xmlns:a16="http://schemas.microsoft.com/office/drawing/2014/main" id="{A3B4AF58-3F30-41A6-AB6A-649BB9441C67}"/>
              </a:ext>
            </a:extLst>
          </p:cNvPr>
          <p:cNvSpPr>
            <a:spLocks noGrp="1"/>
          </p:cNvSpPr>
          <p:nvPr>
            <p:ph type="ftr" sz="quarter" idx="11"/>
          </p:nvPr>
        </p:nvSpPr>
        <p:spPr/>
        <p:txBody>
          <a:bodyPr/>
          <a:lstStyle/>
          <a:p>
            <a:r>
              <a:rPr lang="fr-FR"/>
              <a:t>AGATA WEEK 2026 Warsaw, Poland</a:t>
            </a:r>
          </a:p>
        </p:txBody>
      </p:sp>
      <p:sp>
        <p:nvSpPr>
          <p:cNvPr id="7" name="Espace réservé du numéro de diapositive 6">
            <a:extLst>
              <a:ext uri="{FF2B5EF4-FFF2-40B4-BE49-F238E27FC236}">
                <a16:creationId xmlns:a16="http://schemas.microsoft.com/office/drawing/2014/main" id="{32C2D8E5-4736-4CA4-BB96-E81589578DEB}"/>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950187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2F09A-2F09-465D-9B7E-63CB63EE3E7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AF6EC76-1958-42D2-9065-FA8142D92A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FC332BF-9CFC-4131-9C9C-26972F18AD67}"/>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E72C046-2D87-4F04-BC78-D1E4973A7B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CB7BE434-4979-4D22-BC9C-559610E6EB0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0666B44-28D2-49C7-B932-59354AFF99E3}"/>
              </a:ext>
            </a:extLst>
          </p:cNvPr>
          <p:cNvSpPr>
            <a:spLocks noGrp="1"/>
          </p:cNvSpPr>
          <p:nvPr>
            <p:ph type="dt" sz="half" idx="10"/>
          </p:nvPr>
        </p:nvSpPr>
        <p:spPr/>
        <p:txBody>
          <a:bodyPr/>
          <a:lstStyle/>
          <a:p>
            <a:r>
              <a:rPr lang="fr-FR"/>
              <a:t>10/09/2026</a:t>
            </a:r>
          </a:p>
        </p:txBody>
      </p:sp>
      <p:sp>
        <p:nvSpPr>
          <p:cNvPr id="8" name="Espace réservé du pied de page 7">
            <a:extLst>
              <a:ext uri="{FF2B5EF4-FFF2-40B4-BE49-F238E27FC236}">
                <a16:creationId xmlns:a16="http://schemas.microsoft.com/office/drawing/2014/main" id="{38252399-E3A2-4E57-97FA-5B6C42730D10}"/>
              </a:ext>
            </a:extLst>
          </p:cNvPr>
          <p:cNvSpPr>
            <a:spLocks noGrp="1"/>
          </p:cNvSpPr>
          <p:nvPr>
            <p:ph type="ftr" sz="quarter" idx="11"/>
          </p:nvPr>
        </p:nvSpPr>
        <p:spPr/>
        <p:txBody>
          <a:bodyPr/>
          <a:lstStyle/>
          <a:p>
            <a:r>
              <a:rPr lang="fr-FR"/>
              <a:t>AGATA WEEK 2026 Warsaw, Poland</a:t>
            </a:r>
          </a:p>
        </p:txBody>
      </p:sp>
      <p:sp>
        <p:nvSpPr>
          <p:cNvPr id="9" name="Espace réservé du numéro de diapositive 8">
            <a:extLst>
              <a:ext uri="{FF2B5EF4-FFF2-40B4-BE49-F238E27FC236}">
                <a16:creationId xmlns:a16="http://schemas.microsoft.com/office/drawing/2014/main" id="{1BB25FB4-7212-4D42-A66B-298E80A21D0F}"/>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662848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7678D-16E5-4B09-9E9E-AFB923E67E1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EFBB9B6-52B9-4CB7-BBD6-E8BB33F2794F}"/>
              </a:ext>
            </a:extLst>
          </p:cNvPr>
          <p:cNvSpPr>
            <a:spLocks noGrp="1"/>
          </p:cNvSpPr>
          <p:nvPr>
            <p:ph type="dt" sz="half" idx="10"/>
          </p:nvPr>
        </p:nvSpPr>
        <p:spPr/>
        <p:txBody>
          <a:bodyPr/>
          <a:lstStyle/>
          <a:p>
            <a:r>
              <a:rPr lang="fr-FR"/>
              <a:t>10/09/2026</a:t>
            </a:r>
          </a:p>
        </p:txBody>
      </p:sp>
      <p:sp>
        <p:nvSpPr>
          <p:cNvPr id="4" name="Espace réservé du pied de page 3">
            <a:extLst>
              <a:ext uri="{FF2B5EF4-FFF2-40B4-BE49-F238E27FC236}">
                <a16:creationId xmlns:a16="http://schemas.microsoft.com/office/drawing/2014/main" id="{487EB02A-29E4-4EC0-AF9B-CAF02FF126E9}"/>
              </a:ext>
            </a:extLst>
          </p:cNvPr>
          <p:cNvSpPr>
            <a:spLocks noGrp="1"/>
          </p:cNvSpPr>
          <p:nvPr>
            <p:ph type="ftr" sz="quarter" idx="11"/>
          </p:nvPr>
        </p:nvSpPr>
        <p:spPr/>
        <p:txBody>
          <a:bodyPr/>
          <a:lstStyle/>
          <a:p>
            <a:r>
              <a:rPr lang="fr-FR"/>
              <a:t>AGATA WEEK 2026 Warsaw, Poland</a:t>
            </a:r>
          </a:p>
        </p:txBody>
      </p:sp>
      <p:sp>
        <p:nvSpPr>
          <p:cNvPr id="5" name="Espace réservé du numéro de diapositive 4">
            <a:extLst>
              <a:ext uri="{FF2B5EF4-FFF2-40B4-BE49-F238E27FC236}">
                <a16:creationId xmlns:a16="http://schemas.microsoft.com/office/drawing/2014/main" id="{25F725D7-40B7-4F12-A339-B8A77FE6C4AC}"/>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037783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88C752F-7DC8-4390-A124-4CB5DC085A94}"/>
              </a:ext>
            </a:extLst>
          </p:cNvPr>
          <p:cNvSpPr>
            <a:spLocks noGrp="1"/>
          </p:cNvSpPr>
          <p:nvPr>
            <p:ph type="dt" sz="half" idx="10"/>
          </p:nvPr>
        </p:nvSpPr>
        <p:spPr/>
        <p:txBody>
          <a:bodyPr/>
          <a:lstStyle/>
          <a:p>
            <a:r>
              <a:rPr lang="fr-FR"/>
              <a:t>10/09/2026</a:t>
            </a:r>
          </a:p>
        </p:txBody>
      </p:sp>
      <p:sp>
        <p:nvSpPr>
          <p:cNvPr id="3" name="Espace réservé du pied de page 2">
            <a:extLst>
              <a:ext uri="{FF2B5EF4-FFF2-40B4-BE49-F238E27FC236}">
                <a16:creationId xmlns:a16="http://schemas.microsoft.com/office/drawing/2014/main" id="{21642F4B-6912-4703-A3BC-6C4D2CF6A919}"/>
              </a:ext>
            </a:extLst>
          </p:cNvPr>
          <p:cNvSpPr>
            <a:spLocks noGrp="1"/>
          </p:cNvSpPr>
          <p:nvPr>
            <p:ph type="ftr" sz="quarter" idx="11"/>
          </p:nvPr>
        </p:nvSpPr>
        <p:spPr/>
        <p:txBody>
          <a:bodyPr/>
          <a:lstStyle/>
          <a:p>
            <a:r>
              <a:rPr lang="fr-FR"/>
              <a:t>AGATA WEEK 2026 Warsaw, Poland</a:t>
            </a:r>
          </a:p>
        </p:txBody>
      </p:sp>
      <p:sp>
        <p:nvSpPr>
          <p:cNvPr id="4" name="Espace réservé du numéro de diapositive 3">
            <a:extLst>
              <a:ext uri="{FF2B5EF4-FFF2-40B4-BE49-F238E27FC236}">
                <a16:creationId xmlns:a16="http://schemas.microsoft.com/office/drawing/2014/main" id="{5080AF4A-778C-43D3-90D8-78F7DA9E1D9A}"/>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274874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44576-51B8-4FF9-94CD-96183D4F35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1A0211-DD83-4320-8D53-030DE05D59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ED7685F-2234-4865-90E1-BC3FCCE27D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4403099-CAF1-4251-BD65-707D314A1FF6}"/>
              </a:ext>
            </a:extLst>
          </p:cNvPr>
          <p:cNvSpPr>
            <a:spLocks noGrp="1"/>
          </p:cNvSpPr>
          <p:nvPr>
            <p:ph type="dt" sz="half" idx="10"/>
          </p:nvPr>
        </p:nvSpPr>
        <p:spPr/>
        <p:txBody>
          <a:bodyPr/>
          <a:lstStyle/>
          <a:p>
            <a:r>
              <a:rPr lang="fr-FR"/>
              <a:t>10/09/2026</a:t>
            </a:r>
          </a:p>
        </p:txBody>
      </p:sp>
      <p:sp>
        <p:nvSpPr>
          <p:cNvPr id="6" name="Espace réservé du pied de page 5">
            <a:extLst>
              <a:ext uri="{FF2B5EF4-FFF2-40B4-BE49-F238E27FC236}">
                <a16:creationId xmlns:a16="http://schemas.microsoft.com/office/drawing/2014/main" id="{74AECA8A-41FA-4092-AA05-4874B588827C}"/>
              </a:ext>
            </a:extLst>
          </p:cNvPr>
          <p:cNvSpPr>
            <a:spLocks noGrp="1"/>
          </p:cNvSpPr>
          <p:nvPr>
            <p:ph type="ftr" sz="quarter" idx="11"/>
          </p:nvPr>
        </p:nvSpPr>
        <p:spPr/>
        <p:txBody>
          <a:bodyPr/>
          <a:lstStyle/>
          <a:p>
            <a:r>
              <a:rPr lang="fr-FR"/>
              <a:t>AGATA WEEK 2026 Warsaw, Poland</a:t>
            </a:r>
          </a:p>
        </p:txBody>
      </p:sp>
      <p:sp>
        <p:nvSpPr>
          <p:cNvPr id="7" name="Espace réservé du numéro de diapositive 6">
            <a:extLst>
              <a:ext uri="{FF2B5EF4-FFF2-40B4-BE49-F238E27FC236}">
                <a16:creationId xmlns:a16="http://schemas.microsoft.com/office/drawing/2014/main" id="{11381288-4920-4703-B49E-505CDC36BA91}"/>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169340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2B277-CF86-4488-9F85-FE22613409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C6B7B63-5728-4591-8C6F-12F423FCB6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34D3BB9-06A1-4F1A-8769-28D57687F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AB067FBB-102E-4D53-A741-51AB97C4FC4E}"/>
              </a:ext>
            </a:extLst>
          </p:cNvPr>
          <p:cNvSpPr>
            <a:spLocks noGrp="1"/>
          </p:cNvSpPr>
          <p:nvPr>
            <p:ph type="dt" sz="half" idx="10"/>
          </p:nvPr>
        </p:nvSpPr>
        <p:spPr/>
        <p:txBody>
          <a:bodyPr/>
          <a:lstStyle/>
          <a:p>
            <a:r>
              <a:rPr lang="fr-FR"/>
              <a:t>10/09/2026</a:t>
            </a:r>
          </a:p>
        </p:txBody>
      </p:sp>
      <p:sp>
        <p:nvSpPr>
          <p:cNvPr id="6" name="Espace réservé du pied de page 5">
            <a:extLst>
              <a:ext uri="{FF2B5EF4-FFF2-40B4-BE49-F238E27FC236}">
                <a16:creationId xmlns:a16="http://schemas.microsoft.com/office/drawing/2014/main" id="{7CAAFC88-48E5-4C3F-B10A-EC2D419ABEA0}"/>
              </a:ext>
            </a:extLst>
          </p:cNvPr>
          <p:cNvSpPr>
            <a:spLocks noGrp="1"/>
          </p:cNvSpPr>
          <p:nvPr>
            <p:ph type="ftr" sz="quarter" idx="11"/>
          </p:nvPr>
        </p:nvSpPr>
        <p:spPr/>
        <p:txBody>
          <a:bodyPr/>
          <a:lstStyle/>
          <a:p>
            <a:r>
              <a:rPr lang="fr-FR"/>
              <a:t>AGATA WEEK 2026 Warsaw, Poland</a:t>
            </a:r>
          </a:p>
        </p:txBody>
      </p:sp>
      <p:sp>
        <p:nvSpPr>
          <p:cNvPr id="7" name="Espace réservé du numéro de diapositive 6">
            <a:extLst>
              <a:ext uri="{FF2B5EF4-FFF2-40B4-BE49-F238E27FC236}">
                <a16:creationId xmlns:a16="http://schemas.microsoft.com/office/drawing/2014/main" id="{958A0B77-1F36-4C59-B3E2-A34DB5488565}"/>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2510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A3AC14-9B6F-4CA6-979F-556E06B8014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068A97-A587-479F-B031-BC133E93E692}"/>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014EA8-242E-4D35-BB86-557E753F49EC}"/>
              </a:ext>
            </a:extLst>
          </p:cNvPr>
          <p:cNvSpPr>
            <a:spLocks noGrp="1"/>
          </p:cNvSpPr>
          <p:nvPr>
            <p:ph type="dt" sz="half" idx="10"/>
          </p:nvPr>
        </p:nvSpPr>
        <p:spPr/>
        <p:txBody>
          <a:bodyPr/>
          <a:lstStyle/>
          <a:p>
            <a:r>
              <a:rPr lang="fr-FR"/>
              <a:t>10/09/2026</a:t>
            </a:r>
          </a:p>
        </p:txBody>
      </p:sp>
      <p:sp>
        <p:nvSpPr>
          <p:cNvPr id="5" name="Espace réservé du pied de page 4">
            <a:extLst>
              <a:ext uri="{FF2B5EF4-FFF2-40B4-BE49-F238E27FC236}">
                <a16:creationId xmlns:a16="http://schemas.microsoft.com/office/drawing/2014/main" id="{C675C677-97E7-4B09-BB1D-E70CF00A1C4B}"/>
              </a:ext>
            </a:extLst>
          </p:cNvPr>
          <p:cNvSpPr>
            <a:spLocks noGrp="1"/>
          </p:cNvSpPr>
          <p:nvPr>
            <p:ph type="ftr" sz="quarter" idx="11"/>
          </p:nvPr>
        </p:nvSpPr>
        <p:spPr/>
        <p:txBody>
          <a:bodyPr/>
          <a:lstStyle/>
          <a:p>
            <a:r>
              <a:rPr lang="fr-FR"/>
              <a:t>AGATA WEEK 2026 Warsaw, Poland</a:t>
            </a:r>
          </a:p>
        </p:txBody>
      </p:sp>
      <p:sp>
        <p:nvSpPr>
          <p:cNvPr id="6" name="Espace réservé du numéro de diapositive 5">
            <a:extLst>
              <a:ext uri="{FF2B5EF4-FFF2-40B4-BE49-F238E27FC236}">
                <a16:creationId xmlns:a16="http://schemas.microsoft.com/office/drawing/2014/main" id="{F727D356-7D0B-4F88-83B7-C8978C449EC8}"/>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726381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72568E2-46E6-41AA-BD25-85A6CE97827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E56BE91-016D-4C52-B087-35EA0174A00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61B2AF-BDFA-4CB5-BC03-471E33F45451}"/>
              </a:ext>
            </a:extLst>
          </p:cNvPr>
          <p:cNvSpPr>
            <a:spLocks noGrp="1"/>
          </p:cNvSpPr>
          <p:nvPr>
            <p:ph type="dt" sz="half" idx="10"/>
          </p:nvPr>
        </p:nvSpPr>
        <p:spPr/>
        <p:txBody>
          <a:bodyPr/>
          <a:lstStyle/>
          <a:p>
            <a:r>
              <a:rPr lang="fr-FR"/>
              <a:t>10/09/2026</a:t>
            </a:r>
          </a:p>
        </p:txBody>
      </p:sp>
      <p:sp>
        <p:nvSpPr>
          <p:cNvPr id="5" name="Espace réservé du pied de page 4">
            <a:extLst>
              <a:ext uri="{FF2B5EF4-FFF2-40B4-BE49-F238E27FC236}">
                <a16:creationId xmlns:a16="http://schemas.microsoft.com/office/drawing/2014/main" id="{CE29010C-5BA4-47CF-A08F-0271EFBF135D}"/>
              </a:ext>
            </a:extLst>
          </p:cNvPr>
          <p:cNvSpPr>
            <a:spLocks noGrp="1"/>
          </p:cNvSpPr>
          <p:nvPr>
            <p:ph type="ftr" sz="quarter" idx="11"/>
          </p:nvPr>
        </p:nvSpPr>
        <p:spPr/>
        <p:txBody>
          <a:bodyPr/>
          <a:lstStyle/>
          <a:p>
            <a:r>
              <a:rPr lang="fr-FR"/>
              <a:t>AGATA WEEK 2026 Warsaw, Poland</a:t>
            </a:r>
          </a:p>
        </p:txBody>
      </p:sp>
      <p:sp>
        <p:nvSpPr>
          <p:cNvPr id="6" name="Espace réservé du numéro de diapositive 5">
            <a:extLst>
              <a:ext uri="{FF2B5EF4-FFF2-40B4-BE49-F238E27FC236}">
                <a16:creationId xmlns:a16="http://schemas.microsoft.com/office/drawing/2014/main" id="{9A4CE99A-D8A9-497A-BCCC-4D9C151E3AA3}"/>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88106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1" y="25357"/>
            <a:ext cx="12191599" cy="6857998"/>
          </a:xfrm>
          <a:prstGeom prst="rect">
            <a:avLst/>
          </a:prstGeom>
        </p:spPr>
      </p:pic>
      <p:sp>
        <p:nvSpPr>
          <p:cNvPr id="3" name="Espace réservé du texte 2"/>
          <p:cNvSpPr>
            <a:spLocks noGrp="1"/>
          </p:cNvSpPr>
          <p:nvPr>
            <p:ph type="body" idx="1"/>
          </p:nvPr>
        </p:nvSpPr>
        <p:spPr>
          <a:xfrm>
            <a:off x="839033" y="1681711"/>
            <a:ext cx="5158153"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839033" y="2504599"/>
            <a:ext cx="5158153" cy="3685030"/>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171460" y="1681711"/>
            <a:ext cx="5183307"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6171460" y="2504599"/>
            <a:ext cx="5183307" cy="3685030"/>
          </a:xfrm>
        </p:spPr>
        <p:txBody>
          <a:bodyPr/>
          <a:lstStyle>
            <a:lvl1pPr marL="194036" indent="-194036">
              <a:defRPr lang="fr-FR" sz="2377" kern="1200" dirty="0" smtClean="0">
                <a:solidFill>
                  <a:srgbClr val="FF6700"/>
                </a:solidFill>
                <a:latin typeface="+mn-lt"/>
                <a:ea typeface="+mn-ea"/>
                <a:cs typeface="+mn-cs"/>
              </a:defRPr>
            </a:lvl1pPr>
            <a:lvl2pPr marL="582107" indent="-194036">
              <a:defRPr lang="fr-FR" sz="2037" kern="1200" dirty="0" smtClean="0">
                <a:solidFill>
                  <a:srgbClr val="00294B"/>
                </a:solidFill>
                <a:latin typeface="+mn-lt"/>
                <a:ea typeface="+mn-ea"/>
                <a:cs typeface="+mn-cs"/>
              </a:defRPr>
            </a:lvl2pPr>
            <a:lvl3pPr marL="970178" indent="-194036">
              <a:defRPr lang="fr-FR" sz="1698"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194036" lvl="0" indent="-194036" algn="l" defTabSz="776143" rtl="0" eaLnBrk="1" latinLnBrk="0" hangingPunct="1">
              <a:lnSpc>
                <a:spcPct val="90000"/>
              </a:lnSpc>
              <a:spcBef>
                <a:spcPts val="849"/>
              </a:spcBef>
              <a:buFont typeface="Arial" panose="020B0604020202020204" pitchFamily="34" charset="0"/>
              <a:buChar char="•"/>
            </a:pPr>
            <a:r>
              <a:rPr lang="fr-FR" dirty="0"/>
              <a:t>Modifier les styles du texte du masque</a:t>
            </a:r>
          </a:p>
          <a:p>
            <a:pPr marL="582107" lvl="1" indent="-194036" algn="l" defTabSz="776143" rtl="0" eaLnBrk="1" latinLnBrk="0" hangingPunct="1">
              <a:lnSpc>
                <a:spcPct val="90000"/>
              </a:lnSpc>
              <a:spcBef>
                <a:spcPts val="424"/>
              </a:spcBef>
              <a:buFont typeface="Arial" panose="020B0604020202020204" pitchFamily="34" charset="0"/>
              <a:buChar char="•"/>
            </a:pPr>
            <a:r>
              <a:rPr lang="fr-FR" dirty="0"/>
              <a:t>Deuxième niveau</a:t>
            </a:r>
          </a:p>
          <a:p>
            <a:pPr marL="970178" lvl="2" indent="-194036" algn="l" defTabSz="776143" rtl="0" eaLnBrk="1" latinLnBrk="0" hangingPunct="1">
              <a:lnSpc>
                <a:spcPct val="90000"/>
              </a:lnSpc>
              <a:spcBef>
                <a:spcPts val="424"/>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28399" y="6467913"/>
            <a:ext cx="2729259" cy="364730"/>
          </a:xfrm>
        </p:spPr>
        <p:txBody>
          <a:bodyPr/>
          <a:lstStyle>
            <a:lvl1pPr>
              <a:defRPr>
                <a:solidFill>
                  <a:schemeClr val="bg1"/>
                </a:solidFill>
              </a:defRPr>
            </a:lvl1pPr>
          </a:lstStyle>
          <a:p>
            <a:r>
              <a:rPr lang="fr-FR"/>
              <a:t>10/09/2026</a:t>
            </a:r>
            <a:endParaRPr lang="fr-FR" dirty="0"/>
          </a:p>
        </p:txBody>
      </p:sp>
      <p:sp>
        <p:nvSpPr>
          <p:cNvPr id="8" name="Espace réservé du pied de page 7"/>
          <p:cNvSpPr>
            <a:spLocks noGrp="1"/>
          </p:cNvSpPr>
          <p:nvPr>
            <p:ph type="ftr" sz="quarter" idx="11"/>
          </p:nvPr>
        </p:nvSpPr>
        <p:spPr>
          <a:xfrm>
            <a:off x="3325188" y="6467913"/>
            <a:ext cx="5541624" cy="364730"/>
          </a:xfrm>
        </p:spPr>
        <p:txBody>
          <a:bodyPr/>
          <a:lstStyle>
            <a:lvl1pPr>
              <a:defRPr>
                <a:solidFill>
                  <a:schemeClr val="bg1"/>
                </a:solidFill>
              </a:defRPr>
            </a:lvl1pPr>
          </a:lstStyle>
          <a:p>
            <a:r>
              <a:rPr lang="fr-FR"/>
              <a:t>AGATA WEEK 2026 Warsaw, Poland</a:t>
            </a:r>
            <a:endParaRPr lang="fr-FR" dirty="0"/>
          </a:p>
        </p:txBody>
      </p:sp>
      <p:sp>
        <p:nvSpPr>
          <p:cNvPr id="9" name="Espace réservé du numéro de diapositive 8"/>
          <p:cNvSpPr>
            <a:spLocks noGrp="1"/>
          </p:cNvSpPr>
          <p:nvPr>
            <p:ph type="sldNum" sz="quarter" idx="12"/>
          </p:nvPr>
        </p:nvSpPr>
        <p:spPr>
          <a:xfrm>
            <a:off x="9234344" y="6467913"/>
            <a:ext cx="2741673" cy="364730"/>
          </a:xfrm>
        </p:spPr>
        <p:txBody>
          <a:bodyPr/>
          <a:lstStyle>
            <a:lvl1pPr>
              <a:defRPr>
                <a:solidFill>
                  <a:schemeClr val="bg1"/>
                </a:solidFill>
              </a:defRPr>
            </a:lvl1pPr>
          </a:lstStyle>
          <a:p>
            <a:fld id="{77E71596-5F9D-49C5-9701-16B3CA54319D}" type="slidenum">
              <a:rPr lang="fr-FR" smtClean="0"/>
              <a:pPr/>
              <a:t>‹N°›</a:t>
            </a:fld>
            <a:endParaRPr lang="fr-FR" dirty="0"/>
          </a:p>
        </p:txBody>
      </p:sp>
      <p:sp>
        <p:nvSpPr>
          <p:cNvPr id="11" name="Titre 1"/>
          <p:cNvSpPr>
            <a:spLocks noGrp="1"/>
          </p:cNvSpPr>
          <p:nvPr>
            <p:ph type="title"/>
          </p:nvPr>
        </p:nvSpPr>
        <p:spPr>
          <a:xfrm>
            <a:off x="2591739" y="169117"/>
            <a:ext cx="6438063" cy="488983"/>
          </a:xfrm>
        </p:spPr>
        <p:txBody>
          <a:bodyPr>
            <a:normAutofit/>
          </a:bodyPr>
          <a:lstStyle>
            <a:lvl1pPr>
              <a:defRPr lang="fr-FR" sz="2037" b="1" kern="1200" dirty="0" smtClean="0">
                <a:solidFill>
                  <a:srgbClr val="00294B"/>
                </a:solidFill>
                <a:latin typeface="+mj-lt"/>
                <a:ea typeface="+mj-ea"/>
                <a:cs typeface="+mj-cs"/>
              </a:defRPr>
            </a:lvl1pPr>
          </a:lstStyle>
          <a:p>
            <a:r>
              <a:rPr lang="fr-FR" dirty="0"/>
              <a:t>Modifiez le style du titre</a:t>
            </a:r>
          </a:p>
        </p:txBody>
      </p:sp>
      <p:pic>
        <p:nvPicPr>
          <p:cNvPr id="12" name="Picture 4" descr="logo-amzal">
            <a:extLst>
              <a:ext uri="{FF2B5EF4-FFF2-40B4-BE49-F238E27FC236}">
                <a16:creationId xmlns:a16="http://schemas.microsoft.com/office/drawing/2014/main" id="{5C18DE88-E314-734A-821D-8F0CE5205B9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71085" y="142944"/>
            <a:ext cx="833768" cy="11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37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A78D4A-50E4-4AB8-B1B4-8FD6768FC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0F6A437-CFE7-49FC-9703-8AE884F4A3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9A01E1-7D91-4634-9544-EC6FA6B01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10/09/2026</a:t>
            </a:r>
          </a:p>
        </p:txBody>
      </p:sp>
      <p:sp>
        <p:nvSpPr>
          <p:cNvPr id="5" name="Espace réservé du pied de page 4">
            <a:extLst>
              <a:ext uri="{FF2B5EF4-FFF2-40B4-BE49-F238E27FC236}">
                <a16:creationId xmlns:a16="http://schemas.microsoft.com/office/drawing/2014/main" id="{1C892DB5-1E53-4C81-988A-FD5E9D2F5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AGATA WEEK 2026 Warsaw, Poland</a:t>
            </a:r>
          </a:p>
        </p:txBody>
      </p:sp>
      <p:sp>
        <p:nvSpPr>
          <p:cNvPr id="6" name="Espace réservé du numéro de diapositive 5">
            <a:extLst>
              <a:ext uri="{FF2B5EF4-FFF2-40B4-BE49-F238E27FC236}">
                <a16:creationId xmlns:a16="http://schemas.microsoft.com/office/drawing/2014/main" id="{44E4386F-E641-4489-BDA4-0A5CCC426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81A2A-2C9A-423D-90D3-2EC6DAECEFEF}" type="slidenum">
              <a:rPr lang="fr-FR" smtClean="0"/>
              <a:t>‹N°›</a:t>
            </a:fld>
            <a:endParaRPr lang="fr-FR"/>
          </a:p>
        </p:txBody>
      </p:sp>
    </p:spTree>
    <p:extLst>
      <p:ext uri="{BB962C8B-B14F-4D97-AF65-F5344CB8AC3E}">
        <p14:creationId xmlns:p14="http://schemas.microsoft.com/office/powerpoint/2010/main" val="275233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tiff"/><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17.xml.rels><?xml version="1.0" encoding="UTF-8" standalone="yes"?>
<Relationships xmlns="http://schemas.openxmlformats.org/package/2006/relationships"><Relationship Id="rId3" Type="http://schemas.openxmlformats.org/officeDocument/2006/relationships/video" Target="../media/media1.MOV"/><Relationship Id="rId2" Type="http://schemas.microsoft.com/office/2007/relationships/media" Target="../media/media1.MOV"/><Relationship Id="rId1" Type="http://schemas.openxmlformats.org/officeDocument/2006/relationships/themeOverride" Target="../theme/themeOverride4.xml"/><Relationship Id="rId5" Type="http://schemas.openxmlformats.org/officeDocument/2006/relationships/image" Target="../media/image15.png"/><Relationship Id="rId4"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2"/>
          </p:nvPr>
        </p:nvSpPr>
        <p:spPr>
          <a:xfrm>
            <a:off x="2153274" y="3376882"/>
            <a:ext cx="7243252" cy="2763682"/>
          </a:xfrm>
        </p:spPr>
        <p:txBody>
          <a:bodyPr/>
          <a:lstStyle/>
          <a:p>
            <a:pPr marL="0" indent="0">
              <a:buNone/>
            </a:pPr>
            <a:endParaRPr lang="fr-FR" dirty="0">
              <a:latin typeface="Comic Sans MS" panose="030F0902030302020204" pitchFamily="66" charset="0"/>
            </a:endParaRPr>
          </a:p>
          <a:p>
            <a:endParaRPr lang="fr-FR" dirty="0">
              <a:latin typeface="Comic Sans MS" panose="030F0902030302020204" pitchFamily="66" charset="0"/>
            </a:endParaRPr>
          </a:p>
        </p:txBody>
      </p:sp>
      <p:sp>
        <p:nvSpPr>
          <p:cNvPr id="8" name="Espace réservé du numéro de diapositive 7"/>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a:t>
            </a:fld>
            <a:endParaRPr lang="fr-FR" dirty="0">
              <a:latin typeface="Comic Sans MS" panose="030F0902030302020204" pitchFamily="66" charset="0"/>
            </a:endParaRPr>
          </a:p>
        </p:txBody>
      </p:sp>
      <p:sp>
        <p:nvSpPr>
          <p:cNvPr id="2" name="ZoneTexte 1">
            <a:extLst>
              <a:ext uri="{FF2B5EF4-FFF2-40B4-BE49-F238E27FC236}">
                <a16:creationId xmlns:a16="http://schemas.microsoft.com/office/drawing/2014/main" id="{7F12160C-9422-48E2-B33F-19D4560B926E}"/>
              </a:ext>
            </a:extLst>
          </p:cNvPr>
          <p:cNvSpPr txBox="1"/>
          <p:nvPr/>
        </p:nvSpPr>
        <p:spPr>
          <a:xfrm>
            <a:off x="1408018" y="1713865"/>
            <a:ext cx="10128985" cy="2985433"/>
          </a:xfrm>
          <a:prstGeom prst="rect">
            <a:avLst/>
          </a:prstGeom>
          <a:noFill/>
        </p:spPr>
        <p:txBody>
          <a:bodyPr wrap="square" rtlCol="0">
            <a:spAutoFit/>
          </a:bodyPr>
          <a:lstStyle/>
          <a:p>
            <a:pPr algn="ctr"/>
            <a:r>
              <a:rPr lang="fr-FR" sz="4000" dirty="0">
                <a:latin typeface="Comic Sans MS" panose="030F0902030302020204" pitchFamily="66" charset="0"/>
              </a:rPr>
              <a:t>AGATA Project</a:t>
            </a:r>
          </a:p>
          <a:p>
            <a:pPr algn="ctr"/>
            <a:endParaRPr lang="fr-FR" sz="4000" dirty="0">
              <a:latin typeface="Comic Sans MS" panose="030F0902030302020204" pitchFamily="66" charset="0"/>
            </a:endParaRPr>
          </a:p>
          <a:p>
            <a:pPr algn="ctr"/>
            <a:r>
              <a:rPr lang="fr-FR" sz="3600" dirty="0">
                <a:latin typeface="Comic Sans MS" panose="030F0902030302020204" pitchFamily="66" charset="0"/>
              </a:rPr>
              <a:t>150 Gbps Bay and STARE </a:t>
            </a:r>
            <a:r>
              <a:rPr lang="fr-FR" sz="3600" dirty="0" err="1">
                <a:latin typeface="Comic Sans MS" panose="030F0902030302020204" pitchFamily="66" charset="0"/>
              </a:rPr>
              <a:t>Status</a:t>
            </a:r>
            <a:endParaRPr lang="fr-FR" sz="3600" dirty="0">
              <a:latin typeface="Comic Sans MS" panose="030F0902030302020204" pitchFamily="66" charset="0"/>
            </a:endParaRPr>
          </a:p>
          <a:p>
            <a:pPr algn="ctr"/>
            <a:endParaRPr lang="fr-FR" sz="2400" dirty="0">
              <a:latin typeface="Comic Sans MS" panose="030F0902030302020204" pitchFamily="66" charset="0"/>
            </a:endParaRPr>
          </a:p>
          <a:p>
            <a:pPr algn="ctr"/>
            <a:r>
              <a:rPr lang="fr-FR" sz="2000" dirty="0">
                <a:latin typeface="Comic Sans MS" panose="030F0902030302020204" pitchFamily="66" charset="0"/>
              </a:rPr>
              <a:t>N. </a:t>
            </a:r>
            <a:r>
              <a:rPr lang="fr-FR" sz="2000" dirty="0" err="1">
                <a:latin typeface="Comic Sans MS" panose="030F0902030302020204" pitchFamily="66" charset="0"/>
              </a:rPr>
              <a:t>Karkour</a:t>
            </a:r>
            <a:r>
              <a:rPr lang="fr-FR" sz="2000" dirty="0">
                <a:latin typeface="Comic Sans MS" panose="030F0902030302020204" pitchFamily="66" charset="0"/>
              </a:rPr>
              <a:t> et al.</a:t>
            </a:r>
            <a:endParaRPr lang="fr-FR" sz="2400" dirty="0">
              <a:latin typeface="Comic Sans MS" panose="030F0902030302020204" pitchFamily="66" charset="0"/>
            </a:endParaRPr>
          </a:p>
          <a:p>
            <a:pPr algn="ctr"/>
            <a:endParaRPr lang="fr-FR" sz="2800" dirty="0">
              <a:latin typeface="Comic Sans MS" panose="030F0902030302020204" pitchFamily="66" charset="0"/>
            </a:endParaRPr>
          </a:p>
        </p:txBody>
      </p:sp>
      <p:sp>
        <p:nvSpPr>
          <p:cNvPr id="4" name="Espace réservé de la date 3">
            <a:extLst>
              <a:ext uri="{FF2B5EF4-FFF2-40B4-BE49-F238E27FC236}">
                <a16:creationId xmlns:a16="http://schemas.microsoft.com/office/drawing/2014/main" id="{BB6AEBCB-0187-344B-864D-D4FF557E09FB}"/>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6" name="Espace réservé du pied de page 5">
            <a:extLst>
              <a:ext uri="{FF2B5EF4-FFF2-40B4-BE49-F238E27FC236}">
                <a16:creationId xmlns:a16="http://schemas.microsoft.com/office/drawing/2014/main" id="{2FACFBFF-B382-0C40-A953-02F1741402E2}"/>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Tree>
    <p:extLst>
      <p:ext uri="{BB962C8B-B14F-4D97-AF65-F5344CB8AC3E}">
        <p14:creationId xmlns:p14="http://schemas.microsoft.com/office/powerpoint/2010/main" val="977760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2</a:t>
            </a:fld>
            <a:endParaRPr lang="fr-FR" dirty="0">
              <a:latin typeface="Comic Sans MS" panose="030F0902030302020204" pitchFamily="66" charset="0"/>
            </a:endParaRPr>
          </a:p>
        </p:txBody>
      </p:sp>
      <p:sp>
        <p:nvSpPr>
          <p:cNvPr id="6" name="Rectangle 1">
            <a:extLst>
              <a:ext uri="{FF2B5EF4-FFF2-40B4-BE49-F238E27FC236}">
                <a16:creationId xmlns:a16="http://schemas.microsoft.com/office/drawing/2014/main" id="{86803385-2602-4CF7-9700-124DA24F81FC}"/>
              </a:ext>
            </a:extLst>
          </p:cNvPr>
          <p:cNvSpPr>
            <a:spLocks noChangeArrowheads="1"/>
          </p:cNvSpPr>
          <p:nvPr/>
        </p:nvSpPr>
        <p:spPr bwMode="auto">
          <a:xfrm>
            <a:off x="1593028" y="1690064"/>
            <a:ext cx="8315325"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eaLnBrk="0" fontAlgn="base" hangingPunct="0">
              <a:spcBef>
                <a:spcPct val="0"/>
              </a:spcBef>
              <a:spcAft>
                <a:spcPct val="0"/>
              </a:spcAft>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a:latin typeface="Comic Sans MS" panose="030F0902030302020204" pitchFamily="66" charset="0"/>
              </a:rPr>
              <a:t>STARE STATUS Hardware and Firmware</a:t>
            </a:r>
          </a:p>
          <a:p>
            <a:pPr marL="800100" lvl="1" indent="-342900" eaLnBrk="0" fontAlgn="base" hangingPunct="0">
              <a:spcBef>
                <a:spcPct val="0"/>
              </a:spcBef>
              <a:spcAft>
                <a:spcPct val="0"/>
              </a:spcAft>
              <a:buFont typeface="Wingdings" panose="05000000000000000000" pitchFamily="2" charset="2"/>
              <a:buChar char="ü"/>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err="1">
                <a:latin typeface="Comic Sans MS" panose="030F0902030302020204" pitchFamily="66" charset="0"/>
              </a:rPr>
              <a:t>When</a:t>
            </a:r>
            <a:r>
              <a:rPr lang="fr-FR" altLang="fr-FR" sz="2000" dirty="0">
                <a:latin typeface="Comic Sans MS" panose="030F0902030302020204" pitchFamily="66" charset="0"/>
              </a:rPr>
              <a:t> </a:t>
            </a:r>
            <a:r>
              <a:rPr lang="fr-FR" altLang="fr-FR" sz="2000" dirty="0" err="1">
                <a:latin typeface="Comic Sans MS" panose="030F0902030302020204" pitchFamily="66" charset="0"/>
              </a:rPr>
              <a:t>did</a:t>
            </a:r>
            <a:r>
              <a:rPr lang="fr-FR" altLang="fr-FR" sz="2000" dirty="0">
                <a:latin typeface="Comic Sans MS" panose="030F0902030302020204" pitchFamily="66" charset="0"/>
              </a:rPr>
              <a:t> the 12 </a:t>
            </a:r>
            <a:r>
              <a:rPr lang="fr-FR" altLang="fr-FR" sz="2000" dirty="0" err="1">
                <a:latin typeface="Comic Sans MS" panose="030F0902030302020204" pitchFamily="66" charset="0"/>
              </a:rPr>
              <a:t>link</a:t>
            </a:r>
            <a:r>
              <a:rPr lang="fr-FR" altLang="fr-FR" sz="2000" dirty="0">
                <a:latin typeface="Comic Sans MS" panose="030F0902030302020204" pitchFamily="66" charset="0"/>
              </a:rPr>
              <a:t> Bay </a:t>
            </a:r>
            <a:r>
              <a:rPr lang="fr-FR" altLang="fr-FR" sz="2000" dirty="0" err="1">
                <a:latin typeface="Comic Sans MS" panose="030F0902030302020204" pitchFamily="66" charset="0"/>
              </a:rPr>
              <a:t>idea</a:t>
            </a:r>
            <a:r>
              <a:rPr lang="fr-FR" altLang="fr-FR" sz="2000" dirty="0">
                <a:latin typeface="Comic Sans MS" panose="030F0902030302020204" pitchFamily="66" charset="0"/>
              </a:rPr>
              <a:t> </a:t>
            </a:r>
            <a:r>
              <a:rPr lang="fr-FR" altLang="fr-FR" sz="2000" dirty="0" err="1">
                <a:latin typeface="Comic Sans MS" panose="030F0902030302020204" pitchFamily="66" charset="0"/>
              </a:rPr>
              <a:t>germinate</a:t>
            </a: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err="1">
                <a:latin typeface="Comic Sans MS" panose="030F0902030302020204" pitchFamily="66" charset="0"/>
              </a:rPr>
              <a:t>Why</a:t>
            </a:r>
            <a:r>
              <a:rPr lang="fr-FR" altLang="fr-FR" sz="2000" dirty="0">
                <a:latin typeface="Comic Sans MS" panose="030F0902030302020204" pitchFamily="66" charset="0"/>
              </a:rPr>
              <a:t> do </a:t>
            </a:r>
            <a:r>
              <a:rPr lang="fr-FR" altLang="fr-FR" sz="2000" dirty="0" err="1">
                <a:latin typeface="Comic Sans MS" panose="030F0902030302020204" pitchFamily="66" charset="0"/>
              </a:rPr>
              <a:t>we</a:t>
            </a:r>
            <a:r>
              <a:rPr lang="fr-FR" altLang="fr-FR" sz="2000" dirty="0">
                <a:latin typeface="Comic Sans MS" panose="030F0902030302020204" pitchFamily="66" charset="0"/>
              </a:rPr>
              <a:t> </a:t>
            </a:r>
            <a:r>
              <a:rPr lang="fr-FR" altLang="fr-FR" sz="2000" dirty="0" err="1">
                <a:latin typeface="Comic Sans MS" panose="030F0902030302020204" pitchFamily="66" charset="0"/>
              </a:rPr>
              <a:t>need</a:t>
            </a:r>
            <a:r>
              <a:rPr lang="fr-FR" altLang="fr-FR" sz="2000" dirty="0">
                <a:latin typeface="Comic Sans MS" panose="030F0902030302020204" pitchFamily="66" charset="0"/>
              </a:rPr>
              <a:t> </a:t>
            </a:r>
            <a:r>
              <a:rPr lang="fr-FR" altLang="fr-FR" sz="2000" dirty="0" err="1">
                <a:latin typeface="Comic Sans MS" panose="030F0902030302020204" pitchFamily="66" charset="0"/>
              </a:rPr>
              <a:t>this</a:t>
            </a:r>
            <a:r>
              <a:rPr lang="fr-FR" altLang="fr-FR" sz="2000" dirty="0">
                <a:latin typeface="Comic Sans MS" panose="030F0902030302020204" pitchFamily="66" charset="0"/>
              </a:rPr>
              <a:t> Bay</a:t>
            </a:r>
          </a:p>
          <a:p>
            <a:pPr lvl="1" eaLnBrk="0" fontAlgn="base" hangingPunct="0">
              <a:spcBef>
                <a:spcPct val="0"/>
              </a:spcBef>
              <a:spcAft>
                <a:spcPct val="0"/>
              </a:spcAft>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a:latin typeface="Comic Sans MS" panose="030F0902030302020204" pitchFamily="66" charset="0"/>
              </a:rPr>
              <a:t>12 Link Bay </a:t>
            </a:r>
            <a:r>
              <a:rPr lang="fr-FR" altLang="fr-FR" sz="2000" dirty="0" err="1">
                <a:latin typeface="Comic Sans MS" panose="030F0902030302020204" pitchFamily="66" charset="0"/>
              </a:rPr>
              <a:t>functionalities</a:t>
            </a: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err="1">
                <a:latin typeface="Comic Sans MS" panose="030F0902030302020204" pitchFamily="66" charset="0"/>
              </a:rPr>
              <a:t>From</a:t>
            </a:r>
            <a:r>
              <a:rPr lang="fr-FR" altLang="fr-FR" sz="2000" dirty="0">
                <a:latin typeface="Comic Sans MS" panose="030F0902030302020204" pitchFamily="66" charset="0"/>
              </a:rPr>
              <a:t> 12 </a:t>
            </a:r>
            <a:r>
              <a:rPr lang="fr-FR" altLang="fr-FR" sz="2000" dirty="0" err="1">
                <a:latin typeface="Comic Sans MS" panose="030F0902030302020204" pitchFamily="66" charset="0"/>
              </a:rPr>
              <a:t>link</a:t>
            </a:r>
            <a:r>
              <a:rPr lang="fr-FR" altLang="fr-FR" sz="2000" dirty="0">
                <a:latin typeface="Comic Sans MS" panose="030F0902030302020204" pitchFamily="66" charset="0"/>
              </a:rPr>
              <a:t> to 150 Gbps Bay qualification</a:t>
            </a:r>
          </a:p>
          <a:p>
            <a:pPr marL="800100" lvl="1" indent="-342900" eaLnBrk="0" fontAlgn="base" hangingPunct="0">
              <a:spcBef>
                <a:spcPct val="0"/>
              </a:spcBef>
              <a:spcAft>
                <a:spcPct val="0"/>
              </a:spcAft>
              <a:buFont typeface="Wingdings" panose="05000000000000000000" pitchFamily="2" charset="2"/>
              <a:buChar char="ü"/>
            </a:pPr>
            <a:endParaRPr kumimoji="0" lang="fr-FR" altLang="fr-FR" sz="2000" u="none" strike="noStrike" cap="none" normalizeH="0" baseline="0" dirty="0">
              <a:ln>
                <a:noFill/>
              </a:ln>
              <a:solidFill>
                <a:schemeClr val="tx1"/>
              </a:solidFill>
              <a:effectLst/>
              <a:latin typeface="Comic Sans MS" panose="030F0902030302020204" pitchFamily="66" charset="0"/>
            </a:endParaRPr>
          </a:p>
        </p:txBody>
      </p:sp>
      <p:sp>
        <p:nvSpPr>
          <p:cNvPr id="9" name="Titre 8"/>
          <p:cNvSpPr>
            <a:spLocks noGrp="1"/>
          </p:cNvSpPr>
          <p:nvPr>
            <p:ph type="title"/>
          </p:nvPr>
        </p:nvSpPr>
        <p:spPr>
          <a:xfrm>
            <a:off x="2535770" y="218906"/>
            <a:ext cx="2588889" cy="488983"/>
          </a:xfrm>
        </p:spPr>
        <p:txBody>
          <a:bodyPr>
            <a:noAutofit/>
          </a:bodyPr>
          <a:lstStyle/>
          <a:p>
            <a:pPr algn="ctr"/>
            <a:r>
              <a:rPr lang="fr-FR" sz="2400" b="0" dirty="0" err="1">
                <a:latin typeface="Comic Sans MS" panose="030F0902030302020204" pitchFamily="66" charset="0"/>
              </a:rPr>
              <a:t>Outline</a:t>
            </a:r>
            <a:endParaRPr lang="fr-FR" sz="2400" b="0" dirty="0">
              <a:latin typeface="Comic Sans MS" panose="030F0902030302020204" pitchFamily="66" charset="0"/>
            </a:endParaRPr>
          </a:p>
        </p:txBody>
      </p:sp>
      <p:sp>
        <p:nvSpPr>
          <p:cNvPr id="2" name="Espace réservé de la date 1">
            <a:extLst>
              <a:ext uri="{FF2B5EF4-FFF2-40B4-BE49-F238E27FC236}">
                <a16:creationId xmlns:a16="http://schemas.microsoft.com/office/drawing/2014/main" id="{DDB31688-4B3B-CE40-8617-3E70198630F6}"/>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3" name="Espace réservé du pied de page 2">
            <a:extLst>
              <a:ext uri="{FF2B5EF4-FFF2-40B4-BE49-F238E27FC236}">
                <a16:creationId xmlns:a16="http://schemas.microsoft.com/office/drawing/2014/main" id="{8A553705-C76E-DE43-9186-DE6BBB434CB2}"/>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Tree>
    <p:extLst>
      <p:ext uri="{BB962C8B-B14F-4D97-AF65-F5344CB8AC3E}">
        <p14:creationId xmlns:p14="http://schemas.microsoft.com/office/powerpoint/2010/main" val="46032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pPr/>
              <a:t>3</a:t>
            </a:fld>
            <a:endParaRPr lang="fr-FR" dirty="0"/>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p:txBody>
          <a:bodyPr>
            <a:normAutofit/>
          </a:bodyPr>
          <a:lstStyle/>
          <a:p>
            <a:r>
              <a:rPr lang="fr-FR" altLang="fr-FR" sz="2000" dirty="0">
                <a:latin typeface="Arial" panose="020B0604020202020204" pitchFamily="34" charset="0"/>
              </a:rPr>
              <a:t>STARE for AGATA : </a:t>
            </a:r>
            <a:r>
              <a:rPr lang="fr-FR" altLang="fr-FR" sz="2000" dirty="0" err="1">
                <a:latin typeface="Arial" panose="020B0604020202020204" pitchFamily="34" charset="0"/>
              </a:rPr>
              <a:t>readout</a:t>
            </a:r>
            <a:r>
              <a:rPr lang="fr-FR" altLang="fr-FR" sz="2000" dirty="0">
                <a:latin typeface="Arial" panose="020B0604020202020204" pitchFamily="34" charset="0"/>
              </a:rPr>
              <a:t> UDP 10Gbps</a:t>
            </a:r>
            <a:endParaRPr lang="fr-FR" dirty="0"/>
          </a:p>
        </p:txBody>
      </p:sp>
      <p:grpSp>
        <p:nvGrpSpPr>
          <p:cNvPr id="3" name="Groupe 2">
            <a:extLst>
              <a:ext uri="{FF2B5EF4-FFF2-40B4-BE49-F238E27FC236}">
                <a16:creationId xmlns:a16="http://schemas.microsoft.com/office/drawing/2014/main" id="{9F073D97-F03A-47BE-895F-DC9CA4059D0F}"/>
              </a:ext>
            </a:extLst>
          </p:cNvPr>
          <p:cNvGrpSpPr/>
          <p:nvPr/>
        </p:nvGrpSpPr>
        <p:grpSpPr>
          <a:xfrm>
            <a:off x="488270" y="1038137"/>
            <a:ext cx="6848535" cy="2975326"/>
            <a:chOff x="2260981" y="2253376"/>
            <a:chExt cx="6848535" cy="2975326"/>
          </a:xfrm>
        </p:grpSpPr>
        <p:pic>
          <p:nvPicPr>
            <p:cNvPr id="10" name="Imagen 4">
              <a:extLst>
                <a:ext uri="{FF2B5EF4-FFF2-40B4-BE49-F238E27FC236}">
                  <a16:creationId xmlns:a16="http://schemas.microsoft.com/office/drawing/2014/main" id="{7568C1BA-1208-4D7C-B477-956BE8FAEAE7}"/>
                </a:ext>
              </a:extLst>
            </p:cNvPr>
            <p:cNvPicPr>
              <a:picLocks noChangeAspect="1"/>
            </p:cNvPicPr>
            <p:nvPr/>
          </p:nvPicPr>
          <p:blipFill rotWithShape="1">
            <a:blip r:embed="rId2"/>
            <a:srcRect b="11785"/>
            <a:stretch/>
          </p:blipFill>
          <p:spPr bwMode="auto">
            <a:xfrm>
              <a:off x="2937316" y="3280782"/>
              <a:ext cx="6172200" cy="1881359"/>
            </a:xfrm>
            <a:prstGeom prst="rect">
              <a:avLst/>
            </a:prstGeom>
            <a:ln>
              <a:noFill/>
            </a:ln>
            <a:extLst>
              <a:ext uri="{53640926-AAD7-44d8-BBD7-CCE9431645EC}">
                <a14:shadowObscured xmlns:lc="http://schemas.openxmlformats.org/drawingml/2006/lockedCanvas"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v="urn:schemas-microsoft-com:mac:vml" xmlns:mc="http://schemas.openxmlformats.org/markup-compatibility/2006" xmlns:mo="http://schemas.microsoft.com/office/mac/office/2008/main" xmlns:wpc="http://schemas.microsoft.com/office/word/2010/wordprocessingCanvas" xmlns=""/>
              </a:ext>
            </a:extLst>
          </p:spPr>
        </p:pic>
        <p:sp>
          <p:nvSpPr>
            <p:cNvPr id="11" name="Rectangle : coins arrondis 10">
              <a:extLst>
                <a:ext uri="{FF2B5EF4-FFF2-40B4-BE49-F238E27FC236}">
                  <a16:creationId xmlns:a16="http://schemas.microsoft.com/office/drawing/2014/main" id="{D2CE29EE-08EF-4330-B450-06F1AE290861}"/>
                </a:ext>
              </a:extLst>
            </p:cNvPr>
            <p:cNvSpPr/>
            <p:nvPr/>
          </p:nvSpPr>
          <p:spPr>
            <a:xfrm>
              <a:off x="5698297" y="3432275"/>
              <a:ext cx="756920" cy="401321"/>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350"/>
            </a:p>
          </p:txBody>
        </p:sp>
        <p:sp>
          <p:nvSpPr>
            <p:cNvPr id="12" name="ZoneTexte 11">
              <a:extLst>
                <a:ext uri="{FF2B5EF4-FFF2-40B4-BE49-F238E27FC236}">
                  <a16:creationId xmlns:a16="http://schemas.microsoft.com/office/drawing/2014/main" id="{935A8528-B70C-4626-8C87-979DE0130FC2}"/>
                </a:ext>
              </a:extLst>
            </p:cNvPr>
            <p:cNvSpPr txBox="1"/>
            <p:nvPr/>
          </p:nvSpPr>
          <p:spPr>
            <a:xfrm>
              <a:off x="5769750" y="3492722"/>
              <a:ext cx="614014" cy="300082"/>
            </a:xfrm>
            <a:prstGeom prst="rect">
              <a:avLst/>
            </a:prstGeom>
            <a:noFill/>
          </p:spPr>
          <p:txBody>
            <a:bodyPr wrap="none" rtlCol="0">
              <a:spAutoFit/>
            </a:bodyPr>
            <a:lstStyle/>
            <a:p>
              <a:r>
                <a:rPr lang="fr-FR" sz="1350" dirty="0"/>
                <a:t>STARE</a:t>
              </a:r>
            </a:p>
          </p:txBody>
        </p:sp>
        <p:sp>
          <p:nvSpPr>
            <p:cNvPr id="13" name="ZoneTexte 12">
              <a:extLst>
                <a:ext uri="{FF2B5EF4-FFF2-40B4-BE49-F238E27FC236}">
                  <a16:creationId xmlns:a16="http://schemas.microsoft.com/office/drawing/2014/main" id="{5621A48D-28DE-4C58-BE2D-98D9E18F1FCD}"/>
                </a:ext>
              </a:extLst>
            </p:cNvPr>
            <p:cNvSpPr txBox="1"/>
            <p:nvPr/>
          </p:nvSpPr>
          <p:spPr>
            <a:xfrm>
              <a:off x="2260981" y="2833897"/>
              <a:ext cx="1820498" cy="369332"/>
            </a:xfrm>
            <a:prstGeom prst="rect">
              <a:avLst/>
            </a:prstGeom>
            <a:noFill/>
            <a:ln w="38100">
              <a:solidFill>
                <a:srgbClr val="FF0000"/>
              </a:solidFill>
            </a:ln>
          </p:spPr>
          <p:txBody>
            <a:bodyPr wrap="none" rtlCol="0">
              <a:spAutoFit/>
            </a:bodyPr>
            <a:lstStyle/>
            <a:p>
              <a:r>
                <a:rPr lang="fr-FR" dirty="0"/>
                <a:t>INFN &amp; U. Milano</a:t>
              </a:r>
            </a:p>
          </p:txBody>
        </p:sp>
        <p:cxnSp>
          <p:nvCxnSpPr>
            <p:cNvPr id="14" name="Connecteur droit avec flèche 13">
              <a:extLst>
                <a:ext uri="{FF2B5EF4-FFF2-40B4-BE49-F238E27FC236}">
                  <a16:creationId xmlns:a16="http://schemas.microsoft.com/office/drawing/2014/main" id="{3D4735C4-8FB5-415C-8B0E-8D4F310AB9F1}"/>
                </a:ext>
              </a:extLst>
            </p:cNvPr>
            <p:cNvCxnSpPr>
              <a:cxnSpLocks/>
            </p:cNvCxnSpPr>
            <p:nvPr/>
          </p:nvCxnSpPr>
          <p:spPr>
            <a:xfrm>
              <a:off x="3514491" y="3203230"/>
              <a:ext cx="530902" cy="3231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2815F9D6-D21D-4CD0-870E-9E10B40759C5}"/>
                </a:ext>
              </a:extLst>
            </p:cNvPr>
            <p:cNvCxnSpPr>
              <a:cxnSpLocks/>
            </p:cNvCxnSpPr>
            <p:nvPr/>
          </p:nvCxnSpPr>
          <p:spPr>
            <a:xfrm>
              <a:off x="4045393" y="3203230"/>
              <a:ext cx="1133788" cy="2894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35CDF532-C35F-458B-8063-AB0E9943471E}"/>
                </a:ext>
              </a:extLst>
            </p:cNvPr>
            <p:cNvSpPr txBox="1"/>
            <p:nvPr/>
          </p:nvSpPr>
          <p:spPr>
            <a:xfrm>
              <a:off x="4605205" y="4859370"/>
              <a:ext cx="1316440" cy="369332"/>
            </a:xfrm>
            <a:prstGeom prst="rect">
              <a:avLst/>
            </a:prstGeom>
            <a:noFill/>
            <a:ln w="38100">
              <a:solidFill>
                <a:srgbClr val="FF0000"/>
              </a:solidFill>
            </a:ln>
          </p:spPr>
          <p:txBody>
            <a:bodyPr wrap="square" rtlCol="0">
              <a:spAutoFit/>
            </a:bodyPr>
            <a:lstStyle/>
            <a:p>
              <a:r>
                <a:rPr lang="fr-FR" dirty="0"/>
                <a:t>IFIC Valence</a:t>
              </a:r>
            </a:p>
          </p:txBody>
        </p:sp>
        <p:cxnSp>
          <p:nvCxnSpPr>
            <p:cNvPr id="17" name="Connecteur droit avec flèche 16">
              <a:extLst>
                <a:ext uri="{FF2B5EF4-FFF2-40B4-BE49-F238E27FC236}">
                  <a16:creationId xmlns:a16="http://schemas.microsoft.com/office/drawing/2014/main" id="{92802AEE-6851-426C-B1B7-641A7B599138}"/>
                </a:ext>
              </a:extLst>
            </p:cNvPr>
            <p:cNvCxnSpPr>
              <a:cxnSpLocks/>
              <a:stCxn id="16" idx="0"/>
            </p:cNvCxnSpPr>
            <p:nvPr/>
          </p:nvCxnSpPr>
          <p:spPr>
            <a:xfrm flipV="1">
              <a:off x="5263426" y="4127648"/>
              <a:ext cx="506327" cy="73172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e 17">
              <a:extLst>
                <a:ext uri="{FF2B5EF4-FFF2-40B4-BE49-F238E27FC236}">
                  <a16:creationId xmlns:a16="http://schemas.microsoft.com/office/drawing/2014/main" id="{D1F6AAA7-3684-4787-94A4-7C8A419BCB18}"/>
                </a:ext>
              </a:extLst>
            </p:cNvPr>
            <p:cNvGrpSpPr/>
            <p:nvPr/>
          </p:nvGrpSpPr>
          <p:grpSpPr>
            <a:xfrm>
              <a:off x="6278916" y="2253376"/>
              <a:ext cx="1541131" cy="1272992"/>
              <a:chOff x="4702661" y="1722151"/>
              <a:chExt cx="1541131" cy="1272992"/>
            </a:xfrm>
          </p:grpSpPr>
          <p:sp>
            <p:nvSpPr>
              <p:cNvPr id="19" name="ZoneTexte 18">
                <a:extLst>
                  <a:ext uri="{FF2B5EF4-FFF2-40B4-BE49-F238E27FC236}">
                    <a16:creationId xmlns:a16="http://schemas.microsoft.com/office/drawing/2014/main" id="{4BD2D417-16F8-48A1-9578-4FD383FBCB28}"/>
                  </a:ext>
                </a:extLst>
              </p:cNvPr>
              <p:cNvSpPr txBox="1"/>
              <p:nvPr/>
            </p:nvSpPr>
            <p:spPr>
              <a:xfrm>
                <a:off x="4892396" y="1722151"/>
                <a:ext cx="1351396" cy="369332"/>
              </a:xfrm>
              <a:prstGeom prst="rect">
                <a:avLst/>
              </a:prstGeom>
              <a:noFill/>
              <a:ln w="38100">
                <a:solidFill>
                  <a:srgbClr val="FF0000"/>
                </a:solidFill>
              </a:ln>
            </p:spPr>
            <p:txBody>
              <a:bodyPr wrap="none" rtlCol="0">
                <a:spAutoFit/>
              </a:bodyPr>
              <a:lstStyle/>
              <a:p>
                <a:r>
                  <a:rPr lang="fr-FR" dirty="0" err="1"/>
                  <a:t>IJCLab</a:t>
                </a:r>
                <a:r>
                  <a:rPr lang="fr-FR" dirty="0"/>
                  <a:t> Orsay</a:t>
                </a:r>
              </a:p>
            </p:txBody>
          </p:sp>
          <p:cxnSp>
            <p:nvCxnSpPr>
              <p:cNvPr id="20" name="Connecteur droit avec flèche 19">
                <a:extLst>
                  <a:ext uri="{FF2B5EF4-FFF2-40B4-BE49-F238E27FC236}">
                    <a16:creationId xmlns:a16="http://schemas.microsoft.com/office/drawing/2014/main" id="{FF2A4BBF-5C78-40CF-92AD-F5803CB5EF3D}"/>
                  </a:ext>
                </a:extLst>
              </p:cNvPr>
              <p:cNvCxnSpPr>
                <a:cxnSpLocks/>
              </p:cNvCxnSpPr>
              <p:nvPr/>
            </p:nvCxnSpPr>
            <p:spPr>
              <a:xfrm flipH="1">
                <a:off x="4702661" y="2090355"/>
                <a:ext cx="597079" cy="9047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 name="Rectangle 1">
            <a:extLst>
              <a:ext uri="{FF2B5EF4-FFF2-40B4-BE49-F238E27FC236}">
                <a16:creationId xmlns:a16="http://schemas.microsoft.com/office/drawing/2014/main" id="{53BEA5AF-024C-482B-8832-821842499BC9}"/>
              </a:ext>
            </a:extLst>
          </p:cNvPr>
          <p:cNvSpPr/>
          <p:nvPr/>
        </p:nvSpPr>
        <p:spPr>
          <a:xfrm>
            <a:off x="1247980" y="4300040"/>
            <a:ext cx="7581040" cy="1655966"/>
          </a:xfrm>
          <a:prstGeom prst="rect">
            <a:avLst/>
          </a:prstGeom>
        </p:spPr>
        <p:txBody>
          <a:bodyPr wrap="square">
            <a:spAutoFit/>
          </a:bodyPr>
          <a:lstStyle/>
          <a:p>
            <a:pPr>
              <a:lnSpc>
                <a:spcPct val="70000"/>
              </a:lnSpc>
            </a:pPr>
            <a:r>
              <a:rPr lang="en-GB" b="1" dirty="0"/>
              <a:t>Input data rate from pre-processing : 4 x 10 Gbps serial (AURORA)</a:t>
            </a:r>
          </a:p>
          <a:p>
            <a:pPr>
              <a:lnSpc>
                <a:spcPct val="70000"/>
              </a:lnSpc>
            </a:pPr>
            <a:r>
              <a:rPr lang="en-GB" b="1" dirty="0"/>
              <a:t>Network Bandwidth up to 4 x 10 </a:t>
            </a:r>
            <a:r>
              <a:rPr lang="en-GB" b="1" dirty="0" err="1"/>
              <a:t>Gbp</a:t>
            </a:r>
            <a:r>
              <a:rPr lang="en-GB" b="1" dirty="0"/>
              <a:t> (UDP)</a:t>
            </a:r>
          </a:p>
          <a:p>
            <a:pPr>
              <a:lnSpc>
                <a:spcPct val="70000"/>
              </a:lnSpc>
            </a:pPr>
            <a:endParaRPr lang="en-GB" dirty="0"/>
          </a:p>
          <a:p>
            <a:pPr>
              <a:lnSpc>
                <a:spcPct val="70000"/>
              </a:lnSpc>
            </a:pPr>
            <a:r>
              <a:rPr lang="en-GB" dirty="0"/>
              <a:t>FMC vita 57.2</a:t>
            </a:r>
          </a:p>
          <a:p>
            <a:pPr>
              <a:lnSpc>
                <a:spcPct val="70000"/>
              </a:lnSpc>
            </a:pPr>
            <a:r>
              <a:rPr lang="en-GB" dirty="0"/>
              <a:t>Spare LVDS I/O with the pre-processing</a:t>
            </a:r>
          </a:p>
          <a:p>
            <a:pPr>
              <a:lnSpc>
                <a:spcPct val="70000"/>
              </a:lnSpc>
            </a:pPr>
            <a:r>
              <a:rPr lang="en-GB" dirty="0"/>
              <a:t>Full clock management inside the SOM and the FMC carrier.</a:t>
            </a:r>
          </a:p>
          <a:p>
            <a:pPr>
              <a:lnSpc>
                <a:spcPct val="70000"/>
              </a:lnSpc>
            </a:pPr>
            <a:endParaRPr lang="en-GB" dirty="0"/>
          </a:p>
          <a:p>
            <a:pPr>
              <a:lnSpc>
                <a:spcPct val="70000"/>
              </a:lnSpc>
            </a:pPr>
            <a:r>
              <a:rPr lang="en-GB" dirty="0"/>
              <a:t>1 Gbps </a:t>
            </a:r>
            <a:r>
              <a:rPr lang="en-GB" dirty="0" err="1"/>
              <a:t>IPBus</a:t>
            </a:r>
            <a:r>
              <a:rPr lang="en-GB" dirty="0"/>
              <a:t> for slow control (use 1*10Gbps network link)</a:t>
            </a:r>
          </a:p>
        </p:txBody>
      </p:sp>
      <p:pic>
        <p:nvPicPr>
          <p:cNvPr id="22" name="Image 21">
            <a:extLst>
              <a:ext uri="{FF2B5EF4-FFF2-40B4-BE49-F238E27FC236}">
                <a16:creationId xmlns:a16="http://schemas.microsoft.com/office/drawing/2014/main" id="{7A1EB7F0-468D-47F8-8574-7D7FA9ABC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240" y="1025873"/>
            <a:ext cx="4435286" cy="2063095"/>
          </a:xfrm>
          <a:prstGeom prst="rect">
            <a:avLst/>
          </a:prstGeom>
        </p:spPr>
      </p:pic>
      <p:pic>
        <p:nvPicPr>
          <p:cNvPr id="23" name="Image 22">
            <a:extLst>
              <a:ext uri="{FF2B5EF4-FFF2-40B4-BE49-F238E27FC236}">
                <a16:creationId xmlns:a16="http://schemas.microsoft.com/office/drawing/2014/main" id="{E08865B2-E279-4DEF-9F00-92F2290A4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7620240" y="3644131"/>
            <a:ext cx="4435286" cy="2066248"/>
          </a:xfrm>
          <a:prstGeom prst="rect">
            <a:avLst/>
          </a:prstGeom>
        </p:spPr>
      </p:pic>
    </p:spTree>
    <p:extLst>
      <p:ext uri="{BB962C8B-B14F-4D97-AF65-F5344CB8AC3E}">
        <p14:creationId xmlns:p14="http://schemas.microsoft.com/office/powerpoint/2010/main" val="3688483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3BF5DC0-B214-482A-AE51-9F4D01F84BF4}"/>
              </a:ext>
            </a:extLst>
          </p:cNvPr>
          <p:cNvSpPr>
            <a:spLocks noGrp="1"/>
          </p:cNvSpPr>
          <p:nvPr>
            <p:ph type="title"/>
          </p:nvPr>
        </p:nvSpPr>
        <p:spPr/>
        <p:txBody>
          <a:bodyPr/>
          <a:lstStyle/>
          <a:p>
            <a:r>
              <a:rPr lang="fr-FR" dirty="0"/>
              <a:t>Data </a:t>
            </a:r>
            <a:r>
              <a:rPr lang="fr-FR" dirty="0" err="1"/>
              <a:t>processing</a:t>
            </a:r>
            <a:r>
              <a:rPr lang="fr-FR" dirty="0"/>
              <a:t> (1 * 10Gb/s)</a:t>
            </a:r>
          </a:p>
        </p:txBody>
      </p:sp>
      <p:sp>
        <p:nvSpPr>
          <p:cNvPr id="7" name="Rectangle à coins arrondis 45">
            <a:extLst>
              <a:ext uri="{FF2B5EF4-FFF2-40B4-BE49-F238E27FC236}">
                <a16:creationId xmlns:a16="http://schemas.microsoft.com/office/drawing/2014/main" id="{DF4C6AEE-B6FF-4F44-86A4-D7D033FF67D0}"/>
              </a:ext>
            </a:extLst>
          </p:cNvPr>
          <p:cNvSpPr/>
          <p:nvPr/>
        </p:nvSpPr>
        <p:spPr>
          <a:xfrm>
            <a:off x="7993979" y="1757620"/>
            <a:ext cx="1456561" cy="235900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dirty="0"/>
              <a:t>UDP interface</a:t>
            </a:r>
          </a:p>
          <a:p>
            <a:pPr algn="ctr"/>
            <a:r>
              <a:rPr lang="fr-FR" sz="2000" dirty="0"/>
              <a:t>(David </a:t>
            </a:r>
            <a:r>
              <a:rPr lang="fr-FR" sz="2000" dirty="0" err="1"/>
              <a:t>Zidler</a:t>
            </a:r>
            <a:r>
              <a:rPr lang="fr-FR" sz="2000" dirty="0"/>
              <a:t> – Zurich)</a:t>
            </a:r>
          </a:p>
        </p:txBody>
      </p:sp>
      <p:sp>
        <p:nvSpPr>
          <p:cNvPr id="8" name="Rectangle à coins arrondis 45">
            <a:extLst>
              <a:ext uri="{FF2B5EF4-FFF2-40B4-BE49-F238E27FC236}">
                <a16:creationId xmlns:a16="http://schemas.microsoft.com/office/drawing/2014/main" id="{777C3950-8636-41E6-A9BF-851CE7148DE1}"/>
              </a:ext>
            </a:extLst>
          </p:cNvPr>
          <p:cNvSpPr/>
          <p:nvPr/>
        </p:nvSpPr>
        <p:spPr>
          <a:xfrm>
            <a:off x="5138043" y="1777546"/>
            <a:ext cx="1456561" cy="235900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dirty="0"/>
              <a:t>Data manger</a:t>
            </a:r>
          </a:p>
          <a:p>
            <a:pPr algn="ctr"/>
            <a:r>
              <a:rPr lang="fr-FR" sz="2000" dirty="0" err="1"/>
              <a:t>Spliter</a:t>
            </a:r>
            <a:endParaRPr lang="fr-FR" sz="2000" dirty="0"/>
          </a:p>
        </p:txBody>
      </p:sp>
      <p:sp>
        <p:nvSpPr>
          <p:cNvPr id="9" name="Rectangle à coins arrondis 45">
            <a:extLst>
              <a:ext uri="{FF2B5EF4-FFF2-40B4-BE49-F238E27FC236}">
                <a16:creationId xmlns:a16="http://schemas.microsoft.com/office/drawing/2014/main" id="{2B40BCD0-2ED7-42B5-A5FF-30E20C05872F}"/>
              </a:ext>
            </a:extLst>
          </p:cNvPr>
          <p:cNvSpPr/>
          <p:nvPr/>
        </p:nvSpPr>
        <p:spPr>
          <a:xfrm>
            <a:off x="2226973" y="1777546"/>
            <a:ext cx="1456561" cy="235900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dirty="0"/>
              <a:t>Aurora interface</a:t>
            </a:r>
          </a:p>
        </p:txBody>
      </p:sp>
      <p:cxnSp>
        <p:nvCxnSpPr>
          <p:cNvPr id="10" name="Connecteur droit avec flèche 9">
            <a:extLst>
              <a:ext uri="{FF2B5EF4-FFF2-40B4-BE49-F238E27FC236}">
                <a16:creationId xmlns:a16="http://schemas.microsoft.com/office/drawing/2014/main" id="{65013E02-78C6-45A9-B3A5-A1122BC58AA5}"/>
              </a:ext>
            </a:extLst>
          </p:cNvPr>
          <p:cNvCxnSpPr>
            <a:cxnSpLocks/>
          </p:cNvCxnSpPr>
          <p:nvPr/>
        </p:nvCxnSpPr>
        <p:spPr>
          <a:xfrm>
            <a:off x="1732116" y="2327306"/>
            <a:ext cx="4979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641F28B6-73FB-4DB7-86EB-02DBEB7BFFA4}"/>
              </a:ext>
            </a:extLst>
          </p:cNvPr>
          <p:cNvSpPr txBox="1"/>
          <p:nvPr/>
        </p:nvSpPr>
        <p:spPr>
          <a:xfrm>
            <a:off x="1389014" y="2013795"/>
            <a:ext cx="914417" cy="815608"/>
          </a:xfrm>
          <a:prstGeom prst="rect">
            <a:avLst/>
          </a:prstGeom>
          <a:noFill/>
        </p:spPr>
        <p:txBody>
          <a:bodyPr wrap="square" rtlCol="0">
            <a:spAutoFit/>
          </a:bodyPr>
          <a:lstStyle/>
          <a:p>
            <a:r>
              <a:rPr lang="fr-FR" dirty="0"/>
              <a:t>10 Gb/s</a:t>
            </a:r>
          </a:p>
          <a:p>
            <a:endParaRPr lang="fr-FR" sz="1100" dirty="0"/>
          </a:p>
          <a:p>
            <a:r>
              <a:rPr lang="fr-FR" dirty="0"/>
              <a:t>Aurora</a:t>
            </a:r>
          </a:p>
        </p:txBody>
      </p:sp>
      <p:cxnSp>
        <p:nvCxnSpPr>
          <p:cNvPr id="12" name="Connecteur droit avec flèche 11">
            <a:extLst>
              <a:ext uri="{FF2B5EF4-FFF2-40B4-BE49-F238E27FC236}">
                <a16:creationId xmlns:a16="http://schemas.microsoft.com/office/drawing/2014/main" id="{401B9807-48B9-4174-BC73-C9A6398AB749}"/>
              </a:ext>
            </a:extLst>
          </p:cNvPr>
          <p:cNvCxnSpPr>
            <a:cxnSpLocks/>
          </p:cNvCxnSpPr>
          <p:nvPr/>
        </p:nvCxnSpPr>
        <p:spPr>
          <a:xfrm flipH="1">
            <a:off x="1769547" y="2492769"/>
            <a:ext cx="4574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Flèche : droite 12">
            <a:extLst>
              <a:ext uri="{FF2B5EF4-FFF2-40B4-BE49-F238E27FC236}">
                <a16:creationId xmlns:a16="http://schemas.microsoft.com/office/drawing/2014/main" id="{A9214E7E-C127-4C8F-9F4A-DFE5074F176D}"/>
              </a:ext>
            </a:extLst>
          </p:cNvPr>
          <p:cNvSpPr/>
          <p:nvPr/>
        </p:nvSpPr>
        <p:spPr>
          <a:xfrm>
            <a:off x="3681481" y="2461459"/>
            <a:ext cx="1456561" cy="2264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5DE8F30-78C9-4614-8A5C-CE123B8FC0A7}"/>
              </a:ext>
            </a:extLst>
          </p:cNvPr>
          <p:cNvSpPr txBox="1"/>
          <p:nvPr/>
        </p:nvSpPr>
        <p:spPr>
          <a:xfrm>
            <a:off x="3608243" y="2173304"/>
            <a:ext cx="1760451" cy="815608"/>
          </a:xfrm>
          <a:prstGeom prst="rect">
            <a:avLst/>
          </a:prstGeom>
          <a:noFill/>
        </p:spPr>
        <p:txBody>
          <a:bodyPr wrap="square" rtlCol="0">
            <a:spAutoFit/>
          </a:bodyPr>
          <a:lstStyle/>
          <a:p>
            <a:r>
              <a:rPr lang="fr-FR" dirty="0"/>
              <a:t>64 bit</a:t>
            </a:r>
          </a:p>
          <a:p>
            <a:endParaRPr lang="fr-FR" sz="1000" dirty="0"/>
          </a:p>
          <a:p>
            <a:r>
              <a:rPr lang="fr-FR" dirty="0"/>
              <a:t>@156,25 Mhz</a:t>
            </a:r>
          </a:p>
        </p:txBody>
      </p:sp>
      <p:sp>
        <p:nvSpPr>
          <p:cNvPr id="15" name="ZoneTexte 14">
            <a:extLst>
              <a:ext uri="{FF2B5EF4-FFF2-40B4-BE49-F238E27FC236}">
                <a16:creationId xmlns:a16="http://schemas.microsoft.com/office/drawing/2014/main" id="{FE4B1F37-A924-41C0-9948-3103B3DDD20D}"/>
              </a:ext>
            </a:extLst>
          </p:cNvPr>
          <p:cNvSpPr txBox="1"/>
          <p:nvPr/>
        </p:nvSpPr>
        <p:spPr>
          <a:xfrm>
            <a:off x="3586990" y="3335631"/>
            <a:ext cx="1760675" cy="400110"/>
          </a:xfrm>
          <a:prstGeom prst="rect">
            <a:avLst/>
          </a:prstGeom>
          <a:noFill/>
        </p:spPr>
        <p:txBody>
          <a:bodyPr wrap="square" rtlCol="0">
            <a:spAutoFit/>
          </a:bodyPr>
          <a:lstStyle/>
          <a:p>
            <a:r>
              <a:rPr lang="fr-FR" sz="1600" dirty="0"/>
              <a:t>One </a:t>
            </a:r>
            <a:r>
              <a:rPr lang="fr-FR" sz="1600" dirty="0" err="1"/>
              <a:t>event</a:t>
            </a:r>
            <a:r>
              <a:rPr lang="fr-FR" sz="1600" dirty="0"/>
              <a:t> of </a:t>
            </a:r>
            <a:r>
              <a:rPr lang="fr-FR" sz="2000" dirty="0"/>
              <a:t>X</a:t>
            </a:r>
            <a:r>
              <a:rPr lang="fr-FR" sz="1600" dirty="0"/>
              <a:t> KB</a:t>
            </a:r>
          </a:p>
        </p:txBody>
      </p:sp>
      <p:sp>
        <p:nvSpPr>
          <p:cNvPr id="16" name="Flèche : droite 15">
            <a:extLst>
              <a:ext uri="{FF2B5EF4-FFF2-40B4-BE49-F238E27FC236}">
                <a16:creationId xmlns:a16="http://schemas.microsoft.com/office/drawing/2014/main" id="{F7EFBC03-46EC-4909-96F6-90BAF6C02AB4}"/>
              </a:ext>
            </a:extLst>
          </p:cNvPr>
          <p:cNvSpPr/>
          <p:nvPr/>
        </p:nvSpPr>
        <p:spPr>
          <a:xfrm>
            <a:off x="6578390" y="2379628"/>
            <a:ext cx="1415589" cy="2839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D1E68BA3-15FE-4378-87F1-2B0FFD75AFB3}"/>
              </a:ext>
            </a:extLst>
          </p:cNvPr>
          <p:cNvSpPr txBox="1"/>
          <p:nvPr/>
        </p:nvSpPr>
        <p:spPr>
          <a:xfrm>
            <a:off x="6586809" y="3285567"/>
            <a:ext cx="1930593" cy="369332"/>
          </a:xfrm>
          <a:prstGeom prst="rect">
            <a:avLst/>
          </a:prstGeom>
          <a:noFill/>
        </p:spPr>
        <p:txBody>
          <a:bodyPr wrap="square" rtlCol="0">
            <a:spAutoFit/>
          </a:bodyPr>
          <a:lstStyle/>
          <a:p>
            <a:r>
              <a:rPr lang="fr-FR" dirty="0"/>
              <a:t>Y</a:t>
            </a:r>
            <a:r>
              <a:rPr lang="fr-FR" sz="1400" dirty="0"/>
              <a:t> </a:t>
            </a:r>
            <a:r>
              <a:rPr lang="fr-FR" sz="1400" dirty="0" err="1"/>
              <a:t>packets</a:t>
            </a:r>
            <a:r>
              <a:rPr lang="fr-FR" sz="1400" dirty="0"/>
              <a:t> of 8 KB</a:t>
            </a:r>
          </a:p>
        </p:txBody>
      </p:sp>
      <p:sp>
        <p:nvSpPr>
          <p:cNvPr id="19" name="Flèche : droite 18">
            <a:extLst>
              <a:ext uri="{FF2B5EF4-FFF2-40B4-BE49-F238E27FC236}">
                <a16:creationId xmlns:a16="http://schemas.microsoft.com/office/drawing/2014/main" id="{F0058ED2-2B5F-4E11-8CF4-7A44BBEEB3A4}"/>
              </a:ext>
            </a:extLst>
          </p:cNvPr>
          <p:cNvSpPr/>
          <p:nvPr/>
        </p:nvSpPr>
        <p:spPr>
          <a:xfrm>
            <a:off x="9465422" y="2461459"/>
            <a:ext cx="912644" cy="2264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9B0B40E5-FCBE-46FA-844C-9A5E74BA8436}"/>
              </a:ext>
            </a:extLst>
          </p:cNvPr>
          <p:cNvSpPr txBox="1"/>
          <p:nvPr/>
        </p:nvSpPr>
        <p:spPr>
          <a:xfrm>
            <a:off x="9448487" y="2226217"/>
            <a:ext cx="1384610" cy="923330"/>
          </a:xfrm>
          <a:prstGeom prst="rect">
            <a:avLst/>
          </a:prstGeom>
          <a:noFill/>
        </p:spPr>
        <p:txBody>
          <a:bodyPr wrap="square" rtlCol="0">
            <a:spAutoFit/>
          </a:bodyPr>
          <a:lstStyle/>
          <a:p>
            <a:r>
              <a:rPr lang="fr-FR" dirty="0"/>
              <a:t>10 Gb/s</a:t>
            </a:r>
          </a:p>
          <a:p>
            <a:endParaRPr lang="fr-FR" dirty="0"/>
          </a:p>
          <a:p>
            <a:r>
              <a:rPr lang="fr-FR" dirty="0"/>
              <a:t>Ethernet SFP</a:t>
            </a:r>
          </a:p>
        </p:txBody>
      </p:sp>
      <p:sp>
        <p:nvSpPr>
          <p:cNvPr id="21" name="ZoneTexte 20">
            <a:extLst>
              <a:ext uri="{FF2B5EF4-FFF2-40B4-BE49-F238E27FC236}">
                <a16:creationId xmlns:a16="http://schemas.microsoft.com/office/drawing/2014/main" id="{67371E28-400A-4858-B75B-7141BB883747}"/>
              </a:ext>
            </a:extLst>
          </p:cNvPr>
          <p:cNvSpPr txBox="1"/>
          <p:nvPr/>
        </p:nvSpPr>
        <p:spPr>
          <a:xfrm>
            <a:off x="749899" y="4655836"/>
            <a:ext cx="2496723" cy="1200329"/>
          </a:xfrm>
          <a:prstGeom prst="rect">
            <a:avLst/>
          </a:prstGeom>
          <a:noFill/>
        </p:spPr>
        <p:txBody>
          <a:bodyPr wrap="square" rtlCol="0">
            <a:spAutoFit/>
          </a:bodyPr>
          <a:lstStyle/>
          <a:p>
            <a:r>
              <a:rPr lang="fr-FR" dirty="0"/>
              <a:t>_ Slow control</a:t>
            </a:r>
          </a:p>
          <a:p>
            <a:r>
              <a:rPr lang="fr-FR" dirty="0"/>
              <a:t>_ EEPROM</a:t>
            </a:r>
          </a:p>
          <a:p>
            <a:r>
              <a:rPr lang="fr-FR" dirty="0"/>
              <a:t>_ </a:t>
            </a:r>
            <a:r>
              <a:rPr lang="fr-FR" dirty="0" err="1"/>
              <a:t>Clock</a:t>
            </a:r>
            <a:r>
              <a:rPr lang="fr-FR" dirty="0"/>
              <a:t> manager</a:t>
            </a:r>
          </a:p>
          <a:p>
            <a:r>
              <a:rPr lang="fr-FR" dirty="0"/>
              <a:t>_ </a:t>
            </a:r>
            <a:r>
              <a:rPr lang="fr-FR" dirty="0" err="1"/>
              <a:t>Spare</a:t>
            </a:r>
            <a:r>
              <a:rPr lang="fr-FR" dirty="0"/>
              <a:t> LVDS </a:t>
            </a:r>
            <a:r>
              <a:rPr lang="fr-FR" dirty="0" err="1"/>
              <a:t>link</a:t>
            </a:r>
            <a:endParaRPr lang="fr-FR" dirty="0"/>
          </a:p>
        </p:txBody>
      </p:sp>
      <p:sp>
        <p:nvSpPr>
          <p:cNvPr id="2" name="Espace réservé de la date 1">
            <a:extLst>
              <a:ext uri="{FF2B5EF4-FFF2-40B4-BE49-F238E27FC236}">
                <a16:creationId xmlns:a16="http://schemas.microsoft.com/office/drawing/2014/main" id="{6C440866-BC2F-4B9A-81F6-86996A4B9F1D}"/>
              </a:ext>
            </a:extLst>
          </p:cNvPr>
          <p:cNvSpPr>
            <a:spLocks noGrp="1"/>
          </p:cNvSpPr>
          <p:nvPr>
            <p:ph type="dt" sz="half" idx="10"/>
          </p:nvPr>
        </p:nvSpPr>
        <p:spPr/>
        <p:txBody>
          <a:bodyPr/>
          <a:lstStyle/>
          <a:p>
            <a:r>
              <a:rPr lang="fr-FR"/>
              <a:t>10/09/2026</a:t>
            </a:r>
            <a:endParaRPr lang="fr-FR" dirty="0"/>
          </a:p>
        </p:txBody>
      </p:sp>
      <p:sp>
        <p:nvSpPr>
          <p:cNvPr id="3" name="Espace réservé du pied de page 2">
            <a:extLst>
              <a:ext uri="{FF2B5EF4-FFF2-40B4-BE49-F238E27FC236}">
                <a16:creationId xmlns:a16="http://schemas.microsoft.com/office/drawing/2014/main" id="{0BD8DE67-FCC8-488E-9AB1-7CBBD4CB85DB}"/>
              </a:ext>
            </a:extLst>
          </p:cNvPr>
          <p:cNvSpPr>
            <a:spLocks noGrp="1"/>
          </p:cNvSpPr>
          <p:nvPr>
            <p:ph type="ftr" sz="quarter" idx="11"/>
          </p:nvPr>
        </p:nvSpPr>
        <p:spPr/>
        <p:txBody>
          <a:bodyPr/>
          <a:lstStyle/>
          <a:p>
            <a:r>
              <a:rPr lang="fr-FR"/>
              <a:t>AGATA WEEK 2026 Warsaw, Poland</a:t>
            </a:r>
            <a:endParaRPr lang="fr-FR" dirty="0"/>
          </a:p>
        </p:txBody>
      </p:sp>
      <p:sp>
        <p:nvSpPr>
          <p:cNvPr id="4" name="Espace réservé du numéro de diapositive 3">
            <a:extLst>
              <a:ext uri="{FF2B5EF4-FFF2-40B4-BE49-F238E27FC236}">
                <a16:creationId xmlns:a16="http://schemas.microsoft.com/office/drawing/2014/main" id="{C7150244-B6D2-4EC3-9515-2DB26BE51E8C}"/>
              </a:ext>
            </a:extLst>
          </p:cNvPr>
          <p:cNvSpPr>
            <a:spLocks noGrp="1"/>
          </p:cNvSpPr>
          <p:nvPr>
            <p:ph type="sldNum" sz="quarter" idx="12"/>
          </p:nvPr>
        </p:nvSpPr>
        <p:spPr/>
        <p:txBody>
          <a:bodyPr/>
          <a:lstStyle/>
          <a:p>
            <a:fld id="{77E71596-5F9D-49C5-9701-16B3CA54319D}" type="slidenum">
              <a:rPr lang="fr-FR" smtClean="0"/>
              <a:pPr/>
              <a:t>4</a:t>
            </a:fld>
            <a:endParaRPr lang="fr-FR" dirty="0"/>
          </a:p>
        </p:txBody>
      </p:sp>
      <p:sp>
        <p:nvSpPr>
          <p:cNvPr id="5" name="ZoneTexte 4">
            <a:extLst>
              <a:ext uri="{FF2B5EF4-FFF2-40B4-BE49-F238E27FC236}">
                <a16:creationId xmlns:a16="http://schemas.microsoft.com/office/drawing/2014/main" id="{4D5F889A-4EDC-402E-8548-600F4B21440D}"/>
              </a:ext>
            </a:extLst>
          </p:cNvPr>
          <p:cNvSpPr txBox="1"/>
          <p:nvPr/>
        </p:nvSpPr>
        <p:spPr>
          <a:xfrm>
            <a:off x="5228846" y="3577468"/>
            <a:ext cx="1291460" cy="523220"/>
          </a:xfrm>
          <a:prstGeom prst="rect">
            <a:avLst/>
          </a:prstGeom>
          <a:noFill/>
          <a:ln w="19050">
            <a:solidFill>
              <a:schemeClr val="accent1">
                <a:lumMod val="50000"/>
              </a:schemeClr>
            </a:solidFill>
          </a:ln>
        </p:spPr>
        <p:txBody>
          <a:bodyPr wrap="square" rtlCol="0">
            <a:spAutoFit/>
          </a:bodyPr>
          <a:lstStyle/>
          <a:p>
            <a:r>
              <a:rPr lang="fr-FR" sz="1400" dirty="0"/>
              <a:t>Standalone</a:t>
            </a:r>
            <a:br>
              <a:rPr lang="fr-FR" sz="1400" dirty="0"/>
            </a:br>
            <a:r>
              <a:rPr lang="fr-FR" sz="1400" dirty="0"/>
              <a:t>data </a:t>
            </a:r>
            <a:r>
              <a:rPr lang="fr-FR" sz="1400" dirty="0" err="1"/>
              <a:t>generator</a:t>
            </a:r>
            <a:endParaRPr lang="fr-FR" sz="1400" dirty="0"/>
          </a:p>
        </p:txBody>
      </p:sp>
      <p:sp>
        <p:nvSpPr>
          <p:cNvPr id="22" name="ZoneTexte 21">
            <a:extLst>
              <a:ext uri="{FF2B5EF4-FFF2-40B4-BE49-F238E27FC236}">
                <a16:creationId xmlns:a16="http://schemas.microsoft.com/office/drawing/2014/main" id="{3486EB7A-B83A-416B-8E9C-607B5EA3F7CC}"/>
              </a:ext>
            </a:extLst>
          </p:cNvPr>
          <p:cNvSpPr txBox="1"/>
          <p:nvPr/>
        </p:nvSpPr>
        <p:spPr>
          <a:xfrm>
            <a:off x="6537417" y="2112227"/>
            <a:ext cx="1760451" cy="815608"/>
          </a:xfrm>
          <a:prstGeom prst="rect">
            <a:avLst/>
          </a:prstGeom>
          <a:noFill/>
        </p:spPr>
        <p:txBody>
          <a:bodyPr wrap="square" rtlCol="0">
            <a:spAutoFit/>
          </a:bodyPr>
          <a:lstStyle/>
          <a:p>
            <a:r>
              <a:rPr lang="fr-FR" dirty="0"/>
              <a:t>64 bit</a:t>
            </a:r>
          </a:p>
          <a:p>
            <a:endParaRPr lang="fr-FR" sz="1000" dirty="0"/>
          </a:p>
          <a:p>
            <a:r>
              <a:rPr lang="fr-FR" dirty="0"/>
              <a:t>@156,25 Mhz</a:t>
            </a:r>
          </a:p>
        </p:txBody>
      </p:sp>
      <p:sp>
        <p:nvSpPr>
          <p:cNvPr id="23" name="ZoneTexte 22">
            <a:extLst>
              <a:ext uri="{FF2B5EF4-FFF2-40B4-BE49-F238E27FC236}">
                <a16:creationId xmlns:a16="http://schemas.microsoft.com/office/drawing/2014/main" id="{46B6D216-99F3-4F47-95CF-EA63C8845F4D}"/>
              </a:ext>
            </a:extLst>
          </p:cNvPr>
          <p:cNvSpPr txBox="1"/>
          <p:nvPr/>
        </p:nvSpPr>
        <p:spPr>
          <a:xfrm>
            <a:off x="2982820" y="4945489"/>
            <a:ext cx="9096292" cy="923330"/>
          </a:xfrm>
          <a:prstGeom prst="rect">
            <a:avLst/>
          </a:prstGeom>
          <a:noFill/>
        </p:spPr>
        <p:txBody>
          <a:bodyPr wrap="square" rtlCol="0">
            <a:spAutoFit/>
          </a:bodyPr>
          <a:lstStyle/>
          <a:p>
            <a:r>
              <a:rPr lang="fr-FR" dirty="0" err="1"/>
              <a:t>Generators</a:t>
            </a:r>
            <a:r>
              <a:rPr lang="fr-FR" dirty="0"/>
              <a:t> </a:t>
            </a:r>
            <a:r>
              <a:rPr lang="fr-FR" dirty="0" err="1"/>
              <a:t>available</a:t>
            </a:r>
            <a:r>
              <a:rPr lang="fr-FR" dirty="0"/>
              <a:t> (</a:t>
            </a:r>
            <a:r>
              <a:rPr lang="fr-FR" dirty="0" err="1"/>
              <a:t>compute</a:t>
            </a:r>
            <a:r>
              <a:rPr lang="fr-FR" dirty="0"/>
              <a:t> by </a:t>
            </a:r>
            <a:r>
              <a:rPr lang="fr-FR" dirty="0" err="1"/>
              <a:t>Ipbus</a:t>
            </a:r>
            <a:r>
              <a:rPr lang="fr-FR" dirty="0"/>
              <a:t>, </a:t>
            </a:r>
            <a:r>
              <a:rPr lang="fr-FR" dirty="0" err="1"/>
              <a:t>independant</a:t>
            </a:r>
            <a:r>
              <a:rPr lang="fr-FR" dirty="0"/>
              <a:t>, rate ajustable, </a:t>
            </a:r>
            <a:r>
              <a:rPr lang="fr-FR" dirty="0" err="1"/>
              <a:t>random</a:t>
            </a:r>
            <a:r>
              <a:rPr lang="fr-FR" dirty="0"/>
              <a:t> trigger) :</a:t>
            </a:r>
          </a:p>
          <a:p>
            <a:r>
              <a:rPr lang="fr-FR" dirty="0"/>
              <a:t>_ </a:t>
            </a:r>
            <a:r>
              <a:rPr lang="fr-FR" dirty="0" err="1"/>
              <a:t>byteANDpackage_counter</a:t>
            </a:r>
            <a:r>
              <a:rPr lang="fr-FR" dirty="0"/>
              <a:t> : data can </a:t>
            </a:r>
            <a:r>
              <a:rPr lang="fr-FR" dirty="0" err="1"/>
              <a:t>be</a:t>
            </a:r>
            <a:r>
              <a:rPr lang="fr-FR" dirty="0"/>
              <a:t> </a:t>
            </a:r>
            <a:r>
              <a:rPr lang="fr-FR" dirty="0" err="1"/>
              <a:t>checked</a:t>
            </a:r>
            <a:r>
              <a:rPr lang="fr-FR" dirty="0"/>
              <a:t> by SQM ; size of </a:t>
            </a:r>
            <a:r>
              <a:rPr lang="fr-FR" dirty="0" err="1"/>
              <a:t>event</a:t>
            </a:r>
            <a:r>
              <a:rPr lang="fr-FR" dirty="0"/>
              <a:t> 8 Bytes -&gt; 256 </a:t>
            </a:r>
            <a:r>
              <a:rPr lang="fr-FR" dirty="0" err="1"/>
              <a:t>MBytes</a:t>
            </a:r>
            <a:endParaRPr lang="fr-FR" dirty="0"/>
          </a:p>
          <a:p>
            <a:r>
              <a:rPr lang="fr-FR" dirty="0"/>
              <a:t>_ 2 Rams of 8KB : can </a:t>
            </a:r>
            <a:r>
              <a:rPr lang="fr-FR" dirty="0" err="1"/>
              <a:t>be</a:t>
            </a:r>
            <a:r>
              <a:rPr lang="fr-FR" dirty="0"/>
              <a:t> </a:t>
            </a:r>
            <a:r>
              <a:rPr lang="fr-FR" dirty="0" err="1"/>
              <a:t>fill</a:t>
            </a:r>
            <a:r>
              <a:rPr lang="fr-FR" dirty="0"/>
              <a:t> by </a:t>
            </a:r>
            <a:r>
              <a:rPr lang="fr-FR" dirty="0" err="1"/>
              <a:t>Ipbus</a:t>
            </a:r>
            <a:endParaRPr lang="fr-FR" dirty="0"/>
          </a:p>
        </p:txBody>
      </p:sp>
      <p:sp>
        <p:nvSpPr>
          <p:cNvPr id="24" name="ZoneTexte 23">
            <a:extLst>
              <a:ext uri="{FF2B5EF4-FFF2-40B4-BE49-F238E27FC236}">
                <a16:creationId xmlns:a16="http://schemas.microsoft.com/office/drawing/2014/main" id="{63854107-078B-4264-B7D6-12AEF9E2B020}"/>
              </a:ext>
            </a:extLst>
          </p:cNvPr>
          <p:cNvSpPr txBox="1"/>
          <p:nvPr/>
        </p:nvSpPr>
        <p:spPr>
          <a:xfrm>
            <a:off x="2395020" y="3734123"/>
            <a:ext cx="1175601" cy="307777"/>
          </a:xfrm>
          <a:prstGeom prst="rect">
            <a:avLst/>
          </a:prstGeom>
          <a:noFill/>
          <a:ln w="19050">
            <a:solidFill>
              <a:schemeClr val="accent1">
                <a:lumMod val="50000"/>
              </a:schemeClr>
            </a:solidFill>
          </a:ln>
        </p:spPr>
        <p:txBody>
          <a:bodyPr wrap="square" rtlCol="0">
            <a:spAutoFit/>
          </a:bodyPr>
          <a:lstStyle/>
          <a:p>
            <a:r>
              <a:rPr lang="fr-FR" sz="1400" dirty="0"/>
              <a:t>Data check</a:t>
            </a:r>
          </a:p>
        </p:txBody>
      </p:sp>
    </p:spTree>
    <p:extLst>
      <p:ext uri="{BB962C8B-B14F-4D97-AF65-F5344CB8AC3E}">
        <p14:creationId xmlns:p14="http://schemas.microsoft.com/office/powerpoint/2010/main" val="165413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C9EF545-8061-425E-A206-F64DEAA771A0}"/>
              </a:ext>
            </a:extLst>
          </p:cNvPr>
          <p:cNvSpPr>
            <a:spLocks noGrp="1"/>
          </p:cNvSpPr>
          <p:nvPr>
            <p:ph type="title"/>
          </p:nvPr>
        </p:nvSpPr>
        <p:spPr/>
        <p:txBody>
          <a:bodyPr>
            <a:normAutofit/>
          </a:bodyPr>
          <a:lstStyle/>
          <a:p>
            <a:r>
              <a:rPr lang="fr-FR" dirty="0"/>
              <a:t>Production</a:t>
            </a:r>
          </a:p>
        </p:txBody>
      </p:sp>
      <p:sp>
        <p:nvSpPr>
          <p:cNvPr id="2" name="Espace réservé de la date 1">
            <a:extLst>
              <a:ext uri="{FF2B5EF4-FFF2-40B4-BE49-F238E27FC236}">
                <a16:creationId xmlns:a16="http://schemas.microsoft.com/office/drawing/2014/main" id="{FE0351B8-0048-4F18-BD6E-98986C449DA3}"/>
              </a:ext>
            </a:extLst>
          </p:cNvPr>
          <p:cNvSpPr>
            <a:spLocks noGrp="1"/>
          </p:cNvSpPr>
          <p:nvPr>
            <p:ph type="dt" sz="half" idx="10"/>
          </p:nvPr>
        </p:nvSpPr>
        <p:spPr/>
        <p:txBody>
          <a:bodyPr/>
          <a:lstStyle/>
          <a:p>
            <a:r>
              <a:rPr lang="fr-FR"/>
              <a:t>10/09/2026</a:t>
            </a:r>
            <a:endParaRPr lang="fr-FR" dirty="0"/>
          </a:p>
        </p:txBody>
      </p:sp>
      <p:sp>
        <p:nvSpPr>
          <p:cNvPr id="11" name="Espace réservé du pied de page 10">
            <a:extLst>
              <a:ext uri="{FF2B5EF4-FFF2-40B4-BE49-F238E27FC236}">
                <a16:creationId xmlns:a16="http://schemas.microsoft.com/office/drawing/2014/main" id="{05CF03C4-6BBF-48F8-9FB0-F6919E40E6FC}"/>
              </a:ext>
            </a:extLst>
          </p:cNvPr>
          <p:cNvSpPr>
            <a:spLocks noGrp="1"/>
          </p:cNvSpPr>
          <p:nvPr>
            <p:ph type="ftr" sz="quarter" idx="11"/>
          </p:nvPr>
        </p:nvSpPr>
        <p:spPr/>
        <p:txBody>
          <a:bodyPr/>
          <a:lstStyle/>
          <a:p>
            <a:r>
              <a:rPr lang="fr-FR"/>
              <a:t>AGATA WEEK 2026 Warsaw, Poland</a:t>
            </a:r>
            <a:endParaRPr lang="fr-FR" dirty="0"/>
          </a:p>
        </p:txBody>
      </p:sp>
      <p:sp>
        <p:nvSpPr>
          <p:cNvPr id="12" name="Espace réservé du numéro de diapositive 11">
            <a:extLst>
              <a:ext uri="{FF2B5EF4-FFF2-40B4-BE49-F238E27FC236}">
                <a16:creationId xmlns:a16="http://schemas.microsoft.com/office/drawing/2014/main" id="{39F90813-80E6-49F3-8435-C81923264483}"/>
              </a:ext>
            </a:extLst>
          </p:cNvPr>
          <p:cNvSpPr>
            <a:spLocks noGrp="1"/>
          </p:cNvSpPr>
          <p:nvPr>
            <p:ph type="sldNum" sz="quarter" idx="12"/>
          </p:nvPr>
        </p:nvSpPr>
        <p:spPr/>
        <p:txBody>
          <a:bodyPr/>
          <a:lstStyle/>
          <a:p>
            <a:fld id="{77E71596-5F9D-49C5-9701-16B3CA54319D}" type="slidenum">
              <a:rPr lang="fr-FR" smtClean="0"/>
              <a:pPr/>
              <a:t>5</a:t>
            </a:fld>
            <a:endParaRPr lang="fr-FR" dirty="0"/>
          </a:p>
        </p:txBody>
      </p:sp>
      <p:sp>
        <p:nvSpPr>
          <p:cNvPr id="13" name="ZoneTexte 12">
            <a:extLst>
              <a:ext uri="{FF2B5EF4-FFF2-40B4-BE49-F238E27FC236}">
                <a16:creationId xmlns:a16="http://schemas.microsoft.com/office/drawing/2014/main" id="{ECA11AD5-C43C-4D33-A53E-4E43335C2D85}"/>
              </a:ext>
            </a:extLst>
          </p:cNvPr>
          <p:cNvSpPr txBox="1"/>
          <p:nvPr/>
        </p:nvSpPr>
        <p:spPr>
          <a:xfrm>
            <a:off x="301571" y="1371402"/>
            <a:ext cx="6719301" cy="5159361"/>
          </a:xfrm>
          <a:prstGeom prst="rect">
            <a:avLst/>
          </a:prstGeom>
          <a:noFill/>
        </p:spPr>
        <p:txBody>
          <a:bodyPr wrap="square" rtlCol="0">
            <a:spAutoFit/>
          </a:bodyPr>
          <a:lstStyle/>
          <a:p>
            <a:pPr marL="228600" indent="-228600">
              <a:lnSpc>
                <a:spcPct val="90000"/>
              </a:lnSpc>
              <a:spcBef>
                <a:spcPts val="1000"/>
              </a:spcBef>
              <a:buFont typeface="Arial" panose="020B0604020202020204" pitchFamily="34" charset="0"/>
              <a:buChar char="•"/>
            </a:pPr>
            <a:r>
              <a:rPr lang="en-US" sz="2200" dirty="0"/>
              <a:t>Manufacturer : STAE (Savigny-sur-</a:t>
            </a:r>
            <a:r>
              <a:rPr lang="en-US" sz="2200" dirty="0" err="1"/>
              <a:t>Orges</a:t>
            </a:r>
            <a:r>
              <a:rPr lang="en-US" sz="2200" dirty="0"/>
              <a:t>)</a:t>
            </a:r>
          </a:p>
          <a:p>
            <a:pPr marL="228600" indent="-228600">
              <a:lnSpc>
                <a:spcPct val="90000"/>
              </a:lnSpc>
              <a:spcBef>
                <a:spcPts val="1000"/>
              </a:spcBef>
              <a:buFont typeface="Arial" panose="020B0604020202020204" pitchFamily="34" charset="0"/>
              <a:buChar char="•"/>
            </a:pPr>
            <a:r>
              <a:rPr lang="en-US" sz="2200" dirty="0"/>
              <a:t>140 Stare produced (10 Pre-production)</a:t>
            </a:r>
          </a:p>
          <a:p>
            <a:pPr marL="685800" lvl="1" indent="-228600">
              <a:lnSpc>
                <a:spcPct val="90000"/>
              </a:lnSpc>
              <a:spcBef>
                <a:spcPts val="1000"/>
              </a:spcBef>
              <a:buFont typeface="Arial" panose="020B0604020202020204" pitchFamily="34" charset="0"/>
              <a:buChar char="•"/>
            </a:pPr>
            <a:r>
              <a:rPr lang="en-US" sz="1600" dirty="0"/>
              <a:t>64 (+10 Pre-production) delivered at Orsay (+1 </a:t>
            </a:r>
            <a:r>
              <a:rPr lang="en-US" sz="1600" dirty="0" err="1"/>
              <a:t>not_OK</a:t>
            </a:r>
            <a:r>
              <a:rPr lang="en-US" sz="1600" dirty="0"/>
              <a:t>)</a:t>
            </a:r>
          </a:p>
          <a:p>
            <a:pPr marL="685800" lvl="1" indent="-228600">
              <a:lnSpc>
                <a:spcPct val="90000"/>
              </a:lnSpc>
              <a:spcBef>
                <a:spcPts val="1000"/>
              </a:spcBef>
              <a:buFont typeface="Arial" panose="020B0604020202020204" pitchFamily="34" charset="0"/>
              <a:buChar char="•"/>
            </a:pPr>
            <a:r>
              <a:rPr lang="en-US" sz="1600" dirty="0"/>
              <a:t>61 ready to be delivered (+ 4 </a:t>
            </a:r>
            <a:r>
              <a:rPr lang="en-US" sz="1600" dirty="0" err="1"/>
              <a:t>not_OK</a:t>
            </a:r>
            <a:r>
              <a:rPr lang="en-US" sz="1600" dirty="0"/>
              <a:t>)</a:t>
            </a:r>
          </a:p>
          <a:p>
            <a:pPr marL="685800" lvl="1" indent="-228600">
              <a:lnSpc>
                <a:spcPct val="90000"/>
              </a:lnSpc>
              <a:spcBef>
                <a:spcPts val="1000"/>
              </a:spcBef>
              <a:buFont typeface="Arial" panose="020B0604020202020204" pitchFamily="34" charset="0"/>
              <a:buChar char="•"/>
            </a:pPr>
            <a:r>
              <a:rPr lang="en-US" sz="1600" dirty="0"/>
              <a:t>Multiple upgraded SOM modules lead to issues (full production purchased)</a:t>
            </a:r>
          </a:p>
          <a:p>
            <a:pPr marL="228600" indent="-228600">
              <a:lnSpc>
                <a:spcPct val="90000"/>
              </a:lnSpc>
              <a:spcBef>
                <a:spcPts val="1000"/>
              </a:spcBef>
              <a:buFont typeface="Arial" panose="020B0604020202020204" pitchFamily="34" charset="0"/>
              <a:buChar char="•"/>
            </a:pPr>
            <a:r>
              <a:rPr lang="en-US" sz="2200" dirty="0"/>
              <a:t>testbench </a:t>
            </a:r>
            <a:r>
              <a:rPr lang="en-US" sz="2200" dirty="0" err="1"/>
              <a:t>developped</a:t>
            </a:r>
            <a:r>
              <a:rPr lang="en-US" sz="2200" dirty="0"/>
              <a:t> at </a:t>
            </a:r>
            <a:r>
              <a:rPr lang="en-US" sz="2200" dirty="0" err="1"/>
              <a:t>IJCLab</a:t>
            </a:r>
            <a:r>
              <a:rPr lang="en-US" sz="2200" dirty="0"/>
              <a:t> :</a:t>
            </a:r>
          </a:p>
          <a:p>
            <a:pPr marL="228600" indent="-228600">
              <a:lnSpc>
                <a:spcPct val="90000"/>
              </a:lnSpc>
              <a:spcBef>
                <a:spcPts val="1000"/>
              </a:spcBef>
              <a:buFont typeface="Arial" panose="020B0604020202020204" pitchFamily="34" charset="0"/>
              <a:buChar char="•"/>
            </a:pPr>
            <a:r>
              <a:rPr lang="en-US" sz="2200" dirty="0"/>
              <a:t> Assembled STARE board is validated by the manufacturer before delivery</a:t>
            </a:r>
          </a:p>
          <a:p>
            <a:pPr>
              <a:lnSpc>
                <a:spcPct val="90000"/>
              </a:lnSpc>
              <a:spcBef>
                <a:spcPts val="1000"/>
              </a:spcBef>
            </a:pPr>
            <a:r>
              <a:rPr lang="en-US" dirty="0"/>
              <a:t>	_ shortcut test</a:t>
            </a:r>
          </a:p>
          <a:p>
            <a:pPr>
              <a:lnSpc>
                <a:spcPct val="90000"/>
              </a:lnSpc>
              <a:spcBef>
                <a:spcPts val="1000"/>
              </a:spcBef>
            </a:pPr>
            <a:r>
              <a:rPr lang="en-US" dirty="0"/>
              <a:t>	_ STARE-interface board (covers 99 % of the STARE)</a:t>
            </a:r>
          </a:p>
          <a:p>
            <a:pPr>
              <a:lnSpc>
                <a:spcPct val="90000"/>
              </a:lnSpc>
              <a:spcBef>
                <a:spcPts val="1000"/>
              </a:spcBef>
            </a:pPr>
            <a:r>
              <a:rPr lang="en-US" dirty="0"/>
              <a:t>	_ optical loopback (SFP)</a:t>
            </a:r>
          </a:p>
          <a:p>
            <a:pPr>
              <a:lnSpc>
                <a:spcPct val="90000"/>
              </a:lnSpc>
              <a:spcBef>
                <a:spcPts val="1000"/>
              </a:spcBef>
            </a:pPr>
            <a:r>
              <a:rPr lang="en-US" dirty="0"/>
              <a:t>	_ dedicated computer, control by </a:t>
            </a:r>
            <a:r>
              <a:rPr lang="en-US" dirty="0" err="1"/>
              <a:t>Ipbus</a:t>
            </a:r>
            <a:r>
              <a:rPr lang="en-US" dirty="0"/>
              <a:t>, log file</a:t>
            </a:r>
          </a:p>
          <a:p>
            <a:pPr>
              <a:lnSpc>
                <a:spcPct val="90000"/>
              </a:lnSpc>
              <a:spcBef>
                <a:spcPts val="1000"/>
              </a:spcBef>
            </a:pPr>
            <a:r>
              <a:rPr lang="en-US" dirty="0"/>
              <a:t>	_ configure MAC address</a:t>
            </a:r>
          </a:p>
        </p:txBody>
      </p:sp>
      <p:pic>
        <p:nvPicPr>
          <p:cNvPr id="5" name="Image 4">
            <a:extLst>
              <a:ext uri="{FF2B5EF4-FFF2-40B4-BE49-F238E27FC236}">
                <a16:creationId xmlns:a16="http://schemas.microsoft.com/office/drawing/2014/main" id="{375BBFB6-C279-4D60-A084-AD3345FE3D9E}"/>
              </a:ext>
            </a:extLst>
          </p:cNvPr>
          <p:cNvPicPr>
            <a:picLocks noChangeAspect="1"/>
          </p:cNvPicPr>
          <p:nvPr/>
        </p:nvPicPr>
        <p:blipFill>
          <a:blip r:embed="rId2"/>
          <a:stretch>
            <a:fillRect/>
          </a:stretch>
        </p:blipFill>
        <p:spPr>
          <a:xfrm>
            <a:off x="6934701" y="835911"/>
            <a:ext cx="3645281" cy="2593090"/>
          </a:xfrm>
          <a:prstGeom prst="rect">
            <a:avLst/>
          </a:prstGeom>
        </p:spPr>
      </p:pic>
      <p:pic>
        <p:nvPicPr>
          <p:cNvPr id="10" name="Image 9">
            <a:extLst>
              <a:ext uri="{FF2B5EF4-FFF2-40B4-BE49-F238E27FC236}">
                <a16:creationId xmlns:a16="http://schemas.microsoft.com/office/drawing/2014/main" id="{79D61FEE-4C55-4538-AB13-9520C941E06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054995" y="3561520"/>
            <a:ext cx="2042447" cy="2786370"/>
          </a:xfrm>
          <a:prstGeom prst="rect">
            <a:avLst/>
          </a:prstGeom>
          <a:noFill/>
          <a:ln>
            <a:noFill/>
          </a:ln>
        </p:spPr>
      </p:pic>
      <p:pic>
        <p:nvPicPr>
          <p:cNvPr id="4" name="Image 3">
            <a:extLst>
              <a:ext uri="{FF2B5EF4-FFF2-40B4-BE49-F238E27FC236}">
                <a16:creationId xmlns:a16="http://schemas.microsoft.com/office/drawing/2014/main" id="{858126C5-787D-42AB-89AD-75C7DDC14183}"/>
              </a:ext>
            </a:extLst>
          </p:cNvPr>
          <p:cNvPicPr>
            <a:picLocks noChangeAspect="1"/>
          </p:cNvPicPr>
          <p:nvPr/>
        </p:nvPicPr>
        <p:blipFill>
          <a:blip r:embed="rId4"/>
          <a:stretch>
            <a:fillRect/>
          </a:stretch>
        </p:blipFill>
        <p:spPr>
          <a:xfrm>
            <a:off x="6175513" y="4114426"/>
            <a:ext cx="3836891" cy="2233464"/>
          </a:xfrm>
          <a:prstGeom prst="rect">
            <a:avLst/>
          </a:prstGeom>
        </p:spPr>
      </p:pic>
    </p:spTree>
    <p:extLst>
      <p:ext uri="{BB962C8B-B14F-4D97-AF65-F5344CB8AC3E}">
        <p14:creationId xmlns:p14="http://schemas.microsoft.com/office/powerpoint/2010/main" val="596960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134A61C1-A5F9-4DA9-A03E-2B736CDAF5BD}"/>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3ECD50E1-DF2B-4E1D-B3F0-6E0C36C0089D}"/>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DDE774DA-C3E5-4446-B9B4-07B3F4D044EC}"/>
              </a:ext>
            </a:extLst>
          </p:cNvPr>
          <p:cNvSpPr>
            <a:spLocks noGrp="1"/>
          </p:cNvSpPr>
          <p:nvPr>
            <p:ph type="sldNum" sz="quarter" idx="12"/>
          </p:nvPr>
        </p:nvSpPr>
        <p:spPr/>
        <p:txBody>
          <a:bodyPr/>
          <a:lstStyle/>
          <a:p>
            <a:fld id="{77E71596-5F9D-49C5-9701-16B3CA54319D}" type="slidenum">
              <a:rPr lang="fr-FR" smtClean="0"/>
              <a:pPr/>
              <a:t>6</a:t>
            </a:fld>
            <a:endParaRPr lang="fr-FR" dirty="0"/>
          </a:p>
        </p:txBody>
      </p:sp>
      <p:sp>
        <p:nvSpPr>
          <p:cNvPr id="9" name="Titre 8">
            <a:extLst>
              <a:ext uri="{FF2B5EF4-FFF2-40B4-BE49-F238E27FC236}">
                <a16:creationId xmlns:a16="http://schemas.microsoft.com/office/drawing/2014/main" id="{C42330D4-218E-4D5A-B57D-80BF351CC738}"/>
              </a:ext>
            </a:extLst>
          </p:cNvPr>
          <p:cNvSpPr>
            <a:spLocks noGrp="1"/>
          </p:cNvSpPr>
          <p:nvPr>
            <p:ph type="title"/>
          </p:nvPr>
        </p:nvSpPr>
        <p:spPr/>
        <p:txBody>
          <a:bodyPr/>
          <a:lstStyle/>
          <a:p>
            <a:r>
              <a:rPr lang="fr-FR" dirty="0"/>
              <a:t>Tests – 80Gbps </a:t>
            </a:r>
            <a:r>
              <a:rPr lang="fr-FR" dirty="0" err="1"/>
              <a:t>between</a:t>
            </a:r>
            <a:r>
              <a:rPr lang="fr-FR" dirty="0"/>
              <a:t> </a:t>
            </a:r>
            <a:r>
              <a:rPr lang="fr-FR" dirty="0" err="1"/>
              <a:t>buldings</a:t>
            </a:r>
            <a:r>
              <a:rPr lang="fr-FR" dirty="0"/>
              <a:t> 104 and 206</a:t>
            </a:r>
          </a:p>
        </p:txBody>
      </p:sp>
      <p:sp>
        <p:nvSpPr>
          <p:cNvPr id="13" name="ZoneTexte 12">
            <a:extLst>
              <a:ext uri="{FF2B5EF4-FFF2-40B4-BE49-F238E27FC236}">
                <a16:creationId xmlns:a16="http://schemas.microsoft.com/office/drawing/2014/main" id="{F31E04D2-B8FE-4EE9-B7AE-86432D5FD5F4}"/>
              </a:ext>
            </a:extLst>
          </p:cNvPr>
          <p:cNvSpPr txBox="1"/>
          <p:nvPr/>
        </p:nvSpPr>
        <p:spPr>
          <a:xfrm>
            <a:off x="6309090" y="5313779"/>
            <a:ext cx="5482977" cy="1200329"/>
          </a:xfrm>
          <a:prstGeom prst="rect">
            <a:avLst/>
          </a:prstGeom>
          <a:noFill/>
        </p:spPr>
        <p:txBody>
          <a:bodyPr wrap="square" rtlCol="0">
            <a:spAutoFit/>
          </a:bodyPr>
          <a:lstStyle/>
          <a:p>
            <a:r>
              <a:rPr lang="fr-FR" dirty="0" err="1"/>
              <a:t>After</a:t>
            </a:r>
            <a:r>
              <a:rPr lang="fr-FR" dirty="0"/>
              <a:t> 24h no data </a:t>
            </a:r>
            <a:r>
              <a:rPr lang="fr-FR" dirty="0" err="1"/>
              <a:t>loss</a:t>
            </a:r>
            <a:r>
              <a:rPr lang="fr-FR" dirty="0"/>
              <a:t>, no data </a:t>
            </a:r>
            <a:r>
              <a:rPr lang="fr-FR" dirty="0" err="1"/>
              <a:t>corrupted</a:t>
            </a:r>
            <a:endParaRPr lang="fr-FR" dirty="0"/>
          </a:p>
          <a:p>
            <a:r>
              <a:rPr lang="fr-FR" dirty="0"/>
              <a:t>To check (</a:t>
            </a:r>
            <a:r>
              <a:rPr lang="fr-FR" dirty="0" err="1"/>
              <a:t>done</a:t>
            </a:r>
            <a:r>
              <a:rPr lang="fr-FR" dirty="0"/>
              <a:t> FW upgrade): les </a:t>
            </a:r>
            <a:r>
              <a:rPr lang="fr-FR" dirty="0" err="1"/>
              <a:t>empty</a:t>
            </a:r>
            <a:r>
              <a:rPr lang="fr-FR" dirty="0"/>
              <a:t> (</a:t>
            </a:r>
            <a:r>
              <a:rPr lang="fr-FR" dirty="0" err="1"/>
              <a:t>missing</a:t>
            </a:r>
            <a:r>
              <a:rPr lang="fr-FR" dirty="0"/>
              <a:t>) </a:t>
            </a:r>
            <a:r>
              <a:rPr lang="fr-FR" dirty="0" err="1"/>
              <a:t>makes</a:t>
            </a:r>
            <a:r>
              <a:rPr lang="fr-FR" dirty="0"/>
              <a:t> network saturation (</a:t>
            </a:r>
            <a:r>
              <a:rPr lang="fr-FR" dirty="0" err="1"/>
              <a:t>found</a:t>
            </a:r>
            <a:r>
              <a:rPr lang="fr-FR" dirty="0"/>
              <a:t> and </a:t>
            </a:r>
            <a:r>
              <a:rPr lang="fr-FR" dirty="0" err="1"/>
              <a:t>fixed</a:t>
            </a:r>
            <a:r>
              <a:rPr lang="fr-FR" dirty="0"/>
              <a:t> data </a:t>
            </a:r>
            <a:r>
              <a:rPr lang="fr-FR" dirty="0" err="1"/>
              <a:t>filtering</a:t>
            </a:r>
            <a:r>
              <a:rPr lang="fr-FR" dirty="0"/>
              <a:t> </a:t>
            </a:r>
            <a:r>
              <a:rPr lang="fr-FR" dirty="0" err="1"/>
              <a:t>while</a:t>
            </a:r>
            <a:r>
              <a:rPr lang="fr-FR" dirty="0"/>
              <a:t> ping command </a:t>
            </a:r>
            <a:r>
              <a:rPr lang="fr-FR" dirty="0" err="1"/>
              <a:t>with</a:t>
            </a:r>
            <a:r>
              <a:rPr lang="fr-FR" dirty="0"/>
              <a:t> &gt;512 bytes </a:t>
            </a:r>
            <a:r>
              <a:rPr lang="fr-FR" dirty="0" err="1"/>
              <a:t>See</a:t>
            </a:r>
            <a:r>
              <a:rPr lang="fr-FR" dirty="0"/>
              <a:t> Guillaume slides) ?</a:t>
            </a:r>
          </a:p>
        </p:txBody>
      </p:sp>
      <p:pic>
        <p:nvPicPr>
          <p:cNvPr id="11" name="Image 10">
            <a:extLst>
              <a:ext uri="{FF2B5EF4-FFF2-40B4-BE49-F238E27FC236}">
                <a16:creationId xmlns:a16="http://schemas.microsoft.com/office/drawing/2014/main" id="{B4C8A53E-3E14-48B9-9DD1-A5B0DE1B4499}"/>
              </a:ext>
            </a:extLst>
          </p:cNvPr>
          <p:cNvPicPr>
            <a:picLocks noChangeAspect="1"/>
          </p:cNvPicPr>
          <p:nvPr/>
        </p:nvPicPr>
        <p:blipFill>
          <a:blip r:embed="rId2"/>
          <a:stretch>
            <a:fillRect/>
          </a:stretch>
        </p:blipFill>
        <p:spPr>
          <a:xfrm>
            <a:off x="5119314" y="2544967"/>
            <a:ext cx="7068940" cy="2768812"/>
          </a:xfrm>
          <a:prstGeom prst="rect">
            <a:avLst/>
          </a:prstGeom>
        </p:spPr>
      </p:pic>
      <p:pic>
        <p:nvPicPr>
          <p:cNvPr id="12" name="Image 11">
            <a:extLst>
              <a:ext uri="{FF2B5EF4-FFF2-40B4-BE49-F238E27FC236}">
                <a16:creationId xmlns:a16="http://schemas.microsoft.com/office/drawing/2014/main" id="{06DB76C2-6FDC-426D-8A86-CD86D3B113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06604"/>
            <a:ext cx="6057918" cy="2768812"/>
          </a:xfrm>
          <a:prstGeom prst="rect">
            <a:avLst/>
          </a:prstGeom>
        </p:spPr>
      </p:pic>
      <p:sp>
        <p:nvSpPr>
          <p:cNvPr id="14" name="ZoneTexte 11">
            <a:extLst>
              <a:ext uri="{FF2B5EF4-FFF2-40B4-BE49-F238E27FC236}">
                <a16:creationId xmlns:a16="http://schemas.microsoft.com/office/drawing/2014/main" id="{803BAA72-41FA-4635-89C7-E0394595E97D}"/>
              </a:ext>
            </a:extLst>
          </p:cNvPr>
          <p:cNvSpPr txBox="1"/>
          <p:nvPr/>
        </p:nvSpPr>
        <p:spPr>
          <a:xfrm>
            <a:off x="106018" y="4396289"/>
            <a:ext cx="5482977" cy="2031325"/>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a:effectLst/>
                <a:latin typeface="Calibri" panose="020F0502020204030204" pitchFamily="34" charset="0"/>
              </a:rPr>
              <a:t>Commande : 		SQM :</a:t>
            </a:r>
          </a:p>
          <a:p>
            <a:r>
              <a:rPr lang="fr-FR" dirty="0">
                <a:effectLst/>
                <a:latin typeface="Calibri" panose="020F0502020204030204" pitchFamily="34" charset="0"/>
              </a:rPr>
              <a:t>3*9,5 Gbit/s 		3*1187 MB/s</a:t>
            </a:r>
          </a:p>
          <a:p>
            <a:r>
              <a:rPr lang="fr-FR" dirty="0">
                <a:effectLst/>
                <a:latin typeface="Calibri" panose="020F0502020204030204" pitchFamily="34" charset="0"/>
              </a:rPr>
              <a:t>3*7,5 Gbit/s		 3*937 MB/s</a:t>
            </a:r>
          </a:p>
          <a:p>
            <a:r>
              <a:rPr lang="fr-FR" dirty="0">
                <a:effectLst/>
                <a:latin typeface="Calibri" panose="020F0502020204030204" pitchFamily="34" charset="0"/>
              </a:rPr>
              <a:t>9*4 Gbit/s 		9*500 MB/s</a:t>
            </a:r>
          </a:p>
          <a:p>
            <a:r>
              <a:rPr lang="fr-FR" dirty="0">
                <a:effectLst/>
                <a:latin typeface="Calibri" panose="020F0502020204030204" pitchFamily="34" charset="0"/>
              </a:rPr>
              <a:t>1*5 Gbit/s 		1*625 MB/s</a:t>
            </a:r>
          </a:p>
          <a:p>
            <a:r>
              <a:rPr lang="fr-FR" dirty="0">
                <a:effectLst/>
                <a:latin typeface="Calibri" panose="020F0502020204030204" pitchFamily="34" charset="0"/>
              </a:rPr>
              <a:t>Total = 80 Gbit/s 		9997 MB/s (=79,98 Gbit/s)</a:t>
            </a:r>
          </a:p>
          <a:p>
            <a:endParaRPr lang="fr-FR" dirty="0"/>
          </a:p>
        </p:txBody>
      </p:sp>
      <p:pic>
        <p:nvPicPr>
          <p:cNvPr id="15" name="Image 14">
            <a:extLst>
              <a:ext uri="{FF2B5EF4-FFF2-40B4-BE49-F238E27FC236}">
                <a16:creationId xmlns:a16="http://schemas.microsoft.com/office/drawing/2014/main" id="{71EB90AF-535C-4BFB-9901-92D748B89DF8}"/>
              </a:ext>
            </a:extLst>
          </p:cNvPr>
          <p:cNvPicPr>
            <a:picLocks noChangeAspect="1"/>
          </p:cNvPicPr>
          <p:nvPr/>
        </p:nvPicPr>
        <p:blipFill>
          <a:blip r:embed="rId4"/>
          <a:stretch>
            <a:fillRect/>
          </a:stretch>
        </p:blipFill>
        <p:spPr>
          <a:xfrm>
            <a:off x="3119907" y="447971"/>
            <a:ext cx="9072093" cy="1661968"/>
          </a:xfrm>
          <a:prstGeom prst="rect">
            <a:avLst/>
          </a:prstGeom>
        </p:spPr>
      </p:pic>
      <p:sp>
        <p:nvSpPr>
          <p:cNvPr id="16" name="Rectangle : coins arrondis 15">
            <a:extLst>
              <a:ext uri="{FF2B5EF4-FFF2-40B4-BE49-F238E27FC236}">
                <a16:creationId xmlns:a16="http://schemas.microsoft.com/office/drawing/2014/main" id="{80B9BE0A-AE45-4A48-8BD1-9A5C4ECB85B9}"/>
              </a:ext>
            </a:extLst>
          </p:cNvPr>
          <p:cNvSpPr/>
          <p:nvPr/>
        </p:nvSpPr>
        <p:spPr>
          <a:xfrm>
            <a:off x="5089235" y="2550074"/>
            <a:ext cx="3567486" cy="231479"/>
          </a:xfrm>
          <a:prstGeom prst="roundRect">
            <a:avLst/>
          </a:prstGeom>
          <a:noFill/>
          <a:ln w="381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7" name="Rectangle : coins arrondis 16">
            <a:extLst>
              <a:ext uri="{FF2B5EF4-FFF2-40B4-BE49-F238E27FC236}">
                <a16:creationId xmlns:a16="http://schemas.microsoft.com/office/drawing/2014/main" id="{FFCBCE50-88FB-4EBF-861F-873B0182F937}"/>
              </a:ext>
            </a:extLst>
          </p:cNvPr>
          <p:cNvSpPr/>
          <p:nvPr/>
        </p:nvSpPr>
        <p:spPr>
          <a:xfrm>
            <a:off x="30080" y="1561877"/>
            <a:ext cx="2897500" cy="347388"/>
          </a:xfrm>
          <a:prstGeom prst="roundRect">
            <a:avLst/>
          </a:prstGeom>
          <a:noFill/>
          <a:ln w="381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8" name="Rectangle : coins arrondis 17">
            <a:extLst>
              <a:ext uri="{FF2B5EF4-FFF2-40B4-BE49-F238E27FC236}">
                <a16:creationId xmlns:a16="http://schemas.microsoft.com/office/drawing/2014/main" id="{25C876E8-08F6-4088-9C01-AD45A67034F9}"/>
              </a:ext>
            </a:extLst>
          </p:cNvPr>
          <p:cNvSpPr/>
          <p:nvPr/>
        </p:nvSpPr>
        <p:spPr>
          <a:xfrm>
            <a:off x="3089828" y="675524"/>
            <a:ext cx="9068347" cy="665303"/>
          </a:xfrm>
          <a:prstGeom prst="roundRect">
            <a:avLst/>
          </a:prstGeom>
          <a:noFill/>
          <a:ln w="381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9" name="Rectangle : coins arrondis 18">
            <a:extLst>
              <a:ext uri="{FF2B5EF4-FFF2-40B4-BE49-F238E27FC236}">
                <a16:creationId xmlns:a16="http://schemas.microsoft.com/office/drawing/2014/main" id="{CA0AE419-E1F4-4324-A60B-09AB9546D900}"/>
              </a:ext>
            </a:extLst>
          </p:cNvPr>
          <p:cNvSpPr/>
          <p:nvPr/>
        </p:nvSpPr>
        <p:spPr>
          <a:xfrm>
            <a:off x="3093574" y="1582597"/>
            <a:ext cx="9068347" cy="465031"/>
          </a:xfrm>
          <a:prstGeom prst="roundRect">
            <a:avLst/>
          </a:prstGeom>
          <a:noFill/>
          <a:ln w="38100">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p>
        </p:txBody>
      </p:sp>
      <p:cxnSp>
        <p:nvCxnSpPr>
          <p:cNvPr id="20" name="Connecteur droit 19">
            <a:extLst>
              <a:ext uri="{FF2B5EF4-FFF2-40B4-BE49-F238E27FC236}">
                <a16:creationId xmlns:a16="http://schemas.microsoft.com/office/drawing/2014/main" id="{851C035F-34D5-4BE8-BBB7-3D82C09FFB3F}"/>
              </a:ext>
            </a:extLst>
          </p:cNvPr>
          <p:cNvCxnSpPr>
            <a:cxnSpLocks/>
            <a:stCxn id="17" idx="0"/>
          </p:cNvCxnSpPr>
          <p:nvPr/>
        </p:nvCxnSpPr>
        <p:spPr>
          <a:xfrm flipV="1">
            <a:off x="1478830" y="826477"/>
            <a:ext cx="1614744" cy="7354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1A9C80C4-A1B7-4D9D-8BD8-084212F960F6}"/>
              </a:ext>
            </a:extLst>
          </p:cNvPr>
          <p:cNvCxnSpPr>
            <a:cxnSpLocks/>
            <a:stCxn id="16" idx="0"/>
          </p:cNvCxnSpPr>
          <p:nvPr/>
        </p:nvCxnSpPr>
        <p:spPr>
          <a:xfrm flipV="1">
            <a:off x="6872978" y="2047627"/>
            <a:ext cx="1041621" cy="50244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2E0D9A38-963F-44DE-8912-2C789128ED1F}"/>
              </a:ext>
            </a:extLst>
          </p:cNvPr>
          <p:cNvCxnSpPr>
            <a:cxnSpLocks/>
            <a:stCxn id="17" idx="0"/>
          </p:cNvCxnSpPr>
          <p:nvPr/>
        </p:nvCxnSpPr>
        <p:spPr>
          <a:xfrm flipV="1">
            <a:off x="1478830" y="1115659"/>
            <a:ext cx="1607252" cy="44621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AD4A9CB5-C732-41EE-839F-B9526BF1940C}"/>
              </a:ext>
            </a:extLst>
          </p:cNvPr>
          <p:cNvCxnSpPr>
            <a:cxnSpLocks/>
            <a:stCxn id="16" idx="0"/>
          </p:cNvCxnSpPr>
          <p:nvPr/>
        </p:nvCxnSpPr>
        <p:spPr>
          <a:xfrm flipH="1" flipV="1">
            <a:off x="6440607" y="2047628"/>
            <a:ext cx="432371" cy="502446"/>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7454B873-1733-4942-BDBE-870E064B85A1}"/>
              </a:ext>
            </a:extLst>
          </p:cNvPr>
          <p:cNvCxnSpPr>
            <a:cxnSpLocks/>
          </p:cNvCxnSpPr>
          <p:nvPr/>
        </p:nvCxnSpPr>
        <p:spPr>
          <a:xfrm>
            <a:off x="3087670" y="826477"/>
            <a:ext cx="2522" cy="28283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9E27BE14-60E5-4169-9D0C-10C74353BB35}"/>
              </a:ext>
            </a:extLst>
          </p:cNvPr>
          <p:cNvCxnSpPr>
            <a:cxnSpLocks/>
          </p:cNvCxnSpPr>
          <p:nvPr/>
        </p:nvCxnSpPr>
        <p:spPr>
          <a:xfrm flipH="1">
            <a:off x="6469146" y="2047626"/>
            <a:ext cx="14001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831CAD3-8C87-6278-B6F1-297F6D34144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Commande : SQM :</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3*9,5 Gbit/s 3*1187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3*7,5 Gbit/s 3*937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9*4 Gbit/s 9*500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1*5 Gbit/s 1*625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Total = 80 Gbit/s 9997 MB/s (=79,98 Gbit/s)</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C33CE318-5106-1473-289F-324E860E8BAF}"/>
              </a:ext>
            </a:extLst>
          </p:cNvPr>
          <p:cNvSpPr>
            <a:spLocks noChangeArrowheads="1"/>
          </p:cNvSpPr>
          <p:nvPr/>
        </p:nvSpPr>
        <p:spPr bwMode="auto">
          <a:xfrm>
            <a:off x="152400" y="152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Commande : SQM :</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3*9,5 Gbit/s 3*1187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3*7,5 Gbit/s 3*937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9*4 Gbit/s 9*500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1*5 Gbit/s 1*625 MB/s</a:t>
            </a:r>
            <a:endParaRPr kumimoji="0" lang="fr-FR" altLang="fr-FR"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900" b="0" i="0" u="none" strike="noStrike" cap="none" normalizeH="0" baseline="0">
                <a:ln>
                  <a:noFill/>
                </a:ln>
                <a:solidFill>
                  <a:schemeClr val="tx1"/>
                </a:solidFill>
                <a:effectLst/>
                <a:latin typeface="Calibri" panose="020F0502020204030204" pitchFamily="34" charset="0"/>
              </a:rPr>
              <a:t>Total = 80 Gbit/s 9997 MB/s (=79,98 Gbit/s)</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2629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7E71596-5F9D-49C5-9701-16B3CA54319D}" type="slidenum">
              <a:rPr lang="fr-FR" smtClean="0"/>
              <a:pPr/>
              <a:t>7</a:t>
            </a:fld>
            <a:endParaRPr lang="fr-FR" dirty="0"/>
          </a:p>
        </p:txBody>
      </p:sp>
      <p:sp>
        <p:nvSpPr>
          <p:cNvPr id="6" name="Rectangle 1">
            <a:extLst>
              <a:ext uri="{FF2B5EF4-FFF2-40B4-BE49-F238E27FC236}">
                <a16:creationId xmlns:a16="http://schemas.microsoft.com/office/drawing/2014/main" id="{86803385-2602-4CF7-9700-124DA24F81FC}"/>
              </a:ext>
            </a:extLst>
          </p:cNvPr>
          <p:cNvSpPr>
            <a:spLocks noChangeArrowheads="1"/>
          </p:cNvSpPr>
          <p:nvPr/>
        </p:nvSpPr>
        <p:spPr bwMode="auto">
          <a:xfrm>
            <a:off x="2689187" y="954110"/>
            <a:ext cx="831532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buFont typeface="Wingdings" pitchFamily="2" charset="2"/>
              <a:buChar char="Ø"/>
            </a:pPr>
            <a:r>
              <a:rPr lang="fr-FR" sz="2400" dirty="0">
                <a:effectLst/>
                <a:latin typeface="Calibri" panose="020F0502020204030204" pitchFamily="34" charset="0"/>
              </a:rPr>
              <a:t>Simulation </a:t>
            </a:r>
            <a:r>
              <a:rPr lang="fr-FR" sz="2400" dirty="0" err="1">
                <a:effectLst/>
                <a:latin typeface="Calibri" panose="020F0502020204030204" pitchFamily="34" charset="0"/>
              </a:rPr>
              <a:t>generator</a:t>
            </a:r>
            <a:r>
              <a:rPr lang="fr-FR" sz="2400" dirty="0">
                <a:effectLst/>
                <a:latin typeface="Calibri" panose="020F0502020204030204" pitchFamily="34" charset="0"/>
              </a:rPr>
              <a:t> :</a:t>
            </a:r>
          </a:p>
          <a:p>
            <a:pPr marL="800100" lvl="1" indent="-342900">
              <a:buFont typeface="Wingdings" pitchFamily="2" charset="2"/>
              <a:buChar char="Ø"/>
            </a:pPr>
            <a:r>
              <a:rPr lang="fr-FR" sz="2400" dirty="0">
                <a:effectLst/>
                <a:latin typeface="Calibri" panose="020F0502020204030204" pitchFamily="34" charset="0"/>
              </a:rPr>
              <a:t>_IDLE frame simulation</a:t>
            </a:r>
          </a:p>
          <a:p>
            <a:pPr marL="800100" lvl="1" indent="-342900">
              <a:buFont typeface="Wingdings" pitchFamily="2" charset="2"/>
              <a:buChar char="Ø"/>
            </a:pPr>
            <a:r>
              <a:rPr lang="fr-FR" sz="2400" dirty="0">
                <a:effectLst/>
                <a:latin typeface="Calibri" panose="020F0502020204030204" pitchFamily="34" charset="0"/>
              </a:rPr>
              <a:t>_ </a:t>
            </a:r>
            <a:r>
              <a:rPr lang="fr-FR" sz="2400" dirty="0" err="1">
                <a:effectLst/>
                <a:latin typeface="Calibri" panose="020F0502020204030204" pitchFamily="34" charset="0"/>
              </a:rPr>
              <a:t>random</a:t>
            </a:r>
            <a:r>
              <a:rPr lang="fr-FR" sz="2400" dirty="0">
                <a:effectLst/>
                <a:latin typeface="Calibri" panose="020F0502020204030204" pitchFamily="34" charset="0"/>
              </a:rPr>
              <a:t> trigger (rate </a:t>
            </a:r>
            <a:r>
              <a:rPr lang="fr-FR" sz="2400" dirty="0" err="1">
                <a:effectLst/>
                <a:latin typeface="Calibri" panose="020F0502020204030204" pitchFamily="34" charset="0"/>
              </a:rPr>
              <a:t>manageable</a:t>
            </a:r>
            <a:r>
              <a:rPr lang="fr-FR" sz="2400" dirty="0">
                <a:effectLst/>
                <a:latin typeface="Calibri" panose="020F0502020204030204" pitchFamily="34" charset="0"/>
              </a:rPr>
              <a:t>)</a:t>
            </a:r>
          </a:p>
          <a:p>
            <a:pPr marL="800100" lvl="1" indent="-342900">
              <a:buFont typeface="Wingdings" pitchFamily="2" charset="2"/>
              <a:buChar char="Ø"/>
            </a:pPr>
            <a:r>
              <a:rPr lang="fr-FR" sz="2400" dirty="0">
                <a:effectLst/>
                <a:latin typeface="Calibri" panose="020F0502020204030204" pitchFamily="34" charset="0"/>
              </a:rPr>
              <a:t>_ change RAM data simulation &lt; 25ms (40 Hz)</a:t>
            </a:r>
          </a:p>
          <a:p>
            <a:pPr marL="800100" lvl="1" indent="-342900">
              <a:buFont typeface="Wingdings" pitchFamily="2" charset="2"/>
              <a:buChar char="Ø"/>
            </a:pPr>
            <a:endParaRPr lang="fr-FR" sz="2400" dirty="0">
              <a:effectLst/>
              <a:latin typeface="Calibri" panose="020F0502020204030204" pitchFamily="34" charset="0"/>
            </a:endParaRPr>
          </a:p>
          <a:p>
            <a:pPr marL="342900" indent="-342900">
              <a:buFont typeface="Wingdings" pitchFamily="2" charset="2"/>
              <a:buChar char="Ø"/>
            </a:pPr>
            <a:r>
              <a:rPr lang="fr-FR" sz="2400" dirty="0">
                <a:effectLst/>
                <a:latin typeface="Calibri" panose="020F0502020204030204" pitchFamily="34" charset="0"/>
              </a:rPr>
              <a:t>Monitoring (via </a:t>
            </a:r>
            <a:r>
              <a:rPr lang="fr-FR" sz="2400" dirty="0" err="1">
                <a:effectLst/>
                <a:latin typeface="Calibri" panose="020F0502020204030204" pitchFamily="34" charset="0"/>
              </a:rPr>
              <a:t>ipbus</a:t>
            </a:r>
            <a:r>
              <a:rPr lang="fr-FR" sz="2400" dirty="0">
                <a:effectLst/>
                <a:latin typeface="Calibri" panose="020F0502020204030204" pitchFamily="34" charset="0"/>
              </a:rPr>
              <a:t>) :</a:t>
            </a:r>
          </a:p>
          <a:p>
            <a:pPr marL="800100" lvl="1" indent="-342900">
              <a:buFont typeface="Wingdings" pitchFamily="2" charset="2"/>
              <a:buChar char="Ø"/>
            </a:pPr>
            <a:r>
              <a:rPr lang="fr-FR" sz="2400" dirty="0">
                <a:effectLst/>
                <a:latin typeface="Calibri" panose="020F0502020204030204" pitchFamily="34" charset="0"/>
              </a:rPr>
              <a:t>_ count </a:t>
            </a:r>
            <a:r>
              <a:rPr lang="fr-FR" sz="2400" dirty="0" err="1">
                <a:effectLst/>
                <a:latin typeface="Calibri" panose="020F0502020204030204" pitchFamily="34" charset="0"/>
              </a:rPr>
              <a:t>incoming</a:t>
            </a:r>
            <a:r>
              <a:rPr lang="fr-FR" sz="2400" dirty="0">
                <a:effectLst/>
                <a:latin typeface="Calibri" panose="020F0502020204030204" pitchFamily="34" charset="0"/>
              </a:rPr>
              <a:t> </a:t>
            </a:r>
            <a:r>
              <a:rPr lang="fr-FR" sz="2400" dirty="0" err="1">
                <a:effectLst/>
                <a:latin typeface="Calibri" panose="020F0502020204030204" pitchFamily="34" charset="0"/>
              </a:rPr>
              <a:t>event</a:t>
            </a:r>
            <a:r>
              <a:rPr lang="fr-FR" sz="2400" dirty="0">
                <a:effectLst/>
                <a:latin typeface="Calibri" panose="020F0502020204030204" pitchFamily="34" charset="0"/>
              </a:rPr>
              <a:t> and </a:t>
            </a:r>
            <a:r>
              <a:rPr lang="fr-FR" sz="2400" dirty="0" err="1">
                <a:effectLst/>
                <a:latin typeface="Calibri" panose="020F0502020204030204" pitchFamily="34" charset="0"/>
              </a:rPr>
              <a:t>outgoing</a:t>
            </a:r>
            <a:r>
              <a:rPr lang="fr-FR" sz="2400" dirty="0">
                <a:effectLst/>
                <a:latin typeface="Calibri" panose="020F0502020204030204" pitchFamily="34" charset="0"/>
              </a:rPr>
              <a:t> </a:t>
            </a:r>
            <a:r>
              <a:rPr lang="fr-FR" sz="2400" dirty="0" err="1">
                <a:effectLst/>
                <a:latin typeface="Calibri" panose="020F0502020204030204" pitchFamily="34" charset="0"/>
              </a:rPr>
              <a:t>packets</a:t>
            </a:r>
            <a:endParaRPr lang="fr-FR" sz="2400" dirty="0">
              <a:effectLst/>
              <a:latin typeface="Calibri" panose="020F0502020204030204" pitchFamily="34" charset="0"/>
            </a:endParaRPr>
          </a:p>
          <a:p>
            <a:pPr marL="800100" lvl="1" indent="-342900">
              <a:buFont typeface="Wingdings" pitchFamily="2" charset="2"/>
              <a:buChar char="Ø"/>
            </a:pPr>
            <a:r>
              <a:rPr lang="fr-FR" sz="2400" dirty="0">
                <a:effectLst/>
                <a:latin typeface="Calibri" panose="020F0502020204030204" pitchFamily="34" charset="0"/>
              </a:rPr>
              <a:t>_ </a:t>
            </a:r>
            <a:r>
              <a:rPr lang="fr-FR" sz="2400" dirty="0" err="1">
                <a:effectLst/>
                <a:latin typeface="Calibri" panose="020F0502020204030204" pitchFamily="34" charset="0"/>
              </a:rPr>
              <a:t>clock</a:t>
            </a:r>
            <a:r>
              <a:rPr lang="fr-FR" sz="2400" dirty="0">
                <a:effectLst/>
                <a:latin typeface="Calibri" panose="020F0502020204030204" pitchFamily="34" charset="0"/>
              </a:rPr>
              <a:t> monitoring</a:t>
            </a:r>
          </a:p>
          <a:p>
            <a:pPr marL="800100" lvl="1" indent="-342900">
              <a:buFont typeface="Wingdings" pitchFamily="2" charset="2"/>
              <a:buChar char="Ø"/>
            </a:pPr>
            <a:r>
              <a:rPr lang="fr-FR" sz="2400" dirty="0">
                <a:effectLst/>
                <a:latin typeface="Calibri" panose="020F0502020204030204" pitchFamily="34" charset="0"/>
              </a:rPr>
              <a:t>_ power </a:t>
            </a:r>
            <a:r>
              <a:rPr lang="fr-FR" sz="2400" dirty="0" err="1">
                <a:effectLst/>
                <a:latin typeface="Calibri" panose="020F0502020204030204" pitchFamily="34" charset="0"/>
              </a:rPr>
              <a:t>supply</a:t>
            </a:r>
            <a:r>
              <a:rPr lang="fr-FR" sz="2400" dirty="0">
                <a:effectLst/>
                <a:latin typeface="Calibri" panose="020F0502020204030204" pitchFamily="34" charset="0"/>
              </a:rPr>
              <a:t> monitoring</a:t>
            </a:r>
          </a:p>
          <a:p>
            <a:pPr marL="800100" lvl="1" indent="-342900">
              <a:buFont typeface="Wingdings" pitchFamily="2" charset="2"/>
              <a:buChar char="Ø"/>
            </a:pPr>
            <a:endParaRPr lang="fr-FR" sz="2400" dirty="0">
              <a:effectLst/>
              <a:latin typeface="Calibri" panose="020F0502020204030204" pitchFamily="34" charset="0"/>
            </a:endParaRPr>
          </a:p>
          <a:p>
            <a:pPr marL="342900" indent="-342900">
              <a:buFont typeface="Wingdings" pitchFamily="2" charset="2"/>
              <a:buChar char="Ø"/>
            </a:pPr>
            <a:r>
              <a:rPr lang="fr-FR" sz="2400" dirty="0">
                <a:effectLst/>
                <a:latin typeface="Calibri" panose="020F0502020204030204" pitchFamily="34" charset="0"/>
              </a:rPr>
              <a:t>UDP Transfer issues (</a:t>
            </a:r>
            <a:r>
              <a:rPr lang="fr-FR" sz="2400" dirty="0" err="1">
                <a:effectLst/>
                <a:latin typeface="Calibri" panose="020F0502020204030204" pitchFamily="34" charset="0"/>
              </a:rPr>
              <a:t>hidden</a:t>
            </a:r>
            <a:r>
              <a:rPr lang="fr-FR" sz="2400" dirty="0">
                <a:effectLst/>
                <a:latin typeface="Calibri" panose="020F0502020204030204" pitchFamily="34" charset="0"/>
              </a:rPr>
              <a:t> </a:t>
            </a:r>
            <a:r>
              <a:rPr lang="fr-FR" sz="2400" dirty="0" err="1">
                <a:effectLst/>
                <a:latin typeface="Calibri" panose="020F0502020204030204" pitchFamily="34" charset="0"/>
              </a:rPr>
              <a:t>problem</a:t>
            </a:r>
            <a:r>
              <a:rPr lang="fr-FR" sz="2400" dirty="0">
                <a:effectLst/>
                <a:latin typeface="Calibri" panose="020F0502020204030204" pitchFamily="34" charset="0"/>
              </a:rPr>
              <a:t> hard to check) :</a:t>
            </a:r>
          </a:p>
          <a:p>
            <a:pPr marL="800100" lvl="1" indent="-342900">
              <a:buFont typeface="Wingdings" pitchFamily="2" charset="2"/>
              <a:buChar char="Ø"/>
            </a:pPr>
            <a:r>
              <a:rPr lang="fr-FR" sz="2400" dirty="0">
                <a:effectLst/>
                <a:latin typeface="Calibri" panose="020F0502020204030204" pitchFamily="34" charset="0"/>
              </a:rPr>
              <a:t>_ </a:t>
            </a:r>
            <a:r>
              <a:rPr lang="fr-FR" sz="2400" dirty="0" err="1">
                <a:effectLst/>
                <a:latin typeface="Calibri" panose="020F0502020204030204" pitchFamily="34" charset="0"/>
              </a:rPr>
              <a:t>incoming</a:t>
            </a:r>
            <a:r>
              <a:rPr lang="fr-FR" sz="2400" dirty="0">
                <a:effectLst/>
                <a:latin typeface="Calibri" panose="020F0502020204030204" pitchFamily="34" charset="0"/>
              </a:rPr>
              <a:t> data to </a:t>
            </a:r>
            <a:r>
              <a:rPr lang="fr-FR" sz="2400" dirty="0" err="1">
                <a:effectLst/>
                <a:latin typeface="Calibri" panose="020F0502020204030204" pitchFamily="34" charset="0"/>
              </a:rPr>
              <a:t>stare</a:t>
            </a:r>
            <a:r>
              <a:rPr lang="fr-FR" sz="2400" dirty="0">
                <a:effectLst/>
                <a:latin typeface="Calibri" panose="020F0502020204030204" pitchFamily="34" charset="0"/>
              </a:rPr>
              <a:t> </a:t>
            </a:r>
            <a:r>
              <a:rPr lang="fr-FR" sz="2400" dirty="0" err="1">
                <a:effectLst/>
                <a:latin typeface="Calibri" panose="020F0502020204030204" pitchFamily="34" charset="0"/>
              </a:rPr>
              <a:t>is</a:t>
            </a:r>
            <a:r>
              <a:rPr lang="fr-FR" sz="2400" dirty="0">
                <a:effectLst/>
                <a:latin typeface="Calibri" panose="020F0502020204030204" pitchFamily="34" charset="0"/>
              </a:rPr>
              <a:t> not </a:t>
            </a:r>
            <a:r>
              <a:rPr lang="fr-FR" sz="2400" dirty="0" err="1">
                <a:effectLst/>
                <a:latin typeface="Calibri" panose="020F0502020204030204" pitchFamily="34" charset="0"/>
              </a:rPr>
              <a:t>properly</a:t>
            </a:r>
            <a:r>
              <a:rPr lang="fr-FR" sz="2400" dirty="0">
                <a:effectLst/>
                <a:latin typeface="Calibri" panose="020F0502020204030204" pitchFamily="34" charset="0"/>
              </a:rPr>
              <a:t> </a:t>
            </a:r>
            <a:r>
              <a:rPr lang="fr-FR" sz="2400" dirty="0" err="1">
                <a:effectLst/>
                <a:latin typeface="Calibri" panose="020F0502020204030204" pitchFamily="34" charset="0"/>
              </a:rPr>
              <a:t>managed</a:t>
            </a:r>
            <a:r>
              <a:rPr lang="fr-FR" sz="2400" dirty="0">
                <a:effectLst/>
                <a:latin typeface="Calibri" panose="020F0502020204030204" pitchFamily="34" charset="0"/>
              </a:rPr>
              <a:t> : </a:t>
            </a:r>
            <a:r>
              <a:rPr lang="fr-FR" sz="2400" dirty="0" err="1">
                <a:effectLst/>
                <a:latin typeface="Calibri" panose="020F0502020204030204" pitchFamily="34" charset="0"/>
              </a:rPr>
              <a:t>this</a:t>
            </a:r>
            <a:r>
              <a:rPr lang="fr-FR" sz="2400" dirty="0">
                <a:effectLst/>
                <a:latin typeface="Calibri" panose="020F0502020204030204" pitchFamily="34" charset="0"/>
              </a:rPr>
              <a:t> </a:t>
            </a:r>
            <a:r>
              <a:rPr lang="fr-FR" sz="2400" dirty="0" err="1">
                <a:effectLst/>
                <a:latin typeface="Calibri" panose="020F0502020204030204" pitchFamily="34" charset="0"/>
              </a:rPr>
              <a:t>function</a:t>
            </a:r>
            <a:r>
              <a:rPr lang="fr-FR" sz="2400" dirty="0">
                <a:effectLst/>
                <a:latin typeface="Calibri" panose="020F0502020204030204" pitchFamily="34" charset="0"/>
              </a:rPr>
              <a:t> has been </a:t>
            </a:r>
            <a:r>
              <a:rPr lang="fr-FR" sz="2400" dirty="0" err="1">
                <a:effectLst/>
                <a:latin typeface="Calibri" panose="020F0502020204030204" pitchFamily="34" charset="0"/>
              </a:rPr>
              <a:t>removed</a:t>
            </a:r>
            <a:r>
              <a:rPr lang="fr-FR" sz="2400" dirty="0">
                <a:effectLst/>
                <a:latin typeface="Calibri" panose="020F0502020204030204" pitchFamily="34" charset="0"/>
              </a:rPr>
              <a:t> to </a:t>
            </a:r>
            <a:r>
              <a:rPr lang="fr-FR" sz="2400" dirty="0" err="1">
                <a:effectLst/>
                <a:latin typeface="Calibri" panose="020F0502020204030204" pitchFamily="34" charset="0"/>
              </a:rPr>
              <a:t>preserve</a:t>
            </a:r>
            <a:r>
              <a:rPr lang="fr-FR" sz="2400" dirty="0">
                <a:effectLst/>
                <a:latin typeface="Calibri" panose="020F0502020204030204" pitchFamily="34" charset="0"/>
              </a:rPr>
              <a:t> network </a:t>
            </a:r>
            <a:r>
              <a:rPr lang="fr-FR" sz="2400" dirty="0" err="1">
                <a:effectLst/>
                <a:latin typeface="Calibri" panose="020F0502020204030204" pitchFamily="34" charset="0"/>
              </a:rPr>
              <a:t>functionalities</a:t>
            </a:r>
            <a:r>
              <a:rPr lang="fr-FR" sz="2400" dirty="0">
                <a:effectLst/>
                <a:latin typeface="Calibri" panose="020F0502020204030204" pitchFamily="34" charset="0"/>
              </a:rPr>
              <a:t> (</a:t>
            </a:r>
            <a:r>
              <a:rPr lang="fr-FR" sz="2400" dirty="0" err="1">
                <a:effectLst/>
                <a:latin typeface="Calibri" panose="020F0502020204030204" pitchFamily="34" charset="0"/>
              </a:rPr>
              <a:t>arp</a:t>
            </a:r>
            <a:r>
              <a:rPr lang="fr-FR" sz="2400" dirty="0">
                <a:effectLst/>
                <a:latin typeface="Calibri" panose="020F0502020204030204" pitchFamily="34" charset="0"/>
              </a:rPr>
              <a:t>, ping)</a:t>
            </a:r>
          </a:p>
          <a:p>
            <a:pPr marL="800100" lvl="1" indent="-342900" eaLnBrk="0" fontAlgn="base" hangingPunct="0">
              <a:spcBef>
                <a:spcPct val="0"/>
              </a:spcBef>
              <a:spcAft>
                <a:spcPct val="0"/>
              </a:spcAft>
              <a:buFont typeface="Wingdings" pitchFamily="2" charset="2"/>
              <a:buChar char="Ø"/>
            </a:pPr>
            <a:endParaRPr lang="fr-FR" altLang="fr-FR" sz="2400" dirty="0">
              <a:latin typeface="Arial" panose="020B0604020202020204" pitchFamily="34" charset="0"/>
            </a:endParaRPr>
          </a:p>
        </p:txBody>
      </p:sp>
      <p:sp>
        <p:nvSpPr>
          <p:cNvPr id="9" name="Titre 8"/>
          <p:cNvSpPr>
            <a:spLocks noGrp="1"/>
          </p:cNvSpPr>
          <p:nvPr>
            <p:ph type="title"/>
          </p:nvPr>
        </p:nvSpPr>
        <p:spPr>
          <a:xfrm>
            <a:off x="2514600" y="218906"/>
            <a:ext cx="4577105" cy="488983"/>
          </a:xfrm>
        </p:spPr>
        <p:txBody>
          <a:bodyPr>
            <a:noAutofit/>
          </a:bodyPr>
          <a:lstStyle/>
          <a:p>
            <a:pPr algn="ctr"/>
            <a:r>
              <a:rPr lang="fr-FR" sz="4400" dirty="0"/>
              <a:t>Firmware Upgrade</a:t>
            </a:r>
          </a:p>
        </p:txBody>
      </p:sp>
      <p:sp>
        <p:nvSpPr>
          <p:cNvPr id="2" name="Espace réservé de la date 1">
            <a:extLst>
              <a:ext uri="{FF2B5EF4-FFF2-40B4-BE49-F238E27FC236}">
                <a16:creationId xmlns:a16="http://schemas.microsoft.com/office/drawing/2014/main" id="{DDB31688-4B3B-CE40-8617-3E70198630F6}"/>
              </a:ext>
            </a:extLst>
          </p:cNvPr>
          <p:cNvSpPr>
            <a:spLocks noGrp="1"/>
          </p:cNvSpPr>
          <p:nvPr>
            <p:ph type="dt" sz="half" idx="10"/>
          </p:nvPr>
        </p:nvSpPr>
        <p:spPr/>
        <p:txBody>
          <a:bodyPr/>
          <a:lstStyle/>
          <a:p>
            <a:r>
              <a:rPr lang="fr-FR"/>
              <a:t>10/09/2026</a:t>
            </a:r>
            <a:endParaRPr lang="fr-FR" dirty="0"/>
          </a:p>
        </p:txBody>
      </p:sp>
      <p:sp>
        <p:nvSpPr>
          <p:cNvPr id="3" name="Espace réservé du pied de page 2">
            <a:extLst>
              <a:ext uri="{FF2B5EF4-FFF2-40B4-BE49-F238E27FC236}">
                <a16:creationId xmlns:a16="http://schemas.microsoft.com/office/drawing/2014/main" id="{8A553705-C76E-DE43-9186-DE6BBB434CB2}"/>
              </a:ext>
            </a:extLst>
          </p:cNvPr>
          <p:cNvSpPr>
            <a:spLocks noGrp="1"/>
          </p:cNvSpPr>
          <p:nvPr>
            <p:ph type="ftr" sz="quarter" idx="11"/>
          </p:nvPr>
        </p:nvSpPr>
        <p:spPr/>
        <p:txBody>
          <a:bodyPr/>
          <a:lstStyle/>
          <a:p>
            <a:r>
              <a:rPr lang="fr-FR"/>
              <a:t>AGATA WEEK 2026 Warsaw, Poland</a:t>
            </a:r>
            <a:endParaRPr lang="fr-FR" dirty="0"/>
          </a:p>
        </p:txBody>
      </p:sp>
    </p:spTree>
    <p:extLst>
      <p:ext uri="{BB962C8B-B14F-4D97-AF65-F5344CB8AC3E}">
        <p14:creationId xmlns:p14="http://schemas.microsoft.com/office/powerpoint/2010/main" val="1065354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Nuage 31">
            <a:extLst>
              <a:ext uri="{FF2B5EF4-FFF2-40B4-BE49-F238E27FC236}">
                <a16:creationId xmlns:a16="http://schemas.microsoft.com/office/drawing/2014/main" id="{38D7D01E-FB35-4C86-7038-53F446176570}"/>
              </a:ext>
            </a:extLst>
          </p:cNvPr>
          <p:cNvSpPr/>
          <p:nvPr/>
        </p:nvSpPr>
        <p:spPr>
          <a:xfrm>
            <a:off x="-13447" y="2599426"/>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DECOD SQM RUDP etc. </a:t>
            </a:r>
          </a:p>
        </p:txBody>
      </p:sp>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8</a:t>
            </a:fld>
            <a:endParaRPr lang="fr-FR" dirty="0">
              <a:latin typeface="Comic Sans MS" panose="030F0902030302020204" pitchFamily="66" charset="0"/>
            </a:endParaRPr>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a:xfrm>
            <a:off x="2591739" y="169117"/>
            <a:ext cx="4401913" cy="488983"/>
          </a:xfrm>
        </p:spPr>
        <p:txBody>
          <a:bodyPr>
            <a:normAutofit/>
          </a:bodyPr>
          <a:lstStyle/>
          <a:p>
            <a:r>
              <a:rPr lang="fr-FR" altLang="fr-FR" sz="2400" b="0" dirty="0" err="1">
                <a:latin typeface="Comic Sans MS" panose="030F0902030302020204" pitchFamily="66" charset="0"/>
              </a:rPr>
              <a:t>When</a:t>
            </a:r>
            <a:r>
              <a:rPr lang="fr-FR" altLang="fr-FR" sz="2400" b="0" dirty="0">
                <a:latin typeface="Comic Sans MS" panose="030F0902030302020204" pitchFamily="66" charset="0"/>
              </a:rPr>
              <a:t> </a:t>
            </a:r>
            <a:r>
              <a:rPr lang="fr-FR" altLang="fr-FR" sz="2400" b="0" dirty="0" err="1">
                <a:latin typeface="Comic Sans MS" panose="030F0902030302020204" pitchFamily="66" charset="0"/>
              </a:rPr>
              <a:t>did</a:t>
            </a:r>
            <a:r>
              <a:rPr lang="fr-FR" altLang="fr-FR" sz="2400" b="0" dirty="0">
                <a:latin typeface="Comic Sans MS" panose="030F0902030302020204" pitchFamily="66" charset="0"/>
              </a:rPr>
              <a:t> the </a:t>
            </a:r>
            <a:r>
              <a:rPr lang="fr-FR" altLang="fr-FR" sz="2400" b="0" dirty="0" err="1">
                <a:latin typeface="Comic Sans MS" panose="030F0902030302020204" pitchFamily="66" charset="0"/>
              </a:rPr>
              <a:t>idea</a:t>
            </a:r>
            <a:r>
              <a:rPr lang="fr-FR" altLang="fr-FR" sz="2400" b="0" dirty="0">
                <a:latin typeface="Comic Sans MS" panose="030F0902030302020204" pitchFamily="66" charset="0"/>
              </a:rPr>
              <a:t> </a:t>
            </a:r>
            <a:r>
              <a:rPr lang="fr-FR" altLang="fr-FR" sz="2400" b="0" dirty="0" err="1">
                <a:latin typeface="Comic Sans MS" panose="030F0902030302020204" pitchFamily="66" charset="0"/>
              </a:rPr>
              <a:t>germinate</a:t>
            </a:r>
            <a:endParaRPr lang="fr-FR" sz="2400" b="0" dirty="0">
              <a:latin typeface="Comic Sans MS" panose="030F0902030302020204" pitchFamily="66" charset="0"/>
            </a:endParaRPr>
          </a:p>
        </p:txBody>
      </p:sp>
      <p:grpSp>
        <p:nvGrpSpPr>
          <p:cNvPr id="2" name="Groupe 1">
            <a:extLst>
              <a:ext uri="{FF2B5EF4-FFF2-40B4-BE49-F238E27FC236}">
                <a16:creationId xmlns:a16="http://schemas.microsoft.com/office/drawing/2014/main" id="{EBED909C-CCA4-FEAD-FDF2-487471718F42}"/>
              </a:ext>
            </a:extLst>
          </p:cNvPr>
          <p:cNvGrpSpPr/>
          <p:nvPr/>
        </p:nvGrpSpPr>
        <p:grpSpPr>
          <a:xfrm>
            <a:off x="2354671" y="3052482"/>
            <a:ext cx="6879673" cy="2751431"/>
            <a:chOff x="2260981" y="2253376"/>
            <a:chExt cx="6848535" cy="3008736"/>
          </a:xfrm>
        </p:grpSpPr>
        <p:pic>
          <p:nvPicPr>
            <p:cNvPr id="10" name="Imagen 4">
              <a:extLst>
                <a:ext uri="{FF2B5EF4-FFF2-40B4-BE49-F238E27FC236}">
                  <a16:creationId xmlns:a16="http://schemas.microsoft.com/office/drawing/2014/main" id="{7568C1BA-1208-4D7C-B477-956BE8FAEA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2937316" y="3280782"/>
              <a:ext cx="6172200" cy="1881359"/>
            </a:xfrm>
            <a:prstGeom prst="rect">
              <a:avLst/>
            </a:prstGeom>
            <a:ln>
              <a:noFill/>
            </a:ln>
            <a:extLst>
              <a:ext uri="{53640926-AAD7-44d8-BBD7-CCE9431645EC}">
                <a14:shadowObscured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a14="http://schemas.microsoft.com/office/drawing/2010/main" xmlns:lc="http://schemas.openxmlformats.org/drawingml/2006/lockedCanvas"/>
              </a:ext>
            </a:extLst>
          </p:spPr>
        </p:pic>
        <p:sp>
          <p:nvSpPr>
            <p:cNvPr id="11" name="Rectangle : coins arrondis 10">
              <a:extLst>
                <a:ext uri="{FF2B5EF4-FFF2-40B4-BE49-F238E27FC236}">
                  <a16:creationId xmlns:a16="http://schemas.microsoft.com/office/drawing/2014/main" id="{D2CE29EE-08EF-4330-B450-06F1AE290861}"/>
                </a:ext>
              </a:extLst>
            </p:cNvPr>
            <p:cNvSpPr/>
            <p:nvPr/>
          </p:nvSpPr>
          <p:spPr>
            <a:xfrm>
              <a:off x="5698297" y="3432275"/>
              <a:ext cx="756920" cy="401321"/>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sz="1100">
                <a:latin typeface="Comic Sans MS" panose="030F0902030302020204" pitchFamily="66" charset="0"/>
              </a:endParaRPr>
            </a:p>
          </p:txBody>
        </p:sp>
        <p:sp>
          <p:nvSpPr>
            <p:cNvPr id="12" name="ZoneTexte 11">
              <a:extLst>
                <a:ext uri="{FF2B5EF4-FFF2-40B4-BE49-F238E27FC236}">
                  <a16:creationId xmlns:a16="http://schemas.microsoft.com/office/drawing/2014/main" id="{935A8528-B70C-4626-8C87-979DE0130FC2}"/>
                </a:ext>
              </a:extLst>
            </p:cNvPr>
            <p:cNvSpPr txBox="1"/>
            <p:nvPr/>
          </p:nvSpPr>
          <p:spPr>
            <a:xfrm>
              <a:off x="5769750" y="3492722"/>
              <a:ext cx="777239" cy="342329"/>
            </a:xfrm>
            <a:prstGeom prst="rect">
              <a:avLst/>
            </a:prstGeom>
            <a:noFill/>
          </p:spPr>
          <p:txBody>
            <a:bodyPr wrap="none" rtlCol="0">
              <a:spAutoFit/>
            </a:bodyPr>
            <a:lstStyle/>
            <a:p>
              <a:r>
                <a:rPr lang="fr-FR" sz="1100" dirty="0">
                  <a:latin typeface="Comic Sans MS" panose="030F0902030302020204" pitchFamily="66" charset="0"/>
                </a:rPr>
                <a:t>STARE</a:t>
              </a:r>
            </a:p>
          </p:txBody>
        </p:sp>
        <p:sp>
          <p:nvSpPr>
            <p:cNvPr id="13" name="ZoneTexte 12">
              <a:extLst>
                <a:ext uri="{FF2B5EF4-FFF2-40B4-BE49-F238E27FC236}">
                  <a16:creationId xmlns:a16="http://schemas.microsoft.com/office/drawing/2014/main" id="{5621A48D-28DE-4C58-BE2D-98D9E18F1FCD}"/>
                </a:ext>
              </a:extLst>
            </p:cNvPr>
            <p:cNvSpPr txBox="1"/>
            <p:nvPr/>
          </p:nvSpPr>
          <p:spPr>
            <a:xfrm>
              <a:off x="2260981" y="2833896"/>
              <a:ext cx="1972844" cy="402741"/>
            </a:xfrm>
            <a:prstGeom prst="rect">
              <a:avLst/>
            </a:prstGeom>
            <a:noFill/>
            <a:ln w="38100">
              <a:solidFill>
                <a:srgbClr val="FF0000"/>
              </a:solidFill>
            </a:ln>
          </p:spPr>
          <p:txBody>
            <a:bodyPr wrap="none" rtlCol="0">
              <a:spAutoFit/>
            </a:bodyPr>
            <a:lstStyle/>
            <a:p>
              <a:r>
                <a:rPr lang="fr-FR" sz="1400" dirty="0">
                  <a:latin typeface="Comic Sans MS" panose="030F0902030302020204" pitchFamily="66" charset="0"/>
                </a:rPr>
                <a:t>INFN &amp; U. Milano</a:t>
              </a:r>
            </a:p>
          </p:txBody>
        </p:sp>
        <p:cxnSp>
          <p:nvCxnSpPr>
            <p:cNvPr id="14" name="Connecteur droit avec flèche 13">
              <a:extLst>
                <a:ext uri="{FF2B5EF4-FFF2-40B4-BE49-F238E27FC236}">
                  <a16:creationId xmlns:a16="http://schemas.microsoft.com/office/drawing/2014/main" id="{3D4735C4-8FB5-415C-8B0E-8D4F310AB9F1}"/>
                </a:ext>
              </a:extLst>
            </p:cNvPr>
            <p:cNvCxnSpPr>
              <a:cxnSpLocks/>
            </p:cNvCxnSpPr>
            <p:nvPr/>
          </p:nvCxnSpPr>
          <p:spPr>
            <a:xfrm>
              <a:off x="3514491" y="3203230"/>
              <a:ext cx="530902" cy="3231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2815F9D6-D21D-4CD0-870E-9E10B40759C5}"/>
                </a:ext>
              </a:extLst>
            </p:cNvPr>
            <p:cNvCxnSpPr>
              <a:cxnSpLocks/>
            </p:cNvCxnSpPr>
            <p:nvPr/>
          </p:nvCxnSpPr>
          <p:spPr>
            <a:xfrm>
              <a:off x="4045393" y="3203230"/>
              <a:ext cx="1133788" cy="2894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35CDF532-C35F-458B-8063-AB0E9943471E}"/>
                </a:ext>
              </a:extLst>
            </p:cNvPr>
            <p:cNvSpPr txBox="1"/>
            <p:nvPr/>
          </p:nvSpPr>
          <p:spPr>
            <a:xfrm>
              <a:off x="4605203" y="4859371"/>
              <a:ext cx="1673711" cy="402741"/>
            </a:xfrm>
            <a:prstGeom prst="rect">
              <a:avLst/>
            </a:prstGeom>
            <a:noFill/>
            <a:ln w="38100">
              <a:solidFill>
                <a:srgbClr val="FF0000"/>
              </a:solidFill>
            </a:ln>
          </p:spPr>
          <p:txBody>
            <a:bodyPr wrap="square" rtlCol="0">
              <a:spAutoFit/>
            </a:bodyPr>
            <a:lstStyle/>
            <a:p>
              <a:r>
                <a:rPr lang="fr-FR" sz="1400" dirty="0">
                  <a:latin typeface="Comic Sans MS" panose="030F0902030302020204" pitchFamily="66" charset="0"/>
                </a:rPr>
                <a:t>IFIC Valence</a:t>
              </a:r>
            </a:p>
          </p:txBody>
        </p:sp>
        <p:cxnSp>
          <p:nvCxnSpPr>
            <p:cNvPr id="17" name="Connecteur droit avec flèche 16">
              <a:extLst>
                <a:ext uri="{FF2B5EF4-FFF2-40B4-BE49-F238E27FC236}">
                  <a16:creationId xmlns:a16="http://schemas.microsoft.com/office/drawing/2014/main" id="{92802AEE-6851-426C-B1B7-641A7B599138}"/>
                </a:ext>
              </a:extLst>
            </p:cNvPr>
            <p:cNvCxnSpPr>
              <a:cxnSpLocks/>
              <a:stCxn id="16" idx="0"/>
            </p:cNvCxnSpPr>
            <p:nvPr/>
          </p:nvCxnSpPr>
          <p:spPr>
            <a:xfrm flipV="1">
              <a:off x="5442059" y="4127648"/>
              <a:ext cx="327693" cy="73172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e 17">
              <a:extLst>
                <a:ext uri="{FF2B5EF4-FFF2-40B4-BE49-F238E27FC236}">
                  <a16:creationId xmlns:a16="http://schemas.microsoft.com/office/drawing/2014/main" id="{D1F6AAA7-3684-4787-94A4-7C8A419BCB18}"/>
                </a:ext>
              </a:extLst>
            </p:cNvPr>
            <p:cNvGrpSpPr/>
            <p:nvPr/>
          </p:nvGrpSpPr>
          <p:grpSpPr>
            <a:xfrm>
              <a:off x="6278916" y="2253376"/>
              <a:ext cx="1796888" cy="1272992"/>
              <a:chOff x="4702661" y="1722151"/>
              <a:chExt cx="1796888" cy="1272992"/>
            </a:xfrm>
          </p:grpSpPr>
          <p:sp>
            <p:nvSpPr>
              <p:cNvPr id="19" name="ZoneTexte 18">
                <a:extLst>
                  <a:ext uri="{FF2B5EF4-FFF2-40B4-BE49-F238E27FC236}">
                    <a16:creationId xmlns:a16="http://schemas.microsoft.com/office/drawing/2014/main" id="{4BD2D417-16F8-48A1-9578-4FD383FBCB28}"/>
                  </a:ext>
                </a:extLst>
              </p:cNvPr>
              <p:cNvSpPr txBox="1"/>
              <p:nvPr/>
            </p:nvSpPr>
            <p:spPr>
              <a:xfrm>
                <a:off x="4892396" y="1722151"/>
                <a:ext cx="1607153" cy="402741"/>
              </a:xfrm>
              <a:prstGeom prst="rect">
                <a:avLst/>
              </a:prstGeom>
              <a:noFill/>
              <a:ln w="38100">
                <a:solidFill>
                  <a:srgbClr val="FF0000"/>
                </a:solidFill>
              </a:ln>
            </p:spPr>
            <p:txBody>
              <a:bodyPr wrap="none" rtlCol="0">
                <a:spAutoFit/>
              </a:bodyPr>
              <a:lstStyle/>
              <a:p>
                <a:r>
                  <a:rPr lang="fr-FR" sz="1400" dirty="0" err="1">
                    <a:latin typeface="Comic Sans MS" panose="030F0902030302020204" pitchFamily="66" charset="0"/>
                  </a:rPr>
                  <a:t>IJCLab</a:t>
                </a:r>
                <a:r>
                  <a:rPr lang="fr-FR" sz="1400" dirty="0">
                    <a:latin typeface="Comic Sans MS" panose="030F0902030302020204" pitchFamily="66" charset="0"/>
                  </a:rPr>
                  <a:t> Orsay</a:t>
                </a:r>
              </a:p>
            </p:txBody>
          </p:sp>
          <p:cxnSp>
            <p:nvCxnSpPr>
              <p:cNvPr id="20" name="Connecteur droit avec flèche 19">
                <a:extLst>
                  <a:ext uri="{FF2B5EF4-FFF2-40B4-BE49-F238E27FC236}">
                    <a16:creationId xmlns:a16="http://schemas.microsoft.com/office/drawing/2014/main" id="{FF2A4BBF-5C78-40CF-92AD-F5803CB5EF3D}"/>
                  </a:ext>
                </a:extLst>
              </p:cNvPr>
              <p:cNvCxnSpPr>
                <a:cxnSpLocks/>
              </p:cNvCxnSpPr>
              <p:nvPr/>
            </p:nvCxnSpPr>
            <p:spPr>
              <a:xfrm flipH="1">
                <a:off x="4702661" y="2090355"/>
                <a:ext cx="597079" cy="9047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 name="Nuage 4">
            <a:extLst>
              <a:ext uri="{FF2B5EF4-FFF2-40B4-BE49-F238E27FC236}">
                <a16:creationId xmlns:a16="http://schemas.microsoft.com/office/drawing/2014/main" id="{3EE5AD00-B88B-3148-F673-82C89F5C0530}"/>
              </a:ext>
            </a:extLst>
          </p:cNvPr>
          <p:cNvSpPr/>
          <p:nvPr/>
        </p:nvSpPr>
        <p:spPr>
          <a:xfrm>
            <a:off x="-26943" y="1307129"/>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Slow Control for </a:t>
            </a:r>
            <a:r>
              <a:rPr lang="fr-FR" dirty="0" err="1"/>
              <a:t>Digiopts</a:t>
            </a:r>
            <a:endParaRPr lang="fr-FR" dirty="0"/>
          </a:p>
        </p:txBody>
      </p:sp>
      <p:sp>
        <p:nvSpPr>
          <p:cNvPr id="21" name="Forme libre 20">
            <a:extLst>
              <a:ext uri="{FF2B5EF4-FFF2-40B4-BE49-F238E27FC236}">
                <a16:creationId xmlns:a16="http://schemas.microsoft.com/office/drawing/2014/main" id="{41CB44B5-D0B2-7898-C7B4-4BD51FDEA8BC}"/>
              </a:ext>
            </a:extLst>
          </p:cNvPr>
          <p:cNvSpPr/>
          <p:nvPr/>
        </p:nvSpPr>
        <p:spPr>
          <a:xfrm>
            <a:off x="2851395" y="2249803"/>
            <a:ext cx="2487087" cy="1945679"/>
          </a:xfrm>
          <a:custGeom>
            <a:avLst/>
            <a:gdLst>
              <a:gd name="connsiteX0" fmla="*/ 0 w 2366682"/>
              <a:gd name="connsiteY0" fmla="*/ 0 h 1425388"/>
              <a:gd name="connsiteX1" fmla="*/ 26894 w 2366682"/>
              <a:gd name="connsiteY1" fmla="*/ 94130 h 1425388"/>
              <a:gd name="connsiteX2" fmla="*/ 107576 w 2366682"/>
              <a:gd name="connsiteY2" fmla="*/ 161365 h 1425388"/>
              <a:gd name="connsiteX3" fmla="*/ 134471 w 2366682"/>
              <a:gd name="connsiteY3" fmla="*/ 188259 h 1425388"/>
              <a:gd name="connsiteX4" fmla="*/ 228600 w 2366682"/>
              <a:gd name="connsiteY4" fmla="*/ 228600 h 1425388"/>
              <a:gd name="connsiteX5" fmla="*/ 282388 w 2366682"/>
              <a:gd name="connsiteY5" fmla="*/ 242047 h 1425388"/>
              <a:gd name="connsiteX6" fmla="*/ 766482 w 2366682"/>
              <a:gd name="connsiteY6" fmla="*/ 228600 h 1425388"/>
              <a:gd name="connsiteX7" fmla="*/ 847165 w 2366682"/>
              <a:gd name="connsiteY7" fmla="*/ 201706 h 1425388"/>
              <a:gd name="connsiteX8" fmla="*/ 927847 w 2366682"/>
              <a:gd name="connsiteY8" fmla="*/ 188259 h 1425388"/>
              <a:gd name="connsiteX9" fmla="*/ 1008529 w 2366682"/>
              <a:gd name="connsiteY9" fmla="*/ 161365 h 1425388"/>
              <a:gd name="connsiteX10" fmla="*/ 1143000 w 2366682"/>
              <a:gd name="connsiteY10" fmla="*/ 134471 h 1425388"/>
              <a:gd name="connsiteX11" fmla="*/ 1210235 w 2366682"/>
              <a:gd name="connsiteY11" fmla="*/ 121024 h 1425388"/>
              <a:gd name="connsiteX12" fmla="*/ 1277471 w 2366682"/>
              <a:gd name="connsiteY12" fmla="*/ 94130 h 1425388"/>
              <a:gd name="connsiteX13" fmla="*/ 1344706 w 2366682"/>
              <a:gd name="connsiteY13" fmla="*/ 80682 h 1425388"/>
              <a:gd name="connsiteX14" fmla="*/ 1398494 w 2366682"/>
              <a:gd name="connsiteY14" fmla="*/ 67235 h 1425388"/>
              <a:gd name="connsiteX15" fmla="*/ 1479176 w 2366682"/>
              <a:gd name="connsiteY15" fmla="*/ 40341 h 1425388"/>
              <a:gd name="connsiteX16" fmla="*/ 1640541 w 2366682"/>
              <a:gd name="connsiteY16" fmla="*/ 13447 h 1425388"/>
              <a:gd name="connsiteX17" fmla="*/ 2003612 w 2366682"/>
              <a:gd name="connsiteY17" fmla="*/ 26894 h 1425388"/>
              <a:gd name="connsiteX18" fmla="*/ 2043953 w 2366682"/>
              <a:gd name="connsiteY18" fmla="*/ 67235 h 1425388"/>
              <a:gd name="connsiteX19" fmla="*/ 2057400 w 2366682"/>
              <a:gd name="connsiteY19" fmla="*/ 107577 h 1425388"/>
              <a:gd name="connsiteX20" fmla="*/ 2084294 w 2366682"/>
              <a:gd name="connsiteY20" fmla="*/ 161365 h 1425388"/>
              <a:gd name="connsiteX21" fmla="*/ 2097741 w 2366682"/>
              <a:gd name="connsiteY21" fmla="*/ 618565 h 1425388"/>
              <a:gd name="connsiteX22" fmla="*/ 2124635 w 2366682"/>
              <a:gd name="connsiteY22" fmla="*/ 658906 h 1425388"/>
              <a:gd name="connsiteX23" fmla="*/ 2232212 w 2366682"/>
              <a:gd name="connsiteY23" fmla="*/ 753035 h 1425388"/>
              <a:gd name="connsiteX24" fmla="*/ 2259106 w 2366682"/>
              <a:gd name="connsiteY24" fmla="*/ 793377 h 1425388"/>
              <a:gd name="connsiteX25" fmla="*/ 2232212 w 2366682"/>
              <a:gd name="connsiteY25" fmla="*/ 981635 h 1425388"/>
              <a:gd name="connsiteX26" fmla="*/ 2205318 w 2366682"/>
              <a:gd name="connsiteY26" fmla="*/ 1008530 h 1425388"/>
              <a:gd name="connsiteX27" fmla="*/ 2151529 w 2366682"/>
              <a:gd name="connsiteY27" fmla="*/ 1089212 h 1425388"/>
              <a:gd name="connsiteX28" fmla="*/ 2124635 w 2366682"/>
              <a:gd name="connsiteY28" fmla="*/ 1129553 h 1425388"/>
              <a:gd name="connsiteX29" fmla="*/ 2097741 w 2366682"/>
              <a:gd name="connsiteY29" fmla="*/ 1169894 h 1425388"/>
              <a:gd name="connsiteX30" fmla="*/ 2178424 w 2366682"/>
              <a:gd name="connsiteY30" fmla="*/ 1223682 h 1425388"/>
              <a:gd name="connsiteX31" fmla="*/ 2259106 w 2366682"/>
              <a:gd name="connsiteY31" fmla="*/ 1290918 h 1425388"/>
              <a:gd name="connsiteX32" fmla="*/ 2299447 w 2366682"/>
              <a:gd name="connsiteY32" fmla="*/ 1331259 h 1425388"/>
              <a:gd name="connsiteX33" fmla="*/ 2312894 w 2366682"/>
              <a:gd name="connsiteY33" fmla="*/ 1371600 h 1425388"/>
              <a:gd name="connsiteX34" fmla="*/ 2353235 w 2366682"/>
              <a:gd name="connsiteY34" fmla="*/ 1411941 h 1425388"/>
              <a:gd name="connsiteX35" fmla="*/ 2366682 w 2366682"/>
              <a:gd name="connsiteY35" fmla="*/ 1425388 h 1425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6682" h="1425388">
                <a:moveTo>
                  <a:pt x="0" y="0"/>
                </a:moveTo>
                <a:cubicBezTo>
                  <a:pt x="8965" y="31377"/>
                  <a:pt x="12301" y="64943"/>
                  <a:pt x="26894" y="94130"/>
                </a:cubicBezTo>
                <a:cubicBezTo>
                  <a:pt x="42865" y="126072"/>
                  <a:pt x="81834" y="140772"/>
                  <a:pt x="107576" y="161365"/>
                </a:cubicBezTo>
                <a:cubicBezTo>
                  <a:pt x="117476" y="169285"/>
                  <a:pt x="123922" y="181226"/>
                  <a:pt x="134471" y="188259"/>
                </a:cubicBezTo>
                <a:cubicBezTo>
                  <a:pt x="161366" y="206189"/>
                  <a:pt x="197223" y="219635"/>
                  <a:pt x="228600" y="228600"/>
                </a:cubicBezTo>
                <a:cubicBezTo>
                  <a:pt x="246370" y="233677"/>
                  <a:pt x="264459" y="237565"/>
                  <a:pt x="282388" y="242047"/>
                </a:cubicBezTo>
                <a:cubicBezTo>
                  <a:pt x="443753" y="237565"/>
                  <a:pt x="605465" y="240101"/>
                  <a:pt x="766482" y="228600"/>
                </a:cubicBezTo>
                <a:cubicBezTo>
                  <a:pt x="794759" y="226580"/>
                  <a:pt x="819202" y="206367"/>
                  <a:pt x="847165" y="201706"/>
                </a:cubicBezTo>
                <a:cubicBezTo>
                  <a:pt x="874059" y="197224"/>
                  <a:pt x="901396" y="194872"/>
                  <a:pt x="927847" y="188259"/>
                </a:cubicBezTo>
                <a:cubicBezTo>
                  <a:pt x="955349" y="181383"/>
                  <a:pt x="980566" y="166025"/>
                  <a:pt x="1008529" y="161365"/>
                </a:cubicBezTo>
                <a:cubicBezTo>
                  <a:pt x="1166628" y="135015"/>
                  <a:pt x="1022643" y="161217"/>
                  <a:pt x="1143000" y="134471"/>
                </a:cubicBezTo>
                <a:cubicBezTo>
                  <a:pt x="1165311" y="129513"/>
                  <a:pt x="1188343" y="127591"/>
                  <a:pt x="1210235" y="121024"/>
                </a:cubicBezTo>
                <a:cubicBezTo>
                  <a:pt x="1233355" y="114088"/>
                  <a:pt x="1254351" y="101066"/>
                  <a:pt x="1277471" y="94130"/>
                </a:cubicBezTo>
                <a:cubicBezTo>
                  <a:pt x="1299363" y="87562"/>
                  <a:pt x="1322395" y="85640"/>
                  <a:pt x="1344706" y="80682"/>
                </a:cubicBezTo>
                <a:cubicBezTo>
                  <a:pt x="1362747" y="76673"/>
                  <a:pt x="1380792" y="72546"/>
                  <a:pt x="1398494" y="67235"/>
                </a:cubicBezTo>
                <a:cubicBezTo>
                  <a:pt x="1425647" y="59089"/>
                  <a:pt x="1451112" y="44350"/>
                  <a:pt x="1479176" y="40341"/>
                </a:cubicBezTo>
                <a:cubicBezTo>
                  <a:pt x="1595932" y="23662"/>
                  <a:pt x="1542226" y="33110"/>
                  <a:pt x="1640541" y="13447"/>
                </a:cubicBezTo>
                <a:cubicBezTo>
                  <a:pt x="1761565" y="17929"/>
                  <a:pt x="1883568" y="10888"/>
                  <a:pt x="2003612" y="26894"/>
                </a:cubicBezTo>
                <a:cubicBezTo>
                  <a:pt x="2022462" y="29407"/>
                  <a:pt x="2033404" y="51412"/>
                  <a:pt x="2043953" y="67235"/>
                </a:cubicBezTo>
                <a:cubicBezTo>
                  <a:pt x="2051816" y="79029"/>
                  <a:pt x="2051816" y="94548"/>
                  <a:pt x="2057400" y="107577"/>
                </a:cubicBezTo>
                <a:cubicBezTo>
                  <a:pt x="2065296" y="126002"/>
                  <a:pt x="2075329" y="143436"/>
                  <a:pt x="2084294" y="161365"/>
                </a:cubicBezTo>
                <a:cubicBezTo>
                  <a:pt x="2088776" y="313765"/>
                  <a:pt x="2085419" y="466598"/>
                  <a:pt x="2097741" y="618565"/>
                </a:cubicBezTo>
                <a:cubicBezTo>
                  <a:pt x="2099047" y="634673"/>
                  <a:pt x="2113993" y="646743"/>
                  <a:pt x="2124635" y="658906"/>
                </a:cubicBezTo>
                <a:cubicBezTo>
                  <a:pt x="2179699" y="721835"/>
                  <a:pt x="2177533" y="716582"/>
                  <a:pt x="2232212" y="753035"/>
                </a:cubicBezTo>
                <a:cubicBezTo>
                  <a:pt x="2241177" y="766482"/>
                  <a:pt x="2257955" y="777257"/>
                  <a:pt x="2259106" y="793377"/>
                </a:cubicBezTo>
                <a:cubicBezTo>
                  <a:pt x="2259230" y="795118"/>
                  <a:pt x="2257062" y="940217"/>
                  <a:pt x="2232212" y="981635"/>
                </a:cubicBezTo>
                <a:cubicBezTo>
                  <a:pt x="2225689" y="992507"/>
                  <a:pt x="2212925" y="998387"/>
                  <a:pt x="2205318" y="1008530"/>
                </a:cubicBezTo>
                <a:cubicBezTo>
                  <a:pt x="2185924" y="1034388"/>
                  <a:pt x="2169459" y="1062318"/>
                  <a:pt x="2151529" y="1089212"/>
                </a:cubicBezTo>
                <a:lnTo>
                  <a:pt x="2124635" y="1129553"/>
                </a:lnTo>
                <a:lnTo>
                  <a:pt x="2097741" y="1169894"/>
                </a:lnTo>
                <a:cubicBezTo>
                  <a:pt x="2124635" y="1187823"/>
                  <a:pt x="2155569" y="1200826"/>
                  <a:pt x="2178424" y="1223682"/>
                </a:cubicBezTo>
                <a:cubicBezTo>
                  <a:pt x="2248282" y="1293543"/>
                  <a:pt x="2147240" y="1195033"/>
                  <a:pt x="2259106" y="1290918"/>
                </a:cubicBezTo>
                <a:cubicBezTo>
                  <a:pt x="2273545" y="1303294"/>
                  <a:pt x="2286000" y="1317812"/>
                  <a:pt x="2299447" y="1331259"/>
                </a:cubicBezTo>
                <a:cubicBezTo>
                  <a:pt x="2303929" y="1344706"/>
                  <a:pt x="2305031" y="1359806"/>
                  <a:pt x="2312894" y="1371600"/>
                </a:cubicBezTo>
                <a:cubicBezTo>
                  <a:pt x="2323443" y="1387423"/>
                  <a:pt x="2339788" y="1398494"/>
                  <a:pt x="2353235" y="1411941"/>
                </a:cubicBezTo>
                <a:lnTo>
                  <a:pt x="2366682" y="1425388"/>
                </a:ln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Nuage 21">
            <a:extLst>
              <a:ext uri="{FF2B5EF4-FFF2-40B4-BE49-F238E27FC236}">
                <a16:creationId xmlns:a16="http://schemas.microsoft.com/office/drawing/2014/main" id="{B1BEA380-3671-0C0A-8851-B5DFA0DD27E8}"/>
              </a:ext>
            </a:extLst>
          </p:cNvPr>
          <p:cNvSpPr/>
          <p:nvPr/>
        </p:nvSpPr>
        <p:spPr>
          <a:xfrm>
            <a:off x="2730198" y="866932"/>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Slow Control for PACE</a:t>
            </a:r>
          </a:p>
        </p:txBody>
      </p:sp>
      <p:sp>
        <p:nvSpPr>
          <p:cNvPr id="24" name="Forme libre 23">
            <a:extLst>
              <a:ext uri="{FF2B5EF4-FFF2-40B4-BE49-F238E27FC236}">
                <a16:creationId xmlns:a16="http://schemas.microsoft.com/office/drawing/2014/main" id="{9690B228-FF9D-F0DE-06A3-B902AD80D056}"/>
              </a:ext>
            </a:extLst>
          </p:cNvPr>
          <p:cNvSpPr/>
          <p:nvPr/>
        </p:nvSpPr>
        <p:spPr>
          <a:xfrm>
            <a:off x="6015238" y="2194733"/>
            <a:ext cx="1078388" cy="2072129"/>
          </a:xfrm>
          <a:custGeom>
            <a:avLst/>
            <a:gdLst>
              <a:gd name="connsiteX0" fmla="*/ 1237129 w 1237129"/>
              <a:gd name="connsiteY0" fmla="*/ 0 h 2138082"/>
              <a:gd name="connsiteX1" fmla="*/ 1143000 w 1237129"/>
              <a:gd name="connsiteY1" fmla="*/ 174812 h 2138082"/>
              <a:gd name="connsiteX2" fmla="*/ 1102659 w 1237129"/>
              <a:gd name="connsiteY2" fmla="*/ 215153 h 2138082"/>
              <a:gd name="connsiteX3" fmla="*/ 1075765 w 1237129"/>
              <a:gd name="connsiteY3" fmla="*/ 268941 h 2138082"/>
              <a:gd name="connsiteX4" fmla="*/ 1021976 w 1237129"/>
              <a:gd name="connsiteY4" fmla="*/ 336177 h 2138082"/>
              <a:gd name="connsiteX5" fmla="*/ 981635 w 1237129"/>
              <a:gd name="connsiteY5" fmla="*/ 363071 h 2138082"/>
              <a:gd name="connsiteX6" fmla="*/ 954741 w 1237129"/>
              <a:gd name="connsiteY6" fmla="*/ 403412 h 2138082"/>
              <a:gd name="connsiteX7" fmla="*/ 914400 w 1237129"/>
              <a:gd name="connsiteY7" fmla="*/ 430306 h 2138082"/>
              <a:gd name="connsiteX8" fmla="*/ 860612 w 1237129"/>
              <a:gd name="connsiteY8" fmla="*/ 510988 h 2138082"/>
              <a:gd name="connsiteX9" fmla="*/ 874059 w 1237129"/>
              <a:gd name="connsiteY9" fmla="*/ 833718 h 2138082"/>
              <a:gd name="connsiteX10" fmla="*/ 900953 w 1237129"/>
              <a:gd name="connsiteY10" fmla="*/ 900953 h 2138082"/>
              <a:gd name="connsiteX11" fmla="*/ 954741 w 1237129"/>
              <a:gd name="connsiteY11" fmla="*/ 941294 h 2138082"/>
              <a:gd name="connsiteX12" fmla="*/ 1008529 w 1237129"/>
              <a:gd name="connsiteY12" fmla="*/ 954741 h 2138082"/>
              <a:gd name="connsiteX13" fmla="*/ 1116106 w 1237129"/>
              <a:gd name="connsiteY13" fmla="*/ 941294 h 2138082"/>
              <a:gd name="connsiteX14" fmla="*/ 1196788 w 1237129"/>
              <a:gd name="connsiteY14" fmla="*/ 887506 h 2138082"/>
              <a:gd name="connsiteX15" fmla="*/ 1143000 w 1237129"/>
              <a:gd name="connsiteY15" fmla="*/ 954741 h 2138082"/>
              <a:gd name="connsiteX16" fmla="*/ 1008529 w 1237129"/>
              <a:gd name="connsiteY16" fmla="*/ 1143000 h 2138082"/>
              <a:gd name="connsiteX17" fmla="*/ 793376 w 1237129"/>
              <a:gd name="connsiteY17" fmla="*/ 1398494 h 2138082"/>
              <a:gd name="connsiteX18" fmla="*/ 658906 w 1237129"/>
              <a:gd name="connsiteY18" fmla="*/ 1546412 h 2138082"/>
              <a:gd name="connsiteX19" fmla="*/ 537882 w 1237129"/>
              <a:gd name="connsiteY19" fmla="*/ 1694329 h 2138082"/>
              <a:gd name="connsiteX20" fmla="*/ 430306 w 1237129"/>
              <a:gd name="connsiteY20" fmla="*/ 1788459 h 2138082"/>
              <a:gd name="connsiteX21" fmla="*/ 336176 w 1237129"/>
              <a:gd name="connsiteY21" fmla="*/ 1882588 h 2138082"/>
              <a:gd name="connsiteX22" fmla="*/ 242047 w 1237129"/>
              <a:gd name="connsiteY22" fmla="*/ 1949824 h 2138082"/>
              <a:gd name="connsiteX23" fmla="*/ 107576 w 1237129"/>
              <a:gd name="connsiteY23" fmla="*/ 2070847 h 2138082"/>
              <a:gd name="connsiteX24" fmla="*/ 121023 w 1237129"/>
              <a:gd name="connsiteY24" fmla="*/ 2017059 h 2138082"/>
              <a:gd name="connsiteX25" fmla="*/ 67235 w 1237129"/>
              <a:gd name="connsiteY25" fmla="*/ 2057400 h 2138082"/>
              <a:gd name="connsiteX26" fmla="*/ 26894 w 1237129"/>
              <a:gd name="connsiteY26" fmla="*/ 2111188 h 2138082"/>
              <a:gd name="connsiteX27" fmla="*/ 0 w 1237129"/>
              <a:gd name="connsiteY27" fmla="*/ 2138082 h 213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37129" h="2138082">
                <a:moveTo>
                  <a:pt x="1237129" y="0"/>
                </a:moveTo>
                <a:cubicBezTo>
                  <a:pt x="1212858" y="56633"/>
                  <a:pt x="1188451" y="129361"/>
                  <a:pt x="1143000" y="174812"/>
                </a:cubicBezTo>
                <a:cubicBezTo>
                  <a:pt x="1129553" y="188259"/>
                  <a:pt x="1113712" y="199678"/>
                  <a:pt x="1102659" y="215153"/>
                </a:cubicBezTo>
                <a:cubicBezTo>
                  <a:pt x="1091008" y="231465"/>
                  <a:pt x="1085711" y="251537"/>
                  <a:pt x="1075765" y="268941"/>
                </a:cubicBezTo>
                <a:cubicBezTo>
                  <a:pt x="1061053" y="294687"/>
                  <a:pt x="1045224" y="317579"/>
                  <a:pt x="1021976" y="336177"/>
                </a:cubicBezTo>
                <a:cubicBezTo>
                  <a:pt x="1009356" y="346273"/>
                  <a:pt x="995082" y="354106"/>
                  <a:pt x="981635" y="363071"/>
                </a:cubicBezTo>
                <a:cubicBezTo>
                  <a:pt x="972670" y="376518"/>
                  <a:pt x="966169" y="391984"/>
                  <a:pt x="954741" y="403412"/>
                </a:cubicBezTo>
                <a:cubicBezTo>
                  <a:pt x="943313" y="414840"/>
                  <a:pt x="925042" y="418143"/>
                  <a:pt x="914400" y="430306"/>
                </a:cubicBezTo>
                <a:cubicBezTo>
                  <a:pt x="893115" y="454631"/>
                  <a:pt x="860612" y="510988"/>
                  <a:pt x="860612" y="510988"/>
                </a:cubicBezTo>
                <a:cubicBezTo>
                  <a:pt x="865094" y="618565"/>
                  <a:pt x="862980" y="726620"/>
                  <a:pt x="874059" y="833718"/>
                </a:cubicBezTo>
                <a:cubicBezTo>
                  <a:pt x="876543" y="857728"/>
                  <a:pt x="886470" y="881643"/>
                  <a:pt x="900953" y="900953"/>
                </a:cubicBezTo>
                <a:cubicBezTo>
                  <a:pt x="914400" y="918882"/>
                  <a:pt x="934695" y="931271"/>
                  <a:pt x="954741" y="941294"/>
                </a:cubicBezTo>
                <a:cubicBezTo>
                  <a:pt x="971271" y="949559"/>
                  <a:pt x="990600" y="950259"/>
                  <a:pt x="1008529" y="954741"/>
                </a:cubicBezTo>
                <a:cubicBezTo>
                  <a:pt x="1044388" y="950259"/>
                  <a:pt x="1082073" y="953448"/>
                  <a:pt x="1116106" y="941294"/>
                </a:cubicBezTo>
                <a:cubicBezTo>
                  <a:pt x="1146546" y="930423"/>
                  <a:pt x="1216980" y="862266"/>
                  <a:pt x="1196788" y="887506"/>
                </a:cubicBezTo>
                <a:cubicBezTo>
                  <a:pt x="1178859" y="909918"/>
                  <a:pt x="1160025" y="931635"/>
                  <a:pt x="1143000" y="954741"/>
                </a:cubicBezTo>
                <a:cubicBezTo>
                  <a:pt x="1097254" y="1016825"/>
                  <a:pt x="1058203" y="1084012"/>
                  <a:pt x="1008529" y="1143000"/>
                </a:cubicBezTo>
                <a:cubicBezTo>
                  <a:pt x="936811" y="1228165"/>
                  <a:pt x="866295" y="1314356"/>
                  <a:pt x="793376" y="1398494"/>
                </a:cubicBezTo>
                <a:cubicBezTo>
                  <a:pt x="749735" y="1448849"/>
                  <a:pt x="701102" y="1494840"/>
                  <a:pt x="658906" y="1546412"/>
                </a:cubicBezTo>
                <a:cubicBezTo>
                  <a:pt x="618565" y="1595718"/>
                  <a:pt x="581624" y="1648014"/>
                  <a:pt x="537882" y="1694329"/>
                </a:cubicBezTo>
                <a:cubicBezTo>
                  <a:pt x="505166" y="1728970"/>
                  <a:pt x="465139" y="1755948"/>
                  <a:pt x="430306" y="1788459"/>
                </a:cubicBezTo>
                <a:cubicBezTo>
                  <a:pt x="397867" y="1818736"/>
                  <a:pt x="369867" y="1853710"/>
                  <a:pt x="336176" y="1882588"/>
                </a:cubicBezTo>
                <a:cubicBezTo>
                  <a:pt x="306900" y="1907682"/>
                  <a:pt x="271323" y="1924730"/>
                  <a:pt x="242047" y="1949824"/>
                </a:cubicBezTo>
                <a:cubicBezTo>
                  <a:pt x="57327" y="2108155"/>
                  <a:pt x="213669" y="2000118"/>
                  <a:pt x="107576" y="2070847"/>
                </a:cubicBezTo>
                <a:cubicBezTo>
                  <a:pt x="112058" y="2052918"/>
                  <a:pt x="138556" y="2022903"/>
                  <a:pt x="121023" y="2017059"/>
                </a:cubicBezTo>
                <a:cubicBezTo>
                  <a:pt x="99761" y="2009972"/>
                  <a:pt x="83082" y="2041553"/>
                  <a:pt x="67235" y="2057400"/>
                </a:cubicBezTo>
                <a:cubicBezTo>
                  <a:pt x="51388" y="2073247"/>
                  <a:pt x="41242" y="2093971"/>
                  <a:pt x="26894" y="2111188"/>
                </a:cubicBezTo>
                <a:cubicBezTo>
                  <a:pt x="18778" y="2120927"/>
                  <a:pt x="8965" y="2129117"/>
                  <a:pt x="0" y="2138082"/>
                </a:cubicBez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Nuage 24">
            <a:extLst>
              <a:ext uri="{FF2B5EF4-FFF2-40B4-BE49-F238E27FC236}">
                <a16:creationId xmlns:a16="http://schemas.microsoft.com/office/drawing/2014/main" id="{300C869F-B418-BEF1-3800-8B53DB87A227}"/>
              </a:ext>
            </a:extLst>
          </p:cNvPr>
          <p:cNvSpPr/>
          <p:nvPr/>
        </p:nvSpPr>
        <p:spPr>
          <a:xfrm>
            <a:off x="8364070" y="797521"/>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Slow Control for STARE</a:t>
            </a:r>
          </a:p>
        </p:txBody>
      </p:sp>
      <p:sp>
        <p:nvSpPr>
          <p:cNvPr id="26" name="Forme libre 25">
            <a:extLst>
              <a:ext uri="{FF2B5EF4-FFF2-40B4-BE49-F238E27FC236}">
                <a16:creationId xmlns:a16="http://schemas.microsoft.com/office/drawing/2014/main" id="{6DC18A40-E96E-4AE3-E0C4-6A24AED57659}"/>
              </a:ext>
            </a:extLst>
          </p:cNvPr>
          <p:cNvSpPr/>
          <p:nvPr/>
        </p:nvSpPr>
        <p:spPr>
          <a:xfrm>
            <a:off x="6117521" y="2326341"/>
            <a:ext cx="4024385" cy="1922930"/>
          </a:xfrm>
          <a:custGeom>
            <a:avLst/>
            <a:gdLst>
              <a:gd name="connsiteX0" fmla="*/ 3994667 w 4024385"/>
              <a:gd name="connsiteY0" fmla="*/ 0 h 1922930"/>
              <a:gd name="connsiteX1" fmla="*/ 3940879 w 4024385"/>
              <a:gd name="connsiteY1" fmla="*/ 510988 h 1922930"/>
              <a:gd name="connsiteX2" fmla="*/ 3900538 w 4024385"/>
              <a:gd name="connsiteY2" fmla="*/ 524435 h 1922930"/>
              <a:gd name="connsiteX3" fmla="*/ 2999585 w 4024385"/>
              <a:gd name="connsiteY3" fmla="*/ 510988 h 1922930"/>
              <a:gd name="connsiteX4" fmla="*/ 2865114 w 4024385"/>
              <a:gd name="connsiteY4" fmla="*/ 470647 h 1922930"/>
              <a:gd name="connsiteX5" fmla="*/ 2824773 w 4024385"/>
              <a:gd name="connsiteY5" fmla="*/ 457200 h 1922930"/>
              <a:gd name="connsiteX6" fmla="*/ 2784432 w 4024385"/>
              <a:gd name="connsiteY6" fmla="*/ 443753 h 1922930"/>
              <a:gd name="connsiteX7" fmla="*/ 2690303 w 4024385"/>
              <a:gd name="connsiteY7" fmla="*/ 363071 h 1922930"/>
              <a:gd name="connsiteX8" fmla="*/ 2663408 w 4024385"/>
              <a:gd name="connsiteY8" fmla="*/ 322730 h 1922930"/>
              <a:gd name="connsiteX9" fmla="*/ 2636514 w 4024385"/>
              <a:gd name="connsiteY9" fmla="*/ 295835 h 1922930"/>
              <a:gd name="connsiteX10" fmla="*/ 2555832 w 4024385"/>
              <a:gd name="connsiteY10" fmla="*/ 201706 h 1922930"/>
              <a:gd name="connsiteX11" fmla="*/ 2542385 w 4024385"/>
              <a:gd name="connsiteY11" fmla="*/ 161365 h 1922930"/>
              <a:gd name="connsiteX12" fmla="*/ 2421361 w 4024385"/>
              <a:gd name="connsiteY12" fmla="*/ 201706 h 1922930"/>
              <a:gd name="connsiteX13" fmla="*/ 2381020 w 4024385"/>
              <a:gd name="connsiteY13" fmla="*/ 268941 h 1922930"/>
              <a:gd name="connsiteX14" fmla="*/ 2354126 w 4024385"/>
              <a:gd name="connsiteY14" fmla="*/ 349624 h 1922930"/>
              <a:gd name="connsiteX15" fmla="*/ 2340679 w 4024385"/>
              <a:gd name="connsiteY15" fmla="*/ 699247 h 1922930"/>
              <a:gd name="connsiteX16" fmla="*/ 2246550 w 4024385"/>
              <a:gd name="connsiteY16" fmla="*/ 685800 h 1922930"/>
              <a:gd name="connsiteX17" fmla="*/ 2206208 w 4024385"/>
              <a:gd name="connsiteY17" fmla="*/ 658906 h 1922930"/>
              <a:gd name="connsiteX18" fmla="*/ 2165867 w 4024385"/>
              <a:gd name="connsiteY18" fmla="*/ 645459 h 1922930"/>
              <a:gd name="connsiteX19" fmla="*/ 2085185 w 4024385"/>
              <a:gd name="connsiteY19" fmla="*/ 591671 h 1922930"/>
              <a:gd name="connsiteX20" fmla="*/ 1977608 w 4024385"/>
              <a:gd name="connsiteY20" fmla="*/ 537883 h 1922930"/>
              <a:gd name="connsiteX21" fmla="*/ 1937267 w 4024385"/>
              <a:gd name="connsiteY21" fmla="*/ 524435 h 1922930"/>
              <a:gd name="connsiteX22" fmla="*/ 1896926 w 4024385"/>
              <a:gd name="connsiteY22" fmla="*/ 497541 h 1922930"/>
              <a:gd name="connsiteX23" fmla="*/ 1722114 w 4024385"/>
              <a:gd name="connsiteY23" fmla="*/ 457200 h 1922930"/>
              <a:gd name="connsiteX24" fmla="*/ 1641432 w 4024385"/>
              <a:gd name="connsiteY24" fmla="*/ 430306 h 1922930"/>
              <a:gd name="connsiteX25" fmla="*/ 1493514 w 4024385"/>
              <a:gd name="connsiteY25" fmla="*/ 389965 h 1922930"/>
              <a:gd name="connsiteX26" fmla="*/ 1802797 w 4024385"/>
              <a:gd name="connsiteY26" fmla="*/ 416859 h 1922930"/>
              <a:gd name="connsiteX27" fmla="*/ 1856585 w 4024385"/>
              <a:gd name="connsiteY27" fmla="*/ 430306 h 1922930"/>
              <a:gd name="connsiteX28" fmla="*/ 1923820 w 4024385"/>
              <a:gd name="connsiteY28" fmla="*/ 443753 h 1922930"/>
              <a:gd name="connsiteX29" fmla="*/ 2044844 w 4024385"/>
              <a:gd name="connsiteY29" fmla="*/ 457200 h 1922930"/>
              <a:gd name="connsiteX30" fmla="*/ 2138973 w 4024385"/>
              <a:gd name="connsiteY30" fmla="*/ 497541 h 1922930"/>
              <a:gd name="connsiteX31" fmla="*/ 2259997 w 4024385"/>
              <a:gd name="connsiteY31" fmla="*/ 551330 h 1922930"/>
              <a:gd name="connsiteX32" fmla="*/ 2300338 w 4024385"/>
              <a:gd name="connsiteY32" fmla="*/ 564777 h 1922930"/>
              <a:gd name="connsiteX33" fmla="*/ 2340679 w 4024385"/>
              <a:gd name="connsiteY33" fmla="*/ 591671 h 1922930"/>
              <a:gd name="connsiteX34" fmla="*/ 2394467 w 4024385"/>
              <a:gd name="connsiteY34" fmla="*/ 618565 h 1922930"/>
              <a:gd name="connsiteX35" fmla="*/ 2461703 w 4024385"/>
              <a:gd name="connsiteY35" fmla="*/ 658906 h 1922930"/>
              <a:gd name="connsiteX36" fmla="*/ 2502044 w 4024385"/>
              <a:gd name="connsiteY36" fmla="*/ 685800 h 1922930"/>
              <a:gd name="connsiteX37" fmla="*/ 2555832 w 4024385"/>
              <a:gd name="connsiteY37" fmla="*/ 712694 h 1922930"/>
              <a:gd name="connsiteX38" fmla="*/ 2623067 w 4024385"/>
              <a:gd name="connsiteY38" fmla="*/ 793377 h 1922930"/>
              <a:gd name="connsiteX39" fmla="*/ 2663408 w 4024385"/>
              <a:gd name="connsiteY39" fmla="*/ 820271 h 1922930"/>
              <a:gd name="connsiteX40" fmla="*/ 2703750 w 4024385"/>
              <a:gd name="connsiteY40" fmla="*/ 900953 h 1922930"/>
              <a:gd name="connsiteX41" fmla="*/ 2717197 w 4024385"/>
              <a:gd name="connsiteY41" fmla="*/ 941294 h 1922930"/>
              <a:gd name="connsiteX42" fmla="*/ 2636514 w 4024385"/>
              <a:gd name="connsiteY42" fmla="*/ 995083 h 1922930"/>
              <a:gd name="connsiteX43" fmla="*/ 2528938 w 4024385"/>
              <a:gd name="connsiteY43" fmla="*/ 1035424 h 1922930"/>
              <a:gd name="connsiteX44" fmla="*/ 2448255 w 4024385"/>
              <a:gd name="connsiteY44" fmla="*/ 1062318 h 1922930"/>
              <a:gd name="connsiteX45" fmla="*/ 2367573 w 4024385"/>
              <a:gd name="connsiteY45" fmla="*/ 1089212 h 1922930"/>
              <a:gd name="connsiteX46" fmla="*/ 2327232 w 4024385"/>
              <a:gd name="connsiteY46" fmla="*/ 1102659 h 1922930"/>
              <a:gd name="connsiteX47" fmla="*/ 2206208 w 4024385"/>
              <a:gd name="connsiteY47" fmla="*/ 1129553 h 1922930"/>
              <a:gd name="connsiteX48" fmla="*/ 2125526 w 4024385"/>
              <a:gd name="connsiteY48" fmla="*/ 1156447 h 1922930"/>
              <a:gd name="connsiteX49" fmla="*/ 2044844 w 4024385"/>
              <a:gd name="connsiteY49" fmla="*/ 1196788 h 1922930"/>
              <a:gd name="connsiteX50" fmla="*/ 2017950 w 4024385"/>
              <a:gd name="connsiteY50" fmla="*/ 1223683 h 1922930"/>
              <a:gd name="connsiteX51" fmla="*/ 2112079 w 4024385"/>
              <a:gd name="connsiteY51" fmla="*/ 1290918 h 1922930"/>
              <a:gd name="connsiteX52" fmla="*/ 2192761 w 4024385"/>
              <a:gd name="connsiteY52" fmla="*/ 1317812 h 1922930"/>
              <a:gd name="connsiteX53" fmla="*/ 2098632 w 4024385"/>
              <a:gd name="connsiteY53" fmla="*/ 1411941 h 1922930"/>
              <a:gd name="connsiteX54" fmla="*/ 2044844 w 4024385"/>
              <a:gd name="connsiteY54" fmla="*/ 1438835 h 1922930"/>
              <a:gd name="connsiteX55" fmla="*/ 1964161 w 4024385"/>
              <a:gd name="connsiteY55" fmla="*/ 1452283 h 1922930"/>
              <a:gd name="connsiteX56" fmla="*/ 1695220 w 4024385"/>
              <a:gd name="connsiteY56" fmla="*/ 1465730 h 1922930"/>
              <a:gd name="connsiteX57" fmla="*/ 1143891 w 4024385"/>
              <a:gd name="connsiteY57" fmla="*/ 1506071 h 1922930"/>
              <a:gd name="connsiteX58" fmla="*/ 1063208 w 4024385"/>
              <a:gd name="connsiteY58" fmla="*/ 1532965 h 1922930"/>
              <a:gd name="connsiteX59" fmla="*/ 1022867 w 4024385"/>
              <a:gd name="connsiteY59" fmla="*/ 1546412 h 1922930"/>
              <a:gd name="connsiteX60" fmla="*/ 821161 w 4024385"/>
              <a:gd name="connsiteY60" fmla="*/ 1573306 h 1922930"/>
              <a:gd name="connsiteX61" fmla="*/ 565667 w 4024385"/>
              <a:gd name="connsiteY61" fmla="*/ 1586753 h 1922930"/>
              <a:gd name="connsiteX62" fmla="*/ 538773 w 4024385"/>
              <a:gd name="connsiteY62" fmla="*/ 1694330 h 1922930"/>
              <a:gd name="connsiteX63" fmla="*/ 498432 w 4024385"/>
              <a:gd name="connsiteY63" fmla="*/ 1721224 h 1922930"/>
              <a:gd name="connsiteX64" fmla="*/ 417750 w 4024385"/>
              <a:gd name="connsiteY64" fmla="*/ 1748118 h 1922930"/>
              <a:gd name="connsiteX65" fmla="*/ 337067 w 4024385"/>
              <a:gd name="connsiteY65" fmla="*/ 1775012 h 1922930"/>
              <a:gd name="connsiteX66" fmla="*/ 296726 w 4024385"/>
              <a:gd name="connsiteY66" fmla="*/ 1788459 h 1922930"/>
              <a:gd name="connsiteX67" fmla="*/ 216044 w 4024385"/>
              <a:gd name="connsiteY67" fmla="*/ 1842247 h 1922930"/>
              <a:gd name="connsiteX68" fmla="*/ 175703 w 4024385"/>
              <a:gd name="connsiteY68" fmla="*/ 1869141 h 1922930"/>
              <a:gd name="connsiteX69" fmla="*/ 135361 w 4024385"/>
              <a:gd name="connsiteY69" fmla="*/ 1855694 h 1922930"/>
              <a:gd name="connsiteX70" fmla="*/ 891 w 4024385"/>
              <a:gd name="connsiteY70" fmla="*/ 1909483 h 1922930"/>
              <a:gd name="connsiteX71" fmla="*/ 891 w 4024385"/>
              <a:gd name="connsiteY71" fmla="*/ 1922930 h 192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024385" h="1922930">
                <a:moveTo>
                  <a:pt x="3994667" y="0"/>
                </a:moveTo>
                <a:cubicBezTo>
                  <a:pt x="3992801" y="65296"/>
                  <a:pt x="4090729" y="411088"/>
                  <a:pt x="3940879" y="510988"/>
                </a:cubicBezTo>
                <a:cubicBezTo>
                  <a:pt x="3929085" y="518851"/>
                  <a:pt x="3913985" y="519953"/>
                  <a:pt x="3900538" y="524435"/>
                </a:cubicBezTo>
                <a:lnTo>
                  <a:pt x="2999585" y="510988"/>
                </a:lnTo>
                <a:cubicBezTo>
                  <a:pt x="2977387" y="510363"/>
                  <a:pt x="2872684" y="473170"/>
                  <a:pt x="2865114" y="470647"/>
                </a:cubicBezTo>
                <a:lnTo>
                  <a:pt x="2824773" y="457200"/>
                </a:lnTo>
                <a:lnTo>
                  <a:pt x="2784432" y="443753"/>
                </a:lnTo>
                <a:cubicBezTo>
                  <a:pt x="2744860" y="414074"/>
                  <a:pt x="2721520" y="400531"/>
                  <a:pt x="2690303" y="363071"/>
                </a:cubicBezTo>
                <a:cubicBezTo>
                  <a:pt x="2679957" y="350655"/>
                  <a:pt x="2673504" y="335350"/>
                  <a:pt x="2663408" y="322730"/>
                </a:cubicBezTo>
                <a:cubicBezTo>
                  <a:pt x="2655488" y="312830"/>
                  <a:pt x="2644630" y="305575"/>
                  <a:pt x="2636514" y="295835"/>
                </a:cubicBezTo>
                <a:cubicBezTo>
                  <a:pt x="2550268" y="192339"/>
                  <a:pt x="2641290" y="287164"/>
                  <a:pt x="2555832" y="201706"/>
                </a:cubicBezTo>
                <a:cubicBezTo>
                  <a:pt x="2551350" y="188259"/>
                  <a:pt x="2556014" y="165259"/>
                  <a:pt x="2542385" y="161365"/>
                </a:cubicBezTo>
                <a:cubicBezTo>
                  <a:pt x="2491658" y="146872"/>
                  <a:pt x="2457183" y="177825"/>
                  <a:pt x="2421361" y="201706"/>
                </a:cubicBezTo>
                <a:cubicBezTo>
                  <a:pt x="2407914" y="224118"/>
                  <a:pt x="2391835" y="245147"/>
                  <a:pt x="2381020" y="268941"/>
                </a:cubicBezTo>
                <a:cubicBezTo>
                  <a:pt x="2369289" y="294749"/>
                  <a:pt x="2354126" y="349624"/>
                  <a:pt x="2354126" y="349624"/>
                </a:cubicBezTo>
                <a:cubicBezTo>
                  <a:pt x="2349644" y="466165"/>
                  <a:pt x="2376224" y="588168"/>
                  <a:pt x="2340679" y="699247"/>
                </a:cubicBezTo>
                <a:cubicBezTo>
                  <a:pt x="2331019" y="729434"/>
                  <a:pt x="2276908" y="694907"/>
                  <a:pt x="2246550" y="685800"/>
                </a:cubicBezTo>
                <a:cubicBezTo>
                  <a:pt x="2231070" y="681156"/>
                  <a:pt x="2220663" y="666134"/>
                  <a:pt x="2206208" y="658906"/>
                </a:cubicBezTo>
                <a:cubicBezTo>
                  <a:pt x="2193530" y="652567"/>
                  <a:pt x="2178258" y="652343"/>
                  <a:pt x="2165867" y="645459"/>
                </a:cubicBezTo>
                <a:cubicBezTo>
                  <a:pt x="2137612" y="629762"/>
                  <a:pt x="2114095" y="606126"/>
                  <a:pt x="2085185" y="591671"/>
                </a:cubicBezTo>
                <a:cubicBezTo>
                  <a:pt x="2049326" y="573742"/>
                  <a:pt x="2015642" y="550562"/>
                  <a:pt x="1977608" y="537883"/>
                </a:cubicBezTo>
                <a:cubicBezTo>
                  <a:pt x="1964161" y="533400"/>
                  <a:pt x="1949945" y="530774"/>
                  <a:pt x="1937267" y="524435"/>
                </a:cubicBezTo>
                <a:cubicBezTo>
                  <a:pt x="1922812" y="517207"/>
                  <a:pt x="1912114" y="503064"/>
                  <a:pt x="1896926" y="497541"/>
                </a:cubicBezTo>
                <a:cubicBezTo>
                  <a:pt x="1795482" y="460652"/>
                  <a:pt x="1808091" y="480648"/>
                  <a:pt x="1722114" y="457200"/>
                </a:cubicBezTo>
                <a:cubicBezTo>
                  <a:pt x="1694764" y="449741"/>
                  <a:pt x="1668934" y="437182"/>
                  <a:pt x="1641432" y="430306"/>
                </a:cubicBezTo>
                <a:cubicBezTo>
                  <a:pt x="1520104" y="399974"/>
                  <a:pt x="1568921" y="415101"/>
                  <a:pt x="1493514" y="389965"/>
                </a:cubicBezTo>
                <a:cubicBezTo>
                  <a:pt x="1274483" y="426470"/>
                  <a:pt x="1433539" y="394480"/>
                  <a:pt x="1802797" y="416859"/>
                </a:cubicBezTo>
                <a:cubicBezTo>
                  <a:pt x="1821244" y="417977"/>
                  <a:pt x="1838544" y="426297"/>
                  <a:pt x="1856585" y="430306"/>
                </a:cubicBezTo>
                <a:cubicBezTo>
                  <a:pt x="1878896" y="435264"/>
                  <a:pt x="1901194" y="440521"/>
                  <a:pt x="1923820" y="443753"/>
                </a:cubicBezTo>
                <a:cubicBezTo>
                  <a:pt x="1964002" y="449493"/>
                  <a:pt x="2004503" y="452718"/>
                  <a:pt x="2044844" y="457200"/>
                </a:cubicBezTo>
                <a:cubicBezTo>
                  <a:pt x="2115749" y="504470"/>
                  <a:pt x="2052140" y="468597"/>
                  <a:pt x="2138973" y="497541"/>
                </a:cubicBezTo>
                <a:cubicBezTo>
                  <a:pt x="2232804" y="528818"/>
                  <a:pt x="2177988" y="516183"/>
                  <a:pt x="2259997" y="551330"/>
                </a:cubicBezTo>
                <a:cubicBezTo>
                  <a:pt x="2273025" y="556914"/>
                  <a:pt x="2287660" y="558438"/>
                  <a:pt x="2300338" y="564777"/>
                </a:cubicBezTo>
                <a:cubicBezTo>
                  <a:pt x="2314793" y="572005"/>
                  <a:pt x="2326647" y="583653"/>
                  <a:pt x="2340679" y="591671"/>
                </a:cubicBezTo>
                <a:cubicBezTo>
                  <a:pt x="2358083" y="601616"/>
                  <a:pt x="2376944" y="608830"/>
                  <a:pt x="2394467" y="618565"/>
                </a:cubicBezTo>
                <a:cubicBezTo>
                  <a:pt x="2417315" y="631258"/>
                  <a:pt x="2439539" y="645054"/>
                  <a:pt x="2461703" y="658906"/>
                </a:cubicBezTo>
                <a:cubicBezTo>
                  <a:pt x="2475408" y="667471"/>
                  <a:pt x="2488012" y="677782"/>
                  <a:pt x="2502044" y="685800"/>
                </a:cubicBezTo>
                <a:cubicBezTo>
                  <a:pt x="2519448" y="695745"/>
                  <a:pt x="2539520" y="701043"/>
                  <a:pt x="2555832" y="712694"/>
                </a:cubicBezTo>
                <a:cubicBezTo>
                  <a:pt x="2632935" y="767768"/>
                  <a:pt x="2564094" y="734403"/>
                  <a:pt x="2623067" y="793377"/>
                </a:cubicBezTo>
                <a:cubicBezTo>
                  <a:pt x="2634495" y="804805"/>
                  <a:pt x="2649961" y="811306"/>
                  <a:pt x="2663408" y="820271"/>
                </a:cubicBezTo>
                <a:cubicBezTo>
                  <a:pt x="2697207" y="921669"/>
                  <a:pt x="2651614" y="796684"/>
                  <a:pt x="2703750" y="900953"/>
                </a:cubicBezTo>
                <a:cubicBezTo>
                  <a:pt x="2710089" y="913631"/>
                  <a:pt x="2712715" y="927847"/>
                  <a:pt x="2717197" y="941294"/>
                </a:cubicBezTo>
                <a:cubicBezTo>
                  <a:pt x="2690303" y="959224"/>
                  <a:pt x="2667872" y="987244"/>
                  <a:pt x="2636514" y="995083"/>
                </a:cubicBezTo>
                <a:cubicBezTo>
                  <a:pt x="2520057" y="1024197"/>
                  <a:pt x="2646137" y="988545"/>
                  <a:pt x="2528938" y="1035424"/>
                </a:cubicBezTo>
                <a:cubicBezTo>
                  <a:pt x="2502617" y="1045953"/>
                  <a:pt x="2475149" y="1053353"/>
                  <a:pt x="2448255" y="1062318"/>
                </a:cubicBezTo>
                <a:lnTo>
                  <a:pt x="2367573" y="1089212"/>
                </a:lnTo>
                <a:cubicBezTo>
                  <a:pt x="2354126" y="1093694"/>
                  <a:pt x="2341131" y="1099879"/>
                  <a:pt x="2327232" y="1102659"/>
                </a:cubicBezTo>
                <a:cubicBezTo>
                  <a:pt x="2288848" y="1110336"/>
                  <a:pt x="2244186" y="1118160"/>
                  <a:pt x="2206208" y="1129553"/>
                </a:cubicBezTo>
                <a:cubicBezTo>
                  <a:pt x="2179055" y="1137699"/>
                  <a:pt x="2149114" y="1140722"/>
                  <a:pt x="2125526" y="1156447"/>
                </a:cubicBezTo>
                <a:cubicBezTo>
                  <a:pt x="2073391" y="1191204"/>
                  <a:pt x="2100517" y="1178230"/>
                  <a:pt x="2044844" y="1196788"/>
                </a:cubicBezTo>
                <a:cubicBezTo>
                  <a:pt x="2035879" y="1205753"/>
                  <a:pt x="2015464" y="1211251"/>
                  <a:pt x="2017950" y="1223683"/>
                </a:cubicBezTo>
                <a:cubicBezTo>
                  <a:pt x="2023601" y="1251936"/>
                  <a:pt x="2092790" y="1283202"/>
                  <a:pt x="2112079" y="1290918"/>
                </a:cubicBezTo>
                <a:cubicBezTo>
                  <a:pt x="2138400" y="1301446"/>
                  <a:pt x="2192761" y="1317812"/>
                  <a:pt x="2192761" y="1317812"/>
                </a:cubicBezTo>
                <a:cubicBezTo>
                  <a:pt x="2171796" y="1380706"/>
                  <a:pt x="2184943" y="1368786"/>
                  <a:pt x="2098632" y="1411941"/>
                </a:cubicBezTo>
                <a:cubicBezTo>
                  <a:pt x="2080703" y="1420906"/>
                  <a:pt x="2064044" y="1433075"/>
                  <a:pt x="2044844" y="1438835"/>
                </a:cubicBezTo>
                <a:cubicBezTo>
                  <a:pt x="2018729" y="1446670"/>
                  <a:pt x="1991346" y="1450192"/>
                  <a:pt x="1964161" y="1452283"/>
                </a:cubicBezTo>
                <a:cubicBezTo>
                  <a:pt x="1874666" y="1459167"/>
                  <a:pt x="1784867" y="1461248"/>
                  <a:pt x="1695220" y="1465730"/>
                </a:cubicBezTo>
                <a:cubicBezTo>
                  <a:pt x="1368785" y="1506534"/>
                  <a:pt x="1552285" y="1489735"/>
                  <a:pt x="1143891" y="1506071"/>
                </a:cubicBezTo>
                <a:lnTo>
                  <a:pt x="1063208" y="1532965"/>
                </a:lnTo>
                <a:cubicBezTo>
                  <a:pt x="1049761" y="1537447"/>
                  <a:pt x="1036899" y="1544407"/>
                  <a:pt x="1022867" y="1546412"/>
                </a:cubicBezTo>
                <a:cubicBezTo>
                  <a:pt x="983239" y="1552073"/>
                  <a:pt x="857257" y="1570632"/>
                  <a:pt x="821161" y="1573306"/>
                </a:cubicBezTo>
                <a:cubicBezTo>
                  <a:pt x="736111" y="1579606"/>
                  <a:pt x="650832" y="1582271"/>
                  <a:pt x="565667" y="1586753"/>
                </a:cubicBezTo>
                <a:cubicBezTo>
                  <a:pt x="564997" y="1590101"/>
                  <a:pt x="549799" y="1680547"/>
                  <a:pt x="538773" y="1694330"/>
                </a:cubicBezTo>
                <a:cubicBezTo>
                  <a:pt x="528677" y="1706950"/>
                  <a:pt x="513200" y="1714660"/>
                  <a:pt x="498432" y="1721224"/>
                </a:cubicBezTo>
                <a:cubicBezTo>
                  <a:pt x="472527" y="1732738"/>
                  <a:pt x="444644" y="1739153"/>
                  <a:pt x="417750" y="1748118"/>
                </a:cubicBezTo>
                <a:lnTo>
                  <a:pt x="337067" y="1775012"/>
                </a:lnTo>
                <a:cubicBezTo>
                  <a:pt x="323620" y="1779494"/>
                  <a:pt x="308520" y="1780596"/>
                  <a:pt x="296726" y="1788459"/>
                </a:cubicBezTo>
                <a:lnTo>
                  <a:pt x="216044" y="1842247"/>
                </a:lnTo>
                <a:lnTo>
                  <a:pt x="175703" y="1869141"/>
                </a:lnTo>
                <a:cubicBezTo>
                  <a:pt x="162256" y="1864659"/>
                  <a:pt x="149536" y="1855694"/>
                  <a:pt x="135361" y="1855694"/>
                </a:cubicBezTo>
                <a:cubicBezTo>
                  <a:pt x="45713" y="1855694"/>
                  <a:pt x="32641" y="1845983"/>
                  <a:pt x="891" y="1909483"/>
                </a:cubicBezTo>
                <a:cubicBezTo>
                  <a:pt x="-1114" y="1913492"/>
                  <a:pt x="891" y="1918448"/>
                  <a:pt x="891" y="1922930"/>
                </a:cubicBez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Nuage 26">
            <a:extLst>
              <a:ext uri="{FF2B5EF4-FFF2-40B4-BE49-F238E27FC236}">
                <a16:creationId xmlns:a16="http://schemas.microsoft.com/office/drawing/2014/main" id="{AC4ECDEB-D8E9-C0F1-35B2-F61CD023645A}"/>
              </a:ext>
            </a:extLst>
          </p:cNvPr>
          <p:cNvSpPr/>
          <p:nvPr/>
        </p:nvSpPr>
        <p:spPr>
          <a:xfrm>
            <a:off x="-234566" y="4038776"/>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SCOPE Monitoring</a:t>
            </a:r>
          </a:p>
        </p:txBody>
      </p:sp>
      <p:sp>
        <p:nvSpPr>
          <p:cNvPr id="28" name="Forme libre 27">
            <a:extLst>
              <a:ext uri="{FF2B5EF4-FFF2-40B4-BE49-F238E27FC236}">
                <a16:creationId xmlns:a16="http://schemas.microsoft.com/office/drawing/2014/main" id="{41A647B9-4CFB-1C85-48C0-1DD422913D97}"/>
              </a:ext>
            </a:extLst>
          </p:cNvPr>
          <p:cNvSpPr/>
          <p:nvPr/>
        </p:nvSpPr>
        <p:spPr>
          <a:xfrm>
            <a:off x="1600200" y="4706471"/>
            <a:ext cx="4733365" cy="1469371"/>
          </a:xfrm>
          <a:custGeom>
            <a:avLst/>
            <a:gdLst>
              <a:gd name="connsiteX0" fmla="*/ 0 w 4733365"/>
              <a:gd name="connsiteY0" fmla="*/ 766482 h 1469371"/>
              <a:gd name="connsiteX1" fmla="*/ 215153 w 4733365"/>
              <a:gd name="connsiteY1" fmla="*/ 833717 h 1469371"/>
              <a:gd name="connsiteX2" fmla="*/ 309282 w 4733365"/>
              <a:gd name="connsiteY2" fmla="*/ 860611 h 1469371"/>
              <a:gd name="connsiteX3" fmla="*/ 389965 w 4733365"/>
              <a:gd name="connsiteY3" fmla="*/ 900953 h 1469371"/>
              <a:gd name="connsiteX4" fmla="*/ 497541 w 4733365"/>
              <a:gd name="connsiteY4" fmla="*/ 954741 h 1469371"/>
              <a:gd name="connsiteX5" fmla="*/ 578224 w 4733365"/>
              <a:gd name="connsiteY5" fmla="*/ 981635 h 1469371"/>
              <a:gd name="connsiteX6" fmla="*/ 618565 w 4733365"/>
              <a:gd name="connsiteY6" fmla="*/ 1021976 h 1469371"/>
              <a:gd name="connsiteX7" fmla="*/ 645459 w 4733365"/>
              <a:gd name="connsiteY7" fmla="*/ 1089211 h 1469371"/>
              <a:gd name="connsiteX8" fmla="*/ 672353 w 4733365"/>
              <a:gd name="connsiteY8" fmla="*/ 1129553 h 1469371"/>
              <a:gd name="connsiteX9" fmla="*/ 753035 w 4733365"/>
              <a:gd name="connsiteY9" fmla="*/ 1264023 h 1469371"/>
              <a:gd name="connsiteX10" fmla="*/ 793376 w 4733365"/>
              <a:gd name="connsiteY10" fmla="*/ 1304364 h 1469371"/>
              <a:gd name="connsiteX11" fmla="*/ 887506 w 4733365"/>
              <a:gd name="connsiteY11" fmla="*/ 1358153 h 1469371"/>
              <a:gd name="connsiteX12" fmla="*/ 927847 w 4733365"/>
              <a:gd name="connsiteY12" fmla="*/ 1385047 h 1469371"/>
              <a:gd name="connsiteX13" fmla="*/ 968188 w 4733365"/>
              <a:gd name="connsiteY13" fmla="*/ 1398494 h 1469371"/>
              <a:gd name="connsiteX14" fmla="*/ 1008529 w 4733365"/>
              <a:gd name="connsiteY14" fmla="*/ 1425388 h 1469371"/>
              <a:gd name="connsiteX15" fmla="*/ 1532965 w 4733365"/>
              <a:gd name="connsiteY15" fmla="*/ 1438835 h 1469371"/>
              <a:gd name="connsiteX16" fmla="*/ 1949824 w 4733365"/>
              <a:gd name="connsiteY16" fmla="*/ 1438835 h 1469371"/>
              <a:gd name="connsiteX17" fmla="*/ 2003612 w 4733365"/>
              <a:gd name="connsiteY17" fmla="*/ 1385047 h 1469371"/>
              <a:gd name="connsiteX18" fmla="*/ 2124635 w 4733365"/>
              <a:gd name="connsiteY18" fmla="*/ 1250576 h 1469371"/>
              <a:gd name="connsiteX19" fmla="*/ 2151529 w 4733365"/>
              <a:gd name="connsiteY19" fmla="*/ 1210235 h 1469371"/>
              <a:gd name="connsiteX20" fmla="*/ 2164976 w 4733365"/>
              <a:gd name="connsiteY20" fmla="*/ 1169894 h 1469371"/>
              <a:gd name="connsiteX21" fmla="*/ 2205318 w 4733365"/>
              <a:gd name="connsiteY21" fmla="*/ 1075764 h 1469371"/>
              <a:gd name="connsiteX22" fmla="*/ 2312894 w 4733365"/>
              <a:gd name="connsiteY22" fmla="*/ 1035423 h 1469371"/>
              <a:gd name="connsiteX23" fmla="*/ 2380129 w 4733365"/>
              <a:gd name="connsiteY23" fmla="*/ 1048870 h 1469371"/>
              <a:gd name="connsiteX24" fmla="*/ 2433918 w 4733365"/>
              <a:gd name="connsiteY24" fmla="*/ 1129553 h 1469371"/>
              <a:gd name="connsiteX25" fmla="*/ 2514600 w 4733365"/>
              <a:gd name="connsiteY25" fmla="*/ 1196788 h 1469371"/>
              <a:gd name="connsiteX26" fmla="*/ 2554941 w 4733365"/>
              <a:gd name="connsiteY26" fmla="*/ 1210235 h 1469371"/>
              <a:gd name="connsiteX27" fmla="*/ 2662518 w 4733365"/>
              <a:gd name="connsiteY27" fmla="*/ 1196788 h 1469371"/>
              <a:gd name="connsiteX28" fmla="*/ 2702859 w 4733365"/>
              <a:gd name="connsiteY28" fmla="*/ 1183341 h 1469371"/>
              <a:gd name="connsiteX29" fmla="*/ 2729753 w 4733365"/>
              <a:gd name="connsiteY29" fmla="*/ 1143000 h 1469371"/>
              <a:gd name="connsiteX30" fmla="*/ 2743200 w 4733365"/>
              <a:gd name="connsiteY30" fmla="*/ 658905 h 1469371"/>
              <a:gd name="connsiteX31" fmla="*/ 2756647 w 4733365"/>
              <a:gd name="connsiteY31" fmla="*/ 605117 h 1469371"/>
              <a:gd name="connsiteX32" fmla="*/ 2810435 w 4733365"/>
              <a:gd name="connsiteY32" fmla="*/ 591670 h 1469371"/>
              <a:gd name="connsiteX33" fmla="*/ 2850776 w 4733365"/>
              <a:gd name="connsiteY33" fmla="*/ 564776 h 1469371"/>
              <a:gd name="connsiteX34" fmla="*/ 3039035 w 4733365"/>
              <a:gd name="connsiteY34" fmla="*/ 537882 h 1469371"/>
              <a:gd name="connsiteX35" fmla="*/ 3146612 w 4733365"/>
              <a:gd name="connsiteY35" fmla="*/ 510988 h 1469371"/>
              <a:gd name="connsiteX36" fmla="*/ 3200400 w 4733365"/>
              <a:gd name="connsiteY36" fmla="*/ 497541 h 1469371"/>
              <a:gd name="connsiteX37" fmla="*/ 3348318 w 4733365"/>
              <a:gd name="connsiteY37" fmla="*/ 416858 h 1469371"/>
              <a:gd name="connsiteX38" fmla="*/ 3509682 w 4733365"/>
              <a:gd name="connsiteY38" fmla="*/ 430305 h 1469371"/>
              <a:gd name="connsiteX39" fmla="*/ 3603812 w 4733365"/>
              <a:gd name="connsiteY39" fmla="*/ 443753 h 1469371"/>
              <a:gd name="connsiteX40" fmla="*/ 3765176 w 4733365"/>
              <a:gd name="connsiteY40" fmla="*/ 457200 h 1469371"/>
              <a:gd name="connsiteX41" fmla="*/ 3886200 w 4733365"/>
              <a:gd name="connsiteY41" fmla="*/ 470647 h 1469371"/>
              <a:gd name="connsiteX42" fmla="*/ 3939988 w 4733365"/>
              <a:gd name="connsiteY42" fmla="*/ 484094 h 1469371"/>
              <a:gd name="connsiteX43" fmla="*/ 4249271 w 4733365"/>
              <a:gd name="connsiteY43" fmla="*/ 510988 h 1469371"/>
              <a:gd name="connsiteX44" fmla="*/ 4356847 w 4733365"/>
              <a:gd name="connsiteY44" fmla="*/ 524435 h 1469371"/>
              <a:gd name="connsiteX45" fmla="*/ 4666129 w 4733365"/>
              <a:gd name="connsiteY45" fmla="*/ 510988 h 1469371"/>
              <a:gd name="connsiteX46" fmla="*/ 4706471 w 4733365"/>
              <a:gd name="connsiteY46" fmla="*/ 497541 h 1469371"/>
              <a:gd name="connsiteX47" fmla="*/ 4733365 w 4733365"/>
              <a:gd name="connsiteY47" fmla="*/ 443753 h 1469371"/>
              <a:gd name="connsiteX48" fmla="*/ 4679576 w 4733365"/>
              <a:gd name="connsiteY48" fmla="*/ 242047 h 1469371"/>
              <a:gd name="connsiteX49" fmla="*/ 4652682 w 4733365"/>
              <a:gd name="connsiteY49" fmla="*/ 161364 h 1469371"/>
              <a:gd name="connsiteX50" fmla="*/ 4625788 w 4733365"/>
              <a:gd name="connsiteY50" fmla="*/ 40341 h 1469371"/>
              <a:gd name="connsiteX51" fmla="*/ 4612341 w 4733365"/>
              <a:gd name="connsiteY51" fmla="*/ 0 h 1469371"/>
              <a:gd name="connsiteX52" fmla="*/ 4612341 w 4733365"/>
              <a:gd name="connsiteY52" fmla="*/ 26894 h 1469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733365" h="1469371">
                <a:moveTo>
                  <a:pt x="0" y="766482"/>
                </a:moveTo>
                <a:lnTo>
                  <a:pt x="215153" y="833717"/>
                </a:lnTo>
                <a:cubicBezTo>
                  <a:pt x="288461" y="856867"/>
                  <a:pt x="221619" y="838695"/>
                  <a:pt x="309282" y="860611"/>
                </a:cubicBezTo>
                <a:cubicBezTo>
                  <a:pt x="397690" y="919548"/>
                  <a:pt x="302480" y="861186"/>
                  <a:pt x="389965" y="900953"/>
                </a:cubicBezTo>
                <a:cubicBezTo>
                  <a:pt x="426463" y="917543"/>
                  <a:pt x="459507" y="942063"/>
                  <a:pt x="497541" y="954741"/>
                </a:cubicBezTo>
                <a:lnTo>
                  <a:pt x="578224" y="981635"/>
                </a:lnTo>
                <a:cubicBezTo>
                  <a:pt x="591671" y="995082"/>
                  <a:pt x="608486" y="1005850"/>
                  <a:pt x="618565" y="1021976"/>
                </a:cubicBezTo>
                <a:cubicBezTo>
                  <a:pt x="631358" y="1042445"/>
                  <a:pt x="634664" y="1067621"/>
                  <a:pt x="645459" y="1089211"/>
                </a:cubicBezTo>
                <a:cubicBezTo>
                  <a:pt x="652687" y="1103666"/>
                  <a:pt x="664335" y="1115521"/>
                  <a:pt x="672353" y="1129553"/>
                </a:cubicBezTo>
                <a:cubicBezTo>
                  <a:pt x="700649" y="1179071"/>
                  <a:pt x="709176" y="1220164"/>
                  <a:pt x="753035" y="1264023"/>
                </a:cubicBezTo>
                <a:cubicBezTo>
                  <a:pt x="766482" y="1277470"/>
                  <a:pt x="778767" y="1292190"/>
                  <a:pt x="793376" y="1304364"/>
                </a:cubicBezTo>
                <a:cubicBezTo>
                  <a:pt x="829112" y="1334143"/>
                  <a:pt x="845664" y="1334243"/>
                  <a:pt x="887506" y="1358153"/>
                </a:cubicBezTo>
                <a:cubicBezTo>
                  <a:pt x="901538" y="1366171"/>
                  <a:pt x="913392" y="1377819"/>
                  <a:pt x="927847" y="1385047"/>
                </a:cubicBezTo>
                <a:cubicBezTo>
                  <a:pt x="940525" y="1391386"/>
                  <a:pt x="955510" y="1392155"/>
                  <a:pt x="968188" y="1398494"/>
                </a:cubicBezTo>
                <a:cubicBezTo>
                  <a:pt x="982643" y="1405722"/>
                  <a:pt x="992409" y="1424237"/>
                  <a:pt x="1008529" y="1425388"/>
                </a:cubicBezTo>
                <a:cubicBezTo>
                  <a:pt x="1182954" y="1437847"/>
                  <a:pt x="1358153" y="1434353"/>
                  <a:pt x="1532965" y="1438835"/>
                </a:cubicBezTo>
                <a:cubicBezTo>
                  <a:pt x="1686654" y="1477257"/>
                  <a:pt x="1683550" y="1481782"/>
                  <a:pt x="1949824" y="1438835"/>
                </a:cubicBezTo>
                <a:cubicBezTo>
                  <a:pt x="1974856" y="1434798"/>
                  <a:pt x="1984661" y="1401893"/>
                  <a:pt x="2003612" y="1385047"/>
                </a:cubicBezTo>
                <a:cubicBezTo>
                  <a:pt x="2109537" y="1290891"/>
                  <a:pt x="2039779" y="1377859"/>
                  <a:pt x="2124635" y="1250576"/>
                </a:cubicBezTo>
                <a:cubicBezTo>
                  <a:pt x="2133600" y="1237129"/>
                  <a:pt x="2146418" y="1225567"/>
                  <a:pt x="2151529" y="1210235"/>
                </a:cubicBezTo>
                <a:cubicBezTo>
                  <a:pt x="2156011" y="1196788"/>
                  <a:pt x="2161082" y="1183523"/>
                  <a:pt x="2164976" y="1169894"/>
                </a:cubicBezTo>
                <a:cubicBezTo>
                  <a:pt x="2174980" y="1134882"/>
                  <a:pt x="2174612" y="1101352"/>
                  <a:pt x="2205318" y="1075764"/>
                </a:cubicBezTo>
                <a:cubicBezTo>
                  <a:pt x="2235454" y="1050650"/>
                  <a:pt x="2276705" y="1044470"/>
                  <a:pt x="2312894" y="1035423"/>
                </a:cubicBezTo>
                <a:cubicBezTo>
                  <a:pt x="2335306" y="1039905"/>
                  <a:pt x="2362088" y="1034838"/>
                  <a:pt x="2380129" y="1048870"/>
                </a:cubicBezTo>
                <a:cubicBezTo>
                  <a:pt x="2405643" y="1068714"/>
                  <a:pt x="2411062" y="1106697"/>
                  <a:pt x="2433918" y="1129553"/>
                </a:cubicBezTo>
                <a:cubicBezTo>
                  <a:pt x="2463657" y="1159292"/>
                  <a:pt x="2477157" y="1178067"/>
                  <a:pt x="2514600" y="1196788"/>
                </a:cubicBezTo>
                <a:cubicBezTo>
                  <a:pt x="2527278" y="1203127"/>
                  <a:pt x="2541494" y="1205753"/>
                  <a:pt x="2554941" y="1210235"/>
                </a:cubicBezTo>
                <a:cubicBezTo>
                  <a:pt x="2590800" y="1205753"/>
                  <a:pt x="2626963" y="1203253"/>
                  <a:pt x="2662518" y="1196788"/>
                </a:cubicBezTo>
                <a:cubicBezTo>
                  <a:pt x="2676464" y="1194252"/>
                  <a:pt x="2691791" y="1192196"/>
                  <a:pt x="2702859" y="1183341"/>
                </a:cubicBezTo>
                <a:cubicBezTo>
                  <a:pt x="2715479" y="1173245"/>
                  <a:pt x="2720788" y="1156447"/>
                  <a:pt x="2729753" y="1143000"/>
                </a:cubicBezTo>
                <a:cubicBezTo>
                  <a:pt x="2734235" y="981635"/>
                  <a:pt x="2735139" y="820131"/>
                  <a:pt x="2743200" y="658905"/>
                </a:cubicBezTo>
                <a:cubicBezTo>
                  <a:pt x="2744123" y="640447"/>
                  <a:pt x="2743579" y="618185"/>
                  <a:pt x="2756647" y="605117"/>
                </a:cubicBezTo>
                <a:cubicBezTo>
                  <a:pt x="2769715" y="592049"/>
                  <a:pt x="2792506" y="596152"/>
                  <a:pt x="2810435" y="591670"/>
                </a:cubicBezTo>
                <a:cubicBezTo>
                  <a:pt x="2823882" y="582705"/>
                  <a:pt x="2835444" y="569887"/>
                  <a:pt x="2850776" y="564776"/>
                </a:cubicBezTo>
                <a:cubicBezTo>
                  <a:pt x="2875409" y="556565"/>
                  <a:pt x="3025939" y="539897"/>
                  <a:pt x="3039035" y="537882"/>
                </a:cubicBezTo>
                <a:cubicBezTo>
                  <a:pt x="3127890" y="524212"/>
                  <a:pt x="3079801" y="530077"/>
                  <a:pt x="3146612" y="510988"/>
                </a:cubicBezTo>
                <a:cubicBezTo>
                  <a:pt x="3164382" y="505911"/>
                  <a:pt x="3183340" y="504649"/>
                  <a:pt x="3200400" y="497541"/>
                </a:cubicBezTo>
                <a:cubicBezTo>
                  <a:pt x="3281756" y="463643"/>
                  <a:pt x="3291016" y="455060"/>
                  <a:pt x="3348318" y="416858"/>
                </a:cubicBezTo>
                <a:cubicBezTo>
                  <a:pt x="3402106" y="421340"/>
                  <a:pt x="3456004" y="424655"/>
                  <a:pt x="3509682" y="430305"/>
                </a:cubicBezTo>
                <a:cubicBezTo>
                  <a:pt x="3541203" y="433623"/>
                  <a:pt x="3572291" y="440435"/>
                  <a:pt x="3603812" y="443753"/>
                </a:cubicBezTo>
                <a:cubicBezTo>
                  <a:pt x="3657490" y="449403"/>
                  <a:pt x="3711445" y="452083"/>
                  <a:pt x="3765176" y="457200"/>
                </a:cubicBezTo>
                <a:cubicBezTo>
                  <a:pt x="3805583" y="461048"/>
                  <a:pt x="3845859" y="466165"/>
                  <a:pt x="3886200" y="470647"/>
                </a:cubicBezTo>
                <a:cubicBezTo>
                  <a:pt x="3904129" y="475129"/>
                  <a:pt x="3921758" y="481056"/>
                  <a:pt x="3939988" y="484094"/>
                </a:cubicBezTo>
                <a:cubicBezTo>
                  <a:pt x="4055701" y="503379"/>
                  <a:pt x="4121014" y="499835"/>
                  <a:pt x="4249271" y="510988"/>
                </a:cubicBezTo>
                <a:cubicBezTo>
                  <a:pt x="4285273" y="514119"/>
                  <a:pt x="4320988" y="519953"/>
                  <a:pt x="4356847" y="524435"/>
                </a:cubicBezTo>
                <a:cubicBezTo>
                  <a:pt x="4459941" y="519953"/>
                  <a:pt x="4563242" y="518902"/>
                  <a:pt x="4666129" y="510988"/>
                </a:cubicBezTo>
                <a:cubicBezTo>
                  <a:pt x="4680262" y="509901"/>
                  <a:pt x="4696448" y="507564"/>
                  <a:pt x="4706471" y="497541"/>
                </a:cubicBezTo>
                <a:cubicBezTo>
                  <a:pt x="4720645" y="483367"/>
                  <a:pt x="4724400" y="461682"/>
                  <a:pt x="4733365" y="443753"/>
                </a:cubicBezTo>
                <a:cubicBezTo>
                  <a:pt x="4715435" y="376518"/>
                  <a:pt x="4701580" y="308061"/>
                  <a:pt x="4679576" y="242047"/>
                </a:cubicBezTo>
                <a:cubicBezTo>
                  <a:pt x="4670611" y="215153"/>
                  <a:pt x="4658242" y="189163"/>
                  <a:pt x="4652682" y="161364"/>
                </a:cubicBezTo>
                <a:cubicBezTo>
                  <a:pt x="4643439" y="115149"/>
                  <a:pt x="4638448" y="84652"/>
                  <a:pt x="4625788" y="40341"/>
                </a:cubicBezTo>
                <a:cubicBezTo>
                  <a:pt x="4621894" y="26712"/>
                  <a:pt x="4622364" y="10023"/>
                  <a:pt x="4612341" y="0"/>
                </a:cubicBezTo>
                <a:lnTo>
                  <a:pt x="4612341" y="26894"/>
                </a:lnTo>
              </a:path>
            </a:pathLst>
          </a:custGeom>
          <a:noFill/>
          <a:ln w="38100">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Nuage 28">
            <a:extLst>
              <a:ext uri="{FF2B5EF4-FFF2-40B4-BE49-F238E27FC236}">
                <a16:creationId xmlns:a16="http://schemas.microsoft.com/office/drawing/2014/main" id="{0F84C1FD-6133-D930-FC3A-7A7F53F9AD90}"/>
              </a:ext>
            </a:extLst>
          </p:cNvPr>
          <p:cNvSpPr/>
          <p:nvPr/>
        </p:nvSpPr>
        <p:spPr>
          <a:xfrm>
            <a:off x="8942293" y="2814580"/>
            <a:ext cx="3455894" cy="1452282"/>
          </a:xfrm>
          <a:prstGeom prst="cloud">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t>Topology</a:t>
            </a:r>
            <a:r>
              <a:rPr lang="fr-FR" dirty="0"/>
              <a:t> Manager for STARE PACE</a:t>
            </a:r>
          </a:p>
        </p:txBody>
      </p:sp>
      <p:sp>
        <p:nvSpPr>
          <p:cNvPr id="30" name="Nuage 29">
            <a:extLst>
              <a:ext uri="{FF2B5EF4-FFF2-40B4-BE49-F238E27FC236}">
                <a16:creationId xmlns:a16="http://schemas.microsoft.com/office/drawing/2014/main" id="{F2ECE5B6-CFD2-2D46-FACA-11EF5E158FAE}"/>
              </a:ext>
            </a:extLst>
          </p:cNvPr>
          <p:cNvSpPr/>
          <p:nvPr/>
        </p:nvSpPr>
        <p:spPr>
          <a:xfrm>
            <a:off x="8861611" y="4710615"/>
            <a:ext cx="3455894" cy="1452282"/>
          </a:xfrm>
          <a:prstGeom prst="cloud">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t>Topology</a:t>
            </a:r>
            <a:r>
              <a:rPr lang="fr-FR" dirty="0"/>
              <a:t> Manager for STARE standalone</a:t>
            </a:r>
          </a:p>
        </p:txBody>
      </p:sp>
      <p:sp>
        <p:nvSpPr>
          <p:cNvPr id="31" name="Nuage 30">
            <a:extLst>
              <a:ext uri="{FF2B5EF4-FFF2-40B4-BE49-F238E27FC236}">
                <a16:creationId xmlns:a16="http://schemas.microsoft.com/office/drawing/2014/main" id="{024A4B13-86BB-49DA-06EE-FD96A28EC42A}"/>
              </a:ext>
            </a:extLst>
          </p:cNvPr>
          <p:cNvSpPr/>
          <p:nvPr/>
        </p:nvSpPr>
        <p:spPr>
          <a:xfrm>
            <a:off x="6117521" y="5228397"/>
            <a:ext cx="2958354" cy="961395"/>
          </a:xfrm>
          <a:prstGeom prst="cloud">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t>Topology</a:t>
            </a:r>
            <a:r>
              <a:rPr lang="fr-FR" dirty="0"/>
              <a:t> Manager for STARE Emulateur</a:t>
            </a:r>
          </a:p>
        </p:txBody>
      </p:sp>
      <p:sp>
        <p:nvSpPr>
          <p:cNvPr id="33" name="Nuage 32">
            <a:extLst>
              <a:ext uri="{FF2B5EF4-FFF2-40B4-BE49-F238E27FC236}">
                <a16:creationId xmlns:a16="http://schemas.microsoft.com/office/drawing/2014/main" id="{3DBBF44A-397C-A54F-7330-F15123EA30F4}"/>
              </a:ext>
            </a:extLst>
          </p:cNvPr>
          <p:cNvSpPr/>
          <p:nvPr/>
        </p:nvSpPr>
        <p:spPr>
          <a:xfrm>
            <a:off x="6005023" y="936221"/>
            <a:ext cx="2359047" cy="125851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STARE </a:t>
            </a:r>
            <a:r>
              <a:rPr lang="fr-FR" dirty="0" err="1"/>
              <a:t>Firmware</a:t>
            </a:r>
            <a:r>
              <a:rPr lang="fr-FR" dirty="0"/>
              <a:t> and </a:t>
            </a:r>
            <a:r>
              <a:rPr lang="fr-FR" dirty="0" err="1"/>
              <a:t>IPbus</a:t>
            </a:r>
            <a:endParaRPr lang="fr-FR" dirty="0"/>
          </a:p>
        </p:txBody>
      </p:sp>
      <p:sp>
        <p:nvSpPr>
          <p:cNvPr id="3" name="Nuage 2">
            <a:extLst>
              <a:ext uri="{FF2B5EF4-FFF2-40B4-BE49-F238E27FC236}">
                <a16:creationId xmlns:a16="http://schemas.microsoft.com/office/drawing/2014/main" id="{81C992D9-D007-968E-50D8-11B618716191}"/>
              </a:ext>
            </a:extLst>
          </p:cNvPr>
          <p:cNvSpPr/>
          <p:nvPr/>
        </p:nvSpPr>
        <p:spPr>
          <a:xfrm>
            <a:off x="3316025" y="2133038"/>
            <a:ext cx="3455894" cy="145228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PACE </a:t>
            </a:r>
            <a:r>
              <a:rPr lang="fr-FR" dirty="0" err="1"/>
              <a:t>Firmware</a:t>
            </a:r>
            <a:r>
              <a:rPr lang="fr-FR" dirty="0"/>
              <a:t> and </a:t>
            </a:r>
            <a:r>
              <a:rPr lang="fr-FR" dirty="0" err="1"/>
              <a:t>Ipbus</a:t>
            </a:r>
            <a:endParaRPr lang="fr-FR" dirty="0"/>
          </a:p>
        </p:txBody>
      </p:sp>
    </p:spTree>
    <p:extLst>
      <p:ext uri="{BB962C8B-B14F-4D97-AF65-F5344CB8AC3E}">
        <p14:creationId xmlns:p14="http://schemas.microsoft.com/office/powerpoint/2010/main" val="269880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animBg="1"/>
      <p:bldP spid="21" grpId="0" animBg="1"/>
      <p:bldP spid="22" grpId="0" animBg="1"/>
      <p:bldP spid="24" grpId="0" animBg="1"/>
      <p:bldP spid="25" grpId="0" animBg="1"/>
      <p:bldP spid="26" grpId="0" animBg="1"/>
      <p:bldP spid="27" grpId="0" animBg="1"/>
      <p:bldP spid="28" grpId="0" animBg="1"/>
      <p:bldP spid="29" grpId="0" animBg="1"/>
      <p:bldP spid="30" grpId="0" animBg="1"/>
      <p:bldP spid="31" grpId="0" animBg="1"/>
      <p:bldP spid="33"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9</a:t>
            </a:fld>
            <a:endParaRPr lang="fr-FR" dirty="0">
              <a:latin typeface="Comic Sans MS" panose="030F0902030302020204" pitchFamily="66" charset="0"/>
            </a:endParaRPr>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a:xfrm>
            <a:off x="2591739" y="169117"/>
            <a:ext cx="4401913" cy="488983"/>
          </a:xfrm>
        </p:spPr>
        <p:txBody>
          <a:bodyPr>
            <a:normAutofit/>
          </a:bodyPr>
          <a:lstStyle/>
          <a:p>
            <a:r>
              <a:rPr lang="fr-FR" altLang="fr-FR" sz="2400" b="0" dirty="0" err="1">
                <a:latin typeface="Comic Sans MS" panose="030F0902030302020204" pitchFamily="66" charset="0"/>
              </a:rPr>
              <a:t>When</a:t>
            </a:r>
            <a:r>
              <a:rPr lang="fr-FR" altLang="fr-FR" sz="2400" b="0" dirty="0">
                <a:latin typeface="Comic Sans MS" panose="030F0902030302020204" pitchFamily="66" charset="0"/>
              </a:rPr>
              <a:t> </a:t>
            </a:r>
            <a:r>
              <a:rPr lang="fr-FR" altLang="fr-FR" sz="2400" b="0" dirty="0" err="1">
                <a:latin typeface="Comic Sans MS" panose="030F0902030302020204" pitchFamily="66" charset="0"/>
              </a:rPr>
              <a:t>did</a:t>
            </a:r>
            <a:r>
              <a:rPr lang="fr-FR" altLang="fr-FR" sz="2400" b="0" dirty="0">
                <a:latin typeface="Comic Sans MS" panose="030F0902030302020204" pitchFamily="66" charset="0"/>
              </a:rPr>
              <a:t> the </a:t>
            </a:r>
            <a:r>
              <a:rPr lang="fr-FR" altLang="fr-FR" sz="2400" b="0" dirty="0" err="1">
                <a:latin typeface="Comic Sans MS" panose="030F0902030302020204" pitchFamily="66" charset="0"/>
              </a:rPr>
              <a:t>idea</a:t>
            </a:r>
            <a:r>
              <a:rPr lang="fr-FR" altLang="fr-FR" sz="2400" b="0" dirty="0">
                <a:latin typeface="Comic Sans MS" panose="030F0902030302020204" pitchFamily="66" charset="0"/>
              </a:rPr>
              <a:t> </a:t>
            </a:r>
            <a:r>
              <a:rPr lang="fr-FR" altLang="fr-FR" sz="2400" b="0" dirty="0" err="1">
                <a:latin typeface="Comic Sans MS" panose="030F0902030302020204" pitchFamily="66" charset="0"/>
              </a:rPr>
              <a:t>germinate</a:t>
            </a:r>
            <a:endParaRPr lang="fr-FR" sz="2400" b="0" dirty="0">
              <a:latin typeface="Comic Sans MS" panose="030F0902030302020204" pitchFamily="66" charset="0"/>
            </a:endParaRPr>
          </a:p>
        </p:txBody>
      </p:sp>
      <p:sp>
        <p:nvSpPr>
          <p:cNvPr id="3" name="ZoneTexte 2">
            <a:extLst>
              <a:ext uri="{FF2B5EF4-FFF2-40B4-BE49-F238E27FC236}">
                <a16:creationId xmlns:a16="http://schemas.microsoft.com/office/drawing/2014/main" id="{CAB7B93C-4C93-217F-7825-9572DDB63696}"/>
              </a:ext>
            </a:extLst>
          </p:cNvPr>
          <p:cNvSpPr txBox="1"/>
          <p:nvPr/>
        </p:nvSpPr>
        <p:spPr>
          <a:xfrm>
            <a:off x="1751953" y="1443841"/>
            <a:ext cx="10405413" cy="4247317"/>
          </a:xfrm>
          <a:prstGeom prst="rect">
            <a:avLst/>
          </a:prstGeom>
          <a:noFill/>
        </p:spPr>
        <p:txBody>
          <a:bodyPr wrap="none" rtlCol="0">
            <a:spAutoFit/>
          </a:bodyPr>
          <a:lstStyle/>
          <a:p>
            <a:pPr marL="285750" indent="-285750">
              <a:buFont typeface="Arial" panose="020B0604020202020204" pitchFamily="34" charset="0"/>
              <a:buChar char="•"/>
            </a:pPr>
            <a:r>
              <a:rPr lang="fr-FR" dirty="0">
                <a:latin typeface="Comic Sans MS" panose="030F0902030302020204" pitchFamily="66" charset="0"/>
              </a:rPr>
              <a:t>Total </a:t>
            </a:r>
            <a:r>
              <a:rPr lang="fr-FR" dirty="0" err="1">
                <a:latin typeface="Comic Sans MS" panose="030F0902030302020204" pitchFamily="66" charset="0"/>
              </a:rPr>
              <a:t>number</a:t>
            </a:r>
            <a:r>
              <a:rPr lang="fr-FR" dirty="0">
                <a:latin typeface="Comic Sans MS" panose="030F0902030302020204" pitchFamily="66" charset="0"/>
              </a:rPr>
              <a:t> of </a:t>
            </a:r>
            <a:r>
              <a:rPr lang="fr-FR" dirty="0" err="1">
                <a:latin typeface="Comic Sans MS" panose="030F0902030302020204" pitchFamily="66" charset="0"/>
              </a:rPr>
              <a:t>cristals</a:t>
            </a:r>
            <a:r>
              <a:rPr lang="fr-FR" dirty="0">
                <a:latin typeface="Comic Sans MS" panose="030F0902030302020204" pitchFamily="66" charset="0"/>
              </a:rPr>
              <a:t> </a:t>
            </a:r>
            <a:r>
              <a:rPr lang="fr-FR" dirty="0" err="1">
                <a:latin typeface="Comic Sans MS" panose="030F0902030302020204" pitchFamily="66" charset="0"/>
              </a:rPr>
              <a:t>is</a:t>
            </a:r>
            <a:r>
              <a:rPr lang="fr-FR" dirty="0">
                <a:latin typeface="Comic Sans MS" panose="030F0902030302020204" pitchFamily="66" charset="0"/>
              </a:rPr>
              <a:t> 120</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Topology</a:t>
            </a:r>
            <a:r>
              <a:rPr lang="fr-FR" dirty="0">
                <a:latin typeface="Comic Sans MS" panose="030F0902030302020204" pitchFamily="66" charset="0"/>
              </a:rPr>
              <a:t> Manager configuration </a:t>
            </a:r>
            <a:r>
              <a:rPr lang="fr-FR" dirty="0" err="1">
                <a:latin typeface="Comic Sans MS" panose="030F0902030302020204" pitchFamily="66" charset="0"/>
              </a:rPr>
              <a:t>is</a:t>
            </a:r>
            <a:r>
              <a:rPr lang="fr-FR" dirty="0">
                <a:latin typeface="Comic Sans MS" panose="030F0902030302020204" pitchFamily="66" charset="0"/>
              </a:rPr>
              <a:t> not </a:t>
            </a:r>
            <a:r>
              <a:rPr lang="fr-FR" dirty="0" err="1">
                <a:latin typeface="Comic Sans MS" panose="030F0902030302020204" pitchFamily="66" charset="0"/>
              </a:rPr>
              <a:t>easy</a:t>
            </a:r>
            <a:endParaRPr lang="fr-FR" dirty="0">
              <a:latin typeface="Comic Sans MS" panose="030F0902030302020204" pitchFamily="66" charset="0"/>
            </a:endParaRPr>
          </a:p>
          <a:p>
            <a:pPr marL="742950" lvl="1" indent="-285750">
              <a:buFont typeface="Arial" panose="020B0604020202020204" pitchFamily="34" charset="0"/>
              <a:buChar char="•"/>
            </a:pPr>
            <a:r>
              <a:rPr lang="fr-FR" dirty="0" err="1">
                <a:latin typeface="Comic Sans MS" panose="030F0902030302020204" pitchFamily="66" charset="0"/>
              </a:rPr>
              <a:t>Needs</a:t>
            </a:r>
            <a:r>
              <a:rPr lang="fr-FR" dirty="0">
                <a:latin typeface="Comic Sans MS" panose="030F0902030302020204" pitchFamily="66" charset="0"/>
              </a:rPr>
              <a:t> test </a:t>
            </a:r>
            <a:r>
              <a:rPr lang="fr-FR" dirty="0" err="1">
                <a:latin typeface="Comic Sans MS" panose="030F0902030302020204" pitchFamily="66" charset="0"/>
              </a:rPr>
              <a:t>benches</a:t>
            </a:r>
            <a:r>
              <a:rPr lang="fr-FR" dirty="0">
                <a:latin typeface="Comic Sans MS" panose="030F0902030302020204" pitchFamily="66" charset="0"/>
              </a:rPr>
              <a:t> for </a:t>
            </a:r>
            <a:r>
              <a:rPr lang="fr-FR" dirty="0" err="1">
                <a:latin typeface="Comic Sans MS" panose="030F0902030302020204" pitchFamily="66" charset="0"/>
              </a:rPr>
              <a:t>several</a:t>
            </a:r>
            <a:r>
              <a:rPr lang="fr-FR" dirty="0">
                <a:latin typeface="Comic Sans MS" panose="030F0902030302020204" pitchFamily="66" charset="0"/>
              </a:rPr>
              <a:t> types of HW and SW </a:t>
            </a:r>
            <a:r>
              <a:rPr lang="fr-FR" dirty="0" err="1">
                <a:latin typeface="Comic Sans MS" panose="030F0902030302020204" pitchFamily="66" charset="0"/>
              </a:rPr>
              <a:t>developpement</a:t>
            </a:r>
            <a:endParaRPr lang="fr-FR" dirty="0">
              <a:latin typeface="Comic Sans MS" panose="030F0902030302020204" pitchFamily="66" charset="0"/>
            </a:endParaRPr>
          </a:p>
          <a:p>
            <a:pPr marL="742950" lvl="1" indent="-285750">
              <a:buFont typeface="Arial" panose="020B0604020202020204" pitchFamily="34" charset="0"/>
              <a:buChar char="•"/>
            </a:pPr>
            <a:r>
              <a:rPr lang="fr-FR" dirty="0">
                <a:latin typeface="Comic Sans MS" panose="030F0902030302020204" pitchFamily="66" charset="0"/>
              </a:rPr>
              <a:t>Stare </a:t>
            </a:r>
            <a:r>
              <a:rPr lang="fr-FR" dirty="0" err="1">
                <a:latin typeface="Comic Sans MS" panose="030F0902030302020204" pitchFamily="66" charset="0"/>
              </a:rPr>
              <a:t>alone</a:t>
            </a:r>
            <a:r>
              <a:rPr lang="fr-FR" dirty="0">
                <a:latin typeface="Comic Sans MS" panose="030F0902030302020204" pitchFamily="66" charset="0"/>
              </a:rPr>
              <a:t> for the STARE firmware </a:t>
            </a:r>
            <a:r>
              <a:rPr lang="fr-FR" dirty="0" err="1">
                <a:latin typeface="Comic Sans MS" panose="030F0902030302020204" pitchFamily="66" charset="0"/>
              </a:rPr>
              <a:t>development</a:t>
            </a:r>
            <a:endParaRPr lang="fr-FR" dirty="0">
              <a:latin typeface="Comic Sans MS" panose="030F0902030302020204" pitchFamily="66" charset="0"/>
            </a:endParaRPr>
          </a:p>
          <a:p>
            <a:pPr marL="742950" lvl="1" indent="-285750">
              <a:buFont typeface="Arial" panose="020B0604020202020204" pitchFamily="34" charset="0"/>
              <a:buChar char="•"/>
            </a:pPr>
            <a:r>
              <a:rPr lang="fr-FR" dirty="0">
                <a:latin typeface="Comic Sans MS" panose="030F0902030302020204" pitchFamily="66" charset="0"/>
              </a:rPr>
              <a:t>Stare </a:t>
            </a:r>
            <a:r>
              <a:rPr lang="fr-FR" dirty="0" err="1">
                <a:latin typeface="Comic Sans MS" panose="030F0902030302020204" pitchFamily="66" charset="0"/>
              </a:rPr>
              <a:t>with</a:t>
            </a:r>
            <a:r>
              <a:rPr lang="fr-FR" dirty="0">
                <a:latin typeface="Comic Sans MS" panose="030F0902030302020204" pitchFamily="66" charset="0"/>
              </a:rPr>
              <a:t> PACE for HW and FW tests and qualification of the V2 </a:t>
            </a:r>
            <a:r>
              <a:rPr lang="fr-FR" dirty="0" err="1">
                <a:latin typeface="Comic Sans MS" panose="030F0902030302020204" pitchFamily="66" charset="0"/>
              </a:rPr>
              <a:t>electronics</a:t>
            </a:r>
            <a:endParaRPr lang="fr-FR" dirty="0">
              <a:latin typeface="Comic Sans MS" panose="030F0902030302020204" pitchFamily="66" charset="0"/>
            </a:endParaRPr>
          </a:p>
          <a:p>
            <a:pPr marL="742950" lvl="1" indent="-285750">
              <a:buFont typeface="Arial" panose="020B0604020202020204" pitchFamily="34" charset="0"/>
              <a:buChar char="•"/>
            </a:pPr>
            <a:r>
              <a:rPr lang="fr-FR" dirty="0">
                <a:latin typeface="Comic Sans MS" panose="030F0902030302020204" pitchFamily="66" charset="0"/>
              </a:rPr>
              <a:t>Stare </a:t>
            </a:r>
            <a:r>
              <a:rPr lang="fr-FR" dirty="0" err="1">
                <a:latin typeface="Comic Sans MS" panose="030F0902030302020204" pitchFamily="66" charset="0"/>
              </a:rPr>
              <a:t>emulation</a:t>
            </a:r>
            <a:r>
              <a:rPr lang="fr-FR" dirty="0">
                <a:latin typeface="Comic Sans MS" panose="030F0902030302020204" pitchFamily="66" charset="0"/>
              </a:rPr>
              <a:t> software to check for DAQ </a:t>
            </a:r>
            <a:r>
              <a:rPr lang="fr-FR" dirty="0" err="1">
                <a:latin typeface="Comic Sans MS" panose="030F0902030302020204" pitchFamily="66" charset="0"/>
              </a:rPr>
              <a:t>improvements</a:t>
            </a:r>
            <a:r>
              <a:rPr lang="fr-FR" dirty="0">
                <a:latin typeface="Comic Sans MS" panose="030F0902030302020204" pitchFamily="66" charset="0"/>
              </a:rPr>
              <a:t> and new programs validation.</a:t>
            </a:r>
          </a:p>
          <a:p>
            <a:pPr marL="742950" lvl="1" indent="-285750">
              <a:buFont typeface="Arial" panose="020B0604020202020204" pitchFamily="34" charset="0"/>
              <a:buChar char="•"/>
            </a:pPr>
            <a:r>
              <a:rPr lang="fr-FR" dirty="0">
                <a:latin typeface="Comic Sans MS" panose="030F0902030302020204" pitchFamily="66" charset="0"/>
              </a:rPr>
              <a:t>Online monitoring </a:t>
            </a:r>
            <a:r>
              <a:rPr lang="fr-FR" dirty="0" err="1">
                <a:latin typeface="Comic Sans MS" panose="030F0902030302020204" pitchFamily="66" charset="0"/>
              </a:rPr>
              <a:t>link</a:t>
            </a:r>
            <a:r>
              <a:rPr lang="fr-FR" dirty="0">
                <a:latin typeface="Comic Sans MS" panose="030F0902030302020204" pitchFamily="66" charset="0"/>
              </a:rPr>
              <a:t> to </a:t>
            </a:r>
            <a:r>
              <a:rPr lang="fr-FR" dirty="0" err="1">
                <a:latin typeface="Comic Sans MS" panose="030F0902030302020204" pitchFamily="66" charset="0"/>
              </a:rPr>
              <a:t>see</a:t>
            </a:r>
            <a:r>
              <a:rPr lang="fr-FR" dirty="0">
                <a:latin typeface="Comic Sans MS" panose="030F0902030302020204" pitchFamily="66" charset="0"/>
              </a:rPr>
              <a:t> </a:t>
            </a:r>
          </a:p>
          <a:p>
            <a:pPr marL="742950" lvl="1" indent="-285750">
              <a:buFont typeface="Arial" panose="020B0604020202020204" pitchFamily="34" charset="0"/>
              <a:buChar char="•"/>
            </a:pPr>
            <a:r>
              <a:rPr lang="fr-FR" dirty="0" err="1">
                <a:latin typeface="Comic Sans MS" panose="030F0902030302020204" pitchFamily="66" charset="0"/>
              </a:rPr>
              <a:t>Each</a:t>
            </a:r>
            <a:r>
              <a:rPr lang="fr-FR" dirty="0">
                <a:latin typeface="Comic Sans MS" panose="030F0902030302020204" pitchFamily="66" charset="0"/>
              </a:rPr>
              <a:t> </a:t>
            </a:r>
            <a:r>
              <a:rPr lang="fr-FR" dirty="0" err="1">
                <a:latin typeface="Comic Sans MS" panose="030F0902030302020204" pitchFamily="66" charset="0"/>
              </a:rPr>
              <a:t>board</a:t>
            </a:r>
            <a:r>
              <a:rPr lang="fr-FR" dirty="0">
                <a:latin typeface="Comic Sans MS" panose="030F0902030302020204" pitchFamily="66" charset="0"/>
              </a:rPr>
              <a:t> type has </a:t>
            </a:r>
            <a:r>
              <a:rPr lang="fr-FR" dirty="0" err="1">
                <a:latin typeface="Comic Sans MS" panose="030F0902030302020204" pitchFamily="66" charset="0"/>
              </a:rPr>
              <a:t>its</a:t>
            </a:r>
            <a:r>
              <a:rPr lang="fr-FR" dirty="0">
                <a:latin typeface="Comic Sans MS" panose="030F0902030302020204" pitchFamily="66" charset="0"/>
              </a:rPr>
              <a:t> </a:t>
            </a:r>
            <a:r>
              <a:rPr lang="fr-FR" dirty="0" err="1">
                <a:latin typeface="Comic Sans MS" panose="030F0902030302020204" pitchFamily="66" charset="0"/>
              </a:rPr>
              <a:t>own</a:t>
            </a:r>
            <a:r>
              <a:rPr lang="fr-FR" dirty="0">
                <a:latin typeface="Comic Sans MS" panose="030F0902030302020204" pitchFamily="66" charset="0"/>
              </a:rPr>
              <a:t> scripts to setup reset </a:t>
            </a:r>
            <a:r>
              <a:rPr lang="fr-FR" dirty="0" err="1">
                <a:latin typeface="Comic Sans MS" panose="030F0902030302020204" pitchFamily="66" charset="0"/>
              </a:rPr>
              <a:t>load</a:t>
            </a:r>
            <a:r>
              <a:rPr lang="fr-FR" dirty="0">
                <a:latin typeface="Comic Sans MS" panose="030F0902030302020204" pitchFamily="66" charset="0"/>
              </a:rPr>
              <a:t> </a:t>
            </a:r>
            <a:r>
              <a:rPr lang="fr-FR" dirty="0" err="1">
                <a:latin typeface="Comic Sans MS" panose="030F0902030302020204" pitchFamily="66" charset="0"/>
              </a:rPr>
              <a:t>save</a:t>
            </a:r>
            <a:r>
              <a:rPr lang="fr-FR" dirty="0">
                <a:latin typeface="Comic Sans MS" panose="030F0902030302020204" pitchFamily="66" charset="0"/>
              </a:rPr>
              <a:t> </a:t>
            </a:r>
            <a:r>
              <a:rPr lang="fr-FR" dirty="0" err="1">
                <a:latin typeface="Comic Sans MS" panose="030F0902030302020204" pitchFamily="66" charset="0"/>
              </a:rPr>
              <a:t>recall</a:t>
            </a:r>
            <a:r>
              <a:rPr lang="fr-FR" dirty="0">
                <a:latin typeface="Comic Sans MS" panose="030F0902030302020204" pitchFamily="66" charset="0"/>
              </a:rPr>
              <a:t> etc…</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Must </a:t>
            </a:r>
            <a:r>
              <a:rPr lang="fr-FR" dirty="0" err="1">
                <a:latin typeface="Comic Sans MS" panose="030F0902030302020204" pitchFamily="66" charset="0"/>
              </a:rPr>
              <a:t>validate</a:t>
            </a:r>
            <a:r>
              <a:rPr lang="fr-FR" dirty="0">
                <a:latin typeface="Comic Sans MS" panose="030F0902030302020204" pitchFamily="66" charset="0"/>
              </a:rPr>
              <a:t> all software packages </a:t>
            </a:r>
            <a:r>
              <a:rPr lang="fr-FR" dirty="0" err="1">
                <a:latin typeface="Comic Sans MS" panose="030F0902030302020204" pitchFamily="66" charset="0"/>
              </a:rPr>
              <a:t>before</a:t>
            </a:r>
            <a:r>
              <a:rPr lang="fr-FR" dirty="0">
                <a:latin typeface="Comic Sans MS" panose="030F0902030302020204" pitchFamily="66" charset="0"/>
              </a:rPr>
              <a:t> installation in </a:t>
            </a:r>
            <a:r>
              <a:rPr lang="fr-FR" dirty="0" err="1">
                <a:latin typeface="Comic Sans MS" panose="030F0902030302020204" pitchFamily="66" charset="0"/>
              </a:rPr>
              <a:t>Legnaro</a:t>
            </a:r>
            <a:endParaRPr lang="fr-FR" dirty="0">
              <a:latin typeface="Comic Sans MS" panose="030F0902030302020204" pitchFamily="66" charset="0"/>
            </a:endParaRP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Must test in standalone</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need</a:t>
            </a:r>
            <a:r>
              <a:rPr lang="fr-FR" dirty="0">
                <a:latin typeface="Comic Sans MS" panose="030F0902030302020204" pitchFamily="66" charset="0"/>
              </a:rPr>
              <a:t> to </a:t>
            </a:r>
            <a:r>
              <a:rPr lang="fr-FR" dirty="0" err="1">
                <a:latin typeface="Comic Sans MS" panose="030F0902030302020204" pitchFamily="66" charset="0"/>
              </a:rPr>
              <a:t>validate</a:t>
            </a:r>
            <a:r>
              <a:rPr lang="fr-FR" dirty="0">
                <a:latin typeface="Comic Sans MS" panose="030F0902030302020204" pitchFamily="66" charset="0"/>
              </a:rPr>
              <a:t> the RUDP </a:t>
            </a:r>
            <a:r>
              <a:rPr lang="fr-FR" dirty="0" err="1">
                <a:latin typeface="Comic Sans MS" panose="030F0902030302020204" pitchFamily="66" charset="0"/>
              </a:rPr>
              <a:t>along</a:t>
            </a:r>
            <a:r>
              <a:rPr lang="fr-FR" dirty="0">
                <a:latin typeface="Comic Sans MS" panose="030F0902030302020204" pitchFamily="66" charset="0"/>
              </a:rPr>
              <a:t> </a:t>
            </a:r>
            <a:r>
              <a:rPr lang="fr-FR" dirty="0" err="1">
                <a:latin typeface="Comic Sans MS" panose="030F0902030302020204" pitchFamily="66" charset="0"/>
              </a:rPr>
              <a:t>with</a:t>
            </a:r>
            <a:r>
              <a:rPr lang="fr-FR" dirty="0">
                <a:latin typeface="Comic Sans MS" panose="030F0902030302020204" pitchFamily="66" charset="0"/>
              </a:rPr>
              <a:t> UDP and compare </a:t>
            </a:r>
            <a:r>
              <a:rPr lang="fr-FR" dirty="0" err="1">
                <a:latin typeface="Comic Sans MS" panose="030F0902030302020204" pitchFamily="66" charset="0"/>
              </a:rPr>
              <a:t>using</a:t>
            </a:r>
            <a:r>
              <a:rPr lang="fr-FR" dirty="0">
                <a:latin typeface="Comic Sans MS" panose="030F0902030302020204" pitchFamily="66" charset="0"/>
              </a:rPr>
              <a:t> multiple </a:t>
            </a:r>
            <a:r>
              <a:rPr lang="fr-FR" dirty="0" err="1">
                <a:latin typeface="Comic Sans MS" panose="030F0902030302020204" pitchFamily="66" charset="0"/>
              </a:rPr>
              <a:t>STAREs</a:t>
            </a:r>
            <a:endParaRPr lang="fr-FR" dirty="0">
              <a:latin typeface="Comic Sans MS" panose="030F0902030302020204" pitchFamily="66" charset="0"/>
            </a:endParaRPr>
          </a:p>
        </p:txBody>
      </p:sp>
    </p:spTree>
    <p:extLst>
      <p:ext uri="{BB962C8B-B14F-4D97-AF65-F5344CB8AC3E}">
        <p14:creationId xmlns:p14="http://schemas.microsoft.com/office/powerpoint/2010/main" val="799294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CA807431-CA98-4A93-B937-BBE7B3CF6C39}"/>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7B9F304D-4793-43B3-ADDF-17389D2BF619}"/>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A011C81A-46E2-4320-91EC-9B990476201D}"/>
              </a:ext>
            </a:extLst>
          </p:cNvPr>
          <p:cNvSpPr>
            <a:spLocks noGrp="1"/>
          </p:cNvSpPr>
          <p:nvPr>
            <p:ph type="sldNum" sz="quarter" idx="12"/>
          </p:nvPr>
        </p:nvSpPr>
        <p:spPr/>
        <p:txBody>
          <a:bodyPr/>
          <a:lstStyle/>
          <a:p>
            <a:fld id="{77E71596-5F9D-49C5-9701-16B3CA54319D}" type="slidenum">
              <a:rPr lang="fr-FR" smtClean="0"/>
              <a:pPr/>
              <a:t>10</a:t>
            </a:fld>
            <a:endParaRPr lang="fr-FR" dirty="0"/>
          </a:p>
        </p:txBody>
      </p:sp>
      <p:sp>
        <p:nvSpPr>
          <p:cNvPr id="9" name="Titre 8">
            <a:extLst>
              <a:ext uri="{FF2B5EF4-FFF2-40B4-BE49-F238E27FC236}">
                <a16:creationId xmlns:a16="http://schemas.microsoft.com/office/drawing/2014/main" id="{0756AC8B-EB5D-42C4-9AF6-353881D5B167}"/>
              </a:ext>
            </a:extLst>
          </p:cNvPr>
          <p:cNvSpPr>
            <a:spLocks noGrp="1"/>
          </p:cNvSpPr>
          <p:nvPr>
            <p:ph type="title"/>
          </p:nvPr>
        </p:nvSpPr>
        <p:spPr/>
        <p:txBody>
          <a:bodyPr/>
          <a:lstStyle/>
          <a:p>
            <a:r>
              <a:rPr lang="fr-FR" altLang="fr-FR" sz="2000" dirty="0">
                <a:latin typeface="Arial" panose="020B0604020202020204" pitchFamily="34" charset="0"/>
              </a:rPr>
              <a:t>AGATA </a:t>
            </a:r>
            <a:r>
              <a:rPr lang="fr-FR" altLang="fr-FR" sz="2000" dirty="0" err="1">
                <a:latin typeface="Arial" panose="020B0604020202020204" pitchFamily="34" charset="0"/>
              </a:rPr>
              <a:t>crystal</a:t>
            </a:r>
            <a:r>
              <a:rPr lang="fr-FR" altLang="fr-FR" sz="2000" dirty="0">
                <a:latin typeface="Arial" panose="020B0604020202020204" pitchFamily="34" charset="0"/>
              </a:rPr>
              <a:t> simulator </a:t>
            </a:r>
            <a:r>
              <a:rPr lang="fr-FR" altLang="fr-FR" sz="2000" dirty="0" err="1">
                <a:latin typeface="Arial" panose="020B0604020202020204" pitchFamily="34" charset="0"/>
              </a:rPr>
              <a:t>using</a:t>
            </a:r>
            <a:r>
              <a:rPr lang="fr-FR" altLang="fr-FR" sz="2000" dirty="0">
                <a:latin typeface="Arial" panose="020B0604020202020204" pitchFamily="34" charset="0"/>
              </a:rPr>
              <a:t> STARE</a:t>
            </a:r>
            <a:endParaRPr lang="fr-FR" dirty="0"/>
          </a:p>
        </p:txBody>
      </p:sp>
      <p:sp>
        <p:nvSpPr>
          <p:cNvPr id="12" name="Rectangle à coins arrondis 45">
            <a:extLst>
              <a:ext uri="{FF2B5EF4-FFF2-40B4-BE49-F238E27FC236}">
                <a16:creationId xmlns:a16="http://schemas.microsoft.com/office/drawing/2014/main" id="{FABAA57B-FFEA-6F21-3976-2680AB3AF405}"/>
              </a:ext>
            </a:extLst>
          </p:cNvPr>
          <p:cNvSpPr/>
          <p:nvPr/>
        </p:nvSpPr>
        <p:spPr>
          <a:xfrm>
            <a:off x="4915081" y="3881154"/>
            <a:ext cx="2363640" cy="7230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Pizza boxes </a:t>
            </a:r>
          </a:p>
          <a:p>
            <a:pPr algn="ctr"/>
            <a:r>
              <a:rPr lang="fr-FR" dirty="0"/>
              <a:t>(4 DAQ servers C6400)</a:t>
            </a:r>
          </a:p>
        </p:txBody>
      </p:sp>
      <p:sp>
        <p:nvSpPr>
          <p:cNvPr id="13" name="Rectangle à coins arrondis 45">
            <a:extLst>
              <a:ext uri="{FF2B5EF4-FFF2-40B4-BE49-F238E27FC236}">
                <a16:creationId xmlns:a16="http://schemas.microsoft.com/office/drawing/2014/main" id="{BD382C7F-35DC-B4B6-1E95-4E6EE034B2C4}"/>
              </a:ext>
            </a:extLst>
          </p:cNvPr>
          <p:cNvSpPr/>
          <p:nvPr/>
        </p:nvSpPr>
        <p:spPr>
          <a:xfrm>
            <a:off x="4915081" y="3165357"/>
            <a:ext cx="2363640" cy="7230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PACE Test Bench (in a </a:t>
            </a:r>
            <a:r>
              <a:rPr lang="fr-FR" dirty="0" err="1"/>
              <a:t>crate</a:t>
            </a:r>
            <a:r>
              <a:rPr lang="fr-FR" dirty="0"/>
              <a:t> *)</a:t>
            </a:r>
          </a:p>
        </p:txBody>
      </p:sp>
      <p:sp>
        <p:nvSpPr>
          <p:cNvPr id="14" name="Rectangle à coins arrondis 45">
            <a:extLst>
              <a:ext uri="{FF2B5EF4-FFF2-40B4-BE49-F238E27FC236}">
                <a16:creationId xmlns:a16="http://schemas.microsoft.com/office/drawing/2014/main" id="{C4075C88-1359-3524-C951-C4097AD97FC7}"/>
              </a:ext>
            </a:extLst>
          </p:cNvPr>
          <p:cNvSpPr/>
          <p:nvPr/>
        </p:nvSpPr>
        <p:spPr>
          <a:xfrm>
            <a:off x="4923096" y="2456860"/>
            <a:ext cx="2363640" cy="7230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STARE 12 links</a:t>
            </a:r>
          </a:p>
        </p:txBody>
      </p:sp>
      <p:sp>
        <p:nvSpPr>
          <p:cNvPr id="15" name="Rectangle à coins arrondis 45">
            <a:extLst>
              <a:ext uri="{FF2B5EF4-FFF2-40B4-BE49-F238E27FC236}">
                <a16:creationId xmlns:a16="http://schemas.microsoft.com/office/drawing/2014/main" id="{75BF3045-A28A-9752-AEB3-ACD862EA46FF}"/>
              </a:ext>
            </a:extLst>
          </p:cNvPr>
          <p:cNvSpPr/>
          <p:nvPr/>
        </p:nvSpPr>
        <p:spPr>
          <a:xfrm>
            <a:off x="4905264" y="1733763"/>
            <a:ext cx="2363640" cy="7230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100 </a:t>
            </a:r>
            <a:r>
              <a:rPr lang="fr-FR" dirty="0" err="1"/>
              <a:t>Gbps</a:t>
            </a:r>
            <a:r>
              <a:rPr lang="fr-FR" dirty="0"/>
              <a:t> Optical </a:t>
            </a:r>
            <a:r>
              <a:rPr lang="fr-FR" dirty="0" err="1"/>
              <a:t>Switche</a:t>
            </a:r>
            <a:endParaRPr lang="fr-FR" dirty="0"/>
          </a:p>
        </p:txBody>
      </p:sp>
      <p:sp>
        <p:nvSpPr>
          <p:cNvPr id="16" name="Rectangle à coins arrondis 45">
            <a:extLst>
              <a:ext uri="{FF2B5EF4-FFF2-40B4-BE49-F238E27FC236}">
                <a16:creationId xmlns:a16="http://schemas.microsoft.com/office/drawing/2014/main" id="{1982B8FA-C3DA-D4BB-1446-EC25C476C9D2}"/>
              </a:ext>
            </a:extLst>
          </p:cNvPr>
          <p:cNvSpPr/>
          <p:nvPr/>
        </p:nvSpPr>
        <p:spPr>
          <a:xfrm>
            <a:off x="4907809" y="1027535"/>
            <a:ext cx="2363640" cy="7230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Power Switch for </a:t>
            </a:r>
            <a:r>
              <a:rPr lang="fr-FR" dirty="0" err="1"/>
              <a:t>remote</a:t>
            </a:r>
            <a:r>
              <a:rPr lang="fr-FR" dirty="0"/>
              <a:t> control</a:t>
            </a:r>
          </a:p>
        </p:txBody>
      </p:sp>
      <p:sp>
        <p:nvSpPr>
          <p:cNvPr id="17" name="Rectangle à coins arrondis 45">
            <a:extLst>
              <a:ext uri="{FF2B5EF4-FFF2-40B4-BE49-F238E27FC236}">
                <a16:creationId xmlns:a16="http://schemas.microsoft.com/office/drawing/2014/main" id="{7DE8F1BA-4874-469A-8C41-D915944E8725}"/>
              </a:ext>
            </a:extLst>
          </p:cNvPr>
          <p:cNvSpPr/>
          <p:nvPr/>
        </p:nvSpPr>
        <p:spPr>
          <a:xfrm>
            <a:off x="4910055" y="5164496"/>
            <a:ext cx="2373691" cy="45578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FR" dirty="0"/>
              <a:t>Cristal </a:t>
            </a:r>
            <a:r>
              <a:rPr lang="fr-FR" dirty="0" err="1"/>
              <a:t>emulator</a:t>
            </a:r>
            <a:r>
              <a:rPr lang="fr-FR" dirty="0"/>
              <a:t> *</a:t>
            </a:r>
          </a:p>
        </p:txBody>
      </p:sp>
      <p:sp>
        <p:nvSpPr>
          <p:cNvPr id="18" name="Espace réservé du contenu 2">
            <a:extLst>
              <a:ext uri="{FF2B5EF4-FFF2-40B4-BE49-F238E27FC236}">
                <a16:creationId xmlns:a16="http://schemas.microsoft.com/office/drawing/2014/main" id="{40FCD0A1-DDEA-4DE4-8C68-80B907A998A1}"/>
              </a:ext>
            </a:extLst>
          </p:cNvPr>
          <p:cNvSpPr>
            <a:spLocks noGrp="1"/>
          </p:cNvSpPr>
          <p:nvPr/>
        </p:nvSpPr>
        <p:spPr>
          <a:xfrm>
            <a:off x="119379" y="1359854"/>
            <a:ext cx="4944719" cy="477439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sym typeface="Wingdings" panose="05000000000000000000" pitchFamily="2" charset="2"/>
              </a:rPr>
              <a:t>A new Bay to be designed to house all the STARE facilities</a:t>
            </a:r>
          </a:p>
          <a:p>
            <a:r>
              <a:rPr lang="en-GB" sz="2400" dirty="0">
                <a:sym typeface="Wingdings" panose="05000000000000000000" pitchFamily="2" charset="2"/>
              </a:rPr>
              <a:t>New PACE crate with cooling, Fans, PS mechanics to fix the backplane and up to 38 channels. Plus 3 Stare links</a:t>
            </a:r>
          </a:p>
          <a:p>
            <a:r>
              <a:rPr lang="en-GB" sz="2400" dirty="0">
                <a:sym typeface="Wingdings" panose="05000000000000000000" pitchFamily="2" charset="2"/>
              </a:rPr>
              <a:t>12 links Stare bench</a:t>
            </a:r>
          </a:p>
          <a:p>
            <a:r>
              <a:rPr lang="en-GB" sz="2400" dirty="0">
                <a:sym typeface="Wingdings" panose="05000000000000000000" pitchFamily="2" charset="2"/>
              </a:rPr>
              <a:t>100 Gbps switches</a:t>
            </a:r>
          </a:p>
          <a:p>
            <a:r>
              <a:rPr lang="en-GB" sz="2400" dirty="0">
                <a:sym typeface="Wingdings" panose="05000000000000000000" pitchFamily="2" charset="2"/>
              </a:rPr>
              <a:t>Power switch</a:t>
            </a:r>
          </a:p>
          <a:p>
            <a:r>
              <a:rPr lang="en-GB" sz="2400" dirty="0">
                <a:sym typeface="Wingdings" panose="05000000000000000000" pitchFamily="2" charset="2"/>
              </a:rPr>
              <a:t>4 DAQ servers up to 8 STARE emulators </a:t>
            </a:r>
          </a:p>
          <a:p>
            <a:r>
              <a:rPr lang="en-GB" sz="2400" dirty="0">
                <a:sym typeface="Wingdings" panose="05000000000000000000" pitchFamily="2" charset="2"/>
              </a:rPr>
              <a:t>Cristal emulator (pulser + </a:t>
            </a:r>
            <a:r>
              <a:rPr lang="en-GB" sz="2400" dirty="0" err="1">
                <a:sym typeface="Wingdings" panose="05000000000000000000" pitchFamily="2" charset="2"/>
              </a:rPr>
              <a:t>faninfanout</a:t>
            </a:r>
            <a:r>
              <a:rPr lang="en-GB" sz="2400" dirty="0">
                <a:sym typeface="Wingdings" panose="05000000000000000000" pitchFamily="2" charset="2"/>
              </a:rPr>
              <a:t> + </a:t>
            </a:r>
            <a:r>
              <a:rPr lang="en-GB" sz="2400" dirty="0" err="1">
                <a:sym typeface="Wingdings" panose="05000000000000000000" pitchFamily="2" charset="2"/>
              </a:rPr>
              <a:t>single_diff</a:t>
            </a:r>
            <a:r>
              <a:rPr lang="en-GB" sz="2400" dirty="0">
                <a:sym typeface="Wingdings" panose="05000000000000000000" pitchFamily="2" charset="2"/>
              </a:rPr>
              <a:t>)</a:t>
            </a:r>
          </a:p>
          <a:p>
            <a:r>
              <a:rPr lang="en-GB" sz="2400" dirty="0">
                <a:sym typeface="Wingdings" panose="05000000000000000000" pitchFamily="2" charset="2"/>
              </a:rPr>
              <a:t>Total of 23 links @ 10 Gbps each (230 Gbps).</a:t>
            </a:r>
          </a:p>
          <a:p>
            <a:r>
              <a:rPr lang="en-GB" sz="2400" dirty="0">
                <a:sym typeface="Wingdings" panose="05000000000000000000" pitchFamily="2" charset="2"/>
              </a:rPr>
              <a:t>100 </a:t>
            </a:r>
            <a:r>
              <a:rPr lang="en-GB" sz="2400" dirty="0" err="1">
                <a:sym typeface="Wingdings" panose="05000000000000000000" pitchFamily="2" charset="2"/>
              </a:rPr>
              <a:t>Gpbs</a:t>
            </a:r>
            <a:r>
              <a:rPr lang="en-GB" sz="2400" dirty="0">
                <a:sym typeface="Wingdings" panose="05000000000000000000" pitchFamily="2" charset="2"/>
              </a:rPr>
              <a:t> fibre between 104 and 206 (200 Gbps as an upgrade)</a:t>
            </a:r>
          </a:p>
        </p:txBody>
      </p:sp>
      <p:pic>
        <p:nvPicPr>
          <p:cNvPr id="22" name="Image 21">
            <a:extLst>
              <a:ext uri="{FF2B5EF4-FFF2-40B4-BE49-F238E27FC236}">
                <a16:creationId xmlns:a16="http://schemas.microsoft.com/office/drawing/2014/main" id="{C384D0A5-7821-44DD-985D-311232BC2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4759" y="896509"/>
            <a:ext cx="2282407" cy="5064981"/>
          </a:xfrm>
          <a:prstGeom prst="rect">
            <a:avLst/>
          </a:prstGeom>
        </p:spPr>
      </p:pic>
      <p:sp>
        <p:nvSpPr>
          <p:cNvPr id="23" name="ZoneTexte 22">
            <a:extLst>
              <a:ext uri="{FF2B5EF4-FFF2-40B4-BE49-F238E27FC236}">
                <a16:creationId xmlns:a16="http://schemas.microsoft.com/office/drawing/2014/main" id="{56368EED-2284-404F-BB36-34FB59942D59}"/>
              </a:ext>
            </a:extLst>
          </p:cNvPr>
          <p:cNvSpPr txBox="1"/>
          <p:nvPr/>
        </p:nvSpPr>
        <p:spPr>
          <a:xfrm>
            <a:off x="4922353" y="6004069"/>
            <a:ext cx="1725152" cy="307777"/>
          </a:xfrm>
          <a:prstGeom prst="rect">
            <a:avLst/>
          </a:prstGeom>
          <a:noFill/>
        </p:spPr>
        <p:txBody>
          <a:bodyPr wrap="none" rtlCol="0">
            <a:spAutoFit/>
          </a:bodyPr>
          <a:lstStyle/>
          <a:p>
            <a:r>
              <a:rPr lang="fr-FR" sz="1400" dirty="0"/>
              <a:t>* </a:t>
            </a:r>
            <a:r>
              <a:rPr lang="fr-FR" sz="1400" dirty="0" err="1"/>
              <a:t>Missing</a:t>
            </a:r>
            <a:r>
              <a:rPr lang="fr-FR" sz="1400" dirty="0"/>
              <a:t> </a:t>
            </a:r>
            <a:r>
              <a:rPr lang="fr-FR" sz="1400" dirty="0" err="1"/>
              <a:t>some</a:t>
            </a:r>
            <a:r>
              <a:rPr lang="fr-FR" sz="1400" dirty="0"/>
              <a:t> parts</a:t>
            </a:r>
          </a:p>
        </p:txBody>
      </p:sp>
      <p:pic>
        <p:nvPicPr>
          <p:cNvPr id="4" name="Image 3">
            <a:extLst>
              <a:ext uri="{FF2B5EF4-FFF2-40B4-BE49-F238E27FC236}">
                <a16:creationId xmlns:a16="http://schemas.microsoft.com/office/drawing/2014/main" id="{903B6FDC-895F-4DF6-AA46-8E5EB2DA3D90}"/>
              </a:ext>
            </a:extLst>
          </p:cNvPr>
          <p:cNvPicPr>
            <a:picLocks noChangeAspect="1"/>
          </p:cNvPicPr>
          <p:nvPr/>
        </p:nvPicPr>
        <p:blipFill>
          <a:blip r:embed="rId3"/>
          <a:stretch>
            <a:fillRect/>
          </a:stretch>
        </p:blipFill>
        <p:spPr>
          <a:xfrm>
            <a:off x="7414788" y="896509"/>
            <a:ext cx="2177858" cy="5064981"/>
          </a:xfrm>
          <a:prstGeom prst="rect">
            <a:avLst/>
          </a:prstGeom>
        </p:spPr>
      </p:pic>
      <p:sp>
        <p:nvSpPr>
          <p:cNvPr id="11" name="Rectangle à coins arrondis 29">
            <a:extLst>
              <a:ext uri="{FF2B5EF4-FFF2-40B4-BE49-F238E27FC236}">
                <a16:creationId xmlns:a16="http://schemas.microsoft.com/office/drawing/2014/main" id="{2E849BDB-F4B7-D982-61E0-C5794223E8BD}"/>
              </a:ext>
            </a:extLst>
          </p:cNvPr>
          <p:cNvSpPr/>
          <p:nvPr/>
        </p:nvSpPr>
        <p:spPr>
          <a:xfrm>
            <a:off x="4925262" y="814856"/>
            <a:ext cx="2343278" cy="5228289"/>
          </a:xfrm>
          <a:prstGeom prst="roundRect">
            <a:avLst/>
          </a:prstGeom>
          <a:noFill/>
          <a:ln w="762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dirty="0"/>
          </a:p>
        </p:txBody>
      </p:sp>
    </p:spTree>
    <p:extLst>
      <p:ext uri="{BB962C8B-B14F-4D97-AF65-F5344CB8AC3E}">
        <p14:creationId xmlns:p14="http://schemas.microsoft.com/office/powerpoint/2010/main" val="2133525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11</a:t>
            </a:fld>
            <a:endParaRPr lang="fr-FR" dirty="0">
              <a:latin typeface="Comic Sans MS" panose="030F0902030302020204" pitchFamily="66" charset="0"/>
            </a:endParaRPr>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a:xfrm>
            <a:off x="2591740" y="169117"/>
            <a:ext cx="4184980" cy="488983"/>
          </a:xfrm>
        </p:spPr>
        <p:txBody>
          <a:bodyPr>
            <a:normAutofit/>
          </a:bodyPr>
          <a:lstStyle/>
          <a:p>
            <a:r>
              <a:rPr lang="fr-FR" altLang="fr-FR" sz="2400" dirty="0">
                <a:latin typeface="Comic Sans MS" panose="030F0902030302020204" pitchFamily="66" charset="0"/>
              </a:rPr>
              <a:t>12 Link Bay </a:t>
            </a:r>
            <a:r>
              <a:rPr lang="fr-FR" altLang="fr-FR" sz="2400" dirty="0" err="1">
                <a:latin typeface="Comic Sans MS" panose="030F0902030302020204" pitchFamily="66" charset="0"/>
              </a:rPr>
              <a:t>functionalities</a:t>
            </a:r>
            <a:endParaRPr lang="fr-FR" sz="2400" b="0" dirty="0">
              <a:latin typeface="Comic Sans MS" panose="030F0902030302020204" pitchFamily="66" charset="0"/>
            </a:endParaRPr>
          </a:p>
        </p:txBody>
      </p:sp>
      <p:sp>
        <p:nvSpPr>
          <p:cNvPr id="3" name="ZoneTexte 2">
            <a:extLst>
              <a:ext uri="{FF2B5EF4-FFF2-40B4-BE49-F238E27FC236}">
                <a16:creationId xmlns:a16="http://schemas.microsoft.com/office/drawing/2014/main" id="{CAB7B93C-4C93-217F-7825-9572DDB63696}"/>
              </a:ext>
            </a:extLst>
          </p:cNvPr>
          <p:cNvSpPr txBox="1"/>
          <p:nvPr/>
        </p:nvSpPr>
        <p:spPr>
          <a:xfrm>
            <a:off x="2591740" y="882256"/>
            <a:ext cx="8848261" cy="5348216"/>
          </a:xfrm>
          <a:prstGeom prst="rect">
            <a:avLst/>
          </a:prstGeom>
          <a:noFill/>
        </p:spPr>
        <p:txBody>
          <a:bodyPr wrap="square" rtlCol="0">
            <a:normAutofit/>
          </a:bodyPr>
          <a:lstStyle/>
          <a:p>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propose to </a:t>
            </a:r>
            <a:r>
              <a:rPr lang="fr-FR" dirty="0" err="1">
                <a:latin typeface="Comic Sans MS" panose="030F0902030302020204" pitchFamily="66" charset="0"/>
              </a:rPr>
              <a:t>simulate</a:t>
            </a:r>
            <a:r>
              <a:rPr lang="fr-FR" dirty="0">
                <a:latin typeface="Comic Sans MS" panose="030F0902030302020204" pitchFamily="66" charset="0"/>
              </a:rPr>
              <a:t> 38 High </a:t>
            </a:r>
            <a:r>
              <a:rPr lang="fr-FR" dirty="0" err="1">
                <a:latin typeface="Comic Sans MS" panose="030F0902030302020204" pitchFamily="66" charset="0"/>
              </a:rPr>
              <a:t>resolution</a:t>
            </a:r>
            <a:r>
              <a:rPr lang="fr-FR" dirty="0">
                <a:latin typeface="Comic Sans MS" panose="030F0902030302020204" pitchFamily="66" charset="0"/>
              </a:rPr>
              <a:t> </a:t>
            </a:r>
            <a:r>
              <a:rPr lang="fr-FR" dirty="0" err="1">
                <a:latin typeface="Comic Sans MS" panose="030F0902030302020204" pitchFamily="66" charset="0"/>
              </a:rPr>
              <a:t>low</a:t>
            </a:r>
            <a:r>
              <a:rPr lang="fr-FR" dirty="0">
                <a:latin typeface="Comic Sans MS" panose="030F0902030302020204" pitchFamily="66" charset="0"/>
              </a:rPr>
              <a:t> noise pulses to the PACE </a:t>
            </a:r>
            <a:r>
              <a:rPr lang="fr-FR" dirty="0" err="1">
                <a:latin typeface="Comic Sans MS" panose="030F0902030302020204" pitchFamily="66" charset="0"/>
              </a:rPr>
              <a:t>board</a:t>
            </a:r>
            <a:r>
              <a:rPr lang="fr-FR" dirty="0">
                <a:latin typeface="Comic Sans MS" panose="030F0902030302020204" pitchFamily="66" charset="0"/>
              </a:rPr>
              <a:t> and analyse the data contents</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Validate</a:t>
            </a:r>
            <a:r>
              <a:rPr lang="fr-FR" dirty="0">
                <a:latin typeface="Comic Sans MS" panose="030F0902030302020204" pitchFamily="66" charset="0"/>
              </a:rPr>
              <a:t> the Slow Control </a:t>
            </a:r>
            <a:r>
              <a:rPr lang="fr-FR" dirty="0" err="1">
                <a:latin typeface="Comic Sans MS" panose="030F0902030302020204" pitchFamily="66" charset="0"/>
              </a:rPr>
              <a:t>using</a:t>
            </a:r>
            <a:r>
              <a:rPr lang="fr-FR" dirty="0">
                <a:latin typeface="Comic Sans MS" panose="030F0902030302020204" pitchFamily="66" charset="0"/>
              </a:rPr>
              <a:t> multiple cristal configuration </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Validate</a:t>
            </a:r>
            <a:r>
              <a:rPr lang="fr-FR" dirty="0">
                <a:latin typeface="Comic Sans MS" panose="030F0902030302020204" pitchFamily="66" charset="0"/>
              </a:rPr>
              <a:t> the AGATA monitoring system in </a:t>
            </a:r>
            <a:r>
              <a:rPr lang="fr-FR" dirty="0" err="1">
                <a:latin typeface="Comic Sans MS" panose="030F0902030302020204" pitchFamily="66" charset="0"/>
              </a:rPr>
              <a:t>order</a:t>
            </a:r>
            <a:r>
              <a:rPr lang="fr-FR" dirty="0">
                <a:latin typeface="Comic Sans MS" panose="030F0902030302020204" pitchFamily="66" charset="0"/>
              </a:rPr>
              <a:t> to </a:t>
            </a:r>
            <a:r>
              <a:rPr lang="fr-FR" dirty="0" err="1">
                <a:latin typeface="Comic Sans MS" panose="030F0902030302020204" pitchFamily="66" charset="0"/>
              </a:rPr>
              <a:t>see</a:t>
            </a:r>
            <a:r>
              <a:rPr lang="fr-FR" dirty="0">
                <a:latin typeface="Comic Sans MS" panose="030F0902030302020204" pitchFamily="66" charset="0"/>
              </a:rPr>
              <a:t> </a:t>
            </a:r>
            <a:r>
              <a:rPr lang="fr-FR" dirty="0" err="1">
                <a:latin typeface="Comic Sans MS" panose="030F0902030302020204" pitchFamily="66" charset="0"/>
              </a:rPr>
              <a:t>continuous</a:t>
            </a:r>
            <a:r>
              <a:rPr lang="fr-FR" dirty="0">
                <a:latin typeface="Comic Sans MS" panose="030F0902030302020204" pitchFamily="66" charset="0"/>
              </a:rPr>
              <a:t> </a:t>
            </a:r>
            <a:r>
              <a:rPr lang="fr-FR" dirty="0" err="1">
                <a:latin typeface="Comic Sans MS" panose="030F0902030302020204" pitchFamily="66" charset="0"/>
              </a:rPr>
              <a:t>triggered</a:t>
            </a:r>
            <a:r>
              <a:rPr lang="fr-FR" dirty="0">
                <a:latin typeface="Comic Sans MS" panose="030F0902030302020204" pitchFamily="66" charset="0"/>
              </a:rPr>
              <a:t> </a:t>
            </a:r>
            <a:r>
              <a:rPr lang="fr-FR" dirty="0" err="1">
                <a:latin typeface="Comic Sans MS" panose="030F0902030302020204" pitchFamily="66" charset="0"/>
              </a:rPr>
              <a:t>signals</a:t>
            </a:r>
            <a:r>
              <a:rPr lang="fr-FR" dirty="0">
                <a:latin typeface="Comic Sans MS" panose="030F0902030302020204" pitchFamily="66" charset="0"/>
              </a:rPr>
              <a:t>.</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need</a:t>
            </a:r>
            <a:r>
              <a:rPr lang="fr-FR" dirty="0">
                <a:latin typeface="Comic Sans MS" panose="030F0902030302020204" pitchFamily="66" charset="0"/>
              </a:rPr>
              <a:t> to </a:t>
            </a:r>
            <a:r>
              <a:rPr lang="fr-FR" dirty="0" err="1">
                <a:latin typeface="Comic Sans MS" panose="030F0902030302020204" pitchFamily="66" charset="0"/>
              </a:rPr>
              <a:t>validate</a:t>
            </a:r>
            <a:r>
              <a:rPr lang="fr-FR" dirty="0">
                <a:latin typeface="Comic Sans MS" panose="030F0902030302020204" pitchFamily="66" charset="0"/>
              </a:rPr>
              <a:t> the DAQ software and </a:t>
            </a:r>
            <a:r>
              <a:rPr lang="fr-FR" dirty="0" err="1">
                <a:latin typeface="Comic Sans MS" panose="030F0902030302020204" pitchFamily="66" charset="0"/>
              </a:rPr>
              <a:t>make</a:t>
            </a:r>
            <a:r>
              <a:rPr lang="fr-FR" dirty="0">
                <a:latin typeface="Comic Sans MS" panose="030F0902030302020204" pitchFamily="66" charset="0"/>
              </a:rPr>
              <a:t> </a:t>
            </a:r>
            <a:r>
              <a:rPr lang="fr-FR" dirty="0" err="1">
                <a:latin typeface="Comic Sans MS" panose="030F0902030302020204" pitchFamily="66" charset="0"/>
              </a:rPr>
              <a:t>it</a:t>
            </a:r>
            <a:r>
              <a:rPr lang="fr-FR" dirty="0">
                <a:latin typeface="Comic Sans MS" panose="030F0902030302020204" pitchFamily="66" charset="0"/>
              </a:rPr>
              <a:t> more reliable.</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All </a:t>
            </a:r>
            <a:r>
              <a:rPr lang="fr-FR" dirty="0" err="1">
                <a:latin typeface="Comic Sans MS" panose="030F0902030302020204" pitchFamily="66" charset="0"/>
              </a:rPr>
              <a:t>this</a:t>
            </a:r>
            <a:r>
              <a:rPr lang="fr-FR" dirty="0">
                <a:latin typeface="Comic Sans MS" panose="030F0902030302020204" pitchFamily="66" charset="0"/>
              </a:rPr>
              <a:t> </a:t>
            </a:r>
            <a:r>
              <a:rPr lang="fr-FR" dirty="0" err="1">
                <a:latin typeface="Comic Sans MS" panose="030F0902030302020204" pitchFamily="66" charset="0"/>
              </a:rPr>
              <a:t>development</a:t>
            </a:r>
            <a:r>
              <a:rPr lang="fr-FR" dirty="0">
                <a:latin typeface="Comic Sans MS" panose="030F0902030302020204" pitchFamily="66" charset="0"/>
              </a:rPr>
              <a:t> </a:t>
            </a:r>
            <a:r>
              <a:rPr lang="fr-FR" dirty="0" err="1">
                <a:latin typeface="Comic Sans MS" panose="030F0902030302020204" pitchFamily="66" charset="0"/>
              </a:rPr>
              <a:t>is</a:t>
            </a:r>
            <a:r>
              <a:rPr lang="fr-FR" dirty="0">
                <a:latin typeface="Comic Sans MS" panose="030F0902030302020204" pitchFamily="66" charset="0"/>
              </a:rPr>
              <a:t> </a:t>
            </a:r>
            <a:r>
              <a:rPr lang="fr-FR" dirty="0" err="1">
                <a:latin typeface="Comic Sans MS" panose="030F0902030302020204" pitchFamily="66" charset="0"/>
              </a:rPr>
              <a:t>done</a:t>
            </a:r>
            <a:r>
              <a:rPr lang="fr-FR" dirty="0">
                <a:latin typeface="Comic Sans MS" panose="030F0902030302020204" pitchFamily="66" charset="0"/>
              </a:rPr>
              <a:t> </a:t>
            </a:r>
            <a:r>
              <a:rPr lang="fr-FR" dirty="0" err="1">
                <a:latin typeface="Comic Sans MS" panose="030F0902030302020204" pitchFamily="66" charset="0"/>
              </a:rPr>
              <a:t>is</a:t>
            </a:r>
            <a:r>
              <a:rPr lang="fr-FR" dirty="0">
                <a:latin typeface="Comic Sans MS" panose="030F0902030302020204" pitchFamily="66" charset="0"/>
              </a:rPr>
              <a:t> </a:t>
            </a:r>
            <a:r>
              <a:rPr lang="fr-FR" dirty="0" err="1">
                <a:latin typeface="Comic Sans MS" panose="030F0902030302020204" pitchFamily="66" charset="0"/>
              </a:rPr>
              <a:t>parallel</a:t>
            </a:r>
            <a:endParaRPr lang="fr-FR" dirty="0">
              <a:latin typeface="Comic Sans MS" panose="030F0902030302020204" pitchFamily="66" charset="0"/>
            </a:endParaRP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All </a:t>
            </a:r>
            <a:r>
              <a:rPr lang="fr-FR" dirty="0" err="1">
                <a:latin typeface="Comic Sans MS" panose="030F0902030302020204" pitchFamily="66" charset="0"/>
              </a:rPr>
              <a:t>this</a:t>
            </a:r>
            <a:r>
              <a:rPr lang="fr-FR" dirty="0">
                <a:latin typeface="Comic Sans MS" panose="030F0902030302020204" pitchFamily="66" charset="0"/>
              </a:rPr>
              <a:t> </a:t>
            </a:r>
            <a:r>
              <a:rPr lang="fr-FR" dirty="0" err="1">
                <a:latin typeface="Comic Sans MS" panose="030F0902030302020204" pitchFamily="66" charset="0"/>
              </a:rPr>
              <a:t>cannot</a:t>
            </a:r>
            <a:r>
              <a:rPr lang="fr-FR" dirty="0">
                <a:latin typeface="Comic Sans MS" panose="030F0902030302020204" pitchFamily="66" charset="0"/>
              </a:rPr>
              <a:t> </a:t>
            </a:r>
            <a:r>
              <a:rPr lang="fr-FR" dirty="0" err="1">
                <a:latin typeface="Comic Sans MS" panose="030F0902030302020204" pitchFamily="66" charset="0"/>
              </a:rPr>
              <a:t>be</a:t>
            </a:r>
            <a:r>
              <a:rPr lang="fr-FR" dirty="0">
                <a:latin typeface="Comic Sans MS" panose="030F0902030302020204" pitchFamily="66" charset="0"/>
              </a:rPr>
              <a:t> </a:t>
            </a:r>
            <a:r>
              <a:rPr lang="fr-FR" dirty="0" err="1">
                <a:latin typeface="Comic Sans MS" panose="030F0902030302020204" pitchFamily="66" charset="0"/>
              </a:rPr>
              <a:t>done</a:t>
            </a:r>
            <a:r>
              <a:rPr lang="fr-FR" dirty="0">
                <a:latin typeface="Comic Sans MS" panose="030F0902030302020204" pitchFamily="66" charset="0"/>
              </a:rPr>
              <a:t> </a:t>
            </a:r>
            <a:r>
              <a:rPr lang="fr-FR" dirty="0" err="1">
                <a:latin typeface="Comic Sans MS" panose="030F0902030302020204" pitchFamily="66" charset="0"/>
              </a:rPr>
              <a:t>with</a:t>
            </a:r>
            <a:r>
              <a:rPr lang="fr-FR" dirty="0">
                <a:latin typeface="Comic Sans MS" panose="030F0902030302020204" pitchFamily="66" charset="0"/>
              </a:rPr>
              <a:t> a simple test </a:t>
            </a:r>
            <a:r>
              <a:rPr lang="fr-FR" dirty="0" err="1">
                <a:latin typeface="Comic Sans MS" panose="030F0902030302020204" pitchFamily="66" charset="0"/>
              </a:rPr>
              <a:t>bench</a:t>
            </a:r>
            <a:endParaRPr lang="fr-FR" dirty="0">
              <a:latin typeface="Comic Sans MS" panose="030F0902030302020204" pitchFamily="66" charset="0"/>
            </a:endParaRPr>
          </a:p>
        </p:txBody>
      </p:sp>
    </p:spTree>
    <p:extLst>
      <p:ext uri="{BB962C8B-B14F-4D97-AF65-F5344CB8AC3E}">
        <p14:creationId xmlns:p14="http://schemas.microsoft.com/office/powerpoint/2010/main" val="416519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12</a:t>
            </a:fld>
            <a:endParaRPr lang="fr-FR" dirty="0">
              <a:latin typeface="Comic Sans MS" panose="030F0902030302020204" pitchFamily="66" charset="0"/>
            </a:endParaRPr>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a:xfrm>
            <a:off x="2591740" y="169117"/>
            <a:ext cx="3876912" cy="488983"/>
          </a:xfrm>
        </p:spPr>
        <p:txBody>
          <a:bodyPr>
            <a:normAutofit fontScale="90000"/>
          </a:bodyPr>
          <a:lstStyle/>
          <a:p>
            <a:r>
              <a:rPr lang="fr-FR" altLang="fr-FR" sz="2400" dirty="0">
                <a:latin typeface="Comic Sans MS" panose="030F0902030302020204" pitchFamily="66" charset="0"/>
              </a:rPr>
              <a:t>12 Link Bay </a:t>
            </a:r>
            <a:r>
              <a:rPr lang="fr-FR" altLang="fr-FR" sz="2400" dirty="0" err="1">
                <a:latin typeface="Comic Sans MS" panose="030F0902030302020204" pitchFamily="66" charset="0"/>
              </a:rPr>
              <a:t>functionalities</a:t>
            </a:r>
            <a:endParaRPr lang="fr-FR" sz="2400" b="0" dirty="0">
              <a:latin typeface="Comic Sans MS" panose="030F0902030302020204" pitchFamily="66" charset="0"/>
            </a:endParaRPr>
          </a:p>
        </p:txBody>
      </p:sp>
      <p:sp>
        <p:nvSpPr>
          <p:cNvPr id="3" name="ZoneTexte 2">
            <a:extLst>
              <a:ext uri="{FF2B5EF4-FFF2-40B4-BE49-F238E27FC236}">
                <a16:creationId xmlns:a16="http://schemas.microsoft.com/office/drawing/2014/main" id="{CAB7B93C-4C93-217F-7825-9572DDB63696}"/>
              </a:ext>
            </a:extLst>
          </p:cNvPr>
          <p:cNvSpPr txBox="1"/>
          <p:nvPr/>
        </p:nvSpPr>
        <p:spPr>
          <a:xfrm>
            <a:off x="1671869" y="1568541"/>
            <a:ext cx="8848261" cy="3720918"/>
          </a:xfrm>
          <a:prstGeom prst="rect">
            <a:avLst/>
          </a:prstGeom>
          <a:noFill/>
        </p:spPr>
        <p:txBody>
          <a:bodyPr wrap="square" rtlCol="0">
            <a:normAutofit/>
          </a:bodyPr>
          <a:lstStyle/>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can </a:t>
            </a:r>
            <a:r>
              <a:rPr lang="fr-FR" dirty="0" err="1">
                <a:latin typeface="Comic Sans MS" panose="030F0902030302020204" pitchFamily="66" charset="0"/>
              </a:rPr>
              <a:t>make</a:t>
            </a:r>
            <a:r>
              <a:rPr lang="fr-FR" dirty="0">
                <a:latin typeface="Comic Sans MS" panose="030F0902030302020204" pitchFamily="66" charset="0"/>
              </a:rPr>
              <a:t> </a:t>
            </a:r>
            <a:r>
              <a:rPr lang="fr-FR" dirty="0" err="1">
                <a:latin typeface="Comic Sans MS" panose="030F0902030302020204" pitchFamily="66" charset="0"/>
              </a:rPr>
              <a:t>parallel</a:t>
            </a:r>
            <a:r>
              <a:rPr lang="fr-FR" dirty="0">
                <a:latin typeface="Comic Sans MS" panose="030F0902030302020204" pitchFamily="66" charset="0"/>
              </a:rPr>
              <a:t> </a:t>
            </a:r>
            <a:r>
              <a:rPr lang="fr-FR" dirty="0" err="1">
                <a:latin typeface="Comic Sans MS" panose="030F0902030302020204" pitchFamily="66" charset="0"/>
              </a:rPr>
              <a:t>development</a:t>
            </a:r>
            <a:r>
              <a:rPr lang="fr-FR" dirty="0">
                <a:latin typeface="Comic Sans MS" panose="030F0902030302020204" pitchFamily="66" charset="0"/>
              </a:rPr>
              <a:t> (</a:t>
            </a:r>
            <a:r>
              <a:rPr lang="fr-FR" dirty="0" err="1">
                <a:latin typeface="Comic Sans MS" panose="030F0902030302020204" pitchFamily="66" charset="0"/>
              </a:rPr>
              <a:t>We</a:t>
            </a:r>
            <a:r>
              <a:rPr lang="fr-FR" dirty="0">
                <a:latin typeface="Comic Sans MS" panose="030F0902030302020204" pitchFamily="66" charset="0"/>
              </a:rPr>
              <a:t> can test </a:t>
            </a:r>
            <a:r>
              <a:rPr lang="fr-FR" dirty="0" err="1">
                <a:latin typeface="Comic Sans MS" panose="030F0902030302020204" pitchFamily="66" charset="0"/>
              </a:rPr>
              <a:t>firmware</a:t>
            </a:r>
            <a:r>
              <a:rPr lang="fr-FR" dirty="0">
                <a:latin typeface="Comic Sans MS" panose="030F0902030302020204" pitchFamily="66" charset="0"/>
              </a:rPr>
              <a:t> </a:t>
            </a:r>
            <a:r>
              <a:rPr lang="fr-FR" dirty="0" err="1">
                <a:latin typeface="Comic Sans MS" panose="030F0902030302020204" pitchFamily="66" charset="0"/>
              </a:rPr>
              <a:t>development</a:t>
            </a:r>
            <a:r>
              <a:rPr lang="fr-FR" dirty="0">
                <a:latin typeface="Comic Sans MS" panose="030F0902030302020204" pitchFamily="66" charset="0"/>
              </a:rPr>
              <a:t> on one </a:t>
            </a:r>
            <a:r>
              <a:rPr lang="fr-FR" dirty="0" err="1">
                <a:latin typeface="Comic Sans MS" panose="030F0902030302020204" pitchFamily="66" charset="0"/>
              </a:rPr>
              <a:t>stare</a:t>
            </a:r>
            <a:r>
              <a:rPr lang="fr-FR" dirty="0">
                <a:latin typeface="Comic Sans MS" panose="030F0902030302020204" pitchFamily="66" charset="0"/>
              </a:rPr>
              <a:t> and test </a:t>
            </a:r>
            <a:r>
              <a:rPr lang="fr-FR" dirty="0" err="1">
                <a:latin typeface="Comic Sans MS" panose="030F0902030302020204" pitchFamily="66" charset="0"/>
              </a:rPr>
              <a:t>Topology</a:t>
            </a:r>
            <a:r>
              <a:rPr lang="fr-FR" dirty="0">
                <a:latin typeface="Comic Sans MS" panose="030F0902030302020204" pitchFamily="66" charset="0"/>
              </a:rPr>
              <a:t> manager on </a:t>
            </a:r>
            <a:r>
              <a:rPr lang="fr-FR" dirty="0" err="1">
                <a:latin typeface="Comic Sans MS" panose="030F0902030302020204" pitchFamily="66" charset="0"/>
              </a:rPr>
              <a:t>other</a:t>
            </a:r>
            <a:r>
              <a:rPr lang="fr-FR" dirty="0">
                <a:latin typeface="Comic Sans MS" panose="030F0902030302020204" pitchFamily="66" charset="0"/>
              </a:rPr>
              <a:t> </a:t>
            </a:r>
            <a:r>
              <a:rPr lang="fr-FR" dirty="0" err="1">
                <a:latin typeface="Comic Sans MS" panose="030F0902030302020204" pitchFamily="66" charset="0"/>
              </a:rPr>
              <a:t>STAREs</a:t>
            </a:r>
            <a:r>
              <a:rPr lang="fr-FR" dirty="0">
                <a:latin typeface="Comic Sans MS" panose="030F0902030302020204" pitchFamily="66" charset="0"/>
              </a:rPr>
              <a:t>, or Slow control on one or 2 STARE and </a:t>
            </a:r>
            <a:r>
              <a:rPr lang="fr-FR" dirty="0" err="1">
                <a:latin typeface="Comic Sans MS" panose="030F0902030302020204" pitchFamily="66" charset="0"/>
              </a:rPr>
              <a:t>firmware</a:t>
            </a:r>
            <a:r>
              <a:rPr lang="fr-FR" dirty="0">
                <a:latin typeface="Comic Sans MS" panose="030F0902030302020204" pitchFamily="66" charset="0"/>
              </a:rPr>
              <a:t> on PACE in </a:t>
            </a:r>
            <a:r>
              <a:rPr lang="fr-FR" dirty="0" err="1">
                <a:latin typeface="Comic Sans MS" panose="030F0902030302020204" pitchFamily="66" charset="0"/>
              </a:rPr>
              <a:t>parallel</a:t>
            </a:r>
            <a:endParaRPr lang="fr-FR" dirty="0">
              <a:latin typeface="Comic Sans MS" panose="030F0902030302020204" pitchFamily="66" charset="0"/>
            </a:endParaRP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Topology</a:t>
            </a:r>
            <a:r>
              <a:rPr lang="fr-FR" dirty="0">
                <a:latin typeface="Comic Sans MS" panose="030F0902030302020204" pitchFamily="66" charset="0"/>
              </a:rPr>
              <a:t> Manager configuration can </a:t>
            </a:r>
            <a:r>
              <a:rPr lang="fr-FR" dirty="0" err="1">
                <a:latin typeface="Comic Sans MS" panose="030F0902030302020204" pitchFamily="66" charset="0"/>
              </a:rPr>
              <a:t>be</a:t>
            </a:r>
            <a:r>
              <a:rPr lang="fr-FR" dirty="0">
                <a:latin typeface="Comic Sans MS" panose="030F0902030302020204" pitchFamily="66" charset="0"/>
              </a:rPr>
              <a:t> </a:t>
            </a:r>
            <a:r>
              <a:rPr lang="fr-FR" dirty="0" err="1">
                <a:latin typeface="Comic Sans MS" panose="030F0902030302020204" pitchFamily="66" charset="0"/>
              </a:rPr>
              <a:t>qualified</a:t>
            </a:r>
            <a:r>
              <a:rPr lang="fr-FR" dirty="0">
                <a:latin typeface="Comic Sans MS" panose="030F0902030302020204" pitchFamily="66" charset="0"/>
              </a:rPr>
              <a:t> </a:t>
            </a:r>
            <a:r>
              <a:rPr lang="fr-FR" dirty="0" err="1">
                <a:latin typeface="Comic Sans MS" panose="030F0902030302020204" pitchFamily="66" charset="0"/>
              </a:rPr>
              <a:t>using</a:t>
            </a:r>
            <a:r>
              <a:rPr lang="fr-FR" dirty="0">
                <a:latin typeface="Comic Sans MS" panose="030F0902030302020204" pitchFamily="66" charset="0"/>
              </a:rPr>
              <a:t> STARE, STARE </a:t>
            </a:r>
            <a:r>
              <a:rPr lang="fr-FR" dirty="0" err="1">
                <a:latin typeface="Comic Sans MS" panose="030F0902030302020204" pitchFamily="66" charset="0"/>
              </a:rPr>
              <a:t>with</a:t>
            </a:r>
            <a:r>
              <a:rPr lang="fr-FR" dirty="0">
                <a:latin typeface="Comic Sans MS" panose="030F0902030302020204" pitchFamily="66" charset="0"/>
              </a:rPr>
              <a:t> PACE and STARE </a:t>
            </a:r>
            <a:r>
              <a:rPr lang="fr-FR" dirty="0" err="1">
                <a:latin typeface="Comic Sans MS" panose="030F0902030302020204" pitchFamily="66" charset="0"/>
              </a:rPr>
              <a:t>emulator</a:t>
            </a:r>
            <a:endParaRPr lang="fr-FR" dirty="0">
              <a:latin typeface="Comic Sans MS" panose="030F0902030302020204" pitchFamily="66" charset="0"/>
            </a:endParaRPr>
          </a:p>
          <a:p>
            <a:pPr marL="742950" lvl="1"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can </a:t>
            </a:r>
            <a:r>
              <a:rPr lang="fr-FR" dirty="0" err="1">
                <a:latin typeface="Comic Sans MS" panose="030F0902030302020204" pitchFamily="66" charset="0"/>
              </a:rPr>
              <a:t>validate</a:t>
            </a:r>
            <a:r>
              <a:rPr lang="fr-FR" dirty="0">
                <a:latin typeface="Comic Sans MS" panose="030F0902030302020204" pitchFamily="66" charset="0"/>
              </a:rPr>
              <a:t> SC TM and DECOD </a:t>
            </a:r>
            <a:r>
              <a:rPr lang="fr-FR" dirty="0" err="1">
                <a:latin typeface="Comic Sans MS" panose="030F0902030302020204" pitchFamily="66" charset="0"/>
              </a:rPr>
              <a:t>before</a:t>
            </a:r>
            <a:r>
              <a:rPr lang="fr-FR" dirty="0">
                <a:latin typeface="Comic Sans MS" panose="030F0902030302020204" pitchFamily="66" charset="0"/>
              </a:rPr>
              <a:t> installation in </a:t>
            </a:r>
            <a:r>
              <a:rPr lang="fr-FR" dirty="0" err="1">
                <a:latin typeface="Comic Sans MS" panose="030F0902030302020204" pitchFamily="66" charset="0"/>
              </a:rPr>
              <a:t>Legnaro</a:t>
            </a:r>
            <a:r>
              <a:rPr lang="fr-FR" dirty="0">
                <a:latin typeface="Comic Sans MS" panose="030F0902030302020204" pitchFamily="66" charset="0"/>
              </a:rPr>
              <a:t> (</a:t>
            </a:r>
            <a:r>
              <a:rPr lang="fr-FR" dirty="0" err="1">
                <a:latin typeface="Comic Sans MS" panose="030F0902030302020204" pitchFamily="66" charset="0"/>
              </a:rPr>
              <a:t>Completely</a:t>
            </a:r>
            <a:r>
              <a:rPr lang="fr-FR" dirty="0">
                <a:latin typeface="Comic Sans MS" panose="030F0902030302020204" pitchFamily="66" charset="0"/>
              </a:rPr>
              <a:t> Crucial for the </a:t>
            </a:r>
            <a:r>
              <a:rPr lang="fr-FR" dirty="0" err="1">
                <a:latin typeface="Comic Sans MS" panose="030F0902030302020204" pitchFamily="66" charset="0"/>
              </a:rPr>
              <a:t>ongoing</a:t>
            </a:r>
            <a:r>
              <a:rPr lang="fr-FR" dirty="0">
                <a:latin typeface="Comic Sans MS" panose="030F0902030302020204" pitchFamily="66" charset="0"/>
              </a:rPr>
              <a:t> </a:t>
            </a:r>
            <a:r>
              <a:rPr lang="fr-FR" dirty="0" err="1">
                <a:latin typeface="Comic Sans MS" panose="030F0902030302020204" pitchFamily="66" charset="0"/>
              </a:rPr>
              <a:t>physics</a:t>
            </a:r>
            <a:r>
              <a:rPr lang="fr-FR" dirty="0">
                <a:latin typeface="Comic Sans MS" panose="030F0902030302020204" pitchFamily="66" charset="0"/>
              </a:rPr>
              <a:t> </a:t>
            </a:r>
            <a:r>
              <a:rPr lang="fr-FR" dirty="0" err="1">
                <a:latin typeface="Comic Sans MS" panose="030F0902030302020204" pitchFamily="66" charset="0"/>
              </a:rPr>
              <a:t>experiments</a:t>
            </a:r>
            <a:r>
              <a:rPr lang="fr-FR" dirty="0">
                <a:latin typeface="Comic Sans MS" panose="030F0902030302020204" pitchFamily="66" charset="0"/>
              </a:rPr>
              <a:t> to start </a:t>
            </a:r>
            <a:r>
              <a:rPr lang="fr-FR" dirty="0" err="1">
                <a:latin typeface="Comic Sans MS" panose="030F0902030302020204" pitchFamily="66" charset="0"/>
              </a:rPr>
              <a:t>quickly</a:t>
            </a:r>
            <a:r>
              <a:rPr lang="fr-FR" dirty="0">
                <a:latin typeface="Comic Sans MS" panose="030F0902030302020204" pitchFamily="66" charset="0"/>
              </a:rPr>
              <a:t>)</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Remember</a:t>
            </a:r>
            <a:r>
              <a:rPr lang="fr-FR" dirty="0">
                <a:latin typeface="Comic Sans MS" panose="030F0902030302020204" pitchFamily="66" charset="0"/>
              </a:rPr>
              <a:t> </a:t>
            </a:r>
            <a:r>
              <a:rPr lang="fr-FR" dirty="0" err="1">
                <a:latin typeface="Comic Sans MS" panose="030F0902030302020204" pitchFamily="66" charset="0"/>
              </a:rPr>
              <a:t>Legnaro</a:t>
            </a:r>
            <a:r>
              <a:rPr lang="fr-FR" dirty="0">
                <a:latin typeface="Comic Sans MS" panose="030F0902030302020204" pitchFamily="66" charset="0"/>
              </a:rPr>
              <a:t> 2009 and GSI 2012 plus </a:t>
            </a:r>
            <a:r>
              <a:rPr lang="fr-FR" dirty="0" err="1">
                <a:latin typeface="Comic Sans MS" panose="030F0902030302020204" pitchFamily="66" charset="0"/>
              </a:rPr>
              <a:t>beginning</a:t>
            </a:r>
            <a:r>
              <a:rPr lang="fr-FR" dirty="0">
                <a:latin typeface="Comic Sans MS" panose="030F0902030302020204" pitchFamily="66" charset="0"/>
              </a:rPr>
              <a:t> of GANIL phase in 2014</a:t>
            </a:r>
          </a:p>
        </p:txBody>
      </p:sp>
    </p:spTree>
    <p:extLst>
      <p:ext uri="{BB962C8B-B14F-4D97-AF65-F5344CB8AC3E}">
        <p14:creationId xmlns:p14="http://schemas.microsoft.com/office/powerpoint/2010/main" val="2434688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13</a:t>
            </a:fld>
            <a:endParaRPr lang="fr-FR" dirty="0">
              <a:latin typeface="Comic Sans MS" panose="030F0902030302020204" pitchFamily="66" charset="0"/>
            </a:endParaRPr>
          </a:p>
        </p:txBody>
      </p:sp>
      <p:sp>
        <p:nvSpPr>
          <p:cNvPr id="9" name="Titre 8">
            <a:extLst>
              <a:ext uri="{FF2B5EF4-FFF2-40B4-BE49-F238E27FC236}">
                <a16:creationId xmlns:a16="http://schemas.microsoft.com/office/drawing/2014/main" id="{970BFB4E-72A0-4AD1-8D87-25A0C0493FA4}"/>
              </a:ext>
            </a:extLst>
          </p:cNvPr>
          <p:cNvSpPr>
            <a:spLocks noGrp="1"/>
          </p:cNvSpPr>
          <p:nvPr>
            <p:ph type="title"/>
          </p:nvPr>
        </p:nvSpPr>
        <p:spPr>
          <a:xfrm>
            <a:off x="2591740" y="169117"/>
            <a:ext cx="3876912" cy="488983"/>
          </a:xfrm>
        </p:spPr>
        <p:txBody>
          <a:bodyPr>
            <a:normAutofit/>
          </a:bodyPr>
          <a:lstStyle/>
          <a:p>
            <a:r>
              <a:rPr lang="fr-FR" sz="2400" b="0" dirty="0">
                <a:latin typeface="Comic Sans MS" panose="030F0902030302020204" pitchFamily="66" charset="0"/>
              </a:rPr>
              <a:t>First Full qualification</a:t>
            </a:r>
          </a:p>
        </p:txBody>
      </p:sp>
      <p:sp>
        <p:nvSpPr>
          <p:cNvPr id="3" name="ZoneTexte 2">
            <a:extLst>
              <a:ext uri="{FF2B5EF4-FFF2-40B4-BE49-F238E27FC236}">
                <a16:creationId xmlns:a16="http://schemas.microsoft.com/office/drawing/2014/main" id="{CAB7B93C-4C93-217F-7825-9572DDB63696}"/>
              </a:ext>
            </a:extLst>
          </p:cNvPr>
          <p:cNvSpPr txBox="1"/>
          <p:nvPr/>
        </p:nvSpPr>
        <p:spPr>
          <a:xfrm>
            <a:off x="1593028" y="1293098"/>
            <a:ext cx="8848261" cy="4745237"/>
          </a:xfrm>
          <a:prstGeom prst="rect">
            <a:avLst/>
          </a:prstGeom>
          <a:noFill/>
        </p:spPr>
        <p:txBody>
          <a:bodyPr wrap="square" rtlCol="0">
            <a:normAutofit/>
          </a:bodyPr>
          <a:lstStyle/>
          <a:p>
            <a:endParaRPr lang="fr-FR" dirty="0">
              <a:latin typeface="Comic Sans MS" panose="030F0902030302020204" pitchFamily="66" charset="0"/>
            </a:endParaRPr>
          </a:p>
          <a:p>
            <a:pPr marL="285750" indent="-285750">
              <a:buFont typeface="Arial" panose="020B0604020202020204" pitchFamily="34" charset="0"/>
              <a:buChar char="•"/>
            </a:pPr>
            <a:r>
              <a:rPr lang="en-US" dirty="0">
                <a:latin typeface="Comic Sans MS" panose="030F0902030302020204" pitchFamily="66" charset="0"/>
              </a:rPr>
              <a:t>This test was done in Orsay with the STARE Dream Team (IP2I IPHC and IJCLAB).</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Several</a:t>
            </a:r>
            <a:r>
              <a:rPr lang="fr-FR" dirty="0">
                <a:latin typeface="Comic Sans MS" panose="030F0902030302020204" pitchFamily="66" charset="0"/>
              </a:rPr>
              <a:t> tests </a:t>
            </a:r>
            <a:r>
              <a:rPr lang="fr-FR" dirty="0" err="1">
                <a:latin typeface="Comic Sans MS" panose="030F0902030302020204" pitchFamily="66" charset="0"/>
              </a:rPr>
              <a:t>were</a:t>
            </a:r>
            <a:r>
              <a:rPr lang="fr-FR" dirty="0">
                <a:latin typeface="Comic Sans MS" panose="030F0902030302020204" pitchFamily="66" charset="0"/>
              </a:rPr>
              <a:t> made on March 2026 to </a:t>
            </a:r>
            <a:r>
              <a:rPr lang="fr-FR" dirty="0" err="1">
                <a:latin typeface="Comic Sans MS" panose="030F0902030302020204" pitchFamily="66" charset="0"/>
              </a:rPr>
              <a:t>stamp</a:t>
            </a:r>
            <a:r>
              <a:rPr lang="fr-FR" dirty="0">
                <a:latin typeface="Comic Sans MS" panose="030F0902030302020204" pitchFamily="66" charset="0"/>
              </a:rPr>
              <a:t> the use or not of the RUDP </a:t>
            </a:r>
            <a:r>
              <a:rPr lang="fr-FR" dirty="0" err="1">
                <a:latin typeface="Comic Sans MS" panose="030F0902030302020204" pitchFamily="66" charset="0"/>
              </a:rPr>
              <a:t>inside</a:t>
            </a:r>
            <a:r>
              <a:rPr lang="fr-FR" dirty="0">
                <a:latin typeface="Comic Sans MS" panose="030F0902030302020204" pitchFamily="66" charset="0"/>
              </a:rPr>
              <a:t> the STARE for data </a:t>
            </a:r>
            <a:r>
              <a:rPr lang="fr-FR" dirty="0" err="1">
                <a:latin typeface="Comic Sans MS" panose="030F0902030302020204" pitchFamily="66" charset="0"/>
              </a:rPr>
              <a:t>quality</a:t>
            </a:r>
            <a:r>
              <a:rPr lang="fr-FR" dirty="0">
                <a:latin typeface="Comic Sans MS" panose="030F0902030302020204" pitchFamily="66" charset="0"/>
              </a:rPr>
              <a:t> </a:t>
            </a:r>
            <a:r>
              <a:rPr lang="fr-FR" dirty="0" err="1">
                <a:latin typeface="Comic Sans MS" panose="030F0902030302020204" pitchFamily="66" charset="0"/>
              </a:rPr>
              <a:t>insurance</a:t>
            </a:r>
            <a:r>
              <a:rPr lang="fr-FR" dirty="0">
                <a:latin typeface="Comic Sans MS" panose="030F0902030302020204" pitchFamily="66" charset="0"/>
              </a:rPr>
              <a:t>. </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Several</a:t>
            </a:r>
            <a:r>
              <a:rPr lang="fr-FR" dirty="0">
                <a:latin typeface="Comic Sans MS" panose="030F0902030302020204" pitchFamily="66" charset="0"/>
              </a:rPr>
              <a:t> configurations </a:t>
            </a:r>
            <a:r>
              <a:rPr lang="fr-FR" dirty="0" err="1">
                <a:latin typeface="Comic Sans MS" panose="030F0902030302020204" pitchFamily="66" charset="0"/>
              </a:rPr>
              <a:t>were</a:t>
            </a:r>
            <a:r>
              <a:rPr lang="fr-FR" dirty="0">
                <a:latin typeface="Comic Sans MS" panose="030F0902030302020204" pitchFamily="66" charset="0"/>
              </a:rPr>
              <a:t> </a:t>
            </a:r>
            <a:r>
              <a:rPr lang="fr-FR" dirty="0" err="1">
                <a:latin typeface="Comic Sans MS" panose="030F0902030302020204" pitchFamily="66" charset="0"/>
              </a:rPr>
              <a:t>programmed</a:t>
            </a:r>
            <a:r>
              <a:rPr lang="fr-FR" dirty="0">
                <a:latin typeface="Comic Sans MS" panose="030F0902030302020204" pitchFamily="66" charset="0"/>
              </a:rPr>
              <a:t> by the </a:t>
            </a:r>
            <a:r>
              <a:rPr lang="fr-FR" dirty="0" err="1">
                <a:latin typeface="Comic Sans MS" panose="030F0902030302020204" pitchFamily="66" charset="0"/>
              </a:rPr>
              <a:t>Topology</a:t>
            </a:r>
            <a:r>
              <a:rPr lang="fr-FR" dirty="0">
                <a:latin typeface="Comic Sans MS" panose="030F0902030302020204" pitchFamily="66" charset="0"/>
              </a:rPr>
              <a:t> Manager to </a:t>
            </a:r>
            <a:r>
              <a:rPr lang="fr-FR" dirty="0" err="1">
                <a:latin typeface="Comic Sans MS" panose="030F0902030302020204" pitchFamily="66" charset="0"/>
              </a:rPr>
              <a:t>transfer</a:t>
            </a:r>
            <a:r>
              <a:rPr lang="fr-FR" dirty="0">
                <a:latin typeface="Comic Sans MS" panose="030F0902030302020204" pitchFamily="66" charset="0"/>
              </a:rPr>
              <a:t> data at </a:t>
            </a:r>
            <a:r>
              <a:rPr lang="fr-FR" dirty="0" err="1">
                <a:latin typeface="Comic Sans MS" panose="030F0902030302020204" pitchFamily="66" charset="0"/>
              </a:rPr>
              <a:t>different</a:t>
            </a:r>
            <a:r>
              <a:rPr lang="fr-FR" dirty="0">
                <a:latin typeface="Comic Sans MS" panose="030F0902030302020204" pitchFamily="66" charset="0"/>
              </a:rPr>
              <a:t> rates and </a:t>
            </a:r>
            <a:r>
              <a:rPr lang="fr-FR" dirty="0" err="1">
                <a:latin typeface="Comic Sans MS" panose="030F0902030302020204" pitchFamily="66" charset="0"/>
              </a:rPr>
              <a:t>different</a:t>
            </a:r>
            <a:r>
              <a:rPr lang="fr-FR" dirty="0">
                <a:latin typeface="Comic Sans MS" panose="030F0902030302020204" pitchFamily="66" charset="0"/>
              </a:rPr>
              <a:t> use (soft </a:t>
            </a:r>
            <a:r>
              <a:rPr lang="fr-FR" dirty="0" err="1">
                <a:latin typeface="Comic Sans MS" panose="030F0902030302020204" pitchFamily="66" charset="0"/>
              </a:rPr>
              <a:t>emulator</a:t>
            </a:r>
            <a:r>
              <a:rPr lang="fr-FR" dirty="0">
                <a:latin typeface="Comic Sans MS" panose="030F0902030302020204" pitchFamily="66" charset="0"/>
              </a:rPr>
              <a:t>, AGATA </a:t>
            </a:r>
            <a:r>
              <a:rPr lang="fr-FR" dirty="0" err="1">
                <a:latin typeface="Comic Sans MS" panose="030F0902030302020204" pitchFamily="66" charset="0"/>
              </a:rPr>
              <a:t>events</a:t>
            </a:r>
            <a:r>
              <a:rPr lang="fr-FR" dirty="0">
                <a:latin typeface="Comic Sans MS" panose="030F0902030302020204" pitchFamily="66" charset="0"/>
              </a:rPr>
              <a:t>, and monitoring).</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Start </a:t>
            </a:r>
            <a:r>
              <a:rPr lang="fr-FR" dirty="0" err="1">
                <a:latin typeface="Comic Sans MS" panose="030F0902030302020204" pitchFamily="66" charset="0"/>
              </a:rPr>
              <a:t>with</a:t>
            </a:r>
            <a:r>
              <a:rPr lang="fr-FR" dirty="0">
                <a:latin typeface="Comic Sans MS" panose="030F0902030302020204" pitchFamily="66" charset="0"/>
              </a:rPr>
              <a:t> 18 links and go up to 24 (plus 6 soft </a:t>
            </a:r>
            <a:r>
              <a:rPr lang="fr-FR" dirty="0" err="1">
                <a:latin typeface="Comic Sans MS" panose="030F0902030302020204" pitchFamily="66" charset="0"/>
              </a:rPr>
              <a:t>emulators</a:t>
            </a:r>
            <a:r>
              <a:rPr lang="fr-FR" dirty="0">
                <a:latin typeface="Comic Sans MS" panose="030F0902030302020204" pitchFamily="66" charset="0"/>
              </a:rPr>
              <a:t> </a:t>
            </a:r>
            <a:r>
              <a:rPr lang="fr-FR" dirty="0" err="1">
                <a:latin typeface="Comic Sans MS" panose="030F0902030302020204" pitchFamily="66" charset="0"/>
              </a:rPr>
              <a:t>from</a:t>
            </a:r>
            <a:r>
              <a:rPr lang="fr-FR" dirty="0">
                <a:latin typeface="Comic Sans MS" panose="030F0902030302020204" pitchFamily="66" charset="0"/>
              </a:rPr>
              <a:t> the C6400)</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18 links come </a:t>
            </a:r>
            <a:r>
              <a:rPr lang="fr-FR" dirty="0" err="1">
                <a:latin typeface="Comic Sans MS" panose="030F0902030302020204" pitchFamily="66" charset="0"/>
              </a:rPr>
              <a:t>from</a:t>
            </a:r>
            <a:r>
              <a:rPr lang="fr-FR" dirty="0">
                <a:latin typeface="Comic Sans MS" panose="030F0902030302020204" pitchFamily="66" charset="0"/>
              </a:rPr>
              <a:t> 12 </a:t>
            </a:r>
            <a:r>
              <a:rPr lang="fr-FR" dirty="0" err="1">
                <a:latin typeface="Comic Sans MS" panose="030F0902030302020204" pitchFamily="66" charset="0"/>
              </a:rPr>
              <a:t>link</a:t>
            </a:r>
            <a:r>
              <a:rPr lang="fr-FR" dirty="0">
                <a:latin typeface="Comic Sans MS" panose="030F0902030302020204" pitchFamily="66" charset="0"/>
              </a:rPr>
              <a:t> </a:t>
            </a:r>
            <a:r>
              <a:rPr lang="fr-FR" dirty="0" err="1">
                <a:latin typeface="Comic Sans MS" panose="030F0902030302020204" pitchFamily="66" charset="0"/>
              </a:rPr>
              <a:t>crate</a:t>
            </a:r>
            <a:r>
              <a:rPr lang="fr-FR" dirty="0">
                <a:latin typeface="Comic Sans MS" panose="030F0902030302020204" pitchFamily="66" charset="0"/>
              </a:rPr>
              <a:t>, 1 </a:t>
            </a:r>
            <a:r>
              <a:rPr lang="fr-FR" dirty="0" err="1">
                <a:latin typeface="Comic Sans MS" panose="030F0902030302020204" pitchFamily="66" charset="0"/>
              </a:rPr>
              <a:t>stare</a:t>
            </a:r>
            <a:r>
              <a:rPr lang="fr-FR" dirty="0">
                <a:latin typeface="Comic Sans MS" panose="030F0902030302020204" pitchFamily="66" charset="0"/>
              </a:rPr>
              <a:t> Tb and 1 PACE STARE module.</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The  DAQ box @ Bat. 206 </a:t>
            </a:r>
            <a:r>
              <a:rPr lang="fr-FR" dirty="0" err="1">
                <a:latin typeface="Comic Sans MS" panose="030F0902030302020204" pitchFamily="66" charset="0"/>
              </a:rPr>
              <a:t>connected</a:t>
            </a:r>
            <a:r>
              <a:rPr lang="fr-FR" dirty="0">
                <a:latin typeface="Comic Sans MS" panose="030F0902030302020204" pitchFamily="66" charset="0"/>
              </a:rPr>
              <a:t> to a 100 Gbps </a:t>
            </a:r>
            <a:r>
              <a:rPr lang="fr-FR" dirty="0" err="1">
                <a:latin typeface="Comic Sans MS" panose="030F0902030302020204" pitchFamily="66" charset="0"/>
              </a:rPr>
              <a:t>link</a:t>
            </a:r>
            <a:r>
              <a:rPr lang="fr-FR" dirty="0">
                <a:latin typeface="Comic Sans MS" panose="030F0902030302020204" pitchFamily="66" charset="0"/>
              </a:rPr>
              <a:t> to </a:t>
            </a:r>
            <a:r>
              <a:rPr lang="fr-FR" dirty="0" err="1">
                <a:latin typeface="Comic Sans MS" panose="030F0902030302020204" pitchFamily="66" charset="0"/>
              </a:rPr>
              <a:t>qualify</a:t>
            </a:r>
            <a:r>
              <a:rPr lang="fr-FR" dirty="0">
                <a:latin typeface="Comic Sans MS" panose="030F0902030302020204" pitchFamily="66" charset="0"/>
              </a:rPr>
              <a:t> </a:t>
            </a:r>
            <a:r>
              <a:rPr lang="fr-FR" dirty="0" err="1">
                <a:latin typeface="Comic Sans MS" panose="030F0902030302020204" pitchFamily="66" charset="0"/>
              </a:rPr>
              <a:t>reliability</a:t>
            </a:r>
            <a:r>
              <a:rPr lang="fr-FR" dirty="0">
                <a:latin typeface="Comic Sans MS" panose="030F0902030302020204" pitchFamily="66" charset="0"/>
              </a:rPr>
              <a:t> .</a:t>
            </a:r>
          </a:p>
          <a:p>
            <a:pPr marL="285750" indent="-285750">
              <a:buFont typeface="Arial" panose="020B0604020202020204" pitchFamily="34" charset="0"/>
              <a:buChar char="•"/>
            </a:pPr>
            <a:endParaRPr lang="fr-FR" dirty="0">
              <a:latin typeface="Comic Sans MS" panose="030F0902030302020204" pitchFamily="66" charset="0"/>
            </a:endParaRPr>
          </a:p>
        </p:txBody>
      </p:sp>
    </p:spTree>
    <p:extLst>
      <p:ext uri="{BB962C8B-B14F-4D97-AF65-F5344CB8AC3E}">
        <p14:creationId xmlns:p14="http://schemas.microsoft.com/office/powerpoint/2010/main" val="886740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14</a:t>
            </a:fld>
            <a:endParaRPr lang="fr-FR" dirty="0"/>
          </a:p>
        </p:txBody>
      </p:sp>
      <p:sp>
        <p:nvSpPr>
          <p:cNvPr id="11" name="ZoneTexte 10">
            <a:extLst>
              <a:ext uri="{FF2B5EF4-FFF2-40B4-BE49-F238E27FC236}">
                <a16:creationId xmlns:a16="http://schemas.microsoft.com/office/drawing/2014/main" id="{198D1057-A11E-F3F1-C5AF-CCB081B368AF}"/>
              </a:ext>
            </a:extLst>
          </p:cNvPr>
          <p:cNvSpPr txBox="1"/>
          <p:nvPr/>
        </p:nvSpPr>
        <p:spPr>
          <a:xfrm>
            <a:off x="2466196" y="1042377"/>
            <a:ext cx="8138984" cy="5221246"/>
          </a:xfrm>
          <a:prstGeom prst="rect">
            <a:avLst/>
          </a:prstGeom>
          <a:noFill/>
        </p:spPr>
        <p:txBody>
          <a:bodyPr wrap="square">
            <a:normAutofit fontScale="92500" lnSpcReduction="10000"/>
          </a:bodyPr>
          <a:lstStyle/>
          <a:p>
            <a:pPr marL="285750" indent="-285750">
              <a:spcAft>
                <a:spcPts val="750"/>
              </a:spcAft>
              <a:buFont typeface="Arial" panose="020B0604020202020204" pitchFamily="34" charset="0"/>
              <a:buChar char="•"/>
            </a:pPr>
            <a:r>
              <a:rPr lang="en-US" dirty="0">
                <a:latin typeface="Comic Sans MS" panose="030F0902030302020204" pitchFamily="66" charset="0"/>
              </a:rPr>
              <a:t>Test 1</a:t>
            </a:r>
          </a:p>
          <a:p>
            <a:pPr marL="285750" indent="-285750">
              <a:spcAft>
                <a:spcPts val="750"/>
              </a:spcAft>
              <a:buFont typeface="Arial" panose="020B0604020202020204" pitchFamily="34" charset="0"/>
              <a:buChar char="•"/>
            </a:pPr>
            <a:endParaRPr lang="fr-FR"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18 Stare links @5kHz (AGATA plus PSA)</a:t>
            </a:r>
          </a:p>
          <a:p>
            <a:pPr marL="285750" indent="-285750">
              <a:spcAft>
                <a:spcPts val="750"/>
              </a:spcAft>
              <a:buFont typeface="Arial" panose="020B0604020202020204" pitchFamily="34" charset="0"/>
              <a:buChar char="•"/>
            </a:pPr>
            <a:endParaRPr lang="fr-FR"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SQM-&gt;SQM2ADF-&gt;</a:t>
            </a:r>
            <a:r>
              <a:rPr lang="en-US" dirty="0" err="1">
                <a:latin typeface="Comic Sans MS" panose="030F0902030302020204" pitchFamily="66" charset="0"/>
              </a:rPr>
              <a:t>PreProcessing</a:t>
            </a:r>
            <a:r>
              <a:rPr lang="en-US" dirty="0">
                <a:latin typeface="Comic Sans MS" panose="030F0902030302020204" pitchFamily="66" charset="0"/>
              </a:rPr>
              <a:t>-&gt;PSA-&gt;</a:t>
            </a:r>
            <a:r>
              <a:rPr lang="en-US" dirty="0" err="1">
                <a:latin typeface="Comic Sans MS" panose="030F0902030302020204" pitchFamily="66" charset="0"/>
              </a:rPr>
              <a:t>BasicAFC</a:t>
            </a:r>
            <a:endParaRPr lang="en-US" dirty="0">
              <a:latin typeface="Comic Sans MS" panose="030F0902030302020204" pitchFamily="66" charset="0"/>
            </a:endParaRPr>
          </a:p>
          <a:p>
            <a:pPr marL="285750" indent="-285750">
              <a:spcAft>
                <a:spcPts val="750"/>
              </a:spcAft>
              <a:buFont typeface="Arial" panose="020B0604020202020204" pitchFamily="34" charset="0"/>
              <a:buChar char="•"/>
            </a:pPr>
            <a:endParaRPr lang="fr-FR"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Launch OK (11:10 AM) on all 18 links.</a:t>
            </a:r>
          </a:p>
          <a:p>
            <a:pPr marL="285750" indent="-285750">
              <a:spcAft>
                <a:spcPts val="750"/>
              </a:spcAft>
              <a:buFont typeface="Arial" panose="020B0604020202020204" pitchFamily="34" charset="0"/>
              <a:buChar char="•"/>
            </a:pPr>
            <a:endParaRPr lang="fr-FR"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After a few minutes, link 06C loses packets (received on snode053). Backpressure from the PSA is suspected.</a:t>
            </a:r>
          </a:p>
          <a:p>
            <a:pPr marL="285750" indent="-285750">
              <a:spcAft>
                <a:spcPts val="750"/>
              </a:spcAft>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en-US" dirty="0">
                <a:latin typeface="Comic Sans MS" panose="030F0902030302020204" pitchFamily="66" charset="0"/>
              </a:rPr>
              <a:t>Swapping 06C (snode053) and 06B (snode043): the problem reappears on 06C on snode043 --&gt; confirms the PSA is too slow depending on the frame selected for crystal 06C.</a:t>
            </a:r>
            <a:r>
              <a:rPr lang="fr-FR" dirty="0">
                <a:latin typeface="Comic Sans MS" panose="030F0902030302020204" pitchFamily="66" charset="0"/>
              </a:rPr>
              <a:t> </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a:latin typeface="Comic Sans MS" panose="030F0902030302020204" pitchFamily="66" charset="0"/>
              </a:rPr>
              <a:t>Apart </a:t>
            </a:r>
            <a:r>
              <a:rPr lang="fr-FR" dirty="0" err="1">
                <a:latin typeface="Comic Sans MS" panose="030F0902030302020204" pitchFamily="66" charset="0"/>
              </a:rPr>
              <a:t>from</a:t>
            </a:r>
            <a:r>
              <a:rPr lang="fr-FR" dirty="0">
                <a:latin typeface="Comic Sans MS" panose="030F0902030302020204" pitchFamily="66" charset="0"/>
              </a:rPr>
              <a:t> </a:t>
            </a:r>
            <a:r>
              <a:rPr lang="fr-FR" dirty="0" err="1">
                <a:latin typeface="Comic Sans MS" panose="030F0902030302020204" pitchFamily="66" charset="0"/>
              </a:rPr>
              <a:t>this</a:t>
            </a:r>
            <a:r>
              <a:rPr lang="fr-FR" dirty="0">
                <a:latin typeface="Comic Sans MS" panose="030F0902030302020204" pitchFamily="66" charset="0"/>
              </a:rPr>
              <a:t> </a:t>
            </a:r>
            <a:r>
              <a:rPr lang="fr-FR" dirty="0" err="1">
                <a:latin typeface="Comic Sans MS" panose="030F0902030302020204" pitchFamily="66" charset="0"/>
              </a:rPr>
              <a:t>problem</a:t>
            </a:r>
            <a:r>
              <a:rPr lang="fr-FR" dirty="0">
                <a:latin typeface="Comic Sans MS" panose="030F0902030302020204" pitchFamily="66" charset="0"/>
              </a:rPr>
              <a:t> </a:t>
            </a:r>
            <a:r>
              <a:rPr lang="fr-FR" dirty="0" err="1">
                <a:latin typeface="Comic Sans MS" panose="030F0902030302020204" pitchFamily="66" charset="0"/>
              </a:rPr>
              <a:t>related</a:t>
            </a:r>
            <a:r>
              <a:rPr lang="fr-FR" dirty="0">
                <a:latin typeface="Comic Sans MS" panose="030F0902030302020204" pitchFamily="66" charset="0"/>
              </a:rPr>
              <a:t> to the test data, the acquisition </a:t>
            </a:r>
            <a:r>
              <a:rPr lang="fr-FR" dirty="0" err="1">
                <a:latin typeface="Comic Sans MS" panose="030F0902030302020204" pitchFamily="66" charset="0"/>
              </a:rPr>
              <a:t>works</a:t>
            </a:r>
            <a:r>
              <a:rPr lang="fr-FR" dirty="0">
                <a:latin typeface="Comic Sans MS" panose="030F0902030302020204" pitchFamily="66" charset="0"/>
              </a:rPr>
              <a:t> </a:t>
            </a:r>
            <a:r>
              <a:rPr lang="fr-FR" dirty="0" err="1">
                <a:latin typeface="Comic Sans MS" panose="030F0902030302020204" pitchFamily="66" charset="0"/>
              </a:rPr>
              <a:t>correctly</a:t>
            </a:r>
            <a:r>
              <a:rPr lang="fr-FR" dirty="0">
                <a:latin typeface="Comic Sans MS" panose="030F0902030302020204" pitchFamily="66" charset="0"/>
              </a:rPr>
              <a:t> for 45 minutes </a:t>
            </a:r>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First Full qualification</a:t>
            </a:r>
          </a:p>
        </p:txBody>
      </p:sp>
    </p:spTree>
    <p:extLst>
      <p:ext uri="{BB962C8B-B14F-4D97-AF65-F5344CB8AC3E}">
        <p14:creationId xmlns:p14="http://schemas.microsoft.com/office/powerpoint/2010/main" val="258709299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15</a:t>
            </a:fld>
            <a:endParaRPr lang="fr-FR" dirty="0"/>
          </a:p>
        </p:txBody>
      </p:sp>
      <p:sp>
        <p:nvSpPr>
          <p:cNvPr id="11" name="ZoneTexte 10">
            <a:extLst>
              <a:ext uri="{FF2B5EF4-FFF2-40B4-BE49-F238E27FC236}">
                <a16:creationId xmlns:a16="http://schemas.microsoft.com/office/drawing/2014/main" id="{198D1057-A11E-F3F1-C5AF-CCB081B368AF}"/>
              </a:ext>
            </a:extLst>
          </p:cNvPr>
          <p:cNvSpPr txBox="1"/>
          <p:nvPr/>
        </p:nvSpPr>
        <p:spPr>
          <a:xfrm>
            <a:off x="1593027" y="1246667"/>
            <a:ext cx="9470389" cy="5221246"/>
          </a:xfrm>
          <a:prstGeom prst="rect">
            <a:avLst/>
          </a:prstGeom>
          <a:noFill/>
        </p:spPr>
        <p:txBody>
          <a:bodyPr wrap="square">
            <a:normAutofit fontScale="92500" lnSpcReduction="20000"/>
          </a:bodyPr>
          <a:lstStyle/>
          <a:p>
            <a:pPr marL="285750" indent="-285750">
              <a:spcAft>
                <a:spcPts val="750"/>
              </a:spcAft>
              <a:buFont typeface="Arial" panose="020B0604020202020204" pitchFamily="34" charset="0"/>
              <a:buChar char="•"/>
            </a:pPr>
            <a:r>
              <a:rPr lang="en-US" dirty="0">
                <a:latin typeface="Comic Sans MS" panose="030F0902030302020204" pitchFamily="66" charset="0"/>
              </a:rPr>
              <a:t>TEST2</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18 Stare links + 6 soft emulator links @5kHz</a:t>
            </a:r>
          </a:p>
          <a:p>
            <a:pPr>
              <a:spcAft>
                <a:spcPts val="750"/>
              </a:spcAft>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SQM-&gt;SQM2ADF-&gt;</a:t>
            </a:r>
            <a:r>
              <a:rPr lang="en-US" dirty="0" err="1">
                <a:latin typeface="Comic Sans MS" panose="030F0902030302020204" pitchFamily="66" charset="0"/>
              </a:rPr>
              <a:t>PreProcessing</a:t>
            </a:r>
            <a:r>
              <a:rPr lang="en-US" dirty="0">
                <a:latin typeface="Comic Sans MS" panose="030F0902030302020204" pitchFamily="66" charset="0"/>
              </a:rPr>
              <a:t>-&gt;PSA-&gt;</a:t>
            </a:r>
            <a:r>
              <a:rPr lang="en-US" dirty="0" err="1">
                <a:latin typeface="Comic Sans MS" panose="030F0902030302020204" pitchFamily="66" charset="0"/>
              </a:rPr>
              <a:t>BasicAFC</a:t>
            </a:r>
            <a:r>
              <a:rPr lang="en-US" dirty="0">
                <a:latin typeface="Comic Sans MS" panose="030F0902030302020204" pitchFamily="66" charset="0"/>
              </a:rPr>
              <a:t> . Topology: 18 links, 6 emulators, Stare, PSA</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Launch OK (12:00 PM) on all 18 + 6 links.</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The topology ran for 2 hours and 15 minutes. Losses occurred on two crystals, 06C and 12C. 06C is known to cause problems (replaced with 05C), and 12C exceeded the PSA output buffer size (the buffer was increased from 8 to 32 MB).</a:t>
            </a:r>
          </a:p>
          <a:p>
            <a:pPr>
              <a:spcAft>
                <a:spcPts val="750"/>
              </a:spcAft>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err="1">
                <a:latin typeface="Comic Sans MS" panose="030F0902030302020204" pitchFamily="66" charset="0"/>
              </a:rPr>
              <a:t>Souhir's</a:t>
            </a:r>
            <a:r>
              <a:rPr lang="en-US" dirty="0">
                <a:latin typeface="Comic Sans MS" panose="030F0902030302020204" pitchFamily="66" charset="0"/>
              </a:rPr>
              <a:t> monitoring test: it didn't work for the software emulators because the python3-redis module wasn't installed on the machines.</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After installing python3-redis, the 18+6 topology was restarted at 20 kHz with monitoring enabled (Back Pressure management Nicolas Talk). </a:t>
            </a:r>
            <a:endParaRPr lang="fr-FR" dirty="0">
              <a:latin typeface="Comic Sans MS" panose="030F0902030302020204" pitchFamily="66" charset="0"/>
            </a:endParaRPr>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First Full qualification</a:t>
            </a:r>
          </a:p>
        </p:txBody>
      </p:sp>
    </p:spTree>
    <p:extLst>
      <p:ext uri="{BB962C8B-B14F-4D97-AF65-F5344CB8AC3E}">
        <p14:creationId xmlns:p14="http://schemas.microsoft.com/office/powerpoint/2010/main" val="3531881137"/>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16</a:t>
            </a:fld>
            <a:endParaRPr lang="fr-FR" dirty="0"/>
          </a:p>
        </p:txBody>
      </p:sp>
      <p:sp>
        <p:nvSpPr>
          <p:cNvPr id="11" name="ZoneTexte 10">
            <a:extLst>
              <a:ext uri="{FF2B5EF4-FFF2-40B4-BE49-F238E27FC236}">
                <a16:creationId xmlns:a16="http://schemas.microsoft.com/office/drawing/2014/main" id="{198D1057-A11E-F3F1-C5AF-CCB081B368AF}"/>
              </a:ext>
            </a:extLst>
          </p:cNvPr>
          <p:cNvSpPr txBox="1"/>
          <p:nvPr/>
        </p:nvSpPr>
        <p:spPr>
          <a:xfrm>
            <a:off x="1593027" y="1246667"/>
            <a:ext cx="10370573" cy="5221246"/>
          </a:xfrm>
          <a:prstGeom prst="rect">
            <a:avLst/>
          </a:prstGeom>
          <a:noFill/>
        </p:spPr>
        <p:txBody>
          <a:bodyPr wrap="square">
            <a:normAutofit fontScale="92500" lnSpcReduction="20000"/>
          </a:bodyPr>
          <a:lstStyle/>
          <a:p>
            <a:pPr marL="285750" indent="-285750">
              <a:spcAft>
                <a:spcPts val="750"/>
              </a:spcAft>
              <a:buFont typeface="Arial" panose="020B0604020202020204" pitchFamily="34" charset="0"/>
              <a:buChar char="•"/>
            </a:pPr>
            <a:r>
              <a:rPr lang="en-US" dirty="0">
                <a:latin typeface="Comic Sans MS" panose="030F0902030302020204" pitchFamily="66" charset="0"/>
              </a:rPr>
              <a:t>Test 3 - 4:44 PM</a:t>
            </a:r>
          </a:p>
          <a:p>
            <a:pPr marL="285750" indent="-285750">
              <a:spcAft>
                <a:spcPts val="750"/>
              </a:spcAft>
              <a:buFont typeface="Arial" panose="020B0604020202020204" pitchFamily="34" charset="0"/>
              <a:buChar char="•"/>
            </a:pPr>
            <a:r>
              <a:rPr lang="en-US" dirty="0">
                <a:latin typeface="Comic Sans MS" panose="030F0902030302020204" pitchFamily="66" charset="0"/>
              </a:rPr>
              <a:t>18 Stare links + 6 soft emulator links @20kHz and above SQM-&gt;SQM2ADF-&gt;</a:t>
            </a:r>
            <a:r>
              <a:rPr lang="en-US" dirty="0" err="1">
                <a:latin typeface="Comic Sans MS" panose="030F0902030302020204" pitchFamily="66" charset="0"/>
              </a:rPr>
              <a:t>BlackHole</a:t>
            </a: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Preprocessing and PSA are removed to increase throughput. </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The Stare links are then increased to 50kHz: no packet loss for 10 minutes.</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We increased the Stare speed to 4800 Mbps (approximately 73 kHz): packet loss occurred after a few minutes (we were at 95 Gbps on the 100 Gbps link). This problem will need to be diagnosed once we have network monitoring.</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6:05 PM: For the night, we used a Stare random number generator at 50 kHz (x18) + 6 software emulators at 20 kHz. SQM-&gt;SQM2ADF-&gt;</a:t>
            </a:r>
            <a:r>
              <a:rPr lang="en-US" dirty="0" err="1">
                <a:latin typeface="Comic Sans MS" panose="030F0902030302020204" pitchFamily="66" charset="0"/>
              </a:rPr>
              <a:t>BlackHole</a:t>
            </a:r>
            <a:endParaRPr lang="en-US" dirty="0">
              <a:latin typeface="Comic Sans MS" panose="030F0902030302020204" pitchFamily="66" charset="0"/>
            </a:endParaRP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After 15 hours of operation, there were no packet losses on the Stare links, but some losses on the software links. This could be due to a different network packet transmission profile between the software emulators and the Stare. The software emulator stores several hundred frames in a buffer and sends them all at 10 Gbps, then adjusts the pause duration to achieve the desired count rate. The Stare sends packets on the UDP link frame by frame with a variable interval between each frame to achieve the desired count rate.</a:t>
            </a:r>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First Full qualification</a:t>
            </a:r>
          </a:p>
        </p:txBody>
      </p:sp>
    </p:spTree>
    <p:extLst>
      <p:ext uri="{BB962C8B-B14F-4D97-AF65-F5344CB8AC3E}">
        <p14:creationId xmlns:p14="http://schemas.microsoft.com/office/powerpoint/2010/main" val="1999001424"/>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17</a:t>
            </a:fld>
            <a:endParaRPr lang="fr-FR" dirty="0"/>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First Full qualification</a:t>
            </a:r>
          </a:p>
        </p:txBody>
      </p:sp>
      <p:pic>
        <p:nvPicPr>
          <p:cNvPr id="2" name="IMG_0222">
            <a:hlinkClick r:id="" action="ppaction://media"/>
            <a:extLst>
              <a:ext uri="{FF2B5EF4-FFF2-40B4-BE49-F238E27FC236}">
                <a16:creationId xmlns:a16="http://schemas.microsoft.com/office/drawing/2014/main" id="{8B2DD241-27FB-918E-29C9-5E316DE016D4}"/>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3239020" y="0"/>
            <a:ext cx="5143500" cy="6858000"/>
          </a:xfrm>
          <a:prstGeom prst="rect">
            <a:avLst/>
          </a:prstGeom>
        </p:spPr>
      </p:pic>
      <p:sp>
        <p:nvSpPr>
          <p:cNvPr id="3" name="ZoneTexte 2">
            <a:extLst>
              <a:ext uri="{FF2B5EF4-FFF2-40B4-BE49-F238E27FC236}">
                <a16:creationId xmlns:a16="http://schemas.microsoft.com/office/drawing/2014/main" id="{5FA9AADC-461B-1EBF-85CF-E69081B79553}"/>
              </a:ext>
            </a:extLst>
          </p:cNvPr>
          <p:cNvSpPr txBox="1"/>
          <p:nvPr/>
        </p:nvSpPr>
        <p:spPr>
          <a:xfrm>
            <a:off x="817757" y="2423532"/>
            <a:ext cx="2139902" cy="1477328"/>
          </a:xfrm>
          <a:prstGeom prst="rect">
            <a:avLst/>
          </a:prstGeom>
          <a:noFill/>
        </p:spPr>
        <p:txBody>
          <a:bodyPr wrap="square" rtlCol="0">
            <a:spAutoFit/>
          </a:bodyPr>
          <a:lstStyle/>
          <a:p>
            <a:r>
              <a:rPr lang="fr-FR" dirty="0" err="1"/>
              <a:t>Thanks</a:t>
            </a:r>
            <a:r>
              <a:rPr lang="fr-FR" dirty="0"/>
              <a:t> to Xavier, Nico, </a:t>
            </a:r>
            <a:r>
              <a:rPr lang="fr-FR" dirty="0" err="1"/>
              <a:t>Souhir</a:t>
            </a:r>
            <a:r>
              <a:rPr lang="fr-FR" dirty="0"/>
              <a:t>, Patrick, Mathias, Guillaume, Olivier et Christian le </a:t>
            </a:r>
            <a:r>
              <a:rPr lang="fr-FR" dirty="0" err="1"/>
              <a:t>DreamTeam</a:t>
            </a:r>
            <a:r>
              <a:rPr lang="fr-FR" dirty="0"/>
              <a:t> Stare</a:t>
            </a:r>
          </a:p>
        </p:txBody>
      </p:sp>
    </p:spTree>
    <p:extLst>
      <p:ext uri="{BB962C8B-B14F-4D97-AF65-F5344CB8AC3E}">
        <p14:creationId xmlns:p14="http://schemas.microsoft.com/office/powerpoint/2010/main" val="17269163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DAFF9885-B41D-4CE4-A3D5-51493C1ACE40}"/>
              </a:ext>
            </a:extLst>
          </p:cNvPr>
          <p:cNvSpPr>
            <a:spLocks noGrp="1"/>
          </p:cNvSpPr>
          <p:nvPr>
            <p:ph type="dt" sz="half" idx="10"/>
          </p:nvPr>
        </p:nvSpPr>
        <p:spPr/>
        <p:txBody>
          <a:bodyPr/>
          <a:lstStyle/>
          <a:p>
            <a:r>
              <a:rPr lang="fr-FR">
                <a:latin typeface="Comic Sans MS" panose="030F0902030302020204" pitchFamily="66" charset="0"/>
              </a:rPr>
              <a:t>10/09/2026</a:t>
            </a:r>
            <a:endParaRPr lang="fr-FR" dirty="0">
              <a:latin typeface="Comic Sans MS" panose="030F0902030302020204" pitchFamily="66" charset="0"/>
            </a:endParaRPr>
          </a:p>
        </p:txBody>
      </p:sp>
      <p:sp>
        <p:nvSpPr>
          <p:cNvPr id="7" name="Espace réservé du pied de page 6">
            <a:extLst>
              <a:ext uri="{FF2B5EF4-FFF2-40B4-BE49-F238E27FC236}">
                <a16:creationId xmlns:a16="http://schemas.microsoft.com/office/drawing/2014/main" id="{A63D5303-B166-4332-AB2F-D8730B06786C}"/>
              </a:ext>
            </a:extLst>
          </p:cNvPr>
          <p:cNvSpPr>
            <a:spLocks noGrp="1"/>
          </p:cNvSpPr>
          <p:nvPr>
            <p:ph type="ftr" sz="quarter" idx="11"/>
          </p:nvPr>
        </p:nvSpPr>
        <p:spPr/>
        <p:txBody>
          <a:bodyPr/>
          <a:lstStyle/>
          <a:p>
            <a:r>
              <a:rPr lang="fr-FR">
                <a:latin typeface="Comic Sans MS" panose="030F0902030302020204" pitchFamily="66" charset="0"/>
              </a:rPr>
              <a:t>AGATA WEEK 2026 Warsaw, Poland</a:t>
            </a:r>
            <a:endParaRPr lang="fr-FR" dirty="0">
              <a:latin typeface="Comic Sans MS" panose="030F0902030302020204" pitchFamily="66" charset="0"/>
            </a:endParaRPr>
          </a:p>
        </p:txBody>
      </p:sp>
      <p:sp>
        <p:nvSpPr>
          <p:cNvPr id="8" name="Espace réservé du numéro de diapositive 7">
            <a:extLst>
              <a:ext uri="{FF2B5EF4-FFF2-40B4-BE49-F238E27FC236}">
                <a16:creationId xmlns:a16="http://schemas.microsoft.com/office/drawing/2014/main" id="{C5DEE6E4-B223-43D2-9A7B-4A444D47C877}"/>
              </a:ext>
            </a:extLst>
          </p:cNvPr>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18</a:t>
            </a:fld>
            <a:endParaRPr lang="fr-FR" dirty="0">
              <a:latin typeface="Comic Sans MS" panose="030F0902030302020204" pitchFamily="66" charset="0"/>
            </a:endParaRPr>
          </a:p>
        </p:txBody>
      </p:sp>
      <p:sp>
        <p:nvSpPr>
          <p:cNvPr id="3" name="ZoneTexte 2">
            <a:extLst>
              <a:ext uri="{FF2B5EF4-FFF2-40B4-BE49-F238E27FC236}">
                <a16:creationId xmlns:a16="http://schemas.microsoft.com/office/drawing/2014/main" id="{CAB7B93C-4C93-217F-7825-9572DDB63696}"/>
              </a:ext>
            </a:extLst>
          </p:cNvPr>
          <p:cNvSpPr txBox="1"/>
          <p:nvPr/>
        </p:nvSpPr>
        <p:spPr>
          <a:xfrm>
            <a:off x="1812422" y="1796655"/>
            <a:ext cx="8848261" cy="3544272"/>
          </a:xfrm>
          <a:prstGeom prst="rect">
            <a:avLst/>
          </a:prstGeom>
          <a:noFill/>
        </p:spPr>
        <p:txBody>
          <a:bodyPr wrap="square" rtlCol="0">
            <a:normAutofit fontScale="85000" lnSpcReduction="10000"/>
          </a:bodyPr>
          <a:lstStyle/>
          <a:p>
            <a:r>
              <a:rPr lang="fr-FR" dirty="0" err="1">
                <a:latin typeface="Comic Sans MS" panose="030F0902030302020204" pitchFamily="66" charset="0"/>
              </a:rPr>
              <a:t>What</a:t>
            </a:r>
            <a:r>
              <a:rPr lang="fr-FR" dirty="0">
                <a:latin typeface="Comic Sans MS" panose="030F0902030302020204" pitchFamily="66" charset="0"/>
              </a:rPr>
              <a:t> </a:t>
            </a:r>
            <a:r>
              <a:rPr lang="fr-FR" dirty="0" err="1">
                <a:latin typeface="Comic Sans MS" panose="030F0902030302020204" pitchFamily="66" charset="0"/>
              </a:rPr>
              <a:t>is</a:t>
            </a:r>
            <a:r>
              <a:rPr lang="fr-FR" dirty="0">
                <a:latin typeface="Comic Sans MS" panose="030F0902030302020204" pitchFamily="66" charset="0"/>
              </a:rPr>
              <a:t> </a:t>
            </a:r>
            <a:r>
              <a:rPr lang="fr-FR" dirty="0" err="1">
                <a:latin typeface="Comic Sans MS" panose="030F0902030302020204" pitchFamily="66" charset="0"/>
              </a:rPr>
              <a:t>Still</a:t>
            </a:r>
            <a:r>
              <a:rPr lang="fr-FR" dirty="0">
                <a:latin typeface="Comic Sans MS" panose="030F0902030302020204" pitchFamily="66" charset="0"/>
              </a:rPr>
              <a:t> </a:t>
            </a:r>
            <a:r>
              <a:rPr lang="fr-FR" dirty="0" err="1">
                <a:latin typeface="Comic Sans MS" panose="030F0902030302020204" pitchFamily="66" charset="0"/>
              </a:rPr>
              <a:t>needed</a:t>
            </a:r>
            <a:r>
              <a:rPr lang="fr-FR" dirty="0">
                <a:latin typeface="Comic Sans MS" panose="030F0902030302020204" pitchFamily="66" charset="0"/>
              </a:rPr>
              <a:t>?</a:t>
            </a:r>
          </a:p>
          <a:p>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have a </a:t>
            </a:r>
            <a:r>
              <a:rPr lang="fr-FR" dirty="0" err="1">
                <a:latin typeface="Comic Sans MS" panose="030F0902030302020204" pitchFamily="66" charset="0"/>
              </a:rPr>
              <a:t>preliminary</a:t>
            </a:r>
            <a:r>
              <a:rPr lang="fr-FR" dirty="0">
                <a:latin typeface="Comic Sans MS" panose="030F0902030302020204" pitchFamily="66" charset="0"/>
              </a:rPr>
              <a:t> </a:t>
            </a:r>
            <a:r>
              <a:rPr lang="fr-FR" dirty="0" err="1">
                <a:latin typeface="Comic Sans MS" panose="030F0902030302020204" pitchFamily="66" charset="0"/>
              </a:rPr>
              <a:t>very</a:t>
            </a:r>
            <a:r>
              <a:rPr lang="fr-FR" dirty="0">
                <a:latin typeface="Comic Sans MS" panose="030F0902030302020204" pitchFamily="66" charset="0"/>
              </a:rPr>
              <a:t> primitive PACE STARE couple to test the STARE </a:t>
            </a:r>
            <a:r>
              <a:rPr lang="fr-FR" dirty="0" err="1">
                <a:latin typeface="Comic Sans MS" panose="030F0902030302020204" pitchFamily="66" charset="0"/>
              </a:rPr>
              <a:t>readout</a:t>
            </a:r>
            <a:r>
              <a:rPr lang="fr-FR" dirty="0">
                <a:latin typeface="Comic Sans MS" panose="030F0902030302020204" pitchFamily="66" charset="0"/>
              </a:rPr>
              <a:t>. It </a:t>
            </a:r>
            <a:r>
              <a:rPr lang="fr-FR" dirty="0" err="1">
                <a:latin typeface="Comic Sans MS" panose="030F0902030302020204" pitchFamily="66" charset="0"/>
              </a:rPr>
              <a:t>needs</a:t>
            </a:r>
            <a:r>
              <a:rPr lang="fr-FR" dirty="0">
                <a:latin typeface="Comic Sans MS" panose="030F0902030302020204" pitchFamily="66" charset="0"/>
              </a:rPr>
              <a:t> to </a:t>
            </a:r>
            <a:r>
              <a:rPr lang="fr-FR" dirty="0" err="1">
                <a:latin typeface="Comic Sans MS" panose="030F0902030302020204" pitchFamily="66" charset="0"/>
              </a:rPr>
              <a:t>be</a:t>
            </a:r>
            <a:r>
              <a:rPr lang="fr-FR" dirty="0">
                <a:latin typeface="Comic Sans MS" panose="030F0902030302020204" pitchFamily="66" charset="0"/>
              </a:rPr>
              <a:t> a </a:t>
            </a:r>
            <a:r>
              <a:rPr lang="fr-FR" dirty="0" err="1">
                <a:latin typeface="Comic Sans MS" panose="030F0902030302020204" pitchFamily="66" charset="0"/>
              </a:rPr>
              <a:t>complete</a:t>
            </a:r>
            <a:r>
              <a:rPr lang="fr-FR" dirty="0">
                <a:latin typeface="Comic Sans MS" panose="030F0902030302020204" pitchFamily="66" charset="0"/>
              </a:rPr>
              <a:t> V2 </a:t>
            </a:r>
            <a:r>
              <a:rPr lang="fr-FR" dirty="0" err="1">
                <a:latin typeface="Comic Sans MS" panose="030F0902030302020204" pitchFamily="66" charset="0"/>
              </a:rPr>
              <a:t>electronics</a:t>
            </a:r>
            <a:r>
              <a:rPr lang="fr-FR" dirty="0">
                <a:latin typeface="Comic Sans MS" panose="030F0902030302020204" pitchFamily="66" charset="0"/>
              </a:rPr>
              <a:t> </a:t>
            </a:r>
            <a:r>
              <a:rPr lang="fr-FR" dirty="0" err="1">
                <a:latin typeface="Comic Sans MS" panose="030F0902030302020204" pitchFamily="66" charset="0"/>
              </a:rPr>
              <a:t>crate</a:t>
            </a:r>
            <a:r>
              <a:rPr lang="fr-FR" dirty="0">
                <a:latin typeface="Comic Sans MS" panose="030F0902030302020204" pitchFamily="66" charset="0"/>
              </a:rPr>
              <a:t> </a:t>
            </a:r>
            <a:r>
              <a:rPr lang="fr-FR" dirty="0" err="1">
                <a:latin typeface="Comic Sans MS" panose="030F0902030302020204" pitchFamily="66" charset="0"/>
              </a:rPr>
              <a:t>with</a:t>
            </a:r>
            <a:r>
              <a:rPr lang="fr-FR" dirty="0">
                <a:latin typeface="Comic Sans MS" panose="030F0902030302020204" pitchFamily="66" charset="0"/>
              </a:rPr>
              <a:t> water </a:t>
            </a:r>
            <a:r>
              <a:rPr lang="fr-FR" dirty="0" err="1">
                <a:latin typeface="Comic Sans MS" panose="030F0902030302020204" pitchFamily="66" charset="0"/>
              </a:rPr>
              <a:t>cooling</a:t>
            </a:r>
            <a:r>
              <a:rPr lang="fr-FR" dirty="0">
                <a:latin typeface="Comic Sans MS" panose="030F0902030302020204" pitchFamily="66" charset="0"/>
              </a:rPr>
              <a:t> system to </a:t>
            </a:r>
            <a:r>
              <a:rPr lang="fr-FR" dirty="0" err="1">
                <a:latin typeface="Comic Sans MS" panose="030F0902030302020204" pitchFamily="66" charset="0"/>
              </a:rPr>
              <a:t>be</a:t>
            </a:r>
            <a:r>
              <a:rPr lang="fr-FR" dirty="0">
                <a:latin typeface="Comic Sans MS" panose="030F0902030302020204" pitchFamily="66" charset="0"/>
              </a:rPr>
              <a:t> as close as possible to the </a:t>
            </a:r>
            <a:r>
              <a:rPr lang="fr-FR" dirty="0" err="1">
                <a:latin typeface="Comic Sans MS" panose="030F0902030302020204" pitchFamily="66" charset="0"/>
              </a:rPr>
              <a:t>Legnaro</a:t>
            </a:r>
            <a:r>
              <a:rPr lang="fr-FR" dirty="0">
                <a:latin typeface="Comic Sans MS" panose="030F0902030302020204" pitchFamily="66" charset="0"/>
              </a:rPr>
              <a:t> V2 </a:t>
            </a:r>
            <a:r>
              <a:rPr lang="fr-FR" dirty="0" err="1">
                <a:latin typeface="Comic Sans MS" panose="030F0902030302020204" pitchFamily="66" charset="0"/>
              </a:rPr>
              <a:t>electronics</a:t>
            </a:r>
            <a:r>
              <a:rPr lang="fr-FR" dirty="0">
                <a:latin typeface="Comic Sans MS" panose="030F0902030302020204" pitchFamily="66" charset="0"/>
              </a:rPr>
              <a:t> </a:t>
            </a:r>
            <a:r>
              <a:rPr lang="fr-FR" dirty="0" err="1">
                <a:latin typeface="Comic Sans MS" panose="030F0902030302020204" pitchFamily="66" charset="0"/>
              </a:rPr>
              <a:t>installed</a:t>
            </a:r>
            <a:r>
              <a:rPr lang="fr-FR" dirty="0">
                <a:latin typeface="Comic Sans MS" panose="030F0902030302020204" pitchFamily="66" charset="0"/>
              </a:rPr>
              <a:t> </a:t>
            </a:r>
            <a:r>
              <a:rPr lang="fr-FR" dirty="0" err="1">
                <a:latin typeface="Comic Sans MS" panose="030F0902030302020204" pitchFamily="66" charset="0"/>
              </a:rPr>
              <a:t>now</a:t>
            </a:r>
            <a:r>
              <a:rPr lang="fr-FR" dirty="0">
                <a:latin typeface="Comic Sans MS" panose="030F0902030302020204" pitchFamily="66" charset="0"/>
              </a:rPr>
              <a:t>. </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need</a:t>
            </a:r>
            <a:r>
              <a:rPr lang="fr-FR" dirty="0">
                <a:latin typeface="Comic Sans MS" panose="030F0902030302020204" pitchFamily="66" charset="0"/>
              </a:rPr>
              <a:t>  a High </a:t>
            </a:r>
            <a:r>
              <a:rPr lang="fr-FR" dirty="0" err="1">
                <a:latin typeface="Comic Sans MS" panose="030F0902030302020204" pitchFamily="66" charset="0"/>
              </a:rPr>
              <a:t>resolution</a:t>
            </a:r>
            <a:r>
              <a:rPr lang="fr-FR" dirty="0">
                <a:latin typeface="Comic Sans MS" panose="030F0902030302020204" pitchFamily="66" charset="0"/>
              </a:rPr>
              <a:t> </a:t>
            </a:r>
            <a:r>
              <a:rPr lang="fr-FR" dirty="0" err="1">
                <a:latin typeface="Comic Sans MS" panose="030F0902030302020204" pitchFamily="66" charset="0"/>
              </a:rPr>
              <a:t>low</a:t>
            </a:r>
            <a:r>
              <a:rPr lang="fr-FR" dirty="0">
                <a:latin typeface="Comic Sans MS" panose="030F0902030302020204" pitchFamily="66" charset="0"/>
              </a:rPr>
              <a:t> noise pulser to </a:t>
            </a:r>
            <a:r>
              <a:rPr lang="fr-FR" dirty="0" err="1">
                <a:latin typeface="Comic Sans MS" panose="030F0902030302020204" pitchFamily="66" charset="0"/>
              </a:rPr>
              <a:t>simulate</a:t>
            </a:r>
            <a:r>
              <a:rPr lang="fr-FR" dirty="0">
                <a:latin typeface="Comic Sans MS" panose="030F0902030302020204" pitchFamily="66" charset="0"/>
              </a:rPr>
              <a:t> detector </a:t>
            </a:r>
            <a:r>
              <a:rPr lang="fr-FR" dirty="0" err="1">
                <a:latin typeface="Comic Sans MS" panose="030F0902030302020204" pitchFamily="66" charset="0"/>
              </a:rPr>
              <a:t>preamplifier</a:t>
            </a:r>
            <a:r>
              <a:rPr lang="fr-FR" dirty="0">
                <a:latin typeface="Comic Sans MS" panose="030F0902030302020204" pitchFamily="66" charset="0"/>
              </a:rPr>
              <a:t> </a:t>
            </a:r>
            <a:r>
              <a:rPr lang="fr-FR" dirty="0" err="1">
                <a:latin typeface="Comic Sans MS" panose="030F0902030302020204" pitchFamily="66" charset="0"/>
              </a:rPr>
              <a:t>signals</a:t>
            </a:r>
            <a:r>
              <a:rPr lang="fr-FR" dirty="0">
                <a:latin typeface="Comic Sans MS" panose="030F0902030302020204" pitchFamily="66" charset="0"/>
              </a:rPr>
              <a:t> to the DIGIopt12 </a:t>
            </a:r>
            <a:r>
              <a:rPr lang="fr-FR" dirty="0" err="1">
                <a:latin typeface="Comic Sans MS" panose="030F0902030302020204" pitchFamily="66" charset="0"/>
              </a:rPr>
              <a:t>boards</a:t>
            </a:r>
            <a:r>
              <a:rPr lang="fr-FR" dirty="0">
                <a:latin typeface="Comic Sans MS" panose="030F0902030302020204" pitchFamily="66" charset="0"/>
              </a:rPr>
              <a:t> </a:t>
            </a:r>
            <a:r>
              <a:rPr lang="fr-FR" dirty="0" err="1">
                <a:latin typeface="Comic Sans MS" panose="030F0902030302020204" pitchFamily="66" charset="0"/>
              </a:rPr>
              <a:t>board</a:t>
            </a:r>
            <a:r>
              <a:rPr lang="fr-FR" dirty="0">
                <a:latin typeface="Comic Sans MS" panose="030F0902030302020204" pitchFamily="66" charset="0"/>
              </a:rPr>
              <a:t> and analyse the data contents of the PACE </a:t>
            </a:r>
            <a:r>
              <a:rPr lang="fr-FR" dirty="0" err="1">
                <a:latin typeface="Comic Sans MS" panose="030F0902030302020204" pitchFamily="66" charset="0"/>
              </a:rPr>
              <a:t>board</a:t>
            </a:r>
            <a:r>
              <a:rPr lang="fr-FR" dirty="0">
                <a:latin typeface="Comic Sans MS" panose="030F0902030302020204" pitchFamily="66" charset="0"/>
              </a:rPr>
              <a:t> and compare to </a:t>
            </a:r>
            <a:r>
              <a:rPr lang="fr-FR" dirty="0" err="1">
                <a:latin typeface="Comic Sans MS" panose="030F0902030302020204" pitchFamily="66" charset="0"/>
              </a:rPr>
              <a:t>Legnaro</a:t>
            </a:r>
            <a:r>
              <a:rPr lang="fr-FR" dirty="0">
                <a:latin typeface="Comic Sans MS" panose="030F0902030302020204" pitchFamily="66" charset="0"/>
              </a:rPr>
              <a:t> tests.</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can have a scope of 48 channels for the AGATA monitoring system in </a:t>
            </a:r>
            <a:r>
              <a:rPr lang="fr-FR" dirty="0" err="1">
                <a:latin typeface="Comic Sans MS" panose="030F0902030302020204" pitchFamily="66" charset="0"/>
              </a:rPr>
              <a:t>order</a:t>
            </a:r>
            <a:r>
              <a:rPr lang="fr-FR" dirty="0">
                <a:latin typeface="Comic Sans MS" panose="030F0902030302020204" pitchFamily="66" charset="0"/>
              </a:rPr>
              <a:t> to </a:t>
            </a:r>
            <a:r>
              <a:rPr lang="fr-FR" dirty="0" err="1">
                <a:latin typeface="Comic Sans MS" panose="030F0902030302020204" pitchFamily="66" charset="0"/>
              </a:rPr>
              <a:t>see</a:t>
            </a:r>
            <a:r>
              <a:rPr lang="fr-FR" dirty="0">
                <a:latin typeface="Comic Sans MS" panose="030F0902030302020204" pitchFamily="66" charset="0"/>
              </a:rPr>
              <a:t> </a:t>
            </a:r>
            <a:r>
              <a:rPr lang="fr-FR" dirty="0" err="1">
                <a:latin typeface="Comic Sans MS" panose="030F0902030302020204" pitchFamily="66" charset="0"/>
              </a:rPr>
              <a:t>continuous</a:t>
            </a:r>
            <a:r>
              <a:rPr lang="fr-FR" dirty="0">
                <a:latin typeface="Comic Sans MS" panose="030F0902030302020204" pitchFamily="66" charset="0"/>
              </a:rPr>
              <a:t> </a:t>
            </a:r>
            <a:r>
              <a:rPr lang="fr-FR" dirty="0" err="1">
                <a:latin typeface="Comic Sans MS" panose="030F0902030302020204" pitchFamily="66" charset="0"/>
              </a:rPr>
              <a:t>triggered</a:t>
            </a:r>
            <a:r>
              <a:rPr lang="fr-FR" dirty="0">
                <a:latin typeface="Comic Sans MS" panose="030F0902030302020204" pitchFamily="66" charset="0"/>
              </a:rPr>
              <a:t> </a:t>
            </a:r>
            <a:r>
              <a:rPr lang="fr-FR" dirty="0" err="1">
                <a:latin typeface="Comic Sans MS" panose="030F0902030302020204" pitchFamily="66" charset="0"/>
              </a:rPr>
              <a:t>signals</a:t>
            </a:r>
            <a:r>
              <a:rPr lang="fr-FR" dirty="0">
                <a:latin typeface="Comic Sans MS" panose="030F0902030302020204" pitchFamily="66" charset="0"/>
              </a:rPr>
              <a:t>.</a:t>
            </a:r>
          </a:p>
          <a:p>
            <a:pPr marL="285750" indent="-285750">
              <a:buFont typeface="Arial" panose="020B0604020202020204" pitchFamily="34" charset="0"/>
              <a:buChar char="•"/>
            </a:pPr>
            <a:endParaRPr lang="fr-FR" dirty="0">
              <a:latin typeface="Comic Sans MS" panose="030F0902030302020204" pitchFamily="66" charset="0"/>
            </a:endParaRPr>
          </a:p>
          <a:p>
            <a:pPr marL="285750" indent="-285750">
              <a:buFont typeface="Arial" panose="020B0604020202020204" pitchFamily="34" charset="0"/>
              <a:buChar char="•"/>
            </a:pP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will</a:t>
            </a:r>
            <a:r>
              <a:rPr lang="fr-FR" dirty="0">
                <a:latin typeface="Comic Sans MS" panose="030F0902030302020204" pitchFamily="66" charset="0"/>
              </a:rPr>
              <a:t> </a:t>
            </a:r>
            <a:r>
              <a:rPr lang="fr-FR" dirty="0" err="1">
                <a:latin typeface="Comic Sans MS" panose="030F0902030302020204" pitchFamily="66" charset="0"/>
              </a:rPr>
              <a:t>develop</a:t>
            </a:r>
            <a:r>
              <a:rPr lang="fr-FR" dirty="0">
                <a:latin typeface="Comic Sans MS" panose="030F0902030302020204" pitchFamily="66" charset="0"/>
              </a:rPr>
              <a:t> the CAEN backup solution software in Orsay. </a:t>
            </a: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will</a:t>
            </a:r>
            <a:r>
              <a:rPr lang="fr-FR" dirty="0">
                <a:latin typeface="Comic Sans MS" panose="030F0902030302020204" pitchFamily="66" charset="0"/>
              </a:rPr>
              <a:t> </a:t>
            </a:r>
            <a:r>
              <a:rPr lang="fr-FR" dirty="0" err="1">
                <a:latin typeface="Comic Sans MS" panose="030F0902030302020204" pitchFamily="66" charset="0"/>
              </a:rPr>
              <a:t>get</a:t>
            </a:r>
            <a:r>
              <a:rPr lang="fr-FR" dirty="0">
                <a:latin typeface="Comic Sans MS" panose="030F0902030302020204" pitchFamily="66" charset="0"/>
              </a:rPr>
              <a:t> a </a:t>
            </a:r>
            <a:r>
              <a:rPr lang="fr-FR" dirty="0" err="1">
                <a:latin typeface="Comic Sans MS" panose="030F0902030302020204" pitchFamily="66" charset="0"/>
              </a:rPr>
              <a:t>board</a:t>
            </a:r>
            <a:r>
              <a:rPr lang="fr-FR" dirty="0">
                <a:latin typeface="Comic Sans MS" panose="030F0902030302020204" pitchFamily="66" charset="0"/>
              </a:rPr>
              <a:t> </a:t>
            </a:r>
            <a:r>
              <a:rPr lang="fr-FR" dirty="0" err="1">
                <a:latin typeface="Comic Sans MS" panose="030F0902030302020204" pitchFamily="66" charset="0"/>
              </a:rPr>
              <a:t>from</a:t>
            </a:r>
            <a:r>
              <a:rPr lang="fr-FR" dirty="0">
                <a:latin typeface="Comic Sans MS" panose="030F0902030302020204" pitchFamily="66" charset="0"/>
              </a:rPr>
              <a:t> Alain and </a:t>
            </a:r>
            <a:r>
              <a:rPr lang="fr-FR" dirty="0" err="1">
                <a:latin typeface="Comic Sans MS" panose="030F0902030302020204" pitchFamily="66" charset="0"/>
              </a:rPr>
              <a:t>we</a:t>
            </a:r>
            <a:r>
              <a:rPr lang="fr-FR" dirty="0">
                <a:latin typeface="Comic Sans MS" panose="030F0902030302020204" pitchFamily="66" charset="0"/>
              </a:rPr>
              <a:t> </a:t>
            </a:r>
            <a:r>
              <a:rPr lang="fr-FR" dirty="0" err="1">
                <a:latin typeface="Comic Sans MS" panose="030F0902030302020204" pitchFamily="66" charset="0"/>
              </a:rPr>
              <a:t>will</a:t>
            </a:r>
            <a:r>
              <a:rPr lang="fr-FR" dirty="0">
                <a:latin typeface="Comic Sans MS" panose="030F0902030302020204" pitchFamily="66" charset="0"/>
              </a:rPr>
              <a:t> </a:t>
            </a:r>
            <a:r>
              <a:rPr lang="fr-FR" dirty="0" err="1">
                <a:latin typeface="Comic Sans MS" panose="030F0902030302020204" pitchFamily="66" charset="0"/>
              </a:rPr>
              <a:t>provide</a:t>
            </a:r>
            <a:r>
              <a:rPr lang="fr-FR" dirty="0">
                <a:latin typeface="Comic Sans MS" panose="030F0902030302020204" pitchFamily="66" charset="0"/>
              </a:rPr>
              <a:t> all the </a:t>
            </a:r>
            <a:r>
              <a:rPr lang="fr-FR" dirty="0" err="1">
                <a:latin typeface="Comic Sans MS" panose="030F0902030302020204" pitchFamily="66" charset="0"/>
              </a:rPr>
              <a:t>necessary</a:t>
            </a:r>
            <a:r>
              <a:rPr lang="fr-FR" dirty="0">
                <a:latin typeface="Comic Sans MS" panose="030F0902030302020204" pitchFamily="66" charset="0"/>
              </a:rPr>
              <a:t> </a:t>
            </a:r>
            <a:r>
              <a:rPr lang="fr-FR" dirty="0" err="1">
                <a:latin typeface="Comic Sans MS" panose="030F0902030302020204" pitchFamily="66" charset="0"/>
              </a:rPr>
              <a:t>material</a:t>
            </a:r>
            <a:r>
              <a:rPr lang="fr-FR" dirty="0">
                <a:latin typeface="Comic Sans MS" panose="030F0902030302020204" pitchFamily="66" charset="0"/>
              </a:rPr>
              <a:t> (pulser, </a:t>
            </a:r>
            <a:r>
              <a:rPr lang="fr-FR" dirty="0" err="1">
                <a:latin typeface="Comic Sans MS" panose="030F0902030302020204" pitchFamily="66" charset="0"/>
              </a:rPr>
              <a:t>cables</a:t>
            </a:r>
            <a:r>
              <a:rPr lang="fr-FR" dirty="0">
                <a:latin typeface="Comic Sans MS" panose="030F0902030302020204" pitchFamily="66" charset="0"/>
              </a:rPr>
              <a:t>, </a:t>
            </a:r>
            <a:r>
              <a:rPr lang="fr-FR" dirty="0" err="1">
                <a:latin typeface="Comic Sans MS" panose="030F0902030302020204" pitchFamily="66" charset="0"/>
              </a:rPr>
              <a:t>crate</a:t>
            </a:r>
            <a:r>
              <a:rPr lang="fr-FR" dirty="0">
                <a:latin typeface="Comic Sans MS" panose="030F0902030302020204" pitchFamily="66" charset="0"/>
              </a:rPr>
              <a:t>, PC etc…). 1 Gbps and 10 Gbps interfaces </a:t>
            </a:r>
            <a:r>
              <a:rPr lang="fr-FR" dirty="0" err="1">
                <a:latin typeface="Comic Sans MS" panose="030F0902030302020204" pitchFamily="66" charset="0"/>
              </a:rPr>
              <a:t>will</a:t>
            </a:r>
            <a:r>
              <a:rPr lang="fr-FR" dirty="0">
                <a:latin typeface="Comic Sans MS" panose="030F0902030302020204" pitchFamily="66" charset="0"/>
              </a:rPr>
              <a:t> </a:t>
            </a:r>
            <a:r>
              <a:rPr lang="fr-FR" dirty="0" err="1">
                <a:latin typeface="Comic Sans MS" panose="030F0902030302020204" pitchFamily="66" charset="0"/>
              </a:rPr>
              <a:t>be</a:t>
            </a:r>
            <a:r>
              <a:rPr lang="fr-FR" dirty="0">
                <a:latin typeface="Comic Sans MS" panose="030F0902030302020204" pitchFamily="66" charset="0"/>
              </a:rPr>
              <a:t> </a:t>
            </a:r>
            <a:r>
              <a:rPr lang="fr-FR" dirty="0" err="1">
                <a:latin typeface="Comic Sans MS" panose="030F0902030302020204" pitchFamily="66" charset="0"/>
              </a:rPr>
              <a:t>tested</a:t>
            </a:r>
            <a:r>
              <a:rPr lang="fr-FR" dirty="0">
                <a:latin typeface="Comic Sans MS" panose="030F0902030302020204" pitchFamily="66" charset="0"/>
              </a:rPr>
              <a:t> as the STARE qualification tests.</a:t>
            </a:r>
          </a:p>
        </p:txBody>
      </p:sp>
      <p:sp>
        <p:nvSpPr>
          <p:cNvPr id="2" name="Titre 8">
            <a:extLst>
              <a:ext uri="{FF2B5EF4-FFF2-40B4-BE49-F238E27FC236}">
                <a16:creationId xmlns:a16="http://schemas.microsoft.com/office/drawing/2014/main" id="{495B143A-E5EA-FBD4-4DE4-D96E10D7A483}"/>
              </a:ext>
            </a:extLst>
          </p:cNvPr>
          <p:cNvSpPr txBox="1">
            <a:spLocks/>
          </p:cNvSpPr>
          <p:nvPr/>
        </p:nvSpPr>
        <p:spPr>
          <a:xfrm>
            <a:off x="2576465" y="180686"/>
            <a:ext cx="2472613" cy="4889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fr-FR" sz="2037" b="1" kern="1200" dirty="0" smtClean="0">
                <a:solidFill>
                  <a:srgbClr val="00294B"/>
                </a:solidFill>
                <a:latin typeface="+mj-lt"/>
                <a:ea typeface="+mj-ea"/>
                <a:cs typeface="+mj-cs"/>
              </a:defRPr>
            </a:lvl1pPr>
          </a:lstStyle>
          <a:p>
            <a:r>
              <a:rPr lang="fr-FR" sz="2400" b="0">
                <a:latin typeface="Comic Sans MS" panose="030F0902030302020204" pitchFamily="66" charset="0"/>
              </a:rPr>
              <a:t>conclusion</a:t>
            </a:r>
          </a:p>
        </p:txBody>
      </p:sp>
    </p:spTree>
    <p:extLst>
      <p:ext uri="{BB962C8B-B14F-4D97-AF65-F5344CB8AC3E}">
        <p14:creationId xmlns:p14="http://schemas.microsoft.com/office/powerpoint/2010/main" val="1035507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19</a:t>
            </a:fld>
            <a:endParaRPr lang="fr-FR" dirty="0"/>
          </a:p>
        </p:txBody>
      </p:sp>
      <p:sp>
        <p:nvSpPr>
          <p:cNvPr id="11" name="ZoneTexte 10">
            <a:extLst>
              <a:ext uri="{FF2B5EF4-FFF2-40B4-BE49-F238E27FC236}">
                <a16:creationId xmlns:a16="http://schemas.microsoft.com/office/drawing/2014/main" id="{198D1057-A11E-F3F1-C5AF-CCB081B368AF}"/>
              </a:ext>
            </a:extLst>
          </p:cNvPr>
          <p:cNvSpPr txBox="1"/>
          <p:nvPr/>
        </p:nvSpPr>
        <p:spPr>
          <a:xfrm>
            <a:off x="3692712" y="1113058"/>
            <a:ext cx="8499288" cy="5354855"/>
          </a:xfrm>
          <a:prstGeom prst="rect">
            <a:avLst/>
          </a:prstGeom>
          <a:noFill/>
        </p:spPr>
        <p:txBody>
          <a:bodyPr wrap="square">
            <a:normAutofit lnSpcReduction="10000"/>
          </a:bodyPr>
          <a:lstStyle/>
          <a:p>
            <a:pPr marL="285750" indent="-285750">
              <a:spcAft>
                <a:spcPts val="750"/>
              </a:spcAft>
              <a:buFont typeface="Arial" panose="020B0604020202020204" pitchFamily="34" charset="0"/>
              <a:buChar char="•"/>
            </a:pPr>
            <a:r>
              <a:rPr lang="en-US" dirty="0">
                <a:latin typeface="Comic Sans MS" panose="030F0902030302020204" pitchFamily="66" charset="0"/>
              </a:rPr>
              <a:t>Conclusion :</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STARE Readout was qualified up to 73 kHz /crystal using 24 links in parallel @ 100 Gbps link going from 104 to 206. </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This confirms that RUDP is not needed because if RUDP is activated the readout speed goes down to 6 Gbps (at max). While normal UDP can go up to 7 Gbps without any losses.</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Server and Switch configurations are mandatory to insure no packet loss.</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Monitoring was tested but when used a readout link is taken off. Hence a second 100 Gbps link is needed for monitoring.</a:t>
            </a:r>
          </a:p>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Next is to build a second crate of 12 links for monitoring in order not to change the Topology manager every time we need to test a readout link.</a:t>
            </a:r>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conclusion</a:t>
            </a:r>
          </a:p>
        </p:txBody>
      </p:sp>
      <p:pic>
        <p:nvPicPr>
          <p:cNvPr id="2" name="Image 1">
            <a:extLst>
              <a:ext uri="{FF2B5EF4-FFF2-40B4-BE49-F238E27FC236}">
                <a16:creationId xmlns:a16="http://schemas.microsoft.com/office/drawing/2014/main" id="{55163BE0-2BBB-1BBD-210E-ABAD96DA4F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613209"/>
            <a:ext cx="3709503" cy="4854704"/>
          </a:xfrm>
          <a:prstGeom prst="rect">
            <a:avLst/>
          </a:prstGeom>
        </p:spPr>
      </p:pic>
    </p:spTree>
    <p:extLst>
      <p:ext uri="{BB962C8B-B14F-4D97-AF65-F5344CB8AC3E}">
        <p14:creationId xmlns:p14="http://schemas.microsoft.com/office/powerpoint/2010/main" val="390455926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0F7BB518-908E-177C-DF3D-430F83BD1CD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43F55A21-B5D2-89A8-8912-542BE97EC877}"/>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5B3B1E14-AA92-602D-CFB0-1560BA1ACA9F}"/>
              </a:ext>
            </a:extLst>
          </p:cNvPr>
          <p:cNvSpPr>
            <a:spLocks noGrp="1"/>
          </p:cNvSpPr>
          <p:nvPr>
            <p:ph type="sldNum" sz="quarter" idx="12"/>
          </p:nvPr>
        </p:nvSpPr>
        <p:spPr/>
        <p:txBody>
          <a:bodyPr/>
          <a:lstStyle/>
          <a:p>
            <a:fld id="{77E71596-5F9D-49C5-9701-16B3CA54319D}" type="slidenum">
              <a:rPr lang="fr-FR" smtClean="0"/>
              <a:pPr/>
              <a:t>20</a:t>
            </a:fld>
            <a:endParaRPr lang="fr-FR" dirty="0"/>
          </a:p>
        </p:txBody>
      </p:sp>
      <p:sp>
        <p:nvSpPr>
          <p:cNvPr id="11" name="ZoneTexte 10">
            <a:extLst>
              <a:ext uri="{FF2B5EF4-FFF2-40B4-BE49-F238E27FC236}">
                <a16:creationId xmlns:a16="http://schemas.microsoft.com/office/drawing/2014/main" id="{198D1057-A11E-F3F1-C5AF-CCB081B368AF}"/>
              </a:ext>
            </a:extLst>
          </p:cNvPr>
          <p:cNvSpPr txBox="1"/>
          <p:nvPr/>
        </p:nvSpPr>
        <p:spPr>
          <a:xfrm>
            <a:off x="2591739" y="941867"/>
            <a:ext cx="8145705" cy="559832"/>
          </a:xfrm>
          <a:prstGeom prst="rect">
            <a:avLst/>
          </a:prstGeom>
          <a:noFill/>
        </p:spPr>
        <p:txBody>
          <a:bodyPr wrap="square">
            <a:normAutofit fontScale="77500" lnSpcReduction="20000"/>
          </a:bodyPr>
          <a:lstStyle/>
          <a:p>
            <a:pPr marL="285750" indent="-285750">
              <a:spcAft>
                <a:spcPts val="750"/>
              </a:spcAft>
              <a:buFont typeface="Arial" panose="020B0604020202020204" pitchFamily="34" charset="0"/>
              <a:buChar char="•"/>
            </a:pPr>
            <a:endParaRPr lang="en-US" dirty="0">
              <a:latin typeface="Comic Sans MS" panose="030F0902030302020204" pitchFamily="66" charset="0"/>
            </a:endParaRPr>
          </a:p>
          <a:p>
            <a:pPr marL="285750" indent="-285750">
              <a:spcAft>
                <a:spcPts val="750"/>
              </a:spcAft>
              <a:buFont typeface="Arial" panose="020B0604020202020204" pitchFamily="34" charset="0"/>
              <a:buChar char="•"/>
            </a:pPr>
            <a:r>
              <a:rPr lang="en-US" dirty="0">
                <a:latin typeface="Comic Sans MS" panose="030F0902030302020204" pitchFamily="66" charset="0"/>
              </a:rPr>
              <a:t>An IEEE abstract is written for the 2026 NSS Nuclear Physics Symposium</a:t>
            </a:r>
          </a:p>
        </p:txBody>
      </p:sp>
      <p:sp>
        <p:nvSpPr>
          <p:cNvPr id="12" name="Titre 8">
            <a:extLst>
              <a:ext uri="{FF2B5EF4-FFF2-40B4-BE49-F238E27FC236}">
                <a16:creationId xmlns:a16="http://schemas.microsoft.com/office/drawing/2014/main" id="{F1B78CC7-12A7-B38D-4699-FBD5CD26726D}"/>
              </a:ext>
            </a:extLst>
          </p:cNvPr>
          <p:cNvSpPr>
            <a:spLocks noGrp="1"/>
          </p:cNvSpPr>
          <p:nvPr>
            <p:ph type="title"/>
          </p:nvPr>
        </p:nvSpPr>
        <p:spPr/>
        <p:txBody>
          <a:bodyPr>
            <a:normAutofit/>
          </a:bodyPr>
          <a:lstStyle/>
          <a:p>
            <a:r>
              <a:rPr lang="fr-FR" sz="2400" b="0" dirty="0">
                <a:latin typeface="Comic Sans MS" panose="030F0902030302020204" pitchFamily="66" charset="0"/>
              </a:rPr>
              <a:t>Highlights</a:t>
            </a:r>
          </a:p>
        </p:txBody>
      </p:sp>
      <p:pic>
        <p:nvPicPr>
          <p:cNvPr id="3" name="Image 2">
            <a:extLst>
              <a:ext uri="{FF2B5EF4-FFF2-40B4-BE49-F238E27FC236}">
                <a16:creationId xmlns:a16="http://schemas.microsoft.com/office/drawing/2014/main" id="{99A5B34E-FDD9-5BB6-D70F-E5076F73B2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029" b="31796"/>
          <a:stretch/>
        </p:blipFill>
        <p:spPr>
          <a:xfrm>
            <a:off x="2591739" y="1597796"/>
            <a:ext cx="6642606" cy="4870117"/>
          </a:xfrm>
          <a:prstGeom prst="rect">
            <a:avLst/>
          </a:prstGeom>
        </p:spPr>
      </p:pic>
    </p:spTree>
    <p:extLst>
      <p:ext uri="{BB962C8B-B14F-4D97-AF65-F5344CB8AC3E}">
        <p14:creationId xmlns:p14="http://schemas.microsoft.com/office/powerpoint/2010/main" val="1252222156"/>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7799004F-4CB2-4DC1-B524-6A86496EDA44}"/>
              </a:ext>
            </a:extLst>
          </p:cNvPr>
          <p:cNvSpPr>
            <a:spLocks noGrp="1"/>
          </p:cNvSpPr>
          <p:nvPr>
            <p:ph type="dt" sz="half" idx="10"/>
          </p:nvPr>
        </p:nvSpPr>
        <p:spPr/>
        <p:txBody>
          <a:bodyPr/>
          <a:lstStyle/>
          <a:p>
            <a:r>
              <a:rPr lang="fr-FR"/>
              <a:t>10/09/2026</a:t>
            </a:r>
            <a:endParaRPr lang="fr-FR" dirty="0"/>
          </a:p>
        </p:txBody>
      </p:sp>
      <p:sp>
        <p:nvSpPr>
          <p:cNvPr id="7" name="Espace réservé du pied de page 6">
            <a:extLst>
              <a:ext uri="{FF2B5EF4-FFF2-40B4-BE49-F238E27FC236}">
                <a16:creationId xmlns:a16="http://schemas.microsoft.com/office/drawing/2014/main" id="{F63F477B-13C7-420B-884B-749F34AAC103}"/>
              </a:ext>
            </a:extLst>
          </p:cNvPr>
          <p:cNvSpPr>
            <a:spLocks noGrp="1"/>
          </p:cNvSpPr>
          <p:nvPr>
            <p:ph type="ftr" sz="quarter" idx="11"/>
          </p:nvPr>
        </p:nvSpPr>
        <p:spPr/>
        <p:txBody>
          <a:bodyPr/>
          <a:lstStyle/>
          <a:p>
            <a:r>
              <a:rPr lang="fr-FR"/>
              <a:t>AGATA WEEK 2026 Warsaw, Poland</a:t>
            </a:r>
            <a:endParaRPr lang="fr-FR" dirty="0"/>
          </a:p>
        </p:txBody>
      </p:sp>
      <p:sp>
        <p:nvSpPr>
          <p:cNvPr id="8" name="Espace réservé du numéro de diapositive 7">
            <a:extLst>
              <a:ext uri="{FF2B5EF4-FFF2-40B4-BE49-F238E27FC236}">
                <a16:creationId xmlns:a16="http://schemas.microsoft.com/office/drawing/2014/main" id="{1BCCFF85-81D7-4E70-BD25-14C1F547168C}"/>
              </a:ext>
            </a:extLst>
          </p:cNvPr>
          <p:cNvSpPr>
            <a:spLocks noGrp="1"/>
          </p:cNvSpPr>
          <p:nvPr>
            <p:ph type="sldNum" sz="quarter" idx="12"/>
          </p:nvPr>
        </p:nvSpPr>
        <p:spPr/>
        <p:txBody>
          <a:bodyPr/>
          <a:lstStyle/>
          <a:p>
            <a:fld id="{77E71596-5F9D-49C5-9701-16B3CA54319D}" type="slidenum">
              <a:rPr lang="fr-FR" smtClean="0"/>
              <a:pPr/>
              <a:t>21</a:t>
            </a:fld>
            <a:endParaRPr lang="fr-FR" dirty="0"/>
          </a:p>
        </p:txBody>
      </p:sp>
      <p:sp>
        <p:nvSpPr>
          <p:cNvPr id="10" name="ZoneTexte 9">
            <a:extLst>
              <a:ext uri="{FF2B5EF4-FFF2-40B4-BE49-F238E27FC236}">
                <a16:creationId xmlns:a16="http://schemas.microsoft.com/office/drawing/2014/main" id="{B4804B6B-2CE7-475F-8304-FC592DE2A43B}"/>
              </a:ext>
            </a:extLst>
          </p:cNvPr>
          <p:cNvSpPr txBox="1"/>
          <p:nvPr/>
        </p:nvSpPr>
        <p:spPr>
          <a:xfrm>
            <a:off x="5068296" y="3239841"/>
            <a:ext cx="1484948" cy="646331"/>
          </a:xfrm>
          <a:prstGeom prst="rect">
            <a:avLst/>
          </a:prstGeom>
          <a:noFill/>
        </p:spPr>
        <p:txBody>
          <a:bodyPr wrap="square" rtlCol="0">
            <a:spAutoFit/>
          </a:bodyPr>
          <a:lstStyle/>
          <a:p>
            <a:r>
              <a:rPr lang="fr-FR" sz="3600" dirty="0"/>
              <a:t>MERCI</a:t>
            </a:r>
          </a:p>
        </p:txBody>
      </p:sp>
    </p:spTree>
    <p:extLst>
      <p:ext uri="{BB962C8B-B14F-4D97-AF65-F5344CB8AC3E}">
        <p14:creationId xmlns:p14="http://schemas.microsoft.com/office/powerpoint/2010/main" val="2274542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8385</TotalTime>
  <Words>2193</Words>
  <Application>Microsoft Macintosh PowerPoint</Application>
  <PresentationFormat>Grand écran</PresentationFormat>
  <Paragraphs>320</Paragraphs>
  <Slides>21</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Calibri Light</vt:lpstr>
      <vt:lpstr>Comic Sans MS</vt:lpstr>
      <vt:lpstr>Wingdings</vt:lpstr>
      <vt:lpstr>Thème Office</vt:lpstr>
      <vt:lpstr>Présentation PowerPoint</vt:lpstr>
      <vt:lpstr>Outline</vt:lpstr>
      <vt:lpstr>STARE for AGATA : readout UDP 10Gbps</vt:lpstr>
      <vt:lpstr>Data processing (1 * 10Gb/s)</vt:lpstr>
      <vt:lpstr>Production</vt:lpstr>
      <vt:lpstr>Tests – 80Gbps between buldings 104 and 206</vt:lpstr>
      <vt:lpstr>Firmware Upgrade</vt:lpstr>
      <vt:lpstr>When did the idea germinate</vt:lpstr>
      <vt:lpstr>When did the idea germinate</vt:lpstr>
      <vt:lpstr>AGATA crystal simulator using STARE</vt:lpstr>
      <vt:lpstr>12 Link Bay functionalities</vt:lpstr>
      <vt:lpstr>12 Link Bay functionalities</vt:lpstr>
      <vt:lpstr>First Full qualification</vt:lpstr>
      <vt:lpstr>First Full qualification</vt:lpstr>
      <vt:lpstr>First Full qualification</vt:lpstr>
      <vt:lpstr>First Full qualification</vt:lpstr>
      <vt:lpstr>First Full qualification</vt:lpstr>
      <vt:lpstr>Présentation PowerPoint</vt:lpstr>
      <vt:lpstr>conclusion</vt:lpstr>
      <vt:lpstr>Highlights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Xavier Lafay</dc:creator>
  <cp:lastModifiedBy>Nabil Karkour</cp:lastModifiedBy>
  <cp:revision>67</cp:revision>
  <dcterms:created xsi:type="dcterms:W3CDTF">2023-07-03T08:02:56Z</dcterms:created>
  <dcterms:modified xsi:type="dcterms:W3CDTF">2026-09-09T20:09:03Z</dcterms:modified>
</cp:coreProperties>
</file>