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34" r:id="rId1"/>
  </p:sldMasterIdLst>
  <p:notesMasterIdLst>
    <p:notesMasterId r:id="rId15"/>
  </p:notesMasterIdLst>
  <p:sldIdLst>
    <p:sldId id="279" r:id="rId2"/>
    <p:sldId id="471" r:id="rId3"/>
    <p:sldId id="472" r:id="rId4"/>
    <p:sldId id="468" r:id="rId5"/>
    <p:sldId id="478" r:id="rId6"/>
    <p:sldId id="473" r:id="rId7"/>
    <p:sldId id="474" r:id="rId8"/>
    <p:sldId id="475" r:id="rId9"/>
    <p:sldId id="476" r:id="rId10"/>
    <p:sldId id="477" r:id="rId11"/>
    <p:sldId id="445" r:id="rId12"/>
    <p:sldId id="460" r:id="rId13"/>
    <p:sldId id="466" r:id="rId14"/>
  </p:sldIdLst>
  <p:sldSz cx="10080625" cy="7559675"/>
  <p:notesSz cx="7772400" cy="10058400"/>
  <p:defaultTextStyle>
    <a:defPPr>
      <a:defRPr lang="en-GB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742950" indent="-28575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1143000" indent="-228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600200" indent="-228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2057400" indent="-228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FFFF99"/>
    <a:srgbClr val="FFCC66"/>
    <a:srgbClr val="FFD700"/>
    <a:srgbClr val="CCFFCC"/>
    <a:srgbClr val="FFFF00"/>
    <a:srgbClr val="FF6699"/>
    <a:srgbClr val="FFFFFF"/>
    <a:srgbClr val="FF9900"/>
    <a:srgbClr val="FF3300"/>
    <a:srgbClr val="FF66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ile medio 2 - Color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ile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04" autoAdjust="0"/>
    <p:restoredTop sz="94753" autoAdjust="0"/>
  </p:normalViewPr>
  <p:slideViewPr>
    <p:cSldViewPr>
      <p:cViewPr>
        <p:scale>
          <a:sx n="70" d="100"/>
          <a:sy n="70" d="100"/>
        </p:scale>
        <p:origin x="-883" y="365"/>
      </p:cViewPr>
      <p:guideLst>
        <p:guide orient="horz" pos="2161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46085125" cy="4608512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7613" cy="37703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77875" y="4776788"/>
            <a:ext cx="6216650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371850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398963" y="0"/>
            <a:ext cx="3371850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9555163"/>
            <a:ext cx="3371850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1pPr>
          </a:lstStyle>
          <a:p>
            <a:pPr>
              <a:defRPr/>
            </a:pPr>
            <a:fld id="{92B21B3C-6087-4785-9DEE-01B75F81A652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8EE16A-8EEC-484C-A6B9-C3C692C7E59C}" type="datetimeFigureOut">
              <a:rPr lang="it-IT"/>
              <a:pPr>
                <a:defRPr/>
              </a:pPr>
              <a:t>09/09/2026</a:t>
            </a:fld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A56EB5-BA85-4B82-8AE6-111FDC7D49D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5FA018-BF0B-454E-BB93-F7B0ADD1A0C3}" type="datetimeFigureOut">
              <a:rPr lang="it-IT"/>
              <a:pPr>
                <a:defRPr/>
              </a:pPr>
              <a:t>09/09/2026</a:t>
            </a:fld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F681A2-39B2-4D29-93A1-18538F429B7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BA6AA8-71DF-4D4B-A7DA-2F171042E1D1}" type="datetimeFigureOut">
              <a:rPr lang="it-IT"/>
              <a:pPr>
                <a:defRPr/>
              </a:pPr>
              <a:t>09/09/2026</a:t>
            </a:fld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02985A-FC83-4D72-902A-83AF23F1CD7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504825" y="1763713"/>
            <a:ext cx="4459288" cy="4989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116513" y="1763713"/>
            <a:ext cx="4460875" cy="4989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3902BC-DE75-4731-9137-D94440B41459}" type="datetimeFigureOut">
              <a:rPr lang="it-IT"/>
              <a:pPr>
                <a:defRPr/>
              </a:pPr>
              <a:t>09/09/2026</a:t>
            </a:fld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F2898A-0F80-46B4-8307-21B455D0063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DEA7C-783F-49DE-9624-3AB055136CDA}" type="datetimeFigureOut">
              <a:rPr lang="it-IT"/>
              <a:pPr>
                <a:defRPr/>
              </a:pPr>
              <a:t>09/09/2026</a:t>
            </a:fld>
            <a:endParaRPr 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311FDF-7BAC-4E1B-8630-FDEF54643C1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985BC0-ACD7-4695-92DF-B0BFC899C76B}" type="datetimeFigureOut">
              <a:rPr lang="it-IT"/>
              <a:pPr>
                <a:defRPr/>
              </a:pPr>
              <a:t>09/09/2026</a:t>
            </a:fld>
            <a:endParaRPr 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02D957-8C5D-469C-83E3-A1CC2A1222E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7CF800-E4DB-49B5-A01F-3437AF9F33F0}" type="datetimeFigureOut">
              <a:rPr lang="it-IT"/>
              <a:pPr>
                <a:defRPr/>
              </a:pPr>
              <a:t>09/09/2026</a:t>
            </a:fld>
            <a:endParaRPr 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37855E-3BE7-42D2-9823-A99F65C37E6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0417E2-1584-41D2-85D4-FB24033F30DF}" type="datetimeFigureOut">
              <a:rPr lang="it-IT"/>
              <a:pPr>
                <a:defRPr/>
              </a:pPr>
              <a:t>09/09/2026</a:t>
            </a:fld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FCF27C-147D-44C9-AE6B-5EEA27C4984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0697E6-6A46-4BB6-9A5A-B4146E2D3ABC}" type="datetimeFigureOut">
              <a:rPr lang="it-IT"/>
              <a:pPr>
                <a:defRPr/>
              </a:pPr>
              <a:t>09/09/2026</a:t>
            </a:fld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96F2AA-D0AE-4330-B425-AB7117C5206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46A880-4CB3-454D-9D43-4F86F60546C3}" type="datetimeFigureOut">
              <a:rPr lang="it-IT"/>
              <a:pPr>
                <a:defRPr/>
              </a:pPr>
              <a:t>09/09/2026</a:t>
            </a:fld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C1FDD2-27CD-4E3E-B93A-E5DA8BD4631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310438" y="303213"/>
            <a:ext cx="2266950" cy="6450012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504825" y="303213"/>
            <a:ext cx="6653213" cy="6450012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11F121-BD96-4ECA-854D-CBDBF3718BDA}" type="datetimeFigureOut">
              <a:rPr lang="it-IT"/>
              <a:pPr>
                <a:defRPr/>
              </a:pPr>
              <a:t>09/09/2026</a:t>
            </a:fld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841D9A-BC9D-401E-A7BE-B0773A2804DA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4825" y="1763713"/>
            <a:ext cx="4459288" cy="4989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16513" y="1763713"/>
            <a:ext cx="4460875" cy="24177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16513" y="4333875"/>
            <a:ext cx="4460875" cy="24193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504825" y="6884988"/>
            <a:ext cx="2351088" cy="52387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0A63C1B-5281-41B0-BB3D-899A1F83F10D}" type="datetimeFigureOut">
              <a:rPr lang="it-IT"/>
              <a:pPr>
                <a:defRPr/>
              </a:pPr>
              <a:t>09/09/2026</a:t>
            </a:fld>
            <a:endParaRPr lang="it-IT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444875" y="6884988"/>
            <a:ext cx="3190875" cy="5238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7224713" y="6884988"/>
            <a:ext cx="2352675" cy="52387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3A2986D-9667-46AC-9D31-B04705B4FCC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4825" y="303213"/>
            <a:ext cx="9072563" cy="125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0189" tIns="50097" rIns="100189" bIns="5009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4825" y="1763713"/>
            <a:ext cx="9072563" cy="4989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0189" tIns="50097" rIns="100189" bIns="5009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</a:p>
        </p:txBody>
      </p:sp>
      <p:sp>
        <p:nvSpPr>
          <p:cNvPr id="624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04825" y="6884988"/>
            <a:ext cx="23510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0189" tIns="50097" rIns="100189" bIns="50097" numCol="1" anchor="t" anchorCtr="0" compatLnSpc="1">
            <a:prstTxWarp prst="textNoShape">
              <a:avLst/>
            </a:prstTxWarp>
          </a:bodyPr>
          <a:lstStyle>
            <a:lvl1pPr>
              <a:defRPr sz="1500">
                <a:latin typeface="Arial" charset="0"/>
              </a:defRPr>
            </a:lvl1pPr>
          </a:lstStyle>
          <a:p>
            <a:pPr>
              <a:defRPr/>
            </a:pPr>
            <a:fld id="{14C821A3-C3D5-444D-9D1F-5B18E4C43468}" type="datetimeFigureOut">
              <a:rPr lang="it-IT"/>
              <a:pPr>
                <a:defRPr/>
              </a:pPr>
              <a:t>09/09/2026</a:t>
            </a:fld>
            <a:endParaRPr lang="it-IT"/>
          </a:p>
        </p:txBody>
      </p:sp>
      <p:sp>
        <p:nvSpPr>
          <p:cNvPr id="624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44875" y="6884988"/>
            <a:ext cx="31908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0189" tIns="50097" rIns="100189" bIns="50097" numCol="1" anchor="t" anchorCtr="0" compatLnSpc="1">
            <a:prstTxWarp prst="textNoShape">
              <a:avLst/>
            </a:prstTxWarp>
          </a:bodyPr>
          <a:lstStyle>
            <a:lvl1pPr algn="ctr">
              <a:defRPr sz="150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24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24713" y="6884988"/>
            <a:ext cx="23526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0189" tIns="50097" rIns="100189" bIns="50097" numCol="1" anchor="t" anchorCtr="0" compatLnSpc="1">
            <a:prstTxWarp prst="textNoShape">
              <a:avLst/>
            </a:prstTxWarp>
          </a:bodyPr>
          <a:lstStyle>
            <a:lvl1pPr algn="r">
              <a:defRPr sz="1500">
                <a:latin typeface="Arial" charset="0"/>
              </a:defRPr>
            </a:lvl1pPr>
          </a:lstStyle>
          <a:p>
            <a:pPr>
              <a:defRPr/>
            </a:pPr>
            <a:fld id="{06690F31-4D64-4EDB-A159-3ADD9D662D8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</p:sldLayoutIdLst>
  <p:txStyles>
    <p:titleStyle>
      <a:lvl1pPr algn="ctr" defTabSz="100806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0806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charset="0"/>
        </a:defRPr>
      </a:lvl2pPr>
      <a:lvl3pPr algn="ctr" defTabSz="100806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charset="0"/>
        </a:defRPr>
      </a:lvl3pPr>
      <a:lvl4pPr algn="ctr" defTabSz="100806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charset="0"/>
        </a:defRPr>
      </a:lvl4pPr>
      <a:lvl5pPr algn="ctr" defTabSz="100806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charset="0"/>
        </a:defRPr>
      </a:lvl5pPr>
      <a:lvl6pPr marL="457200" algn="ctr" defTabSz="100806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charset="0"/>
        </a:defRPr>
      </a:lvl6pPr>
      <a:lvl7pPr marL="914400" algn="ctr" defTabSz="100806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charset="0"/>
        </a:defRPr>
      </a:lvl7pPr>
      <a:lvl8pPr marL="1371600" algn="ctr" defTabSz="100806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charset="0"/>
        </a:defRPr>
      </a:lvl8pPr>
      <a:lvl9pPr marL="1828800" algn="ctr" defTabSz="100806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charset="0"/>
        </a:defRPr>
      </a:lvl9pPr>
    </p:titleStyle>
    <p:bodyStyle>
      <a:lvl1pPr marL="377825" indent="-377825" algn="l" defTabSz="100806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19150" indent="-315913" algn="l" defTabSz="100806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0475" indent="-252413" algn="l" defTabSz="1008063" rtl="0" eaLnBrk="0" fontAlgn="base" hangingPunct="0">
        <a:spcBef>
          <a:spcPct val="20000"/>
        </a:spcBef>
        <a:spcAft>
          <a:spcPct val="0"/>
        </a:spcAft>
        <a:buChar char="•"/>
        <a:defRPr sz="2600">
          <a:solidFill>
            <a:schemeClr val="tx1"/>
          </a:solidFill>
          <a:latin typeface="+mn-lt"/>
        </a:defRPr>
      </a:lvl3pPr>
      <a:lvl4pPr marL="1763713" indent="-252413" algn="l" defTabSz="100806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68538" indent="-252413" algn="l" defTabSz="100806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25738" indent="-252413" algn="l" defTabSz="100806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82938" indent="-252413" algn="l" defTabSz="100806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40138" indent="-252413" algn="l" defTabSz="100806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097338" indent="-252413" algn="l" defTabSz="100806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tangolo 17"/>
          <p:cNvSpPr/>
          <p:nvPr/>
        </p:nvSpPr>
        <p:spPr bwMode="auto">
          <a:xfrm>
            <a:off x="876064" y="3886996"/>
            <a:ext cx="3915435" cy="2925325"/>
          </a:xfrm>
          <a:prstGeom prst="rect">
            <a:avLst/>
          </a:prstGeom>
          <a:solidFill>
            <a:schemeClr val="accent3"/>
          </a:solidFill>
          <a:ln w="222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3812" name="Rectangle 20"/>
          <p:cNvSpPr>
            <a:spLocks noChangeArrowheads="1"/>
          </p:cNvSpPr>
          <p:nvPr/>
        </p:nvSpPr>
        <p:spPr bwMode="auto">
          <a:xfrm>
            <a:off x="0" y="-30163"/>
            <a:ext cx="10091738" cy="190500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it-IT"/>
          </a:p>
        </p:txBody>
      </p:sp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1951038"/>
            <a:ext cx="10080625" cy="1219200"/>
          </a:xfrm>
          <a:prstGeom prst="rect">
            <a:avLst/>
          </a:prstGeom>
          <a:gradFill rotWithShape="1">
            <a:gsLst>
              <a:gs pos="0">
                <a:srgbClr val="3333CC"/>
              </a:gs>
              <a:gs pos="100000">
                <a:schemeClr val="bg2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it-IT"/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1641902" y="3419797"/>
            <a:ext cx="6908800" cy="378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0794" tIns="50397" rIns="100794" bIns="50397">
            <a:spAutoFit/>
          </a:bodyPr>
          <a:lstStyle/>
          <a:p>
            <a:pPr algn="ctr" defTabSz="503238">
              <a:spcBef>
                <a:spcPct val="50000"/>
              </a:spcBef>
            </a:pPr>
            <a:r>
              <a:rPr lang="en-US" dirty="0">
                <a:latin typeface="Calibri" pitchFamily="34" charset="0"/>
                <a:ea typeface="Verdana" pitchFamily="34" charset="0"/>
                <a:cs typeface="Calibri" pitchFamily="34" charset="0"/>
              </a:rPr>
              <a:t>Alberto </a:t>
            </a:r>
            <a:r>
              <a:rPr lang="en-US" dirty="0" err="1" smtClean="0">
                <a:latin typeface="Calibri" pitchFamily="34" charset="0"/>
                <a:ea typeface="Verdana" pitchFamily="34" charset="0"/>
                <a:cs typeface="Calibri" pitchFamily="34" charset="0"/>
              </a:rPr>
              <a:t>Pullia</a:t>
            </a:r>
            <a:endParaRPr lang="en-US" dirty="0">
              <a:latin typeface="Calibri" pitchFamily="34" charset="0"/>
              <a:ea typeface="Verdana" pitchFamily="34" charset="0"/>
              <a:cs typeface="Calibri" pitchFamily="34" charset="0"/>
            </a:endParaRPr>
          </a:p>
        </p:txBody>
      </p:sp>
      <p:pic>
        <p:nvPicPr>
          <p:cNvPr id="33798" name="Picture 6" descr="logoinf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313" y="366713"/>
            <a:ext cx="1666875" cy="1233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9" name="Text Box 7"/>
          <p:cNvSpPr txBox="1">
            <a:spLocks noChangeArrowheads="1"/>
          </p:cNvSpPr>
          <p:nvPr/>
        </p:nvSpPr>
        <p:spPr bwMode="auto">
          <a:xfrm>
            <a:off x="4564063" y="287338"/>
            <a:ext cx="3414712" cy="97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0794" tIns="50397" rIns="100794" bIns="50397">
            <a:spAutoFit/>
          </a:bodyPr>
          <a:lstStyle/>
          <a:p>
            <a:pPr defTabSz="503238">
              <a:spcBef>
                <a:spcPct val="50000"/>
              </a:spcBef>
            </a:pPr>
            <a:r>
              <a:rPr lang="en-US" sz="2900" dirty="0"/>
              <a:t>INFN - Milano University of Milano</a:t>
            </a:r>
          </a:p>
        </p:txBody>
      </p:sp>
      <p:sp>
        <p:nvSpPr>
          <p:cNvPr id="33800" name="Text Box 8"/>
          <p:cNvSpPr txBox="1">
            <a:spLocks noChangeArrowheads="1"/>
          </p:cNvSpPr>
          <p:nvPr/>
        </p:nvSpPr>
        <p:spPr bwMode="auto">
          <a:xfrm>
            <a:off x="4564063" y="1241425"/>
            <a:ext cx="3254375" cy="43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0794" tIns="50397" rIns="100794" bIns="50397">
            <a:spAutoFit/>
          </a:bodyPr>
          <a:lstStyle/>
          <a:p>
            <a:pPr defTabSz="503238">
              <a:spcBef>
                <a:spcPct val="50000"/>
              </a:spcBef>
            </a:pPr>
            <a:r>
              <a:rPr lang="en-US" sz="2200"/>
              <a:t>Department of Physics</a:t>
            </a:r>
          </a:p>
        </p:txBody>
      </p:sp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-65088" y="1795463"/>
            <a:ext cx="10274301" cy="238125"/>
          </a:xfrm>
          <a:prstGeom prst="rect">
            <a:avLst/>
          </a:prstGeom>
          <a:gradFill rotWithShape="1">
            <a:gsLst>
              <a:gs pos="0">
                <a:srgbClr val="CCCCFF"/>
              </a:gs>
              <a:gs pos="50000">
                <a:srgbClr val="0066FF"/>
              </a:gs>
              <a:gs pos="100000">
                <a:srgbClr val="CCCCFF"/>
              </a:gs>
            </a:gsLst>
            <a:lin ang="540000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33802" name="Rectangle 10"/>
          <p:cNvSpPr>
            <a:spLocks noChangeArrowheads="1"/>
          </p:cNvSpPr>
          <p:nvPr/>
        </p:nvSpPr>
        <p:spPr bwMode="auto">
          <a:xfrm rot="5400000">
            <a:off x="-532606" y="1815307"/>
            <a:ext cx="1587500" cy="119062"/>
          </a:xfrm>
          <a:prstGeom prst="rect">
            <a:avLst/>
          </a:prstGeom>
          <a:gradFill rotWithShape="1">
            <a:gsLst>
              <a:gs pos="0">
                <a:srgbClr val="CCCCFF"/>
              </a:gs>
              <a:gs pos="50000">
                <a:srgbClr val="0066FF"/>
              </a:gs>
              <a:gs pos="100000">
                <a:srgbClr val="CCCCF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33803" name="Rectangle 11"/>
          <p:cNvSpPr>
            <a:spLocks noChangeArrowheads="1"/>
          </p:cNvSpPr>
          <p:nvPr/>
        </p:nvSpPr>
        <p:spPr bwMode="auto">
          <a:xfrm rot="5400000">
            <a:off x="-346870" y="2291556"/>
            <a:ext cx="1587500" cy="119063"/>
          </a:xfrm>
          <a:prstGeom prst="rect">
            <a:avLst/>
          </a:prstGeom>
          <a:gradFill rotWithShape="1">
            <a:gsLst>
              <a:gs pos="0">
                <a:srgbClr val="CCCCFF"/>
              </a:gs>
              <a:gs pos="50000">
                <a:srgbClr val="0066FF"/>
              </a:gs>
              <a:gs pos="100000">
                <a:srgbClr val="CCCCF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33804" name="Text Box 12"/>
          <p:cNvSpPr txBox="1">
            <a:spLocks noChangeArrowheads="1"/>
          </p:cNvSpPr>
          <p:nvPr/>
        </p:nvSpPr>
        <p:spPr bwMode="auto">
          <a:xfrm>
            <a:off x="1844957" y="6913773"/>
            <a:ext cx="6286875" cy="286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0000" endA="300" endPos="55000" dir="5400000" sy="-100000" algn="bl" rotWithShape="0"/>
          </a:effectLst>
        </p:spPr>
        <p:txBody>
          <a:bodyPr wrap="square" lIns="100794" tIns="50397" rIns="100794" bIns="50397">
            <a:spAutoFit/>
          </a:bodyPr>
          <a:lstStyle/>
          <a:p>
            <a:pPr algn="ctr" defTabSz="503238">
              <a:spcBef>
                <a:spcPts val="1200"/>
              </a:spcBef>
              <a:spcAft>
                <a:spcPts val="1200"/>
              </a:spcAft>
            </a:pPr>
            <a:r>
              <a:rPr lang="en-US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26</a:t>
            </a:r>
            <a:r>
              <a:rPr lang="en-US" sz="1200" baseline="3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th</a:t>
            </a:r>
            <a:r>
              <a:rPr lang="en-US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AGATA Week     7-11 September, 2026     Warsaw, Poland</a:t>
            </a:r>
            <a:endParaRPr lang="en-US" sz="1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33808" name="Picture 16" descr="agata010205-d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18420" t="6717" r="21053" b="9213"/>
          <a:stretch>
            <a:fillRect/>
          </a:stretch>
        </p:blipFill>
        <p:spPr bwMode="auto">
          <a:xfrm>
            <a:off x="8135938" y="0"/>
            <a:ext cx="1944687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09" name="Text Box 17"/>
          <p:cNvSpPr txBox="1">
            <a:spLocks noChangeArrowheads="1"/>
          </p:cNvSpPr>
          <p:nvPr/>
        </p:nvSpPr>
        <p:spPr bwMode="auto">
          <a:xfrm>
            <a:off x="989862" y="2456244"/>
            <a:ext cx="8280920" cy="963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lIns="100794" tIns="50397" rIns="100794" bIns="50397">
            <a:spAutoFit/>
          </a:bodyPr>
          <a:lstStyle/>
          <a:p>
            <a:pPr algn="ctr" defTabSz="503238"/>
            <a:r>
              <a:rPr lang="en-US" sz="280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Digitizers (DIGI-OPT12) Status, Advancements and Production on v3.7.1</a:t>
            </a:r>
            <a:endParaRPr lang="en-US" sz="2800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33810" name="Picture 18" descr="logo unimi traslucido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3100" y="169863"/>
            <a:ext cx="1458913" cy="1546225"/>
          </a:xfrm>
          <a:prstGeom prst="rect">
            <a:avLst/>
          </a:prstGeom>
          <a:noFill/>
        </p:spPr>
      </p:pic>
      <p:cxnSp>
        <p:nvCxnSpPr>
          <p:cNvPr id="33" name="Straight Connector 21"/>
          <p:cNvCxnSpPr/>
          <p:nvPr/>
        </p:nvCxnSpPr>
        <p:spPr bwMode="auto">
          <a:xfrm>
            <a:off x="2159992" y="7183131"/>
            <a:ext cx="5652000" cy="1588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9872" y="4049867"/>
            <a:ext cx="3551238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00352" y="4544922"/>
            <a:ext cx="3871912" cy="165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 l="11930" t="10173" r="6050" b="10145"/>
          <a:stretch>
            <a:fillRect/>
          </a:stretch>
        </p:blipFill>
        <p:spPr bwMode="auto">
          <a:xfrm>
            <a:off x="629822" y="1412203"/>
            <a:ext cx="5670423" cy="413159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>
            <a:outerShdw blurRad="190500" dist="228600" dir="2700000" algn="tl" rotWithShape="0">
              <a:prstClr val="black">
                <a:alpha val="30000"/>
              </a:prstClr>
            </a:outerShdw>
          </a:effectLst>
        </p:spPr>
      </p:pic>
      <p:sp>
        <p:nvSpPr>
          <p:cNvPr id="10" name="TextBox 53"/>
          <p:cNvSpPr txBox="1">
            <a:spLocks noChangeArrowheads="1"/>
          </p:cNvSpPr>
          <p:nvPr/>
        </p:nvSpPr>
        <p:spPr bwMode="auto">
          <a:xfrm>
            <a:off x="0" y="-11113"/>
            <a:ext cx="10080625" cy="1190483"/>
          </a:xfrm>
          <a:prstGeom prst="rect">
            <a:avLst/>
          </a:prstGeom>
          <a:gradFill rotWithShape="1">
            <a:gsLst>
              <a:gs pos="0">
                <a:srgbClr val="3333CC"/>
              </a:gs>
              <a:gs pos="100000">
                <a:schemeClr val="bg2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lIns="90892" tIns="118800" rIns="90892" bIns="720000">
            <a:spAutoFit/>
          </a:bodyPr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DIGI-OPT12 v3.7.1 – production status</a:t>
            </a:r>
            <a:endParaRPr lang="en-US" sz="24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TextBox 20"/>
          <p:cNvSpPr txBox="1"/>
          <p:nvPr/>
        </p:nvSpPr>
        <p:spPr>
          <a:xfrm>
            <a:off x="6120432" y="5933398"/>
            <a:ext cx="3690410" cy="861774"/>
          </a:xfrm>
          <a:prstGeom prst="rect">
            <a:avLst/>
          </a:prstGeom>
          <a:solidFill>
            <a:srgbClr val="FFC000"/>
          </a:solidFill>
          <a:effectLst>
            <a:outerShdw blurRad="190500" dist="228600" dir="2700000" algn="ctr" rotWithShape="0">
              <a:srgbClr val="000000">
                <a:alpha val="30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468000" indent="-266400">
              <a:spcBef>
                <a:spcPts val="600"/>
              </a:spcBef>
              <a:spcAft>
                <a:spcPts val="600"/>
              </a:spcAft>
            </a:pPr>
            <a:r>
              <a:rPr lang="en-US" sz="2000" dirty="0" smtClean="0">
                <a:latin typeface="Calibri" pitchFamily="34" charset="0"/>
                <a:cs typeface="Calibri" pitchFamily="34" charset="0"/>
                <a:sym typeface="Wingdings"/>
              </a:rPr>
              <a:t>	</a:t>
            </a:r>
            <a:r>
              <a:rPr lang="it-IT" sz="2000" dirty="0" smtClean="0">
                <a:latin typeface="Calibri" pitchFamily="34" charset="0"/>
                <a:cs typeface="Calibri" pitchFamily="34" charset="0"/>
              </a:rPr>
              <a:t>Production </a:t>
            </a:r>
            <a:r>
              <a:rPr lang="it-IT" sz="2000" dirty="0" err="1" smtClean="0">
                <a:latin typeface="Calibri" pitchFamily="34" charset="0"/>
                <a:cs typeface="Calibri" pitchFamily="34" charset="0"/>
              </a:rPr>
              <a:t>yield</a:t>
            </a:r>
            <a:r>
              <a:rPr lang="it-IT" sz="2000" dirty="0" smtClean="0">
                <a:latin typeface="Calibri" pitchFamily="34" charset="0"/>
                <a:cs typeface="Calibri" pitchFamily="34" charset="0"/>
              </a:rPr>
              <a:t>: </a:t>
            </a:r>
            <a:r>
              <a:rPr lang="it-IT" sz="2000" b="1" dirty="0" smtClean="0">
                <a:latin typeface="Calibri" pitchFamily="34" charset="0"/>
                <a:cs typeface="Calibri" pitchFamily="34" charset="0"/>
              </a:rPr>
              <a:t>90.9%</a:t>
            </a:r>
            <a:endParaRPr lang="it-IT" sz="2000" dirty="0" smtClean="0">
              <a:latin typeface="Calibri" pitchFamily="34" charset="0"/>
              <a:cs typeface="Calibri" pitchFamily="34" charset="0"/>
            </a:endParaRPr>
          </a:p>
          <a:p>
            <a:pPr marL="468000" indent="-266400">
              <a:spcBef>
                <a:spcPts val="600"/>
              </a:spcBef>
              <a:spcAft>
                <a:spcPts val="600"/>
              </a:spcAft>
            </a:pPr>
            <a:r>
              <a:rPr lang="en-US" sz="2000" dirty="0" smtClean="0">
                <a:latin typeface="Calibri" pitchFamily="34" charset="0"/>
                <a:cs typeface="Calibri" pitchFamily="34" charset="0"/>
                <a:sym typeface="Wingdings"/>
              </a:rPr>
              <a:t>	</a:t>
            </a:r>
            <a:r>
              <a:rPr lang="it-IT" sz="2000" dirty="0" err="1" smtClean="0">
                <a:latin typeface="Calibri" pitchFamily="34" charset="0"/>
                <a:cs typeface="Calibri" pitchFamily="34" charset="0"/>
              </a:rPr>
              <a:t>Yield</a:t>
            </a:r>
            <a:r>
              <a:rPr lang="it-IT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it-IT" sz="2000" dirty="0" err="1" smtClean="0">
                <a:latin typeface="Calibri" pitchFamily="34" charset="0"/>
                <a:cs typeface="Calibri" pitchFamily="34" charset="0"/>
              </a:rPr>
              <a:t>after</a:t>
            </a:r>
            <a:r>
              <a:rPr lang="it-IT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it-IT" sz="2000" dirty="0" err="1" smtClean="0">
                <a:latin typeface="Calibri" pitchFamily="34" charset="0"/>
                <a:cs typeface="Calibri" pitchFamily="34" charset="0"/>
              </a:rPr>
              <a:t>repairs</a:t>
            </a:r>
            <a:r>
              <a:rPr lang="it-IT" sz="2000" dirty="0" smtClean="0">
                <a:latin typeface="Calibri" pitchFamily="34" charset="0"/>
                <a:cs typeface="Calibri" pitchFamily="34" charset="0"/>
              </a:rPr>
              <a:t>: </a:t>
            </a:r>
            <a:r>
              <a:rPr lang="it-IT" sz="2000" b="1" dirty="0" smtClean="0">
                <a:latin typeface="Calibri" pitchFamily="34" charset="0"/>
                <a:cs typeface="Calibri" pitchFamily="34" charset="0"/>
              </a:rPr>
              <a:t>100%</a:t>
            </a:r>
            <a:endParaRPr lang="it-IT" sz="2000" b="1" baseline="-25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Freccia bidirezionale verticale 13"/>
          <p:cNvSpPr/>
          <p:nvPr/>
        </p:nvSpPr>
        <p:spPr bwMode="auto">
          <a:xfrm>
            <a:off x="7605597" y="4004862"/>
            <a:ext cx="450050" cy="1395155"/>
          </a:xfrm>
          <a:prstGeom prst="upDownArrow">
            <a:avLst/>
          </a:prstGeom>
          <a:solidFill>
            <a:srgbClr val="FF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3" name="Rectangle 68"/>
          <p:cNvSpPr>
            <a:spLocks noChangeArrowheads="1"/>
          </p:cNvSpPr>
          <p:nvPr/>
        </p:nvSpPr>
        <p:spPr bwMode="auto">
          <a:xfrm>
            <a:off x="2159992" y="5716034"/>
            <a:ext cx="2395498" cy="63784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tl" rotWithShape="0">
              <a:prstClr val="black">
                <a:alpha val="30000"/>
              </a:prstClr>
            </a:outerShdw>
          </a:effectLst>
        </p:spPr>
        <p:txBody>
          <a:bodyPr wrap="square" lIns="82945" tIns="72000" rIns="82945" bIns="72000">
            <a:spAutoFit/>
          </a:bodyPr>
          <a:lstStyle/>
          <a:p>
            <a:pPr algn="ctr" defTabSz="914400">
              <a:spcBef>
                <a:spcPts val="1200"/>
              </a:spcBef>
              <a:spcAft>
                <a:spcPts val="1200"/>
              </a:spcAft>
            </a:pPr>
            <a:r>
              <a:rPr lang="en-US" sz="1600" dirty="0" smtClean="0">
                <a:latin typeface="Calibri" pitchFamily="34" charset="0"/>
                <a:cs typeface="Calibri" pitchFamily="34" charset="0"/>
                <a:sym typeface="Wingdings"/>
              </a:rPr>
              <a:t>First bunch of v3.7.1 cards delivered in March 2025</a:t>
            </a:r>
            <a:endParaRPr lang="en-US" sz="1600" dirty="0" smtClean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Rettangolo 17"/>
          <p:cNvSpPr/>
          <p:nvPr/>
        </p:nvSpPr>
        <p:spPr bwMode="auto">
          <a:xfrm>
            <a:off x="1821304" y="1817248"/>
            <a:ext cx="338687" cy="180020"/>
          </a:xfrm>
          <a:prstGeom prst="rect">
            <a:avLst/>
          </a:prstGeom>
          <a:noFill/>
          <a:ln w="190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22" name="Connettore 1 21"/>
          <p:cNvCxnSpPr/>
          <p:nvPr/>
        </p:nvCxnSpPr>
        <p:spPr bwMode="auto">
          <a:xfrm flipH="1" flipV="1">
            <a:off x="1394907" y="1394572"/>
            <a:ext cx="405045" cy="585066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Connettore 1 24"/>
          <p:cNvCxnSpPr/>
          <p:nvPr/>
        </p:nvCxnSpPr>
        <p:spPr bwMode="auto">
          <a:xfrm flipV="1">
            <a:off x="2159992" y="1394572"/>
            <a:ext cx="540060" cy="60269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1" name="Immagine 30" descr="version3.png"/>
          <p:cNvPicPr>
            <a:picLocks noChangeAspect="1"/>
          </p:cNvPicPr>
          <p:nvPr/>
        </p:nvPicPr>
        <p:blipFill>
          <a:blip r:embed="rId3" cstate="print"/>
          <a:srcRect t="14317" r="6491" b="40156"/>
          <a:stretch>
            <a:fillRect/>
          </a:stretch>
        </p:blipFill>
        <p:spPr>
          <a:xfrm>
            <a:off x="1399452" y="854512"/>
            <a:ext cx="1317295" cy="482519"/>
          </a:xfrm>
          <a:prstGeom prst="rect">
            <a:avLst/>
          </a:prstGeom>
          <a:ln w="28575">
            <a:solidFill>
              <a:srgbClr val="FFC000"/>
            </a:solidFill>
          </a:ln>
        </p:spPr>
      </p:pic>
      <p:sp>
        <p:nvSpPr>
          <p:cNvPr id="19" name="Rectangle 68"/>
          <p:cNvSpPr>
            <a:spLocks noChangeArrowheads="1"/>
          </p:cNvSpPr>
          <p:nvPr/>
        </p:nvSpPr>
        <p:spPr bwMode="auto">
          <a:xfrm>
            <a:off x="6660492" y="1124542"/>
            <a:ext cx="2970330" cy="2299842"/>
          </a:xfrm>
          <a:prstGeom prst="rect">
            <a:avLst/>
          </a:prstGeom>
          <a:solidFill>
            <a:srgbClr val="E7FFE7"/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txBody>
          <a:bodyPr wrap="square" lIns="82945" tIns="72000" rIns="82945" bIns="72000">
            <a:spAutoFit/>
          </a:bodyPr>
          <a:lstStyle/>
          <a:p>
            <a:pPr marL="252000" indent="-266700" defTabSz="914400">
              <a:spcBef>
                <a:spcPts val="1200"/>
              </a:spcBef>
              <a:spcAft>
                <a:spcPts val="1200"/>
              </a:spcAft>
              <a:buFont typeface="Wingdings"/>
              <a:buChar char=""/>
            </a:pPr>
            <a:r>
              <a:rPr lang="en-US" sz="2000" u="sng" dirty="0" smtClean="0">
                <a:latin typeface="Calibri" pitchFamily="34" charset="0"/>
                <a:cs typeface="Calibri" pitchFamily="34" charset="0"/>
              </a:rPr>
              <a:t>Segment cards v3.7.1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     22 realized - 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22 tested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  9 under construction</a:t>
            </a:r>
          </a:p>
          <a:p>
            <a:pPr marL="252000" indent="-266700" defTabSz="914400">
              <a:spcBef>
                <a:spcPts val="1200"/>
              </a:spcBef>
              <a:spcAft>
                <a:spcPts val="1200"/>
              </a:spcAft>
            </a:pPr>
            <a:r>
              <a:rPr lang="en-US" sz="2000" dirty="0" smtClean="0">
                <a:latin typeface="Calibri" pitchFamily="34" charset="0"/>
                <a:cs typeface="Calibri" pitchFamily="34" charset="0"/>
                <a:sym typeface="Wingdings"/>
              </a:rPr>
              <a:t>	</a:t>
            </a:r>
            <a:r>
              <a:rPr lang="en-US" sz="2000" u="sng" dirty="0" smtClean="0">
                <a:latin typeface="Calibri" pitchFamily="34" charset="0"/>
                <a:cs typeface="Calibri" pitchFamily="34" charset="0"/>
              </a:rPr>
              <a:t>Core cards v3.7.1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              13 realized - </a:t>
            </a: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11 tested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   3 under construction</a:t>
            </a:r>
            <a:endParaRPr lang="en-US" sz="2000" dirty="0" smtClean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" name="Rettangolo 16"/>
          <p:cNvSpPr/>
          <p:nvPr/>
        </p:nvSpPr>
        <p:spPr bwMode="auto">
          <a:xfrm>
            <a:off x="3285741" y="1709606"/>
            <a:ext cx="428697" cy="315035"/>
          </a:xfrm>
          <a:prstGeom prst="rect">
            <a:avLst/>
          </a:prstGeom>
          <a:noFill/>
          <a:ln w="190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Rettangolo 19"/>
          <p:cNvSpPr/>
          <p:nvPr/>
        </p:nvSpPr>
        <p:spPr bwMode="auto">
          <a:xfrm>
            <a:off x="3277649" y="2437779"/>
            <a:ext cx="428697" cy="315035"/>
          </a:xfrm>
          <a:prstGeom prst="rect">
            <a:avLst/>
          </a:prstGeom>
          <a:noFill/>
          <a:ln w="190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Rettangolo 20"/>
          <p:cNvSpPr/>
          <p:nvPr/>
        </p:nvSpPr>
        <p:spPr bwMode="auto">
          <a:xfrm>
            <a:off x="3277649" y="2940926"/>
            <a:ext cx="428697" cy="315035"/>
          </a:xfrm>
          <a:prstGeom prst="rect">
            <a:avLst/>
          </a:prstGeom>
          <a:noFill/>
          <a:ln w="190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4" name="Rettangolo 23"/>
          <p:cNvSpPr/>
          <p:nvPr/>
        </p:nvSpPr>
        <p:spPr bwMode="auto">
          <a:xfrm>
            <a:off x="3285117" y="3661006"/>
            <a:ext cx="428697" cy="315035"/>
          </a:xfrm>
          <a:prstGeom prst="rect">
            <a:avLst/>
          </a:prstGeom>
          <a:noFill/>
          <a:ln w="190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6" name="Rettangolo 25"/>
          <p:cNvSpPr/>
          <p:nvPr/>
        </p:nvSpPr>
        <p:spPr bwMode="auto">
          <a:xfrm>
            <a:off x="3285117" y="4147969"/>
            <a:ext cx="428697" cy="315035"/>
          </a:xfrm>
          <a:prstGeom prst="rect">
            <a:avLst/>
          </a:prstGeom>
          <a:noFill/>
          <a:ln w="190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Rettangolo 26"/>
          <p:cNvSpPr/>
          <p:nvPr/>
        </p:nvSpPr>
        <p:spPr bwMode="auto">
          <a:xfrm>
            <a:off x="3285117" y="4868049"/>
            <a:ext cx="428697" cy="315035"/>
          </a:xfrm>
          <a:prstGeom prst="rect">
            <a:avLst/>
          </a:prstGeom>
          <a:noFill/>
          <a:ln w="190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3" name="Rectangle 68"/>
          <p:cNvSpPr>
            <a:spLocks noChangeArrowheads="1"/>
          </p:cNvSpPr>
          <p:nvPr/>
        </p:nvSpPr>
        <p:spPr bwMode="auto">
          <a:xfrm>
            <a:off x="2953898" y="867929"/>
            <a:ext cx="1125125" cy="391628"/>
          </a:xfrm>
          <a:prstGeom prst="rect">
            <a:avLst/>
          </a:prstGeom>
          <a:noFill/>
          <a:ln w="28575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wrap="square" lIns="82945" tIns="72000" rIns="82945" bIns="72000">
            <a:spAutoFit/>
          </a:bodyPr>
          <a:lstStyle/>
          <a:p>
            <a:pPr algn="ctr" defTabSz="914400">
              <a:spcBef>
                <a:spcPts val="1200"/>
              </a:spcBef>
              <a:spcAft>
                <a:spcPts val="1200"/>
              </a:spcAft>
            </a:pPr>
            <a:r>
              <a:rPr lang="en-US" sz="1600" b="1" dirty="0" smtClean="0">
                <a:latin typeface="Calibri" pitchFamily="34" charset="0"/>
                <a:cs typeface="Calibri" pitchFamily="34" charset="0"/>
                <a:sym typeface="Wingdings"/>
              </a:rPr>
              <a:t>ADC32J44</a:t>
            </a:r>
            <a:endParaRPr lang="en-US" sz="1600" b="1" dirty="0" smtClean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35" name="Connettore 1 34"/>
          <p:cNvCxnSpPr>
            <a:endCxn id="33" idx="2"/>
          </p:cNvCxnSpPr>
          <p:nvPr/>
        </p:nvCxnSpPr>
        <p:spPr bwMode="auto">
          <a:xfrm flipV="1">
            <a:off x="3510142" y="1259557"/>
            <a:ext cx="6319" cy="36004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C000"/>
            </a:solidFill>
            <a:prstDash val="solid"/>
            <a:round/>
            <a:headEnd type="arrow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3"/>
          <p:cNvSpPr txBox="1">
            <a:spLocks noChangeArrowheads="1"/>
          </p:cNvSpPr>
          <p:nvPr/>
        </p:nvSpPr>
        <p:spPr bwMode="auto">
          <a:xfrm>
            <a:off x="0" y="0"/>
            <a:ext cx="10080625" cy="1237740"/>
          </a:xfrm>
          <a:prstGeom prst="rect">
            <a:avLst/>
          </a:prstGeom>
          <a:gradFill rotWithShape="1">
            <a:gsLst>
              <a:gs pos="0">
                <a:srgbClr val="3333CC"/>
              </a:gs>
              <a:gs pos="100000">
                <a:schemeClr val="bg2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lIns="90892" tIns="118800" rIns="90892" bIns="766800">
            <a:spAutoFit/>
          </a:bodyPr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v3.7.1 cards map – ownership</a:t>
            </a:r>
          </a:p>
        </p:txBody>
      </p:sp>
      <p:sp>
        <p:nvSpPr>
          <p:cNvPr id="4" name="Rettangolo arrotondato 3"/>
          <p:cNvSpPr/>
          <p:nvPr/>
        </p:nvSpPr>
        <p:spPr bwMode="auto">
          <a:xfrm>
            <a:off x="359792" y="899517"/>
            <a:ext cx="9406045" cy="6300701"/>
          </a:xfrm>
          <a:prstGeom prst="roundRect">
            <a:avLst>
              <a:gd name="adj" fmla="val 3808"/>
            </a:avLst>
          </a:prstGeom>
          <a:solidFill>
            <a:schemeClr val="bg1"/>
          </a:solidFill>
          <a:ln w="222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90500" dist="2286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8" name="Tabella 7"/>
          <p:cNvGraphicFramePr>
            <a:graphicFrameLocks noGrp="1"/>
          </p:cNvGraphicFramePr>
          <p:nvPr/>
        </p:nvGraphicFramePr>
        <p:xfrm>
          <a:off x="674827" y="1079537"/>
          <a:ext cx="4032248" cy="5958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8062"/>
                <a:gridCol w="1008062"/>
                <a:gridCol w="1008062"/>
                <a:gridCol w="1008062"/>
              </a:tblGrid>
              <a:tr h="257400">
                <a:tc>
                  <a:txBody>
                    <a:bodyPr/>
                    <a:lstStyle/>
                    <a:p>
                      <a:pPr algn="ctr"/>
                      <a:r>
                        <a:rPr lang="en-US" sz="1100" b="1" noProof="0" dirty="0" smtClean="0"/>
                        <a:t>Card ID</a:t>
                      </a:r>
                      <a:endParaRPr lang="en-US" sz="1100" b="1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noProof="0" smtClean="0"/>
                        <a:t>Card Type</a:t>
                      </a:r>
                      <a:endParaRPr lang="en-US" sz="1100" b="1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noProof="0" smtClean="0"/>
                        <a:t>Owner</a:t>
                      </a:r>
                      <a:endParaRPr lang="en-US" sz="1100" b="1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noProof="0" dirty="0" smtClean="0"/>
                        <a:t>Country</a:t>
                      </a:r>
                      <a:endParaRPr lang="en-US" sz="1100" b="1" noProof="0" dirty="0"/>
                    </a:p>
                  </a:txBody>
                  <a:tcPr/>
                </a:tc>
              </a:tr>
              <a:tr h="257400"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AGT25S00</a:t>
                      </a:r>
                      <a:endParaRPr lang="it-IT" sz="1100" dirty="0"/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smtClean="0"/>
                        <a:t>segment</a:t>
                      </a:r>
                      <a:endParaRPr lang="en-US" sz="1100" noProof="0"/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INFN</a:t>
                      </a:r>
                      <a:endParaRPr lang="it-IT" sz="1100" dirty="0"/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Italy</a:t>
                      </a:r>
                      <a:endParaRPr lang="it-IT" sz="1100" dirty="0"/>
                    </a:p>
                  </a:txBody>
                  <a:tcPr>
                    <a:solidFill>
                      <a:srgbClr val="CCFFCC"/>
                    </a:solidFill>
                  </a:tcPr>
                </a:tc>
              </a:tr>
              <a:tr h="257400"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AGT25S01</a:t>
                      </a:r>
                      <a:endParaRPr lang="it-IT" sz="1100" dirty="0"/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smtClean="0"/>
                        <a:t>segment</a:t>
                      </a:r>
                      <a:endParaRPr lang="en-US" sz="1100" noProof="0"/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INFN</a:t>
                      </a:r>
                      <a:endParaRPr lang="it-IT" sz="1100" dirty="0"/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Italy</a:t>
                      </a:r>
                      <a:endParaRPr lang="it-IT" sz="1100" dirty="0"/>
                    </a:p>
                  </a:txBody>
                  <a:tcPr>
                    <a:solidFill>
                      <a:srgbClr val="CCFFCC"/>
                    </a:solidFill>
                  </a:tcPr>
                </a:tc>
              </a:tr>
              <a:tr h="257400"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AGT25S02</a:t>
                      </a:r>
                      <a:endParaRPr lang="it-IT" sz="1100" dirty="0"/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smtClean="0"/>
                        <a:t>segment</a:t>
                      </a:r>
                      <a:endParaRPr lang="en-US" sz="1100" noProof="0"/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INFN</a:t>
                      </a:r>
                      <a:endParaRPr lang="it-IT" sz="1100" dirty="0"/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Italy</a:t>
                      </a:r>
                      <a:endParaRPr lang="it-IT" sz="1100" dirty="0"/>
                    </a:p>
                  </a:txBody>
                  <a:tcPr>
                    <a:solidFill>
                      <a:srgbClr val="CCFFCC"/>
                    </a:solidFill>
                  </a:tcPr>
                </a:tc>
              </a:tr>
              <a:tr h="257400"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AGT25S03</a:t>
                      </a:r>
                      <a:endParaRPr lang="it-IT" sz="1100" dirty="0"/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smtClean="0"/>
                        <a:t>segment</a:t>
                      </a:r>
                      <a:endParaRPr lang="en-US" sz="1100" noProof="0"/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INFN</a:t>
                      </a:r>
                      <a:endParaRPr lang="it-IT" sz="1100" dirty="0"/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Italy</a:t>
                      </a:r>
                      <a:endParaRPr lang="it-IT" sz="1100" dirty="0"/>
                    </a:p>
                  </a:txBody>
                  <a:tcPr>
                    <a:solidFill>
                      <a:srgbClr val="CCFFCC"/>
                    </a:solidFill>
                  </a:tcPr>
                </a:tc>
              </a:tr>
              <a:tr h="257400"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AGT25S04</a:t>
                      </a:r>
                      <a:endParaRPr lang="it-IT" sz="1100" dirty="0"/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dirty="0" smtClean="0"/>
                        <a:t>segment</a:t>
                      </a:r>
                      <a:endParaRPr lang="en-US" sz="1100" noProof="0" dirty="0"/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INFN</a:t>
                      </a:r>
                      <a:endParaRPr lang="it-IT" sz="1100" dirty="0"/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Italy</a:t>
                      </a:r>
                      <a:endParaRPr lang="it-IT" sz="1100" dirty="0"/>
                    </a:p>
                  </a:txBody>
                  <a:tcPr>
                    <a:solidFill>
                      <a:srgbClr val="CCFFCC"/>
                    </a:solidFill>
                  </a:tcPr>
                </a:tc>
              </a:tr>
              <a:tr h="257400"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AGT25S05</a:t>
                      </a:r>
                      <a:endParaRPr lang="it-IT" sz="1100" dirty="0"/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smtClean="0"/>
                        <a:t>segment</a:t>
                      </a:r>
                      <a:endParaRPr lang="en-US" sz="1100" noProof="0"/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INFN</a:t>
                      </a:r>
                      <a:endParaRPr lang="it-IT" sz="1100" dirty="0"/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Italy</a:t>
                      </a:r>
                      <a:endParaRPr lang="it-IT" sz="1100" dirty="0"/>
                    </a:p>
                  </a:txBody>
                  <a:tcPr>
                    <a:solidFill>
                      <a:srgbClr val="CCFFCC"/>
                    </a:solidFill>
                  </a:tcPr>
                </a:tc>
              </a:tr>
              <a:tr h="257400"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AGT25S06</a:t>
                      </a:r>
                      <a:endParaRPr lang="it-IT" sz="1100" dirty="0"/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smtClean="0"/>
                        <a:t>segment</a:t>
                      </a:r>
                      <a:endParaRPr lang="en-US" sz="1100" noProof="0"/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INFN</a:t>
                      </a:r>
                      <a:endParaRPr lang="it-IT" sz="1100" dirty="0"/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Italy</a:t>
                      </a:r>
                      <a:endParaRPr lang="it-IT" sz="1100" dirty="0"/>
                    </a:p>
                  </a:txBody>
                  <a:tcPr>
                    <a:solidFill>
                      <a:srgbClr val="CCFFCC"/>
                    </a:solidFill>
                  </a:tcPr>
                </a:tc>
              </a:tr>
              <a:tr h="257400"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AGT25S07</a:t>
                      </a:r>
                      <a:endParaRPr lang="it-IT" sz="1100" dirty="0"/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dirty="0" smtClean="0"/>
                        <a:t>segment</a:t>
                      </a:r>
                      <a:endParaRPr lang="en-US" sz="1100" noProof="0" dirty="0"/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GSI</a:t>
                      </a:r>
                      <a:endParaRPr lang="it-IT" sz="1100" dirty="0"/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dirty="0" smtClean="0"/>
                        <a:t>Germany</a:t>
                      </a:r>
                      <a:endParaRPr lang="en-US" sz="1100" noProof="0" dirty="0"/>
                    </a:p>
                  </a:txBody>
                  <a:tcPr>
                    <a:solidFill>
                      <a:srgbClr val="FFCC66"/>
                    </a:solidFill>
                  </a:tcPr>
                </a:tc>
              </a:tr>
              <a:tr h="257400"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AGT25S08</a:t>
                      </a:r>
                      <a:endParaRPr lang="it-IT" sz="1100" dirty="0"/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smtClean="0"/>
                        <a:t>segment</a:t>
                      </a:r>
                      <a:endParaRPr lang="en-US" sz="1100" noProof="0"/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GSI</a:t>
                      </a:r>
                      <a:endParaRPr lang="it-IT" sz="1100" dirty="0"/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dirty="0" smtClean="0"/>
                        <a:t>Germany</a:t>
                      </a:r>
                      <a:endParaRPr lang="en-US" sz="1100" noProof="0" dirty="0"/>
                    </a:p>
                  </a:txBody>
                  <a:tcPr>
                    <a:solidFill>
                      <a:srgbClr val="FFCC66"/>
                    </a:solidFill>
                  </a:tcPr>
                </a:tc>
              </a:tr>
              <a:tr h="257400"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AGT25S09</a:t>
                      </a:r>
                      <a:endParaRPr lang="it-IT" sz="1100" dirty="0"/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dirty="0" smtClean="0"/>
                        <a:t>segment</a:t>
                      </a:r>
                      <a:endParaRPr lang="en-US" sz="1100" noProof="0" dirty="0"/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GSI</a:t>
                      </a:r>
                      <a:endParaRPr lang="it-IT" sz="1100" dirty="0"/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dirty="0" smtClean="0"/>
                        <a:t>Germany</a:t>
                      </a:r>
                      <a:endParaRPr lang="en-US" sz="1100" noProof="0" dirty="0"/>
                    </a:p>
                  </a:txBody>
                  <a:tcPr>
                    <a:solidFill>
                      <a:srgbClr val="FFCC66"/>
                    </a:solidFill>
                  </a:tcPr>
                </a:tc>
              </a:tr>
              <a:tr h="257400"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AGT25S10</a:t>
                      </a:r>
                      <a:endParaRPr lang="it-IT" sz="1100" dirty="0"/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dirty="0" smtClean="0"/>
                        <a:t>Segment</a:t>
                      </a:r>
                      <a:endParaRPr lang="en-US" sz="1100" noProof="0" dirty="0"/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GSI</a:t>
                      </a:r>
                      <a:endParaRPr lang="it-IT" sz="1100" dirty="0"/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dirty="0" smtClean="0"/>
                        <a:t>Germany</a:t>
                      </a:r>
                      <a:endParaRPr lang="en-US" sz="1100" noProof="0" dirty="0"/>
                    </a:p>
                  </a:txBody>
                  <a:tcPr>
                    <a:solidFill>
                      <a:srgbClr val="FFCC66"/>
                    </a:solidFill>
                  </a:tcPr>
                </a:tc>
              </a:tr>
              <a:tr h="257400"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AGT25S11</a:t>
                      </a:r>
                      <a:endParaRPr lang="it-IT" sz="1100" dirty="0"/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smtClean="0"/>
                        <a:t>segment</a:t>
                      </a:r>
                      <a:endParaRPr lang="en-US" sz="1100" noProof="0"/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GSI</a:t>
                      </a:r>
                      <a:endParaRPr lang="it-IT" sz="1100" dirty="0"/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dirty="0" smtClean="0"/>
                        <a:t>Germany</a:t>
                      </a:r>
                      <a:endParaRPr lang="en-US" sz="1100" noProof="0" dirty="0"/>
                    </a:p>
                  </a:txBody>
                  <a:tcPr>
                    <a:solidFill>
                      <a:srgbClr val="FFCC66"/>
                    </a:solidFill>
                  </a:tcPr>
                </a:tc>
              </a:tr>
              <a:tr h="257400"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AGT25S12</a:t>
                      </a:r>
                      <a:endParaRPr lang="it-IT" sz="1100" dirty="0"/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smtClean="0"/>
                        <a:t>segment</a:t>
                      </a:r>
                      <a:endParaRPr lang="en-US" sz="1100" noProof="0"/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GSI</a:t>
                      </a:r>
                      <a:endParaRPr lang="it-IT" sz="1100" dirty="0"/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smtClean="0"/>
                        <a:t>Germany</a:t>
                      </a:r>
                      <a:endParaRPr lang="en-US" sz="1100" noProof="0"/>
                    </a:p>
                  </a:txBody>
                  <a:tcPr>
                    <a:solidFill>
                      <a:srgbClr val="FFCC66"/>
                    </a:solidFill>
                  </a:tcPr>
                </a:tc>
              </a:tr>
              <a:tr h="257400"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AGT25S13</a:t>
                      </a:r>
                      <a:endParaRPr lang="it-IT" sz="1100" dirty="0"/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smtClean="0"/>
                        <a:t>segment</a:t>
                      </a:r>
                      <a:endParaRPr lang="en-US" sz="1100" noProof="0"/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GSI</a:t>
                      </a:r>
                      <a:endParaRPr lang="it-IT" sz="1100" dirty="0"/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dirty="0" smtClean="0"/>
                        <a:t>Germany</a:t>
                      </a:r>
                      <a:endParaRPr lang="en-US" sz="1100" noProof="0" dirty="0"/>
                    </a:p>
                  </a:txBody>
                  <a:tcPr>
                    <a:solidFill>
                      <a:srgbClr val="FFCC66"/>
                    </a:solidFill>
                  </a:tcPr>
                </a:tc>
              </a:tr>
              <a:tr h="257400"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AGT25S14</a:t>
                      </a:r>
                      <a:endParaRPr lang="it-IT" sz="1100" dirty="0"/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dirty="0" smtClean="0"/>
                        <a:t>segment</a:t>
                      </a:r>
                      <a:endParaRPr lang="en-US" sz="1100" noProof="0" dirty="0"/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GSI</a:t>
                      </a:r>
                      <a:endParaRPr lang="it-IT" sz="1100" dirty="0"/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dirty="0" smtClean="0"/>
                        <a:t>Germany</a:t>
                      </a:r>
                      <a:endParaRPr lang="en-US" sz="1100" noProof="0" dirty="0"/>
                    </a:p>
                  </a:txBody>
                  <a:tcPr>
                    <a:solidFill>
                      <a:srgbClr val="FFCC66"/>
                    </a:solidFill>
                  </a:tcPr>
                </a:tc>
              </a:tr>
              <a:tr h="257400"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AGT25S15</a:t>
                      </a:r>
                      <a:endParaRPr lang="it-IT" sz="1100" dirty="0"/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smtClean="0"/>
                        <a:t>segment</a:t>
                      </a:r>
                      <a:endParaRPr lang="en-US" sz="1100" noProof="0"/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GSI</a:t>
                      </a:r>
                      <a:endParaRPr lang="it-IT" sz="1100" dirty="0"/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smtClean="0"/>
                        <a:t>Germany</a:t>
                      </a:r>
                      <a:endParaRPr lang="en-US" sz="1100" noProof="0"/>
                    </a:p>
                  </a:txBody>
                  <a:tcPr>
                    <a:solidFill>
                      <a:srgbClr val="FFCC66"/>
                    </a:solidFill>
                  </a:tcPr>
                </a:tc>
              </a:tr>
              <a:tr h="257400"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AGT25S16</a:t>
                      </a:r>
                      <a:endParaRPr lang="it-IT" sz="1100" dirty="0"/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smtClean="0"/>
                        <a:t>segment</a:t>
                      </a:r>
                      <a:endParaRPr lang="en-US" sz="1100" noProof="0"/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GSI</a:t>
                      </a:r>
                      <a:endParaRPr lang="it-IT" sz="1100" dirty="0"/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dirty="0" smtClean="0"/>
                        <a:t>Germany</a:t>
                      </a:r>
                      <a:endParaRPr lang="en-US" sz="1100" noProof="0" dirty="0"/>
                    </a:p>
                  </a:txBody>
                  <a:tcPr>
                    <a:solidFill>
                      <a:srgbClr val="FFCC66"/>
                    </a:solidFill>
                  </a:tcPr>
                </a:tc>
              </a:tr>
              <a:tr h="257400"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AGT25S17</a:t>
                      </a:r>
                      <a:endParaRPr lang="it-IT" sz="1100" dirty="0"/>
                    </a:p>
                  </a:txBody>
                  <a:tcP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smtClean="0"/>
                        <a:t>segment</a:t>
                      </a:r>
                      <a:endParaRPr lang="en-US" sz="1100" noProof="0"/>
                    </a:p>
                  </a:txBody>
                  <a:tcP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IFJ PAN</a:t>
                      </a:r>
                      <a:endParaRPr lang="it-IT" sz="1100" dirty="0"/>
                    </a:p>
                  </a:txBody>
                  <a:tcP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dirty="0" smtClean="0"/>
                        <a:t>Poland</a:t>
                      </a:r>
                      <a:endParaRPr lang="en-US" sz="1100" noProof="0" dirty="0"/>
                    </a:p>
                  </a:txBody>
                  <a:tcPr>
                    <a:solidFill>
                      <a:srgbClr val="FFFF99"/>
                    </a:solidFill>
                  </a:tcPr>
                </a:tc>
              </a:tr>
              <a:tr h="257400"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AGT25S18</a:t>
                      </a:r>
                      <a:endParaRPr lang="it-IT" sz="1100" dirty="0"/>
                    </a:p>
                  </a:txBody>
                  <a:tcP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smtClean="0"/>
                        <a:t>segment</a:t>
                      </a:r>
                      <a:endParaRPr lang="en-US" sz="1100" noProof="0"/>
                    </a:p>
                  </a:txBody>
                  <a:tcP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IFJ PAN</a:t>
                      </a:r>
                      <a:endParaRPr lang="it-IT" sz="1100" dirty="0"/>
                    </a:p>
                  </a:txBody>
                  <a:tcP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dirty="0" smtClean="0"/>
                        <a:t>Poland</a:t>
                      </a:r>
                      <a:endParaRPr lang="en-US" sz="1100" noProof="0" dirty="0"/>
                    </a:p>
                  </a:txBody>
                  <a:tcPr>
                    <a:solidFill>
                      <a:srgbClr val="FFFF99"/>
                    </a:solidFill>
                  </a:tcPr>
                </a:tc>
              </a:tr>
              <a:tr h="257400"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AGT25S19</a:t>
                      </a:r>
                      <a:endParaRPr lang="it-IT" sz="1100" dirty="0"/>
                    </a:p>
                  </a:txBody>
                  <a:tcP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smtClean="0"/>
                        <a:t>segment</a:t>
                      </a:r>
                      <a:endParaRPr lang="en-US" sz="1100" noProof="0"/>
                    </a:p>
                  </a:txBody>
                  <a:tcP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IFJ PAN</a:t>
                      </a:r>
                      <a:endParaRPr lang="it-IT" sz="1100" dirty="0"/>
                    </a:p>
                  </a:txBody>
                  <a:tcP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dirty="0" smtClean="0"/>
                        <a:t>Poland</a:t>
                      </a:r>
                      <a:endParaRPr lang="en-US" sz="1100" noProof="0" dirty="0"/>
                    </a:p>
                  </a:txBody>
                  <a:tcPr>
                    <a:solidFill>
                      <a:srgbClr val="FFFF99"/>
                    </a:solidFill>
                  </a:tcPr>
                </a:tc>
              </a:tr>
              <a:tr h="257400"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AGT25S20</a:t>
                      </a:r>
                      <a:endParaRPr lang="it-IT" sz="1100" dirty="0"/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dirty="0" smtClean="0"/>
                        <a:t>segment</a:t>
                      </a:r>
                      <a:endParaRPr lang="en-US" sz="1100" noProof="0" dirty="0"/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INFN</a:t>
                      </a:r>
                      <a:endParaRPr lang="it-IT" sz="1100" dirty="0"/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Italy</a:t>
                      </a:r>
                      <a:endParaRPr lang="it-IT" sz="1100" dirty="0"/>
                    </a:p>
                  </a:txBody>
                  <a:tcPr>
                    <a:solidFill>
                      <a:srgbClr val="CCFFCC"/>
                    </a:solidFill>
                  </a:tcPr>
                </a:tc>
              </a:tr>
              <a:tr h="257400"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AGT25S21</a:t>
                      </a:r>
                      <a:endParaRPr lang="it-IT" sz="1100" dirty="0"/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dirty="0" smtClean="0"/>
                        <a:t>segment</a:t>
                      </a:r>
                      <a:endParaRPr lang="en-US" sz="1100" noProof="0" dirty="0"/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INFN</a:t>
                      </a:r>
                      <a:endParaRPr lang="it-IT" sz="1100" dirty="0"/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Italy</a:t>
                      </a:r>
                      <a:endParaRPr lang="it-IT" sz="1100" dirty="0"/>
                    </a:p>
                  </a:txBody>
                  <a:tcPr>
                    <a:solidFill>
                      <a:srgbClr val="CCFF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ella 8"/>
          <p:cNvGraphicFramePr>
            <a:graphicFrameLocks noGrp="1"/>
          </p:cNvGraphicFramePr>
          <p:nvPr/>
        </p:nvGraphicFramePr>
        <p:xfrm>
          <a:off x="5328544" y="1079537"/>
          <a:ext cx="4032248" cy="3108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8062"/>
                <a:gridCol w="1008062"/>
                <a:gridCol w="1008062"/>
                <a:gridCol w="1008062"/>
              </a:tblGrid>
              <a:tr h="257400">
                <a:tc>
                  <a:txBody>
                    <a:bodyPr/>
                    <a:lstStyle/>
                    <a:p>
                      <a:pPr algn="ctr"/>
                      <a:r>
                        <a:rPr lang="en-US" sz="1100" b="1" noProof="0" dirty="0" smtClean="0"/>
                        <a:t>Card ID</a:t>
                      </a:r>
                      <a:endParaRPr lang="en-US" sz="1100" b="1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noProof="0" smtClean="0"/>
                        <a:t>Card Type</a:t>
                      </a:r>
                      <a:endParaRPr lang="en-US" sz="1100" b="1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noProof="0" smtClean="0"/>
                        <a:t>Owner</a:t>
                      </a:r>
                      <a:endParaRPr lang="en-US" sz="1100" b="1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noProof="0" dirty="0" smtClean="0"/>
                        <a:t>Country</a:t>
                      </a:r>
                      <a:endParaRPr lang="en-US" sz="1100" b="1" noProof="0" dirty="0"/>
                    </a:p>
                  </a:txBody>
                  <a:tcPr/>
                </a:tc>
              </a:tr>
              <a:tr h="257400"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AGT25</a:t>
                      </a:r>
                      <a:r>
                        <a:rPr lang="it-IT" sz="1100" u="none" dirty="0" smtClean="0"/>
                        <a:t>C00</a:t>
                      </a:r>
                      <a:endParaRPr lang="it-IT" sz="1100" u="none" dirty="0"/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smtClean="0"/>
                        <a:t>core</a:t>
                      </a:r>
                      <a:endParaRPr lang="en-US" sz="1100" noProof="0"/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INFN</a:t>
                      </a:r>
                      <a:endParaRPr lang="it-IT" sz="1100" dirty="0"/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Italy</a:t>
                      </a:r>
                      <a:endParaRPr lang="it-IT" sz="1100" dirty="0"/>
                    </a:p>
                  </a:txBody>
                  <a:tcPr>
                    <a:solidFill>
                      <a:srgbClr val="CCFFCC"/>
                    </a:solidFill>
                  </a:tcPr>
                </a:tc>
              </a:tr>
              <a:tr h="257400"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AGT25</a:t>
                      </a:r>
                      <a:r>
                        <a:rPr lang="it-IT" sz="1100" u="none" dirty="0" smtClean="0"/>
                        <a:t>C01</a:t>
                      </a:r>
                      <a:endParaRPr lang="it-IT" sz="1100" u="none" dirty="0"/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dirty="0" smtClean="0"/>
                        <a:t>core</a:t>
                      </a:r>
                      <a:endParaRPr lang="en-US" sz="1100" noProof="0" dirty="0"/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INFN</a:t>
                      </a:r>
                      <a:endParaRPr lang="it-IT" sz="1100" dirty="0"/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Italy</a:t>
                      </a:r>
                      <a:endParaRPr lang="it-IT" sz="1100" dirty="0"/>
                    </a:p>
                  </a:txBody>
                  <a:tcPr>
                    <a:solidFill>
                      <a:srgbClr val="CCFFCC"/>
                    </a:solidFill>
                  </a:tcPr>
                </a:tc>
              </a:tr>
              <a:tr h="257400"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AGT25</a:t>
                      </a:r>
                      <a:r>
                        <a:rPr lang="it-IT" sz="1100" u="none" dirty="0" smtClean="0"/>
                        <a:t>C02</a:t>
                      </a:r>
                      <a:endParaRPr lang="it-IT" sz="1100" u="none" dirty="0"/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smtClean="0"/>
                        <a:t>core</a:t>
                      </a:r>
                      <a:endParaRPr lang="en-US" sz="1100" noProof="0"/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INFN</a:t>
                      </a:r>
                      <a:endParaRPr lang="it-IT" sz="1100" dirty="0"/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Italy</a:t>
                      </a:r>
                      <a:endParaRPr lang="it-IT" sz="1100" dirty="0"/>
                    </a:p>
                  </a:txBody>
                  <a:tcPr>
                    <a:solidFill>
                      <a:srgbClr val="CCFFCC"/>
                    </a:solidFill>
                  </a:tcPr>
                </a:tc>
              </a:tr>
              <a:tr h="257400"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AGT25</a:t>
                      </a:r>
                      <a:r>
                        <a:rPr lang="it-IT" sz="1100" u="none" dirty="0" smtClean="0"/>
                        <a:t>C03</a:t>
                      </a:r>
                      <a:endParaRPr lang="it-IT" sz="1100" u="none" dirty="0"/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smtClean="0"/>
                        <a:t>core</a:t>
                      </a:r>
                      <a:endParaRPr lang="en-US" sz="1100" noProof="0"/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INFN</a:t>
                      </a:r>
                      <a:endParaRPr lang="it-IT" sz="1100" dirty="0"/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Italy</a:t>
                      </a:r>
                      <a:endParaRPr lang="it-IT" sz="1100" dirty="0"/>
                    </a:p>
                  </a:txBody>
                  <a:tcPr>
                    <a:solidFill>
                      <a:srgbClr val="CCFFCC"/>
                    </a:solidFill>
                  </a:tcPr>
                </a:tc>
              </a:tr>
              <a:tr h="257400"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AGT25</a:t>
                      </a:r>
                      <a:r>
                        <a:rPr lang="it-IT" sz="1100" u="none" dirty="0" smtClean="0"/>
                        <a:t>C04</a:t>
                      </a:r>
                      <a:endParaRPr lang="it-IT" sz="1100" u="none" dirty="0"/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smtClean="0"/>
                        <a:t>core</a:t>
                      </a:r>
                      <a:endParaRPr lang="en-US" sz="1100" noProof="0"/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INFN</a:t>
                      </a:r>
                      <a:endParaRPr lang="it-IT" sz="1100" dirty="0"/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Italy</a:t>
                      </a:r>
                      <a:endParaRPr lang="it-IT" sz="1100" dirty="0"/>
                    </a:p>
                  </a:txBody>
                  <a:tcPr>
                    <a:solidFill>
                      <a:srgbClr val="CCFFCC"/>
                    </a:solidFill>
                  </a:tcPr>
                </a:tc>
              </a:tr>
              <a:tr h="257400"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AGT25</a:t>
                      </a:r>
                      <a:r>
                        <a:rPr lang="it-IT" sz="1100" u="none" dirty="0" smtClean="0"/>
                        <a:t>C05</a:t>
                      </a:r>
                      <a:endParaRPr lang="it-IT" sz="1100" u="none" dirty="0"/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smtClean="0"/>
                        <a:t>core</a:t>
                      </a:r>
                      <a:endParaRPr lang="en-US" sz="1100" noProof="0"/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INFN</a:t>
                      </a:r>
                      <a:endParaRPr lang="it-IT" sz="1100" dirty="0"/>
                    </a:p>
                  </a:txBody>
                  <a:tcP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Italy</a:t>
                      </a:r>
                      <a:endParaRPr lang="it-IT" sz="1100" dirty="0"/>
                    </a:p>
                  </a:txBody>
                  <a:tcPr>
                    <a:solidFill>
                      <a:srgbClr val="CCFFCC"/>
                    </a:solidFill>
                  </a:tcPr>
                </a:tc>
              </a:tr>
              <a:tr h="257400"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AGT25</a:t>
                      </a:r>
                      <a:r>
                        <a:rPr lang="it-IT" sz="1100" u="none" dirty="0" smtClean="0"/>
                        <a:t>C06</a:t>
                      </a:r>
                      <a:endParaRPr lang="it-IT" sz="1100" u="none" dirty="0"/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smtClean="0"/>
                        <a:t>core</a:t>
                      </a:r>
                      <a:endParaRPr lang="en-US" sz="1100" noProof="0"/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GSI</a:t>
                      </a:r>
                      <a:endParaRPr lang="it-IT" sz="1100" dirty="0"/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dirty="0" smtClean="0"/>
                        <a:t>Germany</a:t>
                      </a:r>
                      <a:endParaRPr lang="en-US" sz="1100" noProof="0" dirty="0"/>
                    </a:p>
                  </a:txBody>
                  <a:tcPr>
                    <a:solidFill>
                      <a:srgbClr val="FFCC66"/>
                    </a:solidFill>
                  </a:tcPr>
                </a:tc>
              </a:tr>
              <a:tr h="257400"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AGT25</a:t>
                      </a:r>
                      <a:r>
                        <a:rPr lang="it-IT" sz="1100" u="none" dirty="0" smtClean="0"/>
                        <a:t>C07</a:t>
                      </a:r>
                      <a:endParaRPr lang="it-IT" sz="1100" u="none" dirty="0"/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smtClean="0"/>
                        <a:t>core</a:t>
                      </a:r>
                      <a:endParaRPr lang="en-US" sz="1100" noProof="0"/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GSI</a:t>
                      </a:r>
                      <a:endParaRPr lang="it-IT" sz="1100" dirty="0"/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dirty="0" smtClean="0"/>
                        <a:t>Germany</a:t>
                      </a:r>
                      <a:endParaRPr lang="en-US" sz="1100" noProof="0" dirty="0"/>
                    </a:p>
                  </a:txBody>
                  <a:tcPr>
                    <a:solidFill>
                      <a:srgbClr val="FFCC66"/>
                    </a:solidFill>
                  </a:tcPr>
                </a:tc>
              </a:tr>
              <a:tr h="257400"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AGT25</a:t>
                      </a:r>
                      <a:r>
                        <a:rPr lang="it-IT" sz="1100" u="none" dirty="0" smtClean="0"/>
                        <a:t>C08</a:t>
                      </a:r>
                      <a:endParaRPr lang="it-IT" sz="1100" u="none" dirty="0"/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smtClean="0"/>
                        <a:t>core</a:t>
                      </a:r>
                      <a:endParaRPr lang="en-US" sz="1100" noProof="0"/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GSI</a:t>
                      </a:r>
                      <a:endParaRPr lang="it-IT" sz="1100" dirty="0"/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dirty="0" smtClean="0"/>
                        <a:t>Germany</a:t>
                      </a:r>
                      <a:endParaRPr lang="en-US" sz="1100" noProof="0" dirty="0"/>
                    </a:p>
                  </a:txBody>
                  <a:tcPr>
                    <a:solidFill>
                      <a:srgbClr val="FFCC66"/>
                    </a:solidFill>
                  </a:tcPr>
                </a:tc>
              </a:tr>
              <a:tr h="257400"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AGT25</a:t>
                      </a:r>
                      <a:r>
                        <a:rPr lang="it-IT" sz="1100" u="none" dirty="0" smtClean="0"/>
                        <a:t>C09</a:t>
                      </a:r>
                      <a:endParaRPr lang="it-IT" sz="1100" u="none" dirty="0"/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smtClean="0"/>
                        <a:t>core</a:t>
                      </a:r>
                      <a:endParaRPr lang="en-US" sz="1100" noProof="0"/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GSI</a:t>
                      </a:r>
                      <a:endParaRPr lang="it-IT" sz="1100" dirty="0"/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dirty="0" smtClean="0"/>
                        <a:t>Germany</a:t>
                      </a:r>
                      <a:endParaRPr lang="en-US" sz="1100" noProof="0" dirty="0"/>
                    </a:p>
                  </a:txBody>
                  <a:tcPr>
                    <a:solidFill>
                      <a:srgbClr val="FFCC66"/>
                    </a:solidFill>
                  </a:tcPr>
                </a:tc>
              </a:tr>
              <a:tr h="257400"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AGT25</a:t>
                      </a:r>
                      <a:r>
                        <a:rPr lang="it-IT" sz="1100" u="none" dirty="0" smtClean="0"/>
                        <a:t>C10</a:t>
                      </a:r>
                      <a:endParaRPr lang="it-IT" sz="1100" u="none" dirty="0"/>
                    </a:p>
                  </a:txBody>
                  <a:tcP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dirty="0" smtClean="0"/>
                        <a:t>core</a:t>
                      </a:r>
                      <a:endParaRPr lang="en-US" sz="1100" noProof="0" dirty="0"/>
                    </a:p>
                  </a:txBody>
                  <a:tcP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Uni </a:t>
                      </a:r>
                      <a:r>
                        <a:rPr lang="it-IT" sz="1100" dirty="0" err="1" smtClean="0"/>
                        <a:t>Warsaw</a:t>
                      </a:r>
                      <a:endParaRPr lang="it-IT" sz="1100" dirty="0"/>
                    </a:p>
                  </a:txBody>
                  <a:tcP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err="1" smtClean="0"/>
                        <a:t>Poland</a:t>
                      </a:r>
                      <a:endParaRPr lang="it-IT" sz="1100" dirty="0"/>
                    </a:p>
                  </a:txBody>
                  <a:tcPr>
                    <a:solidFill>
                      <a:srgbClr val="FFFF9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ella 6"/>
          <p:cNvGraphicFramePr>
            <a:graphicFrameLocks noGrp="1"/>
          </p:cNvGraphicFramePr>
          <p:nvPr/>
        </p:nvGraphicFramePr>
        <p:xfrm>
          <a:off x="5355347" y="5792907"/>
          <a:ext cx="4032248" cy="777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70130"/>
                <a:gridCol w="1080120"/>
                <a:gridCol w="773936"/>
                <a:gridCol w="1008062"/>
              </a:tblGrid>
              <a:tr h="257400">
                <a:tc>
                  <a:txBody>
                    <a:bodyPr/>
                    <a:lstStyle/>
                    <a:p>
                      <a:pPr algn="ctr"/>
                      <a:r>
                        <a:rPr lang="en-US" sz="1100" b="1" noProof="0" dirty="0" smtClean="0"/>
                        <a:t>Card ID</a:t>
                      </a:r>
                      <a:endParaRPr lang="en-US" sz="1100" b="1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noProof="0" smtClean="0"/>
                        <a:t>Card Type</a:t>
                      </a:r>
                      <a:endParaRPr lang="en-US" sz="1100" b="1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noProof="0" smtClean="0"/>
                        <a:t>Owner</a:t>
                      </a:r>
                      <a:endParaRPr lang="en-US" sz="1100" b="1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noProof="0" dirty="0" smtClean="0"/>
                        <a:t>Country</a:t>
                      </a:r>
                      <a:endParaRPr lang="en-US" sz="1100" b="1" noProof="0" dirty="0"/>
                    </a:p>
                  </a:txBody>
                  <a:tcPr/>
                </a:tc>
              </a:tr>
              <a:tr h="257400"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AGT26</a:t>
                      </a:r>
                      <a:r>
                        <a:rPr lang="it-IT" sz="1100" u="none" dirty="0" smtClean="0"/>
                        <a:t>C00-02</a:t>
                      </a:r>
                      <a:endParaRPr lang="it-IT" sz="1100" u="none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dirty="0" smtClean="0"/>
                        <a:t>core - n. 3</a:t>
                      </a:r>
                      <a:endParaRPr lang="en-US" sz="1100" noProof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GANIL</a:t>
                      </a:r>
                      <a:endParaRPr lang="it-IT" sz="11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France</a:t>
                      </a:r>
                      <a:endParaRPr lang="it-IT" sz="11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57400"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AGT26</a:t>
                      </a:r>
                      <a:r>
                        <a:rPr lang="it-IT" sz="1100" u="none" dirty="0" smtClean="0"/>
                        <a:t>S00-08</a:t>
                      </a:r>
                      <a:endParaRPr lang="it-IT" sz="1100" u="none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 dirty="0" smtClean="0"/>
                        <a:t>segment - n. 9 </a:t>
                      </a:r>
                      <a:endParaRPr lang="en-US" sz="1100" noProof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GANIL</a:t>
                      </a:r>
                      <a:endParaRPr lang="it-IT" sz="11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dirty="0" smtClean="0"/>
                        <a:t>France</a:t>
                      </a:r>
                      <a:endParaRPr lang="it-IT" sz="110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Rectangle 68"/>
          <p:cNvSpPr>
            <a:spLocks noChangeArrowheads="1"/>
          </p:cNvSpPr>
          <p:nvPr/>
        </p:nvSpPr>
        <p:spPr bwMode="auto">
          <a:xfrm>
            <a:off x="5310343" y="5399207"/>
            <a:ext cx="4095454" cy="3608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square" lIns="82945" tIns="72000" rIns="82945" bIns="72000">
            <a:spAutoFit/>
          </a:bodyPr>
          <a:lstStyle/>
          <a:p>
            <a:pPr algn="ctr" defTabSz="914400">
              <a:spcBef>
                <a:spcPts val="1200"/>
              </a:spcBef>
              <a:spcAft>
                <a:spcPts val="1200"/>
              </a:spcAft>
            </a:pPr>
            <a:r>
              <a:rPr lang="en-US" sz="1400" b="1" dirty="0" smtClean="0">
                <a:latin typeface="Calibri" pitchFamily="34" charset="0"/>
                <a:cs typeface="Calibri" pitchFamily="34" charset="0"/>
                <a:sym typeface="Wingdings"/>
              </a:rPr>
              <a:t>Core and Segment Cards under Construction</a:t>
            </a:r>
            <a:endParaRPr lang="en-US" sz="1400" b="1" dirty="0" smtClean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3"/>
          <p:cNvSpPr txBox="1">
            <a:spLocks noChangeArrowheads="1"/>
          </p:cNvSpPr>
          <p:nvPr/>
        </p:nvSpPr>
        <p:spPr bwMode="auto">
          <a:xfrm>
            <a:off x="0" y="-11113"/>
            <a:ext cx="10080625" cy="1190483"/>
          </a:xfrm>
          <a:prstGeom prst="rect">
            <a:avLst/>
          </a:prstGeom>
          <a:gradFill rotWithShape="1">
            <a:gsLst>
              <a:gs pos="0">
                <a:srgbClr val="3333CC"/>
              </a:gs>
              <a:gs pos="100000">
                <a:schemeClr val="bg2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lIns="90892" tIns="118800" rIns="90892" bIns="720000">
            <a:spAutoFit/>
          </a:bodyPr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Issues in v3.7.1 cards</a:t>
            </a:r>
            <a:endParaRPr lang="en-US" sz="24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20346" y="719498"/>
            <a:ext cx="2434801" cy="1825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341" y="3571058"/>
            <a:ext cx="2427181" cy="1828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4" cstate="print"/>
          <a:srcRect r="28363"/>
          <a:stretch>
            <a:fillRect/>
          </a:stretch>
        </p:blipFill>
        <p:spPr bwMode="auto">
          <a:xfrm rot="16200000">
            <a:off x="6080229" y="-185403"/>
            <a:ext cx="2091977" cy="3901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Connettore 2 9"/>
          <p:cNvCxnSpPr/>
          <p:nvPr/>
        </p:nvCxnSpPr>
        <p:spPr bwMode="auto">
          <a:xfrm>
            <a:off x="6660493" y="2969747"/>
            <a:ext cx="900100" cy="0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11" name="Rectangle 68"/>
          <p:cNvSpPr>
            <a:spLocks noChangeArrowheads="1"/>
          </p:cNvSpPr>
          <p:nvPr/>
        </p:nvSpPr>
        <p:spPr bwMode="auto">
          <a:xfrm>
            <a:off x="6554154" y="2924742"/>
            <a:ext cx="117013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945" tIns="72000" rIns="82945" bIns="72000">
            <a:spAutoFit/>
          </a:bodyPr>
          <a:lstStyle/>
          <a:p>
            <a:pPr algn="ctr" defTabSz="914400">
              <a:spcBef>
                <a:spcPts val="1200"/>
              </a:spcBef>
              <a:spcAft>
                <a:spcPts val="1200"/>
              </a:spcAft>
            </a:pPr>
            <a:r>
              <a:rPr lang="en-US" sz="1600" dirty="0" smtClean="0">
                <a:latin typeface="Calibri" pitchFamily="34" charset="0"/>
                <a:cs typeface="Calibri" pitchFamily="34" charset="0"/>
                <a:sym typeface="Wingdings"/>
              </a:rPr>
              <a:t>1.3 mm</a:t>
            </a:r>
            <a:endParaRPr lang="en-US" sz="1600" dirty="0" smtClean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2" name="Connettore 2 11"/>
          <p:cNvCxnSpPr/>
          <p:nvPr/>
        </p:nvCxnSpPr>
        <p:spPr bwMode="auto">
          <a:xfrm>
            <a:off x="1840426" y="2744723"/>
            <a:ext cx="1125125" cy="0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14" name="Rectangle 68"/>
          <p:cNvSpPr>
            <a:spLocks noChangeArrowheads="1"/>
          </p:cNvSpPr>
          <p:nvPr/>
        </p:nvSpPr>
        <p:spPr bwMode="auto">
          <a:xfrm>
            <a:off x="1795421" y="2663857"/>
            <a:ext cx="117013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945" tIns="72000" rIns="82945" bIns="72000">
            <a:spAutoFit/>
          </a:bodyPr>
          <a:lstStyle/>
          <a:p>
            <a:pPr algn="ctr" defTabSz="914400">
              <a:spcBef>
                <a:spcPts val="1200"/>
              </a:spcBef>
              <a:spcAft>
                <a:spcPts val="1200"/>
              </a:spcAft>
            </a:pPr>
            <a:r>
              <a:rPr lang="en-US" sz="1600" dirty="0" smtClean="0">
                <a:latin typeface="Calibri" pitchFamily="34" charset="0"/>
                <a:cs typeface="Calibri" pitchFamily="34" charset="0"/>
                <a:sym typeface="Wingdings"/>
              </a:rPr>
              <a:t>3 mm</a:t>
            </a:r>
            <a:endParaRPr lang="en-US" sz="1600" dirty="0" smtClean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5" name="Connettore 2 14"/>
          <p:cNvCxnSpPr/>
          <p:nvPr/>
        </p:nvCxnSpPr>
        <p:spPr bwMode="auto">
          <a:xfrm>
            <a:off x="1885431" y="5629315"/>
            <a:ext cx="1125125" cy="0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16" name="Rectangle 68"/>
          <p:cNvSpPr>
            <a:spLocks noChangeArrowheads="1"/>
          </p:cNvSpPr>
          <p:nvPr/>
        </p:nvSpPr>
        <p:spPr bwMode="auto">
          <a:xfrm>
            <a:off x="1840426" y="5548449"/>
            <a:ext cx="117013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945" tIns="72000" rIns="82945" bIns="72000">
            <a:spAutoFit/>
          </a:bodyPr>
          <a:lstStyle/>
          <a:p>
            <a:pPr algn="ctr" defTabSz="914400">
              <a:spcBef>
                <a:spcPts val="1200"/>
              </a:spcBef>
              <a:spcAft>
                <a:spcPts val="1200"/>
              </a:spcAft>
            </a:pPr>
            <a:r>
              <a:rPr lang="en-US" sz="1600" dirty="0" smtClean="0">
                <a:latin typeface="Calibri" pitchFamily="34" charset="0"/>
                <a:cs typeface="Calibri" pitchFamily="34" charset="0"/>
                <a:sym typeface="Wingdings"/>
              </a:rPr>
              <a:t>3 mm</a:t>
            </a:r>
            <a:endParaRPr lang="en-US" sz="1600" dirty="0" smtClean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" name="Ovale 16"/>
          <p:cNvSpPr/>
          <p:nvPr/>
        </p:nvSpPr>
        <p:spPr bwMode="auto">
          <a:xfrm>
            <a:off x="2065451" y="4589927"/>
            <a:ext cx="630070" cy="630070"/>
          </a:xfrm>
          <a:prstGeom prst="ellipse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Ovale 17"/>
          <p:cNvSpPr/>
          <p:nvPr/>
        </p:nvSpPr>
        <p:spPr bwMode="auto">
          <a:xfrm>
            <a:off x="1615401" y="1484583"/>
            <a:ext cx="855095" cy="900100"/>
          </a:xfrm>
          <a:prstGeom prst="ellipse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Ovale 18"/>
          <p:cNvSpPr/>
          <p:nvPr/>
        </p:nvSpPr>
        <p:spPr bwMode="auto">
          <a:xfrm>
            <a:off x="6480473" y="1331396"/>
            <a:ext cx="495055" cy="495055"/>
          </a:xfrm>
          <a:prstGeom prst="ellipse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799951" y="6203428"/>
            <a:ext cx="6255695" cy="369332"/>
          </a:xfrm>
          <a:prstGeom prst="rect">
            <a:avLst/>
          </a:prstGeom>
          <a:solidFill>
            <a:srgbClr val="FFFFFF"/>
          </a:solidFill>
          <a:effectLst>
            <a:outerShdw blurRad="190500" dist="228600" dir="2700000" algn="ctr" rotWithShape="0">
              <a:srgbClr val="000000">
                <a:alpha val="30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468000" indent="-266400" algn="ctr"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All issues fixed after a thorough inspection</a:t>
            </a:r>
            <a:endParaRPr lang="en-US" dirty="0" smtClean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68310" y="3554812"/>
            <a:ext cx="2462212" cy="185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65537" y="3554812"/>
            <a:ext cx="2462212" cy="1858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ectangle 68"/>
          <p:cNvSpPr>
            <a:spLocks noChangeArrowheads="1"/>
          </p:cNvSpPr>
          <p:nvPr/>
        </p:nvSpPr>
        <p:spPr bwMode="auto">
          <a:xfrm>
            <a:off x="4815288" y="5445022"/>
            <a:ext cx="4500500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945" tIns="72000" rIns="82945" bIns="72000">
            <a:spAutoFit/>
          </a:bodyPr>
          <a:lstStyle/>
          <a:p>
            <a:pPr algn="ctr" defTabSz="914400">
              <a:spcBef>
                <a:spcPts val="1200"/>
              </a:spcBef>
              <a:spcAft>
                <a:spcPts val="1200"/>
              </a:spcAft>
            </a:pPr>
            <a:r>
              <a:rPr lang="en-US" sz="1600" dirty="0" smtClean="0">
                <a:latin typeface="Calibri" pitchFamily="34" charset="0"/>
                <a:cs typeface="Calibri" pitchFamily="34" charset="0"/>
                <a:sym typeface="Wingdings"/>
              </a:rPr>
              <a:t>Components installed by mistake (AGT25S12)</a:t>
            </a:r>
            <a:endParaRPr lang="en-US" sz="1600" dirty="0" smtClean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2" name="Rettangolo arrotondato 21"/>
          <p:cNvSpPr/>
          <p:nvPr/>
        </p:nvSpPr>
        <p:spPr bwMode="auto">
          <a:xfrm>
            <a:off x="7110542" y="4480867"/>
            <a:ext cx="810090" cy="900100"/>
          </a:xfrm>
          <a:prstGeom prst="roundRect">
            <a:avLst/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3" name="Rectangle 68"/>
          <p:cNvSpPr>
            <a:spLocks noChangeArrowheads="1"/>
          </p:cNvSpPr>
          <p:nvPr/>
        </p:nvSpPr>
        <p:spPr bwMode="auto">
          <a:xfrm>
            <a:off x="7956112" y="4480867"/>
            <a:ext cx="1170130" cy="884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945" tIns="72000" rIns="82945" bIns="72000">
            <a:spAutoFit/>
          </a:bodyPr>
          <a:lstStyle/>
          <a:p>
            <a:pPr defTabSz="914400">
              <a:spcBef>
                <a:spcPts val="1200"/>
              </a:spcBef>
              <a:spcAft>
                <a:spcPts val="1200"/>
              </a:spcAft>
            </a:pPr>
            <a:r>
              <a:rPr lang="en-US" sz="1600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  <a:sym typeface="Wingdings"/>
              </a:rPr>
              <a:t>Critical jumper shorts PS</a:t>
            </a:r>
            <a:endParaRPr lang="en-US" sz="1600" dirty="0" smtClean="0">
              <a:solidFill>
                <a:srgbClr val="FFC000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53"/>
          <p:cNvSpPr txBox="1">
            <a:spLocks noChangeArrowheads="1"/>
          </p:cNvSpPr>
          <p:nvPr/>
        </p:nvSpPr>
        <p:spPr bwMode="auto">
          <a:xfrm>
            <a:off x="0" y="-11113"/>
            <a:ext cx="10080625" cy="1190483"/>
          </a:xfrm>
          <a:prstGeom prst="rect">
            <a:avLst/>
          </a:prstGeom>
          <a:gradFill rotWithShape="1">
            <a:gsLst>
              <a:gs pos="0">
                <a:srgbClr val="3333CC"/>
              </a:gs>
              <a:gs pos="100000">
                <a:schemeClr val="bg2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lIns="90892" tIns="118800" rIns="90892" bIns="720000">
            <a:spAutoFit/>
          </a:bodyPr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DIGI-OPT12 v3.7.1 – Milano test-bench for acceptance</a:t>
            </a:r>
            <a:endParaRPr lang="en-US" sz="24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3" name="Rectangle 68"/>
          <p:cNvSpPr>
            <a:spLocks noChangeArrowheads="1"/>
          </p:cNvSpPr>
          <p:nvPr/>
        </p:nvSpPr>
        <p:spPr bwMode="auto">
          <a:xfrm>
            <a:off x="719832" y="6030087"/>
            <a:ext cx="4860540" cy="391628"/>
          </a:xfrm>
          <a:prstGeom prst="rect">
            <a:avLst/>
          </a:prstGeom>
          <a:solidFill>
            <a:schemeClr val="bg1"/>
          </a:solidFill>
          <a:ln w="28575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wrap="square" lIns="82945" tIns="72000" rIns="82945" bIns="72000">
            <a:spAutoFit/>
          </a:bodyPr>
          <a:lstStyle/>
          <a:p>
            <a:pPr algn="ctr" defTabSz="914400">
              <a:spcBef>
                <a:spcPts val="0"/>
              </a:spcBef>
              <a:spcAft>
                <a:spcPts val="0"/>
              </a:spcAft>
            </a:pPr>
            <a:r>
              <a:rPr lang="en-US" sz="1600" b="1" dirty="0" smtClean="0">
                <a:latin typeface="Calibri" pitchFamily="34" charset="0"/>
                <a:cs typeface="Calibri" pitchFamily="34" charset="0"/>
                <a:sym typeface="Wingdings"/>
              </a:rPr>
              <a:t>Test-bench </a:t>
            </a:r>
            <a:r>
              <a:rPr lang="en-US" sz="1600" b="1" dirty="0" smtClean="0">
                <a:latin typeface="Calibri" pitchFamily="34" charset="0"/>
                <a:cs typeface="Calibri" pitchFamily="34" charset="0"/>
                <a:sym typeface="Wingdings"/>
              </a:rPr>
              <a:t>is based </a:t>
            </a:r>
            <a:r>
              <a:rPr lang="en-US" sz="1600" b="1" dirty="0" smtClean="0">
                <a:latin typeface="Calibri" pitchFamily="34" charset="0"/>
                <a:cs typeface="Calibri" pitchFamily="34" charset="0"/>
                <a:sym typeface="Wingdings"/>
              </a:rPr>
              <a:t>on </a:t>
            </a:r>
            <a:r>
              <a:rPr lang="en-US" sz="1600" b="1" dirty="0" smtClean="0">
                <a:latin typeface="Calibri" pitchFamily="34" charset="0"/>
                <a:cs typeface="Calibri" pitchFamily="34" charset="0"/>
                <a:sym typeface="Wingdings"/>
              </a:rPr>
              <a:t>GGP, and uses an optical link</a:t>
            </a:r>
            <a:endParaRPr lang="en-US" sz="1600" b="1" dirty="0" smtClean="0">
              <a:latin typeface="Calibri" pitchFamily="34" charset="0"/>
              <a:cs typeface="Calibri" pitchFamily="34" charset="0"/>
              <a:sym typeface="Wingdings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50502" y="2069647"/>
            <a:ext cx="2910617" cy="2146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tl" rotWithShape="0">
              <a:prstClr val="black">
                <a:alpha val="30000"/>
              </a:prstClr>
            </a:outerShdw>
          </a:effectLst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3" cstate="print">
            <a:lum bright="12000"/>
          </a:blip>
          <a:srcRect t="14568"/>
          <a:stretch>
            <a:fillRect/>
          </a:stretch>
        </p:blipFill>
        <p:spPr bwMode="auto">
          <a:xfrm>
            <a:off x="494807" y="1619597"/>
            <a:ext cx="5893680" cy="3780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 rotWithShape="0">
              <a:srgbClr val="000000">
                <a:alpha val="30000"/>
              </a:srgbClr>
            </a:outerShdw>
          </a:effectLst>
        </p:spPr>
      </p:pic>
      <p:sp>
        <p:nvSpPr>
          <p:cNvPr id="29" name="Rectangle 68"/>
          <p:cNvSpPr>
            <a:spLocks noChangeArrowheads="1"/>
          </p:cNvSpPr>
          <p:nvPr/>
        </p:nvSpPr>
        <p:spPr bwMode="auto">
          <a:xfrm>
            <a:off x="6761388" y="4553694"/>
            <a:ext cx="2880320" cy="57629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190500" dist="228600" dir="2700000" algn="tl" rotWithShape="0">
              <a:prstClr val="black">
                <a:alpha val="30000"/>
              </a:prstClr>
            </a:outerShdw>
          </a:effectLst>
        </p:spPr>
        <p:txBody>
          <a:bodyPr wrap="square" lIns="82945" tIns="72000" rIns="82945" bIns="72000">
            <a:spAutoFit/>
          </a:bodyPr>
          <a:lstStyle/>
          <a:p>
            <a:pPr algn="ctr" defTabSz="914400">
              <a:spcBef>
                <a:spcPts val="0"/>
              </a:spcBef>
              <a:spcAft>
                <a:spcPts val="0"/>
              </a:spcAft>
            </a:pPr>
            <a:r>
              <a:rPr lang="en-US" sz="1600" b="1" dirty="0" smtClean="0">
                <a:latin typeface="Calibri" pitchFamily="34" charset="0"/>
                <a:cs typeface="Calibri" pitchFamily="34" charset="0"/>
                <a:sym typeface="Wingdings"/>
              </a:rPr>
              <a:t>GUI - Graphical User Interface</a:t>
            </a:r>
          </a:p>
          <a:p>
            <a:pPr algn="ctr" defTabSz="914400">
              <a:spcBef>
                <a:spcPts val="0"/>
              </a:spcBef>
              <a:spcAft>
                <a:spcPts val="0"/>
              </a:spcAft>
            </a:pPr>
            <a:r>
              <a:rPr lang="en-US" sz="1200" dirty="0" smtClean="0">
                <a:latin typeface="Calibri" pitchFamily="34" charset="0"/>
                <a:cs typeface="Calibri" pitchFamily="34" charset="0"/>
                <a:sym typeface="Wingdings"/>
              </a:rPr>
              <a:t>thanks to Stefano Capra and Dino </a:t>
            </a:r>
            <a:r>
              <a:rPr lang="en-US" sz="1200" dirty="0" err="1" smtClean="0">
                <a:latin typeface="Calibri" pitchFamily="34" charset="0"/>
                <a:cs typeface="Calibri" pitchFamily="34" charset="0"/>
                <a:sym typeface="Wingdings"/>
              </a:rPr>
              <a:t>Bazzacco</a:t>
            </a:r>
            <a:endParaRPr lang="en-US" sz="1200" dirty="0" smtClean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36" name="Connettore 2 35"/>
          <p:cNvCxnSpPr>
            <a:stCxn id="9" idx="3"/>
            <a:endCxn id="23" idx="0"/>
          </p:cNvCxnSpPr>
          <p:nvPr/>
        </p:nvCxnSpPr>
        <p:spPr bwMode="auto">
          <a:xfrm flipH="1">
            <a:off x="3150102" y="4132156"/>
            <a:ext cx="1097825" cy="1897931"/>
          </a:xfrm>
          <a:prstGeom prst="straightConnector1">
            <a:avLst/>
          </a:prstGeom>
          <a:solidFill>
            <a:schemeClr val="accent1"/>
          </a:solidFill>
          <a:ln w="222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Ovale 8"/>
          <p:cNvSpPr/>
          <p:nvPr/>
        </p:nvSpPr>
        <p:spPr bwMode="auto">
          <a:xfrm>
            <a:off x="4050202" y="3824843"/>
            <a:ext cx="1350149" cy="360040"/>
          </a:xfrm>
          <a:prstGeom prst="ellipse">
            <a:avLst/>
          </a:prstGeom>
          <a:noFill/>
          <a:ln w="222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arrotondato 3"/>
          <p:cNvSpPr/>
          <p:nvPr/>
        </p:nvSpPr>
        <p:spPr bwMode="auto">
          <a:xfrm>
            <a:off x="1799953" y="4004863"/>
            <a:ext cx="6930770" cy="3195354"/>
          </a:xfrm>
          <a:prstGeom prst="roundRect">
            <a:avLst>
              <a:gd name="adj" fmla="val 6892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292100" dist="139700" dir="2700000" algn="ctr" rotWithShape="0">
              <a:srgbClr val="000000">
                <a:alpha val="28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2" name="Gruppo 47"/>
          <p:cNvGrpSpPr/>
          <p:nvPr/>
        </p:nvGrpSpPr>
        <p:grpSpPr>
          <a:xfrm>
            <a:off x="3465137" y="5184056"/>
            <a:ext cx="1278001" cy="1701126"/>
            <a:chOff x="3465137" y="4634931"/>
            <a:chExt cx="1278001" cy="1701126"/>
          </a:xfrm>
        </p:grpSpPr>
        <p:sp>
          <p:nvSpPr>
            <p:cNvPr id="49" name="TextBox 233"/>
            <p:cNvSpPr txBox="1"/>
            <p:nvPr/>
          </p:nvSpPr>
          <p:spPr>
            <a:xfrm>
              <a:off x="3465138" y="4634931"/>
              <a:ext cx="1278000" cy="576000"/>
            </a:xfrm>
            <a:prstGeom prst="rect">
              <a:avLst/>
            </a:prstGeom>
            <a:solidFill>
              <a:srgbClr val="FFFF99"/>
            </a:solidFill>
            <a:ln w="9525">
              <a:noFill/>
            </a:ln>
            <a:effectLst/>
          </p:spPr>
          <p:txBody>
            <a:bodyPr wrap="square" lIns="0" rIns="0" rtlCol="0">
              <a:spAutoFit/>
            </a:bodyPr>
            <a:lstStyle/>
            <a:p>
              <a:pPr algn="ctr"/>
              <a:endParaRPr lang="it-IT" sz="1200" dirty="0"/>
            </a:p>
          </p:txBody>
        </p:sp>
        <p:sp>
          <p:nvSpPr>
            <p:cNvPr id="50" name="TextBox 233"/>
            <p:cNvSpPr txBox="1"/>
            <p:nvPr/>
          </p:nvSpPr>
          <p:spPr>
            <a:xfrm>
              <a:off x="3465137" y="5760057"/>
              <a:ext cx="1278000" cy="576000"/>
            </a:xfrm>
            <a:prstGeom prst="rect">
              <a:avLst/>
            </a:prstGeom>
            <a:solidFill>
              <a:srgbClr val="FFFF99"/>
            </a:solidFill>
            <a:ln w="9525">
              <a:noFill/>
            </a:ln>
            <a:effectLst/>
          </p:spPr>
          <p:txBody>
            <a:bodyPr wrap="square" lIns="0" rIns="0" rtlCol="0">
              <a:spAutoFit/>
            </a:bodyPr>
            <a:lstStyle/>
            <a:p>
              <a:pPr algn="ctr"/>
              <a:endParaRPr lang="it-IT" sz="1200" dirty="0"/>
            </a:p>
          </p:txBody>
        </p:sp>
      </p:grpSp>
      <p:grpSp>
        <p:nvGrpSpPr>
          <p:cNvPr id="3" name="Gruppo 46"/>
          <p:cNvGrpSpPr/>
          <p:nvPr/>
        </p:nvGrpSpPr>
        <p:grpSpPr>
          <a:xfrm>
            <a:off x="3465137" y="4634931"/>
            <a:ext cx="1278001" cy="1701126"/>
            <a:chOff x="3465137" y="4634931"/>
            <a:chExt cx="1278001" cy="1701126"/>
          </a:xfrm>
        </p:grpSpPr>
        <p:sp>
          <p:nvSpPr>
            <p:cNvPr id="41" name="TextBox 233"/>
            <p:cNvSpPr txBox="1"/>
            <p:nvPr/>
          </p:nvSpPr>
          <p:spPr>
            <a:xfrm>
              <a:off x="3465138" y="4634931"/>
              <a:ext cx="1278000" cy="576000"/>
            </a:xfrm>
            <a:prstGeom prst="rect">
              <a:avLst/>
            </a:prstGeom>
            <a:solidFill>
              <a:srgbClr val="FFFF99"/>
            </a:solidFill>
            <a:ln w="9525">
              <a:noFill/>
            </a:ln>
            <a:effectLst/>
          </p:spPr>
          <p:txBody>
            <a:bodyPr wrap="square" lIns="0" rIns="0" rtlCol="0">
              <a:spAutoFit/>
            </a:bodyPr>
            <a:lstStyle/>
            <a:p>
              <a:pPr algn="ctr"/>
              <a:endParaRPr lang="it-IT" sz="1200" dirty="0"/>
            </a:p>
          </p:txBody>
        </p:sp>
        <p:sp>
          <p:nvSpPr>
            <p:cNvPr id="42" name="TextBox 233"/>
            <p:cNvSpPr txBox="1"/>
            <p:nvPr/>
          </p:nvSpPr>
          <p:spPr>
            <a:xfrm>
              <a:off x="3465137" y="5760057"/>
              <a:ext cx="1278000" cy="576000"/>
            </a:xfrm>
            <a:prstGeom prst="rect">
              <a:avLst/>
            </a:prstGeom>
            <a:solidFill>
              <a:srgbClr val="FFFF99"/>
            </a:solidFill>
            <a:ln w="9525">
              <a:noFill/>
            </a:ln>
            <a:effectLst/>
          </p:spPr>
          <p:txBody>
            <a:bodyPr wrap="square" lIns="0" rIns="0" rtlCol="0">
              <a:spAutoFit/>
            </a:bodyPr>
            <a:lstStyle/>
            <a:p>
              <a:pPr algn="ctr"/>
              <a:endParaRPr lang="it-IT" sz="1200" dirty="0"/>
            </a:p>
          </p:txBody>
        </p:sp>
      </p:grpSp>
      <p:sp>
        <p:nvSpPr>
          <p:cNvPr id="7" name="TextBox 53"/>
          <p:cNvSpPr txBox="1">
            <a:spLocks noChangeArrowheads="1"/>
          </p:cNvSpPr>
          <p:nvPr/>
        </p:nvSpPr>
        <p:spPr bwMode="auto">
          <a:xfrm>
            <a:off x="0" y="0"/>
            <a:ext cx="10080625" cy="1237740"/>
          </a:xfrm>
          <a:prstGeom prst="rect">
            <a:avLst/>
          </a:prstGeom>
          <a:gradFill rotWithShape="1">
            <a:gsLst>
              <a:gs pos="0">
                <a:srgbClr val="3333CC"/>
              </a:gs>
              <a:gs pos="100000">
                <a:schemeClr val="bg2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square" lIns="90892" tIns="118800" rIns="90892" bIns="766800">
            <a:spAutoFit/>
          </a:bodyPr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Noise performance – Milano </a:t>
            </a:r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testbench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– no detector</a:t>
            </a:r>
          </a:p>
        </p:txBody>
      </p:sp>
      <p:sp>
        <p:nvSpPr>
          <p:cNvPr id="15" name="TextBox 233"/>
          <p:cNvSpPr txBox="1"/>
          <p:nvPr/>
        </p:nvSpPr>
        <p:spPr>
          <a:xfrm>
            <a:off x="2152695" y="5769182"/>
            <a:ext cx="1296000" cy="1116000"/>
          </a:xfrm>
          <a:prstGeom prst="rect">
            <a:avLst/>
          </a:prstGeom>
          <a:solidFill>
            <a:srgbClr val="CCFFCC"/>
          </a:solidFill>
          <a:ln w="9525">
            <a:noFill/>
          </a:ln>
          <a:effectLst/>
        </p:spPr>
        <p:txBody>
          <a:bodyPr wrap="square" lIns="0" rIns="0" rtlCol="0">
            <a:spAutoFit/>
          </a:bodyPr>
          <a:lstStyle/>
          <a:p>
            <a:pPr algn="ctr"/>
            <a:endParaRPr lang="it-IT" sz="1200" dirty="0"/>
          </a:p>
        </p:txBody>
      </p:sp>
      <p:sp>
        <p:nvSpPr>
          <p:cNvPr id="11" name="TextBox 233"/>
          <p:cNvSpPr txBox="1"/>
          <p:nvPr/>
        </p:nvSpPr>
        <p:spPr>
          <a:xfrm>
            <a:off x="2150565" y="4654113"/>
            <a:ext cx="1296000" cy="1116000"/>
          </a:xfrm>
          <a:prstGeom prst="rect">
            <a:avLst/>
          </a:prstGeom>
          <a:solidFill>
            <a:srgbClr val="FFCC66"/>
          </a:solidFill>
          <a:ln w="9525">
            <a:noFill/>
          </a:ln>
          <a:effectLst/>
        </p:spPr>
        <p:txBody>
          <a:bodyPr wrap="square" lIns="0" rIns="0" rtlCol="0">
            <a:spAutoFit/>
          </a:bodyPr>
          <a:lstStyle/>
          <a:p>
            <a:pPr algn="ctr"/>
            <a:endParaRPr lang="it-IT" sz="1200" dirty="0"/>
          </a:p>
        </p:txBody>
      </p:sp>
      <p:graphicFrame>
        <p:nvGraphicFramePr>
          <p:cNvPr id="8" name="Tabella 7"/>
          <p:cNvGraphicFramePr>
            <a:graphicFrameLocks noGrp="1"/>
          </p:cNvGraphicFramePr>
          <p:nvPr/>
        </p:nvGraphicFramePr>
        <p:xfrm>
          <a:off x="2136692" y="4364899"/>
          <a:ext cx="6257290" cy="2509578"/>
        </p:xfrm>
        <a:graphic>
          <a:graphicData uri="http://schemas.openxmlformats.org/drawingml/2006/table">
            <a:tbl>
              <a:tblPr/>
              <a:tblGrid>
                <a:gridCol w="1315085"/>
                <a:gridCol w="1287145"/>
                <a:gridCol w="1261745"/>
                <a:gridCol w="1242695"/>
                <a:gridCol w="1150620"/>
              </a:tblGrid>
              <a:tr h="278842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it-IT" sz="1100" b="1" dirty="0" smtClean="0">
                          <a:latin typeface="Calibri"/>
                          <a:ea typeface="Calibri"/>
                          <a:cs typeface="Times New Roman"/>
                        </a:rPr>
                        <a:t>DIGI-OPT12</a:t>
                      </a:r>
                      <a:endParaRPr lang="it-IT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it-IT" sz="1100" b="1" dirty="0" err="1" smtClean="0">
                          <a:latin typeface="Calibri"/>
                          <a:ea typeface="Calibri"/>
                          <a:cs typeface="Times New Roman"/>
                        </a:rPr>
                        <a:t>Opamp</a:t>
                      </a:r>
                      <a:endParaRPr lang="it-IT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it-IT" sz="1100" b="1">
                          <a:latin typeface="Calibri"/>
                          <a:ea typeface="Calibri"/>
                          <a:cs typeface="Times New Roman"/>
                        </a:rPr>
                        <a:t>Energy Range</a:t>
                      </a:r>
                      <a:endParaRPr lang="it-IT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it-IT" sz="1100" b="1">
                          <a:latin typeface="Calibri"/>
                          <a:ea typeface="Calibri"/>
                          <a:cs typeface="Times New Roman"/>
                        </a:rPr>
                        <a:t>Noise [LSB rms]</a:t>
                      </a:r>
                      <a:endParaRPr lang="it-IT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it-IT" sz="1100" b="1" dirty="0" smtClean="0">
                          <a:latin typeface="Calibri"/>
                          <a:ea typeface="Calibri"/>
                          <a:cs typeface="Times New Roman"/>
                        </a:rPr>
                        <a:t>ENOB</a:t>
                      </a:r>
                      <a:endParaRPr lang="it-IT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842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latin typeface="Calibri"/>
                          <a:ea typeface="Calibri"/>
                          <a:cs typeface="Times New Roman"/>
                        </a:rPr>
                        <a:t>v3.6.x</a:t>
                      </a:r>
                      <a:endParaRPr lang="it-IT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latin typeface="Calibri"/>
                          <a:ea typeface="Calibri"/>
                          <a:cs typeface="Times New Roman"/>
                        </a:rPr>
                        <a:t>AD8030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latin typeface="Calibri"/>
                          <a:ea typeface="Calibri"/>
                          <a:cs typeface="Times New Roman"/>
                        </a:rPr>
                        <a:t>“standard”</a:t>
                      </a:r>
                      <a:endParaRPr lang="it-IT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100">
                          <a:latin typeface="Calibri"/>
                          <a:ea typeface="Calibri"/>
                          <a:cs typeface="Times New Roman"/>
                        </a:rPr>
                        <a:t>7 MeV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100" dirty="0">
                          <a:latin typeface="Calibri"/>
                          <a:ea typeface="Calibri"/>
                          <a:cs typeface="Times New Roman"/>
                        </a:rPr>
                        <a:t>2.27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100" dirty="0">
                          <a:latin typeface="Calibri"/>
                          <a:ea typeface="Calibri"/>
                          <a:cs typeface="Times New Roman"/>
                        </a:rPr>
                        <a:t>11.03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84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100">
                          <a:latin typeface="Calibri"/>
                          <a:ea typeface="Calibri"/>
                          <a:cs typeface="Times New Roman"/>
                        </a:rPr>
                        <a:t>20 MeV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100">
                          <a:latin typeface="Calibri"/>
                          <a:ea typeface="Calibri"/>
                          <a:cs typeface="Times New Roman"/>
                        </a:rPr>
                        <a:t>1.43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100" dirty="0">
                          <a:latin typeface="Calibri"/>
                          <a:ea typeface="Calibri"/>
                          <a:cs typeface="Times New Roman"/>
                        </a:rPr>
                        <a:t>11.69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84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100">
                          <a:latin typeface="Calibri"/>
                          <a:ea typeface="Calibri"/>
                          <a:cs typeface="Times New Roman"/>
                        </a:rPr>
                        <a:t>LTC6247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100">
                          <a:latin typeface="Calibri"/>
                          <a:ea typeface="Calibri"/>
                          <a:cs typeface="Times New Roman"/>
                        </a:rPr>
                        <a:t>7 MeV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100" dirty="0">
                          <a:latin typeface="Calibri"/>
                          <a:ea typeface="Calibri"/>
                          <a:cs typeface="Times New Roman"/>
                        </a:rPr>
                        <a:t>1.63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100">
                          <a:latin typeface="Calibri"/>
                          <a:ea typeface="Calibri"/>
                          <a:cs typeface="Times New Roman"/>
                        </a:rPr>
                        <a:t>11.50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84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100">
                          <a:latin typeface="Calibri"/>
                          <a:ea typeface="Calibri"/>
                          <a:cs typeface="Times New Roman"/>
                        </a:rPr>
                        <a:t>20 MeV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100">
                          <a:latin typeface="Calibri"/>
                          <a:ea typeface="Calibri"/>
                          <a:cs typeface="Times New Roman"/>
                        </a:rPr>
                        <a:t>1.35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latin typeface="Calibri"/>
                          <a:ea typeface="Calibri"/>
                          <a:cs typeface="Times New Roman"/>
                        </a:rPr>
                        <a:t>11.77</a:t>
                      </a:r>
                      <a:endParaRPr lang="it-IT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842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latin typeface="Calibri"/>
                          <a:ea typeface="Calibri"/>
                          <a:cs typeface="Times New Roman"/>
                        </a:rPr>
                        <a:t>v3.7.1</a:t>
                      </a:r>
                      <a:endParaRPr lang="it-IT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latin typeface="Calibri"/>
                          <a:ea typeface="Calibri"/>
                          <a:cs typeface="Times New Roman"/>
                        </a:rPr>
                        <a:t>AD8030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latin typeface="Calibri"/>
                          <a:ea typeface="Calibri"/>
                          <a:cs typeface="Times New Roman"/>
                        </a:rPr>
                        <a:t>“standard”</a:t>
                      </a:r>
                      <a:endParaRPr lang="it-IT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100">
                          <a:latin typeface="Calibri"/>
                          <a:ea typeface="Calibri"/>
                          <a:cs typeface="Times New Roman"/>
                        </a:rPr>
                        <a:t>7 MeV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100">
                          <a:latin typeface="Calibri"/>
                          <a:ea typeface="Calibri"/>
                          <a:cs typeface="Times New Roman"/>
                        </a:rPr>
                        <a:t>1.73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100">
                          <a:latin typeface="Calibri"/>
                          <a:ea typeface="Calibri"/>
                          <a:cs typeface="Times New Roman"/>
                        </a:rPr>
                        <a:t>11.42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84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100">
                          <a:latin typeface="Calibri"/>
                          <a:ea typeface="Calibri"/>
                          <a:cs typeface="Times New Roman"/>
                        </a:rPr>
                        <a:t>20 MeV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100">
                          <a:latin typeface="Calibri"/>
                          <a:ea typeface="Calibri"/>
                          <a:cs typeface="Times New Roman"/>
                        </a:rPr>
                        <a:t>1.42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100">
                          <a:latin typeface="Calibri"/>
                          <a:ea typeface="Calibri"/>
                          <a:cs typeface="Times New Roman"/>
                        </a:rPr>
                        <a:t>11.70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84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100" dirty="0">
                          <a:latin typeface="Calibri"/>
                          <a:ea typeface="Calibri"/>
                          <a:cs typeface="Times New Roman"/>
                        </a:rPr>
                        <a:t>LTC6247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100">
                          <a:latin typeface="Calibri"/>
                          <a:ea typeface="Calibri"/>
                          <a:cs typeface="Times New Roman"/>
                        </a:rPr>
                        <a:t>7 MeV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latin typeface="Calibri"/>
                          <a:ea typeface="Calibri"/>
                          <a:cs typeface="Times New Roman"/>
                        </a:rPr>
                        <a:t>1.46</a:t>
                      </a:r>
                      <a:endParaRPr lang="it-IT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latin typeface="Calibri"/>
                          <a:ea typeface="Calibri"/>
                          <a:cs typeface="Times New Roman"/>
                        </a:rPr>
                        <a:t>11.66</a:t>
                      </a:r>
                      <a:endParaRPr lang="it-IT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84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100">
                          <a:latin typeface="Calibri"/>
                          <a:ea typeface="Calibri"/>
                          <a:cs typeface="Times New Roman"/>
                        </a:rPr>
                        <a:t>20 MeV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latin typeface="Calibri"/>
                          <a:ea typeface="Calibri"/>
                          <a:cs typeface="Times New Roman"/>
                        </a:rPr>
                        <a:t>1.35</a:t>
                      </a:r>
                      <a:endParaRPr lang="it-IT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100" dirty="0" smtClean="0">
                          <a:latin typeface="Calibri"/>
                          <a:ea typeface="Calibri"/>
                          <a:cs typeface="Times New Roman"/>
                        </a:rPr>
                        <a:t>11.77</a:t>
                      </a:r>
                      <a:endParaRPr lang="it-IT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5" name="Gruppo 53"/>
          <p:cNvGrpSpPr/>
          <p:nvPr/>
        </p:nvGrpSpPr>
        <p:grpSpPr>
          <a:xfrm>
            <a:off x="539812" y="4949967"/>
            <a:ext cx="1890210" cy="1620180"/>
            <a:chOff x="539812" y="4949967"/>
            <a:chExt cx="1890210" cy="1620180"/>
          </a:xfrm>
        </p:grpSpPr>
        <p:sp>
          <p:nvSpPr>
            <p:cNvPr id="9" name="TextBox 233"/>
            <p:cNvSpPr txBox="1"/>
            <p:nvPr/>
          </p:nvSpPr>
          <p:spPr>
            <a:xfrm>
              <a:off x="539813" y="4949967"/>
              <a:ext cx="990110" cy="461665"/>
            </a:xfrm>
            <a:prstGeom prst="rect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</a:ln>
            <a:effectLst>
              <a:outerShdw blurRad="292100" dist="139700" dir="2700000" algn="ctr">
                <a:srgbClr val="000000">
                  <a:alpha val="28000"/>
                </a:srgbClr>
              </a:outerShdw>
            </a:effectLst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it-IT" sz="1200" dirty="0" err="1" smtClean="0"/>
                <a:t>Earlier</a:t>
              </a:r>
              <a:r>
                <a:rPr lang="it-IT" sz="1200" dirty="0" smtClean="0"/>
                <a:t> generation</a:t>
              </a:r>
              <a:endParaRPr lang="it-IT" sz="1200" dirty="0"/>
            </a:p>
          </p:txBody>
        </p:sp>
        <p:sp>
          <p:nvSpPr>
            <p:cNvPr id="12" name="TextBox 233"/>
            <p:cNvSpPr txBox="1"/>
            <p:nvPr/>
          </p:nvSpPr>
          <p:spPr>
            <a:xfrm>
              <a:off x="539812" y="6108482"/>
              <a:ext cx="990110" cy="461665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</a:ln>
            <a:effectLst>
              <a:outerShdw blurRad="292100" dist="139700" dir="2700000" algn="ctr">
                <a:srgbClr val="000000">
                  <a:alpha val="28000"/>
                </a:srgbClr>
              </a:outerShdw>
            </a:effectLst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it-IT" sz="1200" dirty="0" err="1" smtClean="0"/>
                <a:t>Latest</a:t>
              </a:r>
              <a:r>
                <a:rPr lang="it-IT" sz="1200" dirty="0" smtClean="0"/>
                <a:t> generation</a:t>
              </a:r>
              <a:endParaRPr lang="it-IT" sz="1200" dirty="0"/>
            </a:p>
          </p:txBody>
        </p:sp>
        <p:sp>
          <p:nvSpPr>
            <p:cNvPr id="13" name="Freccia a destra 12"/>
            <p:cNvSpPr/>
            <p:nvPr/>
          </p:nvSpPr>
          <p:spPr bwMode="auto">
            <a:xfrm>
              <a:off x="1709942" y="5075555"/>
              <a:ext cx="720080" cy="270030"/>
            </a:xfrm>
            <a:prstGeom prst="rightArrow">
              <a:avLst/>
            </a:prstGeom>
            <a:solidFill>
              <a:srgbClr val="FF3300"/>
            </a:solidFill>
            <a:ln w="222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92100" dist="1397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4" name="Freccia a destra 13"/>
            <p:cNvSpPr/>
            <p:nvPr/>
          </p:nvSpPr>
          <p:spPr bwMode="auto">
            <a:xfrm>
              <a:off x="1709942" y="6210107"/>
              <a:ext cx="720080" cy="270030"/>
            </a:xfrm>
            <a:prstGeom prst="rightArrow">
              <a:avLst/>
            </a:prstGeom>
            <a:solidFill>
              <a:srgbClr val="FF3300"/>
            </a:solidFill>
            <a:ln w="222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92100" dist="1397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6" name="Gruppo 37"/>
          <p:cNvGrpSpPr/>
          <p:nvPr/>
        </p:nvGrpSpPr>
        <p:grpSpPr>
          <a:xfrm>
            <a:off x="6290724" y="4580199"/>
            <a:ext cx="1899938" cy="1514349"/>
            <a:chOff x="6290724" y="4580199"/>
            <a:chExt cx="1899938" cy="1514349"/>
          </a:xfrm>
        </p:grpSpPr>
        <p:sp>
          <p:nvSpPr>
            <p:cNvPr id="36" name="Ovale 35"/>
            <p:cNvSpPr/>
            <p:nvPr/>
          </p:nvSpPr>
          <p:spPr bwMode="auto">
            <a:xfrm>
              <a:off x="6290724" y="4580199"/>
              <a:ext cx="1899938" cy="405045"/>
            </a:xfrm>
            <a:prstGeom prst="ellipse">
              <a:avLst/>
            </a:prstGeom>
            <a:noFill/>
            <a:ln w="22225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7" name="Ovale 36"/>
            <p:cNvSpPr/>
            <p:nvPr/>
          </p:nvSpPr>
          <p:spPr bwMode="auto">
            <a:xfrm>
              <a:off x="6290724" y="5689503"/>
              <a:ext cx="1809928" cy="405045"/>
            </a:xfrm>
            <a:prstGeom prst="ellipse">
              <a:avLst/>
            </a:prstGeom>
            <a:noFill/>
            <a:ln w="2222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10" name="Gruppo 45"/>
          <p:cNvGrpSpPr/>
          <p:nvPr/>
        </p:nvGrpSpPr>
        <p:grpSpPr>
          <a:xfrm>
            <a:off x="6300451" y="5139715"/>
            <a:ext cx="1845205" cy="1520442"/>
            <a:chOff x="6300451" y="5139715"/>
            <a:chExt cx="1845205" cy="1520442"/>
          </a:xfrm>
        </p:grpSpPr>
        <p:sp>
          <p:nvSpPr>
            <p:cNvPr id="43" name="Ovale 42"/>
            <p:cNvSpPr/>
            <p:nvPr/>
          </p:nvSpPr>
          <p:spPr bwMode="auto">
            <a:xfrm>
              <a:off x="6300451" y="5139715"/>
              <a:ext cx="1845205" cy="405045"/>
            </a:xfrm>
            <a:prstGeom prst="ellipse">
              <a:avLst/>
            </a:prstGeom>
            <a:noFill/>
            <a:ln w="22225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4" name="Ovale 43"/>
            <p:cNvSpPr/>
            <p:nvPr/>
          </p:nvSpPr>
          <p:spPr bwMode="auto">
            <a:xfrm>
              <a:off x="6300452" y="6255112"/>
              <a:ext cx="1800200" cy="405045"/>
            </a:xfrm>
            <a:prstGeom prst="ellipse">
              <a:avLst/>
            </a:prstGeom>
            <a:noFill/>
            <a:ln w="2222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39" name="CasellaDiTesto 38"/>
          <p:cNvSpPr txBox="1"/>
          <p:nvPr/>
        </p:nvSpPr>
        <p:spPr>
          <a:xfrm>
            <a:off x="8910742" y="5580037"/>
            <a:ext cx="585065" cy="626701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it-IT" sz="3600" dirty="0" smtClean="0">
                <a:solidFill>
                  <a:srgbClr val="00B050"/>
                </a:solidFill>
                <a:latin typeface="Wingdings"/>
              </a:rPr>
              <a:t>J</a:t>
            </a:r>
            <a:endParaRPr lang="it-IT" sz="3600" dirty="0" smtClean="0">
              <a:solidFill>
                <a:srgbClr val="00B050"/>
              </a:solidFill>
              <a:latin typeface="MS Shell Dlg 2"/>
            </a:endParaRPr>
          </a:p>
        </p:txBody>
      </p:sp>
      <p:sp>
        <p:nvSpPr>
          <p:cNvPr id="40" name="CasellaDiTesto 39"/>
          <p:cNvSpPr txBox="1"/>
          <p:nvPr/>
        </p:nvSpPr>
        <p:spPr>
          <a:xfrm>
            <a:off x="8910742" y="6120097"/>
            <a:ext cx="585065" cy="626701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it-IT" sz="3600" dirty="0" smtClean="0">
                <a:solidFill>
                  <a:srgbClr val="00B050"/>
                </a:solidFill>
                <a:latin typeface="Wingdings"/>
              </a:rPr>
              <a:t>J</a:t>
            </a:r>
            <a:endParaRPr lang="it-IT" sz="3600" dirty="0" smtClean="0">
              <a:solidFill>
                <a:srgbClr val="00B050"/>
              </a:solidFill>
              <a:latin typeface="MS Shell Dlg 2"/>
            </a:endParaRPr>
          </a:p>
        </p:txBody>
      </p:sp>
      <p:sp>
        <p:nvSpPr>
          <p:cNvPr id="51" name="Rettangolo arrotondato 50"/>
          <p:cNvSpPr/>
          <p:nvPr/>
        </p:nvSpPr>
        <p:spPr bwMode="auto">
          <a:xfrm>
            <a:off x="404797" y="629488"/>
            <a:ext cx="4275475" cy="2790309"/>
          </a:xfrm>
          <a:prstGeom prst="roundRect">
            <a:avLst>
              <a:gd name="adj" fmla="val 5111"/>
            </a:avLst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292100" dist="139700" dir="5400000" algn="ctr" rotWithShape="0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4817" y="944522"/>
            <a:ext cx="3945313" cy="2435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Ovale 15"/>
          <p:cNvSpPr/>
          <p:nvPr/>
        </p:nvSpPr>
        <p:spPr bwMode="auto">
          <a:xfrm>
            <a:off x="4095207" y="1982994"/>
            <a:ext cx="90010" cy="212143"/>
          </a:xfrm>
          <a:prstGeom prst="ellips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8" name="Connettore 1 17"/>
          <p:cNvCxnSpPr/>
          <p:nvPr/>
        </p:nvCxnSpPr>
        <p:spPr bwMode="auto">
          <a:xfrm flipV="1">
            <a:off x="4125790" y="674493"/>
            <a:ext cx="1679607" cy="131037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Connettore 1 19"/>
          <p:cNvCxnSpPr/>
          <p:nvPr/>
        </p:nvCxnSpPr>
        <p:spPr bwMode="auto">
          <a:xfrm>
            <a:off x="4125790" y="2193681"/>
            <a:ext cx="1679607" cy="1361131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2" name="CasellaDiTesto 51"/>
          <p:cNvSpPr txBox="1"/>
          <p:nvPr/>
        </p:nvSpPr>
        <p:spPr>
          <a:xfrm>
            <a:off x="1439912" y="727917"/>
            <a:ext cx="2790310" cy="2616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it-IT" sz="1100" b="1" dirty="0" smtClean="0"/>
              <a:t>12 </a:t>
            </a:r>
            <a:r>
              <a:rPr lang="it-IT" sz="1100" b="1" dirty="0" err="1" smtClean="0"/>
              <a:t>chs</a:t>
            </a:r>
            <a:r>
              <a:rPr lang="it-IT" sz="1100" b="1" dirty="0" smtClean="0"/>
              <a:t> </a:t>
            </a:r>
            <a:r>
              <a:rPr lang="it-IT" sz="1100" b="1" dirty="0" err="1" smtClean="0"/>
              <a:t>of</a:t>
            </a:r>
            <a:r>
              <a:rPr lang="it-IT" sz="1100" b="1" dirty="0" smtClean="0"/>
              <a:t> v3.7.1 card w LTC6247 </a:t>
            </a:r>
            <a:r>
              <a:rPr lang="it-IT" sz="1100" b="1" dirty="0" err="1" smtClean="0"/>
              <a:t>opamps</a:t>
            </a:r>
            <a:endParaRPr lang="it-IT" sz="1100" b="1" dirty="0"/>
          </a:p>
        </p:txBody>
      </p:sp>
      <p:sp>
        <p:nvSpPr>
          <p:cNvPr id="53" name="Ovale 52"/>
          <p:cNvSpPr/>
          <p:nvPr/>
        </p:nvSpPr>
        <p:spPr bwMode="auto">
          <a:xfrm>
            <a:off x="2996798" y="671711"/>
            <a:ext cx="630071" cy="360040"/>
          </a:xfrm>
          <a:prstGeom prst="ellipse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5447" y="629487"/>
            <a:ext cx="4000400" cy="297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92100" dist="139700" dir="2700000" algn="ctr" rotWithShape="0">
              <a:srgbClr val="000000">
                <a:alpha val="28000"/>
              </a:srgbClr>
            </a:outerShdw>
          </a:effectLst>
        </p:spPr>
      </p:pic>
      <p:sp>
        <p:nvSpPr>
          <p:cNvPr id="54" name="Ovale 53"/>
          <p:cNvSpPr/>
          <p:nvPr/>
        </p:nvSpPr>
        <p:spPr bwMode="auto">
          <a:xfrm>
            <a:off x="7469393" y="887853"/>
            <a:ext cx="402542" cy="255147"/>
          </a:xfrm>
          <a:prstGeom prst="ellipse">
            <a:avLst/>
          </a:prstGeom>
          <a:noFill/>
          <a:ln w="222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3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1" y="0"/>
            <a:ext cx="10080624" cy="1258887"/>
          </a:xfrm>
          <a:prstGeom prst="rect">
            <a:avLst/>
          </a:prstGeom>
          <a:gradFill rotWithShape="1">
            <a:gsLst>
              <a:gs pos="0">
                <a:srgbClr val="3333CC"/>
              </a:gs>
              <a:gs pos="100000">
                <a:schemeClr val="bg2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square" lIns="90892" tIns="118800" rIns="90892" bIns="766800">
            <a:spAutoFit/>
          </a:bodyPr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Noise statistics of v3.7.1 segment cards  –  7 </a:t>
            </a:r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MeV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range</a:t>
            </a:r>
          </a:p>
        </p:txBody>
      </p:sp>
      <p:sp>
        <p:nvSpPr>
          <p:cNvPr id="6" name="Rettangolo arrotondato 5"/>
          <p:cNvSpPr/>
          <p:nvPr/>
        </p:nvSpPr>
        <p:spPr bwMode="auto">
          <a:xfrm>
            <a:off x="179772" y="854512"/>
            <a:ext cx="6660740" cy="6210690"/>
          </a:xfrm>
          <a:prstGeom prst="roundRect">
            <a:avLst>
              <a:gd name="adj" fmla="val 2622"/>
            </a:avLst>
          </a:prstGeom>
          <a:solidFill>
            <a:schemeClr val="bg1"/>
          </a:solidFill>
          <a:ln w="222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292100" dist="139700" dir="2700000" algn="ctr" rotWithShape="0">
              <a:srgbClr val="000000">
                <a:alpha val="28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534" y="989527"/>
            <a:ext cx="6459894" cy="5940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Tabella 7"/>
          <p:cNvGraphicFramePr>
            <a:graphicFrameLocks noGrp="1"/>
          </p:cNvGraphicFramePr>
          <p:nvPr/>
        </p:nvGraphicFramePr>
        <p:xfrm>
          <a:off x="7245557" y="3059757"/>
          <a:ext cx="2550120" cy="193521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275060"/>
                <a:gridCol w="1275060"/>
              </a:tblGrid>
              <a:tr h="322536">
                <a:tc>
                  <a:txBody>
                    <a:bodyPr/>
                    <a:lstStyle/>
                    <a:p>
                      <a:pPr algn="ctr"/>
                      <a:r>
                        <a:rPr lang="it-IT" sz="1300" dirty="0" smtClean="0"/>
                        <a:t>LSB </a:t>
                      </a:r>
                      <a:r>
                        <a:rPr lang="it-IT" sz="1300" dirty="0" err="1" smtClean="0"/>
                        <a:t>r.m.s.</a:t>
                      </a:r>
                      <a:endParaRPr lang="it-IT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300" dirty="0" smtClean="0"/>
                        <a:t>ENOB</a:t>
                      </a:r>
                      <a:endParaRPr lang="it-IT" sz="1300" dirty="0"/>
                    </a:p>
                  </a:txBody>
                  <a:tcPr anchor="ctr"/>
                </a:tc>
              </a:tr>
              <a:tr h="322536">
                <a:tc>
                  <a:txBody>
                    <a:bodyPr/>
                    <a:lstStyle/>
                    <a:p>
                      <a:pPr algn="ctr"/>
                      <a:r>
                        <a:rPr lang="it-IT" sz="1300" dirty="0" smtClean="0"/>
                        <a:t>1.15</a:t>
                      </a:r>
                      <a:endParaRPr lang="it-IT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300" dirty="0" smtClean="0"/>
                        <a:t>12.01</a:t>
                      </a:r>
                      <a:endParaRPr lang="it-IT" sz="1300" dirty="0"/>
                    </a:p>
                  </a:txBody>
                  <a:tcPr anchor="ctr"/>
                </a:tc>
              </a:tr>
              <a:tr h="322536">
                <a:tc>
                  <a:txBody>
                    <a:bodyPr/>
                    <a:lstStyle/>
                    <a:p>
                      <a:pPr algn="ctr"/>
                      <a:r>
                        <a:rPr lang="it-IT" sz="1300" dirty="0" smtClean="0"/>
                        <a:t>1.3</a:t>
                      </a:r>
                      <a:endParaRPr lang="it-IT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300" dirty="0" smtClean="0"/>
                        <a:t>11.83</a:t>
                      </a:r>
                      <a:endParaRPr lang="it-IT" sz="1300" dirty="0"/>
                    </a:p>
                  </a:txBody>
                  <a:tcPr anchor="ctr"/>
                </a:tc>
              </a:tr>
              <a:tr h="322536">
                <a:tc>
                  <a:txBody>
                    <a:bodyPr/>
                    <a:lstStyle/>
                    <a:p>
                      <a:pPr algn="ctr"/>
                      <a:r>
                        <a:rPr lang="it-IT" sz="1300" dirty="0" smtClean="0"/>
                        <a:t>1.45</a:t>
                      </a:r>
                      <a:endParaRPr lang="it-IT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300" dirty="0" smtClean="0"/>
                        <a:t>11.67</a:t>
                      </a:r>
                      <a:endParaRPr lang="it-IT" sz="1300" dirty="0"/>
                    </a:p>
                  </a:txBody>
                  <a:tcPr anchor="ctr"/>
                </a:tc>
              </a:tr>
              <a:tr h="322536">
                <a:tc>
                  <a:txBody>
                    <a:bodyPr/>
                    <a:lstStyle/>
                    <a:p>
                      <a:pPr algn="ctr"/>
                      <a:r>
                        <a:rPr lang="it-IT" sz="1300" dirty="0" smtClean="0"/>
                        <a:t>1.6</a:t>
                      </a:r>
                      <a:endParaRPr lang="it-IT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300" dirty="0" smtClean="0"/>
                        <a:t>11.53</a:t>
                      </a:r>
                      <a:endParaRPr lang="it-IT" sz="1300" dirty="0"/>
                    </a:p>
                  </a:txBody>
                  <a:tcPr anchor="ctr"/>
                </a:tc>
              </a:tr>
              <a:tr h="322536">
                <a:tc>
                  <a:txBody>
                    <a:bodyPr/>
                    <a:lstStyle/>
                    <a:p>
                      <a:pPr algn="ctr"/>
                      <a:r>
                        <a:rPr lang="it-IT" sz="1300" dirty="0" smtClean="0"/>
                        <a:t>1.75</a:t>
                      </a:r>
                      <a:endParaRPr lang="it-IT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300" dirty="0" smtClean="0"/>
                        <a:t>11.40</a:t>
                      </a:r>
                      <a:endParaRPr lang="it-IT" sz="13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0" name="Rettangolo 9"/>
          <p:cNvSpPr/>
          <p:nvPr/>
        </p:nvSpPr>
        <p:spPr bwMode="auto">
          <a:xfrm>
            <a:off x="269782" y="3959857"/>
            <a:ext cx="6525725" cy="90010"/>
          </a:xfrm>
          <a:prstGeom prst="rect">
            <a:avLst/>
          </a:prstGeom>
          <a:solidFill>
            <a:schemeClr val="bg1"/>
          </a:solidFill>
          <a:ln w="222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55547" y="1124542"/>
            <a:ext cx="2659062" cy="168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92100" dist="139700" dir="2700000" algn="ctr" rotWithShape="0">
              <a:srgbClr val="000000">
                <a:alpha val="28000"/>
              </a:srgbClr>
            </a:outerShdw>
          </a:effectLst>
        </p:spPr>
      </p:pic>
      <p:sp>
        <p:nvSpPr>
          <p:cNvPr id="13" name="CasellaDiTesto 12"/>
          <p:cNvSpPr txBox="1"/>
          <p:nvPr/>
        </p:nvSpPr>
        <p:spPr>
          <a:xfrm>
            <a:off x="7335567" y="5445022"/>
            <a:ext cx="2340260" cy="1107996"/>
          </a:xfrm>
          <a:prstGeom prst="rect">
            <a:avLst/>
          </a:prstGeom>
          <a:solidFill>
            <a:srgbClr val="FFFF99"/>
          </a:solidFill>
          <a:effectLst>
            <a:outerShdw blurRad="292100" dist="139700" dir="2700000" algn="ctr" rotWithShape="0">
              <a:srgbClr val="000000">
                <a:alpha val="28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it-IT" sz="1600" dirty="0" err="1" smtClean="0"/>
              <a:t>Mean</a:t>
            </a:r>
            <a:r>
              <a:rPr lang="it-IT" sz="1600" dirty="0" smtClean="0"/>
              <a:t> </a:t>
            </a:r>
            <a:r>
              <a:rPr lang="it-IT" sz="1600" dirty="0" err="1" smtClean="0"/>
              <a:t>value</a:t>
            </a:r>
            <a:endParaRPr lang="it-IT" sz="1600" dirty="0" smtClean="0"/>
          </a:p>
          <a:p>
            <a:pPr algn="ctr"/>
            <a:endParaRPr lang="it-IT" sz="900" dirty="0" smtClean="0"/>
          </a:p>
          <a:p>
            <a:pPr algn="ctr"/>
            <a:r>
              <a:rPr lang="it-IT" sz="1600" dirty="0" smtClean="0"/>
              <a:t>1.46 LSB </a:t>
            </a:r>
            <a:r>
              <a:rPr lang="it-IT" sz="1600" dirty="0" err="1" smtClean="0"/>
              <a:t>r.m.s</a:t>
            </a:r>
            <a:r>
              <a:rPr lang="it-IT" sz="1600" dirty="0" smtClean="0"/>
              <a:t>.</a:t>
            </a:r>
          </a:p>
          <a:p>
            <a:pPr algn="ctr"/>
            <a:endParaRPr lang="it-IT" sz="900" dirty="0" smtClean="0"/>
          </a:p>
          <a:p>
            <a:pPr algn="ctr"/>
            <a:r>
              <a:rPr lang="it-IT" sz="1600" dirty="0" smtClean="0"/>
              <a:t>ENOB = 11.66</a:t>
            </a:r>
            <a:endParaRPr lang="it-IT" sz="1600" dirty="0"/>
          </a:p>
        </p:txBody>
      </p:sp>
      <p:sp>
        <p:nvSpPr>
          <p:cNvPr id="14" name="Freccia curva 13"/>
          <p:cNvSpPr/>
          <p:nvPr/>
        </p:nvSpPr>
        <p:spPr bwMode="auto">
          <a:xfrm rot="16200000" flipH="1">
            <a:off x="7110543" y="6210108"/>
            <a:ext cx="900099" cy="360040"/>
          </a:xfrm>
          <a:prstGeom prst="bentArrow">
            <a:avLst>
              <a:gd name="adj1" fmla="val 29969"/>
              <a:gd name="adj2" fmla="val 31606"/>
              <a:gd name="adj3" fmla="val 36982"/>
              <a:gd name="adj4" fmla="val 43750"/>
            </a:avLst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7200551" y="6930187"/>
            <a:ext cx="1845206" cy="33855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600" dirty="0" smtClean="0"/>
              <a:t>178 µV </a:t>
            </a:r>
            <a:r>
              <a:rPr lang="it-IT" sz="1600" dirty="0" err="1" smtClean="0"/>
              <a:t>r.m.s.</a:t>
            </a:r>
            <a:endParaRPr lang="it-IT" sz="1600" dirty="0"/>
          </a:p>
        </p:txBody>
      </p:sp>
      <p:sp>
        <p:nvSpPr>
          <p:cNvPr id="16" name="Ovale 15"/>
          <p:cNvSpPr/>
          <p:nvPr/>
        </p:nvSpPr>
        <p:spPr bwMode="auto">
          <a:xfrm>
            <a:off x="5400352" y="1304562"/>
            <a:ext cx="405045" cy="585065"/>
          </a:xfrm>
          <a:prstGeom prst="ellipse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Ovale 16"/>
          <p:cNvSpPr/>
          <p:nvPr/>
        </p:nvSpPr>
        <p:spPr bwMode="auto">
          <a:xfrm>
            <a:off x="5355347" y="4454912"/>
            <a:ext cx="405045" cy="585065"/>
          </a:xfrm>
          <a:prstGeom prst="ellipse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5625377" y="1124542"/>
            <a:ext cx="9901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 smtClean="0">
                <a:solidFill>
                  <a:srgbClr val="00B050"/>
                </a:solidFill>
              </a:rPr>
              <a:t>Ch10 ok</a:t>
            </a:r>
            <a:endParaRPr lang="it-IT" sz="1400" b="1" dirty="0">
              <a:solidFill>
                <a:srgbClr val="00B050"/>
              </a:solidFill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5535367" y="4237145"/>
            <a:ext cx="9901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 smtClean="0">
                <a:solidFill>
                  <a:srgbClr val="00B050"/>
                </a:solidFill>
              </a:rPr>
              <a:t>Ch10 ok</a:t>
            </a:r>
            <a:endParaRPr lang="it-IT" sz="1400" b="1" dirty="0">
              <a:solidFill>
                <a:srgbClr val="00B050"/>
              </a:solidFill>
            </a:endParaRPr>
          </a:p>
        </p:txBody>
      </p:sp>
      <p:cxnSp>
        <p:nvCxnSpPr>
          <p:cNvPr id="21" name="Connettore 1 20"/>
          <p:cNvCxnSpPr/>
          <p:nvPr/>
        </p:nvCxnSpPr>
        <p:spPr bwMode="auto">
          <a:xfrm>
            <a:off x="9722127" y="1304562"/>
            <a:ext cx="0" cy="765085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22" name="CasellaDiTesto 21"/>
          <p:cNvSpPr txBox="1"/>
          <p:nvPr/>
        </p:nvSpPr>
        <p:spPr>
          <a:xfrm>
            <a:off x="9115207" y="1179827"/>
            <a:ext cx="6300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200" b="1" dirty="0" err="1" smtClean="0">
                <a:solidFill>
                  <a:srgbClr val="FF0000"/>
                </a:solidFill>
              </a:rPr>
              <a:t>Noise</a:t>
            </a:r>
            <a:r>
              <a:rPr lang="it-IT" sz="1200" b="1" dirty="0" smtClean="0">
                <a:solidFill>
                  <a:srgbClr val="FF0000"/>
                </a:solidFill>
              </a:rPr>
              <a:t> </a:t>
            </a:r>
            <a:r>
              <a:rPr lang="it-IT" sz="1200" b="1" dirty="0" err="1" smtClean="0">
                <a:solidFill>
                  <a:srgbClr val="FF0000"/>
                </a:solidFill>
              </a:rPr>
              <a:t>limit</a:t>
            </a:r>
            <a:endParaRPr lang="it-IT" sz="1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3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1" y="0"/>
            <a:ext cx="10080624" cy="1258887"/>
          </a:xfrm>
          <a:prstGeom prst="rect">
            <a:avLst/>
          </a:prstGeom>
          <a:gradFill rotWithShape="1">
            <a:gsLst>
              <a:gs pos="0">
                <a:srgbClr val="3333CC"/>
              </a:gs>
              <a:gs pos="100000">
                <a:schemeClr val="bg2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square" lIns="90892" tIns="118800" rIns="90892" bIns="766800">
            <a:spAutoFit/>
          </a:bodyPr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Noise statistics of v3.7.1 segment cards – 20 </a:t>
            </a:r>
            <a:r>
              <a:rPr lang="en-US" sz="24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MeV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range</a:t>
            </a:r>
          </a:p>
        </p:txBody>
      </p:sp>
      <p:sp>
        <p:nvSpPr>
          <p:cNvPr id="6" name="Rettangolo arrotondato 5"/>
          <p:cNvSpPr/>
          <p:nvPr/>
        </p:nvSpPr>
        <p:spPr bwMode="auto">
          <a:xfrm>
            <a:off x="179772" y="854512"/>
            <a:ext cx="6660740" cy="6210690"/>
          </a:xfrm>
          <a:prstGeom prst="roundRect">
            <a:avLst>
              <a:gd name="adj" fmla="val 2622"/>
            </a:avLst>
          </a:prstGeom>
          <a:solidFill>
            <a:schemeClr val="bg1"/>
          </a:solidFill>
          <a:ln w="222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292100" dist="139700" dir="2700000" algn="ctr" rotWithShape="0">
              <a:srgbClr val="000000">
                <a:alpha val="28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8" name="Tabella 7"/>
          <p:cNvGraphicFramePr>
            <a:graphicFrameLocks noGrp="1"/>
          </p:cNvGraphicFramePr>
          <p:nvPr/>
        </p:nvGraphicFramePr>
        <p:xfrm>
          <a:off x="7245557" y="3059759"/>
          <a:ext cx="2550120" cy="193521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275060"/>
                <a:gridCol w="1275060"/>
              </a:tblGrid>
              <a:tr h="322536">
                <a:tc>
                  <a:txBody>
                    <a:bodyPr/>
                    <a:lstStyle/>
                    <a:p>
                      <a:pPr algn="ctr"/>
                      <a:r>
                        <a:rPr lang="it-IT" sz="1300" dirty="0" smtClean="0"/>
                        <a:t>LSB </a:t>
                      </a:r>
                      <a:r>
                        <a:rPr lang="it-IT" sz="1300" dirty="0" err="1" smtClean="0"/>
                        <a:t>r.m.s.</a:t>
                      </a:r>
                      <a:endParaRPr lang="it-IT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300" dirty="0" smtClean="0"/>
                        <a:t>ENOB</a:t>
                      </a:r>
                      <a:endParaRPr lang="it-IT" sz="1300" dirty="0"/>
                    </a:p>
                  </a:txBody>
                  <a:tcPr anchor="ctr"/>
                </a:tc>
              </a:tr>
              <a:tr h="322536">
                <a:tc>
                  <a:txBody>
                    <a:bodyPr/>
                    <a:lstStyle/>
                    <a:p>
                      <a:pPr algn="ctr"/>
                      <a:r>
                        <a:rPr lang="it-IT" sz="1300" dirty="0" smtClean="0"/>
                        <a:t>1.15</a:t>
                      </a:r>
                      <a:endParaRPr lang="it-IT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300" dirty="0" smtClean="0"/>
                        <a:t>12.01</a:t>
                      </a:r>
                      <a:endParaRPr lang="it-IT" sz="1300" dirty="0"/>
                    </a:p>
                  </a:txBody>
                  <a:tcPr anchor="ctr"/>
                </a:tc>
              </a:tr>
              <a:tr h="322536">
                <a:tc>
                  <a:txBody>
                    <a:bodyPr/>
                    <a:lstStyle/>
                    <a:p>
                      <a:pPr algn="ctr"/>
                      <a:r>
                        <a:rPr lang="it-IT" sz="1300" dirty="0" smtClean="0"/>
                        <a:t>1.3</a:t>
                      </a:r>
                      <a:endParaRPr lang="it-IT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300" dirty="0" smtClean="0"/>
                        <a:t>11.83</a:t>
                      </a:r>
                      <a:endParaRPr lang="it-IT" sz="1300" dirty="0"/>
                    </a:p>
                  </a:txBody>
                  <a:tcPr anchor="ctr"/>
                </a:tc>
              </a:tr>
              <a:tr h="322536">
                <a:tc>
                  <a:txBody>
                    <a:bodyPr/>
                    <a:lstStyle/>
                    <a:p>
                      <a:pPr algn="ctr"/>
                      <a:r>
                        <a:rPr lang="it-IT" sz="1300" dirty="0" smtClean="0"/>
                        <a:t>1.45</a:t>
                      </a:r>
                      <a:endParaRPr lang="it-IT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300" dirty="0" smtClean="0"/>
                        <a:t>11.67</a:t>
                      </a:r>
                      <a:endParaRPr lang="it-IT" sz="1300" dirty="0"/>
                    </a:p>
                  </a:txBody>
                  <a:tcPr anchor="ctr"/>
                </a:tc>
              </a:tr>
              <a:tr h="322536">
                <a:tc>
                  <a:txBody>
                    <a:bodyPr/>
                    <a:lstStyle/>
                    <a:p>
                      <a:pPr algn="ctr"/>
                      <a:r>
                        <a:rPr lang="it-IT" sz="1300" dirty="0" smtClean="0"/>
                        <a:t>1.6</a:t>
                      </a:r>
                      <a:endParaRPr lang="it-IT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300" dirty="0" smtClean="0"/>
                        <a:t>11.53</a:t>
                      </a:r>
                      <a:endParaRPr lang="it-IT" sz="1300" dirty="0"/>
                    </a:p>
                  </a:txBody>
                  <a:tcPr anchor="ctr"/>
                </a:tc>
              </a:tr>
              <a:tr h="322536">
                <a:tc>
                  <a:txBody>
                    <a:bodyPr/>
                    <a:lstStyle/>
                    <a:p>
                      <a:pPr algn="ctr"/>
                      <a:r>
                        <a:rPr lang="it-IT" sz="1300" dirty="0" smtClean="0"/>
                        <a:t>1.75</a:t>
                      </a:r>
                      <a:endParaRPr lang="it-IT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300" dirty="0" smtClean="0"/>
                        <a:t>11.40</a:t>
                      </a:r>
                      <a:endParaRPr lang="it-IT" sz="1300" dirty="0"/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932" y="965863"/>
            <a:ext cx="6466720" cy="5986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ttangolo 9"/>
          <p:cNvSpPr/>
          <p:nvPr/>
        </p:nvSpPr>
        <p:spPr bwMode="auto">
          <a:xfrm>
            <a:off x="269782" y="3959857"/>
            <a:ext cx="6525725" cy="90010"/>
          </a:xfrm>
          <a:prstGeom prst="rect">
            <a:avLst/>
          </a:prstGeom>
          <a:solidFill>
            <a:schemeClr val="bg1"/>
          </a:solidFill>
          <a:ln w="222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55547" y="1079537"/>
            <a:ext cx="2644775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92100" dist="139700" dir="2700000" algn="ctr" rotWithShape="0">
              <a:srgbClr val="000000">
                <a:alpha val="28000"/>
              </a:srgbClr>
            </a:outerShdw>
          </a:effectLst>
        </p:spPr>
      </p:pic>
      <p:sp>
        <p:nvSpPr>
          <p:cNvPr id="11" name="CasellaDiTesto 10"/>
          <p:cNvSpPr txBox="1"/>
          <p:nvPr/>
        </p:nvSpPr>
        <p:spPr>
          <a:xfrm>
            <a:off x="7335567" y="5445022"/>
            <a:ext cx="2340260" cy="1107996"/>
          </a:xfrm>
          <a:prstGeom prst="rect">
            <a:avLst/>
          </a:prstGeom>
          <a:solidFill>
            <a:srgbClr val="FFFF99"/>
          </a:solidFill>
          <a:effectLst>
            <a:outerShdw blurRad="292100" dist="139700" dir="2700000" algn="ctr" rotWithShape="0">
              <a:srgbClr val="000000">
                <a:alpha val="28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it-IT" sz="1600" dirty="0" err="1" smtClean="0"/>
              <a:t>Mean</a:t>
            </a:r>
            <a:r>
              <a:rPr lang="it-IT" sz="1600" dirty="0" smtClean="0"/>
              <a:t> </a:t>
            </a:r>
            <a:r>
              <a:rPr lang="it-IT" sz="1600" dirty="0" err="1" smtClean="0"/>
              <a:t>value</a:t>
            </a:r>
            <a:endParaRPr lang="it-IT" sz="1600" dirty="0" smtClean="0"/>
          </a:p>
          <a:p>
            <a:pPr algn="ctr"/>
            <a:endParaRPr lang="it-IT" sz="900" dirty="0" smtClean="0"/>
          </a:p>
          <a:p>
            <a:pPr algn="ctr"/>
            <a:r>
              <a:rPr lang="it-IT" sz="1600" dirty="0" smtClean="0"/>
              <a:t>1.35 LSB </a:t>
            </a:r>
            <a:r>
              <a:rPr lang="it-IT" sz="1600" dirty="0" err="1" smtClean="0"/>
              <a:t>r.m.s.</a:t>
            </a:r>
            <a:endParaRPr lang="it-IT" sz="1600" dirty="0" smtClean="0"/>
          </a:p>
          <a:p>
            <a:pPr algn="ctr"/>
            <a:endParaRPr lang="it-IT" sz="900" dirty="0" smtClean="0"/>
          </a:p>
          <a:p>
            <a:pPr algn="ctr"/>
            <a:r>
              <a:rPr lang="it-IT" sz="1600" dirty="0" smtClean="0"/>
              <a:t>ENOB = 11.77</a:t>
            </a:r>
            <a:endParaRPr lang="it-IT" sz="1600" dirty="0"/>
          </a:p>
        </p:txBody>
      </p:sp>
      <p:sp>
        <p:nvSpPr>
          <p:cNvPr id="13" name="Freccia curva 12"/>
          <p:cNvSpPr/>
          <p:nvPr/>
        </p:nvSpPr>
        <p:spPr bwMode="auto">
          <a:xfrm rot="16200000" flipH="1">
            <a:off x="7110543" y="6210108"/>
            <a:ext cx="900099" cy="360040"/>
          </a:xfrm>
          <a:prstGeom prst="bentArrow">
            <a:avLst>
              <a:gd name="adj1" fmla="val 29969"/>
              <a:gd name="adj2" fmla="val 31606"/>
              <a:gd name="adj3" fmla="val 36982"/>
              <a:gd name="adj4" fmla="val 43750"/>
            </a:avLst>
          </a:prstGeom>
          <a:solidFill>
            <a:schemeClr val="accent1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7200551" y="6930187"/>
            <a:ext cx="1845206" cy="33855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600" dirty="0" smtClean="0"/>
              <a:t>165 µV </a:t>
            </a:r>
            <a:r>
              <a:rPr lang="it-IT" sz="1600" dirty="0" err="1" smtClean="0"/>
              <a:t>r.m.s.</a:t>
            </a:r>
            <a:endParaRPr lang="it-IT" sz="1600" dirty="0"/>
          </a:p>
        </p:txBody>
      </p:sp>
      <p:sp>
        <p:nvSpPr>
          <p:cNvPr id="15" name="Ovale 14"/>
          <p:cNvSpPr/>
          <p:nvPr/>
        </p:nvSpPr>
        <p:spPr bwMode="auto">
          <a:xfrm>
            <a:off x="5400352" y="1439577"/>
            <a:ext cx="405045" cy="585065"/>
          </a:xfrm>
          <a:prstGeom prst="ellipse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Ovale 15"/>
          <p:cNvSpPr/>
          <p:nvPr/>
        </p:nvSpPr>
        <p:spPr bwMode="auto">
          <a:xfrm>
            <a:off x="5355347" y="4499917"/>
            <a:ext cx="405045" cy="585065"/>
          </a:xfrm>
          <a:prstGeom prst="ellipse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5625377" y="1221810"/>
            <a:ext cx="9901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 smtClean="0">
                <a:solidFill>
                  <a:srgbClr val="00B050"/>
                </a:solidFill>
              </a:rPr>
              <a:t>Ch10 ok</a:t>
            </a:r>
            <a:endParaRPr lang="it-IT" sz="1400" b="1" dirty="0">
              <a:solidFill>
                <a:srgbClr val="00B050"/>
              </a:solidFill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5535367" y="4237145"/>
            <a:ext cx="9901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 smtClean="0">
                <a:solidFill>
                  <a:srgbClr val="00B050"/>
                </a:solidFill>
              </a:rPr>
              <a:t>Ch10 ok</a:t>
            </a:r>
            <a:endParaRPr lang="it-IT" sz="1400" b="1" dirty="0">
              <a:solidFill>
                <a:srgbClr val="00B050"/>
              </a:solidFill>
            </a:endParaRPr>
          </a:p>
        </p:txBody>
      </p:sp>
      <p:cxnSp>
        <p:nvCxnSpPr>
          <p:cNvPr id="20" name="Connettore 1 19"/>
          <p:cNvCxnSpPr/>
          <p:nvPr/>
        </p:nvCxnSpPr>
        <p:spPr bwMode="auto">
          <a:xfrm>
            <a:off x="9710552" y="1304562"/>
            <a:ext cx="0" cy="765085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21" name="CasellaDiTesto 20"/>
          <p:cNvSpPr txBox="1"/>
          <p:nvPr/>
        </p:nvSpPr>
        <p:spPr>
          <a:xfrm>
            <a:off x="9115207" y="1179827"/>
            <a:ext cx="6300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200" b="1" dirty="0" err="1" smtClean="0">
                <a:solidFill>
                  <a:srgbClr val="FF0000"/>
                </a:solidFill>
              </a:rPr>
              <a:t>Noise</a:t>
            </a:r>
            <a:r>
              <a:rPr lang="it-IT" sz="1200" b="1" dirty="0" smtClean="0">
                <a:solidFill>
                  <a:srgbClr val="FF0000"/>
                </a:solidFill>
              </a:rPr>
              <a:t> </a:t>
            </a:r>
            <a:r>
              <a:rPr lang="it-IT" sz="1200" b="1" dirty="0" err="1" smtClean="0">
                <a:solidFill>
                  <a:srgbClr val="FF0000"/>
                </a:solidFill>
              </a:rPr>
              <a:t>limit</a:t>
            </a:r>
            <a:endParaRPr lang="it-IT" sz="1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53"/>
          <p:cNvSpPr txBox="1">
            <a:spLocks noChangeArrowheads="1"/>
          </p:cNvSpPr>
          <p:nvPr/>
        </p:nvSpPr>
        <p:spPr bwMode="auto">
          <a:xfrm>
            <a:off x="0" y="0"/>
            <a:ext cx="10080625" cy="1355913"/>
          </a:xfrm>
          <a:prstGeom prst="rect">
            <a:avLst/>
          </a:prstGeom>
          <a:gradFill rotWithShape="1">
            <a:gsLst>
              <a:gs pos="0">
                <a:srgbClr val="3333CC"/>
              </a:gs>
              <a:gs pos="100000">
                <a:schemeClr val="bg2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lIns="90892" tIns="118800" rIns="90892" bIns="766800">
            <a:spAutoFit/>
          </a:bodyPr>
          <a:lstStyle/>
          <a:p>
            <a:pPr hangingPunct="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 Initialization script for v3.7.x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772" y="854512"/>
            <a:ext cx="5600700" cy="38719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b="-33400"/>
          <a:stretch>
            <a:fillRect/>
          </a:stretch>
        </p:blipFill>
        <p:spPr bwMode="auto">
          <a:xfrm>
            <a:off x="3742414" y="224442"/>
            <a:ext cx="6226175" cy="715579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 l="65961" t="41948" r="6050" b="12050"/>
          <a:stretch>
            <a:fillRect/>
          </a:stretch>
        </p:blipFill>
        <p:spPr bwMode="auto">
          <a:xfrm>
            <a:off x="540019" y="4904962"/>
            <a:ext cx="1935008" cy="238526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>
            <a:outerShdw blurRad="190500" dist="228600" dir="2700000" algn="tl" rotWithShape="0">
              <a:prstClr val="black">
                <a:alpha val="30000"/>
              </a:prstClr>
            </a:outerShdw>
          </a:effectLst>
        </p:spPr>
      </p:pic>
      <p:sp>
        <p:nvSpPr>
          <p:cNvPr id="6" name="Freccia a destra 5"/>
          <p:cNvSpPr/>
          <p:nvPr/>
        </p:nvSpPr>
        <p:spPr bwMode="auto">
          <a:xfrm flipH="1">
            <a:off x="2520032" y="5445022"/>
            <a:ext cx="630070" cy="315035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Freccia a destra 7"/>
          <p:cNvSpPr/>
          <p:nvPr/>
        </p:nvSpPr>
        <p:spPr bwMode="auto">
          <a:xfrm flipH="1">
            <a:off x="2069982" y="6480137"/>
            <a:ext cx="630070" cy="315035"/>
          </a:xfrm>
          <a:prstGeom prst="rightArrow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Freccia curva 8"/>
          <p:cNvSpPr/>
          <p:nvPr/>
        </p:nvSpPr>
        <p:spPr bwMode="auto">
          <a:xfrm rot="5400000" flipH="1" flipV="1">
            <a:off x="2047481" y="5512529"/>
            <a:ext cx="360039" cy="945106"/>
          </a:xfrm>
          <a:prstGeom prst="bentArrow">
            <a:avLst>
              <a:gd name="adj1" fmla="val 25924"/>
              <a:gd name="adj2" fmla="val 32056"/>
              <a:gd name="adj3" fmla="val 32038"/>
              <a:gd name="adj4" fmla="val 28536"/>
            </a:avLst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CasellaDiTesto 9"/>
          <p:cNvSpPr txBox="1">
            <a:spLocks noChangeAspect="1"/>
          </p:cNvSpPr>
          <p:nvPr/>
        </p:nvSpPr>
        <p:spPr>
          <a:xfrm>
            <a:off x="2745057" y="6345123"/>
            <a:ext cx="526559" cy="626701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it-IT" sz="3600" dirty="0" smtClean="0">
                <a:solidFill>
                  <a:srgbClr val="00B050"/>
                </a:solidFill>
                <a:latin typeface="Wingdings"/>
              </a:rPr>
              <a:t>J</a:t>
            </a:r>
            <a:endParaRPr lang="it-IT" sz="3600" dirty="0" smtClean="0">
              <a:solidFill>
                <a:srgbClr val="00B050"/>
              </a:solidFill>
              <a:latin typeface="MS Shell Dlg 2"/>
            </a:endParaRPr>
          </a:p>
        </p:txBody>
      </p:sp>
      <p:sp>
        <p:nvSpPr>
          <p:cNvPr id="11" name="CasellaDiTesto 10"/>
          <p:cNvSpPr txBox="1">
            <a:spLocks noChangeAspect="1"/>
          </p:cNvSpPr>
          <p:nvPr/>
        </p:nvSpPr>
        <p:spPr>
          <a:xfrm>
            <a:off x="2745057" y="5805062"/>
            <a:ext cx="526559" cy="626701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it-IT" sz="3600" dirty="0" smtClean="0">
                <a:solidFill>
                  <a:srgbClr val="00B050"/>
                </a:solidFill>
                <a:latin typeface="Wingdings"/>
              </a:rPr>
              <a:t>J</a:t>
            </a:r>
            <a:endParaRPr lang="it-IT" sz="3600" dirty="0" smtClean="0">
              <a:solidFill>
                <a:srgbClr val="00B050"/>
              </a:solidFill>
              <a:latin typeface="MS Shell Dlg 2"/>
            </a:endParaRPr>
          </a:p>
        </p:txBody>
      </p:sp>
      <p:sp>
        <p:nvSpPr>
          <p:cNvPr id="12" name="CasellaDiTesto 11"/>
          <p:cNvSpPr txBox="1">
            <a:spLocks noChangeAspect="1"/>
          </p:cNvSpPr>
          <p:nvPr/>
        </p:nvSpPr>
        <p:spPr>
          <a:xfrm>
            <a:off x="3118598" y="5289100"/>
            <a:ext cx="526559" cy="626701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it-IT" sz="3600" dirty="0" smtClean="0">
                <a:solidFill>
                  <a:srgbClr val="FF0000"/>
                </a:solidFill>
                <a:latin typeface="Wingdings" pitchFamily="2" charset="2"/>
              </a:rPr>
              <a:t>L</a:t>
            </a:r>
          </a:p>
        </p:txBody>
      </p:sp>
      <p:sp>
        <p:nvSpPr>
          <p:cNvPr id="13" name="Rettangolo 12"/>
          <p:cNvSpPr/>
          <p:nvPr/>
        </p:nvSpPr>
        <p:spPr bwMode="auto">
          <a:xfrm>
            <a:off x="2024977" y="5348835"/>
            <a:ext cx="428697" cy="501232"/>
          </a:xfrm>
          <a:prstGeom prst="rect">
            <a:avLst/>
          </a:prstGeom>
          <a:noFill/>
          <a:ln w="190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Rectangle 68"/>
          <p:cNvSpPr>
            <a:spLocks noChangeArrowheads="1"/>
          </p:cNvSpPr>
          <p:nvPr/>
        </p:nvSpPr>
        <p:spPr bwMode="auto">
          <a:xfrm>
            <a:off x="2565037" y="4889925"/>
            <a:ext cx="855094" cy="330072"/>
          </a:xfrm>
          <a:prstGeom prst="rect">
            <a:avLst/>
          </a:prstGeom>
          <a:solidFill>
            <a:schemeClr val="bg1"/>
          </a:solidFill>
          <a:ln w="1905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wrap="square" lIns="82945" tIns="72000" rIns="82945" bIns="72000">
            <a:spAutoFit/>
          </a:bodyPr>
          <a:lstStyle/>
          <a:p>
            <a:pPr algn="ctr" defTabSz="914400">
              <a:spcBef>
                <a:spcPts val="1200"/>
              </a:spcBef>
              <a:spcAft>
                <a:spcPts val="1200"/>
              </a:spcAft>
            </a:pPr>
            <a:r>
              <a:rPr lang="en-US" sz="1200" dirty="0" smtClean="0">
                <a:latin typeface="Calibri" pitchFamily="34" charset="0"/>
                <a:cs typeface="Calibri" pitchFamily="34" charset="0"/>
                <a:sym typeface="Wingdings"/>
              </a:rPr>
              <a:t>Mini-HDMI</a:t>
            </a:r>
            <a:endParaRPr lang="en-US" sz="1200" dirty="0" smtClean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5" name="Connettore 1 14"/>
          <p:cNvCxnSpPr/>
          <p:nvPr/>
        </p:nvCxnSpPr>
        <p:spPr bwMode="auto">
          <a:xfrm flipH="1">
            <a:off x="2430022" y="5219997"/>
            <a:ext cx="135015" cy="135015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53"/>
          <p:cNvSpPr txBox="1">
            <a:spLocks noChangeArrowheads="1"/>
          </p:cNvSpPr>
          <p:nvPr/>
        </p:nvSpPr>
        <p:spPr bwMode="auto">
          <a:xfrm>
            <a:off x="0" y="0"/>
            <a:ext cx="10080625" cy="1390987"/>
          </a:xfrm>
          <a:prstGeom prst="rect">
            <a:avLst/>
          </a:prstGeom>
          <a:gradFill rotWithShape="1">
            <a:gsLst>
              <a:gs pos="0">
                <a:srgbClr val="3333CC"/>
              </a:gs>
              <a:gs pos="100000">
                <a:schemeClr val="bg2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lIns="90892" tIns="118800" rIns="90892" bIns="766800">
            <a:spAutoFit/>
          </a:bodyPr>
          <a:lstStyle/>
          <a:p>
            <a:pPr hangingPunct="0">
              <a:lnSpc>
                <a:spcPct val="150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 Initialization script for v3.6.x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772" y="854512"/>
            <a:ext cx="5600700" cy="38719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 r="-6759"/>
          <a:stretch>
            <a:fillRect/>
          </a:stretch>
        </p:blipFill>
        <p:spPr bwMode="auto">
          <a:xfrm>
            <a:off x="3735167" y="247650"/>
            <a:ext cx="6231793" cy="70643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/>
          <a:srcRect l="65961" t="41948" r="6050" b="12050"/>
          <a:stretch>
            <a:fillRect/>
          </a:stretch>
        </p:blipFill>
        <p:spPr bwMode="auto">
          <a:xfrm>
            <a:off x="540019" y="4904962"/>
            <a:ext cx="1935008" cy="238526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>
            <a:outerShdw blurRad="190500" dist="228600" dir="2700000" algn="tl" rotWithShape="0">
              <a:prstClr val="black">
                <a:alpha val="30000"/>
              </a:prstClr>
            </a:outerShdw>
          </a:effectLst>
        </p:spPr>
      </p:pic>
      <p:sp>
        <p:nvSpPr>
          <p:cNvPr id="11" name="Freccia a destra 10"/>
          <p:cNvSpPr/>
          <p:nvPr/>
        </p:nvSpPr>
        <p:spPr bwMode="auto">
          <a:xfrm flipH="1">
            <a:off x="2520032" y="5445022"/>
            <a:ext cx="630070" cy="315035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Freccia a destra 11"/>
          <p:cNvSpPr/>
          <p:nvPr/>
        </p:nvSpPr>
        <p:spPr bwMode="auto">
          <a:xfrm flipH="1">
            <a:off x="2069982" y="6480137"/>
            <a:ext cx="630070" cy="315035"/>
          </a:xfrm>
          <a:prstGeom prst="rightArrow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Freccia curva 12"/>
          <p:cNvSpPr/>
          <p:nvPr/>
        </p:nvSpPr>
        <p:spPr bwMode="auto">
          <a:xfrm rot="5400000" flipH="1" flipV="1">
            <a:off x="2047481" y="5512529"/>
            <a:ext cx="360039" cy="945106"/>
          </a:xfrm>
          <a:prstGeom prst="bentArrow">
            <a:avLst>
              <a:gd name="adj1" fmla="val 25924"/>
              <a:gd name="adj2" fmla="val 32056"/>
              <a:gd name="adj3" fmla="val 32038"/>
              <a:gd name="adj4" fmla="val 28536"/>
            </a:avLst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CasellaDiTesto 14"/>
          <p:cNvSpPr txBox="1">
            <a:spLocks noChangeAspect="1"/>
          </p:cNvSpPr>
          <p:nvPr/>
        </p:nvSpPr>
        <p:spPr>
          <a:xfrm>
            <a:off x="2745057" y="6345123"/>
            <a:ext cx="526559" cy="626701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it-IT" sz="3600" dirty="0" smtClean="0">
                <a:solidFill>
                  <a:srgbClr val="00B050"/>
                </a:solidFill>
                <a:latin typeface="Wingdings"/>
              </a:rPr>
              <a:t>J</a:t>
            </a:r>
            <a:endParaRPr lang="it-IT" sz="3600" dirty="0" smtClean="0">
              <a:solidFill>
                <a:srgbClr val="00B050"/>
              </a:solidFill>
              <a:latin typeface="MS Shell Dlg 2"/>
            </a:endParaRPr>
          </a:p>
        </p:txBody>
      </p:sp>
      <p:sp>
        <p:nvSpPr>
          <p:cNvPr id="16" name="CasellaDiTesto 15"/>
          <p:cNvSpPr txBox="1">
            <a:spLocks noChangeAspect="1"/>
          </p:cNvSpPr>
          <p:nvPr/>
        </p:nvSpPr>
        <p:spPr>
          <a:xfrm>
            <a:off x="2745057" y="5805062"/>
            <a:ext cx="526559" cy="626701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it-IT" sz="3600" dirty="0" smtClean="0">
                <a:solidFill>
                  <a:srgbClr val="00B050"/>
                </a:solidFill>
                <a:latin typeface="Wingdings"/>
              </a:rPr>
              <a:t>J</a:t>
            </a:r>
            <a:endParaRPr lang="it-IT" sz="3600" dirty="0" smtClean="0">
              <a:solidFill>
                <a:srgbClr val="00B050"/>
              </a:solidFill>
              <a:latin typeface="MS Shell Dlg 2"/>
            </a:endParaRPr>
          </a:p>
        </p:txBody>
      </p:sp>
      <p:sp>
        <p:nvSpPr>
          <p:cNvPr id="17" name="CasellaDiTesto 16"/>
          <p:cNvSpPr txBox="1">
            <a:spLocks noChangeAspect="1"/>
          </p:cNvSpPr>
          <p:nvPr/>
        </p:nvSpPr>
        <p:spPr>
          <a:xfrm>
            <a:off x="3118598" y="5289100"/>
            <a:ext cx="526559" cy="626701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it-IT" sz="3600" dirty="0" smtClean="0">
                <a:solidFill>
                  <a:srgbClr val="FF0000"/>
                </a:solidFill>
                <a:latin typeface="Wingdings" pitchFamily="2" charset="2"/>
              </a:rPr>
              <a:t>L</a:t>
            </a:r>
          </a:p>
        </p:txBody>
      </p:sp>
      <p:sp>
        <p:nvSpPr>
          <p:cNvPr id="18" name="Rettangolo 17"/>
          <p:cNvSpPr/>
          <p:nvPr/>
        </p:nvSpPr>
        <p:spPr bwMode="auto">
          <a:xfrm>
            <a:off x="2024977" y="5348835"/>
            <a:ext cx="428697" cy="501232"/>
          </a:xfrm>
          <a:prstGeom prst="rect">
            <a:avLst/>
          </a:prstGeom>
          <a:noFill/>
          <a:ln w="1905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Rectangle 68"/>
          <p:cNvSpPr>
            <a:spLocks noChangeArrowheads="1"/>
          </p:cNvSpPr>
          <p:nvPr/>
        </p:nvSpPr>
        <p:spPr bwMode="auto">
          <a:xfrm>
            <a:off x="2565037" y="4889925"/>
            <a:ext cx="855094" cy="330072"/>
          </a:xfrm>
          <a:prstGeom prst="rect">
            <a:avLst/>
          </a:prstGeom>
          <a:solidFill>
            <a:schemeClr val="bg1"/>
          </a:solidFill>
          <a:ln w="19050">
            <a:solidFill>
              <a:srgbClr val="FFC000"/>
            </a:solidFill>
            <a:miter lim="800000"/>
            <a:headEnd/>
            <a:tailEnd/>
          </a:ln>
          <a:effectLst/>
        </p:spPr>
        <p:txBody>
          <a:bodyPr wrap="square" lIns="82945" tIns="72000" rIns="82945" bIns="72000">
            <a:spAutoFit/>
          </a:bodyPr>
          <a:lstStyle/>
          <a:p>
            <a:pPr algn="ctr" defTabSz="914400">
              <a:spcBef>
                <a:spcPts val="1200"/>
              </a:spcBef>
              <a:spcAft>
                <a:spcPts val="1200"/>
              </a:spcAft>
            </a:pPr>
            <a:r>
              <a:rPr lang="en-US" sz="1200" dirty="0" smtClean="0">
                <a:latin typeface="Calibri" pitchFamily="34" charset="0"/>
                <a:cs typeface="Calibri" pitchFamily="34" charset="0"/>
                <a:sym typeface="Wingdings"/>
              </a:rPr>
              <a:t>Mini-HDMI</a:t>
            </a:r>
            <a:endParaRPr lang="en-US" sz="1200" dirty="0" smtClean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21" name="Connettore 1 20"/>
          <p:cNvCxnSpPr/>
          <p:nvPr/>
        </p:nvCxnSpPr>
        <p:spPr bwMode="auto">
          <a:xfrm flipH="1">
            <a:off x="2430022" y="5219997"/>
            <a:ext cx="135015" cy="135015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arrotondato 14"/>
          <p:cNvSpPr/>
          <p:nvPr/>
        </p:nvSpPr>
        <p:spPr bwMode="auto">
          <a:xfrm>
            <a:off x="5227827" y="4229887"/>
            <a:ext cx="4455495" cy="3060339"/>
          </a:xfrm>
          <a:prstGeom prst="roundRect">
            <a:avLst>
              <a:gd name="adj" fmla="val 3808"/>
            </a:avLst>
          </a:prstGeom>
          <a:solidFill>
            <a:schemeClr val="bg1"/>
          </a:solidFill>
          <a:ln w="222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92100" dist="139700" dir="2700000" algn="ctr" rotWithShape="0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/>
            <a:endParaRPr lang="it-IT" smtClean="0">
              <a:latin typeface="Arial" charset="0"/>
            </a:endParaRPr>
          </a:p>
        </p:txBody>
      </p:sp>
      <p:pic>
        <p:nvPicPr>
          <p:cNvPr id="28" name="Immagine 27" descr="IR000312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0F0F0"/>
              </a:clrFrom>
              <a:clrTo>
                <a:srgbClr val="F0F0F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65146" y="4364902"/>
            <a:ext cx="4265676" cy="2804922"/>
          </a:xfrm>
          <a:prstGeom prst="rect">
            <a:avLst/>
          </a:prstGeom>
        </p:spPr>
      </p:pic>
      <p:sp>
        <p:nvSpPr>
          <p:cNvPr id="12" name="Rettangolo arrotondato 11"/>
          <p:cNvSpPr/>
          <p:nvPr/>
        </p:nvSpPr>
        <p:spPr bwMode="auto">
          <a:xfrm>
            <a:off x="404797" y="4229887"/>
            <a:ext cx="4455495" cy="3060339"/>
          </a:xfrm>
          <a:prstGeom prst="roundRect">
            <a:avLst>
              <a:gd name="adj" fmla="val 3808"/>
            </a:avLst>
          </a:prstGeom>
          <a:solidFill>
            <a:schemeClr val="bg1"/>
          </a:solidFill>
          <a:ln w="222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92100" dist="139700" dir="2700000" algn="ctr" rotWithShape="0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/>
            <a:endParaRPr lang="it-IT" smtClean="0">
              <a:latin typeface="Arial" charset="0"/>
            </a:endParaRPr>
          </a:p>
        </p:txBody>
      </p:sp>
      <p:pic>
        <p:nvPicPr>
          <p:cNvPr id="29" name="Immagine 28" descr="IR000334.pn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0F0F0"/>
              </a:clrFrom>
              <a:clrTo>
                <a:srgbClr val="F0F0F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9812" y="4371673"/>
            <a:ext cx="4251960" cy="2798064"/>
          </a:xfrm>
          <a:prstGeom prst="rect">
            <a:avLst/>
          </a:prstGeom>
        </p:spPr>
      </p:pic>
      <p:sp>
        <p:nvSpPr>
          <p:cNvPr id="7" name="TextBox 53"/>
          <p:cNvSpPr txBox="1">
            <a:spLocks noChangeArrowheads="1"/>
          </p:cNvSpPr>
          <p:nvPr/>
        </p:nvSpPr>
        <p:spPr bwMode="auto">
          <a:xfrm>
            <a:off x="0" y="0"/>
            <a:ext cx="10080625" cy="1237740"/>
          </a:xfrm>
          <a:prstGeom prst="rect">
            <a:avLst/>
          </a:prstGeom>
          <a:gradFill rotWithShape="1">
            <a:gsLst>
              <a:gs pos="0">
                <a:srgbClr val="3333CC"/>
              </a:gs>
              <a:gs pos="100000">
                <a:schemeClr val="bg2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lIns="90892" tIns="118800" rIns="90892" bIns="766800">
            <a:spAutoFit/>
          </a:bodyPr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Thermal images</a:t>
            </a:r>
          </a:p>
        </p:txBody>
      </p:sp>
      <p:sp>
        <p:nvSpPr>
          <p:cNvPr id="8" name="Rettangolo arrotondato 7"/>
          <p:cNvSpPr/>
          <p:nvPr/>
        </p:nvSpPr>
        <p:spPr bwMode="auto">
          <a:xfrm>
            <a:off x="5220332" y="854512"/>
            <a:ext cx="4455495" cy="3105345"/>
          </a:xfrm>
          <a:prstGeom prst="roundRect">
            <a:avLst>
              <a:gd name="adj" fmla="val 3808"/>
            </a:avLst>
          </a:prstGeom>
          <a:solidFill>
            <a:schemeClr val="bg1"/>
          </a:solidFill>
          <a:ln w="222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92100" dist="139700" dir="2700000" algn="ctr" rotWithShape="0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/>
            <a:endParaRPr lang="it-IT" smtClean="0">
              <a:latin typeface="Arial" charset="0"/>
            </a:endParaRPr>
          </a:p>
        </p:txBody>
      </p:sp>
      <p:sp>
        <p:nvSpPr>
          <p:cNvPr id="5" name="Rettangolo arrotondato 4"/>
          <p:cNvSpPr/>
          <p:nvPr/>
        </p:nvSpPr>
        <p:spPr bwMode="auto">
          <a:xfrm>
            <a:off x="404797" y="854512"/>
            <a:ext cx="4455495" cy="3105345"/>
          </a:xfrm>
          <a:prstGeom prst="roundRect">
            <a:avLst>
              <a:gd name="adj" fmla="val 3808"/>
            </a:avLst>
          </a:prstGeom>
          <a:solidFill>
            <a:schemeClr val="bg1"/>
          </a:solidFill>
          <a:ln w="222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92100" dist="139700" dir="2700000" algn="ctr" rotWithShape="0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0F0F0"/>
              </a:clrFrom>
              <a:clrTo>
                <a:srgbClr val="F0F0F0">
                  <a:alpha val="0"/>
                </a:srgbClr>
              </a:clrTo>
            </a:clrChange>
          </a:blip>
          <a:srcRect t="569"/>
          <a:stretch>
            <a:fillRect/>
          </a:stretch>
        </p:blipFill>
        <p:spPr bwMode="auto">
          <a:xfrm>
            <a:off x="530320" y="1005426"/>
            <a:ext cx="4252329" cy="2775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68"/>
          <p:cNvSpPr>
            <a:spLocks noChangeArrowheads="1"/>
          </p:cNvSpPr>
          <p:nvPr/>
        </p:nvSpPr>
        <p:spPr bwMode="auto">
          <a:xfrm>
            <a:off x="539810" y="912934"/>
            <a:ext cx="3690412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945" tIns="72000" rIns="82945" bIns="72000">
            <a:spAutoFit/>
          </a:bodyPr>
          <a:lstStyle/>
          <a:p>
            <a:pPr algn="ctr" defTabSz="914400">
              <a:spcBef>
                <a:spcPts val="1200"/>
              </a:spcBef>
              <a:spcAft>
                <a:spcPts val="1200"/>
              </a:spcAft>
            </a:pPr>
            <a:r>
              <a:rPr lang="en-US" sz="16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Wingdings"/>
              </a:rPr>
              <a:t>Segment card v3.6.x</a:t>
            </a:r>
            <a:endParaRPr lang="en-US" sz="1600" b="1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" name="Rectangle 68"/>
          <p:cNvSpPr>
            <a:spLocks noChangeArrowheads="1"/>
          </p:cNvSpPr>
          <p:nvPr/>
        </p:nvSpPr>
        <p:spPr bwMode="auto">
          <a:xfrm>
            <a:off x="539812" y="4288309"/>
            <a:ext cx="3690412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945" tIns="72000" rIns="82945" bIns="72000">
            <a:spAutoFit/>
          </a:bodyPr>
          <a:lstStyle/>
          <a:p>
            <a:pPr algn="ctr" defTabSz="914400">
              <a:spcBef>
                <a:spcPts val="1200"/>
              </a:spcBef>
              <a:spcAft>
                <a:spcPts val="1200"/>
              </a:spcAft>
            </a:pPr>
            <a:r>
              <a:rPr lang="en-US" sz="16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Wingdings"/>
              </a:rPr>
              <a:t>Core card v3.6.x</a:t>
            </a:r>
            <a:endParaRPr lang="en-US" sz="1600" b="1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Rectangle 68"/>
          <p:cNvSpPr>
            <a:spLocks noChangeArrowheads="1"/>
          </p:cNvSpPr>
          <p:nvPr/>
        </p:nvSpPr>
        <p:spPr bwMode="auto">
          <a:xfrm>
            <a:off x="5490360" y="4274892"/>
            <a:ext cx="3690412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945" tIns="72000" rIns="82945" bIns="72000">
            <a:spAutoFit/>
          </a:bodyPr>
          <a:lstStyle/>
          <a:p>
            <a:pPr algn="ctr" defTabSz="914400">
              <a:spcBef>
                <a:spcPts val="1200"/>
              </a:spcBef>
              <a:spcAft>
                <a:spcPts val="1200"/>
              </a:spcAft>
            </a:pPr>
            <a:r>
              <a:rPr lang="en-US" sz="16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Wingdings"/>
              </a:rPr>
              <a:t>Core card v3.7.1</a:t>
            </a:r>
            <a:endParaRPr lang="en-US" sz="1600" b="1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" name="Rectangle 68"/>
          <p:cNvSpPr>
            <a:spLocks noChangeArrowheads="1"/>
          </p:cNvSpPr>
          <p:nvPr/>
        </p:nvSpPr>
        <p:spPr bwMode="auto">
          <a:xfrm>
            <a:off x="8325677" y="4619895"/>
            <a:ext cx="720000" cy="330072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</p:spPr>
        <p:txBody>
          <a:bodyPr wrap="square" lIns="0" tIns="72000" rIns="0" bIns="72000">
            <a:spAutoFit/>
          </a:bodyPr>
          <a:lstStyle/>
          <a:p>
            <a:pPr algn="ctr" defTabSz="914400">
              <a:spcBef>
                <a:spcPts val="1200"/>
              </a:spcBef>
              <a:spcAft>
                <a:spcPts val="1200"/>
              </a:spcAft>
            </a:pPr>
            <a:r>
              <a:rPr lang="en-US" sz="1200" b="1" dirty="0" smtClean="0">
                <a:latin typeface="Calibri" pitchFamily="34" charset="0"/>
                <a:cs typeface="Calibri" pitchFamily="34" charset="0"/>
                <a:sym typeface="Wingdings"/>
              </a:rPr>
              <a:t>P = 1.6 W</a:t>
            </a:r>
            <a:endParaRPr lang="en-US" sz="1200" b="1" dirty="0" smtClean="0"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19" name="Gruppo 18"/>
          <p:cNvGrpSpPr/>
          <p:nvPr/>
        </p:nvGrpSpPr>
        <p:grpSpPr>
          <a:xfrm>
            <a:off x="5346111" y="1004516"/>
            <a:ext cx="4282142" cy="2835316"/>
            <a:chOff x="5346111" y="989526"/>
            <a:chExt cx="4282142" cy="2835316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0F0F0"/>
                </a:clrFrom>
                <a:clrTo>
                  <a:srgbClr val="F0F0F0">
                    <a:alpha val="0"/>
                  </a:srgbClr>
                </a:clrTo>
              </a:clrChange>
            </a:blip>
            <a:srcRect t="363"/>
            <a:stretch>
              <a:fillRect/>
            </a:stretch>
          </p:blipFill>
          <p:spPr bwMode="auto">
            <a:xfrm>
              <a:off x="5355348" y="1043530"/>
              <a:ext cx="4272905" cy="2781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0" name="Picture 6"/>
            <p:cNvPicPr>
              <a:picLocks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46111" y="989526"/>
              <a:ext cx="3765600" cy="665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ttangolo 17"/>
            <p:cNvSpPr/>
            <p:nvPr/>
          </p:nvSpPr>
          <p:spPr bwMode="auto">
            <a:xfrm>
              <a:off x="5356313" y="3756442"/>
              <a:ext cx="3765600" cy="68400"/>
            </a:xfrm>
            <a:prstGeom prst="rect">
              <a:avLst/>
            </a:prstGeom>
            <a:solidFill>
              <a:schemeClr val="bg1"/>
            </a:solidFill>
            <a:ln w="222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it-IT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10" name="Rectangle 68"/>
          <p:cNvSpPr>
            <a:spLocks noChangeArrowheads="1"/>
          </p:cNvSpPr>
          <p:nvPr/>
        </p:nvSpPr>
        <p:spPr bwMode="auto">
          <a:xfrm>
            <a:off x="5445355" y="882919"/>
            <a:ext cx="3690412" cy="39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945" tIns="72000" rIns="82945" bIns="72000">
            <a:spAutoFit/>
          </a:bodyPr>
          <a:lstStyle/>
          <a:p>
            <a:pPr algn="ctr" defTabSz="914400">
              <a:spcBef>
                <a:spcPts val="1200"/>
              </a:spcBef>
              <a:spcAft>
                <a:spcPts val="1200"/>
              </a:spcAft>
            </a:pPr>
            <a:r>
              <a:rPr lang="en-US" sz="16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Wingdings"/>
              </a:rPr>
              <a:t>Segment card v3.7.1</a:t>
            </a:r>
            <a:endParaRPr lang="en-US" sz="1600" b="1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" name="Rectangle 68"/>
          <p:cNvSpPr>
            <a:spLocks noChangeArrowheads="1"/>
          </p:cNvSpPr>
          <p:nvPr/>
        </p:nvSpPr>
        <p:spPr bwMode="auto">
          <a:xfrm>
            <a:off x="3510142" y="1244520"/>
            <a:ext cx="720000" cy="330072"/>
          </a:xfrm>
          <a:prstGeom prst="rect">
            <a:avLst/>
          </a:prstGeom>
          <a:solidFill>
            <a:srgbClr val="FFCC66"/>
          </a:solidFill>
          <a:ln w="9525">
            <a:noFill/>
            <a:miter lim="800000"/>
            <a:headEnd/>
            <a:tailEnd/>
          </a:ln>
          <a:effectLst/>
        </p:spPr>
        <p:txBody>
          <a:bodyPr wrap="square" lIns="0" tIns="72000" rIns="0" bIns="72000">
            <a:spAutoFit/>
          </a:bodyPr>
          <a:lstStyle/>
          <a:p>
            <a:pPr algn="ctr" defTabSz="914400">
              <a:spcBef>
                <a:spcPts val="1200"/>
              </a:spcBef>
              <a:spcAft>
                <a:spcPts val="1200"/>
              </a:spcAft>
            </a:pPr>
            <a:r>
              <a:rPr lang="en-US" sz="1200" b="1" dirty="0" smtClean="0">
                <a:latin typeface="Calibri" pitchFamily="34" charset="0"/>
                <a:cs typeface="Calibri" pitchFamily="34" charset="0"/>
                <a:sym typeface="Wingdings"/>
              </a:rPr>
              <a:t>P = 8.6 W</a:t>
            </a:r>
            <a:endParaRPr lang="en-US" sz="1200" b="1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1" name="Rectangle 68"/>
          <p:cNvSpPr>
            <a:spLocks noChangeArrowheads="1"/>
          </p:cNvSpPr>
          <p:nvPr/>
        </p:nvSpPr>
        <p:spPr bwMode="auto">
          <a:xfrm>
            <a:off x="8325677" y="1259510"/>
            <a:ext cx="720000" cy="330072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</p:spPr>
        <p:txBody>
          <a:bodyPr wrap="square" lIns="0" tIns="72000" rIns="0" bIns="72000">
            <a:spAutoFit/>
          </a:bodyPr>
          <a:lstStyle/>
          <a:p>
            <a:pPr algn="ctr" defTabSz="914400">
              <a:spcBef>
                <a:spcPts val="1200"/>
              </a:spcBef>
              <a:spcAft>
                <a:spcPts val="1200"/>
              </a:spcAft>
            </a:pPr>
            <a:r>
              <a:rPr lang="en-US" sz="1200" b="1" dirty="0" smtClean="0">
                <a:latin typeface="Calibri" pitchFamily="34" charset="0"/>
                <a:cs typeface="Calibri" pitchFamily="34" charset="0"/>
                <a:sym typeface="Wingdings"/>
              </a:rPr>
              <a:t>P = 3.3 W</a:t>
            </a:r>
            <a:endParaRPr lang="en-US" sz="1200" b="1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2" name="Rectangle 68"/>
          <p:cNvSpPr>
            <a:spLocks noChangeArrowheads="1"/>
          </p:cNvSpPr>
          <p:nvPr/>
        </p:nvSpPr>
        <p:spPr bwMode="auto">
          <a:xfrm>
            <a:off x="3510142" y="4574890"/>
            <a:ext cx="720000" cy="330072"/>
          </a:xfrm>
          <a:prstGeom prst="rect">
            <a:avLst/>
          </a:prstGeom>
          <a:solidFill>
            <a:srgbClr val="FFCC66"/>
          </a:solidFill>
          <a:ln w="9525">
            <a:noFill/>
            <a:miter lim="800000"/>
            <a:headEnd/>
            <a:tailEnd/>
          </a:ln>
          <a:effectLst/>
        </p:spPr>
        <p:txBody>
          <a:bodyPr wrap="square" lIns="0" tIns="72000" rIns="0" bIns="72000">
            <a:spAutoFit/>
          </a:bodyPr>
          <a:lstStyle/>
          <a:p>
            <a:pPr algn="ctr" defTabSz="914400">
              <a:spcBef>
                <a:spcPts val="1200"/>
              </a:spcBef>
              <a:spcAft>
                <a:spcPts val="1200"/>
              </a:spcAft>
            </a:pPr>
            <a:r>
              <a:rPr lang="en-US" sz="1200" b="1" dirty="0" smtClean="0">
                <a:latin typeface="Calibri" pitchFamily="34" charset="0"/>
                <a:cs typeface="Calibri" pitchFamily="34" charset="0"/>
                <a:sym typeface="Wingdings"/>
              </a:rPr>
              <a:t>P = 3.4 W</a:t>
            </a:r>
            <a:endParaRPr lang="en-US" sz="1200" b="1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3" name="Freccia a destra 22"/>
          <p:cNvSpPr/>
          <p:nvPr/>
        </p:nvSpPr>
        <p:spPr bwMode="auto">
          <a:xfrm>
            <a:off x="4815287" y="2204662"/>
            <a:ext cx="450050" cy="270030"/>
          </a:xfrm>
          <a:prstGeom prst="rightArrow">
            <a:avLst/>
          </a:prstGeom>
          <a:solidFill>
            <a:srgbClr val="FF0000"/>
          </a:solidFill>
          <a:ln w="222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4" name="Freccia a destra 23"/>
          <p:cNvSpPr/>
          <p:nvPr/>
        </p:nvSpPr>
        <p:spPr bwMode="auto">
          <a:xfrm>
            <a:off x="4815287" y="5715052"/>
            <a:ext cx="450050" cy="270030"/>
          </a:xfrm>
          <a:prstGeom prst="rightArrow">
            <a:avLst/>
          </a:prstGeom>
          <a:solidFill>
            <a:srgbClr val="FF0000"/>
          </a:solidFill>
          <a:ln w="222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extBox 53"/>
          <p:cNvSpPr txBox="1">
            <a:spLocks noChangeArrowheads="1"/>
          </p:cNvSpPr>
          <p:nvPr/>
        </p:nvSpPr>
        <p:spPr bwMode="auto">
          <a:xfrm>
            <a:off x="0" y="0"/>
            <a:ext cx="10080625" cy="1581231"/>
          </a:xfrm>
          <a:prstGeom prst="rect">
            <a:avLst/>
          </a:prstGeom>
          <a:gradFill rotWithShape="1">
            <a:gsLst>
              <a:gs pos="0">
                <a:srgbClr val="3333CC"/>
              </a:gs>
              <a:gs pos="100000">
                <a:schemeClr val="bg2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lIns="90892" tIns="118800" rIns="90892" bIns="766800">
            <a:spAutoFit/>
          </a:bodyPr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Summary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49802" y="2249667"/>
            <a:ext cx="9271029" cy="3825425"/>
          </a:xfrm>
        </p:spPr>
        <p:txBody>
          <a:bodyPr/>
          <a:lstStyle/>
          <a:p>
            <a:pPr>
              <a:spcBef>
                <a:spcPts val="3000"/>
              </a:spcBef>
            </a:pPr>
            <a:r>
              <a:rPr lang="en-US" sz="2000" dirty="0" smtClean="0"/>
              <a:t>Production yield is currently 90.9 / 100% (22 </a:t>
            </a:r>
            <a:r>
              <a:rPr lang="en-US" sz="2000" dirty="0" err="1" smtClean="0"/>
              <a:t>segm</a:t>
            </a:r>
            <a:r>
              <a:rPr lang="en-US" sz="2000" dirty="0" smtClean="0"/>
              <a:t>. cards, 11 core cards)</a:t>
            </a:r>
          </a:p>
          <a:p>
            <a:pPr>
              <a:spcBef>
                <a:spcPts val="3000"/>
              </a:spcBef>
            </a:pPr>
            <a:r>
              <a:rPr lang="en-US" sz="2000" dirty="0" smtClean="0">
                <a:sym typeface="Wingdings" pitchFamily="2" charset="2"/>
              </a:rPr>
              <a:t>Noise well below the acceptance limit of 2 LSB </a:t>
            </a:r>
            <a:r>
              <a:rPr lang="en-US" sz="2000" dirty="0" err="1" smtClean="0">
                <a:sym typeface="Wingdings" pitchFamily="2" charset="2"/>
              </a:rPr>
              <a:t>r.m.s</a:t>
            </a:r>
            <a:r>
              <a:rPr lang="en-US" sz="2000" dirty="0" smtClean="0">
                <a:sym typeface="Wingdings" pitchFamily="2" charset="2"/>
              </a:rPr>
              <a:t>. even in 7 </a:t>
            </a:r>
            <a:r>
              <a:rPr lang="en-US" sz="2000" dirty="0" err="1" smtClean="0">
                <a:sym typeface="Wingdings" pitchFamily="2" charset="2"/>
              </a:rPr>
              <a:t>MeV</a:t>
            </a:r>
            <a:r>
              <a:rPr lang="en-US" sz="2000" dirty="0" smtClean="0">
                <a:sym typeface="Wingdings" pitchFamily="2" charset="2"/>
              </a:rPr>
              <a:t> range</a:t>
            </a:r>
            <a:endParaRPr lang="en-US" sz="2000" dirty="0" smtClean="0"/>
          </a:p>
          <a:p>
            <a:pPr>
              <a:spcBef>
                <a:spcPts val="3000"/>
              </a:spcBef>
            </a:pPr>
            <a:r>
              <a:rPr lang="en-US" sz="2000" dirty="0" smtClean="0">
                <a:sym typeface="Wingdings" pitchFamily="2" charset="2"/>
              </a:rPr>
              <a:t>Noise distribution homogeneous over the full set of channels</a:t>
            </a:r>
            <a:r>
              <a:rPr lang="en-US" sz="2000" dirty="0" smtClean="0"/>
              <a:t> </a:t>
            </a:r>
          </a:p>
          <a:p>
            <a:pPr>
              <a:spcBef>
                <a:spcPts val="3000"/>
              </a:spcBef>
            </a:pPr>
            <a:r>
              <a:rPr lang="en-US" sz="2000" dirty="0" smtClean="0"/>
              <a:t>Mini-HDMI connector for diagnostics only, should not be used in AGATA because contacts are notoriously unreliable</a:t>
            </a:r>
          </a:p>
          <a:p>
            <a:pPr>
              <a:spcBef>
                <a:spcPts val="3000"/>
              </a:spcBef>
            </a:pPr>
            <a:r>
              <a:rPr lang="en-US" sz="2000" dirty="0" smtClean="0"/>
              <a:t>4 wire slow control of cards in AGATA through 40-pin press-fit connector (GGP) or JTAG (v2 Electronics) - using mini-HDMI is a technical error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53"/>
          <p:cNvSpPr txBox="1">
            <a:spLocks noChangeArrowheads="1"/>
          </p:cNvSpPr>
          <p:nvPr/>
        </p:nvSpPr>
        <p:spPr bwMode="auto">
          <a:xfrm>
            <a:off x="0" y="0"/>
            <a:ext cx="10080625" cy="1237740"/>
          </a:xfrm>
          <a:prstGeom prst="rect">
            <a:avLst/>
          </a:prstGeom>
          <a:gradFill rotWithShape="1">
            <a:gsLst>
              <a:gs pos="0">
                <a:srgbClr val="3333CC"/>
              </a:gs>
              <a:gs pos="100000">
                <a:schemeClr val="bg2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lIns="90892" tIns="118800" rIns="90892" bIns="766800">
            <a:spAutoFit/>
          </a:bodyPr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Noise spectral density</a:t>
            </a:r>
          </a:p>
        </p:txBody>
      </p:sp>
      <p:grpSp>
        <p:nvGrpSpPr>
          <p:cNvPr id="2" name="Gruppo 9"/>
          <p:cNvGrpSpPr>
            <a:grpSpLocks noChangeAspect="1"/>
          </p:cNvGrpSpPr>
          <p:nvPr/>
        </p:nvGrpSpPr>
        <p:grpSpPr>
          <a:xfrm>
            <a:off x="180020" y="722784"/>
            <a:ext cx="5580372" cy="2832028"/>
            <a:chOff x="0" y="457200"/>
            <a:chExt cx="4022725" cy="2041525"/>
          </a:xfrm>
        </p:grpSpPr>
        <p:pic>
          <p:nvPicPr>
            <p:cNvPr id="2049" name="Immagine 4"/>
            <p:cNvPicPr>
              <a:picLocks noChangeAspect="1" noChangeArrowheads="1"/>
            </p:cNvPicPr>
            <p:nvPr/>
          </p:nvPicPr>
          <p:blipFill>
            <a:blip r:embed="rId2" cstate="print">
              <a:lum bright="24000"/>
            </a:blip>
            <a:srcRect/>
            <a:stretch>
              <a:fillRect/>
            </a:stretch>
          </p:blipFill>
          <p:spPr bwMode="auto">
            <a:xfrm>
              <a:off x="0" y="457200"/>
              <a:ext cx="4022725" cy="2041525"/>
            </a:xfrm>
            <a:prstGeom prst="rect">
              <a:avLst/>
            </a:prstGeom>
            <a:noFill/>
          </p:spPr>
        </p:pic>
        <p:sp>
          <p:nvSpPr>
            <p:cNvPr id="2050" name="AutoShape 2"/>
            <p:cNvSpPr>
              <a:spLocks noChangeShapeType="1"/>
            </p:cNvSpPr>
            <p:nvPr/>
          </p:nvSpPr>
          <p:spPr bwMode="auto">
            <a:xfrm>
              <a:off x="762000" y="1890713"/>
              <a:ext cx="2987675" cy="0"/>
            </a:xfrm>
            <a:prstGeom prst="straightConnector1">
              <a:avLst/>
            </a:prstGeom>
            <a:noFill/>
            <a:ln w="9525">
              <a:solidFill>
                <a:srgbClr val="FFFFFF"/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</p:grp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0"/>
            <a:ext cx="10080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457200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2498725"/>
            <a:ext cx="100806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uppo 12"/>
          <p:cNvGrpSpPr>
            <a:grpSpLocks noChangeAspect="1"/>
          </p:cNvGrpSpPr>
          <p:nvPr/>
        </p:nvGrpSpPr>
        <p:grpSpPr>
          <a:xfrm>
            <a:off x="3995250" y="3689827"/>
            <a:ext cx="5680577" cy="3600400"/>
            <a:chOff x="720725" y="1408113"/>
            <a:chExt cx="3559175" cy="2255837"/>
          </a:xfrm>
        </p:grpSpPr>
        <p:pic>
          <p:nvPicPr>
            <p:cNvPr id="2054" name="Picture 6"/>
            <p:cNvPicPr>
              <a:picLocks noChangeAspect="1" noChangeArrowheads="1"/>
            </p:cNvPicPr>
            <p:nvPr/>
          </p:nvPicPr>
          <p:blipFill>
            <a:blip r:embed="rId3" cstate="print">
              <a:lum bright="24000"/>
            </a:blip>
            <a:srcRect/>
            <a:stretch>
              <a:fillRect/>
            </a:stretch>
          </p:blipFill>
          <p:spPr bwMode="auto">
            <a:xfrm>
              <a:off x="720725" y="1408113"/>
              <a:ext cx="3559175" cy="2255837"/>
            </a:xfrm>
            <a:prstGeom prst="rect">
              <a:avLst/>
            </a:prstGeom>
            <a:noFill/>
          </p:spPr>
        </p:pic>
        <p:cxnSp>
          <p:nvCxnSpPr>
            <p:cNvPr id="2055" name="AutoShape 7"/>
            <p:cNvCxnSpPr>
              <a:cxnSpLocks noChangeShapeType="1"/>
            </p:cNvCxnSpPr>
            <p:nvPr/>
          </p:nvCxnSpPr>
          <p:spPr bwMode="auto">
            <a:xfrm>
              <a:off x="1292225" y="2787650"/>
              <a:ext cx="2663825" cy="0"/>
            </a:xfrm>
            <a:prstGeom prst="straightConnector1">
              <a:avLst/>
            </a:prstGeom>
            <a:noFill/>
            <a:ln w="9525">
              <a:solidFill>
                <a:srgbClr val="FFFFFF"/>
              </a:solidFill>
              <a:prstDash val="dash"/>
              <a:round/>
              <a:headEnd/>
              <a:tailEnd/>
            </a:ln>
          </p:spPr>
        </p:cxnSp>
      </p:grpSp>
      <p:sp>
        <p:nvSpPr>
          <p:cNvPr id="16" name="TextBox 233"/>
          <p:cNvSpPr txBox="1"/>
          <p:nvPr/>
        </p:nvSpPr>
        <p:spPr>
          <a:xfrm>
            <a:off x="4050202" y="1652987"/>
            <a:ext cx="1260140" cy="46166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</a:ln>
          <a:effectLst>
            <a:outerShdw blurRad="292100" dist="139700" dir="2700000" algn="ctr">
              <a:srgbClr val="000000">
                <a:alpha val="28000"/>
              </a:srgbClr>
            </a:outerShdw>
          </a:effectLst>
        </p:spPr>
        <p:txBody>
          <a:bodyPr wrap="square" lIns="0" rIns="0" rtlCol="0">
            <a:spAutoFit/>
          </a:bodyPr>
          <a:lstStyle/>
          <a:p>
            <a:pPr algn="ctr"/>
            <a:r>
              <a:rPr lang="it-IT" sz="1200" dirty="0" smtClean="0"/>
              <a:t>New generation</a:t>
            </a:r>
          </a:p>
          <a:p>
            <a:pPr algn="ctr"/>
            <a:r>
              <a:rPr lang="it-IT" sz="1100" dirty="0" smtClean="0"/>
              <a:t>(v3.7.x – AD8030)</a:t>
            </a:r>
            <a:endParaRPr lang="it-IT" sz="1100" dirty="0"/>
          </a:p>
        </p:txBody>
      </p:sp>
      <p:sp>
        <p:nvSpPr>
          <p:cNvPr id="17" name="Rectangle 68"/>
          <p:cNvSpPr>
            <a:spLocks noChangeArrowheads="1"/>
          </p:cNvSpPr>
          <p:nvPr/>
        </p:nvSpPr>
        <p:spPr bwMode="auto">
          <a:xfrm>
            <a:off x="2520032" y="3509807"/>
            <a:ext cx="1170130" cy="36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945" tIns="72000" rIns="82945" bIns="72000">
            <a:spAutoFit/>
          </a:bodyPr>
          <a:lstStyle/>
          <a:p>
            <a:pPr algn="ctr" defTabSz="914400">
              <a:spcBef>
                <a:spcPts val="1200"/>
              </a:spcBef>
              <a:spcAft>
                <a:spcPts val="1200"/>
              </a:spcAft>
            </a:pPr>
            <a:r>
              <a:rPr lang="en-US" sz="1400" dirty="0" smtClean="0">
                <a:latin typeface="Calibri" pitchFamily="34" charset="0"/>
                <a:cs typeface="Calibri" pitchFamily="34" charset="0"/>
                <a:sym typeface="Wingdings"/>
              </a:rPr>
              <a:t>kHz</a:t>
            </a:r>
            <a:endParaRPr lang="en-US" sz="1400" dirty="0" smtClean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" name="TextBox 233"/>
          <p:cNvSpPr txBox="1"/>
          <p:nvPr/>
        </p:nvSpPr>
        <p:spPr>
          <a:xfrm>
            <a:off x="7785617" y="4443297"/>
            <a:ext cx="1395156" cy="461665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</a:ln>
          <a:effectLst>
            <a:outerShdw blurRad="292100" dist="139700" dir="2700000" algn="ctr">
              <a:srgbClr val="000000">
                <a:alpha val="28000"/>
              </a:srgbClr>
            </a:outerShdw>
          </a:effectLst>
        </p:spPr>
        <p:txBody>
          <a:bodyPr wrap="square" lIns="0" rIns="0" rtlCol="0">
            <a:spAutoFit/>
          </a:bodyPr>
          <a:lstStyle/>
          <a:p>
            <a:pPr algn="ctr"/>
            <a:r>
              <a:rPr lang="it-IT" sz="1200" dirty="0" err="1" smtClean="0"/>
              <a:t>Previous</a:t>
            </a:r>
            <a:r>
              <a:rPr lang="it-IT" sz="1200" dirty="0" smtClean="0"/>
              <a:t> generation</a:t>
            </a:r>
          </a:p>
          <a:p>
            <a:pPr algn="ctr"/>
            <a:r>
              <a:rPr lang="it-IT" sz="1100" dirty="0" smtClean="0"/>
              <a:t>(v3.6.x – AD8030)</a:t>
            </a:r>
            <a:endParaRPr lang="it-IT" sz="1100" dirty="0"/>
          </a:p>
        </p:txBody>
      </p:sp>
      <p:sp>
        <p:nvSpPr>
          <p:cNvPr id="20" name="TextBox 42"/>
          <p:cNvSpPr txBox="1">
            <a:spLocks noChangeArrowheads="1"/>
          </p:cNvSpPr>
          <p:nvPr/>
        </p:nvSpPr>
        <p:spPr bwMode="auto">
          <a:xfrm>
            <a:off x="404797" y="6930187"/>
            <a:ext cx="2160239" cy="360040"/>
          </a:xfrm>
          <a:prstGeom prst="rect">
            <a:avLst/>
          </a:prstGeom>
          <a:solidFill>
            <a:schemeClr val="bg1"/>
          </a:solidFill>
          <a:ln w="222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45720" rIns="36000" bIns="45720" numCol="1" rtlCol="0" anchor="ctr" anchorCtr="0" compatLnSpc="1">
            <a:prstTxWarp prst="textNoShape">
              <a:avLst/>
            </a:prstTxWarp>
          </a:bodyPr>
          <a:lstStyle/>
          <a:p>
            <a:pPr algn="ctr" defTabSz="914400"/>
            <a:r>
              <a:rPr lang="en-US" sz="1200" dirty="0" smtClean="0">
                <a:latin typeface="Arial" charset="0"/>
              </a:rPr>
              <a:t>Courtesy of D. </a:t>
            </a:r>
            <a:r>
              <a:rPr lang="en-US" sz="1200" dirty="0" err="1" smtClean="0">
                <a:latin typeface="Arial" charset="0"/>
              </a:rPr>
              <a:t>Bazzacco</a:t>
            </a:r>
            <a:endParaRPr lang="en-US" sz="1200" dirty="0" smtClean="0">
              <a:latin typeface="Arial" charset="0"/>
            </a:endParaRPr>
          </a:p>
        </p:txBody>
      </p:sp>
      <p:sp>
        <p:nvSpPr>
          <p:cNvPr id="21" name="TextBox 42"/>
          <p:cNvSpPr txBox="1">
            <a:spLocks noChangeArrowheads="1"/>
          </p:cNvSpPr>
          <p:nvPr/>
        </p:nvSpPr>
        <p:spPr bwMode="auto">
          <a:xfrm>
            <a:off x="3222727" y="2969747"/>
            <a:ext cx="1412540" cy="360040"/>
          </a:xfrm>
          <a:prstGeom prst="rect">
            <a:avLst/>
          </a:prstGeom>
          <a:noFill/>
          <a:ln w="222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45720" rIns="3600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914400"/>
            <a:r>
              <a:rPr lang="en-US" sz="1200" dirty="0" smtClean="0">
                <a:solidFill>
                  <a:schemeClr val="bg1"/>
                </a:solidFill>
                <a:latin typeface="Arial" charset="0"/>
              </a:rPr>
              <a:t>without detector</a:t>
            </a:r>
          </a:p>
          <a:p>
            <a:pPr algn="ctr" defTabSz="914400"/>
            <a:r>
              <a:rPr lang="en-US" sz="800" dirty="0" smtClean="0">
                <a:solidFill>
                  <a:schemeClr val="bg1"/>
                </a:solidFill>
                <a:latin typeface="Arial" charset="0"/>
              </a:rPr>
              <a:t>no change </a:t>
            </a:r>
            <a:r>
              <a:rPr lang="en-US" sz="800" dirty="0" err="1" smtClean="0">
                <a:solidFill>
                  <a:schemeClr val="bg1"/>
                </a:solidFill>
                <a:latin typeface="Arial" charset="0"/>
              </a:rPr>
              <a:t>vs</a:t>
            </a:r>
            <a:r>
              <a:rPr lang="en-US" sz="800" dirty="0" smtClean="0">
                <a:solidFill>
                  <a:schemeClr val="bg1"/>
                </a:solidFill>
                <a:latin typeface="Arial" charset="0"/>
              </a:rPr>
              <a:t> offset</a:t>
            </a:r>
          </a:p>
        </p:txBody>
      </p:sp>
      <p:sp>
        <p:nvSpPr>
          <p:cNvPr id="22" name="TextBox 42"/>
          <p:cNvSpPr txBox="1">
            <a:spLocks noChangeArrowheads="1"/>
          </p:cNvSpPr>
          <p:nvPr/>
        </p:nvSpPr>
        <p:spPr bwMode="auto">
          <a:xfrm>
            <a:off x="6995463" y="6014719"/>
            <a:ext cx="1412540" cy="360040"/>
          </a:xfrm>
          <a:prstGeom prst="rect">
            <a:avLst/>
          </a:prstGeom>
          <a:noFill/>
          <a:ln w="222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45720" rIns="3600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914400"/>
            <a:r>
              <a:rPr lang="en-US" sz="1200" dirty="0" smtClean="0">
                <a:solidFill>
                  <a:schemeClr val="bg1"/>
                </a:solidFill>
                <a:latin typeface="Arial" charset="0"/>
              </a:rPr>
              <a:t>without detector</a:t>
            </a:r>
          </a:p>
        </p:txBody>
      </p:sp>
      <p:grpSp>
        <p:nvGrpSpPr>
          <p:cNvPr id="31" name="Gruppo 30"/>
          <p:cNvGrpSpPr/>
          <p:nvPr/>
        </p:nvGrpSpPr>
        <p:grpSpPr>
          <a:xfrm>
            <a:off x="4020565" y="3711780"/>
            <a:ext cx="5629738" cy="3555395"/>
            <a:chOff x="4020565" y="3711780"/>
            <a:chExt cx="5629738" cy="3555395"/>
          </a:xfrm>
        </p:grpSpPr>
        <p:pic>
          <p:nvPicPr>
            <p:cNvPr id="19" name="Picture 2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020565" y="3711780"/>
              <a:ext cx="5629738" cy="35553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" name="TextBox 42"/>
            <p:cNvSpPr txBox="1">
              <a:spLocks noChangeArrowheads="1"/>
            </p:cNvSpPr>
            <p:nvPr/>
          </p:nvSpPr>
          <p:spPr bwMode="auto">
            <a:xfrm>
              <a:off x="6390462" y="4949967"/>
              <a:ext cx="1412540" cy="360040"/>
            </a:xfrm>
            <a:prstGeom prst="rect">
              <a:avLst/>
            </a:prstGeom>
            <a:noFill/>
            <a:ln w="222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36000" tIns="45720" rIns="3600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914400"/>
              <a:r>
                <a:rPr lang="en-US" sz="1200" dirty="0" smtClean="0">
                  <a:solidFill>
                    <a:schemeClr val="bg1"/>
                  </a:solidFill>
                  <a:latin typeface="Arial" charset="0"/>
                </a:rPr>
                <a:t>with detector</a:t>
              </a:r>
            </a:p>
          </p:txBody>
        </p:sp>
      </p:grpSp>
      <p:sp>
        <p:nvSpPr>
          <p:cNvPr id="27" name="TextBox 42"/>
          <p:cNvSpPr txBox="1">
            <a:spLocks noChangeArrowheads="1"/>
          </p:cNvSpPr>
          <p:nvPr/>
        </p:nvSpPr>
        <p:spPr bwMode="auto">
          <a:xfrm>
            <a:off x="4996406" y="5654679"/>
            <a:ext cx="360040" cy="270030"/>
          </a:xfrm>
          <a:prstGeom prst="rect">
            <a:avLst/>
          </a:prstGeom>
          <a:noFill/>
          <a:ln w="222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45720" rIns="3600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914400"/>
            <a:r>
              <a:rPr lang="en-US" sz="800" dirty="0" smtClean="0">
                <a:solidFill>
                  <a:schemeClr val="bg1"/>
                </a:solidFill>
                <a:latin typeface="Arial" charset="0"/>
              </a:rPr>
              <a:t>(1)</a:t>
            </a:r>
          </a:p>
        </p:txBody>
      </p:sp>
      <p:sp>
        <p:nvSpPr>
          <p:cNvPr id="28" name="TextBox 42"/>
          <p:cNvSpPr txBox="1">
            <a:spLocks noChangeArrowheads="1"/>
          </p:cNvSpPr>
          <p:nvPr/>
        </p:nvSpPr>
        <p:spPr bwMode="auto">
          <a:xfrm>
            <a:off x="4995307" y="5429654"/>
            <a:ext cx="360040" cy="270030"/>
          </a:xfrm>
          <a:prstGeom prst="rect">
            <a:avLst/>
          </a:prstGeom>
          <a:noFill/>
          <a:ln w="222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45720" rIns="3600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914400"/>
            <a:r>
              <a:rPr lang="en-US" sz="800" dirty="0" smtClean="0">
                <a:solidFill>
                  <a:srgbClr val="FF6699"/>
                </a:solidFill>
                <a:latin typeface="Arial" charset="0"/>
              </a:rPr>
              <a:t>(2)</a:t>
            </a:r>
          </a:p>
        </p:txBody>
      </p:sp>
      <p:sp>
        <p:nvSpPr>
          <p:cNvPr id="29" name="TextBox 42"/>
          <p:cNvSpPr txBox="1">
            <a:spLocks noChangeArrowheads="1"/>
          </p:cNvSpPr>
          <p:nvPr/>
        </p:nvSpPr>
        <p:spPr bwMode="auto">
          <a:xfrm>
            <a:off x="4995307" y="5219997"/>
            <a:ext cx="360040" cy="270030"/>
          </a:xfrm>
          <a:prstGeom prst="rect">
            <a:avLst/>
          </a:prstGeom>
          <a:noFill/>
          <a:ln w="222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45720" rIns="3600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914400"/>
            <a:r>
              <a:rPr lang="en-US" sz="800" dirty="0" smtClean="0">
                <a:solidFill>
                  <a:srgbClr val="92D050"/>
                </a:solidFill>
                <a:latin typeface="Arial" charset="0"/>
              </a:rPr>
              <a:t>(3)</a:t>
            </a:r>
          </a:p>
        </p:txBody>
      </p:sp>
      <p:sp>
        <p:nvSpPr>
          <p:cNvPr id="30" name="TextBox 42"/>
          <p:cNvSpPr txBox="1">
            <a:spLocks noChangeArrowheads="1"/>
          </p:cNvSpPr>
          <p:nvPr/>
        </p:nvSpPr>
        <p:spPr bwMode="auto">
          <a:xfrm>
            <a:off x="4995307" y="5039977"/>
            <a:ext cx="360040" cy="270030"/>
          </a:xfrm>
          <a:prstGeom prst="rect">
            <a:avLst/>
          </a:prstGeom>
          <a:noFill/>
          <a:ln w="222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45720" rIns="3600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914400"/>
            <a:r>
              <a:rPr lang="en-US" sz="8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(4)</a:t>
            </a:r>
          </a:p>
        </p:txBody>
      </p:sp>
      <p:sp>
        <p:nvSpPr>
          <p:cNvPr id="32" name="TextBox 42"/>
          <p:cNvSpPr txBox="1">
            <a:spLocks noChangeArrowheads="1"/>
          </p:cNvSpPr>
          <p:nvPr/>
        </p:nvSpPr>
        <p:spPr bwMode="auto">
          <a:xfrm>
            <a:off x="4725277" y="5895072"/>
            <a:ext cx="675075" cy="270030"/>
          </a:xfrm>
          <a:prstGeom prst="rect">
            <a:avLst/>
          </a:prstGeom>
          <a:noFill/>
          <a:ln w="222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45720" rIns="36000" bIns="45720" numCol="1" rtlCol="0" anchor="t" anchorCtr="0" compatLnSpc="1">
            <a:prstTxWarp prst="textNoShape">
              <a:avLst/>
            </a:prstTxWarp>
          </a:bodyPr>
          <a:lstStyle/>
          <a:p>
            <a:pPr defTabSz="914400"/>
            <a:r>
              <a:rPr lang="en-US" sz="800" dirty="0" smtClean="0">
                <a:solidFill>
                  <a:schemeClr val="bg1"/>
                </a:solidFill>
                <a:latin typeface="Arial" charset="0"/>
              </a:rPr>
              <a:t>Offsets</a:t>
            </a:r>
          </a:p>
        </p:txBody>
      </p:sp>
      <p:sp>
        <p:nvSpPr>
          <p:cNvPr id="33" name="TextBox 42"/>
          <p:cNvSpPr txBox="1">
            <a:spLocks noChangeArrowheads="1"/>
          </p:cNvSpPr>
          <p:nvPr/>
        </p:nvSpPr>
        <p:spPr bwMode="auto">
          <a:xfrm>
            <a:off x="4545257" y="6053139"/>
            <a:ext cx="900100" cy="270030"/>
          </a:xfrm>
          <a:prstGeom prst="rect">
            <a:avLst/>
          </a:prstGeom>
          <a:noFill/>
          <a:ln w="222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45720" rIns="36000" bIns="45720" numCol="1" rtlCol="0" anchor="t" anchorCtr="0" compatLnSpc="1">
            <a:prstTxWarp prst="textNoShape">
              <a:avLst/>
            </a:prstTxWarp>
          </a:bodyPr>
          <a:lstStyle/>
          <a:p>
            <a:pPr defTabSz="914400"/>
            <a:r>
              <a:rPr lang="en-US" sz="700" dirty="0" smtClean="0">
                <a:solidFill>
                  <a:schemeClr val="bg1"/>
                </a:solidFill>
                <a:latin typeface="Arial" charset="0"/>
              </a:rPr>
              <a:t>(1)     127 (middle)</a:t>
            </a:r>
          </a:p>
        </p:txBody>
      </p:sp>
      <p:sp>
        <p:nvSpPr>
          <p:cNvPr id="34" name="TextBox 42"/>
          <p:cNvSpPr txBox="1">
            <a:spLocks noChangeArrowheads="1"/>
          </p:cNvSpPr>
          <p:nvPr/>
        </p:nvSpPr>
        <p:spPr bwMode="auto">
          <a:xfrm>
            <a:off x="4545256" y="6188154"/>
            <a:ext cx="765085" cy="270030"/>
          </a:xfrm>
          <a:prstGeom prst="rect">
            <a:avLst/>
          </a:prstGeom>
          <a:noFill/>
          <a:ln w="222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45720" rIns="36000" bIns="45720" numCol="1" rtlCol="0" anchor="t" anchorCtr="0" compatLnSpc="1">
            <a:prstTxWarp prst="textNoShape">
              <a:avLst/>
            </a:prstTxWarp>
          </a:bodyPr>
          <a:lstStyle/>
          <a:p>
            <a:pPr defTabSz="914400"/>
            <a:r>
              <a:rPr lang="en-US" sz="700" dirty="0" smtClean="0">
                <a:solidFill>
                  <a:srgbClr val="FF6699"/>
                </a:solidFill>
                <a:latin typeface="Arial" charset="0"/>
              </a:rPr>
              <a:t>(2)     140</a:t>
            </a:r>
          </a:p>
        </p:txBody>
      </p:sp>
      <p:sp>
        <p:nvSpPr>
          <p:cNvPr id="35" name="TextBox 42"/>
          <p:cNvSpPr txBox="1">
            <a:spLocks noChangeArrowheads="1"/>
          </p:cNvSpPr>
          <p:nvPr/>
        </p:nvSpPr>
        <p:spPr bwMode="auto">
          <a:xfrm>
            <a:off x="4545257" y="6323169"/>
            <a:ext cx="720080" cy="270030"/>
          </a:xfrm>
          <a:prstGeom prst="rect">
            <a:avLst/>
          </a:prstGeom>
          <a:noFill/>
          <a:ln w="222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45720" rIns="36000" bIns="45720" numCol="1" rtlCol="0" anchor="t" anchorCtr="0" compatLnSpc="1">
            <a:prstTxWarp prst="textNoShape">
              <a:avLst/>
            </a:prstTxWarp>
          </a:bodyPr>
          <a:lstStyle/>
          <a:p>
            <a:pPr defTabSz="914400"/>
            <a:r>
              <a:rPr lang="en-US" sz="700" dirty="0" smtClean="0">
                <a:solidFill>
                  <a:srgbClr val="92D050"/>
                </a:solidFill>
                <a:latin typeface="Arial" charset="0"/>
              </a:rPr>
              <a:t>(3)     160</a:t>
            </a:r>
          </a:p>
        </p:txBody>
      </p:sp>
      <p:sp>
        <p:nvSpPr>
          <p:cNvPr id="36" name="TextBox 42"/>
          <p:cNvSpPr txBox="1">
            <a:spLocks noChangeArrowheads="1"/>
          </p:cNvSpPr>
          <p:nvPr/>
        </p:nvSpPr>
        <p:spPr bwMode="auto">
          <a:xfrm>
            <a:off x="4545256" y="6458184"/>
            <a:ext cx="585065" cy="270030"/>
          </a:xfrm>
          <a:prstGeom prst="rect">
            <a:avLst/>
          </a:prstGeom>
          <a:noFill/>
          <a:ln w="222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45720" rIns="36000" bIns="45720" numCol="1" rtlCol="0" anchor="t" anchorCtr="0" compatLnSpc="1">
            <a:prstTxWarp prst="textNoShape">
              <a:avLst/>
            </a:prstTxWarp>
          </a:bodyPr>
          <a:lstStyle/>
          <a:p>
            <a:pPr defTabSz="914400"/>
            <a:r>
              <a:rPr lang="en-US" sz="7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(1)     180</a:t>
            </a:r>
          </a:p>
        </p:txBody>
      </p:sp>
      <p:cxnSp>
        <p:nvCxnSpPr>
          <p:cNvPr id="39" name="Connettore 1 38"/>
          <p:cNvCxnSpPr/>
          <p:nvPr/>
        </p:nvCxnSpPr>
        <p:spPr bwMode="auto">
          <a:xfrm>
            <a:off x="4725277" y="5922147"/>
            <a:ext cx="0" cy="720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" name="Connettore 1 39"/>
          <p:cNvCxnSpPr/>
          <p:nvPr/>
        </p:nvCxnSpPr>
        <p:spPr bwMode="auto">
          <a:xfrm>
            <a:off x="4725277" y="6075092"/>
            <a:ext cx="3960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" name="Rectangle 68"/>
          <p:cNvSpPr>
            <a:spLocks noChangeArrowheads="1"/>
          </p:cNvSpPr>
          <p:nvPr/>
        </p:nvSpPr>
        <p:spPr bwMode="auto">
          <a:xfrm>
            <a:off x="7335567" y="6720681"/>
            <a:ext cx="1170130" cy="36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2945" tIns="72000" rIns="82945" bIns="72000">
            <a:spAutoFit/>
          </a:bodyPr>
          <a:lstStyle/>
          <a:p>
            <a:pPr algn="ctr" defTabSz="914400">
              <a:spcBef>
                <a:spcPts val="1200"/>
              </a:spcBef>
              <a:spcAft>
                <a:spcPts val="1200"/>
              </a:spcAft>
            </a:pPr>
            <a:r>
              <a:rPr lang="en-US" sz="1400" dirty="0" smtClean="0">
                <a:latin typeface="Calibri" pitchFamily="34" charset="0"/>
                <a:cs typeface="Calibri" pitchFamily="34" charset="0"/>
                <a:sym typeface="Wingdings"/>
              </a:rPr>
              <a:t>kHz</a:t>
            </a:r>
            <a:endParaRPr lang="en-US" sz="1400" dirty="0" smtClean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22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22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Glass Layers</Template>
  <TotalTime>21056</TotalTime>
  <Words>665</Words>
  <Application>Microsoft Office PowerPoint</Application>
  <PresentationFormat>Personalizzato</PresentationFormat>
  <Paragraphs>312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4" baseType="lpstr">
      <vt:lpstr>1_Default Design</vt:lpstr>
      <vt:lpstr>Diapositiva 1</vt:lpstr>
      <vt:lpstr>Diapositiva 2</vt:lpstr>
      <vt:lpstr>Diapositiva 3</vt:lpstr>
      <vt:lpstr>Diapositiva 4</vt:lpstr>
      <vt:lpstr>Diapositiva 5</vt:lpstr>
      <vt:lpstr>Diapositiva 6</vt:lpstr>
      <vt:lpstr>Noise statistics of v3.7.1 segment cards  –  7 MeV range</vt:lpstr>
      <vt:lpstr>Noise statistics of v3.7.1 segment cards – 20 MeV range</vt:lpstr>
      <vt:lpstr>Diapositiva 9</vt:lpstr>
      <vt:lpstr>Diapositiva 10</vt:lpstr>
      <vt:lpstr>Diapositiva 11</vt:lpstr>
      <vt:lpstr>Diapositiva 12</vt:lpstr>
      <vt:lpstr>Diapositiva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isocrate</dc:creator>
  <cp:lastModifiedBy>alpullia</cp:lastModifiedBy>
  <cp:revision>1683</cp:revision>
  <cp:lastPrinted>1601-01-01T00:00:00Z</cp:lastPrinted>
  <dcterms:created xsi:type="dcterms:W3CDTF">2011-06-22T08:21:56Z</dcterms:created>
  <dcterms:modified xsi:type="dcterms:W3CDTF">2026-09-09T13:15:32Z</dcterms:modified>
</cp:coreProperties>
</file>