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1" r:id="rId2"/>
  </p:sldMasterIdLst>
  <p:notesMasterIdLst>
    <p:notesMasterId r:id="rId27"/>
  </p:notesMasterIdLst>
  <p:sldIdLst>
    <p:sldId id="257" r:id="rId3"/>
    <p:sldId id="259" r:id="rId4"/>
    <p:sldId id="404" r:id="rId5"/>
    <p:sldId id="384" r:id="rId6"/>
    <p:sldId id="395" r:id="rId7"/>
    <p:sldId id="267" r:id="rId8"/>
    <p:sldId id="433" r:id="rId9"/>
    <p:sldId id="436" r:id="rId10"/>
    <p:sldId id="435" r:id="rId11"/>
    <p:sldId id="437" r:id="rId12"/>
    <p:sldId id="438" r:id="rId13"/>
    <p:sldId id="439" r:id="rId14"/>
    <p:sldId id="448" r:id="rId15"/>
    <p:sldId id="446" r:id="rId16"/>
    <p:sldId id="447" r:id="rId17"/>
    <p:sldId id="445" r:id="rId18"/>
    <p:sldId id="443" r:id="rId19"/>
    <p:sldId id="451" r:id="rId20"/>
    <p:sldId id="452" r:id="rId21"/>
    <p:sldId id="453" r:id="rId22"/>
    <p:sldId id="455" r:id="rId23"/>
    <p:sldId id="450" r:id="rId24"/>
    <p:sldId id="449" r:id="rId25"/>
    <p:sldId id="416" r:id="rId2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84" autoAdjust="0"/>
    <p:restoredTop sz="94660"/>
  </p:normalViewPr>
  <p:slideViewPr>
    <p:cSldViewPr snapToGrid="0">
      <p:cViewPr>
        <p:scale>
          <a:sx n="105" d="100"/>
          <a:sy n="105" d="100"/>
        </p:scale>
        <p:origin x="1024" y="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D41EDC-97EB-410F-872B-537EABAA5B12}" type="datetimeFigureOut">
              <a:rPr lang="fr-FR" smtClean="0"/>
              <a:t>08/09/2026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32A19-C52A-4FFF-A6B0-76788A7C8D36}" type="slidenum">
              <a:rPr lang="fr-FR" smtClean="0"/>
              <a:t>‹N°›</a:t>
            </a:fld>
            <a:endParaRPr lang="fr-FR"/>
          </a:p>
        </p:txBody>
      </p:sp>
    </p:spTree>
    <p:extLst>
      <p:ext uri="{BB962C8B-B14F-4D97-AF65-F5344CB8AC3E}">
        <p14:creationId xmlns:p14="http://schemas.microsoft.com/office/powerpoint/2010/main" val="2322755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B7AF11-27EB-42E3-93CD-972E167032D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6DD8CE-70E9-4710-A97F-6C699132F1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F5D97DF-4326-4396-B30E-B9D6173741F3}"/>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E70E7959-C665-47CC-AD86-7BD569853649}"/>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9C856F27-8324-4C11-A066-AD14D22B0F79}"/>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595133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3B134-8151-48A6-82C0-DD24218C0EA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051B974-EDB3-4557-ABD7-1D605354DD5E}"/>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8B15F54-A906-46B4-BDFB-A723B29EDE3D}"/>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4E30B26D-0FBB-495D-AF76-48DC983FAA0F}"/>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6E4B3AE3-7BBE-4DC4-8C72-4D0142384BA7}"/>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4955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54E8F-C072-46CC-865F-3DF1AA2940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422C205E-2942-40DD-B24A-152B6E582B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819DB899-CE34-4DC0-8D6A-3D4962E5A0CB}"/>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29520ABA-A4E4-4384-BB67-3107F4E198BA}"/>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F56AA63C-EE13-4D86-B2C6-A291FE9F3619}"/>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658378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4DAA0F-0A38-4DC3-B8D0-F5B8B8B1DC2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073F29C-E66F-4F47-A03C-3B6E116EDCC5}"/>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33D6F3F7-5B4E-4245-839C-88216A8226E5}"/>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3BA134D-F8DD-46B3-BDE9-D52A55AEC998}"/>
              </a:ext>
            </a:extLst>
          </p:cNvPr>
          <p:cNvSpPr>
            <a:spLocks noGrp="1"/>
          </p:cNvSpPr>
          <p:nvPr>
            <p:ph type="dt" sz="half" idx="10"/>
          </p:nvPr>
        </p:nvSpPr>
        <p:spPr/>
        <p:txBody>
          <a:bodyPr/>
          <a:lstStyle/>
          <a:p>
            <a:r>
              <a:rPr lang="fr-FR"/>
              <a:t>29/05/2026</a:t>
            </a:r>
          </a:p>
        </p:txBody>
      </p:sp>
      <p:sp>
        <p:nvSpPr>
          <p:cNvPr id="6" name="Espace réservé du pied de page 5">
            <a:extLst>
              <a:ext uri="{FF2B5EF4-FFF2-40B4-BE49-F238E27FC236}">
                <a16:creationId xmlns:a16="http://schemas.microsoft.com/office/drawing/2014/main" id="{A3B4AF58-3F30-41A6-AB6A-649BB9441C67}"/>
              </a:ext>
            </a:extLst>
          </p:cNvPr>
          <p:cNvSpPr>
            <a:spLocks noGrp="1"/>
          </p:cNvSpPr>
          <p:nvPr>
            <p:ph type="ftr" sz="quarter" idx="11"/>
          </p:nvPr>
        </p:nvSpPr>
        <p:spPr/>
        <p:txBody>
          <a:bodyPr/>
          <a:lstStyle/>
          <a:p>
            <a:r>
              <a:rPr lang="fr-FR"/>
              <a:t>AGATA WEEK 2026 EMC Grounding</a:t>
            </a:r>
          </a:p>
        </p:txBody>
      </p:sp>
      <p:sp>
        <p:nvSpPr>
          <p:cNvPr id="7" name="Espace réservé du numéro de diapositive 6">
            <a:extLst>
              <a:ext uri="{FF2B5EF4-FFF2-40B4-BE49-F238E27FC236}">
                <a16:creationId xmlns:a16="http://schemas.microsoft.com/office/drawing/2014/main" id="{32C2D8E5-4736-4CA4-BB96-E81589578DEB}"/>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950187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D2F09A-2F09-465D-9B7E-63CB63EE3E7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3AF6EC76-1958-42D2-9065-FA8142D92A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9FC332BF-9CFC-4131-9C9C-26972F18AD67}"/>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E72C046-2D87-4F04-BC78-D1E4973A7B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CB7BE434-4979-4D22-BC9C-559610E6EB0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0666B44-28D2-49C7-B932-59354AFF99E3}"/>
              </a:ext>
            </a:extLst>
          </p:cNvPr>
          <p:cNvSpPr>
            <a:spLocks noGrp="1"/>
          </p:cNvSpPr>
          <p:nvPr>
            <p:ph type="dt" sz="half" idx="10"/>
          </p:nvPr>
        </p:nvSpPr>
        <p:spPr/>
        <p:txBody>
          <a:bodyPr/>
          <a:lstStyle/>
          <a:p>
            <a:r>
              <a:rPr lang="fr-FR"/>
              <a:t>29/05/2026</a:t>
            </a:r>
          </a:p>
        </p:txBody>
      </p:sp>
      <p:sp>
        <p:nvSpPr>
          <p:cNvPr id="8" name="Espace réservé du pied de page 7">
            <a:extLst>
              <a:ext uri="{FF2B5EF4-FFF2-40B4-BE49-F238E27FC236}">
                <a16:creationId xmlns:a16="http://schemas.microsoft.com/office/drawing/2014/main" id="{38252399-E3A2-4E57-97FA-5B6C42730D10}"/>
              </a:ext>
            </a:extLst>
          </p:cNvPr>
          <p:cNvSpPr>
            <a:spLocks noGrp="1"/>
          </p:cNvSpPr>
          <p:nvPr>
            <p:ph type="ftr" sz="quarter" idx="11"/>
          </p:nvPr>
        </p:nvSpPr>
        <p:spPr/>
        <p:txBody>
          <a:bodyPr/>
          <a:lstStyle/>
          <a:p>
            <a:r>
              <a:rPr lang="fr-FR"/>
              <a:t>AGATA WEEK 2026 EMC Grounding</a:t>
            </a:r>
          </a:p>
        </p:txBody>
      </p:sp>
      <p:sp>
        <p:nvSpPr>
          <p:cNvPr id="9" name="Espace réservé du numéro de diapositive 8">
            <a:extLst>
              <a:ext uri="{FF2B5EF4-FFF2-40B4-BE49-F238E27FC236}">
                <a16:creationId xmlns:a16="http://schemas.microsoft.com/office/drawing/2014/main" id="{1BB25FB4-7212-4D42-A66B-298E80A21D0F}"/>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662848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2F7678D-16E5-4B09-9E9E-AFB923E67E19}"/>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8EFBB9B6-52B9-4CB7-BBD6-E8BB33F2794F}"/>
              </a:ext>
            </a:extLst>
          </p:cNvPr>
          <p:cNvSpPr>
            <a:spLocks noGrp="1"/>
          </p:cNvSpPr>
          <p:nvPr>
            <p:ph type="dt" sz="half" idx="10"/>
          </p:nvPr>
        </p:nvSpPr>
        <p:spPr/>
        <p:txBody>
          <a:bodyPr/>
          <a:lstStyle/>
          <a:p>
            <a:r>
              <a:rPr lang="fr-FR"/>
              <a:t>29/05/2026</a:t>
            </a:r>
          </a:p>
        </p:txBody>
      </p:sp>
      <p:sp>
        <p:nvSpPr>
          <p:cNvPr id="4" name="Espace réservé du pied de page 3">
            <a:extLst>
              <a:ext uri="{FF2B5EF4-FFF2-40B4-BE49-F238E27FC236}">
                <a16:creationId xmlns:a16="http://schemas.microsoft.com/office/drawing/2014/main" id="{487EB02A-29E4-4EC0-AF9B-CAF02FF126E9}"/>
              </a:ext>
            </a:extLst>
          </p:cNvPr>
          <p:cNvSpPr>
            <a:spLocks noGrp="1"/>
          </p:cNvSpPr>
          <p:nvPr>
            <p:ph type="ftr" sz="quarter" idx="11"/>
          </p:nvPr>
        </p:nvSpPr>
        <p:spPr/>
        <p:txBody>
          <a:bodyPr/>
          <a:lstStyle/>
          <a:p>
            <a:r>
              <a:rPr lang="fr-FR"/>
              <a:t>AGATA WEEK 2026 EMC Grounding</a:t>
            </a:r>
          </a:p>
        </p:txBody>
      </p:sp>
      <p:sp>
        <p:nvSpPr>
          <p:cNvPr id="5" name="Espace réservé du numéro de diapositive 4">
            <a:extLst>
              <a:ext uri="{FF2B5EF4-FFF2-40B4-BE49-F238E27FC236}">
                <a16:creationId xmlns:a16="http://schemas.microsoft.com/office/drawing/2014/main" id="{25F725D7-40B7-4F12-A339-B8A77FE6C4AC}"/>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037783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88C752F-7DC8-4390-A124-4CB5DC085A94}"/>
              </a:ext>
            </a:extLst>
          </p:cNvPr>
          <p:cNvSpPr>
            <a:spLocks noGrp="1"/>
          </p:cNvSpPr>
          <p:nvPr>
            <p:ph type="dt" sz="half" idx="10"/>
          </p:nvPr>
        </p:nvSpPr>
        <p:spPr/>
        <p:txBody>
          <a:bodyPr/>
          <a:lstStyle/>
          <a:p>
            <a:r>
              <a:rPr lang="fr-FR"/>
              <a:t>29/05/2026</a:t>
            </a:r>
          </a:p>
        </p:txBody>
      </p:sp>
      <p:sp>
        <p:nvSpPr>
          <p:cNvPr id="3" name="Espace réservé du pied de page 2">
            <a:extLst>
              <a:ext uri="{FF2B5EF4-FFF2-40B4-BE49-F238E27FC236}">
                <a16:creationId xmlns:a16="http://schemas.microsoft.com/office/drawing/2014/main" id="{21642F4B-6912-4703-A3BC-6C4D2CF6A919}"/>
              </a:ext>
            </a:extLst>
          </p:cNvPr>
          <p:cNvSpPr>
            <a:spLocks noGrp="1"/>
          </p:cNvSpPr>
          <p:nvPr>
            <p:ph type="ftr" sz="quarter" idx="11"/>
          </p:nvPr>
        </p:nvSpPr>
        <p:spPr/>
        <p:txBody>
          <a:bodyPr/>
          <a:lstStyle/>
          <a:p>
            <a:r>
              <a:rPr lang="fr-FR"/>
              <a:t>AGATA WEEK 2026 EMC Grounding</a:t>
            </a:r>
          </a:p>
        </p:txBody>
      </p:sp>
      <p:sp>
        <p:nvSpPr>
          <p:cNvPr id="4" name="Espace réservé du numéro de diapositive 3">
            <a:extLst>
              <a:ext uri="{FF2B5EF4-FFF2-40B4-BE49-F238E27FC236}">
                <a16:creationId xmlns:a16="http://schemas.microsoft.com/office/drawing/2014/main" id="{5080AF4A-778C-43D3-90D8-78F7DA9E1D9A}"/>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274874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244576-51B8-4FF9-94CD-96183D4F352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1A0211-DD83-4320-8D53-030DE05D59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ED7685F-2234-4865-90E1-BC3FCCE27D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04403099-CAF1-4251-BD65-707D314A1FF6}"/>
              </a:ext>
            </a:extLst>
          </p:cNvPr>
          <p:cNvSpPr>
            <a:spLocks noGrp="1"/>
          </p:cNvSpPr>
          <p:nvPr>
            <p:ph type="dt" sz="half" idx="10"/>
          </p:nvPr>
        </p:nvSpPr>
        <p:spPr/>
        <p:txBody>
          <a:bodyPr/>
          <a:lstStyle/>
          <a:p>
            <a:r>
              <a:rPr lang="fr-FR"/>
              <a:t>29/05/2026</a:t>
            </a:r>
          </a:p>
        </p:txBody>
      </p:sp>
      <p:sp>
        <p:nvSpPr>
          <p:cNvPr id="6" name="Espace réservé du pied de page 5">
            <a:extLst>
              <a:ext uri="{FF2B5EF4-FFF2-40B4-BE49-F238E27FC236}">
                <a16:creationId xmlns:a16="http://schemas.microsoft.com/office/drawing/2014/main" id="{74AECA8A-41FA-4092-AA05-4874B588827C}"/>
              </a:ext>
            </a:extLst>
          </p:cNvPr>
          <p:cNvSpPr>
            <a:spLocks noGrp="1"/>
          </p:cNvSpPr>
          <p:nvPr>
            <p:ph type="ftr" sz="quarter" idx="11"/>
          </p:nvPr>
        </p:nvSpPr>
        <p:spPr/>
        <p:txBody>
          <a:bodyPr/>
          <a:lstStyle/>
          <a:p>
            <a:r>
              <a:rPr lang="fr-FR"/>
              <a:t>AGATA WEEK 2026 EMC Grounding</a:t>
            </a:r>
          </a:p>
        </p:txBody>
      </p:sp>
      <p:sp>
        <p:nvSpPr>
          <p:cNvPr id="7" name="Espace réservé du numéro de diapositive 6">
            <a:extLst>
              <a:ext uri="{FF2B5EF4-FFF2-40B4-BE49-F238E27FC236}">
                <a16:creationId xmlns:a16="http://schemas.microsoft.com/office/drawing/2014/main" id="{11381288-4920-4703-B49E-505CDC36BA91}"/>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169340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E2B277-CF86-4488-9F85-FE22613409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C6B7B63-5728-4591-8C6F-12F423FCB6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34D3BB9-06A1-4F1A-8769-28D57687F6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AB067FBB-102E-4D53-A741-51AB97C4FC4E}"/>
              </a:ext>
            </a:extLst>
          </p:cNvPr>
          <p:cNvSpPr>
            <a:spLocks noGrp="1"/>
          </p:cNvSpPr>
          <p:nvPr>
            <p:ph type="dt" sz="half" idx="10"/>
          </p:nvPr>
        </p:nvSpPr>
        <p:spPr/>
        <p:txBody>
          <a:bodyPr/>
          <a:lstStyle/>
          <a:p>
            <a:r>
              <a:rPr lang="fr-FR"/>
              <a:t>29/05/2026</a:t>
            </a:r>
          </a:p>
        </p:txBody>
      </p:sp>
      <p:sp>
        <p:nvSpPr>
          <p:cNvPr id="6" name="Espace réservé du pied de page 5">
            <a:extLst>
              <a:ext uri="{FF2B5EF4-FFF2-40B4-BE49-F238E27FC236}">
                <a16:creationId xmlns:a16="http://schemas.microsoft.com/office/drawing/2014/main" id="{7CAAFC88-48E5-4C3F-B10A-EC2D419ABEA0}"/>
              </a:ext>
            </a:extLst>
          </p:cNvPr>
          <p:cNvSpPr>
            <a:spLocks noGrp="1"/>
          </p:cNvSpPr>
          <p:nvPr>
            <p:ph type="ftr" sz="quarter" idx="11"/>
          </p:nvPr>
        </p:nvSpPr>
        <p:spPr/>
        <p:txBody>
          <a:bodyPr/>
          <a:lstStyle/>
          <a:p>
            <a:r>
              <a:rPr lang="fr-FR"/>
              <a:t>AGATA WEEK 2026 EMC Grounding</a:t>
            </a:r>
          </a:p>
        </p:txBody>
      </p:sp>
      <p:sp>
        <p:nvSpPr>
          <p:cNvPr id="7" name="Espace réservé du numéro de diapositive 6">
            <a:extLst>
              <a:ext uri="{FF2B5EF4-FFF2-40B4-BE49-F238E27FC236}">
                <a16:creationId xmlns:a16="http://schemas.microsoft.com/office/drawing/2014/main" id="{958A0B77-1F36-4C59-B3E2-A34DB5488565}"/>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2510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A3AC14-9B6F-4CA6-979F-556E06B8014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0C068A97-A587-479F-B031-BC133E93E692}"/>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014EA8-242E-4D35-BB86-557E753F49EC}"/>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C675C677-97E7-4B09-BB1D-E70CF00A1C4B}"/>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F727D356-7D0B-4F88-83B7-C8978C449EC8}"/>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3726381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72568E2-46E6-41AA-BD25-85A6CE97827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3E56BE91-016D-4C52-B087-35EA0174A00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61B2AF-BDFA-4CB5-BC03-471E33F45451}"/>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CE29010C-5BA4-47CF-A08F-0271EFBF135D}"/>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9A4CE99A-D8A9-497A-BCCC-4D9C151E3AA3}"/>
              </a:ext>
            </a:extLst>
          </p:cNvPr>
          <p:cNvSpPr>
            <a:spLocks noGrp="1"/>
          </p:cNvSpPr>
          <p:nvPr>
            <p:ph type="sldNum" sz="quarter" idx="12"/>
          </p:nvPr>
        </p:nvSpPr>
        <p:spPr/>
        <p:txBody>
          <a:bodyPr/>
          <a:lstStyle/>
          <a:p>
            <a:fld id="{77981A2A-2C9A-423D-90D3-2EC6DAECEFEF}" type="slidenum">
              <a:rPr lang="fr-FR" smtClean="0"/>
              <a:t>‹N°›</a:t>
            </a:fld>
            <a:endParaRPr lang="fr-FR"/>
          </a:p>
        </p:txBody>
      </p:sp>
    </p:spTree>
    <p:extLst>
      <p:ext uri="{BB962C8B-B14F-4D97-AF65-F5344CB8AC3E}">
        <p14:creationId xmlns:p14="http://schemas.microsoft.com/office/powerpoint/2010/main" val="288106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Intro-slide-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1" y="25357"/>
            <a:ext cx="12191599" cy="6857998"/>
          </a:xfrm>
          <a:prstGeom prst="rect">
            <a:avLst/>
          </a:prstGeom>
        </p:spPr>
      </p:pic>
      <p:sp>
        <p:nvSpPr>
          <p:cNvPr id="3" name="Espace réservé du texte 2"/>
          <p:cNvSpPr>
            <a:spLocks noGrp="1"/>
          </p:cNvSpPr>
          <p:nvPr>
            <p:ph type="body" idx="1"/>
          </p:nvPr>
        </p:nvSpPr>
        <p:spPr>
          <a:xfrm>
            <a:off x="839033" y="1681711"/>
            <a:ext cx="5158153" cy="822888"/>
          </a:xfrm>
        </p:spPr>
        <p:txBody>
          <a:bodyPr anchor="b"/>
          <a:lstStyle>
            <a:lvl1pPr marL="0" indent="0">
              <a:buNone/>
              <a:defRPr sz="2037" b="1">
                <a:solidFill>
                  <a:srgbClr val="00294B"/>
                </a:solidFill>
              </a:defRPr>
            </a:lvl1pPr>
            <a:lvl2pPr marL="388071" indent="0">
              <a:buNone/>
              <a:defRPr sz="1698" b="1"/>
            </a:lvl2pPr>
            <a:lvl3pPr marL="776143" indent="0">
              <a:buNone/>
              <a:defRPr sz="1528" b="1"/>
            </a:lvl3pPr>
            <a:lvl4pPr marL="1164214" indent="0">
              <a:buNone/>
              <a:defRPr sz="1358" b="1"/>
            </a:lvl4pPr>
            <a:lvl5pPr marL="1552285" indent="0">
              <a:buNone/>
              <a:defRPr sz="1358" b="1"/>
            </a:lvl5pPr>
            <a:lvl6pPr marL="1940357" indent="0">
              <a:buNone/>
              <a:defRPr sz="1358" b="1"/>
            </a:lvl6pPr>
            <a:lvl7pPr marL="2328428" indent="0">
              <a:buNone/>
              <a:defRPr sz="1358" b="1"/>
            </a:lvl7pPr>
            <a:lvl8pPr marL="2716500" indent="0">
              <a:buNone/>
              <a:defRPr sz="1358" b="1"/>
            </a:lvl8pPr>
            <a:lvl9pPr marL="3104571" indent="0">
              <a:buNone/>
              <a:defRPr sz="1358"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839033" y="2504599"/>
            <a:ext cx="5158153" cy="3685030"/>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171460" y="1681711"/>
            <a:ext cx="5183307" cy="822888"/>
          </a:xfrm>
        </p:spPr>
        <p:txBody>
          <a:bodyPr anchor="b"/>
          <a:lstStyle>
            <a:lvl1pPr marL="0" indent="0">
              <a:buNone/>
              <a:defRPr sz="2037" b="1">
                <a:solidFill>
                  <a:srgbClr val="00294B"/>
                </a:solidFill>
              </a:defRPr>
            </a:lvl1pPr>
            <a:lvl2pPr marL="388071" indent="0">
              <a:buNone/>
              <a:defRPr sz="1698" b="1"/>
            </a:lvl2pPr>
            <a:lvl3pPr marL="776143" indent="0">
              <a:buNone/>
              <a:defRPr sz="1528" b="1"/>
            </a:lvl3pPr>
            <a:lvl4pPr marL="1164214" indent="0">
              <a:buNone/>
              <a:defRPr sz="1358" b="1"/>
            </a:lvl4pPr>
            <a:lvl5pPr marL="1552285" indent="0">
              <a:buNone/>
              <a:defRPr sz="1358" b="1"/>
            </a:lvl5pPr>
            <a:lvl6pPr marL="1940357" indent="0">
              <a:buNone/>
              <a:defRPr sz="1358" b="1"/>
            </a:lvl6pPr>
            <a:lvl7pPr marL="2328428" indent="0">
              <a:buNone/>
              <a:defRPr sz="1358" b="1"/>
            </a:lvl7pPr>
            <a:lvl8pPr marL="2716500" indent="0">
              <a:buNone/>
              <a:defRPr sz="1358" b="1"/>
            </a:lvl8pPr>
            <a:lvl9pPr marL="3104571" indent="0">
              <a:buNone/>
              <a:defRPr sz="1358"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6171460" y="2504599"/>
            <a:ext cx="5183307" cy="3685030"/>
          </a:xfrm>
        </p:spPr>
        <p:txBody>
          <a:bodyPr/>
          <a:lstStyle>
            <a:lvl1pPr marL="194036" indent="-194036">
              <a:defRPr lang="fr-FR" sz="2377" kern="1200" dirty="0" smtClean="0">
                <a:solidFill>
                  <a:srgbClr val="FF6700"/>
                </a:solidFill>
                <a:latin typeface="+mn-lt"/>
                <a:ea typeface="+mn-ea"/>
                <a:cs typeface="+mn-cs"/>
              </a:defRPr>
            </a:lvl1pPr>
            <a:lvl2pPr marL="582107" indent="-194036">
              <a:defRPr lang="fr-FR" sz="2037" kern="1200" dirty="0" smtClean="0">
                <a:solidFill>
                  <a:srgbClr val="00294B"/>
                </a:solidFill>
                <a:latin typeface="+mn-lt"/>
                <a:ea typeface="+mn-ea"/>
                <a:cs typeface="+mn-cs"/>
              </a:defRPr>
            </a:lvl2pPr>
            <a:lvl3pPr marL="970178" indent="-194036">
              <a:defRPr lang="fr-FR" sz="1698"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194036" lvl="0" indent="-194036" algn="l" defTabSz="776143" rtl="0" eaLnBrk="1" latinLnBrk="0" hangingPunct="1">
              <a:lnSpc>
                <a:spcPct val="90000"/>
              </a:lnSpc>
              <a:spcBef>
                <a:spcPts val="849"/>
              </a:spcBef>
              <a:buFont typeface="Arial" panose="020B0604020202020204" pitchFamily="34" charset="0"/>
              <a:buChar char="•"/>
            </a:pPr>
            <a:r>
              <a:rPr lang="fr-FR" dirty="0"/>
              <a:t>Modifier les styles du texte du masque</a:t>
            </a:r>
          </a:p>
          <a:p>
            <a:pPr marL="582107" lvl="1" indent="-194036" algn="l" defTabSz="776143" rtl="0" eaLnBrk="1" latinLnBrk="0" hangingPunct="1">
              <a:lnSpc>
                <a:spcPct val="90000"/>
              </a:lnSpc>
              <a:spcBef>
                <a:spcPts val="424"/>
              </a:spcBef>
              <a:buFont typeface="Arial" panose="020B0604020202020204" pitchFamily="34" charset="0"/>
              <a:buChar char="•"/>
            </a:pPr>
            <a:r>
              <a:rPr lang="fr-FR" dirty="0"/>
              <a:t>Deuxième niveau</a:t>
            </a:r>
          </a:p>
          <a:p>
            <a:pPr marL="970178" lvl="2" indent="-194036" algn="l" defTabSz="776143" rtl="0" eaLnBrk="1" latinLnBrk="0" hangingPunct="1">
              <a:lnSpc>
                <a:spcPct val="90000"/>
              </a:lnSpc>
              <a:spcBef>
                <a:spcPts val="424"/>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28399" y="6467913"/>
            <a:ext cx="2729259" cy="364730"/>
          </a:xfrm>
        </p:spPr>
        <p:txBody>
          <a:bodyPr/>
          <a:lstStyle>
            <a:lvl1pPr>
              <a:defRPr>
                <a:solidFill>
                  <a:schemeClr val="bg1"/>
                </a:solidFill>
              </a:defRPr>
            </a:lvl1pPr>
          </a:lstStyle>
          <a:p>
            <a:r>
              <a:rPr lang="fr-FR"/>
              <a:t>29/05/2026</a:t>
            </a:r>
            <a:endParaRPr lang="fr-FR" dirty="0"/>
          </a:p>
        </p:txBody>
      </p:sp>
      <p:sp>
        <p:nvSpPr>
          <p:cNvPr id="8" name="Espace réservé du pied de page 7"/>
          <p:cNvSpPr>
            <a:spLocks noGrp="1"/>
          </p:cNvSpPr>
          <p:nvPr>
            <p:ph type="ftr" sz="quarter" idx="11"/>
          </p:nvPr>
        </p:nvSpPr>
        <p:spPr>
          <a:xfrm>
            <a:off x="3325188" y="6467913"/>
            <a:ext cx="5541624" cy="364730"/>
          </a:xfrm>
        </p:spPr>
        <p:txBody>
          <a:bodyPr/>
          <a:lstStyle>
            <a:lvl1pPr>
              <a:defRPr>
                <a:solidFill>
                  <a:schemeClr val="bg1"/>
                </a:solidFill>
              </a:defRPr>
            </a:lvl1pPr>
          </a:lstStyle>
          <a:p>
            <a:r>
              <a:rPr lang="fr-FR"/>
              <a:t>AGATA WEEK 2026 EMC Grounding</a:t>
            </a:r>
            <a:endParaRPr lang="fr-FR" dirty="0"/>
          </a:p>
        </p:txBody>
      </p:sp>
      <p:sp>
        <p:nvSpPr>
          <p:cNvPr id="9" name="Espace réservé du numéro de diapositive 8"/>
          <p:cNvSpPr>
            <a:spLocks noGrp="1"/>
          </p:cNvSpPr>
          <p:nvPr>
            <p:ph type="sldNum" sz="quarter" idx="12"/>
          </p:nvPr>
        </p:nvSpPr>
        <p:spPr>
          <a:xfrm>
            <a:off x="9234344" y="6467913"/>
            <a:ext cx="2741673" cy="364730"/>
          </a:xfrm>
        </p:spPr>
        <p:txBody>
          <a:bodyPr/>
          <a:lstStyle>
            <a:lvl1pPr>
              <a:defRPr>
                <a:solidFill>
                  <a:schemeClr val="bg1"/>
                </a:solidFill>
              </a:defRPr>
            </a:lvl1pPr>
          </a:lstStyle>
          <a:p>
            <a:fld id="{77E71596-5F9D-49C5-9701-16B3CA54319D}" type="slidenum">
              <a:rPr lang="fr-FR" smtClean="0"/>
              <a:pPr/>
              <a:t>‹N°›</a:t>
            </a:fld>
            <a:endParaRPr lang="fr-FR" dirty="0"/>
          </a:p>
        </p:txBody>
      </p:sp>
      <p:sp>
        <p:nvSpPr>
          <p:cNvPr id="11" name="Titre 1"/>
          <p:cNvSpPr>
            <a:spLocks noGrp="1"/>
          </p:cNvSpPr>
          <p:nvPr>
            <p:ph type="title"/>
          </p:nvPr>
        </p:nvSpPr>
        <p:spPr>
          <a:xfrm>
            <a:off x="2591739" y="169117"/>
            <a:ext cx="6438063" cy="488983"/>
          </a:xfrm>
        </p:spPr>
        <p:txBody>
          <a:bodyPr>
            <a:normAutofit/>
          </a:bodyPr>
          <a:lstStyle>
            <a:lvl1pPr>
              <a:defRPr lang="fr-FR" sz="2037" b="1" kern="1200" dirty="0" smtClean="0">
                <a:solidFill>
                  <a:srgbClr val="00294B"/>
                </a:solidFill>
                <a:latin typeface="+mj-lt"/>
                <a:ea typeface="+mj-ea"/>
                <a:cs typeface="+mj-cs"/>
              </a:defRPr>
            </a:lvl1pPr>
          </a:lstStyle>
          <a:p>
            <a:r>
              <a:rPr lang="fr-FR" dirty="0"/>
              <a:t>Modifiez le style du titre</a:t>
            </a:r>
          </a:p>
        </p:txBody>
      </p:sp>
      <p:pic>
        <p:nvPicPr>
          <p:cNvPr id="12" name="Picture 4" descr="logo-amzal">
            <a:extLst>
              <a:ext uri="{FF2B5EF4-FFF2-40B4-BE49-F238E27FC236}">
                <a16:creationId xmlns:a16="http://schemas.microsoft.com/office/drawing/2014/main" id="{5C18DE88-E314-734A-821D-8F0CE5205B9D}"/>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71085" y="142944"/>
            <a:ext cx="833768" cy="112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3725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Intro-slide-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9" y="0"/>
            <a:ext cx="12191599" cy="6857998"/>
          </a:xfrm>
          <a:prstGeom prst="rect">
            <a:avLst/>
          </a:prstGeom>
        </p:spPr>
      </p:pic>
      <p:sp>
        <p:nvSpPr>
          <p:cNvPr id="3" name="Espace réservé du texte 2"/>
          <p:cNvSpPr>
            <a:spLocks noGrp="1"/>
          </p:cNvSpPr>
          <p:nvPr>
            <p:ph type="body" idx="1"/>
          </p:nvPr>
        </p:nvSpPr>
        <p:spPr>
          <a:xfrm>
            <a:off x="839033" y="1681711"/>
            <a:ext cx="5158153" cy="822888"/>
          </a:xfrm>
        </p:spPr>
        <p:txBody>
          <a:bodyPr anchor="b"/>
          <a:lstStyle>
            <a:lvl1pPr marL="0" indent="0">
              <a:buNone/>
              <a:defRPr sz="2037" b="1">
                <a:solidFill>
                  <a:srgbClr val="00294B"/>
                </a:solidFill>
              </a:defRPr>
            </a:lvl1pPr>
            <a:lvl2pPr marL="388071" indent="0">
              <a:buNone/>
              <a:defRPr sz="1698" b="1"/>
            </a:lvl2pPr>
            <a:lvl3pPr marL="776143" indent="0">
              <a:buNone/>
              <a:defRPr sz="1528" b="1"/>
            </a:lvl3pPr>
            <a:lvl4pPr marL="1164214" indent="0">
              <a:buNone/>
              <a:defRPr sz="1358" b="1"/>
            </a:lvl4pPr>
            <a:lvl5pPr marL="1552285" indent="0">
              <a:buNone/>
              <a:defRPr sz="1358" b="1"/>
            </a:lvl5pPr>
            <a:lvl6pPr marL="1940357" indent="0">
              <a:buNone/>
              <a:defRPr sz="1358" b="1"/>
            </a:lvl6pPr>
            <a:lvl7pPr marL="2328428" indent="0">
              <a:buNone/>
              <a:defRPr sz="1358" b="1"/>
            </a:lvl7pPr>
            <a:lvl8pPr marL="2716500" indent="0">
              <a:buNone/>
              <a:defRPr sz="1358" b="1"/>
            </a:lvl8pPr>
            <a:lvl9pPr marL="3104571" indent="0">
              <a:buNone/>
              <a:defRPr sz="1358"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839033" y="2504599"/>
            <a:ext cx="5158153" cy="3685030"/>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6171460" y="1681711"/>
            <a:ext cx="5183307" cy="822888"/>
          </a:xfrm>
        </p:spPr>
        <p:txBody>
          <a:bodyPr anchor="b"/>
          <a:lstStyle>
            <a:lvl1pPr marL="0" indent="0">
              <a:buNone/>
              <a:defRPr sz="2037" b="1">
                <a:solidFill>
                  <a:srgbClr val="00294B"/>
                </a:solidFill>
              </a:defRPr>
            </a:lvl1pPr>
            <a:lvl2pPr marL="388071" indent="0">
              <a:buNone/>
              <a:defRPr sz="1698" b="1"/>
            </a:lvl2pPr>
            <a:lvl3pPr marL="776143" indent="0">
              <a:buNone/>
              <a:defRPr sz="1528" b="1"/>
            </a:lvl3pPr>
            <a:lvl4pPr marL="1164214" indent="0">
              <a:buNone/>
              <a:defRPr sz="1358" b="1"/>
            </a:lvl4pPr>
            <a:lvl5pPr marL="1552285" indent="0">
              <a:buNone/>
              <a:defRPr sz="1358" b="1"/>
            </a:lvl5pPr>
            <a:lvl6pPr marL="1940357" indent="0">
              <a:buNone/>
              <a:defRPr sz="1358" b="1"/>
            </a:lvl6pPr>
            <a:lvl7pPr marL="2328428" indent="0">
              <a:buNone/>
              <a:defRPr sz="1358" b="1"/>
            </a:lvl7pPr>
            <a:lvl8pPr marL="2716500" indent="0">
              <a:buNone/>
              <a:defRPr sz="1358" b="1"/>
            </a:lvl8pPr>
            <a:lvl9pPr marL="3104571" indent="0">
              <a:buNone/>
              <a:defRPr sz="1358"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6171460" y="2504599"/>
            <a:ext cx="5183307" cy="3685030"/>
          </a:xfrm>
        </p:spPr>
        <p:txBody>
          <a:bodyPr/>
          <a:lstStyle>
            <a:lvl1pPr marL="194036" indent="-194036">
              <a:defRPr lang="fr-FR" sz="2377" kern="1200" dirty="0" smtClean="0">
                <a:solidFill>
                  <a:srgbClr val="FF6700"/>
                </a:solidFill>
                <a:latin typeface="+mn-lt"/>
                <a:ea typeface="+mn-ea"/>
                <a:cs typeface="+mn-cs"/>
              </a:defRPr>
            </a:lvl1pPr>
            <a:lvl2pPr marL="582107" indent="-194036">
              <a:defRPr lang="fr-FR" sz="2037" kern="1200" dirty="0" smtClean="0">
                <a:solidFill>
                  <a:srgbClr val="00294B"/>
                </a:solidFill>
                <a:latin typeface="+mn-lt"/>
                <a:ea typeface="+mn-ea"/>
                <a:cs typeface="+mn-cs"/>
              </a:defRPr>
            </a:lvl2pPr>
            <a:lvl3pPr marL="970178" indent="-194036">
              <a:defRPr lang="fr-FR" sz="1698"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194036" lvl="0" indent="-194036" algn="l" defTabSz="776143" rtl="0" eaLnBrk="1" latinLnBrk="0" hangingPunct="1">
              <a:lnSpc>
                <a:spcPct val="90000"/>
              </a:lnSpc>
              <a:spcBef>
                <a:spcPts val="849"/>
              </a:spcBef>
              <a:buFont typeface="Arial" panose="020B0604020202020204" pitchFamily="34" charset="0"/>
              <a:buChar char="•"/>
            </a:pPr>
            <a:r>
              <a:rPr lang="fr-FR" dirty="0"/>
              <a:t>Modifier les styles du texte du masque</a:t>
            </a:r>
          </a:p>
          <a:p>
            <a:pPr marL="582107" lvl="1" indent="-194036" algn="l" defTabSz="776143" rtl="0" eaLnBrk="1" latinLnBrk="0" hangingPunct="1">
              <a:lnSpc>
                <a:spcPct val="90000"/>
              </a:lnSpc>
              <a:spcBef>
                <a:spcPts val="424"/>
              </a:spcBef>
              <a:buFont typeface="Arial" panose="020B0604020202020204" pitchFamily="34" charset="0"/>
              <a:buChar char="•"/>
            </a:pPr>
            <a:r>
              <a:rPr lang="fr-FR" dirty="0"/>
              <a:t>Deuxième niveau</a:t>
            </a:r>
          </a:p>
          <a:p>
            <a:pPr marL="970178" lvl="2" indent="-194036" algn="l" defTabSz="776143" rtl="0" eaLnBrk="1" latinLnBrk="0" hangingPunct="1">
              <a:lnSpc>
                <a:spcPct val="90000"/>
              </a:lnSpc>
              <a:spcBef>
                <a:spcPts val="424"/>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28399" y="6467913"/>
            <a:ext cx="2729259" cy="364730"/>
          </a:xfrm>
        </p:spPr>
        <p:txBody>
          <a:bodyPr/>
          <a:lstStyle>
            <a:lvl1pPr>
              <a:defRPr>
                <a:solidFill>
                  <a:schemeClr val="bg1"/>
                </a:solidFill>
              </a:defRPr>
            </a:lvl1pPr>
          </a:lstStyle>
          <a:p>
            <a:r>
              <a:rPr lang="fr-FR"/>
              <a:t>29/05/2026</a:t>
            </a:r>
            <a:endParaRPr lang="fr-FR" dirty="0"/>
          </a:p>
        </p:txBody>
      </p:sp>
      <p:sp>
        <p:nvSpPr>
          <p:cNvPr id="8" name="Espace réservé du pied de page 7"/>
          <p:cNvSpPr>
            <a:spLocks noGrp="1"/>
          </p:cNvSpPr>
          <p:nvPr>
            <p:ph type="ftr" sz="quarter" idx="11"/>
          </p:nvPr>
        </p:nvSpPr>
        <p:spPr>
          <a:xfrm>
            <a:off x="3325188" y="6467913"/>
            <a:ext cx="5541624" cy="364730"/>
          </a:xfrm>
        </p:spPr>
        <p:txBody>
          <a:bodyPr/>
          <a:lstStyle>
            <a:lvl1pPr>
              <a:defRPr>
                <a:solidFill>
                  <a:schemeClr val="bg1"/>
                </a:solidFill>
              </a:defRPr>
            </a:lvl1pPr>
          </a:lstStyle>
          <a:p>
            <a:r>
              <a:rPr lang="fr-FR"/>
              <a:t>AGATA WEEK 2026 EMC Grounding</a:t>
            </a:r>
            <a:endParaRPr lang="fr-FR" dirty="0"/>
          </a:p>
        </p:txBody>
      </p:sp>
      <p:sp>
        <p:nvSpPr>
          <p:cNvPr id="9" name="Espace réservé du numéro de diapositive 8"/>
          <p:cNvSpPr>
            <a:spLocks noGrp="1"/>
          </p:cNvSpPr>
          <p:nvPr>
            <p:ph type="sldNum" sz="quarter" idx="12"/>
          </p:nvPr>
        </p:nvSpPr>
        <p:spPr>
          <a:xfrm>
            <a:off x="9234344" y="6467913"/>
            <a:ext cx="2741673" cy="364730"/>
          </a:xfrm>
        </p:spPr>
        <p:txBody>
          <a:bodyPr/>
          <a:lstStyle>
            <a:lvl1pPr>
              <a:defRPr>
                <a:solidFill>
                  <a:schemeClr val="bg1"/>
                </a:solidFill>
              </a:defRPr>
            </a:lvl1pPr>
          </a:lstStyle>
          <a:p>
            <a:fld id="{77E71596-5F9D-49C5-9701-16B3CA54319D}" type="slidenum">
              <a:rPr lang="fr-FR" smtClean="0"/>
              <a:pPr/>
              <a:t>‹N°›</a:t>
            </a:fld>
            <a:endParaRPr lang="fr-FR" dirty="0"/>
          </a:p>
        </p:txBody>
      </p:sp>
      <p:sp>
        <p:nvSpPr>
          <p:cNvPr id="11" name="Titre 1"/>
          <p:cNvSpPr>
            <a:spLocks noGrp="1"/>
          </p:cNvSpPr>
          <p:nvPr>
            <p:ph type="title"/>
          </p:nvPr>
        </p:nvSpPr>
        <p:spPr>
          <a:xfrm>
            <a:off x="2591739" y="169117"/>
            <a:ext cx="6438063" cy="488983"/>
          </a:xfrm>
        </p:spPr>
        <p:txBody>
          <a:bodyPr>
            <a:normAutofit/>
          </a:bodyPr>
          <a:lstStyle>
            <a:lvl1pPr>
              <a:defRPr lang="fr-FR" sz="2037" b="1" kern="1200" dirty="0" smtClean="0">
                <a:solidFill>
                  <a:srgbClr val="00294B"/>
                </a:solidFill>
                <a:latin typeface="+mj-lt"/>
                <a:ea typeface="+mj-ea"/>
                <a:cs typeface="+mj-cs"/>
              </a:defRPr>
            </a:lvl1pPr>
          </a:lstStyle>
          <a:p>
            <a:r>
              <a:rPr lang="fr-FR" dirty="0"/>
              <a:t>Modifiez le style du titre</a:t>
            </a:r>
          </a:p>
        </p:txBody>
      </p:sp>
      <p:pic>
        <p:nvPicPr>
          <p:cNvPr id="12" name="Picture 4" descr="logo-amzal">
            <a:extLst>
              <a:ext uri="{FF2B5EF4-FFF2-40B4-BE49-F238E27FC236}">
                <a16:creationId xmlns:a16="http://schemas.microsoft.com/office/drawing/2014/main" id="{6E55D95C-A255-0440-8E8D-140C7231917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71085" y="142944"/>
            <a:ext cx="833768" cy="112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05112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CDF33B-9221-44E1-9EC1-2AC03124C02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BD1A5EE-E358-401B-B76E-3F44C3EA86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BC490EB-396E-46EB-87D7-A11697C887A5}"/>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C0D8C885-5686-46F9-867F-F706DA5C943E}"/>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AF36E4E6-309D-419F-AD95-D6E878B9FA4B}"/>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20216997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A5CD38BC-598D-9B44-9FEB-23D255C525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2"/>
            <a:ext cx="12191599" cy="6857998"/>
          </a:xfrm>
          <a:prstGeom prst="rect">
            <a:avLst/>
          </a:prstGeom>
        </p:spPr>
      </p:pic>
      <p:sp>
        <p:nvSpPr>
          <p:cNvPr id="2" name="Titre 1">
            <a:extLst>
              <a:ext uri="{FF2B5EF4-FFF2-40B4-BE49-F238E27FC236}">
                <a16:creationId xmlns:a16="http://schemas.microsoft.com/office/drawing/2014/main" id="{66726BA7-2CD8-4A12-BFBD-2667F8F5EBE5}"/>
              </a:ext>
            </a:extLst>
          </p:cNvPr>
          <p:cNvSpPr>
            <a:spLocks noGrp="1"/>
          </p:cNvSpPr>
          <p:nvPr>
            <p:ph type="title"/>
          </p:nvPr>
        </p:nvSpPr>
        <p:spPr>
          <a:xfrm>
            <a:off x="2645426" y="254425"/>
            <a:ext cx="6900746" cy="426612"/>
          </a:xfrm>
        </p:spPr>
        <p:txBody>
          <a:bodyPr vert="horz" lIns="91440" tIns="45720" rIns="91440" bIns="45720" rtlCol="0" anchor="ctr">
            <a:normAutofit/>
          </a:bodyPr>
          <a:lstStyle>
            <a:lvl1pPr>
              <a:defRPr lang="fr-FR" sz="2037" b="1" dirty="0">
                <a:solidFill>
                  <a:srgbClr val="00294B"/>
                </a:solidFill>
              </a:defRPr>
            </a:lvl1pPr>
          </a:lstStyle>
          <a:p>
            <a:pPr lvl="0"/>
            <a:r>
              <a:rPr lang="fr-FR" dirty="0"/>
              <a:t>Modifiez le style du titre</a:t>
            </a:r>
          </a:p>
        </p:txBody>
      </p:sp>
      <p:sp>
        <p:nvSpPr>
          <p:cNvPr id="3" name="Espace réservé du contenu 2">
            <a:extLst>
              <a:ext uri="{FF2B5EF4-FFF2-40B4-BE49-F238E27FC236}">
                <a16:creationId xmlns:a16="http://schemas.microsoft.com/office/drawing/2014/main" id="{14DA5CF9-12C3-436F-817F-5D713473EBE0}"/>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244AD8E-C13D-40A2-B8BE-C7E1778C2B0D}"/>
              </a:ext>
            </a:extLst>
          </p:cNvPr>
          <p:cNvSpPr>
            <a:spLocks noGrp="1"/>
          </p:cNvSpPr>
          <p:nvPr>
            <p:ph type="dt" sz="half" idx="10"/>
          </p:nvPr>
        </p:nvSpPr>
        <p:spPr>
          <a:xfrm>
            <a:off x="336402" y="6456709"/>
            <a:ext cx="2743200" cy="365125"/>
          </a:xfrm>
        </p:spPr>
        <p:txBody>
          <a:bodyPr/>
          <a:lstStyle>
            <a:lvl1pPr>
              <a:defRPr>
                <a:solidFill>
                  <a:schemeClr val="bg1"/>
                </a:solidFill>
              </a:defRPr>
            </a:lvl1pPr>
          </a:lstStyle>
          <a:p>
            <a:r>
              <a:rPr lang="fr-FR"/>
              <a:t>29/05/2026</a:t>
            </a:r>
          </a:p>
        </p:txBody>
      </p:sp>
      <p:sp>
        <p:nvSpPr>
          <p:cNvPr id="5" name="Espace réservé du pied de page 4">
            <a:extLst>
              <a:ext uri="{FF2B5EF4-FFF2-40B4-BE49-F238E27FC236}">
                <a16:creationId xmlns:a16="http://schemas.microsoft.com/office/drawing/2014/main" id="{D89BC524-FF43-4FBB-9CE6-BACEA7DB7F63}"/>
              </a:ext>
            </a:extLst>
          </p:cNvPr>
          <p:cNvSpPr>
            <a:spLocks noGrp="1"/>
          </p:cNvSpPr>
          <p:nvPr>
            <p:ph type="ftr" sz="quarter" idx="11"/>
          </p:nvPr>
        </p:nvSpPr>
        <p:spPr>
          <a:xfrm>
            <a:off x="4038600" y="6456709"/>
            <a:ext cx="4114800" cy="365125"/>
          </a:xfrm>
        </p:spPr>
        <p:txBody>
          <a:bodyPr/>
          <a:lstStyle>
            <a:lvl1pPr>
              <a:defRPr>
                <a:solidFill>
                  <a:schemeClr val="bg1"/>
                </a:solidFill>
              </a:defRPr>
            </a:lvl1pPr>
          </a:lstStyle>
          <a:p>
            <a:r>
              <a:rPr lang="fr-FR"/>
              <a:t>AGATA WEEK 2026 EMC Grounding</a:t>
            </a:r>
          </a:p>
        </p:txBody>
      </p:sp>
      <p:sp>
        <p:nvSpPr>
          <p:cNvPr id="6" name="Espace réservé du numéro de diapositive 5">
            <a:extLst>
              <a:ext uri="{FF2B5EF4-FFF2-40B4-BE49-F238E27FC236}">
                <a16:creationId xmlns:a16="http://schemas.microsoft.com/office/drawing/2014/main" id="{8138625F-D75B-4109-B084-FCD142880784}"/>
              </a:ext>
            </a:extLst>
          </p:cNvPr>
          <p:cNvSpPr>
            <a:spLocks noGrp="1"/>
          </p:cNvSpPr>
          <p:nvPr>
            <p:ph type="sldNum" sz="quarter" idx="12"/>
          </p:nvPr>
        </p:nvSpPr>
        <p:spPr>
          <a:xfrm>
            <a:off x="9179306" y="6456709"/>
            <a:ext cx="2743200" cy="365125"/>
          </a:xfrm>
        </p:spPr>
        <p:txBody>
          <a:bodyPr/>
          <a:lstStyle>
            <a:lvl1pPr>
              <a:defRPr>
                <a:solidFill>
                  <a:schemeClr val="bg1"/>
                </a:solidFill>
              </a:defRPr>
            </a:lvl1pPr>
          </a:lstStyle>
          <a:p>
            <a:fld id="{70DFA049-F982-41CE-9F12-6F08E4FC7763}" type="slidenum">
              <a:rPr lang="fr-FR" smtClean="0"/>
              <a:pPr/>
              <a:t>‹N°›</a:t>
            </a:fld>
            <a:endParaRPr lang="fr-FR" dirty="0"/>
          </a:p>
        </p:txBody>
      </p:sp>
      <p:pic>
        <p:nvPicPr>
          <p:cNvPr id="9" name="Picture 4" descr="logo-amzal">
            <a:extLst>
              <a:ext uri="{FF2B5EF4-FFF2-40B4-BE49-F238E27FC236}">
                <a16:creationId xmlns:a16="http://schemas.microsoft.com/office/drawing/2014/main" id="{4A266C77-5562-F147-A8AD-492DF6C04E70}"/>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71085" y="142944"/>
            <a:ext cx="833768" cy="1127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246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8D7829-4905-4D21-ADC5-04A9D84416A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DFF4D4C0-54E8-441B-A618-7B19062B34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50802951-CEA9-44BD-BC81-192AE68077ED}"/>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EC79370D-2A26-4E76-8303-D210FB6F59AB}"/>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061F1939-33CB-4C6A-BD42-C4B9E6EA2A7D}"/>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3201270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02EA496-E955-4C88-9DE3-7AAAFC89D44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40A01E0-6259-46A9-A001-36385A35EE11}"/>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05DBDF5-6D1F-4EF4-BA51-667B24B80E3B}"/>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65570A7-D0AB-46AC-91B4-69FFD7186CCE}"/>
              </a:ext>
            </a:extLst>
          </p:cNvPr>
          <p:cNvSpPr>
            <a:spLocks noGrp="1"/>
          </p:cNvSpPr>
          <p:nvPr>
            <p:ph type="dt" sz="half" idx="10"/>
          </p:nvPr>
        </p:nvSpPr>
        <p:spPr/>
        <p:txBody>
          <a:bodyPr/>
          <a:lstStyle/>
          <a:p>
            <a:r>
              <a:rPr lang="fr-FR"/>
              <a:t>29/05/2026</a:t>
            </a:r>
          </a:p>
        </p:txBody>
      </p:sp>
      <p:sp>
        <p:nvSpPr>
          <p:cNvPr id="6" name="Espace réservé du pied de page 5">
            <a:extLst>
              <a:ext uri="{FF2B5EF4-FFF2-40B4-BE49-F238E27FC236}">
                <a16:creationId xmlns:a16="http://schemas.microsoft.com/office/drawing/2014/main" id="{B3D89AA0-5E9A-44D7-B194-81E636576B3F}"/>
              </a:ext>
            </a:extLst>
          </p:cNvPr>
          <p:cNvSpPr>
            <a:spLocks noGrp="1"/>
          </p:cNvSpPr>
          <p:nvPr>
            <p:ph type="ftr" sz="quarter" idx="11"/>
          </p:nvPr>
        </p:nvSpPr>
        <p:spPr/>
        <p:txBody>
          <a:bodyPr/>
          <a:lstStyle/>
          <a:p>
            <a:r>
              <a:rPr lang="fr-FR"/>
              <a:t>AGATA WEEK 2026 EMC Grounding</a:t>
            </a:r>
          </a:p>
        </p:txBody>
      </p:sp>
      <p:sp>
        <p:nvSpPr>
          <p:cNvPr id="7" name="Espace réservé du numéro de diapositive 6">
            <a:extLst>
              <a:ext uri="{FF2B5EF4-FFF2-40B4-BE49-F238E27FC236}">
                <a16:creationId xmlns:a16="http://schemas.microsoft.com/office/drawing/2014/main" id="{C223D06C-77E9-46E4-8B66-B79C5B30DF8E}"/>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2420537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AA8AFD-A7A7-4836-9766-C68506B51C0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F0BACD9-B8B5-41BC-BC9E-F3C6F6ABC4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B03EF99A-BE87-482F-B730-886C25EA180F}"/>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9132F87-8ACE-42B4-BC1F-0880876314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0B22A081-036A-45E9-BB78-2A5C59BB1688}"/>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784563C-F2B0-496B-88A3-19A17ECDBD0D}"/>
              </a:ext>
            </a:extLst>
          </p:cNvPr>
          <p:cNvSpPr>
            <a:spLocks noGrp="1"/>
          </p:cNvSpPr>
          <p:nvPr>
            <p:ph type="dt" sz="half" idx="10"/>
          </p:nvPr>
        </p:nvSpPr>
        <p:spPr/>
        <p:txBody>
          <a:bodyPr/>
          <a:lstStyle/>
          <a:p>
            <a:r>
              <a:rPr lang="fr-FR"/>
              <a:t>29/05/2026</a:t>
            </a:r>
          </a:p>
        </p:txBody>
      </p:sp>
      <p:sp>
        <p:nvSpPr>
          <p:cNvPr id="8" name="Espace réservé du pied de page 7">
            <a:extLst>
              <a:ext uri="{FF2B5EF4-FFF2-40B4-BE49-F238E27FC236}">
                <a16:creationId xmlns:a16="http://schemas.microsoft.com/office/drawing/2014/main" id="{47163F1E-EF27-40DC-871A-A7891D8C4DB4}"/>
              </a:ext>
            </a:extLst>
          </p:cNvPr>
          <p:cNvSpPr>
            <a:spLocks noGrp="1"/>
          </p:cNvSpPr>
          <p:nvPr>
            <p:ph type="ftr" sz="quarter" idx="11"/>
          </p:nvPr>
        </p:nvSpPr>
        <p:spPr/>
        <p:txBody>
          <a:bodyPr/>
          <a:lstStyle/>
          <a:p>
            <a:r>
              <a:rPr lang="fr-FR"/>
              <a:t>AGATA WEEK 2026 EMC Grounding</a:t>
            </a:r>
          </a:p>
        </p:txBody>
      </p:sp>
      <p:sp>
        <p:nvSpPr>
          <p:cNvPr id="9" name="Espace réservé du numéro de diapositive 8">
            <a:extLst>
              <a:ext uri="{FF2B5EF4-FFF2-40B4-BE49-F238E27FC236}">
                <a16:creationId xmlns:a16="http://schemas.microsoft.com/office/drawing/2014/main" id="{024CD025-7A23-4303-AD81-CDEB679F5198}"/>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4083789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55A573-4718-4B54-96FC-78A3FECF5E8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090A23E-9491-4262-9997-7B0A24FE497F}"/>
              </a:ext>
            </a:extLst>
          </p:cNvPr>
          <p:cNvSpPr>
            <a:spLocks noGrp="1"/>
          </p:cNvSpPr>
          <p:nvPr>
            <p:ph type="dt" sz="half" idx="10"/>
          </p:nvPr>
        </p:nvSpPr>
        <p:spPr/>
        <p:txBody>
          <a:bodyPr/>
          <a:lstStyle/>
          <a:p>
            <a:r>
              <a:rPr lang="fr-FR"/>
              <a:t>29/05/2026</a:t>
            </a:r>
          </a:p>
        </p:txBody>
      </p:sp>
      <p:sp>
        <p:nvSpPr>
          <p:cNvPr id="4" name="Espace réservé du pied de page 3">
            <a:extLst>
              <a:ext uri="{FF2B5EF4-FFF2-40B4-BE49-F238E27FC236}">
                <a16:creationId xmlns:a16="http://schemas.microsoft.com/office/drawing/2014/main" id="{E49E3A5F-ADDA-4189-AFC0-C0AE88FACB9C}"/>
              </a:ext>
            </a:extLst>
          </p:cNvPr>
          <p:cNvSpPr>
            <a:spLocks noGrp="1"/>
          </p:cNvSpPr>
          <p:nvPr>
            <p:ph type="ftr" sz="quarter" idx="11"/>
          </p:nvPr>
        </p:nvSpPr>
        <p:spPr/>
        <p:txBody>
          <a:bodyPr/>
          <a:lstStyle/>
          <a:p>
            <a:r>
              <a:rPr lang="fr-FR"/>
              <a:t>AGATA WEEK 2026 EMC Grounding</a:t>
            </a:r>
          </a:p>
        </p:txBody>
      </p:sp>
      <p:sp>
        <p:nvSpPr>
          <p:cNvPr id="5" name="Espace réservé du numéro de diapositive 4">
            <a:extLst>
              <a:ext uri="{FF2B5EF4-FFF2-40B4-BE49-F238E27FC236}">
                <a16:creationId xmlns:a16="http://schemas.microsoft.com/office/drawing/2014/main" id="{ECFEA876-71D0-4ACF-95F4-49545A54EA62}"/>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2774018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FF8F8BB-F1D3-46D6-A872-A084145F07DD}"/>
              </a:ext>
            </a:extLst>
          </p:cNvPr>
          <p:cNvSpPr>
            <a:spLocks noGrp="1"/>
          </p:cNvSpPr>
          <p:nvPr>
            <p:ph type="dt" sz="half" idx="10"/>
          </p:nvPr>
        </p:nvSpPr>
        <p:spPr/>
        <p:txBody>
          <a:bodyPr/>
          <a:lstStyle/>
          <a:p>
            <a:r>
              <a:rPr lang="fr-FR"/>
              <a:t>29/05/2026</a:t>
            </a:r>
          </a:p>
        </p:txBody>
      </p:sp>
      <p:sp>
        <p:nvSpPr>
          <p:cNvPr id="3" name="Espace réservé du pied de page 2">
            <a:extLst>
              <a:ext uri="{FF2B5EF4-FFF2-40B4-BE49-F238E27FC236}">
                <a16:creationId xmlns:a16="http://schemas.microsoft.com/office/drawing/2014/main" id="{4D4C5A5A-A26F-435F-85CA-A502095DA50A}"/>
              </a:ext>
            </a:extLst>
          </p:cNvPr>
          <p:cNvSpPr>
            <a:spLocks noGrp="1"/>
          </p:cNvSpPr>
          <p:nvPr>
            <p:ph type="ftr" sz="quarter" idx="11"/>
          </p:nvPr>
        </p:nvSpPr>
        <p:spPr/>
        <p:txBody>
          <a:bodyPr/>
          <a:lstStyle/>
          <a:p>
            <a:r>
              <a:rPr lang="fr-FR"/>
              <a:t>AGATA WEEK 2026 EMC Grounding</a:t>
            </a:r>
          </a:p>
        </p:txBody>
      </p:sp>
      <p:sp>
        <p:nvSpPr>
          <p:cNvPr id="4" name="Espace réservé du numéro de diapositive 3">
            <a:extLst>
              <a:ext uri="{FF2B5EF4-FFF2-40B4-BE49-F238E27FC236}">
                <a16:creationId xmlns:a16="http://schemas.microsoft.com/office/drawing/2014/main" id="{02D26829-2291-4B9F-BE5A-147DF4890502}"/>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234952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65E9F9-9B6F-4756-89AE-D90B19FD9F2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9216F89-A050-4C7E-ACBD-95B73C04E4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0FD07A88-9A90-46D2-A689-8398373474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3E45B37-F3CA-466B-A8DD-D2B1A3A91AF7}"/>
              </a:ext>
            </a:extLst>
          </p:cNvPr>
          <p:cNvSpPr>
            <a:spLocks noGrp="1"/>
          </p:cNvSpPr>
          <p:nvPr>
            <p:ph type="dt" sz="half" idx="10"/>
          </p:nvPr>
        </p:nvSpPr>
        <p:spPr/>
        <p:txBody>
          <a:bodyPr/>
          <a:lstStyle/>
          <a:p>
            <a:r>
              <a:rPr lang="fr-FR"/>
              <a:t>29/05/2026</a:t>
            </a:r>
          </a:p>
        </p:txBody>
      </p:sp>
      <p:sp>
        <p:nvSpPr>
          <p:cNvPr id="6" name="Espace réservé du pied de page 5">
            <a:extLst>
              <a:ext uri="{FF2B5EF4-FFF2-40B4-BE49-F238E27FC236}">
                <a16:creationId xmlns:a16="http://schemas.microsoft.com/office/drawing/2014/main" id="{12AAF724-39BA-4E8E-9EAC-46190ACEBC38}"/>
              </a:ext>
            </a:extLst>
          </p:cNvPr>
          <p:cNvSpPr>
            <a:spLocks noGrp="1"/>
          </p:cNvSpPr>
          <p:nvPr>
            <p:ph type="ftr" sz="quarter" idx="11"/>
          </p:nvPr>
        </p:nvSpPr>
        <p:spPr/>
        <p:txBody>
          <a:bodyPr/>
          <a:lstStyle/>
          <a:p>
            <a:r>
              <a:rPr lang="fr-FR"/>
              <a:t>AGATA WEEK 2026 EMC Grounding</a:t>
            </a:r>
          </a:p>
        </p:txBody>
      </p:sp>
      <p:sp>
        <p:nvSpPr>
          <p:cNvPr id="7" name="Espace réservé du numéro de diapositive 6">
            <a:extLst>
              <a:ext uri="{FF2B5EF4-FFF2-40B4-BE49-F238E27FC236}">
                <a16:creationId xmlns:a16="http://schemas.microsoft.com/office/drawing/2014/main" id="{47563BA6-8810-4939-9979-58BF2C1BB724}"/>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22967370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FFB3DF-E996-444C-97A6-629CCF62BE0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35AB020-DD7B-4536-B419-06C8D14FC1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E4D8A88-DA03-4818-B1F8-6DB3393F15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C75700A6-7BB4-45D3-B0D3-01E79FE048A7}"/>
              </a:ext>
            </a:extLst>
          </p:cNvPr>
          <p:cNvSpPr>
            <a:spLocks noGrp="1"/>
          </p:cNvSpPr>
          <p:nvPr>
            <p:ph type="dt" sz="half" idx="10"/>
          </p:nvPr>
        </p:nvSpPr>
        <p:spPr/>
        <p:txBody>
          <a:bodyPr/>
          <a:lstStyle/>
          <a:p>
            <a:r>
              <a:rPr lang="fr-FR"/>
              <a:t>29/05/2026</a:t>
            </a:r>
          </a:p>
        </p:txBody>
      </p:sp>
      <p:sp>
        <p:nvSpPr>
          <p:cNvPr id="6" name="Espace réservé du pied de page 5">
            <a:extLst>
              <a:ext uri="{FF2B5EF4-FFF2-40B4-BE49-F238E27FC236}">
                <a16:creationId xmlns:a16="http://schemas.microsoft.com/office/drawing/2014/main" id="{5F385D34-83AE-4F8C-9BD1-383637EEA0E5}"/>
              </a:ext>
            </a:extLst>
          </p:cNvPr>
          <p:cNvSpPr>
            <a:spLocks noGrp="1"/>
          </p:cNvSpPr>
          <p:nvPr>
            <p:ph type="ftr" sz="quarter" idx="11"/>
          </p:nvPr>
        </p:nvSpPr>
        <p:spPr/>
        <p:txBody>
          <a:bodyPr/>
          <a:lstStyle/>
          <a:p>
            <a:r>
              <a:rPr lang="fr-FR"/>
              <a:t>AGATA WEEK 2026 EMC Grounding</a:t>
            </a:r>
          </a:p>
        </p:txBody>
      </p:sp>
      <p:sp>
        <p:nvSpPr>
          <p:cNvPr id="7" name="Espace réservé du numéro de diapositive 6">
            <a:extLst>
              <a:ext uri="{FF2B5EF4-FFF2-40B4-BE49-F238E27FC236}">
                <a16:creationId xmlns:a16="http://schemas.microsoft.com/office/drawing/2014/main" id="{2367AD75-B117-4850-B1AD-A1F547BA9488}"/>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4867149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C2280B-DFB4-4520-9EA2-B34508B3F53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DEA70F58-573B-4D06-BDA3-A36BAB4B0D60}"/>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F7B8D6-C3E3-4344-9E34-F05E90D652E2}"/>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9E734165-E8C5-46B4-A415-44410A8F615A}"/>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737C88AC-213E-4A34-8ECA-228C7816ADE5}"/>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2996563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4C3D652-57C4-4692-9AE4-ABB6C7480F6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A154B8D8-6644-4DE1-8249-F9A42DE48691}"/>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F40423C-F5BD-403C-A662-C188D60BE0C6}"/>
              </a:ext>
            </a:extLst>
          </p:cNvPr>
          <p:cNvSpPr>
            <a:spLocks noGrp="1"/>
          </p:cNvSpPr>
          <p:nvPr>
            <p:ph type="dt" sz="half" idx="10"/>
          </p:nvPr>
        </p:nvSpPr>
        <p:spPr/>
        <p:txBody>
          <a:bodyPr/>
          <a:lstStyle/>
          <a:p>
            <a:r>
              <a:rPr lang="fr-FR"/>
              <a:t>29/05/2026</a:t>
            </a:r>
          </a:p>
        </p:txBody>
      </p:sp>
      <p:sp>
        <p:nvSpPr>
          <p:cNvPr id="5" name="Espace réservé du pied de page 4">
            <a:extLst>
              <a:ext uri="{FF2B5EF4-FFF2-40B4-BE49-F238E27FC236}">
                <a16:creationId xmlns:a16="http://schemas.microsoft.com/office/drawing/2014/main" id="{6EE8F49A-36F0-4772-B67F-06C0B891C75C}"/>
              </a:ext>
            </a:extLst>
          </p:cNvPr>
          <p:cNvSpPr>
            <a:spLocks noGrp="1"/>
          </p:cNvSpPr>
          <p:nvPr>
            <p:ph type="ftr" sz="quarter" idx="11"/>
          </p:nvPr>
        </p:nvSpPr>
        <p:spPr/>
        <p:txBody>
          <a:bodyPr/>
          <a:lstStyle/>
          <a:p>
            <a:r>
              <a:rPr lang="fr-FR"/>
              <a:t>AGATA WEEK 2026 EMC Grounding</a:t>
            </a:r>
          </a:p>
        </p:txBody>
      </p:sp>
      <p:sp>
        <p:nvSpPr>
          <p:cNvPr id="6" name="Espace réservé du numéro de diapositive 5">
            <a:extLst>
              <a:ext uri="{FF2B5EF4-FFF2-40B4-BE49-F238E27FC236}">
                <a16:creationId xmlns:a16="http://schemas.microsoft.com/office/drawing/2014/main" id="{442DCA83-4F92-47E7-A343-918B87789E21}"/>
              </a:ext>
            </a:extLst>
          </p:cNvPr>
          <p:cNvSpPr>
            <a:spLocks noGrp="1"/>
          </p:cNvSpPr>
          <p:nvPr>
            <p:ph type="sldNum" sz="quarter" idx="12"/>
          </p:nvPr>
        </p:nvSpPr>
        <p:spPr/>
        <p:txBody>
          <a:bodyPr/>
          <a:lstStyle/>
          <a:p>
            <a:fld id="{70DFA049-F982-41CE-9F12-6F08E4FC7763}" type="slidenum">
              <a:rPr lang="fr-FR" smtClean="0"/>
              <a:t>‹N°›</a:t>
            </a:fld>
            <a:endParaRPr lang="fr-FR"/>
          </a:p>
        </p:txBody>
      </p:sp>
    </p:spTree>
    <p:extLst>
      <p:ext uri="{BB962C8B-B14F-4D97-AF65-F5344CB8AC3E}">
        <p14:creationId xmlns:p14="http://schemas.microsoft.com/office/powerpoint/2010/main" val="613706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A78D4A-50E4-4AB8-B1B4-8FD6768FCD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0F6A437-CFE7-49FC-9703-8AE884F4A3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69A01E1-7D91-4634-9544-EC6FA6B01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29/05/2026</a:t>
            </a:r>
          </a:p>
        </p:txBody>
      </p:sp>
      <p:sp>
        <p:nvSpPr>
          <p:cNvPr id="5" name="Espace réservé du pied de page 4">
            <a:extLst>
              <a:ext uri="{FF2B5EF4-FFF2-40B4-BE49-F238E27FC236}">
                <a16:creationId xmlns:a16="http://schemas.microsoft.com/office/drawing/2014/main" id="{1C892DB5-1E53-4C81-988A-FD5E9D2F54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AGATA WEEK 2026 EMC Grounding</a:t>
            </a:r>
          </a:p>
        </p:txBody>
      </p:sp>
      <p:sp>
        <p:nvSpPr>
          <p:cNvPr id="6" name="Espace réservé du numéro de diapositive 5">
            <a:extLst>
              <a:ext uri="{FF2B5EF4-FFF2-40B4-BE49-F238E27FC236}">
                <a16:creationId xmlns:a16="http://schemas.microsoft.com/office/drawing/2014/main" id="{44E4386F-E641-4489-BDA4-0A5CCC426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981A2A-2C9A-423D-90D3-2EC6DAECEFEF}" type="slidenum">
              <a:rPr lang="fr-FR" smtClean="0"/>
              <a:t>‹N°›</a:t>
            </a:fld>
            <a:endParaRPr lang="fr-FR"/>
          </a:p>
        </p:txBody>
      </p:sp>
    </p:spTree>
    <p:extLst>
      <p:ext uri="{BB962C8B-B14F-4D97-AF65-F5344CB8AC3E}">
        <p14:creationId xmlns:p14="http://schemas.microsoft.com/office/powerpoint/2010/main" val="2752339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9795B42-FD5E-48C0-A36C-5632D30EAC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EEB36ED-29A1-4F06-B789-3DEEBB3D8C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7C6CBF7-DE1A-4469-8780-C1A6F6082A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29/05/2026</a:t>
            </a:r>
          </a:p>
        </p:txBody>
      </p:sp>
      <p:sp>
        <p:nvSpPr>
          <p:cNvPr id="5" name="Espace réservé du pied de page 4">
            <a:extLst>
              <a:ext uri="{FF2B5EF4-FFF2-40B4-BE49-F238E27FC236}">
                <a16:creationId xmlns:a16="http://schemas.microsoft.com/office/drawing/2014/main" id="{48091967-D77B-4B28-BDF2-C64A9F80FC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AGATA WEEK 2026 EMC Grounding</a:t>
            </a:r>
          </a:p>
        </p:txBody>
      </p:sp>
      <p:sp>
        <p:nvSpPr>
          <p:cNvPr id="6" name="Espace réservé du numéro de diapositive 5">
            <a:extLst>
              <a:ext uri="{FF2B5EF4-FFF2-40B4-BE49-F238E27FC236}">
                <a16:creationId xmlns:a16="http://schemas.microsoft.com/office/drawing/2014/main" id="{2C055FC4-8883-4958-BC1D-BA79024250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DFA049-F982-41CE-9F12-6F08E4FC7763}" type="slidenum">
              <a:rPr lang="fr-FR" smtClean="0"/>
              <a:t>‹N°›</a:t>
            </a:fld>
            <a:endParaRPr lang="fr-FR"/>
          </a:p>
        </p:txBody>
      </p:sp>
    </p:spTree>
    <p:extLst>
      <p:ext uri="{BB962C8B-B14F-4D97-AF65-F5344CB8AC3E}">
        <p14:creationId xmlns:p14="http://schemas.microsoft.com/office/powerpoint/2010/main" val="309268592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half" idx="2"/>
          </p:nvPr>
        </p:nvSpPr>
        <p:spPr>
          <a:xfrm>
            <a:off x="2153274" y="3376882"/>
            <a:ext cx="7243252" cy="2763682"/>
          </a:xfrm>
        </p:spPr>
        <p:txBody>
          <a:bodyPr/>
          <a:lstStyle/>
          <a:p>
            <a:pPr marL="0" indent="0">
              <a:buNone/>
            </a:pPr>
            <a:endParaRPr lang="fr-FR" dirty="0">
              <a:latin typeface="Comic Sans MS" panose="030F0902030302020204" pitchFamily="66" charset="0"/>
            </a:endParaRPr>
          </a:p>
          <a:p>
            <a:endParaRPr lang="fr-FR" dirty="0">
              <a:latin typeface="Comic Sans MS" panose="030F0902030302020204" pitchFamily="66" charset="0"/>
            </a:endParaRPr>
          </a:p>
        </p:txBody>
      </p:sp>
      <p:sp>
        <p:nvSpPr>
          <p:cNvPr id="8" name="Espace réservé du numéro de diapositive 7"/>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1</a:t>
            </a:fld>
            <a:endParaRPr lang="fr-FR" dirty="0">
              <a:latin typeface="Comic Sans MS" panose="030F0902030302020204" pitchFamily="66" charset="0"/>
            </a:endParaRPr>
          </a:p>
        </p:txBody>
      </p:sp>
      <p:sp>
        <p:nvSpPr>
          <p:cNvPr id="2" name="ZoneTexte 1">
            <a:extLst>
              <a:ext uri="{FF2B5EF4-FFF2-40B4-BE49-F238E27FC236}">
                <a16:creationId xmlns:a16="http://schemas.microsoft.com/office/drawing/2014/main" id="{7F12160C-9422-48E2-B33F-19D4560B926E}"/>
              </a:ext>
            </a:extLst>
          </p:cNvPr>
          <p:cNvSpPr txBox="1"/>
          <p:nvPr/>
        </p:nvSpPr>
        <p:spPr>
          <a:xfrm>
            <a:off x="1408018" y="1713865"/>
            <a:ext cx="10128985" cy="3539430"/>
          </a:xfrm>
          <a:prstGeom prst="rect">
            <a:avLst/>
          </a:prstGeom>
          <a:noFill/>
        </p:spPr>
        <p:txBody>
          <a:bodyPr wrap="square" rtlCol="0">
            <a:spAutoFit/>
          </a:bodyPr>
          <a:lstStyle/>
          <a:p>
            <a:pPr algn="ctr"/>
            <a:r>
              <a:rPr lang="fr-FR" sz="4000" dirty="0">
                <a:latin typeface="Comic Sans MS" panose="030F0902030302020204" pitchFamily="66" charset="0"/>
              </a:rPr>
              <a:t>AGATA Project</a:t>
            </a:r>
          </a:p>
          <a:p>
            <a:pPr algn="ctr"/>
            <a:endParaRPr lang="fr-FR" sz="4000" dirty="0">
              <a:latin typeface="Comic Sans MS" panose="030F0902030302020204" pitchFamily="66" charset="0"/>
            </a:endParaRPr>
          </a:p>
          <a:p>
            <a:pPr algn="ctr"/>
            <a:r>
              <a:rPr lang="fr-FR" sz="3600" dirty="0">
                <a:latin typeface="Comic Sans MS" panose="030F0902030302020204" pitchFamily="66" charset="0"/>
              </a:rPr>
              <a:t>EMC </a:t>
            </a:r>
            <a:r>
              <a:rPr lang="fr-FR" sz="3600" dirty="0" err="1">
                <a:latin typeface="Comic Sans MS" panose="030F0902030302020204" pitchFamily="66" charset="0"/>
              </a:rPr>
              <a:t>Grounding</a:t>
            </a:r>
            <a:r>
              <a:rPr lang="fr-FR" sz="3600" dirty="0">
                <a:latin typeface="Comic Sans MS" panose="030F0902030302020204" pitchFamily="66" charset="0"/>
              </a:rPr>
              <a:t> monitoring and </a:t>
            </a:r>
            <a:r>
              <a:rPr lang="fr-FR" sz="3600" dirty="0" err="1">
                <a:latin typeface="Comic Sans MS" panose="030F0902030302020204" pitchFamily="66" charset="0"/>
              </a:rPr>
              <a:t>both</a:t>
            </a:r>
            <a:r>
              <a:rPr lang="fr-FR" sz="3600" dirty="0">
                <a:latin typeface="Comic Sans MS" panose="030F0902030302020204" pitchFamily="66" charset="0"/>
              </a:rPr>
              <a:t> 0° @</a:t>
            </a:r>
            <a:r>
              <a:rPr lang="fr-FR" sz="3600" dirty="0" err="1">
                <a:latin typeface="Comic Sans MS" panose="030F0902030302020204" pitchFamily="66" charset="0"/>
              </a:rPr>
              <a:t>Legnaro</a:t>
            </a:r>
            <a:r>
              <a:rPr lang="fr-FR" sz="3600" dirty="0">
                <a:latin typeface="Comic Sans MS" panose="030F0902030302020204" pitchFamily="66" charset="0"/>
              </a:rPr>
              <a:t> and GANIL Installation</a:t>
            </a:r>
          </a:p>
          <a:p>
            <a:pPr algn="ctr"/>
            <a:endParaRPr lang="fr-FR" sz="2400" dirty="0">
              <a:latin typeface="Comic Sans MS" panose="030F0902030302020204" pitchFamily="66" charset="0"/>
            </a:endParaRPr>
          </a:p>
          <a:p>
            <a:pPr algn="ctr"/>
            <a:r>
              <a:rPr lang="fr-FR" sz="2000" dirty="0">
                <a:latin typeface="Comic Sans MS" panose="030F0902030302020204" pitchFamily="66" charset="0"/>
              </a:rPr>
              <a:t>N. </a:t>
            </a:r>
            <a:r>
              <a:rPr lang="fr-FR" sz="2000" dirty="0" err="1">
                <a:latin typeface="Comic Sans MS" panose="030F0902030302020204" pitchFamily="66" charset="0"/>
              </a:rPr>
              <a:t>Karkour</a:t>
            </a:r>
            <a:r>
              <a:rPr lang="fr-FR" sz="2000" dirty="0">
                <a:latin typeface="Comic Sans MS" panose="030F0902030302020204" pitchFamily="66" charset="0"/>
              </a:rPr>
              <a:t> et al.</a:t>
            </a:r>
            <a:endParaRPr lang="fr-FR" sz="2400" dirty="0">
              <a:latin typeface="Comic Sans MS" panose="030F0902030302020204" pitchFamily="66" charset="0"/>
            </a:endParaRPr>
          </a:p>
          <a:p>
            <a:pPr algn="ctr"/>
            <a:endParaRPr lang="fr-FR" sz="2800" dirty="0">
              <a:latin typeface="Comic Sans MS" panose="030F0902030302020204" pitchFamily="66" charset="0"/>
            </a:endParaRPr>
          </a:p>
        </p:txBody>
      </p:sp>
      <p:sp>
        <p:nvSpPr>
          <p:cNvPr id="4" name="Espace réservé de la date 3">
            <a:extLst>
              <a:ext uri="{FF2B5EF4-FFF2-40B4-BE49-F238E27FC236}">
                <a16:creationId xmlns:a16="http://schemas.microsoft.com/office/drawing/2014/main" id="{BB6AEBCB-0187-344B-864D-D4FF557E09FB}"/>
              </a:ext>
            </a:extLst>
          </p:cNvPr>
          <p:cNvSpPr>
            <a:spLocks noGrp="1"/>
          </p:cNvSpPr>
          <p:nvPr>
            <p:ph type="dt" sz="half" idx="10"/>
          </p:nvPr>
        </p:nvSpPr>
        <p:spPr/>
        <p:txBody>
          <a:bodyPr/>
          <a:lstStyle/>
          <a:p>
            <a:r>
              <a:rPr lang="fr-FR">
                <a:latin typeface="Comic Sans MS" panose="030F0902030302020204" pitchFamily="66" charset="0"/>
              </a:rPr>
              <a:t>29/05/2026</a:t>
            </a:r>
            <a:endParaRPr lang="fr-FR" dirty="0">
              <a:latin typeface="Comic Sans MS" panose="030F0902030302020204" pitchFamily="66" charset="0"/>
            </a:endParaRPr>
          </a:p>
        </p:txBody>
      </p:sp>
      <p:sp>
        <p:nvSpPr>
          <p:cNvPr id="6" name="Espace réservé du pied de page 5">
            <a:extLst>
              <a:ext uri="{FF2B5EF4-FFF2-40B4-BE49-F238E27FC236}">
                <a16:creationId xmlns:a16="http://schemas.microsoft.com/office/drawing/2014/main" id="{2FACFBFF-B382-0C40-A953-02F1741402E2}"/>
              </a:ext>
            </a:extLst>
          </p:cNvPr>
          <p:cNvSpPr>
            <a:spLocks noGrp="1"/>
          </p:cNvSpPr>
          <p:nvPr>
            <p:ph type="ftr" sz="quarter" idx="11"/>
          </p:nvPr>
        </p:nvSpPr>
        <p:spPr/>
        <p:txBody>
          <a:bodyPr/>
          <a:lstStyle/>
          <a:p>
            <a:r>
              <a:rPr lang="fr-FR">
                <a:latin typeface="Comic Sans MS" panose="030F0902030302020204" pitchFamily="66" charset="0"/>
              </a:rPr>
              <a:t>AGATA WEEK 2026 EMC Grounding</a:t>
            </a:r>
            <a:endParaRPr lang="fr-FR" dirty="0">
              <a:latin typeface="Comic Sans MS" panose="030F0902030302020204" pitchFamily="66" charset="0"/>
            </a:endParaRPr>
          </a:p>
        </p:txBody>
      </p:sp>
    </p:spTree>
    <p:extLst>
      <p:ext uri="{BB962C8B-B14F-4D97-AF65-F5344CB8AC3E}">
        <p14:creationId xmlns:p14="http://schemas.microsoft.com/office/powerpoint/2010/main" val="977760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7E71596-5F9D-49C5-9701-16B3CA54319D}" type="slidenum">
              <a:rPr lang="fr-FR" smtClean="0">
                <a:latin typeface="Comic Sans MS" panose="030F0902030302020204" pitchFamily="66" charset="0"/>
              </a:rPr>
              <a:pPr/>
              <a:t>2</a:t>
            </a:fld>
            <a:endParaRPr lang="fr-FR" dirty="0">
              <a:latin typeface="Comic Sans MS" panose="030F0902030302020204" pitchFamily="66" charset="0"/>
            </a:endParaRPr>
          </a:p>
        </p:txBody>
      </p:sp>
      <p:sp>
        <p:nvSpPr>
          <p:cNvPr id="6" name="Rectangle 1">
            <a:extLst>
              <a:ext uri="{FF2B5EF4-FFF2-40B4-BE49-F238E27FC236}">
                <a16:creationId xmlns:a16="http://schemas.microsoft.com/office/drawing/2014/main" id="{86803385-2602-4CF7-9700-124DA24F81FC}"/>
              </a:ext>
            </a:extLst>
          </p:cNvPr>
          <p:cNvSpPr>
            <a:spLocks noChangeArrowheads="1"/>
          </p:cNvSpPr>
          <p:nvPr/>
        </p:nvSpPr>
        <p:spPr bwMode="auto">
          <a:xfrm>
            <a:off x="1593028" y="1536178"/>
            <a:ext cx="8315325"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eaLnBrk="0" fontAlgn="base" hangingPunct="0">
              <a:spcBef>
                <a:spcPct val="0"/>
              </a:spcBef>
              <a:spcAft>
                <a:spcPct val="0"/>
              </a:spcAft>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endParaRPr kumimoji="0" lang="fr-FR" altLang="fr-FR" sz="2000" u="none" strike="noStrike" cap="none" normalizeH="0" baseline="0" dirty="0">
              <a:ln>
                <a:noFill/>
              </a:ln>
              <a:solidFill>
                <a:schemeClr val="tx1"/>
              </a:solidFill>
              <a:effectLst/>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a:latin typeface="Comic Sans MS" panose="030F0902030302020204" pitchFamily="66" charset="0"/>
              </a:rPr>
              <a:t>EMC report on HV (April 2026 </a:t>
            </a:r>
            <a:r>
              <a:rPr lang="fr-FR" altLang="fr-FR" sz="2000" dirty="0" err="1">
                <a:latin typeface="Comic Sans MS" panose="030F0902030302020204" pitchFamily="66" charset="0"/>
              </a:rPr>
              <a:t>visit</a:t>
            </a:r>
            <a:r>
              <a:rPr lang="fr-FR" altLang="fr-FR" sz="2000" dirty="0">
                <a:latin typeface="Comic Sans MS" panose="030F0902030302020204" pitchFamily="66" charset="0"/>
              </a:rPr>
              <a:t> to </a:t>
            </a:r>
            <a:r>
              <a:rPr lang="fr-FR" altLang="fr-FR" sz="2000" dirty="0" err="1">
                <a:latin typeface="Comic Sans MS" panose="030F0902030302020204" pitchFamily="66" charset="0"/>
              </a:rPr>
              <a:t>Legnaro</a:t>
            </a:r>
            <a:r>
              <a:rPr lang="fr-FR" altLang="fr-FR" sz="2000" dirty="0">
                <a:latin typeface="Comic Sans MS" panose="030F0902030302020204" pitchFamily="66" charset="0"/>
              </a:rPr>
              <a:t>)</a:t>
            </a:r>
          </a:p>
          <a:p>
            <a:pPr marL="800100" lvl="1" indent="-342900" eaLnBrk="0" fontAlgn="base" hangingPunct="0">
              <a:spcBef>
                <a:spcPct val="0"/>
              </a:spcBef>
              <a:spcAft>
                <a:spcPct val="0"/>
              </a:spcAft>
              <a:buFont typeface="Wingdings" panose="05000000000000000000" pitchFamily="2" charset="2"/>
              <a:buChar char="ü"/>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kumimoji="0" lang="fr-FR" altLang="fr-FR" sz="2000" u="none" strike="noStrike" cap="none" normalizeH="0" baseline="0" dirty="0">
                <a:ln>
                  <a:noFill/>
                </a:ln>
                <a:solidFill>
                  <a:schemeClr val="tx1"/>
                </a:solidFill>
                <a:effectLst/>
                <a:latin typeface="Comic Sans MS" panose="030F0902030302020204" pitchFamily="66" charset="0"/>
              </a:rPr>
              <a:t>HV modules discussion @ CAEN Italie</a:t>
            </a:r>
          </a:p>
          <a:p>
            <a:pPr marL="800100" lvl="1" indent="-342900" eaLnBrk="0" fontAlgn="base" hangingPunct="0">
              <a:spcBef>
                <a:spcPct val="0"/>
              </a:spcBef>
              <a:spcAft>
                <a:spcPct val="0"/>
              </a:spcAft>
              <a:buFont typeface="Wingdings" panose="05000000000000000000" pitchFamily="2" charset="2"/>
              <a:buChar char="ü"/>
            </a:pPr>
            <a:endParaRPr kumimoji="0" lang="fr-FR" altLang="fr-FR" sz="2000" u="none" strike="noStrike" cap="none" normalizeH="0" baseline="0" dirty="0">
              <a:ln>
                <a:noFill/>
              </a:ln>
              <a:solidFill>
                <a:schemeClr val="tx1"/>
              </a:solidFill>
              <a:effectLst/>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a:latin typeface="Comic Sans MS" panose="030F0902030302020204" pitchFamily="66" charset="0"/>
              </a:rPr>
              <a:t>EMC </a:t>
            </a:r>
            <a:r>
              <a:rPr lang="fr-FR" altLang="fr-FR" sz="2000" dirty="0" err="1">
                <a:latin typeface="Comic Sans MS" panose="030F0902030302020204" pitchFamily="66" charset="0"/>
              </a:rPr>
              <a:t>grounding</a:t>
            </a:r>
            <a:r>
              <a:rPr lang="fr-FR" altLang="fr-FR" sz="2000" dirty="0">
                <a:latin typeface="Comic Sans MS" panose="030F0902030302020204" pitchFamily="66" charset="0"/>
              </a:rPr>
              <a:t> </a:t>
            </a:r>
            <a:r>
              <a:rPr lang="fr-FR" altLang="fr-FR" sz="2000" dirty="0" err="1">
                <a:latin typeface="Comic Sans MS" panose="030F0902030302020204" pitchFamily="66" charset="0"/>
              </a:rPr>
              <a:t>considerations</a:t>
            </a:r>
            <a:r>
              <a:rPr lang="fr-FR" altLang="fr-FR" sz="2000" dirty="0">
                <a:latin typeface="Comic Sans MS" panose="030F0902030302020204" pitchFamily="66" charset="0"/>
              </a:rPr>
              <a:t> for </a:t>
            </a:r>
            <a:r>
              <a:rPr lang="fr-FR" altLang="fr-FR" sz="2000" dirty="0" err="1">
                <a:latin typeface="Comic Sans MS" panose="030F0902030302020204" pitchFamily="66" charset="0"/>
              </a:rPr>
              <a:t>Legnaro</a:t>
            </a:r>
            <a:r>
              <a:rPr lang="fr-FR" altLang="fr-FR" sz="2000" dirty="0">
                <a:latin typeface="Comic Sans MS" panose="030F0902030302020204" pitchFamily="66" charset="0"/>
              </a:rPr>
              <a:t> 0°</a:t>
            </a:r>
          </a:p>
          <a:p>
            <a:pPr marL="800100" lvl="1" indent="-342900" eaLnBrk="0" fontAlgn="base" hangingPunct="0">
              <a:spcBef>
                <a:spcPct val="0"/>
              </a:spcBef>
              <a:spcAft>
                <a:spcPct val="0"/>
              </a:spcAft>
              <a:buFont typeface="Wingdings" panose="05000000000000000000" pitchFamily="2" charset="2"/>
              <a:buChar char="ü"/>
            </a:pPr>
            <a:endParaRPr lang="fr-FR" altLang="fr-FR" sz="2000" dirty="0">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kumimoji="0" lang="fr-FR" altLang="fr-FR" sz="2000" u="none" strike="noStrike" cap="none" normalizeH="0" baseline="0" dirty="0">
                <a:ln>
                  <a:noFill/>
                </a:ln>
                <a:solidFill>
                  <a:schemeClr val="tx1"/>
                </a:solidFill>
                <a:effectLst/>
                <a:latin typeface="Comic Sans MS" panose="030F0902030302020204" pitchFamily="66" charset="0"/>
              </a:rPr>
              <a:t>EMC </a:t>
            </a:r>
            <a:r>
              <a:rPr kumimoji="0" lang="fr-FR" altLang="fr-FR" sz="2000" u="none" strike="noStrike" cap="none" normalizeH="0" baseline="0" dirty="0" err="1">
                <a:ln>
                  <a:noFill/>
                </a:ln>
                <a:solidFill>
                  <a:schemeClr val="tx1"/>
                </a:solidFill>
                <a:effectLst/>
                <a:latin typeface="Comic Sans MS" panose="030F0902030302020204" pitchFamily="66" charset="0"/>
              </a:rPr>
              <a:t>Groun</a:t>
            </a:r>
            <a:r>
              <a:rPr lang="fr-FR" altLang="fr-FR" sz="2000" dirty="0" err="1">
                <a:latin typeface="Comic Sans MS" panose="030F0902030302020204" pitchFamily="66" charset="0"/>
              </a:rPr>
              <a:t>ding</a:t>
            </a:r>
            <a:r>
              <a:rPr lang="fr-FR" altLang="fr-FR" sz="2000" dirty="0">
                <a:latin typeface="Comic Sans MS" panose="030F0902030302020204" pitchFamily="66" charset="0"/>
              </a:rPr>
              <a:t> </a:t>
            </a:r>
            <a:r>
              <a:rPr lang="fr-FR" altLang="fr-FR" sz="2000" dirty="0" err="1">
                <a:latin typeface="Comic Sans MS" panose="030F0902030302020204" pitchFamily="66" charset="0"/>
              </a:rPr>
              <a:t>considerations</a:t>
            </a:r>
            <a:r>
              <a:rPr lang="fr-FR" altLang="fr-FR" sz="2000" dirty="0">
                <a:latin typeface="Comic Sans MS" panose="030F0902030302020204" pitchFamily="66" charset="0"/>
              </a:rPr>
              <a:t> for GANIL 2028 installations</a:t>
            </a:r>
          </a:p>
          <a:p>
            <a:pPr marL="800100" lvl="1" indent="-342900" eaLnBrk="0" fontAlgn="base" hangingPunct="0">
              <a:spcBef>
                <a:spcPct val="0"/>
              </a:spcBef>
              <a:spcAft>
                <a:spcPct val="0"/>
              </a:spcAft>
              <a:buFont typeface="Wingdings" panose="05000000000000000000" pitchFamily="2" charset="2"/>
              <a:buChar char="ü"/>
            </a:pPr>
            <a:endParaRPr kumimoji="0" lang="fr-FR" altLang="fr-FR" sz="2000" u="none" strike="noStrike" cap="none" normalizeH="0" baseline="0" dirty="0">
              <a:ln>
                <a:noFill/>
              </a:ln>
              <a:solidFill>
                <a:schemeClr val="tx1"/>
              </a:solidFill>
              <a:effectLst/>
              <a:latin typeface="Comic Sans MS" panose="030F0902030302020204" pitchFamily="66" charset="0"/>
            </a:endParaRPr>
          </a:p>
          <a:p>
            <a:pPr marL="800100" lvl="1" indent="-342900" eaLnBrk="0" fontAlgn="base" hangingPunct="0">
              <a:spcBef>
                <a:spcPct val="0"/>
              </a:spcBef>
              <a:spcAft>
                <a:spcPct val="0"/>
              </a:spcAft>
              <a:buFont typeface="Wingdings" panose="05000000000000000000" pitchFamily="2" charset="2"/>
              <a:buChar char="ü"/>
            </a:pPr>
            <a:r>
              <a:rPr lang="fr-FR" altLang="fr-FR" sz="2000" dirty="0">
                <a:latin typeface="Comic Sans MS" panose="030F0902030302020204" pitchFamily="66" charset="0"/>
              </a:rPr>
              <a:t>Conclusions</a:t>
            </a:r>
            <a:endParaRPr kumimoji="0" lang="fr-FR" altLang="fr-FR" sz="2000" u="none" strike="noStrike" cap="none" normalizeH="0" baseline="0" dirty="0">
              <a:ln>
                <a:noFill/>
              </a:ln>
              <a:solidFill>
                <a:schemeClr val="tx1"/>
              </a:solidFill>
              <a:effectLst/>
              <a:latin typeface="Comic Sans MS" panose="030F0902030302020204" pitchFamily="66" charset="0"/>
            </a:endParaRPr>
          </a:p>
          <a:p>
            <a:pPr lvl="1" eaLnBrk="0" fontAlgn="base" hangingPunct="0">
              <a:spcBef>
                <a:spcPct val="0"/>
              </a:spcBef>
              <a:spcAft>
                <a:spcPct val="0"/>
              </a:spcAft>
            </a:pPr>
            <a:endParaRPr lang="fr-FR" altLang="fr-FR" sz="2000" dirty="0">
              <a:latin typeface="Comic Sans MS" panose="030F0902030302020204" pitchFamily="66" charset="0"/>
            </a:endParaRPr>
          </a:p>
        </p:txBody>
      </p:sp>
      <p:sp>
        <p:nvSpPr>
          <p:cNvPr id="9" name="Titre 8"/>
          <p:cNvSpPr>
            <a:spLocks noGrp="1"/>
          </p:cNvSpPr>
          <p:nvPr>
            <p:ph type="title"/>
          </p:nvPr>
        </p:nvSpPr>
        <p:spPr>
          <a:xfrm>
            <a:off x="2535770" y="218906"/>
            <a:ext cx="2588889" cy="488983"/>
          </a:xfrm>
        </p:spPr>
        <p:txBody>
          <a:bodyPr>
            <a:noAutofit/>
          </a:bodyPr>
          <a:lstStyle/>
          <a:p>
            <a:pPr algn="ctr"/>
            <a:r>
              <a:rPr lang="fr-FR" sz="2400" b="0" dirty="0" err="1">
                <a:latin typeface="Comic Sans MS" panose="030F0902030302020204" pitchFamily="66" charset="0"/>
              </a:rPr>
              <a:t>Outline</a:t>
            </a:r>
            <a:endParaRPr lang="fr-FR" sz="2400" b="0" dirty="0">
              <a:latin typeface="Comic Sans MS" panose="030F0902030302020204" pitchFamily="66" charset="0"/>
            </a:endParaRPr>
          </a:p>
        </p:txBody>
      </p:sp>
      <p:sp>
        <p:nvSpPr>
          <p:cNvPr id="2" name="Espace réservé de la date 1">
            <a:extLst>
              <a:ext uri="{FF2B5EF4-FFF2-40B4-BE49-F238E27FC236}">
                <a16:creationId xmlns:a16="http://schemas.microsoft.com/office/drawing/2014/main" id="{DDB31688-4B3B-CE40-8617-3E70198630F6}"/>
              </a:ext>
            </a:extLst>
          </p:cNvPr>
          <p:cNvSpPr>
            <a:spLocks noGrp="1"/>
          </p:cNvSpPr>
          <p:nvPr>
            <p:ph type="dt" sz="half" idx="10"/>
          </p:nvPr>
        </p:nvSpPr>
        <p:spPr/>
        <p:txBody>
          <a:bodyPr/>
          <a:lstStyle/>
          <a:p>
            <a:r>
              <a:rPr lang="fr-FR">
                <a:latin typeface="Comic Sans MS" panose="030F0902030302020204" pitchFamily="66" charset="0"/>
              </a:rPr>
              <a:t>29/05/2026</a:t>
            </a:r>
            <a:endParaRPr lang="fr-FR" dirty="0">
              <a:latin typeface="Comic Sans MS" panose="030F0902030302020204" pitchFamily="66" charset="0"/>
            </a:endParaRPr>
          </a:p>
        </p:txBody>
      </p:sp>
      <p:sp>
        <p:nvSpPr>
          <p:cNvPr id="3" name="Espace réservé du pied de page 2">
            <a:extLst>
              <a:ext uri="{FF2B5EF4-FFF2-40B4-BE49-F238E27FC236}">
                <a16:creationId xmlns:a16="http://schemas.microsoft.com/office/drawing/2014/main" id="{8A553705-C76E-DE43-9186-DE6BBB434CB2}"/>
              </a:ext>
            </a:extLst>
          </p:cNvPr>
          <p:cNvSpPr>
            <a:spLocks noGrp="1"/>
          </p:cNvSpPr>
          <p:nvPr>
            <p:ph type="ftr" sz="quarter" idx="11"/>
          </p:nvPr>
        </p:nvSpPr>
        <p:spPr/>
        <p:txBody>
          <a:bodyPr/>
          <a:lstStyle/>
          <a:p>
            <a:r>
              <a:rPr lang="fr-FR">
                <a:latin typeface="Comic Sans MS" panose="030F0902030302020204" pitchFamily="66" charset="0"/>
              </a:rPr>
              <a:t>AGATA WEEK 2026 EMC Grounding</a:t>
            </a:r>
            <a:endParaRPr lang="fr-FR" dirty="0">
              <a:latin typeface="Comic Sans MS" panose="030F0902030302020204" pitchFamily="66" charset="0"/>
            </a:endParaRPr>
          </a:p>
        </p:txBody>
      </p:sp>
    </p:spTree>
    <p:extLst>
      <p:ext uri="{BB962C8B-B14F-4D97-AF65-F5344CB8AC3E}">
        <p14:creationId xmlns:p14="http://schemas.microsoft.com/office/powerpoint/2010/main" val="460322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2C0F082-E81A-5B44-BEA5-0431C2F3F1E9}"/>
              </a:ext>
            </a:extLst>
          </p:cNvPr>
          <p:cNvSpPr>
            <a:spLocks noGrp="1"/>
          </p:cNvSpPr>
          <p:nvPr>
            <p:ph idx="1"/>
          </p:nvPr>
        </p:nvSpPr>
        <p:spPr>
          <a:xfrm>
            <a:off x="1883228" y="1251857"/>
            <a:ext cx="8240486" cy="4575919"/>
          </a:xfrm>
        </p:spPr>
        <p:txBody>
          <a:bodyPr>
            <a:normAutofit/>
          </a:bodyPr>
          <a:lstStyle/>
          <a:p>
            <a:r>
              <a:rPr lang="fr-FR" sz="1800" dirty="0">
                <a:solidFill>
                  <a:prstClr val="black"/>
                </a:solidFill>
                <a:latin typeface="Comic Sans MS" panose="030F0902030302020204" pitchFamily="66" charset="0"/>
              </a:rPr>
              <a:t>Long traces and Scope signal monitoring </a:t>
            </a:r>
            <a:r>
              <a:rPr lang="fr-FR" sz="1800" dirty="0" err="1">
                <a:solidFill>
                  <a:prstClr val="black"/>
                </a:solidFill>
                <a:latin typeface="Comic Sans MS" panose="030F0902030302020204" pitchFamily="66" charset="0"/>
              </a:rPr>
              <a:t>is</a:t>
            </a:r>
            <a:r>
              <a:rPr lang="fr-FR" sz="1800" dirty="0">
                <a:solidFill>
                  <a:prstClr val="black"/>
                </a:solidFill>
                <a:latin typeface="Comic Sans MS" panose="030F0902030302020204" pitchFamily="66" charset="0"/>
              </a:rPr>
              <a:t> crucial.</a:t>
            </a:r>
          </a:p>
          <a:p>
            <a:endParaRPr lang="fr-FR" sz="1800" dirty="0">
              <a:solidFill>
                <a:prstClr val="black"/>
              </a:solidFill>
              <a:latin typeface="Comic Sans MS" panose="030F0902030302020204" pitchFamily="66" charset="0"/>
            </a:endParaRPr>
          </a:p>
          <a:p>
            <a:r>
              <a:rPr lang="fr-FR" sz="1800" dirty="0">
                <a:solidFill>
                  <a:prstClr val="black"/>
                </a:solidFill>
                <a:latin typeface="Comic Sans MS" panose="030F0902030302020204" pitchFamily="66" charset="0"/>
              </a:rPr>
              <a:t>Monitoring MUST </a:t>
            </a:r>
            <a:r>
              <a:rPr lang="fr-FR" sz="1800" dirty="0" err="1">
                <a:solidFill>
                  <a:prstClr val="black"/>
                </a:solidFill>
                <a:latin typeface="Comic Sans MS" panose="030F0902030302020204" pitchFamily="66" charset="0"/>
              </a:rPr>
              <a:t>be</a:t>
            </a:r>
            <a:r>
              <a:rPr lang="fr-FR" sz="1800" dirty="0">
                <a:solidFill>
                  <a:prstClr val="black"/>
                </a:solidFill>
                <a:latin typeface="Comic Sans MS" panose="030F0902030302020204" pitchFamily="66" charset="0"/>
              </a:rPr>
              <a:t> made </a:t>
            </a:r>
            <a:r>
              <a:rPr lang="fr-FR" sz="1800" dirty="0" err="1">
                <a:solidFill>
                  <a:prstClr val="black"/>
                </a:solidFill>
                <a:latin typeface="Comic Sans MS" panose="030F0902030302020204" pitchFamily="66" charset="0"/>
              </a:rPr>
              <a:t>physically</a:t>
            </a:r>
            <a:r>
              <a:rPr lang="fr-FR" sz="1800" dirty="0">
                <a:solidFill>
                  <a:prstClr val="black"/>
                </a:solidFill>
                <a:latin typeface="Comic Sans MS" panose="030F0902030302020204" pitchFamily="66" charset="0"/>
              </a:rPr>
              <a:t> on the </a:t>
            </a:r>
            <a:r>
              <a:rPr lang="fr-FR" sz="1800" dirty="0" err="1">
                <a:solidFill>
                  <a:prstClr val="black"/>
                </a:solidFill>
                <a:latin typeface="Comic Sans MS" panose="030F0902030302020204" pitchFamily="66" charset="0"/>
              </a:rPr>
              <a:t>signals</a:t>
            </a:r>
            <a:r>
              <a:rPr lang="fr-FR" sz="1800" dirty="0">
                <a:solidFill>
                  <a:prstClr val="black"/>
                </a:solidFill>
                <a:latin typeface="Comic Sans MS" panose="030F0902030302020204" pitchFamily="66" charset="0"/>
              </a:rPr>
              <a:t> and </a:t>
            </a:r>
            <a:r>
              <a:rPr lang="fr-FR" sz="1800" dirty="0" err="1">
                <a:solidFill>
                  <a:prstClr val="black"/>
                </a:solidFill>
                <a:latin typeface="Comic Sans MS" panose="030F0902030302020204" pitchFamily="66" charset="0"/>
              </a:rPr>
              <a:t>without</a:t>
            </a:r>
            <a:r>
              <a:rPr lang="fr-FR" sz="1800" dirty="0">
                <a:solidFill>
                  <a:prstClr val="black"/>
                </a:solidFill>
                <a:latin typeface="Comic Sans MS" panose="030F0902030302020204" pitchFamily="66" charset="0"/>
              </a:rPr>
              <a:t> </a:t>
            </a:r>
            <a:r>
              <a:rPr lang="fr-FR" sz="1800" dirty="0" err="1">
                <a:solidFill>
                  <a:prstClr val="black"/>
                </a:solidFill>
                <a:latin typeface="Comic Sans MS" panose="030F0902030302020204" pitchFamily="66" charset="0"/>
              </a:rPr>
              <a:t>generating</a:t>
            </a:r>
            <a:r>
              <a:rPr lang="fr-FR" sz="1800" dirty="0">
                <a:solidFill>
                  <a:prstClr val="black"/>
                </a:solidFill>
                <a:latin typeface="Comic Sans MS" panose="030F0902030302020204" pitchFamily="66" charset="0"/>
              </a:rPr>
              <a:t> noise</a:t>
            </a:r>
          </a:p>
          <a:p>
            <a:endParaRPr lang="fr-FR" sz="1800" dirty="0">
              <a:solidFill>
                <a:prstClr val="black"/>
              </a:solidFill>
              <a:latin typeface="Comic Sans MS" panose="030F0902030302020204" pitchFamily="66" charset="0"/>
            </a:endParaRPr>
          </a:p>
          <a:p>
            <a:r>
              <a:rPr lang="fr-FR" sz="1800" dirty="0" err="1">
                <a:solidFill>
                  <a:prstClr val="black"/>
                </a:solidFill>
                <a:latin typeface="Comic Sans MS" panose="030F0902030302020204" pitchFamily="66" charset="0"/>
              </a:rPr>
              <a:t>We</a:t>
            </a:r>
            <a:r>
              <a:rPr lang="fr-FR" sz="1800" dirty="0">
                <a:solidFill>
                  <a:prstClr val="black"/>
                </a:solidFill>
                <a:latin typeface="Comic Sans MS" panose="030F0902030302020204" pitchFamily="66" charset="0"/>
              </a:rPr>
              <a:t> </a:t>
            </a:r>
            <a:r>
              <a:rPr lang="fr-FR" sz="1800" dirty="0" err="1">
                <a:solidFill>
                  <a:prstClr val="black"/>
                </a:solidFill>
                <a:latin typeface="Comic Sans MS" panose="030F0902030302020204" pitchFamily="66" charset="0"/>
              </a:rPr>
              <a:t>need</a:t>
            </a:r>
            <a:r>
              <a:rPr lang="fr-FR" sz="1800" dirty="0">
                <a:solidFill>
                  <a:prstClr val="black"/>
                </a:solidFill>
                <a:latin typeface="Comic Sans MS" panose="030F0902030302020204" pitchFamily="66" charset="0"/>
              </a:rPr>
              <a:t> </a:t>
            </a:r>
            <a:r>
              <a:rPr lang="fr-FR" sz="1800" dirty="0" err="1">
                <a:solidFill>
                  <a:prstClr val="black"/>
                </a:solidFill>
                <a:latin typeface="Comic Sans MS" panose="030F0902030302020204" pitchFamily="66" charset="0"/>
              </a:rPr>
              <a:t>detailed</a:t>
            </a:r>
            <a:r>
              <a:rPr lang="fr-FR" sz="1800" dirty="0">
                <a:solidFill>
                  <a:prstClr val="black"/>
                </a:solidFill>
                <a:latin typeface="Comic Sans MS" panose="030F0902030302020204" pitchFamily="66" charset="0"/>
              </a:rPr>
              <a:t> and </a:t>
            </a:r>
            <a:r>
              <a:rPr lang="fr-FR" sz="1800" dirty="0" err="1">
                <a:solidFill>
                  <a:prstClr val="black"/>
                </a:solidFill>
                <a:latin typeface="Comic Sans MS" panose="030F0902030302020204" pitchFamily="66" charset="0"/>
              </a:rPr>
              <a:t>synchronised</a:t>
            </a:r>
            <a:r>
              <a:rPr lang="fr-FR" sz="1800" dirty="0">
                <a:solidFill>
                  <a:prstClr val="black"/>
                </a:solidFill>
                <a:latin typeface="Comic Sans MS" panose="030F0902030302020204" pitchFamily="66" charset="0"/>
              </a:rPr>
              <a:t> monitoring (LVPS HV and CSP)</a:t>
            </a:r>
          </a:p>
          <a:p>
            <a:endParaRPr lang="fr-FR" sz="1800" dirty="0">
              <a:solidFill>
                <a:prstClr val="black"/>
              </a:solidFill>
              <a:latin typeface="Comic Sans MS" panose="030F0902030302020204" pitchFamily="66" charset="0"/>
            </a:endParaRPr>
          </a:p>
          <a:p>
            <a:r>
              <a:rPr lang="fr-FR" sz="1800" dirty="0">
                <a:solidFill>
                  <a:prstClr val="black"/>
                </a:solidFill>
                <a:latin typeface="Comic Sans MS" panose="030F0902030302020204" pitchFamily="66" charset="0"/>
              </a:rPr>
              <a:t>Low Voltage Power supplies for </a:t>
            </a:r>
            <a:r>
              <a:rPr lang="fr-FR" sz="1800" dirty="0" err="1">
                <a:solidFill>
                  <a:prstClr val="black"/>
                </a:solidFill>
                <a:latin typeface="Comic Sans MS" panose="030F0902030302020204" pitchFamily="66" charset="0"/>
              </a:rPr>
              <a:t>Preamps</a:t>
            </a:r>
            <a:r>
              <a:rPr lang="fr-FR" sz="1800" dirty="0">
                <a:solidFill>
                  <a:prstClr val="black"/>
                </a:solidFill>
                <a:latin typeface="Comic Sans MS" panose="030F0902030302020204" pitchFamily="66" charset="0"/>
              </a:rPr>
              <a:t>.</a:t>
            </a:r>
          </a:p>
          <a:p>
            <a:endParaRPr lang="fr-FR" sz="1800" dirty="0">
              <a:solidFill>
                <a:prstClr val="black"/>
              </a:solidFill>
              <a:latin typeface="Comic Sans MS" panose="030F0902030302020204" pitchFamily="66" charset="0"/>
            </a:endParaRPr>
          </a:p>
          <a:p>
            <a:r>
              <a:rPr lang="fr-FR" sz="1800" dirty="0">
                <a:solidFill>
                  <a:prstClr val="black"/>
                </a:solidFill>
                <a:latin typeface="Comic Sans MS" panose="030F0902030302020204" pitchFamily="66" charset="0"/>
              </a:rPr>
              <a:t>High Voltage Power supplies for detector </a:t>
            </a:r>
            <a:r>
              <a:rPr lang="fr-FR" sz="1800" dirty="0" err="1">
                <a:solidFill>
                  <a:prstClr val="black"/>
                </a:solidFill>
                <a:latin typeface="Comic Sans MS" panose="030F0902030302020204" pitchFamily="66" charset="0"/>
              </a:rPr>
              <a:t>biaising</a:t>
            </a:r>
            <a:r>
              <a:rPr lang="fr-FR" sz="1800" dirty="0">
                <a:solidFill>
                  <a:prstClr val="black"/>
                </a:solidFill>
                <a:latin typeface="Comic Sans MS" panose="030F0902030302020204" pitchFamily="66" charset="0"/>
              </a:rPr>
              <a:t> (Discussion </a:t>
            </a:r>
            <a:r>
              <a:rPr lang="fr-FR" sz="1800" dirty="0" err="1">
                <a:solidFill>
                  <a:prstClr val="black"/>
                </a:solidFill>
                <a:latin typeface="Comic Sans MS" panose="030F0902030302020204" pitchFamily="66" charset="0"/>
              </a:rPr>
              <a:t>started</a:t>
            </a:r>
            <a:r>
              <a:rPr lang="fr-FR" sz="1800" dirty="0">
                <a:solidFill>
                  <a:prstClr val="black"/>
                </a:solidFill>
                <a:latin typeface="Comic Sans MS" panose="030F0902030302020204" pitchFamily="66" charset="0"/>
              </a:rPr>
              <a:t> </a:t>
            </a:r>
            <a:r>
              <a:rPr lang="fr-FR" sz="1800" dirty="0" err="1">
                <a:solidFill>
                  <a:prstClr val="black"/>
                </a:solidFill>
                <a:latin typeface="Comic Sans MS" panose="030F0902030302020204" pitchFamily="66" charset="0"/>
              </a:rPr>
              <a:t>with</a:t>
            </a:r>
            <a:r>
              <a:rPr lang="fr-FR" sz="1800" dirty="0">
                <a:solidFill>
                  <a:prstClr val="black"/>
                </a:solidFill>
                <a:latin typeface="Comic Sans MS" panose="030F0902030302020204" pitchFamily="66" charset="0"/>
              </a:rPr>
              <a:t> CAEN).</a:t>
            </a:r>
          </a:p>
          <a:p>
            <a:pPr marL="0" indent="0">
              <a:buNone/>
            </a:pPr>
            <a:endParaRPr lang="fr-FR" sz="2000" dirty="0">
              <a:latin typeface="Times New Roman" panose="02020603050405020304" pitchFamily="18" charset="0"/>
              <a:ea typeface="Times New Roman" panose="02020603050405020304" pitchFamily="18" charset="0"/>
            </a:endParaRPr>
          </a:p>
          <a:p>
            <a:pPr marL="0" indent="0">
              <a:buNone/>
            </a:pPr>
            <a:endParaRPr lang="fr-FR" sz="2000" dirty="0">
              <a:latin typeface="Times New Roman" panose="02020603050405020304" pitchFamily="18" charset="0"/>
              <a:ea typeface="Times New Roman" panose="02020603050405020304" pitchFamily="18" charset="0"/>
            </a:endParaRPr>
          </a:p>
          <a:p>
            <a:endParaRPr lang="fr-FR" sz="2000" dirty="0">
              <a:effectLst/>
              <a:latin typeface="Times New Roman" panose="02020603050405020304" pitchFamily="18" charset="0"/>
              <a:ea typeface="Times New Roman" panose="02020603050405020304" pitchFamily="18" charset="0"/>
            </a:endParaRPr>
          </a:p>
        </p:txBody>
      </p:sp>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4ADF25D1-E576-101E-C247-2BB69F78EB47}"/>
              </a:ext>
            </a:extLst>
          </p:cNvPr>
          <p:cNvSpPr>
            <a:spLocks noGrp="1"/>
          </p:cNvSpPr>
          <p:nvPr>
            <p:ph type="title"/>
          </p:nvPr>
        </p:nvSpPr>
        <p:spPr/>
        <p:txBody>
          <a:bodyPr>
            <a:normAutofit/>
          </a:bodyPr>
          <a:lstStyle/>
          <a:p>
            <a:r>
              <a:rPr lang="fr-FR" sz="2000" dirty="0"/>
              <a:t>EMC </a:t>
            </a:r>
            <a:r>
              <a:rPr lang="fr-FR" sz="2000" dirty="0" err="1"/>
              <a:t>Development</a:t>
            </a:r>
            <a:r>
              <a:rPr lang="fr-FR" sz="2000" dirty="0"/>
              <a:t> Plan</a:t>
            </a:r>
            <a:endParaRPr lang="fr-FR" dirty="0"/>
          </a:p>
        </p:txBody>
      </p:sp>
    </p:spTree>
    <p:extLst>
      <p:ext uri="{BB962C8B-B14F-4D97-AF65-F5344CB8AC3E}">
        <p14:creationId xmlns:p14="http://schemas.microsoft.com/office/powerpoint/2010/main" val="4234530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53DDF8-92C0-0F49-913D-05FE10E58DB5}"/>
              </a:ext>
            </a:extLst>
          </p:cNvPr>
          <p:cNvSpPr>
            <a:spLocks noGrp="1"/>
          </p:cNvSpPr>
          <p:nvPr>
            <p:ph type="title"/>
          </p:nvPr>
        </p:nvSpPr>
        <p:spPr>
          <a:xfrm>
            <a:off x="2645426" y="254425"/>
            <a:ext cx="3450574" cy="426612"/>
          </a:xfrm>
        </p:spPr>
        <p:txBody>
          <a:bodyPr>
            <a:normAutofit/>
          </a:bodyPr>
          <a:lstStyle/>
          <a:p>
            <a:r>
              <a:rPr lang="fr-FR" sz="2000" dirty="0"/>
              <a:t>EMC @ LNL April 2026</a:t>
            </a:r>
            <a:endParaRPr lang="fr-FR" dirty="0"/>
          </a:p>
        </p:txBody>
      </p:sp>
      <p:sp>
        <p:nvSpPr>
          <p:cNvPr id="4" name="Espace réservé de la date 3">
            <a:extLst>
              <a:ext uri="{FF2B5EF4-FFF2-40B4-BE49-F238E27FC236}">
                <a16:creationId xmlns:a16="http://schemas.microsoft.com/office/drawing/2014/main" id="{FB46C179-DC5B-BA48-931F-1F994E50AD7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EB460EE0-ACBC-C345-B22F-E388B06EC94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83885372-0B83-C841-84A6-D45DF0AAEA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2">
            <a:extLst>
              <a:ext uri="{FF2B5EF4-FFF2-40B4-BE49-F238E27FC236}">
                <a16:creationId xmlns:a16="http://schemas.microsoft.com/office/drawing/2014/main" id="{1332E644-D2C6-0A06-1472-FD15C7DB21F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025" name="Image 2">
            <a:extLst>
              <a:ext uri="{FF2B5EF4-FFF2-40B4-BE49-F238E27FC236}">
                <a16:creationId xmlns:a16="http://schemas.microsoft.com/office/drawing/2014/main" id="{21A6FF53-F65B-687C-D5B9-F66061BBE81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37549" y="1221988"/>
            <a:ext cx="3860800" cy="3619500"/>
          </a:xfrm>
          <a:prstGeom prst="rect">
            <a:avLst/>
          </a:prstGeom>
          <a:noFill/>
          <a:extLst>
            <a:ext uri="{909E8E84-426E-40DD-AFC4-6F175D3DCCD1}">
              <a14:hiddenFill xmlns:a14="http://schemas.microsoft.com/office/drawing/2010/main">
                <a:solidFill>
                  <a:srgbClr val="FFFFFF"/>
                </a:solidFill>
              </a14:hiddenFill>
            </a:ext>
          </a:extLst>
        </p:spPr>
      </p:pic>
      <p:sp>
        <p:nvSpPr>
          <p:cNvPr id="14" name="ZoneTexte 13">
            <a:extLst>
              <a:ext uri="{FF2B5EF4-FFF2-40B4-BE49-F238E27FC236}">
                <a16:creationId xmlns:a16="http://schemas.microsoft.com/office/drawing/2014/main" id="{12C5D64C-A935-971D-0E62-708F0178B28F}"/>
              </a:ext>
            </a:extLst>
          </p:cNvPr>
          <p:cNvSpPr txBox="1"/>
          <p:nvPr/>
        </p:nvSpPr>
        <p:spPr>
          <a:xfrm>
            <a:off x="6526483" y="4841488"/>
            <a:ext cx="6097772" cy="369332"/>
          </a:xfrm>
          <a:prstGeom prst="rect">
            <a:avLst/>
          </a:prstGeom>
          <a:noFill/>
        </p:spPr>
        <p:txBody>
          <a:bodyPr wrap="square">
            <a:spAutoFit/>
          </a:bodyPr>
          <a:lstStyle/>
          <a:p>
            <a:pPr algn="ctr">
              <a:spcAft>
                <a:spcPts val="1000"/>
              </a:spcAft>
            </a:pPr>
            <a:r>
              <a:rPr lang="en-US" sz="1800" b="1" dirty="0">
                <a:solidFill>
                  <a:srgbClr val="4F81BD"/>
                </a:solidFill>
                <a:effectLst/>
                <a:latin typeface="Times New Roman" panose="02020603050405020304" pitchFamily="18" charset="0"/>
                <a:ea typeface="Times New Roman" panose="02020603050405020304" pitchFamily="18" charset="0"/>
              </a:rPr>
              <a:t>Figure 1	AGATA High Voltage crate</a:t>
            </a:r>
            <a:endParaRPr lang="fr-FR" sz="1800" b="1" dirty="0">
              <a:solidFill>
                <a:srgbClr val="4F81BD"/>
              </a:solidFill>
              <a:effectLst/>
              <a:latin typeface="Times New Roman" panose="02020603050405020304" pitchFamily="18" charset="0"/>
              <a:ea typeface="Times New Roman" panose="02020603050405020304" pitchFamily="18" charset="0"/>
            </a:endParaRPr>
          </a:p>
        </p:txBody>
      </p:sp>
      <p:sp>
        <p:nvSpPr>
          <p:cNvPr id="15" name="ZoneTexte 14">
            <a:extLst>
              <a:ext uri="{FF2B5EF4-FFF2-40B4-BE49-F238E27FC236}">
                <a16:creationId xmlns:a16="http://schemas.microsoft.com/office/drawing/2014/main" id="{82A9EACB-0FD6-8393-794E-B185748E20D4}"/>
              </a:ext>
            </a:extLst>
          </p:cNvPr>
          <p:cNvSpPr txBox="1"/>
          <p:nvPr/>
        </p:nvSpPr>
        <p:spPr>
          <a:xfrm>
            <a:off x="120945" y="1530333"/>
            <a:ext cx="7345701" cy="4702539"/>
          </a:xfrm>
          <a:prstGeom prst="rect">
            <a:avLst/>
          </a:prstGeom>
          <a:noFill/>
        </p:spPr>
        <p:txBody>
          <a:bodyPr wrap="square" rtlCol="0">
            <a:normAutofit/>
          </a:bodyPr>
          <a:lstStyle/>
          <a:p>
            <a:pPr algn="just">
              <a:lnSpc>
                <a:spcPct val="150000"/>
              </a:lnSpc>
            </a:pPr>
            <a:r>
              <a:rPr lang="en-US" dirty="0">
                <a:solidFill>
                  <a:prstClr val="black"/>
                </a:solidFill>
                <a:latin typeface="Comic Sans MS" panose="030F0902030302020204" pitchFamily="66" charset="0"/>
              </a:rPr>
              <a:t>The AGATA HV output baseline EMC test is based on several steps (using externally shielded and normal 30 m HV cable):</a:t>
            </a:r>
            <a:endParaRPr lang="fr-FR" dirty="0">
              <a:solidFill>
                <a:prstClr val="black"/>
              </a:solidFill>
              <a:latin typeface="Comic Sans MS" panose="030F0902030302020204" pitchFamily="66" charset="0"/>
            </a:endParaRPr>
          </a:p>
          <a:p>
            <a:pPr algn="just">
              <a:lnSpc>
                <a:spcPct val="150000"/>
              </a:lnSpc>
            </a:pPr>
            <a:r>
              <a:rPr lang="en-US" dirty="0">
                <a:solidFill>
                  <a:prstClr val="black"/>
                </a:solidFill>
                <a:latin typeface="Comic Sans MS" panose="030F0902030302020204" pitchFamily="66" charset="0"/>
              </a:rPr>
              <a:t> </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An HV decoupler is lent gently by the CAEN company to check for ripple voltage signals.</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The needed HV output is connected to the Decoupler.</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The HV baseline signal is </a:t>
            </a:r>
            <a:r>
              <a:rPr lang="en-US" dirty="0" err="1">
                <a:solidFill>
                  <a:prstClr val="black"/>
                </a:solidFill>
                <a:latin typeface="Comic Sans MS" panose="030F0902030302020204" pitchFamily="66" charset="0"/>
              </a:rPr>
              <a:t>analysed</a:t>
            </a:r>
            <a:r>
              <a:rPr lang="en-US" dirty="0">
                <a:solidFill>
                  <a:prstClr val="black"/>
                </a:solidFill>
                <a:latin typeface="Comic Sans MS" panose="030F0902030302020204" pitchFamily="66" charset="0"/>
              </a:rPr>
              <a:t> on the scope using </a:t>
            </a:r>
            <a:r>
              <a:rPr lang="en-US" dirty="0" err="1">
                <a:solidFill>
                  <a:prstClr val="black"/>
                </a:solidFill>
                <a:latin typeface="Comic Sans MS" panose="030F0902030302020204" pitchFamily="66" charset="0"/>
              </a:rPr>
              <a:t>Vp</a:t>
            </a:r>
            <a:r>
              <a:rPr lang="en-US" dirty="0">
                <a:solidFill>
                  <a:prstClr val="black"/>
                </a:solidFill>
                <a:latin typeface="Comic Sans MS" panose="030F0902030302020204" pitchFamily="66" charset="0"/>
              </a:rPr>
              <a:t>-p and FFT frequency analysis.</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The HV is then plugged into the detector and the core output preamplifier baseline spectra using long trace is recorded and plotted.</a:t>
            </a:r>
            <a:endParaRPr lang="fr-FR" dirty="0">
              <a:solidFill>
                <a:prstClr val="black"/>
              </a:solidFill>
              <a:latin typeface="Comic Sans MS" panose="030F0902030302020204" pitchFamily="66" charset="0"/>
            </a:endParaRPr>
          </a:p>
          <a:p>
            <a:endParaRPr lang="fr-FR" dirty="0"/>
          </a:p>
        </p:txBody>
      </p:sp>
      <p:sp>
        <p:nvSpPr>
          <p:cNvPr id="16" name="ZoneTexte 15">
            <a:extLst>
              <a:ext uri="{FF2B5EF4-FFF2-40B4-BE49-F238E27FC236}">
                <a16:creationId xmlns:a16="http://schemas.microsoft.com/office/drawing/2014/main" id="{40184C9E-D05D-90EB-6891-89917A979D58}"/>
              </a:ext>
            </a:extLst>
          </p:cNvPr>
          <p:cNvSpPr txBox="1"/>
          <p:nvPr/>
        </p:nvSpPr>
        <p:spPr>
          <a:xfrm>
            <a:off x="4573675" y="780192"/>
            <a:ext cx="2892971" cy="584775"/>
          </a:xfrm>
          <a:prstGeom prst="rect">
            <a:avLst/>
          </a:prstGeom>
          <a:noFill/>
        </p:spPr>
        <p:txBody>
          <a:bodyPr wrap="none" rtlCol="0">
            <a:spAutoFit/>
          </a:bodyPr>
          <a:lstStyle/>
          <a:p>
            <a:r>
              <a:rPr lang="fr-FR" sz="3200" dirty="0"/>
              <a:t>HV Qualification</a:t>
            </a:r>
          </a:p>
        </p:txBody>
      </p:sp>
    </p:spTree>
    <p:extLst>
      <p:ext uri="{BB962C8B-B14F-4D97-AF65-F5344CB8AC3E}">
        <p14:creationId xmlns:p14="http://schemas.microsoft.com/office/powerpoint/2010/main" val="3212592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F3405C66-3427-4444-9F87-CAD27EBA859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6E18D304-23F3-5146-89AD-80E923880C0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B8F70C52-C2A0-F849-828E-86E50E143E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itre 1">
            <a:extLst>
              <a:ext uri="{FF2B5EF4-FFF2-40B4-BE49-F238E27FC236}">
                <a16:creationId xmlns:a16="http://schemas.microsoft.com/office/drawing/2014/main" id="{F4F8BE68-235C-541C-0209-B4CD0A277FAC}"/>
              </a:ext>
            </a:extLst>
          </p:cNvPr>
          <p:cNvSpPr>
            <a:spLocks noGrp="1"/>
          </p:cNvSpPr>
          <p:nvPr>
            <p:ph type="title"/>
          </p:nvPr>
        </p:nvSpPr>
        <p:spPr/>
        <p:txBody>
          <a:bodyPr>
            <a:normAutofit/>
          </a:bodyPr>
          <a:lstStyle/>
          <a:p>
            <a:r>
              <a:rPr lang="fr-FR" sz="2000" dirty="0"/>
              <a:t>EMC @ LNL April 2026</a:t>
            </a:r>
            <a:endParaRPr lang="fr-FR" dirty="0"/>
          </a:p>
        </p:txBody>
      </p:sp>
      <p:pic>
        <p:nvPicPr>
          <p:cNvPr id="23" name="Image 22">
            <a:extLst>
              <a:ext uri="{FF2B5EF4-FFF2-40B4-BE49-F238E27FC236}">
                <a16:creationId xmlns:a16="http://schemas.microsoft.com/office/drawing/2014/main" id="{04BFDF31-B862-0EE2-C125-18F748ED44E5}"/>
              </a:ext>
            </a:extLst>
          </p:cNvPr>
          <p:cNvPicPr>
            <a:picLocks noChangeAspect="1"/>
          </p:cNvPicPr>
          <p:nvPr/>
        </p:nvPicPr>
        <p:blipFill>
          <a:blip r:embed="rId2"/>
          <a:stretch>
            <a:fillRect/>
          </a:stretch>
        </p:blipFill>
        <p:spPr>
          <a:xfrm>
            <a:off x="647579" y="2831878"/>
            <a:ext cx="9939912" cy="1924494"/>
          </a:xfrm>
          <a:prstGeom prst="rect">
            <a:avLst/>
          </a:prstGeom>
        </p:spPr>
      </p:pic>
      <p:sp>
        <p:nvSpPr>
          <p:cNvPr id="24" name="ZoneTexte 23">
            <a:extLst>
              <a:ext uri="{FF2B5EF4-FFF2-40B4-BE49-F238E27FC236}">
                <a16:creationId xmlns:a16="http://schemas.microsoft.com/office/drawing/2014/main" id="{DE359C20-541A-BC90-BF69-39C4977F6E9D}"/>
              </a:ext>
            </a:extLst>
          </p:cNvPr>
          <p:cNvSpPr txBox="1"/>
          <p:nvPr/>
        </p:nvSpPr>
        <p:spPr>
          <a:xfrm>
            <a:off x="4038600" y="1273824"/>
            <a:ext cx="3655103" cy="707886"/>
          </a:xfrm>
          <a:prstGeom prst="rect">
            <a:avLst/>
          </a:prstGeom>
          <a:noFill/>
        </p:spPr>
        <p:txBody>
          <a:bodyPr wrap="none" rtlCol="0">
            <a:spAutoFit/>
          </a:bodyPr>
          <a:lstStyle/>
          <a:p>
            <a:r>
              <a:rPr lang="fr-FR" sz="4000" dirty="0"/>
              <a:t>HV Scheme tests</a:t>
            </a:r>
          </a:p>
        </p:txBody>
      </p:sp>
    </p:spTree>
    <p:extLst>
      <p:ext uri="{BB962C8B-B14F-4D97-AF65-F5344CB8AC3E}">
        <p14:creationId xmlns:p14="http://schemas.microsoft.com/office/powerpoint/2010/main" val="2336771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 LNL April 2026</a:t>
            </a:r>
            <a:endParaRPr lang="fr-FR" dirty="0"/>
          </a:p>
        </p:txBody>
      </p:sp>
      <p:pic>
        <p:nvPicPr>
          <p:cNvPr id="7" name="Image 6">
            <a:extLst>
              <a:ext uri="{FF2B5EF4-FFF2-40B4-BE49-F238E27FC236}">
                <a16:creationId xmlns:a16="http://schemas.microsoft.com/office/drawing/2014/main" id="{A06D64C5-E1D9-A3B0-5FCA-2A8FBC2A94F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178" t="5956" r="4753" b="8419"/>
          <a:stretch/>
        </p:blipFill>
        <p:spPr>
          <a:xfrm>
            <a:off x="336402" y="1541721"/>
            <a:ext cx="7531691" cy="4433776"/>
          </a:xfrm>
          <a:prstGeom prst="rect">
            <a:avLst/>
          </a:prstGeom>
        </p:spPr>
      </p:pic>
      <p:sp>
        <p:nvSpPr>
          <p:cNvPr id="8" name="ZoneTexte 7">
            <a:extLst>
              <a:ext uri="{FF2B5EF4-FFF2-40B4-BE49-F238E27FC236}">
                <a16:creationId xmlns:a16="http://schemas.microsoft.com/office/drawing/2014/main" id="{16CCE945-568C-9C9F-5E8E-88EDF0206C75}"/>
              </a:ext>
            </a:extLst>
          </p:cNvPr>
          <p:cNvSpPr txBox="1"/>
          <p:nvPr/>
        </p:nvSpPr>
        <p:spPr>
          <a:xfrm>
            <a:off x="7755122" y="934909"/>
            <a:ext cx="3961957" cy="5083118"/>
          </a:xfrm>
          <a:prstGeom prst="rect">
            <a:avLst/>
          </a:prstGeom>
          <a:noFill/>
        </p:spPr>
        <p:txBody>
          <a:bodyPr wrap="square" rtlCol="0">
            <a:normAutofit fontScale="92500"/>
          </a:bodyPr>
          <a:lstStyle/>
          <a:p>
            <a:pPr algn="just">
              <a:lnSpc>
                <a:spcPct val="150000"/>
              </a:lnSpc>
            </a:pPr>
            <a:r>
              <a:rPr lang="fr-FR" dirty="0">
                <a:solidFill>
                  <a:prstClr val="black"/>
                </a:solidFill>
                <a:latin typeface="Comic Sans MS" panose="030F0902030302020204" pitchFamily="66" charset="0"/>
              </a:rPr>
              <a:t>The HV </a:t>
            </a:r>
            <a:r>
              <a:rPr lang="fr-FR" dirty="0" err="1">
                <a:solidFill>
                  <a:prstClr val="black"/>
                </a:solidFill>
                <a:latin typeface="Comic Sans MS" panose="030F0902030302020204" pitchFamily="66" charset="0"/>
              </a:rPr>
              <a:t>decoupler</a:t>
            </a:r>
            <a:r>
              <a:rPr lang="fr-FR" dirty="0">
                <a:solidFill>
                  <a:prstClr val="black"/>
                </a:solidFill>
                <a:latin typeface="Comic Sans MS" panose="030F0902030302020204" pitchFamily="66" charset="0"/>
              </a:rPr>
              <a:t> has </a:t>
            </a:r>
            <a:r>
              <a:rPr lang="fr-FR" dirty="0" err="1">
                <a:solidFill>
                  <a:prstClr val="black"/>
                </a:solidFill>
                <a:latin typeface="Comic Sans MS" panose="030F0902030302020204" pitchFamily="66" charset="0"/>
              </a:rPr>
              <a:t>its</a:t>
            </a:r>
            <a:r>
              <a:rPr lang="fr-FR" dirty="0">
                <a:solidFill>
                  <a:prstClr val="black"/>
                </a:solidFill>
                <a:latin typeface="Comic Sans MS" panose="030F0902030302020204" pitchFamily="66" charset="0"/>
              </a:rPr>
              <a:t> limitations in </a:t>
            </a:r>
            <a:r>
              <a:rPr lang="fr-FR" dirty="0" err="1">
                <a:solidFill>
                  <a:prstClr val="black"/>
                </a:solidFill>
                <a:latin typeface="Comic Sans MS" panose="030F0902030302020204" pitchFamily="66" charset="0"/>
              </a:rPr>
              <a:t>frequency</a:t>
            </a:r>
            <a:r>
              <a:rPr lang="fr-FR" dirty="0">
                <a:solidFill>
                  <a:prstClr val="black"/>
                </a:solidFill>
                <a:latin typeface="Comic Sans MS" panose="030F0902030302020204" pitchFamily="66" charset="0"/>
              </a:rPr>
              <a:t> </a:t>
            </a:r>
            <a:r>
              <a:rPr lang="fr-FR" dirty="0" err="1">
                <a:solidFill>
                  <a:prstClr val="black"/>
                </a:solidFill>
                <a:latin typeface="Comic Sans MS" panose="030F0902030302020204" pitchFamily="66" charset="0"/>
              </a:rPr>
              <a:t>cutoff</a:t>
            </a:r>
            <a:r>
              <a:rPr lang="fr-FR" dirty="0">
                <a:solidFill>
                  <a:prstClr val="black"/>
                </a:solidFill>
                <a:latin typeface="Comic Sans MS" panose="030F0902030302020204" pitchFamily="66" charset="0"/>
              </a:rPr>
              <a:t> @ 6 and 8 MHz.</a:t>
            </a:r>
          </a:p>
          <a:p>
            <a:pPr algn="just">
              <a:lnSpc>
                <a:spcPct val="150000"/>
              </a:lnSpc>
            </a:pPr>
            <a:r>
              <a:rPr lang="en-US" dirty="0">
                <a:solidFill>
                  <a:prstClr val="black"/>
                </a:solidFill>
                <a:latin typeface="Comic Sans MS" panose="030F0902030302020204" pitchFamily="66" charset="0"/>
              </a:rPr>
              <a:t> </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err="1">
                <a:solidFill>
                  <a:prstClr val="black"/>
                </a:solidFill>
                <a:latin typeface="Comic Sans MS" panose="030F0902030302020204" pitchFamily="66" charset="0"/>
              </a:rPr>
              <a:t>Hig</a:t>
            </a:r>
            <a:r>
              <a:rPr lang="en-US" dirty="0">
                <a:solidFill>
                  <a:prstClr val="black"/>
                </a:solidFill>
                <a:latin typeface="Comic Sans MS" panose="030F0902030302020204" pitchFamily="66" charset="0"/>
              </a:rPr>
              <a:t> frequency signals level is reduced.</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Test of the noise @ 0V and the results are the same.</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The following tests were made @0V without the HV decoupler.</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The 50 ohm load is taken out because in reality the HV is a high impedance .</a:t>
            </a:r>
            <a:endParaRPr lang="fr-FR" dirty="0">
              <a:solidFill>
                <a:prstClr val="black"/>
              </a:solidFill>
              <a:latin typeface="Comic Sans MS" panose="030F0902030302020204" pitchFamily="66" charset="0"/>
            </a:endParaRPr>
          </a:p>
          <a:p>
            <a:endParaRPr lang="fr-FR" dirty="0"/>
          </a:p>
        </p:txBody>
      </p:sp>
    </p:spTree>
    <p:extLst>
      <p:ext uri="{BB962C8B-B14F-4D97-AF65-F5344CB8AC3E}">
        <p14:creationId xmlns:p14="http://schemas.microsoft.com/office/powerpoint/2010/main" val="3378023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 LNL April 2026</a:t>
            </a:r>
            <a:endParaRPr lang="fr-FR" dirty="0"/>
          </a:p>
        </p:txBody>
      </p:sp>
      <p:pic>
        <p:nvPicPr>
          <p:cNvPr id="2" name="Image 1">
            <a:extLst>
              <a:ext uri="{FF2B5EF4-FFF2-40B4-BE49-F238E27FC236}">
                <a16:creationId xmlns:a16="http://schemas.microsoft.com/office/drawing/2014/main" id="{29374A98-B83D-137A-588F-3E6D8480DED9}"/>
              </a:ext>
            </a:extLst>
          </p:cNvPr>
          <p:cNvPicPr>
            <a:picLocks noChangeAspect="1"/>
          </p:cNvPicPr>
          <p:nvPr/>
        </p:nvPicPr>
        <p:blipFill>
          <a:blip r:embed="rId2"/>
          <a:stretch>
            <a:fillRect/>
          </a:stretch>
        </p:blipFill>
        <p:spPr>
          <a:xfrm>
            <a:off x="2169121" y="1359677"/>
            <a:ext cx="7377051" cy="5462157"/>
          </a:xfrm>
          <a:prstGeom prst="rect">
            <a:avLst/>
          </a:prstGeom>
        </p:spPr>
      </p:pic>
      <p:sp>
        <p:nvSpPr>
          <p:cNvPr id="7" name="ZoneTexte 6">
            <a:extLst>
              <a:ext uri="{FF2B5EF4-FFF2-40B4-BE49-F238E27FC236}">
                <a16:creationId xmlns:a16="http://schemas.microsoft.com/office/drawing/2014/main" id="{FBA18E6E-0E86-0EAD-6A15-87A05B77E0E9}"/>
              </a:ext>
            </a:extLst>
          </p:cNvPr>
          <p:cNvSpPr txBox="1"/>
          <p:nvPr/>
        </p:nvSpPr>
        <p:spPr>
          <a:xfrm>
            <a:off x="3627261" y="821514"/>
            <a:ext cx="4880119" cy="523220"/>
          </a:xfrm>
          <a:prstGeom prst="rect">
            <a:avLst/>
          </a:prstGeom>
          <a:noFill/>
        </p:spPr>
        <p:txBody>
          <a:bodyPr wrap="none" rtlCol="0">
            <a:spAutoFit/>
          </a:bodyPr>
          <a:lstStyle/>
          <a:p>
            <a:r>
              <a:rPr lang="fr-FR" sz="2800" dirty="0" err="1"/>
              <a:t>Shielded</a:t>
            </a:r>
            <a:r>
              <a:rPr lang="fr-FR" sz="2800" dirty="0"/>
              <a:t> 20 cm </a:t>
            </a:r>
            <a:r>
              <a:rPr lang="fr-FR" sz="2800" dirty="0" err="1"/>
              <a:t>Decoupler</a:t>
            </a:r>
            <a:r>
              <a:rPr lang="fr-FR" sz="2800" dirty="0"/>
              <a:t> Cable</a:t>
            </a:r>
          </a:p>
        </p:txBody>
      </p:sp>
      <p:sp>
        <p:nvSpPr>
          <p:cNvPr id="8" name="ZoneTexte 7">
            <a:extLst>
              <a:ext uri="{FF2B5EF4-FFF2-40B4-BE49-F238E27FC236}">
                <a16:creationId xmlns:a16="http://schemas.microsoft.com/office/drawing/2014/main" id="{B25245C9-43A5-07C3-5293-1CCC5D8F1DAD}"/>
              </a:ext>
            </a:extLst>
          </p:cNvPr>
          <p:cNvSpPr txBox="1"/>
          <p:nvPr/>
        </p:nvSpPr>
        <p:spPr>
          <a:xfrm>
            <a:off x="336402" y="3799118"/>
            <a:ext cx="3294684" cy="584775"/>
          </a:xfrm>
          <a:prstGeom prst="rect">
            <a:avLst/>
          </a:prstGeom>
          <a:noFill/>
        </p:spPr>
        <p:txBody>
          <a:bodyPr wrap="none" rtlCol="0">
            <a:spAutoFit/>
          </a:bodyPr>
          <a:lstStyle/>
          <a:p>
            <a:r>
              <a:rPr lang="fr-FR" sz="3200" dirty="0" err="1"/>
              <a:t>Instrinsic</a:t>
            </a:r>
            <a:r>
              <a:rPr lang="fr-FR" sz="3200" dirty="0"/>
              <a:t> HV Noise</a:t>
            </a:r>
          </a:p>
        </p:txBody>
      </p:sp>
    </p:spTree>
    <p:extLst>
      <p:ext uri="{BB962C8B-B14F-4D97-AF65-F5344CB8AC3E}">
        <p14:creationId xmlns:p14="http://schemas.microsoft.com/office/powerpoint/2010/main" val="4132069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 LNL April 2026</a:t>
            </a:r>
            <a:endParaRPr lang="fr-FR" dirty="0"/>
          </a:p>
        </p:txBody>
      </p:sp>
      <p:pic>
        <p:nvPicPr>
          <p:cNvPr id="7" name="Image 6">
            <a:extLst>
              <a:ext uri="{FF2B5EF4-FFF2-40B4-BE49-F238E27FC236}">
                <a16:creationId xmlns:a16="http://schemas.microsoft.com/office/drawing/2014/main" id="{E7E05E72-9A78-C4A4-3764-1F3763D7874F}"/>
              </a:ext>
            </a:extLst>
          </p:cNvPr>
          <p:cNvPicPr>
            <a:picLocks noChangeAspect="1"/>
          </p:cNvPicPr>
          <p:nvPr/>
        </p:nvPicPr>
        <p:blipFill>
          <a:blip r:embed="rId2"/>
          <a:stretch>
            <a:fillRect/>
          </a:stretch>
        </p:blipFill>
        <p:spPr>
          <a:xfrm>
            <a:off x="187842" y="1269575"/>
            <a:ext cx="5969000" cy="5334000"/>
          </a:xfrm>
          <a:prstGeom prst="rect">
            <a:avLst/>
          </a:prstGeom>
        </p:spPr>
      </p:pic>
      <p:sp>
        <p:nvSpPr>
          <p:cNvPr id="8" name="ZoneTexte 7">
            <a:extLst>
              <a:ext uri="{FF2B5EF4-FFF2-40B4-BE49-F238E27FC236}">
                <a16:creationId xmlns:a16="http://schemas.microsoft.com/office/drawing/2014/main" id="{2C9324D3-8689-E286-C6D1-19C465CCEC02}"/>
              </a:ext>
            </a:extLst>
          </p:cNvPr>
          <p:cNvSpPr txBox="1"/>
          <p:nvPr/>
        </p:nvSpPr>
        <p:spPr>
          <a:xfrm>
            <a:off x="5613991" y="914401"/>
            <a:ext cx="6134986" cy="461665"/>
          </a:xfrm>
          <a:prstGeom prst="rect">
            <a:avLst/>
          </a:prstGeom>
          <a:noFill/>
        </p:spPr>
        <p:txBody>
          <a:bodyPr wrap="square" rtlCol="0">
            <a:spAutoFit/>
          </a:bodyPr>
          <a:lstStyle/>
          <a:p>
            <a:r>
              <a:rPr lang="fr-FR" sz="2400" dirty="0"/>
              <a:t>0 kV 1 </a:t>
            </a:r>
            <a:r>
              <a:rPr lang="fr-FR" sz="2400" dirty="0" err="1"/>
              <a:t>Mohm</a:t>
            </a:r>
            <a:r>
              <a:rPr lang="fr-FR" sz="2400" dirty="0"/>
              <a:t> </a:t>
            </a:r>
            <a:r>
              <a:rPr lang="fr-FR" sz="2400" dirty="0" err="1"/>
              <a:t>load</a:t>
            </a:r>
            <a:r>
              <a:rPr lang="fr-FR" sz="2400" dirty="0"/>
              <a:t> direct </a:t>
            </a:r>
            <a:r>
              <a:rPr lang="fr-FR" sz="2400" dirty="0" err="1"/>
              <a:t>connection</a:t>
            </a:r>
            <a:r>
              <a:rPr lang="fr-FR" sz="2400" dirty="0"/>
              <a:t> to scope</a:t>
            </a:r>
          </a:p>
        </p:txBody>
      </p:sp>
      <p:pic>
        <p:nvPicPr>
          <p:cNvPr id="9" name="Image 8">
            <a:extLst>
              <a:ext uri="{FF2B5EF4-FFF2-40B4-BE49-F238E27FC236}">
                <a16:creationId xmlns:a16="http://schemas.microsoft.com/office/drawing/2014/main" id="{660B3CEB-F649-9B52-00C9-FC84B8F4867C}"/>
              </a:ext>
            </a:extLst>
          </p:cNvPr>
          <p:cNvPicPr>
            <a:picLocks noChangeAspect="1"/>
          </p:cNvPicPr>
          <p:nvPr/>
        </p:nvPicPr>
        <p:blipFill>
          <a:blip r:embed="rId3"/>
          <a:stretch>
            <a:fillRect/>
          </a:stretch>
        </p:blipFill>
        <p:spPr>
          <a:xfrm>
            <a:off x="5968410" y="4120122"/>
            <a:ext cx="5969000" cy="2159000"/>
          </a:xfrm>
          <a:prstGeom prst="rect">
            <a:avLst/>
          </a:prstGeom>
        </p:spPr>
      </p:pic>
      <p:sp>
        <p:nvSpPr>
          <p:cNvPr id="10" name="ZoneTexte 9">
            <a:extLst>
              <a:ext uri="{FF2B5EF4-FFF2-40B4-BE49-F238E27FC236}">
                <a16:creationId xmlns:a16="http://schemas.microsoft.com/office/drawing/2014/main" id="{4BC4DFFA-55CC-1B12-4E71-14CD204C9DB0}"/>
              </a:ext>
            </a:extLst>
          </p:cNvPr>
          <p:cNvSpPr txBox="1"/>
          <p:nvPr/>
        </p:nvSpPr>
        <p:spPr>
          <a:xfrm>
            <a:off x="5837225" y="1492470"/>
            <a:ext cx="5969000" cy="2908842"/>
          </a:xfrm>
          <a:prstGeom prst="rect">
            <a:avLst/>
          </a:prstGeom>
          <a:noFill/>
        </p:spPr>
        <p:txBody>
          <a:bodyPr wrap="square" rtlCol="0">
            <a:normAutofit/>
          </a:bodyPr>
          <a:lstStyle/>
          <a:p>
            <a:pPr algn="just">
              <a:lnSpc>
                <a:spcPct val="150000"/>
              </a:lnSpc>
            </a:pPr>
            <a:r>
              <a:rPr lang="fr-FR" dirty="0">
                <a:solidFill>
                  <a:prstClr val="black"/>
                </a:solidFill>
                <a:latin typeface="Comic Sans MS" panose="030F0902030302020204" pitchFamily="66" charset="0"/>
              </a:rPr>
              <a:t>The HV </a:t>
            </a:r>
            <a:r>
              <a:rPr lang="fr-FR" dirty="0" err="1">
                <a:solidFill>
                  <a:prstClr val="black"/>
                </a:solidFill>
                <a:latin typeface="Comic Sans MS" panose="030F0902030302020204" pitchFamily="66" charset="0"/>
              </a:rPr>
              <a:t>decoupler</a:t>
            </a:r>
            <a:r>
              <a:rPr lang="fr-FR" dirty="0">
                <a:solidFill>
                  <a:prstClr val="black"/>
                </a:solidFill>
                <a:latin typeface="Comic Sans MS" panose="030F0902030302020204" pitchFamily="66" charset="0"/>
              </a:rPr>
              <a:t> has </a:t>
            </a:r>
            <a:r>
              <a:rPr lang="fr-FR" dirty="0" err="1">
                <a:solidFill>
                  <a:prstClr val="black"/>
                </a:solidFill>
                <a:latin typeface="Comic Sans MS" panose="030F0902030302020204" pitchFamily="66" charset="0"/>
              </a:rPr>
              <a:t>its</a:t>
            </a:r>
            <a:r>
              <a:rPr lang="fr-FR" dirty="0">
                <a:solidFill>
                  <a:prstClr val="black"/>
                </a:solidFill>
                <a:latin typeface="Comic Sans MS" panose="030F0902030302020204" pitchFamily="66" charset="0"/>
              </a:rPr>
              <a:t> limitations in </a:t>
            </a:r>
            <a:r>
              <a:rPr lang="fr-FR" dirty="0" err="1">
                <a:solidFill>
                  <a:prstClr val="black"/>
                </a:solidFill>
                <a:latin typeface="Comic Sans MS" panose="030F0902030302020204" pitchFamily="66" charset="0"/>
              </a:rPr>
              <a:t>frequency</a:t>
            </a:r>
            <a:r>
              <a:rPr lang="fr-FR" dirty="0">
                <a:solidFill>
                  <a:prstClr val="black"/>
                </a:solidFill>
                <a:latin typeface="Comic Sans MS" panose="030F0902030302020204" pitchFamily="66" charset="0"/>
              </a:rPr>
              <a:t> </a:t>
            </a:r>
            <a:r>
              <a:rPr lang="fr-FR" dirty="0" err="1">
                <a:solidFill>
                  <a:prstClr val="black"/>
                </a:solidFill>
                <a:latin typeface="Comic Sans MS" panose="030F0902030302020204" pitchFamily="66" charset="0"/>
              </a:rPr>
              <a:t>cutoff</a:t>
            </a:r>
            <a:r>
              <a:rPr lang="fr-FR" dirty="0">
                <a:solidFill>
                  <a:prstClr val="black"/>
                </a:solidFill>
                <a:latin typeface="Comic Sans MS" panose="030F0902030302020204" pitchFamily="66" charset="0"/>
              </a:rPr>
              <a:t> @ 6 and 8 MHz.</a:t>
            </a: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High frequency signals level is reduced.</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Taking off the decoupler and setting </a:t>
            </a:r>
            <a:r>
              <a:rPr lang="en-US" dirty="0" err="1">
                <a:solidFill>
                  <a:prstClr val="black"/>
                </a:solidFill>
                <a:latin typeface="Comic Sans MS" panose="030F0902030302020204" pitchFamily="66" charset="0"/>
              </a:rPr>
              <a:t>th</a:t>
            </a:r>
            <a:r>
              <a:rPr lang="en-US" dirty="0">
                <a:solidFill>
                  <a:prstClr val="black"/>
                </a:solidFill>
                <a:latin typeface="Comic Sans MS" panose="030F0902030302020204" pitchFamily="66" charset="0"/>
              </a:rPr>
              <a:t> HV to 0 V or 10 V to be compatible with the scope input @ 1 </a:t>
            </a:r>
            <a:r>
              <a:rPr lang="en-US" dirty="0" err="1">
                <a:solidFill>
                  <a:prstClr val="black"/>
                </a:solidFill>
                <a:latin typeface="Comic Sans MS" panose="030F0902030302020204" pitchFamily="66" charset="0"/>
              </a:rPr>
              <a:t>Mohm</a:t>
            </a:r>
            <a:r>
              <a:rPr lang="en-US" dirty="0">
                <a:solidFill>
                  <a:prstClr val="black"/>
                </a:solidFill>
                <a:latin typeface="Comic Sans MS" panose="030F0902030302020204" pitchFamily="66" charset="0"/>
              </a:rPr>
              <a:t>.</a:t>
            </a:r>
          </a:p>
          <a:p>
            <a:endParaRPr lang="fr-FR" dirty="0"/>
          </a:p>
        </p:txBody>
      </p:sp>
    </p:spTree>
    <p:extLst>
      <p:ext uri="{BB962C8B-B14F-4D97-AF65-F5344CB8AC3E}">
        <p14:creationId xmlns:p14="http://schemas.microsoft.com/office/powerpoint/2010/main" val="964209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 LNL April 2026</a:t>
            </a:r>
            <a:endParaRPr lang="fr-FR" dirty="0"/>
          </a:p>
        </p:txBody>
      </p:sp>
      <p:pic>
        <p:nvPicPr>
          <p:cNvPr id="14" name="Image 13">
            <a:extLst>
              <a:ext uri="{FF2B5EF4-FFF2-40B4-BE49-F238E27FC236}">
                <a16:creationId xmlns:a16="http://schemas.microsoft.com/office/drawing/2014/main" id="{0633275F-CD54-67B7-0A60-BBD73D246A71}"/>
              </a:ext>
            </a:extLst>
          </p:cNvPr>
          <p:cNvPicPr>
            <a:picLocks noChangeAspect="1"/>
          </p:cNvPicPr>
          <p:nvPr/>
        </p:nvPicPr>
        <p:blipFill>
          <a:blip r:embed="rId2"/>
          <a:stretch>
            <a:fillRect/>
          </a:stretch>
        </p:blipFill>
        <p:spPr>
          <a:xfrm>
            <a:off x="126799" y="1778384"/>
            <a:ext cx="5969000" cy="4572000"/>
          </a:xfrm>
          <a:prstGeom prst="rect">
            <a:avLst/>
          </a:prstGeom>
        </p:spPr>
      </p:pic>
      <p:pic>
        <p:nvPicPr>
          <p:cNvPr id="15" name="Image 14">
            <a:extLst>
              <a:ext uri="{FF2B5EF4-FFF2-40B4-BE49-F238E27FC236}">
                <a16:creationId xmlns:a16="http://schemas.microsoft.com/office/drawing/2014/main" id="{581A021B-E341-D6ED-DE99-B381AA18D41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299" t="12901" r="77694" b="73638"/>
          <a:stretch/>
        </p:blipFill>
        <p:spPr>
          <a:xfrm>
            <a:off x="5850672" y="891631"/>
            <a:ext cx="4021874" cy="2590532"/>
          </a:xfrm>
          <a:prstGeom prst="rect">
            <a:avLst/>
          </a:prstGeom>
        </p:spPr>
      </p:pic>
      <p:pic>
        <p:nvPicPr>
          <p:cNvPr id="16" name="Image 15">
            <a:extLst>
              <a:ext uri="{FF2B5EF4-FFF2-40B4-BE49-F238E27FC236}">
                <a16:creationId xmlns:a16="http://schemas.microsoft.com/office/drawing/2014/main" id="{687AF209-EA18-EB48-D8D0-B632B280CF1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1912" t="42406" r="39791" b="33073"/>
          <a:stretch/>
        </p:blipFill>
        <p:spPr>
          <a:xfrm>
            <a:off x="4965728" y="3535325"/>
            <a:ext cx="5267216" cy="2583126"/>
          </a:xfrm>
          <a:prstGeom prst="rect">
            <a:avLst/>
          </a:prstGeom>
        </p:spPr>
      </p:pic>
      <p:sp>
        <p:nvSpPr>
          <p:cNvPr id="2" name="ZoneTexte 1">
            <a:extLst>
              <a:ext uri="{FF2B5EF4-FFF2-40B4-BE49-F238E27FC236}">
                <a16:creationId xmlns:a16="http://schemas.microsoft.com/office/drawing/2014/main" id="{2B7C4B05-32ED-120D-DA70-789EA79989D5}"/>
              </a:ext>
            </a:extLst>
          </p:cNvPr>
          <p:cNvSpPr txBox="1"/>
          <p:nvPr/>
        </p:nvSpPr>
        <p:spPr>
          <a:xfrm>
            <a:off x="3175307" y="891631"/>
            <a:ext cx="1375698" cy="1107996"/>
          </a:xfrm>
          <a:prstGeom prst="rect">
            <a:avLst/>
          </a:prstGeom>
          <a:noFill/>
        </p:spPr>
        <p:txBody>
          <a:bodyPr wrap="none" rtlCol="0">
            <a:spAutoFit/>
          </a:bodyPr>
          <a:lstStyle/>
          <a:p>
            <a:r>
              <a:rPr lang="fr-FR" sz="6600" dirty="0"/>
              <a:t>FFT</a:t>
            </a:r>
          </a:p>
        </p:txBody>
      </p:sp>
    </p:spTree>
    <p:extLst>
      <p:ext uri="{BB962C8B-B14F-4D97-AF65-F5344CB8AC3E}">
        <p14:creationId xmlns:p14="http://schemas.microsoft.com/office/powerpoint/2010/main" val="3725764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 LNL April 2026</a:t>
            </a:r>
            <a:endParaRPr lang="fr-FR" dirty="0"/>
          </a:p>
        </p:txBody>
      </p:sp>
      <p:pic>
        <p:nvPicPr>
          <p:cNvPr id="12" name="Image 11">
            <a:extLst>
              <a:ext uri="{FF2B5EF4-FFF2-40B4-BE49-F238E27FC236}">
                <a16:creationId xmlns:a16="http://schemas.microsoft.com/office/drawing/2014/main" id="{1EB68189-EA11-6CE5-2DF0-7F9DA1535D32}"/>
              </a:ext>
            </a:extLst>
          </p:cNvPr>
          <p:cNvPicPr>
            <a:picLocks noChangeAspect="1"/>
          </p:cNvPicPr>
          <p:nvPr/>
        </p:nvPicPr>
        <p:blipFill>
          <a:blip r:embed="rId2"/>
          <a:stretch>
            <a:fillRect/>
          </a:stretch>
        </p:blipFill>
        <p:spPr>
          <a:xfrm>
            <a:off x="-211563" y="944398"/>
            <a:ext cx="5571583" cy="5512311"/>
          </a:xfrm>
          <a:prstGeom prst="rect">
            <a:avLst/>
          </a:prstGeom>
        </p:spPr>
      </p:pic>
      <p:pic>
        <p:nvPicPr>
          <p:cNvPr id="13" name="Image 12">
            <a:extLst>
              <a:ext uri="{FF2B5EF4-FFF2-40B4-BE49-F238E27FC236}">
                <a16:creationId xmlns:a16="http://schemas.microsoft.com/office/drawing/2014/main" id="{AD88F951-78C7-E86E-6EC2-E130563C290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1546" r="11236"/>
          <a:stretch/>
        </p:blipFill>
        <p:spPr>
          <a:xfrm>
            <a:off x="5136994" y="3945844"/>
            <a:ext cx="4609171" cy="2501900"/>
          </a:xfrm>
          <a:prstGeom prst="rect">
            <a:avLst/>
          </a:prstGeom>
        </p:spPr>
      </p:pic>
      <p:sp>
        <p:nvSpPr>
          <p:cNvPr id="14" name="ZoneTexte 13">
            <a:extLst>
              <a:ext uri="{FF2B5EF4-FFF2-40B4-BE49-F238E27FC236}">
                <a16:creationId xmlns:a16="http://schemas.microsoft.com/office/drawing/2014/main" id="{13442C0A-CD86-91AD-12E6-9C31CE207755}"/>
              </a:ext>
            </a:extLst>
          </p:cNvPr>
          <p:cNvSpPr txBox="1"/>
          <p:nvPr/>
        </p:nvSpPr>
        <p:spPr>
          <a:xfrm>
            <a:off x="7471316" y="1323540"/>
            <a:ext cx="3778095" cy="1843407"/>
          </a:xfrm>
          <a:prstGeom prst="rect">
            <a:avLst/>
          </a:prstGeom>
          <a:noFill/>
        </p:spPr>
        <p:txBody>
          <a:bodyPr wrap="square" rtlCol="0">
            <a:normAutofit fontScale="77500" lnSpcReduction="20000"/>
          </a:bodyPr>
          <a:lstStyle/>
          <a:p>
            <a:pPr algn="just">
              <a:lnSpc>
                <a:spcPct val="150000"/>
              </a:lnSpc>
            </a:pPr>
            <a:r>
              <a:rPr lang="fr-FR" dirty="0">
                <a:solidFill>
                  <a:prstClr val="black"/>
                </a:solidFill>
                <a:latin typeface="Comic Sans MS" panose="030F0902030302020204" pitchFamily="66" charset="0"/>
              </a:rPr>
              <a:t>Most </a:t>
            </a:r>
            <a:r>
              <a:rPr lang="fr-FR" dirty="0" err="1">
                <a:solidFill>
                  <a:prstClr val="black"/>
                </a:solidFill>
                <a:latin typeface="Comic Sans MS" panose="030F0902030302020204" pitchFamily="66" charset="0"/>
              </a:rPr>
              <a:t>significant</a:t>
            </a:r>
            <a:r>
              <a:rPr lang="fr-FR" dirty="0">
                <a:solidFill>
                  <a:prstClr val="black"/>
                </a:solidFill>
                <a:latin typeface="Comic Sans MS" panose="030F0902030302020204" pitchFamily="66" charset="0"/>
              </a:rPr>
              <a:t> noise </a:t>
            </a:r>
            <a:r>
              <a:rPr lang="fr-FR" dirty="0" err="1">
                <a:solidFill>
                  <a:prstClr val="black"/>
                </a:solidFill>
                <a:latin typeface="Comic Sans MS" panose="030F0902030302020204" pitchFamily="66" charset="0"/>
              </a:rPr>
              <a:t>frequency</a:t>
            </a:r>
            <a:r>
              <a:rPr lang="fr-FR" dirty="0">
                <a:solidFill>
                  <a:prstClr val="black"/>
                </a:solidFill>
                <a:latin typeface="Comic Sans MS" panose="030F0902030302020204" pitchFamily="66" charset="0"/>
              </a:rPr>
              <a:t> </a:t>
            </a:r>
            <a:r>
              <a:rPr lang="fr-FR" dirty="0" err="1">
                <a:solidFill>
                  <a:prstClr val="black"/>
                </a:solidFill>
                <a:latin typeface="Comic Sans MS" panose="030F0902030302020204" pitchFamily="66" charset="0"/>
              </a:rPr>
              <a:t>selected</a:t>
            </a:r>
            <a:r>
              <a:rPr lang="fr-FR" dirty="0">
                <a:solidFill>
                  <a:prstClr val="black"/>
                </a:solidFill>
                <a:latin typeface="Comic Sans MS" panose="030F0902030302020204" pitchFamily="66" charset="0"/>
              </a:rPr>
              <a:t> .</a:t>
            </a: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104 kHz.</a:t>
            </a:r>
            <a:endParaRPr lang="fr-FR" dirty="0">
              <a:solidFill>
                <a:prstClr val="black"/>
              </a:solidFill>
              <a:latin typeface="Comic Sans MS" panose="030F0902030302020204" pitchFamily="66" charset="0"/>
            </a:endParaRPr>
          </a:p>
          <a:p>
            <a:pPr marL="342900" lvl="0" indent="-342900" algn="just">
              <a:lnSpc>
                <a:spcPct val="150000"/>
              </a:lnSpc>
              <a:buFont typeface="Symbol" pitchFamily="2" charset="2"/>
              <a:buChar char=""/>
            </a:pPr>
            <a:r>
              <a:rPr lang="fr-FR" dirty="0">
                <a:solidFill>
                  <a:prstClr val="black"/>
                </a:solidFill>
                <a:latin typeface="Comic Sans MS" panose="030F0902030302020204" pitchFamily="66" charset="0"/>
              </a:rPr>
              <a:t>3,125 MHz.</a:t>
            </a: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52 kHz.</a:t>
            </a:r>
          </a:p>
          <a:p>
            <a:pPr marL="342900" lvl="0" indent="-342900" algn="just">
              <a:lnSpc>
                <a:spcPct val="150000"/>
              </a:lnSpc>
              <a:buFont typeface="Symbol" pitchFamily="2" charset="2"/>
              <a:buChar char=""/>
            </a:pPr>
            <a:r>
              <a:rPr lang="en-US" dirty="0">
                <a:solidFill>
                  <a:prstClr val="black"/>
                </a:solidFill>
                <a:latin typeface="Comic Sans MS" panose="030F0902030302020204" pitchFamily="66" charset="0"/>
              </a:rPr>
              <a:t>Huge bump from 3 to 5 kHz</a:t>
            </a:r>
            <a:endParaRPr lang="fr-FR" dirty="0">
              <a:solidFill>
                <a:prstClr val="black"/>
              </a:solidFill>
              <a:latin typeface="Comic Sans MS" panose="030F0902030302020204" pitchFamily="66" charset="0"/>
            </a:endParaRPr>
          </a:p>
          <a:p>
            <a:endParaRPr lang="fr-FR" dirty="0"/>
          </a:p>
        </p:txBody>
      </p:sp>
      <p:pic>
        <p:nvPicPr>
          <p:cNvPr id="15" name="Image 14">
            <a:extLst>
              <a:ext uri="{FF2B5EF4-FFF2-40B4-BE49-F238E27FC236}">
                <a16:creationId xmlns:a16="http://schemas.microsoft.com/office/drawing/2014/main" id="{DCDD8D4C-1514-C362-9CD2-F4117CD60DD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32484" t="18741" r="50937" b="64940"/>
          <a:stretch/>
        </p:blipFill>
        <p:spPr>
          <a:xfrm>
            <a:off x="4809891" y="1134520"/>
            <a:ext cx="2141036" cy="2085015"/>
          </a:xfrm>
          <a:prstGeom prst="rect">
            <a:avLst/>
          </a:prstGeom>
        </p:spPr>
      </p:pic>
      <p:cxnSp>
        <p:nvCxnSpPr>
          <p:cNvPr id="17" name="Connecteur droit avec flèche 16">
            <a:extLst>
              <a:ext uri="{FF2B5EF4-FFF2-40B4-BE49-F238E27FC236}">
                <a16:creationId xmlns:a16="http://schemas.microsoft.com/office/drawing/2014/main" id="{0316D911-BC49-7C67-F5BE-A26A6944F8BD}"/>
              </a:ext>
            </a:extLst>
          </p:cNvPr>
          <p:cNvCxnSpPr>
            <a:cxnSpLocks/>
          </p:cNvCxnSpPr>
          <p:nvPr/>
        </p:nvCxnSpPr>
        <p:spPr>
          <a:xfrm flipH="1" flipV="1">
            <a:off x="5434361" y="1873405"/>
            <a:ext cx="2386361" cy="7875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96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 LNL April 2026</a:t>
            </a:r>
            <a:endParaRPr lang="fr-FR" dirty="0"/>
          </a:p>
        </p:txBody>
      </p:sp>
      <p:pic>
        <p:nvPicPr>
          <p:cNvPr id="2" name="Image 1">
            <a:extLst>
              <a:ext uri="{FF2B5EF4-FFF2-40B4-BE49-F238E27FC236}">
                <a16:creationId xmlns:a16="http://schemas.microsoft.com/office/drawing/2014/main" id="{9035B583-E8E5-938B-2C4E-682D7065E14C}"/>
              </a:ext>
            </a:extLst>
          </p:cNvPr>
          <p:cNvPicPr>
            <a:picLocks noChangeAspect="1"/>
          </p:cNvPicPr>
          <p:nvPr/>
        </p:nvPicPr>
        <p:blipFill>
          <a:blip r:embed="rId2"/>
          <a:stretch>
            <a:fillRect/>
          </a:stretch>
        </p:blipFill>
        <p:spPr>
          <a:xfrm>
            <a:off x="1238095" y="1018477"/>
            <a:ext cx="5969000" cy="5585097"/>
          </a:xfrm>
          <a:prstGeom prst="rect">
            <a:avLst/>
          </a:prstGeom>
        </p:spPr>
      </p:pic>
      <p:pic>
        <p:nvPicPr>
          <p:cNvPr id="7" name="Image 6">
            <a:extLst>
              <a:ext uri="{FF2B5EF4-FFF2-40B4-BE49-F238E27FC236}">
                <a16:creationId xmlns:a16="http://schemas.microsoft.com/office/drawing/2014/main" id="{600A6668-FCAA-7B73-5EEE-9CE09CFB21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807" r="50000" b="21189"/>
          <a:stretch/>
        </p:blipFill>
        <p:spPr>
          <a:xfrm>
            <a:off x="7505522" y="676389"/>
            <a:ext cx="4314771" cy="3226538"/>
          </a:xfrm>
          <a:prstGeom prst="rect">
            <a:avLst/>
          </a:prstGeom>
        </p:spPr>
      </p:pic>
      <p:pic>
        <p:nvPicPr>
          <p:cNvPr id="8" name="Image 7">
            <a:extLst>
              <a:ext uri="{FF2B5EF4-FFF2-40B4-BE49-F238E27FC236}">
                <a16:creationId xmlns:a16="http://schemas.microsoft.com/office/drawing/2014/main" id="{C1F55555-41D1-7846-01A0-C0884112C7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50406" r="4813" b="21827"/>
          <a:stretch/>
        </p:blipFill>
        <p:spPr>
          <a:xfrm>
            <a:off x="7505523" y="3294488"/>
            <a:ext cx="4500624" cy="3443594"/>
          </a:xfrm>
          <a:prstGeom prst="rect">
            <a:avLst/>
          </a:prstGeom>
        </p:spPr>
      </p:pic>
    </p:spTree>
    <p:extLst>
      <p:ext uri="{BB962C8B-B14F-4D97-AF65-F5344CB8AC3E}">
        <p14:creationId xmlns:p14="http://schemas.microsoft.com/office/powerpoint/2010/main" val="3308819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 LNL April 2026</a:t>
            </a:r>
            <a:endParaRPr lang="fr-FR" dirty="0"/>
          </a:p>
        </p:txBody>
      </p:sp>
      <p:pic>
        <p:nvPicPr>
          <p:cNvPr id="8" name="Image 7">
            <a:extLst>
              <a:ext uri="{FF2B5EF4-FFF2-40B4-BE49-F238E27FC236}">
                <a16:creationId xmlns:a16="http://schemas.microsoft.com/office/drawing/2014/main" id="{52172E14-3F94-919F-1FD9-3EA1659175A5}"/>
              </a:ext>
            </a:extLst>
          </p:cNvPr>
          <p:cNvPicPr>
            <a:picLocks noChangeAspect="1"/>
          </p:cNvPicPr>
          <p:nvPr/>
        </p:nvPicPr>
        <p:blipFill>
          <a:blip r:embed="rId2"/>
          <a:stretch>
            <a:fillRect/>
          </a:stretch>
        </p:blipFill>
        <p:spPr>
          <a:xfrm>
            <a:off x="888689" y="1298307"/>
            <a:ext cx="10219164" cy="5305268"/>
          </a:xfrm>
          <a:prstGeom prst="rect">
            <a:avLst/>
          </a:prstGeom>
        </p:spPr>
      </p:pic>
    </p:spTree>
    <p:extLst>
      <p:ext uri="{BB962C8B-B14F-4D97-AF65-F5344CB8AC3E}">
        <p14:creationId xmlns:p14="http://schemas.microsoft.com/office/powerpoint/2010/main" val="2155059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EMC LVPS meeting </a:t>
            </a:r>
            <a:r>
              <a:rPr lang="fr-FR" sz="2000" dirty="0" err="1"/>
              <a:t>with</a:t>
            </a:r>
            <a:r>
              <a:rPr lang="fr-FR" sz="2000" dirty="0"/>
              <a:t> IRFU</a:t>
            </a:r>
            <a:endParaRPr lang="fr-FR" dirty="0"/>
          </a:p>
        </p:txBody>
      </p:sp>
      <p:sp>
        <p:nvSpPr>
          <p:cNvPr id="2" name="ZoneTexte 1">
            <a:extLst>
              <a:ext uri="{FF2B5EF4-FFF2-40B4-BE49-F238E27FC236}">
                <a16:creationId xmlns:a16="http://schemas.microsoft.com/office/drawing/2014/main" id="{588A59FE-3C5E-F267-C95E-B2EB9AA2DD63}"/>
              </a:ext>
            </a:extLst>
          </p:cNvPr>
          <p:cNvSpPr txBox="1"/>
          <p:nvPr/>
        </p:nvSpPr>
        <p:spPr>
          <a:xfrm>
            <a:off x="1117120" y="1612109"/>
            <a:ext cx="9159489" cy="4508136"/>
          </a:xfrm>
          <a:prstGeom prst="rect">
            <a:avLst/>
          </a:prstGeom>
          <a:noFill/>
        </p:spPr>
        <p:txBody>
          <a:bodyPr wrap="square" rtlCol="0">
            <a:normAutofit fontScale="92500" lnSpcReduction="20000"/>
          </a:bodyPr>
          <a:lstStyle/>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IRFU meeting Held on Monday 11</a:t>
            </a:r>
            <a:r>
              <a:rPr lang="en-US" baseline="30000" dirty="0">
                <a:solidFill>
                  <a:prstClr val="black"/>
                </a:solidFill>
                <a:latin typeface="Comic Sans MS" panose="030F0902030302020204" pitchFamily="66" charset="0"/>
              </a:rPr>
              <a:t>th</a:t>
            </a:r>
            <a:r>
              <a:rPr lang="en-US" dirty="0">
                <a:solidFill>
                  <a:prstClr val="black"/>
                </a:solidFill>
                <a:latin typeface="Comic Sans MS" panose="030F0902030302020204" pitchFamily="66" charset="0"/>
              </a:rPr>
              <a:t> of May 2026.</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Present : A. </a:t>
            </a:r>
            <a:r>
              <a:rPr lang="en-US" dirty="0" err="1">
                <a:solidFill>
                  <a:prstClr val="black"/>
                </a:solidFill>
                <a:latin typeface="Comic Sans MS" panose="030F0902030302020204" pitchFamily="66" charset="0"/>
              </a:rPr>
              <a:t>Lotode</a:t>
            </a:r>
            <a:r>
              <a:rPr lang="en-US" dirty="0">
                <a:solidFill>
                  <a:prstClr val="black"/>
                </a:solidFill>
                <a:latin typeface="Comic Sans MS" panose="030F0902030302020204" pitchFamily="66" charset="0"/>
              </a:rPr>
              <a:t>, T. </a:t>
            </a:r>
            <a:r>
              <a:rPr lang="en-US" dirty="0" err="1">
                <a:solidFill>
                  <a:prstClr val="black"/>
                </a:solidFill>
                <a:latin typeface="Comic Sans MS" panose="030F0902030302020204" pitchFamily="66" charset="0"/>
              </a:rPr>
              <a:t>Joanem</a:t>
            </a:r>
            <a:r>
              <a:rPr lang="en-US" dirty="0">
                <a:solidFill>
                  <a:prstClr val="black"/>
                </a:solidFill>
                <a:latin typeface="Comic Sans MS" panose="030F0902030302020204" pitchFamily="66" charset="0"/>
              </a:rPr>
              <a:t>, M. </a:t>
            </a:r>
            <a:r>
              <a:rPr lang="fr-FR" dirty="0">
                <a:effectLst/>
                <a:latin typeface="Calibri" panose="020F0502020204030204" pitchFamily="34" charset="0"/>
              </a:rPr>
              <a:t>ZIELINSKA, and</a:t>
            </a:r>
            <a:r>
              <a:rPr lang="en-US" dirty="0">
                <a:solidFill>
                  <a:prstClr val="black"/>
                </a:solidFill>
                <a:latin typeface="Comic Sans MS" panose="030F0902030302020204" pitchFamily="66" charset="0"/>
              </a:rPr>
              <a:t> N. </a:t>
            </a:r>
            <a:r>
              <a:rPr lang="en-US" dirty="0" err="1">
                <a:solidFill>
                  <a:prstClr val="black"/>
                </a:solidFill>
                <a:latin typeface="Comic Sans MS" panose="030F0902030302020204" pitchFamily="66" charset="0"/>
              </a:rPr>
              <a:t>Karkour</a:t>
            </a: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It was agreed to have an online monitoring on the LVPS modules output during operation. </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An LVPS adapter to be installed so the LVPS can be checked one by one.</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Monitoring to be made before each experiment on each ATC  </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 Sometimes the LVPS should turn off and on and the crystal baseline spectra goes to normal condition.</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686829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HV module tests @ CAEN </a:t>
            </a:r>
            <a:r>
              <a:rPr lang="fr-FR" sz="2000" dirty="0" err="1"/>
              <a:t>Italy</a:t>
            </a:r>
            <a:endParaRPr lang="fr-FR" dirty="0"/>
          </a:p>
        </p:txBody>
      </p:sp>
      <p:pic>
        <p:nvPicPr>
          <p:cNvPr id="7" name="IMG_0748_089096F3-3D11-44CC-BF70-B2887E230964.mp4">
            <a:hlinkClick r:id="" action="ppaction://media"/>
            <a:extLst>
              <a:ext uri="{FF2B5EF4-FFF2-40B4-BE49-F238E27FC236}">
                <a16:creationId xmlns:a16="http://schemas.microsoft.com/office/drawing/2014/main" id="{24EE6B40-A851-D109-FA63-5C173C05B7C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rot="16200000">
            <a:off x="4167188" y="190116"/>
            <a:ext cx="3750685" cy="6667884"/>
          </a:xfrm>
          <a:prstGeom prst="rect">
            <a:avLst/>
          </a:prstGeom>
        </p:spPr>
      </p:pic>
    </p:spTree>
    <p:extLst>
      <p:ext uri="{BB962C8B-B14F-4D97-AF65-F5344CB8AC3E}">
        <p14:creationId xmlns:p14="http://schemas.microsoft.com/office/powerpoint/2010/main" val="125014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HV module tests @ CAEN </a:t>
            </a:r>
            <a:r>
              <a:rPr lang="fr-FR" sz="2000" dirty="0" err="1"/>
              <a:t>Italy</a:t>
            </a:r>
            <a:endParaRPr lang="fr-FR" dirty="0"/>
          </a:p>
        </p:txBody>
      </p:sp>
      <p:pic>
        <p:nvPicPr>
          <p:cNvPr id="2" name="IMG_0747 short1">
            <a:hlinkClick r:id="" action="ppaction://media"/>
            <a:extLst>
              <a:ext uri="{FF2B5EF4-FFF2-40B4-BE49-F238E27FC236}">
                <a16:creationId xmlns:a16="http://schemas.microsoft.com/office/drawing/2014/main" id="{A03117EC-F928-D8F7-30BF-D06F7234A82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2130" y="1490045"/>
            <a:ext cx="8128000" cy="4572000"/>
          </a:xfrm>
          <a:prstGeom prst="rect">
            <a:avLst/>
          </a:prstGeom>
        </p:spPr>
      </p:pic>
      <p:sp>
        <p:nvSpPr>
          <p:cNvPr id="7" name="ZoneTexte 6">
            <a:extLst>
              <a:ext uri="{FF2B5EF4-FFF2-40B4-BE49-F238E27FC236}">
                <a16:creationId xmlns:a16="http://schemas.microsoft.com/office/drawing/2014/main" id="{72DEE2BA-D6AA-BEA6-0C53-EFC9B1842897}"/>
              </a:ext>
            </a:extLst>
          </p:cNvPr>
          <p:cNvSpPr txBox="1"/>
          <p:nvPr/>
        </p:nvSpPr>
        <p:spPr>
          <a:xfrm>
            <a:off x="8900160" y="1840992"/>
            <a:ext cx="3022346" cy="2677656"/>
          </a:xfrm>
          <a:prstGeom prst="rect">
            <a:avLst/>
          </a:prstGeom>
          <a:noFill/>
        </p:spPr>
        <p:txBody>
          <a:bodyPr wrap="square" rtlCol="0">
            <a:spAutoFit/>
          </a:bodyPr>
          <a:lstStyle/>
          <a:p>
            <a:r>
              <a:rPr lang="fr-FR" sz="2800" dirty="0"/>
              <a:t>HV </a:t>
            </a:r>
            <a:r>
              <a:rPr lang="fr-FR" sz="2800" dirty="0" err="1"/>
              <a:t>Ripple</a:t>
            </a:r>
            <a:r>
              <a:rPr lang="fr-FR" sz="2800" dirty="0"/>
              <a:t> </a:t>
            </a:r>
            <a:r>
              <a:rPr lang="fr-FR" sz="2800" dirty="0" err="1"/>
              <a:t>measufred</a:t>
            </a:r>
            <a:r>
              <a:rPr lang="fr-FR" sz="2800" dirty="0"/>
              <a:t> @ CAEN </a:t>
            </a:r>
            <a:r>
              <a:rPr lang="fr-FR" sz="2800" dirty="0" err="1"/>
              <a:t>Vpp</a:t>
            </a:r>
            <a:r>
              <a:rPr lang="fr-FR" sz="2800" dirty="0"/>
              <a:t> = 3 mV 30 to 40 dB </a:t>
            </a:r>
            <a:r>
              <a:rPr lang="fr-FR" sz="2800" dirty="0" err="1"/>
              <a:t>less</a:t>
            </a:r>
            <a:r>
              <a:rPr lang="fr-FR" sz="2800" dirty="0"/>
              <a:t> </a:t>
            </a:r>
            <a:r>
              <a:rPr lang="fr-FR" sz="2800" dirty="0" err="1"/>
              <a:t>than</a:t>
            </a:r>
            <a:r>
              <a:rPr lang="fr-FR" sz="2800" dirty="0"/>
              <a:t> the LNL HV (75 to 250 mV) </a:t>
            </a:r>
            <a:r>
              <a:rPr lang="fr-FR" sz="2800" dirty="0" err="1"/>
              <a:t>ripple</a:t>
            </a:r>
            <a:endParaRPr lang="fr-FR" sz="2800" dirty="0"/>
          </a:p>
        </p:txBody>
      </p:sp>
    </p:spTree>
    <p:extLst>
      <p:ext uri="{BB962C8B-B14F-4D97-AF65-F5344CB8AC3E}">
        <p14:creationId xmlns:p14="http://schemas.microsoft.com/office/powerpoint/2010/main" val="296372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97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A3F9A00D-B941-FC28-5B8F-9BB9159F9C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4" name="Espace réservé du pied de page 3">
            <a:extLst>
              <a:ext uri="{FF2B5EF4-FFF2-40B4-BE49-F238E27FC236}">
                <a16:creationId xmlns:a16="http://schemas.microsoft.com/office/drawing/2014/main" id="{B88A7ACD-5B7D-C6F5-72DB-17AD3985027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5" name="Espace réservé du numéro de diapositive 4">
            <a:extLst>
              <a:ext uri="{FF2B5EF4-FFF2-40B4-BE49-F238E27FC236}">
                <a16:creationId xmlns:a16="http://schemas.microsoft.com/office/drawing/2014/main" id="{6F76D554-BC12-9D86-A0C2-6AA32ACBA6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itre 1">
            <a:extLst>
              <a:ext uri="{FF2B5EF4-FFF2-40B4-BE49-F238E27FC236}">
                <a16:creationId xmlns:a16="http://schemas.microsoft.com/office/drawing/2014/main" id="{CE7F9173-18AE-8A1C-5F51-A5418BBC4885}"/>
              </a:ext>
            </a:extLst>
          </p:cNvPr>
          <p:cNvSpPr>
            <a:spLocks noGrp="1"/>
          </p:cNvSpPr>
          <p:nvPr>
            <p:ph type="title"/>
          </p:nvPr>
        </p:nvSpPr>
        <p:spPr/>
        <p:txBody>
          <a:bodyPr>
            <a:normAutofit/>
          </a:bodyPr>
          <a:lstStyle/>
          <a:p>
            <a:r>
              <a:rPr lang="fr-FR" sz="2000" dirty="0"/>
              <a:t>Conclusion</a:t>
            </a:r>
            <a:endParaRPr lang="fr-FR" dirty="0"/>
          </a:p>
        </p:txBody>
      </p:sp>
      <p:sp>
        <p:nvSpPr>
          <p:cNvPr id="2" name="ZoneTexte 1">
            <a:extLst>
              <a:ext uri="{FF2B5EF4-FFF2-40B4-BE49-F238E27FC236}">
                <a16:creationId xmlns:a16="http://schemas.microsoft.com/office/drawing/2014/main" id="{776748AE-0B6B-1BB8-97AE-DB4614276D88}"/>
              </a:ext>
            </a:extLst>
          </p:cNvPr>
          <p:cNvSpPr txBox="1"/>
          <p:nvPr/>
        </p:nvSpPr>
        <p:spPr>
          <a:xfrm>
            <a:off x="1117120" y="1612109"/>
            <a:ext cx="9159489" cy="4508136"/>
          </a:xfrm>
          <a:prstGeom prst="rect">
            <a:avLst/>
          </a:prstGeom>
          <a:noFill/>
        </p:spPr>
        <p:txBody>
          <a:bodyPr wrap="square" rtlCol="0">
            <a:normAutofit fontScale="92500" lnSpcReduction="20000"/>
          </a:bodyPr>
          <a:lstStyle/>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The HV modules in CAEN are more recent need to compare with LNL ones at CAEN.</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fr-FR" dirty="0">
                <a:solidFill>
                  <a:prstClr val="black"/>
                </a:solidFill>
                <a:latin typeface="Comic Sans MS" panose="030F0902030302020204" pitchFamily="66" charset="0"/>
              </a:rPr>
              <a:t>A HV module to </a:t>
            </a:r>
            <a:r>
              <a:rPr lang="fr-FR" dirty="0" err="1">
                <a:solidFill>
                  <a:prstClr val="black"/>
                </a:solidFill>
                <a:latin typeface="Comic Sans MS" panose="030F0902030302020204" pitchFamily="66" charset="0"/>
              </a:rPr>
              <a:t>be</a:t>
            </a:r>
            <a:r>
              <a:rPr lang="fr-FR" dirty="0">
                <a:solidFill>
                  <a:prstClr val="black"/>
                </a:solidFill>
                <a:latin typeface="Comic Sans MS" panose="030F0902030302020204" pitchFamily="66" charset="0"/>
              </a:rPr>
              <a:t> sent to CAEN in </a:t>
            </a:r>
            <a:r>
              <a:rPr lang="fr-FR" dirty="0" err="1">
                <a:solidFill>
                  <a:prstClr val="black"/>
                </a:solidFill>
                <a:latin typeface="Comic Sans MS" panose="030F0902030302020204" pitchFamily="66" charset="0"/>
              </a:rPr>
              <a:t>september</a:t>
            </a:r>
            <a:r>
              <a:rPr lang="fr-FR" dirty="0">
                <a:solidFill>
                  <a:prstClr val="black"/>
                </a:solidFill>
                <a:latin typeface="Comic Sans MS" panose="030F0902030302020204" pitchFamily="66" charset="0"/>
              </a:rPr>
              <a:t> </a:t>
            </a:r>
            <a:r>
              <a:rPr lang="fr-FR" dirty="0" err="1">
                <a:solidFill>
                  <a:prstClr val="black"/>
                </a:solidFill>
                <a:latin typeface="Comic Sans MS" panose="030F0902030302020204" pitchFamily="66" charset="0"/>
              </a:rPr>
              <a:t>after</a:t>
            </a:r>
            <a:r>
              <a:rPr lang="fr-FR" dirty="0">
                <a:solidFill>
                  <a:prstClr val="black"/>
                </a:solidFill>
                <a:latin typeface="Comic Sans MS" panose="030F0902030302020204" pitchFamily="66" charset="0"/>
              </a:rPr>
              <a:t> </a:t>
            </a:r>
            <a:r>
              <a:rPr lang="fr-FR" dirty="0" err="1">
                <a:solidFill>
                  <a:prstClr val="black"/>
                </a:solidFill>
                <a:latin typeface="Comic Sans MS" panose="030F0902030302020204" pitchFamily="66" charset="0"/>
              </a:rPr>
              <a:t>shutdown</a:t>
            </a:r>
            <a:r>
              <a:rPr lang="fr-FR" dirty="0">
                <a:solidFill>
                  <a:prstClr val="black"/>
                </a:solidFill>
                <a:latin typeface="Comic Sans MS" panose="030F0902030302020204" pitchFamily="66" charset="0"/>
              </a:rPr>
              <a:t> to compare noise @ CAEN.</a:t>
            </a:r>
          </a:p>
          <a:p>
            <a:pPr marL="285750" indent="-285750" algn="just">
              <a:lnSpc>
                <a:spcPct val="150000"/>
              </a:lnSpc>
              <a:buFont typeface="Arial" panose="020B0604020202020204" pitchFamily="34" charset="0"/>
              <a:buChar char="•"/>
            </a:pPr>
            <a:endParaRPr lang="fr-FR"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Actions to be taken depends on the comparison results @ CAEN. (lot of possible solutions : can we modify the actual HV modules? Check new HV modules in LNL and compare in LNL with the actual ones to find the issue source).</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Check the LVPS modules in LNL with the adapter</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First recommendation is to develop an automatic Baseline spectrum and define which tolerance is acceptable in measuring the FWHM of the core baseline.</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656222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95F359A4-E995-FB1E-C959-D184330CA1B9}"/>
              </a:ext>
            </a:extLst>
          </p:cNvPr>
          <p:cNvSpPr>
            <a:spLocks noGrp="1"/>
          </p:cNvSpPr>
          <p:nvPr>
            <p:ph type="title"/>
          </p:nvPr>
        </p:nvSpPr>
        <p:spPr/>
        <p:txBody>
          <a:bodyPr>
            <a:noAutofit/>
          </a:bodyPr>
          <a:lstStyle/>
          <a:p>
            <a:r>
              <a:rPr lang="fr-FR" sz="3200" dirty="0"/>
              <a:t>EMC @ LNL 0°</a:t>
            </a:r>
          </a:p>
        </p:txBody>
      </p:sp>
      <p:sp>
        <p:nvSpPr>
          <p:cNvPr id="10" name="ZoneTexte 9">
            <a:extLst>
              <a:ext uri="{FF2B5EF4-FFF2-40B4-BE49-F238E27FC236}">
                <a16:creationId xmlns:a16="http://schemas.microsoft.com/office/drawing/2014/main" id="{2C8264AB-E2B0-D395-ADA7-C58AAD81A28B}"/>
              </a:ext>
            </a:extLst>
          </p:cNvPr>
          <p:cNvSpPr txBox="1"/>
          <p:nvPr/>
        </p:nvSpPr>
        <p:spPr>
          <a:xfrm>
            <a:off x="1117120" y="1612109"/>
            <a:ext cx="9709376" cy="4242281"/>
          </a:xfrm>
          <a:prstGeom prst="rect">
            <a:avLst/>
          </a:prstGeom>
          <a:noFill/>
        </p:spPr>
        <p:txBody>
          <a:bodyPr wrap="square" rtlCol="0">
            <a:normAutofit fontScale="92500"/>
          </a:bodyPr>
          <a:lstStyle/>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For the Agata Installation at zero degrees The EMC must be taken into consideration.. </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  </a:t>
            </a:r>
            <a:r>
              <a:rPr lang="en-US" dirty="0" err="1">
                <a:solidFill>
                  <a:prstClr val="black"/>
                </a:solidFill>
                <a:latin typeface="Comic Sans MS" panose="030F0902030302020204" pitchFamily="66" charset="0"/>
              </a:rPr>
              <a:t>NeedFew</a:t>
            </a:r>
            <a:r>
              <a:rPr lang="en-US" dirty="0">
                <a:solidFill>
                  <a:prstClr val="black"/>
                </a:solidFill>
                <a:latin typeface="Comic Sans MS" panose="030F0902030302020204" pitchFamily="66" charset="0"/>
              </a:rPr>
              <a:t> meetings to discuss with the mechanical engineers and infrastructure group.</a:t>
            </a:r>
          </a:p>
          <a:p>
            <a:pPr algn="just">
              <a:lnSpc>
                <a:spcPct val="150000"/>
              </a:lnSpc>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1 or 2 EMC campaigns to be realized prior to the AGATA Experiments.</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New recommendations to the AGATA experiments should be taken in considerations (no painting on adjacent mechanics copper plate under the electronics , HV bays and the detector area .</a:t>
            </a:r>
          </a:p>
          <a:p>
            <a:pPr marL="285750" indent="-285750">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569056CA-AFFC-90E8-AD9A-B594804DAE63}"/>
              </a:ext>
            </a:extLst>
          </p:cNvPr>
          <p:cNvSpPr txBox="1"/>
          <p:nvPr/>
        </p:nvSpPr>
        <p:spPr>
          <a:xfrm>
            <a:off x="5010615" y="1003610"/>
            <a:ext cx="3591432" cy="523220"/>
          </a:xfrm>
          <a:prstGeom prst="rect">
            <a:avLst/>
          </a:prstGeom>
          <a:noFill/>
        </p:spPr>
        <p:txBody>
          <a:bodyPr wrap="none" rtlCol="0">
            <a:spAutoFit/>
          </a:bodyPr>
          <a:lstStyle/>
          <a:p>
            <a:r>
              <a:rPr lang="fr-FR" sz="2800" dirty="0"/>
              <a:t>Future </a:t>
            </a:r>
            <a:r>
              <a:rPr lang="fr-FR" sz="2800" dirty="0" err="1"/>
              <a:t>visits</a:t>
            </a:r>
            <a:r>
              <a:rPr lang="fr-FR" sz="2800" dirty="0"/>
              <a:t> to </a:t>
            </a:r>
            <a:r>
              <a:rPr lang="fr-FR" sz="2800" dirty="0" err="1"/>
              <a:t>Legnaro</a:t>
            </a:r>
            <a:endParaRPr lang="fr-FR" sz="2800" dirty="0"/>
          </a:p>
        </p:txBody>
      </p:sp>
    </p:spTree>
    <p:extLst>
      <p:ext uri="{BB962C8B-B14F-4D97-AF65-F5344CB8AC3E}">
        <p14:creationId xmlns:p14="http://schemas.microsoft.com/office/powerpoint/2010/main" val="456505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95F359A4-E995-FB1E-C959-D184330CA1B9}"/>
              </a:ext>
            </a:extLst>
          </p:cNvPr>
          <p:cNvSpPr>
            <a:spLocks noGrp="1"/>
          </p:cNvSpPr>
          <p:nvPr>
            <p:ph type="title"/>
          </p:nvPr>
        </p:nvSpPr>
        <p:spPr/>
        <p:txBody>
          <a:bodyPr>
            <a:normAutofit/>
          </a:bodyPr>
          <a:lstStyle/>
          <a:p>
            <a:r>
              <a:rPr lang="fr-FR" sz="2000" dirty="0"/>
              <a:t>EMC @ </a:t>
            </a:r>
            <a:r>
              <a:rPr lang="fr-FR" sz="2000" dirty="0" err="1"/>
              <a:t>Legnaro</a:t>
            </a:r>
            <a:r>
              <a:rPr lang="fr-FR" sz="2000" dirty="0"/>
              <a:t> 0°</a:t>
            </a:r>
            <a:endParaRPr lang="fr-FR" dirty="0"/>
          </a:p>
        </p:txBody>
      </p:sp>
      <p:sp>
        <p:nvSpPr>
          <p:cNvPr id="2" name="ZoneTexte 1">
            <a:extLst>
              <a:ext uri="{FF2B5EF4-FFF2-40B4-BE49-F238E27FC236}">
                <a16:creationId xmlns:a16="http://schemas.microsoft.com/office/drawing/2014/main" id="{569056CA-AFFC-90E8-AD9A-B594804DAE63}"/>
              </a:ext>
            </a:extLst>
          </p:cNvPr>
          <p:cNvSpPr txBox="1"/>
          <p:nvPr/>
        </p:nvSpPr>
        <p:spPr>
          <a:xfrm>
            <a:off x="3079602" y="1021746"/>
            <a:ext cx="4300144" cy="523220"/>
          </a:xfrm>
          <a:prstGeom prst="rect">
            <a:avLst/>
          </a:prstGeom>
          <a:noFill/>
        </p:spPr>
        <p:txBody>
          <a:bodyPr wrap="square" rtlCol="0">
            <a:spAutoFit/>
          </a:bodyPr>
          <a:lstStyle/>
          <a:p>
            <a:r>
              <a:rPr lang="fr-FR" sz="2800" dirty="0"/>
              <a:t>3 d </a:t>
            </a:r>
            <a:r>
              <a:rPr lang="fr-FR" sz="2800" dirty="0" err="1"/>
              <a:t>step</a:t>
            </a:r>
            <a:r>
              <a:rPr lang="fr-FR" sz="2800" dirty="0"/>
              <a:t> file Agata </a:t>
            </a:r>
            <a:r>
              <a:rPr lang="fr-FR" sz="2800" dirty="0" err="1"/>
              <a:t>overview</a:t>
            </a:r>
            <a:endParaRPr lang="fr-FR" sz="2800" dirty="0"/>
          </a:p>
        </p:txBody>
      </p:sp>
      <p:pic>
        <p:nvPicPr>
          <p:cNvPr id="3" name="Image 2">
            <a:extLst>
              <a:ext uri="{FF2B5EF4-FFF2-40B4-BE49-F238E27FC236}">
                <a16:creationId xmlns:a16="http://schemas.microsoft.com/office/drawing/2014/main" id="{A5BFC7A7-244E-A0AA-391A-D734D2736D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8679" y="1402735"/>
            <a:ext cx="7772400" cy="5053974"/>
          </a:xfrm>
          <a:prstGeom prst="rect">
            <a:avLst/>
          </a:prstGeom>
        </p:spPr>
      </p:pic>
    </p:spTree>
    <p:extLst>
      <p:ext uri="{BB962C8B-B14F-4D97-AF65-F5344CB8AC3E}">
        <p14:creationId xmlns:p14="http://schemas.microsoft.com/office/powerpoint/2010/main" val="584469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95F359A4-E995-FB1E-C959-D184330CA1B9}"/>
              </a:ext>
            </a:extLst>
          </p:cNvPr>
          <p:cNvSpPr>
            <a:spLocks noGrp="1"/>
          </p:cNvSpPr>
          <p:nvPr>
            <p:ph type="title"/>
          </p:nvPr>
        </p:nvSpPr>
        <p:spPr/>
        <p:txBody>
          <a:bodyPr>
            <a:normAutofit/>
          </a:bodyPr>
          <a:lstStyle/>
          <a:p>
            <a:r>
              <a:rPr lang="fr-FR" sz="2000" dirty="0"/>
              <a:t>EMC @ </a:t>
            </a:r>
            <a:r>
              <a:rPr lang="fr-FR" sz="2000" dirty="0" err="1"/>
              <a:t>Legnaro</a:t>
            </a:r>
            <a:r>
              <a:rPr lang="fr-FR" sz="2000" dirty="0"/>
              <a:t> 0°</a:t>
            </a:r>
            <a:endParaRPr lang="fr-FR" dirty="0"/>
          </a:p>
        </p:txBody>
      </p:sp>
      <p:sp>
        <p:nvSpPr>
          <p:cNvPr id="10" name="ZoneTexte 9">
            <a:extLst>
              <a:ext uri="{FF2B5EF4-FFF2-40B4-BE49-F238E27FC236}">
                <a16:creationId xmlns:a16="http://schemas.microsoft.com/office/drawing/2014/main" id="{2C8264AB-E2B0-D395-ADA7-C58AAD81A28B}"/>
              </a:ext>
            </a:extLst>
          </p:cNvPr>
          <p:cNvSpPr txBox="1"/>
          <p:nvPr/>
        </p:nvSpPr>
        <p:spPr>
          <a:xfrm>
            <a:off x="336401" y="2316562"/>
            <a:ext cx="4407109" cy="3694094"/>
          </a:xfrm>
          <a:prstGeom prst="rect">
            <a:avLst/>
          </a:prstGeom>
          <a:noFill/>
        </p:spPr>
        <p:txBody>
          <a:bodyPr wrap="square" rtlCol="0">
            <a:normAutofit lnSpcReduction="10000"/>
          </a:bodyPr>
          <a:lstStyle/>
          <a:p>
            <a:pPr marL="285750" indent="-285750" algn="just">
              <a:lnSpc>
                <a:spcPct val="150000"/>
              </a:lnSpc>
              <a:buFont typeface="Arial" panose="020B0604020202020204" pitchFamily="34" charset="0"/>
              <a:buChar char="•"/>
            </a:pPr>
            <a:r>
              <a:rPr lang="en-US" sz="1600" dirty="0">
                <a:solidFill>
                  <a:prstClr val="black"/>
                </a:solidFill>
                <a:latin typeface="Comic Sans MS" panose="030F0902030302020204" pitchFamily="66" charset="0"/>
              </a:rPr>
              <a:t>Need fully metallic cable tray large enough to house all cables and well screwed with no painting to the mechanics. It is essential that ALL AGATA cabling does not fly in the air it must be stuck to the cable </a:t>
            </a:r>
            <a:r>
              <a:rPr lang="en-US" dirty="0">
                <a:solidFill>
                  <a:prstClr val="black"/>
                </a:solidFill>
                <a:latin typeface="Comic Sans MS" panose="030F0902030302020204" pitchFamily="66" charset="0"/>
              </a:rPr>
              <a:t>tray</a:t>
            </a:r>
            <a:r>
              <a:rPr lang="en-US" sz="1600" dirty="0">
                <a:solidFill>
                  <a:prstClr val="black"/>
                </a:solidFill>
                <a:latin typeface="Comic Sans MS" panose="030F0902030302020204" pitchFamily="66" charset="0"/>
              </a:rPr>
              <a:t> and attached to have the lowest electromagnetic field generated by the cable itself and amplifying the electromagnetic noise in the area.</a:t>
            </a:r>
          </a:p>
          <a:p>
            <a:pPr algn="just">
              <a:lnSpc>
                <a:spcPct val="150000"/>
              </a:lnSpc>
            </a:pPr>
            <a:endParaRPr lang="en-US" sz="1600" dirty="0">
              <a:solidFill>
                <a:prstClr val="black"/>
              </a:solidFill>
              <a:latin typeface="Comic Sans MS" panose="030F0902030302020204" pitchFamily="66" charset="0"/>
            </a:endParaRPr>
          </a:p>
          <a:p>
            <a:pPr marL="285750" indent="-285750">
              <a:buFont typeface="Arial" panose="020B0604020202020204" pitchFamily="34" charset="0"/>
              <a:buChar char="•"/>
            </a:pPr>
            <a:endParaRPr lang="fr-FR" sz="1600" dirty="0"/>
          </a:p>
        </p:txBody>
      </p:sp>
      <p:sp>
        <p:nvSpPr>
          <p:cNvPr id="2" name="ZoneTexte 1">
            <a:extLst>
              <a:ext uri="{FF2B5EF4-FFF2-40B4-BE49-F238E27FC236}">
                <a16:creationId xmlns:a16="http://schemas.microsoft.com/office/drawing/2014/main" id="{569056CA-AFFC-90E8-AD9A-B594804DAE63}"/>
              </a:ext>
            </a:extLst>
          </p:cNvPr>
          <p:cNvSpPr txBox="1"/>
          <p:nvPr/>
        </p:nvSpPr>
        <p:spPr>
          <a:xfrm>
            <a:off x="3079602" y="1021746"/>
            <a:ext cx="6900746" cy="954107"/>
          </a:xfrm>
          <a:prstGeom prst="rect">
            <a:avLst/>
          </a:prstGeom>
          <a:noFill/>
        </p:spPr>
        <p:txBody>
          <a:bodyPr wrap="square" rtlCol="0">
            <a:spAutoFit/>
          </a:bodyPr>
          <a:lstStyle/>
          <a:p>
            <a:r>
              <a:rPr lang="fr-FR" sz="2800" dirty="0"/>
              <a:t>Preliminary report </a:t>
            </a:r>
            <a:r>
              <a:rPr lang="fr-FR" sz="2800" dirty="0" err="1"/>
              <a:t>from</a:t>
            </a:r>
            <a:r>
              <a:rPr lang="fr-FR" sz="2800" dirty="0"/>
              <a:t> the </a:t>
            </a:r>
            <a:r>
              <a:rPr lang="fr-FR" sz="2800" dirty="0" err="1"/>
              <a:t>step</a:t>
            </a:r>
            <a:r>
              <a:rPr lang="fr-FR" sz="2800" dirty="0"/>
              <a:t> file sent in July 2026 (</a:t>
            </a:r>
            <a:r>
              <a:rPr lang="fr-FR" sz="2800" dirty="0" err="1"/>
              <a:t>prior</a:t>
            </a:r>
            <a:r>
              <a:rPr lang="fr-FR" sz="2800" dirty="0"/>
              <a:t> to </a:t>
            </a:r>
            <a:r>
              <a:rPr lang="fr-FR" sz="2800" dirty="0" err="1"/>
              <a:t>holidays</a:t>
            </a:r>
            <a:r>
              <a:rPr lang="fr-FR" sz="2800" dirty="0"/>
              <a:t>)</a:t>
            </a:r>
          </a:p>
        </p:txBody>
      </p:sp>
      <p:pic>
        <p:nvPicPr>
          <p:cNvPr id="11" name="Image 10">
            <a:extLst>
              <a:ext uri="{FF2B5EF4-FFF2-40B4-BE49-F238E27FC236}">
                <a16:creationId xmlns:a16="http://schemas.microsoft.com/office/drawing/2014/main" id="{E66BE1F8-C697-8CBB-9A5A-A4332ABE0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4750" y="2316562"/>
            <a:ext cx="6337300" cy="3060700"/>
          </a:xfrm>
          <a:prstGeom prst="rect">
            <a:avLst/>
          </a:prstGeom>
        </p:spPr>
      </p:pic>
      <p:sp>
        <p:nvSpPr>
          <p:cNvPr id="12" name="Croix 11">
            <a:extLst>
              <a:ext uri="{FF2B5EF4-FFF2-40B4-BE49-F238E27FC236}">
                <a16:creationId xmlns:a16="http://schemas.microsoft.com/office/drawing/2014/main" id="{D0823C16-F00E-2E5B-1857-CF4D387919F8}"/>
              </a:ext>
            </a:extLst>
          </p:cNvPr>
          <p:cNvSpPr/>
          <p:nvPr/>
        </p:nvSpPr>
        <p:spPr>
          <a:xfrm rot="4420920">
            <a:off x="5597430" y="4584325"/>
            <a:ext cx="666955" cy="632877"/>
          </a:xfrm>
          <a:prstGeom prst="plus">
            <a:avLst>
              <a:gd name="adj" fmla="val 3928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Croix 12">
            <a:extLst>
              <a:ext uri="{FF2B5EF4-FFF2-40B4-BE49-F238E27FC236}">
                <a16:creationId xmlns:a16="http://schemas.microsoft.com/office/drawing/2014/main" id="{642692A5-3054-A63B-2581-AF1BCABB5542}"/>
              </a:ext>
            </a:extLst>
          </p:cNvPr>
          <p:cNvSpPr/>
          <p:nvPr/>
        </p:nvSpPr>
        <p:spPr>
          <a:xfrm rot="4420920">
            <a:off x="7355891" y="3077072"/>
            <a:ext cx="666955" cy="632877"/>
          </a:xfrm>
          <a:prstGeom prst="plus">
            <a:avLst>
              <a:gd name="adj" fmla="val 3928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Croix 13">
            <a:extLst>
              <a:ext uri="{FF2B5EF4-FFF2-40B4-BE49-F238E27FC236}">
                <a16:creationId xmlns:a16="http://schemas.microsoft.com/office/drawing/2014/main" id="{3CA78454-63E0-5D0C-0CF1-C100929DE093}"/>
              </a:ext>
            </a:extLst>
          </p:cNvPr>
          <p:cNvSpPr/>
          <p:nvPr/>
        </p:nvSpPr>
        <p:spPr>
          <a:xfrm rot="4420920">
            <a:off x="10349945" y="3522134"/>
            <a:ext cx="666955" cy="632877"/>
          </a:xfrm>
          <a:prstGeom prst="plus">
            <a:avLst>
              <a:gd name="adj" fmla="val 39289"/>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72891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95F359A4-E995-FB1E-C959-D184330CA1B9}"/>
              </a:ext>
            </a:extLst>
          </p:cNvPr>
          <p:cNvSpPr>
            <a:spLocks noGrp="1"/>
          </p:cNvSpPr>
          <p:nvPr>
            <p:ph type="title"/>
          </p:nvPr>
        </p:nvSpPr>
        <p:spPr/>
        <p:txBody>
          <a:bodyPr>
            <a:normAutofit/>
          </a:bodyPr>
          <a:lstStyle/>
          <a:p>
            <a:r>
              <a:rPr lang="fr-FR" sz="2000" dirty="0"/>
              <a:t>EMC @ </a:t>
            </a:r>
            <a:r>
              <a:rPr lang="fr-FR" sz="2000" dirty="0" err="1"/>
              <a:t>Legnaro</a:t>
            </a:r>
            <a:r>
              <a:rPr lang="fr-FR" sz="2000" dirty="0"/>
              <a:t> 0°</a:t>
            </a:r>
            <a:endParaRPr lang="fr-FR" dirty="0"/>
          </a:p>
        </p:txBody>
      </p:sp>
      <p:sp>
        <p:nvSpPr>
          <p:cNvPr id="10" name="ZoneTexte 9">
            <a:extLst>
              <a:ext uri="{FF2B5EF4-FFF2-40B4-BE49-F238E27FC236}">
                <a16:creationId xmlns:a16="http://schemas.microsoft.com/office/drawing/2014/main" id="{2C8264AB-E2B0-D395-ADA7-C58AAD81A28B}"/>
              </a:ext>
            </a:extLst>
          </p:cNvPr>
          <p:cNvSpPr txBox="1"/>
          <p:nvPr/>
        </p:nvSpPr>
        <p:spPr>
          <a:xfrm>
            <a:off x="297693" y="1698315"/>
            <a:ext cx="4024059" cy="4758393"/>
          </a:xfrm>
          <a:prstGeom prst="rect">
            <a:avLst/>
          </a:prstGeom>
          <a:noFill/>
        </p:spPr>
        <p:txBody>
          <a:bodyPr wrap="square" rtlCol="0">
            <a:normAutofit/>
          </a:bodyPr>
          <a:lstStyle/>
          <a:p>
            <a:pPr marL="285750" indent="-285750" algn="just">
              <a:lnSpc>
                <a:spcPct val="150000"/>
              </a:lnSpc>
              <a:buFont typeface="Arial" panose="020B0604020202020204" pitchFamily="34" charset="0"/>
              <a:buChar char="•"/>
            </a:pPr>
            <a:r>
              <a:rPr lang="en-US" sz="2000" dirty="0">
                <a:solidFill>
                  <a:prstClr val="black"/>
                </a:solidFill>
                <a:latin typeface="Comic Sans MS" panose="030F0902030302020204" pitchFamily="66" charset="0"/>
              </a:rPr>
              <a:t>Copper plates on the floor between the electronic bays and the honey </a:t>
            </a:r>
            <a:r>
              <a:rPr lang="en-US" sz="2000" dirty="0" err="1">
                <a:solidFill>
                  <a:prstClr val="black"/>
                </a:solidFill>
                <a:latin typeface="Comic Sans MS" panose="030F0902030302020204" pitchFamily="66" charset="0"/>
              </a:rPr>
              <a:t>combe</a:t>
            </a:r>
            <a:r>
              <a:rPr lang="en-US" sz="2000" dirty="0">
                <a:solidFill>
                  <a:prstClr val="black"/>
                </a:solidFill>
                <a:latin typeface="Comic Sans MS" panose="030F0902030302020204" pitchFamily="66" charset="0"/>
              </a:rPr>
              <a:t> plus the </a:t>
            </a:r>
            <a:r>
              <a:rPr lang="en-US" sz="2000" dirty="0" err="1">
                <a:solidFill>
                  <a:prstClr val="black"/>
                </a:solidFill>
                <a:latin typeface="Comic Sans MS" panose="030F0902030302020204" pitchFamily="66" charset="0"/>
              </a:rPr>
              <a:t>Nutron</a:t>
            </a:r>
            <a:r>
              <a:rPr lang="en-US" sz="2000" dirty="0">
                <a:solidFill>
                  <a:prstClr val="black"/>
                </a:solidFill>
                <a:latin typeface="Comic Sans MS" panose="030F0902030302020204" pitchFamily="66" charset="0"/>
              </a:rPr>
              <a:t> wall and especially with the HV bays on the right hand side.</a:t>
            </a:r>
          </a:p>
          <a:p>
            <a:pPr marL="285750" indent="-285750" algn="just">
              <a:lnSpc>
                <a:spcPct val="150000"/>
              </a:lnSpc>
              <a:buFont typeface="Arial" panose="020B0604020202020204" pitchFamily="34" charset="0"/>
              <a:buChar char="•"/>
            </a:pPr>
            <a:r>
              <a:rPr lang="en-US" sz="2000" dirty="0">
                <a:solidFill>
                  <a:prstClr val="black"/>
                </a:solidFill>
                <a:latin typeface="Comic Sans MS" panose="030F0902030302020204" pitchFamily="66" charset="0"/>
              </a:rPr>
              <a:t>The copper plates must be connected to the bays mechanically with no paintings (as in GANIL).</a:t>
            </a:r>
          </a:p>
          <a:p>
            <a:pPr marL="285750" indent="-285750" algn="just">
              <a:lnSpc>
                <a:spcPct val="150000"/>
              </a:lnSpc>
              <a:buFont typeface="Arial" panose="020B0604020202020204" pitchFamily="34" charset="0"/>
              <a:buChar char="•"/>
            </a:pPr>
            <a:endParaRPr lang="en-US" sz="2000" dirty="0">
              <a:solidFill>
                <a:prstClr val="black"/>
              </a:solidFill>
              <a:latin typeface="Comic Sans MS" panose="030F0902030302020204" pitchFamily="66" charset="0"/>
            </a:endParaRPr>
          </a:p>
          <a:p>
            <a:pPr marL="285750" indent="-285750">
              <a:buFont typeface="Arial" panose="020B0604020202020204" pitchFamily="34" charset="0"/>
              <a:buChar char="•"/>
            </a:pPr>
            <a:endParaRPr lang="fr-FR" sz="2000" dirty="0"/>
          </a:p>
        </p:txBody>
      </p:sp>
      <p:sp>
        <p:nvSpPr>
          <p:cNvPr id="2" name="ZoneTexte 1">
            <a:extLst>
              <a:ext uri="{FF2B5EF4-FFF2-40B4-BE49-F238E27FC236}">
                <a16:creationId xmlns:a16="http://schemas.microsoft.com/office/drawing/2014/main" id="{569056CA-AFFC-90E8-AD9A-B594804DAE63}"/>
              </a:ext>
            </a:extLst>
          </p:cNvPr>
          <p:cNvSpPr txBox="1"/>
          <p:nvPr/>
        </p:nvSpPr>
        <p:spPr>
          <a:xfrm>
            <a:off x="2844075" y="681037"/>
            <a:ext cx="6900746" cy="954107"/>
          </a:xfrm>
          <a:prstGeom prst="rect">
            <a:avLst/>
          </a:prstGeom>
          <a:noFill/>
        </p:spPr>
        <p:txBody>
          <a:bodyPr wrap="square" rtlCol="0">
            <a:spAutoFit/>
          </a:bodyPr>
          <a:lstStyle/>
          <a:p>
            <a:r>
              <a:rPr lang="fr-FR" sz="2800" dirty="0"/>
              <a:t>Preliminary report </a:t>
            </a:r>
            <a:r>
              <a:rPr lang="fr-FR" sz="2800" dirty="0" err="1"/>
              <a:t>from</a:t>
            </a:r>
            <a:r>
              <a:rPr lang="fr-FR" sz="2800" dirty="0"/>
              <a:t> the </a:t>
            </a:r>
            <a:r>
              <a:rPr lang="fr-FR" sz="2800" dirty="0" err="1"/>
              <a:t>step</a:t>
            </a:r>
            <a:r>
              <a:rPr lang="fr-FR" sz="2800" dirty="0"/>
              <a:t> file sent in July 2026 (</a:t>
            </a:r>
            <a:r>
              <a:rPr lang="fr-FR" sz="2800" dirty="0" err="1"/>
              <a:t>prior</a:t>
            </a:r>
            <a:r>
              <a:rPr lang="fr-FR" sz="2800" dirty="0"/>
              <a:t> to </a:t>
            </a:r>
            <a:r>
              <a:rPr lang="fr-FR" sz="2800" dirty="0" err="1"/>
              <a:t>holidays</a:t>
            </a:r>
            <a:r>
              <a:rPr lang="fr-FR" sz="2800" dirty="0"/>
              <a:t>)</a:t>
            </a:r>
          </a:p>
        </p:txBody>
      </p:sp>
      <p:pic>
        <p:nvPicPr>
          <p:cNvPr id="3" name="Image 2">
            <a:extLst>
              <a:ext uri="{FF2B5EF4-FFF2-40B4-BE49-F238E27FC236}">
                <a16:creationId xmlns:a16="http://schemas.microsoft.com/office/drawing/2014/main" id="{DFEAFB90-57D3-159D-0FD1-128CED592F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4904" y="1409921"/>
            <a:ext cx="7772400" cy="5053974"/>
          </a:xfrm>
          <a:prstGeom prst="rect">
            <a:avLst/>
          </a:prstGeom>
        </p:spPr>
      </p:pic>
      <p:sp>
        <p:nvSpPr>
          <p:cNvPr id="8" name="Rectangle : coins arrondis 7">
            <a:extLst>
              <a:ext uri="{FF2B5EF4-FFF2-40B4-BE49-F238E27FC236}">
                <a16:creationId xmlns:a16="http://schemas.microsoft.com/office/drawing/2014/main" id="{6EB9A7ED-04E1-C441-4B6B-6AD5A88D9EEF}"/>
              </a:ext>
            </a:extLst>
          </p:cNvPr>
          <p:cNvSpPr/>
          <p:nvPr/>
        </p:nvSpPr>
        <p:spPr>
          <a:xfrm>
            <a:off x="7062107" y="2126796"/>
            <a:ext cx="477611" cy="1302204"/>
          </a:xfrm>
          <a:prstGeom prst="roundRect">
            <a:avLst/>
          </a:prstGeom>
          <a:solidFill>
            <a:srgbClr val="FFFF00">
              <a:alpha val="3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E1EAA344-4C8F-172F-2480-3BEE08FD6DDC}"/>
              </a:ext>
            </a:extLst>
          </p:cNvPr>
          <p:cNvSpPr/>
          <p:nvPr/>
        </p:nvSpPr>
        <p:spPr>
          <a:xfrm>
            <a:off x="5657850" y="3427448"/>
            <a:ext cx="1738992" cy="365125"/>
          </a:xfrm>
          <a:prstGeom prst="roundRect">
            <a:avLst/>
          </a:prstGeom>
          <a:solidFill>
            <a:srgbClr val="FFFF00">
              <a:alpha val="40888"/>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Rectangle : coins arrondis 11">
            <a:extLst>
              <a:ext uri="{FF2B5EF4-FFF2-40B4-BE49-F238E27FC236}">
                <a16:creationId xmlns:a16="http://schemas.microsoft.com/office/drawing/2014/main" id="{F29BA730-FDDC-7E12-9F0B-B0A8D49AF2F8}"/>
              </a:ext>
            </a:extLst>
          </p:cNvPr>
          <p:cNvSpPr/>
          <p:nvPr/>
        </p:nvSpPr>
        <p:spPr>
          <a:xfrm>
            <a:off x="7564210" y="3098345"/>
            <a:ext cx="722540" cy="1151165"/>
          </a:xfrm>
          <a:prstGeom prst="roundRect">
            <a:avLst/>
          </a:prstGeom>
          <a:solidFill>
            <a:srgbClr val="FFFF00">
              <a:alpha val="2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 coins arrondis 12">
            <a:extLst>
              <a:ext uri="{FF2B5EF4-FFF2-40B4-BE49-F238E27FC236}">
                <a16:creationId xmlns:a16="http://schemas.microsoft.com/office/drawing/2014/main" id="{C375B29F-F640-0ADD-010E-8FC5B9E6CC08}"/>
              </a:ext>
            </a:extLst>
          </p:cNvPr>
          <p:cNvSpPr/>
          <p:nvPr/>
        </p:nvSpPr>
        <p:spPr>
          <a:xfrm>
            <a:off x="8176530" y="3710668"/>
            <a:ext cx="2057401" cy="812346"/>
          </a:xfrm>
          <a:prstGeom prst="roundRect">
            <a:avLst/>
          </a:prstGeom>
          <a:solidFill>
            <a:srgbClr val="FFFF00">
              <a:alpha val="28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 coins arrondis 13">
            <a:extLst>
              <a:ext uri="{FF2B5EF4-FFF2-40B4-BE49-F238E27FC236}">
                <a16:creationId xmlns:a16="http://schemas.microsoft.com/office/drawing/2014/main" id="{6FA9976D-D48A-188E-7A3F-F4927906DDD2}"/>
              </a:ext>
            </a:extLst>
          </p:cNvPr>
          <p:cNvSpPr/>
          <p:nvPr/>
        </p:nvSpPr>
        <p:spPr>
          <a:xfrm rot="18655803">
            <a:off x="9043301" y="3082765"/>
            <a:ext cx="1738992" cy="365125"/>
          </a:xfrm>
          <a:prstGeom prst="roundRect">
            <a:avLst/>
          </a:prstGeom>
          <a:solidFill>
            <a:srgbClr val="FFFF00">
              <a:alpha val="2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1394948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95F359A4-E995-FB1E-C959-D184330CA1B9}"/>
              </a:ext>
            </a:extLst>
          </p:cNvPr>
          <p:cNvSpPr>
            <a:spLocks noGrp="1"/>
          </p:cNvSpPr>
          <p:nvPr>
            <p:ph type="title"/>
          </p:nvPr>
        </p:nvSpPr>
        <p:spPr/>
        <p:txBody>
          <a:bodyPr>
            <a:normAutofit/>
          </a:bodyPr>
          <a:lstStyle/>
          <a:p>
            <a:r>
              <a:rPr lang="fr-FR" sz="2000" dirty="0"/>
              <a:t>EMC @ </a:t>
            </a:r>
            <a:r>
              <a:rPr lang="fr-FR" sz="2000" dirty="0" err="1"/>
              <a:t>Legnaro</a:t>
            </a:r>
            <a:r>
              <a:rPr lang="fr-FR" sz="2000" dirty="0"/>
              <a:t> 0°</a:t>
            </a:r>
            <a:endParaRPr lang="fr-FR" dirty="0"/>
          </a:p>
        </p:txBody>
      </p:sp>
      <p:sp>
        <p:nvSpPr>
          <p:cNvPr id="2" name="ZoneTexte 1">
            <a:extLst>
              <a:ext uri="{FF2B5EF4-FFF2-40B4-BE49-F238E27FC236}">
                <a16:creationId xmlns:a16="http://schemas.microsoft.com/office/drawing/2014/main" id="{569056CA-AFFC-90E8-AD9A-B594804DAE63}"/>
              </a:ext>
            </a:extLst>
          </p:cNvPr>
          <p:cNvSpPr txBox="1"/>
          <p:nvPr/>
        </p:nvSpPr>
        <p:spPr>
          <a:xfrm>
            <a:off x="5305572" y="766056"/>
            <a:ext cx="6130524" cy="400110"/>
          </a:xfrm>
          <a:prstGeom prst="rect">
            <a:avLst/>
          </a:prstGeom>
          <a:noFill/>
        </p:spPr>
        <p:txBody>
          <a:bodyPr wrap="square" rtlCol="0">
            <a:spAutoFit/>
          </a:bodyPr>
          <a:lstStyle/>
          <a:p>
            <a:r>
              <a:rPr lang="fr-FR" sz="2000" dirty="0" err="1"/>
              <a:t>Examples</a:t>
            </a:r>
            <a:r>
              <a:rPr lang="fr-FR" sz="2000" dirty="0"/>
              <a:t> for </a:t>
            </a:r>
            <a:r>
              <a:rPr lang="fr-FR" sz="2000" dirty="0" err="1"/>
              <a:t>qualified</a:t>
            </a:r>
            <a:r>
              <a:rPr lang="fr-FR" sz="2000" dirty="0"/>
              <a:t> EMC @ SIRIUS GANIL -106 dB</a:t>
            </a:r>
          </a:p>
        </p:txBody>
      </p:sp>
      <p:pic>
        <p:nvPicPr>
          <p:cNvPr id="3" name="IMG_9124">
            <a:hlinkClick r:id="" action="ppaction://media"/>
            <a:extLst>
              <a:ext uri="{FF2B5EF4-FFF2-40B4-BE49-F238E27FC236}">
                <a16:creationId xmlns:a16="http://schemas.microsoft.com/office/drawing/2014/main" id="{6C35457E-393F-C660-10EB-6011E0E4F0D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86596" y="36166"/>
            <a:ext cx="3986011" cy="6858000"/>
          </a:xfrm>
          <a:prstGeom prst="rect">
            <a:avLst/>
          </a:prstGeom>
        </p:spPr>
      </p:pic>
      <p:pic>
        <p:nvPicPr>
          <p:cNvPr id="9" name="Image 8">
            <a:extLst>
              <a:ext uri="{FF2B5EF4-FFF2-40B4-BE49-F238E27FC236}">
                <a16:creationId xmlns:a16="http://schemas.microsoft.com/office/drawing/2014/main" id="{B1878E8A-1DCF-CE3A-13DE-0B60E454A8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53282" y="1847292"/>
            <a:ext cx="2402316" cy="1801737"/>
          </a:xfrm>
          <a:prstGeom prst="rect">
            <a:avLst/>
          </a:prstGeom>
        </p:spPr>
      </p:pic>
      <p:pic>
        <p:nvPicPr>
          <p:cNvPr id="12" name="Image 11">
            <a:extLst>
              <a:ext uri="{FF2B5EF4-FFF2-40B4-BE49-F238E27FC236}">
                <a16:creationId xmlns:a16="http://schemas.microsoft.com/office/drawing/2014/main" id="{2EDDBE0A-99AE-75A2-618B-E6295FCCA47E}"/>
              </a:ext>
            </a:extLst>
          </p:cNvPr>
          <p:cNvPicPr>
            <a:picLocks noChangeAspect="1"/>
          </p:cNvPicPr>
          <p:nvPr/>
        </p:nvPicPr>
        <p:blipFill rotWithShape="1">
          <a:blip r:embed="rId5">
            <a:extLst>
              <a:ext uri="{28A0092B-C50C-407E-A947-70E740481C1C}">
                <a14:useLocalDpi xmlns:a14="http://schemas.microsoft.com/office/drawing/2010/main" val="0"/>
              </a:ext>
            </a:extLst>
          </a:blip>
          <a:srcRect l="232" t="60824" r="54854" b="-1340"/>
          <a:stretch/>
        </p:blipFill>
        <p:spPr>
          <a:xfrm>
            <a:off x="8955957" y="4345793"/>
            <a:ext cx="3337224" cy="2257782"/>
          </a:xfrm>
          <a:prstGeom prst="rect">
            <a:avLst/>
          </a:prstGeom>
        </p:spPr>
      </p:pic>
      <p:pic>
        <p:nvPicPr>
          <p:cNvPr id="14" name="Image 13">
            <a:extLst>
              <a:ext uri="{FF2B5EF4-FFF2-40B4-BE49-F238E27FC236}">
                <a16:creationId xmlns:a16="http://schemas.microsoft.com/office/drawing/2014/main" id="{FDE59B79-0550-D6AB-BE3C-0CD38A6564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45811" y="2099698"/>
            <a:ext cx="2725023" cy="2043767"/>
          </a:xfrm>
          <a:prstGeom prst="rect">
            <a:avLst/>
          </a:prstGeom>
        </p:spPr>
      </p:pic>
      <p:pic>
        <p:nvPicPr>
          <p:cNvPr id="15" name="Image 14">
            <a:extLst>
              <a:ext uri="{FF2B5EF4-FFF2-40B4-BE49-F238E27FC236}">
                <a16:creationId xmlns:a16="http://schemas.microsoft.com/office/drawing/2014/main" id="{0A7B19AA-2E38-2E6B-FEA5-086FED73C0A2}"/>
              </a:ext>
            </a:extLst>
          </p:cNvPr>
          <p:cNvPicPr>
            <a:picLocks noChangeAspect="1"/>
          </p:cNvPicPr>
          <p:nvPr/>
        </p:nvPicPr>
        <p:blipFill rotWithShape="1">
          <a:blip r:embed="rId6">
            <a:extLst>
              <a:ext uri="{28A0092B-C50C-407E-A947-70E740481C1C}">
                <a14:useLocalDpi xmlns:a14="http://schemas.microsoft.com/office/drawing/2010/main" val="0"/>
              </a:ext>
            </a:extLst>
          </a:blip>
          <a:srcRect t="58170" r="52401"/>
          <a:stretch/>
        </p:blipFill>
        <p:spPr>
          <a:xfrm>
            <a:off x="5450783" y="4026214"/>
            <a:ext cx="3337224" cy="2199628"/>
          </a:xfrm>
          <a:prstGeom prst="rect">
            <a:avLst/>
          </a:prstGeom>
        </p:spPr>
      </p:pic>
      <p:sp>
        <p:nvSpPr>
          <p:cNvPr id="16" name="ZoneTexte 15">
            <a:extLst>
              <a:ext uri="{FF2B5EF4-FFF2-40B4-BE49-F238E27FC236}">
                <a16:creationId xmlns:a16="http://schemas.microsoft.com/office/drawing/2014/main" id="{B7A70219-6F6A-CDEB-C7E0-70AE0DB14D79}"/>
              </a:ext>
            </a:extLst>
          </p:cNvPr>
          <p:cNvSpPr txBox="1"/>
          <p:nvPr/>
        </p:nvSpPr>
        <p:spPr>
          <a:xfrm>
            <a:off x="5072607" y="1404420"/>
            <a:ext cx="3510256" cy="400110"/>
          </a:xfrm>
          <a:prstGeom prst="rect">
            <a:avLst/>
          </a:prstGeom>
          <a:noFill/>
        </p:spPr>
        <p:txBody>
          <a:bodyPr wrap="none" rtlCol="0">
            <a:spAutoFit/>
          </a:bodyPr>
          <a:lstStyle/>
          <a:p>
            <a:r>
              <a:rPr lang="fr-FR" sz="2000" dirty="0"/>
              <a:t>EMC </a:t>
            </a:r>
            <a:r>
              <a:rPr lang="fr-FR" sz="2000" dirty="0" err="1"/>
              <a:t>Before</a:t>
            </a:r>
            <a:r>
              <a:rPr lang="fr-FR" sz="2000" dirty="0"/>
              <a:t> </a:t>
            </a:r>
            <a:r>
              <a:rPr lang="fr-FR" sz="2000" dirty="0" err="1"/>
              <a:t>copper</a:t>
            </a:r>
            <a:r>
              <a:rPr lang="fr-FR" sz="2000" dirty="0"/>
              <a:t> plate -76 dB</a:t>
            </a:r>
          </a:p>
        </p:txBody>
      </p:sp>
      <p:sp>
        <p:nvSpPr>
          <p:cNvPr id="17" name="ZoneTexte 16">
            <a:extLst>
              <a:ext uri="{FF2B5EF4-FFF2-40B4-BE49-F238E27FC236}">
                <a16:creationId xmlns:a16="http://schemas.microsoft.com/office/drawing/2014/main" id="{0DDA8C40-41AA-98B0-B549-43837F63A17F}"/>
              </a:ext>
            </a:extLst>
          </p:cNvPr>
          <p:cNvSpPr txBox="1"/>
          <p:nvPr/>
        </p:nvSpPr>
        <p:spPr>
          <a:xfrm>
            <a:off x="8817365" y="1404420"/>
            <a:ext cx="3481659" cy="400110"/>
          </a:xfrm>
          <a:prstGeom prst="rect">
            <a:avLst/>
          </a:prstGeom>
          <a:noFill/>
        </p:spPr>
        <p:txBody>
          <a:bodyPr wrap="none" rtlCol="0">
            <a:spAutoFit/>
          </a:bodyPr>
          <a:lstStyle/>
          <a:p>
            <a:r>
              <a:rPr lang="fr-FR" sz="2000" dirty="0"/>
              <a:t>EMC </a:t>
            </a:r>
            <a:r>
              <a:rPr lang="fr-FR" sz="2000" dirty="0" err="1"/>
              <a:t>After</a:t>
            </a:r>
            <a:r>
              <a:rPr lang="fr-FR" sz="2000" dirty="0"/>
              <a:t> </a:t>
            </a:r>
            <a:r>
              <a:rPr lang="fr-FR" sz="2000" dirty="0" err="1"/>
              <a:t>copper</a:t>
            </a:r>
            <a:r>
              <a:rPr lang="fr-FR" sz="2000" dirty="0"/>
              <a:t> plate -106 dB</a:t>
            </a:r>
          </a:p>
        </p:txBody>
      </p:sp>
    </p:spTree>
    <p:extLst>
      <p:ext uri="{BB962C8B-B14F-4D97-AF65-F5344CB8AC3E}">
        <p14:creationId xmlns:p14="http://schemas.microsoft.com/office/powerpoint/2010/main" val="174381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5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95F359A4-E995-FB1E-C959-D184330CA1B9}"/>
              </a:ext>
            </a:extLst>
          </p:cNvPr>
          <p:cNvSpPr>
            <a:spLocks noGrp="1"/>
          </p:cNvSpPr>
          <p:nvPr>
            <p:ph type="title"/>
          </p:nvPr>
        </p:nvSpPr>
        <p:spPr/>
        <p:txBody>
          <a:bodyPr>
            <a:normAutofit/>
          </a:bodyPr>
          <a:lstStyle/>
          <a:p>
            <a:r>
              <a:rPr lang="fr-FR" sz="2000" dirty="0"/>
              <a:t>EMC @ GANIL 2028</a:t>
            </a:r>
            <a:endParaRPr lang="fr-FR" dirty="0"/>
          </a:p>
        </p:txBody>
      </p:sp>
      <p:pic>
        <p:nvPicPr>
          <p:cNvPr id="3" name="Google Shape;205;p21" title="layout_small_a.png">
            <a:extLst>
              <a:ext uri="{FF2B5EF4-FFF2-40B4-BE49-F238E27FC236}">
                <a16:creationId xmlns:a16="http://schemas.microsoft.com/office/drawing/2014/main" id="{6D91AA86-055D-C77A-BEE8-77420EB731A4}"/>
              </a:ext>
            </a:extLst>
          </p:cNvPr>
          <p:cNvPicPr preferRelativeResize="0"/>
          <p:nvPr/>
        </p:nvPicPr>
        <p:blipFill>
          <a:blip r:embed="rId2">
            <a:alphaModFix/>
          </a:blip>
          <a:stretch>
            <a:fillRect/>
          </a:stretch>
        </p:blipFill>
        <p:spPr>
          <a:xfrm>
            <a:off x="2355622" y="1070351"/>
            <a:ext cx="6301624" cy="4988976"/>
          </a:xfrm>
          <a:prstGeom prst="rect">
            <a:avLst/>
          </a:prstGeom>
          <a:noFill/>
          <a:ln>
            <a:noFill/>
          </a:ln>
        </p:spPr>
      </p:pic>
      <p:sp>
        <p:nvSpPr>
          <p:cNvPr id="8" name="Google Shape;190;p20">
            <a:extLst>
              <a:ext uri="{FF2B5EF4-FFF2-40B4-BE49-F238E27FC236}">
                <a16:creationId xmlns:a16="http://schemas.microsoft.com/office/drawing/2014/main" id="{B5863F7D-0A09-12B6-FEEB-625C08A2D92D}"/>
              </a:ext>
            </a:extLst>
          </p:cNvPr>
          <p:cNvSpPr txBox="1"/>
          <p:nvPr/>
        </p:nvSpPr>
        <p:spPr>
          <a:xfrm rot="-5400000">
            <a:off x="2513736" y="1964310"/>
            <a:ext cx="2770200" cy="43085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sz="1600" b="1" dirty="0">
                <a:solidFill>
                  <a:schemeClr val="accent2"/>
                </a:solidFill>
              </a:rPr>
              <a:t>DSS (LVPS, HVPS, </a:t>
            </a:r>
            <a:r>
              <a:rPr lang="fr-FR" sz="1600" b="1" dirty="0" err="1">
                <a:solidFill>
                  <a:schemeClr val="accent2"/>
                </a:solidFill>
              </a:rPr>
              <a:t>autofill</a:t>
            </a:r>
            <a:r>
              <a:rPr lang="fr-FR" sz="1600" b="1" dirty="0">
                <a:solidFill>
                  <a:schemeClr val="accent2"/>
                </a:solidFill>
              </a:rPr>
              <a:t>)</a:t>
            </a:r>
            <a:endParaRPr sz="1600" b="1" dirty="0">
              <a:solidFill>
                <a:schemeClr val="accent2"/>
              </a:solidFill>
            </a:endParaRPr>
          </a:p>
        </p:txBody>
      </p:sp>
      <p:sp>
        <p:nvSpPr>
          <p:cNvPr id="9" name="Google Shape;191;p20">
            <a:extLst>
              <a:ext uri="{FF2B5EF4-FFF2-40B4-BE49-F238E27FC236}">
                <a16:creationId xmlns:a16="http://schemas.microsoft.com/office/drawing/2014/main" id="{843FC35F-4D41-AB2B-5CF8-DC412AC5D511}"/>
              </a:ext>
            </a:extLst>
          </p:cNvPr>
          <p:cNvSpPr txBox="1"/>
          <p:nvPr/>
        </p:nvSpPr>
        <p:spPr>
          <a:xfrm rot="-5400000">
            <a:off x="4461509" y="2563378"/>
            <a:ext cx="18294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fr-FR" b="1" dirty="0">
                <a:solidFill>
                  <a:srgbClr val="FFFF00"/>
                </a:solidFill>
              </a:rPr>
              <a:t>Digit + </a:t>
            </a:r>
            <a:r>
              <a:rPr lang="fr-FR" b="1" dirty="0" err="1">
                <a:solidFill>
                  <a:srgbClr val="FFFF00"/>
                </a:solidFill>
              </a:rPr>
              <a:t>preproc</a:t>
            </a:r>
            <a:r>
              <a:rPr lang="fr-FR" sz="1600" dirty="0">
                <a:solidFill>
                  <a:srgbClr val="FFFF00"/>
                </a:solidFill>
              </a:rPr>
              <a:t>.</a:t>
            </a:r>
            <a:endParaRPr sz="1600" dirty="0">
              <a:solidFill>
                <a:srgbClr val="FFFF00"/>
              </a:solidFill>
            </a:endParaRPr>
          </a:p>
        </p:txBody>
      </p:sp>
    </p:spTree>
    <p:extLst>
      <p:ext uri="{BB962C8B-B14F-4D97-AF65-F5344CB8AC3E}">
        <p14:creationId xmlns:p14="http://schemas.microsoft.com/office/powerpoint/2010/main" val="24330806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a:extLst>
              <a:ext uri="{FF2B5EF4-FFF2-40B4-BE49-F238E27FC236}">
                <a16:creationId xmlns:a16="http://schemas.microsoft.com/office/drawing/2014/main" id="{E8EC3874-0C29-C847-B0BE-0C47B2D24BA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29/05/2026</a:t>
            </a:r>
          </a:p>
        </p:txBody>
      </p:sp>
      <p:sp>
        <p:nvSpPr>
          <p:cNvPr id="5" name="Espace réservé du pied de page 4">
            <a:extLst>
              <a:ext uri="{FF2B5EF4-FFF2-40B4-BE49-F238E27FC236}">
                <a16:creationId xmlns:a16="http://schemas.microsoft.com/office/drawing/2014/main" id="{A18AEC5E-DDB1-5344-8852-84176A2D779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white"/>
                </a:solidFill>
                <a:effectLst/>
                <a:uLnTx/>
                <a:uFillTx/>
                <a:latin typeface="Calibri" panose="020F0502020204030204"/>
                <a:ea typeface="+mn-ea"/>
                <a:cs typeface="+mn-cs"/>
              </a:rPr>
              <a:t>AGATA WEEK 2026 EMC Grounding</a:t>
            </a:r>
          </a:p>
        </p:txBody>
      </p:sp>
      <p:sp>
        <p:nvSpPr>
          <p:cNvPr id="6" name="Espace réservé du numéro de diapositive 5">
            <a:extLst>
              <a:ext uri="{FF2B5EF4-FFF2-40B4-BE49-F238E27FC236}">
                <a16:creationId xmlns:a16="http://schemas.microsoft.com/office/drawing/2014/main" id="{D9918DA9-BC3A-784A-9BB3-9904F979DC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DFA049-F982-41CE-9F12-6F08E4FC7763}" type="slidenum">
              <a:rPr kumimoji="0" lang="fr-FR"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itre 1">
            <a:extLst>
              <a:ext uri="{FF2B5EF4-FFF2-40B4-BE49-F238E27FC236}">
                <a16:creationId xmlns:a16="http://schemas.microsoft.com/office/drawing/2014/main" id="{95F359A4-E995-FB1E-C959-D184330CA1B9}"/>
              </a:ext>
            </a:extLst>
          </p:cNvPr>
          <p:cNvSpPr>
            <a:spLocks noGrp="1"/>
          </p:cNvSpPr>
          <p:nvPr>
            <p:ph type="title"/>
          </p:nvPr>
        </p:nvSpPr>
        <p:spPr/>
        <p:txBody>
          <a:bodyPr>
            <a:normAutofit/>
          </a:bodyPr>
          <a:lstStyle/>
          <a:p>
            <a:r>
              <a:rPr lang="fr-FR" sz="2000" dirty="0"/>
              <a:t>EMC @ GANIL 2028</a:t>
            </a:r>
            <a:endParaRPr lang="fr-FR" dirty="0"/>
          </a:p>
        </p:txBody>
      </p:sp>
      <p:sp>
        <p:nvSpPr>
          <p:cNvPr id="10" name="ZoneTexte 9">
            <a:extLst>
              <a:ext uri="{FF2B5EF4-FFF2-40B4-BE49-F238E27FC236}">
                <a16:creationId xmlns:a16="http://schemas.microsoft.com/office/drawing/2014/main" id="{2C8264AB-E2B0-D395-ADA7-C58AAD81A28B}"/>
              </a:ext>
            </a:extLst>
          </p:cNvPr>
          <p:cNvSpPr txBox="1"/>
          <p:nvPr/>
        </p:nvSpPr>
        <p:spPr>
          <a:xfrm>
            <a:off x="1117120" y="1612109"/>
            <a:ext cx="9275817" cy="4242281"/>
          </a:xfrm>
          <a:prstGeom prst="rect">
            <a:avLst/>
          </a:prstGeom>
          <a:noFill/>
        </p:spPr>
        <p:txBody>
          <a:bodyPr wrap="square" rtlCol="0">
            <a:normAutofit fontScale="85000" lnSpcReduction="20000"/>
          </a:bodyPr>
          <a:lstStyle/>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Copper plates under all bays surface (LVPS, </a:t>
            </a:r>
            <a:r>
              <a:rPr lang="en-US" dirty="0" err="1">
                <a:solidFill>
                  <a:prstClr val="black"/>
                </a:solidFill>
                <a:latin typeface="Comic Sans MS" panose="030F0902030302020204" pitchFamily="66" charset="0"/>
              </a:rPr>
              <a:t>digitisers</a:t>
            </a:r>
            <a:r>
              <a:rPr lang="en-US" dirty="0">
                <a:solidFill>
                  <a:prstClr val="black"/>
                </a:solidFill>
                <a:latin typeface="Comic Sans MS" panose="030F0902030302020204" pitchFamily="66" charset="0"/>
              </a:rPr>
              <a:t>, Autofill).</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These plates are to be connected to the internal bay mechanical structure without painting. (no painting on the bay when contact to the copper plates).</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Copper plate on the ground to connect the bays to the target mechanics and infrastructure plus the cable trays (several screws </a:t>
            </a:r>
            <a:r>
              <a:rPr lang="en-US" dirty="0" err="1">
                <a:solidFill>
                  <a:prstClr val="black"/>
                </a:solidFill>
                <a:latin typeface="Comic Sans MS" panose="030F0902030302020204" pitchFamily="66" charset="0"/>
              </a:rPr>
              <a:t>evry</a:t>
            </a:r>
            <a:r>
              <a:rPr lang="en-US" dirty="0">
                <a:solidFill>
                  <a:prstClr val="black"/>
                </a:solidFill>
                <a:latin typeface="Comic Sans MS" panose="030F0902030302020204" pitchFamily="66" charset="0"/>
              </a:rPr>
              <a:t> 40 cm), and to all the AGATA honey comb and shaft</a:t>
            </a:r>
          </a:p>
          <a:p>
            <a:pPr algn="just">
              <a:lnSpc>
                <a:spcPct val="150000"/>
              </a:lnSpc>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  Few meetings to discuss with the mechanical engineers and infrastructure group. </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More discussion when the Autofill is installed and all the infrastructure is installed.</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lgn="just">
              <a:lnSpc>
                <a:spcPct val="150000"/>
              </a:lnSpc>
              <a:buFont typeface="Arial" panose="020B0604020202020204" pitchFamily="34" charset="0"/>
              <a:buChar char="•"/>
            </a:pPr>
            <a:r>
              <a:rPr lang="en-US" dirty="0">
                <a:solidFill>
                  <a:prstClr val="black"/>
                </a:solidFill>
                <a:latin typeface="Comic Sans MS" panose="030F0902030302020204" pitchFamily="66" charset="0"/>
              </a:rPr>
              <a:t>2 or more EMC campaigns to be realized prior to the AGATA installation.</a:t>
            </a:r>
          </a:p>
          <a:p>
            <a:pPr marL="285750" indent="-285750" algn="just">
              <a:lnSpc>
                <a:spcPct val="150000"/>
              </a:lnSpc>
              <a:buFont typeface="Arial" panose="020B0604020202020204" pitchFamily="34" charset="0"/>
              <a:buChar char="•"/>
            </a:pPr>
            <a:endParaRPr lang="en-US" dirty="0">
              <a:solidFill>
                <a:prstClr val="black"/>
              </a:solidFill>
              <a:latin typeface="Comic Sans MS" panose="030F0902030302020204" pitchFamily="66" charset="0"/>
            </a:endParaRPr>
          </a:p>
          <a:p>
            <a:pPr marL="285750" indent="-285750">
              <a:buFont typeface="Arial" panose="020B0604020202020204" pitchFamily="34" charset="0"/>
              <a:buChar char="•"/>
            </a:pPr>
            <a:endParaRPr lang="fr-FR" dirty="0"/>
          </a:p>
        </p:txBody>
      </p:sp>
      <p:sp>
        <p:nvSpPr>
          <p:cNvPr id="2" name="ZoneTexte 1">
            <a:extLst>
              <a:ext uri="{FF2B5EF4-FFF2-40B4-BE49-F238E27FC236}">
                <a16:creationId xmlns:a16="http://schemas.microsoft.com/office/drawing/2014/main" id="{569056CA-AFFC-90E8-AD9A-B594804DAE63}"/>
              </a:ext>
            </a:extLst>
          </p:cNvPr>
          <p:cNvSpPr txBox="1"/>
          <p:nvPr/>
        </p:nvSpPr>
        <p:spPr>
          <a:xfrm>
            <a:off x="3079602" y="1021746"/>
            <a:ext cx="5752537" cy="523220"/>
          </a:xfrm>
          <a:prstGeom prst="rect">
            <a:avLst/>
          </a:prstGeom>
          <a:noFill/>
        </p:spPr>
        <p:txBody>
          <a:bodyPr wrap="none" rtlCol="0">
            <a:spAutoFit/>
          </a:bodyPr>
          <a:lstStyle/>
          <a:p>
            <a:r>
              <a:rPr lang="fr-FR" sz="2800" dirty="0"/>
              <a:t>EMC meeting notes 20th of April 2026</a:t>
            </a:r>
          </a:p>
        </p:txBody>
      </p:sp>
    </p:spTree>
    <p:extLst>
      <p:ext uri="{BB962C8B-B14F-4D97-AF65-F5344CB8AC3E}">
        <p14:creationId xmlns:p14="http://schemas.microsoft.com/office/powerpoint/2010/main" val="3847239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e la date 5">
            <a:extLst>
              <a:ext uri="{FF2B5EF4-FFF2-40B4-BE49-F238E27FC236}">
                <a16:creationId xmlns:a16="http://schemas.microsoft.com/office/drawing/2014/main" id="{7799004F-4CB2-4DC1-B524-6A86496EDA44}"/>
              </a:ext>
            </a:extLst>
          </p:cNvPr>
          <p:cNvSpPr>
            <a:spLocks noGrp="1"/>
          </p:cNvSpPr>
          <p:nvPr>
            <p:ph type="dt" sz="half" idx="10"/>
          </p:nvPr>
        </p:nvSpPr>
        <p:spPr/>
        <p:txBody>
          <a:bodyPr/>
          <a:lstStyle/>
          <a:p>
            <a:r>
              <a:rPr lang="fr-FR"/>
              <a:t>29/05/2026</a:t>
            </a:r>
            <a:endParaRPr lang="fr-FR" dirty="0"/>
          </a:p>
        </p:txBody>
      </p:sp>
      <p:sp>
        <p:nvSpPr>
          <p:cNvPr id="7" name="Espace réservé du pied de page 6">
            <a:extLst>
              <a:ext uri="{FF2B5EF4-FFF2-40B4-BE49-F238E27FC236}">
                <a16:creationId xmlns:a16="http://schemas.microsoft.com/office/drawing/2014/main" id="{F63F477B-13C7-420B-884B-749F34AAC103}"/>
              </a:ext>
            </a:extLst>
          </p:cNvPr>
          <p:cNvSpPr>
            <a:spLocks noGrp="1"/>
          </p:cNvSpPr>
          <p:nvPr>
            <p:ph type="ftr" sz="quarter" idx="11"/>
          </p:nvPr>
        </p:nvSpPr>
        <p:spPr/>
        <p:txBody>
          <a:bodyPr/>
          <a:lstStyle/>
          <a:p>
            <a:r>
              <a:rPr lang="fr-FR"/>
              <a:t>AGATA WEEK 2026 EMC Grounding</a:t>
            </a:r>
            <a:endParaRPr lang="fr-FR" dirty="0"/>
          </a:p>
        </p:txBody>
      </p:sp>
      <p:sp>
        <p:nvSpPr>
          <p:cNvPr id="8" name="Espace réservé du numéro de diapositive 7">
            <a:extLst>
              <a:ext uri="{FF2B5EF4-FFF2-40B4-BE49-F238E27FC236}">
                <a16:creationId xmlns:a16="http://schemas.microsoft.com/office/drawing/2014/main" id="{1BCCFF85-81D7-4E70-BD25-14C1F547168C}"/>
              </a:ext>
            </a:extLst>
          </p:cNvPr>
          <p:cNvSpPr>
            <a:spLocks noGrp="1"/>
          </p:cNvSpPr>
          <p:nvPr>
            <p:ph type="sldNum" sz="quarter" idx="12"/>
          </p:nvPr>
        </p:nvSpPr>
        <p:spPr/>
        <p:txBody>
          <a:bodyPr/>
          <a:lstStyle/>
          <a:p>
            <a:fld id="{77E71596-5F9D-49C5-9701-16B3CA54319D}" type="slidenum">
              <a:rPr lang="fr-FR" smtClean="0"/>
              <a:pPr/>
              <a:t>24</a:t>
            </a:fld>
            <a:endParaRPr lang="fr-FR" dirty="0"/>
          </a:p>
        </p:txBody>
      </p:sp>
      <p:sp>
        <p:nvSpPr>
          <p:cNvPr id="9" name="Titre 8">
            <a:extLst>
              <a:ext uri="{FF2B5EF4-FFF2-40B4-BE49-F238E27FC236}">
                <a16:creationId xmlns:a16="http://schemas.microsoft.com/office/drawing/2014/main" id="{05A0E0CD-6473-4F5E-911D-0EA1F2175765}"/>
              </a:ext>
            </a:extLst>
          </p:cNvPr>
          <p:cNvSpPr>
            <a:spLocks noGrp="1"/>
          </p:cNvSpPr>
          <p:nvPr>
            <p:ph type="title"/>
          </p:nvPr>
        </p:nvSpPr>
        <p:spPr/>
        <p:txBody>
          <a:bodyPr/>
          <a:lstStyle/>
          <a:p>
            <a:endParaRPr lang="fr-FR"/>
          </a:p>
        </p:txBody>
      </p:sp>
      <p:sp>
        <p:nvSpPr>
          <p:cNvPr id="10" name="ZoneTexte 9">
            <a:extLst>
              <a:ext uri="{FF2B5EF4-FFF2-40B4-BE49-F238E27FC236}">
                <a16:creationId xmlns:a16="http://schemas.microsoft.com/office/drawing/2014/main" id="{B4804B6B-2CE7-475F-8304-FC592DE2A43B}"/>
              </a:ext>
            </a:extLst>
          </p:cNvPr>
          <p:cNvSpPr txBox="1"/>
          <p:nvPr/>
        </p:nvSpPr>
        <p:spPr>
          <a:xfrm>
            <a:off x="5068296" y="3239841"/>
            <a:ext cx="1484948" cy="646331"/>
          </a:xfrm>
          <a:prstGeom prst="rect">
            <a:avLst/>
          </a:prstGeom>
          <a:noFill/>
        </p:spPr>
        <p:txBody>
          <a:bodyPr wrap="square" rtlCol="0">
            <a:spAutoFit/>
          </a:bodyPr>
          <a:lstStyle/>
          <a:p>
            <a:r>
              <a:rPr lang="fr-FR" sz="3600" dirty="0"/>
              <a:t>MERCI</a:t>
            </a:r>
          </a:p>
        </p:txBody>
      </p:sp>
    </p:spTree>
    <p:extLst>
      <p:ext uri="{BB962C8B-B14F-4D97-AF65-F5344CB8AC3E}">
        <p14:creationId xmlns:p14="http://schemas.microsoft.com/office/powerpoint/2010/main" val="22745429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9345</TotalTime>
  <Words>1239</Words>
  <Application>Microsoft Macintosh PowerPoint</Application>
  <PresentationFormat>Grand écran</PresentationFormat>
  <Paragraphs>201</Paragraphs>
  <Slides>24</Slides>
  <Notes>0</Notes>
  <HiddenSlides>0</HiddenSlides>
  <MMClips>3</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24</vt:i4>
      </vt:variant>
    </vt:vector>
  </HeadingPairs>
  <TitlesOfParts>
    <vt:vector size="33" baseType="lpstr">
      <vt:lpstr>Arial</vt:lpstr>
      <vt:lpstr>Calibri</vt:lpstr>
      <vt:lpstr>Calibri Light</vt:lpstr>
      <vt:lpstr>Comic Sans MS</vt:lpstr>
      <vt:lpstr>Symbol</vt:lpstr>
      <vt:lpstr>Times New Roman</vt:lpstr>
      <vt:lpstr>Wingdings</vt:lpstr>
      <vt:lpstr>Thème Office</vt:lpstr>
      <vt:lpstr>1_Thème Office</vt:lpstr>
      <vt:lpstr>Présentation PowerPoint</vt:lpstr>
      <vt:lpstr>Outline</vt:lpstr>
      <vt:lpstr>EMC Development Plan</vt:lpstr>
      <vt:lpstr>EMC @ LNL April 2026</vt:lpstr>
      <vt:lpstr>EMC @ LNL April 2026</vt:lpstr>
      <vt:lpstr>EMC @ LNL April 2026</vt:lpstr>
      <vt:lpstr>EMC @ LNL April 2026</vt:lpstr>
      <vt:lpstr>EMC @ LNL April 2026</vt:lpstr>
      <vt:lpstr>EMC @ LNL April 2026</vt:lpstr>
      <vt:lpstr>EMC @ LNL April 2026</vt:lpstr>
      <vt:lpstr>EMC @ LNL April 2026</vt:lpstr>
      <vt:lpstr>EMC @ LNL April 2026</vt:lpstr>
      <vt:lpstr>EMC LVPS meeting with IRFU</vt:lpstr>
      <vt:lpstr>HV module tests @ CAEN Italy</vt:lpstr>
      <vt:lpstr>HV module tests @ CAEN Italy</vt:lpstr>
      <vt:lpstr>Conclusion</vt:lpstr>
      <vt:lpstr>EMC @ LNL 0°</vt:lpstr>
      <vt:lpstr>EMC @ Legnaro 0°</vt:lpstr>
      <vt:lpstr>EMC @ Legnaro 0°</vt:lpstr>
      <vt:lpstr>EMC @ Legnaro 0°</vt:lpstr>
      <vt:lpstr>EMC @ Legnaro 0°</vt:lpstr>
      <vt:lpstr>EMC @ GANIL 2028</vt:lpstr>
      <vt:lpstr>EMC @ GANIL 2028</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Xavier Lafay</dc:creator>
  <cp:lastModifiedBy>Nabil Karkour</cp:lastModifiedBy>
  <cp:revision>67</cp:revision>
  <dcterms:created xsi:type="dcterms:W3CDTF">2023-07-03T08:02:56Z</dcterms:created>
  <dcterms:modified xsi:type="dcterms:W3CDTF">2026-09-10T12:08:36Z</dcterms:modified>
</cp:coreProperties>
</file>