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8" r:id="rId2"/>
    <p:sldId id="257" r:id="rId3"/>
    <p:sldId id="301" r:id="rId4"/>
    <p:sldId id="288" r:id="rId5"/>
    <p:sldId id="305" r:id="rId6"/>
    <p:sldId id="291" r:id="rId7"/>
    <p:sldId id="292" r:id="rId8"/>
    <p:sldId id="294" r:id="rId9"/>
    <p:sldId id="293" r:id="rId10"/>
    <p:sldId id="295" r:id="rId11"/>
    <p:sldId id="296" r:id="rId12"/>
    <p:sldId id="302" r:id="rId13"/>
    <p:sldId id="298" r:id="rId14"/>
    <p:sldId id="297" r:id="rId15"/>
    <p:sldId id="300" r:id="rId16"/>
    <p:sldId id="283" r:id="rId17"/>
    <p:sldId id="304" r:id="rId18"/>
    <p:sldId id="285" r:id="rId19"/>
    <p:sldId id="286" r:id="rId20"/>
    <p:sldId id="287" r:id="rId21"/>
    <p:sldId id="289" r:id="rId22"/>
    <p:sldId id="303" r:id="rId23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DDE"/>
    <a:srgbClr val="60A4B4"/>
    <a:srgbClr val="261F4D"/>
    <a:srgbClr val="C958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1" autoAdjust="0"/>
    <p:restoredTop sz="96163" autoAdjust="0"/>
  </p:normalViewPr>
  <p:slideViewPr>
    <p:cSldViewPr snapToGrid="0" showGuides="1">
      <p:cViewPr varScale="1">
        <p:scale>
          <a:sx n="110" d="100"/>
          <a:sy n="110" d="100"/>
        </p:scale>
        <p:origin x="57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2B621ED-5418-3245-3465-427B3A0D3B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34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675734-EAB5-D7E0-1871-9D38A8961E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7320"/>
            <a:ext cx="2945659" cy="495347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3C6D6A-BF13-F9F3-A2A9-B5A5F3683A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20"/>
            <a:ext cx="2945659" cy="495347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r">
              <a:defRPr sz="1200"/>
            </a:lvl1pPr>
          </a:lstStyle>
          <a:p>
            <a:fld id="{00A8C7E8-D2B2-ED43-9D08-6ADD78CFDC0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BBC4A8C-D77F-1D53-451A-57D959428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>
              <a:defRPr sz="1200"/>
            </a:lvl1pPr>
          </a:lstStyle>
          <a:p>
            <a:fld id="{65FFE2B1-9F4D-1849-B725-F1A2344A2365}" type="datetimeFigureOut">
              <a:rPr lang="fr-FR" smtClean="0"/>
              <a:t>27/08/2026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294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 mod="1">
    <p:ext uri="{56416CCD-93CA-4268-BC5B-53C4BB910035}">
      <p15:sldGuideLst xmlns:p15="http://schemas.microsoft.com/office/powerpoint/2012/main">
        <p15:guide id="1" orient="horz" pos="3110" userDrawn="1">
          <p15:clr>
            <a:srgbClr val="F26B43"/>
          </p15:clr>
        </p15:guide>
        <p15:guide id="2" pos="214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34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022" tIns="45511" rIns="91022" bIns="45511" rtlCol="0"/>
          <a:lstStyle>
            <a:lvl1pPr algn="r">
              <a:defRPr sz="1200"/>
            </a:lvl1pPr>
          </a:lstStyle>
          <a:p>
            <a:fld id="{9FE69620-070F-D948-B6E5-ABE1BC2E8378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22" tIns="45511" rIns="91022" bIns="45511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9" y="4751220"/>
            <a:ext cx="5438140" cy="3887360"/>
          </a:xfrm>
          <a:prstGeom prst="rect">
            <a:avLst/>
          </a:prstGeom>
        </p:spPr>
        <p:txBody>
          <a:bodyPr vert="horz" lIns="91022" tIns="45511" rIns="91022" bIns="45511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7320"/>
            <a:ext cx="2945659" cy="495347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20"/>
            <a:ext cx="2945659" cy="495347"/>
          </a:xfrm>
          <a:prstGeom prst="rect">
            <a:avLst/>
          </a:prstGeom>
        </p:spPr>
        <p:txBody>
          <a:bodyPr vert="horz" lIns="91022" tIns="45511" rIns="91022" bIns="45511" rtlCol="0" anchor="b"/>
          <a:lstStyle>
            <a:lvl1pPr algn="r">
              <a:defRPr sz="1200"/>
            </a:lvl1pPr>
          </a:lstStyle>
          <a:p>
            <a:fld id="{424FC862-3C35-3D4E-9084-D9ECACF1A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560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0539ac7cc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d0539ac7cc_0_43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43" name="Google Shape;143;g3d0539ac7cc_0_43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7658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d0539ac7cc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d0539ac7cc_0_43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43" name="Google Shape;143;g3d0539ac7cc_0_43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9244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0539ac7c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d0539ac7cc_0_16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85" name="Google Shape;185;g3d0539ac7cc_0_16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8513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d0539ac7c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d0539ac7cc_0_23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01" name="Google Shape;201;g3d0539ac7cc_0_23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fld id="{00000000-1234-1234-1234-123412341234}" type="slidenum">
              <a:rPr lang="fr-FR"/>
              <a:p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0272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d0539ac7cc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d0539ac7cc_0_49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30" name="Google Shape;230;g3d0539ac7cc_0_49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6642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d0539ac7c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d0539ac7cc_0_55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15" name="Google Shape;215;g3d0539ac7cc_0_55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5001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d0539ac7c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d0539ac7cc_0_61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46" name="Google Shape;246;g3d0539ac7cc_0_61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0996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d097ff435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d097ff4357_0_90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59" name="Google Shape;259;g3d097ff4357_0_90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3495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d097ff435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d097ff4357_0_90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59" name="Google Shape;259;g3d097ff4357_0_90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2040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25f497057d39a9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25f497057d39a90_0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84" name="Google Shape;284;g525f497057d39a90_0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245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525f497057d39a9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525f497057d39a90_6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75" name="Google Shape;275;g525f497057d39a90_6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0576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d097ff435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d097ff4357_0_83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304" name="Google Shape;304;g3d097ff4357_0_83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6027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d097ff435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d097ff4357_0_90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259" name="Google Shape;259;g3d097ff4357_0_90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3680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d0539ac7c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d0539ac7cc_0_33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00" name="Google Shape;100;g3d0539ac7cc_0_33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8823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9607981a4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9607981a4a_0_20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10" name="Google Shape;110;g39607981a4a_0_20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948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9607981a4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9607981a4a_0_27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24" name="Google Shape;124;g39607981a4a_0_27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fld id="{00000000-1234-1234-1234-123412341234}" type="slidenum">
              <a:rPr lang="fr-FR"/>
              <a:p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9610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097ff435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097ff4357_0_15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56" name="Google Shape;156;g3d097ff4357_0_15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3195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097ff435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097ff4357_0_15:notes"/>
          <p:cNvSpPr txBox="1">
            <a:spLocks noGrp="1"/>
          </p:cNvSpPr>
          <p:nvPr>
            <p:ph type="body" idx="1"/>
          </p:nvPr>
        </p:nvSpPr>
        <p:spPr>
          <a:xfrm>
            <a:off x="679769" y="4751221"/>
            <a:ext cx="5438140" cy="3887523"/>
          </a:xfrm>
          <a:prstGeom prst="rect">
            <a:avLst/>
          </a:prstGeom>
        </p:spPr>
        <p:txBody>
          <a:bodyPr spcFirstLastPara="1" wrap="square" lIns="91008" tIns="45492" rIns="91008" bIns="45492" anchor="t" anchorCtr="0">
            <a:noAutofit/>
          </a:bodyPr>
          <a:lstStyle/>
          <a:p>
            <a:endParaRPr/>
          </a:p>
        </p:txBody>
      </p:sp>
      <p:sp>
        <p:nvSpPr>
          <p:cNvPr id="156" name="Google Shape;156;g3d097ff4357_0_15:notes"/>
          <p:cNvSpPr txBox="1">
            <a:spLocks noGrp="1"/>
          </p:cNvSpPr>
          <p:nvPr>
            <p:ph type="sldNum" idx="12"/>
          </p:nvPr>
        </p:nvSpPr>
        <p:spPr>
          <a:xfrm>
            <a:off x="3850443" y="9377317"/>
            <a:ext cx="2945659" cy="495252"/>
          </a:xfrm>
          <a:prstGeom prst="rect">
            <a:avLst/>
          </a:prstGeom>
        </p:spPr>
        <p:txBody>
          <a:bodyPr spcFirstLastPara="1" wrap="square" lIns="91008" tIns="45492" rIns="91008" bIns="45492" anchor="b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fr-FR"/>
              <a:pPr>
                <a:buClr>
                  <a:srgbClr val="000000"/>
                </a:buClr>
              </a:pPr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8255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544B7F-46E1-4694-AFC5-855635266CAA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71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CCD9B8-D525-48C1-BED7-648AB9D135AD}" type="datetime1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5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90897"/>
            <a:ext cx="10801350" cy="483844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67B2E2E-980D-41DE-A576-6C30746F1AE9}" type="datetime1">
              <a:rPr lang="fr-FR" smtClean="0"/>
              <a:t>27/08/2026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346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343025"/>
            <a:ext cx="5292725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343025"/>
            <a:ext cx="5292724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8A11A-521C-42AB-90E6-846F58DF2CA5}" type="datetime1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7ED1F4B-F8AF-6A32-996A-140828E4F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A45FD47-8F02-E3D1-8836-A153070B3F1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166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9310-A98B-02B0-8DFD-5F4E8CAFFA5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65603E-9229-B94A-80F8-4FD6A362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5A45-4127-45A3-8483-D5E087BFF54F}" type="datetime1">
              <a:rPr lang="fr-FR" smtClean="0"/>
              <a:t>27/08/2026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2EF9-A7AF-0E36-B432-A2F119BA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64E45D-D49D-03B1-DAB7-55D30C0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24615F-94DA-228D-98B8-8CFF9A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A7C713-6E9F-9E06-96FE-1CBF92D19B1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91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720BD-DED4-4C58-992A-DA57E63628EE}" type="datetime1">
              <a:rPr lang="fr-FR" smtClean="0"/>
              <a:t>27/08/2026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81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1FB34-26BF-4BF1-B8C2-7EDA001C22CC}" type="datetime1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E507065-CF76-8E92-00FE-38DBC2ED0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46AB7-A2AE-FE87-1FF5-759E09BE9A03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3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B804686F-39F5-40D2-ACD8-A5FAEA4897B3}" type="datetime1">
              <a:rPr lang="fr-FR" smtClean="0"/>
              <a:t>27/08/2026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871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5B0B9454-3C3D-4E45-A0EE-1BFDCEA2C48D}" type="datetime1">
              <a:rPr lang="fr-FR" smtClean="0"/>
              <a:t>27/08/2026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60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2" r:id="rId2"/>
    <p:sldLayoutId id="2147483670" r:id="rId3"/>
    <p:sldLayoutId id="2147483675" r:id="rId4"/>
    <p:sldLayoutId id="2147483652" r:id="rId5"/>
    <p:sldLayoutId id="2147483654" r:id="rId6"/>
    <p:sldLayoutId id="2147483679" r:id="rId7"/>
    <p:sldLayoutId id="2147483676" r:id="rId8"/>
    <p:sldLayoutId id="2147483677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orient="horz" pos="3861" userDrawn="1">
          <p15:clr>
            <a:srgbClr val="547EBF"/>
          </p15:clr>
        </p15:guide>
        <p15:guide id="3" pos="7242" userDrawn="1">
          <p15:clr>
            <a:srgbClr val="547EBF"/>
          </p15:clr>
        </p15:guide>
        <p15:guide id="4" pos="438" userDrawn="1">
          <p15:clr>
            <a:srgbClr val="547EBF"/>
          </p15:clr>
        </p15:guide>
        <p15:guide id="5" pos="2751" userDrawn="1">
          <p15:clr>
            <a:srgbClr val="F26B43"/>
          </p15:clr>
        </p15:guide>
        <p15:guide id="6" pos="5065" userDrawn="1">
          <p15:clr>
            <a:srgbClr val="F26B43"/>
          </p15:clr>
        </p15:guide>
        <p15:guide id="7" pos="3840" userDrawn="1">
          <p15:clr>
            <a:srgbClr val="FDE53C"/>
          </p15:clr>
        </p15:guide>
        <p15:guide id="8" orient="horz" pos="2160" userDrawn="1">
          <p15:clr>
            <a:srgbClr val="FDE53C"/>
          </p15:clr>
        </p15:guide>
        <p15:guide id="9" orient="horz" pos="1253" userDrawn="1">
          <p15:clr>
            <a:srgbClr val="F26B43"/>
          </p15:clr>
        </p15:guide>
        <p15:guide id="10" pos="1572" userDrawn="1">
          <p15:clr>
            <a:srgbClr val="9FCC3B"/>
          </p15:clr>
        </p15:guide>
        <p15:guide id="11" pos="6108" userDrawn="1">
          <p15:clr>
            <a:srgbClr val="9FCC3B"/>
          </p15:clr>
        </p15:guide>
        <p15:guide id="12" orient="horz" pos="3067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4929" userDrawn="1">
          <p15:clr>
            <a:srgbClr val="F26B43"/>
          </p15:clr>
        </p15:guide>
        <p15:guide id="15" pos="3772" userDrawn="1">
          <p15:clr>
            <a:srgbClr val="FBAE40"/>
          </p15:clr>
        </p15:guide>
        <p15:guide id="16" pos="3908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95325" y="2743199"/>
            <a:ext cx="10801349" cy="1283472"/>
          </a:xfrm>
        </p:spPr>
        <p:txBody>
          <a:bodyPr/>
          <a:lstStyle/>
          <a:p>
            <a:r>
              <a:rPr lang="fr-FR" dirty="0" smtClean="0"/>
              <a:t>GANIL </a:t>
            </a:r>
            <a:r>
              <a:rPr lang="fr-FR" dirty="0" err="1"/>
              <a:t>campaign</a:t>
            </a:r>
            <a:r>
              <a:rPr lang="fr-FR" dirty="0"/>
              <a:t> </a:t>
            </a:r>
            <a:r>
              <a:rPr lang="fr-FR" dirty="0" err="1"/>
              <a:t>preparation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695325" y="4868181"/>
            <a:ext cx="10801349" cy="1260475"/>
          </a:xfrm>
        </p:spPr>
        <p:txBody>
          <a:bodyPr>
            <a:normAutofit fontScale="92500" lnSpcReduction="20000"/>
          </a:bodyPr>
          <a:lstStyle/>
          <a:p>
            <a:pPr lvl="0">
              <a:spcBef>
                <a:spcPts val="0"/>
              </a:spcBef>
              <a:buClr>
                <a:schemeClr val="lt1"/>
              </a:buClr>
              <a:buSzPct val="94898"/>
            </a:pPr>
            <a:r>
              <a:rPr lang="en-US" sz="2529" dirty="0" smtClean="0"/>
              <a:t>Johan GOUPIL</a:t>
            </a:r>
            <a:endParaRPr lang="en-US" sz="2529" dirty="0"/>
          </a:p>
          <a:p>
            <a:pPr lvl="0">
              <a:spcBef>
                <a:spcPts val="0"/>
              </a:spcBef>
              <a:buClr>
                <a:schemeClr val="lt1"/>
              </a:buClr>
              <a:buSzPct val="1000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ct val="160345"/>
            </a:pPr>
            <a:r>
              <a:rPr lang="en-US" dirty="0" smtClean="0">
                <a:solidFill>
                  <a:schemeClr val="lt2"/>
                </a:solidFill>
              </a:rPr>
              <a:t>AGATA WEEK</a:t>
            </a:r>
            <a:r>
              <a:rPr lang="en-US" dirty="0">
                <a:solidFill>
                  <a:schemeClr val="lt2"/>
                </a:solidFill>
              </a:rPr>
              <a:t/>
            </a:r>
            <a:br>
              <a:rPr lang="en-US" dirty="0">
                <a:solidFill>
                  <a:schemeClr val="lt2"/>
                </a:solidFill>
              </a:rPr>
            </a:br>
            <a:endParaRPr lang="en-US" sz="1497" dirty="0">
              <a:solidFill>
                <a:schemeClr val="lt2"/>
              </a:solidFill>
            </a:endParaRPr>
          </a:p>
          <a:p>
            <a:pPr lvl="0">
              <a:spcBef>
                <a:spcPts val="0"/>
              </a:spcBef>
              <a:buClr>
                <a:schemeClr val="lt1"/>
              </a:buClr>
              <a:buSzPct val="120000"/>
            </a:pPr>
            <a:r>
              <a:rPr lang="en-US" sz="2000" dirty="0" smtClean="0">
                <a:solidFill>
                  <a:schemeClr val="lt2"/>
                </a:solidFill>
              </a:rPr>
              <a:t>W</a:t>
            </a:r>
            <a:r>
              <a:rPr lang="en-US" sz="2000" dirty="0" smtClean="0">
                <a:solidFill>
                  <a:schemeClr val="lt2"/>
                </a:solidFill>
              </a:rPr>
              <a:t>arsaw</a:t>
            </a:r>
            <a:r>
              <a:rPr lang="en-US" sz="2000" dirty="0">
                <a:solidFill>
                  <a:schemeClr val="lt2"/>
                </a:solidFill>
              </a:rPr>
              <a:t> </a:t>
            </a:r>
            <a:r>
              <a:rPr lang="en-US" sz="2000" dirty="0" smtClean="0">
                <a:solidFill>
                  <a:schemeClr val="lt2"/>
                </a:solidFill>
              </a:rPr>
              <a:t>(Poland) - </a:t>
            </a:r>
            <a:r>
              <a:rPr lang="en-US" sz="2000" dirty="0" smtClean="0">
                <a:solidFill>
                  <a:schemeClr val="lt2"/>
                </a:solidFill>
              </a:rPr>
              <a:t>11 </a:t>
            </a:r>
            <a:r>
              <a:rPr lang="en-US" sz="2000" dirty="0" smtClean="0">
                <a:solidFill>
                  <a:schemeClr val="lt2"/>
                </a:solidFill>
              </a:rPr>
              <a:t>September </a:t>
            </a:r>
            <a:r>
              <a:rPr lang="en-US" sz="2000" dirty="0">
                <a:solidFill>
                  <a:schemeClr val="lt2"/>
                </a:solidFill>
              </a:rPr>
              <a:t>2026</a:t>
            </a:r>
          </a:p>
        </p:txBody>
      </p:sp>
      <p:sp>
        <p:nvSpPr>
          <p:cNvPr id="5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901" y="265496"/>
            <a:ext cx="1440008" cy="194595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350" y="265496"/>
            <a:ext cx="3106809" cy="1035603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747" y="4810530"/>
            <a:ext cx="2329963" cy="1289911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5"/>
          <a:srcRect r="62346" b="83057"/>
          <a:stretch>
            <a:fillRect/>
          </a:stretch>
        </p:blipFill>
        <p:spPr>
          <a:xfrm>
            <a:off x="7002350" y="1468012"/>
            <a:ext cx="3099593" cy="71040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" y="235848"/>
            <a:ext cx="4656407" cy="197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1" b="14721"/>
          <a:stretch/>
        </p:blipFill>
        <p:spPr>
          <a:xfrm>
            <a:off x="4650393" y="1458270"/>
            <a:ext cx="7293715" cy="5229853"/>
          </a:xfrm>
          <a:prstGeom prst="rect">
            <a:avLst/>
          </a:prstGeom>
        </p:spPr>
      </p:pic>
      <p:sp>
        <p:nvSpPr>
          <p:cNvPr id="7" name="Google Shape;93;p13"/>
          <p:cNvSpPr txBox="1">
            <a:spLocks noGrp="1"/>
          </p:cNvSpPr>
          <p:nvPr>
            <p:ph type="title"/>
          </p:nvPr>
        </p:nvSpPr>
        <p:spPr>
          <a:xfrm>
            <a:off x="70174" y="320623"/>
            <a:ext cx="10801350" cy="61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lang="fr-FR" dirty="0"/>
              <a:t>An </a:t>
            </a:r>
            <a:r>
              <a:rPr lang="fr-FR" dirty="0" err="1"/>
              <a:t>overview</a:t>
            </a:r>
            <a:r>
              <a:rPr lang="fr-FR" dirty="0"/>
              <a:t> on…</a:t>
            </a:r>
            <a:endParaRPr dirty="0"/>
          </a:p>
        </p:txBody>
      </p:sp>
      <p:sp>
        <p:nvSpPr>
          <p:cNvPr id="8" name="Google Shape;94;p13"/>
          <p:cNvSpPr txBox="1">
            <a:spLocks/>
          </p:cNvSpPr>
          <p:nvPr/>
        </p:nvSpPr>
        <p:spPr>
          <a:xfrm>
            <a:off x="0" y="1306622"/>
            <a:ext cx="4551047" cy="4838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ts val="1600"/>
            </a:pPr>
            <a:r>
              <a:rPr lang="fr-FR" sz="2000" dirty="0" err="1" smtClean="0"/>
              <a:t>Mechanical</a:t>
            </a:r>
            <a:r>
              <a:rPr lang="fr-FR" sz="2000" dirty="0" smtClean="0"/>
              <a:t> </a:t>
            </a:r>
            <a:r>
              <a:rPr lang="fr-FR" sz="2000" dirty="0" err="1" smtClean="0"/>
              <a:t>integration</a:t>
            </a:r>
            <a:r>
              <a:rPr lang="fr-FR" sz="2000" dirty="0" smtClean="0"/>
              <a:t> in the G1 hall: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New « </a:t>
            </a:r>
            <a:r>
              <a:rPr lang="fr-FR" sz="2000" dirty="0" err="1" smtClean="0"/>
              <a:t>telescope</a:t>
            </a:r>
            <a:r>
              <a:rPr lang="fr-FR" sz="2000" dirty="0" smtClean="0"/>
              <a:t> detector »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err="1" smtClean="0"/>
              <a:t>Reaction</a:t>
            </a:r>
            <a:r>
              <a:rPr lang="fr-FR" sz="2000" dirty="0" smtClean="0"/>
              <a:t> </a:t>
            </a:r>
            <a:r>
              <a:rPr lang="fr-FR" sz="2000" dirty="0" err="1" smtClean="0"/>
              <a:t>chamber</a:t>
            </a:r>
            <a:r>
              <a:rPr lang="fr-FR" sz="2000" dirty="0" smtClean="0"/>
              <a:t> &amp; </a:t>
            </a:r>
            <a:r>
              <a:rPr lang="fr-FR" sz="2000" dirty="0" err="1" smtClean="0"/>
              <a:t>access</a:t>
            </a:r>
            <a:endParaRPr lang="fr-FR" sz="2000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endParaRPr lang="fr-FR" sz="2000" dirty="0" smtClean="0"/>
          </a:p>
          <a:p>
            <a:pPr marL="457200">
              <a:spcBef>
                <a:spcPts val="0"/>
              </a:spcBef>
            </a:pPr>
            <a:endParaRPr lang="fr-FR" sz="2000" dirty="0" smtClean="0"/>
          </a:p>
          <a:p>
            <a:pPr>
              <a:spcBef>
                <a:spcPts val="0"/>
              </a:spcBef>
            </a:pPr>
            <a:r>
              <a:rPr lang="fr-FR" sz="2000" dirty="0" smtClean="0"/>
              <a:t>Infrastructure</a:t>
            </a:r>
            <a:r>
              <a:rPr lang="fr-FR" sz="2000" dirty="0" smtClean="0"/>
              <a:t>: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Electronics </a:t>
            </a:r>
            <a:r>
              <a:rPr lang="fr-FR" sz="2000" dirty="0" err="1" smtClean="0"/>
              <a:t>platform</a:t>
            </a:r>
            <a:r>
              <a:rPr lang="fr-FR" sz="2000" dirty="0" smtClean="0"/>
              <a:t> placement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err="1" smtClean="0"/>
              <a:t>Cable</a:t>
            </a:r>
            <a:r>
              <a:rPr lang="fr-FR" sz="2000" dirty="0" smtClean="0"/>
              <a:t> </a:t>
            </a:r>
            <a:r>
              <a:rPr lang="fr-FR" sz="2000" dirty="0" err="1" smtClean="0"/>
              <a:t>routing</a:t>
            </a:r>
            <a:endParaRPr lang="fr-FR" sz="2000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Water </a:t>
            </a:r>
            <a:r>
              <a:rPr lang="fr-FR" sz="2000" dirty="0" err="1" smtClean="0"/>
              <a:t>cooling</a:t>
            </a:r>
            <a:endParaRPr lang="fr-FR" sz="2000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LN2 </a:t>
            </a:r>
            <a:r>
              <a:rPr lang="fr-FR" sz="2000" dirty="0" err="1" smtClean="0"/>
              <a:t>Autofill</a:t>
            </a:r>
            <a:endParaRPr lang="fr-FR" sz="2000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err="1" smtClean="0"/>
              <a:t>Preprocessing</a:t>
            </a:r>
            <a:r>
              <a:rPr lang="fr-FR" sz="2000" dirty="0" smtClean="0"/>
              <a:t> / DAQ Room</a:t>
            </a:r>
            <a:endParaRPr lang="fr-FR" sz="2000" dirty="0" smtClean="0"/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Detector </a:t>
            </a:r>
            <a:r>
              <a:rPr lang="fr-FR" sz="2000" dirty="0" err="1" smtClean="0"/>
              <a:t>preparation</a:t>
            </a:r>
            <a:r>
              <a:rPr lang="fr-FR" sz="2000" dirty="0" smtClean="0"/>
              <a:t> and </a:t>
            </a:r>
            <a:r>
              <a:rPr lang="fr-FR" sz="2000" dirty="0" err="1" smtClean="0"/>
              <a:t>repository</a:t>
            </a:r>
            <a:r>
              <a:rPr lang="fr-FR" sz="2000" dirty="0" smtClean="0"/>
              <a:t> areas</a:t>
            </a:r>
          </a:p>
          <a:p>
            <a:pPr>
              <a:spcBef>
                <a:spcPts val="0"/>
              </a:spcBef>
            </a:pPr>
            <a:endParaRPr lang="fr-FR" sz="2000" dirty="0" smtClean="0"/>
          </a:p>
          <a:p>
            <a:pPr>
              <a:spcBef>
                <a:spcPts val="0"/>
              </a:spcBef>
            </a:pPr>
            <a:r>
              <a:rPr lang="fr-FR" sz="2000" dirty="0" smtClean="0"/>
              <a:t>The VAMOS-GRIT-AGATA </a:t>
            </a:r>
            <a:r>
              <a:rPr lang="fr-FR" sz="2000" dirty="0" err="1" smtClean="0"/>
              <a:t>campaign</a:t>
            </a:r>
            <a:r>
              <a:rPr lang="fr-FR" sz="2000" dirty="0" smtClean="0"/>
              <a:t>: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VAMOS </a:t>
            </a:r>
            <a:r>
              <a:rPr lang="fr-FR" sz="2000" dirty="0" err="1" smtClean="0"/>
              <a:t>improvements</a:t>
            </a:r>
            <a:r>
              <a:rPr lang="fr-FR" sz="2000" dirty="0" smtClean="0"/>
              <a:t> 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Data </a:t>
            </a:r>
            <a:r>
              <a:rPr lang="fr-FR" sz="2000" dirty="0" smtClean="0"/>
              <a:t>management </a:t>
            </a:r>
            <a:r>
              <a:rPr lang="fr-FR" sz="2000" dirty="0" smtClean="0"/>
              <a:t>plan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smtClean="0"/>
              <a:t>Host agreement</a:t>
            </a:r>
          </a:p>
          <a:p>
            <a:pPr marL="457200" indent="-342900">
              <a:spcBef>
                <a:spcPts val="0"/>
              </a:spcBef>
              <a:buSzPts val="1800"/>
              <a:buFont typeface="Arial" panose="020B0604020202020204" pitchFamily="34" charset="0"/>
              <a:buChar char="●"/>
            </a:pPr>
            <a:r>
              <a:rPr lang="fr-FR" sz="2000" dirty="0" err="1" smtClean="0"/>
              <a:t>Timeline</a:t>
            </a:r>
            <a:r>
              <a:rPr lang="fr-FR" sz="2000" dirty="0" smtClean="0"/>
              <a:t> ?</a:t>
            </a:r>
            <a:endParaRPr lang="fr-FR" sz="2000" dirty="0" smtClean="0"/>
          </a:p>
        </p:txBody>
      </p:sp>
      <p:sp>
        <p:nvSpPr>
          <p:cNvPr id="9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429430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01ABD5C8-045D-AE84-5511-C150D7D0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1141413"/>
          </a:xfrm>
        </p:spPr>
        <p:txBody>
          <a:bodyPr>
            <a:normAutofit/>
          </a:bodyPr>
          <a:lstStyle/>
          <a:p>
            <a:r>
              <a:rPr lang="fr-FR" sz="2800" dirty="0" err="1" smtClean="0"/>
              <a:t>Mechanics</a:t>
            </a:r>
            <a:r>
              <a:rPr lang="fr-FR" sz="2800" dirty="0" smtClean="0"/>
              <a:t> : VAMOS : </a:t>
            </a:r>
            <a:r>
              <a:rPr lang="fr-FR" sz="2800" dirty="0" smtClean="0"/>
              <a:t>New « </a:t>
            </a:r>
            <a:r>
              <a:rPr lang="fr-FR" sz="2800" dirty="0" err="1" smtClean="0"/>
              <a:t>telescope</a:t>
            </a:r>
            <a:r>
              <a:rPr lang="fr-FR" sz="2800" dirty="0" smtClean="0"/>
              <a:t> » </a:t>
            </a:r>
            <a:r>
              <a:rPr lang="fr-FR" sz="2800" dirty="0" smtClean="0"/>
              <a:t>detector </a:t>
            </a:r>
            <a:endParaRPr lang="fr-FR" sz="28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t="4867" r="20259" b="1326"/>
          <a:stretch/>
        </p:blipFill>
        <p:spPr>
          <a:xfrm>
            <a:off x="4286744" y="3477225"/>
            <a:ext cx="4774005" cy="338077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2" t="4392" r="37642" b="20091"/>
          <a:stretch/>
        </p:blipFill>
        <p:spPr>
          <a:xfrm>
            <a:off x="165547" y="959554"/>
            <a:ext cx="3422979" cy="314163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99" y="4101192"/>
            <a:ext cx="1470306" cy="2547733"/>
          </a:xfrm>
          <a:prstGeom prst="rect">
            <a:avLst/>
          </a:prstGeom>
        </p:spPr>
      </p:pic>
      <p:sp>
        <p:nvSpPr>
          <p:cNvPr id="12" name="Sous-titre 2"/>
          <p:cNvSpPr txBox="1">
            <a:spLocks/>
          </p:cNvSpPr>
          <p:nvPr/>
        </p:nvSpPr>
        <p:spPr>
          <a:xfrm>
            <a:off x="1306631" y="4411354"/>
            <a:ext cx="3831451" cy="60923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dirty="0" smtClean="0"/>
              <a:t>Electronics Front End : </a:t>
            </a:r>
          </a:p>
          <a:p>
            <a:r>
              <a:rPr lang="fr-FR" sz="2400" dirty="0" smtClean="0"/>
              <a:t>MMR </a:t>
            </a:r>
            <a:r>
              <a:rPr lang="fr-FR" sz="2400" dirty="0" err="1" smtClean="0"/>
              <a:t>Mesytec</a:t>
            </a:r>
            <a:r>
              <a:rPr lang="fr-FR" sz="2400" dirty="0" smtClean="0"/>
              <a:t> : </a:t>
            </a:r>
            <a:endParaRPr lang="fr-FR" sz="2400" dirty="0"/>
          </a:p>
        </p:txBody>
      </p:sp>
      <p:sp>
        <p:nvSpPr>
          <p:cNvPr id="13" name="Ellipse 12"/>
          <p:cNvSpPr/>
          <p:nvPr/>
        </p:nvSpPr>
        <p:spPr>
          <a:xfrm>
            <a:off x="3921231" y="4256578"/>
            <a:ext cx="3381091" cy="18220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/>
          <p:cNvSpPr/>
          <p:nvPr/>
        </p:nvSpPr>
        <p:spPr>
          <a:xfrm>
            <a:off x="994988" y="2325189"/>
            <a:ext cx="2462315" cy="16512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6760743" y="5666403"/>
            <a:ext cx="1083158" cy="5346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3588526" y="899143"/>
            <a:ext cx="84815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GRIT / VAMOS Interface: </a:t>
            </a:r>
            <a:r>
              <a:rPr lang="fr-FR" sz="1600" dirty="0" err="1" smtClean="0"/>
              <a:t>bellows</a:t>
            </a:r>
            <a:r>
              <a:rPr lang="fr-FR" sz="1600" dirty="0" smtClean="0"/>
              <a:t> </a:t>
            </a:r>
            <a:r>
              <a:rPr lang="fr-FR" sz="1600" dirty="0" smtClean="0"/>
              <a:t>DN320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A low-pressure gas detector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telescope (Dual Position Sensitive Multi-Wire Proportional Counter) is to be developed </a:t>
            </a:r>
            <a:r>
              <a:rPr lang="en-US" sz="1600" b="1" dirty="0">
                <a:solidFill>
                  <a:srgbClr val="FF0000"/>
                </a:solidFill>
              </a:rPr>
              <a:t>for target interaction reconstruction and time-of-flight </a:t>
            </a:r>
            <a:r>
              <a:rPr lang="en-US" sz="1600" b="1" dirty="0" smtClean="0">
                <a:solidFill>
                  <a:srgbClr val="FF0000"/>
                </a:solidFill>
              </a:rPr>
              <a:t>measurements.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FF0000"/>
                </a:solidFill>
              </a:rPr>
              <a:t>Due </a:t>
            </a:r>
            <a:r>
              <a:rPr lang="en-US" sz="1600" b="1" dirty="0">
                <a:solidFill>
                  <a:srgbClr val="FF0000"/>
                </a:solidFill>
              </a:rPr>
              <a:t>to its localization after </a:t>
            </a:r>
            <a:r>
              <a:rPr lang="en-US" sz="1600" b="1" dirty="0" smtClean="0">
                <a:solidFill>
                  <a:srgbClr val="FF0000"/>
                </a:solidFill>
              </a:rPr>
              <a:t>GRIT (600mm) , </a:t>
            </a:r>
            <a:r>
              <a:rPr lang="en-US" sz="1600" b="1" dirty="0">
                <a:solidFill>
                  <a:srgbClr val="FF0000"/>
                </a:solidFill>
              </a:rPr>
              <a:t>a large opening of 110 mm × 110 mm and </a:t>
            </a:r>
            <a:r>
              <a:rPr lang="en-US" sz="1600" b="1" dirty="0" smtClean="0">
                <a:solidFill>
                  <a:srgbClr val="FF0000"/>
                </a:solidFill>
              </a:rPr>
              <a:t>~ 300 </a:t>
            </a:r>
            <a:r>
              <a:rPr lang="en-US" sz="1600" b="1" dirty="0">
                <a:solidFill>
                  <a:srgbClr val="FF0000"/>
                </a:solidFill>
              </a:rPr>
              <a:t>mm in length is required</a:t>
            </a:r>
            <a:r>
              <a:rPr lang="en-US" sz="1600" dirty="0" smtClean="0">
                <a:solidFill>
                  <a:srgbClr val="FF000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CAD </a:t>
            </a:r>
            <a:r>
              <a:rPr lang="en-US" sz="1600" dirty="0" smtClean="0"/>
              <a:t>design </a:t>
            </a:r>
            <a:r>
              <a:rPr lang="en-US" sz="1600" dirty="0" smtClean="0"/>
              <a:t>made by GANIL (VAMOS Teams) =&gt; </a:t>
            </a:r>
            <a:r>
              <a:rPr lang="en-US" sz="1600" dirty="0" smtClean="0"/>
              <a:t>End 2026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547" y="959554"/>
            <a:ext cx="2124371" cy="552527"/>
          </a:xfrm>
          <a:prstGeom prst="rect">
            <a:avLst/>
          </a:prstGeom>
        </p:spPr>
      </p:pic>
      <p:sp>
        <p:nvSpPr>
          <p:cNvPr id="16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3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35632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103" y="1417392"/>
            <a:ext cx="1385537" cy="1353917"/>
          </a:xfrm>
          <a:prstGeom prst="rect">
            <a:avLst/>
          </a:prstGeom>
          <a:ln w="44450">
            <a:solidFill>
              <a:srgbClr val="FF0000"/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48" t="40622" r="37969" b="23120"/>
          <a:stretch/>
        </p:blipFill>
        <p:spPr>
          <a:xfrm>
            <a:off x="6988628" y="1115848"/>
            <a:ext cx="4208106" cy="5572275"/>
          </a:xfrm>
          <a:prstGeom prst="rect">
            <a:avLst/>
          </a:prstGeom>
        </p:spPr>
      </p:pic>
      <p:sp>
        <p:nvSpPr>
          <p:cNvPr id="145" name="Google Shape;145;p17"/>
          <p:cNvSpPr txBox="1">
            <a:spLocks noGrp="1"/>
          </p:cNvSpPr>
          <p:nvPr>
            <p:ph type="title"/>
          </p:nvPr>
        </p:nvSpPr>
        <p:spPr>
          <a:xfrm>
            <a:off x="32882" y="286998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Mechanics</a:t>
            </a:r>
            <a:r>
              <a:rPr lang="fr-FR" dirty="0"/>
              <a:t>: </a:t>
            </a:r>
            <a:r>
              <a:rPr lang="fr-FR" dirty="0" err="1" smtClean="0"/>
              <a:t>Reaction</a:t>
            </a:r>
            <a:r>
              <a:rPr lang="fr-FR" dirty="0" smtClean="0"/>
              <a:t> </a:t>
            </a:r>
            <a:r>
              <a:rPr lang="fr-FR" dirty="0" err="1"/>
              <a:t>chamber</a:t>
            </a:r>
            <a:r>
              <a:rPr lang="fr-FR" dirty="0"/>
              <a:t> and </a:t>
            </a:r>
            <a:r>
              <a:rPr lang="fr-FR" dirty="0" err="1"/>
              <a:t>targets</a:t>
            </a:r>
            <a:endParaRPr dirty="0"/>
          </a:p>
        </p:txBody>
      </p:sp>
      <p:sp>
        <p:nvSpPr>
          <p:cNvPr id="147" name="Google Shape;147;p17"/>
          <p:cNvSpPr txBox="1">
            <a:spLocks noGrp="1"/>
          </p:cNvSpPr>
          <p:nvPr>
            <p:ph type="body" idx="1"/>
          </p:nvPr>
        </p:nvSpPr>
        <p:spPr>
          <a:xfrm>
            <a:off x="94985" y="1010194"/>
            <a:ext cx="4061860" cy="5508052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dirty="0"/>
              <a:t>Vacuum </a:t>
            </a:r>
            <a:r>
              <a:rPr lang="fr-FR" dirty="0" err="1"/>
              <a:t>chamber</a:t>
            </a:r>
            <a:r>
              <a:rPr lang="fr-FR" dirty="0"/>
              <a:t> design by GRIT collaboration: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Main </a:t>
            </a:r>
            <a:r>
              <a:rPr lang="fr-FR" dirty="0" err="1"/>
              <a:t>reaction</a:t>
            </a:r>
            <a:r>
              <a:rPr lang="fr-FR" dirty="0"/>
              <a:t> </a:t>
            </a:r>
            <a:r>
              <a:rPr lang="fr-FR" dirty="0" err="1"/>
              <a:t>chamber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GRIT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Second </a:t>
            </a:r>
            <a:r>
              <a:rPr lang="fr-FR" dirty="0" err="1"/>
              <a:t>chamber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all utilities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u="sng" dirty="0">
                <a:solidFill>
                  <a:srgbClr val="FF0000"/>
                </a:solidFill>
              </a:rPr>
              <a:t>Target </a:t>
            </a:r>
            <a:r>
              <a:rPr lang="fr-FR" u="sng" dirty="0" err="1">
                <a:solidFill>
                  <a:srgbClr val="FF0000"/>
                </a:solidFill>
              </a:rPr>
              <a:t>integration</a:t>
            </a:r>
            <a:r>
              <a:rPr lang="fr-FR" u="sng" dirty="0" smtClean="0">
                <a:solidFill>
                  <a:srgbClr val="FF0000"/>
                </a:solidFill>
              </a:rPr>
              <a:t>: (</a:t>
            </a:r>
            <a:r>
              <a:rPr lang="fr-FR" u="sng" dirty="0" err="1" smtClean="0">
                <a:solidFill>
                  <a:srgbClr val="FF0000"/>
                </a:solidFill>
              </a:rPr>
              <a:t>inside</a:t>
            </a:r>
            <a:r>
              <a:rPr lang="fr-FR" u="sng" dirty="0" smtClean="0">
                <a:solidFill>
                  <a:srgbClr val="FF0000"/>
                </a:solidFill>
              </a:rPr>
              <a:t> </a:t>
            </a:r>
            <a:r>
              <a:rPr lang="fr-FR" u="sng" dirty="0" smtClean="0">
                <a:solidFill>
                  <a:srgbClr val="FF0000"/>
                </a:solidFill>
              </a:rPr>
              <a:t>AGATA </a:t>
            </a:r>
            <a:r>
              <a:rPr lang="fr-FR" u="sng" dirty="0" err="1" smtClean="0">
                <a:solidFill>
                  <a:srgbClr val="FF0000"/>
                </a:solidFill>
              </a:rPr>
              <a:t>honeycomb</a:t>
            </a:r>
            <a:r>
              <a:rPr lang="fr-FR" u="sng" dirty="0" smtClean="0">
                <a:solidFill>
                  <a:srgbClr val="FF0000"/>
                </a:solidFill>
              </a:rPr>
              <a:t>)</a:t>
            </a:r>
            <a:endParaRPr u="sng" dirty="0">
              <a:solidFill>
                <a:srgbClr val="FF0000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Access </a:t>
            </a:r>
            <a:r>
              <a:rPr lang="fr-FR" dirty="0" err="1"/>
              <a:t>from</a:t>
            </a:r>
            <a:r>
              <a:rPr lang="fr-FR" dirty="0"/>
              <a:t> top of main </a:t>
            </a:r>
            <a:r>
              <a:rPr lang="fr-FR" dirty="0" err="1"/>
              <a:t>chamber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⇨ 2 ATC </a:t>
            </a:r>
            <a:r>
              <a:rPr lang="fr-FR" dirty="0" err="1"/>
              <a:t>moved</a:t>
            </a:r>
            <a:r>
              <a:rPr lang="fr-FR" dirty="0"/>
              <a:t> to the </a:t>
            </a:r>
            <a:r>
              <a:rPr lang="fr-FR" dirty="0" err="1"/>
              <a:t>side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Integration</a:t>
            </a:r>
            <a:r>
              <a:rPr lang="fr-FR" dirty="0"/>
              <a:t> of </a:t>
            </a:r>
            <a:r>
              <a:rPr lang="fr-FR" dirty="0" err="1"/>
              <a:t>cryogenic</a:t>
            </a:r>
            <a:r>
              <a:rPr lang="fr-FR" dirty="0"/>
              <a:t> </a:t>
            </a:r>
            <a:r>
              <a:rPr lang="fr-FR" baseline="30000" dirty="0"/>
              <a:t>3</a:t>
            </a:r>
            <a:r>
              <a:rPr lang="fr-FR" dirty="0"/>
              <a:t>He </a:t>
            </a:r>
            <a:r>
              <a:rPr lang="fr-FR" dirty="0" err="1" smtClean="0"/>
              <a:t>target</a:t>
            </a:r>
            <a:r>
              <a:rPr lang="fr-FR" dirty="0" smtClean="0"/>
              <a:t>  (ATRACT) or </a:t>
            </a:r>
            <a:r>
              <a:rPr lang="fr-FR" dirty="0" err="1" smtClean="0"/>
              <a:t>solid</a:t>
            </a:r>
            <a:r>
              <a:rPr lang="fr-FR" dirty="0" smtClean="0"/>
              <a:t> Target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dirty="0"/>
              <a:t>Target handling: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Exploit G1 crane + </a:t>
            </a:r>
            <a:r>
              <a:rPr lang="fr-FR" dirty="0" err="1"/>
              <a:t>step</a:t>
            </a:r>
            <a:r>
              <a:rPr lang="fr-FR" dirty="0"/>
              <a:t> </a:t>
            </a:r>
            <a:r>
              <a:rPr lang="fr-FR" dirty="0" err="1"/>
              <a:t>ladder</a:t>
            </a:r>
            <a:r>
              <a:rPr lang="fr-FR" dirty="0"/>
              <a:t> </a:t>
            </a:r>
            <a:r>
              <a:rPr lang="fr-FR" dirty="0" err="1"/>
              <a:t>placed</a:t>
            </a:r>
            <a:r>
              <a:rPr lang="fr-FR" dirty="0"/>
              <a:t> </a:t>
            </a:r>
            <a:r>
              <a:rPr lang="fr-FR" dirty="0" smtClean="0"/>
              <a:t>on GRIT </a:t>
            </a:r>
            <a:r>
              <a:rPr lang="fr-FR" dirty="0" err="1"/>
              <a:t>chamber</a:t>
            </a:r>
            <a:r>
              <a:rPr lang="fr-FR" dirty="0"/>
              <a:t> support structure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Centered</a:t>
            </a:r>
            <a:r>
              <a:rPr lang="fr-FR" dirty="0"/>
              <a:t> via </a:t>
            </a:r>
            <a:r>
              <a:rPr lang="fr-FR" dirty="0" smtClean="0"/>
              <a:t>DN160 </a:t>
            </a:r>
            <a:r>
              <a:rPr lang="fr-FR" dirty="0" err="1"/>
              <a:t>flange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Angular</a:t>
            </a:r>
            <a:r>
              <a:rPr lang="fr-FR" dirty="0"/>
              <a:t> </a:t>
            </a:r>
            <a:r>
              <a:rPr lang="fr-FR" dirty="0" err="1"/>
              <a:t>alignment</a:t>
            </a:r>
            <a:r>
              <a:rPr lang="fr-FR" dirty="0"/>
              <a:t> via ~1mm groove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Motorized</a:t>
            </a:r>
            <a:r>
              <a:rPr lang="fr-FR" dirty="0"/>
              <a:t> vertical </a:t>
            </a:r>
            <a:r>
              <a:rPr lang="fr-FR" dirty="0" err="1" smtClean="0"/>
              <a:t>alignment</a:t>
            </a:r>
            <a:endParaRPr lang="fr-FR" dirty="0" smtClean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fr-FR" dirty="0" smtClean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lang="fr-FR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fr-FR" sz="1800" b="1" i="1" dirty="0" err="1" smtClean="0"/>
              <a:t>See</a:t>
            </a:r>
            <a:r>
              <a:rPr lang="fr-FR" sz="1800" b="1" i="1" dirty="0" smtClean="0"/>
              <a:t> </a:t>
            </a:r>
            <a:r>
              <a:rPr lang="fr-FR" sz="1800" b="1" i="1" dirty="0" smtClean="0"/>
              <a:t>GRIT or ATRACT </a:t>
            </a:r>
            <a:r>
              <a:rPr lang="fr-FR" sz="1800" b="1" i="1" dirty="0" err="1" smtClean="0"/>
              <a:t>presentation</a:t>
            </a:r>
            <a:endParaRPr sz="1800" b="1" i="1" dirty="0"/>
          </a:p>
        </p:txBody>
      </p:sp>
      <p:pic>
        <p:nvPicPr>
          <p:cNvPr id="148" name="Google Shape;14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3078" y="4106773"/>
            <a:ext cx="2813972" cy="2500698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49" name="Google Shape;149;p17"/>
          <p:cNvCxnSpPr/>
          <p:nvPr/>
        </p:nvCxnSpPr>
        <p:spPr>
          <a:xfrm flipH="1">
            <a:off x="5473079" y="3026526"/>
            <a:ext cx="3198007" cy="104988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p17"/>
          <p:cNvCxnSpPr/>
          <p:nvPr/>
        </p:nvCxnSpPr>
        <p:spPr>
          <a:xfrm flipH="1">
            <a:off x="8287051" y="3835700"/>
            <a:ext cx="1463439" cy="282206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Google Shape;151;p17"/>
          <p:cNvSpPr/>
          <p:nvPr/>
        </p:nvSpPr>
        <p:spPr>
          <a:xfrm>
            <a:off x="8671088" y="3026526"/>
            <a:ext cx="1079402" cy="809174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4</a:t>
            </a:fld>
            <a:endParaRPr lang="fr-FR" sz="1200" dirty="0"/>
          </a:p>
        </p:txBody>
      </p:sp>
      <p:sp>
        <p:nvSpPr>
          <p:cNvPr id="16" name="Google Shape;151;p17"/>
          <p:cNvSpPr/>
          <p:nvPr/>
        </p:nvSpPr>
        <p:spPr>
          <a:xfrm>
            <a:off x="8671087" y="2071395"/>
            <a:ext cx="752832" cy="955131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" name="Google Shape;149;p17"/>
          <p:cNvCxnSpPr/>
          <p:nvPr/>
        </p:nvCxnSpPr>
        <p:spPr>
          <a:xfrm flipH="1">
            <a:off x="6659230" y="3008227"/>
            <a:ext cx="2011859" cy="178074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149;p17"/>
          <p:cNvCxnSpPr/>
          <p:nvPr/>
        </p:nvCxnSpPr>
        <p:spPr>
          <a:xfrm flipH="1" flipV="1">
            <a:off x="6587411" y="1199316"/>
            <a:ext cx="2875955" cy="870233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2" r="50683" b="19455"/>
          <a:stretch/>
        </p:blipFill>
        <p:spPr>
          <a:xfrm>
            <a:off x="5544898" y="1231697"/>
            <a:ext cx="1042513" cy="1924242"/>
          </a:xfrm>
          <a:prstGeom prst="rect">
            <a:avLst/>
          </a:prstGeom>
          <a:ln w="41275">
            <a:solidFill>
              <a:srgbClr val="FF0000"/>
            </a:solidFill>
          </a:ln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441" y="3301031"/>
            <a:ext cx="1802863" cy="60095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8654" y="2812784"/>
            <a:ext cx="1334978" cy="37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7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103" y="1417392"/>
            <a:ext cx="1385537" cy="1353917"/>
          </a:xfrm>
          <a:prstGeom prst="rect">
            <a:avLst/>
          </a:prstGeom>
          <a:ln w="44450">
            <a:solidFill>
              <a:srgbClr val="FF0000"/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48" t="40622" r="37969" b="23120"/>
          <a:stretch/>
        </p:blipFill>
        <p:spPr>
          <a:xfrm>
            <a:off x="6988628" y="1115848"/>
            <a:ext cx="4208106" cy="5572275"/>
          </a:xfrm>
          <a:prstGeom prst="rect">
            <a:avLst/>
          </a:prstGeom>
        </p:spPr>
      </p:pic>
      <p:sp>
        <p:nvSpPr>
          <p:cNvPr id="145" name="Google Shape;145;p17"/>
          <p:cNvSpPr txBox="1">
            <a:spLocks noGrp="1"/>
          </p:cNvSpPr>
          <p:nvPr>
            <p:ph type="title"/>
          </p:nvPr>
        </p:nvSpPr>
        <p:spPr>
          <a:xfrm>
            <a:off x="32882" y="286998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Mechanics</a:t>
            </a:r>
            <a:r>
              <a:rPr lang="fr-FR" dirty="0"/>
              <a:t>: </a:t>
            </a:r>
            <a:r>
              <a:rPr lang="fr-FR" dirty="0" err="1" smtClean="0"/>
              <a:t>Reaction</a:t>
            </a:r>
            <a:r>
              <a:rPr lang="fr-FR" dirty="0" smtClean="0"/>
              <a:t> </a:t>
            </a:r>
            <a:r>
              <a:rPr lang="fr-FR" dirty="0" err="1"/>
              <a:t>chamber</a:t>
            </a:r>
            <a:r>
              <a:rPr lang="fr-FR" dirty="0"/>
              <a:t> and </a:t>
            </a:r>
            <a:r>
              <a:rPr lang="fr-FR" dirty="0" err="1"/>
              <a:t>targets</a:t>
            </a:r>
            <a:endParaRPr dirty="0"/>
          </a:p>
        </p:txBody>
      </p:sp>
      <p:sp>
        <p:nvSpPr>
          <p:cNvPr id="147" name="Google Shape;147;p17"/>
          <p:cNvSpPr txBox="1">
            <a:spLocks noGrp="1"/>
          </p:cNvSpPr>
          <p:nvPr>
            <p:ph type="body" idx="1"/>
          </p:nvPr>
        </p:nvSpPr>
        <p:spPr>
          <a:xfrm>
            <a:off x="94985" y="1010194"/>
            <a:ext cx="4006751" cy="5508052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sz="2000" b="1" u="sng" dirty="0" smtClean="0">
                <a:solidFill>
                  <a:srgbClr val="FF0000"/>
                </a:solidFill>
              </a:rPr>
              <a:t>Under discussion : 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fr-FR" dirty="0" smtClean="0">
              <a:solidFill>
                <a:srgbClr val="FF0000"/>
              </a:solidFill>
            </a:endParaRP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dirty="0"/>
              <a:t>Installation, positioning, and survey alignment of the two target loaders (both </a:t>
            </a:r>
            <a:r>
              <a:rPr lang="en-US" dirty="0" smtClean="0"/>
              <a:t>collaborations with </a:t>
            </a:r>
            <a:r>
              <a:rPr lang="en-US" dirty="0"/>
              <a:t>GANIL mechanical </a:t>
            </a:r>
            <a:r>
              <a:rPr lang="en-US" dirty="0" smtClean="0"/>
              <a:t>group, </a:t>
            </a:r>
            <a:r>
              <a:rPr lang="en-US" dirty="0"/>
              <a:t>and surveying teams</a:t>
            </a:r>
            <a:r>
              <a:rPr lang="en-US" dirty="0" smtClean="0"/>
              <a:t>).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endParaRPr lang="fr-FR" dirty="0" smtClean="0"/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 smtClean="0"/>
              <a:t>Special </a:t>
            </a:r>
            <a:r>
              <a:rPr lang="en-US" dirty="0"/>
              <a:t>case for ATRACT: Target </a:t>
            </a:r>
            <a:r>
              <a:rPr lang="en-US" dirty="0" smtClean="0"/>
              <a:t>with a  small </a:t>
            </a:r>
            <a:r>
              <a:rPr lang="en-US" dirty="0"/>
              <a:t>diameter and operates at </a:t>
            </a:r>
            <a:r>
              <a:rPr lang="en-US" dirty="0" smtClean="0"/>
              <a:t>4K.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fr-FR" dirty="0" smtClean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dirty="0"/>
              <a:t>GRIT &amp; ATRACT </a:t>
            </a:r>
            <a:r>
              <a:rPr lang="en-US" dirty="0" err="1" smtClean="0"/>
              <a:t>equipments</a:t>
            </a:r>
            <a:r>
              <a:rPr lang="en-US" b="1" dirty="0" smtClean="0"/>
              <a:t>:</a:t>
            </a:r>
            <a:r>
              <a:rPr lang="en-US" dirty="0" smtClean="0"/>
              <a:t> </a:t>
            </a:r>
            <a:r>
              <a:rPr lang="en-US" dirty="0"/>
              <a:t>PLC racks for both facilities, GRIT chiller, ATRACT cryogenic compressor, vacuum pumps, and GRIT data acquisition system</a:t>
            </a:r>
            <a:endParaRPr lang="fr-FR" dirty="0"/>
          </a:p>
        </p:txBody>
      </p:sp>
      <p:pic>
        <p:nvPicPr>
          <p:cNvPr id="148" name="Google Shape;14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3078" y="4106773"/>
            <a:ext cx="2813972" cy="2500698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49" name="Google Shape;149;p17"/>
          <p:cNvCxnSpPr/>
          <p:nvPr/>
        </p:nvCxnSpPr>
        <p:spPr>
          <a:xfrm flipH="1">
            <a:off x="5473079" y="3026526"/>
            <a:ext cx="3198007" cy="104988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p17"/>
          <p:cNvCxnSpPr/>
          <p:nvPr/>
        </p:nvCxnSpPr>
        <p:spPr>
          <a:xfrm flipH="1">
            <a:off x="8287051" y="3835700"/>
            <a:ext cx="1463439" cy="282206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" name="Google Shape;151;p17"/>
          <p:cNvSpPr/>
          <p:nvPr/>
        </p:nvSpPr>
        <p:spPr>
          <a:xfrm>
            <a:off x="8671088" y="3026526"/>
            <a:ext cx="1079402" cy="809174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5</a:t>
            </a:fld>
            <a:endParaRPr lang="fr-FR" sz="1200" dirty="0"/>
          </a:p>
        </p:txBody>
      </p:sp>
      <p:sp>
        <p:nvSpPr>
          <p:cNvPr id="16" name="Google Shape;151;p17"/>
          <p:cNvSpPr/>
          <p:nvPr/>
        </p:nvSpPr>
        <p:spPr>
          <a:xfrm>
            <a:off x="8671087" y="2071395"/>
            <a:ext cx="752832" cy="955131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" name="Google Shape;149;p17"/>
          <p:cNvCxnSpPr/>
          <p:nvPr/>
        </p:nvCxnSpPr>
        <p:spPr>
          <a:xfrm flipH="1">
            <a:off x="6659230" y="3008227"/>
            <a:ext cx="2011859" cy="178074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149;p17"/>
          <p:cNvCxnSpPr/>
          <p:nvPr/>
        </p:nvCxnSpPr>
        <p:spPr>
          <a:xfrm flipH="1" flipV="1">
            <a:off x="6587411" y="1199316"/>
            <a:ext cx="2875955" cy="870233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8" name="Image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2" r="50683" b="19455"/>
          <a:stretch/>
        </p:blipFill>
        <p:spPr>
          <a:xfrm>
            <a:off x="5544898" y="1231697"/>
            <a:ext cx="1042513" cy="1924242"/>
          </a:xfrm>
          <a:prstGeom prst="rect">
            <a:avLst/>
          </a:prstGeom>
          <a:ln w="41275">
            <a:solidFill>
              <a:srgbClr val="FF0000"/>
            </a:solidFill>
          </a:ln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441" y="3301031"/>
            <a:ext cx="1802863" cy="60095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8654" y="2812784"/>
            <a:ext cx="1334978" cy="37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35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371" y="988909"/>
            <a:ext cx="5782482" cy="5601482"/>
          </a:xfrm>
          <a:prstGeom prst="rect">
            <a:avLst/>
          </a:prstGeom>
        </p:spPr>
      </p:pic>
      <p:sp>
        <p:nvSpPr>
          <p:cNvPr id="187" name="Google Shape;187;p20"/>
          <p:cNvSpPr txBox="1">
            <a:spLocks noGrp="1"/>
          </p:cNvSpPr>
          <p:nvPr>
            <p:ph type="title"/>
          </p:nvPr>
        </p:nvSpPr>
        <p:spPr>
          <a:xfrm>
            <a:off x="230697" y="364230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dirty="0"/>
              <a:t>Infrastructure: Electronics </a:t>
            </a:r>
            <a:r>
              <a:rPr lang="fr-FR" dirty="0" err="1"/>
              <a:t>platform</a:t>
            </a:r>
            <a:r>
              <a:rPr lang="fr-FR" dirty="0"/>
              <a:t> placement</a:t>
            </a:r>
            <a:endParaRPr dirty="0"/>
          </a:p>
        </p:txBody>
      </p:sp>
      <p:sp>
        <p:nvSpPr>
          <p:cNvPr id="190" name="Google Shape;190;p20"/>
          <p:cNvSpPr txBox="1"/>
          <p:nvPr/>
        </p:nvSpPr>
        <p:spPr>
          <a:xfrm rot="-5400000">
            <a:off x="821419" y="2249295"/>
            <a:ext cx="2770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chemeClr val="accent2"/>
                </a:solidFill>
              </a:rPr>
              <a:t>DSS (LVPS, HVPS, </a:t>
            </a:r>
            <a:r>
              <a:rPr lang="fr-FR" sz="1600" b="1" dirty="0" err="1">
                <a:solidFill>
                  <a:schemeClr val="accent2"/>
                </a:solidFill>
              </a:rPr>
              <a:t>autofill</a:t>
            </a:r>
            <a:r>
              <a:rPr lang="fr-FR" sz="1600" b="1" dirty="0">
                <a:solidFill>
                  <a:schemeClr val="accent2"/>
                </a:solidFill>
              </a:rPr>
              <a:t>)</a:t>
            </a:r>
            <a:endParaRPr sz="1600" b="1" dirty="0">
              <a:solidFill>
                <a:schemeClr val="accent2"/>
              </a:solidFill>
            </a:endParaRPr>
          </a:p>
        </p:txBody>
      </p:sp>
      <p:sp>
        <p:nvSpPr>
          <p:cNvPr id="191" name="Google Shape;191;p20"/>
          <p:cNvSpPr txBox="1"/>
          <p:nvPr/>
        </p:nvSpPr>
        <p:spPr>
          <a:xfrm rot="-5400000">
            <a:off x="2654183" y="2719695"/>
            <a:ext cx="1829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accent2"/>
                </a:solidFill>
              </a:rPr>
              <a:t>Digit + </a:t>
            </a:r>
            <a:r>
              <a:rPr lang="fr-FR" b="1" dirty="0" err="1">
                <a:solidFill>
                  <a:schemeClr val="accent2"/>
                </a:solidFill>
              </a:rPr>
              <a:t>preproc</a:t>
            </a:r>
            <a:r>
              <a:rPr lang="fr-FR" sz="1600" dirty="0">
                <a:solidFill>
                  <a:schemeClr val="accent2"/>
                </a:solidFill>
              </a:rPr>
              <a:t>.</a:t>
            </a:r>
            <a:endParaRPr sz="1600" dirty="0">
              <a:solidFill>
                <a:schemeClr val="accent2"/>
              </a:solidFill>
            </a:endParaRPr>
          </a:p>
        </p:txBody>
      </p:sp>
      <p:sp>
        <p:nvSpPr>
          <p:cNvPr id="193" name="Google Shape;193;p20"/>
          <p:cNvSpPr txBox="1">
            <a:spLocks noGrp="1"/>
          </p:cNvSpPr>
          <p:nvPr>
            <p:ph type="body" idx="1"/>
          </p:nvPr>
        </p:nvSpPr>
        <p:spPr>
          <a:xfrm>
            <a:off x="6538713" y="2020545"/>
            <a:ext cx="5531141" cy="242953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sz="1400" b="1" dirty="0"/>
              <a:t>Detector Support System</a:t>
            </a:r>
            <a:r>
              <a:rPr lang="fr-FR" sz="1400" b="1" dirty="0" smtClean="0"/>
              <a:t>: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 smtClean="0"/>
              <a:t>2 </a:t>
            </a:r>
            <a:r>
              <a:rPr lang="fr-FR" sz="1400" dirty="0"/>
              <a:t>racks for LVPS modules</a:t>
            </a:r>
            <a:endParaRPr sz="1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/>
              <a:t>1 rack for LN2 </a:t>
            </a:r>
            <a:r>
              <a:rPr lang="fr-FR" sz="1400" dirty="0" err="1"/>
              <a:t>Autofill</a:t>
            </a:r>
            <a:r>
              <a:rPr lang="fr-FR" sz="1400" dirty="0"/>
              <a:t> system</a:t>
            </a:r>
            <a:endParaRPr sz="1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/>
              <a:t>1 rack for (new) HVPS </a:t>
            </a:r>
            <a:r>
              <a:rPr lang="fr-FR" sz="1400" dirty="0" smtClean="0"/>
              <a:t>modules  or </a:t>
            </a:r>
            <a:r>
              <a:rPr lang="fr-FR" sz="1400" dirty="0" err="1" smtClean="0"/>
              <a:t>others</a:t>
            </a:r>
            <a:r>
              <a:rPr lang="fr-FR" sz="1400" dirty="0" smtClean="0"/>
              <a:t> system (</a:t>
            </a:r>
            <a:r>
              <a:rPr lang="fr-FR" sz="1400" dirty="0" err="1" smtClean="0"/>
              <a:t>provided</a:t>
            </a:r>
            <a:r>
              <a:rPr lang="fr-FR" sz="1400" dirty="0" smtClean="0"/>
              <a:t> by GANIL)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 err="1" smtClean="0"/>
              <a:t>Cable</a:t>
            </a:r>
            <a:r>
              <a:rPr lang="fr-FR" sz="1400" dirty="0" smtClean="0"/>
              <a:t> </a:t>
            </a:r>
            <a:r>
              <a:rPr lang="fr-FR" sz="1400" dirty="0" err="1"/>
              <a:t>length</a:t>
            </a:r>
            <a:r>
              <a:rPr lang="fr-FR" sz="1400" dirty="0"/>
              <a:t> </a:t>
            </a:r>
            <a:r>
              <a:rPr lang="fr-FR" sz="1400" dirty="0" err="1"/>
              <a:t>should</a:t>
            </a:r>
            <a:r>
              <a:rPr lang="fr-FR" sz="1400" dirty="0"/>
              <a:t> </a:t>
            </a:r>
            <a:r>
              <a:rPr lang="fr-FR" sz="1400" dirty="0" err="1"/>
              <a:t>be</a:t>
            </a:r>
            <a:r>
              <a:rPr lang="fr-FR" sz="1400" dirty="0"/>
              <a:t> </a:t>
            </a:r>
            <a:r>
              <a:rPr lang="fr-FR" sz="1400" dirty="0" smtClean="0"/>
              <a:t>ok ? </a:t>
            </a:r>
            <a:endParaRPr lang="fr-FR" sz="1400" dirty="0" smtClean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fr-FR" sz="1400" dirty="0" smtClean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fr-FR" b="1" dirty="0" smtClean="0">
                <a:solidFill>
                  <a:srgbClr val="FF0000"/>
                </a:solidFill>
              </a:rPr>
              <a:t>Under </a:t>
            </a:r>
            <a:r>
              <a:rPr lang="fr-FR" b="1" dirty="0" smtClean="0">
                <a:solidFill>
                  <a:srgbClr val="FF0000"/>
                </a:solidFill>
              </a:rPr>
              <a:t>discussion : </a:t>
            </a:r>
            <a:r>
              <a:rPr lang="fr-FR" b="1" dirty="0" err="1" smtClean="0">
                <a:solidFill>
                  <a:srgbClr val="FF0000"/>
                </a:solidFill>
              </a:rPr>
              <a:t>reuse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existing</a:t>
            </a:r>
            <a:r>
              <a:rPr lang="fr-FR" b="1" dirty="0" smtClean="0">
                <a:solidFill>
                  <a:srgbClr val="FF0000"/>
                </a:solidFill>
              </a:rPr>
              <a:t> LEGNARO C&amp;C </a:t>
            </a:r>
            <a:r>
              <a:rPr lang="fr-FR" b="1" dirty="0" err="1" smtClean="0">
                <a:solidFill>
                  <a:srgbClr val="FF0000"/>
                </a:solidFill>
              </a:rPr>
              <a:t>cables</a:t>
            </a:r>
            <a:r>
              <a:rPr lang="fr-FR" b="1" dirty="0" smtClean="0">
                <a:solidFill>
                  <a:srgbClr val="FF0000"/>
                </a:solidFill>
              </a:rPr>
              <a:t> C&amp;C or </a:t>
            </a:r>
            <a:r>
              <a:rPr lang="fr-FR" b="1" dirty="0" err="1" smtClean="0">
                <a:solidFill>
                  <a:srgbClr val="FF0000"/>
                </a:solidFill>
              </a:rPr>
              <a:t>deploy</a:t>
            </a:r>
            <a:r>
              <a:rPr lang="fr-FR" b="1" dirty="0" smtClean="0">
                <a:solidFill>
                  <a:srgbClr val="FF0000"/>
                </a:solidFill>
              </a:rPr>
              <a:t> news </a:t>
            </a:r>
            <a:r>
              <a:rPr lang="fr-FR" b="1" dirty="0" err="1" smtClean="0">
                <a:solidFill>
                  <a:srgbClr val="FF0000"/>
                </a:solidFill>
              </a:rPr>
              <a:t>ones</a:t>
            </a:r>
            <a:r>
              <a:rPr lang="fr-FR" b="1" dirty="0">
                <a:solidFill>
                  <a:srgbClr val="FF0000"/>
                </a:solidFill>
              </a:rPr>
              <a:t>.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194" name="Google Shape;194;p20"/>
          <p:cNvSpPr txBox="1">
            <a:spLocks noGrp="1"/>
          </p:cNvSpPr>
          <p:nvPr>
            <p:ph type="body" idx="1"/>
          </p:nvPr>
        </p:nvSpPr>
        <p:spPr>
          <a:xfrm>
            <a:off x="6538713" y="938024"/>
            <a:ext cx="5531141" cy="13936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sz="1400" b="1" dirty="0"/>
              <a:t>Front-end </a:t>
            </a:r>
            <a:r>
              <a:rPr lang="fr-FR" sz="1400" b="1" dirty="0" err="1"/>
              <a:t>electronics</a:t>
            </a:r>
            <a:r>
              <a:rPr lang="fr-FR" sz="1400" b="1" dirty="0"/>
              <a:t>:</a:t>
            </a:r>
            <a:endParaRPr sz="1400" b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/>
              <a:t>3 racks for </a:t>
            </a:r>
            <a:r>
              <a:rPr lang="fr-FR" sz="1400" dirty="0" err="1"/>
              <a:t>digitizers</a:t>
            </a:r>
            <a:r>
              <a:rPr lang="fr-FR" sz="1400" dirty="0"/>
              <a:t> (</a:t>
            </a:r>
            <a:r>
              <a:rPr lang="fr-FR" sz="1400" dirty="0" err="1"/>
              <a:t>from</a:t>
            </a:r>
            <a:r>
              <a:rPr lang="fr-FR" sz="1400" dirty="0"/>
              <a:t> 1st </a:t>
            </a:r>
            <a:r>
              <a:rPr lang="fr-FR" sz="1400" dirty="0" err="1" smtClean="0"/>
              <a:t>campaign</a:t>
            </a:r>
            <a:r>
              <a:rPr lang="fr-FR" sz="1400" dirty="0" smtClean="0"/>
              <a:t>)</a:t>
            </a:r>
            <a:endParaRPr sz="1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/>
              <a:t>✅ position OK for 10m-long MDR </a:t>
            </a:r>
            <a:r>
              <a:rPr lang="fr-FR" sz="1400" dirty="0" err="1"/>
              <a:t>cables</a:t>
            </a:r>
            <a:r>
              <a:rPr lang="fr-FR" sz="1400" dirty="0"/>
              <a:t>, </a:t>
            </a:r>
            <a:r>
              <a:rPr lang="fr-FR" sz="1400" dirty="0" err="1"/>
              <a:t>with</a:t>
            </a:r>
            <a:r>
              <a:rPr lang="fr-FR" sz="1400" dirty="0"/>
              <a:t> </a:t>
            </a:r>
            <a:r>
              <a:rPr lang="fr-FR" sz="1400" dirty="0" err="1"/>
              <a:t>optimized</a:t>
            </a:r>
            <a:r>
              <a:rPr lang="fr-FR" sz="1400" dirty="0"/>
              <a:t> ATC - </a:t>
            </a:r>
            <a:r>
              <a:rPr lang="fr-FR" sz="1400" dirty="0" err="1"/>
              <a:t>digitizer</a:t>
            </a:r>
            <a:r>
              <a:rPr lang="fr-FR" sz="1400" dirty="0"/>
              <a:t> </a:t>
            </a:r>
            <a:r>
              <a:rPr lang="fr-FR" sz="1400" dirty="0" err="1"/>
              <a:t>mapping</a:t>
            </a:r>
            <a:r>
              <a:rPr lang="fr-FR" sz="1400" dirty="0"/>
              <a:t>.</a:t>
            </a:r>
            <a:endParaRPr sz="1400" dirty="0"/>
          </a:p>
        </p:txBody>
      </p:sp>
      <p:pic>
        <p:nvPicPr>
          <p:cNvPr id="196" name="Google Shape;19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4225" y="3554513"/>
            <a:ext cx="183000" cy="41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839814">
            <a:off x="4243175" y="4780113"/>
            <a:ext cx="183000" cy="41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6</a:t>
            </a:fld>
            <a:endParaRPr lang="fr-FR" sz="1200" dirty="0"/>
          </a:p>
        </p:txBody>
      </p:sp>
      <p:sp>
        <p:nvSpPr>
          <p:cNvPr id="2" name="Rectangle 1"/>
          <p:cNvSpPr/>
          <p:nvPr/>
        </p:nvSpPr>
        <p:spPr>
          <a:xfrm>
            <a:off x="6538713" y="4300522"/>
            <a:ext cx="56057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EMC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⇨ Racks on a fixed stainless steel platform (unpainted), allowing cable routing underneath (~30 cm above ground)</a:t>
            </a:r>
          </a:p>
          <a:p>
            <a:pPr lvl="1"/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Copper links between the electronics platform and VAMOS, GRIT.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Copper surface under AGATA rails and the electronics platform.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EMC : conductive shielding gaskets already planned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Awaiting a full system analysis by Nabil KARKOUR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2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950" y="972693"/>
            <a:ext cx="5753903" cy="5649113"/>
          </a:xfrm>
          <a:prstGeom prst="rect">
            <a:avLst/>
          </a:prstGeom>
        </p:spPr>
      </p:pic>
      <p:sp>
        <p:nvSpPr>
          <p:cNvPr id="204" name="Google Shape;204;p21"/>
          <p:cNvSpPr txBox="1">
            <a:spLocks noGrp="1"/>
          </p:cNvSpPr>
          <p:nvPr>
            <p:ph type="body" idx="1"/>
          </p:nvPr>
        </p:nvSpPr>
        <p:spPr>
          <a:xfrm>
            <a:off x="6829150" y="1290900"/>
            <a:ext cx="4668000" cy="522734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 smtClean="0">
                <a:solidFill>
                  <a:srgbClr val="00B5FF"/>
                </a:solidFill>
              </a:rPr>
              <a:t>Water </a:t>
            </a:r>
            <a:r>
              <a:rPr lang="fr-FR" dirty="0" err="1">
                <a:solidFill>
                  <a:srgbClr val="00B5FF"/>
                </a:solidFill>
              </a:rPr>
              <a:t>cooling</a:t>
            </a:r>
            <a:r>
              <a:rPr lang="fr-FR" dirty="0"/>
              <a:t> for </a:t>
            </a:r>
            <a:r>
              <a:rPr lang="fr-FR" dirty="0" err="1"/>
              <a:t>digitizers</a:t>
            </a:r>
            <a:r>
              <a:rPr lang="fr-FR" dirty="0"/>
              <a:t>: </a:t>
            </a:r>
            <a:br>
              <a:rPr lang="fr-FR" dirty="0"/>
            </a:br>
            <a:r>
              <a:rPr lang="fr-FR" dirty="0"/>
              <a:t>2×3 </a:t>
            </a:r>
            <a:r>
              <a:rPr lang="fr-FR" dirty="0" err="1"/>
              <a:t>branch</a:t>
            </a:r>
            <a:r>
              <a:rPr lang="fr-FR" dirty="0"/>
              <a:t> </a:t>
            </a:r>
            <a:r>
              <a:rPr lang="fr-FR" dirty="0" err="1"/>
              <a:t>lines</a:t>
            </a:r>
            <a:r>
              <a:rPr lang="fr-FR" dirty="0"/>
              <a:t> (in/out), 3 flow valves for the 3 racks.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mounted</a:t>
            </a:r>
            <a:r>
              <a:rPr lang="fr-FR" dirty="0"/>
              <a:t> on the </a:t>
            </a:r>
            <a:r>
              <a:rPr lang="fr-FR" dirty="0" err="1"/>
              <a:t>floor</a:t>
            </a:r>
            <a:r>
              <a:rPr lang="fr-FR" dirty="0" smtClean="0"/>
              <a:t>. </a:t>
            </a:r>
            <a:r>
              <a:rPr lang="fr-FR" dirty="0" err="1" smtClean="0"/>
              <a:t>Reusing</a:t>
            </a:r>
            <a:r>
              <a:rPr lang="fr-FR" dirty="0" smtClean="0"/>
              <a:t> water distribution (manifold) </a:t>
            </a:r>
            <a:r>
              <a:rPr lang="fr-FR" dirty="0" err="1" smtClean="0"/>
              <a:t>mounted</a:t>
            </a:r>
            <a:r>
              <a:rPr lang="fr-FR" dirty="0" smtClean="0"/>
              <a:t> </a:t>
            </a:r>
            <a:r>
              <a:rPr lang="fr-FR" dirty="0" err="1" smtClean="0"/>
              <a:t>directly</a:t>
            </a:r>
            <a:r>
              <a:rPr lang="fr-FR" dirty="0" smtClean="0"/>
              <a:t> on the </a:t>
            </a:r>
            <a:r>
              <a:rPr lang="fr-FR" dirty="0" smtClean="0"/>
              <a:t>racks</a:t>
            </a: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r-FR" dirty="0">
                <a:solidFill>
                  <a:srgbClr val="329607"/>
                </a:solidFill>
              </a:rPr>
              <a:t>Network </a:t>
            </a:r>
            <a:r>
              <a:rPr lang="fr-FR" dirty="0" err="1">
                <a:solidFill>
                  <a:srgbClr val="329607"/>
                </a:solidFill>
              </a:rPr>
              <a:t>cables</a:t>
            </a:r>
            <a:r>
              <a:rPr lang="fr-FR" dirty="0">
                <a:solidFill>
                  <a:srgbClr val="329607"/>
                </a:solidFill>
              </a:rPr>
              <a:t>: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implemented</a:t>
            </a:r>
            <a:r>
              <a:rPr lang="fr-FR" dirty="0"/>
              <a:t> </a:t>
            </a:r>
            <a:r>
              <a:rPr lang="fr-FR" dirty="0" err="1"/>
              <a:t>overhead</a:t>
            </a:r>
            <a:r>
              <a:rPr lang="fr-FR" dirty="0"/>
              <a:t> (~2.3 m </a:t>
            </a:r>
            <a:r>
              <a:rPr lang="fr-FR" dirty="0" err="1"/>
              <a:t>above</a:t>
            </a:r>
            <a:r>
              <a:rPr lang="fr-FR" dirty="0"/>
              <a:t> racks</a:t>
            </a:r>
            <a:r>
              <a:rPr lang="fr-FR" dirty="0" smtClean="0"/>
              <a:t>).</a:t>
            </a: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r-FR" dirty="0">
                <a:solidFill>
                  <a:srgbClr val="FF0000"/>
                </a:solidFill>
              </a:rPr>
              <a:t>Power </a:t>
            </a:r>
            <a:r>
              <a:rPr lang="fr-FR" dirty="0" err="1">
                <a:solidFill>
                  <a:srgbClr val="FF0000"/>
                </a:solidFill>
              </a:rPr>
              <a:t>cables</a:t>
            </a:r>
            <a:r>
              <a:rPr lang="fr-FR" dirty="0"/>
              <a:t>: </a:t>
            </a:r>
            <a:r>
              <a:rPr lang="fr-FR" dirty="0" err="1"/>
              <a:t>overhead</a:t>
            </a:r>
            <a:r>
              <a:rPr lang="fr-FR" dirty="0"/>
              <a:t> </a:t>
            </a:r>
            <a:r>
              <a:rPr lang="fr-FR" dirty="0" err="1"/>
              <a:t>cable</a:t>
            </a:r>
            <a:r>
              <a:rPr lang="fr-FR" dirty="0"/>
              <a:t> </a:t>
            </a:r>
            <a:r>
              <a:rPr lang="fr-FR" dirty="0" err="1"/>
              <a:t>routing</a:t>
            </a:r>
            <a:r>
              <a:rPr lang="fr-FR" dirty="0"/>
              <a:t>.</a:t>
            </a:r>
            <a:br>
              <a:rPr lang="fr-FR" dirty="0"/>
            </a:br>
            <a:r>
              <a:rPr lang="fr-FR" dirty="0" err="1">
                <a:solidFill>
                  <a:srgbClr val="FF0000"/>
                </a:solidFill>
              </a:rPr>
              <a:t>Electrical</a:t>
            </a:r>
            <a:r>
              <a:rPr lang="fr-FR" dirty="0">
                <a:solidFill>
                  <a:srgbClr val="FF0000"/>
                </a:solidFill>
              </a:rPr>
              <a:t> protection &amp; distribution cabinet: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/>
              <a:t>Includes</a:t>
            </a:r>
            <a:r>
              <a:rPr lang="fr-FR" dirty="0"/>
              <a:t> UPS backup for </a:t>
            </a:r>
            <a:r>
              <a:rPr lang="fr-FR" dirty="0" err="1"/>
              <a:t>Autofill</a:t>
            </a:r>
            <a:r>
              <a:rPr lang="fr-FR" dirty="0"/>
              <a:t> system</a:t>
            </a:r>
            <a:r>
              <a:rPr lang="fr-FR" dirty="0" smtClean="0"/>
              <a:t>.</a:t>
            </a: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LVPS </a:t>
            </a:r>
            <a:r>
              <a:rPr lang="fr-FR" dirty="0" err="1"/>
              <a:t>cables</a:t>
            </a:r>
            <a:r>
              <a:rPr lang="fr-FR" dirty="0"/>
              <a:t>: </a:t>
            </a:r>
            <a:r>
              <a:rPr lang="fr-FR" dirty="0" err="1"/>
              <a:t>routed</a:t>
            </a:r>
            <a:r>
              <a:rPr lang="fr-FR" dirty="0"/>
              <a:t> </a:t>
            </a:r>
            <a:r>
              <a:rPr lang="fr-FR" dirty="0" err="1"/>
              <a:t>under</a:t>
            </a:r>
            <a:r>
              <a:rPr lang="fr-FR" dirty="0"/>
              <a:t> </a:t>
            </a:r>
            <a:r>
              <a:rPr lang="fr-FR" dirty="0" smtClean="0"/>
              <a:t>racks</a:t>
            </a: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endParaRPr lang="fr-FR" dirty="0" smtClean="0"/>
          </a:p>
          <a:p>
            <a:pPr marL="457200" lvl="0" indent="-342900">
              <a:spcBef>
                <a:spcPts val="1000"/>
              </a:spcBef>
              <a:buSzPts val="1800"/>
              <a:buChar char="●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Large working area for manipulation, alignment, and preparation before handling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4256000" y="5683100"/>
            <a:ext cx="67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>
                <a:solidFill>
                  <a:srgbClr val="00B5FF"/>
                </a:solidFill>
              </a:rPr>
              <a:t>Water </a:t>
            </a:r>
            <a:r>
              <a:rPr lang="fr-FR" sz="1000" b="1" dirty="0" err="1">
                <a:solidFill>
                  <a:srgbClr val="00B5FF"/>
                </a:solidFill>
              </a:rPr>
              <a:t>cooling</a:t>
            </a:r>
            <a:endParaRPr sz="1000" b="1" dirty="0">
              <a:solidFill>
                <a:srgbClr val="00B5FF"/>
              </a:solidFill>
            </a:endParaRPr>
          </a:p>
        </p:txBody>
      </p:sp>
      <p:sp>
        <p:nvSpPr>
          <p:cNvPr id="207" name="Google Shape;207;p21"/>
          <p:cNvSpPr txBox="1"/>
          <p:nvPr/>
        </p:nvSpPr>
        <p:spPr>
          <a:xfrm>
            <a:off x="2244177" y="1515326"/>
            <a:ext cx="720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>
                <a:solidFill>
                  <a:srgbClr val="FF0000"/>
                </a:solidFill>
              </a:rPr>
              <a:t>Power </a:t>
            </a:r>
            <a:r>
              <a:rPr lang="fr-FR" sz="1000" b="1" dirty="0" err="1">
                <a:solidFill>
                  <a:srgbClr val="FF0000"/>
                </a:solidFill>
              </a:rPr>
              <a:t>cables</a:t>
            </a:r>
            <a:endParaRPr sz="1000" b="1" dirty="0">
              <a:solidFill>
                <a:srgbClr val="FF0000"/>
              </a:solidFill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1970812" y="3756137"/>
            <a:ext cx="720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>
                <a:solidFill>
                  <a:srgbClr val="329607"/>
                </a:solidFill>
              </a:rPr>
              <a:t>Network </a:t>
            </a:r>
            <a:r>
              <a:rPr lang="fr-FR" sz="1000" b="1" dirty="0" err="1">
                <a:solidFill>
                  <a:srgbClr val="329607"/>
                </a:solidFill>
              </a:rPr>
              <a:t>cables</a:t>
            </a:r>
            <a:endParaRPr sz="1000" b="1" dirty="0">
              <a:solidFill>
                <a:srgbClr val="329607"/>
              </a:solidFill>
            </a:endParaRPr>
          </a:p>
        </p:txBody>
      </p:sp>
      <p:pic>
        <p:nvPicPr>
          <p:cNvPr id="210" name="Google Shape;21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8706" y="3797250"/>
            <a:ext cx="183000" cy="41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839814">
            <a:off x="4557906" y="4965622"/>
            <a:ext cx="183000" cy="41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7</a:t>
            </a:fld>
            <a:endParaRPr lang="fr-FR" sz="1200" dirty="0"/>
          </a:p>
        </p:txBody>
      </p:sp>
      <p:sp>
        <p:nvSpPr>
          <p:cNvPr id="12" name="Google Shape;187;p20"/>
          <p:cNvSpPr txBox="1">
            <a:spLocks/>
          </p:cNvSpPr>
          <p:nvPr/>
        </p:nvSpPr>
        <p:spPr>
          <a:xfrm>
            <a:off x="230697" y="364230"/>
            <a:ext cx="10801500" cy="6129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fr-FR" dirty="0"/>
              <a:t>Infrastructure: </a:t>
            </a:r>
            <a:r>
              <a:rPr lang="fr-FR" dirty="0" err="1"/>
              <a:t>Cable</a:t>
            </a:r>
            <a:r>
              <a:rPr lang="fr-FR" dirty="0"/>
              <a:t> </a:t>
            </a:r>
            <a:r>
              <a:rPr lang="fr-FR" dirty="0" err="1"/>
              <a:t>routing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636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329" y="1408965"/>
            <a:ext cx="7757936" cy="4301713"/>
          </a:xfrm>
          <a:prstGeom prst="rect">
            <a:avLst/>
          </a:prstGeom>
        </p:spPr>
      </p:pic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461394" y="436917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Infrastructure: LN</a:t>
            </a:r>
            <a:r>
              <a:rPr lang="fr-FR" baseline="-25000" dirty="0"/>
              <a:t>2</a:t>
            </a:r>
            <a:r>
              <a:rPr lang="fr-FR" dirty="0"/>
              <a:t> </a:t>
            </a:r>
            <a:r>
              <a:rPr lang="fr-FR" dirty="0" err="1"/>
              <a:t>autofill</a:t>
            </a:r>
            <a:endParaRPr dirty="0"/>
          </a:p>
        </p:txBody>
      </p:sp>
      <p:sp>
        <p:nvSpPr>
          <p:cNvPr id="235" name="Google Shape;235;p23"/>
          <p:cNvSpPr txBox="1"/>
          <p:nvPr/>
        </p:nvSpPr>
        <p:spPr>
          <a:xfrm>
            <a:off x="9637650" y="5799950"/>
            <a:ext cx="227970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300" dirty="0" err="1">
                <a:solidFill>
                  <a:srgbClr val="888888"/>
                </a:solidFill>
              </a:rPr>
              <a:t>Courtesy</a:t>
            </a:r>
            <a:r>
              <a:rPr lang="fr-FR" sz="1300" dirty="0">
                <a:solidFill>
                  <a:srgbClr val="888888"/>
                </a:solidFill>
              </a:rPr>
              <a:t> of </a:t>
            </a:r>
            <a:r>
              <a:rPr lang="fr-FR" sz="1300" dirty="0" smtClean="0">
                <a:solidFill>
                  <a:srgbClr val="888888"/>
                </a:solidFill>
              </a:rPr>
              <a:t> Tom JOANNEM</a:t>
            </a:r>
            <a:endParaRPr sz="1300" dirty="0">
              <a:solidFill>
                <a:srgbClr val="888888"/>
              </a:solidFill>
            </a:endParaRPr>
          </a:p>
        </p:txBody>
      </p:sp>
      <p:sp>
        <p:nvSpPr>
          <p:cNvPr id="238" name="Google Shape;238;p23"/>
          <p:cNvSpPr txBox="1">
            <a:spLocks noGrp="1"/>
          </p:cNvSpPr>
          <p:nvPr>
            <p:ph type="body" idx="1"/>
          </p:nvPr>
        </p:nvSpPr>
        <p:spPr>
          <a:xfrm>
            <a:off x="117485" y="1408965"/>
            <a:ext cx="4130632" cy="5815342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FR" sz="2000" b="1" u="sng" dirty="0" err="1"/>
              <a:t>Proposed</a:t>
            </a:r>
            <a:r>
              <a:rPr lang="fr-FR" sz="2000" b="1" u="sng" dirty="0"/>
              <a:t> </a:t>
            </a:r>
            <a:r>
              <a:rPr lang="fr-FR" sz="2000" b="1" u="sng" dirty="0" err="1"/>
              <a:t>cryogenic</a:t>
            </a:r>
            <a:r>
              <a:rPr lang="fr-FR" sz="2000" b="1" u="sng" dirty="0"/>
              <a:t> configuration:</a:t>
            </a:r>
            <a:endParaRPr sz="2000" b="1" u="sng" dirty="0"/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sz="1800" dirty="0"/>
              <a:t>Single 200l Dewar </a:t>
            </a:r>
            <a:r>
              <a:rPr lang="fr-FR" sz="1800" dirty="0" err="1"/>
              <a:t>retained</a:t>
            </a:r>
            <a:r>
              <a:rPr lang="fr-FR" sz="1800" dirty="0"/>
              <a:t> as phase </a:t>
            </a:r>
            <a:r>
              <a:rPr lang="fr-FR" sz="1800" dirty="0" err="1" smtClean="0"/>
              <a:t>separator</a:t>
            </a:r>
            <a:r>
              <a:rPr lang="fr-FR" sz="1800" dirty="0" smtClean="0"/>
              <a:t>, pressure control, ….</a:t>
            </a: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fr-FR" sz="1800" dirty="0"/>
              <a:t>Dewar control to </a:t>
            </a:r>
            <a:r>
              <a:rPr lang="fr-FR" sz="1800" dirty="0" err="1"/>
              <a:t>be</a:t>
            </a:r>
            <a:r>
              <a:rPr lang="fr-FR" sz="1800" dirty="0"/>
              <a:t> </a:t>
            </a:r>
            <a:r>
              <a:rPr lang="fr-FR" sz="1800" dirty="0" err="1"/>
              <a:t>implemented</a:t>
            </a:r>
            <a:r>
              <a:rPr lang="fr-FR" sz="1800" dirty="0"/>
              <a:t> in the </a:t>
            </a:r>
            <a:r>
              <a:rPr lang="fr-FR" sz="1800" dirty="0" smtClean="0"/>
              <a:t>PLC</a:t>
            </a:r>
            <a:endParaRPr lang="fr-FR" sz="1800" i="1" dirty="0" smtClean="0"/>
          </a:p>
          <a:p>
            <a:pPr marL="457200" indent="-3429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Font typeface="Arial" panose="020B0604020202020204" pitchFamily="34" charset="0"/>
              <a:buChar char="●"/>
            </a:pPr>
            <a:r>
              <a:rPr lang="en-US" sz="1800" b="1" dirty="0">
                <a:solidFill>
                  <a:srgbClr val="FF0000"/>
                </a:solidFill>
              </a:rPr>
              <a:t>Under discussion: </a:t>
            </a:r>
            <a:r>
              <a:rPr lang="en-US" sz="1800" b="1" dirty="0" smtClean="0">
                <a:solidFill>
                  <a:srgbClr val="FF0000"/>
                </a:solidFill>
              </a:rPr>
              <a:t>New </a:t>
            </a:r>
            <a:r>
              <a:rPr lang="en-US" sz="1800" b="1" dirty="0">
                <a:solidFill>
                  <a:srgbClr val="FF0000"/>
                </a:solidFill>
              </a:rPr>
              <a:t>system for gas evacuation, designed and provided by GANIL (including gas heating and exhaust line</a:t>
            </a:r>
            <a:r>
              <a:rPr lang="en-US" sz="1800" b="1" dirty="0" smtClean="0">
                <a:solidFill>
                  <a:srgbClr val="FF0000"/>
                </a:solidFill>
              </a:rPr>
              <a:t>) + flowmeter</a:t>
            </a:r>
            <a:endParaRPr lang="fr-FR" sz="1800" i="1" dirty="0" smtClean="0">
              <a:solidFill>
                <a:srgbClr val="FF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endParaRPr lang="fr-FR" sz="1800" i="1" dirty="0"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endParaRPr sz="1800" dirty="0"/>
          </a:p>
        </p:txBody>
      </p:sp>
      <p:sp>
        <p:nvSpPr>
          <p:cNvPr id="239" name="Google Shape;239;p23"/>
          <p:cNvSpPr/>
          <p:nvPr/>
        </p:nvSpPr>
        <p:spPr>
          <a:xfrm>
            <a:off x="6915700" y="1606300"/>
            <a:ext cx="1048500" cy="913800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3"/>
          <p:cNvSpPr/>
          <p:nvPr/>
        </p:nvSpPr>
        <p:spPr>
          <a:xfrm>
            <a:off x="5174750" y="4386050"/>
            <a:ext cx="2356500" cy="981000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8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95874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 txBox="1">
            <a:spLocks noGrp="1"/>
          </p:cNvSpPr>
          <p:nvPr>
            <p:ph type="title"/>
          </p:nvPr>
        </p:nvSpPr>
        <p:spPr>
          <a:xfrm>
            <a:off x="329565" y="420799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Infrastructure: Water </a:t>
            </a:r>
            <a:r>
              <a:rPr lang="fr-FR" dirty="0" err="1" smtClean="0"/>
              <a:t>cooling</a:t>
            </a:r>
            <a:r>
              <a:rPr lang="fr-FR" dirty="0" smtClean="0"/>
              <a:t> </a:t>
            </a:r>
            <a:r>
              <a:rPr lang="fr-FR" sz="2000" dirty="0" smtClean="0"/>
              <a:t>(</a:t>
            </a:r>
            <a:r>
              <a:rPr lang="fr-FR" sz="2000" dirty="0" err="1" smtClean="0"/>
              <a:t>digitizers</a:t>
            </a:r>
            <a:r>
              <a:rPr lang="fr-FR" sz="2000" dirty="0" smtClean="0"/>
              <a:t>)</a:t>
            </a:r>
            <a:endParaRPr sz="2000" dirty="0"/>
          </a:p>
        </p:txBody>
      </p:sp>
      <p:sp>
        <p:nvSpPr>
          <p:cNvPr id="218" name="Google Shape;218;p22"/>
          <p:cNvSpPr txBox="1">
            <a:spLocks noGrp="1"/>
          </p:cNvSpPr>
          <p:nvPr>
            <p:ph type="body" idx="1"/>
          </p:nvPr>
        </p:nvSpPr>
        <p:spPr>
          <a:xfrm>
            <a:off x="352814" y="1365404"/>
            <a:ext cx="4700700" cy="502484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sz="1800" dirty="0"/>
              <a:t>For the digitizers, the water cooling system from the first campaign will be </a:t>
            </a:r>
            <a:r>
              <a:rPr lang="en-US" sz="1800" dirty="0" smtClean="0"/>
              <a:t>reused. (BAE </a:t>
            </a:r>
            <a:r>
              <a:rPr lang="en-US" sz="1800" dirty="0" err="1"/>
              <a:t>nord</a:t>
            </a:r>
            <a:r>
              <a:rPr lang="en-US" sz="1800" dirty="0"/>
              <a:t>, </a:t>
            </a:r>
            <a:r>
              <a:rPr lang="en-US" sz="1800" b="1" dirty="0"/>
              <a:t>C14</a:t>
            </a:r>
            <a:r>
              <a:rPr lang="en-US" sz="1800" dirty="0"/>
              <a:t> </a:t>
            </a:r>
            <a:r>
              <a:rPr lang="en-US" sz="1800" dirty="0" smtClean="0"/>
              <a:t>aisle)</a:t>
            </a:r>
          </a:p>
          <a:p>
            <a:pPr lvl="0"/>
            <a:r>
              <a:rPr lang="en-US" dirty="0" smtClean="0"/>
              <a:t>(</a:t>
            </a:r>
            <a:r>
              <a:rPr lang="en-US" dirty="0"/>
              <a:t>operating conditions: ~</a:t>
            </a:r>
            <a:r>
              <a:rPr lang="en-US" dirty="0" smtClean="0"/>
              <a:t>15–20°C</a:t>
            </a:r>
            <a:r>
              <a:rPr lang="en-US" dirty="0"/>
              <a:t>, ~4.5 </a:t>
            </a:r>
            <a:r>
              <a:rPr lang="en-US" dirty="0" smtClean="0"/>
              <a:t>bar)</a:t>
            </a:r>
          </a:p>
          <a:p>
            <a:pPr lvl="0"/>
            <a:endParaRPr lang="en-US" sz="1800" dirty="0" smtClean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sz="1800" dirty="0" smtClean="0"/>
              <a:t>Chiller </a:t>
            </a:r>
            <a:r>
              <a:rPr lang="en-US" sz="1800" dirty="0"/>
              <a:t>currently used by VAMOS rack </a:t>
            </a:r>
            <a:r>
              <a:rPr lang="en-US" sz="1800" dirty="0" smtClean="0"/>
              <a:t>acquisition.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endParaRPr lang="en-US" sz="1800" dirty="0" smtClean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en-US" sz="1800" b="1" dirty="0"/>
              <a:t>System update and validation required for the new campaign (especially if we use it for the data center—see the slide regarding the data center</a:t>
            </a:r>
            <a:r>
              <a:rPr lang="en-US" sz="1800" b="1" dirty="0" smtClean="0"/>
              <a:t>)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endParaRPr lang="en-US" sz="1800" dirty="0" smtClean="0"/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fr-FR" sz="1800" dirty="0" err="1" smtClean="0"/>
              <a:t>TraceTek</a:t>
            </a:r>
            <a:r>
              <a:rPr lang="fr-FR" sz="1800" dirty="0" smtClean="0"/>
              <a:t> </a:t>
            </a:r>
            <a:r>
              <a:rPr lang="fr-FR" sz="1800" dirty="0"/>
              <a:t>water </a:t>
            </a:r>
            <a:r>
              <a:rPr lang="fr-FR" sz="1800" dirty="0" err="1"/>
              <a:t>leak</a:t>
            </a:r>
            <a:r>
              <a:rPr lang="fr-FR" sz="1800" dirty="0"/>
              <a:t> monitoring system:</a:t>
            </a:r>
            <a:br>
              <a:rPr lang="fr-FR" sz="1800" dirty="0"/>
            </a:br>
            <a:r>
              <a:rPr lang="fr-FR" sz="1800" dirty="0" err="1"/>
              <a:t>automatic</a:t>
            </a:r>
            <a:r>
              <a:rPr lang="fr-FR" sz="1800" dirty="0"/>
              <a:t> valve </a:t>
            </a:r>
            <a:r>
              <a:rPr lang="fr-FR" sz="1800" dirty="0" err="1"/>
              <a:t>shut</a:t>
            </a:r>
            <a:r>
              <a:rPr lang="fr-FR" sz="1800" dirty="0"/>
              <a:t>-off + </a:t>
            </a:r>
            <a:r>
              <a:rPr lang="fr-FR" sz="1800" dirty="0" err="1"/>
              <a:t>manual</a:t>
            </a:r>
            <a:r>
              <a:rPr lang="fr-FR" sz="1800" dirty="0"/>
              <a:t> reset</a:t>
            </a:r>
            <a:endParaRPr lang="en-US" sz="1800" dirty="0"/>
          </a:p>
          <a:p>
            <a:pPr lvl="0"/>
            <a:endParaRPr sz="1800" dirty="0"/>
          </a:p>
        </p:txBody>
      </p:sp>
      <p:pic>
        <p:nvPicPr>
          <p:cNvPr id="219" name="Google Shape;219;p22" title="GANIL_plan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025" y="1290900"/>
            <a:ext cx="5975800" cy="509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53224" y="3549225"/>
            <a:ext cx="2503149" cy="2455225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21" name="Google Shape;221;p22"/>
          <p:cNvCxnSpPr>
            <a:stCxn id="220" idx="0"/>
          </p:cNvCxnSpPr>
          <p:nvPr/>
        </p:nvCxnSpPr>
        <p:spPr>
          <a:xfrm rot="10800000">
            <a:off x="10233899" y="2876025"/>
            <a:ext cx="270900" cy="6732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23" name="Google Shape;223;p22"/>
          <p:cNvCxnSpPr>
            <a:stCxn id="222" idx="2"/>
          </p:cNvCxnSpPr>
          <p:nvPr/>
        </p:nvCxnSpPr>
        <p:spPr>
          <a:xfrm flipH="1">
            <a:off x="6277742" y="3705125"/>
            <a:ext cx="141300" cy="1036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2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9</a:t>
            </a:fld>
            <a:endParaRPr lang="fr-FR" sz="12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/>
          <a:srcRect r="19260"/>
          <a:stretch/>
        </p:blipFill>
        <p:spPr>
          <a:xfrm>
            <a:off x="6419042" y="1290900"/>
            <a:ext cx="5442520" cy="1427133"/>
          </a:xfrm>
          <a:prstGeom prst="rect">
            <a:avLst/>
          </a:prstGeom>
        </p:spPr>
      </p:pic>
      <p:pic>
        <p:nvPicPr>
          <p:cNvPr id="222" name="Google Shape;222;p22"/>
          <p:cNvPicPr preferRelativeResize="0"/>
          <p:nvPr/>
        </p:nvPicPr>
        <p:blipFill rotWithShape="1">
          <a:blip r:embed="rId6">
            <a:alphaModFix/>
          </a:blip>
          <a:srcRect t="3406" r="6006" b="13323"/>
          <a:stretch/>
        </p:blipFill>
        <p:spPr>
          <a:xfrm>
            <a:off x="5335242" y="1290900"/>
            <a:ext cx="2167600" cy="2414225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" name="Google Shape;268;p25"/>
          <p:cNvSpPr txBox="1"/>
          <p:nvPr/>
        </p:nvSpPr>
        <p:spPr>
          <a:xfrm>
            <a:off x="7407112" y="3296758"/>
            <a:ext cx="70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>
                <a:solidFill>
                  <a:schemeClr val="accent2"/>
                </a:solidFill>
              </a:rPr>
              <a:t>ACQ</a:t>
            </a:r>
            <a:br>
              <a:rPr lang="fr-FR" sz="1000" b="1" dirty="0">
                <a:solidFill>
                  <a:schemeClr val="accent2"/>
                </a:solidFill>
              </a:rPr>
            </a:br>
            <a:r>
              <a:rPr lang="fr-FR" sz="1000" b="1" dirty="0">
                <a:solidFill>
                  <a:schemeClr val="accent2"/>
                </a:solidFill>
              </a:rPr>
              <a:t>VAMOS</a:t>
            </a:r>
            <a:endParaRPr sz="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263;p25" title="GANIL_plan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025" y="1290900"/>
            <a:ext cx="5975800" cy="509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4"/>
          <a:srcRect r="19260"/>
          <a:stretch/>
        </p:blipFill>
        <p:spPr>
          <a:xfrm>
            <a:off x="6419042" y="1290900"/>
            <a:ext cx="5442520" cy="1427133"/>
          </a:xfrm>
          <a:prstGeom prst="rect">
            <a:avLst/>
          </a:prstGeom>
        </p:spPr>
      </p:pic>
      <p:sp>
        <p:nvSpPr>
          <p:cNvPr id="248" name="Google Shape;248;p24"/>
          <p:cNvSpPr txBox="1">
            <a:spLocks noGrp="1"/>
          </p:cNvSpPr>
          <p:nvPr>
            <p:ph type="title"/>
          </p:nvPr>
        </p:nvSpPr>
        <p:spPr>
          <a:xfrm>
            <a:off x="230697" y="328540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Infrastructure: DAQ room</a:t>
            </a:r>
            <a:endParaRPr dirty="0"/>
          </a:p>
        </p:txBody>
      </p:sp>
      <p:cxnSp>
        <p:nvCxnSpPr>
          <p:cNvPr id="252" name="Google Shape;252;p24"/>
          <p:cNvCxnSpPr/>
          <p:nvPr/>
        </p:nvCxnSpPr>
        <p:spPr>
          <a:xfrm flipV="1">
            <a:off x="5162550" y="3433750"/>
            <a:ext cx="3292275" cy="355608"/>
          </a:xfrm>
          <a:prstGeom prst="straightConnector1">
            <a:avLst/>
          </a:prstGeom>
          <a:noFill/>
          <a:ln w="41275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54" name="Google Shape;254;p24"/>
          <p:cNvSpPr txBox="1">
            <a:spLocks noGrp="1"/>
          </p:cNvSpPr>
          <p:nvPr>
            <p:ph type="body" idx="1"/>
          </p:nvPr>
        </p:nvSpPr>
        <p:spPr>
          <a:xfrm>
            <a:off x="-99599" y="847957"/>
            <a:ext cx="5620624" cy="253896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>
              <a:lnSpc>
                <a:spcPct val="100000"/>
              </a:lnSpc>
              <a:buSzPts val="1800"/>
            </a:pPr>
            <a:r>
              <a:rPr lang="fr-FR" sz="1200" dirty="0" smtClean="0"/>
              <a:t>POWER : HTC </a:t>
            </a:r>
            <a:r>
              <a:rPr lang="fr-FR" sz="1200" dirty="0" err="1"/>
              <a:t>farm</a:t>
            </a:r>
            <a:r>
              <a:rPr lang="fr-FR" sz="1200" dirty="0"/>
              <a:t> (15kW) + </a:t>
            </a:r>
            <a:r>
              <a:rPr lang="fr-FR" sz="1200" dirty="0" err="1"/>
              <a:t>storage</a:t>
            </a:r>
            <a:r>
              <a:rPr lang="fr-FR" sz="1200" dirty="0"/>
              <a:t> (~5kW) </a:t>
            </a:r>
            <a:endParaRPr lang="fr-FR" sz="1200" dirty="0" smtClean="0"/>
          </a:p>
          <a:p>
            <a:pPr marL="114300">
              <a:lnSpc>
                <a:spcPct val="100000"/>
              </a:lnSpc>
              <a:buSzPts val="1800"/>
            </a:pPr>
            <a:r>
              <a:rPr lang="fr-FR" sz="1200" dirty="0" smtClean="0"/>
              <a:t>⇨ </a:t>
            </a:r>
            <a:r>
              <a:rPr lang="fr-FR" sz="1200" b="1" u="sng" dirty="0"/>
              <a:t>room 019 </a:t>
            </a:r>
            <a:r>
              <a:rPr lang="fr-FR" sz="1200" b="1" u="sng" dirty="0" smtClean="0"/>
              <a:t>?? (to </a:t>
            </a:r>
            <a:r>
              <a:rPr lang="fr-FR" sz="1200" b="1" u="sng" dirty="0" err="1" smtClean="0"/>
              <a:t>be</a:t>
            </a:r>
            <a:r>
              <a:rPr lang="fr-FR" sz="1200" b="1" u="sng" dirty="0" smtClean="0"/>
              <a:t> </a:t>
            </a:r>
            <a:r>
              <a:rPr lang="fr-FR" sz="1200" b="1" u="sng" dirty="0" err="1" smtClean="0"/>
              <a:t>confirm</a:t>
            </a:r>
            <a:r>
              <a:rPr lang="fr-FR" sz="1200" b="1" u="sng" dirty="0" smtClean="0"/>
              <a:t>)</a:t>
            </a:r>
            <a:endParaRPr lang="fr-FR" sz="1200" b="1" u="sng" dirty="0"/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sz="1200" dirty="0" smtClean="0"/>
              <a:t>Cold </a:t>
            </a:r>
            <a:r>
              <a:rPr lang="fr-FR" sz="1200" dirty="0" err="1"/>
              <a:t>aisle</a:t>
            </a:r>
            <a:r>
              <a:rPr lang="fr-FR" sz="1200" dirty="0"/>
              <a:t> </a:t>
            </a:r>
            <a:r>
              <a:rPr lang="fr-FR" sz="1200" dirty="0" err="1"/>
              <a:t>layout</a:t>
            </a:r>
            <a:r>
              <a:rPr lang="fr-FR" sz="1200" dirty="0"/>
              <a:t> </a:t>
            </a:r>
            <a:r>
              <a:rPr lang="fr-FR" sz="1200" dirty="0" err="1"/>
              <a:t>between</a:t>
            </a:r>
            <a:r>
              <a:rPr lang="fr-FR" sz="1200" dirty="0"/>
              <a:t> </a:t>
            </a:r>
            <a:r>
              <a:rPr lang="fr-FR" sz="1200" dirty="0" err="1"/>
              <a:t>two</a:t>
            </a:r>
            <a:r>
              <a:rPr lang="fr-FR" sz="1200" dirty="0"/>
              <a:t> rack </a:t>
            </a:r>
            <a:r>
              <a:rPr lang="fr-FR" sz="1200" dirty="0" err="1" smtClean="0"/>
              <a:t>rows</a:t>
            </a:r>
            <a:r>
              <a:rPr lang="fr-FR" sz="1200" dirty="0" smtClean="0"/>
              <a:t> for </a:t>
            </a:r>
            <a:r>
              <a:rPr lang="fr-FR" sz="1200" dirty="0" smtClean="0"/>
              <a:t>server handling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200" dirty="0" smtClean="0"/>
              <a:t>1 or 2 Water </a:t>
            </a:r>
            <a:r>
              <a:rPr lang="fr-FR" sz="1200" dirty="0" err="1" smtClean="0"/>
              <a:t>cooling</a:t>
            </a:r>
            <a:r>
              <a:rPr lang="fr-FR" sz="1200" dirty="0" smtClean="0"/>
              <a:t> </a:t>
            </a:r>
            <a:r>
              <a:rPr lang="fr-FR" sz="1200" dirty="0" err="1" smtClean="0"/>
              <a:t>doors</a:t>
            </a:r>
            <a:r>
              <a:rPr lang="fr-FR" sz="1200" dirty="0" smtClean="0"/>
              <a:t>  </a:t>
            </a:r>
            <a:r>
              <a:rPr lang="fr-FR" sz="1200" dirty="0" smtClean="0"/>
              <a:t>for </a:t>
            </a:r>
            <a:r>
              <a:rPr lang="fr-FR" sz="1200" dirty="0" err="1" smtClean="0"/>
              <a:t>each</a:t>
            </a:r>
            <a:r>
              <a:rPr lang="fr-FR" sz="1200" dirty="0" smtClean="0"/>
              <a:t> racks (on the back </a:t>
            </a:r>
            <a:r>
              <a:rPr lang="fr-FR" sz="1200" dirty="0" err="1" smtClean="0"/>
              <a:t>side</a:t>
            </a:r>
            <a:r>
              <a:rPr lang="fr-FR" sz="1200" dirty="0" smtClean="0"/>
              <a:t>)</a:t>
            </a:r>
          </a:p>
          <a:p>
            <a:pPr marL="114300" lvl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endParaRPr lang="fr-FR" sz="1200" b="1" dirty="0" smtClean="0">
              <a:solidFill>
                <a:srgbClr val="FF0000"/>
              </a:solidFill>
            </a:endParaRPr>
          </a:p>
          <a:p>
            <a:pPr marL="114300" lvl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fr-FR" sz="1400" b="1" dirty="0" smtClean="0">
                <a:solidFill>
                  <a:srgbClr val="FF0000"/>
                </a:solidFill>
              </a:rPr>
              <a:t>Under </a:t>
            </a:r>
            <a:r>
              <a:rPr lang="fr-FR" sz="1400" b="1" dirty="0" smtClean="0">
                <a:solidFill>
                  <a:srgbClr val="FF0000"/>
                </a:solidFill>
              </a:rPr>
              <a:t>discussion </a:t>
            </a:r>
            <a:r>
              <a:rPr lang="fr-FR" sz="1400" b="1" dirty="0" smtClean="0">
                <a:solidFill>
                  <a:srgbClr val="FF0000"/>
                </a:solidFill>
              </a:rPr>
              <a:t>: </a:t>
            </a:r>
            <a:r>
              <a:rPr lang="fr-FR" sz="1400" b="1" dirty="0" err="1" smtClean="0">
                <a:solidFill>
                  <a:srgbClr val="FF0000"/>
                </a:solidFill>
              </a:rPr>
              <a:t>localization</a:t>
            </a:r>
            <a:r>
              <a:rPr lang="fr-FR" sz="1400" b="1" dirty="0" smtClean="0">
                <a:solidFill>
                  <a:srgbClr val="FF0000"/>
                </a:solidFill>
              </a:rPr>
              <a:t>, </a:t>
            </a:r>
            <a:r>
              <a:rPr lang="fr-FR" sz="1400" b="1" dirty="0" err="1" smtClean="0">
                <a:solidFill>
                  <a:srgbClr val="FF0000"/>
                </a:solidFill>
              </a:rPr>
              <a:t>integration</a:t>
            </a:r>
            <a:r>
              <a:rPr lang="fr-FR" sz="1400" b="1" dirty="0" smtClean="0">
                <a:solidFill>
                  <a:srgbClr val="FF0000"/>
                </a:solidFill>
              </a:rPr>
              <a:t> room 19?</a:t>
            </a:r>
          </a:p>
          <a:p>
            <a:pPr marL="114300" lvl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fr-FR" sz="1400" b="1" dirty="0" smtClean="0">
                <a:solidFill>
                  <a:srgbClr val="FF0000"/>
                </a:solidFill>
              </a:rPr>
              <a:t>GANIL </a:t>
            </a:r>
            <a:r>
              <a:rPr lang="fr-FR" sz="1400" b="1" dirty="0" smtClean="0">
                <a:solidFill>
                  <a:srgbClr val="FF0000"/>
                </a:solidFill>
              </a:rPr>
              <a:t>IT &amp; </a:t>
            </a:r>
            <a:r>
              <a:rPr lang="fr-FR" sz="1400" b="1" dirty="0" err="1" smtClean="0">
                <a:solidFill>
                  <a:srgbClr val="FF0000"/>
                </a:solidFill>
              </a:rPr>
              <a:t>cooling</a:t>
            </a:r>
            <a:r>
              <a:rPr lang="fr-FR" sz="1400" b="1" dirty="0" smtClean="0">
                <a:solidFill>
                  <a:srgbClr val="FF0000"/>
                </a:solidFill>
              </a:rPr>
              <a:t> group are </a:t>
            </a:r>
            <a:r>
              <a:rPr lang="fr-FR" sz="1400" b="1" dirty="0" err="1" smtClean="0">
                <a:solidFill>
                  <a:srgbClr val="FF0000"/>
                </a:solidFill>
              </a:rPr>
              <a:t>involed</a:t>
            </a:r>
            <a:r>
              <a:rPr lang="fr-FR" sz="1400" b="1" dirty="0" smtClean="0">
                <a:solidFill>
                  <a:srgbClr val="FF0000"/>
                </a:solidFill>
              </a:rPr>
              <a:t> </a:t>
            </a:r>
            <a:r>
              <a:rPr lang="fr-FR" sz="1400" b="1" dirty="0" err="1" smtClean="0">
                <a:solidFill>
                  <a:srgbClr val="FF0000"/>
                </a:solidFill>
              </a:rPr>
              <a:t>with</a:t>
            </a:r>
            <a:r>
              <a:rPr lang="fr-FR" sz="1400" b="1" dirty="0" smtClean="0">
                <a:solidFill>
                  <a:srgbClr val="FF0000"/>
                </a:solidFill>
              </a:rPr>
              <a:t> supplier  </a:t>
            </a:r>
            <a:r>
              <a:rPr lang="fr-FR" b="1" dirty="0" smtClean="0">
                <a:solidFill>
                  <a:srgbClr val="FF0000"/>
                </a:solidFill>
              </a:rPr>
              <a:t>!!!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10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10</a:t>
            </a:fld>
            <a:endParaRPr lang="fr-FR" sz="1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/>
          <a:srcRect l="5244"/>
          <a:stretch/>
        </p:blipFill>
        <p:spPr>
          <a:xfrm rot="5400000">
            <a:off x="532908" y="3829778"/>
            <a:ext cx="2792045" cy="181268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r="4350"/>
          <a:stretch/>
        </p:blipFill>
        <p:spPr>
          <a:xfrm rot="16200000">
            <a:off x="2578131" y="3870064"/>
            <a:ext cx="2792044" cy="17957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8000" y="3340100"/>
            <a:ext cx="4654550" cy="3384550"/>
          </a:xfrm>
          <a:prstGeom prst="rect">
            <a:avLst/>
          </a:prstGeom>
          <a:noFill/>
          <a:ln w="476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695325" y="6518246"/>
            <a:ext cx="732259" cy="2064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811781" y="6701790"/>
            <a:ext cx="662409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Google Shape;268;p25"/>
          <p:cNvSpPr txBox="1"/>
          <p:nvPr/>
        </p:nvSpPr>
        <p:spPr>
          <a:xfrm>
            <a:off x="7493723" y="3433750"/>
            <a:ext cx="728478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>
                <a:solidFill>
                  <a:schemeClr val="accent2"/>
                </a:solidFill>
              </a:rPr>
              <a:t>ACQ</a:t>
            </a:r>
            <a:br>
              <a:rPr lang="fr-FR" sz="1000" b="1" dirty="0">
                <a:solidFill>
                  <a:schemeClr val="accent2"/>
                </a:solidFill>
              </a:rPr>
            </a:br>
            <a:r>
              <a:rPr lang="fr-FR" sz="1000" b="1" dirty="0">
                <a:solidFill>
                  <a:schemeClr val="accent2"/>
                </a:solidFill>
              </a:rPr>
              <a:t>VAMOS</a:t>
            </a:r>
            <a:endParaRPr sz="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8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2944075" y="2640302"/>
            <a:ext cx="6340537" cy="2540871"/>
            <a:chOff x="3918648" y="2841230"/>
            <a:chExt cx="6340537" cy="2540871"/>
          </a:xfrm>
        </p:grpSpPr>
        <p:pic>
          <p:nvPicPr>
            <p:cNvPr id="263" name="Google Shape;263;p25" title="GANIL_planN.png"/>
            <p:cNvPicPr preferRelativeResize="0"/>
            <p:nvPr/>
          </p:nvPicPr>
          <p:blipFill rotWithShape="1">
            <a:blip r:embed="rId3">
              <a:alphaModFix/>
            </a:blip>
            <a:srcRect b="50172"/>
            <a:stretch/>
          </p:blipFill>
          <p:spPr>
            <a:xfrm>
              <a:off x="3918648" y="2841230"/>
              <a:ext cx="5975800" cy="25408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4"/>
            <a:srcRect r="19260"/>
            <a:stretch/>
          </p:blipFill>
          <p:spPr>
            <a:xfrm>
              <a:off x="4816665" y="2841230"/>
              <a:ext cx="5442520" cy="1427133"/>
            </a:xfrm>
            <a:prstGeom prst="rect">
              <a:avLst/>
            </a:prstGeom>
          </p:spPr>
        </p:pic>
        <p:sp>
          <p:nvSpPr>
            <p:cNvPr id="266" name="Google Shape;266;p25"/>
            <p:cNvSpPr/>
            <p:nvPr/>
          </p:nvSpPr>
          <p:spPr>
            <a:xfrm>
              <a:off x="7171469" y="2844539"/>
              <a:ext cx="1036725" cy="472391"/>
            </a:xfrm>
            <a:prstGeom prst="rect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27239" y="2928545"/>
              <a:ext cx="925184" cy="179712"/>
            </a:xfrm>
            <a:prstGeom prst="rect">
              <a:avLst/>
            </a:prstGeom>
          </p:spPr>
        </p:pic>
      </p:grpSp>
      <p:sp>
        <p:nvSpPr>
          <p:cNvPr id="261" name="Google Shape;261;p25"/>
          <p:cNvSpPr txBox="1">
            <a:spLocks noGrp="1"/>
          </p:cNvSpPr>
          <p:nvPr>
            <p:ph type="title"/>
          </p:nvPr>
        </p:nvSpPr>
        <p:spPr>
          <a:xfrm>
            <a:off x="230697" y="391644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Infrastructure: ATC </a:t>
            </a:r>
            <a:r>
              <a:rPr lang="fr-FR" dirty="0" err="1"/>
              <a:t>preparation</a:t>
            </a:r>
            <a:r>
              <a:rPr lang="fr-FR" dirty="0"/>
              <a:t>/</a:t>
            </a:r>
            <a:r>
              <a:rPr lang="fr-FR" dirty="0" err="1"/>
              <a:t>repository</a:t>
            </a:r>
            <a:r>
              <a:rPr lang="fr-FR" dirty="0"/>
              <a:t> area</a:t>
            </a:r>
            <a:endParaRPr dirty="0"/>
          </a:p>
        </p:txBody>
      </p:sp>
      <p:sp>
        <p:nvSpPr>
          <p:cNvPr id="262" name="Google Shape;262;p25"/>
          <p:cNvSpPr txBox="1">
            <a:spLocks noGrp="1"/>
          </p:cNvSpPr>
          <p:nvPr>
            <p:ph type="body" idx="1"/>
          </p:nvPr>
        </p:nvSpPr>
        <p:spPr>
          <a:xfrm>
            <a:off x="833449" y="1032073"/>
            <a:ext cx="8963694" cy="1509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fr-FR" dirty="0" smtClean="0"/>
              <a:t>                        Detector </a:t>
            </a:r>
            <a:r>
              <a:rPr lang="fr-FR" dirty="0" err="1"/>
              <a:t>preparation</a:t>
            </a:r>
            <a:r>
              <a:rPr lang="fr-FR" dirty="0"/>
              <a:t> room</a:t>
            </a:r>
            <a:r>
              <a:rPr lang="fr-FR" dirty="0" smtClean="0"/>
              <a:t>: </a:t>
            </a:r>
            <a:r>
              <a:rPr lang="en-US" dirty="0" smtClean="0"/>
              <a:t>Still </a:t>
            </a:r>
            <a:r>
              <a:rPr lang="en-US" dirty="0"/>
              <a:t>handled by Laurent </a:t>
            </a:r>
            <a:r>
              <a:rPr lang="en-US" dirty="0" smtClean="0"/>
              <a:t>Menager</a:t>
            </a:r>
            <a:endParaRPr lang="en-US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 smtClean="0"/>
              <a:t>Rooms</a:t>
            </a:r>
            <a:r>
              <a:rPr lang="fr-FR" dirty="0" smtClean="0"/>
              <a:t> </a:t>
            </a:r>
            <a:r>
              <a:rPr lang="fr-FR" dirty="0"/>
              <a:t>015-016: </a:t>
            </a:r>
            <a:br>
              <a:rPr lang="fr-FR" dirty="0"/>
            </a:br>
            <a:r>
              <a:rPr lang="fr-FR" dirty="0"/>
              <a:t>LN</a:t>
            </a:r>
            <a:r>
              <a:rPr lang="fr-FR" baseline="-25000" dirty="0"/>
              <a:t>2</a:t>
            </a:r>
            <a:r>
              <a:rPr lang="fr-FR" dirty="0"/>
              <a:t> infrastructure </a:t>
            </a:r>
            <a:r>
              <a:rPr lang="fr-FR" dirty="0" err="1"/>
              <a:t>already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. </a:t>
            </a:r>
            <a:br>
              <a:rPr lang="fr-FR" dirty="0"/>
            </a:br>
            <a:r>
              <a:rPr lang="fr-FR" dirty="0" smtClean="0"/>
              <a:t>(Update </a:t>
            </a:r>
            <a:r>
              <a:rPr lang="fr-FR" dirty="0"/>
              <a:t>of the utilities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 smtClean="0"/>
              <a:t>done</a:t>
            </a:r>
            <a:r>
              <a:rPr lang="fr-FR" dirty="0" smtClean="0"/>
              <a:t>). </a:t>
            </a:r>
            <a:endParaRPr lang="fr-FR" dirty="0" smtClean="0"/>
          </a:p>
          <a:p>
            <a:pPr marL="114300" lvl="0" algn="l" rtl="0">
              <a:spcBef>
                <a:spcPts val="1200"/>
              </a:spcBef>
              <a:spcAft>
                <a:spcPts val="0"/>
              </a:spcAft>
              <a:buSzPts val="1800"/>
            </a:pPr>
            <a:r>
              <a:rPr lang="fr-FR" dirty="0"/>
              <a:t> </a:t>
            </a:r>
            <a:endParaRPr dirty="0"/>
          </a:p>
        </p:txBody>
      </p:sp>
      <p:sp>
        <p:nvSpPr>
          <p:cNvPr id="268" name="Google Shape;268;p25"/>
          <p:cNvSpPr txBox="1"/>
          <p:nvPr/>
        </p:nvSpPr>
        <p:spPr>
          <a:xfrm>
            <a:off x="4738053" y="4679602"/>
            <a:ext cx="70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>
                <a:solidFill>
                  <a:schemeClr val="accent2"/>
                </a:solidFill>
              </a:rPr>
              <a:t>ACQ</a:t>
            </a:r>
            <a:br>
              <a:rPr lang="fr-FR" sz="1000" b="1" dirty="0">
                <a:solidFill>
                  <a:schemeClr val="accent2"/>
                </a:solidFill>
              </a:rPr>
            </a:br>
            <a:r>
              <a:rPr lang="fr-FR" sz="1000" b="1" dirty="0">
                <a:solidFill>
                  <a:schemeClr val="accent2"/>
                </a:solidFill>
              </a:rPr>
              <a:t>VAMOS</a:t>
            </a:r>
            <a:endParaRPr sz="600" b="1" dirty="0">
              <a:solidFill>
                <a:schemeClr val="accent2"/>
              </a:solidFill>
            </a:endParaRPr>
          </a:p>
        </p:txBody>
      </p:sp>
      <p:sp>
        <p:nvSpPr>
          <p:cNvPr id="269" name="Google Shape;269;p25"/>
          <p:cNvSpPr txBox="1">
            <a:spLocks noGrp="1"/>
          </p:cNvSpPr>
          <p:nvPr>
            <p:ph type="body" idx="1"/>
          </p:nvPr>
        </p:nvSpPr>
        <p:spPr>
          <a:xfrm>
            <a:off x="5440053" y="1357592"/>
            <a:ext cx="4767900" cy="1527645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 smtClean="0"/>
              <a:t>Room </a:t>
            </a:r>
            <a:r>
              <a:rPr lang="fr-FR" dirty="0"/>
              <a:t>006 </a:t>
            </a:r>
            <a:r>
              <a:rPr lang="fr-FR" dirty="0" smtClean="0"/>
              <a:t>&amp; 005 + </a:t>
            </a:r>
            <a:r>
              <a:rPr lang="fr-FR" dirty="0" err="1"/>
              <a:t>external</a:t>
            </a:r>
            <a:r>
              <a:rPr lang="fr-FR" dirty="0"/>
              <a:t> area</a:t>
            </a:r>
            <a:r>
              <a:rPr lang="fr-FR" dirty="0" smtClean="0"/>
              <a:t>.</a:t>
            </a:r>
          </a:p>
          <a:p>
            <a:pPr marL="114300">
              <a:buSzPts val="1800"/>
            </a:pPr>
            <a:r>
              <a:rPr lang="fr-FR" dirty="0" smtClean="0"/>
              <a:t>(meeting </a:t>
            </a:r>
            <a:r>
              <a:rPr lang="fr-FR" dirty="0" err="1" smtClean="0"/>
              <a:t>rooms</a:t>
            </a:r>
            <a:r>
              <a:rPr lang="fr-FR" dirty="0" smtClean="0"/>
              <a:t>, </a:t>
            </a:r>
            <a:r>
              <a:rPr lang="fr-FR" dirty="0" err="1" smtClean="0"/>
              <a:t>working</a:t>
            </a:r>
            <a:r>
              <a:rPr lang="fr-FR" dirty="0" smtClean="0"/>
              <a:t> offices)</a:t>
            </a:r>
            <a:endParaRPr lang="fr-FR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endParaRPr lang="fr-FR" dirty="0" smtClean="0"/>
          </a:p>
          <a:p>
            <a:pPr marL="114300" lvl="0" algn="l" rtl="0">
              <a:spcBef>
                <a:spcPts val="1200"/>
              </a:spcBef>
              <a:spcAft>
                <a:spcPts val="0"/>
              </a:spcAft>
              <a:buSzPts val="1800"/>
            </a:pPr>
            <a:endParaRPr dirty="0"/>
          </a:p>
        </p:txBody>
      </p:sp>
      <p:sp>
        <p:nvSpPr>
          <p:cNvPr id="270" name="Google Shape;270;p25"/>
          <p:cNvSpPr txBox="1">
            <a:spLocks noGrp="1"/>
          </p:cNvSpPr>
          <p:nvPr>
            <p:ph type="body" idx="1"/>
          </p:nvPr>
        </p:nvSpPr>
        <p:spPr>
          <a:xfrm>
            <a:off x="6885613" y="5145312"/>
            <a:ext cx="4797998" cy="1724674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dirty="0"/>
              <a:t>Acquisition </a:t>
            </a:r>
            <a:r>
              <a:rPr lang="fr-FR" dirty="0" err="1"/>
              <a:t>rooms</a:t>
            </a:r>
            <a:r>
              <a:rPr lang="fr-FR" dirty="0"/>
              <a:t>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Room 020 for </a:t>
            </a:r>
            <a:r>
              <a:rPr lang="fr-FR" dirty="0" smtClean="0"/>
              <a:t>VAMOS </a:t>
            </a:r>
            <a:r>
              <a:rPr lang="fr-FR" dirty="0" smtClean="0"/>
              <a:t>(</a:t>
            </a:r>
            <a:r>
              <a:rPr lang="fr-FR" dirty="0" smtClean="0"/>
              <a:t>room </a:t>
            </a:r>
            <a:r>
              <a:rPr lang="fr-FR" dirty="0" err="1" smtClean="0"/>
              <a:t>refurbishment</a:t>
            </a:r>
            <a:r>
              <a:rPr lang="fr-FR" dirty="0" smtClean="0"/>
              <a:t>  </a:t>
            </a:r>
            <a:r>
              <a:rPr lang="fr-FR" dirty="0" err="1" smtClean="0"/>
              <a:t>done</a:t>
            </a:r>
            <a:r>
              <a:rPr lang="fr-FR" dirty="0" smtClean="0"/>
              <a:t> in 2025</a:t>
            </a:r>
            <a:r>
              <a:rPr lang="fr-FR" dirty="0" smtClean="0"/>
              <a:t>)</a:t>
            </a: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endParaRPr dirty="0"/>
          </a:p>
          <a:p>
            <a:pPr marL="457200" lvl="0" indent="-342900">
              <a:spcBef>
                <a:spcPts val="0"/>
              </a:spcBef>
              <a:buSzPts val="1800"/>
              <a:buChar char="●"/>
            </a:pPr>
            <a:r>
              <a:rPr lang="fr-FR" dirty="0"/>
              <a:t>Room 030 for AGATA/GRIT(room </a:t>
            </a:r>
            <a:r>
              <a:rPr lang="fr-FR" dirty="0" err="1"/>
              <a:t>refurbishment</a:t>
            </a:r>
            <a:r>
              <a:rPr lang="fr-FR" dirty="0"/>
              <a:t>  in </a:t>
            </a:r>
            <a:r>
              <a:rPr lang="fr-FR" dirty="0" smtClean="0"/>
              <a:t>2027/2028)</a:t>
            </a:r>
            <a:endParaRPr dirty="0"/>
          </a:p>
        </p:txBody>
      </p:sp>
      <p:sp>
        <p:nvSpPr>
          <p:cNvPr id="13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11</a:t>
            </a:fld>
            <a:endParaRPr lang="fr-FR" sz="1200" dirty="0"/>
          </a:p>
        </p:txBody>
      </p:sp>
      <p:pic>
        <p:nvPicPr>
          <p:cNvPr id="264" name="Google Shape;264;p25" title="agata_cluster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739" y="2363273"/>
            <a:ext cx="2224875" cy="3408324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65" name="Google Shape;265;p25"/>
          <p:cNvCxnSpPr/>
          <p:nvPr/>
        </p:nvCxnSpPr>
        <p:spPr>
          <a:xfrm flipH="1" flipV="1">
            <a:off x="7660142" y="3299870"/>
            <a:ext cx="618300" cy="199537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67" name="Google Shape;267;p25"/>
          <p:cNvSpPr txBox="1"/>
          <p:nvPr/>
        </p:nvSpPr>
        <p:spPr>
          <a:xfrm>
            <a:off x="7154635" y="2660353"/>
            <a:ext cx="654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>
                <a:solidFill>
                  <a:schemeClr val="accent2"/>
                </a:solidFill>
              </a:rPr>
              <a:t>ACQ</a:t>
            </a:r>
            <a:br>
              <a:rPr lang="fr-FR" sz="1000" b="1" dirty="0">
                <a:solidFill>
                  <a:schemeClr val="accent2"/>
                </a:solidFill>
              </a:rPr>
            </a:br>
            <a:r>
              <a:rPr lang="fr-FR" sz="1000" b="1" dirty="0">
                <a:solidFill>
                  <a:schemeClr val="accent2"/>
                </a:solidFill>
              </a:rPr>
              <a:t>AGATA</a:t>
            </a:r>
            <a:br>
              <a:rPr lang="fr-FR" sz="1000" b="1" dirty="0">
                <a:solidFill>
                  <a:schemeClr val="accent2"/>
                </a:solidFill>
              </a:rPr>
            </a:br>
            <a:r>
              <a:rPr lang="fr-FR" sz="1000" b="1" dirty="0">
                <a:solidFill>
                  <a:schemeClr val="accent2"/>
                </a:solidFill>
              </a:rPr>
              <a:t>GRIT</a:t>
            </a:r>
            <a:endParaRPr sz="1000" b="1" dirty="0">
              <a:solidFill>
                <a:schemeClr val="accent2"/>
              </a:solidFill>
            </a:endParaRPr>
          </a:p>
        </p:txBody>
      </p:sp>
      <p:cxnSp>
        <p:nvCxnSpPr>
          <p:cNvPr id="20" name="Google Shape;265;p25"/>
          <p:cNvCxnSpPr/>
          <p:nvPr/>
        </p:nvCxnSpPr>
        <p:spPr>
          <a:xfrm flipH="1" flipV="1">
            <a:off x="5440053" y="5075713"/>
            <a:ext cx="1416352" cy="439054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5" name="Google Shape;265;p25"/>
          <p:cNvCxnSpPr/>
          <p:nvPr/>
        </p:nvCxnSpPr>
        <p:spPr>
          <a:xfrm>
            <a:off x="6736801" y="2213743"/>
            <a:ext cx="5118" cy="60373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7" name="Google Shape;265;p25"/>
          <p:cNvCxnSpPr/>
          <p:nvPr/>
        </p:nvCxnSpPr>
        <p:spPr>
          <a:xfrm>
            <a:off x="3488930" y="2243547"/>
            <a:ext cx="1504702" cy="567966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180911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1" b="14721"/>
          <a:stretch/>
        </p:blipFill>
        <p:spPr>
          <a:xfrm>
            <a:off x="2173408" y="1004017"/>
            <a:ext cx="7845334" cy="5625383"/>
          </a:xfrm>
          <a:prstGeom prst="rect">
            <a:avLst/>
          </a:prstGeom>
        </p:spPr>
      </p:pic>
      <p:sp>
        <p:nvSpPr>
          <p:cNvPr id="261" name="Google Shape;261;p25"/>
          <p:cNvSpPr txBox="1">
            <a:spLocks noGrp="1"/>
          </p:cNvSpPr>
          <p:nvPr>
            <p:ph type="title"/>
          </p:nvPr>
        </p:nvSpPr>
        <p:spPr>
          <a:xfrm>
            <a:off x="79289" y="340170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Infrastructure: </a:t>
            </a:r>
            <a:r>
              <a:rPr lang="fr-FR" dirty="0" smtClean="0"/>
              <a:t>VAMOS </a:t>
            </a:r>
            <a:r>
              <a:rPr lang="fr-FR" dirty="0" err="1" smtClean="0"/>
              <a:t>improvements</a:t>
            </a:r>
            <a:endParaRPr dirty="0"/>
          </a:p>
        </p:txBody>
      </p:sp>
      <p:sp>
        <p:nvSpPr>
          <p:cNvPr id="13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12</a:t>
            </a:fld>
            <a:endParaRPr lang="fr-FR" sz="1200" dirty="0"/>
          </a:p>
        </p:txBody>
      </p:sp>
      <p:cxnSp>
        <p:nvCxnSpPr>
          <p:cNvPr id="19" name="Google Shape;265;p25"/>
          <p:cNvCxnSpPr/>
          <p:nvPr/>
        </p:nvCxnSpPr>
        <p:spPr>
          <a:xfrm flipH="1" flipV="1">
            <a:off x="6099189" y="5647907"/>
            <a:ext cx="2972039" cy="323872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2" name="Google Shape;265;p25"/>
          <p:cNvCxnSpPr/>
          <p:nvPr/>
        </p:nvCxnSpPr>
        <p:spPr>
          <a:xfrm flipH="1">
            <a:off x="7987821" y="4389442"/>
            <a:ext cx="1374293" cy="182559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" name="Google Shape;265;p25"/>
          <p:cNvCxnSpPr/>
          <p:nvPr/>
        </p:nvCxnSpPr>
        <p:spPr>
          <a:xfrm flipH="1">
            <a:off x="7971014" y="1938092"/>
            <a:ext cx="1551721" cy="2129669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1" name="Google Shape;265;p25"/>
          <p:cNvCxnSpPr/>
          <p:nvPr/>
        </p:nvCxnSpPr>
        <p:spPr>
          <a:xfrm>
            <a:off x="1928388" y="4076389"/>
            <a:ext cx="742384" cy="292776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33" name="Google Shape;265;p25"/>
          <p:cNvCxnSpPr/>
          <p:nvPr/>
        </p:nvCxnSpPr>
        <p:spPr>
          <a:xfrm flipV="1">
            <a:off x="2873311" y="2590849"/>
            <a:ext cx="850159" cy="43239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7" name="Google Shape;262;p25"/>
          <p:cNvSpPr txBox="1">
            <a:spLocks/>
          </p:cNvSpPr>
          <p:nvPr/>
        </p:nvSpPr>
        <p:spPr>
          <a:xfrm>
            <a:off x="602876" y="2103239"/>
            <a:ext cx="2909191" cy="1107752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err="1" smtClean="0">
                <a:latin typeface="+mn-lt"/>
              </a:rPr>
              <a:t>Rearrangement</a:t>
            </a:r>
            <a:r>
              <a:rPr lang="fr-FR" altLang="fr-FR" sz="1400" dirty="0" smtClean="0">
                <a:latin typeface="+mn-lt"/>
              </a:rPr>
              <a:t> </a:t>
            </a:r>
            <a:r>
              <a:rPr lang="fr-FR" altLang="fr-FR" sz="1400" dirty="0">
                <a:latin typeface="+mn-lt"/>
              </a:rPr>
              <a:t>of the room </a:t>
            </a:r>
            <a:endParaRPr lang="fr-FR" altLang="fr-FR" sz="1400" dirty="0" smtClean="0">
              <a:latin typeface="+mn-lt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smtClean="0">
                <a:latin typeface="+mn-lt"/>
              </a:rPr>
              <a:t>(</a:t>
            </a:r>
            <a:r>
              <a:rPr lang="fr-FR" altLang="fr-FR" sz="1400" dirty="0">
                <a:latin typeface="+mn-lt"/>
              </a:rPr>
              <a:t>desk, </a:t>
            </a:r>
            <a:r>
              <a:rPr lang="fr-FR" altLang="fr-FR" sz="1400" dirty="0" err="1">
                <a:latin typeface="+mn-lt"/>
              </a:rPr>
              <a:t>extractor</a:t>
            </a:r>
            <a:r>
              <a:rPr lang="fr-FR" altLang="fr-FR" sz="1400" dirty="0">
                <a:latin typeface="+mn-lt"/>
              </a:rPr>
              <a:t> </a:t>
            </a:r>
            <a:r>
              <a:rPr lang="fr-FR" altLang="fr-FR" sz="1400" dirty="0" err="1">
                <a:latin typeface="+mn-lt"/>
              </a:rPr>
              <a:t>hood</a:t>
            </a:r>
            <a:r>
              <a:rPr lang="fr-FR" altLang="fr-FR" sz="1400" dirty="0">
                <a:latin typeface="+mn-lt"/>
              </a:rPr>
              <a:t>, </a:t>
            </a:r>
            <a:r>
              <a:rPr lang="fr-FR" altLang="fr-FR" sz="1400" dirty="0" err="1">
                <a:latin typeface="+mn-lt"/>
              </a:rPr>
              <a:t>tools</a:t>
            </a:r>
            <a:r>
              <a:rPr lang="fr-FR" altLang="fr-FR" sz="1400" dirty="0">
                <a:latin typeface="+mn-lt"/>
              </a:rPr>
              <a:t>) </a:t>
            </a:r>
            <a:endParaRPr lang="en-US" sz="1400" dirty="0">
              <a:latin typeface="+mn-lt"/>
            </a:endParaRP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206755" y="3281448"/>
            <a:ext cx="196665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Refurbishment: General Low Voltage Panel (schematics, circuit </a:t>
            </a:r>
            <a:r>
              <a:rPr lang="en-US" sz="1400" dirty="0" smtClean="0"/>
              <a:t>breakers to accommodate  power for  the VGA </a:t>
            </a:r>
            <a:r>
              <a:rPr lang="en-US" sz="1400" dirty="0" err="1" smtClean="0"/>
              <a:t>projet</a:t>
            </a:r>
            <a:r>
              <a:rPr lang="en-US" sz="1400" dirty="0" smtClean="0"/>
              <a:t>)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"/>
          <p:cNvSpPr>
            <a:spLocks noChangeArrowheads="1"/>
          </p:cNvSpPr>
          <p:nvPr/>
        </p:nvSpPr>
        <p:spPr bwMode="auto">
          <a:xfrm>
            <a:off x="9105176" y="5720803"/>
            <a:ext cx="288021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Refurbishment of all C&amp;C VAMOS/G1 PLCs: Replacing old Schneider systems with SIEMENS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9301367" y="3912389"/>
            <a:ext cx="291823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 err="1"/>
              <a:t>Refurbishment</a:t>
            </a:r>
            <a:r>
              <a:rPr lang="fr-FR" sz="1400" dirty="0"/>
              <a:t>: VAMOS </a:t>
            </a:r>
            <a:r>
              <a:rPr lang="fr-FR" sz="1400" dirty="0" err="1"/>
              <a:t>Gas</a:t>
            </a:r>
            <a:r>
              <a:rPr lang="fr-FR" sz="1400" dirty="0"/>
              <a:t> </a:t>
            </a:r>
            <a:r>
              <a:rPr lang="fr-FR" sz="1400" dirty="0" err="1"/>
              <a:t>Regulation</a:t>
            </a:r>
            <a:r>
              <a:rPr lang="fr-FR" sz="1400" dirty="0"/>
              <a:t> (Vacuum Connection &amp; PLC) – </a:t>
            </a:r>
            <a:r>
              <a:rPr lang="fr-FR" sz="1400" dirty="0" err="1"/>
              <a:t>Upgrading</a:t>
            </a:r>
            <a:r>
              <a:rPr lang="fr-FR" sz="1400" dirty="0"/>
              <a:t> </a:t>
            </a:r>
            <a:r>
              <a:rPr lang="fr-FR" sz="1400" dirty="0" err="1"/>
              <a:t>from</a:t>
            </a:r>
            <a:r>
              <a:rPr lang="fr-FR" sz="1400" dirty="0"/>
              <a:t> </a:t>
            </a:r>
            <a:r>
              <a:rPr lang="fr-FR" sz="1400" dirty="0" err="1"/>
              <a:t>old</a:t>
            </a:r>
            <a:r>
              <a:rPr lang="fr-FR" sz="1400" dirty="0"/>
              <a:t> Schneider to SIEMENS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9472301" y="1568760"/>
            <a:ext cx="278630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 err="1"/>
              <a:t>Refurbishment</a:t>
            </a:r>
            <a:r>
              <a:rPr lang="fr-FR" sz="1400" dirty="0"/>
              <a:t>: Electronics Front-End for Drift </a:t>
            </a:r>
            <a:r>
              <a:rPr lang="fr-FR" sz="1400" dirty="0" err="1"/>
              <a:t>Chamber</a:t>
            </a:r>
            <a:r>
              <a:rPr lang="fr-FR" sz="1400" dirty="0"/>
              <a:t> (</a:t>
            </a:r>
            <a:r>
              <a:rPr lang="fr-FR" sz="1400" dirty="0" err="1"/>
              <a:t>Mesytec</a:t>
            </a:r>
            <a:r>
              <a:rPr lang="fr-FR" sz="1400" dirty="0"/>
              <a:t> MMR)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Google Shape;262;p25"/>
          <p:cNvSpPr txBox="1">
            <a:spLocks/>
          </p:cNvSpPr>
          <p:nvPr/>
        </p:nvSpPr>
        <p:spPr>
          <a:xfrm>
            <a:off x="79289" y="891878"/>
            <a:ext cx="6082989" cy="859085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</a:rPr>
              <a:t>a lot of actions in VAMOS &amp; G1 to improve usability and make it reliable for the new AGATA campaign</a:t>
            </a:r>
          </a:p>
        </p:txBody>
      </p:sp>
      <p:cxnSp>
        <p:nvCxnSpPr>
          <p:cNvPr id="55" name="Google Shape;265;p25"/>
          <p:cNvCxnSpPr/>
          <p:nvPr/>
        </p:nvCxnSpPr>
        <p:spPr>
          <a:xfrm flipV="1">
            <a:off x="2063931" y="4990288"/>
            <a:ext cx="3550096" cy="565781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57" name="Rectangle 4"/>
          <p:cNvSpPr>
            <a:spLocks noChangeArrowheads="1"/>
          </p:cNvSpPr>
          <p:nvPr/>
        </p:nvSpPr>
        <p:spPr bwMode="auto">
          <a:xfrm>
            <a:off x="156321" y="5074472"/>
            <a:ext cx="208906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/>
              <a:t>New Dual</a:t>
            </a:r>
            <a:r>
              <a:rPr lang="fr-FR" sz="1400" dirty="0" smtClean="0"/>
              <a:t> </a:t>
            </a:r>
            <a:r>
              <a:rPr lang="fr-FR" sz="1400" dirty="0"/>
              <a:t>Position Sensitive Multi-</a:t>
            </a:r>
            <a:r>
              <a:rPr lang="fr-FR" sz="1400" dirty="0" err="1"/>
              <a:t>Wire</a:t>
            </a:r>
            <a:r>
              <a:rPr lang="fr-FR" sz="1400" dirty="0"/>
              <a:t> </a:t>
            </a:r>
            <a:r>
              <a:rPr lang="fr-FR" sz="1400" dirty="0" err="1"/>
              <a:t>Proportional</a:t>
            </a:r>
            <a:r>
              <a:rPr lang="fr-FR" sz="1400" dirty="0"/>
              <a:t> </a:t>
            </a:r>
            <a:r>
              <a:rPr lang="fr-FR" sz="1400" dirty="0" err="1" smtClean="0"/>
              <a:t>Counter</a:t>
            </a:r>
            <a:r>
              <a:rPr lang="fr-FR" sz="1400" dirty="0" smtClean="0"/>
              <a:t> (</a:t>
            </a:r>
            <a:r>
              <a:rPr lang="fr-FR" sz="1400" dirty="0" err="1" smtClean="0"/>
              <a:t>tracking</a:t>
            </a:r>
            <a:r>
              <a:rPr lang="fr-FR" sz="1400" dirty="0" smtClean="0"/>
              <a:t>, </a:t>
            </a:r>
            <a:r>
              <a:rPr lang="fr-FR" sz="1400" dirty="0" err="1" smtClean="0"/>
              <a:t>ToF</a:t>
            </a:r>
            <a:r>
              <a:rPr lang="fr-FR" sz="1400" dirty="0"/>
              <a:t> </a:t>
            </a:r>
            <a:r>
              <a:rPr lang="fr-FR" sz="1400" dirty="0" smtClean="0"/>
              <a:t>)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Google Shape;265;p25"/>
          <p:cNvCxnSpPr/>
          <p:nvPr/>
        </p:nvCxnSpPr>
        <p:spPr>
          <a:xfrm flipV="1">
            <a:off x="3723470" y="5946202"/>
            <a:ext cx="897636" cy="452892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61" name="Rectangle 4"/>
          <p:cNvSpPr>
            <a:spLocks noChangeArrowheads="1"/>
          </p:cNvSpPr>
          <p:nvPr/>
        </p:nvSpPr>
        <p:spPr bwMode="auto">
          <a:xfrm>
            <a:off x="2142325" y="6203425"/>
            <a:ext cx="28031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/>
              <a:t>New evacuation </a:t>
            </a:r>
            <a:endParaRPr lang="en-US" sz="1400" dirty="0" smtClean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/>
              <a:t>system </a:t>
            </a:r>
            <a:r>
              <a:rPr lang="en-US" sz="1400" dirty="0"/>
              <a:t>for LN2 gas exhaust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Google Shape;265;p25"/>
          <p:cNvCxnSpPr/>
          <p:nvPr/>
        </p:nvCxnSpPr>
        <p:spPr>
          <a:xfrm flipH="1">
            <a:off x="7743514" y="3188120"/>
            <a:ext cx="1728787" cy="1164604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9408299" y="2693980"/>
            <a:ext cx="278630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 err="1"/>
              <a:t>Refurbishment</a:t>
            </a:r>
            <a:r>
              <a:rPr lang="fr-FR" sz="1400" dirty="0"/>
              <a:t>: </a:t>
            </a:r>
            <a:r>
              <a:rPr lang="fr-FR" sz="1400" dirty="0" err="1" smtClean="0"/>
              <a:t>Motor</a:t>
            </a:r>
            <a:r>
              <a:rPr lang="fr-FR" sz="1400" dirty="0" smtClean="0"/>
              <a:t> and </a:t>
            </a:r>
            <a:r>
              <a:rPr lang="fr-FR" sz="1400" dirty="0" err="1" smtClean="0"/>
              <a:t>mechanics</a:t>
            </a:r>
            <a:r>
              <a:rPr lang="fr-FR" sz="1400" dirty="0" smtClean="0"/>
              <a:t> of the plastic </a:t>
            </a:r>
            <a:r>
              <a:rPr lang="fr-FR" sz="1400" dirty="0" err="1" smtClean="0"/>
              <a:t>finger</a:t>
            </a:r>
            <a:r>
              <a:rPr lang="fr-FR" sz="1400" dirty="0" smtClean="0"/>
              <a:t> (to stop the </a:t>
            </a:r>
            <a:r>
              <a:rPr lang="fr-FR" sz="1400" dirty="0" err="1" smtClean="0"/>
              <a:t>primary</a:t>
            </a:r>
            <a:r>
              <a:rPr lang="fr-FR" sz="1400" dirty="0" smtClean="0"/>
              <a:t> </a:t>
            </a:r>
            <a:r>
              <a:rPr lang="fr-FR" sz="1400" dirty="0" err="1" smtClean="0"/>
              <a:t>beam</a:t>
            </a:r>
            <a:r>
              <a:rPr lang="fr-FR" sz="1400" dirty="0" smtClean="0"/>
              <a:t>)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219" y="1152927"/>
            <a:ext cx="2490308" cy="647703"/>
          </a:xfrm>
          <a:prstGeom prst="rect">
            <a:avLst/>
          </a:prstGeom>
        </p:spPr>
      </p:pic>
      <p:cxnSp>
        <p:nvCxnSpPr>
          <p:cNvPr id="29" name="Google Shape;265;p25"/>
          <p:cNvCxnSpPr/>
          <p:nvPr/>
        </p:nvCxnSpPr>
        <p:spPr>
          <a:xfrm flipH="1" flipV="1">
            <a:off x="5614027" y="5159229"/>
            <a:ext cx="400879" cy="1124125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5562995" y="6364356"/>
            <a:ext cx="28031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 err="1" smtClean="0"/>
              <a:t>Residual</a:t>
            </a:r>
            <a:r>
              <a:rPr lang="fr-FR" sz="1400" dirty="0" smtClean="0"/>
              <a:t> </a:t>
            </a:r>
            <a:r>
              <a:rPr lang="fr-FR" sz="1400" dirty="0" err="1" smtClean="0"/>
              <a:t>Gas</a:t>
            </a:r>
            <a:r>
              <a:rPr lang="fr-FR" sz="1400" dirty="0" smtClean="0"/>
              <a:t> Analyzer </a:t>
            </a:r>
            <a:r>
              <a:rPr lang="fr-FR" sz="1400" dirty="0"/>
              <a:t>(RGA)</a:t>
            </a:r>
            <a:endParaRPr kumimoji="0" lang="fr-FR" alt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Google Shape;265;p25"/>
          <p:cNvCxnSpPr/>
          <p:nvPr/>
        </p:nvCxnSpPr>
        <p:spPr>
          <a:xfrm>
            <a:off x="3914567" y="2131829"/>
            <a:ext cx="804092" cy="215686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4" name="Google Shape;262;p25"/>
          <p:cNvSpPr txBox="1">
            <a:spLocks/>
          </p:cNvSpPr>
          <p:nvPr/>
        </p:nvSpPr>
        <p:spPr>
          <a:xfrm>
            <a:off x="2565977" y="1124188"/>
            <a:ext cx="2601250" cy="1509900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sz="1400" dirty="0" err="1" smtClean="0">
                <a:latin typeface="+mn-lt"/>
              </a:rPr>
              <a:t>Surveyor</a:t>
            </a:r>
            <a:r>
              <a:rPr lang="fr-FR" altLang="fr-FR" sz="1400" dirty="0">
                <a:latin typeface="+mn-lt"/>
              </a:rPr>
              <a:t> </a:t>
            </a:r>
            <a:r>
              <a:rPr lang="fr-FR" altLang="fr-FR" sz="1400" dirty="0" smtClean="0">
                <a:latin typeface="+mn-lt"/>
              </a:rPr>
              <a:t>: </a:t>
            </a:r>
            <a:r>
              <a:rPr lang="fr-FR" altLang="fr-FR" sz="1400" dirty="0" err="1" smtClean="0">
                <a:latin typeface="+mn-lt"/>
              </a:rPr>
              <a:t>adding</a:t>
            </a:r>
            <a:r>
              <a:rPr lang="fr-FR" altLang="fr-FR" sz="1400" dirty="0" smtClean="0">
                <a:latin typeface="+mn-lt"/>
              </a:rPr>
              <a:t> </a:t>
            </a:r>
            <a:r>
              <a:rPr lang="fr-FR" altLang="fr-FR" sz="1400" dirty="0" err="1" smtClean="0">
                <a:latin typeface="+mn-lt"/>
              </a:rPr>
              <a:t>geodesic</a:t>
            </a:r>
            <a:r>
              <a:rPr lang="fr-FR" altLang="fr-FR" sz="1400" dirty="0" smtClean="0">
                <a:latin typeface="+mn-lt"/>
              </a:rPr>
              <a:t> points and </a:t>
            </a:r>
            <a:r>
              <a:rPr lang="fr-FR" altLang="fr-FR" sz="1400" dirty="0" err="1" smtClean="0">
                <a:latin typeface="+mn-lt"/>
              </a:rPr>
              <a:t>updating</a:t>
            </a:r>
            <a:r>
              <a:rPr lang="fr-FR" altLang="fr-FR" sz="1400" dirty="0" smtClean="0">
                <a:latin typeface="+mn-lt"/>
              </a:rPr>
              <a:t> the 3D </a:t>
            </a:r>
            <a:r>
              <a:rPr lang="fr-FR" altLang="fr-FR" sz="1400" dirty="0" err="1" smtClean="0">
                <a:latin typeface="+mn-lt"/>
              </a:rPr>
              <a:t>link</a:t>
            </a:r>
            <a:r>
              <a:rPr lang="fr-FR" altLang="fr-FR" sz="1400" dirty="0" smtClean="0">
                <a:latin typeface="+mn-lt"/>
              </a:rPr>
              <a:t> 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372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7"/>
          <p:cNvSpPr txBox="1">
            <a:spLocks noGrp="1"/>
          </p:cNvSpPr>
          <p:nvPr>
            <p:ph type="body" idx="1"/>
          </p:nvPr>
        </p:nvSpPr>
        <p:spPr>
          <a:xfrm>
            <a:off x="133263" y="1162175"/>
            <a:ext cx="4652700" cy="4838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b="1" dirty="0"/>
              <a:t>Common Data Management Plan</a:t>
            </a:r>
            <a:r>
              <a:rPr lang="fr-FR" dirty="0"/>
              <a:t> </a:t>
            </a:r>
            <a:r>
              <a:rPr lang="fr-FR" dirty="0" err="1"/>
              <a:t>defined</a:t>
            </a:r>
            <a:r>
              <a:rPr lang="fr-FR" dirty="0"/>
              <a:t> by the DM </a:t>
            </a:r>
            <a:r>
              <a:rPr lang="fr-FR" dirty="0" err="1"/>
              <a:t>responsibles</a:t>
            </a:r>
            <a:r>
              <a:rPr lang="fr-FR" dirty="0"/>
              <a:t> of the </a:t>
            </a:r>
            <a:r>
              <a:rPr lang="fr-FR" dirty="0" err="1"/>
              <a:t>three</a:t>
            </a:r>
            <a:r>
              <a:rPr lang="fr-FR" dirty="0"/>
              <a:t> collaborations</a:t>
            </a:r>
            <a:br>
              <a:rPr lang="fr-FR" dirty="0"/>
            </a:br>
            <a:r>
              <a:rPr lang="fr-FR" dirty="0"/>
              <a:t>(A. </a:t>
            </a:r>
            <a:r>
              <a:rPr lang="fr-FR" dirty="0" err="1"/>
              <a:t>Lemasson</a:t>
            </a:r>
            <a:r>
              <a:rPr lang="fr-FR" dirty="0"/>
              <a:t>, A. Matta, J. </a:t>
            </a:r>
            <a:r>
              <a:rPr lang="fr-FR" dirty="0" err="1"/>
              <a:t>Dudouet</a:t>
            </a:r>
            <a:r>
              <a:rPr lang="fr-FR" dirty="0"/>
              <a:t>):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Data flow: </a:t>
            </a:r>
            <a:r>
              <a:rPr lang="fr-FR" dirty="0" err="1"/>
              <a:t>each</a:t>
            </a:r>
            <a:r>
              <a:rPr lang="fr-FR" dirty="0"/>
              <a:t> </a:t>
            </a:r>
            <a:r>
              <a:rPr lang="fr-FR" dirty="0" err="1"/>
              <a:t>sub</a:t>
            </a:r>
            <a:r>
              <a:rPr lang="fr-FR" dirty="0"/>
              <a:t>-system uses </a:t>
            </a:r>
            <a:r>
              <a:rPr lang="fr-FR" dirty="0" err="1"/>
              <a:t>its</a:t>
            </a:r>
            <a:r>
              <a:rPr lang="fr-FR" dirty="0"/>
              <a:t> </a:t>
            </a:r>
            <a:r>
              <a:rPr lang="fr-FR" dirty="0" err="1"/>
              <a:t>dedicated</a:t>
            </a:r>
            <a:r>
              <a:rPr lang="fr-FR" dirty="0"/>
              <a:t> software suites for detector control, calibration, simulation, and </a:t>
            </a:r>
            <a:r>
              <a:rPr lang="fr-FR" dirty="0" err="1"/>
              <a:t>physics</a:t>
            </a:r>
            <a:r>
              <a:rPr lang="fr-FR" dirty="0"/>
              <a:t> </a:t>
            </a:r>
            <a:r>
              <a:rPr lang="fr-FR" dirty="0" err="1"/>
              <a:t>analysis</a:t>
            </a:r>
            <a:r>
              <a:rPr lang="fr-FR" dirty="0"/>
              <a:t>. Global </a:t>
            </a:r>
            <a:r>
              <a:rPr lang="fr-FR" dirty="0" err="1"/>
              <a:t>event</a:t>
            </a:r>
            <a:r>
              <a:rPr lang="fr-FR" dirty="0"/>
              <a:t> </a:t>
            </a:r>
            <a:r>
              <a:rPr lang="fr-FR" dirty="0" err="1"/>
              <a:t>merge</a:t>
            </a:r>
            <a:r>
              <a:rPr lang="fr-FR" dirty="0"/>
              <a:t> </a:t>
            </a:r>
            <a:r>
              <a:rPr lang="fr-FR" dirty="0" err="1"/>
              <a:t>done</a:t>
            </a:r>
            <a:r>
              <a:rPr lang="fr-FR" dirty="0"/>
              <a:t> at the </a:t>
            </a:r>
            <a:r>
              <a:rPr lang="fr-FR" dirty="0" err="1"/>
              <a:t>reconstructed</a:t>
            </a:r>
            <a:r>
              <a:rPr lang="fr-FR" dirty="0"/>
              <a:t> data </a:t>
            </a:r>
            <a:r>
              <a:rPr lang="fr-FR" dirty="0" err="1"/>
              <a:t>level</a:t>
            </a:r>
            <a:r>
              <a:rPr lang="fr-FR" dirty="0"/>
              <a:t>. 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Focus on the </a:t>
            </a:r>
            <a:r>
              <a:rPr lang="fr-FR" dirty="0" err="1"/>
              <a:t>reproducibility</a:t>
            </a:r>
            <a:r>
              <a:rPr lang="fr-FR" dirty="0"/>
              <a:t> of the </a:t>
            </a:r>
            <a:r>
              <a:rPr lang="fr-FR" dirty="0" err="1"/>
              <a:t>analysis</a:t>
            </a:r>
            <a:r>
              <a:rPr lang="fr-FR" dirty="0"/>
              <a:t> and the simulation </a:t>
            </a:r>
            <a:r>
              <a:rPr lang="fr-FR" dirty="0" err="1"/>
              <a:t>activity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⇨open source software, </a:t>
            </a:r>
            <a:r>
              <a:rPr lang="fr-FR" dirty="0" err="1"/>
              <a:t>well</a:t>
            </a:r>
            <a:r>
              <a:rPr lang="fr-FR" dirty="0"/>
              <a:t> </a:t>
            </a:r>
            <a:r>
              <a:rPr lang="fr-FR" dirty="0" err="1"/>
              <a:t>documented</a:t>
            </a:r>
            <a:r>
              <a:rPr lang="fr-FR" dirty="0"/>
              <a:t>, </a:t>
            </a:r>
            <a:r>
              <a:rPr lang="fr-FR" dirty="0" err="1"/>
              <a:t>clear</a:t>
            </a:r>
            <a:r>
              <a:rPr lang="fr-FR" dirty="0"/>
              <a:t> workflow </a:t>
            </a:r>
            <a:r>
              <a:rPr lang="fr-FR" dirty="0" err="1"/>
              <a:t>provided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Definition</a:t>
            </a:r>
            <a:r>
              <a:rPr lang="fr-FR" dirty="0"/>
              <a:t> of the figures of:</a:t>
            </a:r>
            <a:br>
              <a:rPr lang="fr-FR" dirty="0"/>
            </a:br>
            <a:r>
              <a:rPr lang="fr-FR" dirty="0"/>
              <a:t>- Data Manager</a:t>
            </a:r>
            <a:br>
              <a:rPr lang="fr-FR" dirty="0"/>
            </a:br>
            <a:r>
              <a:rPr lang="fr-FR" dirty="0"/>
              <a:t>- </a:t>
            </a:r>
            <a:r>
              <a:rPr lang="fr-FR" dirty="0" err="1"/>
              <a:t>Analysis</a:t>
            </a:r>
            <a:r>
              <a:rPr lang="fr-FR" dirty="0"/>
              <a:t> </a:t>
            </a:r>
            <a:r>
              <a:rPr lang="fr-FR" dirty="0" err="1"/>
              <a:t>Officer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- </a:t>
            </a:r>
            <a:r>
              <a:rPr lang="fr-FR" dirty="0" err="1"/>
              <a:t>Dataset</a:t>
            </a:r>
            <a:r>
              <a:rPr lang="fr-FR" dirty="0"/>
              <a:t> </a:t>
            </a:r>
            <a:r>
              <a:rPr lang="fr-FR" dirty="0" err="1"/>
              <a:t>Analysis</a:t>
            </a:r>
            <a:r>
              <a:rPr lang="fr-FR" dirty="0"/>
              <a:t> </a:t>
            </a:r>
            <a:r>
              <a:rPr lang="fr-FR" dirty="0" err="1"/>
              <a:t>Spokesperson</a:t>
            </a:r>
            <a:r>
              <a:rPr lang="fr-FR" dirty="0"/>
              <a:t> </a:t>
            </a:r>
            <a:endParaRPr dirty="0"/>
          </a:p>
        </p:txBody>
      </p:sp>
      <p:sp>
        <p:nvSpPr>
          <p:cNvPr id="6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13</a:t>
            </a:fld>
            <a:endParaRPr lang="fr-FR" sz="12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489" y="855725"/>
            <a:ext cx="7049350" cy="3993160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629014" y="5074653"/>
            <a:ext cx="316460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data flow organigram is defined as : 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793" y="5317571"/>
            <a:ext cx="5172075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612396" y="15870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86" name="Google Shape;286;p27"/>
          <p:cNvSpPr txBox="1">
            <a:spLocks noGrp="1"/>
          </p:cNvSpPr>
          <p:nvPr>
            <p:ph type="title"/>
          </p:nvPr>
        </p:nvSpPr>
        <p:spPr>
          <a:xfrm>
            <a:off x="194468" y="380946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The </a:t>
            </a:r>
            <a:r>
              <a:rPr lang="fr-FR" dirty="0" err="1"/>
              <a:t>campaign</a:t>
            </a:r>
            <a:r>
              <a:rPr lang="fr-FR" dirty="0"/>
              <a:t>: Data Management Plan</a:t>
            </a:r>
            <a:endParaRPr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551489" y="6528347"/>
            <a:ext cx="2087459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5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Courstesy</a:t>
            </a:r>
            <a:r>
              <a:rPr kumimoji="0" lang="fr-FR" altLang="fr-FR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E. Clement</a:t>
            </a:r>
            <a:endParaRPr kumimoji="0" lang="fr-FR" altLang="fr-F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57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6"/>
          <p:cNvSpPr txBox="1">
            <a:spLocks noGrp="1"/>
          </p:cNvSpPr>
          <p:nvPr>
            <p:ph type="title"/>
          </p:nvPr>
        </p:nvSpPr>
        <p:spPr>
          <a:xfrm>
            <a:off x="230697" y="322852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The </a:t>
            </a:r>
            <a:r>
              <a:rPr lang="fr-FR" dirty="0" err="1"/>
              <a:t>campaign</a:t>
            </a:r>
            <a:r>
              <a:rPr lang="fr-FR" dirty="0"/>
              <a:t>: Host </a:t>
            </a:r>
            <a:r>
              <a:rPr lang="fr-FR" dirty="0" err="1"/>
              <a:t>Laboratory</a:t>
            </a:r>
            <a:r>
              <a:rPr lang="fr-FR" dirty="0"/>
              <a:t> Agreement</a:t>
            </a:r>
            <a:endParaRPr dirty="0"/>
          </a:p>
        </p:txBody>
      </p:sp>
      <p:sp>
        <p:nvSpPr>
          <p:cNvPr id="278" name="Google Shape;278;p26"/>
          <p:cNvSpPr txBox="1">
            <a:spLocks noGrp="1"/>
          </p:cNvSpPr>
          <p:nvPr>
            <p:ph type="body" idx="1"/>
          </p:nvPr>
        </p:nvSpPr>
        <p:spPr>
          <a:xfrm>
            <a:off x="230697" y="1290898"/>
            <a:ext cx="11032484" cy="419550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sz="1400" dirty="0" err="1"/>
              <a:t>Draft</a:t>
            </a:r>
            <a:r>
              <a:rPr lang="fr-FR" sz="1400" dirty="0"/>
              <a:t> of the Host </a:t>
            </a:r>
            <a:r>
              <a:rPr lang="fr-FR" sz="1400" dirty="0" err="1"/>
              <a:t>Laboratory</a:t>
            </a:r>
            <a:r>
              <a:rPr lang="fr-FR" sz="1400" dirty="0"/>
              <a:t> Agreement for the VAMOS-GRIT-AGATA </a:t>
            </a:r>
            <a:r>
              <a:rPr lang="fr-FR" sz="1400" dirty="0" err="1"/>
              <a:t>campaign</a:t>
            </a:r>
            <a:r>
              <a:rPr lang="fr-FR" sz="1400" dirty="0"/>
              <a:t> at GANIL.</a:t>
            </a:r>
            <a:endParaRPr sz="1400" dirty="0"/>
          </a:p>
          <a:p>
            <a:pPr marL="4572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 err="1"/>
              <a:t>Definition</a:t>
            </a:r>
            <a:r>
              <a:rPr lang="fr-FR" sz="1400" dirty="0"/>
              <a:t> of the allocation of the GANIL </a:t>
            </a:r>
            <a:r>
              <a:rPr lang="fr-FR" sz="1400" dirty="0" err="1"/>
              <a:t>Hosting</a:t>
            </a:r>
            <a:r>
              <a:rPr lang="fr-FR" sz="1400" dirty="0"/>
              <a:t> </a:t>
            </a:r>
            <a:r>
              <a:rPr lang="fr-FR" sz="1400" dirty="0" err="1"/>
              <a:t>Lab</a:t>
            </a:r>
            <a:r>
              <a:rPr lang="fr-FR" sz="1400" dirty="0"/>
              <a:t> installation </a:t>
            </a:r>
            <a:r>
              <a:rPr lang="fr-FR" sz="1400" dirty="0" err="1"/>
              <a:t>funds</a:t>
            </a:r>
            <a:r>
              <a:rPr lang="fr-FR" sz="1400" dirty="0"/>
              <a:t> for </a:t>
            </a:r>
            <a:r>
              <a:rPr lang="fr-FR" sz="1400" dirty="0" err="1"/>
              <a:t>both</a:t>
            </a:r>
            <a:r>
              <a:rPr lang="fr-FR" sz="1400" dirty="0"/>
              <a:t> AGATA and GRIT, as </a:t>
            </a:r>
            <a:r>
              <a:rPr lang="fr-FR" sz="1400" dirty="0" err="1"/>
              <a:t>well</a:t>
            </a:r>
            <a:r>
              <a:rPr lang="fr-FR" sz="1400" dirty="0"/>
              <a:t> as of the </a:t>
            </a:r>
            <a:r>
              <a:rPr lang="fr-FR" sz="1400" dirty="0" err="1"/>
              <a:t>operational</a:t>
            </a:r>
            <a:r>
              <a:rPr lang="fr-FR" sz="1400" dirty="0"/>
              <a:t> </a:t>
            </a:r>
            <a:r>
              <a:rPr lang="fr-FR" sz="1400" dirty="0" err="1"/>
              <a:t>costs</a:t>
            </a:r>
            <a:r>
              <a:rPr lang="fr-FR" sz="1400" dirty="0"/>
              <a:t> pertinent to AGATA and GRIT collaborations</a:t>
            </a:r>
            <a:endParaRPr sz="1400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 err="1"/>
              <a:t>Beam</a:t>
            </a:r>
            <a:r>
              <a:rPr lang="fr-FR" sz="1400" dirty="0"/>
              <a:t> time:   </a:t>
            </a:r>
            <a:r>
              <a:rPr lang="fr-FR" sz="1400" dirty="0">
                <a:solidFill>
                  <a:srgbClr val="FF0000"/>
                </a:solidFill>
              </a:rPr>
              <a:t>- </a:t>
            </a:r>
            <a:r>
              <a:rPr lang="fr-FR" sz="1400" b="1" dirty="0">
                <a:solidFill>
                  <a:srgbClr val="FF0000"/>
                </a:solidFill>
              </a:rPr>
              <a:t>2 </a:t>
            </a:r>
            <a:r>
              <a:rPr lang="fr-FR" sz="1400" b="1" dirty="0" err="1">
                <a:solidFill>
                  <a:srgbClr val="FF0000"/>
                </a:solidFill>
              </a:rPr>
              <a:t>weeks</a:t>
            </a:r>
            <a:r>
              <a:rPr lang="fr-FR" sz="1400" b="1" dirty="0">
                <a:solidFill>
                  <a:srgbClr val="FF0000"/>
                </a:solidFill>
              </a:rPr>
              <a:t> for in-</a:t>
            </a:r>
            <a:r>
              <a:rPr lang="fr-FR" sz="1400" b="1" dirty="0" err="1">
                <a:solidFill>
                  <a:srgbClr val="FF0000"/>
                </a:solidFill>
              </a:rPr>
              <a:t>beam</a:t>
            </a:r>
            <a:r>
              <a:rPr lang="fr-FR" sz="1400" b="1" dirty="0">
                <a:solidFill>
                  <a:srgbClr val="FF0000"/>
                </a:solidFill>
              </a:rPr>
              <a:t> </a:t>
            </a:r>
            <a:r>
              <a:rPr lang="fr-FR" sz="1400" b="1" dirty="0" err="1">
                <a:solidFill>
                  <a:srgbClr val="FF0000"/>
                </a:solidFill>
              </a:rPr>
              <a:t>commissioning</a:t>
            </a:r>
            <a:r>
              <a:rPr lang="fr-FR" sz="1400" dirty="0"/>
              <a:t/>
            </a:r>
            <a:br>
              <a:rPr lang="fr-FR" sz="1400" dirty="0"/>
            </a:br>
            <a:r>
              <a:rPr lang="fr-FR" sz="1400" dirty="0" smtClean="0"/>
              <a:t>	</a:t>
            </a:r>
            <a:r>
              <a:rPr lang="fr-FR" sz="1400" dirty="0"/>
              <a:t> </a:t>
            </a:r>
            <a:r>
              <a:rPr lang="fr-FR" sz="1400" dirty="0" smtClean="0"/>
              <a:t>           </a:t>
            </a:r>
            <a:r>
              <a:rPr lang="fr-FR" sz="1400" dirty="0" smtClean="0">
                <a:solidFill>
                  <a:srgbClr val="FF0000"/>
                </a:solidFill>
              </a:rPr>
              <a:t>- </a:t>
            </a:r>
            <a:r>
              <a:rPr lang="fr-FR" sz="1400" b="1" dirty="0">
                <a:solidFill>
                  <a:srgbClr val="FF0000"/>
                </a:solidFill>
              </a:rPr>
              <a:t>50% CYCLO </a:t>
            </a:r>
            <a:r>
              <a:rPr lang="fr-FR" sz="1400" b="1" dirty="0" err="1">
                <a:solidFill>
                  <a:srgbClr val="FF0000"/>
                </a:solidFill>
              </a:rPr>
              <a:t>beam</a:t>
            </a:r>
            <a:r>
              <a:rPr lang="fr-FR" sz="1400" b="1" dirty="0">
                <a:solidFill>
                  <a:srgbClr val="FF0000"/>
                </a:solidFill>
              </a:rPr>
              <a:t> time </a:t>
            </a:r>
            <a:r>
              <a:rPr lang="fr-FR" sz="1400" dirty="0"/>
              <a:t>(~ 100 UT/y), </a:t>
            </a:r>
            <a:r>
              <a:rPr lang="fr-FR" sz="1400" dirty="0" err="1"/>
              <a:t>subject</a:t>
            </a:r>
            <a:r>
              <a:rPr lang="fr-FR" sz="1400" dirty="0"/>
              <a:t> to PAC </a:t>
            </a:r>
            <a:r>
              <a:rPr lang="fr-FR" sz="1400" dirty="0" err="1"/>
              <a:t>approval</a:t>
            </a:r>
            <a:r>
              <a:rPr lang="fr-FR" sz="1400" dirty="0"/>
              <a:t> and non-commercial </a:t>
            </a:r>
            <a:r>
              <a:rPr lang="fr-FR" sz="1400" dirty="0" err="1"/>
              <a:t>users</a:t>
            </a:r>
            <a:r>
              <a:rPr lang="fr-FR" sz="1400" dirty="0"/>
              <a:t> </a:t>
            </a:r>
            <a:r>
              <a:rPr lang="fr-FR" sz="1400" dirty="0" err="1"/>
              <a:t>rules</a:t>
            </a:r>
            <a:endParaRPr sz="1400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400" dirty="0"/>
              <a:t>Common VAMOS-GRIT-AGATA Data Management Plan </a:t>
            </a:r>
            <a:r>
              <a:rPr lang="fr-FR" sz="1400" dirty="0" err="1"/>
              <a:t>drafted</a:t>
            </a:r>
            <a:endParaRPr sz="1400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b="1" dirty="0" smtClean="0">
                <a:solidFill>
                  <a:srgbClr val="FF0000"/>
                </a:solidFill>
              </a:rPr>
              <a:t>The </a:t>
            </a:r>
            <a:r>
              <a:rPr lang="fr-FR" b="1" dirty="0" err="1" smtClean="0">
                <a:solidFill>
                  <a:srgbClr val="FF0000"/>
                </a:solidFill>
              </a:rPr>
              <a:t>overall</a:t>
            </a:r>
            <a:r>
              <a:rPr lang="fr-FR" b="1" dirty="0" smtClean="0">
                <a:solidFill>
                  <a:srgbClr val="FF0000"/>
                </a:solidFill>
              </a:rPr>
              <a:t> GANIL </a:t>
            </a:r>
            <a:r>
              <a:rPr lang="fr-FR" b="1" dirty="0" smtClean="0">
                <a:solidFill>
                  <a:srgbClr val="FF0000"/>
                </a:solidFill>
              </a:rPr>
              <a:t>budget </a:t>
            </a:r>
            <a:r>
              <a:rPr lang="en-GB" b="1" dirty="0" smtClean="0">
                <a:solidFill>
                  <a:srgbClr val="FF0000"/>
                </a:solidFill>
              </a:rPr>
              <a:t>is </a:t>
            </a:r>
            <a:r>
              <a:rPr lang="en-GB" b="1" dirty="0">
                <a:solidFill>
                  <a:srgbClr val="FF0000"/>
                </a:solidFill>
              </a:rPr>
              <a:t>estimated between 2026 and 2031 </a:t>
            </a:r>
            <a:r>
              <a:rPr lang="en-GB" sz="1400" b="1" dirty="0">
                <a:solidFill>
                  <a:srgbClr val="FF0000"/>
                </a:solidFill>
              </a:rPr>
              <a:t>to 730k€ (~10% contingencies)</a:t>
            </a:r>
            <a:r>
              <a:rPr lang="en-GB" sz="1400" dirty="0"/>
              <a:t>. </a:t>
            </a:r>
            <a:endParaRPr lang="en-GB" sz="1400" dirty="0" smtClean="0"/>
          </a:p>
          <a:p>
            <a:pPr marL="1143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GB" sz="1400" dirty="0"/>
              <a:t> </a:t>
            </a:r>
            <a:r>
              <a:rPr lang="en-GB" sz="1400" dirty="0" smtClean="0"/>
              <a:t>       </a:t>
            </a:r>
            <a:r>
              <a:rPr lang="en-GB" sz="1400" dirty="0" smtClean="0"/>
              <a:t>The </a:t>
            </a:r>
            <a:r>
              <a:rPr lang="en-GB" sz="1400" dirty="0"/>
              <a:t>breakdown structure is the following:</a:t>
            </a:r>
            <a:endParaRPr lang="fr-FR" sz="1400" dirty="0"/>
          </a:p>
          <a:p>
            <a:pPr marL="1428750" lvl="2" indent="-285750">
              <a:buClr>
                <a:schemeClr val="tx1"/>
              </a:buClr>
            </a:pPr>
            <a:r>
              <a:rPr lang="en-GB" dirty="0"/>
              <a:t> </a:t>
            </a:r>
            <a:r>
              <a:rPr lang="en-GB" dirty="0" smtClean="0"/>
              <a:t>462 </a:t>
            </a:r>
            <a:r>
              <a:rPr lang="en-GB" dirty="0"/>
              <a:t>k€ for AGATA items</a:t>
            </a:r>
            <a:endParaRPr lang="fr-FR" dirty="0"/>
          </a:p>
          <a:p>
            <a:pPr marL="1428750" lvl="2" indent="-285750">
              <a:buClr>
                <a:schemeClr val="tx1"/>
              </a:buClr>
            </a:pPr>
            <a:r>
              <a:rPr lang="en-GB" dirty="0"/>
              <a:t>124 k€ for GRIT items</a:t>
            </a:r>
            <a:endParaRPr lang="fr-FR" dirty="0"/>
          </a:p>
          <a:p>
            <a:pPr marL="1428750" lvl="2" indent="-285750">
              <a:buClr>
                <a:schemeClr val="tx1"/>
              </a:buClr>
            </a:pPr>
            <a:r>
              <a:rPr lang="en-GB" dirty="0"/>
              <a:t>112 k€ for VAMOS items </a:t>
            </a:r>
            <a:endParaRPr lang="fr-FR" dirty="0"/>
          </a:p>
          <a:p>
            <a:pPr marL="1428750" lvl="2" indent="-285750">
              <a:buClr>
                <a:schemeClr val="tx1"/>
              </a:buClr>
            </a:pPr>
            <a:r>
              <a:rPr lang="en-GB" dirty="0" smtClean="0"/>
              <a:t> 29 </a:t>
            </a:r>
            <a:r>
              <a:rPr lang="en-GB" dirty="0"/>
              <a:t>k€ for ATRACT items</a:t>
            </a:r>
            <a:endParaRPr lang="fr-FR" dirty="0"/>
          </a:p>
          <a:p>
            <a:pPr marL="114300" lvl="0" algn="l" rtl="0">
              <a:spcBef>
                <a:spcPts val="0"/>
              </a:spcBef>
              <a:spcAft>
                <a:spcPts val="0"/>
              </a:spcAft>
              <a:buSzPts val="1800"/>
            </a:pPr>
            <a:endParaRPr sz="1400" b="1" dirty="0"/>
          </a:p>
        </p:txBody>
      </p:sp>
      <p:pic>
        <p:nvPicPr>
          <p:cNvPr id="279" name="Google Shape;279;p26" title="HostAgreeement.png"/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939" y="4017672"/>
            <a:ext cx="5599364" cy="25005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14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24266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9"/>
          <p:cNvSpPr txBox="1">
            <a:spLocks noGrp="1"/>
          </p:cNvSpPr>
          <p:nvPr>
            <p:ph type="title"/>
          </p:nvPr>
        </p:nvSpPr>
        <p:spPr>
          <a:xfrm>
            <a:off x="230697" y="394599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A </a:t>
            </a:r>
            <a:r>
              <a:rPr lang="fr-FR" dirty="0" err="1" smtClean="0"/>
              <a:t>timeline</a:t>
            </a:r>
            <a:r>
              <a:rPr lang="fr-FR" dirty="0" smtClean="0"/>
              <a:t> ?</a:t>
            </a:r>
            <a:endParaRPr dirty="0"/>
          </a:p>
        </p:txBody>
      </p:sp>
      <p:sp>
        <p:nvSpPr>
          <p:cNvPr id="307" name="Google Shape;307;p29"/>
          <p:cNvSpPr txBox="1">
            <a:spLocks noGrp="1"/>
          </p:cNvSpPr>
          <p:nvPr>
            <p:ph type="body" idx="1"/>
          </p:nvPr>
        </p:nvSpPr>
        <p:spPr>
          <a:xfrm>
            <a:off x="61878" y="956595"/>
            <a:ext cx="11898384" cy="361540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sz="1800" dirty="0"/>
              <a:t>Validation of </a:t>
            </a:r>
            <a:r>
              <a:rPr lang="fr-FR" sz="1800" dirty="0" err="1"/>
              <a:t>mechanical</a:t>
            </a:r>
            <a:r>
              <a:rPr lang="fr-FR" sz="1800" dirty="0"/>
              <a:t> designs by the end of the 1st </a:t>
            </a:r>
            <a:r>
              <a:rPr lang="fr-FR" sz="1800" dirty="0" err="1"/>
              <a:t>semester</a:t>
            </a:r>
            <a:r>
              <a:rPr lang="fr-FR" sz="1800" dirty="0"/>
              <a:t> of 2026</a:t>
            </a:r>
            <a:endParaRPr sz="1800" dirty="0"/>
          </a:p>
          <a:p>
            <a:pPr marL="457200" lvl="0" indent="-342900">
              <a:spcBef>
                <a:spcPts val="0"/>
              </a:spcBef>
              <a:buSzPts val="1800"/>
              <a:buChar char="●"/>
            </a:pPr>
            <a:r>
              <a:rPr lang="fr-FR" sz="1800" dirty="0" err="1"/>
              <a:t>Manufacturing</a:t>
            </a:r>
            <a:r>
              <a:rPr lang="fr-FR" sz="1800" dirty="0"/>
              <a:t> of all </a:t>
            </a:r>
            <a:r>
              <a:rPr lang="fr-FR" sz="1800" dirty="0" err="1"/>
              <a:t>mechanical</a:t>
            </a:r>
            <a:r>
              <a:rPr lang="fr-FR" sz="1800" dirty="0"/>
              <a:t> components by the end of </a:t>
            </a:r>
            <a:r>
              <a:rPr lang="fr-FR" sz="1800" dirty="0" smtClean="0"/>
              <a:t>2027 (</a:t>
            </a:r>
            <a:r>
              <a:rPr lang="fr-FR" sz="1800" dirty="0"/>
              <a:t>Storage at GANIL </a:t>
            </a:r>
            <a:r>
              <a:rPr lang="fr-FR" sz="1800" dirty="0" err="1"/>
              <a:t>until</a:t>
            </a:r>
            <a:r>
              <a:rPr lang="fr-FR" sz="1800" dirty="0"/>
              <a:t> </a:t>
            </a:r>
            <a:r>
              <a:rPr lang="fr-FR" sz="1800" dirty="0" err="1"/>
              <a:t>spring</a:t>
            </a:r>
            <a:r>
              <a:rPr lang="fr-FR" sz="1800" dirty="0"/>
              <a:t> 2028</a:t>
            </a:r>
            <a:r>
              <a:rPr lang="fr-FR" sz="1800" dirty="0" smtClean="0"/>
              <a:t>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fr-FR"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800" dirty="0" smtClean="0"/>
              <a:t>Data center validation (location, racks, </a:t>
            </a:r>
            <a:r>
              <a:rPr lang="fr-FR" sz="1800" dirty="0" err="1" smtClean="0"/>
              <a:t>cooling</a:t>
            </a:r>
            <a:r>
              <a:rPr lang="fr-FR" sz="1800" dirty="0" smtClean="0"/>
              <a:t> </a:t>
            </a:r>
            <a:r>
              <a:rPr lang="fr-FR" sz="1800" dirty="0" err="1" smtClean="0"/>
              <a:t>systems</a:t>
            </a:r>
            <a:r>
              <a:rPr lang="fr-FR" sz="1800" dirty="0" smtClean="0"/>
              <a:t>, </a:t>
            </a:r>
            <a:r>
              <a:rPr lang="fr-FR" sz="1800" dirty="0" err="1" smtClean="0"/>
              <a:t>electrical</a:t>
            </a:r>
            <a:r>
              <a:rPr lang="fr-FR" sz="1800" dirty="0" smtClean="0"/>
              <a:t> connections) =&gt; </a:t>
            </a:r>
            <a:r>
              <a:rPr lang="fr-FR" sz="1800" dirty="0" err="1" smtClean="0"/>
              <a:t>Ongoing</a:t>
            </a:r>
            <a:endParaRPr lang="fr-FR" sz="1800" dirty="0" smtClean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800" dirty="0" err="1" smtClean="0"/>
              <a:t>Commissioning</a:t>
            </a:r>
            <a:r>
              <a:rPr lang="fr-FR" sz="1800" dirty="0" smtClean="0"/>
              <a:t> data center </a:t>
            </a:r>
            <a:r>
              <a:rPr lang="fr-FR" sz="1800" dirty="0" err="1" smtClean="0"/>
              <a:t>scheduled</a:t>
            </a:r>
            <a:r>
              <a:rPr lang="fr-FR" sz="1800" dirty="0" smtClean="0"/>
              <a:t> for </a:t>
            </a:r>
            <a:r>
              <a:rPr lang="fr-FR" sz="1800" dirty="0" err="1" smtClean="0"/>
              <a:t>late</a:t>
            </a:r>
            <a:r>
              <a:rPr lang="fr-FR" sz="1800" dirty="0" smtClean="0"/>
              <a:t> 2027 or the  end of 1st </a:t>
            </a:r>
            <a:r>
              <a:rPr lang="fr-FR" sz="1800" dirty="0" err="1" smtClean="0"/>
              <a:t>semester</a:t>
            </a:r>
            <a:r>
              <a:rPr lang="fr-FR" sz="1800" dirty="0" smtClean="0"/>
              <a:t> 2028 (</a:t>
            </a:r>
            <a:r>
              <a:rPr lang="fr-FR" sz="1800" dirty="0" err="1" smtClean="0"/>
              <a:t>under</a:t>
            </a:r>
            <a:r>
              <a:rPr lang="fr-FR" sz="1800" dirty="0" smtClean="0"/>
              <a:t> discussion </a:t>
            </a:r>
            <a:r>
              <a:rPr lang="fr-FR" sz="1800" dirty="0" err="1" smtClean="0"/>
              <a:t>with</a:t>
            </a:r>
            <a:r>
              <a:rPr lang="fr-FR" sz="1800" dirty="0" smtClean="0"/>
              <a:t> the GANIL IT group) </a:t>
            </a:r>
            <a:endParaRPr sz="1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fr-FR" sz="1800" dirty="0"/>
              <a:t>Last G1 </a:t>
            </a:r>
            <a:r>
              <a:rPr lang="fr-FR" sz="1800" dirty="0" err="1"/>
              <a:t>experiments</a:t>
            </a:r>
            <a:r>
              <a:rPr lang="fr-FR" sz="1800" dirty="0"/>
              <a:t> in </a:t>
            </a:r>
            <a:r>
              <a:rPr lang="fr-FR" sz="1800" dirty="0" err="1"/>
              <a:t>spring</a:t>
            </a:r>
            <a:r>
              <a:rPr lang="fr-FR" sz="1800" dirty="0"/>
              <a:t> </a:t>
            </a:r>
            <a:r>
              <a:rPr lang="fr-FR" sz="1800" dirty="0" smtClean="0"/>
              <a:t>2028 (</a:t>
            </a:r>
            <a:r>
              <a:rPr lang="fr-FR" sz="1800" dirty="0" err="1" smtClean="0"/>
              <a:t>February</a:t>
            </a:r>
            <a:r>
              <a:rPr lang="fr-FR" sz="1800" dirty="0" smtClean="0"/>
              <a:t> to April)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800" dirty="0"/>
              <a:t>1 </a:t>
            </a:r>
            <a:r>
              <a:rPr lang="fr-FR" sz="1800" dirty="0" err="1"/>
              <a:t>Autofill</a:t>
            </a:r>
            <a:r>
              <a:rPr lang="fr-FR" sz="1800" dirty="0"/>
              <a:t> + 2 LVPS racks (Saclay) </a:t>
            </a:r>
            <a:r>
              <a:rPr lang="fr-FR" sz="1800" dirty="0" err="1"/>
              <a:t>delivered</a:t>
            </a:r>
            <a:r>
              <a:rPr lang="fr-FR" sz="1800" dirty="0"/>
              <a:t> in May 2028, </a:t>
            </a:r>
            <a:r>
              <a:rPr lang="fr-FR" sz="1800" dirty="0" err="1"/>
              <a:t>installed</a:t>
            </a:r>
            <a:r>
              <a:rPr lang="fr-FR" sz="1800" dirty="0"/>
              <a:t> by </a:t>
            </a:r>
            <a:r>
              <a:rPr lang="fr-FR" sz="1800" dirty="0" err="1" smtClean="0"/>
              <a:t>June</a:t>
            </a:r>
            <a:r>
              <a:rPr lang="fr-FR" sz="1800" dirty="0" smtClean="0"/>
              <a:t>/July 2028</a:t>
            </a:r>
          </a:p>
          <a:p>
            <a:pPr marL="457200" lvl="0" indent="-342900">
              <a:spcBef>
                <a:spcPts val="0"/>
              </a:spcBef>
              <a:buSzPts val="1800"/>
              <a:buChar char="●"/>
            </a:pPr>
            <a:r>
              <a:rPr lang="fr-FR" sz="1800" dirty="0" smtClean="0"/>
              <a:t>AGATA </a:t>
            </a:r>
            <a:r>
              <a:rPr lang="fr-FR" sz="1800" dirty="0" err="1" smtClean="0"/>
              <a:t>mechanical</a:t>
            </a:r>
            <a:r>
              <a:rPr lang="fr-FR" sz="1800" dirty="0" smtClean="0"/>
              <a:t> structure and detectors, </a:t>
            </a:r>
            <a:r>
              <a:rPr lang="fr-FR" sz="1800" dirty="0"/>
              <a:t>Delivery </a:t>
            </a:r>
            <a:r>
              <a:rPr lang="fr-FR" sz="1800" dirty="0" err="1"/>
              <a:t>start</a:t>
            </a:r>
            <a:r>
              <a:rPr lang="fr-FR" sz="1800" dirty="0"/>
              <a:t> </a:t>
            </a:r>
            <a:r>
              <a:rPr lang="fr-FR" sz="1800" dirty="0" err="1"/>
              <a:t>from</a:t>
            </a:r>
            <a:r>
              <a:rPr lang="fr-FR" sz="1800" dirty="0"/>
              <a:t> </a:t>
            </a:r>
            <a:r>
              <a:rPr lang="fr-FR" sz="1800" dirty="0" err="1" smtClean="0"/>
              <a:t>June</a:t>
            </a:r>
            <a:r>
              <a:rPr lang="fr-FR" sz="1800" dirty="0" smtClean="0"/>
              <a:t> 2028</a:t>
            </a:r>
          </a:p>
          <a:p>
            <a:pPr marL="114300" lvl="0">
              <a:spcBef>
                <a:spcPts val="0"/>
              </a:spcBef>
              <a:buSzPts val="1800"/>
            </a:pPr>
            <a:r>
              <a:rPr lang="fr-FR" sz="1800" b="1" dirty="0" smtClean="0"/>
              <a:t> </a:t>
            </a:r>
          </a:p>
          <a:p>
            <a:pPr marL="457200" lvl="0" indent="-342900">
              <a:spcBef>
                <a:spcPts val="0"/>
              </a:spcBef>
              <a:buSzPts val="1800"/>
              <a:buChar char="●"/>
            </a:pPr>
            <a:r>
              <a:rPr lang="fr-FR" sz="1800" dirty="0" smtClean="0"/>
              <a:t>AGATA </a:t>
            </a:r>
            <a:r>
              <a:rPr lang="fr-FR" sz="1800" dirty="0" err="1" smtClean="0"/>
              <a:t>Commissioning</a:t>
            </a:r>
            <a:r>
              <a:rPr lang="fr-FR" sz="1800" dirty="0" smtClean="0"/>
              <a:t> </a:t>
            </a:r>
            <a:r>
              <a:rPr lang="fr-FR" sz="1800" dirty="0"/>
              <a:t>setup by end 2028 - </a:t>
            </a:r>
            <a:r>
              <a:rPr lang="fr-FR" sz="1800" dirty="0" err="1"/>
              <a:t>beginning</a:t>
            </a:r>
            <a:r>
              <a:rPr lang="fr-FR" sz="1800" dirty="0"/>
              <a:t> 2029</a:t>
            </a:r>
            <a:endParaRPr sz="18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sz="1800" dirty="0" err="1"/>
              <a:t>Commissioning</a:t>
            </a:r>
            <a:r>
              <a:rPr lang="fr-FR" sz="1800" dirty="0"/>
              <a:t> </a:t>
            </a:r>
            <a:r>
              <a:rPr lang="fr-FR" sz="1800" dirty="0" err="1"/>
              <a:t>cryogenic</a:t>
            </a:r>
            <a:r>
              <a:rPr lang="fr-FR" sz="1800" dirty="0"/>
              <a:t> </a:t>
            </a:r>
            <a:r>
              <a:rPr lang="fr-FR" sz="1800" dirty="0" err="1"/>
              <a:t>target</a:t>
            </a:r>
            <a:r>
              <a:rPr lang="fr-FR" sz="1800" dirty="0"/>
              <a:t> in 2028 (to </a:t>
            </a:r>
            <a:r>
              <a:rPr lang="fr-FR" sz="1800" dirty="0" err="1"/>
              <a:t>be</a:t>
            </a:r>
            <a:r>
              <a:rPr lang="fr-FR" sz="1800" dirty="0"/>
              <a:t> </a:t>
            </a:r>
            <a:r>
              <a:rPr lang="fr-FR" sz="1800" dirty="0" err="1"/>
              <a:t>discussed</a:t>
            </a:r>
            <a:r>
              <a:rPr lang="fr-FR" sz="1800" dirty="0"/>
              <a:t>)</a:t>
            </a:r>
            <a:endParaRPr sz="1800" dirty="0"/>
          </a:p>
        </p:txBody>
      </p:sp>
      <p:sp>
        <p:nvSpPr>
          <p:cNvPr id="6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15</a:t>
            </a:fld>
            <a:endParaRPr lang="fr-FR" sz="1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996" y="4387985"/>
            <a:ext cx="11610266" cy="213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3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Merci pour votre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143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511" y="1795922"/>
            <a:ext cx="6631496" cy="4892201"/>
          </a:xfrm>
          <a:prstGeom prst="rect">
            <a:avLst/>
          </a:prstGeom>
        </p:spPr>
      </p:pic>
      <p:sp>
        <p:nvSpPr>
          <p:cNvPr id="261" name="Google Shape;261;p25"/>
          <p:cNvSpPr txBox="1">
            <a:spLocks noGrp="1"/>
          </p:cNvSpPr>
          <p:nvPr>
            <p:ph type="title"/>
          </p:nvPr>
        </p:nvSpPr>
        <p:spPr>
          <a:xfrm>
            <a:off x="695325" y="549275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Infrastructure: </a:t>
            </a:r>
            <a:r>
              <a:rPr lang="fr-FR" dirty="0" smtClean="0"/>
              <a:t>GANIL LIFTING FACILITIES</a:t>
            </a:r>
            <a:endParaRPr dirty="0"/>
          </a:p>
        </p:txBody>
      </p:sp>
      <p:sp>
        <p:nvSpPr>
          <p:cNvPr id="13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17</a:t>
            </a:fld>
            <a:endParaRPr lang="fr-FR" sz="1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80364" y="4400945"/>
            <a:ext cx="2613918" cy="1960439"/>
          </a:xfrm>
          <a:prstGeom prst="rect">
            <a:avLst/>
          </a:prstGeom>
          <a:ln w="47625">
            <a:solidFill>
              <a:schemeClr val="accent4"/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85208" y="1358812"/>
            <a:ext cx="2651583" cy="1988687"/>
          </a:xfrm>
          <a:prstGeom prst="rect">
            <a:avLst/>
          </a:prstGeom>
          <a:ln w="63500">
            <a:solidFill>
              <a:schemeClr val="accent4"/>
            </a:solidFill>
          </a:ln>
        </p:spPr>
      </p:pic>
      <p:sp>
        <p:nvSpPr>
          <p:cNvPr id="5" name="ZoneTexte 4"/>
          <p:cNvSpPr txBox="1"/>
          <p:nvPr/>
        </p:nvSpPr>
        <p:spPr>
          <a:xfrm>
            <a:off x="8155770" y="1054133"/>
            <a:ext cx="1252237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Huge area for the truck, with experimental access via the red door.</a:t>
            </a:r>
            <a:endParaRPr lang="fr-FR" sz="1400" dirty="0"/>
          </a:p>
        </p:txBody>
      </p:sp>
      <p:sp>
        <p:nvSpPr>
          <p:cNvPr id="32" name="ZoneTexte 31"/>
          <p:cNvSpPr txBox="1"/>
          <p:nvPr/>
        </p:nvSpPr>
        <p:spPr>
          <a:xfrm>
            <a:off x="9340071" y="6076602"/>
            <a:ext cx="285044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Area for moving the truck back and lifting the heavy part with an overhead crane (30t with 2 trolleys).</a:t>
            </a:r>
            <a:endParaRPr lang="fr-FR" sz="14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9" y="1169715"/>
            <a:ext cx="2822376" cy="4240914"/>
          </a:xfrm>
          <a:prstGeom prst="rect">
            <a:avLst/>
          </a:prstGeom>
          <a:ln w="57150">
            <a:solidFill>
              <a:schemeClr val="accent4"/>
            </a:solidFill>
          </a:ln>
        </p:spPr>
      </p:pic>
      <p:sp>
        <p:nvSpPr>
          <p:cNvPr id="34" name="ZoneTexte 33"/>
          <p:cNvSpPr txBox="1"/>
          <p:nvPr/>
        </p:nvSpPr>
        <p:spPr>
          <a:xfrm>
            <a:off x="68089" y="5505180"/>
            <a:ext cx="2762634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After removing the roof concrete beam, </a:t>
            </a:r>
            <a:endParaRPr lang="en-US" sz="1400" dirty="0" smtClean="0"/>
          </a:p>
          <a:p>
            <a:r>
              <a:rPr lang="en-US" sz="1400" dirty="0" smtClean="0"/>
              <a:t>full </a:t>
            </a:r>
            <a:r>
              <a:rPr lang="en-US" sz="1400" dirty="0"/>
              <a:t>access to G1/VAMOS.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3131625" y="2575420"/>
            <a:ext cx="945425" cy="182880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/>
          <p:cNvSpPr/>
          <p:nvPr/>
        </p:nvSpPr>
        <p:spPr>
          <a:xfrm>
            <a:off x="8414703" y="2575420"/>
            <a:ext cx="701306" cy="227649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/>
          <p:cNvSpPr/>
          <p:nvPr/>
        </p:nvSpPr>
        <p:spPr>
          <a:xfrm>
            <a:off x="8126963" y="1027364"/>
            <a:ext cx="1330592" cy="138926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8" name="Google Shape;265;p25"/>
          <p:cNvCxnSpPr>
            <a:stCxn id="3" idx="2"/>
          </p:cNvCxnSpPr>
          <p:nvPr/>
        </p:nvCxnSpPr>
        <p:spPr>
          <a:xfrm flipH="1" flipV="1">
            <a:off x="9469588" y="1701372"/>
            <a:ext cx="347068" cy="651784"/>
          </a:xfrm>
          <a:prstGeom prst="straightConnector1">
            <a:avLst/>
          </a:prstGeom>
          <a:noFill/>
          <a:ln w="476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" name="Google Shape;265;p25"/>
          <p:cNvCxnSpPr/>
          <p:nvPr/>
        </p:nvCxnSpPr>
        <p:spPr>
          <a:xfrm flipH="1" flipV="1">
            <a:off x="9116009" y="4043220"/>
            <a:ext cx="347068" cy="651784"/>
          </a:xfrm>
          <a:prstGeom prst="straightConnector1">
            <a:avLst/>
          </a:prstGeom>
          <a:noFill/>
          <a:ln w="476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" name="Google Shape;265;p25"/>
          <p:cNvCxnSpPr/>
          <p:nvPr/>
        </p:nvCxnSpPr>
        <p:spPr>
          <a:xfrm flipH="1" flipV="1">
            <a:off x="2906052" y="1923636"/>
            <a:ext cx="347068" cy="651784"/>
          </a:xfrm>
          <a:prstGeom prst="straightConnector1">
            <a:avLst/>
          </a:prstGeom>
          <a:noFill/>
          <a:ln w="476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ZoneTexte 40"/>
          <p:cNvSpPr txBox="1"/>
          <p:nvPr/>
        </p:nvSpPr>
        <p:spPr>
          <a:xfrm>
            <a:off x="3023946" y="1103558"/>
            <a:ext cx="312529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Pillar jib carne (500 kg) around target</a:t>
            </a:r>
            <a:endParaRPr lang="fr-FR" sz="1400" dirty="0"/>
          </a:p>
        </p:txBody>
      </p:sp>
      <p:cxnSp>
        <p:nvCxnSpPr>
          <p:cNvPr id="42" name="Google Shape;265;p25"/>
          <p:cNvCxnSpPr/>
          <p:nvPr/>
        </p:nvCxnSpPr>
        <p:spPr>
          <a:xfrm flipH="1">
            <a:off x="2116891" y="1390091"/>
            <a:ext cx="1220588" cy="311280"/>
          </a:xfrm>
          <a:prstGeom prst="straightConnector1">
            <a:avLst/>
          </a:prstGeom>
          <a:noFill/>
          <a:ln w="47625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Rectangle 43"/>
          <p:cNvSpPr/>
          <p:nvPr/>
        </p:nvSpPr>
        <p:spPr>
          <a:xfrm>
            <a:off x="1757790" y="1545731"/>
            <a:ext cx="502935" cy="80742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rayée 13"/>
          <p:cNvSpPr/>
          <p:nvPr/>
        </p:nvSpPr>
        <p:spPr>
          <a:xfrm rot="10800000">
            <a:off x="4153967" y="3422513"/>
            <a:ext cx="4161640" cy="291153"/>
          </a:xfrm>
          <a:prstGeom prst="stripedRightArrow">
            <a:avLst>
              <a:gd name="adj1" fmla="val 37181"/>
              <a:gd name="adj2" fmla="val 50000"/>
            </a:avLst>
          </a:prstGeom>
          <a:solidFill>
            <a:schemeClr val="accent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30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266" y="2063011"/>
            <a:ext cx="7776734" cy="4794989"/>
          </a:xfrm>
          <a:prstGeom prst="rect">
            <a:avLst/>
          </a:prstGeom>
        </p:spPr>
      </p:pic>
      <p:sp>
        <p:nvSpPr>
          <p:cNvPr id="102" name="Google Shape;102;p14"/>
          <p:cNvSpPr txBox="1">
            <a:spLocks noGrp="1"/>
          </p:cNvSpPr>
          <p:nvPr>
            <p:ph type="title"/>
          </p:nvPr>
        </p:nvSpPr>
        <p:spPr>
          <a:xfrm>
            <a:off x="695325" y="549275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Mechanical</a:t>
            </a:r>
            <a:r>
              <a:rPr lang="fr-FR" dirty="0"/>
              <a:t> </a:t>
            </a:r>
            <a:r>
              <a:rPr lang="fr-FR" dirty="0" err="1"/>
              <a:t>integration</a:t>
            </a:r>
            <a:r>
              <a:rPr lang="fr-FR" dirty="0"/>
              <a:t> of AGATA@GANIL</a:t>
            </a:r>
            <a:endParaRPr dirty="0"/>
          </a:p>
        </p:txBody>
      </p:sp>
      <p:sp>
        <p:nvSpPr>
          <p:cNvPr id="104" name="Google Shape;104;p14"/>
          <p:cNvSpPr txBox="1">
            <a:spLocks noGrp="1"/>
          </p:cNvSpPr>
          <p:nvPr>
            <p:ph type="body" idx="1"/>
          </p:nvPr>
        </p:nvSpPr>
        <p:spPr>
          <a:xfrm>
            <a:off x="230697" y="1162175"/>
            <a:ext cx="10801500" cy="300426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b="1" dirty="0" err="1"/>
              <a:t>Preparation</a:t>
            </a:r>
            <a:r>
              <a:rPr lang="fr-FR" b="1" dirty="0"/>
              <a:t> of the VAMOS-GRIT-AGATA </a:t>
            </a:r>
            <a:r>
              <a:rPr lang="fr-FR" b="1" dirty="0" err="1"/>
              <a:t>campaign</a:t>
            </a:r>
            <a:endParaRPr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b="1" dirty="0"/>
              <a:t>Objective</a:t>
            </a:r>
            <a:r>
              <a:rPr lang="fr-FR" dirty="0"/>
              <a:t>: </a:t>
            </a:r>
            <a:r>
              <a:rPr lang="fr-FR" dirty="0" err="1"/>
              <a:t>mounting</a:t>
            </a:r>
            <a:r>
              <a:rPr lang="fr-FR" dirty="0"/>
              <a:t> AGATA 2π (i.e., 30 ATC) for a 0° </a:t>
            </a:r>
            <a:r>
              <a:rPr lang="fr-FR" dirty="0" err="1"/>
              <a:t>campaign</a:t>
            </a:r>
            <a:r>
              <a:rPr lang="fr-FR" dirty="0"/>
              <a:t> (in </a:t>
            </a:r>
            <a:r>
              <a:rPr lang="fr-FR" dirty="0" err="1"/>
              <a:t>priority</a:t>
            </a:r>
            <a:r>
              <a:rPr lang="fr-FR" dirty="0"/>
              <a:t>) </a:t>
            </a:r>
            <a:r>
              <a:rPr lang="fr-FR" dirty="0" err="1"/>
              <a:t>with</a:t>
            </a:r>
            <a:r>
              <a:rPr lang="fr-FR" dirty="0"/>
              <a:t> GRIT and VAMOS.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b="1" dirty="0"/>
              <a:t>Challenge: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limited</a:t>
            </a:r>
            <a:r>
              <a:rPr lang="fr-FR" dirty="0"/>
              <a:t> </a:t>
            </a:r>
            <a:r>
              <a:rPr lang="fr-FR" dirty="0" err="1"/>
              <a:t>available</a:t>
            </a:r>
            <a:r>
              <a:rPr lang="fr-FR" dirty="0"/>
              <a:t> </a:t>
            </a:r>
            <a:r>
              <a:rPr lang="fr-FR" dirty="0" err="1"/>
              <a:t>space</a:t>
            </a:r>
            <a:r>
              <a:rPr lang="fr-FR" dirty="0"/>
              <a:t> in G1 hall.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Installation of </a:t>
            </a:r>
            <a:r>
              <a:rPr lang="fr-FR" dirty="0" err="1"/>
              <a:t>two</a:t>
            </a:r>
            <a:r>
              <a:rPr lang="fr-FR" dirty="0"/>
              <a:t> rails for AGATA </a:t>
            </a:r>
            <a:r>
              <a:rPr lang="fr-FR" dirty="0" err="1"/>
              <a:t>shaft</a:t>
            </a:r>
            <a:r>
              <a:rPr lang="fr-FR" dirty="0"/>
              <a:t> rotation </a:t>
            </a:r>
            <a:r>
              <a:rPr lang="fr-FR" dirty="0" err="1"/>
              <a:t>from</a:t>
            </a:r>
            <a:r>
              <a:rPr lang="fr-FR" dirty="0"/>
              <a:t> 0° to 28°</a:t>
            </a:r>
            <a:endParaRPr dirty="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-FR" dirty="0"/>
              <a:t>At 28</a:t>
            </a:r>
            <a:r>
              <a:rPr lang="fr-FR" dirty="0" smtClean="0"/>
              <a:t>°, </a:t>
            </a:r>
            <a:r>
              <a:rPr lang="fr-FR" dirty="0"/>
              <a:t>AGATA </a:t>
            </a:r>
            <a:r>
              <a:rPr lang="fr-FR" dirty="0" err="1"/>
              <a:t>can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retracted</a:t>
            </a:r>
            <a:r>
              <a:rPr lang="fr-FR" dirty="0"/>
              <a:t>, </a:t>
            </a:r>
            <a:r>
              <a:rPr lang="fr-FR" dirty="0" err="1"/>
              <a:t>providing</a:t>
            </a:r>
            <a:r>
              <a:rPr lang="fr-FR" dirty="0"/>
              <a:t> an </a:t>
            </a:r>
            <a:r>
              <a:rPr lang="fr-FR" dirty="0" err="1"/>
              <a:t>access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to </a:t>
            </a:r>
            <a:r>
              <a:rPr lang="fr-FR" dirty="0" err="1"/>
              <a:t>mount</a:t>
            </a:r>
            <a:r>
              <a:rPr lang="fr-FR" dirty="0"/>
              <a:t> the </a:t>
            </a:r>
            <a:r>
              <a:rPr lang="fr-FR" dirty="0" err="1"/>
              <a:t>target</a:t>
            </a:r>
            <a:r>
              <a:rPr lang="fr-FR" dirty="0"/>
              <a:t> </a:t>
            </a:r>
            <a:r>
              <a:rPr lang="fr-FR" dirty="0" err="1"/>
              <a:t>chamber</a:t>
            </a:r>
            <a:r>
              <a:rPr lang="fr-FR" dirty="0"/>
              <a:t> (~550mm clearance)</a:t>
            </a:r>
            <a:endParaRPr dirty="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-FR" dirty="0" err="1"/>
              <a:t>Manual</a:t>
            </a:r>
            <a:r>
              <a:rPr lang="fr-FR" dirty="0"/>
              <a:t> translation and rotation of the AGATA structure</a:t>
            </a:r>
            <a:endParaRPr dirty="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fr-FR" dirty="0" err="1"/>
              <a:t>Motorized</a:t>
            </a:r>
            <a:r>
              <a:rPr lang="fr-FR" dirty="0"/>
              <a:t> rotation </a:t>
            </a:r>
            <a:r>
              <a:rPr lang="fr-FR" dirty="0" smtClean="0"/>
              <a:t>AGATA Detectors </a:t>
            </a:r>
            <a:r>
              <a:rPr lang="fr-FR" dirty="0" err="1" smtClean="0"/>
              <a:t>around</a:t>
            </a:r>
            <a:r>
              <a:rPr lang="fr-FR" dirty="0" smtClean="0"/>
              <a:t> </a:t>
            </a:r>
            <a:r>
              <a:rPr lang="fr-FR" dirty="0" err="1"/>
              <a:t>beam</a:t>
            </a:r>
            <a:r>
              <a:rPr lang="fr-FR" dirty="0"/>
              <a:t> </a:t>
            </a:r>
            <a:r>
              <a:rPr lang="fr-FR" dirty="0" smtClean="0"/>
              <a:t>axis</a:t>
            </a:r>
          </a:p>
          <a:p>
            <a:pPr marL="457200" lvl="0" indent="-330200">
              <a:lnSpc>
                <a:spcPct val="100000"/>
              </a:lnSpc>
              <a:spcBef>
                <a:spcPts val="0"/>
              </a:spcBef>
              <a:buSzPts val="1600"/>
              <a:buChar char="●"/>
            </a:pPr>
            <a:r>
              <a:rPr lang="en-US" dirty="0"/>
              <a:t>limited headroom in G1 and also under the </a:t>
            </a:r>
            <a:r>
              <a:rPr lang="fr-FR" dirty="0" err="1"/>
              <a:t>pillar</a:t>
            </a:r>
            <a:r>
              <a:rPr lang="fr-FR" dirty="0"/>
              <a:t> </a:t>
            </a:r>
            <a:r>
              <a:rPr lang="fr-FR" dirty="0" err="1"/>
              <a:t>jib</a:t>
            </a:r>
            <a:r>
              <a:rPr lang="fr-FR" dirty="0"/>
              <a:t> crane</a:t>
            </a:r>
            <a:endParaRPr dirty="0"/>
          </a:p>
        </p:txBody>
      </p:sp>
      <p:sp>
        <p:nvSpPr>
          <p:cNvPr id="105" name="Google Shape;105;p14"/>
          <p:cNvSpPr txBox="1"/>
          <p:nvPr/>
        </p:nvSpPr>
        <p:spPr>
          <a:xfrm>
            <a:off x="9069431" y="6426900"/>
            <a:ext cx="3122569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600" dirty="0" err="1">
                <a:solidFill>
                  <a:schemeClr val="dk1"/>
                </a:solidFill>
              </a:rPr>
              <a:t>Now</a:t>
            </a:r>
            <a:r>
              <a:rPr lang="fr-FR" sz="1600" dirty="0">
                <a:solidFill>
                  <a:schemeClr val="dk1"/>
                </a:solidFill>
              </a:rPr>
              <a:t>, </a:t>
            </a:r>
            <a:r>
              <a:rPr lang="fr-FR" sz="1600" dirty="0" err="1">
                <a:solidFill>
                  <a:schemeClr val="dk1"/>
                </a:solidFill>
              </a:rPr>
              <a:t>moving</a:t>
            </a:r>
            <a:r>
              <a:rPr lang="fr-FR" sz="1600" dirty="0">
                <a:solidFill>
                  <a:schemeClr val="dk1"/>
                </a:solidFill>
              </a:rPr>
              <a:t> </a:t>
            </a:r>
            <a:r>
              <a:rPr lang="fr-FR" sz="1600" dirty="0" err="1">
                <a:solidFill>
                  <a:schemeClr val="dk1"/>
                </a:solidFill>
              </a:rPr>
              <a:t>along</a:t>
            </a:r>
            <a:r>
              <a:rPr lang="fr-FR" sz="1600" dirty="0">
                <a:solidFill>
                  <a:schemeClr val="dk1"/>
                </a:solidFill>
              </a:rPr>
              <a:t> the </a:t>
            </a:r>
            <a:r>
              <a:rPr lang="fr-FR" sz="1600" dirty="0" err="1">
                <a:solidFill>
                  <a:schemeClr val="dk1"/>
                </a:solidFill>
              </a:rPr>
              <a:t>beam</a:t>
            </a:r>
            <a:r>
              <a:rPr lang="fr-FR" sz="1600" dirty="0">
                <a:solidFill>
                  <a:schemeClr val="dk1"/>
                </a:solidFill>
              </a:rPr>
              <a:t> line…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7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18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98854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r="7355" b="1910"/>
          <a:stretch/>
        </p:blipFill>
        <p:spPr>
          <a:xfrm>
            <a:off x="4620795" y="2353295"/>
            <a:ext cx="7399175" cy="4504705"/>
          </a:xfrm>
          <a:prstGeom prst="rect">
            <a:avLst/>
          </a:prstGeom>
        </p:spPr>
      </p:pic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695325" y="549275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Mechanics: Diagnostic box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7196538" y="2353295"/>
            <a:ext cx="39180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</a:rPr>
              <a:t>The design </a:t>
            </a:r>
            <a:r>
              <a:rPr lang="fr-FR" sz="1600" dirty="0" err="1">
                <a:solidFill>
                  <a:schemeClr val="dk1"/>
                </a:solidFill>
              </a:rPr>
              <a:t>is</a:t>
            </a:r>
            <a:r>
              <a:rPr lang="fr-FR" sz="1600" dirty="0">
                <a:solidFill>
                  <a:schemeClr val="dk1"/>
                </a:solidFill>
              </a:rPr>
              <a:t> </a:t>
            </a:r>
            <a:r>
              <a:rPr lang="fr-FR" sz="1600" dirty="0" err="1">
                <a:solidFill>
                  <a:schemeClr val="dk1"/>
                </a:solidFill>
              </a:rPr>
              <a:t>complete</a:t>
            </a:r>
            <a:r>
              <a:rPr lang="fr-FR" sz="1600" dirty="0">
                <a:solidFill>
                  <a:schemeClr val="dk1"/>
                </a:solidFill>
              </a:rPr>
              <a:t>, to </a:t>
            </a:r>
            <a:r>
              <a:rPr lang="fr-FR" sz="1600" dirty="0" err="1">
                <a:solidFill>
                  <a:schemeClr val="dk1"/>
                </a:solidFill>
              </a:rPr>
              <a:t>be</a:t>
            </a:r>
            <a:r>
              <a:rPr lang="fr-FR" sz="1600" dirty="0">
                <a:solidFill>
                  <a:schemeClr val="dk1"/>
                </a:solidFill>
              </a:rPr>
              <a:t> </a:t>
            </a:r>
            <a:r>
              <a:rPr lang="fr-FR" sz="1600" dirty="0" err="1">
                <a:solidFill>
                  <a:schemeClr val="dk1"/>
                </a:solidFill>
              </a:rPr>
              <a:t>validated</a:t>
            </a:r>
            <a:r>
              <a:rPr lang="fr-FR" sz="1600" dirty="0">
                <a:solidFill>
                  <a:schemeClr val="dk1"/>
                </a:solidFill>
              </a:rPr>
              <a:t> </a:t>
            </a:r>
            <a:r>
              <a:rPr lang="fr-FR" sz="1600" dirty="0" err="1">
                <a:solidFill>
                  <a:schemeClr val="dk1"/>
                </a:solidFill>
              </a:rPr>
              <a:t>with</a:t>
            </a:r>
            <a:r>
              <a:rPr lang="fr-FR" sz="1600" dirty="0">
                <a:solidFill>
                  <a:schemeClr val="dk1"/>
                </a:solidFill>
              </a:rPr>
              <a:t> the </a:t>
            </a:r>
            <a:r>
              <a:rPr lang="fr-FR" sz="1600" dirty="0" err="1">
                <a:solidFill>
                  <a:schemeClr val="dk1"/>
                </a:solidFill>
              </a:rPr>
              <a:t>survey</a:t>
            </a:r>
            <a:r>
              <a:rPr lang="fr-FR" sz="1600" dirty="0">
                <a:solidFill>
                  <a:schemeClr val="dk1"/>
                </a:solidFill>
              </a:rPr>
              <a:t> and </a:t>
            </a:r>
            <a:r>
              <a:rPr lang="fr-FR" sz="1600" dirty="0" err="1">
                <a:solidFill>
                  <a:schemeClr val="dk1"/>
                </a:solidFill>
              </a:rPr>
              <a:t>alignment</a:t>
            </a:r>
            <a:r>
              <a:rPr lang="fr-FR" sz="1600" dirty="0">
                <a:solidFill>
                  <a:schemeClr val="dk1"/>
                </a:solidFill>
              </a:rPr>
              <a:t> </a:t>
            </a:r>
            <a:r>
              <a:rPr lang="fr-FR" sz="1600" dirty="0" err="1">
                <a:solidFill>
                  <a:schemeClr val="dk1"/>
                </a:solidFill>
              </a:rPr>
              <a:t>engineers</a:t>
            </a:r>
            <a:r>
              <a:rPr lang="fr-FR" sz="1600" dirty="0">
                <a:solidFill>
                  <a:schemeClr val="dk1"/>
                </a:solidFill>
              </a:rPr>
              <a:t>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5589178" y="3701597"/>
            <a:ext cx="779100" cy="1808100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8" name="Google Shape;118;p15"/>
          <p:cNvCxnSpPr/>
          <p:nvPr/>
        </p:nvCxnSpPr>
        <p:spPr>
          <a:xfrm flipH="1" flipV="1">
            <a:off x="3139544" y="2712426"/>
            <a:ext cx="2449634" cy="986505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15"/>
          <p:cNvCxnSpPr/>
          <p:nvPr/>
        </p:nvCxnSpPr>
        <p:spPr>
          <a:xfrm flipH="1">
            <a:off x="3131398" y="5509697"/>
            <a:ext cx="2457780" cy="1160563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19</a:t>
            </a:fld>
            <a:endParaRPr lang="fr-FR" sz="1200" dirty="0"/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188428" y="1293655"/>
            <a:ext cx="10801500" cy="108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dirty="0" err="1"/>
              <a:t>Newly</a:t>
            </a:r>
            <a:r>
              <a:rPr lang="fr-FR" dirty="0"/>
              <a:t> </a:t>
            </a:r>
            <a:r>
              <a:rPr lang="fr-FR" dirty="0" err="1"/>
              <a:t>designed</a:t>
            </a:r>
            <a:r>
              <a:rPr lang="fr-FR" dirty="0"/>
              <a:t> diagnostic box, </a:t>
            </a:r>
            <a:r>
              <a:rPr lang="fr-FR" dirty="0" err="1"/>
              <a:t>fitting</a:t>
            </a:r>
            <a:r>
              <a:rPr lang="fr-FR" dirty="0"/>
              <a:t> </a:t>
            </a:r>
            <a:r>
              <a:rPr lang="fr-FR" dirty="0" err="1"/>
              <a:t>within</a:t>
            </a:r>
            <a:r>
              <a:rPr lang="fr-FR" dirty="0"/>
              <a:t> the </a:t>
            </a:r>
            <a:r>
              <a:rPr lang="fr-FR" dirty="0" err="1"/>
              <a:t>tight</a:t>
            </a:r>
            <a:r>
              <a:rPr lang="fr-FR" dirty="0"/>
              <a:t> </a:t>
            </a:r>
            <a:r>
              <a:rPr lang="fr-FR" dirty="0" err="1"/>
              <a:t>geometric</a:t>
            </a:r>
            <a:r>
              <a:rPr lang="fr-FR" dirty="0"/>
              <a:t> </a:t>
            </a:r>
            <a:r>
              <a:rPr lang="fr-FR" dirty="0" err="1"/>
              <a:t>constraint</a:t>
            </a:r>
            <a:r>
              <a:rPr lang="fr-FR" dirty="0"/>
              <a:t> (~375 mm):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Includes</a:t>
            </a:r>
            <a:r>
              <a:rPr lang="fr-FR" dirty="0"/>
              <a:t> </a:t>
            </a:r>
            <a:r>
              <a:rPr lang="fr-FR" dirty="0" err="1"/>
              <a:t>profilers</a:t>
            </a:r>
            <a:r>
              <a:rPr lang="fr-FR" dirty="0"/>
              <a:t>, FC, turbo </a:t>
            </a:r>
            <a:r>
              <a:rPr lang="fr-FR" dirty="0" err="1"/>
              <a:t>pump</a:t>
            </a:r>
            <a:r>
              <a:rPr lang="fr-FR" dirty="0"/>
              <a:t> + </a:t>
            </a:r>
            <a:r>
              <a:rPr lang="fr-FR" dirty="0" err="1"/>
              <a:t>additional</a:t>
            </a:r>
            <a:r>
              <a:rPr lang="fr-FR" dirty="0"/>
              <a:t> </a:t>
            </a:r>
            <a:r>
              <a:rPr lang="fr-FR" dirty="0" err="1"/>
              <a:t>flange</a:t>
            </a:r>
            <a:r>
              <a:rPr lang="fr-FR" dirty="0"/>
              <a:t> for </a:t>
            </a:r>
            <a:r>
              <a:rPr lang="fr-FR" dirty="0" err="1"/>
              <a:t>tracking</a:t>
            </a:r>
            <a:r>
              <a:rPr lang="fr-FR" dirty="0"/>
              <a:t> detector;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Closed</a:t>
            </a:r>
            <a:r>
              <a:rPr lang="fr-FR" dirty="0"/>
              <a:t> by </a:t>
            </a:r>
            <a:r>
              <a:rPr lang="fr-FR" dirty="0" err="1"/>
              <a:t>isolating</a:t>
            </a:r>
            <a:r>
              <a:rPr lang="fr-FR" dirty="0"/>
              <a:t> valve, </a:t>
            </a:r>
            <a:r>
              <a:rPr lang="fr-FR" dirty="0" err="1"/>
              <a:t>connected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</a:t>
            </a:r>
            <a:r>
              <a:rPr lang="fr-FR" dirty="0" err="1"/>
              <a:t>bellow</a:t>
            </a:r>
            <a:r>
              <a:rPr lang="fr-FR" dirty="0"/>
              <a:t> on the AGATA </a:t>
            </a:r>
            <a:r>
              <a:rPr lang="fr-FR" dirty="0" err="1"/>
              <a:t>side</a:t>
            </a:r>
            <a:r>
              <a:rPr lang="fr-FR" dirty="0"/>
              <a:t>.</a:t>
            </a:r>
            <a:endParaRPr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6" t="35674" r="78555" b="23391"/>
          <a:stretch/>
        </p:blipFill>
        <p:spPr>
          <a:xfrm>
            <a:off x="864058" y="2702416"/>
            <a:ext cx="2267340" cy="3967844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19832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98" r="7355" b="1910"/>
          <a:stretch/>
        </p:blipFill>
        <p:spPr>
          <a:xfrm>
            <a:off x="4620795" y="2353295"/>
            <a:ext cx="7399175" cy="4504705"/>
          </a:xfrm>
          <a:prstGeom prst="rect">
            <a:avLst/>
          </a:prstGeom>
        </p:spPr>
      </p:pic>
      <p:sp>
        <p:nvSpPr>
          <p:cNvPr id="126" name="Google Shape;126;p16"/>
          <p:cNvSpPr txBox="1">
            <a:spLocks noGrp="1"/>
          </p:cNvSpPr>
          <p:nvPr>
            <p:ph type="title"/>
          </p:nvPr>
        </p:nvSpPr>
        <p:spPr>
          <a:xfrm>
            <a:off x="695325" y="549275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Mechanics: Beam pipe</a:t>
            </a:r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body" idx="1"/>
          </p:nvPr>
        </p:nvSpPr>
        <p:spPr>
          <a:xfrm>
            <a:off x="154149" y="1197954"/>
            <a:ext cx="10801500" cy="98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dirty="0"/>
              <a:t>For the 0° configuration, a 2.58m </a:t>
            </a:r>
            <a:r>
              <a:rPr lang="fr-FR" dirty="0" err="1"/>
              <a:t>beam</a:t>
            </a:r>
            <a:r>
              <a:rPr lang="fr-FR" dirty="0"/>
              <a:t> pipe passes </a:t>
            </a:r>
            <a:r>
              <a:rPr lang="fr-FR" dirty="0" err="1"/>
              <a:t>through</a:t>
            </a:r>
            <a:r>
              <a:rPr lang="fr-FR" dirty="0"/>
              <a:t> the AGATA support.</a:t>
            </a:r>
            <a:br>
              <a:rPr lang="fr-FR" dirty="0"/>
            </a:br>
            <a:r>
              <a:rPr lang="fr-FR" dirty="0"/>
              <a:t>⇨ </a:t>
            </a:r>
            <a:r>
              <a:rPr lang="fr-FR" dirty="0" err="1"/>
              <a:t>Manual</a:t>
            </a:r>
            <a:r>
              <a:rPr lang="fr-FR" dirty="0"/>
              <a:t> </a:t>
            </a:r>
            <a:r>
              <a:rPr lang="fr-FR" dirty="0" err="1"/>
              <a:t>access</a:t>
            </a:r>
            <a:r>
              <a:rPr lang="fr-FR" dirty="0"/>
              <a:t> </a:t>
            </a:r>
            <a:r>
              <a:rPr lang="fr-FR" dirty="0" err="1"/>
              <a:t>only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diagnostic box </a:t>
            </a:r>
            <a:r>
              <a:rPr lang="fr-FR" dirty="0" err="1"/>
              <a:t>side</a:t>
            </a:r>
            <a:r>
              <a:rPr lang="fr-FR" dirty="0"/>
              <a:t> for vacuum </a:t>
            </a:r>
            <a:r>
              <a:rPr lang="fr-FR" dirty="0" err="1"/>
              <a:t>sealing</a:t>
            </a:r>
            <a:r>
              <a:rPr lang="fr-FR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FR" dirty="0"/>
              <a:t>New clamp </a:t>
            </a:r>
            <a:r>
              <a:rPr lang="fr-FR" dirty="0" err="1"/>
              <a:t>mechanism</a:t>
            </a:r>
            <a:r>
              <a:rPr lang="fr-FR" dirty="0"/>
              <a:t> (</a:t>
            </a:r>
            <a:r>
              <a:rPr lang="fr-FR" dirty="0" err="1"/>
              <a:t>designed</a:t>
            </a:r>
            <a:r>
              <a:rPr lang="fr-FR" dirty="0"/>
              <a:t> by P. </a:t>
            </a:r>
            <a:r>
              <a:rPr lang="fr-FR" dirty="0" err="1"/>
              <a:t>Gangnant</a:t>
            </a:r>
            <a:r>
              <a:rPr lang="fr-FR" dirty="0"/>
              <a:t>,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manufactured</a:t>
            </a:r>
            <a:r>
              <a:rPr lang="fr-FR" dirty="0"/>
              <a:t> by the end of the 1st </a:t>
            </a:r>
            <a:r>
              <a:rPr lang="fr-FR" dirty="0" err="1"/>
              <a:t>semester</a:t>
            </a:r>
            <a:r>
              <a:rPr lang="fr-FR" dirty="0"/>
              <a:t> 2026): </a:t>
            </a:r>
            <a:endParaRPr dirty="0"/>
          </a:p>
        </p:txBody>
      </p:sp>
      <p:sp>
        <p:nvSpPr>
          <p:cNvPr id="131" name="Google Shape;131;p16"/>
          <p:cNvSpPr/>
          <p:nvPr/>
        </p:nvSpPr>
        <p:spPr>
          <a:xfrm>
            <a:off x="5645911" y="4101568"/>
            <a:ext cx="682800" cy="612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6"/>
          <p:cNvSpPr/>
          <p:nvPr/>
        </p:nvSpPr>
        <p:spPr>
          <a:xfrm>
            <a:off x="8577200" y="4227139"/>
            <a:ext cx="490500" cy="4134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3" name="Google Shape;133;p16"/>
          <p:cNvCxnSpPr/>
          <p:nvPr/>
        </p:nvCxnSpPr>
        <p:spPr>
          <a:xfrm>
            <a:off x="4241611" y="3572543"/>
            <a:ext cx="1433100" cy="548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4" name="Google Shape;134;p16"/>
          <p:cNvCxnSpPr/>
          <p:nvPr/>
        </p:nvCxnSpPr>
        <p:spPr>
          <a:xfrm flipV="1">
            <a:off x="4241611" y="4717143"/>
            <a:ext cx="1413875" cy="177142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5" name="Google Shape;135;p16"/>
          <p:cNvCxnSpPr/>
          <p:nvPr/>
        </p:nvCxnSpPr>
        <p:spPr>
          <a:xfrm flipV="1">
            <a:off x="7084302" y="4605647"/>
            <a:ext cx="1492898" cy="834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6"/>
          <p:cNvCxnSpPr/>
          <p:nvPr/>
        </p:nvCxnSpPr>
        <p:spPr>
          <a:xfrm flipV="1">
            <a:off x="8577200" y="4640539"/>
            <a:ext cx="490500" cy="799207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7" name="Google Shape;137;p16"/>
          <p:cNvSpPr txBox="1">
            <a:spLocks noGrp="1"/>
          </p:cNvSpPr>
          <p:nvPr>
            <p:ph type="body" idx="1"/>
          </p:nvPr>
        </p:nvSpPr>
        <p:spPr>
          <a:xfrm>
            <a:off x="154149" y="2486727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 err="1"/>
              <a:t>Scattering</a:t>
            </a:r>
            <a:r>
              <a:rPr lang="fr-FR" dirty="0"/>
              <a:t> </a:t>
            </a:r>
            <a:r>
              <a:rPr lang="fr-FR" dirty="0" err="1"/>
              <a:t>chamber</a:t>
            </a:r>
            <a:r>
              <a:rPr lang="fr-FR" dirty="0"/>
              <a:t> </a:t>
            </a:r>
            <a:r>
              <a:rPr lang="fr-FR" dirty="0" err="1"/>
              <a:t>side</a:t>
            </a:r>
            <a:r>
              <a:rPr lang="fr-FR" dirty="0"/>
              <a:t>: the O-ring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compressed</a:t>
            </a:r>
            <a:r>
              <a:rPr lang="fr-FR" dirty="0"/>
              <a:t> </a:t>
            </a:r>
            <a:r>
              <a:rPr lang="fr-FR" dirty="0" err="1"/>
              <a:t>ensuring</a:t>
            </a:r>
            <a:r>
              <a:rPr lang="fr-FR" dirty="0"/>
              <a:t> vacuum </a:t>
            </a:r>
            <a:r>
              <a:rPr lang="fr-FR" dirty="0" err="1"/>
              <a:t>sealing</a:t>
            </a:r>
            <a:r>
              <a:rPr lang="fr-FR" dirty="0"/>
              <a:t>, </a:t>
            </a:r>
            <a:r>
              <a:rPr lang="fr-FR" dirty="0" err="1"/>
              <a:t>guided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by the ~2mm clearance </a:t>
            </a:r>
            <a:r>
              <a:rPr lang="fr-FR" dirty="0" err="1"/>
              <a:t>along</a:t>
            </a:r>
            <a:r>
              <a:rPr lang="fr-FR" dirty="0"/>
              <a:t> the AGATA axis</a:t>
            </a:r>
            <a:endParaRPr dirty="0"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1"/>
          </p:nvPr>
        </p:nvSpPr>
        <p:spPr>
          <a:xfrm>
            <a:off x="154149" y="2187369"/>
            <a:ext cx="10801500" cy="41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FR" dirty="0"/>
              <a:t>Diagnostic box </a:t>
            </a:r>
            <a:r>
              <a:rPr lang="fr-FR" dirty="0" err="1"/>
              <a:t>side</a:t>
            </a:r>
            <a:r>
              <a:rPr lang="fr-FR" dirty="0"/>
              <a:t>: </a:t>
            </a:r>
            <a:r>
              <a:rPr lang="fr-FR" dirty="0" err="1"/>
              <a:t>three</a:t>
            </a:r>
            <a:r>
              <a:rPr lang="fr-FR" dirty="0"/>
              <a:t> </a:t>
            </a:r>
            <a:r>
              <a:rPr lang="fr-FR" dirty="0" err="1"/>
              <a:t>brass</a:t>
            </a:r>
            <a:r>
              <a:rPr lang="fr-FR" dirty="0"/>
              <a:t> lead </a:t>
            </a:r>
            <a:r>
              <a:rPr lang="fr-FR" dirty="0" err="1"/>
              <a:t>screws</a:t>
            </a:r>
            <a:r>
              <a:rPr lang="fr-FR" dirty="0"/>
              <a:t> push the pipe </a:t>
            </a:r>
            <a:r>
              <a:rPr lang="fr-FR" dirty="0" err="1"/>
              <a:t>towards</a:t>
            </a:r>
            <a:r>
              <a:rPr lang="fr-FR" dirty="0"/>
              <a:t> the </a:t>
            </a:r>
            <a:r>
              <a:rPr lang="fr-FR" dirty="0" err="1"/>
              <a:t>scattering</a:t>
            </a:r>
            <a:r>
              <a:rPr lang="fr-FR" dirty="0"/>
              <a:t> </a:t>
            </a:r>
            <a:r>
              <a:rPr lang="fr-FR" dirty="0" err="1"/>
              <a:t>chamber</a:t>
            </a:r>
            <a:endParaRPr dirty="0"/>
          </a:p>
        </p:txBody>
      </p:sp>
      <p:sp>
        <p:nvSpPr>
          <p:cNvPr id="16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20</a:t>
            </a:fld>
            <a:endParaRPr lang="fr-FR" sz="1200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4"/>
          <a:srcRect l="58752" t="16112" b="4656"/>
          <a:stretch/>
        </p:blipFill>
        <p:spPr>
          <a:xfrm>
            <a:off x="7084302" y="5439746"/>
            <a:ext cx="1492898" cy="1418254"/>
          </a:xfrm>
          <a:prstGeom prst="rect">
            <a:avLst/>
          </a:prstGeom>
          <a:ln w="41275" cmpd="sng">
            <a:solidFill>
              <a:srgbClr val="FF0000"/>
            </a:solidFill>
          </a:ln>
        </p:spPr>
      </p:pic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4"/>
          <a:srcRect r="43942"/>
          <a:stretch/>
        </p:blipFill>
        <p:spPr>
          <a:xfrm>
            <a:off x="934921" y="3579892"/>
            <a:ext cx="3296914" cy="2908671"/>
          </a:xfrm>
          <a:prstGeom prst="rect">
            <a:avLst/>
          </a:prstGeom>
          <a:ln w="41275" cmpd="sng">
            <a:solidFill>
              <a:srgbClr val="FF0000"/>
            </a:solidFill>
          </a:ln>
        </p:spPr>
      </p:pic>
      <p:sp>
        <p:nvSpPr>
          <p:cNvPr id="25" name="Google Shape;132;p16"/>
          <p:cNvSpPr/>
          <p:nvPr/>
        </p:nvSpPr>
        <p:spPr>
          <a:xfrm>
            <a:off x="10141357" y="4006123"/>
            <a:ext cx="1073327" cy="708345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237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>
            <a:spLocks noGrp="1"/>
          </p:cNvSpPr>
          <p:nvPr>
            <p:ph type="title"/>
          </p:nvPr>
        </p:nvSpPr>
        <p:spPr>
          <a:xfrm>
            <a:off x="695325" y="549275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Mechanics: accessing the target area</a:t>
            </a:r>
            <a:endParaRPr/>
          </a:p>
        </p:txBody>
      </p:sp>
      <p:sp>
        <p:nvSpPr>
          <p:cNvPr id="16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21</a:t>
            </a:fld>
            <a:endParaRPr lang="fr-FR" sz="1200" dirty="0"/>
          </a:p>
        </p:txBody>
      </p:sp>
      <p:sp>
        <p:nvSpPr>
          <p:cNvPr id="54" name="ZoneTexte 53"/>
          <p:cNvSpPr txBox="1"/>
          <p:nvPr/>
        </p:nvSpPr>
        <p:spPr>
          <a:xfrm>
            <a:off x="8087632" y="1230925"/>
            <a:ext cx="344466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AGATA : </a:t>
            </a:r>
          </a:p>
          <a:p>
            <a:r>
              <a:rPr lang="fr-FR" sz="1600" dirty="0" smtClean="0"/>
              <a:t>0</a:t>
            </a:r>
            <a:r>
              <a:rPr lang="fr-FR" sz="1600" dirty="0"/>
              <a:t>° </a:t>
            </a:r>
            <a:r>
              <a:rPr lang="fr-FR" sz="1400" dirty="0">
                <a:solidFill>
                  <a:schemeClr val="accent6"/>
                </a:solidFill>
              </a:rPr>
              <a:t>(</a:t>
            </a:r>
            <a:r>
              <a:rPr lang="fr-FR" sz="1400" dirty="0" err="1">
                <a:solidFill>
                  <a:schemeClr val="accent6"/>
                </a:solidFill>
              </a:rPr>
              <a:t>honeycomb</a:t>
            </a:r>
            <a:r>
              <a:rPr lang="fr-FR" sz="1400" dirty="0">
                <a:solidFill>
                  <a:schemeClr val="accent6"/>
                </a:solidFill>
              </a:rPr>
              <a:t> rotation </a:t>
            </a:r>
            <a:r>
              <a:rPr lang="fr-FR" sz="1400" dirty="0" smtClean="0">
                <a:solidFill>
                  <a:schemeClr val="accent6"/>
                </a:solidFill>
              </a:rPr>
              <a:t>OK)</a:t>
            </a: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600" dirty="0" smtClean="0"/>
              <a:t>0mm</a:t>
            </a:r>
          </a:p>
          <a:p>
            <a:endParaRPr lang="fr-FR" sz="1100" dirty="0" smtClean="0"/>
          </a:p>
          <a:p>
            <a:endParaRPr lang="fr-FR" sz="1100" dirty="0" smtClean="0"/>
          </a:p>
          <a:p>
            <a:r>
              <a:rPr lang="fr-FR" sz="1600" dirty="0" smtClean="0"/>
              <a:t>GRIT : </a:t>
            </a:r>
          </a:p>
          <a:p>
            <a:r>
              <a:rPr lang="fr-FR" sz="1600" dirty="0" smtClean="0"/>
              <a:t>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position, </a:t>
            </a:r>
            <a:r>
              <a:rPr lang="fr-FR" sz="1600" dirty="0" err="1" smtClean="0"/>
              <a:t>target</a:t>
            </a:r>
            <a:r>
              <a:rPr lang="fr-FR" sz="1600" dirty="0" smtClean="0"/>
              <a:t> </a:t>
            </a:r>
            <a:r>
              <a:rPr lang="fr-FR" sz="1600" dirty="0" err="1" smtClean="0"/>
              <a:t>access</a:t>
            </a:r>
            <a:r>
              <a:rPr lang="fr-FR" sz="1600" dirty="0" smtClean="0"/>
              <a:t> </a:t>
            </a:r>
            <a:r>
              <a:rPr lang="fr-FR" sz="1600" dirty="0" err="1" smtClean="0"/>
              <a:t>limited</a:t>
            </a:r>
            <a:endParaRPr lang="fr-FR" sz="1600" dirty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55" name="ZoneTexte 54"/>
          <p:cNvSpPr txBox="1"/>
          <p:nvPr/>
        </p:nvSpPr>
        <p:spPr>
          <a:xfrm>
            <a:off x="4043816" y="1162175"/>
            <a:ext cx="2952540" cy="1738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AGATA :</a:t>
            </a:r>
          </a:p>
          <a:p>
            <a:r>
              <a:rPr lang="fr-FR" sz="1600" dirty="0" smtClean="0"/>
              <a:t>28</a:t>
            </a:r>
            <a:r>
              <a:rPr lang="fr-FR" sz="1600" dirty="0"/>
              <a:t>° </a:t>
            </a:r>
            <a:r>
              <a:rPr lang="fr-FR" sz="1400" b="1" dirty="0">
                <a:solidFill>
                  <a:srgbClr val="FF0000"/>
                </a:solidFill>
              </a:rPr>
              <a:t>(</a:t>
            </a:r>
            <a:r>
              <a:rPr lang="fr-FR" sz="1400" b="1" dirty="0" err="1">
                <a:solidFill>
                  <a:srgbClr val="FF0000"/>
                </a:solidFill>
              </a:rPr>
              <a:t>honeycomb</a:t>
            </a:r>
            <a:r>
              <a:rPr lang="fr-FR" sz="1400" b="1" dirty="0">
                <a:solidFill>
                  <a:srgbClr val="FF0000"/>
                </a:solidFill>
              </a:rPr>
              <a:t> rotation </a:t>
            </a:r>
            <a:r>
              <a:rPr lang="fr-FR" sz="1400" b="1" dirty="0" smtClean="0">
                <a:solidFill>
                  <a:srgbClr val="FF0000"/>
                </a:solidFill>
              </a:rPr>
              <a:t>NOK)</a:t>
            </a:r>
            <a:br>
              <a:rPr lang="fr-FR" sz="1400" b="1" dirty="0" smtClean="0">
                <a:solidFill>
                  <a:srgbClr val="FF0000"/>
                </a:solidFill>
              </a:rPr>
            </a:br>
            <a:r>
              <a:rPr lang="fr-FR" sz="1600" dirty="0" smtClean="0"/>
              <a:t>0mm</a:t>
            </a:r>
            <a:br>
              <a:rPr lang="fr-FR" sz="1600" dirty="0" smtClean="0"/>
            </a:br>
            <a:r>
              <a:rPr lang="fr-FR" sz="1600" dirty="0" smtClean="0"/>
              <a:t>Vacuum pipe installation possible</a:t>
            </a:r>
          </a:p>
          <a:p>
            <a:endParaRPr lang="fr-FR" sz="1100" dirty="0" smtClean="0"/>
          </a:p>
          <a:p>
            <a:r>
              <a:rPr lang="fr-FR" sz="1600" dirty="0" smtClean="0"/>
              <a:t>GRIT :</a:t>
            </a:r>
          </a:p>
          <a:p>
            <a:r>
              <a:rPr lang="fr-FR" sz="1600" dirty="0" smtClean="0"/>
              <a:t> max </a:t>
            </a:r>
            <a:r>
              <a:rPr lang="fr-FR" sz="1600" dirty="0" err="1" smtClean="0"/>
              <a:t>rear</a:t>
            </a:r>
            <a:r>
              <a:rPr lang="fr-FR" sz="1600" dirty="0" smtClean="0"/>
              <a:t> </a:t>
            </a:r>
            <a:r>
              <a:rPr lang="fr-FR" sz="1600" dirty="0"/>
              <a:t>position, Target </a:t>
            </a:r>
            <a:r>
              <a:rPr lang="fr-FR" sz="1600" dirty="0" err="1" smtClean="0"/>
              <a:t>access</a:t>
            </a:r>
            <a:endParaRPr lang="fr-FR" sz="1600" dirty="0"/>
          </a:p>
        </p:txBody>
      </p:sp>
      <p:sp>
        <p:nvSpPr>
          <p:cNvPr id="56" name="ZoneTexte 55"/>
          <p:cNvSpPr txBox="1"/>
          <p:nvPr/>
        </p:nvSpPr>
        <p:spPr>
          <a:xfrm>
            <a:off x="68369" y="1162175"/>
            <a:ext cx="3567977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AGATA : </a:t>
            </a:r>
          </a:p>
          <a:p>
            <a:r>
              <a:rPr lang="fr-FR" sz="1600" dirty="0" smtClean="0"/>
              <a:t>28</a:t>
            </a:r>
            <a:r>
              <a:rPr lang="fr-FR" sz="1600" dirty="0" smtClean="0"/>
              <a:t>° </a:t>
            </a:r>
            <a:r>
              <a:rPr lang="fr-FR" sz="1400" dirty="0" smtClean="0">
                <a:solidFill>
                  <a:schemeClr val="accent6"/>
                </a:solidFill>
              </a:rPr>
              <a:t>(</a:t>
            </a:r>
            <a:r>
              <a:rPr lang="fr-FR" sz="1400" dirty="0" err="1" smtClean="0">
                <a:solidFill>
                  <a:schemeClr val="accent6"/>
                </a:solidFill>
              </a:rPr>
              <a:t>honeycomb</a:t>
            </a:r>
            <a:r>
              <a:rPr lang="fr-FR" sz="1400" dirty="0" smtClean="0">
                <a:solidFill>
                  <a:schemeClr val="accent6"/>
                </a:solidFill>
              </a:rPr>
              <a:t> rotation OK)</a:t>
            </a:r>
            <a:br>
              <a:rPr lang="fr-FR" sz="1400" dirty="0" smtClean="0">
                <a:solidFill>
                  <a:schemeClr val="accent6"/>
                </a:solidFill>
              </a:rPr>
            </a:br>
            <a:r>
              <a:rPr lang="fr-FR" sz="1600" dirty="0" smtClean="0"/>
              <a:t>-500mm</a:t>
            </a:r>
            <a:br>
              <a:rPr lang="fr-FR" sz="1600" dirty="0" smtClean="0"/>
            </a:br>
            <a:r>
              <a:rPr lang="fr-FR" sz="1600" dirty="0" smtClean="0"/>
              <a:t>Vacuum pipe installation possible</a:t>
            </a:r>
            <a:br>
              <a:rPr lang="fr-FR" sz="1600" dirty="0" smtClean="0"/>
            </a:br>
            <a:endParaRPr lang="fr-FR" sz="1100" dirty="0" smtClean="0"/>
          </a:p>
          <a:p>
            <a:r>
              <a:rPr lang="fr-FR" sz="1600" dirty="0" smtClean="0"/>
              <a:t>GRIT : </a:t>
            </a:r>
          </a:p>
          <a:p>
            <a:r>
              <a:rPr lang="fr-FR" sz="1600" dirty="0"/>
              <a:t> =&gt; Full </a:t>
            </a:r>
            <a:r>
              <a:rPr lang="fr-FR" sz="1600" dirty="0" err="1" smtClean="0"/>
              <a:t>access</a:t>
            </a:r>
            <a:endParaRPr lang="fr-FR" sz="1600" dirty="0"/>
          </a:p>
        </p:txBody>
      </p:sp>
      <p:grpSp>
        <p:nvGrpSpPr>
          <p:cNvPr id="57" name="Groupe 56"/>
          <p:cNvGrpSpPr/>
          <p:nvPr/>
        </p:nvGrpSpPr>
        <p:grpSpPr>
          <a:xfrm>
            <a:off x="0" y="3196271"/>
            <a:ext cx="12046984" cy="3165098"/>
            <a:chOff x="201311" y="3030802"/>
            <a:chExt cx="12046984" cy="3165098"/>
          </a:xfrm>
        </p:grpSpPr>
        <p:pic>
          <p:nvPicPr>
            <p:cNvPr id="58" name="Image 5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311" y="3030802"/>
              <a:ext cx="3959353" cy="3165098"/>
            </a:xfrm>
            <a:prstGeom prst="rect">
              <a:avLst/>
            </a:prstGeom>
            <a:ln>
              <a:solidFill>
                <a:srgbClr val="261F4D"/>
              </a:solidFill>
            </a:ln>
          </p:spPr>
        </p:pic>
        <p:pic>
          <p:nvPicPr>
            <p:cNvPr id="59" name="Image 5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5127" y="3030802"/>
              <a:ext cx="3959353" cy="3165098"/>
            </a:xfrm>
            <a:prstGeom prst="rect">
              <a:avLst/>
            </a:prstGeom>
            <a:ln>
              <a:solidFill>
                <a:srgbClr val="261F4D"/>
              </a:solidFill>
            </a:ln>
          </p:spPr>
        </p:pic>
        <p:pic>
          <p:nvPicPr>
            <p:cNvPr id="60" name="Image 5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8943" y="3030802"/>
              <a:ext cx="3959352" cy="3165098"/>
            </a:xfrm>
            <a:prstGeom prst="rect">
              <a:avLst/>
            </a:prstGeom>
            <a:ln>
              <a:solidFill>
                <a:srgbClr val="261F4D"/>
              </a:solidFill>
            </a:ln>
          </p:spPr>
        </p:pic>
      </p:grpSp>
      <p:cxnSp>
        <p:nvCxnSpPr>
          <p:cNvPr id="61" name="Connecteur droit 60"/>
          <p:cNvCxnSpPr/>
          <p:nvPr/>
        </p:nvCxnSpPr>
        <p:spPr>
          <a:xfrm>
            <a:off x="68369" y="2283471"/>
            <a:ext cx="11463924" cy="2011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4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>
            <a:spLocks noGrp="1"/>
          </p:cNvSpPr>
          <p:nvPr>
            <p:ph type="title"/>
          </p:nvPr>
        </p:nvSpPr>
        <p:spPr>
          <a:xfrm>
            <a:off x="695325" y="549275"/>
            <a:ext cx="10801500" cy="612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Mechanics: accessing the target area</a:t>
            </a:r>
            <a:endParaRPr/>
          </a:p>
        </p:txBody>
      </p:sp>
      <p:sp>
        <p:nvSpPr>
          <p:cNvPr id="16" name="Google Shape;88;p12"/>
          <p:cNvSpPr txBox="1">
            <a:spLocks/>
          </p:cNvSpPr>
          <p:nvPr/>
        </p:nvSpPr>
        <p:spPr>
          <a:xfrm>
            <a:off x="0" y="6518246"/>
            <a:ext cx="461394" cy="339754"/>
          </a:xfrm>
          <a:prstGeom prst="rect">
            <a:avLst/>
          </a:prstGeom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00000000-1234-1234-1234-123412341234}" type="slidenum">
              <a:rPr lang="fr-FR" sz="1200" smtClean="0"/>
              <a:pPr algn="ctr"/>
              <a:t>22</a:t>
            </a:fld>
            <a:endParaRPr lang="fr-FR" sz="1200" dirty="0"/>
          </a:p>
        </p:txBody>
      </p:sp>
      <p:grpSp>
        <p:nvGrpSpPr>
          <p:cNvPr id="37" name="Groupe 36"/>
          <p:cNvGrpSpPr/>
          <p:nvPr/>
        </p:nvGrpSpPr>
        <p:grpSpPr>
          <a:xfrm>
            <a:off x="1" y="2875715"/>
            <a:ext cx="12191999" cy="3538169"/>
            <a:chOff x="1" y="1989136"/>
            <a:chExt cx="12191999" cy="3538169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74"/>
            <a:stretch/>
          </p:blipFill>
          <p:spPr>
            <a:xfrm>
              <a:off x="1" y="1989137"/>
              <a:ext cx="4029214" cy="35232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9" name="Image 3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0"/>
            <a:stretch/>
          </p:blipFill>
          <p:spPr>
            <a:xfrm>
              <a:off x="4081168" y="1989136"/>
              <a:ext cx="4023096" cy="35232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0" name="Image 3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8"/>
            <a:stretch/>
          </p:blipFill>
          <p:spPr>
            <a:xfrm>
              <a:off x="8156217" y="1989136"/>
              <a:ext cx="4035783" cy="3538169"/>
            </a:xfrm>
            <a:prstGeom prst="rect">
              <a:avLst/>
            </a:prstGeom>
            <a:ln w="44450">
              <a:solidFill>
                <a:srgbClr val="FFC000"/>
              </a:solidFill>
            </a:ln>
          </p:spPr>
        </p:pic>
      </p:grpSp>
      <p:sp>
        <p:nvSpPr>
          <p:cNvPr id="41" name="ZoneTexte 40"/>
          <p:cNvSpPr txBox="1"/>
          <p:nvPr/>
        </p:nvSpPr>
        <p:spPr>
          <a:xfrm>
            <a:off x="1" y="1119555"/>
            <a:ext cx="4019321" cy="181588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AGATA : 0°, 0mm </a:t>
            </a:r>
            <a:r>
              <a:rPr lang="fr-FR" sz="1600" b="1" dirty="0">
                <a:solidFill>
                  <a:srgbClr val="FF0000"/>
                </a:solidFill>
              </a:rPr>
              <a:t>(</a:t>
            </a:r>
            <a:r>
              <a:rPr lang="fr-FR" sz="1600" b="1" dirty="0" err="1">
                <a:solidFill>
                  <a:srgbClr val="FF0000"/>
                </a:solidFill>
              </a:rPr>
              <a:t>honeycomb</a:t>
            </a:r>
            <a:r>
              <a:rPr lang="fr-FR" sz="1600" b="1" dirty="0">
                <a:solidFill>
                  <a:srgbClr val="FF0000"/>
                </a:solidFill>
              </a:rPr>
              <a:t> rotation NOK)</a:t>
            </a:r>
          </a:p>
          <a:p>
            <a:endParaRPr lang="fr-FR" sz="1600" dirty="0" smtClean="0">
              <a:solidFill>
                <a:schemeClr val="bg1"/>
              </a:solidFill>
            </a:endParaRPr>
          </a:p>
          <a:p>
            <a:r>
              <a:rPr lang="fr-FR" sz="1600" dirty="0" smtClean="0">
                <a:solidFill>
                  <a:schemeClr val="bg1"/>
                </a:solidFill>
              </a:rPr>
              <a:t>GRIT :  0mm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/>
            </a:r>
            <a:br>
              <a:rPr lang="fr-FR" sz="1600" dirty="0" smtClean="0">
                <a:solidFill>
                  <a:schemeClr val="bg1"/>
                </a:solidFill>
              </a:rPr>
            </a:br>
            <a:endParaRPr lang="fr-FR" sz="1600" dirty="0" smtClean="0">
              <a:solidFill>
                <a:schemeClr val="bg1"/>
              </a:solidFill>
            </a:endParaRPr>
          </a:p>
          <a:p>
            <a:r>
              <a:rPr lang="fr-FR" sz="1600" dirty="0" smtClean="0">
                <a:solidFill>
                  <a:schemeClr val="bg1"/>
                </a:solidFill>
              </a:rPr>
              <a:t>VAMOS : 0°,  </a:t>
            </a:r>
            <a:r>
              <a:rPr lang="fr-FR" sz="1600" dirty="0" smtClean="0">
                <a:solidFill>
                  <a:schemeClr val="bg1"/>
                </a:solidFill>
              </a:rPr>
              <a:t>650mm</a:t>
            </a:r>
          </a:p>
          <a:p>
            <a:r>
              <a:rPr lang="fr-FR" sz="1600" dirty="0" smtClean="0">
                <a:solidFill>
                  <a:schemeClr val="bg1"/>
                </a:solidFill>
              </a:rPr>
              <a:t>(</a:t>
            </a:r>
            <a:r>
              <a:rPr lang="fr-FR" sz="1600" i="1" dirty="0" err="1" smtClean="0">
                <a:solidFill>
                  <a:schemeClr val="bg1"/>
                </a:solidFill>
              </a:rPr>
              <a:t>bellow</a:t>
            </a:r>
            <a:r>
              <a:rPr lang="fr-FR" sz="1600" i="1" dirty="0" smtClean="0">
                <a:solidFill>
                  <a:schemeClr val="bg1"/>
                </a:solidFill>
              </a:rPr>
              <a:t> interface </a:t>
            </a:r>
            <a:r>
              <a:rPr lang="fr-FR" sz="1600" i="1" dirty="0" smtClean="0">
                <a:solidFill>
                  <a:schemeClr val="bg1"/>
                </a:solidFill>
              </a:rPr>
              <a:t>VAMOS / GRIT not </a:t>
            </a:r>
            <a:r>
              <a:rPr lang="fr-FR" sz="1600" i="1" dirty="0" err="1" smtClean="0">
                <a:solidFill>
                  <a:schemeClr val="bg1"/>
                </a:solidFill>
              </a:rPr>
              <a:t>included</a:t>
            </a:r>
            <a:r>
              <a:rPr lang="fr-FR" sz="1600" dirty="0" smtClean="0">
                <a:solidFill>
                  <a:schemeClr val="bg1"/>
                </a:solidFill>
              </a:rPr>
              <a:t>)</a:t>
            </a:r>
            <a:endParaRPr lang="fr-FR" sz="1600" dirty="0" smtClean="0">
              <a:solidFill>
                <a:schemeClr val="bg1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4081168" y="1123972"/>
            <a:ext cx="393184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AGATA : 0°, 0mm </a:t>
            </a:r>
            <a:r>
              <a:rPr lang="fr-FR" sz="1600" b="1" dirty="0">
                <a:solidFill>
                  <a:srgbClr val="FF0000"/>
                </a:solidFill>
              </a:rPr>
              <a:t>(</a:t>
            </a:r>
            <a:r>
              <a:rPr lang="fr-FR" sz="1600" b="1" dirty="0" err="1">
                <a:solidFill>
                  <a:srgbClr val="FF0000"/>
                </a:solidFill>
              </a:rPr>
              <a:t>honeycomb</a:t>
            </a:r>
            <a:r>
              <a:rPr lang="fr-FR" sz="1600" b="1" dirty="0">
                <a:solidFill>
                  <a:srgbClr val="FF0000"/>
                </a:solidFill>
              </a:rPr>
              <a:t> rotation NOK)</a:t>
            </a:r>
          </a:p>
          <a:p>
            <a:endParaRPr lang="fr-FR" sz="1600" dirty="0" smtClean="0"/>
          </a:p>
          <a:p>
            <a:r>
              <a:rPr lang="fr-FR" sz="1600" dirty="0" smtClean="0"/>
              <a:t>GRIT : 0mm</a:t>
            </a:r>
          </a:p>
          <a:p>
            <a:endParaRPr lang="fr-FR" sz="1600" dirty="0" smtClean="0"/>
          </a:p>
          <a:p>
            <a:endParaRPr lang="fr-FR" sz="1600" dirty="0" smtClean="0"/>
          </a:p>
          <a:p>
            <a:r>
              <a:rPr lang="fr-FR" sz="1600" dirty="0" smtClean="0"/>
              <a:t>VAMOS : 1100mm </a:t>
            </a:r>
            <a:r>
              <a:rPr lang="fr-FR" sz="1600" dirty="0"/>
              <a:t>(max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position, </a:t>
            </a:r>
            <a:r>
              <a:rPr lang="fr-FR" sz="1600" dirty="0" smtClean="0"/>
              <a:t> for</a:t>
            </a:r>
            <a:endParaRPr lang="fr-FR" sz="1600" dirty="0" smtClean="0"/>
          </a:p>
          <a:p>
            <a:r>
              <a:rPr lang="fr-FR" sz="1600" dirty="0" smtClean="0"/>
              <a:t>detector </a:t>
            </a:r>
            <a:r>
              <a:rPr lang="fr-FR" sz="1600" dirty="0" err="1" smtClean="0"/>
              <a:t>access</a:t>
            </a:r>
            <a:r>
              <a:rPr lang="fr-FR" sz="1600" dirty="0" smtClean="0"/>
              <a:t> </a:t>
            </a:r>
            <a:r>
              <a:rPr lang="fr-FR" sz="1600" i="1" dirty="0" smtClean="0"/>
              <a:t>not in </a:t>
            </a:r>
            <a:r>
              <a:rPr lang="fr-FR" sz="1600" i="1" dirty="0" err="1" smtClean="0"/>
              <a:t>this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picture</a:t>
            </a:r>
            <a:r>
              <a:rPr lang="fr-FR" sz="1600" i="1" dirty="0" smtClean="0"/>
              <a:t> !</a:t>
            </a:r>
            <a:r>
              <a:rPr lang="fr-FR" sz="1600" dirty="0" smtClean="0"/>
              <a:t>)</a:t>
            </a:r>
            <a:endParaRPr lang="fr-FR" sz="1600" dirty="0" smtClean="0"/>
          </a:p>
          <a:p>
            <a:endParaRPr lang="fr-FR" sz="1600" dirty="0"/>
          </a:p>
        </p:txBody>
      </p:sp>
      <p:sp>
        <p:nvSpPr>
          <p:cNvPr id="43" name="ZoneTexte 42"/>
          <p:cNvSpPr txBox="1"/>
          <p:nvPr/>
        </p:nvSpPr>
        <p:spPr>
          <a:xfrm>
            <a:off x="8104264" y="1119555"/>
            <a:ext cx="4087736" cy="1569660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/>
              <a:t>AGATA : 0°, </a:t>
            </a:r>
            <a:r>
              <a:rPr lang="fr-FR" sz="1600" dirty="0" smtClean="0"/>
              <a:t>0mm </a:t>
            </a:r>
            <a:r>
              <a:rPr lang="fr-FR" sz="1600" dirty="0">
                <a:solidFill>
                  <a:schemeClr val="accent6"/>
                </a:solidFill>
              </a:rPr>
              <a:t>(</a:t>
            </a:r>
            <a:r>
              <a:rPr lang="fr-FR" sz="1600" dirty="0" err="1">
                <a:solidFill>
                  <a:schemeClr val="accent6"/>
                </a:solidFill>
              </a:rPr>
              <a:t>honeycomb</a:t>
            </a:r>
            <a:r>
              <a:rPr lang="fr-FR" sz="1600" dirty="0">
                <a:solidFill>
                  <a:schemeClr val="accent6"/>
                </a:solidFill>
              </a:rPr>
              <a:t> rotation OK)</a:t>
            </a:r>
            <a:br>
              <a:rPr lang="fr-FR" sz="1600" dirty="0">
                <a:solidFill>
                  <a:schemeClr val="accent6"/>
                </a:solidFill>
              </a:rPr>
            </a:br>
            <a:endParaRPr lang="fr-FR" sz="1600" dirty="0" smtClean="0">
              <a:solidFill>
                <a:schemeClr val="accent6"/>
              </a:solidFill>
            </a:endParaRPr>
          </a:p>
          <a:p>
            <a:r>
              <a:rPr lang="fr-FR" sz="1600" dirty="0" smtClean="0"/>
              <a:t>GRIT : 450mm </a:t>
            </a:r>
            <a:r>
              <a:rPr lang="fr-FR" sz="1600" dirty="0"/>
              <a:t>(max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position, </a:t>
            </a:r>
            <a:r>
              <a:rPr lang="fr-FR" sz="1600" dirty="0" err="1" smtClean="0"/>
              <a:t>target</a:t>
            </a:r>
            <a:r>
              <a:rPr lang="fr-FR" sz="1600" dirty="0" smtClean="0"/>
              <a:t> </a:t>
            </a:r>
            <a:r>
              <a:rPr lang="fr-FR" sz="1600" dirty="0" err="1" smtClean="0"/>
              <a:t>access</a:t>
            </a:r>
            <a:r>
              <a:rPr lang="fr-FR" sz="1600" dirty="0"/>
              <a:t> </a:t>
            </a:r>
            <a:r>
              <a:rPr lang="fr-FR" sz="1600" dirty="0" err="1" smtClean="0"/>
              <a:t>limited</a:t>
            </a:r>
            <a:r>
              <a:rPr lang="fr-FR" sz="1600" dirty="0" smtClean="0"/>
              <a:t>, ..)</a:t>
            </a:r>
          </a:p>
          <a:p>
            <a:endParaRPr lang="fr-FR" sz="1600" dirty="0" smtClean="0"/>
          </a:p>
          <a:p>
            <a:r>
              <a:rPr lang="fr-FR" sz="1600" dirty="0" smtClean="0"/>
              <a:t>VAMOS : 1100mm </a:t>
            </a:r>
            <a:r>
              <a:rPr lang="fr-FR" sz="1600" dirty="0"/>
              <a:t>(max </a:t>
            </a:r>
            <a:r>
              <a:rPr lang="fr-FR" sz="1600" dirty="0" err="1"/>
              <a:t>rear</a:t>
            </a:r>
            <a:r>
              <a:rPr lang="fr-FR" sz="1600" dirty="0"/>
              <a:t> </a:t>
            </a:r>
            <a:r>
              <a:rPr lang="fr-FR" sz="1600" dirty="0" smtClean="0"/>
              <a:t>position</a:t>
            </a:r>
            <a:r>
              <a:rPr lang="fr-FR" sz="1600" dirty="0" smtClean="0"/>
              <a:t>)</a:t>
            </a:r>
            <a:endParaRPr lang="fr-FR" sz="1600" dirty="0" smtClean="0"/>
          </a:p>
        </p:txBody>
      </p:sp>
      <p:sp>
        <p:nvSpPr>
          <p:cNvPr id="44" name="Ellipse 43"/>
          <p:cNvSpPr/>
          <p:nvPr/>
        </p:nvSpPr>
        <p:spPr>
          <a:xfrm>
            <a:off x="5990162" y="4310173"/>
            <a:ext cx="746620" cy="6543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Ellipse 44"/>
          <p:cNvSpPr/>
          <p:nvPr/>
        </p:nvSpPr>
        <p:spPr>
          <a:xfrm>
            <a:off x="9463733" y="4199140"/>
            <a:ext cx="746620" cy="6543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 rot="5400000">
            <a:off x="9595176" y="3323866"/>
            <a:ext cx="1243247" cy="507301"/>
          </a:xfrm>
          <a:prstGeom prst="rect">
            <a:avLst/>
          </a:prstGeom>
          <a:noFill/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46"/>
          <p:cNvCxnSpPr/>
          <p:nvPr/>
        </p:nvCxnSpPr>
        <p:spPr>
          <a:xfrm flipV="1">
            <a:off x="9950253" y="3368675"/>
            <a:ext cx="520197" cy="4582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flipV="1">
            <a:off x="9961846" y="3225800"/>
            <a:ext cx="480729" cy="2201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flipV="1">
            <a:off x="9960225" y="3114675"/>
            <a:ext cx="510225" cy="929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 49"/>
          <p:cNvPicPr>
            <a:picLocks noChangeAspect="1"/>
          </p:cNvPicPr>
          <p:nvPr/>
        </p:nvPicPr>
        <p:blipFill rotWithShape="1">
          <a:blip r:embed="rId6"/>
          <a:srcRect b="13225"/>
          <a:stretch/>
        </p:blipFill>
        <p:spPr>
          <a:xfrm>
            <a:off x="10733928" y="4978257"/>
            <a:ext cx="1448092" cy="1799209"/>
          </a:xfrm>
          <a:prstGeom prst="rect">
            <a:avLst/>
          </a:prstGeom>
          <a:ln w="34925">
            <a:solidFill>
              <a:srgbClr val="FFC000"/>
            </a:solidFill>
          </a:ln>
        </p:spPr>
      </p:pic>
      <p:sp>
        <p:nvSpPr>
          <p:cNvPr id="51" name="ZoneTexte 50"/>
          <p:cNvSpPr txBox="1"/>
          <p:nvPr/>
        </p:nvSpPr>
        <p:spPr>
          <a:xfrm>
            <a:off x="10681975" y="6058820"/>
            <a:ext cx="12130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GRIT </a:t>
            </a:r>
            <a:r>
              <a:rPr lang="fr-FR" sz="1400" dirty="0" err="1" smtClean="0"/>
              <a:t>access</a:t>
            </a:r>
            <a:r>
              <a:rPr lang="fr-FR" sz="1400" dirty="0" smtClean="0"/>
              <a:t> :</a:t>
            </a:r>
          </a:p>
          <a:p>
            <a:r>
              <a:rPr lang="fr-FR" sz="1400" dirty="0" err="1" smtClean="0"/>
              <a:t>Specialized</a:t>
            </a:r>
            <a:r>
              <a:rPr lang="fr-FR" sz="1400" dirty="0" smtClean="0"/>
              <a:t> </a:t>
            </a:r>
          </a:p>
          <a:p>
            <a:r>
              <a:rPr lang="fr-FR" sz="1400" dirty="0" err="1" smtClean="0"/>
              <a:t>step</a:t>
            </a:r>
            <a:r>
              <a:rPr lang="fr-FR" sz="1400" dirty="0" smtClean="0"/>
              <a:t> </a:t>
            </a:r>
            <a:r>
              <a:rPr lang="fr-FR" sz="1400" dirty="0" err="1" smtClean="0"/>
              <a:t>ladder</a:t>
            </a:r>
            <a:r>
              <a:rPr lang="fr-FR" sz="1400" dirty="0" smtClean="0"/>
              <a:t> ??</a:t>
            </a:r>
            <a:endParaRPr lang="fr-FR" sz="1400" dirty="0"/>
          </a:p>
        </p:txBody>
      </p:sp>
      <p:sp>
        <p:nvSpPr>
          <p:cNvPr id="52" name="Rectangle 51"/>
          <p:cNvSpPr/>
          <p:nvPr/>
        </p:nvSpPr>
        <p:spPr>
          <a:xfrm>
            <a:off x="1" y="5890664"/>
            <a:ext cx="4019321" cy="523220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EXPERIMENTAL </a:t>
            </a:r>
            <a:r>
              <a:rPr lang="fr-FR" sz="2800" dirty="0" smtClean="0">
                <a:solidFill>
                  <a:srgbClr val="FF0000"/>
                </a:solidFill>
              </a:rPr>
              <a:t>SETUP </a:t>
            </a:r>
            <a:endParaRPr lang="fr-FR" sz="2800" dirty="0">
              <a:solidFill>
                <a:srgbClr val="FF0000"/>
              </a:solidFill>
            </a:endParaRPr>
          </a:p>
        </p:txBody>
      </p:sp>
      <p:cxnSp>
        <p:nvCxnSpPr>
          <p:cNvPr id="53" name="Connecteur droit 52"/>
          <p:cNvCxnSpPr/>
          <p:nvPr/>
        </p:nvCxnSpPr>
        <p:spPr>
          <a:xfrm>
            <a:off x="161925" y="1544213"/>
            <a:ext cx="12020095" cy="372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V="1">
            <a:off x="171905" y="2155023"/>
            <a:ext cx="11924845" cy="204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3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41274</TotalTime>
  <Words>1968</Words>
  <Application>Microsoft Office PowerPoint</Application>
  <PresentationFormat>Grand écran</PresentationFormat>
  <Paragraphs>275</Paragraphs>
  <Slides>22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Courier New</vt:lpstr>
      <vt:lpstr>Times New Roman</vt:lpstr>
      <vt:lpstr>Thème Office</vt:lpstr>
      <vt:lpstr>GANIL campaign preparation</vt:lpstr>
      <vt:lpstr>An overview on…</vt:lpstr>
      <vt:lpstr>Mechanics : VAMOS : New « telescope » detector </vt:lpstr>
      <vt:lpstr>Mechanics: Reaction chamber and targets</vt:lpstr>
      <vt:lpstr>Mechanics: Reaction chamber and targets</vt:lpstr>
      <vt:lpstr>Infrastructure: Electronics platform placement</vt:lpstr>
      <vt:lpstr>Présentation PowerPoint</vt:lpstr>
      <vt:lpstr>Infrastructure: LN2 autofill</vt:lpstr>
      <vt:lpstr>Infrastructure: Water cooling (digitizers)</vt:lpstr>
      <vt:lpstr>Infrastructure: DAQ room</vt:lpstr>
      <vt:lpstr>Infrastructure: ATC preparation/repository area</vt:lpstr>
      <vt:lpstr>Infrastructure: VAMOS improvements</vt:lpstr>
      <vt:lpstr>The campaign: Data Management Plan</vt:lpstr>
      <vt:lpstr>The campaign: Host Laboratory Agreement</vt:lpstr>
      <vt:lpstr>A timeline ?</vt:lpstr>
      <vt:lpstr>Merci pour votre attention</vt:lpstr>
      <vt:lpstr>Infrastructure: GANIL LIFTING FACILITIES</vt:lpstr>
      <vt:lpstr>Mechanical integration of AGATA@GANIL</vt:lpstr>
      <vt:lpstr>Mechanics: Diagnostic box</vt:lpstr>
      <vt:lpstr>Mechanics: Beam pipe</vt:lpstr>
      <vt:lpstr>Mechanics: accessing the target area</vt:lpstr>
      <vt:lpstr>Mechanics: accessing the target area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Pupin Stéphanie</dc:creator>
  <cp:lastModifiedBy>Goupil Johan</cp:lastModifiedBy>
  <cp:revision>197</cp:revision>
  <cp:lastPrinted>2026-09-08T14:58:08Z</cp:lastPrinted>
  <dcterms:created xsi:type="dcterms:W3CDTF">2024-02-01T13:48:29Z</dcterms:created>
  <dcterms:modified xsi:type="dcterms:W3CDTF">2026-09-08T19:37:08Z</dcterms:modified>
</cp:coreProperties>
</file>