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81" r:id="rId2"/>
    <p:sldId id="257" r:id="rId3"/>
    <p:sldId id="290" r:id="rId4"/>
    <p:sldId id="302" r:id="rId5"/>
    <p:sldId id="295" r:id="rId6"/>
    <p:sldId id="296" r:id="rId7"/>
    <p:sldId id="289" r:id="rId8"/>
    <p:sldId id="298" r:id="rId9"/>
    <p:sldId id="297" r:id="rId10"/>
    <p:sldId id="299" r:id="rId11"/>
    <p:sldId id="303" r:id="rId12"/>
    <p:sldId id="288" r:id="rId13"/>
    <p:sldId id="287" r:id="rId14"/>
    <p:sldId id="292" r:id="rId15"/>
    <p:sldId id="286" r:id="rId16"/>
    <p:sldId id="300" r:id="rId17"/>
    <p:sldId id="283" r:id="rId18"/>
    <p:sldId id="301" r:id="rId19"/>
    <p:sldId id="304" r:id="rId20"/>
    <p:sldId id="291" r:id="rId21"/>
    <p:sldId id="293" r:id="rId22"/>
  </p:sldIdLst>
  <p:sldSz cx="12192000" cy="6858000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FF00FF"/>
    <a:srgbClr val="261F4D"/>
    <a:srgbClr val="60A4B4"/>
    <a:srgbClr val="FF6600"/>
    <a:srgbClr val="FFCC66"/>
    <a:srgbClr val="C95827"/>
    <a:srgbClr val="CAC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5" autoAdjust="0"/>
  </p:normalViewPr>
  <p:slideViewPr>
    <p:cSldViewPr snapToGrid="0" showGuides="1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2B621ED-5418-3245-3465-427B3A0D3B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675734-EAB5-D7E0-1871-9D38A8961E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3C6D6A-BF13-F9F3-A2A9-B5A5F3683A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8C7E8-D2B2-ED43-9D08-6ADD78CFDC0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2BBC4A8C-D77F-1D53-451A-57D959428E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FE2B1-9F4D-1849-B725-F1A2344A2365}" type="datetimeFigureOut">
              <a:rPr lang="fr-FR" smtClean="0"/>
              <a:t>10/09/2026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294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 mod="1">
    <p:ext uri="{56416CCD-93CA-4268-BC5B-53C4BB910035}">
      <p15:sldGuideLst xmlns:p15="http://schemas.microsoft.com/office/powerpoint/2012/main">
        <p15:guide id="1" orient="horz" pos="3110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69620-070F-D948-B6E5-ABE1BC2E8378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FC862-3C35-3D4E-9084-D9ECACF1A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560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  <p:sp>
        <p:nvSpPr>
          <p:cNvPr id="2" name="ZoneTexte 1"/>
          <p:cNvSpPr txBox="1"/>
          <p:nvPr userDrawn="1"/>
        </p:nvSpPr>
        <p:spPr>
          <a:xfrm>
            <a:off x="11493224" y="6596390"/>
            <a:ext cx="7083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C. </a:t>
            </a:r>
            <a:r>
              <a:rPr lang="fr-FR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Barué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761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12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ogo seu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99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84648E8-20C0-A703-5721-F09140286C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FDC16773-7578-4935-97D9-ED814AF568BC}" type="datetime1">
              <a:rPr lang="fr-FR" smtClean="0"/>
              <a:t>10/09/2026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13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031331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9FE161-F273-FD72-F1A1-439897F66E30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BE6A4682-0ABE-48C4-A635-C58FEA35DFF6}" type="datetime1">
              <a:rPr lang="fr-FR" smtClean="0"/>
              <a:t>10/09/2026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13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86709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2EA58E3-68C4-4453-9F83-7625029DEE6D}" type="datetime1">
              <a:rPr lang="fr-FR" smtClean="0"/>
              <a:t>10/09/2026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13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70175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8760A5-4195-9E50-D0C2-1CD72DFF81EC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526D8CDC-0227-448C-B4B6-9C988208627B}" type="datetime1">
              <a:rPr lang="fr-FR" smtClean="0"/>
              <a:t>10/09/2026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13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68238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C50DEC-F94F-4BDB-9988-1418B949C54E}" type="datetime1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13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241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780B82-68F1-4E93-AF8E-F97720624BC9}" type="datetime1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13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771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bg>
      <p:bgPr>
        <a:solidFill>
          <a:srgbClr val="C95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820634-45A0-4CBF-BF23-936DE855F6D2}" type="datetime1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13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077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074CBE-DE75-4460-8C9E-89104BB726F0}" type="datetime1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13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927C20D-B4A5-20B7-AB48-75CA86D0843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950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092478"/>
            <a:ext cx="7129463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3086101"/>
            <a:ext cx="10801349" cy="304323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85410F-5249-4D8A-964B-5EE9D2FC211C}" type="datetime1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13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927C20D-B4A5-20B7-AB48-75CA86D0843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887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Visage humain, capture d’écran, usine, art&#10;&#10;Description générée automatiquement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789" b="75341"/>
          <a:stretch/>
        </p:blipFill>
        <p:spPr>
          <a:xfrm>
            <a:off x="0" y="6317999"/>
            <a:ext cx="12192000" cy="540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891AC7-5CF4-4F1B-A63C-8293A4E6A257}" type="datetime1">
              <a:rPr lang="fr-FR" smtClean="0"/>
              <a:t>10/09/2026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13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204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19" t="28724" r="119" b="63410"/>
          <a:stretch/>
        </p:blipFill>
        <p:spPr>
          <a:xfrm>
            <a:off x="-14514" y="6318001"/>
            <a:ext cx="12206514" cy="5406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CC31E7-651D-4B38-8D0A-A01A5D7CB0A5}" type="datetime1">
              <a:rPr lang="fr-FR" smtClean="0"/>
              <a:t>10/09/2026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13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245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56" t="33966" r="-156" b="58168"/>
          <a:stretch/>
        </p:blipFill>
        <p:spPr>
          <a:xfrm>
            <a:off x="3175" y="6317999"/>
            <a:ext cx="12201525" cy="540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F1411B-0DEA-4856-9841-EA338F4F860D}" type="datetime1">
              <a:rPr lang="fr-FR" smtClean="0"/>
              <a:t>10/09/2026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13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913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779C4B-6C33-8A68-E4D7-CC3F7053175D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94B1F6B-57F4-4446-9D7F-42B65CB02A52}" type="datetime1">
              <a:rPr lang="fr-FR" smtClean="0"/>
              <a:t>10/09/2026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13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346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A744807-E470-CFFA-FCC2-F5FE905269DE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89137"/>
            <a:ext cx="5292725" cy="414020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989138"/>
            <a:ext cx="5292724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DA82C-1676-463D-B264-7AA88444E43C}" type="datetime1">
              <a:rPr lang="fr-FR" smtClean="0"/>
              <a:t>10/09/2026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13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7ED1F4B-F8AF-6A32-996A-140828E4F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A45FD47-8F02-E3D1-8836-A153070B3F16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2166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090958-F7E7-8AD5-A483-0D1FBFEB2709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89137"/>
            <a:ext cx="3455989" cy="414020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213" y="1989138"/>
            <a:ext cx="3457575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CC76-F819-4591-A9DE-DF1EC79AB68D}" type="datetime1">
              <a:rPr lang="fr-FR" smtClean="0"/>
              <a:t>10/09/2026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13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5B376B07-EB61-361A-CDFD-5E75CD9A2FD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040688" y="1989138"/>
            <a:ext cx="3457575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812BC44-B713-09E9-A994-1EBF66495F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1B42FC7-ECB4-B8DF-817A-1F225C02B42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150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A245C0-7608-29FB-E211-F4BD5616FEBD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96213AF-EDE7-ABD8-3C87-12C13108D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49" cy="1141413"/>
          </a:xfrm>
        </p:spPr>
        <p:txBody>
          <a:bodyPr anchor="ctr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39BCA0-00EB-4C04-FE5D-D57CFB42A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989137"/>
            <a:ext cx="5302250" cy="583375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039CBE-47B6-B221-F597-0A920B645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5326" y="2731009"/>
            <a:ext cx="5302250" cy="339833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AB4248-870C-318C-3957-BD4B81DDC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4" y="1989138"/>
            <a:ext cx="5302250" cy="583374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8C83028-6471-684E-6541-3C912C1C8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3950" y="2731009"/>
            <a:ext cx="5302250" cy="339833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B6BE0A8-167A-EDED-938A-7034D719E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4DBDE-F869-4C17-B7B8-62632FBA0711}" type="datetime1">
              <a:rPr lang="fr-FR" smtClean="0"/>
              <a:t>10/09/2026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6D9B09-35F6-CD02-5B0F-09D34FE86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13</a:t>
            </a:r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EAAAD1C-47AE-9FCA-0448-17D1AFD6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B145831-15F1-C839-875C-ABB8BFD27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F0FFB82-6432-211D-DD5B-E79E186C1CF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764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F5B9310-A98B-02B0-8DFD-5F4E8CAFFA50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24FF7A-7AC1-B304-B766-865CD6D61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65603E-9229-B94A-80F8-4FD6A362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C7FFA-5258-402F-AF30-408EB31D0102}" type="datetime1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332EF9-A7AF-0E36-B432-A2F119BA7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13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64E45D-D49D-03B1-DAB7-55D30C0F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24615F-94DA-228D-98B8-8CFF9A1CF9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CA7C713-6E9F-9E06-96FE-1CBF92D19B1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9107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669066-CFCF-41DB-AA50-E148CF998E28}" type="datetime1">
              <a:rPr lang="fr-FR" smtClean="0"/>
              <a:t>10/09/2026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13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383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9BDCA5-A42A-4B13-8B17-524F352BCCF7}" type="datetime1">
              <a:rPr lang="fr-FR" smtClean="0"/>
              <a:t>10/09/2026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13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0E8317-6100-4728-184D-31EFF1753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812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E509CBF-AC4F-6A85-985B-A7A28D9035B6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1C3DA6-1B9F-AE68-9F5A-FD8A36CFB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B62F7-D0EA-40E4-B0A0-4FF2B8E19DF5}" type="datetime1">
              <a:rPr lang="fr-FR" smtClean="0"/>
              <a:t>10/09/2026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BE1939-A96A-8869-5F61-1052CDEF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13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3CACE9-C05D-2E68-0F2C-D1EA945D9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26178BC9-AFF1-066B-B74E-64F49DDF1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6" y="1989139"/>
            <a:ext cx="3455988" cy="41401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A07CDDF1-8217-8011-188E-6C6B607E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3455988" cy="1141413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3E014FF3-6B7D-01A9-4EDB-BCA4CB430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549275"/>
            <a:ext cx="7129462" cy="558006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CE8E76-9657-A6B5-7E77-FBC3EAE1C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54ED51A-2B1B-B7F8-2B0A-F32A5685FC5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659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B50E7-EC66-4AAA-BD54-2689E5C3F575}" type="datetime1">
              <a:rPr lang="fr-FR" smtClean="0"/>
              <a:t>10/09/2026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13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71CAEE75-82CA-0EE9-8A64-25E8B567C7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9138"/>
            <a:ext cx="12192000" cy="4868862"/>
          </a:xfrm>
          <a:pattFill prst="pct5">
            <a:fgClr>
              <a:schemeClr val="bg1"/>
            </a:fgClr>
            <a:bgClr>
              <a:schemeClr val="bg2"/>
            </a:bgClr>
          </a:pattFill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4" name="Image 3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B82D3D8F-3630-17C3-D58D-6A3635BC62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E3B2C7A-E65D-05D7-72D2-8FDF998E7166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963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image">
    <p:bg>
      <p:bgPr>
        <a:solidFill>
          <a:srgbClr val="CAC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nuage, plein air, arbre, ciel&#10;&#10;Description générée automatiquement">
            <a:extLst>
              <a:ext uri="{FF2B5EF4-FFF2-40B4-BE49-F238E27FC236}">
                <a16:creationId xmlns:a16="http://schemas.microsoft.com/office/drawing/2014/main" id="{3B74FEEB-0659-65A4-17DA-8B87A72902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59" t="35139" b="10140"/>
          <a:stretch/>
        </p:blipFill>
        <p:spPr>
          <a:xfrm>
            <a:off x="0" y="1989138"/>
            <a:ext cx="12192000" cy="48688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5E7EC10-206A-72F4-91BB-2E65EF32210F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B77E5-BB06-410B-B28D-8EE19D637882}" type="datetime1">
              <a:rPr lang="fr-FR" smtClean="0"/>
              <a:t>10/09/2026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13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E507065-CF76-8E92-00FE-38DBC2ED04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2946AB7-A2AE-FE87-1FF5-759E09BE9A03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O. Naves/</a:t>
            </a:r>
            <a:r>
              <a:rPr lang="fr-FR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Drakodrone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38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carte, diagramme, Plan&#10;&#10;Description générée automatiquement">
            <a:extLst>
              <a:ext uri="{FF2B5EF4-FFF2-40B4-BE49-F238E27FC236}">
                <a16:creationId xmlns:a16="http://schemas.microsoft.com/office/drawing/2014/main" id="{A1CBB1D1-9CE9-D73F-D21D-A5DAF8E7D9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6427" y="1265572"/>
            <a:ext cx="7870248" cy="48637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41D318-D2A0-774E-EEB5-5F2E5D4207E3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6341167-FF0D-D71B-6A48-B5C37ACF5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6" y="1989139"/>
            <a:ext cx="3455988" cy="4140199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61AF02-3051-6181-2F34-CA165C73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F2CE-EEBA-4B41-933D-804E7AEEEB67}" type="datetime1">
              <a:rPr lang="fr-FR" smtClean="0"/>
              <a:t>10/09/2026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82B163-7A6B-8D00-78F2-898E7BC1B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13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554EF3-BE24-DB3A-DB8F-3CA03B63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50AC1D9F-B01A-B9BD-1811-BDADB880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3455990" cy="1141413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CE8E76-9657-A6B5-7E77-FBC3EAE1C0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54ED51A-2B1B-B7F8-2B0A-F32A5685FC5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410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3429000"/>
            <a:ext cx="10801350" cy="1439863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213" y="1989138"/>
            <a:ext cx="3457575" cy="729933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6F6DF881-F972-4E52-A04C-9100A794DD82}" type="datetime1">
              <a:rPr lang="fr-FR" smtClean="0"/>
              <a:t>10/09/2026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13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871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D8250EB-B0C5-1B57-C3BE-6BA2B94C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290FDB-4BF6-552E-F9DE-E0BE6EB81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989138"/>
            <a:ext cx="10801350" cy="414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DA5BD8-C4D6-207B-4C7D-26B9235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8001"/>
            <a:ext cx="1800225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BA18DC10-01F7-4BFE-BC76-01D862119734}" type="datetime1">
              <a:rPr lang="fr-FR" smtClean="0"/>
              <a:t>10/09/2026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04228E-A1D3-107C-CD03-5E01B1840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8001"/>
            <a:ext cx="29068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13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1C997C-4506-BCCC-5373-325AA0E6A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8001"/>
            <a:ext cx="50408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460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65" r:id="rId3"/>
    <p:sldLayoutId id="2147483649" r:id="rId4"/>
    <p:sldLayoutId id="2147483667" r:id="rId5"/>
    <p:sldLayoutId id="2147483669" r:id="rId6"/>
    <p:sldLayoutId id="2147483668" r:id="rId7"/>
    <p:sldLayoutId id="2147483671" r:id="rId8"/>
    <p:sldLayoutId id="2147483672" r:id="rId9"/>
    <p:sldLayoutId id="2147483651" r:id="rId10"/>
    <p:sldLayoutId id="2147483670" r:id="rId11"/>
    <p:sldLayoutId id="2147483678" r:id="rId12"/>
    <p:sldLayoutId id="2147483650" r:id="rId13"/>
    <p:sldLayoutId id="2147483673" r:id="rId14"/>
    <p:sldLayoutId id="2147483674" r:id="rId15"/>
    <p:sldLayoutId id="2147483675" r:id="rId16"/>
    <p:sldLayoutId id="2147483652" r:id="rId17"/>
    <p:sldLayoutId id="2147483664" r:id="rId18"/>
    <p:sldLayoutId id="2147483653" r:id="rId19"/>
    <p:sldLayoutId id="2147483654" r:id="rId20"/>
    <p:sldLayoutId id="2147483655" r:id="rId21"/>
    <p:sldLayoutId id="2147483679" r:id="rId22"/>
    <p:sldLayoutId id="2147483656" r:id="rId23"/>
    <p:sldLayoutId id="2147483660" r:id="rId24"/>
    <p:sldLayoutId id="2147483676" r:id="rId25"/>
    <p:sldLayoutId id="2147483657" r:id="rId26"/>
    <p:sldLayoutId id="2147483677" r:id="rId2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orient="horz" pos="3861" userDrawn="1">
          <p15:clr>
            <a:srgbClr val="547EBF"/>
          </p15:clr>
        </p15:guide>
        <p15:guide id="3" pos="7242" userDrawn="1">
          <p15:clr>
            <a:srgbClr val="547EBF"/>
          </p15:clr>
        </p15:guide>
        <p15:guide id="4" pos="438" userDrawn="1">
          <p15:clr>
            <a:srgbClr val="547EBF"/>
          </p15:clr>
        </p15:guide>
        <p15:guide id="5" pos="2751" userDrawn="1">
          <p15:clr>
            <a:srgbClr val="F26B43"/>
          </p15:clr>
        </p15:guide>
        <p15:guide id="6" pos="5065" userDrawn="1">
          <p15:clr>
            <a:srgbClr val="F26B43"/>
          </p15:clr>
        </p15:guide>
        <p15:guide id="7" pos="3840" userDrawn="1">
          <p15:clr>
            <a:srgbClr val="FDE53C"/>
          </p15:clr>
        </p15:guide>
        <p15:guide id="8" orient="horz" pos="2160" userDrawn="1">
          <p15:clr>
            <a:srgbClr val="FDE53C"/>
          </p15:clr>
        </p15:guide>
        <p15:guide id="9" orient="horz" pos="1253" userDrawn="1">
          <p15:clr>
            <a:srgbClr val="F26B43"/>
          </p15:clr>
        </p15:guide>
        <p15:guide id="10" pos="1572" userDrawn="1">
          <p15:clr>
            <a:srgbClr val="9FCC3B"/>
          </p15:clr>
        </p15:guide>
        <p15:guide id="11" pos="6108" userDrawn="1">
          <p15:clr>
            <a:srgbClr val="9FCC3B"/>
          </p15:clr>
        </p15:guide>
        <p15:guide id="12" orient="horz" pos="3067" userDrawn="1">
          <p15:clr>
            <a:srgbClr val="F26B43"/>
          </p15:clr>
        </p15:guide>
        <p15:guide id="13" pos="2615" userDrawn="1">
          <p15:clr>
            <a:srgbClr val="F26B43"/>
          </p15:clr>
        </p15:guide>
        <p15:guide id="14" pos="4929" userDrawn="1">
          <p15:clr>
            <a:srgbClr val="F26B43"/>
          </p15:clr>
        </p15:guide>
        <p15:guide id="15" pos="3772" userDrawn="1">
          <p15:clr>
            <a:srgbClr val="FBAE40"/>
          </p15:clr>
        </p15:guide>
        <p15:guide id="16" pos="3908" userDrawn="1">
          <p15:clr>
            <a:srgbClr val="FBAE4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661769" y="2587217"/>
            <a:ext cx="10801350" cy="152082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AGATA/GANIL </a:t>
            </a:r>
            <a:br>
              <a:rPr lang="fr-FR" dirty="0" smtClean="0"/>
            </a:br>
            <a:r>
              <a:rPr lang="fr-FR" dirty="0" err="1" smtClean="0"/>
              <a:t>Mechanical</a:t>
            </a:r>
            <a:r>
              <a:rPr lang="fr-FR" dirty="0" smtClean="0"/>
              <a:t> design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89" y="244663"/>
            <a:ext cx="4329631" cy="183696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260" y="244663"/>
            <a:ext cx="1215588" cy="164268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520" y="992016"/>
            <a:ext cx="2685999" cy="895333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5"/>
          <a:srcRect r="62346" b="83057"/>
          <a:stretch>
            <a:fillRect/>
          </a:stretch>
        </p:blipFill>
        <p:spPr>
          <a:xfrm>
            <a:off x="7626520" y="244663"/>
            <a:ext cx="2685999" cy="615615"/>
          </a:xfrm>
          <a:prstGeom prst="rect">
            <a:avLst/>
          </a:prstGeom>
        </p:spPr>
      </p:pic>
      <p:sp>
        <p:nvSpPr>
          <p:cNvPr id="12" name="Espace réservé du texte 7"/>
          <p:cNvSpPr txBox="1">
            <a:spLocks/>
          </p:cNvSpPr>
          <p:nvPr/>
        </p:nvSpPr>
        <p:spPr>
          <a:xfrm>
            <a:off x="326189" y="4767985"/>
            <a:ext cx="10801349" cy="1260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2529" dirty="0" smtClean="0"/>
              <a:t>Guillaume BRUNET</a:t>
            </a:r>
          </a:p>
          <a:p>
            <a:pPr>
              <a:spcBef>
                <a:spcPts val="0"/>
              </a:spcBef>
              <a:buClr>
                <a:schemeClr val="lt1"/>
              </a:buClr>
              <a:buSzPct val="100000"/>
            </a:pPr>
            <a:endParaRPr lang="en-US" dirty="0" smtClean="0"/>
          </a:p>
          <a:p>
            <a:pPr>
              <a:spcBef>
                <a:spcPts val="0"/>
              </a:spcBef>
              <a:buClr>
                <a:schemeClr val="lt1"/>
              </a:buClr>
              <a:buSzPct val="160345"/>
            </a:pPr>
            <a:r>
              <a:rPr lang="en-US" dirty="0" smtClean="0">
                <a:solidFill>
                  <a:schemeClr val="lt2"/>
                </a:solidFill>
              </a:rPr>
              <a:t>AGATA WEEK</a:t>
            </a:r>
            <a:br>
              <a:rPr lang="en-US" dirty="0" smtClean="0">
                <a:solidFill>
                  <a:schemeClr val="lt2"/>
                </a:solidFill>
              </a:rPr>
            </a:br>
            <a:endParaRPr lang="en-US" sz="1497" dirty="0" smtClean="0">
              <a:solidFill>
                <a:schemeClr val="lt2"/>
              </a:solidFill>
            </a:endParaRPr>
          </a:p>
          <a:p>
            <a:pPr>
              <a:spcBef>
                <a:spcPts val="0"/>
              </a:spcBef>
              <a:buClr>
                <a:schemeClr val="lt1"/>
              </a:buClr>
              <a:buSzPct val="120000"/>
            </a:pPr>
            <a:r>
              <a:rPr lang="en-US" sz="2000" dirty="0" smtClean="0">
                <a:solidFill>
                  <a:schemeClr val="lt2"/>
                </a:solidFill>
              </a:rPr>
              <a:t>Warsaw (Poland) - 11 September 2026</a:t>
            </a:r>
            <a:endParaRPr lang="en-US" sz="2000" dirty="0">
              <a:solidFill>
                <a:schemeClr val="lt2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28" t="18838" r="55290" b="68563"/>
          <a:stretch/>
        </p:blipFill>
        <p:spPr>
          <a:xfrm>
            <a:off x="8305100" y="4370663"/>
            <a:ext cx="1451295" cy="171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6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263914" y="170957"/>
            <a:ext cx="10801350" cy="1141413"/>
          </a:xfrm>
        </p:spPr>
        <p:txBody>
          <a:bodyPr/>
          <a:lstStyle/>
          <a:p>
            <a:r>
              <a:rPr lang="fr-FR" dirty="0" smtClean="0"/>
              <a:t>GLOBAL OVERVIEW</a:t>
            </a:r>
            <a:endParaRPr lang="fr-FR" dirty="0"/>
          </a:p>
        </p:txBody>
      </p:sp>
      <p:pic>
        <p:nvPicPr>
          <p:cNvPr id="3" name="Espace réservé du conten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053" y="1722775"/>
            <a:ext cx="7731947" cy="3981926"/>
          </a:xfrm>
        </p:spPr>
      </p:pic>
      <p:cxnSp>
        <p:nvCxnSpPr>
          <p:cNvPr id="6" name="Connecteur droit avec flèche 5"/>
          <p:cNvCxnSpPr/>
          <p:nvPr/>
        </p:nvCxnSpPr>
        <p:spPr>
          <a:xfrm flipV="1">
            <a:off x="5038531" y="4638819"/>
            <a:ext cx="966029" cy="51330"/>
          </a:xfrm>
          <a:prstGeom prst="straightConnector1">
            <a:avLst/>
          </a:prstGeom>
          <a:ln w="60325">
            <a:solidFill>
              <a:schemeClr val="tx1"/>
            </a:solidFill>
            <a:headEnd w="sm" len="lg"/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 rot="21384289">
            <a:off x="4985568" y="4200682"/>
            <a:ext cx="90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 err="1" smtClean="0"/>
              <a:t>Beam</a:t>
            </a:r>
            <a:endParaRPr lang="fr-FR" sz="2400" i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86652" y="1405414"/>
            <a:ext cx="437340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</a:pPr>
            <a:r>
              <a:rPr lang="fr-FR" dirty="0" err="1"/>
              <a:t>Mechanical</a:t>
            </a:r>
            <a:r>
              <a:rPr lang="fr-FR" dirty="0"/>
              <a:t> </a:t>
            </a:r>
            <a:r>
              <a:rPr lang="fr-FR" dirty="0" err="1"/>
              <a:t>integration</a:t>
            </a:r>
            <a:r>
              <a:rPr lang="fr-FR" dirty="0"/>
              <a:t> in the G1 hall</a:t>
            </a:r>
            <a:r>
              <a:rPr lang="fr-FR" dirty="0" smtClean="0"/>
              <a:t>: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1600"/>
            </a:pPr>
            <a:endParaRPr lang="fr-FR" dirty="0"/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dirty="0" err="1"/>
              <a:t>Mechanical</a:t>
            </a:r>
            <a:r>
              <a:rPr lang="fr-FR" dirty="0"/>
              <a:t> </a:t>
            </a:r>
            <a:r>
              <a:rPr lang="fr-FR" dirty="0" smtClean="0"/>
              <a:t>installation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dirty="0"/>
              <a:t>Detectors position </a:t>
            </a:r>
            <a:r>
              <a:rPr lang="fr-FR" dirty="0" smtClean="0"/>
              <a:t>update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dirty="0" err="1" smtClean="0"/>
              <a:t>Movements</a:t>
            </a:r>
            <a:r>
              <a:rPr lang="fr-FR" dirty="0" smtClean="0"/>
              <a:t> : AGATA rotation</a:t>
            </a:r>
            <a:endParaRPr lang="fr-FR" dirty="0"/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dirty="0" err="1"/>
              <a:t>Movements</a:t>
            </a:r>
            <a:r>
              <a:rPr lang="fr-FR" dirty="0"/>
              <a:t> : </a:t>
            </a:r>
            <a:r>
              <a:rPr lang="fr-FR" dirty="0" smtClean="0"/>
              <a:t>GRIT &amp; VAMOS</a:t>
            </a:r>
          </a:p>
          <a:p>
            <a:pPr marL="457200" indent="-342900">
              <a:buSzPts val="1800"/>
              <a:buFont typeface="Arial" panose="020B0604020202020204" pitchFamily="34" charset="0"/>
              <a:buChar char="●"/>
            </a:pPr>
            <a:r>
              <a:rPr lang="fr-FR" dirty="0" err="1"/>
              <a:t>Movements</a:t>
            </a:r>
            <a:r>
              <a:rPr lang="fr-FR" dirty="0"/>
              <a:t> : </a:t>
            </a:r>
            <a:r>
              <a:rPr lang="fr-FR" dirty="0" smtClean="0"/>
              <a:t>AGATA </a:t>
            </a:r>
            <a:r>
              <a:rPr lang="fr-FR" dirty="0" err="1" smtClean="0"/>
              <a:t>honeycomb</a:t>
            </a:r>
            <a:endParaRPr lang="fr-FR" dirty="0" smtClean="0"/>
          </a:p>
          <a:p>
            <a:pPr marL="457200" indent="-342900">
              <a:buSzPts val="1800"/>
              <a:buFont typeface="Arial" panose="020B0604020202020204" pitchFamily="34" charset="0"/>
              <a:buChar char="●"/>
            </a:pPr>
            <a:r>
              <a:rPr lang="fr-FR" dirty="0" smtClean="0"/>
              <a:t>New diagnostic box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dirty="0" err="1"/>
              <a:t>Beam</a:t>
            </a:r>
            <a:r>
              <a:rPr lang="fr-FR" dirty="0"/>
              <a:t> </a:t>
            </a:r>
            <a:r>
              <a:rPr lang="fr-FR" dirty="0" smtClean="0"/>
              <a:t>pipe VAMOS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dirty="0" err="1" smtClean="0"/>
              <a:t>Beam</a:t>
            </a:r>
            <a:r>
              <a:rPr lang="fr-FR" dirty="0" smtClean="0"/>
              <a:t> pipe GRIT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dirty="0" err="1" smtClean="0"/>
              <a:t>Mechanical</a:t>
            </a:r>
            <a:r>
              <a:rPr lang="fr-FR" dirty="0" smtClean="0"/>
              <a:t> interface : GRIT / VAMOS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dirty="0" smtClean="0"/>
              <a:t>Racks disposition</a:t>
            </a:r>
            <a:endParaRPr lang="fr-FR" dirty="0"/>
          </a:p>
          <a:p>
            <a:pPr marL="457200" indent="-342900">
              <a:buSzPts val="1800"/>
              <a:buFont typeface="Arial" panose="020B0604020202020204" pitchFamily="34" charset="0"/>
              <a:buChar char="●"/>
            </a:pPr>
            <a:r>
              <a:rPr lang="fr-FR" dirty="0" err="1"/>
              <a:t>Cables</a:t>
            </a:r>
            <a:r>
              <a:rPr lang="fr-FR" dirty="0"/>
              <a:t> </a:t>
            </a:r>
            <a:r>
              <a:rPr lang="fr-FR" dirty="0" smtClean="0"/>
              <a:t>management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dirty="0"/>
              <a:t>Detectors </a:t>
            </a:r>
            <a:r>
              <a:rPr lang="fr-FR" dirty="0" smtClean="0"/>
              <a:t>handling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dirty="0" smtClean="0"/>
              <a:t>LN2 Distribution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dirty="0" err="1"/>
              <a:t>Where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at ?</a:t>
            </a:r>
            <a:endParaRPr lang="fr-FR" dirty="0" smtClean="0"/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endParaRPr lang="fr-FR" dirty="0" smtClean="0"/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endParaRPr lang="fr-FR" dirty="0" smtClean="0"/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endParaRPr lang="fr-FR" dirty="0" smtClean="0"/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30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698" y="922913"/>
            <a:ext cx="6305610" cy="5395088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263914" y="146827"/>
            <a:ext cx="10801350" cy="1141413"/>
          </a:xfrm>
        </p:spPr>
        <p:txBody>
          <a:bodyPr/>
          <a:lstStyle/>
          <a:p>
            <a:r>
              <a:rPr lang="fr-FR" dirty="0" err="1" smtClean="0"/>
              <a:t>Mechanical</a:t>
            </a:r>
            <a:r>
              <a:rPr lang="fr-FR" dirty="0" smtClean="0"/>
              <a:t> installation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0318" y="512155"/>
            <a:ext cx="1316293" cy="410758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3</a:t>
            </a:fld>
            <a:endParaRPr lang="fr-FR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5664589" y="2779947"/>
            <a:ext cx="737536" cy="238548"/>
          </a:xfrm>
          <a:prstGeom prst="straightConnector1">
            <a:avLst/>
          </a:prstGeom>
          <a:ln w="60325">
            <a:solidFill>
              <a:schemeClr val="tx1"/>
            </a:solidFill>
            <a:headEnd w="sm" len="lg"/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 rot="873834">
            <a:off x="5708155" y="2114214"/>
            <a:ext cx="90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 err="1" smtClean="0"/>
              <a:t>Beam</a:t>
            </a:r>
            <a:endParaRPr lang="fr-FR" sz="2400" i="1" dirty="0" smtClean="0"/>
          </a:p>
        </p:txBody>
      </p:sp>
      <p:sp>
        <p:nvSpPr>
          <p:cNvPr id="5" name="ZoneTexte 4"/>
          <p:cNvSpPr txBox="1"/>
          <p:nvPr/>
        </p:nvSpPr>
        <p:spPr>
          <a:xfrm>
            <a:off x="0" y="1253686"/>
            <a:ext cx="5791698" cy="47089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</a:rPr>
              <a:t>Standard </a:t>
            </a:r>
            <a:r>
              <a:rPr lang="fr-FR" sz="2000" b="1" dirty="0">
                <a:solidFill>
                  <a:srgbClr val="0070C0"/>
                </a:solidFill>
              </a:rPr>
              <a:t>AGATA 2Pi </a:t>
            </a:r>
            <a:r>
              <a:rPr lang="fr-FR" sz="2000" b="1" dirty="0" smtClean="0">
                <a:solidFill>
                  <a:srgbClr val="0070C0"/>
                </a:solidFill>
              </a:rPr>
              <a:t>setup</a:t>
            </a:r>
          </a:p>
          <a:p>
            <a:endParaRPr lang="fr-FR" sz="2000" dirty="0" smtClean="0"/>
          </a:p>
          <a:p>
            <a:r>
              <a:rPr lang="fr-FR" sz="2000" b="1" dirty="0">
                <a:solidFill>
                  <a:srgbClr val="CCCC00"/>
                </a:solidFill>
              </a:rPr>
              <a:t>New diagnostics vacuum </a:t>
            </a:r>
            <a:r>
              <a:rPr lang="fr-FR" sz="2000" b="1" dirty="0" err="1">
                <a:solidFill>
                  <a:srgbClr val="CCCC00"/>
                </a:solidFill>
              </a:rPr>
              <a:t>chamber</a:t>
            </a:r>
            <a:endParaRPr lang="fr-FR" sz="2000" b="1" dirty="0">
              <a:solidFill>
                <a:srgbClr val="CCCC00"/>
              </a:solidFill>
            </a:endParaRPr>
          </a:p>
          <a:p>
            <a:endParaRPr lang="en-US" sz="2000" b="1" dirty="0" smtClean="0">
              <a:solidFill>
                <a:srgbClr val="FF00FF"/>
              </a:solidFill>
            </a:endParaRPr>
          </a:p>
          <a:p>
            <a:r>
              <a:rPr lang="fr-FR" sz="2000" b="1" dirty="0" err="1">
                <a:solidFill>
                  <a:srgbClr val="FF0000"/>
                </a:solidFill>
              </a:rPr>
              <a:t>Rotating</a:t>
            </a:r>
            <a:r>
              <a:rPr lang="fr-FR" sz="2000" b="1" dirty="0">
                <a:solidFill>
                  <a:srgbClr val="FF0000"/>
                </a:solidFill>
              </a:rPr>
              <a:t> structure (</a:t>
            </a:r>
            <a:r>
              <a:rPr lang="fr-FR" sz="2000" b="1" dirty="0" err="1">
                <a:solidFill>
                  <a:srgbClr val="FF0000"/>
                </a:solidFill>
              </a:rPr>
              <a:t>curve</a:t>
            </a:r>
            <a:r>
              <a:rPr lang="fr-FR" sz="2000" b="1" dirty="0">
                <a:solidFill>
                  <a:srgbClr val="FF0000"/>
                </a:solidFill>
              </a:rPr>
              <a:t> rails)  on the </a:t>
            </a:r>
            <a:r>
              <a:rPr lang="fr-FR" sz="2000" b="1" dirty="0" err="1">
                <a:solidFill>
                  <a:srgbClr val="FF0000"/>
                </a:solidFill>
              </a:rPr>
              <a:t>ground</a:t>
            </a:r>
            <a:r>
              <a:rPr lang="fr-FR" sz="2000" b="1" dirty="0">
                <a:solidFill>
                  <a:srgbClr val="FF0000"/>
                </a:solidFill>
              </a:rPr>
              <a:t> (0 to  +28°)</a:t>
            </a:r>
          </a:p>
          <a:p>
            <a:endParaRPr lang="en-US" sz="2000" b="1" dirty="0">
              <a:solidFill>
                <a:srgbClr val="FF00FF"/>
              </a:solidFill>
            </a:endParaRPr>
          </a:p>
          <a:p>
            <a:r>
              <a:rPr lang="en-US" sz="2000" b="1" dirty="0" smtClean="0">
                <a:solidFill>
                  <a:srgbClr val="FF00FF"/>
                </a:solidFill>
              </a:rPr>
              <a:t>New </a:t>
            </a:r>
            <a:r>
              <a:rPr lang="en-US" sz="2000" b="1" dirty="0">
                <a:solidFill>
                  <a:srgbClr val="FF00FF"/>
                </a:solidFill>
              </a:rPr>
              <a:t>Rotating (0° to +28°) and Linear (0 </a:t>
            </a:r>
            <a:r>
              <a:rPr lang="en-US" sz="2000" b="1" dirty="0" smtClean="0">
                <a:solidFill>
                  <a:srgbClr val="FF00FF"/>
                </a:solidFill>
              </a:rPr>
              <a:t>mm  to 150 </a:t>
            </a:r>
            <a:r>
              <a:rPr lang="en-US" sz="2000" b="1" dirty="0">
                <a:solidFill>
                  <a:srgbClr val="FF00FF"/>
                </a:solidFill>
              </a:rPr>
              <a:t>mm) </a:t>
            </a:r>
            <a:r>
              <a:rPr lang="en-US" sz="2000" b="1" dirty="0" smtClean="0">
                <a:solidFill>
                  <a:srgbClr val="FF00FF"/>
                </a:solidFill>
              </a:rPr>
              <a:t>systems </a:t>
            </a:r>
            <a:r>
              <a:rPr lang="en-US" sz="2000" b="1" dirty="0">
                <a:solidFill>
                  <a:srgbClr val="FF00FF"/>
                </a:solidFill>
              </a:rPr>
              <a:t>with 2 Hand </a:t>
            </a:r>
            <a:r>
              <a:rPr lang="en-US" sz="2000" b="1" dirty="0" smtClean="0">
                <a:solidFill>
                  <a:srgbClr val="FF00FF"/>
                </a:solidFill>
              </a:rPr>
              <a:t>Wheels</a:t>
            </a:r>
          </a:p>
          <a:p>
            <a:endParaRPr lang="en-US" sz="2000" dirty="0" smtClean="0"/>
          </a:p>
          <a:p>
            <a:r>
              <a:rPr lang="fr-FR" sz="2000" b="1" dirty="0">
                <a:solidFill>
                  <a:srgbClr val="00B050"/>
                </a:solidFill>
              </a:rPr>
              <a:t>Original </a:t>
            </a:r>
            <a:r>
              <a:rPr lang="fr-FR" sz="2000" b="1" dirty="0" err="1">
                <a:solidFill>
                  <a:srgbClr val="00B050"/>
                </a:solidFill>
              </a:rPr>
              <a:t>Vamos</a:t>
            </a:r>
            <a:r>
              <a:rPr lang="fr-FR" sz="2000" b="1" dirty="0">
                <a:solidFill>
                  <a:srgbClr val="00B050"/>
                </a:solidFill>
              </a:rPr>
              <a:t>/G1 setup ( </a:t>
            </a:r>
            <a:r>
              <a:rPr lang="fr-FR" sz="2000" b="1" dirty="0" err="1">
                <a:solidFill>
                  <a:srgbClr val="00B050"/>
                </a:solidFill>
              </a:rPr>
              <a:t>beam</a:t>
            </a:r>
            <a:r>
              <a:rPr lang="fr-FR" sz="2000" b="1" dirty="0">
                <a:solidFill>
                  <a:srgbClr val="00B050"/>
                </a:solidFill>
              </a:rPr>
              <a:t> tube </a:t>
            </a:r>
            <a:r>
              <a:rPr lang="fr-FR" sz="2000" b="1" dirty="0" err="1">
                <a:solidFill>
                  <a:srgbClr val="00B050"/>
                </a:solidFill>
              </a:rPr>
              <a:t>modifcation</a:t>
            </a:r>
            <a:r>
              <a:rPr lang="fr-FR" sz="2000" b="1" dirty="0">
                <a:solidFill>
                  <a:srgbClr val="00B050"/>
                </a:solidFill>
              </a:rPr>
              <a:t>)</a:t>
            </a:r>
          </a:p>
          <a:p>
            <a:endParaRPr lang="fr-FR" sz="2000" b="1" dirty="0" smtClean="0">
              <a:solidFill>
                <a:srgbClr val="7030A0"/>
              </a:solidFill>
            </a:endParaRPr>
          </a:p>
          <a:p>
            <a:r>
              <a:rPr lang="fr-FR" sz="2000" b="1" dirty="0" err="1" smtClean="0">
                <a:solidFill>
                  <a:srgbClr val="7030A0"/>
                </a:solidFill>
              </a:rPr>
              <a:t>Moving</a:t>
            </a:r>
            <a:r>
              <a:rPr lang="fr-FR" sz="2000" b="1" dirty="0" smtClean="0">
                <a:solidFill>
                  <a:srgbClr val="7030A0"/>
                </a:solidFill>
              </a:rPr>
              <a:t> </a:t>
            </a:r>
            <a:r>
              <a:rPr lang="fr-FR" sz="2000" b="1" dirty="0">
                <a:solidFill>
                  <a:srgbClr val="7030A0"/>
                </a:solidFill>
              </a:rPr>
              <a:t>back </a:t>
            </a:r>
            <a:r>
              <a:rPr lang="fr-FR" sz="2000" b="1" dirty="0" err="1">
                <a:solidFill>
                  <a:srgbClr val="7030A0"/>
                </a:solidFill>
              </a:rPr>
              <a:t>chassis</a:t>
            </a:r>
            <a:r>
              <a:rPr lang="fr-FR" sz="2000" b="1" dirty="0">
                <a:solidFill>
                  <a:srgbClr val="7030A0"/>
                </a:solidFill>
              </a:rPr>
              <a:t> ( - 500 mm)</a:t>
            </a:r>
            <a:r>
              <a:rPr lang="fr-FR" sz="2000" dirty="0"/>
              <a:t> </a:t>
            </a:r>
            <a:endParaRPr lang="fr-FR" sz="2000" dirty="0" smtClean="0"/>
          </a:p>
          <a:p>
            <a:endParaRPr lang="fr-FR" sz="2000" dirty="0"/>
          </a:p>
          <a:p>
            <a:r>
              <a:rPr lang="fr-FR" sz="2000" b="1" dirty="0" smtClean="0">
                <a:solidFill>
                  <a:schemeClr val="accent2"/>
                </a:solidFill>
              </a:rPr>
              <a:t>New </a:t>
            </a:r>
            <a:r>
              <a:rPr lang="fr-FR" sz="2000" b="1" dirty="0" err="1">
                <a:solidFill>
                  <a:schemeClr val="accent2"/>
                </a:solidFill>
              </a:rPr>
              <a:t>Vamos</a:t>
            </a:r>
            <a:r>
              <a:rPr lang="fr-FR" sz="2000" b="1" dirty="0">
                <a:solidFill>
                  <a:schemeClr val="accent2"/>
                </a:solidFill>
              </a:rPr>
              <a:t> </a:t>
            </a:r>
            <a:r>
              <a:rPr lang="fr-FR" sz="2000" b="1" dirty="0" err="1">
                <a:solidFill>
                  <a:schemeClr val="accent2"/>
                </a:solidFill>
              </a:rPr>
              <a:t>platform</a:t>
            </a:r>
            <a:r>
              <a:rPr lang="fr-FR" sz="2000" b="1" dirty="0">
                <a:solidFill>
                  <a:schemeClr val="accent2"/>
                </a:solidFill>
              </a:rPr>
              <a:t> (GRIT / AGATA </a:t>
            </a:r>
            <a:r>
              <a:rPr lang="fr-FR" sz="2000" b="1" dirty="0" err="1">
                <a:solidFill>
                  <a:schemeClr val="accent2"/>
                </a:solidFill>
              </a:rPr>
              <a:t>access</a:t>
            </a:r>
            <a:r>
              <a:rPr lang="fr-FR" sz="2000" b="1" dirty="0" smtClean="0">
                <a:solidFill>
                  <a:schemeClr val="accent2"/>
                </a:solidFill>
              </a:rPr>
              <a:t>)</a:t>
            </a:r>
            <a:endParaRPr lang="fr-FR" sz="2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10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460" y="854836"/>
            <a:ext cx="5463540" cy="4445246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263914" y="146827"/>
            <a:ext cx="10801350" cy="1141413"/>
          </a:xfrm>
        </p:spPr>
        <p:txBody>
          <a:bodyPr/>
          <a:lstStyle/>
          <a:p>
            <a:r>
              <a:rPr lang="fr-FR" dirty="0" smtClean="0"/>
              <a:t>Detectors position update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0318" y="512155"/>
            <a:ext cx="1316293" cy="41075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0" y="1914272"/>
            <a:ext cx="43790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GRIT </a:t>
            </a:r>
            <a:r>
              <a:rPr lang="fr-FR" dirty="0" err="1" smtClean="0"/>
              <a:t>needed</a:t>
            </a:r>
            <a:r>
              <a:rPr lang="fr-FR" dirty="0" smtClean="0"/>
              <a:t> </a:t>
            </a:r>
            <a:r>
              <a:rPr lang="fr-FR" dirty="0" err="1" smtClean="0"/>
              <a:t>some</a:t>
            </a:r>
            <a:r>
              <a:rPr lang="fr-FR" dirty="0" smtClean="0"/>
              <a:t> </a:t>
            </a:r>
            <a:r>
              <a:rPr lang="fr-FR" dirty="0" err="1" smtClean="0"/>
              <a:t>space</a:t>
            </a:r>
            <a:r>
              <a:rPr lang="fr-FR" dirty="0" smtClean="0"/>
              <a:t> on the top of the </a:t>
            </a:r>
            <a:r>
              <a:rPr lang="fr-FR" dirty="0" err="1" smtClean="0"/>
              <a:t>honeycomb</a:t>
            </a:r>
            <a:r>
              <a:rPr lang="fr-FR" dirty="0"/>
              <a:t> </a:t>
            </a:r>
            <a:r>
              <a:rPr lang="fr-FR" dirty="0" smtClean="0"/>
              <a:t>for the </a:t>
            </a:r>
            <a:r>
              <a:rPr lang="fr-FR" dirty="0" err="1" smtClean="0"/>
              <a:t>targets</a:t>
            </a:r>
            <a:r>
              <a:rPr lang="fr-FR" dirty="0" smtClean="0"/>
              <a:t> </a:t>
            </a:r>
            <a:r>
              <a:rPr lang="fr-FR" dirty="0"/>
              <a:t>loaders  (the </a:t>
            </a:r>
            <a:r>
              <a:rPr lang="fr-FR" dirty="0" smtClean="0"/>
              <a:t>vacuum </a:t>
            </a:r>
            <a:r>
              <a:rPr lang="fr-FR" dirty="0" err="1"/>
              <a:t>external</a:t>
            </a:r>
            <a:r>
              <a:rPr lang="fr-FR" dirty="0"/>
              <a:t> part).</a:t>
            </a:r>
            <a:endParaRPr lang="fr-FR" dirty="0" smtClean="0"/>
          </a:p>
          <a:p>
            <a:endParaRPr lang="fr-FR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dirty="0" smtClean="0"/>
              <a:t>Change of 2 detectors position (</a:t>
            </a:r>
            <a:r>
              <a:rPr lang="fr-FR" dirty="0" err="1" smtClean="0"/>
              <a:t>from</a:t>
            </a:r>
            <a:r>
              <a:rPr lang="fr-FR" dirty="0" smtClean="0"/>
              <a:t> green position to </a:t>
            </a:r>
            <a:r>
              <a:rPr lang="fr-FR" dirty="0" err="1" smtClean="0"/>
              <a:t>red</a:t>
            </a:r>
            <a:r>
              <a:rPr lang="fr-FR" dirty="0"/>
              <a:t>)</a:t>
            </a:r>
            <a:r>
              <a:rPr lang="fr-FR" dirty="0" smtClean="0"/>
              <a:t>.</a:t>
            </a:r>
          </a:p>
          <a:p>
            <a:endParaRPr lang="fr-FR" dirty="0" smtClean="0"/>
          </a:p>
          <a:p>
            <a:r>
              <a:rPr lang="en-US" b="1" dirty="0" smtClean="0"/>
              <a:t>=&gt; </a:t>
            </a:r>
            <a:r>
              <a:rPr lang="en-US" b="1" dirty="0"/>
              <a:t>Mechanical </a:t>
            </a:r>
            <a:r>
              <a:rPr lang="en-US" b="1" dirty="0" smtClean="0"/>
              <a:t>integrity of the honeycomb simulations was </a:t>
            </a:r>
            <a:r>
              <a:rPr lang="en-US" b="1" dirty="0"/>
              <a:t>carried out by Richard </a:t>
            </a:r>
            <a:r>
              <a:rPr lang="en-US" b="1" dirty="0" smtClean="0"/>
              <a:t>Smith and validated</a:t>
            </a:r>
            <a:r>
              <a:rPr lang="en-US" b="1" dirty="0" smtClean="0"/>
              <a:t>!</a:t>
            </a:r>
            <a:endParaRPr lang="fr-FR" b="1" dirty="0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4</a:t>
            </a:fld>
            <a:endParaRPr lang="fr-FR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469715"/>
              </p:ext>
            </p:extLst>
          </p:nvPr>
        </p:nvGraphicFramePr>
        <p:xfrm>
          <a:off x="4522582" y="6045204"/>
          <a:ext cx="3925132" cy="1927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25132">
                  <a:extLst>
                    <a:ext uri="{9D8B030D-6E8A-4147-A177-3AD203B41FA5}">
                      <a16:colId xmlns:a16="http://schemas.microsoft.com/office/drawing/2014/main" val="3623253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i="1" dirty="0" smtClean="0">
                          <a:effectLst/>
                        </a:rPr>
                        <a:t>Richard Smith : Report </a:t>
                      </a:r>
                      <a:r>
                        <a:rPr lang="en-GB" sz="1100" i="1" dirty="0">
                          <a:effectLst/>
                        </a:rPr>
                        <a:t>#/version:  1098-ph5-meng-fea-0001 v3.0</a:t>
                      </a:r>
                      <a:endParaRPr lang="fr-FR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860861"/>
                  </a:ext>
                </a:extLst>
              </a:tr>
            </a:tbl>
          </a:graphicData>
        </a:graphic>
      </p:graphicFrame>
      <p:pic>
        <p:nvPicPr>
          <p:cNvPr id="7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676" y="3669542"/>
            <a:ext cx="3652203" cy="240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6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07498" y="164150"/>
            <a:ext cx="10801350" cy="1141413"/>
          </a:xfrm>
        </p:spPr>
        <p:txBody>
          <a:bodyPr>
            <a:normAutofit/>
          </a:bodyPr>
          <a:lstStyle/>
          <a:p>
            <a:r>
              <a:rPr lang="fr-FR" dirty="0" err="1" smtClean="0"/>
              <a:t>Movements</a:t>
            </a:r>
            <a:r>
              <a:rPr lang="fr-FR" dirty="0" smtClean="0"/>
              <a:t> : AGATA rotation (0 to 28°)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8195130" y="1065456"/>
            <a:ext cx="344466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AGATA : </a:t>
            </a:r>
            <a:r>
              <a:rPr lang="fr-FR" sz="1600" b="1" dirty="0" smtClean="0">
                <a:solidFill>
                  <a:srgbClr val="00B050"/>
                </a:solidFill>
              </a:rPr>
              <a:t>EXPERIMENTAL POSITION</a:t>
            </a:r>
          </a:p>
          <a:p>
            <a:r>
              <a:rPr lang="fr-FR" sz="1600" dirty="0" smtClean="0"/>
              <a:t>0</a:t>
            </a:r>
            <a:r>
              <a:rPr lang="fr-FR" sz="1600" dirty="0"/>
              <a:t>° </a:t>
            </a:r>
            <a:r>
              <a:rPr lang="fr-FR" sz="1400" dirty="0" smtClean="0">
                <a:solidFill>
                  <a:srgbClr val="00B050"/>
                </a:solidFill>
              </a:rPr>
              <a:t/>
            </a:r>
            <a:br>
              <a:rPr lang="fr-FR" sz="1400" dirty="0" smtClean="0">
                <a:solidFill>
                  <a:srgbClr val="00B050"/>
                </a:solidFill>
              </a:rPr>
            </a:br>
            <a:r>
              <a:rPr lang="fr-FR" sz="1600" dirty="0" smtClean="0"/>
              <a:t>0mm</a:t>
            </a:r>
          </a:p>
          <a:p>
            <a:endParaRPr lang="fr-FR" sz="1100" dirty="0" smtClean="0"/>
          </a:p>
          <a:p>
            <a:endParaRPr lang="fr-FR" sz="1100" dirty="0" smtClean="0"/>
          </a:p>
          <a:p>
            <a:r>
              <a:rPr lang="fr-FR" sz="1600" dirty="0" smtClean="0"/>
              <a:t>GRIT : </a:t>
            </a:r>
          </a:p>
          <a:p>
            <a:r>
              <a:rPr lang="fr-FR" sz="1600" dirty="0" smtClean="0"/>
              <a:t>max </a:t>
            </a:r>
            <a:r>
              <a:rPr lang="fr-FR" sz="1600" dirty="0" err="1"/>
              <a:t>rear</a:t>
            </a:r>
            <a:r>
              <a:rPr lang="fr-FR" sz="1600" dirty="0"/>
              <a:t> </a:t>
            </a:r>
            <a:r>
              <a:rPr lang="fr-FR" sz="1600" dirty="0" smtClean="0"/>
              <a:t>position, </a:t>
            </a:r>
            <a:r>
              <a:rPr lang="fr-FR" sz="1600" dirty="0" err="1" smtClean="0"/>
              <a:t>target</a:t>
            </a:r>
            <a:r>
              <a:rPr lang="fr-FR" sz="1600" dirty="0" smtClean="0"/>
              <a:t> </a:t>
            </a:r>
            <a:r>
              <a:rPr lang="fr-FR" sz="1600" dirty="0" err="1" smtClean="0"/>
              <a:t>access</a:t>
            </a:r>
            <a:r>
              <a:rPr lang="fr-FR" sz="1600" dirty="0" smtClean="0"/>
              <a:t> </a:t>
            </a:r>
            <a:r>
              <a:rPr lang="fr-FR" sz="1600" dirty="0" err="1" smtClean="0"/>
              <a:t>limited</a:t>
            </a:r>
            <a:endParaRPr lang="fr-FR" sz="1600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4151314" y="996706"/>
            <a:ext cx="2952540" cy="1738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AGATA :</a:t>
            </a:r>
          </a:p>
          <a:p>
            <a:r>
              <a:rPr lang="fr-FR" sz="1600" dirty="0" smtClean="0"/>
              <a:t>28</a:t>
            </a:r>
            <a:r>
              <a:rPr lang="fr-FR" sz="1600" dirty="0"/>
              <a:t>° </a:t>
            </a:r>
            <a:r>
              <a:rPr lang="fr-FR" sz="1400" b="1" dirty="0" smtClean="0">
                <a:solidFill>
                  <a:srgbClr val="FF0000"/>
                </a:solidFill>
              </a:rPr>
              <a:t/>
            </a:r>
            <a:br>
              <a:rPr lang="fr-FR" sz="1400" b="1" dirty="0" smtClean="0">
                <a:solidFill>
                  <a:srgbClr val="FF0000"/>
                </a:solidFill>
              </a:rPr>
            </a:br>
            <a:r>
              <a:rPr lang="fr-FR" sz="1600" dirty="0" smtClean="0"/>
              <a:t>0mm</a:t>
            </a:r>
            <a:br>
              <a:rPr lang="fr-FR" sz="1600" dirty="0" smtClean="0"/>
            </a:b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</a:rPr>
              <a:t>Vacuum pipe installation possible</a:t>
            </a:r>
          </a:p>
          <a:p>
            <a:endParaRPr lang="fr-FR" sz="1100" dirty="0" smtClean="0"/>
          </a:p>
          <a:p>
            <a:r>
              <a:rPr lang="fr-FR" sz="1600" dirty="0" smtClean="0"/>
              <a:t>GRIT :</a:t>
            </a:r>
          </a:p>
          <a:p>
            <a:r>
              <a:rPr lang="fr-FR" sz="1600" dirty="0" smtClean="0"/>
              <a:t> max </a:t>
            </a:r>
            <a:r>
              <a:rPr lang="fr-FR" sz="1600" dirty="0" err="1" smtClean="0"/>
              <a:t>rear</a:t>
            </a:r>
            <a:r>
              <a:rPr lang="fr-FR" sz="1600" dirty="0" smtClean="0"/>
              <a:t> </a:t>
            </a:r>
            <a:r>
              <a:rPr lang="fr-FR" sz="1600" dirty="0"/>
              <a:t>position, Target </a:t>
            </a:r>
            <a:r>
              <a:rPr lang="fr-FR" sz="1600" dirty="0" err="1" smtClean="0"/>
              <a:t>access</a:t>
            </a:r>
            <a:endParaRPr lang="fr-FR" sz="1600" dirty="0"/>
          </a:p>
        </p:txBody>
      </p:sp>
      <p:sp>
        <p:nvSpPr>
          <p:cNvPr id="15" name="ZoneTexte 14"/>
          <p:cNvSpPr txBox="1"/>
          <p:nvPr/>
        </p:nvSpPr>
        <p:spPr>
          <a:xfrm>
            <a:off x="175867" y="996706"/>
            <a:ext cx="3567977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AGATA : </a:t>
            </a:r>
          </a:p>
          <a:p>
            <a:r>
              <a:rPr lang="fr-FR" sz="1600" dirty="0" smtClean="0"/>
              <a:t>28° </a:t>
            </a:r>
            <a:r>
              <a:rPr lang="fr-FR" sz="1400" b="1" dirty="0" smtClean="0">
                <a:solidFill>
                  <a:schemeClr val="accent6"/>
                </a:solidFill>
              </a:rPr>
              <a:t/>
            </a:r>
            <a:br>
              <a:rPr lang="fr-FR" sz="1400" b="1" dirty="0" smtClean="0">
                <a:solidFill>
                  <a:schemeClr val="accent6"/>
                </a:solidFill>
              </a:rPr>
            </a:br>
            <a:r>
              <a:rPr lang="fr-FR" sz="1600" dirty="0" smtClean="0"/>
              <a:t>-500mm</a:t>
            </a:r>
            <a:br>
              <a:rPr lang="fr-FR" sz="1600" dirty="0" smtClean="0"/>
            </a:br>
            <a:r>
              <a:rPr lang="fr-FR" sz="1600" dirty="0" smtClean="0">
                <a:solidFill>
                  <a:schemeClr val="accent6">
                    <a:lumMod val="75000"/>
                  </a:schemeClr>
                </a:solidFill>
              </a:rPr>
              <a:t>Vacuum pipe installation possible</a:t>
            </a:r>
            <a:r>
              <a:rPr lang="fr-FR" sz="1600" dirty="0" smtClean="0"/>
              <a:t/>
            </a:r>
            <a:br>
              <a:rPr lang="fr-FR" sz="1600" dirty="0" smtClean="0"/>
            </a:br>
            <a:endParaRPr lang="fr-FR" sz="1100" dirty="0" smtClean="0"/>
          </a:p>
          <a:p>
            <a:r>
              <a:rPr lang="fr-FR" sz="1600" dirty="0" smtClean="0"/>
              <a:t>GRIT : </a:t>
            </a:r>
          </a:p>
          <a:p>
            <a:r>
              <a:rPr lang="fr-FR" sz="1600" dirty="0"/>
              <a:t> =&gt; Full </a:t>
            </a:r>
            <a:r>
              <a:rPr lang="fr-FR" sz="1600" dirty="0" err="1" smtClean="0"/>
              <a:t>access</a:t>
            </a:r>
            <a:endParaRPr lang="fr-FR" sz="1600" dirty="0"/>
          </a:p>
        </p:txBody>
      </p:sp>
      <p:grpSp>
        <p:nvGrpSpPr>
          <p:cNvPr id="10" name="Groupe 9"/>
          <p:cNvGrpSpPr/>
          <p:nvPr/>
        </p:nvGrpSpPr>
        <p:grpSpPr>
          <a:xfrm>
            <a:off x="107498" y="3030802"/>
            <a:ext cx="12046984" cy="3165098"/>
            <a:chOff x="201311" y="3030802"/>
            <a:chExt cx="12046984" cy="3165098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311" y="3030802"/>
              <a:ext cx="3959353" cy="3165098"/>
            </a:xfrm>
            <a:prstGeom prst="rect">
              <a:avLst/>
            </a:prstGeom>
            <a:ln>
              <a:solidFill>
                <a:srgbClr val="261F4D"/>
              </a:solidFill>
            </a:ln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5127" y="3030802"/>
              <a:ext cx="3959353" cy="3165098"/>
            </a:xfrm>
            <a:prstGeom prst="rect">
              <a:avLst/>
            </a:prstGeom>
            <a:ln>
              <a:solidFill>
                <a:srgbClr val="261F4D"/>
              </a:solidFill>
            </a:ln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8943" y="3030802"/>
              <a:ext cx="3959352" cy="3165098"/>
            </a:xfrm>
            <a:prstGeom prst="rect">
              <a:avLst/>
            </a:prstGeom>
            <a:ln>
              <a:solidFill>
                <a:srgbClr val="261F4D"/>
              </a:solidFill>
            </a:ln>
          </p:spPr>
        </p:pic>
      </p:grpSp>
      <p:sp>
        <p:nvSpPr>
          <p:cNvPr id="13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5</a:t>
            </a:fld>
            <a:endParaRPr lang="fr-FR"/>
          </a:p>
        </p:txBody>
      </p:sp>
      <p:cxnSp>
        <p:nvCxnSpPr>
          <p:cNvPr id="6" name="Connecteur droit 5"/>
          <p:cNvCxnSpPr/>
          <p:nvPr/>
        </p:nvCxnSpPr>
        <p:spPr>
          <a:xfrm>
            <a:off x="175867" y="2118002"/>
            <a:ext cx="11463924" cy="2011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75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contenu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Movements : GRIT &amp; VAMOS linear translations</a:t>
            </a:r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13099" y="2068286"/>
            <a:ext cx="12178901" cy="4249713"/>
            <a:chOff x="13099" y="2068286"/>
            <a:chExt cx="12178901" cy="4249713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1036" y="2068286"/>
              <a:ext cx="4029928" cy="42497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2072" y="2068286"/>
              <a:ext cx="4029928" cy="42497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" y="2068286"/>
              <a:ext cx="4029928" cy="42497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7" name="ZoneTexte 6"/>
          <p:cNvSpPr txBox="1"/>
          <p:nvPr/>
        </p:nvSpPr>
        <p:spPr>
          <a:xfrm>
            <a:off x="57267" y="1123368"/>
            <a:ext cx="952709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LN2 manifold &amp; </a:t>
            </a:r>
            <a:r>
              <a:rPr lang="fr-FR" sz="2000" b="1" dirty="0" err="1" smtClean="0">
                <a:solidFill>
                  <a:srgbClr val="FF0000"/>
                </a:solidFill>
              </a:rPr>
              <a:t>cable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</a:rPr>
              <a:t>tray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</a:rPr>
              <a:t>rotate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</a:rPr>
              <a:t>with</a:t>
            </a:r>
            <a:r>
              <a:rPr lang="fr-FR" sz="2000" b="1" dirty="0" smtClean="0">
                <a:solidFill>
                  <a:srgbClr val="FF0000"/>
                </a:solidFill>
              </a:rPr>
              <a:t> the </a:t>
            </a:r>
            <a:r>
              <a:rPr lang="fr-FR" sz="2000" b="1" dirty="0" err="1" smtClean="0">
                <a:solidFill>
                  <a:srgbClr val="FF0000"/>
                </a:solidFill>
              </a:rPr>
              <a:t>shaft</a:t>
            </a:r>
            <a:r>
              <a:rPr lang="fr-FR" sz="2000" b="1" dirty="0" smtClean="0">
                <a:solidFill>
                  <a:srgbClr val="FF0000"/>
                </a:solidFill>
              </a:rPr>
              <a:t> if </a:t>
            </a:r>
            <a:r>
              <a:rPr lang="fr-FR" sz="2000" b="1" dirty="0" err="1" smtClean="0">
                <a:solidFill>
                  <a:srgbClr val="FF0000"/>
                </a:solidFill>
              </a:rPr>
              <a:t>we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</a:rPr>
              <a:t>want</a:t>
            </a:r>
            <a:r>
              <a:rPr lang="fr-FR" sz="2000" b="1" dirty="0" smtClean="0">
                <a:solidFill>
                  <a:srgbClr val="FF0000"/>
                </a:solidFill>
              </a:rPr>
              <a:t> to </a:t>
            </a:r>
            <a:r>
              <a:rPr lang="fr-FR" sz="2000" b="1" dirty="0" err="1" smtClean="0">
                <a:solidFill>
                  <a:srgbClr val="FF0000"/>
                </a:solidFill>
              </a:rPr>
              <a:t>remove</a:t>
            </a:r>
            <a:r>
              <a:rPr lang="fr-FR" sz="2000" b="1" dirty="0" smtClean="0">
                <a:solidFill>
                  <a:srgbClr val="FF0000"/>
                </a:solidFill>
              </a:rPr>
              <a:t> a detector (± 90°)  </a:t>
            </a:r>
          </a:p>
          <a:p>
            <a:r>
              <a:rPr lang="fr-FR" dirty="0" smtClean="0"/>
              <a:t> </a:t>
            </a:r>
            <a:r>
              <a:rPr lang="en-US" i="1" dirty="0"/>
              <a:t>Note: Cable management is </a:t>
            </a:r>
            <a:r>
              <a:rPr lang="en-US" b="1" i="1" dirty="0"/>
              <a:t>not </a:t>
            </a:r>
            <a:r>
              <a:rPr lang="en-US" b="1" i="1" dirty="0" smtClean="0"/>
              <a:t>included in the pictures</a:t>
            </a:r>
            <a:r>
              <a:rPr lang="en-US" i="1" dirty="0" smtClean="0"/>
              <a:t>!</a:t>
            </a:r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2159" y="1082544"/>
            <a:ext cx="1514686" cy="96215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5995" y="1123488"/>
            <a:ext cx="1051987" cy="92121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378587" y="5888369"/>
            <a:ext cx="3580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Honeycomb</a:t>
            </a:r>
            <a:r>
              <a:rPr lang="fr-FR" dirty="0" smtClean="0"/>
              <a:t> : 0° (Home position)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36211" y="5582406"/>
            <a:ext cx="39937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err="1" smtClean="0"/>
              <a:t>Homeycomb</a:t>
            </a:r>
            <a:r>
              <a:rPr lang="fr-FR" dirty="0" smtClean="0"/>
              <a:t> : + 90° 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8162072" y="5472871"/>
            <a:ext cx="39937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err="1" smtClean="0"/>
              <a:t>Homeycomb</a:t>
            </a:r>
            <a:r>
              <a:rPr lang="fr-FR" dirty="0" smtClean="0"/>
              <a:t> : - 90°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6211" y="5934536"/>
            <a:ext cx="22981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AGATA   0° to 28° :   </a:t>
            </a: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</a:t>
            </a: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  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8198283" y="5842203"/>
            <a:ext cx="399371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AGATA   0° :   </a:t>
            </a: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   </a:t>
            </a:r>
            <a:r>
              <a:rPr lang="fr-FR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fr-FR" sz="2400" b="1" dirty="0" smtClean="0">
                <a:solidFill>
                  <a:srgbClr val="FF0000"/>
                </a:solidFill>
              </a:rPr>
              <a:t>AGATA ≠ 0°:   </a:t>
            </a:r>
            <a:r>
              <a:rPr lang="fr-FR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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0" name="Titre 16"/>
          <p:cNvSpPr txBox="1">
            <a:spLocks/>
          </p:cNvSpPr>
          <p:nvPr/>
        </p:nvSpPr>
        <p:spPr>
          <a:xfrm>
            <a:off x="57267" y="113059"/>
            <a:ext cx="10801350" cy="1141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 err="1" smtClean="0"/>
              <a:t>Movements</a:t>
            </a:r>
            <a:r>
              <a:rPr lang="fr-FR" dirty="0" smtClean="0"/>
              <a:t> : AGATA </a:t>
            </a:r>
            <a:r>
              <a:rPr lang="fr-FR" dirty="0" err="1" smtClean="0"/>
              <a:t>honeycomb</a:t>
            </a:r>
            <a:r>
              <a:rPr lang="fr-FR" dirty="0" smtClean="0"/>
              <a:t> (±90°)</a:t>
            </a:r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127" y="5506135"/>
            <a:ext cx="435915" cy="40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9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" y="112325"/>
            <a:ext cx="10801350" cy="1141413"/>
          </a:xfrm>
        </p:spPr>
        <p:txBody>
          <a:bodyPr>
            <a:normAutofit/>
          </a:bodyPr>
          <a:lstStyle/>
          <a:p>
            <a:r>
              <a:rPr lang="fr-FR" dirty="0" err="1"/>
              <a:t>Movements</a:t>
            </a:r>
            <a:r>
              <a:rPr lang="fr-FR" dirty="0"/>
              <a:t> </a:t>
            </a:r>
            <a:r>
              <a:rPr lang="fr-FR" dirty="0" smtClean="0"/>
              <a:t>: GRIT &amp; VAMOS </a:t>
            </a:r>
            <a:r>
              <a:rPr lang="fr-FR" sz="2000" dirty="0" smtClean="0"/>
              <a:t>(</a:t>
            </a:r>
            <a:r>
              <a:rPr lang="fr-FR" sz="2000" dirty="0" err="1" smtClean="0"/>
              <a:t>Linear</a:t>
            </a:r>
            <a:r>
              <a:rPr lang="fr-FR" sz="2000" dirty="0" smtClean="0"/>
              <a:t> translations)</a:t>
            </a:r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1" y="2875715"/>
            <a:ext cx="12191999" cy="3538169"/>
            <a:chOff x="1" y="1989136"/>
            <a:chExt cx="12191999" cy="3538169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74"/>
            <a:stretch/>
          </p:blipFill>
          <p:spPr>
            <a:xfrm>
              <a:off x="1" y="1989137"/>
              <a:ext cx="4029214" cy="35232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0"/>
            <a:stretch/>
          </p:blipFill>
          <p:spPr>
            <a:xfrm>
              <a:off x="4081168" y="1989136"/>
              <a:ext cx="4023096" cy="35232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8"/>
            <a:stretch/>
          </p:blipFill>
          <p:spPr>
            <a:xfrm>
              <a:off x="8156217" y="1989136"/>
              <a:ext cx="4035783" cy="3538169"/>
            </a:xfrm>
            <a:prstGeom prst="rect">
              <a:avLst/>
            </a:prstGeom>
            <a:ln w="44450">
              <a:solidFill>
                <a:srgbClr val="FFC000"/>
              </a:solidFill>
            </a:ln>
          </p:spPr>
        </p:pic>
      </p:grpSp>
      <p:sp>
        <p:nvSpPr>
          <p:cNvPr id="6" name="ZoneTexte 5"/>
          <p:cNvSpPr txBox="1"/>
          <p:nvPr/>
        </p:nvSpPr>
        <p:spPr>
          <a:xfrm>
            <a:off x="1" y="1059833"/>
            <a:ext cx="4019321" cy="181588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</a:rPr>
              <a:t>AGATA : 0°, 0mm</a:t>
            </a:r>
            <a:endParaRPr lang="fr-FR" sz="1600" b="1" dirty="0">
              <a:solidFill>
                <a:srgbClr val="FF0000"/>
              </a:solidFill>
            </a:endParaRPr>
          </a:p>
          <a:p>
            <a:endParaRPr lang="fr-FR" sz="1600" dirty="0" smtClean="0">
              <a:solidFill>
                <a:schemeClr val="bg1"/>
              </a:solidFill>
            </a:endParaRPr>
          </a:p>
          <a:p>
            <a:r>
              <a:rPr lang="fr-FR" sz="1600" dirty="0" smtClean="0">
                <a:solidFill>
                  <a:schemeClr val="bg1"/>
                </a:solidFill>
              </a:rPr>
              <a:t>GRIT :  0mm</a:t>
            </a:r>
          </a:p>
          <a:p>
            <a:r>
              <a:rPr lang="fr-FR" sz="1600" dirty="0" smtClean="0">
                <a:solidFill>
                  <a:schemeClr val="bg1"/>
                </a:solidFill>
              </a:rPr>
              <a:t/>
            </a:r>
            <a:br>
              <a:rPr lang="fr-FR" sz="1600" dirty="0" smtClean="0">
                <a:solidFill>
                  <a:schemeClr val="bg1"/>
                </a:solidFill>
              </a:rPr>
            </a:br>
            <a:endParaRPr lang="fr-FR" sz="1600" dirty="0" smtClean="0">
              <a:solidFill>
                <a:schemeClr val="bg1"/>
              </a:solidFill>
            </a:endParaRPr>
          </a:p>
          <a:p>
            <a:r>
              <a:rPr lang="fr-FR" sz="1600" dirty="0" smtClean="0">
                <a:solidFill>
                  <a:schemeClr val="bg1"/>
                </a:solidFill>
              </a:rPr>
              <a:t>VAMOS : 0°,  650mm</a:t>
            </a:r>
          </a:p>
          <a:p>
            <a:r>
              <a:rPr lang="fr-FR" sz="1600" dirty="0" smtClean="0">
                <a:solidFill>
                  <a:schemeClr val="bg1"/>
                </a:solidFill>
              </a:rPr>
              <a:t>(</a:t>
            </a:r>
            <a:r>
              <a:rPr lang="fr-FR" sz="1600" i="1" dirty="0" err="1" smtClean="0">
                <a:solidFill>
                  <a:schemeClr val="bg1"/>
                </a:solidFill>
              </a:rPr>
              <a:t>bellow</a:t>
            </a:r>
            <a:r>
              <a:rPr lang="fr-FR" sz="1600" i="1" dirty="0" smtClean="0">
                <a:solidFill>
                  <a:schemeClr val="bg1"/>
                </a:solidFill>
              </a:rPr>
              <a:t> interface VAMOS / GRIT not </a:t>
            </a:r>
            <a:r>
              <a:rPr lang="fr-FR" sz="1600" i="1" dirty="0" err="1" smtClean="0">
                <a:solidFill>
                  <a:schemeClr val="bg1"/>
                </a:solidFill>
              </a:rPr>
              <a:t>included</a:t>
            </a:r>
            <a:r>
              <a:rPr lang="fr-FR" sz="1600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097893" y="1048909"/>
            <a:ext cx="37845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AGATA : 0°, 0mm</a:t>
            </a:r>
          </a:p>
          <a:p>
            <a:endParaRPr lang="fr-FR" sz="1600" dirty="0" smtClean="0"/>
          </a:p>
          <a:p>
            <a:r>
              <a:rPr lang="fr-FR" sz="1600" dirty="0" smtClean="0"/>
              <a:t>GRIT : 0mm</a:t>
            </a:r>
          </a:p>
          <a:p>
            <a:endParaRPr lang="fr-FR" sz="1600" dirty="0" smtClean="0"/>
          </a:p>
          <a:p>
            <a:endParaRPr lang="fr-FR" sz="1600" dirty="0" smtClean="0"/>
          </a:p>
          <a:p>
            <a:r>
              <a:rPr lang="fr-FR" sz="1600" dirty="0" smtClean="0"/>
              <a:t>VAMOS : 1100mm </a:t>
            </a:r>
            <a:r>
              <a:rPr lang="fr-FR" sz="1600" dirty="0"/>
              <a:t>(max </a:t>
            </a:r>
            <a:r>
              <a:rPr lang="fr-FR" sz="1600" dirty="0" err="1"/>
              <a:t>rear</a:t>
            </a:r>
            <a:r>
              <a:rPr lang="fr-FR" sz="1600" dirty="0"/>
              <a:t> </a:t>
            </a:r>
            <a:r>
              <a:rPr lang="fr-FR" sz="1600" dirty="0" smtClean="0"/>
              <a:t>position, </a:t>
            </a:r>
          </a:p>
          <a:p>
            <a:r>
              <a:rPr lang="fr-FR" sz="1600" dirty="0" smtClean="0"/>
              <a:t>detector </a:t>
            </a:r>
            <a:r>
              <a:rPr lang="fr-FR" sz="1600" i="1" dirty="0" smtClean="0"/>
              <a:t>not in the </a:t>
            </a:r>
            <a:r>
              <a:rPr lang="fr-FR" sz="1600" i="1" dirty="0" err="1" smtClean="0"/>
              <a:t>picture</a:t>
            </a:r>
            <a:r>
              <a:rPr lang="fr-FR" sz="1600" i="1" dirty="0" smtClean="0"/>
              <a:t> !</a:t>
            </a:r>
            <a:r>
              <a:rPr lang="fr-FR" sz="1600" dirty="0" smtClean="0"/>
              <a:t>)</a:t>
            </a:r>
          </a:p>
          <a:p>
            <a:endParaRPr lang="fr-FR" sz="1600" dirty="0"/>
          </a:p>
        </p:txBody>
      </p:sp>
      <p:sp>
        <p:nvSpPr>
          <p:cNvPr id="13" name="ZoneTexte 12"/>
          <p:cNvSpPr txBox="1"/>
          <p:nvPr/>
        </p:nvSpPr>
        <p:spPr>
          <a:xfrm>
            <a:off x="8104264" y="1038182"/>
            <a:ext cx="4087736" cy="1815882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/>
              <a:t>AGATA : 0°, </a:t>
            </a:r>
            <a:r>
              <a:rPr lang="fr-FR" sz="1600" dirty="0" smtClean="0"/>
              <a:t>0mm =</a:t>
            </a:r>
            <a:r>
              <a:rPr lang="fr-FR" sz="1600" dirty="0">
                <a:solidFill>
                  <a:schemeClr val="accent6"/>
                </a:solidFill>
              </a:rPr>
              <a:t/>
            </a:r>
            <a:br>
              <a:rPr lang="fr-FR" sz="1600" dirty="0">
                <a:solidFill>
                  <a:schemeClr val="accent6"/>
                </a:solidFill>
              </a:rPr>
            </a:br>
            <a:endParaRPr lang="fr-FR" sz="1600" dirty="0" smtClean="0">
              <a:solidFill>
                <a:schemeClr val="accent6"/>
              </a:solidFill>
            </a:endParaRPr>
          </a:p>
          <a:p>
            <a:r>
              <a:rPr lang="fr-FR" sz="1600" dirty="0" smtClean="0"/>
              <a:t>GRIT : 450mm </a:t>
            </a:r>
            <a:r>
              <a:rPr lang="fr-FR" sz="1600" dirty="0"/>
              <a:t>(max </a:t>
            </a:r>
            <a:r>
              <a:rPr lang="fr-FR" sz="1600" dirty="0" err="1"/>
              <a:t>rear</a:t>
            </a:r>
            <a:r>
              <a:rPr lang="fr-FR" sz="1600" dirty="0"/>
              <a:t> </a:t>
            </a:r>
            <a:r>
              <a:rPr lang="fr-FR" sz="1600" dirty="0" smtClean="0"/>
              <a:t>position, </a:t>
            </a:r>
            <a:r>
              <a:rPr lang="fr-FR" sz="1600" dirty="0" err="1" smtClean="0"/>
              <a:t>target</a:t>
            </a:r>
            <a:r>
              <a:rPr lang="fr-FR" sz="1600" dirty="0" smtClean="0"/>
              <a:t> </a:t>
            </a:r>
            <a:r>
              <a:rPr lang="fr-FR" sz="1600" dirty="0" err="1" smtClean="0"/>
              <a:t>access</a:t>
            </a:r>
            <a:r>
              <a:rPr lang="fr-FR" sz="1600" dirty="0"/>
              <a:t> </a:t>
            </a:r>
            <a:r>
              <a:rPr lang="fr-FR" sz="1600" dirty="0" err="1" smtClean="0"/>
              <a:t>limited</a:t>
            </a:r>
            <a:r>
              <a:rPr lang="fr-FR" sz="1600" dirty="0" smtClean="0"/>
              <a:t>, ..)</a:t>
            </a:r>
          </a:p>
          <a:p>
            <a:endParaRPr lang="fr-FR" sz="1600" dirty="0" smtClean="0"/>
          </a:p>
          <a:p>
            <a:r>
              <a:rPr lang="fr-FR" sz="1600" dirty="0" smtClean="0"/>
              <a:t>VAMOS : 1100mm </a:t>
            </a:r>
            <a:r>
              <a:rPr lang="fr-FR" sz="1600" dirty="0"/>
              <a:t>(max </a:t>
            </a:r>
            <a:r>
              <a:rPr lang="fr-FR" sz="1600" dirty="0" err="1"/>
              <a:t>rear</a:t>
            </a:r>
            <a:r>
              <a:rPr lang="fr-FR" sz="1600" dirty="0"/>
              <a:t> </a:t>
            </a:r>
            <a:r>
              <a:rPr lang="fr-FR" sz="1600" dirty="0" smtClean="0"/>
              <a:t>position)</a:t>
            </a:r>
          </a:p>
          <a:p>
            <a:endParaRPr lang="fr-FR" sz="1600" dirty="0" smtClean="0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8" name="Ellipse 7"/>
          <p:cNvSpPr/>
          <p:nvPr/>
        </p:nvSpPr>
        <p:spPr>
          <a:xfrm>
            <a:off x="5990162" y="4310173"/>
            <a:ext cx="746620" cy="6543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/>
          <p:cNvSpPr/>
          <p:nvPr/>
        </p:nvSpPr>
        <p:spPr>
          <a:xfrm>
            <a:off x="9463733" y="4199140"/>
            <a:ext cx="746620" cy="6543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16" name="Rectangle 15"/>
          <p:cNvSpPr/>
          <p:nvPr/>
        </p:nvSpPr>
        <p:spPr>
          <a:xfrm rot="5400000">
            <a:off x="9595176" y="3323866"/>
            <a:ext cx="1243247" cy="507301"/>
          </a:xfrm>
          <a:prstGeom prst="rect">
            <a:avLst/>
          </a:prstGeom>
          <a:noFill/>
          <a:ln w="349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/>
          <p:cNvCxnSpPr/>
          <p:nvPr/>
        </p:nvCxnSpPr>
        <p:spPr>
          <a:xfrm flipV="1">
            <a:off x="9950253" y="3368675"/>
            <a:ext cx="520197" cy="4582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flipV="1">
            <a:off x="9961846" y="3225800"/>
            <a:ext cx="480729" cy="2201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flipV="1">
            <a:off x="9960225" y="3114675"/>
            <a:ext cx="510225" cy="929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5"/>
          <a:srcRect b="13225"/>
          <a:stretch/>
        </p:blipFill>
        <p:spPr>
          <a:xfrm>
            <a:off x="10733928" y="4978257"/>
            <a:ext cx="1448092" cy="1799209"/>
          </a:xfrm>
          <a:prstGeom prst="rect">
            <a:avLst/>
          </a:prstGeom>
          <a:ln w="34925">
            <a:solidFill>
              <a:srgbClr val="FFC000"/>
            </a:solidFill>
          </a:ln>
        </p:spPr>
      </p:pic>
      <p:sp>
        <p:nvSpPr>
          <p:cNvPr id="21" name="ZoneTexte 20"/>
          <p:cNvSpPr txBox="1"/>
          <p:nvPr/>
        </p:nvSpPr>
        <p:spPr>
          <a:xfrm>
            <a:off x="10681975" y="6058820"/>
            <a:ext cx="12130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GRIT </a:t>
            </a:r>
            <a:r>
              <a:rPr lang="fr-FR" sz="1400" dirty="0" err="1" smtClean="0"/>
              <a:t>access</a:t>
            </a:r>
            <a:r>
              <a:rPr lang="fr-FR" sz="1400" dirty="0" smtClean="0"/>
              <a:t> :</a:t>
            </a:r>
          </a:p>
          <a:p>
            <a:r>
              <a:rPr lang="fr-FR" sz="1400" dirty="0" err="1" smtClean="0"/>
              <a:t>Specialized</a:t>
            </a:r>
            <a:r>
              <a:rPr lang="fr-FR" sz="1400" dirty="0" smtClean="0"/>
              <a:t> </a:t>
            </a:r>
          </a:p>
          <a:p>
            <a:r>
              <a:rPr lang="fr-FR" sz="1400" dirty="0" err="1" smtClean="0"/>
              <a:t>step</a:t>
            </a:r>
            <a:r>
              <a:rPr lang="fr-FR" sz="1400" dirty="0" smtClean="0"/>
              <a:t> </a:t>
            </a:r>
            <a:r>
              <a:rPr lang="fr-FR" sz="1400" dirty="0" err="1" smtClean="0"/>
              <a:t>ladder</a:t>
            </a:r>
            <a:r>
              <a:rPr lang="fr-FR" sz="1400" dirty="0" smtClean="0"/>
              <a:t> ??</a:t>
            </a:r>
            <a:endParaRPr lang="fr-FR" sz="1400" dirty="0"/>
          </a:p>
        </p:txBody>
      </p:sp>
      <p:sp>
        <p:nvSpPr>
          <p:cNvPr id="32" name="Rectangle 31"/>
          <p:cNvSpPr/>
          <p:nvPr/>
        </p:nvSpPr>
        <p:spPr>
          <a:xfrm>
            <a:off x="1" y="5890664"/>
            <a:ext cx="4019321" cy="523220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EXPERIMENTAL </a:t>
            </a:r>
            <a:r>
              <a:rPr lang="fr-FR" sz="2800" b="1" dirty="0" smtClean="0">
                <a:solidFill>
                  <a:schemeClr val="bg1"/>
                </a:solidFill>
              </a:rPr>
              <a:t>SETUP </a:t>
            </a:r>
            <a:endParaRPr lang="fr-FR" sz="2800" b="1" dirty="0">
              <a:solidFill>
                <a:schemeClr val="bg1"/>
              </a:solidFill>
            </a:endParaRPr>
          </a:p>
        </p:txBody>
      </p:sp>
      <p:cxnSp>
        <p:nvCxnSpPr>
          <p:cNvPr id="44" name="Connecteur droit 43"/>
          <p:cNvCxnSpPr/>
          <p:nvPr/>
        </p:nvCxnSpPr>
        <p:spPr>
          <a:xfrm>
            <a:off x="161925" y="1544213"/>
            <a:ext cx="12020095" cy="372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flipV="1">
            <a:off x="171905" y="2155023"/>
            <a:ext cx="11924845" cy="204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0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931" y="1453706"/>
            <a:ext cx="3886124" cy="4056363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07472" y="148649"/>
            <a:ext cx="10801350" cy="1141413"/>
          </a:xfrm>
        </p:spPr>
        <p:txBody>
          <a:bodyPr/>
          <a:lstStyle/>
          <a:p>
            <a:r>
              <a:rPr lang="fr-FR" dirty="0" smtClean="0"/>
              <a:t>New Diagnostic box</a:t>
            </a:r>
            <a:endParaRPr lang="fr-FR" dirty="0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44"/>
          <a:stretch/>
        </p:blipFill>
        <p:spPr>
          <a:xfrm>
            <a:off x="0" y="1362995"/>
            <a:ext cx="4344800" cy="46603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344800" y="1539751"/>
            <a:ext cx="3933023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Newly designed diagnostic box, </a:t>
            </a:r>
            <a:endParaRPr lang="en-US" dirty="0" smtClean="0"/>
          </a:p>
          <a:p>
            <a:r>
              <a:rPr lang="en-US" dirty="0" smtClean="0"/>
              <a:t>fitting </a:t>
            </a:r>
            <a:r>
              <a:rPr lang="en-US" dirty="0"/>
              <a:t>within the tight geometric constraint (~375 mm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All </a:t>
            </a:r>
            <a:r>
              <a:rPr lang="fr-FR" dirty="0" err="1" smtClean="0"/>
              <a:t>equipments</a:t>
            </a:r>
            <a:r>
              <a:rPr lang="fr-FR" dirty="0" smtClean="0"/>
              <a:t> on the </a:t>
            </a:r>
            <a:r>
              <a:rPr lang="fr-FR" dirty="0" err="1" smtClean="0"/>
              <a:t>same</a:t>
            </a:r>
            <a:r>
              <a:rPr lang="fr-FR" dirty="0" smtClean="0"/>
              <a:t> </a:t>
            </a:r>
            <a:r>
              <a:rPr lang="fr-FR" dirty="0" err="1" smtClean="0"/>
              <a:t>side</a:t>
            </a:r>
            <a:r>
              <a:rPr lang="fr-FR" dirty="0" smtClean="0"/>
              <a:t> to</a:t>
            </a:r>
            <a:br>
              <a:rPr lang="fr-FR" dirty="0" smtClean="0"/>
            </a:br>
            <a:r>
              <a:rPr lang="fr-FR" dirty="0" err="1" smtClean="0"/>
              <a:t>give</a:t>
            </a:r>
            <a:r>
              <a:rPr lang="fr-FR" dirty="0" smtClean="0"/>
              <a:t> room for the </a:t>
            </a:r>
            <a:r>
              <a:rPr lang="fr-FR" dirty="0" err="1" smtClean="0"/>
              <a:t>cables</a:t>
            </a:r>
            <a:endParaRPr lang="fr-FR" dirty="0" smtClean="0"/>
          </a:p>
          <a:p>
            <a:pPr lvl="1"/>
            <a:r>
              <a:rPr lang="fr-FR" dirty="0">
                <a:solidFill>
                  <a:srgbClr val="FF0000"/>
                </a:solidFill>
              </a:rPr>
              <a:t>RED</a:t>
            </a:r>
            <a:r>
              <a:rPr lang="fr-FR" dirty="0"/>
              <a:t> : Profiler (new design)</a:t>
            </a:r>
            <a:br>
              <a:rPr lang="fr-FR" dirty="0"/>
            </a:br>
            <a:r>
              <a:rPr lang="fr-FR" dirty="0">
                <a:solidFill>
                  <a:srgbClr val="00B050"/>
                </a:solidFill>
              </a:rPr>
              <a:t>GREEN</a:t>
            </a:r>
            <a:r>
              <a:rPr lang="fr-FR" dirty="0"/>
              <a:t> : Faraday </a:t>
            </a:r>
            <a:r>
              <a:rPr lang="fr-FR" dirty="0" err="1"/>
              <a:t>Cup</a:t>
            </a:r>
            <a:r>
              <a:rPr lang="fr-FR" dirty="0"/>
              <a:t/>
            </a:r>
            <a:br>
              <a:rPr lang="fr-FR" dirty="0"/>
            </a:br>
            <a:r>
              <a:rPr lang="fr-FR" dirty="0">
                <a:solidFill>
                  <a:srgbClr val="CCCC00"/>
                </a:solidFill>
              </a:rPr>
              <a:t>YELLOW</a:t>
            </a:r>
            <a:r>
              <a:rPr lang="fr-FR" dirty="0"/>
              <a:t> : Turbo </a:t>
            </a:r>
            <a:r>
              <a:rPr lang="fr-FR" dirty="0" err="1"/>
              <a:t>pump</a:t>
            </a:r>
            <a:r>
              <a:rPr lang="fr-FR" dirty="0"/>
              <a:t> DN160 </a:t>
            </a:r>
          </a:p>
          <a:p>
            <a:pPr lvl="1"/>
            <a:r>
              <a:rPr lang="fr-FR" dirty="0">
                <a:solidFill>
                  <a:srgbClr val="0070C0"/>
                </a:solidFill>
              </a:rPr>
              <a:t>BLUE</a:t>
            </a:r>
            <a:r>
              <a:rPr lang="fr-FR" dirty="0"/>
              <a:t> : </a:t>
            </a:r>
            <a:r>
              <a:rPr lang="fr-FR" dirty="0" err="1"/>
              <a:t>Mechanical</a:t>
            </a:r>
            <a:r>
              <a:rPr lang="fr-FR" dirty="0"/>
              <a:t> support</a:t>
            </a:r>
            <a:br>
              <a:rPr lang="fr-FR" dirty="0"/>
            </a:br>
            <a:r>
              <a:rPr lang="fr-FR" dirty="0">
                <a:solidFill>
                  <a:srgbClr val="FF00FF"/>
                </a:solidFill>
              </a:rPr>
              <a:t>PINK </a:t>
            </a:r>
            <a:r>
              <a:rPr lang="fr-FR" dirty="0"/>
              <a:t>:  Free </a:t>
            </a:r>
            <a:r>
              <a:rPr lang="fr-FR" dirty="0" err="1"/>
              <a:t>Flange</a:t>
            </a:r>
            <a:r>
              <a:rPr lang="fr-FR" dirty="0"/>
              <a:t> (DN160 for a detector ?)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Valve AGATA </a:t>
            </a:r>
            <a:r>
              <a:rPr lang="fr-FR" dirty="0" err="1" smtClean="0"/>
              <a:t>beam</a:t>
            </a:r>
            <a:r>
              <a:rPr lang="fr-FR" dirty="0" smtClean="0"/>
              <a:t> line </a:t>
            </a:r>
            <a:r>
              <a:rPr lang="fr-FR" dirty="0" err="1" smtClean="0"/>
              <a:t>side</a:t>
            </a:r>
            <a:r>
              <a:rPr lang="fr-FR" dirty="0" smtClean="0"/>
              <a:t> DN100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401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3674" r="38299"/>
          <a:stretch/>
        </p:blipFill>
        <p:spPr>
          <a:xfrm>
            <a:off x="5228930" y="1770772"/>
            <a:ext cx="633684" cy="1314713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99044" y="170496"/>
            <a:ext cx="10801350" cy="1141413"/>
          </a:xfrm>
        </p:spPr>
        <p:txBody>
          <a:bodyPr>
            <a:normAutofit/>
          </a:bodyPr>
          <a:lstStyle/>
          <a:p>
            <a:r>
              <a:rPr lang="fr-FR" dirty="0" err="1" smtClean="0"/>
              <a:t>Beam</a:t>
            </a:r>
            <a:r>
              <a:rPr lang="fr-FR" dirty="0" smtClean="0"/>
              <a:t> pipe VAMOS </a:t>
            </a:r>
            <a:r>
              <a:rPr lang="fr-FR" sz="2400" dirty="0"/>
              <a:t>(</a:t>
            </a:r>
            <a:r>
              <a:rPr lang="fr-FR" sz="2400" dirty="0" err="1"/>
              <a:t>lenght</a:t>
            </a:r>
            <a:r>
              <a:rPr lang="fr-FR" sz="2400" dirty="0"/>
              <a:t> : </a:t>
            </a:r>
            <a:r>
              <a:rPr lang="fr-FR" sz="2400" dirty="0" smtClean="0"/>
              <a:t>2 m)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en-US" sz="2400" dirty="0"/>
              <a:t>Connection without a clamp inside the AGATA honeycomb</a:t>
            </a:r>
            <a:endParaRPr lang="fr-FR" sz="2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71131">
            <a:off x="583669" y="3927081"/>
            <a:ext cx="2799047" cy="223454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07" y="1343416"/>
            <a:ext cx="2825241" cy="225545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94"/>
          <a:stretch/>
        </p:blipFill>
        <p:spPr>
          <a:xfrm>
            <a:off x="3869291" y="1763514"/>
            <a:ext cx="1120927" cy="1285613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182804" y="1087832"/>
            <a:ext cx="6096887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kumimoji="0" lang="fr-FR" altLang="fr-FR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blue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bellows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mounted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on the valve diagnostic box.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endParaRPr kumimoji="0" lang="fr-FR" alt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kumimoji="0" lang="fr-FR" altLang="fr-FR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spherical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flange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pipe slide </a:t>
            </a:r>
            <a:r>
              <a:rPr kumimoji="0" lang="fr-FR" altLang="fr-FR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along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kumimoji="0" lang="fr-FR" altLang="fr-FR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bellows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are </a:t>
            </a:r>
            <a:r>
              <a:rPr kumimoji="0" lang="fr-FR" altLang="fr-FR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pressed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 GRIT vacuum </a:t>
            </a:r>
            <a:r>
              <a:rPr kumimoji="0" lang="fr-FR" altLang="fr-FR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(no clamp =&gt; no </a:t>
            </a:r>
            <a:r>
              <a:rPr kumimoji="0" lang="fr-FR" altLang="fr-FR" sz="1600" b="1" i="0" u="none" strike="noStrike" cap="none" normalizeH="0" baseline="0" dirty="0" err="1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kumimoji="0" lang="fr-FR" alt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 press it onto the GRIT pipe, we use the three screws around the bellows, which compress the three springs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fr-FR" alt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fr-FR" altLang="fr-FR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altLang="fr-FR" sz="1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Difficult</a:t>
            </a:r>
            <a:r>
              <a:rPr lang="fr-FR" altLang="fr-FR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lang="fr-FR" altLang="fr-FR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fr-FR" altLang="fr-FR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DB and AGATA : 3 cm !!!!)</a:t>
            </a:r>
            <a:r>
              <a:rPr lang="fr-FR" altLang="fr-FR" sz="16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sz="1600" b="1" u="sng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Internal dimensions validated by GANIL’s optical engineer (Bertrand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Jacquot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altLang="fr-F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prototype </a:t>
            </a:r>
            <a:r>
              <a:rPr kumimoji="0" lang="fr-FR" altLang="fr-FR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currently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manufactured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kumimoji="0" lang="fr-FR" altLang="fr-FR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completion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end of 2026).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kumimoji="0" lang="fr-FR" altLang="fr-FR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steps</a:t>
            </a:r>
            <a:r>
              <a:rPr kumimoji="0" lang="fr-FR" altLang="fr-FR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fr-FR" altLang="fr-FR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Mounting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validation, </a:t>
            </a:r>
            <a:r>
              <a:rPr kumimoji="0" lang="fr-FR" altLang="fr-FR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spring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force </a:t>
            </a:r>
            <a:r>
              <a:rPr kumimoji="0" lang="fr-FR" altLang="fr-FR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testing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and vacuum </a:t>
            </a:r>
            <a:r>
              <a:rPr kumimoji="0" lang="fr-FR" altLang="fr-FR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leak</a:t>
            </a: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altLang="fr-FR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checks</a:t>
            </a:r>
            <a:r>
              <a:rPr kumimoji="0" lang="fr-FR" altLang="fr-FR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824882" y="1309642"/>
            <a:ext cx="1701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Centering</a:t>
            </a:r>
            <a:r>
              <a:rPr lang="fr-FR" sz="1200" dirty="0" smtClean="0"/>
              <a:t> </a:t>
            </a:r>
            <a:r>
              <a:rPr lang="fr-FR" sz="1200" dirty="0" err="1" smtClean="0"/>
              <a:t>cone</a:t>
            </a:r>
            <a:endParaRPr lang="fr-FR" sz="1200" dirty="0"/>
          </a:p>
        </p:txBody>
      </p:sp>
      <p:sp>
        <p:nvSpPr>
          <p:cNvPr id="16" name="ZoneTexte 15"/>
          <p:cNvSpPr txBox="1"/>
          <p:nvPr/>
        </p:nvSpPr>
        <p:spPr>
          <a:xfrm>
            <a:off x="5142895" y="2953940"/>
            <a:ext cx="1132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O-ring</a:t>
            </a:r>
            <a:endParaRPr lang="fr-FR" sz="1200" dirty="0"/>
          </a:p>
        </p:txBody>
      </p:sp>
      <p:sp>
        <p:nvSpPr>
          <p:cNvPr id="19" name="ZoneTexte 18"/>
          <p:cNvSpPr txBox="1"/>
          <p:nvPr/>
        </p:nvSpPr>
        <p:spPr>
          <a:xfrm>
            <a:off x="5442560" y="1612904"/>
            <a:ext cx="1701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Ball end</a:t>
            </a:r>
            <a:endParaRPr lang="fr-FR" sz="1200" dirty="0"/>
          </a:p>
        </p:txBody>
      </p:sp>
      <p:sp>
        <p:nvSpPr>
          <p:cNvPr id="20" name="ZoneTexte 19"/>
          <p:cNvSpPr txBox="1"/>
          <p:nvPr/>
        </p:nvSpPr>
        <p:spPr>
          <a:xfrm>
            <a:off x="2923344" y="4260470"/>
            <a:ext cx="1701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Springs (x3)</a:t>
            </a:r>
            <a:endParaRPr lang="fr-FR" sz="1200" dirty="0"/>
          </a:p>
        </p:txBody>
      </p:sp>
      <p:sp>
        <p:nvSpPr>
          <p:cNvPr id="21" name="ZoneTexte 20"/>
          <p:cNvSpPr txBox="1"/>
          <p:nvPr/>
        </p:nvSpPr>
        <p:spPr>
          <a:xfrm>
            <a:off x="339285" y="5909502"/>
            <a:ext cx="1701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Brass</a:t>
            </a:r>
            <a:r>
              <a:rPr lang="fr-FR" sz="1200" dirty="0" smtClean="0"/>
              <a:t> </a:t>
            </a:r>
            <a:r>
              <a:rPr lang="fr-FR" sz="1200" dirty="0" err="1" smtClean="0"/>
              <a:t>bolds</a:t>
            </a:r>
            <a:endParaRPr lang="fr-FR" sz="1200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H="1">
            <a:off x="2599291" y="4454554"/>
            <a:ext cx="454302" cy="403169"/>
          </a:xfrm>
          <a:prstGeom prst="straightConnector1">
            <a:avLst/>
          </a:prstGeom>
          <a:ln w="57150">
            <a:solidFill>
              <a:srgbClr val="261F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V="1">
            <a:off x="947366" y="5766033"/>
            <a:ext cx="433465" cy="195061"/>
          </a:xfrm>
          <a:prstGeom prst="straightConnector1">
            <a:avLst/>
          </a:prstGeom>
          <a:ln w="38100">
            <a:solidFill>
              <a:srgbClr val="261F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H="1" flipV="1">
            <a:off x="4908205" y="2683869"/>
            <a:ext cx="370321" cy="303699"/>
          </a:xfrm>
          <a:prstGeom prst="straightConnector1">
            <a:avLst/>
          </a:prstGeom>
          <a:ln w="19050">
            <a:solidFill>
              <a:srgbClr val="261F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flipH="1">
            <a:off x="4998078" y="1604800"/>
            <a:ext cx="54321" cy="397424"/>
          </a:xfrm>
          <a:prstGeom prst="straightConnector1">
            <a:avLst/>
          </a:prstGeom>
          <a:ln w="19050">
            <a:solidFill>
              <a:srgbClr val="261F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19" idx="1"/>
          </p:cNvCxnSpPr>
          <p:nvPr/>
        </p:nvCxnSpPr>
        <p:spPr>
          <a:xfrm flipH="1">
            <a:off x="4938032" y="1751404"/>
            <a:ext cx="504528" cy="428926"/>
          </a:xfrm>
          <a:prstGeom prst="straightConnector1">
            <a:avLst/>
          </a:prstGeom>
          <a:ln w="19050">
            <a:solidFill>
              <a:srgbClr val="261F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3558288" y="3202951"/>
            <a:ext cx="1701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2 mm Clearance </a:t>
            </a:r>
            <a:r>
              <a:rPr lang="fr-FR" sz="1200" dirty="0" err="1" smtClean="0"/>
              <a:t>with</a:t>
            </a:r>
            <a:r>
              <a:rPr lang="fr-FR" sz="1200" dirty="0" smtClean="0"/>
              <a:t> </a:t>
            </a:r>
            <a:r>
              <a:rPr lang="fr-FR" sz="1200" dirty="0" err="1" smtClean="0"/>
              <a:t>shaft</a:t>
            </a:r>
            <a:endParaRPr lang="fr-FR" sz="1200" dirty="0"/>
          </a:p>
        </p:txBody>
      </p:sp>
      <p:sp>
        <p:nvSpPr>
          <p:cNvPr id="24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5332016" y="2201848"/>
            <a:ext cx="942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GRIT </a:t>
            </a:r>
            <a:r>
              <a:rPr lang="fr-FR" sz="1200" dirty="0" err="1" smtClean="0"/>
              <a:t>beam</a:t>
            </a:r>
            <a:endParaRPr lang="fr-FR" sz="1200" dirty="0" smtClean="0"/>
          </a:p>
          <a:p>
            <a:r>
              <a:rPr lang="fr-FR" sz="1200" dirty="0" smtClean="0"/>
              <a:t> pipe</a:t>
            </a:r>
            <a:endParaRPr lang="fr-FR" sz="1200" dirty="0"/>
          </a:p>
        </p:txBody>
      </p:sp>
      <p:cxnSp>
        <p:nvCxnSpPr>
          <p:cNvPr id="28" name="Connecteur droit avec flèche 27"/>
          <p:cNvCxnSpPr/>
          <p:nvPr/>
        </p:nvCxnSpPr>
        <p:spPr>
          <a:xfrm flipH="1" flipV="1">
            <a:off x="3597564" y="2953940"/>
            <a:ext cx="187085" cy="276999"/>
          </a:xfrm>
          <a:prstGeom prst="straightConnector1">
            <a:avLst/>
          </a:prstGeom>
          <a:ln w="19050">
            <a:solidFill>
              <a:srgbClr val="261F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7490" y="1770773"/>
            <a:ext cx="1181918" cy="163515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17491" y="1803512"/>
            <a:ext cx="12072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pPr algn="ctr"/>
            <a:r>
              <a:rPr lang="fr-FR" dirty="0" smtClean="0"/>
              <a:t>New</a:t>
            </a:r>
          </a:p>
          <a:p>
            <a:pPr algn="ctr"/>
            <a:r>
              <a:rPr lang="fr-FR" dirty="0" smtClean="0"/>
              <a:t>Diagnostic</a:t>
            </a:r>
          </a:p>
          <a:p>
            <a:pPr algn="ctr"/>
            <a:r>
              <a:rPr lang="fr-FR" dirty="0" smtClean="0"/>
              <a:t>Box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53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263914" y="227877"/>
            <a:ext cx="10801350" cy="1141413"/>
          </a:xfrm>
        </p:spPr>
        <p:txBody>
          <a:bodyPr/>
          <a:lstStyle/>
          <a:p>
            <a:r>
              <a:rPr lang="fr-FR" dirty="0" err="1"/>
              <a:t>Beam</a:t>
            </a:r>
            <a:r>
              <a:rPr lang="fr-FR" dirty="0"/>
              <a:t> </a:t>
            </a:r>
            <a:r>
              <a:rPr lang="fr-FR" dirty="0" smtClean="0"/>
              <a:t>pipe GRIT </a:t>
            </a:r>
            <a:r>
              <a:rPr lang="fr-FR" sz="2400" dirty="0" smtClean="0"/>
              <a:t>(</a:t>
            </a:r>
            <a:r>
              <a:rPr lang="fr-FR" sz="2400" dirty="0" err="1" smtClean="0"/>
              <a:t>lenght</a:t>
            </a:r>
            <a:r>
              <a:rPr lang="fr-FR" sz="2400" dirty="0" smtClean="0"/>
              <a:t> : 300mm)</a:t>
            </a:r>
            <a:endParaRPr lang="fr-FR" sz="24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598" y="2028126"/>
            <a:ext cx="4946402" cy="4267334"/>
          </a:xfrm>
          <a:prstGeom prst="rect">
            <a:avLst/>
          </a:prstGeom>
        </p:spPr>
      </p:pic>
      <p:sp>
        <p:nvSpPr>
          <p:cNvPr id="4" name="ZoneTexte 3"/>
          <p:cNvSpPr txBox="1">
            <a:spLocks/>
          </p:cNvSpPr>
          <p:nvPr/>
        </p:nvSpPr>
        <p:spPr>
          <a:xfrm>
            <a:off x="263914" y="2028126"/>
            <a:ext cx="60493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contraint for </a:t>
            </a:r>
            <a:r>
              <a:rPr lang="fr-FR" b="1" u="sng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mounting</a:t>
            </a:r>
            <a:r>
              <a:rPr lang="fr-FR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GRIT on setup position:</a:t>
            </a:r>
          </a:p>
          <a:p>
            <a:r>
              <a:rPr lang="en-US" sz="1600" dirty="0"/>
              <a:t>The five AGATA detectors around the beam pipe must be retracted to insert or remove the spherical flange of GRIT </a:t>
            </a:r>
            <a:r>
              <a:rPr lang="en-US" sz="1600" dirty="0" smtClean="0"/>
              <a:t>( ~ </a:t>
            </a:r>
            <a:r>
              <a:rPr lang="en-US" sz="1600" dirty="0"/>
              <a:t>15 mm)</a:t>
            </a:r>
            <a:endParaRPr lang="fr-F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H="1" flipV="1">
            <a:off x="7862669" y="2543536"/>
            <a:ext cx="2679825" cy="1385180"/>
          </a:xfrm>
          <a:prstGeom prst="straightConnector1">
            <a:avLst/>
          </a:prstGeom>
          <a:ln w="57150">
            <a:solidFill>
              <a:schemeClr val="bg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>
            <a:off x="8034950" y="4852033"/>
            <a:ext cx="2435382" cy="67901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9383674" y="4106112"/>
            <a:ext cx="1561134" cy="568525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487" y="3686528"/>
            <a:ext cx="2236878" cy="235286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7941" y="3431318"/>
            <a:ext cx="2218834" cy="2507675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3089324" y="3398158"/>
            <a:ext cx="1860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>
                <a:solidFill>
                  <a:srgbClr val="0070C0"/>
                </a:solidFill>
              </a:rPr>
              <a:t>Centering</a:t>
            </a:r>
            <a:r>
              <a:rPr lang="fr-FR" sz="1200" b="1" dirty="0" smtClean="0">
                <a:solidFill>
                  <a:srgbClr val="0070C0"/>
                </a:solidFill>
              </a:rPr>
              <a:t> </a:t>
            </a:r>
            <a:r>
              <a:rPr lang="fr-FR" sz="1200" b="1" dirty="0" err="1" smtClean="0">
                <a:solidFill>
                  <a:srgbClr val="0070C0"/>
                </a:solidFill>
              </a:rPr>
              <a:t>cone</a:t>
            </a:r>
            <a:r>
              <a:rPr lang="fr-FR" sz="1200" b="1" dirty="0" smtClean="0">
                <a:solidFill>
                  <a:srgbClr val="0070C0"/>
                </a:solidFill>
              </a:rPr>
              <a:t> of</a:t>
            </a:r>
          </a:p>
          <a:p>
            <a:r>
              <a:rPr lang="fr-FR" sz="1200" b="1" dirty="0" smtClean="0">
                <a:solidFill>
                  <a:srgbClr val="0070C0"/>
                </a:solidFill>
              </a:rPr>
              <a:t> GRIT </a:t>
            </a:r>
            <a:r>
              <a:rPr lang="fr-FR" sz="1200" b="1" dirty="0" err="1" smtClean="0">
                <a:solidFill>
                  <a:srgbClr val="0070C0"/>
                </a:solidFill>
              </a:rPr>
              <a:t>beam</a:t>
            </a:r>
            <a:r>
              <a:rPr lang="fr-FR" sz="1200" b="1" dirty="0" smtClean="0">
                <a:solidFill>
                  <a:srgbClr val="0070C0"/>
                </a:solidFill>
              </a:rPr>
              <a:t> line</a:t>
            </a:r>
          </a:p>
          <a:p>
            <a:r>
              <a:rPr lang="fr-FR" sz="1200" b="1" dirty="0" smtClean="0">
                <a:solidFill>
                  <a:srgbClr val="0070C0"/>
                </a:solidFill>
              </a:rPr>
              <a:t>Ø52</a:t>
            </a:r>
            <a:endParaRPr lang="fr-FR" sz="1200" b="1" dirty="0">
              <a:solidFill>
                <a:srgbClr val="0070C0"/>
              </a:solidFill>
            </a:endParaRPr>
          </a:p>
        </p:txBody>
      </p:sp>
      <p:sp>
        <p:nvSpPr>
          <p:cNvPr id="15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14" name="Titre 16"/>
          <p:cNvSpPr txBox="1">
            <a:spLocks/>
          </p:cNvSpPr>
          <p:nvPr/>
        </p:nvSpPr>
        <p:spPr>
          <a:xfrm>
            <a:off x="263913" y="763927"/>
            <a:ext cx="11697931" cy="1141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2400" dirty="0" err="1" smtClean="0"/>
              <a:t>Machining</a:t>
            </a:r>
            <a:r>
              <a:rPr lang="fr-FR" sz="2400" dirty="0" smtClean="0"/>
              <a:t> </a:t>
            </a:r>
            <a:r>
              <a:rPr lang="fr-FR" sz="2400" dirty="0" err="1" smtClean="0"/>
              <a:t>directly</a:t>
            </a:r>
            <a:r>
              <a:rPr lang="fr-FR" sz="2400" dirty="0" smtClean="0"/>
              <a:t> </a:t>
            </a:r>
            <a:r>
              <a:rPr lang="fr-FR" sz="2400" dirty="0" err="1" smtClean="0"/>
              <a:t>with</a:t>
            </a:r>
            <a:r>
              <a:rPr lang="fr-FR" sz="2400" dirty="0" smtClean="0"/>
              <a:t> the GRIT </a:t>
            </a:r>
            <a:r>
              <a:rPr lang="fr-FR" sz="2400" dirty="0" err="1" smtClean="0"/>
              <a:t>reaction</a:t>
            </a:r>
            <a:r>
              <a:rPr lang="fr-FR" sz="2400" dirty="0" smtClean="0"/>
              <a:t> </a:t>
            </a:r>
            <a:r>
              <a:rPr lang="fr-FR" sz="2400" dirty="0" err="1" smtClean="0"/>
              <a:t>chamber</a:t>
            </a:r>
            <a:r>
              <a:rPr lang="fr-FR" sz="2400" dirty="0" smtClean="0"/>
              <a:t>  =&gt; </a:t>
            </a:r>
            <a:r>
              <a:rPr lang="fr-FR" sz="2400" dirty="0" err="1" smtClean="0"/>
              <a:t>See</a:t>
            </a:r>
            <a:r>
              <a:rPr lang="fr-FR" sz="2400" dirty="0" smtClean="0"/>
              <a:t> GRIT </a:t>
            </a:r>
            <a:r>
              <a:rPr lang="fr-FR" sz="2400" dirty="0" err="1" smtClean="0"/>
              <a:t>presentation</a:t>
            </a:r>
            <a:endParaRPr lang="fr-FR" sz="2400" dirty="0"/>
          </a:p>
        </p:txBody>
      </p:sp>
      <p:sp>
        <p:nvSpPr>
          <p:cNvPr id="19" name="ZoneTexte 18"/>
          <p:cNvSpPr txBox="1"/>
          <p:nvPr/>
        </p:nvSpPr>
        <p:spPr>
          <a:xfrm>
            <a:off x="5908204" y="5221548"/>
            <a:ext cx="186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</a:rPr>
              <a:t>Central </a:t>
            </a:r>
          </a:p>
          <a:p>
            <a:r>
              <a:rPr lang="fr-FR" sz="1200" b="1" dirty="0" err="1" smtClean="0">
                <a:solidFill>
                  <a:srgbClr val="FF0000"/>
                </a:solidFill>
              </a:rPr>
              <a:t>Pentagon</a:t>
            </a:r>
            <a:r>
              <a:rPr lang="fr-FR" sz="1200" b="1" dirty="0" smtClean="0">
                <a:solidFill>
                  <a:srgbClr val="FF0000"/>
                </a:solidFill>
              </a:rPr>
              <a:t> AGATA</a:t>
            </a:r>
            <a:endParaRPr lang="fr-FR" sz="1200" b="1" dirty="0">
              <a:solidFill>
                <a:srgbClr val="FF0000"/>
              </a:solidFill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5"/>
          <a:srcRect l="23674" r="38299"/>
          <a:stretch/>
        </p:blipFill>
        <p:spPr>
          <a:xfrm>
            <a:off x="2495709" y="4216330"/>
            <a:ext cx="633684" cy="1314713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2599183" y="5258458"/>
            <a:ext cx="1701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0070C0"/>
                </a:solidFill>
              </a:rPr>
              <a:t>GRIT </a:t>
            </a:r>
            <a:r>
              <a:rPr lang="fr-FR" sz="1200" b="1" dirty="0" err="1" smtClean="0">
                <a:solidFill>
                  <a:srgbClr val="0070C0"/>
                </a:solidFill>
              </a:rPr>
              <a:t>beam</a:t>
            </a:r>
            <a:r>
              <a:rPr lang="fr-FR" sz="1200" b="1" dirty="0" smtClean="0">
                <a:solidFill>
                  <a:srgbClr val="0070C0"/>
                </a:solidFill>
              </a:rPr>
              <a:t> pipe</a:t>
            </a:r>
            <a:endParaRPr lang="fr-FR" sz="1200" b="1" dirty="0">
              <a:solidFill>
                <a:srgbClr val="0070C0"/>
              </a:solidFill>
            </a:endParaRPr>
          </a:p>
        </p:txBody>
      </p:sp>
      <p:cxnSp>
        <p:nvCxnSpPr>
          <p:cNvPr id="22" name="Connecteur droit avec flèche 21"/>
          <p:cNvCxnSpPr>
            <a:stCxn id="13" idx="1"/>
          </p:cNvCxnSpPr>
          <p:nvPr/>
        </p:nvCxnSpPr>
        <p:spPr>
          <a:xfrm flipH="1">
            <a:off x="2652178" y="3721324"/>
            <a:ext cx="437146" cy="76957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4219662" y="3808602"/>
            <a:ext cx="289939" cy="248674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entagone régulier 9"/>
          <p:cNvSpPr/>
          <p:nvPr/>
        </p:nvSpPr>
        <p:spPr>
          <a:xfrm>
            <a:off x="4204001" y="3814953"/>
            <a:ext cx="1802957" cy="1745474"/>
          </a:xfrm>
          <a:prstGeom prst="pentagon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24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6"/>
          <p:cNvSpPr>
            <a:spLocks noGrp="1"/>
          </p:cNvSpPr>
          <p:nvPr>
            <p:ph type="title"/>
          </p:nvPr>
        </p:nvSpPr>
        <p:spPr>
          <a:xfrm>
            <a:off x="263914" y="227877"/>
            <a:ext cx="10801350" cy="1141413"/>
          </a:xfrm>
        </p:spPr>
        <p:txBody>
          <a:bodyPr>
            <a:normAutofit/>
          </a:bodyPr>
          <a:lstStyle/>
          <a:p>
            <a:r>
              <a:rPr lang="fr-FR" dirty="0" err="1" smtClean="0"/>
              <a:t>Mechanical</a:t>
            </a:r>
            <a:r>
              <a:rPr lang="fr-FR" dirty="0" smtClean="0"/>
              <a:t> interface: </a:t>
            </a:r>
            <a:r>
              <a:rPr lang="fr-FR" sz="2400" dirty="0" err="1" smtClean="0"/>
              <a:t>between</a:t>
            </a:r>
            <a:r>
              <a:rPr lang="fr-FR" sz="2400" dirty="0" smtClean="0"/>
              <a:t> GRIT and VAMOS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4867" r="20259" b="1326"/>
          <a:stretch/>
        </p:blipFill>
        <p:spPr>
          <a:xfrm>
            <a:off x="4623981" y="1879925"/>
            <a:ext cx="6273318" cy="444253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2" t="4392" r="37642" b="20091"/>
          <a:stretch/>
        </p:blipFill>
        <p:spPr>
          <a:xfrm>
            <a:off x="425606" y="2482036"/>
            <a:ext cx="3422979" cy="3141638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818263" y="3367037"/>
            <a:ext cx="3473042" cy="22566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56054" y="1341391"/>
            <a:ext cx="11406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GRIT / VAMOS </a:t>
            </a:r>
            <a:r>
              <a:rPr lang="fr-FR" sz="2000" b="1" dirty="0" smtClean="0">
                <a:solidFill>
                  <a:srgbClr val="FF0000"/>
                </a:solidFill>
              </a:rPr>
              <a:t>Interface (~ 150mm) : </a:t>
            </a:r>
            <a:r>
              <a:rPr lang="fr-FR" sz="2000" b="1" dirty="0" err="1" smtClean="0">
                <a:solidFill>
                  <a:srgbClr val="FF0000"/>
                </a:solidFill>
              </a:rPr>
              <a:t>bellows</a:t>
            </a:r>
            <a:r>
              <a:rPr lang="fr-FR" sz="2000" b="1" dirty="0" smtClean="0">
                <a:solidFill>
                  <a:srgbClr val="FF0000"/>
                </a:solidFill>
              </a:rPr>
              <a:t> DN320 </a:t>
            </a:r>
            <a:r>
              <a:rPr lang="en-US" sz="2000" b="1" dirty="0" smtClean="0"/>
              <a:t>with </a:t>
            </a:r>
            <a:r>
              <a:rPr lang="en-US" sz="2000" b="1" dirty="0"/>
              <a:t>dimensions dictated by the detector size</a:t>
            </a:r>
            <a:r>
              <a:rPr lang="en-US" sz="2000" b="1" dirty="0" smtClean="0"/>
              <a:t>.</a:t>
            </a:r>
          </a:p>
        </p:txBody>
      </p:sp>
      <p:sp>
        <p:nvSpPr>
          <p:cNvPr id="10" name="Ellipse 9"/>
          <p:cNvSpPr/>
          <p:nvPr/>
        </p:nvSpPr>
        <p:spPr>
          <a:xfrm>
            <a:off x="4623981" y="2848095"/>
            <a:ext cx="3473042" cy="22566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606" y="2482035"/>
            <a:ext cx="2124371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6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1910"/>
            <a:ext cx="8154955" cy="5236091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263914" y="136380"/>
            <a:ext cx="10801350" cy="1141413"/>
          </a:xfrm>
        </p:spPr>
        <p:txBody>
          <a:bodyPr/>
          <a:lstStyle/>
          <a:p>
            <a:r>
              <a:rPr lang="fr-FR" dirty="0" smtClean="0"/>
              <a:t>Racks disposition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485360" y="1473676"/>
            <a:ext cx="4706639" cy="49552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u="sng" dirty="0"/>
              <a:t>Cable management challenges</a:t>
            </a:r>
            <a:r>
              <a:rPr lang="en-US" sz="1400" b="1" u="sng" dirty="0" smtClean="0"/>
              <a:t>:</a:t>
            </a:r>
          </a:p>
          <a:p>
            <a:pPr lvl="1"/>
            <a:r>
              <a:rPr lang="en-US" sz="800" b="1" u="sng" dirty="0" smtClean="0"/>
              <a:t> </a:t>
            </a:r>
            <a:r>
              <a:rPr lang="en-US" sz="1400" b="1" dirty="0" smtClean="0"/>
              <a:t>Strict localization of the platform : Due to the 2 rotations (Honeycomb and AGATA) and the length of the MDR cables </a:t>
            </a:r>
            <a:r>
              <a:rPr lang="en-US" sz="1400" dirty="0" smtClean="0"/>
              <a:t>=&gt; high </a:t>
            </a:r>
            <a:r>
              <a:rPr lang="en-US" sz="1400" dirty="0"/>
              <a:t>difficulties in managing the cables in this constrained </a:t>
            </a:r>
            <a:r>
              <a:rPr lang="en-US" sz="1400" dirty="0" smtClean="0"/>
              <a:t>area</a:t>
            </a:r>
          </a:p>
          <a:p>
            <a:endParaRPr lang="en-US" sz="1400" dirty="0" smtClean="0"/>
          </a:p>
          <a:p>
            <a:r>
              <a:rPr lang="en-US" sz="1400" b="1" dirty="0" smtClean="0"/>
              <a:t>New </a:t>
            </a:r>
            <a:r>
              <a:rPr lang="en-US" sz="1400" b="1" dirty="0"/>
              <a:t>fixed platform in stainless steel (unpainted):</a:t>
            </a:r>
          </a:p>
          <a:p>
            <a:pPr lvl="1"/>
            <a:r>
              <a:rPr lang="en-US" sz="1400" b="1" dirty="0"/>
              <a:t>2 rows: </a:t>
            </a:r>
            <a:endParaRPr lang="en-US" sz="1400" b="1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 smtClean="0"/>
              <a:t>4 </a:t>
            </a:r>
            <a:r>
              <a:rPr lang="en-US" sz="1400" dirty="0"/>
              <a:t>racks for LVPS, Autofill, and other </a:t>
            </a:r>
            <a:r>
              <a:rPr lang="en-US" sz="1400" dirty="0" smtClean="0"/>
              <a:t>devices.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 smtClean="0"/>
              <a:t>3 </a:t>
            </a:r>
            <a:r>
              <a:rPr lang="en-US" sz="1400" dirty="0"/>
              <a:t>racks for </a:t>
            </a:r>
            <a:r>
              <a:rPr lang="en-US" sz="1400" dirty="0" smtClean="0"/>
              <a:t>digitizers.</a:t>
            </a:r>
          </a:p>
          <a:p>
            <a:pPr lvl="1"/>
            <a:r>
              <a:rPr lang="en-US" sz="1400" dirty="0" smtClean="0"/>
              <a:t>Various </a:t>
            </a:r>
            <a:r>
              <a:rPr lang="en-US" sz="1400" dirty="0"/>
              <a:t>cables routed on the </a:t>
            </a:r>
            <a:r>
              <a:rPr lang="en-US" sz="1400" dirty="0" smtClean="0"/>
              <a:t>top </a:t>
            </a:r>
            <a:r>
              <a:rPr lang="en-US" sz="1400" dirty="0"/>
              <a:t>and underneath (30 cm </a:t>
            </a:r>
            <a:r>
              <a:rPr lang="en-US" sz="1400" dirty="0" smtClean="0"/>
              <a:t>available above ground).</a:t>
            </a:r>
          </a:p>
          <a:p>
            <a:endParaRPr lang="en-US" sz="1400" dirty="0" smtClean="0"/>
          </a:p>
          <a:p>
            <a:r>
              <a:rPr lang="en-US" sz="1400" b="1" dirty="0"/>
              <a:t> </a:t>
            </a:r>
            <a:r>
              <a:rPr lang="en-US" sz="1400" b="1" dirty="0" smtClean="0"/>
              <a:t>          EMC: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 smtClean="0"/>
              <a:t>Copper </a:t>
            </a:r>
            <a:r>
              <a:rPr lang="en-US" sz="1400" dirty="0"/>
              <a:t>links between the electronics platform and </a:t>
            </a:r>
            <a:r>
              <a:rPr lang="en-US" sz="1400" dirty="0" smtClean="0"/>
              <a:t>VAMOS, GRIT.</a:t>
            </a:r>
            <a:endParaRPr lang="en-US" sz="1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/>
              <a:t>Copper surface under AGATA rails and the electronics platform</a:t>
            </a:r>
            <a:r>
              <a:rPr lang="en-US" sz="1400" dirty="0" smtClean="0"/>
              <a:t>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 smtClean="0"/>
              <a:t>EMC : conductive shielding gaskets already planned</a:t>
            </a:r>
            <a:endParaRPr lang="en-US" sz="1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/>
              <a:t>Awaiting a full system analysis by Nabil KARKOUR</a:t>
            </a:r>
            <a:r>
              <a:rPr lang="en-US" sz="1400" i="1" dirty="0"/>
              <a:t>.</a:t>
            </a:r>
            <a:endParaRPr lang="en-US" sz="1400" dirty="0"/>
          </a:p>
          <a:p>
            <a:pPr lvl="1"/>
            <a:endParaRPr lang="fr-FR" b="1" dirty="0" smtClean="0"/>
          </a:p>
          <a:p>
            <a:r>
              <a:rPr lang="fr-FR" b="1" dirty="0"/>
              <a:t> </a:t>
            </a:r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8" name="Parallélogramme 7"/>
          <p:cNvSpPr/>
          <p:nvPr/>
        </p:nvSpPr>
        <p:spPr>
          <a:xfrm rot="2197124">
            <a:off x="5147543" y="2703296"/>
            <a:ext cx="1358490" cy="398297"/>
          </a:xfrm>
          <a:prstGeom prst="parallelogram">
            <a:avLst>
              <a:gd name="adj" fmla="val 714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 rot="2258280">
            <a:off x="5449106" y="2638290"/>
            <a:ext cx="665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LVPS</a:t>
            </a:r>
            <a:endParaRPr lang="fr-FR" dirty="0"/>
          </a:p>
        </p:txBody>
      </p:sp>
      <p:sp>
        <p:nvSpPr>
          <p:cNvPr id="13" name="Parallélogramme 12"/>
          <p:cNvSpPr/>
          <p:nvPr/>
        </p:nvSpPr>
        <p:spPr>
          <a:xfrm rot="2197124">
            <a:off x="3378234" y="3068786"/>
            <a:ext cx="1789212" cy="348755"/>
          </a:xfrm>
          <a:prstGeom prst="parallelogram">
            <a:avLst>
              <a:gd name="adj" fmla="val 71432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 rot="2258280">
            <a:off x="3654482" y="3058496"/>
            <a:ext cx="123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DIGITIZERS</a:t>
            </a:r>
            <a:endParaRPr lang="fr-FR" dirty="0"/>
          </a:p>
        </p:txBody>
      </p:sp>
      <p:sp>
        <p:nvSpPr>
          <p:cNvPr id="14" name="Parallélogramme 13"/>
          <p:cNvSpPr/>
          <p:nvPr/>
        </p:nvSpPr>
        <p:spPr>
          <a:xfrm rot="2197124">
            <a:off x="6089120" y="3163917"/>
            <a:ext cx="722247" cy="398297"/>
          </a:xfrm>
          <a:prstGeom prst="parallelogram">
            <a:avLst>
              <a:gd name="adj" fmla="val 71432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Parallélogramme 14"/>
          <p:cNvSpPr/>
          <p:nvPr/>
        </p:nvSpPr>
        <p:spPr>
          <a:xfrm rot="2197124">
            <a:off x="6462092" y="3436122"/>
            <a:ext cx="716627" cy="398297"/>
          </a:xfrm>
          <a:prstGeom prst="parallelogram">
            <a:avLst>
              <a:gd name="adj" fmla="val 7143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 rot="20646881">
            <a:off x="6080995" y="3088150"/>
            <a:ext cx="1000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Autofil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 rot="20646881">
            <a:off x="6506466" y="3368239"/>
            <a:ext cx="1000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HV, 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159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50975"/>
            <a:ext cx="5969589" cy="486702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6" t="8868" r="9811"/>
          <a:stretch/>
        </p:blipFill>
        <p:spPr>
          <a:xfrm>
            <a:off x="1964639" y="1141898"/>
            <a:ext cx="3370936" cy="2721871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230177" y="63420"/>
            <a:ext cx="10801350" cy="1141413"/>
          </a:xfrm>
        </p:spPr>
        <p:txBody>
          <a:bodyPr/>
          <a:lstStyle/>
          <a:p>
            <a:r>
              <a:rPr lang="fr-FR" dirty="0" err="1" smtClean="0"/>
              <a:t>Cables</a:t>
            </a:r>
            <a:r>
              <a:rPr lang="fr-FR" dirty="0" smtClean="0"/>
              <a:t> management challenges</a:t>
            </a:r>
            <a:endParaRPr lang="fr-FR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idx="1"/>
          </p:nvPr>
        </p:nvSpPr>
        <p:spPr>
          <a:xfrm>
            <a:off x="0" y="3783435"/>
            <a:ext cx="6283177" cy="253456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800" dirty="0" err="1" smtClean="0"/>
              <a:t>Looped</a:t>
            </a:r>
            <a:r>
              <a:rPr lang="fr-FR" sz="1800" dirty="0" smtClean="0"/>
              <a:t> </a:t>
            </a:r>
            <a:r>
              <a:rPr lang="fr-FR" sz="1800" dirty="0" err="1" smtClean="0"/>
              <a:t>cables</a:t>
            </a:r>
            <a:r>
              <a:rPr lang="fr-FR" sz="1800" dirty="0" smtClean="0"/>
              <a:t> to </a:t>
            </a:r>
            <a:r>
              <a:rPr lang="fr-FR" sz="1800" dirty="0" err="1" smtClean="0"/>
              <a:t>absorb</a:t>
            </a:r>
            <a:r>
              <a:rPr lang="fr-FR" sz="1800" dirty="0" smtClean="0"/>
              <a:t> rotation </a:t>
            </a:r>
            <a:r>
              <a:rPr lang="fr-FR" sz="1800" dirty="0" err="1" smtClean="0"/>
              <a:t>along</a:t>
            </a:r>
            <a:r>
              <a:rPr lang="fr-FR" sz="1800" dirty="0" smtClean="0"/>
              <a:t> </a:t>
            </a:r>
            <a:r>
              <a:rPr lang="fr-FR" sz="1800" dirty="0" err="1" smtClean="0"/>
              <a:t>beam</a:t>
            </a:r>
            <a:r>
              <a:rPr lang="fr-FR" sz="1800" dirty="0"/>
              <a:t> </a:t>
            </a:r>
            <a:r>
              <a:rPr lang="fr-FR" sz="1800" dirty="0" smtClean="0"/>
              <a:t>axis (±90</a:t>
            </a:r>
            <a:r>
              <a:rPr lang="fr-FR" sz="1800" dirty="0"/>
              <a:t>°) </a:t>
            </a:r>
            <a:r>
              <a:rPr lang="fr-FR" sz="1800" dirty="0" smtClean="0"/>
              <a:t>and </a:t>
            </a:r>
            <a:r>
              <a:rPr lang="fr-FR" sz="1800" dirty="0" err="1" smtClean="0"/>
              <a:t>target</a:t>
            </a:r>
            <a:r>
              <a:rPr lang="fr-FR" sz="1800" dirty="0" smtClean="0"/>
              <a:t> axis (0° to +28°)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/>
              <a:t>Volume under the grid racks is available for cables.</a:t>
            </a:r>
            <a:endParaRPr lang="fr-FR" sz="18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1800" dirty="0" smtClean="0"/>
              <a:t>The </a:t>
            </a:r>
            <a:r>
              <a:rPr lang="fr-FR" sz="1800" dirty="0" err="1" smtClean="0"/>
              <a:t>cables</a:t>
            </a:r>
            <a:r>
              <a:rPr lang="fr-FR" sz="1800" dirty="0" smtClean="0"/>
              <a:t> are </a:t>
            </a:r>
            <a:r>
              <a:rPr lang="fr-FR" sz="1800" dirty="0" err="1" smtClean="0"/>
              <a:t>clamped</a:t>
            </a:r>
            <a:r>
              <a:rPr lang="fr-FR" sz="1800" dirty="0" smtClean="0"/>
              <a:t> :</a:t>
            </a:r>
          </a:p>
          <a:p>
            <a:pPr marL="971550" lvl="1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1800" dirty="0"/>
              <a:t>On the </a:t>
            </a:r>
            <a:r>
              <a:rPr lang="en-US" sz="1800" b="1" dirty="0"/>
              <a:t>grid</a:t>
            </a:r>
            <a:r>
              <a:rPr lang="en-US" sz="1800" dirty="0"/>
              <a:t> and with the </a:t>
            </a:r>
            <a:r>
              <a:rPr lang="en-US" sz="1800" b="1" dirty="0"/>
              <a:t>support for bending</a:t>
            </a:r>
            <a:r>
              <a:rPr lang="en-US" sz="1800" dirty="0"/>
              <a:t> </a:t>
            </a:r>
            <a:r>
              <a:rPr lang="en-US" sz="1800" dirty="0" smtClean="0"/>
              <a:t>(above </a:t>
            </a:r>
            <a:r>
              <a:rPr lang="en-US" sz="1800" dirty="0"/>
              <a:t>the </a:t>
            </a:r>
            <a:r>
              <a:rPr lang="en-US" sz="1800" b="1" dirty="0"/>
              <a:t>AGATA shaft</a:t>
            </a:r>
            <a:r>
              <a:rPr lang="en-US" sz="1800" dirty="0" smtClean="0"/>
              <a:t>).</a:t>
            </a:r>
          </a:p>
          <a:p>
            <a:pPr marL="971550" lvl="1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1800" dirty="0"/>
              <a:t>On the </a:t>
            </a:r>
            <a:r>
              <a:rPr lang="en-US" sz="1800" b="1" dirty="0"/>
              <a:t>racks</a:t>
            </a:r>
            <a:r>
              <a:rPr lang="en-US" sz="1800" dirty="0"/>
              <a:t> (at the far ends</a:t>
            </a:r>
            <a:r>
              <a:rPr lang="en-US" sz="1800" dirty="0" smtClean="0"/>
              <a:t>).</a:t>
            </a:r>
            <a:endParaRPr lang="fr-FR" sz="1800" dirty="0"/>
          </a:p>
        </p:txBody>
      </p:sp>
      <p:sp>
        <p:nvSpPr>
          <p:cNvPr id="3" name="Ellipse 2"/>
          <p:cNvSpPr/>
          <p:nvPr/>
        </p:nvSpPr>
        <p:spPr>
          <a:xfrm rot="20455570">
            <a:off x="3268299" y="2332078"/>
            <a:ext cx="1669409" cy="7987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 rot="1551462">
            <a:off x="7218275" y="3076706"/>
            <a:ext cx="1669409" cy="7987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 rot="1138805">
            <a:off x="9277612" y="2332078"/>
            <a:ext cx="1669409" cy="7987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44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54305" y="177890"/>
            <a:ext cx="10801350" cy="1141413"/>
          </a:xfrm>
        </p:spPr>
        <p:txBody>
          <a:bodyPr/>
          <a:lstStyle/>
          <a:p>
            <a:r>
              <a:rPr lang="fr-FR" dirty="0" smtClean="0"/>
              <a:t>Detectors handling</a:t>
            </a:r>
            <a:endParaRPr lang="fr-FR" dirty="0"/>
          </a:p>
        </p:txBody>
      </p:sp>
      <p:grpSp>
        <p:nvGrpSpPr>
          <p:cNvPr id="29" name="Groupe 28"/>
          <p:cNvGrpSpPr/>
          <p:nvPr/>
        </p:nvGrpSpPr>
        <p:grpSpPr>
          <a:xfrm>
            <a:off x="6478415" y="1009923"/>
            <a:ext cx="5419286" cy="3616746"/>
            <a:chOff x="3585089" y="1466548"/>
            <a:chExt cx="7023817" cy="4851453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5089" y="1466548"/>
              <a:ext cx="5729383" cy="4851453"/>
            </a:xfrm>
            <a:prstGeom prst="rect">
              <a:avLst/>
            </a:prstGeom>
          </p:spPr>
        </p:pic>
        <p:cxnSp>
          <p:nvCxnSpPr>
            <p:cNvPr id="13" name="Connecteur droit 12"/>
            <p:cNvCxnSpPr/>
            <p:nvPr/>
          </p:nvCxnSpPr>
          <p:spPr>
            <a:xfrm>
              <a:off x="7016620" y="3191069"/>
              <a:ext cx="3573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 flipH="1">
              <a:off x="9535886" y="1989138"/>
              <a:ext cx="10730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7193902" y="3032449"/>
              <a:ext cx="191277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flipV="1">
              <a:off x="9097347" y="1989137"/>
              <a:ext cx="438539" cy="10433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/>
            <p:nvPr/>
          </p:nvCxnSpPr>
          <p:spPr>
            <a:xfrm>
              <a:off x="10468947" y="1989137"/>
              <a:ext cx="0" cy="1201932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sm" len="lg"/>
              <a:tailEnd type="arrow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 rot="16200000">
              <a:off x="9708058" y="2554194"/>
              <a:ext cx="90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100mm</a:t>
              </a:r>
              <a:endParaRPr lang="fr-FR" dirty="0"/>
            </a:p>
          </p:txBody>
        </p:sp>
      </p:grpSp>
      <p:pic>
        <p:nvPicPr>
          <p:cNvPr id="28" name="Imag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44" y="1239826"/>
            <a:ext cx="4353711" cy="2744377"/>
          </a:xfrm>
          <a:prstGeom prst="round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33" name="Connecteur droit avec flèche 32"/>
          <p:cNvCxnSpPr>
            <a:stCxn id="34" idx="1"/>
          </p:cNvCxnSpPr>
          <p:nvPr/>
        </p:nvCxnSpPr>
        <p:spPr>
          <a:xfrm flipH="1" flipV="1">
            <a:off x="9529894" y="2818297"/>
            <a:ext cx="775968" cy="3231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10305862" y="2818296"/>
            <a:ext cx="1749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Current</a:t>
            </a:r>
            <a:r>
              <a:rPr lang="fr-FR" b="1" dirty="0" smtClean="0"/>
              <a:t> Handling </a:t>
            </a:r>
            <a:r>
              <a:rPr lang="fr-FR" b="1" dirty="0" err="1" smtClean="0"/>
              <a:t>fixture</a:t>
            </a:r>
            <a:endParaRPr lang="fr-FR" b="1" dirty="0" smtClean="0"/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25" name="Ellipse 24"/>
          <p:cNvSpPr/>
          <p:nvPr/>
        </p:nvSpPr>
        <p:spPr>
          <a:xfrm>
            <a:off x="1651123" y="1812187"/>
            <a:ext cx="667009" cy="966723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388" y="4030967"/>
            <a:ext cx="2747772" cy="2240268"/>
          </a:xfrm>
          <a:prstGeom prst="rect">
            <a:avLst/>
          </a:prstGeom>
          <a:ln w="53975">
            <a:solidFill>
              <a:schemeClr val="accent4"/>
            </a:solidFill>
          </a:ln>
        </p:spPr>
      </p:pic>
      <p:sp>
        <p:nvSpPr>
          <p:cNvPr id="26" name="Ellipse 25"/>
          <p:cNvSpPr/>
          <p:nvPr/>
        </p:nvSpPr>
        <p:spPr>
          <a:xfrm>
            <a:off x="2335380" y="4292215"/>
            <a:ext cx="1270318" cy="1717773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contenu 17"/>
          <p:cNvSpPr>
            <a:spLocks noGrp="1"/>
          </p:cNvSpPr>
          <p:nvPr>
            <p:ph idx="1"/>
          </p:nvPr>
        </p:nvSpPr>
        <p:spPr>
          <a:xfrm>
            <a:off x="4945057" y="4429571"/>
            <a:ext cx="6938246" cy="17785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b="1" dirty="0" err="1" smtClean="0"/>
              <a:t>Two</a:t>
            </a:r>
            <a:r>
              <a:rPr lang="fr-FR" b="1" dirty="0" smtClean="0"/>
              <a:t> </a:t>
            </a:r>
            <a:r>
              <a:rPr lang="fr-FR" b="1" dirty="0" err="1" smtClean="0"/>
              <a:t>most</a:t>
            </a:r>
            <a:r>
              <a:rPr lang="fr-FR" b="1" dirty="0" smtClean="0"/>
              <a:t> </a:t>
            </a:r>
            <a:r>
              <a:rPr lang="fr-FR" b="1" dirty="0" err="1" smtClean="0"/>
              <a:t>complicated</a:t>
            </a:r>
            <a:r>
              <a:rPr lang="fr-FR" b="1" dirty="0" smtClean="0"/>
              <a:t> detectors to </a:t>
            </a:r>
            <a:r>
              <a:rPr lang="fr-FR" b="1" dirty="0" err="1" smtClean="0"/>
              <a:t>handle</a:t>
            </a:r>
            <a:r>
              <a:rPr lang="fr-FR" b="1" dirty="0" smtClean="0"/>
              <a:t> are the top central </a:t>
            </a:r>
            <a:r>
              <a:rPr lang="fr-FR" b="1" dirty="0" err="1" smtClean="0"/>
              <a:t>ones</a:t>
            </a:r>
            <a:r>
              <a:rPr lang="fr-FR" b="1" dirty="0" smtClean="0"/>
              <a:t> in front of the </a:t>
            </a:r>
            <a:r>
              <a:rPr lang="fr-FR" b="1" dirty="0" err="1" smtClean="0"/>
              <a:t>grid</a:t>
            </a:r>
            <a:r>
              <a:rPr lang="fr-FR" b="1" dirty="0" smtClean="0"/>
              <a:t> </a:t>
            </a:r>
            <a:r>
              <a:rPr lang="fr-FR" b="1" dirty="0" err="1" smtClean="0"/>
              <a:t>cable</a:t>
            </a: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b="1" dirty="0" err="1" smtClean="0">
                <a:solidFill>
                  <a:srgbClr val="FF0000"/>
                </a:solidFill>
              </a:rPr>
              <a:t>Mandatory</a:t>
            </a:r>
            <a:r>
              <a:rPr lang="fr-FR" b="1" dirty="0" smtClean="0">
                <a:solidFill>
                  <a:srgbClr val="FF0000"/>
                </a:solidFill>
              </a:rPr>
              <a:t> to </a:t>
            </a:r>
            <a:r>
              <a:rPr lang="fr-FR" b="1" dirty="0" err="1" smtClean="0">
                <a:solidFill>
                  <a:srgbClr val="FF0000"/>
                </a:solidFill>
              </a:rPr>
              <a:t>remove</a:t>
            </a:r>
            <a:r>
              <a:rPr lang="fr-FR" b="1" dirty="0" smtClean="0">
                <a:solidFill>
                  <a:srgbClr val="FF0000"/>
                </a:solidFill>
              </a:rPr>
              <a:t> 6 </a:t>
            </a:r>
            <a:r>
              <a:rPr lang="fr-FR" b="1" dirty="0" err="1" smtClean="0">
                <a:solidFill>
                  <a:srgbClr val="FF0000"/>
                </a:solidFill>
              </a:rPr>
              <a:t>cables</a:t>
            </a:r>
            <a:r>
              <a:rPr lang="fr-FR" b="1" dirty="0" smtClean="0">
                <a:solidFill>
                  <a:srgbClr val="FF0000"/>
                </a:solidFill>
              </a:rPr>
              <a:t> for the </a:t>
            </a:r>
            <a:r>
              <a:rPr lang="fr-FR" b="1" dirty="0" err="1" smtClean="0">
                <a:solidFill>
                  <a:srgbClr val="FF0000"/>
                </a:solidFill>
              </a:rPr>
              <a:t>left</a:t>
            </a:r>
            <a:r>
              <a:rPr lang="fr-FR" b="1" dirty="0" smtClean="0">
                <a:solidFill>
                  <a:srgbClr val="FF0000"/>
                </a:solidFill>
              </a:rPr>
              <a:t> one, 9 to 12 for the right one</a:t>
            </a:r>
            <a:endParaRPr lang="fr-FR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err="1" smtClean="0"/>
              <a:t>Removing</a:t>
            </a:r>
            <a:r>
              <a:rPr lang="fr-FR" dirty="0" smtClean="0"/>
              <a:t> the </a:t>
            </a:r>
            <a:r>
              <a:rPr lang="fr-FR" dirty="0" err="1" smtClean="0"/>
              <a:t>cable</a:t>
            </a:r>
            <a:r>
              <a:rPr lang="fr-FR" dirty="0" smtClean="0"/>
              <a:t> </a:t>
            </a:r>
            <a:r>
              <a:rPr lang="fr-FR" dirty="0" err="1" smtClean="0"/>
              <a:t>spacer</a:t>
            </a:r>
            <a:r>
              <a:rPr lang="fr-FR" dirty="0" smtClean="0"/>
              <a:t> (</a:t>
            </a:r>
            <a:r>
              <a:rPr lang="fr-FR" dirty="0" err="1" smtClean="0"/>
              <a:t>yellow</a:t>
            </a:r>
            <a:r>
              <a:rPr lang="fr-FR" dirty="0" smtClean="0"/>
              <a:t>) and U </a:t>
            </a:r>
            <a:r>
              <a:rPr lang="fr-FR" dirty="0" err="1" smtClean="0"/>
              <a:t>shaped</a:t>
            </a:r>
            <a:r>
              <a:rPr lang="fr-FR" dirty="0" smtClean="0"/>
              <a:t> terminal (for fixation)</a:t>
            </a:r>
          </a:p>
        </p:txBody>
      </p:sp>
      <p:sp>
        <p:nvSpPr>
          <p:cNvPr id="6" name="Rectangle 5"/>
          <p:cNvSpPr/>
          <p:nvPr/>
        </p:nvSpPr>
        <p:spPr>
          <a:xfrm>
            <a:off x="2948473" y="1912776"/>
            <a:ext cx="774441" cy="587828"/>
          </a:xfrm>
          <a:prstGeom prst="rect">
            <a:avLst/>
          </a:prstGeom>
          <a:noFill/>
          <a:ln w="539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/>
          <p:cNvCxnSpPr/>
          <p:nvPr/>
        </p:nvCxnSpPr>
        <p:spPr>
          <a:xfrm flipH="1">
            <a:off x="1490388" y="2500604"/>
            <a:ext cx="1458085" cy="1483599"/>
          </a:xfrm>
          <a:prstGeom prst="line">
            <a:avLst/>
          </a:prstGeom>
          <a:ln w="539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3722914" y="2500604"/>
            <a:ext cx="535842" cy="1483598"/>
          </a:xfrm>
          <a:prstGeom prst="line">
            <a:avLst/>
          </a:prstGeom>
          <a:ln w="666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26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79" y="894327"/>
            <a:ext cx="4891114" cy="3422417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421285" y="54593"/>
            <a:ext cx="10801350" cy="1141413"/>
          </a:xfrm>
        </p:spPr>
        <p:txBody>
          <a:bodyPr/>
          <a:lstStyle/>
          <a:p>
            <a:r>
              <a:rPr lang="fr-FR" dirty="0" smtClean="0"/>
              <a:t>LN2 Distribution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243" y="3015567"/>
            <a:ext cx="1844017" cy="32845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/>
          <p:cNvSpPr txBox="1"/>
          <p:nvPr/>
        </p:nvSpPr>
        <p:spPr>
          <a:xfrm>
            <a:off x="10092302" y="2236204"/>
            <a:ext cx="209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Outlet</a:t>
            </a:r>
            <a:r>
              <a:rPr lang="fr-FR" dirty="0" smtClean="0">
                <a:solidFill>
                  <a:srgbClr val="FF0000"/>
                </a:solidFill>
              </a:rPr>
              <a:t> (</a:t>
            </a:r>
            <a:r>
              <a:rPr lang="fr-FR" dirty="0" err="1" smtClean="0">
                <a:solidFill>
                  <a:srgbClr val="FF0000"/>
                </a:solidFill>
              </a:rPr>
              <a:t>gas</a:t>
            </a:r>
            <a:r>
              <a:rPr lang="fr-FR" dirty="0" smtClean="0">
                <a:solidFill>
                  <a:srgbClr val="FF0000"/>
                </a:solidFill>
              </a:rPr>
              <a:t>) </a:t>
            </a:r>
            <a:r>
              <a:rPr lang="fr-FR" dirty="0" err="1" smtClean="0">
                <a:solidFill>
                  <a:srgbClr val="FF0000"/>
                </a:solidFill>
              </a:rPr>
              <a:t>with</a:t>
            </a:r>
            <a:r>
              <a:rPr lang="fr-FR" dirty="0" smtClean="0">
                <a:solidFill>
                  <a:srgbClr val="FF0000"/>
                </a:solidFill>
              </a:rPr>
              <a:t> T°, no-return valve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Espace réservé du contenu 17"/>
          <p:cNvSpPr txBox="1">
            <a:spLocks/>
          </p:cNvSpPr>
          <p:nvPr/>
        </p:nvSpPr>
        <p:spPr>
          <a:xfrm>
            <a:off x="67940" y="3725260"/>
            <a:ext cx="7423981" cy="2007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/>
              <a:t>On one side: Tied to the AGATA shaft.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/>
              <a:t>On the </a:t>
            </a:r>
            <a:r>
              <a:rPr lang="en-US" sz="1800" dirty="0" smtClean="0"/>
              <a:t>end shaft side (enter beam): </a:t>
            </a:r>
            <a:r>
              <a:rPr lang="en-US" sz="1800" dirty="0"/>
              <a:t>Fixed with screws.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/>
              <a:t>Angled liquid nitrogen (LN2) delivery (limited headroom in G1 and </a:t>
            </a:r>
            <a:r>
              <a:rPr lang="en-US" sz="1800" dirty="0" smtClean="0"/>
              <a:t>also </a:t>
            </a:r>
            <a:r>
              <a:rPr lang="en-US" sz="1800" dirty="0"/>
              <a:t>under the </a:t>
            </a:r>
            <a:r>
              <a:rPr lang="fr-FR" sz="1800" dirty="0" err="1"/>
              <a:t>pillar</a:t>
            </a:r>
            <a:r>
              <a:rPr lang="fr-FR" sz="1800" dirty="0"/>
              <a:t> </a:t>
            </a:r>
            <a:r>
              <a:rPr lang="fr-FR" sz="1800" dirty="0" err="1"/>
              <a:t>jib</a:t>
            </a:r>
            <a:r>
              <a:rPr lang="fr-FR" sz="1800" dirty="0"/>
              <a:t> </a:t>
            </a:r>
            <a:r>
              <a:rPr lang="fr-FR" sz="1800" dirty="0" smtClean="0"/>
              <a:t>crane,  </a:t>
            </a:r>
            <a:r>
              <a:rPr lang="fr-FR" sz="1800" b="1" u="sng" dirty="0" smtClean="0"/>
              <a:t>80mm</a:t>
            </a:r>
            <a:r>
              <a:rPr lang="en-US" sz="1800" b="1" u="sng" dirty="0"/>
              <a:t> </a:t>
            </a:r>
            <a:r>
              <a:rPr lang="en-US" sz="1800" b="1" u="sng" dirty="0" smtClean="0"/>
              <a:t>with the hook</a:t>
            </a:r>
            <a:r>
              <a:rPr lang="en-US" sz="1800" dirty="0" smtClean="0"/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 smtClean="0"/>
              <a:t>Like </a:t>
            </a:r>
            <a:r>
              <a:rPr lang="en-US" sz="1800" dirty="0" err="1" smtClean="0"/>
              <a:t>Legnaro</a:t>
            </a:r>
            <a:r>
              <a:rPr lang="en-US" sz="1800" dirty="0" smtClean="0"/>
              <a:t>: Patch box for (C&amp;C) mounted on this distribution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 smtClean="0"/>
              <a:t>Inlet and </a:t>
            </a:r>
            <a:r>
              <a:rPr lang="en-US" sz="1800" dirty="0" err="1" smtClean="0"/>
              <a:t>Oulet</a:t>
            </a:r>
            <a:r>
              <a:rPr lang="en-US" sz="1800" dirty="0" smtClean="0"/>
              <a:t> are insulated with vacuum and MLI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800" dirty="0" smtClean="0">
                <a:solidFill>
                  <a:srgbClr val="FF0000"/>
                </a:solidFill>
              </a:rPr>
              <a:t>The detectors must only be filled when the honeycomb is at 0°</a:t>
            </a:r>
            <a:endParaRPr lang="fr-FR" sz="1800" dirty="0" smtClean="0">
              <a:solidFill>
                <a:srgbClr val="FF0000"/>
              </a:solidFill>
            </a:endParaRPr>
          </a:p>
          <a:p>
            <a:endParaRPr lang="fr-FR" sz="1800" dirty="0"/>
          </a:p>
        </p:txBody>
      </p:sp>
      <p:sp>
        <p:nvSpPr>
          <p:cNvPr id="13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15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" r="2538" b="38815"/>
          <a:stretch/>
        </p:blipFill>
        <p:spPr>
          <a:xfrm>
            <a:off x="-5322" y="1229118"/>
            <a:ext cx="4203783" cy="236752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"/>
          <a:stretch/>
        </p:blipFill>
        <p:spPr>
          <a:xfrm>
            <a:off x="7748883" y="2974868"/>
            <a:ext cx="2080359" cy="32845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ZoneTexte 5"/>
          <p:cNvSpPr txBox="1"/>
          <p:nvPr/>
        </p:nvSpPr>
        <p:spPr>
          <a:xfrm>
            <a:off x="7748883" y="2513203"/>
            <a:ext cx="2234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70C0"/>
                </a:solidFill>
              </a:rPr>
              <a:t>Inlet</a:t>
            </a:r>
            <a:r>
              <a:rPr lang="fr-FR" dirty="0" smtClean="0">
                <a:solidFill>
                  <a:srgbClr val="0070C0"/>
                </a:solidFill>
              </a:rPr>
              <a:t> (</a:t>
            </a:r>
            <a:r>
              <a:rPr lang="fr-FR" dirty="0" err="1" smtClean="0">
                <a:solidFill>
                  <a:srgbClr val="0070C0"/>
                </a:solidFill>
              </a:rPr>
              <a:t>with</a:t>
            </a:r>
            <a:r>
              <a:rPr lang="fr-FR" dirty="0" smtClean="0">
                <a:solidFill>
                  <a:srgbClr val="0070C0"/>
                </a:solidFill>
              </a:rPr>
              <a:t> Cryo valve)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 rot="16200000">
            <a:off x="3597515" y="2629185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7</a:t>
            </a:r>
            <a:r>
              <a:rPr lang="fr-FR" dirty="0" smtClean="0"/>
              <a:t>00mm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455520" y="1265415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2000mm</a:t>
            </a:r>
            <a:endParaRPr lang="fr-FR" dirty="0"/>
          </a:p>
        </p:txBody>
      </p:sp>
      <p:cxnSp>
        <p:nvCxnSpPr>
          <p:cNvPr id="23" name="Connecteur droit avec flèche 22"/>
          <p:cNvCxnSpPr/>
          <p:nvPr/>
        </p:nvCxnSpPr>
        <p:spPr>
          <a:xfrm flipV="1">
            <a:off x="176238" y="1269572"/>
            <a:ext cx="4022223" cy="31229"/>
          </a:xfrm>
          <a:prstGeom prst="straightConnector1">
            <a:avLst/>
          </a:prstGeom>
          <a:ln>
            <a:solidFill>
              <a:schemeClr val="tx1"/>
            </a:solidFill>
            <a:headEnd type="arrow" w="sm" len="lg"/>
            <a:tailEnd type="arrow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 flipV="1">
            <a:off x="4198460" y="1345996"/>
            <a:ext cx="1" cy="2291098"/>
          </a:xfrm>
          <a:prstGeom prst="straightConnector1">
            <a:avLst/>
          </a:prstGeom>
          <a:ln>
            <a:solidFill>
              <a:schemeClr val="tx1"/>
            </a:solidFill>
            <a:headEnd type="arrow" w="sm" len="lg"/>
            <a:tailEnd type="arrow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9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263914" y="221615"/>
            <a:ext cx="10801350" cy="1141413"/>
          </a:xfrm>
        </p:spPr>
        <p:txBody>
          <a:bodyPr/>
          <a:lstStyle/>
          <a:p>
            <a:r>
              <a:rPr lang="fr-FR" dirty="0" err="1" smtClean="0"/>
              <a:t>Where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at ?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32696" y="1621023"/>
            <a:ext cx="9982476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78% of the 78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mechanical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drawings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mechanical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drawing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have to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the end of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august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  <a:b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 part have to go to </a:t>
            </a:r>
            <a:r>
              <a:rPr lang="fr-FR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manufacturing</a:t>
            </a: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the end of 2026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prototype of the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beam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pipe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manufacturing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meant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GRIT</a:t>
            </a: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238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 for your attention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143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9"/>
          <a:stretch/>
        </p:blipFill>
        <p:spPr>
          <a:xfrm>
            <a:off x="1719155" y="1513114"/>
            <a:ext cx="8682312" cy="4825916"/>
          </a:xfrm>
          <a:prstGeom prst="rect">
            <a:avLst/>
          </a:prstGeom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23760" y="152855"/>
            <a:ext cx="10801350" cy="1141413"/>
          </a:xfrm>
        </p:spPr>
        <p:txBody>
          <a:bodyPr/>
          <a:lstStyle/>
          <a:p>
            <a:r>
              <a:rPr lang="fr-FR" dirty="0" err="1" smtClean="0"/>
              <a:t>Some</a:t>
            </a:r>
            <a:r>
              <a:rPr lang="fr-FR" dirty="0" smtClean="0"/>
              <a:t> distances on </a:t>
            </a:r>
            <a:r>
              <a:rPr lang="fr-FR" dirty="0" err="1" smtClean="0"/>
              <a:t>beam</a:t>
            </a:r>
            <a:r>
              <a:rPr lang="fr-FR" dirty="0" smtClean="0"/>
              <a:t> line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0318" y="512155"/>
            <a:ext cx="1316293" cy="410758"/>
          </a:xfrm>
          <a:prstGeom prst="rect">
            <a:avLst/>
          </a:prstGeom>
        </p:spPr>
      </p:pic>
      <p:cxnSp>
        <p:nvCxnSpPr>
          <p:cNvPr id="8" name="Connecteur droit 7"/>
          <p:cNvCxnSpPr/>
          <p:nvPr/>
        </p:nvCxnSpPr>
        <p:spPr>
          <a:xfrm flipH="1" flipV="1">
            <a:off x="5499100" y="2546350"/>
            <a:ext cx="6804" cy="19200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5018355" y="1942978"/>
            <a:ext cx="13345" cy="21738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 flipV="1">
            <a:off x="8908596" y="2169750"/>
            <a:ext cx="19504" cy="4080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1291905" y="1872343"/>
            <a:ext cx="0" cy="444565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H="1" flipV="1">
            <a:off x="5031700" y="2047182"/>
            <a:ext cx="520055" cy="47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4616096" y="216975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30mm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217588" y="1840077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400mm</a:t>
            </a:r>
            <a:endParaRPr lang="fr-FR" dirty="0"/>
          </a:p>
        </p:txBody>
      </p:sp>
      <p:sp>
        <p:nvSpPr>
          <p:cNvPr id="18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cxnSp>
        <p:nvCxnSpPr>
          <p:cNvPr id="19" name="Connecteur droit 18"/>
          <p:cNvCxnSpPr/>
          <p:nvPr/>
        </p:nvCxnSpPr>
        <p:spPr>
          <a:xfrm flipV="1">
            <a:off x="5549594" y="1942978"/>
            <a:ext cx="10070" cy="40168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1208438" y="1985084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3330mm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9069972" y="5982037"/>
            <a:ext cx="90441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900mm</a:t>
            </a:r>
            <a:endParaRPr lang="fr-FR" dirty="0"/>
          </a:p>
        </p:txBody>
      </p:sp>
      <p:cxnSp>
        <p:nvCxnSpPr>
          <p:cNvPr id="25" name="Connecteur droit 24"/>
          <p:cNvCxnSpPr/>
          <p:nvPr/>
        </p:nvCxnSpPr>
        <p:spPr>
          <a:xfrm flipV="1">
            <a:off x="10116260" y="3254928"/>
            <a:ext cx="0" cy="29948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H="1" flipV="1">
            <a:off x="5320469" y="2383107"/>
            <a:ext cx="239195" cy="162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H="1" flipV="1">
            <a:off x="5559664" y="5948668"/>
            <a:ext cx="3368436" cy="1"/>
          </a:xfrm>
          <a:prstGeom prst="straightConnector1">
            <a:avLst/>
          </a:prstGeom>
          <a:ln w="28575">
            <a:solidFill>
              <a:srgbClr val="FF00FF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6597452" y="5977899"/>
            <a:ext cx="102143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2600mm</a:t>
            </a:r>
            <a:endParaRPr lang="fr-FR" dirty="0"/>
          </a:p>
        </p:txBody>
      </p:sp>
      <p:cxnSp>
        <p:nvCxnSpPr>
          <p:cNvPr id="33" name="Connecteur droit avec flèche 32"/>
          <p:cNvCxnSpPr/>
          <p:nvPr/>
        </p:nvCxnSpPr>
        <p:spPr>
          <a:xfrm flipH="1">
            <a:off x="8928100" y="5933930"/>
            <a:ext cx="1188160" cy="15001"/>
          </a:xfrm>
          <a:prstGeom prst="straightConnector1">
            <a:avLst/>
          </a:prstGeom>
          <a:ln w="28575">
            <a:solidFill>
              <a:srgbClr val="FF00FF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777908" y="1490403"/>
            <a:ext cx="2711911" cy="369332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fr-FR" dirty="0" err="1"/>
              <a:t>pillar</a:t>
            </a:r>
            <a:r>
              <a:rPr lang="fr-FR" dirty="0"/>
              <a:t> </a:t>
            </a:r>
            <a:r>
              <a:rPr lang="fr-FR" dirty="0" err="1"/>
              <a:t>jib</a:t>
            </a:r>
            <a:r>
              <a:rPr lang="fr-FR" dirty="0"/>
              <a:t> </a:t>
            </a:r>
            <a:r>
              <a:rPr lang="fr-FR" dirty="0" smtClean="0"/>
              <a:t>crane (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hook</a:t>
            </a:r>
            <a:r>
              <a:rPr lang="fr-FR" dirty="0" smtClean="0"/>
              <a:t>)</a:t>
            </a:r>
            <a:endParaRPr lang="fr-FR" dirty="0"/>
          </a:p>
        </p:txBody>
      </p:sp>
      <p:cxnSp>
        <p:nvCxnSpPr>
          <p:cNvPr id="40" name="Connecteur droit 39"/>
          <p:cNvCxnSpPr/>
          <p:nvPr/>
        </p:nvCxnSpPr>
        <p:spPr>
          <a:xfrm flipH="1">
            <a:off x="3129399" y="1845677"/>
            <a:ext cx="4008654" cy="131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7149207" y="1783228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80mm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44" name="Connecteur droit avec flèche 43"/>
          <p:cNvCxnSpPr/>
          <p:nvPr/>
        </p:nvCxnSpPr>
        <p:spPr>
          <a:xfrm flipH="1" flipV="1">
            <a:off x="6982794" y="1858786"/>
            <a:ext cx="7748" cy="2275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8902242" y="5291271"/>
            <a:ext cx="90441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600mm</a:t>
            </a:r>
            <a:endParaRPr lang="fr-FR" dirty="0"/>
          </a:p>
        </p:txBody>
      </p:sp>
      <p:cxnSp>
        <p:nvCxnSpPr>
          <p:cNvPr id="47" name="Connecteur droit avec flèche 46"/>
          <p:cNvCxnSpPr/>
          <p:nvPr/>
        </p:nvCxnSpPr>
        <p:spPr>
          <a:xfrm flipH="1" flipV="1">
            <a:off x="8908596" y="5722605"/>
            <a:ext cx="782151" cy="14896"/>
          </a:xfrm>
          <a:prstGeom prst="straightConnector1">
            <a:avLst/>
          </a:prstGeom>
          <a:ln w="28575">
            <a:solidFill>
              <a:srgbClr val="FF00FF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flipV="1">
            <a:off x="9690747" y="3254928"/>
            <a:ext cx="0" cy="24825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 flipV="1">
            <a:off x="8197716" y="3843942"/>
            <a:ext cx="18633" cy="19126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638490" y="5278207"/>
            <a:ext cx="102143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2070mm</a:t>
            </a:r>
            <a:endParaRPr lang="fr-FR" dirty="0"/>
          </a:p>
        </p:txBody>
      </p:sp>
      <p:cxnSp>
        <p:nvCxnSpPr>
          <p:cNvPr id="56" name="Connecteur droit avec flèche 55"/>
          <p:cNvCxnSpPr/>
          <p:nvPr/>
        </p:nvCxnSpPr>
        <p:spPr>
          <a:xfrm flipH="1">
            <a:off x="5540160" y="5684400"/>
            <a:ext cx="2657556" cy="12629"/>
          </a:xfrm>
          <a:prstGeom prst="straightConnector1">
            <a:avLst/>
          </a:prstGeom>
          <a:ln w="28575">
            <a:solidFill>
              <a:srgbClr val="FF00FF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>
            <a:off x="5320469" y="2438061"/>
            <a:ext cx="182033" cy="1082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>
            <a:off x="5320469" y="2270771"/>
            <a:ext cx="0" cy="1672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 flipH="1">
            <a:off x="156823" y="1310856"/>
            <a:ext cx="10801641" cy="698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necteur droit avec flèche 71"/>
          <p:cNvCxnSpPr/>
          <p:nvPr/>
        </p:nvCxnSpPr>
        <p:spPr>
          <a:xfrm>
            <a:off x="263914" y="1345503"/>
            <a:ext cx="0" cy="497249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ZoneTexte 73"/>
          <p:cNvSpPr txBox="1"/>
          <p:nvPr/>
        </p:nvSpPr>
        <p:spPr>
          <a:xfrm>
            <a:off x="171260" y="2749881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4000mm</a:t>
            </a:r>
            <a:endParaRPr lang="fr-FR" dirty="0"/>
          </a:p>
        </p:txBody>
      </p:sp>
      <p:sp>
        <p:nvSpPr>
          <p:cNvPr id="83" name="Espace réservé du numéro de diapositive 8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18</a:t>
            </a:fld>
            <a:endParaRPr lang="fr-FR"/>
          </a:p>
        </p:txBody>
      </p:sp>
      <p:cxnSp>
        <p:nvCxnSpPr>
          <p:cNvPr id="84" name="Connecteur droit 83"/>
          <p:cNvCxnSpPr/>
          <p:nvPr/>
        </p:nvCxnSpPr>
        <p:spPr>
          <a:xfrm flipH="1">
            <a:off x="6080475" y="1997228"/>
            <a:ext cx="608012" cy="12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necteur droit 84"/>
          <p:cNvCxnSpPr/>
          <p:nvPr/>
        </p:nvCxnSpPr>
        <p:spPr>
          <a:xfrm>
            <a:off x="6679681" y="1989027"/>
            <a:ext cx="182033" cy="1082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>
            <a:off x="6871715" y="2097316"/>
            <a:ext cx="2774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7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199044" y="170496"/>
            <a:ext cx="10801350" cy="1141413"/>
          </a:xfrm>
        </p:spPr>
        <p:txBody>
          <a:bodyPr>
            <a:normAutofit/>
          </a:bodyPr>
          <a:lstStyle/>
          <a:p>
            <a:r>
              <a:rPr lang="fr-FR" dirty="0" err="1" smtClean="0"/>
              <a:t>Beam</a:t>
            </a:r>
            <a:r>
              <a:rPr lang="fr-FR" dirty="0" smtClean="0"/>
              <a:t> pipe : </a:t>
            </a:r>
            <a:br>
              <a:rPr lang="fr-FR" dirty="0" smtClean="0"/>
            </a:br>
            <a:r>
              <a:rPr lang="fr-FR" sz="2400" dirty="0" err="1" smtClean="0"/>
              <a:t>connection</a:t>
            </a:r>
            <a:r>
              <a:rPr lang="fr-FR" sz="2400" dirty="0" smtClean="0"/>
              <a:t> </a:t>
            </a:r>
            <a:r>
              <a:rPr lang="fr-FR" sz="2400" dirty="0" err="1" smtClean="0"/>
              <a:t>without</a:t>
            </a:r>
            <a:r>
              <a:rPr lang="fr-FR" sz="2400" dirty="0" smtClean="0"/>
              <a:t> clamp </a:t>
            </a:r>
            <a:r>
              <a:rPr lang="fr-FR" sz="2400" dirty="0" err="1" smtClean="0"/>
              <a:t>inside</a:t>
            </a:r>
            <a:r>
              <a:rPr lang="fr-FR" sz="2400" dirty="0" smtClean="0"/>
              <a:t> AGATA </a:t>
            </a:r>
            <a:r>
              <a:rPr lang="fr-FR" sz="2400" dirty="0" err="1" smtClean="0"/>
              <a:t>honeycomb</a:t>
            </a:r>
            <a:endParaRPr lang="fr-FR" sz="2000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366" y="1477656"/>
            <a:ext cx="9652324" cy="4840344"/>
          </a:xfrm>
          <a:prstGeom prst="rect">
            <a:avLst/>
          </a:prstGeom>
        </p:spPr>
      </p:pic>
      <p:sp>
        <p:nvSpPr>
          <p:cNvPr id="24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935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263914" y="239008"/>
            <a:ext cx="10801350" cy="1141413"/>
          </a:xfrm>
        </p:spPr>
        <p:txBody>
          <a:bodyPr/>
          <a:lstStyle/>
          <a:p>
            <a:r>
              <a:rPr lang="fr-FR" dirty="0" err="1" smtClean="0"/>
              <a:t>Cables</a:t>
            </a:r>
            <a:r>
              <a:rPr lang="fr-FR" dirty="0" smtClean="0"/>
              <a:t> </a:t>
            </a:r>
            <a:r>
              <a:rPr lang="fr-FR" dirty="0" err="1" smtClean="0"/>
              <a:t>removal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049" y="3185176"/>
            <a:ext cx="3726825" cy="303849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26" y="2304750"/>
            <a:ext cx="4806701" cy="391891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057049" y="1427587"/>
            <a:ext cx="59030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/>
              <a:t>Mandatory</a:t>
            </a:r>
            <a:r>
              <a:rPr lang="fr-FR" dirty="0"/>
              <a:t> to </a:t>
            </a:r>
            <a:r>
              <a:rPr lang="fr-FR" dirty="0" err="1"/>
              <a:t>remove</a:t>
            </a:r>
            <a:r>
              <a:rPr lang="fr-FR" dirty="0"/>
              <a:t> </a:t>
            </a:r>
            <a:r>
              <a:rPr lang="fr-FR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6 </a:t>
            </a:r>
            <a:r>
              <a:rPr lang="fr-FR" dirty="0" err="1"/>
              <a:t>cables</a:t>
            </a:r>
            <a:r>
              <a:rPr lang="fr-FR" dirty="0"/>
              <a:t> for the </a:t>
            </a:r>
            <a:r>
              <a:rPr lang="fr-FR" dirty="0" err="1"/>
              <a:t>left</a:t>
            </a:r>
            <a:r>
              <a:rPr lang="fr-FR" dirty="0"/>
              <a:t> one, 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9 </a:t>
            </a:r>
            <a:r>
              <a:rPr lang="fr-FR" dirty="0"/>
              <a:t>to 12 for the right </a:t>
            </a:r>
            <a:r>
              <a:rPr lang="fr-FR" dirty="0" smtClean="0"/>
              <a:t>one</a:t>
            </a:r>
          </a:p>
          <a:p>
            <a:endParaRPr lang="en-US" dirty="0" smtClean="0"/>
          </a:p>
          <a:p>
            <a:r>
              <a:rPr lang="en-US" dirty="0" smtClean="0"/>
              <a:t>Removing </a:t>
            </a:r>
            <a:r>
              <a:rPr lang="en-US" dirty="0"/>
              <a:t>the cable spacer (yellow) and U-shaped terminal (for fixation)</a:t>
            </a:r>
            <a:endParaRPr lang="fr-FR" dirty="0"/>
          </a:p>
        </p:txBody>
      </p:sp>
      <p:sp>
        <p:nvSpPr>
          <p:cNvPr id="6" name="Ellipse 5"/>
          <p:cNvSpPr/>
          <p:nvPr/>
        </p:nvSpPr>
        <p:spPr>
          <a:xfrm>
            <a:off x="1609930" y="3165134"/>
            <a:ext cx="2256639" cy="276836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12" name="Ellipse 11"/>
          <p:cNvSpPr/>
          <p:nvPr/>
        </p:nvSpPr>
        <p:spPr>
          <a:xfrm>
            <a:off x="5712903" y="3665990"/>
            <a:ext cx="2197915" cy="226751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51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287601" y="157954"/>
            <a:ext cx="10801350" cy="1141413"/>
          </a:xfrm>
        </p:spPr>
        <p:txBody>
          <a:bodyPr/>
          <a:lstStyle/>
          <a:p>
            <a:r>
              <a:rPr lang="fr-FR" dirty="0" smtClean="0"/>
              <a:t>LN2 Distribution </a:t>
            </a:r>
            <a:r>
              <a:rPr lang="fr-FR" dirty="0" err="1" smtClean="0"/>
              <a:t>insulation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68" y="1719743"/>
            <a:ext cx="11233631" cy="373735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9175157" y="2821172"/>
            <a:ext cx="19137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B0F0"/>
                </a:solidFill>
              </a:rPr>
              <a:t>Inlet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>
                <a:solidFill>
                  <a:srgbClr val="FF0000"/>
                </a:solidFill>
              </a:rPr>
              <a:t>Outlet</a:t>
            </a:r>
            <a:endParaRPr lang="fr-FR" dirty="0"/>
          </a:p>
          <a:p>
            <a:r>
              <a:rPr lang="fr-FR" dirty="0" smtClean="0">
                <a:solidFill>
                  <a:srgbClr val="00B050"/>
                </a:solidFill>
              </a:rPr>
              <a:t>Vacuum </a:t>
            </a:r>
            <a:r>
              <a:rPr lang="fr-FR" dirty="0" err="1" smtClean="0">
                <a:solidFill>
                  <a:srgbClr val="00B050"/>
                </a:solidFill>
              </a:rPr>
              <a:t>insulation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0" y="5457099"/>
            <a:ext cx="11859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I</a:t>
            </a:r>
            <a:r>
              <a:rPr lang="en-US" b="1" dirty="0" smtClean="0"/>
              <a:t>nlet </a:t>
            </a:r>
            <a:r>
              <a:rPr lang="en-US" b="1" dirty="0"/>
              <a:t>and outlet</a:t>
            </a:r>
            <a:r>
              <a:rPr lang="en-US" dirty="0"/>
              <a:t> are insulated with </a:t>
            </a:r>
            <a:r>
              <a:rPr lang="en-US" b="1" dirty="0"/>
              <a:t>Multi-Layer Insulation (MLI) and vacuum</a:t>
            </a:r>
            <a:r>
              <a:rPr lang="en-US" dirty="0"/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 smtClean="0"/>
              <a:t>Same </a:t>
            </a:r>
            <a:r>
              <a:rPr lang="en-US" b="1" dirty="0"/>
              <a:t>components</a:t>
            </a:r>
            <a:r>
              <a:rPr lang="en-US" dirty="0"/>
              <a:t> as the current distribution are used (</a:t>
            </a:r>
            <a:r>
              <a:rPr lang="en-US" b="1" dirty="0"/>
              <a:t>cryogenic valves, sensors</a:t>
            </a:r>
            <a:r>
              <a:rPr lang="en-US" dirty="0"/>
              <a:t>, etc.)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6D635BC3-97D4-247D-A8C3-873DDDCD8AE8}"/>
              </a:ext>
            </a:extLst>
          </p:cNvPr>
          <p:cNvSpPr txBox="1">
            <a:spLocks/>
          </p:cNvSpPr>
          <p:nvPr/>
        </p:nvSpPr>
        <p:spPr>
          <a:xfrm>
            <a:off x="1389437" y="6318000"/>
            <a:ext cx="443252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1100" dirty="0"/>
              <a:t>Guillaume </a:t>
            </a:r>
            <a:r>
              <a:rPr lang="en-US" sz="1100" dirty="0" smtClean="0"/>
              <a:t>BRUNET, </a:t>
            </a:r>
            <a:r>
              <a:rPr lang="en-US" dirty="0" smtClean="0">
                <a:solidFill>
                  <a:schemeClr val="lt2"/>
                </a:solidFill>
              </a:rPr>
              <a:t>AGATA WEEK, </a:t>
            </a:r>
            <a:r>
              <a:rPr lang="en-US" dirty="0" err="1" smtClean="0">
                <a:solidFill>
                  <a:schemeClr val="lt2"/>
                </a:solidFill>
              </a:rPr>
              <a:t>Varsaw</a:t>
            </a:r>
            <a:r>
              <a:rPr lang="en-US" dirty="0">
                <a:solidFill>
                  <a:schemeClr val="lt2"/>
                </a:solidFill>
              </a:rPr>
              <a:t>,  11 September 2026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21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 flipV="1">
            <a:off x="1726617" y="1501140"/>
            <a:ext cx="18363" cy="15290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H="1">
            <a:off x="5990863" y="98482"/>
            <a:ext cx="10730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411061" y="5150960"/>
            <a:ext cx="5410899" cy="334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464258" y="2164360"/>
            <a:ext cx="12236" cy="3020036"/>
          </a:xfrm>
          <a:prstGeom prst="straightConnector1">
            <a:avLst/>
          </a:prstGeom>
          <a:ln>
            <a:solidFill>
              <a:schemeClr val="tx1"/>
            </a:solidFill>
            <a:headEnd type="arrow" w="sm" len="lg"/>
            <a:tailEnd type="arrow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 rot="16200000">
            <a:off x="143520" y="3784490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7</a:t>
            </a:r>
            <a:r>
              <a:rPr lang="fr-FR" dirty="0" smtClean="0"/>
              <a:t>00mm</a:t>
            </a:r>
            <a:endParaRPr lang="fr-FR" dirty="0"/>
          </a:p>
        </p:txBody>
      </p:sp>
      <p:cxnSp>
        <p:nvCxnSpPr>
          <p:cNvPr id="22" name="Connecteur droit 21"/>
          <p:cNvCxnSpPr/>
          <p:nvPr/>
        </p:nvCxnSpPr>
        <p:spPr>
          <a:xfrm flipV="1">
            <a:off x="579964" y="2078754"/>
            <a:ext cx="5410899" cy="334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H="1" flipV="1">
            <a:off x="10767060" y="1358838"/>
            <a:ext cx="15242" cy="3676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1744980" y="1501140"/>
            <a:ext cx="9022080" cy="16830"/>
          </a:xfrm>
          <a:prstGeom prst="straightConnector1">
            <a:avLst/>
          </a:prstGeom>
          <a:ln>
            <a:solidFill>
              <a:schemeClr val="tx1"/>
            </a:solidFill>
            <a:headEnd type="arrow" w="sm" len="lg"/>
            <a:tailEnd type="arrow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6798828" y="1475606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2000mm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449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GANIL">
      <a:dk1>
        <a:srgbClr val="000000"/>
      </a:dk1>
      <a:lt1>
        <a:srgbClr val="FFFFFF"/>
      </a:lt1>
      <a:dk2>
        <a:srgbClr val="261F4D"/>
      </a:dk2>
      <a:lt2>
        <a:srgbClr val="CACDDE"/>
      </a:lt2>
      <a:accent1>
        <a:srgbClr val="60A3B3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60A3B3"/>
      </a:hlink>
      <a:folHlink>
        <a:srgbClr val="C9582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24524</TotalTime>
  <Words>1510</Words>
  <Application>Microsoft Office PowerPoint</Application>
  <PresentationFormat>Grand écran</PresentationFormat>
  <Paragraphs>258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Courier New</vt:lpstr>
      <vt:lpstr>Times New Roman</vt:lpstr>
      <vt:lpstr>Wingdings</vt:lpstr>
      <vt:lpstr>Thème Office</vt:lpstr>
      <vt:lpstr>AGATA/GANIL  Mechanical design</vt:lpstr>
      <vt:lpstr>GLOBAL OVERVIEW</vt:lpstr>
      <vt:lpstr>Mechanical installation</vt:lpstr>
      <vt:lpstr>Detectors position update</vt:lpstr>
      <vt:lpstr>Movements : AGATA rotation (0 to 28°)</vt:lpstr>
      <vt:lpstr>Présentation PowerPoint</vt:lpstr>
      <vt:lpstr>Movements : GRIT &amp; VAMOS (Linear translations)</vt:lpstr>
      <vt:lpstr>New Diagnostic box</vt:lpstr>
      <vt:lpstr>Beam pipe VAMOS (lenght : 2 m)  Connection without a clamp inside the AGATA honeycomb</vt:lpstr>
      <vt:lpstr>Beam pipe GRIT (lenght : 300mm)</vt:lpstr>
      <vt:lpstr>Mechanical interface: between GRIT and VAMOS</vt:lpstr>
      <vt:lpstr>Racks disposition</vt:lpstr>
      <vt:lpstr>Cables management challenges</vt:lpstr>
      <vt:lpstr>Detectors handling</vt:lpstr>
      <vt:lpstr>LN2 Distribution</vt:lpstr>
      <vt:lpstr>Where we at ?</vt:lpstr>
      <vt:lpstr>Thank you for your attention</vt:lpstr>
      <vt:lpstr>Some distances on beam line</vt:lpstr>
      <vt:lpstr>Beam pipe :  connection without clamp inside AGATA honeycomb</vt:lpstr>
      <vt:lpstr>Cables removal</vt:lpstr>
      <vt:lpstr>LN2 Distribution insulation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Camille Robinet</dc:creator>
  <cp:lastModifiedBy>Goupil Johan</cp:lastModifiedBy>
  <cp:revision>227</cp:revision>
  <cp:lastPrinted>2026-09-08T14:58:55Z</cp:lastPrinted>
  <dcterms:created xsi:type="dcterms:W3CDTF">2024-02-01T13:48:29Z</dcterms:created>
  <dcterms:modified xsi:type="dcterms:W3CDTF">2026-09-10T14:23:32Z</dcterms:modified>
</cp:coreProperties>
</file>