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3" r:id="rId4"/>
    <p:sldMasterId id="2147483696" r:id="rId5"/>
  </p:sldMasterIdLst>
  <p:notesMasterIdLst>
    <p:notesMasterId r:id="rId23"/>
  </p:notesMasterIdLst>
  <p:sldIdLst>
    <p:sldId id="256" r:id="rId6"/>
    <p:sldId id="302" r:id="rId7"/>
    <p:sldId id="2599" r:id="rId8"/>
    <p:sldId id="284" r:id="rId9"/>
    <p:sldId id="325" r:id="rId10"/>
    <p:sldId id="331" r:id="rId11"/>
    <p:sldId id="326" r:id="rId12"/>
    <p:sldId id="333" r:id="rId13"/>
    <p:sldId id="327" r:id="rId14"/>
    <p:sldId id="329" r:id="rId15"/>
    <p:sldId id="258" r:id="rId16"/>
    <p:sldId id="2600" r:id="rId17"/>
    <p:sldId id="334" r:id="rId18"/>
    <p:sldId id="335" r:id="rId19"/>
    <p:sldId id="321" r:id="rId20"/>
    <p:sldId id="322" r:id="rId21"/>
    <p:sldId id="336" r:id="rId22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957BB1-A0AD-2444-9C8A-FED4E43A10FC}" v="12" dt="2026-09-10T20:50:48.3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9"/>
    <p:restoredTop sz="94699"/>
  </p:normalViewPr>
  <p:slideViewPr>
    <p:cSldViewPr snapToGrid="0">
      <p:cViewPr varScale="1">
        <p:scale>
          <a:sx n="110" d="100"/>
          <a:sy n="110" d="100"/>
        </p:scale>
        <p:origin x="3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stnazfisnucl-my.sharepoint.com/personal/goasduff_infn_it/Documents/summary_loi_8th_prePAC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istnazfisnucl-my.sharepoint.com/personal/goasduff_infn_it/Documents/summary_loi_8th_prePA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465731376686141E-2"/>
          <c:y val="4.4574640077792257E-2"/>
          <c:w val="0.96098769548564522"/>
          <c:h val="0.94838725885729314"/>
        </c:manualLayout>
      </c:layout>
      <c:pie3DChart>
        <c:varyColors val="1"/>
        <c:ser>
          <c:idx val="0"/>
          <c:order val="0"/>
          <c:tx>
            <c:strRef>
              <c:f>Analysis!$B$1</c:f>
              <c:strCache>
                <c:ptCount val="1"/>
                <c:pt idx="0">
                  <c:v>Number of LOIs. With at least one co-spokesperson of the country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761-1642-B59E-B247BEDE6DB7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761-1642-B59E-B247BEDE6DB7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761-1642-B59E-B247BEDE6DB7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761-1642-B59E-B247BEDE6DB7}"/>
              </c:ext>
            </c:extLst>
          </c:dPt>
          <c:dPt>
            <c:idx val="4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761-1642-B59E-B247BEDE6DB7}"/>
              </c:ext>
            </c:extLst>
          </c:dPt>
          <c:dPt>
            <c:idx val="5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761-1642-B59E-B247BEDE6DB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  <a:alpha val="90000"/>
                </a:schemeClr>
              </a:solidFill>
              <a:ln w="19050">
                <a:solidFill>
                  <a:schemeClr val="accent1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761-1642-B59E-B247BEDE6DB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  <a:alpha val="90000"/>
                </a:schemeClr>
              </a:solidFill>
              <a:ln w="19050">
                <a:solidFill>
                  <a:schemeClr val="accent2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2761-1642-B59E-B247BEDE6DB7}"/>
              </c:ext>
            </c:extLst>
          </c:dPt>
          <c:dPt>
            <c:idx val="8"/>
            <c:bubble3D val="0"/>
            <c:explosion val="13"/>
            <c:spPr>
              <a:solidFill>
                <a:schemeClr val="accent3">
                  <a:lumMod val="60000"/>
                  <a:alpha val="90000"/>
                </a:schemeClr>
              </a:solidFill>
              <a:ln w="19050">
                <a:solidFill>
                  <a:schemeClr val="accent3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2761-1642-B59E-B247BEDE6DB7}"/>
              </c:ext>
            </c:extLst>
          </c:dPt>
          <c:dPt>
            <c:idx val="9"/>
            <c:bubble3D val="0"/>
            <c:explosion val="41"/>
            <c:spPr>
              <a:solidFill>
                <a:schemeClr val="accent4">
                  <a:lumMod val="60000"/>
                  <a:alpha val="90000"/>
                </a:schemeClr>
              </a:solidFill>
              <a:ln w="19050">
                <a:solidFill>
                  <a:schemeClr val="accent4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2761-1642-B59E-B247BEDE6DB7}"/>
              </c:ext>
            </c:extLst>
          </c:dPt>
          <c:dPt>
            <c:idx val="10"/>
            <c:bubble3D val="0"/>
            <c:explosion val="21"/>
            <c:spPr>
              <a:solidFill>
                <a:schemeClr val="accent5">
                  <a:lumMod val="60000"/>
                  <a:alpha val="90000"/>
                </a:schemeClr>
              </a:solidFill>
              <a:ln w="19050">
                <a:solidFill>
                  <a:schemeClr val="accent5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2761-1642-B59E-B247BEDE6DB7}"/>
              </c:ext>
            </c:extLst>
          </c:dPt>
          <c:dPt>
            <c:idx val="11"/>
            <c:bubble3D val="0"/>
            <c:explosion val="6"/>
            <c:spPr>
              <a:solidFill>
                <a:schemeClr val="accent6">
                  <a:lumMod val="60000"/>
                  <a:alpha val="90000"/>
                </a:schemeClr>
              </a:solidFill>
              <a:ln w="19050">
                <a:solidFill>
                  <a:schemeClr val="accent6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2761-1642-B59E-B247BEDE6DB7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761-1642-B59E-B247BEDE6DB7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761-1642-B59E-B247BEDE6DB7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761-1642-B59E-B247BEDE6DB7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761-1642-B59E-B247BEDE6DB7}"/>
                </c:ext>
              </c:extLst>
            </c:dLbl>
            <c:dLbl>
              <c:idx val="4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2761-1642-B59E-B247BEDE6DB7}"/>
                </c:ext>
              </c:extLst>
            </c:dLbl>
            <c:dLbl>
              <c:idx val="5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2761-1642-B59E-B247BEDE6DB7}"/>
                </c:ext>
              </c:extLst>
            </c:dLbl>
            <c:dLbl>
              <c:idx val="6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2761-1642-B59E-B247BEDE6DB7}"/>
                </c:ext>
              </c:extLst>
            </c:dLbl>
            <c:dLbl>
              <c:idx val="7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2761-1642-B59E-B247BEDE6DB7}"/>
                </c:ext>
              </c:extLst>
            </c:dLbl>
            <c:dLbl>
              <c:idx val="8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2761-1642-B59E-B247BEDE6DB7}"/>
                </c:ext>
              </c:extLst>
            </c:dLbl>
            <c:dLbl>
              <c:idx val="9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2761-1642-B59E-B247BEDE6DB7}"/>
                </c:ext>
              </c:extLst>
            </c:dLbl>
            <c:dLbl>
              <c:idx val="10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156082"/>
                  </a:solidFill>
                  <a:round/>
                </a:ln>
                <a:effectLst>
                  <a:outerShdw blurRad="50800" dist="38100" dir="2700000" algn="tl" rotWithShape="0">
                    <a:srgbClr val="15608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2761-1642-B59E-B247BEDE6DB7}"/>
                </c:ext>
              </c:extLst>
            </c:dLbl>
            <c:dLbl>
              <c:idx val="1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156082"/>
                  </a:solidFill>
                  <a:round/>
                </a:ln>
                <a:effectLst>
                  <a:outerShdw blurRad="50800" dist="38100" dir="2700000" algn="tl" rotWithShape="0">
                    <a:srgbClr val="15608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2761-1642-B59E-B247BEDE6DB7}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156082"/>
                </a:solidFill>
                <a:round/>
              </a:ln>
              <a:effectLst>
                <a:outerShdw blurRad="50800" dist="38100" dir="2700000" algn="tl" rotWithShape="0">
                  <a:srgbClr val="15608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Analysis!$A$2:$A$24</c:f>
              <c:strCache>
                <c:ptCount val="12"/>
                <c:pt idx="0">
                  <c:v>Poland</c:v>
                </c:pt>
                <c:pt idx="1">
                  <c:v>Spain</c:v>
                </c:pt>
                <c:pt idx="2">
                  <c:v>France</c:v>
                </c:pt>
                <c:pt idx="3">
                  <c:v>Chile</c:v>
                </c:pt>
                <c:pt idx="4">
                  <c:v>UK</c:v>
                </c:pt>
                <c:pt idx="5">
                  <c:v>Germany</c:v>
                </c:pt>
                <c:pt idx="6">
                  <c:v>Norway</c:v>
                </c:pt>
                <c:pt idx="7">
                  <c:v>South Korea</c:v>
                </c:pt>
                <c:pt idx="8">
                  <c:v>Croatia</c:v>
                </c:pt>
                <c:pt idx="9">
                  <c:v>Hungary</c:v>
                </c:pt>
                <c:pt idx="10">
                  <c:v>Slovakia</c:v>
                </c:pt>
                <c:pt idx="11">
                  <c:v>Sweden</c:v>
                </c:pt>
              </c:strCache>
            </c:strRef>
          </c:cat>
          <c:val>
            <c:numRef>
              <c:f>Analysis!$B$2:$B$24</c:f>
              <c:numCache>
                <c:formatCode>General</c:formatCode>
                <c:ptCount val="12"/>
                <c:pt idx="0">
                  <c:v>13</c:v>
                </c:pt>
                <c:pt idx="1">
                  <c:v>6</c:v>
                </c:pt>
                <c:pt idx="2">
                  <c:v>8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2761-1642-B59E-B247BEDE6DB7}"/>
            </c:ext>
          </c:extLst>
        </c:ser>
        <c:ser>
          <c:idx val="1"/>
          <c:order val="1"/>
          <c:tx>
            <c:strRef>
              <c:f>Analysis!$C$1</c:f>
              <c:strCache>
                <c:ptCount val="1"/>
                <c:pt idx="0">
                  <c:v>number of spokespersons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A-2761-1642-B59E-B247BEDE6DB7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C-2761-1642-B59E-B247BEDE6DB7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2761-1642-B59E-B247BEDE6DB7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2761-1642-B59E-B247BEDE6DB7}"/>
              </c:ext>
            </c:extLst>
          </c:dPt>
          <c:dPt>
            <c:idx val="4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2761-1642-B59E-B247BEDE6DB7}"/>
              </c:ext>
            </c:extLst>
          </c:dPt>
          <c:dPt>
            <c:idx val="5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2761-1642-B59E-B247BEDE6DB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  <a:alpha val="90000"/>
                </a:schemeClr>
              </a:solidFill>
              <a:ln w="19050">
                <a:solidFill>
                  <a:schemeClr val="accent1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6-2761-1642-B59E-B247BEDE6DB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  <a:alpha val="90000"/>
                </a:schemeClr>
              </a:solidFill>
              <a:ln w="19050">
                <a:solidFill>
                  <a:schemeClr val="accent2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2761-1642-B59E-B247BEDE6DB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  <a:alpha val="90000"/>
                </a:schemeClr>
              </a:solidFill>
              <a:ln w="19050">
                <a:solidFill>
                  <a:schemeClr val="accent3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A-2761-1642-B59E-B247BEDE6DB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  <a:alpha val="90000"/>
                </a:schemeClr>
              </a:solidFill>
              <a:ln w="19050">
                <a:solidFill>
                  <a:schemeClr val="accent4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C-2761-1642-B59E-B247BEDE6DB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  <a:alpha val="90000"/>
                </a:schemeClr>
              </a:solidFill>
              <a:ln w="19050">
                <a:solidFill>
                  <a:schemeClr val="accent5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E-2761-1642-B59E-B247BEDE6DB7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  <a:alpha val="90000"/>
                </a:schemeClr>
              </a:solidFill>
              <a:ln w="19050">
                <a:solidFill>
                  <a:schemeClr val="accent6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0-2761-1642-B59E-B247BEDE6DB7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A-2761-1642-B59E-B247BEDE6DB7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C-2761-1642-B59E-B247BEDE6DB7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E-2761-1642-B59E-B247BEDE6DB7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0-2761-1642-B59E-B247BEDE6DB7}"/>
                </c:ext>
              </c:extLst>
            </c:dLbl>
            <c:dLbl>
              <c:idx val="4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2-2761-1642-B59E-B247BEDE6DB7}"/>
                </c:ext>
              </c:extLst>
            </c:dLbl>
            <c:dLbl>
              <c:idx val="5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4-2761-1642-B59E-B247BEDE6DB7}"/>
                </c:ext>
              </c:extLst>
            </c:dLbl>
            <c:dLbl>
              <c:idx val="6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6-2761-1642-B59E-B247BEDE6DB7}"/>
                </c:ext>
              </c:extLst>
            </c:dLbl>
            <c:dLbl>
              <c:idx val="7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8-2761-1642-B59E-B247BEDE6DB7}"/>
                </c:ext>
              </c:extLst>
            </c:dLbl>
            <c:dLbl>
              <c:idx val="8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A-2761-1642-B59E-B247BEDE6DB7}"/>
                </c:ext>
              </c:extLst>
            </c:dLbl>
            <c:dLbl>
              <c:idx val="9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C-2761-1642-B59E-B247BEDE6DB7}"/>
                </c:ext>
              </c:extLst>
            </c:dLbl>
            <c:dLbl>
              <c:idx val="10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E97132"/>
                  </a:solidFill>
                  <a:round/>
                </a:ln>
                <a:effectLst>
                  <a:outerShdw blurRad="50800" dist="38100" dir="2700000" algn="tl" rotWithShape="0">
                    <a:srgbClr val="E9713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E-2761-1642-B59E-B247BEDE6DB7}"/>
                </c:ext>
              </c:extLst>
            </c:dLbl>
            <c:dLbl>
              <c:idx val="1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E97132"/>
                  </a:solidFill>
                  <a:round/>
                </a:ln>
                <a:effectLst>
                  <a:outerShdw blurRad="50800" dist="38100" dir="2700000" algn="tl" rotWithShape="0">
                    <a:srgbClr val="E97132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30-2761-1642-B59E-B247BEDE6DB7}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E97132"/>
                </a:solidFill>
                <a:round/>
              </a:ln>
              <a:effectLst>
                <a:outerShdw blurRad="50800" dist="38100" dir="2700000" algn="tl" rotWithShape="0">
                  <a:srgbClr val="E9713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Analysis!$A$2:$A$24</c:f>
              <c:strCache>
                <c:ptCount val="12"/>
                <c:pt idx="0">
                  <c:v>Poland</c:v>
                </c:pt>
                <c:pt idx="1">
                  <c:v>Spain</c:v>
                </c:pt>
                <c:pt idx="2">
                  <c:v>France</c:v>
                </c:pt>
                <c:pt idx="3">
                  <c:v>Chile</c:v>
                </c:pt>
                <c:pt idx="4">
                  <c:v>UK</c:v>
                </c:pt>
                <c:pt idx="5">
                  <c:v>Germany</c:v>
                </c:pt>
                <c:pt idx="6">
                  <c:v>Norway</c:v>
                </c:pt>
                <c:pt idx="7">
                  <c:v>South Korea</c:v>
                </c:pt>
                <c:pt idx="8">
                  <c:v>Croatia</c:v>
                </c:pt>
                <c:pt idx="9">
                  <c:v>Hungary</c:v>
                </c:pt>
                <c:pt idx="10">
                  <c:v>Slovakia</c:v>
                </c:pt>
                <c:pt idx="11">
                  <c:v>Sweden</c:v>
                </c:pt>
              </c:strCache>
            </c:strRef>
          </c:cat>
          <c:val>
            <c:numRef>
              <c:f>Analysis!$C$2:$C$24</c:f>
              <c:numCache>
                <c:formatCode>General</c:formatCode>
                <c:ptCount val="12"/>
                <c:pt idx="0">
                  <c:v>20</c:v>
                </c:pt>
                <c:pt idx="1">
                  <c:v>9</c:v>
                </c:pt>
                <c:pt idx="2">
                  <c:v>11</c:v>
                </c:pt>
                <c:pt idx="3">
                  <c:v>3</c:v>
                </c:pt>
                <c:pt idx="4">
                  <c:v>6</c:v>
                </c:pt>
                <c:pt idx="5">
                  <c:v>3</c:v>
                </c:pt>
                <c:pt idx="6">
                  <c:v>4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1-2761-1642-B59E-B247BEDE6DB7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Analysis!$E$2:$E$12</cx:f>
        <cx:lvl ptCount="11">
          <cx:pt idx="0">NEDA</cx:pt>
          <cx:pt idx="1">EUCLIDES</cx:pt>
          <cx:pt idx="2">PARIS</cx:pt>
          <cx:pt idx="3">SAURON</cx:pt>
          <cx:pt idx="4">Plunger</cx:pt>
          <cx:pt idx="5">AgaTRACE</cx:pt>
          <cx:pt idx="6">Standalone</cx:pt>
          <cx:pt idx="7">SPIDER</cx:pt>
          <cx:pt idx="8">SARDA</cx:pt>
          <cx:pt idx="9">OSCAR</cx:pt>
          <cx:pt idx="10">DANTE</cx:pt>
        </cx:lvl>
      </cx:strDim>
      <cx:numDim type="size">
        <cx:f>Analysis!$G$2:$G$12</cx:f>
        <cx:lvl ptCount="11" formatCode="Standard">
          <cx:pt idx="0">269</cx:pt>
          <cx:pt idx="1">216</cx:pt>
          <cx:pt idx="2">146</cx:pt>
          <cx:pt idx="3">146</cx:pt>
          <cx:pt idx="4">100</cx:pt>
          <cx:pt idx="5">50</cx:pt>
          <cx:pt idx="6">35</cx:pt>
          <cx:pt idx="7">15</cx:pt>
          <cx:pt idx="8">12</cx:pt>
          <cx:pt idx="9">7</cx:pt>
          <cx:pt idx="10">5</cx:pt>
        </cx:lvl>
      </cx:numDim>
    </cx:data>
  </cx:chartData>
  <cx:chart>
    <cx:plotArea>
      <cx:plotAreaRegion>
        <cx:series layoutId="treemap" uniqueId="{00000000-23B0-2F4A-A389-6973E6890AD0}">
          <cx:dataLabels pos="ctr">
            <cx:visibility seriesName="0" categoryName="1" value="0"/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6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>
        <a:solidFill>
          <a:schemeClr val="bg1"/>
        </a:solidFill>
      </a:ln>
    </cs:spPr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1000" b="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cap="all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C1B7F-3A39-5646-B12C-C17F995CBAC6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6351DC-42D4-E643-9FAD-4B72B6EFE84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3905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351DC-42D4-E643-9FAD-4B72B6EFE84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6023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10055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2595A-DF0C-B200-4E83-FEF08CDBFBF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100553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591AE-AE89-F5DC-B94A-A91C02494CE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797D56-6D3F-8892-F307-402157602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38F3C2-E6BE-50DF-B505-ACBA802328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4282B-5EB4-7FE3-B30F-B682E49B64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10055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2595A-DF0C-B200-4E83-FEF08CDBFBF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100553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5756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10055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F401F5-2846-BD61-4477-4A047EDF6755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100553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AA589-13EE-A244-17D5-DAE249AF5F3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6359FD-E49C-088B-5C87-A95D697B70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86BE3B-48E8-D6C7-E613-F16622D477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7AD7A-F190-662D-B006-0A6DA6CC1D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10055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F401F5-2846-BD61-4477-4A047EDF6755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100553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6286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C889F-D044-5289-58DE-2F631056D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CC6C15-E346-7308-5FFB-B208F0B50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D7D96D-64AF-F529-D65D-2C6182556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F4E05-D2F3-E37C-B8D1-2A2F1E148B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6351DC-42D4-E643-9FAD-4B72B6EFE84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907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2D3A1-E25C-96AB-F2D6-968A15E117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32BCF4-A2AF-0ADB-F1D9-BCA60F5E1C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4C057-C0AD-1E0A-D825-80CF86352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69AE7-4644-7B5A-6BA5-0D4D6602E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94E60-20E9-A8B1-9BF6-A54088E0F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1861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12CF0-33DD-8330-A7AF-53F874435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0A783-60B2-5DCC-2F34-B4FB22846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19701-B55A-B6AA-4806-F9F2667EC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385DC-D11D-7830-27A6-DA7121BBF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DF787-011D-A7E6-AC5C-074C497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9981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649FA-1ACE-6268-91EE-E13A5E474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7491C-A74D-56F2-0C45-8380D3513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AA79E-DC3C-84E3-A2F6-BDB30DBA1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41BA0-13CF-3E2E-F165-09A24DEB0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52990-C72A-DEB0-09D5-DE9097D2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3512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38BDC-C856-212B-586D-43BF9944C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99603-10AA-441D-7DC2-A4E1448946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1DE27A-F9E7-345D-89F8-C70FB39F9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5A6C1-F0A0-B18E-3BB9-4838B836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F42365-1ADD-CE38-B935-14059DCD1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DE0FC-2999-B82D-6BAF-77F49AAED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509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D49CA-5364-6D90-B4F3-89EAA52F3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F8CEB-4972-75CC-2D66-75B4FEE7B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35CFB7-6621-D59E-6C3C-A9AF2DDFD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34E3D5-02E8-708E-0D6F-37E7B8167E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E5A239-26B8-7E47-84D3-56A320D459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9762E2-2208-AA08-69AA-F1170EA68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253068-3FA6-8D30-BB7F-F3A2C251C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148812-65F3-E665-88D2-4C7FA26BB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845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561F4-ABD9-F66D-71F8-F34AE2CC2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7B888-22C6-F55C-D46D-8A20720F7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F9E77A-8BAE-AFA4-0D5C-5435ED58A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A568D-F623-7483-C54C-7573C1F2E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044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66D54C-788A-91F2-7B0C-0E1020417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ABEF47-3DF2-2731-91A0-45659AE23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5C5BF6-4B49-B128-121C-FF6E1F07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0415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DF0FE-C64F-CC1B-CAD2-67C54AAF1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2C495-421F-370C-1145-65DB196CA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E963A-9DCE-8FFD-AF8C-D1680EB2B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F69F9-E6A7-5966-300F-65D199C5D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26719-3357-44CF-43C6-0FB57C12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FCB852-9160-ABAD-0D06-3FC0DEFE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9314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D3AF3-E979-B45D-E9C4-427304377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12E539-3426-A24B-8D69-A89ED7612A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A9942-3331-2956-5B34-F3D514957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4A2408-DF2A-2384-C7FA-E6DDB6C23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28B79B-8B30-0016-950C-075272280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723F7E-C045-BF82-2F9B-EACDE2F3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008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CA0B7-A995-77B0-A332-A54406277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29FB76-5AAB-9821-3590-049EA51156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8ED20-D269-638B-0569-419E53E71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D9330-DDD1-F75D-BC2D-9AA8B0D01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36EA7-BE41-E0F4-2F48-CE1D2E119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071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BB6016-EAF6-72DF-A29E-E443A6968F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9AD93E-47BC-0302-C3B2-437C68ED2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2876-0107-CEDA-3CA3-FDCE1DFBE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5B384-5F5B-1897-B7A9-14E3C8E43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19945-F262-9FE7-8CE8-DB8E9E2DF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340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35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48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711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19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832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763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882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632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95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791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218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tro-logo-pers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69520801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00" y="0"/>
            <a:ext cx="12191596" cy="6857998"/>
          </a:xfrm>
          <a:prstGeom prst="rect">
            <a:avLst/>
          </a:prstGeom>
        </p:spPr>
      </p:pic>
      <p:sp>
        <p:nvSpPr>
          <p:cNvPr id="977242308" name="Titre 1"/>
          <p:cNvSpPr>
            <a:spLocks noGrp="1"/>
          </p:cNvSpPr>
          <p:nvPr>
            <p:ph type="title"/>
          </p:nvPr>
        </p:nvSpPr>
        <p:spPr bwMode="auto">
          <a:xfrm>
            <a:off x="1328572" y="169116"/>
            <a:ext cx="9534855" cy="488983"/>
          </a:xfrm>
        </p:spPr>
        <p:txBody>
          <a:bodyPr>
            <a:normAutofit/>
          </a:bodyPr>
          <a:lstStyle>
            <a:lvl1pPr algn="ctr">
              <a:defRPr sz="2716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964117660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1619364261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1281967947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18697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Key-number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14940214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00" y="0"/>
            <a:ext cx="12191596" cy="6857997"/>
          </a:xfrm>
          <a:prstGeom prst="rect">
            <a:avLst/>
          </a:prstGeom>
        </p:spPr>
      </p:pic>
      <p:sp>
        <p:nvSpPr>
          <p:cNvPr id="1615715944" name="Titre 1"/>
          <p:cNvSpPr>
            <a:spLocks noGrp="1"/>
          </p:cNvSpPr>
          <p:nvPr>
            <p:ph type="title"/>
          </p:nvPr>
        </p:nvSpPr>
        <p:spPr bwMode="auto">
          <a:xfrm>
            <a:off x="1328572" y="169116"/>
            <a:ext cx="9534855" cy="488983"/>
          </a:xfrm>
        </p:spPr>
        <p:txBody>
          <a:bodyPr>
            <a:normAutofit/>
          </a:bodyPr>
          <a:lstStyle>
            <a:lvl1pPr algn="ctr">
              <a:defRPr sz="2716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584874957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1115334227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558560403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3511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Map-ijclab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44257032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99" y="1"/>
            <a:ext cx="12191598" cy="6857999"/>
          </a:xfrm>
          <a:prstGeom prst="rect">
            <a:avLst/>
          </a:prstGeom>
        </p:spPr>
      </p:pic>
      <p:sp>
        <p:nvSpPr>
          <p:cNvPr id="1709733098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9290368" cy="488983"/>
          </a:xfrm>
        </p:spPr>
        <p:txBody>
          <a:bodyPr>
            <a:normAutofit/>
          </a:bodyPr>
          <a:lstStyle>
            <a:lvl1pPr>
              <a:defRPr lang="fr-FR" sz="2716" b="1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472872393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417805189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378461732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71666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tro-slide-fili-pers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24070102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99" y="1"/>
            <a:ext cx="12191598" cy="6857999"/>
          </a:xfrm>
          <a:prstGeom prst="rect">
            <a:avLst/>
          </a:prstGeom>
        </p:spPr>
      </p:pic>
      <p:sp>
        <p:nvSpPr>
          <p:cNvPr id="129208055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518642046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548495582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786772820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56263272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2087377927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376773696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  <p:sp>
        <p:nvSpPr>
          <p:cNvPr id="1632106306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lang="fr-FR" sz="2716" b="1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69358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Intro-slide-pers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30062449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99" y="0"/>
            <a:ext cx="12191598" cy="6857998"/>
          </a:xfrm>
          <a:prstGeom prst="rect">
            <a:avLst/>
          </a:prstGeom>
        </p:spPr>
      </p:pic>
      <p:sp>
        <p:nvSpPr>
          <p:cNvPr id="71099134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2092429635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34904813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208099820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02832015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554170724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303091055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  <p:sp>
        <p:nvSpPr>
          <p:cNvPr id="897958598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lang="fr-FR" sz="2716" b="1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229547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slide-2-fili-tutelle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3447578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99" y="0"/>
            <a:ext cx="12191598" cy="6857998"/>
          </a:xfrm>
          <a:prstGeom prst="rect">
            <a:avLst/>
          </a:prstGeom>
        </p:spPr>
      </p:pic>
      <p:sp>
        <p:nvSpPr>
          <p:cNvPr id="65934839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32557608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928088647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600481718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538576968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2012800744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623700586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880779717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9880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slide-2-fili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00787656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00" y="0"/>
            <a:ext cx="12191596" cy="6857998"/>
          </a:xfrm>
          <a:prstGeom prst="rect">
            <a:avLst/>
          </a:prstGeom>
        </p:spPr>
      </p:pic>
      <p:sp>
        <p:nvSpPr>
          <p:cNvPr id="1618892927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205045728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059417667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884109165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701339199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16681753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1433624224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1009701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0339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slide-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16094545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00" y="0"/>
            <a:ext cx="12191596" cy="6857997"/>
          </a:xfrm>
          <a:prstGeom prst="rect">
            <a:avLst/>
          </a:prstGeom>
        </p:spPr>
      </p:pic>
      <p:sp>
        <p:nvSpPr>
          <p:cNvPr id="3673977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212635926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724641234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2068856770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348426661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109772872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772683483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475866282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6993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slide-2-fili-smal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07667544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01" y="0"/>
            <a:ext cx="12191595" cy="6857997"/>
          </a:xfrm>
          <a:prstGeom prst="rect">
            <a:avLst/>
          </a:prstGeom>
        </p:spPr>
      </p:pic>
      <p:sp>
        <p:nvSpPr>
          <p:cNvPr id="1163039840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46329638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593339345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869710564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943169493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800905057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1545536620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552159050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8056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slide-2-smal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75582825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01" y="0"/>
            <a:ext cx="12191595" cy="6857995"/>
          </a:xfrm>
          <a:prstGeom prst="rect">
            <a:avLst/>
          </a:prstGeom>
        </p:spPr>
      </p:pic>
      <p:sp>
        <p:nvSpPr>
          <p:cNvPr id="1533617446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6490341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104015596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84936107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833279969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77700638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390102388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586621670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27843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tro-logo-pers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85900324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00" y="0"/>
            <a:ext cx="12191596" cy="6857998"/>
          </a:xfrm>
          <a:prstGeom prst="rect">
            <a:avLst/>
          </a:prstGeom>
        </p:spPr>
      </p:pic>
      <p:sp>
        <p:nvSpPr>
          <p:cNvPr id="956656811" name="Titre 1"/>
          <p:cNvSpPr>
            <a:spLocks noGrp="1"/>
          </p:cNvSpPr>
          <p:nvPr>
            <p:ph type="title"/>
          </p:nvPr>
        </p:nvSpPr>
        <p:spPr bwMode="auto">
          <a:xfrm>
            <a:off x="1328572" y="169116"/>
            <a:ext cx="9534855" cy="488983"/>
          </a:xfrm>
        </p:spPr>
        <p:txBody>
          <a:bodyPr>
            <a:normAutofit/>
          </a:bodyPr>
          <a:lstStyle>
            <a:lvl1pPr algn="ctr">
              <a:defRPr sz="2716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119478618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3469944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1581904205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2947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Key-number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17183813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00" y="0"/>
            <a:ext cx="12191596" cy="6857997"/>
          </a:xfrm>
          <a:prstGeom prst="rect">
            <a:avLst/>
          </a:prstGeom>
        </p:spPr>
      </p:pic>
      <p:sp>
        <p:nvSpPr>
          <p:cNvPr id="960810999" name="Titre 1"/>
          <p:cNvSpPr>
            <a:spLocks noGrp="1"/>
          </p:cNvSpPr>
          <p:nvPr>
            <p:ph type="title"/>
          </p:nvPr>
        </p:nvSpPr>
        <p:spPr bwMode="auto">
          <a:xfrm>
            <a:off x="1328572" y="169116"/>
            <a:ext cx="9534855" cy="488983"/>
          </a:xfrm>
        </p:spPr>
        <p:txBody>
          <a:bodyPr>
            <a:normAutofit/>
          </a:bodyPr>
          <a:lstStyle>
            <a:lvl1pPr algn="ctr">
              <a:defRPr sz="2716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853537379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293766883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1365306250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392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Map-ijclab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22489828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99" y="1"/>
            <a:ext cx="12191598" cy="6857999"/>
          </a:xfrm>
          <a:prstGeom prst="rect">
            <a:avLst/>
          </a:prstGeom>
        </p:spPr>
      </p:pic>
      <p:sp>
        <p:nvSpPr>
          <p:cNvPr id="1818200093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9290368" cy="488983"/>
          </a:xfrm>
        </p:spPr>
        <p:txBody>
          <a:bodyPr>
            <a:normAutofit/>
          </a:bodyPr>
          <a:lstStyle>
            <a:lvl1pPr>
              <a:defRPr lang="fr-FR" sz="2716" b="1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025316421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1214582840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1919157105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468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tro-slide-fili-pers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8571084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99" y="1"/>
            <a:ext cx="12191598" cy="6857999"/>
          </a:xfrm>
          <a:prstGeom prst="rect">
            <a:avLst/>
          </a:prstGeom>
        </p:spPr>
      </p:pic>
      <p:sp>
        <p:nvSpPr>
          <p:cNvPr id="66674713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799245975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816282756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345583403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63745983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1272081792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858089552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  <p:sp>
        <p:nvSpPr>
          <p:cNvPr id="1915917219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lang="fr-FR" sz="2716" b="1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43358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Intro-slide-pers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45771741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99" y="0"/>
            <a:ext cx="12191598" cy="6857998"/>
          </a:xfrm>
          <a:prstGeom prst="rect">
            <a:avLst/>
          </a:prstGeom>
        </p:spPr>
      </p:pic>
      <p:sp>
        <p:nvSpPr>
          <p:cNvPr id="74843104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2914044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839601865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782477944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242139837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702047029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775310761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  <p:sp>
        <p:nvSpPr>
          <p:cNvPr id="437625507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lang="fr-FR" sz="2716" b="1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794182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slide-2-fili-tutelle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82050075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99" y="0"/>
            <a:ext cx="12191598" cy="6857998"/>
          </a:xfrm>
          <a:prstGeom prst="rect">
            <a:avLst/>
          </a:prstGeom>
        </p:spPr>
      </p:pic>
      <p:sp>
        <p:nvSpPr>
          <p:cNvPr id="2010470526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47300136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033753876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898622513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882464844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935064887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1643776814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40611831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1514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slide-2-fili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53829554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00" y="0"/>
            <a:ext cx="12191596" cy="6857998"/>
          </a:xfrm>
          <a:prstGeom prst="rect">
            <a:avLst/>
          </a:prstGeom>
        </p:spPr>
      </p:pic>
      <p:sp>
        <p:nvSpPr>
          <p:cNvPr id="1629908477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4584062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35193764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48860541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145246296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945155904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557629839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1047761447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6309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slide-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33712059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00" y="0"/>
            <a:ext cx="12191596" cy="6857997"/>
          </a:xfrm>
          <a:prstGeom prst="rect">
            <a:avLst/>
          </a:prstGeom>
        </p:spPr>
      </p:pic>
      <p:sp>
        <p:nvSpPr>
          <p:cNvPr id="509510096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75664900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084667299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119117041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723922725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985956914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1664884964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2128059111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74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slide-2-fili-smal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34784218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01" y="0"/>
            <a:ext cx="12191595" cy="6857997"/>
          </a:xfrm>
          <a:prstGeom prst="rect">
            <a:avLst/>
          </a:prstGeom>
        </p:spPr>
      </p:pic>
      <p:sp>
        <p:nvSpPr>
          <p:cNvPr id="1925218286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47898209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2121304142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5889790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686062863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26752744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406552230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1641117012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72831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slide-2-smal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99646028" name="Image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01" y="0"/>
            <a:ext cx="12191595" cy="6857995"/>
          </a:xfrm>
          <a:prstGeom prst="rect">
            <a:avLst/>
          </a:prstGeom>
        </p:spPr>
      </p:pic>
      <p:sp>
        <p:nvSpPr>
          <p:cNvPr id="2076675055" name="Titre 1"/>
          <p:cNvSpPr>
            <a:spLocks noGrp="1"/>
          </p:cNvSpPr>
          <p:nvPr>
            <p:ph type="title"/>
          </p:nvPr>
        </p:nvSpPr>
        <p:spPr bwMode="auto"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sz="2716" b="1">
                <a:solidFill>
                  <a:srgbClr val="00294B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213924347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681711"/>
            <a:ext cx="5158153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738293248" name="Espace réservé du contenu 3"/>
          <p:cNvSpPr>
            <a:spLocks noGrp="1"/>
          </p:cNvSpPr>
          <p:nvPr>
            <p:ph sz="half" idx="2" hasCustomPrompt="1"/>
          </p:nvPr>
        </p:nvSpPr>
        <p:spPr bwMode="auto">
          <a:xfrm>
            <a:off x="839032" y="2504599"/>
            <a:ext cx="5158153" cy="3685030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793494016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1460" y="1681711"/>
            <a:ext cx="5183306" cy="822888"/>
          </a:xfrm>
        </p:spPr>
        <p:txBody>
          <a:bodyPr anchor="b"/>
          <a:lstStyle>
            <a:lvl1pPr marL="0" indent="0">
              <a:buNone/>
              <a:defRPr sz="2716" b="1">
                <a:solidFill>
                  <a:srgbClr val="00294B"/>
                </a:solidFill>
              </a:defRPr>
            </a:lvl1pPr>
            <a:lvl2pPr marL="517413" indent="0">
              <a:buNone/>
              <a:defRPr sz="2263" b="1"/>
            </a:lvl2pPr>
            <a:lvl3pPr marL="1034826" indent="0">
              <a:buNone/>
              <a:defRPr sz="2037" b="1"/>
            </a:lvl3pPr>
            <a:lvl4pPr marL="1552240" indent="0">
              <a:buNone/>
              <a:defRPr sz="1811" b="1"/>
            </a:lvl4pPr>
            <a:lvl5pPr marL="2069653" indent="0">
              <a:buNone/>
              <a:defRPr sz="1811" b="1"/>
            </a:lvl5pPr>
            <a:lvl6pPr marL="2587066" indent="0">
              <a:buNone/>
              <a:defRPr sz="1811" b="1"/>
            </a:lvl6pPr>
            <a:lvl7pPr marL="3104479" indent="0">
              <a:buNone/>
              <a:defRPr sz="1811" b="1"/>
            </a:lvl7pPr>
            <a:lvl8pPr marL="3621893" indent="0">
              <a:buNone/>
              <a:defRPr sz="1811" b="1"/>
            </a:lvl8pPr>
            <a:lvl9pPr marL="4139306" indent="0">
              <a:buNone/>
              <a:defRPr sz="1811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590454549" name="Espace réservé du contenu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71460" y="2504599"/>
            <a:ext cx="5183306" cy="3685030"/>
          </a:xfrm>
        </p:spPr>
        <p:txBody>
          <a:bodyPr/>
          <a:lstStyle>
            <a:lvl1pPr marL="258707" indent="-258707">
              <a:defRPr lang="fr-FR" sz="3169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776120" indent="-258707">
              <a:defRPr lang="fr-FR" sz="2716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293533" indent="-258707">
              <a:defRPr lang="fr-FR" sz="2263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58707" lvl="0" indent="-258707" algn="l" defTabSz="1034826">
              <a:lnSpc>
                <a:spcPct val="90000"/>
              </a:lnSpc>
              <a:spcBef>
                <a:spcPts val="1132"/>
              </a:spcBef>
              <a:buFont typeface="Arial"/>
              <a:buChar char="•"/>
              <a:defRPr/>
            </a:pPr>
            <a:r>
              <a:rPr lang="fr-FR"/>
              <a:t>Modifier les styles du texte du masque</a:t>
            </a:r>
            <a:endParaRPr/>
          </a:p>
          <a:p>
            <a:pPr marL="776120" lvl="1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Deuxième niveau</a:t>
            </a:r>
            <a:endParaRPr/>
          </a:p>
          <a:p>
            <a:pPr marL="1293533" lvl="2" indent="-258707" algn="l" defTabSz="1034826">
              <a:lnSpc>
                <a:spcPct val="90000"/>
              </a:lnSpc>
              <a:spcBef>
                <a:spcPts val="566"/>
              </a:spcBef>
              <a:buFont typeface="Arial"/>
              <a:buChar char="•"/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856037734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399" y="6467913"/>
            <a:ext cx="2729259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778361301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913"/>
            <a:ext cx="554162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2062343515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9234343" y="6467913"/>
            <a:ext cx="2741673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87677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66D54C-788A-91F2-7B0C-0E1020417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ABEF47-3DF2-2731-91A0-45659AE23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5C5BF6-4B49-B128-121C-FF6E1F07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5729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B1A48-F4FF-553D-D6B8-E1B2CD59F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8FA0D4-33E4-CAD6-EF92-8CC1FF798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F84FC-AE58-2394-2975-260E656F1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E84E-8250-A84C-922B-501456186E2B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E68E8-2F2F-E1EE-A1C1-DE06B4240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3CC0C-FE17-58C7-A3DB-A210F5C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8804122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B1A48-F4FF-553D-D6B8-E1B2CD59F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8FA0D4-33E4-CAD6-EF92-8CC1FF798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F84FC-AE58-2394-2975-260E656F1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E84E-8250-A84C-922B-501456186E2B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E68E8-2F2F-E1EE-A1C1-DE06B4240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3CC0C-FE17-58C7-A3DB-A210F5C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404586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256B7-88E6-7B1A-335A-30E141173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8C23E-CE61-A164-EC1C-9137BA6FF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9DB7A-2878-4DD2-01A9-C985C5D0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38672-A789-8742-BCC7-7C23F6BBFB91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22E7C-DD3A-8101-BB92-8231E80DA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DC50F-CB5D-C506-5A79-FCDE754B9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845427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9213C-2CDE-FCAB-6814-2A03AA61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A780D-C32C-D624-6531-4FCE7F0BB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56CEF-4951-997B-1840-019B0388E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D1F2E-4F79-9147-AF08-FD3C43F8CFF0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A4FA1-A000-F9D0-09F4-D29D4D11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B0922-9DD8-4311-2ABF-3863B283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1795540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4D01A-F2A6-641B-CB88-62F2C4320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5D21A-A5F2-96D3-87DF-531CEBEB1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251A2E-FB2E-489E-870A-CC558BBD1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CFA69-4E08-5905-26C5-34FA6CDF5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5FA71-13A5-D944-83BB-036383349347}" type="datetime1">
              <a:rPr lang="it-IT" smtClean="0"/>
              <a:t>09/09/26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DEAFA-364B-E0EC-C74E-0A4556335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1B6ED-24B6-CCE0-B3DD-6C5C95F7B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0757778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86F0C-201C-95B8-B441-9CCA3EC44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031BE-C6FE-2F64-0E35-7F425E4B1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1E6B3-5051-E40A-5434-B529E61B55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E8BA9C-58B4-1D22-C930-DD6FCE53D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0DE9EC-77BC-0778-18BF-A5C84119C8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FD3769-1CC1-03B1-475F-5F93B680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91AE-F64B-8841-9E73-58A40630570F}" type="datetime1">
              <a:rPr lang="it-IT" smtClean="0"/>
              <a:t>09/09/26</a:t>
            </a:fld>
            <a:endParaRPr lang="en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647A0D-459B-7231-54FA-5D41C2CEE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D1EB61-843A-2486-6494-6A2F1120F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6561296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7F9D6-9F36-7058-7F72-8D465FA28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4E6391-1017-B3BA-E6DB-20CCA99A2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C387D-EAB9-4A49-98F7-27F208463389}" type="datetime1">
              <a:rPr lang="it-IT" smtClean="0"/>
              <a:t>09/09/26</a:t>
            </a:fld>
            <a:endParaRPr lang="en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BD7D7D-A782-F6C4-18AB-EE326152F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EF7C38-AF7E-1F86-B6B1-AF5864B5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7631561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826DD2-B39E-0B8B-D092-3A769073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1BB36-C674-AE43-8DAE-12FF412BDD53}" type="datetime1">
              <a:rPr lang="it-IT" smtClean="0"/>
              <a:t>09/09/26</a:t>
            </a:fld>
            <a:endParaRPr lang="en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20C7F7-259D-8906-FB43-82B77C45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2C5C2-763D-16C3-1C4E-9162AA4A8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0567502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FBAD-A920-38A8-3DDF-9E690FBD4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CD481-991F-8046-A14A-E95C2F166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F3EB3-34B5-7A02-0499-5619A841B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1554B-91CD-3DAC-1D56-E09F7224D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7DAAA-CAD9-3B42-B5F1-225DE4C4555D}" type="datetime1">
              <a:rPr lang="it-IT" smtClean="0"/>
              <a:t>09/09/26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B290E2-E572-7364-6539-0FB2324C5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3BD5A-4CBE-EC54-900E-B5D5EC65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264300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80453-A78C-DA63-BC80-7EBA5D1D8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155B5D-B866-7B5D-AD52-4A0ADD8333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364E0-C56E-C4A8-772E-E85931728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C68715-EC74-4BDC-44D0-EB6521DDD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95B36-9DEE-A649-B34A-6F7F4972EAA8}" type="datetime1">
              <a:rPr lang="it-IT" smtClean="0"/>
              <a:t>09/09/26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223C3-43BC-564F-1A32-68EAE54F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C87059-EBAC-4716-C485-1CA89B586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532292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4DFD7-C73A-BA49-B390-33A062273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78F71-8104-CA74-E49B-EDA02B549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B16BC-F1E4-2020-D707-CE7F8E736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4A044-8169-C241-AA18-03E1E5D5EAB1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778CC-6337-3C3F-2FC2-607CB60A1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12D6-994D-6730-FBF9-285A4ACBD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4092386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79DC8E-D61A-8176-D031-F502F8092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8E02AB-AE88-22C5-982A-1F5CCF0C0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769AC-737C-D227-AB81-B38D97790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4BF2-F1BC-2D4D-93D9-C9958A559A5E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79820-C700-637A-C3A6-98EB9A277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56BF3-9510-514A-5C0A-7C4FA4167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6946142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email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/>
            <a:r>
              <a:rPr lang="en-US" noProof="0" dirty="0"/>
              <a:t>Website </a:t>
            </a:r>
            <a:r>
              <a:rPr lang="en-US" noProof="0" dirty="0" err="1"/>
              <a:t>url</a:t>
            </a:r>
            <a:r>
              <a:rPr lang="en-US" noProof="0" dirty="0"/>
              <a:t> here</a:t>
            </a:r>
          </a:p>
        </p:txBody>
      </p:sp>
      <p:pic>
        <p:nvPicPr>
          <p:cNvPr id="17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5" descr="A black background with blue and white text&#10;&#10;Description automatically generated">
            <a:extLst>
              <a:ext uri="{FF2B5EF4-FFF2-40B4-BE49-F238E27FC236}">
                <a16:creationId xmlns:a16="http://schemas.microsoft.com/office/drawing/2014/main" id="{1F26650E-B901-A1CF-9353-B8144D01B6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75529" y="1475025"/>
            <a:ext cx="3102035" cy="69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81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E1892A-ACF4-D061-8C85-3C3C7F02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B5B8A-9432-9900-7720-1EA852AF1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0C29A-1A1C-48ED-5AC1-E01F43F61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88FB13-EC70-8144-9669-37E2FE378DFA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EE83D-BB62-4DA8-2AC9-7E94FD4AD8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AB1EF-7092-85C7-9231-5AA9DD2B7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74AB6E-5670-DC49-9590-862DCF2ED0E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08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64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423389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9032" y="364731"/>
            <a:ext cx="10513938" cy="132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46067714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825446"/>
            <a:ext cx="10513938" cy="4351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823174687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839032" y="6356721"/>
            <a:ext cx="2741673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1644486088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4038848" y="6356721"/>
            <a:ext cx="4114306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1368768383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8611297" y="6356721"/>
            <a:ext cx="2741673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239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hdr="0"/>
  <p:txStyles>
    <p:titleStyle>
      <a:lvl1pPr algn="l" defTabSz="1034826">
        <a:lnSpc>
          <a:spcPct val="90000"/>
        </a:lnSpc>
        <a:spcBef>
          <a:spcPts val="0"/>
        </a:spcBef>
        <a:buNone/>
        <a:defRPr sz="4979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707" indent="-258707" algn="l" defTabSz="1034826">
        <a:lnSpc>
          <a:spcPct val="90000"/>
        </a:lnSpc>
        <a:spcBef>
          <a:spcPts val="1132"/>
        </a:spcBef>
        <a:buFont typeface="Arial"/>
        <a:buChar char="•"/>
        <a:defRPr sz="3169">
          <a:solidFill>
            <a:schemeClr val="tx1"/>
          </a:solidFill>
          <a:latin typeface="+mn-lt"/>
          <a:ea typeface="+mn-ea"/>
          <a:cs typeface="+mn-cs"/>
        </a:defRPr>
      </a:lvl1pPr>
      <a:lvl2pPr marL="776120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716">
          <a:solidFill>
            <a:schemeClr val="tx1"/>
          </a:solidFill>
          <a:latin typeface="+mn-lt"/>
          <a:ea typeface="+mn-ea"/>
          <a:cs typeface="+mn-cs"/>
        </a:defRPr>
      </a:lvl2pPr>
      <a:lvl3pPr marL="1293533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263">
          <a:solidFill>
            <a:schemeClr val="tx1"/>
          </a:solidFill>
          <a:latin typeface="+mn-lt"/>
          <a:ea typeface="+mn-ea"/>
          <a:cs typeface="+mn-cs"/>
        </a:defRPr>
      </a:lvl3pPr>
      <a:lvl4pPr marL="1810946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037">
          <a:solidFill>
            <a:schemeClr val="tx1"/>
          </a:solidFill>
          <a:latin typeface="+mn-lt"/>
          <a:ea typeface="+mn-ea"/>
          <a:cs typeface="+mn-cs"/>
        </a:defRPr>
      </a:lvl4pPr>
      <a:lvl5pPr marL="2328360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037">
          <a:solidFill>
            <a:schemeClr val="tx1"/>
          </a:solidFill>
          <a:latin typeface="+mn-lt"/>
          <a:ea typeface="+mn-ea"/>
          <a:cs typeface="+mn-cs"/>
        </a:defRPr>
      </a:lvl5pPr>
      <a:lvl6pPr marL="2845773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037">
          <a:solidFill>
            <a:schemeClr val="tx1"/>
          </a:solidFill>
          <a:latin typeface="+mn-lt"/>
          <a:ea typeface="+mn-ea"/>
          <a:cs typeface="+mn-cs"/>
        </a:defRPr>
      </a:lvl6pPr>
      <a:lvl7pPr marL="3363186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037">
          <a:solidFill>
            <a:schemeClr val="tx1"/>
          </a:solidFill>
          <a:latin typeface="+mn-lt"/>
          <a:ea typeface="+mn-ea"/>
          <a:cs typeface="+mn-cs"/>
        </a:defRPr>
      </a:lvl7pPr>
      <a:lvl8pPr marL="3880599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037">
          <a:solidFill>
            <a:schemeClr val="tx1"/>
          </a:solidFill>
          <a:latin typeface="+mn-lt"/>
          <a:ea typeface="+mn-ea"/>
          <a:cs typeface="+mn-cs"/>
        </a:defRPr>
      </a:lvl8pPr>
      <a:lvl9pPr marL="4398013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037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1pPr>
      <a:lvl2pPr marL="517413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2pPr>
      <a:lvl3pPr marL="1034826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3pPr>
      <a:lvl4pPr marL="1552240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4pPr>
      <a:lvl5pPr marL="2069653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5pPr>
      <a:lvl6pPr marL="2587066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6pPr>
      <a:lvl7pPr marL="3104479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7pPr>
      <a:lvl8pPr marL="3621893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8pPr>
      <a:lvl9pPr marL="4139306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24199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9032" y="364731"/>
            <a:ext cx="10513938" cy="132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816473432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032" y="1825446"/>
            <a:ext cx="10513938" cy="4351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523350328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839032" y="6356721"/>
            <a:ext cx="2741673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01/03/2020</a:t>
            </a:r>
            <a:endParaRPr/>
          </a:p>
        </p:txBody>
      </p:sp>
      <p:sp>
        <p:nvSpPr>
          <p:cNvPr id="1911654010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4038848" y="6356721"/>
            <a:ext cx="4114306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Mon exposé - Lieu - Titre</a:t>
            </a:r>
            <a:endParaRPr/>
          </a:p>
        </p:txBody>
      </p:sp>
      <p:sp>
        <p:nvSpPr>
          <p:cNvPr id="34819751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8611297" y="6356721"/>
            <a:ext cx="2741673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7E71596-5F9D-49C5-9701-16B3CA54319D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4008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hf hdr="0"/>
  <p:txStyles>
    <p:titleStyle>
      <a:lvl1pPr algn="l" defTabSz="1034826">
        <a:lnSpc>
          <a:spcPct val="90000"/>
        </a:lnSpc>
        <a:spcBef>
          <a:spcPts val="0"/>
        </a:spcBef>
        <a:buNone/>
        <a:defRPr sz="4979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707" indent="-258707" algn="l" defTabSz="1034826">
        <a:lnSpc>
          <a:spcPct val="90000"/>
        </a:lnSpc>
        <a:spcBef>
          <a:spcPts val="1132"/>
        </a:spcBef>
        <a:buFont typeface="Arial"/>
        <a:buChar char="•"/>
        <a:defRPr sz="3169">
          <a:solidFill>
            <a:schemeClr val="tx1"/>
          </a:solidFill>
          <a:latin typeface="+mn-lt"/>
          <a:ea typeface="+mn-ea"/>
          <a:cs typeface="+mn-cs"/>
        </a:defRPr>
      </a:lvl1pPr>
      <a:lvl2pPr marL="776120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716">
          <a:solidFill>
            <a:schemeClr val="tx1"/>
          </a:solidFill>
          <a:latin typeface="+mn-lt"/>
          <a:ea typeface="+mn-ea"/>
          <a:cs typeface="+mn-cs"/>
        </a:defRPr>
      </a:lvl2pPr>
      <a:lvl3pPr marL="1293533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263">
          <a:solidFill>
            <a:schemeClr val="tx1"/>
          </a:solidFill>
          <a:latin typeface="+mn-lt"/>
          <a:ea typeface="+mn-ea"/>
          <a:cs typeface="+mn-cs"/>
        </a:defRPr>
      </a:lvl3pPr>
      <a:lvl4pPr marL="1810946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037">
          <a:solidFill>
            <a:schemeClr val="tx1"/>
          </a:solidFill>
          <a:latin typeface="+mn-lt"/>
          <a:ea typeface="+mn-ea"/>
          <a:cs typeface="+mn-cs"/>
        </a:defRPr>
      </a:lvl4pPr>
      <a:lvl5pPr marL="2328360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037">
          <a:solidFill>
            <a:schemeClr val="tx1"/>
          </a:solidFill>
          <a:latin typeface="+mn-lt"/>
          <a:ea typeface="+mn-ea"/>
          <a:cs typeface="+mn-cs"/>
        </a:defRPr>
      </a:lvl5pPr>
      <a:lvl6pPr marL="2845773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037">
          <a:solidFill>
            <a:schemeClr val="tx1"/>
          </a:solidFill>
          <a:latin typeface="+mn-lt"/>
          <a:ea typeface="+mn-ea"/>
          <a:cs typeface="+mn-cs"/>
        </a:defRPr>
      </a:lvl6pPr>
      <a:lvl7pPr marL="3363186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037">
          <a:solidFill>
            <a:schemeClr val="tx1"/>
          </a:solidFill>
          <a:latin typeface="+mn-lt"/>
          <a:ea typeface="+mn-ea"/>
          <a:cs typeface="+mn-cs"/>
        </a:defRPr>
      </a:lvl7pPr>
      <a:lvl8pPr marL="3880599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037">
          <a:solidFill>
            <a:schemeClr val="tx1"/>
          </a:solidFill>
          <a:latin typeface="+mn-lt"/>
          <a:ea typeface="+mn-ea"/>
          <a:cs typeface="+mn-cs"/>
        </a:defRPr>
      </a:lvl8pPr>
      <a:lvl9pPr marL="4398013" indent="-258707" algn="l" defTabSz="1034826">
        <a:lnSpc>
          <a:spcPct val="90000"/>
        </a:lnSpc>
        <a:spcBef>
          <a:spcPts val="566"/>
        </a:spcBef>
        <a:buFont typeface="Arial"/>
        <a:buChar char="•"/>
        <a:defRPr sz="2037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1pPr>
      <a:lvl2pPr marL="517413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2pPr>
      <a:lvl3pPr marL="1034826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3pPr>
      <a:lvl4pPr marL="1552240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4pPr>
      <a:lvl5pPr marL="2069653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5pPr>
      <a:lvl6pPr marL="2587066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6pPr>
      <a:lvl7pPr marL="3104479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7pPr>
      <a:lvl8pPr marL="3621893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8pPr>
      <a:lvl9pPr marL="4139306" algn="l" defTabSz="1034826">
        <a:defRPr sz="2037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E951CE-6FAD-FC33-3573-236AEE160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5816C-AB5E-71AF-F78E-2B2D61780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07965-D7DC-7EC8-5820-FCD11155F5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7B2F6-B047-844D-A993-EC5EA0615607}" type="datetime1">
              <a:rPr lang="it-IT" smtClean="0"/>
              <a:t>09/09/26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99182-608B-20F3-6D04-EBB231A20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AGATA Week 2026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DF855-B5B8-7560-403E-DD3716FC3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53816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5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4.png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2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The 25th AGATA week and ACC Meeting">
            <a:extLst>
              <a:ext uri="{FF2B5EF4-FFF2-40B4-BE49-F238E27FC236}">
                <a16:creationId xmlns:a16="http://schemas.microsoft.com/office/drawing/2014/main" id="{1D609C5A-9174-06FD-0707-E515BB8BE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0" t="9091" r="11206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548739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ea typeface="Calibri Light"/>
                <a:cs typeface="Calibri Light"/>
              </a:rPr>
              <a:t>AGATA Zero-Deg Updates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7980" y="4671896"/>
            <a:ext cx="5742308" cy="106374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1600" dirty="0" err="1">
                <a:ea typeface="Calibri"/>
                <a:cs typeface="Calibri"/>
              </a:rPr>
              <a:t>G.Benzoni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M.Benettoni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M.Bolognesi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F.Camera</a:t>
            </a:r>
            <a:r>
              <a:rPr lang="en-US" sz="1600" dirty="0">
                <a:ea typeface="+mn-lt"/>
                <a:cs typeface="+mn-lt"/>
              </a:rPr>
              <a:t> , </a:t>
            </a:r>
            <a:r>
              <a:rPr lang="en-US" sz="1600" dirty="0" err="1">
                <a:ea typeface="+mn-lt"/>
                <a:cs typeface="+mn-lt"/>
              </a:rPr>
              <a:t>M.Ciemała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S.Coelli</a:t>
            </a:r>
            <a:r>
              <a:rPr lang="en-US" sz="1600" dirty="0">
                <a:ea typeface="Calibri"/>
                <a:cs typeface="Calibri"/>
              </a:rPr>
              <a:t>,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T</a:t>
            </a:r>
            <a:r>
              <a:rPr lang="en-US" sz="1600" dirty="0" err="1">
                <a:ea typeface="+mn-lt"/>
                <a:cs typeface="+mn-lt"/>
              </a:rPr>
              <a:t>.Druillole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C.Le</a:t>
            </a:r>
            <a:r>
              <a:rPr lang="en-US" sz="1600" dirty="0">
                <a:ea typeface="+mn-lt"/>
                <a:cs typeface="+mn-lt"/>
              </a:rPr>
              <a:t> Gaillard,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>
                <a:ea typeface="+mn-lt"/>
                <a:cs typeface="+mn-lt"/>
              </a:rPr>
              <a:t>F. </a:t>
            </a:r>
            <a:r>
              <a:rPr lang="en-US" sz="1600" dirty="0" err="1">
                <a:ea typeface="+mn-lt"/>
                <a:cs typeface="+mn-lt"/>
              </a:rPr>
              <a:t>Galtarossa</a:t>
            </a:r>
            <a:r>
              <a:rPr lang="en-US" sz="1600" dirty="0">
                <a:ea typeface="+mn-lt"/>
                <a:cs typeface="+mn-lt"/>
              </a:rPr>
              <a:t>, A. </a:t>
            </a:r>
            <a:r>
              <a:rPr lang="en-US" sz="1600" dirty="0" err="1">
                <a:ea typeface="+mn-lt"/>
                <a:cs typeface="+mn-lt"/>
              </a:rPr>
              <a:t>Goasduff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A.Maj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L.Manara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I.Matea</a:t>
            </a:r>
            <a:r>
              <a:rPr lang="en-US" sz="1600" dirty="0">
                <a:ea typeface="+mn-lt"/>
                <a:cs typeface="+mn-lt"/>
              </a:rPr>
              <a:t>,  </a:t>
            </a:r>
            <a:r>
              <a:rPr lang="en-US" sz="1600" dirty="0" err="1">
                <a:ea typeface="Calibri"/>
                <a:cs typeface="Calibri"/>
              </a:rPr>
              <a:t>R.Menegazzo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L.Ramina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M.Rampazzo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M.Scarcioffolo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D.Scarpa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R.Smith</a:t>
            </a:r>
            <a:r>
              <a:rPr lang="en-US" sz="1600" dirty="0">
                <a:ea typeface="Calibri"/>
                <a:cs typeface="Calibri"/>
              </a:rPr>
              <a:t>,</a:t>
            </a:r>
            <a:r>
              <a:rPr lang="en-US" sz="1600" dirty="0">
                <a:ea typeface="+mn-lt"/>
                <a:cs typeface="+mn-lt"/>
              </a:rPr>
              <a:t> B. </a:t>
            </a:r>
            <a:r>
              <a:rPr lang="en-US" sz="1600" dirty="0" err="1">
                <a:ea typeface="+mn-lt"/>
                <a:cs typeface="+mn-lt"/>
              </a:rPr>
              <a:t>Sowicki</a:t>
            </a:r>
            <a:r>
              <a:rPr lang="en-US" sz="1600" dirty="0">
                <a:ea typeface="+mn-lt"/>
                <a:cs typeface="+mn-lt"/>
              </a:rPr>
              <a:t>,</a:t>
            </a:r>
            <a:r>
              <a:rPr lang="en-US" sz="1600" dirty="0">
                <a:ea typeface="Calibri"/>
                <a:cs typeface="Calibri"/>
              </a:rPr>
              <a:t> </a:t>
            </a:r>
            <a:r>
              <a:rPr lang="en-US" sz="1600" dirty="0" err="1">
                <a:ea typeface="Calibri"/>
                <a:cs typeface="Calibri"/>
              </a:rPr>
              <a:t>F.Veronese</a:t>
            </a:r>
            <a:r>
              <a:rPr lang="en-US" sz="1600" dirty="0">
                <a:ea typeface="Calibri"/>
                <a:cs typeface="Calibri"/>
              </a:rPr>
              <a:t>, </a:t>
            </a:r>
            <a:r>
              <a:rPr lang="en-US" sz="1600" dirty="0" err="1">
                <a:ea typeface="Calibri"/>
                <a:cs typeface="Calibri"/>
              </a:rPr>
              <a:t>J.J.Valiente-Dobon</a:t>
            </a:r>
            <a:endParaRPr lang="en-US" sz="1600" dirty="0">
              <a:ea typeface="Calibri"/>
              <a:cs typeface="Calibri"/>
            </a:endParaRPr>
          </a:p>
          <a:p>
            <a:pPr algn="l"/>
            <a:r>
              <a:rPr lang="en-US" sz="1600" dirty="0">
                <a:ea typeface="Calibri"/>
                <a:cs typeface="Calibri"/>
              </a:rPr>
              <a:t>INFN-Mi, INFN-Pd, INFN-LNL, </a:t>
            </a:r>
            <a:r>
              <a:rPr lang="en-IT" sz="1600" dirty="0"/>
              <a:t>STFC</a:t>
            </a:r>
            <a:r>
              <a:rPr lang="en-US" sz="1600" dirty="0">
                <a:ea typeface="Calibri"/>
                <a:cs typeface="Calibri"/>
              </a:rPr>
              <a:t> (UK), </a:t>
            </a:r>
            <a:r>
              <a:rPr lang="en-US" sz="1600" dirty="0" err="1">
                <a:ea typeface="Calibri"/>
                <a:cs typeface="Calibri"/>
              </a:rPr>
              <a:t>IJCLab</a:t>
            </a:r>
            <a:r>
              <a:rPr lang="en-US" sz="1600" dirty="0">
                <a:ea typeface="Calibri"/>
                <a:cs typeface="Calibri"/>
              </a:rPr>
              <a:t> (Fr), IFJ-Pan (Pl)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48B529-B6BC-47CA-0DCB-70A0B0AB3783}"/>
              </a:ext>
            </a:extLst>
          </p:cNvPr>
          <p:cNvSpPr txBox="1"/>
          <p:nvPr/>
        </p:nvSpPr>
        <p:spPr>
          <a:xfrm>
            <a:off x="326571" y="6506546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26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AGATA week and ACC meeting </a:t>
            </a:r>
            <a:r>
              <a:rPr lang="en-GB" sz="1400" dirty="0">
                <a:solidFill>
                  <a:prstClr val="black"/>
                </a:solidFill>
                <a:latin typeface="Calibri" panose="020F0502020204030204"/>
              </a:rPr>
              <a:t>7-11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Sept. 2026  HIL - </a:t>
            </a:r>
            <a:r>
              <a:rPr lang="en-GB" sz="1400" dirty="0">
                <a:solidFill>
                  <a:prstClr val="black"/>
                </a:solidFill>
                <a:latin typeface="Calibri" panose="020F0502020204030204"/>
              </a:rPr>
              <a:t>W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arsaw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print of a machine&#10;&#10;AI-generated content may be incorrect.">
            <a:extLst>
              <a:ext uri="{FF2B5EF4-FFF2-40B4-BE49-F238E27FC236}">
                <a16:creationId xmlns:a16="http://schemas.microsoft.com/office/drawing/2014/main" id="{595CC922-0D34-C5D2-08C9-3540BFE348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16" b="625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29B8FD-084F-1396-798A-2572F2F00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21343" y="5976458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IT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Zero-Degree configuration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D84B43-F688-9850-A5E3-DC5448AC7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22664B-795C-B140-BB83-58EF53D1AA2D}" type="slidenum">
              <a:rPr kumimoji="0" lang="en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480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1709A-2E68-F649-1DBC-4F536F5D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Pre-PAC ancillary </a:t>
            </a:r>
            <a:r>
              <a:rPr lang="en-IT"/>
              <a:t>detector request</a:t>
            </a:r>
            <a:endParaRPr lang="en-IT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EDB86CE9-02CB-E2C6-B1C3-82B3ACBEDFD6}"/>
                  </a:ext>
                </a:extLst>
              </p:cNvPr>
              <p:cNvGraphicFramePr/>
              <p:nvPr/>
            </p:nvGraphicFramePr>
            <p:xfrm>
              <a:off x="900666" y="1499301"/>
              <a:ext cx="10390668" cy="517174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EDB86CE9-02CB-E2C6-B1C3-82B3ACBEDFD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0666" y="1499301"/>
                <a:ext cx="10390668" cy="5171743"/>
              </a:xfrm>
              <a:prstGeom prst="rect">
                <a:avLst/>
              </a:prstGeom>
            </p:spPr>
          </p:pic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076E57-D298-3A40-EA55-6327DD5A5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22664B-795C-B140-BB83-58EF53D1AA2D}" type="slidenum">
              <a:rPr kumimoji="0" lang="en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E13C77-28FA-BE08-47EE-348A347DCE9A}"/>
              </a:ext>
            </a:extLst>
          </p:cNvPr>
          <p:cNvSpPr txBox="1"/>
          <p:nvPr/>
        </p:nvSpPr>
        <p:spPr>
          <a:xfrm>
            <a:off x="9194923" y="562881"/>
            <a:ext cx="2557239" cy="36933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/>
              <a:t>Stolen from A. </a:t>
            </a:r>
            <a:r>
              <a:rPr lang="it-IT" dirty="0" err="1"/>
              <a:t>Goasduff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57021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0A42E-B637-6E1B-EEB3-66914E2CE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>
                <a:latin typeface="Calibri" panose="020F0502020204030204" pitchFamily="34" charset="0"/>
                <a:cs typeface="Calibri" panose="020F0502020204030204" pitchFamily="34" charset="0"/>
              </a:rPr>
              <a:t>Pre-PAC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0AFC4-E084-102C-DD82-5D2A3C92E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40" y="1599247"/>
            <a:ext cx="6960162" cy="4577716"/>
          </a:xfrm>
        </p:spPr>
        <p:txBody>
          <a:bodyPr>
            <a:normAutofit/>
          </a:bodyPr>
          <a:lstStyle/>
          <a:p>
            <a:pPr lvl="0"/>
            <a:r>
              <a:rPr lang="en-IT" dirty="0">
                <a:latin typeface="Calibri" panose="020F0502020204030204" pitchFamily="34" charset="0"/>
                <a:cs typeface="Calibri" panose="020F0502020204030204" pitchFamily="34" charset="0"/>
              </a:rPr>
              <a:t>About 50% of the projects request NEDA</a:t>
            </a:r>
          </a:p>
          <a:p>
            <a:pPr lvl="0"/>
            <a:r>
              <a:rPr lang="en-IT" dirty="0">
                <a:latin typeface="Calibri" panose="020F0502020204030204" pitchFamily="34" charset="0"/>
                <a:cs typeface="Calibri" panose="020F0502020204030204" pitchFamily="34" charset="0"/>
              </a:rPr>
              <a:t>About 25% request PARIS</a:t>
            </a:r>
          </a:p>
          <a:p>
            <a:pPr lvl="0"/>
            <a:r>
              <a:rPr lang="en-IT" dirty="0">
                <a:latin typeface="Calibri" panose="020F0502020204030204" pitchFamily="34" charset="0"/>
                <a:cs typeface="Calibri" panose="020F0502020204030204" pitchFamily="34" charset="0"/>
              </a:rPr>
              <a:t>About 25% request neither detector</a:t>
            </a:r>
          </a:p>
          <a:p>
            <a:pPr lvl="0"/>
            <a:r>
              <a:rPr lang="en-IT" b="1" dirty="0">
                <a:latin typeface="Calibri" panose="020F0502020204030204" pitchFamily="34" charset="0"/>
                <a:cs typeface="Calibri" panose="020F0502020204030204" pitchFamily="34" charset="0"/>
              </a:rPr>
              <a:t>A similar number of lifetime-measurement experiments (plunger and DSAM) and pure spectroscopy experiments, together with some reaction studies</a:t>
            </a:r>
          </a:p>
          <a:p>
            <a:r>
              <a:rPr lang="en-IT" dirty="0">
                <a:latin typeface="Calibri" panose="020F0502020204030204" pitchFamily="34" charset="0"/>
                <a:cs typeface="Calibri" panose="020F0502020204030204" pitchFamily="34" charset="0"/>
              </a:rPr>
              <a:t>Multiple experiments interested in using gas-implanted targets (in particular </a:t>
            </a:r>
            <a:r>
              <a:rPr lang="en-IT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IT" dirty="0">
                <a:latin typeface="Calibri" panose="020F0502020204030204" pitchFamily="34" charset="0"/>
                <a:cs typeface="Calibri" panose="020F0502020204030204" pitchFamily="34" charset="0"/>
              </a:rPr>
              <a:t>He)</a:t>
            </a:r>
          </a:p>
          <a:p>
            <a:endParaRPr lang="en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212A099-57DB-F530-A228-6F23766A7A89}"/>
              </a:ext>
              <a:ext uri="{147F2762-F138-4A5C-976F-8EAC2B608ADB}">
                <a16:predDERef xmlns:a16="http://schemas.microsoft.com/office/drawing/2014/main" pred="{858A08FE-B80D-6F61-8F26-6F9AFC9145B8}"/>
              </a:ext>
            </a:extLst>
          </p:cNvPr>
          <p:cNvGraphicFramePr>
            <a:graphicFrameLocks/>
          </p:cNvGraphicFramePr>
          <p:nvPr/>
        </p:nvGraphicFramePr>
        <p:xfrm>
          <a:off x="6285297" y="-154639"/>
          <a:ext cx="7161843" cy="5413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8C6EF8-65D7-11F0-48C5-96F06C063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048" y="4342798"/>
            <a:ext cx="3324939" cy="25152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DA8FB7-FE38-D9B9-9B85-C19287CEF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9282" y="0"/>
            <a:ext cx="712715" cy="97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13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A close-up of a machine&#10;&#10;AI-generated content may be incorrect.">
            <a:extLst>
              <a:ext uri="{FF2B5EF4-FFF2-40B4-BE49-F238E27FC236}">
                <a16:creationId xmlns:a16="http://schemas.microsoft.com/office/drawing/2014/main" id="{BEBC1D66-0734-F3F7-24A9-B548B970A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073" y="730010"/>
            <a:ext cx="8047620" cy="5365080"/>
          </a:xfrm>
          <a:prstGeom prst="rect">
            <a:avLst/>
          </a:prstGeom>
        </p:spPr>
      </p:pic>
      <p:pic>
        <p:nvPicPr>
          <p:cNvPr id="41" name="Picture 40" descr="A close-up of a machine&#10;&#10;AI-generated content may be incorrect.">
            <a:extLst>
              <a:ext uri="{FF2B5EF4-FFF2-40B4-BE49-F238E27FC236}">
                <a16:creationId xmlns:a16="http://schemas.microsoft.com/office/drawing/2014/main" id="{087232E1-81C9-DFEC-4DF4-96FEDBFBC1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8593"/>
          <a:stretch/>
        </p:blipFill>
        <p:spPr>
          <a:xfrm>
            <a:off x="4840340" y="692698"/>
            <a:ext cx="5887087" cy="542259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D436AD-90AD-0D35-4FE8-714A230EC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6B21F31-95D6-B6C7-63B0-2D15630AB46F}"/>
              </a:ext>
            </a:extLst>
          </p:cNvPr>
          <p:cNvSpPr txBox="1"/>
          <p:nvPr/>
        </p:nvSpPr>
        <p:spPr>
          <a:xfrm>
            <a:off x="594583" y="957974"/>
            <a:ext cx="574161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Heavy ions: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PRISMA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SPIDER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DANTE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OSCAR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Light charged particles: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SPIDER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EUCLIDES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SAURON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AGATRACE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Lifetimes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Plungers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Scintillators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LaBr</a:t>
            </a:r>
            <a:r>
              <a:rPr kumimoji="0" lang="en-IT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(Ce)</a:t>
            </a:r>
            <a:endParaRPr kumimoji="0" lang="en-IT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PARIS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 descr="Close-up of a machine&#10;&#10;AI-generated content may be incorrect.">
            <a:extLst>
              <a:ext uri="{FF2B5EF4-FFF2-40B4-BE49-F238E27FC236}">
                <a16:creationId xmlns:a16="http://schemas.microsoft.com/office/drawing/2014/main" id="{175346F3-7C25-1277-ED27-8DBCD0787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571" y="735650"/>
            <a:ext cx="3882734" cy="2588489"/>
          </a:xfrm>
          <a:prstGeom prst="rect">
            <a:avLst/>
          </a:prstGeom>
        </p:spPr>
      </p:pic>
      <p:pic>
        <p:nvPicPr>
          <p:cNvPr id="28" name="Picture 27" descr="Close-up of a machine with wires&#10;&#10;AI-generated content may be incorrect.">
            <a:extLst>
              <a:ext uri="{FF2B5EF4-FFF2-40B4-BE49-F238E27FC236}">
                <a16:creationId xmlns:a16="http://schemas.microsoft.com/office/drawing/2014/main" id="{3E1BA994-5C3A-BD91-F322-A1D7133279D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051" t="14902"/>
          <a:stretch/>
        </p:blipFill>
        <p:spPr>
          <a:xfrm>
            <a:off x="7832054" y="735650"/>
            <a:ext cx="3531642" cy="5308306"/>
          </a:xfrm>
          <a:prstGeom prst="rect">
            <a:avLst/>
          </a:prstGeom>
        </p:spPr>
      </p:pic>
      <p:pic>
        <p:nvPicPr>
          <p:cNvPr id="32" name="Picture 31" descr="A circular object with yellow straps&#10;&#10;AI-generated content may be incorrect.">
            <a:extLst>
              <a:ext uri="{FF2B5EF4-FFF2-40B4-BE49-F238E27FC236}">
                <a16:creationId xmlns:a16="http://schemas.microsoft.com/office/drawing/2014/main" id="{0184EA0B-F7E1-A016-8D41-073487B381A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1961" b="21960"/>
          <a:stretch/>
        </p:blipFill>
        <p:spPr>
          <a:xfrm>
            <a:off x="4156571" y="3324139"/>
            <a:ext cx="3675482" cy="2748204"/>
          </a:xfrm>
          <a:prstGeom prst="rect">
            <a:avLst/>
          </a:prstGeom>
        </p:spPr>
      </p:pic>
      <p:pic>
        <p:nvPicPr>
          <p:cNvPr id="35" name="Picture 34" descr="A view from the inside of a machine&#10;&#10;AI-generated content may be incorrect.">
            <a:extLst>
              <a:ext uri="{FF2B5EF4-FFF2-40B4-BE49-F238E27FC236}">
                <a16:creationId xmlns:a16="http://schemas.microsoft.com/office/drawing/2014/main" id="{3FFF8B0C-6F29-101A-7C64-A3A9E597654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250" t="21049" r="19867" b="26640"/>
          <a:stretch/>
        </p:blipFill>
        <p:spPr>
          <a:xfrm>
            <a:off x="4156571" y="732830"/>
            <a:ext cx="4147794" cy="2588489"/>
          </a:xfrm>
          <a:prstGeom prst="rect">
            <a:avLst/>
          </a:prstGeom>
        </p:spPr>
      </p:pic>
      <p:pic>
        <p:nvPicPr>
          <p:cNvPr id="37" name="Picture 36" descr="A close-up of a machine&#10;&#10;AI-generated content may be incorrect.">
            <a:extLst>
              <a:ext uri="{FF2B5EF4-FFF2-40B4-BE49-F238E27FC236}">
                <a16:creationId xmlns:a16="http://schemas.microsoft.com/office/drawing/2014/main" id="{15159E75-61A9-DB7C-24A5-72469B2485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2941" y="758397"/>
            <a:ext cx="3557795" cy="533669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D8B9249E-2ABE-B29A-AC7A-54022D4ED8E8}"/>
              </a:ext>
            </a:extLst>
          </p:cNvPr>
          <p:cNvSpPr txBox="1"/>
          <p:nvPr/>
        </p:nvSpPr>
        <p:spPr>
          <a:xfrm>
            <a:off x="304660" y="6405690"/>
            <a:ext cx="4108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Courtesy of M. Balogh, A. Goasduff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643DD6A-6BCA-BD75-1021-3CAEB209DC0B}"/>
              </a:ext>
            </a:extLst>
          </p:cNvPr>
          <p:cNvSpPr txBox="1">
            <a:spLocks/>
          </p:cNvSpPr>
          <p:nvPr/>
        </p:nvSpPr>
        <p:spPr>
          <a:xfrm>
            <a:off x="260555" y="193061"/>
            <a:ext cx="11759167" cy="33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lt"/>
                <a:cs typeface="Calibri Light" panose="020F0302020204030204"/>
              </a:rPr>
              <a:t>AGATA Zero-Deg Configuration: multi-purpose chamber: A wealth of Complementary detectors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388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CEAA58-CEC2-6338-69E3-36B5F3B01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PARIS support </a:t>
            </a:r>
            <a:r>
              <a:rPr lang="it-IT" dirty="0" err="1"/>
              <a:t>structure</a:t>
            </a:r>
            <a:endParaRPr lang="it-IT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652827-59C9-A777-8548-D0D30D22F6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57" t="14915" b="16840"/>
          <a:stretch>
            <a:fillRect/>
          </a:stretch>
        </p:blipFill>
        <p:spPr>
          <a:xfrm>
            <a:off x="5011838" y="795961"/>
            <a:ext cx="6613001" cy="27525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4A31CF-D01B-C03B-D7F6-552232A0D3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830" t="18078" r="20333" b="18195"/>
          <a:stretch>
            <a:fillRect/>
          </a:stretch>
        </p:blipFill>
        <p:spPr>
          <a:xfrm>
            <a:off x="567161" y="3471743"/>
            <a:ext cx="2920679" cy="16605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0E06447-88D3-1ABC-75E1-6E4647C10952}"/>
              </a:ext>
            </a:extLst>
          </p:cNvPr>
          <p:cNvSpPr txBox="1"/>
          <p:nvPr/>
        </p:nvSpPr>
        <p:spPr>
          <a:xfrm>
            <a:off x="5486401" y="3966134"/>
            <a:ext cx="65667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1600" dirty="0"/>
              <a:t>PARIS </a:t>
            </a:r>
            <a:r>
              <a:rPr lang="it-IT" sz="1600" dirty="0" err="1"/>
              <a:t>portal</a:t>
            </a:r>
            <a:r>
              <a:rPr lang="it-IT" sz="1600" dirty="0"/>
              <a:t> </a:t>
            </a:r>
            <a:r>
              <a:rPr lang="it-IT" sz="1600" dirty="0" err="1"/>
              <a:t>opens</a:t>
            </a:r>
            <a:r>
              <a:rPr lang="it-IT" sz="1600" dirty="0"/>
              <a:t> in the </a:t>
            </a:r>
            <a:r>
              <a:rPr lang="it-IT" sz="1600" dirty="0" err="1"/>
              <a:t>halves</a:t>
            </a:r>
            <a:r>
              <a:rPr lang="it-IT" sz="1600" dirty="0"/>
              <a:t> to provide access to scattering </a:t>
            </a:r>
            <a:r>
              <a:rPr lang="it-IT" sz="1600" dirty="0" err="1"/>
              <a:t>chamber</a:t>
            </a:r>
            <a:endParaRPr lang="it-IT" sz="1600" dirty="0"/>
          </a:p>
          <a:p>
            <a:pPr marL="285750" indent="-285750">
              <a:buFontTx/>
              <a:buChar char="-"/>
            </a:pPr>
            <a:endParaRPr lang="it-IT" sz="1600" dirty="0"/>
          </a:p>
          <a:p>
            <a:pPr marL="285750" indent="-285750">
              <a:buFontTx/>
              <a:buChar char="-"/>
            </a:pPr>
            <a:r>
              <a:rPr lang="it-IT" sz="1600" dirty="0"/>
              <a:t>Sharing support </a:t>
            </a:r>
            <a:r>
              <a:rPr lang="it-IT" sz="1600" dirty="0" err="1"/>
              <a:t>moving</a:t>
            </a:r>
            <a:r>
              <a:rPr lang="it-IT" sz="1600" dirty="0"/>
              <a:t> </a:t>
            </a:r>
            <a:r>
              <a:rPr lang="it-IT" sz="1600" dirty="0" err="1"/>
              <a:t>table</a:t>
            </a:r>
            <a:r>
              <a:rPr lang="it-IT" sz="1600" dirty="0"/>
              <a:t> with NEDA</a:t>
            </a:r>
          </a:p>
          <a:p>
            <a:pPr marL="285750" indent="-285750">
              <a:buFontTx/>
              <a:buChar char="-"/>
            </a:pPr>
            <a:r>
              <a:rPr lang="it-IT" sz="1600" dirty="0" err="1"/>
              <a:t>Interchange</a:t>
            </a:r>
            <a:r>
              <a:rPr lang="it-IT" sz="1600" dirty="0"/>
              <a:t> </a:t>
            </a:r>
            <a:r>
              <a:rPr lang="it-IT" sz="1600" dirty="0" err="1"/>
              <a:t>platform</a:t>
            </a:r>
            <a:r>
              <a:rPr lang="it-IT" sz="1600" dirty="0"/>
              <a:t> </a:t>
            </a:r>
            <a:r>
              <a:rPr lang="it-IT" sz="1600" dirty="0" err="1"/>
              <a:t>specific</a:t>
            </a:r>
            <a:r>
              <a:rPr lang="it-IT" sz="1600" dirty="0"/>
              <a:t> for </a:t>
            </a:r>
            <a:r>
              <a:rPr lang="it-IT" sz="1600" dirty="0" err="1"/>
              <a:t>each</a:t>
            </a:r>
            <a:r>
              <a:rPr lang="it-IT" sz="1600" dirty="0"/>
              <a:t>  array (</a:t>
            </a:r>
            <a:r>
              <a:rPr lang="it-IT" sz="1600" dirty="0" err="1"/>
              <a:t>different</a:t>
            </a:r>
            <a:r>
              <a:rPr lang="it-IT" sz="1600" dirty="0"/>
              <a:t> </a:t>
            </a:r>
            <a:r>
              <a:rPr lang="it-IT" sz="1600" dirty="0" err="1"/>
              <a:t>heights</a:t>
            </a:r>
            <a:r>
              <a:rPr lang="it-IT" sz="1600" dirty="0"/>
              <a:t>)</a:t>
            </a:r>
          </a:p>
          <a:p>
            <a:pPr marL="285750" indent="-285750">
              <a:buFontTx/>
              <a:buChar char="-"/>
            </a:pPr>
            <a:endParaRPr lang="it-IT" sz="1600" dirty="0"/>
          </a:p>
          <a:p>
            <a:pPr marL="285750" indent="-285750">
              <a:buFontTx/>
              <a:buChar char="-"/>
            </a:pPr>
            <a:r>
              <a:rPr lang="it-IT" sz="1600" dirty="0"/>
              <a:t>Table </a:t>
            </a:r>
            <a:r>
              <a:rPr lang="it-IT" sz="1600" dirty="0" err="1"/>
              <a:t>able</a:t>
            </a:r>
            <a:r>
              <a:rPr lang="it-IT" sz="1600" dirty="0"/>
              <a:t> to </a:t>
            </a:r>
            <a:r>
              <a:rPr lang="it-IT" sz="1600" dirty="0" err="1"/>
              <a:t>retract</a:t>
            </a:r>
            <a:r>
              <a:rPr lang="it-IT" sz="1600" dirty="0"/>
              <a:t> to a «parking» position to </a:t>
            </a:r>
            <a:r>
              <a:rPr lang="it-IT" sz="1600" dirty="0" err="1"/>
              <a:t>allow</a:t>
            </a:r>
            <a:r>
              <a:rPr lang="it-IT" sz="1600" dirty="0"/>
              <a:t> </a:t>
            </a:r>
            <a:r>
              <a:rPr lang="it-IT" sz="1600" dirty="0" err="1"/>
              <a:t>operations</a:t>
            </a:r>
            <a:r>
              <a:rPr lang="it-IT" sz="1600" dirty="0"/>
              <a:t> in the </a:t>
            </a:r>
            <a:r>
              <a:rPr lang="it-IT" sz="1600" dirty="0" err="1"/>
              <a:t>chamber</a:t>
            </a:r>
            <a:r>
              <a:rPr lang="it-IT" sz="1600" dirty="0"/>
              <a:t> and on AGATA detectors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D1CC37-E620-5006-5B80-77F20D9B4F23}"/>
              </a:ext>
            </a:extLst>
          </p:cNvPr>
          <p:cNvSpPr txBox="1"/>
          <p:nvPr/>
        </p:nvSpPr>
        <p:spPr>
          <a:xfrm>
            <a:off x="138895" y="1411589"/>
            <a:ext cx="609985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it-IT" sz="1600" dirty="0"/>
              <a:t>Holding 10 PARIS clusters  (10x9 </a:t>
            </a:r>
            <a:r>
              <a:rPr lang="it-IT" sz="1600" dirty="0" err="1"/>
              <a:t>phoswich</a:t>
            </a:r>
            <a:r>
              <a:rPr lang="it-IT" sz="1600" dirty="0"/>
              <a:t> </a:t>
            </a:r>
            <a:r>
              <a:rPr lang="it-IT" sz="1600" dirty="0" err="1"/>
              <a:t>dets</a:t>
            </a:r>
            <a:r>
              <a:rPr lang="it-IT" sz="1600" dirty="0"/>
              <a:t>.)</a:t>
            </a:r>
            <a:endParaRPr kumimoji="0" lang="en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rings at forward angles: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clusters at 60 degrees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clusters at 15 degrees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verage distance Ta-Phoswich 300 mm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IT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Very bulky equipment (total weight ~ 200 kg)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</a:rPr>
              <a:t>Stress evaluation shows deformations below 0.4 mm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IT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0" name="Picture 19" descr="A colorful cubes on a blue background&#10;&#10;AI-generated content may be incorrect.">
            <a:extLst>
              <a:ext uri="{FF2B5EF4-FFF2-40B4-BE49-F238E27FC236}">
                <a16:creationId xmlns:a16="http://schemas.microsoft.com/office/drawing/2014/main" id="{190173AE-5618-7269-845A-38620515AC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856" y="3471743"/>
            <a:ext cx="1732018" cy="275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61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112D0-32D2-9FF8-9615-8FD6CE4E3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163" y="136525"/>
            <a:ext cx="9395565" cy="657951"/>
          </a:xfrm>
        </p:spPr>
        <p:txBody>
          <a:bodyPr>
            <a:normAutofit/>
          </a:bodyPr>
          <a:lstStyle/>
          <a:p>
            <a:r>
              <a:rPr lang="en-IT" sz="3200" dirty="0"/>
              <a:t>Zero degree campaign “bulky” ancillaries: NEDA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FB8C19-F90B-BDA8-60BB-DDEAFD220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C71654-96A5-4280-94F3-931C61A9F9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blueprint of a machine&#10;&#10;AI-generated content may be incorrect.">
            <a:extLst>
              <a:ext uri="{FF2B5EF4-FFF2-40B4-BE49-F238E27FC236}">
                <a16:creationId xmlns:a16="http://schemas.microsoft.com/office/drawing/2014/main" id="{E27CF2FB-9B49-4EC2-0C7B-99696ADCA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74" y="975436"/>
            <a:ext cx="7772400" cy="49071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E0933D-AC0E-976F-51EE-B4514341A180}"/>
              </a:ext>
            </a:extLst>
          </p:cNvPr>
          <p:cNvSpPr txBox="1"/>
          <p:nvPr/>
        </p:nvSpPr>
        <p:spPr>
          <a:xfrm>
            <a:off x="8702973" y="1771605"/>
            <a:ext cx="31171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NEDA Neutron Detector Array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54 liquid scintillator cells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 cm from the target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eutron discimination: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PSA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of flight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 electronics compatible with AGATA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DAQ integration is on-going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A0B9EC-324A-30CA-657E-4D66CF3E31F0}"/>
              </a:ext>
            </a:extLst>
          </p:cNvPr>
          <p:cNvSpPr txBox="1"/>
          <p:nvPr/>
        </p:nvSpPr>
        <p:spPr>
          <a:xfrm>
            <a:off x="8194974" y="4672614"/>
            <a:ext cx="4133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J.J. Valiente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Dobón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Nucl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Inst. Meth. A 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927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(2019) 81</a:t>
            </a:r>
            <a:endParaRPr kumimoji="0" lang="en-IT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34BBEE-23D0-6D50-CC39-DB8B9B3D4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68" y="1132178"/>
            <a:ext cx="2889960" cy="51377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6BAEB0D-2D2E-8DA7-3926-3720AA2E4944}"/>
              </a:ext>
            </a:extLst>
          </p:cNvPr>
          <p:cNvSpPr txBox="1"/>
          <p:nvPr/>
        </p:nvSpPr>
        <p:spPr>
          <a:xfrm>
            <a:off x="99163" y="6430837"/>
            <a:ext cx="2102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Courtesy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A.Goasduff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767290-E434-A543-BBA6-EDFDFF067AD6}"/>
              </a:ext>
            </a:extLst>
          </p:cNvPr>
          <p:cNvSpPr txBox="1"/>
          <p:nvPr/>
        </p:nvSpPr>
        <p:spPr>
          <a:xfrm>
            <a:off x="3794322" y="5985767"/>
            <a:ext cx="5326529" cy="58477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NEDA support </a:t>
            </a:r>
            <a:r>
              <a:rPr lang="it-IT" sz="16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</a:t>
            </a:r>
            <a:r>
              <a:rPr lang="it-IT" sz="16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already</a:t>
            </a:r>
            <a:r>
              <a:rPr lang="it-IT" sz="16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@ LNL</a:t>
            </a:r>
          </a:p>
          <a:p>
            <a:r>
              <a:rPr lang="it-IT" sz="16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interchange</a:t>
            </a:r>
            <a:r>
              <a:rPr lang="it-IT" sz="16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platform</a:t>
            </a:r>
            <a:r>
              <a:rPr lang="it-IT" sz="16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it-IT" sz="16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</a:t>
            </a:r>
            <a:r>
              <a:rPr lang="it-IT" sz="16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new </a:t>
            </a:r>
            <a:r>
              <a:rPr lang="it-IT" sz="16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table</a:t>
            </a:r>
            <a:r>
              <a:rPr lang="it-IT" sz="16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already</a:t>
            </a:r>
            <a:r>
              <a:rPr lang="it-IT" sz="16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produced</a:t>
            </a:r>
            <a:r>
              <a:rPr lang="it-IT" sz="16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1499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uter generated image of a person working on a machine&#10;&#10;AI-generated content may be incorrect.">
            <a:extLst>
              <a:ext uri="{FF2B5EF4-FFF2-40B4-BE49-F238E27FC236}">
                <a16:creationId xmlns:a16="http://schemas.microsoft.com/office/drawing/2014/main" id="{47C9A903-8707-C983-A827-CCD2E3E78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25" y="480340"/>
            <a:ext cx="11143351" cy="58973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6B57BB-B279-633E-C71C-FA9228DA617F}"/>
              </a:ext>
            </a:extLst>
          </p:cNvPr>
          <p:cNvSpPr/>
          <p:nvPr/>
        </p:nvSpPr>
        <p:spPr>
          <a:xfrm>
            <a:off x="397003" y="5321539"/>
            <a:ext cx="4201297" cy="790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976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3764120" name="Titre 1"/>
          <p:cNvSpPr>
            <a:spLocks noGrp="1"/>
          </p:cNvSpPr>
          <p:nvPr>
            <p:ph type="title"/>
          </p:nvPr>
        </p:nvSpPr>
        <p:spPr bwMode="auto">
          <a:xfrm>
            <a:off x="2056955" y="169222"/>
            <a:ext cx="2561609" cy="48896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>
                <a:latin typeface="Calibri"/>
              </a:rPr>
              <a:t>PARIS@LEGNARO</a:t>
            </a:r>
            <a:endParaRPr/>
          </a:p>
        </p:txBody>
      </p:sp>
      <p:sp>
        <p:nvSpPr>
          <p:cNvPr id="642851041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1137232">
              <a:defRPr/>
            </a:pPr>
            <a:fld id="{77E71596-5F9D-49C5-9701-16B3CA54319D}" type="slidenum">
              <a:rPr lang="fr-FR" kern="0">
                <a:solidFill>
                  <a:prstClr val="white"/>
                </a:solidFill>
                <a:latin typeface="Arial"/>
                <a:cs typeface="Arial"/>
              </a:rPr>
              <a:pPr defTabSz="1137232">
                <a:defRPr/>
              </a:pPr>
              <a:t>9</a:t>
            </a:fld>
            <a:endParaRPr lang="fr-FR" ker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399646401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813"/>
            <a:ext cx="5541624" cy="364719"/>
          </a:xfrm>
        </p:spPr>
        <p:txBody>
          <a:bodyPr/>
          <a:lstStyle/>
          <a:p>
            <a:pPr defTabSz="1137232">
              <a:defRPr/>
            </a:pPr>
            <a:r>
              <a:rPr lang="en-US" kern="0">
                <a:solidFill>
                  <a:prstClr val="white"/>
                </a:solidFill>
                <a:latin typeface="Arial"/>
                <a:cs typeface="Arial"/>
              </a:rPr>
              <a:t>Christine LE GALLIARD</a:t>
            </a:r>
            <a:endParaRPr lang="fr-FR" ker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685501886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400" y="6467813"/>
            <a:ext cx="2729259" cy="364719"/>
          </a:xfrm>
        </p:spPr>
        <p:txBody>
          <a:bodyPr/>
          <a:lstStyle/>
          <a:p>
            <a:pPr defTabSz="1137232">
              <a:defRPr/>
            </a:pPr>
            <a:r>
              <a:rPr lang="fr-FR" kern="0">
                <a:solidFill>
                  <a:prstClr val="white"/>
                </a:solidFill>
                <a:latin typeface="Arial"/>
                <a:cs typeface="Arial"/>
              </a:rPr>
              <a:t>24/06/2026</a:t>
            </a:r>
            <a:endParaRPr ker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20973973" name="Titre 1"/>
          <p:cNvSpPr txBox="1"/>
          <p:nvPr/>
        </p:nvSpPr>
        <p:spPr bwMode="auto">
          <a:xfrm>
            <a:off x="8256290" y="169222"/>
            <a:ext cx="3629694" cy="488967"/>
          </a:xfrm>
          <a:prstGeom prst="rect">
            <a:avLst/>
          </a:prstGeom>
        </p:spPr>
        <p:txBody>
          <a:bodyPr vert="horz" lIns="103486" tIns="51743" rIns="103486" bIns="51743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2400" b="1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defTabSz="1034826">
              <a:defRPr/>
            </a:pPr>
            <a:r>
              <a:rPr lang="en-GB" sz="2716" kern="0">
                <a:latin typeface="Calibri"/>
                <a:cs typeface="Arial"/>
              </a:rPr>
              <a:t>Progress report</a:t>
            </a:r>
            <a:endParaRPr lang="fr-FR" sz="2716" kern="0">
              <a:latin typeface="Calibri"/>
              <a:cs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565881-A533-1A33-78E4-BC60FD904A97}"/>
              </a:ext>
            </a:extLst>
          </p:cNvPr>
          <p:cNvGrpSpPr/>
          <p:nvPr/>
        </p:nvGrpSpPr>
        <p:grpSpPr>
          <a:xfrm>
            <a:off x="59712" y="777243"/>
            <a:ext cx="10747350" cy="3624437"/>
            <a:chOff x="1" y="1444505"/>
            <a:chExt cx="12192000" cy="3968991"/>
          </a:xfrm>
        </p:grpSpPr>
        <p:pic>
          <p:nvPicPr>
            <p:cNvPr id="1300950345" name="Image 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" y="1444505"/>
              <a:ext cx="12192000" cy="3968991"/>
            </a:xfrm>
            <a:prstGeom prst="rect">
              <a:avLst/>
            </a:prstGeom>
          </p:spPr>
        </p:pic>
        <p:sp>
          <p:nvSpPr>
            <p:cNvPr id="1583836670" name="ZoneTexte 21"/>
            <p:cNvSpPr txBox="1"/>
            <p:nvPr/>
          </p:nvSpPr>
          <p:spPr bwMode="auto">
            <a:xfrm>
              <a:off x="8346932" y="3543342"/>
              <a:ext cx="2455460" cy="30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Running plates for the wheels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2067698864" name="ZoneTexte 22"/>
            <p:cNvSpPr txBox="1"/>
            <p:nvPr/>
          </p:nvSpPr>
          <p:spPr bwMode="auto">
            <a:xfrm>
              <a:off x="7522873" y="1761799"/>
              <a:ext cx="2455461" cy="30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Running plates for the rails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2142479011" name="ZoneTexte 23"/>
            <p:cNvSpPr txBox="1"/>
            <p:nvPr/>
          </p:nvSpPr>
          <p:spPr bwMode="auto">
            <a:xfrm>
              <a:off x="365299" y="2075290"/>
              <a:ext cx="2455461" cy="30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Bosch Rexroth table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1468807072" name="ZoneTexte 24"/>
            <p:cNvSpPr txBox="1"/>
            <p:nvPr/>
          </p:nvSpPr>
          <p:spPr bwMode="auto">
            <a:xfrm>
              <a:off x="4209728" y="1451954"/>
              <a:ext cx="2750490" cy="30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Movement control mechanisms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1167044544" name="ZoneTexte 25"/>
            <p:cNvSpPr txBox="1"/>
            <p:nvPr/>
          </p:nvSpPr>
          <p:spPr bwMode="auto">
            <a:xfrm>
              <a:off x="5321249" y="4173266"/>
              <a:ext cx="2750490" cy="30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Positioning shaft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798831965" name="ZoneTexte 26"/>
            <p:cNvSpPr txBox="1"/>
            <p:nvPr/>
          </p:nvSpPr>
          <p:spPr bwMode="auto">
            <a:xfrm>
              <a:off x="1593029" y="5061779"/>
              <a:ext cx="2750490" cy="30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Positioning shaft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cxnSp>
          <p:nvCxnSpPr>
            <p:cNvPr id="1568282604" name="Connecteur droit avec flèche 6"/>
            <p:cNvCxnSpPr>
              <a:stCxn id="2142479011" idx="3"/>
            </p:cNvCxnSpPr>
            <p:nvPr/>
          </p:nvCxnSpPr>
          <p:spPr bwMode="auto">
            <a:xfrm>
              <a:off x="2820760" y="2225941"/>
              <a:ext cx="517000" cy="33578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3760832" name="Connecteur droit avec flèche 29"/>
            <p:cNvCxnSpPr>
              <a:stCxn id="1468807072" idx="2"/>
            </p:cNvCxnSpPr>
            <p:nvPr/>
          </p:nvCxnSpPr>
          <p:spPr bwMode="auto">
            <a:xfrm>
              <a:off x="5584973" y="1753255"/>
              <a:ext cx="384763" cy="65838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608339" name="Connecteur droit avec flèche 33"/>
            <p:cNvCxnSpPr>
              <a:stCxn id="2067698864" idx="2"/>
            </p:cNvCxnSpPr>
            <p:nvPr/>
          </p:nvCxnSpPr>
          <p:spPr bwMode="auto">
            <a:xfrm>
              <a:off x="8750604" y="2063100"/>
              <a:ext cx="390702" cy="44149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4895444" name="Connecteur droit avec flèche 36"/>
            <p:cNvCxnSpPr>
              <a:stCxn id="1583836670" idx="0"/>
            </p:cNvCxnSpPr>
            <p:nvPr/>
          </p:nvCxnSpPr>
          <p:spPr bwMode="auto">
            <a:xfrm flipH="1" flipV="1">
              <a:off x="9234343" y="3067612"/>
              <a:ext cx="340319" cy="47573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0421859" name="Connecteur droit avec flèche 39"/>
            <p:cNvCxnSpPr>
              <a:stCxn id="1167044544" idx="1"/>
            </p:cNvCxnSpPr>
            <p:nvPr/>
          </p:nvCxnSpPr>
          <p:spPr bwMode="auto">
            <a:xfrm flipH="1" flipV="1">
              <a:off x="5151089" y="3920693"/>
              <a:ext cx="170160" cy="40322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5637497" name="Connecteur droit avec flèche 41"/>
            <p:cNvCxnSpPr>
              <a:stCxn id="798831965" idx="1"/>
            </p:cNvCxnSpPr>
            <p:nvPr/>
          </p:nvCxnSpPr>
          <p:spPr bwMode="auto">
            <a:xfrm flipH="1" flipV="1">
              <a:off x="1410092" y="5002734"/>
              <a:ext cx="182937" cy="20969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86609600" name="Image 27"/>
          <p:cNvPicPr>
            <a:picLocks noChangeAspect="1"/>
          </p:cNvPicPr>
          <p:nvPr/>
        </p:nvPicPr>
        <p:blipFill>
          <a:blip r:embed="rId4"/>
          <a:srcRect t="25851" b="38312"/>
          <a:stretch/>
        </p:blipFill>
        <p:spPr bwMode="auto">
          <a:xfrm>
            <a:off x="289070" y="4511651"/>
            <a:ext cx="4774399" cy="1711016"/>
          </a:xfrm>
          <a:prstGeom prst="rect">
            <a:avLst/>
          </a:prstGeom>
        </p:spPr>
      </p:pic>
      <p:pic>
        <p:nvPicPr>
          <p:cNvPr id="3" name="Image 6">
            <a:extLst>
              <a:ext uri="{FF2B5EF4-FFF2-40B4-BE49-F238E27FC236}">
                <a16:creationId xmlns:a16="http://schemas.microsoft.com/office/drawing/2014/main" id="{1637E9A1-D004-F4D2-5987-7DF36C72D2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291751" y="3439286"/>
            <a:ext cx="2148628" cy="2697677"/>
          </a:xfrm>
          <a:prstGeom prst="rect">
            <a:avLst/>
          </a:prstGeom>
        </p:spPr>
      </p:pic>
      <p:grpSp>
        <p:nvGrpSpPr>
          <p:cNvPr id="4" name="Groupe 62">
            <a:extLst>
              <a:ext uri="{FF2B5EF4-FFF2-40B4-BE49-F238E27FC236}">
                <a16:creationId xmlns:a16="http://schemas.microsoft.com/office/drawing/2014/main" id="{2CD34C84-0423-0F6F-7BB6-63B76264BE7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44921" y="2954815"/>
            <a:ext cx="3331094" cy="3267852"/>
            <a:chOff x="2817421" y="1542776"/>
            <a:chExt cx="3870189" cy="379671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29EDACF-7D5D-C103-98FC-469E53E37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2817421" y="1615226"/>
              <a:ext cx="3451755" cy="3724262"/>
            </a:xfrm>
            <a:prstGeom prst="rect">
              <a:avLst/>
            </a:prstGeom>
          </p:spPr>
        </p:pic>
        <p:sp>
          <p:nvSpPr>
            <p:cNvPr id="6" name="ZoneTexte 28">
              <a:extLst>
                <a:ext uri="{FF2B5EF4-FFF2-40B4-BE49-F238E27FC236}">
                  <a16:creationId xmlns:a16="http://schemas.microsoft.com/office/drawing/2014/main" id="{779390B5-A94C-45FA-44B9-05E17E9D7044}"/>
                </a:ext>
              </a:extLst>
            </p:cNvPr>
            <p:cNvSpPr txBox="1"/>
            <p:nvPr/>
          </p:nvSpPr>
          <p:spPr bwMode="auto">
            <a:xfrm>
              <a:off x="5418248" y="1542776"/>
              <a:ext cx="1269362" cy="350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7232">
                <a:defRPr/>
              </a:pPr>
              <a:r>
                <a:rPr lang="en-GB" sz="1358" b="1" kern="0" dirty="0">
                  <a:solidFill>
                    <a:srgbClr val="00294B"/>
                  </a:solidFill>
                  <a:latin typeface="Calibri"/>
                  <a:cs typeface="Arial"/>
                </a:rPr>
                <a:t>Handwheel</a:t>
              </a:r>
              <a:endParaRPr lang="en-US" sz="1358" b="1" kern="0" baseline="30000" dirty="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7" name="ZoneTexte 30">
              <a:extLst>
                <a:ext uri="{FF2B5EF4-FFF2-40B4-BE49-F238E27FC236}">
                  <a16:creationId xmlns:a16="http://schemas.microsoft.com/office/drawing/2014/main" id="{B1AE5F11-BFEC-744F-0B37-11D3C983F745}"/>
                </a:ext>
              </a:extLst>
            </p:cNvPr>
            <p:cNvSpPr txBox="1"/>
            <p:nvPr/>
          </p:nvSpPr>
          <p:spPr bwMode="auto">
            <a:xfrm>
              <a:off x="2817421" y="2059967"/>
              <a:ext cx="1403589" cy="350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137232">
                <a:defRPr/>
              </a:pPr>
              <a:r>
                <a:rPr lang="en-GB" sz="1358" b="1" kern="0" dirty="0">
                  <a:solidFill>
                    <a:srgbClr val="00294B"/>
                  </a:solidFill>
                  <a:latin typeface="Calibri"/>
                  <a:cs typeface="Arial"/>
                </a:rPr>
                <a:t>Angle drive</a:t>
              </a:r>
              <a:endParaRPr lang="en-US" sz="1358" b="1" kern="0" baseline="30000" dirty="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8" name="ZoneTexte 34">
              <a:extLst>
                <a:ext uri="{FF2B5EF4-FFF2-40B4-BE49-F238E27FC236}">
                  <a16:creationId xmlns:a16="http://schemas.microsoft.com/office/drawing/2014/main" id="{A339D88F-2EC7-C855-799F-1369D7F36BC0}"/>
                </a:ext>
              </a:extLst>
            </p:cNvPr>
            <p:cNvSpPr txBox="1"/>
            <p:nvPr/>
          </p:nvSpPr>
          <p:spPr bwMode="auto">
            <a:xfrm>
              <a:off x="4633337" y="3800262"/>
              <a:ext cx="784431" cy="280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Chain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9" name="ZoneTexte 36">
              <a:extLst>
                <a:ext uri="{FF2B5EF4-FFF2-40B4-BE49-F238E27FC236}">
                  <a16:creationId xmlns:a16="http://schemas.microsoft.com/office/drawing/2014/main" id="{99E44923-ABA8-152B-BBC6-25F7F471AC3F}"/>
                </a:ext>
              </a:extLst>
            </p:cNvPr>
            <p:cNvSpPr txBox="1"/>
            <p:nvPr/>
          </p:nvSpPr>
          <p:spPr bwMode="auto">
            <a:xfrm>
              <a:off x="3062308" y="2661370"/>
              <a:ext cx="851592" cy="350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137232">
                <a:defRPr/>
              </a:pPr>
              <a:r>
                <a:rPr lang="en-GB" sz="1358" b="1" kern="0" dirty="0">
                  <a:solidFill>
                    <a:srgbClr val="00294B"/>
                  </a:solidFill>
                  <a:latin typeface="Calibri"/>
                  <a:cs typeface="Arial"/>
                </a:rPr>
                <a:t>Gear</a:t>
              </a:r>
              <a:endParaRPr lang="en-US" sz="1358" b="1" kern="0" baseline="30000" dirty="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10" name="ZoneTexte 40">
              <a:extLst>
                <a:ext uri="{FF2B5EF4-FFF2-40B4-BE49-F238E27FC236}">
                  <a16:creationId xmlns:a16="http://schemas.microsoft.com/office/drawing/2014/main" id="{677F4026-BE44-EA06-BAF6-D7100D855322}"/>
                </a:ext>
              </a:extLst>
            </p:cNvPr>
            <p:cNvSpPr txBox="1"/>
            <p:nvPr/>
          </p:nvSpPr>
          <p:spPr bwMode="auto">
            <a:xfrm>
              <a:off x="3913900" y="4991301"/>
              <a:ext cx="1307506" cy="280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Wheel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cxnSp>
          <p:nvCxnSpPr>
            <p:cNvPr id="11" name="Connecteur droit avec flèche 49">
              <a:extLst>
                <a:ext uri="{FF2B5EF4-FFF2-40B4-BE49-F238E27FC236}">
                  <a16:creationId xmlns:a16="http://schemas.microsoft.com/office/drawing/2014/main" id="{49AEB8D4-DDC8-95F9-81D0-1280FD5FDC4C}"/>
                </a:ext>
              </a:extLst>
            </p:cNvPr>
            <p:cNvCxnSpPr>
              <a:stCxn id="10" idx="1"/>
            </p:cNvCxnSpPr>
            <p:nvPr/>
          </p:nvCxnSpPr>
          <p:spPr bwMode="auto">
            <a:xfrm flipH="1" flipV="1">
              <a:off x="3712444" y="4922289"/>
              <a:ext cx="201456" cy="2091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51">
              <a:extLst>
                <a:ext uri="{FF2B5EF4-FFF2-40B4-BE49-F238E27FC236}">
                  <a16:creationId xmlns:a16="http://schemas.microsoft.com/office/drawing/2014/main" id="{7F3D094A-7ACD-4AA7-7245-0EB815FE0B02}"/>
                </a:ext>
              </a:extLst>
            </p:cNvPr>
            <p:cNvCxnSpPr>
              <a:stCxn id="8" idx="1"/>
            </p:cNvCxnSpPr>
            <p:nvPr/>
          </p:nvCxnSpPr>
          <p:spPr bwMode="auto">
            <a:xfrm flipH="1" flipV="1">
              <a:off x="4221011" y="3800265"/>
              <a:ext cx="412325" cy="14013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54">
              <a:extLst>
                <a:ext uri="{FF2B5EF4-FFF2-40B4-BE49-F238E27FC236}">
                  <a16:creationId xmlns:a16="http://schemas.microsoft.com/office/drawing/2014/main" id="{9973FFF3-60E3-8E75-87F0-5EA77E4A5DBF}"/>
                </a:ext>
              </a:extLst>
            </p:cNvPr>
            <p:cNvCxnSpPr>
              <a:cxnSpLocks/>
              <a:stCxn id="9" idx="3"/>
            </p:cNvCxnSpPr>
            <p:nvPr/>
          </p:nvCxnSpPr>
          <p:spPr bwMode="auto">
            <a:xfrm flipV="1">
              <a:off x="3913900" y="2755139"/>
              <a:ext cx="366560" cy="812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57">
              <a:extLst>
                <a:ext uri="{FF2B5EF4-FFF2-40B4-BE49-F238E27FC236}">
                  <a16:creationId xmlns:a16="http://schemas.microsoft.com/office/drawing/2014/main" id="{4D59F49B-C90E-0B2A-5EA0-2DA03DFDDC90}"/>
                </a:ext>
              </a:extLst>
            </p:cNvPr>
            <p:cNvCxnSpPr>
              <a:cxnSpLocks/>
              <a:stCxn id="7" idx="3"/>
            </p:cNvCxnSpPr>
            <p:nvPr/>
          </p:nvCxnSpPr>
          <p:spPr bwMode="auto">
            <a:xfrm>
              <a:off x="4221010" y="2234999"/>
              <a:ext cx="181887" cy="24046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60">
              <a:extLst>
                <a:ext uri="{FF2B5EF4-FFF2-40B4-BE49-F238E27FC236}">
                  <a16:creationId xmlns:a16="http://schemas.microsoft.com/office/drawing/2014/main" id="{9D595DCB-04A5-29B8-56BB-2F61FFD37E39}"/>
                </a:ext>
              </a:extLst>
            </p:cNvPr>
            <p:cNvCxnSpPr>
              <a:cxnSpLocks/>
              <a:stCxn id="6" idx="1"/>
            </p:cNvCxnSpPr>
            <p:nvPr/>
          </p:nvCxnSpPr>
          <p:spPr bwMode="auto">
            <a:xfrm flipH="1">
              <a:off x="5331419" y="1717808"/>
              <a:ext cx="86829" cy="50194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AB746AE-618C-CA68-0F25-6CDCABD3B2D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3764120" name="Titre 1">
            <a:extLst>
              <a:ext uri="{FF2B5EF4-FFF2-40B4-BE49-F238E27FC236}">
                <a16:creationId xmlns:a16="http://schemas.microsoft.com/office/drawing/2014/main" id="{6C3E4404-2C43-24FC-DC75-AFA2A36839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056955" y="169222"/>
            <a:ext cx="2561609" cy="48896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>
                <a:latin typeface="Calibri"/>
              </a:rPr>
              <a:t>PARIS@LEGNARO</a:t>
            </a:r>
            <a:endParaRPr/>
          </a:p>
        </p:txBody>
      </p:sp>
      <p:sp>
        <p:nvSpPr>
          <p:cNvPr id="642851041" name="Espace réservé du numéro de diapositive 8">
            <a:extLst>
              <a:ext uri="{FF2B5EF4-FFF2-40B4-BE49-F238E27FC236}">
                <a16:creationId xmlns:a16="http://schemas.microsoft.com/office/drawing/2014/main" id="{F40107A8-C525-8A27-6846-A0A2CB68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1137232">
              <a:defRPr/>
            </a:pPr>
            <a:fld id="{77E71596-5F9D-49C5-9701-16B3CA54319D}" type="slidenum">
              <a:rPr lang="fr-FR" kern="0">
                <a:solidFill>
                  <a:prstClr val="white"/>
                </a:solidFill>
                <a:latin typeface="Arial"/>
                <a:cs typeface="Arial"/>
              </a:rPr>
              <a:pPr defTabSz="1137232">
                <a:defRPr/>
              </a:pPr>
              <a:t>10</a:t>
            </a:fld>
            <a:endParaRPr lang="fr-FR" ker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399646401" name="Espace réservé du pied de page 7">
            <a:extLst>
              <a:ext uri="{FF2B5EF4-FFF2-40B4-BE49-F238E27FC236}">
                <a16:creationId xmlns:a16="http://schemas.microsoft.com/office/drawing/2014/main" id="{E29D93DB-1FCF-6D56-5A75-1A1381394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813"/>
            <a:ext cx="5541624" cy="364719"/>
          </a:xfrm>
        </p:spPr>
        <p:txBody>
          <a:bodyPr/>
          <a:lstStyle/>
          <a:p>
            <a:pPr defTabSz="1137232">
              <a:defRPr/>
            </a:pPr>
            <a:r>
              <a:rPr lang="en-US" kern="0">
                <a:solidFill>
                  <a:prstClr val="white"/>
                </a:solidFill>
                <a:latin typeface="Arial"/>
                <a:cs typeface="Arial"/>
              </a:rPr>
              <a:t>Christine LE GALLIARD</a:t>
            </a:r>
            <a:endParaRPr lang="fr-FR" ker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685501886" name="Espace réservé de la date 6">
            <a:extLst>
              <a:ext uri="{FF2B5EF4-FFF2-40B4-BE49-F238E27FC236}">
                <a16:creationId xmlns:a16="http://schemas.microsoft.com/office/drawing/2014/main" id="{60B7A4E2-45CA-0C46-4731-E9D1D51EE08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228400" y="6467813"/>
            <a:ext cx="2729259" cy="364719"/>
          </a:xfrm>
        </p:spPr>
        <p:txBody>
          <a:bodyPr/>
          <a:lstStyle/>
          <a:p>
            <a:pPr defTabSz="1137232">
              <a:defRPr/>
            </a:pPr>
            <a:r>
              <a:rPr lang="fr-FR" kern="0">
                <a:solidFill>
                  <a:prstClr val="white"/>
                </a:solidFill>
                <a:latin typeface="Arial"/>
                <a:cs typeface="Arial"/>
              </a:rPr>
              <a:t>24/06/2026</a:t>
            </a:r>
            <a:endParaRPr ker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220973973" name="Titre 1">
            <a:extLst>
              <a:ext uri="{FF2B5EF4-FFF2-40B4-BE49-F238E27FC236}">
                <a16:creationId xmlns:a16="http://schemas.microsoft.com/office/drawing/2014/main" id="{DF498C16-495F-26D7-BB3B-99568A3C0475}"/>
              </a:ext>
            </a:extLst>
          </p:cNvPr>
          <p:cNvSpPr txBox="1"/>
          <p:nvPr/>
        </p:nvSpPr>
        <p:spPr bwMode="auto">
          <a:xfrm>
            <a:off x="8256290" y="169222"/>
            <a:ext cx="3629694" cy="488967"/>
          </a:xfrm>
          <a:prstGeom prst="rect">
            <a:avLst/>
          </a:prstGeom>
        </p:spPr>
        <p:txBody>
          <a:bodyPr vert="horz" lIns="103486" tIns="51743" rIns="103486" bIns="51743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2400" b="1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defTabSz="1034826">
              <a:defRPr/>
            </a:pPr>
            <a:r>
              <a:rPr lang="en-GB" sz="2716" kern="0">
                <a:latin typeface="Calibri"/>
                <a:cs typeface="Arial"/>
              </a:rPr>
              <a:t>Progress report</a:t>
            </a:r>
            <a:endParaRPr lang="fr-FR" sz="2716" kern="0">
              <a:latin typeface="Calibri"/>
              <a:cs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2CD3E9-FC04-C07E-EAF9-FF2F3CEE44CB}"/>
              </a:ext>
            </a:extLst>
          </p:cNvPr>
          <p:cNvGrpSpPr/>
          <p:nvPr/>
        </p:nvGrpSpPr>
        <p:grpSpPr>
          <a:xfrm>
            <a:off x="59712" y="777243"/>
            <a:ext cx="10747350" cy="3624437"/>
            <a:chOff x="1" y="1444505"/>
            <a:chExt cx="12192000" cy="3968991"/>
          </a:xfrm>
        </p:grpSpPr>
        <p:pic>
          <p:nvPicPr>
            <p:cNvPr id="1300950345" name="Image 4">
              <a:extLst>
                <a:ext uri="{FF2B5EF4-FFF2-40B4-BE49-F238E27FC236}">
                  <a16:creationId xmlns:a16="http://schemas.microsoft.com/office/drawing/2014/main" id="{8CE1722B-B05D-3635-96BF-330A4E270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1" y="1444505"/>
              <a:ext cx="12192000" cy="3968991"/>
            </a:xfrm>
            <a:prstGeom prst="rect">
              <a:avLst/>
            </a:prstGeom>
          </p:spPr>
        </p:pic>
        <p:sp>
          <p:nvSpPr>
            <p:cNvPr id="1583836670" name="ZoneTexte 21">
              <a:extLst>
                <a:ext uri="{FF2B5EF4-FFF2-40B4-BE49-F238E27FC236}">
                  <a16:creationId xmlns:a16="http://schemas.microsoft.com/office/drawing/2014/main" id="{B64678BC-34D6-50A4-C7EC-62BC28AF2B18}"/>
                </a:ext>
              </a:extLst>
            </p:cNvPr>
            <p:cNvSpPr txBox="1"/>
            <p:nvPr/>
          </p:nvSpPr>
          <p:spPr bwMode="auto">
            <a:xfrm>
              <a:off x="8346932" y="3543342"/>
              <a:ext cx="2455460" cy="30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Running plates for the wheels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2067698864" name="ZoneTexte 22">
              <a:extLst>
                <a:ext uri="{FF2B5EF4-FFF2-40B4-BE49-F238E27FC236}">
                  <a16:creationId xmlns:a16="http://schemas.microsoft.com/office/drawing/2014/main" id="{0ADFFEA9-9A3C-D5D9-A224-9CAC045F7578}"/>
                </a:ext>
              </a:extLst>
            </p:cNvPr>
            <p:cNvSpPr txBox="1"/>
            <p:nvPr/>
          </p:nvSpPr>
          <p:spPr bwMode="auto">
            <a:xfrm>
              <a:off x="7522873" y="1761799"/>
              <a:ext cx="2455461" cy="30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Running plates for the rails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2142479011" name="ZoneTexte 23">
              <a:extLst>
                <a:ext uri="{FF2B5EF4-FFF2-40B4-BE49-F238E27FC236}">
                  <a16:creationId xmlns:a16="http://schemas.microsoft.com/office/drawing/2014/main" id="{9A2BA6EB-BF05-AF99-88A3-740AE65DB475}"/>
                </a:ext>
              </a:extLst>
            </p:cNvPr>
            <p:cNvSpPr txBox="1"/>
            <p:nvPr/>
          </p:nvSpPr>
          <p:spPr bwMode="auto">
            <a:xfrm>
              <a:off x="365299" y="2075290"/>
              <a:ext cx="2455461" cy="30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Bosch Rexroth table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1468807072" name="ZoneTexte 24">
              <a:extLst>
                <a:ext uri="{FF2B5EF4-FFF2-40B4-BE49-F238E27FC236}">
                  <a16:creationId xmlns:a16="http://schemas.microsoft.com/office/drawing/2014/main" id="{B154F3A2-1A5B-EEED-D85F-086C9BBBA204}"/>
                </a:ext>
              </a:extLst>
            </p:cNvPr>
            <p:cNvSpPr txBox="1"/>
            <p:nvPr/>
          </p:nvSpPr>
          <p:spPr bwMode="auto">
            <a:xfrm>
              <a:off x="4209728" y="1451954"/>
              <a:ext cx="2750490" cy="30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Movement control mechanisms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1167044544" name="ZoneTexte 25">
              <a:extLst>
                <a:ext uri="{FF2B5EF4-FFF2-40B4-BE49-F238E27FC236}">
                  <a16:creationId xmlns:a16="http://schemas.microsoft.com/office/drawing/2014/main" id="{D4394B44-7FD7-7ADC-AC62-4B796FFFA5DC}"/>
                </a:ext>
              </a:extLst>
            </p:cNvPr>
            <p:cNvSpPr txBox="1"/>
            <p:nvPr/>
          </p:nvSpPr>
          <p:spPr bwMode="auto">
            <a:xfrm>
              <a:off x="5321249" y="4173266"/>
              <a:ext cx="2750490" cy="30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Positioning shaft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sp>
          <p:nvSpPr>
            <p:cNvPr id="798831965" name="ZoneTexte 26">
              <a:extLst>
                <a:ext uri="{FF2B5EF4-FFF2-40B4-BE49-F238E27FC236}">
                  <a16:creationId xmlns:a16="http://schemas.microsoft.com/office/drawing/2014/main" id="{53E616B4-5C58-FBDF-241D-BBB9488C2EC4}"/>
                </a:ext>
              </a:extLst>
            </p:cNvPr>
            <p:cNvSpPr txBox="1"/>
            <p:nvPr/>
          </p:nvSpPr>
          <p:spPr bwMode="auto">
            <a:xfrm>
              <a:off x="1593029" y="5061779"/>
              <a:ext cx="2750490" cy="30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7232">
                <a:defRPr/>
              </a:pPr>
              <a:r>
                <a:rPr lang="en-GB" sz="1358" b="1" kern="0">
                  <a:solidFill>
                    <a:srgbClr val="00294B"/>
                  </a:solidFill>
                  <a:latin typeface="Calibri"/>
                  <a:cs typeface="Arial"/>
                </a:rPr>
                <a:t>Positioning shaft</a:t>
              </a:r>
              <a:endParaRPr lang="en-US" sz="1358" b="1" kern="0" baseline="30000">
                <a:solidFill>
                  <a:srgbClr val="00294B"/>
                </a:solidFill>
                <a:latin typeface="Calibri"/>
                <a:cs typeface="Arial"/>
              </a:endParaRPr>
            </a:p>
          </p:txBody>
        </p:sp>
        <p:cxnSp>
          <p:nvCxnSpPr>
            <p:cNvPr id="1568282604" name="Connecteur droit avec flèche 6">
              <a:extLst>
                <a:ext uri="{FF2B5EF4-FFF2-40B4-BE49-F238E27FC236}">
                  <a16:creationId xmlns:a16="http://schemas.microsoft.com/office/drawing/2014/main" id="{3AFABA87-1C56-56F2-5D67-88A327E4EFA3}"/>
                </a:ext>
              </a:extLst>
            </p:cNvPr>
            <p:cNvCxnSpPr>
              <a:stCxn id="2142479011" idx="3"/>
            </p:cNvCxnSpPr>
            <p:nvPr/>
          </p:nvCxnSpPr>
          <p:spPr bwMode="auto">
            <a:xfrm>
              <a:off x="2820760" y="2225941"/>
              <a:ext cx="517000" cy="33578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3760832" name="Connecteur droit avec flèche 29">
              <a:extLst>
                <a:ext uri="{FF2B5EF4-FFF2-40B4-BE49-F238E27FC236}">
                  <a16:creationId xmlns:a16="http://schemas.microsoft.com/office/drawing/2014/main" id="{9CB51DF0-06B9-B86E-2626-EC6AF5292843}"/>
                </a:ext>
              </a:extLst>
            </p:cNvPr>
            <p:cNvCxnSpPr>
              <a:stCxn id="1468807072" idx="2"/>
            </p:cNvCxnSpPr>
            <p:nvPr/>
          </p:nvCxnSpPr>
          <p:spPr bwMode="auto">
            <a:xfrm>
              <a:off x="5584973" y="1753255"/>
              <a:ext cx="384763" cy="65838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608339" name="Connecteur droit avec flèche 33">
              <a:extLst>
                <a:ext uri="{FF2B5EF4-FFF2-40B4-BE49-F238E27FC236}">
                  <a16:creationId xmlns:a16="http://schemas.microsoft.com/office/drawing/2014/main" id="{1511376A-7874-EE42-1400-9C279599DD86}"/>
                </a:ext>
              </a:extLst>
            </p:cNvPr>
            <p:cNvCxnSpPr>
              <a:stCxn id="2067698864" idx="2"/>
            </p:cNvCxnSpPr>
            <p:nvPr/>
          </p:nvCxnSpPr>
          <p:spPr bwMode="auto">
            <a:xfrm>
              <a:off x="8750604" y="2063100"/>
              <a:ext cx="390702" cy="44149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4895444" name="Connecteur droit avec flèche 36">
              <a:extLst>
                <a:ext uri="{FF2B5EF4-FFF2-40B4-BE49-F238E27FC236}">
                  <a16:creationId xmlns:a16="http://schemas.microsoft.com/office/drawing/2014/main" id="{D3AE1AE6-8379-2458-DE00-F8399F40629F}"/>
                </a:ext>
              </a:extLst>
            </p:cNvPr>
            <p:cNvCxnSpPr>
              <a:stCxn id="1583836670" idx="0"/>
            </p:cNvCxnSpPr>
            <p:nvPr/>
          </p:nvCxnSpPr>
          <p:spPr bwMode="auto">
            <a:xfrm flipH="1" flipV="1">
              <a:off x="9234343" y="3067612"/>
              <a:ext cx="340319" cy="47573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0421859" name="Connecteur droit avec flèche 39">
              <a:extLst>
                <a:ext uri="{FF2B5EF4-FFF2-40B4-BE49-F238E27FC236}">
                  <a16:creationId xmlns:a16="http://schemas.microsoft.com/office/drawing/2014/main" id="{18C05035-9C1B-7A80-4898-244320AEAD2A}"/>
                </a:ext>
              </a:extLst>
            </p:cNvPr>
            <p:cNvCxnSpPr>
              <a:stCxn id="1167044544" idx="1"/>
            </p:cNvCxnSpPr>
            <p:nvPr/>
          </p:nvCxnSpPr>
          <p:spPr bwMode="auto">
            <a:xfrm flipH="1" flipV="1">
              <a:off x="5151089" y="3920693"/>
              <a:ext cx="170160" cy="40322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5637497" name="Connecteur droit avec flèche 41">
              <a:extLst>
                <a:ext uri="{FF2B5EF4-FFF2-40B4-BE49-F238E27FC236}">
                  <a16:creationId xmlns:a16="http://schemas.microsoft.com/office/drawing/2014/main" id="{0839C947-D2EE-5FEC-B8E3-CA0E1F4F0E26}"/>
                </a:ext>
              </a:extLst>
            </p:cNvPr>
            <p:cNvCxnSpPr>
              <a:stCxn id="798831965" idx="1"/>
            </p:cNvCxnSpPr>
            <p:nvPr/>
          </p:nvCxnSpPr>
          <p:spPr bwMode="auto">
            <a:xfrm flipH="1" flipV="1">
              <a:off x="1410092" y="5002734"/>
              <a:ext cx="182937" cy="20969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86609600" name="Image 27">
            <a:extLst>
              <a:ext uri="{FF2B5EF4-FFF2-40B4-BE49-F238E27FC236}">
                <a16:creationId xmlns:a16="http://schemas.microsoft.com/office/drawing/2014/main" id="{48870A25-FD83-E6FC-7D70-CE09102F49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851" b="38312"/>
          <a:stretch/>
        </p:blipFill>
        <p:spPr bwMode="auto">
          <a:xfrm>
            <a:off x="289070" y="4511651"/>
            <a:ext cx="4774399" cy="17110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5263212-970D-55DE-CED7-ED4ABDCC9C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1339" r="23291"/>
          <a:stretch>
            <a:fillRect/>
          </a:stretch>
        </p:blipFill>
        <p:spPr>
          <a:xfrm>
            <a:off x="6392221" y="3353999"/>
            <a:ext cx="5197638" cy="30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65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2425790" name="Image 1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-43067" y="2031079"/>
            <a:ext cx="3102884" cy="3936534"/>
          </a:xfrm>
          <a:prstGeom prst="rect">
            <a:avLst/>
          </a:prstGeom>
        </p:spPr>
      </p:pic>
      <p:sp>
        <p:nvSpPr>
          <p:cNvPr id="687168440" name="Titre 1"/>
          <p:cNvSpPr>
            <a:spLocks noGrp="1"/>
          </p:cNvSpPr>
          <p:nvPr>
            <p:ph type="title"/>
          </p:nvPr>
        </p:nvSpPr>
        <p:spPr bwMode="auto">
          <a:xfrm>
            <a:off x="2056955" y="169222"/>
            <a:ext cx="2561609" cy="48896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>
                <a:latin typeface="Calibri"/>
              </a:rPr>
              <a:t>PARIS@LEGNARO</a:t>
            </a:r>
            <a:endParaRPr/>
          </a:p>
        </p:txBody>
      </p:sp>
      <p:sp>
        <p:nvSpPr>
          <p:cNvPr id="930928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1137232">
              <a:defRPr/>
            </a:pPr>
            <a:fld id="{77E71596-5F9D-49C5-9701-16B3CA54319D}" type="slidenum">
              <a:rPr lang="fr-FR" kern="0">
                <a:solidFill>
                  <a:prstClr val="white"/>
                </a:solidFill>
                <a:latin typeface="Arial"/>
                <a:cs typeface="Arial"/>
              </a:rPr>
              <a:pPr defTabSz="1137232">
                <a:defRPr/>
              </a:pPr>
              <a:t>11</a:t>
            </a:fld>
            <a:endParaRPr lang="fr-FR" ker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637148886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813"/>
            <a:ext cx="5541624" cy="364719"/>
          </a:xfrm>
        </p:spPr>
        <p:txBody>
          <a:bodyPr/>
          <a:lstStyle/>
          <a:p>
            <a:pPr defTabSz="1137232">
              <a:defRPr/>
            </a:pPr>
            <a:r>
              <a:rPr lang="en-US" kern="0">
                <a:solidFill>
                  <a:prstClr val="white"/>
                </a:solidFill>
                <a:latin typeface="Arial"/>
                <a:cs typeface="Arial"/>
              </a:rPr>
              <a:t>Christine LE GALLIARD</a:t>
            </a:r>
            <a:endParaRPr lang="fr-FR" ker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993666814" name="ZoneTexte 40"/>
          <p:cNvSpPr txBox="1"/>
          <p:nvPr/>
        </p:nvSpPr>
        <p:spPr bwMode="auto">
          <a:xfrm>
            <a:off x="2601484" y="1465017"/>
            <a:ext cx="4118750" cy="64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137232">
              <a:defRPr/>
            </a:pP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Upper support in </a:t>
            </a:r>
            <a:r>
              <a:rPr lang="en-US" sz="1811" b="1" kern="0" dirty="0" err="1">
                <a:solidFill>
                  <a:srgbClr val="00294B"/>
                </a:solidFill>
                <a:latin typeface="Calibri"/>
                <a:cs typeface="Arial"/>
              </a:rPr>
              <a:t>aluminium</a:t>
            </a: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 profile</a:t>
            </a:r>
            <a:endParaRPr sz="2263" kern="0" dirty="0">
              <a:solidFill>
                <a:prstClr val="black"/>
              </a:solidFill>
              <a:latin typeface="Arial"/>
              <a:cs typeface="Arial"/>
            </a:endParaRPr>
          </a:p>
          <a:p>
            <a:pPr algn="just" defTabSz="1137232">
              <a:defRPr/>
            </a:pP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 Bosch Rexroth </a:t>
            </a:r>
            <a:r>
              <a:rPr lang="en-US" sz="1811" b="1" kern="0" dirty="0" err="1">
                <a:solidFill>
                  <a:srgbClr val="00294B"/>
                </a:solidFill>
                <a:latin typeface="Calibri"/>
                <a:cs typeface="Arial"/>
              </a:rPr>
              <a:t>aluminium</a:t>
            </a: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 profile 45x90</a:t>
            </a:r>
            <a:endParaRPr sz="2263" kern="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54007767" name="Connecteur droit avec flèche 51"/>
          <p:cNvCxnSpPr>
            <a:stCxn id="1993666814" idx="1"/>
          </p:cNvCxnSpPr>
          <p:nvPr/>
        </p:nvCxnSpPr>
        <p:spPr bwMode="auto">
          <a:xfrm flipH="1">
            <a:off x="1545881" y="1789850"/>
            <a:ext cx="1055603" cy="5092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3770648" name="Espace réservé de la date 6"/>
          <p:cNvSpPr>
            <a:spLocks noGrp="1"/>
          </p:cNvSpPr>
          <p:nvPr>
            <p:ph type="dt" sz="half" idx="10"/>
          </p:nvPr>
        </p:nvSpPr>
        <p:spPr bwMode="auto">
          <a:xfrm>
            <a:off x="228400" y="6467813"/>
            <a:ext cx="2729259" cy="364719"/>
          </a:xfrm>
        </p:spPr>
        <p:txBody>
          <a:bodyPr/>
          <a:lstStyle/>
          <a:p>
            <a:pPr defTabSz="1137232">
              <a:defRPr/>
            </a:pPr>
            <a:r>
              <a:rPr lang="fr-FR" kern="0">
                <a:solidFill>
                  <a:prstClr val="white"/>
                </a:solidFill>
                <a:latin typeface="Arial"/>
                <a:cs typeface="Arial"/>
              </a:rPr>
              <a:t>02/03/2026</a:t>
            </a:r>
            <a:endParaRPr ker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015322110" name="ZoneTexte 20"/>
          <p:cNvSpPr txBox="1"/>
          <p:nvPr/>
        </p:nvSpPr>
        <p:spPr bwMode="auto">
          <a:xfrm>
            <a:off x="2711906" y="2810624"/>
            <a:ext cx="3384094" cy="37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37232">
              <a:defRPr/>
            </a:pP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Manufactured parts </a:t>
            </a:r>
            <a:r>
              <a:rPr lang="en-US" sz="1811" b="1" kern="0" dirty="0">
                <a:solidFill>
                  <a:srgbClr val="00294B"/>
                </a:solidFill>
              </a:rPr>
              <a:t>(Krakow)</a:t>
            </a:r>
            <a:endParaRPr sz="2263" kern="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187850720" name="Connecteur droit avec flèche 22"/>
          <p:cNvCxnSpPr>
            <a:stCxn id="1015322110" idx="1"/>
          </p:cNvCxnSpPr>
          <p:nvPr/>
        </p:nvCxnSpPr>
        <p:spPr bwMode="auto">
          <a:xfrm flipH="1">
            <a:off x="1656303" y="2996124"/>
            <a:ext cx="1055603" cy="6485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2362803" name="ZoneTexte 11"/>
          <p:cNvSpPr txBox="1"/>
          <p:nvPr/>
        </p:nvSpPr>
        <p:spPr bwMode="auto">
          <a:xfrm>
            <a:off x="909437" y="953475"/>
            <a:ext cx="4239335" cy="37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137232">
              <a:defRPr/>
            </a:pPr>
            <a:r>
              <a:rPr lang="en-US" sz="1811" b="1" kern="0">
                <a:solidFill>
                  <a:srgbClr val="00294B"/>
                </a:solidFill>
                <a:latin typeface="Calibri"/>
                <a:cs typeface="Arial"/>
              </a:rPr>
              <a:t>New support in aluminium profile</a:t>
            </a:r>
            <a:endParaRPr lang="en-US" sz="1811" b="1" kern="0" baseline="30000">
              <a:solidFill>
                <a:srgbClr val="00294B"/>
              </a:solidFill>
              <a:latin typeface="Calibri"/>
              <a:cs typeface="Arial"/>
            </a:endParaRPr>
          </a:p>
        </p:txBody>
      </p:sp>
      <p:pic>
        <p:nvPicPr>
          <p:cNvPr id="32174613" name="Image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4403954" y="4187352"/>
            <a:ext cx="1605338" cy="1675084"/>
          </a:xfrm>
          <a:prstGeom prst="rect">
            <a:avLst/>
          </a:prstGeom>
        </p:spPr>
      </p:pic>
      <p:sp>
        <p:nvSpPr>
          <p:cNvPr id="599383414" name="ZoneTexte 14"/>
          <p:cNvSpPr txBox="1"/>
          <p:nvPr/>
        </p:nvSpPr>
        <p:spPr bwMode="auto">
          <a:xfrm>
            <a:off x="2957658" y="6026135"/>
            <a:ext cx="4239335" cy="37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137232">
              <a:defRPr/>
            </a:pPr>
            <a:r>
              <a:rPr lang="en-US" sz="1811" b="1" kern="0">
                <a:solidFill>
                  <a:srgbClr val="00294B"/>
                </a:solidFill>
                <a:latin typeface="Calibri"/>
                <a:cs typeface="Arial"/>
              </a:rPr>
              <a:t>Old support in aluminium profile 45x45</a:t>
            </a:r>
            <a:endParaRPr lang="en-US" sz="1811" b="1" kern="0" baseline="30000">
              <a:solidFill>
                <a:srgbClr val="00294B"/>
              </a:solidFill>
              <a:latin typeface="Calibri"/>
              <a:cs typeface="Arial"/>
            </a:endParaRPr>
          </a:p>
        </p:txBody>
      </p:sp>
      <p:sp>
        <p:nvSpPr>
          <p:cNvPr id="41246416" name="ZoneTexte 16"/>
          <p:cNvSpPr txBox="1"/>
          <p:nvPr/>
        </p:nvSpPr>
        <p:spPr bwMode="auto">
          <a:xfrm>
            <a:off x="2836486" y="3333982"/>
            <a:ext cx="4118750" cy="64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137232">
              <a:defRPr/>
            </a:pP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Cluster support in </a:t>
            </a:r>
            <a:r>
              <a:rPr lang="en-US" sz="1811" b="1" kern="0" dirty="0" err="1">
                <a:solidFill>
                  <a:srgbClr val="00294B"/>
                </a:solidFill>
                <a:latin typeface="Calibri"/>
                <a:cs typeface="Arial"/>
              </a:rPr>
              <a:t>aluminium</a:t>
            </a: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 profile</a:t>
            </a:r>
            <a:endParaRPr sz="2263" kern="0" dirty="0">
              <a:solidFill>
                <a:prstClr val="black"/>
              </a:solidFill>
              <a:latin typeface="Arial"/>
              <a:cs typeface="Arial"/>
            </a:endParaRPr>
          </a:p>
          <a:p>
            <a:pPr algn="just" defTabSz="1137232">
              <a:defRPr/>
            </a:pP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 Bosch Rexroth </a:t>
            </a:r>
            <a:r>
              <a:rPr lang="en-US" sz="1811" b="1" kern="0" dirty="0" err="1">
                <a:solidFill>
                  <a:srgbClr val="00294B"/>
                </a:solidFill>
                <a:latin typeface="Calibri"/>
                <a:cs typeface="Arial"/>
              </a:rPr>
              <a:t>aluminium</a:t>
            </a: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 profile 60 x 60</a:t>
            </a:r>
            <a:endParaRPr lang="en-US" sz="1811" b="1" kern="0" baseline="30000" dirty="0">
              <a:solidFill>
                <a:srgbClr val="00294B"/>
              </a:solidFill>
              <a:latin typeface="Calibri"/>
              <a:cs typeface="Arial"/>
            </a:endParaRPr>
          </a:p>
        </p:txBody>
      </p:sp>
      <p:cxnSp>
        <p:nvCxnSpPr>
          <p:cNvPr id="1406694382" name="Connecteur droit avec flèche 19"/>
          <p:cNvCxnSpPr>
            <a:stCxn id="41246416" idx="1"/>
          </p:cNvCxnSpPr>
          <p:nvPr/>
        </p:nvCxnSpPr>
        <p:spPr bwMode="auto">
          <a:xfrm flipH="1">
            <a:off x="2056956" y="3658815"/>
            <a:ext cx="779530" cy="4808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E37E73B-E0F6-2F72-3507-67F5A1516FD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2425790" name="Image 17">
            <a:extLst>
              <a:ext uri="{FF2B5EF4-FFF2-40B4-BE49-F238E27FC236}">
                <a16:creationId xmlns:a16="http://schemas.microsoft.com/office/drawing/2014/main" id="{C7C39F80-C7E8-B240-C0A5-689D0F51001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-43067" y="2031079"/>
            <a:ext cx="3102884" cy="3936534"/>
          </a:xfrm>
          <a:prstGeom prst="rect">
            <a:avLst/>
          </a:prstGeom>
        </p:spPr>
      </p:pic>
      <p:sp>
        <p:nvSpPr>
          <p:cNvPr id="687168440" name="Titre 1">
            <a:extLst>
              <a:ext uri="{FF2B5EF4-FFF2-40B4-BE49-F238E27FC236}">
                <a16:creationId xmlns:a16="http://schemas.microsoft.com/office/drawing/2014/main" id="{20213FB3-BD99-A484-86D2-AC0AD2C8C2A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056955" y="169222"/>
            <a:ext cx="2561609" cy="48896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>
                <a:latin typeface="Calibri"/>
              </a:rPr>
              <a:t>PARIS@LEGNARO</a:t>
            </a:r>
            <a:endParaRPr/>
          </a:p>
        </p:txBody>
      </p:sp>
      <p:sp>
        <p:nvSpPr>
          <p:cNvPr id="9309289" name="Espace réservé du numéro de diapositive 8">
            <a:extLst>
              <a:ext uri="{FF2B5EF4-FFF2-40B4-BE49-F238E27FC236}">
                <a16:creationId xmlns:a16="http://schemas.microsoft.com/office/drawing/2014/main" id="{648C053B-067F-216F-4D8D-1AEA771B5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defTabSz="1137232">
              <a:defRPr/>
            </a:pPr>
            <a:fld id="{77E71596-5F9D-49C5-9701-16B3CA54319D}" type="slidenum">
              <a:rPr lang="fr-FR" kern="0">
                <a:solidFill>
                  <a:prstClr val="white"/>
                </a:solidFill>
                <a:latin typeface="Arial"/>
                <a:cs typeface="Arial"/>
              </a:rPr>
              <a:pPr defTabSz="1137232">
                <a:defRPr/>
              </a:pPr>
              <a:t>12</a:t>
            </a:fld>
            <a:endParaRPr lang="fr-FR" ker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637148886" name="Espace réservé du pied de page 7">
            <a:extLst>
              <a:ext uri="{FF2B5EF4-FFF2-40B4-BE49-F238E27FC236}">
                <a16:creationId xmlns:a16="http://schemas.microsoft.com/office/drawing/2014/main" id="{0CD2720D-AF27-A221-999B-A5539C8B0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325189" y="6467813"/>
            <a:ext cx="5541624" cy="364719"/>
          </a:xfrm>
        </p:spPr>
        <p:txBody>
          <a:bodyPr/>
          <a:lstStyle/>
          <a:p>
            <a:pPr defTabSz="1137232">
              <a:defRPr/>
            </a:pPr>
            <a:r>
              <a:rPr lang="en-US" kern="0">
                <a:solidFill>
                  <a:prstClr val="white"/>
                </a:solidFill>
                <a:latin typeface="Arial"/>
                <a:cs typeface="Arial"/>
              </a:rPr>
              <a:t>Christine LE GALLIARD</a:t>
            </a:r>
            <a:endParaRPr lang="fr-FR" kern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993666814" name="ZoneTexte 40">
            <a:extLst>
              <a:ext uri="{FF2B5EF4-FFF2-40B4-BE49-F238E27FC236}">
                <a16:creationId xmlns:a16="http://schemas.microsoft.com/office/drawing/2014/main" id="{E68F0007-2998-C6D5-F334-C757C43E47D3}"/>
              </a:ext>
            </a:extLst>
          </p:cNvPr>
          <p:cNvSpPr txBox="1"/>
          <p:nvPr/>
        </p:nvSpPr>
        <p:spPr bwMode="auto">
          <a:xfrm>
            <a:off x="2601484" y="1465017"/>
            <a:ext cx="4118750" cy="64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137232">
              <a:defRPr/>
            </a:pP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Upper support in </a:t>
            </a:r>
            <a:r>
              <a:rPr lang="en-US" sz="1811" b="1" kern="0" dirty="0" err="1">
                <a:solidFill>
                  <a:srgbClr val="00294B"/>
                </a:solidFill>
                <a:latin typeface="Calibri"/>
                <a:cs typeface="Arial"/>
              </a:rPr>
              <a:t>aluminium</a:t>
            </a: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 profile</a:t>
            </a:r>
            <a:endParaRPr sz="2263" kern="0" dirty="0">
              <a:solidFill>
                <a:prstClr val="black"/>
              </a:solidFill>
              <a:latin typeface="Arial"/>
              <a:cs typeface="Arial"/>
            </a:endParaRPr>
          </a:p>
          <a:p>
            <a:pPr algn="just" defTabSz="1137232">
              <a:defRPr/>
            </a:pP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 Bosch Rexroth </a:t>
            </a:r>
            <a:r>
              <a:rPr lang="en-US" sz="1811" b="1" kern="0" dirty="0" err="1">
                <a:solidFill>
                  <a:srgbClr val="00294B"/>
                </a:solidFill>
                <a:latin typeface="Calibri"/>
                <a:cs typeface="Arial"/>
              </a:rPr>
              <a:t>aluminium</a:t>
            </a: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 profile 45x90</a:t>
            </a:r>
            <a:endParaRPr sz="2263" kern="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54007767" name="Connecteur droit avec flèche 51">
            <a:extLst>
              <a:ext uri="{FF2B5EF4-FFF2-40B4-BE49-F238E27FC236}">
                <a16:creationId xmlns:a16="http://schemas.microsoft.com/office/drawing/2014/main" id="{B4A2E194-5863-CB69-D1CE-ECAF17DB8482}"/>
              </a:ext>
            </a:extLst>
          </p:cNvPr>
          <p:cNvCxnSpPr>
            <a:stCxn id="1993666814" idx="1"/>
          </p:cNvCxnSpPr>
          <p:nvPr/>
        </p:nvCxnSpPr>
        <p:spPr bwMode="auto">
          <a:xfrm flipH="1">
            <a:off x="1545881" y="1789850"/>
            <a:ext cx="1055603" cy="5092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5322110" name="ZoneTexte 20">
            <a:extLst>
              <a:ext uri="{FF2B5EF4-FFF2-40B4-BE49-F238E27FC236}">
                <a16:creationId xmlns:a16="http://schemas.microsoft.com/office/drawing/2014/main" id="{8D3D6488-B475-3349-1775-869687018C27}"/>
              </a:ext>
            </a:extLst>
          </p:cNvPr>
          <p:cNvSpPr txBox="1"/>
          <p:nvPr/>
        </p:nvSpPr>
        <p:spPr bwMode="auto">
          <a:xfrm>
            <a:off x="2711906" y="2810624"/>
            <a:ext cx="3384094" cy="37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37232">
              <a:defRPr/>
            </a:pP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Manufactured parts (Krakow)</a:t>
            </a:r>
            <a:endParaRPr sz="2263" kern="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187850720" name="Connecteur droit avec flèche 22">
            <a:extLst>
              <a:ext uri="{FF2B5EF4-FFF2-40B4-BE49-F238E27FC236}">
                <a16:creationId xmlns:a16="http://schemas.microsoft.com/office/drawing/2014/main" id="{6A463D54-950F-BCBB-AB42-D1F431DF5CCC}"/>
              </a:ext>
            </a:extLst>
          </p:cNvPr>
          <p:cNvCxnSpPr>
            <a:stCxn id="1015322110" idx="1"/>
          </p:cNvCxnSpPr>
          <p:nvPr/>
        </p:nvCxnSpPr>
        <p:spPr bwMode="auto">
          <a:xfrm flipH="1">
            <a:off x="1656303" y="2996124"/>
            <a:ext cx="1055603" cy="6485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2362803" name="ZoneTexte 11">
            <a:extLst>
              <a:ext uri="{FF2B5EF4-FFF2-40B4-BE49-F238E27FC236}">
                <a16:creationId xmlns:a16="http://schemas.microsoft.com/office/drawing/2014/main" id="{FE37F04F-2DF7-484B-5603-4E317B33E427}"/>
              </a:ext>
            </a:extLst>
          </p:cNvPr>
          <p:cNvSpPr txBox="1"/>
          <p:nvPr/>
        </p:nvSpPr>
        <p:spPr bwMode="auto">
          <a:xfrm>
            <a:off x="909437" y="953475"/>
            <a:ext cx="4239335" cy="37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137232">
              <a:defRPr/>
            </a:pPr>
            <a:r>
              <a:rPr lang="en-US" sz="1811" b="1" kern="0">
                <a:solidFill>
                  <a:srgbClr val="00294B"/>
                </a:solidFill>
                <a:latin typeface="Calibri"/>
                <a:cs typeface="Arial"/>
              </a:rPr>
              <a:t>New support in aluminium profile</a:t>
            </a:r>
            <a:endParaRPr lang="en-US" sz="1811" b="1" kern="0" baseline="30000">
              <a:solidFill>
                <a:srgbClr val="00294B"/>
              </a:solidFill>
              <a:latin typeface="Calibri"/>
              <a:cs typeface="Arial"/>
            </a:endParaRPr>
          </a:p>
        </p:txBody>
      </p:sp>
      <p:pic>
        <p:nvPicPr>
          <p:cNvPr id="32174613" name="Image 3">
            <a:extLst>
              <a:ext uri="{FF2B5EF4-FFF2-40B4-BE49-F238E27FC236}">
                <a16:creationId xmlns:a16="http://schemas.microsoft.com/office/drawing/2014/main" id="{0CC2B41C-77DF-CA6B-2C76-61A7AA5821F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4403954" y="4187352"/>
            <a:ext cx="1605338" cy="1675084"/>
          </a:xfrm>
          <a:prstGeom prst="rect">
            <a:avLst/>
          </a:prstGeom>
        </p:spPr>
      </p:pic>
      <p:sp>
        <p:nvSpPr>
          <p:cNvPr id="599383414" name="ZoneTexte 14">
            <a:extLst>
              <a:ext uri="{FF2B5EF4-FFF2-40B4-BE49-F238E27FC236}">
                <a16:creationId xmlns:a16="http://schemas.microsoft.com/office/drawing/2014/main" id="{F4F35CD9-6A6E-2D3F-1C32-62B1C7280CC4}"/>
              </a:ext>
            </a:extLst>
          </p:cNvPr>
          <p:cNvSpPr txBox="1"/>
          <p:nvPr/>
        </p:nvSpPr>
        <p:spPr bwMode="auto">
          <a:xfrm>
            <a:off x="2957658" y="6026135"/>
            <a:ext cx="4239335" cy="37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137232">
              <a:defRPr/>
            </a:pPr>
            <a:r>
              <a:rPr lang="en-US" sz="1811" b="1" kern="0">
                <a:solidFill>
                  <a:srgbClr val="00294B"/>
                </a:solidFill>
                <a:latin typeface="Calibri"/>
                <a:cs typeface="Arial"/>
              </a:rPr>
              <a:t>Old support in aluminium profile 45x45</a:t>
            </a:r>
            <a:endParaRPr lang="en-US" sz="1811" b="1" kern="0" baseline="30000">
              <a:solidFill>
                <a:srgbClr val="00294B"/>
              </a:solidFill>
              <a:latin typeface="Calibri"/>
              <a:cs typeface="Arial"/>
            </a:endParaRPr>
          </a:p>
        </p:txBody>
      </p:sp>
      <p:sp>
        <p:nvSpPr>
          <p:cNvPr id="41246416" name="ZoneTexte 16">
            <a:extLst>
              <a:ext uri="{FF2B5EF4-FFF2-40B4-BE49-F238E27FC236}">
                <a16:creationId xmlns:a16="http://schemas.microsoft.com/office/drawing/2014/main" id="{20CD81C1-C1C0-9925-2A4F-E41FE59DC56D}"/>
              </a:ext>
            </a:extLst>
          </p:cNvPr>
          <p:cNvSpPr txBox="1"/>
          <p:nvPr/>
        </p:nvSpPr>
        <p:spPr bwMode="auto">
          <a:xfrm>
            <a:off x="2836486" y="3333982"/>
            <a:ext cx="4118750" cy="835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137232">
              <a:defRPr/>
            </a:pP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Cluster support in </a:t>
            </a:r>
            <a:r>
              <a:rPr lang="en-US" sz="1811" b="1" kern="0" dirty="0" err="1">
                <a:solidFill>
                  <a:srgbClr val="00294B"/>
                </a:solidFill>
                <a:latin typeface="Calibri"/>
                <a:cs typeface="Arial"/>
              </a:rPr>
              <a:t>aluminium</a:t>
            </a: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 profile</a:t>
            </a:r>
            <a:endParaRPr sz="2263" kern="0" dirty="0">
              <a:solidFill>
                <a:prstClr val="black"/>
              </a:solidFill>
              <a:latin typeface="Arial"/>
              <a:cs typeface="Arial"/>
            </a:endParaRPr>
          </a:p>
          <a:p>
            <a:pPr algn="just" defTabSz="1137232">
              <a:defRPr/>
            </a:pP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 Bosch Rexroth </a:t>
            </a:r>
            <a:r>
              <a:rPr lang="en-US" sz="1811" b="1" kern="0" dirty="0" err="1">
                <a:solidFill>
                  <a:srgbClr val="00294B"/>
                </a:solidFill>
                <a:latin typeface="Calibri"/>
                <a:cs typeface="Arial"/>
              </a:rPr>
              <a:t>aluminium</a:t>
            </a:r>
            <a:r>
              <a:rPr lang="en-US" sz="1811" b="1" kern="0" dirty="0">
                <a:solidFill>
                  <a:srgbClr val="00294B"/>
                </a:solidFill>
                <a:latin typeface="Calibri"/>
                <a:cs typeface="Arial"/>
              </a:rPr>
              <a:t> profile 60 x 60</a:t>
            </a:r>
            <a:endParaRPr sz="2263" kern="0" dirty="0">
              <a:solidFill>
                <a:prstClr val="black"/>
              </a:solidFill>
              <a:latin typeface="Arial"/>
              <a:cs typeface="Arial"/>
            </a:endParaRPr>
          </a:p>
          <a:p>
            <a:pPr algn="just" defTabSz="1137232">
              <a:defRPr/>
            </a:pPr>
            <a:endParaRPr lang="en-US" sz="1811" b="1" kern="0" baseline="30000" dirty="0">
              <a:solidFill>
                <a:srgbClr val="00294B"/>
              </a:solidFill>
              <a:latin typeface="Calibri"/>
              <a:cs typeface="Arial"/>
            </a:endParaRPr>
          </a:p>
        </p:txBody>
      </p:sp>
      <p:cxnSp>
        <p:nvCxnSpPr>
          <p:cNvPr id="1406694382" name="Connecteur droit avec flèche 19">
            <a:extLst>
              <a:ext uri="{FF2B5EF4-FFF2-40B4-BE49-F238E27FC236}">
                <a16:creationId xmlns:a16="http://schemas.microsoft.com/office/drawing/2014/main" id="{A9BC2336-7D15-453A-966E-AF8EA5EE0CBA}"/>
              </a:ext>
            </a:extLst>
          </p:cNvPr>
          <p:cNvCxnSpPr>
            <a:stCxn id="41246416" idx="1"/>
          </p:cNvCxnSpPr>
          <p:nvPr/>
        </p:nvCxnSpPr>
        <p:spPr bwMode="auto">
          <a:xfrm flipH="1">
            <a:off x="2056956" y="3751725"/>
            <a:ext cx="779530" cy="3879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018AF67-61EE-DB2A-590E-63F8774E1617}"/>
              </a:ext>
            </a:extLst>
          </p:cNvPr>
          <p:cNvSpPr txBox="1"/>
          <p:nvPr/>
        </p:nvSpPr>
        <p:spPr>
          <a:xfrm>
            <a:off x="7907603" y="2442959"/>
            <a:ext cx="3854372" cy="14773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Table and </a:t>
            </a:r>
            <a:r>
              <a:rPr lang="it-IT" dirty="0" err="1">
                <a:solidFill>
                  <a:srgbClr val="FF0000"/>
                </a:solidFill>
              </a:rPr>
              <a:t>rails</a:t>
            </a:r>
            <a:r>
              <a:rPr lang="it-IT" dirty="0">
                <a:solidFill>
                  <a:srgbClr val="FF0000"/>
                </a:solidFill>
              </a:rPr>
              <a:t>  to </a:t>
            </a:r>
            <a:r>
              <a:rPr lang="it-IT" dirty="0" err="1">
                <a:solidFill>
                  <a:srgbClr val="FF0000"/>
                </a:solidFill>
              </a:rPr>
              <a:t>arrive</a:t>
            </a:r>
            <a:r>
              <a:rPr lang="it-IT" dirty="0">
                <a:solidFill>
                  <a:srgbClr val="FF0000"/>
                </a:solidFill>
              </a:rPr>
              <a:t> to LNL </a:t>
            </a:r>
            <a:r>
              <a:rPr lang="it-IT" dirty="0" err="1">
                <a:solidFill>
                  <a:srgbClr val="FF0000"/>
                </a:solidFill>
              </a:rPr>
              <a:t>latest</a:t>
            </a:r>
            <a:r>
              <a:rPr lang="it-IT" dirty="0">
                <a:solidFill>
                  <a:srgbClr val="FF0000"/>
                </a:solidFill>
              </a:rPr>
              <a:t> end of October </a:t>
            </a:r>
          </a:p>
          <a:p>
            <a:endParaRPr lang="it-IT" dirty="0">
              <a:solidFill>
                <a:srgbClr val="FF0000"/>
              </a:solidFill>
            </a:endParaRPr>
          </a:p>
          <a:p>
            <a:r>
              <a:rPr lang="it-IT" dirty="0">
                <a:solidFill>
                  <a:srgbClr val="FF0000"/>
                </a:solidFill>
              </a:rPr>
              <a:t>PARIS support </a:t>
            </a:r>
            <a:r>
              <a:rPr lang="it-IT" dirty="0" err="1">
                <a:solidFill>
                  <a:srgbClr val="FF0000"/>
                </a:solidFill>
              </a:rPr>
              <a:t>structure</a:t>
            </a:r>
            <a:r>
              <a:rPr lang="it-IT" dirty="0">
                <a:solidFill>
                  <a:srgbClr val="FF0000"/>
                </a:solidFill>
              </a:rPr>
              <a:t> to be </a:t>
            </a:r>
            <a:r>
              <a:rPr lang="it-IT" dirty="0" err="1">
                <a:solidFill>
                  <a:srgbClr val="FF0000"/>
                </a:solidFill>
              </a:rPr>
              <a:t>delivered</a:t>
            </a:r>
            <a:r>
              <a:rPr lang="it-IT" dirty="0">
                <a:solidFill>
                  <a:srgbClr val="FF0000"/>
                </a:solidFill>
              </a:rPr>
              <a:t> second </a:t>
            </a:r>
            <a:r>
              <a:rPr lang="it-IT" dirty="0" err="1">
                <a:solidFill>
                  <a:srgbClr val="FF0000"/>
                </a:solidFill>
              </a:rPr>
              <a:t>half</a:t>
            </a:r>
            <a:r>
              <a:rPr lang="it-IT" dirty="0">
                <a:solidFill>
                  <a:srgbClr val="FF0000"/>
                </a:solidFill>
              </a:rPr>
              <a:t> of 2027</a:t>
            </a:r>
          </a:p>
        </p:txBody>
      </p:sp>
    </p:spTree>
    <p:extLst>
      <p:ext uri="{BB962C8B-B14F-4D97-AF65-F5344CB8AC3E}">
        <p14:creationId xmlns:p14="http://schemas.microsoft.com/office/powerpoint/2010/main" val="108141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18EB2EE-312C-8D01-8A26-F2DDAC4D72CA}"/>
              </a:ext>
            </a:extLst>
          </p:cNvPr>
          <p:cNvSpPr txBox="1"/>
          <p:nvPr/>
        </p:nvSpPr>
        <p:spPr>
          <a:xfrm>
            <a:off x="284527" y="157795"/>
            <a:ext cx="10669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EUCLIDES </a:t>
            </a:r>
            <a:r>
              <a:rPr lang="it-IT" sz="3200" dirty="0" err="1"/>
              <a:t>integration</a:t>
            </a:r>
            <a:r>
              <a:rPr lang="it-IT" sz="3200" dirty="0"/>
              <a:t> in the new reaction </a:t>
            </a:r>
            <a:r>
              <a:rPr lang="it-IT" sz="3200" dirty="0" err="1"/>
              <a:t>chamber</a:t>
            </a:r>
            <a:endParaRPr lang="en-GB" sz="32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9E2617C-A54E-E499-CDEF-5F959A3BD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969" y="1850674"/>
            <a:ext cx="4633543" cy="401097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CB994A3-8467-1E78-138E-2E02C8DF5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46" y="1971613"/>
            <a:ext cx="3833054" cy="354252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730B961-07F7-8D4C-9824-3AE62161EBB9}"/>
              </a:ext>
            </a:extLst>
          </p:cNvPr>
          <p:cNvSpPr txBox="1"/>
          <p:nvPr/>
        </p:nvSpPr>
        <p:spPr>
          <a:xfrm>
            <a:off x="1381124" y="1343858"/>
            <a:ext cx="3571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EUCLIDES standard </a:t>
            </a:r>
            <a:r>
              <a:rPr lang="it-IT" dirty="0" err="1"/>
              <a:t>configuration</a:t>
            </a:r>
            <a:endParaRPr lang="it-IT" dirty="0"/>
          </a:p>
          <a:p>
            <a:pPr algn="ctr"/>
            <a:r>
              <a:rPr lang="it-IT" b="1" dirty="0"/>
              <a:t>4</a:t>
            </a:r>
            <a:r>
              <a:rPr lang="it-IT" b="1" dirty="0">
                <a:latin typeface="Symbol" pitchFamily="2" charset="2"/>
              </a:rPr>
              <a:t>p</a:t>
            </a:r>
            <a:r>
              <a:rPr lang="it-IT" b="1" dirty="0"/>
              <a:t> </a:t>
            </a:r>
            <a:r>
              <a:rPr lang="it-IT" b="1" dirty="0" err="1"/>
              <a:t>configuration</a:t>
            </a:r>
            <a:endParaRPr lang="en-GB" b="1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1169C7B-26BF-3A3F-29C3-81983863F7DC}"/>
              </a:ext>
            </a:extLst>
          </p:cNvPr>
          <p:cNvSpPr txBox="1"/>
          <p:nvPr/>
        </p:nvSpPr>
        <p:spPr>
          <a:xfrm>
            <a:off x="6183828" y="1255199"/>
            <a:ext cx="3571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EUCLIDES with </a:t>
            </a:r>
            <a:r>
              <a:rPr lang="it-IT" dirty="0" err="1"/>
              <a:t>plunger</a:t>
            </a:r>
            <a:endParaRPr lang="it-IT" b="1" dirty="0"/>
          </a:p>
          <a:p>
            <a:pPr algn="ctr"/>
            <a:r>
              <a:rPr lang="it-IT" b="1" dirty="0"/>
              <a:t>Forward rings </a:t>
            </a:r>
            <a:r>
              <a:rPr lang="it-IT" b="1" dirty="0" err="1"/>
              <a:t>only</a:t>
            </a:r>
            <a:endParaRPr lang="en-GB" b="1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02397F8-49F9-323D-A39B-E07D8A4BE98B}"/>
              </a:ext>
            </a:extLst>
          </p:cNvPr>
          <p:cNvCxnSpPr>
            <a:cxnSpLocks/>
          </p:cNvCxnSpPr>
          <p:nvPr/>
        </p:nvCxnSpPr>
        <p:spPr>
          <a:xfrm>
            <a:off x="6853286" y="3714161"/>
            <a:ext cx="1366887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1E34E7-72F8-EDC6-CC00-D6E4A1844DE3}"/>
              </a:ext>
            </a:extLst>
          </p:cNvPr>
          <p:cNvGrpSpPr/>
          <p:nvPr/>
        </p:nvGrpSpPr>
        <p:grpSpPr>
          <a:xfrm>
            <a:off x="815146" y="2016982"/>
            <a:ext cx="10912140" cy="4583239"/>
            <a:chOff x="815146" y="2016982"/>
            <a:chExt cx="10912140" cy="45832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848E999-919A-D403-C41C-CC672641D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5146" y="2016982"/>
              <a:ext cx="4722125" cy="412491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A2F6B1F-97FE-CAD8-FF86-CA388F625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32990" y="2016982"/>
              <a:ext cx="7194296" cy="4583239"/>
            </a:xfrm>
            <a:prstGeom prst="rect">
              <a:avLst/>
            </a:prstGeom>
          </p:spPr>
        </p:pic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83675F1-ED48-AF14-9073-4B6C628F659D}"/>
              </a:ext>
            </a:extLst>
          </p:cNvPr>
          <p:cNvCxnSpPr>
            <a:cxnSpLocks/>
          </p:cNvCxnSpPr>
          <p:nvPr/>
        </p:nvCxnSpPr>
        <p:spPr>
          <a:xfrm>
            <a:off x="621792" y="3621464"/>
            <a:ext cx="1366887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24E8402-A999-F5C9-9468-B82C5C4403DF}"/>
              </a:ext>
            </a:extLst>
          </p:cNvPr>
          <p:cNvSpPr txBox="1"/>
          <p:nvPr/>
        </p:nvSpPr>
        <p:spPr>
          <a:xfrm>
            <a:off x="170121" y="6425807"/>
            <a:ext cx="4040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Courtesy of F. Galtarossa – N. Bez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E53AC3-B39D-044B-E98A-08C407689D6D}"/>
              </a:ext>
            </a:extLst>
          </p:cNvPr>
          <p:cNvSpPr txBox="1"/>
          <p:nvPr/>
        </p:nvSpPr>
        <p:spPr>
          <a:xfrm>
            <a:off x="3657600" y="3429000"/>
            <a:ext cx="6597570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/>
              <a:t>Holding </a:t>
            </a:r>
            <a:r>
              <a:rPr lang="it-IT" dirty="0" err="1"/>
              <a:t>structure</a:t>
            </a:r>
            <a:r>
              <a:rPr lang="it-IT" dirty="0"/>
              <a:t> </a:t>
            </a:r>
            <a:r>
              <a:rPr lang="it-IT" dirty="0" err="1"/>
              <a:t>allows</a:t>
            </a:r>
            <a:r>
              <a:rPr lang="it-IT" dirty="0"/>
              <a:t> </a:t>
            </a:r>
            <a:r>
              <a:rPr lang="it-IT" dirty="0" err="1"/>
              <a:t>decentering</a:t>
            </a:r>
            <a:r>
              <a:rPr lang="it-IT" dirty="0"/>
              <a:t> the device by +/-15 mm </a:t>
            </a:r>
            <a:r>
              <a:rPr lang="it-IT" dirty="0" err="1"/>
              <a:t>using</a:t>
            </a:r>
            <a:r>
              <a:rPr lang="it-IT" dirty="0"/>
              <a:t> </a:t>
            </a:r>
            <a:r>
              <a:rPr lang="it-IT" dirty="0" err="1"/>
              <a:t>marked</a:t>
            </a:r>
            <a:r>
              <a:rPr lang="it-IT" dirty="0"/>
              <a:t> </a:t>
            </a:r>
            <a:r>
              <a:rPr lang="it-IT" dirty="0" err="1"/>
              <a:t>rails</a:t>
            </a: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 err="1"/>
              <a:t>Regulations</a:t>
            </a:r>
            <a:r>
              <a:rPr lang="it-IT" dirty="0"/>
              <a:t> in 3D are </a:t>
            </a:r>
            <a:r>
              <a:rPr lang="it-IT" dirty="0" err="1"/>
              <a:t>included</a:t>
            </a: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EUCLIDES and the </a:t>
            </a:r>
            <a:r>
              <a:rPr lang="it-IT" dirty="0" err="1"/>
              <a:t>plunger</a:t>
            </a:r>
            <a:r>
              <a:rPr lang="it-IT" dirty="0"/>
              <a:t> can be </a:t>
            </a:r>
            <a:r>
              <a:rPr lang="it-IT" dirty="0" err="1"/>
              <a:t>regulated</a:t>
            </a:r>
            <a:r>
              <a:rPr lang="it-IT" dirty="0"/>
              <a:t>  </a:t>
            </a:r>
            <a:r>
              <a:rPr lang="it-IT" dirty="0" err="1"/>
              <a:t>independently</a:t>
            </a:r>
            <a:r>
              <a:rPr lang="it-IT" dirty="0"/>
              <a:t> </a:t>
            </a:r>
          </a:p>
          <a:p>
            <a:pPr marL="285750" indent="-285750">
              <a:buFontTx/>
              <a:buChar char="-"/>
            </a:pP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need</a:t>
            </a:r>
            <a:r>
              <a:rPr lang="it-IT" dirty="0"/>
              <a:t> to </a:t>
            </a:r>
            <a:r>
              <a:rPr lang="it-IT" dirty="0" err="1"/>
              <a:t>define</a:t>
            </a:r>
            <a:r>
              <a:rPr lang="it-IT" dirty="0"/>
              <a:t> a procedure for </a:t>
            </a:r>
            <a:r>
              <a:rPr lang="it-IT" dirty="0" err="1"/>
              <a:t>beam</a:t>
            </a:r>
            <a:r>
              <a:rPr lang="it-IT" dirty="0"/>
              <a:t> </a:t>
            </a:r>
            <a:r>
              <a:rPr lang="it-IT" dirty="0" err="1"/>
              <a:t>focussing</a:t>
            </a:r>
            <a:r>
              <a:rPr lang="it-IT" dirty="0"/>
              <a:t> </a:t>
            </a:r>
          </a:p>
          <a:p>
            <a:r>
              <a:rPr lang="it-IT" dirty="0"/>
              <a:t>     </a:t>
            </a:r>
            <a:r>
              <a:rPr lang="it-IT" dirty="0" err="1"/>
              <a:t>when</a:t>
            </a:r>
            <a:r>
              <a:rPr lang="it-IT" dirty="0"/>
              <a:t> </a:t>
            </a:r>
            <a:r>
              <a:rPr lang="it-IT" dirty="0" err="1"/>
              <a:t>plunger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inserted</a:t>
            </a:r>
            <a:r>
              <a:rPr lang="it-IT" dirty="0"/>
              <a:t> </a:t>
            </a:r>
            <a:r>
              <a:rPr lang="it-IT" dirty="0" err="1"/>
              <a:t>since</a:t>
            </a:r>
            <a:r>
              <a:rPr lang="it-IT" dirty="0"/>
              <a:t> videocamera </a:t>
            </a:r>
            <a:r>
              <a:rPr lang="it-IT" dirty="0" err="1"/>
              <a:t>is</a:t>
            </a:r>
            <a:r>
              <a:rPr lang="it-IT" dirty="0"/>
              <a:t> </a:t>
            </a:r>
          </a:p>
          <a:p>
            <a:r>
              <a:rPr lang="it-IT" dirty="0"/>
              <a:t>     </a:t>
            </a:r>
            <a:r>
              <a:rPr lang="it-IT" dirty="0" err="1"/>
              <a:t>partially</a:t>
            </a:r>
            <a:r>
              <a:rPr lang="it-IT" dirty="0"/>
              <a:t> </a:t>
            </a:r>
            <a:r>
              <a:rPr lang="it-IT" dirty="0" err="1"/>
              <a:t>shadowed</a:t>
            </a:r>
            <a:endParaRPr lang="it-IT" dirty="0"/>
          </a:p>
          <a:p>
            <a:pPr marL="285750" indent="-285750">
              <a:buFontTx/>
              <a:buChar char="-"/>
            </a:pPr>
            <a:endParaRPr lang="it-IT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730433A-6981-30A6-DED7-6D1A91AD50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7693" r="2441"/>
          <a:stretch>
            <a:fillRect/>
          </a:stretch>
        </p:blipFill>
        <p:spPr>
          <a:xfrm>
            <a:off x="8939727" y="4795954"/>
            <a:ext cx="2437127" cy="143637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1BE4AB-DFD2-19CA-7610-795ED7809C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6875" y="211918"/>
            <a:ext cx="2055273" cy="163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9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E2B4B-7C1C-F388-C25E-9ECC13894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DF8BB165-9A11-7EDC-4B5D-8333AB375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969" y="1850674"/>
            <a:ext cx="4633543" cy="401097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AB00F0F-9E85-98F7-1FD7-A2132EB81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46" y="1971613"/>
            <a:ext cx="3833054" cy="354252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9C4B6A55-F986-F4EF-73C4-861F91038ABA}"/>
              </a:ext>
            </a:extLst>
          </p:cNvPr>
          <p:cNvSpPr txBox="1"/>
          <p:nvPr/>
        </p:nvSpPr>
        <p:spPr>
          <a:xfrm>
            <a:off x="1381124" y="1343858"/>
            <a:ext cx="3571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EUCLIDES standard </a:t>
            </a:r>
            <a:r>
              <a:rPr lang="it-IT" dirty="0" err="1"/>
              <a:t>configuration</a:t>
            </a:r>
            <a:endParaRPr lang="it-IT" dirty="0"/>
          </a:p>
          <a:p>
            <a:pPr algn="ctr"/>
            <a:r>
              <a:rPr lang="it-IT" b="1" dirty="0"/>
              <a:t>4</a:t>
            </a:r>
            <a:r>
              <a:rPr lang="it-IT" b="1" dirty="0">
                <a:latin typeface="Symbol" pitchFamily="2" charset="2"/>
              </a:rPr>
              <a:t>p</a:t>
            </a:r>
            <a:r>
              <a:rPr lang="it-IT" b="1" dirty="0"/>
              <a:t> </a:t>
            </a:r>
            <a:r>
              <a:rPr lang="it-IT" b="1" dirty="0" err="1"/>
              <a:t>configuration</a:t>
            </a:r>
            <a:endParaRPr lang="en-GB" b="1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6C46DF4-7A22-8F1C-AF5A-504050C2CED8}"/>
              </a:ext>
            </a:extLst>
          </p:cNvPr>
          <p:cNvCxnSpPr>
            <a:cxnSpLocks/>
          </p:cNvCxnSpPr>
          <p:nvPr/>
        </p:nvCxnSpPr>
        <p:spPr>
          <a:xfrm>
            <a:off x="6853286" y="3714161"/>
            <a:ext cx="1366887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D0B69A9-AA09-9F2E-917E-62B201B2D75C}"/>
              </a:ext>
            </a:extLst>
          </p:cNvPr>
          <p:cNvGrpSpPr/>
          <p:nvPr/>
        </p:nvGrpSpPr>
        <p:grpSpPr>
          <a:xfrm>
            <a:off x="815146" y="2016982"/>
            <a:ext cx="10912140" cy="4583239"/>
            <a:chOff x="815146" y="2016982"/>
            <a:chExt cx="10912140" cy="45832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ABCBE8B-DF71-CED7-8EA2-925F08FAA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5146" y="2016982"/>
              <a:ext cx="4722125" cy="412491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A8B61C2-2129-5DFF-F4BF-5DA1EEC44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32990" y="2016982"/>
              <a:ext cx="7194296" cy="4583239"/>
            </a:xfrm>
            <a:prstGeom prst="rect">
              <a:avLst/>
            </a:prstGeom>
          </p:spPr>
        </p:pic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5DE66F2-5F9F-AA23-9085-112E7A02D4AC}"/>
              </a:ext>
            </a:extLst>
          </p:cNvPr>
          <p:cNvCxnSpPr>
            <a:cxnSpLocks/>
          </p:cNvCxnSpPr>
          <p:nvPr/>
        </p:nvCxnSpPr>
        <p:spPr>
          <a:xfrm>
            <a:off x="621792" y="3621464"/>
            <a:ext cx="1366887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3F69921-9C69-228B-433D-23A35C225B55}"/>
              </a:ext>
            </a:extLst>
          </p:cNvPr>
          <p:cNvSpPr txBox="1"/>
          <p:nvPr/>
        </p:nvSpPr>
        <p:spPr>
          <a:xfrm>
            <a:off x="170121" y="6425807"/>
            <a:ext cx="4040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Courtesy of F. Galtarossa – N. Bez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EF8E03-DE1F-83BE-212F-1574E22B0F04}"/>
              </a:ext>
            </a:extLst>
          </p:cNvPr>
          <p:cNvSpPr txBox="1"/>
          <p:nvPr/>
        </p:nvSpPr>
        <p:spPr>
          <a:xfrm>
            <a:off x="3657600" y="3429000"/>
            <a:ext cx="6597570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b="1" dirty="0"/>
              <a:t>Holding </a:t>
            </a:r>
            <a:r>
              <a:rPr lang="it-IT" b="1" dirty="0" err="1"/>
              <a:t>structure</a:t>
            </a:r>
            <a:r>
              <a:rPr lang="it-IT" b="1" dirty="0"/>
              <a:t> </a:t>
            </a:r>
            <a:r>
              <a:rPr lang="it-IT" dirty="0" err="1"/>
              <a:t>allows</a:t>
            </a:r>
            <a:r>
              <a:rPr lang="it-IT" dirty="0"/>
              <a:t> </a:t>
            </a:r>
            <a:r>
              <a:rPr lang="it-IT" dirty="0" err="1"/>
              <a:t>decentering</a:t>
            </a:r>
            <a:r>
              <a:rPr lang="it-IT" dirty="0"/>
              <a:t> the device by +/-15 mm </a:t>
            </a:r>
            <a:r>
              <a:rPr lang="it-IT" dirty="0" err="1"/>
              <a:t>using</a:t>
            </a:r>
            <a:r>
              <a:rPr lang="it-IT" dirty="0"/>
              <a:t> </a:t>
            </a:r>
            <a:r>
              <a:rPr lang="it-IT" dirty="0" err="1"/>
              <a:t>marked</a:t>
            </a:r>
            <a:r>
              <a:rPr lang="it-IT" dirty="0"/>
              <a:t> </a:t>
            </a:r>
            <a:r>
              <a:rPr lang="it-IT" dirty="0" err="1"/>
              <a:t>rails</a:t>
            </a: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 err="1"/>
              <a:t>Regulations</a:t>
            </a:r>
            <a:r>
              <a:rPr lang="it-IT" dirty="0"/>
              <a:t> in 3D are </a:t>
            </a:r>
            <a:r>
              <a:rPr lang="it-IT" dirty="0" err="1"/>
              <a:t>included</a:t>
            </a: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/>
              <a:t>EUCLIDES and the </a:t>
            </a:r>
            <a:r>
              <a:rPr lang="it-IT" dirty="0" err="1"/>
              <a:t>plunger</a:t>
            </a:r>
            <a:r>
              <a:rPr lang="it-IT" dirty="0"/>
              <a:t> can be </a:t>
            </a:r>
            <a:r>
              <a:rPr lang="it-IT" dirty="0" err="1"/>
              <a:t>regulated</a:t>
            </a:r>
            <a:r>
              <a:rPr lang="it-IT" dirty="0"/>
              <a:t>  </a:t>
            </a:r>
            <a:r>
              <a:rPr lang="it-IT" dirty="0" err="1"/>
              <a:t>independently</a:t>
            </a:r>
            <a:r>
              <a:rPr lang="it-IT" dirty="0"/>
              <a:t> </a:t>
            </a:r>
          </a:p>
          <a:p>
            <a:pPr marL="285750" indent="-285750">
              <a:buFontTx/>
              <a:buChar char="-"/>
            </a:pP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need</a:t>
            </a:r>
            <a:r>
              <a:rPr lang="it-IT" dirty="0"/>
              <a:t> to </a:t>
            </a:r>
            <a:r>
              <a:rPr lang="it-IT" dirty="0" err="1"/>
              <a:t>define</a:t>
            </a:r>
            <a:r>
              <a:rPr lang="it-IT" dirty="0"/>
              <a:t> a procedure for </a:t>
            </a:r>
            <a:r>
              <a:rPr lang="it-IT" dirty="0" err="1"/>
              <a:t>beam</a:t>
            </a:r>
            <a:r>
              <a:rPr lang="it-IT" dirty="0"/>
              <a:t> </a:t>
            </a:r>
            <a:r>
              <a:rPr lang="it-IT" dirty="0" err="1"/>
              <a:t>focussing</a:t>
            </a:r>
            <a:r>
              <a:rPr lang="it-IT" dirty="0"/>
              <a:t> </a:t>
            </a:r>
          </a:p>
          <a:p>
            <a:r>
              <a:rPr lang="it-IT" dirty="0"/>
              <a:t>     </a:t>
            </a:r>
            <a:r>
              <a:rPr lang="it-IT" dirty="0" err="1"/>
              <a:t>when</a:t>
            </a:r>
            <a:r>
              <a:rPr lang="it-IT" dirty="0"/>
              <a:t> </a:t>
            </a:r>
            <a:r>
              <a:rPr lang="it-IT" dirty="0" err="1"/>
              <a:t>plunger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inserted</a:t>
            </a:r>
            <a:r>
              <a:rPr lang="it-IT" dirty="0"/>
              <a:t> </a:t>
            </a:r>
            <a:r>
              <a:rPr lang="it-IT" dirty="0" err="1"/>
              <a:t>since</a:t>
            </a:r>
            <a:r>
              <a:rPr lang="it-IT" dirty="0"/>
              <a:t> videocamera </a:t>
            </a:r>
            <a:r>
              <a:rPr lang="it-IT" dirty="0" err="1"/>
              <a:t>is</a:t>
            </a:r>
            <a:r>
              <a:rPr lang="it-IT" dirty="0"/>
              <a:t> </a:t>
            </a:r>
          </a:p>
          <a:p>
            <a:r>
              <a:rPr lang="it-IT" dirty="0"/>
              <a:t>     </a:t>
            </a:r>
            <a:r>
              <a:rPr lang="it-IT" dirty="0" err="1"/>
              <a:t>partially</a:t>
            </a:r>
            <a:r>
              <a:rPr lang="it-IT" dirty="0"/>
              <a:t> </a:t>
            </a:r>
            <a:r>
              <a:rPr lang="it-IT" dirty="0" err="1"/>
              <a:t>shadowed</a:t>
            </a:r>
            <a:endParaRPr lang="it-IT" dirty="0"/>
          </a:p>
          <a:p>
            <a:pPr marL="285750" indent="-285750">
              <a:buFontTx/>
              <a:buChar char="-"/>
            </a:pPr>
            <a:endParaRPr lang="it-IT" dirty="0"/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7B193B32-8E12-E5B2-48AF-1BCA52B03B8A}"/>
              </a:ext>
            </a:extLst>
          </p:cNvPr>
          <p:cNvSpPr/>
          <p:nvPr/>
        </p:nvSpPr>
        <p:spPr>
          <a:xfrm>
            <a:off x="4669379" y="2073604"/>
            <a:ext cx="2427791" cy="1175546"/>
          </a:xfrm>
          <a:prstGeom prst="wedgeEllipseCallout">
            <a:avLst>
              <a:gd name="adj1" fmla="val -44538"/>
              <a:gd name="adj2" fmla="val 7185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err="1"/>
              <a:t>intended</a:t>
            </a:r>
            <a:r>
              <a:rPr lang="it-IT" sz="1600" dirty="0"/>
              <a:t> to be common for </a:t>
            </a:r>
            <a:r>
              <a:rPr lang="it-IT" sz="1600" dirty="0" err="1"/>
              <a:t>all</a:t>
            </a:r>
            <a:r>
              <a:rPr lang="it-IT" sz="1600" dirty="0"/>
              <a:t> Si-</a:t>
            </a:r>
            <a:r>
              <a:rPr lang="it-IT" sz="1600" dirty="0" err="1"/>
              <a:t>based</a:t>
            </a:r>
            <a:r>
              <a:rPr lang="it-IT" sz="1600" dirty="0"/>
              <a:t> detectors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BE240BA-FA33-0077-3369-605DC8FDCF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6875" y="211918"/>
            <a:ext cx="2055273" cy="1638756"/>
          </a:xfrm>
          <a:prstGeom prst="rect">
            <a:avLst/>
          </a:prstGeom>
        </p:spPr>
      </p:pic>
      <p:sp>
        <p:nvSpPr>
          <p:cNvPr id="17" name="CasellaDiTesto 3">
            <a:extLst>
              <a:ext uri="{FF2B5EF4-FFF2-40B4-BE49-F238E27FC236}">
                <a16:creationId xmlns:a16="http://schemas.microsoft.com/office/drawing/2014/main" id="{9770E933-0E5A-7A0C-8914-7B2A2E614903}"/>
              </a:ext>
            </a:extLst>
          </p:cNvPr>
          <p:cNvSpPr txBox="1"/>
          <p:nvPr/>
        </p:nvSpPr>
        <p:spPr>
          <a:xfrm>
            <a:off x="284527" y="157795"/>
            <a:ext cx="10669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EUCLIDES </a:t>
            </a:r>
            <a:r>
              <a:rPr lang="it-IT" sz="3200" dirty="0" err="1"/>
              <a:t>integration</a:t>
            </a:r>
            <a:r>
              <a:rPr lang="it-IT" sz="3200" dirty="0"/>
              <a:t> in the new reaction </a:t>
            </a:r>
            <a:r>
              <a:rPr lang="it-IT" sz="3200" dirty="0" err="1"/>
              <a:t>chamber</a:t>
            </a:r>
            <a:endParaRPr lang="en-GB" sz="3200" dirty="0"/>
          </a:p>
        </p:txBody>
      </p:sp>
      <p:sp>
        <p:nvSpPr>
          <p:cNvPr id="18" name="CasellaDiTesto 10">
            <a:extLst>
              <a:ext uri="{FF2B5EF4-FFF2-40B4-BE49-F238E27FC236}">
                <a16:creationId xmlns:a16="http://schemas.microsoft.com/office/drawing/2014/main" id="{AFDEA35E-98E7-8004-9111-08A6C9661B27}"/>
              </a:ext>
            </a:extLst>
          </p:cNvPr>
          <p:cNvSpPr txBox="1"/>
          <p:nvPr/>
        </p:nvSpPr>
        <p:spPr>
          <a:xfrm>
            <a:off x="6183828" y="1255199"/>
            <a:ext cx="3571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EUCLIDES with </a:t>
            </a:r>
            <a:r>
              <a:rPr lang="it-IT" dirty="0" err="1"/>
              <a:t>plunger</a:t>
            </a:r>
            <a:endParaRPr lang="it-IT" b="1" dirty="0"/>
          </a:p>
          <a:p>
            <a:pPr algn="ctr"/>
            <a:r>
              <a:rPr lang="it-IT" b="1" dirty="0"/>
              <a:t>Forward rings </a:t>
            </a:r>
            <a:r>
              <a:rPr lang="it-IT" b="1" dirty="0" err="1"/>
              <a:t>only</a:t>
            </a:r>
            <a:endParaRPr lang="en-GB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63CBC19-4CB0-762E-43BB-68BF0151F07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7693" r="2441"/>
          <a:stretch>
            <a:fillRect/>
          </a:stretch>
        </p:blipFill>
        <p:spPr>
          <a:xfrm>
            <a:off x="8939727" y="4795954"/>
            <a:ext cx="2437127" cy="1436376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19803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AD10928-4058-C10B-406E-AAD4B4A6E5EB}"/>
              </a:ext>
            </a:extLst>
          </p:cNvPr>
          <p:cNvGrpSpPr/>
          <p:nvPr/>
        </p:nvGrpSpPr>
        <p:grpSpPr>
          <a:xfrm>
            <a:off x="8318809" y="125885"/>
            <a:ext cx="3723663" cy="6582114"/>
            <a:chOff x="8318809" y="125885"/>
            <a:chExt cx="3723663" cy="65821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0F321A8-56AB-FB9A-DDFF-80680175B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8809" y="125885"/>
              <a:ext cx="3723661" cy="209545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95346D6-D45A-32D1-EFC2-0B918FCDA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18810" y="2318925"/>
              <a:ext cx="3723662" cy="209695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CD84819-0E29-C161-48BD-3C413706E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20724" y="4611044"/>
              <a:ext cx="3721748" cy="2096955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0160B87-8C07-0389-D2E1-FF022BC07262}"/>
              </a:ext>
            </a:extLst>
          </p:cNvPr>
          <p:cNvSpPr txBox="1"/>
          <p:nvPr/>
        </p:nvSpPr>
        <p:spPr>
          <a:xfrm>
            <a:off x="211873" y="125885"/>
            <a:ext cx="747131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Production of new </a:t>
            </a:r>
            <a:r>
              <a:rPr lang="it-IT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honeycomb</a:t>
            </a: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- The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alloy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previously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used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(ACP 6000)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now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easy to procure</a:t>
            </a:r>
          </a:p>
          <a:p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Alloy 7021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been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proposed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alternative</a:t>
            </a:r>
          </a:p>
          <a:p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RS: </a:t>
            </a:r>
            <a:r>
              <a:rPr lang="en-IT" sz="1600" dirty="0">
                <a:latin typeface="Calibri" panose="020F0502020204030204" pitchFamily="34" charset="0"/>
                <a:cs typeface="Calibri" panose="020F0502020204030204" pitchFamily="34" charset="0"/>
              </a:rPr>
              <a:t>One of the reasons why the previous material (ACP 6000) was selected was its minimal distortion after heavy machining. As we are removing a lot of material from the flange, we need to ensure that the flange maintains its shape post machining.</a:t>
            </a:r>
          </a:p>
          <a:p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Production of one prototipe flange in new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alloy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in LNL and Pd workshops</a:t>
            </a:r>
          </a:p>
          <a:p>
            <a:pPr marL="285750" indent="-285750">
              <a:buFontTx/>
              <a:buChar char="-"/>
            </a:pP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Good performances of the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prototype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742950" lvl="1" indent="-285750">
              <a:buFontTx/>
              <a:buChar char="-"/>
            </a:pP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Confirmed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tolerances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planarity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parallelism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surfaces</a:t>
            </a: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Tx/>
              <a:buChar char="-"/>
            </a:pP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</a:t>
            </a:r>
            <a:r>
              <a:rPr lang="it-IT" sz="16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material</a:t>
            </a: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approved</a:t>
            </a: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the production of new </a:t>
            </a:r>
            <a:r>
              <a:rPr lang="it-IT" sz="16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flanges</a:t>
            </a:r>
            <a:endParaRPr lang="it-IT" sz="16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it-IT" sz="16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611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09E12-B2A7-783C-D04E-D96795107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7C27C2E-ADAA-97D0-AB61-A6F79F9655B0}"/>
              </a:ext>
            </a:extLst>
          </p:cNvPr>
          <p:cNvSpPr txBox="1"/>
          <p:nvPr/>
        </p:nvSpPr>
        <p:spPr>
          <a:xfrm>
            <a:off x="211873" y="125885"/>
            <a:ext cx="747131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Production of new </a:t>
            </a:r>
            <a:r>
              <a:rPr lang="it-IT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honeycomb</a:t>
            </a: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- The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alloy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previously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used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(ACP 6000)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now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easy to procure </a:t>
            </a:r>
          </a:p>
          <a:p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Alloy 7021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been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proposed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alternative</a:t>
            </a:r>
          </a:p>
          <a:p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RS: </a:t>
            </a:r>
            <a:r>
              <a:rPr lang="en-IT" sz="1600" dirty="0">
                <a:latin typeface="Calibri" panose="020F0502020204030204" pitchFamily="34" charset="0"/>
                <a:cs typeface="Calibri" panose="020F0502020204030204" pitchFamily="34" charset="0"/>
              </a:rPr>
              <a:t>One of the reasons why the previous material (ACP 6000) was selected was its minimal distortion after heavy machining. As we are removing a lot of material from the flange, we need to ensure that the flange maintains its shape post machining.</a:t>
            </a:r>
          </a:p>
          <a:p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Production of one prototipe flange in new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alloy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in LNL and Pd workshops</a:t>
            </a:r>
          </a:p>
          <a:p>
            <a:pPr marL="285750" indent="-285750">
              <a:buFontTx/>
              <a:buChar char="-"/>
            </a:pP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Good performances of the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prototype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742950" lvl="1" indent="-285750">
              <a:buFontTx/>
              <a:buChar char="-"/>
            </a:pP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Confirmed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tolerances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planarity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parallelism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refernce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surfaces</a:t>
            </a: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Tx/>
              <a:buChar char="-"/>
            </a:pP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</a:t>
            </a:r>
            <a:r>
              <a:rPr lang="it-IT" sz="16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material</a:t>
            </a: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approved</a:t>
            </a: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the production of new </a:t>
            </a:r>
            <a:r>
              <a:rPr lang="it-IT" sz="16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flanges</a:t>
            </a:r>
            <a:endParaRPr lang="it-IT" sz="16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it-IT" sz="16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During production a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modification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of the design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been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proposed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, with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additional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pockets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facilitate holding the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piece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while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machining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central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hole</a:t>
            </a:r>
          </a:p>
          <a:p>
            <a:pPr marL="285750" indent="-285750">
              <a:buFontTx/>
              <a:buChar char="-"/>
            </a:pP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modification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does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alter the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honeycomb</a:t>
            </a:r>
            <a:r>
              <a:rPr lang="it-IT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stability</a:t>
            </a: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72EA150-86A2-B7C4-20EF-61E209C3DA19}"/>
              </a:ext>
            </a:extLst>
          </p:cNvPr>
          <p:cNvGrpSpPr/>
          <p:nvPr/>
        </p:nvGrpSpPr>
        <p:grpSpPr>
          <a:xfrm>
            <a:off x="8063695" y="601300"/>
            <a:ext cx="3785920" cy="5447900"/>
            <a:chOff x="7695705" y="891232"/>
            <a:chExt cx="3785920" cy="54479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593C41B-9A52-3485-9659-06EFE62A4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95705" y="891232"/>
              <a:ext cx="3785920" cy="270693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8EB6959-0D13-67BB-5193-78199B900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95705" y="3802566"/>
              <a:ext cx="3785920" cy="2536566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1F1624B-161C-6065-1214-32C2A7EFD8A9}"/>
              </a:ext>
            </a:extLst>
          </p:cNvPr>
          <p:cNvSpPr txBox="1"/>
          <p:nvPr/>
        </p:nvSpPr>
        <p:spPr>
          <a:xfrm>
            <a:off x="1644311" y="5299226"/>
            <a:ext cx="5285678" cy="83099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rgbClr val="FF0000"/>
                </a:solidFill>
              </a:rPr>
              <a:t>Machine time </a:t>
            </a:r>
            <a:r>
              <a:rPr lang="it-IT" sz="1600" dirty="0" err="1">
                <a:solidFill>
                  <a:srgbClr val="FF0000"/>
                </a:solidFill>
              </a:rPr>
              <a:t>at</a:t>
            </a:r>
            <a:r>
              <a:rPr lang="it-IT" sz="1600" dirty="0">
                <a:solidFill>
                  <a:srgbClr val="FF0000"/>
                </a:solidFill>
              </a:rPr>
              <a:t> LNL and Pd workshops </a:t>
            </a:r>
            <a:r>
              <a:rPr lang="it-IT" sz="1600" dirty="0" err="1">
                <a:solidFill>
                  <a:srgbClr val="FF0000"/>
                </a:solidFill>
              </a:rPr>
              <a:t>has</a:t>
            </a:r>
            <a:r>
              <a:rPr lang="it-IT" sz="1600" dirty="0">
                <a:solidFill>
                  <a:srgbClr val="FF0000"/>
                </a:solidFill>
              </a:rPr>
              <a:t> </a:t>
            </a:r>
            <a:r>
              <a:rPr lang="it-IT" sz="1600" dirty="0" err="1">
                <a:solidFill>
                  <a:srgbClr val="FF0000"/>
                </a:solidFill>
              </a:rPr>
              <a:t>been</a:t>
            </a:r>
            <a:r>
              <a:rPr lang="it-IT" sz="1600" dirty="0">
                <a:solidFill>
                  <a:srgbClr val="FF0000"/>
                </a:solidFill>
              </a:rPr>
              <a:t> </a:t>
            </a:r>
            <a:r>
              <a:rPr lang="it-IT" sz="1600" dirty="0" err="1">
                <a:solidFill>
                  <a:srgbClr val="FF0000"/>
                </a:solidFill>
              </a:rPr>
              <a:t>booked</a:t>
            </a:r>
            <a:r>
              <a:rPr lang="it-IT" sz="1600" dirty="0">
                <a:solidFill>
                  <a:srgbClr val="FF0000"/>
                </a:solidFill>
              </a:rPr>
              <a:t> for the production of the new </a:t>
            </a:r>
            <a:r>
              <a:rPr lang="it-IT" sz="1600" dirty="0" err="1">
                <a:solidFill>
                  <a:srgbClr val="FF0000"/>
                </a:solidFill>
              </a:rPr>
              <a:t>honeycomb</a:t>
            </a:r>
            <a:r>
              <a:rPr lang="it-IT" sz="1600" dirty="0">
                <a:solidFill>
                  <a:srgbClr val="FF0000"/>
                </a:solidFill>
              </a:rPr>
              <a:t> in 2027</a:t>
            </a:r>
          </a:p>
          <a:p>
            <a:r>
              <a:rPr lang="it-IT" sz="1600" dirty="0" err="1">
                <a:solidFill>
                  <a:srgbClr val="FF0000"/>
                </a:solidFill>
              </a:rPr>
              <a:t>Awaiting</a:t>
            </a:r>
            <a:r>
              <a:rPr lang="it-IT" sz="1600" dirty="0">
                <a:solidFill>
                  <a:srgbClr val="FF0000"/>
                </a:solidFill>
              </a:rPr>
              <a:t>  feedback from </a:t>
            </a:r>
            <a:r>
              <a:rPr lang="it-IT" sz="1600" dirty="0" err="1">
                <a:solidFill>
                  <a:srgbClr val="FF0000"/>
                </a:solidFill>
              </a:rPr>
              <a:t>collaboration</a:t>
            </a:r>
            <a:endParaRPr lang="it-IT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08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4F95ED-4188-D485-B088-4E9486710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633CFF9-A96C-C556-41F8-394196B45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The 25th AGATA week and ACC Meeting">
            <a:extLst>
              <a:ext uri="{FF2B5EF4-FFF2-40B4-BE49-F238E27FC236}">
                <a16:creationId xmlns:a16="http://schemas.microsoft.com/office/drawing/2014/main" id="{F1E8F7B0-9E60-DCFC-91A2-FD4C6B289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0" t="9091" r="11206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2FF946DF-F576-52C2-EA92-0AFBADF4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F4341F-747A-AA33-1789-CC06D42F2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548739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cs typeface="Calibri Light"/>
              </a:rPr>
              <a:t>Thank you</a:t>
            </a:r>
            <a:endParaRPr lang="en-US" sz="4400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BF55465B-88D3-AE43-7BEA-DA1886738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064D532-67C4-D093-014B-47DF8A1E9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BE8CFD-5E49-AA71-5A41-3B2EA946F2EE}"/>
              </a:ext>
            </a:extLst>
          </p:cNvPr>
          <p:cNvSpPr txBox="1"/>
          <p:nvPr/>
        </p:nvSpPr>
        <p:spPr>
          <a:xfrm>
            <a:off x="326571" y="6506546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26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AGATA week and ACC meeting 7-11 Sept. 2026  HIL - W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arsaw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809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modele-IJCLAb-powerpoi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modele-IJCLAb-powerpoi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e10e44d-c7b9-43e3-b020-1292482e504a}" enabled="0" method="" siteId="{2e10e44d-c7b9-43e3-b020-1292482e5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63216</TotalTime>
  <Words>1066</Words>
  <Application>Microsoft Macintosh PowerPoint</Application>
  <PresentationFormat>Widescreen</PresentationFormat>
  <Paragraphs>190</Paragraphs>
  <Slides>17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Calibri Light</vt:lpstr>
      <vt:lpstr>Symbol</vt:lpstr>
      <vt:lpstr>Office Theme</vt:lpstr>
      <vt:lpstr>1_office theme</vt:lpstr>
      <vt:lpstr>1_modele-IJCLAb-powerpoint</vt:lpstr>
      <vt:lpstr>2_modele-IJCLAb-powerpoint</vt:lpstr>
      <vt:lpstr>2_Office Theme</vt:lpstr>
      <vt:lpstr>AGATA Zero-Deg Updates</vt:lpstr>
      <vt:lpstr>Zero-Degree configuration</vt:lpstr>
      <vt:lpstr>Pre-PAC ancillary detector request</vt:lpstr>
      <vt:lpstr>Pre-PAC results</vt:lpstr>
      <vt:lpstr>PowerPoint Presentation</vt:lpstr>
      <vt:lpstr>PARIS support structure</vt:lpstr>
      <vt:lpstr>Zero degree campaign “bulky” ancillaries: NEDA</vt:lpstr>
      <vt:lpstr>PowerPoint Presentation</vt:lpstr>
      <vt:lpstr>PARIS@LEGNARO</vt:lpstr>
      <vt:lpstr>PARIS@LEGNARO</vt:lpstr>
      <vt:lpstr>PARIS@LEGNARO</vt:lpstr>
      <vt:lpstr>PARIS@LEGNARO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Giovanna Benzoni</dc:creator>
  <cp:lastModifiedBy>Giovanna Benzoni</cp:lastModifiedBy>
  <cp:revision>2</cp:revision>
  <dcterms:created xsi:type="dcterms:W3CDTF">2026-07-28T12:40:46Z</dcterms:created>
  <dcterms:modified xsi:type="dcterms:W3CDTF">2026-09-10T20:52:37Z</dcterms:modified>
</cp:coreProperties>
</file>