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2" r:id="rId2"/>
    <p:sldId id="380" r:id="rId3"/>
    <p:sldId id="381" r:id="rId4"/>
    <p:sldId id="383" r:id="rId5"/>
    <p:sldId id="384" r:id="rId6"/>
    <p:sldId id="385" r:id="rId7"/>
    <p:sldId id="386" r:id="rId8"/>
    <p:sldId id="352" r:id="rId9"/>
    <p:sldId id="359" r:id="rId10"/>
    <p:sldId id="387" r:id="rId11"/>
    <p:sldId id="388" r:id="rId12"/>
    <p:sldId id="357" r:id="rId13"/>
    <p:sldId id="390" r:id="rId14"/>
    <p:sldId id="391" r:id="rId15"/>
    <p:sldId id="283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8F8F8"/>
    <a:srgbClr val="CACDDE"/>
    <a:srgbClr val="C95827"/>
    <a:srgbClr val="60A4B4"/>
    <a:srgbClr val="261F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99"/>
    <p:restoredTop sz="96327"/>
  </p:normalViewPr>
  <p:slideViewPr>
    <p:cSldViewPr snapToGrid="0" showGuides="1">
      <p:cViewPr varScale="1">
        <p:scale>
          <a:sx n="80" d="100"/>
          <a:sy n="80" d="100"/>
        </p:scale>
        <p:origin x="53" y="13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s.ganil.priv\pc-mac\DOD\3.Cibles_sources\8-%20R&amp;D%20Faisceaux%20ISOL\ECS%20MORA-ACCLAIM\Stage%20Master%20Clara\Catcher\Diffusion\calcul_efficacit&#233;_diffusion.od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73181065840219"/>
          <c:y val="9.8931214031241402E-2"/>
          <c:w val="0.77840300885826952"/>
          <c:h val="0.74376541518224204"/>
        </c:manualLayout>
      </c:layout>
      <c:scatterChart>
        <c:scatterStyle val="lineMarker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Calculated in the catcher 20Ne@117MeV</c:v>
                </c:pt>
              </c:strCache>
            </c:strRef>
          </c:tx>
          <c:spPr>
            <a:ln w="25560">
              <a:noFill/>
            </a:ln>
          </c:spPr>
          <c:marker>
            <c:symbol val="triangle"/>
            <c:size val="10"/>
            <c:spPr>
              <a:solidFill>
                <a:srgbClr val="00B0F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4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  <a:endParaRPr lang="fr-F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25560">
                      <a:solidFill>
                        <a:srgbClr val="000000"/>
                      </a:solidFill>
                    </a:ln>
                  </c:spPr>
                </c15:leaderLines>
              </c:ext>
            </c:extLst>
          </c:dLbls>
          <c:errBars>
            <c:errDir val="y"/>
            <c:errBarType val="both"/>
            <c:errValType val="cust"/>
            <c:noEndCap val="0"/>
            <c:plus>
              <c:numRef>
                <c:f>2</c:f>
                <c:numCache>
                  <c:formatCode>General</c:formatCode>
                  <c:ptCount val="5"/>
                  <c:pt idx="0">
                    <c:v>1</c:v>
                  </c:pt>
                </c:numCache>
              </c:numRef>
            </c:plus>
            <c:minus>
              <c:numRef>
                <c:f>3</c:f>
                <c:numCache>
                  <c:formatCode>General</c:formatCode>
                  <c:ptCount val="5"/>
                  <c:pt idx="0">
                    <c:v>1</c:v>
                  </c:pt>
                </c:numCache>
              </c:numRef>
            </c:minus>
            <c:spPr>
              <a:ln w="9360">
                <a:solidFill>
                  <a:srgbClr val="595959"/>
                </a:solidFill>
                <a:round/>
              </a:ln>
            </c:spPr>
          </c:errBars>
          <c:xVal>
            <c:numRef>
              <c:f>1</c:f>
              <c:numCache>
                <c:formatCode>General</c:formatCode>
                <c:ptCount val="5"/>
                <c:pt idx="0">
                  <c:v>74</c:v>
                </c:pt>
                <c:pt idx="1">
                  <c:v>75</c:v>
                </c:pt>
                <c:pt idx="2">
                  <c:v>76</c:v>
                </c:pt>
                <c:pt idx="3">
                  <c:v>77</c:v>
                </c:pt>
                <c:pt idx="4">
                  <c:v>78</c:v>
                </c:pt>
              </c:numCache>
            </c:numRef>
          </c:xVal>
          <c:yVal>
            <c:numRef>
              <c:f>0</c:f>
              <c:numCache>
                <c:formatCode>0.00E+00</c:formatCode>
                <c:ptCount val="5"/>
                <c:pt idx="0">
                  <c:v>72000</c:v>
                </c:pt>
                <c:pt idx="1">
                  <c:v>42050</c:v>
                </c:pt>
                <c:pt idx="2">
                  <c:v>245000</c:v>
                </c:pt>
                <c:pt idx="3">
                  <c:v>62500</c:v>
                </c:pt>
                <c:pt idx="4">
                  <c:v>67000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97D-4961-972F-37C4F17CC686}"/>
            </c:ext>
          </c:extLst>
        </c:ser>
        <c:ser>
          <c:idx val="1"/>
          <c:order val="1"/>
          <c:tx>
            <c:strRef>
              <c:f>label 4</c:f>
              <c:strCache>
                <c:ptCount val="1"/>
                <c:pt idx="0">
                  <c:v>Expected in the identification 20Ne@117MeV</c:v>
                </c:pt>
              </c:strCache>
            </c:strRef>
          </c:tx>
          <c:spPr>
            <a:ln w="25560">
              <a:noFill/>
            </a:ln>
          </c:spPr>
          <c:marker>
            <c:symbol val="triangle"/>
            <c:size val="10"/>
            <c:spPr>
              <a:solidFill>
                <a:srgbClr val="00B05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4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  <a:endParaRPr lang="fr-F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25560">
                      <a:solidFill>
                        <a:srgbClr val="000000"/>
                      </a:solidFill>
                    </a:ln>
                  </c:spPr>
                </c15:leaderLines>
              </c:ext>
            </c:extLst>
          </c:dLbls>
          <c:xVal>
            <c:numRef>
              <c:f>5</c:f>
              <c:numCache>
                <c:formatCode>General</c:formatCode>
                <c:ptCount val="5"/>
                <c:pt idx="0">
                  <c:v>74</c:v>
                </c:pt>
                <c:pt idx="1">
                  <c:v>75</c:v>
                </c:pt>
                <c:pt idx="2">
                  <c:v>76</c:v>
                </c:pt>
                <c:pt idx="3">
                  <c:v>77</c:v>
                </c:pt>
                <c:pt idx="4">
                  <c:v>78</c:v>
                </c:pt>
              </c:numCache>
            </c:numRef>
          </c:xVal>
          <c:yVal>
            <c:numRef>
              <c:f>4</c:f>
              <c:numCache>
                <c:formatCode>0.00E+00</c:formatCode>
                <c:ptCount val="5"/>
                <c:pt idx="0">
                  <c:v>14271.0375126732</c:v>
                </c:pt>
                <c:pt idx="1">
                  <c:v>2128.82752885932</c:v>
                </c:pt>
                <c:pt idx="2">
                  <c:v>30213.3971975979</c:v>
                </c:pt>
                <c:pt idx="3">
                  <c:v>24198.639264922502</c:v>
                </c:pt>
                <c:pt idx="4">
                  <c:v>22473.834715470399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97D-4961-972F-37C4F17CC686}"/>
            </c:ext>
          </c:extLst>
        </c:ser>
        <c:ser>
          <c:idx val="2"/>
          <c:order val="2"/>
          <c:tx>
            <c:strRef>
              <c:f>label 6</c:f>
              <c:strCache>
                <c:ptCount val="1"/>
                <c:pt idx="0">
                  <c:v>Measured 20Ne@117MeV</c:v>
                </c:pt>
              </c:strCache>
            </c:strRef>
          </c:tx>
          <c:spPr>
            <a:ln w="25560">
              <a:noFill/>
            </a:ln>
          </c:spPr>
          <c:marker>
            <c:symbol val="triangle"/>
            <c:size val="10"/>
            <c:spPr>
              <a:solidFill>
                <a:srgbClr val="FF000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4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  <a:endParaRPr lang="fr-F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25560">
                      <a:solidFill>
                        <a:srgbClr val="000000"/>
                      </a:solidFill>
                    </a:ln>
                  </c:spPr>
                </c15:leaderLines>
              </c:ext>
            </c:extLst>
          </c:dLbls>
          <c:xVal>
            <c:numRef>
              <c:f>7</c:f>
              <c:numCache>
                <c:formatCode>General</c:formatCode>
                <c:ptCount val="5"/>
                <c:pt idx="0">
                  <c:v>74</c:v>
                </c:pt>
                <c:pt idx="1">
                  <c:v>75</c:v>
                </c:pt>
                <c:pt idx="2">
                  <c:v>76</c:v>
                </c:pt>
              </c:numCache>
            </c:numRef>
          </c:xVal>
          <c:yVal>
            <c:numRef>
              <c:f>6</c:f>
              <c:numCache>
                <c:formatCode>General</c:formatCode>
                <c:ptCount val="5"/>
                <c:pt idx="0">
                  <c:v>400</c:v>
                </c:pt>
                <c:pt idx="2">
                  <c:v>17591.538461538501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E97D-4961-972F-37C4F17CC686}"/>
            </c:ext>
          </c:extLst>
        </c:ser>
        <c:ser>
          <c:idx val="3"/>
          <c:order val="3"/>
          <c:tx>
            <c:strRef>
              <c:f>label 8</c:f>
              <c:strCache>
                <c:ptCount val="1"/>
                <c:pt idx="0">
                  <c:v>Measured 20Ne@90MeV</c:v>
                </c:pt>
              </c:strCache>
            </c:strRef>
          </c:tx>
          <c:spPr>
            <a:ln w="25560">
              <a:noFill/>
            </a:ln>
          </c:spPr>
          <c:marker>
            <c:symbol val="plus"/>
            <c:size val="13"/>
            <c:spPr>
              <a:solidFill>
                <a:srgbClr val="000000"/>
              </a:solidFill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wrap="square"/>
              <a:lstStyle/>
              <a:p>
                <a:pPr>
                  <a:defRPr sz="1400" b="0" u="none" strike="noStrike">
                    <a:solidFill>
                      <a:srgbClr val="000000"/>
                    </a:solidFill>
                    <a:uFillTx/>
                    <a:latin typeface="Calibri"/>
                  </a:defRPr>
                </a:pPr>
                <a:endParaRPr lang="fr-FR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1"/>
            <c:separator>;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25560">
                      <a:solidFill>
                        <a:srgbClr val="000000"/>
                      </a:solidFill>
                    </a:ln>
                  </c:spPr>
                </c15:leaderLines>
              </c:ext>
            </c:extLst>
          </c:dLbls>
          <c:xVal>
            <c:numRef>
              <c:f>9</c:f>
              <c:numCache>
                <c:formatCode>General</c:formatCode>
                <c:ptCount val="5"/>
                <c:pt idx="0">
                  <c:v>74</c:v>
                </c:pt>
              </c:numCache>
            </c:numRef>
          </c:xVal>
          <c:yVal>
            <c:numRef>
              <c:f>8</c:f>
              <c:numCache>
                <c:formatCode>General</c:formatCode>
                <c:ptCount val="5"/>
                <c:pt idx="0" formatCode="0.0E+00">
                  <c:v>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E97D-4961-972F-37C4F17CC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310626"/>
        <c:axId val="44649245"/>
      </c:scatterChart>
      <c:valAx>
        <c:axId val="53310626"/>
        <c:scaling>
          <c:orientation val="minMax"/>
          <c:max val="79"/>
          <c:min val="73"/>
        </c:scaling>
        <c:delete val="0"/>
        <c:axPos val="b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0"/>
              <a:lstStyle/>
              <a:p>
                <a:pPr>
                  <a:defRPr sz="8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r>
                  <a:rPr lang="fr-FR" sz="800" b="0" u="none" strike="noStrike">
                    <a:solidFill>
                      <a:srgbClr val="000000"/>
                    </a:solidFill>
                    <a:uFillTx/>
                    <a:latin typeface="Calibri"/>
                  </a:rPr>
                  <a:t>Rb mass (a.u)</a:t>
                </a:r>
              </a:p>
            </c:rich>
          </c:tx>
          <c:layout>
            <c:manualLayout>
              <c:xMode val="edge"/>
              <c:yMode val="edge"/>
              <c:x val="0.478581189471808"/>
              <c:y val="0.91212204256873997"/>
            </c:manualLayout>
          </c:layout>
          <c:overlay val="0"/>
          <c:spPr>
            <a:noFill/>
            <a:ln w="0">
              <a:noFill/>
            </a:ln>
          </c:spPr>
        </c:title>
        <c:numFmt formatCode="General" sourceLinked="0"/>
        <c:majorTickMark val="none"/>
        <c:minorTickMark val="none"/>
        <c:tickLblPos val="nextTo"/>
        <c:spPr>
          <a:ln w="9360">
            <a:solidFill>
              <a:srgbClr val="BFBFBF"/>
            </a:solidFill>
            <a:round/>
          </a:ln>
        </c:spPr>
        <c:txPr>
          <a:bodyPr/>
          <a:lstStyle/>
          <a:p>
            <a:pPr>
              <a:defRPr sz="800" b="0" u="none" strike="noStrike">
                <a:solidFill>
                  <a:srgbClr val="000000"/>
                </a:solidFill>
                <a:uFillTx/>
                <a:latin typeface="Calibri"/>
              </a:defRPr>
            </a:pPr>
            <a:endParaRPr lang="fr-FR"/>
          </a:p>
        </c:txPr>
        <c:crossAx val="44649245"/>
        <c:crossesAt val="0.01"/>
        <c:crossBetween val="midCat"/>
        <c:majorUnit val="1"/>
      </c:valAx>
      <c:valAx>
        <c:axId val="44649245"/>
        <c:scaling>
          <c:logBase val="10"/>
          <c:orientation val="minMax"/>
          <c:max val="1000000"/>
          <c:min val="10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title>
          <c:tx>
            <c:rich>
              <a:bodyPr rot="-5400000"/>
              <a:lstStyle/>
              <a:p>
                <a:pPr>
                  <a:defRPr sz="800" b="0" u="none" strike="noStrike">
                    <a:solidFill>
                      <a:srgbClr val="000000"/>
                    </a:solidFill>
                    <a:uFillTx/>
                    <a:latin typeface="Arial"/>
                  </a:defRPr>
                </a:pPr>
                <a:r>
                  <a:rPr lang="fr-FR" sz="800" b="0" u="none" strike="noStrike">
                    <a:solidFill>
                      <a:srgbClr val="000000"/>
                    </a:solidFill>
                    <a:uFillTx/>
                    <a:latin typeface="Calibri"/>
                  </a:rPr>
                  <a:t>Rate (pps)</a:t>
                </a:r>
              </a:p>
            </c:rich>
          </c:tx>
          <c:layout>
            <c:manualLayout>
              <c:xMode val="edge"/>
              <c:yMode val="edge"/>
              <c:x val="3.4737788997947E-3"/>
              <c:y val="0.30839518235702224"/>
            </c:manualLayout>
          </c:layout>
          <c:overlay val="0"/>
          <c:spPr>
            <a:noFill/>
            <a:ln w="0">
              <a:noFill/>
            </a:ln>
          </c:spPr>
        </c:title>
        <c:numFmt formatCode="0E+00" sourceLinked="0"/>
        <c:majorTickMark val="none"/>
        <c:minorTickMark val="none"/>
        <c:tickLblPos val="nextTo"/>
        <c:spPr>
          <a:ln w="9360">
            <a:solidFill>
              <a:srgbClr val="BFBFBF"/>
            </a:solidFill>
            <a:round/>
          </a:ln>
        </c:spPr>
        <c:txPr>
          <a:bodyPr/>
          <a:lstStyle/>
          <a:p>
            <a:pPr>
              <a:defRPr sz="800" b="0" u="none" strike="noStrike">
                <a:solidFill>
                  <a:srgbClr val="000000"/>
                </a:solidFill>
                <a:uFillTx/>
                <a:latin typeface="Calibri"/>
              </a:defRPr>
            </a:pPr>
            <a:endParaRPr lang="fr-FR"/>
          </a:p>
        </c:txPr>
        <c:crossAx val="53310626"/>
        <c:crosses val="autoZero"/>
        <c:crossBetween val="midCat"/>
      </c:valAx>
      <c:spPr>
        <a:solidFill>
          <a:srgbClr val="FFFFFF"/>
        </a:solidFill>
        <a:ln w="0">
          <a:noFill/>
        </a:ln>
      </c:spPr>
    </c:plotArea>
    <c:legend>
      <c:legendPos val="r"/>
      <c:layout>
        <c:manualLayout>
          <c:xMode val="edge"/>
          <c:yMode val="edge"/>
          <c:x val="0.43081749070851327"/>
          <c:y val="0.55304571585365037"/>
          <c:w val="0.55035342342433158"/>
          <c:h val="0.27235110823830799"/>
        </c:manualLayout>
      </c:layout>
      <c:overlay val="0"/>
      <c:spPr>
        <a:solidFill>
          <a:srgbClr val="FFFFFF"/>
        </a:solidFill>
        <a:ln w="0">
          <a:solidFill>
            <a:srgbClr val="000000"/>
          </a:solidFill>
        </a:ln>
      </c:spPr>
      <c:txPr>
        <a:bodyPr/>
        <a:lstStyle/>
        <a:p>
          <a:pPr>
            <a:defRPr sz="700" b="0" u="none" strike="noStrike">
              <a:solidFill>
                <a:srgbClr val="000000"/>
              </a:solidFill>
              <a:uFillTx/>
              <a:latin typeface="Calibri"/>
            </a:defRPr>
          </a:pPr>
          <a:endParaRPr lang="fr-FR"/>
        </a:p>
      </c:txPr>
    </c:legend>
    <c:plotVisOnly val="1"/>
    <c:dispBlanksAs val="gap"/>
    <c:showDLblsOverMax val="1"/>
  </c:chart>
  <c:spPr>
    <a:noFill/>
    <a:ln w="0">
      <a:noFill/>
    </a:ln>
  </c:spPr>
  <c:userShapes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200" b="0" i="0" baseline="0">
                <a:effectLst/>
              </a:rPr>
              <a:t>Diffusion </a:t>
            </a:r>
            <a:r>
              <a:rPr lang="fr-FR" sz="1200" b="0" i="0" baseline="0" dirty="0" err="1" smtClean="0">
                <a:effectLst/>
              </a:rPr>
              <a:t>efficiency</a:t>
            </a:r>
            <a:r>
              <a:rPr lang="fr-FR" sz="1200" b="0" i="0" baseline="0" dirty="0" smtClean="0">
                <a:effectLst/>
              </a:rPr>
              <a:t> </a:t>
            </a:r>
            <a:r>
              <a:rPr lang="fr-FR" sz="1200" b="0" i="0" baseline="0" dirty="0">
                <a:effectLst/>
              </a:rPr>
              <a:t>in </a:t>
            </a:r>
            <a:r>
              <a:rPr lang="fr-FR" sz="1200" b="0" i="1" baseline="0" dirty="0" err="1">
                <a:effectLst/>
              </a:rPr>
              <a:t>Tantalum</a:t>
            </a:r>
            <a:r>
              <a:rPr lang="fr-FR" sz="1200" b="0" i="0" baseline="0" dirty="0">
                <a:effectLst/>
              </a:rPr>
              <a:t> </a:t>
            </a:r>
            <a:endParaRPr lang="fr-FR" sz="1050" dirty="0">
              <a:effectLst/>
            </a:endParaRPr>
          </a:p>
        </c:rich>
      </c:tx>
      <c:layout>
        <c:manualLayout>
          <c:xMode val="edge"/>
          <c:yMode val="edge"/>
          <c:x val="0.19251251309134343"/>
          <c:y val="4.4120391607276781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5194087475601768E-2"/>
          <c:y val="0.1306347580391431"/>
          <c:w val="0.87851310734862897"/>
          <c:h val="0.72365145005596954"/>
        </c:manualLayout>
      </c:layout>
      <c:scatterChart>
        <c:scatterStyle val="lineMarker"/>
        <c:varyColors val="0"/>
        <c:ser>
          <c:idx val="2"/>
          <c:order val="0"/>
          <c:tx>
            <c:v>37K</c:v>
          </c:tx>
          <c:spPr>
            <a:ln>
              <a:noFill/>
            </a:ln>
          </c:spPr>
          <c:xVal>
            <c:numRef>
              <c:f>comparaison_Ti_Ta_Nb!$C$36:$C$45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3.0000000000000004</c:v>
                </c:pt>
                <c:pt idx="3">
                  <c:v>4</c:v>
                </c:pt>
                <c:pt idx="4">
                  <c:v>5</c:v>
                </c:pt>
                <c:pt idx="5">
                  <c:v>6.0000000000000009</c:v>
                </c:pt>
                <c:pt idx="6">
                  <c:v>7.0000000000000009</c:v>
                </c:pt>
                <c:pt idx="7">
                  <c:v>8.0000000000000018</c:v>
                </c:pt>
                <c:pt idx="8">
                  <c:v>9.0000000000000018</c:v>
                </c:pt>
                <c:pt idx="9">
                  <c:v>10.000000000000002</c:v>
                </c:pt>
              </c:numCache>
            </c:numRef>
          </c:xVal>
          <c:yVal>
            <c:numRef>
              <c:f>comparaison_Ti_Ta_Nb!$H$36:$H$45</c:f>
              <c:numCache>
                <c:formatCode>0</c:formatCode>
                <c:ptCount val="10"/>
                <c:pt idx="0">
                  <c:v>14.120436162929623</c:v>
                </c:pt>
                <c:pt idx="1">
                  <c:v>7.0602280485207043</c:v>
                </c:pt>
                <c:pt idx="2">
                  <c:v>4.706818699018493</c:v>
                </c:pt>
                <c:pt idx="3">
                  <c:v>3.5301140242638702</c:v>
                </c:pt>
                <c:pt idx="4">
                  <c:v>2.8240912194110965</c:v>
                </c:pt>
                <c:pt idx="5">
                  <c:v>2.3534093495092465</c:v>
                </c:pt>
                <c:pt idx="6">
                  <c:v>2.0172080138650683</c:v>
                </c:pt>
                <c:pt idx="7">
                  <c:v>1.7650570121319347</c:v>
                </c:pt>
                <c:pt idx="8">
                  <c:v>1.5689395663394976</c:v>
                </c:pt>
                <c:pt idx="9">
                  <c:v>1.4120456097055474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D93-4CB0-8351-A3DBF984C74C}"/>
            </c:ext>
          </c:extLst>
        </c:ser>
        <c:ser>
          <c:idx val="1"/>
          <c:order val="1"/>
          <c:tx>
            <c:v>40Ca</c:v>
          </c:tx>
          <c:spPr>
            <a:ln w="19050">
              <a:noFill/>
            </a:ln>
          </c:spPr>
          <c:marker>
            <c:symbol val="square"/>
            <c:size val="5"/>
            <c:spPr>
              <a:solidFill>
                <a:srgbClr val="60A3B3"/>
              </a:solidFill>
              <a:ln>
                <a:solidFill>
                  <a:srgbClr val="60A3B3"/>
                </a:solidFill>
              </a:ln>
            </c:spPr>
          </c:marker>
          <c:xVal>
            <c:numRef>
              <c:f>comparaison_Ti_Ta_Nb!$C$36:$C$45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3.0000000000000004</c:v>
                </c:pt>
                <c:pt idx="3">
                  <c:v>4</c:v>
                </c:pt>
                <c:pt idx="4">
                  <c:v>5</c:v>
                </c:pt>
                <c:pt idx="5">
                  <c:v>6.0000000000000009</c:v>
                </c:pt>
                <c:pt idx="6">
                  <c:v>7.0000000000000009</c:v>
                </c:pt>
                <c:pt idx="7">
                  <c:v>8.0000000000000018</c:v>
                </c:pt>
                <c:pt idx="8">
                  <c:v>9.0000000000000018</c:v>
                </c:pt>
                <c:pt idx="9">
                  <c:v>10.000000000000002</c:v>
                </c:pt>
              </c:numCache>
            </c:numRef>
          </c:xVal>
          <c:yVal>
            <c:numRef>
              <c:f>comparaison_Ti_Ta_Nb!$H$66:$H$75</c:f>
              <c:numCache>
                <c:formatCode>0</c:formatCode>
                <c:ptCount val="10"/>
                <c:pt idx="0">
                  <c:v>79.324678596210276</c:v>
                </c:pt>
                <c:pt idx="1">
                  <c:v>52.241244286348213</c:v>
                </c:pt>
                <c:pt idx="2">
                  <c:v>36.407909373138708</c:v>
                </c:pt>
                <c:pt idx="3">
                  <c:v>27.503845946101475</c:v>
                </c:pt>
                <c:pt idx="4">
                  <c:v>22.028957552632928</c:v>
                </c:pt>
                <c:pt idx="5">
                  <c:v>18.360977682242265</c:v>
                </c:pt>
                <c:pt idx="6">
                  <c:v>15.738471076177458</c:v>
                </c:pt>
                <c:pt idx="7">
                  <c:v>13.771232012665042</c:v>
                </c:pt>
                <c:pt idx="8">
                  <c:v>12.241105224819822</c:v>
                </c:pt>
                <c:pt idx="9">
                  <c:v>11.016996182336532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D93-4CB0-8351-A3DBF984C74C}"/>
            </c:ext>
          </c:extLst>
        </c:ser>
        <c:ser>
          <c:idx val="0"/>
          <c:order val="2"/>
          <c:tx>
            <c:v>46Ti</c:v>
          </c:tx>
          <c:spPr>
            <a:ln w="19050">
              <a:noFill/>
            </a:ln>
          </c:spPr>
          <c:marker>
            <c:symbol val="diamond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comparaison_Ti_Ta_Nb!$C$36:$C$45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3.0000000000000004</c:v>
                </c:pt>
                <c:pt idx="3">
                  <c:v>4</c:v>
                </c:pt>
                <c:pt idx="4">
                  <c:v>5</c:v>
                </c:pt>
                <c:pt idx="5">
                  <c:v>6.0000000000000009</c:v>
                </c:pt>
                <c:pt idx="6">
                  <c:v>7.0000000000000009</c:v>
                </c:pt>
                <c:pt idx="7">
                  <c:v>8.0000000000000018</c:v>
                </c:pt>
                <c:pt idx="8">
                  <c:v>9.0000000000000018</c:v>
                </c:pt>
                <c:pt idx="9">
                  <c:v>10.000000000000002</c:v>
                </c:pt>
              </c:numCache>
            </c:numRef>
          </c:xVal>
          <c:yVal>
            <c:numRef>
              <c:f>comparaison_Ti_Ta_Nb!$H$98:$H$107</c:f>
              <c:numCache>
                <c:formatCode>0</c:formatCode>
                <c:ptCount val="10"/>
                <c:pt idx="0">
                  <c:v>50.7526057388339</c:v>
                </c:pt>
                <c:pt idx="1">
                  <c:v>26.555440740621506</c:v>
                </c:pt>
                <c:pt idx="2">
                  <c:v>17.722324878893122</c:v>
                </c:pt>
                <c:pt idx="3">
                  <c:v>13.292069815054711</c:v>
                </c:pt>
                <c:pt idx="4">
                  <c:v>10.633661917472619</c:v>
                </c:pt>
                <c:pt idx="5">
                  <c:v>8.8613850487226848</c:v>
                </c:pt>
                <c:pt idx="6">
                  <c:v>7.5954729012462332</c:v>
                </c:pt>
                <c:pt idx="7">
                  <c:v>6.6460387886380703</c:v>
                </c:pt>
                <c:pt idx="8">
                  <c:v>5.9075900343459367</c:v>
                </c:pt>
                <c:pt idx="9">
                  <c:v>5.3168310309113629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D93-4CB0-8351-A3DBF984C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4891007"/>
        <c:axId val="2067992431"/>
      </c:scatterChart>
      <c:valAx>
        <c:axId val="2067992431"/>
        <c:scaling>
          <c:orientation val="minMax"/>
          <c:max val="110"/>
          <c:min val="0"/>
        </c:scaling>
        <c:delete val="0"/>
        <c:axPos val="l"/>
        <c:majorGridlines>
          <c:spPr>
            <a:ln w="6345" cap="flat">
              <a:solidFill>
                <a:srgbClr val="B3B3B3"/>
              </a:solidFill>
              <a:prstDash val="solid"/>
              <a:round/>
            </a:ln>
          </c:spPr>
        </c:majorGridlines>
        <c:numFmt formatCode="0" sourceLinked="1"/>
        <c:majorTickMark val="none"/>
        <c:minorTickMark val="none"/>
        <c:tickLblPos val="nextTo"/>
        <c:spPr>
          <a:noFill/>
          <a:ln w="6345" cap="flat">
            <a:solidFill>
              <a:srgbClr val="B3B3B3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000" b="0" i="0" u="none" strike="noStrike" kern="1200" baseline="0">
                <a:solidFill>
                  <a:srgbClr val="000000"/>
                </a:solidFill>
                <a:latin typeface="Calibri"/>
              </a:defRPr>
            </a:pPr>
            <a:endParaRPr lang="fr-FR"/>
          </a:p>
        </c:txPr>
        <c:crossAx val="704891007"/>
        <c:crossesAt val="0"/>
        <c:crossBetween val="midCat"/>
      </c:valAx>
      <c:valAx>
        <c:axId val="704891007"/>
        <c:scaling>
          <c:orientation val="minMax"/>
        </c:scaling>
        <c:delete val="0"/>
        <c:axPos val="b"/>
        <c:title>
          <c:tx>
            <c:rich>
              <a:bodyPr lIns="0" tIns="0" rIns="0" bIns="0"/>
              <a:lstStyle/>
              <a:p>
                <a:pPr marL="0" marR="0" indent="0" algn="ctr" defTabSz="91440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tabLst/>
                  <a:defRPr sz="900" b="0" i="0" u="none" strike="noStrike" kern="1200" baseline="0">
                    <a:solidFill>
                      <a:srgbClr val="000000"/>
                    </a:solidFill>
                    <a:latin typeface="Calibri"/>
                  </a:defRPr>
                </a:pPr>
                <a:r>
                  <a:rPr lang="fr-FR" sz="1100" b="0" i="0" u="none" strike="noStrike" kern="1200" cap="none" spc="0" baseline="0" dirty="0" smtClean="0">
                    <a:solidFill>
                      <a:srgbClr val="000000"/>
                    </a:solidFill>
                    <a:uFillTx/>
                    <a:latin typeface="Calibri"/>
                  </a:rPr>
                  <a:t>Foil </a:t>
                </a:r>
                <a:r>
                  <a:rPr lang="fr-FR" sz="1100" b="0" i="0" u="none" strike="noStrike" kern="1200" cap="none" spc="0" baseline="0" dirty="0" err="1" smtClean="0">
                    <a:solidFill>
                      <a:srgbClr val="000000"/>
                    </a:solidFill>
                    <a:uFillTx/>
                    <a:latin typeface="Calibri"/>
                  </a:rPr>
                  <a:t>thickness</a:t>
                </a:r>
                <a:r>
                  <a:rPr lang="fr-FR" sz="1100" b="0" i="0" u="none" strike="noStrike" kern="1200" cap="none" spc="0" baseline="0" dirty="0" smtClean="0">
                    <a:solidFill>
                      <a:srgbClr val="000000"/>
                    </a:solidFill>
                    <a:uFillTx/>
                    <a:latin typeface="Calibri"/>
                  </a:rPr>
                  <a:t> </a:t>
                </a:r>
                <a:r>
                  <a:rPr lang="fr-FR" sz="11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/>
                  </a:rPr>
                  <a:t>(</a:t>
                </a:r>
                <a:r>
                  <a:rPr lang="el-GR" sz="11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μ</a:t>
                </a:r>
                <a:r>
                  <a:rPr lang="fr-FR" sz="1100" b="0" i="0" u="none" strike="noStrike" kern="1200" cap="none" spc="0" baseline="0" dirty="0">
                    <a:solidFill>
                      <a:srgbClr val="000000"/>
                    </a:solidFill>
                    <a:uFillTx/>
                    <a:latin typeface="Calibri"/>
                  </a:rPr>
                  <a:t>m)</a:t>
                </a:r>
              </a:p>
            </c:rich>
          </c:tx>
          <c:layout/>
          <c:overlay val="0"/>
          <c:spPr>
            <a:noFill/>
            <a:ln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6345" cap="flat">
            <a:solidFill>
              <a:srgbClr val="B3B3B3"/>
            </a:solidFill>
            <a:prstDash val="solid"/>
            <a:round/>
          </a:ln>
        </c:spPr>
        <c:txPr>
          <a:bodyPr lIns="0" tIns="0" rIns="0" bIns="0"/>
          <a:lstStyle/>
          <a:p>
            <a:pPr marL="0" marR="0" indent="0" defTabSz="91440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sz="1000" b="0" i="0" u="none" strike="noStrike" kern="1200" baseline="0">
                <a:solidFill>
                  <a:srgbClr val="000000"/>
                </a:solidFill>
                <a:latin typeface="Calibri"/>
              </a:defRPr>
            </a:pPr>
            <a:endParaRPr lang="fr-FR"/>
          </a:p>
        </c:txPr>
        <c:crossAx val="2067992431"/>
        <c:crossesAt val="0"/>
        <c:crossBetween val="midCat"/>
      </c:valAx>
      <c:spPr>
        <a:noFill/>
        <a:ln w="9528">
          <a:solidFill>
            <a:srgbClr val="B3B3B3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7427248013097409"/>
          <c:y val="0.25271062763776747"/>
          <c:w val="0.1453467615172199"/>
          <c:h val="0.21652630904071565"/>
        </c:manualLayout>
      </c:layout>
      <c:overlay val="0"/>
      <c:spPr>
        <a:noFill/>
        <a:ln>
          <a:noFill/>
        </a:ln>
      </c:spPr>
      <c:txPr>
        <a:bodyPr lIns="0" tIns="0" rIns="0" bIns="0"/>
        <a:lstStyle/>
        <a:p>
          <a:pPr marL="0" marR="0" indent="0" defTabSz="914400" fontAlgn="auto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tabLst/>
            <a:defRPr sz="1000" b="0" i="0" u="none" strike="noStrike" kern="1200" baseline="0">
              <a:solidFill>
                <a:srgbClr val="000000"/>
              </a:solidFill>
              <a:latin typeface="Calibri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12700">
      <a:solidFill>
        <a:schemeClr val="tx1"/>
      </a:solidFill>
    </a:ln>
  </c:spPr>
  <c:txPr>
    <a:bodyPr lIns="0" tIns="0" rIns="0" bIns="0"/>
    <a:lstStyle/>
    <a:p>
      <a:pPr marL="0" marR="0" indent="0" defTabSz="914400" fontAlgn="auto" hangingPunct="1">
        <a:lnSpc>
          <a:spcPct val="100000"/>
        </a:lnSpc>
        <a:spcBef>
          <a:spcPts val="0"/>
        </a:spcBef>
        <a:spcAft>
          <a:spcPts val="0"/>
        </a:spcAft>
        <a:tabLst/>
        <a:defRPr lang="fr-FR" sz="1000" b="0" i="0" u="none" strike="noStrike" kern="1200" baseline="0">
          <a:solidFill>
            <a:srgbClr val="000000"/>
          </a:solidFill>
          <a:latin typeface="Calibri"/>
        </a:defRPr>
      </a:pPr>
      <a:endParaRPr lang="fr-F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0.20935</cdr:x>
      <cdr:y>0.23369</cdr:y>
    </cdr:from>
    <cdr:to>
      <cdr:x>0.29477</cdr:x>
      <cdr:y>0.34878</cdr:y>
    </cdr:to>
    <cdr:sp macro="" textlink="">
      <cdr:nvSpPr>
        <cdr:cNvPr id="853" name="ZoneTexte 1"/>
        <cdr:cNvSpPr/>
      </cdr:nvSpPr>
      <cdr:spPr>
        <a:xfrm xmlns:a="http://schemas.openxmlformats.org/drawingml/2006/main">
          <a:off x="706017" y="419029"/>
          <a:ext cx="288063" cy="20635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r>
            <a:rPr lang="fr-FR" sz="800" b="0" u="none" strike="noStrike" dirty="0">
              <a:solidFill>
                <a:srgbClr val="000000"/>
              </a:solidFill>
              <a:effectLst/>
              <a:uFillTx/>
              <a:latin typeface="Times New Roman"/>
            </a:rPr>
            <a:t>15%</a:t>
          </a:r>
          <a:endParaRPr sz="800" b="0" u="none" strike="noStrike" dirty="0">
            <a:solidFill>
              <a:srgbClr val="000000"/>
            </a:solidFill>
            <a:effectLst/>
            <a:uFillTx/>
            <a:latin typeface="Times New Roman"/>
          </a:endParaRPr>
        </a:p>
      </cdr:txBody>
    </cdr:sp>
  </cdr:relSizeAnchor>
  <cdr:relSizeAnchor xmlns:cdr="http://schemas.openxmlformats.org/drawingml/2006/chartDrawing">
    <cdr:from>
      <cdr:x>0.3585</cdr:x>
      <cdr:y>0.33487</cdr:y>
    </cdr:from>
    <cdr:to>
      <cdr:x>0.43632</cdr:x>
      <cdr:y>0.44336</cdr:y>
    </cdr:to>
    <cdr:sp macro="" textlink="">
      <cdr:nvSpPr>
        <cdr:cNvPr id="854" name="ZoneTexte 2"/>
        <cdr:cNvSpPr/>
      </cdr:nvSpPr>
      <cdr:spPr>
        <a:xfrm xmlns:a="http://schemas.openxmlformats.org/drawingml/2006/main">
          <a:off x="1209025" y="600445"/>
          <a:ext cx="262453" cy="1945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r>
            <a:rPr lang="fr-FR" sz="800" b="0" u="none" strike="noStrike" dirty="0">
              <a:solidFill>
                <a:srgbClr val="000000"/>
              </a:solidFill>
              <a:effectLst/>
              <a:uFillTx/>
              <a:latin typeface="Times New Roman"/>
            </a:rPr>
            <a:t>4%</a:t>
          </a:r>
          <a:endParaRPr sz="800" b="0" u="none" strike="noStrike" dirty="0">
            <a:solidFill>
              <a:srgbClr val="000000"/>
            </a:solidFill>
            <a:effectLst/>
            <a:uFillTx/>
            <a:latin typeface="Times New Roman"/>
          </a:endParaRPr>
        </a:p>
      </cdr:txBody>
    </cdr:sp>
  </cdr:relSizeAnchor>
  <cdr:relSizeAnchor xmlns:cdr="http://schemas.openxmlformats.org/drawingml/2006/chartDrawing">
    <cdr:from>
      <cdr:x>0.46791</cdr:x>
      <cdr:y>0.19719</cdr:y>
    </cdr:from>
    <cdr:to>
      <cdr:x>0.57393</cdr:x>
      <cdr:y>0.31557</cdr:y>
    </cdr:to>
    <cdr:sp macro="" textlink="">
      <cdr:nvSpPr>
        <cdr:cNvPr id="855" name="ZoneTexte 3"/>
        <cdr:cNvSpPr/>
      </cdr:nvSpPr>
      <cdr:spPr>
        <a:xfrm xmlns:a="http://schemas.openxmlformats.org/drawingml/2006/main">
          <a:off x="1578013" y="353572"/>
          <a:ext cx="357545" cy="2122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r>
            <a:rPr lang="fr-FR" sz="800" b="0" u="none" strike="noStrike" dirty="0">
              <a:solidFill>
                <a:srgbClr val="000000"/>
              </a:solidFill>
              <a:effectLst/>
              <a:uFillTx/>
              <a:latin typeface="Times New Roman"/>
            </a:rPr>
            <a:t>10%</a:t>
          </a:r>
          <a:endParaRPr sz="800" b="0" u="none" strike="noStrike" dirty="0">
            <a:solidFill>
              <a:srgbClr val="000000"/>
            </a:solidFill>
            <a:effectLst/>
            <a:uFillTx/>
            <a:latin typeface="Times New Roman"/>
          </a:endParaRPr>
        </a:p>
      </cdr:txBody>
    </cdr:sp>
  </cdr:relSizeAnchor>
  <cdr:relSizeAnchor xmlns:cdr="http://schemas.openxmlformats.org/drawingml/2006/chartDrawing">
    <cdr:from>
      <cdr:x>0.59277</cdr:x>
      <cdr:y>0.25496</cdr:y>
    </cdr:from>
    <cdr:to>
      <cdr:x>0.69788</cdr:x>
      <cdr:y>0.36214</cdr:y>
    </cdr:to>
    <cdr:sp macro="" textlink="">
      <cdr:nvSpPr>
        <cdr:cNvPr id="856" name="ZoneTexte 4"/>
        <cdr:cNvSpPr/>
      </cdr:nvSpPr>
      <cdr:spPr>
        <a:xfrm xmlns:a="http://schemas.openxmlformats.org/drawingml/2006/main">
          <a:off x="1999073" y="457170"/>
          <a:ext cx="354476" cy="1921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r>
            <a:rPr lang="fr-FR" sz="800" b="0" u="none" strike="noStrike" dirty="0">
              <a:solidFill>
                <a:srgbClr val="000000"/>
              </a:solidFill>
              <a:effectLst/>
              <a:uFillTx/>
              <a:latin typeface="Times New Roman"/>
            </a:rPr>
            <a:t>30%</a:t>
          </a:r>
          <a:endParaRPr sz="800" b="0" u="none" strike="noStrike" dirty="0">
            <a:solidFill>
              <a:srgbClr val="000000"/>
            </a:solidFill>
            <a:effectLst/>
            <a:uFillTx/>
            <a:latin typeface="Times New Roman"/>
          </a:endParaRPr>
        </a:p>
      </cdr:txBody>
    </cdr:sp>
  </cdr:relSizeAnchor>
  <cdr:relSizeAnchor xmlns:cdr="http://schemas.openxmlformats.org/drawingml/2006/chartDrawing">
    <cdr:from>
      <cdr:x>0.73234</cdr:x>
      <cdr:y>0.25083</cdr:y>
    </cdr:from>
    <cdr:to>
      <cdr:x>0.83749</cdr:x>
      <cdr:y>0.35892</cdr:y>
    </cdr:to>
    <cdr:sp macro="" textlink="">
      <cdr:nvSpPr>
        <cdr:cNvPr id="857" name="ZoneTexte 5"/>
        <cdr:cNvSpPr/>
      </cdr:nvSpPr>
      <cdr:spPr>
        <a:xfrm xmlns:a="http://schemas.openxmlformats.org/drawingml/2006/main">
          <a:off x="2469762" y="449764"/>
          <a:ext cx="354640" cy="1938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0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t">
          <a:noAutofit/>
        </a:bodyPr>
        <a:lstStyle xmlns:a="http://schemas.openxmlformats.org/drawingml/2006/main"/>
        <a:p xmlns:a="http://schemas.openxmlformats.org/drawingml/2006/main">
          <a:pPr>
            <a:lnSpc>
              <a:spcPct val="100000"/>
            </a:lnSpc>
          </a:pPr>
          <a:r>
            <a:rPr lang="fr-FR" sz="800" b="0" u="none" strike="noStrike" dirty="0">
              <a:solidFill>
                <a:srgbClr val="000000"/>
              </a:solidFill>
              <a:effectLst/>
              <a:uFillTx/>
              <a:latin typeface="Times New Roman"/>
            </a:rPr>
            <a:t>26%</a:t>
          </a:r>
          <a:endParaRPr sz="800" b="0" u="none" strike="noStrike" dirty="0">
            <a:solidFill>
              <a:srgbClr val="000000"/>
            </a:solidFill>
            <a:effectLst/>
            <a:uFillTx/>
            <a:latin typeface="Times New Roman"/>
          </a:endParaRPr>
        </a:p>
      </cdr:txBody>
    </cdr:sp>
  </cdr:relSizeAnchor>
  <cdr:relSizeAnchor xmlns:cdr="http://schemas.openxmlformats.org/drawingml/2006/chartDrawing">
    <cdr:from>
      <cdr:x>0.61933</cdr:x>
      <cdr:y>0.06468</cdr:y>
    </cdr:from>
    <cdr:to>
      <cdr:x>0.95247</cdr:x>
      <cdr:y>0.13602</cdr:y>
    </cdr:to>
    <cdr:sp macro="" textlink="">
      <cdr:nvSpPr>
        <cdr:cNvPr id="858" name="ZoneTexte 10"/>
        <cdr:cNvSpPr/>
      </cdr:nvSpPr>
      <cdr:spPr>
        <a:xfrm xmlns:a="http://schemas.openxmlformats.org/drawingml/2006/main">
          <a:off x="3752640" y="254880"/>
          <a:ext cx="2018520" cy="28116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 w="0">
          <a:solidFill>
            <a:srgbClr val="000000"/>
          </a:solidFill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/>
      </cdr:style>
      <cdr:txBody>
        <a:bodyPr xmlns:a="http://schemas.openxmlformats.org/drawingml/2006/main" vertOverflow="clip" wrap="none" lIns="90000" tIns="45000" rIns="90000" bIns="45000" anchor="ctr">
          <a:noAutofit/>
        </a:bodyPr>
        <a:lstStyle xmlns:a="http://schemas.openxmlformats.org/drawingml/2006/main"/>
        <a:p xmlns:a="http://schemas.openxmlformats.org/drawingml/2006/main">
          <a:pPr algn="ctr">
            <a:lnSpc>
              <a:spcPct val="100000"/>
            </a:lnSpc>
          </a:pPr>
          <a:r>
            <a:rPr lang="fr-FR" sz="800" b="1" u="none" strike="noStrike" baseline="30000" dirty="0">
              <a:solidFill>
                <a:srgbClr val="000000"/>
              </a:solidFill>
              <a:effectLst/>
              <a:uFillTx/>
              <a:latin typeface="Times New Roman"/>
            </a:rPr>
            <a:t>20</a:t>
          </a:r>
          <a:r>
            <a:rPr lang="fr-FR" sz="800" b="1" u="none" strike="noStrike" dirty="0">
              <a:solidFill>
                <a:srgbClr val="000000"/>
              </a:solidFill>
              <a:effectLst/>
              <a:uFillTx/>
              <a:latin typeface="Times New Roman"/>
            </a:rPr>
            <a:t>Ne 1,1 µ</a:t>
          </a:r>
          <a:r>
            <a:rPr lang="fr-FR" sz="800" b="1" u="none" strike="noStrike" dirty="0" err="1">
              <a:solidFill>
                <a:srgbClr val="000000"/>
              </a:solidFill>
              <a:effectLst/>
              <a:uFillTx/>
              <a:latin typeface="Times New Roman"/>
            </a:rPr>
            <a:t>Ap</a:t>
          </a:r>
          <a:r>
            <a:rPr lang="fr-FR" sz="800" b="1" u="none" strike="noStrike" dirty="0">
              <a:solidFill>
                <a:srgbClr val="000000"/>
              </a:solidFill>
              <a:effectLst/>
              <a:uFillTx/>
              <a:latin typeface="Times New Roman"/>
            </a:rPr>
            <a:t> + </a:t>
          </a:r>
          <a:r>
            <a:rPr lang="fr-FR" sz="800" b="1" u="none" strike="noStrike" baseline="30000" dirty="0" err="1">
              <a:solidFill>
                <a:srgbClr val="000000"/>
              </a:solidFill>
              <a:effectLst/>
              <a:uFillTx/>
              <a:latin typeface="Times New Roman"/>
            </a:rPr>
            <a:t>nat</a:t>
          </a:r>
          <a:r>
            <a:rPr lang="fr-FR" sz="800" b="1" u="none" strike="noStrike" dirty="0" err="1">
              <a:solidFill>
                <a:srgbClr val="000000"/>
              </a:solidFill>
              <a:effectLst/>
              <a:uFillTx/>
              <a:latin typeface="Times New Roman"/>
            </a:rPr>
            <a:t>Ni</a:t>
          </a:r>
          <a:r>
            <a:rPr lang="fr-FR" sz="800" b="1" u="none" strike="noStrike" dirty="0">
              <a:solidFill>
                <a:srgbClr val="000000"/>
              </a:solidFill>
              <a:effectLst/>
              <a:uFillTx/>
              <a:latin typeface="Times New Roman"/>
            </a:rPr>
            <a:t> 4µm</a:t>
          </a:r>
          <a:endParaRPr sz="800" b="0" u="none" strike="noStrike" dirty="0">
            <a:solidFill>
              <a:srgbClr val="000000"/>
            </a:solidFill>
            <a:effectLst/>
            <a:uFillTx/>
            <a:latin typeface="Times New Roman"/>
          </a:endParaRPr>
        </a:p>
      </cdr:txBody>
    </cdr:sp>
  </cdr:relSizeAnchor>
  <cdr:relSizeAnchor xmlns:cdr="http://schemas.openxmlformats.org/drawingml/2006/chartDrawing">
    <cdr:from>
      <cdr:x>0.29701</cdr:x>
      <cdr:y>0.27332</cdr:y>
    </cdr:from>
    <cdr:to>
      <cdr:x>0.29701</cdr:x>
      <cdr:y>0.36786</cdr:y>
    </cdr:to>
    <cdr:cxnSp macro="">
      <cdr:nvCxnSpPr>
        <cdr:cNvPr id="859" name="Connecteur droit 7"/>
        <cdr:cNvCxnSpPr/>
      </cdr:nvCxnSpPr>
      <cdr:spPr>
        <a:xfrm xmlns:a="http://schemas.openxmlformats.org/drawingml/2006/main">
          <a:off x="1799640" y="1077120"/>
          <a:ext cx="360" cy="372960"/>
        </a:xfrm>
        <a:prstGeom xmlns:a="http://schemas.openxmlformats.org/drawingml/2006/main" prst="straightConnector1">
          <a:avLst/>
        </a:prstGeom>
        <a:ln xmlns:a="http://schemas.openxmlformats.org/drawingml/2006/main" w="0">
          <a:solidFill>
            <a:srgbClr val="000000"/>
          </a:solidFill>
        </a:ln>
      </cdr:spPr>
    </cdr:cxnSp>
  </cdr:relSizeAnchor>
  <cdr:relSizeAnchor xmlns:cdr="http://schemas.openxmlformats.org/drawingml/2006/chartDrawing">
    <cdr:from>
      <cdr:x>0.43271</cdr:x>
      <cdr:y>0.30374</cdr:y>
    </cdr:from>
    <cdr:to>
      <cdr:x>0.43271</cdr:x>
      <cdr:y>0.49776</cdr:y>
    </cdr:to>
    <cdr:cxnSp macro="">
      <cdr:nvCxnSpPr>
        <cdr:cNvPr id="860" name="Connecteur droit avec flèche 9"/>
        <cdr:cNvCxnSpPr/>
      </cdr:nvCxnSpPr>
      <cdr:spPr>
        <a:xfrm xmlns:a="http://schemas.openxmlformats.org/drawingml/2006/main">
          <a:off x="2621880" y="1197000"/>
          <a:ext cx="360" cy="765000"/>
        </a:xfrm>
        <a:prstGeom xmlns:a="http://schemas.openxmlformats.org/drawingml/2006/main" prst="straightConnector1">
          <a:avLst/>
        </a:prstGeom>
        <a:ln xmlns:a="http://schemas.openxmlformats.org/drawingml/2006/main" w="0">
          <a:solidFill>
            <a:srgbClr val="000000"/>
          </a:solidFill>
        </a:ln>
      </cdr:spPr>
    </cdr:cxnSp>
  </cdr:relSizeAnchor>
  <cdr:relSizeAnchor xmlns:cdr="http://schemas.openxmlformats.org/drawingml/2006/chartDrawing">
    <cdr:from>
      <cdr:x>0.55861</cdr:x>
      <cdr:y>0.18462</cdr:y>
    </cdr:from>
    <cdr:to>
      <cdr:x>0.55861</cdr:x>
      <cdr:y>0.32621</cdr:y>
    </cdr:to>
    <cdr:cxnSp macro="">
      <cdr:nvCxnSpPr>
        <cdr:cNvPr id="861" name="Connecteur droit avec flèche 12"/>
        <cdr:cNvCxnSpPr/>
      </cdr:nvCxnSpPr>
      <cdr:spPr>
        <a:xfrm xmlns:a="http://schemas.openxmlformats.org/drawingml/2006/main">
          <a:off x="3384720" y="727560"/>
          <a:ext cx="360" cy="558360"/>
        </a:xfrm>
        <a:prstGeom xmlns:a="http://schemas.openxmlformats.org/drawingml/2006/main" prst="straightConnector1">
          <a:avLst/>
        </a:prstGeom>
        <a:ln xmlns:a="http://schemas.openxmlformats.org/drawingml/2006/main" w="0">
          <a:solidFill>
            <a:srgbClr val="000000"/>
          </a:solidFill>
        </a:ln>
      </cdr:spPr>
    </cdr:cxnSp>
  </cdr:relSizeAnchor>
  <cdr:relSizeAnchor xmlns:cdr="http://schemas.openxmlformats.org/drawingml/2006/chartDrawing">
    <cdr:from>
      <cdr:x>0.69289</cdr:x>
      <cdr:y>0.27533</cdr:y>
    </cdr:from>
    <cdr:to>
      <cdr:x>0.69289</cdr:x>
      <cdr:y>0.34064</cdr:y>
    </cdr:to>
    <cdr:cxnSp macro="">
      <cdr:nvCxnSpPr>
        <cdr:cNvPr id="862" name="Connecteur droit avec flèche 14"/>
        <cdr:cNvCxnSpPr/>
      </cdr:nvCxnSpPr>
      <cdr:spPr>
        <a:xfrm xmlns:a="http://schemas.openxmlformats.org/drawingml/2006/main">
          <a:off x="4198320" y="1085040"/>
          <a:ext cx="360" cy="257760"/>
        </a:xfrm>
        <a:prstGeom xmlns:a="http://schemas.openxmlformats.org/drawingml/2006/main" prst="straightConnector1">
          <a:avLst/>
        </a:prstGeom>
        <a:ln xmlns:a="http://schemas.openxmlformats.org/drawingml/2006/main" w="0">
          <a:solidFill>
            <a:srgbClr val="000000"/>
          </a:solidFill>
        </a:ln>
      </cdr:spPr>
    </cdr:cxnSp>
  </cdr:relSizeAnchor>
  <cdr:relSizeAnchor xmlns:cdr="http://schemas.openxmlformats.org/drawingml/2006/chartDrawing">
    <cdr:from>
      <cdr:x>0.82283</cdr:x>
      <cdr:y>0.27222</cdr:y>
    </cdr:from>
    <cdr:to>
      <cdr:x>0.82283</cdr:x>
      <cdr:y>0.34219</cdr:y>
    </cdr:to>
    <cdr:cxnSp macro="">
      <cdr:nvCxnSpPr>
        <cdr:cNvPr id="863" name="Connecteur droit avec flèche 16"/>
        <cdr:cNvCxnSpPr/>
      </cdr:nvCxnSpPr>
      <cdr:spPr>
        <a:xfrm xmlns:a="http://schemas.openxmlformats.org/drawingml/2006/main">
          <a:off x="4985640" y="1072800"/>
          <a:ext cx="360" cy="276120"/>
        </a:xfrm>
        <a:prstGeom xmlns:a="http://schemas.openxmlformats.org/drawingml/2006/main" prst="straightConnector1">
          <a:avLst/>
        </a:prstGeom>
        <a:ln xmlns:a="http://schemas.openxmlformats.org/drawingml/2006/main" w="0">
          <a:solidFill>
            <a:srgbClr val="000000"/>
          </a:solidFill>
        </a:ln>
      </cdr:spPr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2B621ED-5418-3245-3465-427B3A0D3B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675734-EAB5-D7E0-1871-9D38A8961E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3C6D6A-BF13-F9F3-A2A9-B5A5F3683A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8C7E8-D2B2-ED43-9D08-6ADD78CFDC0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BBC4A8C-D77F-1D53-451A-57D959428E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FE2B1-9F4D-1849-B725-F1A2344A2365}" type="datetimeFigureOut">
              <a:rPr lang="fr-FR" smtClean="0"/>
              <a:t>23/09/2026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294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 mod="1"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69620-070F-D948-B6E5-ABE1BC2E8378}" type="datetimeFigureOut">
              <a:rPr lang="fr-FR" smtClean="0"/>
              <a:t>23/09/2026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FC862-3C35-3D4E-9084-D9ECACF1A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560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  <p:sp>
        <p:nvSpPr>
          <p:cNvPr id="2" name="ZoneTexte 1"/>
          <p:cNvSpPr txBox="1"/>
          <p:nvPr userDrawn="1"/>
        </p:nvSpPr>
        <p:spPr>
          <a:xfrm>
            <a:off x="11493224" y="6596390"/>
            <a:ext cx="708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C. 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Barué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61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ogo seu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992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84648E8-20C0-A703-5721-F09140286C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Colloque GANIL 2026 - Bussang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031331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9FE161-F273-FD72-F1A1-439897F66E3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Colloque GANIL 2026 - Bussang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86709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Colloque GANIL 2026 - Bussang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70175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8760A5-4195-9E50-D0C2-1CD72DFF81EC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Colloque GANIL 2026 - Bussang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8238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241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771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solidFill>
          <a:srgbClr val="C95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077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9506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092478"/>
            <a:ext cx="7129463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3086101"/>
            <a:ext cx="10801349" cy="30432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887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Visage humain, capture d’écran, usine, art&#10;&#10;Description générée automatiquement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789" b="75341"/>
          <a:stretch/>
        </p:blipFill>
        <p:spPr>
          <a:xfrm>
            <a:off x="0" y="6317999"/>
            <a:ext cx="12192000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204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19" t="28724" r="119" b="63410"/>
          <a:stretch/>
        </p:blipFill>
        <p:spPr>
          <a:xfrm>
            <a:off x="-14514" y="6318001"/>
            <a:ext cx="12206514" cy="5406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2456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6" t="33966" r="-156" b="58168"/>
          <a:stretch/>
        </p:blipFill>
        <p:spPr>
          <a:xfrm>
            <a:off x="3175" y="6317999"/>
            <a:ext cx="12201525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9138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779C4B-6C33-8A68-E4D7-CC3F7053175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346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A744807-E470-CFFA-FCC2-F5FE905269DE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5292725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989138"/>
            <a:ext cx="5292724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7ED1F4B-F8AF-6A32-996A-140828E4F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A45FD47-8F02-E3D1-8836-A153070B3F1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1668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90958-F7E7-8AD5-A483-0D1FBFEB2709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3455989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213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5B376B07-EB61-361A-CDFD-5E75CD9A2FD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688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12BC44-B713-09E9-A994-1EBF66495F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1B42FC7-ECB4-B8DF-817A-1F225C02B42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150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A245C0-7608-29FB-E211-F4BD5616FEB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6213AF-EDE7-ABD8-3C87-12C13108D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49" cy="1141413"/>
          </a:xfrm>
        </p:spPr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39BCA0-00EB-4C04-FE5D-D57CFB42A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989137"/>
            <a:ext cx="5302250" cy="583375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039CBE-47B6-B221-F597-0A920B645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6" y="2731009"/>
            <a:ext cx="5302250" cy="339833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AB4248-870C-318C-3957-BD4B81DDC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4" y="1989138"/>
            <a:ext cx="5302250" cy="583374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C83028-6471-684E-6541-3C912C1C8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731009"/>
            <a:ext cx="5302250" cy="339833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6BE0A8-167A-EDED-938A-7034D719E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6D9B09-35F6-CD02-5B0F-09D34FE8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EAAAD1C-47AE-9FCA-0448-17D1AFD6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B145831-15F1-C839-875C-ABB8BFD27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F0FFB82-6432-211D-DD5B-E79E186C1CF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764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5B9310-A98B-02B0-8DFD-5F4E8CAFFA5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24FF7A-7AC1-B304-B766-865CD6D61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65603E-9229-B94A-80F8-4FD6A362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332EF9-A7AF-0E36-B432-A2F119BA7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64E45D-D49D-03B1-DAB7-55D30C0F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24615F-94DA-228D-98B8-8CFF9A1CF9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CA7C713-6E9F-9E06-96FE-1CBF92D19B1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107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383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812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E509CBF-AC4F-6A85-985B-A7A28D9035B6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1C3DA6-1B9F-AE68-9F5A-FD8A36CF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BE1939-A96A-8869-5F61-1052CDEF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3CACE9-C05D-2E68-0F2C-D1EA945D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26178BC9-AFF1-066B-B74E-64F49DDF1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989139"/>
            <a:ext cx="3455988" cy="41401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A07CDDF1-8217-8011-188E-6C6B607E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3455988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E014FF3-6B7D-01A9-4EDB-BCA4CB430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549275"/>
            <a:ext cx="7129462" cy="558006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6596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71CAEE75-82CA-0EE9-8A64-25E8B567C7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9138"/>
            <a:ext cx="12192000" cy="4868862"/>
          </a:xfrm>
          <a:pattFill prst="pct5">
            <a:fgClr>
              <a:schemeClr val="bg1"/>
            </a:fgClr>
            <a:bgClr>
              <a:schemeClr val="bg2"/>
            </a:bgClr>
          </a:pattFill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4" name="Image 3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B82D3D8F-3630-17C3-D58D-6A3635BC62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E3B2C7A-E65D-05D7-72D2-8FDF998E716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963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image">
    <p:bg>
      <p:bgPr>
        <a:solidFill>
          <a:srgbClr val="CAC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nuage, plein air, arbre, ciel&#10;&#10;Description générée automatiquement">
            <a:extLst>
              <a:ext uri="{FF2B5EF4-FFF2-40B4-BE49-F238E27FC236}">
                <a16:creationId xmlns:a16="http://schemas.microsoft.com/office/drawing/2014/main" id="{3B74FEEB-0659-65A4-17DA-8B87A729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59" t="35139" b="10140"/>
          <a:stretch/>
        </p:blipFill>
        <p:spPr>
          <a:xfrm>
            <a:off x="0" y="1989138"/>
            <a:ext cx="12192000" cy="48688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7EC10-206A-72F4-91BB-2E65EF32210F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E507065-CF76-8E92-00FE-38DBC2ED04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2946AB7-A2AE-FE87-1FF5-759E09BE9A03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O. Naves/</a:t>
            </a:r>
            <a:r>
              <a:rPr lang="fr-FR" sz="8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Drakodrone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38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carte, diagramme, Plan&#10;&#10;Description générée automatiquement">
            <a:extLst>
              <a:ext uri="{FF2B5EF4-FFF2-40B4-BE49-F238E27FC236}">
                <a16:creationId xmlns:a16="http://schemas.microsoft.com/office/drawing/2014/main" id="{A1CBB1D1-9CE9-D73F-D21D-A5DAF8E7D9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427" y="1265572"/>
            <a:ext cx="7870248" cy="48637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41D318-D2A0-774E-EEB5-5F2E5D4207E3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341167-FF0D-D71B-6A48-B5C37ACF5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989139"/>
            <a:ext cx="3455988" cy="4140199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61AF02-3051-6181-2F34-CA165C73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82B163-7A6B-8D00-78F2-898E7BC1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554EF3-BE24-DB3A-DB8F-3CA03B63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50AC1D9F-B01A-B9BD-1811-BDADB880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3455990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410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3429000"/>
            <a:ext cx="10801350" cy="14398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213" y="1989138"/>
            <a:ext cx="3457575" cy="729933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Colloque GANIL 2026 - Bussang</a:t>
            </a:r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8716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8250EB-B0C5-1B57-C3BE-6BA2B94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90FDB-4BF6-552E-F9DE-E0BE6EB8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10801350" cy="414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fr-FR" smtClean="0"/>
              <a:t>Colloque GANIL 2026 - Bussang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60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5" r:id="rId3"/>
    <p:sldLayoutId id="2147483649" r:id="rId4"/>
    <p:sldLayoutId id="2147483667" r:id="rId5"/>
    <p:sldLayoutId id="2147483669" r:id="rId6"/>
    <p:sldLayoutId id="2147483668" r:id="rId7"/>
    <p:sldLayoutId id="2147483671" r:id="rId8"/>
    <p:sldLayoutId id="2147483672" r:id="rId9"/>
    <p:sldLayoutId id="2147483651" r:id="rId10"/>
    <p:sldLayoutId id="2147483670" r:id="rId11"/>
    <p:sldLayoutId id="2147483678" r:id="rId12"/>
    <p:sldLayoutId id="2147483650" r:id="rId13"/>
    <p:sldLayoutId id="2147483673" r:id="rId14"/>
    <p:sldLayoutId id="2147483674" r:id="rId15"/>
    <p:sldLayoutId id="2147483675" r:id="rId16"/>
    <p:sldLayoutId id="2147483652" r:id="rId17"/>
    <p:sldLayoutId id="2147483664" r:id="rId18"/>
    <p:sldLayoutId id="2147483653" r:id="rId19"/>
    <p:sldLayoutId id="2147483654" r:id="rId20"/>
    <p:sldLayoutId id="2147483655" r:id="rId21"/>
    <p:sldLayoutId id="2147483679" r:id="rId22"/>
    <p:sldLayoutId id="2147483656" r:id="rId23"/>
    <p:sldLayoutId id="2147483660" r:id="rId24"/>
    <p:sldLayoutId id="2147483676" r:id="rId25"/>
    <p:sldLayoutId id="2147483657" r:id="rId26"/>
    <p:sldLayoutId id="2147483677" r:id="rId27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orient="horz" pos="3861" userDrawn="1">
          <p15:clr>
            <a:srgbClr val="547EBF"/>
          </p15:clr>
        </p15:guide>
        <p15:guide id="3" pos="7242" userDrawn="1">
          <p15:clr>
            <a:srgbClr val="547EBF"/>
          </p15:clr>
        </p15:guide>
        <p15:guide id="4" pos="438" userDrawn="1">
          <p15:clr>
            <a:srgbClr val="547EBF"/>
          </p15:clr>
        </p15:guide>
        <p15:guide id="5" pos="2751" userDrawn="1">
          <p15:clr>
            <a:srgbClr val="F26B43"/>
          </p15:clr>
        </p15:guide>
        <p15:guide id="6" pos="5065" userDrawn="1">
          <p15:clr>
            <a:srgbClr val="F26B43"/>
          </p15:clr>
        </p15:guide>
        <p15:guide id="7" pos="3840" userDrawn="1">
          <p15:clr>
            <a:srgbClr val="FDE53C"/>
          </p15:clr>
        </p15:guide>
        <p15:guide id="8" orient="horz" pos="2160" userDrawn="1">
          <p15:clr>
            <a:srgbClr val="FDE53C"/>
          </p15:clr>
        </p15:guide>
        <p15:guide id="9" orient="horz" pos="1253" userDrawn="1">
          <p15:clr>
            <a:srgbClr val="F26B43"/>
          </p15:clr>
        </p15:guide>
        <p15:guide id="10" pos="1572" userDrawn="1">
          <p15:clr>
            <a:srgbClr val="9FCC3B"/>
          </p15:clr>
        </p15:guide>
        <p15:guide id="11" pos="6108" userDrawn="1">
          <p15:clr>
            <a:srgbClr val="9FCC3B"/>
          </p15:clr>
        </p15:guide>
        <p15:guide id="12" orient="horz" pos="3067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4929" userDrawn="1">
          <p15:clr>
            <a:srgbClr val="F26B43"/>
          </p15:clr>
        </p15:guide>
        <p15:guide id="15" pos="3772" userDrawn="1">
          <p15:clr>
            <a:srgbClr val="FBAE40"/>
          </p15:clr>
        </p15:guide>
        <p15:guide id="16" pos="3908" userDrawn="1">
          <p15:clr>
            <a:srgbClr val="FBAE4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1.emf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emf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jpeg"/><Relationship Id="rId7" Type="http://schemas.openxmlformats.org/officeDocument/2006/relationships/image" Target="../media/image48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emf"/><Relationship Id="rId5" Type="http://schemas.openxmlformats.org/officeDocument/2006/relationships/image" Target="../media/image43.png"/><Relationship Id="rId4" Type="http://schemas.openxmlformats.org/officeDocument/2006/relationships/image" Target="../media/image46.jpeg"/><Relationship Id="rId9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png"/><Relationship Id="rId5" Type="http://schemas.openxmlformats.org/officeDocument/2006/relationships/image" Target="../media/image54.jpg"/><Relationship Id="rId4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0.JP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.xml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pascal.jardin@ganil.fr" TargetMode="External"/><Relationship Id="rId7" Type="http://schemas.openxmlformats.org/officeDocument/2006/relationships/image" Target="../media/image65.png"/><Relationship Id="rId2" Type="http://schemas.openxmlformats.org/officeDocument/2006/relationships/hyperlink" Target="mailto:pierre.chauveau@ganil.fr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mailto:chartbeams-spiral1@ganil.fr" TargetMode="External"/><Relationship Id="rId5" Type="http://schemas.openxmlformats.org/officeDocument/2006/relationships/hyperlink" Target="mailto:pierre.delahaye@ganil.fr" TargetMode="External"/><Relationship Id="rId4" Type="http://schemas.openxmlformats.org/officeDocument/2006/relationships/hyperlink" Target="mailto:mickael.dubois@ganil.fr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695325" y="2293937"/>
            <a:ext cx="10801350" cy="1520825"/>
          </a:xfrm>
        </p:spPr>
        <p:txBody>
          <a:bodyPr>
            <a:noAutofit/>
          </a:bodyPr>
          <a:lstStyle/>
          <a:p>
            <a:r>
              <a:rPr lang="fr-FR" sz="4000" dirty="0" smtClean="0"/>
              <a:t>Stable and radioactive </a:t>
            </a:r>
            <a:r>
              <a:rPr lang="fr-FR" sz="4000" dirty="0" err="1" smtClean="0"/>
              <a:t>beam</a:t>
            </a:r>
            <a:r>
              <a:rPr lang="fr-FR" sz="4000" dirty="0" smtClean="0"/>
              <a:t> </a:t>
            </a:r>
            <a:r>
              <a:rPr lang="fr-FR" sz="4000" dirty="0" err="1" smtClean="0"/>
              <a:t>development</a:t>
            </a:r>
            <a:r>
              <a:rPr lang="fr-FR" sz="4000" dirty="0" smtClean="0"/>
              <a:t> at GANIL</a:t>
            </a:r>
            <a:br>
              <a:rPr lang="fr-FR" sz="4000" dirty="0" smtClean="0"/>
            </a:br>
            <a:r>
              <a:rPr lang="fr-FR" sz="4000" dirty="0" err="1" smtClean="0">
                <a:solidFill>
                  <a:schemeClr val="accent2"/>
                </a:solidFill>
              </a:rPr>
              <a:t>Recent</a:t>
            </a:r>
            <a:r>
              <a:rPr lang="fr-FR" sz="4000" dirty="0" smtClean="0">
                <a:solidFill>
                  <a:schemeClr val="accent2"/>
                </a:solidFill>
              </a:rPr>
              <a:t> </a:t>
            </a:r>
            <a:r>
              <a:rPr lang="fr-FR" sz="4000" dirty="0" err="1" smtClean="0">
                <a:solidFill>
                  <a:schemeClr val="accent2"/>
                </a:solidFill>
              </a:rPr>
              <a:t>progress</a:t>
            </a:r>
            <a:r>
              <a:rPr lang="fr-FR" sz="4000" dirty="0" smtClean="0">
                <a:solidFill>
                  <a:schemeClr val="accent2"/>
                </a:solidFill>
              </a:rPr>
              <a:t> and </a:t>
            </a:r>
            <a:r>
              <a:rPr lang="fr-FR" sz="4000" dirty="0" err="1" smtClean="0">
                <a:solidFill>
                  <a:schemeClr val="accent2"/>
                </a:solidFill>
              </a:rPr>
              <a:t>ongoing</a:t>
            </a:r>
            <a:r>
              <a:rPr lang="fr-FR" sz="4000" dirty="0" smtClean="0">
                <a:solidFill>
                  <a:schemeClr val="accent2"/>
                </a:solidFill>
              </a:rPr>
              <a:t> </a:t>
            </a:r>
            <a:r>
              <a:rPr lang="fr-FR" sz="4000" dirty="0" err="1" smtClean="0">
                <a:solidFill>
                  <a:schemeClr val="accent2"/>
                </a:solidFill>
              </a:rPr>
              <a:t>work</a:t>
            </a:r>
            <a:endParaRPr lang="fr-FR" sz="4000" dirty="0">
              <a:solidFill>
                <a:schemeClr val="accent2"/>
              </a:solidFill>
            </a:endParaRPr>
          </a:p>
        </p:txBody>
      </p:sp>
      <p:sp>
        <p:nvSpPr>
          <p:cNvPr id="10" name="Sous-titre 9"/>
          <p:cNvSpPr>
            <a:spLocks noGrp="1"/>
          </p:cNvSpPr>
          <p:nvPr>
            <p:ph type="subTitle" idx="1"/>
          </p:nvPr>
        </p:nvSpPr>
        <p:spPr>
          <a:xfrm>
            <a:off x="695325" y="4688648"/>
            <a:ext cx="10801350" cy="1312101"/>
          </a:xfrm>
        </p:spPr>
        <p:txBody>
          <a:bodyPr/>
          <a:lstStyle/>
          <a:p>
            <a:r>
              <a:rPr lang="fr-FR" dirty="0" smtClean="0"/>
              <a:t>Pierre Chauveau for the </a:t>
            </a:r>
            <a:r>
              <a:rPr lang="fr-FR" dirty="0" smtClean="0">
                <a:solidFill>
                  <a:schemeClr val="accent2"/>
                </a:solidFill>
              </a:rPr>
              <a:t>Target &amp; Ion-source group</a:t>
            </a:r>
            <a:endParaRPr lang="fr-FR" dirty="0">
              <a:solidFill>
                <a:schemeClr val="accent2"/>
              </a:solidFill>
            </a:endParaRPr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 smtClean="0"/>
              <a:t>Colloque GANIL 2026 - Bussang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8772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2</a:t>
            </a:fld>
            <a:endParaRPr lang="fr-FR"/>
          </a:p>
        </p:txBody>
      </p:sp>
      <p:sp>
        <p:nvSpPr>
          <p:cNvPr id="7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Introduction/</a:t>
            </a:r>
            <a:r>
              <a:rPr lang="fr-FR" sz="3200" dirty="0" err="1" smtClean="0"/>
              <a:t>Outline</a:t>
            </a:r>
            <a:endParaRPr lang="fr-FR" sz="3200" dirty="0"/>
          </a:p>
        </p:txBody>
      </p:sp>
      <p:sp>
        <p:nvSpPr>
          <p:cNvPr id="8" name="Rectangle 7"/>
          <p:cNvSpPr/>
          <p:nvPr/>
        </p:nvSpPr>
        <p:spPr>
          <a:xfrm rot="2279812">
            <a:off x="7855818" y="4913216"/>
            <a:ext cx="1877381" cy="267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 rot="18601200">
            <a:off x="8489208" y="2286507"/>
            <a:ext cx="1877381" cy="267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 rot="18601200">
            <a:off x="6806147" y="1447453"/>
            <a:ext cx="1238073" cy="366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 rot="18601200">
            <a:off x="5563784" y="2674976"/>
            <a:ext cx="1116705" cy="3662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 rot="18601200" flipV="1">
            <a:off x="4169855" y="2055602"/>
            <a:ext cx="1116705" cy="367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 rot="18601200" flipV="1">
            <a:off x="3265452" y="4782515"/>
            <a:ext cx="1116705" cy="367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 rot="18601200" flipV="1">
            <a:off x="4206090" y="5389791"/>
            <a:ext cx="1116705" cy="367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 rot="18601200" flipV="1">
            <a:off x="4211582" y="3973862"/>
            <a:ext cx="929927" cy="3679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 rot="1932879">
            <a:off x="8881333" y="4486711"/>
            <a:ext cx="2294626" cy="1148588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10513290" y="3825618"/>
            <a:ext cx="143404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u="sng" dirty="0" smtClean="0">
                <a:solidFill>
                  <a:srgbClr val="00B050"/>
                </a:solidFill>
              </a:rPr>
              <a:t>Cyclotron </a:t>
            </a:r>
            <a:r>
              <a:rPr lang="fr-FR" sz="1400" b="1" u="sng" dirty="0" err="1" smtClean="0">
                <a:solidFill>
                  <a:srgbClr val="00B050"/>
                </a:solidFill>
              </a:rPr>
              <a:t>facility</a:t>
            </a:r>
            <a:endParaRPr lang="fr-FR" sz="1400" b="1" u="sng" dirty="0" smtClean="0">
              <a:solidFill>
                <a:srgbClr val="00B050"/>
              </a:solidFill>
            </a:endParaRPr>
          </a:p>
          <a:p>
            <a:r>
              <a:rPr lang="fr-FR" sz="1400" dirty="0" smtClean="0">
                <a:solidFill>
                  <a:srgbClr val="00B050"/>
                </a:solidFill>
              </a:rPr>
              <a:t>N+ sources</a:t>
            </a:r>
          </a:p>
          <a:p>
            <a:r>
              <a:rPr lang="fr-FR" sz="1400" dirty="0" smtClean="0">
                <a:solidFill>
                  <a:srgbClr val="00B050"/>
                </a:solidFill>
              </a:rPr>
              <a:t>ECR4, ECR4M</a:t>
            </a:r>
            <a:endParaRPr lang="fr-FR" sz="1400" dirty="0">
              <a:solidFill>
                <a:srgbClr val="00B050"/>
              </a:solidFill>
            </a:endParaRPr>
          </a:p>
        </p:txBody>
      </p:sp>
      <p:cxnSp>
        <p:nvCxnSpPr>
          <p:cNvPr id="18" name="Connecteur droit 17"/>
          <p:cNvCxnSpPr/>
          <p:nvPr/>
        </p:nvCxnSpPr>
        <p:spPr>
          <a:xfrm flipH="1">
            <a:off x="10446591" y="4564282"/>
            <a:ext cx="541876" cy="1060141"/>
          </a:xfrm>
          <a:prstGeom prst="line">
            <a:avLst/>
          </a:prstGeom>
          <a:ln w="19050">
            <a:solidFill>
              <a:srgbClr val="00B05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flipH="1">
            <a:off x="10801350" y="4564282"/>
            <a:ext cx="254756" cy="784095"/>
          </a:xfrm>
          <a:prstGeom prst="line">
            <a:avLst/>
          </a:prstGeom>
          <a:ln w="19050">
            <a:solidFill>
              <a:srgbClr val="00B05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 rot="18791573">
            <a:off x="3265201" y="4215147"/>
            <a:ext cx="3004498" cy="934793"/>
          </a:xfrm>
          <a:prstGeom prst="ellipse">
            <a:avLst/>
          </a:prstGeom>
          <a:noFill/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ZoneTexte 20"/>
          <p:cNvSpPr txBox="1"/>
          <p:nvPr/>
        </p:nvSpPr>
        <p:spPr>
          <a:xfrm>
            <a:off x="1676152" y="5204432"/>
            <a:ext cx="175830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u="sng" dirty="0" smtClean="0">
                <a:solidFill>
                  <a:srgbClr val="00B050"/>
                </a:solidFill>
              </a:rPr>
              <a:t>LINAC </a:t>
            </a:r>
            <a:r>
              <a:rPr lang="fr-FR" sz="1400" b="1" u="sng" dirty="0" err="1" smtClean="0">
                <a:solidFill>
                  <a:srgbClr val="00B050"/>
                </a:solidFill>
              </a:rPr>
              <a:t>facility</a:t>
            </a:r>
            <a:endParaRPr lang="fr-FR" sz="1400" b="1" u="sng" dirty="0" smtClean="0">
              <a:solidFill>
                <a:srgbClr val="00B050"/>
              </a:solidFill>
            </a:endParaRPr>
          </a:p>
          <a:p>
            <a:r>
              <a:rPr lang="fr-FR" sz="1400" dirty="0" smtClean="0">
                <a:solidFill>
                  <a:srgbClr val="00B050"/>
                </a:solidFill>
              </a:rPr>
              <a:t>SILHI (ECR 1+)</a:t>
            </a:r>
          </a:p>
          <a:p>
            <a:r>
              <a:rPr lang="fr-FR" sz="1400" dirty="0" smtClean="0">
                <a:solidFill>
                  <a:srgbClr val="00B050"/>
                </a:solidFill>
              </a:rPr>
              <a:t>PHOENIX V3 (ECR N+)</a:t>
            </a:r>
            <a:endParaRPr lang="fr-FR" sz="1400" dirty="0">
              <a:solidFill>
                <a:srgbClr val="00B050"/>
              </a:solidFill>
            </a:endParaRPr>
          </a:p>
        </p:txBody>
      </p:sp>
      <p:cxnSp>
        <p:nvCxnSpPr>
          <p:cNvPr id="22" name="Connecteur droit 21"/>
          <p:cNvCxnSpPr/>
          <p:nvPr/>
        </p:nvCxnSpPr>
        <p:spPr>
          <a:xfrm flipV="1">
            <a:off x="3364727" y="5464352"/>
            <a:ext cx="948921" cy="311350"/>
          </a:xfrm>
          <a:prstGeom prst="line">
            <a:avLst/>
          </a:prstGeom>
          <a:ln w="19050">
            <a:solidFill>
              <a:srgbClr val="00B05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 flipV="1">
            <a:off x="2822437" y="5178718"/>
            <a:ext cx="1491211" cy="395046"/>
          </a:xfrm>
          <a:prstGeom prst="line">
            <a:avLst/>
          </a:prstGeom>
          <a:ln w="19050">
            <a:solidFill>
              <a:srgbClr val="00B050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Ellipse 23"/>
          <p:cNvSpPr/>
          <p:nvPr/>
        </p:nvSpPr>
        <p:spPr>
          <a:xfrm>
            <a:off x="8191099" y="3696100"/>
            <a:ext cx="952901" cy="827773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ZoneTexte 24"/>
          <p:cNvSpPr txBox="1"/>
          <p:nvPr/>
        </p:nvSpPr>
        <p:spPr>
          <a:xfrm>
            <a:off x="7204905" y="4797054"/>
            <a:ext cx="153824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u="sng" dirty="0" smtClean="0">
                <a:solidFill>
                  <a:schemeClr val="accent2"/>
                </a:solidFill>
              </a:rPr>
              <a:t>SPIRAL1 </a:t>
            </a:r>
            <a:r>
              <a:rPr lang="fr-FR" sz="1400" b="1" u="sng" dirty="0" err="1" smtClean="0">
                <a:solidFill>
                  <a:schemeClr val="accent2"/>
                </a:solidFill>
              </a:rPr>
              <a:t>facility</a:t>
            </a:r>
            <a:endParaRPr lang="fr-FR" sz="1400" b="1" u="sng" dirty="0" smtClean="0">
              <a:solidFill>
                <a:schemeClr val="accent2"/>
              </a:solidFill>
            </a:endParaRPr>
          </a:p>
          <a:p>
            <a:r>
              <a:rPr lang="fr-FR" sz="1400" dirty="0" smtClean="0">
                <a:solidFill>
                  <a:schemeClr val="accent2"/>
                </a:solidFill>
              </a:rPr>
              <a:t>1+ and N+ sources</a:t>
            </a:r>
          </a:p>
          <a:p>
            <a:r>
              <a:rPr lang="fr-FR" sz="1400" b="1" dirty="0" smtClean="0">
                <a:solidFill>
                  <a:schemeClr val="accent2"/>
                </a:solidFill>
              </a:rPr>
              <a:t>TISS</a:t>
            </a:r>
            <a:r>
              <a:rPr lang="fr-FR" sz="1400" dirty="0" smtClean="0">
                <a:solidFill>
                  <a:schemeClr val="accent2"/>
                </a:solidFill>
              </a:rPr>
              <a:t>, PHEONIX V2</a:t>
            </a:r>
            <a:endParaRPr lang="fr-FR" sz="1400" dirty="0">
              <a:solidFill>
                <a:schemeClr val="accent2"/>
              </a:solidFill>
            </a:endParaRPr>
          </a:p>
        </p:txBody>
      </p:sp>
      <p:cxnSp>
        <p:nvCxnSpPr>
          <p:cNvPr id="26" name="Connecteur droit 25"/>
          <p:cNvCxnSpPr/>
          <p:nvPr/>
        </p:nvCxnSpPr>
        <p:spPr>
          <a:xfrm flipV="1">
            <a:off x="8278862" y="3963496"/>
            <a:ext cx="567127" cy="827772"/>
          </a:xfrm>
          <a:prstGeom prst="line">
            <a:avLst/>
          </a:prstGeom>
          <a:ln w="19050">
            <a:solidFill>
              <a:schemeClr val="accent2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 flipV="1">
            <a:off x="8221334" y="3850440"/>
            <a:ext cx="347252" cy="940828"/>
          </a:xfrm>
          <a:prstGeom prst="line">
            <a:avLst/>
          </a:prstGeom>
          <a:ln w="19050">
            <a:solidFill>
              <a:schemeClr val="accent2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 rot="18835776">
            <a:off x="5655199" y="3012013"/>
            <a:ext cx="1339208" cy="699439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/>
          <p:cNvSpPr txBox="1"/>
          <p:nvPr/>
        </p:nvSpPr>
        <p:spPr>
          <a:xfrm>
            <a:off x="5487362" y="2167281"/>
            <a:ext cx="12816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u="sng" dirty="0" smtClean="0">
                <a:solidFill>
                  <a:schemeClr val="accent2"/>
                </a:solidFill>
              </a:rPr>
              <a:t>S3 </a:t>
            </a:r>
            <a:r>
              <a:rPr lang="fr-FR" sz="1400" b="1" u="sng" dirty="0" err="1" smtClean="0">
                <a:solidFill>
                  <a:schemeClr val="accent2"/>
                </a:solidFill>
              </a:rPr>
              <a:t>facility</a:t>
            </a:r>
            <a:endParaRPr lang="fr-FR" sz="1400" b="1" u="sng" dirty="0" smtClean="0">
              <a:solidFill>
                <a:schemeClr val="accent2"/>
              </a:solidFill>
            </a:endParaRPr>
          </a:p>
          <a:p>
            <a:r>
              <a:rPr lang="fr-FR" sz="1400" dirty="0" smtClean="0">
                <a:solidFill>
                  <a:schemeClr val="accent2"/>
                </a:solidFill>
              </a:rPr>
              <a:t>1+ laser source</a:t>
            </a:r>
          </a:p>
          <a:p>
            <a:r>
              <a:rPr lang="fr-FR" sz="1400" dirty="0" smtClean="0">
                <a:solidFill>
                  <a:schemeClr val="accent2"/>
                </a:solidFill>
              </a:rPr>
              <a:t>S3-LEB</a:t>
            </a:r>
            <a:endParaRPr lang="fr-FR" sz="1400" dirty="0">
              <a:solidFill>
                <a:schemeClr val="accent2"/>
              </a:solidFill>
            </a:endParaRPr>
          </a:p>
        </p:txBody>
      </p:sp>
      <p:cxnSp>
        <p:nvCxnSpPr>
          <p:cNvPr id="30" name="Connecteur droit 29"/>
          <p:cNvCxnSpPr/>
          <p:nvPr/>
        </p:nvCxnSpPr>
        <p:spPr>
          <a:xfrm>
            <a:off x="6202855" y="2777106"/>
            <a:ext cx="443300" cy="435931"/>
          </a:xfrm>
          <a:prstGeom prst="line">
            <a:avLst/>
          </a:prstGeom>
          <a:ln w="19050">
            <a:solidFill>
              <a:schemeClr val="accent2"/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space réservé du contenu 2">
            <a:extLst>
              <a:ext uri="{FF2B5EF4-FFF2-40B4-BE49-F238E27FC236}">
                <a16:creationId xmlns:a16="http://schemas.microsoft.com/office/drawing/2014/main" id="{719CC84A-C176-E34F-9B90-20A29666DDD7}"/>
              </a:ext>
            </a:extLst>
          </p:cNvPr>
          <p:cNvSpPr txBox="1">
            <a:spLocks/>
          </p:cNvSpPr>
          <p:nvPr/>
        </p:nvSpPr>
        <p:spPr>
          <a:xfrm>
            <a:off x="308844" y="610596"/>
            <a:ext cx="4317636" cy="509330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2568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B2568"/>
              </a:buClr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B2568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3B2568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dirty="0"/>
          </a:p>
          <a:p>
            <a:pPr marL="514350" indent="-514350">
              <a:buFont typeface="+mj-lt"/>
              <a:buAutoNum type="romanUcPeriod"/>
            </a:pPr>
            <a:r>
              <a:rPr lang="fr-FR" b="1" dirty="0" smtClean="0">
                <a:solidFill>
                  <a:srgbClr val="00B050"/>
                </a:solidFill>
              </a:rPr>
              <a:t>Stable </a:t>
            </a:r>
            <a:r>
              <a:rPr lang="fr-FR" b="1" dirty="0" err="1" smtClean="0">
                <a:solidFill>
                  <a:srgbClr val="00B050"/>
                </a:solidFill>
              </a:rPr>
              <a:t>beams</a:t>
            </a:r>
            <a:r>
              <a:rPr lang="fr-FR" b="1" dirty="0" smtClean="0">
                <a:solidFill>
                  <a:srgbClr val="00B050"/>
                </a:solidFill>
              </a:rPr>
              <a:t>: ECR ion sources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b="1" dirty="0" smtClean="0">
                <a:solidFill>
                  <a:srgbClr val="00B050"/>
                </a:solidFill>
              </a:rPr>
              <a:t>Progress on stable </a:t>
            </a:r>
            <a:r>
              <a:rPr lang="fr-FR" b="1" dirty="0" err="1" smtClean="0">
                <a:solidFill>
                  <a:srgbClr val="00B050"/>
                </a:solidFill>
              </a:rPr>
              <a:t>beams</a:t>
            </a:r>
            <a:endParaRPr lang="fr-FR" b="1" dirty="0" smtClean="0">
              <a:solidFill>
                <a:srgbClr val="00B050"/>
              </a:solidFill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fr-FR" b="1" dirty="0" smtClean="0">
                <a:solidFill>
                  <a:srgbClr val="00B050"/>
                </a:solidFill>
              </a:rPr>
              <a:t>Source monitoring</a:t>
            </a:r>
          </a:p>
          <a:p>
            <a:pPr marL="514350" indent="-514350">
              <a:buFont typeface="+mj-lt"/>
              <a:buAutoNum type="romanUcPeriod"/>
            </a:pPr>
            <a:endParaRPr lang="fr-FR" b="1" dirty="0"/>
          </a:p>
          <a:p>
            <a:pPr marL="514350" indent="-514350">
              <a:buFont typeface="+mj-lt"/>
              <a:buAutoNum type="romanUcPeriod"/>
            </a:pPr>
            <a:r>
              <a:rPr lang="fr-FR" b="1" dirty="0" smtClean="0">
                <a:solidFill>
                  <a:schemeClr val="accent2"/>
                </a:solidFill>
              </a:rPr>
              <a:t>Radioactive </a:t>
            </a:r>
            <a:r>
              <a:rPr lang="fr-FR" b="1" dirty="0" err="1" smtClean="0">
                <a:solidFill>
                  <a:schemeClr val="accent2"/>
                </a:solidFill>
              </a:rPr>
              <a:t>beams</a:t>
            </a:r>
            <a:r>
              <a:rPr lang="fr-FR" b="1" dirty="0" smtClean="0">
                <a:solidFill>
                  <a:schemeClr val="accent2"/>
                </a:solidFill>
              </a:rPr>
              <a:t>: focus on SPIRAL1</a:t>
            </a:r>
            <a:endParaRPr lang="fr-FR" b="1" dirty="0">
              <a:solidFill>
                <a:schemeClr val="accent2"/>
              </a:solidFill>
            </a:endParaRPr>
          </a:p>
          <a:p>
            <a:pPr marL="971550" lvl="1" indent="-514350">
              <a:buFont typeface="+mj-lt"/>
              <a:buAutoNum type="alphaUcPeriod"/>
            </a:pPr>
            <a:r>
              <a:rPr lang="fr-FR" b="1" dirty="0" smtClean="0">
                <a:solidFill>
                  <a:schemeClr val="accent2"/>
                </a:solidFill>
              </a:rPr>
              <a:t>Types of TISS</a:t>
            </a:r>
          </a:p>
          <a:p>
            <a:pPr marL="971550" lvl="1" indent="-514350">
              <a:buFont typeface="+mj-lt"/>
              <a:buAutoNum type="alphaUcPeriod"/>
            </a:pPr>
            <a:r>
              <a:rPr lang="fr-FR" b="1" dirty="0" err="1" smtClean="0">
                <a:solidFill>
                  <a:schemeClr val="accent2"/>
                </a:solidFill>
              </a:rPr>
              <a:t>Recent</a:t>
            </a:r>
            <a:r>
              <a:rPr lang="fr-FR" b="1" dirty="0" smtClean="0">
                <a:solidFill>
                  <a:schemeClr val="accent2"/>
                </a:solidFill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</a:rPr>
              <a:t>progress</a:t>
            </a:r>
            <a:r>
              <a:rPr lang="fr-FR" b="1" dirty="0" smtClean="0">
                <a:solidFill>
                  <a:schemeClr val="accent2"/>
                </a:solidFill>
              </a:rPr>
              <a:t> and on-</a:t>
            </a:r>
            <a:r>
              <a:rPr lang="fr-FR" b="1" dirty="0" err="1" smtClean="0">
                <a:solidFill>
                  <a:schemeClr val="accent2"/>
                </a:solidFill>
              </a:rPr>
              <a:t>going</a:t>
            </a:r>
            <a:r>
              <a:rPr lang="fr-FR" b="1" dirty="0" smtClean="0">
                <a:solidFill>
                  <a:schemeClr val="accent2"/>
                </a:solidFill>
              </a:rPr>
              <a:t> </a:t>
            </a:r>
            <a:r>
              <a:rPr lang="fr-FR" b="1" dirty="0" err="1" smtClean="0">
                <a:solidFill>
                  <a:schemeClr val="accent2"/>
                </a:solidFill>
              </a:rPr>
              <a:t>work</a:t>
            </a:r>
            <a:endParaRPr lang="fr-FR" b="1" dirty="0" smtClean="0">
              <a:solidFill>
                <a:schemeClr val="accent2"/>
              </a:solidFill>
            </a:endParaRPr>
          </a:p>
          <a:p>
            <a:pPr marL="514350" indent="-514350">
              <a:buFont typeface="+mj-lt"/>
              <a:buAutoNum type="romanUcPeriod"/>
            </a:pPr>
            <a:endParaRPr lang="fr-FR" b="1" dirty="0"/>
          </a:p>
          <a:p>
            <a:pPr marL="0" indent="0">
              <a:buNone/>
            </a:pPr>
            <a:r>
              <a:rPr lang="fr-FR" b="1" dirty="0" smtClean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75492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20" grpId="0" animBg="1"/>
      <p:bldP spid="21" grpId="0"/>
      <p:bldP spid="24" grpId="0" animBg="1"/>
      <p:bldP spid="25" grpId="0"/>
      <p:bldP spid="28" grpId="0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339" y="3625872"/>
            <a:ext cx="3424265" cy="1767362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4339" y="1276857"/>
            <a:ext cx="3461471" cy="1730736"/>
          </a:xfrm>
          <a:prstGeom prst="rect">
            <a:avLst/>
          </a:prstGeom>
        </p:spPr>
      </p:pic>
      <p:sp>
        <p:nvSpPr>
          <p:cNvPr id="21" name="ZoneTexte 20"/>
          <p:cNvSpPr txBox="1"/>
          <p:nvPr/>
        </p:nvSpPr>
        <p:spPr>
          <a:xfrm>
            <a:off x="3813595" y="1398191"/>
            <a:ext cx="18473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00B0F0"/>
                </a:solidFill>
              </a:rPr>
              <a:t>High Voltage : </a:t>
            </a:r>
            <a:r>
              <a:rPr lang="fr-FR" sz="1400" dirty="0" smtClean="0">
                <a:solidFill>
                  <a:srgbClr val="00B0F0"/>
                </a:solidFill>
              </a:rPr>
              <a:t>20.6kV</a:t>
            </a:r>
          </a:p>
          <a:p>
            <a:r>
              <a:rPr lang="fr-FR" sz="1400" dirty="0" smtClean="0">
                <a:solidFill>
                  <a:srgbClr val="00B0F0"/>
                </a:solidFill>
              </a:rPr>
              <a:t>Drain </a:t>
            </a:r>
            <a:r>
              <a:rPr lang="fr-FR" sz="1400" dirty="0" err="1" smtClean="0">
                <a:solidFill>
                  <a:srgbClr val="00B0F0"/>
                </a:solidFill>
              </a:rPr>
              <a:t>current</a:t>
            </a:r>
            <a:r>
              <a:rPr lang="fr-FR" sz="1400" dirty="0" smtClean="0">
                <a:solidFill>
                  <a:srgbClr val="00B0F0"/>
                </a:solidFill>
              </a:rPr>
              <a:t> : 1.96mA</a:t>
            </a:r>
            <a:endParaRPr lang="fr-FR" sz="1400" dirty="0">
              <a:solidFill>
                <a:srgbClr val="00B0F0"/>
              </a:solidFill>
            </a:endParaRPr>
          </a:p>
          <a:p>
            <a:r>
              <a:rPr lang="fr-FR" sz="1400" dirty="0" smtClean="0">
                <a:solidFill>
                  <a:srgbClr val="00B0F0"/>
                </a:solidFill>
              </a:rPr>
              <a:t>RF power : 342W</a:t>
            </a:r>
          </a:p>
          <a:p>
            <a:r>
              <a:rPr lang="fr-FR" sz="1400" dirty="0" smtClean="0">
                <a:solidFill>
                  <a:srgbClr val="00B0F0"/>
                </a:solidFill>
              </a:rPr>
              <a:t>O</a:t>
            </a:r>
            <a:r>
              <a:rPr lang="fr-FR" sz="1400" baseline="-25000" dirty="0" smtClean="0">
                <a:solidFill>
                  <a:srgbClr val="00B0F0"/>
                </a:solidFill>
              </a:rPr>
              <a:t>2</a:t>
            </a:r>
            <a:r>
              <a:rPr lang="fr-FR" sz="1400" dirty="0" smtClean="0">
                <a:solidFill>
                  <a:srgbClr val="00B0F0"/>
                </a:solidFill>
              </a:rPr>
              <a:t> support </a:t>
            </a:r>
            <a:r>
              <a:rPr lang="fr-FR" sz="1400" dirty="0" err="1" smtClean="0">
                <a:solidFill>
                  <a:srgbClr val="00B0F0"/>
                </a:solidFill>
              </a:rPr>
              <a:t>gas</a:t>
            </a:r>
            <a:r>
              <a:rPr lang="fr-FR" sz="1400" dirty="0" smtClean="0">
                <a:solidFill>
                  <a:srgbClr val="00B0F0"/>
                </a:solidFill>
              </a:rPr>
              <a:t> : 2.95V</a:t>
            </a:r>
          </a:p>
          <a:p>
            <a:r>
              <a:rPr lang="fr-FR" sz="1400" dirty="0" err="1" smtClean="0">
                <a:solidFill>
                  <a:srgbClr val="00B0F0"/>
                </a:solidFill>
              </a:rPr>
              <a:t>Oven</a:t>
            </a:r>
            <a:r>
              <a:rPr lang="fr-FR" sz="1400" dirty="0" smtClean="0">
                <a:solidFill>
                  <a:srgbClr val="00B0F0"/>
                </a:solidFill>
              </a:rPr>
              <a:t> : 0.710A</a:t>
            </a:r>
          </a:p>
          <a:p>
            <a:r>
              <a:rPr lang="fr-FR" sz="1400" b="1" dirty="0" err="1" smtClean="0">
                <a:solidFill>
                  <a:srgbClr val="00B0F0"/>
                </a:solidFill>
              </a:rPr>
              <a:t>Bias</a:t>
            </a:r>
            <a:r>
              <a:rPr lang="fr-FR" sz="1400" b="1" dirty="0" smtClean="0">
                <a:solidFill>
                  <a:srgbClr val="00B0F0"/>
                </a:solidFill>
              </a:rPr>
              <a:t> : 0V</a:t>
            </a:r>
            <a:endParaRPr lang="fr-FR" sz="1400" b="1" dirty="0">
              <a:solidFill>
                <a:srgbClr val="00B0F0"/>
              </a:solidFill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3818604" y="3728947"/>
            <a:ext cx="184730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FF0000"/>
                </a:solidFill>
              </a:rPr>
              <a:t>High Voltage : </a:t>
            </a:r>
            <a:r>
              <a:rPr lang="fr-FR" sz="1400" dirty="0" smtClean="0">
                <a:solidFill>
                  <a:srgbClr val="FF0000"/>
                </a:solidFill>
              </a:rPr>
              <a:t>20.6kV</a:t>
            </a:r>
          </a:p>
          <a:p>
            <a:r>
              <a:rPr lang="fr-FR" sz="1400" dirty="0" smtClean="0">
                <a:solidFill>
                  <a:srgbClr val="FF0000"/>
                </a:solidFill>
              </a:rPr>
              <a:t>Drain </a:t>
            </a:r>
            <a:r>
              <a:rPr lang="fr-FR" sz="1400" dirty="0" err="1" smtClean="0">
                <a:solidFill>
                  <a:srgbClr val="FF0000"/>
                </a:solidFill>
              </a:rPr>
              <a:t>current</a:t>
            </a:r>
            <a:r>
              <a:rPr lang="fr-FR" sz="1400" dirty="0" smtClean="0">
                <a:solidFill>
                  <a:srgbClr val="FF0000"/>
                </a:solidFill>
              </a:rPr>
              <a:t> : 2.21mA</a:t>
            </a:r>
            <a:endParaRPr lang="fr-FR" sz="1400" dirty="0">
              <a:solidFill>
                <a:srgbClr val="FF0000"/>
              </a:solidFill>
            </a:endParaRPr>
          </a:p>
          <a:p>
            <a:r>
              <a:rPr lang="fr-FR" sz="1400" dirty="0" smtClean="0">
                <a:solidFill>
                  <a:srgbClr val="FF0000"/>
                </a:solidFill>
              </a:rPr>
              <a:t>RF power : 294W</a:t>
            </a:r>
          </a:p>
          <a:p>
            <a:r>
              <a:rPr lang="fr-FR" sz="1400" dirty="0">
                <a:solidFill>
                  <a:srgbClr val="FF0000"/>
                </a:solidFill>
              </a:rPr>
              <a:t>O</a:t>
            </a:r>
            <a:r>
              <a:rPr lang="fr-FR" sz="1400" baseline="-25000" dirty="0" smtClean="0">
                <a:solidFill>
                  <a:srgbClr val="FF0000"/>
                </a:solidFill>
              </a:rPr>
              <a:t>2</a:t>
            </a:r>
            <a:r>
              <a:rPr lang="fr-FR" sz="1400" dirty="0" smtClean="0">
                <a:solidFill>
                  <a:srgbClr val="FF0000"/>
                </a:solidFill>
              </a:rPr>
              <a:t> support </a:t>
            </a:r>
            <a:r>
              <a:rPr lang="fr-FR" sz="1400" dirty="0" err="1" smtClean="0">
                <a:solidFill>
                  <a:srgbClr val="FF0000"/>
                </a:solidFill>
              </a:rPr>
              <a:t>gas</a:t>
            </a:r>
            <a:r>
              <a:rPr lang="fr-FR" sz="1400" dirty="0" smtClean="0">
                <a:solidFill>
                  <a:srgbClr val="FF0000"/>
                </a:solidFill>
              </a:rPr>
              <a:t> : 2.75V</a:t>
            </a:r>
          </a:p>
          <a:p>
            <a:r>
              <a:rPr lang="fr-FR" sz="1400" dirty="0" err="1" smtClean="0">
                <a:solidFill>
                  <a:srgbClr val="FF0000"/>
                </a:solidFill>
              </a:rPr>
              <a:t>Oven</a:t>
            </a:r>
            <a:r>
              <a:rPr lang="fr-FR" sz="1400" dirty="0" smtClean="0">
                <a:solidFill>
                  <a:srgbClr val="FF0000"/>
                </a:solidFill>
              </a:rPr>
              <a:t> : 0.930A </a:t>
            </a:r>
          </a:p>
          <a:p>
            <a:r>
              <a:rPr lang="fr-FR" sz="1400" b="1" dirty="0" err="1" smtClean="0">
                <a:solidFill>
                  <a:srgbClr val="FF0000"/>
                </a:solidFill>
              </a:rPr>
              <a:t>Bias</a:t>
            </a:r>
            <a:r>
              <a:rPr lang="fr-FR" sz="1400" b="1" dirty="0" smtClean="0">
                <a:solidFill>
                  <a:srgbClr val="FF0000"/>
                </a:solidFill>
              </a:rPr>
              <a:t> : -100V</a:t>
            </a:r>
            <a:endParaRPr lang="fr-FR" sz="1400" b="1" dirty="0">
              <a:solidFill>
                <a:srgbClr val="FF000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83015" y="850832"/>
            <a:ext cx="2611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B0F0"/>
                </a:solidFill>
              </a:rPr>
              <a:t>Coax</a:t>
            </a:r>
            <a:r>
              <a:rPr lang="fr-FR" dirty="0" smtClean="0">
                <a:solidFill>
                  <a:srgbClr val="00B0F0"/>
                </a:solidFill>
              </a:rPr>
              <a:t> + </a:t>
            </a:r>
            <a:r>
              <a:rPr lang="fr-FR" dirty="0" err="1">
                <a:solidFill>
                  <a:srgbClr val="00B0F0"/>
                </a:solidFill>
              </a:rPr>
              <a:t>o</a:t>
            </a:r>
            <a:r>
              <a:rPr lang="fr-FR" dirty="0" err="1" smtClean="0">
                <a:solidFill>
                  <a:srgbClr val="00B0F0"/>
                </a:solidFill>
              </a:rPr>
              <a:t>ven</a:t>
            </a:r>
            <a:r>
              <a:rPr lang="fr-FR" dirty="0" smtClean="0">
                <a:solidFill>
                  <a:srgbClr val="00B0F0"/>
                </a:solidFill>
              </a:rPr>
              <a:t> at HV </a:t>
            </a:r>
            <a:r>
              <a:rPr lang="fr-FR" dirty="0" err="1" smtClean="0">
                <a:solidFill>
                  <a:srgbClr val="00B0F0"/>
                </a:solidFill>
              </a:rPr>
              <a:t>ground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83015" y="3229269"/>
            <a:ext cx="2482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Coax</a:t>
            </a:r>
            <a:r>
              <a:rPr lang="fr-FR" dirty="0" smtClean="0">
                <a:solidFill>
                  <a:srgbClr val="FF0000"/>
                </a:solidFill>
              </a:rPr>
              <a:t> + </a:t>
            </a:r>
            <a:r>
              <a:rPr lang="fr-FR" dirty="0" err="1" smtClean="0">
                <a:solidFill>
                  <a:srgbClr val="FF0000"/>
                </a:solidFill>
              </a:rPr>
              <a:t>oven</a:t>
            </a:r>
            <a:r>
              <a:rPr lang="fr-FR" dirty="0" smtClean="0">
                <a:solidFill>
                  <a:srgbClr val="FF0000"/>
                </a:solidFill>
              </a:rPr>
              <a:t> at HV + </a:t>
            </a:r>
            <a:r>
              <a:rPr lang="fr-FR" dirty="0" err="1" smtClean="0">
                <a:solidFill>
                  <a:srgbClr val="FF0000"/>
                </a:solidFill>
              </a:rPr>
              <a:t>bias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9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Stable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</a:t>
            </a:r>
            <a:r>
              <a:rPr lang="fr-FR" sz="3200" dirty="0" err="1" smtClean="0"/>
              <a:t>improving</a:t>
            </a:r>
            <a:r>
              <a:rPr lang="fr-FR" sz="3200" dirty="0" smtClean="0"/>
              <a:t> the rates (1/2)</a:t>
            </a:r>
            <a:endParaRPr lang="fr-FR" sz="3200" dirty="0"/>
          </a:p>
        </p:txBody>
      </p:sp>
      <p:sp>
        <p:nvSpPr>
          <p:cNvPr id="7" name="ZoneTexte 6"/>
          <p:cNvSpPr txBox="1"/>
          <p:nvPr/>
        </p:nvSpPr>
        <p:spPr>
          <a:xfrm>
            <a:off x="9849442" y="5941882"/>
            <a:ext cx="230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Slide </a:t>
            </a:r>
            <a:r>
              <a:rPr lang="fr-FR" dirty="0" err="1" smtClean="0"/>
              <a:t>credit</a:t>
            </a:r>
            <a:r>
              <a:rPr lang="fr-FR" dirty="0" smtClean="0"/>
              <a:t>: M. Dubois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394339" y="5669280"/>
            <a:ext cx="52625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Now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for </a:t>
            </a:r>
            <a:r>
              <a:rPr lang="fr-FR" dirty="0" err="1" smtClean="0"/>
              <a:t>every</a:t>
            </a:r>
            <a:r>
              <a:rPr lang="fr-FR" dirty="0" smtClean="0"/>
              <a:t> stable </a:t>
            </a:r>
            <a:r>
              <a:rPr lang="fr-FR" dirty="0" err="1" smtClean="0"/>
              <a:t>beam</a:t>
            </a:r>
            <a:r>
              <a:rPr lang="fr-FR" dirty="0" smtClean="0"/>
              <a:t> </a:t>
            </a:r>
            <a:r>
              <a:rPr lang="fr-FR" dirty="0" err="1" smtClean="0"/>
              <a:t>requiring</a:t>
            </a:r>
            <a:r>
              <a:rPr lang="fr-FR" dirty="0" smtClean="0"/>
              <a:t> an </a:t>
            </a:r>
            <a:r>
              <a:rPr lang="fr-FR" dirty="0" err="1" smtClean="0"/>
              <a:t>oven</a:t>
            </a:r>
            <a:r>
              <a:rPr lang="fr-FR" dirty="0" smtClean="0"/>
              <a:t>.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157" y="1005421"/>
            <a:ext cx="5443034" cy="3555530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 rot="20841517">
            <a:off x="6030316" y="1075025"/>
            <a:ext cx="1309782" cy="64633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March 2025</a:t>
            </a:r>
          </a:p>
          <a:p>
            <a:r>
              <a:rPr lang="fr-FR" dirty="0" err="1" smtClean="0">
                <a:solidFill>
                  <a:schemeClr val="bg1"/>
                </a:solidFill>
              </a:rPr>
              <a:t>experiment</a:t>
            </a:r>
            <a:endParaRPr lang="fr-FR" dirty="0">
              <a:solidFill>
                <a:schemeClr val="bg1"/>
              </a:solidFill>
            </a:endParaRPr>
          </a:p>
        </p:txBody>
      </p:sp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517321"/>
              </p:ext>
            </p:extLst>
          </p:nvPr>
        </p:nvGraphicFramePr>
        <p:xfrm>
          <a:off x="6613679" y="4458522"/>
          <a:ext cx="516998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4092266517"/>
                    </a:ext>
                  </a:extLst>
                </a:gridCol>
                <a:gridCol w="1241456">
                  <a:extLst>
                    <a:ext uri="{9D8B030D-6E8A-4147-A177-3AD203B41FA5}">
                      <a16:colId xmlns:a16="http://schemas.microsoft.com/office/drawing/2014/main" val="337874501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23495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2007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2025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64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Average</a:t>
                      </a:r>
                      <a:r>
                        <a:rPr lang="fr-FR" sz="1400" dirty="0" smtClean="0"/>
                        <a:t> </a:t>
                      </a:r>
                      <a:r>
                        <a:rPr lang="fr-FR" sz="1400" dirty="0" err="1" smtClean="0"/>
                        <a:t>intensity</a:t>
                      </a:r>
                      <a:r>
                        <a:rPr lang="fr-FR" sz="1400" baseline="0" dirty="0" smtClean="0"/>
                        <a:t> of </a:t>
                      </a:r>
                      <a:r>
                        <a:rPr lang="fr-FR" sz="1400" baseline="30000" dirty="0" smtClean="0"/>
                        <a:t>206</a:t>
                      </a:r>
                      <a:r>
                        <a:rPr lang="fr-FR" sz="1400" baseline="0" dirty="0" smtClean="0"/>
                        <a:t>Pb</a:t>
                      </a:r>
                      <a:r>
                        <a:rPr lang="fr-FR" sz="1400" baseline="30000" dirty="0" smtClean="0"/>
                        <a:t>31+</a:t>
                      </a:r>
                      <a:r>
                        <a:rPr lang="fr-FR" sz="1400" baseline="0" dirty="0" smtClean="0"/>
                        <a:t> (µ</a:t>
                      </a:r>
                      <a:r>
                        <a:rPr lang="fr-FR" sz="1400" baseline="0" dirty="0" err="1" smtClean="0"/>
                        <a:t>Ae</a:t>
                      </a:r>
                      <a:r>
                        <a:rPr lang="fr-FR" sz="1400" baseline="0" dirty="0" smtClean="0"/>
                        <a:t>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0.6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1.1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303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Transport up to FC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28%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45%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64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dirty="0" err="1" smtClean="0"/>
                        <a:t>Consumption</a:t>
                      </a:r>
                      <a:r>
                        <a:rPr lang="fr-FR" sz="1400" dirty="0" smtClean="0"/>
                        <a:t> (µg/h)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65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 smtClean="0"/>
                        <a:t>27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197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1979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29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Stable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</a:t>
            </a:r>
            <a:r>
              <a:rPr lang="fr-FR" sz="3200" dirty="0" err="1" smtClean="0"/>
              <a:t>improving</a:t>
            </a:r>
            <a:r>
              <a:rPr lang="fr-FR" sz="3200" dirty="0" smtClean="0"/>
              <a:t> the rates (2/2)</a:t>
            </a:r>
            <a:endParaRPr lang="fr-FR" sz="3200" dirty="0"/>
          </a:p>
        </p:txBody>
      </p:sp>
      <p:grpSp>
        <p:nvGrpSpPr>
          <p:cNvPr id="46" name="Groupe 45"/>
          <p:cNvGrpSpPr/>
          <p:nvPr/>
        </p:nvGrpSpPr>
        <p:grpSpPr>
          <a:xfrm>
            <a:off x="124144" y="893003"/>
            <a:ext cx="4521975" cy="4896214"/>
            <a:chOff x="195181" y="2848798"/>
            <a:chExt cx="4815880" cy="5242931"/>
          </a:xfrm>
        </p:grpSpPr>
        <p:pic>
          <p:nvPicPr>
            <p:cNvPr id="47" name="Image 46"/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3874" y="3375160"/>
              <a:ext cx="3837187" cy="2415353"/>
            </a:xfrm>
            <a:prstGeom prst="rect">
              <a:avLst/>
            </a:prstGeom>
          </p:spPr>
        </p:pic>
        <p:pic>
          <p:nvPicPr>
            <p:cNvPr id="48" name="Image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20652" y="6384857"/>
              <a:ext cx="1423734" cy="1132989"/>
            </a:xfrm>
            <a:prstGeom prst="rect">
              <a:avLst/>
            </a:prstGeom>
          </p:spPr>
        </p:pic>
        <p:pic>
          <p:nvPicPr>
            <p:cNvPr id="49" name="Image 4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13471" y="6333313"/>
              <a:ext cx="963933" cy="1168711"/>
            </a:xfrm>
            <a:prstGeom prst="rect">
              <a:avLst/>
            </a:prstGeom>
          </p:spPr>
        </p:pic>
        <p:pic>
          <p:nvPicPr>
            <p:cNvPr id="50" name="Image 49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1084" y="6357689"/>
              <a:ext cx="1047139" cy="1058904"/>
            </a:xfrm>
            <a:prstGeom prst="rect">
              <a:avLst/>
            </a:prstGeom>
          </p:spPr>
        </p:pic>
        <p:pic>
          <p:nvPicPr>
            <p:cNvPr id="51" name="Image 50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4096" y="3227786"/>
              <a:ext cx="1703714" cy="1210635"/>
            </a:xfrm>
            <a:prstGeom prst="rect">
              <a:avLst/>
            </a:prstGeom>
          </p:spPr>
        </p:pic>
        <p:pic>
          <p:nvPicPr>
            <p:cNvPr id="52" name="Image 51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7418" y="5153278"/>
              <a:ext cx="1006334" cy="1025320"/>
            </a:xfrm>
            <a:prstGeom prst="rect">
              <a:avLst/>
            </a:prstGeom>
          </p:spPr>
        </p:pic>
        <p:pic>
          <p:nvPicPr>
            <p:cNvPr id="53" name="Image 52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8372" y="3946098"/>
              <a:ext cx="996160" cy="1028089"/>
            </a:xfrm>
            <a:prstGeom prst="rect">
              <a:avLst/>
            </a:prstGeom>
          </p:spPr>
        </p:pic>
        <p:cxnSp>
          <p:nvCxnSpPr>
            <p:cNvPr id="54" name="Connecteur droit avec flèche 53"/>
            <p:cNvCxnSpPr>
              <a:stCxn id="50" idx="0"/>
            </p:cNvCxnSpPr>
            <p:nvPr/>
          </p:nvCxnSpPr>
          <p:spPr>
            <a:xfrm flipV="1">
              <a:off x="1564654" y="5355888"/>
              <a:ext cx="808136" cy="1001801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>
            <a:xfrm flipV="1">
              <a:off x="2971112" y="5450523"/>
              <a:ext cx="377086" cy="1111989"/>
            </a:xfrm>
            <a:prstGeom prst="straightConnector1">
              <a:avLst/>
            </a:prstGeom>
            <a:ln w="12700">
              <a:solidFill>
                <a:srgbClr val="7030A0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eur droit avec flèche 55"/>
            <p:cNvCxnSpPr/>
            <p:nvPr/>
          </p:nvCxnSpPr>
          <p:spPr>
            <a:xfrm flipV="1">
              <a:off x="1459830" y="4931876"/>
              <a:ext cx="776607" cy="289310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necteur droit avec flèche 56"/>
            <p:cNvCxnSpPr/>
            <p:nvPr/>
          </p:nvCxnSpPr>
          <p:spPr>
            <a:xfrm flipH="1">
              <a:off x="2543409" y="4172875"/>
              <a:ext cx="618409" cy="338803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/>
            <p:cNvCxnSpPr/>
            <p:nvPr/>
          </p:nvCxnSpPr>
          <p:spPr>
            <a:xfrm>
              <a:off x="1334532" y="4568343"/>
              <a:ext cx="901906" cy="191110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necteur droit avec flèche 58"/>
            <p:cNvCxnSpPr>
              <a:stCxn id="48" idx="0"/>
            </p:cNvCxnSpPr>
            <p:nvPr/>
          </p:nvCxnSpPr>
          <p:spPr>
            <a:xfrm flipH="1" flipV="1">
              <a:off x="3866279" y="5447443"/>
              <a:ext cx="266240" cy="937413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/>
            <p:cNvSpPr txBox="1"/>
            <p:nvPr/>
          </p:nvSpPr>
          <p:spPr>
            <a:xfrm>
              <a:off x="2609625" y="2848798"/>
              <a:ext cx="2337075" cy="329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solidFill>
                    <a:srgbClr val="C00000"/>
                  </a:solidFill>
                </a:rPr>
                <a:t>Acceleration</a:t>
              </a:r>
              <a:r>
                <a:rPr lang="fr-FR" sz="1400" dirty="0" smtClean="0">
                  <a:solidFill>
                    <a:srgbClr val="C00000"/>
                  </a:solidFill>
                </a:rPr>
                <a:t> </a:t>
              </a:r>
              <a:r>
                <a:rPr lang="fr-FR" sz="1400" dirty="0" err="1" smtClean="0">
                  <a:solidFill>
                    <a:srgbClr val="C00000"/>
                  </a:solidFill>
                </a:rPr>
                <a:t>column</a:t>
              </a:r>
              <a:r>
                <a:rPr lang="fr-FR" sz="1400" dirty="0" smtClean="0">
                  <a:solidFill>
                    <a:srgbClr val="C00000"/>
                  </a:solidFill>
                </a:rPr>
                <a:t> (80kV)</a:t>
              </a:r>
              <a:endParaRPr lang="fr-FR" sz="1400" dirty="0">
                <a:solidFill>
                  <a:srgbClr val="C00000"/>
                </a:solidFill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3615796" y="7528847"/>
              <a:ext cx="1033444" cy="5628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chemeClr val="accent2"/>
                  </a:solidFill>
                </a:rPr>
                <a:t>Ion source</a:t>
              </a:r>
            </a:p>
            <a:p>
              <a:pPr algn="ctr"/>
              <a:r>
                <a:rPr lang="fr-FR" sz="1400" dirty="0" smtClean="0">
                  <a:solidFill>
                    <a:schemeClr val="accent2"/>
                  </a:solidFill>
                </a:rPr>
                <a:t>(25kV)</a:t>
              </a:r>
              <a:endParaRPr lang="fr-FR" sz="1400" dirty="0">
                <a:solidFill>
                  <a:schemeClr val="accent2"/>
                </a:solidFill>
              </a:endParaRPr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2339639" y="7649730"/>
              <a:ext cx="871009" cy="329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>
                  <a:solidFill>
                    <a:schemeClr val="accent6"/>
                  </a:solidFill>
                </a:rPr>
                <a:t>Solenoid</a:t>
              </a:r>
              <a:endParaRPr lang="fr-FR" sz="1400" dirty="0">
                <a:solidFill>
                  <a:schemeClr val="accent6"/>
                </a:solidFill>
              </a:endParaRPr>
            </a:p>
          </p:txBody>
        </p:sp>
        <p:sp>
          <p:nvSpPr>
            <p:cNvPr id="63" name="ZoneTexte 62"/>
            <p:cNvSpPr txBox="1"/>
            <p:nvPr/>
          </p:nvSpPr>
          <p:spPr>
            <a:xfrm>
              <a:off x="1145370" y="7400769"/>
              <a:ext cx="965526" cy="562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00B050"/>
                  </a:solidFill>
                </a:rPr>
                <a:t>Mass </a:t>
              </a:r>
            </a:p>
            <a:p>
              <a:pPr algn="ctr"/>
              <a:r>
                <a:rPr lang="fr-FR" sz="1400" dirty="0" err="1" smtClean="0">
                  <a:solidFill>
                    <a:srgbClr val="00B050"/>
                  </a:solidFill>
                </a:rPr>
                <a:t>separator</a:t>
              </a:r>
              <a:endParaRPr lang="fr-FR" sz="1400" dirty="0">
                <a:solidFill>
                  <a:srgbClr val="00B050"/>
                </a:solidFill>
              </a:endParaRPr>
            </a:p>
          </p:txBody>
        </p:sp>
        <p:sp>
          <p:nvSpPr>
            <p:cNvPr id="64" name="ZoneTexte 63"/>
            <p:cNvSpPr txBox="1"/>
            <p:nvPr/>
          </p:nvSpPr>
          <p:spPr>
            <a:xfrm>
              <a:off x="195181" y="6128466"/>
              <a:ext cx="1126472" cy="6591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00B050"/>
                  </a:solidFill>
                </a:rPr>
                <a:t>Faraday </a:t>
              </a:r>
              <a:r>
                <a:rPr lang="fr-FR" sz="1400" dirty="0" err="1" smtClean="0">
                  <a:solidFill>
                    <a:srgbClr val="00B050"/>
                  </a:solidFill>
                </a:rPr>
                <a:t>cup</a:t>
              </a:r>
              <a:endParaRPr lang="fr-FR" sz="1400" dirty="0" smtClean="0">
                <a:solidFill>
                  <a:srgbClr val="00B050"/>
                </a:solidFill>
              </a:endParaRPr>
            </a:p>
            <a:p>
              <a:r>
                <a:rPr lang="fr-FR" sz="2000" b="1" dirty="0" smtClean="0">
                  <a:solidFill>
                    <a:srgbClr val="00B050"/>
                  </a:solidFill>
                </a:rPr>
                <a:t>(FC0)</a:t>
              </a:r>
              <a:endParaRPr lang="fr-FR" sz="2000" b="1" dirty="0">
                <a:solidFill>
                  <a:srgbClr val="00B050"/>
                </a:solidFill>
              </a:endParaRPr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253288" y="3627245"/>
              <a:ext cx="1005670" cy="329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err="1" smtClean="0">
                  <a:solidFill>
                    <a:srgbClr val="FF0000"/>
                  </a:solidFill>
                </a:rPr>
                <a:t>Collimator</a:t>
              </a:r>
              <a:endParaRPr lang="fr-FR" sz="1400" dirty="0">
                <a:solidFill>
                  <a:srgbClr val="FF0000"/>
                </a:solidFill>
              </a:endParaRPr>
            </a:p>
          </p:txBody>
        </p:sp>
        <p:sp>
          <p:nvSpPr>
            <p:cNvPr id="66" name="ZoneTexte 65"/>
            <p:cNvSpPr txBox="1"/>
            <p:nvPr/>
          </p:nvSpPr>
          <p:spPr>
            <a:xfrm>
              <a:off x="1934535" y="3080840"/>
              <a:ext cx="803404" cy="32957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400" dirty="0" err="1">
                  <a:solidFill>
                    <a:srgbClr val="00B050"/>
                  </a:solidFill>
                </a:rPr>
                <a:t>M</a:t>
              </a:r>
              <a:r>
                <a:rPr lang="fr-FR" sz="1400" dirty="0" err="1" smtClean="0">
                  <a:solidFill>
                    <a:srgbClr val="00B050"/>
                  </a:solidFill>
                </a:rPr>
                <a:t>agnet</a:t>
              </a:r>
              <a:endParaRPr lang="fr-FR" sz="1400" dirty="0">
                <a:solidFill>
                  <a:srgbClr val="00B050"/>
                </a:solidFill>
              </a:endParaRPr>
            </a:p>
          </p:txBody>
        </p:sp>
        <p:sp>
          <p:nvSpPr>
            <p:cNvPr id="67" name="ZoneTexte 66"/>
            <p:cNvSpPr txBox="1"/>
            <p:nvPr/>
          </p:nvSpPr>
          <p:spPr>
            <a:xfrm>
              <a:off x="689528" y="2969637"/>
              <a:ext cx="1191346" cy="626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0070C0"/>
                  </a:solidFill>
                </a:rPr>
                <a:t>Faraday </a:t>
              </a:r>
              <a:r>
                <a:rPr lang="fr-FR" sz="1400" dirty="0" err="1" smtClean="0">
                  <a:solidFill>
                    <a:srgbClr val="0070C0"/>
                  </a:solidFill>
                </a:rPr>
                <a:t>Cup</a:t>
              </a:r>
              <a:r>
                <a:rPr lang="fr-FR" sz="1400" dirty="0" smtClean="0">
                  <a:solidFill>
                    <a:srgbClr val="0070C0"/>
                  </a:solidFill>
                </a:rPr>
                <a:t> </a:t>
              </a:r>
            </a:p>
            <a:p>
              <a:r>
                <a:rPr lang="fr-FR" b="1" dirty="0" smtClean="0">
                  <a:solidFill>
                    <a:srgbClr val="0070C0"/>
                  </a:solidFill>
                </a:rPr>
                <a:t>(FC11)</a:t>
              </a:r>
              <a:endParaRPr lang="fr-FR" b="1" dirty="0">
                <a:solidFill>
                  <a:srgbClr val="0070C0"/>
                </a:solidFill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1391939" y="3566293"/>
              <a:ext cx="80867" cy="19107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400"/>
            </a:p>
          </p:txBody>
        </p:sp>
      </p:grpSp>
      <p:sp>
        <p:nvSpPr>
          <p:cNvPr id="69" name="Forme libre 68"/>
          <p:cNvSpPr/>
          <p:nvPr/>
        </p:nvSpPr>
        <p:spPr>
          <a:xfrm>
            <a:off x="2232870" y="2838326"/>
            <a:ext cx="1187351" cy="401146"/>
          </a:xfrm>
          <a:custGeom>
            <a:avLst/>
            <a:gdLst>
              <a:gd name="connsiteX0" fmla="*/ 815296 w 815296"/>
              <a:gd name="connsiteY0" fmla="*/ 228600 h 230632"/>
              <a:gd name="connsiteX1" fmla="*/ 330664 w 815296"/>
              <a:gd name="connsiteY1" fmla="*/ 228600 h 230632"/>
              <a:gd name="connsiteX2" fmla="*/ 147784 w 815296"/>
              <a:gd name="connsiteY2" fmla="*/ 228600 h 230632"/>
              <a:gd name="connsiteX3" fmla="*/ 38056 w 815296"/>
              <a:gd name="connsiteY3" fmla="*/ 201168 h 230632"/>
              <a:gd name="connsiteX4" fmla="*/ 1480 w 815296"/>
              <a:gd name="connsiteY4" fmla="*/ 100584 h 230632"/>
              <a:gd name="connsiteX5" fmla="*/ 10624 w 815296"/>
              <a:gd name="connsiteY5" fmla="*/ 0 h 230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5296" h="230632">
                <a:moveTo>
                  <a:pt x="815296" y="228600"/>
                </a:moveTo>
                <a:lnTo>
                  <a:pt x="330664" y="228600"/>
                </a:lnTo>
                <a:cubicBezTo>
                  <a:pt x="219412" y="228600"/>
                  <a:pt x="196552" y="233172"/>
                  <a:pt x="147784" y="228600"/>
                </a:cubicBezTo>
                <a:cubicBezTo>
                  <a:pt x="99016" y="224028"/>
                  <a:pt x="62440" y="222504"/>
                  <a:pt x="38056" y="201168"/>
                </a:cubicBezTo>
                <a:cubicBezTo>
                  <a:pt x="13672" y="179832"/>
                  <a:pt x="6052" y="134112"/>
                  <a:pt x="1480" y="100584"/>
                </a:cubicBezTo>
                <a:cubicBezTo>
                  <a:pt x="-3092" y="67056"/>
                  <a:pt x="3766" y="33528"/>
                  <a:pt x="10624" y="0"/>
                </a:cubicBezTo>
              </a:path>
            </a:pathLst>
          </a:custGeom>
          <a:noFill/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0" name="Forme libre 69"/>
          <p:cNvSpPr/>
          <p:nvPr/>
        </p:nvSpPr>
        <p:spPr>
          <a:xfrm>
            <a:off x="1331949" y="1669405"/>
            <a:ext cx="891468" cy="990319"/>
          </a:xfrm>
          <a:custGeom>
            <a:avLst/>
            <a:gdLst>
              <a:gd name="connsiteX0" fmla="*/ 628650 w 635563"/>
              <a:gd name="connsiteY0" fmla="*/ 743560 h 743560"/>
              <a:gd name="connsiteX1" fmla="*/ 635000 w 635563"/>
              <a:gd name="connsiteY1" fmla="*/ 299060 h 743560"/>
              <a:gd name="connsiteX2" fmla="*/ 615950 w 635563"/>
              <a:gd name="connsiteY2" fmla="*/ 133960 h 743560"/>
              <a:gd name="connsiteX3" fmla="*/ 546100 w 635563"/>
              <a:gd name="connsiteY3" fmla="*/ 64110 h 743560"/>
              <a:gd name="connsiteX4" fmla="*/ 438150 w 635563"/>
              <a:gd name="connsiteY4" fmla="*/ 6960 h 743560"/>
              <a:gd name="connsiteX5" fmla="*/ 260350 w 635563"/>
              <a:gd name="connsiteY5" fmla="*/ 610 h 743560"/>
              <a:gd name="connsiteX6" fmla="*/ 0 w 635563"/>
              <a:gd name="connsiteY6" fmla="*/ 610 h 743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5563" h="743560">
                <a:moveTo>
                  <a:pt x="628650" y="743560"/>
                </a:moveTo>
                <a:cubicBezTo>
                  <a:pt x="632883" y="572110"/>
                  <a:pt x="637117" y="400660"/>
                  <a:pt x="635000" y="299060"/>
                </a:cubicBezTo>
                <a:cubicBezTo>
                  <a:pt x="632883" y="197460"/>
                  <a:pt x="630767" y="173118"/>
                  <a:pt x="615950" y="133960"/>
                </a:cubicBezTo>
                <a:cubicBezTo>
                  <a:pt x="601133" y="94802"/>
                  <a:pt x="575733" y="85277"/>
                  <a:pt x="546100" y="64110"/>
                </a:cubicBezTo>
                <a:cubicBezTo>
                  <a:pt x="516467" y="42943"/>
                  <a:pt x="485775" y="17543"/>
                  <a:pt x="438150" y="6960"/>
                </a:cubicBezTo>
                <a:cubicBezTo>
                  <a:pt x="390525" y="-3623"/>
                  <a:pt x="333375" y="1668"/>
                  <a:pt x="260350" y="610"/>
                </a:cubicBezTo>
                <a:cubicBezTo>
                  <a:pt x="187325" y="-448"/>
                  <a:pt x="93662" y="81"/>
                  <a:pt x="0" y="610"/>
                </a:cubicBezTo>
              </a:path>
            </a:pathLst>
          </a:custGeom>
          <a:noFill/>
          <a:ln w="38100">
            <a:solidFill>
              <a:srgbClr val="00B0F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70"/>
          <p:cNvSpPr/>
          <p:nvPr/>
        </p:nvSpPr>
        <p:spPr>
          <a:xfrm>
            <a:off x="2619899" y="2953588"/>
            <a:ext cx="289833" cy="5394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3" name="Rectangle 72"/>
          <p:cNvSpPr/>
          <p:nvPr/>
        </p:nvSpPr>
        <p:spPr>
          <a:xfrm>
            <a:off x="4816427" y="1104140"/>
            <a:ext cx="6912278" cy="21084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4" name="Image 7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4306" y="1250590"/>
            <a:ext cx="2527279" cy="1828000"/>
          </a:xfrm>
          <a:prstGeom prst="rect">
            <a:avLst/>
          </a:prstGeom>
        </p:spPr>
      </p:pic>
      <p:pic>
        <p:nvPicPr>
          <p:cNvPr id="75" name="Image 74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02452" y="1268150"/>
            <a:ext cx="3316524" cy="183391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ZoneTexte 75"/>
          <p:cNvSpPr txBox="1"/>
          <p:nvPr/>
        </p:nvSpPr>
        <p:spPr>
          <a:xfrm>
            <a:off x="5682804" y="642475"/>
            <a:ext cx="10302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/>
              <a:t>Before</a:t>
            </a:r>
            <a:endParaRPr lang="fr-FR" sz="2400" b="1" dirty="0"/>
          </a:p>
        </p:txBody>
      </p:sp>
      <p:sp>
        <p:nvSpPr>
          <p:cNvPr id="78" name="ZoneTexte 77"/>
          <p:cNvSpPr txBox="1"/>
          <p:nvPr/>
        </p:nvSpPr>
        <p:spPr>
          <a:xfrm>
            <a:off x="9542459" y="642475"/>
            <a:ext cx="836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err="1" smtClean="0"/>
              <a:t>After</a:t>
            </a:r>
            <a:endParaRPr lang="fr-FR" sz="2400" b="1" dirty="0"/>
          </a:p>
        </p:txBody>
      </p:sp>
      <p:cxnSp>
        <p:nvCxnSpPr>
          <p:cNvPr id="3" name="Connecteur droit 2"/>
          <p:cNvCxnSpPr/>
          <p:nvPr/>
        </p:nvCxnSpPr>
        <p:spPr>
          <a:xfrm flipH="1">
            <a:off x="2909732" y="2445916"/>
            <a:ext cx="1906696" cy="59917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9" name="Tableau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4015987"/>
              </p:ext>
            </p:extLst>
          </p:nvPr>
        </p:nvGraphicFramePr>
        <p:xfrm>
          <a:off x="4934306" y="3319799"/>
          <a:ext cx="2444670" cy="142137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3421">
                  <a:extLst>
                    <a:ext uri="{9D8B030D-6E8A-4147-A177-3AD203B41FA5}">
                      <a16:colId xmlns:a16="http://schemas.microsoft.com/office/drawing/2014/main" val="3830468636"/>
                    </a:ext>
                  </a:extLst>
                </a:gridCol>
                <a:gridCol w="1131249">
                  <a:extLst>
                    <a:ext uri="{9D8B030D-6E8A-4147-A177-3AD203B41FA5}">
                      <a16:colId xmlns:a16="http://schemas.microsoft.com/office/drawing/2014/main" val="1827982690"/>
                    </a:ext>
                  </a:extLst>
                </a:gridCol>
              </a:tblGrid>
              <a:tr h="631664"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Transport</a:t>
                      </a:r>
                    </a:p>
                    <a:p>
                      <a:pPr algn="ctr"/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Evaluation on </a:t>
                      </a:r>
                      <a:r>
                        <a:rPr lang="fr-FR" sz="1400" dirty="0" err="1" smtClean="0">
                          <a:solidFill>
                            <a:schemeClr val="tx1"/>
                          </a:solidFill>
                        </a:rPr>
                        <a:t>Injector</a:t>
                      </a:r>
                      <a:r>
                        <a:rPr lang="fr-FR" sz="1400" dirty="0" smtClean="0">
                          <a:solidFill>
                            <a:schemeClr val="tx1"/>
                          </a:solidFill>
                        </a:rPr>
                        <a:t> 1</a:t>
                      </a:r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316847"/>
                  </a:ext>
                </a:extLst>
              </a:tr>
              <a:tr h="404487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rgbClr val="00B050"/>
                          </a:solidFill>
                        </a:rPr>
                        <a:t>Source to FC0</a:t>
                      </a:r>
                      <a:endParaRPr lang="fr-FR" sz="14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bg1"/>
                          </a:solidFill>
                        </a:rPr>
                        <a:t>75%</a:t>
                      </a:r>
                      <a:endParaRPr lang="fr-FR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2554131"/>
                  </a:ext>
                </a:extLst>
              </a:tr>
              <a:tr h="385225">
                <a:tc>
                  <a:txBody>
                    <a:bodyPr/>
                    <a:lstStyle/>
                    <a:p>
                      <a:r>
                        <a:rPr lang="fr-FR" sz="1400" b="1" dirty="0" smtClean="0">
                          <a:solidFill>
                            <a:srgbClr val="00B0F0"/>
                          </a:solidFill>
                        </a:rPr>
                        <a:t>FC0</a:t>
                      </a:r>
                      <a:r>
                        <a:rPr lang="fr-FR" sz="1400" b="1" baseline="0" dirty="0" smtClean="0">
                          <a:solidFill>
                            <a:srgbClr val="00B0F0"/>
                          </a:solidFill>
                        </a:rPr>
                        <a:t> to FC11</a:t>
                      </a:r>
                      <a:endParaRPr lang="fr-FR" sz="1400" b="1" dirty="0">
                        <a:solidFill>
                          <a:srgbClr val="00B0F0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>
                          <a:solidFill>
                            <a:schemeClr val="bg1"/>
                          </a:solidFill>
                        </a:rPr>
                        <a:t>55</a:t>
                      </a:r>
                      <a:r>
                        <a:rPr lang="fr-FR" sz="1400" b="1" baseline="0" dirty="0" smtClean="0">
                          <a:solidFill>
                            <a:schemeClr val="bg1"/>
                          </a:solidFill>
                        </a:rPr>
                        <a:t> to 60</a:t>
                      </a:r>
                      <a:r>
                        <a:rPr lang="fr-FR" sz="1400" b="1" dirty="0" smtClean="0">
                          <a:solidFill>
                            <a:schemeClr val="bg1"/>
                          </a:solidFill>
                        </a:rPr>
                        <a:t>%</a:t>
                      </a:r>
                      <a:endParaRPr lang="fr-FR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6517934"/>
                  </a:ext>
                </a:extLst>
              </a:tr>
            </a:tbl>
          </a:graphicData>
        </a:graphic>
      </p:graphicFrame>
      <p:pic>
        <p:nvPicPr>
          <p:cNvPr id="81" name="Image 80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6800" y="4783769"/>
            <a:ext cx="2554785" cy="1534232"/>
          </a:xfrm>
          <a:prstGeom prst="rect">
            <a:avLst/>
          </a:prstGeom>
        </p:spPr>
      </p:pic>
      <p:pic>
        <p:nvPicPr>
          <p:cNvPr id="82" name="Image 81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4697" y="3376585"/>
            <a:ext cx="2792451" cy="1825132"/>
          </a:xfrm>
          <a:prstGeom prst="rect">
            <a:avLst/>
          </a:prstGeom>
        </p:spPr>
      </p:pic>
      <p:sp>
        <p:nvSpPr>
          <p:cNvPr id="83" name="ZoneTexte 82"/>
          <p:cNvSpPr txBox="1"/>
          <p:nvPr/>
        </p:nvSpPr>
        <p:spPr>
          <a:xfrm rot="20841517">
            <a:off x="7727744" y="3339177"/>
            <a:ext cx="114941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2024 tests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8013772" y="5190183"/>
            <a:ext cx="3813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+30% to 60% </a:t>
            </a:r>
            <a:r>
              <a:rPr lang="fr-FR" dirty="0" err="1" smtClean="0"/>
              <a:t>increased</a:t>
            </a:r>
            <a:r>
              <a:rPr lang="fr-FR" dirty="0" smtClean="0"/>
              <a:t> rate in FC11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Qpole</a:t>
            </a:r>
            <a:r>
              <a:rPr lang="fr-FR" dirty="0" smtClean="0"/>
              <a:t> </a:t>
            </a:r>
            <a:r>
              <a:rPr lang="fr-FR" dirty="0" err="1" smtClean="0"/>
              <a:t>permanently</a:t>
            </a:r>
            <a:r>
              <a:rPr lang="fr-FR" dirty="0" smtClean="0"/>
              <a:t> </a:t>
            </a:r>
            <a:r>
              <a:rPr lang="fr-FR" dirty="0" err="1" smtClean="0"/>
              <a:t>installed</a:t>
            </a:r>
            <a:r>
              <a:rPr lang="fr-FR" dirty="0" smtClean="0"/>
              <a:t> in I1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9759112" y="2753693"/>
            <a:ext cx="183518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fr-FR" sz="1400" b="1" dirty="0" smtClean="0"/>
              <a:t>Installation of a </a:t>
            </a:r>
            <a:r>
              <a:rPr lang="fr-FR" sz="1400" b="1" dirty="0" err="1" smtClean="0"/>
              <a:t>Qpole</a:t>
            </a:r>
            <a:endParaRPr lang="fr-FR" sz="1400" b="1" dirty="0"/>
          </a:p>
        </p:txBody>
      </p:sp>
      <p:sp>
        <p:nvSpPr>
          <p:cNvPr id="84" name="ZoneTexte 83"/>
          <p:cNvSpPr txBox="1"/>
          <p:nvPr/>
        </p:nvSpPr>
        <p:spPr>
          <a:xfrm>
            <a:off x="9849442" y="5941882"/>
            <a:ext cx="230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Slide </a:t>
            </a:r>
            <a:r>
              <a:rPr lang="fr-FR" dirty="0" err="1" smtClean="0"/>
              <a:t>credit</a:t>
            </a:r>
            <a:r>
              <a:rPr lang="fr-FR" dirty="0" smtClean="0"/>
              <a:t>: M. Dubois</a:t>
            </a:r>
            <a:endParaRPr lang="fr-FR" dirty="0"/>
          </a:p>
        </p:txBody>
      </p:sp>
      <p:sp>
        <p:nvSpPr>
          <p:cNvPr id="85" name="Rectangle 84"/>
          <p:cNvSpPr/>
          <p:nvPr/>
        </p:nvSpPr>
        <p:spPr>
          <a:xfrm>
            <a:off x="4816427" y="1105936"/>
            <a:ext cx="3030973" cy="210843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973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3" grpId="0" animBg="1"/>
      <p:bldP spid="76" grpId="0"/>
      <p:bldP spid="78" grpId="0"/>
      <p:bldP spid="83" grpId="0" animBg="1"/>
      <p:bldP spid="9" grpId="0"/>
      <p:bldP spid="10" grpId="0" animBg="1"/>
      <p:bldP spid="85" grpId="0" animBg="1"/>
      <p:bldP spid="8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29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Stable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</a:t>
            </a:r>
            <a:r>
              <a:rPr lang="fr-FR" sz="3200" dirty="0" err="1" smtClean="0"/>
              <a:t>improving</a:t>
            </a:r>
            <a:r>
              <a:rPr lang="fr-FR" sz="3200" dirty="0" smtClean="0"/>
              <a:t> the </a:t>
            </a:r>
            <a:r>
              <a:rPr lang="fr-FR" sz="3200" dirty="0" err="1" smtClean="0"/>
              <a:t>stability</a:t>
            </a:r>
            <a:endParaRPr lang="fr-FR" sz="3200" dirty="0"/>
          </a:p>
        </p:txBody>
      </p:sp>
      <p:sp>
        <p:nvSpPr>
          <p:cNvPr id="84" name="ZoneTexte 83"/>
          <p:cNvSpPr txBox="1"/>
          <p:nvPr/>
        </p:nvSpPr>
        <p:spPr>
          <a:xfrm>
            <a:off x="9849442" y="5941882"/>
            <a:ext cx="2302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Slide </a:t>
            </a:r>
            <a:r>
              <a:rPr lang="fr-FR" dirty="0" err="1" smtClean="0"/>
              <a:t>credit</a:t>
            </a:r>
            <a:r>
              <a:rPr lang="fr-FR" dirty="0" smtClean="0"/>
              <a:t>: M. Dubois</a:t>
            </a:r>
            <a:endParaRPr lang="fr-FR" dirty="0"/>
          </a:p>
        </p:txBody>
      </p:sp>
      <p:pic>
        <p:nvPicPr>
          <p:cNvPr id="77" name="Image 7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97215"/>
            <a:ext cx="4998519" cy="3109776"/>
          </a:xfrm>
          <a:prstGeom prst="rect">
            <a:avLst/>
          </a:prstGeom>
        </p:spPr>
      </p:pic>
      <p:grpSp>
        <p:nvGrpSpPr>
          <p:cNvPr id="86" name="Groupe 85"/>
          <p:cNvGrpSpPr/>
          <p:nvPr/>
        </p:nvGrpSpPr>
        <p:grpSpPr>
          <a:xfrm>
            <a:off x="5347180" y="3102377"/>
            <a:ext cx="1493049" cy="1960246"/>
            <a:chOff x="7506823" y="-74129"/>
            <a:chExt cx="1493049" cy="1965774"/>
          </a:xfrm>
        </p:grpSpPr>
        <p:sp>
          <p:nvSpPr>
            <p:cNvPr id="87" name="ZoneTexte 86"/>
            <p:cNvSpPr txBox="1"/>
            <p:nvPr/>
          </p:nvSpPr>
          <p:spPr>
            <a:xfrm>
              <a:off x="7506823" y="1366950"/>
              <a:ext cx="1493049" cy="5246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/>
                <a:t>Gaz valve </a:t>
              </a:r>
              <a:r>
                <a:rPr lang="fr-FR" sz="1400" dirty="0" err="1" smtClean="0"/>
                <a:t>regulated</a:t>
              </a:r>
              <a:r>
                <a:rPr lang="fr-FR" sz="1400" dirty="0" smtClean="0"/>
                <a:t> at 40°C</a:t>
              </a:r>
              <a:endParaRPr lang="fr-FR" sz="1400" dirty="0"/>
            </a:p>
          </p:txBody>
        </p:sp>
        <p:pic>
          <p:nvPicPr>
            <p:cNvPr id="88" name="Image 87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>
              <a:off x="7524968" y="93604"/>
              <a:ext cx="1441078" cy="1105612"/>
            </a:xfrm>
            <a:prstGeom prst="rect">
              <a:avLst/>
            </a:prstGeom>
          </p:spPr>
        </p:pic>
      </p:grpSp>
      <p:pic>
        <p:nvPicPr>
          <p:cNvPr id="89" name="Image 8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7535" y="1001183"/>
            <a:ext cx="4544840" cy="4501432"/>
          </a:xfrm>
          <a:prstGeom prst="rect">
            <a:avLst/>
          </a:prstGeom>
        </p:spPr>
      </p:pic>
      <p:sp>
        <p:nvSpPr>
          <p:cNvPr id="91" name="ZoneTexte 90"/>
          <p:cNvSpPr txBox="1"/>
          <p:nvPr/>
        </p:nvSpPr>
        <p:spPr>
          <a:xfrm>
            <a:off x="947366" y="1591959"/>
            <a:ext cx="4042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15 </a:t>
            </a:r>
            <a:r>
              <a:rPr lang="fr-FR" sz="1200" dirty="0" err="1" smtClean="0"/>
              <a:t>parameters</a:t>
            </a:r>
            <a:r>
              <a:rPr lang="fr-FR" sz="1200" dirty="0" smtClean="0"/>
              <a:t> modifications in 2 </a:t>
            </a:r>
            <a:r>
              <a:rPr lang="fr-FR" sz="1200" dirty="0" err="1" smtClean="0"/>
              <a:t>days</a:t>
            </a:r>
            <a:r>
              <a:rPr lang="fr-FR" sz="1200" dirty="0" smtClean="0"/>
              <a:t> to </a:t>
            </a:r>
            <a:r>
              <a:rPr lang="fr-FR" sz="1200" dirty="0" err="1" smtClean="0"/>
              <a:t>stabilize</a:t>
            </a:r>
            <a:r>
              <a:rPr lang="fr-FR" sz="1200" dirty="0" smtClean="0"/>
              <a:t> the output</a:t>
            </a:r>
          </a:p>
          <a:p>
            <a:pPr algn="ctr"/>
            <a:r>
              <a:rPr lang="fr-FR" sz="1200" dirty="0" err="1" smtClean="0"/>
              <a:t>Intensity</a:t>
            </a:r>
            <a:r>
              <a:rPr lang="fr-FR" sz="1200" dirty="0" smtClean="0"/>
              <a:t> variation : 40%</a:t>
            </a:r>
            <a:endParaRPr lang="fr-FR" sz="1200" dirty="0"/>
          </a:p>
        </p:txBody>
      </p:sp>
      <p:sp>
        <p:nvSpPr>
          <p:cNvPr id="2" name="ZoneTexte 1"/>
          <p:cNvSpPr txBox="1"/>
          <p:nvPr/>
        </p:nvSpPr>
        <p:spPr>
          <a:xfrm>
            <a:off x="4462791" y="1005924"/>
            <a:ext cx="6591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(2022)</a:t>
            </a:r>
            <a:endParaRPr lang="fr-FR" sz="1400" dirty="0"/>
          </a:p>
        </p:txBody>
      </p:sp>
      <p:cxnSp>
        <p:nvCxnSpPr>
          <p:cNvPr id="8" name="Connecteur droit 7"/>
          <p:cNvCxnSpPr/>
          <p:nvPr/>
        </p:nvCxnSpPr>
        <p:spPr>
          <a:xfrm>
            <a:off x="4835035" y="2085746"/>
            <a:ext cx="2889468" cy="604755"/>
          </a:xfrm>
          <a:prstGeom prst="line">
            <a:avLst/>
          </a:prstGeom>
          <a:ln w="19050">
            <a:solidFill>
              <a:srgbClr val="0070C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4536691" y="1614985"/>
            <a:ext cx="3248772" cy="803720"/>
          </a:xfrm>
          <a:prstGeom prst="line">
            <a:avLst/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Connecteur droit 91"/>
          <p:cNvCxnSpPr/>
          <p:nvPr/>
        </p:nvCxnSpPr>
        <p:spPr>
          <a:xfrm>
            <a:off x="4792368" y="2551655"/>
            <a:ext cx="2993095" cy="791006"/>
          </a:xfrm>
          <a:prstGeom prst="line">
            <a:avLst/>
          </a:prstGeom>
          <a:ln w="19050">
            <a:solidFill>
              <a:srgbClr val="92D05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8691368" y="3125505"/>
            <a:ext cx="2237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&lt;5% output variation over 4 </a:t>
            </a:r>
            <a:r>
              <a:rPr lang="fr-FR" sz="1200" dirty="0" err="1" smtClean="0"/>
              <a:t>days</a:t>
            </a:r>
            <a:endParaRPr lang="fr-FR" sz="1200" dirty="0"/>
          </a:p>
        </p:txBody>
      </p:sp>
      <p:sp>
        <p:nvSpPr>
          <p:cNvPr id="93" name="ZoneTexte 92"/>
          <p:cNvSpPr txBox="1"/>
          <p:nvPr/>
        </p:nvSpPr>
        <p:spPr>
          <a:xfrm>
            <a:off x="11200760" y="1011510"/>
            <a:ext cx="5918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(2024)</a:t>
            </a:r>
            <a:endParaRPr lang="fr-FR" sz="1200" dirty="0"/>
          </a:p>
        </p:txBody>
      </p:sp>
      <p:sp>
        <p:nvSpPr>
          <p:cNvPr id="17" name="ZoneTexte 16"/>
          <p:cNvSpPr txBox="1"/>
          <p:nvPr/>
        </p:nvSpPr>
        <p:spPr>
          <a:xfrm>
            <a:off x="188647" y="5179449"/>
            <a:ext cx="633974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From</a:t>
            </a:r>
            <a:r>
              <a:rPr lang="fr-FR" dirty="0" smtClean="0"/>
              <a:t> 2-3 source </a:t>
            </a:r>
            <a:r>
              <a:rPr lang="fr-FR" dirty="0" err="1" smtClean="0"/>
              <a:t>retuning</a:t>
            </a:r>
            <a:r>
              <a:rPr lang="fr-FR" dirty="0" smtClean="0"/>
              <a:t>/</a:t>
            </a:r>
            <a:r>
              <a:rPr lang="fr-FR" dirty="0" err="1" smtClean="0"/>
              <a:t>day</a:t>
            </a:r>
            <a:r>
              <a:rPr lang="fr-FR" dirty="0" smtClean="0"/>
              <a:t> to once </a:t>
            </a:r>
            <a:r>
              <a:rPr lang="fr-FR" dirty="0" err="1" smtClean="0"/>
              <a:t>every</a:t>
            </a:r>
            <a:r>
              <a:rPr lang="fr-FR" dirty="0" smtClean="0"/>
              <a:t> few </a:t>
            </a:r>
            <a:r>
              <a:rPr lang="fr-FR" dirty="0" err="1" smtClean="0"/>
              <a:t>days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Less</a:t>
            </a:r>
            <a:r>
              <a:rPr lang="fr-FR" dirty="0" smtClean="0"/>
              <a:t> rate variation in </a:t>
            </a:r>
            <a:r>
              <a:rPr lang="fr-FR" dirty="0" err="1" smtClean="0"/>
              <a:t>between</a:t>
            </a:r>
            <a:r>
              <a:rPr lang="fr-FR" dirty="0" smtClean="0"/>
              <a:t> source </a:t>
            </a:r>
            <a:r>
              <a:rPr lang="fr-FR" dirty="0" err="1" smtClean="0"/>
              <a:t>retuning</a:t>
            </a:r>
            <a:r>
              <a:rPr lang="fr-FR" dirty="0" smtClean="0"/>
              <a:t> (</a:t>
            </a:r>
            <a:r>
              <a:rPr lang="fr-FR" dirty="0" err="1" smtClean="0"/>
              <a:t>typically</a:t>
            </a:r>
            <a:r>
              <a:rPr lang="fr-FR" dirty="0" smtClean="0"/>
              <a:t> &lt;10%)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Now</a:t>
            </a:r>
            <a:r>
              <a:rPr lang="fr-FR" dirty="0" smtClean="0"/>
              <a:t> </a:t>
            </a:r>
            <a:r>
              <a:rPr lang="fr-FR" dirty="0" err="1" smtClean="0"/>
              <a:t>used</a:t>
            </a:r>
            <a:r>
              <a:rPr lang="fr-FR" dirty="0" smtClean="0"/>
              <a:t> for </a:t>
            </a:r>
            <a:r>
              <a:rPr lang="fr-FR" dirty="0" err="1" smtClean="0"/>
              <a:t>every</a:t>
            </a:r>
            <a:r>
              <a:rPr lang="fr-FR" dirty="0" smtClean="0"/>
              <a:t> </a:t>
            </a:r>
            <a:r>
              <a:rPr lang="fr-FR" dirty="0" err="1" smtClean="0"/>
              <a:t>beam</a:t>
            </a:r>
            <a:endParaRPr lang="fr-FR" dirty="0" smtClean="0"/>
          </a:p>
        </p:txBody>
      </p:sp>
      <p:sp>
        <p:nvSpPr>
          <p:cNvPr id="94" name="Rectangle 93"/>
          <p:cNvSpPr/>
          <p:nvPr/>
        </p:nvSpPr>
        <p:spPr>
          <a:xfrm>
            <a:off x="7785463" y="3402504"/>
            <a:ext cx="3930015" cy="2570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6" name="ZoneTexte 95"/>
          <p:cNvSpPr txBox="1"/>
          <p:nvPr/>
        </p:nvSpPr>
        <p:spPr>
          <a:xfrm>
            <a:off x="8016847" y="4896944"/>
            <a:ext cx="233230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No source </a:t>
            </a:r>
            <a:r>
              <a:rPr lang="fr-FR" sz="1200" dirty="0" err="1" smtClean="0"/>
              <a:t>tuning</a:t>
            </a:r>
            <a:r>
              <a:rPr lang="fr-FR" sz="1200" dirty="0" smtClean="0"/>
              <a:t> </a:t>
            </a:r>
            <a:r>
              <a:rPr lang="fr-FR" sz="1200" dirty="0" err="1" smtClean="0"/>
              <a:t>during</a:t>
            </a:r>
            <a:r>
              <a:rPr lang="fr-FR" sz="1200" dirty="0" smtClean="0"/>
              <a:t> </a:t>
            </a:r>
            <a:r>
              <a:rPr lang="fr-FR" sz="1200" dirty="0" err="1" smtClean="0"/>
              <a:t>operation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299017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3" grpId="0"/>
      <p:bldP spid="17" grpId="0"/>
      <p:bldP spid="94" grpId="0" animBg="1"/>
      <p:bldP spid="9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29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Stable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new </a:t>
            </a:r>
            <a:r>
              <a:rPr lang="fr-FR" sz="3200" dirty="0" err="1" smtClean="0"/>
              <a:t>beams</a:t>
            </a:r>
            <a:endParaRPr lang="fr-FR" sz="3200" dirty="0"/>
          </a:p>
        </p:txBody>
      </p:sp>
      <p:sp>
        <p:nvSpPr>
          <p:cNvPr id="84" name="ZoneTexte 83"/>
          <p:cNvSpPr txBox="1"/>
          <p:nvPr/>
        </p:nvSpPr>
        <p:spPr>
          <a:xfrm>
            <a:off x="9701393" y="5941882"/>
            <a:ext cx="2518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Images </a:t>
            </a:r>
            <a:r>
              <a:rPr lang="fr-FR" dirty="0" err="1" smtClean="0"/>
              <a:t>credit</a:t>
            </a:r>
            <a:r>
              <a:rPr lang="fr-FR" dirty="0" smtClean="0"/>
              <a:t>: M. Dubois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55" y="2165156"/>
            <a:ext cx="5885031" cy="2972903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489" y="2205419"/>
            <a:ext cx="5895722" cy="2932640"/>
          </a:xfrm>
          <a:prstGeom prst="rect">
            <a:avLst/>
          </a:prstGeom>
        </p:spPr>
      </p:pic>
      <p:sp>
        <p:nvSpPr>
          <p:cNvPr id="19" name="ZoneTexte 18"/>
          <p:cNvSpPr txBox="1"/>
          <p:nvPr/>
        </p:nvSpPr>
        <p:spPr>
          <a:xfrm>
            <a:off x="7048213" y="1624715"/>
            <a:ext cx="4448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232Th30+</a:t>
            </a:r>
            <a:r>
              <a:rPr lang="fr-FR" dirty="0" smtClean="0"/>
              <a:t> at 6.1 MeV/u, E849_21 (D. Ramos)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852066" y="1624715"/>
            <a:ext cx="4434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186W24+ </a:t>
            </a:r>
            <a:r>
              <a:rPr lang="fr-FR" dirty="0" smtClean="0"/>
              <a:t>at 5.1 MeV/u, E900_24 (C. Schmitt)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857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29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Stable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monitoring the source</a:t>
            </a:r>
            <a:endParaRPr lang="fr-FR" sz="3200" dirty="0"/>
          </a:p>
        </p:txBody>
      </p:sp>
      <p:sp>
        <p:nvSpPr>
          <p:cNvPr id="84" name="ZoneTexte 83"/>
          <p:cNvSpPr txBox="1"/>
          <p:nvPr/>
        </p:nvSpPr>
        <p:spPr>
          <a:xfrm>
            <a:off x="9849442" y="5941882"/>
            <a:ext cx="2295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Images </a:t>
            </a:r>
            <a:r>
              <a:rPr lang="fr-FR" dirty="0" err="1" smtClean="0"/>
              <a:t>credit</a:t>
            </a:r>
            <a:r>
              <a:rPr lang="fr-FR" dirty="0" smtClean="0"/>
              <a:t>: A. Ribet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68" y="796572"/>
            <a:ext cx="3847290" cy="2556227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3" t="31355" r="19593" b="28158"/>
          <a:stretch/>
        </p:blipFill>
        <p:spPr>
          <a:xfrm>
            <a:off x="498457" y="3464674"/>
            <a:ext cx="3429107" cy="257573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3" r="848"/>
          <a:stretch/>
        </p:blipFill>
        <p:spPr>
          <a:xfrm>
            <a:off x="4056909" y="1162888"/>
            <a:ext cx="7801324" cy="1623849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4360319" y="821010"/>
            <a:ext cx="2579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17/03/26 16h50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4457269" y="1288598"/>
            <a:ext cx="39465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Temps d’intégration = 2 s    Temps d’intervalle = </a:t>
            </a:r>
            <a:r>
              <a:rPr lang="fr-FR" sz="1400" dirty="0"/>
              <a:t>2</a:t>
            </a:r>
            <a:r>
              <a:rPr lang="fr-FR" sz="1400" dirty="0" smtClean="0"/>
              <a:t> s</a:t>
            </a:r>
            <a:endParaRPr lang="fr-FR" sz="1400" dirty="0"/>
          </a:p>
        </p:txBody>
      </p:sp>
      <p:sp>
        <p:nvSpPr>
          <p:cNvPr id="15" name="ZoneTexte 14"/>
          <p:cNvSpPr txBox="1"/>
          <p:nvPr/>
        </p:nvSpPr>
        <p:spPr>
          <a:xfrm>
            <a:off x="4457269" y="1667321"/>
            <a:ext cx="2843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/>
              <a:t>P</a:t>
            </a:r>
            <a:r>
              <a:rPr lang="fr-FR" sz="1400" baseline="-25000" dirty="0" smtClean="0"/>
              <a:t>HF</a:t>
            </a:r>
            <a:r>
              <a:rPr lang="fr-FR" sz="1400" dirty="0" smtClean="0"/>
              <a:t>=222 </a:t>
            </a:r>
            <a:r>
              <a:rPr lang="fr-FR" sz="1400" dirty="0"/>
              <a:t>W, </a:t>
            </a:r>
            <a:r>
              <a:rPr lang="fr-FR" sz="1400" dirty="0" smtClean="0"/>
              <a:t>O=5.44 </a:t>
            </a:r>
            <a:r>
              <a:rPr lang="fr-FR" sz="1400" dirty="0"/>
              <a:t>V, </a:t>
            </a:r>
            <a:r>
              <a:rPr lang="fr-FR" sz="1400" dirty="0" smtClean="0"/>
              <a:t>P</a:t>
            </a:r>
            <a:r>
              <a:rPr lang="fr-FR" sz="1400" baseline="-25000" dirty="0" smtClean="0"/>
              <a:t>four</a:t>
            </a:r>
            <a:r>
              <a:rPr lang="fr-FR" sz="1400" dirty="0" smtClean="0"/>
              <a:t>=12,64 W</a:t>
            </a:r>
            <a:endParaRPr lang="fr-FR" sz="1400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1974" y="1107836"/>
            <a:ext cx="1343510" cy="1118969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8" r="5182"/>
          <a:stretch/>
        </p:blipFill>
        <p:spPr>
          <a:xfrm>
            <a:off x="4318167" y="2970591"/>
            <a:ext cx="7462565" cy="1636243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4081879" y="4561577"/>
            <a:ext cx="806338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Monitoring the source plasma </a:t>
            </a:r>
            <a:r>
              <a:rPr lang="fr-FR" sz="1400" dirty="0" err="1" smtClean="0"/>
              <a:t>through</a:t>
            </a:r>
            <a:r>
              <a:rPr lang="fr-FR" sz="1400" dirty="0" smtClean="0"/>
              <a:t> the </a:t>
            </a:r>
            <a:r>
              <a:rPr lang="fr-FR" sz="1400" dirty="0" err="1" smtClean="0"/>
              <a:t>viewport</a:t>
            </a:r>
            <a:r>
              <a:rPr lang="fr-FR" sz="1400" dirty="0" smtClean="0"/>
              <a:t> on the first </a:t>
            </a:r>
            <a:r>
              <a:rPr lang="fr-FR" sz="1400" dirty="0" err="1" smtClean="0"/>
              <a:t>dipole</a:t>
            </a:r>
            <a:r>
              <a:rPr lang="fr-FR" sz="1400" dirty="0" smtClean="0"/>
              <a:t> of I1: camera CCD + </a:t>
            </a:r>
            <a:r>
              <a:rPr lang="fr-FR" sz="1400" dirty="0" err="1" smtClean="0"/>
              <a:t>spectrometer</a:t>
            </a:r>
            <a:endParaRPr lang="fr-FR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Optical </a:t>
            </a:r>
            <a:r>
              <a:rPr lang="fr-FR" sz="1400" dirty="0" err="1" smtClean="0"/>
              <a:t>electron</a:t>
            </a:r>
            <a:r>
              <a:rPr lang="fr-FR" sz="1400" dirty="0" smtClean="0"/>
              <a:t> </a:t>
            </a:r>
            <a:r>
              <a:rPr lang="fr-FR" sz="1400" dirty="0" err="1" smtClean="0"/>
              <a:t>spectroscopy</a:t>
            </a:r>
            <a:endParaRPr lang="fr-FR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Non intrusive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/>
              <a:t>Identification of contaminants, </a:t>
            </a:r>
            <a:r>
              <a:rPr lang="fr-FR" sz="1400" dirty="0" err="1" smtClean="0"/>
              <a:t>outgassing</a:t>
            </a:r>
            <a:endParaRPr lang="fr-FR" sz="14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Time </a:t>
            </a:r>
            <a:r>
              <a:rPr lang="fr-FR" sz="1400" dirty="0" err="1" smtClean="0"/>
              <a:t>evolution</a:t>
            </a:r>
            <a:r>
              <a:rPr lang="fr-FR" sz="1400" dirty="0" smtClean="0"/>
              <a:t> of </a:t>
            </a:r>
            <a:r>
              <a:rPr lang="fr-FR" sz="1400" dirty="0" err="1" smtClean="0"/>
              <a:t>several</a:t>
            </a:r>
            <a:r>
              <a:rPr lang="fr-FR" sz="1400" dirty="0" smtClean="0"/>
              <a:t> </a:t>
            </a:r>
            <a:r>
              <a:rPr lang="fr-FR" sz="1400" dirty="0" err="1" smtClean="0"/>
              <a:t>species</a:t>
            </a:r>
            <a:r>
              <a:rPr lang="fr-FR" sz="1400" dirty="0" smtClean="0"/>
              <a:t>/charge states (</a:t>
            </a:r>
            <a:r>
              <a:rPr lang="fr-FR" sz="1400" dirty="0" err="1" smtClean="0"/>
              <a:t>observing</a:t>
            </a:r>
            <a:r>
              <a:rPr lang="fr-FR" sz="1400" dirty="0" smtClean="0"/>
              <a:t> </a:t>
            </a:r>
            <a:r>
              <a:rPr lang="fr-FR" sz="1400" dirty="0" err="1" smtClean="0"/>
              <a:t>instabilities</a:t>
            </a:r>
            <a:r>
              <a:rPr lang="fr-FR" sz="1400" dirty="0" smtClean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Plasma diagnostics (ne, Te)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smtClean="0"/>
              <a:t>Program </a:t>
            </a:r>
            <a:r>
              <a:rPr lang="fr-FR" sz="1400" dirty="0" err="1" smtClean="0"/>
              <a:t>developped</a:t>
            </a:r>
            <a:r>
              <a:rPr lang="fr-FR" sz="1400" dirty="0" smtClean="0"/>
              <a:t> by A. Ribet for </a:t>
            </a:r>
            <a:r>
              <a:rPr lang="fr-FR" sz="1400" dirty="0" err="1" smtClean="0"/>
              <a:t>operation</a:t>
            </a:r>
            <a:r>
              <a:rPr lang="fr-FR" sz="1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1095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8</a:t>
            </a:r>
          </a:p>
        </p:txBody>
      </p:sp>
      <p:pic>
        <p:nvPicPr>
          <p:cNvPr id="32" name="Image 31" descr="Table of elements"/>
          <p:cNvPicPr>
            <a:picLocks noChangeAspect="1"/>
          </p:cNvPicPr>
          <p:nvPr/>
        </p:nvPicPr>
        <p:blipFill rotWithShape="1">
          <a:blip r:embed="rId2" cstate="print"/>
          <a:srcRect r="21057" b="50001"/>
          <a:stretch/>
        </p:blipFill>
        <p:spPr bwMode="auto">
          <a:xfrm>
            <a:off x="167666" y="4346135"/>
            <a:ext cx="4614450" cy="1817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ZoneTexte 43"/>
          <p:cNvSpPr txBox="1"/>
          <p:nvPr/>
        </p:nvSpPr>
        <p:spPr>
          <a:xfrm>
            <a:off x="158294" y="3181479"/>
            <a:ext cx="42947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58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beams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C to </a:t>
            </a:r>
            <a:r>
              <a:rPr lang="fr-FR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238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Thick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targets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: C, Nb (in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development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Thin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targets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: C, Ni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fr-FR" dirty="0" smtClean="0">
                <a:latin typeface="Arial" panose="020B0604020202020204" pitchFamily="34" charset="0"/>
                <a:cs typeface="Arial" panose="020B0604020202020204" pitchFamily="34" charset="0"/>
              </a:rPr>
              <a:t> ion sources: ECR, SIS, FEBIAD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235039" y="1089591"/>
            <a:ext cx="5449143" cy="2271946"/>
            <a:chOff x="235039" y="1481473"/>
            <a:chExt cx="5449143" cy="2271946"/>
          </a:xfrm>
        </p:grpSpPr>
        <p:sp>
          <p:nvSpPr>
            <p:cNvPr id="45" name="Rectangle 44"/>
            <p:cNvSpPr/>
            <p:nvPr/>
          </p:nvSpPr>
          <p:spPr>
            <a:xfrm>
              <a:off x="1682365" y="1939834"/>
              <a:ext cx="914400" cy="914400"/>
            </a:xfrm>
            <a:prstGeom prst="rect">
              <a:avLst/>
            </a:prstGeom>
            <a:solidFill>
              <a:srgbClr val="66CCFF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Target/stopper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46" name="Flèche droite 45"/>
            <p:cNvSpPr/>
            <p:nvPr/>
          </p:nvSpPr>
          <p:spPr>
            <a:xfrm>
              <a:off x="235039" y="1816618"/>
              <a:ext cx="1253067" cy="1127760"/>
            </a:xfrm>
            <a:prstGeom prst="rightArrow">
              <a:avLst/>
            </a:prstGeom>
            <a:solidFill>
              <a:schemeClr val="bg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>
                  <a:solidFill>
                    <a:schemeClr val="tx1"/>
                  </a:solidFill>
                </a:rPr>
                <a:t>Primary</a:t>
              </a:r>
              <a:r>
                <a:rPr lang="fr-FR" dirty="0" smtClean="0">
                  <a:solidFill>
                    <a:schemeClr val="tx1"/>
                  </a:solidFill>
                </a:rPr>
                <a:t> </a:t>
              </a:r>
              <a:r>
                <a:rPr lang="fr-FR" dirty="0" err="1" smtClean="0">
                  <a:solidFill>
                    <a:schemeClr val="tx1"/>
                  </a:solidFill>
                </a:rPr>
                <a:t>beam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2906951" y="1939834"/>
              <a:ext cx="914400" cy="914400"/>
            </a:xfrm>
            <a:prstGeom prst="rect">
              <a:avLst/>
            </a:prstGeom>
            <a:solidFill>
              <a:srgbClr val="00FF00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Ion source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48" name="Triangle isocèle 47"/>
            <p:cNvSpPr/>
            <p:nvPr/>
          </p:nvSpPr>
          <p:spPr>
            <a:xfrm rot="13359722">
              <a:off x="3928254" y="1957337"/>
              <a:ext cx="1333509" cy="1323470"/>
            </a:xfrm>
            <a:prstGeom prst="triangle">
              <a:avLst/>
            </a:prstGeom>
            <a:solidFill>
              <a:srgbClr val="CCFFCC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Flèche droite 48"/>
            <p:cNvSpPr/>
            <p:nvPr/>
          </p:nvSpPr>
          <p:spPr>
            <a:xfrm>
              <a:off x="2671272" y="2284253"/>
              <a:ext cx="185104" cy="245004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ZoneTexte 49"/>
            <p:cNvSpPr txBox="1"/>
            <p:nvPr/>
          </p:nvSpPr>
          <p:spPr>
            <a:xfrm rot="18804135">
              <a:off x="4148711" y="2329817"/>
              <a:ext cx="10988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Separator</a:t>
              </a:r>
              <a:endParaRPr lang="fr-FR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594267" y="1872496"/>
              <a:ext cx="2330027" cy="1058916"/>
            </a:xfrm>
            <a:prstGeom prst="rect">
              <a:avLst/>
            </a:prstGeom>
            <a:noFill/>
            <a:ln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ZoneTexte 51"/>
            <p:cNvSpPr txBox="1"/>
            <p:nvPr/>
          </p:nvSpPr>
          <p:spPr>
            <a:xfrm>
              <a:off x="2498844" y="2973837"/>
              <a:ext cx="56618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TISS</a:t>
              </a:r>
              <a:endParaRPr lang="fr-FR" dirty="0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1529610" y="1481473"/>
              <a:ext cx="20204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b="1" dirty="0" smtClean="0"/>
                <a:t>The ISOL technique</a:t>
              </a:r>
              <a:endParaRPr lang="fr-FR" b="1" dirty="0"/>
            </a:p>
          </p:txBody>
        </p:sp>
        <p:sp>
          <p:nvSpPr>
            <p:cNvPr id="54" name="Flèche droite 53"/>
            <p:cNvSpPr/>
            <p:nvPr/>
          </p:nvSpPr>
          <p:spPr>
            <a:xfrm>
              <a:off x="4037753" y="2284253"/>
              <a:ext cx="185104" cy="245004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5" name="Flèche droite 54"/>
            <p:cNvSpPr/>
            <p:nvPr/>
          </p:nvSpPr>
          <p:spPr>
            <a:xfrm rot="5400000">
              <a:off x="4859609" y="2909382"/>
              <a:ext cx="185104" cy="245004"/>
            </a:xfrm>
            <a:prstGeom prst="right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4352214" y="3107088"/>
              <a:ext cx="13319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/>
                <a:t>To user/</a:t>
              </a:r>
            </a:p>
            <a:p>
              <a:pPr algn="ctr"/>
              <a:r>
                <a:rPr lang="fr-FR" dirty="0" err="1" smtClean="0"/>
                <a:t>acceleration</a:t>
              </a:r>
              <a:endParaRPr lang="fr-FR" dirty="0"/>
            </a:p>
          </p:txBody>
        </p:sp>
      </p:grpSp>
      <p:graphicFrame>
        <p:nvGraphicFramePr>
          <p:cNvPr id="8" name="Tableau 7"/>
          <p:cNvGraphicFramePr>
            <a:graphicFrameLocks noGrp="1"/>
          </p:cNvGraphicFramePr>
          <p:nvPr/>
        </p:nvGraphicFramePr>
        <p:xfrm>
          <a:off x="5853062" y="1210131"/>
          <a:ext cx="6168948" cy="495317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88708">
                  <a:extLst>
                    <a:ext uri="{9D8B030D-6E8A-4147-A177-3AD203B41FA5}">
                      <a16:colId xmlns:a16="http://schemas.microsoft.com/office/drawing/2014/main" val="3725416980"/>
                    </a:ext>
                  </a:extLst>
                </a:gridCol>
                <a:gridCol w="1860080">
                  <a:extLst>
                    <a:ext uri="{9D8B030D-6E8A-4147-A177-3AD203B41FA5}">
                      <a16:colId xmlns:a16="http://schemas.microsoft.com/office/drawing/2014/main" val="2584331406"/>
                    </a:ext>
                  </a:extLst>
                </a:gridCol>
                <a:gridCol w="1860080">
                  <a:extLst>
                    <a:ext uri="{9D8B030D-6E8A-4147-A177-3AD203B41FA5}">
                      <a16:colId xmlns:a16="http://schemas.microsoft.com/office/drawing/2014/main" val="2818957838"/>
                    </a:ext>
                  </a:extLst>
                </a:gridCol>
                <a:gridCol w="1860080">
                  <a:extLst>
                    <a:ext uri="{9D8B030D-6E8A-4147-A177-3AD203B41FA5}">
                      <a16:colId xmlns:a16="http://schemas.microsoft.com/office/drawing/2014/main" val="1171915601"/>
                    </a:ext>
                  </a:extLst>
                </a:gridCol>
              </a:tblGrid>
              <a:tr h="49375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ECR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SIS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smtClean="0"/>
                        <a:t>FEBIAD</a:t>
                      </a:r>
                      <a:endParaRPr lang="fr-FR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39320"/>
                  </a:ext>
                </a:extLst>
              </a:tr>
              <a:tr h="2229713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Thick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target</a:t>
                      </a:r>
                      <a:endParaRPr lang="fr-FR" dirty="0"/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417802"/>
                  </a:ext>
                </a:extLst>
              </a:tr>
              <a:tr h="2229713">
                <a:tc>
                  <a:txBody>
                    <a:bodyPr/>
                    <a:lstStyle/>
                    <a:p>
                      <a:pPr algn="ctr"/>
                      <a:r>
                        <a:rPr lang="fr-FR" dirty="0" err="1" smtClean="0"/>
                        <a:t>Thin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target</a:t>
                      </a:r>
                      <a:r>
                        <a:rPr lang="fr-FR" baseline="0" dirty="0" smtClean="0"/>
                        <a:t> (TULIP)</a:t>
                      </a: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572491"/>
                  </a:ext>
                </a:extLst>
              </a:tr>
            </a:tbl>
          </a:graphicData>
        </a:graphic>
      </p:graphicFrame>
      <p:sp>
        <p:nvSpPr>
          <p:cNvPr id="70" name="Ellipse 69"/>
          <p:cNvSpPr/>
          <p:nvPr/>
        </p:nvSpPr>
        <p:spPr>
          <a:xfrm>
            <a:off x="6541822" y="1288002"/>
            <a:ext cx="353544" cy="353544"/>
          </a:xfrm>
          <a:prstGeom prst="ellipse">
            <a:avLst/>
          </a:prstGeom>
          <a:noFill/>
          <a:ln w="76200">
            <a:solidFill>
              <a:srgbClr val="3508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1" name="Rectangle à coins arrondis 70"/>
          <p:cNvSpPr/>
          <p:nvPr/>
        </p:nvSpPr>
        <p:spPr>
          <a:xfrm>
            <a:off x="10268771" y="1296888"/>
            <a:ext cx="328246" cy="328246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2" name="Rectangle à coins arrondis 71"/>
          <p:cNvSpPr/>
          <p:nvPr/>
        </p:nvSpPr>
        <p:spPr>
          <a:xfrm>
            <a:off x="8386490" y="1291422"/>
            <a:ext cx="328246" cy="32824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3" name="Image 7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353" y="1969323"/>
            <a:ext cx="1759291" cy="1085063"/>
          </a:xfrm>
          <a:prstGeom prst="rect">
            <a:avLst/>
          </a:prstGeom>
        </p:spPr>
      </p:pic>
      <p:sp>
        <p:nvSpPr>
          <p:cNvPr id="74" name="ZoneTexte 54"/>
          <p:cNvSpPr txBox="1">
            <a:spLocks noChangeArrowheads="1"/>
          </p:cNvSpPr>
          <p:nvPr/>
        </p:nvSpPr>
        <p:spPr bwMode="auto">
          <a:xfrm>
            <a:off x="6956248" y="3183598"/>
            <a:ext cx="843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en-U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Nanogan</a:t>
            </a:r>
            <a:endParaRPr lang="fr-FR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 gaz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ZoneTexte 74"/>
          <p:cNvSpPr txBox="1"/>
          <p:nvPr/>
        </p:nvSpPr>
        <p:spPr>
          <a:xfrm>
            <a:off x="6612597" y="1880909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N+</a:t>
            </a:r>
            <a:endParaRPr lang="fr-FR" b="1" dirty="0"/>
          </a:p>
        </p:txBody>
      </p:sp>
      <p:pic>
        <p:nvPicPr>
          <p:cNvPr id="76" name="Image 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453" y="1933698"/>
            <a:ext cx="1397246" cy="1141393"/>
          </a:xfrm>
          <a:prstGeom prst="rect">
            <a:avLst/>
          </a:prstGeom>
        </p:spPr>
      </p:pic>
      <p:pic>
        <p:nvPicPr>
          <p:cNvPr id="78" name="Image 7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2887" y="1877762"/>
            <a:ext cx="1761715" cy="1282067"/>
          </a:xfrm>
          <a:prstGeom prst="rect">
            <a:avLst/>
          </a:prstGeom>
        </p:spPr>
      </p:pic>
      <p:sp>
        <p:nvSpPr>
          <p:cNvPr id="79" name="ZoneTexte 198"/>
          <p:cNvSpPr txBox="1">
            <a:spLocks noChangeArrowheads="1"/>
          </p:cNvSpPr>
          <p:nvPr/>
        </p:nvSpPr>
        <p:spPr bwMode="auto">
          <a:xfrm>
            <a:off x="8553996" y="3183598"/>
            <a:ext cx="13260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FEBIAD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 condensable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9669562" y="188090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1</a:t>
            </a:r>
            <a:r>
              <a:rPr lang="fr-FR" b="1" dirty="0" smtClean="0"/>
              <a:t>+</a:t>
            </a:r>
            <a:endParaRPr lang="fr-FR" b="1" dirty="0"/>
          </a:p>
        </p:txBody>
      </p:sp>
      <p:sp>
        <p:nvSpPr>
          <p:cNvPr id="81" name="ZoneTexte 198"/>
          <p:cNvSpPr txBox="1">
            <a:spLocks noChangeArrowheads="1"/>
          </p:cNvSpPr>
          <p:nvPr/>
        </p:nvSpPr>
        <p:spPr bwMode="auto">
          <a:xfrm>
            <a:off x="10525889" y="3183598"/>
            <a:ext cx="987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en-US" sz="1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MonoNaKe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 alkali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11444013" y="188090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1</a:t>
            </a:r>
            <a:r>
              <a:rPr lang="fr-FR" b="1" dirty="0" smtClean="0"/>
              <a:t>+</a:t>
            </a:r>
            <a:endParaRPr lang="fr-FR" b="1" dirty="0"/>
          </a:p>
        </p:txBody>
      </p:sp>
      <p:pic>
        <p:nvPicPr>
          <p:cNvPr id="83" name="Image 8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341" y="4000603"/>
            <a:ext cx="1582534" cy="1295904"/>
          </a:xfrm>
          <a:prstGeom prst="rect">
            <a:avLst/>
          </a:prstGeom>
        </p:spPr>
      </p:pic>
      <p:sp>
        <p:nvSpPr>
          <p:cNvPr id="84" name="ZoneTexte 197"/>
          <p:cNvSpPr txBox="1">
            <a:spLocks noChangeArrowheads="1"/>
          </p:cNvSpPr>
          <p:nvPr/>
        </p:nvSpPr>
        <p:spPr bwMode="auto">
          <a:xfrm>
            <a:off x="10610396" y="5467967"/>
            <a:ext cx="987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TULIP</a:t>
            </a:r>
            <a:endParaRPr lang="fr-FR" alt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fr-FR" alt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alkaline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ZoneTexte 198"/>
          <p:cNvSpPr txBox="1">
            <a:spLocks noChangeArrowheads="1"/>
          </p:cNvSpPr>
          <p:nvPr/>
        </p:nvSpPr>
        <p:spPr bwMode="auto">
          <a:xfrm>
            <a:off x="8416534" y="5375634"/>
            <a:ext cx="16484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alt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TULIP</a:t>
            </a:r>
            <a:r>
              <a:rPr lang="fr-FR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(-FEBIAD)</a:t>
            </a:r>
          </a:p>
          <a:p>
            <a:pPr algn="ctr"/>
            <a:r>
              <a:rPr lang="fr-FR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For neutron-</a:t>
            </a:r>
            <a:r>
              <a:rPr lang="fr-FR" alt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deficient</a:t>
            </a:r>
            <a:r>
              <a:rPr lang="fr-FR" alt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isotopes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ZoneTexte 85"/>
          <p:cNvSpPr txBox="1"/>
          <p:nvPr/>
        </p:nvSpPr>
        <p:spPr>
          <a:xfrm>
            <a:off x="11496083" y="403756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1</a:t>
            </a:r>
            <a:r>
              <a:rPr lang="fr-FR" b="1" dirty="0" smtClean="0"/>
              <a:t>+</a:t>
            </a:r>
            <a:endParaRPr lang="fr-FR" b="1" dirty="0"/>
          </a:p>
        </p:txBody>
      </p:sp>
      <p:pic>
        <p:nvPicPr>
          <p:cNvPr id="87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6" b="14571"/>
          <a:stretch/>
        </p:blipFill>
        <p:spPr bwMode="auto">
          <a:xfrm>
            <a:off x="8328894" y="4196949"/>
            <a:ext cx="1793995" cy="941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ZoneTexte 87"/>
          <p:cNvSpPr txBox="1"/>
          <p:nvPr/>
        </p:nvSpPr>
        <p:spPr>
          <a:xfrm>
            <a:off x="8444285" y="4037569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1</a:t>
            </a:r>
            <a:r>
              <a:rPr lang="fr-FR" b="1" dirty="0" smtClean="0"/>
              <a:t>+</a:t>
            </a:r>
            <a:endParaRPr lang="fr-FR" b="1" dirty="0"/>
          </a:p>
        </p:txBody>
      </p:sp>
      <p:sp>
        <p:nvSpPr>
          <p:cNvPr id="58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Radioactive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types of </a:t>
            </a:r>
            <a:r>
              <a:rPr lang="fr-FR" sz="3200" dirty="0" err="1" smtClean="0"/>
              <a:t>TISSs</a:t>
            </a:r>
            <a:endParaRPr lang="fr-FR" sz="3200" dirty="0"/>
          </a:p>
        </p:txBody>
      </p:sp>
      <p:sp>
        <p:nvSpPr>
          <p:cNvPr id="59" name="Rectangle 58"/>
          <p:cNvSpPr/>
          <p:nvPr/>
        </p:nvSpPr>
        <p:spPr>
          <a:xfrm>
            <a:off x="6450916" y="1700959"/>
            <a:ext cx="5571094" cy="446234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0" name="ZoneTexte 59"/>
          <p:cNvSpPr txBox="1"/>
          <p:nvPr/>
        </p:nvSpPr>
        <p:spPr>
          <a:xfrm>
            <a:off x="6556572" y="1783048"/>
            <a:ext cx="17171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rgbClr val="00B050"/>
                </a:solidFill>
              </a:rPr>
              <a:t>Advantages</a:t>
            </a:r>
            <a:endParaRPr lang="fr-FR" sz="1200" b="1" dirty="0" smtClean="0">
              <a:solidFill>
                <a:srgbClr val="00B05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00B050"/>
                </a:solidFill>
              </a:rPr>
              <a:t>Intensity</a:t>
            </a:r>
            <a:r>
              <a:rPr lang="fr-FR" sz="1200" dirty="0" smtClean="0">
                <a:solidFill>
                  <a:srgbClr val="00B050"/>
                </a:solidFill>
              </a:rPr>
              <a:t> (</a:t>
            </a:r>
            <a:r>
              <a:rPr lang="fr-FR" sz="1200" dirty="0" err="1" smtClean="0">
                <a:solidFill>
                  <a:srgbClr val="00B050"/>
                </a:solidFill>
              </a:rPr>
              <a:t>directly</a:t>
            </a:r>
            <a:r>
              <a:rPr lang="fr-FR" sz="1200" dirty="0" smtClean="0">
                <a:solidFill>
                  <a:srgbClr val="00B050"/>
                </a:solidFill>
              </a:rPr>
              <a:t> N+ </a:t>
            </a:r>
            <a:r>
              <a:rPr lang="fr-FR" sz="1200" dirty="0" err="1" smtClean="0">
                <a:solidFill>
                  <a:srgbClr val="00B050"/>
                </a:solidFill>
              </a:rPr>
              <a:t>beam</a:t>
            </a:r>
            <a:r>
              <a:rPr lang="fr-FR" sz="1200" dirty="0" smtClean="0">
                <a:solidFill>
                  <a:srgbClr val="00B05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00B050"/>
                </a:solidFill>
              </a:rPr>
              <a:t>Purity</a:t>
            </a:r>
            <a:r>
              <a:rPr lang="fr-FR" sz="1200" dirty="0" smtClean="0">
                <a:solidFill>
                  <a:srgbClr val="00B050"/>
                </a:solidFill>
              </a:rPr>
              <a:t> (</a:t>
            </a:r>
            <a:r>
              <a:rPr lang="fr-FR" sz="1200" dirty="0" err="1" smtClean="0">
                <a:solidFill>
                  <a:srgbClr val="00B050"/>
                </a:solidFill>
              </a:rPr>
              <a:t>gases</a:t>
            </a:r>
            <a:r>
              <a:rPr lang="fr-FR" sz="1200" dirty="0" smtClean="0">
                <a:solidFill>
                  <a:srgbClr val="00B050"/>
                </a:solidFill>
              </a:rPr>
              <a:t> </a:t>
            </a:r>
            <a:r>
              <a:rPr lang="fr-FR" sz="1200" dirty="0" err="1" smtClean="0">
                <a:solidFill>
                  <a:srgbClr val="00B050"/>
                </a:solidFill>
              </a:rPr>
              <a:t>only</a:t>
            </a:r>
            <a:r>
              <a:rPr lang="fr-FR" sz="1200" dirty="0" smtClean="0">
                <a:solidFill>
                  <a:srgbClr val="00B050"/>
                </a:solidFill>
              </a:rPr>
              <a:t>)</a:t>
            </a:r>
            <a:endParaRPr lang="fr-FR" sz="1200" dirty="0" smtClean="0"/>
          </a:p>
          <a:p>
            <a:r>
              <a:rPr lang="fr-FR" sz="1200" b="1" dirty="0" err="1" smtClean="0">
                <a:solidFill>
                  <a:srgbClr val="FF0000"/>
                </a:solidFill>
              </a:rPr>
              <a:t>Disadvantages</a:t>
            </a:r>
            <a:endParaRPr lang="fr-FR" sz="12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FF0000"/>
                </a:solidFill>
              </a:rPr>
              <a:t>Lower</a:t>
            </a:r>
            <a:r>
              <a:rPr lang="fr-FR" sz="1200" dirty="0" smtClean="0">
                <a:solidFill>
                  <a:srgbClr val="FF0000"/>
                </a:solidFill>
              </a:rPr>
              <a:t> charge states (and </a:t>
            </a:r>
            <a:r>
              <a:rPr lang="fr-FR" sz="1200" dirty="0" err="1" smtClean="0">
                <a:solidFill>
                  <a:srgbClr val="FF0000"/>
                </a:solidFill>
              </a:rPr>
              <a:t>energy</a:t>
            </a:r>
            <a:r>
              <a:rPr lang="fr-FR" sz="1200" dirty="0" smtClean="0">
                <a:solidFill>
                  <a:srgbClr val="FF000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FF0000"/>
                </a:solidFill>
              </a:rPr>
              <a:t>Gases</a:t>
            </a:r>
            <a:r>
              <a:rPr lang="fr-FR" sz="1200" dirty="0" smtClean="0">
                <a:solidFill>
                  <a:srgbClr val="FF0000"/>
                </a:solidFill>
              </a:rPr>
              <a:t> </a:t>
            </a:r>
            <a:r>
              <a:rPr lang="fr-FR" sz="1200" dirty="0" err="1" smtClean="0">
                <a:solidFill>
                  <a:srgbClr val="FF0000"/>
                </a:solidFill>
              </a:rPr>
              <a:t>only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10219268" y="1783048"/>
            <a:ext cx="1493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rgbClr val="00B050"/>
                </a:solidFill>
              </a:rPr>
              <a:t>Advantages</a:t>
            </a:r>
            <a:endParaRPr lang="fr-FR" sz="1200" b="1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rgbClr val="00B050"/>
                </a:solidFill>
              </a:rPr>
              <a:t>Broadband</a:t>
            </a:r>
          </a:p>
          <a:p>
            <a:r>
              <a:rPr lang="fr-FR" sz="1200" b="1" dirty="0" err="1" smtClean="0">
                <a:solidFill>
                  <a:srgbClr val="FF0000"/>
                </a:solidFill>
              </a:rPr>
              <a:t>Disadvantages</a:t>
            </a:r>
            <a:endParaRPr lang="fr-FR" sz="12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rgbClr val="FF0000"/>
                </a:solidFill>
              </a:rPr>
              <a:t>Non </a:t>
            </a:r>
            <a:r>
              <a:rPr lang="fr-FR" sz="1200" dirty="0" err="1" smtClean="0">
                <a:solidFill>
                  <a:srgbClr val="FF0000"/>
                </a:solidFill>
              </a:rPr>
              <a:t>selective</a:t>
            </a:r>
            <a:endParaRPr lang="fr-FR" sz="1200" dirty="0" smtClean="0">
              <a:solidFill>
                <a:srgbClr val="FF0000"/>
              </a:solidFill>
            </a:endParaRPr>
          </a:p>
        </p:txBody>
      </p:sp>
      <p:sp>
        <p:nvSpPr>
          <p:cNvPr id="62" name="ZoneTexte 61"/>
          <p:cNvSpPr txBox="1"/>
          <p:nvPr/>
        </p:nvSpPr>
        <p:spPr>
          <a:xfrm>
            <a:off x="8339795" y="1783048"/>
            <a:ext cx="16345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rgbClr val="00B050"/>
                </a:solidFill>
              </a:rPr>
              <a:t>Advantages</a:t>
            </a:r>
            <a:endParaRPr lang="fr-FR" sz="1200" b="1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00B050"/>
                </a:solidFill>
              </a:rPr>
              <a:t>Intensity</a:t>
            </a:r>
            <a:r>
              <a:rPr lang="fr-FR" sz="1200" dirty="0" smtClean="0">
                <a:solidFill>
                  <a:srgbClr val="00B050"/>
                </a:solidFill>
              </a:rPr>
              <a:t> (high </a:t>
            </a:r>
            <a:r>
              <a:rPr lang="fr-FR" sz="1200" dirty="0" err="1" smtClean="0">
                <a:solidFill>
                  <a:srgbClr val="00B050"/>
                </a:solidFill>
              </a:rPr>
              <a:t>efficiency</a:t>
            </a:r>
            <a:r>
              <a:rPr lang="fr-FR" sz="1200" dirty="0" smtClean="0">
                <a:solidFill>
                  <a:srgbClr val="00B050"/>
                </a:solidFill>
              </a:rPr>
              <a:t> for </a:t>
            </a:r>
            <a:r>
              <a:rPr lang="fr-FR" sz="1200" dirty="0" err="1" smtClean="0">
                <a:solidFill>
                  <a:srgbClr val="00B050"/>
                </a:solidFill>
              </a:rPr>
              <a:t>most</a:t>
            </a:r>
            <a:r>
              <a:rPr lang="fr-FR" sz="1200" dirty="0" smtClean="0">
                <a:solidFill>
                  <a:srgbClr val="00B050"/>
                </a:solidFill>
              </a:rPr>
              <a:t> alkali)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00B050"/>
                </a:solidFill>
              </a:rPr>
              <a:t>Purity</a:t>
            </a:r>
            <a:r>
              <a:rPr lang="fr-FR" sz="1200" dirty="0" smtClean="0">
                <a:solidFill>
                  <a:srgbClr val="00B050"/>
                </a:solidFill>
              </a:rPr>
              <a:t> (</a:t>
            </a:r>
            <a:r>
              <a:rPr lang="fr-FR" sz="1200" dirty="0" err="1" smtClean="0">
                <a:solidFill>
                  <a:srgbClr val="00B050"/>
                </a:solidFill>
              </a:rPr>
              <a:t>low</a:t>
            </a:r>
            <a:r>
              <a:rPr lang="fr-FR" sz="1200" dirty="0" smtClean="0">
                <a:solidFill>
                  <a:srgbClr val="00B050"/>
                </a:solidFill>
              </a:rPr>
              <a:t> ionisation </a:t>
            </a:r>
            <a:r>
              <a:rPr lang="fr-FR" sz="1200" dirty="0" err="1" smtClean="0">
                <a:solidFill>
                  <a:srgbClr val="00B050"/>
                </a:solidFill>
              </a:rPr>
              <a:t>energies</a:t>
            </a:r>
            <a:r>
              <a:rPr lang="fr-FR" sz="1200" dirty="0" smtClean="0">
                <a:solidFill>
                  <a:srgbClr val="00B050"/>
                </a:solidFill>
              </a:rPr>
              <a:t> </a:t>
            </a:r>
            <a:r>
              <a:rPr lang="fr-FR" sz="1200" dirty="0" err="1" smtClean="0">
                <a:solidFill>
                  <a:srgbClr val="00B050"/>
                </a:solidFill>
              </a:rPr>
              <a:t>only</a:t>
            </a:r>
            <a:r>
              <a:rPr lang="fr-FR" sz="1200" dirty="0" smtClean="0">
                <a:solidFill>
                  <a:srgbClr val="00B050"/>
                </a:solidFill>
              </a:rPr>
              <a:t>)</a:t>
            </a:r>
          </a:p>
          <a:p>
            <a:r>
              <a:rPr lang="fr-FR" sz="1200" b="1" dirty="0" err="1" smtClean="0">
                <a:solidFill>
                  <a:srgbClr val="FF0000"/>
                </a:solidFill>
              </a:rPr>
              <a:t>Disadvantages</a:t>
            </a:r>
            <a:endParaRPr lang="fr-FR" sz="12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FF0000"/>
                </a:solidFill>
              </a:rPr>
              <a:t>Only</a:t>
            </a:r>
            <a:r>
              <a:rPr lang="fr-FR" sz="1200" dirty="0" smtClean="0">
                <a:solidFill>
                  <a:srgbClr val="FF0000"/>
                </a:solidFill>
              </a:rPr>
              <a:t> alkali</a:t>
            </a:r>
          </a:p>
        </p:txBody>
      </p:sp>
      <p:sp>
        <p:nvSpPr>
          <p:cNvPr id="63" name="ZoneTexte 62"/>
          <p:cNvSpPr txBox="1"/>
          <p:nvPr/>
        </p:nvSpPr>
        <p:spPr>
          <a:xfrm>
            <a:off x="8339795" y="3949697"/>
            <a:ext cx="1783094" cy="2123658"/>
          </a:xfrm>
          <a:prstGeom prst="rect">
            <a:avLst/>
          </a:prstGeom>
          <a:solidFill>
            <a:srgbClr val="F8F8F8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rgbClr val="00B050"/>
                </a:solidFill>
              </a:rPr>
              <a:t>Advantages</a:t>
            </a:r>
            <a:endParaRPr lang="fr-FR" sz="1200" b="1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00B050"/>
                </a:solidFill>
              </a:rPr>
              <a:t>Intensity</a:t>
            </a:r>
            <a:r>
              <a:rPr lang="fr-FR" sz="1200" dirty="0" smtClean="0">
                <a:solidFill>
                  <a:srgbClr val="00B050"/>
                </a:solidFill>
              </a:rPr>
              <a:t> (high </a:t>
            </a:r>
            <a:r>
              <a:rPr lang="fr-FR" sz="1200" dirty="0" err="1" smtClean="0">
                <a:solidFill>
                  <a:srgbClr val="00B050"/>
                </a:solidFill>
              </a:rPr>
              <a:t>efficiency</a:t>
            </a:r>
            <a:r>
              <a:rPr lang="fr-FR" sz="1200" dirty="0" smtClean="0">
                <a:solidFill>
                  <a:srgbClr val="00B050"/>
                </a:solidFill>
              </a:rPr>
              <a:t> for </a:t>
            </a:r>
            <a:r>
              <a:rPr lang="fr-FR" sz="1200" dirty="0" err="1" smtClean="0">
                <a:solidFill>
                  <a:srgbClr val="00B050"/>
                </a:solidFill>
              </a:rPr>
              <a:t>most</a:t>
            </a:r>
            <a:r>
              <a:rPr lang="fr-FR" sz="1200" dirty="0" smtClean="0">
                <a:solidFill>
                  <a:srgbClr val="00B050"/>
                </a:solidFill>
              </a:rPr>
              <a:t> alkali)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00B050"/>
                </a:solidFill>
              </a:rPr>
              <a:t>Purity</a:t>
            </a:r>
            <a:r>
              <a:rPr lang="fr-FR" sz="1200" dirty="0" smtClean="0">
                <a:solidFill>
                  <a:srgbClr val="00B050"/>
                </a:solidFill>
              </a:rPr>
              <a:t> (</a:t>
            </a:r>
            <a:r>
              <a:rPr lang="fr-FR" sz="1200" dirty="0" err="1" smtClean="0">
                <a:solidFill>
                  <a:srgbClr val="00B050"/>
                </a:solidFill>
              </a:rPr>
              <a:t>low</a:t>
            </a:r>
            <a:r>
              <a:rPr lang="fr-FR" sz="1200" dirty="0" smtClean="0">
                <a:solidFill>
                  <a:srgbClr val="00B050"/>
                </a:solidFill>
              </a:rPr>
              <a:t> ionisation </a:t>
            </a:r>
            <a:r>
              <a:rPr lang="fr-FR" sz="1200" dirty="0" err="1" smtClean="0">
                <a:solidFill>
                  <a:srgbClr val="00B050"/>
                </a:solidFill>
              </a:rPr>
              <a:t>energies</a:t>
            </a:r>
            <a:r>
              <a:rPr lang="fr-FR" sz="1200" dirty="0" smtClean="0">
                <a:solidFill>
                  <a:srgbClr val="00B050"/>
                </a:solidFill>
              </a:rPr>
              <a:t> </a:t>
            </a:r>
            <a:r>
              <a:rPr lang="fr-FR" sz="1200" dirty="0" err="1" smtClean="0">
                <a:solidFill>
                  <a:srgbClr val="00B050"/>
                </a:solidFill>
              </a:rPr>
              <a:t>only</a:t>
            </a:r>
            <a:r>
              <a:rPr lang="fr-FR" sz="1200" dirty="0" smtClean="0">
                <a:solidFill>
                  <a:srgbClr val="00B050"/>
                </a:solidFill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>
                <a:solidFill>
                  <a:srgbClr val="00B050"/>
                </a:solidFill>
              </a:rPr>
              <a:t>Fast</a:t>
            </a:r>
            <a:r>
              <a:rPr lang="fr-FR" sz="1200" dirty="0">
                <a:solidFill>
                  <a:srgbClr val="00B050"/>
                </a:solidFill>
              </a:rPr>
              <a:t> </a:t>
            </a:r>
            <a:r>
              <a:rPr lang="fr-FR" sz="1200" dirty="0" smtClean="0">
                <a:solidFill>
                  <a:srgbClr val="00B050"/>
                </a:solidFill>
              </a:rPr>
              <a:t>release</a:t>
            </a:r>
            <a:endParaRPr lang="fr-FR" sz="1200" dirty="0" smtClean="0"/>
          </a:p>
          <a:p>
            <a:r>
              <a:rPr lang="fr-FR" sz="1200" b="1" dirty="0" err="1" smtClean="0">
                <a:solidFill>
                  <a:srgbClr val="FF0000"/>
                </a:solidFill>
              </a:rPr>
              <a:t>Disadvantages</a:t>
            </a:r>
            <a:endParaRPr lang="fr-FR" sz="12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FF0000"/>
                </a:solidFill>
              </a:rPr>
              <a:t>Only</a:t>
            </a:r>
            <a:r>
              <a:rPr lang="fr-FR" sz="1200" dirty="0" smtClean="0">
                <a:solidFill>
                  <a:srgbClr val="FF0000"/>
                </a:solidFill>
              </a:rPr>
              <a:t> alkali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>
                <a:solidFill>
                  <a:srgbClr val="FF0000"/>
                </a:solidFill>
              </a:rPr>
              <a:t>Low</a:t>
            </a:r>
            <a:r>
              <a:rPr lang="fr-FR" sz="1200" dirty="0">
                <a:solidFill>
                  <a:srgbClr val="FF0000"/>
                </a:solidFill>
              </a:rPr>
              <a:t> in-</a:t>
            </a:r>
            <a:r>
              <a:rPr lang="fr-FR" sz="1200" dirty="0" err="1">
                <a:solidFill>
                  <a:srgbClr val="FF0000"/>
                </a:solidFill>
              </a:rPr>
              <a:t>target</a:t>
            </a:r>
            <a:r>
              <a:rPr lang="fr-FR" sz="1200" dirty="0">
                <a:solidFill>
                  <a:srgbClr val="FF0000"/>
                </a:solidFill>
              </a:rPr>
              <a:t> </a:t>
            </a:r>
            <a:r>
              <a:rPr lang="fr-FR" sz="1200" dirty="0" smtClean="0">
                <a:solidFill>
                  <a:srgbClr val="FF0000"/>
                </a:solidFill>
              </a:rPr>
              <a:t>production</a:t>
            </a:r>
            <a:endParaRPr lang="fr-FR" sz="1200" dirty="0">
              <a:solidFill>
                <a:srgbClr val="FF0000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10219268" y="3949697"/>
            <a:ext cx="1824108" cy="1384995"/>
          </a:xfrm>
          <a:prstGeom prst="rect">
            <a:avLst/>
          </a:prstGeom>
          <a:solidFill>
            <a:srgbClr val="F8F8F8">
              <a:alpha val="69804"/>
            </a:srgbClr>
          </a:solidFill>
        </p:spPr>
        <p:txBody>
          <a:bodyPr wrap="square" rtlCol="0">
            <a:spAutoFit/>
          </a:bodyPr>
          <a:lstStyle/>
          <a:p>
            <a:r>
              <a:rPr lang="fr-FR" sz="1200" b="1" dirty="0" err="1" smtClean="0">
                <a:solidFill>
                  <a:srgbClr val="00B050"/>
                </a:solidFill>
              </a:rPr>
              <a:t>Advantages</a:t>
            </a:r>
            <a:endParaRPr lang="fr-FR" sz="1200" b="1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rgbClr val="00B050"/>
                </a:solidFill>
              </a:rPr>
              <a:t>Broadband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00B050"/>
                </a:solidFill>
              </a:rPr>
              <a:t>Fast</a:t>
            </a:r>
            <a:r>
              <a:rPr lang="fr-FR" sz="1200" dirty="0" smtClean="0">
                <a:solidFill>
                  <a:srgbClr val="00B050"/>
                </a:solidFill>
              </a:rPr>
              <a:t> release</a:t>
            </a:r>
            <a:endParaRPr lang="fr-FR" sz="1200" dirty="0" smtClean="0"/>
          </a:p>
          <a:p>
            <a:r>
              <a:rPr lang="fr-FR" sz="1200" b="1" dirty="0" err="1" smtClean="0">
                <a:solidFill>
                  <a:srgbClr val="FF0000"/>
                </a:solidFill>
              </a:rPr>
              <a:t>Disadvantages</a:t>
            </a:r>
            <a:endParaRPr lang="fr-FR" sz="1200" b="1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smtClean="0">
                <a:solidFill>
                  <a:srgbClr val="FF0000"/>
                </a:solidFill>
              </a:rPr>
              <a:t>Non </a:t>
            </a:r>
            <a:r>
              <a:rPr lang="fr-FR" sz="1200" dirty="0" err="1" smtClean="0">
                <a:solidFill>
                  <a:srgbClr val="FF0000"/>
                </a:solidFill>
              </a:rPr>
              <a:t>selective</a:t>
            </a:r>
            <a:endParaRPr lang="fr-FR" sz="1200" dirty="0" smtClean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 err="1" smtClean="0">
                <a:solidFill>
                  <a:srgbClr val="FF0000"/>
                </a:solidFill>
              </a:rPr>
              <a:t>Low</a:t>
            </a:r>
            <a:r>
              <a:rPr lang="fr-FR" sz="1200" dirty="0" smtClean="0">
                <a:solidFill>
                  <a:srgbClr val="FF0000"/>
                </a:solidFill>
              </a:rPr>
              <a:t> </a:t>
            </a:r>
            <a:r>
              <a:rPr lang="fr-FR" sz="1200" dirty="0">
                <a:solidFill>
                  <a:srgbClr val="FF0000"/>
                </a:solidFill>
              </a:rPr>
              <a:t>in-</a:t>
            </a:r>
            <a:r>
              <a:rPr lang="fr-FR" sz="1200" dirty="0" err="1">
                <a:solidFill>
                  <a:srgbClr val="FF0000"/>
                </a:solidFill>
              </a:rPr>
              <a:t>target</a:t>
            </a:r>
            <a:r>
              <a:rPr lang="fr-FR" sz="1200" dirty="0">
                <a:solidFill>
                  <a:srgbClr val="FF0000"/>
                </a:solidFill>
              </a:rPr>
              <a:t> </a:t>
            </a:r>
            <a:r>
              <a:rPr lang="fr-FR" sz="1200" dirty="0" smtClean="0">
                <a:solidFill>
                  <a:srgbClr val="FF0000"/>
                </a:solidFill>
              </a:rPr>
              <a:t>production</a:t>
            </a:r>
            <a:endParaRPr lang="fr-FR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7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70" grpId="0" animBg="1"/>
      <p:bldP spid="71" grpId="0" animBg="1"/>
      <p:bldP spid="72" grpId="0" animBg="1"/>
      <p:bldP spid="74" grpId="0"/>
      <p:bldP spid="75" grpId="0"/>
      <p:bldP spid="79" grpId="0"/>
      <p:bldP spid="80" grpId="0"/>
      <p:bldP spid="81" grpId="0"/>
      <p:bldP spid="82" grpId="0"/>
      <p:bldP spid="84" grpId="0"/>
      <p:bldP spid="85" grpId="0"/>
      <p:bldP spid="86" grpId="0"/>
      <p:bldP spid="88" grpId="0"/>
      <p:bldP spid="59" grpId="0" animBg="1"/>
      <p:bldP spid="60" grpId="0"/>
      <p:bldP spid="61" grpId="0"/>
      <p:bldP spid="62" grpId="0"/>
      <p:bldP spid="63" grpId="0" animBg="1"/>
      <p:bldP spid="6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ZoneTexte 74"/>
          <p:cNvSpPr txBox="1"/>
          <p:nvPr/>
        </p:nvSpPr>
        <p:spPr>
          <a:xfrm>
            <a:off x="6273800" y="918349"/>
            <a:ext cx="598091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TULIP FEBIAD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Fully</a:t>
            </a:r>
            <a:r>
              <a:rPr lang="fr-FR" dirty="0" smtClean="0"/>
              <a:t> </a:t>
            </a:r>
            <a:r>
              <a:rPr lang="fr-FR" dirty="0" err="1" smtClean="0"/>
              <a:t>tested</a:t>
            </a:r>
            <a:r>
              <a:rPr lang="fr-FR" dirty="0" smtClean="0"/>
              <a:t> offline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Efficiency</a:t>
            </a:r>
            <a:r>
              <a:rPr lang="fr-FR" dirty="0" smtClean="0"/>
              <a:t> </a:t>
            </a:r>
            <a:r>
              <a:rPr lang="fr-FR" dirty="0" err="1" smtClean="0"/>
              <a:t>measurement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tracers</a:t>
            </a:r>
            <a:r>
              <a:rPr lang="fr-FR" dirty="0" smtClean="0"/>
              <a:t> (Ar, Ag, Sn, In, Eff≈9-15%)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First online test in 04/2026 </a:t>
            </a:r>
            <a:r>
              <a:rPr lang="fr-FR" dirty="0" err="1" smtClean="0"/>
              <a:t>aiming</a:t>
            </a:r>
            <a:r>
              <a:rPr lang="fr-FR" dirty="0"/>
              <a:t> </a:t>
            </a:r>
            <a:r>
              <a:rPr lang="fr-FR" dirty="0" smtClean="0"/>
              <a:t>to </a:t>
            </a:r>
            <a:r>
              <a:rPr lang="fr-FR" dirty="0" err="1" smtClean="0"/>
              <a:t>produce</a:t>
            </a:r>
            <a:r>
              <a:rPr lang="fr-FR" dirty="0" smtClean="0"/>
              <a:t> Sn </a:t>
            </a:r>
            <a:r>
              <a:rPr lang="fr-FR" dirty="0" smtClean="0"/>
              <a:t>isotopes</a:t>
            </a:r>
            <a:r>
              <a:rPr lang="fr-FR" dirty="0" smtClean="0"/>
              <a:t>: Ag/Pd isotopes </a:t>
            </a:r>
            <a:r>
              <a:rPr lang="fr-FR" dirty="0" err="1" smtClean="0"/>
              <a:t>seen</a:t>
            </a:r>
            <a:r>
              <a:rPr lang="fr-FR" dirty="0" smtClean="0"/>
              <a:t> but no Sn</a:t>
            </a:r>
            <a:endParaRPr lang="fr-FR" dirty="0" smtClean="0"/>
          </a:p>
          <a:p>
            <a:endParaRPr lang="fr-FR" dirty="0"/>
          </a:p>
          <a:p>
            <a:r>
              <a:rPr lang="fr-FR" b="1" dirty="0" err="1" smtClean="0"/>
              <a:t>Rotating</a:t>
            </a:r>
            <a:r>
              <a:rPr lang="fr-FR" b="1" dirty="0" smtClean="0"/>
              <a:t> </a:t>
            </a:r>
            <a:r>
              <a:rPr lang="fr-FR" b="1" dirty="0" err="1" smtClean="0"/>
              <a:t>target</a:t>
            </a:r>
            <a:r>
              <a:rPr lang="fr-FR" b="1" dirty="0" smtClean="0"/>
              <a:t> (</a:t>
            </a:r>
            <a:r>
              <a:rPr lang="fr-FR" b="1" dirty="0" err="1"/>
              <a:t>i</a:t>
            </a:r>
            <a:r>
              <a:rPr lang="fr-FR" b="1" dirty="0" err="1" smtClean="0"/>
              <a:t>ncreased</a:t>
            </a:r>
            <a:r>
              <a:rPr lang="fr-FR" b="1" dirty="0" smtClean="0"/>
              <a:t> </a:t>
            </a:r>
            <a:r>
              <a:rPr lang="fr-FR" b="1" dirty="0" err="1" smtClean="0"/>
              <a:t>beam</a:t>
            </a:r>
            <a:r>
              <a:rPr lang="fr-FR" b="1" dirty="0" smtClean="0"/>
              <a:t> power)</a:t>
            </a: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Simple and radiation hard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Water </a:t>
            </a:r>
            <a:r>
              <a:rPr lang="fr-FR" dirty="0" err="1" smtClean="0"/>
              <a:t>wheel</a:t>
            </a:r>
            <a:r>
              <a:rPr lang="fr-FR" dirty="0" smtClean="0"/>
              <a:t>/</a:t>
            </a:r>
            <a:r>
              <a:rPr lang="fr-FR" dirty="0" err="1" smtClean="0"/>
              <a:t>magnetic</a:t>
            </a:r>
            <a:r>
              <a:rPr lang="fr-FR" dirty="0" smtClean="0"/>
              <a:t> </a:t>
            </a:r>
            <a:r>
              <a:rPr lang="fr-FR" dirty="0" err="1" smtClean="0"/>
              <a:t>coupling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Works but rotation speed </a:t>
            </a:r>
            <a:r>
              <a:rPr lang="fr-FR" dirty="0" err="1" smtClean="0"/>
              <a:t>limited</a:t>
            </a:r>
            <a:r>
              <a:rPr lang="fr-FR" dirty="0" smtClean="0"/>
              <a:t> by </a:t>
            </a:r>
            <a:r>
              <a:rPr lang="fr-FR" dirty="0" err="1" smtClean="0"/>
              <a:t>eddy</a:t>
            </a:r>
            <a:r>
              <a:rPr lang="fr-FR" dirty="0" smtClean="0"/>
              <a:t> </a:t>
            </a:r>
            <a:r>
              <a:rPr lang="fr-FR" dirty="0" err="1" smtClean="0"/>
              <a:t>currents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/>
              <a:t>9</a:t>
            </a:r>
            <a:endParaRPr lang="fr-FR" dirty="0" smtClean="0"/>
          </a:p>
        </p:txBody>
      </p:sp>
      <p:sp>
        <p:nvSpPr>
          <p:cNvPr id="18" name="ZoneTexte 17"/>
          <p:cNvSpPr txBox="1"/>
          <p:nvPr/>
        </p:nvSpPr>
        <p:spPr>
          <a:xfrm>
            <a:off x="166257" y="940519"/>
            <a:ext cx="646175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TULIP SIS</a:t>
            </a:r>
          </a:p>
          <a:p>
            <a:endParaRPr lang="fr-FR" b="1" dirty="0"/>
          </a:p>
          <a:p>
            <a:endParaRPr lang="fr-FR" b="1" dirty="0" smtClean="0"/>
          </a:p>
          <a:p>
            <a:endParaRPr lang="fr-FR" b="1" dirty="0"/>
          </a:p>
          <a:p>
            <a:endParaRPr lang="fr-FR" b="1" dirty="0" smtClean="0"/>
          </a:p>
          <a:p>
            <a:endParaRPr lang="fr-FR" b="1" dirty="0"/>
          </a:p>
          <a:p>
            <a:endParaRPr lang="fr-FR" b="1" dirty="0" smtClean="0"/>
          </a:p>
          <a:p>
            <a:endParaRPr lang="fr-FR" b="1" dirty="0"/>
          </a:p>
          <a:p>
            <a:endParaRPr lang="fr-FR" b="1" dirty="0" smtClean="0"/>
          </a:p>
          <a:p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Proof of </a:t>
            </a:r>
            <a:r>
              <a:rPr lang="fr-FR" dirty="0" err="1" smtClean="0"/>
              <a:t>principle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Rb isotopes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Several</a:t>
            </a:r>
            <a:r>
              <a:rPr lang="fr-FR" dirty="0" smtClean="0"/>
              <a:t> </a:t>
            </a:r>
            <a:r>
              <a:rPr lang="fr-FR" dirty="0" err="1" smtClean="0"/>
              <a:t>experiments</a:t>
            </a:r>
            <a:r>
              <a:rPr lang="fr-FR" dirty="0" smtClean="0"/>
              <a:t> (2022,2023,2024)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Improved</a:t>
            </a:r>
            <a:r>
              <a:rPr lang="fr-FR" dirty="0" smtClean="0"/>
              <a:t> rate for 74Rb (T</a:t>
            </a:r>
            <a:r>
              <a:rPr lang="fr-FR" baseline="-25000" dirty="0" smtClean="0"/>
              <a:t>1/2 </a:t>
            </a:r>
            <a:r>
              <a:rPr lang="fr-FR" dirty="0" smtClean="0"/>
              <a:t>= 65ms)</a:t>
            </a:r>
          </a:p>
          <a:p>
            <a:endParaRPr lang="fr-FR" dirty="0" smtClean="0"/>
          </a:p>
        </p:txBody>
      </p:sp>
      <p:grpSp>
        <p:nvGrpSpPr>
          <p:cNvPr id="38" name="Groupe 37"/>
          <p:cNvGrpSpPr>
            <a:grpSpLocks noChangeAspect="1"/>
          </p:cNvGrpSpPr>
          <p:nvPr/>
        </p:nvGrpSpPr>
        <p:grpSpPr>
          <a:xfrm>
            <a:off x="320862" y="1300625"/>
            <a:ext cx="4370750" cy="2374482"/>
            <a:chOff x="-444547" y="2386177"/>
            <a:chExt cx="6196336" cy="3366262"/>
          </a:xfrm>
        </p:grpSpPr>
        <p:pic>
          <p:nvPicPr>
            <p:cNvPr id="39" name="Image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824" t="2504" r="16653"/>
            <a:stretch/>
          </p:blipFill>
          <p:spPr>
            <a:xfrm>
              <a:off x="691754" y="2776564"/>
              <a:ext cx="3459559" cy="2856203"/>
            </a:xfrm>
            <a:prstGeom prst="rect">
              <a:avLst/>
            </a:prstGeom>
          </p:spPr>
        </p:pic>
        <p:sp>
          <p:nvSpPr>
            <p:cNvPr id="41" name="ZoneTexte 40"/>
            <p:cNvSpPr txBox="1"/>
            <p:nvPr/>
          </p:nvSpPr>
          <p:spPr>
            <a:xfrm>
              <a:off x="3792103" y="4703113"/>
              <a:ext cx="1918261" cy="741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1100" baseline="30000" dirty="0" smtClean="0"/>
                <a:t>20</a:t>
              </a:r>
              <a:r>
                <a:rPr lang="fr-FR" sz="1100" dirty="0" smtClean="0"/>
                <a:t>Ne </a:t>
              </a:r>
              <a:r>
                <a:rPr lang="fr-FR" sz="1100" dirty="0" err="1"/>
                <a:t>Primary</a:t>
              </a:r>
              <a:r>
                <a:rPr lang="fr-FR" sz="1100" dirty="0"/>
                <a:t> </a:t>
              </a:r>
              <a:r>
                <a:rPr lang="fr-FR" sz="1100" dirty="0" err="1"/>
                <a:t>beam</a:t>
              </a:r>
              <a:endParaRPr lang="fr-FR" sz="1100" dirty="0"/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3057418" y="2441692"/>
              <a:ext cx="2694371" cy="741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Mo-Ni-Mo </a:t>
              </a:r>
              <a:r>
                <a:rPr lang="fr-FR" sz="1100" dirty="0" err="1" smtClean="0"/>
                <a:t>target</a:t>
              </a:r>
              <a:endParaRPr lang="fr-FR" sz="1100" dirty="0" smtClean="0"/>
            </a:p>
            <a:p>
              <a:pPr algn="ctr"/>
              <a:r>
                <a:rPr lang="fr-FR" sz="1100" dirty="0" smtClean="0"/>
                <a:t>(fusion-</a:t>
              </a:r>
              <a:r>
                <a:rPr lang="fr-FR" sz="1100" dirty="0" err="1" smtClean="0"/>
                <a:t>evaporation</a:t>
              </a:r>
              <a:r>
                <a:rPr lang="fr-FR" sz="1100" dirty="0" smtClean="0"/>
                <a:t>)</a:t>
              </a:r>
              <a:endParaRPr lang="fr-FR" sz="1100" dirty="0"/>
            </a:p>
          </p:txBody>
        </p:sp>
        <p:cxnSp>
          <p:nvCxnSpPr>
            <p:cNvPr id="50" name="Connecteur droit avec flèche 49"/>
            <p:cNvCxnSpPr>
              <a:stCxn id="64" idx="1"/>
            </p:cNvCxnSpPr>
            <p:nvPr/>
          </p:nvCxnSpPr>
          <p:spPr>
            <a:xfrm flipH="1">
              <a:off x="2795501" y="3691147"/>
              <a:ext cx="840993" cy="57330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ZoneTexte 50"/>
            <p:cNvSpPr txBox="1"/>
            <p:nvPr/>
          </p:nvSpPr>
          <p:spPr>
            <a:xfrm>
              <a:off x="2251880" y="2646359"/>
              <a:ext cx="1210400" cy="741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 smtClean="0"/>
                <a:t>graphite </a:t>
              </a:r>
              <a:r>
                <a:rPr lang="fr-FR" sz="1100" dirty="0" err="1"/>
                <a:t>window</a:t>
              </a:r>
              <a:endParaRPr lang="fr-FR" sz="1100" dirty="0"/>
            </a:p>
          </p:txBody>
        </p:sp>
        <p:cxnSp>
          <p:nvCxnSpPr>
            <p:cNvPr id="52" name="Connecteur droit avec flèche 51"/>
            <p:cNvCxnSpPr/>
            <p:nvPr/>
          </p:nvCxnSpPr>
          <p:spPr>
            <a:xfrm flipH="1">
              <a:off x="2239716" y="3271546"/>
              <a:ext cx="357900" cy="52905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ZoneTexte 52"/>
            <p:cNvSpPr txBox="1"/>
            <p:nvPr/>
          </p:nvSpPr>
          <p:spPr>
            <a:xfrm>
              <a:off x="-343049" y="4242188"/>
              <a:ext cx="1519291" cy="7419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/>
                <a:t>Graphite catcher</a:t>
              </a:r>
            </a:p>
          </p:txBody>
        </p:sp>
        <p:cxnSp>
          <p:nvCxnSpPr>
            <p:cNvPr id="54" name="Connecteur droit avec flèche 53"/>
            <p:cNvCxnSpPr/>
            <p:nvPr/>
          </p:nvCxnSpPr>
          <p:spPr>
            <a:xfrm flipV="1">
              <a:off x="573367" y="3861335"/>
              <a:ext cx="1427162" cy="6349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Connecteur droit avec flèche 54"/>
            <p:cNvCxnSpPr/>
            <p:nvPr/>
          </p:nvCxnSpPr>
          <p:spPr>
            <a:xfrm flipH="1">
              <a:off x="1037321" y="4072299"/>
              <a:ext cx="868475" cy="1061036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ZoneTexte 55"/>
            <p:cNvSpPr txBox="1"/>
            <p:nvPr/>
          </p:nvSpPr>
          <p:spPr>
            <a:xfrm>
              <a:off x="67153" y="5131602"/>
              <a:ext cx="1482841" cy="6208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/>
                <a:t>Radioactive ion </a:t>
              </a:r>
              <a:r>
                <a:rPr lang="fr-FR" sz="1100" dirty="0" err="1"/>
                <a:t>beam</a:t>
              </a:r>
              <a:endParaRPr lang="fr-FR" sz="1100" dirty="0"/>
            </a:p>
          </p:txBody>
        </p:sp>
        <p:cxnSp>
          <p:nvCxnSpPr>
            <p:cNvPr id="57" name="Connecteur droit 56"/>
            <p:cNvCxnSpPr/>
            <p:nvPr/>
          </p:nvCxnSpPr>
          <p:spPr>
            <a:xfrm>
              <a:off x="1914923" y="3700693"/>
              <a:ext cx="2040136" cy="1335902"/>
            </a:xfrm>
            <a:prstGeom prst="line">
              <a:avLst/>
            </a:prstGeom>
            <a:ln>
              <a:solidFill>
                <a:schemeClr val="tx1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Forme libre 57"/>
            <p:cNvSpPr/>
            <p:nvPr/>
          </p:nvSpPr>
          <p:spPr>
            <a:xfrm>
              <a:off x="2640971" y="4081922"/>
              <a:ext cx="1323577" cy="998784"/>
            </a:xfrm>
            <a:custGeom>
              <a:avLst/>
              <a:gdLst>
                <a:gd name="connsiteX0" fmla="*/ 399627 w 2120054"/>
                <a:gd name="connsiteY0" fmla="*/ 0 h 1476586"/>
                <a:gd name="connsiteX1" fmla="*/ 2120054 w 2120054"/>
                <a:gd name="connsiteY1" fmla="*/ 1232746 h 1476586"/>
                <a:gd name="connsiteX2" fmla="*/ 1964267 w 2120054"/>
                <a:gd name="connsiteY2" fmla="*/ 1476586 h 1476586"/>
                <a:gd name="connsiteX3" fmla="*/ 0 w 2120054"/>
                <a:gd name="connsiteY3" fmla="*/ 440266 h 1476586"/>
                <a:gd name="connsiteX4" fmla="*/ 399627 w 2120054"/>
                <a:gd name="connsiteY4" fmla="*/ 0 h 1476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0054" h="1476586">
                  <a:moveTo>
                    <a:pt x="399627" y="0"/>
                  </a:moveTo>
                  <a:lnTo>
                    <a:pt x="2120054" y="1232746"/>
                  </a:lnTo>
                  <a:lnTo>
                    <a:pt x="1964267" y="1476586"/>
                  </a:lnTo>
                  <a:lnTo>
                    <a:pt x="0" y="440266"/>
                  </a:lnTo>
                  <a:lnTo>
                    <a:pt x="399627" y="0"/>
                  </a:lnTo>
                  <a:close/>
                </a:path>
              </a:pathLst>
            </a:custGeom>
            <a:solidFill>
              <a:srgbClr val="5B9BD5">
                <a:alpha val="49020"/>
              </a:srgbClr>
            </a:solidFill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100"/>
            </a:p>
          </p:txBody>
        </p:sp>
        <p:cxnSp>
          <p:nvCxnSpPr>
            <p:cNvPr id="59" name="Connecteur droit 58"/>
            <p:cNvCxnSpPr/>
            <p:nvPr/>
          </p:nvCxnSpPr>
          <p:spPr>
            <a:xfrm>
              <a:off x="2147691" y="3896275"/>
              <a:ext cx="584199" cy="386308"/>
            </a:xfrm>
            <a:prstGeom prst="line">
              <a:avLst/>
            </a:prstGeom>
            <a:ln>
              <a:solidFill>
                <a:srgbClr val="FFFF00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/>
            <p:cNvSpPr txBox="1"/>
            <p:nvPr/>
          </p:nvSpPr>
          <p:spPr>
            <a:xfrm rot="1893201">
              <a:off x="2172185" y="4054106"/>
              <a:ext cx="585416" cy="2616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>
                  <a:solidFill>
                    <a:srgbClr val="FFFF00"/>
                  </a:solidFill>
                </a:rPr>
                <a:t>60 mm</a:t>
              </a: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-444547" y="2386177"/>
              <a:ext cx="1722790" cy="4504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dirty="0"/>
                <a:t>TULIP </a:t>
              </a:r>
              <a:r>
                <a:rPr lang="fr-FR" sz="1100" dirty="0" err="1"/>
                <a:t>cavity</a:t>
              </a:r>
              <a:endParaRPr lang="fr-FR" sz="1100" dirty="0"/>
            </a:p>
          </p:txBody>
        </p:sp>
        <p:cxnSp>
          <p:nvCxnSpPr>
            <p:cNvPr id="62" name="Connecteur droit avec flèche 61"/>
            <p:cNvCxnSpPr>
              <a:stCxn id="63" idx="3"/>
            </p:cNvCxnSpPr>
            <p:nvPr/>
          </p:nvCxnSpPr>
          <p:spPr>
            <a:xfrm>
              <a:off x="1123869" y="3382428"/>
              <a:ext cx="1000932" cy="56201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3" name="Image 6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23" b="12691"/>
            <a:stretch/>
          </p:blipFill>
          <p:spPr>
            <a:xfrm>
              <a:off x="-284802" y="2685530"/>
              <a:ext cx="1408672" cy="1393796"/>
            </a:xfrm>
            <a:prstGeom prst="rect">
              <a:avLst/>
            </a:prstGeom>
          </p:spPr>
        </p:pic>
        <p:pic>
          <p:nvPicPr>
            <p:cNvPr id="64" name="Image 6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06" t="23225" r="23589" b="42700"/>
            <a:stretch/>
          </p:blipFill>
          <p:spPr>
            <a:xfrm>
              <a:off x="3636495" y="3048024"/>
              <a:ext cx="1404559" cy="1286246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</p:grpSp>
      <p:pic>
        <p:nvPicPr>
          <p:cNvPr id="65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6" b="14571"/>
          <a:stretch/>
        </p:blipFill>
        <p:spPr bwMode="auto">
          <a:xfrm>
            <a:off x="6195776" y="1332296"/>
            <a:ext cx="2491455" cy="130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Image 6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047" y="1095317"/>
            <a:ext cx="2995589" cy="19192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Groupe 66"/>
          <p:cNvGrpSpPr>
            <a:grpSpLocks noChangeAspect="1"/>
          </p:cNvGrpSpPr>
          <p:nvPr/>
        </p:nvGrpSpPr>
        <p:grpSpPr>
          <a:xfrm>
            <a:off x="10300892" y="4271290"/>
            <a:ext cx="1622261" cy="1342681"/>
            <a:chOff x="8997441" y="2812945"/>
            <a:chExt cx="1435205" cy="1187862"/>
          </a:xfrm>
        </p:grpSpPr>
        <p:pic>
          <p:nvPicPr>
            <p:cNvPr id="68" name="Image 6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997441" y="2812945"/>
              <a:ext cx="1435205" cy="1187862"/>
            </a:xfrm>
            <a:prstGeom prst="rect">
              <a:avLst/>
            </a:prstGeom>
          </p:spPr>
        </p:pic>
        <p:cxnSp>
          <p:nvCxnSpPr>
            <p:cNvPr id="69" name="Connecteur droit avec flèche 68"/>
            <p:cNvCxnSpPr/>
            <p:nvPr/>
          </p:nvCxnSpPr>
          <p:spPr>
            <a:xfrm flipV="1">
              <a:off x="9011447" y="3695705"/>
              <a:ext cx="323458" cy="232252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e 75"/>
          <p:cNvGrpSpPr>
            <a:grpSpLocks noChangeAspect="1"/>
          </p:cNvGrpSpPr>
          <p:nvPr/>
        </p:nvGrpSpPr>
        <p:grpSpPr>
          <a:xfrm>
            <a:off x="38969" y="4639722"/>
            <a:ext cx="2288751" cy="1552906"/>
            <a:chOff x="5727341" y="2117521"/>
            <a:chExt cx="5504300" cy="3734640"/>
          </a:xfrm>
        </p:grpSpPr>
        <p:pic>
          <p:nvPicPr>
            <p:cNvPr id="77" name="Image 76"/>
            <p:cNvPicPr/>
            <p:nvPr/>
          </p:nvPicPr>
          <p:blipFill>
            <a:blip r:embed="rId8"/>
            <a:stretch/>
          </p:blipFill>
          <p:spPr>
            <a:xfrm>
              <a:off x="6113520" y="2117521"/>
              <a:ext cx="5118121" cy="3734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8" name="ZoneTexte 12"/>
            <p:cNvSpPr/>
            <p:nvPr/>
          </p:nvSpPr>
          <p:spPr>
            <a:xfrm>
              <a:off x="5727341" y="4538330"/>
              <a:ext cx="1321089" cy="468551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00000"/>
                </a:lnSpc>
              </a:pPr>
              <a:r>
                <a:rPr lang="fr-FR" sz="800" b="0" u="none" strike="noStrike" dirty="0" err="1">
                  <a:solidFill>
                    <a:schemeClr val="dk1"/>
                  </a:solidFill>
                  <a:effectLst/>
                  <a:uFillTx/>
                  <a:latin typeface="Calibri"/>
                </a:rPr>
                <a:t>Beam</a:t>
              </a:r>
              <a:r>
                <a:rPr lang="fr-FR" sz="800" b="0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 OFF</a:t>
              </a:r>
              <a:endParaRPr lang="fr-FR" sz="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9" name="ZoneTexte 13"/>
            <p:cNvSpPr/>
            <p:nvPr/>
          </p:nvSpPr>
          <p:spPr>
            <a:xfrm>
              <a:off x="8674920" y="2913121"/>
              <a:ext cx="1261422" cy="468552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00000"/>
                </a:lnSpc>
              </a:pPr>
              <a:r>
                <a:rPr lang="fr-FR" sz="800" b="0" u="none" strike="noStrike" dirty="0" err="1">
                  <a:solidFill>
                    <a:schemeClr val="dk1"/>
                  </a:solidFill>
                  <a:effectLst/>
                  <a:uFillTx/>
                  <a:latin typeface="Calibri"/>
                </a:rPr>
                <a:t>Beam</a:t>
              </a:r>
              <a:r>
                <a:rPr lang="fr-FR" sz="800" b="0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 ON</a:t>
              </a:r>
              <a:endParaRPr lang="fr-FR" sz="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80" name="Groupe 79"/>
            <p:cNvGrpSpPr/>
            <p:nvPr/>
          </p:nvGrpSpPr>
          <p:grpSpPr>
            <a:xfrm>
              <a:off x="6823800" y="2637360"/>
              <a:ext cx="768960" cy="2453040"/>
              <a:chOff x="6823800" y="2637360"/>
              <a:chExt cx="768960" cy="2453040"/>
            </a:xfrm>
          </p:grpSpPr>
          <p:cxnSp>
            <p:nvCxnSpPr>
              <p:cNvPr id="88" name="Connecteur droit 23"/>
              <p:cNvCxnSpPr/>
              <p:nvPr/>
            </p:nvCxnSpPr>
            <p:spPr>
              <a:xfrm flipV="1">
                <a:off x="7152480" y="2637360"/>
                <a:ext cx="4320" cy="2453040"/>
              </a:xfrm>
              <a:prstGeom prst="straightConnector1">
                <a:avLst/>
              </a:prstGeom>
              <a:ln w="0">
                <a:solidFill>
                  <a:srgbClr val="000000"/>
                </a:solidFill>
                <a:prstDash val="dash"/>
              </a:ln>
            </p:spPr>
          </p:cxnSp>
          <p:cxnSp>
            <p:nvCxnSpPr>
              <p:cNvPr id="89" name="Connecteur droit 24"/>
              <p:cNvCxnSpPr/>
              <p:nvPr/>
            </p:nvCxnSpPr>
            <p:spPr>
              <a:xfrm flipV="1">
                <a:off x="7180560" y="2637360"/>
                <a:ext cx="4320" cy="2453040"/>
              </a:xfrm>
              <a:prstGeom prst="straightConnector1">
                <a:avLst/>
              </a:prstGeom>
              <a:ln w="0">
                <a:solidFill>
                  <a:srgbClr val="000000"/>
                </a:solidFill>
                <a:prstDash val="dash"/>
              </a:ln>
            </p:spPr>
          </p:cxnSp>
          <p:cxnSp>
            <p:nvCxnSpPr>
              <p:cNvPr id="90" name="Connecteur droit 25"/>
              <p:cNvCxnSpPr/>
              <p:nvPr/>
            </p:nvCxnSpPr>
            <p:spPr>
              <a:xfrm flipH="1">
                <a:off x="7130160" y="2637360"/>
                <a:ext cx="462600" cy="4320"/>
              </a:xfrm>
              <a:prstGeom prst="straightConnector1">
                <a:avLst/>
              </a:prstGeom>
              <a:ln w="0">
                <a:solidFill>
                  <a:srgbClr val="000000"/>
                </a:solidFill>
                <a:prstDash val="dash"/>
              </a:ln>
            </p:spPr>
          </p:cxnSp>
          <p:cxnSp>
            <p:nvCxnSpPr>
              <p:cNvPr id="91" name="Connecteur droit 26"/>
              <p:cNvCxnSpPr/>
              <p:nvPr/>
            </p:nvCxnSpPr>
            <p:spPr>
              <a:xfrm flipH="1">
                <a:off x="6823800" y="5086080"/>
                <a:ext cx="416160" cy="4320"/>
              </a:xfrm>
              <a:prstGeom prst="straightConnector1">
                <a:avLst/>
              </a:prstGeom>
              <a:ln w="0">
                <a:solidFill>
                  <a:srgbClr val="000000"/>
                </a:solidFill>
                <a:prstDash val="dash"/>
              </a:ln>
            </p:spPr>
          </p:cxnSp>
        </p:grpSp>
        <p:grpSp>
          <p:nvGrpSpPr>
            <p:cNvPr id="81" name="Groupe 80"/>
            <p:cNvGrpSpPr/>
            <p:nvPr/>
          </p:nvGrpSpPr>
          <p:grpSpPr>
            <a:xfrm>
              <a:off x="7034400" y="3907440"/>
              <a:ext cx="1159560" cy="4320"/>
              <a:chOff x="7034400" y="3907440"/>
              <a:chExt cx="1159560" cy="4320"/>
            </a:xfrm>
          </p:grpSpPr>
          <p:cxnSp>
            <p:nvCxnSpPr>
              <p:cNvPr id="86" name="Connecteur droit avec flèche 85"/>
              <p:cNvCxnSpPr/>
              <p:nvPr/>
            </p:nvCxnSpPr>
            <p:spPr>
              <a:xfrm>
                <a:off x="7034400" y="3907440"/>
                <a:ext cx="129960" cy="4320"/>
              </a:xfrm>
              <a:prstGeom prst="straightConnector1">
                <a:avLst/>
              </a:prstGeom>
              <a:ln w="0">
                <a:solidFill>
                  <a:srgbClr val="000000"/>
                </a:solidFill>
                <a:tailEnd type="triangle" w="med" len="med"/>
              </a:ln>
            </p:spPr>
          </p:cxnSp>
          <p:cxnSp>
            <p:nvCxnSpPr>
              <p:cNvPr id="87" name="Connecteur droit avec flèche 86"/>
              <p:cNvCxnSpPr/>
              <p:nvPr/>
            </p:nvCxnSpPr>
            <p:spPr>
              <a:xfrm flipH="1">
                <a:off x="7178760" y="3907440"/>
                <a:ext cx="1015200" cy="4320"/>
              </a:xfrm>
              <a:prstGeom prst="straightConnector1">
                <a:avLst/>
              </a:prstGeom>
              <a:ln w="0">
                <a:solidFill>
                  <a:srgbClr val="000000"/>
                </a:solidFill>
                <a:tailEnd type="triangle" w="med" len="med"/>
              </a:ln>
            </p:spPr>
          </p:cxnSp>
        </p:grpSp>
        <p:sp>
          <p:nvSpPr>
            <p:cNvPr id="82" name="ZoneTexte 18"/>
            <p:cNvSpPr/>
            <p:nvPr/>
          </p:nvSpPr>
          <p:spPr>
            <a:xfrm>
              <a:off x="7347077" y="3491293"/>
              <a:ext cx="1050824" cy="468552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00000"/>
                </a:lnSpc>
              </a:pPr>
              <a:r>
                <a:rPr lang="fr-FR" sz="800" b="0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11,2 µs</a:t>
              </a:r>
              <a:endParaRPr lang="fr-FR" sz="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3" name="ZoneTexte 19"/>
            <p:cNvSpPr/>
            <p:nvPr/>
          </p:nvSpPr>
          <p:spPr>
            <a:xfrm>
              <a:off x="8540212" y="3635413"/>
              <a:ext cx="2524998" cy="502247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00000"/>
                </a:lnSpc>
              </a:pPr>
              <a:r>
                <a:rPr lang="fr-FR" sz="900" b="1" u="none" strike="noStrike" baseline="30000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74</a:t>
              </a:r>
              <a:r>
                <a:rPr lang="fr-FR" sz="900" b="1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Rb</a:t>
              </a:r>
              <a:r>
                <a:rPr lang="fr-FR" sz="900" b="1" u="none" strike="noStrike" baseline="30000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+ </a:t>
              </a:r>
              <a:r>
                <a:rPr lang="fr-FR" sz="900" b="0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(T1/2=64,5 ms)</a:t>
              </a:r>
              <a:endParaRPr lang="fr-FR" sz="9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4" name="ZoneTexte 47"/>
            <p:cNvSpPr/>
            <p:nvPr/>
          </p:nvSpPr>
          <p:spPr>
            <a:xfrm>
              <a:off x="7524737" y="4844757"/>
              <a:ext cx="3690295" cy="468551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00000"/>
                </a:lnSpc>
              </a:pPr>
              <a:r>
                <a:rPr lang="fr-FR" sz="800" b="0" u="none" strike="noStrike" dirty="0" err="1">
                  <a:solidFill>
                    <a:schemeClr val="dk1"/>
                  </a:solidFill>
                  <a:effectLst/>
                  <a:uFillTx/>
                  <a:latin typeface="Calibri"/>
                </a:rPr>
                <a:t>Beam</a:t>
              </a:r>
              <a:r>
                <a:rPr lang="fr-FR" sz="800" b="0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 chopper 50 ms ON/10 ms OFF</a:t>
              </a:r>
              <a:endParaRPr lang="fr-FR" sz="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85" name="ZoneTexte 48"/>
            <p:cNvSpPr/>
            <p:nvPr/>
          </p:nvSpPr>
          <p:spPr>
            <a:xfrm>
              <a:off x="7776375" y="4431212"/>
              <a:ext cx="3255064" cy="468551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 anchor="t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400">
                <a:lnSpc>
                  <a:spcPct val="100000"/>
                </a:lnSpc>
              </a:pPr>
              <a:r>
                <a:rPr lang="fr-FR" sz="800" b="0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I</a:t>
              </a:r>
              <a:r>
                <a:rPr lang="fr-FR" sz="800" b="0" u="none" strike="noStrike" baseline="30000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20</a:t>
              </a:r>
              <a:r>
                <a:rPr lang="fr-FR" sz="800" b="0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Ne = 0,9 </a:t>
              </a:r>
              <a:r>
                <a:rPr lang="fr-FR" sz="800" b="0" u="none" strike="noStrike" dirty="0" err="1">
                  <a:solidFill>
                    <a:schemeClr val="dk1"/>
                  </a:solidFill>
                  <a:effectLst/>
                  <a:uFillTx/>
                  <a:latin typeface="Calibri"/>
                </a:rPr>
                <a:t>p.µA</a:t>
              </a:r>
              <a:r>
                <a:rPr lang="fr-FR" sz="800" b="0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, </a:t>
              </a:r>
              <a:r>
                <a:rPr lang="fr-FR" sz="800" b="0" u="none" strike="noStrike" dirty="0" err="1">
                  <a:solidFill>
                    <a:schemeClr val="dk1"/>
                  </a:solidFill>
                  <a:effectLst/>
                  <a:uFillTx/>
                  <a:latin typeface="Calibri"/>
                </a:rPr>
                <a:t>T</a:t>
              </a:r>
              <a:r>
                <a:rPr lang="fr-FR" sz="800" b="0" u="none" strike="noStrike" baseline="-25000" dirty="0" err="1">
                  <a:solidFill>
                    <a:schemeClr val="dk1"/>
                  </a:solidFill>
                  <a:effectLst/>
                  <a:uFillTx/>
                  <a:latin typeface="Calibri"/>
                </a:rPr>
                <a:t>cavity</a:t>
              </a:r>
              <a:r>
                <a:rPr lang="fr-FR" sz="800" b="0" u="none" strike="noStrike" dirty="0">
                  <a:solidFill>
                    <a:schemeClr val="dk1"/>
                  </a:solidFill>
                  <a:effectLst/>
                  <a:uFillTx/>
                  <a:latin typeface="Calibri"/>
                </a:rPr>
                <a:t> ~ 1500°C</a:t>
              </a:r>
              <a:endParaRPr lang="fr-FR" sz="800" b="0" u="none" strike="noStrike" dirty="0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graphicFrame>
        <p:nvGraphicFramePr>
          <p:cNvPr id="93" name="Graphique 92"/>
          <p:cNvGraphicFramePr/>
          <p:nvPr>
            <p:extLst/>
          </p:nvPr>
        </p:nvGraphicFramePr>
        <p:xfrm>
          <a:off x="2564688" y="4521660"/>
          <a:ext cx="3372442" cy="1793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cxnSp>
        <p:nvCxnSpPr>
          <p:cNvPr id="95" name="Connecteur droit avec flèche 94"/>
          <p:cNvCxnSpPr/>
          <p:nvPr/>
        </p:nvCxnSpPr>
        <p:spPr>
          <a:xfrm flipV="1">
            <a:off x="3402228" y="5560021"/>
            <a:ext cx="2137" cy="379878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97" name="ZoneTexte 29"/>
          <p:cNvSpPr/>
          <p:nvPr/>
        </p:nvSpPr>
        <p:spPr>
          <a:xfrm rot="16200000">
            <a:off x="3101398" y="5676197"/>
            <a:ext cx="412688" cy="2139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fr-FR" sz="8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x ~20</a:t>
            </a:r>
            <a:endParaRPr lang="fr-FR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98" name="Connecteur droit avec flèche 97"/>
          <p:cNvCxnSpPr/>
          <p:nvPr/>
        </p:nvCxnSpPr>
        <p:spPr>
          <a:xfrm flipV="1">
            <a:off x="3478198" y="5191599"/>
            <a:ext cx="2137" cy="417227"/>
          </a:xfrm>
          <a:prstGeom prst="straightConnector1">
            <a:avLst/>
          </a:prstGeom>
          <a:ln w="0">
            <a:solidFill>
              <a:srgbClr val="000000"/>
            </a:solidFill>
            <a:tailEnd type="triangle" w="med" len="med"/>
          </a:ln>
        </p:spPr>
      </p:cxnSp>
      <p:sp>
        <p:nvSpPr>
          <p:cNvPr id="99" name="ZoneTexte 33"/>
          <p:cNvSpPr/>
          <p:nvPr/>
        </p:nvSpPr>
        <p:spPr>
          <a:xfrm rot="16200000">
            <a:off x="3144127" y="5264822"/>
            <a:ext cx="474795" cy="21399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00000"/>
              </a:lnSpc>
            </a:pPr>
            <a:r>
              <a:rPr lang="fr-FR" sz="800" b="0" u="none" strike="noStrike" dirty="0">
                <a:solidFill>
                  <a:schemeClr val="dk1"/>
                </a:solidFill>
                <a:effectLst/>
                <a:uFillTx/>
                <a:latin typeface="Calibri"/>
              </a:rPr>
              <a:t>x ~25 ?</a:t>
            </a:r>
            <a:endParaRPr lang="fr-FR" sz="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Radioactive </a:t>
            </a:r>
            <a:r>
              <a:rPr lang="fr-FR" sz="3200" dirty="0" err="1"/>
              <a:t>b</a:t>
            </a:r>
            <a:r>
              <a:rPr lang="fr-FR" sz="3200" dirty="0" err="1" smtClean="0"/>
              <a:t>eams</a:t>
            </a:r>
            <a:r>
              <a:rPr lang="fr-FR" sz="3200" dirty="0" smtClean="0"/>
              <a:t>: the TULIP </a:t>
            </a:r>
            <a:r>
              <a:rPr lang="fr-FR" sz="3200" dirty="0" err="1" smtClean="0"/>
              <a:t>TISSs</a:t>
            </a:r>
            <a:endParaRPr lang="fr-FR" sz="3200" dirty="0"/>
          </a:p>
        </p:txBody>
      </p:sp>
      <p:sp>
        <p:nvSpPr>
          <p:cNvPr id="71" name="ZoneTexte 70"/>
          <p:cNvSpPr txBox="1"/>
          <p:nvPr/>
        </p:nvSpPr>
        <p:spPr>
          <a:xfrm>
            <a:off x="10092513" y="5941882"/>
            <a:ext cx="21015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Slide </a:t>
            </a:r>
            <a:r>
              <a:rPr lang="fr-FR" dirty="0" err="1" smtClean="0"/>
              <a:t>credit</a:t>
            </a:r>
            <a:r>
              <a:rPr lang="fr-FR" dirty="0" smtClean="0"/>
              <a:t>: P. Jardin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216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3" grpId="0">
        <p:bldAsOne/>
      </p:bldGraphic>
      <p:bldP spid="97" grpId="0"/>
      <p:bldP spid="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10</a:t>
            </a:r>
            <a:endParaRPr lang="fr-FR" dirty="0"/>
          </a:p>
        </p:txBody>
      </p:sp>
      <p:sp>
        <p:nvSpPr>
          <p:cNvPr id="58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Radioactive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The FEBIAD TISS</a:t>
            </a:r>
            <a:endParaRPr lang="fr-FR" sz="3200" dirty="0"/>
          </a:p>
        </p:txBody>
      </p:sp>
      <p:sp>
        <p:nvSpPr>
          <p:cNvPr id="59" name="ZoneTexte 58"/>
          <p:cNvSpPr txBox="1"/>
          <p:nvPr/>
        </p:nvSpPr>
        <p:spPr>
          <a:xfrm>
            <a:off x="287928" y="772689"/>
            <a:ext cx="54199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7030A0"/>
                </a:solidFill>
              </a:rPr>
              <a:t>Objective: production of radioactive metallic </a:t>
            </a:r>
            <a:r>
              <a:rPr lang="en-GB" sz="2000" b="1" dirty="0">
                <a:solidFill>
                  <a:srgbClr val="7030A0"/>
                </a:solidFill>
              </a:rPr>
              <a:t>ions</a:t>
            </a:r>
          </a:p>
        </p:txBody>
      </p:sp>
      <p:pic>
        <p:nvPicPr>
          <p:cNvPr id="60" name="Image 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33" y="1066739"/>
            <a:ext cx="3213337" cy="2338465"/>
          </a:xfrm>
          <a:prstGeom prst="rect">
            <a:avLst/>
          </a:prstGeom>
        </p:spPr>
      </p:pic>
      <p:grpSp>
        <p:nvGrpSpPr>
          <p:cNvPr id="61" name="Groupe 60"/>
          <p:cNvGrpSpPr/>
          <p:nvPr/>
        </p:nvGrpSpPr>
        <p:grpSpPr>
          <a:xfrm>
            <a:off x="4147804" y="1182072"/>
            <a:ext cx="3237768" cy="2333897"/>
            <a:chOff x="427633" y="1749647"/>
            <a:chExt cx="4464718" cy="3218324"/>
          </a:xfrm>
        </p:grpSpPr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633" y="2190662"/>
              <a:ext cx="4464718" cy="2364905"/>
            </a:xfrm>
            <a:prstGeom prst="rect">
              <a:avLst/>
            </a:prstGeom>
          </p:spPr>
        </p:pic>
        <p:sp>
          <p:nvSpPr>
            <p:cNvPr id="63" name="Forme libre 62"/>
            <p:cNvSpPr/>
            <p:nvPr/>
          </p:nvSpPr>
          <p:spPr>
            <a:xfrm>
              <a:off x="2813477" y="2645989"/>
              <a:ext cx="2071493" cy="693540"/>
            </a:xfrm>
            <a:custGeom>
              <a:avLst/>
              <a:gdLst>
                <a:gd name="connsiteX0" fmla="*/ 2882900 w 2882900"/>
                <a:gd name="connsiteY0" fmla="*/ 0 h 965200"/>
                <a:gd name="connsiteX1" fmla="*/ 2882900 w 2882900"/>
                <a:gd name="connsiteY1" fmla="*/ 965200 h 965200"/>
                <a:gd name="connsiteX2" fmla="*/ 0 w 2882900"/>
                <a:gd name="connsiteY2" fmla="*/ 965200 h 965200"/>
                <a:gd name="connsiteX3" fmla="*/ 0 w 2882900"/>
                <a:gd name="connsiteY3" fmla="*/ 647700 h 965200"/>
                <a:gd name="connsiteX4" fmla="*/ 965200 w 2882900"/>
                <a:gd name="connsiteY4" fmla="*/ 647700 h 965200"/>
                <a:gd name="connsiteX5" fmla="*/ 965200 w 2882900"/>
                <a:gd name="connsiteY5" fmla="*/ 330200 h 965200"/>
                <a:gd name="connsiteX6" fmla="*/ 1282700 w 2882900"/>
                <a:gd name="connsiteY6" fmla="*/ 330200 h 965200"/>
                <a:gd name="connsiteX7" fmla="*/ 1282700 w 2882900"/>
                <a:gd name="connsiteY7" fmla="*/ 647700 h 965200"/>
                <a:gd name="connsiteX8" fmla="*/ 1924050 w 2882900"/>
                <a:gd name="connsiteY8" fmla="*/ 647700 h 965200"/>
                <a:gd name="connsiteX9" fmla="*/ 1924050 w 2882900"/>
                <a:gd name="connsiteY9" fmla="*/ 19050 h 965200"/>
                <a:gd name="connsiteX10" fmla="*/ 2882900 w 2882900"/>
                <a:gd name="connsiteY10" fmla="*/ 0 h 96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82900" h="965200">
                  <a:moveTo>
                    <a:pt x="2882900" y="0"/>
                  </a:moveTo>
                  <a:lnTo>
                    <a:pt x="2882900" y="965200"/>
                  </a:lnTo>
                  <a:lnTo>
                    <a:pt x="0" y="965200"/>
                  </a:lnTo>
                  <a:lnTo>
                    <a:pt x="0" y="647700"/>
                  </a:lnTo>
                  <a:lnTo>
                    <a:pt x="965200" y="647700"/>
                  </a:lnTo>
                  <a:lnTo>
                    <a:pt x="965200" y="330200"/>
                  </a:lnTo>
                  <a:lnTo>
                    <a:pt x="1282700" y="330200"/>
                  </a:lnTo>
                  <a:lnTo>
                    <a:pt x="1282700" y="647700"/>
                  </a:lnTo>
                  <a:lnTo>
                    <a:pt x="1924050" y="647700"/>
                  </a:lnTo>
                  <a:lnTo>
                    <a:pt x="1924050" y="19050"/>
                  </a:lnTo>
                  <a:lnTo>
                    <a:pt x="2882900" y="0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4" name="Forme libre 63"/>
            <p:cNvSpPr/>
            <p:nvPr/>
          </p:nvSpPr>
          <p:spPr>
            <a:xfrm>
              <a:off x="664417" y="2645989"/>
              <a:ext cx="460839" cy="926241"/>
            </a:xfrm>
            <a:custGeom>
              <a:avLst/>
              <a:gdLst>
                <a:gd name="connsiteX0" fmla="*/ 0 w 641350"/>
                <a:gd name="connsiteY0" fmla="*/ 0 h 1289050"/>
                <a:gd name="connsiteX1" fmla="*/ 0 w 641350"/>
                <a:gd name="connsiteY1" fmla="*/ 1289050 h 1289050"/>
                <a:gd name="connsiteX2" fmla="*/ 323850 w 641350"/>
                <a:gd name="connsiteY2" fmla="*/ 1289050 h 1289050"/>
                <a:gd name="connsiteX3" fmla="*/ 323850 w 641350"/>
                <a:gd name="connsiteY3" fmla="*/ 647700 h 1289050"/>
                <a:gd name="connsiteX4" fmla="*/ 641350 w 641350"/>
                <a:gd name="connsiteY4" fmla="*/ 647700 h 1289050"/>
                <a:gd name="connsiteX5" fmla="*/ 641350 w 641350"/>
                <a:gd name="connsiteY5" fmla="*/ 317500 h 1289050"/>
                <a:gd name="connsiteX6" fmla="*/ 323850 w 641350"/>
                <a:gd name="connsiteY6" fmla="*/ 317500 h 1289050"/>
                <a:gd name="connsiteX7" fmla="*/ 323850 w 641350"/>
                <a:gd name="connsiteY7" fmla="*/ 0 h 1289050"/>
                <a:gd name="connsiteX8" fmla="*/ 0 w 641350"/>
                <a:gd name="connsiteY8" fmla="*/ 0 h 1289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1350" h="1289050">
                  <a:moveTo>
                    <a:pt x="0" y="0"/>
                  </a:moveTo>
                  <a:lnTo>
                    <a:pt x="0" y="1289050"/>
                  </a:lnTo>
                  <a:lnTo>
                    <a:pt x="323850" y="1289050"/>
                  </a:lnTo>
                  <a:lnTo>
                    <a:pt x="323850" y="647700"/>
                  </a:lnTo>
                  <a:lnTo>
                    <a:pt x="641350" y="647700"/>
                  </a:lnTo>
                  <a:lnTo>
                    <a:pt x="641350" y="317500"/>
                  </a:lnTo>
                  <a:lnTo>
                    <a:pt x="323850" y="317500"/>
                  </a:lnTo>
                  <a:lnTo>
                    <a:pt x="32385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5" name="Rectangle 64"/>
            <p:cNvSpPr/>
            <p:nvPr/>
          </p:nvSpPr>
          <p:spPr>
            <a:xfrm>
              <a:off x="1898305" y="3103935"/>
              <a:ext cx="433323" cy="235593"/>
            </a:xfrm>
            <a:prstGeom prst="rect">
              <a:avLst/>
            </a:prstGeom>
            <a:solidFill>
              <a:srgbClr val="00B050">
                <a:alpha val="40000"/>
              </a:srgbClr>
            </a:solidFill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6" name="Rectangle 65"/>
            <p:cNvSpPr/>
            <p:nvPr/>
          </p:nvSpPr>
          <p:spPr>
            <a:xfrm>
              <a:off x="2351071" y="3103935"/>
              <a:ext cx="678418" cy="235593"/>
            </a:xfrm>
            <a:prstGeom prst="rect">
              <a:avLst/>
            </a:prstGeom>
            <a:solidFill>
              <a:schemeClr val="accent2">
                <a:alpha val="40000"/>
              </a:schemeClr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511338" y="3345216"/>
              <a:ext cx="1373632" cy="235593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664416" y="3572230"/>
              <a:ext cx="230419" cy="235593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806018" y="3345216"/>
              <a:ext cx="223471" cy="235593"/>
            </a:xfrm>
            <a:prstGeom prst="rect">
              <a:avLst/>
            </a:prstGeom>
            <a:solidFill>
              <a:srgbClr val="FF0000">
                <a:alpha val="40000"/>
              </a:srgbClr>
            </a:solidFill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7" name="ZoneTexte 76"/>
            <p:cNvSpPr txBox="1"/>
            <p:nvPr/>
          </p:nvSpPr>
          <p:spPr>
            <a:xfrm>
              <a:off x="1265893" y="2569194"/>
              <a:ext cx="1477030" cy="339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solidFill>
                    <a:srgbClr val="00B050"/>
                  </a:solidFill>
                </a:rPr>
                <a:t>April 2023 (50Cr)</a:t>
              </a:r>
              <a:endParaRPr lang="fr-FR" sz="1000" dirty="0">
                <a:solidFill>
                  <a:srgbClr val="00B050"/>
                </a:solidFill>
              </a:endParaRPr>
            </a:p>
          </p:txBody>
        </p:sp>
        <p:sp>
          <p:nvSpPr>
            <p:cNvPr id="89" name="ZoneTexte 88"/>
            <p:cNvSpPr txBox="1"/>
            <p:nvPr/>
          </p:nvSpPr>
          <p:spPr>
            <a:xfrm>
              <a:off x="2471000" y="2362892"/>
              <a:ext cx="1408504" cy="339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solidFill>
                    <a:schemeClr val="accent2"/>
                  </a:solidFill>
                </a:rPr>
                <a:t>July 2024 (58Ni)</a:t>
              </a:r>
              <a:endParaRPr lang="fr-FR" sz="1000" dirty="0">
                <a:solidFill>
                  <a:schemeClr val="accent2"/>
                </a:solidFill>
              </a:endParaRPr>
            </a:p>
          </p:txBody>
        </p:sp>
        <p:sp>
          <p:nvSpPr>
            <p:cNvPr id="90" name="ZoneTexte 89"/>
            <p:cNvSpPr txBox="1"/>
            <p:nvPr/>
          </p:nvSpPr>
          <p:spPr>
            <a:xfrm>
              <a:off x="2795419" y="4628445"/>
              <a:ext cx="2060999" cy="339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dirty="0" err="1" smtClean="0">
                  <a:solidFill>
                    <a:srgbClr val="FF0000"/>
                  </a:solidFill>
                </a:rPr>
                <a:t>September</a:t>
              </a:r>
              <a:r>
                <a:rPr lang="fr-FR" sz="1000" dirty="0" smtClean="0">
                  <a:solidFill>
                    <a:srgbClr val="FF0000"/>
                  </a:solidFill>
                </a:rPr>
                <a:t> 2024 (129Xe)</a:t>
              </a:r>
              <a:endParaRPr lang="fr-FR" sz="1000" dirty="0">
                <a:solidFill>
                  <a:srgbClr val="FF0000"/>
                </a:solidFill>
              </a:endParaRPr>
            </a:p>
          </p:txBody>
        </p:sp>
        <p:cxnSp>
          <p:nvCxnSpPr>
            <p:cNvPr id="91" name="Connecteur droit 90"/>
            <p:cNvCxnSpPr>
              <a:endCxn id="65" idx="0"/>
            </p:cNvCxnSpPr>
            <p:nvPr/>
          </p:nvCxnSpPr>
          <p:spPr>
            <a:xfrm>
              <a:off x="1898305" y="2840422"/>
              <a:ext cx="216662" cy="263513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Connecteur droit 91"/>
            <p:cNvCxnSpPr>
              <a:endCxn id="66" idx="0"/>
            </p:cNvCxnSpPr>
            <p:nvPr/>
          </p:nvCxnSpPr>
          <p:spPr>
            <a:xfrm flipH="1">
              <a:off x="2690281" y="2628617"/>
              <a:ext cx="326600" cy="47531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92"/>
            <p:cNvCxnSpPr>
              <a:stCxn id="90" idx="0"/>
            </p:cNvCxnSpPr>
            <p:nvPr/>
          </p:nvCxnSpPr>
          <p:spPr>
            <a:xfrm flipV="1">
              <a:off x="3825918" y="3622625"/>
              <a:ext cx="277496" cy="100582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ZoneTexte 98"/>
            <p:cNvSpPr txBox="1"/>
            <p:nvPr/>
          </p:nvSpPr>
          <p:spPr>
            <a:xfrm>
              <a:off x="2120865" y="1749647"/>
              <a:ext cx="1138829" cy="3395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err="1" smtClean="0"/>
                <a:t>Before</a:t>
              </a:r>
              <a:r>
                <a:rPr lang="fr-FR" sz="1000" dirty="0" smtClean="0"/>
                <a:t> 2023</a:t>
              </a:r>
              <a:endParaRPr lang="fr-FR" sz="1000" dirty="0"/>
            </a:p>
          </p:txBody>
        </p:sp>
        <p:cxnSp>
          <p:nvCxnSpPr>
            <p:cNvPr id="100" name="Connecteur droit 99"/>
            <p:cNvCxnSpPr>
              <a:endCxn id="64" idx="6"/>
            </p:cNvCxnSpPr>
            <p:nvPr/>
          </p:nvCxnSpPr>
          <p:spPr>
            <a:xfrm flipH="1">
              <a:off x="897118" y="2039511"/>
              <a:ext cx="1357793" cy="8346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Connecteur droit 100"/>
            <p:cNvCxnSpPr>
              <a:endCxn id="63" idx="9"/>
            </p:cNvCxnSpPr>
            <p:nvPr/>
          </p:nvCxnSpPr>
          <p:spPr>
            <a:xfrm>
              <a:off x="3043343" y="2033823"/>
              <a:ext cx="1152650" cy="6258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2" name="Rectangle 101"/>
          <p:cNvSpPr/>
          <p:nvPr/>
        </p:nvSpPr>
        <p:spPr>
          <a:xfrm>
            <a:off x="135528" y="3372234"/>
            <a:ext cx="947995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 err="1">
                <a:cs typeface="Arial" panose="020B0604020202020204" pitchFamily="34" charset="0"/>
              </a:rPr>
              <a:t>Since</a:t>
            </a:r>
            <a:r>
              <a:rPr lang="fr-FR" sz="1600" b="1" dirty="0">
                <a:cs typeface="Arial" panose="020B0604020202020204" pitchFamily="34" charset="0"/>
              </a:rPr>
              <a:t>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>
                <a:cs typeface="Arial" panose="020B0604020202020204" pitchFamily="34" charset="0"/>
              </a:rPr>
              <a:t>Irradiated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err="1">
                <a:cs typeface="Arial" panose="020B0604020202020204" pitchFamily="34" charset="0"/>
              </a:rPr>
              <a:t>with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baseline="30000" dirty="0">
                <a:cs typeface="Arial" panose="020B0604020202020204" pitchFamily="34" charset="0"/>
              </a:rPr>
              <a:t>48</a:t>
            </a:r>
            <a:r>
              <a:rPr lang="fr-FR" sz="1600" dirty="0">
                <a:cs typeface="Arial" panose="020B0604020202020204" pitchFamily="34" charset="0"/>
              </a:rPr>
              <a:t>Ca (2021), </a:t>
            </a:r>
            <a:r>
              <a:rPr lang="fr-FR" sz="1600" baseline="30000" dirty="0">
                <a:cs typeface="Arial" panose="020B0604020202020204" pitchFamily="34" charset="0"/>
              </a:rPr>
              <a:t>36</a:t>
            </a:r>
            <a:r>
              <a:rPr lang="fr-FR" sz="1600" dirty="0">
                <a:cs typeface="Arial" panose="020B0604020202020204" pitchFamily="34" charset="0"/>
              </a:rPr>
              <a:t>Ar, </a:t>
            </a:r>
            <a:r>
              <a:rPr lang="fr-FR" sz="1600" baseline="30000" dirty="0">
                <a:cs typeface="Arial" panose="020B0604020202020204" pitchFamily="34" charset="0"/>
              </a:rPr>
              <a:t>84</a:t>
            </a:r>
            <a:r>
              <a:rPr lang="fr-FR" sz="1600" dirty="0">
                <a:cs typeface="Arial" panose="020B0604020202020204" pitchFamily="34" charset="0"/>
              </a:rPr>
              <a:t>Kr (2022), </a:t>
            </a:r>
            <a:r>
              <a:rPr lang="fr-FR" sz="1600" baseline="30000" dirty="0">
                <a:cs typeface="Arial" panose="020B0604020202020204" pitchFamily="34" charset="0"/>
              </a:rPr>
              <a:t>50</a:t>
            </a:r>
            <a:r>
              <a:rPr lang="fr-FR" sz="1600" dirty="0">
                <a:cs typeface="Arial" panose="020B0604020202020204" pitchFamily="34" charset="0"/>
              </a:rPr>
              <a:t>Cr (2023), </a:t>
            </a:r>
            <a:r>
              <a:rPr lang="fr-FR" sz="1600" baseline="30000" dirty="0">
                <a:cs typeface="Arial" panose="020B0604020202020204" pitchFamily="34" charset="0"/>
              </a:rPr>
              <a:t>58</a:t>
            </a:r>
            <a:r>
              <a:rPr lang="fr-FR" sz="1600" dirty="0">
                <a:cs typeface="Arial" panose="020B0604020202020204" pitchFamily="34" charset="0"/>
              </a:rPr>
              <a:t>Ni (2024),</a:t>
            </a:r>
            <a:r>
              <a:rPr lang="fr-FR" sz="1600" baseline="30000" dirty="0">
                <a:cs typeface="Arial" panose="020B0604020202020204" pitchFamily="34" charset="0"/>
              </a:rPr>
              <a:t>129</a:t>
            </a:r>
            <a:r>
              <a:rPr lang="fr-FR" sz="1600" dirty="0">
                <a:cs typeface="Arial" panose="020B0604020202020204" pitchFamily="34" charset="0"/>
              </a:rPr>
              <a:t>Xe (2024)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 panose="020B0604020202020204" pitchFamily="34" charset="0"/>
              </a:rPr>
              <a:t>100+ radioactive isotopes/</a:t>
            </a:r>
            <a:r>
              <a:rPr lang="fr-FR" sz="1600" dirty="0" err="1">
                <a:cs typeface="Arial" panose="020B0604020202020204" pitchFamily="34" charset="0"/>
              </a:rPr>
              <a:t>isomers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b="1" dirty="0" err="1">
                <a:cs typeface="Arial" panose="020B0604020202020204" pitchFamily="34" charset="0"/>
              </a:rPr>
              <a:t>seen</a:t>
            </a:r>
            <a:r>
              <a:rPr lang="fr-FR" sz="1600" dirty="0">
                <a:cs typeface="Arial" panose="020B0604020202020204" pitchFamily="34" charset="0"/>
              </a:rPr>
              <a:t>, </a:t>
            </a:r>
            <a:r>
              <a:rPr lang="fr-FR" sz="1600" dirty="0" err="1">
                <a:cs typeface="Arial" panose="020B0604020202020204" pitchFamily="34" charset="0"/>
              </a:rPr>
              <a:t>including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err="1">
                <a:cs typeface="Arial" panose="020B0604020202020204" pitchFamily="34" charset="0"/>
              </a:rPr>
              <a:t>around</a:t>
            </a:r>
            <a:r>
              <a:rPr lang="fr-FR" sz="1600" dirty="0">
                <a:cs typeface="Arial" panose="020B0604020202020204" pitchFamily="34" charset="0"/>
              </a:rPr>
              <a:t> 60 at post-</a:t>
            </a:r>
            <a:r>
              <a:rPr lang="fr-FR" sz="1600" dirty="0" err="1">
                <a:cs typeface="Arial" panose="020B0604020202020204" pitchFamily="34" charset="0"/>
              </a:rPr>
              <a:t>accelerable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err="1">
                <a:cs typeface="Arial" panose="020B0604020202020204" pitchFamily="34" charset="0"/>
              </a:rPr>
              <a:t>intensities</a:t>
            </a:r>
            <a:r>
              <a:rPr lang="fr-FR" sz="1600" dirty="0">
                <a:cs typeface="Arial" panose="020B0604020202020204" pitchFamily="34" charset="0"/>
              </a:rPr>
              <a:t> (&gt;1E5pps).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baseline="30000" dirty="0">
                <a:cs typeface="Arial" panose="020B0604020202020204" pitchFamily="34" charset="0"/>
              </a:rPr>
              <a:t>48,49</a:t>
            </a:r>
            <a:r>
              <a:rPr lang="fr-FR" sz="1600" dirty="0">
                <a:cs typeface="Arial" panose="020B0604020202020204" pitchFamily="34" charset="0"/>
              </a:rPr>
              <a:t>Cr </a:t>
            </a:r>
            <a:r>
              <a:rPr lang="fr-FR" sz="1600" dirty="0" err="1">
                <a:cs typeface="Arial" panose="020B0604020202020204" pitchFamily="34" charset="0"/>
              </a:rPr>
              <a:t>produced</a:t>
            </a:r>
            <a:r>
              <a:rPr lang="fr-FR" sz="1600" dirty="0">
                <a:cs typeface="Arial" panose="020B0604020202020204" pitchFamily="34" charset="0"/>
              </a:rPr>
              <a:t> for the first time in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 panose="020B0604020202020204" pitchFamily="34" charset="0"/>
              </a:rPr>
              <a:t>Fe/Co/Ni </a:t>
            </a:r>
            <a:r>
              <a:rPr lang="fr-FR" sz="1600" dirty="0" err="1">
                <a:cs typeface="Arial" panose="020B0604020202020204" pitchFamily="34" charset="0"/>
              </a:rPr>
              <a:t>beams</a:t>
            </a:r>
            <a:r>
              <a:rPr lang="fr-FR" sz="1600" dirty="0">
                <a:cs typeface="Arial" panose="020B0604020202020204" pitchFamily="34" charset="0"/>
              </a:rPr>
              <a:t> </a:t>
            </a:r>
            <a:r>
              <a:rPr lang="fr-FR" sz="1600" dirty="0" err="1">
                <a:cs typeface="Arial" panose="020B0604020202020204" pitchFamily="34" charset="0"/>
              </a:rPr>
              <a:t>produced</a:t>
            </a:r>
            <a:r>
              <a:rPr lang="fr-FR" sz="1600" dirty="0">
                <a:cs typeface="Arial" panose="020B0604020202020204" pitchFamily="34" charset="0"/>
              </a:rPr>
              <a:t> for the first time in </a:t>
            </a:r>
            <a:r>
              <a:rPr lang="fr-FR" sz="1600" dirty="0" smtClean="0">
                <a:cs typeface="Arial" panose="020B0604020202020204" pitchFamily="34" charset="0"/>
              </a:rPr>
              <a:t>07/2024</a:t>
            </a:r>
            <a:endParaRPr lang="fr-FR" sz="1600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cs typeface="Arial" panose="020B0604020202020204" pitchFamily="34" charset="0"/>
              </a:rPr>
              <a:t>« Heavy » ions </a:t>
            </a:r>
            <a:r>
              <a:rPr lang="fr-FR" sz="1600" dirty="0" err="1">
                <a:cs typeface="Arial" panose="020B0604020202020204" pitchFamily="34" charset="0"/>
              </a:rPr>
              <a:t>produced</a:t>
            </a:r>
            <a:r>
              <a:rPr lang="fr-FR" sz="1600" dirty="0">
                <a:cs typeface="Arial" panose="020B0604020202020204" pitchFamily="34" charset="0"/>
              </a:rPr>
              <a:t> in </a:t>
            </a:r>
            <a:r>
              <a:rPr lang="fr-FR" sz="1600" dirty="0" smtClean="0">
                <a:cs typeface="Arial" panose="020B0604020202020204" pitchFamily="34" charset="0"/>
              </a:rPr>
              <a:t>09/2024</a:t>
            </a:r>
          </a:p>
          <a:p>
            <a:endParaRPr lang="fr-FR" sz="1600" dirty="0" smtClean="0">
              <a:cs typeface="Arial" panose="020B0604020202020204" pitchFamily="34" charset="0"/>
            </a:endParaRPr>
          </a:p>
          <a:p>
            <a:r>
              <a:rPr lang="fr-FR" sz="1600" b="1" dirty="0" err="1" smtClean="0">
                <a:cs typeface="Arial" panose="020B0604020202020204" pitchFamily="34" charset="0"/>
              </a:rPr>
              <a:t>Ongoing</a:t>
            </a:r>
            <a:r>
              <a:rPr lang="fr-FR" sz="1600" b="1" dirty="0" smtClean="0">
                <a:cs typeface="Arial" panose="020B0604020202020204" pitchFamily="34" charset="0"/>
              </a:rPr>
              <a:t> </a:t>
            </a:r>
            <a:r>
              <a:rPr lang="fr-FR" sz="1600" b="1" dirty="0" err="1" smtClean="0">
                <a:cs typeface="Arial" panose="020B0604020202020204" pitchFamily="34" charset="0"/>
              </a:rPr>
              <a:t>work</a:t>
            </a:r>
            <a:endParaRPr lang="fr-FR" sz="1600" b="1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cs typeface="Arial" panose="020B0604020202020204" pitchFamily="34" charset="0"/>
              </a:rPr>
              <a:t>Investigation </a:t>
            </a:r>
            <a:r>
              <a:rPr lang="fr-FR" sz="1600" dirty="0" err="1" smtClean="0">
                <a:cs typeface="Arial" panose="020B0604020202020204" pitchFamily="34" charset="0"/>
              </a:rPr>
              <a:t>into</a:t>
            </a:r>
            <a:r>
              <a:rPr lang="fr-FR" sz="1600" dirty="0" smtClean="0">
                <a:cs typeface="Arial" panose="020B0604020202020204" pitchFamily="34" charset="0"/>
              </a:rPr>
              <a:t> the Ti contamination for the </a:t>
            </a:r>
            <a:r>
              <a:rPr lang="fr-FR" sz="1600" baseline="30000" dirty="0" smtClean="0">
                <a:cs typeface="Arial" panose="020B0604020202020204" pitchFamily="34" charset="0"/>
              </a:rPr>
              <a:t>48</a:t>
            </a:r>
            <a:r>
              <a:rPr lang="fr-FR" sz="1600" dirty="0" smtClean="0">
                <a:cs typeface="Arial" panose="020B0604020202020204" pitchFamily="34" charset="0"/>
              </a:rPr>
              <a:t>Cr </a:t>
            </a:r>
            <a:r>
              <a:rPr lang="fr-FR" sz="1600" dirty="0" err="1" smtClean="0">
                <a:cs typeface="Arial" panose="020B0604020202020204" pitchFamily="34" charset="0"/>
              </a:rPr>
              <a:t>beam</a:t>
            </a:r>
            <a:endParaRPr lang="fr-FR" sz="1600" dirty="0" smtClean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cs typeface="Arial" panose="020B0604020202020204" pitchFamily="34" charset="0"/>
              </a:rPr>
              <a:t>Investigation </a:t>
            </a:r>
            <a:r>
              <a:rPr lang="fr-FR" sz="1600" dirty="0" err="1" smtClean="0">
                <a:cs typeface="Arial" panose="020B0604020202020204" pitchFamily="34" charset="0"/>
              </a:rPr>
              <a:t>into</a:t>
            </a:r>
            <a:r>
              <a:rPr lang="fr-FR" sz="1600" dirty="0" smtClean="0">
                <a:cs typeface="Arial" panose="020B0604020202020204" pitchFamily="34" charset="0"/>
              </a:rPr>
              <a:t> the production of a </a:t>
            </a:r>
            <a:r>
              <a:rPr lang="fr-FR" sz="1600" baseline="30000" dirty="0" smtClean="0">
                <a:cs typeface="Arial" panose="020B0604020202020204" pitchFamily="34" charset="0"/>
              </a:rPr>
              <a:t>44</a:t>
            </a:r>
            <a:r>
              <a:rPr lang="fr-FR" sz="1600" dirty="0" smtClean="0">
                <a:cs typeface="Arial" panose="020B0604020202020204" pitchFamily="34" charset="0"/>
              </a:rPr>
              <a:t>Ti </a:t>
            </a:r>
            <a:r>
              <a:rPr lang="fr-FR" sz="1600" dirty="0" err="1" smtClean="0">
                <a:cs typeface="Arial" panose="020B0604020202020204" pitchFamily="34" charset="0"/>
              </a:rPr>
              <a:t>beam</a:t>
            </a:r>
            <a:r>
              <a:rPr lang="fr-FR" sz="1600" dirty="0" smtClean="0">
                <a:cs typeface="Arial" panose="020B0604020202020204" pitchFamily="34" charset="0"/>
              </a:rPr>
              <a:t> in batch mode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smtClean="0">
                <a:cs typeface="Arial" panose="020B0604020202020204" pitchFamily="34" charset="0"/>
              </a:rPr>
              <a:t>Online </a:t>
            </a:r>
            <a:r>
              <a:rPr lang="fr-FR" sz="1600" dirty="0" err="1" smtClean="0">
                <a:cs typeface="Arial" panose="020B0604020202020204" pitchFamily="34" charset="0"/>
              </a:rPr>
              <a:t>experiment</a:t>
            </a:r>
            <a:r>
              <a:rPr lang="fr-FR" sz="1600" dirty="0" smtClean="0">
                <a:cs typeface="Arial" panose="020B0604020202020204" pitchFamily="34" charset="0"/>
              </a:rPr>
              <a:t> (</a:t>
            </a:r>
            <a:r>
              <a:rPr lang="fr-FR" sz="1600" strike="sngStrike" dirty="0" smtClean="0">
                <a:solidFill>
                  <a:srgbClr val="FF0000"/>
                </a:solidFill>
                <a:cs typeface="Arial" panose="020B0604020202020204" pitchFamily="34" charset="0"/>
              </a:rPr>
              <a:t>09/25</a:t>
            </a:r>
            <a:r>
              <a:rPr lang="fr-FR" sz="1600" dirty="0" smtClean="0">
                <a:cs typeface="Arial" panose="020B0604020202020204" pitchFamily="34" charset="0"/>
              </a:rPr>
              <a:t>, </a:t>
            </a:r>
            <a:r>
              <a:rPr lang="fr-FR" sz="1600" strike="sngStrike" dirty="0" smtClean="0">
                <a:solidFill>
                  <a:srgbClr val="FF0000"/>
                </a:solidFill>
                <a:cs typeface="Arial" panose="020B0604020202020204" pitchFamily="34" charset="0"/>
              </a:rPr>
              <a:t>07/26</a:t>
            </a:r>
            <a:r>
              <a:rPr lang="fr-FR" sz="1600" dirty="0" smtClean="0">
                <a:cs typeface="Arial" panose="020B0604020202020204" pitchFamily="34" charset="0"/>
              </a:rPr>
              <a:t>, </a:t>
            </a:r>
            <a:r>
              <a:rPr lang="fr-FR" sz="1600" dirty="0" smtClean="0">
                <a:solidFill>
                  <a:schemeClr val="accent2"/>
                </a:solidFill>
                <a:cs typeface="Arial" panose="020B0604020202020204" pitchFamily="34" charset="0"/>
              </a:rPr>
              <a:t>XX/27?</a:t>
            </a:r>
            <a:r>
              <a:rPr lang="fr-FR" sz="1600" dirty="0" smtClean="0">
                <a:cs typeface="Arial" panose="020B0604020202020204" pitchFamily="34" charset="0"/>
              </a:rPr>
              <a:t>): </a:t>
            </a:r>
            <a:r>
              <a:rPr lang="fr-FR" sz="1600" dirty="0" err="1" smtClean="0">
                <a:cs typeface="Arial" panose="020B0604020202020204" pitchFamily="34" charset="0"/>
              </a:rPr>
              <a:t>post-acceleration</a:t>
            </a:r>
            <a:r>
              <a:rPr lang="fr-FR" sz="1600" dirty="0" smtClean="0">
                <a:cs typeface="Arial" panose="020B0604020202020204" pitchFamily="34" charset="0"/>
              </a:rPr>
              <a:t> and purification of 56Ni</a:t>
            </a:r>
            <a:endParaRPr lang="fr-FR" sz="1600" dirty="0">
              <a:cs typeface="Arial" panose="020B0604020202020204" pitchFamily="34" charset="0"/>
            </a:endParaRPr>
          </a:p>
        </p:txBody>
      </p:sp>
      <p:graphicFrame>
        <p:nvGraphicFramePr>
          <p:cNvPr id="103" name="Tableau 10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5150343"/>
              </p:ext>
            </p:extLst>
          </p:nvPr>
        </p:nvGraphicFramePr>
        <p:xfrm>
          <a:off x="7645663" y="1015240"/>
          <a:ext cx="2079539" cy="2720340"/>
        </p:xfrm>
        <a:graphic>
          <a:graphicData uri="http://schemas.openxmlformats.org/drawingml/2006/table">
            <a:tbl>
              <a:tblPr/>
              <a:tblGrid>
                <a:gridCol w="556780">
                  <a:extLst>
                    <a:ext uri="{9D8B030D-6E8A-4147-A177-3AD203B41FA5}">
                      <a16:colId xmlns:a16="http://schemas.microsoft.com/office/drawing/2014/main" val="3670566946"/>
                    </a:ext>
                  </a:extLst>
                </a:gridCol>
                <a:gridCol w="556780">
                  <a:extLst>
                    <a:ext uri="{9D8B030D-6E8A-4147-A177-3AD203B41FA5}">
                      <a16:colId xmlns:a16="http://schemas.microsoft.com/office/drawing/2014/main" val="1794230512"/>
                    </a:ext>
                  </a:extLst>
                </a:gridCol>
                <a:gridCol w="965979">
                  <a:extLst>
                    <a:ext uri="{9D8B030D-6E8A-4147-A177-3AD203B41FA5}">
                      <a16:colId xmlns:a16="http://schemas.microsoft.com/office/drawing/2014/main" val="395418872"/>
                    </a:ext>
                  </a:extLst>
                </a:gridCol>
              </a:tblGrid>
              <a:tr h="10571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58Ni @ 74.5AMeV ≈600W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73016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Isotope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measured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rate (</a:t>
                      </a:r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pps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9708206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59Cu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 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5.03E+05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3072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58Cu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3.205 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1.60E+05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967588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57Ni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35.6 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2.52E+07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0392099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56Ni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6.081 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1.99E+06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9829732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58Co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70.883 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9.40E+07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211242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57Co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271.8 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2.21E+08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5799243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56Co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77.236 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1.11E+08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49127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55Co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17.53 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2.33E+07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4403205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54mCo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1.48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2.39E+05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3636161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53Fe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8.51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7.80E+06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9150227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53mFe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2.54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2.39E+06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0317219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52Fe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8.273 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4.80E+06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68701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52mFe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45.9 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6.47E+04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390848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57Mn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85.4 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4.10E+04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4589712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56Mn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2.5788 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1.09E+06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133147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52Mn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5.591 d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1.19E+08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818149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52mMn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21.4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3.10E+07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7696049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51Mn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45.84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3.90E+07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8404647"/>
                  </a:ext>
                </a:extLst>
              </a:tr>
              <a:tr h="10571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50mMn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1.75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1.80E+06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04822"/>
                  </a:ext>
                </a:extLst>
              </a:tr>
            </a:tbl>
          </a:graphicData>
        </a:graphic>
      </p:graphicFrame>
      <p:graphicFrame>
        <p:nvGraphicFramePr>
          <p:cNvPr id="104" name="Tableau 10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705198"/>
              </p:ext>
            </p:extLst>
          </p:nvPr>
        </p:nvGraphicFramePr>
        <p:xfrm>
          <a:off x="9863091" y="1013504"/>
          <a:ext cx="2072199" cy="1424940"/>
        </p:xfrm>
        <a:graphic>
          <a:graphicData uri="http://schemas.openxmlformats.org/drawingml/2006/table">
            <a:tbl>
              <a:tblPr/>
              <a:tblGrid>
                <a:gridCol w="656460">
                  <a:extLst>
                    <a:ext uri="{9D8B030D-6E8A-4147-A177-3AD203B41FA5}">
                      <a16:colId xmlns:a16="http://schemas.microsoft.com/office/drawing/2014/main" val="2342614543"/>
                    </a:ext>
                  </a:extLst>
                </a:gridCol>
                <a:gridCol w="444010">
                  <a:extLst>
                    <a:ext uri="{9D8B030D-6E8A-4147-A177-3AD203B41FA5}">
                      <a16:colId xmlns:a16="http://schemas.microsoft.com/office/drawing/2014/main" val="2485635699"/>
                    </a:ext>
                  </a:extLst>
                </a:gridCol>
                <a:gridCol w="971729">
                  <a:extLst>
                    <a:ext uri="{9D8B030D-6E8A-4147-A177-3AD203B41FA5}">
                      <a16:colId xmlns:a16="http://schemas.microsoft.com/office/drawing/2014/main" val="2856036794"/>
                    </a:ext>
                  </a:extLst>
                </a:gridCol>
              </a:tblGrid>
              <a:tr h="7126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129Xe @ 50AMeV ≈200W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669974"/>
                  </a:ext>
                </a:extLst>
              </a:tr>
              <a:tr h="71260"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Isotope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measured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rate (</a:t>
                      </a:r>
                      <a:r>
                        <a:rPr lang="fr-FR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pps</a:t>
                      </a:r>
                      <a: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781838"/>
                  </a:ext>
                </a:extLst>
              </a:tr>
              <a:tr h="68410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117Xe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 s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8.72E+03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4874258"/>
                  </a:ext>
                </a:extLst>
              </a:tr>
              <a:tr h="71260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117I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2.22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3.41E+05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8225991"/>
                  </a:ext>
                </a:extLst>
              </a:tr>
              <a:tr h="68410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117Te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1.64E+05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2015701"/>
                  </a:ext>
                </a:extLst>
              </a:tr>
              <a:tr h="68410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117Sb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 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7.42E+05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95219"/>
                  </a:ext>
                </a:extLst>
              </a:tr>
              <a:tr h="68410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109Sn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18.1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4.30E+04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6065161"/>
                  </a:ext>
                </a:extLst>
              </a:tr>
              <a:tr h="68410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117In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43.2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1.05E+04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99384"/>
                  </a:ext>
                </a:extLst>
              </a:tr>
              <a:tr h="68410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109In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4.159 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7.00E+05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443944"/>
                  </a:ext>
                </a:extLst>
              </a:tr>
              <a:tr h="68410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109mIn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1.34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3.33E+04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7052055"/>
                  </a:ext>
                </a:extLst>
              </a:tr>
              <a:tr h="71260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109mPd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4.694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8.86E+02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9653643"/>
                  </a:ext>
                </a:extLst>
              </a:tr>
            </a:tbl>
          </a:graphicData>
        </a:graphic>
      </p:graphicFrame>
      <p:graphicFrame>
        <p:nvGraphicFramePr>
          <p:cNvPr id="105" name="Tableau 10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663536"/>
              </p:ext>
            </p:extLst>
          </p:nvPr>
        </p:nvGraphicFramePr>
        <p:xfrm>
          <a:off x="9857873" y="2582662"/>
          <a:ext cx="2079538" cy="518160"/>
        </p:xfrm>
        <a:graphic>
          <a:graphicData uri="http://schemas.openxmlformats.org/drawingml/2006/table">
            <a:tbl>
              <a:tblPr/>
              <a:tblGrid>
                <a:gridCol w="651327">
                  <a:extLst>
                    <a:ext uri="{9D8B030D-6E8A-4147-A177-3AD203B41FA5}">
                      <a16:colId xmlns:a16="http://schemas.microsoft.com/office/drawing/2014/main" val="388042905"/>
                    </a:ext>
                  </a:extLst>
                </a:gridCol>
                <a:gridCol w="458390">
                  <a:extLst>
                    <a:ext uri="{9D8B030D-6E8A-4147-A177-3AD203B41FA5}">
                      <a16:colId xmlns:a16="http://schemas.microsoft.com/office/drawing/2014/main" val="3089111980"/>
                    </a:ext>
                  </a:extLst>
                </a:gridCol>
                <a:gridCol w="969821">
                  <a:extLst>
                    <a:ext uri="{9D8B030D-6E8A-4147-A177-3AD203B41FA5}">
                      <a16:colId xmlns:a16="http://schemas.microsoft.com/office/drawing/2014/main" val="1462794071"/>
                    </a:ext>
                  </a:extLst>
                </a:gridCol>
              </a:tblGrid>
              <a:tr h="62654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F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50Cr @ 72AMeV ≈25W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181284"/>
                  </a:ext>
                </a:extLst>
              </a:tr>
              <a:tr h="62654"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Isotope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HL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measured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rate (</a:t>
                      </a:r>
                      <a:r>
                        <a:rPr lang="fr-FR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pps</a:t>
                      </a:r>
                      <a:r>
                        <a:rPr lang="fr-FR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762892"/>
                  </a:ext>
                </a:extLst>
              </a:tr>
              <a:tr h="60148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49Cr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42.3 min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5E+05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7685619"/>
                  </a:ext>
                </a:extLst>
              </a:tr>
              <a:tr h="62654"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48Cr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21.56 h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3E+05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802871"/>
                  </a:ext>
                </a:extLst>
              </a:tr>
            </a:tbl>
          </a:graphicData>
        </a:graphic>
      </p:graphicFrame>
      <p:sp>
        <p:nvSpPr>
          <p:cNvPr id="57" name="Trapèze 56"/>
          <p:cNvSpPr/>
          <p:nvPr/>
        </p:nvSpPr>
        <p:spPr>
          <a:xfrm rot="13500000">
            <a:off x="10162608" y="4548759"/>
            <a:ext cx="1583635" cy="1158935"/>
          </a:xfrm>
          <a:prstGeom prst="trapezoi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06" name="Connecteur droit 105"/>
          <p:cNvCxnSpPr/>
          <p:nvPr/>
        </p:nvCxnSpPr>
        <p:spPr>
          <a:xfrm flipH="1">
            <a:off x="8427360" y="4747533"/>
            <a:ext cx="19071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Connecteur droit 106"/>
          <p:cNvCxnSpPr/>
          <p:nvPr/>
        </p:nvCxnSpPr>
        <p:spPr>
          <a:xfrm>
            <a:off x="9522791" y="4462878"/>
            <a:ext cx="0" cy="586624"/>
          </a:xfrm>
          <a:prstGeom prst="line">
            <a:avLst/>
          </a:prstGeom>
          <a:ln w="254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necteur droit 107"/>
          <p:cNvCxnSpPr/>
          <p:nvPr/>
        </p:nvCxnSpPr>
        <p:spPr>
          <a:xfrm flipH="1">
            <a:off x="11346886" y="5757880"/>
            <a:ext cx="2504" cy="407838"/>
          </a:xfrm>
          <a:prstGeom prst="line">
            <a:avLst/>
          </a:prstGeom>
          <a:ln w="12700">
            <a:solidFill>
              <a:srgbClr val="00B05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necteur droit 108"/>
          <p:cNvCxnSpPr/>
          <p:nvPr/>
        </p:nvCxnSpPr>
        <p:spPr>
          <a:xfrm>
            <a:off x="11510209" y="5717502"/>
            <a:ext cx="46811" cy="244296"/>
          </a:xfrm>
          <a:prstGeom prst="line">
            <a:avLst/>
          </a:prstGeom>
          <a:ln w="25400">
            <a:solidFill>
              <a:srgbClr val="FFC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necteur droit 109"/>
          <p:cNvCxnSpPr/>
          <p:nvPr/>
        </p:nvCxnSpPr>
        <p:spPr>
          <a:xfrm>
            <a:off x="11657648" y="5645014"/>
            <a:ext cx="85552" cy="316784"/>
          </a:xfrm>
          <a:prstGeom prst="line">
            <a:avLst/>
          </a:prstGeom>
          <a:ln w="38100">
            <a:solidFill>
              <a:srgbClr val="FF000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Connecteur droit 110"/>
          <p:cNvCxnSpPr/>
          <p:nvPr/>
        </p:nvCxnSpPr>
        <p:spPr>
          <a:xfrm flipH="1">
            <a:off x="10904550" y="5961799"/>
            <a:ext cx="3940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Connecteur droit 111"/>
          <p:cNvCxnSpPr/>
          <p:nvPr/>
        </p:nvCxnSpPr>
        <p:spPr>
          <a:xfrm flipH="1">
            <a:off x="11403380" y="5961799"/>
            <a:ext cx="39407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ZoneTexte 112"/>
          <p:cNvSpPr txBox="1"/>
          <p:nvPr/>
        </p:nvSpPr>
        <p:spPr>
          <a:xfrm>
            <a:off x="8511149" y="4497836"/>
            <a:ext cx="836850" cy="386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aseline="30000" dirty="0" smtClean="0"/>
              <a:t>56</a:t>
            </a:r>
            <a:r>
              <a:rPr lang="fr-FR" sz="1200" dirty="0" smtClean="0"/>
              <a:t>(</a:t>
            </a:r>
            <a:r>
              <a:rPr lang="fr-FR" sz="1400" dirty="0" err="1" smtClean="0"/>
              <a:t>Fe</a:t>
            </a:r>
            <a:r>
              <a:rPr lang="fr-FR" sz="1200" dirty="0" err="1" smtClean="0"/>
              <a:t>,</a:t>
            </a:r>
            <a:r>
              <a:rPr lang="fr-FR" sz="1100" dirty="0" err="1" smtClean="0"/>
              <a:t>Co</a:t>
            </a:r>
            <a:r>
              <a:rPr lang="fr-FR" sz="1200" dirty="0" err="1" smtClean="0"/>
              <a:t>,</a:t>
            </a:r>
            <a:r>
              <a:rPr lang="fr-FR" sz="800" dirty="0" err="1" smtClean="0"/>
              <a:t>Ni</a:t>
            </a:r>
            <a:r>
              <a:rPr lang="fr-FR" sz="1200" dirty="0" smtClean="0"/>
              <a:t>)</a:t>
            </a:r>
            <a:r>
              <a:rPr lang="fr-FR" sz="1200" baseline="30000" dirty="0" smtClean="0"/>
              <a:t>15+</a:t>
            </a:r>
            <a:r>
              <a:rPr lang="fr-FR" sz="1200" dirty="0" smtClean="0"/>
              <a:t> </a:t>
            </a:r>
          </a:p>
          <a:p>
            <a:r>
              <a:rPr lang="fr-FR" sz="1200" dirty="0" smtClean="0"/>
              <a:t>at ≈ 16AMeV</a:t>
            </a:r>
            <a:endParaRPr lang="fr-FR" sz="1200" dirty="0"/>
          </a:p>
        </p:txBody>
      </p:sp>
      <p:sp>
        <p:nvSpPr>
          <p:cNvPr id="114" name="ZoneTexte 113"/>
          <p:cNvSpPr txBox="1"/>
          <p:nvPr/>
        </p:nvSpPr>
        <p:spPr>
          <a:xfrm>
            <a:off x="9642687" y="4497957"/>
            <a:ext cx="562332" cy="241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aseline="30000" dirty="0" smtClean="0"/>
              <a:t>56</a:t>
            </a:r>
            <a:r>
              <a:rPr lang="fr-FR" sz="1400" dirty="0" smtClean="0"/>
              <a:t>Fe</a:t>
            </a:r>
            <a:r>
              <a:rPr lang="fr-FR" sz="1400" baseline="30000" dirty="0" smtClean="0"/>
              <a:t>≤26+</a:t>
            </a:r>
            <a:endParaRPr lang="fr-FR" sz="1400" baseline="30000" dirty="0"/>
          </a:p>
        </p:txBody>
      </p:sp>
      <p:sp>
        <p:nvSpPr>
          <p:cNvPr id="115" name="ZoneTexte 114"/>
          <p:cNvSpPr txBox="1"/>
          <p:nvPr/>
        </p:nvSpPr>
        <p:spPr>
          <a:xfrm>
            <a:off x="9463240" y="4772776"/>
            <a:ext cx="486324" cy="2055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aseline="30000" dirty="0" smtClean="0"/>
              <a:t>56</a:t>
            </a:r>
            <a:r>
              <a:rPr lang="fr-FR" sz="1100" dirty="0" smtClean="0"/>
              <a:t>Co</a:t>
            </a:r>
            <a:r>
              <a:rPr lang="fr-FR" sz="1100" baseline="30000" dirty="0" smtClean="0"/>
              <a:t>≤27+</a:t>
            </a:r>
            <a:endParaRPr lang="fr-FR" sz="1100" baseline="30000" dirty="0"/>
          </a:p>
        </p:txBody>
      </p:sp>
      <p:sp>
        <p:nvSpPr>
          <p:cNvPr id="116" name="ZoneTexte 115"/>
          <p:cNvSpPr txBox="1"/>
          <p:nvPr/>
        </p:nvSpPr>
        <p:spPr>
          <a:xfrm>
            <a:off x="9949564" y="4787880"/>
            <a:ext cx="379287" cy="1692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baseline="30000" dirty="0" smtClean="0"/>
              <a:t>56</a:t>
            </a:r>
            <a:r>
              <a:rPr lang="fr-FR" sz="800" dirty="0" smtClean="0"/>
              <a:t>Ni</a:t>
            </a:r>
            <a:r>
              <a:rPr lang="fr-FR" sz="800" baseline="30000" dirty="0" smtClean="0"/>
              <a:t>≤28+</a:t>
            </a:r>
            <a:endParaRPr lang="fr-FR" sz="800" baseline="30000" dirty="0"/>
          </a:p>
        </p:txBody>
      </p:sp>
      <p:sp>
        <p:nvSpPr>
          <p:cNvPr id="117" name="ZoneTexte 116"/>
          <p:cNvSpPr txBox="1"/>
          <p:nvPr/>
        </p:nvSpPr>
        <p:spPr>
          <a:xfrm>
            <a:off x="10671930" y="5420868"/>
            <a:ext cx="429658" cy="205510"/>
          </a:xfrm>
          <a:prstGeom prst="rect">
            <a:avLst/>
          </a:prstGeom>
          <a:solidFill>
            <a:schemeClr val="bg1"/>
          </a:solidFill>
          <a:ln w="127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fr-FR" sz="1100" b="1" baseline="30000" dirty="0" smtClean="0">
                <a:solidFill>
                  <a:srgbClr val="00B050"/>
                </a:solidFill>
              </a:rPr>
              <a:t>56</a:t>
            </a:r>
            <a:r>
              <a:rPr lang="fr-FR" sz="1100" b="1" dirty="0" smtClean="0">
                <a:solidFill>
                  <a:srgbClr val="00B050"/>
                </a:solidFill>
              </a:rPr>
              <a:t>Ni</a:t>
            </a:r>
            <a:r>
              <a:rPr lang="fr-FR" sz="1100" b="1" baseline="30000" dirty="0" smtClean="0">
                <a:solidFill>
                  <a:srgbClr val="00B050"/>
                </a:solidFill>
              </a:rPr>
              <a:t>28+</a:t>
            </a:r>
            <a:endParaRPr lang="fr-FR" sz="1100" b="1" baseline="30000" dirty="0">
              <a:solidFill>
                <a:srgbClr val="00B050"/>
              </a:solidFill>
            </a:endParaRPr>
          </a:p>
        </p:txBody>
      </p:sp>
      <p:sp>
        <p:nvSpPr>
          <p:cNvPr id="118" name="ZoneTexte 117"/>
          <p:cNvSpPr txBox="1"/>
          <p:nvPr/>
        </p:nvSpPr>
        <p:spPr>
          <a:xfrm>
            <a:off x="11382600" y="4705803"/>
            <a:ext cx="393139" cy="205510"/>
          </a:xfrm>
          <a:prstGeom prst="rect">
            <a:avLst/>
          </a:prstGeom>
          <a:solidFill>
            <a:schemeClr val="bg1"/>
          </a:solidFill>
          <a:ln w="12700">
            <a:solidFill>
              <a:srgbClr val="FFC000"/>
            </a:solidFill>
          </a:ln>
        </p:spPr>
        <p:txBody>
          <a:bodyPr wrap="none" rtlCol="0">
            <a:spAutoFit/>
          </a:bodyPr>
          <a:lstStyle/>
          <a:p>
            <a:r>
              <a:rPr lang="fr-FR" sz="1100" b="1" baseline="30000" dirty="0" smtClean="0">
                <a:solidFill>
                  <a:srgbClr val="FFC000"/>
                </a:solidFill>
              </a:rPr>
              <a:t>56</a:t>
            </a:r>
            <a:r>
              <a:rPr lang="fr-FR" sz="1100" b="1" dirty="0" smtClean="0">
                <a:solidFill>
                  <a:srgbClr val="FFC000"/>
                </a:solidFill>
              </a:rPr>
              <a:t>X</a:t>
            </a:r>
            <a:r>
              <a:rPr lang="fr-FR" sz="1100" b="1" baseline="30000" dirty="0" smtClean="0">
                <a:solidFill>
                  <a:srgbClr val="FFC000"/>
                </a:solidFill>
              </a:rPr>
              <a:t>27+</a:t>
            </a:r>
            <a:endParaRPr lang="fr-FR" sz="1100" b="1" baseline="30000" dirty="0">
              <a:solidFill>
                <a:srgbClr val="FFC000"/>
              </a:solidFill>
            </a:endParaRPr>
          </a:p>
        </p:txBody>
      </p:sp>
      <p:sp>
        <p:nvSpPr>
          <p:cNvPr id="119" name="ZoneTexte 118"/>
          <p:cNvSpPr txBox="1"/>
          <p:nvPr/>
        </p:nvSpPr>
        <p:spPr>
          <a:xfrm>
            <a:off x="11633160" y="5066491"/>
            <a:ext cx="393139" cy="205510"/>
          </a:xfrm>
          <a:prstGeom prst="rect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sz="1100" b="1" baseline="30000" dirty="0" smtClean="0">
                <a:solidFill>
                  <a:srgbClr val="FF0000"/>
                </a:solidFill>
              </a:rPr>
              <a:t>56</a:t>
            </a:r>
            <a:r>
              <a:rPr lang="fr-FR" sz="1100" b="1" dirty="0" smtClean="0">
                <a:solidFill>
                  <a:srgbClr val="FF0000"/>
                </a:solidFill>
              </a:rPr>
              <a:t>X</a:t>
            </a:r>
            <a:r>
              <a:rPr lang="fr-FR" sz="1100" b="1" baseline="30000" dirty="0" smtClean="0">
                <a:solidFill>
                  <a:srgbClr val="FF0000"/>
                </a:solidFill>
              </a:rPr>
              <a:t>26+</a:t>
            </a:r>
            <a:endParaRPr lang="fr-FR" sz="1100" b="1" baseline="30000" dirty="0">
              <a:solidFill>
                <a:srgbClr val="FF0000"/>
              </a:solidFill>
            </a:endParaRPr>
          </a:p>
        </p:txBody>
      </p:sp>
      <p:cxnSp>
        <p:nvCxnSpPr>
          <p:cNvPr id="120" name="Connecteur droit 119"/>
          <p:cNvCxnSpPr/>
          <p:nvPr/>
        </p:nvCxnSpPr>
        <p:spPr>
          <a:xfrm>
            <a:off x="11076004" y="5619451"/>
            <a:ext cx="277196" cy="273518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120"/>
          <p:cNvCxnSpPr/>
          <p:nvPr/>
        </p:nvCxnSpPr>
        <p:spPr>
          <a:xfrm flipH="1">
            <a:off x="11311643" y="4908328"/>
            <a:ext cx="170460" cy="353560"/>
          </a:xfrm>
          <a:prstGeom prst="line">
            <a:avLst/>
          </a:prstGeom>
          <a:ln w="127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121"/>
          <p:cNvCxnSpPr>
            <a:stCxn id="119" idx="2"/>
          </p:cNvCxnSpPr>
          <p:nvPr/>
        </p:nvCxnSpPr>
        <p:spPr>
          <a:xfrm flipH="1">
            <a:off x="11633160" y="5272002"/>
            <a:ext cx="196570" cy="27998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ZoneTexte 122"/>
          <p:cNvSpPr txBox="1"/>
          <p:nvPr/>
        </p:nvSpPr>
        <p:spPr>
          <a:xfrm>
            <a:off x="9032694" y="5048591"/>
            <a:ext cx="1010123" cy="2901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 smtClean="0">
                <a:solidFill>
                  <a:srgbClr val="00B0F0"/>
                </a:solidFill>
              </a:rPr>
              <a:t>Stripper foil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124" name="Arc 123"/>
          <p:cNvSpPr/>
          <p:nvPr/>
        </p:nvSpPr>
        <p:spPr>
          <a:xfrm>
            <a:off x="9261006" y="4747533"/>
            <a:ext cx="2087206" cy="2020694"/>
          </a:xfrm>
          <a:prstGeom prst="arc">
            <a:avLst/>
          </a:prstGeom>
          <a:ln w="12700">
            <a:solidFill>
              <a:srgbClr val="00B05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5" name="Arc 124"/>
          <p:cNvSpPr/>
          <p:nvPr/>
        </p:nvSpPr>
        <p:spPr>
          <a:xfrm>
            <a:off x="9083602" y="4747533"/>
            <a:ext cx="2442012" cy="2321207"/>
          </a:xfrm>
          <a:prstGeom prst="arc">
            <a:avLst>
              <a:gd name="adj1" fmla="val 16200000"/>
              <a:gd name="adj2" fmla="val 21060355"/>
            </a:avLst>
          </a:prstGeom>
          <a:ln w="25400">
            <a:solidFill>
              <a:srgbClr val="FFC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6" name="Arc 125"/>
          <p:cNvSpPr/>
          <p:nvPr/>
        </p:nvSpPr>
        <p:spPr>
          <a:xfrm>
            <a:off x="8976057" y="4747533"/>
            <a:ext cx="2716963" cy="2321207"/>
          </a:xfrm>
          <a:prstGeom prst="arc">
            <a:avLst>
              <a:gd name="adj1" fmla="val 16200000"/>
              <a:gd name="adj2" fmla="val 20925151"/>
            </a:avLst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46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113" grpId="0"/>
      <p:bldP spid="114" grpId="0"/>
      <p:bldP spid="115" grpId="0"/>
      <p:bldP spid="116" grpId="0"/>
      <p:bldP spid="117" grpId="0" animBg="1"/>
      <p:bldP spid="118" grpId="0" animBg="1"/>
      <p:bldP spid="119" grpId="0" animBg="1"/>
      <p:bldP spid="123" grpId="0"/>
      <p:bldP spid="124" grpId="0" animBg="1"/>
      <p:bldP spid="125" grpId="0" animBg="1"/>
      <p:bldP spid="1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11</a:t>
            </a:r>
            <a:endParaRPr lang="fr-FR" dirty="0"/>
          </a:p>
        </p:txBody>
      </p:sp>
      <p:sp>
        <p:nvSpPr>
          <p:cNvPr id="58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Radioactive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</a:t>
            </a:r>
            <a:r>
              <a:rPr lang="fr-FR" sz="3200" dirty="0" err="1" smtClean="0"/>
              <a:t>Towards</a:t>
            </a:r>
            <a:r>
              <a:rPr lang="fr-FR" sz="3200" dirty="0" smtClean="0"/>
              <a:t> a new </a:t>
            </a:r>
            <a:r>
              <a:rPr lang="fr-FR" sz="3200" dirty="0" err="1" smtClean="0"/>
              <a:t>target</a:t>
            </a:r>
            <a:r>
              <a:rPr lang="fr-FR" sz="3200" dirty="0" smtClean="0"/>
              <a:t> </a:t>
            </a:r>
            <a:r>
              <a:rPr lang="fr-FR" sz="3200" dirty="0" err="1" smtClean="0"/>
              <a:t>cavity</a:t>
            </a:r>
            <a:endParaRPr lang="fr-FR" sz="3200" dirty="0"/>
          </a:p>
        </p:txBody>
      </p:sp>
      <p:sp>
        <p:nvSpPr>
          <p:cNvPr id="52" name="ZoneTexte 51"/>
          <p:cNvSpPr txBox="1"/>
          <p:nvPr/>
        </p:nvSpPr>
        <p:spPr>
          <a:xfrm>
            <a:off x="69053" y="717582"/>
            <a:ext cx="87604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New </a:t>
            </a:r>
            <a:r>
              <a:rPr lang="fr-FR" dirty="0" err="1" smtClean="0"/>
              <a:t>target</a:t>
            </a:r>
            <a:r>
              <a:rPr lang="fr-FR" dirty="0" smtClean="0"/>
              <a:t> design to </a:t>
            </a:r>
            <a:r>
              <a:rPr lang="fr-FR" dirty="0" err="1" smtClean="0"/>
              <a:t>optimize</a:t>
            </a:r>
            <a:r>
              <a:rPr lang="fr-FR" dirty="0" smtClean="0"/>
              <a:t> the release of Fe-Co-Ni isotopes </a:t>
            </a:r>
            <a:r>
              <a:rPr lang="fr-FR" u="sng" dirty="0" smtClean="0"/>
              <a:t>(and </a:t>
            </a:r>
            <a:r>
              <a:rPr lang="fr-FR" u="sng" dirty="0" err="1" smtClean="0"/>
              <a:t>others</a:t>
            </a:r>
            <a:r>
              <a:rPr lang="fr-FR" u="sng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B050"/>
                </a:solidFill>
              </a:rPr>
              <a:t>Gathering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 err="1">
                <a:solidFill>
                  <a:srgbClr val="00B050"/>
                </a:solidFill>
              </a:rPr>
              <a:t>material</a:t>
            </a:r>
            <a:r>
              <a:rPr lang="fr-FR" dirty="0">
                <a:solidFill>
                  <a:srgbClr val="00B050"/>
                </a:solidFill>
              </a:rPr>
              <a:t> data </a:t>
            </a:r>
            <a:r>
              <a:rPr lang="fr-FR" b="1" dirty="0" smtClean="0">
                <a:solidFill>
                  <a:srgbClr val="00B050"/>
                </a:solidFill>
              </a:rPr>
              <a:t>✅</a:t>
            </a:r>
            <a:endParaRPr lang="fr-FR" b="1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B050"/>
                </a:solidFill>
              </a:rPr>
              <a:t>Building a </a:t>
            </a:r>
            <a:r>
              <a:rPr lang="fr-FR" dirty="0" err="1">
                <a:solidFill>
                  <a:srgbClr val="00B050"/>
                </a:solidFill>
              </a:rPr>
              <a:t>parametric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 smtClean="0">
                <a:solidFill>
                  <a:srgbClr val="00B050"/>
                </a:solidFill>
              </a:rPr>
              <a:t>model for simulations </a:t>
            </a:r>
            <a:r>
              <a:rPr lang="fr-FR" b="1" dirty="0">
                <a:solidFill>
                  <a:srgbClr val="00B050"/>
                </a:solidFill>
              </a:rPr>
              <a:t>✅</a:t>
            </a:r>
            <a:endParaRPr lang="fr-FR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>
                <a:solidFill>
                  <a:srgbClr val="00B050"/>
                </a:solidFill>
              </a:rPr>
              <a:t>Optimizing</a:t>
            </a:r>
            <a:r>
              <a:rPr lang="fr-FR" dirty="0">
                <a:solidFill>
                  <a:srgbClr val="00B050"/>
                </a:solidFill>
              </a:rPr>
              <a:t> the </a:t>
            </a:r>
            <a:r>
              <a:rPr lang="fr-FR" dirty="0" err="1">
                <a:solidFill>
                  <a:srgbClr val="00B050"/>
                </a:solidFill>
              </a:rPr>
              <a:t>geometry</a:t>
            </a:r>
            <a:r>
              <a:rPr lang="fr-FR" dirty="0">
                <a:solidFill>
                  <a:srgbClr val="00B050"/>
                </a:solidFill>
              </a:rPr>
              <a:t> for high and </a:t>
            </a:r>
            <a:r>
              <a:rPr lang="fr-FR" dirty="0" err="1">
                <a:solidFill>
                  <a:srgbClr val="00B050"/>
                </a:solidFill>
              </a:rPr>
              <a:t>homogeneous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 err="1">
                <a:solidFill>
                  <a:srgbClr val="00B050"/>
                </a:solidFill>
              </a:rPr>
              <a:t>temperature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b="1" dirty="0" smtClean="0">
                <a:solidFill>
                  <a:srgbClr val="00B050"/>
                </a:solidFill>
              </a:rPr>
              <a:t>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accent2"/>
                </a:solidFill>
              </a:rPr>
              <a:t>Mechanical</a:t>
            </a:r>
            <a:r>
              <a:rPr lang="fr-FR" dirty="0" smtClean="0">
                <a:solidFill>
                  <a:schemeClr val="accent2"/>
                </a:solidFill>
              </a:rPr>
              <a:t> design 🔄</a:t>
            </a:r>
            <a:endParaRPr lang="fr-FR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Building and </a:t>
            </a:r>
            <a:r>
              <a:rPr lang="fr-FR" dirty="0" err="1" smtClean="0">
                <a:solidFill>
                  <a:srgbClr val="FF0000"/>
                </a:solidFill>
              </a:rPr>
              <a:t>testing</a:t>
            </a:r>
            <a:r>
              <a:rPr lang="fr-FR" dirty="0" smtClean="0">
                <a:solidFill>
                  <a:srgbClr val="FF0000"/>
                </a:solidFill>
              </a:rPr>
              <a:t> ❌</a:t>
            </a:r>
          </a:p>
        </p:txBody>
      </p:sp>
      <p:pic>
        <p:nvPicPr>
          <p:cNvPr id="53" name="Image 5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76" y="2818946"/>
            <a:ext cx="2166811" cy="1182202"/>
          </a:xfrm>
          <a:prstGeom prst="rect">
            <a:avLst/>
          </a:prstGeom>
        </p:spPr>
      </p:pic>
      <p:pic>
        <p:nvPicPr>
          <p:cNvPr id="70" name="Image 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67" y="4022502"/>
            <a:ext cx="2510086" cy="2008068"/>
          </a:xfrm>
          <a:prstGeom prst="rect">
            <a:avLst/>
          </a:prstGeom>
        </p:spPr>
      </p:pic>
      <p:sp>
        <p:nvSpPr>
          <p:cNvPr id="71" name="Flèche vers le bas 70"/>
          <p:cNvSpPr/>
          <p:nvPr/>
        </p:nvSpPr>
        <p:spPr>
          <a:xfrm>
            <a:off x="1277839" y="3891995"/>
            <a:ext cx="397714" cy="6013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3" name="Image 7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2" t="2862" r="33459"/>
          <a:stretch/>
        </p:blipFill>
        <p:spPr>
          <a:xfrm rot="16200000">
            <a:off x="9254347" y="922684"/>
            <a:ext cx="1923406" cy="2531222"/>
          </a:xfrm>
          <a:prstGeom prst="rect">
            <a:avLst/>
          </a:prstGeom>
        </p:spPr>
      </p:pic>
      <p:sp>
        <p:nvSpPr>
          <p:cNvPr id="74" name="ZoneTexte 73"/>
          <p:cNvSpPr txBox="1"/>
          <p:nvPr/>
        </p:nvSpPr>
        <p:spPr>
          <a:xfrm>
            <a:off x="9544062" y="5941882"/>
            <a:ext cx="2624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Images </a:t>
            </a:r>
            <a:r>
              <a:rPr lang="fr-FR" dirty="0" err="1" smtClean="0"/>
              <a:t>credit</a:t>
            </a:r>
            <a:r>
              <a:rPr lang="fr-FR" dirty="0" smtClean="0"/>
              <a:t>: E. Le Villain</a:t>
            </a:r>
            <a:endParaRPr lang="fr-FR" dirty="0"/>
          </a:p>
        </p:txBody>
      </p:sp>
      <p:grpSp>
        <p:nvGrpSpPr>
          <p:cNvPr id="9" name="Groupe 8"/>
          <p:cNvGrpSpPr>
            <a:grpSpLocks noChangeAspect="1"/>
          </p:cNvGrpSpPr>
          <p:nvPr/>
        </p:nvGrpSpPr>
        <p:grpSpPr>
          <a:xfrm>
            <a:off x="8805491" y="3486665"/>
            <a:ext cx="3330522" cy="2334749"/>
            <a:chOff x="8805491" y="3169166"/>
            <a:chExt cx="2821117" cy="1977648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9255292" y="2775498"/>
              <a:ext cx="1921515" cy="2821117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1002433" y="3175000"/>
              <a:ext cx="494242" cy="567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9237133" y="3169166"/>
              <a:ext cx="410634" cy="567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8" name="Rectangle 77"/>
            <p:cNvSpPr/>
            <p:nvPr/>
          </p:nvSpPr>
          <p:spPr>
            <a:xfrm>
              <a:off x="9364145" y="3283531"/>
              <a:ext cx="410634" cy="282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79" name="Flèche vers le bas 78"/>
          <p:cNvSpPr/>
          <p:nvPr/>
        </p:nvSpPr>
        <p:spPr>
          <a:xfrm rot="14844015">
            <a:off x="3235531" y="4466151"/>
            <a:ext cx="397714" cy="141098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272" y="2669565"/>
            <a:ext cx="5606613" cy="3151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68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82907" y="6318001"/>
            <a:ext cx="539651" cy="540000"/>
          </a:xfrm>
        </p:spPr>
        <p:txBody>
          <a:bodyPr/>
          <a:lstStyle/>
          <a:p>
            <a:r>
              <a:rPr lang="fr-FR" dirty="0" smtClean="0"/>
              <a:t>12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69045" y="713945"/>
            <a:ext cx="51742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New </a:t>
            </a:r>
            <a:r>
              <a:rPr lang="fr-FR" dirty="0" err="1" smtClean="0"/>
              <a:t>target</a:t>
            </a:r>
            <a:r>
              <a:rPr lang="fr-FR" dirty="0" smtClean="0"/>
              <a:t> </a:t>
            </a:r>
            <a:r>
              <a:rPr lang="fr-FR" dirty="0" err="1" smtClean="0"/>
              <a:t>material</a:t>
            </a:r>
            <a:r>
              <a:rPr lang="fr-FR" dirty="0" smtClean="0"/>
              <a:t> to </a:t>
            </a:r>
            <a:r>
              <a:rPr lang="fr-FR" dirty="0" err="1" smtClean="0"/>
              <a:t>improve</a:t>
            </a:r>
            <a:r>
              <a:rPr lang="fr-FR" dirty="0" smtClean="0"/>
              <a:t> the production rate of </a:t>
            </a:r>
            <a:r>
              <a:rPr lang="fr-FR" dirty="0" err="1" smtClean="0"/>
              <a:t>many</a:t>
            </a:r>
            <a:r>
              <a:rPr lang="fr-FR" dirty="0" smtClean="0"/>
              <a:t> isotopes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B050"/>
                </a:solidFill>
              </a:rPr>
              <a:t>Production </a:t>
            </a:r>
            <a:r>
              <a:rPr lang="fr-FR" dirty="0" err="1">
                <a:solidFill>
                  <a:srgbClr val="00B050"/>
                </a:solidFill>
              </a:rPr>
              <a:t>calculations</a:t>
            </a:r>
            <a:r>
              <a:rPr lang="fr-FR" dirty="0">
                <a:solidFill>
                  <a:srgbClr val="00B050"/>
                </a:solidFill>
              </a:rPr>
              <a:t> : </a:t>
            </a:r>
            <a:r>
              <a:rPr lang="fr-FR" u="sng" dirty="0">
                <a:solidFill>
                  <a:srgbClr val="00B050"/>
                </a:solidFill>
              </a:rPr>
              <a:t>GANIL </a:t>
            </a:r>
            <a:r>
              <a:rPr lang="fr-FR" u="sng" dirty="0" err="1">
                <a:solidFill>
                  <a:srgbClr val="00B050"/>
                </a:solidFill>
              </a:rPr>
              <a:t>beams</a:t>
            </a:r>
            <a:r>
              <a:rPr lang="fr-FR" u="sng" dirty="0">
                <a:solidFill>
                  <a:srgbClr val="00B050"/>
                </a:solidFill>
              </a:rPr>
              <a:t> → graphite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b="1" dirty="0">
                <a:solidFill>
                  <a:srgbClr val="00B050"/>
                </a:solidFill>
              </a:rPr>
              <a:t>VS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u="sng" dirty="0" err="1">
                <a:solidFill>
                  <a:srgbClr val="00B050"/>
                </a:solidFill>
              </a:rPr>
              <a:t>Carbon</a:t>
            </a:r>
            <a:r>
              <a:rPr lang="fr-FR" u="sng" dirty="0">
                <a:solidFill>
                  <a:srgbClr val="00B050"/>
                </a:solidFill>
              </a:rPr>
              <a:t> </a:t>
            </a:r>
            <a:r>
              <a:rPr lang="fr-FR" u="sng" dirty="0" err="1">
                <a:solidFill>
                  <a:srgbClr val="00B050"/>
                </a:solidFill>
              </a:rPr>
              <a:t>beam</a:t>
            </a:r>
            <a:r>
              <a:rPr lang="fr-FR" u="sng" dirty="0">
                <a:solidFill>
                  <a:srgbClr val="00B050"/>
                </a:solidFill>
              </a:rPr>
              <a:t> → new </a:t>
            </a:r>
            <a:r>
              <a:rPr lang="fr-FR" u="sng" dirty="0" err="1">
                <a:solidFill>
                  <a:srgbClr val="00B050"/>
                </a:solidFill>
              </a:rPr>
              <a:t>material</a:t>
            </a:r>
            <a:r>
              <a:rPr lang="fr-FR" u="sng" dirty="0">
                <a:solidFill>
                  <a:srgbClr val="00B050"/>
                </a:solidFill>
              </a:rPr>
              <a:t> </a:t>
            </a:r>
            <a:r>
              <a:rPr lang="fr-FR" dirty="0">
                <a:solidFill>
                  <a:srgbClr val="00B050"/>
                </a:solidFill>
              </a:rPr>
              <a:t>(&lt;Nb) </a:t>
            </a:r>
            <a:r>
              <a:rPr lang="fr-FR" b="1" dirty="0" smtClean="0">
                <a:solidFill>
                  <a:srgbClr val="00B050"/>
                </a:solidFill>
              </a:rPr>
              <a:t>✅</a:t>
            </a:r>
            <a:endParaRPr lang="fr-FR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B050"/>
                </a:solidFill>
              </a:rPr>
              <a:t>Investigating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dirty="0">
                <a:solidFill>
                  <a:srgbClr val="00B050"/>
                </a:solidFill>
              </a:rPr>
              <a:t>and </a:t>
            </a:r>
            <a:r>
              <a:rPr lang="fr-FR" dirty="0" err="1">
                <a:solidFill>
                  <a:srgbClr val="00B050"/>
                </a:solidFill>
              </a:rPr>
              <a:t>chosing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 err="1">
                <a:solidFill>
                  <a:srgbClr val="00B050"/>
                </a:solidFill>
              </a:rPr>
              <a:t>materials</a:t>
            </a:r>
            <a:r>
              <a:rPr lang="fr-FR" dirty="0">
                <a:solidFill>
                  <a:srgbClr val="00B050"/>
                </a:solidFill>
              </a:rPr>
              <a:t> (Nb, ZrO</a:t>
            </a:r>
            <a:r>
              <a:rPr lang="fr-FR" baseline="30000" dirty="0">
                <a:solidFill>
                  <a:srgbClr val="00B050"/>
                </a:solidFill>
              </a:rPr>
              <a:t>2</a:t>
            </a:r>
            <a:r>
              <a:rPr lang="fr-FR" dirty="0">
                <a:solidFill>
                  <a:srgbClr val="00B050"/>
                </a:solidFill>
              </a:rPr>
              <a:t>) </a:t>
            </a:r>
            <a:r>
              <a:rPr lang="fr-FR" b="1" dirty="0" smtClean="0">
                <a:solidFill>
                  <a:srgbClr val="00B050"/>
                </a:solidFill>
              </a:rPr>
              <a:t>✅</a:t>
            </a:r>
            <a:endParaRPr lang="fr-FR" dirty="0" smtClean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B050"/>
                </a:solidFill>
              </a:rPr>
              <a:t>Testing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dirty="0" err="1">
                <a:solidFill>
                  <a:srgbClr val="00B050"/>
                </a:solidFill>
              </a:rPr>
              <a:t>material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 err="1">
                <a:solidFill>
                  <a:srgbClr val="00B050"/>
                </a:solidFill>
              </a:rPr>
              <a:t>properties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b="1" dirty="0">
                <a:solidFill>
                  <a:srgbClr val="00B050"/>
                </a:solidFill>
              </a:rPr>
              <a:t>✅</a:t>
            </a:r>
            <a:endParaRPr lang="fr-FR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accent2"/>
                </a:solidFill>
              </a:rPr>
              <a:t>Designing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r>
              <a:rPr lang="fr-FR" dirty="0">
                <a:solidFill>
                  <a:schemeClr val="accent2"/>
                </a:solidFill>
              </a:rPr>
              <a:t>and </a:t>
            </a:r>
            <a:r>
              <a:rPr lang="fr-FR" dirty="0" err="1">
                <a:solidFill>
                  <a:schemeClr val="accent2"/>
                </a:solidFill>
              </a:rPr>
              <a:t>simulating</a:t>
            </a:r>
            <a:r>
              <a:rPr lang="fr-FR" dirty="0">
                <a:solidFill>
                  <a:schemeClr val="accent2"/>
                </a:solidFill>
              </a:rPr>
              <a:t> a </a:t>
            </a:r>
            <a:r>
              <a:rPr lang="fr-FR" dirty="0" err="1">
                <a:solidFill>
                  <a:schemeClr val="accent2"/>
                </a:solidFill>
              </a:rPr>
              <a:t>target</a:t>
            </a:r>
            <a:r>
              <a:rPr lang="fr-FR" dirty="0">
                <a:solidFill>
                  <a:schemeClr val="accent2"/>
                </a:solidFill>
              </a:rPr>
              <a:t> 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FF0000"/>
                </a:solidFill>
              </a:rPr>
              <a:t>Building </a:t>
            </a:r>
            <a:r>
              <a:rPr lang="fr-FR" dirty="0">
                <a:solidFill>
                  <a:srgbClr val="FF0000"/>
                </a:solidFill>
              </a:rPr>
              <a:t>and </a:t>
            </a:r>
            <a:r>
              <a:rPr lang="fr-FR" b="1" dirty="0" err="1">
                <a:solidFill>
                  <a:schemeClr val="accent2"/>
                </a:solidFill>
              </a:rPr>
              <a:t>testing</a:t>
            </a:r>
            <a:r>
              <a:rPr lang="fr-FR" dirty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❌</a:t>
            </a:r>
          </a:p>
        </p:txBody>
      </p:sp>
      <p:sp>
        <p:nvSpPr>
          <p:cNvPr id="22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Radioactive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</a:t>
            </a:r>
            <a:r>
              <a:rPr lang="fr-FR" sz="3200" dirty="0" err="1" smtClean="0"/>
              <a:t>Towards</a:t>
            </a:r>
            <a:r>
              <a:rPr lang="fr-FR" sz="3200" dirty="0" smtClean="0"/>
              <a:t> a new </a:t>
            </a:r>
            <a:r>
              <a:rPr lang="fr-FR" sz="3200" dirty="0" err="1" smtClean="0"/>
              <a:t>target</a:t>
            </a:r>
            <a:r>
              <a:rPr lang="fr-FR" sz="3200" dirty="0" smtClean="0"/>
              <a:t> </a:t>
            </a:r>
            <a:r>
              <a:rPr lang="fr-FR" sz="3200" dirty="0" err="1" smtClean="0"/>
              <a:t>material</a:t>
            </a:r>
            <a:endParaRPr lang="fr-FR" sz="32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64" y="3080897"/>
            <a:ext cx="2911885" cy="1796128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19" y="3072759"/>
            <a:ext cx="3088518" cy="305378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380" y="4841001"/>
            <a:ext cx="2653405" cy="128554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2186" y="1088191"/>
            <a:ext cx="4495615" cy="1923639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34442" y="3758256"/>
            <a:ext cx="2816135" cy="1851126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1597" y="3614750"/>
            <a:ext cx="3536859" cy="2288556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9803142" y="5941882"/>
            <a:ext cx="2371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Images </a:t>
            </a:r>
            <a:r>
              <a:rPr lang="fr-FR" dirty="0" err="1" smtClean="0"/>
              <a:t>credit</a:t>
            </a:r>
            <a:r>
              <a:rPr lang="fr-FR" dirty="0" smtClean="0"/>
              <a:t>: S. Hurier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4932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83750" y="6318001"/>
            <a:ext cx="504083" cy="540000"/>
          </a:xfrm>
        </p:spPr>
        <p:txBody>
          <a:bodyPr/>
          <a:lstStyle/>
          <a:p>
            <a:r>
              <a:rPr lang="fr-FR" dirty="0" smtClean="0"/>
              <a:t>13</a:t>
            </a:r>
            <a:endParaRPr lang="fr-FR" dirty="0"/>
          </a:p>
        </p:txBody>
      </p:sp>
      <p:sp>
        <p:nvSpPr>
          <p:cNvPr id="22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smtClean="0"/>
              <a:t>Radioactive </a:t>
            </a:r>
            <a:r>
              <a:rPr lang="fr-FR" sz="3200" dirty="0" err="1" smtClean="0"/>
              <a:t>beams</a:t>
            </a:r>
            <a:r>
              <a:rPr lang="fr-FR" sz="3200" dirty="0" smtClean="0"/>
              <a:t>: 39Ca for the MORA </a:t>
            </a:r>
            <a:r>
              <a:rPr lang="fr-FR" sz="3200" dirty="0" err="1" smtClean="0"/>
              <a:t>project</a:t>
            </a:r>
            <a:endParaRPr lang="fr-FR" sz="3200" dirty="0"/>
          </a:p>
        </p:txBody>
      </p:sp>
      <p:sp>
        <p:nvSpPr>
          <p:cNvPr id="23" name="ZoneTexte 22"/>
          <p:cNvSpPr txBox="1"/>
          <p:nvPr/>
        </p:nvSpPr>
        <p:spPr>
          <a:xfrm>
            <a:off x="9765042" y="5941882"/>
            <a:ext cx="2420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Images </a:t>
            </a:r>
            <a:r>
              <a:rPr lang="fr-FR" dirty="0" err="1" smtClean="0"/>
              <a:t>credit</a:t>
            </a:r>
            <a:r>
              <a:rPr lang="fr-FR" dirty="0" smtClean="0"/>
              <a:t>: C. Pfeffer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32445" y="684697"/>
            <a:ext cx="78812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New TISS for intense 39Ca </a:t>
            </a:r>
            <a:r>
              <a:rPr lang="fr-FR" dirty="0" err="1" smtClean="0"/>
              <a:t>beams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0B050"/>
                </a:solidFill>
              </a:rPr>
              <a:t>Preliminary</a:t>
            </a:r>
            <a:r>
              <a:rPr lang="fr-FR" dirty="0" smtClean="0">
                <a:solidFill>
                  <a:srgbClr val="00B050"/>
                </a:solidFill>
              </a:rPr>
              <a:t> investigation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B050"/>
                </a:solidFill>
              </a:rPr>
              <a:t>production </a:t>
            </a:r>
            <a:r>
              <a:rPr lang="fr-FR" dirty="0" err="1" smtClean="0">
                <a:solidFill>
                  <a:srgbClr val="00B050"/>
                </a:solidFill>
              </a:rPr>
              <a:t>method</a:t>
            </a:r>
            <a:r>
              <a:rPr lang="fr-FR" dirty="0" smtClean="0">
                <a:solidFill>
                  <a:srgbClr val="00B050"/>
                </a:solidFill>
              </a:rPr>
              <a:t> (fragmentation)</a:t>
            </a:r>
            <a:r>
              <a:rPr lang="fr-FR" b="1" dirty="0">
                <a:solidFill>
                  <a:srgbClr val="00B050"/>
                </a:solidFill>
              </a:rPr>
              <a:t> ✅</a:t>
            </a:r>
            <a:endParaRPr lang="fr-FR" dirty="0" smtClean="0">
              <a:solidFill>
                <a:srgbClr val="00B05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rgbClr val="00B050"/>
                </a:solidFill>
              </a:rPr>
              <a:t>Target/catcher </a:t>
            </a:r>
            <a:r>
              <a:rPr lang="fr-FR" dirty="0" err="1" smtClean="0">
                <a:solidFill>
                  <a:srgbClr val="00B050"/>
                </a:solidFill>
              </a:rPr>
              <a:t>materials</a:t>
            </a:r>
            <a:r>
              <a:rPr lang="fr-FR" dirty="0" smtClean="0">
                <a:solidFill>
                  <a:srgbClr val="00B050"/>
                </a:solidFill>
              </a:rPr>
              <a:t> (</a:t>
            </a:r>
            <a:r>
              <a:rPr lang="fr-FR" dirty="0" err="1" smtClean="0">
                <a:solidFill>
                  <a:srgbClr val="00B050"/>
                </a:solidFill>
              </a:rPr>
              <a:t>several</a:t>
            </a:r>
            <a:r>
              <a:rPr lang="fr-FR" dirty="0" smtClean="0">
                <a:solidFill>
                  <a:srgbClr val="00B050"/>
                </a:solidFill>
              </a:rPr>
              <a:t> </a:t>
            </a:r>
            <a:r>
              <a:rPr lang="fr-FR" dirty="0" err="1" smtClean="0">
                <a:solidFill>
                  <a:srgbClr val="00B050"/>
                </a:solidFill>
              </a:rPr>
              <a:t>choices</a:t>
            </a:r>
            <a:r>
              <a:rPr lang="fr-FR" dirty="0" smtClean="0">
                <a:solidFill>
                  <a:srgbClr val="00B050"/>
                </a:solidFill>
              </a:rPr>
              <a:t>) </a:t>
            </a:r>
            <a:r>
              <a:rPr lang="fr-FR" b="1" dirty="0" smtClean="0">
                <a:solidFill>
                  <a:srgbClr val="00B050"/>
                </a:solidFill>
              </a:rPr>
              <a:t>✅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accent2"/>
                </a:solidFill>
              </a:rPr>
              <a:t>Diffusion/effusion 🔄</a:t>
            </a:r>
            <a:endParaRPr lang="fr-FR" dirty="0" smtClean="0">
              <a:solidFill>
                <a:schemeClr val="accent2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chemeClr val="accent2"/>
                </a:solidFill>
              </a:rPr>
              <a:t>Ionization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r>
              <a:rPr lang="fr-FR" dirty="0">
                <a:solidFill>
                  <a:schemeClr val="accent2"/>
                </a:solidFill>
              </a:rPr>
              <a:t>🔄</a:t>
            </a:r>
            <a:endParaRPr lang="fr-FR" dirty="0" smtClean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>
                <a:solidFill>
                  <a:schemeClr val="accent2"/>
                </a:solidFill>
              </a:rPr>
              <a:t>Offline Ca ionisation tests (</a:t>
            </a:r>
            <a:r>
              <a:rPr lang="fr-FR" dirty="0" err="1" smtClean="0">
                <a:solidFill>
                  <a:schemeClr val="accent2"/>
                </a:solidFill>
              </a:rPr>
              <a:t>MonoNake</a:t>
            </a:r>
            <a:r>
              <a:rPr lang="fr-FR" dirty="0" smtClean="0">
                <a:solidFill>
                  <a:schemeClr val="accent2"/>
                </a:solidFill>
              </a:rPr>
              <a:t> + </a:t>
            </a:r>
            <a:r>
              <a:rPr lang="fr-FR" dirty="0" err="1" smtClean="0">
                <a:solidFill>
                  <a:schemeClr val="accent2"/>
                </a:solidFill>
              </a:rPr>
              <a:t>Re</a:t>
            </a:r>
            <a:r>
              <a:rPr lang="fr-FR" dirty="0" smtClean="0">
                <a:solidFill>
                  <a:schemeClr val="accent2"/>
                </a:solidFill>
              </a:rPr>
              <a:t> </a:t>
            </a:r>
            <a:r>
              <a:rPr lang="fr-FR" dirty="0" err="1" smtClean="0">
                <a:solidFill>
                  <a:schemeClr val="accent2"/>
                </a:solidFill>
              </a:rPr>
              <a:t>ionizer</a:t>
            </a:r>
            <a:r>
              <a:rPr lang="fr-FR" dirty="0" smtClean="0">
                <a:solidFill>
                  <a:schemeClr val="accent2"/>
                </a:solidFill>
              </a:rPr>
              <a:t>/FEBIAD)</a:t>
            </a:r>
            <a:r>
              <a:rPr lang="fr-FR" dirty="0">
                <a:solidFill>
                  <a:schemeClr val="accent2"/>
                </a:solidFill>
              </a:rPr>
              <a:t> </a:t>
            </a:r>
            <a:r>
              <a:rPr lang="fr-FR" dirty="0" smtClean="0">
                <a:solidFill>
                  <a:schemeClr val="accent2"/>
                </a:solidFill>
              </a:rPr>
              <a:t>🔄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FF0000"/>
                </a:solidFill>
              </a:rPr>
              <a:t>Cavity</a:t>
            </a:r>
            <a:r>
              <a:rPr lang="fr-FR" dirty="0" smtClean="0">
                <a:solidFill>
                  <a:srgbClr val="FF0000"/>
                </a:solidFill>
              </a:rPr>
              <a:t> design and thermal simulations ❌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FF0000"/>
                </a:solidFill>
              </a:rPr>
              <a:t>Mechanical</a:t>
            </a:r>
            <a:r>
              <a:rPr lang="fr-FR" dirty="0" smtClean="0">
                <a:solidFill>
                  <a:srgbClr val="FF0000"/>
                </a:solidFill>
              </a:rPr>
              <a:t> design, </a:t>
            </a:r>
            <a:r>
              <a:rPr lang="fr-FR" dirty="0" err="1" smtClean="0">
                <a:solidFill>
                  <a:srgbClr val="FF0000"/>
                </a:solidFill>
              </a:rPr>
              <a:t>assembly</a:t>
            </a:r>
            <a:r>
              <a:rPr lang="fr-FR" dirty="0" smtClean="0">
                <a:solidFill>
                  <a:srgbClr val="FF0000"/>
                </a:solidFill>
              </a:rPr>
              <a:t> and test ❌</a:t>
            </a:r>
            <a:endParaRPr lang="fr-FR" dirty="0">
              <a:solidFill>
                <a:srgbClr val="FF0000"/>
              </a:solidFill>
            </a:endParaRPr>
          </a:p>
          <a:p>
            <a:endParaRPr lang="fr-FR" dirty="0">
              <a:solidFill>
                <a:srgbClr val="FF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0" y="886794"/>
            <a:ext cx="3736373" cy="2517675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645" y="3634264"/>
            <a:ext cx="2980103" cy="2077676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5133" y="3543144"/>
            <a:ext cx="5152324" cy="2352771"/>
          </a:xfrm>
          <a:prstGeom prst="rect">
            <a:avLst/>
          </a:prstGeom>
        </p:spPr>
      </p:pic>
      <p:graphicFrame>
        <p:nvGraphicFramePr>
          <p:cNvPr id="19" name="Graphique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2673940"/>
              </p:ext>
            </p:extLst>
          </p:nvPr>
        </p:nvGraphicFramePr>
        <p:xfrm>
          <a:off x="132445" y="3547708"/>
          <a:ext cx="3594100" cy="2250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680349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dirty="0" smtClean="0"/>
              <a:t>14</a:t>
            </a:r>
          </a:p>
        </p:txBody>
      </p:sp>
      <p:sp>
        <p:nvSpPr>
          <p:cNvPr id="22" name="Titre 16"/>
          <p:cNvSpPr>
            <a:spLocks noGrp="1"/>
          </p:cNvSpPr>
          <p:nvPr>
            <p:ph type="title"/>
          </p:nvPr>
        </p:nvSpPr>
        <p:spPr>
          <a:xfrm>
            <a:off x="0" y="0"/>
            <a:ext cx="10801350" cy="684697"/>
          </a:xfrm>
        </p:spPr>
        <p:txBody>
          <a:bodyPr>
            <a:normAutofit/>
          </a:bodyPr>
          <a:lstStyle/>
          <a:p>
            <a:r>
              <a:rPr lang="fr-FR" sz="3200" dirty="0" err="1" smtClean="0"/>
              <a:t>Takeway</a:t>
            </a:r>
            <a:r>
              <a:rPr lang="fr-FR" sz="3200" dirty="0" smtClean="0"/>
              <a:t> messages</a:t>
            </a:r>
            <a:endParaRPr lang="fr-FR" sz="32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28357" y="679293"/>
            <a:ext cx="7522509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Stable </a:t>
            </a:r>
            <a:r>
              <a:rPr lang="fr-FR" b="1" dirty="0" err="1" smtClean="0"/>
              <a:t>beams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Improved</a:t>
            </a:r>
            <a:r>
              <a:rPr lang="fr-FR" dirty="0" smtClean="0"/>
              <a:t> rate and </a:t>
            </a:r>
            <a:r>
              <a:rPr lang="fr-FR" dirty="0" err="1" smtClean="0"/>
              <a:t>stability</a:t>
            </a:r>
            <a:r>
              <a:rPr lang="fr-FR" dirty="0" smtClean="0"/>
              <a:t> on </a:t>
            </a:r>
            <a:r>
              <a:rPr lang="fr-FR" dirty="0" err="1" smtClean="0"/>
              <a:t>most</a:t>
            </a:r>
            <a:r>
              <a:rPr lang="fr-FR" dirty="0" smtClean="0"/>
              <a:t> </a:t>
            </a:r>
            <a:r>
              <a:rPr lang="fr-FR" dirty="0" err="1" smtClean="0"/>
              <a:t>beams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New </a:t>
            </a:r>
            <a:r>
              <a:rPr lang="fr-FR" dirty="0" err="1" smtClean="0"/>
              <a:t>tool</a:t>
            </a:r>
            <a:r>
              <a:rPr lang="fr-FR" dirty="0" smtClean="0"/>
              <a:t> for source monitoring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b="1" dirty="0" smtClean="0"/>
              <a:t>Radioactive </a:t>
            </a:r>
            <a:r>
              <a:rPr lang="fr-FR" b="1" dirty="0" err="1" smtClean="0"/>
              <a:t>beams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beams</a:t>
            </a:r>
            <a:r>
              <a:rPr lang="fr-FR" dirty="0" smtClean="0"/>
              <a:t> </a:t>
            </a:r>
            <a:r>
              <a:rPr lang="fr-FR" dirty="0" err="1" smtClean="0"/>
              <a:t>produced</a:t>
            </a:r>
            <a:r>
              <a:rPr lang="fr-FR" dirty="0" smtClean="0"/>
              <a:t> in the </a:t>
            </a:r>
            <a:r>
              <a:rPr lang="fr-FR" dirty="0" err="1" smtClean="0"/>
              <a:t>recent</a:t>
            </a:r>
            <a:r>
              <a:rPr lang="fr-FR" dirty="0" smtClean="0"/>
              <a:t> </a:t>
            </a:r>
            <a:r>
              <a:rPr lang="fr-FR" dirty="0" err="1" smtClean="0"/>
              <a:t>years</a:t>
            </a:r>
            <a:r>
              <a:rPr lang="fr-FR" dirty="0" smtClean="0"/>
              <a:t> … but </a:t>
            </a:r>
            <a:r>
              <a:rPr lang="fr-FR" dirty="0" err="1" smtClean="0"/>
              <a:t>wether</a:t>
            </a:r>
            <a:r>
              <a:rPr lang="fr-FR" dirty="0" smtClean="0"/>
              <a:t> </a:t>
            </a:r>
            <a:r>
              <a:rPr lang="fr-FR" dirty="0" err="1" smtClean="0"/>
              <a:t>they</a:t>
            </a:r>
            <a:r>
              <a:rPr lang="fr-FR" dirty="0" smtClean="0"/>
              <a:t> are </a:t>
            </a:r>
            <a:r>
              <a:rPr lang="fr-FR" dirty="0" err="1" smtClean="0"/>
              <a:t>expoitable</a:t>
            </a:r>
            <a:r>
              <a:rPr lang="fr-FR" dirty="0" smtClean="0"/>
              <a:t> or not </a:t>
            </a:r>
            <a:r>
              <a:rPr lang="fr-FR" dirty="0" err="1" smtClean="0"/>
              <a:t>depends</a:t>
            </a:r>
            <a:r>
              <a:rPr lang="fr-FR" dirty="0" smtClean="0"/>
              <a:t> on the </a:t>
            </a:r>
            <a:r>
              <a:rPr lang="fr-FR" dirty="0" err="1" smtClean="0"/>
              <a:t>experiment</a:t>
            </a:r>
            <a:r>
              <a:rPr lang="fr-FR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ongoing</a:t>
            </a:r>
            <a:r>
              <a:rPr lang="fr-FR" dirty="0" smtClean="0"/>
              <a:t> </a:t>
            </a:r>
            <a:r>
              <a:rPr lang="fr-FR" dirty="0" err="1" smtClean="0"/>
              <a:t>developments</a:t>
            </a:r>
            <a:r>
              <a:rPr lang="fr-FR" dirty="0" smtClean="0"/>
              <a:t>: new </a:t>
            </a:r>
            <a:r>
              <a:rPr lang="fr-FR" dirty="0" err="1" smtClean="0"/>
              <a:t>beams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existing</a:t>
            </a:r>
            <a:r>
              <a:rPr lang="fr-FR" dirty="0" smtClean="0"/>
              <a:t> </a:t>
            </a:r>
            <a:r>
              <a:rPr lang="fr-FR" dirty="0" err="1" smtClean="0"/>
              <a:t>TISSs</a:t>
            </a:r>
            <a:r>
              <a:rPr lang="fr-FR" dirty="0" smtClean="0"/>
              <a:t> &amp; new </a:t>
            </a:r>
            <a:r>
              <a:rPr lang="fr-FR" dirty="0" err="1" smtClean="0"/>
              <a:t>TISSs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b="1" dirty="0" err="1" smtClean="0"/>
              <a:t>Beam</a:t>
            </a:r>
            <a:r>
              <a:rPr lang="fr-FR" b="1" dirty="0" smtClean="0"/>
              <a:t> </a:t>
            </a:r>
            <a:r>
              <a:rPr lang="fr-FR" b="1" dirty="0" err="1" smtClean="0"/>
              <a:t>requests</a:t>
            </a:r>
            <a:endParaRPr lang="fr-FR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err="1" smtClean="0"/>
              <a:t>Estimating</a:t>
            </a:r>
            <a:r>
              <a:rPr lang="fr-FR" dirty="0" smtClean="0"/>
              <a:t> the </a:t>
            </a:r>
            <a:r>
              <a:rPr lang="fr-FR" dirty="0" err="1" smtClean="0"/>
              <a:t>feasibility</a:t>
            </a:r>
            <a:r>
              <a:rPr lang="fr-FR" dirty="0" smtClean="0"/>
              <a:t> </a:t>
            </a:r>
            <a:r>
              <a:rPr lang="fr-FR" dirty="0" err="1" smtClean="0"/>
              <a:t>requires</a:t>
            </a:r>
            <a:r>
              <a:rPr lang="fr-FR" dirty="0" smtClean="0"/>
              <a:t> the minimum rate, the </a:t>
            </a:r>
            <a:r>
              <a:rPr lang="fr-FR" dirty="0" err="1" smtClean="0"/>
              <a:t>energy</a:t>
            </a:r>
            <a:r>
              <a:rPr lang="fr-FR" dirty="0"/>
              <a:t> </a:t>
            </a:r>
            <a:r>
              <a:rPr lang="fr-FR" dirty="0" smtClean="0"/>
              <a:t>and the maximum contamination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 smtClean="0"/>
              <a:t>Crucial for radioactive </a:t>
            </a:r>
            <a:r>
              <a:rPr lang="fr-FR" dirty="0" err="1" smtClean="0"/>
              <a:t>beams</a:t>
            </a:r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r>
              <a:rPr lang="fr-FR" b="1" dirty="0" smtClean="0"/>
              <a:t>Contact us</a:t>
            </a:r>
          </a:p>
          <a:p>
            <a:r>
              <a:rPr lang="fr-FR" dirty="0">
                <a:hlinkClick r:id="rId2"/>
              </a:rPr>
              <a:t>pierre.chauveau@ganil.fr</a:t>
            </a:r>
            <a:endParaRPr lang="fr-FR" dirty="0"/>
          </a:p>
          <a:p>
            <a:r>
              <a:rPr lang="fr-FR" dirty="0">
                <a:hlinkClick r:id="rId3"/>
              </a:rPr>
              <a:t>pascal.jardin@ganil.fr</a:t>
            </a:r>
            <a:endParaRPr lang="fr-FR" dirty="0"/>
          </a:p>
          <a:p>
            <a:r>
              <a:rPr lang="fr-FR" dirty="0">
                <a:hlinkClick r:id="rId4"/>
              </a:rPr>
              <a:t>mickael.dubois@ganil.fr</a:t>
            </a:r>
            <a:endParaRPr lang="fr-FR" dirty="0"/>
          </a:p>
          <a:p>
            <a:r>
              <a:rPr lang="fr-FR" dirty="0">
                <a:hlinkClick r:id="rId5"/>
              </a:rPr>
              <a:t>pierre.delahaye@ganil.fr</a:t>
            </a:r>
            <a:endParaRPr lang="fr-FR" dirty="0"/>
          </a:p>
          <a:p>
            <a:r>
              <a:rPr lang="fr-FR" u="sng" dirty="0">
                <a:hlinkClick r:id="rId6"/>
              </a:rPr>
              <a:t>chartbeams-spiral1@ganil.fr</a:t>
            </a:r>
            <a:endParaRPr lang="fr-FR" dirty="0"/>
          </a:p>
          <a:p>
            <a:endParaRPr lang="fr-FR" dirty="0"/>
          </a:p>
        </p:txBody>
      </p:sp>
      <p:pic>
        <p:nvPicPr>
          <p:cNvPr id="15" name="Picture 2" descr="exemple_beam_sheet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419" y="1363990"/>
            <a:ext cx="4716061" cy="4490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716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Thank</a:t>
            </a:r>
            <a:r>
              <a:rPr lang="fr-FR" dirty="0" smtClean="0"/>
              <a:t> </a:t>
            </a:r>
            <a:r>
              <a:rPr lang="fr-FR" dirty="0" err="1" smtClean="0"/>
              <a:t>you</a:t>
            </a:r>
            <a:r>
              <a:rPr lang="fr-FR" dirty="0" smtClean="0"/>
              <a:t> for </a:t>
            </a:r>
            <a:r>
              <a:rPr lang="fr-FR" dirty="0" err="1" smtClean="0"/>
              <a:t>your</a:t>
            </a:r>
            <a:r>
              <a:rPr lang="fr-FR" dirty="0" smtClean="0"/>
              <a:t> attention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Colloque GANIL 2026 - Bussang</a:t>
            </a:r>
            <a:endParaRPr lang="fr-FR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 smtClean="0"/>
              <a:t>23/09/2026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r-FR" dirty="0" smtClean="0"/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71434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GANIL">
      <a:dk1>
        <a:srgbClr val="000000"/>
      </a:dk1>
      <a:lt1>
        <a:srgbClr val="FFFFFF"/>
      </a:lt1>
      <a:dk2>
        <a:srgbClr val="261F4D"/>
      </a:dk2>
      <a:lt2>
        <a:srgbClr val="CACDDE"/>
      </a:lt2>
      <a:accent1>
        <a:srgbClr val="60A3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0A3B3"/>
      </a:hlink>
      <a:folHlink>
        <a:srgbClr val="C958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24892</TotalTime>
  <Words>1521</Words>
  <Application>Microsoft Office PowerPoint</Application>
  <PresentationFormat>Grand écran</PresentationFormat>
  <Paragraphs>449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Thème Office</vt:lpstr>
      <vt:lpstr>Stable and radioactive beam development at GANIL Recent progress and ongoing work</vt:lpstr>
      <vt:lpstr>Introduction/Outline</vt:lpstr>
      <vt:lpstr>Stable beams: improving the rates (1/2)</vt:lpstr>
      <vt:lpstr>Stable beams: improving the rates (2/2)</vt:lpstr>
      <vt:lpstr>Stable beams: improving the stability</vt:lpstr>
      <vt:lpstr>Stable beams: new beams</vt:lpstr>
      <vt:lpstr>Stable beams: monitoring the source</vt:lpstr>
      <vt:lpstr>Radioactive beams: types of TISSs</vt:lpstr>
      <vt:lpstr>Radioactive beams: the TULIP TISSs</vt:lpstr>
      <vt:lpstr>Radioactive beams: The FEBIAD TISS</vt:lpstr>
      <vt:lpstr>Radioactive beams: Towards a new target cavity</vt:lpstr>
      <vt:lpstr>Radioactive beams: Towards a new target material</vt:lpstr>
      <vt:lpstr>Radioactive beams: 39Ca for the MORA project</vt:lpstr>
      <vt:lpstr>Takeway messages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Camille Robinet</dc:creator>
  <cp:lastModifiedBy>Chauveau Pierre</cp:lastModifiedBy>
  <cp:revision>228</cp:revision>
  <dcterms:created xsi:type="dcterms:W3CDTF">2024-02-01T13:48:29Z</dcterms:created>
  <dcterms:modified xsi:type="dcterms:W3CDTF">2026-09-23T17:58:21Z</dcterms:modified>
</cp:coreProperties>
</file>