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83" r:id="rId2"/>
  </p:sldMasterIdLst>
  <p:notesMasterIdLst>
    <p:notesMasterId r:id="rId29"/>
  </p:notesMasterIdLst>
  <p:handoutMasterIdLst>
    <p:handoutMasterId r:id="rId30"/>
  </p:handoutMasterIdLst>
  <p:sldIdLst>
    <p:sldId id="278" r:id="rId3"/>
    <p:sldId id="6266" r:id="rId4"/>
    <p:sldId id="2255" r:id="rId5"/>
    <p:sldId id="2655" r:id="rId6"/>
    <p:sldId id="6218" r:id="rId7"/>
    <p:sldId id="6248" r:id="rId8"/>
    <p:sldId id="6269" r:id="rId9"/>
    <p:sldId id="6268" r:id="rId10"/>
    <p:sldId id="6189" r:id="rId11"/>
    <p:sldId id="6156" r:id="rId12"/>
    <p:sldId id="6270" r:id="rId13"/>
    <p:sldId id="6176" r:id="rId14"/>
    <p:sldId id="6239" r:id="rId15"/>
    <p:sldId id="6238" r:id="rId16"/>
    <p:sldId id="6267" r:id="rId17"/>
    <p:sldId id="6236" r:id="rId18"/>
    <p:sldId id="357" r:id="rId19"/>
    <p:sldId id="1433" r:id="rId20"/>
    <p:sldId id="2126" r:id="rId21"/>
    <p:sldId id="6023" r:id="rId22"/>
    <p:sldId id="6245" r:id="rId23"/>
    <p:sldId id="306" r:id="rId24"/>
    <p:sldId id="6247" r:id="rId25"/>
    <p:sldId id="329" r:id="rId26"/>
    <p:sldId id="305" r:id="rId27"/>
    <p:sldId id="6250" r:id="rId2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omaz" initials="c" lastIdx="5" clrIdx="0">
    <p:extLst>
      <p:ext uri="{19B8F6BF-5375-455C-9EA6-DF929625EA0E}">
        <p15:presenceInfo xmlns:p15="http://schemas.microsoft.com/office/powerpoint/2012/main" userId="choma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261F4D"/>
    <a:srgbClr val="60A4B4"/>
    <a:srgbClr val="C95827"/>
    <a:srgbClr val="CAC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36"/>
    <p:restoredTop sz="95687"/>
  </p:normalViewPr>
  <p:slideViewPr>
    <p:cSldViewPr snapToGrid="0" showGuides="1">
      <p:cViewPr varScale="1">
        <p:scale>
          <a:sx n="103" d="100"/>
          <a:sy n="103" d="100"/>
        </p:scale>
        <p:origin x="1168" y="1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97" d="100"/>
          <a:sy n="97" d="100"/>
        </p:scale>
        <p:origin x="31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42B621ED-5418-3245-3465-427B3A0D3B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675734-EAB5-D7E0-1871-9D38A8961EB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43C6D6A-BF13-F9F3-A2A9-B5A5F3683A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A8C7E8-D2B2-ED43-9D08-6ADD78CFDC08}" type="slidenum">
              <a:rPr lang="fr-FR" smtClean="0"/>
              <a:t>‹N°›</a:t>
            </a:fld>
            <a:endParaRPr lang="fr-FR"/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2BBC4A8C-D77F-1D53-451A-57D959428E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FFE2B1-9F4D-1849-B725-F1A2344A2365}" type="datetimeFigureOut">
              <a:rPr lang="fr-FR" smtClean="0"/>
              <a:t>20/09/2026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29441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E69620-070F-D948-B6E5-ABE1BC2E8378}" type="datetimeFigureOut">
              <a:rPr lang="fr-FR" smtClean="0"/>
              <a:t>20/09/2026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4FC862-3C35-3D4E-9084-D9ECACF1A1C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4560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157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293E-6BFE-4AC5-8AEE-0F065DF98C20}" type="slidenum">
              <a:rPr lang="en-GB" smtClean="0"/>
              <a:pPr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31588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66963" y="609600"/>
            <a:ext cx="5346700" cy="3006725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3864A8-E5E8-4C6C-89E7-BC8C8B4867BC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9033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709281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03230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4986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32218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30293E-6BFE-4AC5-8AEE-0F065DF98C20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70921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4FC862-3C35-3D4E-9084-D9ECACF1A1C6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8148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  <p:sp>
        <p:nvSpPr>
          <p:cNvPr id="2" name="ZoneTexte 1"/>
          <p:cNvSpPr txBox="1"/>
          <p:nvPr userDrawn="1"/>
        </p:nvSpPr>
        <p:spPr>
          <a:xfrm>
            <a:off x="11493224" y="6596390"/>
            <a:ext cx="70830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C. </a:t>
            </a:r>
            <a:r>
              <a:rPr lang="fr-FR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Barué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761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go seul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12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ogo seu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60E2BA01-0E4B-D450-EA29-B3D7944C21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495550" y="2668905"/>
            <a:ext cx="7200900" cy="1520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599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F84648E8-20C0-A703-5721-F09140286C6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02FAA3A3-5287-4BAD-9FC1-6B0682E047CD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2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03133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9FE161-F273-FD72-F1A1-439897F66E3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81CFD8DC-BC13-4BF7-A1F5-8435D0FAFE1B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18670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C915CD7A-AF5E-4A12-B41A-9FC7B4829008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9701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760A5-4195-9E50-D0C2-1CD72DFF81EC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1989137"/>
            <a:ext cx="10801350" cy="1520825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D27957-9A42-116F-EBAE-1D9AFFD384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5325" y="3945698"/>
            <a:ext cx="10801350" cy="1312101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16500" y="549275"/>
            <a:ext cx="2159000" cy="455789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E8DF99B-CA8E-41EB-AF04-B044E97BCCB9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Ph.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800" baseline="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Stroppa</a:t>
            </a:r>
            <a:r>
              <a:rPr lang="fr-FR" sz="800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/CEA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0682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F08A7F3-D054-4C53-AC91-8404A33D1966}" type="datetime1">
              <a:rPr lang="fr-FR" smtClean="0"/>
              <a:t>20/09/2026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241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de section">
    <p:bg>
      <p:bgPr>
        <a:solidFill>
          <a:srgbClr val="261F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7544B7F-46E1-4694-AFC5-855635266CAA}" type="datetime1">
              <a:rPr lang="fr-FR" smtClean="0"/>
              <a:t>20/09/2026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0771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bg>
      <p:bgPr>
        <a:solidFill>
          <a:srgbClr val="C95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FC0D220-B259-4805-88FE-4A494B232737}" type="datetime1">
              <a:rPr lang="fr-FR" smtClean="0"/>
              <a:t>20/09/2026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1" name="Image 10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88301A21-9A79-DD79-75FC-B810BD27EA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78610D1D-84AD-FFBB-5730-69FC2578F4E0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077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2529444"/>
            <a:ext cx="10801349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4868863"/>
            <a:ext cx="10801349" cy="12604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CCD9B8-D525-48C1-BED7-648AB9D135AD}" type="datetime1">
              <a:rPr lang="fr-FR" smtClean="0"/>
              <a:t>20/09/2026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506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6F0DD5AE-D4B6-0BBA-F815-5E6D54184A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EF8D695-BE9D-4BA8-B7B2-2FFA64C07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1092478"/>
            <a:ext cx="7129463" cy="1793319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3D7CC22-5920-FD0E-443A-D72872EE90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3086101"/>
            <a:ext cx="10801349" cy="304323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47DF57-188A-5BFF-1735-277301492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F8B039-4166-4964-A2B4-2AE4289092D3}" type="datetime1">
              <a:rPr lang="fr-FR" smtClean="0"/>
              <a:t>20/09/2026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7754A4-6EC4-C723-9991-66E5B52439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8D2423-CF12-50E0-0B14-2C87A9B80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19F34A1-9284-4A8D-88FE-89C9697BF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927C20D-B4A5-20B7-AB48-75CA86D0843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5887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 descr="Une image contenant Visage humain, capture d’écran, usine, art&#10;&#10;Description générée automatiquement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6789" b="75341"/>
          <a:stretch/>
        </p:blipFill>
        <p:spPr>
          <a:xfrm>
            <a:off x="0" y="6317999"/>
            <a:ext cx="12192000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64EA376-62E0-4FA7-B9A5-CD6AFC8BFA2E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204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19" t="28724" r="119" b="63410"/>
          <a:stretch/>
        </p:blipFill>
        <p:spPr>
          <a:xfrm>
            <a:off x="-14514" y="6318001"/>
            <a:ext cx="12206514" cy="54064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1E4D042-AA02-4A14-871B-13D0E53E209D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45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731E69DE-DF1D-85F3-70CF-82C3157B3E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6" t="33966" r="-156" b="58168"/>
          <a:stretch/>
        </p:blipFill>
        <p:spPr>
          <a:xfrm>
            <a:off x="3175" y="6317999"/>
            <a:ext cx="12201525" cy="54000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AD77D29-B0E7-40E2-A14E-2501DE007B1D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913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9779C4B-6C33-8A68-E4D7-CC3F7053175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1889C5F-FFF3-528F-720C-6BB462D54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618D8B-AF28-3F84-AD28-380894198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89550A-673E-B3AC-B998-A91515B30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67B2E2E-980D-41DE-A576-6C30746F1AE9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1EBDE7-38B5-E3FF-F6AB-1FFF3403B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EF156-289A-392E-A17B-528BE0E9B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99401C7-5175-FAF4-0964-F429221B570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954773F5-7BE5-654B-2CD1-E72570F3DD7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93464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A744807-E470-CFFA-FCC2-F5FE905269DE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5292725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03950" y="1989138"/>
            <a:ext cx="5292724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8A11A-521C-42AB-90E6-846F58DF2CA5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47ED1F4B-F8AF-6A32-996A-140828E4F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7A45FD47-8F02-E3D1-8836-A153070B3F1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2166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90958-F7E7-8AD5-A483-0D1FBFEB2709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E4176C-7890-FCDE-E3BA-7880D1541F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95325" y="1989137"/>
            <a:ext cx="3455989" cy="4140201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3A68C2-03F0-D3C1-1C1F-532C8A016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67213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A1ED74-0EB4-4E9F-A57F-E4112CAAD45E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5B376B07-EB61-361A-CDFD-5E75CD9A2FD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040688" y="1989138"/>
            <a:ext cx="3457575" cy="414020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812BC44-B713-09E9-A994-1EBF66495F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1B42FC7-ECB4-B8DF-817A-1F225C02B422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1507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3A245C0-7608-29FB-E211-F4BD5616FEBD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96213AF-EDE7-ABD8-3C87-12C13108D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49" cy="1141413"/>
          </a:xfrm>
        </p:spPr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39BCA0-00EB-4C04-FE5D-D57CFB42A3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6" y="1989137"/>
            <a:ext cx="5302250" cy="583375"/>
          </a:xfrm>
        </p:spPr>
        <p:txBody>
          <a:bodyPr anchor="ctr">
            <a:norm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8039CBE-47B6-B221-F597-0A920B645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5326" y="2731009"/>
            <a:ext cx="5302250" cy="339833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5AB4248-870C-318C-3957-BD4B81DDCE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4" y="1989138"/>
            <a:ext cx="5302250" cy="583374"/>
          </a:xfrm>
        </p:spPr>
        <p:txBody>
          <a:bodyPr anchor="ctr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8C83028-6471-684E-6541-3C912C1C8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03950" y="2731009"/>
            <a:ext cx="5302250" cy="3398330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B6BE0A8-167A-EDED-938A-7034D719EA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1B7E2-D282-499D-A851-AC7B754C2A11}" type="datetime1">
              <a:rPr lang="fr-FR" smtClean="0"/>
              <a:t>20/09/2026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76D9B09-35F6-CD02-5B0F-09D34FE86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EAAAD1C-47AE-9FCA-0448-17D1AFD63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B145831-15F1-C839-875C-ABB8BFD2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1F0FFB82-6432-211D-DD5B-E79E186C1CF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7644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5B9310-A98B-02B0-8DFD-5F4E8CAFFA50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424FF7A-7AC1-B304-B766-865CD6D61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65603E-9229-B94A-80F8-4FD6A3621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F5A45-4127-45A3-8483-D5E087BFF54F}" type="datetime1">
              <a:rPr lang="fr-FR" smtClean="0"/>
              <a:t>20/09/2026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332EF9-A7AF-0E36-B432-A2F119BA7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264E45D-D49D-03B1-DAB7-55D30C0FB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C24615F-94DA-228D-98B8-8CFF9A1CF9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ECA7C713-6E9F-9E06-96FE-1CBF92D19B1B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1077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28C156-6CA9-4CB3-8B2E-9726E021C1EA}" type="datetime1">
              <a:rPr lang="fr-FR" smtClean="0"/>
              <a:t>20/09/2026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3836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3F002E4-6434-1420-E8D9-7B0AE58D3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10720BD-DED4-4C58-992A-DA57E63628EE}" type="datetime1">
              <a:rPr lang="fr-FR" smtClean="0"/>
              <a:t>20/09/2026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6450D56-F435-4A27-B920-5376803E8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3F17099-300B-92B2-0055-CA9B48CA8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FD0E8317-6100-4728-184D-31EFF1753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6000"/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556500" y="2222500"/>
            <a:ext cx="4635500" cy="46355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B5172B8-E3F5-93A5-63F0-42E8B9ECA0C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9B1BF06-95A7-3FD5-5A3D-E19DB4A323A8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58127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E509CBF-AC4F-6A85-985B-A7A28D9035B6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31C3DA6-1B9F-AE68-9F5A-FD8A36CF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E258-0B44-4AA1-B2AE-4F17F198405D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FBE1939-A96A-8869-5F61-1052CDEF9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63CACE9-C05D-2E68-0F2C-D1EA945D9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26178BC9-AFF1-066B-B74E-64F49DDF17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A07CDDF1-8217-8011-188E-6C6B607E2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88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E014FF3-6B7D-01A9-4EDB-BCA4CB4309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213" y="549275"/>
            <a:ext cx="7129462" cy="5580063"/>
          </a:xfrm>
        </p:spPr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46596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im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AB211-5567-4171-9180-5F43A84A8378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71CAEE75-82CA-0EE9-8A64-25E8B567C7C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9138"/>
            <a:ext cx="12192000" cy="4868862"/>
          </a:xfrm>
          <a:pattFill prst="pct5">
            <a:fgClr>
              <a:schemeClr val="bg1"/>
            </a:fgClr>
            <a:bgClr>
              <a:schemeClr val="bg2"/>
            </a:bgClr>
          </a:pattFill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4" name="Image 3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B82D3D8F-3630-17C3-D58D-6A3635BC62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CE3B2C7A-E65D-05D7-72D2-8FDF998E7166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39638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image">
    <p:bg>
      <p:bgPr>
        <a:solidFill>
          <a:srgbClr val="CACD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nuage, plein air, arbre, ciel&#10;&#10;Description générée automatiquement">
            <a:extLst>
              <a:ext uri="{FF2B5EF4-FFF2-40B4-BE49-F238E27FC236}">
                <a16:creationId xmlns:a16="http://schemas.microsoft.com/office/drawing/2014/main" id="{3B74FEEB-0659-65A4-17DA-8B87A72902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59" t="35139" b="10140"/>
          <a:stretch/>
        </p:blipFill>
        <p:spPr>
          <a:xfrm>
            <a:off x="0" y="1989138"/>
            <a:ext cx="12192000" cy="486886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5E7EC10-206A-72F4-91BB-2E65EF32210F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56468BE-3B34-3303-2C99-8F14683F2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FB3F207-F8D0-3ACE-24E8-74F554464A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1FB34-26BF-4BF1-B8C2-7EDA001C22CC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7E38B8B-5A56-E6EC-1201-BEE19CE4F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231E8B-B147-2D2A-6016-B2E541498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E507065-CF76-8E92-00FE-38DBC2ED04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549275"/>
            <a:ext cx="1187450" cy="250684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B2946AB7-A2AE-FE87-1FF5-759E09BE9A03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/>
          <p:cNvSpPr txBox="1"/>
          <p:nvPr userDrawn="1"/>
        </p:nvSpPr>
        <p:spPr>
          <a:xfrm rot="16200000">
            <a:off x="11273066" y="5939065"/>
            <a:ext cx="162242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O. Naves/</a:t>
            </a:r>
            <a:r>
              <a:rPr lang="fr-FR" sz="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Drakodrone</a:t>
            </a:r>
            <a:endParaRPr lang="fr-FR" sz="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27383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Une image contenant carte, diagramme, Plan&#10;&#10;Description générée automatiquement">
            <a:extLst>
              <a:ext uri="{FF2B5EF4-FFF2-40B4-BE49-F238E27FC236}">
                <a16:creationId xmlns:a16="http://schemas.microsoft.com/office/drawing/2014/main" id="{A1CBB1D1-9CE9-D73F-D21D-A5DAF8E7D9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6427" y="1265572"/>
            <a:ext cx="7870248" cy="486376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41D318-D2A0-774E-EEB5-5F2E5D4207E3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6341167-FF0D-D71B-6A48-B5C37ACF5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5326" y="1989139"/>
            <a:ext cx="3455988" cy="4140199"/>
          </a:xfr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endParaRPr lang="fr-FR" dirty="0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461AF02-3051-6181-2F34-CA165C73A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CC4F6-87B8-488D-9266-2144230B9BB3}" type="datetime1">
              <a:rPr lang="fr-FR" smtClean="0"/>
              <a:t>20/09/2026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982B163-7A6B-8D00-78F2-898E7BC1B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B554EF3-BE24-DB3A-DB8F-3CA03B630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63599-5DA0-BE42-AE37-88D1760620F1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50AC1D9F-B01A-B9BD-1811-BDADB8805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3455990" cy="1141413"/>
          </a:xfrm>
        </p:spPr>
        <p:txBody>
          <a:bodyPr anchor="ctr">
            <a:normAutofit/>
          </a:bodyPr>
          <a:lstStyle>
            <a:lvl1pPr>
              <a:defRPr sz="3200">
                <a:solidFill>
                  <a:schemeClr val="accent2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CE8E76-9657-A6B5-7E77-FBC3EAE1C08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09225" y="549275"/>
            <a:ext cx="1187450" cy="250683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54ED51A-2B1B-B7F8-2B0A-F32A5685FC5E}"/>
              </a:ext>
            </a:extLst>
          </p:cNvPr>
          <p:cNvCxnSpPr/>
          <p:nvPr userDrawn="1"/>
        </p:nvCxnSpPr>
        <p:spPr>
          <a:xfrm>
            <a:off x="11136674" y="928805"/>
            <a:ext cx="360000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4109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102E092-44B4-6B96-043F-72E6A77F24E8}"/>
              </a:ext>
            </a:extLst>
          </p:cNvPr>
          <p:cNvSpPr/>
          <p:nvPr userDrawn="1"/>
        </p:nvSpPr>
        <p:spPr>
          <a:xfrm flipV="1">
            <a:off x="0" y="6318000"/>
            <a:ext cx="12192000" cy="540000"/>
          </a:xfrm>
          <a:prstGeom prst="rect">
            <a:avLst/>
          </a:prstGeom>
          <a:solidFill>
            <a:schemeClr val="accent1">
              <a:alpha val="19613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EEA0C97-D4A6-5A81-BBDC-8810F9C79A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3429000"/>
            <a:ext cx="10801350" cy="1439863"/>
          </a:xfrm>
        </p:spPr>
        <p:txBody>
          <a:bodyPr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pic>
        <p:nvPicPr>
          <p:cNvPr id="7" name="Image 6" descr="Une image contenant logo, Police, Graphique, symbole&#10;&#10;Description générée automatiquement">
            <a:extLst>
              <a:ext uri="{FF2B5EF4-FFF2-40B4-BE49-F238E27FC236}">
                <a16:creationId xmlns:a16="http://schemas.microsoft.com/office/drawing/2014/main" id="{A2EF189B-E94F-EF08-BB3E-E2B21280D17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7213" y="1989138"/>
            <a:ext cx="3457575" cy="729933"/>
          </a:xfrm>
          <a:prstGeom prst="rect">
            <a:avLst/>
          </a:prstGeom>
        </p:spPr>
      </p:pic>
      <p:sp>
        <p:nvSpPr>
          <p:cNvPr id="8" name="Espace réservé de la date 3">
            <a:extLst>
              <a:ext uri="{FF2B5EF4-FFF2-40B4-BE49-F238E27FC236}">
                <a16:creationId xmlns:a16="http://schemas.microsoft.com/office/drawing/2014/main" id="{59431C63-0DA8-1E92-8727-E320525F9C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9777"/>
            <a:ext cx="1800225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B804686F-39F5-40D2-ACD8-A5FAEA4897B3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5A12C53B-EA7D-B04E-D3C6-15B1178E11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9777"/>
            <a:ext cx="2906816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3EC3BAB-1845-1E65-BD2F-A254308DB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9777"/>
            <a:ext cx="504083" cy="53822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687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92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D871F-E882-C9B2-0F8A-3BFC1909E8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CCBE98-A6C8-899B-FEB6-E2EB48D75E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F32034-3B12-09E3-6FB4-7FF87DD30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B986F9-5861-292C-CACB-E72F0077C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0C784-C1CC-068E-75F0-35B3927A2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2211061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5D938-EEBD-A498-6413-7C1A75B5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832C46-8A55-4ED9-E16A-F3D1A90559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6E2189-D4E9-51D2-D0C7-DFD8A3C4F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683CA-9855-34BA-F303-26CB42C98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D51E3-3F0E-2DE8-4825-5B0F20B73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0C21E9F-9F8E-3E71-BCF4-0C6D0119953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227384"/>
            <a:ext cx="2025650" cy="43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042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415C8-4F08-C728-E78B-3114F3021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999380-8A27-04A0-6A3C-9A78980DB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978EF0-B4DC-8B8B-CC2F-25405AED0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95095-19CC-D517-3A22-96FEF60CC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E9DF97-DC35-8348-15B3-26FBC13295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207951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9DC52-946A-7C74-B2CA-6EA7C97C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0EA7E-EA29-6A8E-890B-5F5484EDEE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D4C835-A5E1-7683-3926-BE406E03E3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39A7F0-78A9-C180-F817-14781D45B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9CC0C4-6B4F-9E4E-6CD9-48078823B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F07CE2-6C5D-C5F3-4293-B763DDC0E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4375545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44C16-E422-8B12-E4C1-F21F8F9D2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E20AF-E26F-4F25-1B5B-E879659F3F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99EDB6-E1B1-87CE-66CA-1AA98A2C5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2F4370-0961-AB0C-5651-7ABF2E3A6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778B6F-1F6C-B6AB-9992-B55DB8355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D11FB8-4505-5CFD-3EDE-216FC64EF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3AD9F-AC8F-5152-FE16-40701AC27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64EE6C-985A-B98B-7DE1-1ADED47CC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737199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B1BF8-592A-193C-4776-659DF2A79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A7FF4-09D6-ECFC-4B84-945A71A0C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1FE526-4C69-AD23-A93D-0C5F0A07D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C3FA67-54C6-87DA-B17E-3E92D2F0D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58396298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042CC9-7DE5-9798-1A47-CFD30BE10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1F07D2-2236-088E-2F7B-02EA1EFB5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50CBEF-FACF-59A7-39D0-CE467D9C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0054080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6FE63-E7D7-9B7D-8D3E-0EAAEA0C7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65625-EB4A-2701-03EF-22DF5BF271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307CF7-9C35-557D-0396-AA66E7AD7F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3E4591-488F-AE6F-4263-3472D7D83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08AD8C-BE4F-7B5C-995A-5FE1C61A5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42B6F-8603-5E3A-EB51-4D42DE5B0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7990537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DBD8-CAF7-0830-8271-0952DFD29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5C3F3F-4ED7-6618-2F8E-08E81961C6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1AE1A-A360-557E-BEC4-7D44D5278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D88116-2E07-D519-0894-226F85A9A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D54FBE-4536-AFC8-911A-21A3ADB24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D9231-6201-4C04-9F7C-6A6F405D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395650347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05942-13A8-7E17-7993-E593C7488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AF9DA3-9425-C0B0-9548-1176B2EAF5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3525-F2E0-C905-C241-9DF0E4420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ED69D-9682-2DCC-56C3-7E958C742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4DD34-B635-C370-8440-E5538CA5A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29985031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46E599-84D3-F77F-E324-0380E8885D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31A638-1125-236A-276E-D488E12A7A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CD8A1E-5B23-8FBD-FE73-82DC1041B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28273D-DE0A-E785-C319-23DEFBFAE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9A846E-E8BE-DEC3-8AE3-01370684A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660044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image" Target="../media/image14.png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D8250EB-B0C5-1B57-C3BE-6BA2B94C3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1290FDB-4BF6-552E-F9DE-E0BE6EB81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325" y="1989138"/>
            <a:ext cx="10801350" cy="4140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5BD8-C4D6-207B-4C7D-26B9235883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96450" y="6318001"/>
            <a:ext cx="1800225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5B0B9454-3C3D-4E45-A0EE-1BFDCEA2C48D}" type="datetime1">
              <a:rPr lang="fr-FR" smtClean="0"/>
              <a:t>20/09/2026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004228E-A1D3-107C-CD03-5E01B1840B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44498" y="6318001"/>
            <a:ext cx="2906816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1C997C-4506-BCCC-5373-325AA0E6A1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5325" y="631800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fld id="{94B63599-5DA0-BE42-AE37-88D1760620F1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4605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5" r:id="rId3"/>
    <p:sldLayoutId id="2147483649" r:id="rId4"/>
    <p:sldLayoutId id="2147483667" r:id="rId5"/>
    <p:sldLayoutId id="2147483669" r:id="rId6"/>
    <p:sldLayoutId id="2147483668" r:id="rId7"/>
    <p:sldLayoutId id="2147483671" r:id="rId8"/>
    <p:sldLayoutId id="2147483672" r:id="rId9"/>
    <p:sldLayoutId id="2147483651" r:id="rId10"/>
    <p:sldLayoutId id="2147483670" r:id="rId11"/>
    <p:sldLayoutId id="2147483678" r:id="rId12"/>
    <p:sldLayoutId id="2147483650" r:id="rId13"/>
    <p:sldLayoutId id="2147483673" r:id="rId14"/>
    <p:sldLayoutId id="2147483674" r:id="rId15"/>
    <p:sldLayoutId id="2147483675" r:id="rId16"/>
    <p:sldLayoutId id="2147483652" r:id="rId17"/>
    <p:sldLayoutId id="2147483664" r:id="rId18"/>
    <p:sldLayoutId id="2147483653" r:id="rId19"/>
    <p:sldLayoutId id="2147483654" r:id="rId20"/>
    <p:sldLayoutId id="2147483655" r:id="rId21"/>
    <p:sldLayoutId id="2147483679" r:id="rId22"/>
    <p:sldLayoutId id="2147483656" r:id="rId23"/>
    <p:sldLayoutId id="2147483660" r:id="rId24"/>
    <p:sldLayoutId id="2147483676" r:id="rId25"/>
    <p:sldLayoutId id="2147483657" r:id="rId26"/>
    <p:sldLayoutId id="2147483677" r:id="rId27"/>
    <p:sldLayoutId id="2147483682" r:id="rId2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None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2"/>
        </a:buClr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orient="horz" pos="3861" userDrawn="1">
          <p15:clr>
            <a:srgbClr val="547EBF"/>
          </p15:clr>
        </p15:guide>
        <p15:guide id="3" pos="7242" userDrawn="1">
          <p15:clr>
            <a:srgbClr val="547EBF"/>
          </p15:clr>
        </p15:guide>
        <p15:guide id="4" pos="438" userDrawn="1">
          <p15:clr>
            <a:srgbClr val="547EBF"/>
          </p15:clr>
        </p15:guide>
        <p15:guide id="5" pos="2751" userDrawn="1">
          <p15:clr>
            <a:srgbClr val="F26B43"/>
          </p15:clr>
        </p15:guide>
        <p15:guide id="6" pos="5065" userDrawn="1">
          <p15:clr>
            <a:srgbClr val="F26B43"/>
          </p15:clr>
        </p15:guide>
        <p15:guide id="7" pos="3840" userDrawn="1">
          <p15:clr>
            <a:srgbClr val="FDE53C"/>
          </p15:clr>
        </p15:guide>
        <p15:guide id="8" orient="horz" pos="2160" userDrawn="1">
          <p15:clr>
            <a:srgbClr val="FDE53C"/>
          </p15:clr>
        </p15:guide>
        <p15:guide id="9" orient="horz" pos="1253" userDrawn="1">
          <p15:clr>
            <a:srgbClr val="F26B43"/>
          </p15:clr>
        </p15:guide>
        <p15:guide id="10" pos="1572" userDrawn="1">
          <p15:clr>
            <a:srgbClr val="9FCC3B"/>
          </p15:clr>
        </p15:guide>
        <p15:guide id="11" pos="6108" userDrawn="1">
          <p15:clr>
            <a:srgbClr val="9FCC3B"/>
          </p15:clr>
        </p15:guide>
        <p15:guide id="12" orient="horz" pos="3067" userDrawn="1">
          <p15:clr>
            <a:srgbClr val="F26B43"/>
          </p15:clr>
        </p15:guide>
        <p15:guide id="13" pos="2615" userDrawn="1">
          <p15:clr>
            <a:srgbClr val="F26B43"/>
          </p15:clr>
        </p15:guide>
        <p15:guide id="14" pos="4929" userDrawn="1">
          <p15:clr>
            <a:srgbClr val="F26B43"/>
          </p15:clr>
        </p15:guide>
        <p15:guide id="15" pos="3772" userDrawn="1">
          <p15:clr>
            <a:srgbClr val="FBAE40"/>
          </p15:clr>
        </p15:guide>
        <p15:guide id="16" pos="3908" userDrawn="1">
          <p15:clr>
            <a:srgbClr val="FBAE4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93674F-53DF-D87D-7A7D-F620D0798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D7C28A-5C2B-4FA4-71C7-9092DF40C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C2B8B-B940-9737-235A-B6A1C0A33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908DBE-0921-864D-ACAE-6007B6DC10E4}" type="datetimeFigureOut">
              <a:rPr lang="en-FR" smtClean="0"/>
              <a:t>9/20/26</a:t>
            </a:fld>
            <a:endParaRPr lang="en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580F9-B97F-D416-76C1-34A8E4EA87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91926-586B-5F52-4CDD-CAACE27C84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78255-2C0A-2B4E-9F30-C168DAC15734}" type="slidenum">
              <a:rPr lang="en-FR" smtClean="0"/>
              <a:t>‹N°›</a:t>
            </a:fld>
            <a:endParaRPr lang="en-FR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CE2A19C8-D7B5-0C1D-88B6-275CF4144F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200" y="227384"/>
            <a:ext cx="2025650" cy="43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1877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image" Target="../media/image25.pn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19.jpg"/><Relationship Id="rId12" Type="http://schemas.openxmlformats.org/officeDocument/2006/relationships/image" Target="../media/image24.GIF"/><Relationship Id="rId2" Type="http://schemas.openxmlformats.org/officeDocument/2006/relationships/video" Target="../media/media1.mp4"/><Relationship Id="rId16" Type="http://schemas.openxmlformats.org/officeDocument/2006/relationships/image" Target="../media/image28.png"/><Relationship Id="rId1" Type="http://schemas.microsoft.com/office/2007/relationships/media" Target="../media/media1.mp4"/><Relationship Id="rId6" Type="http://schemas.openxmlformats.org/officeDocument/2006/relationships/image" Target="../media/image18.jpg"/><Relationship Id="rId11" Type="http://schemas.openxmlformats.org/officeDocument/2006/relationships/image" Target="../media/image23.GIF"/><Relationship Id="rId5" Type="http://schemas.openxmlformats.org/officeDocument/2006/relationships/image" Target="../media/image17.JPG"/><Relationship Id="rId15" Type="http://schemas.openxmlformats.org/officeDocument/2006/relationships/image" Target="../media/image27.png"/><Relationship Id="rId10" Type="http://schemas.openxmlformats.org/officeDocument/2006/relationships/image" Target="../media/image22.GI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21.GIF"/><Relationship Id="rId14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g"/><Relationship Id="rId7" Type="http://schemas.openxmlformats.org/officeDocument/2006/relationships/image" Target="../media/image34.jpg"/><Relationship Id="rId12" Type="http://schemas.openxmlformats.org/officeDocument/2006/relationships/image" Target="../media/image39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g"/><Relationship Id="rId11" Type="http://schemas.openxmlformats.org/officeDocument/2006/relationships/image" Target="../media/image38.jpeg"/><Relationship Id="rId5" Type="http://schemas.openxmlformats.org/officeDocument/2006/relationships/image" Target="../media/image32.jpg"/><Relationship Id="rId10" Type="http://schemas.openxmlformats.org/officeDocument/2006/relationships/image" Target="../media/image37.jpg"/><Relationship Id="rId4" Type="http://schemas.openxmlformats.org/officeDocument/2006/relationships/image" Target="../media/image31.jpg"/><Relationship Id="rId9" Type="http://schemas.openxmlformats.org/officeDocument/2006/relationships/image" Target="../media/image3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80.png"/><Relationship Id="rId7" Type="http://schemas.openxmlformats.org/officeDocument/2006/relationships/image" Target="../media/image50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emf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jpg"/><Relationship Id="rId9" Type="http://schemas.openxmlformats.org/officeDocument/2006/relationships/image" Target="../media/image5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6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65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jpeg"/><Relationship Id="rId18" Type="http://schemas.openxmlformats.org/officeDocument/2006/relationships/image" Target="../media/image84.png"/><Relationship Id="rId3" Type="http://schemas.openxmlformats.org/officeDocument/2006/relationships/image" Target="../media/image69.jpeg"/><Relationship Id="rId7" Type="http://schemas.openxmlformats.org/officeDocument/2006/relationships/image" Target="../media/image73.jpeg"/><Relationship Id="rId12" Type="http://schemas.openxmlformats.org/officeDocument/2006/relationships/image" Target="../media/image78.jpeg"/><Relationship Id="rId17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82.png"/><Relationship Id="rId20" Type="http://schemas.openxmlformats.org/officeDocument/2006/relationships/image" Target="../media/image86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2.jpeg"/><Relationship Id="rId11" Type="http://schemas.openxmlformats.org/officeDocument/2006/relationships/image" Target="../media/image77.jpeg"/><Relationship Id="rId5" Type="http://schemas.openxmlformats.org/officeDocument/2006/relationships/image" Target="../media/image71.jpeg"/><Relationship Id="rId15" Type="http://schemas.openxmlformats.org/officeDocument/2006/relationships/image" Target="../media/image81.png"/><Relationship Id="rId10" Type="http://schemas.openxmlformats.org/officeDocument/2006/relationships/image" Target="../media/image76.jpe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jpeg"/><Relationship Id="rId14" Type="http://schemas.openxmlformats.org/officeDocument/2006/relationships/image" Target="../media/image8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r.linkedin.com/in/lionel-quettier-6b479547" TargetMode="External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9.png"/><Relationship Id="rId5" Type="http://schemas.openxmlformats.org/officeDocument/2006/relationships/image" Target="../media/image98.emf"/><Relationship Id="rId4" Type="http://schemas.openxmlformats.org/officeDocument/2006/relationships/image" Target="../media/image9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4.jpg"/><Relationship Id="rId5" Type="http://schemas.openxmlformats.org/officeDocument/2006/relationships/image" Target="../media/image103.jpg"/><Relationship Id="rId4" Type="http://schemas.openxmlformats.org/officeDocument/2006/relationships/image" Target="../media/image102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jpeg"/><Relationship Id="rId3" Type="http://schemas.openxmlformats.org/officeDocument/2006/relationships/image" Target="../media/image107.jpeg"/><Relationship Id="rId7" Type="http://schemas.openxmlformats.org/officeDocument/2006/relationships/image" Target="../media/image49.emf"/><Relationship Id="rId12" Type="http://schemas.openxmlformats.org/officeDocument/2006/relationships/image" Target="../media/image115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0.jpeg"/><Relationship Id="rId11" Type="http://schemas.openxmlformats.org/officeDocument/2006/relationships/image" Target="../media/image114.jpeg"/><Relationship Id="rId5" Type="http://schemas.openxmlformats.org/officeDocument/2006/relationships/image" Target="../media/image109.jpeg"/><Relationship Id="rId10" Type="http://schemas.openxmlformats.org/officeDocument/2006/relationships/image" Target="../media/image113.png"/><Relationship Id="rId4" Type="http://schemas.openxmlformats.org/officeDocument/2006/relationships/image" Target="../media/image108.jpeg"/><Relationship Id="rId9" Type="http://schemas.openxmlformats.org/officeDocument/2006/relationships/image" Target="../media/image112.jpe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17.png"/><Relationship Id="rId7" Type="http://schemas.openxmlformats.org/officeDocument/2006/relationships/image" Target="../media/image119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2.xml"/><Relationship Id="rId6" Type="http://schemas.microsoft.com/office/2007/relationships/hdphoto" Target="../media/hdphoto2.wdp"/><Relationship Id="rId11" Type="http://schemas.openxmlformats.org/officeDocument/2006/relationships/image" Target="../media/image122.png"/><Relationship Id="rId5" Type="http://schemas.openxmlformats.org/officeDocument/2006/relationships/image" Target="../media/image118.png"/><Relationship Id="rId10" Type="http://schemas.openxmlformats.org/officeDocument/2006/relationships/image" Target="../media/image121.png"/><Relationship Id="rId4" Type="http://schemas.microsoft.com/office/2007/relationships/hdphoto" Target="../media/hdphoto1.wdp"/><Relationship Id="rId9" Type="http://schemas.openxmlformats.org/officeDocument/2006/relationships/image" Target="../media/image1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7" Type="http://schemas.openxmlformats.org/officeDocument/2006/relationships/image" Target="../media/image112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13" Type="http://schemas.openxmlformats.org/officeDocument/2006/relationships/image" Target="../media/image137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12" Type="http://schemas.openxmlformats.org/officeDocument/2006/relationships/image" Target="../media/image1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30.png"/><Relationship Id="rId11" Type="http://schemas.openxmlformats.org/officeDocument/2006/relationships/image" Target="../media/image135.emf"/><Relationship Id="rId5" Type="http://schemas.openxmlformats.org/officeDocument/2006/relationships/image" Target="../media/image129.jpeg"/><Relationship Id="rId15" Type="http://schemas.openxmlformats.org/officeDocument/2006/relationships/image" Target="../media/image138.png"/><Relationship Id="rId10" Type="http://schemas.openxmlformats.org/officeDocument/2006/relationships/image" Target="../media/image134.png"/><Relationship Id="rId4" Type="http://schemas.openxmlformats.org/officeDocument/2006/relationships/image" Target="../media/image128.png"/><Relationship Id="rId9" Type="http://schemas.openxmlformats.org/officeDocument/2006/relationships/image" Target="../media/image133.png"/><Relationship Id="rId14" Type="http://schemas.openxmlformats.org/officeDocument/2006/relationships/hyperlink" Target="https://www.cea.fr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780.png"/><Relationship Id="rId7" Type="http://schemas.openxmlformats.org/officeDocument/2006/relationships/image" Target="../media/image50.pn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9.emf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jpg"/><Relationship Id="rId9" Type="http://schemas.openxmlformats.org/officeDocument/2006/relationships/image" Target="../media/image5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13" Type="http://schemas.openxmlformats.org/officeDocument/2006/relationships/image" Target="../media/image148.png"/><Relationship Id="rId3" Type="http://schemas.openxmlformats.org/officeDocument/2006/relationships/image" Target="../media/image139.emf"/><Relationship Id="rId7" Type="http://schemas.openxmlformats.org/officeDocument/2006/relationships/image" Target="../media/image47.jpg"/><Relationship Id="rId12" Type="http://schemas.openxmlformats.org/officeDocument/2006/relationships/image" Target="../media/image147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2.png"/><Relationship Id="rId11" Type="http://schemas.openxmlformats.org/officeDocument/2006/relationships/image" Target="../media/image146.jpg"/><Relationship Id="rId5" Type="http://schemas.openxmlformats.org/officeDocument/2006/relationships/image" Target="../media/image141.jpeg"/><Relationship Id="rId10" Type="http://schemas.openxmlformats.org/officeDocument/2006/relationships/image" Target="../media/image145.png"/><Relationship Id="rId4" Type="http://schemas.openxmlformats.org/officeDocument/2006/relationships/image" Target="../media/image140.jpeg"/><Relationship Id="rId9" Type="http://schemas.openxmlformats.org/officeDocument/2006/relationships/image" Target="../media/image1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695323" y="2370127"/>
            <a:ext cx="10801349" cy="1793319"/>
          </a:xfrm>
        </p:spPr>
        <p:txBody>
          <a:bodyPr>
            <a:normAutofit/>
          </a:bodyPr>
          <a:lstStyle/>
          <a:p>
            <a:pPr algn="ctr"/>
            <a:r>
              <a:rPr lang="en-GB"/>
              <a:t>News from GANIL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726AB6-0195-A01B-54F8-CEF4F8F0B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70000" y="5851259"/>
            <a:ext cx="10801349" cy="916554"/>
          </a:xfrm>
        </p:spPr>
        <p:txBody>
          <a:bodyPr>
            <a:normAutofit/>
          </a:bodyPr>
          <a:lstStyle/>
          <a:p>
            <a:pPr algn="r"/>
            <a:r>
              <a:rPr lang="en-US" sz="2000" i="1" dirty="0" err="1"/>
              <a:t>Hervé</a:t>
            </a:r>
            <a:r>
              <a:rPr lang="en-US" sz="2000" i="1" dirty="0"/>
              <a:t> Savajols (GANIL/CNRS)</a:t>
            </a:r>
          </a:p>
          <a:p>
            <a:pPr algn="r"/>
            <a:r>
              <a:rPr lang="en-US" sz="2000" i="1" dirty="0"/>
              <a:t>Emmanuel </a:t>
            </a:r>
            <a:r>
              <a:rPr lang="en-US" sz="2000" i="1" dirty="0" err="1"/>
              <a:t>Touron</a:t>
            </a:r>
            <a:r>
              <a:rPr lang="en-US" sz="2000" i="1" dirty="0"/>
              <a:t> (GANIL/CEA)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1D7DFE9-0686-BA1C-7403-4D5A455799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80" y="90187"/>
            <a:ext cx="7772400" cy="183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8566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ZoneTexte 1">
            <a:extLst>
              <a:ext uri="{FF2B5EF4-FFF2-40B4-BE49-F238E27FC236}">
                <a16:creationId xmlns:a16="http://schemas.microsoft.com/office/drawing/2014/main" id="{E64AF6A5-1A26-53F5-70A3-9F9B53727B18}"/>
              </a:ext>
            </a:extLst>
          </p:cNvPr>
          <p:cNvSpPr txBox="1"/>
          <p:nvPr/>
        </p:nvSpPr>
        <p:spPr>
          <a:xfrm>
            <a:off x="439998" y="966787"/>
            <a:ext cx="1155007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>
                <a:effectLst/>
              </a:rPr>
              <a:t>New stable beams : Th and W and </a:t>
            </a:r>
            <a:r>
              <a:rPr lang="en-GB" sz="2000" b="1" baseline="30000">
                <a:effectLst/>
              </a:rPr>
              <a:t>235</a:t>
            </a:r>
            <a:r>
              <a:rPr lang="en-GB" sz="2000" b="1">
                <a:effectLst/>
              </a:rPr>
              <a:t>U soon available (fission program)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/>
              <a:t>Spiral1 beam development : </a:t>
            </a:r>
            <a:r>
              <a:rPr lang="en-GB" sz="2000" b="1" baseline="30000"/>
              <a:t>74</a:t>
            </a:r>
            <a:r>
              <a:rPr lang="en-GB" sz="2000" b="1"/>
              <a:t>Rb and </a:t>
            </a:r>
            <a:r>
              <a:rPr lang="en-GB" sz="2000" b="1">
                <a:cs typeface="Arial" panose="020B0604020202020204" pitchFamily="34" charset="0"/>
              </a:rPr>
              <a:t>2026 </a:t>
            </a:r>
            <a:r>
              <a:rPr lang="en-GB" sz="2000" b="1"/>
              <a:t>test </a:t>
            </a:r>
            <a:r>
              <a:rPr lang="en-GB" sz="2000" b="1">
                <a:cs typeface="Arial" panose="020B0604020202020204" pitchFamily="34" charset="0"/>
              </a:rPr>
              <a:t>: </a:t>
            </a:r>
            <a:r>
              <a:rPr lang="en-GB" sz="2000" b="1" baseline="30000">
                <a:cs typeface="Arial" panose="020B0604020202020204" pitchFamily="34" charset="0"/>
              </a:rPr>
              <a:t>50</a:t>
            </a:r>
            <a:r>
              <a:rPr lang="en-GB" sz="2000" b="1">
                <a:cs typeface="Arial" panose="020B0604020202020204" pitchFamily="34" charset="0"/>
              </a:rPr>
              <a:t>Cr + </a:t>
            </a:r>
            <a:r>
              <a:rPr lang="en-GB" sz="2000" b="1" baseline="30000">
                <a:cs typeface="Arial" panose="020B0604020202020204" pitchFamily="34" charset="0"/>
              </a:rPr>
              <a:t>58</a:t>
            </a:r>
            <a:r>
              <a:rPr lang="en-GB" sz="2000" b="1">
                <a:cs typeface="Arial" panose="020B0604020202020204" pitchFamily="34" charset="0"/>
              </a:rPr>
              <a:t>Ni → </a:t>
            </a:r>
            <a:r>
              <a:rPr lang="en-GB" sz="2000" b="1" baseline="30000">
                <a:cs typeface="Arial" panose="020B0604020202020204" pitchFamily="34" charset="0"/>
              </a:rPr>
              <a:t>98</a:t>
            </a:r>
            <a:r>
              <a:rPr lang="en-GB" sz="2000" b="1">
                <a:cs typeface="Arial" panose="020B0604020202020204" pitchFamily="34" charset="0"/>
              </a:rPr>
              <a:t>Ag, </a:t>
            </a:r>
            <a:r>
              <a:rPr lang="en-GB" sz="2000" b="1" baseline="30000">
                <a:cs typeface="Arial" panose="020B0604020202020204" pitchFamily="34" charset="0"/>
              </a:rPr>
              <a:t>103-104-105</a:t>
            </a:r>
            <a:r>
              <a:rPr lang="en-GB" sz="2000" b="1">
                <a:cs typeface="Arial" panose="020B0604020202020204" pitchFamily="34" charset="0"/>
              </a:rPr>
              <a:t>In</a:t>
            </a:r>
          </a:p>
          <a:p>
            <a:pPr>
              <a:spcAft>
                <a:spcPts val="600"/>
              </a:spcAft>
            </a:pPr>
            <a:endParaRPr lang="en-GB" sz="1400" b="1">
              <a:solidFill>
                <a:srgbClr val="C95827"/>
              </a:solidFill>
              <a:effectLst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>
                <a:effectLst/>
              </a:rPr>
              <a:t>CSS2: Successful restoration after an insulation fault &amp; a water leak</a:t>
            </a:r>
            <a:endParaRPr lang="en-GB">
              <a:effectLst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effectLst/>
              </a:rPr>
              <a:t>August 2025 : insulation fault in the upper coil of sector C of CSS2</a:t>
            </a:r>
            <a:r>
              <a:rPr lang="en-GB" sz="1600" b="1">
                <a:effectLst/>
              </a:rPr>
              <a:t>. </a:t>
            </a:r>
          </a:p>
          <a:p>
            <a:r>
              <a:rPr lang="en-GB" sz="1600">
                <a:effectLst/>
              </a:rPr>
              <a:t>	Nominal </a:t>
            </a:r>
            <a:r>
              <a:rPr lang="en-GB" sz="1600"/>
              <a:t> </a:t>
            </a:r>
            <a:r>
              <a:rPr lang="en-GB" sz="1600">
                <a:effectLst/>
              </a:rPr>
              <a:t>operation was successfully restored on February 5th </a:t>
            </a:r>
          </a:p>
          <a:p>
            <a:r>
              <a:rPr lang="en-GB" sz="1600"/>
              <a:t>	Cause : </a:t>
            </a:r>
            <a:r>
              <a:rPr lang="en-GB" sz="1600">
                <a:effectLst/>
              </a:rPr>
              <a:t>water had infiltrated the resin core, causing a short circuit.</a:t>
            </a:r>
            <a:endParaRPr lang="en-GB" sz="160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cs typeface="Arial" panose="020B0604020202020204" pitchFamily="34" charset="0"/>
              </a:rPr>
              <a:t>April 2026 : water leak in the RF cooling system (inside de cavity)</a:t>
            </a:r>
          </a:p>
          <a:p>
            <a:pPr marL="108000" indent="-108000"/>
            <a:r>
              <a:rPr lang="en-GB" sz="1600">
                <a:cs typeface="Arial" panose="020B0604020202020204" pitchFamily="34" charset="0"/>
              </a:rPr>
              <a:t>		Successfully repaired ; May 2026 and first beam extracted</a:t>
            </a:r>
          </a:p>
          <a:p>
            <a:pPr marL="108000" indent="-108000"/>
            <a:endParaRPr lang="en-GB"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>
                <a:effectLst/>
              </a:rPr>
              <a:t>CIME: problem of transmission (few %) under investigation (High priority)</a:t>
            </a:r>
            <a:endParaRPr lang="en-GB">
              <a:effectLst/>
            </a:endParaRPr>
          </a:p>
          <a:p>
            <a:pPr marL="108000" indent="-108000"/>
            <a:endParaRPr lang="en-GB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effectLst/>
              </a:rPr>
              <a:t>Parallel operation ramping-up cyclotrons/SPIRAL2 : </a:t>
            </a:r>
            <a:r>
              <a:rPr lang="en-GB" sz="2000" b="1"/>
              <a:t>4 week</a:t>
            </a:r>
            <a:r>
              <a:rPr lang="en-GB" sz="2000" b="1">
                <a:effectLst/>
              </a:rPr>
              <a:t>s in 2025 – </a:t>
            </a:r>
            <a:r>
              <a:rPr lang="en-GB" sz="2000" b="1"/>
              <a:t>7 week</a:t>
            </a:r>
            <a:r>
              <a:rPr lang="en-GB" sz="2000" b="1">
                <a:effectLst/>
              </a:rPr>
              <a:t>s in 2026</a:t>
            </a:r>
          </a:p>
          <a:p>
            <a:pPr marL="565200" lvl="1" indent="-108000"/>
            <a:r>
              <a:rPr lang="en-GB" sz="1600">
                <a:cs typeface="Arial" panose="020B0604020202020204" pitchFamily="34" charset="0"/>
              </a:rPr>
              <a:t>→ Beam time gain 1,5  &amp; data acquisition gain 2,45 – 5 experiments running in parallel : NFS brochette mode FALSTAF/EXOGAM, LISE/TAS experiment + SME + IRSUD</a:t>
            </a:r>
          </a:p>
          <a:p>
            <a:pPr marL="108000" indent="-108000"/>
            <a:r>
              <a:rPr lang="en-GB" sz="1600">
                <a:cs typeface="Arial" panose="020B0604020202020204" pitchFamily="34" charset="0"/>
              </a:rPr>
              <a:t>	BUT 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cs typeface="Arial" panose="020B0604020202020204" pitchFamily="34" charset="0"/>
              </a:rPr>
              <a:t>Heat wave made life difficult (90 kV transformer shut down, water cooling, electronic cards, … particularly for staff members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1600">
                <a:cs typeface="Arial" panose="020B0604020202020204" pitchFamily="34" charset="0"/>
              </a:rPr>
              <a:t>Still too many equipment failures → Plan to improve the reliability of critical equipment underway (High priority)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B3FC0C-34E4-2905-A824-333A96AE2DE8}"/>
              </a:ext>
            </a:extLst>
          </p:cNvPr>
          <p:cNvSpPr txBox="1">
            <a:spLocks/>
          </p:cNvSpPr>
          <p:nvPr/>
        </p:nvSpPr>
        <p:spPr>
          <a:xfrm>
            <a:off x="130843" y="-112432"/>
            <a:ext cx="10801350" cy="99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3600" dirty="0"/>
              <a:t>GANIL </a:t>
            </a:r>
            <a:r>
              <a:rPr lang="fr-FR" sz="3600" dirty="0" err="1"/>
              <a:t>accelerator</a:t>
            </a:r>
            <a:r>
              <a:rPr lang="fr-FR" sz="3600" dirty="0"/>
              <a:t> </a:t>
            </a:r>
            <a:r>
              <a:rPr lang="fr-FR" sz="3600" dirty="0" err="1"/>
              <a:t>complex</a:t>
            </a:r>
            <a:endParaRPr lang="en-FR" sz="3600" dirty="0"/>
          </a:p>
        </p:txBody>
      </p:sp>
      <p:sp>
        <p:nvSpPr>
          <p:cNvPr id="1024" name="Espace réservé du numéro de diapositive 4">
            <a:extLst>
              <a:ext uri="{FF2B5EF4-FFF2-40B4-BE49-F238E27FC236}">
                <a16:creationId xmlns:a16="http://schemas.microsoft.com/office/drawing/2014/main" id="{11965D37-4564-E908-1D1A-B853B2ABD22C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2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260C5E2-BD2C-EBF0-73E9-39C898E2D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76079" y="1747416"/>
            <a:ext cx="2554719" cy="1958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390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re 1"/>
          <p:cNvSpPr txBox="1">
            <a:spLocks/>
          </p:cNvSpPr>
          <p:nvPr/>
        </p:nvSpPr>
        <p:spPr>
          <a:xfrm>
            <a:off x="0" y="230229"/>
            <a:ext cx="9699250" cy="734517"/>
          </a:xfrm>
          <a:prstGeom prst="rect">
            <a:avLst/>
          </a:prstGeom>
          <a:noFill/>
        </p:spPr>
        <p:txBody>
          <a:bodyPr vert="horz" wrap="square" lIns="324000" tIns="45720" rIns="18000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i="0" kern="1200" cap="all" baseline="0">
                <a:solidFill>
                  <a:schemeClr val="accent5"/>
                </a:solidFill>
                <a:latin typeface="+mj-lt"/>
                <a:ea typeface="+mj-ea"/>
                <a:cs typeface="Segoe UI Semilight" panose="020B0402040204020203" pitchFamily="34" charset="0"/>
              </a:defRPr>
            </a:lvl1pPr>
          </a:lstStyle>
          <a:p>
            <a:pPr>
              <a:defRPr/>
            </a:pP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CYREN : a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renovation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ambition for GANIL </a:t>
            </a:r>
          </a:p>
          <a:p>
            <a:pPr>
              <a:defRPr/>
            </a:pP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to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maintain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scientific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objectives at the best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level</a:t>
            </a:r>
            <a:endParaRPr lang="fr-FR" sz="3200" b="1" cap="none" spc="-1" dirty="0">
              <a:solidFill>
                <a:schemeClr val="accent2"/>
              </a:solidFill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C623EC8-AA72-587B-32BC-80180B9097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82" t="5181" r="4180"/>
          <a:stretch/>
        </p:blipFill>
        <p:spPr>
          <a:xfrm rot="5400000">
            <a:off x="64244" y="4422774"/>
            <a:ext cx="1886317" cy="15066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58E3680-EF08-C92F-C842-615BA7F8410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6" r="10193"/>
          <a:stretch/>
        </p:blipFill>
        <p:spPr>
          <a:xfrm rot="5400000">
            <a:off x="4719199" y="1538483"/>
            <a:ext cx="2533103" cy="2690567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0B3E5B09-3FC4-9154-7B35-0AF8A24DEE82}"/>
              </a:ext>
            </a:extLst>
          </p:cNvPr>
          <p:cNvGrpSpPr/>
          <p:nvPr/>
        </p:nvGrpSpPr>
        <p:grpSpPr>
          <a:xfrm>
            <a:off x="9819975" y="1574832"/>
            <a:ext cx="1050958" cy="1430824"/>
            <a:chOff x="2156604" y="3269406"/>
            <a:chExt cx="1298684" cy="1782986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EB2C63EC-4413-C7DD-2AB5-2DA2B888386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6604" y="3269406"/>
              <a:ext cx="527743" cy="1621030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618E7997-6911-2277-9E9E-4435CD173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4347" y="3966066"/>
              <a:ext cx="770941" cy="1086326"/>
            </a:xfrm>
            <a:prstGeom prst="rect">
              <a:avLst/>
            </a:prstGeom>
          </p:spPr>
        </p:pic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F21C7733-9786-F8DE-479B-E96AF035698C}"/>
              </a:ext>
            </a:extLst>
          </p:cNvPr>
          <p:cNvGrpSpPr/>
          <p:nvPr/>
        </p:nvGrpSpPr>
        <p:grpSpPr>
          <a:xfrm>
            <a:off x="9523615" y="3060327"/>
            <a:ext cx="1859752" cy="1481261"/>
            <a:chOff x="838298" y="3465512"/>
            <a:chExt cx="2128979" cy="1681594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F955684-50C6-EE77-5534-EE629624AF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98" y="3465512"/>
              <a:ext cx="1025571" cy="81318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68ECE1E5-4A39-5E3D-11FF-A75EF452D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298" y="4344837"/>
              <a:ext cx="1025571" cy="8022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34EF14A-C220-38C6-9307-7E4B142AE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30976" y="4344838"/>
              <a:ext cx="1028819" cy="802268"/>
            </a:xfrm>
            <a:prstGeom prst="rect">
              <a:avLst/>
            </a:prstGeom>
          </p:spPr>
        </p:pic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44A24469-CF4E-4B89-55CA-FDFAA41463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7424" y="3465514"/>
              <a:ext cx="1039853" cy="813187"/>
            </a:xfrm>
            <a:prstGeom prst="rect">
              <a:avLst/>
            </a:prstGeom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C569756-3A9E-5F2B-C99F-1B9BDD11959F}"/>
              </a:ext>
            </a:extLst>
          </p:cNvPr>
          <p:cNvSpPr txBox="1"/>
          <p:nvPr/>
        </p:nvSpPr>
        <p:spPr>
          <a:xfrm>
            <a:off x="5120435" y="1135345"/>
            <a:ext cx="2836097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FR" sz="2000" b="1"/>
              <a:t>Infrastructure</a:t>
            </a:r>
            <a:r>
              <a:rPr lang="fr-FR" sz="2000" b="1" dirty="0"/>
              <a:t> &amp; utilities</a:t>
            </a:r>
            <a:endParaRPr lang="en-FR" sz="2000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8A70D7-65A9-FBAD-B66C-BFF3641F36D1}"/>
              </a:ext>
            </a:extLst>
          </p:cNvPr>
          <p:cNvSpPr txBox="1"/>
          <p:nvPr/>
        </p:nvSpPr>
        <p:spPr>
          <a:xfrm>
            <a:off x="1399518" y="1135345"/>
            <a:ext cx="1657890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000" b="1" dirty="0"/>
              <a:t>Beam process</a:t>
            </a:r>
            <a:endParaRPr lang="en-FR" sz="2000" b="1" dirty="0"/>
          </a:p>
        </p:txBody>
      </p:sp>
      <p:pic>
        <p:nvPicPr>
          <p:cNvPr id="5" name="IMG_2297_50BEE53A-F3E6-463B-ACDF-713B045E07BA.mp4">
            <a:hlinkClick r:id="" action="ppaction://media"/>
            <a:extLst>
              <a:ext uri="{FF2B5EF4-FFF2-40B4-BE49-F238E27FC236}">
                <a16:creationId xmlns:a16="http://schemas.microsoft.com/office/drawing/2014/main" id="{35249862-E567-E41D-E64C-3D862EF9A44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01515" y="1624675"/>
            <a:ext cx="4402153" cy="24762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E8396B-2B8E-EE35-FF22-4B706CCD601D}"/>
              </a:ext>
            </a:extLst>
          </p:cNvPr>
          <p:cNvSpPr txBox="1"/>
          <p:nvPr/>
        </p:nvSpPr>
        <p:spPr>
          <a:xfrm>
            <a:off x="9545117" y="1135345"/>
            <a:ext cx="1646733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FR" sz="2000" b="1"/>
              <a:t>Safety </a:t>
            </a:r>
            <a:r>
              <a:rPr lang="fr-FR" sz="2000" b="1" dirty="0"/>
              <a:t>system</a:t>
            </a:r>
            <a:endParaRPr lang="en-FR" sz="20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BCF0685-6305-E3AC-B7F3-7E2F4F3C1E9E}"/>
              </a:ext>
            </a:extLst>
          </p:cNvPr>
          <p:cNvSpPr txBox="1"/>
          <p:nvPr/>
        </p:nvSpPr>
        <p:spPr>
          <a:xfrm>
            <a:off x="6680812" y="4371667"/>
            <a:ext cx="544274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Objective n°1: 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Keep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the installation in good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operational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conditions for the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next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20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years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  <a:p>
            <a:pPr marL="7429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Objective n°2: 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Optimise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human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resources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for maintenance and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further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  <a:sym typeface="Wingdings"/>
              </a:rPr>
              <a:t>renovation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  <a:sym typeface="Wingdings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51D544C0-6743-19EE-ABC0-B8C87235388A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51214" y="1636270"/>
            <a:ext cx="1839154" cy="246461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29F46CA8-D7C4-3894-F301-D15170CFB3D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60472" y="4232922"/>
            <a:ext cx="1664782" cy="1906338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701FA4B-DD00-DD4B-76FB-D837808E54B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738976" y="4246099"/>
            <a:ext cx="3280570" cy="1879983"/>
          </a:xfrm>
          <a:prstGeom prst="rect">
            <a:avLst/>
          </a:prstGeom>
        </p:spPr>
      </p:pic>
      <p:sp>
        <p:nvSpPr>
          <p:cNvPr id="25" name="Espace réservé du numéro de diapositive 4">
            <a:extLst>
              <a:ext uri="{FF2B5EF4-FFF2-40B4-BE49-F238E27FC236}">
                <a16:creationId xmlns:a16="http://schemas.microsoft.com/office/drawing/2014/main" id="{5E16262A-2F49-C7CE-F5B6-E0F33B2229D6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3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E05A102-A162-794A-0627-1639029EA000}"/>
              </a:ext>
            </a:extLst>
          </p:cNvPr>
          <p:cNvSpPr txBox="1"/>
          <p:nvPr/>
        </p:nvSpPr>
        <p:spPr>
          <a:xfrm>
            <a:off x="116114" y="6287093"/>
            <a:ext cx="6406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kickoff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june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2026 (organisation,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perimeter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1B32063-53AF-3154-0947-05D59C5F4299}"/>
              </a:ext>
            </a:extLst>
          </p:cNvPr>
          <p:cNvSpPr txBox="1"/>
          <p:nvPr/>
        </p:nvSpPr>
        <p:spPr>
          <a:xfrm>
            <a:off x="7175135" y="5981440"/>
            <a:ext cx="47928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Massive high-voltage power supplies replacement underway</a:t>
            </a:r>
          </a:p>
        </p:txBody>
      </p:sp>
    </p:spTree>
    <p:extLst>
      <p:ext uri="{BB962C8B-B14F-4D97-AF65-F5344CB8AC3E}">
        <p14:creationId xmlns:p14="http://schemas.microsoft.com/office/powerpoint/2010/main" val="198279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695325" y="6695191"/>
            <a:ext cx="504083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B63599-5DA0-BE42-AE37-88D1760620F1}" type="slidenum">
              <a:rPr lang="fr-FR" smtClean="0"/>
              <a:pPr/>
              <a:t>4</a:t>
            </a:fld>
            <a:endParaRPr lang="fr-FR" dirty="0"/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2721" y="916602"/>
            <a:ext cx="1666123" cy="2221498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288" y="916603"/>
            <a:ext cx="1666123" cy="22214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94288" y="3134635"/>
            <a:ext cx="35799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Rénovation terminée des 16 tourelles d’extraction d’air des bâtiments machine (BAM) et des aires expérimentales (BAE).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064" y="902787"/>
            <a:ext cx="1663941" cy="2218034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985" y="902787"/>
            <a:ext cx="1663941" cy="221803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8" r="13772"/>
          <a:stretch/>
        </p:blipFill>
        <p:spPr>
          <a:xfrm>
            <a:off x="4788284" y="902787"/>
            <a:ext cx="1945068" cy="2218034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792" y="916602"/>
            <a:ext cx="1653578" cy="220421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4788284" y="3170760"/>
            <a:ext cx="72660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Rénovation des toitures du BAM et BEN, enlèvement de + de 100 tonnes de graviers et végétaux, pose d’une isolation renforcée (R= 4), étanchéité et pose de gardes corps. (en cours)</a:t>
            </a:r>
          </a:p>
        </p:txBody>
      </p:sp>
      <p:pic>
        <p:nvPicPr>
          <p:cNvPr id="20" name="Image 19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678" y="3898927"/>
            <a:ext cx="1736014" cy="231410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8959" y="6190174"/>
            <a:ext cx="19388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Nouvel onduleur pour les procédés des AE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657" y="3870751"/>
            <a:ext cx="1633266" cy="2177143"/>
          </a:xfrm>
          <a:prstGeom prst="rect">
            <a:avLst/>
          </a:prstGeom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5219" y="3873299"/>
            <a:ext cx="1631354" cy="2174595"/>
          </a:xfrm>
          <a:prstGeom prst="rect">
            <a:avLst/>
          </a:prstGeom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7869" y="3895655"/>
            <a:ext cx="2895597" cy="2171698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762" y="3898927"/>
            <a:ext cx="2889608" cy="2175705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2670657" y="6047894"/>
            <a:ext cx="93837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400" dirty="0"/>
              <a:t>Rénovation d’une centaine d’alimentation de puissance pour les aimants (33 baies) dans les galeries techniques GLS, GT7 et sous sol CSS1 avec opération de désamiantage, manutention, travaux électrique…</a:t>
            </a:r>
          </a:p>
        </p:txBody>
      </p:sp>
      <p:sp>
        <p:nvSpPr>
          <p:cNvPr id="9" name="Titre 1">
            <a:extLst>
              <a:ext uri="{FF2B5EF4-FFF2-40B4-BE49-F238E27FC236}">
                <a16:creationId xmlns:a16="http://schemas.microsoft.com/office/drawing/2014/main" id="{F91B800B-9113-F476-98E3-3B6862E03CFC}"/>
              </a:ext>
            </a:extLst>
          </p:cNvPr>
          <p:cNvSpPr txBox="1">
            <a:spLocks/>
          </p:cNvSpPr>
          <p:nvPr/>
        </p:nvSpPr>
        <p:spPr>
          <a:xfrm>
            <a:off x="-61341" y="80995"/>
            <a:ext cx="9699250" cy="734517"/>
          </a:xfrm>
          <a:prstGeom prst="rect">
            <a:avLst/>
          </a:prstGeom>
          <a:noFill/>
        </p:spPr>
        <p:txBody>
          <a:bodyPr vert="horz" wrap="square" lIns="324000" tIns="45720" rIns="18000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i="0" kern="1200" cap="all" baseline="0">
                <a:solidFill>
                  <a:schemeClr val="accent5"/>
                </a:solidFill>
                <a:latin typeface="+mj-lt"/>
                <a:ea typeface="+mj-ea"/>
                <a:cs typeface="Segoe UI Semilight" panose="020B0402040204020203" pitchFamily="34" charset="0"/>
              </a:defRPr>
            </a:lvl1pPr>
          </a:lstStyle>
          <a:p>
            <a:pPr>
              <a:defRPr/>
            </a:pP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CYREN : a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renovation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ambition for GANIL </a:t>
            </a:r>
          </a:p>
          <a:p>
            <a:pPr>
              <a:defRPr/>
            </a:pP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to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maintain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scientific</a:t>
            </a: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objectives at the best </a:t>
            </a:r>
            <a:r>
              <a:rPr lang="fr-FR" sz="3200" b="1" cap="none" spc="-1" dirty="0" err="1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level</a:t>
            </a:r>
            <a:endParaRPr lang="fr-FR" sz="3200" b="1" cap="none" spc="-1" dirty="0">
              <a:solidFill>
                <a:schemeClr val="accent2"/>
              </a:solidFill>
              <a:latin typeface="Calibri" panose="020F0502020204030204" pitchFamily="34" charset="0"/>
              <a:ea typeface="ＭＳ Ｐゴシック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02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">
            <a:extLst>
              <a:ext uri="{FF2B5EF4-FFF2-40B4-BE49-F238E27FC236}">
                <a16:creationId xmlns:a16="http://schemas.microsoft.com/office/drawing/2014/main" id="{C122AB95-6425-54FD-ADEE-B434FCCB0C15}"/>
              </a:ext>
            </a:extLst>
          </p:cNvPr>
          <p:cNvSpPr txBox="1">
            <a:spLocks/>
          </p:cNvSpPr>
          <p:nvPr/>
        </p:nvSpPr>
        <p:spPr>
          <a:xfrm>
            <a:off x="0" y="27445"/>
            <a:ext cx="10302240" cy="762115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>
              <a:defRPr/>
            </a:pPr>
            <a: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</a:t>
            </a:r>
            <a:r>
              <a:rPr lang="fr-FR" sz="3600" b="1" baseline="30000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</a:t>
            </a:r>
            <a:r>
              <a:rPr lang="fr-FR" sz="3600" b="1" dirty="0" err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beam</a:t>
            </a:r>
            <a: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commissioning </a:t>
            </a:r>
            <a:r>
              <a:rPr lang="fr-FR" sz="3600" b="1" dirty="0" err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postponed</a:t>
            </a:r>
            <a:r>
              <a:rPr lang="fr-FR" sz="3600" b="1" dirty="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to 2027</a:t>
            </a:r>
            <a:endParaRPr lang="fr-FR" sz="3600" b="1" i="1" kern="0" dirty="0">
              <a:ln>
                <a:prstDash val="solid"/>
              </a:ln>
              <a:solidFill>
                <a:srgbClr val="623681"/>
              </a:solidFill>
              <a:effectLst>
                <a:outerShdw blurRad="88000" dist="50800" dir="5040000" algn="tl">
                  <a:srgbClr val="4A66AC">
                    <a:tint val="80000"/>
                    <a:satMod val="250000"/>
                    <a:alpha val="45000"/>
                  </a:srgbClr>
                </a:outerShdw>
              </a:effectLst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1374020-BB40-2410-5912-483FD5337A45}"/>
              </a:ext>
            </a:extLst>
          </p:cNvPr>
          <p:cNvSpPr txBox="1"/>
          <p:nvPr/>
        </p:nvSpPr>
        <p:spPr>
          <a:xfrm>
            <a:off x="5537200" y="3065534"/>
            <a:ext cx="6292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cs typeface="Arial" panose="020B0604020202020204" pitchFamily="34" charset="0"/>
              </a:rPr>
              <a:t>Administrative shutdown of the liquefier ordered by ASNR on September 25, 2025</a:t>
            </a:r>
            <a:endParaRPr lang="en-GB" dirty="0"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cs typeface="Arial" panose="020B0604020202020204" pitchFamily="34" charset="0"/>
              </a:rPr>
              <a:t>Non conformity </a:t>
            </a:r>
            <a:r>
              <a:rPr lang="en-GB" sz="1600" dirty="0">
                <a:cs typeface="Arial" panose="020B0604020202020204" pitchFamily="34" charset="0"/>
              </a:rPr>
              <a:t>of the internal heat exchanger located inside the liquefier cold box, subject to Pressure Equipment (PE) regulations (ESP54)</a:t>
            </a:r>
          </a:p>
          <a:p>
            <a:r>
              <a:rPr lang="en-GB" sz="1600" b="1" dirty="0">
                <a:solidFill>
                  <a:srgbClr val="FF0000"/>
                </a:solidFill>
                <a:ea typeface="ＭＳ Ｐゴシック" charset="-128"/>
                <a:cs typeface="Arial" panose="020B0604020202020204" pitchFamily="34" charset="0"/>
              </a:rPr>
              <a:t>➔ </a:t>
            </a:r>
            <a:r>
              <a:rPr lang="fr-FR" sz="1600" dirty="0">
                <a:solidFill>
                  <a:srgbClr val="FF0000"/>
                </a:solidFill>
                <a:cs typeface="Arial" panose="020B0604020202020204" pitchFamily="34" charset="0"/>
              </a:rPr>
              <a:t>Exemption application file </a:t>
            </a:r>
            <a:r>
              <a:rPr lang="fr-FR" sz="1600" dirty="0" err="1">
                <a:solidFill>
                  <a:srgbClr val="FF0000"/>
                </a:solidFill>
                <a:cs typeface="Arial" panose="020B0604020202020204" pitchFamily="34" charset="0"/>
              </a:rPr>
              <a:t>approved</a:t>
            </a:r>
            <a:r>
              <a:rPr lang="fr-FR" sz="1600" dirty="0">
                <a:solidFill>
                  <a:srgbClr val="FF0000"/>
                </a:solidFill>
                <a:cs typeface="Arial" panose="020B0604020202020204" pitchFamily="34" charset="0"/>
              </a:rPr>
              <a:t> by the ASNR on July 21, 2026 </a:t>
            </a:r>
            <a:r>
              <a:rPr lang="fr-FR" sz="1600" dirty="0" err="1">
                <a:solidFill>
                  <a:srgbClr val="FF0000"/>
                </a:solidFill>
                <a:cs typeface="Arial" panose="020B0604020202020204" pitchFamily="34" charset="0"/>
              </a:rPr>
              <a:t>after</a:t>
            </a:r>
            <a:r>
              <a:rPr lang="fr-FR" sz="1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1600" dirty="0" err="1">
                <a:solidFill>
                  <a:srgbClr val="FF0000"/>
                </a:solidFill>
                <a:cs typeface="Arial" panose="020B0604020202020204" pitchFamily="34" charset="0"/>
              </a:rPr>
              <a:t>implementation</a:t>
            </a:r>
            <a:r>
              <a:rPr lang="fr-FR" sz="1600" dirty="0">
                <a:solidFill>
                  <a:srgbClr val="FF0000"/>
                </a:solidFill>
                <a:cs typeface="Arial" panose="020B0604020202020204" pitchFamily="34" charset="0"/>
              </a:rPr>
              <a:t> of </a:t>
            </a:r>
            <a:r>
              <a:rPr lang="fr-FR" sz="1600" dirty="0" err="1">
                <a:solidFill>
                  <a:srgbClr val="FF0000"/>
                </a:solidFill>
                <a:cs typeface="Arial" panose="020B0604020202020204" pitchFamily="34" charset="0"/>
              </a:rPr>
              <a:t>compensatory</a:t>
            </a:r>
            <a:r>
              <a:rPr lang="fr-FR" sz="16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1600" dirty="0" err="1">
                <a:solidFill>
                  <a:srgbClr val="FF0000"/>
                </a:solidFill>
                <a:cs typeface="Arial" panose="020B0604020202020204" pitchFamily="34" charset="0"/>
              </a:rPr>
              <a:t>measures</a:t>
            </a:r>
            <a:endParaRPr lang="en-GB" sz="16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cs typeface="Arial" panose="020B0604020202020204" pitchFamily="34" charset="0"/>
            </a:endParaRPr>
          </a:p>
          <a:p>
            <a:r>
              <a:rPr lang="en-GB" b="1" dirty="0">
                <a:cs typeface="Arial" panose="020B0604020202020204" pitchFamily="34" charset="0"/>
              </a:rPr>
              <a:t>Superconducting magnet leak issues (LN2 and He sections)</a:t>
            </a:r>
          </a:p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Arial" panose="020B0604020202020204" pitchFamily="34" charset="0"/>
              </a:rPr>
              <a:t>➔ </a:t>
            </a:r>
            <a:r>
              <a:rPr lang="fr-FR" sz="1800" dirty="0">
                <a:solidFill>
                  <a:srgbClr val="FF0000"/>
                </a:solidFill>
                <a:cs typeface="Arial" panose="020B0604020202020204" pitchFamily="34" charset="0"/>
              </a:rPr>
              <a:t>Intensive investigation and </a:t>
            </a:r>
            <a:r>
              <a:rPr lang="fr-FR" sz="1800" dirty="0" err="1">
                <a:solidFill>
                  <a:srgbClr val="FF0000"/>
                </a:solidFill>
                <a:cs typeface="Arial" panose="020B0604020202020204" pitchFamily="34" charset="0"/>
              </a:rPr>
              <a:t>repair</a:t>
            </a:r>
            <a:r>
              <a:rPr lang="fr-F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fr-FR" sz="1800" dirty="0" err="1">
                <a:solidFill>
                  <a:srgbClr val="FF0000"/>
                </a:solidFill>
                <a:cs typeface="Arial" panose="020B0604020202020204" pitchFamily="34" charset="0"/>
              </a:rPr>
              <a:t>validated</a:t>
            </a:r>
            <a:r>
              <a:rPr lang="fr-FR" sz="1800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  <a:p>
            <a:r>
              <a:rPr lang="fr-FR" sz="1600" dirty="0"/>
              <a:t>Restart of </a:t>
            </a:r>
            <a:r>
              <a:rPr lang="fr-FR" sz="1600" dirty="0" err="1"/>
              <a:t>superconducting</a:t>
            </a:r>
            <a:r>
              <a:rPr lang="fr-FR" sz="1600" dirty="0"/>
              <a:t> magnet tests </a:t>
            </a:r>
            <a:r>
              <a:rPr lang="fr-FR" sz="1600" dirty="0" err="1"/>
              <a:t>scheduled</a:t>
            </a:r>
            <a:r>
              <a:rPr lang="fr-FR" sz="1600" dirty="0"/>
              <a:t> for </a:t>
            </a:r>
            <a:r>
              <a:rPr lang="fr-FR" sz="1600" dirty="0" err="1"/>
              <a:t>October</a:t>
            </a:r>
            <a:r>
              <a:rPr lang="fr-FR" sz="1600" dirty="0"/>
              <a:t>, </a:t>
            </a:r>
            <a:r>
              <a:rPr lang="fr-FR" sz="1600" dirty="0" err="1"/>
              <a:t>continuing</a:t>
            </a:r>
            <a:r>
              <a:rPr lang="fr-FR" sz="1600" dirty="0"/>
              <a:t> </a:t>
            </a:r>
            <a:r>
              <a:rPr lang="fr-FR" sz="1600" dirty="0" err="1"/>
              <a:t>into</a:t>
            </a:r>
            <a:r>
              <a:rPr lang="fr-FR" sz="1600" dirty="0"/>
              <a:t> 2027.</a:t>
            </a:r>
            <a:endParaRPr lang="en-GB" sz="1600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endParaRPr lang="en-GB" dirty="0"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3ADFB3A-3B99-F90F-B03D-2E0083CFC8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363" y="3612358"/>
            <a:ext cx="4989861" cy="2710542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8398FA3-C431-DFD7-0941-9F534ED52801}"/>
              </a:ext>
            </a:extLst>
          </p:cNvPr>
          <p:cNvSpPr txBox="1"/>
          <p:nvPr/>
        </p:nvSpPr>
        <p:spPr>
          <a:xfrm>
            <a:off x="250363" y="1057813"/>
            <a:ext cx="541891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J6A : </a:t>
            </a:r>
            <a:r>
              <a:rPr lang="en-GB" b="1" dirty="0">
                <a:cs typeface="Calibri" panose="020F0502020204030204" pitchFamily="34" charset="0"/>
              </a:rPr>
              <a:t>Accelerator &amp; beam line tuning up to the target (End 2024)</a:t>
            </a:r>
            <a:endParaRPr lang="fr-FR" b="1" dirty="0"/>
          </a:p>
          <a:p>
            <a:endParaRPr lang="en-GB" sz="2400" b="1" dirty="0"/>
          </a:p>
          <a:p>
            <a:r>
              <a:rPr lang="en-GB" sz="2000" b="1" dirty="0"/>
              <a:t>J6B Spectrometer optical commissioning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600" dirty="0"/>
              <a:t>Direct and stripped beam up to the focal plane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kern="0" dirty="0"/>
              <a:t>Progressive tuning of the elements (MA+ MS)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600" dirty="0"/>
              <a:t>Tools : diagnostics along the spectrometer </a:t>
            </a:r>
          </a:p>
          <a:p>
            <a:pPr lvl="1"/>
            <a:r>
              <a:rPr lang="en-US" sz="1600" dirty="0">
                <a:ea typeface="ＭＳ Ｐゴシック" charset="-128"/>
                <a:cs typeface="Calibri" panose="020F0502020204030204" pitchFamily="34" charset="0"/>
              </a:rPr>
              <a:t>➔ Beam </a:t>
            </a:r>
            <a:r>
              <a:rPr lang="en-US" sz="1600" baseline="30000" dirty="0">
                <a:ea typeface="ＭＳ Ｐゴシック" charset="-128"/>
                <a:cs typeface="Calibri" panose="020F0502020204030204" pitchFamily="34" charset="0"/>
              </a:rPr>
              <a:t>40</a:t>
            </a:r>
            <a:r>
              <a:rPr lang="en-US" sz="1600" dirty="0">
                <a:ea typeface="ＭＳ Ｐゴシック" charset="-128"/>
                <a:cs typeface="Calibri" panose="020F0502020204030204" pitchFamily="34" charset="0"/>
              </a:rPr>
              <a:t>Ar ; E = 0.73 - 5 MeV/u</a:t>
            </a:r>
            <a:endParaRPr lang="en-GB" sz="1600" dirty="0"/>
          </a:p>
        </p:txBody>
      </p:sp>
      <p:sp>
        <p:nvSpPr>
          <p:cNvPr id="6" name="Espace réservé du numéro de diapositive 4">
            <a:extLst>
              <a:ext uri="{FF2B5EF4-FFF2-40B4-BE49-F238E27FC236}">
                <a16:creationId xmlns:a16="http://schemas.microsoft.com/office/drawing/2014/main" id="{03CA253D-342E-3B7A-DE7D-5B0194C2E8B5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5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7078D13-4DFE-35C1-DD50-B9B1E8A482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093" y="973662"/>
            <a:ext cx="4166592" cy="190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55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7FE8-7B37-3677-E375-DA5FA6066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12700"/>
            <a:ext cx="10801350" cy="1141413"/>
          </a:xfrm>
        </p:spPr>
        <p:txBody>
          <a:bodyPr>
            <a:normAutofit/>
          </a:bodyPr>
          <a:lstStyle/>
          <a:p>
            <a:r>
              <a:rPr lang="en-FR" sz="2800" dirty="0">
                <a:solidFill>
                  <a:schemeClr val="accent2"/>
                </a:solidFill>
              </a:rPr>
              <a:t>DESIR </a:t>
            </a:r>
            <a:br>
              <a:rPr lang="en-FR" sz="2800">
                <a:solidFill>
                  <a:schemeClr val="accent2"/>
                </a:solidFill>
              </a:rPr>
            </a:br>
            <a:endParaRPr lang="en-FR" sz="2800" dirty="0">
              <a:solidFill>
                <a:schemeClr val="accent2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CD62628-8D53-2617-C761-464EFDEA9D0D}"/>
              </a:ext>
            </a:extLst>
          </p:cNvPr>
          <p:cNvSpPr txBox="1"/>
          <p:nvPr/>
        </p:nvSpPr>
        <p:spPr>
          <a:xfrm>
            <a:off x="8669617" y="4560203"/>
            <a:ext cx="27600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High </a:t>
            </a:r>
            <a:r>
              <a:rPr lang="fr-F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resolution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spectrometer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 room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075DF7E-D5FE-0439-2410-BCD91F28F5EE}"/>
              </a:ext>
            </a:extLst>
          </p:cNvPr>
          <p:cNvSpPr txBox="1"/>
          <p:nvPr/>
        </p:nvSpPr>
        <p:spPr>
          <a:xfrm>
            <a:off x="5982885" y="4507391"/>
            <a:ext cx="17009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Spiral1 </a:t>
            </a:r>
            <a:r>
              <a:rPr lang="fr-F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beam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 line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E5E8CF86-BB55-CAD1-71A8-B3B2E0394BA3}"/>
              </a:ext>
            </a:extLst>
          </p:cNvPr>
          <p:cNvSpPr txBox="1"/>
          <p:nvPr/>
        </p:nvSpPr>
        <p:spPr>
          <a:xfrm>
            <a:off x="1842989" y="3405928"/>
            <a:ext cx="17009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100" i="1" dirty="0" err="1">
                <a:latin typeface="Arial" panose="020B0604020202020204" pitchFamily="34" charset="0"/>
                <a:cs typeface="Arial" panose="020B0604020202020204" pitchFamily="34" charset="0"/>
              </a:rPr>
              <a:t>Experimental</a:t>
            </a:r>
            <a:r>
              <a:rPr lang="fr-FR" sz="1100" i="1" dirty="0">
                <a:latin typeface="Arial" panose="020B0604020202020204" pitchFamily="34" charset="0"/>
                <a:cs typeface="Arial" panose="020B0604020202020204" pitchFamily="34" charset="0"/>
              </a:rPr>
              <a:t> hall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5D68B4B-8116-EB17-90C0-1AF571F9AAF0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1471323-DA3B-9632-5BB7-CAD2545E8E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777" y="969013"/>
            <a:ext cx="4984152" cy="2339668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AFAAAE2-1B3C-693C-38BA-DCC666745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291" y="3771744"/>
            <a:ext cx="3862364" cy="264148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1CC14B3-0F41-BA42-E69D-386F0EF24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0880" y="4800692"/>
            <a:ext cx="2573617" cy="161253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6442B5C-4827-0D0E-AC24-0486C99237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5309" y="4872415"/>
            <a:ext cx="3344335" cy="146908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756FA48-DE20-2CCB-4D18-C195C709D482}"/>
              </a:ext>
            </a:extLst>
          </p:cNvPr>
          <p:cNvSpPr txBox="1"/>
          <p:nvPr/>
        </p:nvSpPr>
        <p:spPr>
          <a:xfrm>
            <a:off x="6010792" y="1118827"/>
            <a:ext cx="5808431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Building acceptance by GANIL 2026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First installation of the transfer beam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Safety file to authorise the operation is finalised</a:t>
            </a:r>
          </a:p>
          <a:p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New organisation of the project under implementation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Building inauguration December 8</a:t>
            </a:r>
            <a:r>
              <a:rPr lang="en-GB" b="1" baseline="30000" dirty="0"/>
              <a:t>th</a:t>
            </a:r>
            <a:r>
              <a:rPr lang="en-GB" b="1" dirty="0"/>
              <a:t> 2026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2802235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90B253F-24EA-5276-6F16-306501C2C6F5}"/>
              </a:ext>
            </a:extLst>
          </p:cNvPr>
          <p:cNvGrpSpPr/>
          <p:nvPr/>
        </p:nvGrpSpPr>
        <p:grpSpPr>
          <a:xfrm>
            <a:off x="212741" y="744948"/>
            <a:ext cx="5543482" cy="3155007"/>
            <a:chOff x="0" y="770021"/>
            <a:chExt cx="9081478" cy="5008064"/>
          </a:xfrm>
        </p:grpSpPr>
        <p:pic>
          <p:nvPicPr>
            <p:cNvPr id="12" name="Picture 23">
              <a:extLst>
                <a:ext uri="{FF2B5EF4-FFF2-40B4-BE49-F238E27FC236}">
                  <a16:creationId xmlns:a16="http://schemas.microsoft.com/office/drawing/2014/main" id="{11502B39-E1F9-41E2-4630-191E8DE6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12043"/>
              <a:ext cx="9081478" cy="4966042"/>
            </a:xfrm>
            <a:prstGeom prst="rect">
              <a:avLst/>
            </a:prstGeom>
          </p:spPr>
        </p:pic>
        <p:sp>
          <p:nvSpPr>
            <p:cNvPr id="13" name="Forme libre 2">
              <a:extLst>
                <a:ext uri="{FF2B5EF4-FFF2-40B4-BE49-F238E27FC236}">
                  <a16:creationId xmlns:a16="http://schemas.microsoft.com/office/drawing/2014/main" id="{1609EB43-16A7-C477-C83A-79EFB4B8B0F2}"/>
                </a:ext>
              </a:extLst>
            </p:cNvPr>
            <p:cNvSpPr/>
            <p:nvPr/>
          </p:nvSpPr>
          <p:spPr>
            <a:xfrm>
              <a:off x="2903621" y="770021"/>
              <a:ext cx="3048000" cy="2362200"/>
            </a:xfrm>
            <a:custGeom>
              <a:avLst/>
              <a:gdLst>
                <a:gd name="connsiteX0" fmla="*/ 0 w 3048000"/>
                <a:gd name="connsiteY0" fmla="*/ 1993232 h 2362200"/>
                <a:gd name="connsiteX1" fmla="*/ 930442 w 3048000"/>
                <a:gd name="connsiteY1" fmla="*/ 1102895 h 2362200"/>
                <a:gd name="connsiteX2" fmla="*/ 1078832 w 3048000"/>
                <a:gd name="connsiteY2" fmla="*/ 1106905 h 2362200"/>
                <a:gd name="connsiteX3" fmla="*/ 2217821 w 3048000"/>
                <a:gd name="connsiteY3" fmla="*/ 0 h 2362200"/>
                <a:gd name="connsiteX4" fmla="*/ 3048000 w 3048000"/>
                <a:gd name="connsiteY4" fmla="*/ 437147 h 2362200"/>
                <a:gd name="connsiteX5" fmla="*/ 1796716 w 3048000"/>
                <a:gd name="connsiteY5" fmla="*/ 1804737 h 2362200"/>
                <a:gd name="connsiteX6" fmla="*/ 1423737 w 3048000"/>
                <a:gd name="connsiteY6" fmla="*/ 1604211 h 2362200"/>
                <a:gd name="connsiteX7" fmla="*/ 1159042 w 3048000"/>
                <a:gd name="connsiteY7" fmla="*/ 1985211 h 2362200"/>
                <a:gd name="connsiteX8" fmla="*/ 910390 w 3048000"/>
                <a:gd name="connsiteY8" fmla="*/ 1800726 h 2362200"/>
                <a:gd name="connsiteX9" fmla="*/ 344905 w 3048000"/>
                <a:gd name="connsiteY9" fmla="*/ 2362200 h 2362200"/>
                <a:gd name="connsiteX10" fmla="*/ 0 w 3048000"/>
                <a:gd name="connsiteY10" fmla="*/ 1993232 h 23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8000" h="2362200">
                  <a:moveTo>
                    <a:pt x="0" y="1993232"/>
                  </a:moveTo>
                  <a:lnTo>
                    <a:pt x="930442" y="1102895"/>
                  </a:lnTo>
                  <a:lnTo>
                    <a:pt x="1078832" y="1106905"/>
                  </a:lnTo>
                  <a:lnTo>
                    <a:pt x="2217821" y="0"/>
                  </a:lnTo>
                  <a:lnTo>
                    <a:pt x="3048000" y="437147"/>
                  </a:lnTo>
                  <a:lnTo>
                    <a:pt x="1796716" y="1804737"/>
                  </a:lnTo>
                  <a:lnTo>
                    <a:pt x="1423737" y="1604211"/>
                  </a:lnTo>
                  <a:lnTo>
                    <a:pt x="1159042" y="1985211"/>
                  </a:lnTo>
                  <a:lnTo>
                    <a:pt x="910390" y="1800726"/>
                  </a:lnTo>
                  <a:lnTo>
                    <a:pt x="344905" y="2362200"/>
                  </a:lnTo>
                  <a:lnTo>
                    <a:pt x="0" y="1993232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1F0CD1-6349-827E-10A6-F9B4676CE0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801350" cy="802091"/>
          </a:xfrm>
        </p:spPr>
        <p:txBody>
          <a:bodyPr>
            <a:normAutofit/>
          </a:bodyPr>
          <a:lstStyle/>
          <a:p>
            <a:r>
              <a:rPr lang="en-FR" sz="3200" dirty="0">
                <a:solidFill>
                  <a:schemeClr val="accent2"/>
                </a:solidFill>
              </a:rPr>
              <a:t>NEWGAIN : New GANIL Injector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0B46ED-DE04-13C8-6255-637B3D335855}"/>
              </a:ext>
            </a:extLst>
          </p:cNvPr>
          <p:cNvSpPr/>
          <p:nvPr/>
        </p:nvSpPr>
        <p:spPr>
          <a:xfrm>
            <a:off x="5163763" y="1932031"/>
            <a:ext cx="648119" cy="57768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491D6-4EE7-3947-1390-51C4CB41AF89}"/>
              </a:ext>
            </a:extLst>
          </p:cNvPr>
          <p:cNvSpPr/>
          <p:nvPr/>
        </p:nvSpPr>
        <p:spPr>
          <a:xfrm>
            <a:off x="5136571" y="1378736"/>
            <a:ext cx="648119" cy="577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22D17311-26A8-0EDD-7B41-CDB54DF81ECD}"/>
              </a:ext>
            </a:extLst>
          </p:cNvPr>
          <p:cNvSpPr txBox="1"/>
          <p:nvPr/>
        </p:nvSpPr>
        <p:spPr>
          <a:xfrm>
            <a:off x="5863488" y="1207774"/>
            <a:ext cx="111791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FF00"/>
                </a:solidFill>
              </a:rPr>
              <a:t>Existing</a:t>
            </a:r>
          </a:p>
        </p:txBody>
      </p:sp>
      <p:sp>
        <p:nvSpPr>
          <p:cNvPr id="8" name="ZoneTexte 6">
            <a:extLst>
              <a:ext uri="{FF2B5EF4-FFF2-40B4-BE49-F238E27FC236}">
                <a16:creationId xmlns:a16="http://schemas.microsoft.com/office/drawing/2014/main" id="{B5F619B2-C454-02F2-1545-85438AD83FE7}"/>
              </a:ext>
            </a:extLst>
          </p:cNvPr>
          <p:cNvSpPr txBox="1"/>
          <p:nvPr/>
        </p:nvSpPr>
        <p:spPr>
          <a:xfrm>
            <a:off x="5811882" y="171907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NEWGAIN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C1002E-4DC0-504B-3481-082A873A6453}"/>
              </a:ext>
            </a:extLst>
          </p:cNvPr>
          <p:cNvSpPr/>
          <p:nvPr/>
        </p:nvSpPr>
        <p:spPr>
          <a:xfrm>
            <a:off x="5163763" y="2240434"/>
            <a:ext cx="648119" cy="5776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2">
            <a:extLst>
              <a:ext uri="{FF2B5EF4-FFF2-40B4-BE49-F238E27FC236}">
                <a16:creationId xmlns:a16="http://schemas.microsoft.com/office/drawing/2014/main" id="{0176F14C-E845-AE71-24B7-1D3F283C7A26}"/>
              </a:ext>
            </a:extLst>
          </p:cNvPr>
          <p:cNvSpPr txBox="1"/>
          <p:nvPr/>
        </p:nvSpPr>
        <p:spPr>
          <a:xfrm>
            <a:off x="5824425" y="2084433"/>
            <a:ext cx="263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</a:rPr>
              <a:t>Main User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117CE2-3288-D2C3-DE52-9007B93F0DE2}"/>
                  </a:ext>
                </a:extLst>
              </p:cNvPr>
              <p:cNvSpPr/>
              <p:nvPr/>
            </p:nvSpPr>
            <p:spPr>
              <a:xfrm>
                <a:off x="8637772" y="893356"/>
                <a:ext cx="3361561" cy="66941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defTabSz="685800"/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beam 	    </a:t>
                </a:r>
                <a:r>
                  <a:rPr lang="en-US" sz="1200" i="1" dirty="0">
                    <a:solidFill>
                      <a:prstClr val="black"/>
                    </a:solidFill>
                    <a:latin typeface="Calibri" panose="020F0502020204030204"/>
                    <a:sym typeface="Symbol" pitchFamily="18" charset="2"/>
                  </a:rPr>
                  <a:t>injector1		            (injector2) </a:t>
                </a:r>
                <a:endParaRPr lang="en-US" sz="1200" i="1" dirty="0">
                  <a:solidFill>
                    <a:srgbClr val="FF0000"/>
                  </a:solidFill>
                  <a:latin typeface="Calibri" panose="020F0502020204030204"/>
                  <a:sym typeface="Symbol" pitchFamily="18" charset="2"/>
                </a:endParaRPr>
              </a:p>
              <a:p>
                <a:pPr defTabSz="685800"/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intensities</a:t>
                </a:r>
                <a:r>
                  <a:rPr lang="en-US" sz="1200" i="1" dirty="0">
                    <a:solidFill>
                      <a:prstClr val="black"/>
                    </a:solidFill>
                    <a:latin typeface="Calibri" panose="020F0502020204030204"/>
                    <a:sym typeface="Symbol" pitchFamily="18" charset="2"/>
                  </a:rPr>
                  <a:t>	    </a:t>
                </a:r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2023	         2028	       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  ≥</m:t>
                    </m:r>
                  </m:oMath>
                </a14:m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 2030</a:t>
                </a:r>
                <a:endParaRPr lang="en-US" sz="1200" i="1" dirty="0">
                  <a:solidFill>
                    <a:prstClr val="black"/>
                  </a:solidFill>
                  <a:latin typeface="Calibri" panose="020F0502020204030204"/>
                  <a:sym typeface="Symbol" pitchFamily="18" charset="2"/>
                </a:endParaRPr>
              </a:p>
              <a:p>
                <a:pPr defTabSz="685800"/>
                <a:endParaRPr lang="en-GB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117CE2-3288-D2C3-DE52-9007B93F0D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7772" y="893356"/>
                <a:ext cx="3361561" cy="6694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Tableau 17">
            <a:extLst>
              <a:ext uri="{FF2B5EF4-FFF2-40B4-BE49-F238E27FC236}">
                <a16:creationId xmlns:a16="http://schemas.microsoft.com/office/drawing/2014/main" id="{21252AC7-0482-68E7-CC68-02D09F1F40A5}"/>
              </a:ext>
            </a:extLst>
          </p:cNvPr>
          <p:cNvGraphicFramePr>
            <a:graphicFrameLocks noGrp="1"/>
          </p:cNvGraphicFramePr>
          <p:nvPr/>
        </p:nvGraphicFramePr>
        <p:xfrm>
          <a:off x="8289758" y="1371601"/>
          <a:ext cx="3814011" cy="3212434"/>
        </p:xfrm>
        <a:graphic>
          <a:graphicData uri="http://schemas.openxmlformats.org/drawingml/2006/table">
            <a:tbl>
              <a:tblPr/>
              <a:tblGrid>
                <a:gridCol w="75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171">
                  <a:extLst>
                    <a:ext uri="{9D8B030D-6E8A-4147-A177-3AD203B41FA5}">
                      <a16:colId xmlns:a16="http://schemas.microsoft.com/office/drawing/2014/main" val="782020392"/>
                    </a:ext>
                  </a:extLst>
                </a:gridCol>
                <a:gridCol w="1053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Ions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Phoenix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 V3 </a:t>
                      </a: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 RFQ A/Q</a:t>
                      </a:r>
                      <a:r>
                        <a:rPr lang="en-US" sz="900" dirty="0">
                          <a:solidFill>
                            <a:srgbClr val="C00000"/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900" b="1" i="0" u="none" strike="noStrike" noProof="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Phoenix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V3 </a:t>
                      </a: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RFQ A/Q</a:t>
                      </a:r>
                      <a:r>
                        <a:rPr lang="en-US" sz="9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 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SC Ion Source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RFQ A/Q</a:t>
                      </a:r>
                      <a:r>
                        <a:rPr lang="en-US" sz="9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&gt;15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&gt;40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&gt;40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3.6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9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2.3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Ni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84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Kr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Xe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&gt;10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&lt;&lt;0.001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1" name="ZoneTexte 15">
            <a:extLst>
              <a:ext uri="{FF2B5EF4-FFF2-40B4-BE49-F238E27FC236}">
                <a16:creationId xmlns:a16="http://schemas.microsoft.com/office/drawing/2014/main" id="{C16463BC-2586-1872-60C0-E26C1547844E}"/>
              </a:ext>
            </a:extLst>
          </p:cNvPr>
          <p:cNvSpPr txBox="1"/>
          <p:nvPr/>
        </p:nvSpPr>
        <p:spPr>
          <a:xfrm>
            <a:off x="10948441" y="4622268"/>
            <a:ext cx="1379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alibri" panose="020F0502020204030204"/>
              </a:rPr>
              <a:t>* -&gt; no estimation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4E7673-FBFD-854F-2104-C3D50349B5D2}"/>
              </a:ext>
            </a:extLst>
          </p:cNvPr>
          <p:cNvSpPr/>
          <p:nvPr/>
        </p:nvSpPr>
        <p:spPr>
          <a:xfrm>
            <a:off x="9190058" y="4655779"/>
            <a:ext cx="746847" cy="2119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Measured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0AA5E4-7950-47A8-2201-BD03B90ECCD2}"/>
              </a:ext>
            </a:extLst>
          </p:cNvPr>
          <p:cNvSpPr/>
          <p:nvPr/>
        </p:nvSpPr>
        <p:spPr>
          <a:xfrm>
            <a:off x="10129212" y="4631716"/>
            <a:ext cx="746847" cy="211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900" dirty="0" err="1">
                <a:solidFill>
                  <a:prstClr val="black"/>
                </a:solidFill>
                <a:latin typeface="Calibri" panose="020F0502020204030204"/>
              </a:rPr>
              <a:t>Estimated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A9204D-B2D3-BFF1-4E77-C011C70D8ABB}"/>
              </a:ext>
            </a:extLst>
          </p:cNvPr>
          <p:cNvSpPr txBox="1"/>
          <p:nvPr/>
        </p:nvSpPr>
        <p:spPr>
          <a:xfrm>
            <a:off x="511861" y="5633434"/>
            <a:ext cx="226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ASTERIC SC ion source</a:t>
            </a:r>
            <a:endParaRPr lang="en-FR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8FE049-5766-2234-ECDF-C76B19705B24}"/>
              </a:ext>
            </a:extLst>
          </p:cNvPr>
          <p:cNvSpPr txBox="1"/>
          <p:nvPr/>
        </p:nvSpPr>
        <p:spPr>
          <a:xfrm>
            <a:off x="5756223" y="5535506"/>
            <a:ext cx="193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RFQ f</a:t>
            </a:r>
            <a:r>
              <a:rPr lang="fr-FR" dirty="0"/>
              <a:t>o</a:t>
            </a:r>
            <a:r>
              <a:rPr lang="en-FR" dirty="0"/>
              <a:t>r heavy 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4D1D2C-5D6A-BC46-3948-62DC356840A5}"/>
              </a:ext>
            </a:extLst>
          </p:cNvPr>
          <p:cNvSpPr txBox="1"/>
          <p:nvPr/>
        </p:nvSpPr>
        <p:spPr>
          <a:xfrm>
            <a:off x="9196138" y="5021378"/>
            <a:ext cx="245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2"/>
                </a:solidFill>
              </a:rPr>
              <a:t>World-record </a:t>
            </a:r>
            <a:r>
              <a:rPr lang="fr-FR" dirty="0" err="1">
                <a:solidFill>
                  <a:schemeClr val="accent2"/>
                </a:solidFill>
              </a:rPr>
              <a:t>intensities</a:t>
            </a:r>
            <a:endParaRPr lang="en-FR" dirty="0">
              <a:solidFill>
                <a:schemeClr val="accent2"/>
              </a:solidFill>
            </a:endParaRPr>
          </a:p>
        </p:txBody>
      </p:sp>
      <p:pic>
        <p:nvPicPr>
          <p:cNvPr id="3" name="Image 13">
            <a:extLst>
              <a:ext uri="{FF2B5EF4-FFF2-40B4-BE49-F238E27FC236}">
                <a16:creationId xmlns:a16="http://schemas.microsoft.com/office/drawing/2014/main" id="{B3A50990-AA1C-7503-024C-7032CC882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24" y="211676"/>
            <a:ext cx="497952" cy="4886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D4BAA9-E911-07E2-0D23-CAB5A6CC5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530" y="5902145"/>
            <a:ext cx="5167686" cy="6257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005A72-F931-6803-4445-DFE2C8F6C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003" y="95624"/>
            <a:ext cx="1753045" cy="821107"/>
          </a:xfrm>
          <a:prstGeom prst="rect">
            <a:avLst/>
          </a:prstGeom>
        </p:spPr>
      </p:pic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D06EE7D8-79E1-B45E-64FD-3ADCD01DD84D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7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C69070-A90A-3CEE-BCB2-054E0B9A9D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084" y="4295612"/>
            <a:ext cx="2632561" cy="118064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C620E8D-3877-73AC-3624-CA67D9FCF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90" y="3956864"/>
            <a:ext cx="1277348" cy="17031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AE547F0-F128-9DCF-8771-6B25877313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2336" y="2723703"/>
            <a:ext cx="1981309" cy="149556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34B9B7E-C2EE-4F96-FF75-4E38A6C260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2042" y="3983220"/>
            <a:ext cx="1222178" cy="160195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AE82709-F412-2651-6506-02F9DA2DBF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5264" y="3969412"/>
            <a:ext cx="1609707" cy="1559628"/>
          </a:xfrm>
          <a:prstGeom prst="rect">
            <a:avLst/>
          </a:prstGeom>
        </p:spPr>
      </p:pic>
      <p:sp>
        <p:nvSpPr>
          <p:cNvPr id="38" name="TextBox 28">
            <a:extLst>
              <a:ext uri="{FF2B5EF4-FFF2-40B4-BE49-F238E27FC236}">
                <a16:creationId xmlns:a16="http://schemas.microsoft.com/office/drawing/2014/main" id="{9E9BCCCE-EDCC-409E-5121-9D56EDC9ABF8}"/>
              </a:ext>
            </a:extLst>
          </p:cNvPr>
          <p:cNvSpPr txBox="1"/>
          <p:nvPr/>
        </p:nvSpPr>
        <p:spPr>
          <a:xfrm>
            <a:off x="3718521" y="5616554"/>
            <a:ext cx="9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Magnet</a:t>
            </a:r>
            <a:endParaRPr lang="en-FR" dirty="0"/>
          </a:p>
        </p:txBody>
      </p:sp>
    </p:spTree>
    <p:extLst>
      <p:ext uri="{BB962C8B-B14F-4D97-AF65-F5344CB8AC3E}">
        <p14:creationId xmlns:p14="http://schemas.microsoft.com/office/powerpoint/2010/main" val="23312643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47452" y="1001493"/>
            <a:ext cx="1018834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Objective:</a:t>
            </a:r>
            <a:r>
              <a:rPr lang="fr-FR" sz="1600" dirty="0"/>
              <a:t> </a:t>
            </a:r>
            <a:r>
              <a:rPr lang="fr-FR" sz="1600" dirty="0" err="1"/>
              <a:t>Increase</a:t>
            </a:r>
            <a:r>
              <a:rPr lang="fr-FR" sz="1600" dirty="0"/>
              <a:t> </a:t>
            </a:r>
            <a:r>
              <a:rPr lang="fr-FR" sz="1600" dirty="0" err="1"/>
              <a:t>GANIL’s</a:t>
            </a:r>
            <a:r>
              <a:rPr lang="fr-FR" sz="1600" dirty="0"/>
              <a:t> </a:t>
            </a:r>
            <a:r>
              <a:rPr lang="fr-FR" sz="1600" dirty="0" err="1"/>
              <a:t>capacity</a:t>
            </a:r>
            <a:r>
              <a:rPr lang="fr-FR" sz="1600" dirty="0"/>
              <a:t> to </a:t>
            </a:r>
            <a:r>
              <a:rPr lang="fr-FR" sz="1600" dirty="0" err="1"/>
              <a:t>provide</a:t>
            </a:r>
            <a:r>
              <a:rPr lang="fr-FR" sz="1600" dirty="0"/>
              <a:t> </a:t>
            </a:r>
            <a:r>
              <a:rPr lang="fr-FR" sz="1600" dirty="0" err="1"/>
              <a:t>heavy</a:t>
            </a:r>
            <a:r>
              <a:rPr lang="fr-FR" sz="1600" dirty="0"/>
              <a:t>-ion and neutron </a:t>
            </a:r>
            <a:r>
              <a:rPr lang="fr-FR" sz="1600" dirty="0" err="1"/>
              <a:t>beams</a:t>
            </a:r>
            <a:r>
              <a:rPr lang="fr-FR" sz="1600" dirty="0"/>
              <a:t> for the irradiation </a:t>
            </a:r>
            <a:r>
              <a:rPr lang="fr-FR" sz="1600" dirty="0" err="1"/>
              <a:t>testing</a:t>
            </a:r>
            <a:r>
              <a:rPr lang="fr-FR" sz="1600" dirty="0"/>
              <a:t> of </a:t>
            </a:r>
            <a:r>
              <a:rPr lang="fr-FR" sz="1600" dirty="0" err="1"/>
              <a:t>space</a:t>
            </a:r>
            <a:r>
              <a:rPr lang="fr-FR" sz="1600" dirty="0"/>
              <a:t> components and </a:t>
            </a:r>
            <a:r>
              <a:rPr lang="fr-FR" sz="1600" dirty="0" err="1"/>
              <a:t>systems</a:t>
            </a:r>
            <a:r>
              <a:rPr lang="fr-FR" sz="1600" dirty="0"/>
              <a:t>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approximately</a:t>
            </a:r>
            <a:r>
              <a:rPr lang="fr-FR" sz="1600" dirty="0"/>
              <a:t> </a:t>
            </a:r>
            <a:r>
              <a:rPr lang="fr-FR" sz="1600" b="1" dirty="0"/>
              <a:t>400 </a:t>
            </a:r>
            <a:r>
              <a:rPr lang="fr-FR" sz="1600" b="1" dirty="0" err="1"/>
              <a:t>hours</a:t>
            </a:r>
            <a:r>
              <a:rPr lang="fr-FR" sz="1600" b="1" dirty="0"/>
              <a:t> to 2,000 </a:t>
            </a:r>
            <a:r>
              <a:rPr lang="fr-FR" sz="1600" b="1" dirty="0" err="1"/>
              <a:t>hours</a:t>
            </a:r>
            <a:r>
              <a:rPr lang="fr-FR" sz="1600" b="1" dirty="0"/>
              <a:t> per </a:t>
            </a:r>
            <a:r>
              <a:rPr lang="fr-FR" sz="1600" b="1" dirty="0" err="1"/>
              <a:t>year</a:t>
            </a:r>
            <a:r>
              <a:rPr lang="fr-FR" sz="1600" dirty="0"/>
              <a:t> (a factor of 5 </a:t>
            </a:r>
            <a:r>
              <a:rPr lang="fr-FR" sz="1600" dirty="0" err="1"/>
              <a:t>increase</a:t>
            </a:r>
            <a:r>
              <a:rPr lang="fr-FR" sz="1600" dirty="0"/>
              <a:t>) by 2030.</a:t>
            </a:r>
          </a:p>
          <a:p>
            <a:r>
              <a:rPr lang="fr-FR" sz="1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</a:p>
          <a:p>
            <a:r>
              <a:rPr lang="fr-FR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fr-FR" sz="1600" b="1" dirty="0" err="1">
                <a:solidFill>
                  <a:srgbClr val="FF0000"/>
                </a:solidFill>
              </a:rPr>
              <a:t>Strengthen</a:t>
            </a:r>
            <a:r>
              <a:rPr lang="fr-FR" sz="1600" b="1" dirty="0">
                <a:solidFill>
                  <a:srgbClr val="FF0000"/>
                </a:solidFill>
              </a:rPr>
              <a:t> and </a:t>
            </a:r>
            <a:r>
              <a:rPr lang="fr-FR" sz="1600" b="1" dirty="0" err="1">
                <a:solidFill>
                  <a:srgbClr val="FF0000"/>
                </a:solidFill>
              </a:rPr>
              <a:t>modernize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existing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capabilities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while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developing</a:t>
            </a:r>
            <a:r>
              <a:rPr lang="fr-FR" sz="1600" b="1" dirty="0">
                <a:solidFill>
                  <a:srgbClr val="FF0000"/>
                </a:solidFill>
              </a:rPr>
              <a:t> new irradiation </a:t>
            </a:r>
            <a:r>
              <a:rPr lang="fr-FR" sz="1600" b="1" dirty="0" err="1">
                <a:solidFill>
                  <a:srgbClr val="FF0000"/>
                </a:solidFill>
              </a:rPr>
              <a:t>facilities</a:t>
            </a:r>
            <a:r>
              <a:rPr lang="fr-FR" sz="1600" b="1" dirty="0">
                <a:solidFill>
                  <a:srgbClr val="FF0000"/>
                </a:solidFill>
              </a:rPr>
              <a:t>.</a:t>
            </a:r>
            <a:endParaRPr lang="fr-FR" sz="1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600" b="1" dirty="0"/>
          </a:p>
          <a:p>
            <a:r>
              <a:rPr lang="fr-FR" sz="1600" b="1" dirty="0"/>
              <a:t>Key Challenges: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Meet</a:t>
            </a:r>
            <a:r>
              <a:rPr lang="fr-FR" sz="1600" dirty="0"/>
              <a:t> the </a:t>
            </a:r>
            <a:r>
              <a:rPr lang="fr-FR" sz="1600" dirty="0" err="1"/>
              <a:t>growing</a:t>
            </a:r>
            <a:r>
              <a:rPr lang="fr-FR" sz="1600" dirty="0"/>
              <a:t> </a:t>
            </a:r>
            <a:r>
              <a:rPr lang="fr-FR" sz="1600" dirty="0" err="1"/>
              <a:t>demand</a:t>
            </a:r>
            <a:r>
              <a:rPr lang="fr-FR" sz="1600" dirty="0"/>
              <a:t> for </a:t>
            </a:r>
            <a:r>
              <a:rPr lang="fr-FR" sz="1600" dirty="0" err="1"/>
              <a:t>testing</a:t>
            </a:r>
            <a:r>
              <a:rPr lang="fr-FR" sz="1600" dirty="0"/>
              <a:t> services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industry</a:t>
            </a:r>
            <a:r>
              <a:rPr lang="fr-FR" sz="1600" dirty="0"/>
              <a:t> and </a:t>
            </a:r>
            <a:r>
              <a:rPr lang="fr-FR" sz="1600" dirty="0" err="1"/>
              <a:t>address</a:t>
            </a:r>
            <a:r>
              <a:rPr lang="fr-FR" sz="1600" dirty="0"/>
              <a:t> the </a:t>
            </a:r>
            <a:r>
              <a:rPr lang="fr-FR" sz="1600" dirty="0" err="1"/>
              <a:t>risk</a:t>
            </a:r>
            <a:r>
              <a:rPr lang="fr-FR" sz="1600" dirty="0"/>
              <a:t> of a </a:t>
            </a:r>
            <a:r>
              <a:rPr lang="fr-FR" sz="1600" dirty="0" err="1"/>
              <a:t>shortage</a:t>
            </a:r>
            <a:r>
              <a:rPr lang="fr-FR" sz="1600" dirty="0"/>
              <a:t> </a:t>
            </a:r>
          </a:p>
          <a:p>
            <a:r>
              <a:rPr lang="fr-FR" sz="1600" dirty="0"/>
              <a:t>      of </a:t>
            </a:r>
            <a:r>
              <a:rPr lang="fr-FR" sz="1600" dirty="0" err="1"/>
              <a:t>suitable</a:t>
            </a:r>
            <a:r>
              <a:rPr lang="fr-FR" sz="1600" dirty="0"/>
              <a:t> </a:t>
            </a:r>
            <a:r>
              <a:rPr lang="fr-FR" sz="1600" dirty="0" err="1"/>
              <a:t>accelerator</a:t>
            </a:r>
            <a:r>
              <a:rPr lang="fr-FR" sz="1600" dirty="0"/>
              <a:t> </a:t>
            </a:r>
            <a:r>
              <a:rPr lang="fr-FR" sz="1600" dirty="0" err="1"/>
              <a:t>facilities</a:t>
            </a:r>
            <a:r>
              <a:rPr lang="fr-FR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Enhance</a:t>
            </a:r>
            <a:r>
              <a:rPr lang="fr-FR" sz="1600" dirty="0"/>
              <a:t> national </a:t>
            </a:r>
            <a:r>
              <a:rPr lang="fr-FR" sz="1600" dirty="0" err="1"/>
              <a:t>competitiveness</a:t>
            </a:r>
            <a:r>
              <a:rPr lang="fr-FR" sz="1600" dirty="0"/>
              <a:t> and </a:t>
            </a:r>
            <a:r>
              <a:rPr lang="fr-FR" sz="1600" dirty="0" err="1"/>
              <a:t>sovereignty</a:t>
            </a:r>
            <a:r>
              <a:rPr lang="fr-FR" sz="1600" dirty="0"/>
              <a:t> in the </a:t>
            </a:r>
            <a:r>
              <a:rPr lang="fr-FR" sz="1600" dirty="0" err="1"/>
              <a:t>space</a:t>
            </a:r>
            <a:r>
              <a:rPr lang="fr-FR" sz="1600" dirty="0"/>
              <a:t> </a:t>
            </a:r>
            <a:r>
              <a:rPr lang="fr-FR" sz="1600" dirty="0" err="1"/>
              <a:t>sector</a:t>
            </a:r>
            <a:r>
              <a:rPr lang="fr-FR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Develop</a:t>
            </a:r>
            <a:r>
              <a:rPr lang="fr-FR" sz="1600" dirty="0"/>
              <a:t> long-</a:t>
            </a:r>
            <a:r>
              <a:rPr lang="fr-FR" sz="1600" dirty="0" err="1"/>
              <a:t>term</a:t>
            </a:r>
            <a:r>
              <a:rPr lang="fr-FR" sz="1600" dirty="0"/>
              <a:t> </a:t>
            </a:r>
            <a:r>
              <a:rPr lang="fr-FR" sz="1600" dirty="0" err="1"/>
              <a:t>strategic</a:t>
            </a:r>
            <a:r>
              <a:rPr lang="fr-FR" sz="1600" dirty="0"/>
              <a:t> partnerships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industry</a:t>
            </a:r>
            <a:r>
              <a:rPr lang="fr-FR" sz="1600" dirty="0"/>
              <a:t> and </a:t>
            </a:r>
            <a:r>
              <a:rPr lang="fr-FR" sz="1600" dirty="0" err="1"/>
              <a:t>research</a:t>
            </a:r>
            <a:r>
              <a:rPr lang="fr-FR" sz="1600" dirty="0"/>
              <a:t> institutions.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Increase</a:t>
            </a:r>
            <a:r>
              <a:rPr lang="fr-FR" sz="1600" dirty="0"/>
              <a:t> the international </a:t>
            </a:r>
            <a:r>
              <a:rPr lang="fr-FR" sz="1600" dirty="0" err="1"/>
              <a:t>visibility</a:t>
            </a:r>
            <a:r>
              <a:rPr lang="fr-FR" sz="1600" dirty="0"/>
              <a:t> and </a:t>
            </a:r>
            <a:r>
              <a:rPr lang="fr-FR" sz="1600" dirty="0" err="1"/>
              <a:t>scientific</a:t>
            </a:r>
            <a:r>
              <a:rPr lang="fr-FR" sz="1600" dirty="0"/>
              <a:t> influence of France in the </a:t>
            </a:r>
            <a:r>
              <a:rPr lang="fr-FR" sz="1600" dirty="0" err="1"/>
              <a:t>space</a:t>
            </a:r>
            <a:r>
              <a:rPr lang="fr-FR" sz="1600" dirty="0"/>
              <a:t> </a:t>
            </a:r>
            <a:r>
              <a:rPr lang="fr-FR" sz="1600" dirty="0" err="1"/>
              <a:t>domain</a:t>
            </a:r>
            <a:r>
              <a:rPr lang="fr-FR" sz="1600" dirty="0"/>
              <a:t>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001" y="3190216"/>
            <a:ext cx="6477953" cy="4506250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1608959" y="57533"/>
            <a:ext cx="8456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fr-F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fr-F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Applications at GANIL </a:t>
            </a:r>
            <a:r>
              <a:rPr lang="fr-F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Accelerators</a:t>
            </a:r>
            <a:endParaRPr lang="fr-FR" sz="3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Titre 16"/>
          <p:cNvSpPr txBox="1">
            <a:spLocks/>
          </p:cNvSpPr>
          <p:nvPr/>
        </p:nvSpPr>
        <p:spPr>
          <a:xfrm>
            <a:off x="115095" y="75853"/>
            <a:ext cx="11739000" cy="1141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</a:rPr>
              <a:t>SAGA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0" y="4082005"/>
            <a:ext cx="3122336" cy="26916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133" y="4714033"/>
            <a:ext cx="2152310" cy="2059641"/>
          </a:xfrm>
          <a:prstGeom prst="rect">
            <a:avLst/>
          </a:prstGeom>
        </p:spPr>
      </p:pic>
      <p:sp>
        <p:nvSpPr>
          <p:cNvPr id="11" name="Ellipse 10"/>
          <p:cNvSpPr/>
          <p:nvPr/>
        </p:nvSpPr>
        <p:spPr>
          <a:xfrm>
            <a:off x="9371636" y="4610612"/>
            <a:ext cx="2689185" cy="1665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5134" y="2707030"/>
            <a:ext cx="1338128" cy="802877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224" y="2236888"/>
            <a:ext cx="566159" cy="55368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4314" y="2266272"/>
            <a:ext cx="541640" cy="45320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3270" y="951041"/>
            <a:ext cx="1085916" cy="108294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89" y="2236888"/>
            <a:ext cx="574043" cy="5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48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A930B14C-CE04-65AE-EE28-8586F0B9EB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11505" y="1140318"/>
            <a:ext cx="8044957" cy="471417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3205102-B802-690A-3D0F-DE3E65C1A256}"/>
              </a:ext>
            </a:extLst>
          </p:cNvPr>
          <p:cNvSpPr/>
          <p:nvPr/>
        </p:nvSpPr>
        <p:spPr>
          <a:xfrm>
            <a:off x="1876920" y="1169496"/>
            <a:ext cx="3144466" cy="1252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04D381D-CBD7-2F66-3AA6-A71FFCCFDDA4}"/>
              </a:ext>
            </a:extLst>
          </p:cNvPr>
          <p:cNvSpPr/>
          <p:nvPr/>
        </p:nvSpPr>
        <p:spPr>
          <a:xfrm>
            <a:off x="7125611" y="1205850"/>
            <a:ext cx="3144466" cy="10965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F10918A-3EDC-25FF-DB8B-20585DEF4E13}"/>
              </a:ext>
            </a:extLst>
          </p:cNvPr>
          <p:cNvSpPr txBox="1"/>
          <p:nvPr/>
        </p:nvSpPr>
        <p:spPr>
          <a:xfrm>
            <a:off x="3731758" y="5067362"/>
            <a:ext cx="1007390" cy="3000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b="1" dirty="0"/>
              <a:t>LINAC 2019 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0F63FE9-12A9-CADE-98D0-97328FEB1265}"/>
              </a:ext>
            </a:extLst>
          </p:cNvPr>
          <p:cNvSpPr txBox="1"/>
          <p:nvPr/>
        </p:nvSpPr>
        <p:spPr>
          <a:xfrm>
            <a:off x="8022329" y="4068730"/>
            <a:ext cx="1707582" cy="30008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350" b="1" dirty="0">
                <a:solidFill>
                  <a:schemeClr val="bg1"/>
                </a:solidFill>
              </a:rPr>
              <a:t>CYREN – 2025-2031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6B11E03-BAFB-F1EA-7406-4FBE1996764E}"/>
              </a:ext>
            </a:extLst>
          </p:cNvPr>
          <p:cNvSpPr txBox="1"/>
          <p:nvPr/>
        </p:nvSpPr>
        <p:spPr>
          <a:xfrm>
            <a:off x="393760" y="5138220"/>
            <a:ext cx="1841805" cy="71558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fr-FR" sz="1350" b="1" dirty="0">
                <a:solidFill>
                  <a:srgbClr val="7030A0"/>
                </a:solidFill>
              </a:rPr>
              <a:t>NEWGAIN, injecteur</a:t>
            </a:r>
          </a:p>
          <a:p>
            <a:r>
              <a:rPr lang="fr-FR" sz="1350" b="1" dirty="0">
                <a:solidFill>
                  <a:srgbClr val="7030A0"/>
                </a:solidFill>
              </a:rPr>
              <a:t>2029 PHOENIX</a:t>
            </a:r>
          </a:p>
          <a:p>
            <a:r>
              <a:rPr lang="fr-FR" sz="1350" b="1" dirty="0">
                <a:solidFill>
                  <a:srgbClr val="7030A0"/>
                </a:solidFill>
              </a:rPr>
              <a:t>2033 ASTERICS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9F87E05-53F3-6C40-B3E8-20B2F7F79284}"/>
              </a:ext>
            </a:extLst>
          </p:cNvPr>
          <p:cNvSpPr txBox="1"/>
          <p:nvPr/>
        </p:nvSpPr>
        <p:spPr>
          <a:xfrm>
            <a:off x="6225807" y="1431096"/>
            <a:ext cx="1676423" cy="507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7030A0"/>
                </a:solidFill>
              </a:rPr>
              <a:t>DESIR </a:t>
            </a:r>
            <a:r>
              <a:rPr lang="en-US" sz="1350" b="1" dirty="0"/>
              <a:t> 2028-2029</a:t>
            </a:r>
          </a:p>
          <a:p>
            <a:r>
              <a:rPr lang="en-US" sz="1350" b="1" dirty="0" err="1"/>
              <a:t>Décret</a:t>
            </a:r>
            <a:r>
              <a:rPr lang="en-US" sz="1350" b="1" dirty="0"/>
              <a:t> 2025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6A4FF6-9D9B-FD3A-9468-F97A92118485}"/>
              </a:ext>
            </a:extLst>
          </p:cNvPr>
          <p:cNvSpPr/>
          <p:nvPr/>
        </p:nvSpPr>
        <p:spPr>
          <a:xfrm>
            <a:off x="2163085" y="2227635"/>
            <a:ext cx="2330496" cy="2192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35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85C1F27-938F-3D49-9BAC-369AC3BA2F20}"/>
              </a:ext>
            </a:extLst>
          </p:cNvPr>
          <p:cNvSpPr txBox="1"/>
          <p:nvPr/>
        </p:nvSpPr>
        <p:spPr>
          <a:xfrm>
            <a:off x="1077600" y="3161714"/>
            <a:ext cx="1691592" cy="5078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b="1" dirty="0">
                <a:solidFill>
                  <a:srgbClr val="7030A0"/>
                </a:solidFill>
              </a:rPr>
              <a:t>Neutrons for Science (NFS) </a:t>
            </a:r>
            <a:r>
              <a:rPr lang="en-US" sz="1350" b="1" dirty="0"/>
              <a:t>2021</a:t>
            </a:r>
            <a:endParaRPr lang="en-US" sz="1050" b="1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88B74D8-0B89-0A40-BF4D-6163B733BEEF}"/>
              </a:ext>
            </a:extLst>
          </p:cNvPr>
          <p:cNvSpPr txBox="1"/>
          <p:nvPr/>
        </p:nvSpPr>
        <p:spPr>
          <a:xfrm>
            <a:off x="2649704" y="1712606"/>
            <a:ext cx="1980773" cy="715581"/>
          </a:xfrm>
          <a:prstGeom prst="rect">
            <a:avLst/>
          </a:prstGeom>
          <a:solidFill>
            <a:srgbClr val="F9E600"/>
          </a:solidFill>
        </p:spPr>
        <p:txBody>
          <a:bodyPr wrap="square" rtlCol="0">
            <a:spAutoFit/>
          </a:bodyPr>
          <a:lstStyle/>
          <a:p>
            <a:r>
              <a:rPr lang="en-US" sz="1350" b="1" dirty="0"/>
              <a:t>Mise </a:t>
            </a:r>
            <a:r>
              <a:rPr lang="en-US" sz="1350" b="1" dirty="0" err="1"/>
              <a:t>en</a:t>
            </a:r>
            <a:r>
              <a:rPr lang="en-US" sz="1350" b="1" dirty="0"/>
              <a:t> service du </a:t>
            </a:r>
            <a:r>
              <a:rPr lang="en-US" sz="1350" b="1" dirty="0">
                <a:solidFill>
                  <a:srgbClr val="7030A0"/>
                </a:solidFill>
              </a:rPr>
              <a:t>Super </a:t>
            </a:r>
          </a:p>
          <a:p>
            <a:r>
              <a:rPr lang="en-US" sz="1350" b="1" dirty="0">
                <a:solidFill>
                  <a:srgbClr val="7030A0"/>
                </a:solidFill>
              </a:rPr>
              <a:t>Separator Spectrometer (S3) </a:t>
            </a:r>
            <a:r>
              <a:rPr lang="en-US" sz="1350" b="1" dirty="0"/>
              <a:t>2024</a:t>
            </a:r>
            <a:r>
              <a:rPr lang="fr-FR" sz="1350" b="1" dirty="0"/>
              <a:t>-2027</a:t>
            </a:r>
            <a:endParaRPr lang="en-US" sz="1050" b="1" dirty="0"/>
          </a:p>
        </p:txBody>
      </p:sp>
      <p:pic>
        <p:nvPicPr>
          <p:cNvPr id="1026" name="Picture 2" descr="Charte graphique France 2030 et marque Etat | info.gouv.fr">
            <a:extLst>
              <a:ext uri="{FF2B5EF4-FFF2-40B4-BE49-F238E27FC236}">
                <a16:creationId xmlns:a16="http://schemas.microsoft.com/office/drawing/2014/main" id="{2342F621-3459-324D-141D-FD4612C781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7618" y="5469029"/>
            <a:ext cx="551557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harte graphique France 2030 et marque Etat | info.gouv.fr">
            <a:extLst>
              <a:ext uri="{FF2B5EF4-FFF2-40B4-BE49-F238E27FC236}">
                <a16:creationId xmlns:a16="http://schemas.microsoft.com/office/drawing/2014/main" id="{8F97F2D9-3B6C-3BB8-DF72-820D4E70B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24465" y="1638739"/>
            <a:ext cx="551557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harte graphique France 2030 et marque Etat | info.gouv.fr">
            <a:extLst>
              <a:ext uri="{FF2B5EF4-FFF2-40B4-BE49-F238E27FC236}">
                <a16:creationId xmlns:a16="http://schemas.microsoft.com/office/drawing/2014/main" id="{E67E884A-A260-6028-2683-42EF4BFCF9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2036" y="1362860"/>
            <a:ext cx="551557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CA46FE8D-FAD4-AB81-1732-D843E77676D9}"/>
              </a:ext>
            </a:extLst>
          </p:cNvPr>
          <p:cNvSpPr txBox="1"/>
          <p:nvPr/>
        </p:nvSpPr>
        <p:spPr>
          <a:xfrm>
            <a:off x="8876120" y="1971040"/>
            <a:ext cx="1613075" cy="30008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350" b="1" dirty="0">
                <a:solidFill>
                  <a:schemeClr val="bg1"/>
                </a:solidFill>
              </a:rPr>
              <a:t>SAGA – 2025-2031</a:t>
            </a:r>
          </a:p>
        </p:txBody>
      </p:sp>
      <p:pic>
        <p:nvPicPr>
          <p:cNvPr id="3" name="Picture 2" descr="Charte graphique France 2030 et marque Etat | info.gouv.fr">
            <a:extLst>
              <a:ext uri="{FF2B5EF4-FFF2-40B4-BE49-F238E27FC236}">
                <a16:creationId xmlns:a16="http://schemas.microsoft.com/office/drawing/2014/main" id="{C895C70C-7272-30AB-B7C0-3B39993145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32764" y="2221061"/>
            <a:ext cx="551557" cy="51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space réservé du numéro de diapositive 4">
            <a:extLst>
              <a:ext uri="{FF2B5EF4-FFF2-40B4-BE49-F238E27FC236}">
                <a16:creationId xmlns:a16="http://schemas.microsoft.com/office/drawing/2014/main" id="{01DCD481-AB91-AA0B-60F6-5079A9CCEAFB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9F514B53-CE62-CACD-F7CC-AF098F037EB1}"/>
              </a:ext>
            </a:extLst>
          </p:cNvPr>
          <p:cNvSpPr txBox="1">
            <a:spLocks/>
          </p:cNvSpPr>
          <p:nvPr/>
        </p:nvSpPr>
        <p:spPr>
          <a:xfrm>
            <a:off x="-12956" y="42440"/>
            <a:ext cx="4352081" cy="7888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fr-FR" sz="3200">
                <a:solidFill>
                  <a:schemeClr val="accent2"/>
                </a:solidFill>
              </a:rPr>
              <a:t>GANIL Horizon 2030</a:t>
            </a:r>
            <a:endParaRPr lang="fr-FR" sz="3200" dirty="0">
              <a:solidFill>
                <a:schemeClr val="accent2"/>
              </a:solidFill>
            </a:endParaRPr>
          </a:p>
        </p:txBody>
      </p:sp>
      <p:sp>
        <p:nvSpPr>
          <p:cNvPr id="2" name="ZoneTexte 11">
            <a:extLst>
              <a:ext uri="{FF2B5EF4-FFF2-40B4-BE49-F238E27FC236}">
                <a16:creationId xmlns:a16="http://schemas.microsoft.com/office/drawing/2014/main" id="{A3D8A6AF-6D6E-3744-AE06-231285D9D98E}"/>
              </a:ext>
            </a:extLst>
          </p:cNvPr>
          <p:cNvSpPr txBox="1"/>
          <p:nvPr/>
        </p:nvSpPr>
        <p:spPr>
          <a:xfrm>
            <a:off x="5356436" y="5621235"/>
            <a:ext cx="1707582" cy="300082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1350" b="1" dirty="0">
                <a:solidFill>
                  <a:schemeClr val="bg1"/>
                </a:solidFill>
              </a:rPr>
              <a:t>AGATA – 2029-2030</a:t>
            </a:r>
          </a:p>
        </p:txBody>
      </p:sp>
    </p:spTree>
    <p:extLst>
      <p:ext uri="{BB962C8B-B14F-4D97-AF65-F5344CB8AC3E}">
        <p14:creationId xmlns:p14="http://schemas.microsoft.com/office/powerpoint/2010/main" val="1401316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77529" y="-273121"/>
            <a:ext cx="10801350" cy="1141413"/>
          </a:xfrm>
        </p:spPr>
        <p:txBody>
          <a:bodyPr/>
          <a:lstStyle/>
          <a:p>
            <a:r>
              <a:rPr lang="fr-FR" dirty="0"/>
              <a:t>Plannings prévus 2027-2035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4E5E8E-EAA7-A9C5-132E-EB5B4E35446E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95325" y="661686"/>
            <a:ext cx="11307358" cy="147732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fr-FR" dirty="0"/>
              <a:t>Planning objective </a:t>
            </a:r>
            <a:r>
              <a:rPr lang="fr-FR" dirty="0" err="1"/>
              <a:t>taking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</a:t>
            </a:r>
            <a:r>
              <a:rPr lang="fr-FR" dirty="0" err="1"/>
              <a:t>account</a:t>
            </a:r>
            <a:r>
              <a:rPr lang="fr-FR" dirty="0"/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The </a:t>
            </a:r>
            <a:r>
              <a:rPr lang="fr-FR" dirty="0" err="1"/>
              <a:t>ramp</a:t>
            </a:r>
            <a:r>
              <a:rPr lang="fr-FR" dirty="0"/>
              <a:t>-up of </a:t>
            </a:r>
            <a:r>
              <a:rPr lang="fr-FR" dirty="0" err="1"/>
              <a:t>parallel</a:t>
            </a:r>
            <a:r>
              <a:rPr lang="fr-FR" dirty="0"/>
              <a:t> cyclotron/</a:t>
            </a:r>
            <a:r>
              <a:rPr lang="fr-FR" dirty="0" err="1"/>
              <a:t>linac</a:t>
            </a:r>
            <a:r>
              <a:rPr lang="fr-FR" dirty="0"/>
              <a:t> </a:t>
            </a:r>
            <a:r>
              <a:rPr lang="fr-FR" dirty="0" err="1"/>
              <a:t>operation</a:t>
            </a:r>
            <a:r>
              <a:rPr lang="fr-F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The commissioning of S3, DESIR and NEWGAIN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The SAGA </a:t>
            </a:r>
            <a:r>
              <a:rPr lang="fr-FR" dirty="0" err="1"/>
              <a:t>project</a:t>
            </a: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The CYREN </a:t>
            </a:r>
            <a:r>
              <a:rPr lang="fr-FR" dirty="0" err="1"/>
              <a:t>project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3866" y="2285332"/>
            <a:ext cx="9219316" cy="3740033"/>
          </a:xfrm>
          <a:prstGeom prst="rect">
            <a:avLst/>
          </a:prstGeom>
          <a:noFill/>
        </p:spPr>
      </p:pic>
      <p:sp>
        <p:nvSpPr>
          <p:cNvPr id="2" name="Espace réservé du pied de page 3">
            <a:extLst>
              <a:ext uri="{FF2B5EF4-FFF2-40B4-BE49-F238E27FC236}">
                <a16:creationId xmlns:a16="http://schemas.microsoft.com/office/drawing/2014/main" id="{921919A1-7694-5255-A295-97618D24C551}"/>
              </a:ext>
            </a:extLst>
          </p:cNvPr>
          <p:cNvSpPr txBox="1">
            <a:spLocks/>
          </p:cNvSpPr>
          <p:nvPr/>
        </p:nvSpPr>
        <p:spPr>
          <a:xfrm>
            <a:off x="695325" y="6318001"/>
            <a:ext cx="7349217" cy="54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2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					</a:t>
            </a:r>
            <a:r>
              <a:rPr lang="fr-FR" b="1" dirty="0"/>
              <a:t> CODIR 08/09/2025</a:t>
            </a:r>
          </a:p>
        </p:txBody>
      </p:sp>
    </p:spTree>
    <p:extLst>
      <p:ext uri="{BB962C8B-B14F-4D97-AF65-F5344CB8AC3E}">
        <p14:creationId xmlns:p14="http://schemas.microsoft.com/office/powerpoint/2010/main" val="1660501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0325FF2-DFF9-8215-AF4B-91DEACB95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5C8ACB5-7229-43D3-F17F-066FDD55F5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-11704" y="-973303"/>
            <a:ext cx="12203704" cy="9140813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04D1770-0BCA-6B24-D950-DEB84C6C71CF}"/>
              </a:ext>
            </a:extLst>
          </p:cNvPr>
          <p:cNvSpPr txBox="1">
            <a:spLocks/>
          </p:cNvSpPr>
          <p:nvPr/>
        </p:nvSpPr>
        <p:spPr>
          <a:xfrm>
            <a:off x="695325" y="549275"/>
            <a:ext cx="10801350" cy="1141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>
                <a:solidFill>
                  <a:srgbClr val="002060"/>
                </a:solidFill>
              </a:rPr>
              <a:t>Thank you for your attention</a:t>
            </a:r>
            <a:endParaRPr lang="fr-FR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67815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1D977A2D-380E-0543-8C78-1D7257B920CD}"/>
              </a:ext>
            </a:extLst>
          </p:cNvPr>
          <p:cNvSpPr txBox="1">
            <a:spLocks/>
          </p:cNvSpPr>
          <p:nvPr/>
        </p:nvSpPr>
        <p:spPr>
          <a:xfrm>
            <a:off x="68094" y="0"/>
            <a:ext cx="6448388" cy="762115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Installation</a:t>
            </a:r>
            <a:r>
              <a:rPr kumimoji="0" lang="fr-FR" sz="4400" b="0" i="1" u="none" strike="noStrike" kern="0" cap="none" spc="0" normalizeH="0" baseline="0" noProof="0" dirty="0">
                <a:ln>
                  <a:prstDash val="solid"/>
                </a:ln>
                <a:solidFill>
                  <a:srgbClr val="623681"/>
                </a:solidFill>
                <a:effectLst>
                  <a:outerShdw blurRad="88000" dist="50800" dir="5040000" algn="tl">
                    <a:srgbClr val="4A66AC">
                      <a:tint val="80000"/>
                      <a:satMod val="250000"/>
                      <a:alpha val="4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</a:t>
            </a:r>
            <a:r>
              <a:rPr kumimoji="0" lang="fr-FR" sz="44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GANIL-SPIRAL2</a:t>
            </a:r>
            <a:r>
              <a:rPr kumimoji="0" lang="fr-FR" sz="4400" b="0" i="1" u="none" strike="noStrike" kern="0" cap="none" spc="0" normalizeH="0" baseline="0" noProof="0" dirty="0">
                <a:ln>
                  <a:prstDash val="solid"/>
                </a:ln>
                <a:solidFill>
                  <a:srgbClr val="623681"/>
                </a:solidFill>
                <a:effectLst>
                  <a:outerShdw blurRad="88000" dist="50800" dir="5040000" algn="tl">
                    <a:srgbClr val="4A66AC">
                      <a:tint val="80000"/>
                      <a:satMod val="250000"/>
                      <a:alpha val="45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63599-5DA0-BE42-AE37-88D1760620F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A055A562-2FA6-E03B-921B-6C5140079BD2}"/>
              </a:ext>
            </a:extLst>
          </p:cNvPr>
          <p:cNvSpPr txBox="1"/>
          <p:nvPr/>
        </p:nvSpPr>
        <p:spPr>
          <a:xfrm>
            <a:off x="6675734" y="1418427"/>
            <a:ext cx="5259592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245 personnels permanents CNRS et CEA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(ingénieurs, techniciens, 30 chercheurs) 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 enseignant chercheur Univ. Caen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 chairs d’excellence (CAESAR, Région Normandie)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Environ 116 CDD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66 CDD ingénieurs et techniciens, 26 PhD, 18 post-docs, 18 apprentis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Hébergeur du CIMAP : 24 personnels permanents + 7 PhD + 3 post-docs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Communauté internationale d’utilisateurs de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~800 membres 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(plus de 300 visiteurs annuels)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Entre 100 et 150 publications/an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DC1DD95-2B34-D2D5-B44F-EE6F595ECB9A}"/>
              </a:ext>
            </a:extLst>
          </p:cNvPr>
          <p:cNvSpPr txBox="1"/>
          <p:nvPr/>
        </p:nvSpPr>
        <p:spPr>
          <a:xfrm>
            <a:off x="348343" y="841365"/>
            <a:ext cx="114953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Une installation de référence en physique nucléaire et en recherche pluridisciplinaire</a:t>
            </a:r>
            <a:endParaRPr kumimoji="0" lang="fr-FR" sz="2400" b="0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8928F264-FDDE-E44D-9087-231A69C5C3B1}"/>
              </a:ext>
            </a:extLst>
          </p:cNvPr>
          <p:cNvSpPr txBox="1"/>
          <p:nvPr/>
        </p:nvSpPr>
        <p:spPr>
          <a:xfrm>
            <a:off x="612345" y="5354915"/>
            <a:ext cx="50485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Grande variété de faisceaux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Cyclotrons : multifaisceaux, grande gamme en énergie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Faisceaux d’ions radioactifs LISE et SPIRAL1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LINAC : intensités faisceaux records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NFS : faisceaux de neutron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7B12262-0091-E122-3F2D-1B61C1F3473C}"/>
              </a:ext>
            </a:extLst>
          </p:cNvPr>
          <p:cNvSpPr txBox="1"/>
          <p:nvPr/>
        </p:nvSpPr>
        <p:spPr>
          <a:xfrm>
            <a:off x="6086272" y="5487827"/>
            <a:ext cx="554788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Des spectromètres et des systèmes de détection de pointes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Fort ancrage local et régional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Des grands projets en cours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Très haut niveau de compétences des personnels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DD7ECA81-26A0-BFA6-CCF9-B8A702105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343" y="1418427"/>
            <a:ext cx="5901993" cy="3805957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FA9A831-82B5-E2B8-915A-8FA64F00DD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7476" y="4684055"/>
            <a:ext cx="401266" cy="401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149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4">
            <a:extLst>
              <a:ext uri="{FF2B5EF4-FFF2-40B4-BE49-F238E27FC236}">
                <a16:creationId xmlns:a16="http://schemas.microsoft.com/office/drawing/2014/main" id="{D6847D27-3A55-229D-3EA5-ECAE86D3924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5872" y="1174060"/>
            <a:ext cx="1479417" cy="1050082"/>
          </a:xfrm>
          <a:prstGeom prst="rect">
            <a:avLst/>
          </a:prstGeom>
        </p:spPr>
      </p:pic>
      <p:pic>
        <p:nvPicPr>
          <p:cNvPr id="4" name="Image 5">
            <a:extLst>
              <a:ext uri="{FF2B5EF4-FFF2-40B4-BE49-F238E27FC236}">
                <a16:creationId xmlns:a16="http://schemas.microsoft.com/office/drawing/2014/main" id="{7BA360F5-78BE-CBBD-50F7-6D1CE8C489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16375" y="2234847"/>
            <a:ext cx="4667142" cy="4338293"/>
          </a:xfrm>
          <a:prstGeom prst="rect">
            <a:avLst/>
          </a:prstGeom>
        </p:spPr>
      </p:pic>
      <p:cxnSp>
        <p:nvCxnSpPr>
          <p:cNvPr id="10" name="Connecteur droit 6">
            <a:extLst>
              <a:ext uri="{FF2B5EF4-FFF2-40B4-BE49-F238E27FC236}">
                <a16:creationId xmlns:a16="http://schemas.microsoft.com/office/drawing/2014/main" id="{39F98AD6-664E-2099-F709-39AA9B720517}"/>
              </a:ext>
            </a:extLst>
          </p:cNvPr>
          <p:cNvCxnSpPr>
            <a:cxnSpLocks/>
            <a:endCxn id="54" idx="3"/>
          </p:cNvCxnSpPr>
          <p:nvPr/>
        </p:nvCxnSpPr>
        <p:spPr bwMode="auto">
          <a:xfrm flipH="1">
            <a:off x="4414591" y="3793861"/>
            <a:ext cx="2067004" cy="40261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1" name="Connecteur droit 7">
            <a:extLst>
              <a:ext uri="{FF2B5EF4-FFF2-40B4-BE49-F238E27FC236}">
                <a16:creationId xmlns:a16="http://schemas.microsoft.com/office/drawing/2014/main" id="{F87170B5-E5A7-FD34-A257-79FF0436FA1C}"/>
              </a:ext>
            </a:extLst>
          </p:cNvPr>
          <p:cNvCxnSpPr>
            <a:cxnSpLocks/>
            <a:endCxn id="17" idx="3"/>
          </p:cNvCxnSpPr>
          <p:nvPr/>
        </p:nvCxnSpPr>
        <p:spPr bwMode="auto">
          <a:xfrm flipH="1" flipV="1">
            <a:off x="3153295" y="3119006"/>
            <a:ext cx="3628149" cy="52128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2" name="Connecteur droit 8">
            <a:extLst>
              <a:ext uri="{FF2B5EF4-FFF2-40B4-BE49-F238E27FC236}">
                <a16:creationId xmlns:a16="http://schemas.microsoft.com/office/drawing/2014/main" id="{7B997770-311F-C852-4527-2F11BEC35F1E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481595" y="2753618"/>
            <a:ext cx="1362392" cy="35078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3" name="Connecteur droit 9">
            <a:extLst>
              <a:ext uri="{FF2B5EF4-FFF2-40B4-BE49-F238E27FC236}">
                <a16:creationId xmlns:a16="http://schemas.microsoft.com/office/drawing/2014/main" id="{4DC5583F-B514-ECA7-5548-C7EC8A6A8805}"/>
              </a:ext>
            </a:extLst>
          </p:cNvPr>
          <p:cNvCxnSpPr>
            <a:cxnSpLocks/>
          </p:cNvCxnSpPr>
          <p:nvPr/>
        </p:nvCxnSpPr>
        <p:spPr bwMode="auto">
          <a:xfrm>
            <a:off x="7908787" y="3339447"/>
            <a:ext cx="382159" cy="64993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4" name="Connecteur droit 10">
            <a:extLst>
              <a:ext uri="{FF2B5EF4-FFF2-40B4-BE49-F238E27FC236}">
                <a16:creationId xmlns:a16="http://schemas.microsoft.com/office/drawing/2014/main" id="{77744B36-0557-D754-CD72-825FCA682493}"/>
              </a:ext>
            </a:extLst>
          </p:cNvPr>
          <p:cNvCxnSpPr>
            <a:cxnSpLocks/>
            <a:endCxn id="3" idx="1"/>
          </p:cNvCxnSpPr>
          <p:nvPr/>
        </p:nvCxnSpPr>
        <p:spPr bwMode="auto">
          <a:xfrm flipV="1">
            <a:off x="7905533" y="1699101"/>
            <a:ext cx="820339" cy="1304826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cxnSp>
        <p:nvCxnSpPr>
          <p:cNvPr id="15" name="Connecteur droit 11">
            <a:extLst>
              <a:ext uri="{FF2B5EF4-FFF2-40B4-BE49-F238E27FC236}">
                <a16:creationId xmlns:a16="http://schemas.microsoft.com/office/drawing/2014/main" id="{787AE660-99A8-B71B-F756-A9ABA310C050}"/>
              </a:ext>
            </a:extLst>
          </p:cNvPr>
          <p:cNvCxnSpPr>
            <a:cxnSpLocks/>
          </p:cNvCxnSpPr>
          <p:nvPr/>
        </p:nvCxnSpPr>
        <p:spPr bwMode="auto">
          <a:xfrm flipV="1">
            <a:off x="7781400" y="2903160"/>
            <a:ext cx="1044126" cy="270952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pic>
        <p:nvPicPr>
          <p:cNvPr id="16" name="Image 12">
            <a:extLst>
              <a:ext uri="{FF2B5EF4-FFF2-40B4-BE49-F238E27FC236}">
                <a16:creationId xmlns:a16="http://schemas.microsoft.com/office/drawing/2014/main" id="{CF32A6C2-919C-B227-D30C-D6FF51583F6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62775" y="3784086"/>
            <a:ext cx="837432" cy="1190320"/>
          </a:xfrm>
          <a:prstGeom prst="rect">
            <a:avLst/>
          </a:prstGeom>
        </p:spPr>
      </p:pic>
      <p:pic>
        <p:nvPicPr>
          <p:cNvPr id="17" name="Image 13">
            <a:extLst>
              <a:ext uri="{FF2B5EF4-FFF2-40B4-BE49-F238E27FC236}">
                <a16:creationId xmlns:a16="http://schemas.microsoft.com/office/drawing/2014/main" id="{38E94123-17CB-C183-2D03-83DA12C6259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0911" y="2561828"/>
            <a:ext cx="912384" cy="1114355"/>
          </a:xfrm>
          <a:prstGeom prst="rect">
            <a:avLst/>
          </a:prstGeom>
        </p:spPr>
      </p:pic>
      <p:sp>
        <p:nvSpPr>
          <p:cNvPr id="18" name="ZoneTexte 14">
            <a:extLst>
              <a:ext uri="{FF2B5EF4-FFF2-40B4-BE49-F238E27FC236}">
                <a16:creationId xmlns:a16="http://schemas.microsoft.com/office/drawing/2014/main" id="{8734DE28-9E7E-5AF9-D408-42DF6C33FF69}"/>
              </a:ext>
            </a:extLst>
          </p:cNvPr>
          <p:cNvSpPr txBox="1"/>
          <p:nvPr/>
        </p:nvSpPr>
        <p:spPr>
          <a:xfrm>
            <a:off x="2178621" y="4987212"/>
            <a:ext cx="6583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VAMOS</a:t>
            </a:r>
          </a:p>
        </p:txBody>
      </p:sp>
      <p:sp>
        <p:nvSpPr>
          <p:cNvPr id="33" name="ZoneTexte 15">
            <a:extLst>
              <a:ext uri="{FF2B5EF4-FFF2-40B4-BE49-F238E27FC236}">
                <a16:creationId xmlns:a16="http://schemas.microsoft.com/office/drawing/2014/main" id="{97553B5C-9AF9-1960-BC0D-C4C155C554E1}"/>
              </a:ext>
            </a:extLst>
          </p:cNvPr>
          <p:cNvSpPr txBox="1"/>
          <p:nvPr/>
        </p:nvSpPr>
        <p:spPr>
          <a:xfrm>
            <a:off x="3092790" y="4651240"/>
            <a:ext cx="11302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AGATA </a:t>
            </a:r>
          </a:p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(2015-2021; 2029-2030)</a:t>
            </a:r>
          </a:p>
        </p:txBody>
      </p:sp>
      <p:sp>
        <p:nvSpPr>
          <p:cNvPr id="34" name="ZoneTexte 16">
            <a:extLst>
              <a:ext uri="{FF2B5EF4-FFF2-40B4-BE49-F238E27FC236}">
                <a16:creationId xmlns:a16="http://schemas.microsoft.com/office/drawing/2014/main" id="{BF55CBD6-79A2-83B2-6DA1-18B3B426B98A}"/>
              </a:ext>
            </a:extLst>
          </p:cNvPr>
          <p:cNvSpPr txBox="1"/>
          <p:nvPr/>
        </p:nvSpPr>
        <p:spPr>
          <a:xfrm>
            <a:off x="2142556" y="2315425"/>
            <a:ext cx="1032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EXOGAM</a:t>
            </a:r>
          </a:p>
        </p:txBody>
      </p:sp>
      <p:sp>
        <p:nvSpPr>
          <p:cNvPr id="35" name="ZoneTexte 17">
            <a:extLst>
              <a:ext uri="{FF2B5EF4-FFF2-40B4-BE49-F238E27FC236}">
                <a16:creationId xmlns:a16="http://schemas.microsoft.com/office/drawing/2014/main" id="{7DCA78E9-3145-CC18-EC45-9F360042AB2C}"/>
              </a:ext>
            </a:extLst>
          </p:cNvPr>
          <p:cNvSpPr txBox="1"/>
          <p:nvPr/>
        </p:nvSpPr>
        <p:spPr>
          <a:xfrm>
            <a:off x="5318777" y="1386786"/>
            <a:ext cx="11378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ACTAR TPC</a:t>
            </a:r>
          </a:p>
        </p:txBody>
      </p:sp>
      <p:sp>
        <p:nvSpPr>
          <p:cNvPr id="36" name="ZoneTexte 18">
            <a:extLst>
              <a:ext uri="{FF2B5EF4-FFF2-40B4-BE49-F238E27FC236}">
                <a16:creationId xmlns:a16="http://schemas.microsoft.com/office/drawing/2014/main" id="{F4A20C42-56D2-BD32-93E1-4E2F9AA6E977}"/>
              </a:ext>
            </a:extLst>
          </p:cNvPr>
          <p:cNvSpPr txBox="1"/>
          <p:nvPr/>
        </p:nvSpPr>
        <p:spPr>
          <a:xfrm>
            <a:off x="8687132" y="922029"/>
            <a:ext cx="979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MUGAST</a:t>
            </a:r>
          </a:p>
        </p:txBody>
      </p:sp>
      <p:sp>
        <p:nvSpPr>
          <p:cNvPr id="37" name="ZoneTexte 19">
            <a:extLst>
              <a:ext uri="{FF2B5EF4-FFF2-40B4-BE49-F238E27FC236}">
                <a16:creationId xmlns:a16="http://schemas.microsoft.com/office/drawing/2014/main" id="{06EC7D3B-E59E-0D1C-C038-5C0F4DA7FDE1}"/>
              </a:ext>
            </a:extLst>
          </p:cNvPr>
          <p:cNvSpPr txBox="1"/>
          <p:nvPr/>
        </p:nvSpPr>
        <p:spPr>
          <a:xfrm>
            <a:off x="8698271" y="2275881"/>
            <a:ext cx="19494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LISE SPECTROMETER</a:t>
            </a:r>
          </a:p>
        </p:txBody>
      </p:sp>
      <p:sp>
        <p:nvSpPr>
          <p:cNvPr id="38" name="ZoneTexte 20">
            <a:extLst>
              <a:ext uri="{FF2B5EF4-FFF2-40B4-BE49-F238E27FC236}">
                <a16:creationId xmlns:a16="http://schemas.microsoft.com/office/drawing/2014/main" id="{CD6DE6A0-E0A2-3E07-B9C8-B106A1901083}"/>
              </a:ext>
            </a:extLst>
          </p:cNvPr>
          <p:cNvSpPr txBox="1"/>
          <p:nvPr/>
        </p:nvSpPr>
        <p:spPr>
          <a:xfrm>
            <a:off x="8245890" y="3644185"/>
            <a:ext cx="1257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INDRA + FAZIA</a:t>
            </a:r>
          </a:p>
        </p:txBody>
      </p:sp>
      <p:cxnSp>
        <p:nvCxnSpPr>
          <p:cNvPr id="39" name="Connecteur droit 21">
            <a:extLst>
              <a:ext uri="{FF2B5EF4-FFF2-40B4-BE49-F238E27FC236}">
                <a16:creationId xmlns:a16="http://schemas.microsoft.com/office/drawing/2014/main" id="{42C652CE-420C-35B9-E6DF-EE4334EC670E}"/>
              </a:ext>
            </a:extLst>
          </p:cNvPr>
          <p:cNvCxnSpPr>
            <a:cxnSpLocks/>
          </p:cNvCxnSpPr>
          <p:nvPr/>
        </p:nvCxnSpPr>
        <p:spPr bwMode="auto">
          <a:xfrm flipV="1">
            <a:off x="7255257" y="2189633"/>
            <a:ext cx="488328" cy="54922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40" name="ZoneTexte 22">
            <a:extLst>
              <a:ext uri="{FF2B5EF4-FFF2-40B4-BE49-F238E27FC236}">
                <a16:creationId xmlns:a16="http://schemas.microsoft.com/office/drawing/2014/main" id="{D10E989C-7B27-03E9-BF07-F7D5F8DFA0A9}"/>
              </a:ext>
            </a:extLst>
          </p:cNvPr>
          <p:cNvSpPr txBox="1"/>
          <p:nvPr/>
        </p:nvSpPr>
        <p:spPr>
          <a:xfrm rot="1616580">
            <a:off x="7081046" y="2558709"/>
            <a:ext cx="14798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 eaLnBrk="0" hangingPunct="0"/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Experimental</a:t>
            </a:r>
            <a:r>
              <a:rPr lang="fr-FR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 </a:t>
            </a:r>
            <a:r>
              <a:rPr lang="fr-FR" sz="1050" b="1" dirty="0" err="1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rooms</a:t>
            </a:r>
            <a:endParaRPr lang="fr-FR" sz="105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ＭＳ Ｐゴシック" charset="-128"/>
              <a:cs typeface="Arial" panose="020B0604020202020204" pitchFamily="34" charset="0"/>
            </a:endParaRPr>
          </a:p>
        </p:txBody>
      </p:sp>
      <p:sp>
        <p:nvSpPr>
          <p:cNvPr id="41" name="ZoneTexte 23">
            <a:extLst>
              <a:ext uri="{FF2B5EF4-FFF2-40B4-BE49-F238E27FC236}">
                <a16:creationId xmlns:a16="http://schemas.microsoft.com/office/drawing/2014/main" id="{AF064048-756B-DA72-C059-D172B255B36F}"/>
              </a:ext>
            </a:extLst>
          </p:cNvPr>
          <p:cNvSpPr txBox="1"/>
          <p:nvPr/>
        </p:nvSpPr>
        <p:spPr>
          <a:xfrm>
            <a:off x="6834599" y="1865284"/>
            <a:ext cx="16596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Porte </a:t>
            </a:r>
            <a:r>
              <a:rPr lang="en-GB" sz="1200" dirty="0" err="1">
                <a:solidFill>
                  <a:schemeClr val="bg1">
                    <a:lumMod val="50000"/>
                  </a:schemeClr>
                </a:solidFill>
              </a:rPr>
              <a:t>échantillon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 pour irradiation</a:t>
            </a:r>
          </a:p>
        </p:txBody>
      </p:sp>
      <p:pic>
        <p:nvPicPr>
          <p:cNvPr id="42" name="Image 24">
            <a:extLst>
              <a:ext uri="{FF2B5EF4-FFF2-40B4-BE49-F238E27FC236}">
                <a16:creationId xmlns:a16="http://schemas.microsoft.com/office/drawing/2014/main" id="{EA7EA8DA-D6B4-1EFF-9378-B84B5ABF1C2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760" y="919740"/>
            <a:ext cx="1385591" cy="982817"/>
          </a:xfrm>
          <a:prstGeom prst="rect">
            <a:avLst/>
          </a:prstGeom>
        </p:spPr>
      </p:pic>
      <p:pic>
        <p:nvPicPr>
          <p:cNvPr id="43" name="Image 25">
            <a:extLst>
              <a:ext uri="{FF2B5EF4-FFF2-40B4-BE49-F238E27FC236}">
                <a16:creationId xmlns:a16="http://schemas.microsoft.com/office/drawing/2014/main" id="{5CC32C37-3FDE-E963-5805-3FD6752CFE7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80710" y="1331575"/>
            <a:ext cx="354229" cy="350250"/>
          </a:xfrm>
          <a:prstGeom prst="rect">
            <a:avLst/>
          </a:prstGeom>
        </p:spPr>
      </p:pic>
      <p:pic>
        <p:nvPicPr>
          <p:cNvPr id="44" name="Image 26">
            <a:extLst>
              <a:ext uri="{FF2B5EF4-FFF2-40B4-BE49-F238E27FC236}">
                <a16:creationId xmlns:a16="http://schemas.microsoft.com/office/drawing/2014/main" id="{ACAD3A33-2F86-8A0B-D207-FCEE717607C3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308" y="1765873"/>
            <a:ext cx="847458" cy="1203043"/>
          </a:xfrm>
          <a:prstGeom prst="rect">
            <a:avLst/>
          </a:prstGeom>
        </p:spPr>
      </p:pic>
      <p:pic>
        <p:nvPicPr>
          <p:cNvPr id="45" name="Image 27">
            <a:extLst>
              <a:ext uri="{FF2B5EF4-FFF2-40B4-BE49-F238E27FC236}">
                <a16:creationId xmlns:a16="http://schemas.microsoft.com/office/drawing/2014/main" id="{3351F727-CB4D-96CD-2707-AC70790302E3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22706" y="2533594"/>
            <a:ext cx="1560767" cy="983194"/>
          </a:xfrm>
          <a:prstGeom prst="rect">
            <a:avLst/>
          </a:prstGeom>
        </p:spPr>
      </p:pic>
      <p:pic>
        <p:nvPicPr>
          <p:cNvPr id="46" name="Image 28">
            <a:extLst>
              <a:ext uri="{FF2B5EF4-FFF2-40B4-BE49-F238E27FC236}">
                <a16:creationId xmlns:a16="http://schemas.microsoft.com/office/drawing/2014/main" id="{728F757C-32EC-B8D3-01A5-18EC122F6D56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91194" y="3935816"/>
            <a:ext cx="1368955" cy="862363"/>
          </a:xfrm>
          <a:prstGeom prst="rect">
            <a:avLst/>
          </a:prstGeom>
        </p:spPr>
      </p:pic>
      <p:pic>
        <p:nvPicPr>
          <p:cNvPr id="47" name="Image 29">
            <a:extLst>
              <a:ext uri="{FF2B5EF4-FFF2-40B4-BE49-F238E27FC236}">
                <a16:creationId xmlns:a16="http://schemas.microsoft.com/office/drawing/2014/main" id="{E252F791-318D-3EB4-7CD3-2D53571EFCF5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7946" y="5582092"/>
            <a:ext cx="1710337" cy="994814"/>
          </a:xfrm>
          <a:prstGeom prst="rect">
            <a:avLst/>
          </a:prstGeom>
        </p:spPr>
      </p:pic>
      <p:sp>
        <p:nvSpPr>
          <p:cNvPr id="48" name="ZoneTexte 30">
            <a:extLst>
              <a:ext uri="{FF2B5EF4-FFF2-40B4-BE49-F238E27FC236}">
                <a16:creationId xmlns:a16="http://schemas.microsoft.com/office/drawing/2014/main" id="{B00FCA39-9AEA-73BD-B2C1-93699070CE35}"/>
              </a:ext>
            </a:extLst>
          </p:cNvPr>
          <p:cNvSpPr txBox="1"/>
          <p:nvPr/>
        </p:nvSpPr>
        <p:spPr>
          <a:xfrm>
            <a:off x="5120325" y="5339875"/>
            <a:ext cx="14520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CYCLOTRON</a:t>
            </a:r>
          </a:p>
        </p:txBody>
      </p:sp>
      <p:cxnSp>
        <p:nvCxnSpPr>
          <p:cNvPr id="49" name="Connecteur droit 31">
            <a:extLst>
              <a:ext uri="{FF2B5EF4-FFF2-40B4-BE49-F238E27FC236}">
                <a16:creationId xmlns:a16="http://schemas.microsoft.com/office/drawing/2014/main" id="{3409BA0A-C74E-6C5C-69E3-94FCA7231EE1}"/>
              </a:ext>
            </a:extLst>
          </p:cNvPr>
          <p:cNvCxnSpPr>
            <a:cxnSpLocks/>
            <a:endCxn id="47" idx="3"/>
          </p:cNvCxnSpPr>
          <p:nvPr/>
        </p:nvCxnSpPr>
        <p:spPr bwMode="auto">
          <a:xfrm flipH="1">
            <a:off x="6858283" y="5367482"/>
            <a:ext cx="923117" cy="712017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50" name="ZoneTexte 32">
            <a:extLst>
              <a:ext uri="{FF2B5EF4-FFF2-40B4-BE49-F238E27FC236}">
                <a16:creationId xmlns:a16="http://schemas.microsoft.com/office/drawing/2014/main" id="{33E3121D-ACFF-EFC1-EB1C-1DFAB792DBED}"/>
              </a:ext>
            </a:extLst>
          </p:cNvPr>
          <p:cNvSpPr txBox="1"/>
          <p:nvPr/>
        </p:nvSpPr>
        <p:spPr>
          <a:xfrm rot="2134319">
            <a:off x="5068322" y="4995740"/>
            <a:ext cx="299795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 eaLnBrk="0" hangingPunct="0"/>
            <a:r>
              <a:rPr lang="fr-FR" sz="105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SPIRAL1 		GANIL CYCLOTRONS</a:t>
            </a:r>
          </a:p>
        </p:txBody>
      </p:sp>
      <p:pic>
        <p:nvPicPr>
          <p:cNvPr id="51" name="Image 33">
            <a:extLst>
              <a:ext uri="{FF2B5EF4-FFF2-40B4-BE49-F238E27FC236}">
                <a16:creationId xmlns:a16="http://schemas.microsoft.com/office/drawing/2014/main" id="{5B0AF420-A35E-8926-FAAC-9B5F1A7F7D9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151871" y="5722483"/>
            <a:ext cx="1304055" cy="1012776"/>
          </a:xfrm>
          <a:prstGeom prst="rect">
            <a:avLst/>
          </a:prstGeom>
        </p:spPr>
      </p:pic>
      <p:cxnSp>
        <p:nvCxnSpPr>
          <p:cNvPr id="52" name="Connecteur droit 34">
            <a:extLst>
              <a:ext uri="{FF2B5EF4-FFF2-40B4-BE49-F238E27FC236}">
                <a16:creationId xmlns:a16="http://schemas.microsoft.com/office/drawing/2014/main" id="{7D0C462B-09B2-1C7A-BC0D-3DA6D95FB771}"/>
              </a:ext>
            </a:extLst>
          </p:cNvPr>
          <p:cNvCxnSpPr>
            <a:cxnSpLocks/>
          </p:cNvCxnSpPr>
          <p:nvPr/>
        </p:nvCxnSpPr>
        <p:spPr bwMode="auto">
          <a:xfrm>
            <a:off x="8725871" y="5463649"/>
            <a:ext cx="423836" cy="508148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  <p:sp>
        <p:nvSpPr>
          <p:cNvPr id="53" name="ZoneTexte 35">
            <a:extLst>
              <a:ext uri="{FF2B5EF4-FFF2-40B4-BE49-F238E27FC236}">
                <a16:creationId xmlns:a16="http://schemas.microsoft.com/office/drawing/2014/main" id="{D5972305-F921-FF4B-5B57-60E8EBDA1F42}"/>
              </a:ext>
            </a:extLst>
          </p:cNvPr>
          <p:cNvSpPr txBox="1"/>
          <p:nvPr/>
        </p:nvSpPr>
        <p:spPr>
          <a:xfrm>
            <a:off x="9095045" y="5478375"/>
            <a:ext cx="11302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SOURCES</a:t>
            </a:r>
          </a:p>
        </p:txBody>
      </p:sp>
      <p:pic>
        <p:nvPicPr>
          <p:cNvPr id="54" name="Image 36">
            <a:extLst>
              <a:ext uri="{FF2B5EF4-FFF2-40B4-BE49-F238E27FC236}">
                <a16:creationId xmlns:a16="http://schemas.microsoft.com/office/drawing/2014/main" id="{8E9C3AFD-85BF-9A17-C3BD-A6A75E99772B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6281" y="3790699"/>
            <a:ext cx="1288310" cy="811561"/>
          </a:xfrm>
          <a:prstGeom prst="rect">
            <a:avLst/>
          </a:prstGeom>
        </p:spPr>
      </p:pic>
      <p:sp>
        <p:nvSpPr>
          <p:cNvPr id="55" name="ZoneTexte 1">
            <a:extLst>
              <a:ext uri="{FF2B5EF4-FFF2-40B4-BE49-F238E27FC236}">
                <a16:creationId xmlns:a16="http://schemas.microsoft.com/office/drawing/2014/main" id="{E64AF6A5-1A26-53F5-70A3-9F9B53727B18}"/>
              </a:ext>
            </a:extLst>
          </p:cNvPr>
          <p:cNvSpPr txBox="1"/>
          <p:nvPr/>
        </p:nvSpPr>
        <p:spPr>
          <a:xfrm>
            <a:off x="132078" y="786030"/>
            <a:ext cx="42424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5 cyclotrons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Stable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fr-FR" sz="1600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C à 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Energy :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&lt; 1 MeV/u up to 95 MeV/u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SPIRAL1 radioactive ion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Up to 4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parallel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/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B3FC0C-34E4-2905-A824-333A96AE2DE8}"/>
              </a:ext>
            </a:extLst>
          </p:cNvPr>
          <p:cNvSpPr txBox="1">
            <a:spLocks/>
          </p:cNvSpPr>
          <p:nvPr/>
        </p:nvSpPr>
        <p:spPr>
          <a:xfrm>
            <a:off x="130843" y="-112432"/>
            <a:ext cx="10801350" cy="99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3600" dirty="0"/>
              <a:t>GANIL cyclotrons and </a:t>
            </a:r>
            <a:r>
              <a:rPr lang="fr-FR" sz="3600" dirty="0" err="1"/>
              <a:t>experimental</a:t>
            </a:r>
            <a:r>
              <a:rPr lang="fr-FR" sz="3600" dirty="0"/>
              <a:t> </a:t>
            </a:r>
            <a:r>
              <a:rPr lang="fr-FR" sz="3600" dirty="0" err="1"/>
              <a:t>rooms</a:t>
            </a:r>
            <a:endParaRPr lang="en-FR" sz="3600" dirty="0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9BC84C35-C109-90DA-A04C-C57B662F829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60668" y="5439942"/>
            <a:ext cx="2135796" cy="11513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512F1858-62F1-3442-0DF4-6D5C20FCD42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99645" y="3950310"/>
            <a:ext cx="1304055" cy="1419888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BE09D52E-67D1-04A1-7E07-16623C5088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087" y="1825791"/>
            <a:ext cx="1333995" cy="1110806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F1364416-244D-AD53-24B3-D8713031E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43" y="2533594"/>
            <a:ext cx="1251247" cy="1876871"/>
          </a:xfrm>
          <a:prstGeom prst="rect">
            <a:avLst/>
          </a:prstGeom>
          <a:noFill/>
          <a:ln w="28575">
            <a:solidFill>
              <a:srgbClr val="7030A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AECFC8A5-B227-8851-2144-9A97EF1AF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06088" y="1674161"/>
            <a:ext cx="1049376" cy="1337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778929E-BB22-657B-EBB0-475306399618}"/>
              </a:ext>
            </a:extLst>
          </p:cNvPr>
          <p:cNvSpPr txBox="1"/>
          <p:nvPr/>
        </p:nvSpPr>
        <p:spPr>
          <a:xfrm rot="16200000">
            <a:off x="2101907" y="5858853"/>
            <a:ext cx="1168179" cy="307777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Fission</a:t>
            </a:r>
            <a:endParaRPr lang="en-FR" sz="1400" dirty="0"/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B71D10B-5D9E-EF96-5701-8E5DF2C23977}"/>
              </a:ext>
            </a:extLst>
          </p:cNvPr>
          <p:cNvSpPr txBox="1"/>
          <p:nvPr/>
        </p:nvSpPr>
        <p:spPr>
          <a:xfrm rot="16200000">
            <a:off x="-401783" y="3201059"/>
            <a:ext cx="1895592" cy="523220"/>
          </a:xfrm>
          <a:prstGeom prst="rect">
            <a:avLst/>
          </a:prstGeom>
          <a:noFill/>
          <a:ln w="28575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Exotic Nuclei Shell structure</a:t>
            </a:r>
            <a:endParaRPr lang="en-FR" sz="1400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28C01C9-8AA5-633B-FD42-1289ACD76FF9}"/>
              </a:ext>
            </a:extLst>
          </p:cNvPr>
          <p:cNvSpPr txBox="1"/>
          <p:nvPr/>
        </p:nvSpPr>
        <p:spPr>
          <a:xfrm rot="16200000">
            <a:off x="9999788" y="2194864"/>
            <a:ext cx="1304826" cy="3077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Exotic clusters</a:t>
            </a:r>
            <a:endParaRPr lang="en-FR" sz="1400" dirty="0"/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E8F65C8-806F-7156-2F6C-40B1D3208FDE}"/>
              </a:ext>
            </a:extLst>
          </p:cNvPr>
          <p:cNvSpPr txBox="1"/>
          <p:nvPr/>
        </p:nvSpPr>
        <p:spPr>
          <a:xfrm rot="16200000">
            <a:off x="9302838" y="4497760"/>
            <a:ext cx="1431666" cy="307777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FR" sz="1400"/>
              <a:t>E</a:t>
            </a:r>
            <a:r>
              <a:rPr lang="fr-FR" sz="1400" dirty="0"/>
              <a:t>OS</a:t>
            </a:r>
            <a:endParaRPr lang="en-FR" sz="1400" dirty="0"/>
          </a:p>
        </p:txBody>
      </p:sp>
      <p:sp>
        <p:nvSpPr>
          <p:cNvPr id="60" name="ZoneTexte 59">
            <a:extLst>
              <a:ext uri="{FF2B5EF4-FFF2-40B4-BE49-F238E27FC236}">
                <a16:creationId xmlns:a16="http://schemas.microsoft.com/office/drawing/2014/main" id="{C8F8042A-D06C-7FFC-7F1C-7F4B9FF61B97}"/>
              </a:ext>
            </a:extLst>
          </p:cNvPr>
          <p:cNvSpPr txBox="1"/>
          <p:nvPr/>
        </p:nvSpPr>
        <p:spPr>
          <a:xfrm rot="16200000">
            <a:off x="3347161" y="2119284"/>
            <a:ext cx="1141416" cy="523220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400"/>
              <a:t>Exotic radioactivit</a:t>
            </a:r>
            <a:r>
              <a:rPr lang="en-US" sz="1400" b="1"/>
              <a:t>y</a:t>
            </a:r>
            <a:endParaRPr lang="en-US" sz="1400"/>
          </a:p>
        </p:txBody>
      </p:sp>
      <p:sp>
        <p:nvSpPr>
          <p:cNvPr id="1024" name="Espace réservé du numéro de diapositive 4">
            <a:extLst>
              <a:ext uri="{FF2B5EF4-FFF2-40B4-BE49-F238E27FC236}">
                <a16:creationId xmlns:a16="http://schemas.microsoft.com/office/drawing/2014/main" id="{11965D37-4564-E908-1D1A-B853B2ABD22C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13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34E0797-6225-CBD3-FF7D-AA057DF440D1}"/>
              </a:ext>
            </a:extLst>
          </p:cNvPr>
          <p:cNvSpPr txBox="1"/>
          <p:nvPr/>
        </p:nvSpPr>
        <p:spPr>
          <a:xfrm>
            <a:off x="69390" y="5809361"/>
            <a:ext cx="23857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New stable beams : Th and W</a:t>
            </a:r>
          </a:p>
          <a:p>
            <a:r>
              <a:rPr lang="en-US" sz="1400" b="1" baseline="30000" dirty="0">
                <a:solidFill>
                  <a:srgbClr val="FF0000"/>
                </a:solidFill>
              </a:rPr>
              <a:t>235</a:t>
            </a:r>
            <a:r>
              <a:rPr lang="en-US" sz="1400" b="1" dirty="0">
                <a:solidFill>
                  <a:srgbClr val="FF0000"/>
                </a:solidFill>
              </a:rPr>
              <a:t>U under investigation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1C6443A-B531-93F1-9DCF-597497730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3" y="4588369"/>
            <a:ext cx="1046831" cy="1050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29828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g actuel+desir+newgain">
            <a:extLst>
              <a:ext uri="{FF2B5EF4-FFF2-40B4-BE49-F238E27FC236}">
                <a16:creationId xmlns:a16="http://schemas.microsoft.com/office/drawing/2014/main" id="{DD1CAA1A-54AB-ABB4-579D-548C30DDB9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6750" y="1264686"/>
            <a:ext cx="7223807" cy="4466276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11BDA86-CFEB-47C8-FFE9-1191774F9A0D}"/>
              </a:ext>
            </a:extLst>
          </p:cNvPr>
          <p:cNvSpPr/>
          <p:nvPr/>
        </p:nvSpPr>
        <p:spPr>
          <a:xfrm rot="19686623">
            <a:off x="3015574" y="2249010"/>
            <a:ext cx="4608708" cy="3087900"/>
          </a:xfrm>
          <a:prstGeom prst="rect">
            <a:avLst/>
          </a:prstGeom>
          <a:solidFill>
            <a:schemeClr val="bg1">
              <a:alpha val="82474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C5A3B6D-F07E-391A-2813-EF8AC115A76D}"/>
              </a:ext>
            </a:extLst>
          </p:cNvPr>
          <p:cNvSpPr/>
          <p:nvPr/>
        </p:nvSpPr>
        <p:spPr>
          <a:xfrm rot="18531175">
            <a:off x="8571307" y="3138878"/>
            <a:ext cx="713047" cy="1165011"/>
          </a:xfrm>
          <a:prstGeom prst="round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CustomShape 1">
            <a:extLst>
              <a:ext uri="{FF2B5EF4-FFF2-40B4-BE49-F238E27FC236}">
                <a16:creationId xmlns:a16="http://schemas.microsoft.com/office/drawing/2014/main" id="{C5E36812-3A94-A83C-DFF9-0F68A7B75596}"/>
              </a:ext>
            </a:extLst>
          </p:cNvPr>
          <p:cNvSpPr/>
          <p:nvPr/>
        </p:nvSpPr>
        <p:spPr>
          <a:xfrm>
            <a:off x="194944" y="76227"/>
            <a:ext cx="7032095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200" b="1" spc="-1" dirty="0" err="1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Exotic</a:t>
            </a:r>
            <a:r>
              <a:rPr lang="fr-FR" sz="3200" b="1" spc="-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lang="fr-FR" sz="3200" b="1" spc="-1" dirty="0" err="1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beam</a:t>
            </a:r>
            <a:r>
              <a:rPr lang="fr-FR" sz="3200" b="1" spc="-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production – SPIRAL1</a:t>
            </a:r>
            <a:endParaRPr lang="fr-FR" sz="3200" b="1" spc="-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43">
            <a:extLst>
              <a:ext uri="{FF2B5EF4-FFF2-40B4-BE49-F238E27FC236}">
                <a16:creationId xmlns:a16="http://schemas.microsoft.com/office/drawing/2014/main" id="{1AB22449-B334-2004-AAAB-97C1D6318230}"/>
              </a:ext>
            </a:extLst>
          </p:cNvPr>
          <p:cNvSpPr txBox="1"/>
          <p:nvPr/>
        </p:nvSpPr>
        <p:spPr>
          <a:xfrm>
            <a:off x="4566315" y="1274450"/>
            <a:ext cx="28234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AU" dirty="0"/>
              <a:t>50 new isomers/isotopes</a:t>
            </a:r>
          </a:p>
          <a:p>
            <a:r>
              <a:rPr lang="en-AU" dirty="0"/>
              <a:t>With intensities suitable </a:t>
            </a:r>
          </a:p>
          <a:p>
            <a:r>
              <a:rPr lang="en-AU" dirty="0"/>
              <a:t>for acceleration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DBA7714-68B5-436C-E183-4EAF2FFD0A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58" y="803020"/>
            <a:ext cx="3958892" cy="2622123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Rectangle à coins arrondis 16">
            <a:extLst>
              <a:ext uri="{FF2B5EF4-FFF2-40B4-BE49-F238E27FC236}">
                <a16:creationId xmlns:a16="http://schemas.microsoft.com/office/drawing/2014/main" id="{C3B30F15-D63C-7CA7-3DCB-36518699673C}"/>
              </a:ext>
            </a:extLst>
          </p:cNvPr>
          <p:cNvSpPr/>
          <p:nvPr/>
        </p:nvSpPr>
        <p:spPr>
          <a:xfrm>
            <a:off x="353145" y="3721383"/>
            <a:ext cx="5625695" cy="2532927"/>
          </a:xfrm>
          <a:prstGeom prst="roundRect">
            <a:avLst>
              <a:gd name="adj" fmla="val 2892"/>
            </a:avLst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9110939-60F4-1BF0-7089-24BD25E08BC4}"/>
              </a:ext>
            </a:extLst>
          </p:cNvPr>
          <p:cNvSpPr txBox="1"/>
          <p:nvPr/>
        </p:nvSpPr>
        <p:spPr>
          <a:xfrm>
            <a:off x="370422" y="3721383"/>
            <a:ext cx="14782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>
                <a:solidFill>
                  <a:schemeClr val="accent4"/>
                </a:solidFill>
              </a:rPr>
              <a:t>TULIP FEBIAD</a:t>
            </a:r>
          </a:p>
        </p:txBody>
      </p:sp>
      <p:pic>
        <p:nvPicPr>
          <p:cNvPr id="15" name="Picture 5">
            <a:extLst>
              <a:ext uri="{FF2B5EF4-FFF2-40B4-BE49-F238E27FC236}">
                <a16:creationId xmlns:a16="http://schemas.microsoft.com/office/drawing/2014/main" id="{0B7EEF09-BCCF-BE54-BAAC-0C9031C190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96" b="14571"/>
          <a:stretch/>
        </p:blipFill>
        <p:spPr bwMode="auto">
          <a:xfrm>
            <a:off x="382454" y="4030554"/>
            <a:ext cx="2491455" cy="130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A92B79BD-4ACA-3FC6-6F1E-1B36871A7F1C}"/>
              </a:ext>
            </a:extLst>
          </p:cNvPr>
          <p:cNvSpPr txBox="1"/>
          <p:nvPr/>
        </p:nvSpPr>
        <p:spPr>
          <a:xfrm>
            <a:off x="485702" y="5380479"/>
            <a:ext cx="479862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err="1"/>
              <a:t>Tested</a:t>
            </a:r>
            <a:r>
              <a:rPr lang="fr-FR" sz="1600" b="1" dirty="0"/>
              <a:t> offline in 2024-2025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Calibrated</a:t>
            </a:r>
            <a:r>
              <a:rPr lang="fr-FR" sz="1600" dirty="0"/>
              <a:t> Ar </a:t>
            </a:r>
            <a:r>
              <a:rPr lang="fr-FR" sz="1600" dirty="0" err="1"/>
              <a:t>leak</a:t>
            </a:r>
            <a:r>
              <a:rPr lang="fr-FR" sz="1600" dirty="0"/>
              <a:t> : </a:t>
            </a:r>
            <a:r>
              <a:rPr lang="fr-FR" sz="1600" dirty="0" err="1"/>
              <a:t>Eff</a:t>
            </a:r>
            <a:r>
              <a:rPr lang="fr-FR" sz="1600" baseline="-25000" dirty="0" err="1"/>
              <a:t>Ar</a:t>
            </a:r>
            <a:r>
              <a:rPr lang="fr-FR" sz="1600" dirty="0"/>
              <a:t> &gt; 6% (stable) and up to 17%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/>
              <a:t>Ag, In, Sn </a:t>
            </a:r>
            <a:r>
              <a:rPr lang="fr-FR" sz="1600" dirty="0" err="1"/>
              <a:t>tracers</a:t>
            </a:r>
            <a:r>
              <a:rPr lang="fr-FR" sz="1600" dirty="0"/>
              <a:t> : </a:t>
            </a:r>
            <a:r>
              <a:rPr lang="fr-FR" sz="1600" dirty="0" err="1"/>
              <a:t>Eff</a:t>
            </a:r>
            <a:r>
              <a:rPr lang="fr-FR" sz="1600" dirty="0"/>
              <a:t> = 9-15%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DDB355-D2BE-2D44-D869-4287E7189EEA}"/>
              </a:ext>
            </a:extLst>
          </p:cNvPr>
          <p:cNvSpPr txBox="1"/>
          <p:nvPr/>
        </p:nvSpPr>
        <p:spPr>
          <a:xfrm>
            <a:off x="6044560" y="4699624"/>
            <a:ext cx="31826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dirty="0"/>
              <a:t>« Intense » </a:t>
            </a:r>
            <a:r>
              <a:rPr lang="fr-FR" dirty="0" err="1"/>
              <a:t>metalic</a:t>
            </a:r>
            <a:r>
              <a:rPr lang="fr-FR" dirty="0"/>
              <a:t> isotopes </a:t>
            </a:r>
          </a:p>
          <a:p>
            <a:r>
              <a:rPr lang="fr-FR" dirty="0"/>
              <a:t>in the </a:t>
            </a:r>
            <a:r>
              <a:rPr lang="fr-FR" baseline="30000" dirty="0"/>
              <a:t>100</a:t>
            </a:r>
            <a:r>
              <a:rPr lang="fr-FR" dirty="0"/>
              <a:t>Sn </a:t>
            </a:r>
            <a:r>
              <a:rPr lang="fr-FR" dirty="0" err="1"/>
              <a:t>region</a:t>
            </a:r>
            <a:endParaRPr lang="en-US" dirty="0"/>
          </a:p>
        </p:txBody>
      </p:sp>
      <p:pic>
        <p:nvPicPr>
          <p:cNvPr id="20" name="Picture 13">
            <a:extLst>
              <a:ext uri="{FF2B5EF4-FFF2-40B4-BE49-F238E27FC236}">
                <a16:creationId xmlns:a16="http://schemas.microsoft.com/office/drawing/2014/main" id="{8BE87205-7B7B-8886-E1FE-577243E42B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7116" y="1751591"/>
            <a:ext cx="1517021" cy="2022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1" name="TextBox 1">
            <a:extLst>
              <a:ext uri="{FF2B5EF4-FFF2-40B4-BE49-F238E27FC236}">
                <a16:creationId xmlns:a16="http://schemas.microsoft.com/office/drawing/2014/main" id="{34216A71-4571-814C-9CD8-E1D22C12A358}"/>
              </a:ext>
            </a:extLst>
          </p:cNvPr>
          <p:cNvSpPr txBox="1"/>
          <p:nvPr/>
        </p:nvSpPr>
        <p:spPr>
          <a:xfrm>
            <a:off x="9334222" y="1274538"/>
            <a:ext cx="27075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FR" sz="1600" b="1" dirty="0"/>
              <a:t>AGATA </a:t>
            </a:r>
            <a:r>
              <a:rPr lang="en-FR" sz="1600" b="1"/>
              <a:t>campaign @</a:t>
            </a:r>
            <a:r>
              <a:rPr lang="fr-FR" sz="1600" b="1" dirty="0"/>
              <a:t> </a:t>
            </a:r>
            <a:r>
              <a:rPr lang="en-FR" sz="1600" b="1"/>
              <a:t>GANIL</a:t>
            </a:r>
            <a:endParaRPr lang="en-FR" sz="1600" b="1" dirty="0"/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5F67F802-E33C-E970-3FAA-9CF7258FB64E}"/>
              </a:ext>
            </a:extLst>
          </p:cNvPr>
          <p:cNvSpPr txBox="1"/>
          <p:nvPr/>
        </p:nvSpPr>
        <p:spPr>
          <a:xfrm>
            <a:off x="7595886" y="756855"/>
            <a:ext cx="1879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DESIR </a:t>
            </a:r>
            <a:endParaRPr lang="en-FR" b="1" dirty="0"/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14EDA07C-016B-2548-A7E9-B09D88CE14B9}"/>
              </a:ext>
            </a:extLst>
          </p:cNvPr>
          <p:cNvGrpSpPr/>
          <p:nvPr/>
        </p:nvGrpSpPr>
        <p:grpSpPr>
          <a:xfrm>
            <a:off x="3110950" y="3888319"/>
            <a:ext cx="2711599" cy="1813932"/>
            <a:chOff x="3217303" y="750389"/>
            <a:chExt cx="7327656" cy="5220000"/>
          </a:xfrm>
        </p:grpSpPr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C5051D28-453B-2787-4097-1D6ACD84926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17303" y="750389"/>
              <a:ext cx="6982226" cy="5220000"/>
            </a:xfrm>
            <a:prstGeom prst="rect">
              <a:avLst/>
            </a:prstGeom>
          </p:spPr>
        </p:pic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03D7B4AE-BA34-587B-85CC-5131D5D1FF6C}"/>
                </a:ext>
              </a:extLst>
            </p:cNvPr>
            <p:cNvSpPr txBox="1"/>
            <p:nvPr/>
          </p:nvSpPr>
          <p:spPr>
            <a:xfrm>
              <a:off x="3349907" y="4172181"/>
              <a:ext cx="2067161" cy="75284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fr-FR" sz="1050" dirty="0" err="1"/>
                <a:t>Beam</a:t>
              </a:r>
              <a:r>
                <a:rPr lang="fr-FR" sz="1050" dirty="0"/>
                <a:t> OFF</a:t>
              </a: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59BE2727-B22C-E21A-6579-82CA1280C11E}"/>
                </a:ext>
              </a:extLst>
            </p:cNvPr>
            <p:cNvSpPr txBox="1"/>
            <p:nvPr/>
          </p:nvSpPr>
          <p:spPr>
            <a:xfrm>
              <a:off x="6708417" y="1861119"/>
              <a:ext cx="1967529" cy="7528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/>
                <a:t>Beam</a:t>
              </a:r>
              <a:r>
                <a:rPr lang="fr-FR" sz="1050" dirty="0"/>
                <a:t> ON</a:t>
              </a:r>
            </a:p>
          </p:txBody>
        </p:sp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5B6BBB1-9F9E-006D-6A8B-442F3AF3FE21}"/>
                </a:ext>
              </a:extLst>
            </p:cNvPr>
            <p:cNvGrpSpPr/>
            <p:nvPr/>
          </p:nvGrpSpPr>
          <p:grpSpPr>
            <a:xfrm>
              <a:off x="4185773" y="1476374"/>
              <a:ext cx="1042168" cy="3418979"/>
              <a:chOff x="3751095" y="1078173"/>
              <a:chExt cx="2554172" cy="1448938"/>
            </a:xfrm>
          </p:grpSpPr>
          <p:cxnSp>
            <p:nvCxnSpPr>
              <p:cNvPr id="35" name="Connecteur droit 34">
                <a:extLst>
                  <a:ext uri="{FF2B5EF4-FFF2-40B4-BE49-F238E27FC236}">
                    <a16:creationId xmlns:a16="http://schemas.microsoft.com/office/drawing/2014/main" id="{AFD3D511-7245-97AA-D7C3-394E47F09AAA}"/>
                  </a:ext>
                </a:extLst>
              </p:cNvPr>
              <p:cNvCxnSpPr/>
              <p:nvPr/>
            </p:nvCxnSpPr>
            <p:spPr>
              <a:xfrm flipV="1">
                <a:off x="4849331" y="1078173"/>
                <a:ext cx="0" cy="1448938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Connecteur droit 35">
                <a:extLst>
                  <a:ext uri="{FF2B5EF4-FFF2-40B4-BE49-F238E27FC236}">
                    <a16:creationId xmlns:a16="http://schemas.microsoft.com/office/drawing/2014/main" id="{717C3C0A-50D3-533D-5DCD-3DBDF1F77E64}"/>
                  </a:ext>
                </a:extLst>
              </p:cNvPr>
              <p:cNvCxnSpPr/>
              <p:nvPr/>
            </p:nvCxnSpPr>
            <p:spPr>
              <a:xfrm flipV="1">
                <a:off x="4942765" y="1078173"/>
                <a:ext cx="0" cy="1448938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Connecteur droit 36">
                <a:extLst>
                  <a:ext uri="{FF2B5EF4-FFF2-40B4-BE49-F238E27FC236}">
                    <a16:creationId xmlns:a16="http://schemas.microsoft.com/office/drawing/2014/main" id="{BFBD0097-563A-06DF-6264-586885CA7380}"/>
                  </a:ext>
                </a:extLst>
              </p:cNvPr>
              <p:cNvCxnSpPr/>
              <p:nvPr/>
            </p:nvCxnSpPr>
            <p:spPr>
              <a:xfrm flipH="1">
                <a:off x="4774444" y="1078173"/>
                <a:ext cx="1530823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37">
                <a:extLst>
                  <a:ext uri="{FF2B5EF4-FFF2-40B4-BE49-F238E27FC236}">
                    <a16:creationId xmlns:a16="http://schemas.microsoft.com/office/drawing/2014/main" id="{DF27C28B-94E8-C879-7692-0EF8C0F5A755}"/>
                  </a:ext>
                </a:extLst>
              </p:cNvPr>
              <p:cNvCxnSpPr/>
              <p:nvPr/>
            </p:nvCxnSpPr>
            <p:spPr>
              <a:xfrm flipH="1">
                <a:off x="3751095" y="2527110"/>
                <a:ext cx="1375405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e 28">
              <a:extLst>
                <a:ext uri="{FF2B5EF4-FFF2-40B4-BE49-F238E27FC236}">
                  <a16:creationId xmlns:a16="http://schemas.microsoft.com/office/drawing/2014/main" id="{7FFA79A1-F8E8-EE91-A79E-4E48CD34F277}"/>
                </a:ext>
              </a:extLst>
            </p:cNvPr>
            <p:cNvGrpSpPr/>
            <p:nvPr/>
          </p:nvGrpSpPr>
          <p:grpSpPr>
            <a:xfrm>
              <a:off x="4472723" y="3249896"/>
              <a:ext cx="1574800" cy="0"/>
              <a:chOff x="1250950" y="3721511"/>
              <a:chExt cx="1574800" cy="0"/>
            </a:xfrm>
          </p:grpSpPr>
          <p:cxnSp>
            <p:nvCxnSpPr>
              <p:cNvPr id="33" name="Connecteur droit avec flèche 32">
                <a:extLst>
                  <a:ext uri="{FF2B5EF4-FFF2-40B4-BE49-F238E27FC236}">
                    <a16:creationId xmlns:a16="http://schemas.microsoft.com/office/drawing/2014/main" id="{B4613C99-0E06-7E86-EA1D-20A3AF640987}"/>
                  </a:ext>
                </a:extLst>
              </p:cNvPr>
              <p:cNvCxnSpPr/>
              <p:nvPr/>
            </p:nvCxnSpPr>
            <p:spPr>
              <a:xfrm>
                <a:off x="1250950" y="3721511"/>
                <a:ext cx="1714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Connecteur droit avec flèche 33">
                <a:extLst>
                  <a:ext uri="{FF2B5EF4-FFF2-40B4-BE49-F238E27FC236}">
                    <a16:creationId xmlns:a16="http://schemas.microsoft.com/office/drawing/2014/main" id="{4A0EE6E6-AC1B-88CD-7E43-B32C2F09F27E}"/>
                  </a:ext>
                </a:extLst>
              </p:cNvPr>
              <p:cNvCxnSpPr/>
              <p:nvPr/>
            </p:nvCxnSpPr>
            <p:spPr>
              <a:xfrm flipH="1">
                <a:off x="1447800" y="3721511"/>
                <a:ext cx="137795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CD383EB2-EE5F-A290-93AA-0EAA1A760A22}"/>
                </a:ext>
              </a:extLst>
            </p:cNvPr>
            <p:cNvSpPr txBox="1"/>
            <p:nvPr/>
          </p:nvSpPr>
          <p:spPr>
            <a:xfrm>
              <a:off x="5016019" y="2880563"/>
              <a:ext cx="1521348" cy="7085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/>
                <a:t>11,2 µs</a:t>
              </a:r>
            </a:p>
          </p:txBody>
        </p:sp>
        <p:sp>
          <p:nvSpPr>
            <p:cNvPr id="31" name="ZoneTexte 30">
              <a:extLst>
                <a:ext uri="{FF2B5EF4-FFF2-40B4-BE49-F238E27FC236}">
                  <a16:creationId xmlns:a16="http://schemas.microsoft.com/office/drawing/2014/main" id="{FC4C253A-04DD-D09E-0DC5-4A372D906B58}"/>
                </a:ext>
              </a:extLst>
            </p:cNvPr>
            <p:cNvSpPr txBox="1"/>
            <p:nvPr/>
          </p:nvSpPr>
          <p:spPr>
            <a:xfrm>
              <a:off x="8461672" y="2726676"/>
              <a:ext cx="1521348" cy="8856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baseline="30000" dirty="0"/>
                <a:t>74</a:t>
              </a:r>
              <a:r>
                <a:rPr lang="fr-FR" sz="1400" b="1" dirty="0"/>
                <a:t>Rb</a:t>
              </a:r>
              <a:r>
                <a:rPr lang="fr-FR" sz="1400" b="1" baseline="30000" dirty="0"/>
                <a:t>+</a:t>
              </a:r>
            </a:p>
          </p:txBody>
        </p:sp>
        <p:sp>
          <p:nvSpPr>
            <p:cNvPr id="32" name="ZoneTexte 31">
              <a:extLst>
                <a:ext uri="{FF2B5EF4-FFF2-40B4-BE49-F238E27FC236}">
                  <a16:creationId xmlns:a16="http://schemas.microsoft.com/office/drawing/2014/main" id="{52D37F6C-9BE9-3B96-6B0C-9D8060C697B7}"/>
                </a:ext>
              </a:extLst>
            </p:cNvPr>
            <p:cNvSpPr txBox="1"/>
            <p:nvPr/>
          </p:nvSpPr>
          <p:spPr>
            <a:xfrm>
              <a:off x="5428172" y="3667477"/>
              <a:ext cx="5116787" cy="13285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/>
                <a:t>I</a:t>
              </a:r>
              <a:r>
                <a:rPr lang="fr-FR" sz="800" baseline="30000" dirty="0"/>
                <a:t>20</a:t>
              </a:r>
              <a:r>
                <a:rPr lang="fr-FR" sz="800" dirty="0"/>
                <a:t>Ne = 2,7 </a:t>
              </a:r>
              <a:r>
                <a:rPr lang="fr-FR" sz="800" dirty="0" err="1"/>
                <a:t>p.µA</a:t>
              </a:r>
              <a:endParaRPr lang="fr-FR" sz="800" dirty="0"/>
            </a:p>
            <a:p>
              <a:r>
                <a:rPr lang="fr-FR" sz="800" baseline="30000" dirty="0"/>
                <a:t>20</a:t>
              </a:r>
              <a:r>
                <a:rPr lang="fr-FR" sz="800" dirty="0"/>
                <a:t>Ne </a:t>
              </a:r>
              <a:r>
                <a:rPr lang="fr-FR" sz="800" dirty="0" err="1"/>
                <a:t>beam</a:t>
              </a:r>
              <a:r>
                <a:rPr lang="fr-FR" sz="800" dirty="0"/>
                <a:t> </a:t>
              </a:r>
              <a:r>
                <a:rPr lang="fr-FR" sz="800" dirty="0" err="1"/>
                <a:t>shopper</a:t>
              </a:r>
              <a:r>
                <a:rPr lang="fr-FR" sz="800" dirty="0"/>
                <a:t> 50 ms ON/10 ms OFF</a:t>
              </a:r>
            </a:p>
            <a:p>
              <a:r>
                <a:rPr lang="fr-FR" sz="800" dirty="0" err="1"/>
                <a:t>Tcavity</a:t>
              </a:r>
              <a:r>
                <a:rPr lang="fr-FR" sz="800" dirty="0"/>
                <a:t> = 1600°C</a:t>
              </a:r>
            </a:p>
          </p:txBody>
        </p:sp>
      </p:grpSp>
      <p:sp>
        <p:nvSpPr>
          <p:cNvPr id="41" name="ZoneTexte 40">
            <a:extLst>
              <a:ext uri="{FF2B5EF4-FFF2-40B4-BE49-F238E27FC236}">
                <a16:creationId xmlns:a16="http://schemas.microsoft.com/office/drawing/2014/main" id="{3AC454DB-44DC-BF6D-4CD7-4CD5DF90DF33}"/>
              </a:ext>
            </a:extLst>
          </p:cNvPr>
          <p:cNvSpPr txBox="1"/>
          <p:nvPr/>
        </p:nvSpPr>
        <p:spPr>
          <a:xfrm>
            <a:off x="6109974" y="5792172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/>
              <a:t>2025 : Workshop on R&amp;D for new ISOL </a:t>
            </a:r>
            <a:r>
              <a:rPr lang="fr-FR" sz="1600" dirty="0" err="1"/>
              <a:t>beams</a:t>
            </a:r>
            <a:r>
              <a:rPr lang="fr-FR" sz="1600" dirty="0"/>
              <a:t> at SPIRAL1 and ALTO</a:t>
            </a:r>
          </a:p>
          <a:p>
            <a:r>
              <a:rPr lang="en-US" sz="1600" dirty="0"/>
              <a:t>➔ Master project : IONS RADIOACTIS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05C4172-1DA4-9067-E836-6B9726E1CC57}"/>
              </a:ext>
            </a:extLst>
          </p:cNvPr>
          <p:cNvSpPr/>
          <p:nvPr/>
        </p:nvSpPr>
        <p:spPr>
          <a:xfrm>
            <a:off x="10042046" y="3814065"/>
            <a:ext cx="1517021" cy="419843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AGATA-GRIT WS</a:t>
            </a:r>
          </a:p>
          <a:p>
            <a:pPr algn="ctr"/>
            <a:r>
              <a:rPr lang="fr-FR" sz="1600" dirty="0"/>
              <a:t>June 2025</a:t>
            </a:r>
          </a:p>
        </p:txBody>
      </p:sp>
      <p:sp>
        <p:nvSpPr>
          <p:cNvPr id="43" name="Flèche vers la droite 42">
            <a:extLst>
              <a:ext uri="{FF2B5EF4-FFF2-40B4-BE49-F238E27FC236}">
                <a16:creationId xmlns:a16="http://schemas.microsoft.com/office/drawing/2014/main" id="{EBA9F6EF-8B3A-21C5-F486-C52D9FB4B3B2}"/>
              </a:ext>
            </a:extLst>
          </p:cNvPr>
          <p:cNvSpPr/>
          <p:nvPr/>
        </p:nvSpPr>
        <p:spPr>
          <a:xfrm rot="13160687">
            <a:off x="7811935" y="3057583"/>
            <a:ext cx="688207" cy="25046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lèche vers la droite 43">
            <a:extLst>
              <a:ext uri="{FF2B5EF4-FFF2-40B4-BE49-F238E27FC236}">
                <a16:creationId xmlns:a16="http://schemas.microsoft.com/office/drawing/2014/main" id="{C1D3B3BB-F36B-9325-8A11-3C29C6B8CD94}"/>
              </a:ext>
            </a:extLst>
          </p:cNvPr>
          <p:cNvSpPr/>
          <p:nvPr/>
        </p:nvSpPr>
        <p:spPr>
          <a:xfrm rot="18670798">
            <a:off x="9469540" y="3502179"/>
            <a:ext cx="276875" cy="25046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Espace réservé du numéro de diapositive 4">
            <a:extLst>
              <a:ext uri="{FF2B5EF4-FFF2-40B4-BE49-F238E27FC236}">
                <a16:creationId xmlns:a16="http://schemas.microsoft.com/office/drawing/2014/main" id="{ACA565A1-F2FE-6524-78CD-7C530439036C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14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713FC2E-7336-469F-9152-C28A082DF5FF}"/>
              </a:ext>
            </a:extLst>
          </p:cNvPr>
          <p:cNvSpPr txBox="1"/>
          <p:nvPr/>
        </p:nvSpPr>
        <p:spPr>
          <a:xfrm>
            <a:off x="324434" y="6394171"/>
            <a:ext cx="4030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: </a:t>
            </a:r>
            <a:r>
              <a:rPr lang="en-US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 + </a:t>
            </a:r>
            <a:r>
              <a:rPr lang="en-US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 → </a:t>
            </a:r>
            <a:r>
              <a:rPr lang="en-US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Ag, </a:t>
            </a:r>
            <a:r>
              <a:rPr lang="en-US" b="1" baseline="30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103-104-105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</a:p>
        </p:txBody>
      </p:sp>
    </p:spTree>
    <p:extLst>
      <p:ext uri="{BB962C8B-B14F-4D97-AF65-F5344CB8AC3E}">
        <p14:creationId xmlns:p14="http://schemas.microsoft.com/office/powerpoint/2010/main" val="4062445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8B3FC0C-34E4-2905-A824-333A96AE2DE8}"/>
              </a:ext>
            </a:extLst>
          </p:cNvPr>
          <p:cNvSpPr txBox="1">
            <a:spLocks/>
          </p:cNvSpPr>
          <p:nvPr/>
        </p:nvSpPr>
        <p:spPr>
          <a:xfrm>
            <a:off x="130843" y="-112432"/>
            <a:ext cx="10801350" cy="9908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3600" dirty="0"/>
              <a:t>New GANIL management &amp; organisation </a:t>
            </a:r>
            <a:endParaRPr lang="en-FR" sz="3600" dirty="0"/>
          </a:p>
        </p:txBody>
      </p:sp>
      <p:sp>
        <p:nvSpPr>
          <p:cNvPr id="1024" name="Espace réservé du numéro de diapositive 4">
            <a:extLst>
              <a:ext uri="{FF2B5EF4-FFF2-40B4-BE49-F238E27FC236}">
                <a16:creationId xmlns:a16="http://schemas.microsoft.com/office/drawing/2014/main" id="{11965D37-4564-E908-1D1A-B853B2ABD22C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15</a:t>
            </a:fld>
            <a:endParaRPr lang="fr-FR" sz="1400" dirty="0">
              <a:solidFill>
                <a:srgbClr val="000000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AB256A9-3861-4CF5-62ED-5400F60259E3}"/>
              </a:ext>
            </a:extLst>
          </p:cNvPr>
          <p:cNvSpPr txBox="1"/>
          <p:nvPr/>
        </p:nvSpPr>
        <p:spPr>
          <a:xfrm>
            <a:off x="228070" y="1088138"/>
            <a:ext cx="23146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Hervé Savajols (CNRS)</a:t>
            </a:r>
          </a:p>
          <a:p>
            <a:pPr algn="ctr"/>
            <a:r>
              <a:rPr lang="fr-FR" b="1" dirty="0" err="1"/>
              <a:t>Director</a:t>
            </a:r>
            <a:endParaRPr lang="fr-FR" b="1" dirty="0"/>
          </a:p>
        </p:txBody>
      </p:sp>
      <p:pic>
        <p:nvPicPr>
          <p:cNvPr id="4" name="Picture 2" descr="Lionel Quettier - GANIL | LinkedIn">
            <a:hlinkClick r:id="rId3"/>
            <a:extLst>
              <a:ext uri="{FF2B5EF4-FFF2-40B4-BE49-F238E27FC236}">
                <a16:creationId xmlns:a16="http://schemas.microsoft.com/office/drawing/2014/main" id="{9F46E7D7-BF31-F7FC-3029-8E0C9D5F20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20612" y="4922245"/>
            <a:ext cx="1676518" cy="1676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AC23951-CE94-6CF2-9D88-CEFCDB946F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5919" y="1826909"/>
            <a:ext cx="1822688" cy="181011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05EAC6B-BF01-7E8A-2CFD-C90C9093D953}"/>
              </a:ext>
            </a:extLst>
          </p:cNvPr>
          <p:cNvSpPr txBox="1"/>
          <p:nvPr/>
        </p:nvSpPr>
        <p:spPr>
          <a:xfrm>
            <a:off x="2719137" y="1025493"/>
            <a:ext cx="27169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dirty="0"/>
              <a:t>Emmanuel </a:t>
            </a:r>
            <a:r>
              <a:rPr lang="fr-FR" b="1" dirty="0" err="1"/>
              <a:t>Tourron</a:t>
            </a:r>
            <a:r>
              <a:rPr lang="fr-FR" b="1" dirty="0"/>
              <a:t> (CEA)</a:t>
            </a:r>
          </a:p>
          <a:p>
            <a:pPr algn="ctr"/>
            <a:r>
              <a:rPr lang="fr-FR" b="1" dirty="0" err="1"/>
              <a:t>Deputy</a:t>
            </a:r>
            <a:r>
              <a:rPr lang="fr-FR" b="1" dirty="0"/>
              <a:t> </a:t>
            </a:r>
            <a:r>
              <a:rPr lang="fr-FR" b="1" dirty="0" err="1"/>
              <a:t>director</a:t>
            </a:r>
            <a:endParaRPr lang="fr-FR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6DCFBB9-DF89-8D7D-6DDB-5635920CED09}"/>
              </a:ext>
            </a:extLst>
          </p:cNvPr>
          <p:cNvSpPr txBox="1"/>
          <p:nvPr/>
        </p:nvSpPr>
        <p:spPr>
          <a:xfrm>
            <a:off x="1385387" y="4166098"/>
            <a:ext cx="2346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dirty="0"/>
              <a:t>Lionnel </a:t>
            </a:r>
            <a:r>
              <a:rPr lang="fr-FR" dirty="0" err="1"/>
              <a:t>Quettier</a:t>
            </a:r>
            <a:r>
              <a:rPr lang="fr-FR" dirty="0"/>
              <a:t> (CEA)</a:t>
            </a:r>
          </a:p>
          <a:p>
            <a:pPr algn="ctr"/>
            <a:r>
              <a:rPr lang="fr-FR" dirty="0" err="1"/>
              <a:t>Technical</a:t>
            </a:r>
            <a:r>
              <a:rPr lang="fr-FR" dirty="0"/>
              <a:t> </a:t>
            </a:r>
            <a:r>
              <a:rPr lang="fr-FR" dirty="0" err="1"/>
              <a:t>Director</a:t>
            </a:r>
            <a:endParaRPr lang="en-US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EF0D78E-0FDB-AD3E-7C36-B0DD351B18AE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4872" y="1634599"/>
            <a:ext cx="6656937" cy="466691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1A268EC-D35F-261C-3A01-0FB9DAF83B4C}"/>
              </a:ext>
            </a:extLst>
          </p:cNvPr>
          <p:cNvSpPr/>
          <p:nvPr/>
        </p:nvSpPr>
        <p:spPr>
          <a:xfrm>
            <a:off x="10257971" y="3224484"/>
            <a:ext cx="1693838" cy="147986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EE0BF37-DCF6-DDC7-76BB-406BBFE5E6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77" y="1778894"/>
            <a:ext cx="1742000" cy="185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143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re 1"/>
          <p:cNvSpPr txBox="1">
            <a:spLocks/>
          </p:cNvSpPr>
          <p:nvPr/>
        </p:nvSpPr>
        <p:spPr>
          <a:xfrm>
            <a:off x="0" y="230229"/>
            <a:ext cx="9699250" cy="734517"/>
          </a:xfrm>
          <a:prstGeom prst="rect">
            <a:avLst/>
          </a:prstGeom>
          <a:noFill/>
        </p:spPr>
        <p:txBody>
          <a:bodyPr vert="horz" wrap="square" lIns="324000" tIns="45720" rIns="180000" bIns="45720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0" i="0" kern="1200" cap="all" baseline="0">
                <a:solidFill>
                  <a:schemeClr val="accent5"/>
                </a:solidFill>
                <a:latin typeface="+mj-lt"/>
                <a:ea typeface="+mj-ea"/>
                <a:cs typeface="Segoe UI Semilight" panose="020B0402040204020203" pitchFamily="34" charset="0"/>
              </a:defRPr>
            </a:lvl1pPr>
          </a:lstStyle>
          <a:p>
            <a:pPr>
              <a:defRPr/>
            </a:pPr>
            <a:r>
              <a:rPr lang="fr-FR" sz="3200" b="1" cap="none" spc="-1" dirty="0">
                <a:solidFill>
                  <a:schemeClr val="accent2"/>
                </a:solidFill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CYREN</a:t>
            </a:r>
          </a:p>
        </p:txBody>
      </p:sp>
      <p:pic>
        <p:nvPicPr>
          <p:cNvPr id="7" name="Picture 6" descr="part1">
            <a:extLst>
              <a:ext uri="{FF2B5EF4-FFF2-40B4-BE49-F238E27FC236}">
                <a16:creationId xmlns:a16="http://schemas.microsoft.com/office/drawing/2014/main" id="{E2CCE4EC-02D2-7DD1-283F-CB410C78B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779" y="3875705"/>
            <a:ext cx="1706149" cy="2111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E58CBCE-920F-32C8-EDA8-92037F8506F1}"/>
              </a:ext>
            </a:extLst>
          </p:cNvPr>
          <p:cNvSpPr txBox="1"/>
          <p:nvPr/>
        </p:nvSpPr>
        <p:spPr>
          <a:xfrm>
            <a:off x="5902238" y="4370401"/>
            <a:ext cx="257474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fr-FR" sz="1800" i="1" u="sng" kern="0" dirty="0" err="1"/>
              <a:t>Minister</a:t>
            </a:r>
            <a:r>
              <a:rPr lang="fr-FR" sz="1800" i="1" u="sng" kern="0" dirty="0"/>
              <a:t> for </a:t>
            </a:r>
            <a:r>
              <a:rPr lang="fr-FR" sz="1800" i="1" u="sng" kern="0" dirty="0" err="1"/>
              <a:t>Research</a:t>
            </a:r>
            <a:r>
              <a:rPr lang="fr-FR" sz="1800" i="1" u="sng" kern="0" dirty="0"/>
              <a:t> </a:t>
            </a:r>
          </a:p>
          <a:p>
            <a:pPr marL="0" indent="0">
              <a:buNone/>
            </a:pPr>
            <a:r>
              <a:rPr lang="fr-FR" sz="1800" i="1" u="sng" kern="0" dirty="0" err="1"/>
              <a:t>confirmed</a:t>
            </a:r>
            <a:r>
              <a:rPr lang="fr-FR" sz="1800" i="1" u="sng" kern="0" dirty="0"/>
              <a:t> an </a:t>
            </a:r>
          </a:p>
          <a:p>
            <a:pPr marL="0" indent="0">
              <a:buNone/>
            </a:pPr>
            <a:r>
              <a:rPr lang="fr-FR" sz="1800" i="1" u="sng" kern="0" dirty="0" err="1"/>
              <a:t>endowment</a:t>
            </a:r>
            <a:r>
              <a:rPr lang="fr-FR" sz="1800" i="1" u="sng" kern="0" dirty="0"/>
              <a:t> of </a:t>
            </a:r>
            <a:r>
              <a:rPr lang="fr-FR" sz="1800" b="1" i="1" kern="0" dirty="0"/>
              <a:t>40 M€ </a:t>
            </a:r>
          </a:p>
          <a:p>
            <a:pPr marL="0" indent="0">
              <a:buNone/>
            </a:pPr>
            <a:r>
              <a:rPr lang="fr-FR" sz="1800" b="1" i="1" kern="0" dirty="0"/>
              <a:t>for GANIL </a:t>
            </a:r>
            <a:r>
              <a:rPr lang="fr-FR" sz="1800" b="1" i="1" kern="0" dirty="0" err="1"/>
              <a:t>projects</a:t>
            </a:r>
            <a:r>
              <a:rPr lang="fr-FR" sz="1800" b="1" i="1" kern="0" dirty="0"/>
              <a:t>:</a:t>
            </a:r>
          </a:p>
          <a:p>
            <a:pPr marL="0" indent="0">
              <a:buNone/>
            </a:pPr>
            <a:r>
              <a:rPr lang="fr-FR" sz="1800" b="1" i="1" kern="0" dirty="0"/>
              <a:t>CYREN, DESIR, NEWGAIN</a:t>
            </a:r>
          </a:p>
          <a:p>
            <a:endParaRPr lang="en-FR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2D3D022-98C9-DFB7-B3E5-3FE6A8C221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48" y="964746"/>
            <a:ext cx="3284483" cy="5069327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E344894A-7923-4F3C-1D65-1E065E141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469" y="964746"/>
            <a:ext cx="7893383" cy="306646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C60F2700-199C-DBA1-E55D-2D04E0993E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3059" y="4507881"/>
            <a:ext cx="3284483" cy="1616846"/>
          </a:xfrm>
          <a:prstGeom prst="rect">
            <a:avLst/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3302B7D3-1847-D63C-8097-ADF2FFF1B202}"/>
              </a:ext>
            </a:extLst>
          </p:cNvPr>
          <p:cNvSpPr txBox="1"/>
          <p:nvPr/>
        </p:nvSpPr>
        <p:spPr>
          <a:xfrm>
            <a:off x="8917537" y="4079317"/>
            <a:ext cx="27213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u="sng" kern="0" dirty="0"/>
              <a:t>FAIR – GANIL </a:t>
            </a:r>
            <a:r>
              <a:rPr lang="fr-FR" sz="1800" i="1" u="sng" kern="0" dirty="0" err="1"/>
              <a:t>co-operation</a:t>
            </a:r>
            <a:endParaRPr lang="fr-FR" sz="1800" i="1" u="sng" kern="0" dirty="0"/>
          </a:p>
        </p:txBody>
      </p:sp>
      <p:sp>
        <p:nvSpPr>
          <p:cNvPr id="27" name="Espace réservé du numéro de diapositive 4">
            <a:extLst>
              <a:ext uri="{FF2B5EF4-FFF2-40B4-BE49-F238E27FC236}">
                <a16:creationId xmlns:a16="http://schemas.microsoft.com/office/drawing/2014/main" id="{0A29730B-22AC-7E53-88D6-210F1DDCA304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16</a:t>
            </a:fld>
            <a:endParaRPr lang="fr-F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234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à coins arrondis 26"/>
          <p:cNvSpPr/>
          <p:nvPr/>
        </p:nvSpPr>
        <p:spPr>
          <a:xfrm>
            <a:off x="3491174" y="4230932"/>
            <a:ext cx="8091805" cy="1857265"/>
          </a:xfrm>
          <a:prstGeom prst="roundRect">
            <a:avLst>
              <a:gd name="adj" fmla="val 7378"/>
            </a:avLst>
          </a:prstGeom>
          <a:solidFill>
            <a:schemeClr val="bg1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 à coins arrondis 28"/>
          <p:cNvSpPr/>
          <p:nvPr/>
        </p:nvSpPr>
        <p:spPr>
          <a:xfrm>
            <a:off x="3491174" y="4230932"/>
            <a:ext cx="2788040" cy="1857265"/>
          </a:xfrm>
          <a:prstGeom prst="roundRect">
            <a:avLst>
              <a:gd name="adj" fmla="val 7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Rectangle à coins arrondis 29"/>
          <p:cNvSpPr/>
          <p:nvPr/>
        </p:nvSpPr>
        <p:spPr>
          <a:xfrm>
            <a:off x="9152695" y="4230932"/>
            <a:ext cx="2430284" cy="1857265"/>
          </a:xfrm>
          <a:prstGeom prst="roundRect">
            <a:avLst>
              <a:gd name="adj" fmla="val 7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 à coins arrondis 30"/>
          <p:cNvSpPr/>
          <p:nvPr/>
        </p:nvSpPr>
        <p:spPr>
          <a:xfrm>
            <a:off x="318575" y="4230932"/>
            <a:ext cx="2788040" cy="1857265"/>
          </a:xfrm>
          <a:prstGeom prst="roundRect">
            <a:avLst>
              <a:gd name="adj" fmla="val 7378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2" name="Image 31" descr="Table of elements"/>
          <p:cNvPicPr>
            <a:picLocks noChangeAspect="1"/>
          </p:cNvPicPr>
          <p:nvPr/>
        </p:nvPicPr>
        <p:blipFill rotWithShape="1">
          <a:blip r:embed="rId2" cstate="print"/>
          <a:srcRect r="21057" b="50001"/>
          <a:stretch/>
        </p:blipFill>
        <p:spPr bwMode="auto">
          <a:xfrm>
            <a:off x="6279214" y="1510436"/>
            <a:ext cx="5180265" cy="2039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390" y="4396751"/>
            <a:ext cx="1943153" cy="1198462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515" y="4339612"/>
            <a:ext cx="1443865" cy="1182351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1369" y="4346339"/>
            <a:ext cx="1397246" cy="1141393"/>
          </a:xfrm>
          <a:prstGeom prst="rect">
            <a:avLst/>
          </a:prstGeom>
        </p:spPr>
      </p:pic>
      <p:sp>
        <p:nvSpPr>
          <p:cNvPr id="36" name="ZoneTexte 54"/>
          <p:cNvSpPr txBox="1">
            <a:spLocks noChangeArrowheads="1"/>
          </p:cNvSpPr>
          <p:nvPr/>
        </p:nvSpPr>
        <p:spPr bwMode="auto">
          <a:xfrm>
            <a:off x="1303301" y="5566996"/>
            <a:ext cx="8435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Nanogan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 gaz</a:t>
            </a:r>
          </a:p>
        </p:txBody>
      </p:sp>
      <p:sp>
        <p:nvSpPr>
          <p:cNvPr id="37" name="ZoneTexte 197"/>
          <p:cNvSpPr txBox="1">
            <a:spLocks noChangeArrowheads="1"/>
          </p:cNvSpPr>
          <p:nvPr/>
        </p:nvSpPr>
        <p:spPr bwMode="auto">
          <a:xfrm>
            <a:off x="9892322" y="5566995"/>
            <a:ext cx="98777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MonoNaKe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fr-F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alkaline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ZoneTexte 198"/>
          <p:cNvSpPr txBox="1">
            <a:spLocks noChangeArrowheads="1"/>
          </p:cNvSpPr>
          <p:nvPr/>
        </p:nvSpPr>
        <p:spPr bwMode="auto">
          <a:xfrm>
            <a:off x="6687732" y="5566994"/>
            <a:ext cx="20564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fr-F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TULIP</a:t>
            </a:r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(-FEBIAD)</a:t>
            </a:r>
          </a:p>
          <a:p>
            <a:pPr algn="ctr"/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 proton-</a:t>
            </a:r>
            <a:r>
              <a:rPr lang="fr-FR" alt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rich</a:t>
            </a:r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isotopes</a:t>
            </a:r>
          </a:p>
        </p:txBody>
      </p:sp>
      <p:pic>
        <p:nvPicPr>
          <p:cNvPr id="39" name="Image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592" y="4284927"/>
            <a:ext cx="1761715" cy="1282067"/>
          </a:xfrm>
          <a:prstGeom prst="rect">
            <a:avLst/>
          </a:prstGeom>
        </p:spPr>
      </p:pic>
      <p:sp>
        <p:nvSpPr>
          <p:cNvPr id="40" name="Ellipse 39"/>
          <p:cNvSpPr/>
          <p:nvPr/>
        </p:nvSpPr>
        <p:spPr>
          <a:xfrm>
            <a:off x="341781" y="3788121"/>
            <a:ext cx="353544" cy="353544"/>
          </a:xfrm>
          <a:prstGeom prst="ellipse">
            <a:avLst/>
          </a:prstGeom>
          <a:noFill/>
          <a:ln w="76200">
            <a:solidFill>
              <a:srgbClr val="3508F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à coins arrondis 40"/>
          <p:cNvSpPr/>
          <p:nvPr/>
        </p:nvSpPr>
        <p:spPr>
          <a:xfrm>
            <a:off x="3535413" y="3800770"/>
            <a:ext cx="328246" cy="32824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à coins arrondis 41"/>
          <p:cNvSpPr/>
          <p:nvPr/>
        </p:nvSpPr>
        <p:spPr>
          <a:xfrm>
            <a:off x="9267102" y="3797990"/>
            <a:ext cx="328246" cy="328246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ZoneTexte 198"/>
          <p:cNvSpPr txBox="1">
            <a:spLocks noChangeArrowheads="1"/>
          </p:cNvSpPr>
          <p:nvPr/>
        </p:nvSpPr>
        <p:spPr bwMode="auto">
          <a:xfrm>
            <a:off x="4160326" y="5566995"/>
            <a:ext cx="132600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fr-FR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FEBIAD</a:t>
            </a:r>
            <a:endParaRPr lang="fr-FR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For condensable</a:t>
            </a:r>
          </a:p>
        </p:txBody>
      </p:sp>
      <p:sp>
        <p:nvSpPr>
          <p:cNvPr id="44" name="ZoneTexte 43"/>
          <p:cNvSpPr txBox="1"/>
          <p:nvPr/>
        </p:nvSpPr>
        <p:spPr>
          <a:xfrm>
            <a:off x="6897575" y="1041660"/>
            <a:ext cx="39885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58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primary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C to </a:t>
            </a:r>
            <a:r>
              <a:rPr lang="fr-FR" baseline="30000" dirty="0">
                <a:latin typeface="Arial" panose="020B0604020202020204" pitchFamily="34" charset="0"/>
                <a:cs typeface="Arial" panose="020B0604020202020204" pitchFamily="34" charset="0"/>
              </a:rPr>
              <a:t>238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Graphite 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target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so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far)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4 ion sources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82365" y="1515290"/>
            <a:ext cx="914400" cy="914400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Target/stopper</a:t>
            </a:r>
          </a:p>
        </p:txBody>
      </p:sp>
      <p:sp>
        <p:nvSpPr>
          <p:cNvPr id="46" name="Flèche droite 45"/>
          <p:cNvSpPr/>
          <p:nvPr/>
        </p:nvSpPr>
        <p:spPr>
          <a:xfrm>
            <a:off x="235039" y="1392074"/>
            <a:ext cx="1253067" cy="1127760"/>
          </a:xfrm>
          <a:prstGeom prst="rightArrow">
            <a:avLst/>
          </a:prstGeom>
          <a:solidFill>
            <a:schemeClr val="bg1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err="1">
                <a:solidFill>
                  <a:schemeClr val="tx1"/>
                </a:solidFill>
              </a:rPr>
              <a:t>Primary</a:t>
            </a:r>
            <a:r>
              <a:rPr lang="fr-FR" dirty="0">
                <a:solidFill>
                  <a:schemeClr val="tx1"/>
                </a:solidFill>
              </a:rPr>
              <a:t> </a:t>
            </a:r>
            <a:r>
              <a:rPr lang="fr-FR" dirty="0" err="1">
                <a:solidFill>
                  <a:schemeClr val="tx1"/>
                </a:solidFill>
              </a:rPr>
              <a:t>beam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2906951" y="1515290"/>
            <a:ext cx="914400" cy="9144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Ion source</a:t>
            </a:r>
          </a:p>
        </p:txBody>
      </p:sp>
      <p:sp>
        <p:nvSpPr>
          <p:cNvPr id="48" name="Triangle isocèle 47"/>
          <p:cNvSpPr/>
          <p:nvPr/>
        </p:nvSpPr>
        <p:spPr>
          <a:xfrm rot="13359722">
            <a:off x="3928254" y="1532793"/>
            <a:ext cx="1333509" cy="1323470"/>
          </a:xfrm>
          <a:prstGeom prst="triangle">
            <a:avLst/>
          </a:prstGeom>
          <a:solidFill>
            <a:srgbClr val="CCFFCC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9" name="Flèche droite 48"/>
          <p:cNvSpPr/>
          <p:nvPr/>
        </p:nvSpPr>
        <p:spPr>
          <a:xfrm>
            <a:off x="2671272" y="1859709"/>
            <a:ext cx="185104" cy="24500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 rot="18804135">
            <a:off x="4148711" y="1905273"/>
            <a:ext cx="1098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Separator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1594267" y="1447952"/>
            <a:ext cx="2330027" cy="1058916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ZoneTexte 51"/>
          <p:cNvSpPr txBox="1"/>
          <p:nvPr/>
        </p:nvSpPr>
        <p:spPr>
          <a:xfrm>
            <a:off x="2498844" y="2549293"/>
            <a:ext cx="5661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TISS</a:t>
            </a:r>
          </a:p>
        </p:txBody>
      </p:sp>
      <p:sp>
        <p:nvSpPr>
          <p:cNvPr id="53" name="ZoneTexte 52"/>
          <p:cNvSpPr txBox="1"/>
          <p:nvPr/>
        </p:nvSpPr>
        <p:spPr>
          <a:xfrm>
            <a:off x="1529610" y="1056929"/>
            <a:ext cx="2020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The ISOL technique</a:t>
            </a:r>
          </a:p>
        </p:txBody>
      </p:sp>
      <p:sp>
        <p:nvSpPr>
          <p:cNvPr id="54" name="Flèche droite 53"/>
          <p:cNvSpPr/>
          <p:nvPr/>
        </p:nvSpPr>
        <p:spPr>
          <a:xfrm>
            <a:off x="4037753" y="1859709"/>
            <a:ext cx="185104" cy="24500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5" name="Flèche droite 54"/>
          <p:cNvSpPr/>
          <p:nvPr/>
        </p:nvSpPr>
        <p:spPr>
          <a:xfrm rot="5400000">
            <a:off x="4859609" y="2484838"/>
            <a:ext cx="185104" cy="245004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4506140" y="2656882"/>
            <a:ext cx="13319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To user/</a:t>
            </a:r>
          </a:p>
          <a:p>
            <a:r>
              <a:rPr lang="fr-FR" dirty="0" err="1"/>
              <a:t>acceleration</a:t>
            </a:r>
            <a:endParaRPr lang="fr-FR" dirty="0"/>
          </a:p>
        </p:txBody>
      </p:sp>
      <p:sp>
        <p:nvSpPr>
          <p:cNvPr id="57" name="ZoneTexte 56"/>
          <p:cNvSpPr txBox="1"/>
          <p:nvPr/>
        </p:nvSpPr>
        <p:spPr>
          <a:xfrm>
            <a:off x="2666948" y="4230932"/>
            <a:ext cx="449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N+</a:t>
            </a:r>
          </a:p>
        </p:txBody>
      </p:sp>
      <p:sp>
        <p:nvSpPr>
          <p:cNvPr id="58" name="ZoneTexte 57"/>
          <p:cNvSpPr txBox="1"/>
          <p:nvPr/>
        </p:nvSpPr>
        <p:spPr>
          <a:xfrm>
            <a:off x="5863576" y="424066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1+</a:t>
            </a:r>
          </a:p>
        </p:txBody>
      </p:sp>
      <p:sp>
        <p:nvSpPr>
          <p:cNvPr id="59" name="ZoneTexte 58"/>
          <p:cNvSpPr txBox="1"/>
          <p:nvPr/>
        </p:nvSpPr>
        <p:spPr>
          <a:xfrm>
            <a:off x="11163836" y="4240660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1+</a:t>
            </a:r>
          </a:p>
        </p:txBody>
      </p:sp>
      <p:sp>
        <p:nvSpPr>
          <p:cNvPr id="2" name="CustomShape 1">
            <a:extLst>
              <a:ext uri="{FF2B5EF4-FFF2-40B4-BE49-F238E27FC236}">
                <a16:creationId xmlns:a16="http://schemas.microsoft.com/office/drawing/2014/main" id="{81C262EB-7D74-7C0F-0DDB-BAC131764DC6}"/>
              </a:ext>
            </a:extLst>
          </p:cNvPr>
          <p:cNvSpPr/>
          <p:nvPr/>
        </p:nvSpPr>
        <p:spPr>
          <a:xfrm>
            <a:off x="194944" y="76227"/>
            <a:ext cx="8669338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200" b="1" spc="-1" dirty="0" err="1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Exotic</a:t>
            </a:r>
            <a:r>
              <a:rPr lang="fr-FR" sz="3200" b="1" spc="-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</a:t>
            </a:r>
            <a:r>
              <a:rPr lang="fr-FR" sz="3200" b="1" spc="-1" dirty="0" err="1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beam</a:t>
            </a:r>
            <a:r>
              <a:rPr lang="fr-FR" sz="3200" b="1" spc="-1" dirty="0">
                <a:solidFill>
                  <a:schemeClr val="accent2"/>
                </a:solidFill>
                <a:latin typeface="Arial" panose="020B0604020202020204" pitchFamily="34" charset="0"/>
                <a:ea typeface="ＭＳ Ｐゴシック"/>
                <a:cs typeface="Arial" panose="020B0604020202020204" pitchFamily="34" charset="0"/>
              </a:rPr>
              <a:t> production : SPIRAL1 upgrade</a:t>
            </a:r>
            <a:endParaRPr lang="fr-FR" sz="3200" b="1" spc="-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625C80-6A79-25BC-924B-8A0275DAED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981" y="4276131"/>
            <a:ext cx="999386" cy="372241"/>
          </a:xfrm>
          <a:prstGeom prst="rect">
            <a:avLst/>
          </a:prstGeom>
        </p:spPr>
      </p:pic>
      <p:sp>
        <p:nvSpPr>
          <p:cNvPr id="7" name="Espace réservé du numéro de diapositive 4">
            <a:extLst>
              <a:ext uri="{FF2B5EF4-FFF2-40B4-BE49-F238E27FC236}">
                <a16:creationId xmlns:a16="http://schemas.microsoft.com/office/drawing/2014/main" id="{A024FAAD-FAC0-B3C9-94CC-E241646E1884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17</a:t>
            </a:fld>
            <a:endParaRPr lang="fr-F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0930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 24">
            <a:extLst>
              <a:ext uri="{FF2B5EF4-FFF2-40B4-BE49-F238E27FC236}">
                <a16:creationId xmlns:a16="http://schemas.microsoft.com/office/drawing/2014/main" id="{F1BF2ADA-9535-82E4-A873-9B35FC192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075663">
            <a:off x="1315079" y="1926800"/>
            <a:ext cx="5693712" cy="2891776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3B0A73E-2916-2CBD-C69A-7733A500ACD6}"/>
              </a:ext>
            </a:extLst>
          </p:cNvPr>
          <p:cNvGrpSpPr/>
          <p:nvPr/>
        </p:nvGrpSpPr>
        <p:grpSpPr>
          <a:xfrm>
            <a:off x="192230" y="859990"/>
            <a:ext cx="7992326" cy="5481754"/>
            <a:chOff x="139067" y="84171"/>
            <a:chExt cx="8778306" cy="6816534"/>
          </a:xfrm>
        </p:grpSpPr>
        <p:pic>
          <p:nvPicPr>
            <p:cNvPr id="6" name="Image 5">
              <a:extLst>
                <a:ext uri="{FF2B5EF4-FFF2-40B4-BE49-F238E27FC236}">
                  <a16:creationId xmlns:a16="http://schemas.microsoft.com/office/drawing/2014/main" id="{305FD623-A2E9-8EF1-DC1B-8E54AF27B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87651" y="5391024"/>
              <a:ext cx="2267398" cy="1509681"/>
            </a:xfrm>
            <a:prstGeom prst="rect">
              <a:avLst/>
            </a:prstGeom>
          </p:spPr>
        </p:pic>
        <p:cxnSp>
          <p:nvCxnSpPr>
            <p:cNvPr id="7" name="Connecteur droit 6">
              <a:extLst>
                <a:ext uri="{FF2B5EF4-FFF2-40B4-BE49-F238E27FC236}">
                  <a16:creationId xmlns:a16="http://schemas.microsoft.com/office/drawing/2014/main" id="{CAC96EFE-E19C-8138-AF83-67A77497895B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2840343" y="5417479"/>
              <a:ext cx="740276" cy="760610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AA00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8" name="Connecteur droit 7">
              <a:extLst>
                <a:ext uri="{FF2B5EF4-FFF2-40B4-BE49-F238E27FC236}">
                  <a16:creationId xmlns:a16="http://schemas.microsoft.com/office/drawing/2014/main" id="{C22D119B-D9F0-F49F-7CD5-409F85D300EB}"/>
                </a:ext>
              </a:extLst>
            </p:cNvPr>
            <p:cNvCxnSpPr>
              <a:cxnSpLocks/>
              <a:endCxn id="11" idx="3"/>
            </p:cNvCxnSpPr>
            <p:nvPr/>
          </p:nvCxnSpPr>
          <p:spPr bwMode="auto">
            <a:xfrm flipH="1" flipV="1">
              <a:off x="2766017" y="3503337"/>
              <a:ext cx="1125031" cy="488766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AA00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9" name="Connecteur droit 8">
              <a:extLst>
                <a:ext uri="{FF2B5EF4-FFF2-40B4-BE49-F238E27FC236}">
                  <a16:creationId xmlns:a16="http://schemas.microsoft.com/office/drawing/2014/main" id="{DC949889-3DAF-F270-2A4A-E228B282268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1893737" y="2033833"/>
              <a:ext cx="2131455" cy="1285852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AA00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32E7FEAA-C27B-428B-2BF2-8211C8161F11}"/>
                </a:ext>
              </a:extLst>
            </p:cNvPr>
            <p:cNvCxnSpPr>
              <a:cxnSpLocks/>
              <a:endCxn id="24" idx="1"/>
            </p:cNvCxnSpPr>
            <p:nvPr/>
          </p:nvCxnSpPr>
          <p:spPr bwMode="auto">
            <a:xfrm>
              <a:off x="5156724" y="3650027"/>
              <a:ext cx="809968" cy="813721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AA00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96AA9FDC-52FA-B8B5-D43D-CDD0582569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9067" y="2628062"/>
              <a:ext cx="2626950" cy="1750549"/>
            </a:xfrm>
            <a:prstGeom prst="rect">
              <a:avLst/>
            </a:prstGeom>
          </p:spPr>
        </p:pic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397B20A6-357B-5594-FF6C-1E4B549FE225}"/>
                </a:ext>
              </a:extLst>
            </p:cNvPr>
            <p:cNvSpPr txBox="1"/>
            <p:nvPr/>
          </p:nvSpPr>
          <p:spPr>
            <a:xfrm>
              <a:off x="270000" y="2013009"/>
              <a:ext cx="1688000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</a:rPr>
                <a:t>Converter room</a:t>
              </a: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A20C5113-46FF-46BC-A5A7-DB645F268333}"/>
                </a:ext>
              </a:extLst>
            </p:cNvPr>
            <p:cNvSpPr txBox="1"/>
            <p:nvPr/>
          </p:nvSpPr>
          <p:spPr>
            <a:xfrm>
              <a:off x="246312" y="4493486"/>
              <a:ext cx="2154123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r>
                <a:rPr lang="en-GB" dirty="0"/>
                <a:t>SC linear accelerator (LINAC)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D93AC071-05A7-8481-8991-1112FD2FCE36}"/>
                </a:ext>
              </a:extLst>
            </p:cNvPr>
            <p:cNvSpPr txBox="1"/>
            <p:nvPr/>
          </p:nvSpPr>
          <p:spPr>
            <a:xfrm>
              <a:off x="4754214" y="6556258"/>
              <a:ext cx="1559064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</a:rPr>
                <a:t>ION SOURCE</a:t>
              </a: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B550E4D6-52FC-23C3-1FAA-B0925836D07B}"/>
                </a:ext>
              </a:extLst>
            </p:cNvPr>
            <p:cNvSpPr txBox="1"/>
            <p:nvPr/>
          </p:nvSpPr>
          <p:spPr>
            <a:xfrm>
              <a:off x="6744775" y="5041932"/>
              <a:ext cx="2172598" cy="5740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fr-FR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</a:defRPr>
              </a:lvl1pPr>
            </a:lstStyle>
            <a:p>
              <a:r>
                <a:rPr lang="fr-FR" dirty="0"/>
                <a:t>S</a:t>
              </a:r>
              <a:r>
                <a:rPr lang="fr-FR" baseline="30000" dirty="0"/>
                <a:t>3</a:t>
              </a:r>
              <a:r>
                <a:rPr lang="fr-FR" dirty="0"/>
                <a:t>  </a:t>
              </a:r>
              <a:r>
                <a:rPr lang="en-GB" dirty="0"/>
                <a:t>(SUPER SEPARATOR SPECTROMETER)</a:t>
              </a:r>
              <a:endParaRPr lang="en-GB" baseline="30000" dirty="0"/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108CCBD-9DEE-6591-2C63-0048E85B3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9999" y="659049"/>
              <a:ext cx="2051175" cy="1365313"/>
            </a:xfrm>
            <a:prstGeom prst="rect">
              <a:avLst/>
            </a:prstGeom>
          </p:spPr>
        </p:pic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012356F5-FE64-9F1F-5D7E-BB82CB778B98}"/>
                </a:ext>
              </a:extLst>
            </p:cNvPr>
            <p:cNvSpPr txBox="1"/>
            <p:nvPr/>
          </p:nvSpPr>
          <p:spPr>
            <a:xfrm>
              <a:off x="912415" y="84171"/>
              <a:ext cx="2964757" cy="3444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>
                  <a:solidFill>
                    <a:schemeClr val="bg1">
                      <a:lumMod val="50000"/>
                    </a:schemeClr>
                  </a:solidFill>
                </a:rPr>
                <a:t>NFS (NEUTRONS FOR SCIENCE)</a:t>
              </a:r>
            </a:p>
          </p:txBody>
        </p:sp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95E8C957-4150-5D1C-3952-A52AF846FA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50114" y="646895"/>
              <a:ext cx="2069432" cy="1377465"/>
            </a:xfrm>
            <a:prstGeom prst="rect">
              <a:avLst/>
            </a:prstGeom>
          </p:spPr>
        </p:pic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089165F3-7301-50D1-0D44-DAA487061A20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2801999" y="2033302"/>
              <a:ext cx="909071" cy="817198"/>
            </a:xfrm>
            <a:prstGeom prst="line">
              <a:avLst/>
            </a:prstGeom>
            <a:solidFill>
              <a:schemeClr val="accent1"/>
            </a:solidFill>
            <a:ln w="22225" cap="flat" cmpd="sng" algn="ctr">
              <a:solidFill>
                <a:srgbClr val="FFAA00"/>
              </a:solidFill>
              <a:prstDash val="solid"/>
              <a:round/>
              <a:headEnd type="oval" w="med" len="med"/>
              <a:tailEnd type="none" w="med" len="med"/>
            </a:ln>
            <a:effectLst/>
          </p:spPr>
        </p:cxnSp>
      </p:grpSp>
      <p:pic>
        <p:nvPicPr>
          <p:cNvPr id="27" name="Image 26">
            <a:extLst>
              <a:ext uri="{FF2B5EF4-FFF2-40B4-BE49-F238E27FC236}">
                <a16:creationId xmlns:a16="http://schemas.microsoft.com/office/drawing/2014/main" id="{218C9766-AB24-1966-E3D8-F8181169CD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70" y="5552800"/>
            <a:ext cx="1753045" cy="821107"/>
          </a:xfrm>
          <a:prstGeom prst="rect">
            <a:avLst/>
          </a:prstGeom>
        </p:spPr>
      </p:pic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B823A0A-0EBE-1074-B780-7FD4A33E4D47}"/>
              </a:ext>
            </a:extLst>
          </p:cNvPr>
          <p:cNvCxnSpPr/>
          <p:nvPr/>
        </p:nvCxnSpPr>
        <p:spPr bwMode="auto">
          <a:xfrm flipV="1">
            <a:off x="1383792" y="5186711"/>
            <a:ext cx="1008112" cy="45943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29" name="Image 28">
            <a:extLst>
              <a:ext uri="{FF2B5EF4-FFF2-40B4-BE49-F238E27FC236}">
                <a16:creationId xmlns:a16="http://schemas.microsoft.com/office/drawing/2014/main" id="{5EC2D10A-82AD-716F-17AF-BD70BCA3509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766" y="5817151"/>
            <a:ext cx="471775" cy="472552"/>
          </a:xfrm>
          <a:prstGeom prst="rect">
            <a:avLst/>
          </a:prstGeom>
        </p:spPr>
      </p:pic>
      <p:sp>
        <p:nvSpPr>
          <p:cNvPr id="30" name="CustomShape 1">
            <a:extLst>
              <a:ext uri="{FF2B5EF4-FFF2-40B4-BE49-F238E27FC236}">
                <a16:creationId xmlns:a16="http://schemas.microsoft.com/office/drawing/2014/main" id="{53991E3F-EEFC-3EF8-7D07-FCFEB4D64999}"/>
              </a:ext>
            </a:extLst>
          </p:cNvPr>
          <p:cNvSpPr/>
          <p:nvPr/>
        </p:nvSpPr>
        <p:spPr>
          <a:xfrm>
            <a:off x="112499" y="44764"/>
            <a:ext cx="7305054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3200" b="1" spc="-1" dirty="0">
                <a:solidFill>
                  <a:schemeClr val="accent2"/>
                </a:solidFill>
                <a:ea typeface="ＭＳ Ｐゴシック"/>
                <a:cs typeface="Calibri" panose="020F0502020204030204" pitchFamily="34" charset="0"/>
              </a:rPr>
              <a:t>SPIRAL2 and the new </a:t>
            </a:r>
            <a:r>
              <a:rPr lang="fr-FR" sz="3200" b="1" spc="-1" dirty="0" err="1">
                <a:solidFill>
                  <a:schemeClr val="accent2"/>
                </a:solidFill>
                <a:ea typeface="ＭＳ Ｐゴシック"/>
                <a:cs typeface="Calibri" panose="020F0502020204030204" pitchFamily="34" charset="0"/>
              </a:rPr>
              <a:t>experimental</a:t>
            </a:r>
            <a:r>
              <a:rPr lang="fr-FR" sz="3200" b="1" spc="-1" dirty="0">
                <a:solidFill>
                  <a:schemeClr val="accent2"/>
                </a:solidFill>
                <a:ea typeface="ＭＳ Ｐゴシック"/>
                <a:cs typeface="Calibri" panose="020F0502020204030204" pitchFamily="34" charset="0"/>
              </a:rPr>
              <a:t> </a:t>
            </a:r>
            <a:r>
              <a:rPr lang="fr-FR" sz="3200" b="1" spc="-1" dirty="0" err="1">
                <a:solidFill>
                  <a:schemeClr val="accent2"/>
                </a:solidFill>
                <a:ea typeface="ＭＳ Ｐゴシック"/>
                <a:cs typeface="Calibri" panose="020F0502020204030204" pitchFamily="34" charset="0"/>
              </a:rPr>
              <a:t>rooms</a:t>
            </a:r>
            <a:endParaRPr lang="fr-FR" sz="3200" b="1" spc="-1" dirty="0">
              <a:solidFill>
                <a:schemeClr val="accent2"/>
              </a:solidFill>
              <a:cs typeface="Calibri" panose="020F0502020204030204" pitchFamily="34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D754EDE-8DB5-46B3-E497-8A27D47E1950}"/>
              </a:ext>
            </a:extLst>
          </p:cNvPr>
          <p:cNvSpPr txBox="1"/>
          <p:nvPr/>
        </p:nvSpPr>
        <p:spPr>
          <a:xfrm>
            <a:off x="7268697" y="780186"/>
            <a:ext cx="128668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DESIR</a:t>
            </a:r>
            <a:br>
              <a:rPr lang="fr-FR" sz="12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Decay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, </a:t>
            </a:r>
          </a:p>
          <a:p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Excitation and</a:t>
            </a:r>
          </a:p>
          <a:p>
            <a:r>
              <a:rPr lang="fr-FR" sz="1200" dirty="0" err="1">
                <a:solidFill>
                  <a:schemeClr val="bg1">
                    <a:lumMod val="50000"/>
                  </a:schemeClr>
                </a:solidFill>
              </a:rPr>
              <a:t>storage</a:t>
            </a:r>
            <a:r>
              <a:rPr lang="fr-FR" sz="1200" dirty="0">
                <a:solidFill>
                  <a:schemeClr val="bg1">
                    <a:lumMod val="50000"/>
                  </a:schemeClr>
                </a:solidFill>
              </a:rPr>
              <a:t> of radioactive ions)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8D30BB7-345A-10A1-C226-C910C1C25124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5355" y="2042543"/>
            <a:ext cx="471775" cy="472552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130E867-195A-3669-1360-51FD5ACFF98C}"/>
              </a:ext>
            </a:extLst>
          </p:cNvPr>
          <p:cNvSpPr/>
          <p:nvPr/>
        </p:nvSpPr>
        <p:spPr>
          <a:xfrm rot="20767738">
            <a:off x="5686452" y="770089"/>
            <a:ext cx="1092680" cy="737863"/>
          </a:xfrm>
          <a:prstGeom prst="ellipse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A8B06BD2-1E3E-34B1-F747-C54F87E7F852}"/>
              </a:ext>
            </a:extLst>
          </p:cNvPr>
          <p:cNvSpPr txBox="1"/>
          <p:nvPr/>
        </p:nvSpPr>
        <p:spPr>
          <a:xfrm>
            <a:off x="5486204" y="5269046"/>
            <a:ext cx="21989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Beams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endParaRPr lang="fr-FR" sz="1600" baseline="30000" dirty="0">
              <a:solidFill>
                <a:schemeClr val="tx1">
                  <a:lumMod val="50000"/>
                  <a:lumOff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 MeV protons</a:t>
            </a:r>
          </a:p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MeV deutons</a:t>
            </a:r>
          </a:p>
          <a:p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&lt;14,5 MeV/A </a:t>
            </a:r>
            <a:r>
              <a:rPr lang="fr-FR" sz="16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heavy</a:t>
            </a:r>
            <a:r>
              <a:rPr lang="fr-F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ions</a:t>
            </a:r>
          </a:p>
        </p:txBody>
      </p:sp>
      <p:pic>
        <p:nvPicPr>
          <p:cNvPr id="26" name="Image 25">
            <a:extLst>
              <a:ext uri="{FF2B5EF4-FFF2-40B4-BE49-F238E27FC236}">
                <a16:creationId xmlns:a16="http://schemas.microsoft.com/office/drawing/2014/main" id="{0EC2958F-56F2-1EB2-A655-484073FC557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8563" y="5793833"/>
            <a:ext cx="562920" cy="55243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F3C634F4-ADC8-256F-7C3D-37EBA93CEF1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9723" y="2028926"/>
            <a:ext cx="562920" cy="552431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D1AAE18-0B9A-8EF8-D0BF-CA0DFF8D51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8069" y="3738753"/>
            <a:ext cx="2628210" cy="1071301"/>
          </a:xfrm>
          <a:prstGeom prst="rect">
            <a:avLst/>
          </a:prstGeom>
          <a:effectLst>
            <a:outerShdw blurRad="50800" dist="381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81D818B6-5755-413D-EDDB-3D06093D82A8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6616" y="4313514"/>
            <a:ext cx="557591" cy="547200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C2EFAD-4673-EB47-2EA2-39E1D4B5D5DA}"/>
              </a:ext>
            </a:extLst>
          </p:cNvPr>
          <p:cNvSpPr txBox="1"/>
          <p:nvPr/>
        </p:nvSpPr>
        <p:spPr>
          <a:xfrm>
            <a:off x="8304290" y="2278819"/>
            <a:ext cx="3806191" cy="382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67" b="1" dirty="0"/>
              <a:t>A new </a:t>
            </a:r>
            <a:r>
              <a:rPr lang="fr-FR" sz="1867" b="1" dirty="0" err="1"/>
              <a:t>accelerator</a:t>
            </a:r>
            <a:r>
              <a:rPr lang="fr-FR" sz="1867" b="1" dirty="0"/>
              <a:t> </a:t>
            </a:r>
            <a:r>
              <a:rPr lang="fr-FR" sz="1867" b="1" dirty="0" err="1"/>
              <a:t>ramping</a:t>
            </a:r>
            <a:r>
              <a:rPr lang="fr-FR" sz="1867" b="1" dirty="0"/>
              <a:t> up</a:t>
            </a:r>
            <a:r>
              <a:rPr lang="fr-FR" sz="1867" dirty="0"/>
              <a:t>:</a:t>
            </a:r>
          </a:p>
          <a:p>
            <a:endParaRPr lang="fr-FR" sz="1867" dirty="0"/>
          </a:p>
          <a:p>
            <a:r>
              <a:rPr lang="fr-FR" sz="1867" dirty="0"/>
              <a:t>First </a:t>
            </a:r>
            <a:r>
              <a:rPr lang="fr-FR" sz="1867" dirty="0" err="1"/>
              <a:t>operation</a:t>
            </a:r>
            <a:r>
              <a:rPr lang="fr-FR" sz="1867" dirty="0"/>
              <a:t> </a:t>
            </a:r>
            <a:r>
              <a:rPr lang="fr-FR" sz="1867" dirty="0" err="1"/>
              <a:t>experimental</a:t>
            </a:r>
            <a:r>
              <a:rPr lang="fr-FR" sz="1867" dirty="0"/>
              <a:t> area and the first neutrons at GANIL/SPIRAL2:</a:t>
            </a:r>
          </a:p>
          <a:p>
            <a:r>
              <a:rPr lang="fr-FR" sz="1867" dirty="0"/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fr-FR" sz="1867" dirty="0"/>
              <a:t>NFS first </a:t>
            </a:r>
            <a:r>
              <a:rPr lang="fr-FR" sz="1867" dirty="0" err="1"/>
              <a:t>campaigns</a:t>
            </a:r>
            <a:r>
              <a:rPr lang="fr-FR" sz="1867" dirty="0"/>
              <a:t> and </a:t>
            </a:r>
            <a:r>
              <a:rPr lang="fr-FR" sz="1867" dirty="0" err="1"/>
              <a:t>results</a:t>
            </a:r>
            <a:endParaRPr lang="fr-FR" sz="1867" dirty="0"/>
          </a:p>
          <a:p>
            <a:pPr marL="342900" indent="-342900">
              <a:buFont typeface="Wingdings" pitchFamily="2" charset="2"/>
              <a:buChar char="Ø"/>
            </a:pPr>
            <a:endParaRPr lang="fr-FR" sz="1867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sz="1867" dirty="0"/>
              <a:t>Super </a:t>
            </a:r>
            <a:r>
              <a:rPr lang="fr-FR" sz="1867" dirty="0" err="1"/>
              <a:t>Separator</a:t>
            </a:r>
            <a:r>
              <a:rPr lang="fr-FR" sz="1867" dirty="0"/>
              <a:t> </a:t>
            </a:r>
            <a:r>
              <a:rPr lang="fr-FR" sz="1867" dirty="0" err="1"/>
              <a:t>Spectrometer</a:t>
            </a:r>
            <a:endParaRPr lang="fr-FR" sz="1867" dirty="0"/>
          </a:p>
          <a:p>
            <a:pPr marL="342900" indent="-342900">
              <a:buFont typeface="Wingdings" pitchFamily="2" charset="2"/>
              <a:buChar char="Ø"/>
            </a:pPr>
            <a:endParaRPr lang="fr-FR" sz="1867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sz="1867" dirty="0"/>
              <a:t>DESIR</a:t>
            </a:r>
          </a:p>
          <a:p>
            <a:pPr marL="342900" indent="-342900">
              <a:buFont typeface="Wingdings" pitchFamily="2" charset="2"/>
              <a:buChar char="Ø"/>
            </a:pPr>
            <a:endParaRPr lang="fr-FR" sz="1867" dirty="0"/>
          </a:p>
          <a:p>
            <a:pPr marL="342900" indent="-342900">
              <a:buFont typeface="Wingdings" pitchFamily="2" charset="2"/>
              <a:buChar char="Ø"/>
            </a:pPr>
            <a:r>
              <a:rPr lang="fr-FR" sz="1867" dirty="0"/>
              <a:t>Second </a:t>
            </a:r>
            <a:r>
              <a:rPr lang="fr-FR" sz="1867" dirty="0" err="1"/>
              <a:t>injector</a:t>
            </a:r>
            <a:r>
              <a:rPr lang="fr-FR" sz="1867" dirty="0"/>
              <a:t> (NEWGAIN)</a:t>
            </a:r>
          </a:p>
          <a:p>
            <a:endParaRPr lang="fr-FR" sz="1867" dirty="0"/>
          </a:p>
        </p:txBody>
      </p:sp>
      <p:grpSp>
        <p:nvGrpSpPr>
          <p:cNvPr id="33" name="Grouper 15">
            <a:extLst>
              <a:ext uri="{FF2B5EF4-FFF2-40B4-BE49-F238E27FC236}">
                <a16:creationId xmlns:a16="http://schemas.microsoft.com/office/drawing/2014/main" id="{63F20C48-3DEC-7F30-2524-617C055DBE95}"/>
              </a:ext>
            </a:extLst>
          </p:cNvPr>
          <p:cNvGrpSpPr/>
          <p:nvPr/>
        </p:nvGrpSpPr>
        <p:grpSpPr>
          <a:xfrm>
            <a:off x="8699725" y="1136989"/>
            <a:ext cx="3078342" cy="842004"/>
            <a:chOff x="-384398" y="124052"/>
            <a:chExt cx="2706727" cy="2574553"/>
          </a:xfrm>
        </p:grpSpPr>
        <p:sp>
          <p:nvSpPr>
            <p:cNvPr id="38" name="Arrondir un rectangle avec un coin du même côté 16">
              <a:extLst>
                <a:ext uri="{FF2B5EF4-FFF2-40B4-BE49-F238E27FC236}">
                  <a16:creationId xmlns:a16="http://schemas.microsoft.com/office/drawing/2014/main" id="{76C7C3CB-10EB-64EB-C28F-5D6D70BC6BCF}"/>
                </a:ext>
              </a:extLst>
            </p:cNvPr>
            <p:cNvSpPr/>
            <p:nvPr/>
          </p:nvSpPr>
          <p:spPr>
            <a:xfrm>
              <a:off x="-384398" y="124052"/>
              <a:ext cx="2647885" cy="2574553"/>
            </a:xfrm>
            <a:prstGeom prst="round2SameRect">
              <a:avLst>
                <a:gd name="adj1" fmla="val 8000"/>
                <a:gd name="adj2" fmla="val 0"/>
              </a:avLst>
            </a:prstGeom>
            <a:ln w="28575">
              <a:solidFill>
                <a:schemeClr val="accent2"/>
              </a:solidFill>
            </a:ln>
          </p:spPr>
          <p:style>
            <a:lnRef idx="2">
              <a:scrgbClr r="0" g="0" b="0"/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9" name="Arrondir un rectangle avec un coin du même côté 4">
              <a:extLst>
                <a:ext uri="{FF2B5EF4-FFF2-40B4-BE49-F238E27FC236}">
                  <a16:creationId xmlns:a16="http://schemas.microsoft.com/office/drawing/2014/main" id="{B8AC9675-380B-6AF2-A7DA-BB378EDFC1D0}"/>
                </a:ext>
              </a:extLst>
            </p:cNvPr>
            <p:cNvSpPr/>
            <p:nvPr/>
          </p:nvSpPr>
          <p:spPr>
            <a:xfrm>
              <a:off x="-325556" y="186043"/>
              <a:ext cx="2647885" cy="211775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430" tIns="34290" rIns="11430" bIns="11430" numCol="1" spcCol="1270" anchor="t" anchorCtr="0">
              <a:noAutofit/>
            </a:bodyPr>
            <a:lstStyle/>
            <a:p>
              <a:pPr lvl="0"/>
              <a:r>
                <a:rPr lang="fr-FR" sz="1500" b="1" dirty="0">
                  <a:solidFill>
                    <a:srgbClr val="7030A0"/>
                  </a:solidFill>
                </a:rPr>
                <a:t>SPIRAL2 </a:t>
              </a:r>
            </a:p>
            <a:p>
              <a:pPr marL="214313" indent="-214313">
                <a:buFont typeface="Wingdings" charset="2"/>
                <a:buChar char="ü"/>
              </a:pPr>
              <a:r>
                <a:rPr lang="en-US" sz="1500" dirty="0">
                  <a:solidFill>
                    <a:srgbClr val="7030A0"/>
                  </a:solidFill>
                </a:rPr>
                <a:t>High intensity stable beams</a:t>
              </a:r>
            </a:p>
            <a:p>
              <a:pPr marL="214313" indent="-214313">
                <a:buFont typeface="Wingdings" charset="2"/>
                <a:buChar char="ü"/>
              </a:pPr>
              <a:r>
                <a:rPr lang="fr-FR" sz="1500" dirty="0">
                  <a:solidFill>
                    <a:srgbClr val="7030A0"/>
                  </a:solidFill>
                </a:rPr>
                <a:t>High </a:t>
              </a:r>
              <a:r>
                <a:rPr lang="fr-FR" sz="1500" dirty="0" err="1">
                  <a:solidFill>
                    <a:srgbClr val="7030A0"/>
                  </a:solidFill>
                </a:rPr>
                <a:t>intensity</a:t>
              </a:r>
              <a:r>
                <a:rPr lang="fr-FR" sz="1500" dirty="0">
                  <a:solidFill>
                    <a:srgbClr val="7030A0"/>
                  </a:solidFill>
                </a:rPr>
                <a:t> neutron </a:t>
              </a:r>
              <a:r>
                <a:rPr lang="fr-FR" sz="1500" dirty="0" err="1">
                  <a:solidFill>
                    <a:srgbClr val="7030A0"/>
                  </a:solidFill>
                </a:rPr>
                <a:t>beams</a:t>
              </a:r>
              <a:endParaRPr lang="fr-FR" sz="1500" dirty="0">
                <a:solidFill>
                  <a:srgbClr val="7030A0"/>
                </a:solidFill>
              </a:endParaRPr>
            </a:p>
          </p:txBody>
        </p:sp>
      </p:grpSp>
      <p:sp>
        <p:nvSpPr>
          <p:cNvPr id="40" name="Rectangle 39">
            <a:extLst>
              <a:ext uri="{FF2B5EF4-FFF2-40B4-BE49-F238E27FC236}">
                <a16:creationId xmlns:a16="http://schemas.microsoft.com/office/drawing/2014/main" id="{8F9EA787-4411-B2A7-A7BC-B3A84AB3C6BC}"/>
              </a:ext>
            </a:extLst>
          </p:cNvPr>
          <p:cNvSpPr/>
          <p:nvPr/>
        </p:nvSpPr>
        <p:spPr>
          <a:xfrm>
            <a:off x="3064786" y="2425074"/>
            <a:ext cx="366470" cy="2900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1B59460F-0D65-1B1D-B81E-DE6C675E35C9}"/>
              </a:ext>
            </a:extLst>
          </p:cNvPr>
          <p:cNvSpPr txBox="1"/>
          <p:nvPr/>
        </p:nvSpPr>
        <p:spPr>
          <a:xfrm>
            <a:off x="2895954" y="2438143"/>
            <a:ext cx="16390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TOF room</a:t>
            </a:r>
          </a:p>
        </p:txBody>
      </p:sp>
      <p:sp>
        <p:nvSpPr>
          <p:cNvPr id="43" name="Espace réservé du numéro de diapositive 4">
            <a:extLst>
              <a:ext uri="{FF2B5EF4-FFF2-40B4-BE49-F238E27FC236}">
                <a16:creationId xmlns:a16="http://schemas.microsoft.com/office/drawing/2014/main" id="{EF3CA37E-A26B-4AD2-CF94-617A26D1E1C3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18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B12F4A-A31E-116A-5D6B-91BF30A9699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06754" y="737380"/>
            <a:ext cx="2557032" cy="1101273"/>
          </a:xfrm>
          <a:prstGeom prst="rect">
            <a:avLst/>
          </a:prstGeom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44F788CC-B272-CEF5-508E-E5FA90C30013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5147620" y="1838653"/>
            <a:ext cx="468815" cy="876489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AA00"/>
            </a:solidFill>
            <a:prstDash val="solid"/>
            <a:round/>
            <a:headEnd type="oval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60437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28;p16">
            <a:extLst>
              <a:ext uri="{FF2B5EF4-FFF2-40B4-BE49-F238E27FC236}">
                <a16:creationId xmlns:a16="http://schemas.microsoft.com/office/drawing/2014/main" id="{2498FAE9-B3CE-B467-CC64-7192AB6D450D}"/>
              </a:ext>
            </a:extLst>
          </p:cNvPr>
          <p:cNvSpPr txBox="1"/>
          <p:nvPr/>
        </p:nvSpPr>
        <p:spPr>
          <a:xfrm>
            <a:off x="117986" y="79774"/>
            <a:ext cx="778872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2800"/>
            </a:pPr>
            <a:r>
              <a:rPr lang="fr-FR" sz="3200" b="1" dirty="0" err="1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Some</a:t>
            </a:r>
            <a:r>
              <a:rPr lang="fr-FR" sz="3200" b="1" dirty="0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 NFS </a:t>
            </a:r>
            <a:r>
              <a:rPr lang="fr-FR" sz="3200" b="1" dirty="0" err="1">
                <a:solidFill>
                  <a:schemeClr val="accent2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Experiments</a:t>
            </a:r>
            <a:endParaRPr sz="3200" b="1" dirty="0">
              <a:solidFill>
                <a:schemeClr val="accent2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10348B45-A8D9-C6BB-4FF6-1B658CCE5393}"/>
              </a:ext>
            </a:extLst>
          </p:cNvPr>
          <p:cNvSpPr txBox="1"/>
          <p:nvPr/>
        </p:nvSpPr>
        <p:spPr>
          <a:xfrm>
            <a:off x="195595" y="943198"/>
            <a:ext cx="318239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dirty="0" err="1"/>
              <a:t>Pygmy</a:t>
            </a:r>
            <a:r>
              <a:rPr lang="fr-FR" sz="1600" dirty="0"/>
              <a:t> </a:t>
            </a:r>
            <a:r>
              <a:rPr lang="fr-FR" sz="1600" dirty="0" err="1"/>
              <a:t>dipole</a:t>
            </a:r>
            <a:r>
              <a:rPr lang="fr-FR" sz="1600" dirty="0"/>
              <a:t> </a:t>
            </a:r>
            <a:r>
              <a:rPr lang="fr-FR" sz="1600" dirty="0" err="1"/>
              <a:t>resonance</a:t>
            </a:r>
            <a:r>
              <a:rPr lang="fr-FR" sz="1600" dirty="0"/>
              <a:t> in </a:t>
            </a:r>
            <a:r>
              <a:rPr lang="fr-FR" sz="1600" baseline="30000" dirty="0"/>
              <a:t>140</a:t>
            </a:r>
            <a:r>
              <a:rPr lang="fr-FR" sz="1600" dirty="0"/>
              <a:t>Ce </a:t>
            </a:r>
            <a:r>
              <a:rPr lang="fr-FR" sz="1600" dirty="0" err="1"/>
              <a:t>using</a:t>
            </a:r>
            <a:r>
              <a:rPr lang="fr-FR" sz="1600" dirty="0"/>
              <a:t> the (</a:t>
            </a:r>
            <a:r>
              <a:rPr lang="fr-FR" sz="1600" dirty="0" err="1"/>
              <a:t>n,n’</a:t>
            </a:r>
            <a:r>
              <a:rPr lang="fr-FR" sz="1600" dirty="0" err="1">
                <a:latin typeface="Symbol" pitchFamily="2" charset="2"/>
              </a:rPr>
              <a:t>g</a:t>
            </a:r>
            <a:r>
              <a:rPr lang="fr-FR" sz="1600" dirty="0"/>
              <a:t>) </a:t>
            </a:r>
            <a:r>
              <a:rPr lang="fr-FR" sz="1600" dirty="0" err="1"/>
              <a:t>reaction</a:t>
            </a:r>
            <a:r>
              <a:rPr lang="fr-FR" sz="1600" dirty="0"/>
              <a:t>, Marine </a:t>
            </a:r>
            <a:r>
              <a:rPr lang="fr-FR" sz="1600" dirty="0" err="1"/>
              <a:t>Vandebrouck</a:t>
            </a:r>
            <a:r>
              <a:rPr lang="fr-FR" sz="1600" dirty="0"/>
              <a:t> et al</a:t>
            </a:r>
          </a:p>
          <a:p>
            <a:r>
              <a:rPr lang="fr-FR" sz="1600" dirty="0"/>
              <a:t>    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Light ions production </a:t>
            </a:r>
            <a:r>
              <a:rPr lang="fr-FR" sz="1600" dirty="0" err="1"/>
              <a:t>studies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MEDLEY at the NFS </a:t>
            </a:r>
            <a:r>
              <a:rPr lang="fr-FR" sz="1600" dirty="0" err="1"/>
              <a:t>facility</a:t>
            </a:r>
            <a:r>
              <a:rPr lang="fr-FR" sz="1600" dirty="0"/>
              <a:t>, Diego </a:t>
            </a:r>
            <a:r>
              <a:rPr lang="fr-FR" sz="1600" dirty="0" err="1"/>
              <a:t>Tarrio</a:t>
            </a:r>
            <a:r>
              <a:rPr lang="fr-FR" sz="1600" dirty="0"/>
              <a:t> et al</a:t>
            </a:r>
          </a:p>
          <a:p>
            <a:pPr algn="l"/>
            <a:endParaRPr lang="fr-FR" sz="1600" dirty="0"/>
          </a:p>
          <a:p>
            <a:pPr algn="l"/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(</a:t>
            </a:r>
            <a:r>
              <a:rPr lang="fr-FR" sz="1600" dirty="0" err="1"/>
              <a:t>n,xn</a:t>
            </a:r>
            <a:r>
              <a:rPr lang="fr-FR" sz="1600" dirty="0"/>
              <a:t> </a:t>
            </a:r>
            <a:r>
              <a:rPr lang="fr-FR" sz="1600" dirty="0">
                <a:latin typeface="Symbol" pitchFamily="2" charset="2"/>
              </a:rPr>
              <a:t>g</a:t>
            </a:r>
            <a:r>
              <a:rPr lang="fr-FR" sz="1600" dirty="0"/>
              <a:t>) </a:t>
            </a:r>
            <a:r>
              <a:rPr lang="fr-FR" sz="1600" dirty="0" err="1"/>
              <a:t>reaction</a:t>
            </a:r>
            <a:r>
              <a:rPr lang="fr-FR" sz="1600" dirty="0"/>
              <a:t> cross section </a:t>
            </a:r>
            <a:r>
              <a:rPr lang="fr-FR" sz="1600" dirty="0" err="1"/>
              <a:t>measurements</a:t>
            </a:r>
            <a:r>
              <a:rPr lang="fr-FR" sz="1600" dirty="0"/>
              <a:t> for </a:t>
            </a:r>
            <a:r>
              <a:rPr lang="fr-FR" sz="1600" dirty="0" err="1"/>
              <a:t>nuclear</a:t>
            </a:r>
            <a:r>
              <a:rPr lang="fr-FR" sz="1600" dirty="0"/>
              <a:t> </a:t>
            </a:r>
            <a:r>
              <a:rPr lang="fr-FR" sz="1600" dirty="0" err="1"/>
              <a:t>energy</a:t>
            </a:r>
            <a:r>
              <a:rPr lang="fr-FR" sz="1600" dirty="0"/>
              <a:t>, M. </a:t>
            </a:r>
            <a:r>
              <a:rPr lang="fr-FR" sz="1600" dirty="0" err="1"/>
              <a:t>Kerveno</a:t>
            </a:r>
            <a:r>
              <a:rPr lang="fr-FR" sz="1600" dirty="0"/>
              <a:t> et al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/>
              <a:t>REPARE </a:t>
            </a:r>
            <a:r>
              <a:rPr lang="fr-FR" sz="1600" dirty="0" err="1"/>
              <a:t>project</a:t>
            </a:r>
            <a:r>
              <a:rPr lang="fr-FR" sz="1600" dirty="0"/>
              <a:t>: production of </a:t>
            </a:r>
            <a:r>
              <a:rPr lang="fr-FR" sz="1600" baseline="30000" dirty="0"/>
              <a:t>211</a:t>
            </a:r>
            <a:r>
              <a:rPr lang="fr-FR" sz="1600" dirty="0"/>
              <a:t>At for </a:t>
            </a:r>
            <a:r>
              <a:rPr lang="fr-FR" sz="1600" dirty="0" err="1"/>
              <a:t>alphatherapy</a:t>
            </a:r>
            <a:r>
              <a:rPr lang="fr-FR" sz="1600" dirty="0"/>
              <a:t>, Gilles de France et al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A0DFFDC-76F1-DA3F-C56A-C38E92569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9166" y="3918923"/>
            <a:ext cx="2314339" cy="173575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8C56E01-50A3-A31A-50AA-99B36900A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5000"/>
                    </a14:imgEffect>
                    <a14:imgEffect>
                      <a14:brightnessContrast brigh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536" y="847771"/>
            <a:ext cx="3949946" cy="253772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1E18A38-49DD-50A4-7974-953153A4DE6F}"/>
              </a:ext>
            </a:extLst>
          </p:cNvPr>
          <p:cNvSpPr txBox="1"/>
          <p:nvPr/>
        </p:nvSpPr>
        <p:spPr>
          <a:xfrm>
            <a:off x="6027885" y="5746658"/>
            <a:ext cx="873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MEDLEY</a:t>
            </a: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65B8AB44-DFE4-C2F3-A071-6A053D291E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876" y="700433"/>
            <a:ext cx="2018351" cy="26911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7C806DE-2BD8-27FD-DED3-9D1EC7AAF769}"/>
              </a:ext>
            </a:extLst>
          </p:cNvPr>
          <p:cNvSpPr txBox="1"/>
          <p:nvPr/>
        </p:nvSpPr>
        <p:spPr>
          <a:xfrm>
            <a:off x="9603621" y="1122670"/>
            <a:ext cx="2055371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dirty="0" err="1"/>
              <a:t>Shedding</a:t>
            </a:r>
            <a:r>
              <a:rPr lang="fr-FR" sz="1600" dirty="0"/>
              <a:t> new light</a:t>
            </a:r>
          </a:p>
          <a:p>
            <a:r>
              <a:rPr lang="fr-FR" sz="1600" dirty="0"/>
              <a:t> on the structure of </a:t>
            </a:r>
          </a:p>
          <a:p>
            <a:r>
              <a:rPr lang="fr-FR" sz="1600" baseline="30000" dirty="0"/>
              <a:t>56</a:t>
            </a:r>
            <a:r>
              <a:rPr lang="fr-FR" sz="1600" dirty="0"/>
              <a:t>Ni </a:t>
            </a:r>
            <a:r>
              <a:rPr lang="fr-FR" sz="1600" dirty="0" err="1"/>
              <a:t>using</a:t>
            </a:r>
            <a:r>
              <a:rPr lang="fr-FR" sz="1600" dirty="0"/>
              <a:t> (n,3n) </a:t>
            </a:r>
          </a:p>
          <a:p>
            <a:r>
              <a:rPr lang="fr-FR" sz="1600" dirty="0" err="1"/>
              <a:t>reaction</a:t>
            </a:r>
            <a:r>
              <a:rPr lang="fr-FR" sz="1600" dirty="0"/>
              <a:t> at NFS, </a:t>
            </a:r>
          </a:p>
          <a:p>
            <a:r>
              <a:rPr lang="fr-FR" sz="1600" dirty="0"/>
              <a:t>E. </a:t>
            </a:r>
            <a:r>
              <a:rPr lang="fr-FR" sz="1600" dirty="0" err="1"/>
              <a:t>Clement</a:t>
            </a:r>
            <a:r>
              <a:rPr lang="fr-FR" sz="1600" dirty="0"/>
              <a:t> et al</a:t>
            </a:r>
          </a:p>
          <a:p>
            <a:pPr marL="285750" indent="-285750">
              <a:buFont typeface="Wingdings" pitchFamily="2" charset="2"/>
              <a:buChar char="Ø"/>
            </a:pPr>
            <a:endParaRPr lang="fr-FR" sz="1600" dirty="0"/>
          </a:p>
          <a:p>
            <a:endParaRPr lang="en-FR" sz="16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2D34D8-E8E4-027C-5BEF-C1460A2687A6}"/>
              </a:ext>
            </a:extLst>
          </p:cNvPr>
          <p:cNvSpPr txBox="1"/>
          <p:nvPr/>
        </p:nvSpPr>
        <p:spPr>
          <a:xfrm>
            <a:off x="8835606" y="5776081"/>
            <a:ext cx="316580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baseline="30000" dirty="0"/>
              <a:t>235</a:t>
            </a:r>
            <a:r>
              <a:rPr lang="fr-FR" sz="1600" dirty="0"/>
              <a:t>U fission fragment </a:t>
            </a:r>
            <a:r>
              <a:rPr lang="fr-FR" sz="1600" dirty="0" err="1"/>
              <a:t>study</a:t>
            </a:r>
            <a:r>
              <a:rPr lang="fr-FR" sz="1600" dirty="0"/>
              <a:t>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</a:p>
          <a:p>
            <a:r>
              <a:rPr lang="fr-FR" sz="1600" dirty="0"/>
              <a:t>FALSTAFF at NFS, D. Doré et al.</a:t>
            </a:r>
          </a:p>
          <a:p>
            <a:endParaRPr lang="en-FR" sz="1600" dirty="0"/>
          </a:p>
        </p:txBody>
      </p:sp>
      <p:pic>
        <p:nvPicPr>
          <p:cNvPr id="8" name="Image 3">
            <a:extLst>
              <a:ext uri="{FF2B5EF4-FFF2-40B4-BE49-F238E27FC236}">
                <a16:creationId xmlns:a16="http://schemas.microsoft.com/office/drawing/2014/main" id="{53AE4102-4AD2-7275-1BD9-4638CB7A82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-25000"/>
                    </a14:imgEffect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4384" y="3918181"/>
            <a:ext cx="2348974" cy="176173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3C218271-8CB3-3EC5-5926-222C2E778FB9}"/>
              </a:ext>
            </a:extLst>
          </p:cNvPr>
          <p:cNvSpPr txBox="1"/>
          <p:nvPr/>
        </p:nvSpPr>
        <p:spPr>
          <a:xfrm>
            <a:off x="3358703" y="5768428"/>
            <a:ext cx="8203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REPARE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D03415-FD63-F2EE-2787-68845B217A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707543" y="2707104"/>
            <a:ext cx="2293866" cy="3056021"/>
          </a:xfrm>
          <a:prstGeom prst="rect">
            <a:avLst/>
          </a:prstGeom>
        </p:spPr>
      </p:pic>
      <p:pic>
        <p:nvPicPr>
          <p:cNvPr id="14" name="Picture 1">
            <a:extLst>
              <a:ext uri="{FF2B5EF4-FFF2-40B4-BE49-F238E27FC236}">
                <a16:creationId xmlns:a16="http://schemas.microsoft.com/office/drawing/2014/main" id="{D6B8A56D-B58F-7363-254B-3094C50798E9}"/>
              </a:ext>
            </a:extLst>
          </p:cNvPr>
          <p:cNvPicPr/>
          <p:nvPr/>
        </p:nvPicPr>
        <p:blipFill>
          <a:blip r:embed="rId10"/>
          <a:stretch/>
        </p:blipFill>
        <p:spPr>
          <a:xfrm>
            <a:off x="10293175" y="4847504"/>
            <a:ext cx="1526356" cy="823377"/>
          </a:xfrm>
          <a:prstGeom prst="rect">
            <a:avLst/>
          </a:prstGeom>
          <a:ln>
            <a:noFill/>
          </a:ln>
        </p:spPr>
      </p:pic>
      <p:sp>
        <p:nvSpPr>
          <p:cNvPr id="9" name="Espace réservé du numéro de diapositive 4">
            <a:extLst>
              <a:ext uri="{FF2B5EF4-FFF2-40B4-BE49-F238E27FC236}">
                <a16:creationId xmlns:a16="http://schemas.microsoft.com/office/drawing/2014/main" id="{AA77EFEA-5B65-8983-24BC-EE42D2A021C5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19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E7075BB9-2699-9065-98E3-F14FF3BBF0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8048" y="5221292"/>
            <a:ext cx="2755417" cy="1082231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ECB2A8C9-B620-8AB0-6CFD-B9D2DBDA44BB}"/>
              </a:ext>
            </a:extLst>
          </p:cNvPr>
          <p:cNvSpPr txBox="1"/>
          <p:nvPr/>
        </p:nvSpPr>
        <p:spPr>
          <a:xfrm>
            <a:off x="3234384" y="6241551"/>
            <a:ext cx="49083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➔ 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fr-FR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</a:t>
            </a:r>
            <a:r>
              <a:rPr lang="fr-FR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programme in full expansion</a:t>
            </a:r>
            <a:r>
              <a:rPr lang="fr-FR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71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2">
            <a:extLst>
              <a:ext uri="{FF2B5EF4-FFF2-40B4-BE49-F238E27FC236}">
                <a16:creationId xmlns:a16="http://schemas.microsoft.com/office/drawing/2014/main" id="{A75AA022-CAFF-AE33-F7E9-E0DC415B3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0032" y="-279601"/>
            <a:ext cx="7129463" cy="1793319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+mn-lt"/>
              </a:rPr>
              <a:t>	</a:t>
            </a:r>
            <a:endParaRPr lang="en-GB" sz="3200" b="1" baseline="30000" dirty="0">
              <a:latin typeface="+mn-lt"/>
            </a:endParaRPr>
          </a:p>
        </p:txBody>
      </p:sp>
      <p:sp>
        <p:nvSpPr>
          <p:cNvPr id="36" name="Espace réservé du texte 35">
            <a:extLst>
              <a:ext uri="{FF2B5EF4-FFF2-40B4-BE49-F238E27FC236}">
                <a16:creationId xmlns:a16="http://schemas.microsoft.com/office/drawing/2014/main" id="{72E4EA91-5E7A-6108-6851-0D314BB81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" name="Image 6" descr="S3-logo3_white.jpg">
            <a:extLst>
              <a:ext uri="{FF2B5EF4-FFF2-40B4-BE49-F238E27FC236}">
                <a16:creationId xmlns:a16="http://schemas.microsoft.com/office/drawing/2014/main" id="{161D0A4E-613C-53AF-AB2C-4A3DB2DE08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01" y="264121"/>
            <a:ext cx="483269" cy="60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45B5642C-F75C-C1E1-E48B-E51E885254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570"/>
                    </a14:imgEffect>
                    <a14:imgEffect>
                      <a14:saturation sat="224000"/>
                    </a14:imgEffect>
                    <a14:imgEffect>
                      <a14:brightnessContrast contrast="-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0098" y="1353628"/>
            <a:ext cx="3608001" cy="20903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9F89485D-08B4-B267-CD05-AF65ED12E805}"/>
              </a:ext>
            </a:extLst>
          </p:cNvPr>
          <p:cNvGrpSpPr/>
          <p:nvPr/>
        </p:nvGrpSpPr>
        <p:grpSpPr>
          <a:xfrm>
            <a:off x="3875400" y="2908327"/>
            <a:ext cx="6909815" cy="3496839"/>
            <a:chOff x="1325283" y="2040062"/>
            <a:chExt cx="6909815" cy="3496839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592DEA9F-D894-1A21-A522-A750DF9F0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21882" y="2040062"/>
              <a:ext cx="6713216" cy="3496839"/>
            </a:xfrm>
            <a:prstGeom prst="rect">
              <a:avLst/>
            </a:prstGeom>
          </p:spPr>
        </p:pic>
        <p:sp>
          <p:nvSpPr>
            <p:cNvPr id="18" name="Forme libre 39">
              <a:extLst>
                <a:ext uri="{FF2B5EF4-FFF2-40B4-BE49-F238E27FC236}">
                  <a16:creationId xmlns:a16="http://schemas.microsoft.com/office/drawing/2014/main" id="{B48F6C99-4E53-F25E-0121-0FD92B3E4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4067" y="3714152"/>
              <a:ext cx="1658938" cy="714375"/>
            </a:xfrm>
            <a:custGeom>
              <a:avLst/>
              <a:gdLst>
                <a:gd name="T0" fmla="*/ 419100 w 2654300"/>
                <a:gd name="T1" fmla="*/ 215900 h 1143000"/>
                <a:gd name="T2" fmla="*/ 0 w 2654300"/>
                <a:gd name="T3" fmla="*/ 368300 h 1143000"/>
                <a:gd name="T4" fmla="*/ 596900 w 2654300"/>
                <a:gd name="T5" fmla="*/ 1143000 h 1143000"/>
                <a:gd name="T6" fmla="*/ 1866900 w 2654300"/>
                <a:gd name="T7" fmla="*/ 736600 h 1143000"/>
                <a:gd name="T8" fmla="*/ 2019300 w 2654300"/>
                <a:gd name="T9" fmla="*/ 927100 h 1143000"/>
                <a:gd name="T10" fmla="*/ 2654300 w 2654300"/>
                <a:gd name="T11" fmla="*/ 711200 h 1143000"/>
                <a:gd name="T12" fmla="*/ 2438400 w 2654300"/>
                <a:gd name="T13" fmla="*/ 495300 h 1143000"/>
                <a:gd name="T14" fmla="*/ 1892300 w 2654300"/>
                <a:gd name="T15" fmla="*/ 469900 h 1143000"/>
                <a:gd name="T16" fmla="*/ 1447800 w 2654300"/>
                <a:gd name="T17" fmla="*/ 0 h 1143000"/>
                <a:gd name="T18" fmla="*/ 63500 w 2654300"/>
                <a:gd name="T19" fmla="*/ 342900 h 114300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654300" h="1143000">
                  <a:moveTo>
                    <a:pt x="419100" y="215900"/>
                  </a:moveTo>
                  <a:lnTo>
                    <a:pt x="0" y="368300"/>
                  </a:lnTo>
                  <a:lnTo>
                    <a:pt x="596900" y="1143000"/>
                  </a:lnTo>
                  <a:lnTo>
                    <a:pt x="1866900" y="736600"/>
                  </a:lnTo>
                  <a:lnTo>
                    <a:pt x="2019300" y="927100"/>
                  </a:lnTo>
                  <a:lnTo>
                    <a:pt x="2654300" y="711200"/>
                  </a:lnTo>
                  <a:lnTo>
                    <a:pt x="2438400" y="495300"/>
                  </a:lnTo>
                  <a:lnTo>
                    <a:pt x="1892300" y="469900"/>
                  </a:lnTo>
                  <a:lnTo>
                    <a:pt x="1447800" y="0"/>
                  </a:lnTo>
                  <a:lnTo>
                    <a:pt x="63500" y="3429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  <a:sym typeface="Arial" charset="0"/>
              </a:endParaRPr>
            </a:p>
          </p:txBody>
        </p:sp>
        <p:sp>
          <p:nvSpPr>
            <p:cNvPr id="19" name="Forme libre 42">
              <a:extLst>
                <a:ext uri="{FF2B5EF4-FFF2-40B4-BE49-F238E27FC236}">
                  <a16:creationId xmlns:a16="http://schemas.microsoft.com/office/drawing/2014/main" id="{B1D268FA-774A-BBC9-F107-0E530974E7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9003" y="4477852"/>
              <a:ext cx="388937" cy="301625"/>
            </a:xfrm>
            <a:custGeom>
              <a:avLst/>
              <a:gdLst>
                <a:gd name="T0" fmla="*/ 266700 w 622300"/>
                <a:gd name="T1" fmla="*/ 0 h 482600"/>
                <a:gd name="T2" fmla="*/ 0 w 622300"/>
                <a:gd name="T3" fmla="*/ 101600 h 482600"/>
                <a:gd name="T4" fmla="*/ 0 w 622300"/>
                <a:gd name="T5" fmla="*/ 101600 h 482600"/>
                <a:gd name="T6" fmla="*/ 0 w 622300"/>
                <a:gd name="T7" fmla="*/ 101600 h 482600"/>
                <a:gd name="T8" fmla="*/ 190500 w 622300"/>
                <a:gd name="T9" fmla="*/ 482600 h 482600"/>
                <a:gd name="T10" fmla="*/ 622300 w 622300"/>
                <a:gd name="T11" fmla="*/ 342900 h 482600"/>
                <a:gd name="T12" fmla="*/ 317500 w 622300"/>
                <a:gd name="T13" fmla="*/ 63500 h 4826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22300" h="482600">
                  <a:moveTo>
                    <a:pt x="266700" y="0"/>
                  </a:moveTo>
                  <a:lnTo>
                    <a:pt x="0" y="101600"/>
                  </a:lnTo>
                  <a:lnTo>
                    <a:pt x="190500" y="482600"/>
                  </a:lnTo>
                  <a:lnTo>
                    <a:pt x="622300" y="342900"/>
                  </a:lnTo>
                  <a:lnTo>
                    <a:pt x="317500" y="6350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GB" sz="2400">
                <a:solidFill>
                  <a:srgbClr val="60A4B4"/>
                </a:solidFill>
                <a:latin typeface="Arial" panose="020B0604020202020204" pitchFamily="34" charset="0"/>
                <a:cs typeface="Arial" panose="020B0604020202020204" pitchFamily="34" charset="0"/>
                <a:sym typeface="Arial" charset="0"/>
              </a:endParaRPr>
            </a:p>
          </p:txBody>
        </p:sp>
        <p:sp>
          <p:nvSpPr>
            <p:cNvPr id="20" name="ZoneTexte 9">
              <a:extLst>
                <a:ext uri="{FF2B5EF4-FFF2-40B4-BE49-F238E27FC236}">
                  <a16:creationId xmlns:a16="http://schemas.microsoft.com/office/drawing/2014/main" id="{B9E56860-B6D0-CF00-2FDF-00D33A4A7302}"/>
                </a:ext>
              </a:extLst>
            </p:cNvPr>
            <p:cNvSpPr txBox="1"/>
            <p:nvPr/>
          </p:nvSpPr>
          <p:spPr>
            <a:xfrm>
              <a:off x="4659252" y="2503280"/>
              <a:ext cx="123463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Achromatic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point</a:t>
              </a:r>
            </a:p>
          </p:txBody>
        </p:sp>
        <p:cxnSp>
          <p:nvCxnSpPr>
            <p:cNvPr id="21" name="Connecteur droit avec flèche 11">
              <a:extLst>
                <a:ext uri="{FF2B5EF4-FFF2-40B4-BE49-F238E27FC236}">
                  <a16:creationId xmlns:a16="http://schemas.microsoft.com/office/drawing/2014/main" id="{B1553AC4-A0F5-5511-C443-34D9B93DF82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33026" y="2800285"/>
              <a:ext cx="171090" cy="607441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14">
              <a:extLst>
                <a:ext uri="{FF2B5EF4-FFF2-40B4-BE49-F238E27FC236}">
                  <a16:creationId xmlns:a16="http://schemas.microsoft.com/office/drawing/2014/main" id="{DF26EC6B-F782-CDD2-1C8F-D67C600C1CE1}"/>
                </a:ext>
              </a:extLst>
            </p:cNvPr>
            <p:cNvSpPr txBox="1"/>
            <p:nvPr/>
          </p:nvSpPr>
          <p:spPr>
            <a:xfrm>
              <a:off x="2810715" y="3362193"/>
              <a:ext cx="145264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dump</a:t>
              </a:r>
            </a:p>
          </p:txBody>
        </p:sp>
        <p:cxnSp>
          <p:nvCxnSpPr>
            <p:cNvPr id="23" name="Connecteur droit avec flèche 15">
              <a:extLst>
                <a:ext uri="{FF2B5EF4-FFF2-40B4-BE49-F238E27FC236}">
                  <a16:creationId xmlns:a16="http://schemas.microsoft.com/office/drawing/2014/main" id="{EB60E85B-270C-5D3A-648E-22D99111383E}"/>
                </a:ext>
              </a:extLst>
            </p:cNvPr>
            <p:cNvCxnSpPr/>
            <p:nvPr/>
          </p:nvCxnSpPr>
          <p:spPr>
            <a:xfrm flipV="1">
              <a:off x="3476742" y="3031118"/>
              <a:ext cx="144495" cy="327506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ZoneTexte 19">
              <a:extLst>
                <a:ext uri="{FF2B5EF4-FFF2-40B4-BE49-F238E27FC236}">
                  <a16:creationId xmlns:a16="http://schemas.microsoft.com/office/drawing/2014/main" id="{D0E235A1-7E50-24FE-8843-80B93A174BF9}"/>
                </a:ext>
              </a:extLst>
            </p:cNvPr>
            <p:cNvSpPr txBox="1"/>
            <p:nvPr/>
          </p:nvSpPr>
          <p:spPr>
            <a:xfrm>
              <a:off x="1527539" y="3057988"/>
              <a:ext cx="11176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10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Target position</a:t>
              </a:r>
            </a:p>
          </p:txBody>
        </p:sp>
        <p:cxnSp>
          <p:nvCxnSpPr>
            <p:cNvPr id="25" name="Connecteur droit avec flèche 20">
              <a:extLst>
                <a:ext uri="{FF2B5EF4-FFF2-40B4-BE49-F238E27FC236}">
                  <a16:creationId xmlns:a16="http://schemas.microsoft.com/office/drawing/2014/main" id="{6BBD3B04-7FAF-9E6E-4EE9-F909C003AD7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34647" y="2545254"/>
              <a:ext cx="238841" cy="402440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>
              <a:extLst>
                <a:ext uri="{FF2B5EF4-FFF2-40B4-BE49-F238E27FC236}">
                  <a16:creationId xmlns:a16="http://schemas.microsoft.com/office/drawing/2014/main" id="{CF170A16-E758-83C2-CE97-21017E7D6CB8}"/>
                </a:ext>
              </a:extLst>
            </p:cNvPr>
            <p:cNvSpPr txBox="1"/>
            <p:nvPr/>
          </p:nvSpPr>
          <p:spPr>
            <a:xfrm>
              <a:off x="3717302" y="4225144"/>
              <a:ext cx="1502334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Secondary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fr-FR" sz="1100" dirty="0" err="1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beam</a:t>
              </a:r>
              <a:r>
                <a:rPr lang="fr-FR" sz="11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dump</a:t>
              </a:r>
            </a:p>
          </p:txBody>
        </p:sp>
        <p:cxnSp>
          <p:nvCxnSpPr>
            <p:cNvPr id="27" name="Connecteur droit avec flèche 26">
              <a:extLst>
                <a:ext uri="{FF2B5EF4-FFF2-40B4-BE49-F238E27FC236}">
                  <a16:creationId xmlns:a16="http://schemas.microsoft.com/office/drawing/2014/main" id="{EA5BF628-33BF-ADD6-EECF-A033B806FB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50801" y="4275965"/>
              <a:ext cx="104892" cy="138253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32">
              <a:extLst>
                <a:ext uri="{FF2B5EF4-FFF2-40B4-BE49-F238E27FC236}">
                  <a16:creationId xmlns:a16="http://schemas.microsoft.com/office/drawing/2014/main" id="{4952815F-76D9-030C-5C86-564496424557}"/>
                </a:ext>
              </a:extLst>
            </p:cNvPr>
            <p:cNvSpPr txBox="1"/>
            <p:nvPr/>
          </p:nvSpPr>
          <p:spPr>
            <a:xfrm>
              <a:off x="6158365" y="3719321"/>
              <a:ext cx="13003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solidFill>
                    <a:srgbClr val="60A4B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Final focal plane</a:t>
              </a:r>
            </a:p>
          </p:txBody>
        </p:sp>
        <p:cxnSp>
          <p:nvCxnSpPr>
            <p:cNvPr id="29" name="Connecteur droit avec flèche 33">
              <a:extLst>
                <a:ext uri="{FF2B5EF4-FFF2-40B4-BE49-F238E27FC236}">
                  <a16:creationId xmlns:a16="http://schemas.microsoft.com/office/drawing/2014/main" id="{202C80E8-9625-E8D3-A987-A69C3E4C9F1C}"/>
                </a:ext>
              </a:extLst>
            </p:cNvPr>
            <p:cNvCxnSpPr>
              <a:cxnSpLocks/>
            </p:cNvCxnSpPr>
            <p:nvPr/>
          </p:nvCxnSpPr>
          <p:spPr>
            <a:xfrm>
              <a:off x="7016804" y="4028251"/>
              <a:ext cx="244551" cy="385967"/>
            </a:xfrm>
            <a:prstGeom prst="straightConnector1">
              <a:avLst/>
            </a:prstGeom>
            <a:ln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718B3A6-D957-DD44-1CDE-8CA4384EF27F}"/>
                </a:ext>
              </a:extLst>
            </p:cNvPr>
            <p:cNvSpPr/>
            <p:nvPr/>
          </p:nvSpPr>
          <p:spPr>
            <a:xfrm>
              <a:off x="1325283" y="3524202"/>
              <a:ext cx="1522126" cy="699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Momentum achromat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BAABFBB-773A-CFFF-3AF2-82883062A08A}"/>
                </a:ext>
              </a:extLst>
            </p:cNvPr>
            <p:cNvSpPr/>
            <p:nvPr/>
          </p:nvSpPr>
          <p:spPr>
            <a:xfrm>
              <a:off x="5421828" y="2754422"/>
              <a:ext cx="1654798" cy="6991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Mass separator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83F9949B-7C19-994B-03CE-E5B1A246304E}"/>
                </a:ext>
              </a:extLst>
            </p:cNvPr>
            <p:cNvSpPr/>
            <p:nvPr/>
          </p:nvSpPr>
          <p:spPr>
            <a:xfrm>
              <a:off x="7329304" y="3022341"/>
              <a:ext cx="812152" cy="3865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tabLst>
                  <a:tab pos="171450" algn="l"/>
                </a:tabLst>
              </a:pP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S</a:t>
              </a:r>
              <a:r>
                <a:rPr lang="en-GB" sz="1600" b="1" baseline="30000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en-GB" sz="1600" b="1" dirty="0">
                  <a:solidFill>
                    <a:srgbClr val="60A4B4"/>
                  </a:solidFill>
                  <a:effectLst>
                    <a:outerShdw blurRad="38100" dist="38100" dir="2700000" algn="tl">
                      <a:srgbClr val="DDDDDD"/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LEB</a:t>
              </a:r>
            </a:p>
          </p:txBody>
        </p:sp>
      </p:grpSp>
      <p:sp>
        <p:nvSpPr>
          <p:cNvPr id="44" name="ZoneTexte 43">
            <a:extLst>
              <a:ext uri="{FF2B5EF4-FFF2-40B4-BE49-F238E27FC236}">
                <a16:creationId xmlns:a16="http://schemas.microsoft.com/office/drawing/2014/main" id="{B561B6C9-F877-FC28-AF6A-92C1284AC153}"/>
              </a:ext>
            </a:extLst>
          </p:cNvPr>
          <p:cNvSpPr txBox="1"/>
          <p:nvPr/>
        </p:nvSpPr>
        <p:spPr>
          <a:xfrm>
            <a:off x="1407593" y="3050348"/>
            <a:ext cx="978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n w="0"/>
                <a:solidFill>
                  <a:srgbClr val="6AADD3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LHE-S3N</a:t>
            </a:r>
          </a:p>
        </p:txBody>
      </p:sp>
      <p:cxnSp>
        <p:nvCxnSpPr>
          <p:cNvPr id="87" name="Connecteur droit 86">
            <a:extLst>
              <a:ext uri="{FF2B5EF4-FFF2-40B4-BE49-F238E27FC236}">
                <a16:creationId xmlns:a16="http://schemas.microsoft.com/office/drawing/2014/main" id="{EF7B36D5-FF89-ED14-A601-F5D0392C7269}"/>
              </a:ext>
            </a:extLst>
          </p:cNvPr>
          <p:cNvCxnSpPr>
            <a:cxnSpLocks/>
          </p:cNvCxnSpPr>
          <p:nvPr/>
        </p:nvCxnSpPr>
        <p:spPr>
          <a:xfrm>
            <a:off x="3875400" y="1177902"/>
            <a:ext cx="0" cy="5150608"/>
          </a:xfrm>
          <a:prstGeom prst="line">
            <a:avLst/>
          </a:prstGeom>
          <a:ln w="22225" cmpd="sng">
            <a:solidFill>
              <a:schemeClr val="tx1"/>
            </a:solidFill>
            <a:prstDash val="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7" name="Groupe 6">
            <a:extLst>
              <a:ext uri="{FF2B5EF4-FFF2-40B4-BE49-F238E27FC236}">
                <a16:creationId xmlns:a16="http://schemas.microsoft.com/office/drawing/2014/main" id="{58CE2184-75DB-3FA0-6144-77DEA4C9DB4C}"/>
              </a:ext>
            </a:extLst>
          </p:cNvPr>
          <p:cNvGrpSpPr/>
          <p:nvPr/>
        </p:nvGrpSpPr>
        <p:grpSpPr>
          <a:xfrm>
            <a:off x="1308642" y="1109673"/>
            <a:ext cx="10294115" cy="1703679"/>
            <a:chOff x="1308642" y="1109673"/>
            <a:chExt cx="10294115" cy="1703679"/>
          </a:xfrm>
        </p:grpSpPr>
        <p:grpSp>
          <p:nvGrpSpPr>
            <p:cNvPr id="71" name="Groupe 70">
              <a:extLst>
                <a:ext uri="{FF2B5EF4-FFF2-40B4-BE49-F238E27FC236}">
                  <a16:creationId xmlns:a16="http://schemas.microsoft.com/office/drawing/2014/main" id="{9C5412B8-326A-A683-D8B4-75327572F3CB}"/>
                </a:ext>
              </a:extLst>
            </p:cNvPr>
            <p:cNvGrpSpPr/>
            <p:nvPr/>
          </p:nvGrpSpPr>
          <p:grpSpPr>
            <a:xfrm>
              <a:off x="5610257" y="1151923"/>
              <a:ext cx="5992500" cy="395311"/>
              <a:chOff x="5610257" y="1151923"/>
              <a:chExt cx="5992500" cy="395311"/>
            </a:xfrm>
          </p:grpSpPr>
          <p:cxnSp>
            <p:nvCxnSpPr>
              <p:cNvPr id="47" name="Connecteur droit 46">
                <a:extLst>
                  <a:ext uri="{FF2B5EF4-FFF2-40B4-BE49-F238E27FC236}">
                    <a16:creationId xmlns:a16="http://schemas.microsoft.com/office/drawing/2014/main" id="{859E66C8-5E5B-3035-D2D0-9E9C4C4B05CB}"/>
                  </a:ext>
                </a:extLst>
              </p:cNvPr>
              <p:cNvCxnSpPr/>
              <p:nvPr/>
            </p:nvCxnSpPr>
            <p:spPr>
              <a:xfrm>
                <a:off x="6192577" y="1353628"/>
                <a:ext cx="560384" cy="0"/>
              </a:xfrm>
              <a:prstGeom prst="line">
                <a:avLst/>
              </a:prstGeom>
              <a:ln w="76200"/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64" name="ZoneTexte 63">
                <a:extLst>
                  <a:ext uri="{FF2B5EF4-FFF2-40B4-BE49-F238E27FC236}">
                    <a16:creationId xmlns:a16="http://schemas.microsoft.com/office/drawing/2014/main" id="{20C48E0E-4F8E-C54D-55EA-811CAD95E00E}"/>
                  </a:ext>
                </a:extLst>
              </p:cNvPr>
              <p:cNvSpPr txBox="1"/>
              <p:nvPr/>
            </p:nvSpPr>
            <p:spPr>
              <a:xfrm>
                <a:off x="6970976" y="1151923"/>
                <a:ext cx="46317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cs typeface="Calibri" panose="020F0502020204030204" pitchFamily="34" charset="0"/>
                  </a:rPr>
                  <a:t>A</a:t>
                </a:r>
                <a:r>
                  <a:rPr lang="en-GB" sz="1800" dirty="0">
                    <a:cs typeface="Calibri" panose="020F0502020204030204" pitchFamily="34" charset="0"/>
                  </a:rPr>
                  <a:t>ccelerator &amp; beam line tuning up to the target</a:t>
                </a:r>
                <a:endParaRPr lang="fr-FR" dirty="0"/>
              </a:p>
            </p:txBody>
          </p:sp>
          <p:sp>
            <p:nvSpPr>
              <p:cNvPr id="67" name="ZoneTexte 66">
                <a:extLst>
                  <a:ext uri="{FF2B5EF4-FFF2-40B4-BE49-F238E27FC236}">
                    <a16:creationId xmlns:a16="http://schemas.microsoft.com/office/drawing/2014/main" id="{32EB2EEE-F424-2DEA-ACB1-236C4B339524}"/>
                  </a:ext>
                </a:extLst>
              </p:cNvPr>
              <p:cNvSpPr txBox="1"/>
              <p:nvPr/>
            </p:nvSpPr>
            <p:spPr>
              <a:xfrm>
                <a:off x="5610257" y="1177902"/>
                <a:ext cx="5084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2"/>
                    </a:solidFill>
                  </a:rPr>
                  <a:t>J6A</a:t>
                </a:r>
              </a:p>
            </p:txBody>
          </p:sp>
        </p:grpSp>
        <p:sp>
          <p:nvSpPr>
            <p:cNvPr id="3" name="Forme libre 2">
              <a:extLst>
                <a:ext uri="{FF2B5EF4-FFF2-40B4-BE49-F238E27FC236}">
                  <a16:creationId xmlns:a16="http://schemas.microsoft.com/office/drawing/2014/main" id="{2C861A23-5CFA-43EA-063B-35A29B700B5C}"/>
                </a:ext>
              </a:extLst>
            </p:cNvPr>
            <p:cNvSpPr/>
            <p:nvPr/>
          </p:nvSpPr>
          <p:spPr>
            <a:xfrm>
              <a:off x="1308642" y="1109673"/>
              <a:ext cx="3667434" cy="1703679"/>
            </a:xfrm>
            <a:custGeom>
              <a:avLst/>
              <a:gdLst>
                <a:gd name="connsiteX0" fmla="*/ 0 w 3667434"/>
                <a:gd name="connsiteY0" fmla="*/ 28081 h 1703679"/>
                <a:gd name="connsiteX1" fmla="*/ 875489 w 3667434"/>
                <a:gd name="connsiteY1" fmla="*/ 28081 h 1703679"/>
                <a:gd name="connsiteX2" fmla="*/ 1157592 w 3667434"/>
                <a:gd name="connsiteY2" fmla="*/ 319911 h 1703679"/>
                <a:gd name="connsiteX3" fmla="*/ 1653702 w 3667434"/>
                <a:gd name="connsiteY3" fmla="*/ 786838 h 1703679"/>
                <a:gd name="connsiteX4" fmla="*/ 2081719 w 3667434"/>
                <a:gd name="connsiteY4" fmla="*/ 1146762 h 1703679"/>
                <a:gd name="connsiteX5" fmla="*/ 2412460 w 3667434"/>
                <a:gd name="connsiteY5" fmla="*/ 1458047 h 1703679"/>
                <a:gd name="connsiteX6" fmla="*/ 2830749 w 3667434"/>
                <a:gd name="connsiteY6" fmla="*/ 1555323 h 1703679"/>
                <a:gd name="connsiteX7" fmla="*/ 3161489 w 3667434"/>
                <a:gd name="connsiteY7" fmla="*/ 1565051 h 1703679"/>
                <a:gd name="connsiteX8" fmla="*/ 3628417 w 3667434"/>
                <a:gd name="connsiteY8" fmla="*/ 1691511 h 1703679"/>
                <a:gd name="connsiteX9" fmla="*/ 3608962 w 3667434"/>
                <a:gd name="connsiteY9" fmla="*/ 1691511 h 1703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67434" h="1703679">
                  <a:moveTo>
                    <a:pt x="0" y="28081"/>
                  </a:moveTo>
                  <a:cubicBezTo>
                    <a:pt x="341278" y="3762"/>
                    <a:pt x="682557" y="-20557"/>
                    <a:pt x="875489" y="28081"/>
                  </a:cubicBezTo>
                  <a:cubicBezTo>
                    <a:pt x="1068421" y="76719"/>
                    <a:pt x="1027890" y="193452"/>
                    <a:pt x="1157592" y="319911"/>
                  </a:cubicBezTo>
                  <a:cubicBezTo>
                    <a:pt x="1287294" y="446370"/>
                    <a:pt x="1499681" y="649030"/>
                    <a:pt x="1653702" y="786838"/>
                  </a:cubicBezTo>
                  <a:cubicBezTo>
                    <a:pt x="1807723" y="924646"/>
                    <a:pt x="1955259" y="1034894"/>
                    <a:pt x="2081719" y="1146762"/>
                  </a:cubicBezTo>
                  <a:cubicBezTo>
                    <a:pt x="2208179" y="1258630"/>
                    <a:pt x="2287622" y="1389954"/>
                    <a:pt x="2412460" y="1458047"/>
                  </a:cubicBezTo>
                  <a:cubicBezTo>
                    <a:pt x="2537298" y="1526141"/>
                    <a:pt x="2705911" y="1537489"/>
                    <a:pt x="2830749" y="1555323"/>
                  </a:cubicBezTo>
                  <a:cubicBezTo>
                    <a:pt x="2955587" y="1573157"/>
                    <a:pt x="3028544" y="1542353"/>
                    <a:pt x="3161489" y="1565051"/>
                  </a:cubicBezTo>
                  <a:cubicBezTo>
                    <a:pt x="3294434" y="1587749"/>
                    <a:pt x="3553838" y="1670434"/>
                    <a:pt x="3628417" y="1691511"/>
                  </a:cubicBezTo>
                  <a:cubicBezTo>
                    <a:pt x="3702996" y="1712588"/>
                    <a:pt x="3655979" y="1702049"/>
                    <a:pt x="3608962" y="1691511"/>
                  </a:cubicBezTo>
                </a:path>
              </a:pathLst>
            </a:custGeom>
            <a:ln w="76200">
              <a:headEnd type="none" w="med" len="med"/>
              <a:tailEnd type="triangl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EEF7D62D-30AA-0DAA-23F7-90423DD55AA3}"/>
              </a:ext>
            </a:extLst>
          </p:cNvPr>
          <p:cNvGrpSpPr/>
          <p:nvPr/>
        </p:nvGrpSpPr>
        <p:grpSpPr>
          <a:xfrm>
            <a:off x="5250278" y="1641871"/>
            <a:ext cx="6976367" cy="3542411"/>
            <a:chOff x="5250278" y="1641871"/>
            <a:chExt cx="6976367" cy="3542411"/>
          </a:xfrm>
        </p:grpSpPr>
        <p:grpSp>
          <p:nvGrpSpPr>
            <p:cNvPr id="75" name="Groupe 74">
              <a:extLst>
                <a:ext uri="{FF2B5EF4-FFF2-40B4-BE49-F238E27FC236}">
                  <a16:creationId xmlns:a16="http://schemas.microsoft.com/office/drawing/2014/main" id="{28B46FB0-4946-507C-7A9D-FD882491CDE2}"/>
                </a:ext>
              </a:extLst>
            </p:cNvPr>
            <p:cNvGrpSpPr/>
            <p:nvPr/>
          </p:nvGrpSpPr>
          <p:grpSpPr>
            <a:xfrm>
              <a:off x="5631986" y="1641871"/>
              <a:ext cx="6594659" cy="390376"/>
              <a:chOff x="5631986" y="1641871"/>
              <a:chExt cx="6594659" cy="390376"/>
            </a:xfrm>
          </p:grpSpPr>
          <p:cxnSp>
            <p:nvCxnSpPr>
              <p:cNvPr id="48" name="Connecteur droit 47">
                <a:extLst>
                  <a:ext uri="{FF2B5EF4-FFF2-40B4-BE49-F238E27FC236}">
                    <a16:creationId xmlns:a16="http://schemas.microsoft.com/office/drawing/2014/main" id="{DAAD31F1-7E4A-47C5-7433-F48FF0935D4C}"/>
                  </a:ext>
                </a:extLst>
              </p:cNvPr>
              <p:cNvCxnSpPr/>
              <p:nvPr/>
            </p:nvCxnSpPr>
            <p:spPr>
              <a:xfrm>
                <a:off x="6213314" y="1833157"/>
                <a:ext cx="560384" cy="0"/>
              </a:xfrm>
              <a:prstGeom prst="line">
                <a:avLst/>
              </a:prstGeom>
              <a:ln w="7620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5" name="ZoneTexte 64">
                <a:extLst>
                  <a:ext uri="{FF2B5EF4-FFF2-40B4-BE49-F238E27FC236}">
                    <a16:creationId xmlns:a16="http://schemas.microsoft.com/office/drawing/2014/main" id="{09FB72EB-7573-6D34-2DEB-B48725488D14}"/>
                  </a:ext>
                </a:extLst>
              </p:cNvPr>
              <p:cNvSpPr txBox="1"/>
              <p:nvPr/>
            </p:nvSpPr>
            <p:spPr>
              <a:xfrm>
                <a:off x="6970975" y="1641871"/>
                <a:ext cx="5255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/>
                  <a:t>Spectrometer</a:t>
                </a:r>
                <a:r>
                  <a:rPr lang="fr-FR" dirty="0"/>
                  <a:t> </a:t>
                </a:r>
                <a:r>
                  <a:rPr lang="fr-FR" dirty="0" err="1"/>
                  <a:t>optical</a:t>
                </a:r>
                <a:r>
                  <a:rPr lang="fr-FR" dirty="0"/>
                  <a:t> commissioning </a:t>
                </a:r>
                <a:r>
                  <a:rPr lang="fr-FR" dirty="0" err="1"/>
                  <a:t>with</a:t>
                </a:r>
                <a:r>
                  <a:rPr lang="fr-FR" dirty="0"/>
                  <a:t> direct </a:t>
                </a:r>
                <a:r>
                  <a:rPr lang="fr-FR" dirty="0" err="1"/>
                  <a:t>beam</a:t>
                </a:r>
                <a:endParaRPr lang="fr-FR" dirty="0"/>
              </a:p>
            </p:txBody>
          </p:sp>
          <p:sp>
            <p:nvSpPr>
              <p:cNvPr id="68" name="ZoneTexte 67">
                <a:extLst>
                  <a:ext uri="{FF2B5EF4-FFF2-40B4-BE49-F238E27FC236}">
                    <a16:creationId xmlns:a16="http://schemas.microsoft.com/office/drawing/2014/main" id="{2CB27521-87C5-0E9E-0253-F10C7B982066}"/>
                  </a:ext>
                </a:extLst>
              </p:cNvPr>
              <p:cNvSpPr txBox="1"/>
              <p:nvPr/>
            </p:nvSpPr>
            <p:spPr>
              <a:xfrm>
                <a:off x="5631986" y="1662915"/>
                <a:ext cx="5004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chemeClr val="accent1"/>
                    </a:solidFill>
                  </a:rPr>
                  <a:t>J6B</a:t>
                </a:r>
              </a:p>
            </p:txBody>
          </p:sp>
        </p:grpSp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364C908F-4AE5-0C50-AF6A-1240F2B3DE2C}"/>
                </a:ext>
              </a:extLst>
            </p:cNvPr>
            <p:cNvSpPr/>
            <p:nvPr/>
          </p:nvSpPr>
          <p:spPr>
            <a:xfrm>
              <a:off x="5250278" y="2820461"/>
              <a:ext cx="4212077" cy="2363821"/>
            </a:xfrm>
            <a:custGeom>
              <a:avLst/>
              <a:gdLst>
                <a:gd name="connsiteX0" fmla="*/ 0 w 4212077"/>
                <a:gd name="connsiteY0" fmla="*/ 0 h 2363821"/>
                <a:gd name="connsiteX1" fmla="*/ 486383 w 4212077"/>
                <a:gd name="connsiteY1" fmla="*/ 87549 h 2363821"/>
                <a:gd name="connsiteX2" fmla="*/ 943583 w 4212077"/>
                <a:gd name="connsiteY2" fmla="*/ 223736 h 2363821"/>
                <a:gd name="connsiteX3" fmla="*/ 1371600 w 4212077"/>
                <a:gd name="connsiteY3" fmla="*/ 437744 h 2363821"/>
                <a:gd name="connsiteX4" fmla="*/ 1877438 w 4212077"/>
                <a:gd name="connsiteY4" fmla="*/ 787940 h 2363821"/>
                <a:gd name="connsiteX5" fmla="*/ 2149813 w 4212077"/>
                <a:gd name="connsiteY5" fmla="*/ 1021404 h 2363821"/>
                <a:gd name="connsiteX6" fmla="*/ 2393004 w 4212077"/>
                <a:gd name="connsiteY6" fmla="*/ 1235412 h 2363821"/>
                <a:gd name="connsiteX7" fmla="*/ 2821021 w 4212077"/>
                <a:gd name="connsiteY7" fmla="*/ 1702340 h 2363821"/>
                <a:gd name="connsiteX8" fmla="*/ 3200400 w 4212077"/>
                <a:gd name="connsiteY8" fmla="*/ 1984442 h 2363821"/>
                <a:gd name="connsiteX9" fmla="*/ 3638145 w 4212077"/>
                <a:gd name="connsiteY9" fmla="*/ 2208178 h 2363821"/>
                <a:gd name="connsiteX10" fmla="*/ 3978613 w 4212077"/>
                <a:gd name="connsiteY10" fmla="*/ 2315183 h 2363821"/>
                <a:gd name="connsiteX11" fmla="*/ 4212077 w 4212077"/>
                <a:gd name="connsiteY11" fmla="*/ 2363821 h 2363821"/>
                <a:gd name="connsiteX12" fmla="*/ 4212077 w 4212077"/>
                <a:gd name="connsiteY12" fmla="*/ 2363821 h 2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212077" h="2363821">
                  <a:moveTo>
                    <a:pt x="0" y="0"/>
                  </a:moveTo>
                  <a:cubicBezTo>
                    <a:pt x="164559" y="25130"/>
                    <a:pt x="329119" y="50260"/>
                    <a:pt x="486383" y="87549"/>
                  </a:cubicBezTo>
                  <a:cubicBezTo>
                    <a:pt x="643647" y="124838"/>
                    <a:pt x="796047" y="165370"/>
                    <a:pt x="943583" y="223736"/>
                  </a:cubicBezTo>
                  <a:cubicBezTo>
                    <a:pt x="1091119" y="282102"/>
                    <a:pt x="1215958" y="343710"/>
                    <a:pt x="1371600" y="437744"/>
                  </a:cubicBezTo>
                  <a:cubicBezTo>
                    <a:pt x="1527242" y="531778"/>
                    <a:pt x="1747736" y="690663"/>
                    <a:pt x="1877438" y="787940"/>
                  </a:cubicBezTo>
                  <a:cubicBezTo>
                    <a:pt x="2007140" y="885217"/>
                    <a:pt x="2063885" y="946825"/>
                    <a:pt x="2149813" y="1021404"/>
                  </a:cubicBezTo>
                  <a:cubicBezTo>
                    <a:pt x="2235741" y="1095983"/>
                    <a:pt x="2281136" y="1121923"/>
                    <a:pt x="2393004" y="1235412"/>
                  </a:cubicBezTo>
                  <a:cubicBezTo>
                    <a:pt x="2504872" y="1348901"/>
                    <a:pt x="2686455" y="1577502"/>
                    <a:pt x="2821021" y="1702340"/>
                  </a:cubicBezTo>
                  <a:cubicBezTo>
                    <a:pt x="2955587" y="1827178"/>
                    <a:pt x="3064213" y="1900136"/>
                    <a:pt x="3200400" y="1984442"/>
                  </a:cubicBezTo>
                  <a:cubicBezTo>
                    <a:pt x="3336587" y="2068748"/>
                    <a:pt x="3508443" y="2153055"/>
                    <a:pt x="3638145" y="2208178"/>
                  </a:cubicBezTo>
                  <a:cubicBezTo>
                    <a:pt x="3767847" y="2263301"/>
                    <a:pt x="3882958" y="2289243"/>
                    <a:pt x="3978613" y="2315183"/>
                  </a:cubicBezTo>
                  <a:cubicBezTo>
                    <a:pt x="4074268" y="2341123"/>
                    <a:pt x="4212077" y="2363821"/>
                    <a:pt x="4212077" y="2363821"/>
                  </a:cubicBezTo>
                  <a:lnTo>
                    <a:pt x="4212077" y="2363821"/>
                  </a:lnTo>
                </a:path>
              </a:pathLst>
            </a:custGeom>
            <a:ln w="762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86F8392-6B15-C9E5-2D06-AB65925C38D7}"/>
              </a:ext>
            </a:extLst>
          </p:cNvPr>
          <p:cNvGrpSpPr/>
          <p:nvPr/>
        </p:nvGrpSpPr>
        <p:grpSpPr>
          <a:xfrm>
            <a:off x="5021792" y="2063422"/>
            <a:ext cx="7221081" cy="2823112"/>
            <a:chOff x="5021792" y="2063422"/>
            <a:chExt cx="7221081" cy="282311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928677DB-D864-AA1E-96E4-A73AF1069231}"/>
                </a:ext>
              </a:extLst>
            </p:cNvPr>
            <p:cNvGrpSpPr/>
            <p:nvPr/>
          </p:nvGrpSpPr>
          <p:grpSpPr>
            <a:xfrm>
              <a:off x="5262664" y="2063422"/>
              <a:ext cx="6980209" cy="2823112"/>
              <a:chOff x="5262664" y="2063422"/>
              <a:chExt cx="6980209" cy="2823112"/>
            </a:xfrm>
          </p:grpSpPr>
          <p:grpSp>
            <p:nvGrpSpPr>
              <p:cNvPr id="76" name="Groupe 75">
                <a:extLst>
                  <a:ext uri="{FF2B5EF4-FFF2-40B4-BE49-F238E27FC236}">
                    <a16:creationId xmlns:a16="http://schemas.microsoft.com/office/drawing/2014/main" id="{6904BB0D-9726-84AE-D9C9-95919F8AD836}"/>
                  </a:ext>
                </a:extLst>
              </p:cNvPr>
              <p:cNvGrpSpPr/>
              <p:nvPr/>
            </p:nvGrpSpPr>
            <p:grpSpPr>
              <a:xfrm>
                <a:off x="6228886" y="2063422"/>
                <a:ext cx="6013987" cy="1215717"/>
                <a:chOff x="6228886" y="2063422"/>
                <a:chExt cx="6013987" cy="1215717"/>
              </a:xfrm>
            </p:grpSpPr>
            <p:cxnSp>
              <p:nvCxnSpPr>
                <p:cNvPr id="49" name="Connecteur droit 48">
                  <a:extLst>
                    <a:ext uri="{FF2B5EF4-FFF2-40B4-BE49-F238E27FC236}">
                      <a16:creationId xmlns:a16="http://schemas.microsoft.com/office/drawing/2014/main" id="{5A20AC12-281D-F8C3-E9F1-AF5126FF6C25}"/>
                    </a:ext>
                  </a:extLst>
                </p:cNvPr>
                <p:cNvCxnSpPr/>
                <p:nvPr/>
              </p:nvCxnSpPr>
              <p:spPr>
                <a:xfrm>
                  <a:off x="6831538" y="2284983"/>
                  <a:ext cx="560384" cy="0"/>
                </a:xfrm>
                <a:prstGeom prst="line">
                  <a:avLst/>
                </a:prstGeom>
                <a:ln w="76200">
                  <a:solidFill>
                    <a:srgbClr val="FF0000"/>
                  </a:solidFill>
                </a:ln>
              </p:spPr>
              <p:style>
                <a:lnRef idx="1">
                  <a:schemeClr val="accent2"/>
                </a:lnRef>
                <a:fillRef idx="0">
                  <a:schemeClr val="accent2"/>
                </a:fillRef>
                <a:effectRef idx="0">
                  <a:schemeClr val="accent2"/>
                </a:effectRef>
                <a:fontRef idx="minor">
                  <a:schemeClr val="tx1"/>
                </a:fontRef>
              </p:style>
            </p:cxnSp>
            <p:sp>
              <p:nvSpPr>
                <p:cNvPr id="66" name="ZoneTexte 65">
                  <a:extLst>
                    <a:ext uri="{FF2B5EF4-FFF2-40B4-BE49-F238E27FC236}">
                      <a16:creationId xmlns:a16="http://schemas.microsoft.com/office/drawing/2014/main" id="{8942DD3D-F1E7-1638-907F-844825EEA9AA}"/>
                    </a:ext>
                  </a:extLst>
                </p:cNvPr>
                <p:cNvSpPr txBox="1"/>
                <p:nvPr/>
              </p:nvSpPr>
              <p:spPr>
                <a:xfrm>
                  <a:off x="7567875" y="2063422"/>
                  <a:ext cx="4674998" cy="121571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/>
                    <a:t>Scientific commissioning, </a:t>
                  </a:r>
                  <a:r>
                    <a:rPr lang="fr-FR" dirty="0" err="1"/>
                    <a:t>reactions</a:t>
                  </a:r>
                  <a:r>
                    <a:rPr lang="fr-FR" dirty="0"/>
                    <a:t> at the </a:t>
                  </a:r>
                  <a:r>
                    <a:rPr lang="fr-FR" dirty="0" err="1"/>
                    <a:t>target</a:t>
                  </a:r>
                  <a:endParaRPr lang="fr-FR" dirty="0"/>
                </a:p>
                <a:p>
                  <a:pPr marL="100013" indent="-214313">
                    <a:spcBef>
                      <a:spcPts val="300"/>
                    </a:spcBef>
                    <a:buFontTx/>
                    <a:buChar char="➔"/>
                    <a:defRPr sz="2000"/>
                  </a:pPr>
                  <a:r>
                    <a:rPr lang="en-GB" sz="1600" dirty="0"/>
                    <a:t>Measure and optimise the rejection (case by case)</a:t>
                  </a:r>
                </a:p>
                <a:p>
                  <a:pPr marL="100013" indent="-214313">
                    <a:spcBef>
                      <a:spcPts val="300"/>
                    </a:spcBef>
                    <a:buFontTx/>
                    <a:buChar char="➔"/>
                    <a:defRPr sz="2000"/>
                  </a:pPr>
                  <a:r>
                    <a:rPr lang="en-GB" sz="1600" dirty="0"/>
                    <a:t>Estimate transmission </a:t>
                  </a:r>
                  <a:endParaRPr lang="fr-FR" dirty="0"/>
                </a:p>
                <a:p>
                  <a:r>
                    <a:rPr lang="fr-FR" dirty="0" err="1"/>
                    <a:t>Detection</a:t>
                  </a:r>
                  <a:r>
                    <a:rPr lang="fr-FR" dirty="0"/>
                    <a:t> </a:t>
                  </a:r>
                  <a:r>
                    <a:rPr lang="fr-FR" dirty="0" err="1"/>
                    <a:t>systems</a:t>
                  </a:r>
                  <a:r>
                    <a:rPr lang="fr-FR" dirty="0"/>
                    <a:t> : LEB / SIRIUS</a:t>
                  </a:r>
                </a:p>
              </p:txBody>
            </p:sp>
            <p:sp>
              <p:nvSpPr>
                <p:cNvPr id="69" name="ZoneTexte 68">
                  <a:extLst>
                    <a:ext uri="{FF2B5EF4-FFF2-40B4-BE49-F238E27FC236}">
                      <a16:creationId xmlns:a16="http://schemas.microsoft.com/office/drawing/2014/main" id="{73D9B429-BF16-7B0D-FDDB-3F18551FC54C}"/>
                    </a:ext>
                  </a:extLst>
                </p:cNvPr>
                <p:cNvSpPr txBox="1"/>
                <p:nvPr/>
              </p:nvSpPr>
              <p:spPr>
                <a:xfrm>
                  <a:off x="6228886" y="2097621"/>
                  <a:ext cx="498855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>
                      <a:solidFill>
                        <a:srgbClr val="FF0000"/>
                      </a:solidFill>
                    </a:rPr>
                    <a:t>J6C</a:t>
                  </a:r>
                </a:p>
              </p:txBody>
            </p:sp>
          </p:grpSp>
          <p:sp>
            <p:nvSpPr>
              <p:cNvPr id="6" name="Forme libre 5">
                <a:extLst>
                  <a:ext uri="{FF2B5EF4-FFF2-40B4-BE49-F238E27FC236}">
                    <a16:creationId xmlns:a16="http://schemas.microsoft.com/office/drawing/2014/main" id="{E819DDD8-5692-61D1-CCA5-15C29DE9F6F6}"/>
                  </a:ext>
                </a:extLst>
              </p:cNvPr>
              <p:cNvSpPr/>
              <p:nvPr/>
            </p:nvSpPr>
            <p:spPr>
              <a:xfrm>
                <a:off x="5262664" y="2490280"/>
                <a:ext cx="5496127" cy="2396254"/>
              </a:xfrm>
              <a:custGeom>
                <a:avLst/>
                <a:gdLst>
                  <a:gd name="connsiteX0" fmla="*/ 0 w 5496127"/>
                  <a:gd name="connsiteY0" fmla="*/ 0 h 2396254"/>
                  <a:gd name="connsiteX1" fmla="*/ 486383 w 5496127"/>
                  <a:gd name="connsiteY1" fmla="*/ 87549 h 2396254"/>
                  <a:gd name="connsiteX2" fmla="*/ 982493 w 5496127"/>
                  <a:gd name="connsiteY2" fmla="*/ 243191 h 2396254"/>
                  <a:gd name="connsiteX3" fmla="*/ 1293779 w 5496127"/>
                  <a:gd name="connsiteY3" fmla="*/ 418289 h 2396254"/>
                  <a:gd name="connsiteX4" fmla="*/ 1653702 w 5496127"/>
                  <a:gd name="connsiteY4" fmla="*/ 642025 h 2396254"/>
                  <a:gd name="connsiteX5" fmla="*/ 2003898 w 5496127"/>
                  <a:gd name="connsiteY5" fmla="*/ 914400 h 2396254"/>
                  <a:gd name="connsiteX6" fmla="*/ 2286000 w 5496127"/>
                  <a:gd name="connsiteY6" fmla="*/ 1157591 h 2396254"/>
                  <a:gd name="connsiteX7" fmla="*/ 2548647 w 5496127"/>
                  <a:gd name="connsiteY7" fmla="*/ 1449421 h 2396254"/>
                  <a:gd name="connsiteX8" fmla="*/ 2830749 w 5496127"/>
                  <a:gd name="connsiteY8" fmla="*/ 1741251 h 2396254"/>
                  <a:gd name="connsiteX9" fmla="*/ 3239310 w 5496127"/>
                  <a:gd name="connsiteY9" fmla="*/ 2033080 h 2396254"/>
                  <a:gd name="connsiteX10" fmla="*/ 3667327 w 5496127"/>
                  <a:gd name="connsiteY10" fmla="*/ 2237361 h 2396254"/>
                  <a:gd name="connsiteX11" fmla="*/ 4027251 w 5496127"/>
                  <a:gd name="connsiteY11" fmla="*/ 2315183 h 2396254"/>
                  <a:gd name="connsiteX12" fmla="*/ 4572000 w 5496127"/>
                  <a:gd name="connsiteY12" fmla="*/ 2363821 h 2396254"/>
                  <a:gd name="connsiteX13" fmla="*/ 4834647 w 5496127"/>
                  <a:gd name="connsiteY13" fmla="*/ 1789889 h 2396254"/>
                  <a:gd name="connsiteX14" fmla="*/ 5214025 w 5496127"/>
                  <a:gd name="connsiteY14" fmla="*/ 1789889 h 2396254"/>
                  <a:gd name="connsiteX15" fmla="*/ 5165387 w 5496127"/>
                  <a:gd name="connsiteY15" fmla="*/ 2256817 h 2396254"/>
                  <a:gd name="connsiteX16" fmla="*/ 5223753 w 5496127"/>
                  <a:gd name="connsiteY16" fmla="*/ 2344366 h 2396254"/>
                  <a:gd name="connsiteX17" fmla="*/ 5496127 w 5496127"/>
                  <a:gd name="connsiteY17" fmla="*/ 2383276 h 2396254"/>
                  <a:gd name="connsiteX18" fmla="*/ 5496127 w 5496127"/>
                  <a:gd name="connsiteY18" fmla="*/ 2383276 h 239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5496127" h="2396254">
                    <a:moveTo>
                      <a:pt x="0" y="0"/>
                    </a:moveTo>
                    <a:cubicBezTo>
                      <a:pt x="161317" y="23508"/>
                      <a:pt x="322634" y="47017"/>
                      <a:pt x="486383" y="87549"/>
                    </a:cubicBezTo>
                    <a:cubicBezTo>
                      <a:pt x="650132" y="128081"/>
                      <a:pt x="847927" y="188068"/>
                      <a:pt x="982493" y="243191"/>
                    </a:cubicBezTo>
                    <a:cubicBezTo>
                      <a:pt x="1117059" y="298314"/>
                      <a:pt x="1181911" y="351817"/>
                      <a:pt x="1293779" y="418289"/>
                    </a:cubicBezTo>
                    <a:cubicBezTo>
                      <a:pt x="1405647" y="484761"/>
                      <a:pt x="1535349" y="559340"/>
                      <a:pt x="1653702" y="642025"/>
                    </a:cubicBezTo>
                    <a:cubicBezTo>
                      <a:pt x="1772055" y="724710"/>
                      <a:pt x="1898515" y="828472"/>
                      <a:pt x="2003898" y="914400"/>
                    </a:cubicBezTo>
                    <a:cubicBezTo>
                      <a:pt x="2109281" y="1000328"/>
                      <a:pt x="2195209" y="1068421"/>
                      <a:pt x="2286000" y="1157591"/>
                    </a:cubicBezTo>
                    <a:cubicBezTo>
                      <a:pt x="2376791" y="1246761"/>
                      <a:pt x="2457856" y="1352144"/>
                      <a:pt x="2548647" y="1449421"/>
                    </a:cubicBezTo>
                    <a:cubicBezTo>
                      <a:pt x="2639438" y="1546698"/>
                      <a:pt x="2715639" y="1643975"/>
                      <a:pt x="2830749" y="1741251"/>
                    </a:cubicBezTo>
                    <a:cubicBezTo>
                      <a:pt x="2945859" y="1838527"/>
                      <a:pt x="3099880" y="1950395"/>
                      <a:pt x="3239310" y="2033080"/>
                    </a:cubicBezTo>
                    <a:cubicBezTo>
                      <a:pt x="3378740" y="2115765"/>
                      <a:pt x="3536004" y="2190344"/>
                      <a:pt x="3667327" y="2237361"/>
                    </a:cubicBezTo>
                    <a:cubicBezTo>
                      <a:pt x="3798651" y="2284378"/>
                      <a:pt x="3876472" y="2294106"/>
                      <a:pt x="4027251" y="2315183"/>
                    </a:cubicBezTo>
                    <a:cubicBezTo>
                      <a:pt x="4178030" y="2336260"/>
                      <a:pt x="4437434" y="2451370"/>
                      <a:pt x="4572000" y="2363821"/>
                    </a:cubicBezTo>
                    <a:cubicBezTo>
                      <a:pt x="4706566" y="2276272"/>
                      <a:pt x="4727643" y="1885544"/>
                      <a:pt x="4834647" y="1789889"/>
                    </a:cubicBezTo>
                    <a:cubicBezTo>
                      <a:pt x="4941651" y="1694234"/>
                      <a:pt x="5158902" y="1712068"/>
                      <a:pt x="5214025" y="1789889"/>
                    </a:cubicBezTo>
                    <a:cubicBezTo>
                      <a:pt x="5269148" y="1867710"/>
                      <a:pt x="5163766" y="2164404"/>
                      <a:pt x="5165387" y="2256817"/>
                    </a:cubicBezTo>
                    <a:cubicBezTo>
                      <a:pt x="5167008" y="2349230"/>
                      <a:pt x="5168630" y="2323290"/>
                      <a:pt x="5223753" y="2344366"/>
                    </a:cubicBezTo>
                    <a:cubicBezTo>
                      <a:pt x="5278876" y="2365442"/>
                      <a:pt x="5496127" y="2383276"/>
                      <a:pt x="5496127" y="2383276"/>
                    </a:cubicBezTo>
                    <a:lnTo>
                      <a:pt x="5496127" y="2383276"/>
                    </a:lnTo>
                  </a:path>
                </a:pathLst>
              </a:custGeom>
              <a:noFill/>
              <a:ln w="76200">
                <a:solidFill>
                  <a:srgbClr val="FF0000"/>
                </a:solidFill>
                <a:headEnd type="none" w="med" len="med"/>
                <a:tailEnd type="triangle" w="med" len="med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Étoile à 5 branches 9">
              <a:extLst>
                <a:ext uri="{FF2B5EF4-FFF2-40B4-BE49-F238E27FC236}">
                  <a16:creationId xmlns:a16="http://schemas.microsoft.com/office/drawing/2014/main" id="{8055D38E-7E02-906B-7199-0193BFD1167D}"/>
                </a:ext>
              </a:extLst>
            </p:cNvPr>
            <p:cNvSpPr/>
            <p:nvPr/>
          </p:nvSpPr>
          <p:spPr>
            <a:xfrm>
              <a:off x="5021792" y="2258639"/>
              <a:ext cx="384756" cy="408562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C54F0852-CC9A-86ED-1900-D939D1192362}"/>
              </a:ext>
            </a:extLst>
          </p:cNvPr>
          <p:cNvSpPr txBox="1"/>
          <p:nvPr/>
        </p:nvSpPr>
        <p:spPr>
          <a:xfrm>
            <a:off x="1326578" y="5856051"/>
            <a:ext cx="1074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LINAC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6789D0E-B220-E4F2-608E-2C6F9457611A}"/>
              </a:ext>
            </a:extLst>
          </p:cNvPr>
          <p:cNvSpPr txBox="1"/>
          <p:nvPr/>
        </p:nvSpPr>
        <p:spPr>
          <a:xfrm>
            <a:off x="5904704" y="5804179"/>
            <a:ext cx="4764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S</a:t>
            </a:r>
            <a:r>
              <a:rPr lang="en-US" sz="2800" b="1" baseline="30000" dirty="0"/>
              <a:t>3</a:t>
            </a:r>
          </a:p>
        </p:txBody>
      </p:sp>
      <p:sp>
        <p:nvSpPr>
          <p:cNvPr id="35" name="Flèche vers la droite 34">
            <a:extLst>
              <a:ext uri="{FF2B5EF4-FFF2-40B4-BE49-F238E27FC236}">
                <a16:creationId xmlns:a16="http://schemas.microsoft.com/office/drawing/2014/main" id="{7BA5C5BA-49ED-DF42-9055-2E24A80D20AB}"/>
              </a:ext>
            </a:extLst>
          </p:cNvPr>
          <p:cNvSpPr/>
          <p:nvPr/>
        </p:nvSpPr>
        <p:spPr>
          <a:xfrm>
            <a:off x="231227" y="1662915"/>
            <a:ext cx="810495" cy="25848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40201D45-5F77-AD49-4280-92130ACD06D3}"/>
              </a:ext>
            </a:extLst>
          </p:cNvPr>
          <p:cNvSpPr txBox="1"/>
          <p:nvPr/>
        </p:nvSpPr>
        <p:spPr>
          <a:xfrm>
            <a:off x="128890" y="2042511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47BBB4-A68F-55A5-246E-FB10935B30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886" y="3726731"/>
            <a:ext cx="2921089" cy="1735512"/>
          </a:xfrm>
          <a:prstGeom prst="rect">
            <a:avLst/>
          </a:prstGeom>
        </p:spPr>
      </p:pic>
      <p:sp>
        <p:nvSpPr>
          <p:cNvPr id="39" name="ZoneTexte 38">
            <a:extLst>
              <a:ext uri="{FF2B5EF4-FFF2-40B4-BE49-F238E27FC236}">
                <a16:creationId xmlns:a16="http://schemas.microsoft.com/office/drawing/2014/main" id="{02DAB117-2C18-48DC-DC04-9E7C5F022F68}"/>
              </a:ext>
            </a:extLst>
          </p:cNvPr>
          <p:cNvSpPr txBox="1"/>
          <p:nvPr/>
        </p:nvSpPr>
        <p:spPr>
          <a:xfrm>
            <a:off x="863157" y="263037"/>
            <a:ext cx="76268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J6x : commissioning milestones</a:t>
            </a:r>
            <a:endParaRPr lang="en-US" sz="32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Espace réservé du numéro de diapositive 4">
            <a:extLst>
              <a:ext uri="{FF2B5EF4-FFF2-40B4-BE49-F238E27FC236}">
                <a16:creationId xmlns:a16="http://schemas.microsoft.com/office/drawing/2014/main" id="{59877CFB-697E-B9A6-22A8-66253FAA17C3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20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8FFDE1B9-D001-E1AF-03BA-66DF8327002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386" y="289382"/>
            <a:ext cx="756066" cy="741978"/>
          </a:xfrm>
          <a:prstGeom prst="rect">
            <a:avLst/>
          </a:prstGeom>
        </p:spPr>
      </p:pic>
      <p:sp>
        <p:nvSpPr>
          <p:cNvPr id="42" name="ZoneTexte 41">
            <a:extLst>
              <a:ext uri="{FF2B5EF4-FFF2-40B4-BE49-F238E27FC236}">
                <a16:creationId xmlns:a16="http://schemas.microsoft.com/office/drawing/2014/main" id="{C30D5D42-0AEB-574B-B8BE-41E76AB21896}"/>
              </a:ext>
            </a:extLst>
          </p:cNvPr>
          <p:cNvSpPr txBox="1"/>
          <p:nvPr/>
        </p:nvSpPr>
        <p:spPr>
          <a:xfrm>
            <a:off x="8249495" y="524024"/>
            <a:ext cx="186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Budget : 24,3 M€ </a:t>
            </a:r>
          </a:p>
        </p:txBody>
      </p:sp>
    </p:spTree>
    <p:extLst>
      <p:ext uri="{BB962C8B-B14F-4D97-AF65-F5344CB8AC3E}">
        <p14:creationId xmlns:p14="http://schemas.microsoft.com/office/powerpoint/2010/main" val="1006942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Image 70">
            <a:extLst>
              <a:ext uri="{FF2B5EF4-FFF2-40B4-BE49-F238E27FC236}">
                <a16:creationId xmlns:a16="http://schemas.microsoft.com/office/drawing/2014/main" id="{F70EDE71-0EEA-DD93-58FA-8BBD5C291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43" y="2373728"/>
            <a:ext cx="6303671" cy="333103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9577A3FB-3E44-712E-9321-3FC5708C1D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243" y="948839"/>
            <a:ext cx="5558171" cy="400110"/>
          </a:xfrm>
          <a:prstGeom prst="rect">
            <a:avLst/>
          </a:prstGeom>
          <a:noFill/>
          <a:effectLst>
            <a:outerShdw sx="1000" sy="1000" algn="tl" rotWithShape="0">
              <a:prstClr val="black"/>
            </a:outerShdw>
          </a:effectLst>
        </p:spPr>
        <p:txBody>
          <a:bodyPr wrap="square">
            <a:spAutoFit/>
          </a:bodyPr>
          <a:lstStyle>
            <a:defPPr>
              <a:defRPr lang="de-DE"/>
            </a:defPPr>
            <a:lvl1pPr>
              <a:defRPr sz="1000" i="1" u="none"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Arial" pitchFamily="34" charset="0"/>
              </a:rPr>
              <a:t>Laser, decay spectroscopy and mass measurement</a:t>
            </a:r>
            <a:endParaRPr kumimoji="0" lang="fr-FR" sz="22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itchFamily="34" charset="0"/>
              <a:ea typeface="+mn-ea"/>
              <a:cs typeface="Arial" pitchFamily="34" charset="0"/>
            </a:endParaRPr>
          </a:p>
        </p:txBody>
      </p:sp>
      <p:sp>
        <p:nvSpPr>
          <p:cNvPr id="18" name="Espace réservé du numéro de diapositive 4">
            <a:extLst>
              <a:ext uri="{FF2B5EF4-FFF2-40B4-BE49-F238E27FC236}">
                <a16:creationId xmlns:a16="http://schemas.microsoft.com/office/drawing/2014/main" id="{73829BF6-A92D-C9D2-2BCB-8CF760404BF7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1C504838-B96D-5423-58E6-2B4A2BDA10A0}"/>
              </a:ext>
            </a:extLst>
          </p:cNvPr>
          <p:cNvSpPr txBox="1"/>
          <p:nvPr/>
        </p:nvSpPr>
        <p:spPr>
          <a:xfrm>
            <a:off x="226684" y="1290881"/>
            <a:ext cx="609797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First high resolution laser spectroscopy and mass measurement of stable Er isotopes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94" marR="0" lvl="0" indent="-2285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Laser spectroscopy : 200 MHz resolution (FWHM)</a:t>
            </a:r>
          </a:p>
          <a:p>
            <a:pPr marL="228594" marR="0" lvl="0" indent="-2285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Transmission : S-RFQ-PILGRIM &gt; 80 %</a:t>
            </a:r>
            <a:endParaRPr kumimoji="0" lang="en-GB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28594" marR="0" lvl="0" indent="-22859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Calibri" panose="020F0502020204030204" pitchFamily="34" charset="0"/>
              </a:rPr>
              <a:t>Mass resolution : R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Math"/>
                <a:ea typeface="+mn-ea"/>
                <a:cs typeface="+mn-cs"/>
              </a:rPr>
              <a:t> ~</a:t>
            </a:r>
            <a:r>
              <a:rPr lang="en-GB" dirty="0">
                <a:solidFill>
                  <a:prstClr val="black"/>
                </a:solidFill>
                <a:latin typeface="Calibri" panose="020F0502020204030204" pitchFamily="34" charset="0"/>
              </a:rPr>
              <a:t>200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.000 </a:t>
            </a:r>
          </a:p>
        </p:txBody>
      </p:sp>
      <p:sp>
        <p:nvSpPr>
          <p:cNvPr id="14" name="CustomShape 1">
            <a:extLst>
              <a:ext uri="{FF2B5EF4-FFF2-40B4-BE49-F238E27FC236}">
                <a16:creationId xmlns:a16="http://schemas.microsoft.com/office/drawing/2014/main" id="{FB0604BB-C266-C120-AB54-62FD6091B094}"/>
              </a:ext>
            </a:extLst>
          </p:cNvPr>
          <p:cNvSpPr/>
          <p:nvPr/>
        </p:nvSpPr>
        <p:spPr>
          <a:xfrm>
            <a:off x="907359" y="264121"/>
            <a:ext cx="4354375" cy="58332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-1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/>
                <a:cs typeface="Calibri" panose="020F0502020204030204" pitchFamily="34" charset="0"/>
              </a:rPr>
              <a:t>Low Energy Branch (LEB)</a:t>
            </a:r>
            <a:endParaRPr kumimoji="0" lang="fr-FR" sz="3200" b="1" i="0" u="none" strike="noStrike" kern="1200" cap="none" spc="-1" normalizeH="0" baseline="0" noProof="0" dirty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22F925-B5BF-441E-5AF3-4F0E67B39E57}"/>
              </a:ext>
            </a:extLst>
          </p:cNvPr>
          <p:cNvSpPr txBox="1"/>
          <p:nvPr/>
        </p:nvSpPr>
        <p:spPr>
          <a:xfrm>
            <a:off x="226684" y="5486271"/>
            <a:ext cx="6328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+mn-ea"/>
              </a:rPr>
              <a:t>J. Romans, et al., Atoms 10, 21 (2022)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 </a:t>
            </a:r>
            <a:r>
              <a:rPr kumimoji="0" lang="da-DK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Ajayakumar</a:t>
            </a:r>
            <a:r>
              <a:rPr kumimoji="0" lang="da-DK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et al., NIMB 539, 102-107 (2023)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26CDD24-E937-5C66-A815-F0AB433AD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258" y="2680741"/>
            <a:ext cx="4384255" cy="3173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 18" descr="S3-logo3_white.jpg">
            <a:extLst>
              <a:ext uri="{FF2B5EF4-FFF2-40B4-BE49-F238E27FC236}">
                <a16:creationId xmlns:a16="http://schemas.microsoft.com/office/drawing/2014/main" id="{23FA899C-B7BC-5EC9-42F2-B40AF251CE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9801" y="264121"/>
            <a:ext cx="483269" cy="60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page8image27140848">
            <a:extLst>
              <a:ext uri="{FF2B5EF4-FFF2-40B4-BE49-F238E27FC236}">
                <a16:creationId xmlns:a16="http://schemas.microsoft.com/office/drawing/2014/main" id="{37167114-3C06-5CF1-FACB-272F5ECB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7037" y="1044381"/>
            <a:ext cx="3901780" cy="1441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A427142-5B93-3533-C353-36E23FBF45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61000" y="1015019"/>
            <a:ext cx="1015575" cy="1469171"/>
          </a:xfrm>
          <a:prstGeom prst="rect">
            <a:avLst/>
          </a:prstGeom>
        </p:spPr>
      </p:pic>
      <p:grpSp>
        <p:nvGrpSpPr>
          <p:cNvPr id="11" name="Groupe 10">
            <a:extLst>
              <a:ext uri="{FF2B5EF4-FFF2-40B4-BE49-F238E27FC236}">
                <a16:creationId xmlns:a16="http://schemas.microsoft.com/office/drawing/2014/main" id="{C77CEA55-B31C-2623-D973-FA788B0DB50A}"/>
              </a:ext>
            </a:extLst>
          </p:cNvPr>
          <p:cNvGrpSpPr/>
          <p:nvPr/>
        </p:nvGrpSpPr>
        <p:grpSpPr>
          <a:xfrm>
            <a:off x="6505361" y="6103659"/>
            <a:ext cx="4592415" cy="478463"/>
            <a:chOff x="4772400" y="5772311"/>
            <a:chExt cx="4807188" cy="478463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C113BF21-A524-8A56-801F-64E08662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6644" y="5772311"/>
              <a:ext cx="633672" cy="478463"/>
            </a:xfrm>
            <a:prstGeom prst="rect">
              <a:avLst/>
            </a:prstGeom>
          </p:spPr>
        </p:pic>
        <p:pic>
          <p:nvPicPr>
            <p:cNvPr id="13" name="Image 673" descr="KULEUVEN_CMYK_LOGO.png">
              <a:extLst>
                <a:ext uri="{FF2B5EF4-FFF2-40B4-BE49-F238E27FC236}">
                  <a16:creationId xmlns:a16="http://schemas.microsoft.com/office/drawing/2014/main" id="{A2CCD38F-55E1-FCBB-BD4E-A5666FB05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72400" y="5859761"/>
              <a:ext cx="763100" cy="303562"/>
            </a:xfrm>
            <a:prstGeom prst="rect">
              <a:avLst/>
            </a:prstGeom>
          </p:spPr>
        </p:pic>
        <p:pic>
          <p:nvPicPr>
            <p:cNvPr id="15" name="Image 674">
              <a:extLst>
                <a:ext uri="{FF2B5EF4-FFF2-40B4-BE49-F238E27FC236}">
                  <a16:creationId xmlns:a16="http://schemas.microsoft.com/office/drawing/2014/main" id="{0F110AD4-2676-280C-9E47-84A76DCF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411460" y="5856296"/>
              <a:ext cx="683734" cy="310492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C1723CD5-BEF6-2A3B-EE57-4258015F97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16338" y="5911338"/>
              <a:ext cx="932936" cy="200408"/>
            </a:xfrm>
            <a:prstGeom prst="rect">
              <a:avLst/>
            </a:prstGeom>
          </p:spPr>
        </p:pic>
        <p:pic>
          <p:nvPicPr>
            <p:cNvPr id="17" name="Picture 4" descr="Uni Mainz – Applications sur Google Play">
              <a:extLst>
                <a:ext uri="{FF2B5EF4-FFF2-40B4-BE49-F238E27FC236}">
                  <a16:creationId xmlns:a16="http://schemas.microsoft.com/office/drawing/2014/main" id="{E2B1EAD2-A56F-DA0F-8077-406B49B2C0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0549" y="5826540"/>
              <a:ext cx="370005" cy="3700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6" descr="University of Jyväskylä">
              <a:extLst>
                <a:ext uri="{FF2B5EF4-FFF2-40B4-BE49-F238E27FC236}">
                  <a16:creationId xmlns:a16="http://schemas.microsoft.com/office/drawing/2014/main" id="{67E46EBC-F52A-86C1-C7EE-251FA6CCF4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11698" y="5796599"/>
              <a:ext cx="767890" cy="4298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logo" descr="Site du CEA">
            <a:hlinkClick r:id="rId14" tgtFrame="&quot;_blank&quot;"/>
            <a:extLst>
              <a:ext uri="{FF2B5EF4-FFF2-40B4-BE49-F238E27FC236}">
                <a16:creationId xmlns:a16="http://schemas.microsoft.com/office/drawing/2014/main" id="{EA4D177D-E630-068E-9FA2-4FCEFC77AFF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97776" y="6147562"/>
            <a:ext cx="76388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EE10BCA-4704-AE2B-E1BF-42E8703166EC}"/>
              </a:ext>
            </a:extLst>
          </p:cNvPr>
          <p:cNvSpPr txBox="1"/>
          <p:nvPr/>
        </p:nvSpPr>
        <p:spPr>
          <a:xfrm>
            <a:off x="238811" y="6107160"/>
            <a:ext cx="6242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➔ </a:t>
            </a:r>
            <a:r>
              <a:rPr lang="en-GB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Off-line commissioning with stable and radioactive samples</a:t>
            </a:r>
          </a:p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ongoing</a:t>
            </a:r>
          </a:p>
          <a:p>
            <a:endParaRPr lang="en-GB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132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D90B253F-24EA-5276-6F16-306501C2C6F5}"/>
              </a:ext>
            </a:extLst>
          </p:cNvPr>
          <p:cNvGrpSpPr/>
          <p:nvPr/>
        </p:nvGrpSpPr>
        <p:grpSpPr>
          <a:xfrm>
            <a:off x="212741" y="744948"/>
            <a:ext cx="5543482" cy="3155007"/>
            <a:chOff x="0" y="770021"/>
            <a:chExt cx="9081478" cy="5008064"/>
          </a:xfrm>
        </p:grpSpPr>
        <p:pic>
          <p:nvPicPr>
            <p:cNvPr id="12" name="Picture 23">
              <a:extLst>
                <a:ext uri="{FF2B5EF4-FFF2-40B4-BE49-F238E27FC236}">
                  <a16:creationId xmlns:a16="http://schemas.microsoft.com/office/drawing/2014/main" id="{11502B39-E1F9-41E2-4630-191E8DE663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812043"/>
              <a:ext cx="9081478" cy="4966042"/>
            </a:xfrm>
            <a:prstGeom prst="rect">
              <a:avLst/>
            </a:prstGeom>
          </p:spPr>
        </p:pic>
        <p:sp>
          <p:nvSpPr>
            <p:cNvPr id="13" name="Forme libre 2">
              <a:extLst>
                <a:ext uri="{FF2B5EF4-FFF2-40B4-BE49-F238E27FC236}">
                  <a16:creationId xmlns:a16="http://schemas.microsoft.com/office/drawing/2014/main" id="{1609EB43-16A7-C477-C83A-79EFB4B8B0F2}"/>
                </a:ext>
              </a:extLst>
            </p:cNvPr>
            <p:cNvSpPr/>
            <p:nvPr/>
          </p:nvSpPr>
          <p:spPr>
            <a:xfrm>
              <a:off x="2903621" y="770021"/>
              <a:ext cx="3048000" cy="2362200"/>
            </a:xfrm>
            <a:custGeom>
              <a:avLst/>
              <a:gdLst>
                <a:gd name="connsiteX0" fmla="*/ 0 w 3048000"/>
                <a:gd name="connsiteY0" fmla="*/ 1993232 h 2362200"/>
                <a:gd name="connsiteX1" fmla="*/ 930442 w 3048000"/>
                <a:gd name="connsiteY1" fmla="*/ 1102895 h 2362200"/>
                <a:gd name="connsiteX2" fmla="*/ 1078832 w 3048000"/>
                <a:gd name="connsiteY2" fmla="*/ 1106905 h 2362200"/>
                <a:gd name="connsiteX3" fmla="*/ 2217821 w 3048000"/>
                <a:gd name="connsiteY3" fmla="*/ 0 h 2362200"/>
                <a:gd name="connsiteX4" fmla="*/ 3048000 w 3048000"/>
                <a:gd name="connsiteY4" fmla="*/ 437147 h 2362200"/>
                <a:gd name="connsiteX5" fmla="*/ 1796716 w 3048000"/>
                <a:gd name="connsiteY5" fmla="*/ 1804737 h 2362200"/>
                <a:gd name="connsiteX6" fmla="*/ 1423737 w 3048000"/>
                <a:gd name="connsiteY6" fmla="*/ 1604211 h 2362200"/>
                <a:gd name="connsiteX7" fmla="*/ 1159042 w 3048000"/>
                <a:gd name="connsiteY7" fmla="*/ 1985211 h 2362200"/>
                <a:gd name="connsiteX8" fmla="*/ 910390 w 3048000"/>
                <a:gd name="connsiteY8" fmla="*/ 1800726 h 2362200"/>
                <a:gd name="connsiteX9" fmla="*/ 344905 w 3048000"/>
                <a:gd name="connsiteY9" fmla="*/ 2362200 h 2362200"/>
                <a:gd name="connsiteX10" fmla="*/ 0 w 3048000"/>
                <a:gd name="connsiteY10" fmla="*/ 1993232 h 2362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048000" h="2362200">
                  <a:moveTo>
                    <a:pt x="0" y="1993232"/>
                  </a:moveTo>
                  <a:lnTo>
                    <a:pt x="930442" y="1102895"/>
                  </a:lnTo>
                  <a:lnTo>
                    <a:pt x="1078832" y="1106905"/>
                  </a:lnTo>
                  <a:lnTo>
                    <a:pt x="2217821" y="0"/>
                  </a:lnTo>
                  <a:lnTo>
                    <a:pt x="3048000" y="437147"/>
                  </a:lnTo>
                  <a:lnTo>
                    <a:pt x="1796716" y="1804737"/>
                  </a:lnTo>
                  <a:lnTo>
                    <a:pt x="1423737" y="1604211"/>
                  </a:lnTo>
                  <a:lnTo>
                    <a:pt x="1159042" y="1985211"/>
                  </a:lnTo>
                  <a:lnTo>
                    <a:pt x="910390" y="1800726"/>
                  </a:lnTo>
                  <a:lnTo>
                    <a:pt x="344905" y="2362200"/>
                  </a:lnTo>
                  <a:lnTo>
                    <a:pt x="0" y="1993232"/>
                  </a:lnTo>
                  <a:close/>
                </a:path>
              </a:pathLst>
            </a:custGeom>
            <a:noFill/>
            <a:ln w="381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61F0CD1-6349-827E-10A6-F9B4676CE06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0801350" cy="802091"/>
          </a:xfrm>
        </p:spPr>
        <p:txBody>
          <a:bodyPr>
            <a:normAutofit/>
          </a:bodyPr>
          <a:lstStyle/>
          <a:p>
            <a:r>
              <a:rPr lang="en-FR" sz="3200" dirty="0">
                <a:solidFill>
                  <a:schemeClr val="accent2"/>
                </a:solidFill>
              </a:rPr>
              <a:t>NEWGAIN : New GANIL Injector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A0B46ED-DE04-13C8-6255-637B3D335855}"/>
              </a:ext>
            </a:extLst>
          </p:cNvPr>
          <p:cNvSpPr/>
          <p:nvPr/>
        </p:nvSpPr>
        <p:spPr>
          <a:xfrm>
            <a:off x="5163763" y="1932031"/>
            <a:ext cx="648119" cy="57768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D491D6-4EE7-3947-1390-51C4CB41AF89}"/>
              </a:ext>
            </a:extLst>
          </p:cNvPr>
          <p:cNvSpPr/>
          <p:nvPr/>
        </p:nvSpPr>
        <p:spPr>
          <a:xfrm>
            <a:off x="5136571" y="1378736"/>
            <a:ext cx="648119" cy="57768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ZoneTexte 3">
            <a:extLst>
              <a:ext uri="{FF2B5EF4-FFF2-40B4-BE49-F238E27FC236}">
                <a16:creationId xmlns:a16="http://schemas.microsoft.com/office/drawing/2014/main" id="{22D17311-26A8-0EDD-7B41-CDB54DF81ECD}"/>
              </a:ext>
            </a:extLst>
          </p:cNvPr>
          <p:cNvSpPr txBox="1"/>
          <p:nvPr/>
        </p:nvSpPr>
        <p:spPr>
          <a:xfrm>
            <a:off x="5863488" y="1207774"/>
            <a:ext cx="1117913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FFFF00"/>
                </a:solidFill>
              </a:rPr>
              <a:t>Existing</a:t>
            </a:r>
          </a:p>
        </p:txBody>
      </p:sp>
      <p:sp>
        <p:nvSpPr>
          <p:cNvPr id="8" name="ZoneTexte 6">
            <a:extLst>
              <a:ext uri="{FF2B5EF4-FFF2-40B4-BE49-F238E27FC236}">
                <a16:creationId xmlns:a16="http://schemas.microsoft.com/office/drawing/2014/main" id="{B5F619B2-C454-02F2-1545-85438AD83FE7}"/>
              </a:ext>
            </a:extLst>
          </p:cNvPr>
          <p:cNvSpPr txBox="1"/>
          <p:nvPr/>
        </p:nvSpPr>
        <p:spPr>
          <a:xfrm>
            <a:off x="5811882" y="1719075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00FF"/>
                </a:solidFill>
              </a:rPr>
              <a:t>NEWGAIN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C1002E-4DC0-504B-3481-082A873A6453}"/>
              </a:ext>
            </a:extLst>
          </p:cNvPr>
          <p:cNvSpPr/>
          <p:nvPr/>
        </p:nvSpPr>
        <p:spPr>
          <a:xfrm>
            <a:off x="5163763" y="2240434"/>
            <a:ext cx="648119" cy="57768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ZoneTexte 12">
            <a:extLst>
              <a:ext uri="{FF2B5EF4-FFF2-40B4-BE49-F238E27FC236}">
                <a16:creationId xmlns:a16="http://schemas.microsoft.com/office/drawing/2014/main" id="{0176F14C-E845-AE71-24B7-1D3F283C7A26}"/>
              </a:ext>
            </a:extLst>
          </p:cNvPr>
          <p:cNvSpPr txBox="1"/>
          <p:nvPr/>
        </p:nvSpPr>
        <p:spPr>
          <a:xfrm>
            <a:off x="5824425" y="2084433"/>
            <a:ext cx="2632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>
                <a:solidFill>
                  <a:srgbClr val="00B050"/>
                </a:solidFill>
              </a:rPr>
              <a:t>Main User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117CE2-3288-D2C3-DE52-9007B93F0DE2}"/>
                  </a:ext>
                </a:extLst>
              </p:cNvPr>
              <p:cNvSpPr/>
              <p:nvPr/>
            </p:nvSpPr>
            <p:spPr>
              <a:xfrm>
                <a:off x="8637772" y="893356"/>
                <a:ext cx="3361561" cy="669414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wrap="none">
                <a:spAutoFit/>
              </a:bodyPr>
              <a:lstStyle/>
              <a:p>
                <a:pPr defTabSz="685800"/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beam 	    </a:t>
                </a:r>
                <a:r>
                  <a:rPr lang="en-US" sz="1200" i="1" dirty="0">
                    <a:solidFill>
                      <a:prstClr val="black"/>
                    </a:solidFill>
                    <a:latin typeface="Calibri" panose="020F0502020204030204"/>
                    <a:sym typeface="Symbol" pitchFamily="18" charset="2"/>
                  </a:rPr>
                  <a:t>injector1		            (injector2) </a:t>
                </a:r>
                <a:endParaRPr lang="en-US" sz="1200" i="1" dirty="0">
                  <a:solidFill>
                    <a:srgbClr val="FF0000"/>
                  </a:solidFill>
                  <a:latin typeface="Calibri" panose="020F0502020204030204"/>
                  <a:sym typeface="Symbol" pitchFamily="18" charset="2"/>
                </a:endParaRPr>
              </a:p>
              <a:p>
                <a:pPr defTabSz="685800"/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intensities</a:t>
                </a:r>
                <a:r>
                  <a:rPr lang="en-US" sz="1200" i="1" dirty="0">
                    <a:solidFill>
                      <a:prstClr val="black"/>
                    </a:solidFill>
                    <a:latin typeface="Calibri" panose="020F0502020204030204"/>
                    <a:sym typeface="Symbol" pitchFamily="18" charset="2"/>
                  </a:rPr>
                  <a:t>	    </a:t>
                </a:r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2023	         2028	        </a:t>
                </a:r>
                <a14:m>
                  <m:oMath xmlns:m="http://schemas.openxmlformats.org/officeDocument/2006/math">
                    <m:r>
                      <a:rPr lang="en-US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   ≥</m:t>
                    </m:r>
                  </m:oMath>
                </a14:m>
                <a:r>
                  <a:rPr lang="en-US" sz="1200" i="1" dirty="0">
                    <a:solidFill>
                      <a:srgbClr val="FF0000"/>
                    </a:solidFill>
                    <a:latin typeface="Calibri" panose="020F0502020204030204"/>
                    <a:sym typeface="Symbol" pitchFamily="18" charset="2"/>
                  </a:rPr>
                  <a:t> 2030</a:t>
                </a:r>
                <a:endParaRPr lang="en-US" sz="1200" i="1" dirty="0">
                  <a:solidFill>
                    <a:prstClr val="black"/>
                  </a:solidFill>
                  <a:latin typeface="Calibri" panose="020F0502020204030204"/>
                  <a:sym typeface="Symbol" pitchFamily="18" charset="2"/>
                </a:endParaRPr>
              </a:p>
              <a:p>
                <a:pPr defTabSz="685800"/>
                <a:endParaRPr lang="en-GB" sz="135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A117CE2-3288-D2C3-DE52-9007B93F0D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7772" y="893356"/>
                <a:ext cx="3361561" cy="66941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en-F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0" name="Tableau 17">
            <a:extLst>
              <a:ext uri="{FF2B5EF4-FFF2-40B4-BE49-F238E27FC236}">
                <a16:creationId xmlns:a16="http://schemas.microsoft.com/office/drawing/2014/main" id="{21252AC7-0482-68E7-CC68-02D09F1F40A5}"/>
              </a:ext>
            </a:extLst>
          </p:cNvPr>
          <p:cNvGraphicFramePr>
            <a:graphicFrameLocks noGrp="1"/>
          </p:cNvGraphicFramePr>
          <p:nvPr/>
        </p:nvGraphicFramePr>
        <p:xfrm>
          <a:off x="8289758" y="1371601"/>
          <a:ext cx="3814011" cy="3212434"/>
        </p:xfrm>
        <a:graphic>
          <a:graphicData uri="http://schemas.openxmlformats.org/drawingml/2006/table">
            <a:tbl>
              <a:tblPr/>
              <a:tblGrid>
                <a:gridCol w="750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5171">
                  <a:extLst>
                    <a:ext uri="{9D8B030D-6E8A-4147-A177-3AD203B41FA5}">
                      <a16:colId xmlns:a16="http://schemas.microsoft.com/office/drawing/2014/main" val="782020392"/>
                    </a:ext>
                  </a:extLst>
                </a:gridCol>
                <a:gridCol w="10533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69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Ions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Phoenix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 V3 </a:t>
                      </a: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 RFQ A/Q</a:t>
                      </a:r>
                      <a:r>
                        <a:rPr lang="en-US" sz="900" dirty="0">
                          <a:solidFill>
                            <a:srgbClr val="C00000"/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en-US" sz="900" b="1" i="0" u="none" strike="noStrike" noProof="0" dirty="0">
                        <a:solidFill>
                          <a:srgbClr val="C00000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Phoenix</a:t>
                      </a:r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V3 </a:t>
                      </a: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RFQ A/Q</a:t>
                      </a:r>
                      <a:r>
                        <a:rPr lang="en-US" sz="9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Intensity  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</a:t>
                      </a:r>
                      <a:r>
                        <a:rPr lang="en-US" sz="900" b="1" i="0" u="none" strike="noStrike" noProof="0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pµA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  <a:p>
                      <a:pPr algn="ctr" fontAlgn="b"/>
                      <a:r>
                        <a:rPr lang="fr-FR" sz="900" b="1" i="0" u="none" strike="noStrike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SC Ion Source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Calibri"/>
                      </a:endParaRPr>
                    </a:p>
                    <a:p>
                      <a:pPr algn="ctr" fontAlgn="b"/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RFQ A/Q</a:t>
                      </a:r>
                      <a:r>
                        <a:rPr lang="en-US" sz="9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≤</a:t>
                      </a:r>
                      <a:r>
                        <a:rPr lang="fr-FR" sz="900" b="1" i="0" u="none" strike="noStrike" baseline="0" noProof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+mn-lt"/>
                        </a:rPr>
                        <a:t>7</a:t>
                      </a:r>
                      <a:endParaRPr lang="en-US" sz="900" b="1" i="0" u="none" strike="noStrike" noProof="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9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&gt;15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&gt;40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&gt;40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en-US" sz="9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Ar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3.6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9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2.3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*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*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2.9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Ca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1.2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US" sz="900" b="0" i="0" u="none" strike="noStrike" kern="120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Ni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1.1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84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Kr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139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Xe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0.001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7</a:t>
                      </a:r>
                      <a:endParaRPr lang="en-US" sz="900" b="0" i="0" u="none" strike="noStrike" noProof="0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&gt;10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89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baseline="30000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238</a:t>
                      </a:r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U</a:t>
                      </a:r>
                    </a:p>
                  </a:txBody>
                  <a:tcPr marL="8200" marR="8200" marT="8197" marB="0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&lt;&lt;0.001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0.1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noProof="0" dirty="0">
                          <a:solidFill>
                            <a:schemeClr val="tx1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8200" marR="8200" marT="8197" marB="0" anchor="b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21" name="ZoneTexte 15">
            <a:extLst>
              <a:ext uri="{FF2B5EF4-FFF2-40B4-BE49-F238E27FC236}">
                <a16:creationId xmlns:a16="http://schemas.microsoft.com/office/drawing/2014/main" id="{C16463BC-2586-1872-60C0-E26C1547844E}"/>
              </a:ext>
            </a:extLst>
          </p:cNvPr>
          <p:cNvSpPr txBox="1"/>
          <p:nvPr/>
        </p:nvSpPr>
        <p:spPr>
          <a:xfrm>
            <a:off x="10948441" y="4622268"/>
            <a:ext cx="137987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fr-FR" sz="1050" dirty="0">
                <a:solidFill>
                  <a:prstClr val="black"/>
                </a:solidFill>
                <a:latin typeface="Calibri" panose="020F0502020204030204"/>
              </a:rPr>
              <a:t>* -&gt; no estimation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54E7673-FBFD-854F-2104-C3D50349B5D2}"/>
              </a:ext>
            </a:extLst>
          </p:cNvPr>
          <p:cNvSpPr/>
          <p:nvPr/>
        </p:nvSpPr>
        <p:spPr>
          <a:xfrm>
            <a:off x="9190058" y="4655779"/>
            <a:ext cx="746847" cy="2119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900" dirty="0">
                <a:solidFill>
                  <a:prstClr val="black"/>
                </a:solidFill>
                <a:latin typeface="Calibri" panose="020F0502020204030204"/>
              </a:rPr>
              <a:t>Measured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0AA5E4-7950-47A8-2201-BD03B90ECCD2}"/>
              </a:ext>
            </a:extLst>
          </p:cNvPr>
          <p:cNvSpPr/>
          <p:nvPr/>
        </p:nvSpPr>
        <p:spPr>
          <a:xfrm>
            <a:off x="10129212" y="4631716"/>
            <a:ext cx="746847" cy="2119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r>
              <a:rPr lang="fr-FR" sz="900" dirty="0" err="1">
                <a:solidFill>
                  <a:prstClr val="black"/>
                </a:solidFill>
                <a:latin typeface="Calibri" panose="020F0502020204030204"/>
              </a:rPr>
              <a:t>Estimated</a:t>
            </a:r>
            <a:endParaRPr lang="en-US" sz="9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8A9204D-B2D3-BFF1-4E77-C011C70D8ABB}"/>
              </a:ext>
            </a:extLst>
          </p:cNvPr>
          <p:cNvSpPr txBox="1"/>
          <p:nvPr/>
        </p:nvSpPr>
        <p:spPr>
          <a:xfrm>
            <a:off x="511861" y="5633434"/>
            <a:ext cx="2260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ASTERIC SC ion source</a:t>
            </a:r>
            <a:endParaRPr lang="en-FR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8FE049-5766-2234-ECDF-C76B19705B24}"/>
              </a:ext>
            </a:extLst>
          </p:cNvPr>
          <p:cNvSpPr txBox="1"/>
          <p:nvPr/>
        </p:nvSpPr>
        <p:spPr>
          <a:xfrm>
            <a:off x="5756223" y="5535506"/>
            <a:ext cx="193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FR" dirty="0"/>
              <a:t>RFQ f</a:t>
            </a:r>
            <a:r>
              <a:rPr lang="fr-FR" dirty="0"/>
              <a:t>o</a:t>
            </a:r>
            <a:r>
              <a:rPr lang="en-FR" dirty="0"/>
              <a:t>r heavy ions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D4D1D2C-5D6A-BC46-3948-62DC356840A5}"/>
              </a:ext>
            </a:extLst>
          </p:cNvPr>
          <p:cNvSpPr txBox="1"/>
          <p:nvPr/>
        </p:nvSpPr>
        <p:spPr>
          <a:xfrm>
            <a:off x="9196138" y="5021378"/>
            <a:ext cx="24513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accent2"/>
                </a:solidFill>
              </a:rPr>
              <a:t>World-record </a:t>
            </a:r>
            <a:r>
              <a:rPr lang="fr-FR" dirty="0" err="1">
                <a:solidFill>
                  <a:schemeClr val="accent2"/>
                </a:solidFill>
              </a:rPr>
              <a:t>intensities</a:t>
            </a:r>
            <a:endParaRPr lang="en-FR" dirty="0">
              <a:solidFill>
                <a:schemeClr val="accent2"/>
              </a:solidFill>
            </a:endParaRPr>
          </a:p>
        </p:txBody>
      </p:sp>
      <p:pic>
        <p:nvPicPr>
          <p:cNvPr id="3" name="Image 13">
            <a:extLst>
              <a:ext uri="{FF2B5EF4-FFF2-40B4-BE49-F238E27FC236}">
                <a16:creationId xmlns:a16="http://schemas.microsoft.com/office/drawing/2014/main" id="{B3A50990-AA1C-7503-024C-7032CC882F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324" y="211676"/>
            <a:ext cx="497952" cy="488674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A8D4BAA9-E911-07E2-0D23-CAB5A6CC59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4530" y="5902145"/>
            <a:ext cx="5167686" cy="62577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B005A72-F931-6803-4445-DFE2C8F6C4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6003" y="95624"/>
            <a:ext cx="1753045" cy="82110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1A2B6E19-E538-FA44-5A63-0C3FC4D206FE}"/>
              </a:ext>
            </a:extLst>
          </p:cNvPr>
          <p:cNvSpPr txBox="1"/>
          <p:nvPr/>
        </p:nvSpPr>
        <p:spPr>
          <a:xfrm>
            <a:off x="6024008" y="725121"/>
            <a:ext cx="18498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Budget : 25,3 M€ </a:t>
            </a:r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D06EE7D8-79E1-B45E-64FD-3ADCD01DD84D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22</a:t>
            </a:fld>
            <a:endParaRPr lang="fr-FR" sz="1400" dirty="0">
              <a:solidFill>
                <a:srgbClr val="000000"/>
              </a:solidFill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5C69070-A90A-3CEE-BCB2-054E0B9A9DD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1084" y="4295612"/>
            <a:ext cx="2632561" cy="1180641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5C620E8D-3877-73AC-3624-CA67D9FCF5B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0590" y="3956864"/>
            <a:ext cx="1277348" cy="170313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8AE547F0-F128-9DCF-8771-6B25877313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32336" y="2723703"/>
            <a:ext cx="1981309" cy="1495569"/>
          </a:xfrm>
          <a:prstGeom prst="rect">
            <a:avLst/>
          </a:prstGeom>
        </p:spPr>
      </p:pic>
      <p:pic>
        <p:nvPicPr>
          <p:cNvPr id="35" name="Image 34">
            <a:extLst>
              <a:ext uri="{FF2B5EF4-FFF2-40B4-BE49-F238E27FC236}">
                <a16:creationId xmlns:a16="http://schemas.microsoft.com/office/drawing/2014/main" id="{434B9B7E-C2EE-4F96-FF75-4E38A6C2601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42042" y="3983220"/>
            <a:ext cx="1222178" cy="1601951"/>
          </a:xfrm>
          <a:prstGeom prst="rect">
            <a:avLst/>
          </a:prstGeom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6AE82709-F412-2651-6506-02F9DA2DBF5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95264" y="3969412"/>
            <a:ext cx="1609707" cy="1559628"/>
          </a:xfrm>
          <a:prstGeom prst="rect">
            <a:avLst/>
          </a:prstGeom>
        </p:spPr>
      </p:pic>
      <p:sp>
        <p:nvSpPr>
          <p:cNvPr id="38" name="TextBox 28">
            <a:extLst>
              <a:ext uri="{FF2B5EF4-FFF2-40B4-BE49-F238E27FC236}">
                <a16:creationId xmlns:a16="http://schemas.microsoft.com/office/drawing/2014/main" id="{9E9BCCCE-EDCC-409E-5121-9D56EDC9ABF8}"/>
              </a:ext>
            </a:extLst>
          </p:cNvPr>
          <p:cNvSpPr txBox="1"/>
          <p:nvPr/>
        </p:nvSpPr>
        <p:spPr>
          <a:xfrm>
            <a:off x="3718521" y="5616554"/>
            <a:ext cx="914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Magnet</a:t>
            </a:r>
            <a:endParaRPr lang="en-FR" dirty="0"/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090F39A3-E5A2-6F41-DDC9-2CA075D9A3C7}"/>
              </a:ext>
            </a:extLst>
          </p:cNvPr>
          <p:cNvSpPr txBox="1"/>
          <p:nvPr/>
        </p:nvSpPr>
        <p:spPr>
          <a:xfrm>
            <a:off x="238811" y="6107160"/>
            <a:ext cx="6242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➔ </a:t>
            </a:r>
            <a:r>
              <a:rPr lang="en-GB" sz="1800" b="1" dirty="0" err="1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Fisrt</a:t>
            </a:r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 beam with phoenix V3 to S</a:t>
            </a:r>
            <a:r>
              <a:rPr lang="en-GB" sz="1800" b="1" baseline="30000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3</a:t>
            </a:r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 in 2029</a:t>
            </a:r>
          </a:p>
          <a:p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➔ </a:t>
            </a:r>
            <a:r>
              <a:rPr lang="en-GB" sz="1800" b="1" dirty="0" err="1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Fisrt</a:t>
            </a:r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 beam with ASTERICS to S</a:t>
            </a:r>
            <a:r>
              <a:rPr lang="en-GB" sz="1800" b="1" baseline="30000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3</a:t>
            </a:r>
            <a:r>
              <a:rPr lang="en-GB" sz="1800" b="1" dirty="0">
                <a:solidFill>
                  <a:srgbClr val="FF0000"/>
                </a:solidFill>
                <a:ea typeface="ＭＳ Ｐゴシック" charset="-128"/>
                <a:cs typeface="Calibri" panose="020F0502020204030204" pitchFamily="34" charset="0"/>
              </a:rPr>
              <a:t> in 2033</a:t>
            </a:r>
          </a:p>
          <a:p>
            <a:endParaRPr lang="en-GB" sz="1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034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7FE8-7B37-3677-E375-DA5FA60669F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-68263"/>
            <a:ext cx="10801350" cy="1141413"/>
          </a:xfrm>
        </p:spPr>
        <p:txBody>
          <a:bodyPr>
            <a:normAutofit/>
          </a:bodyPr>
          <a:lstStyle/>
          <a:p>
            <a:r>
              <a:rPr lang="en-FR" sz="2800">
                <a:solidFill>
                  <a:schemeClr val="accent2"/>
                </a:solidFill>
              </a:rPr>
              <a:t>DESIR </a:t>
            </a:r>
            <a:br>
              <a:rPr lang="en-FR" sz="2800">
                <a:solidFill>
                  <a:schemeClr val="accent2"/>
                </a:solidFill>
              </a:rPr>
            </a:br>
            <a:r>
              <a:rPr lang="fr-FR" sz="2800" dirty="0" err="1">
                <a:solidFill>
                  <a:schemeClr val="accent2"/>
                </a:solidFill>
              </a:rPr>
              <a:t>Decay</a:t>
            </a:r>
            <a:r>
              <a:rPr lang="en-FR" sz="2800">
                <a:solidFill>
                  <a:schemeClr val="accent2"/>
                </a:solidFill>
              </a:rPr>
              <a:t>, Excitation, </a:t>
            </a:r>
            <a:r>
              <a:rPr lang="fr-FR" sz="2800" dirty="0">
                <a:solidFill>
                  <a:schemeClr val="accent2"/>
                </a:solidFill>
              </a:rPr>
              <a:t>Storage of</a:t>
            </a:r>
            <a:r>
              <a:rPr lang="en-FR" sz="2800">
                <a:solidFill>
                  <a:schemeClr val="accent2"/>
                </a:solidFill>
              </a:rPr>
              <a:t> Radioacti</a:t>
            </a:r>
            <a:r>
              <a:rPr lang="fr-FR" sz="2800" dirty="0" err="1">
                <a:solidFill>
                  <a:schemeClr val="accent2"/>
                </a:solidFill>
              </a:rPr>
              <a:t>ve</a:t>
            </a:r>
            <a:r>
              <a:rPr lang="fr-FR" sz="2800" dirty="0">
                <a:solidFill>
                  <a:schemeClr val="accent2"/>
                </a:solidFill>
              </a:rPr>
              <a:t> Ions</a:t>
            </a:r>
            <a:endParaRPr lang="en-FR" sz="2800" dirty="0">
              <a:solidFill>
                <a:schemeClr val="accent2"/>
              </a:solidFill>
            </a:endParaRPr>
          </a:p>
        </p:txBody>
      </p:sp>
      <p:sp>
        <p:nvSpPr>
          <p:cNvPr id="5" name="ZoneTexte 6">
            <a:extLst>
              <a:ext uri="{FF2B5EF4-FFF2-40B4-BE49-F238E27FC236}">
                <a16:creationId xmlns:a16="http://schemas.microsoft.com/office/drawing/2014/main" id="{B2B1B628-8FAF-BDBD-1CCD-3C48F6C3DC73}"/>
              </a:ext>
            </a:extLst>
          </p:cNvPr>
          <p:cNvSpPr txBox="1"/>
          <p:nvPr/>
        </p:nvSpPr>
        <p:spPr>
          <a:xfrm>
            <a:off x="7033188" y="1145519"/>
            <a:ext cx="4611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Site inauguration Novembre 2023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Building construction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November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2025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First stable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beams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2028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First </a:t>
            </a:r>
            <a:r>
              <a:rPr lang="fr-FR" sz="1600" dirty="0" err="1">
                <a:latin typeface="Arial" panose="020B0604020202020204" pitchFamily="34" charset="0"/>
                <a:cs typeface="Arial" panose="020B0604020202020204" pitchFamily="34" charset="0"/>
              </a:rPr>
              <a:t>experiments</a:t>
            </a:r>
            <a:r>
              <a:rPr lang="fr-FR" sz="1600" dirty="0">
                <a:latin typeface="Arial" panose="020B0604020202020204" pitchFamily="34" charset="0"/>
                <a:cs typeface="Arial" panose="020B0604020202020204" pitchFamily="34" charset="0"/>
              </a:rPr>
              <a:t> 2028-2029</a:t>
            </a:r>
          </a:p>
        </p:txBody>
      </p:sp>
      <p:grpSp>
        <p:nvGrpSpPr>
          <p:cNvPr id="11" name="Groupe 17">
            <a:extLst>
              <a:ext uri="{FF2B5EF4-FFF2-40B4-BE49-F238E27FC236}">
                <a16:creationId xmlns:a16="http://schemas.microsoft.com/office/drawing/2014/main" id="{A90B9F3E-B08E-F1E0-4AA8-CBEFDD2DA5A6}"/>
              </a:ext>
            </a:extLst>
          </p:cNvPr>
          <p:cNvGrpSpPr/>
          <p:nvPr/>
        </p:nvGrpSpPr>
        <p:grpSpPr>
          <a:xfrm>
            <a:off x="419243" y="1134652"/>
            <a:ext cx="4239729" cy="472552"/>
            <a:chOff x="181315" y="849238"/>
            <a:chExt cx="4239729" cy="472552"/>
          </a:xfrm>
        </p:grpSpPr>
        <p:pic>
          <p:nvPicPr>
            <p:cNvPr id="12" name="Image 2">
              <a:extLst>
                <a:ext uri="{FF2B5EF4-FFF2-40B4-BE49-F238E27FC236}">
                  <a16:creationId xmlns:a16="http://schemas.microsoft.com/office/drawing/2014/main" id="{2ACD3DD8-3ECB-E0DB-1246-800D8C580C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1315" y="849238"/>
              <a:ext cx="471775" cy="472552"/>
            </a:xfrm>
            <a:prstGeom prst="rect">
              <a:avLst/>
            </a:prstGeom>
          </p:spPr>
        </p:pic>
        <p:pic>
          <p:nvPicPr>
            <p:cNvPr id="13" name="Image 7">
              <a:extLst>
                <a:ext uri="{FF2B5EF4-FFF2-40B4-BE49-F238E27FC236}">
                  <a16:creationId xmlns:a16="http://schemas.microsoft.com/office/drawing/2014/main" id="{DE5883C5-2AC3-CF2E-D2A4-215573D0B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1802" y="963010"/>
              <a:ext cx="1082169" cy="259003"/>
            </a:xfrm>
            <a:prstGeom prst="rect">
              <a:avLst/>
            </a:prstGeom>
          </p:spPr>
        </p:pic>
        <p:pic>
          <p:nvPicPr>
            <p:cNvPr id="18" name="Picture 2" descr="IJCLab">
              <a:extLst>
                <a:ext uri="{FF2B5EF4-FFF2-40B4-BE49-F238E27FC236}">
                  <a16:creationId xmlns:a16="http://schemas.microsoft.com/office/drawing/2014/main" id="{1C497E53-76A8-84F4-1A60-2FFE040F5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62176" y="963010"/>
              <a:ext cx="405865" cy="2873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IPHC Strasbourg (@IPHC_Strasbourg) | Twitter">
              <a:extLst>
                <a:ext uri="{FF2B5EF4-FFF2-40B4-BE49-F238E27FC236}">
                  <a16:creationId xmlns:a16="http://schemas.microsoft.com/office/drawing/2014/main" id="{9FF490F4-B9AA-B246-23D6-4430124DD31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268041" y="880052"/>
              <a:ext cx="476862" cy="3879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Image 674">
              <a:extLst>
                <a:ext uri="{FF2B5EF4-FFF2-40B4-BE49-F238E27FC236}">
                  <a16:creationId xmlns:a16="http://schemas.microsoft.com/office/drawing/2014/main" id="{CBF164A6-EF78-3595-B6B6-69269E38CF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FFEFD"/>
                </a:clrFrom>
                <a:clrTo>
                  <a:srgbClr val="FFFE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51266" y="963139"/>
              <a:ext cx="569778" cy="258744"/>
            </a:xfrm>
            <a:prstGeom prst="rect">
              <a:avLst/>
            </a:prstGeom>
          </p:spPr>
        </p:pic>
      </p:grpSp>
      <p:pic>
        <p:nvPicPr>
          <p:cNvPr id="21" name="Image 13">
            <a:extLst>
              <a:ext uri="{FF2B5EF4-FFF2-40B4-BE49-F238E27FC236}">
                <a16:creationId xmlns:a16="http://schemas.microsoft.com/office/drawing/2014/main" id="{7E6103F7-38E4-B03E-8B62-45FB6EDAA9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43" y="1133588"/>
            <a:ext cx="497952" cy="488674"/>
          </a:xfrm>
          <a:prstGeom prst="rect">
            <a:avLst/>
          </a:prstGeom>
        </p:spPr>
      </p:pic>
      <p:grpSp>
        <p:nvGrpSpPr>
          <p:cNvPr id="23" name="Groupe 60">
            <a:extLst>
              <a:ext uri="{FF2B5EF4-FFF2-40B4-BE49-F238E27FC236}">
                <a16:creationId xmlns:a16="http://schemas.microsoft.com/office/drawing/2014/main" id="{CA7ABC55-E169-26E4-E6E4-34165BCB2E41}"/>
              </a:ext>
            </a:extLst>
          </p:cNvPr>
          <p:cNvGrpSpPr/>
          <p:nvPr/>
        </p:nvGrpSpPr>
        <p:grpSpPr>
          <a:xfrm>
            <a:off x="6857128" y="1737651"/>
            <a:ext cx="5684239" cy="3624892"/>
            <a:chOff x="1825902" y="1988841"/>
            <a:chExt cx="7554090" cy="4536504"/>
          </a:xfrm>
        </p:grpSpPr>
        <p:pic>
          <p:nvPicPr>
            <p:cNvPr id="27" name="Picture 2" descr="C:\Documents and Settings\thomasjc\Bureau\DESIR\Meetings\2011\Symposium_Fr_Jp\Screen shot 2011-01-03 at 13.29.34.png">
              <a:extLst>
                <a:ext uri="{FF2B5EF4-FFF2-40B4-BE49-F238E27FC236}">
                  <a16:creationId xmlns:a16="http://schemas.microsoft.com/office/drawing/2014/main" id="{50434514-3AA8-4307-9FD0-B132F30F0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310" t="912" r="1544" b="456"/>
            <a:stretch>
              <a:fillRect/>
            </a:stretch>
          </p:blipFill>
          <p:spPr bwMode="auto">
            <a:xfrm>
              <a:off x="1835695" y="1988841"/>
              <a:ext cx="6737383" cy="45365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Ellipse 62">
              <a:extLst>
                <a:ext uri="{FF2B5EF4-FFF2-40B4-BE49-F238E27FC236}">
                  <a16:creationId xmlns:a16="http://schemas.microsoft.com/office/drawing/2014/main" id="{97252138-D859-D8F5-7CDB-72A5A038A149}"/>
                </a:ext>
              </a:extLst>
            </p:cNvPr>
            <p:cNvSpPr/>
            <p:nvPr/>
          </p:nvSpPr>
          <p:spPr bwMode="auto">
            <a:xfrm rot="19631431">
              <a:off x="7152190" y="2200707"/>
              <a:ext cx="1714868" cy="460212"/>
            </a:xfrm>
            <a:prstGeom prst="ellipse">
              <a:avLst/>
            </a:prstGeom>
            <a:solidFill>
              <a:srgbClr val="FF0000">
                <a:alpha val="24000"/>
              </a:srgbClr>
            </a:solidFill>
            <a:ln w="381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29" name="Ellipse 63">
              <a:extLst>
                <a:ext uri="{FF2B5EF4-FFF2-40B4-BE49-F238E27FC236}">
                  <a16:creationId xmlns:a16="http://schemas.microsoft.com/office/drawing/2014/main" id="{ED8FA14D-B110-0321-A2D1-5F976A7CD18D}"/>
                </a:ext>
              </a:extLst>
            </p:cNvPr>
            <p:cNvSpPr/>
            <p:nvPr/>
          </p:nvSpPr>
          <p:spPr bwMode="auto">
            <a:xfrm rot="19552545">
              <a:off x="3179838" y="4093378"/>
              <a:ext cx="2263155" cy="329982"/>
            </a:xfrm>
            <a:prstGeom prst="ellipse">
              <a:avLst/>
            </a:prstGeom>
            <a:solidFill>
              <a:srgbClr val="FF0000">
                <a:alpha val="24000"/>
              </a:srgbClr>
            </a:solidFill>
            <a:ln w="38100" cap="flat" cmpd="sng" algn="ctr">
              <a:solidFill>
                <a:srgbClr val="FF0000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30" name="ZoneTexte 64">
              <a:extLst>
                <a:ext uri="{FF2B5EF4-FFF2-40B4-BE49-F238E27FC236}">
                  <a16:creationId xmlns:a16="http://schemas.microsoft.com/office/drawing/2014/main" id="{18FBFBAD-BC10-62DA-AC57-EBA8096C3D48}"/>
                </a:ext>
              </a:extLst>
            </p:cNvPr>
            <p:cNvSpPr txBox="1"/>
            <p:nvPr/>
          </p:nvSpPr>
          <p:spPr>
            <a:xfrm>
              <a:off x="7632928" y="2906059"/>
              <a:ext cx="1002492" cy="409666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 w="38100" cmpd="sng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en-US" sz="700" b="1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-LEB, SIRIUS</a:t>
              </a:r>
            </a:p>
          </p:txBody>
        </p:sp>
        <p:sp>
          <p:nvSpPr>
            <p:cNvPr id="32" name="Ellipse 65">
              <a:extLst>
                <a:ext uri="{FF2B5EF4-FFF2-40B4-BE49-F238E27FC236}">
                  <a16:creationId xmlns:a16="http://schemas.microsoft.com/office/drawing/2014/main" id="{55ADE87F-3FF9-FCC8-CAA3-C0DD9B9AA5EC}"/>
                </a:ext>
              </a:extLst>
            </p:cNvPr>
            <p:cNvSpPr/>
            <p:nvPr/>
          </p:nvSpPr>
          <p:spPr bwMode="auto">
            <a:xfrm rot="19380000">
              <a:off x="1825902" y="5494877"/>
              <a:ext cx="1982235" cy="330142"/>
            </a:xfrm>
            <a:prstGeom prst="ellipse">
              <a:avLst/>
            </a:prstGeom>
            <a:solidFill>
              <a:srgbClr val="00FFFF">
                <a:alpha val="27000"/>
              </a:srgbClr>
            </a:solidFill>
            <a:ln w="38100" cap="flat" cmpd="sng" algn="ctr">
              <a:solidFill>
                <a:srgbClr val="00FFFF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000" dirty="0">
                <a:solidFill>
                  <a:srgbClr val="002060"/>
                </a:solidFill>
                <a:latin typeface="Calibri" panose="020F0502020204030204" pitchFamily="34" charset="0"/>
                <a:ea typeface="ＭＳ Ｐゴシック" charset="-128"/>
                <a:cs typeface="Calibri" panose="020F0502020204030204" pitchFamily="34" charset="0"/>
              </a:endParaRPr>
            </a:p>
          </p:txBody>
        </p:sp>
        <p:sp>
          <p:nvSpPr>
            <p:cNvPr id="34" name="ZoneTexte 66">
              <a:extLst>
                <a:ext uri="{FF2B5EF4-FFF2-40B4-BE49-F238E27FC236}">
                  <a16:creationId xmlns:a16="http://schemas.microsoft.com/office/drawing/2014/main" id="{498B0054-044A-7BD0-5F7E-44DFA76005B2}"/>
                </a:ext>
              </a:extLst>
            </p:cNvPr>
            <p:cNvSpPr txBox="1"/>
            <p:nvPr/>
          </p:nvSpPr>
          <p:spPr>
            <a:xfrm>
              <a:off x="3145055" y="5608277"/>
              <a:ext cx="2280458" cy="365656"/>
            </a:xfrm>
            <a:prstGeom prst="rect">
              <a:avLst/>
            </a:prstGeom>
            <a:solidFill>
              <a:srgbClr val="00FFFF">
                <a:alpha val="27000"/>
              </a:srgbClr>
            </a:solidFill>
            <a:ln w="38100" cmpd="sng">
              <a:solidFill>
                <a:srgbClr val="3366FF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3366FF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SPIRAL 1 Upgrade</a:t>
              </a:r>
            </a:p>
          </p:txBody>
        </p:sp>
        <p:cxnSp>
          <p:nvCxnSpPr>
            <p:cNvPr id="35" name="Connecteur droit avec flèche 67">
              <a:extLst>
                <a:ext uri="{FF2B5EF4-FFF2-40B4-BE49-F238E27FC236}">
                  <a16:creationId xmlns:a16="http://schemas.microsoft.com/office/drawing/2014/main" id="{66DAEB13-FA8F-1C7B-7482-6020562A6F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07704" y="4325815"/>
              <a:ext cx="2113311" cy="205551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DD7DD35-0B01-91DF-93F2-BB5FDBAF6C1A}"/>
                </a:ext>
              </a:extLst>
            </p:cNvPr>
            <p:cNvSpPr/>
            <p:nvPr/>
          </p:nvSpPr>
          <p:spPr>
            <a:xfrm>
              <a:off x="7108274" y="3334245"/>
              <a:ext cx="2271718" cy="7594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1" indent="-266700"/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Fusion-evaporation</a:t>
              </a:r>
            </a:p>
            <a:p>
              <a:pPr marL="266700" lvl="1" indent="-266700"/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(Multi-)nucleon Transfer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B45FFD9-383E-54CA-E03D-857B3DB80EFF}"/>
                </a:ext>
              </a:extLst>
            </p:cNvPr>
            <p:cNvSpPr/>
            <p:nvPr/>
          </p:nvSpPr>
          <p:spPr>
            <a:xfrm>
              <a:off x="3315266" y="5969632"/>
              <a:ext cx="3888433" cy="365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1" indent="-266700"/>
              <a:r>
                <a:rPr lang="en-US" sz="700" b="1" dirty="0">
                  <a:solidFill>
                    <a:srgbClr val="00B0F0"/>
                  </a:solidFill>
                  <a:latin typeface="Calibri" panose="020F0502020204030204" pitchFamily="34" charset="0"/>
                  <a:ea typeface="Verdana" pitchFamily="34" charset="0"/>
                  <a:cs typeface="Calibri" panose="020F0502020204030204" pitchFamily="34" charset="0"/>
                </a:rPr>
                <a:t>Beam &amp; target fragmentation</a:t>
              </a:r>
            </a:p>
          </p:txBody>
        </p:sp>
        <p:sp>
          <p:nvSpPr>
            <p:cNvPr id="38" name="ZoneTexte 70">
              <a:extLst>
                <a:ext uri="{FF2B5EF4-FFF2-40B4-BE49-F238E27FC236}">
                  <a16:creationId xmlns:a16="http://schemas.microsoft.com/office/drawing/2014/main" id="{DE10AC6D-6EDC-9317-2ECE-C62846D65A24}"/>
                </a:ext>
              </a:extLst>
            </p:cNvPr>
            <p:cNvSpPr txBox="1"/>
            <p:nvPr/>
          </p:nvSpPr>
          <p:spPr>
            <a:xfrm>
              <a:off x="3267794" y="3594750"/>
              <a:ext cx="963308" cy="365656"/>
            </a:xfrm>
            <a:prstGeom prst="rect">
              <a:avLst/>
            </a:prstGeom>
            <a:solidFill>
              <a:srgbClr val="FF0000">
                <a:alpha val="27000"/>
              </a:srgbClr>
            </a:solidFill>
            <a:ln w="38100" cmpd="sng">
              <a:solidFill>
                <a:srgbClr val="FF0000"/>
              </a:solidFill>
              <a:prstDash val="sysDash"/>
            </a:ln>
          </p:spPr>
          <p:txBody>
            <a:bodyPr wrap="square" rtlCol="0">
              <a:spAutoFit/>
            </a:bodyPr>
            <a:lstStyle/>
            <a:p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S</a:t>
              </a:r>
              <a:r>
                <a:rPr lang="en-US" sz="700" b="1" baseline="30000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sz="700" b="1" dirty="0">
                  <a:solidFill>
                    <a:srgbClr val="FF00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-LEB</a:t>
              </a:r>
            </a:p>
          </p:txBody>
        </p:sp>
      </p:grpSp>
      <p:pic>
        <p:nvPicPr>
          <p:cNvPr id="41" name="Picture 2" descr="GANIL">
            <a:extLst>
              <a:ext uri="{FF2B5EF4-FFF2-40B4-BE49-F238E27FC236}">
                <a16:creationId xmlns:a16="http://schemas.microsoft.com/office/drawing/2014/main" id="{8F438219-1A46-EC68-F61E-B0AA52B6B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458" y="1225901"/>
            <a:ext cx="1256257" cy="26793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AACADD45-C72F-4C41-6B0C-D63F1E762069}"/>
              </a:ext>
            </a:extLst>
          </p:cNvPr>
          <p:cNvSpPr txBox="1"/>
          <p:nvPr/>
        </p:nvSpPr>
        <p:spPr>
          <a:xfrm>
            <a:off x="68875" y="4559753"/>
            <a:ext cx="71233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Beams from SPIRAL1 and S</a:t>
            </a:r>
            <a:r>
              <a:rPr lang="en-US" sz="1600" baseline="300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3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Important beam preparation and purification capabilities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High resolution and high precision experiments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Studies of fundamental properties of nuclei: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	masses, lifetimes, decay modes, spin, quadrupolar moments…</a:t>
            </a:r>
          </a:p>
          <a:p>
            <a:pPr marL="28575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rial" panose="020B0604020202020204" pitchFamily="34" charset="0"/>
                <a:ea typeface="ＭＳ Ｐゴシック" charset="-128"/>
                <a:cs typeface="Arial" panose="020B0604020202020204" pitchFamily="34" charset="0"/>
              </a:rPr>
              <a:t>Nucleosynthesis, Fundamental interactions, study of weak interaction</a:t>
            </a:r>
          </a:p>
          <a:p>
            <a:endParaRPr lang="en-FR" sz="1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D1C2F6-2985-3B1E-DB94-6595EE103BE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6826" y="5341841"/>
            <a:ext cx="1778907" cy="93468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5F031-E8A6-1EC3-6510-82409F3AAD22}"/>
              </a:ext>
            </a:extLst>
          </p:cNvPr>
          <p:cNvSpPr txBox="1"/>
          <p:nvPr/>
        </p:nvSpPr>
        <p:spPr>
          <a:xfrm>
            <a:off x="7975600" y="5571067"/>
            <a:ext cx="22795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/>
              <a:t>Scientific </a:t>
            </a:r>
            <a:r>
              <a:rPr lang="fr-FR" dirty="0"/>
              <a:t>a</a:t>
            </a:r>
            <a:r>
              <a:rPr lang="fr-FR" sz="1800" dirty="0"/>
              <a:t>perture</a:t>
            </a:r>
          </a:p>
          <a:p>
            <a:r>
              <a:rPr lang="fr-FR" dirty="0"/>
              <a:t>Contribution to ESPPU</a:t>
            </a:r>
            <a:endParaRPr lang="en-FR" sz="1800" dirty="0"/>
          </a:p>
          <a:p>
            <a:endParaRPr lang="en-FR" dirty="0"/>
          </a:p>
        </p:txBody>
      </p:sp>
      <p:sp>
        <p:nvSpPr>
          <p:cNvPr id="8" name="Espace réservé du numéro de diapositive 4">
            <a:extLst>
              <a:ext uri="{FF2B5EF4-FFF2-40B4-BE49-F238E27FC236}">
                <a16:creationId xmlns:a16="http://schemas.microsoft.com/office/drawing/2014/main" id="{6A2A6B19-0E90-0E7E-B676-B5A0E6F01816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marL="0" marR="0" lvl="0" indent="0" algn="r" defTabSz="6095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4D272E9-6C58-4C0D-94B6-65E77E8EC60D}" type="slidenum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pPr marL="0" marR="0" lvl="0" indent="0" algn="r" defTabSz="60958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r-FR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9CDCD99-55C3-7C4A-C15B-69C93C2A7ACD}"/>
              </a:ext>
            </a:extLst>
          </p:cNvPr>
          <p:cNvSpPr txBox="1"/>
          <p:nvPr/>
        </p:nvSpPr>
        <p:spPr>
          <a:xfrm>
            <a:off x="4762539" y="1216885"/>
            <a:ext cx="186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Budget : 39,5 M€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6F3CB6B-2425-E9A4-8F3C-44E7060AB1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8619" y="1172854"/>
            <a:ext cx="675855" cy="380518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754881F3-A557-39EC-D11F-117FBB8A6BC6}"/>
              </a:ext>
            </a:extLst>
          </p:cNvPr>
          <p:cNvSpPr txBox="1"/>
          <p:nvPr/>
        </p:nvSpPr>
        <p:spPr>
          <a:xfrm>
            <a:off x="215627" y="6283376"/>
            <a:ext cx="4917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DESIR workshop March 2026 : 52 Letter of Intents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EE3CC7BC-C2D6-BC60-EE08-270788BCDDC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875" y="2443954"/>
            <a:ext cx="2280531" cy="1773746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E85ACF3-7B2C-9425-E293-D57223D7407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2256" y="2106858"/>
            <a:ext cx="5020541" cy="2279949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5CF936D6-B879-BAEF-24F3-E376E686DFC5}"/>
              </a:ext>
            </a:extLst>
          </p:cNvPr>
          <p:cNvCxnSpPr>
            <a:cxnSpLocks/>
          </p:cNvCxnSpPr>
          <p:nvPr/>
        </p:nvCxnSpPr>
        <p:spPr>
          <a:xfrm flipH="1">
            <a:off x="1013458" y="2060913"/>
            <a:ext cx="945260" cy="92536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CEDEAEBF-3200-56D8-A84C-3DA483D81932}"/>
              </a:ext>
            </a:extLst>
          </p:cNvPr>
          <p:cNvCxnSpPr>
            <a:cxnSpLocks/>
          </p:cNvCxnSpPr>
          <p:nvPr/>
        </p:nvCxnSpPr>
        <p:spPr>
          <a:xfrm flipH="1" flipV="1">
            <a:off x="1043654" y="3628612"/>
            <a:ext cx="915064" cy="758195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88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247452" y="1001493"/>
            <a:ext cx="1018834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b="1" dirty="0"/>
              <a:t>Objective:</a:t>
            </a:r>
            <a:r>
              <a:rPr lang="fr-FR" sz="1600" dirty="0"/>
              <a:t> </a:t>
            </a:r>
            <a:r>
              <a:rPr lang="fr-FR" sz="1600" dirty="0" err="1"/>
              <a:t>Increase</a:t>
            </a:r>
            <a:r>
              <a:rPr lang="fr-FR" sz="1600" dirty="0"/>
              <a:t> </a:t>
            </a:r>
            <a:r>
              <a:rPr lang="fr-FR" sz="1600" dirty="0" err="1"/>
              <a:t>GANIL’s</a:t>
            </a:r>
            <a:r>
              <a:rPr lang="fr-FR" sz="1600" dirty="0"/>
              <a:t> </a:t>
            </a:r>
            <a:r>
              <a:rPr lang="fr-FR" sz="1600" dirty="0" err="1"/>
              <a:t>capacity</a:t>
            </a:r>
            <a:r>
              <a:rPr lang="fr-FR" sz="1600" dirty="0"/>
              <a:t> to </a:t>
            </a:r>
            <a:r>
              <a:rPr lang="fr-FR" sz="1600" dirty="0" err="1"/>
              <a:t>provide</a:t>
            </a:r>
            <a:r>
              <a:rPr lang="fr-FR" sz="1600" dirty="0"/>
              <a:t> </a:t>
            </a:r>
            <a:r>
              <a:rPr lang="fr-FR" sz="1600" dirty="0" err="1"/>
              <a:t>heavy</a:t>
            </a:r>
            <a:r>
              <a:rPr lang="fr-FR" sz="1600" dirty="0"/>
              <a:t>-ion and neutron </a:t>
            </a:r>
            <a:r>
              <a:rPr lang="fr-FR" sz="1600" dirty="0" err="1"/>
              <a:t>beams</a:t>
            </a:r>
            <a:r>
              <a:rPr lang="fr-FR" sz="1600" dirty="0"/>
              <a:t> for the irradiation </a:t>
            </a:r>
            <a:r>
              <a:rPr lang="fr-FR" sz="1600" dirty="0" err="1"/>
              <a:t>testing</a:t>
            </a:r>
            <a:r>
              <a:rPr lang="fr-FR" sz="1600" dirty="0"/>
              <a:t> of </a:t>
            </a:r>
            <a:r>
              <a:rPr lang="fr-FR" sz="1600" dirty="0" err="1"/>
              <a:t>space</a:t>
            </a:r>
            <a:r>
              <a:rPr lang="fr-FR" sz="1600" dirty="0"/>
              <a:t> components and </a:t>
            </a:r>
            <a:r>
              <a:rPr lang="fr-FR" sz="1600" dirty="0" err="1"/>
              <a:t>systems</a:t>
            </a:r>
            <a:r>
              <a:rPr lang="fr-FR" sz="1600" dirty="0"/>
              <a:t>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approximately</a:t>
            </a:r>
            <a:r>
              <a:rPr lang="fr-FR" sz="1600" dirty="0"/>
              <a:t> </a:t>
            </a:r>
            <a:r>
              <a:rPr lang="fr-FR" sz="1600" b="1" dirty="0"/>
              <a:t>400 </a:t>
            </a:r>
            <a:r>
              <a:rPr lang="fr-FR" sz="1600" b="1" dirty="0" err="1"/>
              <a:t>hours</a:t>
            </a:r>
            <a:r>
              <a:rPr lang="fr-FR" sz="1600" b="1" dirty="0"/>
              <a:t> to 2,000 </a:t>
            </a:r>
            <a:r>
              <a:rPr lang="fr-FR" sz="1600" b="1" dirty="0" err="1"/>
              <a:t>hours</a:t>
            </a:r>
            <a:r>
              <a:rPr lang="fr-FR" sz="1600" b="1" dirty="0"/>
              <a:t> per </a:t>
            </a:r>
            <a:r>
              <a:rPr lang="fr-FR" sz="1600" b="1" dirty="0" err="1"/>
              <a:t>year</a:t>
            </a:r>
            <a:r>
              <a:rPr lang="fr-FR" sz="1600" dirty="0"/>
              <a:t> (a factor of 5 </a:t>
            </a:r>
            <a:r>
              <a:rPr lang="fr-FR" sz="1600" dirty="0" err="1"/>
              <a:t>increase</a:t>
            </a:r>
            <a:r>
              <a:rPr lang="fr-FR" sz="1600" dirty="0"/>
              <a:t>) by 2030.</a:t>
            </a:r>
          </a:p>
          <a:p>
            <a:r>
              <a:rPr lang="fr-FR" sz="11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</a:p>
          <a:p>
            <a:r>
              <a:rPr lang="fr-FR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	</a:t>
            </a:r>
            <a:r>
              <a:rPr lang="fr-FR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fr-FR" sz="1600" b="1" dirty="0" err="1">
                <a:solidFill>
                  <a:srgbClr val="FF0000"/>
                </a:solidFill>
              </a:rPr>
              <a:t>Strengthen</a:t>
            </a:r>
            <a:r>
              <a:rPr lang="fr-FR" sz="1600" b="1" dirty="0">
                <a:solidFill>
                  <a:srgbClr val="FF0000"/>
                </a:solidFill>
              </a:rPr>
              <a:t> and </a:t>
            </a:r>
            <a:r>
              <a:rPr lang="fr-FR" sz="1600" b="1" dirty="0" err="1">
                <a:solidFill>
                  <a:srgbClr val="FF0000"/>
                </a:solidFill>
              </a:rPr>
              <a:t>modernize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existing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capabilities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while</a:t>
            </a:r>
            <a:r>
              <a:rPr lang="fr-FR" sz="1600" b="1" dirty="0">
                <a:solidFill>
                  <a:srgbClr val="FF0000"/>
                </a:solidFill>
              </a:rPr>
              <a:t> </a:t>
            </a:r>
            <a:r>
              <a:rPr lang="fr-FR" sz="1600" b="1" dirty="0" err="1">
                <a:solidFill>
                  <a:srgbClr val="FF0000"/>
                </a:solidFill>
              </a:rPr>
              <a:t>developing</a:t>
            </a:r>
            <a:r>
              <a:rPr lang="fr-FR" sz="1600" b="1" dirty="0">
                <a:solidFill>
                  <a:srgbClr val="FF0000"/>
                </a:solidFill>
              </a:rPr>
              <a:t> new irradiation </a:t>
            </a:r>
            <a:r>
              <a:rPr lang="fr-FR" sz="1600" b="1" dirty="0" err="1">
                <a:solidFill>
                  <a:srgbClr val="FF0000"/>
                </a:solidFill>
              </a:rPr>
              <a:t>facilities</a:t>
            </a:r>
            <a:r>
              <a:rPr lang="fr-FR" sz="1600" b="1" dirty="0">
                <a:solidFill>
                  <a:srgbClr val="FF0000"/>
                </a:solidFill>
              </a:rPr>
              <a:t>.</a:t>
            </a:r>
            <a:endParaRPr lang="fr-FR" sz="16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fr-FR" sz="1600" b="1" dirty="0"/>
          </a:p>
          <a:p>
            <a:r>
              <a:rPr lang="fr-FR" sz="1600" b="1" dirty="0"/>
              <a:t>Key Challenges:</a:t>
            </a:r>
            <a:endParaRPr lang="fr-F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Meet</a:t>
            </a:r>
            <a:r>
              <a:rPr lang="fr-FR" sz="1600" dirty="0"/>
              <a:t> the </a:t>
            </a:r>
            <a:r>
              <a:rPr lang="fr-FR" sz="1600" dirty="0" err="1"/>
              <a:t>growing</a:t>
            </a:r>
            <a:r>
              <a:rPr lang="fr-FR" sz="1600" dirty="0"/>
              <a:t> </a:t>
            </a:r>
            <a:r>
              <a:rPr lang="fr-FR" sz="1600" dirty="0" err="1"/>
              <a:t>demand</a:t>
            </a:r>
            <a:r>
              <a:rPr lang="fr-FR" sz="1600" dirty="0"/>
              <a:t> for </a:t>
            </a:r>
            <a:r>
              <a:rPr lang="fr-FR" sz="1600" dirty="0" err="1"/>
              <a:t>testing</a:t>
            </a:r>
            <a:r>
              <a:rPr lang="fr-FR" sz="1600" dirty="0"/>
              <a:t> services </a:t>
            </a:r>
            <a:r>
              <a:rPr lang="fr-FR" sz="1600" dirty="0" err="1"/>
              <a:t>from</a:t>
            </a:r>
            <a:r>
              <a:rPr lang="fr-FR" sz="1600" dirty="0"/>
              <a:t> </a:t>
            </a:r>
            <a:r>
              <a:rPr lang="fr-FR" sz="1600" dirty="0" err="1"/>
              <a:t>industry</a:t>
            </a:r>
            <a:r>
              <a:rPr lang="fr-FR" sz="1600" dirty="0"/>
              <a:t> and </a:t>
            </a:r>
            <a:r>
              <a:rPr lang="fr-FR" sz="1600" dirty="0" err="1"/>
              <a:t>address</a:t>
            </a:r>
            <a:r>
              <a:rPr lang="fr-FR" sz="1600" dirty="0"/>
              <a:t> the </a:t>
            </a:r>
            <a:r>
              <a:rPr lang="fr-FR" sz="1600" dirty="0" err="1"/>
              <a:t>risk</a:t>
            </a:r>
            <a:r>
              <a:rPr lang="fr-FR" sz="1600" dirty="0"/>
              <a:t> of a </a:t>
            </a:r>
            <a:r>
              <a:rPr lang="fr-FR" sz="1600" dirty="0" err="1"/>
              <a:t>shortage</a:t>
            </a:r>
            <a:r>
              <a:rPr lang="fr-FR" sz="1600" dirty="0"/>
              <a:t> </a:t>
            </a:r>
          </a:p>
          <a:p>
            <a:r>
              <a:rPr lang="fr-FR" sz="1600" dirty="0"/>
              <a:t>      of </a:t>
            </a:r>
            <a:r>
              <a:rPr lang="fr-FR" sz="1600" dirty="0" err="1"/>
              <a:t>suitable</a:t>
            </a:r>
            <a:r>
              <a:rPr lang="fr-FR" sz="1600" dirty="0"/>
              <a:t> </a:t>
            </a:r>
            <a:r>
              <a:rPr lang="fr-FR" sz="1600" dirty="0" err="1"/>
              <a:t>accelerator</a:t>
            </a:r>
            <a:r>
              <a:rPr lang="fr-FR" sz="1600" dirty="0"/>
              <a:t> </a:t>
            </a:r>
            <a:r>
              <a:rPr lang="fr-FR" sz="1600" dirty="0" err="1"/>
              <a:t>facilities</a:t>
            </a:r>
            <a:r>
              <a:rPr lang="fr-FR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Enhance</a:t>
            </a:r>
            <a:r>
              <a:rPr lang="fr-FR" sz="1600" dirty="0"/>
              <a:t> national </a:t>
            </a:r>
            <a:r>
              <a:rPr lang="fr-FR" sz="1600" dirty="0" err="1"/>
              <a:t>competitiveness</a:t>
            </a:r>
            <a:r>
              <a:rPr lang="fr-FR" sz="1600" dirty="0"/>
              <a:t> and </a:t>
            </a:r>
            <a:r>
              <a:rPr lang="fr-FR" sz="1600" dirty="0" err="1"/>
              <a:t>sovereignty</a:t>
            </a:r>
            <a:r>
              <a:rPr lang="fr-FR" sz="1600" dirty="0"/>
              <a:t> in the </a:t>
            </a:r>
            <a:r>
              <a:rPr lang="fr-FR" sz="1600" dirty="0" err="1"/>
              <a:t>space</a:t>
            </a:r>
            <a:r>
              <a:rPr lang="fr-FR" sz="1600" dirty="0"/>
              <a:t> </a:t>
            </a:r>
            <a:r>
              <a:rPr lang="fr-FR" sz="1600" dirty="0" err="1"/>
              <a:t>sector</a:t>
            </a:r>
            <a:r>
              <a:rPr lang="fr-FR" sz="16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Develop</a:t>
            </a:r>
            <a:r>
              <a:rPr lang="fr-FR" sz="1600" dirty="0"/>
              <a:t> long-</a:t>
            </a:r>
            <a:r>
              <a:rPr lang="fr-FR" sz="1600" dirty="0" err="1"/>
              <a:t>term</a:t>
            </a:r>
            <a:r>
              <a:rPr lang="fr-FR" sz="1600" dirty="0"/>
              <a:t> </a:t>
            </a:r>
            <a:r>
              <a:rPr lang="fr-FR" sz="1600" dirty="0" err="1"/>
              <a:t>strategic</a:t>
            </a:r>
            <a:r>
              <a:rPr lang="fr-FR" sz="1600" dirty="0"/>
              <a:t> partnerships </a:t>
            </a:r>
            <a:r>
              <a:rPr lang="fr-FR" sz="1600" dirty="0" err="1"/>
              <a:t>with</a:t>
            </a:r>
            <a:r>
              <a:rPr lang="fr-FR" sz="1600" dirty="0"/>
              <a:t> </a:t>
            </a:r>
            <a:r>
              <a:rPr lang="fr-FR" sz="1600" dirty="0" err="1"/>
              <a:t>industry</a:t>
            </a:r>
            <a:r>
              <a:rPr lang="fr-FR" sz="1600" dirty="0"/>
              <a:t> and </a:t>
            </a:r>
            <a:r>
              <a:rPr lang="fr-FR" sz="1600" dirty="0" err="1"/>
              <a:t>research</a:t>
            </a:r>
            <a:r>
              <a:rPr lang="fr-FR" sz="1600" dirty="0"/>
              <a:t> institutions.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600" dirty="0" err="1"/>
              <a:t>Increase</a:t>
            </a:r>
            <a:r>
              <a:rPr lang="fr-FR" sz="1600" dirty="0"/>
              <a:t> the international </a:t>
            </a:r>
            <a:r>
              <a:rPr lang="fr-FR" sz="1600" dirty="0" err="1"/>
              <a:t>visibility</a:t>
            </a:r>
            <a:r>
              <a:rPr lang="fr-FR" sz="1600" dirty="0"/>
              <a:t> and </a:t>
            </a:r>
            <a:r>
              <a:rPr lang="fr-FR" sz="1600" dirty="0" err="1"/>
              <a:t>scientific</a:t>
            </a:r>
            <a:r>
              <a:rPr lang="fr-FR" sz="1600" dirty="0"/>
              <a:t> influence of France in the </a:t>
            </a:r>
            <a:r>
              <a:rPr lang="fr-FR" sz="1600" dirty="0" err="1"/>
              <a:t>space</a:t>
            </a:r>
            <a:r>
              <a:rPr lang="fr-FR" sz="1600" dirty="0"/>
              <a:t> </a:t>
            </a:r>
            <a:r>
              <a:rPr lang="fr-FR" sz="1600" dirty="0" err="1"/>
              <a:t>domain</a:t>
            </a:r>
            <a:r>
              <a:rPr lang="fr-FR" sz="1600" dirty="0"/>
              <a:t>.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8001" y="3190216"/>
            <a:ext cx="6477953" cy="4506250"/>
          </a:xfrm>
          <a:prstGeom prst="rect">
            <a:avLst/>
          </a:prstGeom>
        </p:spPr>
      </p:pic>
      <p:sp>
        <p:nvSpPr>
          <p:cNvPr id="67" name="Rectangle 66"/>
          <p:cNvSpPr/>
          <p:nvPr/>
        </p:nvSpPr>
        <p:spPr>
          <a:xfrm>
            <a:off x="1756463" y="278212"/>
            <a:ext cx="8456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fr-F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fr-F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Space</a:t>
            </a:r>
            <a:r>
              <a:rPr lang="fr-FR" sz="36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Applications at GANIL </a:t>
            </a:r>
            <a:r>
              <a:rPr lang="fr-FR" sz="3600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Accelerators</a:t>
            </a:r>
            <a:endParaRPr lang="fr-FR" sz="36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Titre 16"/>
          <p:cNvSpPr txBox="1">
            <a:spLocks/>
          </p:cNvSpPr>
          <p:nvPr/>
        </p:nvSpPr>
        <p:spPr>
          <a:xfrm>
            <a:off x="257257" y="278212"/>
            <a:ext cx="11739000" cy="114141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>
                <a:solidFill>
                  <a:schemeClr val="accent2"/>
                </a:solidFill>
              </a:rPr>
              <a:t>SAGA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80" y="4082005"/>
            <a:ext cx="3122336" cy="26916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9133" y="4714033"/>
            <a:ext cx="2152310" cy="2059641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10318339" y="3473470"/>
            <a:ext cx="1842399" cy="608535"/>
          </a:xfrm>
          <a:prstGeom prst="rect">
            <a:avLst/>
          </a:prstGeom>
          <a:effectLst/>
        </p:spPr>
        <p:txBody>
          <a:bodyPr>
            <a:noAutofit/>
          </a:bodyPr>
          <a:lstStyle>
            <a:defPPr>
              <a:defRPr lang="fr-FR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1050" b="1" i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sz="2800" dirty="0">
                <a:solidFill>
                  <a:srgbClr val="FF0000"/>
                </a:solidFill>
              </a:rPr>
              <a:t>39M€    </a:t>
            </a:r>
          </a:p>
          <a:p>
            <a:pPr>
              <a:spcBef>
                <a:spcPts val="1200"/>
              </a:spcBef>
            </a:pPr>
            <a:r>
              <a:rPr lang="fr-FR" sz="2000" dirty="0">
                <a:solidFill>
                  <a:srgbClr val="FF0000"/>
                </a:solidFill>
              </a:rPr>
              <a:t>2025-2031</a:t>
            </a:r>
          </a:p>
        </p:txBody>
      </p:sp>
      <p:sp>
        <p:nvSpPr>
          <p:cNvPr id="11" name="Ellipse 10"/>
          <p:cNvSpPr/>
          <p:nvPr/>
        </p:nvSpPr>
        <p:spPr>
          <a:xfrm>
            <a:off x="9371636" y="4610612"/>
            <a:ext cx="2689185" cy="16654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5134" y="2707030"/>
            <a:ext cx="1338128" cy="802877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5224" y="2236888"/>
            <a:ext cx="566159" cy="553689"/>
          </a:xfrm>
          <a:prstGeom prst="rect">
            <a:avLst/>
          </a:prstGeom>
        </p:spPr>
      </p:pic>
      <p:pic>
        <p:nvPicPr>
          <p:cNvPr id="29" name="Image 28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4314" y="2266272"/>
            <a:ext cx="541640" cy="453209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3270" y="951041"/>
            <a:ext cx="1085916" cy="108294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09389" y="2236888"/>
            <a:ext cx="574043" cy="58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09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>
                <a:solidFill>
                  <a:srgbClr val="002060"/>
                </a:solidFill>
              </a:rPr>
              <a:t>Thank</a:t>
            </a:r>
            <a:r>
              <a:rPr lang="fr-FR" dirty="0">
                <a:solidFill>
                  <a:srgbClr val="002060"/>
                </a:solidFill>
              </a:rPr>
              <a:t> </a:t>
            </a:r>
            <a:r>
              <a:rPr lang="fr-FR" dirty="0" err="1">
                <a:solidFill>
                  <a:srgbClr val="002060"/>
                </a:solidFill>
              </a:rPr>
              <a:t>you</a:t>
            </a:r>
            <a:r>
              <a:rPr lang="fr-FR" dirty="0">
                <a:solidFill>
                  <a:srgbClr val="002060"/>
                </a:solidFill>
              </a:rPr>
              <a:t> for </a:t>
            </a:r>
            <a:r>
              <a:rPr lang="fr-FR" dirty="0" err="1">
                <a:solidFill>
                  <a:srgbClr val="002060"/>
                </a:solidFill>
              </a:rPr>
              <a:t>your</a:t>
            </a:r>
            <a:r>
              <a:rPr lang="fr-FR" dirty="0">
                <a:solidFill>
                  <a:srgbClr val="002060"/>
                </a:solidFill>
              </a:rPr>
              <a:t> attention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0423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1395CB-597A-BCAD-FAC3-59F13C4A6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7129991-211E-A3E2-E7B0-54A69F2D24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61" y="992221"/>
            <a:ext cx="10171141" cy="532578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space réservé du numéro de diapositive 4">
            <a:extLst>
              <a:ext uri="{FF2B5EF4-FFF2-40B4-BE49-F238E27FC236}">
                <a16:creationId xmlns:a16="http://schemas.microsoft.com/office/drawing/2014/main" id="{362EA960-03D1-F368-B81D-D7B728E8598F}"/>
              </a:ext>
            </a:extLst>
          </p:cNvPr>
          <p:cNvSpPr txBox="1">
            <a:spLocks/>
          </p:cNvSpPr>
          <p:nvPr/>
        </p:nvSpPr>
        <p:spPr>
          <a:xfrm>
            <a:off x="10475685" y="6468042"/>
            <a:ext cx="1600200" cy="273844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r" defTabSz="609585"/>
            <a:fld id="{64D272E9-6C58-4C0D-94B6-65E77E8EC60D}" type="slidenum">
              <a:rPr lang="fr-FR" sz="1400">
                <a:solidFill>
                  <a:srgbClr val="000000"/>
                </a:solidFill>
              </a:rPr>
              <a:pPr algn="r" defTabSz="609585"/>
              <a:t>26</a:t>
            </a:fld>
            <a:endParaRPr lang="fr-FR" sz="1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58221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Thème Office">
  <a:themeElements>
    <a:clrScheme name="GANIL">
      <a:dk1>
        <a:srgbClr val="000000"/>
      </a:dk1>
      <a:lt1>
        <a:srgbClr val="FFFFFF"/>
      </a:lt1>
      <a:dk2>
        <a:srgbClr val="261F4D"/>
      </a:dk2>
      <a:lt2>
        <a:srgbClr val="CACDDE"/>
      </a:lt2>
      <a:accent1>
        <a:srgbClr val="60A3B3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60A3B3"/>
      </a:hlink>
      <a:folHlink>
        <a:srgbClr val="C95827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e_Powerpoint_GANIL-4" id="{F9A35543-14D9-5542-84B9-64B5CEF9D848}" vid="{7F7D01AE-B7AA-DD48-94FC-84759EBBCDE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77940</TotalTime>
  <Words>2225</Words>
  <Application>Microsoft Macintosh PowerPoint</Application>
  <PresentationFormat>Grand écran</PresentationFormat>
  <Paragraphs>494</Paragraphs>
  <Slides>26</Slides>
  <Notes>9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Arial</vt:lpstr>
      <vt:lpstr>Calibri</vt:lpstr>
      <vt:lpstr>Calibri Light</vt:lpstr>
      <vt:lpstr>Cambria Math</vt:lpstr>
      <vt:lpstr>CambriaMath</vt:lpstr>
      <vt:lpstr>Symbol</vt:lpstr>
      <vt:lpstr>Times New Roman</vt:lpstr>
      <vt:lpstr>Wingdings</vt:lpstr>
      <vt:lpstr>Thème Office</vt:lpstr>
      <vt:lpstr>Office Theme</vt:lpstr>
      <vt:lpstr>News from GANIL</vt:lpstr>
      <vt:lpstr>Présentation PowerPoint</vt:lpstr>
      <vt:lpstr>Présentation PowerPoint</vt:lpstr>
      <vt:lpstr>Présentation PowerPoint</vt:lpstr>
      <vt:lpstr>Présentation PowerPoint</vt:lpstr>
      <vt:lpstr>DESIR  </vt:lpstr>
      <vt:lpstr>NEWGAIN : New GANIL Injector</vt:lpstr>
      <vt:lpstr>Présentation PowerPoint</vt:lpstr>
      <vt:lpstr>Présentation PowerPoint</vt:lpstr>
      <vt:lpstr>Plannings prévus 2027-2035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</vt:lpstr>
      <vt:lpstr>Présentation PowerPoint</vt:lpstr>
      <vt:lpstr>NEWGAIN : New GANIL Injector</vt:lpstr>
      <vt:lpstr>DESIR  Decay, Excitation, Storage of Radioactive Ions</vt:lpstr>
      <vt:lpstr>Présentation PowerPoint</vt:lpstr>
      <vt:lpstr>Thank you for your attention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Robinet</dc:creator>
  <cp:lastModifiedBy>Herve Savajols</cp:lastModifiedBy>
  <cp:revision>339</cp:revision>
  <cp:lastPrinted>2025-05-22T16:55:07Z</cp:lastPrinted>
  <dcterms:created xsi:type="dcterms:W3CDTF">2024-02-01T13:48:29Z</dcterms:created>
  <dcterms:modified xsi:type="dcterms:W3CDTF">2026-09-20T18:24:09Z</dcterms:modified>
</cp:coreProperties>
</file>