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8" r:id="rId2"/>
    <p:sldId id="6274" r:id="rId3"/>
    <p:sldId id="6273" r:id="rId4"/>
    <p:sldId id="6239" r:id="rId5"/>
    <p:sldId id="2126" r:id="rId6"/>
    <p:sldId id="6023" r:id="rId7"/>
    <p:sldId id="6272" r:id="rId8"/>
    <p:sldId id="6271" r:id="rId9"/>
    <p:sldId id="627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omaz" initials="c" lastIdx="5" clrIdx="0">
    <p:extLst>
      <p:ext uri="{19B8F6BF-5375-455C-9EA6-DF929625EA0E}">
        <p15:presenceInfo xmlns:p15="http://schemas.microsoft.com/office/powerpoint/2012/main" userId="choma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261F4D"/>
    <a:srgbClr val="60A4B4"/>
    <a:srgbClr val="C95827"/>
    <a:srgbClr val="CAC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6"/>
    <p:restoredTop sz="95678"/>
  </p:normalViewPr>
  <p:slideViewPr>
    <p:cSldViewPr snapToGrid="0" showGuides="1">
      <p:cViewPr>
        <p:scale>
          <a:sx n="98" d="100"/>
          <a:sy n="98" d="100"/>
        </p:scale>
        <p:origin x="1320" y="4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24/09/2026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32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11493224" y="6596390"/>
            <a:ext cx="708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C. </a:t>
            </a:r>
            <a:r>
              <a:rPr lang="fr-FR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Barué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6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 se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84648E8-20C0-A703-5721-F09140286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02FAA3A3-5287-4BAD-9FC1-6B0682E047CD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9FE161-F273-FD72-F1A1-439897F66E3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81CFD8DC-BC13-4BF7-A1F5-8435D0FAFE1B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67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C915CD7A-AF5E-4A12-B41A-9FC7B4829008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01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760A5-4195-9E50-D0C2-1CD72DFF81EC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E8DF99B-CA8E-41EB-AF04-B044E97BCCB9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82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08A7F3-D054-4C53-AC91-8404A33D1966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24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544B7F-46E1-4694-AFC5-855635266CAA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rgbClr val="C95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C0D220-B259-4805-88FE-4A494B232737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07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CCD9B8-D525-48C1-BED7-648AB9D135AD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092478"/>
            <a:ext cx="7129463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3086101"/>
            <a:ext cx="10801349" cy="30432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F8B039-4166-4964-A2B4-2AE4289092D3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8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Visage humain, capture d’écran, usine, art&#10;&#10;Description générée automatiquement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789" b="75341"/>
          <a:stretch/>
        </p:blipFill>
        <p:spPr>
          <a:xfrm>
            <a:off x="0" y="6317999"/>
            <a:ext cx="12192000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4EA376-62E0-4FA7-B9A5-CD6AFC8BFA2E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04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19" t="28724" r="119" b="63410"/>
          <a:stretch/>
        </p:blipFill>
        <p:spPr>
          <a:xfrm>
            <a:off x="-14514" y="6318001"/>
            <a:ext cx="12206514" cy="540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E4D042-AA02-4A14-871B-13D0E53E209D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45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6" t="33966" r="-156" b="58168"/>
          <a:stretch/>
        </p:blipFill>
        <p:spPr>
          <a:xfrm>
            <a:off x="3175" y="6317999"/>
            <a:ext cx="12201525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D77D29-B0E7-40E2-A14E-2501DE007B1D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13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779C4B-6C33-8A68-E4D7-CC3F7053175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67B2E2E-980D-41DE-A576-6C30746F1AE9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744807-E470-CFFA-FCC2-F5FE905269DE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5292725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89138"/>
            <a:ext cx="5292724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8A11A-521C-42AB-90E6-846F58DF2CA5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90958-F7E7-8AD5-A483-0D1FBFEB2709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3455989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213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ED74-0EB4-4E9F-A57F-E4112CAAD45E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B376B07-EB61-361A-CDFD-5E75CD9A2F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688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12BC44-B713-09E9-A994-1EBF66495F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1B42FC7-ECB4-B8DF-817A-1F225C02B42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50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A245C0-7608-29FB-E211-F4BD5616FEB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6213AF-EDE7-ABD8-3C87-12C1310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1141413"/>
          </a:xfrm>
        </p:spPr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39BCA0-00EB-4C04-FE5D-D57CFB42A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89137"/>
            <a:ext cx="5302250" cy="583375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039CBE-47B6-B221-F597-0A920B645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731009"/>
            <a:ext cx="5302250" cy="339833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B4248-870C-318C-3957-BD4B81DD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4" y="1989138"/>
            <a:ext cx="5302250" cy="583374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C83028-6471-684E-6541-3C912C1C8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31009"/>
            <a:ext cx="5302250" cy="339833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6BE0A8-167A-EDED-938A-7034D719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B7E2-D282-499D-A851-AC7B754C2A11}" type="datetime1">
              <a:rPr lang="fr-FR" smtClean="0"/>
              <a:t>24/09/2026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6D9B09-35F6-CD02-5B0F-09D34FE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AAAD1C-47AE-9FCA-0448-17D1AFD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145831-15F1-C839-875C-ABB8BFD2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F0FFB82-6432-211D-DD5B-E79E186C1CF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64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24FF7A-7AC1-B304-B766-865CD6D6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5A45-4127-45A3-8483-D5E087BFF54F}" type="datetime1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28C156-6CA9-4CB3-8B2E-9726E021C1EA}" type="datetime1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383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720BD-DED4-4C58-992A-DA57E63628EE}" type="datetime1">
              <a:rPr lang="fr-FR" smtClean="0"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509CBF-AC4F-6A85-985B-A7A28D9035B6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C3DA6-1B9F-AE68-9F5A-FD8A36CF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E258-0B44-4AA1-B2AE-4F17F198405D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E1939-A96A-8869-5F61-1052CDEF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3CACE9-C05D-2E68-0F2C-D1EA945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6178BC9-AFF1-066B-B74E-64F49DD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07CDDF1-8217-8011-188E-6C6B607E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88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E014FF3-6B7D-01A9-4EDB-BCA4CB43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549275"/>
            <a:ext cx="7129462" cy="55800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59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B211-5567-4171-9180-5F43A84A8378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71CAEE75-82CA-0EE9-8A64-25E8B567C7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9138"/>
            <a:ext cx="12192000" cy="4868862"/>
          </a:xfrm>
          <a:pattFill prst="pct5">
            <a:fgClr>
              <a:schemeClr val="bg1"/>
            </a:fgClr>
            <a:bgClr>
              <a:schemeClr val="bg2"/>
            </a:bgClr>
          </a:patt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4" name="Image 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B82D3D8F-3630-17C3-D58D-6A3635BC6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E3B2C7A-E65D-05D7-72D2-8FDF998E716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963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FB34-26BF-4BF1-B8C2-7EDA001C22CC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carte, diagramme, Plan&#10;&#10;Description générée automatiquement">
            <a:extLst>
              <a:ext uri="{FF2B5EF4-FFF2-40B4-BE49-F238E27FC236}">
                <a16:creationId xmlns:a16="http://schemas.microsoft.com/office/drawing/2014/main" id="{A1CBB1D1-9CE9-D73F-D21D-A5DAF8E7D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7" y="1265572"/>
            <a:ext cx="7870248" cy="4863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1D318-D2A0-774E-EEB5-5F2E5D4207E3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341167-FF0D-D71B-6A48-B5C37ACF5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1AF02-3051-6181-2F34-CA165C73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CC4F6-87B8-488D-9266-2144230B9BB3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82B163-7A6B-8D00-78F2-898E7BC1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554EF3-BE24-DB3A-DB8F-3CA03B63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0AC1D9F-B01A-B9BD-1811-BDADB880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9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10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804686F-39F5-40D2-ACD8-A5FAEA4897B3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5B0B9454-3C3D-4E45-A0EE-1BFDCEA2C48D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5" r:id="rId3"/>
    <p:sldLayoutId id="2147483649" r:id="rId4"/>
    <p:sldLayoutId id="2147483667" r:id="rId5"/>
    <p:sldLayoutId id="2147483669" r:id="rId6"/>
    <p:sldLayoutId id="2147483668" r:id="rId7"/>
    <p:sldLayoutId id="2147483671" r:id="rId8"/>
    <p:sldLayoutId id="2147483672" r:id="rId9"/>
    <p:sldLayoutId id="2147483651" r:id="rId10"/>
    <p:sldLayoutId id="2147483670" r:id="rId11"/>
    <p:sldLayoutId id="2147483678" r:id="rId12"/>
    <p:sldLayoutId id="2147483650" r:id="rId13"/>
    <p:sldLayoutId id="2147483673" r:id="rId14"/>
    <p:sldLayoutId id="2147483674" r:id="rId15"/>
    <p:sldLayoutId id="2147483675" r:id="rId16"/>
    <p:sldLayoutId id="2147483652" r:id="rId17"/>
    <p:sldLayoutId id="2147483664" r:id="rId18"/>
    <p:sldLayoutId id="2147483653" r:id="rId19"/>
    <p:sldLayoutId id="2147483654" r:id="rId20"/>
    <p:sldLayoutId id="2147483655" r:id="rId21"/>
    <p:sldLayoutId id="2147483679" r:id="rId22"/>
    <p:sldLayoutId id="2147483656" r:id="rId23"/>
    <p:sldLayoutId id="2147483660" r:id="rId24"/>
    <p:sldLayoutId id="2147483676" r:id="rId25"/>
    <p:sldLayoutId id="2147483657" r:id="rId26"/>
    <p:sldLayoutId id="2147483677" r:id="rId27"/>
    <p:sldLayoutId id="2147483682" r:id="rId2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2.wdp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microsoft.com/office/2007/relationships/hdphoto" Target="../media/hdphoto1.wdp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emf"/><Relationship Id="rId7" Type="http://schemas.openxmlformats.org/officeDocument/2006/relationships/image" Target="../media/image47.jpg"/><Relationship Id="rId12" Type="http://schemas.openxmlformats.org/officeDocument/2006/relationships/image" Target="../media/image5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11" Type="http://schemas.openxmlformats.org/officeDocument/2006/relationships/image" Target="../media/image51.jpg"/><Relationship Id="rId5" Type="http://schemas.openxmlformats.org/officeDocument/2006/relationships/image" Target="../media/image45.jpeg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-130003"/>
            <a:ext cx="10801349" cy="916554"/>
          </a:xfrm>
        </p:spPr>
        <p:txBody>
          <a:bodyPr>
            <a:normAutofit/>
          </a:bodyPr>
          <a:lstStyle/>
          <a:p>
            <a:r>
              <a:rPr lang="en-GB" sz="4800" dirty="0"/>
              <a:t>Very brief conclusion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EBA4A3-541B-E3BC-1695-34930FA4D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993" y="1125976"/>
            <a:ext cx="8466880" cy="4257723"/>
          </a:xfrm>
          <a:prstGeom prst="rect">
            <a:avLst/>
          </a:prstGeom>
        </p:spPr>
      </p:pic>
      <p:sp>
        <p:nvSpPr>
          <p:cNvPr id="6" name="Titre 6">
            <a:extLst>
              <a:ext uri="{FF2B5EF4-FFF2-40B4-BE49-F238E27FC236}">
                <a16:creationId xmlns:a16="http://schemas.microsoft.com/office/drawing/2014/main" id="{0F55DCC5-39C0-B6D8-36D3-7510CA0CF520}"/>
              </a:ext>
            </a:extLst>
          </p:cNvPr>
          <p:cNvSpPr txBox="1">
            <a:spLocks/>
          </p:cNvSpPr>
          <p:nvPr/>
        </p:nvSpPr>
        <p:spPr>
          <a:xfrm>
            <a:off x="1563426" y="5500917"/>
            <a:ext cx="8766014" cy="916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4800" dirty="0"/>
              <a:t>2026 edition : “un grand cru”</a:t>
            </a:r>
          </a:p>
        </p:txBody>
      </p:sp>
    </p:spTree>
    <p:extLst>
      <p:ext uri="{BB962C8B-B14F-4D97-AF65-F5344CB8AC3E}">
        <p14:creationId xmlns:p14="http://schemas.microsoft.com/office/powerpoint/2010/main" val="418985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FF8D26-50EA-185D-BE3E-612339D3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G_1245_FD6FE01E-65E2-4543-A1AA-6CCAE840FF86.mp4">
            <a:hlinkClick r:id="" action="ppaction://media"/>
            <a:extLst>
              <a:ext uri="{FF2B5EF4-FFF2-40B4-BE49-F238E27FC236}">
                <a16:creationId xmlns:a16="http://schemas.microsoft.com/office/drawing/2014/main" id="{F849FFF2-8833-48EF-856C-FB5A66087F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4498" y="912428"/>
            <a:ext cx="9331234" cy="524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8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4268996-40C0-5ECB-5EFA-A37E4D66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ACDFE8-5812-E7E9-FDC5-FFE09E710D17}"/>
              </a:ext>
            </a:extLst>
          </p:cNvPr>
          <p:cNvSpPr txBox="1"/>
          <p:nvPr/>
        </p:nvSpPr>
        <p:spPr>
          <a:xfrm>
            <a:off x="573166" y="1555107"/>
            <a:ext cx="757437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Participation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107 participants</a:t>
            </a:r>
            <a:r>
              <a:rPr lang="fr-FR" sz="2400" dirty="0"/>
              <a:t> (</a:t>
            </a:r>
            <a:r>
              <a:rPr lang="fr-FR" sz="2400" dirty="0" err="1"/>
              <a:t>including</a:t>
            </a:r>
            <a:r>
              <a:rPr lang="fr-FR" sz="2400" dirty="0"/>
              <a:t> </a:t>
            </a:r>
            <a:r>
              <a:rPr lang="fr-FR" sz="2400" b="1" dirty="0"/>
              <a:t>39 GANIL staff </a:t>
            </a:r>
            <a:r>
              <a:rPr lang="fr-FR" sz="2400" b="1" dirty="0" err="1"/>
              <a:t>members</a:t>
            </a:r>
            <a:r>
              <a:rPr lang="fr-FR" sz="2400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29</a:t>
            </a:r>
            <a:r>
              <a:rPr lang="fr-FR" sz="2400" dirty="0"/>
              <a:t> </a:t>
            </a:r>
            <a:r>
              <a:rPr lang="fr-FR" sz="2400" dirty="0" err="1"/>
              <a:t>early-career</a:t>
            </a:r>
            <a:r>
              <a:rPr lang="fr-FR" sz="2400" dirty="0"/>
              <a:t> </a:t>
            </a:r>
            <a:r>
              <a:rPr lang="fr-FR" sz="2400" dirty="0" err="1"/>
              <a:t>researchers</a:t>
            </a: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78</a:t>
            </a:r>
            <a:r>
              <a:rPr lang="fr-FR" sz="2400" dirty="0"/>
              <a:t> </a:t>
            </a:r>
            <a:r>
              <a:rPr lang="fr-FR" sz="2400" dirty="0" err="1"/>
              <a:t>researchers</a:t>
            </a: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24 </a:t>
            </a:r>
            <a:r>
              <a:rPr lang="fr-FR" sz="2400" b="1" dirty="0" err="1"/>
              <a:t>laboratories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</a:t>
            </a:r>
            <a:r>
              <a:rPr lang="fr-FR" sz="2400" b="1" dirty="0"/>
              <a:t>15 countries</a:t>
            </a:r>
            <a:endParaRPr lang="fr-FR" sz="2400" dirty="0"/>
          </a:p>
          <a:p>
            <a:endParaRPr lang="fr-FR" sz="2400" b="1" dirty="0"/>
          </a:p>
          <a:p>
            <a:r>
              <a:rPr lang="fr-FR" sz="2400" b="1" dirty="0" err="1"/>
              <a:t>Gender</a:t>
            </a:r>
            <a:r>
              <a:rPr lang="fr-FR" sz="2400" b="1" dirty="0"/>
              <a:t> 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31 </a:t>
            </a:r>
            <a:r>
              <a:rPr lang="fr-FR" sz="2400" dirty="0" err="1"/>
              <a:t>female</a:t>
            </a: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75 </a:t>
            </a:r>
            <a:r>
              <a:rPr lang="fr-FR" sz="2400" dirty="0"/>
              <a:t>male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1 </a:t>
            </a:r>
            <a:r>
              <a:rPr lang="fr-FR" sz="2400" dirty="0"/>
              <a:t>non-</a:t>
            </a:r>
            <a:r>
              <a:rPr lang="fr-FR" sz="2400" dirty="0" err="1"/>
              <a:t>binary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3988AB-1C58-91F8-6E1A-2D68851F5EC7}"/>
              </a:ext>
            </a:extLst>
          </p:cNvPr>
          <p:cNvSpPr txBox="1"/>
          <p:nvPr/>
        </p:nvSpPr>
        <p:spPr>
          <a:xfrm>
            <a:off x="8454866" y="1422067"/>
            <a:ext cx="30115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Belgium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           3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Canada            2</a:t>
            </a:r>
            <a:r>
              <a:rPr lang="fr-FR" dirty="0"/>
              <a:t> </a:t>
            </a:r>
          </a:p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Finland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          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France             77</a:t>
            </a:r>
            <a:r>
              <a:rPr lang="fr-FR" dirty="0"/>
              <a:t> </a:t>
            </a:r>
          </a:p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India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                2</a:t>
            </a:r>
            <a:r>
              <a:rPr lang="fr-FR" dirty="0"/>
              <a:t> </a:t>
            </a:r>
          </a:p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Italy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              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Japan               1</a:t>
            </a:r>
            <a:r>
              <a:rPr lang="fr-FR" dirty="0"/>
              <a:t> </a:t>
            </a:r>
          </a:p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Poland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             5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Portugal        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Romania       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South </a:t>
            </a:r>
            <a:r>
              <a:rPr lang="fr-FR" sz="1800" dirty="0" err="1">
                <a:effectLst/>
                <a:latin typeface="Arial Narrow" panose="020B0604020202020204" pitchFamily="34" charset="0"/>
              </a:rPr>
              <a:t>Korea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  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Spain               8</a:t>
            </a:r>
            <a:r>
              <a:rPr lang="fr-FR" dirty="0"/>
              <a:t> </a:t>
            </a:r>
          </a:p>
          <a:p>
            <a:r>
              <a:rPr lang="fr-FR" sz="1800" dirty="0" err="1">
                <a:effectLst/>
                <a:latin typeface="Arial Narrow" panose="020B0604020202020204" pitchFamily="34" charset="0"/>
              </a:rPr>
              <a:t>Sweeden</a:t>
            </a:r>
            <a:r>
              <a:rPr lang="fr-FR" sz="1800" dirty="0">
                <a:effectLst/>
                <a:latin typeface="Arial Narrow" panose="020B0604020202020204" pitchFamily="34" charset="0"/>
              </a:rPr>
              <a:t>          2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United States   1</a:t>
            </a:r>
            <a:r>
              <a:rPr lang="fr-FR" dirty="0"/>
              <a:t> </a:t>
            </a:r>
          </a:p>
          <a:p>
            <a:r>
              <a:rPr lang="fr-FR" sz="1800" dirty="0">
                <a:effectLst/>
                <a:latin typeface="Arial Narrow" panose="020B0604020202020204" pitchFamily="34" charset="0"/>
              </a:rPr>
              <a:t>Vietnam           1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712C87F-B2B8-776C-626D-53CC875066EB}"/>
              </a:ext>
            </a:extLst>
          </p:cNvPr>
          <p:cNvSpPr txBox="1">
            <a:spLocks/>
          </p:cNvSpPr>
          <p:nvPr/>
        </p:nvSpPr>
        <p:spPr>
          <a:xfrm>
            <a:off x="130843" y="-112432"/>
            <a:ext cx="10801350" cy="99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600" dirty="0"/>
              <a:t>Statistics</a:t>
            </a:r>
          </a:p>
        </p:txBody>
      </p:sp>
    </p:spTree>
    <p:extLst>
      <p:ext uri="{BB962C8B-B14F-4D97-AF65-F5344CB8AC3E}">
        <p14:creationId xmlns:p14="http://schemas.microsoft.com/office/powerpoint/2010/main" val="331890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>
            <a:extLst>
              <a:ext uri="{FF2B5EF4-FFF2-40B4-BE49-F238E27FC236}">
                <a16:creationId xmlns:a16="http://schemas.microsoft.com/office/drawing/2014/main" id="{D6847D27-3A55-229D-3EA5-ECAE86D392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872" y="1174060"/>
            <a:ext cx="1479417" cy="1050082"/>
          </a:xfrm>
          <a:prstGeom prst="rect">
            <a:avLst/>
          </a:prstGeom>
        </p:spPr>
      </p:pic>
      <p:pic>
        <p:nvPicPr>
          <p:cNvPr id="4" name="Image 5">
            <a:extLst>
              <a:ext uri="{FF2B5EF4-FFF2-40B4-BE49-F238E27FC236}">
                <a16:creationId xmlns:a16="http://schemas.microsoft.com/office/drawing/2014/main" id="{7BA360F5-78BE-CBBD-50F7-6D1CE8C489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375" y="2234847"/>
            <a:ext cx="4667142" cy="4338293"/>
          </a:xfrm>
          <a:prstGeom prst="rect">
            <a:avLst/>
          </a:prstGeom>
        </p:spPr>
      </p:pic>
      <p:cxnSp>
        <p:nvCxnSpPr>
          <p:cNvPr id="10" name="Connecteur droit 6">
            <a:extLst>
              <a:ext uri="{FF2B5EF4-FFF2-40B4-BE49-F238E27FC236}">
                <a16:creationId xmlns:a16="http://schemas.microsoft.com/office/drawing/2014/main" id="{39F98AD6-664E-2099-F709-39AA9B720517}"/>
              </a:ext>
            </a:extLst>
          </p:cNvPr>
          <p:cNvCxnSpPr>
            <a:cxnSpLocks/>
          </p:cNvCxnSpPr>
          <p:nvPr/>
        </p:nvCxnSpPr>
        <p:spPr bwMode="auto">
          <a:xfrm flipH="1">
            <a:off x="4623792" y="3790641"/>
            <a:ext cx="1948577" cy="191441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1" name="Connecteur droit 7">
            <a:extLst>
              <a:ext uri="{FF2B5EF4-FFF2-40B4-BE49-F238E27FC236}">
                <a16:creationId xmlns:a16="http://schemas.microsoft.com/office/drawing/2014/main" id="{F87170B5-E5A7-FD34-A257-79FF0436FA1C}"/>
              </a:ext>
            </a:extLst>
          </p:cNvPr>
          <p:cNvCxnSpPr>
            <a:cxnSpLocks/>
            <a:endCxn id="54" idx="3"/>
          </p:cNvCxnSpPr>
          <p:nvPr/>
        </p:nvCxnSpPr>
        <p:spPr bwMode="auto">
          <a:xfrm flipH="1">
            <a:off x="4426787" y="3772513"/>
            <a:ext cx="2154434" cy="65350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7B997770-311F-C852-4527-2F11BEC35F1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16940" y="2366693"/>
            <a:ext cx="1227047" cy="73771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3" name="Connecteur droit 9">
            <a:extLst>
              <a:ext uri="{FF2B5EF4-FFF2-40B4-BE49-F238E27FC236}">
                <a16:creationId xmlns:a16="http://schemas.microsoft.com/office/drawing/2014/main" id="{4DC5583F-B514-ECA7-5548-C7EC8A6A8805}"/>
              </a:ext>
            </a:extLst>
          </p:cNvPr>
          <p:cNvCxnSpPr>
            <a:cxnSpLocks/>
          </p:cNvCxnSpPr>
          <p:nvPr/>
        </p:nvCxnSpPr>
        <p:spPr bwMode="auto">
          <a:xfrm>
            <a:off x="7908787" y="3339447"/>
            <a:ext cx="382159" cy="64993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4" name="Connecteur droit 10">
            <a:extLst>
              <a:ext uri="{FF2B5EF4-FFF2-40B4-BE49-F238E27FC236}">
                <a16:creationId xmlns:a16="http://schemas.microsoft.com/office/drawing/2014/main" id="{77744B36-0557-D754-CD72-825FCA682493}"/>
              </a:ext>
            </a:extLst>
          </p:cNvPr>
          <p:cNvCxnSpPr>
            <a:cxnSpLocks/>
            <a:endCxn id="3" idx="1"/>
          </p:cNvCxnSpPr>
          <p:nvPr/>
        </p:nvCxnSpPr>
        <p:spPr bwMode="auto">
          <a:xfrm flipV="1">
            <a:off x="7905533" y="1699101"/>
            <a:ext cx="820339" cy="130482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5" name="Connecteur droit 11">
            <a:extLst>
              <a:ext uri="{FF2B5EF4-FFF2-40B4-BE49-F238E27FC236}">
                <a16:creationId xmlns:a16="http://schemas.microsoft.com/office/drawing/2014/main" id="{787AE660-99A8-B71B-F756-A9ABA310C050}"/>
              </a:ext>
            </a:extLst>
          </p:cNvPr>
          <p:cNvCxnSpPr>
            <a:cxnSpLocks/>
          </p:cNvCxnSpPr>
          <p:nvPr/>
        </p:nvCxnSpPr>
        <p:spPr bwMode="auto">
          <a:xfrm flipV="1">
            <a:off x="7781400" y="2903160"/>
            <a:ext cx="1044126" cy="27095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pic>
        <p:nvPicPr>
          <p:cNvPr id="16" name="Image 12">
            <a:extLst>
              <a:ext uri="{FF2B5EF4-FFF2-40B4-BE49-F238E27FC236}">
                <a16:creationId xmlns:a16="http://schemas.microsoft.com/office/drawing/2014/main" id="{CF32A6C2-919C-B227-D30C-D6FF51583F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775" y="3784086"/>
            <a:ext cx="837432" cy="1190320"/>
          </a:xfrm>
          <a:prstGeom prst="rect">
            <a:avLst/>
          </a:prstGeom>
        </p:spPr>
      </p:pic>
      <p:pic>
        <p:nvPicPr>
          <p:cNvPr id="17" name="Image 13">
            <a:extLst>
              <a:ext uri="{FF2B5EF4-FFF2-40B4-BE49-F238E27FC236}">
                <a16:creationId xmlns:a16="http://schemas.microsoft.com/office/drawing/2014/main" id="{38E94123-17CB-C183-2D03-83DA12C625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911" y="2561828"/>
            <a:ext cx="912384" cy="1114355"/>
          </a:xfrm>
          <a:prstGeom prst="rect">
            <a:avLst/>
          </a:prstGeom>
        </p:spPr>
      </p:pic>
      <p:sp>
        <p:nvSpPr>
          <p:cNvPr id="18" name="ZoneTexte 14">
            <a:extLst>
              <a:ext uri="{FF2B5EF4-FFF2-40B4-BE49-F238E27FC236}">
                <a16:creationId xmlns:a16="http://schemas.microsoft.com/office/drawing/2014/main" id="{8734DE28-9E7E-5AF9-D408-42DF6C33FF69}"/>
              </a:ext>
            </a:extLst>
          </p:cNvPr>
          <p:cNvSpPr txBox="1"/>
          <p:nvPr/>
        </p:nvSpPr>
        <p:spPr>
          <a:xfrm>
            <a:off x="2178621" y="4987212"/>
            <a:ext cx="658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VAMOS</a:t>
            </a:r>
          </a:p>
        </p:txBody>
      </p:sp>
      <p:sp>
        <p:nvSpPr>
          <p:cNvPr id="33" name="ZoneTexte 15">
            <a:extLst>
              <a:ext uri="{FF2B5EF4-FFF2-40B4-BE49-F238E27FC236}">
                <a16:creationId xmlns:a16="http://schemas.microsoft.com/office/drawing/2014/main" id="{97553B5C-9AF9-1960-BC0D-C4C155C554E1}"/>
              </a:ext>
            </a:extLst>
          </p:cNvPr>
          <p:cNvSpPr txBox="1"/>
          <p:nvPr/>
        </p:nvSpPr>
        <p:spPr>
          <a:xfrm>
            <a:off x="3092790" y="4824633"/>
            <a:ext cx="1750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AGATA </a:t>
            </a:r>
          </a:p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(2015-2021; 2029-2030)</a:t>
            </a:r>
          </a:p>
        </p:txBody>
      </p:sp>
      <p:sp>
        <p:nvSpPr>
          <p:cNvPr id="34" name="ZoneTexte 16">
            <a:extLst>
              <a:ext uri="{FF2B5EF4-FFF2-40B4-BE49-F238E27FC236}">
                <a16:creationId xmlns:a16="http://schemas.microsoft.com/office/drawing/2014/main" id="{BF55CBD6-79A2-83B2-6DA1-18B3B426B98A}"/>
              </a:ext>
            </a:extLst>
          </p:cNvPr>
          <p:cNvSpPr txBox="1"/>
          <p:nvPr/>
        </p:nvSpPr>
        <p:spPr>
          <a:xfrm>
            <a:off x="2142556" y="2315425"/>
            <a:ext cx="1032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EXOGAM</a:t>
            </a:r>
          </a:p>
        </p:txBody>
      </p:sp>
      <p:sp>
        <p:nvSpPr>
          <p:cNvPr id="35" name="ZoneTexte 17">
            <a:extLst>
              <a:ext uri="{FF2B5EF4-FFF2-40B4-BE49-F238E27FC236}">
                <a16:creationId xmlns:a16="http://schemas.microsoft.com/office/drawing/2014/main" id="{7DCA78E9-3145-CC18-EC45-9F360042AB2C}"/>
              </a:ext>
            </a:extLst>
          </p:cNvPr>
          <p:cNvSpPr txBox="1"/>
          <p:nvPr/>
        </p:nvSpPr>
        <p:spPr>
          <a:xfrm>
            <a:off x="5029169" y="2460880"/>
            <a:ext cx="1137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ACTAR TPC</a:t>
            </a:r>
          </a:p>
        </p:txBody>
      </p:sp>
      <p:sp>
        <p:nvSpPr>
          <p:cNvPr id="36" name="ZoneTexte 18">
            <a:extLst>
              <a:ext uri="{FF2B5EF4-FFF2-40B4-BE49-F238E27FC236}">
                <a16:creationId xmlns:a16="http://schemas.microsoft.com/office/drawing/2014/main" id="{F4A20C42-56D2-BD32-93E1-4E2F9AA6E977}"/>
              </a:ext>
            </a:extLst>
          </p:cNvPr>
          <p:cNvSpPr txBox="1"/>
          <p:nvPr/>
        </p:nvSpPr>
        <p:spPr>
          <a:xfrm>
            <a:off x="10250950" y="1245891"/>
            <a:ext cx="979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MUGAST</a:t>
            </a:r>
          </a:p>
        </p:txBody>
      </p:sp>
      <p:sp>
        <p:nvSpPr>
          <p:cNvPr id="37" name="ZoneTexte 19">
            <a:extLst>
              <a:ext uri="{FF2B5EF4-FFF2-40B4-BE49-F238E27FC236}">
                <a16:creationId xmlns:a16="http://schemas.microsoft.com/office/drawing/2014/main" id="{06EC7D3B-E59E-0D1C-C038-5C0F4DA7FDE1}"/>
              </a:ext>
            </a:extLst>
          </p:cNvPr>
          <p:cNvSpPr txBox="1"/>
          <p:nvPr/>
        </p:nvSpPr>
        <p:spPr>
          <a:xfrm>
            <a:off x="8698271" y="2275881"/>
            <a:ext cx="194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LISE SPECTROMETER</a:t>
            </a:r>
          </a:p>
        </p:txBody>
      </p:sp>
      <p:sp>
        <p:nvSpPr>
          <p:cNvPr id="38" name="ZoneTexte 20">
            <a:extLst>
              <a:ext uri="{FF2B5EF4-FFF2-40B4-BE49-F238E27FC236}">
                <a16:creationId xmlns:a16="http://schemas.microsoft.com/office/drawing/2014/main" id="{CD6DE6A0-E0A2-3E07-B9C8-B106A1901083}"/>
              </a:ext>
            </a:extLst>
          </p:cNvPr>
          <p:cNvSpPr txBox="1"/>
          <p:nvPr/>
        </p:nvSpPr>
        <p:spPr>
          <a:xfrm>
            <a:off x="8245890" y="3644185"/>
            <a:ext cx="1257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INDRA + FAZIA</a:t>
            </a:r>
          </a:p>
        </p:txBody>
      </p:sp>
      <p:sp>
        <p:nvSpPr>
          <p:cNvPr id="40" name="ZoneTexte 22">
            <a:extLst>
              <a:ext uri="{FF2B5EF4-FFF2-40B4-BE49-F238E27FC236}">
                <a16:creationId xmlns:a16="http://schemas.microsoft.com/office/drawing/2014/main" id="{D10E989C-7B27-03E9-BF07-F7D5F8DFA0A9}"/>
              </a:ext>
            </a:extLst>
          </p:cNvPr>
          <p:cNvSpPr txBox="1"/>
          <p:nvPr/>
        </p:nvSpPr>
        <p:spPr>
          <a:xfrm rot="1616580">
            <a:off x="7081046" y="2558709"/>
            <a:ext cx="14798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hangingPunct="0"/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Experimental</a:t>
            </a:r>
            <a:r>
              <a:rPr lang="fr-FR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rooms</a:t>
            </a:r>
            <a:endParaRPr lang="fr-FR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pic>
        <p:nvPicPr>
          <p:cNvPr id="43" name="Image 25">
            <a:extLst>
              <a:ext uri="{FF2B5EF4-FFF2-40B4-BE49-F238E27FC236}">
                <a16:creationId xmlns:a16="http://schemas.microsoft.com/office/drawing/2014/main" id="{5CC32C37-3FDE-E963-5805-3FD6752CFE7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222" y="2446369"/>
            <a:ext cx="354229" cy="350250"/>
          </a:xfrm>
          <a:prstGeom prst="rect">
            <a:avLst/>
          </a:prstGeom>
        </p:spPr>
      </p:pic>
      <p:pic>
        <p:nvPicPr>
          <p:cNvPr id="44" name="Image 26">
            <a:extLst>
              <a:ext uri="{FF2B5EF4-FFF2-40B4-BE49-F238E27FC236}">
                <a16:creationId xmlns:a16="http://schemas.microsoft.com/office/drawing/2014/main" id="{ACAD3A33-2F86-8A0B-D207-FCEE717607C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672" y="1152945"/>
            <a:ext cx="847458" cy="1203043"/>
          </a:xfrm>
          <a:prstGeom prst="rect">
            <a:avLst/>
          </a:prstGeom>
        </p:spPr>
      </p:pic>
      <p:pic>
        <p:nvPicPr>
          <p:cNvPr id="45" name="Image 27">
            <a:extLst>
              <a:ext uri="{FF2B5EF4-FFF2-40B4-BE49-F238E27FC236}">
                <a16:creationId xmlns:a16="http://schemas.microsoft.com/office/drawing/2014/main" id="{3351F727-CB4D-96CD-2707-AC70790302E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2706" y="2533594"/>
            <a:ext cx="1560767" cy="983194"/>
          </a:xfrm>
          <a:prstGeom prst="rect">
            <a:avLst/>
          </a:prstGeom>
        </p:spPr>
      </p:pic>
      <p:pic>
        <p:nvPicPr>
          <p:cNvPr id="46" name="Image 28">
            <a:extLst>
              <a:ext uri="{FF2B5EF4-FFF2-40B4-BE49-F238E27FC236}">
                <a16:creationId xmlns:a16="http://schemas.microsoft.com/office/drawing/2014/main" id="{728F757C-32EC-B8D3-01A5-18EC122F6D5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1194" y="3935816"/>
            <a:ext cx="1368955" cy="862363"/>
          </a:xfrm>
          <a:prstGeom prst="rect">
            <a:avLst/>
          </a:prstGeom>
        </p:spPr>
      </p:pic>
      <p:sp>
        <p:nvSpPr>
          <p:cNvPr id="50" name="ZoneTexte 32">
            <a:extLst>
              <a:ext uri="{FF2B5EF4-FFF2-40B4-BE49-F238E27FC236}">
                <a16:creationId xmlns:a16="http://schemas.microsoft.com/office/drawing/2014/main" id="{33E3121D-ACFF-EFC1-EB1C-1DFAB792DBED}"/>
              </a:ext>
            </a:extLst>
          </p:cNvPr>
          <p:cNvSpPr txBox="1"/>
          <p:nvPr/>
        </p:nvSpPr>
        <p:spPr>
          <a:xfrm rot="2134319">
            <a:off x="5068322" y="4995740"/>
            <a:ext cx="29979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hangingPunct="0"/>
            <a:r>
              <a:rPr lang="fr-FR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SPIRAL1 		GANIL CYCLOTRONS</a:t>
            </a:r>
          </a:p>
        </p:txBody>
      </p:sp>
      <p:pic>
        <p:nvPicPr>
          <p:cNvPr id="54" name="Image 36">
            <a:extLst>
              <a:ext uri="{FF2B5EF4-FFF2-40B4-BE49-F238E27FC236}">
                <a16:creationId xmlns:a16="http://schemas.microsoft.com/office/drawing/2014/main" id="{8E9C3AFD-85BF-9A17-C3BD-A6A75E99772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8477" y="4020237"/>
            <a:ext cx="1288310" cy="811561"/>
          </a:xfrm>
          <a:prstGeom prst="rect">
            <a:avLst/>
          </a:prstGeom>
        </p:spPr>
      </p:pic>
      <p:sp>
        <p:nvSpPr>
          <p:cNvPr id="55" name="ZoneTexte 1">
            <a:extLst>
              <a:ext uri="{FF2B5EF4-FFF2-40B4-BE49-F238E27FC236}">
                <a16:creationId xmlns:a16="http://schemas.microsoft.com/office/drawing/2014/main" id="{E64AF6A5-1A26-53F5-70A3-9F9B53727B18}"/>
              </a:ext>
            </a:extLst>
          </p:cNvPr>
          <p:cNvSpPr txBox="1"/>
          <p:nvPr/>
        </p:nvSpPr>
        <p:spPr>
          <a:xfrm>
            <a:off x="132078" y="786030"/>
            <a:ext cx="42424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5 cyclotrons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Stable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 à 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Energy :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&lt; 1 MeV/u up to 95 MeV/u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SPIRAL1 radioactive ion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Up to 4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parallel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B3FC0C-34E4-2905-A824-333A96AE2DE8}"/>
              </a:ext>
            </a:extLst>
          </p:cNvPr>
          <p:cNvSpPr txBox="1">
            <a:spLocks/>
          </p:cNvSpPr>
          <p:nvPr/>
        </p:nvSpPr>
        <p:spPr>
          <a:xfrm>
            <a:off x="130843" y="-112432"/>
            <a:ext cx="10801350" cy="99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3600" dirty="0"/>
              <a:t>Cyclotron experiments still very competitive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BC84C35-C109-90DA-A04C-C57B662F82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5054" y="5487789"/>
            <a:ext cx="2135796" cy="11513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2F1858-62F1-3442-0DF4-6D5C20FCD42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47657" y="3956925"/>
            <a:ext cx="1304055" cy="1419888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E09D52E-67D1-04A1-7E07-16623C508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451" y="1212863"/>
            <a:ext cx="1333995" cy="111080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364416-244D-AD53-24B3-D8713031E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43" y="2533594"/>
            <a:ext cx="1251247" cy="1876871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8929E-BB22-657B-EBB0-475306399618}"/>
              </a:ext>
            </a:extLst>
          </p:cNvPr>
          <p:cNvSpPr txBox="1"/>
          <p:nvPr/>
        </p:nvSpPr>
        <p:spPr>
          <a:xfrm rot="16200000">
            <a:off x="1656293" y="5906700"/>
            <a:ext cx="1168179" cy="30777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Fission</a:t>
            </a:r>
            <a:endParaRPr lang="en-FR" sz="1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71D10B-5D9E-EF96-5701-8E5DF2C23977}"/>
              </a:ext>
            </a:extLst>
          </p:cNvPr>
          <p:cNvSpPr txBox="1"/>
          <p:nvPr/>
        </p:nvSpPr>
        <p:spPr>
          <a:xfrm rot="16200000">
            <a:off x="-401783" y="3201059"/>
            <a:ext cx="1895592" cy="523220"/>
          </a:xfrm>
          <a:prstGeom prst="rect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400" dirty="0" err="1"/>
              <a:t>Nuclear</a:t>
            </a:r>
            <a:r>
              <a:rPr lang="fr-FR" sz="1400" dirty="0"/>
              <a:t> structure &amp; </a:t>
            </a:r>
            <a:r>
              <a:rPr lang="fr-FR" sz="1400" dirty="0" err="1"/>
              <a:t>Nuclear</a:t>
            </a:r>
            <a:r>
              <a:rPr lang="fr-FR" sz="1400" dirty="0"/>
              <a:t> </a:t>
            </a:r>
            <a:r>
              <a:rPr lang="fr-FR" sz="1400" dirty="0" err="1"/>
              <a:t>astrophysics</a:t>
            </a:r>
            <a:endParaRPr lang="en-FR" sz="1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8F65C8-806F-7156-2F6C-40B1D3208FDE}"/>
              </a:ext>
            </a:extLst>
          </p:cNvPr>
          <p:cNvSpPr txBox="1"/>
          <p:nvPr/>
        </p:nvSpPr>
        <p:spPr>
          <a:xfrm rot="16200000">
            <a:off x="9250850" y="4504375"/>
            <a:ext cx="1431666" cy="30777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E</a:t>
            </a:r>
            <a:r>
              <a:rPr lang="fr-FR" sz="1400" dirty="0"/>
              <a:t>OS</a:t>
            </a:r>
            <a:endParaRPr lang="en-FR" sz="14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8F8042A-D06C-7FFC-7F1C-7F4B9FF61B97}"/>
              </a:ext>
            </a:extLst>
          </p:cNvPr>
          <p:cNvSpPr txBox="1"/>
          <p:nvPr/>
        </p:nvSpPr>
        <p:spPr>
          <a:xfrm>
            <a:off x="4938294" y="790743"/>
            <a:ext cx="5266995" cy="30777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Nuclear structure, Nuclear astrophysics &amp; Exotic radioactivity</a:t>
            </a:r>
          </a:p>
        </p:txBody>
      </p:sp>
      <p:sp>
        <p:nvSpPr>
          <p:cNvPr id="1024" name="Espace réservé du numéro de diapositive 4">
            <a:extLst>
              <a:ext uri="{FF2B5EF4-FFF2-40B4-BE49-F238E27FC236}">
                <a16:creationId xmlns:a16="http://schemas.microsoft.com/office/drawing/2014/main" id="{11965D37-4564-E908-1D1A-B853B2ABD22C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4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4E0797-6225-CBD3-FF7D-AA057DF440D1}"/>
              </a:ext>
            </a:extLst>
          </p:cNvPr>
          <p:cNvSpPr txBox="1"/>
          <p:nvPr/>
        </p:nvSpPr>
        <p:spPr>
          <a:xfrm>
            <a:off x="4664277" y="6115895"/>
            <a:ext cx="2385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New stable beams : Th and W</a:t>
            </a:r>
          </a:p>
          <a:p>
            <a:r>
              <a:rPr lang="en-US" sz="1400" b="1" baseline="30000" dirty="0">
                <a:solidFill>
                  <a:srgbClr val="FF0000"/>
                </a:solidFill>
              </a:rPr>
              <a:t>235</a:t>
            </a:r>
            <a:r>
              <a:rPr lang="en-US" sz="1400" b="1" dirty="0">
                <a:solidFill>
                  <a:srgbClr val="FF0000"/>
                </a:solidFill>
              </a:rPr>
              <a:t>U under investigation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1C6443A-B531-93F1-9DCF-597497730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57" y="5558196"/>
            <a:ext cx="1046831" cy="10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242F3F-6398-DC9D-B03C-BBA5C52C237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08133" y="3470172"/>
            <a:ext cx="1515068" cy="50236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DE09696-0A22-5B3F-227D-36B6C8EACE4B}"/>
              </a:ext>
            </a:extLst>
          </p:cNvPr>
          <p:cNvSpPr txBox="1"/>
          <p:nvPr/>
        </p:nvSpPr>
        <p:spPr>
          <a:xfrm>
            <a:off x="428525" y="4567638"/>
            <a:ext cx="1608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New Spiral1 beams</a:t>
            </a:r>
          </a:p>
        </p:txBody>
      </p:sp>
      <p:pic>
        <p:nvPicPr>
          <p:cNvPr id="31" name="Picture 2" descr="Total Absorption Spectroscopy for Nuclear Structure and Nuclear  Astrophysics at GANIL">
            <a:extLst>
              <a:ext uri="{FF2B5EF4-FFF2-40B4-BE49-F238E27FC236}">
                <a16:creationId xmlns:a16="http://schemas.microsoft.com/office/drawing/2014/main" id="{36F80AF5-C5EE-7B88-8456-627BECF0C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275" y="1875095"/>
            <a:ext cx="1653814" cy="98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18">
            <a:extLst>
              <a:ext uri="{FF2B5EF4-FFF2-40B4-BE49-F238E27FC236}">
                <a16:creationId xmlns:a16="http://schemas.microsoft.com/office/drawing/2014/main" id="{D78CD458-F529-4334-F7C4-426D102F0C54}"/>
              </a:ext>
            </a:extLst>
          </p:cNvPr>
          <p:cNvSpPr txBox="1"/>
          <p:nvPr/>
        </p:nvSpPr>
        <p:spPr>
          <a:xfrm>
            <a:off x="10715233" y="2912267"/>
            <a:ext cx="979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TAS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A01C0E46-D8D5-961A-E14C-3D34CF2CB4F4}"/>
              </a:ext>
            </a:extLst>
          </p:cNvPr>
          <p:cNvSpPr txBox="1"/>
          <p:nvPr/>
        </p:nvSpPr>
        <p:spPr>
          <a:xfrm>
            <a:off x="9571264" y="5523879"/>
            <a:ext cx="234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Light nuclei nuclear structure</a:t>
            </a:r>
          </a:p>
        </p:txBody>
      </p:sp>
    </p:spTree>
    <p:extLst>
      <p:ext uri="{BB962C8B-B14F-4D97-AF65-F5344CB8AC3E}">
        <p14:creationId xmlns:p14="http://schemas.microsoft.com/office/powerpoint/2010/main" val="3562982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8;p16">
            <a:extLst>
              <a:ext uri="{FF2B5EF4-FFF2-40B4-BE49-F238E27FC236}">
                <a16:creationId xmlns:a16="http://schemas.microsoft.com/office/drawing/2014/main" id="{2498FAE9-B3CE-B467-CC64-7192AB6D450D}"/>
              </a:ext>
            </a:extLst>
          </p:cNvPr>
          <p:cNvSpPr txBox="1"/>
          <p:nvPr/>
        </p:nvSpPr>
        <p:spPr>
          <a:xfrm>
            <a:off x="117986" y="79774"/>
            <a:ext cx="936424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NFS a </a:t>
            </a:r>
            <a:r>
              <a:rPr lang="fr-FR" sz="3200" b="1" dirty="0" err="1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scientific</a:t>
            </a: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programme in full expansion</a:t>
            </a:r>
            <a:endParaRPr sz="3200" b="1" dirty="0">
              <a:solidFill>
                <a:schemeClr val="accent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348B45-A8D9-C6BB-4FF6-1B658CCE5393}"/>
              </a:ext>
            </a:extLst>
          </p:cNvPr>
          <p:cNvSpPr txBox="1"/>
          <p:nvPr/>
        </p:nvSpPr>
        <p:spPr>
          <a:xfrm>
            <a:off x="195595" y="943198"/>
            <a:ext cx="318239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dirty="0" err="1"/>
              <a:t>Pygmy</a:t>
            </a:r>
            <a:r>
              <a:rPr lang="fr-FR" sz="1600" dirty="0"/>
              <a:t> </a:t>
            </a:r>
            <a:r>
              <a:rPr lang="fr-FR" sz="1600" dirty="0" err="1"/>
              <a:t>dipole</a:t>
            </a:r>
            <a:r>
              <a:rPr lang="fr-FR" sz="1600" dirty="0"/>
              <a:t> </a:t>
            </a:r>
            <a:r>
              <a:rPr lang="fr-FR" sz="1600" dirty="0" err="1"/>
              <a:t>resonance</a:t>
            </a:r>
            <a:r>
              <a:rPr lang="fr-FR" sz="1600" dirty="0"/>
              <a:t> in </a:t>
            </a:r>
            <a:r>
              <a:rPr lang="fr-FR" sz="1600" baseline="30000" dirty="0"/>
              <a:t>140</a:t>
            </a:r>
            <a:r>
              <a:rPr lang="fr-FR" sz="1600" dirty="0"/>
              <a:t>Ce </a:t>
            </a:r>
            <a:r>
              <a:rPr lang="fr-FR" sz="1600" dirty="0" err="1"/>
              <a:t>using</a:t>
            </a:r>
            <a:r>
              <a:rPr lang="fr-FR" sz="1600" dirty="0"/>
              <a:t> the (</a:t>
            </a:r>
            <a:r>
              <a:rPr lang="fr-FR" sz="1600" dirty="0" err="1"/>
              <a:t>n,n’</a:t>
            </a:r>
            <a:r>
              <a:rPr lang="fr-FR" sz="1600" dirty="0" err="1">
                <a:latin typeface="Symbol" pitchFamily="2" charset="2"/>
              </a:rPr>
              <a:t>g</a:t>
            </a:r>
            <a:r>
              <a:rPr lang="fr-FR" sz="1600" dirty="0"/>
              <a:t>) </a:t>
            </a:r>
            <a:r>
              <a:rPr lang="fr-FR" sz="1600" dirty="0" err="1"/>
              <a:t>reaction</a:t>
            </a:r>
            <a:r>
              <a:rPr lang="fr-FR" sz="1600" dirty="0"/>
              <a:t>, Marine </a:t>
            </a:r>
            <a:r>
              <a:rPr lang="fr-FR" sz="1600" dirty="0" err="1"/>
              <a:t>Vandebrouck</a:t>
            </a:r>
            <a:r>
              <a:rPr lang="fr-FR" sz="1600" dirty="0"/>
              <a:t> et al</a:t>
            </a:r>
          </a:p>
          <a:p>
            <a:r>
              <a:rPr lang="fr-FR" sz="1600" dirty="0"/>
              <a:t>    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Light ions production </a:t>
            </a:r>
            <a:r>
              <a:rPr lang="fr-FR" sz="1600" dirty="0" err="1"/>
              <a:t>studies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MEDLEY at the NFS </a:t>
            </a:r>
            <a:r>
              <a:rPr lang="fr-FR" sz="1600" dirty="0" err="1"/>
              <a:t>facility</a:t>
            </a:r>
            <a:r>
              <a:rPr lang="fr-FR" sz="1600" dirty="0"/>
              <a:t>, Diego </a:t>
            </a:r>
            <a:r>
              <a:rPr lang="fr-FR" sz="1600" dirty="0" err="1"/>
              <a:t>Tarrio</a:t>
            </a:r>
            <a:r>
              <a:rPr lang="fr-FR" sz="1600" dirty="0"/>
              <a:t> et al</a:t>
            </a:r>
          </a:p>
          <a:p>
            <a:pPr algn="l"/>
            <a:endParaRPr lang="fr-FR" sz="1600" dirty="0"/>
          </a:p>
          <a:p>
            <a:pPr algn="l"/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(</a:t>
            </a:r>
            <a:r>
              <a:rPr lang="fr-FR" sz="1600" dirty="0" err="1"/>
              <a:t>n,xn</a:t>
            </a:r>
            <a:r>
              <a:rPr lang="fr-FR" sz="1600" dirty="0"/>
              <a:t> </a:t>
            </a:r>
            <a:r>
              <a:rPr lang="fr-FR" sz="1600" dirty="0">
                <a:latin typeface="Symbol" pitchFamily="2" charset="2"/>
              </a:rPr>
              <a:t>g</a:t>
            </a:r>
            <a:r>
              <a:rPr lang="fr-FR" sz="1600" dirty="0"/>
              <a:t>) </a:t>
            </a:r>
            <a:r>
              <a:rPr lang="fr-FR" sz="1600" dirty="0" err="1"/>
              <a:t>reaction</a:t>
            </a:r>
            <a:r>
              <a:rPr lang="fr-FR" sz="1600" dirty="0"/>
              <a:t> cross section </a:t>
            </a:r>
            <a:r>
              <a:rPr lang="fr-FR" sz="1600" dirty="0" err="1"/>
              <a:t>measurements</a:t>
            </a:r>
            <a:r>
              <a:rPr lang="fr-FR" sz="1600" dirty="0"/>
              <a:t> for </a:t>
            </a:r>
            <a:r>
              <a:rPr lang="fr-FR" sz="1600" dirty="0" err="1"/>
              <a:t>nuclear</a:t>
            </a:r>
            <a:r>
              <a:rPr lang="fr-FR" sz="1600" dirty="0"/>
              <a:t> </a:t>
            </a:r>
            <a:r>
              <a:rPr lang="fr-FR" sz="1600" dirty="0" err="1"/>
              <a:t>energy</a:t>
            </a:r>
            <a:r>
              <a:rPr lang="fr-FR" sz="1600" dirty="0"/>
              <a:t>, M. </a:t>
            </a:r>
            <a:r>
              <a:rPr lang="fr-FR" sz="1600" dirty="0" err="1"/>
              <a:t>Kerveno</a:t>
            </a:r>
            <a:r>
              <a:rPr lang="fr-FR" sz="1600" dirty="0"/>
              <a:t> et al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REPARE </a:t>
            </a:r>
            <a:r>
              <a:rPr lang="fr-FR" sz="1600" dirty="0" err="1"/>
              <a:t>project</a:t>
            </a:r>
            <a:r>
              <a:rPr lang="fr-FR" sz="1600" dirty="0"/>
              <a:t>: production of </a:t>
            </a:r>
            <a:r>
              <a:rPr lang="fr-FR" sz="1600" baseline="30000" dirty="0"/>
              <a:t>211</a:t>
            </a:r>
            <a:r>
              <a:rPr lang="fr-FR" sz="1600" dirty="0"/>
              <a:t>At for </a:t>
            </a:r>
            <a:r>
              <a:rPr lang="fr-FR" sz="1600" dirty="0" err="1"/>
              <a:t>alphatherapy</a:t>
            </a:r>
            <a:r>
              <a:rPr lang="fr-FR" sz="1600" dirty="0"/>
              <a:t>, Gilles de France et 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0DFFDC-76F1-DA3F-C56A-C38E92569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66" y="3918923"/>
            <a:ext cx="2314339" cy="17357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C56E01-50A3-A31A-50AA-99B36900A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36" y="847771"/>
            <a:ext cx="3949946" cy="25377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1E18A38-49DD-50A4-7974-953153A4DE6F}"/>
              </a:ext>
            </a:extLst>
          </p:cNvPr>
          <p:cNvSpPr txBox="1"/>
          <p:nvPr/>
        </p:nvSpPr>
        <p:spPr>
          <a:xfrm>
            <a:off x="6027885" y="5746658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MEDLEY</a:t>
            </a: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65B8AB44-DFE4-C2F3-A071-6A053D291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876" y="700433"/>
            <a:ext cx="2018351" cy="2691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C806DE-2BD8-27FD-DED3-9D1EC7AAF769}"/>
              </a:ext>
            </a:extLst>
          </p:cNvPr>
          <p:cNvSpPr txBox="1"/>
          <p:nvPr/>
        </p:nvSpPr>
        <p:spPr>
          <a:xfrm>
            <a:off x="9603621" y="1122670"/>
            <a:ext cx="205537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dirty="0" err="1"/>
              <a:t>Shedding</a:t>
            </a:r>
            <a:r>
              <a:rPr lang="fr-FR" sz="1600" dirty="0"/>
              <a:t> new light</a:t>
            </a:r>
          </a:p>
          <a:p>
            <a:r>
              <a:rPr lang="fr-FR" sz="1600" dirty="0"/>
              <a:t> on the structure of </a:t>
            </a:r>
          </a:p>
          <a:p>
            <a:r>
              <a:rPr lang="fr-FR" sz="1600" baseline="30000" dirty="0"/>
              <a:t>56</a:t>
            </a:r>
            <a:r>
              <a:rPr lang="fr-FR" sz="1600" dirty="0"/>
              <a:t>Ni </a:t>
            </a:r>
            <a:r>
              <a:rPr lang="fr-FR" sz="1600" dirty="0" err="1"/>
              <a:t>using</a:t>
            </a:r>
            <a:r>
              <a:rPr lang="fr-FR" sz="1600" dirty="0"/>
              <a:t> (n,3n) </a:t>
            </a:r>
          </a:p>
          <a:p>
            <a:r>
              <a:rPr lang="fr-FR" sz="1600" dirty="0" err="1"/>
              <a:t>reaction</a:t>
            </a:r>
            <a:r>
              <a:rPr lang="fr-FR" sz="1600" dirty="0"/>
              <a:t> at NFS, </a:t>
            </a:r>
          </a:p>
          <a:p>
            <a:r>
              <a:rPr lang="fr-FR" sz="1600" dirty="0"/>
              <a:t>E. </a:t>
            </a:r>
            <a:r>
              <a:rPr lang="fr-FR" sz="1600" dirty="0" err="1"/>
              <a:t>Clement</a:t>
            </a:r>
            <a:r>
              <a:rPr lang="fr-FR" sz="1600" dirty="0"/>
              <a:t> et al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endParaRPr lang="en-FR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2D34D8-E8E4-027C-5BEF-C1460A2687A6}"/>
              </a:ext>
            </a:extLst>
          </p:cNvPr>
          <p:cNvSpPr txBox="1"/>
          <p:nvPr/>
        </p:nvSpPr>
        <p:spPr>
          <a:xfrm>
            <a:off x="8835606" y="5776081"/>
            <a:ext cx="31658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baseline="30000" dirty="0"/>
              <a:t>235</a:t>
            </a:r>
            <a:r>
              <a:rPr lang="fr-FR" sz="1600" dirty="0"/>
              <a:t>U fission fragment </a:t>
            </a:r>
            <a:r>
              <a:rPr lang="fr-FR" sz="1600" dirty="0" err="1"/>
              <a:t>study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</a:p>
          <a:p>
            <a:r>
              <a:rPr lang="fr-FR" sz="1600" dirty="0"/>
              <a:t>FALSTAFF at NFS, D. Doré et al.</a:t>
            </a:r>
          </a:p>
          <a:p>
            <a:endParaRPr lang="en-FR" sz="1600" dirty="0"/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53AE4102-4AD2-7275-1BD9-4638CB7A82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384" y="3918181"/>
            <a:ext cx="2348974" cy="176173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C218271-8CB3-3EC5-5926-222C2E778FB9}"/>
              </a:ext>
            </a:extLst>
          </p:cNvPr>
          <p:cNvSpPr txBox="1"/>
          <p:nvPr/>
        </p:nvSpPr>
        <p:spPr>
          <a:xfrm>
            <a:off x="3358703" y="5768428"/>
            <a:ext cx="820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REPARE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D03415-FD63-F2EE-2787-68845B217A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7543" y="2707104"/>
            <a:ext cx="2293866" cy="3056021"/>
          </a:xfrm>
          <a:prstGeom prst="rect">
            <a:avLst/>
          </a:prstGeom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D6B8A56D-B58F-7363-254B-3094C50798E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0293175" y="4847504"/>
            <a:ext cx="1526356" cy="823377"/>
          </a:xfrm>
          <a:prstGeom prst="rect">
            <a:avLst/>
          </a:prstGeom>
          <a:ln>
            <a:noFill/>
          </a:ln>
        </p:spPr>
      </p:pic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AA77EFEA-5B65-8983-24BC-EE42D2A021C5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5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075BB9-2699-9065-98E3-F14FF3BBF0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048" y="5221292"/>
            <a:ext cx="2755417" cy="10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2">
            <a:extLst>
              <a:ext uri="{FF2B5EF4-FFF2-40B4-BE49-F238E27FC236}">
                <a16:creationId xmlns:a16="http://schemas.microsoft.com/office/drawing/2014/main" id="{A75AA022-CAFF-AE33-F7E9-E0DC415B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032" y="-279601"/>
            <a:ext cx="7129463" cy="1793319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	</a:t>
            </a:r>
            <a:endParaRPr lang="en-GB" sz="3200" b="1" baseline="30000" dirty="0">
              <a:latin typeface="+mn-lt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5B5642C-F75C-C1E1-E48B-E51E885254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70"/>
                    </a14:imgEffect>
                    <a14:imgEffect>
                      <a14:saturation sat="224000"/>
                    </a14:imgEffect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0098" y="1658426"/>
            <a:ext cx="3608001" cy="2090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F89485D-08B4-B267-CD05-AF65ED12E805}"/>
              </a:ext>
            </a:extLst>
          </p:cNvPr>
          <p:cNvGrpSpPr/>
          <p:nvPr/>
        </p:nvGrpSpPr>
        <p:grpSpPr>
          <a:xfrm>
            <a:off x="3875400" y="3213125"/>
            <a:ext cx="6909815" cy="3496839"/>
            <a:chOff x="1325283" y="2040062"/>
            <a:chExt cx="6909815" cy="349683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92DEA9F-D894-1A21-A522-A750DF9F0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1882" y="2040062"/>
              <a:ext cx="6713216" cy="3496839"/>
            </a:xfrm>
            <a:prstGeom prst="rect">
              <a:avLst/>
            </a:prstGeom>
          </p:spPr>
        </p:pic>
        <p:sp>
          <p:nvSpPr>
            <p:cNvPr id="18" name="Forme libre 39">
              <a:extLst>
                <a:ext uri="{FF2B5EF4-FFF2-40B4-BE49-F238E27FC236}">
                  <a16:creationId xmlns:a16="http://schemas.microsoft.com/office/drawing/2014/main" id="{B48F6C99-4E53-F25E-0121-0FD92B3E4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067" y="3714152"/>
              <a:ext cx="1658938" cy="714375"/>
            </a:xfrm>
            <a:custGeom>
              <a:avLst/>
              <a:gdLst>
                <a:gd name="T0" fmla="*/ 419100 w 2654300"/>
                <a:gd name="T1" fmla="*/ 215900 h 1143000"/>
                <a:gd name="T2" fmla="*/ 0 w 2654300"/>
                <a:gd name="T3" fmla="*/ 368300 h 1143000"/>
                <a:gd name="T4" fmla="*/ 596900 w 2654300"/>
                <a:gd name="T5" fmla="*/ 1143000 h 1143000"/>
                <a:gd name="T6" fmla="*/ 1866900 w 2654300"/>
                <a:gd name="T7" fmla="*/ 736600 h 1143000"/>
                <a:gd name="T8" fmla="*/ 2019300 w 2654300"/>
                <a:gd name="T9" fmla="*/ 927100 h 1143000"/>
                <a:gd name="T10" fmla="*/ 2654300 w 2654300"/>
                <a:gd name="T11" fmla="*/ 711200 h 1143000"/>
                <a:gd name="T12" fmla="*/ 2438400 w 2654300"/>
                <a:gd name="T13" fmla="*/ 495300 h 1143000"/>
                <a:gd name="T14" fmla="*/ 1892300 w 2654300"/>
                <a:gd name="T15" fmla="*/ 469900 h 1143000"/>
                <a:gd name="T16" fmla="*/ 1447800 w 2654300"/>
                <a:gd name="T17" fmla="*/ 0 h 1143000"/>
                <a:gd name="T18" fmla="*/ 63500 w 2654300"/>
                <a:gd name="T19" fmla="*/ 342900 h 1143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4300" h="1143000">
                  <a:moveTo>
                    <a:pt x="419100" y="215900"/>
                  </a:moveTo>
                  <a:lnTo>
                    <a:pt x="0" y="368300"/>
                  </a:lnTo>
                  <a:lnTo>
                    <a:pt x="596900" y="1143000"/>
                  </a:lnTo>
                  <a:lnTo>
                    <a:pt x="1866900" y="736600"/>
                  </a:lnTo>
                  <a:lnTo>
                    <a:pt x="2019300" y="927100"/>
                  </a:lnTo>
                  <a:lnTo>
                    <a:pt x="2654300" y="711200"/>
                  </a:lnTo>
                  <a:lnTo>
                    <a:pt x="2438400" y="495300"/>
                  </a:lnTo>
                  <a:lnTo>
                    <a:pt x="1892300" y="469900"/>
                  </a:lnTo>
                  <a:lnTo>
                    <a:pt x="1447800" y="0"/>
                  </a:lnTo>
                  <a:lnTo>
                    <a:pt x="63500" y="3429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  <a:sym typeface="Arial" charset="0"/>
              </a:endParaRPr>
            </a:p>
          </p:txBody>
        </p:sp>
        <p:sp>
          <p:nvSpPr>
            <p:cNvPr id="19" name="Forme libre 42">
              <a:extLst>
                <a:ext uri="{FF2B5EF4-FFF2-40B4-BE49-F238E27FC236}">
                  <a16:creationId xmlns:a16="http://schemas.microsoft.com/office/drawing/2014/main" id="{B1D268FA-774A-BBC9-F107-0E530974E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003" y="4477852"/>
              <a:ext cx="388937" cy="301625"/>
            </a:xfrm>
            <a:custGeom>
              <a:avLst/>
              <a:gdLst>
                <a:gd name="T0" fmla="*/ 266700 w 622300"/>
                <a:gd name="T1" fmla="*/ 0 h 482600"/>
                <a:gd name="T2" fmla="*/ 0 w 622300"/>
                <a:gd name="T3" fmla="*/ 101600 h 482600"/>
                <a:gd name="T4" fmla="*/ 0 w 622300"/>
                <a:gd name="T5" fmla="*/ 101600 h 482600"/>
                <a:gd name="T6" fmla="*/ 0 w 622300"/>
                <a:gd name="T7" fmla="*/ 101600 h 482600"/>
                <a:gd name="T8" fmla="*/ 190500 w 622300"/>
                <a:gd name="T9" fmla="*/ 482600 h 482600"/>
                <a:gd name="T10" fmla="*/ 622300 w 622300"/>
                <a:gd name="T11" fmla="*/ 342900 h 482600"/>
                <a:gd name="T12" fmla="*/ 317500 w 622300"/>
                <a:gd name="T13" fmla="*/ 63500 h 482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2300" h="482600">
                  <a:moveTo>
                    <a:pt x="266700" y="0"/>
                  </a:moveTo>
                  <a:lnTo>
                    <a:pt x="0" y="101600"/>
                  </a:lnTo>
                  <a:lnTo>
                    <a:pt x="190500" y="482600"/>
                  </a:lnTo>
                  <a:lnTo>
                    <a:pt x="622300" y="342900"/>
                  </a:lnTo>
                  <a:lnTo>
                    <a:pt x="317500" y="63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  <a:sym typeface="Arial" charset="0"/>
              </a:endParaRPr>
            </a:p>
          </p:txBody>
        </p:sp>
        <p:sp>
          <p:nvSpPr>
            <p:cNvPr id="20" name="ZoneTexte 9">
              <a:extLst>
                <a:ext uri="{FF2B5EF4-FFF2-40B4-BE49-F238E27FC236}">
                  <a16:creationId xmlns:a16="http://schemas.microsoft.com/office/drawing/2014/main" id="{B9E56860-B6D0-CF00-2FDF-00D33A4A7302}"/>
                </a:ext>
              </a:extLst>
            </p:cNvPr>
            <p:cNvSpPr txBox="1"/>
            <p:nvPr/>
          </p:nvSpPr>
          <p:spPr>
            <a:xfrm>
              <a:off x="4659252" y="2503280"/>
              <a:ext cx="123463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Achromatic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point</a:t>
              </a:r>
            </a:p>
          </p:txBody>
        </p:sp>
        <p:cxnSp>
          <p:nvCxnSpPr>
            <p:cNvPr id="21" name="Connecteur droit avec flèche 11">
              <a:extLst>
                <a:ext uri="{FF2B5EF4-FFF2-40B4-BE49-F238E27FC236}">
                  <a16:creationId xmlns:a16="http://schemas.microsoft.com/office/drawing/2014/main" id="{B1553AC4-A0F5-5511-C443-34D9B93DF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3026" y="2800285"/>
              <a:ext cx="171090" cy="607441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14">
              <a:extLst>
                <a:ext uri="{FF2B5EF4-FFF2-40B4-BE49-F238E27FC236}">
                  <a16:creationId xmlns:a16="http://schemas.microsoft.com/office/drawing/2014/main" id="{DF26EC6B-F782-CDD2-1C8F-D67C600C1CE1}"/>
                </a:ext>
              </a:extLst>
            </p:cNvPr>
            <p:cNvSpPr txBox="1"/>
            <p:nvPr/>
          </p:nvSpPr>
          <p:spPr>
            <a:xfrm>
              <a:off x="2810715" y="3362193"/>
              <a:ext cx="145264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dump</a:t>
              </a:r>
            </a:p>
          </p:txBody>
        </p:sp>
        <p:cxnSp>
          <p:nvCxnSpPr>
            <p:cNvPr id="23" name="Connecteur droit avec flèche 15">
              <a:extLst>
                <a:ext uri="{FF2B5EF4-FFF2-40B4-BE49-F238E27FC236}">
                  <a16:creationId xmlns:a16="http://schemas.microsoft.com/office/drawing/2014/main" id="{EB60E85B-270C-5D3A-648E-22D99111383E}"/>
                </a:ext>
              </a:extLst>
            </p:cNvPr>
            <p:cNvCxnSpPr/>
            <p:nvPr/>
          </p:nvCxnSpPr>
          <p:spPr>
            <a:xfrm flipV="1">
              <a:off x="3476742" y="3031118"/>
              <a:ext cx="144495" cy="327506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19">
              <a:extLst>
                <a:ext uri="{FF2B5EF4-FFF2-40B4-BE49-F238E27FC236}">
                  <a16:creationId xmlns:a16="http://schemas.microsoft.com/office/drawing/2014/main" id="{D0E235A1-7E50-24FE-8843-80B93A174BF9}"/>
                </a:ext>
              </a:extLst>
            </p:cNvPr>
            <p:cNvSpPr txBox="1"/>
            <p:nvPr/>
          </p:nvSpPr>
          <p:spPr>
            <a:xfrm>
              <a:off x="1527539" y="3057988"/>
              <a:ext cx="11176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Target position</a:t>
              </a:r>
            </a:p>
          </p:txBody>
        </p:sp>
        <p:cxnSp>
          <p:nvCxnSpPr>
            <p:cNvPr id="25" name="Connecteur droit avec flèche 20">
              <a:extLst>
                <a:ext uri="{FF2B5EF4-FFF2-40B4-BE49-F238E27FC236}">
                  <a16:creationId xmlns:a16="http://schemas.microsoft.com/office/drawing/2014/main" id="{6BBD3B04-7FAF-9E6E-4EE9-F909C003A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34647" y="2545254"/>
              <a:ext cx="238841" cy="402440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F170A16-E758-83C2-CE97-21017E7D6CB8}"/>
                </a:ext>
              </a:extLst>
            </p:cNvPr>
            <p:cNvSpPr txBox="1"/>
            <p:nvPr/>
          </p:nvSpPr>
          <p:spPr>
            <a:xfrm>
              <a:off x="3717302" y="4225144"/>
              <a:ext cx="15023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Secondary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dump</a:t>
              </a: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EA5BF628-33BF-ADD6-EECF-A033B806FB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50801" y="4275965"/>
              <a:ext cx="104892" cy="138253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4952815F-76D9-030C-5C86-564496424557}"/>
                </a:ext>
              </a:extLst>
            </p:cNvPr>
            <p:cNvSpPr txBox="1"/>
            <p:nvPr/>
          </p:nvSpPr>
          <p:spPr>
            <a:xfrm>
              <a:off x="6158365" y="3719321"/>
              <a:ext cx="13003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 focal plane</a:t>
              </a:r>
            </a:p>
          </p:txBody>
        </p:sp>
        <p:cxnSp>
          <p:nvCxnSpPr>
            <p:cNvPr id="29" name="Connecteur droit avec flèche 33">
              <a:extLst>
                <a:ext uri="{FF2B5EF4-FFF2-40B4-BE49-F238E27FC236}">
                  <a16:creationId xmlns:a16="http://schemas.microsoft.com/office/drawing/2014/main" id="{202C80E8-9625-E8D3-A987-A69C3E4C9F1C}"/>
                </a:ext>
              </a:extLst>
            </p:cNvPr>
            <p:cNvCxnSpPr>
              <a:cxnSpLocks/>
            </p:cNvCxnSpPr>
            <p:nvPr/>
          </p:nvCxnSpPr>
          <p:spPr>
            <a:xfrm>
              <a:off x="7016804" y="4028251"/>
              <a:ext cx="244551" cy="385967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718B3A6-D957-DD44-1CDE-8CA4384EF27F}"/>
                </a:ext>
              </a:extLst>
            </p:cNvPr>
            <p:cNvSpPr/>
            <p:nvPr/>
          </p:nvSpPr>
          <p:spPr>
            <a:xfrm>
              <a:off x="1325283" y="3524202"/>
              <a:ext cx="1522126" cy="699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Momentum achromat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BAABFBB-773A-CFFF-3AF2-82883062A08A}"/>
                </a:ext>
              </a:extLst>
            </p:cNvPr>
            <p:cNvSpPr/>
            <p:nvPr/>
          </p:nvSpPr>
          <p:spPr>
            <a:xfrm>
              <a:off x="5421828" y="2754422"/>
              <a:ext cx="1654798" cy="699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Mass separator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3F9949B-7C19-994B-03CE-E5B1A246304E}"/>
                </a:ext>
              </a:extLst>
            </p:cNvPr>
            <p:cNvSpPr/>
            <p:nvPr/>
          </p:nvSpPr>
          <p:spPr>
            <a:xfrm>
              <a:off x="7329304" y="3022341"/>
              <a:ext cx="812152" cy="386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1600" b="1" baseline="30000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LEB</a:t>
              </a: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B561B6C9-F877-FC28-AF6A-92C1284AC153}"/>
              </a:ext>
            </a:extLst>
          </p:cNvPr>
          <p:cNvSpPr txBox="1"/>
          <p:nvPr/>
        </p:nvSpPr>
        <p:spPr>
          <a:xfrm>
            <a:off x="1407593" y="3355146"/>
            <a:ext cx="97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solidFill>
                  <a:srgbClr val="6AADD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LHE-S3N</a:t>
            </a: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EF7B36D5-FF89-ED14-A601-F5D0392C7269}"/>
              </a:ext>
            </a:extLst>
          </p:cNvPr>
          <p:cNvCxnSpPr>
            <a:cxnSpLocks/>
          </p:cNvCxnSpPr>
          <p:nvPr/>
        </p:nvCxnSpPr>
        <p:spPr>
          <a:xfrm>
            <a:off x="3875400" y="1482700"/>
            <a:ext cx="0" cy="5150608"/>
          </a:xfrm>
          <a:prstGeom prst="line">
            <a:avLst/>
          </a:prstGeom>
          <a:ln w="22225" cmpd="sng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CE2184-75DB-3FA0-6144-77DEA4C9DB4C}"/>
              </a:ext>
            </a:extLst>
          </p:cNvPr>
          <p:cNvGrpSpPr/>
          <p:nvPr/>
        </p:nvGrpSpPr>
        <p:grpSpPr>
          <a:xfrm>
            <a:off x="1312208" y="1403256"/>
            <a:ext cx="10294115" cy="1703679"/>
            <a:chOff x="1308642" y="1109673"/>
            <a:chExt cx="10294115" cy="1703679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9C5412B8-326A-A683-D8B4-75327572F3CB}"/>
                </a:ext>
              </a:extLst>
            </p:cNvPr>
            <p:cNvGrpSpPr/>
            <p:nvPr/>
          </p:nvGrpSpPr>
          <p:grpSpPr>
            <a:xfrm>
              <a:off x="5610257" y="1151923"/>
              <a:ext cx="5992500" cy="395311"/>
              <a:chOff x="5610257" y="1151923"/>
              <a:chExt cx="5992500" cy="395311"/>
            </a:xfrm>
          </p:grpSpPr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859E66C8-5E5B-3035-D2D0-9E9C4C4B05CB}"/>
                  </a:ext>
                </a:extLst>
              </p:cNvPr>
              <p:cNvCxnSpPr/>
              <p:nvPr/>
            </p:nvCxnSpPr>
            <p:spPr>
              <a:xfrm>
                <a:off x="6192577" y="1353628"/>
                <a:ext cx="560384" cy="0"/>
              </a:xfrm>
              <a:prstGeom prst="line">
                <a:avLst/>
              </a:prstGeom>
              <a:ln w="762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20C48E0E-4F8E-C54D-55EA-811CAD95E00E}"/>
                  </a:ext>
                </a:extLst>
              </p:cNvPr>
              <p:cNvSpPr txBox="1"/>
              <p:nvPr/>
            </p:nvSpPr>
            <p:spPr>
              <a:xfrm>
                <a:off x="6970976" y="1151923"/>
                <a:ext cx="4631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cs typeface="Calibri" panose="020F0502020204030204" pitchFamily="34" charset="0"/>
                  </a:rPr>
                  <a:t>A</a:t>
                </a:r>
                <a:r>
                  <a:rPr lang="en-GB" sz="1800" dirty="0">
                    <a:cs typeface="Calibri" panose="020F0502020204030204" pitchFamily="34" charset="0"/>
                  </a:rPr>
                  <a:t>ccelerator &amp; beam line tuning up to the target</a:t>
                </a:r>
                <a:endParaRPr lang="fr-FR" dirty="0"/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32EB2EEE-F424-2DEA-ACB1-236C4B339524}"/>
                  </a:ext>
                </a:extLst>
              </p:cNvPr>
              <p:cNvSpPr txBox="1"/>
              <p:nvPr/>
            </p:nvSpPr>
            <p:spPr>
              <a:xfrm>
                <a:off x="5610257" y="1177902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J6A</a:t>
                </a:r>
              </a:p>
            </p:txBody>
          </p:sp>
        </p:grpSp>
        <p:sp>
          <p:nvSpPr>
            <p:cNvPr id="3" name="Forme libre 2">
              <a:extLst>
                <a:ext uri="{FF2B5EF4-FFF2-40B4-BE49-F238E27FC236}">
                  <a16:creationId xmlns:a16="http://schemas.microsoft.com/office/drawing/2014/main" id="{2C861A23-5CFA-43EA-063B-35A29B700B5C}"/>
                </a:ext>
              </a:extLst>
            </p:cNvPr>
            <p:cNvSpPr/>
            <p:nvPr/>
          </p:nvSpPr>
          <p:spPr>
            <a:xfrm>
              <a:off x="1308642" y="1109673"/>
              <a:ext cx="3667434" cy="1703679"/>
            </a:xfrm>
            <a:custGeom>
              <a:avLst/>
              <a:gdLst>
                <a:gd name="connsiteX0" fmla="*/ 0 w 3667434"/>
                <a:gd name="connsiteY0" fmla="*/ 28081 h 1703679"/>
                <a:gd name="connsiteX1" fmla="*/ 875489 w 3667434"/>
                <a:gd name="connsiteY1" fmla="*/ 28081 h 1703679"/>
                <a:gd name="connsiteX2" fmla="*/ 1157592 w 3667434"/>
                <a:gd name="connsiteY2" fmla="*/ 319911 h 1703679"/>
                <a:gd name="connsiteX3" fmla="*/ 1653702 w 3667434"/>
                <a:gd name="connsiteY3" fmla="*/ 786838 h 1703679"/>
                <a:gd name="connsiteX4" fmla="*/ 2081719 w 3667434"/>
                <a:gd name="connsiteY4" fmla="*/ 1146762 h 1703679"/>
                <a:gd name="connsiteX5" fmla="*/ 2412460 w 3667434"/>
                <a:gd name="connsiteY5" fmla="*/ 1458047 h 1703679"/>
                <a:gd name="connsiteX6" fmla="*/ 2830749 w 3667434"/>
                <a:gd name="connsiteY6" fmla="*/ 1555323 h 1703679"/>
                <a:gd name="connsiteX7" fmla="*/ 3161489 w 3667434"/>
                <a:gd name="connsiteY7" fmla="*/ 1565051 h 1703679"/>
                <a:gd name="connsiteX8" fmla="*/ 3628417 w 3667434"/>
                <a:gd name="connsiteY8" fmla="*/ 1691511 h 1703679"/>
                <a:gd name="connsiteX9" fmla="*/ 3608962 w 3667434"/>
                <a:gd name="connsiteY9" fmla="*/ 1691511 h 170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67434" h="1703679">
                  <a:moveTo>
                    <a:pt x="0" y="28081"/>
                  </a:moveTo>
                  <a:cubicBezTo>
                    <a:pt x="341278" y="3762"/>
                    <a:pt x="682557" y="-20557"/>
                    <a:pt x="875489" y="28081"/>
                  </a:cubicBezTo>
                  <a:cubicBezTo>
                    <a:pt x="1068421" y="76719"/>
                    <a:pt x="1027890" y="193452"/>
                    <a:pt x="1157592" y="319911"/>
                  </a:cubicBezTo>
                  <a:cubicBezTo>
                    <a:pt x="1287294" y="446370"/>
                    <a:pt x="1499681" y="649030"/>
                    <a:pt x="1653702" y="786838"/>
                  </a:cubicBezTo>
                  <a:cubicBezTo>
                    <a:pt x="1807723" y="924646"/>
                    <a:pt x="1955259" y="1034894"/>
                    <a:pt x="2081719" y="1146762"/>
                  </a:cubicBezTo>
                  <a:cubicBezTo>
                    <a:pt x="2208179" y="1258630"/>
                    <a:pt x="2287622" y="1389954"/>
                    <a:pt x="2412460" y="1458047"/>
                  </a:cubicBezTo>
                  <a:cubicBezTo>
                    <a:pt x="2537298" y="1526141"/>
                    <a:pt x="2705911" y="1537489"/>
                    <a:pt x="2830749" y="1555323"/>
                  </a:cubicBezTo>
                  <a:cubicBezTo>
                    <a:pt x="2955587" y="1573157"/>
                    <a:pt x="3028544" y="1542353"/>
                    <a:pt x="3161489" y="1565051"/>
                  </a:cubicBezTo>
                  <a:cubicBezTo>
                    <a:pt x="3294434" y="1587749"/>
                    <a:pt x="3553838" y="1670434"/>
                    <a:pt x="3628417" y="1691511"/>
                  </a:cubicBezTo>
                  <a:cubicBezTo>
                    <a:pt x="3702996" y="1712588"/>
                    <a:pt x="3655979" y="1702049"/>
                    <a:pt x="3608962" y="1691511"/>
                  </a:cubicBezTo>
                </a:path>
              </a:pathLst>
            </a:custGeom>
            <a:ln w="76200"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F7D62D-30AA-0DAA-23F7-90423DD55AA3}"/>
              </a:ext>
            </a:extLst>
          </p:cNvPr>
          <p:cNvGrpSpPr/>
          <p:nvPr/>
        </p:nvGrpSpPr>
        <p:grpSpPr>
          <a:xfrm>
            <a:off x="5250278" y="1934946"/>
            <a:ext cx="6976367" cy="3542411"/>
            <a:chOff x="5250278" y="1641871"/>
            <a:chExt cx="6976367" cy="3542411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28B46FB0-4946-507C-7A9D-FD882491CDE2}"/>
                </a:ext>
              </a:extLst>
            </p:cNvPr>
            <p:cNvGrpSpPr/>
            <p:nvPr/>
          </p:nvGrpSpPr>
          <p:grpSpPr>
            <a:xfrm>
              <a:off x="5631986" y="1641871"/>
              <a:ext cx="6594659" cy="390376"/>
              <a:chOff x="5631986" y="1641871"/>
              <a:chExt cx="6594659" cy="390376"/>
            </a:xfrm>
          </p:grpSpPr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DAAD31F1-7E4A-47C5-7433-F48FF0935D4C}"/>
                  </a:ext>
                </a:extLst>
              </p:cNvPr>
              <p:cNvCxnSpPr/>
              <p:nvPr/>
            </p:nvCxnSpPr>
            <p:spPr>
              <a:xfrm>
                <a:off x="6213314" y="1833157"/>
                <a:ext cx="560384" cy="0"/>
              </a:xfrm>
              <a:prstGeom prst="line">
                <a:avLst/>
              </a:prstGeom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09FB72EB-7573-6D34-2DEB-B48725488D14}"/>
                  </a:ext>
                </a:extLst>
              </p:cNvPr>
              <p:cNvSpPr txBox="1"/>
              <p:nvPr/>
            </p:nvSpPr>
            <p:spPr>
              <a:xfrm>
                <a:off x="6970975" y="1641871"/>
                <a:ext cx="5255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/>
                  <a:t>Spectrometer</a:t>
                </a:r>
                <a:r>
                  <a:rPr lang="fr-FR" dirty="0"/>
                  <a:t> </a:t>
                </a:r>
                <a:r>
                  <a:rPr lang="fr-FR" dirty="0" err="1"/>
                  <a:t>optical</a:t>
                </a:r>
                <a:r>
                  <a:rPr lang="fr-FR" dirty="0"/>
                  <a:t> commissioning </a:t>
                </a:r>
                <a:r>
                  <a:rPr lang="fr-FR" dirty="0" err="1"/>
                  <a:t>with</a:t>
                </a:r>
                <a:r>
                  <a:rPr lang="fr-FR" dirty="0"/>
                  <a:t> direct </a:t>
                </a:r>
                <a:r>
                  <a:rPr lang="fr-FR" dirty="0" err="1"/>
                  <a:t>beam</a:t>
                </a:r>
                <a:endParaRPr lang="fr-FR" dirty="0"/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2CB27521-87C5-0E9E-0253-F10C7B982066}"/>
                  </a:ext>
                </a:extLst>
              </p:cNvPr>
              <p:cNvSpPr txBox="1"/>
              <p:nvPr/>
            </p:nvSpPr>
            <p:spPr>
              <a:xfrm>
                <a:off x="5631986" y="1662915"/>
                <a:ext cx="5004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J6B</a:t>
                </a:r>
              </a:p>
            </p:txBody>
          </p:sp>
        </p:grp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364C908F-4AE5-0C50-AF6A-1240F2B3DE2C}"/>
                </a:ext>
              </a:extLst>
            </p:cNvPr>
            <p:cNvSpPr/>
            <p:nvPr/>
          </p:nvSpPr>
          <p:spPr>
            <a:xfrm>
              <a:off x="5250278" y="2820461"/>
              <a:ext cx="4212077" cy="2363821"/>
            </a:xfrm>
            <a:custGeom>
              <a:avLst/>
              <a:gdLst>
                <a:gd name="connsiteX0" fmla="*/ 0 w 4212077"/>
                <a:gd name="connsiteY0" fmla="*/ 0 h 2363821"/>
                <a:gd name="connsiteX1" fmla="*/ 486383 w 4212077"/>
                <a:gd name="connsiteY1" fmla="*/ 87549 h 2363821"/>
                <a:gd name="connsiteX2" fmla="*/ 943583 w 4212077"/>
                <a:gd name="connsiteY2" fmla="*/ 223736 h 2363821"/>
                <a:gd name="connsiteX3" fmla="*/ 1371600 w 4212077"/>
                <a:gd name="connsiteY3" fmla="*/ 437744 h 2363821"/>
                <a:gd name="connsiteX4" fmla="*/ 1877438 w 4212077"/>
                <a:gd name="connsiteY4" fmla="*/ 787940 h 2363821"/>
                <a:gd name="connsiteX5" fmla="*/ 2149813 w 4212077"/>
                <a:gd name="connsiteY5" fmla="*/ 1021404 h 2363821"/>
                <a:gd name="connsiteX6" fmla="*/ 2393004 w 4212077"/>
                <a:gd name="connsiteY6" fmla="*/ 1235412 h 2363821"/>
                <a:gd name="connsiteX7" fmla="*/ 2821021 w 4212077"/>
                <a:gd name="connsiteY7" fmla="*/ 1702340 h 2363821"/>
                <a:gd name="connsiteX8" fmla="*/ 3200400 w 4212077"/>
                <a:gd name="connsiteY8" fmla="*/ 1984442 h 2363821"/>
                <a:gd name="connsiteX9" fmla="*/ 3638145 w 4212077"/>
                <a:gd name="connsiteY9" fmla="*/ 2208178 h 2363821"/>
                <a:gd name="connsiteX10" fmla="*/ 3978613 w 4212077"/>
                <a:gd name="connsiteY10" fmla="*/ 2315183 h 2363821"/>
                <a:gd name="connsiteX11" fmla="*/ 4212077 w 4212077"/>
                <a:gd name="connsiteY11" fmla="*/ 2363821 h 2363821"/>
                <a:gd name="connsiteX12" fmla="*/ 4212077 w 4212077"/>
                <a:gd name="connsiteY12" fmla="*/ 2363821 h 2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2077" h="2363821">
                  <a:moveTo>
                    <a:pt x="0" y="0"/>
                  </a:moveTo>
                  <a:cubicBezTo>
                    <a:pt x="164559" y="25130"/>
                    <a:pt x="329119" y="50260"/>
                    <a:pt x="486383" y="87549"/>
                  </a:cubicBezTo>
                  <a:cubicBezTo>
                    <a:pt x="643647" y="124838"/>
                    <a:pt x="796047" y="165370"/>
                    <a:pt x="943583" y="223736"/>
                  </a:cubicBezTo>
                  <a:cubicBezTo>
                    <a:pt x="1091119" y="282102"/>
                    <a:pt x="1215958" y="343710"/>
                    <a:pt x="1371600" y="437744"/>
                  </a:cubicBezTo>
                  <a:cubicBezTo>
                    <a:pt x="1527242" y="531778"/>
                    <a:pt x="1747736" y="690663"/>
                    <a:pt x="1877438" y="787940"/>
                  </a:cubicBezTo>
                  <a:cubicBezTo>
                    <a:pt x="2007140" y="885217"/>
                    <a:pt x="2063885" y="946825"/>
                    <a:pt x="2149813" y="1021404"/>
                  </a:cubicBezTo>
                  <a:cubicBezTo>
                    <a:pt x="2235741" y="1095983"/>
                    <a:pt x="2281136" y="1121923"/>
                    <a:pt x="2393004" y="1235412"/>
                  </a:cubicBezTo>
                  <a:cubicBezTo>
                    <a:pt x="2504872" y="1348901"/>
                    <a:pt x="2686455" y="1577502"/>
                    <a:pt x="2821021" y="1702340"/>
                  </a:cubicBezTo>
                  <a:cubicBezTo>
                    <a:pt x="2955587" y="1827178"/>
                    <a:pt x="3064213" y="1900136"/>
                    <a:pt x="3200400" y="1984442"/>
                  </a:cubicBezTo>
                  <a:cubicBezTo>
                    <a:pt x="3336587" y="2068748"/>
                    <a:pt x="3508443" y="2153055"/>
                    <a:pt x="3638145" y="2208178"/>
                  </a:cubicBezTo>
                  <a:cubicBezTo>
                    <a:pt x="3767847" y="2263301"/>
                    <a:pt x="3882958" y="2289243"/>
                    <a:pt x="3978613" y="2315183"/>
                  </a:cubicBezTo>
                  <a:cubicBezTo>
                    <a:pt x="4074268" y="2341123"/>
                    <a:pt x="4212077" y="2363821"/>
                    <a:pt x="4212077" y="2363821"/>
                  </a:cubicBezTo>
                  <a:lnTo>
                    <a:pt x="4212077" y="2363821"/>
                  </a:lnTo>
                </a:path>
              </a:pathLst>
            </a:custGeom>
            <a:ln w="762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86F8392-6B15-C9E5-2D06-AB65925C38D7}"/>
              </a:ext>
            </a:extLst>
          </p:cNvPr>
          <p:cNvGrpSpPr/>
          <p:nvPr/>
        </p:nvGrpSpPr>
        <p:grpSpPr>
          <a:xfrm>
            <a:off x="5021792" y="2356497"/>
            <a:ext cx="7221081" cy="2823112"/>
            <a:chOff x="5021792" y="2063422"/>
            <a:chExt cx="7221081" cy="28231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8677DB-D864-AA1E-96E4-A73AF1069231}"/>
                </a:ext>
              </a:extLst>
            </p:cNvPr>
            <p:cNvGrpSpPr/>
            <p:nvPr/>
          </p:nvGrpSpPr>
          <p:grpSpPr>
            <a:xfrm>
              <a:off x="5262664" y="2063422"/>
              <a:ext cx="6980209" cy="2823112"/>
              <a:chOff x="5262664" y="2063422"/>
              <a:chExt cx="6980209" cy="2823112"/>
            </a:xfrm>
          </p:grpSpPr>
          <p:grpSp>
            <p:nvGrpSpPr>
              <p:cNvPr id="76" name="Groupe 75">
                <a:extLst>
                  <a:ext uri="{FF2B5EF4-FFF2-40B4-BE49-F238E27FC236}">
                    <a16:creationId xmlns:a16="http://schemas.microsoft.com/office/drawing/2014/main" id="{6904BB0D-9726-84AE-D9C9-95919F8AD836}"/>
                  </a:ext>
                </a:extLst>
              </p:cNvPr>
              <p:cNvGrpSpPr/>
              <p:nvPr/>
            </p:nvGrpSpPr>
            <p:grpSpPr>
              <a:xfrm>
                <a:off x="6228886" y="2063422"/>
                <a:ext cx="6013987" cy="1215717"/>
                <a:chOff x="6228886" y="2063422"/>
                <a:chExt cx="6013987" cy="1215717"/>
              </a:xfrm>
            </p:grpSpPr>
            <p:cxnSp>
              <p:nvCxnSpPr>
                <p:cNvPr id="49" name="Connecteur droit 48">
                  <a:extLst>
                    <a:ext uri="{FF2B5EF4-FFF2-40B4-BE49-F238E27FC236}">
                      <a16:creationId xmlns:a16="http://schemas.microsoft.com/office/drawing/2014/main" id="{5A20AC12-281D-F8C3-E9F1-AF5126FF6C25}"/>
                    </a:ext>
                  </a:extLst>
                </p:cNvPr>
                <p:cNvCxnSpPr/>
                <p:nvPr/>
              </p:nvCxnSpPr>
              <p:spPr>
                <a:xfrm>
                  <a:off x="6831538" y="2284983"/>
                  <a:ext cx="560384" cy="0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8942DD3D-F1E7-1638-907F-844825EEA9AA}"/>
                    </a:ext>
                  </a:extLst>
                </p:cNvPr>
                <p:cNvSpPr txBox="1"/>
                <p:nvPr/>
              </p:nvSpPr>
              <p:spPr>
                <a:xfrm>
                  <a:off x="7567875" y="2063422"/>
                  <a:ext cx="4674998" cy="12157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/>
                    <a:t>Scientific commissioning, </a:t>
                  </a:r>
                  <a:r>
                    <a:rPr lang="fr-FR" dirty="0" err="1"/>
                    <a:t>reactions</a:t>
                  </a:r>
                  <a:r>
                    <a:rPr lang="fr-FR" dirty="0"/>
                    <a:t> at the </a:t>
                  </a:r>
                  <a:r>
                    <a:rPr lang="fr-FR" dirty="0" err="1"/>
                    <a:t>target</a:t>
                  </a:r>
                  <a:endParaRPr lang="fr-FR" dirty="0"/>
                </a:p>
                <a:p>
                  <a:pPr marL="100013" indent="-214313">
                    <a:spcBef>
                      <a:spcPts val="300"/>
                    </a:spcBef>
                    <a:buFontTx/>
                    <a:buChar char="➔"/>
                    <a:defRPr sz="2000"/>
                  </a:pPr>
                  <a:r>
                    <a:rPr lang="en-GB" sz="1600" dirty="0"/>
                    <a:t>Measure and optimise the rejection (case by case)</a:t>
                  </a:r>
                </a:p>
                <a:p>
                  <a:pPr marL="100013" indent="-214313">
                    <a:spcBef>
                      <a:spcPts val="300"/>
                    </a:spcBef>
                    <a:buFontTx/>
                    <a:buChar char="➔"/>
                    <a:defRPr sz="2000"/>
                  </a:pPr>
                  <a:r>
                    <a:rPr lang="en-GB" sz="1600" dirty="0"/>
                    <a:t>Estimate transmission </a:t>
                  </a:r>
                  <a:endParaRPr lang="fr-FR" dirty="0"/>
                </a:p>
                <a:p>
                  <a:r>
                    <a:rPr lang="fr-FR" dirty="0" err="1"/>
                    <a:t>Detection</a:t>
                  </a:r>
                  <a:r>
                    <a:rPr lang="fr-FR" dirty="0"/>
                    <a:t> </a:t>
                  </a:r>
                  <a:r>
                    <a:rPr lang="fr-FR" dirty="0" err="1"/>
                    <a:t>systems</a:t>
                  </a:r>
                  <a:r>
                    <a:rPr lang="fr-FR" dirty="0"/>
                    <a:t> : LEB / SIRIUS</a:t>
                  </a:r>
                </a:p>
              </p:txBody>
            </p:sp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73D9B429-BF16-7B0D-FDDB-3F18551FC54C}"/>
                    </a:ext>
                  </a:extLst>
                </p:cNvPr>
                <p:cNvSpPr txBox="1"/>
                <p:nvPr/>
              </p:nvSpPr>
              <p:spPr>
                <a:xfrm>
                  <a:off x="6228886" y="2097621"/>
                  <a:ext cx="4988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J6C</a:t>
                  </a:r>
                </a:p>
              </p:txBody>
            </p:sp>
          </p:grpSp>
          <p:sp>
            <p:nvSpPr>
              <p:cNvPr id="6" name="Forme libre 5">
                <a:extLst>
                  <a:ext uri="{FF2B5EF4-FFF2-40B4-BE49-F238E27FC236}">
                    <a16:creationId xmlns:a16="http://schemas.microsoft.com/office/drawing/2014/main" id="{E819DDD8-5692-61D1-CCA5-15C29DE9F6F6}"/>
                  </a:ext>
                </a:extLst>
              </p:cNvPr>
              <p:cNvSpPr/>
              <p:nvPr/>
            </p:nvSpPr>
            <p:spPr>
              <a:xfrm>
                <a:off x="5262664" y="2490280"/>
                <a:ext cx="5496127" cy="2396254"/>
              </a:xfrm>
              <a:custGeom>
                <a:avLst/>
                <a:gdLst>
                  <a:gd name="connsiteX0" fmla="*/ 0 w 5496127"/>
                  <a:gd name="connsiteY0" fmla="*/ 0 h 2396254"/>
                  <a:gd name="connsiteX1" fmla="*/ 486383 w 5496127"/>
                  <a:gd name="connsiteY1" fmla="*/ 87549 h 2396254"/>
                  <a:gd name="connsiteX2" fmla="*/ 982493 w 5496127"/>
                  <a:gd name="connsiteY2" fmla="*/ 243191 h 2396254"/>
                  <a:gd name="connsiteX3" fmla="*/ 1293779 w 5496127"/>
                  <a:gd name="connsiteY3" fmla="*/ 418289 h 2396254"/>
                  <a:gd name="connsiteX4" fmla="*/ 1653702 w 5496127"/>
                  <a:gd name="connsiteY4" fmla="*/ 642025 h 2396254"/>
                  <a:gd name="connsiteX5" fmla="*/ 2003898 w 5496127"/>
                  <a:gd name="connsiteY5" fmla="*/ 914400 h 2396254"/>
                  <a:gd name="connsiteX6" fmla="*/ 2286000 w 5496127"/>
                  <a:gd name="connsiteY6" fmla="*/ 1157591 h 2396254"/>
                  <a:gd name="connsiteX7" fmla="*/ 2548647 w 5496127"/>
                  <a:gd name="connsiteY7" fmla="*/ 1449421 h 2396254"/>
                  <a:gd name="connsiteX8" fmla="*/ 2830749 w 5496127"/>
                  <a:gd name="connsiteY8" fmla="*/ 1741251 h 2396254"/>
                  <a:gd name="connsiteX9" fmla="*/ 3239310 w 5496127"/>
                  <a:gd name="connsiteY9" fmla="*/ 2033080 h 2396254"/>
                  <a:gd name="connsiteX10" fmla="*/ 3667327 w 5496127"/>
                  <a:gd name="connsiteY10" fmla="*/ 2237361 h 2396254"/>
                  <a:gd name="connsiteX11" fmla="*/ 4027251 w 5496127"/>
                  <a:gd name="connsiteY11" fmla="*/ 2315183 h 2396254"/>
                  <a:gd name="connsiteX12" fmla="*/ 4572000 w 5496127"/>
                  <a:gd name="connsiteY12" fmla="*/ 2363821 h 2396254"/>
                  <a:gd name="connsiteX13" fmla="*/ 4834647 w 5496127"/>
                  <a:gd name="connsiteY13" fmla="*/ 1789889 h 2396254"/>
                  <a:gd name="connsiteX14" fmla="*/ 5214025 w 5496127"/>
                  <a:gd name="connsiteY14" fmla="*/ 1789889 h 2396254"/>
                  <a:gd name="connsiteX15" fmla="*/ 5165387 w 5496127"/>
                  <a:gd name="connsiteY15" fmla="*/ 2256817 h 2396254"/>
                  <a:gd name="connsiteX16" fmla="*/ 5223753 w 5496127"/>
                  <a:gd name="connsiteY16" fmla="*/ 2344366 h 2396254"/>
                  <a:gd name="connsiteX17" fmla="*/ 5496127 w 5496127"/>
                  <a:gd name="connsiteY17" fmla="*/ 2383276 h 2396254"/>
                  <a:gd name="connsiteX18" fmla="*/ 5496127 w 5496127"/>
                  <a:gd name="connsiteY18" fmla="*/ 2383276 h 239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96127" h="2396254">
                    <a:moveTo>
                      <a:pt x="0" y="0"/>
                    </a:moveTo>
                    <a:cubicBezTo>
                      <a:pt x="161317" y="23508"/>
                      <a:pt x="322634" y="47017"/>
                      <a:pt x="486383" y="87549"/>
                    </a:cubicBezTo>
                    <a:cubicBezTo>
                      <a:pt x="650132" y="128081"/>
                      <a:pt x="847927" y="188068"/>
                      <a:pt x="982493" y="243191"/>
                    </a:cubicBezTo>
                    <a:cubicBezTo>
                      <a:pt x="1117059" y="298314"/>
                      <a:pt x="1181911" y="351817"/>
                      <a:pt x="1293779" y="418289"/>
                    </a:cubicBezTo>
                    <a:cubicBezTo>
                      <a:pt x="1405647" y="484761"/>
                      <a:pt x="1535349" y="559340"/>
                      <a:pt x="1653702" y="642025"/>
                    </a:cubicBezTo>
                    <a:cubicBezTo>
                      <a:pt x="1772055" y="724710"/>
                      <a:pt x="1898515" y="828472"/>
                      <a:pt x="2003898" y="914400"/>
                    </a:cubicBezTo>
                    <a:cubicBezTo>
                      <a:pt x="2109281" y="1000328"/>
                      <a:pt x="2195209" y="1068421"/>
                      <a:pt x="2286000" y="1157591"/>
                    </a:cubicBezTo>
                    <a:cubicBezTo>
                      <a:pt x="2376791" y="1246761"/>
                      <a:pt x="2457856" y="1352144"/>
                      <a:pt x="2548647" y="1449421"/>
                    </a:cubicBezTo>
                    <a:cubicBezTo>
                      <a:pt x="2639438" y="1546698"/>
                      <a:pt x="2715639" y="1643975"/>
                      <a:pt x="2830749" y="1741251"/>
                    </a:cubicBezTo>
                    <a:cubicBezTo>
                      <a:pt x="2945859" y="1838527"/>
                      <a:pt x="3099880" y="1950395"/>
                      <a:pt x="3239310" y="2033080"/>
                    </a:cubicBezTo>
                    <a:cubicBezTo>
                      <a:pt x="3378740" y="2115765"/>
                      <a:pt x="3536004" y="2190344"/>
                      <a:pt x="3667327" y="2237361"/>
                    </a:cubicBezTo>
                    <a:cubicBezTo>
                      <a:pt x="3798651" y="2284378"/>
                      <a:pt x="3876472" y="2294106"/>
                      <a:pt x="4027251" y="2315183"/>
                    </a:cubicBezTo>
                    <a:cubicBezTo>
                      <a:pt x="4178030" y="2336260"/>
                      <a:pt x="4437434" y="2451370"/>
                      <a:pt x="4572000" y="2363821"/>
                    </a:cubicBezTo>
                    <a:cubicBezTo>
                      <a:pt x="4706566" y="2276272"/>
                      <a:pt x="4727643" y="1885544"/>
                      <a:pt x="4834647" y="1789889"/>
                    </a:cubicBezTo>
                    <a:cubicBezTo>
                      <a:pt x="4941651" y="1694234"/>
                      <a:pt x="5158902" y="1712068"/>
                      <a:pt x="5214025" y="1789889"/>
                    </a:cubicBezTo>
                    <a:cubicBezTo>
                      <a:pt x="5269148" y="1867710"/>
                      <a:pt x="5163766" y="2164404"/>
                      <a:pt x="5165387" y="2256817"/>
                    </a:cubicBezTo>
                    <a:cubicBezTo>
                      <a:pt x="5167008" y="2349230"/>
                      <a:pt x="5168630" y="2323290"/>
                      <a:pt x="5223753" y="2344366"/>
                    </a:cubicBezTo>
                    <a:cubicBezTo>
                      <a:pt x="5278876" y="2365442"/>
                      <a:pt x="5496127" y="2383276"/>
                      <a:pt x="5496127" y="2383276"/>
                    </a:cubicBezTo>
                    <a:lnTo>
                      <a:pt x="5496127" y="2383276"/>
                    </a:lnTo>
                  </a:path>
                </a:pathLst>
              </a:custGeom>
              <a:noFill/>
              <a:ln w="762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Étoile à 5 branches 9">
              <a:extLst>
                <a:ext uri="{FF2B5EF4-FFF2-40B4-BE49-F238E27FC236}">
                  <a16:creationId xmlns:a16="http://schemas.microsoft.com/office/drawing/2014/main" id="{8055D38E-7E02-906B-7199-0193BFD1167D}"/>
                </a:ext>
              </a:extLst>
            </p:cNvPr>
            <p:cNvSpPr/>
            <p:nvPr/>
          </p:nvSpPr>
          <p:spPr>
            <a:xfrm>
              <a:off x="5021792" y="2258639"/>
              <a:ext cx="384756" cy="40856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54F0852-CC9A-86ED-1900-D939D1192362}"/>
              </a:ext>
            </a:extLst>
          </p:cNvPr>
          <p:cNvSpPr txBox="1"/>
          <p:nvPr/>
        </p:nvSpPr>
        <p:spPr>
          <a:xfrm>
            <a:off x="1326578" y="6160849"/>
            <a:ext cx="107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LINAC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789D0E-B220-E4F2-608E-2C6F9457611A}"/>
              </a:ext>
            </a:extLst>
          </p:cNvPr>
          <p:cNvSpPr txBox="1"/>
          <p:nvPr/>
        </p:nvSpPr>
        <p:spPr>
          <a:xfrm>
            <a:off x="5904704" y="6108977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</a:t>
            </a:r>
            <a:r>
              <a:rPr lang="en-US" sz="2800" b="1" baseline="30000" dirty="0"/>
              <a:t>3</a:t>
            </a:r>
          </a:p>
        </p:txBody>
      </p:sp>
      <p:sp>
        <p:nvSpPr>
          <p:cNvPr id="35" name="Flèche vers la droite 34">
            <a:extLst>
              <a:ext uri="{FF2B5EF4-FFF2-40B4-BE49-F238E27FC236}">
                <a16:creationId xmlns:a16="http://schemas.microsoft.com/office/drawing/2014/main" id="{7BA5C5BA-49ED-DF42-9055-2E24A80D20AB}"/>
              </a:ext>
            </a:extLst>
          </p:cNvPr>
          <p:cNvSpPr/>
          <p:nvPr/>
        </p:nvSpPr>
        <p:spPr>
          <a:xfrm>
            <a:off x="231227" y="1967713"/>
            <a:ext cx="810495" cy="2584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0201D45-5F77-AD49-4280-92130ACD06D3}"/>
              </a:ext>
            </a:extLst>
          </p:cNvPr>
          <p:cNvSpPr txBox="1"/>
          <p:nvPr/>
        </p:nvSpPr>
        <p:spPr>
          <a:xfrm>
            <a:off x="128890" y="2347309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47BBB4-A68F-55A5-246E-FB10935B30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86" y="4031529"/>
            <a:ext cx="2921089" cy="1735512"/>
          </a:xfrm>
          <a:prstGeom prst="rect">
            <a:avLst/>
          </a:prstGeom>
        </p:spPr>
      </p:pic>
      <p:sp>
        <p:nvSpPr>
          <p:cNvPr id="40" name="Espace réservé du numéro de diapositive 4">
            <a:extLst>
              <a:ext uri="{FF2B5EF4-FFF2-40B4-BE49-F238E27FC236}">
                <a16:creationId xmlns:a16="http://schemas.microsoft.com/office/drawing/2014/main" id="{59877CFB-697E-B9A6-22A8-66253FAA17C3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6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00EB44C-D5AD-9EA8-0C97-E99451E964B1}"/>
              </a:ext>
            </a:extLst>
          </p:cNvPr>
          <p:cNvSpPr txBox="1">
            <a:spLocks/>
          </p:cNvSpPr>
          <p:nvPr/>
        </p:nvSpPr>
        <p:spPr>
          <a:xfrm>
            <a:off x="0" y="27445"/>
            <a:ext cx="10302240" cy="762115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>
              <a:defRPr/>
            </a:pP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</a:t>
            </a:r>
            <a:r>
              <a:rPr lang="fr-FR" sz="32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commissioning </a:t>
            </a:r>
            <a:r>
              <a:rPr lang="fr-FR" sz="3200" b="1" dirty="0" err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optical</a:t>
            </a: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commissioning </a:t>
            </a:r>
            <a:r>
              <a:rPr lang="fr-FR" sz="3200" b="1" dirty="0" err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soon</a:t>
            </a:r>
            <a:endParaRPr lang="fr-FR" sz="3200" b="1" i="1" kern="0" dirty="0">
              <a:ln>
                <a:prstDash val="solid"/>
              </a:ln>
              <a:solidFill>
                <a:srgbClr val="623681"/>
              </a:solidFill>
              <a:effectLst>
                <a:outerShdw blurRad="88000" dist="50800" dir="5040000" algn="tl">
                  <a:srgbClr val="4A66AC">
                    <a:tint val="80000"/>
                    <a:satMod val="250000"/>
                    <a:alpha val="45000"/>
                  </a:srgbClr>
                </a:outerShdw>
              </a:effectLst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A64781D-9D24-C10F-B875-8B5C57669C53}"/>
              </a:ext>
            </a:extLst>
          </p:cNvPr>
          <p:cNvSpPr txBox="1"/>
          <p:nvPr/>
        </p:nvSpPr>
        <p:spPr>
          <a:xfrm>
            <a:off x="2551170" y="653019"/>
            <a:ext cx="3716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B0007"/>
                </a:solidFill>
                <a:effectLst/>
                <a:latin typeface="Calibri" panose="020F0502020204030204" pitchFamily="34" charset="0"/>
              </a:rPr>
              <a:t>Expected</a:t>
            </a:r>
            <a:r>
              <a:rPr lang="fr-FR" sz="2800" b="1" dirty="0">
                <a:solidFill>
                  <a:srgbClr val="FB0007"/>
                </a:solidFill>
                <a:effectLst/>
                <a:latin typeface="Calibri" panose="020F0502020204030204" pitchFamily="34" charset="0"/>
              </a:rPr>
              <a:t> end </a:t>
            </a:r>
            <a:r>
              <a:rPr lang="fr-FR" sz="2800" b="1" dirty="0" err="1">
                <a:solidFill>
                  <a:srgbClr val="FB0007"/>
                </a:solidFill>
                <a:effectLst/>
                <a:latin typeface="Calibri" panose="020F0502020204030204" pitchFamily="34" charset="0"/>
              </a:rPr>
              <a:t>fall</a:t>
            </a:r>
            <a:r>
              <a:rPr lang="fr-FR" sz="2800" b="1" dirty="0">
                <a:solidFill>
                  <a:srgbClr val="FB0007"/>
                </a:solidFill>
                <a:effectLst/>
                <a:latin typeface="Calibri" panose="020F0502020204030204" pitchFamily="34" charset="0"/>
              </a:rPr>
              <a:t> 2027</a:t>
            </a:r>
          </a:p>
        </p:txBody>
      </p:sp>
    </p:spTree>
    <p:extLst>
      <p:ext uri="{BB962C8B-B14F-4D97-AF65-F5344CB8AC3E}">
        <p14:creationId xmlns:p14="http://schemas.microsoft.com/office/powerpoint/2010/main" val="100694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7FE8-7B37-3677-E375-DA5FA6066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8263"/>
            <a:ext cx="10801350" cy="1141413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accent2"/>
                </a:solidFill>
              </a:rPr>
              <a:t>DESIR project enters in a new phase</a:t>
            </a: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B2B1B628-8FAF-BDBD-1CCD-3C48F6C3DC73}"/>
              </a:ext>
            </a:extLst>
          </p:cNvPr>
          <p:cNvSpPr txBox="1"/>
          <p:nvPr/>
        </p:nvSpPr>
        <p:spPr>
          <a:xfrm>
            <a:off x="6383464" y="916260"/>
            <a:ext cx="5399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Building acceptance 2026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Installation of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lines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&amp; first setups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2029</a:t>
            </a:r>
          </a:p>
        </p:txBody>
      </p:sp>
      <p:grpSp>
        <p:nvGrpSpPr>
          <p:cNvPr id="11" name="Groupe 17">
            <a:extLst>
              <a:ext uri="{FF2B5EF4-FFF2-40B4-BE49-F238E27FC236}">
                <a16:creationId xmlns:a16="http://schemas.microsoft.com/office/drawing/2014/main" id="{A90B9F3E-B08E-F1E0-4AA8-CBEFDD2DA5A6}"/>
              </a:ext>
            </a:extLst>
          </p:cNvPr>
          <p:cNvGrpSpPr/>
          <p:nvPr/>
        </p:nvGrpSpPr>
        <p:grpSpPr>
          <a:xfrm>
            <a:off x="419243" y="1134652"/>
            <a:ext cx="4239729" cy="472552"/>
            <a:chOff x="181315" y="849238"/>
            <a:chExt cx="4239729" cy="472552"/>
          </a:xfrm>
        </p:grpSpPr>
        <p:pic>
          <p:nvPicPr>
            <p:cNvPr id="12" name="Image 2">
              <a:extLst>
                <a:ext uri="{FF2B5EF4-FFF2-40B4-BE49-F238E27FC236}">
                  <a16:creationId xmlns:a16="http://schemas.microsoft.com/office/drawing/2014/main" id="{2ACD3DD8-3ECB-E0DB-1246-800D8C580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315" y="849238"/>
              <a:ext cx="471775" cy="472552"/>
            </a:xfrm>
            <a:prstGeom prst="rect">
              <a:avLst/>
            </a:prstGeom>
          </p:spPr>
        </p:pic>
        <p:pic>
          <p:nvPicPr>
            <p:cNvPr id="13" name="Image 7">
              <a:extLst>
                <a:ext uri="{FF2B5EF4-FFF2-40B4-BE49-F238E27FC236}">
                  <a16:creationId xmlns:a16="http://schemas.microsoft.com/office/drawing/2014/main" id="{DE5883C5-2AC3-CF2E-D2A4-215573D0B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1802" y="963010"/>
              <a:ext cx="1082169" cy="259003"/>
            </a:xfrm>
            <a:prstGeom prst="rect">
              <a:avLst/>
            </a:prstGeom>
          </p:spPr>
        </p:pic>
        <p:pic>
          <p:nvPicPr>
            <p:cNvPr id="18" name="Picture 2" descr="IJCLab">
              <a:extLst>
                <a:ext uri="{FF2B5EF4-FFF2-40B4-BE49-F238E27FC236}">
                  <a16:creationId xmlns:a16="http://schemas.microsoft.com/office/drawing/2014/main" id="{1C497E53-76A8-84F4-1A60-2FFE040F5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176" y="963010"/>
              <a:ext cx="405865" cy="287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IPHC Strasbourg (@IPHC_Strasbourg) | Twitter">
              <a:extLst>
                <a:ext uri="{FF2B5EF4-FFF2-40B4-BE49-F238E27FC236}">
                  <a16:creationId xmlns:a16="http://schemas.microsoft.com/office/drawing/2014/main" id="{9FF490F4-B9AA-B246-23D6-4430124DD3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68041" y="880052"/>
              <a:ext cx="476862" cy="387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Image 674">
              <a:extLst>
                <a:ext uri="{FF2B5EF4-FFF2-40B4-BE49-F238E27FC236}">
                  <a16:creationId xmlns:a16="http://schemas.microsoft.com/office/drawing/2014/main" id="{CBF164A6-EF78-3595-B6B6-69269E38C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1266" y="963139"/>
              <a:ext cx="569778" cy="258744"/>
            </a:xfrm>
            <a:prstGeom prst="rect">
              <a:avLst/>
            </a:prstGeom>
          </p:spPr>
        </p:pic>
      </p:grpSp>
      <p:pic>
        <p:nvPicPr>
          <p:cNvPr id="21" name="Image 13">
            <a:extLst>
              <a:ext uri="{FF2B5EF4-FFF2-40B4-BE49-F238E27FC236}">
                <a16:creationId xmlns:a16="http://schemas.microsoft.com/office/drawing/2014/main" id="{7E6103F7-38E4-B03E-8B62-45FB6EDAA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43" y="1133588"/>
            <a:ext cx="497952" cy="488674"/>
          </a:xfrm>
          <a:prstGeom prst="rect">
            <a:avLst/>
          </a:prstGeom>
        </p:spPr>
      </p:pic>
      <p:grpSp>
        <p:nvGrpSpPr>
          <p:cNvPr id="23" name="Groupe 60">
            <a:extLst>
              <a:ext uri="{FF2B5EF4-FFF2-40B4-BE49-F238E27FC236}">
                <a16:creationId xmlns:a16="http://schemas.microsoft.com/office/drawing/2014/main" id="{CA7ABC55-E169-26E4-E6E4-34165BCB2E41}"/>
              </a:ext>
            </a:extLst>
          </p:cNvPr>
          <p:cNvGrpSpPr/>
          <p:nvPr/>
        </p:nvGrpSpPr>
        <p:grpSpPr>
          <a:xfrm>
            <a:off x="6857128" y="1737651"/>
            <a:ext cx="5684239" cy="3624892"/>
            <a:chOff x="1825902" y="1988841"/>
            <a:chExt cx="7554090" cy="4536504"/>
          </a:xfrm>
        </p:grpSpPr>
        <p:pic>
          <p:nvPicPr>
            <p:cNvPr id="27" name="Picture 2" descr="C:\Documents and Settings\thomasjc\Bureau\DESIR\Meetings\2011\Symposium_Fr_Jp\Screen shot 2011-01-03 at 13.29.34.png">
              <a:extLst>
                <a:ext uri="{FF2B5EF4-FFF2-40B4-BE49-F238E27FC236}">
                  <a16:creationId xmlns:a16="http://schemas.microsoft.com/office/drawing/2014/main" id="{50434514-3AA8-4307-9FD0-B132F30F0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0" t="912" r="1544" b="456"/>
            <a:stretch>
              <a:fillRect/>
            </a:stretch>
          </p:blipFill>
          <p:spPr bwMode="auto">
            <a:xfrm>
              <a:off x="1835695" y="1988841"/>
              <a:ext cx="6737383" cy="4536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Ellipse 62">
              <a:extLst>
                <a:ext uri="{FF2B5EF4-FFF2-40B4-BE49-F238E27FC236}">
                  <a16:creationId xmlns:a16="http://schemas.microsoft.com/office/drawing/2014/main" id="{97252138-D859-D8F5-7CDB-72A5A038A149}"/>
                </a:ext>
              </a:extLst>
            </p:cNvPr>
            <p:cNvSpPr/>
            <p:nvPr/>
          </p:nvSpPr>
          <p:spPr bwMode="auto">
            <a:xfrm rot="19631431">
              <a:off x="7152190" y="2200707"/>
              <a:ext cx="1714868" cy="460212"/>
            </a:xfrm>
            <a:prstGeom prst="ellipse">
              <a:avLst/>
            </a:prstGeom>
            <a:solidFill>
              <a:srgbClr val="FF0000">
                <a:alpha val="24000"/>
              </a:srgbClr>
            </a:solidFill>
            <a:ln w="381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29" name="Ellipse 63">
              <a:extLst>
                <a:ext uri="{FF2B5EF4-FFF2-40B4-BE49-F238E27FC236}">
                  <a16:creationId xmlns:a16="http://schemas.microsoft.com/office/drawing/2014/main" id="{ED8FA14D-B110-0321-A2D1-5F976A7CD18D}"/>
                </a:ext>
              </a:extLst>
            </p:cNvPr>
            <p:cNvSpPr/>
            <p:nvPr/>
          </p:nvSpPr>
          <p:spPr bwMode="auto">
            <a:xfrm rot="19552545">
              <a:off x="3179838" y="4093378"/>
              <a:ext cx="2263155" cy="329982"/>
            </a:xfrm>
            <a:prstGeom prst="ellipse">
              <a:avLst/>
            </a:prstGeom>
            <a:solidFill>
              <a:srgbClr val="FF0000">
                <a:alpha val="24000"/>
              </a:srgbClr>
            </a:solidFill>
            <a:ln w="381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30" name="ZoneTexte 64">
              <a:extLst>
                <a:ext uri="{FF2B5EF4-FFF2-40B4-BE49-F238E27FC236}">
                  <a16:creationId xmlns:a16="http://schemas.microsoft.com/office/drawing/2014/main" id="{18FBFBAD-BC10-62DA-AC57-EBA8096C3D48}"/>
                </a:ext>
              </a:extLst>
            </p:cNvPr>
            <p:cNvSpPr txBox="1"/>
            <p:nvPr/>
          </p:nvSpPr>
          <p:spPr>
            <a:xfrm>
              <a:off x="7632928" y="2906059"/>
              <a:ext cx="1002492" cy="409666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 w="38100" cmpd="sng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en-US" sz="700" b="1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-LEB, SIRIUS</a:t>
              </a:r>
            </a:p>
          </p:txBody>
        </p:sp>
        <p:sp>
          <p:nvSpPr>
            <p:cNvPr id="32" name="Ellipse 65">
              <a:extLst>
                <a:ext uri="{FF2B5EF4-FFF2-40B4-BE49-F238E27FC236}">
                  <a16:creationId xmlns:a16="http://schemas.microsoft.com/office/drawing/2014/main" id="{55ADE87F-3FF9-FCC8-CAA3-C0DD9B9AA5EC}"/>
                </a:ext>
              </a:extLst>
            </p:cNvPr>
            <p:cNvSpPr/>
            <p:nvPr/>
          </p:nvSpPr>
          <p:spPr bwMode="auto">
            <a:xfrm rot="19380000">
              <a:off x="1825902" y="5494877"/>
              <a:ext cx="1982235" cy="330142"/>
            </a:xfrm>
            <a:prstGeom prst="ellipse">
              <a:avLst/>
            </a:prstGeom>
            <a:solidFill>
              <a:srgbClr val="00FFFF">
                <a:alpha val="27000"/>
              </a:srgbClr>
            </a:solidFill>
            <a:ln w="38100" cap="flat" cmpd="sng" algn="ctr">
              <a:solidFill>
                <a:srgbClr val="00FF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dirty="0">
                <a:solidFill>
                  <a:srgbClr val="002060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34" name="ZoneTexte 66">
              <a:extLst>
                <a:ext uri="{FF2B5EF4-FFF2-40B4-BE49-F238E27FC236}">
                  <a16:creationId xmlns:a16="http://schemas.microsoft.com/office/drawing/2014/main" id="{498B0054-044A-7BD0-5F7E-44DFA76005B2}"/>
                </a:ext>
              </a:extLst>
            </p:cNvPr>
            <p:cNvSpPr txBox="1"/>
            <p:nvPr/>
          </p:nvSpPr>
          <p:spPr>
            <a:xfrm>
              <a:off x="3145055" y="5608277"/>
              <a:ext cx="2280458" cy="365656"/>
            </a:xfrm>
            <a:prstGeom prst="rect">
              <a:avLst/>
            </a:prstGeom>
            <a:solidFill>
              <a:srgbClr val="00FFFF">
                <a:alpha val="27000"/>
              </a:srgbClr>
            </a:solidFill>
            <a:ln w="38100" cmpd="sng">
              <a:solidFill>
                <a:srgbClr val="3366FF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3366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SPIRAL 1 Upgrade</a:t>
              </a:r>
            </a:p>
          </p:txBody>
        </p:sp>
        <p:cxnSp>
          <p:nvCxnSpPr>
            <p:cNvPr id="35" name="Connecteur droit avec flèche 67">
              <a:extLst>
                <a:ext uri="{FF2B5EF4-FFF2-40B4-BE49-F238E27FC236}">
                  <a16:creationId xmlns:a16="http://schemas.microsoft.com/office/drawing/2014/main" id="{66DAEB13-FA8F-1C7B-7482-6020562A6F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704" y="4325815"/>
              <a:ext cx="2113311" cy="205551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DD7DD35-0B01-91DF-93F2-BB5FDBAF6C1A}"/>
                </a:ext>
              </a:extLst>
            </p:cNvPr>
            <p:cNvSpPr/>
            <p:nvPr/>
          </p:nvSpPr>
          <p:spPr>
            <a:xfrm>
              <a:off x="7108274" y="3334245"/>
              <a:ext cx="2271718" cy="759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1" indent="-266700"/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Fusion-evaporation</a:t>
              </a:r>
            </a:p>
            <a:p>
              <a:pPr marL="266700" lvl="1" indent="-266700"/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(Multi-)nucleon Transfer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B45FFD9-383E-54CA-E03D-857B3DB80EFF}"/>
                </a:ext>
              </a:extLst>
            </p:cNvPr>
            <p:cNvSpPr/>
            <p:nvPr/>
          </p:nvSpPr>
          <p:spPr>
            <a:xfrm>
              <a:off x="3315266" y="5969632"/>
              <a:ext cx="3888433" cy="365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1" indent="-266700"/>
              <a:r>
                <a:rPr lang="en-US" sz="700" b="1" dirty="0">
                  <a:solidFill>
                    <a:srgbClr val="00B0F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Beam &amp; target fragmentation</a:t>
              </a:r>
            </a:p>
          </p:txBody>
        </p:sp>
        <p:sp>
          <p:nvSpPr>
            <p:cNvPr id="38" name="ZoneTexte 70">
              <a:extLst>
                <a:ext uri="{FF2B5EF4-FFF2-40B4-BE49-F238E27FC236}">
                  <a16:creationId xmlns:a16="http://schemas.microsoft.com/office/drawing/2014/main" id="{DE10AC6D-6EDC-9317-2ECE-C62846D65A24}"/>
                </a:ext>
              </a:extLst>
            </p:cNvPr>
            <p:cNvSpPr txBox="1"/>
            <p:nvPr/>
          </p:nvSpPr>
          <p:spPr>
            <a:xfrm>
              <a:off x="3267794" y="3594750"/>
              <a:ext cx="963308" cy="365656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 w="38100" cmpd="sng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en-US" sz="700" b="1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-LEB</a:t>
              </a:r>
            </a:p>
          </p:txBody>
        </p:sp>
      </p:grpSp>
      <p:pic>
        <p:nvPicPr>
          <p:cNvPr id="41" name="Picture 2" descr="GANIL">
            <a:extLst>
              <a:ext uri="{FF2B5EF4-FFF2-40B4-BE49-F238E27FC236}">
                <a16:creationId xmlns:a16="http://schemas.microsoft.com/office/drawing/2014/main" id="{8F438219-1A46-EC68-F61E-B0AA52B6B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58" y="1225901"/>
            <a:ext cx="1256257" cy="2679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AACADD45-C72F-4C41-6B0C-D63F1E762069}"/>
              </a:ext>
            </a:extLst>
          </p:cNvPr>
          <p:cNvSpPr txBox="1"/>
          <p:nvPr/>
        </p:nvSpPr>
        <p:spPr>
          <a:xfrm>
            <a:off x="68875" y="4559753"/>
            <a:ext cx="7123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Beams from SPIRAL1 and S</a:t>
            </a:r>
            <a:r>
              <a:rPr lang="en-US" sz="1600" baseline="30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3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Important beam preparation and purification capabilities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High resolution and high precision experiments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Studies of fundamental properties of nuclei: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masses, lifetimes, decay modes, spin, quadrupolar moments…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Nucleosynthesis, Fundamental interactions, study of weak interaction</a:t>
            </a:r>
          </a:p>
          <a:p>
            <a:endParaRPr lang="en-FR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1C2F6-2985-3B1E-DB94-6595EE103B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6826" y="5341841"/>
            <a:ext cx="1778907" cy="934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5F031-E8A6-1EC3-6510-82409F3AAD22}"/>
              </a:ext>
            </a:extLst>
          </p:cNvPr>
          <p:cNvSpPr txBox="1"/>
          <p:nvPr/>
        </p:nvSpPr>
        <p:spPr>
          <a:xfrm>
            <a:off x="7975600" y="5571067"/>
            <a:ext cx="2279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Scientific </a:t>
            </a:r>
            <a:r>
              <a:rPr lang="fr-FR" dirty="0"/>
              <a:t>a</a:t>
            </a:r>
            <a:r>
              <a:rPr lang="fr-FR" sz="1800" dirty="0"/>
              <a:t>perture</a:t>
            </a:r>
          </a:p>
          <a:p>
            <a:r>
              <a:rPr lang="fr-FR" dirty="0"/>
              <a:t>Contribution to ESPPU</a:t>
            </a:r>
            <a:endParaRPr lang="en-FR" sz="1800" dirty="0"/>
          </a:p>
          <a:p>
            <a:endParaRPr lang="en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6A2A6B19-0E90-0E7E-B676-B5A0E6F01816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F3CB6B-2425-E9A4-8F3C-44E7060AB1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619" y="1172854"/>
            <a:ext cx="675855" cy="38051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54881F3-A557-39EC-D11F-117FBB8A6BC6}"/>
              </a:ext>
            </a:extLst>
          </p:cNvPr>
          <p:cNvSpPr txBox="1"/>
          <p:nvPr/>
        </p:nvSpPr>
        <p:spPr>
          <a:xfrm>
            <a:off x="215627" y="6283376"/>
            <a:ext cx="4917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DESIR workshop March 2026 : 52 Letter of Intents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3CC7BC-C2D6-BC60-EE08-270788BCDD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875" y="2443954"/>
            <a:ext cx="2280531" cy="17737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85ACF3-7B2C-9425-E293-D57223D740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2256" y="2106858"/>
            <a:ext cx="5020541" cy="227994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CF936D6-B879-BAEF-24F3-E376E686DFC5}"/>
              </a:ext>
            </a:extLst>
          </p:cNvPr>
          <p:cNvCxnSpPr>
            <a:cxnSpLocks/>
          </p:cNvCxnSpPr>
          <p:nvPr/>
        </p:nvCxnSpPr>
        <p:spPr>
          <a:xfrm flipH="1">
            <a:off x="1013458" y="2060913"/>
            <a:ext cx="945260" cy="9253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EDEAEBF-3200-56D8-A84C-3DA483D81932}"/>
              </a:ext>
            </a:extLst>
          </p:cNvPr>
          <p:cNvCxnSpPr>
            <a:cxnSpLocks/>
          </p:cNvCxnSpPr>
          <p:nvPr/>
        </p:nvCxnSpPr>
        <p:spPr>
          <a:xfrm flipH="1" flipV="1">
            <a:off x="1043654" y="3628612"/>
            <a:ext cx="915064" cy="758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900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7FE8-7B37-3677-E375-DA5FA6066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2700"/>
            <a:ext cx="10801350" cy="1141413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New standing for </a:t>
            </a:r>
            <a:r>
              <a:rPr lang="fr-FR" sz="2800" dirty="0" err="1">
                <a:solidFill>
                  <a:schemeClr val="accent2"/>
                </a:solidFill>
              </a:rPr>
              <a:t>users</a:t>
            </a:r>
            <a:r>
              <a:rPr lang="fr-FR" sz="2800" dirty="0">
                <a:solidFill>
                  <a:schemeClr val="accent2"/>
                </a:solidFill>
              </a:rPr>
              <a:t> (2027-2028)</a:t>
            </a:r>
            <a:r>
              <a:rPr lang="en-FR" sz="2800">
                <a:solidFill>
                  <a:schemeClr val="accent2"/>
                </a:solidFill>
              </a:rPr>
              <a:t> </a:t>
            </a:r>
            <a:br>
              <a:rPr lang="en-FR" sz="2800">
                <a:solidFill>
                  <a:schemeClr val="accent2"/>
                </a:solidFill>
              </a:rPr>
            </a:br>
            <a:endParaRPr lang="en-FR" sz="2800" dirty="0">
              <a:solidFill>
                <a:schemeClr val="accent2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D68B4B-8116-EB17-90C0-1AF571F9AAF0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C51197E8-AE32-9ACA-FB3B-280A1B2E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70" y="1512176"/>
            <a:ext cx="4891566" cy="20497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4AD479-2105-383C-55E2-B0437F075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18" y="3778437"/>
            <a:ext cx="4330970" cy="28265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F084DF2-8399-E5E3-FA3F-A12B93D4C5E2}"/>
              </a:ext>
            </a:extLst>
          </p:cNvPr>
          <p:cNvSpPr txBox="1"/>
          <p:nvPr/>
        </p:nvSpPr>
        <p:spPr>
          <a:xfrm>
            <a:off x="282791" y="757578"/>
            <a:ext cx="5117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Construction of a </a:t>
            </a:r>
            <a:r>
              <a:rPr lang="fr-FR" b="1" dirty="0" err="1"/>
              <a:t>researchers</a:t>
            </a:r>
            <a:r>
              <a:rPr lang="fr-FR" b="1" dirty="0"/>
              <a:t>’ </a:t>
            </a:r>
            <a:r>
              <a:rPr lang="fr-FR" b="1" dirty="0" err="1"/>
              <a:t>residence</a:t>
            </a:r>
            <a:r>
              <a:rPr lang="fr-FR" b="1" dirty="0"/>
              <a:t> and a </a:t>
            </a:r>
            <a:r>
              <a:rPr lang="fr-FR" b="1" dirty="0" err="1"/>
              <a:t>student</a:t>
            </a:r>
            <a:r>
              <a:rPr lang="fr-FR" b="1" dirty="0"/>
              <a:t> </a:t>
            </a:r>
            <a:r>
              <a:rPr lang="fr-FR" b="1" dirty="0" err="1"/>
              <a:t>residence</a:t>
            </a:r>
            <a:r>
              <a:rPr lang="fr-FR" b="1" dirty="0"/>
              <a:t> </a:t>
            </a:r>
            <a:r>
              <a:rPr lang="fr-FR" b="1" dirty="0" err="1"/>
              <a:t>ongoing</a:t>
            </a:r>
            <a:endParaRPr lang="en-US" b="1" dirty="0"/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8DFD61DA-FB50-3686-8BE8-39EA62EB6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769" y="1531603"/>
            <a:ext cx="5093513" cy="262731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C66F78-3D3E-9F58-7D7E-64A8026E9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4769" y="4292832"/>
            <a:ext cx="5093513" cy="244905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1AED28C-0CAE-3DA5-EBD8-D390C92FEC06}"/>
              </a:ext>
            </a:extLst>
          </p:cNvPr>
          <p:cNvSpPr txBox="1"/>
          <p:nvPr/>
        </p:nvSpPr>
        <p:spPr>
          <a:xfrm>
            <a:off x="6255624" y="826340"/>
            <a:ext cx="511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New GANIL campus </a:t>
            </a:r>
            <a:r>
              <a:rPr lang="fr-FR" b="1" dirty="0" err="1"/>
              <a:t>reception</a:t>
            </a:r>
            <a:r>
              <a:rPr lang="fr-FR" b="1" dirty="0"/>
              <a:t> </a:t>
            </a:r>
            <a:r>
              <a:rPr lang="fr-FR" b="1" dirty="0" err="1"/>
              <a:t>buiding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3462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0325FF2-DFF9-8215-AF4B-91DEACB9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C8ACB5-7229-43D3-F17F-066FDD55F5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-11704" y="-973303"/>
            <a:ext cx="12203704" cy="9140813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04D1770-0BCA-6B24-D950-DEB84C6C71CF}"/>
              </a:ext>
            </a:extLst>
          </p:cNvPr>
          <p:cNvSpPr txBox="1">
            <a:spLocks/>
          </p:cNvSpPr>
          <p:nvPr/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 err="1">
                <a:solidFill>
                  <a:srgbClr val="002060"/>
                </a:solidFill>
              </a:rPr>
              <a:t>Thank</a:t>
            </a:r>
            <a:r>
              <a:rPr lang="fr-FR" dirty="0">
                <a:solidFill>
                  <a:srgbClr val="002060"/>
                </a:solidFill>
              </a:rPr>
              <a:t> </a:t>
            </a:r>
            <a:r>
              <a:rPr lang="fr-FR" dirty="0" err="1">
                <a:solidFill>
                  <a:srgbClr val="002060"/>
                </a:solidFill>
              </a:rPr>
              <a:t>you</a:t>
            </a:r>
            <a:r>
              <a:rPr lang="fr-FR" dirty="0">
                <a:solidFill>
                  <a:srgbClr val="002060"/>
                </a:solidFill>
              </a:rPr>
              <a:t> for </a:t>
            </a:r>
            <a:r>
              <a:rPr lang="fr-FR" dirty="0" err="1">
                <a:solidFill>
                  <a:srgbClr val="002060"/>
                </a:solidFill>
              </a:rPr>
              <a:t>supporting</a:t>
            </a:r>
            <a:r>
              <a:rPr lang="fr-FR" dirty="0">
                <a:solidFill>
                  <a:srgbClr val="002060"/>
                </a:solidFill>
              </a:rPr>
              <a:t> GANIL</a:t>
            </a: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C7CD96D0-FCF6-3CC9-C070-354C3C91478E}"/>
              </a:ext>
            </a:extLst>
          </p:cNvPr>
          <p:cNvSpPr txBox="1">
            <a:spLocks/>
          </p:cNvSpPr>
          <p:nvPr/>
        </p:nvSpPr>
        <p:spPr>
          <a:xfrm>
            <a:off x="5897521" y="5738018"/>
            <a:ext cx="5364646" cy="1141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solidFill>
                  <a:srgbClr val="002060"/>
                </a:solidFill>
              </a:rPr>
              <a:t>Have a </a:t>
            </a:r>
            <a:r>
              <a:rPr lang="fr-FR" dirty="0" err="1">
                <a:solidFill>
                  <a:srgbClr val="002060"/>
                </a:solidFill>
              </a:rPr>
              <a:t>safe</a:t>
            </a:r>
            <a:r>
              <a:rPr lang="fr-FR" dirty="0">
                <a:solidFill>
                  <a:srgbClr val="002060"/>
                </a:solidFill>
              </a:rPr>
              <a:t> trip back</a:t>
            </a:r>
          </a:p>
        </p:txBody>
      </p:sp>
    </p:spTree>
    <p:extLst>
      <p:ext uri="{BB962C8B-B14F-4D97-AF65-F5344CB8AC3E}">
        <p14:creationId xmlns:p14="http://schemas.microsoft.com/office/powerpoint/2010/main" val="39267815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owerpoint_GANIL-4" id="{F9A35543-14D9-5542-84B9-64B5CEF9D848}" vid="{7F7D01AE-B7AA-DD48-94FC-84759EBBCDE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79254</TotalTime>
  <Words>494</Words>
  <Application>Microsoft Macintosh PowerPoint</Application>
  <PresentationFormat>Grand écran</PresentationFormat>
  <Paragraphs>126</Paragraphs>
  <Slides>9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Symbol</vt:lpstr>
      <vt:lpstr>Wingdings</vt:lpstr>
      <vt:lpstr>Thème Office</vt:lpstr>
      <vt:lpstr>Very brief conclusion</vt:lpstr>
      <vt:lpstr>Présentation PowerPoint</vt:lpstr>
      <vt:lpstr>Présentation PowerPoint</vt:lpstr>
      <vt:lpstr>Présentation PowerPoint</vt:lpstr>
      <vt:lpstr>Présentation PowerPoint</vt:lpstr>
      <vt:lpstr> </vt:lpstr>
      <vt:lpstr>DESIR project enters in a new phase</vt:lpstr>
      <vt:lpstr>New standing for users (2027-2028) 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Robinet</dc:creator>
  <cp:lastModifiedBy>Herve Savajols</cp:lastModifiedBy>
  <cp:revision>356</cp:revision>
  <cp:lastPrinted>2025-05-22T16:55:07Z</cp:lastPrinted>
  <dcterms:created xsi:type="dcterms:W3CDTF">2024-02-01T13:48:29Z</dcterms:created>
  <dcterms:modified xsi:type="dcterms:W3CDTF">2026-09-25T07:09:13Z</dcterms:modified>
</cp:coreProperties>
</file>