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10" r:id="rId5"/>
  </p:sldMasterIdLst>
  <p:notesMasterIdLst>
    <p:notesMasterId r:id="rId47"/>
  </p:notesMasterIdLst>
  <p:handoutMasterIdLst>
    <p:handoutMasterId r:id="rId48"/>
  </p:handoutMasterIdLst>
  <p:sldIdLst>
    <p:sldId id="270" r:id="rId6"/>
    <p:sldId id="2006" r:id="rId7"/>
    <p:sldId id="2021" r:id="rId8"/>
    <p:sldId id="279" r:id="rId9"/>
    <p:sldId id="2052" r:id="rId10"/>
    <p:sldId id="653" r:id="rId11"/>
    <p:sldId id="1912" r:id="rId12"/>
    <p:sldId id="2401" r:id="rId13"/>
    <p:sldId id="1981" r:id="rId14"/>
    <p:sldId id="1982" r:id="rId15"/>
    <p:sldId id="1968" r:id="rId16"/>
    <p:sldId id="2402" r:id="rId17"/>
    <p:sldId id="516" r:id="rId18"/>
    <p:sldId id="2405" r:id="rId19"/>
    <p:sldId id="2051" r:id="rId20"/>
    <p:sldId id="2403" r:id="rId21"/>
    <p:sldId id="2004" r:id="rId22"/>
    <p:sldId id="2407" r:id="rId23"/>
    <p:sldId id="2409" r:id="rId24"/>
    <p:sldId id="2404" r:id="rId25"/>
    <p:sldId id="2406" r:id="rId26"/>
    <p:sldId id="937" r:id="rId27"/>
    <p:sldId id="2411" r:id="rId28"/>
    <p:sldId id="2410" r:id="rId29"/>
    <p:sldId id="2050" r:id="rId30"/>
    <p:sldId id="2412" r:id="rId31"/>
    <p:sldId id="2413" r:id="rId32"/>
    <p:sldId id="2414" r:id="rId33"/>
    <p:sldId id="2415" r:id="rId34"/>
    <p:sldId id="2419" r:id="rId35"/>
    <p:sldId id="2013" r:id="rId36"/>
    <p:sldId id="1998" r:id="rId37"/>
    <p:sldId id="2023" r:id="rId38"/>
    <p:sldId id="2394" r:id="rId39"/>
    <p:sldId id="2416" r:id="rId40"/>
    <p:sldId id="2417" r:id="rId41"/>
    <p:sldId id="2395" r:id="rId42"/>
    <p:sldId id="2418" r:id="rId43"/>
    <p:sldId id="1921" r:id="rId44"/>
    <p:sldId id="2001" r:id="rId45"/>
    <p:sldId id="1054" r:id="rId46"/>
  </p:sldIdLst>
  <p:sldSz cx="12192000" cy="6858000"/>
  <p:notesSz cx="7315200" cy="12344400"/>
  <p:defaultTextStyle>
    <a:defPPr>
      <a:defRPr lang="en-US"/>
    </a:defPPr>
    <a:lvl1pPr algn="l" defTabSz="457126" rtl="0" fontAlgn="base">
      <a:spcBef>
        <a:spcPct val="0"/>
      </a:spcBef>
      <a:spcAft>
        <a:spcPct val="0"/>
      </a:spcAft>
      <a:defRPr kern="1200">
        <a:solidFill>
          <a:schemeClr val="tx1"/>
        </a:solidFill>
        <a:latin typeface="Arial" pitchFamily="34" charset="0"/>
        <a:ea typeface="ヒラギノ角ゴ Pro W3"/>
        <a:cs typeface="ヒラギノ角ゴ Pro W3"/>
      </a:defRPr>
    </a:lvl1pPr>
    <a:lvl2pPr marL="457126" algn="l" defTabSz="457126" rtl="0" fontAlgn="base">
      <a:spcBef>
        <a:spcPct val="0"/>
      </a:spcBef>
      <a:spcAft>
        <a:spcPct val="0"/>
      </a:spcAft>
      <a:defRPr kern="1200">
        <a:solidFill>
          <a:schemeClr val="tx1"/>
        </a:solidFill>
        <a:latin typeface="Arial" pitchFamily="34" charset="0"/>
        <a:ea typeface="ヒラギノ角ゴ Pro W3"/>
        <a:cs typeface="ヒラギノ角ゴ Pro W3"/>
      </a:defRPr>
    </a:lvl2pPr>
    <a:lvl3pPr marL="914254" algn="l" defTabSz="457126" rtl="0" fontAlgn="base">
      <a:spcBef>
        <a:spcPct val="0"/>
      </a:spcBef>
      <a:spcAft>
        <a:spcPct val="0"/>
      </a:spcAft>
      <a:defRPr kern="1200">
        <a:solidFill>
          <a:schemeClr val="tx1"/>
        </a:solidFill>
        <a:latin typeface="Arial" pitchFamily="34" charset="0"/>
        <a:ea typeface="ヒラギノ角ゴ Pro W3"/>
        <a:cs typeface="ヒラギノ角ゴ Pro W3"/>
      </a:defRPr>
    </a:lvl3pPr>
    <a:lvl4pPr marL="1371379" algn="l" defTabSz="457126" rtl="0" fontAlgn="base">
      <a:spcBef>
        <a:spcPct val="0"/>
      </a:spcBef>
      <a:spcAft>
        <a:spcPct val="0"/>
      </a:spcAft>
      <a:defRPr kern="1200">
        <a:solidFill>
          <a:schemeClr val="tx1"/>
        </a:solidFill>
        <a:latin typeface="Arial" pitchFamily="34" charset="0"/>
        <a:ea typeface="ヒラギノ角ゴ Pro W3"/>
        <a:cs typeface="ヒラギノ角ゴ Pro W3"/>
      </a:defRPr>
    </a:lvl4pPr>
    <a:lvl5pPr marL="1828506" algn="l" defTabSz="457126" rtl="0" fontAlgn="base">
      <a:spcBef>
        <a:spcPct val="0"/>
      </a:spcBef>
      <a:spcAft>
        <a:spcPct val="0"/>
      </a:spcAft>
      <a:defRPr kern="1200">
        <a:solidFill>
          <a:schemeClr val="tx1"/>
        </a:solidFill>
        <a:latin typeface="Arial" pitchFamily="34" charset="0"/>
        <a:ea typeface="ヒラギノ角ゴ Pro W3"/>
        <a:cs typeface="ヒラギノ角ゴ Pro W3"/>
      </a:defRPr>
    </a:lvl5pPr>
    <a:lvl6pPr marL="2285633" algn="l" defTabSz="914254" rtl="0" eaLnBrk="1" latinLnBrk="0" hangingPunct="1">
      <a:defRPr kern="1200">
        <a:solidFill>
          <a:schemeClr val="tx1"/>
        </a:solidFill>
        <a:latin typeface="Arial" pitchFamily="34" charset="0"/>
        <a:ea typeface="ヒラギノ角ゴ Pro W3"/>
        <a:cs typeface="ヒラギノ角ゴ Pro W3"/>
      </a:defRPr>
    </a:lvl6pPr>
    <a:lvl7pPr marL="2742759" algn="l" defTabSz="914254" rtl="0" eaLnBrk="1" latinLnBrk="0" hangingPunct="1">
      <a:defRPr kern="1200">
        <a:solidFill>
          <a:schemeClr val="tx1"/>
        </a:solidFill>
        <a:latin typeface="Arial" pitchFamily="34" charset="0"/>
        <a:ea typeface="ヒラギノ角ゴ Pro W3"/>
        <a:cs typeface="ヒラギノ角ゴ Pro W3"/>
      </a:defRPr>
    </a:lvl7pPr>
    <a:lvl8pPr marL="3199886" algn="l" defTabSz="914254" rtl="0" eaLnBrk="1" latinLnBrk="0" hangingPunct="1">
      <a:defRPr kern="1200">
        <a:solidFill>
          <a:schemeClr val="tx1"/>
        </a:solidFill>
        <a:latin typeface="Arial" pitchFamily="34" charset="0"/>
        <a:ea typeface="ヒラギノ角ゴ Pro W3"/>
        <a:cs typeface="ヒラギノ角ゴ Pro W3"/>
      </a:defRPr>
    </a:lvl8pPr>
    <a:lvl9pPr marL="3657012" algn="l" defTabSz="914254" rtl="0" eaLnBrk="1" latinLnBrk="0" hangingPunct="1">
      <a:defRPr kern="1200">
        <a:solidFill>
          <a:schemeClr val="tx1"/>
        </a:solidFill>
        <a:latin typeface="Arial" pitchFamily="34" charset="0"/>
        <a:ea typeface="ヒラギノ角ゴ Pro W3"/>
        <a:cs typeface="ヒラギノ角ゴ Pro W3"/>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887"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64308"/>
    <a:srgbClr val="D6E2D4"/>
    <a:srgbClr val="0F0C8F"/>
    <a:srgbClr val="0033CC"/>
    <a:srgbClr val="E7E9DE"/>
    <a:srgbClr val="339933"/>
    <a:srgbClr val="FFAE1A"/>
    <a:srgbClr val="CC00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82756" autoAdjust="0"/>
  </p:normalViewPr>
  <p:slideViewPr>
    <p:cSldViewPr snapToObjects="1">
      <p:cViewPr varScale="1">
        <p:scale>
          <a:sx n="90" d="100"/>
          <a:sy n="90" d="100"/>
        </p:scale>
        <p:origin x="62" y="43"/>
      </p:cViewPr>
      <p:guideLst>
        <p:guide orient="horz" pos="2160"/>
        <p:guide pos="3840"/>
      </p:guideLst>
    </p:cSldViewPr>
  </p:slideViewPr>
  <p:notesTextViewPr>
    <p:cViewPr>
      <p:scale>
        <a:sx n="3" d="2"/>
        <a:sy n="3" d="2"/>
      </p:scale>
      <p:origin x="0" y="0"/>
    </p:cViewPr>
  </p:notesTextViewPr>
  <p:sorterViewPr>
    <p:cViewPr>
      <p:scale>
        <a:sx n="90" d="100"/>
        <a:sy n="90" d="100"/>
      </p:scale>
      <p:origin x="0" y="-6432"/>
    </p:cViewPr>
  </p:sorterViewPr>
  <p:notesViewPr>
    <p:cSldViewPr snapToObjects="1">
      <p:cViewPr varScale="1">
        <p:scale>
          <a:sx n="73" d="100"/>
          <a:sy n="73" d="100"/>
        </p:scale>
        <p:origin x="2982" y="54"/>
      </p:cViewPr>
      <p:guideLst>
        <p:guide orient="horz" pos="3887"/>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ysClr val="windowText" lastClr="000000"/>
                </a:solidFill>
                <a:latin typeface="+mn-lt"/>
                <a:ea typeface="+mn-ea"/>
                <a:cs typeface="+mn-cs"/>
              </a:defRPr>
            </a:pPr>
            <a:r>
              <a:rPr lang="en-US" sz="1600" baseline="30000" dirty="0"/>
              <a:t>92</a:t>
            </a:r>
            <a:r>
              <a:rPr lang="en-US" sz="1600" dirty="0"/>
              <a:t>Mo+C </a:t>
            </a:r>
            <a:r>
              <a:rPr lang="en-US" sz="1600" dirty="0">
                <a:sym typeface="Wingdings" panose="05000000000000000000" pitchFamily="2" charset="2"/>
              </a:rPr>
              <a:t></a:t>
            </a:r>
            <a:r>
              <a:rPr lang="en-US" sz="1600" dirty="0"/>
              <a:t> Z=40</a:t>
            </a:r>
          </a:p>
        </c:rich>
      </c:tx>
      <c:layout>
        <c:manualLayout>
          <c:xMode val="edge"/>
          <c:yMode val="edge"/>
          <c:x val="0.19323140475835965"/>
          <c:y val="8.1652493438320206E-2"/>
        </c:manualLayout>
      </c:layout>
      <c:overlay val="0"/>
      <c:spPr>
        <a:solidFill>
          <a:schemeClr val="bg1">
            <a:lumMod val="95000"/>
          </a:schemeClr>
        </a:solidFill>
        <a:ln>
          <a:noFill/>
        </a:ln>
        <a:effectLst/>
      </c:spPr>
      <c:txPr>
        <a:bodyPr rot="0" spcFirstLastPara="1" vertOverflow="ellipsis" vert="horz" wrap="square" anchor="ctr" anchorCtr="1"/>
        <a:lstStyle/>
        <a:p>
          <a:pPr>
            <a:defRPr sz="16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466708068083048"/>
          <c:y val="2.6066666666666665E-2"/>
          <c:w val="0.82187032396136317"/>
          <c:h val="0.84939958421874229"/>
        </c:manualLayout>
      </c:layout>
      <c:scatterChart>
        <c:scatterStyle val="lineMarker"/>
        <c:varyColors val="0"/>
        <c:ser>
          <c:idx val="2"/>
          <c:order val="0"/>
          <c:tx>
            <c:strRef>
              <c:f>'Z40'!$E$5</c:f>
              <c:strCache>
                <c:ptCount val="1"/>
                <c:pt idx="0">
                  <c:v>EPAX2</c:v>
                </c:pt>
              </c:strCache>
            </c:strRef>
          </c:tx>
          <c:spPr>
            <a:ln w="19050" cap="rnd">
              <a:solidFill>
                <a:schemeClr val="accent1">
                  <a:lumMod val="75000"/>
                </a:schemeClr>
              </a:solidFill>
              <a:prstDash val="sysDash"/>
              <a:round/>
            </a:ln>
            <a:effectLst/>
          </c:spPr>
          <c:marker>
            <c:symbol val="square"/>
            <c:size val="5"/>
            <c:spPr>
              <a:noFill/>
              <a:ln w="9525">
                <a:solidFill>
                  <a:schemeClr val="tx1"/>
                </a:solidFill>
              </a:ln>
              <a:effectLst/>
            </c:spPr>
          </c:marker>
          <c:xVal>
            <c:numRef>
              <c:f>'Z40'!$A$6:$A$26</c:f>
              <c:numCache>
                <c:formatCode>General</c:formatCode>
                <c:ptCount val="21"/>
                <c:pt idx="0">
                  <c:v>74</c:v>
                </c:pt>
                <c:pt idx="1">
                  <c:v>75</c:v>
                </c:pt>
                <c:pt idx="2">
                  <c:v>76</c:v>
                </c:pt>
                <c:pt idx="3">
                  <c:v>77</c:v>
                </c:pt>
                <c:pt idx="4">
                  <c:v>78</c:v>
                </c:pt>
                <c:pt idx="5">
                  <c:v>79</c:v>
                </c:pt>
                <c:pt idx="6">
                  <c:v>80</c:v>
                </c:pt>
                <c:pt idx="7">
                  <c:v>81</c:v>
                </c:pt>
                <c:pt idx="8">
                  <c:v>82</c:v>
                </c:pt>
                <c:pt idx="9">
                  <c:v>83</c:v>
                </c:pt>
                <c:pt idx="10">
                  <c:v>84</c:v>
                </c:pt>
                <c:pt idx="11">
                  <c:v>85</c:v>
                </c:pt>
                <c:pt idx="12">
                  <c:v>86</c:v>
                </c:pt>
                <c:pt idx="13">
                  <c:v>87</c:v>
                </c:pt>
                <c:pt idx="14">
                  <c:v>88</c:v>
                </c:pt>
                <c:pt idx="15">
                  <c:v>89</c:v>
                </c:pt>
                <c:pt idx="16">
                  <c:v>90</c:v>
                </c:pt>
                <c:pt idx="17">
                  <c:v>91</c:v>
                </c:pt>
                <c:pt idx="18">
                  <c:v>92</c:v>
                </c:pt>
                <c:pt idx="19">
                  <c:v>93</c:v>
                </c:pt>
                <c:pt idx="20">
                  <c:v>94</c:v>
                </c:pt>
              </c:numCache>
            </c:numRef>
          </c:xVal>
          <c:yVal>
            <c:numRef>
              <c:f>'Z40'!$E$6:$E$26</c:f>
              <c:numCache>
                <c:formatCode>0.00E+00</c:formatCode>
                <c:ptCount val="21"/>
                <c:pt idx="0">
                  <c:v>1.149597E-12</c:v>
                </c:pt>
                <c:pt idx="1">
                  <c:v>3.2490680000000001E-11</c:v>
                </c:pt>
                <c:pt idx="2">
                  <c:v>8.9934019999999998E-10</c:v>
                </c:pt>
                <c:pt idx="3">
                  <c:v>2.430509E-8</c:v>
                </c:pt>
                <c:pt idx="4">
                  <c:v>6.3660220000000001E-7</c:v>
                </c:pt>
                <c:pt idx="5">
                  <c:v>1.59571E-5</c:v>
                </c:pt>
                <c:pt idx="6">
                  <c:v>4.6397449999999998E-4</c:v>
                </c:pt>
                <c:pt idx="7">
                  <c:v>8.7619050000000004E-3</c:v>
                </c:pt>
                <c:pt idx="8">
                  <c:v>9.6779630000000005E-2</c:v>
                </c:pt>
                <c:pt idx="9">
                  <c:v>0.66261369999999997</c:v>
                </c:pt>
                <c:pt idx="10">
                  <c:v>3.0540919999999998</c:v>
                </c:pt>
                <c:pt idx="11">
                  <c:v>9.9364699999999999</c:v>
                </c:pt>
                <c:pt idx="12">
                  <c:v>22.890619999999998</c:v>
                </c:pt>
                <c:pt idx="13">
                  <c:v>36.407080000000001</c:v>
                </c:pt>
                <c:pt idx="14">
                  <c:v>34.495780000000003</c:v>
                </c:pt>
                <c:pt idx="15">
                  <c:v>18.781279999999999</c:v>
                </c:pt>
                <c:pt idx="16">
                  <c:v>5.4418930000000003</c:v>
                </c:pt>
                <c:pt idx="17">
                  <c:v>5.4418929999999997E-2</c:v>
                </c:pt>
                <c:pt idx="18">
                  <c:v>1.088379E-4</c:v>
                </c:pt>
                <c:pt idx="19">
                  <c:v>4.3535139999999997E-8</c:v>
                </c:pt>
                <c:pt idx="20">
                  <c:v>3.482811E-12</c:v>
                </c:pt>
              </c:numCache>
            </c:numRef>
          </c:yVal>
          <c:smooth val="0"/>
          <c:extLst>
            <c:ext xmlns:c16="http://schemas.microsoft.com/office/drawing/2014/chart" uri="{C3380CC4-5D6E-409C-BE32-E72D297353CC}">
              <c16:uniqueId val="{00000000-815F-4A4C-B573-EEBA0D6C782B}"/>
            </c:ext>
          </c:extLst>
        </c:ser>
        <c:ser>
          <c:idx val="3"/>
          <c:order val="1"/>
          <c:tx>
            <c:strRef>
              <c:f>'Z40'!$F$5</c:f>
              <c:strCache>
                <c:ptCount val="1"/>
                <c:pt idx="0">
                  <c:v>EPAX3</c:v>
                </c:pt>
              </c:strCache>
            </c:strRef>
          </c:tx>
          <c:spPr>
            <a:ln w="19050" cap="rnd">
              <a:solidFill>
                <a:srgbClr val="C00000"/>
              </a:solidFill>
              <a:prstDash val="sysDash"/>
              <a:round/>
            </a:ln>
            <a:effectLst/>
          </c:spPr>
          <c:marker>
            <c:symbol val="diamond"/>
            <c:size val="5"/>
            <c:spPr>
              <a:noFill/>
              <a:ln w="9525">
                <a:solidFill>
                  <a:schemeClr val="bg1">
                    <a:lumMod val="50000"/>
                    <a:alpha val="94000"/>
                  </a:schemeClr>
                </a:solidFill>
              </a:ln>
              <a:effectLst/>
            </c:spPr>
          </c:marker>
          <c:xVal>
            <c:numRef>
              <c:f>'Z40'!$A$6:$A$26</c:f>
              <c:numCache>
                <c:formatCode>General</c:formatCode>
                <c:ptCount val="21"/>
                <c:pt idx="0">
                  <c:v>74</c:v>
                </c:pt>
                <c:pt idx="1">
                  <c:v>75</c:v>
                </c:pt>
                <c:pt idx="2">
                  <c:v>76</c:v>
                </c:pt>
                <c:pt idx="3">
                  <c:v>77</c:v>
                </c:pt>
                <c:pt idx="4">
                  <c:v>78</c:v>
                </c:pt>
                <c:pt idx="5">
                  <c:v>79</c:v>
                </c:pt>
                <c:pt idx="6">
                  <c:v>80</c:v>
                </c:pt>
                <c:pt idx="7">
                  <c:v>81</c:v>
                </c:pt>
                <c:pt idx="8">
                  <c:v>82</c:v>
                </c:pt>
                <c:pt idx="9">
                  <c:v>83</c:v>
                </c:pt>
                <c:pt idx="10">
                  <c:v>84</c:v>
                </c:pt>
                <c:pt idx="11">
                  <c:v>85</c:v>
                </c:pt>
                <c:pt idx="12">
                  <c:v>86</c:v>
                </c:pt>
                <c:pt idx="13">
                  <c:v>87</c:v>
                </c:pt>
                <c:pt idx="14">
                  <c:v>88</c:v>
                </c:pt>
                <c:pt idx="15">
                  <c:v>89</c:v>
                </c:pt>
                <c:pt idx="16">
                  <c:v>90</c:v>
                </c:pt>
                <c:pt idx="17">
                  <c:v>91</c:v>
                </c:pt>
                <c:pt idx="18">
                  <c:v>92</c:v>
                </c:pt>
                <c:pt idx="19">
                  <c:v>93</c:v>
                </c:pt>
                <c:pt idx="20">
                  <c:v>94</c:v>
                </c:pt>
              </c:numCache>
            </c:numRef>
          </c:xVal>
          <c:yVal>
            <c:numRef>
              <c:f>'Z40'!$F$6:$F$26</c:f>
              <c:numCache>
                <c:formatCode>0.00E+00</c:formatCode>
                <c:ptCount val="21"/>
                <c:pt idx="0">
                  <c:v>3.3076059999999999E-13</c:v>
                </c:pt>
                <c:pt idx="1">
                  <c:v>9.9630179999999993E-12</c:v>
                </c:pt>
                <c:pt idx="2">
                  <c:v>2.9598770000000002E-10</c:v>
                </c:pt>
                <c:pt idx="3">
                  <c:v>8.6616759999999994E-9</c:v>
                </c:pt>
                <c:pt idx="4">
                  <c:v>2.4944479999999998E-7</c:v>
                </c:pt>
                <c:pt idx="5">
                  <c:v>7.0561589999999998E-6</c:v>
                </c:pt>
                <c:pt idx="6">
                  <c:v>1.937486E-4</c:v>
                </c:pt>
                <c:pt idx="7">
                  <c:v>6.2923390000000001E-3</c:v>
                </c:pt>
                <c:pt idx="8">
                  <c:v>0.1140992</c:v>
                </c:pt>
                <c:pt idx="9">
                  <c:v>1.101863</c:v>
                </c:pt>
                <c:pt idx="10">
                  <c:v>6.0576569999999998</c:v>
                </c:pt>
                <c:pt idx="11">
                  <c:v>19.940249999999999</c:v>
                </c:pt>
                <c:pt idx="12">
                  <c:v>40.436799999999998</c:v>
                </c:pt>
                <c:pt idx="13">
                  <c:v>50.23883</c:v>
                </c:pt>
                <c:pt idx="14">
                  <c:v>33.617629999999998</c:v>
                </c:pt>
                <c:pt idx="15">
                  <c:v>12.75727</c:v>
                </c:pt>
                <c:pt idx="16">
                  <c:v>2.3373719999999998</c:v>
                </c:pt>
                <c:pt idx="17">
                  <c:v>2.3373720000000001E-2</c:v>
                </c:pt>
                <c:pt idx="18">
                  <c:v>4.6747440000000002E-5</c:v>
                </c:pt>
                <c:pt idx="19">
                  <c:v>1.8698980000000001E-8</c:v>
                </c:pt>
                <c:pt idx="20">
                  <c:v>1.495918E-12</c:v>
                </c:pt>
              </c:numCache>
            </c:numRef>
          </c:yVal>
          <c:smooth val="0"/>
          <c:extLst>
            <c:ext xmlns:c16="http://schemas.microsoft.com/office/drawing/2014/chart" uri="{C3380CC4-5D6E-409C-BE32-E72D297353CC}">
              <c16:uniqueId val="{00000001-815F-4A4C-B573-EEBA0D6C782B}"/>
            </c:ext>
          </c:extLst>
        </c:ser>
        <c:ser>
          <c:idx val="4"/>
          <c:order val="2"/>
          <c:tx>
            <c:strRef>
              <c:f>'Z40'!$I$5</c:f>
              <c:strCache>
                <c:ptCount val="1"/>
                <c:pt idx="0">
                  <c:v>92Mo_C_BAA</c:v>
                </c:pt>
              </c:strCache>
            </c:strRef>
          </c:tx>
          <c:spPr>
            <a:ln w="22225" cap="rnd">
              <a:solidFill>
                <a:srgbClr val="00B050"/>
              </a:solidFill>
              <a:prstDash val="solid"/>
              <a:round/>
            </a:ln>
            <a:effectLst/>
          </c:spPr>
          <c:marker>
            <c:symbol val="x"/>
            <c:size val="4"/>
            <c:spPr>
              <a:solidFill>
                <a:sysClr val="window" lastClr="FFFFFF"/>
              </a:solidFill>
              <a:ln w="9525">
                <a:solidFill>
                  <a:srgbClr val="00B050"/>
                </a:solidFill>
              </a:ln>
              <a:effectLst/>
            </c:spPr>
          </c:marker>
          <c:xVal>
            <c:numRef>
              <c:f>'Z40'!$A$6:$A$28</c:f>
              <c:numCache>
                <c:formatCode>General</c:formatCode>
                <c:ptCount val="23"/>
                <c:pt idx="0">
                  <c:v>74</c:v>
                </c:pt>
                <c:pt idx="1">
                  <c:v>75</c:v>
                </c:pt>
                <c:pt idx="2">
                  <c:v>76</c:v>
                </c:pt>
                <c:pt idx="3">
                  <c:v>77</c:v>
                </c:pt>
                <c:pt idx="4">
                  <c:v>78</c:v>
                </c:pt>
                <c:pt idx="5">
                  <c:v>79</c:v>
                </c:pt>
                <c:pt idx="6">
                  <c:v>80</c:v>
                </c:pt>
                <c:pt idx="7">
                  <c:v>81</c:v>
                </c:pt>
                <c:pt idx="8">
                  <c:v>82</c:v>
                </c:pt>
                <c:pt idx="9">
                  <c:v>83</c:v>
                </c:pt>
                <c:pt idx="10">
                  <c:v>84</c:v>
                </c:pt>
                <c:pt idx="11">
                  <c:v>85</c:v>
                </c:pt>
                <c:pt idx="12">
                  <c:v>86</c:v>
                </c:pt>
                <c:pt idx="13">
                  <c:v>87</c:v>
                </c:pt>
                <c:pt idx="14">
                  <c:v>88</c:v>
                </c:pt>
                <c:pt idx="15">
                  <c:v>89</c:v>
                </c:pt>
                <c:pt idx="16">
                  <c:v>90</c:v>
                </c:pt>
                <c:pt idx="17">
                  <c:v>91</c:v>
                </c:pt>
                <c:pt idx="18">
                  <c:v>92</c:v>
                </c:pt>
                <c:pt idx="19">
                  <c:v>93</c:v>
                </c:pt>
                <c:pt idx="20">
                  <c:v>94</c:v>
                </c:pt>
                <c:pt idx="21">
                  <c:v>95</c:v>
                </c:pt>
                <c:pt idx="22">
                  <c:v>96</c:v>
                </c:pt>
              </c:numCache>
            </c:numRef>
          </c:xVal>
          <c:yVal>
            <c:numRef>
              <c:f>'Z40'!$I$6:$I$28</c:f>
              <c:numCache>
                <c:formatCode>General</c:formatCode>
                <c:ptCount val="23"/>
                <c:pt idx="0">
                  <c:v>1.5103900000000001E-13</c:v>
                </c:pt>
                <c:pt idx="1">
                  <c:v>5.8087099999999998E-12</c:v>
                </c:pt>
                <c:pt idx="2">
                  <c:v>6.8263000000000005E-11</c:v>
                </c:pt>
                <c:pt idx="3">
                  <c:v>8.8421899999999996E-10</c:v>
                </c:pt>
                <c:pt idx="4">
                  <c:v>2.79636E-8</c:v>
                </c:pt>
                <c:pt idx="5">
                  <c:v>1.9511100000000001E-6</c:v>
                </c:pt>
                <c:pt idx="6">
                  <c:v>3.21058E-5</c:v>
                </c:pt>
                <c:pt idx="7">
                  <c:v>1.71634E-3</c:v>
                </c:pt>
                <c:pt idx="8">
                  <c:v>1.099897E-2</c:v>
                </c:pt>
                <c:pt idx="9">
                  <c:v>0.16122457300000001</c:v>
                </c:pt>
                <c:pt idx="10">
                  <c:v>0.75856944800000004</c:v>
                </c:pt>
                <c:pt idx="11">
                  <c:v>5.1529111280000004</c:v>
                </c:pt>
                <c:pt idx="12">
                  <c:v>19.793002130000001</c:v>
                </c:pt>
                <c:pt idx="13">
                  <c:v>33.928789870000003</c:v>
                </c:pt>
                <c:pt idx="14">
                  <c:v>53.082459659999998</c:v>
                </c:pt>
                <c:pt idx="15">
                  <c:v>38.866363229999997</c:v>
                </c:pt>
                <c:pt idx="16">
                  <c:v>20.901308629999999</c:v>
                </c:pt>
              </c:numCache>
            </c:numRef>
          </c:yVal>
          <c:smooth val="0"/>
          <c:extLst>
            <c:ext xmlns:c16="http://schemas.microsoft.com/office/drawing/2014/chart" uri="{C3380CC4-5D6E-409C-BE32-E72D297353CC}">
              <c16:uniqueId val="{00000002-815F-4A4C-B573-EEBA0D6C782B}"/>
            </c:ext>
          </c:extLst>
        </c:ser>
        <c:ser>
          <c:idx val="0"/>
          <c:order val="3"/>
          <c:tx>
            <c:strRef>
              <c:f>'Z40'!$C$5</c:f>
              <c:strCache>
                <c:ptCount val="1"/>
                <c:pt idx="0">
                  <c:v>Meas. e21039X</c:v>
                </c:pt>
              </c:strCache>
            </c:strRef>
          </c:tx>
          <c:spPr>
            <a:ln w="19050" cap="rnd">
              <a:noFill/>
              <a:round/>
            </a:ln>
            <a:effectLst/>
          </c:spPr>
          <c:marker>
            <c:symbol val="diamond"/>
            <c:size val="8"/>
            <c:spPr>
              <a:noFill/>
              <a:ln w="19050">
                <a:solidFill>
                  <a:schemeClr val="tx1"/>
                </a:solidFill>
              </a:ln>
              <a:effectLst/>
            </c:spPr>
          </c:marker>
          <c:errBars>
            <c:errDir val="y"/>
            <c:errBarType val="both"/>
            <c:errValType val="cust"/>
            <c:noEndCap val="0"/>
            <c:plus>
              <c:numRef>
                <c:f>'Z40'!$D$9:$D$17</c:f>
                <c:numCache>
                  <c:formatCode>General</c:formatCode>
                  <c:ptCount val="9"/>
                  <c:pt idx="0">
                    <c:v>1.402631765262008E-10</c:v>
                  </c:pt>
                  <c:pt idx="1">
                    <c:v>7.4098573630041071E-10</c:v>
                  </c:pt>
                  <c:pt idx="2">
                    <c:v>1.9560159932531274E-8</c:v>
                  </c:pt>
                  <c:pt idx="3">
                    <c:v>1.4480822010966755E-6</c:v>
                  </c:pt>
                  <c:pt idx="5">
                    <c:v>1.8585610731078697E-4</c:v>
                  </c:pt>
                  <c:pt idx="8">
                    <c:v>8.750207774169512E-2</c:v>
                  </c:pt>
                </c:numCache>
              </c:numRef>
            </c:plus>
            <c:minus>
              <c:numRef>
                <c:f>'Z40'!$D$9:$D$17</c:f>
                <c:numCache>
                  <c:formatCode>General</c:formatCode>
                  <c:ptCount val="9"/>
                  <c:pt idx="0">
                    <c:v>1.402631765262008E-10</c:v>
                  </c:pt>
                  <c:pt idx="1">
                    <c:v>7.4098573630041071E-10</c:v>
                  </c:pt>
                  <c:pt idx="2">
                    <c:v>1.9560159932531274E-8</c:v>
                  </c:pt>
                  <c:pt idx="3">
                    <c:v>1.4480822010966755E-6</c:v>
                  </c:pt>
                  <c:pt idx="5">
                    <c:v>1.8585610731078697E-4</c:v>
                  </c:pt>
                  <c:pt idx="8">
                    <c:v>8.750207774169512E-2</c:v>
                  </c:pt>
                </c:numCache>
              </c:numRef>
            </c:minus>
            <c:spPr>
              <a:noFill/>
              <a:ln w="9525" cap="flat" cmpd="sng" algn="ctr">
                <a:solidFill>
                  <a:schemeClr val="tx1">
                    <a:lumMod val="65000"/>
                    <a:lumOff val="35000"/>
                  </a:schemeClr>
                </a:solidFill>
                <a:round/>
              </a:ln>
              <a:effectLst/>
            </c:spPr>
          </c:errBars>
          <c:xVal>
            <c:numRef>
              <c:f>'Z40'!$A$9:$A$17</c:f>
              <c:numCache>
                <c:formatCode>General</c:formatCode>
                <c:ptCount val="9"/>
                <c:pt idx="0">
                  <c:v>77</c:v>
                </c:pt>
                <c:pt idx="1">
                  <c:v>78</c:v>
                </c:pt>
                <c:pt idx="2">
                  <c:v>79</c:v>
                </c:pt>
                <c:pt idx="3">
                  <c:v>80</c:v>
                </c:pt>
                <c:pt idx="4">
                  <c:v>81</c:v>
                </c:pt>
                <c:pt idx="5">
                  <c:v>82</c:v>
                </c:pt>
                <c:pt idx="6">
                  <c:v>83</c:v>
                </c:pt>
                <c:pt idx="7">
                  <c:v>84</c:v>
                </c:pt>
                <c:pt idx="8">
                  <c:v>85</c:v>
                </c:pt>
              </c:numCache>
            </c:numRef>
          </c:xVal>
          <c:yVal>
            <c:numRef>
              <c:f>'Z40'!$C$9:$C$17</c:f>
              <c:numCache>
                <c:formatCode>0.00E+00</c:formatCode>
                <c:ptCount val="9"/>
                <c:pt idx="0">
                  <c:v>7.422029663765597E-10</c:v>
                </c:pt>
                <c:pt idx="1">
                  <c:v>9.7461457008560312E-9</c:v>
                </c:pt>
                <c:pt idx="2">
                  <c:v>8.6463872210851076E-7</c:v>
                </c:pt>
                <c:pt idx="3">
                  <c:v>3.9071393889965314E-5</c:v>
                </c:pt>
                <c:pt idx="5">
                  <c:v>1.7436829416002629E-2</c:v>
                </c:pt>
                <c:pt idx="8" formatCode="0.0">
                  <c:v>9.5099905336887947</c:v>
                </c:pt>
              </c:numCache>
            </c:numRef>
          </c:yVal>
          <c:smooth val="0"/>
          <c:extLst>
            <c:ext xmlns:c16="http://schemas.microsoft.com/office/drawing/2014/chart" uri="{C3380CC4-5D6E-409C-BE32-E72D297353CC}">
              <c16:uniqueId val="{00000003-815F-4A4C-B573-EEBA0D6C782B}"/>
            </c:ext>
          </c:extLst>
        </c:ser>
        <c:dLbls>
          <c:showLegendKey val="0"/>
          <c:showVal val="0"/>
          <c:showCatName val="0"/>
          <c:showSerName val="0"/>
          <c:showPercent val="0"/>
          <c:showBubbleSize val="0"/>
        </c:dLbls>
        <c:axId val="606826352"/>
        <c:axId val="606826744"/>
      </c:scatterChart>
      <c:valAx>
        <c:axId val="606826352"/>
        <c:scaling>
          <c:orientation val="minMax"/>
          <c:max val="86"/>
          <c:min val="76"/>
        </c:scaling>
        <c:delete val="0"/>
        <c:axPos val="b"/>
        <c:majorGridlines>
          <c:spPr>
            <a:ln w="12700" cap="flat" cmpd="sng" algn="ctr">
              <a:solidFill>
                <a:schemeClr val="bg1">
                  <a:lumMod val="65000"/>
                </a:schemeClr>
              </a:solidFill>
              <a:prstDash val="solid"/>
              <a:round/>
            </a:ln>
            <a:effectLst/>
          </c:spPr>
        </c:majorGridlines>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a:t>A</a:t>
                </a:r>
              </a:p>
            </c:rich>
          </c:tx>
          <c:layout>
            <c:manualLayout>
              <c:xMode val="edge"/>
              <c:yMode val="edge"/>
              <c:x val="0.53339429881391398"/>
              <c:y val="0.92853073996444868"/>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0"/>
        <c:majorTickMark val="out"/>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606826744"/>
        <c:crossesAt val="1.0000000000000011E-20"/>
        <c:crossBetween val="midCat"/>
        <c:majorUnit val="2"/>
        <c:minorUnit val="1"/>
      </c:valAx>
      <c:valAx>
        <c:axId val="606826744"/>
        <c:scaling>
          <c:logBase val="10"/>
          <c:orientation val="minMax"/>
          <c:max val="160"/>
          <c:min val="1.0000000000000006E-10"/>
        </c:scaling>
        <c:delete val="0"/>
        <c:axPos val="l"/>
        <c:majorGridlines>
          <c:spPr>
            <a:ln w="12700" cap="flat" cmpd="sng" algn="ctr">
              <a:solidFill>
                <a:sysClr val="window" lastClr="FFFFFF">
                  <a:lumMod val="65000"/>
                </a:sysClr>
              </a:solidFill>
              <a:prstDash val="sysDash"/>
              <a:round/>
            </a:ln>
            <a:effectLst/>
          </c:spPr>
        </c:majorGridlines>
        <c:title>
          <c:tx>
            <c:rich>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a:t>[mb]</a:t>
                </a:r>
              </a:p>
            </c:rich>
          </c:tx>
          <c:layout>
            <c:manualLayout>
              <c:xMode val="edge"/>
              <c:yMode val="edge"/>
              <c:x val="0"/>
              <c:y val="0.41364593175853021"/>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0E+00" sourceLinked="0"/>
        <c:majorTickMark val="out"/>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606826352"/>
        <c:crosses val="autoZero"/>
        <c:crossBetween val="midCat"/>
      </c:valAx>
      <c:spPr>
        <a:noFill/>
        <a:ln w="15875">
          <a:solidFill>
            <a:sysClr val="windowText" lastClr="000000"/>
          </a:solidFill>
        </a:ln>
        <a:effectLst/>
      </c:spPr>
    </c:plotArea>
    <c:legend>
      <c:legendPos val="r"/>
      <c:layout>
        <c:manualLayout>
          <c:xMode val="edge"/>
          <c:yMode val="edge"/>
          <c:x val="0.65543023481216023"/>
          <c:y val="0.53956565503395404"/>
          <c:w val="0.3026251431605364"/>
          <c:h val="0.32576215527101793"/>
        </c:manualLayout>
      </c:layout>
      <c:overlay val="0"/>
      <c:spPr>
        <a:solidFill>
          <a:sysClr val="window" lastClr="FFFFFF">
            <a:alpha val="90000"/>
          </a:sysClr>
        </a:solid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4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4143843" y="0"/>
            <a:ext cx="3169699" cy="619334"/>
          </a:xfrm>
          <a:prstGeom prst="rect">
            <a:avLst/>
          </a:prstGeom>
        </p:spPr>
        <p:txBody>
          <a:bodyPr vert="horz" lIns="110478" tIns="55238" rIns="110478" bIns="55238" rtlCol="0"/>
          <a:lstStyle>
            <a:lvl1pPr algn="r">
              <a:defRPr sz="1400"/>
            </a:lvl1pPr>
          </a:lstStyle>
          <a:p>
            <a:r>
              <a:rPr lang="en-US" sz="1100" dirty="0"/>
              <a:t>3 May 2023</a:t>
            </a:r>
          </a:p>
        </p:txBody>
      </p:sp>
      <p:sp>
        <p:nvSpPr>
          <p:cNvPr id="14" name="Header Placeholder 13"/>
          <p:cNvSpPr>
            <a:spLocks noGrp="1"/>
          </p:cNvSpPr>
          <p:nvPr>
            <p:ph type="hdr" sz="quarter"/>
          </p:nvPr>
        </p:nvSpPr>
        <p:spPr>
          <a:xfrm>
            <a:off x="1" y="0"/>
            <a:ext cx="3169699" cy="619334"/>
          </a:xfrm>
          <a:prstGeom prst="rect">
            <a:avLst/>
          </a:prstGeom>
        </p:spPr>
        <p:txBody>
          <a:bodyPr vert="horz" lIns="110478" tIns="55238" rIns="110478" bIns="55238" rtlCol="0"/>
          <a:lstStyle>
            <a:lvl1pPr algn="l">
              <a:defRPr sz="1400"/>
            </a:lvl1pPr>
          </a:lstStyle>
          <a:p>
            <a:r>
              <a:rPr lang="en-US" sz="1100" dirty="0"/>
              <a:t>FRIB PowerPoint Template 16x9 Status</a:t>
            </a:r>
          </a:p>
          <a:p>
            <a:r>
              <a:rPr lang="en-US" sz="1100" dirty="0"/>
              <a:t>Alex Parsons, FRIB Creative Director</a:t>
            </a:r>
          </a:p>
        </p:txBody>
      </p:sp>
      <p:sp>
        <p:nvSpPr>
          <p:cNvPr id="5" name="Footer Placeholder 1"/>
          <p:cNvSpPr>
            <a:spLocks noGrp="1"/>
          </p:cNvSpPr>
          <p:nvPr>
            <p:ph type="ftr" sz="quarter" idx="2"/>
          </p:nvPr>
        </p:nvSpPr>
        <p:spPr>
          <a:xfrm>
            <a:off x="829703" y="11294081"/>
            <a:ext cx="4978206" cy="940511"/>
          </a:xfrm>
          <a:prstGeom prst="rect">
            <a:avLst/>
          </a:prstGeom>
        </p:spPr>
        <p:txBody>
          <a:bodyPr vert="horz" lIns="114352" tIns="57176" rIns="114352" bIns="57176" rtlCol="0" anchor="b"/>
          <a:lstStyle>
            <a:lvl1pPr algn="l">
              <a:defRPr sz="1400"/>
            </a:lvl1pPr>
          </a:lstStyle>
          <a:p>
            <a:r>
              <a:rPr lang="en-US" sz="1100" dirty="0"/>
              <a:t>Facility for Rare Isotope Beams</a:t>
            </a:r>
          </a:p>
          <a:p>
            <a:r>
              <a:rPr lang="en-US" sz="1100" dirty="0"/>
              <a:t>U.S. Department of Energy Office of Science | Michigan State University</a:t>
            </a:r>
          </a:p>
          <a:p>
            <a:r>
              <a:rPr lang="en-US" sz="1100" dirty="0"/>
              <a:t>640 South Shaw Lane • East Lansing, MI 48824, USA</a:t>
            </a:r>
          </a:p>
          <a:p>
            <a:r>
              <a:rPr lang="en-US" sz="1100" dirty="0"/>
              <a:t>frib.msu.edu</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15" y="11231380"/>
            <a:ext cx="676636" cy="1003210"/>
          </a:xfrm>
          <a:prstGeom prst="rect">
            <a:avLst/>
          </a:prstGeom>
        </p:spPr>
      </p:pic>
      <p:sp>
        <p:nvSpPr>
          <p:cNvPr id="2" name="Slide Number Placeholder 1"/>
          <p:cNvSpPr>
            <a:spLocks noGrp="1"/>
          </p:cNvSpPr>
          <p:nvPr>
            <p:ph type="sldNum" sz="quarter" idx="3"/>
          </p:nvPr>
        </p:nvSpPr>
        <p:spPr>
          <a:xfrm>
            <a:off x="4142962" y="11724651"/>
            <a:ext cx="3170583" cy="619750"/>
          </a:xfrm>
          <a:prstGeom prst="rect">
            <a:avLst/>
          </a:prstGeom>
        </p:spPr>
        <p:txBody>
          <a:bodyPr vert="horz" lIns="110240" tIns="55120" rIns="110240" bIns="55120" rtlCol="0" anchor="b"/>
          <a:lstStyle>
            <a:lvl1pPr algn="r">
              <a:defRPr sz="1400"/>
            </a:lvl1pPr>
          </a:lstStyle>
          <a:p>
            <a:fld id="{0C3F6D33-7C2E-44BB-B6EF-2876F56DBD42}" type="slidenum">
              <a:rPr lang="en-US" sz="1100"/>
              <a:t>‹#›</a:t>
            </a:fld>
            <a:endParaRPr lang="en-US" sz="1100" dirty="0"/>
          </a:p>
        </p:txBody>
      </p:sp>
    </p:spTree>
    <p:extLst>
      <p:ext uri="{BB962C8B-B14F-4D97-AF65-F5344CB8AC3E}">
        <p14:creationId xmlns:p14="http://schemas.microsoft.com/office/powerpoint/2010/main" val="380257101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169920" cy="617115"/>
          </a:xfrm>
          <a:prstGeom prst="rect">
            <a:avLst/>
          </a:prstGeom>
        </p:spPr>
        <p:txBody>
          <a:bodyPr vert="horz" wrap="square" lIns="111637" tIns="55818" rIns="111637" bIns="55818" numCol="1" anchor="t" anchorCtr="0" compatLnSpc="1">
            <a:prstTxWarp prst="textNoShape">
              <a:avLst/>
            </a:prstTxWarp>
          </a:bodyPr>
          <a:lstStyle>
            <a:lvl1pPr>
              <a:defRPr sz="1400">
                <a:latin typeface="Calibri" pitchFamily="49" charset="0"/>
                <a:ea typeface="ヒラギノ角ゴ Pro W3" pitchFamily="49" charset="-128"/>
                <a:cs typeface="ヒラギノ角ゴ Pro W3" pitchFamily="49" charset="-128"/>
              </a:defRPr>
            </a:lvl1pPr>
          </a:lstStyle>
          <a:p>
            <a:pPr>
              <a:defRPr/>
            </a:pPr>
            <a:endParaRPr lang="en-US"/>
          </a:p>
        </p:txBody>
      </p:sp>
      <p:sp>
        <p:nvSpPr>
          <p:cNvPr id="3" name="Date Placeholder 2"/>
          <p:cNvSpPr>
            <a:spLocks noGrp="1"/>
          </p:cNvSpPr>
          <p:nvPr>
            <p:ph type="dt" idx="1"/>
          </p:nvPr>
        </p:nvSpPr>
        <p:spPr>
          <a:xfrm>
            <a:off x="4143587" y="2"/>
            <a:ext cx="3169920" cy="617115"/>
          </a:xfrm>
          <a:prstGeom prst="rect">
            <a:avLst/>
          </a:prstGeom>
        </p:spPr>
        <p:txBody>
          <a:bodyPr vert="horz" wrap="square" lIns="111637" tIns="55818" rIns="111637" bIns="55818" numCol="1" anchor="t" anchorCtr="0" compatLnSpc="1">
            <a:prstTxWarp prst="textNoShape">
              <a:avLst/>
            </a:prstTxWarp>
          </a:bodyPr>
          <a:lstStyle>
            <a:lvl1pPr algn="r">
              <a:defRPr sz="1400" smtClean="0">
                <a:latin typeface="Calibri" pitchFamily="34" charset="0"/>
                <a:ea typeface="ヒラギノ角ゴ Pro W3" pitchFamily="-112" charset="-128"/>
                <a:cs typeface="+mn-cs"/>
              </a:defRPr>
            </a:lvl1pPr>
          </a:lstStyle>
          <a:p>
            <a:pPr>
              <a:defRPr/>
            </a:pPr>
            <a:fld id="{58165478-8271-4537-9DBA-6DB278E2C8C0}" type="datetime1">
              <a:rPr lang="en-US"/>
              <a:pPr>
                <a:defRPr/>
              </a:pPr>
              <a:t>9/23/2026</a:t>
            </a:fld>
            <a:endParaRPr lang="en-US"/>
          </a:p>
        </p:txBody>
      </p:sp>
      <p:sp>
        <p:nvSpPr>
          <p:cNvPr id="4" name="Slide Image Placeholder 3"/>
          <p:cNvSpPr>
            <a:spLocks noGrp="1" noRot="1" noChangeAspect="1"/>
          </p:cNvSpPr>
          <p:nvPr>
            <p:ph type="sldImg" idx="2"/>
          </p:nvPr>
        </p:nvSpPr>
        <p:spPr>
          <a:xfrm>
            <a:off x="-457200" y="925513"/>
            <a:ext cx="8229600" cy="4629150"/>
          </a:xfrm>
          <a:prstGeom prst="rect">
            <a:avLst/>
          </a:prstGeom>
          <a:noFill/>
          <a:ln w="12700">
            <a:solidFill>
              <a:prstClr val="black"/>
            </a:solidFill>
          </a:ln>
        </p:spPr>
        <p:txBody>
          <a:bodyPr vert="horz" wrap="square" lIns="111637" tIns="55818" rIns="111637" bIns="55818"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731520" y="5863647"/>
            <a:ext cx="5852160" cy="5554025"/>
          </a:xfrm>
          <a:prstGeom prst="rect">
            <a:avLst/>
          </a:prstGeom>
        </p:spPr>
        <p:txBody>
          <a:bodyPr vert="horz" wrap="square" lIns="111637" tIns="55818" rIns="111637" bIns="55818" numCol="1" anchor="t" anchorCtr="0" compatLnSpc="1">
            <a:prstTxWarp prst="textNoShape">
              <a:avLst/>
            </a:prstTxWarp>
            <a:normAutofit/>
          </a:bodyPr>
          <a:lstStyle/>
          <a:p>
            <a:pPr lvl="0"/>
            <a:r>
              <a:rPr lang="en-US" noProof="0"/>
              <a:t>Click to edit Master text styles</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6" name="Footer Placeholder 5"/>
          <p:cNvSpPr>
            <a:spLocks noGrp="1"/>
          </p:cNvSpPr>
          <p:nvPr>
            <p:ph type="ftr" sz="quarter" idx="4"/>
          </p:nvPr>
        </p:nvSpPr>
        <p:spPr>
          <a:xfrm>
            <a:off x="1" y="11725166"/>
            <a:ext cx="3169920" cy="617114"/>
          </a:xfrm>
          <a:prstGeom prst="rect">
            <a:avLst/>
          </a:prstGeom>
        </p:spPr>
        <p:txBody>
          <a:bodyPr vert="horz" wrap="square" lIns="111637" tIns="55818" rIns="111637" bIns="55818" numCol="1" anchor="b" anchorCtr="0" compatLnSpc="1">
            <a:prstTxWarp prst="textNoShape">
              <a:avLst/>
            </a:prstTxWarp>
          </a:bodyPr>
          <a:lstStyle>
            <a:lvl1pPr>
              <a:defRPr sz="1400">
                <a:latin typeface="Calibri" pitchFamily="49" charset="0"/>
                <a:ea typeface="ヒラギノ角ゴ Pro W3" pitchFamily="49" charset="-128"/>
                <a:cs typeface="ヒラギノ角ゴ Pro W3" pitchFamily="49" charset="-128"/>
              </a:defRPr>
            </a:lvl1pPr>
          </a:lstStyle>
          <a:p>
            <a:pPr>
              <a:defRPr/>
            </a:pPr>
            <a:endParaRPr lang="en-US"/>
          </a:p>
        </p:txBody>
      </p:sp>
      <p:sp>
        <p:nvSpPr>
          <p:cNvPr id="7" name="Slide Number Placeholder 6"/>
          <p:cNvSpPr>
            <a:spLocks noGrp="1"/>
          </p:cNvSpPr>
          <p:nvPr>
            <p:ph type="sldNum" sz="quarter" idx="5"/>
          </p:nvPr>
        </p:nvSpPr>
        <p:spPr>
          <a:xfrm>
            <a:off x="4143587" y="11725166"/>
            <a:ext cx="3169920" cy="617114"/>
          </a:xfrm>
          <a:prstGeom prst="rect">
            <a:avLst/>
          </a:prstGeom>
        </p:spPr>
        <p:txBody>
          <a:bodyPr vert="horz" wrap="square" lIns="111637" tIns="55818" rIns="111637" bIns="55818" numCol="1" anchor="b" anchorCtr="0" compatLnSpc="1">
            <a:prstTxWarp prst="textNoShape">
              <a:avLst/>
            </a:prstTxWarp>
          </a:bodyPr>
          <a:lstStyle>
            <a:lvl1pPr algn="r">
              <a:defRPr sz="1400" smtClean="0">
                <a:latin typeface="Calibri" pitchFamily="34" charset="0"/>
                <a:ea typeface="ヒラギノ角ゴ Pro W3" pitchFamily="-112" charset="-128"/>
                <a:cs typeface="+mn-cs"/>
              </a:defRPr>
            </a:lvl1pPr>
          </a:lstStyle>
          <a:p>
            <a:pPr>
              <a:defRPr/>
            </a:pPr>
            <a:fld id="{74EB2CD8-9047-43A5-BEAD-229CAC8CFCAA}" type="slidenum">
              <a:rPr lang="en-US"/>
              <a:pPr>
                <a:defRPr/>
              </a:pPr>
              <a:t>‹#›</a:t>
            </a:fld>
            <a:endParaRPr lang="en-US"/>
          </a:p>
        </p:txBody>
      </p:sp>
    </p:spTree>
    <p:extLst>
      <p:ext uri="{BB962C8B-B14F-4D97-AF65-F5344CB8AC3E}">
        <p14:creationId xmlns:p14="http://schemas.microsoft.com/office/powerpoint/2010/main" val="4104131628"/>
      </p:ext>
    </p:extLst>
  </p:cSld>
  <p:clrMap bg1="lt1" tx1="dk1" bg2="lt2" tx2="dk2" accent1="accent1" accent2="accent2" accent3="accent3" accent4="accent4" accent5="accent5" accent6="accent6" hlink="hlink" folHlink="folHlink"/>
  <p:hf sldNum="0" hdr="0" ftr="0" dt="0"/>
  <p:notesStyle>
    <a:lvl1pPr algn="l" defTabSz="457126"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pitchFamily="-65" charset="-128"/>
      </a:defRPr>
    </a:lvl1pPr>
    <a:lvl2pPr marL="742831" indent="-285705" algn="l" defTabSz="457126" rtl="0" eaLnBrk="0" fontAlgn="base" hangingPunct="0">
      <a:spcBef>
        <a:spcPct val="30000"/>
      </a:spcBef>
      <a:spcAft>
        <a:spcPct val="0"/>
      </a:spcAft>
      <a:defRPr sz="1200" kern="1200">
        <a:solidFill>
          <a:schemeClr val="tx1"/>
        </a:solidFill>
        <a:latin typeface="+mn-lt"/>
        <a:ea typeface="ヒラギノ角ゴ Pro W3" pitchFamily="-65" charset="-128"/>
        <a:cs typeface="ヒラギノ角ゴ Pro W3"/>
      </a:defRPr>
    </a:lvl2pPr>
    <a:lvl3pPr marL="1142817" indent="-228563" algn="l" defTabSz="457126" rtl="0" eaLnBrk="0" fontAlgn="base" hangingPunct="0">
      <a:spcBef>
        <a:spcPct val="30000"/>
      </a:spcBef>
      <a:spcAft>
        <a:spcPct val="0"/>
      </a:spcAft>
      <a:defRPr sz="1200" kern="1200">
        <a:solidFill>
          <a:schemeClr val="tx1"/>
        </a:solidFill>
        <a:latin typeface="+mn-lt"/>
        <a:ea typeface="ＭＳ Ｐゴシック" charset="-128"/>
        <a:cs typeface="ＭＳ Ｐゴシック" pitchFamily="-65" charset="-128"/>
      </a:defRPr>
    </a:lvl3pPr>
    <a:lvl4pPr marL="1599942" indent="-228563" algn="l" defTabSz="457126"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4pPr>
    <a:lvl5pPr marL="2057070" indent="-228563" algn="l" defTabSz="457126" rtl="0" eaLnBrk="0" fontAlgn="base" hangingPunct="0">
      <a:spcBef>
        <a:spcPct val="30000"/>
      </a:spcBef>
      <a:spcAft>
        <a:spcPct val="0"/>
      </a:spcAft>
      <a:defRPr sz="1200" kern="1200">
        <a:solidFill>
          <a:schemeClr val="tx1"/>
        </a:solidFill>
        <a:latin typeface="+mn-lt"/>
        <a:ea typeface="ＭＳ Ｐゴシック" charset="-128"/>
        <a:cs typeface="ＭＳ Ｐゴシック"/>
      </a:defRPr>
    </a:lvl5pPr>
    <a:lvl6pPr marL="2285633" algn="l" defTabSz="457126" rtl="0" eaLnBrk="1" latinLnBrk="0" hangingPunct="1">
      <a:defRPr sz="1200" kern="1200">
        <a:solidFill>
          <a:schemeClr val="tx1"/>
        </a:solidFill>
        <a:latin typeface="+mn-lt"/>
        <a:ea typeface="+mn-ea"/>
        <a:cs typeface="+mn-cs"/>
      </a:defRPr>
    </a:lvl6pPr>
    <a:lvl7pPr marL="2742759" algn="l" defTabSz="457126" rtl="0" eaLnBrk="1" latinLnBrk="0" hangingPunct="1">
      <a:defRPr sz="1200" kern="1200">
        <a:solidFill>
          <a:schemeClr val="tx1"/>
        </a:solidFill>
        <a:latin typeface="+mn-lt"/>
        <a:ea typeface="+mn-ea"/>
        <a:cs typeface="+mn-cs"/>
      </a:defRPr>
    </a:lvl7pPr>
    <a:lvl8pPr marL="3199886" algn="l" defTabSz="457126" rtl="0" eaLnBrk="1" latinLnBrk="0" hangingPunct="1">
      <a:defRPr sz="1200" kern="1200">
        <a:solidFill>
          <a:schemeClr val="tx1"/>
        </a:solidFill>
        <a:latin typeface="+mn-lt"/>
        <a:ea typeface="+mn-ea"/>
        <a:cs typeface="+mn-cs"/>
      </a:defRPr>
    </a:lvl8pPr>
    <a:lvl9pPr marL="3657012" algn="l" defTabSz="45712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050"/>
          <p:cNvSpPr>
            <a:spLocks noGrp="1" noRot="1" noChangeAspect="1" noTextEdit="1"/>
          </p:cNvSpPr>
          <p:nvPr>
            <p:ph type="sldImg"/>
          </p:nvPr>
        </p:nvSpPr>
        <p:spPr bwMode="auto">
          <a:xfrm>
            <a:off x="-457200" y="925513"/>
            <a:ext cx="8229600" cy="4629150"/>
          </a:xfrm>
          <a:noFill/>
          <a:ln>
            <a:solidFill>
              <a:srgbClr val="000000"/>
            </a:solidFill>
            <a:miter lim="800000"/>
            <a:headEnd/>
            <a:tailEnd/>
          </a:ln>
        </p:spPr>
      </p:sp>
      <p:sp>
        <p:nvSpPr>
          <p:cNvPr id="14339" name="Rectangle 2051"/>
          <p:cNvSpPr>
            <a:spLocks noGrp="1"/>
          </p:cNvSpPr>
          <p:nvPr>
            <p:ph type="body" idx="1"/>
          </p:nvPr>
        </p:nvSpPr>
        <p:spPr bwMode="auto">
          <a:noFill/>
        </p:spPr>
        <p:txBody>
          <a:bodyPr/>
          <a:lstStyle/>
          <a:p>
            <a:endParaRPr lang="en-US" dirty="0">
              <a:ea typeface="ヒラギノ角ゴ Pro W3"/>
              <a:cs typeface="ヒラギノ角ゴ Pro W3"/>
            </a:endParaRPr>
          </a:p>
        </p:txBody>
      </p:sp>
    </p:spTree>
    <p:extLst>
      <p:ext uri="{BB962C8B-B14F-4D97-AF65-F5344CB8AC3E}">
        <p14:creationId xmlns:p14="http://schemas.microsoft.com/office/powerpoint/2010/main" val="164087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06448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73984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06448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8967-F2DF-E3AD-BF52-C2C043432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D8560-0DB1-1A65-83F4-9D6503B38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F5CFCC-AA0D-3B10-560F-409D8B1C441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392699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850703" y="1238250"/>
            <a:ext cx="9986635" cy="447389"/>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86447" tIns="43223" rIns="86447" bIns="43223">
            <a:spAutoFit/>
          </a:bodyPr>
          <a:lstStyle/>
          <a:p>
            <a:pPr defTabSz="457040" eaLnBrk="0" hangingPunct="0">
              <a:lnSpc>
                <a:spcPct val="90000"/>
              </a:lnSpc>
              <a:defRPr/>
            </a:pPr>
            <a:endParaRPr lang="en-US" sz="2600" dirty="0">
              <a:latin typeface="Helvetica" pitchFamily="-107" charset="0"/>
              <a:ea typeface="ヒラギノ角ゴ Pro W3" pitchFamily="-107" charset="-128"/>
              <a:cs typeface="Arial" charset="0"/>
            </a:endParaRPr>
          </a:p>
        </p:txBody>
      </p:sp>
      <p:sp>
        <p:nvSpPr>
          <p:cNvPr id="9" name="Subtitle 2"/>
          <p:cNvSpPr>
            <a:spLocks noGrp="1"/>
          </p:cNvSpPr>
          <p:nvPr>
            <p:ph type="subTitle" idx="1"/>
          </p:nvPr>
        </p:nvSpPr>
        <p:spPr>
          <a:xfrm>
            <a:off x="2032000" y="4071938"/>
            <a:ext cx="8128000" cy="1143000"/>
          </a:xfrm>
        </p:spPr>
        <p:txBody>
          <a:bodyPr/>
          <a:lstStyle>
            <a:lvl1pPr marL="0" indent="0" algn="ctr">
              <a:buNone/>
              <a:defRPr/>
            </a:lvl1pPr>
            <a:lvl2pPr marL="432277" indent="0" algn="ctr">
              <a:buNone/>
              <a:defRPr/>
            </a:lvl2pPr>
            <a:lvl3pPr marL="864551" indent="0" algn="ctr">
              <a:buNone/>
              <a:defRPr/>
            </a:lvl3pPr>
            <a:lvl4pPr marL="1296827" indent="0" algn="ctr">
              <a:buNone/>
              <a:defRPr/>
            </a:lvl4pPr>
            <a:lvl5pPr marL="1729104" indent="0" algn="ctr">
              <a:buNone/>
              <a:defRPr/>
            </a:lvl5pPr>
            <a:lvl6pPr marL="2161379" indent="0" algn="ctr">
              <a:buNone/>
              <a:defRPr/>
            </a:lvl6pPr>
            <a:lvl7pPr marL="2593655" indent="0" algn="ctr">
              <a:buNone/>
              <a:defRPr/>
            </a:lvl7pPr>
            <a:lvl8pPr marL="3025929" indent="0" algn="ctr">
              <a:buNone/>
              <a:defRPr/>
            </a:lvl8pPr>
            <a:lvl9pPr marL="3458205" indent="0" algn="ctr">
              <a:buNone/>
              <a:defRPr/>
            </a:lvl9pPr>
          </a:lstStyle>
          <a:p>
            <a:r>
              <a:rPr lang="en-US" dirty="0"/>
              <a:t>Click to edit Master subtitle style</a:t>
            </a:r>
          </a:p>
        </p:txBody>
      </p:sp>
      <p:sp>
        <p:nvSpPr>
          <p:cNvPr id="7" name="Rectangle 2"/>
          <p:cNvSpPr>
            <a:spLocks noGrp="1" noChangeArrowheads="1"/>
          </p:cNvSpPr>
          <p:nvPr>
            <p:ph type="title"/>
          </p:nvPr>
        </p:nvSpPr>
        <p:spPr bwMode="auto">
          <a:xfrm>
            <a:off x="95255" y="2971800"/>
            <a:ext cx="12001499" cy="478612"/>
          </a:xfrm>
          <a:prstGeom prst="rect">
            <a:avLst/>
          </a:prstGeom>
          <a:noFill/>
          <a:ln w="12700">
            <a:noFill/>
            <a:miter lim="800000"/>
            <a:headEnd/>
            <a:tailEnd/>
          </a:ln>
        </p:spPr>
        <p:txBody>
          <a:bodyPr lIns="56061" tIns="22425" rIns="56061" bIns="22425"/>
          <a:lstStyle/>
          <a:p>
            <a:pPr lvl="0"/>
            <a:r>
              <a:rPr lang="en-US"/>
              <a:t>Click to edit Master title style</a:t>
            </a:r>
            <a:endParaRPr lang="en-US" dirty="0"/>
          </a:p>
        </p:txBody>
      </p:sp>
      <p:sp>
        <p:nvSpPr>
          <p:cNvPr id="6" name="TextBox 5"/>
          <p:cNvSpPr txBox="1"/>
          <p:nvPr userDrawn="1"/>
        </p:nvSpPr>
        <p:spPr>
          <a:xfrm>
            <a:off x="0" y="6236617"/>
            <a:ext cx="12192000" cy="595162"/>
          </a:xfrm>
          <a:prstGeom prst="rect">
            <a:avLst/>
          </a:prstGeom>
          <a:noFill/>
        </p:spPr>
        <p:txBody>
          <a:bodyPr wrap="square" lIns="86486" tIns="43243" rIns="86486" bIns="43243" rtlCol="0">
            <a:spAutoFit/>
          </a:bodyPr>
          <a:lstStyle/>
          <a:p>
            <a:pPr marL="914400" indent="0" algn="l"/>
            <a:r>
              <a:rPr lang="en-US" sz="1100" kern="1200" dirty="0">
                <a:solidFill>
                  <a:schemeClr val="tx1"/>
                </a:solidFill>
                <a:latin typeface="+mn-lt"/>
                <a:ea typeface="ヒラギノ角ゴ Pro W3"/>
                <a:cs typeface="ヒラギノ角ゴ Pro W3"/>
              </a:rPr>
              <a:t>This material is based upon work supported by the U.S. Department of Energy, Office of Science, Office of Nuclear Physics and used resources of </a:t>
            </a:r>
            <a:br>
              <a:rPr lang="en-US" sz="1100" kern="1200" dirty="0">
                <a:solidFill>
                  <a:schemeClr val="tx1"/>
                </a:solidFill>
                <a:latin typeface="+mn-lt"/>
                <a:ea typeface="ヒラギノ角ゴ Pro W3"/>
                <a:cs typeface="ヒラギノ角ゴ Pro W3"/>
              </a:rPr>
            </a:br>
            <a:r>
              <a:rPr lang="en-US" sz="1100" kern="1200" dirty="0">
                <a:solidFill>
                  <a:schemeClr val="tx1"/>
                </a:solidFill>
                <a:latin typeface="+mn-lt"/>
                <a:ea typeface="ヒラギノ角ゴ Pro W3"/>
                <a:cs typeface="ヒラギノ角ゴ Pro W3"/>
              </a:rPr>
              <a:t>the</a:t>
            </a:r>
            <a:r>
              <a:rPr lang="en-US" sz="1100" kern="1200" baseline="0" dirty="0">
                <a:solidFill>
                  <a:schemeClr val="tx1"/>
                </a:solidFill>
                <a:latin typeface="+mn-lt"/>
                <a:ea typeface="ヒラギノ角ゴ Pro W3"/>
                <a:cs typeface="ヒラギノ角ゴ Pro W3"/>
              </a:rPr>
              <a:t> </a:t>
            </a:r>
            <a:r>
              <a:rPr lang="en-US" sz="1100" kern="1200" dirty="0">
                <a:solidFill>
                  <a:schemeClr val="tx1"/>
                </a:solidFill>
                <a:latin typeface="+mn-lt"/>
                <a:ea typeface="ヒラギノ角ゴ Pro W3"/>
                <a:cs typeface="ヒラギノ角ゴ Pro W3"/>
              </a:rPr>
              <a:t>Facility for Rare Isotope Beams (FRIB) Operations, which is a DOE Office of Science User Facility under Award Number DE-SC0023633, and by the US</a:t>
            </a:r>
            <a:br>
              <a:rPr lang="en-US" sz="1100" kern="1200" dirty="0">
                <a:solidFill>
                  <a:schemeClr val="tx1"/>
                </a:solidFill>
                <a:latin typeface="+mn-lt"/>
                <a:ea typeface="ヒラギノ角ゴ Pro W3"/>
                <a:cs typeface="ヒラギノ角ゴ Pro W3"/>
              </a:rPr>
            </a:br>
            <a:r>
              <a:rPr lang="en-US" sz="1100" kern="1200" dirty="0">
                <a:solidFill>
                  <a:schemeClr val="tx1"/>
                </a:solidFill>
                <a:latin typeface="+mn-lt"/>
                <a:ea typeface="ヒラギノ角ゴ Pro W3"/>
                <a:cs typeface="ヒラギノ角ゴ Pro W3"/>
              </a:rPr>
              <a:t>National Science Foundation under Grants No. PHY-20-12040 and 23-10078 “Windows on the Universe: Open Quantum Systems in Atomic Nuclei at FRIB”.</a:t>
            </a:r>
          </a:p>
        </p:txBody>
      </p:sp>
      <p:sp>
        <p:nvSpPr>
          <p:cNvPr id="10" name="Rectangle 9"/>
          <p:cNvSpPr/>
          <p:nvPr userDrawn="1"/>
        </p:nvSpPr>
        <p:spPr>
          <a:xfrm>
            <a:off x="4015216" y="415245"/>
            <a:ext cx="3657600" cy="20999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95900" y="242108"/>
            <a:ext cx="1600200" cy="2043892"/>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 y="5529623"/>
            <a:ext cx="3200400" cy="701322"/>
          </a:xfrm>
          <a:prstGeom prst="rect">
            <a:avLst/>
          </a:prstGeom>
        </p:spPr>
      </p:pic>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21056" y="5565867"/>
            <a:ext cx="2651760" cy="627065"/>
          </a:xfrm>
          <a:prstGeom prst="rect">
            <a:avLst/>
          </a:prstGeom>
        </p:spPr>
      </p:pic>
      <p:pic>
        <p:nvPicPr>
          <p:cNvPr id="2" name="Picture 1" descr="A logo of a globe with a gold ring&#10;&#10;Description automatically generated">
            <a:extLst>
              <a:ext uri="{FF2B5EF4-FFF2-40B4-BE49-F238E27FC236}">
                <a16:creationId xmlns:a16="http://schemas.microsoft.com/office/drawing/2014/main" id="{62DDB346-9CD6-3FF0-2627-90ED602A52D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82200" y="5543348"/>
            <a:ext cx="1502408" cy="781252"/>
          </a:xfrm>
          <a:prstGeom prst="rect">
            <a:avLst/>
          </a:prstGeom>
        </p:spPr>
      </p:pic>
    </p:spTree>
    <p:extLst>
      <p:ext uri="{BB962C8B-B14F-4D97-AF65-F5344CB8AC3E}">
        <p14:creationId xmlns:p14="http://schemas.microsoft.com/office/powerpoint/2010/main" val="3302241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3" name="Rectangle 12"/>
          <p:cNvSpPr/>
          <p:nvPr userDrawn="1"/>
        </p:nvSpPr>
        <p:spPr>
          <a:xfrm>
            <a:off x="-16080" y="6063452"/>
            <a:ext cx="12208079" cy="822960"/>
          </a:xfrm>
          <a:prstGeom prst="rect">
            <a:avLst/>
          </a:prstGeom>
          <a:solidFill>
            <a:srgbClr val="E7E9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7" descr="FRIB_ppt_top.jpg"/>
          <p:cNvPicPr>
            <a:picLocks noChangeAspect="1"/>
          </p:cNvPicPr>
          <p:nvPr/>
        </p:nvPicPr>
        <p:blipFill>
          <a:blip r:embed="rId2" cstate="print"/>
          <a:srcRect/>
          <a:stretch>
            <a:fillRect/>
          </a:stretch>
        </p:blipFill>
        <p:spPr bwMode="auto">
          <a:xfrm>
            <a:off x="0" y="2"/>
            <a:ext cx="12192000" cy="761998"/>
          </a:xfrm>
          <a:prstGeom prst="rect">
            <a:avLst/>
          </a:prstGeom>
          <a:noFill/>
          <a:ln w="9525">
            <a:noFill/>
            <a:miter lim="800000"/>
            <a:headEnd/>
            <a:tailEnd/>
          </a:ln>
        </p:spPr>
      </p:pic>
      <p:sp>
        <p:nvSpPr>
          <p:cNvPr id="6" name="Text Box 5"/>
          <p:cNvSpPr txBox="1">
            <a:spLocks noChangeArrowheads="1"/>
          </p:cNvSpPr>
          <p:nvPr/>
        </p:nvSpPr>
        <p:spPr bwMode="auto">
          <a:xfrm>
            <a:off x="893039" y="1320109"/>
            <a:ext cx="10486572" cy="3415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7040" eaLnBrk="0" hangingPunct="0">
              <a:lnSpc>
                <a:spcPct val="90000"/>
              </a:lnSpc>
              <a:defRPr/>
            </a:pPr>
            <a:endParaRPr lang="en-US" dirty="0">
              <a:latin typeface="Helvetica" pitchFamily="-107" charset="0"/>
              <a:ea typeface="ヒラギノ角ゴ Pro W3" pitchFamily="-107" charset="-128"/>
              <a:cs typeface="Arial" charset="0"/>
            </a:endParaRPr>
          </a:p>
        </p:txBody>
      </p:sp>
      <p:sp>
        <p:nvSpPr>
          <p:cNvPr id="7" name="Rectangle 6"/>
          <p:cNvSpPr>
            <a:spLocks noChangeArrowheads="1"/>
          </p:cNvSpPr>
          <p:nvPr/>
        </p:nvSpPr>
        <p:spPr bwMode="auto">
          <a:xfrm>
            <a:off x="5487207" y="3009312"/>
            <a:ext cx="12192000" cy="3692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7040">
              <a:defRPr/>
            </a:pPr>
            <a:endParaRPr lang="en-US" dirty="0">
              <a:latin typeface="Arial" charset="0"/>
              <a:ea typeface="ヒラギノ角ゴ Pro W3" pitchFamily="-107" charset="-128"/>
              <a:cs typeface="Arial" charset="0"/>
            </a:endParaRPr>
          </a:p>
        </p:txBody>
      </p:sp>
      <p:sp>
        <p:nvSpPr>
          <p:cNvPr id="3" name="Content Placeholder 2"/>
          <p:cNvSpPr>
            <a:spLocks noGrp="1"/>
          </p:cNvSpPr>
          <p:nvPr>
            <p:ph idx="1"/>
          </p:nvPr>
        </p:nvSpPr>
        <p:spPr>
          <a:xfrm>
            <a:off x="101600" y="1067100"/>
            <a:ext cx="11987896" cy="4937460"/>
          </a:xfrm>
        </p:spPr>
        <p:txBody>
          <a:bodyPr/>
          <a:lstStyle>
            <a:lvl3pPr>
              <a:defRPr sz="18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a:xfrm>
            <a:off x="93559" y="158258"/>
            <a:ext cx="11988800" cy="478624"/>
          </a:xfrm>
        </p:spPr>
        <p:txBody>
          <a:bodyPr/>
          <a:lstStyle/>
          <a:p>
            <a:r>
              <a:rPr lang="en-US"/>
              <a:t>Click to edit Master title style</a:t>
            </a:r>
            <a:endParaRPr lang="en-US" dirty="0"/>
          </a:p>
        </p:txBody>
      </p:sp>
      <p:sp>
        <p:nvSpPr>
          <p:cNvPr id="8" name="Footer Placeholder 6"/>
          <p:cNvSpPr>
            <a:spLocks noGrp="1"/>
          </p:cNvSpPr>
          <p:nvPr>
            <p:ph type="ftr" sz="quarter" idx="10"/>
          </p:nvPr>
        </p:nvSpPr>
        <p:spPr>
          <a:xfrm>
            <a:off x="6096000" y="6356450"/>
            <a:ext cx="5080007" cy="364628"/>
          </a:xfrm>
        </p:spPr>
        <p:txBody>
          <a:bodyPr/>
          <a:lstStyle>
            <a:lvl1pPr algn="r" eaLnBrk="0" hangingPunct="0">
              <a:lnSpc>
                <a:spcPct val="90000"/>
              </a:lnSpc>
              <a:defRPr sz="1100" smtClean="0">
                <a:solidFill>
                  <a:srgbClr val="064308"/>
                </a:solidFill>
                <a:latin typeface="Arial"/>
                <a:ea typeface="+mn-ea"/>
                <a:cs typeface="Arial"/>
              </a:defRPr>
            </a:lvl1pPr>
          </a:lstStyle>
          <a:p>
            <a:pPr>
              <a:defRPr/>
            </a:pPr>
            <a:r>
              <a:rPr lang="nn-NO"/>
              <a:t>O.B. Tarasov @ Colloque.GANIL.Fr, 24 September 2026</a:t>
            </a:r>
            <a:endParaRPr lang="en-US" dirty="0"/>
          </a:p>
        </p:txBody>
      </p:sp>
      <p:sp>
        <p:nvSpPr>
          <p:cNvPr id="10" name="Slide Number Placeholder 4"/>
          <p:cNvSpPr>
            <a:spLocks noGrp="1"/>
          </p:cNvSpPr>
          <p:nvPr>
            <p:ph type="sldNum" sz="quarter" idx="11"/>
          </p:nvPr>
        </p:nvSpPr>
        <p:spPr/>
        <p:txBody>
          <a:bodyPr/>
          <a:lstStyle>
            <a:lvl1pPr>
              <a:defRPr sz="1100"/>
            </a:lvl1pPr>
          </a:lstStyle>
          <a:p>
            <a:pPr>
              <a:defRPr/>
            </a:pPr>
            <a:r>
              <a:rPr lang="en-US" dirty="0"/>
              <a:t>, Slide </a:t>
            </a:r>
            <a:fld id="{35AD4620-7552-4207-8973-898801ED212B}" type="slidenum">
              <a:rPr lang="en-US" smtClean="0"/>
              <a:pPr>
                <a:defRPr/>
              </a:pPr>
              <a:t>‹#›</a:t>
            </a:fld>
            <a:endParaRPr lang="en-US" dirty="0"/>
          </a:p>
        </p:txBody>
      </p:sp>
      <p:sp>
        <p:nvSpPr>
          <p:cNvPr id="2" name="TextBox 1"/>
          <p:cNvSpPr txBox="1"/>
          <p:nvPr userDrawn="1"/>
        </p:nvSpPr>
        <p:spPr>
          <a:xfrm>
            <a:off x="838200" y="6095341"/>
            <a:ext cx="5486399" cy="759182"/>
          </a:xfrm>
          <a:prstGeom prst="rect">
            <a:avLst/>
          </a:prstGeom>
          <a:noFill/>
        </p:spPr>
        <p:txBody>
          <a:bodyPr wrap="square" rtlCol="0">
            <a:spAutoFit/>
          </a:bodyPr>
          <a:lstStyle/>
          <a:p>
            <a:pPr>
              <a:lnSpc>
                <a:spcPts val="1300"/>
              </a:lnSpc>
            </a:pPr>
            <a:r>
              <a:rPr lang="en-US" sz="1100" b="0" kern="1200" dirty="0">
                <a:solidFill>
                  <a:schemeClr val="tx1"/>
                </a:solidFill>
                <a:latin typeface="Arial" pitchFamily="34" charset="0"/>
                <a:ea typeface="ヒラギノ角ゴ Pro W3" charset="-128"/>
                <a:cs typeface="+mn-cs"/>
              </a:rPr>
              <a:t>Facility for Rare Isotope Beams</a:t>
            </a:r>
          </a:p>
          <a:p>
            <a:pPr>
              <a:lnSpc>
                <a:spcPts val="1300"/>
              </a:lnSpc>
            </a:pPr>
            <a:r>
              <a:rPr lang="en-US" sz="1050" kern="1200" dirty="0">
                <a:solidFill>
                  <a:schemeClr val="tx1"/>
                </a:solidFill>
                <a:latin typeface="Arial" pitchFamily="34" charset="0"/>
                <a:ea typeface="ヒラギノ角ゴ Pro W3" charset="-128"/>
                <a:cs typeface="+mn-cs"/>
              </a:rPr>
              <a:t>U.S. Department of Energy Office of Science | Michigan State University</a:t>
            </a:r>
          </a:p>
          <a:p>
            <a:pPr>
              <a:lnSpc>
                <a:spcPts val="1300"/>
              </a:lnSpc>
            </a:pPr>
            <a:r>
              <a:rPr lang="en-US" sz="1050" kern="1200" dirty="0">
                <a:solidFill>
                  <a:schemeClr val="tx1"/>
                </a:solidFill>
                <a:latin typeface="Arial" pitchFamily="34" charset="0"/>
                <a:ea typeface="ヒラギノ角ゴ Pro W3" charset="-128"/>
                <a:cs typeface="+mn-cs"/>
              </a:rPr>
              <a:t>640 South Shaw Lane • East Lansing, MI 48824, USA</a:t>
            </a:r>
          </a:p>
          <a:p>
            <a:pPr>
              <a:lnSpc>
                <a:spcPts val="1300"/>
              </a:lnSpc>
            </a:pPr>
            <a:r>
              <a:rPr lang="en-US" sz="1050" kern="1200" dirty="0">
                <a:solidFill>
                  <a:schemeClr val="tx1"/>
                </a:solidFill>
                <a:latin typeface="Arial" pitchFamily="34" charset="0"/>
                <a:ea typeface="ヒラギノ角ゴ Pro W3" charset="-128"/>
                <a:cs typeface="+mn-cs"/>
              </a:rPr>
              <a:t>frib.msu.edu</a:t>
            </a:r>
            <a:endParaRPr lang="en-US" sz="1100" kern="1200" dirty="0">
              <a:solidFill>
                <a:schemeClr val="tx1"/>
              </a:solidFill>
              <a:latin typeface="Arial" pitchFamily="34" charset="0"/>
              <a:ea typeface="ヒラギノ角ゴ Pro W3" charset="-128"/>
              <a:cs typeface="+mn-cs"/>
            </a:endParaRP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3428" y="6095340"/>
            <a:ext cx="571983" cy="673319"/>
          </a:xfrm>
          <a:prstGeom prst="rect">
            <a:avLst/>
          </a:prstGeom>
        </p:spPr>
      </p:pic>
    </p:spTree>
    <p:extLst>
      <p:ext uri="{BB962C8B-B14F-4D97-AF65-F5344CB8AC3E}">
        <p14:creationId xmlns:p14="http://schemas.microsoft.com/office/powerpoint/2010/main" val="1090798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13" name="Rectangle 12"/>
          <p:cNvSpPr/>
          <p:nvPr userDrawn="1"/>
        </p:nvSpPr>
        <p:spPr>
          <a:xfrm>
            <a:off x="-16080" y="6121652"/>
            <a:ext cx="12208079" cy="764759"/>
          </a:xfrm>
          <a:prstGeom prst="rect">
            <a:avLst/>
          </a:prstGeom>
          <a:solidFill>
            <a:srgbClr val="E7E9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2757" y="6109172"/>
            <a:ext cx="621425" cy="731520"/>
          </a:xfrm>
          <a:prstGeom prst="rect">
            <a:avLst/>
          </a:prstGeom>
        </p:spPr>
      </p:pic>
      <p:pic>
        <p:nvPicPr>
          <p:cNvPr id="4" name="Picture 5" descr="FRIB_ppt_top.jpg"/>
          <p:cNvPicPr>
            <a:picLocks noChangeAspect="1"/>
          </p:cNvPicPr>
          <p:nvPr/>
        </p:nvPicPr>
        <p:blipFill>
          <a:blip r:embed="rId3" cstate="print"/>
          <a:srcRect/>
          <a:stretch>
            <a:fillRect/>
          </a:stretch>
        </p:blipFill>
        <p:spPr bwMode="auto">
          <a:xfrm>
            <a:off x="0" y="2"/>
            <a:ext cx="12192000" cy="761998"/>
          </a:xfrm>
          <a:prstGeom prst="rect">
            <a:avLst/>
          </a:prstGeom>
          <a:noFill/>
          <a:ln w="9525">
            <a:noFill/>
            <a:miter lim="800000"/>
            <a:headEnd/>
            <a:tailEnd/>
          </a:ln>
        </p:spPr>
      </p:pic>
      <p:sp>
        <p:nvSpPr>
          <p:cNvPr id="5" name="Text Box 5"/>
          <p:cNvSpPr txBox="1">
            <a:spLocks noChangeArrowheads="1"/>
          </p:cNvSpPr>
          <p:nvPr/>
        </p:nvSpPr>
        <p:spPr bwMode="auto">
          <a:xfrm>
            <a:off x="893039" y="1320109"/>
            <a:ext cx="10486572" cy="3415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7040" eaLnBrk="0" hangingPunct="0">
              <a:lnSpc>
                <a:spcPct val="90000"/>
              </a:lnSpc>
              <a:defRPr/>
            </a:pPr>
            <a:endParaRPr lang="en-US" dirty="0">
              <a:latin typeface="Helvetica" pitchFamily="-107" charset="0"/>
              <a:ea typeface="ヒラギノ角ゴ Pro W3" pitchFamily="-107" charset="-128"/>
              <a:cs typeface="Arial" charset="0"/>
            </a:endParaRPr>
          </a:p>
        </p:txBody>
      </p:sp>
      <p:sp>
        <p:nvSpPr>
          <p:cNvPr id="6" name="Rectangle 7"/>
          <p:cNvSpPr>
            <a:spLocks noChangeArrowheads="1"/>
          </p:cNvSpPr>
          <p:nvPr/>
        </p:nvSpPr>
        <p:spPr bwMode="auto">
          <a:xfrm>
            <a:off x="5487207" y="3009312"/>
            <a:ext cx="12192000" cy="3692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7040">
              <a:defRPr/>
            </a:pPr>
            <a:endParaRPr lang="en-US" dirty="0">
              <a:latin typeface="Arial" charset="0"/>
              <a:ea typeface="ヒラギノ角ゴ Pro W3" pitchFamily="-107" charset="-128"/>
              <a:cs typeface="Arial" charset="0"/>
            </a:endParaRPr>
          </a:p>
        </p:txBody>
      </p:sp>
      <p:sp>
        <p:nvSpPr>
          <p:cNvPr id="2" name="Title 1"/>
          <p:cNvSpPr>
            <a:spLocks noGrp="1"/>
          </p:cNvSpPr>
          <p:nvPr>
            <p:ph type="title"/>
          </p:nvPr>
        </p:nvSpPr>
        <p:spPr>
          <a:xfrm>
            <a:off x="93559" y="158035"/>
            <a:ext cx="11988800" cy="424506"/>
          </a:xfrm>
        </p:spPr>
        <p:txBody>
          <a:bodyPr/>
          <a:lstStyle>
            <a:lvl1pPr>
              <a:defRPr sz="2800"/>
            </a:lvl1pPr>
          </a:lstStyle>
          <a:p>
            <a:r>
              <a:rPr lang="en-US"/>
              <a:t>Click to edit Master title style</a:t>
            </a:r>
            <a:endParaRPr lang="en-US" dirty="0"/>
          </a:p>
        </p:txBody>
      </p:sp>
      <p:sp>
        <p:nvSpPr>
          <p:cNvPr id="7" name="Footer Placeholder 6"/>
          <p:cNvSpPr>
            <a:spLocks noGrp="1"/>
          </p:cNvSpPr>
          <p:nvPr>
            <p:ph type="ftr" sz="quarter" idx="10"/>
          </p:nvPr>
        </p:nvSpPr>
        <p:spPr/>
        <p:txBody>
          <a:bodyPr/>
          <a:lstStyle>
            <a:lvl1pPr algn="r" eaLnBrk="0" hangingPunct="0">
              <a:lnSpc>
                <a:spcPct val="90000"/>
              </a:lnSpc>
              <a:defRPr sz="1100" smtClean="0">
                <a:solidFill>
                  <a:srgbClr val="064308"/>
                </a:solidFill>
                <a:latin typeface="Arial"/>
                <a:ea typeface="+mn-ea"/>
                <a:cs typeface="Arial"/>
              </a:defRPr>
            </a:lvl1pPr>
          </a:lstStyle>
          <a:p>
            <a:pPr>
              <a:defRPr/>
            </a:pPr>
            <a:r>
              <a:rPr lang="nn-NO"/>
              <a:t>O.B. Tarasov @ Colloque.GANIL.Fr, 24 September 2026</a:t>
            </a:r>
            <a:endParaRPr lang="en-US" dirty="0"/>
          </a:p>
        </p:txBody>
      </p:sp>
      <p:sp>
        <p:nvSpPr>
          <p:cNvPr id="8" name="Slide Number Placeholder 4"/>
          <p:cNvSpPr>
            <a:spLocks noGrp="1"/>
          </p:cNvSpPr>
          <p:nvPr>
            <p:ph type="sldNum" sz="quarter" idx="11"/>
          </p:nvPr>
        </p:nvSpPr>
        <p:spPr/>
        <p:txBody>
          <a:bodyPr/>
          <a:lstStyle>
            <a:lvl1pPr>
              <a:defRPr sz="1100"/>
            </a:lvl1pPr>
          </a:lstStyle>
          <a:p>
            <a:pPr>
              <a:defRPr/>
            </a:pPr>
            <a:r>
              <a:rPr lang="en-US" dirty="0"/>
              <a:t>, Slide </a:t>
            </a:r>
            <a:fld id="{CF988859-7953-4624-98C4-717249B46A15}" type="slidenum">
              <a:rPr lang="en-US" smtClean="0"/>
              <a:pPr>
                <a:defRPr/>
              </a:pPr>
              <a:t>‹#›</a:t>
            </a:fld>
            <a:endParaRPr lang="en-US" dirty="0"/>
          </a:p>
        </p:txBody>
      </p:sp>
      <p:sp>
        <p:nvSpPr>
          <p:cNvPr id="11" name="TextBox 10"/>
          <p:cNvSpPr txBox="1"/>
          <p:nvPr userDrawn="1"/>
        </p:nvSpPr>
        <p:spPr>
          <a:xfrm>
            <a:off x="838200" y="6121653"/>
            <a:ext cx="4649007" cy="759182"/>
          </a:xfrm>
          <a:prstGeom prst="rect">
            <a:avLst/>
          </a:prstGeom>
          <a:noFill/>
        </p:spPr>
        <p:txBody>
          <a:bodyPr wrap="square" rtlCol="0">
            <a:spAutoFit/>
          </a:bodyPr>
          <a:lstStyle/>
          <a:p>
            <a:pPr>
              <a:lnSpc>
                <a:spcPts val="1300"/>
              </a:lnSpc>
            </a:pPr>
            <a:r>
              <a:rPr lang="en-US" sz="1000" b="0" kern="1200" dirty="0">
                <a:solidFill>
                  <a:schemeClr val="tx1"/>
                </a:solidFill>
                <a:latin typeface="Arial" pitchFamily="34" charset="0"/>
                <a:ea typeface="ヒラギノ角ゴ Pro W3" charset="-128"/>
                <a:cs typeface="ヒラギノ角ゴ Pro W3"/>
              </a:rPr>
              <a:t>Facility for Rare Isotope Beams</a:t>
            </a:r>
          </a:p>
          <a:p>
            <a:pPr>
              <a:lnSpc>
                <a:spcPts val="1300"/>
              </a:lnSpc>
            </a:pPr>
            <a:r>
              <a:rPr lang="en-US" sz="1000" kern="1200" dirty="0">
                <a:solidFill>
                  <a:schemeClr val="tx1"/>
                </a:solidFill>
                <a:latin typeface="Arial" pitchFamily="34" charset="0"/>
                <a:ea typeface="ヒラギノ角ゴ Pro W3" charset="-128"/>
                <a:cs typeface="ヒラギノ角ゴ Pro W3"/>
              </a:rPr>
              <a:t>U.S. Department of Energy Office of Science | Michigan State University</a:t>
            </a:r>
          </a:p>
          <a:p>
            <a:pPr>
              <a:lnSpc>
                <a:spcPts val="1300"/>
              </a:lnSpc>
            </a:pPr>
            <a:r>
              <a:rPr lang="en-US" sz="1000" kern="1200" dirty="0">
                <a:solidFill>
                  <a:schemeClr val="tx1"/>
                </a:solidFill>
                <a:latin typeface="Arial" pitchFamily="34" charset="0"/>
                <a:ea typeface="ヒラギノ角ゴ Pro W3" charset="-128"/>
                <a:cs typeface="ヒラギノ角ゴ Pro W3"/>
              </a:rPr>
              <a:t>640 South Shaw Lane • East Lansing, MI 48824, USA</a:t>
            </a:r>
          </a:p>
          <a:p>
            <a:pPr>
              <a:lnSpc>
                <a:spcPts val="1300"/>
              </a:lnSpc>
            </a:pPr>
            <a:r>
              <a:rPr lang="en-US" sz="1000" kern="1200" dirty="0">
                <a:solidFill>
                  <a:schemeClr val="tx1"/>
                </a:solidFill>
                <a:latin typeface="Arial" pitchFamily="34" charset="0"/>
                <a:ea typeface="ヒラギノ角ゴ Pro W3" charset="-128"/>
                <a:cs typeface="ヒラギノ角ゴ Pro W3"/>
              </a:rPr>
              <a:t>frib.msu.edu</a:t>
            </a:r>
          </a:p>
        </p:txBody>
      </p:sp>
    </p:spTree>
    <p:extLst>
      <p:ext uri="{BB962C8B-B14F-4D97-AF65-F5344CB8AC3E}">
        <p14:creationId xmlns:p14="http://schemas.microsoft.com/office/powerpoint/2010/main" val="3309516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13" name="Rectangle 12"/>
          <p:cNvSpPr/>
          <p:nvPr userDrawn="1"/>
        </p:nvSpPr>
        <p:spPr>
          <a:xfrm>
            <a:off x="-16080" y="6121652"/>
            <a:ext cx="12208079" cy="764759"/>
          </a:xfrm>
          <a:prstGeom prst="rect">
            <a:avLst/>
          </a:prstGeom>
          <a:solidFill>
            <a:srgbClr val="E7E9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2757" y="6109172"/>
            <a:ext cx="621425" cy="731520"/>
          </a:xfrm>
          <a:prstGeom prst="rect">
            <a:avLst/>
          </a:prstGeom>
        </p:spPr>
      </p:pic>
      <p:pic>
        <p:nvPicPr>
          <p:cNvPr id="4" name="Picture 5" descr="FRIB_ppt_top.jpg"/>
          <p:cNvPicPr>
            <a:picLocks noChangeAspect="1"/>
          </p:cNvPicPr>
          <p:nvPr/>
        </p:nvPicPr>
        <p:blipFill>
          <a:blip r:embed="rId3" cstate="print"/>
          <a:srcRect/>
          <a:stretch>
            <a:fillRect/>
          </a:stretch>
        </p:blipFill>
        <p:spPr bwMode="auto">
          <a:xfrm>
            <a:off x="0" y="2"/>
            <a:ext cx="12192000" cy="761998"/>
          </a:xfrm>
          <a:prstGeom prst="rect">
            <a:avLst/>
          </a:prstGeom>
          <a:noFill/>
          <a:ln w="9525">
            <a:noFill/>
            <a:miter lim="800000"/>
            <a:headEnd/>
            <a:tailEnd/>
          </a:ln>
        </p:spPr>
      </p:pic>
      <p:sp>
        <p:nvSpPr>
          <p:cNvPr id="5" name="Text Box 5"/>
          <p:cNvSpPr txBox="1">
            <a:spLocks noChangeArrowheads="1"/>
          </p:cNvSpPr>
          <p:nvPr/>
        </p:nvSpPr>
        <p:spPr bwMode="auto">
          <a:xfrm>
            <a:off x="893039" y="1320109"/>
            <a:ext cx="10486572" cy="3415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7040" eaLnBrk="0" hangingPunct="0">
              <a:lnSpc>
                <a:spcPct val="90000"/>
              </a:lnSpc>
              <a:defRPr/>
            </a:pPr>
            <a:endParaRPr lang="en-US" dirty="0">
              <a:latin typeface="Helvetica" pitchFamily="-107" charset="0"/>
              <a:ea typeface="ヒラギノ角ゴ Pro W3" pitchFamily="-107" charset="-128"/>
              <a:cs typeface="Arial" charset="0"/>
            </a:endParaRPr>
          </a:p>
        </p:txBody>
      </p:sp>
      <p:sp>
        <p:nvSpPr>
          <p:cNvPr id="6" name="Rectangle 7"/>
          <p:cNvSpPr>
            <a:spLocks noChangeArrowheads="1"/>
          </p:cNvSpPr>
          <p:nvPr/>
        </p:nvSpPr>
        <p:spPr bwMode="auto">
          <a:xfrm>
            <a:off x="5487207" y="3009312"/>
            <a:ext cx="12192000" cy="369265"/>
          </a:xfrm>
          <a:prstGeom prst="rect">
            <a:avLst/>
          </a:prstGeom>
          <a:noFill/>
          <a:ln w="12700">
            <a:noFill/>
            <a:miter lim="800000"/>
            <a:headEnd/>
            <a:tailEnd/>
          </a:ln>
          <a:effectLst>
            <a:outerShdw blurRad="63500" dist="107763" dir="2700000" algn="ctr" rotWithShape="0">
              <a:schemeClr val="folHlink">
                <a:alpha val="74998"/>
              </a:schemeClr>
            </a:outerShdw>
          </a:effectLst>
        </p:spPr>
        <p:txBody>
          <a:bodyPr lIns="91374" tIns="45687" rIns="91374" bIns="45687">
            <a:spAutoFit/>
          </a:bodyPr>
          <a:lstStyle/>
          <a:p>
            <a:pPr defTabSz="457040">
              <a:defRPr/>
            </a:pPr>
            <a:endParaRPr lang="en-US" dirty="0">
              <a:latin typeface="Arial" charset="0"/>
              <a:ea typeface="ヒラギノ角ゴ Pro W3" pitchFamily="-107" charset="-128"/>
              <a:cs typeface="Arial" charset="0"/>
            </a:endParaRPr>
          </a:p>
        </p:txBody>
      </p:sp>
      <p:sp>
        <p:nvSpPr>
          <p:cNvPr id="2" name="Title 1"/>
          <p:cNvSpPr>
            <a:spLocks noGrp="1"/>
          </p:cNvSpPr>
          <p:nvPr>
            <p:ph type="title"/>
          </p:nvPr>
        </p:nvSpPr>
        <p:spPr>
          <a:xfrm>
            <a:off x="744181" y="158035"/>
            <a:ext cx="10713967" cy="424506"/>
          </a:xfrm>
        </p:spPr>
        <p:txBody>
          <a:bodyPr/>
          <a:lstStyle>
            <a:lvl1pPr>
              <a:defRPr sz="2800"/>
            </a:lvl1pPr>
          </a:lstStyle>
          <a:p>
            <a:r>
              <a:rPr lang="en-US" dirty="0"/>
              <a:t>Click to edit Master title style</a:t>
            </a:r>
          </a:p>
        </p:txBody>
      </p:sp>
      <p:sp>
        <p:nvSpPr>
          <p:cNvPr id="7" name="Footer Placeholder 6"/>
          <p:cNvSpPr>
            <a:spLocks noGrp="1"/>
          </p:cNvSpPr>
          <p:nvPr>
            <p:ph type="ftr" sz="quarter" idx="10"/>
          </p:nvPr>
        </p:nvSpPr>
        <p:spPr/>
        <p:txBody>
          <a:bodyPr/>
          <a:lstStyle>
            <a:lvl1pPr algn="r" eaLnBrk="0" hangingPunct="0">
              <a:lnSpc>
                <a:spcPct val="90000"/>
              </a:lnSpc>
              <a:defRPr sz="1100" smtClean="0">
                <a:solidFill>
                  <a:srgbClr val="064308"/>
                </a:solidFill>
                <a:latin typeface="Arial"/>
                <a:ea typeface="+mn-ea"/>
                <a:cs typeface="Arial"/>
              </a:defRPr>
            </a:lvl1pPr>
          </a:lstStyle>
          <a:p>
            <a:pPr>
              <a:defRPr/>
            </a:pPr>
            <a:r>
              <a:rPr lang="nn-NO"/>
              <a:t>O.B. Tarasov @ Colloque.GANIL.Fr, 24 September 2026</a:t>
            </a:r>
            <a:endParaRPr lang="en-US" dirty="0"/>
          </a:p>
        </p:txBody>
      </p:sp>
      <p:sp>
        <p:nvSpPr>
          <p:cNvPr id="8" name="Slide Number Placeholder 4"/>
          <p:cNvSpPr>
            <a:spLocks noGrp="1"/>
          </p:cNvSpPr>
          <p:nvPr>
            <p:ph type="sldNum" sz="quarter" idx="11"/>
          </p:nvPr>
        </p:nvSpPr>
        <p:spPr/>
        <p:txBody>
          <a:bodyPr/>
          <a:lstStyle>
            <a:lvl1pPr>
              <a:defRPr sz="1100"/>
            </a:lvl1pPr>
          </a:lstStyle>
          <a:p>
            <a:pPr>
              <a:defRPr/>
            </a:pPr>
            <a:r>
              <a:rPr lang="en-US" dirty="0"/>
              <a:t>, Slide </a:t>
            </a:r>
            <a:fld id="{CF988859-7953-4624-98C4-717249B46A15}" type="slidenum">
              <a:rPr lang="en-US" smtClean="0"/>
              <a:pPr>
                <a:defRPr/>
              </a:pPr>
              <a:t>‹#›</a:t>
            </a:fld>
            <a:endParaRPr lang="en-US" dirty="0"/>
          </a:p>
        </p:txBody>
      </p:sp>
      <p:sp>
        <p:nvSpPr>
          <p:cNvPr id="11" name="TextBox 10"/>
          <p:cNvSpPr txBox="1"/>
          <p:nvPr userDrawn="1"/>
        </p:nvSpPr>
        <p:spPr>
          <a:xfrm>
            <a:off x="838200" y="6121653"/>
            <a:ext cx="4649007" cy="759182"/>
          </a:xfrm>
          <a:prstGeom prst="rect">
            <a:avLst/>
          </a:prstGeom>
          <a:noFill/>
        </p:spPr>
        <p:txBody>
          <a:bodyPr wrap="square" rtlCol="0">
            <a:spAutoFit/>
          </a:bodyPr>
          <a:lstStyle/>
          <a:p>
            <a:pPr>
              <a:lnSpc>
                <a:spcPts val="1300"/>
              </a:lnSpc>
            </a:pPr>
            <a:r>
              <a:rPr lang="en-US" sz="1000" b="0" kern="1200" dirty="0">
                <a:solidFill>
                  <a:schemeClr val="tx1"/>
                </a:solidFill>
                <a:latin typeface="Arial" pitchFamily="34" charset="0"/>
                <a:ea typeface="ヒラギノ角ゴ Pro W3" charset="-128"/>
                <a:cs typeface="ヒラギノ角ゴ Pro W3"/>
              </a:rPr>
              <a:t>Facility for Rare Isotope Beams</a:t>
            </a:r>
          </a:p>
          <a:p>
            <a:pPr>
              <a:lnSpc>
                <a:spcPts val="1300"/>
              </a:lnSpc>
            </a:pPr>
            <a:r>
              <a:rPr lang="en-US" sz="1000" kern="1200" dirty="0">
                <a:solidFill>
                  <a:schemeClr val="tx1"/>
                </a:solidFill>
                <a:latin typeface="Arial" pitchFamily="34" charset="0"/>
                <a:ea typeface="ヒラギノ角ゴ Pro W3" charset="-128"/>
                <a:cs typeface="ヒラギノ角ゴ Pro W3"/>
              </a:rPr>
              <a:t>U.S. Department of Energy Office of Science | Michigan State University</a:t>
            </a:r>
          </a:p>
          <a:p>
            <a:pPr>
              <a:lnSpc>
                <a:spcPts val="1300"/>
              </a:lnSpc>
            </a:pPr>
            <a:r>
              <a:rPr lang="en-US" sz="1000" kern="1200" dirty="0">
                <a:solidFill>
                  <a:schemeClr val="tx1"/>
                </a:solidFill>
                <a:latin typeface="Arial" pitchFamily="34" charset="0"/>
                <a:ea typeface="ヒラギノ角ゴ Pro W3" charset="-128"/>
                <a:cs typeface="ヒラギノ角ゴ Pro W3"/>
              </a:rPr>
              <a:t>640 South Shaw Lane • East Lansing, MI 48824, USA</a:t>
            </a:r>
          </a:p>
          <a:p>
            <a:pPr>
              <a:lnSpc>
                <a:spcPts val="1300"/>
              </a:lnSpc>
            </a:pPr>
            <a:r>
              <a:rPr lang="en-US" sz="1000" kern="1200" dirty="0">
                <a:solidFill>
                  <a:schemeClr val="tx1"/>
                </a:solidFill>
                <a:latin typeface="Arial" pitchFamily="34" charset="0"/>
                <a:ea typeface="ヒラギノ角ゴ Pro W3" charset="-128"/>
                <a:cs typeface="ヒラギノ角ゴ Pro W3"/>
              </a:rPr>
              <a:t>frib.msu.edu</a:t>
            </a:r>
          </a:p>
        </p:txBody>
      </p:sp>
      <p:pic>
        <p:nvPicPr>
          <p:cNvPr id="3" name="Picture 2" descr="A picture containing text, first-aid kit&#10;&#10;Description automatically generated">
            <a:extLst>
              <a:ext uri="{FF2B5EF4-FFF2-40B4-BE49-F238E27FC236}">
                <a16:creationId xmlns:a16="http://schemas.microsoft.com/office/drawing/2014/main" id="{0F2C5445-46ED-B795-C219-E3BEC94FAEA0}"/>
              </a:ext>
            </a:extLst>
          </p:cNvPr>
          <p:cNvPicPr>
            <a:picLocks noChangeAspect="1"/>
          </p:cNvPicPr>
          <p:nvPr userDrawn="1"/>
        </p:nvPicPr>
        <p:blipFill>
          <a:blip r:embed="rId4">
            <a:alphaModFix/>
          </a:blip>
          <a:stretch>
            <a:fillRect/>
          </a:stretch>
        </p:blipFill>
        <p:spPr>
          <a:xfrm>
            <a:off x="56996" y="55757"/>
            <a:ext cx="630936" cy="630936"/>
          </a:xfrm>
          <a:prstGeom prst="rect">
            <a:avLst/>
          </a:prstGeom>
        </p:spPr>
      </p:pic>
      <p:pic>
        <p:nvPicPr>
          <p:cNvPr id="9" name="Picture 8" descr="A picture containing icon&#10;&#10;Description automatically generated">
            <a:extLst>
              <a:ext uri="{FF2B5EF4-FFF2-40B4-BE49-F238E27FC236}">
                <a16:creationId xmlns:a16="http://schemas.microsoft.com/office/drawing/2014/main" id="{3601FCD0-A938-5524-7FB4-01795F28BC75}"/>
              </a:ext>
            </a:extLst>
          </p:cNvPr>
          <p:cNvPicPr>
            <a:picLocks noChangeAspect="1"/>
          </p:cNvPicPr>
          <p:nvPr userDrawn="1"/>
        </p:nvPicPr>
        <p:blipFill>
          <a:blip r:embed="rId5"/>
          <a:stretch>
            <a:fillRect/>
          </a:stretch>
        </p:blipFill>
        <p:spPr>
          <a:xfrm>
            <a:off x="11508615" y="43723"/>
            <a:ext cx="632919" cy="632919"/>
          </a:xfrm>
          <a:prstGeom prst="rect">
            <a:avLst/>
          </a:prstGeom>
        </p:spPr>
      </p:pic>
    </p:spTree>
    <p:extLst>
      <p:ext uri="{BB962C8B-B14F-4D97-AF65-F5344CB8AC3E}">
        <p14:creationId xmlns:p14="http://schemas.microsoft.com/office/powerpoint/2010/main" val="19353822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0798" y="79927"/>
            <a:ext cx="11990413" cy="478624"/>
          </a:xfrm>
          <a:prstGeom prst="rect">
            <a:avLst/>
          </a:prstGeom>
          <a:noFill/>
          <a:ln w="12700">
            <a:noFill/>
            <a:miter lim="800000"/>
            <a:headEnd/>
            <a:tailEnd/>
          </a:ln>
        </p:spPr>
        <p:txBody>
          <a:bodyPr vert="horz" wrap="square" lIns="56076" tIns="22431" rIns="56076" bIns="22431" numCol="1" anchor="ctr" anchorCtr="0" compatLnSpc="1">
            <a:prstTxWarp prst="textNoShape">
              <a:avLst/>
            </a:prstTxWarp>
            <a:spAutoFit/>
          </a:bodyPr>
          <a:lstStyle/>
          <a:p>
            <a:pPr lvl="0"/>
            <a:r>
              <a:rPr lang="en-US"/>
              <a:t>Click to edit Master title style</a:t>
            </a:r>
          </a:p>
        </p:txBody>
      </p:sp>
      <p:sp>
        <p:nvSpPr>
          <p:cNvPr id="1027" name="Rectangle 6"/>
          <p:cNvSpPr>
            <a:spLocks noGrp="1" noChangeArrowheads="1"/>
          </p:cNvSpPr>
          <p:nvPr>
            <p:ph type="body" idx="1"/>
          </p:nvPr>
        </p:nvSpPr>
        <p:spPr bwMode="auto">
          <a:xfrm>
            <a:off x="100798" y="1067100"/>
            <a:ext cx="11990413" cy="5027414"/>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6"/>
          <p:cNvSpPr>
            <a:spLocks noGrp="1"/>
          </p:cNvSpPr>
          <p:nvPr>
            <p:ph type="ftr" sz="quarter" idx="3"/>
          </p:nvPr>
        </p:nvSpPr>
        <p:spPr>
          <a:xfrm>
            <a:off x="5520912" y="6356450"/>
            <a:ext cx="5655095" cy="364628"/>
          </a:xfrm>
          <a:prstGeom prst="rect">
            <a:avLst/>
          </a:prstGeom>
        </p:spPr>
        <p:txBody>
          <a:bodyPr lIns="0" tIns="45712" rIns="0" bIns="45712" anchor="b"/>
          <a:lstStyle>
            <a:lvl1pPr algn="r" eaLnBrk="0" hangingPunct="0">
              <a:lnSpc>
                <a:spcPct val="90000"/>
              </a:lnSpc>
              <a:defRPr sz="1200" smtClean="0">
                <a:solidFill>
                  <a:srgbClr val="064308"/>
                </a:solidFill>
                <a:latin typeface="Arial"/>
                <a:ea typeface="+mn-ea"/>
                <a:cs typeface="Arial"/>
              </a:defRPr>
            </a:lvl1pPr>
          </a:lstStyle>
          <a:p>
            <a:pPr>
              <a:defRPr/>
            </a:pPr>
            <a:r>
              <a:rPr lang="nn-NO"/>
              <a:t>O.B. Tarasov @ Colloque.GANIL.Fr, 24 September 2026</a:t>
            </a:r>
            <a:endParaRPr lang="en-US" dirty="0"/>
          </a:p>
        </p:txBody>
      </p:sp>
      <p:sp>
        <p:nvSpPr>
          <p:cNvPr id="9" name="Slide Number Placeholder 4"/>
          <p:cNvSpPr>
            <a:spLocks noGrp="1"/>
          </p:cNvSpPr>
          <p:nvPr>
            <p:ph type="sldNum" sz="quarter" idx="4"/>
          </p:nvPr>
        </p:nvSpPr>
        <p:spPr>
          <a:xfrm>
            <a:off x="11176000" y="6356450"/>
            <a:ext cx="1016000" cy="364628"/>
          </a:xfrm>
          <a:prstGeom prst="rect">
            <a:avLst/>
          </a:prstGeom>
        </p:spPr>
        <p:txBody>
          <a:bodyPr vert="horz" wrap="square" lIns="0" tIns="45712" rIns="0" bIns="45712" numCol="1" anchor="b" anchorCtr="0" compatLnSpc="1">
            <a:prstTxWarp prst="textNoShape">
              <a:avLst/>
            </a:prstTxWarp>
          </a:bodyPr>
          <a:lstStyle>
            <a:lvl1pPr eaLnBrk="0" hangingPunct="0">
              <a:lnSpc>
                <a:spcPct val="90000"/>
              </a:lnSpc>
              <a:defRPr sz="1200">
                <a:solidFill>
                  <a:srgbClr val="064308"/>
                </a:solidFill>
                <a:ea typeface="ヒラギノ角ゴ Pro W3" charset="-128"/>
                <a:cs typeface="+mn-cs"/>
              </a:defRPr>
            </a:lvl1pPr>
          </a:lstStyle>
          <a:p>
            <a:pPr>
              <a:defRPr/>
            </a:pPr>
            <a:r>
              <a:rPr lang="en-US" dirty="0"/>
              <a:t>, Slide </a:t>
            </a:r>
            <a:fld id="{D30A2C6D-39BC-4576-856C-8743CF76CCF1}" type="slidenum">
              <a:rPr lang="en-US" smtClean="0"/>
              <a:pPr>
                <a:defRPr/>
              </a:pPr>
              <a:t>‹#›</a:t>
            </a:fld>
            <a:endParaRPr lang="en-US" dirty="0"/>
          </a:p>
        </p:txBody>
      </p:sp>
    </p:spTree>
    <p:extLst>
      <p:ext uri="{BB962C8B-B14F-4D97-AF65-F5344CB8AC3E}">
        <p14:creationId xmlns:p14="http://schemas.microsoft.com/office/powerpoint/2010/main" val="3239425277"/>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7" r:id="rId3"/>
    <p:sldLayoutId id="2147484021" r:id="rId4"/>
  </p:sldLayoutIdLst>
  <p:hf hdr="0" dt="0"/>
  <p:txStyles>
    <p:titleStyle>
      <a:lvl1pPr algn="ctr" defTabSz="803370" rtl="0" eaLnBrk="1" fontAlgn="base" hangingPunct="1">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1pPr>
      <a:lvl2pPr algn="ctr" defTabSz="803370" rtl="0" eaLnBrk="1" fontAlgn="base" hangingPunct="1">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2pPr>
      <a:lvl3pPr algn="ctr" defTabSz="803370" rtl="0" eaLnBrk="1" fontAlgn="base" hangingPunct="1">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3pPr>
      <a:lvl4pPr algn="ctr" defTabSz="803370" rtl="0" eaLnBrk="1" fontAlgn="base" hangingPunct="1">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4pPr>
      <a:lvl5pPr algn="ctr" defTabSz="803370" rtl="0" eaLnBrk="1" fontAlgn="base" hangingPunct="1">
        <a:lnSpc>
          <a:spcPct val="88000"/>
        </a:lnSpc>
        <a:spcBef>
          <a:spcPct val="0"/>
        </a:spcBef>
        <a:spcAft>
          <a:spcPct val="0"/>
        </a:spcAft>
        <a:defRPr sz="3200" b="1">
          <a:solidFill>
            <a:srgbClr val="064308"/>
          </a:solidFill>
          <a:latin typeface="Arial" charset="0"/>
          <a:ea typeface="ＭＳ Ｐゴシック" pitchFamily="-65" charset="-128"/>
          <a:cs typeface="ＭＳ Ｐゴシック" pitchFamily="-65" charset="-128"/>
        </a:defRPr>
      </a:lvl5pPr>
      <a:lvl6pPr marL="457080" algn="ctr" defTabSz="807828"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6pPr>
      <a:lvl7pPr marL="914162" algn="ctr" defTabSz="807828"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7pPr>
      <a:lvl8pPr marL="1371241" algn="ctr" defTabSz="807828"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8pPr>
      <a:lvl9pPr marL="1828323" algn="ctr" defTabSz="807828" rtl="0" eaLnBrk="1" fontAlgn="base" hangingPunct="1">
        <a:lnSpc>
          <a:spcPct val="88000"/>
        </a:lnSpc>
        <a:spcBef>
          <a:spcPct val="0"/>
        </a:spcBef>
        <a:spcAft>
          <a:spcPct val="0"/>
        </a:spcAft>
        <a:defRPr sz="3200" b="1">
          <a:solidFill>
            <a:srgbClr val="064308"/>
          </a:solidFill>
          <a:latin typeface="Arial" charset="0"/>
          <a:ea typeface="Arial" charset="0"/>
          <a:cs typeface="Arial" charset="0"/>
        </a:defRPr>
      </a:lvl9pPr>
    </p:titleStyle>
    <p:body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p:bodyStyle>
    <p:otherStyle>
      <a:defPPr>
        <a:defRPr lang="en-US"/>
      </a:defPPr>
      <a:lvl1pPr marL="0" algn="l" defTabSz="914162" rtl="0" eaLnBrk="1" latinLnBrk="0" hangingPunct="1">
        <a:defRPr sz="1800" kern="1200">
          <a:solidFill>
            <a:schemeClr val="tx1"/>
          </a:solidFill>
          <a:latin typeface="+mn-lt"/>
          <a:ea typeface="+mn-ea"/>
          <a:cs typeface="+mn-cs"/>
        </a:defRPr>
      </a:lvl1pPr>
      <a:lvl2pPr marL="457080" algn="l" defTabSz="914162" rtl="0" eaLnBrk="1" latinLnBrk="0" hangingPunct="1">
        <a:defRPr sz="1800" kern="1200">
          <a:solidFill>
            <a:schemeClr val="tx1"/>
          </a:solidFill>
          <a:latin typeface="+mn-lt"/>
          <a:ea typeface="+mn-ea"/>
          <a:cs typeface="+mn-cs"/>
        </a:defRPr>
      </a:lvl2pPr>
      <a:lvl3pPr marL="914162" algn="l" defTabSz="914162" rtl="0" eaLnBrk="1" latinLnBrk="0" hangingPunct="1">
        <a:defRPr sz="1800" kern="1200">
          <a:solidFill>
            <a:schemeClr val="tx1"/>
          </a:solidFill>
          <a:latin typeface="+mn-lt"/>
          <a:ea typeface="+mn-ea"/>
          <a:cs typeface="+mn-cs"/>
        </a:defRPr>
      </a:lvl3pPr>
      <a:lvl4pPr marL="1371241" algn="l" defTabSz="914162" rtl="0" eaLnBrk="1" latinLnBrk="0" hangingPunct="1">
        <a:defRPr sz="1800" kern="1200">
          <a:solidFill>
            <a:schemeClr val="tx1"/>
          </a:solidFill>
          <a:latin typeface="+mn-lt"/>
          <a:ea typeface="+mn-ea"/>
          <a:cs typeface="+mn-cs"/>
        </a:defRPr>
      </a:lvl4pPr>
      <a:lvl5pPr marL="1828323" algn="l" defTabSz="914162" rtl="0" eaLnBrk="1" latinLnBrk="0" hangingPunct="1">
        <a:defRPr sz="1800" kern="1200">
          <a:solidFill>
            <a:schemeClr val="tx1"/>
          </a:solidFill>
          <a:latin typeface="+mn-lt"/>
          <a:ea typeface="+mn-ea"/>
          <a:cs typeface="+mn-cs"/>
        </a:defRPr>
      </a:lvl5pPr>
      <a:lvl6pPr marL="2285406" algn="l" defTabSz="914162" rtl="0" eaLnBrk="1" latinLnBrk="0" hangingPunct="1">
        <a:defRPr sz="1800" kern="1200">
          <a:solidFill>
            <a:schemeClr val="tx1"/>
          </a:solidFill>
          <a:latin typeface="+mn-lt"/>
          <a:ea typeface="+mn-ea"/>
          <a:cs typeface="+mn-cs"/>
        </a:defRPr>
      </a:lvl6pPr>
      <a:lvl7pPr marL="2742487" algn="l" defTabSz="914162" rtl="0" eaLnBrk="1" latinLnBrk="0" hangingPunct="1">
        <a:defRPr sz="1800" kern="1200">
          <a:solidFill>
            <a:schemeClr val="tx1"/>
          </a:solidFill>
          <a:latin typeface="+mn-lt"/>
          <a:ea typeface="+mn-ea"/>
          <a:cs typeface="+mn-cs"/>
        </a:defRPr>
      </a:lvl7pPr>
      <a:lvl8pPr marL="3199566" algn="l" defTabSz="914162" rtl="0" eaLnBrk="1" latinLnBrk="0" hangingPunct="1">
        <a:defRPr sz="1800" kern="1200">
          <a:solidFill>
            <a:schemeClr val="tx1"/>
          </a:solidFill>
          <a:latin typeface="+mn-lt"/>
          <a:ea typeface="+mn-ea"/>
          <a:cs typeface="+mn-cs"/>
        </a:defRPr>
      </a:lvl8pPr>
      <a:lvl9pPr marL="3656647" algn="l" defTabSz="9141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1.bin"/><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emf"/><Relationship Id="rId4" Type="http://schemas.openxmlformats.org/officeDocument/2006/relationships/image" Target="../media/image23.emf"/></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0.emf"/></Relationships>
</file>

<file path=ppt/slides/_rels/slide14.xml.rels><?xml version="1.0" encoding="UTF-8" standalone="yes"?>
<Relationships xmlns="http://schemas.openxmlformats.org/package/2006/relationships"><Relationship Id="rId8" Type="http://schemas.openxmlformats.org/officeDocument/2006/relationships/image" Target="../media/image36.emf"/><Relationship Id="rId13" Type="http://schemas.openxmlformats.org/officeDocument/2006/relationships/image" Target="../media/image40.png"/><Relationship Id="rId3" Type="http://schemas.openxmlformats.org/officeDocument/2006/relationships/image" Target="../media/image31.png"/><Relationship Id="rId7" Type="http://schemas.openxmlformats.org/officeDocument/2006/relationships/image" Target="../media/image35.emf"/><Relationship Id="rId12"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emf"/><Relationship Id="rId10" Type="http://schemas.openxmlformats.org/officeDocument/2006/relationships/image" Target="../media/image38.emf"/><Relationship Id="rId4" Type="http://schemas.openxmlformats.org/officeDocument/2006/relationships/image" Target="../media/image32.png"/><Relationship Id="rId9" Type="http://schemas.openxmlformats.org/officeDocument/2006/relationships/image" Target="../media/image37.emf"/></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emf"/><Relationship Id="rId1"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xml"/><Relationship Id="rId4" Type="http://schemas.openxmlformats.org/officeDocument/2006/relationships/image" Target="../media/image55.emf"/></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6.png"/><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hyperlink" Target="https://lise.frib.msu.edu/17/18_00_25_ReactionsInWedges.pdf" TargetMode="External"/><Relationship Id="rId1" Type="http://schemas.openxmlformats.org/officeDocument/2006/relationships/slideLayout" Target="../slideLayouts/slideLayout3.xml"/><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frib.msu.edu/frib400" TargetMode="External"/><Relationship Id="rId2" Type="http://schemas.openxmlformats.org/officeDocument/2006/relationships/image" Target="../media/image67.tmp"/><Relationship Id="rId1" Type="http://schemas.openxmlformats.org/officeDocument/2006/relationships/slideLayout" Target="../slideLayouts/slideLayout3.xml"/><Relationship Id="rId4" Type="http://schemas.openxmlformats.org/officeDocument/2006/relationships/image" Target="../media/image68.tmp"/></Relationships>
</file>

<file path=ppt/slides/_rels/slide33.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oleObject" Target="file:///S:\Conferences\2000%20RNB\a_face.doc" TargetMode="External"/><Relationship Id="rId2" Type="http://schemas.openxmlformats.org/officeDocument/2006/relationships/image" Target="../media/image68.png"/><Relationship Id="rId1" Type="http://schemas.openxmlformats.org/officeDocument/2006/relationships/slideLayout" Target="../slideLayouts/slideLayout4.xml"/><Relationship Id="rId4" Type="http://schemas.openxmlformats.org/officeDocument/2006/relationships/image" Target="../media/image70.wmf"/></Relationships>
</file>

<file path=ppt/slides/_rels/slide3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ubtitle 6"/>
          <p:cNvSpPr>
            <a:spLocks noGrp="1"/>
          </p:cNvSpPr>
          <p:nvPr>
            <p:ph type="subTitle" idx="1"/>
          </p:nvPr>
        </p:nvSpPr>
        <p:spPr>
          <a:xfrm>
            <a:off x="1371600" y="3733800"/>
            <a:ext cx="9448800" cy="1143000"/>
          </a:xfrm>
        </p:spPr>
        <p:txBody>
          <a:bodyPr/>
          <a:lstStyle/>
          <a:p>
            <a:r>
              <a:rPr lang="en-US" dirty="0"/>
              <a:t>Oleg B. Tarasov</a:t>
            </a:r>
            <a:br>
              <a:rPr lang="en-US" dirty="0"/>
            </a:br>
            <a:endParaRPr lang="en-US" sz="1400" i="1" dirty="0"/>
          </a:p>
          <a:p>
            <a:r>
              <a:rPr lang="en-US" sz="1400" i="1" dirty="0"/>
              <a:t>24</a:t>
            </a:r>
            <a:r>
              <a:rPr lang="en-US" sz="1400" i="1" baseline="30000" dirty="0"/>
              <a:t>th</a:t>
            </a:r>
            <a:r>
              <a:rPr lang="en-US" sz="1400" i="1" dirty="0"/>
              <a:t> GANIL Colloque</a:t>
            </a:r>
          </a:p>
          <a:p>
            <a:r>
              <a:rPr lang="en-US" sz="1400" i="1" dirty="0"/>
              <a:t>September 21–25, 2026; Vosges Mountains, </a:t>
            </a:r>
            <a:r>
              <a:rPr lang="en-US" sz="1400" i="1" dirty="0" err="1"/>
              <a:t>Bussang</a:t>
            </a:r>
            <a:endParaRPr lang="en-US" sz="1400" i="1" dirty="0"/>
          </a:p>
        </p:txBody>
      </p:sp>
      <p:sp>
        <p:nvSpPr>
          <p:cNvPr id="9219" name="Title 5"/>
          <p:cNvSpPr>
            <a:spLocks noGrp="1"/>
          </p:cNvSpPr>
          <p:nvPr>
            <p:ph type="title"/>
          </p:nvPr>
        </p:nvSpPr>
        <p:spPr>
          <a:xfrm>
            <a:off x="95250" y="2654791"/>
            <a:ext cx="12001499" cy="783952"/>
          </a:xfrm>
        </p:spPr>
        <p:txBody>
          <a:bodyPr/>
          <a:lstStyle/>
          <a:p>
            <a:pPr>
              <a:lnSpc>
                <a:spcPct val="100000"/>
              </a:lnSpc>
            </a:pPr>
            <a:r>
              <a:rPr lang="en-US" sz="2400" dirty="0"/>
              <a:t>Search for New Isotopes at FRIB:</a:t>
            </a:r>
            <a:br>
              <a:rPr lang="en-US" sz="2400" dirty="0"/>
            </a:br>
            <a:r>
              <a:rPr lang="en-US" sz="2400" dirty="0"/>
              <a:t>Recent Results and Future Opportunities</a:t>
            </a:r>
          </a:p>
        </p:txBody>
      </p:sp>
      <p:pic>
        <p:nvPicPr>
          <p:cNvPr id="2" name="Picture 1" descr="A logo with a group of colorful balls&#10;&#10;Description automatically generated">
            <a:extLst>
              <a:ext uri="{FF2B5EF4-FFF2-40B4-BE49-F238E27FC236}">
                <a16:creationId xmlns:a16="http://schemas.microsoft.com/office/drawing/2014/main" id="{CD00C7BA-A246-8021-42FC-FDB77369A347}"/>
              </a:ext>
            </a:extLst>
          </p:cNvPr>
          <p:cNvPicPr>
            <a:picLocks noChangeAspect="1"/>
          </p:cNvPicPr>
          <p:nvPr/>
        </p:nvPicPr>
        <p:blipFill rotWithShape="1">
          <a:blip r:embed="rId3"/>
          <a:srcRect l="1068" t="12974" r="9332" b="13093"/>
          <a:stretch/>
        </p:blipFill>
        <p:spPr>
          <a:xfrm>
            <a:off x="9835661" y="4033303"/>
            <a:ext cx="1969477" cy="914400"/>
          </a:xfrm>
          <a:prstGeom prst="rect">
            <a:avLst/>
          </a:prstGeom>
        </p:spPr>
      </p:pic>
      <p:pic>
        <p:nvPicPr>
          <p:cNvPr id="3" name="Picture 2" descr="A logo with a group of colorful balls&#10;&#10;Description automatically generated">
            <a:extLst>
              <a:ext uri="{FF2B5EF4-FFF2-40B4-BE49-F238E27FC236}">
                <a16:creationId xmlns:a16="http://schemas.microsoft.com/office/drawing/2014/main" id="{B65FD028-5147-9CB5-D624-1B0176585965}"/>
              </a:ext>
            </a:extLst>
          </p:cNvPr>
          <p:cNvPicPr>
            <a:picLocks noChangeAspect="1"/>
          </p:cNvPicPr>
          <p:nvPr/>
        </p:nvPicPr>
        <p:blipFill rotWithShape="1">
          <a:blip r:embed="rId3"/>
          <a:srcRect l="1068" t="12974" r="9332" b="13093"/>
          <a:stretch/>
        </p:blipFill>
        <p:spPr>
          <a:xfrm>
            <a:off x="457200" y="4011706"/>
            <a:ext cx="1969477" cy="914400"/>
          </a:xfrm>
          <a:prstGeom prst="rect">
            <a:avLst/>
          </a:prstGeom>
        </p:spPr>
      </p:pic>
      <p:pic>
        <p:nvPicPr>
          <p:cNvPr id="4" name="Picture 3" descr="A green text with a black background&#10;&#10;AI-generated content may be incorrect.">
            <a:extLst>
              <a:ext uri="{FF2B5EF4-FFF2-40B4-BE49-F238E27FC236}">
                <a16:creationId xmlns:a16="http://schemas.microsoft.com/office/drawing/2014/main" id="{FD8D913E-7D6E-6042-28F1-7B708C66BA9A}"/>
              </a:ext>
            </a:extLst>
          </p:cNvPr>
          <p:cNvPicPr>
            <a:picLocks noChangeAspect="1"/>
          </p:cNvPicPr>
          <p:nvPr/>
        </p:nvPicPr>
        <p:blipFill>
          <a:blip r:embed="rId4"/>
          <a:stretch>
            <a:fillRect/>
          </a:stretch>
        </p:blipFill>
        <p:spPr>
          <a:xfrm>
            <a:off x="10896600" y="6284466"/>
            <a:ext cx="1075576" cy="467642"/>
          </a:xfrm>
          <a:prstGeom prst="rect">
            <a:avLst/>
          </a:prstGeom>
        </p:spPr>
      </p:pic>
      <p:pic>
        <p:nvPicPr>
          <p:cNvPr id="5" name="Google Shape;17;p1">
            <a:extLst>
              <a:ext uri="{FF2B5EF4-FFF2-40B4-BE49-F238E27FC236}">
                <a16:creationId xmlns:a16="http://schemas.microsoft.com/office/drawing/2014/main" id="{5E49BC47-296F-D5E5-F720-E6D1BAE9C695}"/>
              </a:ext>
            </a:extLst>
          </p:cNvPr>
          <p:cNvPicPr preferRelativeResize="0">
            <a:picLocks noChangeAspect="1"/>
          </p:cNvPicPr>
          <p:nvPr/>
        </p:nvPicPr>
        <p:blipFill rotWithShape="1">
          <a:blip r:embed="rId5">
            <a:alphaModFix/>
          </a:blip>
          <a:stretch/>
        </p:blipFill>
        <p:spPr>
          <a:xfrm>
            <a:off x="219824" y="6294908"/>
            <a:ext cx="457200" cy="457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7D7BA-187A-E89D-A254-79FE6D06D3A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506CAA-F9B3-6BD5-2AD7-D4FA60FB8FED}"/>
              </a:ext>
            </a:extLst>
          </p:cNvPr>
          <p:cNvSpPr>
            <a:spLocks noGrp="1"/>
          </p:cNvSpPr>
          <p:nvPr>
            <p:ph type="title"/>
          </p:nvPr>
        </p:nvSpPr>
        <p:spPr/>
        <p:txBody>
          <a:bodyPr/>
          <a:lstStyle/>
          <a:p>
            <a:r>
              <a:rPr lang="en-US" dirty="0"/>
              <a:t>Terra incognita</a:t>
            </a:r>
          </a:p>
        </p:txBody>
      </p:sp>
      <p:grpSp>
        <p:nvGrpSpPr>
          <p:cNvPr id="10" name="Group 9">
            <a:extLst>
              <a:ext uri="{FF2B5EF4-FFF2-40B4-BE49-F238E27FC236}">
                <a16:creationId xmlns:a16="http://schemas.microsoft.com/office/drawing/2014/main" id="{E6AA0798-3959-0EA5-C2C7-83B7814297DD}"/>
              </a:ext>
            </a:extLst>
          </p:cNvPr>
          <p:cNvGrpSpPr/>
          <p:nvPr/>
        </p:nvGrpSpPr>
        <p:grpSpPr>
          <a:xfrm>
            <a:off x="5146333" y="823175"/>
            <a:ext cx="6985000" cy="4127458"/>
            <a:chOff x="145237" y="762001"/>
            <a:chExt cx="8673353" cy="4419600"/>
          </a:xfrm>
        </p:grpSpPr>
        <p:pic>
          <p:nvPicPr>
            <p:cNvPr id="9" name="Picture 8">
              <a:extLst>
                <a:ext uri="{FF2B5EF4-FFF2-40B4-BE49-F238E27FC236}">
                  <a16:creationId xmlns:a16="http://schemas.microsoft.com/office/drawing/2014/main" id="{6E125F20-E38E-118B-FCD0-811417B380E9}"/>
                </a:ext>
              </a:extLst>
            </p:cNvPr>
            <p:cNvPicPr>
              <a:picLocks noChangeAspect="1"/>
            </p:cNvPicPr>
            <p:nvPr/>
          </p:nvPicPr>
          <p:blipFill>
            <a:blip r:embed="rId2"/>
            <a:stretch>
              <a:fillRect/>
            </a:stretch>
          </p:blipFill>
          <p:spPr>
            <a:xfrm>
              <a:off x="145237" y="762001"/>
              <a:ext cx="8673353" cy="4419600"/>
            </a:xfrm>
            <a:prstGeom prst="rect">
              <a:avLst/>
            </a:prstGeom>
          </p:spPr>
        </p:pic>
        <p:sp>
          <p:nvSpPr>
            <p:cNvPr id="8" name="TextBox 7">
              <a:extLst>
                <a:ext uri="{FF2B5EF4-FFF2-40B4-BE49-F238E27FC236}">
                  <a16:creationId xmlns:a16="http://schemas.microsoft.com/office/drawing/2014/main" id="{D640D127-2867-F04A-94FC-37B45AF92F24}"/>
                </a:ext>
              </a:extLst>
            </p:cNvPr>
            <p:cNvSpPr txBox="1"/>
            <p:nvPr/>
          </p:nvSpPr>
          <p:spPr>
            <a:xfrm>
              <a:off x="6172200" y="4281324"/>
              <a:ext cx="685800" cy="338554"/>
            </a:xfrm>
            <a:prstGeom prst="rect">
              <a:avLst/>
            </a:prstGeom>
            <a:noFill/>
          </p:spPr>
          <p:txBody>
            <a:bodyPr wrap="square" rtlCol="0">
              <a:spAutoFit/>
            </a:bodyPr>
            <a:lstStyle/>
            <a:p>
              <a:r>
                <a:rPr lang="en-US" sz="1600" dirty="0">
                  <a:solidFill>
                    <a:schemeClr val="tx2">
                      <a:lumMod val="75000"/>
                      <a:lumOff val="25000"/>
                    </a:schemeClr>
                  </a:solidFill>
                </a:rPr>
                <a:t>200</a:t>
              </a:r>
            </a:p>
          </p:txBody>
        </p:sp>
      </p:grpSp>
      <p:sp>
        <p:nvSpPr>
          <p:cNvPr id="6" name="Content Placeholder 1">
            <a:extLst>
              <a:ext uri="{FF2B5EF4-FFF2-40B4-BE49-F238E27FC236}">
                <a16:creationId xmlns:a16="http://schemas.microsoft.com/office/drawing/2014/main" id="{F6D8FC49-6EA1-572D-60F9-2F9BA2FF6FF4}"/>
              </a:ext>
            </a:extLst>
          </p:cNvPr>
          <p:cNvSpPr txBox="1">
            <a:spLocks/>
          </p:cNvSpPr>
          <p:nvPr/>
        </p:nvSpPr>
        <p:spPr bwMode="auto">
          <a:xfrm>
            <a:off x="149659" y="891930"/>
            <a:ext cx="4844201" cy="394774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r>
              <a:rPr lang="en-US" sz="1800" kern="0" dirty="0">
                <a:latin typeface="+mn-lt"/>
              </a:rPr>
              <a:t>The work by </a:t>
            </a:r>
            <a:r>
              <a:rPr lang="en-US" sz="1800" kern="0" dirty="0" err="1">
                <a:latin typeface="+mn-lt"/>
              </a:rPr>
              <a:t>Neufcourt</a:t>
            </a:r>
            <a:r>
              <a:rPr lang="en-US" sz="1800" kern="0" dirty="0">
                <a:latin typeface="+mn-lt"/>
              </a:rPr>
              <a:t> et al. showed how Bayesian model averaging can be used to quantify the landscape of nuclear existence by combining information from several models.</a:t>
            </a:r>
          </a:p>
          <a:p>
            <a:r>
              <a:rPr lang="en-US" sz="1800" kern="0" dirty="0">
                <a:latin typeface="+mn-lt"/>
              </a:rPr>
              <a:t>Only around </a:t>
            </a:r>
            <a:r>
              <a:rPr lang="en-US" sz="1800" b="1" kern="0" dirty="0">
                <a:latin typeface="+mn-lt"/>
              </a:rPr>
              <a:t>3000</a:t>
            </a:r>
            <a:r>
              <a:rPr lang="en-US" sz="1800" kern="0" dirty="0">
                <a:latin typeface="+mn-lt"/>
              </a:rPr>
              <a:t> have been experimentally observed</a:t>
            </a:r>
          </a:p>
          <a:p>
            <a:r>
              <a:rPr lang="en-US" sz="1800" kern="0" dirty="0">
                <a:latin typeface="+mn-lt"/>
              </a:rPr>
              <a:t>According to the Bayesian model averaging analysis, the number of particle-bound nuclei </a:t>
            </a:r>
            <a:br>
              <a:rPr lang="en-US" sz="1800" kern="0" dirty="0">
                <a:latin typeface="+mn-lt"/>
              </a:rPr>
            </a:br>
            <a:r>
              <a:rPr lang="en-US" sz="1800" kern="0" dirty="0">
                <a:latin typeface="+mn-lt"/>
              </a:rPr>
              <a:t>with Z,N ≥ 8 and Z ≤119 </a:t>
            </a:r>
          </a:p>
          <a:p>
            <a:pPr lvl="1"/>
            <a:r>
              <a:rPr lang="en-US" sz="1600" kern="0" dirty="0">
                <a:latin typeface="+mn-lt"/>
              </a:rPr>
              <a:t>is </a:t>
            </a:r>
            <a:r>
              <a:rPr lang="en-US" sz="1600" b="1" kern="0" dirty="0">
                <a:latin typeface="+mn-lt"/>
              </a:rPr>
              <a:t>7708</a:t>
            </a:r>
            <a:r>
              <a:rPr lang="en-US" sz="1600" kern="0" dirty="0">
                <a:latin typeface="+mn-lt"/>
              </a:rPr>
              <a:t> ± 534 (</a:t>
            </a:r>
            <a:r>
              <a:rPr lang="en-US" sz="1600" kern="0" dirty="0"/>
              <a:t>&gt;50% chance), </a:t>
            </a:r>
          </a:p>
          <a:p>
            <a:pPr lvl="1"/>
            <a:r>
              <a:rPr lang="en-US" sz="1600" kern="0" dirty="0"/>
              <a:t>and &gt;10% chance of 10,000 isotopes </a:t>
            </a:r>
          </a:p>
          <a:p>
            <a:r>
              <a:rPr lang="en-US" sz="1800" kern="0" dirty="0">
                <a:latin typeface="+mn-lt"/>
              </a:rPr>
              <a:t>A vast region of the nuclear landscape remains terra incognita</a:t>
            </a:r>
          </a:p>
        </p:txBody>
      </p:sp>
      <p:sp>
        <p:nvSpPr>
          <p:cNvPr id="2" name="Footer Placeholder 1">
            <a:extLst>
              <a:ext uri="{FF2B5EF4-FFF2-40B4-BE49-F238E27FC236}">
                <a16:creationId xmlns:a16="http://schemas.microsoft.com/office/drawing/2014/main" id="{D273F7CC-0943-C859-0967-ACC68135A330}"/>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5" name="Slide Number Placeholder 4">
            <a:extLst>
              <a:ext uri="{FF2B5EF4-FFF2-40B4-BE49-F238E27FC236}">
                <a16:creationId xmlns:a16="http://schemas.microsoft.com/office/drawing/2014/main" id="{EAB0D370-10C0-80FC-1710-8D219163F131}"/>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2</a:t>
            </a:fld>
            <a:endParaRPr lang="en-US" dirty="0"/>
          </a:p>
        </p:txBody>
      </p:sp>
      <p:sp>
        <p:nvSpPr>
          <p:cNvPr id="7" name="TextBox 6">
            <a:extLst>
              <a:ext uri="{FF2B5EF4-FFF2-40B4-BE49-F238E27FC236}">
                <a16:creationId xmlns:a16="http://schemas.microsoft.com/office/drawing/2014/main" id="{1E98B8F5-3D52-44D9-1C60-81D94DFAFAD5}"/>
              </a:ext>
            </a:extLst>
          </p:cNvPr>
          <p:cNvSpPr txBox="1"/>
          <p:nvPr/>
        </p:nvSpPr>
        <p:spPr>
          <a:xfrm>
            <a:off x="93559" y="5207130"/>
            <a:ext cx="8153400" cy="646331"/>
          </a:xfrm>
          <a:prstGeom prst="rect">
            <a:avLst/>
          </a:prstGeom>
          <a:noFill/>
        </p:spPr>
        <p:txBody>
          <a:bodyPr wrap="square">
            <a:spAutoFit/>
          </a:bodyPr>
          <a:lstStyle/>
          <a:p>
            <a:pPr marL="285750" indent="-285750">
              <a:buFont typeface="Wingdings" panose="05000000000000000000" pitchFamily="2" charset="2"/>
              <a:buChar char="Ø"/>
            </a:pPr>
            <a:r>
              <a:rPr lang="en-US" dirty="0">
                <a:solidFill>
                  <a:srgbClr val="0F0C8F"/>
                </a:solidFill>
              </a:rPr>
              <a:t>Even if a nucleus is expected to exist, </a:t>
            </a:r>
            <a:br>
              <a:rPr lang="en-US" dirty="0">
                <a:solidFill>
                  <a:srgbClr val="0F0C8F"/>
                </a:solidFill>
              </a:rPr>
            </a:br>
            <a:r>
              <a:rPr lang="en-US" dirty="0">
                <a:solidFill>
                  <a:srgbClr val="0F0C8F"/>
                </a:solidFill>
              </a:rPr>
              <a:t>the practical question is whether it can be produced at a </a:t>
            </a:r>
            <a:r>
              <a:rPr lang="en-US" b="1" dirty="0">
                <a:solidFill>
                  <a:srgbClr val="0F0C8F"/>
                </a:solidFill>
              </a:rPr>
              <a:t>measurable</a:t>
            </a:r>
            <a:r>
              <a:rPr lang="en-US" dirty="0">
                <a:solidFill>
                  <a:srgbClr val="0F0C8F"/>
                </a:solidFill>
              </a:rPr>
              <a:t> rate</a:t>
            </a:r>
          </a:p>
        </p:txBody>
      </p:sp>
      <p:cxnSp>
        <p:nvCxnSpPr>
          <p:cNvPr id="13" name="Straight Arrow Connector 12">
            <a:extLst>
              <a:ext uri="{FF2B5EF4-FFF2-40B4-BE49-F238E27FC236}">
                <a16:creationId xmlns:a16="http://schemas.microsoft.com/office/drawing/2014/main" id="{B61CD504-A58B-F1BC-ACB8-B50861477F64}"/>
              </a:ext>
            </a:extLst>
          </p:cNvPr>
          <p:cNvCxnSpPr>
            <a:cxnSpLocks/>
          </p:cNvCxnSpPr>
          <p:nvPr/>
        </p:nvCxnSpPr>
        <p:spPr>
          <a:xfrm flipH="1" flipV="1">
            <a:off x="10058400" y="4386758"/>
            <a:ext cx="454523" cy="6424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1DAB3DD4-1892-A061-9028-1092FD35F3CC}"/>
              </a:ext>
            </a:extLst>
          </p:cNvPr>
          <p:cNvSpPr txBox="1"/>
          <p:nvPr/>
        </p:nvSpPr>
        <p:spPr>
          <a:xfrm>
            <a:off x="9280867" y="5121699"/>
            <a:ext cx="2911133" cy="769441"/>
          </a:xfrm>
          <a:prstGeom prst="rect">
            <a:avLst/>
          </a:prstGeom>
          <a:noFill/>
        </p:spPr>
        <p:txBody>
          <a:bodyPr wrap="square" rtlCol="0">
            <a:spAutoFit/>
          </a:bodyPr>
          <a:lstStyle/>
          <a:p>
            <a:r>
              <a:rPr lang="en-US" sz="1100" dirty="0">
                <a:solidFill>
                  <a:schemeClr val="accent1">
                    <a:lumMod val="75000"/>
                  </a:schemeClr>
                </a:solidFill>
              </a:rPr>
              <a:t>EPAX2: empirical systematics</a:t>
            </a:r>
          </a:p>
          <a:p>
            <a:pPr marL="171450" indent="-171450">
              <a:buFont typeface="Arial" panose="020B0604020202020204" pitchFamily="34" charset="0"/>
              <a:buChar char="•"/>
            </a:pPr>
            <a:r>
              <a:rPr lang="en-US" sz="1100" dirty="0">
                <a:solidFill>
                  <a:schemeClr val="accent1">
                    <a:lumMod val="75000"/>
                  </a:schemeClr>
                </a:solidFill>
              </a:rPr>
              <a:t>no nuclear masses,</a:t>
            </a:r>
          </a:p>
          <a:p>
            <a:pPr marL="171450" indent="-171450">
              <a:buFont typeface="Arial" panose="020B0604020202020204" pitchFamily="34" charset="0"/>
              <a:buChar char="•"/>
            </a:pPr>
            <a:r>
              <a:rPr lang="en-US" sz="1100" dirty="0">
                <a:solidFill>
                  <a:schemeClr val="accent1">
                    <a:lumMod val="75000"/>
                  </a:schemeClr>
                </a:solidFill>
              </a:rPr>
              <a:t>no evaporation/de-excitation physics, </a:t>
            </a:r>
          </a:p>
          <a:p>
            <a:pPr marL="171450" indent="-171450">
              <a:buFont typeface="Arial" panose="020B0604020202020204" pitchFamily="34" charset="0"/>
              <a:buChar char="•"/>
            </a:pPr>
            <a:r>
              <a:rPr lang="en-US" sz="1100" dirty="0">
                <a:solidFill>
                  <a:schemeClr val="accent1">
                    <a:lumMod val="75000"/>
                  </a:schemeClr>
                </a:solidFill>
              </a:rPr>
              <a:t>only fitted trends from existing data.</a:t>
            </a:r>
          </a:p>
        </p:txBody>
      </p:sp>
    </p:spTree>
    <p:extLst>
      <p:ext uri="{BB962C8B-B14F-4D97-AF65-F5344CB8AC3E}">
        <p14:creationId xmlns:p14="http://schemas.microsoft.com/office/powerpoint/2010/main" val="192230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80011-7A35-C153-C554-1DAB993D99E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E8BF59-9DB7-BA87-7FDC-EF0FC4E5F22B}"/>
              </a:ext>
            </a:extLst>
          </p:cNvPr>
          <p:cNvSpPr>
            <a:spLocks noGrp="1"/>
          </p:cNvSpPr>
          <p:nvPr>
            <p:ph type="title"/>
          </p:nvPr>
        </p:nvSpPr>
        <p:spPr/>
        <p:txBody>
          <a:bodyPr/>
          <a:lstStyle/>
          <a:p>
            <a:r>
              <a:rPr lang="en-US" dirty="0"/>
              <a:t>The Facility For Rare Isotope Beams</a:t>
            </a:r>
          </a:p>
        </p:txBody>
      </p:sp>
      <p:sp>
        <p:nvSpPr>
          <p:cNvPr id="2" name="Footer Placeholder 1">
            <a:extLst>
              <a:ext uri="{FF2B5EF4-FFF2-40B4-BE49-F238E27FC236}">
                <a16:creationId xmlns:a16="http://schemas.microsoft.com/office/drawing/2014/main" id="{293BEA6F-8CDA-B925-C767-631030BAF92F}"/>
              </a:ext>
            </a:extLst>
          </p:cNvPr>
          <p:cNvSpPr>
            <a:spLocks noGrp="1"/>
          </p:cNvSpPr>
          <p:nvPr>
            <p:ph type="ftr" sz="quarter" idx="10"/>
          </p:nvPr>
        </p:nvSpPr>
        <p:spPr/>
        <p:txBody>
          <a:bodyPr/>
          <a:lstStyle/>
          <a:p>
            <a:pPr>
              <a:defRPr/>
            </a:pPr>
            <a:r>
              <a:rPr lang="nn-NO" dirty="0"/>
              <a:t>O.B. Tarasov @ Colloque.GANIL.Fr, 24 September 2026</a:t>
            </a:r>
            <a:endParaRPr lang="en-US" dirty="0"/>
          </a:p>
        </p:txBody>
      </p:sp>
      <p:sp>
        <p:nvSpPr>
          <p:cNvPr id="5" name="Slide Number Placeholder 4">
            <a:extLst>
              <a:ext uri="{FF2B5EF4-FFF2-40B4-BE49-F238E27FC236}">
                <a16:creationId xmlns:a16="http://schemas.microsoft.com/office/drawing/2014/main" id="{96628A05-5525-1597-2941-61C9AC0731D3}"/>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3</a:t>
            </a:fld>
            <a:endParaRPr lang="en-US" dirty="0"/>
          </a:p>
        </p:txBody>
      </p:sp>
      <p:sp>
        <p:nvSpPr>
          <p:cNvPr id="4" name="Content Placeholder 1">
            <a:extLst>
              <a:ext uri="{FF2B5EF4-FFF2-40B4-BE49-F238E27FC236}">
                <a16:creationId xmlns:a16="http://schemas.microsoft.com/office/drawing/2014/main" id="{CE19E34D-C9C8-7A56-FDD6-986A6F571E39}"/>
              </a:ext>
            </a:extLst>
          </p:cNvPr>
          <p:cNvSpPr txBox="1">
            <a:spLocks/>
          </p:cNvSpPr>
          <p:nvPr/>
        </p:nvSpPr>
        <p:spPr>
          <a:xfrm>
            <a:off x="114191" y="914400"/>
            <a:ext cx="6014875" cy="5181600"/>
          </a:xfrm>
          <a:prstGeom prst="rect">
            <a:avLst/>
          </a:prstGeom>
        </p:spPr>
        <p:txBody>
          <a:bodyPr wrap="square">
            <a:normAutofit fontScale="92500" lnSpcReduction="10000"/>
          </a:bodyPr>
          <a:lst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pPr>
              <a:lnSpc>
                <a:spcPct val="110000"/>
              </a:lnSpc>
              <a:spcBef>
                <a:spcPts val="0"/>
              </a:spcBef>
            </a:pPr>
            <a:r>
              <a:rPr lang="en-US" sz="1800" kern="0" dirty="0"/>
              <a:t>FRIB is designed for 400 kW beam power</a:t>
            </a:r>
          </a:p>
          <a:p>
            <a:pPr lvl="1">
              <a:lnSpc>
                <a:spcPct val="110000"/>
              </a:lnSpc>
              <a:spcBef>
                <a:spcPts val="0"/>
              </a:spcBef>
            </a:pPr>
            <a:r>
              <a:rPr lang="en-US" sz="1800" kern="0" dirty="0"/>
              <a:t>8 p𝜇A or 5 x 10</a:t>
            </a:r>
            <a:r>
              <a:rPr lang="en-US" sz="1800" kern="0" baseline="30000" dirty="0"/>
              <a:t>13  238</a:t>
            </a:r>
            <a:r>
              <a:rPr lang="en-US" sz="1800" kern="0" dirty="0"/>
              <a:t>U /s </a:t>
            </a:r>
          </a:p>
          <a:p>
            <a:pPr lvl="1">
              <a:lnSpc>
                <a:spcPct val="110000"/>
              </a:lnSpc>
              <a:spcBef>
                <a:spcPts val="0"/>
              </a:spcBef>
            </a:pPr>
            <a:r>
              <a:rPr lang="en-US" sz="1800" kern="0" dirty="0"/>
              <a:t>42 p𝜇A or 2.6 x 10</a:t>
            </a:r>
            <a:r>
              <a:rPr lang="en-US" sz="1800" kern="0" baseline="30000" dirty="0"/>
              <a:t>14  48</a:t>
            </a:r>
            <a:r>
              <a:rPr lang="en-US" sz="1800" kern="0" dirty="0"/>
              <a:t>Ca /s </a:t>
            </a:r>
          </a:p>
          <a:p>
            <a:pPr>
              <a:lnSpc>
                <a:spcPct val="110000"/>
              </a:lnSpc>
            </a:pPr>
            <a:r>
              <a:rPr lang="en-US" sz="1800" kern="0" spc="-5" dirty="0">
                <a:latin typeface="Arial"/>
                <a:cs typeface="Arial"/>
              </a:rPr>
              <a:t>Operation at 20 kW now, power ramp-up underway, so PAC4 up to 45 kW</a:t>
            </a:r>
          </a:p>
          <a:p>
            <a:pPr>
              <a:lnSpc>
                <a:spcPct val="110000"/>
              </a:lnSpc>
            </a:pPr>
            <a:r>
              <a:rPr lang="en-US" sz="1800" kern="0" spc="-5" dirty="0">
                <a:latin typeface="Arial"/>
                <a:cs typeface="Arial"/>
              </a:rPr>
              <a:t>Range of beam energies provided for experiments</a:t>
            </a:r>
          </a:p>
          <a:p>
            <a:pPr lvl="1">
              <a:lnSpc>
                <a:spcPct val="110000"/>
              </a:lnSpc>
            </a:pPr>
            <a:r>
              <a:rPr lang="en-US" sz="1800" kern="0" spc="-5" dirty="0">
                <a:latin typeface="Arial"/>
                <a:cs typeface="Arial"/>
              </a:rPr>
              <a:t>Fast – 20 to 200 MeV/u</a:t>
            </a:r>
          </a:p>
          <a:p>
            <a:pPr lvl="1">
              <a:lnSpc>
                <a:spcPct val="110000"/>
              </a:lnSpc>
            </a:pPr>
            <a:r>
              <a:rPr lang="en-US" sz="1800" kern="0" spc="-5" dirty="0">
                <a:latin typeface="Arial"/>
                <a:cs typeface="Arial"/>
              </a:rPr>
              <a:t>Stopped – 10 kV</a:t>
            </a:r>
          </a:p>
          <a:p>
            <a:pPr lvl="1">
              <a:lnSpc>
                <a:spcPct val="110000"/>
              </a:lnSpc>
            </a:pPr>
            <a:r>
              <a:rPr lang="en-US" sz="1800" kern="0" spc="-5" dirty="0">
                <a:latin typeface="Arial"/>
                <a:cs typeface="Arial"/>
              </a:rPr>
              <a:t>Reaccelerated – 1.5-10 MeV/u</a:t>
            </a:r>
          </a:p>
          <a:p>
            <a:pPr>
              <a:lnSpc>
                <a:spcPct val="110000"/>
              </a:lnSpc>
            </a:pPr>
            <a:r>
              <a:rPr lang="en-US" sz="1800" kern="0" spc="-5" dirty="0">
                <a:latin typeface="Arial"/>
                <a:cs typeface="Arial"/>
              </a:rPr>
              <a:t>Started operation in May 2022</a:t>
            </a:r>
          </a:p>
          <a:p>
            <a:pPr lvl="1">
              <a:lnSpc>
                <a:spcPct val="110000"/>
              </a:lnSpc>
            </a:pPr>
            <a:r>
              <a:rPr lang="en-US" sz="1800" kern="0" spc="-5" dirty="0">
                <a:latin typeface="Arial"/>
                <a:cs typeface="Arial"/>
              </a:rPr>
              <a:t>More than 70 PAC approved experiments completed</a:t>
            </a:r>
          </a:p>
          <a:p>
            <a:pPr lvl="1">
              <a:lnSpc>
                <a:spcPct val="110000"/>
              </a:lnSpc>
            </a:pPr>
            <a:r>
              <a:rPr lang="en-US" sz="1800" kern="0" spc="-5" dirty="0">
                <a:latin typeface="Arial"/>
                <a:cs typeface="Arial"/>
              </a:rPr>
              <a:t>More than 650 Rare Isotope beams have been </a:t>
            </a:r>
            <a:br>
              <a:rPr lang="en-US" sz="1800" kern="0" spc="-5" dirty="0">
                <a:latin typeface="Arial"/>
                <a:cs typeface="Arial"/>
              </a:rPr>
            </a:br>
            <a:r>
              <a:rPr lang="en-US" sz="1800" kern="0" spc="-5" dirty="0">
                <a:latin typeface="Arial"/>
                <a:cs typeface="Arial"/>
              </a:rPr>
              <a:t>delivered to FRIB</a:t>
            </a:r>
          </a:p>
          <a:p>
            <a:pPr>
              <a:lnSpc>
                <a:spcPct val="110000"/>
              </a:lnSpc>
            </a:pPr>
            <a:r>
              <a:rPr lang="en-US" sz="1800" kern="0" spc="-5" dirty="0">
                <a:latin typeface="Arial"/>
                <a:cs typeface="Arial"/>
              </a:rPr>
              <a:t>Isotope harvesting capability (collection of otherwise unused isotopes for applications) </a:t>
            </a:r>
          </a:p>
          <a:p>
            <a:pPr lvl="1">
              <a:lnSpc>
                <a:spcPct val="110000"/>
              </a:lnSpc>
            </a:pPr>
            <a:r>
              <a:rPr lang="en-US" sz="1800" kern="0" spc="-5" dirty="0">
                <a:latin typeface="Arial"/>
                <a:cs typeface="Arial"/>
              </a:rPr>
              <a:t>3 experiment completed</a:t>
            </a:r>
            <a:endParaRPr lang="en-US" sz="1800" kern="0" dirty="0">
              <a:latin typeface="Arial"/>
              <a:cs typeface="Arial"/>
            </a:endParaRPr>
          </a:p>
          <a:p>
            <a:endParaRPr lang="en-US" sz="1800" kern="0" dirty="0"/>
          </a:p>
        </p:txBody>
      </p:sp>
      <p:pic>
        <p:nvPicPr>
          <p:cNvPr id="6" name="Content Placeholder 5">
            <a:extLst>
              <a:ext uri="{FF2B5EF4-FFF2-40B4-BE49-F238E27FC236}">
                <a16:creationId xmlns:a16="http://schemas.microsoft.com/office/drawing/2014/main" id="{480EDC97-51B0-59C5-6517-3F7FB5EC821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6304406" y="1411173"/>
            <a:ext cx="5773403" cy="4172062"/>
          </a:xfrm>
          <a:prstGeom prst="rect">
            <a:avLst/>
          </a:prstGeom>
          <a:noFill/>
          <a:ln w="9525">
            <a:noFill/>
            <a:miter lim="800000"/>
            <a:headEnd/>
            <a:tailEnd/>
          </a:ln>
        </p:spPr>
      </p:pic>
    </p:spTree>
    <p:extLst>
      <p:ext uri="{BB962C8B-B14F-4D97-AF65-F5344CB8AC3E}">
        <p14:creationId xmlns:p14="http://schemas.microsoft.com/office/powerpoint/2010/main" val="3554914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5BAE1CF-5E6F-56C4-8E90-36ABCB82801E}"/>
              </a:ext>
            </a:extLst>
          </p:cNvPr>
          <p:cNvPicPr>
            <a:picLocks noChangeAspect="1"/>
          </p:cNvPicPr>
          <p:nvPr/>
        </p:nvPicPr>
        <p:blipFill>
          <a:blip r:embed="rId2"/>
          <a:stretch>
            <a:fillRect/>
          </a:stretch>
        </p:blipFill>
        <p:spPr>
          <a:xfrm>
            <a:off x="4320745" y="1275666"/>
            <a:ext cx="7871255" cy="4889995"/>
          </a:xfrm>
          <a:prstGeom prst="rect">
            <a:avLst/>
          </a:prstGeom>
        </p:spPr>
      </p:pic>
      <p:sp>
        <p:nvSpPr>
          <p:cNvPr id="3" name="Title 2">
            <a:extLst>
              <a:ext uri="{FF2B5EF4-FFF2-40B4-BE49-F238E27FC236}">
                <a16:creationId xmlns:a16="http://schemas.microsoft.com/office/drawing/2014/main" id="{65721BF4-08E0-00E7-72B3-749039CB31BD}"/>
              </a:ext>
            </a:extLst>
          </p:cNvPr>
          <p:cNvSpPr>
            <a:spLocks noGrp="1"/>
          </p:cNvSpPr>
          <p:nvPr>
            <p:ph type="title"/>
          </p:nvPr>
        </p:nvSpPr>
        <p:spPr/>
        <p:txBody>
          <a:bodyPr/>
          <a:lstStyle/>
          <a:p>
            <a:r>
              <a:rPr lang="en-US" dirty="0"/>
              <a:t>ARIS Fragment Separator</a:t>
            </a:r>
          </a:p>
        </p:txBody>
      </p:sp>
      <p:sp>
        <p:nvSpPr>
          <p:cNvPr id="9" name="Content Placeholder 1">
            <a:extLst>
              <a:ext uri="{FF2B5EF4-FFF2-40B4-BE49-F238E27FC236}">
                <a16:creationId xmlns:a16="http://schemas.microsoft.com/office/drawing/2014/main" id="{2288126A-4703-C0AD-C0E8-D552800B96D7}"/>
              </a:ext>
            </a:extLst>
          </p:cNvPr>
          <p:cNvSpPr txBox="1">
            <a:spLocks/>
          </p:cNvSpPr>
          <p:nvPr/>
        </p:nvSpPr>
        <p:spPr bwMode="auto">
          <a:xfrm>
            <a:off x="155865" y="1016684"/>
            <a:ext cx="4259203" cy="500311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180178" indent="-180178" algn="l" defTabSz="803293"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59" indent="-151650" algn="l" defTabSz="803293"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584" indent="-160658" algn="l" defTabSz="803293"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19" indent="-133632" algn="l" defTabSz="803293"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2991" indent="-180178" algn="l" defTabSz="803293"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294"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333"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372"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407"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pPr marL="179705" indent="-179705">
              <a:spcBef>
                <a:spcPts val="600"/>
              </a:spcBef>
            </a:pPr>
            <a:r>
              <a:rPr lang="en-US" sz="2000" kern="0" dirty="0"/>
              <a:t>Multi-stage separation</a:t>
            </a:r>
            <a:endParaRPr lang="en-US" kern="0" dirty="0"/>
          </a:p>
          <a:p>
            <a:pPr marL="363220" lvl="1" indent="-151130">
              <a:spcBef>
                <a:spcPts val="1200"/>
              </a:spcBef>
            </a:pPr>
            <a:r>
              <a:rPr lang="en-US" sz="1800" kern="0" dirty="0"/>
              <a:t>Reduces impurity rates for tracking at later stages</a:t>
            </a:r>
          </a:p>
          <a:p>
            <a:pPr marL="363220" lvl="1" indent="-151130">
              <a:spcBef>
                <a:spcPts val="1200"/>
              </a:spcBef>
            </a:pPr>
            <a:r>
              <a:rPr lang="en-US" sz="1800" kern="0" dirty="0">
                <a:latin typeface="Arial"/>
                <a:ea typeface="ＭＳ Ｐゴシック"/>
              </a:rPr>
              <a:t>First stage applies ~3x momentum compression (K3 mode) at vertical separation</a:t>
            </a:r>
          </a:p>
          <a:p>
            <a:pPr marL="591185" lvl="2" indent="-160655">
              <a:spcBef>
                <a:spcPts val="600"/>
              </a:spcBef>
            </a:pPr>
            <a:r>
              <a:rPr lang="en-US" sz="1600" kern="0" dirty="0"/>
              <a:t>better matching to existing beam lines</a:t>
            </a:r>
          </a:p>
          <a:p>
            <a:pPr marL="363220" lvl="1" indent="-151130">
              <a:spcBef>
                <a:spcPts val="1200"/>
              </a:spcBef>
            </a:pPr>
            <a:r>
              <a:rPr lang="en-US" sz="1800" kern="0" dirty="0"/>
              <a:t>Horizontal stages can operate as </a:t>
            </a:r>
            <a:br>
              <a:rPr lang="en-US" sz="1800" kern="0" dirty="0"/>
            </a:br>
            <a:r>
              <a:rPr lang="en-US" sz="1800" kern="0" dirty="0"/>
              <a:t>one (CB1) or two (CB2) achromatic foci</a:t>
            </a:r>
            <a:endParaRPr lang="en-US" kern="0" dirty="0"/>
          </a:p>
          <a:p>
            <a:pPr marL="591185" lvl="2" indent="-160655">
              <a:spcBef>
                <a:spcPts val="600"/>
              </a:spcBef>
            </a:pPr>
            <a:r>
              <a:rPr lang="en-US" sz="1600" kern="0" dirty="0">
                <a:latin typeface="Arial"/>
                <a:ea typeface="ヒラギノ角ゴ Pro W3"/>
              </a:rPr>
              <a:t>Single stage mode (CB1) offers</a:t>
            </a:r>
            <a:br>
              <a:rPr lang="en-US" sz="1600" kern="0" dirty="0">
                <a:latin typeface="Arial"/>
                <a:ea typeface="ヒラギノ角ゴ Pro W3"/>
              </a:rPr>
            </a:br>
            <a:r>
              <a:rPr lang="en-US" sz="1600" kern="0" dirty="0">
                <a:latin typeface="Arial"/>
                <a:ea typeface="ヒラギノ角ゴ Pro W3"/>
              </a:rPr>
              <a:t>higher resolving power </a:t>
            </a:r>
            <a:br>
              <a:rPr lang="en-US" sz="1600" kern="0" dirty="0">
                <a:latin typeface="Arial"/>
                <a:ea typeface="ヒラギノ角ゴ Pro W3"/>
              </a:rPr>
            </a:br>
            <a:r>
              <a:rPr lang="en-US" sz="1600" kern="0" dirty="0">
                <a:latin typeface="Arial"/>
                <a:ea typeface="ヒラギノ角ゴ Pro W3"/>
              </a:rPr>
              <a:t>but less acceptance</a:t>
            </a:r>
          </a:p>
          <a:p>
            <a:pPr marL="591185" lvl="2" indent="-160655">
              <a:spcBef>
                <a:spcPts val="600"/>
              </a:spcBef>
            </a:pPr>
            <a:endParaRPr lang="en-US" sz="1600" kern="0" dirty="0">
              <a:latin typeface="Arial"/>
              <a:ea typeface="ヒラギノ角ゴ Pro W3"/>
            </a:endParaRPr>
          </a:p>
          <a:p>
            <a:pPr>
              <a:spcBef>
                <a:spcPts val="300"/>
              </a:spcBef>
            </a:pPr>
            <a:r>
              <a:rPr lang="en-US" sz="1800" dirty="0"/>
              <a:t>Remote handling of items in target/wedge area</a:t>
            </a:r>
          </a:p>
          <a:p>
            <a:pPr marL="363220" lvl="1" indent="-151130">
              <a:spcBef>
                <a:spcPts val="600"/>
              </a:spcBef>
            </a:pPr>
            <a:endParaRPr lang="en-US" sz="1100" i="1" kern="1200" dirty="0">
              <a:latin typeface="Arial" pitchFamily="34" charset="0"/>
              <a:ea typeface="ヒラギノ角ゴ Pro W3"/>
            </a:endParaRPr>
          </a:p>
        </p:txBody>
      </p:sp>
      <p:sp>
        <p:nvSpPr>
          <p:cNvPr id="12" name="Rectangle 11">
            <a:extLst>
              <a:ext uri="{FF2B5EF4-FFF2-40B4-BE49-F238E27FC236}">
                <a16:creationId xmlns:a16="http://schemas.microsoft.com/office/drawing/2014/main" id="{E9789273-1D94-1A28-ED63-05FFB80B9926}"/>
              </a:ext>
            </a:extLst>
          </p:cNvPr>
          <p:cNvSpPr/>
          <p:nvPr/>
        </p:nvSpPr>
        <p:spPr>
          <a:xfrm>
            <a:off x="4688742" y="1004075"/>
            <a:ext cx="2650826" cy="830997"/>
          </a:xfrm>
          <a:prstGeom prst="rect">
            <a:avLst/>
          </a:prstGeom>
        </p:spPr>
        <p:txBody>
          <a:bodyPr wrap="square">
            <a:spAutoFit/>
          </a:bodyPr>
          <a:lstStyle/>
          <a:p>
            <a:r>
              <a:rPr lang="en-US" sz="900" dirty="0">
                <a:solidFill>
                  <a:srgbClr val="0033CC"/>
                </a:solidFill>
                <a:ea typeface="ＭＳ Ｐゴシック"/>
              </a:rPr>
              <a:t>M. Hausmann et al., NIMB 317 (2013) 349-353.</a:t>
            </a:r>
          </a:p>
          <a:p>
            <a:r>
              <a:rPr lang="en-US" sz="700" i="1" dirty="0"/>
              <a:t>Design of the Advanced Rare Isotope Separator ARIS at FRIB</a:t>
            </a:r>
          </a:p>
          <a:p>
            <a:endParaRPr lang="en-US" sz="900" dirty="0">
              <a:ea typeface="ＭＳ Ｐゴシック"/>
            </a:endParaRPr>
          </a:p>
          <a:p>
            <a:r>
              <a:rPr lang="en-US" sz="900" dirty="0">
                <a:solidFill>
                  <a:srgbClr val="0033CC"/>
                </a:solidFill>
                <a:ea typeface="ＭＳ Ｐゴシック"/>
              </a:rPr>
              <a:t>M. Portillo et al., NIMB  540 (2023) 168-173</a:t>
            </a:r>
          </a:p>
          <a:p>
            <a:r>
              <a:rPr lang="en-US" sz="700" i="1" dirty="0"/>
              <a:t>Commissioning of the Advanced Rare Isotope Separator ARIS at FRIB</a:t>
            </a:r>
          </a:p>
        </p:txBody>
      </p:sp>
      <p:pic>
        <p:nvPicPr>
          <p:cNvPr id="5" name="Picture 4" descr="A green text with a black background&#10;&#10;AI-generated content may be incorrect.">
            <a:extLst>
              <a:ext uri="{FF2B5EF4-FFF2-40B4-BE49-F238E27FC236}">
                <a16:creationId xmlns:a16="http://schemas.microsoft.com/office/drawing/2014/main" id="{6770448D-4943-B4DB-13B0-D630C7B695CE}"/>
              </a:ext>
            </a:extLst>
          </p:cNvPr>
          <p:cNvPicPr>
            <a:picLocks noChangeAspect="1"/>
          </p:cNvPicPr>
          <p:nvPr/>
        </p:nvPicPr>
        <p:blipFill>
          <a:blip r:embed="rId3"/>
          <a:stretch>
            <a:fillRect/>
          </a:stretch>
        </p:blipFill>
        <p:spPr>
          <a:xfrm>
            <a:off x="109641" y="85362"/>
            <a:ext cx="1371600" cy="596348"/>
          </a:xfrm>
          <a:prstGeom prst="rect">
            <a:avLst/>
          </a:prstGeom>
        </p:spPr>
      </p:pic>
      <p:sp>
        <p:nvSpPr>
          <p:cNvPr id="11" name="Footer Placeholder 10">
            <a:extLst>
              <a:ext uri="{FF2B5EF4-FFF2-40B4-BE49-F238E27FC236}">
                <a16:creationId xmlns:a16="http://schemas.microsoft.com/office/drawing/2014/main" id="{266D0B6A-BEA6-7A10-F30C-E40F61C79E09}"/>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13" name="Slide Number Placeholder 12">
            <a:extLst>
              <a:ext uri="{FF2B5EF4-FFF2-40B4-BE49-F238E27FC236}">
                <a16:creationId xmlns:a16="http://schemas.microsoft.com/office/drawing/2014/main" id="{9986EC4F-2955-98F4-1EDD-BC8CF2A6B0FB}"/>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4</a:t>
            </a:fld>
            <a:endParaRPr lang="en-US" dirty="0"/>
          </a:p>
        </p:txBody>
      </p:sp>
    </p:spTree>
    <p:extLst>
      <p:ext uri="{BB962C8B-B14F-4D97-AF65-F5344CB8AC3E}">
        <p14:creationId xmlns:p14="http://schemas.microsoft.com/office/powerpoint/2010/main" val="752200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918FF-4327-5A12-E323-AA57C5A8A27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F7201ED-8CD4-806C-1F7F-92A4A2299A85}"/>
              </a:ext>
            </a:extLst>
          </p:cNvPr>
          <p:cNvSpPr>
            <a:spLocks noGrp="1"/>
          </p:cNvSpPr>
          <p:nvPr>
            <p:ph type="title"/>
          </p:nvPr>
        </p:nvSpPr>
        <p:spPr/>
        <p:txBody>
          <a:bodyPr/>
          <a:lstStyle/>
          <a:p>
            <a:endParaRPr lang="en-US" dirty="0"/>
          </a:p>
        </p:txBody>
      </p:sp>
      <p:sp>
        <p:nvSpPr>
          <p:cNvPr id="5" name="Rectangle 4">
            <a:extLst>
              <a:ext uri="{FF2B5EF4-FFF2-40B4-BE49-F238E27FC236}">
                <a16:creationId xmlns:a16="http://schemas.microsoft.com/office/drawing/2014/main" id="{CC42E7B8-51E7-FFD5-D895-A01C26D7398E}"/>
              </a:ext>
            </a:extLst>
          </p:cNvPr>
          <p:cNvSpPr/>
          <p:nvPr/>
        </p:nvSpPr>
        <p:spPr>
          <a:xfrm>
            <a:off x="0" y="0"/>
            <a:ext cx="12192000" cy="6858000"/>
          </a:xfrm>
          <a:prstGeom prst="rect">
            <a:avLst/>
          </a:prstGeom>
          <a:solidFill>
            <a:srgbClr val="06430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dirty="0">
                <a:solidFill>
                  <a:schemeClr val="bg1"/>
                </a:solidFill>
                <a:effectLst>
                  <a:outerShdw blurRad="38100" dist="38100" dir="2700000" algn="tl">
                    <a:srgbClr val="000000">
                      <a:alpha val="43137"/>
                    </a:srgbClr>
                  </a:outerShdw>
                </a:effectLst>
                <a:sym typeface="Symbol" panose="05050102010706020507" pitchFamily="18" charset="2"/>
              </a:rPr>
              <a:t>Published </a:t>
            </a:r>
            <a:br>
              <a:rPr lang="en-US" sz="4400" dirty="0">
                <a:solidFill>
                  <a:schemeClr val="bg1"/>
                </a:solidFill>
                <a:effectLst>
                  <a:outerShdw blurRad="38100" dist="38100" dir="2700000" algn="tl">
                    <a:srgbClr val="000000">
                      <a:alpha val="43137"/>
                    </a:srgbClr>
                  </a:outerShdw>
                </a:effectLst>
                <a:sym typeface="Symbol" panose="05050102010706020507" pitchFamily="18" charset="2"/>
              </a:rPr>
            </a:br>
            <a:r>
              <a:rPr lang="en-US" sz="4400" dirty="0">
                <a:solidFill>
                  <a:schemeClr val="bg1"/>
                </a:solidFill>
                <a:effectLst>
                  <a:outerShdw blurRad="38100" dist="38100" dir="2700000" algn="tl">
                    <a:srgbClr val="000000">
                      <a:alpha val="43137"/>
                    </a:srgbClr>
                  </a:outerShdw>
                </a:effectLst>
                <a:sym typeface="Symbol" panose="05050102010706020507" pitchFamily="18" charset="2"/>
              </a:rPr>
              <a:t>“New” Isotopes</a:t>
            </a:r>
            <a:endParaRPr lang="en-US" sz="3200" dirty="0">
              <a:solidFill>
                <a:schemeClr val="bg1"/>
              </a:solidFill>
              <a:effectLst>
                <a:outerShdw blurRad="38100" dist="38100" dir="2700000" algn="tl">
                  <a:srgbClr val="000000">
                    <a:alpha val="43137"/>
                  </a:srgbClr>
                </a:outerShdw>
              </a:effectLst>
            </a:endParaRPr>
          </a:p>
          <a:p>
            <a:pPr algn="ctr"/>
            <a:endParaRPr lang="en-US" b="1" dirty="0">
              <a:solidFill>
                <a:schemeClr val="bg1">
                  <a:lumMod val="95000"/>
                </a:schemeClr>
              </a:solidFill>
              <a:effectLst>
                <a:outerShdw blurRad="38100" dist="38100" dir="2700000" algn="tl">
                  <a:srgbClr val="000000">
                    <a:alpha val="43137"/>
                  </a:srgbClr>
                </a:outerShdw>
              </a:effectLst>
            </a:endParaRPr>
          </a:p>
        </p:txBody>
      </p:sp>
      <p:pic>
        <p:nvPicPr>
          <p:cNvPr id="2" name="Picture 1" descr="A white helmet with a curved tail&#10;&#10;Description automatically generated">
            <a:extLst>
              <a:ext uri="{FF2B5EF4-FFF2-40B4-BE49-F238E27FC236}">
                <a16:creationId xmlns:a16="http://schemas.microsoft.com/office/drawing/2014/main" id="{C6BE0F42-958D-1E60-56BC-DDFDBE42F327}"/>
              </a:ext>
            </a:extLst>
          </p:cNvPr>
          <p:cNvPicPr>
            <a:picLocks noChangeAspect="1"/>
          </p:cNvPicPr>
          <p:nvPr/>
        </p:nvPicPr>
        <p:blipFill>
          <a:blip r:embed="rId2"/>
          <a:stretch>
            <a:fillRect/>
          </a:stretch>
        </p:blipFill>
        <p:spPr>
          <a:xfrm>
            <a:off x="228600" y="6108800"/>
            <a:ext cx="495300" cy="495300"/>
          </a:xfrm>
          <a:prstGeom prst="rect">
            <a:avLst/>
          </a:prstGeom>
        </p:spPr>
      </p:pic>
      <p:sp>
        <p:nvSpPr>
          <p:cNvPr id="8" name="Footer Placeholder 7">
            <a:extLst>
              <a:ext uri="{FF2B5EF4-FFF2-40B4-BE49-F238E27FC236}">
                <a16:creationId xmlns:a16="http://schemas.microsoft.com/office/drawing/2014/main" id="{882326AF-101C-BE2A-A346-5EFB43552A0E}"/>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9" name="Slide Number Placeholder 8">
            <a:extLst>
              <a:ext uri="{FF2B5EF4-FFF2-40B4-BE49-F238E27FC236}">
                <a16:creationId xmlns:a16="http://schemas.microsoft.com/office/drawing/2014/main" id="{0D90A58C-87DD-E95A-EBD6-8674561C75BB}"/>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5</a:t>
            </a:fld>
            <a:endParaRPr lang="en-US" dirty="0"/>
          </a:p>
        </p:txBody>
      </p:sp>
    </p:spTree>
    <p:extLst>
      <p:ext uri="{BB962C8B-B14F-4D97-AF65-F5344CB8AC3E}">
        <p14:creationId xmlns:p14="http://schemas.microsoft.com/office/powerpoint/2010/main" val="4170152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9575E-5C0B-589D-B8FE-77E5FAFD1F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ED083C-0017-DD8F-5339-4FAE82E37A02}"/>
              </a:ext>
            </a:extLst>
          </p:cNvPr>
          <p:cNvSpPr>
            <a:spLocks noGrp="1"/>
          </p:cNvSpPr>
          <p:nvPr>
            <p:ph type="title"/>
          </p:nvPr>
        </p:nvSpPr>
        <p:spPr/>
        <p:txBody>
          <a:bodyPr/>
          <a:lstStyle/>
          <a:p>
            <a:r>
              <a:rPr lang="en-US" dirty="0"/>
              <a:t>FRIB Beam Activities</a:t>
            </a:r>
          </a:p>
        </p:txBody>
      </p:sp>
      <p:sp>
        <p:nvSpPr>
          <p:cNvPr id="3" name="Footer Placeholder 2">
            <a:extLst>
              <a:ext uri="{FF2B5EF4-FFF2-40B4-BE49-F238E27FC236}">
                <a16:creationId xmlns:a16="http://schemas.microsoft.com/office/drawing/2014/main" id="{78BE31BE-DF10-7C3C-41A6-00682FF73896}"/>
              </a:ext>
            </a:extLst>
          </p:cNvPr>
          <p:cNvSpPr>
            <a:spLocks noGrp="1"/>
          </p:cNvSpPr>
          <p:nvPr>
            <p:ph type="ftr" sz="quarter" idx="10"/>
          </p:nvPr>
        </p:nvSpPr>
        <p:spPr>
          <a:prstGeom prst="rect">
            <a:avLst/>
          </a:prstGeom>
        </p:spPr>
        <p:txBody>
          <a:bodyPr lIns="0" tIns="45712" rIns="0" bIns="45712" anchor="b"/>
          <a:lstStyle>
            <a:defPPr>
              <a:defRPr lang="en-US"/>
            </a:defPPr>
            <a:lvl1pPr algn="r" defTabSz="457200" rtl="0" eaLnBrk="0" fontAlgn="base" hangingPunct="0">
              <a:lnSpc>
                <a:spcPct val="90000"/>
              </a:lnSpc>
              <a:spcBef>
                <a:spcPct val="0"/>
              </a:spcBef>
              <a:spcAft>
                <a:spcPct val="0"/>
              </a:spcAft>
              <a:defRPr sz="1000" kern="1200" smtClean="0">
                <a:solidFill>
                  <a:srgbClr val="064308"/>
                </a:solidFill>
                <a:latin typeface="Arial"/>
                <a:ea typeface="+mn-ea"/>
                <a:cs typeface="Arial"/>
              </a:defRPr>
            </a:lvl1pPr>
            <a:lvl2pPr marL="4572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2pPr>
            <a:lvl3pPr marL="9144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3pPr>
            <a:lvl4pPr marL="13716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4pPr>
            <a:lvl5pPr marL="18288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5pPr>
            <a:lvl6pPr marL="2286000" algn="l" defTabSz="914400" rtl="0" eaLnBrk="1" latinLnBrk="0" hangingPunct="1">
              <a:defRPr kern="1200">
                <a:solidFill>
                  <a:schemeClr val="tx1"/>
                </a:solidFill>
                <a:latin typeface="Arial" pitchFamily="34" charset="0"/>
                <a:ea typeface="ヒラギノ角ゴ Pro W3"/>
                <a:cs typeface="ヒラギノ角ゴ Pro W3"/>
              </a:defRPr>
            </a:lvl6pPr>
            <a:lvl7pPr marL="2743200" algn="l" defTabSz="914400" rtl="0" eaLnBrk="1" latinLnBrk="0" hangingPunct="1">
              <a:defRPr kern="1200">
                <a:solidFill>
                  <a:schemeClr val="tx1"/>
                </a:solidFill>
                <a:latin typeface="Arial" pitchFamily="34" charset="0"/>
                <a:ea typeface="ヒラギノ角ゴ Pro W3"/>
                <a:cs typeface="ヒラギノ角ゴ Pro W3"/>
              </a:defRPr>
            </a:lvl7pPr>
            <a:lvl8pPr marL="3200400" algn="l" defTabSz="914400" rtl="0" eaLnBrk="1" latinLnBrk="0" hangingPunct="1">
              <a:defRPr kern="1200">
                <a:solidFill>
                  <a:schemeClr val="tx1"/>
                </a:solidFill>
                <a:latin typeface="Arial" pitchFamily="34" charset="0"/>
                <a:ea typeface="ヒラギノ角ゴ Pro W3"/>
                <a:cs typeface="ヒラギノ角ゴ Pro W3"/>
              </a:defRPr>
            </a:lvl8pPr>
            <a:lvl9pPr marL="3657600" algn="l" defTabSz="914400" rtl="0" eaLnBrk="1" latinLnBrk="0" hangingPunct="1">
              <a:defRPr kern="1200">
                <a:solidFill>
                  <a:schemeClr val="tx1"/>
                </a:solidFill>
                <a:latin typeface="Arial" pitchFamily="34" charset="0"/>
                <a:ea typeface="ヒラギノ角ゴ Pro W3"/>
                <a:cs typeface="ヒラギノ角ゴ Pro W3"/>
              </a:defRPr>
            </a:lvl9p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23EE7AB2-974B-475F-A6CE-DB72152D0CF4}"/>
              </a:ext>
            </a:extLst>
          </p:cNvPr>
          <p:cNvSpPr>
            <a:spLocks noGrp="1"/>
          </p:cNvSpPr>
          <p:nvPr>
            <p:ph type="sldNum" sz="quarter" idx="11"/>
          </p:nvPr>
        </p:nvSpPr>
        <p:spPr>
          <a:prstGeom prst="rect">
            <a:avLst/>
          </a:prstGeom>
        </p:spPr>
        <p:txBody>
          <a:bodyPr vert="horz" wrap="square" lIns="0" tIns="45712" rIns="0" bIns="45712" numCol="1" anchor="b" anchorCtr="0" compatLnSpc="1">
            <a:prstTxWarp prst="textNoShape">
              <a:avLst/>
            </a:prstTxWarp>
          </a:bodyPr>
          <a:lstStyle>
            <a:defPPr>
              <a:defRPr lang="en-US"/>
            </a:defPPr>
            <a:lvl1pPr algn="l" defTabSz="457200" rtl="0" eaLnBrk="0" fontAlgn="base" hangingPunct="0">
              <a:lnSpc>
                <a:spcPct val="90000"/>
              </a:lnSpc>
              <a:spcBef>
                <a:spcPct val="0"/>
              </a:spcBef>
              <a:spcAft>
                <a:spcPct val="0"/>
              </a:spcAft>
              <a:defRPr sz="1000" kern="1200">
                <a:solidFill>
                  <a:srgbClr val="064308"/>
                </a:solidFill>
                <a:latin typeface="Arial" pitchFamily="34" charset="0"/>
                <a:ea typeface="ヒラギノ角ゴ Pro W3" charset="-128"/>
                <a:cs typeface="+mn-cs"/>
              </a:defRPr>
            </a:lvl1pPr>
            <a:lvl2pPr marL="4572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2pPr>
            <a:lvl3pPr marL="9144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3pPr>
            <a:lvl4pPr marL="13716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4pPr>
            <a:lvl5pPr marL="1828800" algn="l" defTabSz="457200" rtl="0" fontAlgn="base">
              <a:spcBef>
                <a:spcPct val="0"/>
              </a:spcBef>
              <a:spcAft>
                <a:spcPct val="0"/>
              </a:spcAft>
              <a:defRPr kern="1200">
                <a:solidFill>
                  <a:schemeClr val="tx1"/>
                </a:solidFill>
                <a:latin typeface="Arial" pitchFamily="34" charset="0"/>
                <a:ea typeface="ヒラギノ角ゴ Pro W3"/>
                <a:cs typeface="ヒラギノ角ゴ Pro W3"/>
              </a:defRPr>
            </a:lvl5pPr>
            <a:lvl6pPr marL="2286000" algn="l" defTabSz="914400" rtl="0" eaLnBrk="1" latinLnBrk="0" hangingPunct="1">
              <a:defRPr kern="1200">
                <a:solidFill>
                  <a:schemeClr val="tx1"/>
                </a:solidFill>
                <a:latin typeface="Arial" pitchFamily="34" charset="0"/>
                <a:ea typeface="ヒラギノ角ゴ Pro W3"/>
                <a:cs typeface="ヒラギノ角ゴ Pro W3"/>
              </a:defRPr>
            </a:lvl6pPr>
            <a:lvl7pPr marL="2743200" algn="l" defTabSz="914400" rtl="0" eaLnBrk="1" latinLnBrk="0" hangingPunct="1">
              <a:defRPr kern="1200">
                <a:solidFill>
                  <a:schemeClr val="tx1"/>
                </a:solidFill>
                <a:latin typeface="Arial" pitchFamily="34" charset="0"/>
                <a:ea typeface="ヒラギノ角ゴ Pro W3"/>
                <a:cs typeface="ヒラギノ角ゴ Pro W3"/>
              </a:defRPr>
            </a:lvl7pPr>
            <a:lvl8pPr marL="3200400" algn="l" defTabSz="914400" rtl="0" eaLnBrk="1" latinLnBrk="0" hangingPunct="1">
              <a:defRPr kern="1200">
                <a:solidFill>
                  <a:schemeClr val="tx1"/>
                </a:solidFill>
                <a:latin typeface="Arial" pitchFamily="34" charset="0"/>
                <a:ea typeface="ヒラギノ角ゴ Pro W3"/>
                <a:cs typeface="ヒラギノ角ゴ Pro W3"/>
              </a:defRPr>
            </a:lvl8pPr>
            <a:lvl9pPr marL="3657600" algn="l" defTabSz="914400" rtl="0" eaLnBrk="1" latinLnBrk="0" hangingPunct="1">
              <a:defRPr kern="1200">
                <a:solidFill>
                  <a:schemeClr val="tx1"/>
                </a:solidFill>
                <a:latin typeface="Arial" pitchFamily="34" charset="0"/>
                <a:ea typeface="ヒラギノ角ゴ Pro W3"/>
                <a:cs typeface="ヒラギノ角ゴ Pro W3"/>
              </a:defRPr>
            </a:lvl9pPr>
          </a:lstStyle>
          <a:p>
            <a:pPr>
              <a:defRPr/>
            </a:pPr>
            <a:r>
              <a:rPr lang="en-US"/>
              <a:t>,  Slide </a:t>
            </a:r>
            <a:fld id="{D30A2C6D-39BC-4576-856C-8743CF76CCF1}" type="slidenum">
              <a:rPr lang="en-US" smtClean="0"/>
              <a:pPr>
                <a:defRPr/>
              </a:pPr>
              <a:t>6</a:t>
            </a:fld>
            <a:endParaRPr lang="en-US" dirty="0"/>
          </a:p>
        </p:txBody>
      </p:sp>
      <p:sp>
        <p:nvSpPr>
          <p:cNvPr id="5" name="Content Placeholder 4">
            <a:extLst>
              <a:ext uri="{FF2B5EF4-FFF2-40B4-BE49-F238E27FC236}">
                <a16:creationId xmlns:a16="http://schemas.microsoft.com/office/drawing/2014/main" id="{2EB80052-B6BF-6FBB-EAE2-E22649DE80D0}"/>
              </a:ext>
            </a:extLst>
          </p:cNvPr>
          <p:cNvSpPr>
            <a:spLocks noGrp="1"/>
          </p:cNvSpPr>
          <p:nvPr>
            <p:ph idx="4294967295"/>
          </p:nvPr>
        </p:nvSpPr>
        <p:spPr>
          <a:xfrm>
            <a:off x="508000" y="952500"/>
            <a:ext cx="6908800" cy="4953000"/>
          </a:xfrm>
        </p:spPr>
        <p:txBody>
          <a:bodyPr/>
          <a:lstStyle/>
          <a:p>
            <a:pPr marL="179705" indent="-179705">
              <a:tabLst>
                <a:tab pos="2684463" algn="l"/>
              </a:tabLst>
            </a:pPr>
            <a:r>
              <a:rPr lang="en-US" sz="1800" dirty="0"/>
              <a:t>2022</a:t>
            </a:r>
          </a:p>
          <a:p>
            <a:pPr marL="363220" lvl="1" indent="-151130">
              <a:tabLst>
                <a:tab pos="2684463" algn="l"/>
              </a:tabLst>
            </a:pPr>
            <a:r>
              <a:rPr lang="en-US" sz="1600" dirty="0"/>
              <a:t>Jan. – First primary beam transport through all separator stages</a:t>
            </a:r>
          </a:p>
          <a:p>
            <a:pPr marL="363220" lvl="1" indent="-151130">
              <a:tabLst>
                <a:tab pos="2684463" algn="l"/>
              </a:tabLst>
            </a:pPr>
            <a:endParaRPr lang="en-US" sz="1600" dirty="0">
              <a:latin typeface="Arial"/>
              <a:ea typeface="ＭＳ Ｐゴシック"/>
            </a:endParaRPr>
          </a:p>
          <a:p>
            <a:pPr marL="363220" lvl="1" indent="-151130">
              <a:tabLst>
                <a:tab pos="2684463" algn="l"/>
              </a:tabLst>
            </a:pPr>
            <a:r>
              <a:rPr lang="en-US" sz="1600" dirty="0">
                <a:latin typeface="Arial"/>
                <a:ea typeface="ＭＳ Ｐゴシック"/>
              </a:rPr>
              <a:t>May – First experiments at FDSi (</a:t>
            </a:r>
            <a:r>
              <a:rPr lang="en-US" sz="1600" baseline="30000" dirty="0">
                <a:latin typeface="Arial"/>
                <a:ea typeface="ＭＳ Ｐゴシック"/>
              </a:rPr>
              <a:t>48</a:t>
            </a:r>
            <a:r>
              <a:rPr lang="en-US" sz="1600" dirty="0">
                <a:latin typeface="Arial"/>
                <a:ea typeface="ＭＳ Ｐゴシック"/>
              </a:rPr>
              <a:t>Ca, </a:t>
            </a:r>
            <a:r>
              <a:rPr lang="en-US" sz="1600" baseline="30000" dirty="0">
                <a:latin typeface="Arial"/>
                <a:ea typeface="ＭＳ Ｐゴシック"/>
              </a:rPr>
              <a:t>82</a:t>
            </a:r>
            <a:r>
              <a:rPr lang="en-US" sz="1600" dirty="0">
                <a:latin typeface="Arial"/>
                <a:ea typeface="ＭＳ Ｐゴシック"/>
              </a:rPr>
              <a:t>Se</a:t>
            </a:r>
            <a:r>
              <a:rPr lang="en-US" sz="1600" dirty="0"/>
              <a:t>)</a:t>
            </a:r>
            <a:br>
              <a:rPr lang="en-US" sz="1600" dirty="0"/>
            </a:br>
            <a:r>
              <a:rPr lang="en-US" sz="1600" dirty="0"/>
              <a:t>	</a:t>
            </a:r>
            <a:r>
              <a:rPr lang="en-US" sz="1200" i="1" dirty="0">
                <a:solidFill>
                  <a:srgbClr val="0033CC"/>
                </a:solidFill>
              </a:rPr>
              <a:t>H. L. Crawford et al., PRL 129 (2022) 212501</a:t>
            </a:r>
            <a:br>
              <a:rPr lang="en-US" sz="1200" i="1" dirty="0">
                <a:solidFill>
                  <a:srgbClr val="0033CC"/>
                </a:solidFill>
              </a:rPr>
            </a:br>
            <a:r>
              <a:rPr lang="en-US" sz="1200" i="1" dirty="0">
                <a:solidFill>
                  <a:srgbClr val="0033CC"/>
                </a:solidFill>
              </a:rPr>
              <a:t>	T.J. Gray  et al., PRL 130 (2023) 242501</a:t>
            </a:r>
            <a:br>
              <a:rPr lang="en-US" sz="1200" i="1" dirty="0">
                <a:solidFill>
                  <a:srgbClr val="0033CC"/>
                </a:solidFill>
              </a:rPr>
            </a:br>
            <a:r>
              <a:rPr lang="en-US" sz="1200" i="1" dirty="0">
                <a:solidFill>
                  <a:srgbClr val="0033CC"/>
                </a:solidFill>
              </a:rPr>
              <a:t>	I. Cox et al., PRL 132 (2024) 152503</a:t>
            </a:r>
          </a:p>
          <a:p>
            <a:pPr marL="179705" indent="-179705">
              <a:tabLst>
                <a:tab pos="2684463" algn="l"/>
              </a:tabLst>
            </a:pPr>
            <a:r>
              <a:rPr lang="en-US" sz="1800" dirty="0"/>
              <a:t>2023</a:t>
            </a:r>
          </a:p>
          <a:p>
            <a:pPr marL="361950" lvl="1" indent="-150813">
              <a:tabLst>
                <a:tab pos="2684463" algn="l"/>
              </a:tabLst>
            </a:pPr>
            <a:r>
              <a:rPr lang="en-US" sz="1600" dirty="0"/>
              <a:t>Jan. –  </a:t>
            </a:r>
            <a:r>
              <a:rPr lang="en-US" sz="1600" dirty="0">
                <a:latin typeface="Arial"/>
                <a:ea typeface="ＭＳ Ｐゴシック"/>
              </a:rPr>
              <a:t>Commissioning and experiment at ARIS with a high-Z intense beam (1.5 kW </a:t>
            </a:r>
            <a:r>
              <a:rPr lang="en-US" sz="1600" baseline="30000" dirty="0">
                <a:latin typeface="Arial"/>
                <a:ea typeface="ＭＳ Ｐゴシック"/>
              </a:rPr>
              <a:t>198</a:t>
            </a:r>
            <a:r>
              <a:rPr lang="en-US" sz="1600" dirty="0">
                <a:latin typeface="Arial"/>
                <a:ea typeface="ＭＳ Ｐゴシック"/>
              </a:rPr>
              <a:t>Pt</a:t>
            </a:r>
            <a:r>
              <a:rPr lang="en-US" sz="1600" dirty="0"/>
              <a:t>). First new isotopes</a:t>
            </a:r>
          </a:p>
          <a:p>
            <a:pPr marL="361950" lvl="1" indent="-150813">
              <a:buNone/>
              <a:tabLst>
                <a:tab pos="2684463" algn="l"/>
              </a:tabLst>
            </a:pPr>
            <a:r>
              <a:rPr lang="en-US" sz="1200" i="1" dirty="0">
                <a:solidFill>
                  <a:srgbClr val="0000FF"/>
                </a:solidFill>
              </a:rPr>
              <a:t>		</a:t>
            </a:r>
            <a:r>
              <a:rPr lang="en-US" sz="1200" i="1" dirty="0">
                <a:solidFill>
                  <a:srgbClr val="0033CC"/>
                </a:solidFill>
              </a:rPr>
              <a:t>O.B.T. et al., PRL 132 (2024) 072501</a:t>
            </a:r>
          </a:p>
          <a:p>
            <a:pPr marL="361950" lvl="1" indent="-150813">
              <a:buNone/>
              <a:tabLst>
                <a:tab pos="2684463" algn="l"/>
              </a:tabLst>
            </a:pPr>
            <a:endParaRPr lang="en-US" sz="1200" i="1" dirty="0">
              <a:solidFill>
                <a:srgbClr val="0033CC"/>
              </a:solidFill>
            </a:endParaRPr>
          </a:p>
          <a:p>
            <a:pPr marL="361950" lvl="1" indent="-150813">
              <a:tabLst>
                <a:tab pos="2684463" algn="l"/>
              </a:tabLst>
            </a:pPr>
            <a:r>
              <a:rPr lang="en-US" sz="1600" dirty="0"/>
              <a:t>July – 10 kW: 2 experiments</a:t>
            </a:r>
          </a:p>
          <a:p>
            <a:pPr marL="361950" lvl="1" indent="-150813">
              <a:buNone/>
              <a:tabLst>
                <a:tab pos="2684463" algn="l"/>
              </a:tabLst>
            </a:pPr>
            <a:endParaRPr lang="en-US" sz="1600" dirty="0"/>
          </a:p>
          <a:p>
            <a:pPr marL="361950" lvl="1" indent="-150813">
              <a:tabLst>
                <a:tab pos="2684463" algn="l"/>
              </a:tabLst>
            </a:pPr>
            <a:r>
              <a:rPr lang="en-US" sz="1600" dirty="0"/>
              <a:t>Dec. –  </a:t>
            </a:r>
            <a:r>
              <a:rPr lang="en-US" sz="1600" baseline="30000" dirty="0"/>
              <a:t>238</a:t>
            </a:r>
            <a:r>
              <a:rPr lang="en-US" sz="1600" dirty="0"/>
              <a:t>U 10.4 kW	</a:t>
            </a:r>
            <a:r>
              <a:rPr lang="en-US" sz="1200" i="1" dirty="0" err="1">
                <a:solidFill>
                  <a:srgbClr val="0033CC"/>
                </a:solidFill>
              </a:rPr>
              <a:t>P.N.Ostroumov</a:t>
            </a:r>
            <a:r>
              <a:rPr lang="en-US" sz="1200" i="1" dirty="0">
                <a:solidFill>
                  <a:srgbClr val="0033CC"/>
                </a:solidFill>
              </a:rPr>
              <a:t> et al., PRAB 27 (2024) 060101</a:t>
            </a:r>
            <a:endParaRPr lang="en-US" sz="1600" dirty="0"/>
          </a:p>
          <a:p>
            <a:pPr marL="180021" indent="-151130">
              <a:tabLst>
                <a:tab pos="2684463" algn="l"/>
              </a:tabLst>
            </a:pPr>
            <a:endParaRPr lang="en-US" sz="1800" dirty="0"/>
          </a:p>
          <a:p>
            <a:pPr marL="180021" indent="-151130">
              <a:tabLst>
                <a:tab pos="2684463" algn="l"/>
              </a:tabLst>
            </a:pPr>
            <a:r>
              <a:rPr lang="en-US" sz="1800" dirty="0"/>
              <a:t>2024</a:t>
            </a:r>
          </a:p>
          <a:p>
            <a:pPr marL="363220" lvl="1" indent="-151130">
              <a:tabLst>
                <a:tab pos="2684463" algn="l"/>
              </a:tabLst>
            </a:pPr>
            <a:r>
              <a:rPr lang="en-US" sz="1600" dirty="0"/>
              <a:t>July – </a:t>
            </a:r>
            <a:r>
              <a:rPr lang="en-US" sz="1600" baseline="30000" dirty="0"/>
              <a:t>82</a:t>
            </a:r>
            <a:r>
              <a:rPr lang="en-US" sz="1600" dirty="0"/>
              <a:t>Se 20 kW:    new isotope search run</a:t>
            </a:r>
          </a:p>
          <a:p>
            <a:pPr marL="211137" lvl="1" indent="0">
              <a:buNone/>
              <a:tabLst>
                <a:tab pos="2684463" algn="l"/>
              </a:tabLst>
            </a:pPr>
            <a:r>
              <a:rPr lang="en-US" sz="1200" i="1" dirty="0">
                <a:solidFill>
                  <a:srgbClr val="0033CC"/>
                </a:solidFill>
              </a:rPr>
              <a:t>	O.B.T. et al.,  PRC 112 </a:t>
            </a:r>
            <a:r>
              <a:rPr lang="nb-NO" sz="1200" i="1" dirty="0">
                <a:solidFill>
                  <a:srgbClr val="0033CC"/>
                </a:solidFill>
              </a:rPr>
              <a:t>(2025) 034604</a:t>
            </a:r>
            <a:endParaRPr lang="en-US" sz="1200" i="1" dirty="0">
              <a:solidFill>
                <a:srgbClr val="0033CC"/>
              </a:solidFill>
            </a:endParaRPr>
          </a:p>
          <a:p>
            <a:pPr marL="363220" lvl="1" indent="-151130">
              <a:tabLst>
                <a:tab pos="2684463" algn="l"/>
              </a:tabLst>
            </a:pPr>
            <a:endParaRPr lang="en-US" sz="1200" i="1" dirty="0">
              <a:solidFill>
                <a:srgbClr val="0033CC"/>
              </a:solidFill>
            </a:endParaRPr>
          </a:p>
        </p:txBody>
      </p:sp>
      <p:sp>
        <p:nvSpPr>
          <p:cNvPr id="10" name="TextBox 9">
            <a:extLst>
              <a:ext uri="{FF2B5EF4-FFF2-40B4-BE49-F238E27FC236}">
                <a16:creationId xmlns:a16="http://schemas.microsoft.com/office/drawing/2014/main" id="{E5939F1B-C82C-90BC-AE4B-10F27E60A02F}"/>
              </a:ext>
            </a:extLst>
          </p:cNvPr>
          <p:cNvSpPr txBox="1"/>
          <p:nvPr/>
        </p:nvSpPr>
        <p:spPr>
          <a:xfrm>
            <a:off x="8781489" y="763459"/>
            <a:ext cx="2557359" cy="430887"/>
          </a:xfrm>
          <a:prstGeom prst="rect">
            <a:avLst/>
          </a:prstGeom>
          <a:noFill/>
        </p:spPr>
        <p:txBody>
          <a:bodyPr wrap="square">
            <a:spAutoFit/>
          </a:bodyPr>
          <a:lstStyle/>
          <a:p>
            <a:pPr algn="ctr">
              <a:buNone/>
            </a:pPr>
            <a:r>
              <a:rPr lang="en-US" sz="1100" b="1" dirty="0"/>
              <a:t>FRIB primary beams for PAC4 Epoch3a call for proposals </a:t>
            </a:r>
          </a:p>
        </p:txBody>
      </p:sp>
      <p:sp>
        <p:nvSpPr>
          <p:cNvPr id="12" name="TextBox 11">
            <a:extLst>
              <a:ext uri="{FF2B5EF4-FFF2-40B4-BE49-F238E27FC236}">
                <a16:creationId xmlns:a16="http://schemas.microsoft.com/office/drawing/2014/main" id="{37DD202A-E913-A30B-E072-382FD78708F2}"/>
              </a:ext>
            </a:extLst>
          </p:cNvPr>
          <p:cNvSpPr txBox="1"/>
          <p:nvPr/>
        </p:nvSpPr>
        <p:spPr>
          <a:xfrm>
            <a:off x="8699075" y="6105427"/>
            <a:ext cx="2814466" cy="261610"/>
          </a:xfrm>
          <a:prstGeom prst="rect">
            <a:avLst/>
          </a:prstGeom>
          <a:noFill/>
        </p:spPr>
        <p:txBody>
          <a:bodyPr wrap="square">
            <a:spAutoFit/>
          </a:bodyPr>
          <a:lstStyle/>
          <a:p>
            <a:pPr algn="ctr"/>
            <a:r>
              <a:rPr lang="en-US" sz="1050" dirty="0"/>
              <a:t>https://frib.msu.edu/user-facilities/frib/beams</a:t>
            </a:r>
          </a:p>
        </p:txBody>
      </p:sp>
      <p:graphicFrame>
        <p:nvGraphicFramePr>
          <p:cNvPr id="14" name="Table 13">
            <a:extLst>
              <a:ext uri="{FF2B5EF4-FFF2-40B4-BE49-F238E27FC236}">
                <a16:creationId xmlns:a16="http://schemas.microsoft.com/office/drawing/2014/main" id="{E9D86B2E-CC59-E1B2-4B1F-86C81EB08679}"/>
              </a:ext>
            </a:extLst>
          </p:cNvPr>
          <p:cNvGraphicFramePr>
            <a:graphicFrameLocks noGrp="1"/>
          </p:cNvGraphicFramePr>
          <p:nvPr>
            <p:extLst>
              <p:ext uri="{D42A27DB-BD31-4B8C-83A1-F6EECF244321}">
                <p14:modId xmlns:p14="http://schemas.microsoft.com/office/powerpoint/2010/main" val="487062433"/>
              </p:ext>
            </p:extLst>
          </p:nvPr>
        </p:nvGraphicFramePr>
        <p:xfrm>
          <a:off x="8382000" y="1198229"/>
          <a:ext cx="3131541" cy="4876758"/>
        </p:xfrm>
        <a:graphic>
          <a:graphicData uri="http://schemas.openxmlformats.org/drawingml/2006/table">
            <a:tbl>
              <a:tblPr firstRow="1" firstCol="1" bandRow="1">
                <a:tableStyleId>{00A15C55-8517-42AA-B614-E9B94910E393}</a:tableStyleId>
              </a:tblPr>
              <a:tblGrid>
                <a:gridCol w="526192">
                  <a:extLst>
                    <a:ext uri="{9D8B030D-6E8A-4147-A177-3AD203B41FA5}">
                      <a16:colId xmlns:a16="http://schemas.microsoft.com/office/drawing/2014/main" val="750969091"/>
                    </a:ext>
                  </a:extLst>
                </a:gridCol>
                <a:gridCol w="340477">
                  <a:extLst>
                    <a:ext uri="{9D8B030D-6E8A-4147-A177-3AD203B41FA5}">
                      <a16:colId xmlns:a16="http://schemas.microsoft.com/office/drawing/2014/main" val="3455625518"/>
                    </a:ext>
                  </a:extLst>
                </a:gridCol>
                <a:gridCol w="340477">
                  <a:extLst>
                    <a:ext uri="{9D8B030D-6E8A-4147-A177-3AD203B41FA5}">
                      <a16:colId xmlns:a16="http://schemas.microsoft.com/office/drawing/2014/main" val="3919089567"/>
                    </a:ext>
                  </a:extLst>
                </a:gridCol>
                <a:gridCol w="674715">
                  <a:extLst>
                    <a:ext uri="{9D8B030D-6E8A-4147-A177-3AD203B41FA5}">
                      <a16:colId xmlns:a16="http://schemas.microsoft.com/office/drawing/2014/main" val="1140393088"/>
                    </a:ext>
                  </a:extLst>
                </a:gridCol>
                <a:gridCol w="609600">
                  <a:extLst>
                    <a:ext uri="{9D8B030D-6E8A-4147-A177-3AD203B41FA5}">
                      <a16:colId xmlns:a16="http://schemas.microsoft.com/office/drawing/2014/main" val="3437576900"/>
                    </a:ext>
                  </a:extLst>
                </a:gridCol>
                <a:gridCol w="640080">
                  <a:extLst>
                    <a:ext uri="{9D8B030D-6E8A-4147-A177-3AD203B41FA5}">
                      <a16:colId xmlns:a16="http://schemas.microsoft.com/office/drawing/2014/main" val="1962078098"/>
                    </a:ext>
                  </a:extLst>
                </a:gridCol>
              </a:tblGrid>
              <a:tr h="419341">
                <a:tc>
                  <a:txBody>
                    <a:bodyPr/>
                    <a:lstStyle/>
                    <a:p>
                      <a:pPr marL="0" marR="0" algn="ctr">
                        <a:buNone/>
                      </a:pPr>
                      <a:r>
                        <a:rPr lang="en-US" sz="900" dirty="0">
                          <a:effectLst/>
                        </a:rPr>
                        <a:t>Beam</a:t>
                      </a:r>
                      <a:endParaRPr lang="en-US" sz="1000" dirty="0">
                        <a:effectLst/>
                        <a:latin typeface="Times New Roman" panose="02020603050405020304" pitchFamily="18" charset="0"/>
                        <a:ea typeface="Times New Roman" panose="02020603050405020304" pitchFamily="18" charset="0"/>
                      </a:endParaRPr>
                    </a:p>
                  </a:txBody>
                  <a:tcPr marL="36618" marR="36618" marT="18309" marB="18309" anchor="ctr"/>
                </a:tc>
                <a:tc>
                  <a:txBody>
                    <a:bodyPr/>
                    <a:lstStyle/>
                    <a:p>
                      <a:pPr marL="0" marR="0" algn="ctr">
                        <a:buNone/>
                      </a:pPr>
                      <a:r>
                        <a:rPr lang="en-US" sz="900">
                          <a:effectLst/>
                        </a:rPr>
                        <a:t>A</a:t>
                      </a:r>
                      <a:endParaRPr lang="en-US" sz="1000">
                        <a:effectLst/>
                        <a:latin typeface="Times New Roman" panose="02020603050405020304" pitchFamily="18" charset="0"/>
                        <a:ea typeface="Times New Roman" panose="02020603050405020304" pitchFamily="18" charset="0"/>
                      </a:endParaRPr>
                    </a:p>
                  </a:txBody>
                  <a:tcPr marL="36618" marR="36618" marT="18309" marB="18309" anchor="ctr"/>
                </a:tc>
                <a:tc>
                  <a:txBody>
                    <a:bodyPr/>
                    <a:lstStyle/>
                    <a:p>
                      <a:pPr marL="0" marR="0" algn="ctr">
                        <a:buNone/>
                      </a:pPr>
                      <a:r>
                        <a:rPr lang="en-US" sz="900">
                          <a:effectLst/>
                        </a:rPr>
                        <a:t>Z</a:t>
                      </a:r>
                      <a:endParaRPr lang="en-US" sz="1000">
                        <a:effectLst/>
                        <a:latin typeface="Times New Roman" panose="02020603050405020304" pitchFamily="18" charset="0"/>
                        <a:ea typeface="Times New Roman" panose="02020603050405020304" pitchFamily="18" charset="0"/>
                      </a:endParaRPr>
                    </a:p>
                  </a:txBody>
                  <a:tcPr marL="36618" marR="36618" marT="18309" marB="18309" anchor="ctr"/>
                </a:tc>
                <a:tc>
                  <a:txBody>
                    <a:bodyPr/>
                    <a:lstStyle/>
                    <a:p>
                      <a:pPr marL="0" marR="0" algn="ctr">
                        <a:buNone/>
                      </a:pPr>
                      <a:r>
                        <a:rPr lang="en-US" sz="900" dirty="0">
                          <a:effectLst/>
                        </a:rPr>
                        <a:t>Maximum Energy</a:t>
                      </a:r>
                      <a:br>
                        <a:rPr lang="en-US" sz="900" dirty="0">
                          <a:effectLst/>
                        </a:rPr>
                      </a:br>
                      <a:r>
                        <a:rPr lang="en-US" sz="900" dirty="0">
                          <a:effectLst/>
                        </a:rPr>
                        <a:t>[MeV/u]</a:t>
                      </a:r>
                      <a:endParaRPr lang="en-US" sz="1000" dirty="0">
                        <a:effectLst/>
                        <a:latin typeface="Times New Roman" panose="02020603050405020304" pitchFamily="18" charset="0"/>
                        <a:ea typeface="Times New Roman" panose="02020603050405020304" pitchFamily="18" charset="0"/>
                      </a:endParaRPr>
                    </a:p>
                  </a:txBody>
                  <a:tcPr marL="36618" marR="36618" marT="18309" marB="18309" anchor="ctr"/>
                </a:tc>
                <a:tc>
                  <a:txBody>
                    <a:bodyPr/>
                    <a:lstStyle/>
                    <a:p>
                      <a:pPr marL="0" marR="0" algn="ctr">
                        <a:buNone/>
                      </a:pPr>
                      <a:r>
                        <a:rPr lang="en-US" sz="900">
                          <a:effectLst/>
                        </a:rPr>
                        <a:t>Intensity</a:t>
                      </a:r>
                      <a:br>
                        <a:rPr lang="en-US" sz="900">
                          <a:effectLst/>
                        </a:rPr>
                      </a:br>
                      <a:r>
                        <a:rPr lang="en-US" sz="900">
                          <a:effectLst/>
                        </a:rPr>
                        <a:t>[pnA]</a:t>
                      </a:r>
                      <a:endParaRPr lang="en-US" sz="1000">
                        <a:effectLst/>
                        <a:latin typeface="Times New Roman" panose="02020603050405020304" pitchFamily="18" charset="0"/>
                        <a:ea typeface="Times New Roman" panose="02020603050405020304" pitchFamily="18" charset="0"/>
                      </a:endParaRPr>
                    </a:p>
                  </a:txBody>
                  <a:tcPr marL="36618" marR="36618" marT="18309" marB="18309" anchor="ctr"/>
                </a:tc>
                <a:tc>
                  <a:txBody>
                    <a:bodyPr/>
                    <a:lstStyle/>
                    <a:p>
                      <a:pPr marL="0" marR="0" algn="ctr">
                        <a:buNone/>
                      </a:pPr>
                      <a:r>
                        <a:rPr lang="en-US" sz="900" dirty="0">
                          <a:effectLst/>
                        </a:rPr>
                        <a:t>Beam Power </a:t>
                      </a:r>
                      <a:br>
                        <a:rPr lang="en-US" sz="900" dirty="0">
                          <a:effectLst/>
                        </a:rPr>
                      </a:br>
                      <a:r>
                        <a:rPr lang="en-US" sz="900" dirty="0">
                          <a:effectLst/>
                        </a:rPr>
                        <a:t>[kW]</a:t>
                      </a:r>
                      <a:endParaRPr lang="en-US" sz="1000" dirty="0">
                        <a:effectLst/>
                        <a:latin typeface="Times New Roman" panose="02020603050405020304" pitchFamily="18" charset="0"/>
                        <a:ea typeface="Times New Roman" panose="02020603050405020304" pitchFamily="18" charset="0"/>
                      </a:endParaRPr>
                    </a:p>
                  </a:txBody>
                  <a:tcPr marL="36618" marR="36618" marT="18309" marB="18309" anchor="ctr"/>
                </a:tc>
                <a:extLst>
                  <a:ext uri="{0D108BD9-81ED-4DB2-BD59-A6C34878D82A}">
                    <a16:rowId xmlns:a16="http://schemas.microsoft.com/office/drawing/2014/main" val="1705866698"/>
                  </a:ext>
                </a:extLst>
              </a:tr>
              <a:tr h="141633">
                <a:tc>
                  <a:txBody>
                    <a:bodyPr/>
                    <a:lstStyle/>
                    <a:p>
                      <a:pPr marL="0" marR="0" algn="ctr">
                        <a:buNone/>
                      </a:pPr>
                      <a:r>
                        <a:rPr lang="en-US" sz="900">
                          <a:effectLst/>
                        </a:rPr>
                        <a:t>16O</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16</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165</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9470</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2053578003"/>
                  </a:ext>
                </a:extLst>
              </a:tr>
              <a:tr h="141633">
                <a:tc>
                  <a:txBody>
                    <a:bodyPr/>
                    <a:lstStyle/>
                    <a:p>
                      <a:pPr marL="0" marR="0" algn="ctr">
                        <a:buNone/>
                      </a:pPr>
                      <a:r>
                        <a:rPr lang="en-US" sz="900">
                          <a:effectLst/>
                        </a:rPr>
                        <a:t>18O</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165</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8418</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2848983619"/>
                  </a:ext>
                </a:extLst>
              </a:tr>
              <a:tr h="141633">
                <a:tc>
                  <a:txBody>
                    <a:bodyPr/>
                    <a:lstStyle/>
                    <a:p>
                      <a:pPr marL="0" marR="0" algn="ctr">
                        <a:buNone/>
                      </a:pPr>
                      <a:r>
                        <a:rPr lang="en-US" sz="900">
                          <a:effectLst/>
                        </a:rPr>
                        <a:t>20Ne</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dirty="0">
                          <a:effectLst/>
                        </a:rPr>
                        <a:t>10</a:t>
                      </a:r>
                      <a:endParaRPr lang="en-US" sz="1000" dirty="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dirty="0">
                          <a:effectLst/>
                        </a:rPr>
                        <a:t>175</a:t>
                      </a:r>
                      <a:endParaRPr lang="en-US" sz="1000" dirty="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7143</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3897184272"/>
                  </a:ext>
                </a:extLst>
              </a:tr>
              <a:tr h="141633">
                <a:tc>
                  <a:txBody>
                    <a:bodyPr/>
                    <a:lstStyle/>
                    <a:p>
                      <a:pPr marL="0" marR="0" algn="ctr">
                        <a:buNone/>
                      </a:pPr>
                      <a:r>
                        <a:rPr lang="en-US" sz="900">
                          <a:effectLst/>
                        </a:rPr>
                        <a:t>22Ne</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175</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6494</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3536216921"/>
                  </a:ext>
                </a:extLst>
              </a:tr>
              <a:tr h="141633">
                <a:tc>
                  <a:txBody>
                    <a:bodyPr/>
                    <a:lstStyle/>
                    <a:p>
                      <a:pPr marL="0" marR="0" algn="ctr">
                        <a:buNone/>
                      </a:pPr>
                      <a:r>
                        <a:rPr lang="en-US" sz="900">
                          <a:effectLst/>
                        </a:rPr>
                        <a:t>28Si</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14</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255</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3501</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058476405"/>
                  </a:ext>
                </a:extLst>
              </a:tr>
              <a:tr h="141633">
                <a:tc>
                  <a:txBody>
                    <a:bodyPr/>
                    <a:lstStyle/>
                    <a:p>
                      <a:pPr marL="0" marR="0" algn="ctr">
                        <a:buNone/>
                      </a:pPr>
                      <a:r>
                        <a:rPr lang="en-US" sz="900">
                          <a:effectLst/>
                        </a:rPr>
                        <a:t>30Si</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14</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dirty="0">
                          <a:effectLst/>
                        </a:rPr>
                        <a:t>255</a:t>
                      </a:r>
                      <a:endParaRPr lang="en-US" sz="1000" dirty="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3268</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dirty="0">
                          <a:effectLst/>
                        </a:rPr>
                        <a:t>25</a:t>
                      </a:r>
                      <a:endParaRPr lang="en-US" sz="1000" dirty="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3223928870"/>
                  </a:ext>
                </a:extLst>
              </a:tr>
              <a:tr h="141633">
                <a:tc>
                  <a:txBody>
                    <a:bodyPr/>
                    <a:lstStyle/>
                    <a:p>
                      <a:pPr marL="0" marR="0" algn="ctr">
                        <a:buNone/>
                      </a:pPr>
                      <a:r>
                        <a:rPr lang="en-US" sz="900">
                          <a:effectLst/>
                        </a:rPr>
                        <a:t>36Ar</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36</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255</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2723</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838234056"/>
                  </a:ext>
                </a:extLst>
              </a:tr>
              <a:tr h="141633">
                <a:tc>
                  <a:txBody>
                    <a:bodyPr/>
                    <a:lstStyle/>
                    <a:p>
                      <a:pPr marL="0" marR="0" algn="ctr">
                        <a:buNone/>
                      </a:pPr>
                      <a:r>
                        <a:rPr lang="en-US" sz="900">
                          <a:effectLst/>
                        </a:rPr>
                        <a:t>40Ar</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40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255</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2451</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298118691"/>
                  </a:ext>
                </a:extLst>
              </a:tr>
              <a:tr h="141633">
                <a:tc>
                  <a:txBody>
                    <a:bodyPr/>
                    <a:lstStyle/>
                    <a:p>
                      <a:pPr marL="0" marR="0" algn="ctr">
                        <a:buNone/>
                      </a:pPr>
                      <a:r>
                        <a:rPr lang="en-US" sz="900">
                          <a:effectLst/>
                        </a:rPr>
                        <a:t>40Ca</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40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255</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2451</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845594307"/>
                  </a:ext>
                </a:extLst>
              </a:tr>
              <a:tr h="141633">
                <a:tc>
                  <a:txBody>
                    <a:bodyPr/>
                    <a:lstStyle/>
                    <a:p>
                      <a:pPr marL="0" marR="0" algn="ctr">
                        <a:buNone/>
                      </a:pPr>
                      <a:r>
                        <a:rPr lang="en-US" sz="900">
                          <a:effectLst/>
                        </a:rPr>
                        <a:t>48Ca</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48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240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2170</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2064891829"/>
                  </a:ext>
                </a:extLst>
              </a:tr>
              <a:tr h="141633">
                <a:tc>
                  <a:txBody>
                    <a:bodyPr/>
                    <a:lstStyle/>
                    <a:p>
                      <a:pPr marL="0" marR="0" algn="ctr">
                        <a:buNone/>
                      </a:pPr>
                      <a:r>
                        <a:rPr lang="en-US" sz="900">
                          <a:effectLst/>
                        </a:rPr>
                        <a:t>58Ni</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58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250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2414</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35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673877759"/>
                  </a:ext>
                </a:extLst>
              </a:tr>
              <a:tr h="141633">
                <a:tc>
                  <a:txBody>
                    <a:bodyPr/>
                    <a:lstStyle/>
                    <a:p>
                      <a:pPr marL="0" marR="0" algn="ctr">
                        <a:buNone/>
                      </a:pPr>
                      <a:r>
                        <a:rPr lang="en-US" sz="900">
                          <a:effectLst/>
                        </a:rPr>
                        <a:t>64Ni</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64</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235</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2327</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35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44357436"/>
                  </a:ext>
                </a:extLst>
              </a:tr>
              <a:tr h="141633">
                <a:tc>
                  <a:txBody>
                    <a:bodyPr/>
                    <a:lstStyle/>
                    <a:p>
                      <a:pPr marL="0" marR="0" algn="ctr">
                        <a:buNone/>
                      </a:pPr>
                      <a:r>
                        <a:rPr lang="en-US" sz="900">
                          <a:effectLst/>
                        </a:rPr>
                        <a:t>64Zn</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64</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250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2188</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35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935990810"/>
                  </a:ext>
                </a:extLst>
              </a:tr>
              <a:tr h="141633">
                <a:tc>
                  <a:txBody>
                    <a:bodyPr/>
                    <a:lstStyle/>
                    <a:p>
                      <a:pPr marL="0" marR="0" algn="ctr">
                        <a:buNone/>
                      </a:pPr>
                      <a:r>
                        <a:rPr lang="en-US" sz="900">
                          <a:effectLst/>
                        </a:rPr>
                        <a:t>70Zn</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70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230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2174</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35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855666791"/>
                  </a:ext>
                </a:extLst>
              </a:tr>
              <a:tr h="141633">
                <a:tc>
                  <a:txBody>
                    <a:bodyPr/>
                    <a:lstStyle/>
                    <a:p>
                      <a:pPr marL="0" marR="0" algn="ctr">
                        <a:buNone/>
                      </a:pPr>
                      <a:r>
                        <a:rPr lang="en-US" sz="900">
                          <a:effectLst/>
                        </a:rPr>
                        <a:t>70Ge</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70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246</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1742</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30</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3192330161"/>
                  </a:ext>
                </a:extLst>
              </a:tr>
              <a:tr h="141633">
                <a:tc>
                  <a:txBody>
                    <a:bodyPr/>
                    <a:lstStyle/>
                    <a:p>
                      <a:pPr marL="0" marR="0" algn="ctr">
                        <a:buNone/>
                      </a:pPr>
                      <a:r>
                        <a:rPr lang="en-US" sz="900">
                          <a:effectLst/>
                        </a:rPr>
                        <a:t>76Ge</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76</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228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1558</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27</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935988717"/>
                  </a:ext>
                </a:extLst>
              </a:tr>
              <a:tr h="141633">
                <a:tc>
                  <a:txBody>
                    <a:bodyPr/>
                    <a:lstStyle/>
                    <a:p>
                      <a:pPr marL="0" marR="0" algn="ctr">
                        <a:buNone/>
                      </a:pPr>
                      <a:r>
                        <a:rPr lang="en-US" sz="900">
                          <a:effectLst/>
                        </a:rPr>
                        <a:t>82Se</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82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34</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227</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1880</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35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3709605842"/>
                  </a:ext>
                </a:extLst>
              </a:tr>
              <a:tr h="141633">
                <a:tc>
                  <a:txBody>
                    <a:bodyPr/>
                    <a:lstStyle/>
                    <a:p>
                      <a:pPr marL="0" marR="0" algn="ctr">
                        <a:buNone/>
                      </a:pPr>
                      <a:r>
                        <a:rPr lang="en-US" sz="900">
                          <a:effectLst/>
                        </a:rPr>
                        <a:t>78Kr</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78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36</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247</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1817</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35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473689445"/>
                  </a:ext>
                </a:extLst>
              </a:tr>
              <a:tr h="141633">
                <a:tc>
                  <a:txBody>
                    <a:bodyPr/>
                    <a:lstStyle/>
                    <a:p>
                      <a:pPr marL="0" marR="0" algn="ctr">
                        <a:buNone/>
                      </a:pPr>
                      <a:r>
                        <a:rPr lang="en-US" sz="900">
                          <a:effectLst/>
                        </a:rPr>
                        <a:t>86Kr</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86</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36</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228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1785</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35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448743181"/>
                  </a:ext>
                </a:extLst>
              </a:tr>
              <a:tr h="141633">
                <a:tc>
                  <a:txBody>
                    <a:bodyPr/>
                    <a:lstStyle/>
                    <a:p>
                      <a:pPr marL="0" marR="0" algn="ctr">
                        <a:buNone/>
                      </a:pPr>
                      <a:r>
                        <a:rPr lang="en-US" sz="900">
                          <a:effectLst/>
                        </a:rPr>
                        <a:t>92Mo</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92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42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238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457</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10</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052834594"/>
                  </a:ext>
                </a:extLst>
              </a:tr>
              <a:tr h="141633">
                <a:tc>
                  <a:txBody>
                    <a:bodyPr/>
                    <a:lstStyle/>
                    <a:p>
                      <a:pPr marL="0" marR="0" algn="ctr">
                        <a:buNone/>
                      </a:pPr>
                      <a:r>
                        <a:rPr lang="en-US" sz="900">
                          <a:effectLst/>
                        </a:rPr>
                        <a:t>124Xe</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124</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54</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240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840</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25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999543530"/>
                  </a:ext>
                </a:extLst>
              </a:tr>
              <a:tr h="141633">
                <a:tc>
                  <a:txBody>
                    <a:bodyPr/>
                    <a:lstStyle/>
                    <a:p>
                      <a:pPr marL="0" marR="0" algn="ctr">
                        <a:buNone/>
                      </a:pPr>
                      <a:r>
                        <a:rPr lang="en-US" sz="900">
                          <a:effectLst/>
                        </a:rPr>
                        <a:t>144Sm</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144</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62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222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1095</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35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3153767801"/>
                  </a:ext>
                </a:extLst>
              </a:tr>
              <a:tr h="141633">
                <a:tc>
                  <a:txBody>
                    <a:bodyPr/>
                    <a:lstStyle/>
                    <a:p>
                      <a:pPr marL="0" marR="0" algn="ctr">
                        <a:buNone/>
                      </a:pPr>
                      <a:r>
                        <a:rPr lang="en-US" sz="900">
                          <a:effectLst/>
                        </a:rPr>
                        <a:t>192Os</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192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76</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192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407</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15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3968853304"/>
                  </a:ext>
                </a:extLst>
              </a:tr>
              <a:tr h="141633">
                <a:tc>
                  <a:txBody>
                    <a:bodyPr/>
                    <a:lstStyle/>
                    <a:p>
                      <a:pPr marL="0" marR="0" algn="ctr">
                        <a:buNone/>
                      </a:pPr>
                      <a:r>
                        <a:rPr lang="en-US" sz="900">
                          <a:effectLst/>
                        </a:rPr>
                        <a:t>195Pt</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195</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78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190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405</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15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542539846"/>
                  </a:ext>
                </a:extLst>
              </a:tr>
              <a:tr h="141633">
                <a:tc>
                  <a:txBody>
                    <a:bodyPr/>
                    <a:lstStyle/>
                    <a:p>
                      <a:pPr marL="0" marR="0" algn="ctr">
                        <a:buNone/>
                      </a:pPr>
                      <a:r>
                        <a:rPr lang="en-US" sz="900">
                          <a:effectLst/>
                        </a:rPr>
                        <a:t>198Pt</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198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78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188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403</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15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4166031999"/>
                  </a:ext>
                </a:extLst>
              </a:tr>
              <a:tr h="141633">
                <a:tc>
                  <a:txBody>
                    <a:bodyPr/>
                    <a:lstStyle/>
                    <a:p>
                      <a:pPr marL="0" marR="0" algn="ctr">
                        <a:buNone/>
                      </a:pPr>
                      <a:r>
                        <a:rPr lang="en-US" sz="900">
                          <a:effectLst/>
                        </a:rPr>
                        <a:t>208Pb</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208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82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188</a:t>
                      </a:r>
                      <a:endParaRPr lang="en-US" sz="1000">
                        <a:effectLst/>
                        <a:latin typeface="Times New Roman" panose="02020603050405020304" pitchFamily="18" charset="0"/>
                        <a:ea typeface="Times New Roman" panose="02020603050405020304" pitchFamily="18" charset="0"/>
                      </a:endParaRPr>
                    </a:p>
                  </a:txBody>
                  <a:tcPr marL="36618" marR="36618" marT="5231" marB="5231" anchor="b"/>
                </a:tc>
                <a:tc>
                  <a:txBody>
                    <a:bodyPr/>
                    <a:lstStyle/>
                    <a:p>
                      <a:pPr marL="0" marR="0" algn="ctr">
                        <a:buNone/>
                      </a:pPr>
                      <a:r>
                        <a:rPr lang="en-US" sz="900">
                          <a:effectLst/>
                        </a:rPr>
                        <a:t>1023</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40</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620136016"/>
                  </a:ext>
                </a:extLst>
              </a:tr>
              <a:tr h="141633">
                <a:tc>
                  <a:txBody>
                    <a:bodyPr/>
                    <a:lstStyle/>
                    <a:p>
                      <a:pPr marL="0" marR="0" algn="ctr">
                        <a:buNone/>
                      </a:pPr>
                      <a:r>
                        <a:rPr lang="en-US" sz="900">
                          <a:effectLst/>
                        </a:rPr>
                        <a:t>209Bi</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209</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83</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188</a:t>
                      </a:r>
                      <a:endParaRPr lang="en-US" sz="1000">
                        <a:effectLst/>
                        <a:latin typeface="Times New Roman" panose="02020603050405020304" pitchFamily="18" charset="0"/>
                        <a:ea typeface="Times New Roman" panose="02020603050405020304" pitchFamily="18" charset="0"/>
                      </a:endParaRPr>
                    </a:p>
                  </a:txBody>
                  <a:tcPr marL="36618" marR="36618" marT="5231" marB="5231" anchor="b"/>
                </a:tc>
                <a:tc>
                  <a:txBody>
                    <a:bodyPr/>
                    <a:lstStyle/>
                    <a:p>
                      <a:pPr marL="0" marR="0" algn="ctr">
                        <a:buNone/>
                      </a:pPr>
                      <a:r>
                        <a:rPr lang="en-US" sz="900">
                          <a:effectLst/>
                        </a:rPr>
                        <a:t>891</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35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292979559"/>
                  </a:ext>
                </a:extLst>
              </a:tr>
              <a:tr h="141633">
                <a:tc>
                  <a:txBody>
                    <a:bodyPr/>
                    <a:lstStyle/>
                    <a:p>
                      <a:pPr marL="0" marR="0" algn="ctr">
                        <a:buNone/>
                      </a:pPr>
                      <a:r>
                        <a:rPr lang="en-US" sz="900">
                          <a:effectLst/>
                        </a:rPr>
                        <a:t>232Th</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232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90</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181</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357</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15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255969519"/>
                  </a:ext>
                </a:extLst>
              </a:tr>
              <a:tr h="141633">
                <a:tc>
                  <a:txBody>
                    <a:bodyPr/>
                    <a:lstStyle/>
                    <a:p>
                      <a:pPr marL="0" marR="0" algn="ctr">
                        <a:buNone/>
                      </a:pPr>
                      <a:r>
                        <a:rPr lang="en-US" sz="900">
                          <a:effectLst/>
                        </a:rPr>
                        <a:t>238U</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238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92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177</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1068</a:t>
                      </a:r>
                      <a:endParaRPr lang="en-US" sz="100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a:effectLst/>
                        </a:rPr>
                        <a:t>45</a:t>
                      </a:r>
                      <a:endParaRPr lang="en-US" sz="100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870595240"/>
                  </a:ext>
                </a:extLst>
              </a:tr>
              <a:tr h="141633">
                <a:tc>
                  <a:txBody>
                    <a:bodyPr/>
                    <a:lstStyle/>
                    <a:p>
                      <a:pPr marL="0" marR="0" algn="ctr">
                        <a:buNone/>
                      </a:pPr>
                      <a:r>
                        <a:rPr lang="en-US" sz="900">
                          <a:effectLst/>
                        </a:rPr>
                        <a:t>238U</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238</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92</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a:effectLst/>
                        </a:rPr>
                        <a:t>193</a:t>
                      </a:r>
                      <a:endParaRPr lang="en-US" sz="1000">
                        <a:effectLst/>
                        <a:latin typeface="Times New Roman" panose="02020603050405020304" pitchFamily="18" charset="0"/>
                        <a:ea typeface="Times New Roman" panose="02020603050405020304" pitchFamily="18" charset="0"/>
                      </a:endParaRPr>
                    </a:p>
                  </a:txBody>
                  <a:tcPr marL="36618" marR="36618" marT="5231" marB="5231" anchor="ctr"/>
                </a:tc>
                <a:tc>
                  <a:txBody>
                    <a:bodyPr/>
                    <a:lstStyle/>
                    <a:p>
                      <a:pPr marL="0" marR="0" algn="ctr">
                        <a:buNone/>
                      </a:pPr>
                      <a:r>
                        <a:rPr lang="en-US" sz="900" dirty="0">
                          <a:effectLst/>
                        </a:rPr>
                        <a:t>435</a:t>
                      </a:r>
                      <a:endParaRPr lang="en-US" sz="1000" dirty="0">
                        <a:effectLst/>
                        <a:latin typeface="Times New Roman" panose="02020603050405020304" pitchFamily="18" charset="0"/>
                        <a:ea typeface="Times New Roman" panose="02020603050405020304" pitchFamily="18" charset="0"/>
                      </a:endParaRPr>
                    </a:p>
                  </a:txBody>
                  <a:tcPr marL="36618" marR="36618" marT="5231" marB="5231"/>
                </a:tc>
                <a:tc>
                  <a:txBody>
                    <a:bodyPr/>
                    <a:lstStyle/>
                    <a:p>
                      <a:pPr marL="0" marR="0" algn="ctr">
                        <a:buNone/>
                      </a:pPr>
                      <a:r>
                        <a:rPr lang="en-US" sz="900" dirty="0">
                          <a:effectLst/>
                        </a:rPr>
                        <a:t>20</a:t>
                      </a:r>
                      <a:endParaRPr lang="en-US" sz="1000" dirty="0">
                        <a:effectLst/>
                        <a:latin typeface="Times New Roman" panose="02020603050405020304" pitchFamily="18" charset="0"/>
                        <a:ea typeface="Times New Roman" panose="02020603050405020304" pitchFamily="18" charset="0"/>
                      </a:endParaRPr>
                    </a:p>
                  </a:txBody>
                  <a:tcPr marL="36618" marR="36618" marT="5231" marB="5231"/>
                </a:tc>
                <a:extLst>
                  <a:ext uri="{0D108BD9-81ED-4DB2-BD59-A6C34878D82A}">
                    <a16:rowId xmlns:a16="http://schemas.microsoft.com/office/drawing/2014/main" val="1038915409"/>
                  </a:ext>
                </a:extLst>
              </a:tr>
            </a:tbl>
          </a:graphicData>
        </a:graphic>
      </p:graphicFrame>
    </p:spTree>
    <p:extLst>
      <p:ext uri="{BB962C8B-B14F-4D97-AF65-F5344CB8AC3E}">
        <p14:creationId xmlns:p14="http://schemas.microsoft.com/office/powerpoint/2010/main" val="645047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03D25-BEAB-36E3-970D-025007DB253C}"/>
              </a:ext>
            </a:extLst>
          </p:cNvPr>
          <p:cNvSpPr>
            <a:spLocks noGrp="1"/>
          </p:cNvSpPr>
          <p:nvPr>
            <p:ph type="title"/>
          </p:nvPr>
        </p:nvSpPr>
        <p:spPr/>
        <p:txBody>
          <a:bodyPr/>
          <a:lstStyle/>
          <a:p>
            <a:r>
              <a:rPr lang="en-US" baseline="30000" dirty="0"/>
              <a:t>198</a:t>
            </a:r>
            <a:r>
              <a:rPr lang="en-US" dirty="0"/>
              <a:t>Pt (186 MeV/u) at FRIB</a:t>
            </a:r>
          </a:p>
        </p:txBody>
      </p:sp>
      <p:sp>
        <p:nvSpPr>
          <p:cNvPr id="10" name="TextBox 9">
            <a:extLst>
              <a:ext uri="{FF2B5EF4-FFF2-40B4-BE49-F238E27FC236}">
                <a16:creationId xmlns:a16="http://schemas.microsoft.com/office/drawing/2014/main" id="{9BAC27B9-3A39-2214-12A5-5F2CBC162A73}"/>
              </a:ext>
            </a:extLst>
          </p:cNvPr>
          <p:cNvSpPr txBox="1"/>
          <p:nvPr/>
        </p:nvSpPr>
        <p:spPr>
          <a:xfrm>
            <a:off x="5791200" y="835440"/>
            <a:ext cx="6158147" cy="1169551"/>
          </a:xfrm>
          <a:prstGeom prst="rect">
            <a:avLst/>
          </a:prstGeom>
          <a:noFill/>
        </p:spPr>
        <p:txBody>
          <a:bodyPr wrap="square">
            <a:spAutoFit/>
          </a:bodyPr>
          <a:lstStyle/>
          <a:p>
            <a:pPr algn="just"/>
            <a:r>
              <a:rPr lang="en-US" sz="1400" b="0" i="0" u="none" strike="noStrike" baseline="0" dirty="0">
                <a:cs typeface="Arial" panose="020B0604020202020204" pitchFamily="34" charset="0"/>
              </a:rPr>
              <a:t>Over the course of the experiment, five new isotopes, namely </a:t>
            </a:r>
            <a:r>
              <a:rPr lang="en-US" sz="1400" b="0" i="0" u="none" strike="noStrike" baseline="30000" dirty="0">
                <a:cs typeface="Arial" panose="020B0604020202020204" pitchFamily="34" charset="0"/>
              </a:rPr>
              <a:t>182</a:t>
            </a:r>
            <a:r>
              <a:rPr lang="en-US" sz="1400" b="0" i="0" u="none" strike="noStrike" baseline="0" dirty="0">
                <a:cs typeface="Arial" panose="020B0604020202020204" pitchFamily="34" charset="0"/>
              </a:rPr>
              <a:t>Tm (29 events), </a:t>
            </a:r>
            <a:r>
              <a:rPr lang="en-US" sz="1400" b="0" i="0" u="none" strike="noStrike" baseline="30000" dirty="0">
                <a:cs typeface="Arial" panose="020B0604020202020204" pitchFamily="34" charset="0"/>
              </a:rPr>
              <a:t>183</a:t>
            </a:r>
            <a:r>
              <a:rPr lang="en-US" sz="1400" b="0" i="0" u="none" strike="noStrike" baseline="0" dirty="0">
                <a:cs typeface="Arial" panose="020B0604020202020204" pitchFamily="34" charset="0"/>
              </a:rPr>
              <a:t>Tm (7), </a:t>
            </a:r>
            <a:r>
              <a:rPr lang="en-US" sz="1400" b="0" i="0" u="none" strike="noStrike" baseline="30000" dirty="0">
                <a:cs typeface="Arial" panose="020B0604020202020204" pitchFamily="34" charset="0"/>
              </a:rPr>
              <a:t>186</a:t>
            </a:r>
            <a:r>
              <a:rPr lang="en-US" sz="1400" b="0" i="0" u="none" strike="noStrike" baseline="0" dirty="0">
                <a:cs typeface="Arial" panose="020B0604020202020204" pitchFamily="34" charset="0"/>
              </a:rPr>
              <a:t>Yb (27), </a:t>
            </a:r>
            <a:r>
              <a:rPr lang="en-US" sz="1400" b="0" i="0" u="none" strike="noStrike" baseline="30000" dirty="0">
                <a:cs typeface="Arial" panose="020B0604020202020204" pitchFamily="34" charset="0"/>
              </a:rPr>
              <a:t>187</a:t>
            </a:r>
            <a:r>
              <a:rPr lang="en-US" sz="1400" b="0" i="0" u="none" strike="noStrike" baseline="0" dirty="0">
                <a:cs typeface="Arial" panose="020B0604020202020204" pitchFamily="34" charset="0"/>
              </a:rPr>
              <a:t>Yb (3), </a:t>
            </a:r>
            <a:r>
              <a:rPr lang="en-US" sz="1400" b="0" i="0" u="none" strike="noStrike" baseline="30000" dirty="0">
                <a:cs typeface="Arial" panose="020B0604020202020204" pitchFamily="34" charset="0"/>
              </a:rPr>
              <a:t>190</a:t>
            </a:r>
            <a:r>
              <a:rPr lang="en-US" sz="1400" b="0" i="0" u="none" strike="noStrike" baseline="0" dirty="0">
                <a:cs typeface="Arial" panose="020B0604020202020204" pitchFamily="34" charset="0"/>
              </a:rPr>
              <a:t>Lu (5), were observed for the first time. One event was found to be consistent with </a:t>
            </a:r>
            <a:r>
              <a:rPr lang="en-US" sz="1400" b="0" i="0" u="none" strike="noStrike" baseline="30000" dirty="0">
                <a:cs typeface="Arial" panose="020B0604020202020204" pitchFamily="34" charset="0"/>
              </a:rPr>
              <a:t>184</a:t>
            </a:r>
            <a:r>
              <a:rPr lang="en-US" sz="1400" b="0" i="0" u="none" strike="noStrike" baseline="0" dirty="0">
                <a:cs typeface="Arial" panose="020B0604020202020204" pitchFamily="34" charset="0"/>
              </a:rPr>
              <a:t>Tm, and another one was found to be consistent with </a:t>
            </a:r>
            <a:r>
              <a:rPr lang="en-US" sz="1400" b="0" i="0" u="none" strike="noStrike" baseline="30000" dirty="0">
                <a:cs typeface="Arial" panose="020B0604020202020204" pitchFamily="34" charset="0"/>
              </a:rPr>
              <a:t>191</a:t>
            </a:r>
            <a:r>
              <a:rPr lang="en-US" sz="1400" b="0" i="0" u="none" strike="noStrike" baseline="0" dirty="0">
                <a:cs typeface="Arial" panose="020B0604020202020204" pitchFamily="34" charset="0"/>
              </a:rPr>
              <a:t>Lu. </a:t>
            </a:r>
            <a:endParaRPr lang="en-US" sz="1400" dirty="0">
              <a:cs typeface="Arial" panose="020B0604020202020204" pitchFamily="34" charset="0"/>
            </a:endParaRPr>
          </a:p>
          <a:p>
            <a:pPr algn="just"/>
            <a:r>
              <a:rPr lang="en-US" sz="1400" b="0" i="1" u="none" strike="noStrike" baseline="0" dirty="0">
                <a:solidFill>
                  <a:schemeClr val="bg1">
                    <a:lumMod val="65000"/>
                  </a:schemeClr>
                </a:solidFill>
                <a:cs typeface="Arial" panose="020B0604020202020204" pitchFamily="34" charset="0"/>
              </a:rPr>
              <a:t>O</a:t>
            </a:r>
            <a:r>
              <a:rPr lang="en-US" sz="1200" b="0" i="1" u="none" strike="noStrike" baseline="0" dirty="0">
                <a:solidFill>
                  <a:schemeClr val="bg1">
                    <a:lumMod val="65000"/>
                  </a:schemeClr>
                </a:solidFill>
                <a:cs typeface="Arial" panose="020B0604020202020204" pitchFamily="34" charset="0"/>
              </a:rPr>
              <a:t>ne-event cases are not claimed as observations of new isotope.</a:t>
            </a:r>
            <a:endParaRPr lang="en-US" sz="1400" i="1" dirty="0">
              <a:solidFill>
                <a:schemeClr val="bg1">
                  <a:lumMod val="65000"/>
                </a:schemeClr>
              </a:solidFill>
              <a:cs typeface="Arial" panose="020B0604020202020204" pitchFamily="34" charset="0"/>
            </a:endParaRPr>
          </a:p>
        </p:txBody>
      </p:sp>
      <p:sp>
        <p:nvSpPr>
          <p:cNvPr id="12" name="TextBox 11">
            <a:extLst>
              <a:ext uri="{FF2B5EF4-FFF2-40B4-BE49-F238E27FC236}">
                <a16:creationId xmlns:a16="http://schemas.microsoft.com/office/drawing/2014/main" id="{E71E6941-A671-003B-32F7-A5FE92402F13}"/>
              </a:ext>
            </a:extLst>
          </p:cNvPr>
          <p:cNvSpPr txBox="1"/>
          <p:nvPr/>
        </p:nvSpPr>
        <p:spPr>
          <a:xfrm>
            <a:off x="685800" y="4817976"/>
            <a:ext cx="5791200" cy="523220"/>
          </a:xfrm>
          <a:prstGeom prst="rect">
            <a:avLst/>
          </a:prstGeom>
          <a:noFill/>
        </p:spPr>
        <p:txBody>
          <a:bodyPr wrap="square">
            <a:spAutoFit/>
          </a:bodyPr>
          <a:lstStyle/>
          <a:p>
            <a:r>
              <a:rPr lang="en-US" sz="1400" dirty="0">
                <a:cs typeface="Arial" panose="020B0604020202020204" pitchFamily="34" charset="0"/>
              </a:rPr>
              <a:t>This intensity corresponds to only 1/270 of FRIB’s ultimate</a:t>
            </a:r>
          </a:p>
          <a:p>
            <a:r>
              <a:rPr lang="en-US" sz="1400" dirty="0">
                <a:cs typeface="Arial" panose="020B0604020202020204" pitchFamily="34" charset="0"/>
              </a:rPr>
              <a:t>primary-beam power.</a:t>
            </a:r>
          </a:p>
        </p:txBody>
      </p:sp>
      <p:sp>
        <p:nvSpPr>
          <p:cNvPr id="15" name="TextBox 14">
            <a:extLst>
              <a:ext uri="{FF2B5EF4-FFF2-40B4-BE49-F238E27FC236}">
                <a16:creationId xmlns:a16="http://schemas.microsoft.com/office/drawing/2014/main" id="{AD79BB72-707D-F38A-5B60-7D7062DE779E}"/>
              </a:ext>
            </a:extLst>
          </p:cNvPr>
          <p:cNvSpPr txBox="1"/>
          <p:nvPr/>
        </p:nvSpPr>
        <p:spPr>
          <a:xfrm>
            <a:off x="673740" y="5469622"/>
            <a:ext cx="9520637" cy="523220"/>
          </a:xfrm>
          <a:prstGeom prst="rect">
            <a:avLst/>
          </a:prstGeom>
          <a:noFill/>
        </p:spPr>
        <p:txBody>
          <a:bodyPr wrap="square">
            <a:spAutoFit/>
          </a:bodyPr>
          <a:lstStyle/>
          <a:p>
            <a:r>
              <a:rPr lang="en-US" sz="1400" dirty="0"/>
              <a:t>This successful new isotope search was performed less than one year after FRIB operations began and demonstrates the discovery potential of the facility which will ultimately provide 400 kW of primary beam power.</a:t>
            </a:r>
          </a:p>
        </p:txBody>
      </p:sp>
      <p:sp>
        <p:nvSpPr>
          <p:cNvPr id="5" name="Footer Placeholder 4">
            <a:extLst>
              <a:ext uri="{FF2B5EF4-FFF2-40B4-BE49-F238E27FC236}">
                <a16:creationId xmlns:a16="http://schemas.microsoft.com/office/drawing/2014/main" id="{BA6F5727-D672-A796-D690-4E501DFA3B95}"/>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6" name="Slide Number Placeholder 5">
            <a:extLst>
              <a:ext uri="{FF2B5EF4-FFF2-40B4-BE49-F238E27FC236}">
                <a16:creationId xmlns:a16="http://schemas.microsoft.com/office/drawing/2014/main" id="{1554BD39-9FCB-6F50-F8D9-1F15A8D3B373}"/>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7</a:t>
            </a:fld>
            <a:endParaRPr lang="en-US" dirty="0"/>
          </a:p>
        </p:txBody>
      </p:sp>
      <p:graphicFrame>
        <p:nvGraphicFramePr>
          <p:cNvPr id="4" name="Object 3">
            <a:extLst>
              <a:ext uri="{FF2B5EF4-FFF2-40B4-BE49-F238E27FC236}">
                <a16:creationId xmlns:a16="http://schemas.microsoft.com/office/drawing/2014/main" id="{AEF9DEC2-8BC3-5632-21C1-6D51E5C30C4A}"/>
              </a:ext>
            </a:extLst>
          </p:cNvPr>
          <p:cNvGraphicFramePr>
            <a:graphicFrameLocks noChangeAspect="1"/>
          </p:cNvGraphicFramePr>
          <p:nvPr>
            <p:extLst>
              <p:ext uri="{D42A27DB-BD31-4B8C-83A1-F6EECF244321}">
                <p14:modId xmlns:p14="http://schemas.microsoft.com/office/powerpoint/2010/main" val="4124126261"/>
              </p:ext>
            </p:extLst>
          </p:nvPr>
        </p:nvGraphicFramePr>
        <p:xfrm>
          <a:off x="7026846" y="2254840"/>
          <a:ext cx="4620095" cy="3116323"/>
        </p:xfrm>
        <a:graphic>
          <a:graphicData uri="http://schemas.openxmlformats.org/presentationml/2006/ole">
            <mc:AlternateContent xmlns:mc="http://schemas.openxmlformats.org/markup-compatibility/2006">
              <mc:Choice xmlns:v="urn:schemas-microsoft-com:vml" Requires="v">
                <p:oleObj name="Acrobat Document" r:id="rId2" imgW="7838919" imgH="5486272" progId="Acrobat.Document.DC">
                  <p:embed/>
                </p:oleObj>
              </mc:Choice>
              <mc:Fallback>
                <p:oleObj name="Acrobat Document" r:id="rId2" imgW="7838919" imgH="5486272" progId="Acrobat.Document.DC">
                  <p:embed/>
                  <p:pic>
                    <p:nvPicPr>
                      <p:cNvPr id="9" name="Object 8">
                        <a:extLst>
                          <a:ext uri="{FF2B5EF4-FFF2-40B4-BE49-F238E27FC236}">
                            <a16:creationId xmlns:a16="http://schemas.microsoft.com/office/drawing/2014/main" id="{F0CB49BA-C242-7004-ECD3-C95908DFEF1B}"/>
                          </a:ext>
                        </a:extLst>
                      </p:cNvPr>
                      <p:cNvPicPr/>
                      <p:nvPr/>
                    </p:nvPicPr>
                    <p:blipFill>
                      <a:blip r:embed="rId3"/>
                      <a:stretch>
                        <a:fillRect/>
                      </a:stretch>
                    </p:blipFill>
                    <p:spPr>
                      <a:xfrm>
                        <a:off x="7026846" y="2254840"/>
                        <a:ext cx="4620095" cy="3116323"/>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A0A2824C-01B9-DE54-707D-5EF77EED5742}"/>
              </a:ext>
            </a:extLst>
          </p:cNvPr>
          <p:cNvSpPr txBox="1"/>
          <p:nvPr/>
        </p:nvSpPr>
        <p:spPr>
          <a:xfrm>
            <a:off x="11221373" y="177300"/>
            <a:ext cx="925253" cy="338554"/>
          </a:xfrm>
          <a:prstGeom prst="rect">
            <a:avLst/>
          </a:prstGeom>
          <a:noFill/>
        </p:spPr>
        <p:txBody>
          <a:bodyPr wrap="none" rtlCol="0">
            <a:spAutoFit/>
          </a:bodyPr>
          <a:lstStyle/>
          <a:p>
            <a:r>
              <a:rPr lang="en-US" sz="1600" dirty="0">
                <a:solidFill>
                  <a:srgbClr val="C00000"/>
                </a:solidFill>
              </a:rPr>
              <a:t>01/2023</a:t>
            </a:r>
          </a:p>
        </p:txBody>
      </p:sp>
      <p:pic>
        <p:nvPicPr>
          <p:cNvPr id="14" name="Picture 13" descr="Figure caption">
            <a:extLst>
              <a:ext uri="{FF2B5EF4-FFF2-40B4-BE49-F238E27FC236}">
                <a16:creationId xmlns:a16="http://schemas.microsoft.com/office/drawing/2014/main" id="{6882E859-39EC-3823-9170-2353ACB726BD}"/>
              </a:ext>
            </a:extLst>
          </p:cNvPr>
          <p:cNvPicPr>
            <a:picLocks noChangeAspect="1"/>
          </p:cNvPicPr>
          <p:nvPr/>
        </p:nvPicPr>
        <p:blipFill>
          <a:blip r:embed="rId4"/>
          <a:stretch>
            <a:fillRect/>
          </a:stretch>
        </p:blipFill>
        <p:spPr>
          <a:xfrm>
            <a:off x="1120592" y="2220203"/>
            <a:ext cx="4635972" cy="2317986"/>
          </a:xfrm>
          <a:prstGeom prst="rect">
            <a:avLst/>
          </a:prstGeom>
          <a:ln>
            <a:solidFill>
              <a:schemeClr val="accent3">
                <a:lumMod val="60000"/>
                <a:lumOff val="40000"/>
              </a:schemeClr>
            </a:solidFill>
          </a:ln>
        </p:spPr>
      </p:pic>
      <p:pic>
        <p:nvPicPr>
          <p:cNvPr id="17" name="Picture 16">
            <a:extLst>
              <a:ext uri="{FF2B5EF4-FFF2-40B4-BE49-F238E27FC236}">
                <a16:creationId xmlns:a16="http://schemas.microsoft.com/office/drawing/2014/main" id="{C25A4FEC-9452-C99C-6DE3-73F6DBE8E57E}"/>
              </a:ext>
            </a:extLst>
          </p:cNvPr>
          <p:cNvPicPr>
            <a:picLocks noChangeAspect="1"/>
          </p:cNvPicPr>
          <p:nvPr/>
        </p:nvPicPr>
        <p:blipFill>
          <a:blip r:embed="rId5"/>
          <a:stretch>
            <a:fillRect/>
          </a:stretch>
        </p:blipFill>
        <p:spPr>
          <a:xfrm>
            <a:off x="152400" y="1201260"/>
            <a:ext cx="4379842" cy="1039725"/>
          </a:xfrm>
          <a:prstGeom prst="rect">
            <a:avLst/>
          </a:prstGeom>
          <a:ln>
            <a:solidFill>
              <a:schemeClr val="accent3">
                <a:lumMod val="60000"/>
                <a:lumOff val="40000"/>
              </a:schemeClr>
            </a:solidFill>
          </a:ln>
        </p:spPr>
      </p:pic>
    </p:spTree>
    <p:extLst>
      <p:ext uri="{BB962C8B-B14F-4D97-AF65-F5344CB8AC3E}">
        <p14:creationId xmlns:p14="http://schemas.microsoft.com/office/powerpoint/2010/main" val="3958932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E4A83-930A-C916-9FF4-9ACD031F84B0}"/>
              </a:ext>
            </a:extLst>
          </p:cNvPr>
          <p:cNvSpPr>
            <a:spLocks noGrp="1"/>
          </p:cNvSpPr>
          <p:nvPr>
            <p:ph type="title"/>
          </p:nvPr>
        </p:nvSpPr>
        <p:spPr>
          <a:xfrm>
            <a:off x="93559" y="158035"/>
            <a:ext cx="11988800" cy="424506"/>
          </a:xfrm>
        </p:spPr>
        <p:txBody>
          <a:bodyPr/>
          <a:lstStyle/>
          <a:p>
            <a:r>
              <a:rPr lang="en-US" dirty="0"/>
              <a:t>Nanosecond Isomer Map</a:t>
            </a:r>
          </a:p>
        </p:txBody>
      </p:sp>
      <p:sp>
        <p:nvSpPr>
          <p:cNvPr id="3" name="Footer Placeholder 2">
            <a:extLst>
              <a:ext uri="{FF2B5EF4-FFF2-40B4-BE49-F238E27FC236}">
                <a16:creationId xmlns:a16="http://schemas.microsoft.com/office/drawing/2014/main" id="{011D41D9-344F-8F05-521E-BB5D7AAC6ADE}"/>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40EF8157-C2EC-A227-FD5A-8A8D5A9B2AB6}"/>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8</a:t>
            </a:fld>
            <a:endParaRPr lang="en-US" dirty="0"/>
          </a:p>
        </p:txBody>
      </p:sp>
      <p:pic>
        <p:nvPicPr>
          <p:cNvPr id="6" name="Picture 5">
            <a:extLst>
              <a:ext uri="{FF2B5EF4-FFF2-40B4-BE49-F238E27FC236}">
                <a16:creationId xmlns:a16="http://schemas.microsoft.com/office/drawing/2014/main" id="{AF23B0C8-407E-4DF7-B235-AB83FCCB186C}"/>
              </a:ext>
            </a:extLst>
          </p:cNvPr>
          <p:cNvPicPr>
            <a:picLocks noChangeAspect="1"/>
          </p:cNvPicPr>
          <p:nvPr/>
        </p:nvPicPr>
        <p:blipFill>
          <a:blip r:embed="rId2"/>
          <a:stretch>
            <a:fillRect/>
          </a:stretch>
        </p:blipFill>
        <p:spPr>
          <a:xfrm>
            <a:off x="347985" y="4114800"/>
            <a:ext cx="5710355" cy="1230037"/>
          </a:xfrm>
          <a:prstGeom prst="rect">
            <a:avLst/>
          </a:prstGeom>
        </p:spPr>
      </p:pic>
      <p:sp>
        <p:nvSpPr>
          <p:cNvPr id="8" name="TextBox 7">
            <a:extLst>
              <a:ext uri="{FF2B5EF4-FFF2-40B4-BE49-F238E27FC236}">
                <a16:creationId xmlns:a16="http://schemas.microsoft.com/office/drawing/2014/main" id="{4F510DFB-1D0C-C59B-835C-8C36B124AFA9}"/>
              </a:ext>
            </a:extLst>
          </p:cNvPr>
          <p:cNvSpPr txBox="1"/>
          <p:nvPr/>
        </p:nvSpPr>
        <p:spPr>
          <a:xfrm>
            <a:off x="124690" y="951399"/>
            <a:ext cx="8104910" cy="2723823"/>
          </a:xfrm>
          <a:prstGeom prst="rect">
            <a:avLst/>
          </a:prstGeom>
          <a:noFill/>
        </p:spPr>
        <p:txBody>
          <a:bodyPr wrap="square">
            <a:spAutoFit/>
          </a:bodyPr>
          <a:lstStyle/>
          <a:p>
            <a:pPr algn="l"/>
            <a:endParaRPr lang="en-US" sz="1100" b="0" i="0" u="none" strike="noStrike" baseline="0" dirty="0">
              <a:solidFill>
                <a:srgbClr val="000000"/>
              </a:solidFill>
              <a:latin typeface="Arial" panose="020B0604020202020204" pitchFamily="34" charset="0"/>
            </a:endParaRPr>
          </a:p>
          <a:p>
            <a:pPr marL="225425" indent="-225425">
              <a:buFont typeface="Wingdings" panose="05000000000000000000" pitchFamily="2" charset="2"/>
              <a:buChar char="§"/>
              <a:tabLst>
                <a:tab pos="401638" algn="l"/>
              </a:tabLst>
            </a:pPr>
            <a:r>
              <a:rPr lang="en-US" b="0" i="0" u="none" strike="noStrike" baseline="0" dirty="0">
                <a:solidFill>
                  <a:srgbClr val="054308"/>
                </a:solidFill>
                <a:latin typeface="Arial" panose="020B0604020202020204" pitchFamily="34" charset="0"/>
              </a:rPr>
              <a:t>Enhanced transmission of certain nuclei is due to ns isomer decay in-flight</a:t>
            </a:r>
          </a:p>
          <a:p>
            <a:pPr marL="742876" lvl="1" indent="-285750">
              <a:buFont typeface="Arial" panose="020B0604020202020204" pitchFamily="34" charset="0"/>
              <a:buChar char="•"/>
            </a:pPr>
            <a:r>
              <a:rPr lang="en-US" sz="1600" b="0" i="0" u="none" strike="noStrike" baseline="0" dirty="0">
                <a:solidFill>
                  <a:srgbClr val="000000"/>
                </a:solidFill>
                <a:latin typeface="Arial" panose="020B0604020202020204" pitchFamily="34" charset="0"/>
              </a:rPr>
              <a:t>Unexpectedly large yields of certain nuclei observed during rare-isotope beam purification</a:t>
            </a:r>
          </a:p>
          <a:p>
            <a:pPr marL="225425" indent="-225425">
              <a:spcBef>
                <a:spcPts val="600"/>
              </a:spcBef>
              <a:buFont typeface="Wingdings" panose="05000000000000000000" pitchFamily="2" charset="2"/>
              <a:buChar char="§"/>
              <a:tabLst>
                <a:tab pos="401638" algn="l"/>
              </a:tabLst>
            </a:pPr>
            <a:r>
              <a:rPr lang="en-US" dirty="0">
                <a:solidFill>
                  <a:srgbClr val="054308"/>
                </a:solidFill>
              </a:rPr>
              <a:t>Effect explained by in-flight internal conversion changing ion charge states</a:t>
            </a:r>
          </a:p>
          <a:p>
            <a:pPr marL="742876" lvl="1" indent="-285750">
              <a:buFont typeface="Arial" panose="020B0604020202020204" pitchFamily="34" charset="0"/>
              <a:buChar char="•"/>
            </a:pPr>
            <a:r>
              <a:rPr lang="en-US" sz="1600" b="0" i="0" u="none" strike="noStrike" baseline="0" dirty="0">
                <a:solidFill>
                  <a:srgbClr val="000000"/>
                </a:solidFill>
                <a:latin typeface="Arial" panose="020B0604020202020204" pitchFamily="34" charset="0"/>
              </a:rPr>
              <a:t>Charge-state change redirects isomers onto the separator trajectory</a:t>
            </a:r>
          </a:p>
          <a:p>
            <a:pPr marL="742876" lvl="1" indent="-285750">
              <a:buFont typeface="Arial" panose="020B0604020202020204" pitchFamily="34" charset="0"/>
              <a:buChar char="•"/>
            </a:pPr>
            <a:r>
              <a:rPr lang="en-US" sz="1600" b="0" i="0" u="none" strike="noStrike" baseline="0" dirty="0">
                <a:solidFill>
                  <a:srgbClr val="000000"/>
                </a:solidFill>
                <a:latin typeface="Arial" panose="020B0604020202020204" pitchFamily="34" charset="0"/>
              </a:rPr>
              <a:t>Ion transport becomes sensitive to fast nuclear decay processes</a:t>
            </a:r>
          </a:p>
          <a:p>
            <a:pPr marL="225425" indent="-225425">
              <a:spcBef>
                <a:spcPts val="600"/>
              </a:spcBef>
              <a:buFont typeface="Wingdings" panose="05000000000000000000" pitchFamily="2" charset="2"/>
              <a:buChar char="§"/>
              <a:tabLst>
                <a:tab pos="401638" algn="l"/>
              </a:tabLst>
            </a:pPr>
            <a:r>
              <a:rPr lang="en-US" dirty="0">
                <a:solidFill>
                  <a:srgbClr val="054308"/>
                </a:solidFill>
              </a:rPr>
              <a:t>Ion-optical transport established as a new probe for nuclear decay studies</a:t>
            </a:r>
          </a:p>
          <a:p>
            <a:pPr marL="742876" lvl="1" indent="-285750">
              <a:buFont typeface="Arial" panose="020B0604020202020204" pitchFamily="34" charset="0"/>
              <a:buChar char="•"/>
            </a:pPr>
            <a:r>
              <a:rPr lang="en-US" sz="1600" b="0" i="0" u="none" strike="noStrike" baseline="0" dirty="0">
                <a:solidFill>
                  <a:srgbClr val="000000"/>
                </a:solidFill>
                <a:latin typeface="Arial" panose="020B0604020202020204" pitchFamily="34" charset="0"/>
              </a:rPr>
              <a:t>Isomer population for reaction mechanism studies</a:t>
            </a:r>
          </a:p>
          <a:p>
            <a:pPr marL="742876" lvl="1" indent="-285750">
              <a:buFont typeface="Arial" panose="020B0604020202020204" pitchFamily="34" charset="0"/>
              <a:buChar char="•"/>
            </a:pPr>
            <a:r>
              <a:rPr lang="en-US" sz="1600" dirty="0">
                <a:solidFill>
                  <a:srgbClr val="000000"/>
                </a:solidFill>
              </a:rPr>
              <a:t>PID tagging without gamma-detectors</a:t>
            </a:r>
            <a:endParaRPr lang="en-US" sz="1600" b="0" i="0" u="none" strike="noStrike" baseline="0" dirty="0">
              <a:solidFill>
                <a:srgbClr val="000000"/>
              </a:solidFill>
              <a:latin typeface="Arial" panose="020B0604020202020204" pitchFamily="34" charset="0"/>
            </a:endParaRPr>
          </a:p>
        </p:txBody>
      </p:sp>
      <p:pic>
        <p:nvPicPr>
          <p:cNvPr id="10" name="Picture 9">
            <a:extLst>
              <a:ext uri="{FF2B5EF4-FFF2-40B4-BE49-F238E27FC236}">
                <a16:creationId xmlns:a16="http://schemas.microsoft.com/office/drawing/2014/main" id="{178AE3A5-2B1C-4562-00C3-B4C5C1AC5AE6}"/>
              </a:ext>
            </a:extLst>
          </p:cNvPr>
          <p:cNvPicPr>
            <a:picLocks noChangeAspect="1"/>
          </p:cNvPicPr>
          <p:nvPr/>
        </p:nvPicPr>
        <p:blipFill>
          <a:blip r:embed="rId3"/>
          <a:stretch>
            <a:fillRect/>
          </a:stretch>
        </p:blipFill>
        <p:spPr>
          <a:xfrm>
            <a:off x="9066919" y="785438"/>
            <a:ext cx="3171564" cy="3634162"/>
          </a:xfrm>
          <a:prstGeom prst="rect">
            <a:avLst/>
          </a:prstGeom>
        </p:spPr>
      </p:pic>
      <p:sp>
        <p:nvSpPr>
          <p:cNvPr id="12" name="TextBox 11">
            <a:extLst>
              <a:ext uri="{FF2B5EF4-FFF2-40B4-BE49-F238E27FC236}">
                <a16:creationId xmlns:a16="http://schemas.microsoft.com/office/drawing/2014/main" id="{4F91AD8D-0EDE-0075-6D2A-9BC91D512B5A}"/>
              </a:ext>
            </a:extLst>
          </p:cNvPr>
          <p:cNvSpPr txBox="1"/>
          <p:nvPr/>
        </p:nvSpPr>
        <p:spPr>
          <a:xfrm>
            <a:off x="1541256" y="5573644"/>
            <a:ext cx="2971800" cy="276999"/>
          </a:xfrm>
          <a:prstGeom prst="rect">
            <a:avLst/>
          </a:prstGeom>
          <a:noFill/>
        </p:spPr>
        <p:txBody>
          <a:bodyPr wrap="square">
            <a:spAutoFit/>
          </a:bodyPr>
          <a:lstStyle/>
          <a:p>
            <a:pPr algn="ctr"/>
            <a:r>
              <a:rPr lang="en-US" sz="1200" b="0" i="1" u="none" strike="noStrike" baseline="0" dirty="0">
                <a:solidFill>
                  <a:srgbClr val="000000"/>
                </a:solidFill>
                <a:latin typeface="Arial" panose="020B0604020202020204" pitchFamily="34" charset="0"/>
              </a:rPr>
              <a:t>submitted to PRL</a:t>
            </a:r>
            <a:endParaRPr lang="en-US" sz="1200" dirty="0"/>
          </a:p>
        </p:txBody>
      </p:sp>
      <p:pic>
        <p:nvPicPr>
          <p:cNvPr id="22" name="Picture 21">
            <a:extLst>
              <a:ext uri="{FF2B5EF4-FFF2-40B4-BE49-F238E27FC236}">
                <a16:creationId xmlns:a16="http://schemas.microsoft.com/office/drawing/2014/main" id="{6FE2A8AF-83AC-58D3-3FB2-86E480F2AB51}"/>
              </a:ext>
            </a:extLst>
          </p:cNvPr>
          <p:cNvPicPr>
            <a:picLocks noChangeAspect="1"/>
          </p:cNvPicPr>
          <p:nvPr/>
        </p:nvPicPr>
        <p:blipFill>
          <a:blip r:embed="rId4"/>
          <a:stretch>
            <a:fillRect/>
          </a:stretch>
        </p:blipFill>
        <p:spPr>
          <a:xfrm>
            <a:off x="6087959" y="5080458"/>
            <a:ext cx="5721326" cy="1777542"/>
          </a:xfrm>
          <a:prstGeom prst="rect">
            <a:avLst/>
          </a:prstGeom>
        </p:spPr>
      </p:pic>
      <p:sp>
        <p:nvSpPr>
          <p:cNvPr id="23" name="Arrow: Right 22">
            <a:extLst>
              <a:ext uri="{FF2B5EF4-FFF2-40B4-BE49-F238E27FC236}">
                <a16:creationId xmlns:a16="http://schemas.microsoft.com/office/drawing/2014/main" id="{D825CC6D-0103-7ACD-193C-0057C8A71132}"/>
              </a:ext>
            </a:extLst>
          </p:cNvPr>
          <p:cNvSpPr/>
          <p:nvPr/>
        </p:nvSpPr>
        <p:spPr>
          <a:xfrm rot="15530000">
            <a:off x="10783273" y="4441528"/>
            <a:ext cx="1504235" cy="2286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FB01CFC8-C890-55E9-63C2-767D247E78CE}"/>
              </a:ext>
            </a:extLst>
          </p:cNvPr>
          <p:cNvSpPr txBox="1"/>
          <p:nvPr/>
        </p:nvSpPr>
        <p:spPr>
          <a:xfrm>
            <a:off x="9597383" y="459192"/>
            <a:ext cx="2484976" cy="307777"/>
          </a:xfrm>
          <a:prstGeom prst="rect">
            <a:avLst/>
          </a:prstGeom>
          <a:noFill/>
        </p:spPr>
        <p:txBody>
          <a:bodyPr wrap="none" rtlCol="0">
            <a:spAutoFit/>
          </a:bodyPr>
          <a:lstStyle/>
          <a:p>
            <a:r>
              <a:rPr lang="en-US" sz="1400" i="1" noProof="0" dirty="0"/>
              <a:t>PhD student: Holly Matthews</a:t>
            </a:r>
          </a:p>
        </p:txBody>
      </p:sp>
    </p:spTree>
    <p:extLst>
      <p:ext uri="{BB962C8B-B14F-4D97-AF65-F5344CB8AC3E}">
        <p14:creationId xmlns:p14="http://schemas.microsoft.com/office/powerpoint/2010/main" val="3288706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A180E-F95D-D5A8-9945-E38555D8EE7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30F6D6D-41C9-3704-F77B-12CB3085D484}"/>
              </a:ext>
            </a:extLst>
          </p:cNvPr>
          <p:cNvSpPr>
            <a:spLocks noGrp="1"/>
          </p:cNvSpPr>
          <p:nvPr>
            <p:ph type="title"/>
          </p:nvPr>
        </p:nvSpPr>
        <p:spPr/>
        <p:txBody>
          <a:bodyPr/>
          <a:lstStyle/>
          <a:p>
            <a:endParaRPr lang="en-US" dirty="0"/>
          </a:p>
        </p:txBody>
      </p:sp>
      <p:sp>
        <p:nvSpPr>
          <p:cNvPr id="5" name="Rectangle 4">
            <a:extLst>
              <a:ext uri="{FF2B5EF4-FFF2-40B4-BE49-F238E27FC236}">
                <a16:creationId xmlns:a16="http://schemas.microsoft.com/office/drawing/2014/main" id="{18EEDCC8-F32C-B12C-D3E3-1D7A80F5CC4D}"/>
              </a:ext>
            </a:extLst>
          </p:cNvPr>
          <p:cNvSpPr/>
          <p:nvPr/>
        </p:nvSpPr>
        <p:spPr>
          <a:xfrm>
            <a:off x="0" y="0"/>
            <a:ext cx="12192000" cy="6858000"/>
          </a:xfrm>
          <a:prstGeom prst="rect">
            <a:avLst/>
          </a:prstGeom>
          <a:solidFill>
            <a:srgbClr val="06430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rPr>
              <a:t>e23607: </a:t>
            </a:r>
            <a:r>
              <a:rPr lang="en-US" sz="4800" baseline="30000" dirty="0">
                <a:solidFill>
                  <a:schemeClr val="bg1"/>
                </a:solidFill>
                <a:effectLst>
                  <a:outerShdw blurRad="38100" dist="38100" dir="2700000" algn="tl">
                    <a:srgbClr val="000000">
                      <a:alpha val="43137"/>
                    </a:srgbClr>
                  </a:outerShdw>
                </a:effectLst>
              </a:rPr>
              <a:t>238</a:t>
            </a:r>
            <a:r>
              <a:rPr lang="en-US" sz="4800" dirty="0">
                <a:solidFill>
                  <a:schemeClr val="bg1"/>
                </a:solidFill>
                <a:effectLst>
                  <a:outerShdw blurRad="38100" dist="38100" dir="2700000" algn="tl">
                    <a:srgbClr val="000000">
                      <a:alpha val="43137"/>
                    </a:srgbClr>
                  </a:outerShdw>
                </a:effectLst>
              </a:rPr>
              <a:t>U</a:t>
            </a:r>
            <a:r>
              <a:rPr lang="en-US" sz="4000" dirty="0">
                <a:solidFill>
                  <a:schemeClr val="bg1"/>
                </a:solidFill>
                <a:effectLst>
                  <a:outerShdw blurRad="38100" dist="38100" dir="2700000" algn="tl">
                    <a:srgbClr val="000000">
                      <a:alpha val="43137"/>
                    </a:srgbClr>
                  </a:outerShdw>
                </a:effectLst>
              </a:rPr>
              <a:t>, 10 kW</a:t>
            </a:r>
          </a:p>
          <a:p>
            <a:pPr algn="ctr"/>
            <a:r>
              <a:rPr lang="en-US" sz="4000" dirty="0">
                <a:solidFill>
                  <a:schemeClr val="bg1"/>
                </a:solidFill>
                <a:effectLst>
                  <a:outerShdw blurRad="38100" dist="38100" dir="2700000" algn="tl">
                    <a:srgbClr val="000000">
                      <a:alpha val="43137"/>
                    </a:srgbClr>
                  </a:outerShdw>
                </a:effectLst>
              </a:rPr>
              <a:t>12/2023</a:t>
            </a:r>
          </a:p>
        </p:txBody>
      </p:sp>
      <p:pic>
        <p:nvPicPr>
          <p:cNvPr id="2" name="Picture 1" descr="A white helmet with a curved tail&#10;&#10;Description automatically generated">
            <a:extLst>
              <a:ext uri="{FF2B5EF4-FFF2-40B4-BE49-F238E27FC236}">
                <a16:creationId xmlns:a16="http://schemas.microsoft.com/office/drawing/2014/main" id="{488B4248-4A16-C1CC-CFFF-DF55E6088C07}"/>
              </a:ext>
            </a:extLst>
          </p:cNvPr>
          <p:cNvPicPr>
            <a:picLocks noChangeAspect="1"/>
          </p:cNvPicPr>
          <p:nvPr/>
        </p:nvPicPr>
        <p:blipFill>
          <a:blip r:embed="rId2"/>
          <a:stretch>
            <a:fillRect/>
          </a:stretch>
        </p:blipFill>
        <p:spPr>
          <a:xfrm>
            <a:off x="228600" y="6108800"/>
            <a:ext cx="495300" cy="495300"/>
          </a:xfrm>
          <a:prstGeom prst="rect">
            <a:avLst/>
          </a:prstGeom>
        </p:spPr>
      </p:pic>
      <p:sp>
        <p:nvSpPr>
          <p:cNvPr id="8" name="Footer Placeholder 7">
            <a:extLst>
              <a:ext uri="{FF2B5EF4-FFF2-40B4-BE49-F238E27FC236}">
                <a16:creationId xmlns:a16="http://schemas.microsoft.com/office/drawing/2014/main" id="{16B34B71-6D59-E0E6-CEE6-38BBFF746F13}"/>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9" name="Slide Number Placeholder 8">
            <a:extLst>
              <a:ext uri="{FF2B5EF4-FFF2-40B4-BE49-F238E27FC236}">
                <a16:creationId xmlns:a16="http://schemas.microsoft.com/office/drawing/2014/main" id="{426E4612-5ECF-3848-306B-7FB27245C105}"/>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9</a:t>
            </a:fld>
            <a:endParaRPr lang="en-US" dirty="0"/>
          </a:p>
        </p:txBody>
      </p:sp>
    </p:spTree>
    <p:extLst>
      <p:ext uri="{BB962C8B-B14F-4D97-AF65-F5344CB8AC3E}">
        <p14:creationId xmlns:p14="http://schemas.microsoft.com/office/powerpoint/2010/main" val="1492197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3"/>
          <a:stretch>
            <a:fillRect/>
          </a:stretch>
        </p:blipFill>
        <p:spPr>
          <a:xfrm>
            <a:off x="8439156" y="1110103"/>
            <a:ext cx="3244844" cy="2471297"/>
          </a:xfrm>
          <a:prstGeom prst="rect">
            <a:avLst/>
          </a:prstGeom>
        </p:spPr>
      </p:pic>
      <p:sp>
        <p:nvSpPr>
          <p:cNvPr id="2" name="Content Placeholder 1"/>
          <p:cNvSpPr>
            <a:spLocks noGrp="1"/>
          </p:cNvSpPr>
          <p:nvPr>
            <p:ph idx="1"/>
          </p:nvPr>
        </p:nvSpPr>
        <p:spPr>
          <a:xfrm>
            <a:off x="101600" y="1280059"/>
            <a:ext cx="4622800" cy="3843070"/>
          </a:xfrm>
        </p:spPr>
        <p:txBody>
          <a:bodyPr/>
          <a:lstStyle/>
          <a:p>
            <a:r>
              <a:rPr lang="en-US" baseline="30000" dirty="0"/>
              <a:t>238</a:t>
            </a:r>
            <a:r>
              <a:rPr lang="en-US" dirty="0"/>
              <a:t>U 177 MeV/u, </a:t>
            </a:r>
            <a:r>
              <a:rPr lang="en-US" b="1" dirty="0">
                <a:solidFill>
                  <a:srgbClr val="C00000"/>
                </a:solidFill>
              </a:rPr>
              <a:t>10.4</a:t>
            </a:r>
            <a:r>
              <a:rPr lang="en-US" dirty="0"/>
              <a:t> kW </a:t>
            </a:r>
          </a:p>
          <a:p>
            <a:endParaRPr lang="en-US" dirty="0"/>
          </a:p>
          <a:p>
            <a:pPr defTabSz="517525"/>
            <a:r>
              <a:rPr lang="en-US" dirty="0"/>
              <a:t>ARIS:  </a:t>
            </a:r>
            <a:r>
              <a:rPr lang="en-US" dirty="0">
                <a:solidFill>
                  <a:srgbClr val="C00000"/>
                </a:solidFill>
                <a:effectLst>
                  <a:outerShdw blurRad="38100" dist="38100" dir="2700000" algn="tl">
                    <a:srgbClr val="000000">
                      <a:alpha val="43137"/>
                    </a:srgbClr>
                  </a:outerShdw>
                </a:effectLst>
              </a:rPr>
              <a:t>1</a:t>
            </a:r>
            <a:r>
              <a:rPr lang="en-US" dirty="0"/>
              <a:t> day </a:t>
            </a:r>
            <a:r>
              <a:rPr lang="en-US" sz="1800" dirty="0"/>
              <a:t>(22-23 December 2023),</a:t>
            </a:r>
            <a:br>
              <a:rPr lang="en-US" sz="2000" dirty="0"/>
            </a:br>
            <a:r>
              <a:rPr lang="en-US" sz="2000" dirty="0"/>
              <a:t>		 K3-CB2 optics</a:t>
            </a:r>
            <a:endParaRPr lang="en-US" dirty="0"/>
          </a:p>
          <a:p>
            <a:r>
              <a:rPr lang="en-US" dirty="0"/>
              <a:t>3 settings:</a:t>
            </a:r>
          </a:p>
          <a:p>
            <a:pPr lvl="1"/>
            <a:r>
              <a:rPr lang="en-US" dirty="0"/>
              <a:t>isomer tagging</a:t>
            </a:r>
          </a:p>
          <a:p>
            <a:pPr lvl="1"/>
            <a:r>
              <a:rPr lang="en-US" dirty="0"/>
              <a:t>new isotope regions – </a:t>
            </a:r>
            <a:r>
              <a:rPr lang="en-US" baseline="30000" dirty="0"/>
              <a:t>93</a:t>
            </a:r>
            <a:r>
              <a:rPr lang="en-US" dirty="0"/>
              <a:t>As, </a:t>
            </a:r>
            <a:r>
              <a:rPr lang="en-US" baseline="30000" dirty="0"/>
              <a:t>152</a:t>
            </a:r>
            <a:r>
              <a:rPr lang="en-US" dirty="0"/>
              <a:t>Cs</a:t>
            </a:r>
          </a:p>
          <a:p>
            <a:r>
              <a:rPr lang="en-US" dirty="0"/>
              <a:t>Particle ID was verified by the decay of known microsecond isomers (</a:t>
            </a:r>
            <a:r>
              <a:rPr lang="en-US" baseline="30000" dirty="0"/>
              <a:t>88</a:t>
            </a:r>
            <a:r>
              <a:rPr lang="en-US" dirty="0"/>
              <a:t>Br, </a:t>
            </a:r>
            <a:r>
              <a:rPr lang="en-US" baseline="30000" dirty="0"/>
              <a:t>94</a:t>
            </a:r>
            <a:r>
              <a:rPr lang="en-US" dirty="0"/>
              <a:t>Br, </a:t>
            </a:r>
            <a:r>
              <a:rPr lang="en-US" baseline="30000" dirty="0"/>
              <a:t>98</a:t>
            </a:r>
            <a:r>
              <a:rPr lang="en-US" dirty="0"/>
              <a:t>Y)</a:t>
            </a:r>
          </a:p>
          <a:p>
            <a:r>
              <a:rPr lang="en-US" dirty="0"/>
              <a:t>The production rates are in good agreement with the RIKEN results</a:t>
            </a:r>
          </a:p>
        </p:txBody>
      </p:sp>
      <p:sp>
        <p:nvSpPr>
          <p:cNvPr id="3" name="Title 2"/>
          <p:cNvSpPr>
            <a:spLocks noGrp="1"/>
          </p:cNvSpPr>
          <p:nvPr>
            <p:ph type="title"/>
          </p:nvPr>
        </p:nvSpPr>
        <p:spPr>
          <a:xfrm>
            <a:off x="101600" y="104841"/>
            <a:ext cx="11988800" cy="478624"/>
          </a:xfrm>
        </p:spPr>
        <p:txBody>
          <a:bodyPr/>
          <a:lstStyle/>
          <a:p>
            <a:r>
              <a:rPr lang="en-US" dirty="0"/>
              <a:t>E23607  </a:t>
            </a:r>
            <a:r>
              <a:rPr lang="en-US" sz="3000" dirty="0"/>
              <a:t>“Secondary beams from </a:t>
            </a:r>
            <a:r>
              <a:rPr lang="en-US" sz="3000" baseline="30000" dirty="0"/>
              <a:t>238</a:t>
            </a:r>
            <a:r>
              <a:rPr lang="en-US" sz="3000" dirty="0"/>
              <a:t>U” : Particle ID</a:t>
            </a:r>
          </a:p>
        </p:txBody>
      </p:sp>
      <p:sp>
        <p:nvSpPr>
          <p:cNvPr id="4" name="Footer Placeholder 3"/>
          <p:cNvSpPr>
            <a:spLocks noGrp="1"/>
          </p:cNvSpPr>
          <p:nvPr>
            <p:ph type="ftr" sz="quarter" idx="10"/>
          </p:nvPr>
        </p:nvSpPr>
        <p:spPr/>
        <p:txBody>
          <a:bodyPr/>
          <a:lstStyle/>
          <a:p>
            <a:r>
              <a:rPr lang="nn-NO"/>
              <a:t>O.B. Tarasov @ Colloque.GANIL.Fr, 24 September 2026</a:t>
            </a:r>
            <a:endParaRPr lang="en-US" dirty="0"/>
          </a:p>
        </p:txBody>
      </p:sp>
      <p:sp>
        <p:nvSpPr>
          <p:cNvPr id="5" name="Slide Number Placeholder 4"/>
          <p:cNvSpPr>
            <a:spLocks noGrp="1"/>
          </p:cNvSpPr>
          <p:nvPr>
            <p:ph type="sldNum" sz="quarter" idx="11"/>
          </p:nvPr>
        </p:nvSpPr>
        <p:spPr/>
        <p:txBody>
          <a:bodyPr/>
          <a:lstStyle/>
          <a:p>
            <a:r>
              <a:rPr lang="en-US"/>
              <a:t>, Slide </a:t>
            </a:r>
            <a:fld id="{35AD4620-7552-4207-8973-898801ED212B}" type="slidenum">
              <a:rPr lang="en-US" smtClean="0"/>
              <a:pPr/>
              <a:t>10</a:t>
            </a:fld>
            <a:endParaRPr lang="en-US"/>
          </a:p>
        </p:txBody>
      </p:sp>
      <p:pic>
        <p:nvPicPr>
          <p:cNvPr id="6" name="Picture 5"/>
          <p:cNvPicPr>
            <a:picLocks noChangeAspect="1"/>
          </p:cNvPicPr>
          <p:nvPr/>
        </p:nvPicPr>
        <p:blipFill>
          <a:blip r:embed="rId4"/>
          <a:stretch>
            <a:fillRect/>
          </a:stretch>
        </p:blipFill>
        <p:spPr>
          <a:xfrm>
            <a:off x="8541240" y="3990187"/>
            <a:ext cx="3305472" cy="178096"/>
          </a:xfrm>
          <a:prstGeom prst="rect">
            <a:avLst/>
          </a:prstGeom>
        </p:spPr>
      </p:pic>
      <p:pic>
        <p:nvPicPr>
          <p:cNvPr id="7" name="Picture 6"/>
          <p:cNvPicPr>
            <a:picLocks noChangeAspect="1"/>
          </p:cNvPicPr>
          <p:nvPr/>
        </p:nvPicPr>
        <p:blipFill>
          <a:blip r:embed="rId5"/>
          <a:stretch>
            <a:fillRect/>
          </a:stretch>
        </p:blipFill>
        <p:spPr>
          <a:xfrm>
            <a:off x="8388598" y="4151952"/>
            <a:ext cx="3345960" cy="1896000"/>
          </a:xfrm>
          <a:prstGeom prst="rect">
            <a:avLst/>
          </a:prstGeom>
        </p:spPr>
      </p:pic>
      <p:sp>
        <p:nvSpPr>
          <p:cNvPr id="9" name="TextBox 8"/>
          <p:cNvSpPr txBox="1"/>
          <p:nvPr/>
        </p:nvSpPr>
        <p:spPr>
          <a:xfrm>
            <a:off x="8991600" y="1280059"/>
            <a:ext cx="954107" cy="369332"/>
          </a:xfrm>
          <a:prstGeom prst="rect">
            <a:avLst/>
          </a:prstGeom>
          <a:noFill/>
        </p:spPr>
        <p:txBody>
          <a:bodyPr wrap="none" rtlCol="0">
            <a:spAutoFit/>
          </a:bodyPr>
          <a:lstStyle/>
          <a:p>
            <a:r>
              <a:rPr lang="en-US" dirty="0">
                <a:solidFill>
                  <a:srgbClr val="0F0C8F"/>
                </a:solidFill>
              </a:rPr>
              <a:t>e23607</a:t>
            </a:r>
          </a:p>
        </p:txBody>
      </p:sp>
      <p:pic>
        <p:nvPicPr>
          <p:cNvPr id="12" name="Picture 11"/>
          <p:cNvPicPr>
            <a:picLocks noChangeAspect="1"/>
          </p:cNvPicPr>
          <p:nvPr/>
        </p:nvPicPr>
        <p:blipFill>
          <a:blip r:embed="rId6"/>
          <a:stretch>
            <a:fillRect/>
          </a:stretch>
        </p:blipFill>
        <p:spPr>
          <a:xfrm>
            <a:off x="4792216" y="2161490"/>
            <a:ext cx="3006143" cy="2938462"/>
          </a:xfrm>
          <a:prstGeom prst="rect">
            <a:avLst/>
          </a:prstGeom>
        </p:spPr>
      </p:pic>
      <p:sp>
        <p:nvSpPr>
          <p:cNvPr id="10" name="TextBox 9"/>
          <p:cNvSpPr txBox="1"/>
          <p:nvPr/>
        </p:nvSpPr>
        <p:spPr>
          <a:xfrm>
            <a:off x="4959120" y="1792158"/>
            <a:ext cx="2839239" cy="369332"/>
          </a:xfrm>
          <a:prstGeom prst="rect">
            <a:avLst/>
          </a:prstGeom>
          <a:noFill/>
        </p:spPr>
        <p:txBody>
          <a:bodyPr wrap="none" rtlCol="0">
            <a:spAutoFit/>
          </a:bodyPr>
          <a:lstStyle/>
          <a:p>
            <a:r>
              <a:rPr lang="en-US" dirty="0"/>
              <a:t>Gated on delayed gamma</a:t>
            </a:r>
          </a:p>
        </p:txBody>
      </p:sp>
      <p:cxnSp>
        <p:nvCxnSpPr>
          <p:cNvPr id="13" name="Straight Arrow Connector 12"/>
          <p:cNvCxnSpPr/>
          <p:nvPr/>
        </p:nvCxnSpPr>
        <p:spPr>
          <a:xfrm flipV="1">
            <a:off x="6324600" y="2743200"/>
            <a:ext cx="2216640" cy="45720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rot="21115892">
            <a:off x="6922698" y="2671748"/>
            <a:ext cx="713657" cy="369332"/>
          </a:xfrm>
          <a:prstGeom prst="rect">
            <a:avLst/>
          </a:prstGeom>
          <a:noFill/>
        </p:spPr>
        <p:txBody>
          <a:bodyPr wrap="none" rtlCol="0">
            <a:spAutoFit/>
          </a:bodyPr>
          <a:lstStyle/>
          <a:p>
            <a:r>
              <a:rPr lang="en-US" baseline="30000" dirty="0">
                <a:solidFill>
                  <a:srgbClr val="DA8C00"/>
                </a:solidFill>
              </a:rPr>
              <a:t>94m</a:t>
            </a:r>
            <a:r>
              <a:rPr lang="en-US" dirty="0">
                <a:solidFill>
                  <a:srgbClr val="DA8C00"/>
                </a:solidFill>
              </a:rPr>
              <a:t>Br</a:t>
            </a:r>
          </a:p>
        </p:txBody>
      </p:sp>
    </p:spTree>
    <p:extLst>
      <p:ext uri="{BB962C8B-B14F-4D97-AF65-F5344CB8AC3E}">
        <p14:creationId xmlns:p14="http://schemas.microsoft.com/office/powerpoint/2010/main" val="2535758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364" y="1068461"/>
            <a:ext cx="3572144" cy="1866900"/>
          </a:xfrm>
        </p:spPr>
        <p:txBody>
          <a:bodyPr/>
          <a:lstStyle/>
          <a:p>
            <a:r>
              <a:rPr lang="en-US" sz="1800" dirty="0"/>
              <a:t>Over 300 fission fragments identified  in all settings</a:t>
            </a:r>
          </a:p>
          <a:p>
            <a:r>
              <a:rPr lang="en-US" sz="1800" dirty="0"/>
              <a:t>In a 6-hour run with 10 kW at the Low-Z settings, three “new” isotopes were observed </a:t>
            </a:r>
            <a:br>
              <a:rPr lang="en-US" sz="1800" dirty="0"/>
            </a:br>
            <a:r>
              <a:rPr lang="en-US" sz="1800" baseline="30000" dirty="0"/>
              <a:t>88</a:t>
            </a:r>
            <a:r>
              <a:rPr lang="en-US" sz="1800" dirty="0"/>
              <a:t>Ga, </a:t>
            </a:r>
            <a:r>
              <a:rPr lang="en-US" sz="1800" baseline="30000" dirty="0"/>
              <a:t>93</a:t>
            </a:r>
            <a:r>
              <a:rPr lang="en-US" sz="1800" dirty="0"/>
              <a:t>As, </a:t>
            </a:r>
            <a:r>
              <a:rPr lang="en-US" sz="1800" baseline="30000" dirty="0"/>
              <a:t>96</a:t>
            </a:r>
            <a:r>
              <a:rPr lang="en-US" sz="1800" dirty="0"/>
              <a:t>Se</a:t>
            </a:r>
          </a:p>
          <a:p>
            <a:pPr>
              <a:buFont typeface="Wingdings" panose="05000000000000000000" pitchFamily="2" charset="2"/>
              <a:buChar char="v"/>
            </a:pPr>
            <a:endParaRPr lang="en-US" sz="1100" dirty="0">
              <a:solidFill>
                <a:srgbClr val="FF0000"/>
              </a:solidFill>
            </a:endParaRPr>
          </a:p>
        </p:txBody>
      </p:sp>
      <p:sp>
        <p:nvSpPr>
          <p:cNvPr id="3" name="Title 2"/>
          <p:cNvSpPr>
            <a:spLocks noGrp="1"/>
          </p:cNvSpPr>
          <p:nvPr>
            <p:ph type="title"/>
          </p:nvPr>
        </p:nvSpPr>
        <p:spPr>
          <a:xfrm>
            <a:off x="101600" y="93507"/>
            <a:ext cx="11988800" cy="478624"/>
          </a:xfrm>
        </p:spPr>
        <p:txBody>
          <a:bodyPr/>
          <a:lstStyle/>
          <a:p>
            <a:r>
              <a:rPr lang="en-US" dirty="0"/>
              <a:t>e23607 </a:t>
            </a:r>
            <a:r>
              <a:rPr lang="en-US" sz="3000" dirty="0"/>
              <a:t>: Results</a:t>
            </a:r>
          </a:p>
        </p:txBody>
      </p:sp>
      <p:sp>
        <p:nvSpPr>
          <p:cNvPr id="15" name="TextBox 14"/>
          <p:cNvSpPr txBox="1"/>
          <p:nvPr/>
        </p:nvSpPr>
        <p:spPr>
          <a:xfrm>
            <a:off x="5334000" y="755465"/>
            <a:ext cx="1624163" cy="369332"/>
          </a:xfrm>
          <a:prstGeom prst="rect">
            <a:avLst/>
          </a:prstGeom>
          <a:noFill/>
        </p:spPr>
        <p:txBody>
          <a:bodyPr wrap="none" rtlCol="0">
            <a:spAutoFit/>
          </a:bodyPr>
          <a:lstStyle/>
          <a:p>
            <a:r>
              <a:rPr lang="en-US" baseline="30000" dirty="0"/>
              <a:t>93</a:t>
            </a:r>
            <a:r>
              <a:rPr lang="en-US" dirty="0"/>
              <a:t>As - settings</a:t>
            </a:r>
          </a:p>
        </p:txBody>
      </p:sp>
      <p:pic>
        <p:nvPicPr>
          <p:cNvPr id="16" name="Picture 15"/>
          <p:cNvPicPr>
            <a:picLocks noChangeAspect="1"/>
          </p:cNvPicPr>
          <p:nvPr/>
        </p:nvPicPr>
        <p:blipFill>
          <a:blip r:embed="rId3"/>
          <a:stretch>
            <a:fillRect/>
          </a:stretch>
        </p:blipFill>
        <p:spPr>
          <a:xfrm>
            <a:off x="8229600" y="1167317"/>
            <a:ext cx="3428040" cy="3174369"/>
          </a:xfrm>
          <a:prstGeom prst="rect">
            <a:avLst/>
          </a:prstGeom>
        </p:spPr>
      </p:pic>
      <p:sp>
        <p:nvSpPr>
          <p:cNvPr id="17" name="TextBox 16"/>
          <p:cNvSpPr txBox="1"/>
          <p:nvPr/>
        </p:nvSpPr>
        <p:spPr>
          <a:xfrm>
            <a:off x="8946054" y="743085"/>
            <a:ext cx="1721946" cy="369332"/>
          </a:xfrm>
          <a:prstGeom prst="rect">
            <a:avLst/>
          </a:prstGeom>
          <a:noFill/>
        </p:spPr>
        <p:txBody>
          <a:bodyPr wrap="none" rtlCol="0">
            <a:spAutoFit/>
          </a:bodyPr>
          <a:lstStyle/>
          <a:p>
            <a:r>
              <a:rPr lang="en-US" baseline="30000" dirty="0"/>
              <a:t>152</a:t>
            </a:r>
            <a:r>
              <a:rPr lang="en-US" dirty="0"/>
              <a:t>Cs - settings</a:t>
            </a:r>
          </a:p>
        </p:txBody>
      </p:sp>
      <p:grpSp>
        <p:nvGrpSpPr>
          <p:cNvPr id="8" name="Group 7">
            <a:extLst>
              <a:ext uri="{FF2B5EF4-FFF2-40B4-BE49-F238E27FC236}">
                <a16:creationId xmlns:a16="http://schemas.microsoft.com/office/drawing/2014/main" id="{0986D6BB-CE30-CE31-E9F6-2431C18A384C}"/>
              </a:ext>
            </a:extLst>
          </p:cNvPr>
          <p:cNvGrpSpPr/>
          <p:nvPr/>
        </p:nvGrpSpPr>
        <p:grpSpPr>
          <a:xfrm>
            <a:off x="7886534" y="4191000"/>
            <a:ext cx="1828800" cy="1804509"/>
            <a:chOff x="7848600" y="1329783"/>
            <a:chExt cx="1828800" cy="1804509"/>
          </a:xfrm>
        </p:grpSpPr>
        <p:pic>
          <p:nvPicPr>
            <p:cNvPr id="18" name="Picture 17"/>
            <p:cNvPicPr>
              <a:picLocks noChangeAspect="1"/>
            </p:cNvPicPr>
            <p:nvPr/>
          </p:nvPicPr>
          <p:blipFill>
            <a:blip r:embed="rId4"/>
            <a:stretch>
              <a:fillRect/>
            </a:stretch>
          </p:blipFill>
          <p:spPr>
            <a:xfrm>
              <a:off x="7848600" y="1329783"/>
              <a:ext cx="1828800" cy="1804509"/>
            </a:xfrm>
            <a:prstGeom prst="rect">
              <a:avLst/>
            </a:prstGeom>
            <a:ln w="12700">
              <a:solidFill>
                <a:schemeClr val="accent1"/>
              </a:solidFill>
            </a:ln>
          </p:spPr>
        </p:pic>
        <p:sp>
          <p:nvSpPr>
            <p:cNvPr id="19" name="TextBox 18"/>
            <p:cNvSpPr txBox="1"/>
            <p:nvPr/>
          </p:nvSpPr>
          <p:spPr>
            <a:xfrm>
              <a:off x="8763000" y="1415534"/>
              <a:ext cx="793807" cy="369332"/>
            </a:xfrm>
            <a:prstGeom prst="rect">
              <a:avLst/>
            </a:prstGeom>
            <a:noFill/>
          </p:spPr>
          <p:txBody>
            <a:bodyPr wrap="none" rtlCol="0">
              <a:spAutoFit/>
            </a:bodyPr>
            <a:lstStyle/>
            <a:p>
              <a:r>
                <a:rPr lang="en-US" i="1" dirty="0"/>
                <a:t>Z-q</a:t>
              </a:r>
              <a:r>
                <a:rPr lang="en-US" dirty="0"/>
                <a:t>=0</a:t>
              </a:r>
            </a:p>
          </p:txBody>
        </p:sp>
      </p:grpSp>
      <p:cxnSp>
        <p:nvCxnSpPr>
          <p:cNvPr id="21" name="Straight Arrow Connector 20"/>
          <p:cNvCxnSpPr>
            <a:cxnSpLocks/>
          </p:cNvCxnSpPr>
          <p:nvPr/>
        </p:nvCxnSpPr>
        <p:spPr>
          <a:xfrm flipH="1">
            <a:off x="8946054" y="1981200"/>
            <a:ext cx="1917779" cy="22629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BBDEA10-A360-3B0B-3648-8D794A8A486B}"/>
              </a:ext>
            </a:extLst>
          </p:cNvPr>
          <p:cNvPicPr>
            <a:picLocks noChangeAspect="1"/>
          </p:cNvPicPr>
          <p:nvPr/>
        </p:nvPicPr>
        <p:blipFill>
          <a:blip r:embed="rId5"/>
          <a:stretch>
            <a:fillRect/>
          </a:stretch>
        </p:blipFill>
        <p:spPr>
          <a:xfrm>
            <a:off x="4295645" y="1105733"/>
            <a:ext cx="3600709" cy="3542467"/>
          </a:xfrm>
          <a:prstGeom prst="rect">
            <a:avLst/>
          </a:prstGeom>
        </p:spPr>
      </p:pic>
      <p:sp>
        <p:nvSpPr>
          <p:cNvPr id="28" name="TextBox 27">
            <a:extLst>
              <a:ext uri="{FF2B5EF4-FFF2-40B4-BE49-F238E27FC236}">
                <a16:creationId xmlns:a16="http://schemas.microsoft.com/office/drawing/2014/main" id="{A2E05470-D59F-2AC3-CC5B-BF0DC989F8C5}"/>
              </a:ext>
            </a:extLst>
          </p:cNvPr>
          <p:cNvSpPr txBox="1"/>
          <p:nvPr/>
        </p:nvSpPr>
        <p:spPr>
          <a:xfrm>
            <a:off x="146309" y="3010668"/>
            <a:ext cx="3631399" cy="3323987"/>
          </a:xfrm>
          <a:prstGeom prst="rect">
            <a:avLst/>
          </a:prstGeom>
          <a:noFill/>
        </p:spPr>
        <p:txBody>
          <a:bodyPr wrap="square">
            <a:spAutoFit/>
          </a:bodyPr>
          <a:lstStyle/>
          <a:p>
            <a:pPr>
              <a:buFont typeface="Wingdings" panose="05000000000000000000" pitchFamily="2" charset="2"/>
              <a:buChar char="v"/>
            </a:pPr>
            <a:r>
              <a:rPr lang="en-US" sz="1400" dirty="0"/>
              <a:t>But “new” is only for a couple of months </a:t>
            </a:r>
            <a:r>
              <a:rPr lang="en-US" sz="1400" dirty="0">
                <a:sym typeface="Wingdings" panose="05000000000000000000" pitchFamily="2" charset="2"/>
              </a:rPr>
              <a:t>..</a:t>
            </a:r>
            <a:br>
              <a:rPr lang="en-US" sz="1400" dirty="0">
                <a:sym typeface="Wingdings" panose="05000000000000000000" pitchFamily="2" charset="2"/>
              </a:rPr>
            </a:br>
            <a:r>
              <a:rPr lang="en-US" sz="1400" dirty="0">
                <a:sym typeface="Wingdings" panose="05000000000000000000" pitchFamily="2" charset="2"/>
              </a:rPr>
              <a:t>before our submission participants of this experiment from RIKEN informed us, that..</a:t>
            </a:r>
            <a:endParaRPr lang="en-US" sz="1400" dirty="0"/>
          </a:p>
          <a:p>
            <a:pPr>
              <a:buFont typeface="Wingdings" panose="05000000000000000000" pitchFamily="2" charset="2"/>
              <a:buChar char="v"/>
            </a:pPr>
            <a:endParaRPr lang="fr-FR" sz="1400" dirty="0"/>
          </a:p>
          <a:p>
            <a:pPr>
              <a:buFont typeface="Wingdings" panose="05000000000000000000" pitchFamily="2" charset="2"/>
              <a:buChar char="v"/>
            </a:pPr>
            <a:r>
              <a:rPr lang="fr-FR" sz="1400" dirty="0"/>
              <a:t>Y. Shimizu et al.,</a:t>
            </a:r>
            <a:br>
              <a:rPr lang="fr-FR" sz="1400" dirty="0"/>
            </a:br>
            <a:r>
              <a:rPr lang="en-US" sz="1400" dirty="0"/>
              <a:t>PHYSICAL REVIEW C 109, 044313 (2024)</a:t>
            </a:r>
            <a:br>
              <a:rPr lang="en-US" sz="1400" dirty="0"/>
            </a:br>
            <a:r>
              <a:rPr lang="en-US" sz="1400" dirty="0"/>
              <a:t>received 19 December 2023</a:t>
            </a:r>
            <a:br>
              <a:rPr lang="en-US" sz="1400" dirty="0"/>
            </a:br>
            <a:r>
              <a:rPr lang="en-US" sz="1400" dirty="0"/>
              <a:t>accepted 7 March 2024</a:t>
            </a:r>
            <a:br>
              <a:rPr lang="en-US" sz="1400" dirty="0"/>
            </a:br>
            <a:r>
              <a:rPr lang="en-US" sz="1400" dirty="0"/>
              <a:t>published 8 April 2024</a:t>
            </a:r>
          </a:p>
          <a:p>
            <a:pPr>
              <a:buFont typeface="Wingdings" panose="05000000000000000000" pitchFamily="2" charset="2"/>
              <a:buChar char="v"/>
            </a:pPr>
            <a:endParaRPr lang="en-US" sz="1400" dirty="0"/>
          </a:p>
          <a:p>
            <a:pPr>
              <a:buFont typeface="Wingdings" panose="05000000000000000000" pitchFamily="2" charset="2"/>
              <a:buChar char="v"/>
            </a:pPr>
            <a:r>
              <a:rPr lang="en-US" sz="1400" dirty="0"/>
              <a:t>P. N. Ostroumov, O. B. T. et al.,  </a:t>
            </a:r>
            <a:br>
              <a:rPr lang="en-US" sz="1400" dirty="0"/>
            </a:br>
            <a:r>
              <a:rPr lang="en-US" sz="1400" dirty="0"/>
              <a:t>PHYSICAL REVIEW ACCELERATORS AND BEAMS 27, 060101 (2024)</a:t>
            </a:r>
            <a:br>
              <a:rPr lang="en-US" sz="1400" dirty="0"/>
            </a:br>
            <a:r>
              <a:rPr lang="en-US" sz="1400" dirty="0"/>
              <a:t>Received 12 February 2024</a:t>
            </a:r>
          </a:p>
          <a:p>
            <a:pPr>
              <a:buFont typeface="Wingdings" panose="05000000000000000000" pitchFamily="2" charset="2"/>
              <a:buChar char="v"/>
            </a:pPr>
            <a:endParaRPr lang="fr-FR" sz="1400" dirty="0"/>
          </a:p>
        </p:txBody>
      </p:sp>
      <p:sp>
        <p:nvSpPr>
          <p:cNvPr id="9" name="Footer Placeholder 8">
            <a:extLst>
              <a:ext uri="{FF2B5EF4-FFF2-40B4-BE49-F238E27FC236}">
                <a16:creationId xmlns:a16="http://schemas.microsoft.com/office/drawing/2014/main" id="{0341D876-4381-2F89-FB00-425147D28F8C}"/>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10" name="Slide Number Placeholder 9">
            <a:extLst>
              <a:ext uri="{FF2B5EF4-FFF2-40B4-BE49-F238E27FC236}">
                <a16:creationId xmlns:a16="http://schemas.microsoft.com/office/drawing/2014/main" id="{B0761B55-6A17-C866-D13F-59BBB8090E7F}"/>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11</a:t>
            </a:fld>
            <a:endParaRPr lang="en-US" dirty="0"/>
          </a:p>
        </p:txBody>
      </p:sp>
    </p:spTree>
    <p:extLst>
      <p:ext uri="{BB962C8B-B14F-4D97-AF65-F5344CB8AC3E}">
        <p14:creationId xmlns:p14="http://schemas.microsoft.com/office/powerpoint/2010/main" val="4078077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A85C8-B5EA-E062-6F0A-91B08BFDBA8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2C86B86-923A-08CE-15A6-09D50E1A49DC}"/>
              </a:ext>
            </a:extLst>
          </p:cNvPr>
          <p:cNvSpPr>
            <a:spLocks noGrp="1"/>
          </p:cNvSpPr>
          <p:nvPr>
            <p:ph type="title"/>
          </p:nvPr>
        </p:nvSpPr>
        <p:spPr/>
        <p:txBody>
          <a:bodyPr/>
          <a:lstStyle/>
          <a:p>
            <a:endParaRPr lang="en-US" dirty="0"/>
          </a:p>
        </p:txBody>
      </p:sp>
      <p:sp>
        <p:nvSpPr>
          <p:cNvPr id="5" name="Rectangle 4">
            <a:extLst>
              <a:ext uri="{FF2B5EF4-FFF2-40B4-BE49-F238E27FC236}">
                <a16:creationId xmlns:a16="http://schemas.microsoft.com/office/drawing/2014/main" id="{3ADB6DCB-8634-3A70-2CA1-9426B2D9C9EE}"/>
              </a:ext>
            </a:extLst>
          </p:cNvPr>
          <p:cNvSpPr/>
          <p:nvPr/>
        </p:nvSpPr>
        <p:spPr>
          <a:xfrm>
            <a:off x="0" y="0"/>
            <a:ext cx="12192000" cy="6858000"/>
          </a:xfrm>
          <a:prstGeom prst="rect">
            <a:avLst/>
          </a:prstGeom>
          <a:solidFill>
            <a:srgbClr val="06430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rPr>
              <a:t>e24605: </a:t>
            </a:r>
            <a:r>
              <a:rPr lang="en-US" sz="4800" baseline="30000" dirty="0">
                <a:solidFill>
                  <a:schemeClr val="bg1"/>
                </a:solidFill>
                <a:effectLst>
                  <a:outerShdw blurRad="38100" dist="38100" dir="2700000" algn="tl">
                    <a:srgbClr val="000000">
                      <a:alpha val="43137"/>
                    </a:srgbClr>
                  </a:outerShdw>
                </a:effectLst>
              </a:rPr>
              <a:t>82</a:t>
            </a:r>
            <a:r>
              <a:rPr lang="en-US" sz="4800" dirty="0">
                <a:solidFill>
                  <a:schemeClr val="bg1"/>
                </a:solidFill>
                <a:effectLst>
                  <a:outerShdw blurRad="38100" dist="38100" dir="2700000" algn="tl">
                    <a:srgbClr val="000000">
                      <a:alpha val="43137"/>
                    </a:srgbClr>
                  </a:outerShdw>
                </a:effectLst>
              </a:rPr>
              <a:t>Se</a:t>
            </a:r>
            <a:r>
              <a:rPr lang="en-US" sz="4000" dirty="0">
                <a:solidFill>
                  <a:schemeClr val="bg1"/>
                </a:solidFill>
                <a:effectLst>
                  <a:outerShdw blurRad="38100" dist="38100" dir="2700000" algn="tl">
                    <a:srgbClr val="000000">
                      <a:alpha val="43137"/>
                    </a:srgbClr>
                  </a:outerShdw>
                </a:effectLst>
              </a:rPr>
              <a:t>, 20 kW</a:t>
            </a:r>
          </a:p>
          <a:p>
            <a:pPr algn="ctr"/>
            <a:r>
              <a:rPr lang="en-US" sz="4000" dirty="0">
                <a:solidFill>
                  <a:schemeClr val="bg1"/>
                </a:solidFill>
                <a:effectLst>
                  <a:outerShdw blurRad="38100" dist="38100" dir="2700000" algn="tl">
                    <a:srgbClr val="000000">
                      <a:alpha val="43137"/>
                    </a:srgbClr>
                  </a:outerShdw>
                </a:effectLst>
              </a:rPr>
              <a:t>07/2024</a:t>
            </a:r>
          </a:p>
        </p:txBody>
      </p:sp>
      <p:pic>
        <p:nvPicPr>
          <p:cNvPr id="2" name="Picture 1" descr="A white helmet with a curved tail&#10;&#10;Description automatically generated">
            <a:extLst>
              <a:ext uri="{FF2B5EF4-FFF2-40B4-BE49-F238E27FC236}">
                <a16:creationId xmlns:a16="http://schemas.microsoft.com/office/drawing/2014/main" id="{44761BDD-0738-9C69-2C8D-442D9DBC2D45}"/>
              </a:ext>
            </a:extLst>
          </p:cNvPr>
          <p:cNvPicPr>
            <a:picLocks noChangeAspect="1"/>
          </p:cNvPicPr>
          <p:nvPr/>
        </p:nvPicPr>
        <p:blipFill>
          <a:blip r:embed="rId2"/>
          <a:stretch>
            <a:fillRect/>
          </a:stretch>
        </p:blipFill>
        <p:spPr>
          <a:xfrm>
            <a:off x="228600" y="6108800"/>
            <a:ext cx="495300" cy="495300"/>
          </a:xfrm>
          <a:prstGeom prst="rect">
            <a:avLst/>
          </a:prstGeom>
        </p:spPr>
      </p:pic>
      <p:sp>
        <p:nvSpPr>
          <p:cNvPr id="8" name="Footer Placeholder 7">
            <a:extLst>
              <a:ext uri="{FF2B5EF4-FFF2-40B4-BE49-F238E27FC236}">
                <a16:creationId xmlns:a16="http://schemas.microsoft.com/office/drawing/2014/main" id="{7DF084C7-C822-CBA9-6F48-06DC0B4A39C6}"/>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9" name="Slide Number Placeholder 8">
            <a:extLst>
              <a:ext uri="{FF2B5EF4-FFF2-40B4-BE49-F238E27FC236}">
                <a16:creationId xmlns:a16="http://schemas.microsoft.com/office/drawing/2014/main" id="{EEFFD471-CF15-8DE9-AE0C-EDC5ED8A5F84}"/>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12</a:t>
            </a:fld>
            <a:endParaRPr lang="en-US" dirty="0"/>
          </a:p>
        </p:txBody>
      </p:sp>
    </p:spTree>
    <p:extLst>
      <p:ext uri="{BB962C8B-B14F-4D97-AF65-F5344CB8AC3E}">
        <p14:creationId xmlns:p14="http://schemas.microsoft.com/office/powerpoint/2010/main" val="4234967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a:t>Exp. 24605 : new isotope search run with an </a:t>
            </a:r>
            <a:r>
              <a:rPr lang="en-US" sz="2800" baseline="30000" dirty="0"/>
              <a:t>82</a:t>
            </a:r>
            <a:r>
              <a:rPr lang="en-US" sz="2800" dirty="0"/>
              <a:t>Se beam</a:t>
            </a:r>
          </a:p>
        </p:txBody>
      </p:sp>
      <p:sp>
        <p:nvSpPr>
          <p:cNvPr id="6" name="Footer Placeholder 5">
            <a:extLst>
              <a:ext uri="{FF2B5EF4-FFF2-40B4-BE49-F238E27FC236}">
                <a16:creationId xmlns:a16="http://schemas.microsoft.com/office/drawing/2014/main" id="{3B84FF06-A451-BCC7-DDB4-08C16E32BC27}"/>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7" name="Slide Number Placeholder 6">
            <a:extLst>
              <a:ext uri="{FF2B5EF4-FFF2-40B4-BE49-F238E27FC236}">
                <a16:creationId xmlns:a16="http://schemas.microsoft.com/office/drawing/2014/main" id="{61C92C3D-4EB2-31DE-C043-C99263143E5D}"/>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13</a:t>
            </a:fld>
            <a:endParaRPr lang="en-US" dirty="0"/>
          </a:p>
        </p:txBody>
      </p:sp>
      <p:pic>
        <p:nvPicPr>
          <p:cNvPr id="13" name="Picture 12">
            <a:extLst>
              <a:ext uri="{FF2B5EF4-FFF2-40B4-BE49-F238E27FC236}">
                <a16:creationId xmlns:a16="http://schemas.microsoft.com/office/drawing/2014/main" id="{06B6A970-3CAE-59C3-DD49-3E74E5C2C237}"/>
              </a:ext>
            </a:extLst>
          </p:cNvPr>
          <p:cNvPicPr>
            <a:picLocks noChangeAspect="1"/>
          </p:cNvPicPr>
          <p:nvPr/>
        </p:nvPicPr>
        <p:blipFill>
          <a:blip r:embed="rId3"/>
          <a:stretch>
            <a:fillRect/>
          </a:stretch>
        </p:blipFill>
        <p:spPr>
          <a:xfrm>
            <a:off x="5181600" y="5099912"/>
            <a:ext cx="7010400" cy="1711200"/>
          </a:xfrm>
          <a:prstGeom prst="rect">
            <a:avLst/>
          </a:prstGeom>
        </p:spPr>
      </p:pic>
      <p:sp>
        <p:nvSpPr>
          <p:cNvPr id="4" name="Rectangle: Rounded Corners 3">
            <a:extLst>
              <a:ext uri="{FF2B5EF4-FFF2-40B4-BE49-F238E27FC236}">
                <a16:creationId xmlns:a16="http://schemas.microsoft.com/office/drawing/2014/main" id="{1EDF2E3D-EA8A-B918-DA21-DF1BBAE5196A}"/>
              </a:ext>
            </a:extLst>
          </p:cNvPr>
          <p:cNvSpPr/>
          <p:nvPr/>
        </p:nvSpPr>
        <p:spPr>
          <a:xfrm>
            <a:off x="8348459" y="6090365"/>
            <a:ext cx="533400" cy="609600"/>
          </a:xfrm>
          <a:prstGeom prst="roundRect">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2635DAD-786D-FF5E-C399-E4853E731979}"/>
              </a:ext>
            </a:extLst>
          </p:cNvPr>
          <p:cNvSpPr txBox="1"/>
          <p:nvPr/>
        </p:nvSpPr>
        <p:spPr>
          <a:xfrm>
            <a:off x="5360932" y="4271214"/>
            <a:ext cx="1878068" cy="738664"/>
          </a:xfrm>
          <a:prstGeom prst="rect">
            <a:avLst/>
          </a:prstGeom>
          <a:noFill/>
        </p:spPr>
        <p:txBody>
          <a:bodyPr wrap="square" rtlCol="0">
            <a:spAutoFit/>
          </a:bodyPr>
          <a:lstStyle/>
          <a:p>
            <a:pPr algn="ctr"/>
            <a:r>
              <a:rPr lang="en-US" sz="1400" dirty="0">
                <a:solidFill>
                  <a:schemeClr val="accent4">
                    <a:lumMod val="75000"/>
                  </a:schemeClr>
                </a:solidFill>
              </a:rPr>
              <a:t>Wedge shift: </a:t>
            </a:r>
          </a:p>
          <a:p>
            <a:pPr algn="ctr"/>
            <a:r>
              <a:rPr lang="en-US" sz="1400" dirty="0">
                <a:solidFill>
                  <a:schemeClr val="accent4">
                    <a:lumMod val="75000"/>
                  </a:schemeClr>
                </a:solidFill>
              </a:rPr>
              <a:t>Rapid switching to another FOI region</a:t>
            </a:r>
          </a:p>
        </p:txBody>
      </p:sp>
      <p:sp>
        <p:nvSpPr>
          <p:cNvPr id="11" name="Content Placeholder 1">
            <a:extLst>
              <a:ext uri="{FF2B5EF4-FFF2-40B4-BE49-F238E27FC236}">
                <a16:creationId xmlns:a16="http://schemas.microsoft.com/office/drawing/2014/main" id="{DA9729FC-8713-7658-6FED-69D9740B88F5}"/>
              </a:ext>
            </a:extLst>
          </p:cNvPr>
          <p:cNvSpPr txBox="1">
            <a:spLocks/>
          </p:cNvSpPr>
          <p:nvPr/>
        </p:nvSpPr>
        <p:spPr>
          <a:xfrm>
            <a:off x="107995" y="1085070"/>
            <a:ext cx="4768805" cy="4932521"/>
          </a:xfrm>
          <a:prstGeom prst="rect">
            <a:avLst/>
          </a:prstGeom>
        </p:spPr>
        <p:txBody>
          <a:bodyPr/>
          <a:lst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r>
              <a:rPr lang="en-US" sz="2000" kern="0" baseline="30000" dirty="0"/>
              <a:t>82</a:t>
            </a:r>
            <a:r>
              <a:rPr lang="en-US" sz="2000" kern="0" dirty="0"/>
              <a:t>Se 228 MeV/u, </a:t>
            </a:r>
            <a:r>
              <a:rPr lang="en-US" sz="2000" b="1" kern="0" dirty="0">
                <a:solidFill>
                  <a:srgbClr val="C00000"/>
                </a:solidFill>
              </a:rPr>
              <a:t>20</a:t>
            </a:r>
            <a:r>
              <a:rPr lang="en-US" sz="2000" kern="0" dirty="0"/>
              <a:t> kW </a:t>
            </a:r>
          </a:p>
          <a:p>
            <a:r>
              <a:rPr lang="en-US" sz="2000" kern="0" dirty="0"/>
              <a:t>ARIS: </a:t>
            </a:r>
            <a:r>
              <a:rPr lang="en-US" sz="1800" kern="0" dirty="0"/>
              <a:t>July 2024, K3-CB2 optics</a:t>
            </a:r>
            <a:endParaRPr lang="en-US" sz="2000" kern="0" dirty="0"/>
          </a:p>
          <a:p>
            <a:r>
              <a:rPr lang="en-US" sz="2000" kern="0" dirty="0"/>
              <a:t>4 settings:</a:t>
            </a:r>
          </a:p>
          <a:p>
            <a:pPr lvl="1"/>
            <a:r>
              <a:rPr lang="en-US" sz="1800" kern="0" dirty="0"/>
              <a:t>Isomer tagging</a:t>
            </a:r>
          </a:p>
          <a:p>
            <a:pPr lvl="1"/>
            <a:r>
              <a:rPr lang="en-US" sz="1800" kern="0" dirty="0"/>
              <a:t>New isotope regions – </a:t>
            </a:r>
            <a:r>
              <a:rPr lang="en-US" sz="1800" kern="0" baseline="30000" dirty="0"/>
              <a:t>65</a:t>
            </a:r>
            <a:r>
              <a:rPr lang="en-US" sz="1800" kern="0" dirty="0"/>
              <a:t>Ti, </a:t>
            </a:r>
            <a:r>
              <a:rPr lang="en-US" sz="1800" kern="0" baseline="30000" dirty="0"/>
              <a:t>68</a:t>
            </a:r>
            <a:r>
              <a:rPr lang="en-US" sz="1800" kern="0" dirty="0"/>
              <a:t>V, </a:t>
            </a:r>
            <a:r>
              <a:rPr lang="en-US" sz="1800" kern="0" baseline="30000" dirty="0"/>
              <a:t>71</a:t>
            </a:r>
            <a:r>
              <a:rPr lang="en-US" sz="1800" kern="0" dirty="0"/>
              <a:t>Cr</a:t>
            </a:r>
          </a:p>
          <a:p>
            <a:r>
              <a:rPr lang="en-US" sz="2000" kern="0" dirty="0"/>
              <a:t>Particle ID was verified by </a:t>
            </a:r>
          </a:p>
          <a:p>
            <a:pPr lvl="2"/>
            <a:r>
              <a:rPr lang="en-US" sz="1600" kern="0" dirty="0"/>
              <a:t>decay of </a:t>
            </a:r>
            <a:r>
              <a:rPr lang="en-US" sz="1600" kern="0" baseline="30000" dirty="0"/>
              <a:t>43</a:t>
            </a:r>
            <a:r>
              <a:rPr lang="en-US" sz="1600" kern="0" dirty="0"/>
              <a:t>S microsecond isomer</a:t>
            </a:r>
          </a:p>
          <a:p>
            <a:pPr lvl="2"/>
            <a:r>
              <a:rPr lang="en-US" sz="1600" kern="0" dirty="0"/>
              <a:t>Calcium anomaly vs. A/q=3 line</a:t>
            </a:r>
          </a:p>
          <a:p>
            <a:pPr lvl="2"/>
            <a:r>
              <a:rPr lang="en-US" sz="1600" kern="0" dirty="0"/>
              <a:t>Even Z vs. A/q=2.5 </a:t>
            </a:r>
          </a:p>
          <a:p>
            <a:r>
              <a:rPr lang="en-US" sz="2000" kern="0" dirty="0"/>
              <a:t>New isotope search results</a:t>
            </a:r>
          </a:p>
          <a:p>
            <a:pPr lvl="2">
              <a:spcBef>
                <a:spcPts val="600"/>
              </a:spcBef>
            </a:pPr>
            <a:r>
              <a:rPr lang="en-US" sz="1600" kern="0" dirty="0"/>
              <a:t>30.9 h (6.5h with stack, 24.4h with Sci)</a:t>
            </a:r>
          </a:p>
          <a:p>
            <a:pPr lvl="2">
              <a:spcBef>
                <a:spcPts val="600"/>
              </a:spcBef>
            </a:pPr>
            <a:r>
              <a:rPr lang="en-US" sz="1600" kern="0" dirty="0"/>
              <a:t>4 new isotopes + 1 candidate</a:t>
            </a:r>
            <a:br>
              <a:rPr lang="en-US" sz="1600" kern="0" dirty="0"/>
            </a:br>
            <a:r>
              <a:rPr lang="en-US" sz="1600" kern="0" baseline="30000" dirty="0">
                <a:solidFill>
                  <a:srgbClr val="0F0C8F"/>
                </a:solidFill>
                <a:effectLst>
                  <a:outerShdw blurRad="38100" dist="38100" dir="2700000" algn="tl">
                    <a:srgbClr val="000000">
                      <a:alpha val="43137"/>
                    </a:srgbClr>
                  </a:outerShdw>
                </a:effectLst>
              </a:rPr>
              <a:t>63</a:t>
            </a:r>
            <a:r>
              <a:rPr lang="en-US" sz="1600" kern="0" dirty="0">
                <a:solidFill>
                  <a:srgbClr val="0F0C8F"/>
                </a:solidFill>
                <a:effectLst>
                  <a:outerShdw blurRad="38100" dist="38100" dir="2700000" algn="tl">
                    <a:srgbClr val="000000">
                      <a:alpha val="43137"/>
                    </a:srgbClr>
                  </a:outerShdw>
                </a:effectLst>
              </a:rPr>
              <a:t>Sc </a:t>
            </a:r>
            <a:r>
              <a:rPr lang="en-US" sz="1200" kern="0" dirty="0"/>
              <a:t>(3)</a:t>
            </a:r>
            <a:r>
              <a:rPr lang="en-US" sz="1600" kern="0" dirty="0"/>
              <a:t>, </a:t>
            </a:r>
            <a:r>
              <a:rPr lang="en-US" sz="1600" kern="0" baseline="30000" dirty="0">
                <a:solidFill>
                  <a:srgbClr val="0F0C8F"/>
                </a:solidFill>
                <a:effectLst>
                  <a:outerShdw blurRad="38100" dist="38100" dir="2700000" algn="tl">
                    <a:srgbClr val="000000">
                      <a:alpha val="43137"/>
                    </a:srgbClr>
                  </a:outerShdw>
                </a:effectLst>
              </a:rPr>
              <a:t>65</a:t>
            </a:r>
            <a:r>
              <a:rPr lang="en-US" sz="1600" kern="0" dirty="0">
                <a:solidFill>
                  <a:srgbClr val="0F0C8F"/>
                </a:solidFill>
                <a:effectLst>
                  <a:outerShdw blurRad="38100" dist="38100" dir="2700000" algn="tl">
                    <a:srgbClr val="000000">
                      <a:alpha val="43137"/>
                    </a:srgbClr>
                  </a:outerShdw>
                </a:effectLst>
              </a:rPr>
              <a:t>Ti </a:t>
            </a:r>
            <a:r>
              <a:rPr lang="en-US" sz="1200" kern="0" dirty="0"/>
              <a:t>(2)</a:t>
            </a:r>
            <a:r>
              <a:rPr lang="en-US" sz="1600" kern="0" dirty="0"/>
              <a:t>, </a:t>
            </a:r>
            <a:r>
              <a:rPr lang="en-US" sz="1600" kern="0" baseline="30000" dirty="0">
                <a:solidFill>
                  <a:srgbClr val="0F0C8F"/>
                </a:solidFill>
                <a:effectLst>
                  <a:outerShdw blurRad="38100" dist="38100" dir="2700000" algn="tl">
                    <a:srgbClr val="000000">
                      <a:alpha val="43137"/>
                    </a:srgbClr>
                  </a:outerShdw>
                </a:effectLst>
              </a:rPr>
              <a:t>66</a:t>
            </a:r>
            <a:r>
              <a:rPr lang="en-US" sz="1600" kern="0" dirty="0">
                <a:solidFill>
                  <a:srgbClr val="0F0C8F"/>
                </a:solidFill>
                <a:effectLst>
                  <a:outerShdw blurRad="38100" dist="38100" dir="2700000" algn="tl">
                    <a:srgbClr val="000000">
                      <a:alpha val="43137"/>
                    </a:srgbClr>
                  </a:outerShdw>
                </a:effectLst>
              </a:rPr>
              <a:t>Ti </a:t>
            </a:r>
            <a:r>
              <a:rPr lang="en-US" sz="1200" kern="0" dirty="0"/>
              <a:t>(2)</a:t>
            </a:r>
            <a:r>
              <a:rPr lang="en-US" sz="1600" kern="0" dirty="0"/>
              <a:t>, </a:t>
            </a:r>
            <a:r>
              <a:rPr lang="en-US" sz="1600" kern="0" baseline="30000" dirty="0">
                <a:solidFill>
                  <a:srgbClr val="0F0C8F"/>
                </a:solidFill>
                <a:effectLst>
                  <a:outerShdw blurRad="38100" dist="38100" dir="2700000" algn="tl">
                    <a:srgbClr val="000000">
                      <a:alpha val="43137"/>
                    </a:srgbClr>
                  </a:outerShdw>
                </a:effectLst>
              </a:rPr>
              <a:t>68</a:t>
            </a:r>
            <a:r>
              <a:rPr lang="en-US" sz="1600" kern="0" dirty="0">
                <a:solidFill>
                  <a:srgbClr val="0F0C8F"/>
                </a:solidFill>
                <a:effectLst>
                  <a:outerShdw blurRad="38100" dist="38100" dir="2700000" algn="tl">
                    <a:srgbClr val="000000">
                      <a:alpha val="43137"/>
                    </a:srgbClr>
                  </a:outerShdw>
                </a:effectLst>
              </a:rPr>
              <a:t>V </a:t>
            </a:r>
            <a:r>
              <a:rPr lang="en-US" sz="1200" kern="0" dirty="0"/>
              <a:t>(4)</a:t>
            </a:r>
            <a:r>
              <a:rPr lang="en-US" sz="1600" kern="0" dirty="0"/>
              <a:t>, and </a:t>
            </a:r>
            <a:r>
              <a:rPr lang="en-US" sz="1600" kern="0" baseline="30000" dirty="0">
                <a:solidFill>
                  <a:schemeClr val="tx2">
                    <a:lumMod val="75000"/>
                    <a:lumOff val="25000"/>
                  </a:schemeClr>
                </a:solidFill>
              </a:rPr>
              <a:t>61</a:t>
            </a:r>
            <a:r>
              <a:rPr lang="en-US" sz="1600" kern="0" dirty="0">
                <a:solidFill>
                  <a:schemeClr val="tx2">
                    <a:lumMod val="75000"/>
                    <a:lumOff val="25000"/>
                  </a:schemeClr>
                </a:solidFill>
              </a:rPr>
              <a:t>Ca </a:t>
            </a:r>
            <a:r>
              <a:rPr lang="en-US" sz="1200" kern="0" dirty="0">
                <a:solidFill>
                  <a:schemeClr val="tx2">
                    <a:lumMod val="75000"/>
                    <a:lumOff val="25000"/>
                  </a:schemeClr>
                </a:solidFill>
              </a:rPr>
              <a:t>(1)</a:t>
            </a:r>
          </a:p>
          <a:p>
            <a:pPr lvl="2">
              <a:spcBef>
                <a:spcPts val="600"/>
              </a:spcBef>
            </a:pPr>
            <a:r>
              <a:rPr lang="en-US" sz="1600" kern="0" dirty="0"/>
              <a:t>No events for </a:t>
            </a:r>
            <a:r>
              <a:rPr lang="en-US" sz="1600" kern="0" baseline="30000" dirty="0"/>
              <a:t>71</a:t>
            </a:r>
            <a:r>
              <a:rPr lang="en-US" sz="1600" kern="0" dirty="0"/>
              <a:t>Cr </a:t>
            </a:r>
            <a:r>
              <a:rPr lang="en-US" sz="1200" kern="0" dirty="0"/>
              <a:t>(0)</a:t>
            </a:r>
            <a:endParaRPr lang="en-US" sz="1600" kern="0" dirty="0"/>
          </a:p>
          <a:p>
            <a:pPr marL="411446" lvl="2" indent="0">
              <a:buFont typeface="Lucida Grande" charset="0"/>
              <a:buNone/>
            </a:pPr>
            <a:endParaRPr lang="en-US" sz="1600" kern="0" dirty="0"/>
          </a:p>
        </p:txBody>
      </p:sp>
      <p:pic>
        <p:nvPicPr>
          <p:cNvPr id="12" name="Picture 11">
            <a:extLst>
              <a:ext uri="{FF2B5EF4-FFF2-40B4-BE49-F238E27FC236}">
                <a16:creationId xmlns:a16="http://schemas.microsoft.com/office/drawing/2014/main" id="{4167F236-BFE3-158B-85DC-95D9FD01FBF4}"/>
              </a:ext>
            </a:extLst>
          </p:cNvPr>
          <p:cNvPicPr>
            <a:picLocks noChangeAspect="1"/>
          </p:cNvPicPr>
          <p:nvPr/>
        </p:nvPicPr>
        <p:blipFill>
          <a:blip r:embed="rId4"/>
          <a:stretch>
            <a:fillRect/>
          </a:stretch>
        </p:blipFill>
        <p:spPr>
          <a:xfrm>
            <a:off x="7546148" y="902488"/>
            <a:ext cx="4536211" cy="3478997"/>
          </a:xfrm>
          <a:prstGeom prst="rect">
            <a:avLst/>
          </a:prstGeom>
        </p:spPr>
      </p:pic>
      <p:sp>
        <p:nvSpPr>
          <p:cNvPr id="14" name="TextBox 13">
            <a:extLst>
              <a:ext uri="{FF2B5EF4-FFF2-40B4-BE49-F238E27FC236}">
                <a16:creationId xmlns:a16="http://schemas.microsoft.com/office/drawing/2014/main" id="{9251EF08-2FDE-E3A4-5F4B-B2943E201FD5}"/>
              </a:ext>
            </a:extLst>
          </p:cNvPr>
          <p:cNvSpPr txBox="1"/>
          <p:nvPr/>
        </p:nvSpPr>
        <p:spPr>
          <a:xfrm>
            <a:off x="5257802" y="1069358"/>
            <a:ext cx="2057400" cy="461665"/>
          </a:xfrm>
          <a:prstGeom prst="rect">
            <a:avLst/>
          </a:prstGeom>
          <a:noFill/>
        </p:spPr>
        <p:txBody>
          <a:bodyPr wrap="square" rtlCol="0">
            <a:spAutoFit/>
          </a:bodyPr>
          <a:lstStyle/>
          <a:p>
            <a:r>
              <a:rPr lang="en-US" sz="1200" dirty="0">
                <a:solidFill>
                  <a:schemeClr val="bg2">
                    <a:lumMod val="10000"/>
                  </a:schemeClr>
                </a:solidFill>
              </a:rPr>
              <a:t>O.B.T. et al., </a:t>
            </a:r>
            <a:br>
              <a:rPr lang="en-US" sz="1200" dirty="0">
                <a:solidFill>
                  <a:schemeClr val="bg2">
                    <a:lumMod val="10000"/>
                  </a:schemeClr>
                </a:solidFill>
              </a:rPr>
            </a:br>
            <a:r>
              <a:rPr lang="en-US" sz="1200" dirty="0">
                <a:solidFill>
                  <a:schemeClr val="bg2">
                    <a:lumMod val="10000"/>
                  </a:schemeClr>
                </a:solidFill>
              </a:rPr>
              <a:t>PRC112, 034604 (2025)</a:t>
            </a:r>
          </a:p>
        </p:txBody>
      </p:sp>
      <p:cxnSp>
        <p:nvCxnSpPr>
          <p:cNvPr id="16" name="Straight Arrow Connector 15">
            <a:extLst>
              <a:ext uri="{FF2B5EF4-FFF2-40B4-BE49-F238E27FC236}">
                <a16:creationId xmlns:a16="http://schemas.microsoft.com/office/drawing/2014/main" id="{1548E0DC-BA33-2AF1-7C9E-604C50B2A668}"/>
              </a:ext>
            </a:extLst>
          </p:cNvPr>
          <p:cNvCxnSpPr/>
          <p:nvPr/>
        </p:nvCxnSpPr>
        <p:spPr>
          <a:xfrm>
            <a:off x="6629400" y="5009878"/>
            <a:ext cx="1719059" cy="1080487"/>
          </a:xfrm>
          <a:prstGeom prst="straightConnector1">
            <a:avLst/>
          </a:prstGeom>
          <a:ln w="1270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643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06D7F-89AB-4A4B-8110-8F889F44E9BA}"/>
            </a:ext>
          </a:extLst>
        </p:cNvPr>
        <p:cNvGrpSpPr/>
        <p:nvPr/>
      </p:nvGrpSpPr>
      <p:grpSpPr>
        <a:xfrm>
          <a:off x="0" y="0"/>
          <a:ext cx="0" cy="0"/>
          <a:chOff x="0" y="0"/>
          <a:chExt cx="0" cy="0"/>
        </a:xfrm>
      </p:grpSpPr>
      <p:pic>
        <p:nvPicPr>
          <p:cNvPr id="54" name="Picture 53">
            <a:extLst>
              <a:ext uri="{FF2B5EF4-FFF2-40B4-BE49-F238E27FC236}">
                <a16:creationId xmlns:a16="http://schemas.microsoft.com/office/drawing/2014/main" id="{5258E075-08A0-A164-2B7D-5F11074FCEF2}"/>
              </a:ext>
            </a:extLst>
          </p:cNvPr>
          <p:cNvPicPr>
            <a:picLocks noChangeAspect="1"/>
          </p:cNvPicPr>
          <p:nvPr/>
        </p:nvPicPr>
        <p:blipFill>
          <a:blip r:embed="rId3"/>
          <a:stretch>
            <a:fillRect/>
          </a:stretch>
        </p:blipFill>
        <p:spPr>
          <a:xfrm>
            <a:off x="8485605" y="3183848"/>
            <a:ext cx="1890340" cy="2446559"/>
          </a:xfrm>
          <a:prstGeom prst="rect">
            <a:avLst/>
          </a:prstGeom>
        </p:spPr>
      </p:pic>
      <p:sp>
        <p:nvSpPr>
          <p:cNvPr id="3" name="Title 2">
            <a:extLst>
              <a:ext uri="{FF2B5EF4-FFF2-40B4-BE49-F238E27FC236}">
                <a16:creationId xmlns:a16="http://schemas.microsoft.com/office/drawing/2014/main" id="{6A217B37-4CEA-7022-C344-2C5457276B1B}"/>
              </a:ext>
            </a:extLst>
          </p:cNvPr>
          <p:cNvSpPr>
            <a:spLocks noGrp="1"/>
          </p:cNvSpPr>
          <p:nvPr>
            <p:ph type="title"/>
          </p:nvPr>
        </p:nvSpPr>
        <p:spPr>
          <a:xfrm>
            <a:off x="101600" y="109863"/>
            <a:ext cx="11988800" cy="478624"/>
          </a:xfrm>
        </p:spPr>
        <p:txBody>
          <a:bodyPr/>
          <a:lstStyle/>
          <a:p>
            <a:r>
              <a:rPr lang="en-US" dirty="0"/>
              <a:t>Insights into new-isotopes production</a:t>
            </a:r>
            <a:endParaRPr lang="en-US" sz="2800" dirty="0"/>
          </a:p>
        </p:txBody>
      </p:sp>
      <p:sp>
        <p:nvSpPr>
          <p:cNvPr id="4" name="Footer Placeholder 3">
            <a:extLst>
              <a:ext uri="{FF2B5EF4-FFF2-40B4-BE49-F238E27FC236}">
                <a16:creationId xmlns:a16="http://schemas.microsoft.com/office/drawing/2014/main" id="{5C2172FB-DDBD-DB78-733A-CB100EA0B2F1}"/>
              </a:ext>
            </a:extLst>
          </p:cNvPr>
          <p:cNvSpPr>
            <a:spLocks noGrp="1"/>
          </p:cNvSpPr>
          <p:nvPr>
            <p:ph type="ftr" sz="quarter" idx="10"/>
          </p:nvPr>
        </p:nvSpPr>
        <p:spPr/>
        <p:txBody>
          <a:bodyPr/>
          <a:lstStyle/>
          <a:p>
            <a:r>
              <a:rPr lang="nn-NO"/>
              <a:t>O.B. Tarasov @ Colloque.GANIL.Fr, 24 September 2026</a:t>
            </a:r>
            <a:endParaRPr lang="en-US" dirty="0"/>
          </a:p>
        </p:txBody>
      </p:sp>
      <p:sp>
        <p:nvSpPr>
          <p:cNvPr id="5" name="Slide Number Placeholder 4">
            <a:extLst>
              <a:ext uri="{FF2B5EF4-FFF2-40B4-BE49-F238E27FC236}">
                <a16:creationId xmlns:a16="http://schemas.microsoft.com/office/drawing/2014/main" id="{B8691173-FD9A-F24C-312E-949750A1C163}"/>
              </a:ext>
            </a:extLst>
          </p:cNvPr>
          <p:cNvSpPr>
            <a:spLocks noGrp="1"/>
          </p:cNvSpPr>
          <p:nvPr>
            <p:ph type="sldNum" sz="quarter" idx="11"/>
          </p:nvPr>
        </p:nvSpPr>
        <p:spPr/>
        <p:txBody>
          <a:bodyPr/>
          <a:lstStyle/>
          <a:p>
            <a:r>
              <a:rPr lang="en-US"/>
              <a:t>, Slide </a:t>
            </a:r>
            <a:fld id="{35AD4620-7552-4207-8973-898801ED212B}" type="slidenum">
              <a:rPr lang="en-US" smtClean="0"/>
              <a:pPr/>
              <a:t>14</a:t>
            </a:fld>
            <a:endParaRPr lang="en-US"/>
          </a:p>
        </p:txBody>
      </p:sp>
      <p:grpSp>
        <p:nvGrpSpPr>
          <p:cNvPr id="30" name="Group 29">
            <a:extLst>
              <a:ext uri="{FF2B5EF4-FFF2-40B4-BE49-F238E27FC236}">
                <a16:creationId xmlns:a16="http://schemas.microsoft.com/office/drawing/2014/main" id="{B3A88333-0EF6-7702-EB8F-80B9DB3BAE9B}"/>
              </a:ext>
            </a:extLst>
          </p:cNvPr>
          <p:cNvGrpSpPr/>
          <p:nvPr/>
        </p:nvGrpSpPr>
        <p:grpSpPr>
          <a:xfrm>
            <a:off x="80818" y="817878"/>
            <a:ext cx="3216994" cy="5220678"/>
            <a:chOff x="4113757" y="884766"/>
            <a:chExt cx="3216994" cy="5220678"/>
          </a:xfrm>
        </p:grpSpPr>
        <p:pic>
          <p:nvPicPr>
            <p:cNvPr id="15" name="Picture 14">
              <a:extLst>
                <a:ext uri="{FF2B5EF4-FFF2-40B4-BE49-F238E27FC236}">
                  <a16:creationId xmlns:a16="http://schemas.microsoft.com/office/drawing/2014/main" id="{DDE41294-FBEA-7851-6CFB-66AD8527FD7D}"/>
                </a:ext>
              </a:extLst>
            </p:cNvPr>
            <p:cNvPicPr>
              <a:picLocks noChangeAspect="1"/>
            </p:cNvPicPr>
            <p:nvPr/>
          </p:nvPicPr>
          <p:blipFill>
            <a:blip r:embed="rId4"/>
            <a:stretch>
              <a:fillRect/>
            </a:stretch>
          </p:blipFill>
          <p:spPr>
            <a:xfrm>
              <a:off x="4113757" y="1225402"/>
              <a:ext cx="3216994" cy="3064647"/>
            </a:xfrm>
            <a:prstGeom prst="rect">
              <a:avLst/>
            </a:prstGeom>
          </p:spPr>
        </p:pic>
        <p:pic>
          <p:nvPicPr>
            <p:cNvPr id="21" name="Picture 20">
              <a:extLst>
                <a:ext uri="{FF2B5EF4-FFF2-40B4-BE49-F238E27FC236}">
                  <a16:creationId xmlns:a16="http://schemas.microsoft.com/office/drawing/2014/main" id="{C74478FA-BB7C-C0D9-D1AC-B0C1A76914BD}"/>
                </a:ext>
              </a:extLst>
            </p:cNvPr>
            <p:cNvPicPr>
              <a:picLocks noChangeAspect="1"/>
            </p:cNvPicPr>
            <p:nvPr/>
          </p:nvPicPr>
          <p:blipFill>
            <a:blip r:embed="rId5"/>
            <a:stretch>
              <a:fillRect/>
            </a:stretch>
          </p:blipFill>
          <p:spPr>
            <a:xfrm>
              <a:off x="4877300" y="4307586"/>
              <a:ext cx="2011301" cy="1797858"/>
            </a:xfrm>
            <a:prstGeom prst="rect">
              <a:avLst/>
            </a:prstGeom>
          </p:spPr>
        </p:pic>
        <p:sp>
          <p:nvSpPr>
            <p:cNvPr id="22" name="TextBox 21">
              <a:extLst>
                <a:ext uri="{FF2B5EF4-FFF2-40B4-BE49-F238E27FC236}">
                  <a16:creationId xmlns:a16="http://schemas.microsoft.com/office/drawing/2014/main" id="{7EAB42E7-3423-4E5F-B703-16E4386D8342}"/>
                </a:ext>
              </a:extLst>
            </p:cNvPr>
            <p:cNvSpPr txBox="1"/>
            <p:nvPr/>
          </p:nvSpPr>
          <p:spPr>
            <a:xfrm>
              <a:off x="5328339" y="884766"/>
              <a:ext cx="1274836" cy="276999"/>
            </a:xfrm>
            <a:prstGeom prst="rect">
              <a:avLst/>
            </a:prstGeom>
            <a:solidFill>
              <a:srgbClr val="D6E2D4"/>
            </a:solidFill>
            <a:ln>
              <a:solidFill>
                <a:schemeClr val="accent4"/>
              </a:solidFill>
            </a:ln>
          </p:spPr>
          <p:txBody>
            <a:bodyPr wrap="none" lIns="91440" tIns="0" rIns="91440" bIns="0" rtlCol="0">
              <a:spAutoFit/>
            </a:bodyPr>
            <a:lstStyle/>
            <a:p>
              <a:r>
                <a:rPr lang="en-US" dirty="0"/>
                <a:t>LISE</a:t>
              </a:r>
              <a:r>
                <a:rPr lang="en-US" baseline="30000" dirty="0"/>
                <a:t>++</a:t>
              </a:r>
              <a:r>
                <a:rPr lang="en-US" dirty="0"/>
                <a:t> AA </a:t>
              </a:r>
            </a:p>
          </p:txBody>
        </p:sp>
        <p:pic>
          <p:nvPicPr>
            <p:cNvPr id="24" name="Picture 23">
              <a:extLst>
                <a:ext uri="{FF2B5EF4-FFF2-40B4-BE49-F238E27FC236}">
                  <a16:creationId xmlns:a16="http://schemas.microsoft.com/office/drawing/2014/main" id="{DA017FC7-B477-33C6-22B1-C06891024F65}"/>
                </a:ext>
              </a:extLst>
            </p:cNvPr>
            <p:cNvPicPr>
              <a:picLocks noChangeAspect="1"/>
            </p:cNvPicPr>
            <p:nvPr/>
          </p:nvPicPr>
          <p:blipFill>
            <a:blip r:embed="rId6"/>
            <a:stretch>
              <a:fillRect/>
            </a:stretch>
          </p:blipFill>
          <p:spPr>
            <a:xfrm rot="16200000">
              <a:off x="3559378" y="5087284"/>
              <a:ext cx="1730850" cy="232583"/>
            </a:xfrm>
            <a:prstGeom prst="rect">
              <a:avLst/>
            </a:prstGeom>
          </p:spPr>
        </p:pic>
        <p:sp>
          <p:nvSpPr>
            <p:cNvPr id="28" name="TextBox 27">
              <a:extLst>
                <a:ext uri="{FF2B5EF4-FFF2-40B4-BE49-F238E27FC236}">
                  <a16:creationId xmlns:a16="http://schemas.microsoft.com/office/drawing/2014/main" id="{95F29A1B-01ED-5B75-2211-4AE0A01C3CCE}"/>
                </a:ext>
              </a:extLst>
            </p:cNvPr>
            <p:cNvSpPr txBox="1"/>
            <p:nvPr/>
          </p:nvSpPr>
          <p:spPr>
            <a:xfrm>
              <a:off x="6415831" y="1667533"/>
              <a:ext cx="625492" cy="261610"/>
            </a:xfrm>
            <a:prstGeom prst="rect">
              <a:avLst/>
            </a:prstGeom>
            <a:noFill/>
          </p:spPr>
          <p:txBody>
            <a:bodyPr wrap="none" rtlCol="0">
              <a:spAutoFit/>
            </a:bodyPr>
            <a:lstStyle/>
            <a:p>
              <a:r>
                <a:rPr lang="en-US" sz="1100" dirty="0">
                  <a:solidFill>
                    <a:srgbClr val="064308"/>
                  </a:solidFill>
                </a:rPr>
                <a:t>HFB22</a:t>
              </a:r>
            </a:p>
          </p:txBody>
        </p:sp>
      </p:grpSp>
      <p:pic>
        <p:nvPicPr>
          <p:cNvPr id="6" name="Picture 5">
            <a:extLst>
              <a:ext uri="{FF2B5EF4-FFF2-40B4-BE49-F238E27FC236}">
                <a16:creationId xmlns:a16="http://schemas.microsoft.com/office/drawing/2014/main" id="{6D4838B9-A33C-1CAE-54CD-A9D59AC9CAF2}"/>
              </a:ext>
            </a:extLst>
          </p:cNvPr>
          <p:cNvPicPr>
            <a:picLocks noChangeAspect="1"/>
          </p:cNvPicPr>
          <p:nvPr/>
        </p:nvPicPr>
        <p:blipFill>
          <a:blip r:embed="rId7"/>
          <a:stretch>
            <a:fillRect/>
          </a:stretch>
        </p:blipFill>
        <p:spPr>
          <a:xfrm>
            <a:off x="4144640" y="1297615"/>
            <a:ext cx="3832921" cy="287790"/>
          </a:xfrm>
          <a:prstGeom prst="rect">
            <a:avLst/>
          </a:prstGeom>
        </p:spPr>
      </p:pic>
      <p:pic>
        <p:nvPicPr>
          <p:cNvPr id="7" name="Picture 6">
            <a:extLst>
              <a:ext uri="{FF2B5EF4-FFF2-40B4-BE49-F238E27FC236}">
                <a16:creationId xmlns:a16="http://schemas.microsoft.com/office/drawing/2014/main" id="{478015EA-D458-5107-1C7E-B03BD4DD6468}"/>
              </a:ext>
            </a:extLst>
          </p:cNvPr>
          <p:cNvPicPr>
            <a:picLocks noChangeAspect="1"/>
          </p:cNvPicPr>
          <p:nvPr/>
        </p:nvPicPr>
        <p:blipFill>
          <a:blip r:embed="rId8"/>
          <a:stretch>
            <a:fillRect/>
          </a:stretch>
        </p:blipFill>
        <p:spPr>
          <a:xfrm>
            <a:off x="4129089" y="1678388"/>
            <a:ext cx="3899647" cy="846479"/>
          </a:xfrm>
          <a:prstGeom prst="rect">
            <a:avLst/>
          </a:prstGeom>
        </p:spPr>
      </p:pic>
      <p:sp>
        <p:nvSpPr>
          <p:cNvPr id="12" name="TextBox 11">
            <a:extLst>
              <a:ext uri="{FF2B5EF4-FFF2-40B4-BE49-F238E27FC236}">
                <a16:creationId xmlns:a16="http://schemas.microsoft.com/office/drawing/2014/main" id="{4861EF7B-9AB7-2C75-EDB6-0CB43CFF47F0}"/>
              </a:ext>
            </a:extLst>
          </p:cNvPr>
          <p:cNvSpPr txBox="1"/>
          <p:nvPr/>
        </p:nvSpPr>
        <p:spPr>
          <a:xfrm>
            <a:off x="4343400" y="2688565"/>
            <a:ext cx="3936870" cy="261610"/>
          </a:xfrm>
          <a:prstGeom prst="rect">
            <a:avLst/>
          </a:prstGeom>
          <a:noFill/>
        </p:spPr>
        <p:txBody>
          <a:bodyPr wrap="square" rtlCol="0">
            <a:spAutoFit/>
          </a:bodyPr>
          <a:lstStyle/>
          <a:p>
            <a:r>
              <a:rPr lang="en-US" sz="1100" i="1" dirty="0">
                <a:solidFill>
                  <a:srgbClr val="064308"/>
                </a:solidFill>
              </a:rPr>
              <a:t>See PRC 112, 034604 (2025)  Appendix for math</a:t>
            </a:r>
          </a:p>
        </p:txBody>
      </p:sp>
      <p:sp>
        <p:nvSpPr>
          <p:cNvPr id="43" name="TextBox 42">
            <a:extLst>
              <a:ext uri="{FF2B5EF4-FFF2-40B4-BE49-F238E27FC236}">
                <a16:creationId xmlns:a16="http://schemas.microsoft.com/office/drawing/2014/main" id="{295F50DD-4191-7918-434F-89D4D62EFA70}"/>
              </a:ext>
            </a:extLst>
          </p:cNvPr>
          <p:cNvSpPr txBox="1"/>
          <p:nvPr/>
        </p:nvSpPr>
        <p:spPr>
          <a:xfrm>
            <a:off x="4549228" y="817878"/>
            <a:ext cx="3007827" cy="307777"/>
          </a:xfrm>
          <a:prstGeom prst="rect">
            <a:avLst/>
          </a:prstGeom>
          <a:solidFill>
            <a:srgbClr val="D6E2D4"/>
          </a:solidFill>
          <a:ln>
            <a:solidFill>
              <a:schemeClr val="accent4"/>
            </a:solidFill>
          </a:ln>
        </p:spPr>
        <p:txBody>
          <a:bodyPr wrap="square" lIns="45720" tIns="0" rIns="45720" bIns="0">
            <a:spAutoFit/>
          </a:bodyPr>
          <a:lstStyle/>
          <a:p>
            <a:pPr algn="ctr"/>
            <a:r>
              <a:rPr lang="en-US" sz="2000" dirty="0">
                <a:solidFill>
                  <a:srgbClr val="064308"/>
                </a:solidFill>
                <a:sym typeface="Symbol" panose="05050102010706020507" pitchFamily="18" charset="2"/>
              </a:rPr>
              <a:t>New </a:t>
            </a:r>
            <a:r>
              <a:rPr lang="en-US" sz="2000" dirty="0">
                <a:solidFill>
                  <a:srgbClr val="064308"/>
                </a:solidFill>
              </a:rPr>
              <a:t>BE-systematics </a:t>
            </a:r>
            <a:endParaRPr lang="en-US" sz="1200" dirty="0">
              <a:solidFill>
                <a:srgbClr val="064308"/>
              </a:solidFill>
            </a:endParaRPr>
          </a:p>
        </p:txBody>
      </p:sp>
      <p:grpSp>
        <p:nvGrpSpPr>
          <p:cNvPr id="44" name="Group 43">
            <a:extLst>
              <a:ext uri="{FF2B5EF4-FFF2-40B4-BE49-F238E27FC236}">
                <a16:creationId xmlns:a16="http://schemas.microsoft.com/office/drawing/2014/main" id="{F09C22F0-054A-77D4-5F0F-A1296965024A}"/>
              </a:ext>
            </a:extLst>
          </p:cNvPr>
          <p:cNvGrpSpPr/>
          <p:nvPr/>
        </p:nvGrpSpPr>
        <p:grpSpPr>
          <a:xfrm>
            <a:off x="8369400" y="1065635"/>
            <a:ext cx="3557217" cy="4496325"/>
            <a:chOff x="4178799" y="1133683"/>
            <a:chExt cx="3697448" cy="4890753"/>
          </a:xfrm>
        </p:grpSpPr>
        <p:pic>
          <p:nvPicPr>
            <p:cNvPr id="45" name="Picture 44">
              <a:extLst>
                <a:ext uri="{FF2B5EF4-FFF2-40B4-BE49-F238E27FC236}">
                  <a16:creationId xmlns:a16="http://schemas.microsoft.com/office/drawing/2014/main" id="{2C20C129-55E2-4E36-382D-A9DC4E5A00D5}"/>
                </a:ext>
              </a:extLst>
            </p:cNvPr>
            <p:cNvPicPr>
              <a:picLocks noChangeAspect="1"/>
            </p:cNvPicPr>
            <p:nvPr/>
          </p:nvPicPr>
          <p:blipFill>
            <a:blip r:embed="rId9"/>
            <a:stretch>
              <a:fillRect/>
            </a:stretch>
          </p:blipFill>
          <p:spPr>
            <a:xfrm>
              <a:off x="4780913" y="1133683"/>
              <a:ext cx="2630174" cy="276467"/>
            </a:xfrm>
            <a:prstGeom prst="rect">
              <a:avLst/>
            </a:prstGeom>
          </p:spPr>
        </p:pic>
        <p:pic>
          <p:nvPicPr>
            <p:cNvPr id="46" name="Picture 45">
              <a:extLst>
                <a:ext uri="{FF2B5EF4-FFF2-40B4-BE49-F238E27FC236}">
                  <a16:creationId xmlns:a16="http://schemas.microsoft.com/office/drawing/2014/main" id="{352FEC0E-72EC-687D-44C0-6384FE1978BA}"/>
                </a:ext>
              </a:extLst>
            </p:cNvPr>
            <p:cNvPicPr>
              <a:picLocks noChangeAspect="1"/>
            </p:cNvPicPr>
            <p:nvPr/>
          </p:nvPicPr>
          <p:blipFill>
            <a:blip r:embed="rId10"/>
            <a:stretch>
              <a:fillRect/>
            </a:stretch>
          </p:blipFill>
          <p:spPr>
            <a:xfrm>
              <a:off x="4178799" y="1840843"/>
              <a:ext cx="3689122" cy="876623"/>
            </a:xfrm>
            <a:prstGeom prst="rect">
              <a:avLst/>
            </a:prstGeom>
          </p:spPr>
        </p:pic>
        <p:sp>
          <p:nvSpPr>
            <p:cNvPr id="47" name="TextBox 46">
              <a:extLst>
                <a:ext uri="{FF2B5EF4-FFF2-40B4-BE49-F238E27FC236}">
                  <a16:creationId xmlns:a16="http://schemas.microsoft.com/office/drawing/2014/main" id="{250250C4-D0EF-2FB4-5B9D-ECD739D91038}"/>
                </a:ext>
              </a:extLst>
            </p:cNvPr>
            <p:cNvSpPr txBox="1"/>
            <p:nvPr/>
          </p:nvSpPr>
          <p:spPr>
            <a:xfrm>
              <a:off x="4891105" y="1427873"/>
              <a:ext cx="2113079" cy="307777"/>
            </a:xfrm>
            <a:prstGeom prst="rect">
              <a:avLst/>
            </a:prstGeom>
            <a:noFill/>
          </p:spPr>
          <p:txBody>
            <a:bodyPr wrap="none" rtlCol="0">
              <a:spAutoFit/>
            </a:bodyPr>
            <a:lstStyle/>
            <a:p>
              <a:r>
                <a:rPr lang="en-US" sz="1400" dirty="0"/>
                <a:t>Geometric Interpretation</a:t>
              </a:r>
            </a:p>
          </p:txBody>
        </p:sp>
        <p:grpSp>
          <p:nvGrpSpPr>
            <p:cNvPr id="48" name="Group 47">
              <a:extLst>
                <a:ext uri="{FF2B5EF4-FFF2-40B4-BE49-F238E27FC236}">
                  <a16:creationId xmlns:a16="http://schemas.microsoft.com/office/drawing/2014/main" id="{A814D6F3-93D9-BEC8-0522-085C8ECDDDAF}"/>
                </a:ext>
              </a:extLst>
            </p:cNvPr>
            <p:cNvGrpSpPr/>
            <p:nvPr/>
          </p:nvGrpSpPr>
          <p:grpSpPr>
            <a:xfrm>
              <a:off x="4228244" y="2993324"/>
              <a:ext cx="3648003" cy="3031112"/>
              <a:chOff x="4297342" y="899657"/>
              <a:chExt cx="3648003" cy="3031112"/>
            </a:xfrm>
          </p:grpSpPr>
          <p:pic>
            <p:nvPicPr>
              <p:cNvPr id="50" name="Picture 49">
                <a:extLst>
                  <a:ext uri="{FF2B5EF4-FFF2-40B4-BE49-F238E27FC236}">
                    <a16:creationId xmlns:a16="http://schemas.microsoft.com/office/drawing/2014/main" id="{B52345B4-435D-0885-A1C5-186DA8AD54F5}"/>
                  </a:ext>
                </a:extLst>
              </p:cNvPr>
              <p:cNvPicPr>
                <a:picLocks noChangeAspect="1"/>
              </p:cNvPicPr>
              <p:nvPr/>
            </p:nvPicPr>
            <p:blipFill>
              <a:blip r:embed="rId11"/>
              <a:stretch>
                <a:fillRect/>
              </a:stretch>
            </p:blipFill>
            <p:spPr>
              <a:xfrm>
                <a:off x="6201220" y="1737385"/>
                <a:ext cx="1744125" cy="1331144"/>
              </a:xfrm>
              <a:prstGeom prst="rect">
                <a:avLst/>
              </a:prstGeom>
            </p:spPr>
          </p:pic>
          <p:pic>
            <p:nvPicPr>
              <p:cNvPr id="51" name="Picture 50" descr="A screenshot of a computer&#10;&#10;AI-generated content may be incorrect.">
                <a:extLst>
                  <a:ext uri="{FF2B5EF4-FFF2-40B4-BE49-F238E27FC236}">
                    <a16:creationId xmlns:a16="http://schemas.microsoft.com/office/drawing/2014/main" id="{5342FA82-8C13-8645-F89F-12C390B14325}"/>
                  </a:ext>
                </a:extLst>
              </p:cNvPr>
              <p:cNvPicPr>
                <a:picLocks noChangeAspect="1"/>
              </p:cNvPicPr>
              <p:nvPr/>
            </p:nvPicPr>
            <p:blipFill>
              <a:blip r:embed="rId12"/>
              <a:stretch>
                <a:fillRect/>
              </a:stretch>
            </p:blipFill>
            <p:spPr>
              <a:xfrm>
                <a:off x="7186993" y="3344387"/>
                <a:ext cx="586382" cy="586382"/>
              </a:xfrm>
              <a:prstGeom prst="rect">
                <a:avLst/>
              </a:prstGeom>
            </p:spPr>
          </p:pic>
          <p:sp>
            <p:nvSpPr>
              <p:cNvPr id="52" name="TextBox 51">
                <a:extLst>
                  <a:ext uri="{FF2B5EF4-FFF2-40B4-BE49-F238E27FC236}">
                    <a16:creationId xmlns:a16="http://schemas.microsoft.com/office/drawing/2014/main" id="{AFCF0287-7261-F540-62CC-2DC73AE5A48F}"/>
                  </a:ext>
                </a:extLst>
              </p:cNvPr>
              <p:cNvSpPr txBox="1"/>
              <p:nvPr/>
            </p:nvSpPr>
            <p:spPr>
              <a:xfrm>
                <a:off x="4297342" y="899657"/>
                <a:ext cx="3438801" cy="435209"/>
              </a:xfrm>
              <a:prstGeom prst="rect">
                <a:avLst/>
              </a:prstGeom>
              <a:noFill/>
            </p:spPr>
            <p:txBody>
              <a:bodyPr wrap="square" rtlCol="0">
                <a:spAutoFit/>
              </a:bodyPr>
              <a:lstStyle/>
              <a:p>
                <a:pPr algn="ctr"/>
                <a:r>
                  <a:rPr lang="en-US" sz="1000" dirty="0">
                    <a:sym typeface="Symbol" panose="05050102010706020507" pitchFamily="18" charset="2"/>
                  </a:rPr>
                  <a:t></a:t>
                </a:r>
                <a:r>
                  <a:rPr lang="en-US" sz="1000" dirty="0"/>
                  <a:t>BE-systematics with built-in parameter fitting to experimental cross-section data in LISE⁺⁺</a:t>
                </a:r>
              </a:p>
            </p:txBody>
          </p:sp>
        </p:grpSp>
      </p:grpSp>
      <p:sp>
        <p:nvSpPr>
          <p:cNvPr id="55" name="TextBox 54">
            <a:extLst>
              <a:ext uri="{FF2B5EF4-FFF2-40B4-BE49-F238E27FC236}">
                <a16:creationId xmlns:a16="http://schemas.microsoft.com/office/drawing/2014/main" id="{19C9E448-4A98-4AA4-2B5F-FC13FB0B0039}"/>
              </a:ext>
            </a:extLst>
          </p:cNvPr>
          <p:cNvSpPr txBox="1"/>
          <p:nvPr/>
        </p:nvSpPr>
        <p:spPr>
          <a:xfrm>
            <a:off x="8954722" y="5772487"/>
            <a:ext cx="2842445" cy="307777"/>
          </a:xfrm>
          <a:prstGeom prst="rect">
            <a:avLst/>
          </a:prstGeom>
          <a:noFill/>
        </p:spPr>
        <p:txBody>
          <a:bodyPr wrap="none" rtlCol="0">
            <a:spAutoFit/>
          </a:bodyPr>
          <a:lstStyle/>
          <a:p>
            <a:r>
              <a:rPr lang="en-US" sz="1400" dirty="0">
                <a:solidFill>
                  <a:srgbClr val="C00000"/>
                </a:solidFill>
              </a:rPr>
              <a:t>More details next week at GANIL</a:t>
            </a:r>
          </a:p>
        </p:txBody>
      </p:sp>
      <p:grpSp>
        <p:nvGrpSpPr>
          <p:cNvPr id="56" name="Group 55">
            <a:extLst>
              <a:ext uri="{FF2B5EF4-FFF2-40B4-BE49-F238E27FC236}">
                <a16:creationId xmlns:a16="http://schemas.microsoft.com/office/drawing/2014/main" id="{81F15529-DEFB-A262-C364-136CE2B14D0B}"/>
              </a:ext>
            </a:extLst>
          </p:cNvPr>
          <p:cNvGrpSpPr/>
          <p:nvPr/>
        </p:nvGrpSpPr>
        <p:grpSpPr>
          <a:xfrm>
            <a:off x="4092350" y="3104837"/>
            <a:ext cx="3342265" cy="2886897"/>
            <a:chOff x="7921537" y="1365408"/>
            <a:chExt cx="3859310" cy="3324712"/>
          </a:xfrm>
        </p:grpSpPr>
        <p:grpSp>
          <p:nvGrpSpPr>
            <p:cNvPr id="57" name="Group 56">
              <a:extLst>
                <a:ext uri="{FF2B5EF4-FFF2-40B4-BE49-F238E27FC236}">
                  <a16:creationId xmlns:a16="http://schemas.microsoft.com/office/drawing/2014/main" id="{E9A3C57C-1014-94AD-6949-1FA10F6420AD}"/>
                </a:ext>
              </a:extLst>
            </p:cNvPr>
            <p:cNvGrpSpPr/>
            <p:nvPr/>
          </p:nvGrpSpPr>
          <p:grpSpPr>
            <a:xfrm>
              <a:off x="7921537" y="1365408"/>
              <a:ext cx="3859310" cy="3324712"/>
              <a:chOff x="7286143" y="765410"/>
              <a:chExt cx="4172913" cy="3652241"/>
            </a:xfrm>
          </p:grpSpPr>
          <p:pic>
            <p:nvPicPr>
              <p:cNvPr id="67" name="Picture 66">
                <a:extLst>
                  <a:ext uri="{FF2B5EF4-FFF2-40B4-BE49-F238E27FC236}">
                    <a16:creationId xmlns:a16="http://schemas.microsoft.com/office/drawing/2014/main" id="{443A6A77-CA44-D0DC-2648-5B832222AC59}"/>
                  </a:ext>
                </a:extLst>
              </p:cNvPr>
              <p:cNvPicPr>
                <a:picLocks noChangeAspect="1"/>
              </p:cNvPicPr>
              <p:nvPr/>
            </p:nvPicPr>
            <p:blipFill>
              <a:blip r:embed="rId13"/>
              <a:stretch>
                <a:fillRect/>
              </a:stretch>
            </p:blipFill>
            <p:spPr>
              <a:xfrm>
                <a:off x="7286143" y="765410"/>
                <a:ext cx="4172913" cy="3652241"/>
              </a:xfrm>
              <a:prstGeom prst="rect">
                <a:avLst/>
              </a:prstGeom>
            </p:spPr>
          </p:pic>
          <p:sp>
            <p:nvSpPr>
              <p:cNvPr id="68" name="TextBox 67">
                <a:extLst>
                  <a:ext uri="{FF2B5EF4-FFF2-40B4-BE49-F238E27FC236}">
                    <a16:creationId xmlns:a16="http://schemas.microsoft.com/office/drawing/2014/main" id="{6B688565-7DBE-DFD2-37EA-A61B359B8EC6}"/>
                  </a:ext>
                </a:extLst>
              </p:cNvPr>
              <p:cNvSpPr txBox="1"/>
              <p:nvPr/>
            </p:nvSpPr>
            <p:spPr>
              <a:xfrm>
                <a:off x="10290496" y="2955673"/>
                <a:ext cx="1027116" cy="661931"/>
              </a:xfrm>
              <a:prstGeom prst="rect">
                <a:avLst/>
              </a:prstGeom>
              <a:noFill/>
            </p:spPr>
            <p:txBody>
              <a:bodyPr wrap="none" rtlCol="0">
                <a:spAutoFit/>
              </a:bodyPr>
              <a:lstStyle/>
              <a:p>
                <a:pPr algn="ctr"/>
                <a:r>
                  <a:rPr lang="ru-RU" sz="1400" baseline="30000" dirty="0"/>
                  <a:t>82</a:t>
                </a:r>
                <a:r>
                  <a:rPr lang="en-US" sz="1400" dirty="0" err="1"/>
                  <a:t>Se+C</a:t>
                </a:r>
                <a:r>
                  <a:rPr lang="en-US" sz="1400" dirty="0"/>
                  <a:t> </a:t>
                </a:r>
              </a:p>
              <a:p>
                <a:pPr algn="ctr"/>
                <a:r>
                  <a:rPr lang="en-US" sz="1400" dirty="0">
                    <a:latin typeface="Amasis MT Pro Medium" panose="02040604050005020304" pitchFamily="18" charset="0"/>
                  </a:rPr>
                  <a:t>HFB-22</a:t>
                </a:r>
              </a:p>
            </p:txBody>
          </p:sp>
        </p:grpSp>
        <p:grpSp>
          <p:nvGrpSpPr>
            <p:cNvPr id="58" name="Group 57">
              <a:extLst>
                <a:ext uri="{FF2B5EF4-FFF2-40B4-BE49-F238E27FC236}">
                  <a16:creationId xmlns:a16="http://schemas.microsoft.com/office/drawing/2014/main" id="{69701208-444F-79E6-6248-E827B400F6EB}"/>
                </a:ext>
              </a:extLst>
            </p:cNvPr>
            <p:cNvGrpSpPr/>
            <p:nvPr/>
          </p:nvGrpSpPr>
          <p:grpSpPr>
            <a:xfrm>
              <a:off x="8609558" y="2142219"/>
              <a:ext cx="2057400" cy="2057400"/>
              <a:chOff x="8647658" y="3471123"/>
              <a:chExt cx="2057400" cy="2057400"/>
            </a:xfrm>
          </p:grpSpPr>
          <p:cxnSp>
            <p:nvCxnSpPr>
              <p:cNvPr id="59" name="Straight Connector 58">
                <a:extLst>
                  <a:ext uri="{FF2B5EF4-FFF2-40B4-BE49-F238E27FC236}">
                    <a16:creationId xmlns:a16="http://schemas.microsoft.com/office/drawing/2014/main" id="{756D87D8-B6C5-2E4D-B1D8-41CDFA5A422F}"/>
                  </a:ext>
                </a:extLst>
              </p:cNvPr>
              <p:cNvCxnSpPr>
                <a:cxnSpLocks/>
              </p:cNvCxnSpPr>
              <p:nvPr/>
            </p:nvCxnSpPr>
            <p:spPr>
              <a:xfrm>
                <a:off x="8647658" y="4204553"/>
                <a:ext cx="1295400" cy="335"/>
              </a:xfrm>
              <a:prstGeom prst="line">
                <a:avLst/>
              </a:prstGeom>
              <a:ln w="9525">
                <a:solidFill>
                  <a:schemeClr val="accent3"/>
                </a:solidFill>
                <a:prstDash val="dash"/>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7AB14E55-64A7-64E8-873E-A54C8C9BEC67}"/>
                  </a:ext>
                </a:extLst>
              </p:cNvPr>
              <p:cNvCxnSpPr>
                <a:cxnSpLocks/>
              </p:cNvCxnSpPr>
              <p:nvPr/>
            </p:nvCxnSpPr>
            <p:spPr>
              <a:xfrm>
                <a:off x="8665243" y="3847982"/>
                <a:ext cx="1664286" cy="335"/>
              </a:xfrm>
              <a:prstGeom prst="line">
                <a:avLst/>
              </a:prstGeom>
              <a:ln w="9525">
                <a:solidFill>
                  <a:schemeClr val="accent3"/>
                </a:solidFill>
                <a:prstDash val="dash"/>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01EFB81A-9F7D-9146-9A8D-A91245E8835E}"/>
                  </a:ext>
                </a:extLst>
              </p:cNvPr>
              <p:cNvCxnSpPr>
                <a:cxnSpLocks/>
              </p:cNvCxnSpPr>
              <p:nvPr/>
            </p:nvCxnSpPr>
            <p:spPr>
              <a:xfrm>
                <a:off x="8647658" y="4554410"/>
                <a:ext cx="990600" cy="0"/>
              </a:xfrm>
              <a:prstGeom prst="line">
                <a:avLst/>
              </a:prstGeom>
              <a:ln w="9525">
                <a:solidFill>
                  <a:schemeClr val="accent3"/>
                </a:solidFill>
                <a:prstDash val="dash"/>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97F69057-B89D-02A3-BF63-0C29476487CB}"/>
                  </a:ext>
                </a:extLst>
              </p:cNvPr>
              <p:cNvCxnSpPr>
                <a:cxnSpLocks/>
              </p:cNvCxnSpPr>
              <p:nvPr/>
            </p:nvCxnSpPr>
            <p:spPr>
              <a:xfrm flipV="1">
                <a:off x="9976398" y="4226926"/>
                <a:ext cx="0" cy="1301597"/>
              </a:xfrm>
              <a:prstGeom prst="line">
                <a:avLst/>
              </a:prstGeom>
              <a:ln w="9525">
                <a:solidFill>
                  <a:schemeClr val="accent3"/>
                </a:solidFill>
                <a:prstDash val="dash"/>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DC9ACA6C-FEEB-B3D9-9CFF-61DF53BAEE8D}"/>
                  </a:ext>
                </a:extLst>
              </p:cNvPr>
              <p:cNvCxnSpPr>
                <a:cxnSpLocks/>
              </p:cNvCxnSpPr>
              <p:nvPr/>
            </p:nvCxnSpPr>
            <p:spPr>
              <a:xfrm flipV="1">
                <a:off x="9619209" y="4554410"/>
                <a:ext cx="0" cy="938197"/>
              </a:xfrm>
              <a:prstGeom prst="line">
                <a:avLst/>
              </a:prstGeom>
              <a:ln w="9525">
                <a:solidFill>
                  <a:schemeClr val="accent3"/>
                </a:solidFill>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44296332-32D6-F94A-723B-456349C074DE}"/>
                  </a:ext>
                </a:extLst>
              </p:cNvPr>
              <p:cNvCxnSpPr>
                <a:cxnSpLocks/>
              </p:cNvCxnSpPr>
              <p:nvPr/>
            </p:nvCxnSpPr>
            <p:spPr>
              <a:xfrm flipV="1">
                <a:off x="10339055" y="3883703"/>
                <a:ext cx="0" cy="1608904"/>
              </a:xfrm>
              <a:prstGeom prst="line">
                <a:avLst/>
              </a:prstGeom>
              <a:ln w="9525">
                <a:solidFill>
                  <a:schemeClr val="accent3"/>
                </a:solidFill>
                <a:prstDash val="dash"/>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D30AA5EB-033E-8BAD-715D-2DE250492F35}"/>
                  </a:ext>
                </a:extLst>
              </p:cNvPr>
              <p:cNvCxnSpPr>
                <a:cxnSpLocks/>
              </p:cNvCxnSpPr>
              <p:nvPr/>
            </p:nvCxnSpPr>
            <p:spPr>
              <a:xfrm flipV="1">
                <a:off x="10705058" y="3471123"/>
                <a:ext cx="0" cy="1977797"/>
              </a:xfrm>
              <a:prstGeom prst="line">
                <a:avLst/>
              </a:prstGeom>
              <a:ln w="9525">
                <a:solidFill>
                  <a:schemeClr val="accent3"/>
                </a:solidFill>
                <a:prstDash val="dash"/>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40F4D63A-6EE6-F4DC-32CE-E65773CE85B2}"/>
                  </a:ext>
                </a:extLst>
              </p:cNvPr>
              <p:cNvCxnSpPr>
                <a:cxnSpLocks/>
              </p:cNvCxnSpPr>
              <p:nvPr/>
            </p:nvCxnSpPr>
            <p:spPr>
              <a:xfrm flipV="1">
                <a:off x="8647658" y="3491746"/>
                <a:ext cx="2057400" cy="6714"/>
              </a:xfrm>
              <a:prstGeom prst="line">
                <a:avLst/>
              </a:prstGeom>
              <a:ln w="9525">
                <a:solidFill>
                  <a:schemeClr val="accent3"/>
                </a:solidFill>
                <a:prstDash val="dash"/>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338961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A09BB-9A5A-DF47-24A2-9723E11A224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4341040-23D7-98D0-778C-72562141E778}"/>
              </a:ext>
            </a:extLst>
          </p:cNvPr>
          <p:cNvSpPr>
            <a:spLocks noGrp="1"/>
          </p:cNvSpPr>
          <p:nvPr>
            <p:ph type="title"/>
          </p:nvPr>
        </p:nvSpPr>
        <p:spPr/>
        <p:txBody>
          <a:bodyPr/>
          <a:lstStyle/>
          <a:p>
            <a:endParaRPr lang="en-US" dirty="0"/>
          </a:p>
        </p:txBody>
      </p:sp>
      <p:sp>
        <p:nvSpPr>
          <p:cNvPr id="5" name="Rectangle 4">
            <a:extLst>
              <a:ext uri="{FF2B5EF4-FFF2-40B4-BE49-F238E27FC236}">
                <a16:creationId xmlns:a16="http://schemas.microsoft.com/office/drawing/2014/main" id="{38E5C4A6-58CF-4388-0391-C724FD9C1F62}"/>
              </a:ext>
            </a:extLst>
          </p:cNvPr>
          <p:cNvSpPr/>
          <p:nvPr/>
        </p:nvSpPr>
        <p:spPr>
          <a:xfrm>
            <a:off x="0" y="0"/>
            <a:ext cx="12192000" cy="6858000"/>
          </a:xfrm>
          <a:prstGeom prst="rect">
            <a:avLst/>
          </a:prstGeom>
          <a:solidFill>
            <a:srgbClr val="06430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dirty="0">
                <a:solidFill>
                  <a:schemeClr val="bg1"/>
                </a:solidFill>
                <a:effectLst>
                  <a:outerShdw blurRad="38100" dist="38100" dir="2700000" algn="tl">
                    <a:srgbClr val="000000">
                      <a:alpha val="43137"/>
                    </a:srgbClr>
                  </a:outerShdw>
                </a:effectLst>
                <a:sym typeface="Symbol" panose="05050102010706020507" pitchFamily="18" charset="2"/>
              </a:rPr>
              <a:t>Bayesian Model Averaging </a:t>
            </a:r>
          </a:p>
          <a:p>
            <a:pPr algn="ctr"/>
            <a:r>
              <a:rPr lang="en-US" sz="4400" dirty="0">
                <a:solidFill>
                  <a:schemeClr val="bg1"/>
                </a:solidFill>
                <a:effectLst>
                  <a:outerShdw blurRad="38100" dist="38100" dir="2700000" algn="tl">
                    <a:srgbClr val="000000">
                      <a:alpha val="43137"/>
                    </a:srgbClr>
                  </a:outerShdw>
                </a:effectLst>
                <a:sym typeface="Symbol" panose="05050102010706020507" pitchFamily="18" charset="2"/>
              </a:rPr>
              <a:t>(</a:t>
            </a:r>
            <a:r>
              <a:rPr lang="en-US" sz="4400">
                <a:solidFill>
                  <a:schemeClr val="bg1"/>
                </a:solidFill>
                <a:effectLst>
                  <a:outerShdw blurRad="38100" dist="38100" dir="2700000" algn="tl">
                    <a:srgbClr val="000000">
                      <a:alpha val="43137"/>
                    </a:srgbClr>
                  </a:outerShdw>
                </a:effectLst>
                <a:sym typeface="Symbol" panose="05050102010706020507" pitchFamily="18" charset="2"/>
              </a:rPr>
              <a:t>BMA)</a:t>
            </a:r>
            <a:endParaRPr lang="en-US" b="1" dirty="0">
              <a:solidFill>
                <a:schemeClr val="bg1">
                  <a:lumMod val="95000"/>
                </a:schemeClr>
              </a:solidFill>
              <a:effectLst>
                <a:outerShdw blurRad="38100" dist="38100" dir="2700000" algn="tl">
                  <a:srgbClr val="000000">
                    <a:alpha val="43137"/>
                  </a:srgbClr>
                </a:outerShdw>
              </a:effectLst>
            </a:endParaRPr>
          </a:p>
        </p:txBody>
      </p:sp>
      <p:pic>
        <p:nvPicPr>
          <p:cNvPr id="2" name="Picture 1" descr="A white helmet with a curved tail&#10;&#10;Description automatically generated">
            <a:extLst>
              <a:ext uri="{FF2B5EF4-FFF2-40B4-BE49-F238E27FC236}">
                <a16:creationId xmlns:a16="http://schemas.microsoft.com/office/drawing/2014/main" id="{AA0C5F31-F8CF-BE05-604D-83BDF8ED542E}"/>
              </a:ext>
            </a:extLst>
          </p:cNvPr>
          <p:cNvPicPr>
            <a:picLocks noChangeAspect="1"/>
          </p:cNvPicPr>
          <p:nvPr/>
        </p:nvPicPr>
        <p:blipFill>
          <a:blip r:embed="rId2"/>
          <a:stretch>
            <a:fillRect/>
          </a:stretch>
        </p:blipFill>
        <p:spPr>
          <a:xfrm>
            <a:off x="228600" y="6108800"/>
            <a:ext cx="495300" cy="495300"/>
          </a:xfrm>
          <a:prstGeom prst="rect">
            <a:avLst/>
          </a:prstGeom>
        </p:spPr>
      </p:pic>
      <p:sp>
        <p:nvSpPr>
          <p:cNvPr id="8" name="Footer Placeholder 7">
            <a:extLst>
              <a:ext uri="{FF2B5EF4-FFF2-40B4-BE49-F238E27FC236}">
                <a16:creationId xmlns:a16="http://schemas.microsoft.com/office/drawing/2014/main" id="{48B23620-A574-2CE0-84E7-4D94D6DD5FF2}"/>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9" name="Slide Number Placeholder 8">
            <a:extLst>
              <a:ext uri="{FF2B5EF4-FFF2-40B4-BE49-F238E27FC236}">
                <a16:creationId xmlns:a16="http://schemas.microsoft.com/office/drawing/2014/main" id="{CB4C2076-3FE6-FD76-5E2C-B29960130805}"/>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15</a:t>
            </a:fld>
            <a:endParaRPr lang="en-US" dirty="0"/>
          </a:p>
        </p:txBody>
      </p:sp>
    </p:spTree>
    <p:extLst>
      <p:ext uri="{BB962C8B-B14F-4D97-AF65-F5344CB8AC3E}">
        <p14:creationId xmlns:p14="http://schemas.microsoft.com/office/powerpoint/2010/main" val="2605940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3CBED-B7EC-DC61-9179-D3A5569B1DD8}"/>
              </a:ext>
            </a:extLst>
          </p:cNvPr>
          <p:cNvSpPr>
            <a:spLocks noGrp="1"/>
          </p:cNvSpPr>
          <p:nvPr>
            <p:ph type="title"/>
          </p:nvPr>
        </p:nvSpPr>
        <p:spPr>
          <a:xfrm>
            <a:off x="93559" y="185125"/>
            <a:ext cx="11988800" cy="370325"/>
          </a:xfrm>
        </p:spPr>
        <p:txBody>
          <a:bodyPr/>
          <a:lstStyle/>
          <a:p>
            <a:r>
              <a:rPr lang="en-US" sz="2400" dirty="0"/>
              <a:t>Uncertainty in physics-based predictions of rare-isotope production</a:t>
            </a:r>
          </a:p>
        </p:txBody>
      </p:sp>
      <p:sp>
        <p:nvSpPr>
          <p:cNvPr id="3" name="Footer Placeholder 2">
            <a:extLst>
              <a:ext uri="{FF2B5EF4-FFF2-40B4-BE49-F238E27FC236}">
                <a16:creationId xmlns:a16="http://schemas.microsoft.com/office/drawing/2014/main" id="{C4783408-9B02-8DC8-52E9-E87B4566DDDF}"/>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0D2BDA4E-DF76-6AE6-829C-74BAAC2D92A1}"/>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16</a:t>
            </a:fld>
            <a:endParaRPr lang="en-US" dirty="0"/>
          </a:p>
        </p:txBody>
      </p:sp>
      <p:pic>
        <p:nvPicPr>
          <p:cNvPr id="6" name="Picture 5">
            <a:extLst>
              <a:ext uri="{FF2B5EF4-FFF2-40B4-BE49-F238E27FC236}">
                <a16:creationId xmlns:a16="http://schemas.microsoft.com/office/drawing/2014/main" id="{DA038286-2A17-4C36-F3E0-62496931D830}"/>
              </a:ext>
            </a:extLst>
          </p:cNvPr>
          <p:cNvPicPr>
            <a:picLocks noChangeAspect="1"/>
          </p:cNvPicPr>
          <p:nvPr/>
        </p:nvPicPr>
        <p:blipFill>
          <a:blip r:embed="rId2"/>
          <a:stretch>
            <a:fillRect/>
          </a:stretch>
        </p:blipFill>
        <p:spPr>
          <a:xfrm>
            <a:off x="93559" y="928760"/>
            <a:ext cx="7077389" cy="1464484"/>
          </a:xfrm>
          <a:prstGeom prst="rect">
            <a:avLst/>
          </a:prstGeom>
        </p:spPr>
      </p:pic>
      <p:sp>
        <p:nvSpPr>
          <p:cNvPr id="7" name="TextBox 6">
            <a:extLst>
              <a:ext uri="{FF2B5EF4-FFF2-40B4-BE49-F238E27FC236}">
                <a16:creationId xmlns:a16="http://schemas.microsoft.com/office/drawing/2014/main" id="{73554621-7C52-1B92-443F-163435795A51}"/>
              </a:ext>
            </a:extLst>
          </p:cNvPr>
          <p:cNvSpPr txBox="1"/>
          <p:nvPr/>
        </p:nvSpPr>
        <p:spPr>
          <a:xfrm>
            <a:off x="8686800" y="6202561"/>
            <a:ext cx="2842445" cy="307777"/>
          </a:xfrm>
          <a:prstGeom prst="rect">
            <a:avLst/>
          </a:prstGeom>
          <a:noFill/>
        </p:spPr>
        <p:txBody>
          <a:bodyPr wrap="none" rtlCol="0">
            <a:spAutoFit/>
          </a:bodyPr>
          <a:lstStyle/>
          <a:p>
            <a:r>
              <a:rPr lang="en-US" sz="1400" dirty="0">
                <a:solidFill>
                  <a:srgbClr val="C00000"/>
                </a:solidFill>
              </a:rPr>
              <a:t>More details next week at GANIL</a:t>
            </a:r>
          </a:p>
        </p:txBody>
      </p:sp>
      <p:pic>
        <p:nvPicPr>
          <p:cNvPr id="9" name="Picture 8">
            <a:extLst>
              <a:ext uri="{FF2B5EF4-FFF2-40B4-BE49-F238E27FC236}">
                <a16:creationId xmlns:a16="http://schemas.microsoft.com/office/drawing/2014/main" id="{E35B6747-4138-EDDD-4224-B4D96547F4D0}"/>
              </a:ext>
            </a:extLst>
          </p:cNvPr>
          <p:cNvPicPr>
            <a:picLocks noChangeAspect="1"/>
          </p:cNvPicPr>
          <p:nvPr/>
        </p:nvPicPr>
        <p:blipFill>
          <a:blip r:embed="rId3"/>
          <a:stretch>
            <a:fillRect/>
          </a:stretch>
        </p:blipFill>
        <p:spPr>
          <a:xfrm>
            <a:off x="8077200" y="854078"/>
            <a:ext cx="3862383" cy="5149844"/>
          </a:xfrm>
          <a:prstGeom prst="rect">
            <a:avLst/>
          </a:prstGeom>
        </p:spPr>
      </p:pic>
      <p:sp>
        <p:nvSpPr>
          <p:cNvPr id="11" name="TextBox 10">
            <a:extLst>
              <a:ext uri="{FF2B5EF4-FFF2-40B4-BE49-F238E27FC236}">
                <a16:creationId xmlns:a16="http://schemas.microsoft.com/office/drawing/2014/main" id="{0420F38C-7F3A-AF39-35E7-2B0B4AE9D63D}"/>
              </a:ext>
            </a:extLst>
          </p:cNvPr>
          <p:cNvSpPr txBox="1"/>
          <p:nvPr/>
        </p:nvSpPr>
        <p:spPr>
          <a:xfrm>
            <a:off x="924782" y="2735937"/>
            <a:ext cx="4596130" cy="369332"/>
          </a:xfrm>
          <a:prstGeom prst="rect">
            <a:avLst/>
          </a:prstGeom>
          <a:noFill/>
        </p:spPr>
        <p:txBody>
          <a:bodyPr wrap="none" rtlCol="0">
            <a:spAutoFit/>
          </a:bodyPr>
          <a:lstStyle/>
          <a:p>
            <a:r>
              <a:rPr lang="en-US" i="1" dirty="0"/>
              <a:t>Previous practice: choose best mass table</a:t>
            </a:r>
          </a:p>
        </p:txBody>
      </p:sp>
      <p:sp>
        <p:nvSpPr>
          <p:cNvPr id="13" name="TextBox 12">
            <a:extLst>
              <a:ext uri="{FF2B5EF4-FFF2-40B4-BE49-F238E27FC236}">
                <a16:creationId xmlns:a16="http://schemas.microsoft.com/office/drawing/2014/main" id="{FDEB8BD2-BE6A-8A88-C542-2A12BCF08258}"/>
              </a:ext>
            </a:extLst>
          </p:cNvPr>
          <p:cNvSpPr txBox="1"/>
          <p:nvPr/>
        </p:nvSpPr>
        <p:spPr>
          <a:xfrm>
            <a:off x="727364" y="3182213"/>
            <a:ext cx="6443584" cy="2800767"/>
          </a:xfrm>
          <a:prstGeom prst="rect">
            <a:avLst/>
          </a:prstGeom>
          <a:noFill/>
        </p:spPr>
        <p:txBody>
          <a:bodyPr wrap="square">
            <a:spAutoFit/>
          </a:bodyPr>
          <a:lstStyle/>
          <a:p>
            <a:pPr marL="342900" marR="0" lvl="0" indent="-342900">
              <a:spcAft>
                <a:spcPts val="1200"/>
              </a:spcAft>
              <a:buSzPts val="1000"/>
              <a:buFont typeface="Wingdings" panose="05000000000000000000" pitchFamily="2" charset="2"/>
              <a:buChar char="q"/>
              <a:tabLst>
                <a:tab pos="457200" algn="l"/>
              </a:tabLst>
            </a:pPr>
            <a:r>
              <a:rPr lang="en-US" sz="1700" kern="0" dirty="0">
                <a:solidFill>
                  <a:srgbClr val="064308"/>
                </a:solidFill>
                <a:latin typeface="+mn-lt"/>
                <a:ea typeface="ＭＳ Ｐゴシック" pitchFamily="-65" charset="-128"/>
              </a:rPr>
              <a:t>LISE</a:t>
            </a:r>
            <a:r>
              <a:rPr lang="en-US" sz="1700" kern="0" baseline="30000" dirty="0">
                <a:solidFill>
                  <a:srgbClr val="064308"/>
                </a:solidFill>
                <a:latin typeface="+mn-lt"/>
                <a:ea typeface="ＭＳ Ｐゴシック" pitchFamily="-65" charset="-128"/>
              </a:rPr>
              <a:t>++</a:t>
            </a:r>
            <a:r>
              <a:rPr lang="en-US" sz="1700" kern="0" dirty="0">
                <a:solidFill>
                  <a:srgbClr val="064308"/>
                </a:solidFill>
                <a:latin typeface="+mn-lt"/>
                <a:ea typeface="ＭＳ Ｐゴシック" pitchFamily="-65" charset="-128"/>
              </a:rPr>
              <a:t> AA calculations were compared with data using different nuclear mass tables</a:t>
            </a:r>
          </a:p>
          <a:p>
            <a:pPr marL="342900" marR="0" lvl="0" indent="-342900">
              <a:spcAft>
                <a:spcPts val="1200"/>
              </a:spcAft>
              <a:buSzPts val="1000"/>
              <a:buFont typeface="Wingdings" panose="05000000000000000000" pitchFamily="2" charset="2"/>
              <a:buChar char="q"/>
              <a:tabLst>
                <a:tab pos="457200" algn="l"/>
              </a:tabLst>
            </a:pPr>
            <a:r>
              <a:rPr lang="en-US" sz="1700" kern="0" dirty="0">
                <a:solidFill>
                  <a:srgbClr val="064308"/>
                </a:solidFill>
                <a:latin typeface="+mn-lt"/>
                <a:ea typeface="ＭＳ Ｐゴシック" pitchFamily="-65" charset="-128"/>
              </a:rPr>
              <a:t>For the </a:t>
            </a:r>
            <a:r>
              <a:rPr lang="en-US" sz="1700" kern="0" baseline="30000" dirty="0">
                <a:solidFill>
                  <a:srgbClr val="064308"/>
                </a:solidFill>
                <a:latin typeface="+mn-lt"/>
                <a:ea typeface="ＭＳ Ｐゴシック" pitchFamily="-65" charset="-128"/>
              </a:rPr>
              <a:t>82</a:t>
            </a:r>
            <a:r>
              <a:rPr lang="en-US" sz="1700" kern="0" dirty="0">
                <a:solidFill>
                  <a:srgbClr val="064308"/>
                </a:solidFill>
                <a:latin typeface="+mn-lt"/>
                <a:ea typeface="ＭＳ Ｐゴシック" pitchFamily="-65" charset="-128"/>
              </a:rPr>
              <a:t>Se case, the best agreement was obtained with  HFB-22 among 12 tested mass tables</a:t>
            </a:r>
          </a:p>
          <a:p>
            <a:pPr marL="342900" marR="0" lvl="0" indent="-342900">
              <a:spcAft>
                <a:spcPts val="1200"/>
              </a:spcAft>
              <a:buSzPts val="1000"/>
              <a:buFont typeface="Wingdings" panose="05000000000000000000" pitchFamily="2" charset="2"/>
              <a:buChar char="q"/>
              <a:tabLst>
                <a:tab pos="457200" algn="l"/>
              </a:tabLst>
            </a:pPr>
            <a:r>
              <a:rPr lang="en-US" sz="1700" kern="0" dirty="0">
                <a:solidFill>
                  <a:srgbClr val="064308"/>
                </a:solidFill>
                <a:latin typeface="+mn-lt"/>
                <a:ea typeface="ＭＳ Ｐゴシック" pitchFamily="-65" charset="-128"/>
              </a:rPr>
              <a:t>But what about the other 11 models? </a:t>
            </a:r>
          </a:p>
          <a:p>
            <a:pPr marL="342900" marR="0" lvl="0" indent="-342900">
              <a:spcAft>
                <a:spcPts val="1200"/>
              </a:spcAft>
              <a:buSzPts val="1000"/>
              <a:buFont typeface="Wingdings" panose="05000000000000000000" pitchFamily="2" charset="2"/>
              <a:buChar char="q"/>
              <a:tabLst>
                <a:tab pos="457200" algn="l"/>
              </a:tabLst>
            </a:pPr>
            <a:r>
              <a:rPr lang="en-US" sz="1700" kern="0" dirty="0">
                <a:solidFill>
                  <a:srgbClr val="064308"/>
                </a:solidFill>
                <a:latin typeface="+mn-lt"/>
                <a:ea typeface="ＭＳ Ｐゴシック" pitchFamily="-65" charset="-128"/>
              </a:rPr>
              <a:t>What uncertainty should be assigned to cross-section </a:t>
            </a:r>
            <a:br>
              <a:rPr lang="en-US" sz="1700" kern="0" dirty="0">
                <a:solidFill>
                  <a:srgbClr val="064308"/>
                </a:solidFill>
                <a:latin typeface="+mn-lt"/>
                <a:ea typeface="ＭＳ Ｐゴシック" pitchFamily="-65" charset="-128"/>
              </a:rPr>
            </a:br>
            <a:r>
              <a:rPr lang="en-US" sz="1700" kern="0" dirty="0">
                <a:solidFill>
                  <a:srgbClr val="064308"/>
                </a:solidFill>
                <a:latin typeface="+mn-lt"/>
                <a:ea typeface="ＭＳ Ｐゴシック" pitchFamily="-65" charset="-128"/>
              </a:rPr>
              <a:t>predictions for more exotic nuclei?</a:t>
            </a:r>
          </a:p>
          <a:p>
            <a:pPr marL="342900" marR="0" lvl="0" indent="-342900">
              <a:spcAft>
                <a:spcPts val="1200"/>
              </a:spcAft>
              <a:buSzPts val="1000"/>
              <a:buFont typeface="Wingdings" panose="05000000000000000000" pitchFamily="2" charset="2"/>
              <a:buChar char="q"/>
              <a:tabLst>
                <a:tab pos="457200" algn="l"/>
              </a:tabLst>
            </a:pPr>
            <a:r>
              <a:rPr lang="en-US" sz="1700" kern="0" dirty="0">
                <a:solidFill>
                  <a:srgbClr val="064308"/>
                </a:solidFill>
                <a:latin typeface="+mn-lt"/>
                <a:ea typeface="ＭＳ Ｐゴシック" pitchFamily="-65" charset="-128"/>
              </a:rPr>
              <a:t>Can the same approach be applied to neighboring beams?</a:t>
            </a:r>
          </a:p>
        </p:txBody>
      </p:sp>
    </p:spTree>
    <p:extLst>
      <p:ext uri="{BB962C8B-B14F-4D97-AF65-F5344CB8AC3E}">
        <p14:creationId xmlns:p14="http://schemas.microsoft.com/office/powerpoint/2010/main" val="1994712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02DDA-6CE2-051B-F9AB-866CCB132F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C558E-170A-9E4E-BF9D-44A50C691D83}"/>
              </a:ext>
            </a:extLst>
          </p:cNvPr>
          <p:cNvSpPr>
            <a:spLocks noGrp="1"/>
          </p:cNvSpPr>
          <p:nvPr>
            <p:ph type="title"/>
          </p:nvPr>
        </p:nvSpPr>
        <p:spPr/>
        <p:txBody>
          <a:bodyPr/>
          <a:lstStyle/>
          <a:p>
            <a:r>
              <a:rPr lang="en-US" dirty="0"/>
              <a:t>First experimental check of BMA-inspired predictions</a:t>
            </a:r>
          </a:p>
        </p:txBody>
      </p:sp>
      <p:sp>
        <p:nvSpPr>
          <p:cNvPr id="3" name="Footer Placeholder 2">
            <a:extLst>
              <a:ext uri="{FF2B5EF4-FFF2-40B4-BE49-F238E27FC236}">
                <a16:creationId xmlns:a16="http://schemas.microsoft.com/office/drawing/2014/main" id="{263F2107-96BD-6357-348F-9AC7B609028F}"/>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D04EA37B-6BD2-122C-0715-CC9A9D580414}"/>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17</a:t>
            </a:fld>
            <a:endParaRPr lang="en-US" dirty="0"/>
          </a:p>
        </p:txBody>
      </p:sp>
      <p:graphicFrame>
        <p:nvGraphicFramePr>
          <p:cNvPr id="5" name="Chart 4">
            <a:extLst>
              <a:ext uri="{FF2B5EF4-FFF2-40B4-BE49-F238E27FC236}">
                <a16:creationId xmlns:a16="http://schemas.microsoft.com/office/drawing/2014/main" id="{5CAF3146-09DE-EF13-77D1-03B2BA2DD17C}"/>
              </a:ext>
            </a:extLst>
          </p:cNvPr>
          <p:cNvGraphicFramePr>
            <a:graphicFrameLocks/>
          </p:cNvGraphicFramePr>
          <p:nvPr>
            <p:extLst>
              <p:ext uri="{D42A27DB-BD31-4B8C-83A1-F6EECF244321}">
                <p14:modId xmlns:p14="http://schemas.microsoft.com/office/powerpoint/2010/main" val="2384606770"/>
              </p:ext>
            </p:extLst>
          </p:nvPr>
        </p:nvGraphicFramePr>
        <p:xfrm>
          <a:off x="226173" y="1752600"/>
          <a:ext cx="5775940" cy="3810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DF45123E-0965-23A2-2453-82606CF367D8}"/>
              </a:ext>
            </a:extLst>
          </p:cNvPr>
          <p:cNvSpPr txBox="1"/>
          <p:nvPr/>
        </p:nvSpPr>
        <p:spPr>
          <a:xfrm>
            <a:off x="217706" y="945453"/>
            <a:ext cx="1896673" cy="307777"/>
          </a:xfrm>
          <a:prstGeom prst="rect">
            <a:avLst/>
          </a:prstGeom>
          <a:noFill/>
        </p:spPr>
        <p:txBody>
          <a:bodyPr wrap="none" rtlCol="0">
            <a:spAutoFit/>
          </a:bodyPr>
          <a:lstStyle/>
          <a:p>
            <a:r>
              <a:rPr lang="en-US" sz="1400" dirty="0"/>
              <a:t>Courtesy of </a:t>
            </a:r>
            <a:r>
              <a:rPr lang="en-US" sz="1400" dirty="0" err="1"/>
              <a:t>M.Portillo</a:t>
            </a:r>
            <a:endParaRPr lang="en-US" sz="1400" dirty="0"/>
          </a:p>
        </p:txBody>
      </p:sp>
      <p:pic>
        <p:nvPicPr>
          <p:cNvPr id="9" name="Picture 8">
            <a:extLst>
              <a:ext uri="{FF2B5EF4-FFF2-40B4-BE49-F238E27FC236}">
                <a16:creationId xmlns:a16="http://schemas.microsoft.com/office/drawing/2014/main" id="{0C27A2D6-5335-426D-9F31-29BF6763D77E}"/>
              </a:ext>
            </a:extLst>
          </p:cNvPr>
          <p:cNvPicPr>
            <a:picLocks noChangeAspect="1"/>
          </p:cNvPicPr>
          <p:nvPr/>
        </p:nvPicPr>
        <p:blipFill>
          <a:blip r:embed="rId3"/>
          <a:stretch>
            <a:fillRect/>
          </a:stretch>
        </p:blipFill>
        <p:spPr>
          <a:xfrm>
            <a:off x="8899220" y="919549"/>
            <a:ext cx="3268133" cy="3398631"/>
          </a:xfrm>
          <a:prstGeom prst="rect">
            <a:avLst/>
          </a:prstGeom>
        </p:spPr>
      </p:pic>
      <p:sp>
        <p:nvSpPr>
          <p:cNvPr id="10" name="TextBox 9">
            <a:extLst>
              <a:ext uri="{FF2B5EF4-FFF2-40B4-BE49-F238E27FC236}">
                <a16:creationId xmlns:a16="http://schemas.microsoft.com/office/drawing/2014/main" id="{54F6CD5C-4732-2EFF-39F6-8D2E489CEE39}"/>
              </a:ext>
            </a:extLst>
          </p:cNvPr>
          <p:cNvSpPr txBox="1"/>
          <p:nvPr/>
        </p:nvSpPr>
        <p:spPr>
          <a:xfrm>
            <a:off x="6457356" y="1257724"/>
            <a:ext cx="2209800" cy="1384995"/>
          </a:xfrm>
          <a:prstGeom prst="rect">
            <a:avLst/>
          </a:prstGeom>
          <a:noFill/>
        </p:spPr>
        <p:txBody>
          <a:bodyPr wrap="square" rtlCol="0">
            <a:spAutoFit/>
          </a:bodyPr>
          <a:lstStyle/>
          <a:p>
            <a:r>
              <a:rPr lang="en-US" sz="1200" dirty="0"/>
              <a:t>Table. </a:t>
            </a:r>
            <a:br>
              <a:rPr lang="en-US" sz="1200" dirty="0"/>
            </a:br>
            <a:r>
              <a:rPr lang="en-US" sz="1200" dirty="0"/>
              <a:t>Estimated production rates per day and</a:t>
            </a:r>
          </a:p>
          <a:p>
            <a:r>
              <a:rPr lang="en-US" sz="1200" dirty="0"/>
              <a:t>proton-radioactivity </a:t>
            </a:r>
            <a:br>
              <a:rPr lang="en-US" sz="1200" dirty="0"/>
            </a:br>
            <a:r>
              <a:rPr lang="en-US" sz="1200" dirty="0"/>
              <a:t>half-lives for selected candidates populated</a:t>
            </a:r>
          </a:p>
          <a:p>
            <a:r>
              <a:rPr lang="en-US" sz="1200" dirty="0"/>
              <a:t>with the </a:t>
            </a:r>
            <a:r>
              <a:rPr lang="en-US" sz="1200" baseline="30000" dirty="0"/>
              <a:t>144</a:t>
            </a:r>
            <a:r>
              <a:rPr lang="en-US" sz="1200" dirty="0"/>
              <a:t>Sm beam. </a:t>
            </a:r>
          </a:p>
        </p:txBody>
      </p:sp>
      <p:sp>
        <p:nvSpPr>
          <p:cNvPr id="12" name="TextBox 11">
            <a:extLst>
              <a:ext uri="{FF2B5EF4-FFF2-40B4-BE49-F238E27FC236}">
                <a16:creationId xmlns:a16="http://schemas.microsoft.com/office/drawing/2014/main" id="{D4933C44-F711-1804-80BF-7FE711265935}"/>
              </a:ext>
            </a:extLst>
          </p:cNvPr>
          <p:cNvSpPr txBox="1"/>
          <p:nvPr/>
        </p:nvSpPr>
        <p:spPr>
          <a:xfrm>
            <a:off x="6665269" y="4655188"/>
            <a:ext cx="5300558" cy="1323439"/>
          </a:xfrm>
          <a:prstGeom prst="rect">
            <a:avLst/>
          </a:prstGeom>
          <a:noFill/>
        </p:spPr>
        <p:txBody>
          <a:bodyPr wrap="square" rtlCol="0">
            <a:spAutoFit/>
          </a:bodyPr>
          <a:lstStyle/>
          <a:p>
            <a:pPr algn="just"/>
            <a:r>
              <a:rPr lang="en-US" sz="1600" dirty="0">
                <a:solidFill>
                  <a:schemeClr val="accent4">
                    <a:lumMod val="50000"/>
                  </a:schemeClr>
                </a:solidFill>
              </a:rPr>
              <a:t>The manuscript was submitted to PRC on March 11, just before the ¹⁴⁴</a:t>
            </a:r>
            <a:r>
              <a:rPr lang="en-US" sz="1600" dirty="0" err="1">
                <a:solidFill>
                  <a:schemeClr val="accent4">
                    <a:lumMod val="50000"/>
                  </a:schemeClr>
                </a:solidFill>
              </a:rPr>
              <a:t>Sm</a:t>
            </a:r>
            <a:r>
              <a:rPr lang="en-US" sz="1600" dirty="0">
                <a:solidFill>
                  <a:schemeClr val="accent4">
                    <a:lumMod val="50000"/>
                  </a:schemeClr>
                </a:solidFill>
              </a:rPr>
              <a:t> experiment began on March 13. New isotopes were observed with preliminary production cross sections close to the BMA-inspired predictions and significantly below EPAX3.</a:t>
            </a:r>
          </a:p>
        </p:txBody>
      </p:sp>
      <p:sp>
        <p:nvSpPr>
          <p:cNvPr id="8" name="TextBox 7">
            <a:extLst>
              <a:ext uri="{FF2B5EF4-FFF2-40B4-BE49-F238E27FC236}">
                <a16:creationId xmlns:a16="http://schemas.microsoft.com/office/drawing/2014/main" id="{28197358-8E9C-FE6B-FCE8-4BD881501A62}"/>
              </a:ext>
            </a:extLst>
          </p:cNvPr>
          <p:cNvSpPr txBox="1"/>
          <p:nvPr/>
        </p:nvSpPr>
        <p:spPr>
          <a:xfrm>
            <a:off x="6246075" y="879373"/>
            <a:ext cx="2632363" cy="276999"/>
          </a:xfrm>
          <a:prstGeom prst="rect">
            <a:avLst/>
          </a:prstGeom>
          <a:noFill/>
        </p:spPr>
        <p:txBody>
          <a:bodyPr wrap="square">
            <a:spAutoFit/>
          </a:bodyPr>
          <a:lstStyle/>
          <a:p>
            <a:r>
              <a:rPr lang="en-US" sz="1200" dirty="0"/>
              <a:t>O.B.T., PRC 114, 024603 (2026)</a:t>
            </a:r>
          </a:p>
        </p:txBody>
      </p:sp>
    </p:spTree>
    <p:extLst>
      <p:ext uri="{BB962C8B-B14F-4D97-AF65-F5344CB8AC3E}">
        <p14:creationId xmlns:p14="http://schemas.microsoft.com/office/powerpoint/2010/main" val="3880438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96A18-E5F7-E765-64DC-EA6D7B0C881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616F666-95A9-86C4-586F-E75BA48E3869}"/>
              </a:ext>
            </a:extLst>
          </p:cNvPr>
          <p:cNvSpPr>
            <a:spLocks noGrp="1"/>
          </p:cNvSpPr>
          <p:nvPr>
            <p:ph type="title"/>
          </p:nvPr>
        </p:nvSpPr>
        <p:spPr/>
        <p:txBody>
          <a:bodyPr/>
          <a:lstStyle/>
          <a:p>
            <a:endParaRPr lang="en-US" dirty="0"/>
          </a:p>
        </p:txBody>
      </p:sp>
      <p:sp>
        <p:nvSpPr>
          <p:cNvPr id="5" name="Rectangle 4">
            <a:extLst>
              <a:ext uri="{FF2B5EF4-FFF2-40B4-BE49-F238E27FC236}">
                <a16:creationId xmlns:a16="http://schemas.microsoft.com/office/drawing/2014/main" id="{370FBB47-C4DB-407C-73CD-1B154B3C4CF4}"/>
              </a:ext>
            </a:extLst>
          </p:cNvPr>
          <p:cNvSpPr/>
          <p:nvPr/>
        </p:nvSpPr>
        <p:spPr>
          <a:xfrm>
            <a:off x="0" y="0"/>
            <a:ext cx="12192000" cy="6858000"/>
          </a:xfrm>
          <a:prstGeom prst="rect">
            <a:avLst/>
          </a:prstGeom>
          <a:solidFill>
            <a:srgbClr val="06430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dirty="0">
                <a:solidFill>
                  <a:schemeClr val="bg1"/>
                </a:solidFill>
                <a:effectLst>
                  <a:outerShdw blurRad="38100" dist="38100" dir="2700000" algn="tl">
                    <a:srgbClr val="000000">
                      <a:alpha val="43137"/>
                    </a:srgbClr>
                  </a:outerShdw>
                </a:effectLst>
                <a:sym typeface="Symbol" panose="05050102010706020507" pitchFamily="18" charset="2"/>
              </a:rPr>
              <a:t>Completed NI experiments — </a:t>
            </a:r>
            <a:br>
              <a:rPr lang="en-US" sz="4400" dirty="0">
                <a:solidFill>
                  <a:schemeClr val="bg1"/>
                </a:solidFill>
                <a:effectLst>
                  <a:outerShdw blurRad="38100" dist="38100" dir="2700000" algn="tl">
                    <a:srgbClr val="000000">
                      <a:alpha val="43137"/>
                    </a:srgbClr>
                  </a:outerShdw>
                </a:effectLst>
                <a:sym typeface="Symbol" panose="05050102010706020507" pitchFamily="18" charset="2"/>
              </a:rPr>
            </a:br>
            <a:r>
              <a:rPr lang="en-US" sz="4400" dirty="0">
                <a:solidFill>
                  <a:schemeClr val="bg1"/>
                </a:solidFill>
                <a:effectLst>
                  <a:outerShdw blurRad="38100" dist="38100" dir="2700000" algn="tl">
                    <a:srgbClr val="000000">
                      <a:alpha val="43137"/>
                    </a:srgbClr>
                  </a:outerShdw>
                </a:effectLst>
                <a:sym typeface="Symbol" panose="05050102010706020507" pitchFamily="18" charset="2"/>
              </a:rPr>
              <a:t>analysis / publication preparation  </a:t>
            </a:r>
            <a:br>
              <a:rPr lang="en-US" sz="4400" dirty="0">
                <a:solidFill>
                  <a:schemeClr val="bg1"/>
                </a:solidFill>
                <a:effectLst>
                  <a:outerShdw blurRad="38100" dist="38100" dir="2700000" algn="tl">
                    <a:srgbClr val="000000">
                      <a:alpha val="43137"/>
                    </a:srgbClr>
                  </a:outerShdw>
                </a:effectLst>
                <a:sym typeface="Symbol" panose="05050102010706020507" pitchFamily="18" charset="2"/>
              </a:rPr>
            </a:br>
            <a:endParaRPr lang="en-US" sz="3200" dirty="0">
              <a:solidFill>
                <a:schemeClr val="bg1"/>
              </a:solidFill>
              <a:effectLst>
                <a:outerShdw blurRad="38100" dist="38100" dir="2700000" algn="tl">
                  <a:srgbClr val="000000">
                    <a:alpha val="43137"/>
                  </a:srgbClr>
                </a:outerShdw>
              </a:effectLst>
            </a:endParaRPr>
          </a:p>
          <a:p>
            <a:pPr algn="ctr"/>
            <a:endParaRPr lang="en-US" b="1" dirty="0">
              <a:solidFill>
                <a:schemeClr val="bg1">
                  <a:lumMod val="95000"/>
                </a:schemeClr>
              </a:solidFill>
              <a:effectLst>
                <a:outerShdw blurRad="38100" dist="38100" dir="2700000" algn="tl">
                  <a:srgbClr val="000000">
                    <a:alpha val="43137"/>
                  </a:srgbClr>
                </a:outerShdw>
              </a:effectLst>
            </a:endParaRPr>
          </a:p>
        </p:txBody>
      </p:sp>
      <p:pic>
        <p:nvPicPr>
          <p:cNvPr id="2" name="Picture 1" descr="A white helmet with a curved tail&#10;&#10;Description automatically generated">
            <a:extLst>
              <a:ext uri="{FF2B5EF4-FFF2-40B4-BE49-F238E27FC236}">
                <a16:creationId xmlns:a16="http://schemas.microsoft.com/office/drawing/2014/main" id="{16D51EAF-9F05-3BE1-F558-FB58F2C5E199}"/>
              </a:ext>
            </a:extLst>
          </p:cNvPr>
          <p:cNvPicPr>
            <a:picLocks noChangeAspect="1"/>
          </p:cNvPicPr>
          <p:nvPr/>
        </p:nvPicPr>
        <p:blipFill>
          <a:blip r:embed="rId2"/>
          <a:stretch>
            <a:fillRect/>
          </a:stretch>
        </p:blipFill>
        <p:spPr>
          <a:xfrm>
            <a:off x="228600" y="6108800"/>
            <a:ext cx="495300" cy="495300"/>
          </a:xfrm>
          <a:prstGeom prst="rect">
            <a:avLst/>
          </a:prstGeom>
        </p:spPr>
      </p:pic>
      <p:sp>
        <p:nvSpPr>
          <p:cNvPr id="8" name="Footer Placeholder 7">
            <a:extLst>
              <a:ext uri="{FF2B5EF4-FFF2-40B4-BE49-F238E27FC236}">
                <a16:creationId xmlns:a16="http://schemas.microsoft.com/office/drawing/2014/main" id="{977697BF-E43C-5925-2425-00F909347057}"/>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9" name="Slide Number Placeholder 8">
            <a:extLst>
              <a:ext uri="{FF2B5EF4-FFF2-40B4-BE49-F238E27FC236}">
                <a16:creationId xmlns:a16="http://schemas.microsoft.com/office/drawing/2014/main" id="{FAA887C3-DA21-9152-11D7-98711561DDAC}"/>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18</a:t>
            </a:fld>
            <a:endParaRPr lang="en-US" dirty="0"/>
          </a:p>
        </p:txBody>
      </p:sp>
    </p:spTree>
    <p:extLst>
      <p:ext uri="{BB962C8B-B14F-4D97-AF65-F5344CB8AC3E}">
        <p14:creationId xmlns:p14="http://schemas.microsoft.com/office/powerpoint/2010/main" val="1315108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65B0B-B9DC-F3AE-385F-C0AC752F53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629A97-E9A8-0200-CC8A-A2828B52FEDD}"/>
              </a:ext>
            </a:extLst>
          </p:cNvPr>
          <p:cNvSpPr>
            <a:spLocks noGrp="1"/>
          </p:cNvSpPr>
          <p:nvPr>
            <p:ph type="title"/>
          </p:nvPr>
        </p:nvSpPr>
        <p:spPr>
          <a:xfrm>
            <a:off x="93559" y="158035"/>
            <a:ext cx="11988800" cy="424506"/>
          </a:xfrm>
        </p:spPr>
        <p:txBody>
          <a:bodyPr/>
          <a:lstStyle/>
          <a:p>
            <a:r>
              <a:rPr lang="en-US" dirty="0"/>
              <a:t>Completed NI experiments — analysis / publication preparation </a:t>
            </a:r>
          </a:p>
        </p:txBody>
      </p:sp>
      <p:sp>
        <p:nvSpPr>
          <p:cNvPr id="2" name="Footer Placeholder 1">
            <a:extLst>
              <a:ext uri="{FF2B5EF4-FFF2-40B4-BE49-F238E27FC236}">
                <a16:creationId xmlns:a16="http://schemas.microsoft.com/office/drawing/2014/main" id="{3B016B30-4F8D-DE69-62FC-2F1C0A014A40}"/>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5" name="Slide Number Placeholder 4">
            <a:extLst>
              <a:ext uri="{FF2B5EF4-FFF2-40B4-BE49-F238E27FC236}">
                <a16:creationId xmlns:a16="http://schemas.microsoft.com/office/drawing/2014/main" id="{A347B56C-236C-5F62-1B80-1048D205D5F2}"/>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19</a:t>
            </a:fld>
            <a:endParaRPr lang="en-US" dirty="0"/>
          </a:p>
        </p:txBody>
      </p:sp>
      <p:grpSp>
        <p:nvGrpSpPr>
          <p:cNvPr id="16" name="Group 15">
            <a:extLst>
              <a:ext uri="{FF2B5EF4-FFF2-40B4-BE49-F238E27FC236}">
                <a16:creationId xmlns:a16="http://schemas.microsoft.com/office/drawing/2014/main" id="{55B80D3F-A862-9BAB-B3F8-4A895C255EEB}"/>
              </a:ext>
            </a:extLst>
          </p:cNvPr>
          <p:cNvGrpSpPr/>
          <p:nvPr/>
        </p:nvGrpSpPr>
        <p:grpSpPr>
          <a:xfrm>
            <a:off x="228600" y="3887465"/>
            <a:ext cx="1992810" cy="1573591"/>
            <a:chOff x="5943600" y="3882001"/>
            <a:chExt cx="1992810" cy="1573591"/>
          </a:xfrm>
        </p:grpSpPr>
        <p:sp>
          <p:nvSpPr>
            <p:cNvPr id="17" name="Rectangle 16">
              <a:extLst>
                <a:ext uri="{FF2B5EF4-FFF2-40B4-BE49-F238E27FC236}">
                  <a16:creationId xmlns:a16="http://schemas.microsoft.com/office/drawing/2014/main" id="{067737F6-CE61-DEEF-2055-C8BD3216E4AB}"/>
                </a:ext>
              </a:extLst>
            </p:cNvPr>
            <p:cNvSpPr/>
            <p:nvPr/>
          </p:nvSpPr>
          <p:spPr>
            <a:xfrm>
              <a:off x="5943600" y="4221480"/>
              <a:ext cx="137160" cy="137160"/>
            </a:xfrm>
            <a:prstGeom prst="rect">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7292EA95-D5E3-C8C3-9737-16E75F173825}"/>
                </a:ext>
              </a:extLst>
            </p:cNvPr>
            <p:cNvSpPr txBox="1"/>
            <p:nvPr/>
          </p:nvSpPr>
          <p:spPr>
            <a:xfrm>
              <a:off x="6099048" y="4136171"/>
              <a:ext cx="1409360" cy="307777"/>
            </a:xfrm>
            <a:prstGeom prst="rect">
              <a:avLst/>
            </a:prstGeom>
            <a:noFill/>
          </p:spPr>
          <p:txBody>
            <a:bodyPr wrap="none" rtlCol="0">
              <a:spAutoFit/>
            </a:bodyPr>
            <a:lstStyle/>
            <a:p>
              <a:r>
                <a:rPr lang="en-US" sz="1400" dirty="0"/>
                <a:t>Primary Beams</a:t>
              </a:r>
            </a:p>
          </p:txBody>
        </p:sp>
        <p:sp>
          <p:nvSpPr>
            <p:cNvPr id="19" name="Rectangle 18">
              <a:extLst>
                <a:ext uri="{FF2B5EF4-FFF2-40B4-BE49-F238E27FC236}">
                  <a16:creationId xmlns:a16="http://schemas.microsoft.com/office/drawing/2014/main" id="{162AF3F2-DC9F-C928-1DD9-AFB87BB3ED24}"/>
                </a:ext>
              </a:extLst>
            </p:cNvPr>
            <p:cNvSpPr/>
            <p:nvPr/>
          </p:nvSpPr>
          <p:spPr>
            <a:xfrm>
              <a:off x="5943600" y="4473447"/>
              <a:ext cx="137160" cy="137160"/>
            </a:xfrm>
            <a:prstGeom prst="rect">
              <a:avLst/>
            </a:prstGeom>
            <a:solidFill>
              <a:srgbClr val="CC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4BEF9D60-8795-93DA-20DE-6C1F40C073AD}"/>
                </a:ext>
              </a:extLst>
            </p:cNvPr>
            <p:cNvSpPr txBox="1"/>
            <p:nvPr/>
          </p:nvSpPr>
          <p:spPr>
            <a:xfrm>
              <a:off x="6099048" y="4382650"/>
              <a:ext cx="1677062" cy="307777"/>
            </a:xfrm>
            <a:prstGeom prst="rect">
              <a:avLst/>
            </a:prstGeom>
            <a:noFill/>
          </p:spPr>
          <p:txBody>
            <a:bodyPr wrap="none" rtlCol="0">
              <a:spAutoFit/>
            </a:bodyPr>
            <a:lstStyle/>
            <a:p>
              <a:r>
                <a:rPr lang="en-US" sz="1400" dirty="0"/>
                <a:t>Observed isotopes</a:t>
              </a:r>
            </a:p>
          </p:txBody>
        </p:sp>
        <p:sp>
          <p:nvSpPr>
            <p:cNvPr id="21" name="Rectangle 20">
              <a:extLst>
                <a:ext uri="{FF2B5EF4-FFF2-40B4-BE49-F238E27FC236}">
                  <a16:creationId xmlns:a16="http://schemas.microsoft.com/office/drawing/2014/main" id="{7184A2CA-0B6A-EA4F-B3E1-4926B8B133B3}"/>
                </a:ext>
              </a:extLst>
            </p:cNvPr>
            <p:cNvSpPr/>
            <p:nvPr/>
          </p:nvSpPr>
          <p:spPr>
            <a:xfrm>
              <a:off x="5943600" y="4735982"/>
              <a:ext cx="137160" cy="137160"/>
            </a:xfrm>
            <a:prstGeom prst="rect">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8CB6AB5-5A19-CA55-D0D3-9B55225FC018}"/>
                </a:ext>
              </a:extLst>
            </p:cNvPr>
            <p:cNvSpPr txBox="1"/>
            <p:nvPr/>
          </p:nvSpPr>
          <p:spPr>
            <a:xfrm>
              <a:off x="6099048" y="4650673"/>
              <a:ext cx="1837362" cy="307777"/>
            </a:xfrm>
            <a:prstGeom prst="rect">
              <a:avLst/>
            </a:prstGeom>
            <a:noFill/>
          </p:spPr>
          <p:txBody>
            <a:bodyPr wrap="none" rtlCol="0">
              <a:spAutoFit/>
            </a:bodyPr>
            <a:lstStyle/>
            <a:p>
              <a:pPr>
                <a:spcBef>
                  <a:spcPts val="600"/>
                </a:spcBef>
              </a:pPr>
              <a:r>
                <a:rPr lang="en-US" sz="1400" dirty="0"/>
                <a:t>Experiments at FRIB</a:t>
              </a:r>
            </a:p>
          </p:txBody>
        </p:sp>
        <p:sp>
          <p:nvSpPr>
            <p:cNvPr id="24" name="Rectangle 23">
              <a:extLst>
                <a:ext uri="{FF2B5EF4-FFF2-40B4-BE49-F238E27FC236}">
                  <a16:creationId xmlns:a16="http://schemas.microsoft.com/office/drawing/2014/main" id="{58322386-5B61-6183-D28E-888BBB162E82}"/>
                </a:ext>
              </a:extLst>
            </p:cNvPr>
            <p:cNvSpPr/>
            <p:nvPr/>
          </p:nvSpPr>
          <p:spPr>
            <a:xfrm>
              <a:off x="5943600" y="3967310"/>
              <a:ext cx="137160" cy="13716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54679216-92CA-E1EC-CC2C-51F902DA1FAC}"/>
                </a:ext>
              </a:extLst>
            </p:cNvPr>
            <p:cNvSpPr txBox="1"/>
            <p:nvPr/>
          </p:nvSpPr>
          <p:spPr>
            <a:xfrm>
              <a:off x="6099048" y="3882001"/>
              <a:ext cx="1409360" cy="307777"/>
            </a:xfrm>
            <a:prstGeom prst="rect">
              <a:avLst/>
            </a:prstGeom>
            <a:noFill/>
          </p:spPr>
          <p:txBody>
            <a:bodyPr wrap="none" rtlCol="0">
              <a:spAutoFit/>
            </a:bodyPr>
            <a:lstStyle/>
            <a:p>
              <a:r>
                <a:rPr lang="en-US" sz="1400" dirty="0"/>
                <a:t>Stable isotopes</a:t>
              </a:r>
            </a:p>
          </p:txBody>
        </p:sp>
        <p:sp>
          <p:nvSpPr>
            <p:cNvPr id="26" name="Rectangle 25">
              <a:extLst>
                <a:ext uri="{FF2B5EF4-FFF2-40B4-BE49-F238E27FC236}">
                  <a16:creationId xmlns:a16="http://schemas.microsoft.com/office/drawing/2014/main" id="{46C490B8-E425-604A-CA78-D4AA2CF72096}"/>
                </a:ext>
              </a:extLst>
            </p:cNvPr>
            <p:cNvSpPr/>
            <p:nvPr/>
          </p:nvSpPr>
          <p:spPr>
            <a:xfrm>
              <a:off x="5943600" y="5002292"/>
              <a:ext cx="137160" cy="137160"/>
            </a:xfrm>
            <a:prstGeom prst="rect">
              <a:avLst/>
            </a:prstGeom>
            <a:solidFill>
              <a:srgbClr val="FFAE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AE1A"/>
                </a:solidFill>
              </a:endParaRPr>
            </a:p>
          </p:txBody>
        </p:sp>
        <p:sp>
          <p:nvSpPr>
            <p:cNvPr id="27" name="TextBox 26">
              <a:extLst>
                <a:ext uri="{FF2B5EF4-FFF2-40B4-BE49-F238E27FC236}">
                  <a16:creationId xmlns:a16="http://schemas.microsoft.com/office/drawing/2014/main" id="{13B50720-8DB9-AFD4-C180-D9A6129F2FB3}"/>
                </a:ext>
              </a:extLst>
            </p:cNvPr>
            <p:cNvSpPr txBox="1"/>
            <p:nvPr/>
          </p:nvSpPr>
          <p:spPr>
            <a:xfrm>
              <a:off x="6099048" y="4916983"/>
              <a:ext cx="1737976" cy="538609"/>
            </a:xfrm>
            <a:prstGeom prst="rect">
              <a:avLst/>
            </a:prstGeom>
            <a:noFill/>
          </p:spPr>
          <p:txBody>
            <a:bodyPr wrap="none" rtlCol="0">
              <a:spAutoFit/>
            </a:bodyPr>
            <a:lstStyle/>
            <a:p>
              <a:pPr>
                <a:spcBef>
                  <a:spcPts val="600"/>
                </a:spcBef>
              </a:pPr>
              <a:r>
                <a:rPr lang="en-US" sz="1400" dirty="0"/>
                <a:t>Discovered at FRIB</a:t>
              </a:r>
            </a:p>
            <a:p>
              <a:pPr>
                <a:spcBef>
                  <a:spcPts val="600"/>
                </a:spcBef>
              </a:pPr>
              <a:r>
                <a:rPr lang="en-US" sz="1000" dirty="0"/>
                <a:t>Data Date: 2026-04-21</a:t>
              </a:r>
            </a:p>
          </p:txBody>
        </p:sp>
      </p:grpSp>
      <p:grpSp>
        <p:nvGrpSpPr>
          <p:cNvPr id="44" name="Group 43">
            <a:extLst>
              <a:ext uri="{FF2B5EF4-FFF2-40B4-BE49-F238E27FC236}">
                <a16:creationId xmlns:a16="http://schemas.microsoft.com/office/drawing/2014/main" id="{F41BC7E0-8B99-C4A8-D5C5-769A9F1B8F33}"/>
              </a:ext>
            </a:extLst>
          </p:cNvPr>
          <p:cNvGrpSpPr/>
          <p:nvPr/>
        </p:nvGrpSpPr>
        <p:grpSpPr>
          <a:xfrm>
            <a:off x="2301831" y="1000003"/>
            <a:ext cx="8052758" cy="5047473"/>
            <a:chOff x="2301831" y="1000003"/>
            <a:chExt cx="8052758" cy="5047473"/>
          </a:xfrm>
        </p:grpSpPr>
        <p:pic>
          <p:nvPicPr>
            <p:cNvPr id="6" name="Picture 5">
              <a:extLst>
                <a:ext uri="{FF2B5EF4-FFF2-40B4-BE49-F238E27FC236}">
                  <a16:creationId xmlns:a16="http://schemas.microsoft.com/office/drawing/2014/main" id="{F7BB389A-AC23-1632-9C69-9701FDCB20B3}"/>
                </a:ext>
              </a:extLst>
            </p:cNvPr>
            <p:cNvPicPr>
              <a:picLocks noChangeAspect="1"/>
            </p:cNvPicPr>
            <p:nvPr/>
          </p:nvPicPr>
          <p:blipFill>
            <a:blip r:embed="rId2"/>
            <a:srcRect/>
            <a:stretch/>
          </p:blipFill>
          <p:spPr>
            <a:xfrm>
              <a:off x="2740009" y="1000003"/>
              <a:ext cx="7547401" cy="5047473"/>
            </a:xfrm>
            <a:prstGeom prst="rect">
              <a:avLst/>
            </a:prstGeom>
          </p:spPr>
        </p:pic>
        <p:sp>
          <p:nvSpPr>
            <p:cNvPr id="8" name="Rectangle 7">
              <a:extLst>
                <a:ext uri="{FF2B5EF4-FFF2-40B4-BE49-F238E27FC236}">
                  <a16:creationId xmlns:a16="http://schemas.microsoft.com/office/drawing/2014/main" id="{C4EB3275-7CBD-4B57-D9F2-9BAF471BE0CD}"/>
                </a:ext>
              </a:extLst>
            </p:cNvPr>
            <p:cNvSpPr/>
            <p:nvPr/>
          </p:nvSpPr>
          <p:spPr>
            <a:xfrm>
              <a:off x="7578145" y="3003165"/>
              <a:ext cx="2121093" cy="307777"/>
            </a:xfrm>
            <a:prstGeom prst="rect">
              <a:avLst/>
            </a:prstGeom>
            <a:ln>
              <a:noFill/>
            </a:ln>
          </p:spPr>
          <p:txBody>
            <a:bodyPr wrap="none">
              <a:spAutoFit/>
            </a:bodyPr>
            <a:lstStyle/>
            <a:p>
              <a:r>
                <a:rPr lang="en-US" sz="1400" baseline="30000" dirty="0">
                  <a:solidFill>
                    <a:srgbClr val="FFAE1A"/>
                  </a:solidFill>
                </a:rPr>
                <a:t>182,183</a:t>
              </a:r>
              <a:r>
                <a:rPr lang="en-US" sz="1400" dirty="0">
                  <a:solidFill>
                    <a:srgbClr val="FFAE1A"/>
                  </a:solidFill>
                </a:rPr>
                <a:t>Tm,</a:t>
              </a:r>
              <a:r>
                <a:rPr lang="en-US" sz="1400" baseline="30000" dirty="0">
                  <a:solidFill>
                    <a:srgbClr val="FFAE1A"/>
                  </a:solidFill>
                </a:rPr>
                <a:t> 186,187</a:t>
              </a:r>
              <a:r>
                <a:rPr lang="en-US" sz="1400" dirty="0">
                  <a:solidFill>
                    <a:srgbClr val="FFAE1A"/>
                  </a:solidFill>
                </a:rPr>
                <a:t>Yb, </a:t>
              </a:r>
              <a:r>
                <a:rPr lang="en-US" sz="1400" baseline="30000" dirty="0">
                  <a:solidFill>
                    <a:srgbClr val="FFAE1A"/>
                  </a:solidFill>
                </a:rPr>
                <a:t>190</a:t>
              </a:r>
              <a:r>
                <a:rPr lang="en-US" sz="1400" dirty="0">
                  <a:solidFill>
                    <a:srgbClr val="FFAE1A"/>
                  </a:solidFill>
                </a:rPr>
                <a:t>Lu</a:t>
              </a:r>
            </a:p>
          </p:txBody>
        </p:sp>
        <p:sp>
          <p:nvSpPr>
            <p:cNvPr id="9" name="Rectangle 21">
              <a:extLst>
                <a:ext uri="{FF2B5EF4-FFF2-40B4-BE49-F238E27FC236}">
                  <a16:creationId xmlns:a16="http://schemas.microsoft.com/office/drawing/2014/main" id="{A8394AF9-01C1-AE4C-D4CD-8B11AB466A53}"/>
                </a:ext>
              </a:extLst>
            </p:cNvPr>
            <p:cNvSpPr/>
            <p:nvPr/>
          </p:nvSpPr>
          <p:spPr>
            <a:xfrm>
              <a:off x="4775353" y="4947121"/>
              <a:ext cx="1412310" cy="307777"/>
            </a:xfrm>
            <a:prstGeom prst="rect">
              <a:avLst/>
            </a:prstGeom>
          </p:spPr>
          <p:txBody>
            <a:bodyPr wrap="none">
              <a:spAutoFit/>
            </a:bodyPr>
            <a:lstStyle/>
            <a:p>
              <a:r>
                <a:rPr lang="en-US" sz="1400" baseline="30000" dirty="0">
                  <a:solidFill>
                    <a:srgbClr val="FFAE1A"/>
                  </a:solidFill>
                </a:rPr>
                <a:t>63</a:t>
              </a:r>
              <a:r>
                <a:rPr lang="en-US" sz="1400" dirty="0">
                  <a:solidFill>
                    <a:srgbClr val="FFAE1A"/>
                  </a:solidFill>
                </a:rPr>
                <a:t>Sc,</a:t>
              </a:r>
              <a:r>
                <a:rPr lang="en-US" sz="1400" baseline="30000" dirty="0">
                  <a:solidFill>
                    <a:srgbClr val="FFAE1A"/>
                  </a:solidFill>
                </a:rPr>
                <a:t> 65,66</a:t>
              </a:r>
              <a:r>
                <a:rPr lang="en-US" sz="1400" dirty="0">
                  <a:solidFill>
                    <a:srgbClr val="FFAE1A"/>
                  </a:solidFill>
                </a:rPr>
                <a:t>Ti, </a:t>
              </a:r>
              <a:r>
                <a:rPr lang="en-US" sz="1400" baseline="30000" dirty="0">
                  <a:solidFill>
                    <a:srgbClr val="FFAE1A"/>
                  </a:solidFill>
                </a:rPr>
                <a:t>68</a:t>
              </a:r>
              <a:r>
                <a:rPr lang="en-US" sz="1400" dirty="0">
                  <a:solidFill>
                    <a:srgbClr val="FFAE1A"/>
                  </a:solidFill>
                </a:rPr>
                <a:t>V</a:t>
              </a:r>
            </a:p>
          </p:txBody>
        </p:sp>
        <p:sp>
          <p:nvSpPr>
            <p:cNvPr id="10" name="타원 64">
              <a:extLst>
                <a:ext uri="{FF2B5EF4-FFF2-40B4-BE49-F238E27FC236}">
                  <a16:creationId xmlns:a16="http://schemas.microsoft.com/office/drawing/2014/main" id="{7DE1016B-68D7-82E7-DC25-70F97E58DE0C}"/>
                </a:ext>
              </a:extLst>
            </p:cNvPr>
            <p:cNvSpPr/>
            <p:nvPr/>
          </p:nvSpPr>
          <p:spPr>
            <a:xfrm>
              <a:off x="6146800" y="3365590"/>
              <a:ext cx="152400" cy="105289"/>
            </a:xfrm>
            <a:prstGeom prst="ellipse">
              <a:avLst/>
            </a:prstGeom>
            <a:solidFill>
              <a:schemeClr val="accent3">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11" name="TextBox 10">
              <a:extLst>
                <a:ext uri="{FF2B5EF4-FFF2-40B4-BE49-F238E27FC236}">
                  <a16:creationId xmlns:a16="http://schemas.microsoft.com/office/drawing/2014/main" id="{64AC12C6-648A-AB5B-2BD3-6807DBE5D5E3}"/>
                </a:ext>
              </a:extLst>
            </p:cNvPr>
            <p:cNvSpPr txBox="1"/>
            <p:nvPr/>
          </p:nvSpPr>
          <p:spPr>
            <a:xfrm>
              <a:off x="5769855" y="2954655"/>
              <a:ext cx="1179734" cy="430887"/>
            </a:xfrm>
            <a:prstGeom prst="rect">
              <a:avLst/>
            </a:prstGeom>
            <a:noFill/>
          </p:spPr>
          <p:txBody>
            <a:bodyPr wrap="square" rtlCol="0">
              <a:spAutoFit/>
            </a:bodyPr>
            <a:lstStyle/>
            <a:p>
              <a:r>
                <a:rPr lang="en-US" altLang="ko-KR" sz="2200" b="1" baseline="30000" dirty="0">
                  <a:solidFill>
                    <a:srgbClr val="0F0C8F"/>
                  </a:solidFill>
                </a:rPr>
                <a:t>144</a:t>
              </a:r>
              <a:r>
                <a:rPr lang="en-US" altLang="ko-KR" sz="2200" b="1" dirty="0">
                  <a:solidFill>
                    <a:srgbClr val="0F0C8F"/>
                  </a:solidFill>
                </a:rPr>
                <a:t>Sm</a:t>
              </a:r>
              <a:endParaRPr lang="ko-KR" altLang="en-US" sz="2200" b="1" dirty="0">
                <a:solidFill>
                  <a:srgbClr val="0F0C8F"/>
                </a:solidFill>
              </a:endParaRPr>
            </a:p>
          </p:txBody>
        </p:sp>
        <p:sp>
          <p:nvSpPr>
            <p:cNvPr id="12" name="타원 66">
              <a:extLst>
                <a:ext uri="{FF2B5EF4-FFF2-40B4-BE49-F238E27FC236}">
                  <a16:creationId xmlns:a16="http://schemas.microsoft.com/office/drawing/2014/main" id="{F5CA0C02-245E-B33F-17B0-CAB9BB8F5AAA}"/>
                </a:ext>
              </a:extLst>
            </p:cNvPr>
            <p:cNvSpPr/>
            <p:nvPr/>
          </p:nvSpPr>
          <p:spPr>
            <a:xfrm rot="19469600">
              <a:off x="5180832" y="3450261"/>
              <a:ext cx="560923" cy="195753"/>
            </a:xfrm>
            <a:prstGeom prst="ellipse">
              <a:avLst/>
            </a:prstGeom>
            <a:solidFill>
              <a:srgbClr val="FFAE1A">
                <a:alpha val="50000"/>
              </a:srgb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13" name="타원 71">
              <a:extLst>
                <a:ext uri="{FF2B5EF4-FFF2-40B4-BE49-F238E27FC236}">
                  <a16:creationId xmlns:a16="http://schemas.microsoft.com/office/drawing/2014/main" id="{3EF6D6CA-7C65-6A06-B755-503DA6ACF903}"/>
                </a:ext>
              </a:extLst>
            </p:cNvPr>
            <p:cNvSpPr/>
            <p:nvPr/>
          </p:nvSpPr>
          <p:spPr>
            <a:xfrm>
              <a:off x="7926120" y="2545828"/>
              <a:ext cx="152400" cy="105289"/>
            </a:xfrm>
            <a:prstGeom prst="ellipse">
              <a:avLst/>
            </a:prstGeom>
            <a:solidFill>
              <a:srgbClr val="0F0C8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14" name="TextBox 13">
              <a:extLst>
                <a:ext uri="{FF2B5EF4-FFF2-40B4-BE49-F238E27FC236}">
                  <a16:creationId xmlns:a16="http://schemas.microsoft.com/office/drawing/2014/main" id="{1B813D00-541B-EE4B-4281-CF5E998FB429}"/>
                </a:ext>
              </a:extLst>
            </p:cNvPr>
            <p:cNvSpPr txBox="1"/>
            <p:nvPr/>
          </p:nvSpPr>
          <p:spPr>
            <a:xfrm>
              <a:off x="7187108" y="2167585"/>
              <a:ext cx="1066800" cy="430887"/>
            </a:xfrm>
            <a:prstGeom prst="rect">
              <a:avLst/>
            </a:prstGeom>
            <a:noFill/>
          </p:spPr>
          <p:txBody>
            <a:bodyPr wrap="square" rtlCol="0">
              <a:spAutoFit/>
            </a:bodyPr>
            <a:lstStyle/>
            <a:p>
              <a:r>
                <a:rPr lang="en-US" altLang="ko-KR" sz="2200" b="1" baseline="30000" dirty="0">
                  <a:solidFill>
                    <a:srgbClr val="0F0C8F"/>
                  </a:solidFill>
                </a:rPr>
                <a:t>208</a:t>
              </a:r>
              <a:r>
                <a:rPr lang="en-US" altLang="ko-KR" sz="2200" b="1" dirty="0">
                  <a:solidFill>
                    <a:srgbClr val="0F0C8F"/>
                  </a:solidFill>
                </a:rPr>
                <a:t>Pb</a:t>
              </a:r>
              <a:endParaRPr lang="ko-KR" altLang="en-US" sz="2200" b="1" dirty="0">
                <a:solidFill>
                  <a:srgbClr val="0F0C8F"/>
                </a:solidFill>
              </a:endParaRPr>
            </a:p>
          </p:txBody>
        </p:sp>
        <p:sp>
          <p:nvSpPr>
            <p:cNvPr id="15" name="타원 97">
              <a:extLst>
                <a:ext uri="{FF2B5EF4-FFF2-40B4-BE49-F238E27FC236}">
                  <a16:creationId xmlns:a16="http://schemas.microsoft.com/office/drawing/2014/main" id="{7E4621F3-5AD4-6DEF-7772-CE91812AF6B5}"/>
                </a:ext>
              </a:extLst>
            </p:cNvPr>
            <p:cNvSpPr/>
            <p:nvPr/>
          </p:nvSpPr>
          <p:spPr>
            <a:xfrm rot="19469600">
              <a:off x="7650414" y="2861682"/>
              <a:ext cx="544297" cy="140974"/>
            </a:xfrm>
            <a:prstGeom prst="ellipse">
              <a:avLst/>
            </a:prstGeom>
            <a:solidFill>
              <a:srgbClr val="FFAE1A">
                <a:alpha val="50000"/>
              </a:srgb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28" name="TextBox 27">
              <a:extLst>
                <a:ext uri="{FF2B5EF4-FFF2-40B4-BE49-F238E27FC236}">
                  <a16:creationId xmlns:a16="http://schemas.microsoft.com/office/drawing/2014/main" id="{B08F6EA4-DA5B-7B39-ABDC-25BC3BFC99BC}"/>
                </a:ext>
              </a:extLst>
            </p:cNvPr>
            <p:cNvSpPr txBox="1"/>
            <p:nvPr/>
          </p:nvSpPr>
          <p:spPr>
            <a:xfrm>
              <a:off x="9443762" y="5481838"/>
              <a:ext cx="910827" cy="307777"/>
            </a:xfrm>
            <a:prstGeom prst="rect">
              <a:avLst/>
            </a:prstGeom>
            <a:noFill/>
          </p:spPr>
          <p:txBody>
            <a:bodyPr wrap="none" rtlCol="0">
              <a:spAutoFit/>
            </a:bodyPr>
            <a:lstStyle/>
            <a:p>
              <a:r>
                <a:rPr lang="en-US" sz="1400" dirty="0"/>
                <a:t>Neutrons</a:t>
              </a:r>
            </a:p>
          </p:txBody>
        </p:sp>
        <p:sp>
          <p:nvSpPr>
            <p:cNvPr id="29" name="TextBox 28">
              <a:extLst>
                <a:ext uri="{FF2B5EF4-FFF2-40B4-BE49-F238E27FC236}">
                  <a16:creationId xmlns:a16="http://schemas.microsoft.com/office/drawing/2014/main" id="{CF37E09B-7AC4-5374-F1F0-23C200FDF21D}"/>
                </a:ext>
              </a:extLst>
            </p:cNvPr>
            <p:cNvSpPr txBox="1"/>
            <p:nvPr/>
          </p:nvSpPr>
          <p:spPr>
            <a:xfrm rot="16200000">
              <a:off x="2054808" y="1297191"/>
              <a:ext cx="801823" cy="307777"/>
            </a:xfrm>
            <a:prstGeom prst="rect">
              <a:avLst/>
            </a:prstGeom>
            <a:noFill/>
          </p:spPr>
          <p:txBody>
            <a:bodyPr wrap="none" rtlCol="0">
              <a:spAutoFit/>
            </a:bodyPr>
            <a:lstStyle/>
            <a:p>
              <a:r>
                <a:rPr lang="en-US" sz="1400" dirty="0"/>
                <a:t>Protons</a:t>
              </a:r>
            </a:p>
          </p:txBody>
        </p:sp>
        <p:sp>
          <p:nvSpPr>
            <p:cNvPr id="30" name="타원 71">
              <a:extLst>
                <a:ext uri="{FF2B5EF4-FFF2-40B4-BE49-F238E27FC236}">
                  <a16:creationId xmlns:a16="http://schemas.microsoft.com/office/drawing/2014/main" id="{72BD7BE9-D6BD-CCD1-7F20-CC347705BEA7}"/>
                </a:ext>
              </a:extLst>
            </p:cNvPr>
            <p:cNvSpPr/>
            <p:nvPr/>
          </p:nvSpPr>
          <p:spPr>
            <a:xfrm>
              <a:off x="8732559" y="2188968"/>
              <a:ext cx="152400" cy="105289"/>
            </a:xfrm>
            <a:prstGeom prst="ellipse">
              <a:avLst/>
            </a:prstGeom>
            <a:solidFill>
              <a:srgbClr val="0F0C8F">
                <a:alpha val="5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31" name="타원 97">
              <a:extLst>
                <a:ext uri="{FF2B5EF4-FFF2-40B4-BE49-F238E27FC236}">
                  <a16:creationId xmlns:a16="http://schemas.microsoft.com/office/drawing/2014/main" id="{1C4161A7-D2DC-FC08-DC0B-28F7D1B9887C}"/>
                </a:ext>
              </a:extLst>
            </p:cNvPr>
            <p:cNvSpPr/>
            <p:nvPr/>
          </p:nvSpPr>
          <p:spPr>
            <a:xfrm rot="19469600">
              <a:off x="8481177" y="2407566"/>
              <a:ext cx="512164" cy="176872"/>
            </a:xfrm>
            <a:prstGeom prst="ellipse">
              <a:avLst/>
            </a:prstGeom>
            <a:solidFill>
              <a:srgbClr val="FFAE1A">
                <a:alpha val="50000"/>
              </a:srgb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32" name="TextBox 31">
              <a:extLst>
                <a:ext uri="{FF2B5EF4-FFF2-40B4-BE49-F238E27FC236}">
                  <a16:creationId xmlns:a16="http://schemas.microsoft.com/office/drawing/2014/main" id="{7CCEEAF7-A894-964C-F458-7A30274E03E6}"/>
                </a:ext>
              </a:extLst>
            </p:cNvPr>
            <p:cNvSpPr txBox="1"/>
            <p:nvPr/>
          </p:nvSpPr>
          <p:spPr>
            <a:xfrm>
              <a:off x="8275359" y="1786141"/>
              <a:ext cx="1066800" cy="430887"/>
            </a:xfrm>
            <a:prstGeom prst="rect">
              <a:avLst/>
            </a:prstGeom>
            <a:noFill/>
          </p:spPr>
          <p:txBody>
            <a:bodyPr wrap="square" rtlCol="0">
              <a:spAutoFit/>
            </a:bodyPr>
            <a:lstStyle/>
            <a:p>
              <a:r>
                <a:rPr lang="en-US" altLang="ko-KR" sz="2200" b="1" baseline="30000" dirty="0">
                  <a:solidFill>
                    <a:srgbClr val="0F0C8F"/>
                  </a:solidFill>
                </a:rPr>
                <a:t>238</a:t>
              </a:r>
              <a:r>
                <a:rPr lang="en-US" altLang="ko-KR" sz="2200" b="1" dirty="0">
                  <a:solidFill>
                    <a:srgbClr val="0F0C8F"/>
                  </a:solidFill>
                </a:rPr>
                <a:t>U</a:t>
              </a:r>
              <a:endParaRPr lang="ko-KR" altLang="en-US" sz="2200" b="1" dirty="0">
                <a:solidFill>
                  <a:srgbClr val="0F0C8F"/>
                </a:solidFill>
              </a:endParaRPr>
            </a:p>
          </p:txBody>
        </p:sp>
        <p:sp>
          <p:nvSpPr>
            <p:cNvPr id="34" name="Arrow: Right 33">
              <a:extLst>
                <a:ext uri="{FF2B5EF4-FFF2-40B4-BE49-F238E27FC236}">
                  <a16:creationId xmlns:a16="http://schemas.microsoft.com/office/drawing/2014/main" id="{9CF73AC3-0D02-2BAF-62D5-C5E95455ACA5}"/>
                </a:ext>
              </a:extLst>
            </p:cNvPr>
            <p:cNvSpPr/>
            <p:nvPr/>
          </p:nvSpPr>
          <p:spPr>
            <a:xfrm rot="10551879">
              <a:off x="5769855" y="3418234"/>
              <a:ext cx="295704" cy="5264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Arrow: Right 34">
              <a:extLst>
                <a:ext uri="{FF2B5EF4-FFF2-40B4-BE49-F238E27FC236}">
                  <a16:creationId xmlns:a16="http://schemas.microsoft.com/office/drawing/2014/main" id="{B34C5943-A4B8-6194-013A-0804E892F01D}"/>
                </a:ext>
              </a:extLst>
            </p:cNvPr>
            <p:cNvSpPr/>
            <p:nvPr/>
          </p:nvSpPr>
          <p:spPr>
            <a:xfrm rot="5718187" flipV="1">
              <a:off x="7939622" y="2679515"/>
              <a:ext cx="99552" cy="6858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Arrow: Right 35">
              <a:extLst>
                <a:ext uri="{FF2B5EF4-FFF2-40B4-BE49-F238E27FC236}">
                  <a16:creationId xmlns:a16="http://schemas.microsoft.com/office/drawing/2014/main" id="{2934A205-535D-DBEF-6FE7-C8B959978B7A}"/>
                </a:ext>
              </a:extLst>
            </p:cNvPr>
            <p:cNvSpPr/>
            <p:nvPr/>
          </p:nvSpPr>
          <p:spPr>
            <a:xfrm rot="5718187" flipV="1">
              <a:off x="8755327" y="2303042"/>
              <a:ext cx="99552" cy="6858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타원 64">
              <a:extLst>
                <a:ext uri="{FF2B5EF4-FFF2-40B4-BE49-F238E27FC236}">
                  <a16:creationId xmlns:a16="http://schemas.microsoft.com/office/drawing/2014/main" id="{F2CBE95D-672C-B362-C75B-C1DB063075A8}"/>
                </a:ext>
              </a:extLst>
            </p:cNvPr>
            <p:cNvSpPr/>
            <p:nvPr/>
          </p:nvSpPr>
          <p:spPr>
            <a:xfrm>
              <a:off x="4803038" y="4482771"/>
              <a:ext cx="152400" cy="105289"/>
            </a:xfrm>
            <a:prstGeom prst="ellipse">
              <a:avLst/>
            </a:prstGeom>
            <a:solidFill>
              <a:schemeClr val="accent3">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38" name="TextBox 37">
              <a:extLst>
                <a:ext uri="{FF2B5EF4-FFF2-40B4-BE49-F238E27FC236}">
                  <a16:creationId xmlns:a16="http://schemas.microsoft.com/office/drawing/2014/main" id="{113FE39C-B2D2-180A-02CE-CE3ADF5FF97D}"/>
                </a:ext>
              </a:extLst>
            </p:cNvPr>
            <p:cNvSpPr txBox="1"/>
            <p:nvPr/>
          </p:nvSpPr>
          <p:spPr>
            <a:xfrm>
              <a:off x="4931045" y="4336703"/>
              <a:ext cx="1179734" cy="430887"/>
            </a:xfrm>
            <a:prstGeom prst="rect">
              <a:avLst/>
            </a:prstGeom>
            <a:noFill/>
          </p:spPr>
          <p:txBody>
            <a:bodyPr wrap="square" rtlCol="0">
              <a:spAutoFit/>
            </a:bodyPr>
            <a:lstStyle/>
            <a:p>
              <a:r>
                <a:rPr lang="en-US" altLang="ko-KR" sz="2200" b="1" baseline="30000" dirty="0">
                  <a:solidFill>
                    <a:srgbClr val="0F0C8F"/>
                  </a:solidFill>
                </a:rPr>
                <a:t>82</a:t>
              </a:r>
              <a:r>
                <a:rPr lang="en-US" altLang="ko-KR" sz="2200" b="1" dirty="0">
                  <a:solidFill>
                    <a:srgbClr val="0F0C8F"/>
                  </a:solidFill>
                </a:rPr>
                <a:t>Se</a:t>
              </a:r>
              <a:endParaRPr lang="ko-KR" altLang="en-US" sz="2200" b="1" dirty="0">
                <a:solidFill>
                  <a:srgbClr val="0F0C8F"/>
                </a:solidFill>
              </a:endParaRPr>
            </a:p>
          </p:txBody>
        </p:sp>
      </p:grpSp>
      <p:cxnSp>
        <p:nvCxnSpPr>
          <p:cNvPr id="46" name="Straight Arrow Connector 45">
            <a:extLst>
              <a:ext uri="{FF2B5EF4-FFF2-40B4-BE49-F238E27FC236}">
                <a16:creationId xmlns:a16="http://schemas.microsoft.com/office/drawing/2014/main" id="{64AA33B4-588A-EF36-A3CD-6F1929CC1C3F}"/>
              </a:ext>
            </a:extLst>
          </p:cNvPr>
          <p:cNvCxnSpPr>
            <a:cxnSpLocks/>
            <a:stCxn id="51" idx="1"/>
          </p:cNvCxnSpPr>
          <p:nvPr/>
        </p:nvCxnSpPr>
        <p:spPr>
          <a:xfrm flipH="1">
            <a:off x="8989027" y="1758412"/>
            <a:ext cx="1146605" cy="207893"/>
          </a:xfrm>
          <a:prstGeom prst="straightConnector1">
            <a:avLst/>
          </a:prstGeom>
          <a:ln w="12700">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6BFB6DD2-3E13-577C-3063-07A6CB1F2781}"/>
              </a:ext>
            </a:extLst>
          </p:cNvPr>
          <p:cNvSpPr txBox="1"/>
          <p:nvPr/>
        </p:nvSpPr>
        <p:spPr>
          <a:xfrm>
            <a:off x="10135632" y="1435246"/>
            <a:ext cx="830677" cy="646331"/>
          </a:xfrm>
          <a:prstGeom prst="rect">
            <a:avLst/>
          </a:prstGeom>
          <a:noFill/>
        </p:spPr>
        <p:txBody>
          <a:bodyPr wrap="none" rtlCol="0">
            <a:spAutoFit/>
          </a:bodyPr>
          <a:lstStyle/>
          <a:p>
            <a:r>
              <a:rPr lang="en-US" sz="1400" dirty="0"/>
              <a:t>07/2026</a:t>
            </a:r>
          </a:p>
          <a:p>
            <a:pPr algn="ctr"/>
            <a:r>
              <a:rPr lang="en-US" sz="1050" dirty="0"/>
              <a:t>E23064</a:t>
            </a:r>
          </a:p>
          <a:p>
            <a:pPr algn="ctr"/>
            <a:r>
              <a:rPr lang="en-US" sz="1050" dirty="0" err="1"/>
              <a:t>FDSi</a:t>
            </a:r>
            <a:endParaRPr lang="en-US" sz="1050" dirty="0"/>
          </a:p>
        </p:txBody>
      </p:sp>
      <p:cxnSp>
        <p:nvCxnSpPr>
          <p:cNvPr id="54" name="Straight Arrow Connector 53">
            <a:extLst>
              <a:ext uri="{FF2B5EF4-FFF2-40B4-BE49-F238E27FC236}">
                <a16:creationId xmlns:a16="http://schemas.microsoft.com/office/drawing/2014/main" id="{3DD0B335-8837-6973-A70A-A704EA98DFF6}"/>
              </a:ext>
            </a:extLst>
          </p:cNvPr>
          <p:cNvCxnSpPr>
            <a:cxnSpLocks/>
          </p:cNvCxnSpPr>
          <p:nvPr/>
        </p:nvCxnSpPr>
        <p:spPr>
          <a:xfrm>
            <a:off x="6824502" y="1504283"/>
            <a:ext cx="464536" cy="598954"/>
          </a:xfrm>
          <a:prstGeom prst="straightConnector1">
            <a:avLst/>
          </a:prstGeom>
          <a:ln w="12700">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13F11495-5BC7-0BE4-8B54-5374F2C008CA}"/>
              </a:ext>
            </a:extLst>
          </p:cNvPr>
          <p:cNvSpPr txBox="1"/>
          <p:nvPr/>
        </p:nvSpPr>
        <p:spPr>
          <a:xfrm>
            <a:off x="6118912" y="1065033"/>
            <a:ext cx="830677" cy="630942"/>
          </a:xfrm>
          <a:prstGeom prst="rect">
            <a:avLst/>
          </a:prstGeom>
          <a:noFill/>
        </p:spPr>
        <p:txBody>
          <a:bodyPr wrap="none" rtlCol="0">
            <a:spAutoFit/>
          </a:bodyPr>
          <a:lstStyle/>
          <a:p>
            <a:r>
              <a:rPr lang="en-US" sz="1400" dirty="0"/>
              <a:t>04/2026</a:t>
            </a:r>
          </a:p>
          <a:p>
            <a:pPr algn="ctr"/>
            <a:r>
              <a:rPr lang="en-US" sz="1050" dirty="0"/>
              <a:t>E21080</a:t>
            </a:r>
          </a:p>
          <a:p>
            <a:pPr algn="ctr"/>
            <a:r>
              <a:rPr lang="en-US" sz="1050" dirty="0" err="1"/>
              <a:t>FDSi</a:t>
            </a:r>
            <a:endParaRPr lang="en-US" sz="1050" dirty="0"/>
          </a:p>
        </p:txBody>
      </p:sp>
      <p:cxnSp>
        <p:nvCxnSpPr>
          <p:cNvPr id="62" name="Straight Arrow Connector 61">
            <a:extLst>
              <a:ext uri="{FF2B5EF4-FFF2-40B4-BE49-F238E27FC236}">
                <a16:creationId xmlns:a16="http://schemas.microsoft.com/office/drawing/2014/main" id="{60D8E221-9F56-8F6F-B5FE-98BB50C78429}"/>
              </a:ext>
            </a:extLst>
          </p:cNvPr>
          <p:cNvCxnSpPr>
            <a:cxnSpLocks/>
          </p:cNvCxnSpPr>
          <p:nvPr/>
        </p:nvCxnSpPr>
        <p:spPr>
          <a:xfrm>
            <a:off x="5395825" y="2274196"/>
            <a:ext cx="464536" cy="598954"/>
          </a:xfrm>
          <a:prstGeom prst="straightConnector1">
            <a:avLst/>
          </a:prstGeom>
          <a:ln w="12700">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6FD16E76-E909-FB17-6989-5E78684933AE}"/>
              </a:ext>
            </a:extLst>
          </p:cNvPr>
          <p:cNvSpPr txBox="1"/>
          <p:nvPr/>
        </p:nvSpPr>
        <p:spPr>
          <a:xfrm>
            <a:off x="4690235" y="1834946"/>
            <a:ext cx="830677" cy="630942"/>
          </a:xfrm>
          <a:prstGeom prst="rect">
            <a:avLst/>
          </a:prstGeom>
          <a:noFill/>
        </p:spPr>
        <p:txBody>
          <a:bodyPr wrap="none" rtlCol="0">
            <a:spAutoFit/>
          </a:bodyPr>
          <a:lstStyle/>
          <a:p>
            <a:r>
              <a:rPr lang="en-US" sz="1400" dirty="0"/>
              <a:t>03/2026</a:t>
            </a:r>
          </a:p>
          <a:p>
            <a:pPr algn="ctr"/>
            <a:r>
              <a:rPr lang="en-US" sz="1050" dirty="0"/>
              <a:t>E23071</a:t>
            </a:r>
          </a:p>
          <a:p>
            <a:pPr algn="ctr"/>
            <a:r>
              <a:rPr lang="en-US" sz="1050" dirty="0" err="1"/>
              <a:t>FDSi</a:t>
            </a:r>
            <a:endParaRPr lang="en-US" sz="1050" dirty="0"/>
          </a:p>
        </p:txBody>
      </p:sp>
      <p:cxnSp>
        <p:nvCxnSpPr>
          <p:cNvPr id="65" name="Straight Arrow Connector 64">
            <a:extLst>
              <a:ext uri="{FF2B5EF4-FFF2-40B4-BE49-F238E27FC236}">
                <a16:creationId xmlns:a16="http://schemas.microsoft.com/office/drawing/2014/main" id="{89CEB3F9-875A-A344-9094-C2B89A1906CA}"/>
              </a:ext>
            </a:extLst>
          </p:cNvPr>
          <p:cNvCxnSpPr>
            <a:cxnSpLocks/>
          </p:cNvCxnSpPr>
          <p:nvPr/>
        </p:nvCxnSpPr>
        <p:spPr>
          <a:xfrm flipH="1">
            <a:off x="5628093" y="4336703"/>
            <a:ext cx="1001285" cy="198712"/>
          </a:xfrm>
          <a:prstGeom prst="straightConnector1">
            <a:avLst/>
          </a:prstGeom>
          <a:ln w="12700">
            <a:solidFill>
              <a:schemeClr val="accent3">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D4886CC3-4BE0-2FDA-A3FA-EE2C0E123927}"/>
              </a:ext>
            </a:extLst>
          </p:cNvPr>
          <p:cNvSpPr txBox="1"/>
          <p:nvPr/>
        </p:nvSpPr>
        <p:spPr>
          <a:xfrm>
            <a:off x="6702610" y="4048308"/>
            <a:ext cx="651140" cy="792525"/>
          </a:xfrm>
          <a:prstGeom prst="rect">
            <a:avLst/>
          </a:prstGeom>
          <a:noFill/>
        </p:spPr>
        <p:txBody>
          <a:bodyPr wrap="none" rtlCol="0">
            <a:spAutoFit/>
          </a:bodyPr>
          <a:lstStyle/>
          <a:p>
            <a:pPr algn="ctr"/>
            <a:r>
              <a:rPr lang="en-US" sz="1400" dirty="0"/>
              <a:t>2024</a:t>
            </a:r>
          </a:p>
          <a:p>
            <a:pPr algn="ctr"/>
            <a:r>
              <a:rPr lang="en-US" sz="1050" dirty="0"/>
              <a:t>E21069</a:t>
            </a:r>
          </a:p>
          <a:p>
            <a:pPr algn="ctr"/>
            <a:r>
              <a:rPr lang="en-US" sz="1050" dirty="0"/>
              <a:t>E23055</a:t>
            </a:r>
          </a:p>
          <a:p>
            <a:pPr algn="ctr"/>
            <a:r>
              <a:rPr lang="en-US" sz="1050" dirty="0" err="1"/>
              <a:t>FDSi</a:t>
            </a:r>
            <a:endParaRPr lang="en-US" sz="1050" dirty="0"/>
          </a:p>
        </p:txBody>
      </p:sp>
    </p:spTree>
    <p:extLst>
      <p:ext uri="{BB962C8B-B14F-4D97-AF65-F5344CB8AC3E}">
        <p14:creationId xmlns:p14="http://schemas.microsoft.com/office/powerpoint/2010/main" val="4874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68926-41EC-270C-3921-F801C56CF6B9}"/>
            </a:ext>
          </a:extLst>
        </p:cNvPr>
        <p:cNvGrpSpPr/>
        <p:nvPr/>
      </p:nvGrpSpPr>
      <p:grpSpPr>
        <a:xfrm>
          <a:off x="0" y="0"/>
          <a:ext cx="0" cy="0"/>
          <a:chOff x="0" y="0"/>
          <a:chExt cx="0" cy="0"/>
        </a:xfrm>
      </p:grpSpPr>
      <p:pic>
        <p:nvPicPr>
          <p:cNvPr id="29" name="Picture 28">
            <a:extLst>
              <a:ext uri="{FF2B5EF4-FFF2-40B4-BE49-F238E27FC236}">
                <a16:creationId xmlns:a16="http://schemas.microsoft.com/office/drawing/2014/main" id="{12613F25-7E04-7E47-83DE-BF4D7DE268EE}"/>
              </a:ext>
            </a:extLst>
          </p:cNvPr>
          <p:cNvPicPr>
            <a:picLocks noChangeAspect="1"/>
          </p:cNvPicPr>
          <p:nvPr/>
        </p:nvPicPr>
        <p:blipFill>
          <a:blip r:embed="rId2"/>
          <a:stretch>
            <a:fillRect/>
          </a:stretch>
        </p:blipFill>
        <p:spPr>
          <a:xfrm>
            <a:off x="9304743" y="1737165"/>
            <a:ext cx="2730456" cy="2587125"/>
          </a:xfrm>
          <a:prstGeom prst="rect">
            <a:avLst/>
          </a:prstGeom>
        </p:spPr>
      </p:pic>
      <p:sp>
        <p:nvSpPr>
          <p:cNvPr id="2" name="Title 1">
            <a:extLst>
              <a:ext uri="{FF2B5EF4-FFF2-40B4-BE49-F238E27FC236}">
                <a16:creationId xmlns:a16="http://schemas.microsoft.com/office/drawing/2014/main" id="{D5F247CB-9006-9D74-1A76-31B414FFE4F0}"/>
              </a:ext>
            </a:extLst>
          </p:cNvPr>
          <p:cNvSpPr>
            <a:spLocks noGrp="1"/>
          </p:cNvSpPr>
          <p:nvPr>
            <p:ph type="title"/>
          </p:nvPr>
        </p:nvSpPr>
        <p:spPr/>
        <p:txBody>
          <a:bodyPr/>
          <a:lstStyle/>
          <a:p>
            <a:r>
              <a:rPr lang="en-US" dirty="0"/>
              <a:t>“New isotope” rush </a:t>
            </a:r>
          </a:p>
        </p:txBody>
      </p:sp>
      <p:sp>
        <p:nvSpPr>
          <p:cNvPr id="3" name="Footer Placeholder 2">
            <a:extLst>
              <a:ext uri="{FF2B5EF4-FFF2-40B4-BE49-F238E27FC236}">
                <a16:creationId xmlns:a16="http://schemas.microsoft.com/office/drawing/2014/main" id="{546AC32A-60AF-CE91-26D9-850F2A5CA8C8}"/>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40C863DE-C77A-AA03-9E47-08EA3E381DA2}"/>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20</a:t>
            </a:fld>
            <a:endParaRPr lang="en-US" dirty="0"/>
          </a:p>
        </p:txBody>
      </p:sp>
      <p:sp>
        <p:nvSpPr>
          <p:cNvPr id="8" name="TextBox 7">
            <a:extLst>
              <a:ext uri="{FF2B5EF4-FFF2-40B4-BE49-F238E27FC236}">
                <a16:creationId xmlns:a16="http://schemas.microsoft.com/office/drawing/2014/main" id="{7095200B-B57E-07AB-B993-FD79AED11F54}"/>
              </a:ext>
            </a:extLst>
          </p:cNvPr>
          <p:cNvSpPr txBox="1"/>
          <p:nvPr/>
        </p:nvSpPr>
        <p:spPr>
          <a:xfrm>
            <a:off x="262912" y="1414881"/>
            <a:ext cx="4419800" cy="1323439"/>
          </a:xfrm>
          <a:prstGeom prst="rect">
            <a:avLst/>
          </a:prstGeom>
          <a:noFill/>
        </p:spPr>
        <p:txBody>
          <a:bodyPr wrap="none" rtlCol="0">
            <a:spAutoFit/>
          </a:bodyPr>
          <a:lstStyle/>
          <a:p>
            <a:r>
              <a:rPr lang="en-US" sz="1600" dirty="0" err="1"/>
              <a:t>S.Pietri</a:t>
            </a:r>
            <a:r>
              <a:rPr lang="en-US" sz="1600" dirty="0"/>
              <a:t> et al., Phys. Lett. B 880 (2026) 140729</a:t>
            </a:r>
          </a:p>
          <a:p>
            <a:r>
              <a:rPr lang="en-US" sz="1600" dirty="0"/>
              <a:t> </a:t>
            </a:r>
          </a:p>
          <a:p>
            <a:r>
              <a:rPr lang="en-US" sz="1200" i="1" dirty="0">
                <a:solidFill>
                  <a:srgbClr val="064308"/>
                </a:solidFill>
              </a:rPr>
              <a:t>Experiment done in </a:t>
            </a:r>
            <a:r>
              <a:rPr lang="en-US" sz="1200" b="1" i="1" dirty="0">
                <a:solidFill>
                  <a:srgbClr val="064308"/>
                </a:solidFill>
              </a:rPr>
              <a:t>April</a:t>
            </a:r>
            <a:r>
              <a:rPr lang="en-US" sz="1200" i="1" dirty="0">
                <a:solidFill>
                  <a:srgbClr val="064308"/>
                </a:solidFill>
              </a:rPr>
              <a:t> </a:t>
            </a:r>
            <a:r>
              <a:rPr lang="en-US" sz="1200" b="1" i="1" dirty="0">
                <a:solidFill>
                  <a:srgbClr val="064308"/>
                </a:solidFill>
              </a:rPr>
              <a:t>2020</a:t>
            </a:r>
            <a:r>
              <a:rPr lang="en-US" sz="1200" i="1" dirty="0">
                <a:solidFill>
                  <a:srgbClr val="064308"/>
                </a:solidFill>
              </a:rPr>
              <a:t> </a:t>
            </a:r>
          </a:p>
          <a:p>
            <a:r>
              <a:rPr lang="en-US" sz="1200" dirty="0"/>
              <a:t>Received </a:t>
            </a:r>
            <a:r>
              <a:rPr lang="en-US" sz="1200" b="1" dirty="0"/>
              <a:t>13 March 2026</a:t>
            </a:r>
            <a:r>
              <a:rPr lang="en-US" sz="1200" dirty="0"/>
              <a:t>; </a:t>
            </a:r>
          </a:p>
          <a:p>
            <a:r>
              <a:rPr lang="en-US" sz="1200" dirty="0"/>
              <a:t>Received in revised form 6 July 2026; </a:t>
            </a:r>
          </a:p>
          <a:p>
            <a:r>
              <a:rPr lang="en-US" sz="1200" dirty="0"/>
              <a:t>Accepted 6 July 2026 </a:t>
            </a:r>
          </a:p>
        </p:txBody>
      </p:sp>
      <p:sp>
        <p:nvSpPr>
          <p:cNvPr id="9" name="TextBox 8">
            <a:extLst>
              <a:ext uri="{FF2B5EF4-FFF2-40B4-BE49-F238E27FC236}">
                <a16:creationId xmlns:a16="http://schemas.microsoft.com/office/drawing/2014/main" id="{788FEF88-88B5-3258-C944-01E44D6DAC68}"/>
              </a:ext>
            </a:extLst>
          </p:cNvPr>
          <p:cNvSpPr txBox="1"/>
          <p:nvPr/>
        </p:nvSpPr>
        <p:spPr>
          <a:xfrm>
            <a:off x="1219200" y="5708374"/>
            <a:ext cx="1814920" cy="338554"/>
          </a:xfrm>
          <a:prstGeom prst="rect">
            <a:avLst/>
          </a:prstGeom>
          <a:noFill/>
        </p:spPr>
        <p:txBody>
          <a:bodyPr wrap="none" rtlCol="0">
            <a:spAutoFit/>
          </a:bodyPr>
          <a:lstStyle/>
          <a:p>
            <a:r>
              <a:rPr lang="en-US" sz="1600" dirty="0"/>
              <a:t>40 </a:t>
            </a:r>
            <a:r>
              <a:rPr lang="en-US" sz="1600" dirty="0">
                <a:sym typeface="Wingdings" panose="05000000000000000000" pitchFamily="2" charset="2"/>
              </a:rPr>
              <a:t> 10  5  0</a:t>
            </a:r>
            <a:endParaRPr lang="en-US" sz="1600" dirty="0"/>
          </a:p>
        </p:txBody>
      </p:sp>
      <p:pic>
        <p:nvPicPr>
          <p:cNvPr id="11" name="Picture 10">
            <a:extLst>
              <a:ext uri="{FF2B5EF4-FFF2-40B4-BE49-F238E27FC236}">
                <a16:creationId xmlns:a16="http://schemas.microsoft.com/office/drawing/2014/main" id="{56ED9A4A-6963-A773-34AA-CAE468F72DA5}"/>
              </a:ext>
            </a:extLst>
          </p:cNvPr>
          <p:cNvPicPr>
            <a:picLocks noChangeAspect="1"/>
          </p:cNvPicPr>
          <p:nvPr/>
        </p:nvPicPr>
        <p:blipFill>
          <a:blip r:embed="rId3"/>
          <a:stretch>
            <a:fillRect/>
          </a:stretch>
        </p:blipFill>
        <p:spPr>
          <a:xfrm>
            <a:off x="263611" y="2844970"/>
            <a:ext cx="4080475" cy="2881251"/>
          </a:xfrm>
          <a:prstGeom prst="rect">
            <a:avLst/>
          </a:prstGeom>
        </p:spPr>
      </p:pic>
      <p:pic>
        <p:nvPicPr>
          <p:cNvPr id="13" name="Picture 12">
            <a:extLst>
              <a:ext uri="{FF2B5EF4-FFF2-40B4-BE49-F238E27FC236}">
                <a16:creationId xmlns:a16="http://schemas.microsoft.com/office/drawing/2014/main" id="{053A3598-7519-3FC4-DE55-BC086B8608DA}"/>
              </a:ext>
            </a:extLst>
          </p:cNvPr>
          <p:cNvPicPr>
            <a:picLocks noChangeAspect="1"/>
          </p:cNvPicPr>
          <p:nvPr/>
        </p:nvPicPr>
        <p:blipFill>
          <a:blip r:embed="rId4"/>
          <a:stretch>
            <a:fillRect/>
          </a:stretch>
        </p:blipFill>
        <p:spPr>
          <a:xfrm>
            <a:off x="5520912" y="1994213"/>
            <a:ext cx="3119767" cy="3901285"/>
          </a:xfrm>
          <a:prstGeom prst="rect">
            <a:avLst/>
          </a:prstGeom>
        </p:spPr>
      </p:pic>
      <p:sp>
        <p:nvSpPr>
          <p:cNvPr id="18" name="TextBox 17">
            <a:extLst>
              <a:ext uri="{FF2B5EF4-FFF2-40B4-BE49-F238E27FC236}">
                <a16:creationId xmlns:a16="http://schemas.microsoft.com/office/drawing/2014/main" id="{C734336A-8F33-72E4-1CA5-E51801705823}"/>
              </a:ext>
            </a:extLst>
          </p:cNvPr>
          <p:cNvSpPr txBox="1"/>
          <p:nvPr/>
        </p:nvSpPr>
        <p:spPr>
          <a:xfrm>
            <a:off x="6191881" y="816738"/>
            <a:ext cx="1484637" cy="307777"/>
          </a:xfrm>
          <a:prstGeom prst="rect">
            <a:avLst/>
          </a:prstGeom>
          <a:noFill/>
        </p:spPr>
        <p:txBody>
          <a:bodyPr wrap="none" rtlCol="0">
            <a:spAutoFit/>
          </a:bodyPr>
          <a:lstStyle/>
          <a:p>
            <a:r>
              <a:rPr lang="en-US" sz="1400" dirty="0"/>
              <a:t>MDT in fall 2025</a:t>
            </a:r>
          </a:p>
        </p:txBody>
      </p:sp>
      <p:sp>
        <p:nvSpPr>
          <p:cNvPr id="20" name="TextBox 19">
            <a:extLst>
              <a:ext uri="{FF2B5EF4-FFF2-40B4-BE49-F238E27FC236}">
                <a16:creationId xmlns:a16="http://schemas.microsoft.com/office/drawing/2014/main" id="{A1D27690-193C-CFDF-389D-7B2D3BA40707}"/>
              </a:ext>
            </a:extLst>
          </p:cNvPr>
          <p:cNvSpPr txBox="1"/>
          <p:nvPr/>
        </p:nvSpPr>
        <p:spPr>
          <a:xfrm>
            <a:off x="5715000" y="1201028"/>
            <a:ext cx="2743200" cy="784830"/>
          </a:xfrm>
          <a:prstGeom prst="rect">
            <a:avLst/>
          </a:prstGeom>
          <a:noFill/>
        </p:spPr>
        <p:txBody>
          <a:bodyPr wrap="square">
            <a:spAutoFit/>
          </a:bodyPr>
          <a:lstStyle/>
          <a:p>
            <a:r>
              <a:rPr lang="en-US" sz="1100" dirty="0"/>
              <a:t>Prog. Theor. Exp. Phys. (2026) 061D01</a:t>
            </a:r>
          </a:p>
          <a:p>
            <a:r>
              <a:rPr lang="en-US" sz="1100" dirty="0"/>
              <a:t>Received: 29 December 2025</a:t>
            </a:r>
          </a:p>
          <a:p>
            <a:r>
              <a:rPr lang="en-US" sz="1100" dirty="0"/>
              <a:t>Published: 14 May 2026</a:t>
            </a:r>
          </a:p>
          <a:p>
            <a:r>
              <a:rPr lang="en-US" sz="1100" dirty="0"/>
              <a:t>Corrected and typeset: 16 June 2026</a:t>
            </a:r>
          </a:p>
        </p:txBody>
      </p:sp>
      <p:sp>
        <p:nvSpPr>
          <p:cNvPr id="22" name="TextBox 21">
            <a:extLst>
              <a:ext uri="{FF2B5EF4-FFF2-40B4-BE49-F238E27FC236}">
                <a16:creationId xmlns:a16="http://schemas.microsoft.com/office/drawing/2014/main" id="{A5AB1EA7-76F1-26A0-B3BD-4A682BD63A9D}"/>
              </a:ext>
            </a:extLst>
          </p:cNvPr>
          <p:cNvSpPr txBox="1"/>
          <p:nvPr/>
        </p:nvSpPr>
        <p:spPr>
          <a:xfrm>
            <a:off x="9296400" y="1157572"/>
            <a:ext cx="4191000" cy="261610"/>
          </a:xfrm>
          <a:prstGeom prst="rect">
            <a:avLst/>
          </a:prstGeom>
          <a:noFill/>
        </p:spPr>
        <p:txBody>
          <a:bodyPr wrap="square">
            <a:spAutoFit/>
          </a:bodyPr>
          <a:lstStyle/>
          <a:p>
            <a:r>
              <a:rPr lang="en-US" sz="1100" dirty="0" err="1"/>
              <a:t>Prog.Theor</a:t>
            </a:r>
            <a:r>
              <a:rPr lang="en-US" sz="1100" dirty="0"/>
              <a:t>. Exp. Phys. 2026, 033 (2026).</a:t>
            </a:r>
          </a:p>
        </p:txBody>
      </p:sp>
      <p:sp>
        <p:nvSpPr>
          <p:cNvPr id="25" name="Rectangle: Rounded Corners 24">
            <a:extLst>
              <a:ext uri="{FF2B5EF4-FFF2-40B4-BE49-F238E27FC236}">
                <a16:creationId xmlns:a16="http://schemas.microsoft.com/office/drawing/2014/main" id="{F203FC10-A92D-0F32-A5DC-226D4BD3C2AD}"/>
              </a:ext>
            </a:extLst>
          </p:cNvPr>
          <p:cNvSpPr/>
          <p:nvPr/>
        </p:nvSpPr>
        <p:spPr>
          <a:xfrm>
            <a:off x="9677400" y="2255163"/>
            <a:ext cx="304800" cy="411837"/>
          </a:xfrm>
          <a:prstGeom prst="roundRect">
            <a:avLst/>
          </a:prstGeom>
          <a:noFill/>
          <a:ln w="31750">
            <a:solidFill>
              <a:schemeClr val="accent2"/>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06ECCA1F-717F-A92B-FEC9-3D22B592213A}"/>
              </a:ext>
            </a:extLst>
          </p:cNvPr>
          <p:cNvPicPr>
            <a:picLocks noChangeAspect="1"/>
          </p:cNvPicPr>
          <p:nvPr/>
        </p:nvPicPr>
        <p:blipFill>
          <a:blip r:embed="rId5"/>
          <a:stretch>
            <a:fillRect/>
          </a:stretch>
        </p:blipFill>
        <p:spPr>
          <a:xfrm>
            <a:off x="9769015" y="4565161"/>
            <a:ext cx="1801911" cy="1339473"/>
          </a:xfrm>
          <a:prstGeom prst="rect">
            <a:avLst/>
          </a:prstGeom>
        </p:spPr>
      </p:pic>
      <p:sp>
        <p:nvSpPr>
          <p:cNvPr id="30" name="TextBox 29">
            <a:extLst>
              <a:ext uri="{FF2B5EF4-FFF2-40B4-BE49-F238E27FC236}">
                <a16:creationId xmlns:a16="http://schemas.microsoft.com/office/drawing/2014/main" id="{FABEBC09-C448-C1E3-61FB-EAF8E2044971}"/>
              </a:ext>
            </a:extLst>
          </p:cNvPr>
          <p:cNvSpPr txBox="1"/>
          <p:nvPr/>
        </p:nvSpPr>
        <p:spPr>
          <a:xfrm>
            <a:off x="45754" y="785960"/>
            <a:ext cx="3555782" cy="276999"/>
          </a:xfrm>
          <a:prstGeom prst="rect">
            <a:avLst/>
          </a:prstGeom>
          <a:noFill/>
        </p:spPr>
        <p:txBody>
          <a:bodyPr wrap="none" rtlCol="0">
            <a:spAutoFit/>
          </a:bodyPr>
          <a:lstStyle/>
          <a:p>
            <a:r>
              <a:rPr lang="en-US" sz="1200" i="1" dirty="0">
                <a:solidFill>
                  <a:srgbClr val="002060"/>
                </a:solidFill>
              </a:rPr>
              <a:t>Just before the Spring 2026 FRIB </a:t>
            </a:r>
            <a:r>
              <a:rPr lang="en-US" sz="1200" i="1" dirty="0" err="1">
                <a:solidFill>
                  <a:srgbClr val="002060"/>
                </a:solidFill>
              </a:rPr>
              <a:t>FDSi</a:t>
            </a:r>
            <a:r>
              <a:rPr lang="en-US" sz="1200" i="1" dirty="0">
                <a:solidFill>
                  <a:srgbClr val="002060"/>
                </a:solidFill>
              </a:rPr>
              <a:t> campaign</a:t>
            </a:r>
          </a:p>
        </p:txBody>
      </p:sp>
    </p:spTree>
    <p:extLst>
      <p:ext uri="{BB962C8B-B14F-4D97-AF65-F5344CB8AC3E}">
        <p14:creationId xmlns:p14="http://schemas.microsoft.com/office/powerpoint/2010/main" val="983568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EC64B-B56C-BED5-2C8F-E8D3D09FE21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84D9946-57DE-15CB-AA3E-A22C2F581463}"/>
              </a:ext>
            </a:extLst>
          </p:cNvPr>
          <p:cNvSpPr>
            <a:spLocks noGrp="1"/>
          </p:cNvSpPr>
          <p:nvPr>
            <p:ph type="title"/>
          </p:nvPr>
        </p:nvSpPr>
        <p:spPr/>
        <p:txBody>
          <a:bodyPr/>
          <a:lstStyle/>
          <a:p>
            <a:endParaRPr lang="en-US" dirty="0"/>
          </a:p>
        </p:txBody>
      </p:sp>
      <p:sp>
        <p:nvSpPr>
          <p:cNvPr id="5" name="Rectangle 4">
            <a:extLst>
              <a:ext uri="{FF2B5EF4-FFF2-40B4-BE49-F238E27FC236}">
                <a16:creationId xmlns:a16="http://schemas.microsoft.com/office/drawing/2014/main" id="{7A457579-0132-219C-DAB2-B7CCC3C5F024}"/>
              </a:ext>
            </a:extLst>
          </p:cNvPr>
          <p:cNvSpPr/>
          <p:nvPr/>
        </p:nvSpPr>
        <p:spPr>
          <a:xfrm>
            <a:off x="0" y="0"/>
            <a:ext cx="12192000" cy="6858000"/>
          </a:xfrm>
          <a:prstGeom prst="rect">
            <a:avLst/>
          </a:prstGeom>
          <a:solidFill>
            <a:srgbClr val="06430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rPr>
              <a:t>E21069, 23055: </a:t>
            </a:r>
            <a:r>
              <a:rPr lang="en-US" sz="4800" baseline="30000" dirty="0">
                <a:solidFill>
                  <a:schemeClr val="bg1"/>
                </a:solidFill>
                <a:effectLst>
                  <a:outerShdw blurRad="38100" dist="38100" dir="2700000" algn="tl">
                    <a:srgbClr val="000000">
                      <a:alpha val="43137"/>
                    </a:srgbClr>
                  </a:outerShdw>
                </a:effectLst>
              </a:rPr>
              <a:t>82</a:t>
            </a:r>
            <a:r>
              <a:rPr lang="en-US" sz="4800" dirty="0">
                <a:solidFill>
                  <a:schemeClr val="bg1"/>
                </a:solidFill>
                <a:effectLst>
                  <a:outerShdw blurRad="38100" dist="38100" dir="2700000" algn="tl">
                    <a:srgbClr val="000000">
                      <a:alpha val="43137"/>
                    </a:srgbClr>
                  </a:outerShdw>
                </a:effectLst>
              </a:rPr>
              <a:t>Se</a:t>
            </a:r>
            <a:r>
              <a:rPr lang="en-US" sz="4000" dirty="0">
                <a:solidFill>
                  <a:schemeClr val="bg1"/>
                </a:solidFill>
                <a:effectLst>
                  <a:outerShdw blurRad="38100" dist="38100" dir="2700000" algn="tl">
                    <a:srgbClr val="000000">
                      <a:alpha val="43137"/>
                    </a:srgbClr>
                  </a:outerShdw>
                </a:effectLst>
              </a:rPr>
              <a:t>, 20 kW</a:t>
            </a:r>
          </a:p>
          <a:p>
            <a:pPr algn="ctr"/>
            <a:r>
              <a:rPr lang="en-US" sz="4000" dirty="0">
                <a:solidFill>
                  <a:schemeClr val="bg1"/>
                </a:solidFill>
                <a:effectLst>
                  <a:outerShdw blurRad="38100" dist="38100" dir="2700000" algn="tl">
                    <a:srgbClr val="000000">
                      <a:alpha val="43137"/>
                    </a:srgbClr>
                  </a:outerShdw>
                </a:effectLst>
              </a:rPr>
              <a:t>publication in preparation</a:t>
            </a:r>
          </a:p>
        </p:txBody>
      </p:sp>
      <p:pic>
        <p:nvPicPr>
          <p:cNvPr id="2" name="Picture 1" descr="A white helmet with a curved tail&#10;&#10;Description automatically generated">
            <a:extLst>
              <a:ext uri="{FF2B5EF4-FFF2-40B4-BE49-F238E27FC236}">
                <a16:creationId xmlns:a16="http://schemas.microsoft.com/office/drawing/2014/main" id="{77FFD5F2-4227-55DA-8B56-D40C271BD704}"/>
              </a:ext>
            </a:extLst>
          </p:cNvPr>
          <p:cNvPicPr>
            <a:picLocks noChangeAspect="1"/>
          </p:cNvPicPr>
          <p:nvPr/>
        </p:nvPicPr>
        <p:blipFill>
          <a:blip r:embed="rId2"/>
          <a:stretch>
            <a:fillRect/>
          </a:stretch>
        </p:blipFill>
        <p:spPr>
          <a:xfrm>
            <a:off x="228600" y="6108800"/>
            <a:ext cx="495300" cy="495300"/>
          </a:xfrm>
          <a:prstGeom prst="rect">
            <a:avLst/>
          </a:prstGeom>
        </p:spPr>
      </p:pic>
      <p:sp>
        <p:nvSpPr>
          <p:cNvPr id="8" name="Footer Placeholder 7">
            <a:extLst>
              <a:ext uri="{FF2B5EF4-FFF2-40B4-BE49-F238E27FC236}">
                <a16:creationId xmlns:a16="http://schemas.microsoft.com/office/drawing/2014/main" id="{28413698-EB9C-8B1F-A731-0DA2A68D745B}"/>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9" name="Slide Number Placeholder 8">
            <a:extLst>
              <a:ext uri="{FF2B5EF4-FFF2-40B4-BE49-F238E27FC236}">
                <a16:creationId xmlns:a16="http://schemas.microsoft.com/office/drawing/2014/main" id="{74FD1F3A-D6BA-F9E4-578D-CA0B901A0891}"/>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21</a:t>
            </a:fld>
            <a:endParaRPr lang="en-US" dirty="0"/>
          </a:p>
        </p:txBody>
      </p:sp>
    </p:spTree>
    <p:extLst>
      <p:ext uri="{BB962C8B-B14F-4D97-AF65-F5344CB8AC3E}">
        <p14:creationId xmlns:p14="http://schemas.microsoft.com/office/powerpoint/2010/main" val="2078949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diagram of a graph&#10;&#10;AI-generated content may be incorrect.">
            <a:extLst>
              <a:ext uri="{FF2B5EF4-FFF2-40B4-BE49-F238E27FC236}">
                <a16:creationId xmlns:a16="http://schemas.microsoft.com/office/drawing/2014/main" id="{33FDFFAD-72BC-4DCC-7DA3-43C83924F97F}"/>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3601311" y="1221479"/>
            <a:ext cx="4628289" cy="4683435"/>
          </a:xfrm>
          <a:prstGeom prst="rect">
            <a:avLst/>
          </a:prstGeom>
        </p:spPr>
      </p:pic>
      <p:pic>
        <p:nvPicPr>
          <p:cNvPr id="10" name="Picture 9" descr="A graph of a graph of a graph of a graph of a graph of a graph of a graph of a graph of a graph of a graph of a graph of a graph of a graph of&#10;&#10;AI-generated content may be incorrect.">
            <a:extLst>
              <a:ext uri="{FF2B5EF4-FFF2-40B4-BE49-F238E27FC236}">
                <a16:creationId xmlns:a16="http://schemas.microsoft.com/office/drawing/2014/main" id="{46620FEB-B343-EEFD-921B-05DAE70C81CC}"/>
              </a:ext>
            </a:extLst>
          </p:cNvPr>
          <p:cNvPicPr>
            <a:picLocks noChangeAspect="1"/>
          </p:cNvPicPr>
          <p:nvPr/>
        </p:nvPicPr>
        <p:blipFill>
          <a:blip r:embed="rId3" cstate="hqprint">
            <a:extLst>
              <a:ext uri="{28A0092B-C50C-407E-A947-70E740481C1C}">
                <a14:useLocalDpi xmlns:a14="http://schemas.microsoft.com/office/drawing/2010/main"/>
              </a:ext>
            </a:extLst>
          </a:blip>
          <a:srcRect t="8478" b="1774"/>
          <a:stretch>
            <a:fillRect/>
          </a:stretch>
        </p:blipFill>
        <p:spPr>
          <a:xfrm>
            <a:off x="8016806" y="1027467"/>
            <a:ext cx="3986491" cy="5006181"/>
          </a:xfrm>
          <a:prstGeom prst="rect">
            <a:avLst/>
          </a:prstGeom>
        </p:spPr>
      </p:pic>
      <p:sp>
        <p:nvSpPr>
          <p:cNvPr id="2" name="Content Placeholder 1">
            <a:extLst>
              <a:ext uri="{FF2B5EF4-FFF2-40B4-BE49-F238E27FC236}">
                <a16:creationId xmlns:a16="http://schemas.microsoft.com/office/drawing/2014/main" id="{A456513F-19B5-3B54-B67B-38854EDB2229}"/>
              </a:ext>
            </a:extLst>
          </p:cNvPr>
          <p:cNvSpPr>
            <a:spLocks noGrp="1"/>
          </p:cNvSpPr>
          <p:nvPr>
            <p:ph idx="1"/>
          </p:nvPr>
        </p:nvSpPr>
        <p:spPr>
          <a:xfrm>
            <a:off x="101599" y="1067101"/>
            <a:ext cx="3251201" cy="4992192"/>
          </a:xfrm>
        </p:spPr>
        <p:txBody>
          <a:bodyPr>
            <a:normAutofit lnSpcReduction="10000"/>
          </a:bodyPr>
          <a:lstStyle/>
          <a:p>
            <a:pPr>
              <a:lnSpc>
                <a:spcPct val="110000"/>
              </a:lnSpc>
              <a:spcAft>
                <a:spcPts val="1200"/>
              </a:spcAft>
            </a:pPr>
            <a:r>
              <a:rPr lang="en-US" sz="2000" noProof="0" dirty="0"/>
              <a:t>With </a:t>
            </a:r>
            <a:r>
              <a:rPr lang="en-US" sz="2000" baseline="30000" noProof="0" dirty="0"/>
              <a:t>82</a:t>
            </a:r>
            <a:r>
              <a:rPr lang="en-US" sz="2000" noProof="0" dirty="0"/>
              <a:t>Se at 225 MeV/u on an 8 mm C target 2 events of </a:t>
            </a:r>
            <a:r>
              <a:rPr lang="en-US" sz="2000" b="1" baseline="30000" noProof="0" dirty="0"/>
              <a:t>71</a:t>
            </a:r>
            <a:r>
              <a:rPr lang="en-US" sz="2000" b="1" noProof="0" dirty="0"/>
              <a:t>Cr</a:t>
            </a:r>
            <a:r>
              <a:rPr lang="en-US" sz="2000" noProof="0" dirty="0"/>
              <a:t> were observed in approximately 40 hours at 550 </a:t>
            </a:r>
            <a:r>
              <a:rPr lang="en-US" sz="2000" noProof="0" dirty="0" err="1"/>
              <a:t>pnA</a:t>
            </a:r>
            <a:endParaRPr lang="en-US" sz="2000" noProof="0" dirty="0"/>
          </a:p>
          <a:p>
            <a:pPr>
              <a:lnSpc>
                <a:spcPct val="110000"/>
              </a:lnSpc>
              <a:spcAft>
                <a:spcPts val="1200"/>
              </a:spcAft>
            </a:pPr>
            <a:r>
              <a:rPr lang="en-US" sz="2000" noProof="0" dirty="0"/>
              <a:t>2 events meet all PID criteria and probability of misidentification is &lt;10</a:t>
            </a:r>
            <a:r>
              <a:rPr lang="en-US" sz="2000" baseline="30000" noProof="0" dirty="0"/>
              <a:t>-8</a:t>
            </a:r>
            <a:endParaRPr lang="en-US" sz="2000" baseline="30000" noProof="0" dirty="0">
              <a:latin typeface="+mj-lt"/>
              <a:cs typeface="Times New Roman" panose="02020603050405020304" pitchFamily="18" charset="0"/>
            </a:endParaRPr>
          </a:p>
          <a:p>
            <a:pPr>
              <a:lnSpc>
                <a:spcPct val="110000"/>
              </a:lnSpc>
              <a:spcAft>
                <a:spcPts val="1200"/>
              </a:spcAft>
            </a:pPr>
            <a:r>
              <a:rPr lang="en-US" sz="2000" baseline="30000" noProof="0" dirty="0">
                <a:latin typeface="+mj-lt"/>
                <a:cs typeface="Times New Roman" panose="02020603050405020304" pitchFamily="18" charset="0"/>
              </a:rPr>
              <a:t>71</a:t>
            </a:r>
            <a:r>
              <a:rPr lang="en-US" sz="2000" noProof="0" dirty="0">
                <a:latin typeface="+mj-lt"/>
                <a:cs typeface="Times New Roman" panose="02020603050405020304" pitchFamily="18" charset="0"/>
              </a:rPr>
              <a:t>Cr is interesting because many models have it weakly bound or even unbound – stability is related to N=50 shell closure</a:t>
            </a:r>
            <a:endParaRPr lang="en-US" sz="2000" noProof="0" dirty="0"/>
          </a:p>
        </p:txBody>
      </p:sp>
      <p:sp>
        <p:nvSpPr>
          <p:cNvPr id="3" name="Title 2">
            <a:extLst>
              <a:ext uri="{FF2B5EF4-FFF2-40B4-BE49-F238E27FC236}">
                <a16:creationId xmlns:a16="http://schemas.microsoft.com/office/drawing/2014/main" id="{3E448B27-E2DC-01F7-5509-F9D1B2CEE5D3}"/>
              </a:ext>
            </a:extLst>
          </p:cNvPr>
          <p:cNvSpPr>
            <a:spLocks noGrp="1"/>
          </p:cNvSpPr>
          <p:nvPr>
            <p:ph type="title"/>
          </p:nvPr>
        </p:nvSpPr>
        <p:spPr/>
        <p:txBody>
          <a:bodyPr/>
          <a:lstStyle/>
          <a:p>
            <a:r>
              <a:rPr lang="en-US" noProof="0" dirty="0"/>
              <a:t>Observation of </a:t>
            </a:r>
            <a:r>
              <a:rPr lang="en-US" baseline="30000" noProof="0" dirty="0"/>
              <a:t>71</a:t>
            </a:r>
            <a:r>
              <a:rPr lang="en-US" noProof="0" dirty="0"/>
              <a:t>Cr</a:t>
            </a:r>
          </a:p>
        </p:txBody>
      </p:sp>
      <p:sp>
        <p:nvSpPr>
          <p:cNvPr id="4" name="Footer Placeholder 3">
            <a:extLst>
              <a:ext uri="{FF2B5EF4-FFF2-40B4-BE49-F238E27FC236}">
                <a16:creationId xmlns:a16="http://schemas.microsoft.com/office/drawing/2014/main" id="{C3839395-5B4A-0D16-33F4-A4BB57BAEC80}"/>
              </a:ext>
            </a:extLst>
          </p:cNvPr>
          <p:cNvSpPr>
            <a:spLocks noGrp="1"/>
          </p:cNvSpPr>
          <p:nvPr>
            <p:ph type="ftr" sz="quarter" idx="10"/>
          </p:nvPr>
        </p:nvSpPr>
        <p:spPr/>
        <p:txBody>
          <a:bodyPr/>
          <a:lstStyle/>
          <a:p>
            <a:pPr>
              <a:defRPr/>
            </a:pPr>
            <a:r>
              <a:rPr lang="en-US" noProof="0"/>
              <a:t>O.B. Tarasov @ Colloque.GANIL.Fr, 24 September 2026</a:t>
            </a:r>
            <a:endParaRPr lang="en-US" noProof="0" dirty="0"/>
          </a:p>
        </p:txBody>
      </p:sp>
      <p:sp>
        <p:nvSpPr>
          <p:cNvPr id="5" name="Slide Number Placeholder 4">
            <a:extLst>
              <a:ext uri="{FF2B5EF4-FFF2-40B4-BE49-F238E27FC236}">
                <a16:creationId xmlns:a16="http://schemas.microsoft.com/office/drawing/2014/main" id="{9B2EC657-F797-678B-A198-22E387F553D2}"/>
              </a:ext>
            </a:extLst>
          </p:cNvPr>
          <p:cNvSpPr>
            <a:spLocks noGrp="1"/>
          </p:cNvSpPr>
          <p:nvPr>
            <p:ph type="sldNum" sz="quarter" idx="11"/>
          </p:nvPr>
        </p:nvSpPr>
        <p:spPr/>
        <p:txBody>
          <a:bodyPr/>
          <a:lstStyle/>
          <a:p>
            <a:pPr>
              <a:defRPr/>
            </a:pPr>
            <a:r>
              <a:rPr lang="en-US" noProof="0" dirty="0"/>
              <a:t>, Slide </a:t>
            </a:r>
            <a:fld id="{35AD4620-7552-4207-8973-898801ED212B}" type="slidenum">
              <a:rPr lang="en-US" noProof="0" smtClean="0"/>
              <a:pPr>
                <a:defRPr/>
              </a:pPr>
              <a:t>22</a:t>
            </a:fld>
            <a:endParaRPr lang="en-US" noProof="0" dirty="0"/>
          </a:p>
        </p:txBody>
      </p:sp>
      <p:sp>
        <p:nvSpPr>
          <p:cNvPr id="8" name="TextBox 7">
            <a:extLst>
              <a:ext uri="{FF2B5EF4-FFF2-40B4-BE49-F238E27FC236}">
                <a16:creationId xmlns:a16="http://schemas.microsoft.com/office/drawing/2014/main" id="{1FD78C44-63AA-6817-564A-122216854B45}"/>
              </a:ext>
            </a:extLst>
          </p:cNvPr>
          <p:cNvSpPr txBox="1"/>
          <p:nvPr/>
        </p:nvSpPr>
        <p:spPr>
          <a:xfrm>
            <a:off x="9413291" y="421349"/>
            <a:ext cx="2778709" cy="338554"/>
          </a:xfrm>
          <a:prstGeom prst="rect">
            <a:avLst/>
          </a:prstGeom>
          <a:noFill/>
        </p:spPr>
        <p:txBody>
          <a:bodyPr wrap="none" rtlCol="0">
            <a:spAutoFit/>
          </a:bodyPr>
          <a:lstStyle/>
          <a:p>
            <a:r>
              <a:rPr lang="en-US" sz="1600" i="1" noProof="0" dirty="0">
                <a:solidFill>
                  <a:srgbClr val="0F0C8F"/>
                </a:solidFill>
              </a:rPr>
              <a:t>PhD student: Shane Watters</a:t>
            </a:r>
          </a:p>
        </p:txBody>
      </p:sp>
      <p:cxnSp>
        <p:nvCxnSpPr>
          <p:cNvPr id="13" name="Straight Arrow Connector 12">
            <a:extLst>
              <a:ext uri="{FF2B5EF4-FFF2-40B4-BE49-F238E27FC236}">
                <a16:creationId xmlns:a16="http://schemas.microsoft.com/office/drawing/2014/main" id="{56912788-8F99-38C4-4A81-04BAD6D1A934}"/>
              </a:ext>
            </a:extLst>
          </p:cNvPr>
          <p:cNvCxnSpPr>
            <a:cxnSpLocks/>
          </p:cNvCxnSpPr>
          <p:nvPr/>
        </p:nvCxnSpPr>
        <p:spPr>
          <a:xfrm flipV="1">
            <a:off x="7848600" y="3276600"/>
            <a:ext cx="2667000" cy="286596"/>
          </a:xfrm>
          <a:prstGeom prst="straightConnector1">
            <a:avLst/>
          </a:prstGeom>
          <a:ln w="15875">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9F04DBB-BD23-5B8F-4887-852C985BE60B}"/>
              </a:ext>
            </a:extLst>
          </p:cNvPr>
          <p:cNvSpPr txBox="1"/>
          <p:nvPr/>
        </p:nvSpPr>
        <p:spPr>
          <a:xfrm>
            <a:off x="6114861" y="1600200"/>
            <a:ext cx="1338828" cy="369332"/>
          </a:xfrm>
          <a:prstGeom prst="rect">
            <a:avLst/>
          </a:prstGeom>
          <a:noFill/>
        </p:spPr>
        <p:txBody>
          <a:bodyPr wrap="none" rtlCol="0">
            <a:spAutoFit/>
          </a:bodyPr>
          <a:lstStyle/>
          <a:p>
            <a:r>
              <a:rPr lang="en-US" noProof="0" dirty="0"/>
              <a:t>Preliminary</a:t>
            </a:r>
          </a:p>
        </p:txBody>
      </p:sp>
      <p:sp>
        <p:nvSpPr>
          <p:cNvPr id="9" name="TextBox 8">
            <a:extLst>
              <a:ext uri="{FF2B5EF4-FFF2-40B4-BE49-F238E27FC236}">
                <a16:creationId xmlns:a16="http://schemas.microsoft.com/office/drawing/2014/main" id="{335609AA-404D-53EC-E451-A315AE328FA5}"/>
              </a:ext>
            </a:extLst>
          </p:cNvPr>
          <p:cNvSpPr txBox="1"/>
          <p:nvPr/>
        </p:nvSpPr>
        <p:spPr>
          <a:xfrm>
            <a:off x="5610524" y="1036813"/>
            <a:ext cx="1008674" cy="369332"/>
          </a:xfrm>
          <a:prstGeom prst="rect">
            <a:avLst/>
          </a:prstGeom>
          <a:solidFill>
            <a:schemeClr val="accent4">
              <a:lumMod val="20000"/>
              <a:lumOff val="80000"/>
            </a:schemeClr>
          </a:solidFill>
        </p:spPr>
        <p:txBody>
          <a:bodyPr wrap="none" rtlCol="0">
            <a:spAutoFit/>
          </a:bodyPr>
          <a:lstStyle/>
          <a:p>
            <a:r>
              <a:rPr lang="en-US" dirty="0"/>
              <a:t>@ ARIS</a:t>
            </a:r>
          </a:p>
        </p:txBody>
      </p:sp>
    </p:spTree>
    <p:extLst>
      <p:ext uri="{BB962C8B-B14F-4D97-AF65-F5344CB8AC3E}">
        <p14:creationId xmlns:p14="http://schemas.microsoft.com/office/powerpoint/2010/main" val="494676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97782-35FB-6453-367D-BD1493BED7A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CC597BC-0265-F1B7-E053-F2FB8DE33079}"/>
              </a:ext>
            </a:extLst>
          </p:cNvPr>
          <p:cNvPicPr>
            <a:picLocks noChangeAspect="1"/>
          </p:cNvPicPr>
          <p:nvPr/>
        </p:nvPicPr>
        <p:blipFill>
          <a:blip r:embed="rId2"/>
          <a:stretch>
            <a:fillRect/>
          </a:stretch>
        </p:blipFill>
        <p:spPr>
          <a:xfrm>
            <a:off x="7597412" y="789866"/>
            <a:ext cx="4283714" cy="5278268"/>
          </a:xfrm>
          <a:prstGeom prst="rect">
            <a:avLst/>
          </a:prstGeom>
        </p:spPr>
      </p:pic>
      <p:sp>
        <p:nvSpPr>
          <p:cNvPr id="2" name="Content Placeholder 1">
            <a:extLst>
              <a:ext uri="{FF2B5EF4-FFF2-40B4-BE49-F238E27FC236}">
                <a16:creationId xmlns:a16="http://schemas.microsoft.com/office/drawing/2014/main" id="{99932E24-0183-598B-D1DF-C7C7C9931C49}"/>
              </a:ext>
            </a:extLst>
          </p:cNvPr>
          <p:cNvSpPr>
            <a:spLocks noGrp="1"/>
          </p:cNvSpPr>
          <p:nvPr>
            <p:ph idx="1"/>
          </p:nvPr>
        </p:nvSpPr>
        <p:spPr>
          <a:xfrm>
            <a:off x="152400" y="980260"/>
            <a:ext cx="3251201" cy="4992192"/>
          </a:xfrm>
        </p:spPr>
        <p:txBody>
          <a:bodyPr>
            <a:normAutofit/>
          </a:bodyPr>
          <a:lstStyle/>
          <a:p>
            <a:pPr>
              <a:lnSpc>
                <a:spcPct val="110000"/>
              </a:lnSpc>
              <a:spcAft>
                <a:spcPts val="1200"/>
              </a:spcAft>
            </a:pPr>
            <a:r>
              <a:rPr lang="en-US" sz="2000" dirty="0"/>
              <a:t>Production cross sections were analyzed using AA and </a:t>
            </a:r>
            <a:r>
              <a:rPr lang="en-US" sz="2000" dirty="0">
                <a:sym typeface="Symbol" panose="05050102010706020507" pitchFamily="18" charset="2"/>
              </a:rPr>
              <a:t></a:t>
            </a:r>
            <a:r>
              <a:rPr lang="en-US" sz="2000" dirty="0"/>
              <a:t>BE calculations with 11 nuclear mass tables</a:t>
            </a:r>
          </a:p>
          <a:p>
            <a:pPr>
              <a:lnSpc>
                <a:spcPct val="110000"/>
              </a:lnSpc>
              <a:spcAft>
                <a:spcPts val="1200"/>
              </a:spcAft>
            </a:pPr>
            <a:r>
              <a:rPr lang="en-US" sz="2000" dirty="0"/>
              <a:t>BMA distributions were obtained by combining the AA and </a:t>
            </a:r>
            <a:r>
              <a:rPr lang="en-US" sz="2000" dirty="0">
                <a:sym typeface="Symbol" panose="05050102010706020507" pitchFamily="18" charset="2"/>
              </a:rPr>
              <a:t></a:t>
            </a:r>
            <a:r>
              <a:rPr lang="en-US" sz="2000" dirty="0"/>
              <a:t>BE results using the derived model weights</a:t>
            </a:r>
          </a:p>
          <a:p>
            <a:pPr>
              <a:lnSpc>
                <a:spcPct val="110000"/>
              </a:lnSpc>
              <a:spcAft>
                <a:spcPts val="1200"/>
              </a:spcAft>
            </a:pPr>
            <a:r>
              <a:rPr lang="en-US" sz="2000" dirty="0"/>
              <a:t>The resulting uncertainties are important for planning future exploration of unknown regions of the nuclear chart</a:t>
            </a:r>
            <a:endParaRPr lang="en-US" sz="2000" noProof="0" dirty="0"/>
          </a:p>
        </p:txBody>
      </p:sp>
      <p:sp>
        <p:nvSpPr>
          <p:cNvPr id="3" name="Title 2">
            <a:extLst>
              <a:ext uri="{FF2B5EF4-FFF2-40B4-BE49-F238E27FC236}">
                <a16:creationId xmlns:a16="http://schemas.microsoft.com/office/drawing/2014/main" id="{C723480B-F874-6403-96C9-9B8947F9221A}"/>
              </a:ext>
            </a:extLst>
          </p:cNvPr>
          <p:cNvSpPr>
            <a:spLocks noGrp="1"/>
          </p:cNvSpPr>
          <p:nvPr>
            <p:ph type="title"/>
          </p:nvPr>
        </p:nvSpPr>
        <p:spPr>
          <a:xfrm>
            <a:off x="93559" y="198878"/>
            <a:ext cx="11988800" cy="397384"/>
          </a:xfrm>
        </p:spPr>
        <p:txBody>
          <a:bodyPr/>
          <a:lstStyle/>
          <a:p>
            <a:r>
              <a:rPr lang="en-US" sz="2600" dirty="0"/>
              <a:t>Production Cross Sections: Bayesian Model Averaging of AA and </a:t>
            </a:r>
            <a:r>
              <a:rPr lang="en-US" sz="2600" noProof="0" dirty="0">
                <a:sym typeface="Symbol" panose="05050102010706020507" pitchFamily="18" charset="2"/>
              </a:rPr>
              <a:t></a:t>
            </a:r>
            <a:r>
              <a:rPr lang="en-US" sz="2600" noProof="0" dirty="0"/>
              <a:t>BE</a:t>
            </a:r>
          </a:p>
        </p:txBody>
      </p:sp>
      <p:sp>
        <p:nvSpPr>
          <p:cNvPr id="4" name="Footer Placeholder 3">
            <a:extLst>
              <a:ext uri="{FF2B5EF4-FFF2-40B4-BE49-F238E27FC236}">
                <a16:creationId xmlns:a16="http://schemas.microsoft.com/office/drawing/2014/main" id="{C5D35720-7E45-9630-73C8-BF5DDDA9FFAA}"/>
              </a:ext>
            </a:extLst>
          </p:cNvPr>
          <p:cNvSpPr>
            <a:spLocks noGrp="1"/>
          </p:cNvSpPr>
          <p:nvPr>
            <p:ph type="ftr" sz="quarter" idx="10"/>
          </p:nvPr>
        </p:nvSpPr>
        <p:spPr/>
        <p:txBody>
          <a:bodyPr/>
          <a:lstStyle/>
          <a:p>
            <a:pPr>
              <a:defRPr/>
            </a:pPr>
            <a:r>
              <a:rPr lang="en-US" noProof="0"/>
              <a:t>O.B. Tarasov @ Colloque.GANIL.Fr, 24 September 2026</a:t>
            </a:r>
            <a:endParaRPr lang="en-US" noProof="0" dirty="0"/>
          </a:p>
        </p:txBody>
      </p:sp>
      <p:sp>
        <p:nvSpPr>
          <p:cNvPr id="5" name="Slide Number Placeholder 4">
            <a:extLst>
              <a:ext uri="{FF2B5EF4-FFF2-40B4-BE49-F238E27FC236}">
                <a16:creationId xmlns:a16="http://schemas.microsoft.com/office/drawing/2014/main" id="{8FEFF3C7-ECF6-ED8B-3B20-5615AB5FDC81}"/>
              </a:ext>
            </a:extLst>
          </p:cNvPr>
          <p:cNvSpPr>
            <a:spLocks noGrp="1"/>
          </p:cNvSpPr>
          <p:nvPr>
            <p:ph type="sldNum" sz="quarter" idx="11"/>
          </p:nvPr>
        </p:nvSpPr>
        <p:spPr/>
        <p:txBody>
          <a:bodyPr/>
          <a:lstStyle/>
          <a:p>
            <a:pPr>
              <a:defRPr/>
            </a:pPr>
            <a:r>
              <a:rPr lang="en-US" noProof="0" dirty="0"/>
              <a:t>, Slide </a:t>
            </a:r>
            <a:fld id="{35AD4620-7552-4207-8973-898801ED212B}" type="slidenum">
              <a:rPr lang="en-US" noProof="0" smtClean="0"/>
              <a:pPr>
                <a:defRPr/>
              </a:pPr>
              <a:t>23</a:t>
            </a:fld>
            <a:endParaRPr lang="en-US" noProof="0" dirty="0"/>
          </a:p>
        </p:txBody>
      </p:sp>
      <p:sp>
        <p:nvSpPr>
          <p:cNvPr id="6" name="TextBox 5">
            <a:extLst>
              <a:ext uri="{FF2B5EF4-FFF2-40B4-BE49-F238E27FC236}">
                <a16:creationId xmlns:a16="http://schemas.microsoft.com/office/drawing/2014/main" id="{677372B3-50D5-C30C-564B-7DF4E3F5C8AC}"/>
              </a:ext>
            </a:extLst>
          </p:cNvPr>
          <p:cNvSpPr txBox="1"/>
          <p:nvPr/>
        </p:nvSpPr>
        <p:spPr>
          <a:xfrm>
            <a:off x="7263616" y="6123564"/>
            <a:ext cx="4951997" cy="307777"/>
          </a:xfrm>
          <a:prstGeom prst="rect">
            <a:avLst/>
          </a:prstGeom>
          <a:noFill/>
        </p:spPr>
        <p:txBody>
          <a:bodyPr wrap="none" rtlCol="0">
            <a:spAutoFit/>
          </a:bodyPr>
          <a:lstStyle/>
          <a:p>
            <a:r>
              <a:rPr lang="en-US" sz="1400" dirty="0">
                <a:solidFill>
                  <a:srgbClr val="C00000"/>
                </a:solidFill>
              </a:rPr>
              <a:t>More details, including </a:t>
            </a:r>
            <a:r>
              <a:rPr lang="en-US" sz="1400" baseline="30000" dirty="0">
                <a:solidFill>
                  <a:srgbClr val="C00000"/>
                </a:solidFill>
              </a:rPr>
              <a:t>46</a:t>
            </a:r>
            <a:r>
              <a:rPr lang="en-US" sz="1400" dirty="0">
                <a:solidFill>
                  <a:srgbClr val="C00000"/>
                </a:solidFill>
              </a:rPr>
              <a:t>Si production, next week at GANIL</a:t>
            </a:r>
          </a:p>
        </p:txBody>
      </p:sp>
      <p:sp>
        <p:nvSpPr>
          <p:cNvPr id="12" name="TextBox 11">
            <a:extLst>
              <a:ext uri="{FF2B5EF4-FFF2-40B4-BE49-F238E27FC236}">
                <a16:creationId xmlns:a16="http://schemas.microsoft.com/office/drawing/2014/main" id="{35C5DAB0-36EF-E2EB-E277-DA498BD617FE}"/>
              </a:ext>
            </a:extLst>
          </p:cNvPr>
          <p:cNvSpPr txBox="1"/>
          <p:nvPr/>
        </p:nvSpPr>
        <p:spPr>
          <a:xfrm>
            <a:off x="5323462" y="920759"/>
            <a:ext cx="995785" cy="369332"/>
          </a:xfrm>
          <a:prstGeom prst="rect">
            <a:avLst/>
          </a:prstGeom>
          <a:solidFill>
            <a:schemeClr val="accent4">
              <a:lumMod val="20000"/>
              <a:lumOff val="80000"/>
            </a:schemeClr>
          </a:solidFill>
        </p:spPr>
        <p:txBody>
          <a:bodyPr wrap="none" rtlCol="0">
            <a:spAutoFit/>
          </a:bodyPr>
          <a:lstStyle/>
          <a:p>
            <a:r>
              <a:rPr lang="en-US" dirty="0"/>
              <a:t>@ </a:t>
            </a:r>
            <a:r>
              <a:rPr lang="en-US" dirty="0" err="1"/>
              <a:t>FDSi</a:t>
            </a:r>
            <a:endParaRPr lang="en-US" dirty="0"/>
          </a:p>
        </p:txBody>
      </p:sp>
      <p:pic>
        <p:nvPicPr>
          <p:cNvPr id="15" name="Picture 14">
            <a:extLst>
              <a:ext uri="{FF2B5EF4-FFF2-40B4-BE49-F238E27FC236}">
                <a16:creationId xmlns:a16="http://schemas.microsoft.com/office/drawing/2014/main" id="{8C397254-D640-B593-9644-65052C12A60D}"/>
              </a:ext>
            </a:extLst>
          </p:cNvPr>
          <p:cNvPicPr>
            <a:picLocks noChangeAspect="1"/>
          </p:cNvPicPr>
          <p:nvPr/>
        </p:nvPicPr>
        <p:blipFill>
          <a:blip r:embed="rId3"/>
          <a:stretch>
            <a:fillRect/>
          </a:stretch>
        </p:blipFill>
        <p:spPr>
          <a:xfrm>
            <a:off x="3731109" y="1461655"/>
            <a:ext cx="3717266" cy="3754297"/>
          </a:xfrm>
          <a:prstGeom prst="rect">
            <a:avLst/>
          </a:prstGeom>
        </p:spPr>
      </p:pic>
      <p:sp>
        <p:nvSpPr>
          <p:cNvPr id="17" name="TextBox 16">
            <a:extLst>
              <a:ext uri="{FF2B5EF4-FFF2-40B4-BE49-F238E27FC236}">
                <a16:creationId xmlns:a16="http://schemas.microsoft.com/office/drawing/2014/main" id="{DA9B07B4-A429-B92B-DEC7-2C57428B8AA1}"/>
              </a:ext>
            </a:extLst>
          </p:cNvPr>
          <p:cNvSpPr txBox="1"/>
          <p:nvPr/>
        </p:nvSpPr>
        <p:spPr>
          <a:xfrm>
            <a:off x="4431999" y="5746182"/>
            <a:ext cx="2778709" cy="338554"/>
          </a:xfrm>
          <a:prstGeom prst="rect">
            <a:avLst/>
          </a:prstGeom>
          <a:noFill/>
        </p:spPr>
        <p:txBody>
          <a:bodyPr wrap="none" rtlCol="0">
            <a:spAutoFit/>
          </a:bodyPr>
          <a:lstStyle/>
          <a:p>
            <a:r>
              <a:rPr lang="en-US" sz="1600" i="1" noProof="0" dirty="0">
                <a:solidFill>
                  <a:schemeClr val="bg2">
                    <a:lumMod val="10000"/>
                  </a:schemeClr>
                </a:solidFill>
              </a:rPr>
              <a:t>PhD student: Shane Watters</a:t>
            </a:r>
          </a:p>
        </p:txBody>
      </p:sp>
    </p:spTree>
    <p:extLst>
      <p:ext uri="{BB962C8B-B14F-4D97-AF65-F5344CB8AC3E}">
        <p14:creationId xmlns:p14="http://schemas.microsoft.com/office/powerpoint/2010/main" val="215409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AAC09-14FE-7947-1606-C871AF7E8A4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98637B5-AB92-95AA-E208-2AA7ECB4ED76}"/>
              </a:ext>
            </a:extLst>
          </p:cNvPr>
          <p:cNvSpPr>
            <a:spLocks noGrp="1"/>
          </p:cNvSpPr>
          <p:nvPr>
            <p:ph type="title"/>
          </p:nvPr>
        </p:nvSpPr>
        <p:spPr/>
        <p:txBody>
          <a:bodyPr/>
          <a:lstStyle/>
          <a:p>
            <a:endParaRPr lang="en-US" dirty="0"/>
          </a:p>
        </p:txBody>
      </p:sp>
      <p:sp>
        <p:nvSpPr>
          <p:cNvPr id="5" name="Rectangle 4">
            <a:extLst>
              <a:ext uri="{FF2B5EF4-FFF2-40B4-BE49-F238E27FC236}">
                <a16:creationId xmlns:a16="http://schemas.microsoft.com/office/drawing/2014/main" id="{F4312E7D-1778-AE04-89C7-F21B13A2EFC1}"/>
              </a:ext>
            </a:extLst>
          </p:cNvPr>
          <p:cNvSpPr/>
          <p:nvPr/>
        </p:nvSpPr>
        <p:spPr>
          <a:xfrm>
            <a:off x="0" y="0"/>
            <a:ext cx="12192000" cy="6858000"/>
          </a:xfrm>
          <a:prstGeom prst="rect">
            <a:avLst/>
          </a:prstGeom>
          <a:solidFill>
            <a:srgbClr val="06430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dirty="0">
                <a:solidFill>
                  <a:schemeClr val="bg1"/>
                </a:solidFill>
                <a:effectLst>
                  <a:outerShdw blurRad="38100" dist="38100" dir="2700000" algn="tl">
                    <a:srgbClr val="000000">
                      <a:alpha val="43137"/>
                    </a:srgbClr>
                  </a:outerShdw>
                </a:effectLst>
              </a:rPr>
              <a:t>Spring 2026 </a:t>
            </a:r>
            <a:r>
              <a:rPr lang="en-US" sz="4000" dirty="0" err="1">
                <a:solidFill>
                  <a:schemeClr val="bg1"/>
                </a:solidFill>
                <a:effectLst>
                  <a:outerShdw blurRad="38100" dist="38100" dir="2700000" algn="tl">
                    <a:srgbClr val="000000">
                      <a:alpha val="43137"/>
                    </a:srgbClr>
                  </a:outerShdw>
                </a:effectLst>
              </a:rPr>
              <a:t>FDSi</a:t>
            </a:r>
            <a:r>
              <a:rPr lang="en-US" sz="4000" dirty="0">
                <a:solidFill>
                  <a:schemeClr val="bg1"/>
                </a:solidFill>
                <a:effectLst>
                  <a:outerShdw blurRad="38100" dist="38100" dir="2700000" algn="tl">
                    <a:srgbClr val="000000">
                      <a:alpha val="43137"/>
                    </a:srgbClr>
                  </a:outerShdw>
                </a:effectLst>
              </a:rPr>
              <a:t> Campaign</a:t>
            </a:r>
          </a:p>
        </p:txBody>
      </p:sp>
      <p:pic>
        <p:nvPicPr>
          <p:cNvPr id="2" name="Picture 1" descr="A white helmet with a curved tail&#10;&#10;Description automatically generated">
            <a:extLst>
              <a:ext uri="{FF2B5EF4-FFF2-40B4-BE49-F238E27FC236}">
                <a16:creationId xmlns:a16="http://schemas.microsoft.com/office/drawing/2014/main" id="{505EA79D-21B9-A428-B28D-47B08EC1CB3C}"/>
              </a:ext>
            </a:extLst>
          </p:cNvPr>
          <p:cNvPicPr>
            <a:picLocks noChangeAspect="1"/>
          </p:cNvPicPr>
          <p:nvPr/>
        </p:nvPicPr>
        <p:blipFill>
          <a:blip r:embed="rId2"/>
          <a:stretch>
            <a:fillRect/>
          </a:stretch>
        </p:blipFill>
        <p:spPr>
          <a:xfrm>
            <a:off x="228600" y="6108800"/>
            <a:ext cx="495300" cy="495300"/>
          </a:xfrm>
          <a:prstGeom prst="rect">
            <a:avLst/>
          </a:prstGeom>
        </p:spPr>
      </p:pic>
      <p:sp>
        <p:nvSpPr>
          <p:cNvPr id="8" name="Footer Placeholder 7">
            <a:extLst>
              <a:ext uri="{FF2B5EF4-FFF2-40B4-BE49-F238E27FC236}">
                <a16:creationId xmlns:a16="http://schemas.microsoft.com/office/drawing/2014/main" id="{8577D8CD-E386-D335-C31E-210FB23F086A}"/>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9" name="Slide Number Placeholder 8">
            <a:extLst>
              <a:ext uri="{FF2B5EF4-FFF2-40B4-BE49-F238E27FC236}">
                <a16:creationId xmlns:a16="http://schemas.microsoft.com/office/drawing/2014/main" id="{ECC67F3F-8EF3-857E-576D-1DAC13BF35AC}"/>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24</a:t>
            </a:fld>
            <a:endParaRPr lang="en-US" dirty="0"/>
          </a:p>
        </p:txBody>
      </p:sp>
    </p:spTree>
    <p:extLst>
      <p:ext uri="{BB962C8B-B14F-4D97-AF65-F5344CB8AC3E}">
        <p14:creationId xmlns:p14="http://schemas.microsoft.com/office/powerpoint/2010/main" val="651071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239B6-9965-2036-6F82-0B4BB14B5609}"/>
              </a:ext>
            </a:extLst>
          </p:cNvPr>
          <p:cNvSpPr>
            <a:spLocks noGrp="1"/>
          </p:cNvSpPr>
          <p:nvPr>
            <p:ph type="title"/>
          </p:nvPr>
        </p:nvSpPr>
        <p:spPr/>
        <p:txBody>
          <a:bodyPr/>
          <a:lstStyle/>
          <a:p>
            <a:r>
              <a:rPr lang="en-US" dirty="0"/>
              <a:t>E23071: </a:t>
            </a:r>
            <a:r>
              <a:rPr lang="en-US" baseline="30000" dirty="0"/>
              <a:t>144</a:t>
            </a:r>
            <a:r>
              <a:rPr lang="en-US" dirty="0"/>
              <a:t>Sm</a:t>
            </a:r>
          </a:p>
        </p:txBody>
      </p:sp>
      <p:sp>
        <p:nvSpPr>
          <p:cNvPr id="3" name="Footer Placeholder 2">
            <a:extLst>
              <a:ext uri="{FF2B5EF4-FFF2-40B4-BE49-F238E27FC236}">
                <a16:creationId xmlns:a16="http://schemas.microsoft.com/office/drawing/2014/main" id="{6CC320D3-2754-F4E4-94BD-E78D1863EA17}"/>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E1472685-3A1E-E756-90F3-641D6340FB05}"/>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25</a:t>
            </a:fld>
            <a:endParaRPr lang="en-US" dirty="0"/>
          </a:p>
        </p:txBody>
      </p:sp>
      <p:sp>
        <p:nvSpPr>
          <p:cNvPr id="8" name="TextBox 7">
            <a:extLst>
              <a:ext uri="{FF2B5EF4-FFF2-40B4-BE49-F238E27FC236}">
                <a16:creationId xmlns:a16="http://schemas.microsoft.com/office/drawing/2014/main" id="{3C79EF2B-F334-4E64-05D7-4B24D9AF0CE8}"/>
              </a:ext>
            </a:extLst>
          </p:cNvPr>
          <p:cNvSpPr txBox="1"/>
          <p:nvPr/>
        </p:nvSpPr>
        <p:spPr>
          <a:xfrm>
            <a:off x="228600" y="681611"/>
            <a:ext cx="11853759" cy="461665"/>
          </a:xfrm>
          <a:prstGeom prst="rect">
            <a:avLst/>
          </a:prstGeom>
          <a:solidFill>
            <a:srgbClr val="D6E2D4"/>
          </a:solidFill>
        </p:spPr>
        <p:txBody>
          <a:bodyPr wrap="square">
            <a:spAutoFit/>
          </a:bodyPr>
          <a:lstStyle/>
          <a:p>
            <a:pPr algn="ctr"/>
            <a:r>
              <a:rPr lang="en-US" sz="2400" b="1" dirty="0">
                <a:solidFill>
                  <a:srgbClr val="064308"/>
                </a:solidFill>
                <a:latin typeface="Arial" charset="0"/>
                <a:ea typeface="ＭＳ Ｐゴシック" pitchFamily="-65" charset="-128"/>
              </a:rPr>
              <a:t>The Study of Proton-Rich Isotopes Along the Proton Drip-Line above </a:t>
            </a:r>
            <a:r>
              <a:rPr lang="en-US" sz="2400" b="1" baseline="30000" dirty="0">
                <a:solidFill>
                  <a:srgbClr val="064308"/>
                </a:solidFill>
                <a:latin typeface="Arial" charset="0"/>
                <a:ea typeface="ＭＳ Ｐゴシック" pitchFamily="-65" charset="-128"/>
              </a:rPr>
              <a:t>100</a:t>
            </a:r>
            <a:r>
              <a:rPr lang="en-US" sz="2400" b="1" dirty="0">
                <a:solidFill>
                  <a:srgbClr val="064308"/>
                </a:solidFill>
                <a:latin typeface="Arial" charset="0"/>
                <a:ea typeface="ＭＳ Ｐゴシック" pitchFamily="-65" charset="-128"/>
              </a:rPr>
              <a:t>Sn</a:t>
            </a:r>
          </a:p>
        </p:txBody>
      </p:sp>
      <p:sp>
        <p:nvSpPr>
          <p:cNvPr id="10" name="TextBox 9">
            <a:extLst>
              <a:ext uri="{FF2B5EF4-FFF2-40B4-BE49-F238E27FC236}">
                <a16:creationId xmlns:a16="http://schemas.microsoft.com/office/drawing/2014/main" id="{3D6C911B-EED3-D886-3950-7A39BDCE06A8}"/>
              </a:ext>
            </a:extLst>
          </p:cNvPr>
          <p:cNvSpPr txBox="1"/>
          <p:nvPr/>
        </p:nvSpPr>
        <p:spPr>
          <a:xfrm>
            <a:off x="152400" y="1276115"/>
            <a:ext cx="3429000" cy="1169551"/>
          </a:xfrm>
          <a:prstGeom prst="rect">
            <a:avLst/>
          </a:prstGeom>
          <a:noFill/>
        </p:spPr>
        <p:txBody>
          <a:bodyPr wrap="square">
            <a:spAutoFit/>
          </a:bodyPr>
          <a:lstStyle/>
          <a:p>
            <a:pPr>
              <a:buNone/>
            </a:pPr>
            <a:r>
              <a:rPr lang="en-US" sz="1400" dirty="0">
                <a:solidFill>
                  <a:srgbClr val="0F0C8F"/>
                </a:solidFill>
                <a:effectLst/>
              </a:rPr>
              <a:t>Spokesperson: </a:t>
            </a:r>
            <a:r>
              <a:rPr lang="en-US" sz="1400" b="1" dirty="0" err="1">
                <a:solidFill>
                  <a:srgbClr val="0F0C8F"/>
                </a:solidFill>
                <a:effectLst/>
              </a:rPr>
              <a:t>Seweryniak</a:t>
            </a:r>
            <a:r>
              <a:rPr lang="en-US" sz="1400" b="1" dirty="0">
                <a:solidFill>
                  <a:srgbClr val="0F0C8F"/>
                </a:solidFill>
                <a:effectLst/>
              </a:rPr>
              <a:t>, Dariusz</a:t>
            </a:r>
          </a:p>
          <a:p>
            <a:pPr>
              <a:buNone/>
            </a:pPr>
            <a:r>
              <a:rPr lang="en-US" sz="1400" dirty="0">
                <a:solidFill>
                  <a:srgbClr val="0F0C8F"/>
                </a:solidFill>
                <a:effectLst/>
              </a:rPr>
              <a:t>Co-spokespersons:  … ,Tarasov, Oleg</a:t>
            </a:r>
          </a:p>
          <a:p>
            <a:pPr>
              <a:buNone/>
            </a:pPr>
            <a:r>
              <a:rPr lang="en-US" sz="1400" dirty="0">
                <a:solidFill>
                  <a:srgbClr val="0F0C8F"/>
                </a:solidFill>
              </a:rPr>
              <a:t>Completed: 03/16/2026</a:t>
            </a:r>
          </a:p>
          <a:p>
            <a:r>
              <a:rPr lang="en-US" sz="1400" baseline="30000" dirty="0">
                <a:solidFill>
                  <a:srgbClr val="0F0C8F"/>
                </a:solidFill>
              </a:rPr>
              <a:t>144</a:t>
            </a:r>
            <a:r>
              <a:rPr lang="en-US" sz="1400" dirty="0">
                <a:solidFill>
                  <a:srgbClr val="0F0C8F"/>
                </a:solidFill>
              </a:rPr>
              <a:t>Sm(222 MeV/u, 20 kW) + C (</a:t>
            </a:r>
            <a:r>
              <a:rPr lang="en-US" sz="1400" b="1" dirty="0">
                <a:solidFill>
                  <a:srgbClr val="0F0C8F"/>
                </a:solidFill>
              </a:rPr>
              <a:t>3.5</a:t>
            </a:r>
            <a:r>
              <a:rPr lang="en-US" sz="1400" dirty="0">
                <a:solidFill>
                  <a:srgbClr val="0F0C8F"/>
                </a:solidFill>
              </a:rPr>
              <a:t> mm)</a:t>
            </a:r>
          </a:p>
          <a:p>
            <a:pPr>
              <a:buNone/>
            </a:pPr>
            <a:endParaRPr lang="en-US" sz="1400" dirty="0">
              <a:solidFill>
                <a:srgbClr val="0F0C8F"/>
              </a:solidFill>
              <a:effectLst/>
            </a:endParaRPr>
          </a:p>
        </p:txBody>
      </p:sp>
      <p:grpSp>
        <p:nvGrpSpPr>
          <p:cNvPr id="35" name="Group 34">
            <a:extLst>
              <a:ext uri="{FF2B5EF4-FFF2-40B4-BE49-F238E27FC236}">
                <a16:creationId xmlns:a16="http://schemas.microsoft.com/office/drawing/2014/main" id="{AF4D98A0-2B6C-536E-5682-00264DA9BC84}"/>
              </a:ext>
            </a:extLst>
          </p:cNvPr>
          <p:cNvGrpSpPr/>
          <p:nvPr/>
        </p:nvGrpSpPr>
        <p:grpSpPr>
          <a:xfrm>
            <a:off x="8095227" y="2273772"/>
            <a:ext cx="3789318" cy="2603935"/>
            <a:chOff x="82551" y="1034581"/>
            <a:chExt cx="3789318" cy="2603935"/>
          </a:xfrm>
        </p:grpSpPr>
        <p:sp>
          <p:nvSpPr>
            <p:cNvPr id="36" name="TextBox 35">
              <a:extLst>
                <a:ext uri="{FF2B5EF4-FFF2-40B4-BE49-F238E27FC236}">
                  <a16:creationId xmlns:a16="http://schemas.microsoft.com/office/drawing/2014/main" id="{0A3AF664-2552-636A-2CC5-5BC3055BA3C4}"/>
                </a:ext>
              </a:extLst>
            </p:cNvPr>
            <p:cNvSpPr txBox="1"/>
            <p:nvPr/>
          </p:nvSpPr>
          <p:spPr>
            <a:xfrm rot="16200000">
              <a:off x="1124276" y="1281605"/>
              <a:ext cx="801823" cy="307777"/>
            </a:xfrm>
            <a:prstGeom prst="rect">
              <a:avLst/>
            </a:prstGeom>
            <a:noFill/>
          </p:spPr>
          <p:txBody>
            <a:bodyPr wrap="none" rtlCol="0">
              <a:spAutoFit/>
            </a:bodyPr>
            <a:lstStyle/>
            <a:p>
              <a:r>
                <a:rPr lang="en-US" sz="1400" dirty="0"/>
                <a:t>Protons</a:t>
              </a:r>
            </a:p>
          </p:txBody>
        </p:sp>
        <p:grpSp>
          <p:nvGrpSpPr>
            <p:cNvPr id="64" name="그룹 63">
              <a:extLst>
                <a:ext uri="{FF2B5EF4-FFF2-40B4-BE49-F238E27FC236}">
                  <a16:creationId xmlns:a16="http://schemas.microsoft.com/office/drawing/2014/main" id="{48FCD97D-5BF6-17CE-3B52-932F66A0DFBC}"/>
                </a:ext>
              </a:extLst>
            </p:cNvPr>
            <p:cNvGrpSpPr/>
            <p:nvPr/>
          </p:nvGrpSpPr>
          <p:grpSpPr>
            <a:xfrm>
              <a:off x="82551" y="1052864"/>
              <a:ext cx="3789318" cy="2585652"/>
              <a:chOff x="3322133" y="1452673"/>
              <a:chExt cx="3789318" cy="2585652"/>
            </a:xfrm>
          </p:grpSpPr>
          <p:pic>
            <p:nvPicPr>
              <p:cNvPr id="47" name="그림 46" descr="The image displays a table or chart with a series of elements from the periodic table, specifically various isotopes of Samarium (Sm), Neodymium (Nd), Praseodymium (Pr), Cerium (Ce), Lanthanum (La), Barium (Ba), Cesium (Cs), and Xenon (Xe), with their atomic numbers and some additional unspecified values.&#10;&#10;AI 생성 콘텐츠는 정확하지 않을 수 있습니다.">
                <a:extLst>
                  <a:ext uri="{FF2B5EF4-FFF2-40B4-BE49-F238E27FC236}">
                    <a16:creationId xmlns:a16="http://schemas.microsoft.com/office/drawing/2014/main" id="{E3ACA5B0-2D3C-33F9-F7A7-372AB2ADB949}"/>
                  </a:ext>
                </a:extLst>
              </p:cNvPr>
              <p:cNvPicPr>
                <a:picLocks noChangeAspect="1"/>
              </p:cNvPicPr>
              <p:nvPr/>
            </p:nvPicPr>
            <p:blipFill>
              <a:blip r:embed="rId2"/>
              <a:stretch>
                <a:fillRect/>
              </a:stretch>
            </p:blipFill>
            <p:spPr>
              <a:xfrm>
                <a:off x="3322133" y="1452673"/>
                <a:ext cx="3789318" cy="2585652"/>
              </a:xfrm>
              <a:prstGeom prst="rect">
                <a:avLst/>
              </a:prstGeom>
              <a:solidFill>
                <a:schemeClr val="accent1"/>
              </a:solidFill>
              <a:ln>
                <a:noFill/>
              </a:ln>
              <a:effectLst>
                <a:outerShdw blurRad="292100" dist="139700" dir="2700000" algn="tl" rotWithShape="0">
                  <a:srgbClr val="333333">
                    <a:alpha val="65000"/>
                  </a:srgbClr>
                </a:outerShdw>
              </a:effectLst>
            </p:spPr>
          </p:pic>
          <p:sp>
            <p:nvSpPr>
              <p:cNvPr id="48" name="타원 47">
                <a:extLst>
                  <a:ext uri="{FF2B5EF4-FFF2-40B4-BE49-F238E27FC236}">
                    <a16:creationId xmlns:a16="http://schemas.microsoft.com/office/drawing/2014/main" id="{24FC814A-8FB2-A662-1A2B-5C8A49F20A13}"/>
                  </a:ext>
                </a:extLst>
              </p:cNvPr>
              <p:cNvSpPr/>
              <p:nvPr/>
            </p:nvSpPr>
            <p:spPr>
              <a:xfrm>
                <a:off x="5970118" y="1619806"/>
                <a:ext cx="142469" cy="136328"/>
              </a:xfrm>
              <a:prstGeom prst="ellipse">
                <a:avLst/>
              </a:prstGeom>
              <a:solidFill>
                <a:srgbClr val="FFAE1A"/>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49" name="타원 48">
                <a:extLst>
                  <a:ext uri="{FF2B5EF4-FFF2-40B4-BE49-F238E27FC236}">
                    <a16:creationId xmlns:a16="http://schemas.microsoft.com/office/drawing/2014/main" id="{88F3DD8D-7FF7-F60F-A061-43519F79ECE4}"/>
                  </a:ext>
                </a:extLst>
              </p:cNvPr>
              <p:cNvSpPr/>
              <p:nvPr/>
            </p:nvSpPr>
            <p:spPr>
              <a:xfrm>
                <a:off x="6248400" y="1619806"/>
                <a:ext cx="142469" cy="136328"/>
              </a:xfrm>
              <a:prstGeom prst="ellipse">
                <a:avLst/>
              </a:prstGeom>
              <a:solidFill>
                <a:srgbClr val="FFAE1A"/>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50" name="타원 49">
                <a:extLst>
                  <a:ext uri="{FF2B5EF4-FFF2-40B4-BE49-F238E27FC236}">
                    <a16:creationId xmlns:a16="http://schemas.microsoft.com/office/drawing/2014/main" id="{9E3DB2A5-D51C-0993-8046-626F47BB176B}"/>
                  </a:ext>
                </a:extLst>
              </p:cNvPr>
              <p:cNvSpPr/>
              <p:nvPr/>
            </p:nvSpPr>
            <p:spPr>
              <a:xfrm>
                <a:off x="5675318" y="1878829"/>
                <a:ext cx="142469" cy="136328"/>
              </a:xfrm>
              <a:prstGeom prst="ellipse">
                <a:avLst/>
              </a:prstGeom>
              <a:solidFill>
                <a:srgbClr val="FFAE1A"/>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52" name="타원 51">
                <a:extLst>
                  <a:ext uri="{FF2B5EF4-FFF2-40B4-BE49-F238E27FC236}">
                    <a16:creationId xmlns:a16="http://schemas.microsoft.com/office/drawing/2014/main" id="{D1E1A5D3-CEE6-5075-6EB8-3E6C133EBE37}"/>
                  </a:ext>
                </a:extLst>
              </p:cNvPr>
              <p:cNvSpPr/>
              <p:nvPr/>
            </p:nvSpPr>
            <p:spPr>
              <a:xfrm>
                <a:off x="5379904" y="2170570"/>
                <a:ext cx="142469" cy="136328"/>
              </a:xfrm>
              <a:prstGeom prst="ellipse">
                <a:avLst/>
              </a:prstGeom>
              <a:solidFill>
                <a:srgbClr val="FFAE1A"/>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53" name="타원 52">
                <a:extLst>
                  <a:ext uri="{FF2B5EF4-FFF2-40B4-BE49-F238E27FC236}">
                    <a16:creationId xmlns:a16="http://schemas.microsoft.com/office/drawing/2014/main" id="{850C0728-F16D-726F-F45F-ABB1B3756E4C}"/>
                  </a:ext>
                </a:extLst>
              </p:cNvPr>
              <p:cNvSpPr/>
              <p:nvPr/>
            </p:nvSpPr>
            <p:spPr>
              <a:xfrm>
                <a:off x="5112423" y="2459374"/>
                <a:ext cx="142469" cy="136328"/>
              </a:xfrm>
              <a:prstGeom prst="ellipse">
                <a:avLst/>
              </a:prstGeom>
              <a:solidFill>
                <a:srgbClr val="FFAE1A"/>
              </a:solidFill>
              <a:ln w="28575">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57" name="타원 56">
                <a:extLst>
                  <a:ext uri="{FF2B5EF4-FFF2-40B4-BE49-F238E27FC236}">
                    <a16:creationId xmlns:a16="http://schemas.microsoft.com/office/drawing/2014/main" id="{4E5F196C-F094-B27A-D820-861BE3641040}"/>
                  </a:ext>
                </a:extLst>
              </p:cNvPr>
              <p:cNvSpPr/>
              <p:nvPr/>
            </p:nvSpPr>
            <p:spPr>
              <a:xfrm>
                <a:off x="4518219" y="2736882"/>
                <a:ext cx="142469" cy="136328"/>
              </a:xfrm>
              <a:prstGeom prst="ellipse">
                <a:avLst/>
              </a:prstGeom>
              <a:solidFill>
                <a:srgbClr val="FFAE1A"/>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58" name="타원 57">
                <a:extLst>
                  <a:ext uri="{FF2B5EF4-FFF2-40B4-BE49-F238E27FC236}">
                    <a16:creationId xmlns:a16="http://schemas.microsoft.com/office/drawing/2014/main" id="{8F1AEC47-B2E4-85CE-7AB3-42399CFE7C06}"/>
                  </a:ext>
                </a:extLst>
              </p:cNvPr>
              <p:cNvSpPr/>
              <p:nvPr/>
            </p:nvSpPr>
            <p:spPr>
              <a:xfrm>
                <a:off x="4813013" y="2749446"/>
                <a:ext cx="142469" cy="136328"/>
              </a:xfrm>
              <a:prstGeom prst="ellipse">
                <a:avLst/>
              </a:prstGeom>
              <a:solidFill>
                <a:srgbClr val="FFA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grpSp>
        <p:sp>
          <p:nvSpPr>
            <p:cNvPr id="100" name="타원 99">
              <a:extLst>
                <a:ext uri="{FF2B5EF4-FFF2-40B4-BE49-F238E27FC236}">
                  <a16:creationId xmlns:a16="http://schemas.microsoft.com/office/drawing/2014/main" id="{47FCBE79-3CD5-0172-6B28-774EAAE0A5C9}"/>
                </a:ext>
              </a:extLst>
            </p:cNvPr>
            <p:cNvSpPr/>
            <p:nvPr/>
          </p:nvSpPr>
          <p:spPr>
            <a:xfrm>
              <a:off x="1717882" y="2349637"/>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101" name="타원 100">
              <a:extLst>
                <a:ext uri="{FF2B5EF4-FFF2-40B4-BE49-F238E27FC236}">
                  <a16:creationId xmlns:a16="http://schemas.microsoft.com/office/drawing/2014/main" id="{4D6F3023-4725-CEF5-3DCC-602D34ACD83B}"/>
                </a:ext>
              </a:extLst>
            </p:cNvPr>
            <p:cNvSpPr/>
            <p:nvPr/>
          </p:nvSpPr>
          <p:spPr>
            <a:xfrm>
              <a:off x="1997853" y="2054183"/>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grpSp>
          <p:nvGrpSpPr>
            <p:cNvPr id="122" name="그룹 121">
              <a:extLst>
                <a:ext uri="{FF2B5EF4-FFF2-40B4-BE49-F238E27FC236}">
                  <a16:creationId xmlns:a16="http://schemas.microsoft.com/office/drawing/2014/main" id="{F6E27F25-92C0-A56C-744B-23D80C9A6D26}"/>
                </a:ext>
              </a:extLst>
            </p:cNvPr>
            <p:cNvGrpSpPr/>
            <p:nvPr/>
          </p:nvGrpSpPr>
          <p:grpSpPr>
            <a:xfrm>
              <a:off x="161403" y="1035428"/>
              <a:ext cx="1117210" cy="687022"/>
              <a:chOff x="301727" y="4575824"/>
              <a:chExt cx="1117210" cy="687022"/>
            </a:xfrm>
          </p:grpSpPr>
          <p:sp>
            <p:nvSpPr>
              <p:cNvPr id="104" name="타원 103">
                <a:extLst>
                  <a:ext uri="{FF2B5EF4-FFF2-40B4-BE49-F238E27FC236}">
                    <a16:creationId xmlns:a16="http://schemas.microsoft.com/office/drawing/2014/main" id="{5AD65E76-2377-A8CE-66D5-E5D656FB1B63}"/>
                  </a:ext>
                </a:extLst>
              </p:cNvPr>
              <p:cNvSpPr/>
              <p:nvPr/>
            </p:nvSpPr>
            <p:spPr>
              <a:xfrm>
                <a:off x="309353" y="4982399"/>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105" name="TextBox 104">
                <a:extLst>
                  <a:ext uri="{FF2B5EF4-FFF2-40B4-BE49-F238E27FC236}">
                    <a16:creationId xmlns:a16="http://schemas.microsoft.com/office/drawing/2014/main" id="{0574EF9A-D456-E745-0548-DD1ED9E97311}"/>
                  </a:ext>
                </a:extLst>
              </p:cNvPr>
              <p:cNvSpPr txBox="1"/>
              <p:nvPr/>
            </p:nvSpPr>
            <p:spPr>
              <a:xfrm>
                <a:off x="444918" y="4893514"/>
                <a:ext cx="974019" cy="369332"/>
              </a:xfrm>
              <a:prstGeom prst="rect">
                <a:avLst/>
              </a:prstGeom>
              <a:noFill/>
            </p:spPr>
            <p:txBody>
              <a:bodyPr wrap="square" rtlCol="0">
                <a:spAutoFit/>
              </a:bodyPr>
              <a:lstStyle/>
              <a:p>
                <a:r>
                  <a:rPr lang="en-US" altLang="ko-KR" dirty="0"/>
                  <a:t>RIKEN</a:t>
                </a:r>
                <a:endParaRPr lang="ko-KR" altLang="en-US" dirty="0"/>
              </a:p>
            </p:txBody>
          </p:sp>
          <p:sp>
            <p:nvSpPr>
              <p:cNvPr id="106" name="타원 105">
                <a:extLst>
                  <a:ext uri="{FF2B5EF4-FFF2-40B4-BE49-F238E27FC236}">
                    <a16:creationId xmlns:a16="http://schemas.microsoft.com/office/drawing/2014/main" id="{CEC2E078-BE5F-BA4B-8301-607855C0E534}"/>
                  </a:ext>
                </a:extLst>
              </p:cNvPr>
              <p:cNvSpPr/>
              <p:nvPr/>
            </p:nvSpPr>
            <p:spPr>
              <a:xfrm>
                <a:off x="301727" y="4674255"/>
                <a:ext cx="142469" cy="136328"/>
              </a:xfrm>
              <a:prstGeom prst="ellipse">
                <a:avLst/>
              </a:prstGeom>
              <a:solidFill>
                <a:srgbClr val="FFA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107" name="TextBox 106">
                <a:extLst>
                  <a:ext uri="{FF2B5EF4-FFF2-40B4-BE49-F238E27FC236}">
                    <a16:creationId xmlns:a16="http://schemas.microsoft.com/office/drawing/2014/main" id="{A048B2C2-D542-547D-CDEE-53D1B41DF9C2}"/>
                  </a:ext>
                </a:extLst>
              </p:cNvPr>
              <p:cNvSpPr txBox="1"/>
              <p:nvPr/>
            </p:nvSpPr>
            <p:spPr>
              <a:xfrm>
                <a:off x="451822" y="4575824"/>
                <a:ext cx="908799" cy="369332"/>
              </a:xfrm>
              <a:prstGeom prst="rect">
                <a:avLst/>
              </a:prstGeom>
              <a:noFill/>
            </p:spPr>
            <p:txBody>
              <a:bodyPr wrap="square" rtlCol="0">
                <a:spAutoFit/>
              </a:bodyPr>
              <a:lstStyle/>
              <a:p>
                <a:r>
                  <a:rPr lang="en-US" altLang="ko-KR" dirty="0"/>
                  <a:t>FRIB</a:t>
                </a:r>
                <a:endParaRPr lang="ko-KR" altLang="en-US" dirty="0"/>
              </a:p>
            </p:txBody>
          </p:sp>
        </p:grpSp>
        <p:pic>
          <p:nvPicPr>
            <p:cNvPr id="132" name="그림 131" descr="FRIB&#10;&#10;AI 생성 콘텐츠는 정확하지 않을 수 있습니다.">
              <a:extLst>
                <a:ext uri="{FF2B5EF4-FFF2-40B4-BE49-F238E27FC236}">
                  <a16:creationId xmlns:a16="http://schemas.microsoft.com/office/drawing/2014/main" id="{83FDF42E-E8DA-1BB8-E4BA-048BC6D6AC3B}"/>
                </a:ext>
              </a:extLst>
            </p:cNvPr>
            <p:cNvPicPr>
              <a:picLocks noChangeAspect="1"/>
            </p:cNvPicPr>
            <p:nvPr/>
          </p:nvPicPr>
          <p:blipFill>
            <a:blip r:embed="rId3"/>
            <a:stretch>
              <a:fillRect/>
            </a:stretch>
          </p:blipFill>
          <p:spPr>
            <a:xfrm>
              <a:off x="3128541" y="1034581"/>
              <a:ext cx="171523" cy="213450"/>
            </a:xfrm>
            <a:prstGeom prst="rect">
              <a:avLst/>
            </a:prstGeom>
          </p:spPr>
        </p:pic>
        <p:pic>
          <p:nvPicPr>
            <p:cNvPr id="133" name="그림 132" descr="FRIB&#10;&#10;AI 생성 콘텐츠는 정확하지 않을 수 있습니다.">
              <a:extLst>
                <a:ext uri="{FF2B5EF4-FFF2-40B4-BE49-F238E27FC236}">
                  <a16:creationId xmlns:a16="http://schemas.microsoft.com/office/drawing/2014/main" id="{D90F6515-099B-D1DA-16C9-F02A81F42494}"/>
                </a:ext>
              </a:extLst>
            </p:cNvPr>
            <p:cNvPicPr>
              <a:picLocks noChangeAspect="1"/>
            </p:cNvPicPr>
            <p:nvPr/>
          </p:nvPicPr>
          <p:blipFill>
            <a:blip r:embed="rId3"/>
            <a:stretch>
              <a:fillRect/>
            </a:stretch>
          </p:blipFill>
          <p:spPr>
            <a:xfrm>
              <a:off x="2870707" y="1035428"/>
              <a:ext cx="171523" cy="213450"/>
            </a:xfrm>
            <a:prstGeom prst="rect">
              <a:avLst/>
            </a:prstGeom>
          </p:spPr>
        </p:pic>
        <p:pic>
          <p:nvPicPr>
            <p:cNvPr id="134" name="그림 133" descr="FRIB&#10;&#10;AI 생성 콘텐츠는 정확하지 않을 수 있습니다.">
              <a:extLst>
                <a:ext uri="{FF2B5EF4-FFF2-40B4-BE49-F238E27FC236}">
                  <a16:creationId xmlns:a16="http://schemas.microsoft.com/office/drawing/2014/main" id="{CA2EDED8-3E45-C970-EE56-9924E170FD4F}"/>
                </a:ext>
              </a:extLst>
            </p:cNvPr>
            <p:cNvPicPr>
              <a:picLocks noChangeAspect="1"/>
            </p:cNvPicPr>
            <p:nvPr/>
          </p:nvPicPr>
          <p:blipFill>
            <a:blip r:embed="rId3"/>
            <a:stretch>
              <a:fillRect/>
            </a:stretch>
          </p:blipFill>
          <p:spPr>
            <a:xfrm>
              <a:off x="2561950" y="1313969"/>
              <a:ext cx="171523" cy="213450"/>
            </a:xfrm>
            <a:prstGeom prst="rect">
              <a:avLst/>
            </a:prstGeom>
          </p:spPr>
        </p:pic>
        <p:pic>
          <p:nvPicPr>
            <p:cNvPr id="135" name="그림 134" descr="FRIB&#10;&#10;AI 생성 콘텐츠는 정확하지 않을 수 있습니다.">
              <a:extLst>
                <a:ext uri="{FF2B5EF4-FFF2-40B4-BE49-F238E27FC236}">
                  <a16:creationId xmlns:a16="http://schemas.microsoft.com/office/drawing/2014/main" id="{762F0E1E-8592-FB2A-2D5F-F8334D4A3BEC}"/>
                </a:ext>
              </a:extLst>
            </p:cNvPr>
            <p:cNvPicPr>
              <a:picLocks noChangeAspect="1"/>
            </p:cNvPicPr>
            <p:nvPr/>
          </p:nvPicPr>
          <p:blipFill>
            <a:blip r:embed="rId3"/>
            <a:stretch>
              <a:fillRect/>
            </a:stretch>
          </p:blipFill>
          <p:spPr>
            <a:xfrm>
              <a:off x="2232285" y="1591651"/>
              <a:ext cx="171523" cy="213450"/>
            </a:xfrm>
            <a:prstGeom prst="rect">
              <a:avLst/>
            </a:prstGeom>
          </p:spPr>
        </p:pic>
        <p:pic>
          <p:nvPicPr>
            <p:cNvPr id="37" name="그림 1" descr="FRIB&#10;&#10;AI 생성 콘텐츠는 정확하지 않을 수 있습니다.">
              <a:extLst>
                <a:ext uri="{FF2B5EF4-FFF2-40B4-BE49-F238E27FC236}">
                  <a16:creationId xmlns:a16="http://schemas.microsoft.com/office/drawing/2014/main" id="{CEEC9D24-85C9-00EB-2AB8-E1F30EE3C3B3}"/>
                </a:ext>
              </a:extLst>
            </p:cNvPr>
            <p:cNvPicPr>
              <a:picLocks noChangeAspect="1"/>
            </p:cNvPicPr>
            <p:nvPr/>
          </p:nvPicPr>
          <p:blipFill>
            <a:blip r:embed="rId3"/>
            <a:stretch>
              <a:fillRect/>
            </a:stretch>
          </p:blipFill>
          <p:spPr>
            <a:xfrm>
              <a:off x="1381320" y="2154751"/>
              <a:ext cx="171523" cy="213450"/>
            </a:xfrm>
            <a:prstGeom prst="rect">
              <a:avLst/>
            </a:prstGeom>
          </p:spPr>
        </p:pic>
        <p:sp>
          <p:nvSpPr>
            <p:cNvPr id="38" name="TextBox 37">
              <a:extLst>
                <a:ext uri="{FF2B5EF4-FFF2-40B4-BE49-F238E27FC236}">
                  <a16:creationId xmlns:a16="http://schemas.microsoft.com/office/drawing/2014/main" id="{4C1D453E-8E5C-486C-5A5E-DFCCF25358B7}"/>
                </a:ext>
              </a:extLst>
            </p:cNvPr>
            <p:cNvSpPr txBox="1"/>
            <p:nvPr/>
          </p:nvSpPr>
          <p:spPr>
            <a:xfrm rot="18996244">
              <a:off x="1748428" y="2061204"/>
              <a:ext cx="2123271" cy="523220"/>
            </a:xfrm>
            <a:prstGeom prst="rect">
              <a:avLst/>
            </a:prstGeom>
            <a:noFill/>
          </p:spPr>
          <p:txBody>
            <a:bodyPr wrap="square" rtlCol="0">
              <a:spAutoFit/>
            </a:bodyPr>
            <a:lstStyle/>
            <a:p>
              <a:r>
                <a:rPr lang="en-US" altLang="ko-KR" sz="2800" dirty="0">
                  <a:solidFill>
                    <a:srgbClr val="0F0C8F"/>
                  </a:solidFill>
                </a:rPr>
                <a:t>Preliminary</a:t>
              </a:r>
              <a:endParaRPr lang="ko-KR" altLang="en-US" sz="2800" dirty="0">
                <a:solidFill>
                  <a:srgbClr val="0F0C8F"/>
                </a:solidFill>
              </a:endParaRPr>
            </a:p>
          </p:txBody>
        </p:sp>
      </p:grpSp>
      <p:sp>
        <p:nvSpPr>
          <p:cNvPr id="40" name="TextBox 39">
            <a:extLst>
              <a:ext uri="{FF2B5EF4-FFF2-40B4-BE49-F238E27FC236}">
                <a16:creationId xmlns:a16="http://schemas.microsoft.com/office/drawing/2014/main" id="{219787D0-632B-F573-97B8-79AA0A8885A7}"/>
              </a:ext>
            </a:extLst>
          </p:cNvPr>
          <p:cNvSpPr txBox="1"/>
          <p:nvPr/>
        </p:nvSpPr>
        <p:spPr>
          <a:xfrm>
            <a:off x="8136113" y="5278232"/>
            <a:ext cx="3748831" cy="584775"/>
          </a:xfrm>
          <a:prstGeom prst="rect">
            <a:avLst/>
          </a:prstGeom>
          <a:noFill/>
        </p:spPr>
        <p:txBody>
          <a:bodyPr wrap="square" rtlCol="0">
            <a:spAutoFit/>
          </a:bodyPr>
          <a:lstStyle/>
          <a:p>
            <a:pPr algn="ctr"/>
            <a:r>
              <a:rPr lang="en-US" altLang="ko-KR" sz="1600" dirty="0">
                <a:solidFill>
                  <a:srgbClr val="0F0C8F"/>
                </a:solidFill>
              </a:rPr>
              <a:t>FRIB has discovered at least 7 isotopes that were unknown at the time.</a:t>
            </a:r>
          </a:p>
        </p:txBody>
      </p:sp>
      <p:sp>
        <p:nvSpPr>
          <p:cNvPr id="41" name="Content Placeholder 1">
            <a:extLst>
              <a:ext uri="{FF2B5EF4-FFF2-40B4-BE49-F238E27FC236}">
                <a16:creationId xmlns:a16="http://schemas.microsoft.com/office/drawing/2014/main" id="{0AE43544-FA7D-DFB8-E5B3-9759C2B021DA}"/>
              </a:ext>
            </a:extLst>
          </p:cNvPr>
          <p:cNvSpPr txBox="1">
            <a:spLocks/>
          </p:cNvSpPr>
          <p:nvPr/>
        </p:nvSpPr>
        <p:spPr>
          <a:xfrm>
            <a:off x="152400" y="2364188"/>
            <a:ext cx="4267200" cy="4096293"/>
          </a:xfrm>
          <a:prstGeom prst="rect">
            <a:avLst/>
          </a:prstGeom>
        </p:spPr>
        <p:txBody>
          <a:bodyPr/>
          <a:lst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r>
              <a:rPr lang="en-US" sz="1600" kern="0" dirty="0"/>
              <a:t>The </a:t>
            </a:r>
            <a:r>
              <a:rPr lang="en-US" sz="1600" i="1" kern="0" dirty="0"/>
              <a:t>A-Z-q</a:t>
            </a:r>
            <a:r>
              <a:rPr lang="en-US" sz="1600" kern="0" dirty="0"/>
              <a:t> PID method (using TKE) is essential to overcome charge-state ambiguities</a:t>
            </a:r>
          </a:p>
          <a:p>
            <a:pPr lvl="1"/>
            <a:r>
              <a:rPr lang="en-US" sz="1400" kern="0" dirty="0"/>
              <a:t>Charge-state selection: </a:t>
            </a:r>
            <a:r>
              <a:rPr lang="en-US" sz="1400" i="1" kern="0" dirty="0"/>
              <a:t>q</a:t>
            </a:r>
            <a:r>
              <a:rPr lang="en-US" sz="1400" kern="0" dirty="0"/>
              <a:t>=</a:t>
            </a:r>
            <a:r>
              <a:rPr lang="en-US" sz="1400" i="1" kern="0" dirty="0"/>
              <a:t>Z</a:t>
            </a:r>
            <a:r>
              <a:rPr lang="en-US" sz="1400" kern="0" dirty="0"/>
              <a:t> after the target, then </a:t>
            </a:r>
            <a:r>
              <a:rPr lang="en-US" sz="1400" i="1" kern="0" dirty="0"/>
              <a:t>q</a:t>
            </a:r>
            <a:r>
              <a:rPr lang="en-US" sz="1400" kern="0" dirty="0"/>
              <a:t>=</a:t>
            </a:r>
            <a:r>
              <a:rPr lang="en-US" sz="1400" i="1" kern="0" dirty="0"/>
              <a:t>Z</a:t>
            </a:r>
            <a:r>
              <a:rPr lang="en-US" sz="1400" kern="0" dirty="0"/>
              <a:t>-1 after each of the two wedges and two material layers</a:t>
            </a:r>
          </a:p>
          <a:p>
            <a:r>
              <a:rPr lang="en-US" sz="1600" kern="0" dirty="0"/>
              <a:t>Experiment planning based on BMA predictions</a:t>
            </a:r>
          </a:p>
          <a:p>
            <a:pPr lvl="1"/>
            <a:r>
              <a:rPr lang="en-US" sz="1400" dirty="0">
                <a:solidFill>
                  <a:schemeClr val="accent4">
                    <a:lumMod val="50000"/>
                  </a:schemeClr>
                </a:solidFill>
              </a:rPr>
              <a:t>New isotopes were observed with preliminary production cross sections close to the BMA-inspired predictions and significantly below EPAX3 predictions</a:t>
            </a:r>
            <a:endParaRPr lang="en-US" sz="1400" kern="0" dirty="0"/>
          </a:p>
          <a:p>
            <a:r>
              <a:rPr lang="en-US" sz="1600" kern="0" dirty="0"/>
              <a:t>Successful search for new isotopes</a:t>
            </a:r>
          </a:p>
          <a:p>
            <a:pPr lvl="1"/>
            <a:r>
              <a:rPr lang="en-US" sz="1400" kern="0" dirty="0"/>
              <a:t>Highlights the facility’s discovery potential, which will continue to grow as the beam current increases</a:t>
            </a:r>
            <a:endParaRPr lang="en-US" sz="1600" kern="0" dirty="0"/>
          </a:p>
        </p:txBody>
      </p:sp>
      <p:pic>
        <p:nvPicPr>
          <p:cNvPr id="43" name="Picture 42">
            <a:extLst>
              <a:ext uri="{FF2B5EF4-FFF2-40B4-BE49-F238E27FC236}">
                <a16:creationId xmlns:a16="http://schemas.microsoft.com/office/drawing/2014/main" id="{C28AD73F-C477-F20B-F148-93094CBBB80F}"/>
              </a:ext>
            </a:extLst>
          </p:cNvPr>
          <p:cNvPicPr>
            <a:picLocks noChangeAspect="1"/>
          </p:cNvPicPr>
          <p:nvPr/>
        </p:nvPicPr>
        <p:blipFill>
          <a:blip r:embed="rId4"/>
          <a:stretch>
            <a:fillRect/>
          </a:stretch>
        </p:blipFill>
        <p:spPr>
          <a:xfrm>
            <a:off x="4902782" y="1291897"/>
            <a:ext cx="2707601" cy="4730190"/>
          </a:xfrm>
          <a:prstGeom prst="rect">
            <a:avLst/>
          </a:prstGeom>
        </p:spPr>
      </p:pic>
      <p:sp>
        <p:nvSpPr>
          <p:cNvPr id="45" name="TextBox 44">
            <a:extLst>
              <a:ext uri="{FF2B5EF4-FFF2-40B4-BE49-F238E27FC236}">
                <a16:creationId xmlns:a16="http://schemas.microsoft.com/office/drawing/2014/main" id="{85313666-B85C-9827-0844-DE211B73E59E}"/>
              </a:ext>
            </a:extLst>
          </p:cNvPr>
          <p:cNvSpPr txBox="1"/>
          <p:nvPr/>
        </p:nvSpPr>
        <p:spPr>
          <a:xfrm>
            <a:off x="8630182" y="1716931"/>
            <a:ext cx="2760692" cy="338554"/>
          </a:xfrm>
          <a:prstGeom prst="rect">
            <a:avLst/>
          </a:prstGeom>
          <a:noFill/>
        </p:spPr>
        <p:txBody>
          <a:bodyPr wrap="none" rtlCol="0">
            <a:spAutoFit/>
          </a:bodyPr>
          <a:lstStyle/>
          <a:p>
            <a:r>
              <a:rPr lang="en-US" sz="1600" i="1" noProof="0" dirty="0"/>
              <a:t>PhD student: Holly Mathews</a:t>
            </a:r>
          </a:p>
        </p:txBody>
      </p:sp>
    </p:spTree>
    <p:extLst>
      <p:ext uri="{BB962C8B-B14F-4D97-AF65-F5344CB8AC3E}">
        <p14:creationId xmlns:p14="http://schemas.microsoft.com/office/powerpoint/2010/main" val="2765094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992FF-299A-3BBB-A091-BD8182A7AF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2A6B60-1E08-A1B1-4ADA-708D9F6933F8}"/>
              </a:ext>
            </a:extLst>
          </p:cNvPr>
          <p:cNvSpPr>
            <a:spLocks noGrp="1"/>
          </p:cNvSpPr>
          <p:nvPr>
            <p:ph type="title"/>
          </p:nvPr>
        </p:nvSpPr>
        <p:spPr/>
        <p:txBody>
          <a:bodyPr/>
          <a:lstStyle/>
          <a:p>
            <a:r>
              <a:rPr lang="en-US" dirty="0"/>
              <a:t>E21080: </a:t>
            </a:r>
            <a:r>
              <a:rPr lang="en-US" baseline="30000" dirty="0"/>
              <a:t>208</a:t>
            </a:r>
            <a:r>
              <a:rPr lang="en-US" dirty="0"/>
              <a:t>Pb</a:t>
            </a:r>
          </a:p>
        </p:txBody>
      </p:sp>
      <p:sp>
        <p:nvSpPr>
          <p:cNvPr id="3" name="Footer Placeholder 2">
            <a:extLst>
              <a:ext uri="{FF2B5EF4-FFF2-40B4-BE49-F238E27FC236}">
                <a16:creationId xmlns:a16="http://schemas.microsoft.com/office/drawing/2014/main" id="{9A66EF82-D0A2-8F85-4327-6547342DF5A6}"/>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260E5EF5-C3B8-2B48-BE0B-4ED57EC8B7F3}"/>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26</a:t>
            </a:fld>
            <a:endParaRPr lang="en-US" dirty="0"/>
          </a:p>
        </p:txBody>
      </p:sp>
      <p:sp>
        <p:nvSpPr>
          <p:cNvPr id="8" name="TextBox 7">
            <a:extLst>
              <a:ext uri="{FF2B5EF4-FFF2-40B4-BE49-F238E27FC236}">
                <a16:creationId xmlns:a16="http://schemas.microsoft.com/office/drawing/2014/main" id="{A12F78BD-52A1-5E98-6E7A-08C6C080DF29}"/>
              </a:ext>
            </a:extLst>
          </p:cNvPr>
          <p:cNvSpPr txBox="1"/>
          <p:nvPr/>
        </p:nvSpPr>
        <p:spPr>
          <a:xfrm>
            <a:off x="228600" y="681611"/>
            <a:ext cx="11853759" cy="461665"/>
          </a:xfrm>
          <a:prstGeom prst="rect">
            <a:avLst/>
          </a:prstGeom>
          <a:solidFill>
            <a:srgbClr val="D6E2D4"/>
          </a:solidFill>
        </p:spPr>
        <p:txBody>
          <a:bodyPr wrap="square">
            <a:spAutoFit/>
          </a:bodyPr>
          <a:lstStyle/>
          <a:p>
            <a:pPr algn="ctr"/>
            <a:r>
              <a:rPr lang="en-US" sz="2400" b="1" dirty="0">
                <a:solidFill>
                  <a:srgbClr val="064308"/>
                </a:solidFill>
                <a:latin typeface="Arial" charset="0"/>
                <a:ea typeface="ＭＳ Ｐゴシック" pitchFamily="-65" charset="-128"/>
              </a:rPr>
              <a:t>Decay spectroscopy in the vicinity of the N=126 shell closure</a:t>
            </a:r>
          </a:p>
        </p:txBody>
      </p:sp>
      <p:sp>
        <p:nvSpPr>
          <p:cNvPr id="10" name="TextBox 9">
            <a:extLst>
              <a:ext uri="{FF2B5EF4-FFF2-40B4-BE49-F238E27FC236}">
                <a16:creationId xmlns:a16="http://schemas.microsoft.com/office/drawing/2014/main" id="{E15B838D-F4C3-2210-4395-5CCE21D5CF04}"/>
              </a:ext>
            </a:extLst>
          </p:cNvPr>
          <p:cNvSpPr txBox="1"/>
          <p:nvPr/>
        </p:nvSpPr>
        <p:spPr>
          <a:xfrm>
            <a:off x="152400" y="1263881"/>
            <a:ext cx="3429000" cy="1384995"/>
          </a:xfrm>
          <a:prstGeom prst="rect">
            <a:avLst/>
          </a:prstGeom>
          <a:noFill/>
        </p:spPr>
        <p:txBody>
          <a:bodyPr wrap="square">
            <a:spAutoFit/>
          </a:bodyPr>
          <a:lstStyle/>
          <a:p>
            <a:pPr>
              <a:buNone/>
            </a:pPr>
            <a:r>
              <a:rPr lang="en-US" sz="1400" dirty="0">
                <a:solidFill>
                  <a:srgbClr val="0F0C8F"/>
                </a:solidFill>
                <a:effectLst/>
              </a:rPr>
              <a:t>Spokesperson: </a:t>
            </a:r>
            <a:r>
              <a:rPr lang="en-US" sz="1400" b="1" dirty="0">
                <a:solidFill>
                  <a:srgbClr val="0F0C8F"/>
                </a:solidFill>
              </a:rPr>
              <a:t>Wu, Jin</a:t>
            </a:r>
            <a:endParaRPr lang="en-US" sz="1400" b="1" dirty="0">
              <a:solidFill>
                <a:srgbClr val="0F0C8F"/>
              </a:solidFill>
              <a:effectLst/>
            </a:endParaRPr>
          </a:p>
          <a:p>
            <a:r>
              <a:rPr lang="en-US" sz="1400" dirty="0">
                <a:solidFill>
                  <a:srgbClr val="0F0C8F"/>
                </a:solidFill>
                <a:effectLst/>
              </a:rPr>
              <a:t>Co-spokespersons:</a:t>
            </a:r>
            <a:r>
              <a:rPr lang="en-US" sz="1400" dirty="0">
                <a:solidFill>
                  <a:srgbClr val="0F0C8F"/>
                </a:solidFill>
              </a:rPr>
              <a:t> Estrade, Alfredo 				    Tarasov, Oleg</a:t>
            </a:r>
          </a:p>
          <a:p>
            <a:r>
              <a:rPr lang="en-US" sz="1400" dirty="0">
                <a:solidFill>
                  <a:srgbClr val="0F0C8F"/>
                </a:solidFill>
              </a:rPr>
              <a:t>Completed: 04/10/2026</a:t>
            </a:r>
            <a:br>
              <a:rPr lang="en-US" sz="1400" dirty="0">
                <a:solidFill>
                  <a:srgbClr val="0F0C8F"/>
                </a:solidFill>
              </a:rPr>
            </a:br>
            <a:r>
              <a:rPr lang="en-US" sz="1400" baseline="30000" dirty="0">
                <a:solidFill>
                  <a:srgbClr val="0F0C8F"/>
                </a:solidFill>
              </a:rPr>
              <a:t>208</a:t>
            </a:r>
            <a:r>
              <a:rPr lang="en-US" sz="1400" dirty="0">
                <a:solidFill>
                  <a:srgbClr val="0F0C8F"/>
                </a:solidFill>
              </a:rPr>
              <a:t>Pb(188 MeV/u, 20 kW) + C (</a:t>
            </a:r>
            <a:r>
              <a:rPr lang="en-US" sz="1400" b="1" dirty="0">
                <a:solidFill>
                  <a:srgbClr val="0F0C8F"/>
                </a:solidFill>
              </a:rPr>
              <a:t>3.5</a:t>
            </a:r>
            <a:r>
              <a:rPr lang="en-US" sz="1400" dirty="0">
                <a:solidFill>
                  <a:srgbClr val="0F0C8F"/>
                </a:solidFill>
              </a:rPr>
              <a:t> mm)</a:t>
            </a:r>
          </a:p>
          <a:p>
            <a:pPr>
              <a:buNone/>
            </a:pPr>
            <a:endParaRPr lang="en-US" sz="1400" dirty="0">
              <a:solidFill>
                <a:srgbClr val="0F0C8F"/>
              </a:solidFill>
              <a:effectLst/>
            </a:endParaRPr>
          </a:p>
        </p:txBody>
      </p:sp>
      <p:sp>
        <p:nvSpPr>
          <p:cNvPr id="40" name="TextBox 39">
            <a:extLst>
              <a:ext uri="{FF2B5EF4-FFF2-40B4-BE49-F238E27FC236}">
                <a16:creationId xmlns:a16="http://schemas.microsoft.com/office/drawing/2014/main" id="{CF831839-592C-8FB4-98DC-533D7F217E9D}"/>
              </a:ext>
            </a:extLst>
          </p:cNvPr>
          <p:cNvSpPr txBox="1"/>
          <p:nvPr/>
        </p:nvSpPr>
        <p:spPr>
          <a:xfrm>
            <a:off x="7998580" y="5251102"/>
            <a:ext cx="3748831" cy="584775"/>
          </a:xfrm>
          <a:prstGeom prst="rect">
            <a:avLst/>
          </a:prstGeom>
          <a:noFill/>
        </p:spPr>
        <p:txBody>
          <a:bodyPr wrap="square" rtlCol="0">
            <a:spAutoFit/>
          </a:bodyPr>
          <a:lstStyle/>
          <a:p>
            <a:pPr algn="ctr"/>
            <a:r>
              <a:rPr lang="en-US" altLang="ko-KR" sz="1600" dirty="0">
                <a:solidFill>
                  <a:srgbClr val="0F0C8F"/>
                </a:solidFill>
              </a:rPr>
              <a:t>FRIB has discovered at least 11 isotopes that were unknown at the time</a:t>
            </a:r>
          </a:p>
        </p:txBody>
      </p:sp>
      <p:sp>
        <p:nvSpPr>
          <p:cNvPr id="41" name="Content Placeholder 1">
            <a:extLst>
              <a:ext uri="{FF2B5EF4-FFF2-40B4-BE49-F238E27FC236}">
                <a16:creationId xmlns:a16="http://schemas.microsoft.com/office/drawing/2014/main" id="{A1DDBF06-74C4-631D-65D4-D499E700A4BB}"/>
              </a:ext>
            </a:extLst>
          </p:cNvPr>
          <p:cNvSpPr txBox="1">
            <a:spLocks/>
          </p:cNvSpPr>
          <p:nvPr/>
        </p:nvSpPr>
        <p:spPr>
          <a:xfrm>
            <a:off x="375246" y="2576637"/>
            <a:ext cx="5340414" cy="3108543"/>
          </a:xfrm>
          <a:prstGeom prst="rect">
            <a:avLst/>
          </a:prstGeom>
        </p:spPr>
        <p:txBody>
          <a:bodyPr>
            <a:spAutoFit/>
          </a:bodyPr>
          <a:lst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pPr>
              <a:lnSpc>
                <a:spcPct val="100000"/>
              </a:lnSpc>
              <a:spcBef>
                <a:spcPts val="600"/>
              </a:spcBef>
            </a:pPr>
            <a:r>
              <a:rPr lang="en-US" sz="1600" kern="0" dirty="0"/>
              <a:t>The </a:t>
            </a:r>
            <a:r>
              <a:rPr lang="en-US" sz="1600" i="1" kern="0" dirty="0"/>
              <a:t>A-Z-q</a:t>
            </a:r>
            <a:r>
              <a:rPr lang="en-US" sz="1600" kern="0" dirty="0"/>
              <a:t> PID method (using TKE) is essential to overcome charge-state ambiguities</a:t>
            </a:r>
          </a:p>
          <a:p>
            <a:pPr lvl="1">
              <a:lnSpc>
                <a:spcPct val="100000"/>
              </a:lnSpc>
              <a:spcBef>
                <a:spcPts val="600"/>
              </a:spcBef>
            </a:pPr>
            <a:r>
              <a:rPr lang="en-US" sz="1400" kern="0" dirty="0"/>
              <a:t>Initial charge-state selection (5 days): </a:t>
            </a:r>
            <a:r>
              <a:rPr lang="en-US" sz="1400" i="1" kern="0" dirty="0"/>
              <a:t>q</a:t>
            </a:r>
            <a:r>
              <a:rPr lang="en-US" sz="1400" kern="0" dirty="0"/>
              <a:t>=</a:t>
            </a:r>
            <a:r>
              <a:rPr lang="en-US" sz="1400" i="1" kern="0" dirty="0"/>
              <a:t>Z-2</a:t>
            </a:r>
            <a:r>
              <a:rPr lang="en-US" sz="1400" kern="0" dirty="0"/>
              <a:t> after all materials</a:t>
            </a:r>
          </a:p>
          <a:p>
            <a:pPr lvl="1">
              <a:lnSpc>
                <a:spcPct val="100000"/>
              </a:lnSpc>
              <a:spcBef>
                <a:spcPts val="600"/>
              </a:spcBef>
            </a:pPr>
            <a:r>
              <a:rPr lang="en-US" sz="1400" kern="0" dirty="0"/>
              <a:t>Last day: </a:t>
            </a:r>
          </a:p>
          <a:p>
            <a:pPr lvl="2">
              <a:lnSpc>
                <a:spcPct val="100000"/>
              </a:lnSpc>
              <a:spcBef>
                <a:spcPts val="600"/>
              </a:spcBef>
            </a:pPr>
            <a:r>
              <a:rPr lang="en-US" sz="1200" i="1" kern="0" dirty="0"/>
              <a:t>q</a:t>
            </a:r>
            <a:r>
              <a:rPr lang="en-US" sz="1200" kern="0" dirty="0"/>
              <a:t>=</a:t>
            </a:r>
            <a:r>
              <a:rPr lang="en-US" sz="1200" i="1" kern="0" dirty="0"/>
              <a:t>Z-2</a:t>
            </a:r>
            <a:r>
              <a:rPr lang="en-US" sz="1200" kern="0" dirty="0"/>
              <a:t> after the target</a:t>
            </a:r>
          </a:p>
          <a:p>
            <a:pPr lvl="2">
              <a:lnSpc>
                <a:spcPct val="100000"/>
              </a:lnSpc>
              <a:spcBef>
                <a:spcPts val="600"/>
              </a:spcBef>
            </a:pPr>
            <a:r>
              <a:rPr lang="en-US" sz="1200" kern="0" dirty="0"/>
              <a:t>then </a:t>
            </a:r>
            <a:r>
              <a:rPr lang="en-US" sz="1200" i="1" kern="0" dirty="0"/>
              <a:t>q</a:t>
            </a:r>
            <a:r>
              <a:rPr lang="en-US" sz="1200" kern="0" dirty="0"/>
              <a:t>=</a:t>
            </a:r>
            <a:r>
              <a:rPr lang="en-US" sz="1200" i="1" kern="0" dirty="0"/>
              <a:t>Z</a:t>
            </a:r>
            <a:r>
              <a:rPr lang="en-US" sz="1200" kern="0" dirty="0"/>
              <a:t>-3 after each of the two wedges </a:t>
            </a:r>
            <a:br>
              <a:rPr lang="en-US" sz="1200" kern="0" dirty="0"/>
            </a:br>
            <a:r>
              <a:rPr lang="en-US" sz="1200" kern="0" dirty="0"/>
              <a:t>and two material layers</a:t>
            </a:r>
          </a:p>
          <a:p>
            <a:pPr lvl="1">
              <a:lnSpc>
                <a:spcPct val="100000"/>
              </a:lnSpc>
              <a:spcBef>
                <a:spcPts val="600"/>
              </a:spcBef>
            </a:pPr>
            <a:r>
              <a:rPr lang="en-US" sz="1400" kern="0" dirty="0"/>
              <a:t>GLOBAL overpredicts </a:t>
            </a:r>
            <a:br>
              <a:rPr lang="en-US" sz="1400" kern="0" dirty="0"/>
            </a:br>
            <a:r>
              <a:rPr lang="en-US" sz="1400" kern="0" dirty="0"/>
              <a:t>the fully-stripped charge states </a:t>
            </a:r>
          </a:p>
          <a:p>
            <a:pPr lvl="1">
              <a:lnSpc>
                <a:spcPct val="100000"/>
              </a:lnSpc>
              <a:spcBef>
                <a:spcPts val="600"/>
              </a:spcBef>
            </a:pPr>
            <a:r>
              <a:rPr lang="en-US" sz="1400" kern="0" dirty="0"/>
              <a:t>Final charge-state selection established </a:t>
            </a:r>
            <a:br>
              <a:rPr lang="en-US" sz="1400" kern="0" dirty="0"/>
            </a:br>
            <a:r>
              <a:rPr lang="en-US" sz="1400" kern="0" dirty="0"/>
              <a:t>with ETACHA4 </a:t>
            </a:r>
            <a:endParaRPr lang="en-US" sz="1600" kern="0" dirty="0"/>
          </a:p>
        </p:txBody>
      </p:sp>
      <p:sp>
        <p:nvSpPr>
          <p:cNvPr id="45" name="TextBox 44">
            <a:extLst>
              <a:ext uri="{FF2B5EF4-FFF2-40B4-BE49-F238E27FC236}">
                <a16:creationId xmlns:a16="http://schemas.microsoft.com/office/drawing/2014/main" id="{01FE5323-540C-F747-8632-B6366E4F377D}"/>
              </a:ext>
            </a:extLst>
          </p:cNvPr>
          <p:cNvSpPr txBox="1"/>
          <p:nvPr/>
        </p:nvSpPr>
        <p:spPr>
          <a:xfrm>
            <a:off x="8311636" y="1680690"/>
            <a:ext cx="3020379" cy="338554"/>
          </a:xfrm>
          <a:prstGeom prst="rect">
            <a:avLst/>
          </a:prstGeom>
          <a:noFill/>
        </p:spPr>
        <p:txBody>
          <a:bodyPr wrap="none" rtlCol="0">
            <a:spAutoFit/>
          </a:bodyPr>
          <a:lstStyle/>
          <a:p>
            <a:r>
              <a:rPr lang="en-US" sz="1600" i="1" noProof="0" dirty="0"/>
              <a:t>PhD student: Daniel Kaloyanov</a:t>
            </a:r>
          </a:p>
        </p:txBody>
      </p:sp>
      <p:grpSp>
        <p:nvGrpSpPr>
          <p:cNvPr id="5" name="Group 4">
            <a:extLst>
              <a:ext uri="{FF2B5EF4-FFF2-40B4-BE49-F238E27FC236}">
                <a16:creationId xmlns:a16="http://schemas.microsoft.com/office/drawing/2014/main" id="{93B53324-54B6-6BD4-A882-3758701933B8}"/>
              </a:ext>
            </a:extLst>
          </p:cNvPr>
          <p:cNvGrpSpPr/>
          <p:nvPr/>
        </p:nvGrpSpPr>
        <p:grpSpPr>
          <a:xfrm>
            <a:off x="7911054" y="2302353"/>
            <a:ext cx="4122943" cy="2593332"/>
            <a:chOff x="7406824" y="1909211"/>
            <a:chExt cx="4509108" cy="2593332"/>
          </a:xfrm>
        </p:grpSpPr>
        <p:grpSp>
          <p:nvGrpSpPr>
            <p:cNvPr id="75" name="그룹 74">
              <a:extLst>
                <a:ext uri="{FF2B5EF4-FFF2-40B4-BE49-F238E27FC236}">
                  <a16:creationId xmlns:a16="http://schemas.microsoft.com/office/drawing/2014/main" id="{82D51D01-7B45-AA4F-39EE-EBD91F90F742}"/>
                </a:ext>
              </a:extLst>
            </p:cNvPr>
            <p:cNvGrpSpPr/>
            <p:nvPr/>
          </p:nvGrpSpPr>
          <p:grpSpPr>
            <a:xfrm>
              <a:off x="7406824" y="1909211"/>
              <a:ext cx="4271517" cy="2590800"/>
              <a:chOff x="7162800" y="3124200"/>
              <a:chExt cx="4271517" cy="2590800"/>
            </a:xfrm>
          </p:grpSpPr>
          <p:pic>
            <p:nvPicPr>
              <p:cNvPr id="76" name="그림 75">
                <a:extLst>
                  <a:ext uri="{FF2B5EF4-FFF2-40B4-BE49-F238E27FC236}">
                    <a16:creationId xmlns:a16="http://schemas.microsoft.com/office/drawing/2014/main" id="{7A7CAA07-554E-6876-504B-D37027B00E00}"/>
                  </a:ext>
                </a:extLst>
              </p:cNvPr>
              <p:cNvPicPr>
                <a:picLocks noChangeAspect="1"/>
              </p:cNvPicPr>
              <p:nvPr/>
            </p:nvPicPr>
            <p:blipFill>
              <a:blip r:embed="rId2"/>
              <a:stretch>
                <a:fillRect/>
              </a:stretch>
            </p:blipFill>
            <p:spPr>
              <a:xfrm>
                <a:off x="7162800" y="3124200"/>
                <a:ext cx="4271517" cy="2590800"/>
              </a:xfrm>
              <a:prstGeom prst="rect">
                <a:avLst/>
              </a:prstGeom>
              <a:ln>
                <a:noFill/>
              </a:ln>
            </p:spPr>
          </p:pic>
          <p:sp>
            <p:nvSpPr>
              <p:cNvPr id="77" name="타원 76">
                <a:extLst>
                  <a:ext uri="{FF2B5EF4-FFF2-40B4-BE49-F238E27FC236}">
                    <a16:creationId xmlns:a16="http://schemas.microsoft.com/office/drawing/2014/main" id="{63BCC14A-8A20-D9D9-6A13-CF677218500A}"/>
                  </a:ext>
                </a:extLst>
              </p:cNvPr>
              <p:cNvSpPr/>
              <p:nvPr/>
            </p:nvSpPr>
            <p:spPr>
              <a:xfrm>
                <a:off x="10334080" y="4141511"/>
                <a:ext cx="142469" cy="136328"/>
              </a:xfrm>
              <a:prstGeom prst="ellipse">
                <a:avLst/>
              </a:prstGeom>
              <a:solidFill>
                <a:srgbClr val="FFA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80" name="타원 79">
                <a:extLst>
                  <a:ext uri="{FF2B5EF4-FFF2-40B4-BE49-F238E27FC236}">
                    <a16:creationId xmlns:a16="http://schemas.microsoft.com/office/drawing/2014/main" id="{258E98F7-666B-1CB9-57B2-D842F834A8A3}"/>
                  </a:ext>
                </a:extLst>
              </p:cNvPr>
              <p:cNvSpPr/>
              <p:nvPr/>
            </p:nvSpPr>
            <p:spPr>
              <a:xfrm>
                <a:off x="10585380" y="3832232"/>
                <a:ext cx="142469" cy="136328"/>
              </a:xfrm>
              <a:prstGeom prst="ellipse">
                <a:avLst/>
              </a:prstGeom>
              <a:solidFill>
                <a:srgbClr val="FFA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81" name="타원 80">
                <a:extLst>
                  <a:ext uri="{FF2B5EF4-FFF2-40B4-BE49-F238E27FC236}">
                    <a16:creationId xmlns:a16="http://schemas.microsoft.com/office/drawing/2014/main" id="{FA435707-9A23-2151-4C50-60540DA2BA98}"/>
                  </a:ext>
                </a:extLst>
              </p:cNvPr>
              <p:cNvSpPr/>
              <p:nvPr/>
            </p:nvSpPr>
            <p:spPr>
              <a:xfrm>
                <a:off x="10890774" y="3832232"/>
                <a:ext cx="142469" cy="136328"/>
              </a:xfrm>
              <a:prstGeom prst="ellipse">
                <a:avLst/>
              </a:prstGeom>
              <a:solidFill>
                <a:srgbClr val="FFAE1A"/>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82" name="타원 81">
                <a:extLst>
                  <a:ext uri="{FF2B5EF4-FFF2-40B4-BE49-F238E27FC236}">
                    <a16:creationId xmlns:a16="http://schemas.microsoft.com/office/drawing/2014/main" id="{EFE2DDFA-0C5E-1E99-37DE-2818628AFCCE}"/>
                  </a:ext>
                </a:extLst>
              </p:cNvPr>
              <p:cNvSpPr/>
              <p:nvPr/>
            </p:nvSpPr>
            <p:spPr>
              <a:xfrm>
                <a:off x="10162165" y="4005183"/>
                <a:ext cx="142469" cy="136328"/>
              </a:xfrm>
              <a:prstGeom prst="ellipse">
                <a:avLst/>
              </a:prstGeom>
              <a:solidFill>
                <a:srgbClr val="33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83" name="타원 82">
                <a:extLst>
                  <a:ext uri="{FF2B5EF4-FFF2-40B4-BE49-F238E27FC236}">
                    <a16:creationId xmlns:a16="http://schemas.microsoft.com/office/drawing/2014/main" id="{661692FA-C640-BF1D-DE89-0CE28DD23CD1}"/>
                  </a:ext>
                </a:extLst>
              </p:cNvPr>
              <p:cNvSpPr/>
              <p:nvPr/>
            </p:nvSpPr>
            <p:spPr>
              <a:xfrm>
                <a:off x="10440781" y="3703633"/>
                <a:ext cx="142469" cy="136328"/>
              </a:xfrm>
              <a:prstGeom prst="ellipse">
                <a:avLst/>
              </a:prstGeom>
              <a:solidFill>
                <a:srgbClr val="33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84" name="타원 83">
                <a:extLst>
                  <a:ext uri="{FF2B5EF4-FFF2-40B4-BE49-F238E27FC236}">
                    <a16:creationId xmlns:a16="http://schemas.microsoft.com/office/drawing/2014/main" id="{970F8872-85A7-03D2-C332-CC5D0696FB6A}"/>
                  </a:ext>
                </a:extLst>
              </p:cNvPr>
              <p:cNvSpPr/>
              <p:nvPr/>
            </p:nvSpPr>
            <p:spPr>
              <a:xfrm>
                <a:off x="10745619" y="3703633"/>
                <a:ext cx="142469" cy="136328"/>
              </a:xfrm>
              <a:prstGeom prst="ellipse">
                <a:avLst/>
              </a:prstGeom>
              <a:solidFill>
                <a:srgbClr val="33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85" name="타원 84">
                <a:extLst>
                  <a:ext uri="{FF2B5EF4-FFF2-40B4-BE49-F238E27FC236}">
                    <a16:creationId xmlns:a16="http://schemas.microsoft.com/office/drawing/2014/main" id="{E6912585-8DA3-9120-54B5-615CC679D9C2}"/>
                  </a:ext>
                </a:extLst>
              </p:cNvPr>
              <p:cNvSpPr/>
              <p:nvPr/>
            </p:nvSpPr>
            <p:spPr>
              <a:xfrm>
                <a:off x="9733872" y="4414278"/>
                <a:ext cx="142469" cy="136328"/>
              </a:xfrm>
              <a:prstGeom prst="ellipse">
                <a:avLst/>
              </a:prstGeom>
              <a:solidFill>
                <a:srgbClr val="FFA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86" name="타원 85">
                <a:extLst>
                  <a:ext uri="{FF2B5EF4-FFF2-40B4-BE49-F238E27FC236}">
                    <a16:creationId xmlns:a16="http://schemas.microsoft.com/office/drawing/2014/main" id="{316D7523-23A7-17BE-8918-2560564E45C6}"/>
                  </a:ext>
                </a:extLst>
              </p:cNvPr>
              <p:cNvSpPr/>
              <p:nvPr/>
            </p:nvSpPr>
            <p:spPr>
              <a:xfrm>
                <a:off x="9591403" y="4297396"/>
                <a:ext cx="142469" cy="136328"/>
              </a:xfrm>
              <a:prstGeom prst="ellipse">
                <a:avLst/>
              </a:prstGeom>
              <a:solidFill>
                <a:srgbClr val="33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88" name="타원 87">
                <a:extLst>
                  <a:ext uri="{FF2B5EF4-FFF2-40B4-BE49-F238E27FC236}">
                    <a16:creationId xmlns:a16="http://schemas.microsoft.com/office/drawing/2014/main" id="{201F1A5C-5387-91BA-5236-7FCD26FC5E03}"/>
                  </a:ext>
                </a:extLst>
              </p:cNvPr>
              <p:cNvSpPr/>
              <p:nvPr/>
            </p:nvSpPr>
            <p:spPr>
              <a:xfrm>
                <a:off x="9166033" y="4694607"/>
                <a:ext cx="142469" cy="136328"/>
              </a:xfrm>
              <a:prstGeom prst="ellipse">
                <a:avLst/>
              </a:prstGeom>
              <a:solidFill>
                <a:srgbClr val="FFA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91" name="타원 90">
                <a:extLst>
                  <a:ext uri="{FF2B5EF4-FFF2-40B4-BE49-F238E27FC236}">
                    <a16:creationId xmlns:a16="http://schemas.microsoft.com/office/drawing/2014/main" id="{BC0B429E-DF5F-1089-7F0C-E4FFF8C86194}"/>
                  </a:ext>
                </a:extLst>
              </p:cNvPr>
              <p:cNvSpPr/>
              <p:nvPr/>
            </p:nvSpPr>
            <p:spPr>
              <a:xfrm>
                <a:off x="8325070" y="5268199"/>
                <a:ext cx="142469" cy="136328"/>
              </a:xfrm>
              <a:prstGeom prst="ellipse">
                <a:avLst/>
              </a:prstGeom>
              <a:solidFill>
                <a:srgbClr val="FFA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92" name="타원 91">
                <a:extLst>
                  <a:ext uri="{FF2B5EF4-FFF2-40B4-BE49-F238E27FC236}">
                    <a16:creationId xmlns:a16="http://schemas.microsoft.com/office/drawing/2014/main" id="{1ABA55F7-8C50-6950-4925-C31C00CCD047}"/>
                  </a:ext>
                </a:extLst>
              </p:cNvPr>
              <p:cNvSpPr/>
              <p:nvPr/>
            </p:nvSpPr>
            <p:spPr>
              <a:xfrm>
                <a:off x="8601223" y="5268199"/>
                <a:ext cx="142469" cy="136328"/>
              </a:xfrm>
              <a:prstGeom prst="ellipse">
                <a:avLst/>
              </a:prstGeom>
              <a:solidFill>
                <a:srgbClr val="FFA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93" name="타원 92">
                <a:extLst>
                  <a:ext uri="{FF2B5EF4-FFF2-40B4-BE49-F238E27FC236}">
                    <a16:creationId xmlns:a16="http://schemas.microsoft.com/office/drawing/2014/main" id="{4A22A1E6-89F3-52FC-B34D-097504E8F957}"/>
                  </a:ext>
                </a:extLst>
              </p:cNvPr>
              <p:cNvSpPr/>
              <p:nvPr/>
            </p:nvSpPr>
            <p:spPr>
              <a:xfrm>
                <a:off x="7449926" y="5566154"/>
                <a:ext cx="142469" cy="136328"/>
              </a:xfrm>
              <a:prstGeom prst="ellipse">
                <a:avLst/>
              </a:prstGeom>
              <a:solidFill>
                <a:srgbClr val="FFA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94" name="타원 93">
                <a:extLst>
                  <a:ext uri="{FF2B5EF4-FFF2-40B4-BE49-F238E27FC236}">
                    <a16:creationId xmlns:a16="http://schemas.microsoft.com/office/drawing/2014/main" id="{6F36C584-F59A-6915-E8BC-8A3F057A00CD}"/>
                  </a:ext>
                </a:extLst>
              </p:cNvPr>
              <p:cNvSpPr/>
              <p:nvPr/>
            </p:nvSpPr>
            <p:spPr>
              <a:xfrm>
                <a:off x="7590029" y="5429826"/>
                <a:ext cx="142469" cy="136328"/>
              </a:xfrm>
              <a:prstGeom prst="ellipse">
                <a:avLst/>
              </a:prstGeom>
              <a:solidFill>
                <a:srgbClr val="33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grpSp>
        <p:sp>
          <p:nvSpPr>
            <p:cNvPr id="109" name="타원 108">
              <a:extLst>
                <a:ext uri="{FF2B5EF4-FFF2-40B4-BE49-F238E27FC236}">
                  <a16:creationId xmlns:a16="http://schemas.microsoft.com/office/drawing/2014/main" id="{391ACE6C-84D1-D71D-EF50-DA06D90DADA8}"/>
                </a:ext>
              </a:extLst>
            </p:cNvPr>
            <p:cNvSpPr/>
            <p:nvPr/>
          </p:nvSpPr>
          <p:spPr>
            <a:xfrm>
              <a:off x="10685109" y="2624018"/>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110" name="타원 109">
              <a:extLst>
                <a:ext uri="{FF2B5EF4-FFF2-40B4-BE49-F238E27FC236}">
                  <a16:creationId xmlns:a16="http://schemas.microsoft.com/office/drawing/2014/main" id="{BFFEE1C9-ACF1-6D56-F049-E297DDA4FA15}"/>
                </a:ext>
              </a:extLst>
            </p:cNvPr>
            <p:cNvSpPr/>
            <p:nvPr/>
          </p:nvSpPr>
          <p:spPr>
            <a:xfrm>
              <a:off x="10977405" y="2624972"/>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111" name="타원 110">
              <a:extLst>
                <a:ext uri="{FF2B5EF4-FFF2-40B4-BE49-F238E27FC236}">
                  <a16:creationId xmlns:a16="http://schemas.microsoft.com/office/drawing/2014/main" id="{B2604EE3-797B-77E7-A314-36B4D5A6BB7A}"/>
                </a:ext>
              </a:extLst>
            </p:cNvPr>
            <p:cNvSpPr/>
            <p:nvPr/>
          </p:nvSpPr>
          <p:spPr>
            <a:xfrm>
              <a:off x="10406189" y="2922650"/>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b="1" dirty="0">
                <a:solidFill>
                  <a:schemeClr val="accent1"/>
                </a:solidFill>
              </a:endParaRPr>
            </a:p>
          </p:txBody>
        </p:sp>
        <p:sp>
          <p:nvSpPr>
            <p:cNvPr id="112" name="타원 111">
              <a:extLst>
                <a:ext uri="{FF2B5EF4-FFF2-40B4-BE49-F238E27FC236}">
                  <a16:creationId xmlns:a16="http://schemas.microsoft.com/office/drawing/2014/main" id="{76D4EA55-4C6E-6EB6-9893-A7CD6E1FF224}"/>
                </a:ext>
              </a:extLst>
            </p:cNvPr>
            <p:cNvSpPr/>
            <p:nvPr/>
          </p:nvSpPr>
          <p:spPr>
            <a:xfrm>
              <a:off x="10679304" y="2928895"/>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113" name="타원 112">
              <a:extLst>
                <a:ext uri="{FF2B5EF4-FFF2-40B4-BE49-F238E27FC236}">
                  <a16:creationId xmlns:a16="http://schemas.microsoft.com/office/drawing/2014/main" id="{93E4AFB5-17B3-EE8C-5D18-DDCBFDF2ED6B}"/>
                </a:ext>
              </a:extLst>
            </p:cNvPr>
            <p:cNvSpPr/>
            <p:nvPr/>
          </p:nvSpPr>
          <p:spPr>
            <a:xfrm>
              <a:off x="9834560" y="3199645"/>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b="1" dirty="0">
                <a:solidFill>
                  <a:schemeClr val="accent1"/>
                </a:solidFill>
              </a:endParaRPr>
            </a:p>
          </p:txBody>
        </p:sp>
        <p:sp>
          <p:nvSpPr>
            <p:cNvPr id="114" name="타원 113">
              <a:extLst>
                <a:ext uri="{FF2B5EF4-FFF2-40B4-BE49-F238E27FC236}">
                  <a16:creationId xmlns:a16="http://schemas.microsoft.com/office/drawing/2014/main" id="{6F8C6184-98E0-6BD9-5799-96C6B02E13E7}"/>
                </a:ext>
              </a:extLst>
            </p:cNvPr>
            <p:cNvSpPr/>
            <p:nvPr/>
          </p:nvSpPr>
          <p:spPr>
            <a:xfrm>
              <a:off x="10107675" y="3205890"/>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115" name="타원 114">
              <a:extLst>
                <a:ext uri="{FF2B5EF4-FFF2-40B4-BE49-F238E27FC236}">
                  <a16:creationId xmlns:a16="http://schemas.microsoft.com/office/drawing/2014/main" id="{E4C97106-EE76-06AC-6D25-0DA87C1195C4}"/>
                </a:ext>
              </a:extLst>
            </p:cNvPr>
            <p:cNvSpPr/>
            <p:nvPr/>
          </p:nvSpPr>
          <p:spPr>
            <a:xfrm>
              <a:off x="9546614" y="3479618"/>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b="1" dirty="0">
                <a:solidFill>
                  <a:schemeClr val="accent1"/>
                </a:solidFill>
              </a:endParaRPr>
            </a:p>
          </p:txBody>
        </p:sp>
        <p:sp>
          <p:nvSpPr>
            <p:cNvPr id="116" name="타원 115">
              <a:extLst>
                <a:ext uri="{FF2B5EF4-FFF2-40B4-BE49-F238E27FC236}">
                  <a16:creationId xmlns:a16="http://schemas.microsoft.com/office/drawing/2014/main" id="{523DC78F-0ECD-A850-7971-5C778F169424}"/>
                </a:ext>
              </a:extLst>
            </p:cNvPr>
            <p:cNvSpPr/>
            <p:nvPr/>
          </p:nvSpPr>
          <p:spPr>
            <a:xfrm>
              <a:off x="9819729" y="3485863"/>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117" name="타원 116">
              <a:extLst>
                <a:ext uri="{FF2B5EF4-FFF2-40B4-BE49-F238E27FC236}">
                  <a16:creationId xmlns:a16="http://schemas.microsoft.com/office/drawing/2014/main" id="{F3D0610A-9D5E-60D2-75B9-5B76D613327E}"/>
                </a:ext>
              </a:extLst>
            </p:cNvPr>
            <p:cNvSpPr/>
            <p:nvPr/>
          </p:nvSpPr>
          <p:spPr>
            <a:xfrm>
              <a:off x="9272907" y="3774591"/>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118" name="타원 117">
              <a:extLst>
                <a:ext uri="{FF2B5EF4-FFF2-40B4-BE49-F238E27FC236}">
                  <a16:creationId xmlns:a16="http://schemas.microsoft.com/office/drawing/2014/main" id="{C247EB49-0417-D006-0AC7-6DB0E4378EB0}"/>
                </a:ext>
              </a:extLst>
            </p:cNvPr>
            <p:cNvSpPr/>
            <p:nvPr/>
          </p:nvSpPr>
          <p:spPr>
            <a:xfrm>
              <a:off x="8714601" y="4053210"/>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b="1" dirty="0">
                <a:solidFill>
                  <a:schemeClr val="accent1"/>
                </a:solidFill>
              </a:endParaRPr>
            </a:p>
          </p:txBody>
        </p:sp>
        <p:sp>
          <p:nvSpPr>
            <p:cNvPr id="119" name="타원 118">
              <a:extLst>
                <a:ext uri="{FF2B5EF4-FFF2-40B4-BE49-F238E27FC236}">
                  <a16:creationId xmlns:a16="http://schemas.microsoft.com/office/drawing/2014/main" id="{CC005D06-C215-F97A-68B8-CEE6505574C0}"/>
                </a:ext>
              </a:extLst>
            </p:cNvPr>
            <p:cNvSpPr/>
            <p:nvPr/>
          </p:nvSpPr>
          <p:spPr>
            <a:xfrm>
              <a:off x="8987716" y="4059455"/>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120" name="타원 119">
              <a:extLst>
                <a:ext uri="{FF2B5EF4-FFF2-40B4-BE49-F238E27FC236}">
                  <a16:creationId xmlns:a16="http://schemas.microsoft.com/office/drawing/2014/main" id="{82F26F49-B185-9BDF-5D6A-E82156C86ED6}"/>
                </a:ext>
              </a:extLst>
            </p:cNvPr>
            <p:cNvSpPr/>
            <p:nvPr/>
          </p:nvSpPr>
          <p:spPr>
            <a:xfrm>
              <a:off x="7830206" y="4351165"/>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sp>
          <p:nvSpPr>
            <p:cNvPr id="121" name="타원 120">
              <a:extLst>
                <a:ext uri="{FF2B5EF4-FFF2-40B4-BE49-F238E27FC236}">
                  <a16:creationId xmlns:a16="http://schemas.microsoft.com/office/drawing/2014/main" id="{1E59FED2-5996-7A88-ED69-A89734EEF6F5}"/>
                </a:ext>
              </a:extLst>
            </p:cNvPr>
            <p:cNvSpPr/>
            <p:nvPr/>
          </p:nvSpPr>
          <p:spPr>
            <a:xfrm>
              <a:off x="8105555" y="4351165"/>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solidFill>
                  <a:schemeClr val="accent1"/>
                </a:solidFill>
              </a:endParaRPr>
            </a:p>
          </p:txBody>
        </p:sp>
        <p:grpSp>
          <p:nvGrpSpPr>
            <p:cNvPr id="123" name="그룹 122">
              <a:extLst>
                <a:ext uri="{FF2B5EF4-FFF2-40B4-BE49-F238E27FC236}">
                  <a16:creationId xmlns:a16="http://schemas.microsoft.com/office/drawing/2014/main" id="{E8CFE385-40EE-41E8-B414-1745690C4B39}"/>
                </a:ext>
              </a:extLst>
            </p:cNvPr>
            <p:cNvGrpSpPr/>
            <p:nvPr/>
          </p:nvGrpSpPr>
          <p:grpSpPr>
            <a:xfrm>
              <a:off x="10611194" y="3468378"/>
              <a:ext cx="1304738" cy="1034165"/>
              <a:chOff x="301727" y="4575824"/>
              <a:chExt cx="1304738" cy="1034165"/>
            </a:xfrm>
          </p:grpSpPr>
          <p:sp>
            <p:nvSpPr>
              <p:cNvPr id="124" name="타원 123">
                <a:extLst>
                  <a:ext uri="{FF2B5EF4-FFF2-40B4-BE49-F238E27FC236}">
                    <a16:creationId xmlns:a16="http://schemas.microsoft.com/office/drawing/2014/main" id="{25BAAC0B-469F-2B16-F7F0-596A70EC1D0F}"/>
                  </a:ext>
                </a:extLst>
              </p:cNvPr>
              <p:cNvSpPr/>
              <p:nvPr/>
            </p:nvSpPr>
            <p:spPr>
              <a:xfrm>
                <a:off x="301727" y="5012708"/>
                <a:ext cx="142469" cy="136328"/>
              </a:xfrm>
              <a:prstGeom prst="ellipse">
                <a:avLst/>
              </a:prstGeom>
              <a:solidFill>
                <a:srgbClr val="33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125" name="TextBox 124">
                <a:extLst>
                  <a:ext uri="{FF2B5EF4-FFF2-40B4-BE49-F238E27FC236}">
                    <a16:creationId xmlns:a16="http://schemas.microsoft.com/office/drawing/2014/main" id="{39AFD486-4236-0731-C5E6-CFB532B58F88}"/>
                  </a:ext>
                </a:extLst>
              </p:cNvPr>
              <p:cNvSpPr txBox="1"/>
              <p:nvPr/>
            </p:nvSpPr>
            <p:spPr>
              <a:xfrm>
                <a:off x="451823" y="4914277"/>
                <a:ext cx="1154642" cy="369332"/>
              </a:xfrm>
              <a:prstGeom prst="rect">
                <a:avLst/>
              </a:prstGeom>
              <a:noFill/>
            </p:spPr>
            <p:txBody>
              <a:bodyPr wrap="square" rtlCol="0">
                <a:spAutoFit/>
              </a:bodyPr>
              <a:lstStyle/>
              <a:p>
                <a:r>
                  <a:rPr lang="en-US" altLang="ko-KR" dirty="0"/>
                  <a:t>GSI</a:t>
                </a:r>
                <a:endParaRPr lang="ko-KR" altLang="en-US" dirty="0"/>
              </a:p>
            </p:txBody>
          </p:sp>
          <p:sp>
            <p:nvSpPr>
              <p:cNvPr id="126" name="타원 125">
                <a:extLst>
                  <a:ext uri="{FF2B5EF4-FFF2-40B4-BE49-F238E27FC236}">
                    <a16:creationId xmlns:a16="http://schemas.microsoft.com/office/drawing/2014/main" id="{277DAC3E-DB48-F781-4E62-9A3181536646}"/>
                  </a:ext>
                </a:extLst>
              </p:cNvPr>
              <p:cNvSpPr/>
              <p:nvPr/>
            </p:nvSpPr>
            <p:spPr>
              <a:xfrm>
                <a:off x="301727" y="5339088"/>
                <a:ext cx="142469" cy="136328"/>
              </a:xfrm>
              <a:prstGeom prst="ellipse">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127" name="TextBox 126">
                <a:extLst>
                  <a:ext uri="{FF2B5EF4-FFF2-40B4-BE49-F238E27FC236}">
                    <a16:creationId xmlns:a16="http://schemas.microsoft.com/office/drawing/2014/main" id="{6A733CAB-8680-F16E-E708-D39B223F01C8}"/>
                  </a:ext>
                </a:extLst>
              </p:cNvPr>
              <p:cNvSpPr txBox="1"/>
              <p:nvPr/>
            </p:nvSpPr>
            <p:spPr>
              <a:xfrm>
                <a:off x="451822" y="5240657"/>
                <a:ext cx="974019" cy="369332"/>
              </a:xfrm>
              <a:prstGeom prst="rect">
                <a:avLst/>
              </a:prstGeom>
              <a:noFill/>
            </p:spPr>
            <p:txBody>
              <a:bodyPr wrap="square" rtlCol="0">
                <a:spAutoFit/>
              </a:bodyPr>
              <a:lstStyle/>
              <a:p>
                <a:r>
                  <a:rPr lang="en-US" altLang="ko-KR" dirty="0"/>
                  <a:t>RIKEN</a:t>
                </a:r>
                <a:endParaRPr lang="ko-KR" altLang="en-US" dirty="0"/>
              </a:p>
            </p:txBody>
          </p:sp>
          <p:sp>
            <p:nvSpPr>
              <p:cNvPr id="128" name="타원 127">
                <a:extLst>
                  <a:ext uri="{FF2B5EF4-FFF2-40B4-BE49-F238E27FC236}">
                    <a16:creationId xmlns:a16="http://schemas.microsoft.com/office/drawing/2014/main" id="{149CDD28-337E-2F65-FE0D-FED37459C3BE}"/>
                  </a:ext>
                </a:extLst>
              </p:cNvPr>
              <p:cNvSpPr/>
              <p:nvPr/>
            </p:nvSpPr>
            <p:spPr>
              <a:xfrm>
                <a:off x="301727" y="4674255"/>
                <a:ext cx="142469" cy="136328"/>
              </a:xfrm>
              <a:prstGeom prst="ellipse">
                <a:avLst/>
              </a:prstGeom>
              <a:solidFill>
                <a:srgbClr val="FFAE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p>
            </p:txBody>
          </p:sp>
          <p:sp>
            <p:nvSpPr>
              <p:cNvPr id="129" name="TextBox 128">
                <a:extLst>
                  <a:ext uri="{FF2B5EF4-FFF2-40B4-BE49-F238E27FC236}">
                    <a16:creationId xmlns:a16="http://schemas.microsoft.com/office/drawing/2014/main" id="{A4F50DDF-CA60-84A6-A58E-E923748B31EF}"/>
                  </a:ext>
                </a:extLst>
              </p:cNvPr>
              <p:cNvSpPr txBox="1"/>
              <p:nvPr/>
            </p:nvSpPr>
            <p:spPr>
              <a:xfrm>
                <a:off x="451822" y="4575824"/>
                <a:ext cx="908799" cy="369332"/>
              </a:xfrm>
              <a:prstGeom prst="rect">
                <a:avLst/>
              </a:prstGeom>
              <a:noFill/>
            </p:spPr>
            <p:txBody>
              <a:bodyPr wrap="square" rtlCol="0">
                <a:spAutoFit/>
              </a:bodyPr>
              <a:lstStyle/>
              <a:p>
                <a:r>
                  <a:rPr lang="en-US" altLang="ko-KR" dirty="0"/>
                  <a:t>FRIB</a:t>
                </a:r>
                <a:endParaRPr lang="ko-KR" altLang="en-US" dirty="0"/>
              </a:p>
            </p:txBody>
          </p:sp>
        </p:grpSp>
        <p:pic>
          <p:nvPicPr>
            <p:cNvPr id="131" name="그림 130" descr="FRIB&#10;&#10;AI 생성 콘텐츠는 정확하지 않을 수 있습니다.">
              <a:extLst>
                <a:ext uri="{FF2B5EF4-FFF2-40B4-BE49-F238E27FC236}">
                  <a16:creationId xmlns:a16="http://schemas.microsoft.com/office/drawing/2014/main" id="{DE2BBD48-4EA6-035C-5D11-8F15B900D1BD}"/>
                </a:ext>
              </a:extLst>
            </p:cNvPr>
            <p:cNvPicPr>
              <a:picLocks noChangeAspect="1"/>
            </p:cNvPicPr>
            <p:nvPr/>
          </p:nvPicPr>
          <p:blipFill>
            <a:blip r:embed="rId3"/>
            <a:stretch>
              <a:fillRect/>
            </a:stretch>
          </p:blipFill>
          <p:spPr>
            <a:xfrm>
              <a:off x="11233489" y="2447916"/>
              <a:ext cx="171523" cy="213450"/>
            </a:xfrm>
            <a:prstGeom prst="rect">
              <a:avLst/>
            </a:prstGeom>
          </p:spPr>
        </p:pic>
        <p:sp>
          <p:nvSpPr>
            <p:cNvPr id="31" name="TextBox 30">
              <a:extLst>
                <a:ext uri="{FF2B5EF4-FFF2-40B4-BE49-F238E27FC236}">
                  <a16:creationId xmlns:a16="http://schemas.microsoft.com/office/drawing/2014/main" id="{6610273E-008B-1BBF-BD7F-119C0117C52D}"/>
                </a:ext>
              </a:extLst>
            </p:cNvPr>
            <p:cNvSpPr txBox="1"/>
            <p:nvPr/>
          </p:nvSpPr>
          <p:spPr>
            <a:xfrm rot="19622474">
              <a:off x="8040453" y="2813345"/>
              <a:ext cx="2329695" cy="523220"/>
            </a:xfrm>
            <a:prstGeom prst="rect">
              <a:avLst/>
            </a:prstGeom>
            <a:noFill/>
          </p:spPr>
          <p:txBody>
            <a:bodyPr wrap="square" rtlCol="0">
              <a:spAutoFit/>
            </a:bodyPr>
            <a:lstStyle/>
            <a:p>
              <a:r>
                <a:rPr lang="en-US" altLang="ko-KR" sz="2800" dirty="0">
                  <a:solidFill>
                    <a:schemeClr val="accent2">
                      <a:lumMod val="40000"/>
                      <a:lumOff val="60000"/>
                    </a:schemeClr>
                  </a:solidFill>
                </a:rPr>
                <a:t>Preliminary</a:t>
              </a:r>
              <a:endParaRPr lang="ko-KR" altLang="en-US" sz="2800" dirty="0">
                <a:solidFill>
                  <a:schemeClr val="accent2">
                    <a:lumMod val="40000"/>
                    <a:lumOff val="60000"/>
                  </a:schemeClr>
                </a:solidFill>
              </a:endParaRPr>
            </a:p>
          </p:txBody>
        </p:sp>
      </p:grpSp>
      <p:sp>
        <p:nvSpPr>
          <p:cNvPr id="6" name="TextBox 5">
            <a:extLst>
              <a:ext uri="{FF2B5EF4-FFF2-40B4-BE49-F238E27FC236}">
                <a16:creationId xmlns:a16="http://schemas.microsoft.com/office/drawing/2014/main" id="{1B4377F4-4325-1043-64AD-45A7645E8169}"/>
              </a:ext>
            </a:extLst>
          </p:cNvPr>
          <p:cNvSpPr txBox="1"/>
          <p:nvPr/>
        </p:nvSpPr>
        <p:spPr>
          <a:xfrm>
            <a:off x="1600200" y="5709118"/>
            <a:ext cx="2842445" cy="307777"/>
          </a:xfrm>
          <a:prstGeom prst="rect">
            <a:avLst/>
          </a:prstGeom>
          <a:noFill/>
        </p:spPr>
        <p:txBody>
          <a:bodyPr wrap="none" rtlCol="0">
            <a:spAutoFit/>
          </a:bodyPr>
          <a:lstStyle/>
          <a:p>
            <a:r>
              <a:rPr lang="en-US" sz="1400" dirty="0">
                <a:solidFill>
                  <a:srgbClr val="C00000"/>
                </a:solidFill>
              </a:rPr>
              <a:t>More details next week at GANIL</a:t>
            </a:r>
          </a:p>
        </p:txBody>
      </p:sp>
      <p:pic>
        <p:nvPicPr>
          <p:cNvPr id="9" name="Picture 8">
            <a:extLst>
              <a:ext uri="{FF2B5EF4-FFF2-40B4-BE49-F238E27FC236}">
                <a16:creationId xmlns:a16="http://schemas.microsoft.com/office/drawing/2014/main" id="{30720C35-CAA8-0CD1-7ECA-F33D5E891B03}"/>
              </a:ext>
            </a:extLst>
          </p:cNvPr>
          <p:cNvPicPr>
            <a:picLocks noChangeAspect="1"/>
          </p:cNvPicPr>
          <p:nvPr/>
        </p:nvPicPr>
        <p:blipFill>
          <a:blip r:embed="rId4"/>
          <a:stretch>
            <a:fillRect/>
          </a:stretch>
        </p:blipFill>
        <p:spPr>
          <a:xfrm>
            <a:off x="4932944" y="4022943"/>
            <a:ext cx="1862684" cy="1467943"/>
          </a:xfrm>
          <a:prstGeom prst="rect">
            <a:avLst/>
          </a:prstGeom>
        </p:spPr>
      </p:pic>
      <p:sp>
        <p:nvSpPr>
          <p:cNvPr id="11" name="TextBox 10">
            <a:extLst>
              <a:ext uri="{FF2B5EF4-FFF2-40B4-BE49-F238E27FC236}">
                <a16:creationId xmlns:a16="http://schemas.microsoft.com/office/drawing/2014/main" id="{7E79F9F2-5BCF-6F96-23F1-303A4763E793}"/>
              </a:ext>
            </a:extLst>
          </p:cNvPr>
          <p:cNvSpPr txBox="1"/>
          <p:nvPr/>
        </p:nvSpPr>
        <p:spPr>
          <a:xfrm>
            <a:off x="5301727" y="3618067"/>
            <a:ext cx="1382110" cy="430887"/>
          </a:xfrm>
          <a:prstGeom prst="rect">
            <a:avLst/>
          </a:prstGeom>
          <a:noFill/>
        </p:spPr>
        <p:txBody>
          <a:bodyPr wrap="none" rtlCol="0">
            <a:spAutoFit/>
          </a:bodyPr>
          <a:lstStyle/>
          <a:p>
            <a:r>
              <a:rPr lang="en-US" sz="1100" dirty="0">
                <a:solidFill>
                  <a:schemeClr val="accent4">
                    <a:lumMod val="50000"/>
                  </a:schemeClr>
                </a:solidFill>
              </a:rPr>
              <a:t>Call from LISE</a:t>
            </a:r>
          </a:p>
          <a:p>
            <a:r>
              <a:rPr lang="en-US" sz="1100" dirty="0">
                <a:solidFill>
                  <a:schemeClr val="accent4">
                    <a:lumMod val="50000"/>
                  </a:schemeClr>
                </a:solidFill>
              </a:rPr>
              <a:t>output: CSV file, …</a:t>
            </a:r>
          </a:p>
        </p:txBody>
      </p:sp>
    </p:spTree>
    <p:extLst>
      <p:ext uri="{BB962C8B-B14F-4D97-AF65-F5344CB8AC3E}">
        <p14:creationId xmlns:p14="http://schemas.microsoft.com/office/powerpoint/2010/main" val="214825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612E2-E7D9-817D-E9BF-69D5F22E8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06D970-01EB-5134-5236-E01852760CE5}"/>
              </a:ext>
            </a:extLst>
          </p:cNvPr>
          <p:cNvSpPr>
            <a:spLocks noGrp="1"/>
          </p:cNvSpPr>
          <p:nvPr>
            <p:ph type="title"/>
          </p:nvPr>
        </p:nvSpPr>
        <p:spPr/>
        <p:txBody>
          <a:bodyPr/>
          <a:lstStyle/>
          <a:p>
            <a:r>
              <a:rPr lang="en-US" dirty="0"/>
              <a:t>E21080: </a:t>
            </a:r>
            <a:r>
              <a:rPr lang="en-US" baseline="30000" dirty="0"/>
              <a:t>208</a:t>
            </a:r>
            <a:r>
              <a:rPr lang="en-US" dirty="0"/>
              <a:t>Pb </a:t>
            </a:r>
            <a:r>
              <a:rPr lang="en-US" dirty="0">
                <a:sym typeface="Wingdings" panose="05000000000000000000" pitchFamily="2" charset="2"/>
              </a:rPr>
              <a:t> PID</a:t>
            </a:r>
            <a:endParaRPr lang="en-US" dirty="0"/>
          </a:p>
        </p:txBody>
      </p:sp>
      <p:sp>
        <p:nvSpPr>
          <p:cNvPr id="3" name="Footer Placeholder 2">
            <a:extLst>
              <a:ext uri="{FF2B5EF4-FFF2-40B4-BE49-F238E27FC236}">
                <a16:creationId xmlns:a16="http://schemas.microsoft.com/office/drawing/2014/main" id="{94A0DAE4-1A1C-118A-8721-2B4143D62112}"/>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611C7464-1BA3-E696-5917-43816E2C3180}"/>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27</a:t>
            </a:fld>
            <a:endParaRPr lang="en-US" dirty="0"/>
          </a:p>
        </p:txBody>
      </p:sp>
      <p:sp>
        <p:nvSpPr>
          <p:cNvPr id="45" name="TextBox 44">
            <a:extLst>
              <a:ext uri="{FF2B5EF4-FFF2-40B4-BE49-F238E27FC236}">
                <a16:creationId xmlns:a16="http://schemas.microsoft.com/office/drawing/2014/main" id="{E6AD914D-7BF1-66AF-65C8-E5BFF62C4E5C}"/>
              </a:ext>
            </a:extLst>
          </p:cNvPr>
          <p:cNvSpPr txBox="1"/>
          <p:nvPr/>
        </p:nvSpPr>
        <p:spPr>
          <a:xfrm>
            <a:off x="9027344" y="838200"/>
            <a:ext cx="3020379" cy="338554"/>
          </a:xfrm>
          <a:prstGeom prst="rect">
            <a:avLst/>
          </a:prstGeom>
          <a:noFill/>
        </p:spPr>
        <p:txBody>
          <a:bodyPr wrap="none" rtlCol="0">
            <a:spAutoFit/>
          </a:bodyPr>
          <a:lstStyle/>
          <a:p>
            <a:r>
              <a:rPr lang="en-US" sz="1600" i="1" noProof="0" dirty="0"/>
              <a:t>PhD student: Daniel Kaloyanov</a:t>
            </a:r>
          </a:p>
        </p:txBody>
      </p:sp>
      <p:pic>
        <p:nvPicPr>
          <p:cNvPr id="7" name="Picture 6">
            <a:extLst>
              <a:ext uri="{FF2B5EF4-FFF2-40B4-BE49-F238E27FC236}">
                <a16:creationId xmlns:a16="http://schemas.microsoft.com/office/drawing/2014/main" id="{6E6E88DD-60BE-810E-9AA7-1ACDDD9E9370}"/>
              </a:ext>
            </a:extLst>
          </p:cNvPr>
          <p:cNvPicPr>
            <a:picLocks/>
          </p:cNvPicPr>
          <p:nvPr/>
        </p:nvPicPr>
        <p:blipFill>
          <a:blip r:embed="rId2"/>
          <a:stretch>
            <a:fillRect/>
          </a:stretch>
        </p:blipFill>
        <p:spPr>
          <a:xfrm>
            <a:off x="4136967" y="1920107"/>
            <a:ext cx="3931920" cy="3931920"/>
          </a:xfrm>
          <a:prstGeom prst="rect">
            <a:avLst/>
          </a:prstGeom>
        </p:spPr>
      </p:pic>
      <p:pic>
        <p:nvPicPr>
          <p:cNvPr id="11" name="Picture 10">
            <a:extLst>
              <a:ext uri="{FF2B5EF4-FFF2-40B4-BE49-F238E27FC236}">
                <a16:creationId xmlns:a16="http://schemas.microsoft.com/office/drawing/2014/main" id="{74263A98-BD02-BED8-27E2-BFC0FCF75AD7}"/>
              </a:ext>
            </a:extLst>
          </p:cNvPr>
          <p:cNvPicPr>
            <a:picLocks/>
          </p:cNvPicPr>
          <p:nvPr/>
        </p:nvPicPr>
        <p:blipFill>
          <a:blip r:embed="rId3"/>
          <a:stretch>
            <a:fillRect/>
          </a:stretch>
        </p:blipFill>
        <p:spPr>
          <a:xfrm>
            <a:off x="106680" y="1927785"/>
            <a:ext cx="3931920" cy="3931920"/>
          </a:xfrm>
          <a:prstGeom prst="rect">
            <a:avLst/>
          </a:prstGeom>
        </p:spPr>
      </p:pic>
      <p:pic>
        <p:nvPicPr>
          <p:cNvPr id="13" name="Picture 12">
            <a:extLst>
              <a:ext uri="{FF2B5EF4-FFF2-40B4-BE49-F238E27FC236}">
                <a16:creationId xmlns:a16="http://schemas.microsoft.com/office/drawing/2014/main" id="{123AEAA3-73D5-A944-3D06-9D084BDC085B}"/>
              </a:ext>
            </a:extLst>
          </p:cNvPr>
          <p:cNvPicPr>
            <a:picLocks/>
          </p:cNvPicPr>
          <p:nvPr/>
        </p:nvPicPr>
        <p:blipFill>
          <a:blip r:embed="rId4"/>
          <a:stretch>
            <a:fillRect/>
          </a:stretch>
        </p:blipFill>
        <p:spPr>
          <a:xfrm>
            <a:off x="8153400" y="1930243"/>
            <a:ext cx="3931920" cy="3931920"/>
          </a:xfrm>
          <a:prstGeom prst="rect">
            <a:avLst/>
          </a:prstGeom>
        </p:spPr>
      </p:pic>
      <p:sp>
        <p:nvSpPr>
          <p:cNvPr id="15" name="TextBox 14">
            <a:extLst>
              <a:ext uri="{FF2B5EF4-FFF2-40B4-BE49-F238E27FC236}">
                <a16:creationId xmlns:a16="http://schemas.microsoft.com/office/drawing/2014/main" id="{919A07B5-53FA-5183-8CA3-9F4EC95604A9}"/>
              </a:ext>
            </a:extLst>
          </p:cNvPr>
          <p:cNvSpPr txBox="1"/>
          <p:nvPr/>
        </p:nvSpPr>
        <p:spPr>
          <a:xfrm>
            <a:off x="685800" y="918992"/>
            <a:ext cx="1090363" cy="584775"/>
          </a:xfrm>
          <a:prstGeom prst="rect">
            <a:avLst/>
          </a:prstGeom>
          <a:noFill/>
        </p:spPr>
        <p:txBody>
          <a:bodyPr wrap="none" rtlCol="0">
            <a:spAutoFit/>
          </a:bodyPr>
          <a:lstStyle/>
          <a:p>
            <a:r>
              <a:rPr lang="en-US" sz="1600" dirty="0">
                <a:sym typeface="Symbol" panose="05050102010706020507" pitchFamily="18" charset="2"/>
              </a:rPr>
              <a:t></a:t>
            </a:r>
            <a:r>
              <a:rPr lang="en-US" sz="1600" dirty="0"/>
              <a:t>(</a:t>
            </a:r>
            <a:r>
              <a:rPr lang="en-US" sz="1600" i="1" dirty="0"/>
              <a:t>Z</a:t>
            </a:r>
            <a:r>
              <a:rPr lang="en-US" sz="1600" dirty="0"/>
              <a:t>)=0.24</a:t>
            </a:r>
          </a:p>
          <a:p>
            <a:r>
              <a:rPr lang="en-US" sz="1600" dirty="0">
                <a:sym typeface="Symbol" panose="05050102010706020507" pitchFamily="18" charset="2"/>
              </a:rPr>
              <a:t></a:t>
            </a:r>
            <a:r>
              <a:rPr lang="en-US" sz="1600" dirty="0"/>
              <a:t>(</a:t>
            </a:r>
            <a:r>
              <a:rPr lang="en-US" sz="1600" i="1" dirty="0"/>
              <a:t>q</a:t>
            </a:r>
            <a:r>
              <a:rPr lang="en-US" sz="1600" dirty="0"/>
              <a:t>)=0.17</a:t>
            </a:r>
          </a:p>
        </p:txBody>
      </p:sp>
      <p:sp>
        <p:nvSpPr>
          <p:cNvPr id="16" name="TextBox 15">
            <a:extLst>
              <a:ext uri="{FF2B5EF4-FFF2-40B4-BE49-F238E27FC236}">
                <a16:creationId xmlns:a16="http://schemas.microsoft.com/office/drawing/2014/main" id="{BCA553D4-31C5-9CB9-DA0A-073A0E8F66DE}"/>
              </a:ext>
            </a:extLst>
          </p:cNvPr>
          <p:cNvSpPr txBox="1"/>
          <p:nvPr/>
        </p:nvSpPr>
        <p:spPr>
          <a:xfrm>
            <a:off x="7269183" y="1486375"/>
            <a:ext cx="1768433" cy="369332"/>
          </a:xfrm>
          <a:prstGeom prst="rect">
            <a:avLst/>
          </a:prstGeom>
          <a:noFill/>
        </p:spPr>
        <p:txBody>
          <a:bodyPr wrap="none" rtlCol="0">
            <a:spAutoFit/>
          </a:bodyPr>
          <a:lstStyle/>
          <a:p>
            <a:r>
              <a:rPr lang="en-US" i="1" dirty="0">
                <a:solidFill>
                  <a:schemeClr val="accent5">
                    <a:lumMod val="75000"/>
                  </a:schemeClr>
                </a:solidFill>
                <a:effectLst>
                  <a:outerShdw blurRad="38100" dist="38100" dir="2700000" algn="tl">
                    <a:srgbClr val="000000">
                      <a:alpha val="43137"/>
                    </a:srgbClr>
                  </a:outerShdw>
                </a:effectLst>
              </a:rPr>
              <a:t>Z</a:t>
            </a:r>
            <a:r>
              <a:rPr lang="en-US" dirty="0">
                <a:solidFill>
                  <a:schemeClr val="accent5">
                    <a:lumMod val="75000"/>
                  </a:schemeClr>
                </a:solidFill>
                <a:effectLst>
                  <a:outerShdw blurRad="38100" dist="38100" dir="2700000" algn="tl">
                    <a:srgbClr val="000000">
                      <a:alpha val="43137"/>
                    </a:srgbClr>
                  </a:outerShdw>
                </a:effectLst>
              </a:rPr>
              <a:t>-</a:t>
            </a:r>
            <a:r>
              <a:rPr lang="en-US" i="1" dirty="0">
                <a:solidFill>
                  <a:schemeClr val="accent5">
                    <a:lumMod val="75000"/>
                  </a:schemeClr>
                </a:solidFill>
                <a:effectLst>
                  <a:outerShdw blurRad="38100" dist="38100" dir="2700000" algn="tl">
                    <a:srgbClr val="000000">
                      <a:alpha val="43137"/>
                    </a:srgbClr>
                  </a:outerShdw>
                </a:effectLst>
              </a:rPr>
              <a:t>q</a:t>
            </a:r>
            <a:r>
              <a:rPr lang="en-US" dirty="0">
                <a:solidFill>
                  <a:schemeClr val="accent5">
                    <a:lumMod val="75000"/>
                  </a:schemeClr>
                </a:solidFill>
                <a:effectLst>
                  <a:outerShdw blurRad="38100" dist="38100" dir="2700000" algn="tl">
                    <a:srgbClr val="000000">
                      <a:alpha val="43137"/>
                    </a:srgbClr>
                  </a:outerShdw>
                </a:effectLst>
              </a:rPr>
              <a:t>=3 selection</a:t>
            </a:r>
          </a:p>
        </p:txBody>
      </p:sp>
      <p:sp>
        <p:nvSpPr>
          <p:cNvPr id="17" name="TextBox 16">
            <a:extLst>
              <a:ext uri="{FF2B5EF4-FFF2-40B4-BE49-F238E27FC236}">
                <a16:creationId xmlns:a16="http://schemas.microsoft.com/office/drawing/2014/main" id="{ADA1E17E-F08B-8207-5043-8444116561BA}"/>
              </a:ext>
            </a:extLst>
          </p:cNvPr>
          <p:cNvSpPr txBox="1"/>
          <p:nvPr/>
        </p:nvSpPr>
        <p:spPr>
          <a:xfrm>
            <a:off x="3193473" y="5492831"/>
            <a:ext cx="543739" cy="369332"/>
          </a:xfrm>
          <a:prstGeom prst="rect">
            <a:avLst/>
          </a:prstGeom>
          <a:noFill/>
        </p:spPr>
        <p:txBody>
          <a:bodyPr wrap="none" rtlCol="0">
            <a:spAutoFit/>
          </a:bodyPr>
          <a:lstStyle/>
          <a:p>
            <a:r>
              <a:rPr lang="en-US" b="1" dirty="0">
                <a:solidFill>
                  <a:srgbClr val="C00000"/>
                </a:solidFill>
              </a:rPr>
              <a:t>Z-q</a:t>
            </a:r>
          </a:p>
        </p:txBody>
      </p:sp>
      <p:sp>
        <p:nvSpPr>
          <p:cNvPr id="19" name="TextBox 18">
            <a:extLst>
              <a:ext uri="{FF2B5EF4-FFF2-40B4-BE49-F238E27FC236}">
                <a16:creationId xmlns:a16="http://schemas.microsoft.com/office/drawing/2014/main" id="{11D43CDB-BDF3-EA65-92FB-49B9B8623E12}"/>
              </a:ext>
            </a:extLst>
          </p:cNvPr>
          <p:cNvSpPr txBox="1"/>
          <p:nvPr/>
        </p:nvSpPr>
        <p:spPr>
          <a:xfrm>
            <a:off x="96237" y="2362200"/>
            <a:ext cx="325730" cy="369332"/>
          </a:xfrm>
          <a:prstGeom prst="rect">
            <a:avLst/>
          </a:prstGeom>
          <a:noFill/>
        </p:spPr>
        <p:txBody>
          <a:bodyPr wrap="none" rtlCol="0">
            <a:spAutoFit/>
          </a:bodyPr>
          <a:lstStyle/>
          <a:p>
            <a:r>
              <a:rPr lang="en-US" b="1" dirty="0">
                <a:solidFill>
                  <a:srgbClr val="C00000"/>
                </a:solidFill>
              </a:rPr>
              <a:t>Z</a:t>
            </a:r>
          </a:p>
        </p:txBody>
      </p:sp>
      <p:sp>
        <p:nvSpPr>
          <p:cNvPr id="21" name="TextBox 20">
            <a:extLst>
              <a:ext uri="{FF2B5EF4-FFF2-40B4-BE49-F238E27FC236}">
                <a16:creationId xmlns:a16="http://schemas.microsoft.com/office/drawing/2014/main" id="{552591F2-BAD7-9B50-3037-ADF84148E8CD}"/>
              </a:ext>
            </a:extLst>
          </p:cNvPr>
          <p:cNvSpPr txBox="1"/>
          <p:nvPr/>
        </p:nvSpPr>
        <p:spPr>
          <a:xfrm>
            <a:off x="4136370" y="2438400"/>
            <a:ext cx="325730" cy="369332"/>
          </a:xfrm>
          <a:prstGeom prst="rect">
            <a:avLst/>
          </a:prstGeom>
          <a:noFill/>
        </p:spPr>
        <p:txBody>
          <a:bodyPr wrap="none" rtlCol="0">
            <a:spAutoFit/>
          </a:bodyPr>
          <a:lstStyle/>
          <a:p>
            <a:r>
              <a:rPr lang="en-US" b="1" dirty="0">
                <a:solidFill>
                  <a:schemeClr val="accent1">
                    <a:lumMod val="60000"/>
                    <a:lumOff val="40000"/>
                  </a:schemeClr>
                </a:solidFill>
              </a:rPr>
              <a:t>q</a:t>
            </a:r>
          </a:p>
        </p:txBody>
      </p:sp>
      <p:sp>
        <p:nvSpPr>
          <p:cNvPr id="23" name="TextBox 22">
            <a:extLst>
              <a:ext uri="{FF2B5EF4-FFF2-40B4-BE49-F238E27FC236}">
                <a16:creationId xmlns:a16="http://schemas.microsoft.com/office/drawing/2014/main" id="{A2647AA1-D955-33F5-32FA-A29DB41B9E36}"/>
              </a:ext>
            </a:extLst>
          </p:cNvPr>
          <p:cNvSpPr txBox="1"/>
          <p:nvPr/>
        </p:nvSpPr>
        <p:spPr>
          <a:xfrm>
            <a:off x="7239000" y="5511466"/>
            <a:ext cx="697627" cy="369332"/>
          </a:xfrm>
          <a:prstGeom prst="rect">
            <a:avLst/>
          </a:prstGeom>
          <a:noFill/>
        </p:spPr>
        <p:txBody>
          <a:bodyPr wrap="none" rtlCol="0">
            <a:spAutoFit/>
          </a:bodyPr>
          <a:lstStyle/>
          <a:p>
            <a:r>
              <a:rPr lang="en-US" b="1" dirty="0">
                <a:solidFill>
                  <a:schemeClr val="accent1">
                    <a:lumMod val="60000"/>
                    <a:lumOff val="40000"/>
                  </a:schemeClr>
                </a:solidFill>
              </a:rPr>
              <a:t>A-3q</a:t>
            </a:r>
          </a:p>
        </p:txBody>
      </p:sp>
      <p:sp>
        <p:nvSpPr>
          <p:cNvPr id="25" name="TextBox 24">
            <a:extLst>
              <a:ext uri="{FF2B5EF4-FFF2-40B4-BE49-F238E27FC236}">
                <a16:creationId xmlns:a16="http://schemas.microsoft.com/office/drawing/2014/main" id="{8386BC0D-C808-9262-0927-110573B4185F}"/>
              </a:ext>
            </a:extLst>
          </p:cNvPr>
          <p:cNvSpPr txBox="1"/>
          <p:nvPr/>
        </p:nvSpPr>
        <p:spPr>
          <a:xfrm>
            <a:off x="11267261" y="5498068"/>
            <a:ext cx="556563" cy="369332"/>
          </a:xfrm>
          <a:prstGeom prst="rect">
            <a:avLst/>
          </a:prstGeom>
          <a:noFill/>
        </p:spPr>
        <p:txBody>
          <a:bodyPr wrap="none" rtlCol="0">
            <a:spAutoFit/>
          </a:bodyPr>
          <a:lstStyle/>
          <a:p>
            <a:r>
              <a:rPr lang="en-US" b="1" dirty="0">
                <a:solidFill>
                  <a:srgbClr val="C00000"/>
                </a:solidFill>
              </a:rPr>
              <a:t>A/q</a:t>
            </a:r>
          </a:p>
        </p:txBody>
      </p:sp>
      <p:sp>
        <p:nvSpPr>
          <p:cNvPr id="27" name="TextBox 26">
            <a:extLst>
              <a:ext uri="{FF2B5EF4-FFF2-40B4-BE49-F238E27FC236}">
                <a16:creationId xmlns:a16="http://schemas.microsoft.com/office/drawing/2014/main" id="{AFB5D10A-FD6D-3BF3-C254-5CDDCCEECADD}"/>
              </a:ext>
            </a:extLst>
          </p:cNvPr>
          <p:cNvSpPr txBox="1"/>
          <p:nvPr/>
        </p:nvSpPr>
        <p:spPr>
          <a:xfrm>
            <a:off x="8170025" y="2367437"/>
            <a:ext cx="325730" cy="369332"/>
          </a:xfrm>
          <a:prstGeom prst="rect">
            <a:avLst/>
          </a:prstGeom>
          <a:noFill/>
        </p:spPr>
        <p:txBody>
          <a:bodyPr wrap="none" rtlCol="0">
            <a:spAutoFit/>
          </a:bodyPr>
          <a:lstStyle/>
          <a:p>
            <a:r>
              <a:rPr lang="en-US" b="1" dirty="0">
                <a:solidFill>
                  <a:srgbClr val="C00000"/>
                </a:solidFill>
              </a:rPr>
              <a:t>Z</a:t>
            </a:r>
          </a:p>
        </p:txBody>
      </p:sp>
      <p:sp>
        <p:nvSpPr>
          <p:cNvPr id="29" name="TextBox 28">
            <a:extLst>
              <a:ext uri="{FF2B5EF4-FFF2-40B4-BE49-F238E27FC236}">
                <a16:creationId xmlns:a16="http://schemas.microsoft.com/office/drawing/2014/main" id="{3E75E461-970C-FE41-121E-A60CE90D1105}"/>
              </a:ext>
            </a:extLst>
          </p:cNvPr>
          <p:cNvSpPr txBox="1"/>
          <p:nvPr/>
        </p:nvSpPr>
        <p:spPr>
          <a:xfrm>
            <a:off x="694267" y="1423389"/>
            <a:ext cx="1513556" cy="584775"/>
          </a:xfrm>
          <a:prstGeom prst="rect">
            <a:avLst/>
          </a:prstGeom>
          <a:noFill/>
        </p:spPr>
        <p:txBody>
          <a:bodyPr wrap="none" rtlCol="0">
            <a:spAutoFit/>
          </a:bodyPr>
          <a:lstStyle/>
          <a:p>
            <a:r>
              <a:rPr lang="en-US" sz="1600" dirty="0">
                <a:sym typeface="Symbol" panose="05050102010706020507" pitchFamily="18" charset="2"/>
              </a:rPr>
              <a:t></a:t>
            </a:r>
            <a:r>
              <a:rPr lang="en-US" sz="1600" dirty="0"/>
              <a:t>(</a:t>
            </a:r>
            <a:r>
              <a:rPr lang="en-US" sz="1600" i="1" dirty="0"/>
              <a:t>A-</a:t>
            </a:r>
            <a:r>
              <a:rPr lang="en-US" sz="1600" dirty="0"/>
              <a:t>3</a:t>
            </a:r>
            <a:r>
              <a:rPr lang="en-US" sz="1600" i="1" dirty="0"/>
              <a:t>q</a:t>
            </a:r>
            <a:r>
              <a:rPr lang="en-US" sz="1600" dirty="0"/>
              <a:t>) = 0.15</a:t>
            </a:r>
          </a:p>
          <a:p>
            <a:endParaRPr lang="en-US" sz="1600" dirty="0"/>
          </a:p>
        </p:txBody>
      </p:sp>
    </p:spTree>
    <p:extLst>
      <p:ext uri="{BB962C8B-B14F-4D97-AF65-F5344CB8AC3E}">
        <p14:creationId xmlns:p14="http://schemas.microsoft.com/office/powerpoint/2010/main" val="957580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54382-2E48-1AF8-52CB-A6FBFB507B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F6E742-80AA-EED7-DA04-EC4F270E87B6}"/>
              </a:ext>
            </a:extLst>
          </p:cNvPr>
          <p:cNvSpPr>
            <a:spLocks noGrp="1"/>
          </p:cNvSpPr>
          <p:nvPr>
            <p:ph type="title"/>
          </p:nvPr>
        </p:nvSpPr>
        <p:spPr>
          <a:xfrm>
            <a:off x="101600" y="129995"/>
            <a:ext cx="11988800" cy="424506"/>
          </a:xfrm>
        </p:spPr>
        <p:txBody>
          <a:bodyPr/>
          <a:lstStyle/>
          <a:p>
            <a:r>
              <a:rPr lang="en-US" dirty="0"/>
              <a:t>New component for</a:t>
            </a:r>
            <a:r>
              <a:rPr lang="en-US" dirty="0">
                <a:sym typeface="Wingdings" panose="05000000000000000000" pitchFamily="2" charset="2"/>
              </a:rPr>
              <a:t> PID : </a:t>
            </a:r>
            <a:r>
              <a:rPr lang="en-US" dirty="0" err="1">
                <a:sym typeface="Wingdings" panose="05000000000000000000" pitchFamily="2" charset="2"/>
              </a:rPr>
              <a:t>Z</a:t>
            </a:r>
            <a:r>
              <a:rPr lang="en-US" baseline="-25000" dirty="0" err="1">
                <a:sym typeface="Wingdings" panose="05000000000000000000" pitchFamily="2" charset="2"/>
              </a:rPr>
              <a:t>Bragg</a:t>
            </a:r>
            <a:endParaRPr lang="en-US" baseline="-25000" dirty="0"/>
          </a:p>
        </p:txBody>
      </p:sp>
      <p:sp>
        <p:nvSpPr>
          <p:cNvPr id="3" name="Footer Placeholder 2">
            <a:extLst>
              <a:ext uri="{FF2B5EF4-FFF2-40B4-BE49-F238E27FC236}">
                <a16:creationId xmlns:a16="http://schemas.microsoft.com/office/drawing/2014/main" id="{994FF403-1DC9-FF20-4F3B-8FA889AFA5CD}"/>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32EDEEFE-5EB9-F188-0CCC-52950549EFB4}"/>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28</a:t>
            </a:fld>
            <a:endParaRPr lang="en-US" dirty="0"/>
          </a:p>
        </p:txBody>
      </p:sp>
      <p:sp>
        <p:nvSpPr>
          <p:cNvPr id="45" name="TextBox 44">
            <a:extLst>
              <a:ext uri="{FF2B5EF4-FFF2-40B4-BE49-F238E27FC236}">
                <a16:creationId xmlns:a16="http://schemas.microsoft.com/office/drawing/2014/main" id="{8807BB5F-5BEE-A085-4EC5-BAC5EAEC3544}"/>
              </a:ext>
            </a:extLst>
          </p:cNvPr>
          <p:cNvSpPr txBox="1"/>
          <p:nvPr/>
        </p:nvSpPr>
        <p:spPr>
          <a:xfrm>
            <a:off x="6235632" y="4338811"/>
            <a:ext cx="3020379" cy="338554"/>
          </a:xfrm>
          <a:prstGeom prst="rect">
            <a:avLst/>
          </a:prstGeom>
          <a:noFill/>
        </p:spPr>
        <p:txBody>
          <a:bodyPr wrap="none" rtlCol="0">
            <a:spAutoFit/>
          </a:bodyPr>
          <a:lstStyle/>
          <a:p>
            <a:r>
              <a:rPr lang="en-US" sz="1600" i="1" noProof="0" dirty="0"/>
              <a:t>PhD student: Daniel Kaloyanov</a:t>
            </a:r>
          </a:p>
        </p:txBody>
      </p:sp>
      <p:sp>
        <p:nvSpPr>
          <p:cNvPr id="8" name="TextBox 7">
            <a:extLst>
              <a:ext uri="{FF2B5EF4-FFF2-40B4-BE49-F238E27FC236}">
                <a16:creationId xmlns:a16="http://schemas.microsoft.com/office/drawing/2014/main" id="{23989109-F206-B48B-B819-FC31DA29A80B}"/>
              </a:ext>
            </a:extLst>
          </p:cNvPr>
          <p:cNvSpPr txBox="1"/>
          <p:nvPr/>
        </p:nvSpPr>
        <p:spPr>
          <a:xfrm>
            <a:off x="6109740" y="5754362"/>
            <a:ext cx="2842445" cy="307777"/>
          </a:xfrm>
          <a:prstGeom prst="rect">
            <a:avLst/>
          </a:prstGeom>
          <a:noFill/>
        </p:spPr>
        <p:txBody>
          <a:bodyPr wrap="none" rtlCol="0">
            <a:spAutoFit/>
          </a:bodyPr>
          <a:lstStyle/>
          <a:p>
            <a:r>
              <a:rPr lang="en-US" sz="1400" dirty="0">
                <a:solidFill>
                  <a:srgbClr val="C00000"/>
                </a:solidFill>
              </a:rPr>
              <a:t>More details next week at GANIL</a:t>
            </a:r>
          </a:p>
        </p:txBody>
      </p:sp>
      <p:sp>
        <p:nvSpPr>
          <p:cNvPr id="9" name="Text Placeholder 3">
            <a:extLst>
              <a:ext uri="{FF2B5EF4-FFF2-40B4-BE49-F238E27FC236}">
                <a16:creationId xmlns:a16="http://schemas.microsoft.com/office/drawing/2014/main" id="{5A0A3221-85F3-7EB0-B5F8-7DF34D616428}"/>
              </a:ext>
            </a:extLst>
          </p:cNvPr>
          <p:cNvSpPr txBox="1">
            <a:spLocks/>
          </p:cNvSpPr>
          <p:nvPr/>
        </p:nvSpPr>
        <p:spPr>
          <a:xfrm>
            <a:off x="144277" y="886796"/>
            <a:ext cx="5061332" cy="3703638"/>
          </a:xfrm>
          <a:prstGeom prst="rect">
            <a:avLst/>
          </a:prstGeom>
        </p:spPr>
        <p:txBody>
          <a:bodyPr/>
          <a:lst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pPr marL="171450" indent="-171450">
              <a:spcAft>
                <a:spcPts val="600"/>
              </a:spcAft>
            </a:pPr>
            <a:r>
              <a:rPr lang="en-US" sz="1600" b="1" kern="0" dirty="0"/>
              <a:t>LISE</a:t>
            </a:r>
            <a:r>
              <a:rPr lang="en-US" sz="1600" b="1" kern="0" baseline="30000" dirty="0"/>
              <a:t>++</a:t>
            </a:r>
            <a:r>
              <a:rPr lang="en-US" sz="1600" b="1" kern="0" dirty="0"/>
              <a:t> library </a:t>
            </a:r>
            <a:r>
              <a:rPr lang="en-US" sz="1600" kern="0" dirty="0"/>
              <a:t>integration with </a:t>
            </a:r>
            <a:r>
              <a:rPr lang="en-US" sz="1600" kern="0" dirty="0" err="1"/>
              <a:t>SpecTcl</a:t>
            </a:r>
            <a:r>
              <a:rPr lang="en-US" sz="1600" kern="0" dirty="0"/>
              <a:t> (FRIB DAQ)</a:t>
            </a:r>
          </a:p>
          <a:p>
            <a:pPr marL="354649" lvl="1" indent="-171450">
              <a:spcAft>
                <a:spcPts val="600"/>
              </a:spcAft>
            </a:pPr>
            <a:r>
              <a:rPr lang="en-US" sz="1400" kern="0" dirty="0">
                <a:solidFill>
                  <a:srgbClr val="064308"/>
                </a:solidFill>
              </a:rPr>
              <a:t>Charge state, energy loss, ranges, masses, etc.</a:t>
            </a:r>
          </a:p>
          <a:p>
            <a:pPr marL="171450" indent="-171450" algn="just">
              <a:lnSpc>
                <a:spcPct val="100000"/>
              </a:lnSpc>
              <a:spcAft>
                <a:spcPts val="700"/>
              </a:spcAft>
              <a:buFont typeface="Wingdings"/>
              <a:buChar char="§"/>
            </a:pPr>
            <a:r>
              <a:rPr lang="en-US" sz="1600" dirty="0">
                <a:latin typeface="Arial"/>
                <a:ea typeface="Arial"/>
                <a:cs typeface="Arial"/>
              </a:rPr>
              <a:t>The Si-telescope measures the energy-loss pattern through several detector layers and the implantation detector. </a:t>
            </a:r>
          </a:p>
          <a:p>
            <a:pPr marL="171450" indent="-171450" algn="just">
              <a:lnSpc>
                <a:spcPct val="100000"/>
              </a:lnSpc>
              <a:spcAft>
                <a:spcPts val="700"/>
              </a:spcAft>
              <a:buFont typeface="Wingdings"/>
              <a:buChar char="§"/>
            </a:pPr>
            <a:r>
              <a:rPr lang="en-US" sz="1600" dirty="0">
                <a:latin typeface="Arial"/>
                <a:ea typeface="Arial"/>
                <a:cs typeface="Arial"/>
              </a:rPr>
              <a:t>The </a:t>
            </a:r>
            <a:r>
              <a:rPr lang="en-US" sz="1600" b="1" dirty="0">
                <a:latin typeface="Arial"/>
                <a:ea typeface="Arial"/>
                <a:cs typeface="Arial"/>
              </a:rPr>
              <a:t>complete</a:t>
            </a:r>
            <a:r>
              <a:rPr lang="en-US" sz="1600" dirty="0">
                <a:latin typeface="Arial"/>
                <a:ea typeface="Arial"/>
                <a:cs typeface="Arial"/>
              </a:rPr>
              <a:t> </a:t>
            </a:r>
            <a:r>
              <a:rPr lang="en-US" sz="1600" b="1" dirty="0">
                <a:latin typeface="Arial"/>
                <a:ea typeface="Arial"/>
                <a:cs typeface="Arial"/>
              </a:rPr>
              <a:t>profile contains more information </a:t>
            </a:r>
            <a:r>
              <a:rPr lang="en-US" sz="1600" dirty="0">
                <a:latin typeface="Arial"/>
                <a:ea typeface="Arial"/>
                <a:cs typeface="Arial"/>
              </a:rPr>
              <a:t>than a single ΔE measurement: its amplitude, shape, range, and stopping position all depend on the ion and its entrance energy. </a:t>
            </a:r>
          </a:p>
          <a:p>
            <a:pPr marL="171450" indent="-171450">
              <a:lnSpc>
                <a:spcPct val="100000"/>
              </a:lnSpc>
              <a:spcAft>
                <a:spcPts val="700"/>
              </a:spcAft>
              <a:buFont typeface="Wingdings"/>
              <a:buChar char="§"/>
            </a:pPr>
            <a:r>
              <a:rPr lang="en-US" sz="1600" b="1" dirty="0">
                <a:latin typeface="Arial"/>
                <a:ea typeface="Arial"/>
                <a:cs typeface="Arial"/>
              </a:rPr>
              <a:t>Two reconstruction </a:t>
            </a:r>
            <a:br>
              <a:rPr lang="en-US" sz="1600" b="1" dirty="0">
                <a:latin typeface="Arial"/>
                <a:ea typeface="Arial"/>
                <a:cs typeface="Arial"/>
              </a:rPr>
            </a:br>
            <a:r>
              <a:rPr lang="en-US" sz="1600" b="1" dirty="0">
                <a:latin typeface="Arial"/>
                <a:ea typeface="Arial"/>
                <a:cs typeface="Arial"/>
              </a:rPr>
              <a:t>options</a:t>
            </a:r>
            <a:endParaRPr lang="en-US" sz="1600" dirty="0"/>
          </a:p>
          <a:p>
            <a:pPr marL="354649" lvl="1" indent="-171450" algn="just">
              <a:lnSpc>
                <a:spcPct val="100000"/>
              </a:lnSpc>
              <a:spcAft>
                <a:spcPts val="0"/>
              </a:spcAft>
              <a:buFont typeface="Wingdings"/>
              <a:buChar char="§"/>
            </a:pPr>
            <a:r>
              <a:rPr lang="en-US" sz="1400" dirty="0">
                <a:latin typeface="Arial"/>
                <a:ea typeface="Arial"/>
                <a:cs typeface="Arial"/>
              </a:rPr>
              <a:t>Machine learning</a:t>
            </a:r>
          </a:p>
          <a:p>
            <a:pPr marL="354649" lvl="1" indent="-171450">
              <a:lnSpc>
                <a:spcPct val="100000"/>
              </a:lnSpc>
              <a:spcAft>
                <a:spcPts val="700"/>
              </a:spcAft>
              <a:buFont typeface="Wingdings"/>
              <a:buChar char="§"/>
            </a:pPr>
            <a:r>
              <a:rPr lang="en-US" sz="1400" dirty="0">
                <a:latin typeface="Arial"/>
                <a:ea typeface="Arial"/>
                <a:cs typeface="Arial"/>
              </a:rPr>
              <a:t>Constrained </a:t>
            </a:r>
            <a:br>
              <a:rPr lang="en-US" sz="1400" dirty="0">
                <a:latin typeface="Arial"/>
                <a:ea typeface="Arial"/>
                <a:cs typeface="Arial"/>
              </a:rPr>
            </a:br>
            <a:r>
              <a:rPr lang="en-US" sz="1400" dirty="0">
                <a:latin typeface="Arial"/>
                <a:ea typeface="Arial"/>
                <a:cs typeface="Arial"/>
              </a:rPr>
              <a:t>minimization</a:t>
            </a:r>
          </a:p>
          <a:p>
            <a:pPr marL="627063" lvl="1" indent="-228600"/>
            <a:endParaRPr lang="en-US" sz="1400" kern="0" dirty="0">
              <a:solidFill>
                <a:srgbClr val="0B4F16"/>
              </a:solidFill>
            </a:endParaRPr>
          </a:p>
        </p:txBody>
      </p:sp>
      <p:pic>
        <p:nvPicPr>
          <p:cNvPr id="14" name="Picture 13">
            <a:extLst>
              <a:ext uri="{FF2B5EF4-FFF2-40B4-BE49-F238E27FC236}">
                <a16:creationId xmlns:a16="http://schemas.microsoft.com/office/drawing/2014/main" id="{43001241-C9A7-13D5-DA9F-016116ED8C25}"/>
              </a:ext>
            </a:extLst>
          </p:cNvPr>
          <p:cNvPicPr>
            <a:picLocks noChangeAspect="1"/>
          </p:cNvPicPr>
          <p:nvPr/>
        </p:nvPicPr>
        <p:blipFill>
          <a:blip r:embed="rId2"/>
          <a:stretch>
            <a:fillRect/>
          </a:stretch>
        </p:blipFill>
        <p:spPr>
          <a:xfrm>
            <a:off x="2468343" y="3892802"/>
            <a:ext cx="3187117" cy="2189921"/>
          </a:xfrm>
          <a:prstGeom prst="rect">
            <a:avLst/>
          </a:prstGeom>
        </p:spPr>
      </p:pic>
      <p:grpSp>
        <p:nvGrpSpPr>
          <p:cNvPr id="21" name="Group 20">
            <a:extLst>
              <a:ext uri="{FF2B5EF4-FFF2-40B4-BE49-F238E27FC236}">
                <a16:creationId xmlns:a16="http://schemas.microsoft.com/office/drawing/2014/main" id="{118767B6-0E1C-C8EC-A40C-AB1D9D3832C9}"/>
              </a:ext>
            </a:extLst>
          </p:cNvPr>
          <p:cNvGrpSpPr/>
          <p:nvPr/>
        </p:nvGrpSpPr>
        <p:grpSpPr>
          <a:xfrm>
            <a:off x="6324600" y="840905"/>
            <a:ext cx="5655095" cy="3380404"/>
            <a:chOff x="5715000" y="1309655"/>
            <a:chExt cx="6282179" cy="3519291"/>
          </a:xfrm>
        </p:grpSpPr>
        <p:pic>
          <p:nvPicPr>
            <p:cNvPr id="6" name="Picture 5">
              <a:extLst>
                <a:ext uri="{FF2B5EF4-FFF2-40B4-BE49-F238E27FC236}">
                  <a16:creationId xmlns:a16="http://schemas.microsoft.com/office/drawing/2014/main" id="{16F46C60-B7BE-7318-9033-5E1EA3F570E2}"/>
                </a:ext>
              </a:extLst>
            </p:cNvPr>
            <p:cNvPicPr>
              <a:picLocks noChangeAspect="1"/>
            </p:cNvPicPr>
            <p:nvPr/>
          </p:nvPicPr>
          <p:blipFill>
            <a:blip r:embed="rId3"/>
            <a:stretch>
              <a:fillRect/>
            </a:stretch>
          </p:blipFill>
          <p:spPr>
            <a:xfrm>
              <a:off x="5715000" y="1309655"/>
              <a:ext cx="6282179" cy="3519291"/>
            </a:xfrm>
            <a:prstGeom prst="rect">
              <a:avLst/>
            </a:prstGeom>
          </p:spPr>
        </p:pic>
        <p:sp>
          <p:nvSpPr>
            <p:cNvPr id="15" name="TextBox 14">
              <a:extLst>
                <a:ext uri="{FF2B5EF4-FFF2-40B4-BE49-F238E27FC236}">
                  <a16:creationId xmlns:a16="http://schemas.microsoft.com/office/drawing/2014/main" id="{213A10D2-26D0-3C0C-B4D2-39002939DCCE}"/>
                </a:ext>
              </a:extLst>
            </p:cNvPr>
            <p:cNvSpPr txBox="1"/>
            <p:nvPr/>
          </p:nvSpPr>
          <p:spPr>
            <a:xfrm>
              <a:off x="7315200" y="4038600"/>
              <a:ext cx="1090363" cy="338554"/>
            </a:xfrm>
            <a:prstGeom prst="rect">
              <a:avLst/>
            </a:prstGeom>
            <a:noFill/>
          </p:spPr>
          <p:txBody>
            <a:bodyPr wrap="none" rtlCol="0">
              <a:spAutoFit/>
            </a:bodyPr>
            <a:lstStyle/>
            <a:p>
              <a:r>
                <a:rPr lang="en-US" sz="1600" dirty="0">
                  <a:sym typeface="Symbol" panose="05050102010706020507" pitchFamily="18" charset="2"/>
                </a:rPr>
                <a:t></a:t>
              </a:r>
              <a:r>
                <a:rPr lang="en-US" sz="1600" dirty="0"/>
                <a:t>(</a:t>
              </a:r>
              <a:r>
                <a:rPr lang="en-US" sz="1600" i="1" dirty="0"/>
                <a:t>Z</a:t>
              </a:r>
              <a:r>
                <a:rPr lang="en-US" sz="1600" dirty="0"/>
                <a:t>)=0.24</a:t>
              </a:r>
            </a:p>
          </p:txBody>
        </p:sp>
        <p:sp>
          <p:nvSpPr>
            <p:cNvPr id="17" name="TextBox 16">
              <a:extLst>
                <a:ext uri="{FF2B5EF4-FFF2-40B4-BE49-F238E27FC236}">
                  <a16:creationId xmlns:a16="http://schemas.microsoft.com/office/drawing/2014/main" id="{A3EEADF2-1136-967D-B67D-C52AFE5A3ED0}"/>
                </a:ext>
              </a:extLst>
            </p:cNvPr>
            <p:cNvSpPr txBox="1"/>
            <p:nvPr/>
          </p:nvSpPr>
          <p:spPr>
            <a:xfrm>
              <a:off x="10510593" y="4038600"/>
              <a:ext cx="1090363" cy="338554"/>
            </a:xfrm>
            <a:prstGeom prst="rect">
              <a:avLst/>
            </a:prstGeom>
            <a:noFill/>
          </p:spPr>
          <p:txBody>
            <a:bodyPr wrap="none" rtlCol="0">
              <a:spAutoFit/>
            </a:bodyPr>
            <a:lstStyle/>
            <a:p>
              <a:r>
                <a:rPr lang="en-US" sz="1600" dirty="0">
                  <a:sym typeface="Symbol" panose="05050102010706020507" pitchFamily="18" charset="2"/>
                </a:rPr>
                <a:t></a:t>
              </a:r>
              <a:r>
                <a:rPr lang="en-US" sz="1600" dirty="0"/>
                <a:t>(</a:t>
              </a:r>
              <a:r>
                <a:rPr lang="en-US" sz="1600" i="1" dirty="0"/>
                <a:t>Z</a:t>
              </a:r>
              <a:r>
                <a:rPr lang="en-US" sz="1600" dirty="0"/>
                <a:t>)=0.18</a:t>
              </a:r>
            </a:p>
          </p:txBody>
        </p:sp>
        <p:sp>
          <p:nvSpPr>
            <p:cNvPr id="18" name="TextBox 17">
              <a:extLst>
                <a:ext uri="{FF2B5EF4-FFF2-40B4-BE49-F238E27FC236}">
                  <a16:creationId xmlns:a16="http://schemas.microsoft.com/office/drawing/2014/main" id="{43556E4A-E541-05BC-0526-9930504FFD07}"/>
                </a:ext>
              </a:extLst>
            </p:cNvPr>
            <p:cNvSpPr txBox="1"/>
            <p:nvPr/>
          </p:nvSpPr>
          <p:spPr>
            <a:xfrm>
              <a:off x="7577293" y="1576765"/>
              <a:ext cx="928459" cy="369332"/>
            </a:xfrm>
            <a:prstGeom prst="rect">
              <a:avLst/>
            </a:prstGeom>
            <a:noFill/>
          </p:spPr>
          <p:txBody>
            <a:bodyPr wrap="none" rtlCol="0">
              <a:spAutoFit/>
            </a:bodyPr>
            <a:lstStyle/>
            <a:p>
              <a:r>
                <a:rPr lang="en-US" dirty="0">
                  <a:solidFill>
                    <a:srgbClr val="064308"/>
                  </a:solidFill>
                  <a:effectLst>
                    <a:outerShdw blurRad="38100" dist="38100" dir="2700000" algn="tl">
                      <a:srgbClr val="000000">
                        <a:alpha val="43137"/>
                      </a:srgbClr>
                    </a:outerShdw>
                  </a:effectLst>
                </a:rPr>
                <a:t>original</a:t>
              </a:r>
            </a:p>
          </p:txBody>
        </p:sp>
        <p:sp>
          <p:nvSpPr>
            <p:cNvPr id="20" name="TextBox 19">
              <a:extLst>
                <a:ext uri="{FF2B5EF4-FFF2-40B4-BE49-F238E27FC236}">
                  <a16:creationId xmlns:a16="http://schemas.microsoft.com/office/drawing/2014/main" id="{9F9DAF86-EB26-4D75-100B-367343A78F62}"/>
                </a:ext>
              </a:extLst>
            </p:cNvPr>
            <p:cNvSpPr txBox="1"/>
            <p:nvPr/>
          </p:nvSpPr>
          <p:spPr>
            <a:xfrm>
              <a:off x="10901096" y="1593273"/>
              <a:ext cx="734496" cy="369332"/>
            </a:xfrm>
            <a:prstGeom prst="rect">
              <a:avLst/>
            </a:prstGeom>
            <a:noFill/>
          </p:spPr>
          <p:txBody>
            <a:bodyPr wrap="none" rtlCol="0">
              <a:spAutoFit/>
            </a:bodyPr>
            <a:lstStyle/>
            <a:p>
              <a:r>
                <a:rPr lang="en-US" dirty="0" err="1">
                  <a:solidFill>
                    <a:srgbClr val="064308"/>
                  </a:solidFill>
                  <a:effectLst>
                    <a:outerShdw blurRad="38100" dist="38100" dir="2700000" algn="tl">
                      <a:srgbClr val="000000">
                        <a:alpha val="43137"/>
                      </a:srgbClr>
                    </a:outerShdw>
                  </a:effectLst>
                </a:rPr>
                <a:t>Z</a:t>
              </a:r>
              <a:r>
                <a:rPr lang="en-US" baseline="-25000" dirty="0" err="1">
                  <a:solidFill>
                    <a:srgbClr val="064308"/>
                  </a:solidFill>
                  <a:effectLst>
                    <a:outerShdw blurRad="38100" dist="38100" dir="2700000" algn="tl">
                      <a:srgbClr val="000000">
                        <a:alpha val="43137"/>
                      </a:srgbClr>
                    </a:outerShdw>
                  </a:effectLst>
                </a:rPr>
                <a:t>Bragg</a:t>
              </a:r>
              <a:endParaRPr lang="en-US" baseline="-25000" dirty="0">
                <a:solidFill>
                  <a:srgbClr val="064308"/>
                </a:solidFill>
                <a:effectLst>
                  <a:outerShdw blurRad="38100" dist="38100" dir="2700000" algn="tl">
                    <a:srgbClr val="000000">
                      <a:alpha val="43137"/>
                    </a:srgbClr>
                  </a:outerShdw>
                </a:effectLst>
              </a:endParaRPr>
            </a:p>
          </p:txBody>
        </p:sp>
      </p:grpSp>
      <p:pic>
        <p:nvPicPr>
          <p:cNvPr id="7" name="Picture 6">
            <a:extLst>
              <a:ext uri="{FF2B5EF4-FFF2-40B4-BE49-F238E27FC236}">
                <a16:creationId xmlns:a16="http://schemas.microsoft.com/office/drawing/2014/main" id="{D4BB6D20-63DF-88EA-615D-7580EE83DF3C}"/>
              </a:ext>
            </a:extLst>
          </p:cNvPr>
          <p:cNvPicPr>
            <a:picLocks noChangeAspect="1"/>
          </p:cNvPicPr>
          <p:nvPr/>
        </p:nvPicPr>
        <p:blipFill>
          <a:blip r:embed="rId4"/>
          <a:stretch>
            <a:fillRect/>
          </a:stretch>
        </p:blipFill>
        <p:spPr>
          <a:xfrm>
            <a:off x="9372600" y="4234683"/>
            <a:ext cx="2459616" cy="1889705"/>
          </a:xfrm>
          <a:prstGeom prst="rect">
            <a:avLst/>
          </a:prstGeom>
        </p:spPr>
      </p:pic>
    </p:spTree>
    <p:extLst>
      <p:ext uri="{BB962C8B-B14F-4D97-AF65-F5344CB8AC3E}">
        <p14:creationId xmlns:p14="http://schemas.microsoft.com/office/powerpoint/2010/main" val="26283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E368A-7965-8AFD-E70D-9FAD05B55B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1BF9AA-37C5-70ED-23C5-24D18D97D46F}"/>
              </a:ext>
            </a:extLst>
          </p:cNvPr>
          <p:cNvSpPr>
            <a:spLocks noGrp="1"/>
          </p:cNvSpPr>
          <p:nvPr>
            <p:ph type="title"/>
          </p:nvPr>
        </p:nvSpPr>
        <p:spPr/>
        <p:txBody>
          <a:bodyPr/>
          <a:lstStyle/>
          <a:p>
            <a:r>
              <a:rPr lang="en-US" dirty="0"/>
              <a:t>E23064 : </a:t>
            </a:r>
            <a:r>
              <a:rPr lang="en-US" baseline="30000" dirty="0"/>
              <a:t>238</a:t>
            </a:r>
            <a:r>
              <a:rPr lang="en-US" dirty="0"/>
              <a:t>U</a:t>
            </a:r>
          </a:p>
        </p:txBody>
      </p:sp>
      <p:sp>
        <p:nvSpPr>
          <p:cNvPr id="3" name="Footer Placeholder 2">
            <a:extLst>
              <a:ext uri="{FF2B5EF4-FFF2-40B4-BE49-F238E27FC236}">
                <a16:creationId xmlns:a16="http://schemas.microsoft.com/office/drawing/2014/main" id="{07302C04-0848-316B-4BD0-DA44DF552824}"/>
              </a:ext>
            </a:extLst>
          </p:cNvPr>
          <p:cNvSpPr>
            <a:spLocks noGrp="1"/>
          </p:cNvSpPr>
          <p:nvPr>
            <p:ph type="ftr" sz="quarter" idx="10"/>
          </p:nvPr>
        </p:nvSpPr>
        <p:spPr/>
        <p:txBody>
          <a:bodyPr/>
          <a:lstStyle/>
          <a:p>
            <a:pPr>
              <a:defRPr/>
            </a:pPr>
            <a:r>
              <a:rPr lang="nn-NO" dirty="0"/>
              <a:t>O.B. Tarasov @ Colloque.GANIL.Fr, 24 September 2026</a:t>
            </a:r>
            <a:endParaRPr lang="en-US" dirty="0"/>
          </a:p>
        </p:txBody>
      </p:sp>
      <p:sp>
        <p:nvSpPr>
          <p:cNvPr id="4" name="Slide Number Placeholder 3">
            <a:extLst>
              <a:ext uri="{FF2B5EF4-FFF2-40B4-BE49-F238E27FC236}">
                <a16:creationId xmlns:a16="http://schemas.microsoft.com/office/drawing/2014/main" id="{8A8B47DC-22A2-F918-58AE-9EDDC56F006B}"/>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29</a:t>
            </a:fld>
            <a:endParaRPr lang="en-US" dirty="0"/>
          </a:p>
        </p:txBody>
      </p:sp>
      <p:sp>
        <p:nvSpPr>
          <p:cNvPr id="8" name="TextBox 7">
            <a:extLst>
              <a:ext uri="{FF2B5EF4-FFF2-40B4-BE49-F238E27FC236}">
                <a16:creationId xmlns:a16="http://schemas.microsoft.com/office/drawing/2014/main" id="{F74CDBC7-E96A-BCB6-86A6-CD7DC94A4CDD}"/>
              </a:ext>
            </a:extLst>
          </p:cNvPr>
          <p:cNvSpPr txBox="1"/>
          <p:nvPr/>
        </p:nvSpPr>
        <p:spPr>
          <a:xfrm>
            <a:off x="228600" y="681611"/>
            <a:ext cx="11853759" cy="830997"/>
          </a:xfrm>
          <a:prstGeom prst="rect">
            <a:avLst/>
          </a:prstGeom>
          <a:solidFill>
            <a:srgbClr val="D6E2D4"/>
          </a:solidFill>
        </p:spPr>
        <p:txBody>
          <a:bodyPr wrap="square">
            <a:spAutoFit/>
          </a:bodyPr>
          <a:lstStyle/>
          <a:p>
            <a:pPr algn="ctr"/>
            <a:r>
              <a:rPr lang="en-US" sz="2400" b="1" dirty="0">
                <a:solidFill>
                  <a:srgbClr val="064308"/>
                </a:solidFill>
                <a:latin typeface="Arial" charset="0"/>
                <a:ea typeface="ＭＳ Ｐゴシック" pitchFamily="-65" charset="-128"/>
              </a:rPr>
              <a:t>Seniority Isomers and Single-Particle Evolution in </a:t>
            </a:r>
            <a:r>
              <a:rPr lang="en-US" sz="2400" b="1" baseline="30000" dirty="0">
                <a:solidFill>
                  <a:srgbClr val="064308"/>
                </a:solidFill>
                <a:latin typeface="Arial" charset="0"/>
                <a:ea typeface="ＭＳ Ｐゴシック" pitchFamily="-65" charset="-128"/>
              </a:rPr>
              <a:t>218-222</a:t>
            </a:r>
            <a:r>
              <a:rPr lang="en-US" sz="2400" b="1" dirty="0">
                <a:solidFill>
                  <a:srgbClr val="064308"/>
                </a:solidFill>
                <a:latin typeface="Arial" charset="0"/>
                <a:ea typeface="ＭＳ Ｐゴシック" pitchFamily="-65" charset="-128"/>
              </a:rPr>
              <a:t>Pb Region: New Isotopes, Isomers, and Half Lives</a:t>
            </a:r>
          </a:p>
        </p:txBody>
      </p:sp>
      <p:sp>
        <p:nvSpPr>
          <p:cNvPr id="10" name="TextBox 9">
            <a:extLst>
              <a:ext uri="{FF2B5EF4-FFF2-40B4-BE49-F238E27FC236}">
                <a16:creationId xmlns:a16="http://schemas.microsoft.com/office/drawing/2014/main" id="{DAB62C29-1F8B-97C3-7390-090457F50A0C}"/>
              </a:ext>
            </a:extLst>
          </p:cNvPr>
          <p:cNvSpPr txBox="1"/>
          <p:nvPr/>
        </p:nvSpPr>
        <p:spPr>
          <a:xfrm>
            <a:off x="193964" y="1611678"/>
            <a:ext cx="3429000" cy="954107"/>
          </a:xfrm>
          <a:prstGeom prst="rect">
            <a:avLst/>
          </a:prstGeom>
          <a:noFill/>
        </p:spPr>
        <p:txBody>
          <a:bodyPr wrap="square">
            <a:spAutoFit/>
          </a:bodyPr>
          <a:lstStyle/>
          <a:p>
            <a:pPr>
              <a:buNone/>
            </a:pPr>
            <a:r>
              <a:rPr lang="en-US" sz="1400" dirty="0">
                <a:solidFill>
                  <a:srgbClr val="0F0C8F"/>
                </a:solidFill>
                <a:effectLst/>
              </a:rPr>
              <a:t>Spokesperson: </a:t>
            </a:r>
            <a:r>
              <a:rPr lang="en-US" sz="1400" b="1" dirty="0">
                <a:solidFill>
                  <a:srgbClr val="0F0C8F"/>
                </a:solidFill>
                <a:effectLst/>
              </a:rPr>
              <a:t>Allmond, Mitch</a:t>
            </a:r>
          </a:p>
          <a:p>
            <a:pPr>
              <a:buNone/>
            </a:pPr>
            <a:r>
              <a:rPr lang="en-US" sz="1400" dirty="0">
                <a:solidFill>
                  <a:srgbClr val="0F0C8F"/>
                </a:solidFill>
                <a:effectLst/>
              </a:rPr>
              <a:t>Co-spokespersons:  … ,Tarasov, Oleg</a:t>
            </a:r>
          </a:p>
          <a:p>
            <a:pPr>
              <a:buNone/>
            </a:pPr>
            <a:r>
              <a:rPr lang="en-US" sz="1400" dirty="0">
                <a:solidFill>
                  <a:srgbClr val="0F0C8F"/>
                </a:solidFill>
              </a:rPr>
              <a:t>Completed: 07/14/2026</a:t>
            </a:r>
          </a:p>
          <a:p>
            <a:pPr>
              <a:buNone/>
            </a:pPr>
            <a:r>
              <a:rPr lang="en-US" sz="1400" baseline="30000" dirty="0">
                <a:solidFill>
                  <a:srgbClr val="0F0C8F"/>
                </a:solidFill>
                <a:effectLst/>
              </a:rPr>
              <a:t>238</a:t>
            </a:r>
            <a:r>
              <a:rPr lang="en-US" sz="1400" dirty="0">
                <a:solidFill>
                  <a:srgbClr val="0F0C8F"/>
                </a:solidFill>
                <a:effectLst/>
              </a:rPr>
              <a:t>U(193 MeV/u, 20 kW) + C (</a:t>
            </a:r>
            <a:r>
              <a:rPr lang="en-US" sz="1400" b="1" dirty="0">
                <a:solidFill>
                  <a:srgbClr val="0F0C8F"/>
                </a:solidFill>
                <a:effectLst/>
              </a:rPr>
              <a:t>2</a:t>
            </a:r>
            <a:r>
              <a:rPr lang="en-US" sz="1400" dirty="0">
                <a:solidFill>
                  <a:srgbClr val="0F0C8F"/>
                </a:solidFill>
                <a:effectLst/>
              </a:rPr>
              <a:t> mm)</a:t>
            </a:r>
          </a:p>
        </p:txBody>
      </p:sp>
      <p:sp>
        <p:nvSpPr>
          <p:cNvPr id="41" name="Content Placeholder 1">
            <a:extLst>
              <a:ext uri="{FF2B5EF4-FFF2-40B4-BE49-F238E27FC236}">
                <a16:creationId xmlns:a16="http://schemas.microsoft.com/office/drawing/2014/main" id="{FFF7F846-991D-506A-53E7-2B8A37C999FC}"/>
              </a:ext>
            </a:extLst>
          </p:cNvPr>
          <p:cNvSpPr txBox="1">
            <a:spLocks/>
          </p:cNvSpPr>
          <p:nvPr/>
        </p:nvSpPr>
        <p:spPr>
          <a:xfrm>
            <a:off x="93559" y="2641928"/>
            <a:ext cx="6165274" cy="3394775"/>
          </a:xfrm>
          <a:prstGeom prst="rect">
            <a:avLst/>
          </a:prstGeom>
        </p:spPr>
        <p:txBody>
          <a:bodyPr wrap="square">
            <a:spAutoFit/>
          </a:bodyPr>
          <a:lst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r>
              <a:rPr lang="en-US" sz="1600" kern="0" dirty="0"/>
              <a:t>The </a:t>
            </a:r>
            <a:r>
              <a:rPr lang="en-US" sz="1600" i="1" kern="0" dirty="0"/>
              <a:t>A-Z-q</a:t>
            </a:r>
            <a:r>
              <a:rPr lang="en-US" sz="1600" kern="0" dirty="0"/>
              <a:t> PID method (using TKE) is essential to overcome charge-state ambiguities</a:t>
            </a:r>
          </a:p>
          <a:p>
            <a:pPr lvl="1">
              <a:lnSpc>
                <a:spcPct val="100000"/>
              </a:lnSpc>
              <a:spcBef>
                <a:spcPts val="600"/>
              </a:spcBef>
            </a:pPr>
            <a:r>
              <a:rPr lang="en-US" sz="1400" kern="0" dirty="0"/>
              <a:t>Charge-state selection </a:t>
            </a:r>
          </a:p>
          <a:p>
            <a:pPr lvl="2">
              <a:lnSpc>
                <a:spcPct val="100000"/>
              </a:lnSpc>
              <a:spcBef>
                <a:spcPts val="600"/>
              </a:spcBef>
            </a:pPr>
            <a:r>
              <a:rPr lang="en-US" sz="1200" i="1" kern="0" dirty="0"/>
              <a:t>q</a:t>
            </a:r>
            <a:r>
              <a:rPr lang="en-US" sz="1200" kern="0" dirty="0"/>
              <a:t>=</a:t>
            </a:r>
            <a:r>
              <a:rPr lang="en-US" sz="1200" i="1" kern="0" dirty="0"/>
              <a:t>Z-2</a:t>
            </a:r>
            <a:r>
              <a:rPr lang="en-US" sz="1200" kern="0" dirty="0"/>
              <a:t> after the target</a:t>
            </a:r>
          </a:p>
          <a:p>
            <a:pPr lvl="2">
              <a:lnSpc>
                <a:spcPct val="100000"/>
              </a:lnSpc>
              <a:spcBef>
                <a:spcPts val="600"/>
              </a:spcBef>
            </a:pPr>
            <a:r>
              <a:rPr lang="en-US" sz="1200" kern="0" dirty="0"/>
              <a:t>then </a:t>
            </a:r>
            <a:r>
              <a:rPr lang="en-US" sz="1200" i="1" kern="0" dirty="0"/>
              <a:t>q</a:t>
            </a:r>
            <a:r>
              <a:rPr lang="en-US" sz="1200" kern="0" dirty="0"/>
              <a:t>=</a:t>
            </a:r>
            <a:r>
              <a:rPr lang="en-US" sz="1200" i="1" kern="0" dirty="0"/>
              <a:t>Z</a:t>
            </a:r>
            <a:r>
              <a:rPr lang="en-US" sz="1200" kern="0" dirty="0"/>
              <a:t>-3 after each of the two wedges </a:t>
            </a:r>
            <a:br>
              <a:rPr lang="en-US" sz="1200" kern="0" dirty="0"/>
            </a:br>
            <a:r>
              <a:rPr lang="en-US" sz="1200" kern="0" dirty="0"/>
              <a:t>and two material layers</a:t>
            </a:r>
            <a:endParaRPr lang="en-US" sz="1600" kern="0" dirty="0"/>
          </a:p>
          <a:p>
            <a:r>
              <a:rPr lang="en-US" sz="1600" kern="0" dirty="0"/>
              <a:t>The experiment with </a:t>
            </a:r>
            <a:r>
              <a:rPr lang="en-US" sz="1600" kern="0" dirty="0" err="1"/>
              <a:t>DEGAi</a:t>
            </a:r>
            <a:r>
              <a:rPr lang="en-US" sz="1600" kern="0" dirty="0"/>
              <a:t>(4pi)-</a:t>
            </a:r>
            <a:r>
              <a:rPr lang="en-US" sz="1600" kern="0" dirty="0" err="1"/>
              <a:t>XSiSi</a:t>
            </a:r>
            <a:r>
              <a:rPr lang="en-US" sz="1600" kern="0" dirty="0"/>
              <a:t> (first campaign of both configurations of </a:t>
            </a:r>
            <a:r>
              <a:rPr lang="en-US" sz="1600" kern="0" dirty="0" err="1"/>
              <a:t>FDSi</a:t>
            </a:r>
            <a:r>
              <a:rPr lang="en-US" sz="1600" kern="0" dirty="0"/>
              <a:t>) successfully separated multiple charge states in the neutron-rich Pb region (spanning Pb to Ac) — a major milestone for </a:t>
            </a:r>
            <a:r>
              <a:rPr lang="en-US" sz="1600" kern="0" dirty="0" err="1"/>
              <a:t>FDSi</a:t>
            </a:r>
            <a:r>
              <a:rPr lang="en-US" sz="1600" kern="0" dirty="0"/>
              <a:t> capabilities at FRIB. </a:t>
            </a:r>
          </a:p>
          <a:p>
            <a:r>
              <a:rPr lang="en-US" sz="1600" kern="0" dirty="0"/>
              <a:t>Several new gamma-decaying isomers and several new isotopes have been discovered. Further, several new ground-state half-lives have been measured for the first time.</a:t>
            </a:r>
          </a:p>
        </p:txBody>
      </p:sp>
      <p:pic>
        <p:nvPicPr>
          <p:cNvPr id="6" name="Picture 5">
            <a:extLst>
              <a:ext uri="{FF2B5EF4-FFF2-40B4-BE49-F238E27FC236}">
                <a16:creationId xmlns:a16="http://schemas.microsoft.com/office/drawing/2014/main" id="{0AD9EF94-6478-2E25-DDDB-BB4E263BD4B8}"/>
              </a:ext>
            </a:extLst>
          </p:cNvPr>
          <p:cNvPicPr>
            <a:picLocks noChangeAspect="1"/>
          </p:cNvPicPr>
          <p:nvPr/>
        </p:nvPicPr>
        <p:blipFill>
          <a:blip r:embed="rId2"/>
          <a:stretch>
            <a:fillRect/>
          </a:stretch>
        </p:blipFill>
        <p:spPr>
          <a:xfrm>
            <a:off x="6934200" y="2745626"/>
            <a:ext cx="5027169" cy="3087905"/>
          </a:xfrm>
          <a:prstGeom prst="rect">
            <a:avLst/>
          </a:prstGeom>
        </p:spPr>
      </p:pic>
      <p:sp>
        <p:nvSpPr>
          <p:cNvPr id="7" name="TextBox 6">
            <a:extLst>
              <a:ext uri="{FF2B5EF4-FFF2-40B4-BE49-F238E27FC236}">
                <a16:creationId xmlns:a16="http://schemas.microsoft.com/office/drawing/2014/main" id="{4CCAD823-829C-B16D-C9C1-0602690C57B4}"/>
              </a:ext>
            </a:extLst>
          </p:cNvPr>
          <p:cNvSpPr txBox="1"/>
          <p:nvPr/>
        </p:nvSpPr>
        <p:spPr>
          <a:xfrm>
            <a:off x="8458200" y="1759142"/>
            <a:ext cx="2451312" cy="830997"/>
          </a:xfrm>
          <a:prstGeom prst="rect">
            <a:avLst/>
          </a:prstGeom>
          <a:noFill/>
        </p:spPr>
        <p:txBody>
          <a:bodyPr wrap="none" rtlCol="0">
            <a:spAutoFit/>
          </a:bodyPr>
          <a:lstStyle/>
          <a:p>
            <a:r>
              <a:rPr lang="en-US" sz="1600" dirty="0"/>
              <a:t>Courtesy of Tim Gray</a:t>
            </a:r>
          </a:p>
          <a:p>
            <a:endParaRPr lang="en-US" sz="1600" dirty="0"/>
          </a:p>
          <a:p>
            <a:r>
              <a:rPr lang="en-US" sz="1600" i="1" dirty="0"/>
              <a:t>Z</a:t>
            </a:r>
            <a:r>
              <a:rPr lang="en-US" sz="1600" dirty="0"/>
              <a:t> vs. </a:t>
            </a:r>
            <a:r>
              <a:rPr lang="en-US" sz="1600" i="1" dirty="0"/>
              <a:t>A</a:t>
            </a:r>
            <a:r>
              <a:rPr lang="en-US" sz="1600" dirty="0"/>
              <a:t>/</a:t>
            </a:r>
            <a:r>
              <a:rPr lang="en-US" sz="1600" i="1" dirty="0"/>
              <a:t>q</a:t>
            </a:r>
            <a:r>
              <a:rPr lang="en-US" sz="1600" dirty="0"/>
              <a:t> gated on </a:t>
            </a:r>
            <a:r>
              <a:rPr lang="en-US" sz="1600" i="1" dirty="0"/>
              <a:t>Z</a:t>
            </a:r>
            <a:r>
              <a:rPr lang="en-US" sz="1600" dirty="0"/>
              <a:t>-</a:t>
            </a:r>
            <a:r>
              <a:rPr lang="en-US" sz="1600" i="1" dirty="0"/>
              <a:t>q</a:t>
            </a:r>
            <a:r>
              <a:rPr lang="en-US" sz="1600" dirty="0"/>
              <a:t>=3</a:t>
            </a:r>
          </a:p>
        </p:txBody>
      </p:sp>
    </p:spTree>
    <p:extLst>
      <p:ext uri="{BB962C8B-B14F-4D97-AF65-F5344CB8AC3E}">
        <p14:creationId xmlns:p14="http://schemas.microsoft.com/office/powerpoint/2010/main" val="17088942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F92B3-E5DC-B8E2-55D0-C614E1C546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0B0277-7DBC-125E-2A78-E7A3FA3B494D}"/>
              </a:ext>
            </a:extLst>
          </p:cNvPr>
          <p:cNvSpPr>
            <a:spLocks noGrp="1"/>
          </p:cNvSpPr>
          <p:nvPr>
            <p:ph type="title"/>
          </p:nvPr>
        </p:nvSpPr>
        <p:spPr/>
        <p:txBody>
          <a:bodyPr/>
          <a:lstStyle/>
          <a:p>
            <a:r>
              <a:rPr lang="en-US" baseline="30000" dirty="0"/>
              <a:t>238</a:t>
            </a:r>
            <a:r>
              <a:rPr lang="en-US" dirty="0"/>
              <a:t>U : Fragment Production in Materials  </a:t>
            </a:r>
          </a:p>
        </p:txBody>
      </p:sp>
      <p:sp>
        <p:nvSpPr>
          <p:cNvPr id="3" name="Footer Placeholder 2">
            <a:extLst>
              <a:ext uri="{FF2B5EF4-FFF2-40B4-BE49-F238E27FC236}">
                <a16:creationId xmlns:a16="http://schemas.microsoft.com/office/drawing/2014/main" id="{FA0ED74B-A765-3D88-E0E9-25D20C9D5578}"/>
              </a:ext>
            </a:extLst>
          </p:cNvPr>
          <p:cNvSpPr>
            <a:spLocks noGrp="1"/>
          </p:cNvSpPr>
          <p:nvPr>
            <p:ph type="ftr" sz="quarter" idx="10"/>
          </p:nvPr>
        </p:nvSpPr>
        <p:spPr/>
        <p:txBody>
          <a:bodyPr/>
          <a:lstStyle/>
          <a:p>
            <a:pPr>
              <a:defRPr/>
            </a:pPr>
            <a:r>
              <a:rPr lang="nn-NO" dirty="0"/>
              <a:t>O.B. Tarasov @ Colloque.GANIL.Fr, 24 September 2026</a:t>
            </a:r>
            <a:endParaRPr lang="en-US" dirty="0"/>
          </a:p>
        </p:txBody>
      </p:sp>
      <p:sp>
        <p:nvSpPr>
          <p:cNvPr id="4" name="Slide Number Placeholder 3">
            <a:extLst>
              <a:ext uri="{FF2B5EF4-FFF2-40B4-BE49-F238E27FC236}">
                <a16:creationId xmlns:a16="http://schemas.microsoft.com/office/drawing/2014/main" id="{0E0C540C-6658-268B-5AC7-93AD5DF03D05}"/>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30</a:t>
            </a:fld>
            <a:endParaRPr lang="en-US" dirty="0"/>
          </a:p>
        </p:txBody>
      </p:sp>
      <p:sp>
        <p:nvSpPr>
          <p:cNvPr id="9" name="TextBox 8">
            <a:extLst>
              <a:ext uri="{FF2B5EF4-FFF2-40B4-BE49-F238E27FC236}">
                <a16:creationId xmlns:a16="http://schemas.microsoft.com/office/drawing/2014/main" id="{40BE224F-EFBC-F52D-2A7A-A54ECAC5F0F6}"/>
              </a:ext>
            </a:extLst>
          </p:cNvPr>
          <p:cNvSpPr txBox="1"/>
          <p:nvPr/>
        </p:nvSpPr>
        <p:spPr>
          <a:xfrm>
            <a:off x="4070294" y="5894848"/>
            <a:ext cx="4317500" cy="253916"/>
          </a:xfrm>
          <a:prstGeom prst="rect">
            <a:avLst/>
          </a:prstGeom>
          <a:noFill/>
        </p:spPr>
        <p:txBody>
          <a:bodyPr wrap="square">
            <a:spAutoFit/>
          </a:bodyPr>
          <a:lstStyle/>
          <a:p>
            <a:r>
              <a:rPr lang="en-US" sz="1050" dirty="0">
                <a:hlinkClick r:id="rId2"/>
              </a:rPr>
              <a:t>https://lise.frib.msu.edu/17/18_00_25_ReactionsInWedges.pdf</a:t>
            </a:r>
            <a:endParaRPr lang="en-US" sz="1050" dirty="0"/>
          </a:p>
        </p:txBody>
      </p:sp>
      <p:sp>
        <p:nvSpPr>
          <p:cNvPr id="22" name="TextBox 21">
            <a:extLst>
              <a:ext uri="{FF2B5EF4-FFF2-40B4-BE49-F238E27FC236}">
                <a16:creationId xmlns:a16="http://schemas.microsoft.com/office/drawing/2014/main" id="{4B2DD566-198C-20E4-C1C8-1611D7B37518}"/>
              </a:ext>
            </a:extLst>
          </p:cNvPr>
          <p:cNvSpPr txBox="1"/>
          <p:nvPr/>
        </p:nvSpPr>
        <p:spPr>
          <a:xfrm>
            <a:off x="3988711" y="869902"/>
            <a:ext cx="3878442" cy="830997"/>
          </a:xfrm>
          <a:prstGeom prst="rect">
            <a:avLst/>
          </a:prstGeom>
          <a:noFill/>
        </p:spPr>
        <p:txBody>
          <a:bodyPr wrap="square" rtlCol="0">
            <a:spAutoFit/>
          </a:bodyPr>
          <a:lstStyle/>
          <a:p>
            <a:pPr marL="173038" lvl="0" indent="-169863">
              <a:spcAft>
                <a:spcPts val="600"/>
              </a:spcAft>
              <a:buFont typeface="Arial" panose="020B0604020202020204" pitchFamily="34" charset="0"/>
              <a:buChar char="•"/>
            </a:pPr>
            <a:r>
              <a:rPr lang="en-US" sz="1600" dirty="0">
                <a:solidFill>
                  <a:srgbClr val="064308"/>
                </a:solidFill>
              </a:rPr>
              <a:t>With reactions in the production target only, LISE⁺⁺ predicts essentially no fission fragments reaching DB5 </a:t>
            </a:r>
          </a:p>
        </p:txBody>
      </p:sp>
      <p:grpSp>
        <p:nvGrpSpPr>
          <p:cNvPr id="36" name="Group 35">
            <a:extLst>
              <a:ext uri="{FF2B5EF4-FFF2-40B4-BE49-F238E27FC236}">
                <a16:creationId xmlns:a16="http://schemas.microsoft.com/office/drawing/2014/main" id="{58C4B76C-05D9-8898-8C77-B9569FA91FE1}"/>
              </a:ext>
            </a:extLst>
          </p:cNvPr>
          <p:cNvGrpSpPr/>
          <p:nvPr/>
        </p:nvGrpSpPr>
        <p:grpSpPr>
          <a:xfrm>
            <a:off x="76200" y="869902"/>
            <a:ext cx="4108097" cy="5148295"/>
            <a:chOff x="195912" y="869902"/>
            <a:chExt cx="4108097" cy="5148295"/>
          </a:xfrm>
        </p:grpSpPr>
        <p:pic>
          <p:nvPicPr>
            <p:cNvPr id="12" name="Picture 11">
              <a:extLst>
                <a:ext uri="{FF2B5EF4-FFF2-40B4-BE49-F238E27FC236}">
                  <a16:creationId xmlns:a16="http://schemas.microsoft.com/office/drawing/2014/main" id="{2EFBE610-EEC9-84FE-38DE-450D0D4FD5A4}"/>
                </a:ext>
              </a:extLst>
            </p:cNvPr>
            <p:cNvPicPr>
              <a:picLocks noChangeAspect="1"/>
            </p:cNvPicPr>
            <p:nvPr/>
          </p:nvPicPr>
          <p:blipFill>
            <a:blip r:embed="rId3"/>
            <a:stretch>
              <a:fillRect/>
            </a:stretch>
          </p:blipFill>
          <p:spPr>
            <a:xfrm>
              <a:off x="195912" y="869902"/>
              <a:ext cx="3878442" cy="5148295"/>
            </a:xfrm>
            <a:prstGeom prst="rect">
              <a:avLst/>
            </a:prstGeom>
          </p:spPr>
        </p:pic>
        <p:sp>
          <p:nvSpPr>
            <p:cNvPr id="19" name="TextBox 18">
              <a:extLst>
                <a:ext uri="{FF2B5EF4-FFF2-40B4-BE49-F238E27FC236}">
                  <a16:creationId xmlns:a16="http://schemas.microsoft.com/office/drawing/2014/main" id="{496C1986-72A3-4B96-3947-6E76897C9D92}"/>
                </a:ext>
              </a:extLst>
            </p:cNvPr>
            <p:cNvSpPr txBox="1"/>
            <p:nvPr/>
          </p:nvSpPr>
          <p:spPr>
            <a:xfrm>
              <a:off x="195912" y="942945"/>
              <a:ext cx="341760" cy="400110"/>
            </a:xfrm>
            <a:prstGeom prst="rect">
              <a:avLst/>
            </a:prstGeom>
            <a:noFill/>
          </p:spPr>
          <p:txBody>
            <a:bodyPr wrap="none" rtlCol="0">
              <a:spAutoFit/>
            </a:bodyPr>
            <a:lstStyle/>
            <a:p>
              <a:r>
                <a:rPr lang="en-US" sz="2000" b="1" dirty="0">
                  <a:solidFill>
                    <a:srgbClr val="C00000"/>
                  </a:solidFill>
                </a:rPr>
                <a:t>q</a:t>
              </a:r>
            </a:p>
          </p:txBody>
        </p:sp>
        <p:sp>
          <p:nvSpPr>
            <p:cNvPr id="21" name="TextBox 20">
              <a:extLst>
                <a:ext uri="{FF2B5EF4-FFF2-40B4-BE49-F238E27FC236}">
                  <a16:creationId xmlns:a16="http://schemas.microsoft.com/office/drawing/2014/main" id="{7E7023BE-5F60-AC67-80F5-1AA3730C3F97}"/>
                </a:ext>
              </a:extLst>
            </p:cNvPr>
            <p:cNvSpPr txBox="1"/>
            <p:nvPr/>
          </p:nvSpPr>
          <p:spPr>
            <a:xfrm>
              <a:off x="3107800" y="5618087"/>
              <a:ext cx="944618" cy="400110"/>
            </a:xfrm>
            <a:prstGeom prst="rect">
              <a:avLst/>
            </a:prstGeom>
            <a:noFill/>
          </p:spPr>
          <p:txBody>
            <a:bodyPr wrap="none" rtlCol="0">
              <a:spAutoFit/>
            </a:bodyPr>
            <a:lstStyle/>
            <a:p>
              <a:r>
                <a:rPr lang="en-US" sz="2000" b="1" dirty="0">
                  <a:solidFill>
                    <a:srgbClr val="C00000"/>
                  </a:solidFill>
                </a:rPr>
                <a:t>A – 3q</a:t>
              </a:r>
            </a:p>
          </p:txBody>
        </p:sp>
        <p:cxnSp>
          <p:nvCxnSpPr>
            <p:cNvPr id="26" name="Straight Arrow Connector 25">
              <a:extLst>
                <a:ext uri="{FF2B5EF4-FFF2-40B4-BE49-F238E27FC236}">
                  <a16:creationId xmlns:a16="http://schemas.microsoft.com/office/drawing/2014/main" id="{6863037B-D4E4-58F1-9FCF-56BB81693388}"/>
                </a:ext>
              </a:extLst>
            </p:cNvPr>
            <p:cNvCxnSpPr>
              <a:cxnSpLocks/>
            </p:cNvCxnSpPr>
            <p:nvPr/>
          </p:nvCxnSpPr>
          <p:spPr>
            <a:xfrm flipH="1">
              <a:off x="3022453" y="2844626"/>
              <a:ext cx="145259" cy="5994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F96A3032-1BBF-89C8-08B2-A3F254D41BE9}"/>
                </a:ext>
              </a:extLst>
            </p:cNvPr>
            <p:cNvSpPr txBox="1"/>
            <p:nvPr/>
          </p:nvSpPr>
          <p:spPr>
            <a:xfrm>
              <a:off x="2856209" y="2136740"/>
              <a:ext cx="1447800" cy="707886"/>
            </a:xfrm>
            <a:prstGeom prst="rect">
              <a:avLst/>
            </a:prstGeom>
            <a:noFill/>
          </p:spPr>
          <p:txBody>
            <a:bodyPr wrap="square" rtlCol="0">
              <a:spAutoFit/>
            </a:bodyPr>
            <a:lstStyle/>
            <a:p>
              <a:r>
                <a:rPr lang="en-US" sz="2000" dirty="0">
                  <a:solidFill>
                    <a:srgbClr val="C00000"/>
                  </a:solidFill>
                </a:rPr>
                <a:t>What is origin?</a:t>
              </a:r>
            </a:p>
          </p:txBody>
        </p:sp>
      </p:grpSp>
      <p:grpSp>
        <p:nvGrpSpPr>
          <p:cNvPr id="35" name="Group 34">
            <a:extLst>
              <a:ext uri="{FF2B5EF4-FFF2-40B4-BE49-F238E27FC236}">
                <a16:creationId xmlns:a16="http://schemas.microsoft.com/office/drawing/2014/main" id="{331212BD-AB02-CDE8-63FB-2F2FBB1622E2}"/>
              </a:ext>
            </a:extLst>
          </p:cNvPr>
          <p:cNvGrpSpPr/>
          <p:nvPr/>
        </p:nvGrpSpPr>
        <p:grpSpPr>
          <a:xfrm>
            <a:off x="7942787" y="762000"/>
            <a:ext cx="4249213" cy="5372979"/>
            <a:chOff x="7288013" y="732163"/>
            <a:chExt cx="4903987" cy="6125837"/>
          </a:xfrm>
        </p:grpSpPr>
        <p:pic>
          <p:nvPicPr>
            <p:cNvPr id="14" name="Picture 13">
              <a:extLst>
                <a:ext uri="{FF2B5EF4-FFF2-40B4-BE49-F238E27FC236}">
                  <a16:creationId xmlns:a16="http://schemas.microsoft.com/office/drawing/2014/main" id="{55E45F89-498F-86A8-D4E8-AD696CFAD7B8}"/>
                </a:ext>
              </a:extLst>
            </p:cNvPr>
            <p:cNvPicPr>
              <a:picLocks noChangeAspect="1"/>
            </p:cNvPicPr>
            <p:nvPr/>
          </p:nvPicPr>
          <p:blipFill>
            <a:blip r:embed="rId4"/>
            <a:stretch>
              <a:fillRect/>
            </a:stretch>
          </p:blipFill>
          <p:spPr>
            <a:xfrm>
              <a:off x="7288013" y="732163"/>
              <a:ext cx="4903987" cy="6125837"/>
            </a:xfrm>
            <a:prstGeom prst="rect">
              <a:avLst/>
            </a:prstGeom>
          </p:spPr>
        </p:pic>
        <p:sp>
          <p:nvSpPr>
            <p:cNvPr id="16" name="TextBox 15">
              <a:extLst>
                <a:ext uri="{FF2B5EF4-FFF2-40B4-BE49-F238E27FC236}">
                  <a16:creationId xmlns:a16="http://schemas.microsoft.com/office/drawing/2014/main" id="{9399D181-9293-7F5F-C565-7BCD018D06AB}"/>
                </a:ext>
              </a:extLst>
            </p:cNvPr>
            <p:cNvSpPr txBox="1"/>
            <p:nvPr/>
          </p:nvSpPr>
          <p:spPr>
            <a:xfrm>
              <a:off x="8727430" y="6521649"/>
              <a:ext cx="2951449" cy="307777"/>
            </a:xfrm>
            <a:prstGeom prst="rect">
              <a:avLst/>
            </a:prstGeom>
            <a:noFill/>
          </p:spPr>
          <p:txBody>
            <a:bodyPr wrap="none" rtlCol="0">
              <a:spAutoFit/>
            </a:bodyPr>
            <a:lstStyle/>
            <a:p>
              <a:r>
                <a:rPr lang="en-US" sz="1400" dirty="0">
                  <a:solidFill>
                    <a:srgbClr val="C00000"/>
                  </a:solidFill>
                </a:rPr>
                <a:t>No primary fission products at DB5</a:t>
              </a:r>
            </a:p>
          </p:txBody>
        </p:sp>
        <p:sp>
          <p:nvSpPr>
            <p:cNvPr id="18" name="TextBox 17">
              <a:extLst>
                <a:ext uri="{FF2B5EF4-FFF2-40B4-BE49-F238E27FC236}">
                  <a16:creationId xmlns:a16="http://schemas.microsoft.com/office/drawing/2014/main" id="{2222FC6B-E874-CAFF-8540-45E80B6F0186}"/>
                </a:ext>
              </a:extLst>
            </p:cNvPr>
            <p:cNvSpPr txBox="1"/>
            <p:nvPr/>
          </p:nvSpPr>
          <p:spPr>
            <a:xfrm>
              <a:off x="8153400" y="1003619"/>
              <a:ext cx="2385653" cy="369332"/>
            </a:xfrm>
            <a:prstGeom prst="rect">
              <a:avLst/>
            </a:prstGeom>
            <a:noFill/>
          </p:spPr>
          <p:txBody>
            <a:bodyPr wrap="none" rtlCol="0">
              <a:spAutoFit/>
            </a:bodyPr>
            <a:lstStyle/>
            <a:p>
              <a:r>
                <a:rPr lang="en-US" baseline="30000" dirty="0"/>
                <a:t>238</a:t>
              </a:r>
              <a:r>
                <a:rPr lang="en-US" dirty="0"/>
                <a:t>U </a:t>
              </a:r>
              <a:r>
                <a:rPr lang="en-US" dirty="0">
                  <a:sym typeface="Wingdings" panose="05000000000000000000" pitchFamily="2" charset="2"/>
                </a:rPr>
                <a:t> </a:t>
              </a:r>
              <a:r>
                <a:rPr lang="en-US" baseline="30000" dirty="0"/>
                <a:t>218</a:t>
              </a:r>
              <a:r>
                <a:rPr lang="en-US" dirty="0"/>
                <a:t>Pb @ ARIS</a:t>
              </a:r>
            </a:p>
          </p:txBody>
        </p:sp>
        <p:sp>
          <p:nvSpPr>
            <p:cNvPr id="30" name="Rectangle: Rounded Corners 29">
              <a:extLst>
                <a:ext uri="{FF2B5EF4-FFF2-40B4-BE49-F238E27FC236}">
                  <a16:creationId xmlns:a16="http://schemas.microsoft.com/office/drawing/2014/main" id="{77AF731B-4785-9CEA-B46E-5062A496CDD4}"/>
                </a:ext>
              </a:extLst>
            </p:cNvPr>
            <p:cNvSpPr/>
            <p:nvPr/>
          </p:nvSpPr>
          <p:spPr>
            <a:xfrm>
              <a:off x="9144764" y="5791200"/>
              <a:ext cx="165490" cy="457200"/>
            </a:xfrm>
            <a:prstGeom prst="round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60ECE524-5A4C-09B0-E6B7-BCED1D3C37E3}"/>
                </a:ext>
              </a:extLst>
            </p:cNvPr>
            <p:cNvSpPr/>
            <p:nvPr/>
          </p:nvSpPr>
          <p:spPr>
            <a:xfrm>
              <a:off x="10120410" y="5854381"/>
              <a:ext cx="165490" cy="457200"/>
            </a:xfrm>
            <a:prstGeom prst="round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D4694E4C-F1E9-5C40-CC37-D319C377CA32}"/>
                </a:ext>
              </a:extLst>
            </p:cNvPr>
            <p:cNvSpPr/>
            <p:nvPr/>
          </p:nvSpPr>
          <p:spPr>
            <a:xfrm>
              <a:off x="10820400" y="5825069"/>
              <a:ext cx="165490" cy="457200"/>
            </a:xfrm>
            <a:prstGeom prst="round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7" name="Rectangle: Rounded Corners 36">
            <a:extLst>
              <a:ext uri="{FF2B5EF4-FFF2-40B4-BE49-F238E27FC236}">
                <a16:creationId xmlns:a16="http://schemas.microsoft.com/office/drawing/2014/main" id="{5CB157D6-1772-D394-A7DA-F26AE2810023}"/>
              </a:ext>
            </a:extLst>
          </p:cNvPr>
          <p:cNvSpPr/>
          <p:nvPr/>
        </p:nvSpPr>
        <p:spPr>
          <a:xfrm>
            <a:off x="381000" y="3444049"/>
            <a:ext cx="2785547" cy="1886677"/>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268968A9-C8FF-BC01-FFE6-D555A4844E97}"/>
              </a:ext>
            </a:extLst>
          </p:cNvPr>
          <p:cNvSpPr txBox="1"/>
          <p:nvPr/>
        </p:nvSpPr>
        <p:spPr>
          <a:xfrm>
            <a:off x="4001413" y="1666475"/>
            <a:ext cx="3878442" cy="4170372"/>
          </a:xfrm>
          <a:prstGeom prst="rect">
            <a:avLst/>
          </a:prstGeom>
          <a:noFill/>
        </p:spPr>
        <p:txBody>
          <a:bodyPr wrap="square" rtlCol="0">
            <a:spAutoFit/>
          </a:bodyPr>
          <a:lstStyle/>
          <a:p>
            <a:pPr marL="173038" lvl="0" indent="-169863">
              <a:spcAft>
                <a:spcPts val="600"/>
              </a:spcAft>
              <a:buFont typeface="Arial" panose="020B0604020202020204" pitchFamily="34" charset="0"/>
              <a:buChar char="•"/>
            </a:pPr>
            <a:r>
              <a:rPr lang="en-US" sz="1600" dirty="0">
                <a:solidFill>
                  <a:srgbClr val="064308"/>
                </a:solidFill>
              </a:rPr>
              <a:t>When reactions in the wedges are included, the observed fission-like component can be reproduced </a:t>
            </a:r>
          </a:p>
          <a:p>
            <a:pPr marL="173038" lvl="0" indent="-169863">
              <a:spcAft>
                <a:spcPts val="600"/>
              </a:spcAft>
              <a:buFont typeface="Arial" panose="020B0604020202020204" pitchFamily="34" charset="0"/>
              <a:buChar char="•"/>
            </a:pPr>
            <a:r>
              <a:rPr lang="en-US" sz="1600" dirty="0">
                <a:solidFill>
                  <a:srgbClr val="064308"/>
                </a:solidFill>
              </a:rPr>
              <a:t>LISE⁺⁺ Power Deposition calculations are shown on the right </a:t>
            </a:r>
          </a:p>
          <a:p>
            <a:pPr marL="173038" lvl="0" indent="-169863">
              <a:spcAft>
                <a:spcPts val="600"/>
              </a:spcAft>
              <a:buFont typeface="Arial" panose="020B0604020202020204" pitchFamily="34" charset="0"/>
              <a:buChar char="•"/>
            </a:pPr>
            <a:r>
              <a:rPr lang="en-US" sz="1600" dirty="0">
                <a:solidFill>
                  <a:srgbClr val="064308"/>
                </a:solidFill>
              </a:rPr>
              <a:t>No primary target-fission products survive to DB5 </a:t>
            </a:r>
          </a:p>
          <a:p>
            <a:pPr marL="173038" lvl="0" indent="-169863">
              <a:spcAft>
                <a:spcPts val="600"/>
              </a:spcAft>
              <a:buFont typeface="Arial" panose="020B0604020202020204" pitchFamily="34" charset="0"/>
              <a:buChar char="•"/>
            </a:pPr>
            <a:r>
              <a:rPr lang="en-US" sz="1600" dirty="0">
                <a:solidFill>
                  <a:srgbClr val="064308"/>
                </a:solidFill>
              </a:rPr>
              <a:t>The fission-like fragments observed at DB5 are produced in downstream materials </a:t>
            </a:r>
          </a:p>
          <a:p>
            <a:pPr marL="173038" lvl="0" indent="-169863">
              <a:spcAft>
                <a:spcPts val="600"/>
              </a:spcAft>
              <a:buFont typeface="Arial" panose="020B0604020202020204" pitchFamily="34" charset="0"/>
              <a:buChar char="•"/>
            </a:pPr>
            <a:r>
              <a:rPr lang="en-US" sz="1600" dirty="0">
                <a:solidFill>
                  <a:srgbClr val="064308"/>
                </a:solidFill>
              </a:rPr>
              <a:t>The dominant contribution comes from reactions in the second wedge </a:t>
            </a:r>
          </a:p>
          <a:p>
            <a:pPr marL="173038" lvl="0" indent="-169863">
              <a:spcAft>
                <a:spcPts val="600"/>
              </a:spcAft>
              <a:buFont typeface="Arial" panose="020B0604020202020204" pitchFamily="34" charset="0"/>
              <a:buChar char="•"/>
            </a:pPr>
            <a:r>
              <a:rPr lang="en-US" sz="1600" dirty="0">
                <a:solidFill>
                  <a:srgbClr val="064308"/>
                </a:solidFill>
              </a:rPr>
              <a:t>An important feature of next-generation high-intensity rare-isotope facilities</a:t>
            </a:r>
            <a:endParaRPr lang="en-US" sz="1400" dirty="0"/>
          </a:p>
        </p:txBody>
      </p:sp>
    </p:spTree>
    <p:extLst>
      <p:ext uri="{BB962C8B-B14F-4D97-AF65-F5344CB8AC3E}">
        <p14:creationId xmlns:p14="http://schemas.microsoft.com/office/powerpoint/2010/main" val="3464249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arn(inVertical)">
                                      <p:cBhvr>
                                        <p:cTn id="1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p:bldP spid="4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E96E4E3-5B47-7837-D72C-B4500520844B}"/>
              </a:ext>
            </a:extLst>
          </p:cNvPr>
          <p:cNvSpPr>
            <a:spLocks noGrp="1"/>
          </p:cNvSpPr>
          <p:nvPr>
            <p:ph type="title"/>
          </p:nvPr>
        </p:nvSpPr>
        <p:spPr/>
        <p:txBody>
          <a:bodyPr/>
          <a:lstStyle/>
          <a:p>
            <a:endParaRPr lang="en-US" dirty="0"/>
          </a:p>
        </p:txBody>
      </p:sp>
      <p:sp>
        <p:nvSpPr>
          <p:cNvPr id="5" name="Rectangle 4">
            <a:extLst>
              <a:ext uri="{FF2B5EF4-FFF2-40B4-BE49-F238E27FC236}">
                <a16:creationId xmlns:a16="http://schemas.microsoft.com/office/drawing/2014/main" id="{6B38F57D-4839-2B87-A648-31A85B61A08C}"/>
              </a:ext>
            </a:extLst>
          </p:cNvPr>
          <p:cNvSpPr/>
          <p:nvPr/>
        </p:nvSpPr>
        <p:spPr>
          <a:xfrm>
            <a:off x="0" y="0"/>
            <a:ext cx="12192000" cy="6858000"/>
          </a:xfrm>
          <a:prstGeom prst="rect">
            <a:avLst/>
          </a:prstGeom>
          <a:solidFill>
            <a:srgbClr val="06430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dirty="0">
                <a:solidFill>
                  <a:schemeClr val="bg1"/>
                </a:solidFill>
                <a:effectLst>
                  <a:outerShdw blurRad="38100" dist="38100" dir="2700000" algn="tl">
                    <a:srgbClr val="000000">
                      <a:alpha val="43137"/>
                    </a:srgbClr>
                  </a:outerShdw>
                </a:effectLst>
                <a:sym typeface="Symbol" panose="05050102010706020507" pitchFamily="18" charset="2"/>
              </a:rPr>
              <a:t>Towards 400 MeV/u</a:t>
            </a:r>
            <a:endParaRPr lang="en-US" sz="4400" dirty="0">
              <a:solidFill>
                <a:schemeClr val="bg1"/>
              </a:solidFill>
              <a:effectLst>
                <a:outerShdw blurRad="38100" dist="38100" dir="2700000" algn="tl">
                  <a:srgbClr val="000000">
                    <a:alpha val="43137"/>
                  </a:srgbClr>
                </a:outerShdw>
              </a:effectLst>
            </a:endParaRPr>
          </a:p>
          <a:p>
            <a:pPr algn="ctr"/>
            <a:endParaRPr lang="en-US" b="1" dirty="0">
              <a:solidFill>
                <a:schemeClr val="bg1">
                  <a:lumMod val="95000"/>
                </a:schemeClr>
              </a:solidFill>
              <a:effectLst>
                <a:outerShdw blurRad="38100" dist="38100" dir="2700000" algn="tl">
                  <a:srgbClr val="000000">
                    <a:alpha val="43137"/>
                  </a:srgbClr>
                </a:outerShdw>
              </a:effectLst>
            </a:endParaRPr>
          </a:p>
        </p:txBody>
      </p:sp>
      <p:pic>
        <p:nvPicPr>
          <p:cNvPr id="2" name="Picture 1" descr="A white helmet with a curved tail&#10;&#10;Description automatically generated">
            <a:extLst>
              <a:ext uri="{FF2B5EF4-FFF2-40B4-BE49-F238E27FC236}">
                <a16:creationId xmlns:a16="http://schemas.microsoft.com/office/drawing/2014/main" id="{7ECB26E9-8B3C-F351-95E2-E2C7F98B0EF1}"/>
              </a:ext>
            </a:extLst>
          </p:cNvPr>
          <p:cNvPicPr>
            <a:picLocks noChangeAspect="1"/>
          </p:cNvPicPr>
          <p:nvPr/>
        </p:nvPicPr>
        <p:blipFill>
          <a:blip r:embed="rId2"/>
          <a:stretch>
            <a:fillRect/>
          </a:stretch>
        </p:blipFill>
        <p:spPr>
          <a:xfrm>
            <a:off x="228600" y="6108800"/>
            <a:ext cx="495300" cy="495300"/>
          </a:xfrm>
          <a:prstGeom prst="rect">
            <a:avLst/>
          </a:prstGeom>
        </p:spPr>
      </p:pic>
      <p:sp>
        <p:nvSpPr>
          <p:cNvPr id="8" name="Footer Placeholder 7">
            <a:extLst>
              <a:ext uri="{FF2B5EF4-FFF2-40B4-BE49-F238E27FC236}">
                <a16:creationId xmlns:a16="http://schemas.microsoft.com/office/drawing/2014/main" id="{7D38DC8B-04C6-6DF1-D94E-08E8B40A9E74}"/>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9" name="Slide Number Placeholder 8">
            <a:extLst>
              <a:ext uri="{FF2B5EF4-FFF2-40B4-BE49-F238E27FC236}">
                <a16:creationId xmlns:a16="http://schemas.microsoft.com/office/drawing/2014/main" id="{1A529C7B-89E6-0EF1-042E-1EEF1675EDFE}"/>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31</a:t>
            </a:fld>
            <a:endParaRPr lang="en-US" dirty="0"/>
          </a:p>
        </p:txBody>
      </p:sp>
    </p:spTree>
    <p:extLst>
      <p:ext uri="{BB962C8B-B14F-4D97-AF65-F5344CB8AC3E}">
        <p14:creationId xmlns:p14="http://schemas.microsoft.com/office/powerpoint/2010/main" val="2898295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FAC9-C70F-C720-1D76-50A9EB2DADCA}"/>
              </a:ext>
            </a:extLst>
          </p:cNvPr>
          <p:cNvSpPr>
            <a:spLocks noGrp="1"/>
          </p:cNvSpPr>
          <p:nvPr>
            <p:ph type="title"/>
          </p:nvPr>
        </p:nvSpPr>
        <p:spPr>
          <a:xfrm>
            <a:off x="1295399" y="22613"/>
            <a:ext cx="10786959" cy="695350"/>
          </a:xfrm>
        </p:spPr>
        <p:txBody>
          <a:bodyPr/>
          <a:lstStyle/>
          <a:p>
            <a:r>
              <a:rPr lang="en-US" sz="2400" dirty="0"/>
              <a:t>FRIB Energy Upgrade (FRIB400)</a:t>
            </a:r>
            <a:br>
              <a:rPr lang="en-US" sz="2400" dirty="0"/>
            </a:br>
            <a:r>
              <a:rPr lang="en-US" sz="2400" dirty="0"/>
              <a:t>400 MeV/nucleon for U and higher energies for lighter beams</a:t>
            </a:r>
          </a:p>
        </p:txBody>
      </p:sp>
      <p:sp>
        <p:nvSpPr>
          <p:cNvPr id="3" name="Footer Placeholder 2">
            <a:extLst>
              <a:ext uri="{FF2B5EF4-FFF2-40B4-BE49-F238E27FC236}">
                <a16:creationId xmlns:a16="http://schemas.microsoft.com/office/drawing/2014/main" id="{C80D0176-664F-5EDC-CED5-F0788F25A61E}"/>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BDA7CE98-D2A7-E06D-2B40-9E16CEA8D3BE}"/>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32</a:t>
            </a:fld>
            <a:endParaRPr lang="en-US" dirty="0"/>
          </a:p>
        </p:txBody>
      </p:sp>
      <p:sp>
        <p:nvSpPr>
          <p:cNvPr id="6" name="TextBox 5">
            <a:extLst>
              <a:ext uri="{FF2B5EF4-FFF2-40B4-BE49-F238E27FC236}">
                <a16:creationId xmlns:a16="http://schemas.microsoft.com/office/drawing/2014/main" id="{AB8F2D53-2365-2296-C5D7-4A4EAF3D9704}"/>
              </a:ext>
            </a:extLst>
          </p:cNvPr>
          <p:cNvSpPr txBox="1"/>
          <p:nvPr/>
        </p:nvSpPr>
        <p:spPr>
          <a:xfrm>
            <a:off x="2286000" y="1559521"/>
            <a:ext cx="45719" cy="923330"/>
          </a:xfrm>
          <a:prstGeom prst="rect">
            <a:avLst/>
          </a:prstGeom>
          <a:noFill/>
        </p:spPr>
        <p:txBody>
          <a:bodyPr wrap="square" rtlCol="0">
            <a:spAutoFit/>
          </a:bodyPr>
          <a:lstStyle/>
          <a:p>
            <a:endParaRPr lang="en-US" dirty="0"/>
          </a:p>
          <a:p>
            <a:endParaRPr lang="en-US" dirty="0"/>
          </a:p>
          <a:p>
            <a:endParaRPr lang="en-US" dirty="0"/>
          </a:p>
        </p:txBody>
      </p:sp>
      <p:pic>
        <p:nvPicPr>
          <p:cNvPr id="15" name="Picture 14" descr="Screen Clipping">
            <a:extLst>
              <a:ext uri="{FF2B5EF4-FFF2-40B4-BE49-F238E27FC236}">
                <a16:creationId xmlns:a16="http://schemas.microsoft.com/office/drawing/2014/main" id="{5BA4B840-3456-C895-1FBC-8543FE1C5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97" y="6831"/>
            <a:ext cx="598562" cy="751137"/>
          </a:xfrm>
          <a:prstGeom prst="rect">
            <a:avLst/>
          </a:prstGeom>
        </p:spPr>
      </p:pic>
      <p:sp>
        <p:nvSpPr>
          <p:cNvPr id="16" name="Content Placeholder 6">
            <a:extLst>
              <a:ext uri="{FF2B5EF4-FFF2-40B4-BE49-F238E27FC236}">
                <a16:creationId xmlns:a16="http://schemas.microsoft.com/office/drawing/2014/main" id="{0781352B-ED77-F64B-707C-67CA9932C3C1}"/>
              </a:ext>
            </a:extLst>
          </p:cNvPr>
          <p:cNvSpPr txBox="1">
            <a:spLocks/>
          </p:cNvSpPr>
          <p:nvPr/>
        </p:nvSpPr>
        <p:spPr bwMode="auto">
          <a:xfrm>
            <a:off x="219745" y="848504"/>
            <a:ext cx="8808823" cy="269817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pPr marL="0" indent="0">
              <a:spcBef>
                <a:spcPts val="400"/>
              </a:spcBef>
              <a:buFont typeface="Wingdings" pitchFamily="2" charset="2"/>
              <a:buNone/>
            </a:pPr>
            <a:r>
              <a:rPr lang="en-US" altLang="en-US" sz="1800" b="1" kern="0" dirty="0"/>
              <a:t>FRIB400 will:</a:t>
            </a:r>
          </a:p>
          <a:p>
            <a:pPr marL="285750" indent="-285750">
              <a:spcBef>
                <a:spcPts val="400"/>
              </a:spcBef>
            </a:pPr>
            <a:r>
              <a:rPr lang="en-US" altLang="en-US" sz="1800" kern="0" dirty="0"/>
              <a:t>Enable significant gains in isotope yields, nearly doubling the reach of FRIB along the neutron dripline and bringing into reach more nuclei relevant for the r-process and neutron-star crust processes </a:t>
            </a:r>
          </a:p>
          <a:p>
            <a:pPr marL="285750" indent="-285750">
              <a:spcBef>
                <a:spcPts val="400"/>
              </a:spcBef>
            </a:pPr>
            <a:r>
              <a:rPr lang="en-US" altLang="en-US" sz="1800" kern="0" dirty="0"/>
              <a:t>Create dense nuclear matter of up to twice saturation density, critical for multi-messenger astrophysics</a:t>
            </a:r>
          </a:p>
          <a:p>
            <a:pPr marL="285750" indent="-285750">
              <a:spcBef>
                <a:spcPts val="400"/>
              </a:spcBef>
            </a:pPr>
            <a:r>
              <a:rPr lang="en-US" altLang="en-US" sz="1800" kern="0" dirty="0"/>
              <a:t>Provide up to two-orders-of-magnitude increase in luminosity for spectroscopy in key regions of the nuclear chart</a:t>
            </a:r>
          </a:p>
          <a:p>
            <a:pPr marL="285750" indent="-285750">
              <a:spcBef>
                <a:spcPts val="400"/>
              </a:spcBef>
            </a:pPr>
            <a:r>
              <a:rPr lang="en-US" altLang="en-US" sz="1800" kern="0" dirty="0"/>
              <a:t>Expand the scientific impact of harvested isotopes by increasing the available yield of many isotopes by 10 times</a:t>
            </a:r>
            <a:endParaRPr lang="en-US" altLang="en-US" sz="1200" kern="0" dirty="0"/>
          </a:p>
        </p:txBody>
      </p:sp>
      <p:sp>
        <p:nvSpPr>
          <p:cNvPr id="17" name="TextBox 16">
            <a:extLst>
              <a:ext uri="{FF2B5EF4-FFF2-40B4-BE49-F238E27FC236}">
                <a16:creationId xmlns:a16="http://schemas.microsoft.com/office/drawing/2014/main" id="{456EDCE8-546F-4CFA-487E-9E577C5E4733}"/>
              </a:ext>
            </a:extLst>
          </p:cNvPr>
          <p:cNvSpPr txBox="1"/>
          <p:nvPr/>
        </p:nvSpPr>
        <p:spPr>
          <a:xfrm>
            <a:off x="1295399" y="5711828"/>
            <a:ext cx="8219037" cy="338554"/>
          </a:xfrm>
          <a:prstGeom prst="rect">
            <a:avLst/>
          </a:prstGeom>
          <a:noFill/>
        </p:spPr>
        <p:txBody>
          <a:bodyPr wrap="square" rtlCol="0">
            <a:spAutoFit/>
          </a:bodyPr>
          <a:lstStyle/>
          <a:p>
            <a:pPr>
              <a:spcBef>
                <a:spcPts val="400"/>
              </a:spcBef>
            </a:pPr>
            <a:r>
              <a:rPr lang="en-US" sz="1600" dirty="0">
                <a:solidFill>
                  <a:srgbClr val="064308"/>
                </a:solidFill>
              </a:rPr>
              <a:t>FRIB400 Whitepaper (2023 update) linked from: </a:t>
            </a:r>
            <a:r>
              <a:rPr lang="en-US" sz="1200" dirty="0">
                <a:hlinkClick r:id="rId3"/>
              </a:rPr>
              <a:t>frib.msu.edu/frib400</a:t>
            </a:r>
            <a:endParaRPr lang="en-US" altLang="en-US" sz="1200" dirty="0"/>
          </a:p>
        </p:txBody>
      </p:sp>
      <p:graphicFrame>
        <p:nvGraphicFramePr>
          <p:cNvPr id="21" name="Table 20">
            <a:extLst>
              <a:ext uri="{FF2B5EF4-FFF2-40B4-BE49-F238E27FC236}">
                <a16:creationId xmlns:a16="http://schemas.microsoft.com/office/drawing/2014/main" id="{C2309E26-2183-88C8-5BEA-6A915238C6C9}"/>
              </a:ext>
            </a:extLst>
          </p:cNvPr>
          <p:cNvGraphicFramePr>
            <a:graphicFrameLocks noGrp="1"/>
          </p:cNvGraphicFramePr>
          <p:nvPr>
            <p:extLst>
              <p:ext uri="{D42A27DB-BD31-4B8C-83A1-F6EECF244321}">
                <p14:modId xmlns:p14="http://schemas.microsoft.com/office/powerpoint/2010/main" val="3713197609"/>
              </p:ext>
            </p:extLst>
          </p:nvPr>
        </p:nvGraphicFramePr>
        <p:xfrm>
          <a:off x="9251903" y="3383280"/>
          <a:ext cx="2720352" cy="2560320"/>
        </p:xfrm>
        <a:graphic>
          <a:graphicData uri="http://schemas.openxmlformats.org/drawingml/2006/table">
            <a:tbl>
              <a:tblPr firstRow="1" bandRow="1">
                <a:tableStyleId>{5C22544A-7EE6-4342-B048-85BDC9FD1C3A}</a:tableStyleId>
              </a:tblPr>
              <a:tblGrid>
                <a:gridCol w="2720352">
                  <a:extLst>
                    <a:ext uri="{9D8B030D-6E8A-4147-A177-3AD203B41FA5}">
                      <a16:colId xmlns:a16="http://schemas.microsoft.com/office/drawing/2014/main" val="20000"/>
                    </a:ext>
                  </a:extLst>
                </a:gridCol>
              </a:tblGrid>
              <a:tr h="1403234">
                <a:tc>
                  <a:txBody>
                    <a:bodyPr/>
                    <a:lstStyle/>
                    <a:p>
                      <a:r>
                        <a:rPr lang="en-US" sz="1400" b="0" i="1" dirty="0">
                          <a:solidFill>
                            <a:schemeClr val="tx1"/>
                          </a:solidFill>
                        </a:rPr>
                        <a:t>Finally, a</a:t>
                      </a:r>
                      <a:r>
                        <a:rPr lang="en-US" sz="1400" b="1" i="1" dirty="0">
                          <a:solidFill>
                            <a:schemeClr val="tx1"/>
                          </a:solidFill>
                        </a:rPr>
                        <a:t> </a:t>
                      </a:r>
                      <a:r>
                        <a:rPr lang="en-US" sz="1400" b="0" i="1" dirty="0">
                          <a:solidFill>
                            <a:schemeClr val="tx1"/>
                          </a:solidFill>
                        </a:rPr>
                        <a:t>timely energy upgrade of the recently completed Facility for Rare Isotope Beams (FRIB400) offers a golden opportunity to use the collision of heavy ions to probe the equation of state in regions of critical importance for multi-messenger astronomy.</a:t>
                      </a:r>
                    </a:p>
                    <a:p>
                      <a:endParaRPr lang="en-US" sz="800" b="0" i="1" dirty="0">
                        <a:solidFill>
                          <a:schemeClr val="tx1"/>
                        </a:solidFill>
                      </a:endParaRPr>
                    </a:p>
                    <a:p>
                      <a:r>
                        <a:rPr lang="en-US" sz="1100" b="0" i="1" dirty="0">
                          <a:solidFill>
                            <a:schemeClr val="tx1"/>
                          </a:solidFill>
                        </a:rPr>
                        <a:t>Sidebar 5.2 Neutron Star Inspired Density Ladder, 2023 LRP</a:t>
                      </a:r>
                    </a:p>
                  </a:txBody>
                  <a:tcPr marL="91467" marR="91467" marT="91440" marB="91440">
                    <a:lnT w="76200" cap="flat" cmpd="sng" algn="ctr">
                      <a:solidFill>
                        <a:schemeClr val="accent3"/>
                      </a:solidFill>
                      <a:prstDash val="solid"/>
                      <a:round/>
                      <a:headEnd type="none" w="med" len="med"/>
                      <a:tailEnd type="none" w="med" len="med"/>
                    </a:lnT>
                    <a:lnB w="76200" cap="flat" cmpd="sng" algn="ctr">
                      <a:solidFill>
                        <a:schemeClr val="accent3"/>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23" name="Table 22">
            <a:extLst>
              <a:ext uri="{FF2B5EF4-FFF2-40B4-BE49-F238E27FC236}">
                <a16:creationId xmlns:a16="http://schemas.microsoft.com/office/drawing/2014/main" id="{D894B20F-C992-1E7F-012F-0234EB1CA6E4}"/>
              </a:ext>
            </a:extLst>
          </p:cNvPr>
          <p:cNvGraphicFramePr>
            <a:graphicFrameLocks noGrp="1"/>
          </p:cNvGraphicFramePr>
          <p:nvPr>
            <p:extLst>
              <p:ext uri="{D42A27DB-BD31-4B8C-83A1-F6EECF244321}">
                <p14:modId xmlns:p14="http://schemas.microsoft.com/office/powerpoint/2010/main" val="1993738065"/>
              </p:ext>
            </p:extLst>
          </p:nvPr>
        </p:nvGraphicFramePr>
        <p:xfrm>
          <a:off x="9251903" y="990600"/>
          <a:ext cx="2720352" cy="2133600"/>
        </p:xfrm>
        <a:graphic>
          <a:graphicData uri="http://schemas.openxmlformats.org/drawingml/2006/table">
            <a:tbl>
              <a:tblPr firstRow="1" bandRow="1">
                <a:tableStyleId>{5C22544A-7EE6-4342-B048-85BDC9FD1C3A}</a:tableStyleId>
              </a:tblPr>
              <a:tblGrid>
                <a:gridCol w="2720352">
                  <a:extLst>
                    <a:ext uri="{9D8B030D-6E8A-4147-A177-3AD203B41FA5}">
                      <a16:colId xmlns:a16="http://schemas.microsoft.com/office/drawing/2014/main" val="20000"/>
                    </a:ext>
                  </a:extLst>
                </a:gridCol>
              </a:tblGrid>
              <a:tr h="1403234">
                <a:tc>
                  <a:txBody>
                    <a:bodyPr/>
                    <a:lstStyle/>
                    <a:p>
                      <a:r>
                        <a:rPr lang="en-US" sz="1400" b="0" i="1" dirty="0">
                          <a:solidFill>
                            <a:schemeClr val="tx1"/>
                          </a:solidFill>
                        </a:rPr>
                        <a:t>The FRIB400 project’s doubling of the energy available at FRIB would not only increase reaction rates by employing higher luminosities but also would enable new reaction mechanisms to be used</a:t>
                      </a:r>
                    </a:p>
                    <a:p>
                      <a:endParaRPr lang="en-US" sz="800" b="0" i="1" dirty="0">
                        <a:solidFill>
                          <a:schemeClr val="tx1"/>
                        </a:solidFill>
                      </a:endParaRPr>
                    </a:p>
                    <a:p>
                      <a:r>
                        <a:rPr lang="en-US" sz="1100" b="0" i="1" dirty="0">
                          <a:solidFill>
                            <a:schemeClr val="tx1"/>
                          </a:solidFill>
                        </a:rPr>
                        <a:t>4.6 What Happens When Nuclei Collide?, 2023 LRP</a:t>
                      </a:r>
                    </a:p>
                  </a:txBody>
                  <a:tcPr marL="91467" marR="91467" marT="91440" marB="91440">
                    <a:lnT w="76200" cap="flat" cmpd="sng" algn="ctr">
                      <a:solidFill>
                        <a:schemeClr val="accent3"/>
                      </a:solidFill>
                      <a:prstDash val="solid"/>
                      <a:round/>
                      <a:headEnd type="none" w="med" len="med"/>
                      <a:tailEnd type="none" w="med" len="med"/>
                    </a:lnT>
                    <a:lnB w="76200" cap="flat" cmpd="sng" algn="ctr">
                      <a:solidFill>
                        <a:schemeClr val="accent3"/>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0"/>
                  </a:ext>
                </a:extLst>
              </a:tr>
            </a:tbl>
          </a:graphicData>
        </a:graphic>
      </p:graphicFrame>
      <p:pic>
        <p:nvPicPr>
          <p:cNvPr id="25" name="Content Placeholder 7" descr="Screen Clipping">
            <a:extLst>
              <a:ext uri="{FF2B5EF4-FFF2-40B4-BE49-F238E27FC236}">
                <a16:creationId xmlns:a16="http://schemas.microsoft.com/office/drawing/2014/main" id="{BAC3BE02-A57F-6530-F327-06FD5D538F17}"/>
              </a:ext>
            </a:extLst>
          </p:cNvPr>
          <p:cNvPicPr>
            <a:picLocks noChangeAspect="1"/>
          </p:cNvPicPr>
          <p:nvPr/>
        </p:nvPicPr>
        <p:blipFill rotWithShape="1">
          <a:blip r:embed="rId4">
            <a:extLst>
              <a:ext uri="{28A0092B-C50C-407E-A947-70E740481C1C}">
                <a14:useLocalDpi xmlns:a14="http://schemas.microsoft.com/office/drawing/2010/main" val="0"/>
              </a:ext>
            </a:extLst>
          </a:blip>
          <a:srcRect l="3691" t="57968" r="376"/>
          <a:stretch/>
        </p:blipFill>
        <p:spPr bwMode="auto">
          <a:xfrm>
            <a:off x="254381" y="3748856"/>
            <a:ext cx="8862202" cy="2057015"/>
          </a:xfrm>
          <a:prstGeom prst="rect">
            <a:avLst/>
          </a:prstGeom>
          <a:noFill/>
          <a:ln w="9525">
            <a:noFill/>
            <a:miter lim="800000"/>
            <a:headEnd/>
            <a:tailEnd/>
          </a:ln>
        </p:spPr>
      </p:pic>
      <p:sp>
        <p:nvSpPr>
          <p:cNvPr id="27" name="TextBox 26">
            <a:extLst>
              <a:ext uri="{FF2B5EF4-FFF2-40B4-BE49-F238E27FC236}">
                <a16:creationId xmlns:a16="http://schemas.microsoft.com/office/drawing/2014/main" id="{6603EB93-1A6E-D9A9-477E-669E238790E4}"/>
              </a:ext>
            </a:extLst>
          </p:cNvPr>
          <p:cNvSpPr txBox="1"/>
          <p:nvPr/>
        </p:nvSpPr>
        <p:spPr>
          <a:xfrm>
            <a:off x="1676400" y="3862249"/>
            <a:ext cx="6240780" cy="584775"/>
          </a:xfrm>
          <a:prstGeom prst="rect">
            <a:avLst/>
          </a:prstGeom>
          <a:noFill/>
        </p:spPr>
        <p:txBody>
          <a:bodyPr wrap="square" rtlCol="0">
            <a:spAutoFit/>
          </a:bodyPr>
          <a:lstStyle/>
          <a:p>
            <a:r>
              <a:rPr lang="en-US" sz="1600" dirty="0">
                <a:solidFill>
                  <a:srgbClr val="0F0C8F"/>
                </a:solidFill>
              </a:rPr>
              <a:t>Space in the FRIB tunnel for the needed 11 cryomodules – </a:t>
            </a:r>
            <a:br>
              <a:rPr lang="en-US" sz="1600" dirty="0">
                <a:solidFill>
                  <a:srgbClr val="0F0C8F"/>
                </a:solidFill>
              </a:rPr>
            </a:br>
            <a:r>
              <a:rPr lang="en-US" sz="1600" b="1" dirty="0">
                <a:solidFill>
                  <a:srgbClr val="0F0C8F"/>
                </a:solidFill>
              </a:rPr>
              <a:t>lends itself to staged implementation</a:t>
            </a:r>
          </a:p>
        </p:txBody>
      </p:sp>
    </p:spTree>
    <p:extLst>
      <p:ext uri="{BB962C8B-B14F-4D97-AF65-F5344CB8AC3E}">
        <p14:creationId xmlns:p14="http://schemas.microsoft.com/office/powerpoint/2010/main" val="1331721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F478-DC58-48DA-9845-7F22822A1AD6}"/>
              </a:ext>
            </a:extLst>
          </p:cNvPr>
          <p:cNvSpPr>
            <a:spLocks noGrp="1"/>
          </p:cNvSpPr>
          <p:nvPr>
            <p:ph type="title"/>
          </p:nvPr>
        </p:nvSpPr>
        <p:spPr/>
        <p:txBody>
          <a:bodyPr/>
          <a:lstStyle/>
          <a:p>
            <a:r>
              <a:rPr lang="en-US" sz="2800" dirty="0"/>
              <a:t>Impact of higher energy and target design to multi-step production</a:t>
            </a:r>
            <a:endParaRPr lang="en-US" dirty="0"/>
          </a:p>
        </p:txBody>
      </p:sp>
      <p:sp>
        <p:nvSpPr>
          <p:cNvPr id="4" name="TextBox 3">
            <a:extLst>
              <a:ext uri="{FF2B5EF4-FFF2-40B4-BE49-F238E27FC236}">
                <a16:creationId xmlns:a16="http://schemas.microsoft.com/office/drawing/2014/main" id="{4D249F80-A673-3D2F-4C12-E95FAB6437CE}"/>
              </a:ext>
            </a:extLst>
          </p:cNvPr>
          <p:cNvSpPr txBox="1"/>
          <p:nvPr/>
        </p:nvSpPr>
        <p:spPr>
          <a:xfrm>
            <a:off x="838200" y="1472241"/>
            <a:ext cx="5562600" cy="2092881"/>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n-US" sz="2000" dirty="0"/>
              <a:t>Upgrading FRIB to 400 MeV/u makes it possible to increase the production probability of neutron-rich isotopes in multi-step reactions by an order  of magnitude</a:t>
            </a:r>
          </a:p>
          <a:p>
            <a:pPr marL="285750" indent="-285750">
              <a:spcAft>
                <a:spcPts val="1200"/>
              </a:spcAft>
              <a:buFont typeface="Arial" panose="020B0604020202020204" pitchFamily="34" charset="0"/>
              <a:buChar char="•"/>
            </a:pPr>
            <a:r>
              <a:rPr lang="en-US" sz="2000" dirty="0">
                <a:solidFill>
                  <a:srgbClr val="064308"/>
                </a:solidFill>
                <a:latin typeface="Arial" charset="0"/>
                <a:ea typeface="ＭＳ Ｐゴシック" pitchFamily="-65" charset="-128"/>
              </a:rPr>
              <a:t>Target production research:  Use a liquid lithium target to increase the multi-step factor</a:t>
            </a:r>
          </a:p>
        </p:txBody>
      </p:sp>
      <p:pic>
        <p:nvPicPr>
          <p:cNvPr id="12" name="Picture 11">
            <a:extLst>
              <a:ext uri="{FF2B5EF4-FFF2-40B4-BE49-F238E27FC236}">
                <a16:creationId xmlns:a16="http://schemas.microsoft.com/office/drawing/2014/main" id="{A7A31168-F102-88E8-9DB3-BC6B3030A4E8}"/>
              </a:ext>
            </a:extLst>
          </p:cNvPr>
          <p:cNvPicPr>
            <a:picLocks noChangeAspect="1"/>
          </p:cNvPicPr>
          <p:nvPr/>
        </p:nvPicPr>
        <p:blipFill>
          <a:blip r:embed="rId2"/>
          <a:stretch>
            <a:fillRect/>
          </a:stretch>
        </p:blipFill>
        <p:spPr>
          <a:xfrm>
            <a:off x="7086600" y="1592964"/>
            <a:ext cx="4577992" cy="3944315"/>
          </a:xfrm>
          <a:prstGeom prst="rect">
            <a:avLst/>
          </a:prstGeom>
          <a:ln w="19050">
            <a:noFill/>
          </a:ln>
        </p:spPr>
      </p:pic>
      <p:sp>
        <p:nvSpPr>
          <p:cNvPr id="14" name="TextBox 13">
            <a:extLst>
              <a:ext uri="{FF2B5EF4-FFF2-40B4-BE49-F238E27FC236}">
                <a16:creationId xmlns:a16="http://schemas.microsoft.com/office/drawing/2014/main" id="{A30F9682-78A9-5C13-F846-F976AF69466E}"/>
              </a:ext>
            </a:extLst>
          </p:cNvPr>
          <p:cNvSpPr txBox="1"/>
          <p:nvPr/>
        </p:nvSpPr>
        <p:spPr>
          <a:xfrm>
            <a:off x="1752600" y="4175956"/>
            <a:ext cx="4008364" cy="1569660"/>
          </a:xfrm>
          <a:prstGeom prst="rect">
            <a:avLst/>
          </a:prstGeom>
          <a:noFill/>
          <a:ln>
            <a:noFill/>
          </a:ln>
        </p:spPr>
        <p:txBody>
          <a:bodyPr wrap="square" rtlCol="0">
            <a:spAutoFit/>
          </a:bodyPr>
          <a:lstStyle/>
          <a:p>
            <a:r>
              <a:rPr lang="en-US" sz="1600" u="sng" dirty="0">
                <a:solidFill>
                  <a:schemeClr val="tx2">
                    <a:lumMod val="50000"/>
                  </a:schemeClr>
                </a:solidFill>
              </a:rPr>
              <a:t>1 week run</a:t>
            </a:r>
          </a:p>
          <a:p>
            <a:endParaRPr lang="en-US" sz="1600" u="sng" dirty="0">
              <a:solidFill>
                <a:schemeClr val="tx2">
                  <a:lumMod val="50000"/>
                </a:schemeClr>
              </a:solidFill>
            </a:endParaRPr>
          </a:p>
          <a:p>
            <a:r>
              <a:rPr lang="en-US" sz="1600" baseline="30000" dirty="0">
                <a:solidFill>
                  <a:schemeClr val="tx2">
                    <a:lumMod val="50000"/>
                  </a:schemeClr>
                </a:solidFill>
              </a:rPr>
              <a:t>66</a:t>
            </a:r>
            <a:r>
              <a:rPr lang="en-US" sz="1600" dirty="0">
                <a:solidFill>
                  <a:schemeClr val="tx2">
                    <a:lumMod val="50000"/>
                  </a:schemeClr>
                </a:solidFill>
              </a:rPr>
              <a:t>Ca @ E200 ~ 1 event: C-target</a:t>
            </a:r>
          </a:p>
          <a:p>
            <a:r>
              <a:rPr lang="en-US" sz="1600" baseline="30000" dirty="0">
                <a:solidFill>
                  <a:schemeClr val="tx2">
                    <a:lumMod val="50000"/>
                  </a:schemeClr>
                </a:solidFill>
              </a:rPr>
              <a:t>68</a:t>
            </a:r>
            <a:r>
              <a:rPr lang="en-US" sz="1600" dirty="0">
                <a:solidFill>
                  <a:schemeClr val="tx2">
                    <a:lumMod val="50000"/>
                  </a:schemeClr>
                </a:solidFill>
              </a:rPr>
              <a:t>Ca @ E400 ~ 1 event: C-target</a:t>
            </a:r>
            <a:endParaRPr lang="en-US" sz="1600" baseline="30000" dirty="0">
              <a:solidFill>
                <a:schemeClr val="tx2">
                  <a:lumMod val="50000"/>
                </a:schemeClr>
              </a:solidFill>
            </a:endParaRPr>
          </a:p>
          <a:p>
            <a:r>
              <a:rPr lang="en-US" sz="1600" baseline="30000" dirty="0">
                <a:solidFill>
                  <a:schemeClr val="tx2">
                    <a:lumMod val="50000"/>
                  </a:schemeClr>
                </a:solidFill>
              </a:rPr>
              <a:t>70</a:t>
            </a:r>
            <a:r>
              <a:rPr lang="en-US" sz="1600" dirty="0">
                <a:solidFill>
                  <a:schemeClr val="tx2">
                    <a:lumMod val="50000"/>
                  </a:schemeClr>
                </a:solidFill>
              </a:rPr>
              <a:t>Ca @ E400 ~ 1 event: Li-target</a:t>
            </a:r>
          </a:p>
          <a:p>
            <a:endParaRPr lang="en-US" sz="1600" dirty="0">
              <a:solidFill>
                <a:schemeClr val="tx2">
                  <a:lumMod val="50000"/>
                </a:schemeClr>
              </a:solidFill>
            </a:endParaRPr>
          </a:p>
        </p:txBody>
      </p:sp>
      <p:sp>
        <p:nvSpPr>
          <p:cNvPr id="6" name="Footer Placeholder 5">
            <a:extLst>
              <a:ext uri="{FF2B5EF4-FFF2-40B4-BE49-F238E27FC236}">
                <a16:creationId xmlns:a16="http://schemas.microsoft.com/office/drawing/2014/main" id="{56E49DFB-F3BB-98E7-CE4E-122954B156E7}"/>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7" name="Slide Number Placeholder 6">
            <a:extLst>
              <a:ext uri="{FF2B5EF4-FFF2-40B4-BE49-F238E27FC236}">
                <a16:creationId xmlns:a16="http://schemas.microsoft.com/office/drawing/2014/main" id="{B0172DBE-6A13-47C2-FDBB-0BD035E9BCAF}"/>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33</a:t>
            </a:fld>
            <a:endParaRPr lang="en-US" dirty="0"/>
          </a:p>
        </p:txBody>
      </p:sp>
      <p:sp>
        <p:nvSpPr>
          <p:cNvPr id="3" name="Oval 2">
            <a:extLst>
              <a:ext uri="{FF2B5EF4-FFF2-40B4-BE49-F238E27FC236}">
                <a16:creationId xmlns:a16="http://schemas.microsoft.com/office/drawing/2014/main" id="{A078AADA-853D-8E8F-3B0F-CFD1B0ECD597}"/>
              </a:ext>
            </a:extLst>
          </p:cNvPr>
          <p:cNvSpPr/>
          <p:nvPr/>
        </p:nvSpPr>
        <p:spPr>
          <a:xfrm>
            <a:off x="8966202" y="3310888"/>
            <a:ext cx="152400" cy="1373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3B88E19B-341E-8494-C30D-6BD40441BFF7}"/>
              </a:ext>
            </a:extLst>
          </p:cNvPr>
          <p:cNvSpPr/>
          <p:nvPr/>
        </p:nvSpPr>
        <p:spPr>
          <a:xfrm>
            <a:off x="10591800" y="3051779"/>
            <a:ext cx="152400" cy="13735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DD9412C-DE4C-1994-8677-D79F11D7B319}"/>
              </a:ext>
            </a:extLst>
          </p:cNvPr>
          <p:cNvSpPr txBox="1"/>
          <p:nvPr/>
        </p:nvSpPr>
        <p:spPr>
          <a:xfrm>
            <a:off x="10797047" y="2988017"/>
            <a:ext cx="867545" cy="754053"/>
          </a:xfrm>
          <a:prstGeom prst="rect">
            <a:avLst/>
          </a:prstGeom>
          <a:noFill/>
        </p:spPr>
        <p:txBody>
          <a:bodyPr wrap="none" rtlCol="0">
            <a:spAutoFit/>
          </a:bodyPr>
          <a:lstStyle/>
          <a:p>
            <a:r>
              <a:rPr lang="en-US" sz="1100" dirty="0"/>
              <a:t>FRIB-2025</a:t>
            </a:r>
            <a:br>
              <a:rPr lang="en-US" sz="1100" dirty="0"/>
            </a:br>
            <a:r>
              <a:rPr lang="en-US" sz="800" dirty="0"/>
              <a:t>scaled from </a:t>
            </a:r>
            <a:br>
              <a:rPr lang="en-US" sz="800" dirty="0"/>
            </a:br>
            <a:r>
              <a:rPr lang="en-US" sz="800" dirty="0"/>
              <a:t>I=20 kW</a:t>
            </a:r>
            <a:br>
              <a:rPr lang="en-US" sz="800" dirty="0"/>
            </a:br>
            <a:r>
              <a:rPr lang="en-US" sz="800" dirty="0"/>
              <a:t>T= 1 day</a:t>
            </a:r>
          </a:p>
          <a:p>
            <a:r>
              <a:rPr lang="en-US" sz="800" dirty="0" err="1"/>
              <a:t>dP</a:t>
            </a:r>
            <a:r>
              <a:rPr lang="en-US" sz="800" dirty="0"/>
              <a:t>/P = 4%</a:t>
            </a:r>
            <a:endParaRPr lang="en-US" sz="1100" dirty="0"/>
          </a:p>
        </p:txBody>
      </p:sp>
    </p:spTree>
    <p:extLst>
      <p:ext uri="{BB962C8B-B14F-4D97-AF65-F5344CB8AC3E}">
        <p14:creationId xmlns:p14="http://schemas.microsoft.com/office/powerpoint/2010/main" val="2036650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E96E4E3-5B47-7837-D72C-B4500520844B}"/>
              </a:ext>
            </a:extLst>
          </p:cNvPr>
          <p:cNvSpPr>
            <a:spLocks noGrp="1"/>
          </p:cNvSpPr>
          <p:nvPr>
            <p:ph type="title"/>
          </p:nvPr>
        </p:nvSpPr>
        <p:spPr/>
        <p:txBody>
          <a:bodyPr/>
          <a:lstStyle/>
          <a:p>
            <a:endParaRPr lang="en-US" dirty="0"/>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B38F57D-4839-2B87-A648-31A85B61A08C}"/>
                  </a:ext>
                </a:extLst>
              </p:cNvPr>
              <p:cNvSpPr/>
              <p:nvPr/>
            </p:nvSpPr>
            <p:spPr>
              <a:xfrm>
                <a:off x="0" y="0"/>
                <a:ext cx="12192000" cy="6858000"/>
              </a:xfrm>
              <a:prstGeom prst="rect">
                <a:avLst/>
              </a:prstGeom>
              <a:solidFill>
                <a:srgbClr val="064308"/>
              </a:solidFill>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
                      <m:sSubSup>
                        <m:sSubSupPr>
                          <m:ctrlPr>
                            <a:rPr lang="en-US" sz="4400" b="1" i="0" smtClean="0">
                              <a:solidFill>
                                <a:schemeClr val="bg1"/>
                              </a:solidFill>
                              <a:effectLst/>
                              <a:latin typeface="Cambria Math" panose="02040503050406030204" pitchFamily="18" charset="0"/>
                            </a:rPr>
                          </m:ctrlPr>
                        </m:sSubSupPr>
                        <m:e>
                          <m:r>
                            <a:rPr lang="en-US" sz="4400" b="1" i="0" smtClean="0">
                              <a:solidFill>
                                <a:schemeClr val="bg1"/>
                              </a:solidFill>
                              <a:effectLst/>
                              <a:latin typeface="Cambria Math" panose="02040503050406030204" pitchFamily="18" charset="0"/>
                            </a:rPr>
                            <m:t>𝐋𝐈𝐒𝐄</m:t>
                          </m:r>
                        </m:e>
                        <m:sub>
                          <m:r>
                            <a:rPr lang="en-US" sz="4400" b="0" i="1" smtClean="0">
                              <a:solidFill>
                                <a:schemeClr val="bg1"/>
                              </a:solidFill>
                              <a:effectLst>
                                <a:outerShdw blurRad="38100" dist="38100" dir="2700000" algn="tl">
                                  <a:srgbClr val="000000">
                                    <a:alpha val="43137"/>
                                  </a:srgbClr>
                                </a:outerShdw>
                              </a:effectLst>
                              <a:latin typeface="Cambria Math" panose="02040503050406030204" pitchFamily="18" charset="0"/>
                            </a:rPr>
                            <m:t>𝑐𝑢𝑡𝑒</m:t>
                          </m:r>
                        </m:sub>
                        <m:sup>
                          <m:r>
                            <a:rPr lang="en-US" sz="4400" b="0" i="1" smtClean="0">
                              <a:solidFill>
                                <a:schemeClr val="bg1"/>
                              </a:solidFill>
                              <a:effectLst>
                                <a:outerShdw blurRad="38100" dist="38100" dir="2700000" algn="tl">
                                  <a:srgbClr val="000000">
                                    <a:alpha val="43137"/>
                                  </a:srgbClr>
                                </a:outerShdw>
                              </a:effectLst>
                              <a:latin typeface="Cambria Math" panose="02040503050406030204" pitchFamily="18" charset="0"/>
                            </a:rPr>
                            <m:t>++</m:t>
                          </m:r>
                        </m:sup>
                      </m:sSubSup>
                    </m:oMath>
                  </m:oMathPara>
                </a14:m>
                <a:endParaRPr lang="en-US" sz="4400" baseline="30000" dirty="0">
                  <a:solidFill>
                    <a:schemeClr val="bg1"/>
                  </a:solidFill>
                  <a:effectLst>
                    <a:outerShdw blurRad="38100" dist="38100" dir="2700000" algn="tl">
                      <a:srgbClr val="000000">
                        <a:alpha val="43137"/>
                      </a:srgbClr>
                    </a:outerShdw>
                  </a:effectLst>
                </a:endParaRPr>
              </a:p>
              <a:p>
                <a:pPr algn="ctr"/>
                <a:endParaRPr lang="en-US" b="1" dirty="0">
                  <a:solidFill>
                    <a:schemeClr val="bg1">
                      <a:lumMod val="95000"/>
                    </a:schemeClr>
                  </a:solidFill>
                  <a:effectLst>
                    <a:outerShdw blurRad="38100" dist="38100" dir="2700000" algn="tl">
                      <a:srgbClr val="000000">
                        <a:alpha val="43137"/>
                      </a:srgbClr>
                    </a:outerShdw>
                  </a:effectLst>
                </a:endParaRPr>
              </a:p>
            </p:txBody>
          </p:sp>
        </mc:Choice>
        <mc:Fallback xmlns="">
          <p:sp>
            <p:nvSpPr>
              <p:cNvPr id="5" name="Rectangle 4">
                <a:extLst>
                  <a:ext uri="{FF2B5EF4-FFF2-40B4-BE49-F238E27FC236}">
                    <a16:creationId xmlns:a16="http://schemas.microsoft.com/office/drawing/2014/main" id="{6B38F57D-4839-2B87-A648-31A85B61A08C}"/>
                  </a:ext>
                </a:extLst>
              </p:cNvPr>
              <p:cNvSpPr>
                <a:spLocks noRot="1" noChangeAspect="1" noMove="1" noResize="1" noEditPoints="1" noAdjustHandles="1" noChangeArrowheads="1" noChangeShapeType="1" noTextEdit="1"/>
              </p:cNvSpPr>
              <p:nvPr/>
            </p:nvSpPr>
            <p:spPr>
              <a:xfrm>
                <a:off x="0" y="0"/>
                <a:ext cx="12192000" cy="6858000"/>
              </a:xfrm>
              <a:prstGeom prst="rect">
                <a:avLst/>
              </a:prstGeom>
              <a:blipFill>
                <a:blip r:embed="rId2"/>
                <a:stretch>
                  <a:fillRect/>
                </a:stretch>
              </a:blipFill>
            </p:spPr>
            <p:txBody>
              <a:bodyPr/>
              <a:lstStyle/>
              <a:p>
                <a:r>
                  <a:rPr lang="en-US">
                    <a:noFill/>
                  </a:rPr>
                  <a:t> </a:t>
                </a:r>
              </a:p>
            </p:txBody>
          </p:sp>
        </mc:Fallback>
      </mc:AlternateContent>
      <p:pic>
        <p:nvPicPr>
          <p:cNvPr id="2" name="Picture 1" descr="A white helmet with a curved tail&#10;&#10;Description automatically generated">
            <a:extLst>
              <a:ext uri="{FF2B5EF4-FFF2-40B4-BE49-F238E27FC236}">
                <a16:creationId xmlns:a16="http://schemas.microsoft.com/office/drawing/2014/main" id="{7ECB26E9-8B3C-F351-95E2-E2C7F98B0EF1}"/>
              </a:ext>
            </a:extLst>
          </p:cNvPr>
          <p:cNvPicPr>
            <a:picLocks noChangeAspect="1"/>
          </p:cNvPicPr>
          <p:nvPr/>
        </p:nvPicPr>
        <p:blipFill>
          <a:blip r:embed="rId3"/>
          <a:stretch>
            <a:fillRect/>
          </a:stretch>
        </p:blipFill>
        <p:spPr>
          <a:xfrm>
            <a:off x="228600" y="6108800"/>
            <a:ext cx="495300" cy="495300"/>
          </a:xfrm>
          <a:prstGeom prst="rect">
            <a:avLst/>
          </a:prstGeom>
        </p:spPr>
      </p:pic>
      <p:sp>
        <p:nvSpPr>
          <p:cNvPr id="8" name="Footer Placeholder 7">
            <a:extLst>
              <a:ext uri="{FF2B5EF4-FFF2-40B4-BE49-F238E27FC236}">
                <a16:creationId xmlns:a16="http://schemas.microsoft.com/office/drawing/2014/main" id="{7D38DC8B-04C6-6DF1-D94E-08E8B40A9E74}"/>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9" name="Slide Number Placeholder 8">
            <a:extLst>
              <a:ext uri="{FF2B5EF4-FFF2-40B4-BE49-F238E27FC236}">
                <a16:creationId xmlns:a16="http://schemas.microsoft.com/office/drawing/2014/main" id="{1A529C7B-89E6-0EF1-042E-1EEF1675EDFE}"/>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34</a:t>
            </a:fld>
            <a:endParaRPr lang="en-US" dirty="0"/>
          </a:p>
        </p:txBody>
      </p:sp>
    </p:spTree>
    <p:extLst>
      <p:ext uri="{BB962C8B-B14F-4D97-AF65-F5344CB8AC3E}">
        <p14:creationId xmlns:p14="http://schemas.microsoft.com/office/powerpoint/2010/main" val="3862306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40015-9EA6-F011-6982-E73683B8164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6EC0F49-2B10-98AE-F758-8D7F2FAE47FE}"/>
                  </a:ext>
                </a:extLst>
              </p:cNvPr>
              <p:cNvSpPr>
                <a:spLocks noGrp="1"/>
              </p:cNvSpPr>
              <p:nvPr>
                <p:ph type="title"/>
              </p:nvPr>
            </p:nvSpPr>
            <p:spPr>
              <a:xfrm>
                <a:off x="744181" y="158034"/>
                <a:ext cx="10713967" cy="424506"/>
              </a:xfrm>
            </p:spPr>
            <p:txBody>
              <a:bodyPr/>
              <a:lstStyle/>
              <a:p>
                <a14:m>
                  <m:oMath xmlns:m="http://schemas.openxmlformats.org/officeDocument/2006/math">
                    <m:sSubSup>
                      <m:sSubSupPr>
                        <m:ctrlPr>
                          <a:rPr lang="en-US">
                            <a:solidFill>
                              <a:srgbClr val="064308"/>
                            </a:solidFill>
                            <a:latin typeface="Cambria Math" panose="02040503050406030204" pitchFamily="18" charset="0"/>
                          </a:rPr>
                        </m:ctrlPr>
                      </m:sSubSupPr>
                      <m:e>
                        <m:r>
                          <a:rPr lang="en-US">
                            <a:solidFill>
                              <a:srgbClr val="064308"/>
                            </a:solidFill>
                            <a:latin typeface="Cambria Math" panose="02040503050406030204" pitchFamily="18" charset="0"/>
                          </a:rPr>
                          <m:t>𝐋𝐈𝐒𝐄</m:t>
                        </m:r>
                      </m:e>
                      <m:sub>
                        <m:r>
                          <a:rPr lang="en-US" b="0" i="1">
                            <a:solidFill>
                              <a:srgbClr val="064308"/>
                            </a:solidFill>
                            <a:effectLst>
                              <a:outerShdw blurRad="38100" dist="38100" dir="2700000" algn="tl">
                                <a:srgbClr val="000000">
                                  <a:alpha val="43137"/>
                                </a:srgbClr>
                              </a:outerShdw>
                            </a:effectLst>
                            <a:latin typeface="Cambria Math" panose="02040503050406030204" pitchFamily="18" charset="0"/>
                          </a:rPr>
                          <m:t>𝑐𝑢𝑡𝑒</m:t>
                        </m:r>
                      </m:sub>
                      <m:sup>
                        <m:r>
                          <a:rPr lang="en-US" b="0" i="1">
                            <a:solidFill>
                              <a:srgbClr val="064308"/>
                            </a:solidFill>
                            <a:effectLst>
                              <a:outerShdw blurRad="38100" dist="38100" dir="2700000" algn="tl">
                                <a:srgbClr val="000000">
                                  <a:alpha val="43137"/>
                                </a:srgbClr>
                              </a:outerShdw>
                            </a:effectLst>
                            <a:latin typeface="Cambria Math" panose="02040503050406030204" pitchFamily="18" charset="0"/>
                          </a:rPr>
                          <m:t>++</m:t>
                        </m:r>
                      </m:sup>
                    </m:sSubSup>
                  </m:oMath>
                </a14:m>
                <a:r>
                  <a:rPr lang="en-US" dirty="0">
                    <a:solidFill>
                      <a:srgbClr val="064308"/>
                    </a:solidFill>
                  </a:rPr>
                  <a:t> : </a:t>
                </a:r>
                <a:r>
                  <a:rPr lang="en-US" sz="2400" dirty="0"/>
                  <a:t>from reaction mechanisms to experiment-ready predictions</a:t>
                </a:r>
                <a:endParaRPr lang="en-US" sz="2400" dirty="0">
                  <a:solidFill>
                    <a:srgbClr val="064308"/>
                  </a:solidFill>
                </a:endParaRPr>
              </a:p>
            </p:txBody>
          </p:sp>
        </mc:Choice>
        <mc:Fallback xmlns="">
          <p:sp>
            <p:nvSpPr>
              <p:cNvPr id="2" name="Title 1">
                <a:extLst>
                  <a:ext uri="{FF2B5EF4-FFF2-40B4-BE49-F238E27FC236}">
                    <a16:creationId xmlns:a16="http://schemas.microsoft.com/office/drawing/2014/main" id="{56EC0F49-2B10-98AE-F758-8D7F2FAE47FE}"/>
                  </a:ext>
                </a:extLst>
              </p:cNvPr>
              <p:cNvSpPr>
                <a:spLocks noGrp="1" noRot="1" noChangeAspect="1" noMove="1" noResize="1" noEditPoints="1" noAdjustHandles="1" noChangeArrowheads="1" noChangeShapeType="1" noTextEdit="1"/>
              </p:cNvSpPr>
              <p:nvPr>
                <p:ph type="title"/>
              </p:nvPr>
            </p:nvSpPr>
            <p:spPr>
              <a:xfrm>
                <a:off x="744181" y="158034"/>
                <a:ext cx="10713967" cy="424506"/>
              </a:xfrm>
              <a:blipFill>
                <a:blip r:embed="rId2"/>
                <a:stretch>
                  <a:fillRect t="-32857" b="-42857"/>
                </a:stretch>
              </a:blipFill>
            </p:spPr>
            <p:txBody>
              <a:bodyPr/>
              <a:lstStyle/>
              <a:p>
                <a:r>
                  <a:rPr lang="en-US">
                    <a:noFill/>
                  </a:rPr>
                  <a:t> </a:t>
                </a:r>
              </a:p>
            </p:txBody>
          </p:sp>
        </mc:Fallback>
      </mc:AlternateContent>
      <p:sp>
        <p:nvSpPr>
          <p:cNvPr id="3" name="Footer Placeholder 2">
            <a:extLst>
              <a:ext uri="{FF2B5EF4-FFF2-40B4-BE49-F238E27FC236}">
                <a16:creationId xmlns:a16="http://schemas.microsoft.com/office/drawing/2014/main" id="{6B931F72-C10B-5DB6-46B4-6347790F884E}"/>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A936EDF2-8D88-BB04-54C7-B1321F47E5C5}"/>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35</a:t>
            </a:fld>
            <a:endParaRPr lang="en-US" dirty="0"/>
          </a:p>
        </p:txBody>
      </p:sp>
      <p:sp>
        <p:nvSpPr>
          <p:cNvPr id="16" name="Content Placeholder 1">
            <a:extLst>
              <a:ext uri="{FF2B5EF4-FFF2-40B4-BE49-F238E27FC236}">
                <a16:creationId xmlns:a16="http://schemas.microsoft.com/office/drawing/2014/main" id="{A4FD0F88-C839-DF64-1417-2DB57847B7EF}"/>
              </a:ext>
            </a:extLst>
          </p:cNvPr>
          <p:cNvSpPr txBox="1">
            <a:spLocks/>
          </p:cNvSpPr>
          <p:nvPr/>
        </p:nvSpPr>
        <p:spPr>
          <a:xfrm>
            <a:off x="19050" y="858530"/>
            <a:ext cx="8432800" cy="4937460"/>
          </a:xfrm>
          <a:prstGeom prst="rect">
            <a:avLst/>
          </a:prstGeom>
        </p:spPr>
        <p:txBody>
          <a:bodyPr/>
          <a:lst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r>
              <a:rPr lang="en-US" sz="2000" b="1" dirty="0"/>
              <a:t>Reliable prediction of rare-isotope production</a:t>
            </a:r>
            <a:endParaRPr lang="en-US" sz="2000" dirty="0"/>
          </a:p>
          <a:p>
            <a:pPr lvl="1"/>
            <a:r>
              <a:rPr lang="en-US" sz="1800" dirty="0"/>
              <a:t>Fragmentation, Abrasion–Ablation and Abrasion–Fission </a:t>
            </a:r>
          </a:p>
          <a:p>
            <a:pPr lvl="1"/>
            <a:r>
              <a:rPr lang="en-US" sz="1800" dirty="0"/>
              <a:t>Multi-step reactions, nucleon pickup </a:t>
            </a:r>
          </a:p>
          <a:p>
            <a:pPr lvl="1"/>
            <a:r>
              <a:rPr lang="en-US" sz="1800" dirty="0"/>
              <a:t>Excitation-energy, evaporation, breakup and fission modeling </a:t>
            </a:r>
          </a:p>
          <a:p>
            <a:pPr lvl="1"/>
            <a:r>
              <a:rPr lang="en-US" sz="1800" dirty="0"/>
              <a:t>Production cross-section systematics and mass-model dependence </a:t>
            </a:r>
          </a:p>
          <a:p>
            <a:r>
              <a:rPr lang="en-US" sz="2000" b="1" dirty="0"/>
              <a:t>Recent reaction-model developments</a:t>
            </a:r>
            <a:endParaRPr lang="en-US" sz="2000" dirty="0"/>
          </a:p>
          <a:p>
            <a:pPr lvl="1"/>
            <a:r>
              <a:rPr lang="en-US" sz="1800" dirty="0"/>
              <a:t>Improved Abrasion–Ablation energy redistribution and de-excitation </a:t>
            </a:r>
          </a:p>
          <a:p>
            <a:pPr lvl="1"/>
            <a:r>
              <a:rPr lang="en-US" sz="1800" dirty="0"/>
              <a:t>Abrasion thermalization treatment revisited and numerically validated </a:t>
            </a:r>
          </a:p>
          <a:p>
            <a:pPr lvl="1"/>
            <a:r>
              <a:rPr lang="en-US" sz="1800" dirty="0"/>
              <a:t>Angular-momentum dependence introduced into de-excitation </a:t>
            </a:r>
          </a:p>
          <a:p>
            <a:pPr lvl="1"/>
            <a:r>
              <a:rPr lang="en-US" sz="1800" dirty="0"/>
              <a:t>Improved treatment of secondary-reaction cross sections </a:t>
            </a:r>
          </a:p>
          <a:p>
            <a:pPr lvl="1"/>
            <a:r>
              <a:rPr lang="en-US" sz="1800" dirty="0"/>
              <a:t>Continued development of cross-section minimization and uncertainty studies </a:t>
            </a:r>
          </a:p>
          <a:p>
            <a:r>
              <a:rPr lang="en-US" sz="2000" b="1" dirty="0"/>
              <a:t>Realistic modeling of the complete separator</a:t>
            </a:r>
            <a:endParaRPr lang="en-US" sz="2000" dirty="0"/>
          </a:p>
          <a:p>
            <a:pPr lvl="1"/>
            <a:r>
              <a:rPr lang="en-US" sz="1800" dirty="0"/>
              <a:t>Optics, wedges, slits, charge states, multi-step reactions and material interactions </a:t>
            </a:r>
          </a:p>
          <a:p>
            <a:pPr lvl="1"/>
            <a:r>
              <a:rPr lang="en-US" sz="1800" dirty="0"/>
              <a:t>Transmission, power deposition and prompt-radiation estimates </a:t>
            </a:r>
          </a:p>
          <a:p>
            <a:pPr lvl="1"/>
            <a:r>
              <a:rPr lang="en-US" sz="1800" dirty="0"/>
              <a:t>Optimization based on the actual experimental configuration </a:t>
            </a:r>
          </a:p>
        </p:txBody>
      </p:sp>
      <p:graphicFrame>
        <p:nvGraphicFramePr>
          <p:cNvPr id="5" name="Object 48">
            <a:extLst>
              <a:ext uri="{FF2B5EF4-FFF2-40B4-BE49-F238E27FC236}">
                <a16:creationId xmlns:a16="http://schemas.microsoft.com/office/drawing/2014/main" id="{1DA20841-40C8-0A86-A25B-442A5217A940}"/>
              </a:ext>
            </a:extLst>
          </p:cNvPr>
          <p:cNvGraphicFramePr>
            <a:graphicFrameLocks noChangeAspect="1"/>
          </p:cNvGraphicFramePr>
          <p:nvPr>
            <p:extLst>
              <p:ext uri="{D42A27DB-BD31-4B8C-83A1-F6EECF244321}">
                <p14:modId xmlns:p14="http://schemas.microsoft.com/office/powerpoint/2010/main" val="3612997541"/>
              </p:ext>
            </p:extLst>
          </p:nvPr>
        </p:nvGraphicFramePr>
        <p:xfrm>
          <a:off x="8651962" y="858530"/>
          <a:ext cx="3409863" cy="4795225"/>
        </p:xfrm>
        <a:graphic>
          <a:graphicData uri="http://schemas.openxmlformats.org/presentationml/2006/ole">
            <mc:AlternateContent xmlns:mc="http://schemas.openxmlformats.org/markup-compatibility/2006">
              <mc:Choice xmlns:v="urn:schemas-microsoft-com:vml" Requires="v">
                <p:oleObj name="Document" r:id="rId3" imgW="6419160" imgH="9028080" progId="Word.Document.8">
                  <p:link updateAutomatic="1"/>
                </p:oleObj>
              </mc:Choice>
              <mc:Fallback>
                <p:oleObj name="Document" r:id="rId3" imgW="6419160" imgH="9028080" progId="Word.Document.8">
                  <p:link updateAutomatic="1"/>
                  <p:pic>
                    <p:nvPicPr>
                      <p:cNvPr id="2096" name="Object 48">
                        <a:extLst>
                          <a:ext uri="{FF2B5EF4-FFF2-40B4-BE49-F238E27FC236}">
                            <a16:creationId xmlns:a16="http://schemas.microsoft.com/office/drawing/2014/main" id="{BEDD97E9-7C41-2086-8199-CDFD95A56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1962" y="858530"/>
                        <a:ext cx="3409863" cy="4795225"/>
                      </a:xfrm>
                      <a:prstGeom prst="rect">
                        <a:avLst/>
                      </a:prstGeom>
                      <a:solidFill>
                        <a:srgbClr val="D6E2D4">
                          <a:alpha val="50000"/>
                        </a:srgbClr>
                      </a:solidFill>
                      <a:ln>
                        <a:solidFill>
                          <a:schemeClr val="accent4">
                            <a:lumMod val="60000"/>
                            <a:lumOff val="40000"/>
                          </a:schemeClr>
                        </a:solidFill>
                      </a:ln>
                      <a:effectLst/>
                    </p:spPr>
                  </p:pic>
                </p:oleObj>
              </mc:Fallback>
            </mc:AlternateContent>
          </a:graphicData>
        </a:graphic>
      </p:graphicFrame>
      <p:sp>
        <p:nvSpPr>
          <p:cNvPr id="7" name="TextBox 6">
            <a:extLst>
              <a:ext uri="{FF2B5EF4-FFF2-40B4-BE49-F238E27FC236}">
                <a16:creationId xmlns:a16="http://schemas.microsoft.com/office/drawing/2014/main" id="{5272F1B9-2A66-E09C-8D91-EEF712D49B17}"/>
              </a:ext>
            </a:extLst>
          </p:cNvPr>
          <p:cNvSpPr txBox="1"/>
          <p:nvPr/>
        </p:nvSpPr>
        <p:spPr>
          <a:xfrm>
            <a:off x="323893" y="5738591"/>
            <a:ext cx="10033000" cy="338554"/>
          </a:xfrm>
          <a:prstGeom prst="rect">
            <a:avLst/>
          </a:prstGeom>
          <a:noFill/>
        </p:spPr>
        <p:txBody>
          <a:bodyPr wrap="square">
            <a:spAutoFit/>
          </a:bodyPr>
          <a:lstStyle/>
          <a:p>
            <a:pPr marL="0" indent="0" algn="ctr">
              <a:buNone/>
            </a:pPr>
            <a:r>
              <a:rPr lang="en-US" sz="1600" i="1" dirty="0">
                <a:solidFill>
                  <a:srgbClr val="002060"/>
                </a:solidFill>
                <a:effectLst>
                  <a:outerShdw blurRad="38100" dist="38100" dir="2700000" algn="tl">
                    <a:srgbClr val="000000">
                      <a:alpha val="43137"/>
                    </a:srgbClr>
                  </a:outerShdw>
                </a:effectLst>
              </a:rPr>
              <a:t>Goal: not simply predict a production cross section — predict the beam that reaches the experiment</a:t>
            </a:r>
          </a:p>
        </p:txBody>
      </p:sp>
    </p:spTree>
    <p:extLst>
      <p:ext uri="{BB962C8B-B14F-4D97-AF65-F5344CB8AC3E}">
        <p14:creationId xmlns:p14="http://schemas.microsoft.com/office/powerpoint/2010/main" val="6633493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A5631-92AB-D10F-D61F-8C874A87EDE9}"/>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23B28DCE-834C-FDBA-EE91-0C0270C63667}"/>
                  </a:ext>
                </a:extLst>
              </p:cNvPr>
              <p:cNvSpPr>
                <a:spLocks noGrp="1"/>
              </p:cNvSpPr>
              <p:nvPr>
                <p:ph type="title"/>
              </p:nvPr>
            </p:nvSpPr>
            <p:spPr>
              <a:xfrm>
                <a:off x="744181" y="158034"/>
                <a:ext cx="10713967" cy="424506"/>
              </a:xfrm>
            </p:spPr>
            <p:txBody>
              <a:bodyPr/>
              <a:lstStyle/>
              <a:p>
                <a14:m>
                  <m:oMath xmlns:m="http://schemas.openxmlformats.org/officeDocument/2006/math">
                    <m:sSubSup>
                      <m:sSubSupPr>
                        <m:ctrlPr>
                          <a:rPr lang="en-US">
                            <a:solidFill>
                              <a:srgbClr val="064308"/>
                            </a:solidFill>
                            <a:latin typeface="Cambria Math" panose="02040503050406030204" pitchFamily="18" charset="0"/>
                          </a:rPr>
                        </m:ctrlPr>
                      </m:sSubSupPr>
                      <m:e>
                        <m:r>
                          <a:rPr lang="en-US">
                            <a:solidFill>
                              <a:srgbClr val="064308"/>
                            </a:solidFill>
                            <a:latin typeface="Cambria Math" panose="02040503050406030204" pitchFamily="18" charset="0"/>
                          </a:rPr>
                          <m:t>𝐋𝐈𝐒𝐄</m:t>
                        </m:r>
                      </m:e>
                      <m:sub>
                        <m:r>
                          <a:rPr lang="en-US" b="0" i="1">
                            <a:solidFill>
                              <a:srgbClr val="064308"/>
                            </a:solidFill>
                            <a:effectLst>
                              <a:outerShdw blurRad="38100" dist="38100" dir="2700000" algn="tl">
                                <a:srgbClr val="000000">
                                  <a:alpha val="43137"/>
                                </a:srgbClr>
                              </a:outerShdw>
                            </a:effectLst>
                            <a:latin typeface="Cambria Math" panose="02040503050406030204" pitchFamily="18" charset="0"/>
                          </a:rPr>
                          <m:t>𝑐𝑢𝑡𝑒</m:t>
                        </m:r>
                      </m:sub>
                      <m:sup>
                        <m:r>
                          <a:rPr lang="en-US" b="0" i="1">
                            <a:solidFill>
                              <a:srgbClr val="064308"/>
                            </a:solidFill>
                            <a:effectLst>
                              <a:outerShdw blurRad="38100" dist="38100" dir="2700000" algn="tl">
                                <a:srgbClr val="000000">
                                  <a:alpha val="43137"/>
                                </a:srgbClr>
                              </a:outerShdw>
                            </a:effectLst>
                            <a:latin typeface="Cambria Math" panose="02040503050406030204" pitchFamily="18" charset="0"/>
                          </a:rPr>
                          <m:t>++</m:t>
                        </m:r>
                      </m:sup>
                    </m:sSubSup>
                  </m:oMath>
                </a14:m>
                <a:r>
                  <a:rPr lang="en-US" dirty="0">
                    <a:solidFill>
                      <a:srgbClr val="064308"/>
                    </a:solidFill>
                  </a:rPr>
                  <a:t> : </a:t>
                </a:r>
                <a:r>
                  <a:rPr lang="en-US" sz="2400" dirty="0"/>
                  <a:t>toward automated and AI-assisted experiment design</a:t>
                </a:r>
                <a:endParaRPr lang="en-US" sz="2400" dirty="0">
                  <a:solidFill>
                    <a:srgbClr val="064308"/>
                  </a:solidFill>
                </a:endParaRPr>
              </a:p>
            </p:txBody>
          </p:sp>
        </mc:Choice>
        <mc:Fallback xmlns="">
          <p:sp>
            <p:nvSpPr>
              <p:cNvPr id="2" name="Title 1">
                <a:extLst>
                  <a:ext uri="{FF2B5EF4-FFF2-40B4-BE49-F238E27FC236}">
                    <a16:creationId xmlns:a16="http://schemas.microsoft.com/office/drawing/2014/main" id="{23B28DCE-834C-FDBA-EE91-0C0270C63667}"/>
                  </a:ext>
                </a:extLst>
              </p:cNvPr>
              <p:cNvSpPr>
                <a:spLocks noGrp="1" noRot="1" noChangeAspect="1" noMove="1" noResize="1" noEditPoints="1" noAdjustHandles="1" noChangeArrowheads="1" noChangeShapeType="1" noTextEdit="1"/>
              </p:cNvSpPr>
              <p:nvPr>
                <p:ph type="title"/>
              </p:nvPr>
            </p:nvSpPr>
            <p:spPr>
              <a:xfrm>
                <a:off x="744181" y="158034"/>
                <a:ext cx="10713967" cy="424506"/>
              </a:xfrm>
              <a:blipFill>
                <a:blip r:embed="rId2"/>
                <a:stretch>
                  <a:fillRect t="-32857" b="-42857"/>
                </a:stretch>
              </a:blipFill>
            </p:spPr>
            <p:txBody>
              <a:bodyPr/>
              <a:lstStyle/>
              <a:p>
                <a:r>
                  <a:rPr lang="en-US">
                    <a:noFill/>
                  </a:rPr>
                  <a:t> </a:t>
                </a:r>
              </a:p>
            </p:txBody>
          </p:sp>
        </mc:Fallback>
      </mc:AlternateContent>
      <p:sp>
        <p:nvSpPr>
          <p:cNvPr id="3" name="Footer Placeholder 2">
            <a:extLst>
              <a:ext uri="{FF2B5EF4-FFF2-40B4-BE49-F238E27FC236}">
                <a16:creationId xmlns:a16="http://schemas.microsoft.com/office/drawing/2014/main" id="{B87A2510-6639-C2A7-50BB-5464284CB0FC}"/>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99A84490-6FF8-D5FE-A8C0-C2F8387C00AE}"/>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36</a:t>
            </a:fld>
            <a:endParaRPr lang="en-US" dirty="0"/>
          </a:p>
        </p:txBody>
      </p:sp>
      <p:pic>
        <p:nvPicPr>
          <p:cNvPr id="6" name="Picture 5">
            <a:extLst>
              <a:ext uri="{FF2B5EF4-FFF2-40B4-BE49-F238E27FC236}">
                <a16:creationId xmlns:a16="http://schemas.microsoft.com/office/drawing/2014/main" id="{6F59CD9A-9889-C856-2B6A-7E7B51F189E1}"/>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752344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8635EB1B-FCDE-E52E-5735-C5C91B4DAAFE}"/>
                  </a:ext>
                </a:extLst>
              </p:cNvPr>
              <p:cNvSpPr>
                <a:spLocks noGrp="1"/>
              </p:cNvSpPr>
              <p:nvPr>
                <p:ph type="title"/>
              </p:nvPr>
            </p:nvSpPr>
            <p:spPr>
              <a:xfrm>
                <a:off x="744181" y="158034"/>
                <a:ext cx="10713967" cy="424506"/>
              </a:xfrm>
            </p:spPr>
            <p:txBody>
              <a:bodyPr/>
              <a:lstStyle/>
              <a:p>
                <a14:m>
                  <m:oMath xmlns:m="http://schemas.openxmlformats.org/officeDocument/2006/math">
                    <m:sSubSup>
                      <m:sSubSupPr>
                        <m:ctrlPr>
                          <a:rPr lang="en-US">
                            <a:solidFill>
                              <a:srgbClr val="064308"/>
                            </a:solidFill>
                            <a:latin typeface="Cambria Math" panose="02040503050406030204" pitchFamily="18" charset="0"/>
                          </a:rPr>
                        </m:ctrlPr>
                      </m:sSubSupPr>
                      <m:e>
                        <m:r>
                          <a:rPr lang="en-US">
                            <a:solidFill>
                              <a:srgbClr val="064308"/>
                            </a:solidFill>
                            <a:latin typeface="Cambria Math" panose="02040503050406030204" pitchFamily="18" charset="0"/>
                          </a:rPr>
                          <m:t>𝐋𝐈𝐒𝐄</m:t>
                        </m:r>
                      </m:e>
                      <m:sub>
                        <m:r>
                          <a:rPr lang="en-US" b="0" i="1">
                            <a:solidFill>
                              <a:srgbClr val="064308"/>
                            </a:solidFill>
                            <a:effectLst>
                              <a:outerShdw blurRad="38100" dist="38100" dir="2700000" algn="tl">
                                <a:srgbClr val="000000">
                                  <a:alpha val="43137"/>
                                </a:srgbClr>
                              </a:outerShdw>
                            </a:effectLst>
                            <a:latin typeface="Cambria Math" panose="02040503050406030204" pitchFamily="18" charset="0"/>
                          </a:rPr>
                          <m:t>𝑐𝑢𝑡𝑒</m:t>
                        </m:r>
                      </m:sub>
                      <m:sup>
                        <m:r>
                          <a:rPr lang="en-US" b="0" i="1">
                            <a:solidFill>
                              <a:srgbClr val="064308"/>
                            </a:solidFill>
                            <a:effectLst>
                              <a:outerShdw blurRad="38100" dist="38100" dir="2700000" algn="tl">
                                <a:srgbClr val="000000">
                                  <a:alpha val="43137"/>
                                </a:srgbClr>
                              </a:outerShdw>
                            </a:effectLst>
                            <a:latin typeface="Cambria Math" panose="02040503050406030204" pitchFamily="18" charset="0"/>
                          </a:rPr>
                          <m:t>++</m:t>
                        </m:r>
                      </m:sup>
                    </m:sSubSup>
                  </m:oMath>
                </a14:m>
                <a:r>
                  <a:rPr lang="en-US" dirty="0">
                    <a:solidFill>
                      <a:srgbClr val="064308"/>
                    </a:solidFill>
                  </a:rPr>
                  <a:t> : </a:t>
                </a:r>
                <a:r>
                  <a:rPr lang="en-US" sz="2400" dirty="0"/>
                  <a:t>toward automated and AI-assisted experiment design</a:t>
                </a:r>
                <a:endParaRPr lang="en-US" sz="2400" dirty="0">
                  <a:solidFill>
                    <a:srgbClr val="064308"/>
                  </a:solidFill>
                </a:endParaRPr>
              </a:p>
            </p:txBody>
          </p:sp>
        </mc:Choice>
        <mc:Fallback xmlns="">
          <p:sp>
            <p:nvSpPr>
              <p:cNvPr id="2" name="Title 1">
                <a:extLst>
                  <a:ext uri="{FF2B5EF4-FFF2-40B4-BE49-F238E27FC236}">
                    <a16:creationId xmlns:a16="http://schemas.microsoft.com/office/drawing/2014/main" id="{8635EB1B-FCDE-E52E-5735-C5C91B4DAAFE}"/>
                  </a:ext>
                </a:extLst>
              </p:cNvPr>
              <p:cNvSpPr>
                <a:spLocks noGrp="1" noRot="1" noChangeAspect="1" noMove="1" noResize="1" noEditPoints="1" noAdjustHandles="1" noChangeArrowheads="1" noChangeShapeType="1" noTextEdit="1"/>
              </p:cNvSpPr>
              <p:nvPr>
                <p:ph type="title"/>
              </p:nvPr>
            </p:nvSpPr>
            <p:spPr>
              <a:xfrm>
                <a:off x="744181" y="158034"/>
                <a:ext cx="10713967" cy="424506"/>
              </a:xfrm>
              <a:blipFill>
                <a:blip r:embed="rId2"/>
                <a:stretch>
                  <a:fillRect t="-32857" b="-42857"/>
                </a:stretch>
              </a:blipFill>
            </p:spPr>
            <p:txBody>
              <a:bodyPr/>
              <a:lstStyle/>
              <a:p>
                <a:r>
                  <a:rPr lang="en-US">
                    <a:noFill/>
                  </a:rPr>
                  <a:t> </a:t>
                </a:r>
              </a:p>
            </p:txBody>
          </p:sp>
        </mc:Fallback>
      </mc:AlternateContent>
      <p:sp>
        <p:nvSpPr>
          <p:cNvPr id="3" name="Footer Placeholder 2">
            <a:extLst>
              <a:ext uri="{FF2B5EF4-FFF2-40B4-BE49-F238E27FC236}">
                <a16:creationId xmlns:a16="http://schemas.microsoft.com/office/drawing/2014/main" id="{17E4DFCF-065C-D453-3207-2B2851708DA3}"/>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213DE00D-DCCD-7427-5170-50708EEF7F06}"/>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37</a:t>
            </a:fld>
            <a:endParaRPr lang="en-US" dirty="0"/>
          </a:p>
        </p:txBody>
      </p:sp>
      <p:sp>
        <p:nvSpPr>
          <p:cNvPr id="16" name="Content Placeholder 1">
            <a:extLst>
              <a:ext uri="{FF2B5EF4-FFF2-40B4-BE49-F238E27FC236}">
                <a16:creationId xmlns:a16="http://schemas.microsoft.com/office/drawing/2014/main" id="{1194D7FB-9A65-07D6-D984-075132CCA2C4}"/>
              </a:ext>
            </a:extLst>
          </p:cNvPr>
          <p:cNvSpPr txBox="1">
            <a:spLocks/>
          </p:cNvSpPr>
          <p:nvPr/>
        </p:nvSpPr>
        <p:spPr>
          <a:xfrm>
            <a:off x="73025" y="762000"/>
            <a:ext cx="7775575" cy="5334000"/>
          </a:xfrm>
          <a:prstGeom prst="rect">
            <a:avLst/>
          </a:prstGeom>
        </p:spPr>
        <p:txBody>
          <a:bodyPr/>
          <a:lstStyle>
            <a:lvl1pPr marL="180195" indent="-180195" algn="l" defTabSz="803370"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94" indent="-151665" algn="l" defTabSz="803370"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641" indent="-160673" algn="l" defTabSz="803370"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90" indent="-133645" algn="l" defTabSz="803370"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3087" indent="-180195" algn="l" defTabSz="803370"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507"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590"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67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752" indent="-150773" algn="l" defTabSz="807828"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r>
              <a:rPr lang="en-US" altLang="ko-KR" sz="2000" dirty="0"/>
              <a:t> </a:t>
            </a:r>
            <a:r>
              <a:rPr lang="en-US" altLang="ko-KR" sz="1800" dirty="0"/>
              <a:t>Automation: Silent Mode and batch processing</a:t>
            </a:r>
            <a:endParaRPr lang="en-US" altLang="ko-KR" sz="2000" dirty="0"/>
          </a:p>
          <a:p>
            <a:pPr lvl="1"/>
            <a:r>
              <a:rPr lang="en-US" altLang="ko-KR" sz="1400" dirty="0"/>
              <a:t>Large sets of LISE files calculated automatically </a:t>
            </a:r>
          </a:p>
          <a:p>
            <a:pPr lvl="1"/>
            <a:r>
              <a:rPr lang="en-US" altLang="ko-KR" sz="1400" dirty="0"/>
              <a:t>Command-line transmission, tuning, energy calculations, </a:t>
            </a:r>
            <a:br>
              <a:rPr lang="en-US" altLang="ko-KR" sz="1400" dirty="0"/>
            </a:br>
            <a:r>
              <a:rPr lang="en-US" altLang="ko-KR" sz="1400" dirty="0"/>
              <a:t>deposition and radiation studies </a:t>
            </a:r>
          </a:p>
          <a:p>
            <a:pPr lvl="1"/>
            <a:r>
              <a:rPr lang="en-US" altLang="ko-KR" sz="1400" dirty="0"/>
              <a:t>Batch logging and reproducible calculation workflows </a:t>
            </a:r>
          </a:p>
          <a:p>
            <a:pPr lvl="1"/>
            <a:r>
              <a:rPr lang="en-US" altLang="ko-KR" sz="1400" dirty="0"/>
              <a:t>Python/Excel post-processing for systematic rate studies </a:t>
            </a:r>
          </a:p>
          <a:p>
            <a:pPr>
              <a:spcBef>
                <a:spcPts val="600"/>
              </a:spcBef>
            </a:pPr>
            <a:r>
              <a:rPr lang="en-US" altLang="ko-KR" sz="1800" dirty="0"/>
              <a:t>An expanding LISE⁺⁺ ecosystem</a:t>
            </a:r>
          </a:p>
          <a:p>
            <a:pPr lvl="1"/>
            <a:r>
              <a:rPr lang="en-US" altLang="ko-KR" sz="1400" dirty="0"/>
              <a:t>ETACHA4 — non-equilibrium charge-state evolution </a:t>
            </a:r>
          </a:p>
          <a:p>
            <a:pPr lvl="1"/>
            <a:r>
              <a:rPr lang="en-US" altLang="ko-KR" sz="1400" dirty="0"/>
              <a:t>GLOBAL — charge-state calculations and optimized transmission </a:t>
            </a:r>
          </a:p>
          <a:p>
            <a:pPr lvl="1"/>
            <a:r>
              <a:rPr lang="en-US" altLang="ko-KR" sz="1400" dirty="0"/>
              <a:t>GEMINI⁺⁺ — statistical de-excitation </a:t>
            </a:r>
          </a:p>
          <a:p>
            <a:pPr lvl="1"/>
            <a:r>
              <a:rPr lang="en-US" altLang="ko-KR" sz="1400" dirty="0" err="1"/>
              <a:t>IsomerAPI</a:t>
            </a:r>
            <a:r>
              <a:rPr lang="en-US" altLang="ko-KR" sz="1400" dirty="0"/>
              <a:t> — isomer and </a:t>
            </a:r>
            <a:r>
              <a:rPr lang="el-GR" altLang="ko-KR" sz="1400" dirty="0"/>
              <a:t>γ-</a:t>
            </a:r>
            <a:r>
              <a:rPr lang="en-US" altLang="ko-KR" sz="1400" dirty="0"/>
              <a:t>ray information </a:t>
            </a:r>
          </a:p>
          <a:p>
            <a:pPr lvl="1"/>
            <a:r>
              <a:rPr lang="en-US" altLang="ko-KR" sz="1400" dirty="0"/>
              <a:t>Direct integration of these tools into experiment-planning workflows </a:t>
            </a:r>
          </a:p>
          <a:p>
            <a:pPr lvl="1"/>
            <a:r>
              <a:rPr lang="en-US" altLang="ko-KR" sz="1400" dirty="0"/>
              <a:t>Beam dump, Prompt-radiation, Radiation residue utilities</a:t>
            </a:r>
          </a:p>
          <a:p>
            <a:pPr>
              <a:spcBef>
                <a:spcPts val="600"/>
              </a:spcBef>
            </a:pPr>
            <a:r>
              <a:rPr lang="en-US" altLang="ko-KR" sz="1800" dirty="0"/>
              <a:t>AI-assisted development</a:t>
            </a:r>
          </a:p>
          <a:p>
            <a:pPr lvl="2"/>
            <a:r>
              <a:rPr lang="en-US" altLang="ko-KR" sz="1400" dirty="0"/>
              <a:t>Accelerating implementation, testing, and </a:t>
            </a:r>
            <a:br>
              <a:rPr lang="en-US" altLang="ko-KR" sz="1400" dirty="0"/>
            </a:br>
            <a:r>
              <a:rPr lang="en-US" altLang="ko-KR" sz="1400" dirty="0"/>
              <a:t>validation of new physics models</a:t>
            </a:r>
          </a:p>
          <a:p>
            <a:pPr lvl="1"/>
            <a:r>
              <a:rPr lang="en-US" altLang="ko-KR" sz="1600" dirty="0"/>
              <a:t>LISE⁺⁺ AI Planning Agent</a:t>
            </a:r>
          </a:p>
          <a:p>
            <a:pPr lvl="2"/>
            <a:r>
              <a:rPr lang="en-US" altLang="ko-KR" sz="1400" dirty="0"/>
              <a:t>Assists users with experiment-planning workflows</a:t>
            </a:r>
          </a:p>
          <a:p>
            <a:pPr lvl="2"/>
            <a:r>
              <a:rPr lang="en-US" altLang="ko-KR" sz="1400" dirty="0"/>
              <a:t>Uses LISE⁺⁺ documentation, expert guidance, and examples of validated tunes</a:t>
            </a:r>
          </a:p>
          <a:p>
            <a:pPr lvl="1"/>
            <a:r>
              <a:rPr lang="en-US" altLang="ko-KR" sz="1600" dirty="0"/>
              <a:t>LISE⁺⁺ AI Safety Agent</a:t>
            </a:r>
          </a:p>
          <a:p>
            <a:pPr lvl="2"/>
            <a:r>
              <a:rPr lang="en-US" altLang="ko-KR" sz="1400" dirty="0"/>
              <a:t>Evaluates proposed separator settings against device limits</a:t>
            </a:r>
          </a:p>
          <a:p>
            <a:pPr lvl="2"/>
            <a:r>
              <a:rPr lang="en-US" altLang="ko-KR" sz="1400" dirty="0"/>
              <a:t>Checks power deposition, beam size, and beam-dump constraints</a:t>
            </a:r>
          </a:p>
          <a:p>
            <a:pPr lvl="1"/>
            <a:r>
              <a:rPr lang="en-US" altLang="ko-KR" sz="1600" dirty="0"/>
              <a:t>Toward reliable AI-assisted experiment design and optimization</a:t>
            </a:r>
          </a:p>
          <a:p>
            <a:pPr marL="211729" lvl="1" indent="0">
              <a:buNone/>
            </a:pPr>
            <a:endParaRPr lang="en-US" sz="1800" kern="0" dirty="0"/>
          </a:p>
        </p:txBody>
      </p:sp>
      <p:sp>
        <p:nvSpPr>
          <p:cNvPr id="6" name="TextBox 5">
            <a:extLst>
              <a:ext uri="{FF2B5EF4-FFF2-40B4-BE49-F238E27FC236}">
                <a16:creationId xmlns:a16="http://schemas.microsoft.com/office/drawing/2014/main" id="{A4B54F98-7F33-99CA-5BE8-DEE4F6CE4A2A}"/>
              </a:ext>
            </a:extLst>
          </p:cNvPr>
          <p:cNvSpPr txBox="1"/>
          <p:nvPr/>
        </p:nvSpPr>
        <p:spPr>
          <a:xfrm>
            <a:off x="8153400" y="4583072"/>
            <a:ext cx="2819400" cy="523220"/>
          </a:xfrm>
          <a:prstGeom prst="rect">
            <a:avLst/>
          </a:prstGeom>
          <a:noFill/>
        </p:spPr>
        <p:txBody>
          <a:bodyPr wrap="square">
            <a:spAutoFit/>
          </a:bodyPr>
          <a:lstStyle/>
          <a:p>
            <a:r>
              <a:rPr lang="en-US" sz="1400" dirty="0">
                <a:solidFill>
                  <a:schemeClr val="accent5">
                    <a:lumMod val="75000"/>
                  </a:schemeClr>
                </a:solidFill>
              </a:rPr>
              <a:t>workflow • documentation • expert guidance • validated tunes</a:t>
            </a:r>
          </a:p>
        </p:txBody>
      </p:sp>
      <p:sp>
        <p:nvSpPr>
          <p:cNvPr id="8" name="TextBox 7">
            <a:extLst>
              <a:ext uri="{FF2B5EF4-FFF2-40B4-BE49-F238E27FC236}">
                <a16:creationId xmlns:a16="http://schemas.microsoft.com/office/drawing/2014/main" id="{3A6E936B-8267-A10B-2089-986E9F9C0E71}"/>
              </a:ext>
            </a:extLst>
          </p:cNvPr>
          <p:cNvSpPr txBox="1"/>
          <p:nvPr/>
        </p:nvSpPr>
        <p:spPr>
          <a:xfrm>
            <a:off x="8174182" y="5336985"/>
            <a:ext cx="2341418" cy="523220"/>
          </a:xfrm>
          <a:prstGeom prst="rect">
            <a:avLst/>
          </a:prstGeom>
          <a:noFill/>
        </p:spPr>
        <p:txBody>
          <a:bodyPr wrap="square">
            <a:spAutoFit/>
          </a:bodyPr>
          <a:lstStyle/>
          <a:p>
            <a:r>
              <a:rPr lang="en-US" sz="1400" dirty="0"/>
              <a:t>device limits • power • </a:t>
            </a:r>
            <a:br>
              <a:rPr lang="en-US" sz="1400" dirty="0"/>
            </a:br>
            <a:r>
              <a:rPr lang="en-US" sz="1400" dirty="0"/>
              <a:t>beam size • beam dump</a:t>
            </a:r>
          </a:p>
        </p:txBody>
      </p:sp>
      <p:sp>
        <p:nvSpPr>
          <p:cNvPr id="9" name="Arrow: Right 8">
            <a:extLst>
              <a:ext uri="{FF2B5EF4-FFF2-40B4-BE49-F238E27FC236}">
                <a16:creationId xmlns:a16="http://schemas.microsoft.com/office/drawing/2014/main" id="{C27F3132-D313-D964-BE34-B6DECADDA78E}"/>
              </a:ext>
            </a:extLst>
          </p:cNvPr>
          <p:cNvSpPr/>
          <p:nvPr/>
        </p:nvSpPr>
        <p:spPr>
          <a:xfrm>
            <a:off x="7315200" y="4682836"/>
            <a:ext cx="609600" cy="228600"/>
          </a:xfrm>
          <a:prstGeom prst="rightArrow">
            <a:avLst/>
          </a:prstGeom>
          <a:gradFill>
            <a:gsLst>
              <a:gs pos="0">
                <a:schemeClr val="accent4">
                  <a:lumMod val="40000"/>
                  <a:lumOff val="6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710B6CD1-AB38-357E-8474-C180306293B9}"/>
              </a:ext>
            </a:extLst>
          </p:cNvPr>
          <p:cNvSpPr/>
          <p:nvPr/>
        </p:nvSpPr>
        <p:spPr>
          <a:xfrm>
            <a:off x="7315200" y="5481310"/>
            <a:ext cx="609600" cy="228600"/>
          </a:xfrm>
          <a:prstGeom prst="rightArrow">
            <a:avLst/>
          </a:prstGeom>
          <a:gradFill>
            <a:gsLst>
              <a:gs pos="0">
                <a:schemeClr val="accent4">
                  <a:lumMod val="40000"/>
                  <a:lumOff val="6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9CD82FB-0615-DA3C-C7B0-2C045D0BBB43}"/>
              </a:ext>
            </a:extLst>
          </p:cNvPr>
          <p:cNvPicPr>
            <a:picLocks noChangeAspect="1"/>
          </p:cNvPicPr>
          <p:nvPr/>
        </p:nvPicPr>
        <p:blipFill>
          <a:blip r:embed="rId3"/>
          <a:stretch>
            <a:fillRect/>
          </a:stretch>
        </p:blipFill>
        <p:spPr>
          <a:xfrm>
            <a:off x="6248400" y="934886"/>
            <a:ext cx="5719935" cy="3219174"/>
          </a:xfrm>
          <a:prstGeom prst="rect">
            <a:avLst/>
          </a:prstGeom>
        </p:spPr>
      </p:pic>
    </p:spTree>
    <p:extLst>
      <p:ext uri="{BB962C8B-B14F-4D97-AF65-F5344CB8AC3E}">
        <p14:creationId xmlns:p14="http://schemas.microsoft.com/office/powerpoint/2010/main" val="1954662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9FCFE-26B3-784B-AE82-176E7630D9A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8665FEE-C879-A98F-CEFD-2E69238FE8BE}"/>
                  </a:ext>
                </a:extLst>
              </p:cNvPr>
              <p:cNvSpPr>
                <a:spLocks noGrp="1"/>
              </p:cNvSpPr>
              <p:nvPr>
                <p:ph type="title"/>
              </p:nvPr>
            </p:nvSpPr>
            <p:spPr>
              <a:xfrm>
                <a:off x="744181" y="158034"/>
                <a:ext cx="10713967" cy="424506"/>
              </a:xfrm>
            </p:spPr>
            <p:txBody>
              <a:bodyPr/>
              <a:lstStyle/>
              <a:p>
                <a14:m>
                  <m:oMath xmlns:m="http://schemas.openxmlformats.org/officeDocument/2006/math">
                    <m:sSubSup>
                      <m:sSubSupPr>
                        <m:ctrlPr>
                          <a:rPr lang="en-US">
                            <a:solidFill>
                              <a:srgbClr val="064308"/>
                            </a:solidFill>
                            <a:latin typeface="Cambria Math" panose="02040503050406030204" pitchFamily="18" charset="0"/>
                          </a:rPr>
                        </m:ctrlPr>
                      </m:sSubSupPr>
                      <m:e>
                        <m:r>
                          <a:rPr lang="en-US">
                            <a:solidFill>
                              <a:srgbClr val="064308"/>
                            </a:solidFill>
                            <a:latin typeface="Cambria Math" panose="02040503050406030204" pitchFamily="18" charset="0"/>
                          </a:rPr>
                          <m:t>𝐋𝐈𝐒𝐄</m:t>
                        </m:r>
                      </m:e>
                      <m:sub>
                        <m:r>
                          <a:rPr lang="en-US" b="0" i="1">
                            <a:solidFill>
                              <a:srgbClr val="064308"/>
                            </a:solidFill>
                            <a:effectLst>
                              <a:outerShdw blurRad="38100" dist="38100" dir="2700000" algn="tl">
                                <a:srgbClr val="000000">
                                  <a:alpha val="43137"/>
                                </a:srgbClr>
                              </a:outerShdw>
                            </a:effectLst>
                            <a:latin typeface="Cambria Math" panose="02040503050406030204" pitchFamily="18" charset="0"/>
                          </a:rPr>
                          <m:t>𝑐𝑢𝑡𝑒</m:t>
                        </m:r>
                      </m:sub>
                      <m:sup>
                        <m:r>
                          <a:rPr lang="en-US" b="0" i="1">
                            <a:solidFill>
                              <a:srgbClr val="064308"/>
                            </a:solidFill>
                            <a:effectLst>
                              <a:outerShdw blurRad="38100" dist="38100" dir="2700000" algn="tl">
                                <a:srgbClr val="000000">
                                  <a:alpha val="43137"/>
                                </a:srgbClr>
                              </a:outerShdw>
                            </a:effectLst>
                            <a:latin typeface="Cambria Math" panose="02040503050406030204" pitchFamily="18" charset="0"/>
                          </a:rPr>
                          <m:t>++</m:t>
                        </m:r>
                      </m:sup>
                    </m:sSubSup>
                  </m:oMath>
                </a14:m>
                <a:r>
                  <a:rPr lang="en-US" dirty="0">
                    <a:solidFill>
                      <a:srgbClr val="064308"/>
                    </a:solidFill>
                  </a:rPr>
                  <a:t> : </a:t>
                </a:r>
                <a:r>
                  <a:rPr lang="en-US" sz="2400" dirty="0"/>
                  <a:t>toward automated and AI-assisted experiment design</a:t>
                </a:r>
                <a:endParaRPr lang="en-US" sz="2400" dirty="0">
                  <a:solidFill>
                    <a:srgbClr val="064308"/>
                  </a:solidFill>
                </a:endParaRPr>
              </a:p>
            </p:txBody>
          </p:sp>
        </mc:Choice>
        <mc:Fallback xmlns="">
          <p:sp>
            <p:nvSpPr>
              <p:cNvPr id="2" name="Title 1">
                <a:extLst>
                  <a:ext uri="{FF2B5EF4-FFF2-40B4-BE49-F238E27FC236}">
                    <a16:creationId xmlns:a16="http://schemas.microsoft.com/office/drawing/2014/main" id="{C8665FEE-C879-A98F-CEFD-2E69238FE8BE}"/>
                  </a:ext>
                </a:extLst>
              </p:cNvPr>
              <p:cNvSpPr>
                <a:spLocks noGrp="1" noRot="1" noChangeAspect="1" noMove="1" noResize="1" noEditPoints="1" noAdjustHandles="1" noChangeArrowheads="1" noChangeShapeType="1" noTextEdit="1"/>
              </p:cNvSpPr>
              <p:nvPr>
                <p:ph type="title"/>
              </p:nvPr>
            </p:nvSpPr>
            <p:spPr>
              <a:xfrm>
                <a:off x="744181" y="158034"/>
                <a:ext cx="10713967" cy="424506"/>
              </a:xfrm>
              <a:blipFill>
                <a:blip r:embed="rId2"/>
                <a:stretch>
                  <a:fillRect t="-32857" b="-42857"/>
                </a:stretch>
              </a:blipFill>
            </p:spPr>
            <p:txBody>
              <a:bodyPr/>
              <a:lstStyle/>
              <a:p>
                <a:r>
                  <a:rPr lang="en-US">
                    <a:noFill/>
                  </a:rPr>
                  <a:t> </a:t>
                </a:r>
              </a:p>
            </p:txBody>
          </p:sp>
        </mc:Fallback>
      </mc:AlternateContent>
      <p:sp>
        <p:nvSpPr>
          <p:cNvPr id="3" name="Footer Placeholder 2">
            <a:extLst>
              <a:ext uri="{FF2B5EF4-FFF2-40B4-BE49-F238E27FC236}">
                <a16:creationId xmlns:a16="http://schemas.microsoft.com/office/drawing/2014/main" id="{8A9F6DE3-1A71-8AB2-AB55-71F845EEEAF5}"/>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4" name="Slide Number Placeholder 3">
            <a:extLst>
              <a:ext uri="{FF2B5EF4-FFF2-40B4-BE49-F238E27FC236}">
                <a16:creationId xmlns:a16="http://schemas.microsoft.com/office/drawing/2014/main" id="{A5E8CA24-3A99-4CB1-167E-2469979DCD73}"/>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38</a:t>
            </a:fld>
            <a:endParaRPr lang="en-US" dirty="0"/>
          </a:p>
        </p:txBody>
      </p:sp>
      <p:pic>
        <p:nvPicPr>
          <p:cNvPr id="7" name="Picture 6">
            <a:extLst>
              <a:ext uri="{FF2B5EF4-FFF2-40B4-BE49-F238E27FC236}">
                <a16:creationId xmlns:a16="http://schemas.microsoft.com/office/drawing/2014/main" id="{26C30C5D-733C-08EE-EBE0-57F0809CB866}"/>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1624434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E96E4E3-5B47-7837-D72C-B4500520844B}"/>
              </a:ext>
            </a:extLst>
          </p:cNvPr>
          <p:cNvSpPr>
            <a:spLocks noGrp="1"/>
          </p:cNvSpPr>
          <p:nvPr>
            <p:ph type="title"/>
          </p:nvPr>
        </p:nvSpPr>
        <p:spPr/>
        <p:txBody>
          <a:bodyPr/>
          <a:lstStyle/>
          <a:p>
            <a:endParaRPr lang="en-US" dirty="0"/>
          </a:p>
        </p:txBody>
      </p:sp>
      <p:sp>
        <p:nvSpPr>
          <p:cNvPr id="5" name="Rectangle 4">
            <a:extLst>
              <a:ext uri="{FF2B5EF4-FFF2-40B4-BE49-F238E27FC236}">
                <a16:creationId xmlns:a16="http://schemas.microsoft.com/office/drawing/2014/main" id="{6B38F57D-4839-2B87-A648-31A85B61A08C}"/>
              </a:ext>
            </a:extLst>
          </p:cNvPr>
          <p:cNvSpPr/>
          <p:nvPr/>
        </p:nvSpPr>
        <p:spPr>
          <a:xfrm>
            <a:off x="0" y="0"/>
            <a:ext cx="12192000" cy="6858000"/>
          </a:xfrm>
          <a:prstGeom prst="rect">
            <a:avLst/>
          </a:prstGeom>
          <a:solidFill>
            <a:srgbClr val="06430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dirty="0">
                <a:solidFill>
                  <a:schemeClr val="bg1"/>
                </a:solidFill>
                <a:effectLst>
                  <a:outerShdw blurRad="38100" dist="38100" dir="2700000" algn="tl">
                    <a:srgbClr val="000000">
                      <a:alpha val="43137"/>
                    </a:srgbClr>
                  </a:outerShdw>
                </a:effectLst>
              </a:rPr>
              <a:t>Summary &amp; Acknowledgements</a:t>
            </a:r>
          </a:p>
          <a:p>
            <a:pPr algn="ctr"/>
            <a:endParaRPr lang="en-US" b="1" dirty="0">
              <a:solidFill>
                <a:schemeClr val="bg1">
                  <a:lumMod val="95000"/>
                </a:schemeClr>
              </a:solidFill>
              <a:effectLst>
                <a:outerShdw blurRad="38100" dist="38100" dir="2700000" algn="tl">
                  <a:srgbClr val="000000">
                    <a:alpha val="43137"/>
                  </a:srgbClr>
                </a:outerShdw>
              </a:effectLst>
            </a:endParaRPr>
          </a:p>
        </p:txBody>
      </p:sp>
      <p:pic>
        <p:nvPicPr>
          <p:cNvPr id="2" name="Picture 1" descr="A white helmet with a curved tail&#10;&#10;Description automatically generated">
            <a:extLst>
              <a:ext uri="{FF2B5EF4-FFF2-40B4-BE49-F238E27FC236}">
                <a16:creationId xmlns:a16="http://schemas.microsoft.com/office/drawing/2014/main" id="{7ECB26E9-8B3C-F351-95E2-E2C7F98B0EF1}"/>
              </a:ext>
            </a:extLst>
          </p:cNvPr>
          <p:cNvPicPr>
            <a:picLocks noChangeAspect="1"/>
          </p:cNvPicPr>
          <p:nvPr/>
        </p:nvPicPr>
        <p:blipFill>
          <a:blip r:embed="rId2"/>
          <a:stretch>
            <a:fillRect/>
          </a:stretch>
        </p:blipFill>
        <p:spPr>
          <a:xfrm>
            <a:off x="228600" y="6108800"/>
            <a:ext cx="495300" cy="495300"/>
          </a:xfrm>
          <a:prstGeom prst="rect">
            <a:avLst/>
          </a:prstGeom>
        </p:spPr>
      </p:pic>
      <p:sp>
        <p:nvSpPr>
          <p:cNvPr id="8" name="Footer Placeholder 7">
            <a:extLst>
              <a:ext uri="{FF2B5EF4-FFF2-40B4-BE49-F238E27FC236}">
                <a16:creationId xmlns:a16="http://schemas.microsoft.com/office/drawing/2014/main" id="{7D38DC8B-04C6-6DF1-D94E-08E8B40A9E74}"/>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9" name="Slide Number Placeholder 8">
            <a:extLst>
              <a:ext uri="{FF2B5EF4-FFF2-40B4-BE49-F238E27FC236}">
                <a16:creationId xmlns:a16="http://schemas.microsoft.com/office/drawing/2014/main" id="{1A529C7B-89E6-0EF1-042E-1EEF1675EDFE}"/>
              </a:ext>
            </a:extLst>
          </p:cNvPr>
          <p:cNvSpPr>
            <a:spLocks noGrp="1"/>
          </p:cNvSpPr>
          <p:nvPr>
            <p:ph type="sldNum" sz="quarter" idx="11"/>
          </p:nvPr>
        </p:nvSpPr>
        <p:spPr/>
        <p:txBody>
          <a:bodyPr/>
          <a:lstStyle/>
          <a:p>
            <a:pPr>
              <a:defRPr/>
            </a:pPr>
            <a:r>
              <a:rPr lang="en-US" dirty="0"/>
              <a:t>, Slide </a:t>
            </a:r>
            <a:fld id="{CF988859-7953-4624-98C4-717249B46A15}" type="slidenum">
              <a:rPr lang="en-US" smtClean="0"/>
              <a:pPr>
                <a:defRPr/>
              </a:pPr>
              <a:t>39</a:t>
            </a:fld>
            <a:endParaRPr lang="en-US" dirty="0"/>
          </a:p>
        </p:txBody>
      </p:sp>
    </p:spTree>
    <p:extLst>
      <p:ext uri="{BB962C8B-B14F-4D97-AF65-F5344CB8AC3E}">
        <p14:creationId xmlns:p14="http://schemas.microsoft.com/office/powerpoint/2010/main" val="998670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5937" y="960270"/>
            <a:ext cx="11421918" cy="4937460"/>
          </a:xfrm>
        </p:spPr>
        <p:txBody>
          <a:bodyPr/>
          <a:lstStyle/>
          <a:p>
            <a:pPr lvl="0">
              <a:lnSpc>
                <a:spcPct val="100000"/>
              </a:lnSpc>
            </a:pPr>
            <a:r>
              <a:rPr lang="en-US" sz="1800" dirty="0"/>
              <a:t>FRIB has already demonstrated strong new-isotope discovery capability at only a fraction of its ultimate beam power </a:t>
            </a:r>
          </a:p>
          <a:p>
            <a:pPr lvl="0">
              <a:lnSpc>
                <a:spcPct val="100000"/>
              </a:lnSpc>
            </a:pPr>
            <a:r>
              <a:rPr lang="en-US" sz="1800" dirty="0"/>
              <a:t>New isotopes have been observed with </a:t>
            </a:r>
            <a:r>
              <a:rPr lang="en-US" sz="1800" baseline="30000" dirty="0"/>
              <a:t>198</a:t>
            </a:r>
            <a:r>
              <a:rPr lang="en-US" sz="1800" dirty="0"/>
              <a:t>Pt, </a:t>
            </a:r>
            <a:r>
              <a:rPr lang="en-US" sz="1800" baseline="30000" dirty="0"/>
              <a:t>82</a:t>
            </a:r>
            <a:r>
              <a:rPr lang="en-US" sz="1800" dirty="0"/>
              <a:t>Se, and in the 2026 </a:t>
            </a:r>
            <a:r>
              <a:rPr lang="en-US" sz="1800" dirty="0" err="1"/>
              <a:t>FDSi</a:t>
            </a:r>
            <a:r>
              <a:rPr lang="en-US" sz="1800" dirty="0"/>
              <a:t> campaign with </a:t>
            </a:r>
            <a:r>
              <a:rPr lang="en-US" sz="1800" baseline="30000" dirty="0"/>
              <a:t>144</a:t>
            </a:r>
            <a:r>
              <a:rPr lang="en-US" sz="1800" dirty="0"/>
              <a:t>Sm, </a:t>
            </a:r>
            <a:r>
              <a:rPr lang="en-US" sz="1800" baseline="30000" dirty="0"/>
              <a:t>208</a:t>
            </a:r>
            <a:r>
              <a:rPr lang="en-US" sz="1800" dirty="0"/>
              <a:t>Pb, and </a:t>
            </a:r>
            <a:r>
              <a:rPr lang="en-US" sz="1800" baseline="30000" dirty="0"/>
              <a:t>238</a:t>
            </a:r>
            <a:r>
              <a:rPr lang="en-US" sz="1800" dirty="0"/>
              <a:t>U beams </a:t>
            </a:r>
          </a:p>
          <a:p>
            <a:pPr lvl="0">
              <a:lnSpc>
                <a:spcPct val="100000"/>
              </a:lnSpc>
            </a:pPr>
            <a:r>
              <a:rPr lang="en-US" sz="1800" dirty="0"/>
              <a:t>Reliable searches increasingly require sophisticated particle identification, including </a:t>
            </a:r>
            <a:r>
              <a:rPr lang="en-US" sz="1800" i="1" dirty="0"/>
              <a:t>A</a:t>
            </a:r>
            <a:r>
              <a:rPr lang="en-US" sz="1800" dirty="0"/>
              <a:t>–</a:t>
            </a:r>
            <a:r>
              <a:rPr lang="en-US" sz="1800" i="1" dirty="0"/>
              <a:t>Z</a:t>
            </a:r>
            <a:r>
              <a:rPr lang="en-US" sz="1800" dirty="0"/>
              <a:t>–</a:t>
            </a:r>
            <a:r>
              <a:rPr lang="en-US" sz="1800" i="1" dirty="0"/>
              <a:t>q</a:t>
            </a:r>
            <a:r>
              <a:rPr lang="en-US" sz="1800" dirty="0"/>
              <a:t> analysis, isomer tagging, charge-state modeling, and </a:t>
            </a:r>
            <a:r>
              <a:rPr lang="en-US" sz="1800" dirty="0" err="1"/>
              <a:t>Z</a:t>
            </a:r>
            <a:r>
              <a:rPr lang="en-US" sz="1800" baseline="-25000" dirty="0" err="1"/>
              <a:t>Bragg</a:t>
            </a:r>
            <a:r>
              <a:rPr lang="en-US" sz="1800" dirty="0"/>
              <a:t> reconstruction </a:t>
            </a:r>
          </a:p>
          <a:p>
            <a:pPr lvl="0">
              <a:lnSpc>
                <a:spcPct val="100000"/>
              </a:lnSpc>
            </a:pPr>
            <a:r>
              <a:rPr lang="en-US" sz="1800" dirty="0"/>
              <a:t>Production-rate predictions far from stability require uncertainties: ΔBE systematics and Bayesian model averaging provide a path beyond a single “best” reaction model </a:t>
            </a:r>
          </a:p>
          <a:p>
            <a:pPr lvl="0">
              <a:lnSpc>
                <a:spcPct val="100000"/>
              </a:lnSpc>
            </a:pPr>
            <a:r>
              <a:rPr lang="en-US" sz="1800" dirty="0"/>
              <a:t>Multi-step reactions in the target and secondary reactions in wedges and other beamline materials become increasingly important at high-intensity facilities</a:t>
            </a:r>
          </a:p>
          <a:p>
            <a:pPr lvl="0">
              <a:lnSpc>
                <a:spcPct val="100000"/>
              </a:lnSpc>
            </a:pPr>
            <a:r>
              <a:rPr lang="en-US" sz="1800" dirty="0"/>
              <a:t>Higher beam power, FRIB400, and optimized multi-step production will significantly extend access toward the limits of nuclear existence </a:t>
            </a:r>
          </a:p>
          <a:p>
            <a:pPr lvl="0">
              <a:lnSpc>
                <a:spcPct val="100000"/>
              </a:lnSpc>
            </a:pPr>
            <a:r>
              <a:rPr lang="en-US" sz="1800" dirty="0"/>
              <a:t>LISE⁺⁺ is evolving from a separator-design code into an integrated, automated and AI-assisted framework connecting reaction mechanisms, realistic beam transport, experiment planning, and data analysis</a:t>
            </a:r>
          </a:p>
          <a:p>
            <a:pPr marL="347663" indent="-347663">
              <a:spcBef>
                <a:spcPts val="600"/>
              </a:spcBef>
              <a:spcAft>
                <a:spcPts val="1200"/>
              </a:spcAft>
              <a:defRPr sz="2000"/>
            </a:pPr>
            <a:endParaRPr sz="1800" b="1" dirty="0"/>
          </a:p>
        </p:txBody>
      </p:sp>
      <p:sp>
        <p:nvSpPr>
          <p:cNvPr id="3" name="Title 2"/>
          <p:cNvSpPr>
            <a:spLocks noGrp="1"/>
          </p:cNvSpPr>
          <p:nvPr>
            <p:ph type="title"/>
          </p:nvPr>
        </p:nvSpPr>
        <p:spPr/>
        <p:txBody>
          <a:bodyPr/>
          <a:lstStyle/>
          <a:p>
            <a:pPr>
              <a:defRPr sz="3200" b="1">
                <a:solidFill>
                  <a:srgbClr val="005045"/>
                </a:solidFill>
              </a:defRPr>
            </a:pPr>
            <a:r>
              <a:rPr dirty="0"/>
              <a:t>Summary</a:t>
            </a:r>
          </a:p>
        </p:txBody>
      </p:sp>
      <p:sp>
        <p:nvSpPr>
          <p:cNvPr id="4" name="Footer Placeholder 3">
            <a:extLst>
              <a:ext uri="{FF2B5EF4-FFF2-40B4-BE49-F238E27FC236}">
                <a16:creationId xmlns:a16="http://schemas.microsoft.com/office/drawing/2014/main" id="{168C5909-8A44-31A7-2C4B-3AE037FA750B}"/>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5" name="Slide Number Placeholder 4">
            <a:extLst>
              <a:ext uri="{FF2B5EF4-FFF2-40B4-BE49-F238E27FC236}">
                <a16:creationId xmlns:a16="http://schemas.microsoft.com/office/drawing/2014/main" id="{5DC1A6D7-2020-0CDF-DFF7-8725FD047186}"/>
              </a:ext>
            </a:extLst>
          </p:cNvPr>
          <p:cNvSpPr>
            <a:spLocks noGrp="1"/>
          </p:cNvSpPr>
          <p:nvPr>
            <p:ph type="sldNum" sz="quarter" idx="11"/>
          </p:nvPr>
        </p:nvSpPr>
        <p:spPr/>
        <p:txBody>
          <a:bodyPr/>
          <a:lstStyle/>
          <a:p>
            <a:pPr>
              <a:defRPr/>
            </a:pPr>
            <a:r>
              <a:rPr lang="en-US"/>
              <a:t>, Slide </a:t>
            </a:r>
            <a:fld id="{35AD4620-7552-4207-8973-898801ED212B}" type="slidenum">
              <a:rPr lang="en-US" smtClean="0"/>
              <a:pPr>
                <a:defRPr/>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721BF4-08E0-00E7-72B3-749039CB31BD}"/>
              </a:ext>
            </a:extLst>
          </p:cNvPr>
          <p:cNvSpPr>
            <a:spLocks noGrp="1"/>
          </p:cNvSpPr>
          <p:nvPr>
            <p:ph type="title"/>
          </p:nvPr>
        </p:nvSpPr>
        <p:spPr/>
        <p:txBody>
          <a:bodyPr/>
          <a:lstStyle/>
          <a:p>
            <a:r>
              <a:rPr lang="en-US" dirty="0"/>
              <a:t>Team &amp; Acknowledgements</a:t>
            </a:r>
          </a:p>
        </p:txBody>
      </p:sp>
      <p:sp>
        <p:nvSpPr>
          <p:cNvPr id="5" name="Text Placeholder 6">
            <a:extLst>
              <a:ext uri="{FF2B5EF4-FFF2-40B4-BE49-F238E27FC236}">
                <a16:creationId xmlns:a16="http://schemas.microsoft.com/office/drawing/2014/main" id="{D9724AC3-2C52-D159-F128-E3CB315CC4CC}"/>
              </a:ext>
            </a:extLst>
          </p:cNvPr>
          <p:cNvSpPr txBox="1">
            <a:spLocks/>
          </p:cNvSpPr>
          <p:nvPr/>
        </p:nvSpPr>
        <p:spPr bwMode="auto">
          <a:xfrm>
            <a:off x="163721" y="5263571"/>
            <a:ext cx="11864557" cy="5816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180178" indent="-180178" algn="l" defTabSz="803293" rtl="0" eaLnBrk="1" fontAlgn="base" hangingPunct="1">
              <a:lnSpc>
                <a:spcPct val="90000"/>
              </a:lnSpc>
              <a:spcBef>
                <a:spcPts val="1206"/>
              </a:spcBef>
              <a:spcAft>
                <a:spcPct val="0"/>
              </a:spcAft>
              <a:buSzPct val="100000"/>
              <a:buFont typeface="Wingdings" pitchFamily="2" charset="2"/>
              <a:buChar char="§"/>
              <a:defRPr sz="2200">
                <a:solidFill>
                  <a:srgbClr val="064308"/>
                </a:solidFill>
                <a:latin typeface="Arial" charset="0"/>
                <a:ea typeface="ＭＳ Ｐゴシック" pitchFamily="-65" charset="-128"/>
                <a:cs typeface="ＭＳ Ｐゴシック" pitchFamily="-65" charset="-128"/>
              </a:defRPr>
            </a:lvl1pPr>
            <a:lvl2pPr marL="363359" indent="-151650" algn="l" defTabSz="803293" rtl="0" eaLnBrk="1" fontAlgn="base" hangingPunct="1">
              <a:lnSpc>
                <a:spcPct val="90000"/>
              </a:lnSpc>
              <a:spcBef>
                <a:spcPts val="201"/>
              </a:spcBef>
              <a:spcAft>
                <a:spcPct val="0"/>
              </a:spcAft>
              <a:buSzPct val="100000"/>
              <a:buFont typeface="Arial" pitchFamily="34" charset="0"/>
              <a:buChar char="•"/>
              <a:defRPr sz="2000">
                <a:solidFill>
                  <a:schemeClr val="tx1"/>
                </a:solidFill>
                <a:latin typeface="Arial" charset="0"/>
                <a:ea typeface="ＭＳ Ｐゴシック" charset="-128"/>
                <a:cs typeface="ＭＳ Ｐゴシック"/>
              </a:defRPr>
            </a:lvl2pPr>
            <a:lvl3pPr marL="591584" indent="-160658" algn="l" defTabSz="803293" rtl="0" eaLnBrk="1" fontAlgn="base" hangingPunct="1">
              <a:lnSpc>
                <a:spcPct val="90000"/>
              </a:lnSpc>
              <a:spcBef>
                <a:spcPts val="201"/>
              </a:spcBef>
              <a:spcAft>
                <a:spcPct val="0"/>
              </a:spcAft>
              <a:buSzPct val="100000"/>
              <a:buFont typeface="Lucida Grande" charset="0"/>
              <a:buChar char="»"/>
              <a:defRPr>
                <a:solidFill>
                  <a:schemeClr val="tx1"/>
                </a:solidFill>
                <a:latin typeface="Arial" charset="0"/>
                <a:ea typeface="ヒラギノ角ゴ Pro W3" pitchFamily="-111" charset="-128"/>
                <a:cs typeface="ヒラギノ角ゴ Pro W3" pitchFamily="-111" charset="-128"/>
              </a:defRPr>
            </a:lvl3pPr>
            <a:lvl4pPr marL="728219" indent="-133632" algn="l" defTabSz="803293" rtl="0" eaLnBrk="1" fontAlgn="base" hangingPunct="1">
              <a:lnSpc>
                <a:spcPct val="90000"/>
              </a:lnSpc>
              <a:spcBef>
                <a:spcPts val="201"/>
              </a:spcBef>
              <a:spcAft>
                <a:spcPct val="0"/>
              </a:spcAft>
              <a:buClr>
                <a:srgbClr val="999999"/>
              </a:buClr>
              <a:buSzPct val="100000"/>
              <a:buFont typeface="Arial" pitchFamily="34" charset="0"/>
              <a:buChar char="•"/>
              <a:defRPr sz="1600">
                <a:solidFill>
                  <a:schemeClr val="tx1"/>
                </a:solidFill>
                <a:latin typeface="+mn-lt"/>
                <a:ea typeface="ヒラギノ角ゴ Pro W3" pitchFamily="-111" charset="-128"/>
                <a:cs typeface="ヒラギノ角ゴ Pro W3"/>
              </a:defRPr>
            </a:lvl4pPr>
            <a:lvl5pPr marL="1002991" indent="-180178" algn="l" defTabSz="803293" rtl="0" eaLnBrk="1" fontAlgn="base" hangingPunct="1">
              <a:lnSpc>
                <a:spcPct val="90000"/>
              </a:lnSpc>
              <a:spcBef>
                <a:spcPts val="201"/>
              </a:spcBef>
              <a:spcAft>
                <a:spcPct val="0"/>
              </a:spcAft>
              <a:buClr>
                <a:srgbClr val="999999"/>
              </a:buClr>
              <a:buSzPct val="100000"/>
              <a:buFont typeface="Lucida Grande" charset="0"/>
              <a:buChar char="»"/>
              <a:defRPr sz="1400">
                <a:solidFill>
                  <a:schemeClr val="tx1"/>
                </a:solidFill>
                <a:latin typeface="+mn-lt"/>
                <a:ea typeface="ヒラギノ角ゴ Pro W3" pitchFamily="-111" charset="-128"/>
                <a:cs typeface="ヒラギノ角ゴ Pro W3"/>
              </a:defRPr>
            </a:lvl5pPr>
            <a:lvl6pPr marL="2223294"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6pPr>
            <a:lvl7pPr marL="2680333"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7pPr>
            <a:lvl8pPr marL="3137372"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8pPr>
            <a:lvl9pPr marL="3594407" indent="-150759" algn="l" defTabSz="807750" rtl="0" eaLnBrk="1" fontAlgn="base" hangingPunct="1">
              <a:lnSpc>
                <a:spcPct val="90000"/>
              </a:lnSpc>
              <a:spcBef>
                <a:spcPct val="10000"/>
              </a:spcBef>
              <a:spcAft>
                <a:spcPct val="0"/>
              </a:spcAft>
              <a:buSzPct val="100000"/>
              <a:buChar char="–"/>
              <a:defRPr sz="1300">
                <a:solidFill>
                  <a:schemeClr val="tx1"/>
                </a:solidFill>
                <a:latin typeface="Helvetica" charset="0"/>
                <a:ea typeface="+mn-ea"/>
                <a:cs typeface="+mn-cs"/>
              </a:defRPr>
            </a:lvl9pPr>
          </a:lstStyle>
          <a:p>
            <a:pPr marL="0" indent="0">
              <a:buNone/>
            </a:pPr>
            <a:r>
              <a:rPr lang="en-US" sz="1400" dirty="0"/>
              <a:t>This material is based upon work supported by the U.S. Department of Energy, Office of Science, Office of Nuclear Physics and used resources of the Facility for Rare Isotope Beams (FRIB), which is a DOE Office of Science User Facility, operated by Michigan State University, under Award Number DE-SC0023633.  This work was supported by the US National Science Foundation under Grant No. PHY-20-12040, 23-10078.</a:t>
            </a:r>
            <a:endParaRPr lang="en-US" sz="1400" kern="0" dirty="0">
              <a:solidFill>
                <a:schemeClr val="tx1"/>
              </a:solidFill>
            </a:endParaRPr>
          </a:p>
        </p:txBody>
      </p:sp>
      <p:sp>
        <p:nvSpPr>
          <p:cNvPr id="21" name="Rectangle: Rounded Corners 20">
            <a:extLst>
              <a:ext uri="{FF2B5EF4-FFF2-40B4-BE49-F238E27FC236}">
                <a16:creationId xmlns:a16="http://schemas.microsoft.com/office/drawing/2014/main" id="{2C7EB18C-2318-66D0-E2B2-F493FBA8C188}"/>
              </a:ext>
            </a:extLst>
          </p:cNvPr>
          <p:cNvSpPr/>
          <p:nvPr/>
        </p:nvSpPr>
        <p:spPr>
          <a:xfrm>
            <a:off x="3339274" y="1104512"/>
            <a:ext cx="2808080" cy="2656046"/>
          </a:xfrm>
          <a:prstGeom prst="round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wrap="square" tIns="91440" bIns="91440" rtlCol="0" anchor="ctr">
            <a:spAutoFit/>
          </a:bodyPr>
          <a:lstStyle/>
          <a:p>
            <a:r>
              <a:rPr lang="en-US" sz="1200" i="1" dirty="0">
                <a:solidFill>
                  <a:srgbClr val="0F0C8F"/>
                </a:solidFill>
              </a:rPr>
              <a:t>Fragment Separation Department</a:t>
            </a:r>
          </a:p>
          <a:p>
            <a:endParaRPr lang="en-US" sz="1200" i="1" dirty="0">
              <a:solidFill>
                <a:srgbClr val="0F0C8F"/>
              </a:solidFill>
            </a:endParaRPr>
          </a:p>
          <a:p>
            <a:r>
              <a:rPr lang="en-US" sz="1200" dirty="0">
                <a:solidFill>
                  <a:schemeClr val="tx1">
                    <a:lumMod val="95000"/>
                    <a:lumOff val="5000"/>
                  </a:schemeClr>
                </a:solidFill>
              </a:rPr>
              <a:t>Ahn, </a:t>
            </a:r>
            <a:r>
              <a:rPr lang="en-US" sz="1200" dirty="0" err="1">
                <a:solidFill>
                  <a:schemeClr val="tx1">
                    <a:lumMod val="95000"/>
                    <a:lumOff val="5000"/>
                  </a:schemeClr>
                </a:solidFill>
              </a:rPr>
              <a:t>Deuk</a:t>
            </a:r>
            <a:r>
              <a:rPr lang="en-US" sz="1200" dirty="0">
                <a:solidFill>
                  <a:schemeClr val="tx1">
                    <a:lumMod val="95000"/>
                    <a:lumOff val="5000"/>
                  </a:schemeClr>
                </a:solidFill>
              </a:rPr>
              <a:t> Soon</a:t>
            </a:r>
          </a:p>
          <a:p>
            <a:r>
              <a:rPr lang="en-US" sz="1200" dirty="0">
                <a:solidFill>
                  <a:schemeClr val="tx1">
                    <a:lumMod val="95000"/>
                    <a:lumOff val="5000"/>
                  </a:schemeClr>
                </a:solidFill>
              </a:rPr>
              <a:t>Dombos, Alexander</a:t>
            </a:r>
          </a:p>
          <a:p>
            <a:r>
              <a:rPr lang="en-US" sz="1200" dirty="0">
                <a:solidFill>
                  <a:schemeClr val="tx1">
                    <a:lumMod val="95000"/>
                    <a:lumOff val="5000"/>
                  </a:schemeClr>
                </a:solidFill>
              </a:rPr>
              <a:t>Hausmann, Marc</a:t>
            </a:r>
          </a:p>
          <a:p>
            <a:r>
              <a:rPr lang="en-US" sz="1200" dirty="0">
                <a:solidFill>
                  <a:schemeClr val="tx1">
                    <a:lumMod val="95000"/>
                    <a:lumOff val="5000"/>
                  </a:schemeClr>
                </a:solidFill>
              </a:rPr>
              <a:t>Kahl, </a:t>
            </a:r>
            <a:r>
              <a:rPr lang="en-US" sz="1200" dirty="0" err="1">
                <a:solidFill>
                  <a:schemeClr val="tx1">
                    <a:lumMod val="95000"/>
                    <a:lumOff val="5000"/>
                  </a:schemeClr>
                </a:solidFill>
              </a:rPr>
              <a:t>Daid</a:t>
            </a:r>
            <a:endParaRPr lang="en-US" sz="1200" dirty="0">
              <a:solidFill>
                <a:schemeClr val="tx1">
                  <a:lumMod val="95000"/>
                  <a:lumOff val="5000"/>
                </a:schemeClr>
              </a:solidFill>
            </a:endParaRPr>
          </a:p>
          <a:p>
            <a:r>
              <a:rPr lang="en-US" sz="1200" dirty="0">
                <a:solidFill>
                  <a:schemeClr val="tx1">
                    <a:lumMod val="95000"/>
                    <a:lumOff val="5000"/>
                  </a:schemeClr>
                </a:solidFill>
              </a:rPr>
              <a:t>Kwan, Elaine</a:t>
            </a:r>
          </a:p>
          <a:p>
            <a:r>
              <a:rPr lang="en-US" sz="1200" dirty="0">
                <a:solidFill>
                  <a:schemeClr val="tx1">
                    <a:lumMod val="95000"/>
                    <a:lumOff val="5000"/>
                  </a:schemeClr>
                </a:solidFill>
              </a:rPr>
              <a:t>Portillo, Mauricio</a:t>
            </a:r>
          </a:p>
          <a:p>
            <a:r>
              <a:rPr lang="en-US" sz="1200" dirty="0">
                <a:solidFill>
                  <a:schemeClr val="tx1">
                    <a:lumMod val="95000"/>
                    <a:lumOff val="5000"/>
                  </a:schemeClr>
                </a:solidFill>
              </a:rPr>
              <a:t>Sherrill, Bradley</a:t>
            </a:r>
          </a:p>
          <a:p>
            <a:r>
              <a:rPr lang="en-US" sz="1200" dirty="0">
                <a:solidFill>
                  <a:schemeClr val="tx1">
                    <a:lumMod val="95000"/>
                    <a:lumOff val="5000"/>
                  </a:schemeClr>
                </a:solidFill>
              </a:rPr>
              <a:t>Smith, Mallory</a:t>
            </a:r>
          </a:p>
          <a:p>
            <a:r>
              <a:rPr lang="en-US" sz="1200" dirty="0">
                <a:solidFill>
                  <a:schemeClr val="tx1">
                    <a:lumMod val="95000"/>
                    <a:lumOff val="5000"/>
                  </a:schemeClr>
                </a:solidFill>
              </a:rPr>
              <a:t>Steiner, Mathias</a:t>
            </a:r>
          </a:p>
          <a:p>
            <a:r>
              <a:rPr lang="en-US" sz="1200" dirty="0">
                <a:solidFill>
                  <a:schemeClr val="tx1">
                    <a:lumMod val="95000"/>
                    <a:lumOff val="5000"/>
                  </a:schemeClr>
                </a:solidFill>
              </a:rPr>
              <a:t>Tarasov, Oleg</a:t>
            </a:r>
          </a:p>
        </p:txBody>
      </p:sp>
      <p:pic>
        <p:nvPicPr>
          <p:cNvPr id="7" name="Picture 6" descr="A logo with a group of colorful balls&#10;&#10;Description automatically generated">
            <a:extLst>
              <a:ext uri="{FF2B5EF4-FFF2-40B4-BE49-F238E27FC236}">
                <a16:creationId xmlns:a16="http://schemas.microsoft.com/office/drawing/2014/main" id="{A9D0C99E-DA5C-F28D-08C4-C904841B9B07}"/>
              </a:ext>
            </a:extLst>
          </p:cNvPr>
          <p:cNvPicPr>
            <a:picLocks noChangeAspect="1"/>
          </p:cNvPicPr>
          <p:nvPr/>
        </p:nvPicPr>
        <p:blipFill rotWithShape="1">
          <a:blip r:embed="rId2"/>
          <a:srcRect l="1068" t="12974" r="9332" b="13093"/>
          <a:stretch/>
        </p:blipFill>
        <p:spPr>
          <a:xfrm>
            <a:off x="168076" y="3459906"/>
            <a:ext cx="2608696" cy="1217376"/>
          </a:xfrm>
          <a:prstGeom prst="rect">
            <a:avLst/>
          </a:prstGeom>
        </p:spPr>
      </p:pic>
      <p:pic>
        <p:nvPicPr>
          <p:cNvPr id="11" name="Picture 10" descr="A green text with a black background&#10;&#10;AI-generated content may be incorrect.">
            <a:extLst>
              <a:ext uri="{FF2B5EF4-FFF2-40B4-BE49-F238E27FC236}">
                <a16:creationId xmlns:a16="http://schemas.microsoft.com/office/drawing/2014/main" id="{341C77D7-1FAD-AB5C-67A1-597D5A00D473}"/>
              </a:ext>
            </a:extLst>
          </p:cNvPr>
          <p:cNvPicPr>
            <a:picLocks noChangeAspect="1"/>
          </p:cNvPicPr>
          <p:nvPr/>
        </p:nvPicPr>
        <p:blipFill>
          <a:blip r:embed="rId3"/>
          <a:stretch>
            <a:fillRect/>
          </a:stretch>
        </p:blipFill>
        <p:spPr>
          <a:xfrm>
            <a:off x="395980" y="1981200"/>
            <a:ext cx="1890020" cy="821748"/>
          </a:xfrm>
          <a:prstGeom prst="rect">
            <a:avLst/>
          </a:prstGeom>
        </p:spPr>
      </p:pic>
      <p:sp>
        <p:nvSpPr>
          <p:cNvPr id="9" name="Footer Placeholder 8">
            <a:extLst>
              <a:ext uri="{FF2B5EF4-FFF2-40B4-BE49-F238E27FC236}">
                <a16:creationId xmlns:a16="http://schemas.microsoft.com/office/drawing/2014/main" id="{4F656FDA-6F7F-0E32-8C9B-1D5DA7ED0262}"/>
              </a:ext>
            </a:extLst>
          </p:cNvPr>
          <p:cNvSpPr>
            <a:spLocks noGrp="1"/>
          </p:cNvSpPr>
          <p:nvPr>
            <p:ph type="ftr" sz="quarter" idx="10"/>
          </p:nvPr>
        </p:nvSpPr>
        <p:spPr/>
        <p:txBody>
          <a:bodyPr/>
          <a:lstStyle/>
          <a:p>
            <a:pPr>
              <a:defRPr/>
            </a:pPr>
            <a:r>
              <a:rPr lang="nn-NO"/>
              <a:t>O.B. Tarasov @ Colloque.GANIL.Fr, 24 September 2026</a:t>
            </a:r>
            <a:endParaRPr lang="en-US" dirty="0"/>
          </a:p>
        </p:txBody>
      </p:sp>
      <p:sp>
        <p:nvSpPr>
          <p:cNvPr id="10" name="Slide Number Placeholder 9">
            <a:extLst>
              <a:ext uri="{FF2B5EF4-FFF2-40B4-BE49-F238E27FC236}">
                <a16:creationId xmlns:a16="http://schemas.microsoft.com/office/drawing/2014/main" id="{9E054D99-408F-830E-98C7-5AA45CA72FF6}"/>
              </a:ext>
            </a:extLst>
          </p:cNvPr>
          <p:cNvSpPr>
            <a:spLocks noGrp="1"/>
          </p:cNvSpPr>
          <p:nvPr>
            <p:ph type="sldNum" sz="quarter" idx="11"/>
          </p:nvPr>
        </p:nvSpPr>
        <p:spPr/>
        <p:txBody>
          <a:bodyPr/>
          <a:lstStyle/>
          <a:p>
            <a:pPr>
              <a:defRPr/>
            </a:pPr>
            <a:r>
              <a:rPr lang="en-US"/>
              <a:t>, Slide </a:t>
            </a:r>
            <a:fld id="{CF988859-7953-4624-98C4-717249B46A15}" type="slidenum">
              <a:rPr lang="en-US" smtClean="0"/>
              <a:pPr>
                <a:defRPr/>
              </a:pPr>
              <a:t>41</a:t>
            </a:fld>
            <a:endParaRPr lang="en-US" dirty="0"/>
          </a:p>
        </p:txBody>
      </p:sp>
      <p:sp>
        <p:nvSpPr>
          <p:cNvPr id="8" name="Rectangle: Rounded Corners 7">
            <a:extLst>
              <a:ext uri="{FF2B5EF4-FFF2-40B4-BE49-F238E27FC236}">
                <a16:creationId xmlns:a16="http://schemas.microsoft.com/office/drawing/2014/main" id="{AAEDC646-8396-A38E-119B-8FE60FA2B686}"/>
              </a:ext>
            </a:extLst>
          </p:cNvPr>
          <p:cNvSpPr/>
          <p:nvPr/>
        </p:nvSpPr>
        <p:spPr>
          <a:xfrm>
            <a:off x="6469785" y="1104512"/>
            <a:ext cx="1670370" cy="2656046"/>
          </a:xfrm>
          <a:prstGeom prst="round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wrap="square" tIns="182880" bIns="274320" rtlCol="0" anchor="ctr">
            <a:noAutofit/>
          </a:bodyPr>
          <a:lstStyle/>
          <a:p>
            <a:r>
              <a:rPr lang="en-US" sz="1200" i="1" dirty="0">
                <a:solidFill>
                  <a:srgbClr val="0F0C8F"/>
                </a:solidFill>
              </a:rPr>
              <a:t>Accelerator Physics Department</a:t>
            </a:r>
          </a:p>
          <a:p>
            <a:endParaRPr lang="en-US" sz="1200" i="1" dirty="0">
              <a:solidFill>
                <a:srgbClr val="0F0C8F"/>
              </a:solidFill>
            </a:endParaRPr>
          </a:p>
          <a:p>
            <a:r>
              <a:rPr lang="en-US" sz="1200" dirty="0">
                <a:solidFill>
                  <a:schemeClr val="tx1">
                    <a:lumMod val="95000"/>
                    <a:lumOff val="5000"/>
                  </a:schemeClr>
                </a:solidFill>
              </a:rPr>
              <a:t>Wei, Jie</a:t>
            </a:r>
          </a:p>
          <a:p>
            <a:r>
              <a:rPr lang="en-US" sz="1200" dirty="0" err="1">
                <a:solidFill>
                  <a:schemeClr val="tx1">
                    <a:lumMod val="95000"/>
                    <a:lumOff val="5000"/>
                  </a:schemeClr>
                </a:solidFill>
              </a:rPr>
              <a:t>Ostroumov</a:t>
            </a:r>
            <a:r>
              <a:rPr lang="en-US" sz="1200" dirty="0">
                <a:solidFill>
                  <a:schemeClr val="tx1">
                    <a:lumMod val="95000"/>
                    <a:lumOff val="5000"/>
                  </a:schemeClr>
                </a:solidFill>
              </a:rPr>
              <a:t>, Peter</a:t>
            </a:r>
          </a:p>
          <a:p>
            <a:r>
              <a:rPr lang="en-US" sz="1200" dirty="0">
                <a:solidFill>
                  <a:schemeClr val="tx1">
                    <a:lumMod val="95000"/>
                    <a:lumOff val="5000"/>
                  </a:schemeClr>
                </a:solidFill>
              </a:rPr>
              <a:t>Fukushima, Kei</a:t>
            </a:r>
          </a:p>
          <a:p>
            <a:r>
              <a:rPr lang="en-US" sz="1200" dirty="0">
                <a:solidFill>
                  <a:schemeClr val="tx1">
                    <a:lumMod val="95000"/>
                    <a:lumOff val="5000"/>
                  </a:schemeClr>
                </a:solidFill>
              </a:rPr>
              <a:t>……..</a:t>
            </a:r>
          </a:p>
          <a:p>
            <a:endParaRPr lang="en-US" sz="1200" dirty="0">
              <a:solidFill>
                <a:schemeClr val="tx1">
                  <a:lumMod val="95000"/>
                  <a:lumOff val="5000"/>
                </a:schemeClr>
              </a:solidFill>
            </a:endParaRPr>
          </a:p>
          <a:p>
            <a:endParaRPr lang="en-US" sz="1200" dirty="0">
              <a:solidFill>
                <a:schemeClr val="tx1">
                  <a:lumMod val="95000"/>
                  <a:lumOff val="5000"/>
                </a:schemeClr>
              </a:solidFill>
            </a:endParaRPr>
          </a:p>
          <a:p>
            <a:endParaRPr lang="en-US" sz="1200" dirty="0">
              <a:solidFill>
                <a:schemeClr val="tx1">
                  <a:lumMod val="95000"/>
                  <a:lumOff val="5000"/>
                </a:schemeClr>
              </a:solidFill>
            </a:endParaRPr>
          </a:p>
        </p:txBody>
      </p:sp>
      <p:sp>
        <p:nvSpPr>
          <p:cNvPr id="6" name="Rectangle: Rounded Corners 5">
            <a:extLst>
              <a:ext uri="{FF2B5EF4-FFF2-40B4-BE49-F238E27FC236}">
                <a16:creationId xmlns:a16="http://schemas.microsoft.com/office/drawing/2014/main" id="{D77E2C64-F95D-9341-C45D-EA8DEEDE0DB4}"/>
              </a:ext>
            </a:extLst>
          </p:cNvPr>
          <p:cNvSpPr/>
          <p:nvPr/>
        </p:nvSpPr>
        <p:spPr>
          <a:xfrm>
            <a:off x="8458200" y="1093722"/>
            <a:ext cx="2577274" cy="2656046"/>
          </a:xfrm>
          <a:prstGeom prst="round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wrap="square" tIns="182880" bIns="274320" rtlCol="0" anchor="ctr">
            <a:noAutofit/>
          </a:bodyPr>
          <a:lstStyle/>
          <a:p>
            <a:endParaRPr lang="en-US" sz="1200" i="1" dirty="0">
              <a:solidFill>
                <a:srgbClr val="0F0C8F"/>
              </a:solidFill>
            </a:endParaRPr>
          </a:p>
          <a:p>
            <a:endParaRPr lang="en-US" sz="1200" i="1" dirty="0">
              <a:solidFill>
                <a:srgbClr val="0F0C8F"/>
              </a:solidFill>
            </a:endParaRPr>
          </a:p>
          <a:p>
            <a:endParaRPr lang="en-US" sz="1200" i="1" dirty="0">
              <a:solidFill>
                <a:srgbClr val="0F0C8F"/>
              </a:solidFill>
            </a:endParaRPr>
          </a:p>
          <a:p>
            <a:r>
              <a:rPr lang="en-US" sz="1200" i="1" dirty="0">
                <a:solidFill>
                  <a:srgbClr val="0F0C8F"/>
                </a:solidFill>
              </a:rPr>
              <a:t>New Isotope Research Group</a:t>
            </a:r>
          </a:p>
          <a:p>
            <a:endParaRPr lang="en-US" sz="1200" i="1" dirty="0">
              <a:solidFill>
                <a:srgbClr val="0F0C8F"/>
              </a:solidFill>
            </a:endParaRPr>
          </a:p>
          <a:p>
            <a:r>
              <a:rPr lang="en-US" sz="1200" dirty="0">
                <a:solidFill>
                  <a:schemeClr val="tx1">
                    <a:lumMod val="95000"/>
                    <a:lumOff val="5000"/>
                  </a:schemeClr>
                </a:solidFill>
              </a:rPr>
              <a:t>ADS</a:t>
            </a:r>
          </a:p>
          <a:p>
            <a:r>
              <a:rPr lang="en-US" sz="1200" dirty="0">
                <a:solidFill>
                  <a:schemeClr val="tx1">
                    <a:lumMod val="95000"/>
                    <a:lumOff val="5000"/>
                  </a:schemeClr>
                </a:solidFill>
              </a:rPr>
              <a:t>BMS</a:t>
            </a:r>
          </a:p>
          <a:p>
            <a:r>
              <a:rPr lang="en-US" sz="1200" dirty="0">
                <a:solidFill>
                  <a:schemeClr val="tx1">
                    <a:lumMod val="95000"/>
                    <a:lumOff val="5000"/>
                  </a:schemeClr>
                </a:solidFill>
              </a:rPr>
              <a:t>OBT</a:t>
            </a:r>
          </a:p>
          <a:p>
            <a:r>
              <a:rPr lang="en-US" sz="1200" dirty="0">
                <a:solidFill>
                  <a:schemeClr val="tx1">
                    <a:lumMod val="95000"/>
                    <a:lumOff val="5000"/>
                  </a:schemeClr>
                </a:solidFill>
              </a:rPr>
              <a:t>Kaloyanov, Daniel  - grad</a:t>
            </a:r>
          </a:p>
          <a:p>
            <a:r>
              <a:rPr lang="en-US" sz="1200" dirty="0">
                <a:solidFill>
                  <a:schemeClr val="tx1">
                    <a:lumMod val="95000"/>
                    <a:lumOff val="5000"/>
                  </a:schemeClr>
                </a:solidFill>
              </a:rPr>
              <a:t>Matthews, Holly     - grad Richardson, Isaiah - grad </a:t>
            </a:r>
          </a:p>
          <a:p>
            <a:r>
              <a:rPr lang="en-US" sz="1200" dirty="0">
                <a:solidFill>
                  <a:schemeClr val="tx1">
                    <a:lumMod val="95000"/>
                    <a:lumOff val="5000"/>
                  </a:schemeClr>
                </a:solidFill>
              </a:rPr>
              <a:t>Watters, Shane      - grad </a:t>
            </a:r>
          </a:p>
          <a:p>
            <a:r>
              <a:rPr lang="en-US" sz="1200" dirty="0">
                <a:solidFill>
                  <a:schemeClr val="tx1">
                    <a:lumMod val="95000"/>
                    <a:lumOff val="5000"/>
                  </a:schemeClr>
                </a:solidFill>
              </a:rPr>
              <a:t>Ray, Arjun 	         - </a:t>
            </a:r>
            <a:r>
              <a:rPr lang="en-US" sz="1200" dirty="0" err="1">
                <a:solidFill>
                  <a:schemeClr val="tx1">
                    <a:lumMod val="95000"/>
                    <a:lumOff val="5000"/>
                  </a:schemeClr>
                </a:solidFill>
              </a:rPr>
              <a:t>undergr</a:t>
            </a:r>
            <a:endParaRPr lang="en-US" sz="1200" dirty="0">
              <a:solidFill>
                <a:schemeClr val="tx1">
                  <a:lumMod val="95000"/>
                  <a:lumOff val="5000"/>
                </a:schemeClr>
              </a:solidFill>
            </a:endParaRPr>
          </a:p>
          <a:p>
            <a:r>
              <a:rPr lang="en-US" sz="1200" dirty="0">
                <a:solidFill>
                  <a:schemeClr val="tx1">
                    <a:lumMod val="95000"/>
                    <a:lumOff val="5000"/>
                  </a:schemeClr>
                </a:solidFill>
              </a:rPr>
              <a:t>Miltner, Hudson      - </a:t>
            </a:r>
            <a:r>
              <a:rPr lang="en-US" sz="1200" dirty="0" err="1">
                <a:solidFill>
                  <a:schemeClr val="tx1">
                    <a:lumMod val="95000"/>
                    <a:lumOff val="5000"/>
                  </a:schemeClr>
                </a:solidFill>
              </a:rPr>
              <a:t>undergr</a:t>
            </a:r>
            <a:endParaRPr lang="en-US" sz="1200" dirty="0">
              <a:solidFill>
                <a:schemeClr val="tx1">
                  <a:lumMod val="95000"/>
                  <a:lumOff val="5000"/>
                </a:schemeClr>
              </a:solidFill>
            </a:endParaRPr>
          </a:p>
          <a:p>
            <a:endParaRPr lang="en-US" sz="1200" dirty="0">
              <a:solidFill>
                <a:schemeClr val="tx1">
                  <a:lumMod val="95000"/>
                  <a:lumOff val="5000"/>
                </a:schemeClr>
              </a:solidFill>
            </a:endParaRPr>
          </a:p>
          <a:p>
            <a:endParaRPr lang="en-US" sz="1200" dirty="0">
              <a:solidFill>
                <a:schemeClr val="tx1">
                  <a:lumMod val="95000"/>
                  <a:lumOff val="5000"/>
                </a:schemeClr>
              </a:solidFill>
            </a:endParaRPr>
          </a:p>
          <a:p>
            <a:endParaRPr lang="en-US" sz="1200" dirty="0">
              <a:solidFill>
                <a:schemeClr val="tx1">
                  <a:lumMod val="95000"/>
                  <a:lumOff val="5000"/>
                </a:schemeClr>
              </a:solidFill>
            </a:endParaRPr>
          </a:p>
        </p:txBody>
      </p:sp>
      <p:sp>
        <p:nvSpPr>
          <p:cNvPr id="14" name="Rectangle: Rounded Corners 13">
            <a:extLst>
              <a:ext uri="{FF2B5EF4-FFF2-40B4-BE49-F238E27FC236}">
                <a16:creationId xmlns:a16="http://schemas.microsoft.com/office/drawing/2014/main" id="{CE500E47-1D81-8715-9066-1EB7AE9E741B}"/>
              </a:ext>
            </a:extLst>
          </p:cNvPr>
          <p:cNvSpPr/>
          <p:nvPr/>
        </p:nvSpPr>
        <p:spPr>
          <a:xfrm>
            <a:off x="3339274" y="4004020"/>
            <a:ext cx="4800881" cy="919401"/>
          </a:xfrm>
          <a:prstGeom prst="round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wrap="square" tIns="91440" bIns="91440" rtlCol="0" anchor="ctr">
            <a:spAutoFit/>
          </a:bodyPr>
          <a:lstStyle/>
          <a:p>
            <a:pPr>
              <a:lnSpc>
                <a:spcPct val="150000"/>
              </a:lnSpc>
              <a:spcAft>
                <a:spcPts val="0"/>
              </a:spcAft>
            </a:pPr>
            <a:r>
              <a:rPr lang="en-US" sz="1200" i="1" dirty="0">
                <a:solidFill>
                  <a:srgbClr val="0F0C8F"/>
                </a:solidFill>
              </a:rPr>
              <a:t>Additional acknowledgements </a:t>
            </a:r>
          </a:p>
          <a:p>
            <a:pPr marL="171450" indent="-171450">
              <a:spcAft>
                <a:spcPts val="0"/>
              </a:spcAft>
              <a:buFont typeface="Arial" panose="020B0604020202020204" pitchFamily="34" charset="0"/>
              <a:buChar char="•"/>
            </a:pPr>
            <a:r>
              <a:rPr lang="en-US" sz="1200" dirty="0">
                <a:solidFill>
                  <a:schemeClr val="tx1">
                    <a:lumMod val="95000"/>
                    <a:lumOff val="5000"/>
                  </a:schemeClr>
                </a:solidFill>
              </a:rPr>
              <a:t>Prof. </a:t>
            </a:r>
            <a:r>
              <a:rPr lang="en-US" sz="1200" dirty="0" err="1">
                <a:solidFill>
                  <a:schemeClr val="tx1">
                    <a:lumMod val="95000"/>
                    <a:lumOff val="5000"/>
                  </a:schemeClr>
                </a:solidFill>
              </a:rPr>
              <a:t>A.Gade</a:t>
            </a:r>
            <a:r>
              <a:rPr lang="en-US" sz="1200" dirty="0">
                <a:solidFill>
                  <a:schemeClr val="tx1">
                    <a:lumMod val="95000"/>
                    <a:lumOff val="5000"/>
                  </a:schemeClr>
                </a:solidFill>
              </a:rPr>
              <a:t>, </a:t>
            </a:r>
            <a:r>
              <a:rPr lang="en-US" sz="1200" dirty="0" err="1">
                <a:solidFill>
                  <a:schemeClr val="tx1">
                    <a:lumMod val="95000"/>
                    <a:lumOff val="5000"/>
                  </a:schemeClr>
                </a:solidFill>
              </a:rPr>
              <a:t>FDSi</a:t>
            </a:r>
            <a:r>
              <a:rPr lang="en-US" sz="1200" dirty="0">
                <a:solidFill>
                  <a:schemeClr val="tx1">
                    <a:lumMod val="95000"/>
                    <a:lumOff val="5000"/>
                  </a:schemeClr>
                </a:solidFill>
              </a:rPr>
              <a:t> Collaboration </a:t>
            </a:r>
          </a:p>
          <a:p>
            <a:pPr marL="171450" indent="-171450">
              <a:spcAft>
                <a:spcPts val="0"/>
              </a:spcAft>
              <a:buFont typeface="Arial" panose="020B0604020202020204" pitchFamily="34" charset="0"/>
              <a:buChar char="•"/>
            </a:pPr>
            <a:r>
              <a:rPr lang="en-US" sz="1200" dirty="0">
                <a:solidFill>
                  <a:schemeClr val="tx1">
                    <a:lumMod val="95000"/>
                    <a:lumOff val="5000"/>
                  </a:schemeClr>
                </a:solidFill>
              </a:rPr>
              <a:t>IRL NPA (CNRS–MSU/FRIB) — collaboration and travel support</a:t>
            </a:r>
          </a:p>
        </p:txBody>
      </p:sp>
    </p:spTree>
    <p:extLst>
      <p:ext uri="{BB962C8B-B14F-4D97-AF65-F5344CB8AC3E}">
        <p14:creationId xmlns:p14="http://schemas.microsoft.com/office/powerpoint/2010/main" val="2433070613"/>
      </p:ext>
    </p:extLst>
  </p:cSld>
  <p:clrMapOvr>
    <a:masterClrMapping/>
  </p:clrMapOvr>
</p:sld>
</file>

<file path=ppt/theme/theme1.xml><?xml version="1.0" encoding="utf-8"?>
<a:theme xmlns:a="http://schemas.openxmlformats.org/drawingml/2006/main" name="1_FRIB3">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10_CKG FRIB no-line h">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KG FRIB no-line 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KG FRIB no-line 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KG FRIB no-line 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KG FRIB no-line 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KG FRIB no-line 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KG FRIB no-line 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KG FRIB no-line 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KG FRIB no-line h 8">
        <a:dk1>
          <a:srgbClr val="000000"/>
        </a:dk1>
        <a:lt1>
          <a:srgbClr val="FFFFFF"/>
        </a:lt1>
        <a:dk2>
          <a:srgbClr val="1F1DE8"/>
        </a:dk2>
        <a:lt2>
          <a:srgbClr val="007469"/>
        </a:lt2>
        <a:accent1>
          <a:srgbClr val="FC0128"/>
        </a:accent1>
        <a:accent2>
          <a:srgbClr val="CF16CE"/>
        </a:accent2>
        <a:accent3>
          <a:srgbClr val="FFFFFF"/>
        </a:accent3>
        <a:accent4>
          <a:srgbClr val="000000"/>
        </a:accent4>
        <a:accent5>
          <a:srgbClr val="FDAAAC"/>
        </a:accent5>
        <a:accent6>
          <a:srgbClr val="BB13BA"/>
        </a:accent6>
        <a:hlink>
          <a:srgbClr val="F39FD1"/>
        </a:hlink>
        <a:folHlink>
          <a:srgbClr val="7C0F5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FRIB-PowerPoint-Template-16x9-v5" id="{386E0BD5-C86C-4D62-9771-31771216E89C}" vid="{4ACF4385-ADC6-4C4F-9B7B-D66EF0FAE73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documentManagement>
    <TaxCatchAll xmlns="27e6a43e-a4c4-4f52-b0e1-49827a209077">
      <Value>447</Value>
      <Value>283</Value>
      <Value>471</Value>
    </TaxCatchAll>
    <Document_x0020_Number xmlns="27e6a43e-a4c4-4f52-b0e1-49827a209077">45183</Document_x0020_Number>
    <AuthorizedDocs xmlns="51b9806a-5185-426e-8026-9f8401f8c974" xsi:nil="true"/>
    <Formatted_x0020_Sequence_x0020_Number xmlns="51b9806a-5185-426e-8026-9f8401f8c974">000454</Formatted_x0020_Sequence_x0020_Number>
    <Author1 xmlns="51b9806a-5185-426e-8026-9f8401f8c974">Parsons, Alex|61354939-8ef1-40bf-a344-a283b52ba8e0</Author1>
    <af7f2bdd3e3f4144927c8f46bf137639 xmlns="6819902c-d263-4340-a3b4-c7375668d2ad">
      <Terms xmlns="http://schemas.microsoft.com/office/infopath/2007/PartnerControls">
        <TermInfo xmlns="http://schemas.microsoft.com/office/infopath/2007/PartnerControls">
          <TermName xmlns="http://schemas.microsoft.com/office/infopath/2007/PartnerControls">S10000 Management and Administration</TermName>
          <TermId xmlns="http://schemas.microsoft.com/office/infopath/2007/PartnerControls">26ad7ea8-87d4-42ac-9781-b7fff1d89416</TermId>
        </TermInfo>
      </Terms>
    </af7f2bdd3e3f4144927c8f46bf137639>
    <WBS_x0020_Abbreviation xmlns="51b9806a-5185-426e-8026-9f8401f8c974">S10000</WBS_x0020_Abbreviation>
    <InternalSigners xmlns="51b9806a-5185-426e-8026-9f8401f8c974">
      <UserInfo>
        <DisplayName>King, Karen</DisplayName>
        <AccountId>18</AccountId>
        <AccountType/>
      </UserInfo>
    </InternalSigners>
    <k249c3db22e246c8be4b953e603e4d6b xmlns="6819902c-d263-4340-a3b4-c7375668d2ad">
      <Terms xmlns="http://schemas.microsoft.com/office/infopath/2007/PartnerControls">
        <TermInfo xmlns="http://schemas.microsoft.com/office/infopath/2007/PartnerControls">
          <TermName xmlns="http://schemas.microsoft.com/office/infopath/2007/PartnerControls">Parsons, Alex</TermName>
          <TermId xmlns="http://schemas.microsoft.com/office/infopath/2007/PartnerControls">61354939-8ef1-40bf-a344-a283b52ba8e0</TermId>
        </TermInfo>
      </Terms>
    </k249c3db22e246c8be4b953e603e4d6b>
    <ExternalSigners xmlns="51b9806a-5185-426e-8026-9f8401f8c974" xsi:nil="true"/>
    <AuthorizingDoc xmlns="51b9806a-5185-426e-8026-9f8401f8c974" xsi:nil="true"/>
    <i71e836a5a224468bea9b04c4fae55f7 xmlns="6819902c-d263-4340-a3b4-c7375668d2ad">
      <Terms xmlns="http://schemas.microsoft.com/office/infopath/2007/PartnerControls"/>
    </i71e836a5a224468bea9b04c4fae55f7>
    <e9dd64bcc98445289e39b91f109bdcd5 xmlns="6819902c-d263-4340-a3b4-c7375668d2ad">
      <Terms xmlns="http://schemas.microsoft.com/office/infopath/2007/PartnerControls">
        <TermInfo xmlns="http://schemas.microsoft.com/office/infopath/2007/PartnerControls">
          <TermName xmlns="http://schemas.microsoft.com/office/infopath/2007/PartnerControls">FM</TermName>
          <TermId xmlns="http://schemas.microsoft.com/office/infopath/2007/PartnerControls">6b363047-e12c-44ec-9837-aeed4884c22d</TermId>
        </TermInfo>
      </Terms>
    </e9dd64bcc98445289e39b91f109bdcd5>
    <Filtered_x0020_Document_x0020_Number0 xmlns="6819902c-d263-4340-a3b4-c7375668d2ad">45183</Filtered_x0020_Document_x0020_Number0>
    <Identifier xmlns="51b9806a-5185-426e-8026-9f8401f8c974">FM</Identifier>
    <Formatted_x0020_Revision xmlns="51b9806a-5185-426e-8026-9f8401f8c974">003</Formatted_x0020_Revision>
    <Revision_x0020_History xmlns="51b9806a-5185-426e-8026-9f8401f8c974">Updated CA instructions on slide 3, Revised notes on text color on slide 9
</Revision_x0020_History>
    <adda98769e204859847d571c1cc4aba8 xmlns="6819902c-d263-4340-a3b4-c7375668d2ad" xsi:nil="true"/>
    <AuthorizingComm_x0026_Boards xmlns="51b9806a-5185-426e-8026-9f8401f8c97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p:Policy xmlns:p="office.server.policy" id="" local="true">
  <p:Name>Controlled Document</p:Name>
  <p:Description/>
  <p:Statement/>
  <p:PolicyItems>
    <p:PolicyItem featureId="Microsoft.Office.RecordsManagement.PolicyFeatures.PolicyAudit" staticId="0x0101005B1FD2F7289FF44494593DF6B04CC580|8138272" UniqueId="d2e935fd-7aec-4982-a92c-0eafd6a3e49f">
      <p:Name>Auditing</p:Name>
      <p:Description>Audits user actions on documents and list items to the Audit Log.</p:Description>
      <p:CustomData>
        <Audit>
          <Update/>
          <View/>
          <CheckInOut/>
          <MoveCopy/>
          <DeleteRestore/>
        </Audit>
      </p:CustomData>
    </p:PolicyItem>
  </p:PolicyItems>
</p:Policy>
</file>

<file path=customXml/item4.xml><?xml version="1.0" encoding="utf-8"?>
<ct:contentTypeSchema xmlns:ct="http://schemas.microsoft.com/office/2006/metadata/contentType" xmlns:ma="http://schemas.microsoft.com/office/2006/metadata/properties/metaAttributes" ct:_="" ma:_="" ma:contentTypeName="Controlled Document" ma:contentTypeID="0x010100A77CE2F963BD5C4AB895E5E1F954079C" ma:contentTypeVersion="16" ma:contentTypeDescription="Create a new document." ma:contentTypeScope="" ma:versionID="afdac9f8058ac176136f3d7adb595399">
  <xsd:schema xmlns:xsd="http://www.w3.org/2001/XMLSchema" xmlns:xs="http://www.w3.org/2001/XMLSchema" xmlns:p="http://schemas.microsoft.com/office/2006/metadata/properties" xmlns:ns1="http://schemas.microsoft.com/sharepoint/v3" xmlns:ns3="6819902c-d263-4340-a3b4-c7375668d2ad" xmlns:ns4="51b9806a-5185-426e-8026-9f8401f8c974" xmlns:ns5="27e6a43e-a4c4-4f52-b0e1-49827a209077" targetNamespace="http://schemas.microsoft.com/office/2006/metadata/properties" ma:root="true" ma:fieldsID="c30e777042fe99c0ff3ef036ff66f7c5" ns1:_="" ns3:_="" ns4:_="" ns5:_="">
    <xsd:import namespace="http://schemas.microsoft.com/sharepoint/v3"/>
    <xsd:import namespace="6819902c-d263-4340-a3b4-c7375668d2ad"/>
    <xsd:import namespace="51b9806a-5185-426e-8026-9f8401f8c974"/>
    <xsd:import namespace="27e6a43e-a4c4-4f52-b0e1-49827a209077"/>
    <xsd:element name="properties">
      <xsd:complexType>
        <xsd:sequence>
          <xsd:element name="documentManagement">
            <xsd:complexType>
              <xsd:all>
                <xsd:element ref="ns3:Filtered_x0020_Document_x0020_Number0" minOccurs="0"/>
                <xsd:element ref="ns4:WBS_x0020_Abbreviation" minOccurs="0"/>
                <xsd:element ref="ns4:Identifier" minOccurs="0"/>
                <xsd:element ref="ns4:Formatted_x0020_Sequence_x0020_Number" minOccurs="0"/>
                <xsd:element ref="ns4:Formatted_x0020_Revision" minOccurs="0"/>
                <xsd:element ref="ns4:InternalSigners" minOccurs="0"/>
                <xsd:element ref="ns4:ExternalSigners" minOccurs="0"/>
                <xsd:element ref="ns4:AuthorizingDoc" minOccurs="0"/>
                <xsd:element ref="ns4:AuthorizedDocs" minOccurs="0"/>
                <xsd:element ref="ns4:AuthorizingComm_x0026_Boards" minOccurs="0"/>
                <xsd:element ref="ns4:Author1" minOccurs="0"/>
                <xsd:element ref="ns4:Revision_x0020_History" minOccurs="0"/>
                <xsd:element ref="ns5:Document_x0020_Number" minOccurs="0"/>
                <xsd:element ref="ns3:k249c3db22e246c8be4b953e603e4d6b" minOccurs="0"/>
                <xsd:element ref="ns3:e9dd64bcc98445289e39b91f109bdcd5" minOccurs="0"/>
                <xsd:element ref="ns3:af7f2bdd3e3f4144927c8f46bf137639" minOccurs="0"/>
                <xsd:element ref="ns3:i71e836a5a224468bea9b04c4fae55f7" minOccurs="0"/>
                <xsd:element ref="ns5:TaxCatchAll" minOccurs="0"/>
                <xsd:element ref="ns1:_dlc_Exempt" minOccurs="0"/>
                <xsd:element ref="ns3:adda98769e204859847d571c1cc4aba8"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31" nillable="true" ma:displayName="Exempt from Policy"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19902c-d263-4340-a3b4-c7375668d2ad" elementFormDefault="qualified">
    <xsd:import namespace="http://schemas.microsoft.com/office/2006/documentManagement/types"/>
    <xsd:import namespace="http://schemas.microsoft.com/office/infopath/2007/PartnerControls"/>
    <xsd:element name="Filtered_x0020_Document_x0020_Number0" ma:index="3" nillable="true" ma:displayName="Filtered Document Number" ma:list="9fecad60-3c5f-4b1e-97fe-bd29726213cb" ma:internalName="Filtered_x0020_Document_x0020_Number0" ma:showField="03f48824-29a8-4910-b16b-2538dd33bf46" ma:web="27e6a43e-a4c4-4f52-b0e1-49827a209077">
      <xsd:simpleType>
        <xsd:restriction base="dms:Unknown"/>
      </xsd:simpleType>
    </xsd:element>
    <xsd:element name="k249c3db22e246c8be4b953e603e4d6b" ma:index="24" nillable="true" ma:taxonomy="true" ma:internalName="k249c3db22e246c8be4b953e603e4d6b" ma:taxonomyFieldName="Author_" ma:displayName="Author_" ma:indexed="true" ma:default="" ma:fieldId="{4249c3db-22e2-46c8-be4b-953e603e4d6b}" ma:sspId="e79ac590-b2ba-4d84-8233-e7113f930f2a" ma:termSetId="9a961305-3498-445e-9205-fc8019e3f968" ma:anchorId="00000000-0000-0000-0000-000000000000" ma:open="true" ma:isKeyword="false">
      <xsd:complexType>
        <xsd:sequence>
          <xsd:element ref="pc:Terms" minOccurs="0" maxOccurs="1"/>
        </xsd:sequence>
      </xsd:complexType>
    </xsd:element>
    <xsd:element name="e9dd64bcc98445289e39b91f109bdcd5" ma:index="26" nillable="true" ma:taxonomy="true" ma:internalName="e9dd64bcc98445289e39b91f109bdcd5" ma:taxonomyFieldName="Subcategory_" ma:displayName="Subcategory_" ma:indexed="true" ma:default="" ma:fieldId="{e9dd64bc-c984-4528-9e39-b91f109bdcd5}" ma:sspId="e79ac590-b2ba-4d84-8233-e7113f930f2a" ma:termSetId="df4988c2-6ea7-4775-a660-7ca64affa0f7" ma:anchorId="00000000-0000-0000-0000-000000000000" ma:open="false" ma:isKeyword="false">
      <xsd:complexType>
        <xsd:sequence>
          <xsd:element ref="pc:Terms" minOccurs="0" maxOccurs="1"/>
        </xsd:sequence>
      </xsd:complexType>
    </xsd:element>
    <xsd:element name="af7f2bdd3e3f4144927c8f46bf137639" ma:index="27" nillable="true" ma:taxonomy="true" ma:internalName="af7f2bdd3e3f4144927c8f46bf137639" ma:taxonomyFieldName="_x0057_BS0" ma:displayName="WBS" ma:indexed="true" ma:default="" ma:fieldId="{af7f2bdd-3e3f-4144-927c-8f46bf137639}" ma:sspId="e79ac590-b2ba-4d84-8233-e7113f930f2a" ma:termSetId="5af71c37-dbbc-4bcd-b94e-7a1ec876d16a" ma:anchorId="00000000-0000-0000-0000-000000000000" ma:open="false" ma:isKeyword="false">
      <xsd:complexType>
        <xsd:sequence>
          <xsd:element ref="pc:Terms" minOccurs="0" maxOccurs="1"/>
        </xsd:sequence>
      </xsd:complexType>
    </xsd:element>
    <xsd:element name="i71e836a5a224468bea9b04c4fae55f7" ma:index="28" nillable="true" ma:taxonomy="true" ma:internalName="i71e836a5a224468bea9b04c4fae55f7" ma:taxonomyFieldName="Tags10" ma:displayName="Tags" ma:default="" ma:fieldId="{271e836a-5a22-4468-bea9-b04c4fae55f7}" ma:taxonomyMulti="true" ma:sspId="e79ac590-b2ba-4d84-8233-e7113f930f2a" ma:termSetId="15758f5a-2859-4efe-a184-c420225ff4a1" ma:anchorId="00000000-0000-0000-0000-000000000000" ma:open="false" ma:isKeyword="false">
      <xsd:complexType>
        <xsd:sequence>
          <xsd:element ref="pc:Terms" minOccurs="0" maxOccurs="1"/>
        </xsd:sequence>
      </xsd:complexType>
    </xsd:element>
    <xsd:element name="adda98769e204859847d571c1cc4aba8" ma:index="32" nillable="true" ma:displayName="EC Keywords_0" ma:hidden="true" ma:internalName="adda98769e204859847d571c1cc4aba8">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1b9806a-5185-426e-8026-9f8401f8c974" elementFormDefault="qualified">
    <xsd:import namespace="http://schemas.microsoft.com/office/2006/documentManagement/types"/>
    <xsd:import namespace="http://schemas.microsoft.com/office/infopath/2007/PartnerControls"/>
    <xsd:element name="WBS_x0020_Abbreviation" ma:index="4" nillable="true" ma:displayName="WBS Abbreviation" ma:indexed="true" ma:internalName="WBS_x0020_Abbreviation">
      <xsd:simpleType>
        <xsd:restriction base="dms:Text">
          <xsd:maxLength value="255"/>
        </xsd:restriction>
      </xsd:simpleType>
    </xsd:element>
    <xsd:element name="Identifier" ma:index="5" nillable="true" ma:displayName="Identifier" ma:internalName="Identifier">
      <xsd:simpleType>
        <xsd:restriction base="dms:Text">
          <xsd:maxLength value="255"/>
        </xsd:restriction>
      </xsd:simpleType>
    </xsd:element>
    <xsd:element name="Formatted_x0020_Sequence_x0020_Number" ma:index="6" nillable="true" ma:displayName="Formatted Sequence Number" ma:indexed="true" ma:internalName="Formatted_x0020_Sequence_x0020_Number">
      <xsd:simpleType>
        <xsd:restriction base="dms:Text">
          <xsd:maxLength value="255"/>
        </xsd:restriction>
      </xsd:simpleType>
    </xsd:element>
    <xsd:element name="Formatted_x0020_Revision" ma:index="7" nillable="true" ma:displayName="Formatted Revision" ma:internalName="Formatted_x0020_Revision">
      <xsd:simpleType>
        <xsd:restriction base="dms:Text">
          <xsd:maxLength value="255"/>
        </xsd:restriction>
      </xsd:simpleType>
    </xsd:element>
    <xsd:element name="InternalSigners" ma:index="8" nillable="true" ma:displayName="Internal Signers" ma:list="UserInfo" ma:SharePointGroup="0" ma:internalName="InternalSigners" ma:showField="Titl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Signers" ma:index="9" nillable="true" ma:displayName="External Signers" ma:internalName="ExternalSigners">
      <xsd:simpleType>
        <xsd:restriction base="dms:Note">
          <xsd:maxLength value="255"/>
        </xsd:restriction>
      </xsd:simpleType>
    </xsd:element>
    <xsd:element name="AuthorizingDoc" ma:index="10" nillable="true" ma:displayName="Authorizing Doc" ma:internalName="AuthorizingDoc">
      <xsd:simpleType>
        <xsd:restriction base="dms:Note">
          <xsd:maxLength value="255"/>
        </xsd:restriction>
      </xsd:simpleType>
    </xsd:element>
    <xsd:element name="AuthorizedDocs" ma:index="11" nillable="true" ma:displayName="Authorized Docs" ma:internalName="AuthorizedDocs">
      <xsd:simpleType>
        <xsd:restriction base="dms:Note">
          <xsd:maxLength value="255"/>
        </xsd:restriction>
      </xsd:simpleType>
    </xsd:element>
    <xsd:element name="AuthorizingComm_x0026_Boards" ma:index="12" nillable="true" ma:displayName="Authorizing Comm &amp; Board" ma:internalName="AuthorizingComm_x0026_Boards">
      <xsd:simpleType>
        <xsd:restriction base="dms:Note">
          <xsd:maxLength value="255"/>
        </xsd:restriction>
      </xsd:simpleType>
    </xsd:element>
    <xsd:element name="Author1" ma:index="16" nillable="true" ma:displayName="Author1" ma:internalName="Author1">
      <xsd:simpleType>
        <xsd:restriction base="dms:Text">
          <xsd:maxLength value="255"/>
        </xsd:restriction>
      </xsd:simpleType>
    </xsd:element>
    <xsd:element name="Revision_x0020_History" ma:index="18" nillable="true" ma:displayName="Revision History" ma:internalName="Revision_x0020_History">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e6a43e-a4c4-4f52-b0e1-49827a209077" elementFormDefault="qualified">
    <xsd:import namespace="http://schemas.microsoft.com/office/2006/documentManagement/types"/>
    <xsd:import namespace="http://schemas.microsoft.com/office/infopath/2007/PartnerControls"/>
    <xsd:element name="Document_x0020_Number" ma:index="19" nillable="true" ma:displayName="Document Number" ma:hidden="true" ma:list="{9fecad60-3c5f-4b1e-97fe-bd29726213cb}" ma:internalName="Document_x0020_Number" ma:readOnly="false" ma:showField="Document_x0020_Number" ma:web="27e6a43e-a4c4-4f52-b0e1-49827a209077">
      <xsd:simpleType>
        <xsd:restriction base="dms:Lookup"/>
      </xsd:simpleType>
    </xsd:element>
    <xsd:element name="TaxCatchAll" ma:index="29" nillable="true" ma:displayName="Taxonomy Catch All Column" ma:hidden="true" ma:list="{aa28423a-96a4-4fb2-8cce-b1b4f3e5b10f}" ma:internalName="TaxCatchAll" ma:showField="CatchAllData" ma:web="27e6a43e-a4c4-4f52-b0e1-49827a2090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BA702D-F6E6-4314-8945-369A109C75F9}">
  <ds:schemaRefs>
    <ds:schemaRef ds:uri="http://schemas.microsoft.com/office/infopath/2007/PartnerControls"/>
    <ds:schemaRef ds:uri="http://purl.org/dc/terms/"/>
    <ds:schemaRef ds:uri="http://schemas.microsoft.com/office/2006/metadata/properties"/>
    <ds:schemaRef ds:uri="http://purl.org/dc/elements/1.1/"/>
    <ds:schemaRef ds:uri="http://schemas.microsoft.com/office/2006/documentManagement/types"/>
    <ds:schemaRef ds:uri="http://schemas.microsoft.com/sharepoint/v3"/>
    <ds:schemaRef ds:uri="51b9806a-5185-426e-8026-9f8401f8c974"/>
    <ds:schemaRef ds:uri="http://purl.org/dc/dcmitype/"/>
    <ds:schemaRef ds:uri="http://schemas.openxmlformats.org/package/2006/metadata/core-properties"/>
    <ds:schemaRef ds:uri="27e6a43e-a4c4-4f52-b0e1-49827a209077"/>
    <ds:schemaRef ds:uri="6819902c-d263-4340-a3b4-c7375668d2ad"/>
    <ds:schemaRef ds:uri="http://www.w3.org/XML/1998/namespace"/>
  </ds:schemaRefs>
</ds:datastoreItem>
</file>

<file path=customXml/itemProps2.xml><?xml version="1.0" encoding="utf-8"?>
<ds:datastoreItem xmlns:ds="http://schemas.openxmlformats.org/officeDocument/2006/customXml" ds:itemID="{8B76CD61-6042-403B-B3F6-04E51A8FF76A}">
  <ds:schemaRefs>
    <ds:schemaRef ds:uri="http://schemas.microsoft.com/sharepoint/v3/contenttype/forms"/>
  </ds:schemaRefs>
</ds:datastoreItem>
</file>

<file path=customXml/itemProps3.xml><?xml version="1.0" encoding="utf-8"?>
<ds:datastoreItem xmlns:ds="http://schemas.openxmlformats.org/officeDocument/2006/customXml" ds:itemID="{6927942A-61A9-4118-A144-DE7F84F21C4A}">
  <ds:schemaRefs>
    <ds:schemaRef ds:uri="office.server.policy"/>
  </ds:schemaRefs>
</ds:datastoreItem>
</file>

<file path=customXml/itemProps4.xml><?xml version="1.0" encoding="utf-8"?>
<ds:datastoreItem xmlns:ds="http://schemas.openxmlformats.org/officeDocument/2006/customXml" ds:itemID="{087279E9-029E-40B5-9EA9-88D004C7ED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819902c-d263-4340-a3b4-c7375668d2ad"/>
    <ds:schemaRef ds:uri="51b9806a-5185-426e-8026-9f8401f8c974"/>
    <ds:schemaRef ds:uri="27e6a43e-a4c4-4f52-b0e1-49827a2090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28793</TotalTime>
  <Words>4422</Words>
  <Application>Microsoft Office PowerPoint</Application>
  <PresentationFormat>Widescreen</PresentationFormat>
  <Paragraphs>695</Paragraphs>
  <Slides>41</Slides>
  <Notes>5</Notes>
  <HiddenSlides>0</HiddenSlides>
  <MMClips>0</MMClips>
  <ScaleCrop>false</ScaleCrop>
  <HeadingPairs>
    <vt:vector size="10" baseType="variant">
      <vt:variant>
        <vt:lpstr>Fonts Used</vt:lpstr>
      </vt:variant>
      <vt:variant>
        <vt:i4>11</vt:i4>
      </vt:variant>
      <vt:variant>
        <vt:lpstr>Theme</vt:lpstr>
      </vt:variant>
      <vt:variant>
        <vt:i4>1</vt:i4>
      </vt:variant>
      <vt:variant>
        <vt:lpstr>Links</vt:lpstr>
      </vt:variant>
      <vt:variant>
        <vt:i4>1</vt:i4>
      </vt:variant>
      <vt:variant>
        <vt:lpstr>Embedded OLE Servers</vt:lpstr>
      </vt:variant>
      <vt:variant>
        <vt:i4>1</vt:i4>
      </vt:variant>
      <vt:variant>
        <vt:lpstr>Slide Titles</vt:lpstr>
      </vt:variant>
      <vt:variant>
        <vt:i4>41</vt:i4>
      </vt:variant>
    </vt:vector>
  </HeadingPairs>
  <TitlesOfParts>
    <vt:vector size="55" baseType="lpstr">
      <vt:lpstr>ＭＳ Ｐゴシック</vt:lpstr>
      <vt:lpstr>Amasis MT Pro Medium</vt:lpstr>
      <vt:lpstr>Arial</vt:lpstr>
      <vt:lpstr>Calibri</vt:lpstr>
      <vt:lpstr>Cambria Math</vt:lpstr>
      <vt:lpstr>Helvetica</vt:lpstr>
      <vt:lpstr>Lucida Grande</vt:lpstr>
      <vt:lpstr>Symbol</vt:lpstr>
      <vt:lpstr>Times New Roman</vt:lpstr>
      <vt:lpstr>Wingdings</vt:lpstr>
      <vt:lpstr>ヒラギノ角ゴ Pro W3</vt:lpstr>
      <vt:lpstr>1_FRIB3</vt:lpstr>
      <vt:lpstr>file:///S:\Conferences\2000%20RNB\a_face.doc</vt:lpstr>
      <vt:lpstr>Acrobat Document</vt:lpstr>
      <vt:lpstr>Search for New Isotopes at FRIB: Recent Results and Future Opportunities</vt:lpstr>
      <vt:lpstr>Terra incognita</vt:lpstr>
      <vt:lpstr>The Facility For Rare Isotope Beams</vt:lpstr>
      <vt:lpstr>ARIS Fragment Separator</vt:lpstr>
      <vt:lpstr>PowerPoint Presentation</vt:lpstr>
      <vt:lpstr>FRIB Beam Activities</vt:lpstr>
      <vt:lpstr>198Pt (186 MeV/u) at FRIB</vt:lpstr>
      <vt:lpstr>Nanosecond Isomer Map</vt:lpstr>
      <vt:lpstr>PowerPoint Presentation</vt:lpstr>
      <vt:lpstr>E23607  “Secondary beams from 238U” : Particle ID</vt:lpstr>
      <vt:lpstr>e23607 : Results</vt:lpstr>
      <vt:lpstr>PowerPoint Presentation</vt:lpstr>
      <vt:lpstr>Exp. 24605 : new isotope search run with an 82Se beam</vt:lpstr>
      <vt:lpstr>Insights into new-isotopes production</vt:lpstr>
      <vt:lpstr>PowerPoint Presentation</vt:lpstr>
      <vt:lpstr>Uncertainty in physics-based predictions of rare-isotope production</vt:lpstr>
      <vt:lpstr>First experimental check of BMA-inspired predictions</vt:lpstr>
      <vt:lpstr>PowerPoint Presentation</vt:lpstr>
      <vt:lpstr>Completed NI experiments — analysis / publication preparation </vt:lpstr>
      <vt:lpstr>“New isotope” rush </vt:lpstr>
      <vt:lpstr>PowerPoint Presentation</vt:lpstr>
      <vt:lpstr>Observation of 71Cr</vt:lpstr>
      <vt:lpstr>Production Cross Sections: Bayesian Model Averaging of AA and BE</vt:lpstr>
      <vt:lpstr>PowerPoint Presentation</vt:lpstr>
      <vt:lpstr>E23071: 144Sm</vt:lpstr>
      <vt:lpstr>E21080: 208Pb</vt:lpstr>
      <vt:lpstr>E21080: 208Pb  PID</vt:lpstr>
      <vt:lpstr>New component for PID : ZBragg</vt:lpstr>
      <vt:lpstr>E23064 : 238U</vt:lpstr>
      <vt:lpstr>238U : Fragment Production in Materials  </vt:lpstr>
      <vt:lpstr>PowerPoint Presentation</vt:lpstr>
      <vt:lpstr>FRIB Energy Upgrade (FRIB400) 400 MeV/nucleon for U and higher energies for lighter beams</vt:lpstr>
      <vt:lpstr>Impact of higher energy and target design to multi-step production</vt:lpstr>
      <vt:lpstr>PowerPoint Presentation</vt:lpstr>
      <vt:lpstr>〖LISE〗_cute^(++) : from reaction mechanisms to experiment-ready predictions</vt:lpstr>
      <vt:lpstr>〖LISE〗_cute^(++) : toward automated and AI-assisted experiment design</vt:lpstr>
      <vt:lpstr>〖LISE〗_cute^(++) : toward automated and AI-assisted experiment design</vt:lpstr>
      <vt:lpstr>〖LISE〗_cute^(++) : toward automated and AI-assisted experiment design</vt:lpstr>
      <vt:lpstr>PowerPoint Presentation</vt:lpstr>
      <vt:lpstr>Summary</vt:lpstr>
      <vt:lpstr>Team &amp; Acknowledgements</vt:lpstr>
    </vt:vector>
  </TitlesOfParts>
  <Company>MSU NSCL/FRIB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GANIL Colloque</dc:title>
  <dc:subject>S10000-FM-000454-R003</dc:subject>
  <dc:creator>Oleg Tarasov</dc:creator>
  <cp:keywords>New Isotopes at FRIB</cp:keywords>
  <cp:lastModifiedBy>Oleg Tarasov</cp:lastModifiedBy>
  <cp:revision>170</cp:revision>
  <cp:lastPrinted>2023-11-08T07:38:08Z</cp:lastPrinted>
  <dcterms:created xsi:type="dcterms:W3CDTF">2023-05-16T14:40:51Z</dcterms:created>
  <dcterms:modified xsi:type="dcterms:W3CDTF">2026-09-23T19:42:01Z</dcterms:modified>
  <cp:category>31 October 2023</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0x010100A77CE2F963BD5C4AB895E5E1F954079C</vt:lpwstr>
  </property>
  <property fmtid="{D5CDD505-2E9C-101B-9397-08002B2CF9AE}" pid="3" name="TemplateUrl">
    <vt:lpwstr/>
  </property>
  <property fmtid="{D5CDD505-2E9C-101B-9397-08002B2CF9AE}" pid="4" name="xd_Signature">
    <vt:bool>false</vt:bool>
  </property>
  <property fmtid="{D5CDD505-2E9C-101B-9397-08002B2CF9AE}" pid="5" name="xd_ProgID">
    <vt:lpwstr/>
  </property>
  <property fmtid="{D5CDD505-2E9C-101B-9397-08002B2CF9AE}" pid="6" name="Order">
    <vt:r8>5600</vt:r8>
  </property>
  <property fmtid="{D5CDD505-2E9C-101B-9397-08002B2CF9AE}" pid="7" name="Author_">
    <vt:lpwstr>447;#Parsons, Alex|61354939-8ef1-40bf-a344-a283b52ba8e0</vt:lpwstr>
  </property>
  <property fmtid="{D5CDD505-2E9C-101B-9397-08002B2CF9AE}" pid="8" name="Subcategory_">
    <vt:lpwstr>283;#FM|6b363047-e12c-44ec-9837-aeed4884c22d</vt:lpwstr>
  </property>
  <property fmtid="{D5CDD505-2E9C-101B-9397-08002B2CF9AE}" pid="9" name="ECKeywords">
    <vt:lpwstr/>
  </property>
  <property fmtid="{D5CDD505-2E9C-101B-9397-08002B2CF9AE}" pid="10" name="WBS0">
    <vt:lpwstr>471;#S10000 Management and Administration|26ad7ea8-87d4-42ac-9781-b7fff1d89416</vt:lpwstr>
  </property>
  <property fmtid="{D5CDD505-2E9C-101B-9397-08002B2CF9AE}" pid="11" name="Tags10">
    <vt:lpwstr/>
  </property>
  <property fmtid="{D5CDD505-2E9C-101B-9397-08002B2CF9AE}" pid="12" name="WorkflowChangePath">
    <vt:lpwstr>141c4800-5459-4a0f-8f70-37b212b6aaa7,4;141c4800-5459-4a0f-8f70-37b212b6aaa7,4;141c4800-5459-4a0f-8f70-37b212b6aaa7,4;141c4800-5459-4a0f-8f70-37b212b6aaa7,6;141c4800-5459-4a0f-8f70-37b212b6aaa7,6;141c4800-5459-4a0f-8f70-37b212b6aaa7,6;141c4800-5459-4a0f-8f141c4800-5459-4a0f-8f70-37b212b6aaa7,4;141c4800-5459-4a0f-8f70-37b212b6aaa7,4;141c4800-5459-4a0f-8f70-37b212b6aaa7,4;141c4800-5459-4a0f-8f70-37b212b6aaa7,5;141c4800-5459-4a0f-8f70-37b212b6aaa7,5;141c4800-5459-4a0f-8f70-37b212b6aaa7,5;141c4800-5459-4a0f-8f70-37b212b6aaa7,5;141c4800-5459-4a0f-8f70-37b212b6aaa7,5;</vt:lpwstr>
  </property>
  <property fmtid="{D5CDD505-2E9C-101B-9397-08002B2CF9AE}" pid="13" name="DNS">
    <vt:lpwstr>44668;#S10000-FM-000454-R002</vt:lpwstr>
  </property>
  <property fmtid="{D5CDD505-2E9C-101B-9397-08002B2CF9AE}" pid="14" name="Archive Document Workflow">
    <vt:lpwstr>, </vt:lpwstr>
  </property>
  <property fmtid="{D5CDD505-2E9C-101B-9397-08002B2CF9AE}" pid="15" name="Submission Date">
    <vt:filetime>2023-08-09T16:57:02Z</vt:filetime>
  </property>
  <property fmtid="{D5CDD505-2E9C-101B-9397-08002B2CF9AE}" pid="16" name="Subcategory">
    <vt:lpwstr>20</vt:lpwstr>
  </property>
</Properties>
</file>