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2" r:id="rId4"/>
  </p:sldMasterIdLst>
  <p:notesMasterIdLst>
    <p:notesMasterId r:id="rId28"/>
  </p:notesMasterIdLst>
  <p:handoutMasterIdLst>
    <p:handoutMasterId r:id="rId29"/>
  </p:handoutMasterIdLst>
  <p:sldIdLst>
    <p:sldId id="1388" r:id="rId5"/>
    <p:sldId id="1389" r:id="rId6"/>
    <p:sldId id="1443" r:id="rId7"/>
    <p:sldId id="1442" r:id="rId8"/>
    <p:sldId id="1390" r:id="rId9"/>
    <p:sldId id="1401" r:id="rId10"/>
    <p:sldId id="1444" r:id="rId11"/>
    <p:sldId id="1449" r:id="rId12"/>
    <p:sldId id="1406" r:id="rId13"/>
    <p:sldId id="1409" r:id="rId14"/>
    <p:sldId id="1464" r:id="rId15"/>
    <p:sldId id="1465" r:id="rId16"/>
    <p:sldId id="1469" r:id="rId17"/>
    <p:sldId id="1398" r:id="rId18"/>
    <p:sldId id="1472" r:id="rId19"/>
    <p:sldId id="1446" r:id="rId20"/>
    <p:sldId id="1471" r:id="rId21"/>
    <p:sldId id="1402" r:id="rId22"/>
    <p:sldId id="1470" r:id="rId23"/>
    <p:sldId id="1463" r:id="rId24"/>
    <p:sldId id="1466" r:id="rId25"/>
    <p:sldId id="1400" r:id="rId26"/>
    <p:sldId id="1458" r:id="rId27"/>
  </p:sldIdLst>
  <p:sldSz cx="12192000" cy="6858000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DDE"/>
    <a:srgbClr val="511F74"/>
    <a:srgbClr val="FF00FF"/>
    <a:srgbClr val="C03184"/>
    <a:srgbClr val="7130A1"/>
    <a:srgbClr val="318100"/>
    <a:srgbClr val="CCFFCC"/>
    <a:srgbClr val="4A7EBB"/>
    <a:srgbClr val="FF9933"/>
    <a:srgbClr val="2E0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041" autoAdjust="0"/>
  </p:normalViewPr>
  <p:slideViewPr>
    <p:cSldViewPr>
      <p:cViewPr>
        <p:scale>
          <a:sx n="70" d="100"/>
          <a:sy n="70" d="100"/>
        </p:scale>
        <p:origin x="500" y="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0" d="100"/>
          <a:sy n="70" d="100"/>
        </p:scale>
        <p:origin x="3360" y="4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412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9F83A843-E907-4E08-A70D-2BEC4AEDF876}" type="datetimeFigureOut">
              <a:rPr lang="fr-FR" smtClean="0"/>
              <a:pPr/>
              <a:t>22/09/2026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60" cy="496412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60" cy="496412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DED5378E-578C-416A-A599-7F284779638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8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3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5" tIns="45642" rIns="91285" bIns="4564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3"/>
            <a:ext cx="294566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5" tIns="45642" rIns="91285" bIns="4564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1CE0B8B-81E8-449E-A33A-28BD0B6264FD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58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717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4413" cy="3427413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/>
            </a:pPr>
            <a:endParaRPr lang="en-US" sz="20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10"/>
          </p:nvPr>
        </p:nvSpPr>
        <p:spPr bwMode="auto"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latin typeface="+mn-lt"/>
              </a:defRPr>
            </a:lvl1pPr>
          </a:lstStyle>
          <a:p>
            <a:pPr algn="r">
              <a:lnSpc>
                <a:spcPct val="100000"/>
              </a:lnSpc>
              <a:buNone/>
              <a:defRPr/>
            </a:pPr>
            <a:fld id="{E79CC12D-0E57-4203-B7F4-12C67DCCE59E}" type="slidenum">
              <a:rPr lang="fr-FR" sz="1200" b="0" strike="noStrike" spc="-1">
                <a:latin typeface="Arial"/>
              </a:rPr>
              <a:t>12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4608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148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7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807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58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180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83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E0B8B-81E8-449E-A33A-28BD0B6264FD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13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" name="Espace réservé des note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2528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>
          <a:xfrm>
            <a:off x="11493224" y="6596390"/>
            <a:ext cx="708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C. 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Barué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6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00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ogo se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60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84648E8-20C0-A703-5721-F09140286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02FAA3A3-5287-4BAD-9FC1-6B0682E047CD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81410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9FE161-F273-FD72-F1A1-439897F66E3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81CFD8DC-BC13-4BF7-A1F5-8435D0FAFE1B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215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C915CD7A-AF5E-4A12-B41A-9FC7B4829008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66930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760A5-4195-9E50-D0C2-1CD72DFF81EC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E8DF99B-CA8E-41EB-AF04-B044E97BCCB9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9906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08A7F3-D054-4C53-AC91-8404A33D1966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574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544B7F-46E1-4694-AFC5-855635266CAA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15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solidFill>
          <a:srgbClr val="C95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C0D220-B259-4805-88FE-4A494B232737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83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CCD9B8-D525-48C1-BED7-648AB9D135AD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424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092478"/>
            <a:ext cx="7129463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3086101"/>
            <a:ext cx="10801349" cy="30432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F8B039-4166-4964-A2B4-2AE4289092D3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381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Visage humain, capture d’écran, usine, art&#10;&#10;Description générée automatiquement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789" b="75341"/>
          <a:stretch/>
        </p:blipFill>
        <p:spPr>
          <a:xfrm>
            <a:off x="0" y="6317999"/>
            <a:ext cx="12192000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4EA376-62E0-4FA7-B9A5-CD6AFC8BFA2E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002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19" t="28724" r="119" b="63410"/>
          <a:stretch/>
        </p:blipFill>
        <p:spPr>
          <a:xfrm>
            <a:off x="-14514" y="6318001"/>
            <a:ext cx="12206514" cy="5406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E4D042-AA02-4A14-871B-13D0E53E209D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388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6" t="33966" r="-156" b="58168"/>
          <a:stretch/>
        </p:blipFill>
        <p:spPr>
          <a:xfrm>
            <a:off x="3175" y="6317999"/>
            <a:ext cx="12201525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D77D29-B0E7-40E2-A14E-2501DE007B1D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093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779C4B-6C33-8A68-E4D7-CC3F7053175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"/>
            <a:ext cx="11377264" cy="119675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196753"/>
            <a:ext cx="11377264" cy="5121248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67B2E2E-980D-41DE-A576-6C30746F1AE9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7182" y="473036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424631" y="852566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34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744807-E470-CFFA-FCC2-F5FE905269DE}"/>
              </a:ext>
            </a:extLst>
          </p:cNvPr>
          <p:cNvSpPr/>
          <p:nvPr userDrawn="1"/>
        </p:nvSpPr>
        <p:spPr>
          <a:xfrm flipV="1">
            <a:off x="0" y="6301868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5292725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89138"/>
            <a:ext cx="5292724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8A11A-521C-42AB-90E6-846F58DF2CA5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277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90958-F7E7-8AD5-A483-0D1FBFEB2709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3455989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213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ED74-0EB4-4E9F-A57F-E4112CAAD45E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B376B07-EB61-361A-CDFD-5E75CD9A2F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688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12BC44-B713-09E9-A994-1EBF66495F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1B42FC7-ECB4-B8DF-817A-1F225C02B42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3556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A245C0-7608-29FB-E211-F4BD5616FEB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6213AF-EDE7-ABD8-3C87-12C13108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49" cy="1141413"/>
          </a:xfrm>
        </p:spPr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39BCA0-00EB-4C04-FE5D-D57CFB42A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89137"/>
            <a:ext cx="5302250" cy="583375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039CBE-47B6-B221-F597-0A920B645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731009"/>
            <a:ext cx="5302250" cy="339833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AB4248-870C-318C-3957-BD4B81DDC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4" y="1989138"/>
            <a:ext cx="5302250" cy="583374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C83028-6471-684E-6541-3C912C1C8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31009"/>
            <a:ext cx="5302250" cy="339833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6BE0A8-167A-EDED-938A-7034D719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B7E2-D282-499D-A851-AC7B754C2A11}" type="datetime1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6D9B09-35F6-CD02-5B0F-09D34FE8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AAAD1C-47AE-9FCA-0448-17D1AFD6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B145831-15F1-C839-875C-ABB8BFD27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F0FFB82-6432-211D-DD5B-E79E186C1CF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019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24FF7A-7AC1-B304-B766-865CD6D6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5A45-4127-45A3-8483-D5E087BFF54F}" type="datetime1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853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28C156-6CA9-4CB3-8B2E-9726E021C1EA}" type="datetime1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284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720BD-DED4-4C58-992A-DA57E63628EE}" type="datetime1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772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E509CBF-AC4F-6A85-985B-A7A28D9035B6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C3DA6-1B9F-AE68-9F5A-FD8A36CF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E258-0B44-4AA1-B2AE-4F17F198405D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E1939-A96A-8869-5F61-1052CDEF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3CACE9-C05D-2E68-0F2C-D1EA945D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26178BC9-AFF1-066B-B74E-64F49DDF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6967" y="1772816"/>
            <a:ext cx="3734347" cy="446449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07CDDF1-8217-8011-188E-6C6B607E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67" y="549275"/>
            <a:ext cx="3734346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E014FF3-6B7D-01A9-4EDB-BCA4CB43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2" y="549275"/>
            <a:ext cx="7417419" cy="568803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591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B211-5567-4171-9180-5F43A84A8378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71CAEE75-82CA-0EE9-8A64-25E8B567C7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9138"/>
            <a:ext cx="12192000" cy="4868862"/>
          </a:xfrm>
          <a:pattFill prst="pct5">
            <a:fgClr>
              <a:schemeClr val="bg1"/>
            </a:fgClr>
            <a:bgClr>
              <a:schemeClr val="bg2"/>
            </a:bgClr>
          </a:pattFill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4" name="Image 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B82D3D8F-3630-17C3-D58D-6A3635BC62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E3B2C7A-E65D-05D7-72D2-8FDF998E716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141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1FB34-26BF-4BF1-B8C2-7EDA001C22CC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849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carte, diagramme, Plan&#10;&#10;Description générée automatiquement">
            <a:extLst>
              <a:ext uri="{FF2B5EF4-FFF2-40B4-BE49-F238E27FC236}">
                <a16:creationId xmlns:a16="http://schemas.microsoft.com/office/drawing/2014/main" id="{A1CBB1D1-9CE9-D73F-D21D-A5DAF8E7D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7" y="1265572"/>
            <a:ext cx="7870248" cy="48637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41D318-D2A0-774E-EEB5-5F2E5D4207E3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341167-FF0D-D71B-6A48-B5C37ACF5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61AF02-3051-6181-2F34-CA165C73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CC4F6-87B8-488D-9266-2144230B9BB3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82B163-7A6B-8D00-78F2-898E7BC1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554EF3-BE24-DB3A-DB8F-3CA03B63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0AC1D9F-B01A-B9BD-1811-BDADB880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90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960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B804686F-39F5-40D2-ACD8-A5FAEA4897B3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81959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3"/>
          </p:nvPr>
        </p:nvSpPr>
        <p:spPr>
          <a:xfrm>
            <a:off x="5260665" y="0"/>
            <a:ext cx="6931336" cy="6540500"/>
          </a:xfrm>
          <a:custGeom>
            <a:avLst/>
            <a:gdLst>
              <a:gd name="connsiteX0" fmla="*/ 0 w 5198502"/>
              <a:gd name="connsiteY0" fmla="*/ 0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0 w 5198502"/>
              <a:gd name="connsiteY4" fmla="*/ 0 h 6540500"/>
              <a:gd name="connsiteX0" fmla="*/ 2422782 w 5198502"/>
              <a:gd name="connsiteY0" fmla="*/ 18496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2422782 w 5198502"/>
              <a:gd name="connsiteY4" fmla="*/ 18496 h 6540500"/>
              <a:gd name="connsiteX0" fmla="*/ 2694035 w 5198502"/>
              <a:gd name="connsiteY0" fmla="*/ 0 h 6583656"/>
              <a:gd name="connsiteX1" fmla="*/ 5198502 w 5198502"/>
              <a:gd name="connsiteY1" fmla="*/ 43156 h 6583656"/>
              <a:gd name="connsiteX2" fmla="*/ 5198502 w 5198502"/>
              <a:gd name="connsiteY2" fmla="*/ 6583656 h 6583656"/>
              <a:gd name="connsiteX3" fmla="*/ 0 w 5198502"/>
              <a:gd name="connsiteY3" fmla="*/ 6583656 h 6583656"/>
              <a:gd name="connsiteX4" fmla="*/ 2694035 w 5198502"/>
              <a:gd name="connsiteY4" fmla="*/ 0 h 6583656"/>
              <a:gd name="connsiteX0" fmla="*/ 2435112 w 5198502"/>
              <a:gd name="connsiteY0" fmla="*/ 36991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2435112 w 5198502"/>
              <a:gd name="connsiteY4" fmla="*/ 36991 h 6540500"/>
              <a:gd name="connsiteX0" fmla="*/ 2428947 w 5198502"/>
              <a:gd name="connsiteY0" fmla="*/ 6165 h 6540500"/>
              <a:gd name="connsiteX1" fmla="*/ 5198502 w 5198502"/>
              <a:gd name="connsiteY1" fmla="*/ 0 h 6540500"/>
              <a:gd name="connsiteX2" fmla="*/ 5198502 w 5198502"/>
              <a:gd name="connsiteY2" fmla="*/ 6540500 h 6540500"/>
              <a:gd name="connsiteX3" fmla="*/ 0 w 5198502"/>
              <a:gd name="connsiteY3" fmla="*/ 6540500 h 6540500"/>
              <a:gd name="connsiteX4" fmla="*/ 2428947 w 5198502"/>
              <a:gd name="connsiteY4" fmla="*/ 6165 h 654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8502" h="6540500">
                <a:moveTo>
                  <a:pt x="2428947" y="6165"/>
                </a:moveTo>
                <a:lnTo>
                  <a:pt x="5198502" y="0"/>
                </a:lnTo>
                <a:lnTo>
                  <a:pt x="5198502" y="6540500"/>
                </a:lnTo>
                <a:lnTo>
                  <a:pt x="0" y="6540500"/>
                </a:lnTo>
                <a:lnTo>
                  <a:pt x="2428947" y="6165"/>
                </a:lnTo>
                <a:close/>
              </a:path>
            </a:pathLst>
          </a:cu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  <a:latin typeface="Helvetica" pitchFamily="34" charset="0"/>
              </a:defRPr>
            </a:lvl1pPr>
          </a:lstStyle>
          <a:p>
            <a:endParaRPr lang="fi-FI" dirty="0"/>
          </a:p>
        </p:txBody>
      </p:sp>
      <p:cxnSp>
        <p:nvCxnSpPr>
          <p:cNvPr id="14" name="Suora yhdysviiva 13"/>
          <p:cNvCxnSpPr/>
          <p:nvPr userDrawn="1"/>
        </p:nvCxnSpPr>
        <p:spPr>
          <a:xfrm>
            <a:off x="11338532" y="6592626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/>
          <p:cNvCxnSpPr/>
          <p:nvPr userDrawn="1"/>
        </p:nvCxnSpPr>
        <p:spPr>
          <a:xfrm>
            <a:off x="10070555" y="6592626"/>
            <a:ext cx="0" cy="18098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numéro de diapositive 5">
            <a:extLst>
              <a:ext uri="{FF2B5EF4-FFF2-40B4-BE49-F238E27FC236}">
                <a16:creationId xmlns:a16="http://schemas.microsoft.com/office/drawing/2014/main" id="{5C2474BC-C9F7-054B-9102-8A83E893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/>
          <a:p>
            <a:fld id="{357E5AD5-23FB-474E-9BF5-B42530E509F4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392" y="210891"/>
            <a:ext cx="2372997" cy="50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25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949E4F5-E290-2E4D-85A4-390DC4D69B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25010"/>
            <a:ext cx="12192000" cy="51181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8B6D3FA-29B7-3E45-8E26-8057171C4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0260"/>
            <a:ext cx="9144000" cy="2387600"/>
          </a:xfrm>
        </p:spPr>
        <p:txBody>
          <a:bodyPr anchor="ctr"/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D9D234-9774-4446-B0AC-F7063A473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5AD5-23FB-474E-9BF5-B42530E509F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9C41B7D3-1C8C-4D42-B869-92834829A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06685" y="6356350"/>
            <a:ext cx="3311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BBC7DE"/>
                </a:solidFill>
              </a:defRPr>
            </a:lvl1pPr>
          </a:lstStyle>
          <a:p>
            <a:pPr algn="r"/>
            <a:r>
              <a:rPr lang="fr-FR" smtClean="0"/>
              <a:t>DESIR Workshop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374" y="221450"/>
            <a:ext cx="2531252" cy="540000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9F629A9E-55E7-EC40-A8BF-386DF4690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648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BBC7DE"/>
                </a:solidFill>
              </a:defRPr>
            </a:lvl1pPr>
          </a:lstStyle>
          <a:p>
            <a:r>
              <a:rPr lang="fr-FR" smtClean="0"/>
              <a:t>28/02/2024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1570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oneTexte 6"/>
          <p:cNvSpPr/>
          <p:nvPr/>
        </p:nvSpPr>
        <p:spPr>
          <a:xfrm>
            <a:off x="11047680" y="6228481"/>
            <a:ext cx="596640" cy="6136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60000" rIns="120000" bIns="60000" anchor="t">
            <a:spAutoFit/>
          </a:bodyPr>
          <a:lstStyle/>
          <a:p>
            <a:pPr>
              <a:lnSpc>
                <a:spcPct val="100000"/>
              </a:lnSpc>
            </a:pPr>
            <a:fld id="{37DC4FDD-879E-4BDC-8587-6A4D8D8A79DE}" type="slidenum">
              <a:rPr lang="fr-FR" sz="1600" b="0" strike="noStrike" spc="-1">
                <a:solidFill>
                  <a:schemeClr val="dk2">
                    <a:lumMod val="25000"/>
                    <a:lumOff val="75000"/>
                  </a:schemeClr>
                </a:solidFill>
                <a:latin typeface="Exo 2"/>
                <a:ea typeface="Arial"/>
              </a:rPr>
              <a:t>‹N°›</a:t>
            </a:fld>
            <a:endParaRPr lang="en-GB" sz="1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" name="Image 11"/>
          <p:cNvPicPr/>
          <p:nvPr/>
        </p:nvPicPr>
        <p:blipFill>
          <a:blip r:embed="rId2"/>
          <a:stretch/>
        </p:blipFill>
        <p:spPr>
          <a:xfrm>
            <a:off x="265440" y="5620320"/>
            <a:ext cx="1144800" cy="114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30240" y="253920"/>
            <a:ext cx="10515360" cy="717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1219170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fr-FR" sz="3733" b="0" strike="noStrike" spc="-1">
                <a:solidFill>
                  <a:srgbClr val="102439"/>
                </a:solidFill>
                <a:latin typeface="Exo 2"/>
              </a:rPr>
              <a:t>Modifiez le style du titre</a:t>
            </a:r>
            <a:endParaRPr lang="en-GB" sz="3733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ftr" idx="3"/>
          </p:nvPr>
        </p:nvSpPr>
        <p:spPr>
          <a:xfrm>
            <a:off x="4038720" y="6356160"/>
            <a:ext cx="4114560" cy="365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1200" b="0" strike="noStrike" spc="-1">
                <a:solidFill>
                  <a:schemeClr val="dk2">
                    <a:lumMod val="25000"/>
                    <a:lumOff val="75000"/>
                  </a:schemeClr>
                </a:solidFill>
                <a:latin typeface="Allerta Stencil"/>
                <a:ea typeface="Arial"/>
              </a:defRPr>
            </a:lvl1pPr>
          </a:lstStyle>
          <a:p>
            <a:r>
              <a:rPr lang="en-GB" smtClean="0"/>
              <a:t>&lt;footer&gt;</a:t>
            </a:r>
            <a:endParaRPr lang="en-GB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8080" y="1953600"/>
            <a:ext cx="10515360" cy="359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304792" indent="-304792" defTabSz="1219170">
              <a:lnSpc>
                <a:spcPct val="90000"/>
              </a:lnSpc>
              <a:spcBef>
                <a:spcPts val="1335"/>
              </a:spcBef>
              <a:buClr>
                <a:srgbClr val="EC6608"/>
              </a:buClr>
              <a:buFont typeface="Wingdings" charset="2"/>
              <a:buChar char="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EC6608"/>
              </a:buClr>
              <a:buFont typeface="Wingdings" charset="2"/>
              <a:buChar char=""/>
            </a:pPr>
            <a:r>
              <a:rPr lang="fr-FR" sz="1600" b="0" strike="noStrike" spc="-1">
                <a:solidFill>
                  <a:srgbClr val="102439"/>
                </a:solidFill>
                <a:latin typeface="Montserrat"/>
              </a:rPr>
              <a:t>Cliquez pour modifier les styles du texte du masque</a:t>
            </a:r>
            <a:endParaRPr lang="en-GB" sz="1600" b="0" strike="noStrike" spc="-1">
              <a:solidFill>
                <a:srgbClr val="102439"/>
              </a:solidFill>
              <a:latin typeface="Montserrat"/>
            </a:endParaRPr>
          </a:p>
          <a:p>
            <a:pPr marL="914377" lvl="1" indent="-304792" defTabSz="1219170">
              <a:lnSpc>
                <a:spcPct val="90000"/>
              </a:lnSpc>
              <a:spcBef>
                <a:spcPts val="665"/>
              </a:spcBef>
              <a:buClr>
                <a:srgbClr val="EC6608"/>
              </a:buClr>
              <a:buFont typeface="Wingdings" charset="2"/>
              <a:buChar char=""/>
            </a:pPr>
            <a:r>
              <a:rPr lang="fr-FR" sz="1600" b="0" strike="noStrike" spc="-1">
                <a:solidFill>
                  <a:srgbClr val="102439"/>
                </a:solidFill>
                <a:latin typeface="Montserrat"/>
              </a:rPr>
              <a:t>Deuxième niveau</a:t>
            </a:r>
            <a:endParaRPr lang="en-GB" sz="1600" b="0" strike="noStrike" spc="-1">
              <a:solidFill>
                <a:srgbClr val="102439"/>
              </a:solidFill>
              <a:latin typeface="Montserrat"/>
            </a:endParaRPr>
          </a:p>
          <a:p>
            <a:pPr marL="1523962" lvl="2" indent="-304792" defTabSz="1219170">
              <a:lnSpc>
                <a:spcPct val="90000"/>
              </a:lnSpc>
              <a:spcBef>
                <a:spcPts val="665"/>
              </a:spcBef>
              <a:buClr>
                <a:srgbClr val="EC6608"/>
              </a:buClr>
              <a:buFont typeface="Wingdings" charset="2"/>
              <a:buChar char=""/>
            </a:pPr>
            <a:r>
              <a:rPr lang="fr-FR" sz="1600" b="0" strike="noStrike" spc="-1">
                <a:solidFill>
                  <a:srgbClr val="102439"/>
                </a:solidFill>
                <a:latin typeface="Montserrat"/>
              </a:rPr>
              <a:t>Troisième niveau</a:t>
            </a:r>
            <a:endParaRPr lang="en-GB" sz="1600" b="0" strike="noStrike" spc="-1">
              <a:solidFill>
                <a:srgbClr val="102439"/>
              </a:solidFill>
              <a:latin typeface="Montserrat"/>
            </a:endParaRPr>
          </a:p>
          <a:p>
            <a:pPr marL="2133547" lvl="3" indent="-304792" defTabSz="1219170">
              <a:lnSpc>
                <a:spcPct val="90000"/>
              </a:lnSpc>
              <a:spcBef>
                <a:spcPts val="665"/>
              </a:spcBef>
              <a:buClr>
                <a:srgbClr val="EC6608"/>
              </a:buClr>
              <a:buFont typeface="Wingdings" charset="2"/>
              <a:buChar char=""/>
            </a:pPr>
            <a:r>
              <a:rPr lang="fr-FR" sz="1600" b="0" strike="noStrike" spc="-1">
                <a:solidFill>
                  <a:srgbClr val="102439"/>
                </a:solidFill>
                <a:latin typeface="Montserrat"/>
              </a:rPr>
              <a:t>Quatrième niveau</a:t>
            </a:r>
            <a:endParaRPr lang="en-GB" sz="1600" b="0" strike="noStrike" spc="-1">
              <a:solidFill>
                <a:srgbClr val="102439"/>
              </a:solidFill>
              <a:latin typeface="Montserrat"/>
            </a:endParaRPr>
          </a:p>
          <a:p>
            <a:pPr marL="2743131" lvl="4" indent="-304792" defTabSz="1219170">
              <a:lnSpc>
                <a:spcPct val="90000"/>
              </a:lnSpc>
              <a:spcBef>
                <a:spcPts val="665"/>
              </a:spcBef>
              <a:buClr>
                <a:srgbClr val="EC6608"/>
              </a:buClr>
              <a:buFont typeface="Wingdings" charset="2"/>
              <a:buChar char=""/>
            </a:pPr>
            <a:r>
              <a:rPr lang="fr-FR" sz="1600" b="0" strike="noStrike" spc="-1">
                <a:solidFill>
                  <a:srgbClr val="102439"/>
                </a:solidFill>
                <a:latin typeface="Montserrat"/>
              </a:rPr>
              <a:t>Cinquième niveau</a:t>
            </a:r>
            <a:endParaRPr lang="en-GB" sz="1600" b="0" strike="noStrike" spc="-1">
              <a:solidFill>
                <a:srgbClr val="102439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10695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6800" cy="4636800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501" y="6318001"/>
            <a:ext cx="2906816" cy="540000"/>
          </a:xfrm>
        </p:spPr>
        <p:txBody>
          <a:bodyPr/>
          <a:lstStyle>
            <a:lvl1pPr>
              <a:defRPr>
                <a:solidFill>
                  <a:srgbClr val="60A4B4"/>
                </a:solidFill>
              </a:defRPr>
            </a:lvl1pPr>
          </a:lstStyle>
          <a:p>
            <a:r>
              <a:rPr lang="fr-FR" dirty="0"/>
              <a:t>PLATAN, Jyväskylä, </a:t>
            </a:r>
            <a:r>
              <a:rPr lang="fr-FR" dirty="0" err="1"/>
              <a:t>Finland</a:t>
            </a:r>
            <a:r>
              <a:rPr lang="fr-FR" dirty="0"/>
              <a:t>, 2024 June 9-14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28510"/>
            <a:ext cx="462455" cy="540000"/>
          </a:xfrm>
        </p:spPr>
        <p:txBody>
          <a:bodyPr/>
          <a:lstStyle>
            <a:lvl1pPr>
              <a:defRPr>
                <a:solidFill>
                  <a:srgbClr val="60A4B4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pied de page 3">
            <a:extLst>
              <a:ext uri="{FF2B5EF4-FFF2-40B4-BE49-F238E27FC236}">
                <a16:creationId xmlns:a16="http://schemas.microsoft.com/office/drawing/2014/main" id="{BA9B7905-4BD6-FAF2-13AD-4BE2D77639E1}"/>
              </a:ext>
            </a:extLst>
          </p:cNvPr>
          <p:cNvSpPr txBox="1">
            <a:spLocks/>
          </p:cNvSpPr>
          <p:nvPr userDrawn="1"/>
        </p:nvSpPr>
        <p:spPr>
          <a:xfrm>
            <a:off x="9117024" y="6328510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/>
              <a:t>Nathalie Lecesne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0D676029-AFBE-54EC-4836-1620027EF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10"/>
            <a:ext cx="10801350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F7F84D0-6875-8F2E-25F6-A47E819C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51923"/>
            <a:ext cx="12192000" cy="5166078"/>
          </a:xfrm>
        </p:spPr>
        <p:txBody>
          <a:bodyPr/>
          <a:lstStyle>
            <a:lvl1pPr>
              <a:defRPr sz="1800" b="1">
                <a:solidFill>
                  <a:srgbClr val="60A4B4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77526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Intro-slide-pers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9"/>
          <p:cNvPicPr/>
          <p:nvPr/>
        </p:nvPicPr>
        <p:blipFill>
          <a:blip r:embed="rId2"/>
          <a:stretch/>
        </p:blipFill>
        <p:spPr>
          <a:xfrm>
            <a:off x="0" y="0"/>
            <a:ext cx="12191032" cy="685762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body"/>
          </p:nvPr>
        </p:nvSpPr>
        <p:spPr>
          <a:xfrm>
            <a:off x="838892" y="1681914"/>
            <a:ext cx="5157619" cy="82262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1034826">
              <a:lnSpc>
                <a:spcPct val="90000"/>
              </a:lnSpc>
              <a:spcBef>
                <a:spcPts val="1133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716" b="1" strike="noStrike" spc="-1">
                <a:solidFill>
                  <a:srgbClr val="00294B"/>
                </a:solidFill>
                <a:latin typeface="Calibri"/>
              </a:rPr>
              <a:t>Modifiez les styles du texte du masque</a:t>
            </a:r>
            <a:endParaRPr lang="fr-FR" sz="2716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892" y="2504536"/>
            <a:ext cx="5157619" cy="368448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58707" indent="-258707" defTabSz="1034826">
              <a:lnSpc>
                <a:spcPct val="90000"/>
              </a:lnSpc>
              <a:spcBef>
                <a:spcPts val="1133"/>
              </a:spcBef>
              <a:buClr>
                <a:srgbClr val="FF67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6700"/>
              </a:buClr>
              <a:buFont typeface="Arial"/>
              <a:buChar char="•"/>
            </a:pPr>
            <a:r>
              <a:rPr lang="fr-FR" sz="3169" b="0" strike="noStrike" spc="-1">
                <a:solidFill>
                  <a:srgbClr val="FF6700"/>
                </a:solidFill>
                <a:latin typeface="Calibri"/>
              </a:rPr>
              <a:t>Modifier les styles du texte du masque</a:t>
            </a:r>
            <a:endParaRPr lang="fr-FR" sz="3169" b="0" strike="noStrike" spc="-1">
              <a:solidFill>
                <a:schemeClr val="dk1"/>
              </a:solidFill>
              <a:latin typeface="Calibri"/>
            </a:endParaRPr>
          </a:p>
          <a:p>
            <a:pPr marL="776120" lvl="1" indent="-258707" defTabSz="1034826">
              <a:lnSpc>
                <a:spcPct val="90000"/>
              </a:lnSpc>
              <a:spcBef>
                <a:spcPts val="565"/>
              </a:spcBef>
              <a:buClr>
                <a:srgbClr val="00294B"/>
              </a:buClr>
              <a:buFont typeface="Arial"/>
              <a:buChar char="•"/>
            </a:pPr>
            <a:r>
              <a:rPr lang="fr-FR" sz="2716" b="0" strike="noStrike" spc="-1">
                <a:solidFill>
                  <a:srgbClr val="00294B"/>
                </a:solidFill>
                <a:latin typeface="Calibri"/>
              </a:rPr>
              <a:t>Deuxième niveau</a:t>
            </a:r>
            <a:endParaRPr lang="fr-FR" sz="2716" b="0" strike="noStrike" spc="-1">
              <a:solidFill>
                <a:schemeClr val="dk1"/>
              </a:solidFill>
              <a:latin typeface="Calibri"/>
            </a:endParaRPr>
          </a:p>
          <a:p>
            <a:pPr marL="1293533" lvl="2" indent="-258707" defTabSz="1034826">
              <a:lnSpc>
                <a:spcPct val="90000"/>
              </a:lnSpc>
              <a:spcBef>
                <a:spcPts val="565"/>
              </a:spcBef>
              <a:buClr>
                <a:srgbClr val="456487"/>
              </a:buClr>
              <a:buFont typeface="Arial"/>
              <a:buChar char="•"/>
            </a:pPr>
            <a:r>
              <a:rPr lang="fr-FR" sz="2263" b="0" strike="noStrike" spc="-1">
                <a:solidFill>
                  <a:srgbClr val="456487"/>
                </a:solidFill>
                <a:latin typeface="Calibri"/>
              </a:rPr>
              <a:t>Troisième niveau</a:t>
            </a:r>
            <a:endParaRPr lang="fr-FR" sz="2263" b="0" strike="noStrike" spc="-1">
              <a:solidFill>
                <a:schemeClr val="dk1"/>
              </a:solidFill>
              <a:latin typeface="Calibri"/>
            </a:endParaRPr>
          </a:p>
          <a:p>
            <a:pPr marL="1810946" lvl="3" indent="-258707" defTabSz="1034826">
              <a:lnSpc>
                <a:spcPct val="90000"/>
              </a:lnSpc>
              <a:spcBef>
                <a:spcPts val="565"/>
              </a:spcBef>
              <a:buClr>
                <a:srgbClr val="456487"/>
              </a:buClr>
              <a:buFont typeface="Arial"/>
              <a:buChar char="•"/>
            </a:pPr>
            <a:r>
              <a:rPr lang="fr-FR" sz="2037" b="0" strike="noStrike" spc="-1">
                <a:solidFill>
                  <a:srgbClr val="456487"/>
                </a:solidFill>
                <a:latin typeface="Calibri"/>
              </a:rPr>
              <a:t>Quatrième niveau</a:t>
            </a:r>
            <a:endParaRPr lang="fr-FR" sz="2037" b="0" strike="noStrike" spc="-1">
              <a:solidFill>
                <a:schemeClr val="dk1"/>
              </a:solidFill>
              <a:latin typeface="Calibri"/>
            </a:endParaRPr>
          </a:p>
          <a:p>
            <a:pPr marL="2328360" lvl="4" indent="-258707" defTabSz="1034826">
              <a:lnSpc>
                <a:spcPct val="90000"/>
              </a:lnSpc>
              <a:spcBef>
                <a:spcPts val="565"/>
              </a:spcBef>
              <a:buClr>
                <a:srgbClr val="456487"/>
              </a:buClr>
              <a:buFont typeface="Arial"/>
              <a:buChar char="•"/>
            </a:pPr>
            <a:r>
              <a:rPr lang="fr-FR" sz="2037" b="0" strike="noStrike" spc="-1">
                <a:solidFill>
                  <a:srgbClr val="456487"/>
                </a:solidFill>
                <a:latin typeface="Calibri"/>
              </a:rPr>
              <a:t>Cinquième niveau</a:t>
            </a:r>
            <a:endParaRPr lang="fr-FR" sz="2037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171297" y="1681914"/>
            <a:ext cx="5182880" cy="82262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defTabSz="1034826">
              <a:lnSpc>
                <a:spcPct val="90000"/>
              </a:lnSpc>
              <a:spcBef>
                <a:spcPts val="1133"/>
              </a:spcBef>
              <a:buNone/>
              <a:tabLst>
                <a:tab pos="0" algn="l"/>
              </a:tabLst>
              <a:defRPr/>
            </a:lvl1pPr>
          </a:lstStyle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716" b="1" strike="noStrike" spc="-1">
                <a:solidFill>
                  <a:srgbClr val="00294B"/>
                </a:solidFill>
                <a:latin typeface="Calibri"/>
              </a:rPr>
              <a:t>Modifiez les styles du texte du masque</a:t>
            </a:r>
            <a:endParaRPr lang="fr-FR" sz="2716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171297" y="2504536"/>
            <a:ext cx="5182880" cy="368448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58707" indent="-258707" defTabSz="1034826">
              <a:lnSpc>
                <a:spcPct val="90000"/>
              </a:lnSpc>
              <a:spcBef>
                <a:spcPts val="1133"/>
              </a:spcBef>
              <a:buClr>
                <a:srgbClr val="FF6700"/>
              </a:buClr>
              <a:buFont typeface="Arial"/>
              <a:buChar char="•"/>
              <a:defRPr/>
            </a:lvl1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6700"/>
              </a:buClr>
              <a:buFont typeface="Arial"/>
              <a:buChar char="•"/>
            </a:pPr>
            <a:r>
              <a:rPr lang="fr-FR" sz="3169" b="0" strike="noStrike" spc="-1">
                <a:solidFill>
                  <a:srgbClr val="FF6700"/>
                </a:solidFill>
                <a:latin typeface="Calibri"/>
              </a:rPr>
              <a:t>Modifier les styles du texte du masque</a:t>
            </a:r>
            <a:endParaRPr lang="fr-FR" sz="3169" b="0" strike="noStrike" spc="-1">
              <a:solidFill>
                <a:schemeClr val="dk1"/>
              </a:solidFill>
              <a:latin typeface="Calibri"/>
            </a:endParaRPr>
          </a:p>
          <a:p>
            <a:pPr marL="776120" lvl="1" indent="-258707" defTabSz="1034826">
              <a:lnSpc>
                <a:spcPct val="90000"/>
              </a:lnSpc>
              <a:spcBef>
                <a:spcPts val="565"/>
              </a:spcBef>
              <a:buClr>
                <a:srgbClr val="00294B"/>
              </a:buClr>
              <a:buFont typeface="Arial"/>
              <a:buChar char="•"/>
            </a:pPr>
            <a:r>
              <a:rPr lang="fr-FR" sz="2716" b="0" strike="noStrike" spc="-1">
                <a:solidFill>
                  <a:srgbClr val="00294B"/>
                </a:solidFill>
                <a:latin typeface="Calibri"/>
              </a:rPr>
              <a:t>Deuxième niveau</a:t>
            </a:r>
            <a:endParaRPr lang="fr-FR" sz="2716" b="0" strike="noStrike" spc="-1">
              <a:solidFill>
                <a:schemeClr val="dk1"/>
              </a:solidFill>
              <a:latin typeface="Calibri"/>
            </a:endParaRPr>
          </a:p>
          <a:p>
            <a:pPr marL="1293533" lvl="2" indent="-258707" defTabSz="1034826">
              <a:lnSpc>
                <a:spcPct val="90000"/>
              </a:lnSpc>
              <a:spcBef>
                <a:spcPts val="565"/>
              </a:spcBef>
              <a:buClr>
                <a:srgbClr val="456487"/>
              </a:buClr>
              <a:buFont typeface="Arial"/>
              <a:buChar char="•"/>
            </a:pPr>
            <a:r>
              <a:rPr lang="fr-FR" sz="2263" b="0" strike="noStrike" spc="-1">
                <a:solidFill>
                  <a:srgbClr val="456487"/>
                </a:solidFill>
                <a:latin typeface="Calibri"/>
              </a:rPr>
              <a:t>Troisième niveau</a:t>
            </a:r>
            <a:endParaRPr lang="fr-FR" sz="2263" b="0" strike="noStrike" spc="-1">
              <a:solidFill>
                <a:schemeClr val="dk1"/>
              </a:solidFill>
              <a:latin typeface="Calibri"/>
            </a:endParaRPr>
          </a:p>
          <a:p>
            <a:pPr marL="1810946" lvl="3" indent="-258707" defTabSz="1034826">
              <a:lnSpc>
                <a:spcPct val="90000"/>
              </a:lnSpc>
              <a:spcBef>
                <a:spcPts val="565"/>
              </a:spcBef>
              <a:buClr>
                <a:srgbClr val="456487"/>
              </a:buClr>
              <a:buFont typeface="Arial"/>
              <a:buChar char="•"/>
            </a:pPr>
            <a:r>
              <a:rPr lang="fr-FR" sz="2037" b="0" strike="noStrike" spc="-1">
                <a:solidFill>
                  <a:srgbClr val="456487"/>
                </a:solidFill>
                <a:latin typeface="Calibri"/>
              </a:rPr>
              <a:t>Quatrième niveau</a:t>
            </a:r>
            <a:endParaRPr lang="fr-FR" sz="2037" b="0" strike="noStrike" spc="-1">
              <a:solidFill>
                <a:schemeClr val="dk1"/>
              </a:solidFill>
              <a:latin typeface="Calibri"/>
            </a:endParaRPr>
          </a:p>
          <a:p>
            <a:pPr marL="2328360" lvl="4" indent="-258707" defTabSz="1034826">
              <a:lnSpc>
                <a:spcPct val="90000"/>
              </a:lnSpc>
              <a:spcBef>
                <a:spcPts val="565"/>
              </a:spcBef>
              <a:buClr>
                <a:srgbClr val="456487"/>
              </a:buClr>
              <a:buFont typeface="Arial"/>
              <a:buChar char="•"/>
            </a:pPr>
            <a:r>
              <a:rPr lang="fr-FR" sz="2037" b="0" strike="noStrike" spc="-1">
                <a:solidFill>
                  <a:srgbClr val="456487"/>
                </a:solidFill>
                <a:latin typeface="Calibri"/>
              </a:rPr>
              <a:t>Cinquième niveau</a:t>
            </a:r>
            <a:endParaRPr lang="fr-FR" sz="2037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dt" idx="16"/>
          </p:nvPr>
        </p:nvSpPr>
        <p:spPr>
          <a:xfrm>
            <a:off x="228567" y="6468116"/>
            <a:ext cx="2728946" cy="3642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1137087">
              <a:lnSpc>
                <a:spcPct val="100000"/>
              </a:lnSpc>
              <a:buNone/>
              <a:defRPr lang="fr-FR" sz="1358" b="0" strike="noStrike" spc="-1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r>
              <a:rPr lang="en-GB" smtClean="0"/>
              <a:t>&lt;date/time&gt;</a:t>
            </a:r>
            <a:endParaRPr lang="en-GB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ftr" idx="17"/>
          </p:nvPr>
        </p:nvSpPr>
        <p:spPr>
          <a:xfrm>
            <a:off x="3325012" y="6468116"/>
            <a:ext cx="5541415" cy="3642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1137087">
              <a:lnSpc>
                <a:spcPct val="100000"/>
              </a:lnSpc>
              <a:buNone/>
              <a:defRPr lang="en-US" sz="1358" b="0" strike="noStrike" spc="-1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r>
              <a:rPr lang="en-GB" smtClean="0"/>
              <a:t>&lt;footer&gt;</a:t>
            </a:r>
            <a:endParaRPr lang="en-GB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sldNum" idx="18"/>
          </p:nvPr>
        </p:nvSpPr>
        <p:spPr>
          <a:xfrm>
            <a:off x="9234334" y="6468116"/>
            <a:ext cx="2741169" cy="36425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1137087">
              <a:lnSpc>
                <a:spcPct val="100000"/>
              </a:lnSpc>
              <a:buNone/>
              <a:defRPr lang="fr-FR" sz="1358" b="0" strike="noStrike" spc="-1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fld id="{F1B90ADB-6462-40EE-BED4-89EEFB6F5F86}" type="slidenum">
              <a:rPr lang="en-GB" smtClean="0"/>
              <a:pPr/>
              <a:t>‹N°›</a:t>
            </a:fld>
            <a:endParaRPr lang="en-GB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8"/>
          <p:cNvSpPr>
            <a:spLocks noGrp="1"/>
          </p:cNvSpPr>
          <p:nvPr>
            <p:ph type="title"/>
          </p:nvPr>
        </p:nvSpPr>
        <p:spPr>
          <a:xfrm>
            <a:off x="2591643" y="169088"/>
            <a:ext cx="6437755" cy="48852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defTabSz="1034826">
              <a:lnSpc>
                <a:spcPct val="90000"/>
              </a:lnSpc>
              <a:buNone/>
              <a:defRPr/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fr-FR" sz="2716" b="1" strike="noStrike" spc="-1">
                <a:solidFill>
                  <a:srgbClr val="00294B"/>
                </a:solidFill>
                <a:latin typeface="Calibri Light"/>
              </a:rPr>
              <a:t>Modifiez le style du titre</a:t>
            </a:r>
            <a:endParaRPr lang="fr-FR" sz="2716" b="0" strike="noStrike" spc="-1">
              <a:solidFill>
                <a:schemeClr val="dk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73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60648"/>
            <a:ext cx="11377264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368" y="1402061"/>
            <a:ext cx="11377264" cy="4915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4407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 smtClean="0"/>
              <a:t>29/05/2024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140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6967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96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3" r:id="rId30"/>
    <p:sldLayoutId id="2147483754" r:id="rId31"/>
    <p:sldLayoutId id="2147483755" r:id="rId3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orient="horz" pos="3861">
          <p15:clr>
            <a:srgbClr val="547EBF"/>
          </p15:clr>
        </p15:guide>
        <p15:guide id="3" pos="7242">
          <p15:clr>
            <a:srgbClr val="547EBF"/>
          </p15:clr>
        </p15:guide>
        <p15:guide id="4" pos="438">
          <p15:clr>
            <a:srgbClr val="547EBF"/>
          </p15:clr>
        </p15:guide>
        <p15:guide id="5" pos="2751">
          <p15:clr>
            <a:srgbClr val="F26B43"/>
          </p15:clr>
        </p15:guide>
        <p15:guide id="6" pos="5065">
          <p15:clr>
            <a:srgbClr val="F26B43"/>
          </p15:clr>
        </p15:guide>
        <p15:guide id="7" pos="3840">
          <p15:clr>
            <a:srgbClr val="FDE53C"/>
          </p15:clr>
        </p15:guide>
        <p15:guide id="8" orient="horz" pos="2160">
          <p15:clr>
            <a:srgbClr val="FDE53C"/>
          </p15:clr>
        </p15:guide>
        <p15:guide id="9" orient="horz" pos="1253">
          <p15:clr>
            <a:srgbClr val="F26B43"/>
          </p15:clr>
        </p15:guide>
        <p15:guide id="10" pos="1572">
          <p15:clr>
            <a:srgbClr val="9FCC3B"/>
          </p15:clr>
        </p15:guide>
        <p15:guide id="11" pos="6108">
          <p15:clr>
            <a:srgbClr val="9FCC3B"/>
          </p15:clr>
        </p15:guide>
        <p15:guide id="12" orient="horz" pos="3067">
          <p15:clr>
            <a:srgbClr val="F26B43"/>
          </p15:clr>
        </p15:guide>
        <p15:guide id="13" pos="2615">
          <p15:clr>
            <a:srgbClr val="F26B43"/>
          </p15:clr>
        </p15:guide>
        <p15:guide id="14" pos="4929">
          <p15:clr>
            <a:srgbClr val="F26B43"/>
          </p15:clr>
        </p15:guide>
        <p15:guide id="15" pos="3772">
          <p15:clr>
            <a:srgbClr val="FBAE40"/>
          </p15:clr>
        </p15:guide>
        <p15:guide id="16" pos="3908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5.png"/><Relationship Id="rId4" Type="http://schemas.openxmlformats.org/officeDocument/2006/relationships/image" Target="../media/image5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0.png"/><Relationship Id="rId5" Type="http://schemas.openxmlformats.org/officeDocument/2006/relationships/image" Target="../media/image69.emf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jp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4.png"/><Relationship Id="rId11" Type="http://schemas.openxmlformats.org/officeDocument/2006/relationships/image" Target="../media/image86.png"/><Relationship Id="rId5" Type="http://schemas.openxmlformats.org/officeDocument/2006/relationships/image" Target="../media/image83.png"/><Relationship Id="rId10" Type="http://schemas.openxmlformats.org/officeDocument/2006/relationships/image" Target="../media/image850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1.emf"/><Relationship Id="rId7" Type="http://schemas.openxmlformats.org/officeDocument/2006/relationships/image" Target="../media/image94.png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5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0.png"/><Relationship Id="rId5" Type="http://schemas.openxmlformats.org/officeDocument/2006/relationships/image" Target="../media/image35.png"/><Relationship Id="rId4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0.png"/><Relationship Id="rId5" Type="http://schemas.microsoft.com/office/2007/relationships/hdphoto" Target="../media/hdphoto1.wdp"/><Relationship Id="rId4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695324" y="2420888"/>
            <a:ext cx="10850231" cy="2520280"/>
          </a:xfrm>
        </p:spPr>
        <p:txBody>
          <a:bodyPr>
            <a:normAutofit fontScale="90000"/>
          </a:bodyPr>
          <a:lstStyle/>
          <a:p>
            <a:r>
              <a:rPr lang="en-GB" dirty="0"/>
              <a:t>S</a:t>
            </a:r>
            <a:r>
              <a:rPr lang="en-GB" baseline="30000" dirty="0"/>
              <a:t>3</a:t>
            </a:r>
            <a:r>
              <a:rPr lang="en-GB" dirty="0"/>
              <a:t>-Low Energy Branch: recent advances and future directions </a:t>
            </a:r>
            <a:r>
              <a:rPr lang="en-GB" dirty="0" smtClean="0"/>
              <a:t> </a:t>
            </a:r>
            <a:endParaRPr lang="en-GB" baseline="30000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695324" y="5573283"/>
            <a:ext cx="10850231" cy="880053"/>
          </a:xfrm>
        </p:spPr>
        <p:txBody>
          <a:bodyPr/>
          <a:lstStyle/>
          <a:p>
            <a:r>
              <a:rPr lang="en-GB" dirty="0" smtClean="0"/>
              <a:t>Sarina Geldhof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on behalf of </a:t>
            </a:r>
            <a:r>
              <a:rPr lang="en-GB" dirty="0" smtClean="0"/>
              <a:t>the </a:t>
            </a:r>
            <a:r>
              <a:rPr lang="fr-FR" dirty="0" smtClean="0"/>
              <a:t>S</a:t>
            </a:r>
            <a:r>
              <a:rPr lang="fr-FR" baseline="30000" dirty="0" smtClean="0"/>
              <a:t>3</a:t>
            </a:r>
            <a:r>
              <a:rPr lang="en-GB" dirty="0" smtClean="0"/>
              <a:t>LEB collaboration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87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8704" y="1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20811" y="1146154"/>
            <a:ext cx="5616698" cy="827548"/>
          </a:xfrm>
        </p:spPr>
        <p:txBody>
          <a:bodyPr>
            <a:normAutofit/>
          </a:bodyPr>
          <a:lstStyle/>
          <a:p>
            <a:r>
              <a:rPr lang="en-GB" sz="4400" dirty="0" smtClean="0"/>
              <a:t>Outline</a:t>
            </a:r>
            <a:endParaRPr lang="en-GB" sz="5400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5C2474BC-C9F7-054B-9102-8A83E893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5AD5-23FB-474E-9BF5-B42530E509F4}" type="slidenum">
              <a:rPr lang="fr-FR" smtClean="0"/>
              <a:t>2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4E16067-D35E-7FE1-217A-346AFC84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6140" y="6318001"/>
            <a:ext cx="2906816" cy="540000"/>
          </a:xfrm>
        </p:spPr>
        <p:txBody>
          <a:bodyPr/>
          <a:lstStyle/>
          <a:p>
            <a:r>
              <a:rPr lang="en-GB" dirty="0" err="1" smtClean="0"/>
              <a:t>Colloque</a:t>
            </a:r>
            <a:r>
              <a:rPr lang="en-GB" dirty="0" smtClean="0"/>
              <a:t> GANIL 2026 – 24/09/2026</a:t>
            </a:r>
            <a:endParaRPr lang="en-GB" dirty="0"/>
          </a:p>
        </p:txBody>
      </p:sp>
      <p:sp>
        <p:nvSpPr>
          <p:cNvPr id="4" name="Triangle rectangle 3"/>
          <p:cNvSpPr/>
          <p:nvPr/>
        </p:nvSpPr>
        <p:spPr>
          <a:xfrm flipV="1">
            <a:off x="3288704" y="0"/>
            <a:ext cx="3408040" cy="6858000"/>
          </a:xfrm>
          <a:prstGeom prst="rtTriangle">
            <a:avLst/>
          </a:prstGeom>
          <a:solidFill>
            <a:srgbClr val="CAC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>
          <a:xfrm>
            <a:off x="911350" y="2060848"/>
            <a:ext cx="5544690" cy="4017893"/>
          </a:xfrm>
        </p:spPr>
        <p:txBody>
          <a:bodyPr>
            <a:normAutofit/>
          </a:bodyPr>
          <a:lstStyle/>
          <a:p>
            <a:r>
              <a:rPr lang="en-GB" sz="2000" dirty="0" smtClean="0"/>
              <a:t>Technique </a:t>
            </a:r>
            <a:r>
              <a:rPr lang="en-GB" sz="2000" dirty="0" smtClean="0"/>
              <a:t>and </a:t>
            </a:r>
            <a:r>
              <a:rPr lang="en-GB" sz="2000" dirty="0" smtClean="0"/>
              <a:t>setup</a:t>
            </a:r>
            <a:endParaRPr lang="en-GB" sz="2000" dirty="0" smtClean="0"/>
          </a:p>
          <a:p>
            <a:r>
              <a:rPr lang="en-GB" sz="2000" dirty="0" smtClean="0"/>
              <a:t>S</a:t>
            </a:r>
            <a:r>
              <a:rPr lang="en-GB" sz="2000" baseline="30000" dirty="0" smtClean="0"/>
              <a:t>3</a:t>
            </a:r>
            <a:r>
              <a:rPr lang="en-GB" sz="2000" dirty="0" smtClean="0"/>
              <a:t>LEB commissioning</a:t>
            </a:r>
          </a:p>
          <a:p>
            <a:r>
              <a:rPr lang="en-GB" sz="2000" dirty="0" smtClean="0"/>
              <a:t>Scientific programme</a:t>
            </a:r>
          </a:p>
          <a:p>
            <a:r>
              <a:rPr lang="en-GB" sz="2000" dirty="0" smtClean="0"/>
              <a:t>Ongoing projects</a:t>
            </a:r>
          </a:p>
          <a:p>
            <a:r>
              <a:rPr lang="en-GB" sz="2000" dirty="0" smtClean="0"/>
              <a:t>Conclusion and outlook</a:t>
            </a:r>
            <a:endParaRPr lang="en-GB" sz="1800" dirty="0"/>
          </a:p>
          <a:p>
            <a:pPr lvl="1"/>
            <a:endParaRPr lang="en-GB" sz="1800" dirty="0"/>
          </a:p>
          <a:p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425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Resonant</a:t>
            </a:r>
            <a:r>
              <a:rPr lang="fr-FR" dirty="0" smtClean="0"/>
              <a:t> ionisation </a:t>
            </a:r>
            <a:r>
              <a:rPr lang="fr-FR" dirty="0" err="1" smtClean="0"/>
              <a:t>spectroscopy</a:t>
            </a:r>
            <a:r>
              <a:rPr lang="fr-FR" dirty="0" smtClean="0"/>
              <a:t> </a:t>
            </a:r>
            <a:endParaRPr lang="en-GB" dirty="0"/>
          </a:p>
        </p:txBody>
      </p:sp>
      <p:grpSp>
        <p:nvGrpSpPr>
          <p:cNvPr id="344" name="Groupe 11"/>
          <p:cNvGrpSpPr/>
          <p:nvPr/>
        </p:nvGrpSpPr>
        <p:grpSpPr>
          <a:xfrm>
            <a:off x="263352" y="1630146"/>
            <a:ext cx="7683840" cy="2832960"/>
            <a:chOff x="472680" y="1068480"/>
            <a:chExt cx="5762880" cy="2124720"/>
          </a:xfrm>
        </p:grpSpPr>
        <p:pic>
          <p:nvPicPr>
            <p:cNvPr id="345" name="Image 14"/>
            <p:cNvPicPr/>
            <p:nvPr/>
          </p:nvPicPr>
          <p:blipFill>
            <a:blip r:embed="rId2"/>
            <a:stretch/>
          </p:blipFill>
          <p:spPr>
            <a:xfrm>
              <a:off x="472680" y="1068480"/>
              <a:ext cx="5762880" cy="2124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6" name="Rectangle 33"/>
            <p:cNvSpPr/>
            <p:nvPr/>
          </p:nvSpPr>
          <p:spPr>
            <a:xfrm>
              <a:off x="2986200" y="1068480"/>
              <a:ext cx="769320" cy="3765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numCol="1" spcCol="0" anchor="t">
              <a:noAutofit/>
            </a:bodyPr>
            <a:lstStyle/>
            <a:p>
              <a:pPr defTabSz="1219170">
                <a:tabLst>
                  <a:tab pos="0" algn="l"/>
                </a:tabLst>
              </a:pPr>
              <a:endParaRPr lang="fr-FR" sz="3200" spc="-1">
                <a:solidFill>
                  <a:schemeClr val="dk1"/>
                </a:solidFill>
                <a:latin typeface="Arial"/>
                <a:ea typeface="ＭＳ Ｐゴシック"/>
              </a:endParaRPr>
            </a:p>
          </p:txBody>
        </p:sp>
      </p:grpSp>
      <p:sp>
        <p:nvSpPr>
          <p:cNvPr id="39" name="Content Placeholder 4"/>
          <p:cNvSpPr txBox="1">
            <a:spLocks/>
          </p:cNvSpPr>
          <p:nvPr/>
        </p:nvSpPr>
        <p:spPr>
          <a:xfrm>
            <a:off x="8106420" y="2061294"/>
            <a:ext cx="3451063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sz="1800" dirty="0" smtClean="0"/>
              <a:t>Isotope shifts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Changes in </a:t>
            </a:r>
            <a:r>
              <a:rPr lang="en-US" dirty="0" err="1" smtClean="0"/>
              <a:t>rms</a:t>
            </a:r>
            <a:r>
              <a:rPr lang="en-US" dirty="0" smtClean="0"/>
              <a:t> charge radii</a:t>
            </a:r>
          </a:p>
          <a:p>
            <a:pPr fontAlgn="auto">
              <a:spcAft>
                <a:spcPts val="0"/>
              </a:spcAft>
            </a:pPr>
            <a:r>
              <a:rPr lang="en-US" sz="1800" dirty="0" smtClean="0"/>
              <a:t>Hyperfine structures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Nuclear spin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Magnetic dipole moment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Electric quadrupole moment</a:t>
            </a:r>
          </a:p>
          <a:p>
            <a:pPr fontAlgn="auto">
              <a:spcAft>
                <a:spcPts val="0"/>
              </a:spcAft>
            </a:pPr>
            <a:r>
              <a:rPr lang="en-US" sz="1800" dirty="0" smtClean="0"/>
              <a:t>Identification of nuclear states</a:t>
            </a:r>
            <a:endParaRPr lang="en-US" sz="1800" dirty="0"/>
          </a:p>
        </p:txBody>
      </p:sp>
      <p:sp>
        <p:nvSpPr>
          <p:cNvPr id="40" name="Tekstvak 31">
            <a:extLst>
              <a:ext uri="{FF2B5EF4-FFF2-40B4-BE49-F238E27FC236}">
                <a16:creationId xmlns:a16="http://schemas.microsoft.com/office/drawing/2014/main" id="{54023788-FE9F-4779-BE75-03F0CF2CA91D}"/>
              </a:ext>
            </a:extLst>
          </p:cNvPr>
          <p:cNvSpPr txBox="1"/>
          <p:nvPr/>
        </p:nvSpPr>
        <p:spPr>
          <a:xfrm rot="21213772">
            <a:off x="7848121" y="1343487"/>
            <a:ext cx="28081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configuration/ shell model states</a:t>
            </a:r>
            <a:endParaRPr lang="en-GB" sz="1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kstvak 73">
            <a:extLst>
              <a:ext uri="{FF2B5EF4-FFF2-40B4-BE49-F238E27FC236}">
                <a16:creationId xmlns:a16="http://schemas.microsoft.com/office/drawing/2014/main" id="{7065E5C3-FB2B-4660-841F-88094C42BC12}"/>
              </a:ext>
            </a:extLst>
          </p:cNvPr>
          <p:cNvSpPr txBox="1"/>
          <p:nvPr/>
        </p:nvSpPr>
        <p:spPr>
          <a:xfrm rot="21210081">
            <a:off x="9483301" y="4833623"/>
            <a:ext cx="28081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6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and dynamic deformation</a:t>
            </a:r>
            <a:endParaRPr lang="en-GB" sz="1600" b="1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Afbeelding 74">
            <a:extLst>
              <a:ext uri="{FF2B5EF4-FFF2-40B4-BE49-F238E27FC236}">
                <a16:creationId xmlns:a16="http://schemas.microsoft.com/office/drawing/2014/main" id="{BE3DE7D7-B57E-47B3-9EE5-C15C90960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8141" y="3205183"/>
            <a:ext cx="374937" cy="707198"/>
          </a:xfrm>
          <a:prstGeom prst="rect">
            <a:avLst/>
          </a:prstGeom>
        </p:spPr>
      </p:pic>
      <p:sp>
        <p:nvSpPr>
          <p:cNvPr id="43" name="Oval 53">
            <a:extLst>
              <a:ext uri="{FF2B5EF4-FFF2-40B4-BE49-F238E27FC236}">
                <a16:creationId xmlns:a16="http://schemas.microsoft.com/office/drawing/2014/main" id="{6D22F20B-8363-4098-A91D-BD2E19EE37C1}"/>
              </a:ext>
            </a:extLst>
          </p:cNvPr>
          <p:cNvSpPr>
            <a:spLocks noChangeAspect="1"/>
          </p:cNvSpPr>
          <p:nvPr/>
        </p:nvSpPr>
        <p:spPr>
          <a:xfrm>
            <a:off x="11359639" y="4345233"/>
            <a:ext cx="457173" cy="285384"/>
          </a:xfrm>
          <a:prstGeom prst="ellipse">
            <a:avLst/>
          </a:prstGeom>
          <a:solidFill>
            <a:srgbClr val="BBE0E3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soft" dir="t">
              <a:rot lat="0" lon="0" rev="4200000"/>
            </a:lightRig>
          </a:scene3d>
          <a:sp3d>
            <a:bevelT w="355600" h="355600"/>
          </a:sp3d>
        </p:spPr>
        <p:txBody>
          <a:bodyPr rtlCol="0" anchor="ctr"/>
          <a:lstStyle>
            <a:defPPr>
              <a:defRPr lang="fi-FI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54">
            <a:extLst>
              <a:ext uri="{FF2B5EF4-FFF2-40B4-BE49-F238E27FC236}">
                <a16:creationId xmlns:a16="http://schemas.microsoft.com/office/drawing/2014/main" id="{A05A22A9-5202-46F7-AA70-2680B6069F88}"/>
              </a:ext>
            </a:extLst>
          </p:cNvPr>
          <p:cNvSpPr/>
          <p:nvPr/>
        </p:nvSpPr>
        <p:spPr>
          <a:xfrm rot="10800000">
            <a:off x="11754674" y="3886363"/>
            <a:ext cx="353942" cy="620776"/>
          </a:xfrm>
          <a:prstGeom prst="ellipse">
            <a:avLst/>
          </a:prstGeom>
          <a:solidFill>
            <a:srgbClr val="BBE0E3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soft" dir="t">
              <a:rot lat="0" lon="0" rev="9600000"/>
            </a:lightRig>
          </a:scene3d>
          <a:sp3d>
            <a:bevelT w="355600" h="355600"/>
          </a:sp3d>
        </p:spPr>
        <p:txBody>
          <a:bodyPr rtlCol="0" anchor="ctr"/>
          <a:lstStyle>
            <a:defPPr>
              <a:defRPr lang="fi-FI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Afbeelding 77">
            <a:extLst>
              <a:ext uri="{FF2B5EF4-FFF2-40B4-BE49-F238E27FC236}">
                <a16:creationId xmlns:a16="http://schemas.microsoft.com/office/drawing/2014/main" id="{18AC1F0E-AFBE-482A-AFEF-C3B3D5CEA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7772" y="3580352"/>
            <a:ext cx="545512" cy="599805"/>
          </a:xfrm>
          <a:prstGeom prst="rect">
            <a:avLst/>
          </a:prstGeom>
        </p:spPr>
      </p:pic>
      <p:pic>
        <p:nvPicPr>
          <p:cNvPr id="46" name="Afbeelding 79">
            <a:extLst>
              <a:ext uri="{FF2B5EF4-FFF2-40B4-BE49-F238E27FC236}">
                <a16:creationId xmlns:a16="http://schemas.microsoft.com/office/drawing/2014/main" id="{E2196452-CBAB-4E75-804E-FBA3503BB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7483" y="2546433"/>
            <a:ext cx="415378" cy="418755"/>
          </a:xfrm>
          <a:prstGeom prst="rect">
            <a:avLst/>
          </a:prstGeom>
        </p:spPr>
      </p:pic>
      <p:sp>
        <p:nvSpPr>
          <p:cNvPr id="47" name="Ovaal 68">
            <a:extLst>
              <a:ext uri="{FF2B5EF4-FFF2-40B4-BE49-F238E27FC236}">
                <a16:creationId xmlns:a16="http://schemas.microsoft.com/office/drawing/2014/main" id="{742664C4-7C5B-4DAB-962C-56F3E7F8D08E}"/>
              </a:ext>
            </a:extLst>
          </p:cNvPr>
          <p:cNvSpPr/>
          <p:nvPr/>
        </p:nvSpPr>
        <p:spPr>
          <a:xfrm>
            <a:off x="8461352" y="3362585"/>
            <a:ext cx="2867807" cy="747813"/>
          </a:xfrm>
          <a:prstGeom prst="ellipse">
            <a:avLst/>
          </a:prstGeom>
          <a:noFill/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al 71">
            <a:extLst>
              <a:ext uri="{FF2B5EF4-FFF2-40B4-BE49-F238E27FC236}">
                <a16:creationId xmlns:a16="http://schemas.microsoft.com/office/drawing/2014/main" id="{587BAC35-809E-4D94-83F1-91FE7CF4AD59}"/>
              </a:ext>
            </a:extLst>
          </p:cNvPr>
          <p:cNvSpPr/>
          <p:nvPr/>
        </p:nvSpPr>
        <p:spPr>
          <a:xfrm>
            <a:off x="8684792" y="2506203"/>
            <a:ext cx="3008744" cy="522970"/>
          </a:xfrm>
          <a:prstGeom prst="ellipse">
            <a:avLst/>
          </a:prstGeom>
          <a:noFill/>
          <a:ln>
            <a:solidFill>
              <a:srgbClr val="FF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al 70">
            <a:extLst>
              <a:ext uri="{FF2B5EF4-FFF2-40B4-BE49-F238E27FC236}">
                <a16:creationId xmlns:a16="http://schemas.microsoft.com/office/drawing/2014/main" id="{A98DAA72-72DA-4F2C-8CF9-46BF0CEA9AEB}"/>
              </a:ext>
            </a:extLst>
          </p:cNvPr>
          <p:cNvSpPr/>
          <p:nvPr/>
        </p:nvSpPr>
        <p:spPr>
          <a:xfrm>
            <a:off x="8491832" y="4040499"/>
            <a:ext cx="3201704" cy="485641"/>
          </a:xfrm>
          <a:prstGeom prst="ellipse">
            <a:avLst/>
          </a:prstGeom>
          <a:noFill/>
          <a:ln>
            <a:solidFill>
              <a:srgbClr val="FF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kstvak 20">
                <a:extLst>
                  <a:ext uri="{FF2B5EF4-FFF2-40B4-BE49-F238E27FC236}">
                    <a16:creationId xmlns:a16="http://schemas.microsoft.com/office/drawing/2014/main" id="{56B8C057-8598-4351-925B-450966C1CFB5}"/>
                  </a:ext>
                </a:extLst>
              </p:cNvPr>
              <p:cNvSpPr txBox="1"/>
              <p:nvPr/>
            </p:nvSpPr>
            <p:spPr>
              <a:xfrm>
                <a:off x="751265" y="4839938"/>
                <a:ext cx="7345472" cy="572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fi-FI" sz="1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sz="18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18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fi-FI" sz="1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i-FI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i-FI" sz="180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fi-FI" sz="18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fi-FI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fi-FI" sz="18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fi-FI" sz="18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fi-FI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sz="1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nl-BE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nl-BE" sz="18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fi-FI" sz="180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fi-FI" sz="1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sz="180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/>
                      </a:rPr>
                      <m:t>𝜇</m:t>
                    </m:r>
                    <m:f>
                      <m:fPr>
                        <m:ctrlPr>
                          <a:rPr lang="fi-FI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i-FI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i-FI" sz="180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fi-FI" sz="180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fi-FI" sz="1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sz="1800" i="1" smtClean="0">
                                <a:latin typeface="Cambria Math" panose="02040503050406030204" pitchFamily="18" charset="0"/>
                              </a:rPr>
                              <m:t>𝐼𝐽</m:t>
                            </m:r>
                          </m:e>
                        </m:d>
                      </m:den>
                    </m:f>
                    <m:r>
                      <a:rPr lang="fi-FI" sz="1800" b="0" i="1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fi-FI" sz="18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fi-FI" sz="1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sz="1800" i="1" smtClean="0">
                        <a:latin typeface="Cambria Math" panose="02040503050406030204" pitchFamily="18" charset="0"/>
                      </a:rPr>
                      <m:t>𝑒</m:t>
                    </m:r>
                    <m:sSub>
                      <m:sSubPr>
                        <m:ctrlPr>
                          <a:rPr lang="fi-FI" sz="18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18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fi-FI" sz="18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begChr m:val="⟨"/>
                        <m:endChr m:val="⟩"/>
                        <m:ctrlPr>
                          <a:rPr lang="fi-FI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i-FI" sz="1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i-FI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sz="18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fi-FI" sz="18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i-FI" sz="180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num>
                          <m:den>
                            <m:r>
                              <a:rPr lang="fi-FI" sz="180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fi-FI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sz="180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fi-FI" sz="18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Tekstvak 20">
                <a:extLst>
                  <a:ext uri="{FF2B5EF4-FFF2-40B4-BE49-F238E27FC236}">
                    <a16:creationId xmlns:a16="http://schemas.microsoft.com/office/drawing/2014/main" id="{56B8C057-8598-4351-925B-450966C1C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65" y="4839938"/>
                <a:ext cx="7345472" cy="5721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94B63599-5DA0-BE42-AE37-88D1760620F1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9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725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7" grpId="0" animBg="1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A6BC2F0-7FCE-0768-B45F-8B0DF481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In </a:t>
            </a:r>
            <a:r>
              <a:rPr lang="fr-FR" dirty="0" err="1" smtClean="0"/>
              <a:t>gas</a:t>
            </a:r>
            <a:r>
              <a:rPr lang="fr-FR" dirty="0" smtClean="0"/>
              <a:t> </a:t>
            </a:r>
            <a:r>
              <a:rPr lang="fr-FR" dirty="0" err="1"/>
              <a:t>cell</a:t>
            </a:r>
            <a:r>
              <a:rPr lang="fr-FR" dirty="0"/>
              <a:t> / </a:t>
            </a:r>
            <a:r>
              <a:rPr lang="fr-FR" dirty="0" smtClean="0"/>
              <a:t>in </a:t>
            </a:r>
            <a:r>
              <a:rPr lang="fr-FR" dirty="0" err="1"/>
              <a:t>gas</a:t>
            </a:r>
            <a:r>
              <a:rPr lang="fr-FR" dirty="0"/>
              <a:t> jet </a:t>
            </a:r>
            <a:r>
              <a:rPr lang="fr-FR" dirty="0" err="1"/>
              <a:t>spectroscopy</a:t>
            </a:r>
            <a:endParaRPr lang="fr-FR" sz="320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4</a:t>
            </a:fld>
            <a:endParaRPr lang="fr-FR" dirty="0"/>
          </a:p>
        </p:txBody>
      </p: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4CA5984A-4224-D18D-4A9A-19276EF9933E}"/>
              </a:ext>
            </a:extLst>
          </p:cNvPr>
          <p:cNvGrpSpPr/>
          <p:nvPr/>
        </p:nvGrpSpPr>
        <p:grpSpPr>
          <a:xfrm>
            <a:off x="649914" y="1124744"/>
            <a:ext cx="5878134" cy="4403336"/>
            <a:chOff x="201812" y="806362"/>
            <a:chExt cx="5878134" cy="4403336"/>
          </a:xfrm>
        </p:grpSpPr>
        <p:grpSp>
          <p:nvGrpSpPr>
            <p:cNvPr id="110" name="Groupe 109">
              <a:extLst>
                <a:ext uri="{FF2B5EF4-FFF2-40B4-BE49-F238E27FC236}">
                  <a16:creationId xmlns:a16="http://schemas.microsoft.com/office/drawing/2014/main" id="{04554F34-32FB-4FCE-F2B1-5A2B377FA400}"/>
                </a:ext>
              </a:extLst>
            </p:cNvPr>
            <p:cNvGrpSpPr/>
            <p:nvPr/>
          </p:nvGrpSpPr>
          <p:grpSpPr>
            <a:xfrm>
              <a:off x="201812" y="866327"/>
              <a:ext cx="5655580" cy="4343371"/>
              <a:chOff x="201812" y="866327"/>
              <a:chExt cx="5655580" cy="4343371"/>
            </a:xfrm>
          </p:grpSpPr>
          <p:grpSp>
            <p:nvGrpSpPr>
              <p:cNvPr id="112" name="Groupe 111">
                <a:extLst>
                  <a:ext uri="{FF2B5EF4-FFF2-40B4-BE49-F238E27FC236}">
                    <a16:creationId xmlns:a16="http://schemas.microsoft.com/office/drawing/2014/main" id="{86EA3B1A-DE76-417C-2F6E-FB839BC46AA5}"/>
                  </a:ext>
                </a:extLst>
              </p:cNvPr>
              <p:cNvGrpSpPr/>
              <p:nvPr/>
            </p:nvGrpSpPr>
            <p:grpSpPr>
              <a:xfrm>
                <a:off x="201812" y="1602262"/>
                <a:ext cx="5655580" cy="3607436"/>
                <a:chOff x="1281931" y="1618658"/>
                <a:chExt cx="5655580" cy="3607436"/>
              </a:xfrm>
            </p:grpSpPr>
            <p:grpSp>
              <p:nvGrpSpPr>
                <p:cNvPr id="127" name="Groupe 126">
                  <a:extLst>
                    <a:ext uri="{FF2B5EF4-FFF2-40B4-BE49-F238E27FC236}">
                      <a16:creationId xmlns:a16="http://schemas.microsoft.com/office/drawing/2014/main" id="{E9000194-6BED-2147-FFD2-D4D713230FE7}"/>
                    </a:ext>
                  </a:extLst>
                </p:cNvPr>
                <p:cNvGrpSpPr/>
                <p:nvPr/>
              </p:nvGrpSpPr>
              <p:grpSpPr>
                <a:xfrm>
                  <a:off x="1281931" y="1618658"/>
                  <a:ext cx="3542704" cy="3607436"/>
                  <a:chOff x="1197565" y="1352220"/>
                  <a:chExt cx="3542704" cy="3607436"/>
                </a:xfrm>
              </p:grpSpPr>
              <p:pic>
                <p:nvPicPr>
                  <p:cNvPr id="138" name="Image 137">
                    <a:extLst>
                      <a:ext uri="{FF2B5EF4-FFF2-40B4-BE49-F238E27FC236}">
                        <a16:creationId xmlns:a16="http://schemas.microsoft.com/office/drawing/2014/main" id="{6F5C55E8-91DF-3B36-B4E7-8A33669B3D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32888"/>
                  <a:stretch/>
                </p:blipFill>
                <p:spPr>
                  <a:xfrm>
                    <a:off x="1713979" y="1352220"/>
                    <a:ext cx="3026290" cy="3607436"/>
                  </a:xfrm>
                  <a:prstGeom prst="rect">
                    <a:avLst/>
                  </a:prstGeom>
                </p:spPr>
              </p:pic>
              <p:sp>
                <p:nvSpPr>
                  <p:cNvPr id="139" name="Flèche droite 140">
                    <a:extLst>
                      <a:ext uri="{FF2B5EF4-FFF2-40B4-BE49-F238E27FC236}">
                        <a16:creationId xmlns:a16="http://schemas.microsoft.com/office/drawing/2014/main" id="{D017AFC0-7934-C28E-C77D-D39E67305BFB}"/>
                      </a:ext>
                    </a:extLst>
                  </p:cNvPr>
                  <p:cNvSpPr/>
                  <p:nvPr/>
                </p:nvSpPr>
                <p:spPr>
                  <a:xfrm>
                    <a:off x="1235497" y="2831280"/>
                    <a:ext cx="1785268" cy="563728"/>
                  </a:xfrm>
                  <a:prstGeom prst="rightArrow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40" name="ZoneTexte 139">
                    <a:extLst>
                      <a:ext uri="{FF2B5EF4-FFF2-40B4-BE49-F238E27FC236}">
                        <a16:creationId xmlns:a16="http://schemas.microsoft.com/office/drawing/2014/main" id="{0B5F1487-B6D3-EFE3-56A4-4B535394FA26}"/>
                      </a:ext>
                    </a:extLst>
                  </p:cNvPr>
                  <p:cNvSpPr txBox="1"/>
                  <p:nvPr/>
                </p:nvSpPr>
                <p:spPr>
                  <a:xfrm>
                    <a:off x="1197565" y="2942720"/>
                    <a:ext cx="174656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/>
                      <a:t>S</a:t>
                    </a:r>
                    <a:r>
                      <a:rPr lang="fr-FR" sz="1400" b="1" baseline="30000" dirty="0"/>
                      <a:t>3</a:t>
                    </a:r>
                    <a:r>
                      <a:rPr lang="fr-FR" sz="1400" b="1" dirty="0"/>
                      <a:t> nuclei</a:t>
                    </a:r>
                    <a:endParaRPr lang="fr-FR" sz="1400" dirty="0"/>
                  </a:p>
                </p:txBody>
              </p:sp>
            </p:grpSp>
            <p:sp>
              <p:nvSpPr>
                <p:cNvPr id="128" name="Forme libre 127">
                  <a:extLst>
                    <a:ext uri="{FF2B5EF4-FFF2-40B4-BE49-F238E27FC236}">
                      <a16:creationId xmlns:a16="http://schemas.microsoft.com/office/drawing/2014/main" id="{51DBB852-1C96-4745-5272-314EA6C715CA}"/>
                    </a:ext>
                  </a:extLst>
                </p:cNvPr>
                <p:cNvSpPr/>
                <p:nvPr/>
              </p:nvSpPr>
              <p:spPr>
                <a:xfrm>
                  <a:off x="3547431" y="2517777"/>
                  <a:ext cx="1045333" cy="1113451"/>
                </a:xfrm>
                <a:custGeom>
                  <a:avLst/>
                  <a:gdLst>
                    <a:gd name="connsiteX0" fmla="*/ 41076 w 1082920"/>
                    <a:gd name="connsiteY0" fmla="*/ 495933 h 1187745"/>
                    <a:gd name="connsiteX1" fmla="*/ 117276 w 1082920"/>
                    <a:gd name="connsiteY1" fmla="*/ 263523 h 1187745"/>
                    <a:gd name="connsiteX2" fmla="*/ 414456 w 1082920"/>
                    <a:gd name="connsiteY2" fmla="*/ 23493 h 1187745"/>
                    <a:gd name="connsiteX3" fmla="*/ 1012626 w 1082920"/>
                    <a:gd name="connsiteY3" fmla="*/ 12063 h 1187745"/>
                    <a:gd name="connsiteX4" fmla="*/ 1020246 w 1082920"/>
                    <a:gd name="connsiteY4" fmla="*/ 50163 h 1187745"/>
                    <a:gd name="connsiteX5" fmla="*/ 555426 w 1082920"/>
                    <a:gd name="connsiteY5" fmla="*/ 57783 h 1187745"/>
                    <a:gd name="connsiteX6" fmla="*/ 231576 w 1082920"/>
                    <a:gd name="connsiteY6" fmla="*/ 309243 h 1187745"/>
                    <a:gd name="connsiteX7" fmla="*/ 235386 w 1082920"/>
                    <a:gd name="connsiteY7" fmla="*/ 507363 h 1187745"/>
                    <a:gd name="connsiteX8" fmla="*/ 178236 w 1082920"/>
                    <a:gd name="connsiteY8" fmla="*/ 556893 h 1187745"/>
                    <a:gd name="connsiteX9" fmla="*/ 227766 w 1082920"/>
                    <a:gd name="connsiteY9" fmla="*/ 1174113 h 1187745"/>
                    <a:gd name="connsiteX10" fmla="*/ 10596 w 1082920"/>
                    <a:gd name="connsiteY10" fmla="*/ 945513 h 1187745"/>
                    <a:gd name="connsiteX11" fmla="*/ 41076 w 1082920"/>
                    <a:gd name="connsiteY11" fmla="*/ 495933 h 1187745"/>
                    <a:gd name="connsiteX0" fmla="*/ 41076 w 1082920"/>
                    <a:gd name="connsiteY0" fmla="*/ 495933 h 1187745"/>
                    <a:gd name="connsiteX1" fmla="*/ 117276 w 1082920"/>
                    <a:gd name="connsiteY1" fmla="*/ 263523 h 1187745"/>
                    <a:gd name="connsiteX2" fmla="*/ 414456 w 1082920"/>
                    <a:gd name="connsiteY2" fmla="*/ 23493 h 1187745"/>
                    <a:gd name="connsiteX3" fmla="*/ 1012626 w 1082920"/>
                    <a:gd name="connsiteY3" fmla="*/ 12063 h 1187745"/>
                    <a:gd name="connsiteX4" fmla="*/ 1020246 w 1082920"/>
                    <a:gd name="connsiteY4" fmla="*/ 50163 h 1187745"/>
                    <a:gd name="connsiteX5" fmla="*/ 555426 w 1082920"/>
                    <a:gd name="connsiteY5" fmla="*/ 57783 h 1187745"/>
                    <a:gd name="connsiteX6" fmla="*/ 231576 w 1082920"/>
                    <a:gd name="connsiteY6" fmla="*/ 309243 h 1187745"/>
                    <a:gd name="connsiteX7" fmla="*/ 178236 w 1082920"/>
                    <a:gd name="connsiteY7" fmla="*/ 556893 h 1187745"/>
                    <a:gd name="connsiteX8" fmla="*/ 227766 w 1082920"/>
                    <a:gd name="connsiteY8" fmla="*/ 1174113 h 1187745"/>
                    <a:gd name="connsiteX9" fmla="*/ 10596 w 1082920"/>
                    <a:gd name="connsiteY9" fmla="*/ 945513 h 1187745"/>
                    <a:gd name="connsiteX10" fmla="*/ 41076 w 1082920"/>
                    <a:gd name="connsiteY10" fmla="*/ 495933 h 1187745"/>
                    <a:gd name="connsiteX0" fmla="*/ 41076 w 1082920"/>
                    <a:gd name="connsiteY0" fmla="*/ 495933 h 1187745"/>
                    <a:gd name="connsiteX1" fmla="*/ 117276 w 1082920"/>
                    <a:gd name="connsiteY1" fmla="*/ 263523 h 1187745"/>
                    <a:gd name="connsiteX2" fmla="*/ 414456 w 1082920"/>
                    <a:gd name="connsiteY2" fmla="*/ 23493 h 1187745"/>
                    <a:gd name="connsiteX3" fmla="*/ 1012626 w 1082920"/>
                    <a:gd name="connsiteY3" fmla="*/ 12063 h 1187745"/>
                    <a:gd name="connsiteX4" fmla="*/ 1020246 w 1082920"/>
                    <a:gd name="connsiteY4" fmla="*/ 50163 h 1187745"/>
                    <a:gd name="connsiteX5" fmla="*/ 555426 w 1082920"/>
                    <a:gd name="connsiteY5" fmla="*/ 57783 h 1187745"/>
                    <a:gd name="connsiteX6" fmla="*/ 231576 w 1082920"/>
                    <a:gd name="connsiteY6" fmla="*/ 309243 h 1187745"/>
                    <a:gd name="connsiteX7" fmla="*/ 189666 w 1082920"/>
                    <a:gd name="connsiteY7" fmla="*/ 663573 h 1187745"/>
                    <a:gd name="connsiteX8" fmla="*/ 227766 w 1082920"/>
                    <a:gd name="connsiteY8" fmla="*/ 1174113 h 1187745"/>
                    <a:gd name="connsiteX9" fmla="*/ 10596 w 1082920"/>
                    <a:gd name="connsiteY9" fmla="*/ 945513 h 1187745"/>
                    <a:gd name="connsiteX10" fmla="*/ 41076 w 1082920"/>
                    <a:gd name="connsiteY10" fmla="*/ 495933 h 1187745"/>
                    <a:gd name="connsiteX0" fmla="*/ 41076 w 1082920"/>
                    <a:gd name="connsiteY0" fmla="*/ 495933 h 1187745"/>
                    <a:gd name="connsiteX1" fmla="*/ 117276 w 1082920"/>
                    <a:gd name="connsiteY1" fmla="*/ 263523 h 1187745"/>
                    <a:gd name="connsiteX2" fmla="*/ 414456 w 1082920"/>
                    <a:gd name="connsiteY2" fmla="*/ 23493 h 1187745"/>
                    <a:gd name="connsiteX3" fmla="*/ 1012626 w 1082920"/>
                    <a:gd name="connsiteY3" fmla="*/ 12063 h 1187745"/>
                    <a:gd name="connsiteX4" fmla="*/ 1020246 w 1082920"/>
                    <a:gd name="connsiteY4" fmla="*/ 50163 h 1187745"/>
                    <a:gd name="connsiteX5" fmla="*/ 555426 w 1082920"/>
                    <a:gd name="connsiteY5" fmla="*/ 57783 h 1187745"/>
                    <a:gd name="connsiteX6" fmla="*/ 231576 w 1082920"/>
                    <a:gd name="connsiteY6" fmla="*/ 309243 h 1187745"/>
                    <a:gd name="connsiteX7" fmla="*/ 189666 w 1082920"/>
                    <a:gd name="connsiteY7" fmla="*/ 663573 h 1187745"/>
                    <a:gd name="connsiteX8" fmla="*/ 227766 w 1082920"/>
                    <a:gd name="connsiteY8" fmla="*/ 1174113 h 1187745"/>
                    <a:gd name="connsiteX9" fmla="*/ 10596 w 1082920"/>
                    <a:gd name="connsiteY9" fmla="*/ 945513 h 1187745"/>
                    <a:gd name="connsiteX10" fmla="*/ 41076 w 1082920"/>
                    <a:gd name="connsiteY10" fmla="*/ 495933 h 1187745"/>
                    <a:gd name="connsiteX0" fmla="*/ 41076 w 1082920"/>
                    <a:gd name="connsiteY0" fmla="*/ 495933 h 1187745"/>
                    <a:gd name="connsiteX1" fmla="*/ 117276 w 1082920"/>
                    <a:gd name="connsiteY1" fmla="*/ 263523 h 1187745"/>
                    <a:gd name="connsiteX2" fmla="*/ 414456 w 1082920"/>
                    <a:gd name="connsiteY2" fmla="*/ 23493 h 1187745"/>
                    <a:gd name="connsiteX3" fmla="*/ 1012626 w 1082920"/>
                    <a:gd name="connsiteY3" fmla="*/ 12063 h 1187745"/>
                    <a:gd name="connsiteX4" fmla="*/ 1020246 w 1082920"/>
                    <a:gd name="connsiteY4" fmla="*/ 50163 h 1187745"/>
                    <a:gd name="connsiteX5" fmla="*/ 555426 w 1082920"/>
                    <a:gd name="connsiteY5" fmla="*/ 57783 h 1187745"/>
                    <a:gd name="connsiteX6" fmla="*/ 231576 w 1082920"/>
                    <a:gd name="connsiteY6" fmla="*/ 309243 h 1187745"/>
                    <a:gd name="connsiteX7" fmla="*/ 201096 w 1082920"/>
                    <a:gd name="connsiteY7" fmla="*/ 648333 h 1187745"/>
                    <a:gd name="connsiteX8" fmla="*/ 227766 w 1082920"/>
                    <a:gd name="connsiteY8" fmla="*/ 1174113 h 1187745"/>
                    <a:gd name="connsiteX9" fmla="*/ 10596 w 1082920"/>
                    <a:gd name="connsiteY9" fmla="*/ 945513 h 1187745"/>
                    <a:gd name="connsiteX10" fmla="*/ 41076 w 1082920"/>
                    <a:gd name="connsiteY10" fmla="*/ 495933 h 1187745"/>
                    <a:gd name="connsiteX0" fmla="*/ 37392 w 1079236"/>
                    <a:gd name="connsiteY0" fmla="*/ 495933 h 1079190"/>
                    <a:gd name="connsiteX1" fmla="*/ 113592 w 1079236"/>
                    <a:gd name="connsiteY1" fmla="*/ 263523 h 1079190"/>
                    <a:gd name="connsiteX2" fmla="*/ 410772 w 1079236"/>
                    <a:gd name="connsiteY2" fmla="*/ 23493 h 1079190"/>
                    <a:gd name="connsiteX3" fmla="*/ 1008942 w 1079236"/>
                    <a:gd name="connsiteY3" fmla="*/ 12063 h 1079190"/>
                    <a:gd name="connsiteX4" fmla="*/ 1016562 w 1079236"/>
                    <a:gd name="connsiteY4" fmla="*/ 50163 h 1079190"/>
                    <a:gd name="connsiteX5" fmla="*/ 551742 w 1079236"/>
                    <a:gd name="connsiteY5" fmla="*/ 57783 h 1079190"/>
                    <a:gd name="connsiteX6" fmla="*/ 227892 w 1079236"/>
                    <a:gd name="connsiteY6" fmla="*/ 309243 h 1079190"/>
                    <a:gd name="connsiteX7" fmla="*/ 197412 w 1079236"/>
                    <a:gd name="connsiteY7" fmla="*/ 648333 h 1079190"/>
                    <a:gd name="connsiteX8" fmla="*/ 166932 w 1079236"/>
                    <a:gd name="connsiteY8" fmla="*/ 1056003 h 1079190"/>
                    <a:gd name="connsiteX9" fmla="*/ 6912 w 1079236"/>
                    <a:gd name="connsiteY9" fmla="*/ 945513 h 1079190"/>
                    <a:gd name="connsiteX10" fmla="*/ 37392 w 1079236"/>
                    <a:gd name="connsiteY10" fmla="*/ 495933 h 1079190"/>
                    <a:gd name="connsiteX0" fmla="*/ 40543 w 1082387"/>
                    <a:gd name="connsiteY0" fmla="*/ 495933 h 1018964"/>
                    <a:gd name="connsiteX1" fmla="*/ 116743 w 1082387"/>
                    <a:gd name="connsiteY1" fmla="*/ 263523 h 1018964"/>
                    <a:gd name="connsiteX2" fmla="*/ 413923 w 1082387"/>
                    <a:gd name="connsiteY2" fmla="*/ 23493 h 1018964"/>
                    <a:gd name="connsiteX3" fmla="*/ 1012093 w 1082387"/>
                    <a:gd name="connsiteY3" fmla="*/ 12063 h 1018964"/>
                    <a:gd name="connsiteX4" fmla="*/ 1019713 w 1082387"/>
                    <a:gd name="connsiteY4" fmla="*/ 50163 h 1018964"/>
                    <a:gd name="connsiteX5" fmla="*/ 554893 w 1082387"/>
                    <a:gd name="connsiteY5" fmla="*/ 57783 h 1018964"/>
                    <a:gd name="connsiteX6" fmla="*/ 231043 w 1082387"/>
                    <a:gd name="connsiteY6" fmla="*/ 309243 h 1018964"/>
                    <a:gd name="connsiteX7" fmla="*/ 200563 w 1082387"/>
                    <a:gd name="connsiteY7" fmla="*/ 648333 h 1018964"/>
                    <a:gd name="connsiteX8" fmla="*/ 215803 w 1082387"/>
                    <a:gd name="connsiteY8" fmla="*/ 979803 h 1018964"/>
                    <a:gd name="connsiteX9" fmla="*/ 10063 w 1082387"/>
                    <a:gd name="connsiteY9" fmla="*/ 945513 h 1018964"/>
                    <a:gd name="connsiteX10" fmla="*/ 40543 w 1082387"/>
                    <a:gd name="connsiteY10" fmla="*/ 495933 h 1018964"/>
                    <a:gd name="connsiteX0" fmla="*/ 34870 w 1076714"/>
                    <a:gd name="connsiteY0" fmla="*/ 495933 h 1109656"/>
                    <a:gd name="connsiteX1" fmla="*/ 111070 w 1076714"/>
                    <a:gd name="connsiteY1" fmla="*/ 263523 h 1109656"/>
                    <a:gd name="connsiteX2" fmla="*/ 408250 w 1076714"/>
                    <a:gd name="connsiteY2" fmla="*/ 23493 h 1109656"/>
                    <a:gd name="connsiteX3" fmla="*/ 1006420 w 1076714"/>
                    <a:gd name="connsiteY3" fmla="*/ 12063 h 1109656"/>
                    <a:gd name="connsiteX4" fmla="*/ 1014040 w 1076714"/>
                    <a:gd name="connsiteY4" fmla="*/ 50163 h 1109656"/>
                    <a:gd name="connsiteX5" fmla="*/ 549220 w 1076714"/>
                    <a:gd name="connsiteY5" fmla="*/ 57783 h 1109656"/>
                    <a:gd name="connsiteX6" fmla="*/ 225370 w 1076714"/>
                    <a:gd name="connsiteY6" fmla="*/ 309243 h 1109656"/>
                    <a:gd name="connsiteX7" fmla="*/ 194890 w 1076714"/>
                    <a:gd name="connsiteY7" fmla="*/ 648333 h 1109656"/>
                    <a:gd name="connsiteX8" fmla="*/ 210130 w 1076714"/>
                    <a:gd name="connsiteY8" fmla="*/ 979803 h 1109656"/>
                    <a:gd name="connsiteX9" fmla="*/ 126311 w 1076714"/>
                    <a:gd name="connsiteY9" fmla="*/ 1109343 h 1109656"/>
                    <a:gd name="connsiteX10" fmla="*/ 4390 w 1076714"/>
                    <a:gd name="connsiteY10" fmla="*/ 945513 h 1109656"/>
                    <a:gd name="connsiteX11" fmla="*/ 34870 w 1076714"/>
                    <a:gd name="connsiteY11" fmla="*/ 495933 h 1109656"/>
                    <a:gd name="connsiteX0" fmla="*/ 2501 w 1044345"/>
                    <a:gd name="connsiteY0" fmla="*/ 495933 h 1109656"/>
                    <a:gd name="connsiteX1" fmla="*/ 78701 w 1044345"/>
                    <a:gd name="connsiteY1" fmla="*/ 263523 h 1109656"/>
                    <a:gd name="connsiteX2" fmla="*/ 375881 w 1044345"/>
                    <a:gd name="connsiteY2" fmla="*/ 23493 h 1109656"/>
                    <a:gd name="connsiteX3" fmla="*/ 974051 w 1044345"/>
                    <a:gd name="connsiteY3" fmla="*/ 12063 h 1109656"/>
                    <a:gd name="connsiteX4" fmla="*/ 981671 w 1044345"/>
                    <a:gd name="connsiteY4" fmla="*/ 50163 h 1109656"/>
                    <a:gd name="connsiteX5" fmla="*/ 516851 w 1044345"/>
                    <a:gd name="connsiteY5" fmla="*/ 57783 h 1109656"/>
                    <a:gd name="connsiteX6" fmla="*/ 193001 w 1044345"/>
                    <a:gd name="connsiteY6" fmla="*/ 309243 h 1109656"/>
                    <a:gd name="connsiteX7" fmla="*/ 162521 w 1044345"/>
                    <a:gd name="connsiteY7" fmla="*/ 648333 h 1109656"/>
                    <a:gd name="connsiteX8" fmla="*/ 177761 w 1044345"/>
                    <a:gd name="connsiteY8" fmla="*/ 979803 h 1109656"/>
                    <a:gd name="connsiteX9" fmla="*/ 93942 w 1044345"/>
                    <a:gd name="connsiteY9" fmla="*/ 1109343 h 1109656"/>
                    <a:gd name="connsiteX10" fmla="*/ 25361 w 1044345"/>
                    <a:gd name="connsiteY10" fmla="*/ 953133 h 1109656"/>
                    <a:gd name="connsiteX11" fmla="*/ 2501 w 1044345"/>
                    <a:gd name="connsiteY11" fmla="*/ 495933 h 1109656"/>
                    <a:gd name="connsiteX0" fmla="*/ 6645 w 1048489"/>
                    <a:gd name="connsiteY0" fmla="*/ 495933 h 1109656"/>
                    <a:gd name="connsiteX1" fmla="*/ 82845 w 1048489"/>
                    <a:gd name="connsiteY1" fmla="*/ 263523 h 1109656"/>
                    <a:gd name="connsiteX2" fmla="*/ 380025 w 1048489"/>
                    <a:gd name="connsiteY2" fmla="*/ 23493 h 1109656"/>
                    <a:gd name="connsiteX3" fmla="*/ 978195 w 1048489"/>
                    <a:gd name="connsiteY3" fmla="*/ 12063 h 1109656"/>
                    <a:gd name="connsiteX4" fmla="*/ 985815 w 1048489"/>
                    <a:gd name="connsiteY4" fmla="*/ 50163 h 1109656"/>
                    <a:gd name="connsiteX5" fmla="*/ 520995 w 1048489"/>
                    <a:gd name="connsiteY5" fmla="*/ 57783 h 1109656"/>
                    <a:gd name="connsiteX6" fmla="*/ 197145 w 1048489"/>
                    <a:gd name="connsiteY6" fmla="*/ 309243 h 1109656"/>
                    <a:gd name="connsiteX7" fmla="*/ 166665 w 1048489"/>
                    <a:gd name="connsiteY7" fmla="*/ 648333 h 1109656"/>
                    <a:gd name="connsiteX8" fmla="*/ 181905 w 1048489"/>
                    <a:gd name="connsiteY8" fmla="*/ 979803 h 1109656"/>
                    <a:gd name="connsiteX9" fmla="*/ 98086 w 1048489"/>
                    <a:gd name="connsiteY9" fmla="*/ 1109343 h 1109656"/>
                    <a:gd name="connsiteX10" fmla="*/ 14265 w 1048489"/>
                    <a:gd name="connsiteY10" fmla="*/ 949323 h 1109656"/>
                    <a:gd name="connsiteX11" fmla="*/ 6645 w 1048489"/>
                    <a:gd name="connsiteY11" fmla="*/ 495933 h 1109656"/>
                    <a:gd name="connsiteX0" fmla="*/ 50042 w 1034736"/>
                    <a:gd name="connsiteY0" fmla="*/ 522603 h 1109656"/>
                    <a:gd name="connsiteX1" fmla="*/ 69092 w 1034736"/>
                    <a:gd name="connsiteY1" fmla="*/ 263523 h 1109656"/>
                    <a:gd name="connsiteX2" fmla="*/ 366272 w 1034736"/>
                    <a:gd name="connsiteY2" fmla="*/ 23493 h 1109656"/>
                    <a:gd name="connsiteX3" fmla="*/ 964442 w 1034736"/>
                    <a:gd name="connsiteY3" fmla="*/ 12063 h 1109656"/>
                    <a:gd name="connsiteX4" fmla="*/ 972062 w 1034736"/>
                    <a:gd name="connsiteY4" fmla="*/ 50163 h 1109656"/>
                    <a:gd name="connsiteX5" fmla="*/ 507242 w 1034736"/>
                    <a:gd name="connsiteY5" fmla="*/ 57783 h 1109656"/>
                    <a:gd name="connsiteX6" fmla="*/ 183392 w 1034736"/>
                    <a:gd name="connsiteY6" fmla="*/ 309243 h 1109656"/>
                    <a:gd name="connsiteX7" fmla="*/ 152912 w 1034736"/>
                    <a:gd name="connsiteY7" fmla="*/ 648333 h 1109656"/>
                    <a:gd name="connsiteX8" fmla="*/ 168152 w 1034736"/>
                    <a:gd name="connsiteY8" fmla="*/ 979803 h 1109656"/>
                    <a:gd name="connsiteX9" fmla="*/ 84333 w 1034736"/>
                    <a:gd name="connsiteY9" fmla="*/ 1109343 h 1109656"/>
                    <a:gd name="connsiteX10" fmla="*/ 512 w 1034736"/>
                    <a:gd name="connsiteY10" fmla="*/ 949323 h 1109656"/>
                    <a:gd name="connsiteX11" fmla="*/ 50042 w 1034736"/>
                    <a:gd name="connsiteY11" fmla="*/ 522603 h 1109656"/>
                    <a:gd name="connsiteX0" fmla="*/ 13837 w 1040441"/>
                    <a:gd name="connsiteY0" fmla="*/ 682623 h 1109656"/>
                    <a:gd name="connsiteX1" fmla="*/ 74797 w 1040441"/>
                    <a:gd name="connsiteY1" fmla="*/ 263523 h 1109656"/>
                    <a:gd name="connsiteX2" fmla="*/ 371977 w 1040441"/>
                    <a:gd name="connsiteY2" fmla="*/ 23493 h 1109656"/>
                    <a:gd name="connsiteX3" fmla="*/ 970147 w 1040441"/>
                    <a:gd name="connsiteY3" fmla="*/ 12063 h 1109656"/>
                    <a:gd name="connsiteX4" fmla="*/ 977767 w 1040441"/>
                    <a:gd name="connsiteY4" fmla="*/ 50163 h 1109656"/>
                    <a:gd name="connsiteX5" fmla="*/ 512947 w 1040441"/>
                    <a:gd name="connsiteY5" fmla="*/ 57783 h 1109656"/>
                    <a:gd name="connsiteX6" fmla="*/ 189097 w 1040441"/>
                    <a:gd name="connsiteY6" fmla="*/ 309243 h 1109656"/>
                    <a:gd name="connsiteX7" fmla="*/ 158617 w 1040441"/>
                    <a:gd name="connsiteY7" fmla="*/ 648333 h 1109656"/>
                    <a:gd name="connsiteX8" fmla="*/ 173857 w 1040441"/>
                    <a:gd name="connsiteY8" fmla="*/ 979803 h 1109656"/>
                    <a:gd name="connsiteX9" fmla="*/ 90038 w 1040441"/>
                    <a:gd name="connsiteY9" fmla="*/ 1109343 h 1109656"/>
                    <a:gd name="connsiteX10" fmla="*/ 6217 w 1040441"/>
                    <a:gd name="connsiteY10" fmla="*/ 949323 h 1109656"/>
                    <a:gd name="connsiteX11" fmla="*/ 13837 w 1040441"/>
                    <a:gd name="connsiteY11" fmla="*/ 682623 h 1109656"/>
                    <a:gd name="connsiteX0" fmla="*/ 6645 w 1048489"/>
                    <a:gd name="connsiteY0" fmla="*/ 720723 h 1109656"/>
                    <a:gd name="connsiteX1" fmla="*/ 82845 w 1048489"/>
                    <a:gd name="connsiteY1" fmla="*/ 263523 h 1109656"/>
                    <a:gd name="connsiteX2" fmla="*/ 380025 w 1048489"/>
                    <a:gd name="connsiteY2" fmla="*/ 23493 h 1109656"/>
                    <a:gd name="connsiteX3" fmla="*/ 978195 w 1048489"/>
                    <a:gd name="connsiteY3" fmla="*/ 12063 h 1109656"/>
                    <a:gd name="connsiteX4" fmla="*/ 985815 w 1048489"/>
                    <a:gd name="connsiteY4" fmla="*/ 50163 h 1109656"/>
                    <a:gd name="connsiteX5" fmla="*/ 520995 w 1048489"/>
                    <a:gd name="connsiteY5" fmla="*/ 57783 h 1109656"/>
                    <a:gd name="connsiteX6" fmla="*/ 197145 w 1048489"/>
                    <a:gd name="connsiteY6" fmla="*/ 309243 h 1109656"/>
                    <a:gd name="connsiteX7" fmla="*/ 166665 w 1048489"/>
                    <a:gd name="connsiteY7" fmla="*/ 648333 h 1109656"/>
                    <a:gd name="connsiteX8" fmla="*/ 181905 w 1048489"/>
                    <a:gd name="connsiteY8" fmla="*/ 979803 h 1109656"/>
                    <a:gd name="connsiteX9" fmla="*/ 98086 w 1048489"/>
                    <a:gd name="connsiteY9" fmla="*/ 1109343 h 1109656"/>
                    <a:gd name="connsiteX10" fmla="*/ 14265 w 1048489"/>
                    <a:gd name="connsiteY10" fmla="*/ 949323 h 1109656"/>
                    <a:gd name="connsiteX11" fmla="*/ 6645 w 1048489"/>
                    <a:gd name="connsiteY11" fmla="*/ 720723 h 1109656"/>
                    <a:gd name="connsiteX0" fmla="*/ 6645 w 1048489"/>
                    <a:gd name="connsiteY0" fmla="*/ 720723 h 1109656"/>
                    <a:gd name="connsiteX1" fmla="*/ 82845 w 1048489"/>
                    <a:gd name="connsiteY1" fmla="*/ 263523 h 1109656"/>
                    <a:gd name="connsiteX2" fmla="*/ 380025 w 1048489"/>
                    <a:gd name="connsiteY2" fmla="*/ 23493 h 1109656"/>
                    <a:gd name="connsiteX3" fmla="*/ 978195 w 1048489"/>
                    <a:gd name="connsiteY3" fmla="*/ 12063 h 1109656"/>
                    <a:gd name="connsiteX4" fmla="*/ 985815 w 1048489"/>
                    <a:gd name="connsiteY4" fmla="*/ 50163 h 1109656"/>
                    <a:gd name="connsiteX5" fmla="*/ 520995 w 1048489"/>
                    <a:gd name="connsiteY5" fmla="*/ 57783 h 1109656"/>
                    <a:gd name="connsiteX6" fmla="*/ 197145 w 1048489"/>
                    <a:gd name="connsiteY6" fmla="*/ 309243 h 1109656"/>
                    <a:gd name="connsiteX7" fmla="*/ 166665 w 1048489"/>
                    <a:gd name="connsiteY7" fmla="*/ 648333 h 1109656"/>
                    <a:gd name="connsiteX8" fmla="*/ 181905 w 1048489"/>
                    <a:gd name="connsiteY8" fmla="*/ 979803 h 1109656"/>
                    <a:gd name="connsiteX9" fmla="*/ 98086 w 1048489"/>
                    <a:gd name="connsiteY9" fmla="*/ 1109343 h 1109656"/>
                    <a:gd name="connsiteX10" fmla="*/ 14265 w 1048489"/>
                    <a:gd name="connsiteY10" fmla="*/ 987423 h 1109656"/>
                    <a:gd name="connsiteX11" fmla="*/ 6645 w 1048489"/>
                    <a:gd name="connsiteY11" fmla="*/ 720723 h 1109656"/>
                    <a:gd name="connsiteX0" fmla="*/ 6129 w 1047973"/>
                    <a:gd name="connsiteY0" fmla="*/ 720723 h 1113451"/>
                    <a:gd name="connsiteX1" fmla="*/ 82329 w 1047973"/>
                    <a:gd name="connsiteY1" fmla="*/ 263523 h 1113451"/>
                    <a:gd name="connsiteX2" fmla="*/ 379509 w 1047973"/>
                    <a:gd name="connsiteY2" fmla="*/ 23493 h 1113451"/>
                    <a:gd name="connsiteX3" fmla="*/ 977679 w 1047973"/>
                    <a:gd name="connsiteY3" fmla="*/ 12063 h 1113451"/>
                    <a:gd name="connsiteX4" fmla="*/ 985299 w 1047973"/>
                    <a:gd name="connsiteY4" fmla="*/ 50163 h 1113451"/>
                    <a:gd name="connsiteX5" fmla="*/ 520479 w 1047973"/>
                    <a:gd name="connsiteY5" fmla="*/ 57783 h 1113451"/>
                    <a:gd name="connsiteX6" fmla="*/ 196629 w 1047973"/>
                    <a:gd name="connsiteY6" fmla="*/ 309243 h 1113451"/>
                    <a:gd name="connsiteX7" fmla="*/ 166149 w 1047973"/>
                    <a:gd name="connsiteY7" fmla="*/ 648333 h 1113451"/>
                    <a:gd name="connsiteX8" fmla="*/ 181389 w 1047973"/>
                    <a:gd name="connsiteY8" fmla="*/ 979803 h 1113451"/>
                    <a:gd name="connsiteX9" fmla="*/ 86140 w 1047973"/>
                    <a:gd name="connsiteY9" fmla="*/ 1113153 h 1113451"/>
                    <a:gd name="connsiteX10" fmla="*/ 13749 w 1047973"/>
                    <a:gd name="connsiteY10" fmla="*/ 987423 h 1113451"/>
                    <a:gd name="connsiteX11" fmla="*/ 6129 w 1047973"/>
                    <a:gd name="connsiteY11" fmla="*/ 720723 h 1113451"/>
                    <a:gd name="connsiteX0" fmla="*/ 6129 w 1047973"/>
                    <a:gd name="connsiteY0" fmla="*/ 720723 h 1113451"/>
                    <a:gd name="connsiteX1" fmla="*/ 82329 w 1047973"/>
                    <a:gd name="connsiteY1" fmla="*/ 263523 h 1113451"/>
                    <a:gd name="connsiteX2" fmla="*/ 379509 w 1047973"/>
                    <a:gd name="connsiteY2" fmla="*/ 23493 h 1113451"/>
                    <a:gd name="connsiteX3" fmla="*/ 977679 w 1047973"/>
                    <a:gd name="connsiteY3" fmla="*/ 12063 h 1113451"/>
                    <a:gd name="connsiteX4" fmla="*/ 985299 w 1047973"/>
                    <a:gd name="connsiteY4" fmla="*/ 50163 h 1113451"/>
                    <a:gd name="connsiteX5" fmla="*/ 520479 w 1047973"/>
                    <a:gd name="connsiteY5" fmla="*/ 57783 h 1113451"/>
                    <a:gd name="connsiteX6" fmla="*/ 196629 w 1047973"/>
                    <a:gd name="connsiteY6" fmla="*/ 309243 h 1113451"/>
                    <a:gd name="connsiteX7" fmla="*/ 166149 w 1047973"/>
                    <a:gd name="connsiteY7" fmla="*/ 648333 h 1113451"/>
                    <a:gd name="connsiteX8" fmla="*/ 181389 w 1047973"/>
                    <a:gd name="connsiteY8" fmla="*/ 979803 h 1113451"/>
                    <a:gd name="connsiteX9" fmla="*/ 86140 w 1047973"/>
                    <a:gd name="connsiteY9" fmla="*/ 1113153 h 1113451"/>
                    <a:gd name="connsiteX10" fmla="*/ 13749 w 1047973"/>
                    <a:gd name="connsiteY10" fmla="*/ 987423 h 1113451"/>
                    <a:gd name="connsiteX11" fmla="*/ 6129 w 1047973"/>
                    <a:gd name="connsiteY11" fmla="*/ 720723 h 1113451"/>
                    <a:gd name="connsiteX0" fmla="*/ 6129 w 1047973"/>
                    <a:gd name="connsiteY0" fmla="*/ 720723 h 1113451"/>
                    <a:gd name="connsiteX1" fmla="*/ 82329 w 1047973"/>
                    <a:gd name="connsiteY1" fmla="*/ 263523 h 1113451"/>
                    <a:gd name="connsiteX2" fmla="*/ 379509 w 1047973"/>
                    <a:gd name="connsiteY2" fmla="*/ 23493 h 1113451"/>
                    <a:gd name="connsiteX3" fmla="*/ 977679 w 1047973"/>
                    <a:gd name="connsiteY3" fmla="*/ 12063 h 1113451"/>
                    <a:gd name="connsiteX4" fmla="*/ 985299 w 1047973"/>
                    <a:gd name="connsiteY4" fmla="*/ 50163 h 1113451"/>
                    <a:gd name="connsiteX5" fmla="*/ 520479 w 1047973"/>
                    <a:gd name="connsiteY5" fmla="*/ 57783 h 1113451"/>
                    <a:gd name="connsiteX6" fmla="*/ 196629 w 1047973"/>
                    <a:gd name="connsiteY6" fmla="*/ 309243 h 1113451"/>
                    <a:gd name="connsiteX7" fmla="*/ 154719 w 1047973"/>
                    <a:gd name="connsiteY7" fmla="*/ 716913 h 1113451"/>
                    <a:gd name="connsiteX8" fmla="*/ 181389 w 1047973"/>
                    <a:gd name="connsiteY8" fmla="*/ 979803 h 1113451"/>
                    <a:gd name="connsiteX9" fmla="*/ 86140 w 1047973"/>
                    <a:gd name="connsiteY9" fmla="*/ 1113153 h 1113451"/>
                    <a:gd name="connsiteX10" fmla="*/ 13749 w 1047973"/>
                    <a:gd name="connsiteY10" fmla="*/ 987423 h 1113451"/>
                    <a:gd name="connsiteX11" fmla="*/ 6129 w 1047973"/>
                    <a:gd name="connsiteY11" fmla="*/ 720723 h 1113451"/>
                    <a:gd name="connsiteX0" fmla="*/ 6129 w 1047973"/>
                    <a:gd name="connsiteY0" fmla="*/ 720723 h 1113451"/>
                    <a:gd name="connsiteX1" fmla="*/ 82329 w 1047973"/>
                    <a:gd name="connsiteY1" fmla="*/ 263523 h 1113451"/>
                    <a:gd name="connsiteX2" fmla="*/ 379509 w 1047973"/>
                    <a:gd name="connsiteY2" fmla="*/ 23493 h 1113451"/>
                    <a:gd name="connsiteX3" fmla="*/ 977679 w 1047973"/>
                    <a:gd name="connsiteY3" fmla="*/ 12063 h 1113451"/>
                    <a:gd name="connsiteX4" fmla="*/ 985299 w 1047973"/>
                    <a:gd name="connsiteY4" fmla="*/ 50163 h 1113451"/>
                    <a:gd name="connsiteX5" fmla="*/ 520479 w 1047973"/>
                    <a:gd name="connsiteY5" fmla="*/ 57783 h 1113451"/>
                    <a:gd name="connsiteX6" fmla="*/ 196629 w 1047973"/>
                    <a:gd name="connsiteY6" fmla="*/ 309243 h 1113451"/>
                    <a:gd name="connsiteX7" fmla="*/ 177579 w 1047973"/>
                    <a:gd name="connsiteY7" fmla="*/ 716913 h 1113451"/>
                    <a:gd name="connsiteX8" fmla="*/ 181389 w 1047973"/>
                    <a:gd name="connsiteY8" fmla="*/ 979803 h 1113451"/>
                    <a:gd name="connsiteX9" fmla="*/ 86140 w 1047973"/>
                    <a:gd name="connsiteY9" fmla="*/ 1113153 h 1113451"/>
                    <a:gd name="connsiteX10" fmla="*/ 13749 w 1047973"/>
                    <a:gd name="connsiteY10" fmla="*/ 987423 h 1113451"/>
                    <a:gd name="connsiteX11" fmla="*/ 6129 w 1047973"/>
                    <a:gd name="connsiteY11" fmla="*/ 720723 h 1113451"/>
                    <a:gd name="connsiteX0" fmla="*/ 5229 w 1050883"/>
                    <a:gd name="connsiteY0" fmla="*/ 732153 h 1113451"/>
                    <a:gd name="connsiteX1" fmla="*/ 85239 w 1050883"/>
                    <a:gd name="connsiteY1" fmla="*/ 263523 h 1113451"/>
                    <a:gd name="connsiteX2" fmla="*/ 382419 w 1050883"/>
                    <a:gd name="connsiteY2" fmla="*/ 23493 h 1113451"/>
                    <a:gd name="connsiteX3" fmla="*/ 980589 w 1050883"/>
                    <a:gd name="connsiteY3" fmla="*/ 12063 h 1113451"/>
                    <a:gd name="connsiteX4" fmla="*/ 988209 w 1050883"/>
                    <a:gd name="connsiteY4" fmla="*/ 50163 h 1113451"/>
                    <a:gd name="connsiteX5" fmla="*/ 523389 w 1050883"/>
                    <a:gd name="connsiteY5" fmla="*/ 57783 h 1113451"/>
                    <a:gd name="connsiteX6" fmla="*/ 199539 w 1050883"/>
                    <a:gd name="connsiteY6" fmla="*/ 309243 h 1113451"/>
                    <a:gd name="connsiteX7" fmla="*/ 180489 w 1050883"/>
                    <a:gd name="connsiteY7" fmla="*/ 716913 h 1113451"/>
                    <a:gd name="connsiteX8" fmla="*/ 184299 w 1050883"/>
                    <a:gd name="connsiteY8" fmla="*/ 979803 h 1113451"/>
                    <a:gd name="connsiteX9" fmla="*/ 89050 w 1050883"/>
                    <a:gd name="connsiteY9" fmla="*/ 1113153 h 1113451"/>
                    <a:gd name="connsiteX10" fmla="*/ 16659 w 1050883"/>
                    <a:gd name="connsiteY10" fmla="*/ 987423 h 1113451"/>
                    <a:gd name="connsiteX11" fmla="*/ 5229 w 1050883"/>
                    <a:gd name="connsiteY11" fmla="*/ 732153 h 1113451"/>
                    <a:gd name="connsiteX0" fmla="*/ 15608 w 1038402"/>
                    <a:gd name="connsiteY0" fmla="*/ 751203 h 1113451"/>
                    <a:gd name="connsiteX1" fmla="*/ 72758 w 1038402"/>
                    <a:gd name="connsiteY1" fmla="*/ 263523 h 1113451"/>
                    <a:gd name="connsiteX2" fmla="*/ 369938 w 1038402"/>
                    <a:gd name="connsiteY2" fmla="*/ 23493 h 1113451"/>
                    <a:gd name="connsiteX3" fmla="*/ 968108 w 1038402"/>
                    <a:gd name="connsiteY3" fmla="*/ 12063 h 1113451"/>
                    <a:gd name="connsiteX4" fmla="*/ 975728 w 1038402"/>
                    <a:gd name="connsiteY4" fmla="*/ 50163 h 1113451"/>
                    <a:gd name="connsiteX5" fmla="*/ 510908 w 1038402"/>
                    <a:gd name="connsiteY5" fmla="*/ 57783 h 1113451"/>
                    <a:gd name="connsiteX6" fmla="*/ 187058 w 1038402"/>
                    <a:gd name="connsiteY6" fmla="*/ 309243 h 1113451"/>
                    <a:gd name="connsiteX7" fmla="*/ 168008 w 1038402"/>
                    <a:gd name="connsiteY7" fmla="*/ 716913 h 1113451"/>
                    <a:gd name="connsiteX8" fmla="*/ 171818 w 1038402"/>
                    <a:gd name="connsiteY8" fmla="*/ 979803 h 1113451"/>
                    <a:gd name="connsiteX9" fmla="*/ 76569 w 1038402"/>
                    <a:gd name="connsiteY9" fmla="*/ 1113153 h 1113451"/>
                    <a:gd name="connsiteX10" fmla="*/ 4178 w 1038402"/>
                    <a:gd name="connsiteY10" fmla="*/ 987423 h 1113451"/>
                    <a:gd name="connsiteX11" fmla="*/ 15608 w 1038402"/>
                    <a:gd name="connsiteY11" fmla="*/ 751203 h 1113451"/>
                    <a:gd name="connsiteX0" fmla="*/ 7299 w 1045333"/>
                    <a:gd name="connsiteY0" fmla="*/ 766443 h 1113451"/>
                    <a:gd name="connsiteX1" fmla="*/ 79689 w 1045333"/>
                    <a:gd name="connsiteY1" fmla="*/ 263523 h 1113451"/>
                    <a:gd name="connsiteX2" fmla="*/ 376869 w 1045333"/>
                    <a:gd name="connsiteY2" fmla="*/ 23493 h 1113451"/>
                    <a:gd name="connsiteX3" fmla="*/ 975039 w 1045333"/>
                    <a:gd name="connsiteY3" fmla="*/ 12063 h 1113451"/>
                    <a:gd name="connsiteX4" fmla="*/ 982659 w 1045333"/>
                    <a:gd name="connsiteY4" fmla="*/ 50163 h 1113451"/>
                    <a:gd name="connsiteX5" fmla="*/ 517839 w 1045333"/>
                    <a:gd name="connsiteY5" fmla="*/ 57783 h 1113451"/>
                    <a:gd name="connsiteX6" fmla="*/ 193989 w 1045333"/>
                    <a:gd name="connsiteY6" fmla="*/ 309243 h 1113451"/>
                    <a:gd name="connsiteX7" fmla="*/ 174939 w 1045333"/>
                    <a:gd name="connsiteY7" fmla="*/ 716913 h 1113451"/>
                    <a:gd name="connsiteX8" fmla="*/ 178749 w 1045333"/>
                    <a:gd name="connsiteY8" fmla="*/ 979803 h 1113451"/>
                    <a:gd name="connsiteX9" fmla="*/ 83500 w 1045333"/>
                    <a:gd name="connsiteY9" fmla="*/ 1113153 h 1113451"/>
                    <a:gd name="connsiteX10" fmla="*/ 11109 w 1045333"/>
                    <a:gd name="connsiteY10" fmla="*/ 987423 h 1113451"/>
                    <a:gd name="connsiteX11" fmla="*/ 7299 w 1045333"/>
                    <a:gd name="connsiteY11" fmla="*/ 766443 h 1113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45333" h="1113451">
                      <a:moveTo>
                        <a:pt x="7299" y="766443"/>
                      </a:moveTo>
                      <a:cubicBezTo>
                        <a:pt x="18729" y="645793"/>
                        <a:pt x="18094" y="387348"/>
                        <a:pt x="79689" y="263523"/>
                      </a:cubicBezTo>
                      <a:cubicBezTo>
                        <a:pt x="141284" y="139698"/>
                        <a:pt x="227644" y="65403"/>
                        <a:pt x="376869" y="23493"/>
                      </a:cubicBezTo>
                      <a:cubicBezTo>
                        <a:pt x="526094" y="-18417"/>
                        <a:pt x="874074" y="7618"/>
                        <a:pt x="975039" y="12063"/>
                      </a:cubicBezTo>
                      <a:cubicBezTo>
                        <a:pt x="1076004" y="16508"/>
                        <a:pt x="1058859" y="42543"/>
                        <a:pt x="982659" y="50163"/>
                      </a:cubicBezTo>
                      <a:cubicBezTo>
                        <a:pt x="906459" y="57783"/>
                        <a:pt x="649284" y="14603"/>
                        <a:pt x="517839" y="57783"/>
                      </a:cubicBezTo>
                      <a:cubicBezTo>
                        <a:pt x="386394" y="100963"/>
                        <a:pt x="251139" y="199388"/>
                        <a:pt x="193989" y="309243"/>
                      </a:cubicBezTo>
                      <a:cubicBezTo>
                        <a:pt x="136839" y="419098"/>
                        <a:pt x="158429" y="605153"/>
                        <a:pt x="174939" y="716913"/>
                      </a:cubicBezTo>
                      <a:cubicBezTo>
                        <a:pt x="191449" y="828673"/>
                        <a:pt x="194624" y="918208"/>
                        <a:pt x="178749" y="979803"/>
                      </a:cubicBezTo>
                      <a:cubicBezTo>
                        <a:pt x="162874" y="1041398"/>
                        <a:pt x="117790" y="1118868"/>
                        <a:pt x="83500" y="1113153"/>
                      </a:cubicBezTo>
                      <a:cubicBezTo>
                        <a:pt x="49210" y="1107438"/>
                        <a:pt x="23809" y="1045208"/>
                        <a:pt x="11109" y="987423"/>
                      </a:cubicBezTo>
                      <a:cubicBezTo>
                        <a:pt x="-1591" y="929638"/>
                        <a:pt x="-4131" y="887093"/>
                        <a:pt x="7299" y="766443"/>
                      </a:cubicBez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9" name="Ellipse 128">
                  <a:extLst>
                    <a:ext uri="{FF2B5EF4-FFF2-40B4-BE49-F238E27FC236}">
                      <a16:creationId xmlns:a16="http://schemas.microsoft.com/office/drawing/2014/main" id="{39DE7FE7-1897-24E4-744D-9749811F5547}"/>
                    </a:ext>
                  </a:extLst>
                </p:cNvPr>
                <p:cNvSpPr/>
                <p:nvPr/>
              </p:nvSpPr>
              <p:spPr>
                <a:xfrm>
                  <a:off x="3539345" y="3068535"/>
                  <a:ext cx="192335" cy="560074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30" name="Connecteur droit 129">
                  <a:extLst>
                    <a:ext uri="{FF2B5EF4-FFF2-40B4-BE49-F238E27FC236}">
                      <a16:creationId xmlns:a16="http://schemas.microsoft.com/office/drawing/2014/main" id="{E1CDB1F4-A129-DCC6-0BC1-C84B0F88B41E}"/>
                    </a:ext>
                  </a:extLst>
                </p:cNvPr>
                <p:cNvCxnSpPr>
                  <a:endCxn id="129" idx="6"/>
                </p:cNvCxnSpPr>
                <p:nvPr/>
              </p:nvCxnSpPr>
              <p:spPr>
                <a:xfrm flipH="1" flipV="1">
                  <a:off x="3731680" y="3348572"/>
                  <a:ext cx="1571438" cy="461406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1" name="ZoneTexte 130">
                  <a:extLst>
                    <a:ext uri="{FF2B5EF4-FFF2-40B4-BE49-F238E27FC236}">
                      <a16:creationId xmlns:a16="http://schemas.microsoft.com/office/drawing/2014/main" id="{B0F189EB-DF71-71EB-D8A7-C1849E8E7686}"/>
                    </a:ext>
                  </a:extLst>
                </p:cNvPr>
                <p:cNvSpPr txBox="1"/>
                <p:nvPr/>
              </p:nvSpPr>
              <p:spPr>
                <a:xfrm>
                  <a:off x="4374485" y="4298147"/>
                  <a:ext cx="209429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Buffer gas at 100-500 mbar</a:t>
                  </a:r>
                </a:p>
              </p:txBody>
            </p:sp>
            <p:sp>
              <p:nvSpPr>
                <p:cNvPr id="132" name="Trapèze 131">
                  <a:extLst>
                    <a:ext uri="{FF2B5EF4-FFF2-40B4-BE49-F238E27FC236}">
                      <a16:creationId xmlns:a16="http://schemas.microsoft.com/office/drawing/2014/main" id="{53B918FA-91EE-E915-EC4A-12D08BF06FA1}"/>
                    </a:ext>
                  </a:extLst>
                </p:cNvPr>
                <p:cNvSpPr/>
                <p:nvPr/>
              </p:nvSpPr>
              <p:spPr>
                <a:xfrm rot="16200000">
                  <a:off x="5146816" y="2004322"/>
                  <a:ext cx="119103" cy="1080120"/>
                </a:xfrm>
                <a:prstGeom prst="trapezoid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3" name="Forme libre 132">
                  <a:extLst>
                    <a:ext uri="{FF2B5EF4-FFF2-40B4-BE49-F238E27FC236}">
                      <a16:creationId xmlns:a16="http://schemas.microsoft.com/office/drawing/2014/main" id="{9CAF24B5-0201-E04D-1EB4-6DFC3AAA94BF}"/>
                    </a:ext>
                  </a:extLst>
                </p:cNvPr>
                <p:cNvSpPr/>
                <p:nvPr/>
              </p:nvSpPr>
              <p:spPr>
                <a:xfrm>
                  <a:off x="3602499" y="4007717"/>
                  <a:ext cx="739558" cy="945737"/>
                </a:xfrm>
                <a:custGeom>
                  <a:avLst/>
                  <a:gdLst>
                    <a:gd name="connsiteX0" fmla="*/ 797546 w 856332"/>
                    <a:gd name="connsiteY0" fmla="*/ 121920 h 621649"/>
                    <a:gd name="connsiteX1" fmla="*/ 785354 w 856332"/>
                    <a:gd name="connsiteY1" fmla="*/ 512064 h 621649"/>
                    <a:gd name="connsiteX2" fmla="*/ 90410 w 856332"/>
                    <a:gd name="connsiteY2" fmla="*/ 585216 h 621649"/>
                    <a:gd name="connsiteX3" fmla="*/ 29450 w 856332"/>
                    <a:gd name="connsiteY3" fmla="*/ 0 h 621649"/>
                    <a:gd name="connsiteX0" fmla="*/ 866472 w 898128"/>
                    <a:gd name="connsiteY0" fmla="*/ 133350 h 621285"/>
                    <a:gd name="connsiteX1" fmla="*/ 785354 w 898128"/>
                    <a:gd name="connsiteY1" fmla="*/ 512064 h 621285"/>
                    <a:gd name="connsiteX2" fmla="*/ 90410 w 898128"/>
                    <a:gd name="connsiteY2" fmla="*/ 585216 h 621285"/>
                    <a:gd name="connsiteX3" fmla="*/ 29450 w 898128"/>
                    <a:gd name="connsiteY3" fmla="*/ 0 h 621285"/>
                    <a:gd name="connsiteX0" fmla="*/ 866472 w 881252"/>
                    <a:gd name="connsiteY0" fmla="*/ 133350 h 621285"/>
                    <a:gd name="connsiteX1" fmla="*/ 785354 w 881252"/>
                    <a:gd name="connsiteY1" fmla="*/ 512064 h 621285"/>
                    <a:gd name="connsiteX2" fmla="*/ 90410 w 881252"/>
                    <a:gd name="connsiteY2" fmla="*/ 585216 h 621285"/>
                    <a:gd name="connsiteX3" fmla="*/ 29450 w 881252"/>
                    <a:gd name="connsiteY3" fmla="*/ 0 h 621285"/>
                    <a:gd name="connsiteX0" fmla="*/ 892319 w 900676"/>
                    <a:gd name="connsiteY0" fmla="*/ 140970 h 621046"/>
                    <a:gd name="connsiteX1" fmla="*/ 785354 w 900676"/>
                    <a:gd name="connsiteY1" fmla="*/ 512064 h 621046"/>
                    <a:gd name="connsiteX2" fmla="*/ 90410 w 900676"/>
                    <a:gd name="connsiteY2" fmla="*/ 585216 h 621046"/>
                    <a:gd name="connsiteX3" fmla="*/ 29450 w 900676"/>
                    <a:gd name="connsiteY3" fmla="*/ 0 h 621046"/>
                    <a:gd name="connsiteX0" fmla="*/ 892319 w 893110"/>
                    <a:gd name="connsiteY0" fmla="*/ 140970 h 621046"/>
                    <a:gd name="connsiteX1" fmla="*/ 785354 w 893110"/>
                    <a:gd name="connsiteY1" fmla="*/ 512064 h 621046"/>
                    <a:gd name="connsiteX2" fmla="*/ 90410 w 893110"/>
                    <a:gd name="connsiteY2" fmla="*/ 585216 h 621046"/>
                    <a:gd name="connsiteX3" fmla="*/ 29450 w 893110"/>
                    <a:gd name="connsiteY3" fmla="*/ 0 h 621046"/>
                    <a:gd name="connsiteX0" fmla="*/ 888011 w 889572"/>
                    <a:gd name="connsiteY0" fmla="*/ 34290 h 624610"/>
                    <a:gd name="connsiteX1" fmla="*/ 785354 w 889572"/>
                    <a:gd name="connsiteY1" fmla="*/ 512064 h 624610"/>
                    <a:gd name="connsiteX2" fmla="*/ 90410 w 889572"/>
                    <a:gd name="connsiteY2" fmla="*/ 585216 h 624610"/>
                    <a:gd name="connsiteX3" fmla="*/ 29450 w 889572"/>
                    <a:gd name="connsiteY3" fmla="*/ 0 h 624610"/>
                    <a:gd name="connsiteX0" fmla="*/ 889230 w 897863"/>
                    <a:gd name="connsiteY0" fmla="*/ 34290 h 635731"/>
                    <a:gd name="connsiteX1" fmla="*/ 808113 w 897863"/>
                    <a:gd name="connsiteY1" fmla="*/ 542544 h 635731"/>
                    <a:gd name="connsiteX2" fmla="*/ 91629 w 897863"/>
                    <a:gd name="connsiteY2" fmla="*/ 585216 h 635731"/>
                    <a:gd name="connsiteX3" fmla="*/ 30669 w 897863"/>
                    <a:gd name="connsiteY3" fmla="*/ 0 h 635731"/>
                    <a:gd name="connsiteX0" fmla="*/ 889476 w 899966"/>
                    <a:gd name="connsiteY0" fmla="*/ 34290 h 647836"/>
                    <a:gd name="connsiteX1" fmla="*/ 812667 w 899966"/>
                    <a:gd name="connsiteY1" fmla="*/ 569214 h 647836"/>
                    <a:gd name="connsiteX2" fmla="*/ 91875 w 899966"/>
                    <a:gd name="connsiteY2" fmla="*/ 585216 h 647836"/>
                    <a:gd name="connsiteX3" fmla="*/ 30915 w 899966"/>
                    <a:gd name="connsiteY3" fmla="*/ 0 h 647836"/>
                    <a:gd name="connsiteX0" fmla="*/ 872209 w 872209"/>
                    <a:gd name="connsiteY0" fmla="*/ 34290 h 637176"/>
                    <a:gd name="connsiteX1" fmla="*/ 795400 w 872209"/>
                    <a:gd name="connsiteY1" fmla="*/ 569214 h 637176"/>
                    <a:gd name="connsiteX2" fmla="*/ 408650 w 872209"/>
                    <a:gd name="connsiteY2" fmla="*/ 606551 h 637176"/>
                    <a:gd name="connsiteX3" fmla="*/ 74608 w 872209"/>
                    <a:gd name="connsiteY3" fmla="*/ 585216 h 637176"/>
                    <a:gd name="connsiteX4" fmla="*/ 13648 w 872209"/>
                    <a:gd name="connsiteY4" fmla="*/ 0 h 637176"/>
                    <a:gd name="connsiteX0" fmla="*/ 872209 w 872209"/>
                    <a:gd name="connsiteY0" fmla="*/ 34290 h 637176"/>
                    <a:gd name="connsiteX1" fmla="*/ 791092 w 872209"/>
                    <a:gd name="connsiteY1" fmla="*/ 546354 h 637176"/>
                    <a:gd name="connsiteX2" fmla="*/ 408650 w 872209"/>
                    <a:gd name="connsiteY2" fmla="*/ 606551 h 637176"/>
                    <a:gd name="connsiteX3" fmla="*/ 74608 w 872209"/>
                    <a:gd name="connsiteY3" fmla="*/ 585216 h 637176"/>
                    <a:gd name="connsiteX4" fmla="*/ 13648 w 872209"/>
                    <a:gd name="connsiteY4" fmla="*/ 0 h 637176"/>
                    <a:gd name="connsiteX0" fmla="*/ 872209 w 872209"/>
                    <a:gd name="connsiteY0" fmla="*/ 34290 h 637176"/>
                    <a:gd name="connsiteX1" fmla="*/ 791092 w 872209"/>
                    <a:gd name="connsiteY1" fmla="*/ 546354 h 637176"/>
                    <a:gd name="connsiteX2" fmla="*/ 408650 w 872209"/>
                    <a:gd name="connsiteY2" fmla="*/ 606551 h 637176"/>
                    <a:gd name="connsiteX3" fmla="*/ 74608 w 872209"/>
                    <a:gd name="connsiteY3" fmla="*/ 585216 h 637176"/>
                    <a:gd name="connsiteX4" fmla="*/ 13648 w 872209"/>
                    <a:gd name="connsiteY4" fmla="*/ 0 h 637176"/>
                    <a:gd name="connsiteX0" fmla="*/ 872209 w 872209"/>
                    <a:gd name="connsiteY0" fmla="*/ 34290 h 637176"/>
                    <a:gd name="connsiteX1" fmla="*/ 821247 w 872209"/>
                    <a:gd name="connsiteY1" fmla="*/ 546354 h 637176"/>
                    <a:gd name="connsiteX2" fmla="*/ 408650 w 872209"/>
                    <a:gd name="connsiteY2" fmla="*/ 606551 h 637176"/>
                    <a:gd name="connsiteX3" fmla="*/ 74608 w 872209"/>
                    <a:gd name="connsiteY3" fmla="*/ 585216 h 637176"/>
                    <a:gd name="connsiteX4" fmla="*/ 13648 w 872209"/>
                    <a:gd name="connsiteY4" fmla="*/ 0 h 637176"/>
                    <a:gd name="connsiteX0" fmla="*/ 872086 w 875258"/>
                    <a:gd name="connsiteY0" fmla="*/ 34290 h 631292"/>
                    <a:gd name="connsiteX1" fmla="*/ 821124 w 875258"/>
                    <a:gd name="connsiteY1" fmla="*/ 546354 h 631292"/>
                    <a:gd name="connsiteX2" fmla="*/ 404219 w 875258"/>
                    <a:gd name="connsiteY2" fmla="*/ 591311 h 631292"/>
                    <a:gd name="connsiteX3" fmla="*/ 74485 w 875258"/>
                    <a:gd name="connsiteY3" fmla="*/ 585216 h 631292"/>
                    <a:gd name="connsiteX4" fmla="*/ 13525 w 875258"/>
                    <a:gd name="connsiteY4" fmla="*/ 0 h 631292"/>
                    <a:gd name="connsiteX0" fmla="*/ 866268 w 869441"/>
                    <a:gd name="connsiteY0" fmla="*/ 34290 h 602678"/>
                    <a:gd name="connsiteX1" fmla="*/ 815306 w 869441"/>
                    <a:gd name="connsiteY1" fmla="*/ 546354 h 602678"/>
                    <a:gd name="connsiteX2" fmla="*/ 398401 w 869441"/>
                    <a:gd name="connsiteY2" fmla="*/ 591311 h 602678"/>
                    <a:gd name="connsiteX3" fmla="*/ 68667 w 869441"/>
                    <a:gd name="connsiteY3" fmla="*/ 585216 h 602678"/>
                    <a:gd name="connsiteX4" fmla="*/ 7707 w 869441"/>
                    <a:gd name="connsiteY4" fmla="*/ 0 h 602678"/>
                    <a:gd name="connsiteX0" fmla="*/ 865172 w 868345"/>
                    <a:gd name="connsiteY0" fmla="*/ 34290 h 602678"/>
                    <a:gd name="connsiteX1" fmla="*/ 814210 w 868345"/>
                    <a:gd name="connsiteY1" fmla="*/ 546354 h 602678"/>
                    <a:gd name="connsiteX2" fmla="*/ 397305 w 868345"/>
                    <a:gd name="connsiteY2" fmla="*/ 591311 h 602678"/>
                    <a:gd name="connsiteX3" fmla="*/ 84802 w 868345"/>
                    <a:gd name="connsiteY3" fmla="*/ 569976 h 602678"/>
                    <a:gd name="connsiteX4" fmla="*/ 6611 w 868345"/>
                    <a:gd name="connsiteY4" fmla="*/ 0 h 602678"/>
                    <a:gd name="connsiteX0" fmla="*/ 865908 w 869081"/>
                    <a:gd name="connsiteY0" fmla="*/ 34290 h 602678"/>
                    <a:gd name="connsiteX1" fmla="*/ 814946 w 869081"/>
                    <a:gd name="connsiteY1" fmla="*/ 546354 h 602678"/>
                    <a:gd name="connsiteX2" fmla="*/ 398041 w 869081"/>
                    <a:gd name="connsiteY2" fmla="*/ 591311 h 602678"/>
                    <a:gd name="connsiteX3" fmla="*/ 85538 w 869081"/>
                    <a:gd name="connsiteY3" fmla="*/ 569976 h 602678"/>
                    <a:gd name="connsiteX4" fmla="*/ 7347 w 869081"/>
                    <a:gd name="connsiteY4" fmla="*/ 0 h 602678"/>
                    <a:gd name="connsiteX0" fmla="*/ 868896 w 873199"/>
                    <a:gd name="connsiteY0" fmla="*/ 34290 h 622454"/>
                    <a:gd name="connsiteX1" fmla="*/ 817934 w 873199"/>
                    <a:gd name="connsiteY1" fmla="*/ 546354 h 622454"/>
                    <a:gd name="connsiteX2" fmla="*/ 379489 w 873199"/>
                    <a:gd name="connsiteY2" fmla="*/ 595121 h 622454"/>
                    <a:gd name="connsiteX3" fmla="*/ 88526 w 873199"/>
                    <a:gd name="connsiteY3" fmla="*/ 569976 h 622454"/>
                    <a:gd name="connsiteX4" fmla="*/ 10335 w 873199"/>
                    <a:gd name="connsiteY4" fmla="*/ 0 h 622454"/>
                    <a:gd name="connsiteX0" fmla="*/ 876609 w 880911"/>
                    <a:gd name="connsiteY0" fmla="*/ 34290 h 604791"/>
                    <a:gd name="connsiteX1" fmla="*/ 825647 w 880911"/>
                    <a:gd name="connsiteY1" fmla="*/ 546354 h 604791"/>
                    <a:gd name="connsiteX2" fmla="*/ 387202 w 880911"/>
                    <a:gd name="connsiteY2" fmla="*/ 595121 h 604791"/>
                    <a:gd name="connsiteX3" fmla="*/ 57468 w 880911"/>
                    <a:gd name="connsiteY3" fmla="*/ 474726 h 604791"/>
                    <a:gd name="connsiteX4" fmla="*/ 18048 w 880911"/>
                    <a:gd name="connsiteY4" fmla="*/ 0 h 604791"/>
                    <a:gd name="connsiteX0" fmla="*/ 873620 w 882402"/>
                    <a:gd name="connsiteY0" fmla="*/ 34290 h 600660"/>
                    <a:gd name="connsiteX1" fmla="*/ 822658 w 882402"/>
                    <a:gd name="connsiteY1" fmla="*/ 546354 h 600660"/>
                    <a:gd name="connsiteX2" fmla="*/ 306672 w 882402"/>
                    <a:gd name="connsiteY2" fmla="*/ 587501 h 600660"/>
                    <a:gd name="connsiteX3" fmla="*/ 54479 w 882402"/>
                    <a:gd name="connsiteY3" fmla="*/ 474726 h 600660"/>
                    <a:gd name="connsiteX4" fmla="*/ 15059 w 882402"/>
                    <a:gd name="connsiteY4" fmla="*/ 0 h 600660"/>
                    <a:gd name="connsiteX0" fmla="*/ 873620 w 882403"/>
                    <a:gd name="connsiteY0" fmla="*/ 34290 h 607006"/>
                    <a:gd name="connsiteX1" fmla="*/ 822658 w 882403"/>
                    <a:gd name="connsiteY1" fmla="*/ 546354 h 607006"/>
                    <a:gd name="connsiteX2" fmla="*/ 306672 w 882403"/>
                    <a:gd name="connsiteY2" fmla="*/ 598931 h 607006"/>
                    <a:gd name="connsiteX3" fmla="*/ 54479 w 882403"/>
                    <a:gd name="connsiteY3" fmla="*/ 474726 h 607006"/>
                    <a:gd name="connsiteX4" fmla="*/ 15059 w 882403"/>
                    <a:gd name="connsiteY4" fmla="*/ 0 h 607006"/>
                    <a:gd name="connsiteX0" fmla="*/ 858722 w 867505"/>
                    <a:gd name="connsiteY0" fmla="*/ 34290 h 607006"/>
                    <a:gd name="connsiteX1" fmla="*/ 807760 w 867505"/>
                    <a:gd name="connsiteY1" fmla="*/ 546354 h 607006"/>
                    <a:gd name="connsiteX2" fmla="*/ 291774 w 867505"/>
                    <a:gd name="connsiteY2" fmla="*/ 598931 h 607006"/>
                    <a:gd name="connsiteX3" fmla="*/ 39581 w 867505"/>
                    <a:gd name="connsiteY3" fmla="*/ 474726 h 607006"/>
                    <a:gd name="connsiteX4" fmla="*/ 46224 w 867505"/>
                    <a:gd name="connsiteY4" fmla="*/ 217932 h 607006"/>
                    <a:gd name="connsiteX5" fmla="*/ 161 w 867505"/>
                    <a:gd name="connsiteY5" fmla="*/ 0 h 607006"/>
                    <a:gd name="connsiteX0" fmla="*/ 834579 w 843362"/>
                    <a:gd name="connsiteY0" fmla="*/ 255270 h 827986"/>
                    <a:gd name="connsiteX1" fmla="*/ 783617 w 843362"/>
                    <a:gd name="connsiteY1" fmla="*/ 767334 h 827986"/>
                    <a:gd name="connsiteX2" fmla="*/ 267631 w 843362"/>
                    <a:gd name="connsiteY2" fmla="*/ 819911 h 827986"/>
                    <a:gd name="connsiteX3" fmla="*/ 15438 w 843362"/>
                    <a:gd name="connsiteY3" fmla="*/ 695706 h 827986"/>
                    <a:gd name="connsiteX4" fmla="*/ 22081 w 843362"/>
                    <a:gd name="connsiteY4" fmla="*/ 438912 h 827986"/>
                    <a:gd name="connsiteX5" fmla="*/ 27712 w 843362"/>
                    <a:gd name="connsiteY5" fmla="*/ 0 h 827986"/>
                    <a:gd name="connsiteX0" fmla="*/ 834579 w 843362"/>
                    <a:gd name="connsiteY0" fmla="*/ 255270 h 827986"/>
                    <a:gd name="connsiteX1" fmla="*/ 783617 w 843362"/>
                    <a:gd name="connsiteY1" fmla="*/ 767334 h 827986"/>
                    <a:gd name="connsiteX2" fmla="*/ 267631 w 843362"/>
                    <a:gd name="connsiteY2" fmla="*/ 819911 h 827986"/>
                    <a:gd name="connsiteX3" fmla="*/ 15438 w 843362"/>
                    <a:gd name="connsiteY3" fmla="*/ 695706 h 827986"/>
                    <a:gd name="connsiteX4" fmla="*/ 22081 w 843362"/>
                    <a:gd name="connsiteY4" fmla="*/ 438912 h 827986"/>
                    <a:gd name="connsiteX5" fmla="*/ 27712 w 843362"/>
                    <a:gd name="connsiteY5" fmla="*/ 0 h 827986"/>
                    <a:gd name="connsiteX0" fmla="*/ 819167 w 827950"/>
                    <a:gd name="connsiteY0" fmla="*/ 255270 h 827986"/>
                    <a:gd name="connsiteX1" fmla="*/ 768205 w 827950"/>
                    <a:gd name="connsiteY1" fmla="*/ 767334 h 827986"/>
                    <a:gd name="connsiteX2" fmla="*/ 252219 w 827950"/>
                    <a:gd name="connsiteY2" fmla="*/ 819911 h 827986"/>
                    <a:gd name="connsiteX3" fmla="*/ 26 w 827950"/>
                    <a:gd name="connsiteY3" fmla="*/ 695706 h 827986"/>
                    <a:gd name="connsiteX4" fmla="*/ 6669 w 827950"/>
                    <a:gd name="connsiteY4" fmla="*/ 438912 h 827986"/>
                    <a:gd name="connsiteX5" fmla="*/ 12300 w 827950"/>
                    <a:gd name="connsiteY5" fmla="*/ 0 h 827986"/>
                    <a:gd name="connsiteX0" fmla="*/ 814826 w 823609"/>
                    <a:gd name="connsiteY0" fmla="*/ 255270 h 827986"/>
                    <a:gd name="connsiteX1" fmla="*/ 763864 w 823609"/>
                    <a:gd name="connsiteY1" fmla="*/ 767334 h 827986"/>
                    <a:gd name="connsiteX2" fmla="*/ 247878 w 823609"/>
                    <a:gd name="connsiteY2" fmla="*/ 819911 h 827986"/>
                    <a:gd name="connsiteX3" fmla="*/ 12916 w 823609"/>
                    <a:gd name="connsiteY3" fmla="*/ 707136 h 827986"/>
                    <a:gd name="connsiteX4" fmla="*/ 2328 w 823609"/>
                    <a:gd name="connsiteY4" fmla="*/ 438912 h 827986"/>
                    <a:gd name="connsiteX5" fmla="*/ 7959 w 823609"/>
                    <a:gd name="connsiteY5" fmla="*/ 0 h 827986"/>
                    <a:gd name="connsiteX0" fmla="*/ 819955 w 828738"/>
                    <a:gd name="connsiteY0" fmla="*/ 255270 h 827986"/>
                    <a:gd name="connsiteX1" fmla="*/ 768993 w 828738"/>
                    <a:gd name="connsiteY1" fmla="*/ 767334 h 827986"/>
                    <a:gd name="connsiteX2" fmla="*/ 253007 w 828738"/>
                    <a:gd name="connsiteY2" fmla="*/ 819911 h 827986"/>
                    <a:gd name="connsiteX3" fmla="*/ 18045 w 828738"/>
                    <a:gd name="connsiteY3" fmla="*/ 707136 h 827986"/>
                    <a:gd name="connsiteX4" fmla="*/ 11765 w 828738"/>
                    <a:gd name="connsiteY4" fmla="*/ 438912 h 827986"/>
                    <a:gd name="connsiteX5" fmla="*/ 13088 w 828738"/>
                    <a:gd name="connsiteY5" fmla="*/ 0 h 827986"/>
                    <a:gd name="connsiteX0" fmla="*/ 819955 w 828738"/>
                    <a:gd name="connsiteY0" fmla="*/ 255270 h 827986"/>
                    <a:gd name="connsiteX1" fmla="*/ 768993 w 828738"/>
                    <a:gd name="connsiteY1" fmla="*/ 767334 h 827986"/>
                    <a:gd name="connsiteX2" fmla="*/ 253007 w 828738"/>
                    <a:gd name="connsiteY2" fmla="*/ 819911 h 827986"/>
                    <a:gd name="connsiteX3" fmla="*/ 18045 w 828738"/>
                    <a:gd name="connsiteY3" fmla="*/ 707136 h 827986"/>
                    <a:gd name="connsiteX4" fmla="*/ 11765 w 828738"/>
                    <a:gd name="connsiteY4" fmla="*/ 438912 h 827986"/>
                    <a:gd name="connsiteX5" fmla="*/ 13088 w 828738"/>
                    <a:gd name="connsiteY5" fmla="*/ 0 h 827986"/>
                    <a:gd name="connsiteX0" fmla="*/ 823321 w 832104"/>
                    <a:gd name="connsiteY0" fmla="*/ 255270 h 827986"/>
                    <a:gd name="connsiteX1" fmla="*/ 772359 w 832104"/>
                    <a:gd name="connsiteY1" fmla="*/ 767334 h 827986"/>
                    <a:gd name="connsiteX2" fmla="*/ 256373 w 832104"/>
                    <a:gd name="connsiteY2" fmla="*/ 819911 h 827986"/>
                    <a:gd name="connsiteX3" fmla="*/ 21411 w 832104"/>
                    <a:gd name="connsiteY3" fmla="*/ 707136 h 827986"/>
                    <a:gd name="connsiteX4" fmla="*/ 15131 w 832104"/>
                    <a:gd name="connsiteY4" fmla="*/ 438912 h 827986"/>
                    <a:gd name="connsiteX5" fmla="*/ 16454 w 832104"/>
                    <a:gd name="connsiteY5" fmla="*/ 0 h 827986"/>
                    <a:gd name="connsiteX0" fmla="*/ 823321 w 832104"/>
                    <a:gd name="connsiteY0" fmla="*/ 255270 h 827986"/>
                    <a:gd name="connsiteX1" fmla="*/ 772359 w 832104"/>
                    <a:gd name="connsiteY1" fmla="*/ 767334 h 827986"/>
                    <a:gd name="connsiteX2" fmla="*/ 256373 w 832104"/>
                    <a:gd name="connsiteY2" fmla="*/ 819911 h 827986"/>
                    <a:gd name="connsiteX3" fmla="*/ 21411 w 832104"/>
                    <a:gd name="connsiteY3" fmla="*/ 707136 h 827986"/>
                    <a:gd name="connsiteX4" fmla="*/ 15131 w 832104"/>
                    <a:gd name="connsiteY4" fmla="*/ 438912 h 827986"/>
                    <a:gd name="connsiteX5" fmla="*/ 16454 w 832104"/>
                    <a:gd name="connsiteY5" fmla="*/ 0 h 827986"/>
                    <a:gd name="connsiteX0" fmla="*/ 814434 w 823217"/>
                    <a:gd name="connsiteY0" fmla="*/ 255270 h 827986"/>
                    <a:gd name="connsiteX1" fmla="*/ 763472 w 823217"/>
                    <a:gd name="connsiteY1" fmla="*/ 767334 h 827986"/>
                    <a:gd name="connsiteX2" fmla="*/ 247486 w 823217"/>
                    <a:gd name="connsiteY2" fmla="*/ 819911 h 827986"/>
                    <a:gd name="connsiteX3" fmla="*/ 12524 w 823217"/>
                    <a:gd name="connsiteY3" fmla="*/ 707136 h 827986"/>
                    <a:gd name="connsiteX4" fmla="*/ 6244 w 823217"/>
                    <a:gd name="connsiteY4" fmla="*/ 438912 h 827986"/>
                    <a:gd name="connsiteX5" fmla="*/ 7567 w 823217"/>
                    <a:gd name="connsiteY5" fmla="*/ 0 h 827986"/>
                    <a:gd name="connsiteX0" fmla="*/ 827414 w 836197"/>
                    <a:gd name="connsiteY0" fmla="*/ 255270 h 827986"/>
                    <a:gd name="connsiteX1" fmla="*/ 776452 w 836197"/>
                    <a:gd name="connsiteY1" fmla="*/ 767334 h 827986"/>
                    <a:gd name="connsiteX2" fmla="*/ 260466 w 836197"/>
                    <a:gd name="connsiteY2" fmla="*/ 819911 h 827986"/>
                    <a:gd name="connsiteX3" fmla="*/ 25504 w 836197"/>
                    <a:gd name="connsiteY3" fmla="*/ 707136 h 827986"/>
                    <a:gd name="connsiteX4" fmla="*/ 10608 w 836197"/>
                    <a:gd name="connsiteY4" fmla="*/ 385572 h 827986"/>
                    <a:gd name="connsiteX5" fmla="*/ 20547 w 836197"/>
                    <a:gd name="connsiteY5" fmla="*/ 0 h 82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6197" h="827986">
                      <a:moveTo>
                        <a:pt x="827414" y="255270"/>
                      </a:moveTo>
                      <a:cubicBezTo>
                        <a:pt x="824245" y="411734"/>
                        <a:pt x="870943" y="673227"/>
                        <a:pt x="776452" y="767334"/>
                      </a:cubicBezTo>
                      <a:cubicBezTo>
                        <a:pt x="681961" y="861441"/>
                        <a:pt x="380598" y="817244"/>
                        <a:pt x="260466" y="819911"/>
                      </a:cubicBezTo>
                      <a:cubicBezTo>
                        <a:pt x="140334" y="822578"/>
                        <a:pt x="67147" y="779526"/>
                        <a:pt x="25504" y="707136"/>
                      </a:cubicBezTo>
                      <a:cubicBezTo>
                        <a:pt x="-16139" y="634746"/>
                        <a:pt x="4254" y="476123"/>
                        <a:pt x="10608" y="385572"/>
                      </a:cubicBezTo>
                      <a:cubicBezTo>
                        <a:pt x="16962" y="295021"/>
                        <a:pt x="17455" y="36957"/>
                        <a:pt x="20547" y="0"/>
                      </a:cubicBezTo>
                    </a:path>
                  </a:pathLst>
                </a:custGeom>
                <a:noFill/>
                <a:ln w="28575">
                  <a:solidFill>
                    <a:srgbClr val="A9D18E"/>
                  </a:solidFill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4" name="ZoneTexte 133">
                  <a:extLst>
                    <a:ext uri="{FF2B5EF4-FFF2-40B4-BE49-F238E27FC236}">
                      <a16:creationId xmlns:a16="http://schemas.microsoft.com/office/drawing/2014/main" id="{58AA5531-4929-C14E-F3E8-5FE9869271E8}"/>
                    </a:ext>
                  </a:extLst>
                </p:cNvPr>
                <p:cNvSpPr txBox="1"/>
                <p:nvPr/>
              </p:nvSpPr>
              <p:spPr>
                <a:xfrm>
                  <a:off x="4534392" y="3787970"/>
                  <a:ext cx="187262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/>
                    <a:t>Stopping, thermalization </a:t>
                  </a:r>
                </a:p>
                <a:p>
                  <a:pPr algn="ctr"/>
                  <a:r>
                    <a:rPr lang="fr-FR" sz="1200" dirty="0"/>
                    <a:t>and neutralization</a:t>
                  </a:r>
                </a:p>
              </p:txBody>
            </p:sp>
            <p:sp>
              <p:nvSpPr>
                <p:cNvPr id="135" name="ZoneTexte 134">
                  <a:extLst>
                    <a:ext uri="{FF2B5EF4-FFF2-40B4-BE49-F238E27FC236}">
                      <a16:creationId xmlns:a16="http://schemas.microsoft.com/office/drawing/2014/main" id="{E6E8ED5D-E3B5-5DBE-2567-C63B8A945E26}"/>
                    </a:ext>
                  </a:extLst>
                </p:cNvPr>
                <p:cNvSpPr txBox="1"/>
                <p:nvPr/>
              </p:nvSpPr>
              <p:spPr>
                <a:xfrm>
                  <a:off x="5415672" y="2192026"/>
                  <a:ext cx="11560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Supersonic jet</a:t>
                  </a:r>
                </a:p>
              </p:txBody>
            </p:sp>
            <p:cxnSp>
              <p:nvCxnSpPr>
                <p:cNvPr id="136" name="Connecteur droit 135">
                  <a:extLst>
                    <a:ext uri="{FF2B5EF4-FFF2-40B4-BE49-F238E27FC236}">
                      <a16:creationId xmlns:a16="http://schemas.microsoft.com/office/drawing/2014/main" id="{D56587CF-C73C-FE0B-071B-01A6D2AA3311}"/>
                    </a:ext>
                  </a:extLst>
                </p:cNvPr>
                <p:cNvCxnSpPr/>
                <p:nvPr/>
              </p:nvCxnSpPr>
              <p:spPr>
                <a:xfrm flipH="1" flipV="1">
                  <a:off x="3739766" y="2681354"/>
                  <a:ext cx="1443405" cy="453433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ZoneTexte 136">
                  <a:extLst>
                    <a:ext uri="{FF2B5EF4-FFF2-40B4-BE49-F238E27FC236}">
                      <a16:creationId xmlns:a16="http://schemas.microsoft.com/office/drawing/2014/main" id="{95E52D02-0E6F-C878-0FC7-73AB248A0911}"/>
                    </a:ext>
                  </a:extLst>
                </p:cNvPr>
                <p:cNvSpPr txBox="1"/>
                <p:nvPr/>
              </p:nvSpPr>
              <p:spPr>
                <a:xfrm>
                  <a:off x="4935040" y="3132022"/>
                  <a:ext cx="200247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200" dirty="0"/>
                    <a:t>Extraction by gas flow only</a:t>
                  </a:r>
                </a:p>
              </p:txBody>
            </p:sp>
          </p:grpSp>
          <p:cxnSp>
            <p:nvCxnSpPr>
              <p:cNvPr id="113" name="Connecteur droit 112">
                <a:extLst>
                  <a:ext uri="{FF2B5EF4-FFF2-40B4-BE49-F238E27FC236}">
                    <a16:creationId xmlns:a16="http://schemas.microsoft.com/office/drawing/2014/main" id="{DCD264F5-3FA3-0C93-672E-2092E83E1C2E}"/>
                  </a:ext>
                </a:extLst>
              </p:cNvPr>
              <p:cNvCxnSpPr>
                <a:stCxn id="114" idx="2"/>
              </p:cNvCxnSpPr>
              <p:nvPr/>
            </p:nvCxnSpPr>
            <p:spPr>
              <a:xfrm>
                <a:off x="1799864" y="2044047"/>
                <a:ext cx="790447" cy="473004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ZoneTexte 113">
                <a:extLst>
                  <a:ext uri="{FF2B5EF4-FFF2-40B4-BE49-F238E27FC236}">
                    <a16:creationId xmlns:a16="http://schemas.microsoft.com/office/drawing/2014/main" id="{69963576-734E-D055-C036-EAFA2CFC3A8E}"/>
                  </a:ext>
                </a:extLst>
              </p:cNvPr>
              <p:cNvSpPr txBox="1"/>
              <p:nvPr/>
            </p:nvSpPr>
            <p:spPr>
              <a:xfrm>
                <a:off x="689919" y="1582382"/>
                <a:ext cx="2219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err="1"/>
                  <a:t>Decoupling</a:t>
                </a:r>
                <a:r>
                  <a:rPr lang="fr-FR" sz="1200" dirty="0"/>
                  <a:t> of laser axis from spectrometer axis</a:t>
                </a:r>
              </a:p>
            </p:txBody>
          </p:sp>
          <p:sp>
            <p:nvSpPr>
              <p:cNvPr id="115" name="Flèche droite 116">
                <a:extLst>
                  <a:ext uri="{FF2B5EF4-FFF2-40B4-BE49-F238E27FC236}">
                    <a16:creationId xmlns:a16="http://schemas.microsoft.com/office/drawing/2014/main" id="{B2145049-E966-2535-964A-3ED777A14B10}"/>
                  </a:ext>
                </a:extLst>
              </p:cNvPr>
              <p:cNvSpPr/>
              <p:nvPr/>
            </p:nvSpPr>
            <p:spPr>
              <a:xfrm rot="5400000">
                <a:off x="3279899" y="1759239"/>
                <a:ext cx="1768662" cy="720545"/>
              </a:xfrm>
              <a:prstGeom prst="rightArrow">
                <a:avLst/>
              </a:prstGeom>
              <a:solidFill>
                <a:srgbClr val="7030A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6" name="Flèche droite 117">
                <a:extLst>
                  <a:ext uri="{FF2B5EF4-FFF2-40B4-BE49-F238E27FC236}">
                    <a16:creationId xmlns:a16="http://schemas.microsoft.com/office/drawing/2014/main" id="{72B2818C-646D-0D25-5006-58B9AA279FA7}"/>
                  </a:ext>
                </a:extLst>
              </p:cNvPr>
              <p:cNvSpPr/>
              <p:nvPr/>
            </p:nvSpPr>
            <p:spPr>
              <a:xfrm rot="10800000">
                <a:off x="1786854" y="2489451"/>
                <a:ext cx="3974767" cy="78350"/>
              </a:xfrm>
              <a:prstGeom prst="rightArrow">
                <a:avLst/>
              </a:prstGeom>
              <a:solidFill>
                <a:srgbClr val="7030A0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17" name="Groupe 116">
                <a:extLst>
                  <a:ext uri="{FF2B5EF4-FFF2-40B4-BE49-F238E27FC236}">
                    <a16:creationId xmlns:a16="http://schemas.microsoft.com/office/drawing/2014/main" id="{9AA634BC-CA58-71CA-327C-CC79ECBBA988}"/>
                  </a:ext>
                </a:extLst>
              </p:cNvPr>
              <p:cNvGrpSpPr/>
              <p:nvPr/>
            </p:nvGrpSpPr>
            <p:grpSpPr>
              <a:xfrm>
                <a:off x="3387968" y="2479984"/>
                <a:ext cx="98624" cy="98624"/>
                <a:chOff x="6970563" y="2233228"/>
                <a:chExt cx="207787" cy="207787"/>
              </a:xfrm>
            </p:grpSpPr>
            <p:sp>
              <p:nvSpPr>
                <p:cNvPr id="124" name="Ellipse 123">
                  <a:extLst>
                    <a:ext uri="{FF2B5EF4-FFF2-40B4-BE49-F238E27FC236}">
                      <a16:creationId xmlns:a16="http://schemas.microsoft.com/office/drawing/2014/main" id="{80EB3416-EF91-319F-C604-7204FC4AA82A}"/>
                    </a:ext>
                  </a:extLst>
                </p:cNvPr>
                <p:cNvSpPr/>
                <p:nvPr/>
              </p:nvSpPr>
              <p:spPr>
                <a:xfrm>
                  <a:off x="6970563" y="2233228"/>
                  <a:ext cx="207787" cy="207787"/>
                </a:xfrm>
                <a:prstGeom prst="ellipse">
                  <a:avLst/>
                </a:prstGeom>
                <a:solidFill>
                  <a:srgbClr val="7030A0">
                    <a:alpha val="5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25" name="Connecteur droit 124">
                  <a:extLst>
                    <a:ext uri="{FF2B5EF4-FFF2-40B4-BE49-F238E27FC236}">
                      <a16:creationId xmlns:a16="http://schemas.microsoft.com/office/drawing/2014/main" id="{F8E21068-B4A3-771A-88F5-108956B8E84E}"/>
                    </a:ext>
                  </a:extLst>
                </p:cNvPr>
                <p:cNvCxnSpPr>
                  <a:stCxn id="124" idx="7"/>
                  <a:endCxn id="124" idx="3"/>
                </p:cNvCxnSpPr>
                <p:nvPr/>
              </p:nvCxnSpPr>
              <p:spPr>
                <a:xfrm flipH="1">
                  <a:off x="7000993" y="2263658"/>
                  <a:ext cx="146927" cy="146927"/>
                </a:xfrm>
                <a:prstGeom prst="line">
                  <a:avLst/>
                </a:prstGeom>
                <a:ln w="127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Connecteur droit 125">
                  <a:extLst>
                    <a:ext uri="{FF2B5EF4-FFF2-40B4-BE49-F238E27FC236}">
                      <a16:creationId xmlns:a16="http://schemas.microsoft.com/office/drawing/2014/main" id="{FBCF59FC-8C9F-92F6-1D6F-C0BE2886AF85}"/>
                    </a:ext>
                  </a:extLst>
                </p:cNvPr>
                <p:cNvCxnSpPr>
                  <a:stCxn id="124" idx="1"/>
                  <a:endCxn id="124" idx="5"/>
                </p:cNvCxnSpPr>
                <p:nvPr/>
              </p:nvCxnSpPr>
              <p:spPr>
                <a:xfrm>
                  <a:off x="7000993" y="2263658"/>
                  <a:ext cx="146927" cy="146927"/>
                </a:xfrm>
                <a:prstGeom prst="line">
                  <a:avLst/>
                </a:prstGeom>
                <a:ln w="127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BEA6B7D8-94DE-44DC-853F-CFB19962B4D0}"/>
                  </a:ext>
                </a:extLst>
              </p:cNvPr>
              <p:cNvSpPr/>
              <p:nvPr/>
            </p:nvSpPr>
            <p:spPr>
              <a:xfrm>
                <a:off x="2215845" y="1263178"/>
                <a:ext cx="166744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solidFill>
                      <a:srgbClr val="7030A0"/>
                    </a:solidFill>
                  </a:rPr>
                  <a:t>Gas cell laser probing</a:t>
                </a:r>
              </a:p>
            </p:txBody>
          </p:sp>
          <p:cxnSp>
            <p:nvCxnSpPr>
              <p:cNvPr id="119" name="Connecteur droit 118">
                <a:extLst>
                  <a:ext uri="{FF2B5EF4-FFF2-40B4-BE49-F238E27FC236}">
                    <a16:creationId xmlns:a16="http://schemas.microsoft.com/office/drawing/2014/main" id="{8AD44876-62C8-0AE1-97B3-8FDC11E9FD48}"/>
                  </a:ext>
                </a:extLst>
              </p:cNvPr>
              <p:cNvCxnSpPr>
                <a:stCxn id="118" idx="2"/>
                <a:endCxn id="124" idx="1"/>
              </p:cNvCxnSpPr>
              <p:nvPr/>
            </p:nvCxnSpPr>
            <p:spPr>
              <a:xfrm>
                <a:off x="3049567" y="1540177"/>
                <a:ext cx="352844" cy="95425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77A1EFB-0DC3-E258-5422-5D15310AC0D7}"/>
                  </a:ext>
                </a:extLst>
              </p:cNvPr>
              <p:cNvSpPr/>
              <p:nvPr/>
            </p:nvSpPr>
            <p:spPr>
              <a:xfrm>
                <a:off x="3486592" y="866327"/>
                <a:ext cx="160011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200" dirty="0">
                    <a:solidFill>
                      <a:srgbClr val="7030A0"/>
                    </a:solidFill>
                  </a:rPr>
                  <a:t>Gas jet laser probing</a:t>
                </a:r>
              </a:p>
            </p:txBody>
          </p:sp>
          <p:cxnSp>
            <p:nvCxnSpPr>
              <p:cNvPr id="121" name="Connecteur droit 120">
                <a:extLst>
                  <a:ext uri="{FF2B5EF4-FFF2-40B4-BE49-F238E27FC236}">
                    <a16:creationId xmlns:a16="http://schemas.microsoft.com/office/drawing/2014/main" id="{4425370C-6812-1378-6F37-AD734172662A}"/>
                  </a:ext>
                </a:extLst>
              </p:cNvPr>
              <p:cNvCxnSpPr/>
              <p:nvPr/>
            </p:nvCxnSpPr>
            <p:spPr>
              <a:xfrm>
                <a:off x="2362051" y="3057561"/>
                <a:ext cx="0" cy="578178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cteur droit 121">
                <a:extLst>
                  <a:ext uri="{FF2B5EF4-FFF2-40B4-BE49-F238E27FC236}">
                    <a16:creationId xmlns:a16="http://schemas.microsoft.com/office/drawing/2014/main" id="{1FD33F11-4646-2053-24C9-A3428F99C601}"/>
                  </a:ext>
                </a:extLst>
              </p:cNvPr>
              <p:cNvCxnSpPr/>
              <p:nvPr/>
            </p:nvCxnSpPr>
            <p:spPr>
              <a:xfrm flipV="1">
                <a:off x="1580806" y="3311422"/>
                <a:ext cx="733088" cy="1110003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F9F4B652-387F-AD85-1DAB-8B545E1060BD}"/>
                  </a:ext>
                </a:extLst>
              </p:cNvPr>
              <p:cNvSpPr txBox="1"/>
              <p:nvPr/>
            </p:nvSpPr>
            <p:spPr>
              <a:xfrm>
                <a:off x="919701" y="4420776"/>
                <a:ext cx="12961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/>
                  <a:t>Thin window</a:t>
                </a:r>
              </a:p>
            </p:txBody>
          </p:sp>
        </p:grpSp>
        <p:pic>
          <p:nvPicPr>
            <p:cNvPr id="111" name="Image 110">
              <a:extLst>
                <a:ext uri="{FF2B5EF4-FFF2-40B4-BE49-F238E27FC236}">
                  <a16:creationId xmlns:a16="http://schemas.microsoft.com/office/drawing/2014/main" id="{70E0C46B-B48E-75A0-DB56-55FB29444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6388" y="806362"/>
              <a:ext cx="693558" cy="1215209"/>
            </a:xfrm>
            <a:prstGeom prst="rect">
              <a:avLst/>
            </a:prstGeom>
          </p:spPr>
        </p:pic>
      </p:grpSp>
      <p:sp>
        <p:nvSpPr>
          <p:cNvPr id="141" name="ZoneTexte 140">
            <a:extLst>
              <a:ext uri="{FF2B5EF4-FFF2-40B4-BE49-F238E27FC236}">
                <a16:creationId xmlns:a16="http://schemas.microsoft.com/office/drawing/2014/main" id="{E9F00385-BB4F-EC26-81D3-C0C518B5C057}"/>
              </a:ext>
            </a:extLst>
          </p:cNvPr>
          <p:cNvSpPr txBox="1"/>
          <p:nvPr/>
        </p:nvSpPr>
        <p:spPr>
          <a:xfrm>
            <a:off x="343541" y="3933056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E&lt; 1 MeV/u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4192C10-8673-4187-FBA1-C783A937E5E7}"/>
              </a:ext>
            </a:extLst>
          </p:cNvPr>
          <p:cNvSpPr/>
          <p:nvPr/>
        </p:nvSpPr>
        <p:spPr>
          <a:xfrm>
            <a:off x="7874500" y="6447159"/>
            <a:ext cx="23979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/>
            <a:r>
              <a:rPr lang="fr-FR" sz="12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 Ferrer, </a:t>
            </a:r>
            <a:r>
              <a:rPr lang="fr-FR" sz="12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Nat. </a:t>
            </a:r>
            <a:r>
              <a:rPr lang="fr-FR" sz="12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Comm. 8 </a:t>
            </a:r>
            <a:r>
              <a:rPr lang="fr-FR" sz="12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2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2017) </a:t>
            </a:r>
          </a:p>
        </p:txBody>
      </p:sp>
      <p:pic>
        <p:nvPicPr>
          <p:cNvPr id="144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14FE09B-CCC2-116C-A4B2-1EF29FA24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354" y="4437112"/>
            <a:ext cx="4878102" cy="2081428"/>
          </a:xfrm>
          <a:prstGeom prst="rect">
            <a:avLst/>
          </a:prstGeom>
        </p:spPr>
      </p:pic>
      <p:sp>
        <p:nvSpPr>
          <p:cNvPr id="149" name="ZoneTexte 148">
            <a:extLst>
              <a:ext uri="{FF2B5EF4-FFF2-40B4-BE49-F238E27FC236}">
                <a16:creationId xmlns:a16="http://schemas.microsoft.com/office/drawing/2014/main" id="{6BB9E252-1AAE-2D3F-F417-2EBF906C5269}"/>
              </a:ext>
            </a:extLst>
          </p:cNvPr>
          <p:cNvSpPr txBox="1"/>
          <p:nvPr/>
        </p:nvSpPr>
        <p:spPr>
          <a:xfrm>
            <a:off x="7063205" y="1181705"/>
            <a:ext cx="5081467" cy="237603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cell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Broadening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Broadband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laser (GHz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Extraction time ~500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Laval Nozzle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Hypersonic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jet :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ρ ↘︎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↘︎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Narrowband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laser (MHz)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Proof of principal @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LISOL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7501380" y="3586063"/>
            <a:ext cx="3066577" cy="1147058"/>
            <a:chOff x="509143" y="3717032"/>
            <a:chExt cx="3066577" cy="1147058"/>
          </a:xfrm>
        </p:grpSpPr>
        <p:pic>
          <p:nvPicPr>
            <p:cNvPr id="48" name="Google Shape;58;p13" descr="https://lh4.googleusercontent.com/JgXilKJ9CWHncIa89qsdOw7rtiPADfkGmWQ2TTzQrUIkPEufbD990cs4UhhPAsPNif9RaNm5NrHp5d42M04mJY4V4RMcK-9z5ey7eZvTt8a7YkqlfUs99kxK0VhErIgXNWfxbmfGgo4=s0">
              <a:extLst>
                <a:ext uri="{FF2B5EF4-FFF2-40B4-BE49-F238E27FC236}">
                  <a16:creationId xmlns:a16="http://schemas.microsoft.com/office/drawing/2014/main" id="{E6017E00-16A4-E0A8-E819-1E9B6F1982EA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">
              <a:alphaModFix/>
            </a:blip>
            <a:srcRect l="6955" t="1273" r="34797" b="32741"/>
            <a:stretch/>
          </p:blipFill>
          <p:spPr>
            <a:xfrm rot="5400000">
              <a:off x="481401" y="3927253"/>
              <a:ext cx="710417" cy="654933"/>
            </a:xfrm>
            <a:prstGeom prst="rect">
              <a:avLst/>
            </a:prstGeom>
            <a:noFill/>
            <a:ln w="31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49" name="Groupe 48"/>
            <p:cNvGrpSpPr>
              <a:grpSpLocks noChangeAspect="1"/>
            </p:cNvGrpSpPr>
            <p:nvPr/>
          </p:nvGrpSpPr>
          <p:grpSpPr>
            <a:xfrm>
              <a:off x="1212886" y="3717032"/>
              <a:ext cx="2362834" cy="1147058"/>
              <a:chOff x="1416221" y="2094361"/>
              <a:chExt cx="2686165" cy="1304022"/>
            </a:xfrm>
          </p:grpSpPr>
          <p:pic>
            <p:nvPicPr>
              <p:cNvPr id="50" name="Image 49"/>
              <p:cNvPicPr>
                <a:picLocks noChangeAspect="1"/>
              </p:cNvPicPr>
              <p:nvPr/>
            </p:nvPicPr>
            <p:blipFill rotWithShape="1">
              <a:blip r:embed="rId6"/>
              <a:srcRect l="90979"/>
              <a:stretch/>
            </p:blipFill>
            <p:spPr>
              <a:xfrm>
                <a:off x="3849476" y="2164676"/>
                <a:ext cx="252910" cy="1233707"/>
              </a:xfrm>
              <a:prstGeom prst="rect">
                <a:avLst/>
              </a:prstGeom>
            </p:spPr>
          </p:pic>
          <p:pic>
            <p:nvPicPr>
              <p:cNvPr id="51" name="Image 50"/>
              <p:cNvPicPr>
                <a:picLocks noChangeAspect="1"/>
              </p:cNvPicPr>
              <p:nvPr/>
            </p:nvPicPr>
            <p:blipFill rotWithShape="1">
              <a:blip r:embed="rId6"/>
              <a:srcRect r="12325"/>
              <a:stretch/>
            </p:blipFill>
            <p:spPr>
              <a:xfrm>
                <a:off x="1416221" y="2094361"/>
                <a:ext cx="2457998" cy="1233707"/>
              </a:xfrm>
              <a:prstGeom prst="rect">
                <a:avLst/>
              </a:prstGeom>
            </p:spPr>
          </p:pic>
        </p:grpSp>
      </p:grpSp>
      <p:sp>
        <p:nvSpPr>
          <p:cNvPr id="46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62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351584" y="1412776"/>
            <a:ext cx="9258888" cy="5195095"/>
            <a:chOff x="2063552" y="1618281"/>
            <a:chExt cx="9258888" cy="5195095"/>
          </a:xfrm>
        </p:grpSpPr>
        <p:grpSp>
          <p:nvGrpSpPr>
            <p:cNvPr id="22" name="Groupe 21"/>
            <p:cNvGrpSpPr/>
            <p:nvPr/>
          </p:nvGrpSpPr>
          <p:grpSpPr>
            <a:xfrm>
              <a:off x="2063552" y="1618281"/>
              <a:ext cx="9258888" cy="5195095"/>
              <a:chOff x="2350783" y="1126180"/>
              <a:chExt cx="9258888" cy="5195095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DA05245A-86C6-15EB-41CF-6F66D12A3C78}"/>
                  </a:ext>
                </a:extLst>
              </p:cNvPr>
              <p:cNvGrpSpPr/>
              <p:nvPr/>
            </p:nvGrpSpPr>
            <p:grpSpPr>
              <a:xfrm>
                <a:off x="2350783" y="1126180"/>
                <a:ext cx="9258888" cy="5195095"/>
                <a:chOff x="1426128" y="950011"/>
                <a:chExt cx="9258888" cy="5195095"/>
              </a:xfrm>
            </p:grpSpPr>
            <p:pic>
              <p:nvPicPr>
                <p:cNvPr id="5" name="Image 26">
                  <a:extLst>
                    <a:ext uri="{FF2B5EF4-FFF2-40B4-BE49-F238E27FC236}">
                      <a16:creationId xmlns:a16="http://schemas.microsoft.com/office/drawing/2014/main" id="{47F53C2C-CAC0-FC17-336B-762A9E89CE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4902"/>
                <a:stretch/>
              </p:blipFill>
              <p:spPr>
                <a:xfrm>
                  <a:off x="1426128" y="950011"/>
                  <a:ext cx="8028054" cy="5195095"/>
                </a:xfrm>
                <a:prstGeom prst="rect">
                  <a:avLst/>
                </a:prstGeom>
              </p:spPr>
            </p:pic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FB338DF-1DFE-71ED-4671-922B2FE9492B}"/>
                    </a:ext>
                  </a:extLst>
                </p:cNvPr>
                <p:cNvSpPr/>
                <p:nvPr/>
              </p:nvSpPr>
              <p:spPr>
                <a:xfrm>
                  <a:off x="8764681" y="3765067"/>
                  <a:ext cx="497682" cy="7402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" name="Arrow: Down 6">
                  <a:extLst>
                    <a:ext uri="{FF2B5EF4-FFF2-40B4-BE49-F238E27FC236}">
                      <a16:creationId xmlns:a16="http://schemas.microsoft.com/office/drawing/2014/main" id="{F9A6641D-FD1B-EC52-FDB5-2F26E05197E7}"/>
                    </a:ext>
                  </a:extLst>
                </p:cNvPr>
                <p:cNvSpPr/>
                <p:nvPr/>
              </p:nvSpPr>
              <p:spPr>
                <a:xfrm rot="1018041">
                  <a:off x="8830401" y="3808243"/>
                  <a:ext cx="404603" cy="650498"/>
                </a:xfrm>
                <a:prstGeom prst="downArrow">
                  <a:avLst/>
                </a:prstGeom>
                <a:solidFill>
                  <a:srgbClr val="B4C7E7"/>
                </a:solidFill>
                <a:ln>
                  <a:solidFill>
                    <a:srgbClr val="4365A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3C0A5D8-DE7D-400C-5375-5872DD579015}"/>
                    </a:ext>
                  </a:extLst>
                </p:cNvPr>
                <p:cNvSpPr/>
                <p:nvPr/>
              </p:nvSpPr>
              <p:spPr>
                <a:xfrm>
                  <a:off x="10052050" y="1225550"/>
                  <a:ext cx="632966" cy="698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B396EE9A-4230-17DA-1C8C-48094826E349}"/>
                    </a:ext>
                  </a:extLst>
                </p:cNvPr>
                <p:cNvSpPr/>
                <p:nvPr/>
              </p:nvSpPr>
              <p:spPr>
                <a:xfrm>
                  <a:off x="9354376" y="1260474"/>
                  <a:ext cx="504521" cy="2754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2BA3106-78C1-D2DF-A5E0-549318B53CF6}"/>
                    </a:ext>
                  </a:extLst>
                </p:cNvPr>
                <p:cNvSpPr/>
                <p:nvPr/>
              </p:nvSpPr>
              <p:spPr>
                <a:xfrm>
                  <a:off x="9321115" y="1525633"/>
                  <a:ext cx="97585" cy="7370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B27EF4D-C0F4-4D0D-3ED0-FFDFB30EA4DC}"/>
                    </a:ext>
                  </a:extLst>
                </p:cNvPr>
                <p:cNvSpPr/>
                <p:nvPr/>
              </p:nvSpPr>
              <p:spPr>
                <a:xfrm>
                  <a:off x="9401175" y="2145170"/>
                  <a:ext cx="128588" cy="9122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pic>
            <p:nvPicPr>
              <p:cNvPr id="55" name="Image 26">
                <a:extLst>
                  <a:ext uri="{FF2B5EF4-FFF2-40B4-BE49-F238E27FC236}">
                    <a16:creationId xmlns:a16="http://schemas.microsoft.com/office/drawing/2014/main" id="{47F53C2C-CAC0-FC17-336B-762A9E89CE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0905" r="90712" b="24511"/>
              <a:stretch/>
            </p:blipFill>
            <p:spPr>
              <a:xfrm>
                <a:off x="2821312" y="5126009"/>
                <a:ext cx="719137" cy="195421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2437748" y="4772756"/>
                <a:ext cx="803262" cy="2469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11E2F76-8832-C0E9-A04D-D8B8A3BD33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789" t="6541" r="37688" b="10220"/>
            <a:stretch/>
          </p:blipFill>
          <p:spPr>
            <a:xfrm rot="961248">
              <a:off x="10125116" y="3874349"/>
              <a:ext cx="770843" cy="761182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C457453-E93B-BF48-5463-FCFD5BEB0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9606633" y="2574462"/>
              <a:ext cx="1715807" cy="963021"/>
            </a:xfrm>
            <a:prstGeom prst="rect">
              <a:avLst/>
            </a:prstGeom>
          </p:spPr>
        </p:pic>
        <p:sp>
          <p:nvSpPr>
            <p:cNvPr id="29" name="TextBox 408">
              <a:extLst>
                <a:ext uri="{FF2B5EF4-FFF2-40B4-BE49-F238E27FC236}">
                  <a16:creationId xmlns:a16="http://schemas.microsoft.com/office/drawing/2014/main" id="{4DB52E10-940A-4884-3FF0-F4C6D771D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84205" y="2217584"/>
              <a:ext cx="80182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o-RO" altLang="fr-F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IDEAS</a:t>
              </a:r>
              <a:r>
                <a:rPr lang="ro-RO" altLang="fr-FR" sz="14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altLang="fr-FR" sz="1400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408">
              <a:extLst>
                <a:ext uri="{FF2B5EF4-FFF2-40B4-BE49-F238E27FC236}">
                  <a16:creationId xmlns:a16="http://schemas.microsoft.com/office/drawing/2014/main" id="{4DB52E10-940A-4884-3FF0-F4C6D771D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89381" y="4633391"/>
              <a:ext cx="94448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altLang="fr-FR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SEASON</a:t>
              </a:r>
              <a:endParaRPr lang="en-US" altLang="fr-FR" sz="1400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A2E8D02-078C-5DC4-7095-22783ED66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</a:t>
            </a:r>
            <a:r>
              <a:rPr lang="en-GB" baseline="30000" dirty="0"/>
              <a:t>3</a:t>
            </a:r>
            <a:r>
              <a:rPr lang="en-GB" dirty="0"/>
              <a:t>LEB</a:t>
            </a:r>
          </a:p>
        </p:txBody>
      </p:sp>
      <p:sp>
        <p:nvSpPr>
          <p:cNvPr id="30" name="Espace réservé du contenu 2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Laser spectroscopy </a:t>
            </a:r>
            <a:r>
              <a:rPr lang="en-GB" dirty="0"/>
              <a:t>on S</a:t>
            </a:r>
            <a:r>
              <a:rPr lang="en-GB" baseline="30000" dirty="0"/>
              <a:t>3</a:t>
            </a:r>
            <a:r>
              <a:rPr lang="en-GB" dirty="0" smtClean="0"/>
              <a:t> products in a supersonic jet at intermediate resolution </a:t>
            </a:r>
            <a:r>
              <a:rPr lang="en-GB" dirty="0" smtClean="0"/>
              <a:t>(~200 </a:t>
            </a:r>
            <a:r>
              <a:rPr lang="en-GB" dirty="0" smtClean="0"/>
              <a:t>MHz)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Mass and decay spectroscopy measurements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427232-DA66-3CC6-457E-66096C48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en-GB" smtClean="0"/>
              <a:pPr/>
              <a:t>5</a:t>
            </a:fld>
            <a:endParaRPr lang="en-GB" dirty="0"/>
          </a:p>
        </p:txBody>
      </p:sp>
      <p:grpSp>
        <p:nvGrpSpPr>
          <p:cNvPr id="42" name="Groupe 41"/>
          <p:cNvGrpSpPr/>
          <p:nvPr/>
        </p:nvGrpSpPr>
        <p:grpSpPr>
          <a:xfrm>
            <a:off x="551384" y="2204864"/>
            <a:ext cx="5536977" cy="1347246"/>
            <a:chOff x="723387" y="2264570"/>
            <a:chExt cx="4188246" cy="1347246"/>
          </a:xfrm>
        </p:grpSpPr>
        <p:sp>
          <p:nvSpPr>
            <p:cNvPr id="43" name="Flèche vers le bas 42"/>
            <p:cNvSpPr/>
            <p:nvPr/>
          </p:nvSpPr>
          <p:spPr>
            <a:xfrm rot="16200000">
              <a:off x="701987" y="2380156"/>
              <a:ext cx="409869" cy="367070"/>
            </a:xfrm>
            <a:prstGeom prst="downArrow">
              <a:avLst/>
            </a:prstGeom>
            <a:solidFill>
              <a:srgbClr val="E7E6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600" dirty="0"/>
            </a:p>
          </p:txBody>
        </p:sp>
        <p:sp>
          <p:nvSpPr>
            <p:cNvPr id="44" name="ZoneTexte 9"/>
            <p:cNvSpPr txBox="1"/>
            <p:nvPr/>
          </p:nvSpPr>
          <p:spPr>
            <a:xfrm>
              <a:off x="1153768" y="2264570"/>
              <a:ext cx="3104322" cy="584775"/>
            </a:xfrm>
            <a:prstGeom prst="rect">
              <a:avLst/>
            </a:prstGeom>
            <a:noFill/>
            <a:ln w="12700">
              <a:solidFill>
                <a:schemeClr val="accent3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1600" dirty="0" smtClean="0"/>
                <a:t>Low (or no)-background laser spectroscopy due to mass/decay-tagged counting</a:t>
              </a:r>
            </a:p>
          </p:txBody>
        </p:sp>
        <p:sp>
          <p:nvSpPr>
            <p:cNvPr id="45" name="ZoneTexte 9"/>
            <p:cNvSpPr txBox="1"/>
            <p:nvPr/>
          </p:nvSpPr>
          <p:spPr>
            <a:xfrm>
              <a:off x="1153769" y="3027041"/>
              <a:ext cx="3757864" cy="584775"/>
            </a:xfrm>
            <a:prstGeom prst="rect">
              <a:avLst/>
            </a:prstGeom>
            <a:noFill/>
            <a:ln w="12700">
              <a:solidFill>
                <a:schemeClr val="accent3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1600" dirty="0" smtClean="0"/>
                <a:t>Low (or no)-background mass spectrometry and decay spectroscopy due to (very) selective ionisation</a:t>
              </a:r>
            </a:p>
          </p:txBody>
        </p:sp>
        <p:sp>
          <p:nvSpPr>
            <p:cNvPr id="46" name="Flèche vers le bas 45"/>
            <p:cNvSpPr/>
            <p:nvPr/>
          </p:nvSpPr>
          <p:spPr>
            <a:xfrm rot="16200000">
              <a:off x="702424" y="3172244"/>
              <a:ext cx="409869" cy="367070"/>
            </a:xfrm>
            <a:prstGeom prst="downArrow">
              <a:avLst/>
            </a:prstGeom>
            <a:solidFill>
              <a:srgbClr val="E7E6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600" dirty="0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5F22F92-3CD3-D5AE-E384-E428AF242E17}"/>
              </a:ext>
            </a:extLst>
          </p:cNvPr>
          <p:cNvSpPr/>
          <p:nvPr/>
        </p:nvSpPr>
        <p:spPr>
          <a:xfrm>
            <a:off x="8441731" y="6424457"/>
            <a:ext cx="334290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J. Romans et al., Atoms 10 (2022)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F22F92-3CD3-D5AE-E384-E428AF242E17}"/>
              </a:ext>
            </a:extLst>
          </p:cNvPr>
          <p:cNvSpPr/>
          <p:nvPr/>
        </p:nvSpPr>
        <p:spPr>
          <a:xfrm>
            <a:off x="5016149" y="6419720"/>
            <a:ext cx="3774949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A. Ajayakumar et al., NIMB 539 (2023)</a:t>
            </a:r>
            <a:endParaRPr lang="da-DK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92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Offline commissioning LPC</a:t>
            </a:r>
            <a:endParaRPr lang="en-GB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/>
              <a:t>Laser </a:t>
            </a:r>
            <a:r>
              <a:rPr lang="en-GB" dirty="0" smtClean="0"/>
              <a:t>ionisation </a:t>
            </a:r>
            <a:r>
              <a:rPr lang="en-GB" dirty="0"/>
              <a:t>in the gas jet and mass separation with the </a:t>
            </a:r>
            <a:r>
              <a:rPr lang="en-GB" dirty="0" smtClean="0"/>
              <a:t>PILGRIM MR-TOF-MS</a:t>
            </a:r>
            <a:endParaRPr lang="en-GB" dirty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/>
              <a:t>Search for optimal laser-spectroscopy scheme for S</a:t>
            </a:r>
            <a:r>
              <a:rPr lang="en-GB" baseline="30000" dirty="0"/>
              <a:t>3</a:t>
            </a:r>
            <a:r>
              <a:rPr lang="en-GB" dirty="0"/>
              <a:t> commissioning with </a:t>
            </a:r>
            <a:r>
              <a:rPr lang="en-GB" dirty="0" err="1" smtClean="0"/>
              <a:t>Er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en-GB" smtClean="0"/>
              <a:pPr/>
              <a:t>6</a:t>
            </a:fld>
            <a:endParaRPr lang="en-GB" dirty="0"/>
          </a:p>
        </p:txBody>
      </p:sp>
      <p:grpSp>
        <p:nvGrpSpPr>
          <p:cNvPr id="142" name="Groupe 141"/>
          <p:cNvGrpSpPr/>
          <p:nvPr/>
        </p:nvGrpSpPr>
        <p:grpSpPr>
          <a:xfrm>
            <a:off x="741016" y="4312303"/>
            <a:ext cx="3891245" cy="2069025"/>
            <a:chOff x="7423604" y="2103885"/>
            <a:chExt cx="3028235" cy="1610152"/>
          </a:xfrm>
        </p:grpSpPr>
        <p:pic>
          <p:nvPicPr>
            <p:cNvPr id="143" name="Content Placeholder 6">
              <a:extLst>
                <a:ext uri="{FF2B5EF4-FFF2-40B4-BE49-F238E27FC236}">
                  <a16:creationId xmlns:a16="http://schemas.microsoft.com/office/drawing/2014/main" id="{D2B38C2B-C181-2763-A22F-629A4CEFBB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859" r="48675" b="49391"/>
            <a:stretch/>
          </p:blipFill>
          <p:spPr>
            <a:xfrm>
              <a:off x="7639960" y="2103885"/>
              <a:ext cx="2811879" cy="1492738"/>
            </a:xfrm>
            <a:prstGeom prst="rect">
              <a:avLst/>
            </a:prstGeom>
          </p:spPr>
        </p:pic>
        <p:sp>
          <p:nvSpPr>
            <p:cNvPr id="144" name="ZoneTexte 143"/>
            <p:cNvSpPr txBox="1"/>
            <p:nvPr/>
          </p:nvSpPr>
          <p:spPr>
            <a:xfrm rot="16200000">
              <a:off x="7167421" y="2664687"/>
              <a:ext cx="692604" cy="180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5" dirty="0" smtClean="0"/>
                <a:t>FWHM (MHz)</a:t>
              </a:r>
              <a:endParaRPr lang="en-GB" sz="905" dirty="0"/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8257061" y="3533800"/>
              <a:ext cx="1121738" cy="180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5" dirty="0" smtClean="0"/>
                <a:t>Axial position in jet (mm)</a:t>
              </a:r>
              <a:endParaRPr lang="en-GB" sz="905" dirty="0"/>
            </a:p>
          </p:txBody>
        </p:sp>
      </p:grpSp>
      <p:sp>
        <p:nvSpPr>
          <p:cNvPr id="146" name="Rectangle 145">
            <a:extLst>
              <a:ext uri="{FF2B5EF4-FFF2-40B4-BE49-F238E27FC236}">
                <a16:creationId xmlns:a16="http://schemas.microsoft.com/office/drawing/2014/main" id="{58BDB83D-357C-4620-B08C-CD610317CEF4}"/>
              </a:ext>
            </a:extLst>
          </p:cNvPr>
          <p:cNvSpPr/>
          <p:nvPr/>
        </p:nvSpPr>
        <p:spPr>
          <a:xfrm>
            <a:off x="4735492" y="4565446"/>
            <a:ext cx="67611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388060"/>
            <a:r>
              <a:rPr lang="en-GB" sz="1600" dirty="0" smtClean="0">
                <a:solidFill>
                  <a:srgbClr val="000000"/>
                </a:solidFill>
              </a:rPr>
              <a:t>Systematic work to improve resolution by studying influence of:</a:t>
            </a:r>
          </a:p>
          <a:p>
            <a:pPr marL="285750" indent="-285750" algn="just" defTabSz="38806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Laser power and alignment </a:t>
            </a:r>
          </a:p>
          <a:p>
            <a:pPr marL="285750" indent="-285750" algn="just" defTabSz="38806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Background pressure </a:t>
            </a:r>
          </a:p>
          <a:p>
            <a:pPr marL="285750" indent="-285750" algn="just" defTabSz="38806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Gas cell position and temperature</a:t>
            </a:r>
          </a:p>
          <a:p>
            <a:pPr algn="just" defTabSz="388060"/>
            <a:r>
              <a:rPr lang="en-GB" sz="1600" dirty="0" smtClean="0">
                <a:solidFill>
                  <a:srgbClr val="000000"/>
                </a:solidFill>
              </a:rPr>
              <a:t>Reached Mach 6-6.5 (~200 MHz FWHM), </a:t>
            </a:r>
            <a:r>
              <a:rPr lang="en-GB" sz="1600" dirty="0" smtClean="0">
                <a:solidFill>
                  <a:srgbClr val="000000"/>
                </a:solidFill>
              </a:rPr>
              <a:t>nozzle made for Mach 8</a:t>
            </a:r>
          </a:p>
          <a:p>
            <a:pPr marL="285750" indent="-285750" algn="just" defTabSz="388060"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srgbClr val="000000"/>
                </a:solidFill>
              </a:rPr>
              <a:t>To be investigated further</a:t>
            </a:r>
            <a:endParaRPr lang="en-GB" sz="1600" dirty="0" smtClean="0">
              <a:solidFill>
                <a:srgbClr val="000000"/>
              </a:solidFill>
            </a:endParaRPr>
          </a:p>
          <a:p>
            <a:pPr algn="just" defTabSz="388060"/>
            <a:r>
              <a:rPr lang="en-GB" sz="1600" dirty="0" smtClean="0">
                <a:solidFill>
                  <a:srgbClr val="000000"/>
                </a:solidFill>
              </a:rPr>
              <a:t>	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147" name="ZoneTexte 146"/>
          <p:cNvSpPr txBox="1"/>
          <p:nvPr/>
        </p:nvSpPr>
        <p:spPr>
          <a:xfrm>
            <a:off x="4456337" y="6362796"/>
            <a:ext cx="3279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 smtClean="0"/>
              <a:t>PhD </a:t>
            </a:r>
            <a:r>
              <a:rPr lang="en-GB" sz="1200" i="1" dirty="0" smtClean="0"/>
              <a:t>thesis </a:t>
            </a:r>
            <a:r>
              <a:rPr lang="en-GB" sz="1200" i="1" dirty="0" smtClean="0"/>
              <a:t>F. </a:t>
            </a:r>
            <a:r>
              <a:rPr lang="en-GB" sz="1200" i="1" dirty="0" err="1" smtClean="0"/>
              <a:t>Ivandikov</a:t>
            </a:r>
            <a:r>
              <a:rPr lang="en-GB" sz="1200" i="1" dirty="0" smtClean="0"/>
              <a:t> (KU Leuven)</a:t>
            </a:r>
            <a:endParaRPr lang="en-GB" sz="1200" i="1" dirty="0"/>
          </a:p>
        </p:txBody>
      </p:sp>
      <p:pic>
        <p:nvPicPr>
          <p:cNvPr id="57" name="Imag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2186892"/>
            <a:ext cx="2078258" cy="1468222"/>
          </a:xfrm>
          <a:prstGeom prst="rect">
            <a:avLst/>
          </a:prstGeom>
        </p:spPr>
      </p:pic>
      <p:grpSp>
        <p:nvGrpSpPr>
          <p:cNvPr id="58" name="Groupe 57"/>
          <p:cNvGrpSpPr>
            <a:grpSpLocks noChangeAspect="1"/>
          </p:cNvGrpSpPr>
          <p:nvPr/>
        </p:nvGrpSpPr>
        <p:grpSpPr>
          <a:xfrm>
            <a:off x="2279576" y="2049275"/>
            <a:ext cx="2388058" cy="1739765"/>
            <a:chOff x="8151506" y="673821"/>
            <a:chExt cx="2099201" cy="1554151"/>
          </a:xfrm>
        </p:grpSpPr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1506" y="673821"/>
              <a:ext cx="2099201" cy="1554151"/>
            </a:xfrm>
            <a:prstGeom prst="rect">
              <a:avLst/>
            </a:prstGeom>
          </p:spPr>
        </p:pic>
        <p:sp>
          <p:nvSpPr>
            <p:cNvPr id="60" name="ZoneTexte 59"/>
            <p:cNvSpPr txBox="1"/>
            <p:nvPr/>
          </p:nvSpPr>
          <p:spPr>
            <a:xfrm>
              <a:off x="8612466" y="1732816"/>
              <a:ext cx="1575129" cy="2810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R as a function of </a:t>
              </a:r>
              <a:r>
                <a:rPr kumimoji="0" lang="fr-FR" sz="1000" b="0" i="1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N</a:t>
              </a:r>
              <a:r>
                <a:rPr kumimoji="0" lang="fr-FR" sz="1000" b="0" i="1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cs typeface="+mn-cs"/>
                </a:rPr>
                <a:t>laps</a:t>
              </a:r>
            </a:p>
          </p:txBody>
        </p:sp>
      </p:grpSp>
      <p:pic>
        <p:nvPicPr>
          <p:cNvPr id="61" name="Imag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236" y="2049276"/>
            <a:ext cx="4078012" cy="1999604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1103" y="1525919"/>
            <a:ext cx="3873569" cy="2603471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5992164" y="3779189"/>
            <a:ext cx="22385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/>
              <a:t>PhD thesis</a:t>
            </a:r>
            <a:r>
              <a:rPr lang="en-US" sz="1200" i="1" dirty="0" smtClean="0"/>
              <a:t> </a:t>
            </a:r>
            <a:r>
              <a:rPr lang="en-US" sz="1200" i="1" dirty="0" smtClean="0"/>
              <a:t>W. </a:t>
            </a:r>
            <a:r>
              <a:rPr lang="en-US" sz="1200" i="1" dirty="0" smtClean="0"/>
              <a:t>Dong (IJCLab)</a:t>
            </a:r>
            <a:endParaRPr lang="fr-FR" sz="1200" i="1" dirty="0"/>
          </a:p>
        </p:txBody>
      </p:sp>
      <p:sp>
        <p:nvSpPr>
          <p:cNvPr id="20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9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EE4CDEC-DFF6-0B9B-B106-C084EA60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</a:t>
            </a:r>
            <a:r>
              <a:rPr lang="fr-FR" baseline="30000" dirty="0"/>
              <a:t>3</a:t>
            </a:r>
            <a:r>
              <a:rPr lang="fr-FR" dirty="0" smtClean="0"/>
              <a:t>LEB </a:t>
            </a:r>
            <a:r>
              <a:rPr lang="en-GB" dirty="0" smtClean="0"/>
              <a:t>restart at </a:t>
            </a:r>
            <a:r>
              <a:rPr lang="fr-FR" dirty="0"/>
              <a:t>S</a:t>
            </a:r>
            <a:r>
              <a:rPr lang="fr-FR" baseline="30000" dirty="0"/>
              <a:t>3</a:t>
            </a:r>
            <a:endParaRPr lang="fr-FR" dirty="0"/>
          </a:p>
        </p:txBody>
      </p:sp>
      <p:sp>
        <p:nvSpPr>
          <p:cNvPr id="28" name="Espace réservé du contenu 27">
            <a:extLst>
              <a:ext uri="{FF2B5EF4-FFF2-40B4-BE49-F238E27FC236}">
                <a16:creationId xmlns:a16="http://schemas.microsoft.com/office/drawing/2014/main" id="{43723A2B-47E1-9770-DDC5-201404AC9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196753"/>
            <a:ext cx="5366388" cy="5121248"/>
          </a:xfrm>
        </p:spPr>
        <p:txBody>
          <a:bodyPr/>
          <a:lstStyle/>
          <a:p>
            <a:r>
              <a:rPr lang="fr-FR" dirty="0" smtClean="0"/>
              <a:t>2024: </a:t>
            </a:r>
            <a:r>
              <a:rPr lang="fr-FR" dirty="0"/>
              <a:t>S</a:t>
            </a:r>
            <a:r>
              <a:rPr lang="fr-FR" baseline="30000" dirty="0"/>
              <a:t>3</a:t>
            </a:r>
            <a:r>
              <a:rPr lang="fr-FR" dirty="0" smtClean="0"/>
              <a:t>LEB </a:t>
            </a:r>
            <a:r>
              <a:rPr lang="fr-FR" dirty="0" err="1" smtClean="0"/>
              <a:t>moved</a:t>
            </a:r>
            <a:r>
              <a:rPr lang="fr-FR" dirty="0" smtClean="0"/>
              <a:t> to the focal plane of </a:t>
            </a:r>
            <a:r>
              <a:rPr lang="fr-FR" dirty="0"/>
              <a:t>S</a:t>
            </a:r>
            <a:r>
              <a:rPr lang="fr-FR" baseline="30000" dirty="0"/>
              <a:t>3</a:t>
            </a:r>
            <a:endParaRPr lang="fr-FR" dirty="0" smtClean="0"/>
          </a:p>
          <a:p>
            <a:pPr lvl="1"/>
            <a:r>
              <a:rPr lang="fr-FR" dirty="0" smtClean="0"/>
              <a:t>New laser room and laser transport set up</a:t>
            </a:r>
          </a:p>
          <a:p>
            <a:pPr lvl="1"/>
            <a:r>
              <a:rPr lang="fr-FR" dirty="0" smtClean="0"/>
              <a:t>90° </a:t>
            </a:r>
            <a:r>
              <a:rPr lang="fr-FR" dirty="0" err="1" smtClean="0"/>
              <a:t>bender</a:t>
            </a:r>
            <a:r>
              <a:rPr lang="fr-FR" dirty="0" smtClean="0"/>
              <a:t> and first part of </a:t>
            </a:r>
            <a:r>
              <a:rPr lang="fr-FR" dirty="0" err="1" smtClean="0"/>
              <a:t>beamline</a:t>
            </a:r>
            <a:r>
              <a:rPr lang="fr-FR" dirty="0" smtClean="0"/>
              <a:t> </a:t>
            </a:r>
            <a:r>
              <a:rPr lang="fr-FR" dirty="0" err="1" smtClean="0"/>
              <a:t>installed</a:t>
            </a:r>
            <a:r>
              <a:rPr lang="fr-FR" dirty="0" smtClean="0"/>
              <a:t> and </a:t>
            </a:r>
            <a:r>
              <a:rPr lang="fr-FR" dirty="0" err="1" smtClean="0"/>
              <a:t>tested</a:t>
            </a:r>
            <a:r>
              <a:rPr lang="fr-FR" dirty="0" smtClean="0"/>
              <a:t> to </a:t>
            </a:r>
            <a:r>
              <a:rPr lang="fr-FR" dirty="0" err="1" smtClean="0"/>
              <a:t>connect</a:t>
            </a:r>
            <a:r>
              <a:rPr lang="fr-FR" dirty="0" smtClean="0"/>
              <a:t> to PILGRIM and SEASON, DESIR,… in the future</a:t>
            </a:r>
          </a:p>
          <a:p>
            <a:pPr lvl="1"/>
            <a:r>
              <a:rPr lang="fr-FR" dirty="0" smtClean="0"/>
              <a:t>Transmission </a:t>
            </a:r>
            <a:r>
              <a:rPr lang="fr-FR" dirty="0" err="1" smtClean="0"/>
              <a:t>re-optimised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en-US" spc="-1" baseline="30000" dirty="0">
                <a:solidFill>
                  <a:srgbClr val="000000"/>
                </a:solidFill>
                <a:latin typeface="Arial"/>
              </a:rPr>
              <a:t>133</a:t>
            </a:r>
            <a:r>
              <a:rPr lang="en-US" spc="-1" dirty="0">
                <a:solidFill>
                  <a:srgbClr val="000000"/>
                </a:solidFill>
                <a:latin typeface="Arial"/>
              </a:rPr>
              <a:t>Cs </a:t>
            </a:r>
            <a:r>
              <a:rPr lang="fr-FR" dirty="0" smtClean="0"/>
              <a:t>surface ion source</a:t>
            </a:r>
          </a:p>
          <a:p>
            <a:pPr marL="457200" lvl="1" indent="0">
              <a:buNone/>
            </a:pPr>
            <a:endParaRPr lang="fr-FR" dirty="0" smtClean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12" name="Espace réservé du contenu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t="24395" r="2536" b="4441"/>
          <a:stretch/>
        </p:blipFill>
        <p:spPr>
          <a:xfrm>
            <a:off x="590216" y="3429000"/>
            <a:ext cx="4787055" cy="2787399"/>
          </a:xfrm>
          <a:prstGeom prst="rect">
            <a:avLst/>
          </a:prstGeom>
        </p:spPr>
      </p:pic>
      <p:grpSp>
        <p:nvGrpSpPr>
          <p:cNvPr id="19" name="Groupe 18"/>
          <p:cNvGrpSpPr/>
          <p:nvPr/>
        </p:nvGrpSpPr>
        <p:grpSpPr>
          <a:xfrm>
            <a:off x="5731420" y="885111"/>
            <a:ext cx="6366847" cy="5712241"/>
            <a:chOff x="5769216" y="885111"/>
            <a:chExt cx="6366847" cy="5712241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1" t="1701" r="2750" b="3800"/>
            <a:stretch/>
          </p:blipFill>
          <p:spPr>
            <a:xfrm>
              <a:off x="5773756" y="908720"/>
              <a:ext cx="6362307" cy="5112568"/>
            </a:xfrm>
            <a:prstGeom prst="rect">
              <a:avLst/>
            </a:prstGeom>
          </p:spPr>
        </p:pic>
        <p:pic>
          <p:nvPicPr>
            <p:cNvPr id="13" name="Image 19"/>
            <p:cNvPicPr>
              <a:picLocks noChangeAspect="1"/>
            </p:cNvPicPr>
            <p:nvPr/>
          </p:nvPicPr>
          <p:blipFill>
            <a:blip r:embed="rId4"/>
            <a:stretch/>
          </p:blipFill>
          <p:spPr>
            <a:xfrm>
              <a:off x="5977022" y="4926690"/>
              <a:ext cx="2635990" cy="1670662"/>
            </a:xfrm>
            <a:prstGeom prst="rect">
              <a:avLst/>
            </a:prstGeom>
            <a:noFill/>
            <a:ln w="12700">
              <a:solidFill>
                <a:schemeClr val="accent4"/>
              </a:solidFill>
              <a:round/>
            </a:ln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6"/>
            <a:stretch/>
          </p:blipFill>
          <p:spPr>
            <a:xfrm rot="5400000">
              <a:off x="5523372" y="1130955"/>
              <a:ext cx="2295469" cy="1803781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  <p:cxnSp>
          <p:nvCxnSpPr>
            <p:cNvPr id="4" name="Connecteur droit avec flèche 3"/>
            <p:cNvCxnSpPr>
              <a:stCxn id="11" idx="3"/>
            </p:cNvCxnSpPr>
            <p:nvPr/>
          </p:nvCxnSpPr>
          <p:spPr>
            <a:xfrm>
              <a:off x="6671106" y="3180580"/>
              <a:ext cx="1550922" cy="758930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>
              <a:stCxn id="13" idx="3"/>
            </p:cNvCxnSpPr>
            <p:nvPr/>
          </p:nvCxnSpPr>
          <p:spPr>
            <a:xfrm flipV="1">
              <a:off x="8613012" y="5453611"/>
              <a:ext cx="1227404" cy="308410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340768"/>
            <a:ext cx="2219639" cy="1548665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8" name="Ellipse 17"/>
          <p:cNvSpPr/>
          <p:nvPr/>
        </p:nvSpPr>
        <p:spPr>
          <a:xfrm>
            <a:off x="8550865" y="2996952"/>
            <a:ext cx="2153647" cy="864096"/>
          </a:xfrm>
          <a:prstGeom prst="ellipse">
            <a:avLst/>
          </a:prstGeom>
          <a:solidFill>
            <a:srgbClr val="BF9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31"/>
          <p:cNvSpPr/>
          <p:nvPr/>
        </p:nvSpPr>
        <p:spPr>
          <a:xfrm>
            <a:off x="8542921" y="3168117"/>
            <a:ext cx="2169534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1004760">
              <a:lnSpc>
                <a:spcPct val="100000"/>
              </a:lnSpc>
            </a:pPr>
            <a:r>
              <a:rPr lang="fr-FR" sz="1400" b="1" spc="-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/>
              </a:rPr>
              <a:t>Connexion to DESIR still to be built</a:t>
            </a:r>
            <a:endParaRPr lang="en-GB" sz="1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21" name="Connecteur droit avec flèche 20"/>
          <p:cNvCxnSpPr>
            <a:stCxn id="16" idx="2"/>
          </p:cNvCxnSpPr>
          <p:nvPr/>
        </p:nvCxnSpPr>
        <p:spPr>
          <a:xfrm flipH="1">
            <a:off x="8401215" y="2889433"/>
            <a:ext cx="460789" cy="759104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708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EE4CDEC-DFF6-0B9B-B106-C084EA60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</a:t>
            </a:r>
            <a:r>
              <a:rPr lang="fr-FR" baseline="30000" dirty="0"/>
              <a:t>3</a:t>
            </a:r>
            <a:r>
              <a:rPr lang="fr-FR" dirty="0"/>
              <a:t>LEB </a:t>
            </a:r>
            <a:r>
              <a:rPr lang="en-GB" dirty="0"/>
              <a:t>restart at </a:t>
            </a:r>
            <a:r>
              <a:rPr lang="fr-FR" dirty="0"/>
              <a:t>S</a:t>
            </a:r>
            <a:r>
              <a:rPr lang="fr-FR" baseline="30000" dirty="0"/>
              <a:t>3</a:t>
            </a:r>
            <a:endParaRPr lang="fr-FR" dirty="0"/>
          </a:p>
        </p:txBody>
      </p:sp>
      <p:sp>
        <p:nvSpPr>
          <p:cNvPr id="28" name="Espace réservé du contenu 27">
            <a:extLst>
              <a:ext uri="{FF2B5EF4-FFF2-40B4-BE49-F238E27FC236}">
                <a16:creationId xmlns:a16="http://schemas.microsoft.com/office/drawing/2014/main" id="{43723A2B-47E1-9770-DDC5-201404AC9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 smtClean="0"/>
              <a:t>Full control system </a:t>
            </a:r>
            <a:r>
              <a:rPr lang="fr-FR" dirty="0" err="1" smtClean="0"/>
              <a:t>implemented</a:t>
            </a:r>
            <a:r>
              <a:rPr lang="fr-FR" dirty="0" smtClean="0"/>
              <a:t>, </a:t>
            </a:r>
            <a:r>
              <a:rPr lang="fr-FR" dirty="0" err="1" smtClean="0"/>
              <a:t>including</a:t>
            </a:r>
            <a:r>
              <a:rPr lang="fr-FR" dirty="0" smtClean="0"/>
              <a:t> DAQ and laser scanning, </a:t>
            </a:r>
            <a:r>
              <a:rPr lang="fr-FR" dirty="0" err="1" smtClean="0"/>
              <a:t>using</a:t>
            </a:r>
            <a:r>
              <a:rPr lang="fr-FR" dirty="0" smtClean="0"/>
              <a:t> EPICS </a:t>
            </a:r>
            <a:r>
              <a:rPr lang="fr-FR" dirty="0" err="1" smtClean="0"/>
              <a:t>protocol</a:t>
            </a:r>
            <a:r>
              <a:rPr lang="fr-FR" dirty="0" smtClean="0"/>
              <a:t> and python interface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 smtClean="0"/>
              <a:t>Tests </a:t>
            </a:r>
            <a:r>
              <a:rPr lang="fr-FR" dirty="0" smtClean="0"/>
              <a:t>to </a:t>
            </a:r>
            <a:r>
              <a:rPr lang="fr-FR" dirty="0" err="1" smtClean="0"/>
              <a:t>improve</a:t>
            </a:r>
            <a:r>
              <a:rPr lang="fr-FR" dirty="0" smtClean="0"/>
              <a:t> </a:t>
            </a:r>
            <a:r>
              <a:rPr lang="fr-FR" dirty="0" err="1" smtClean="0"/>
              <a:t>cooling</a:t>
            </a:r>
            <a:r>
              <a:rPr lang="fr-FR" dirty="0" smtClean="0"/>
              <a:t> and </a:t>
            </a:r>
            <a:r>
              <a:rPr lang="fr-FR" dirty="0" err="1" smtClean="0"/>
              <a:t>bunching</a:t>
            </a:r>
            <a:r>
              <a:rPr lang="fr-FR" dirty="0" smtClean="0"/>
              <a:t> </a:t>
            </a:r>
            <a:r>
              <a:rPr lang="fr-FR" dirty="0" err="1" smtClean="0"/>
              <a:t>performed</a:t>
            </a:r>
            <a:endParaRPr lang="en-GB" dirty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Re-optimisation of PILGRIM MR-TOF performed, and investigations ongoing to improve stability and time resolution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In-gas-jet spectroscopy re-established, with measurements of transitions in </a:t>
            </a:r>
            <a:r>
              <a:rPr lang="en-GB" dirty="0" err="1" smtClean="0"/>
              <a:t>Er</a:t>
            </a:r>
            <a:r>
              <a:rPr lang="en-GB" dirty="0" smtClean="0"/>
              <a:t> and </a:t>
            </a:r>
            <a:r>
              <a:rPr lang="en-GB" dirty="0" err="1" smtClean="0"/>
              <a:t>Dy</a:t>
            </a: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637" y="4869160"/>
            <a:ext cx="2461502" cy="196920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35" y="4888880"/>
            <a:ext cx="3240360" cy="1881320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17"/>
          <a:stretch/>
        </p:blipFill>
        <p:spPr>
          <a:xfrm>
            <a:off x="1091484" y="4927820"/>
            <a:ext cx="2083959" cy="1260598"/>
          </a:xfrm>
          <a:prstGeom prst="rect">
            <a:avLst/>
          </a:prstGeom>
        </p:spPr>
      </p:pic>
      <p:sp>
        <p:nvSpPr>
          <p:cNvPr id="36" name="Ellipse 35"/>
          <p:cNvSpPr/>
          <p:nvPr/>
        </p:nvSpPr>
        <p:spPr>
          <a:xfrm>
            <a:off x="9993903" y="5278172"/>
            <a:ext cx="1913792" cy="55989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Talk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A.F.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Lopez-</a:t>
            </a:r>
            <a:r>
              <a:rPr lang="en-GB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Loaiza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314254" y="4112225"/>
            <a:ext cx="5182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A.F. </a:t>
            </a:r>
            <a:r>
              <a:rPr lang="en-GB" sz="1200" i="1" dirty="0" smtClean="0"/>
              <a:t>Lopez-</a:t>
            </a:r>
            <a:r>
              <a:rPr lang="en-GB" sz="1200" i="1" dirty="0" err="1" smtClean="0"/>
              <a:t>Loaiza</a:t>
            </a:r>
            <a:r>
              <a:rPr lang="en-GB" sz="1200" i="1" dirty="0" smtClean="0"/>
              <a:t>, </a:t>
            </a:r>
            <a:r>
              <a:rPr lang="en-GB" sz="1200" i="1" dirty="0"/>
              <a:t>M. </a:t>
            </a:r>
            <a:r>
              <a:rPr lang="en-GB" sz="1200" i="1" dirty="0" err="1" smtClean="0"/>
              <a:t>Brun</a:t>
            </a:r>
            <a:r>
              <a:rPr lang="en-GB" sz="1200" i="1" dirty="0" smtClean="0"/>
              <a:t>, et al., submitted to </a:t>
            </a:r>
            <a:r>
              <a:rPr lang="en-GB" sz="1200" i="1" dirty="0" smtClean="0"/>
              <a:t>NIM. </a:t>
            </a:r>
            <a:r>
              <a:rPr lang="en-GB" sz="1200" i="1" dirty="0" smtClean="0"/>
              <a:t>B</a:t>
            </a:r>
            <a:endParaRPr lang="en-GB" sz="1200" i="1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/>
          <a:srcRect t="47737" b="1"/>
          <a:stretch/>
        </p:blipFill>
        <p:spPr>
          <a:xfrm>
            <a:off x="6941456" y="2503041"/>
            <a:ext cx="3927943" cy="1542087"/>
          </a:xfrm>
          <a:prstGeom prst="rect">
            <a:avLst/>
          </a:prstGeom>
        </p:spPr>
      </p:pic>
      <p:sp>
        <p:nvSpPr>
          <p:cNvPr id="37" name="Ellipse 36"/>
          <p:cNvSpPr/>
          <p:nvPr/>
        </p:nvSpPr>
        <p:spPr>
          <a:xfrm rot="700074">
            <a:off x="10860381" y="2978065"/>
            <a:ext cx="1272438" cy="55989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  <a:b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GB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Brun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4" b="6811"/>
          <a:stretch/>
        </p:blipFill>
        <p:spPr>
          <a:xfrm>
            <a:off x="1325996" y="2287029"/>
            <a:ext cx="5346068" cy="2182380"/>
          </a:xfrm>
          <a:prstGeom prst="rect">
            <a:avLst/>
          </a:prstGeom>
        </p:spPr>
      </p:pic>
      <p:sp>
        <p:nvSpPr>
          <p:cNvPr id="38" name="Ellipse 37"/>
          <p:cNvSpPr/>
          <p:nvPr/>
        </p:nvSpPr>
        <p:spPr>
          <a:xfrm rot="19392375">
            <a:off x="-142834" y="2928445"/>
            <a:ext cx="1623684" cy="55989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  <a:b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S.V. Pineda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8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219" y="764704"/>
            <a:ext cx="3878445" cy="1818047"/>
          </a:xfrm>
          <a:prstGeom prst="rect">
            <a:avLst/>
          </a:prstGeom>
        </p:spPr>
      </p:pic>
      <p:sp>
        <p:nvSpPr>
          <p:cNvPr id="17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Online </a:t>
            </a:r>
            <a:r>
              <a:rPr lang="fr-FR" dirty="0" err="1" smtClean="0"/>
              <a:t>commissioning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07367" y="1196753"/>
            <a:ext cx="7272809" cy="5121248"/>
          </a:xfrm>
        </p:spPr>
        <p:txBody>
          <a:bodyPr/>
          <a:lstStyle/>
          <a:p>
            <a:r>
              <a:rPr lang="en-GB" dirty="0" smtClean="0"/>
              <a:t>Coming years: start physics commissioning of S</a:t>
            </a:r>
            <a:r>
              <a:rPr lang="en-GB" baseline="30000" dirty="0" smtClean="0"/>
              <a:t>3</a:t>
            </a:r>
            <a:r>
              <a:rPr lang="en-GB" dirty="0" smtClean="0"/>
              <a:t> with </a:t>
            </a:r>
            <a:r>
              <a:rPr lang="en-GB" dirty="0" smtClean="0"/>
              <a:t>reaction</a:t>
            </a:r>
            <a:br>
              <a:rPr lang="en-GB" dirty="0" smtClean="0"/>
            </a:br>
            <a:r>
              <a:rPr lang="en-GB" dirty="0" smtClean="0"/>
              <a:t> </a:t>
            </a:r>
            <a:r>
              <a:rPr lang="en-GB" baseline="30000" dirty="0" smtClean="0"/>
              <a:t>40</a:t>
            </a:r>
            <a:r>
              <a:rPr lang="en-GB" dirty="0" smtClean="0"/>
              <a:t>Ar + </a:t>
            </a:r>
            <a:r>
              <a:rPr lang="en-GB" baseline="30000" dirty="0" smtClean="0"/>
              <a:t>116</a:t>
            </a:r>
            <a:r>
              <a:rPr lang="en-GB" dirty="0" smtClean="0"/>
              <a:t>Sn, </a:t>
            </a:r>
            <a:r>
              <a:rPr lang="fr-FR" spc="-1" dirty="0" smtClean="0">
                <a:solidFill>
                  <a:schemeClr val="dk1"/>
                </a:solidFill>
                <a:latin typeface="Arial"/>
              </a:rPr>
              <a:t>S</a:t>
            </a:r>
            <a:r>
              <a:rPr lang="fr-FR" spc="-1" baseline="30000" dirty="0" smtClean="0">
                <a:solidFill>
                  <a:schemeClr val="dk1"/>
                </a:solidFill>
                <a:latin typeface="Arial"/>
              </a:rPr>
              <a:t>3</a:t>
            </a:r>
            <a:r>
              <a:rPr lang="fr-FR" spc="-1" dirty="0" smtClean="0">
                <a:solidFill>
                  <a:schemeClr val="dk1"/>
                </a:solidFill>
                <a:latin typeface="Arial"/>
              </a:rPr>
              <a:t>LEB </a:t>
            </a:r>
            <a:r>
              <a:rPr lang="fr-FR" spc="-1" dirty="0" err="1">
                <a:solidFill>
                  <a:schemeClr val="dk1"/>
                </a:solidFill>
                <a:latin typeface="Arial"/>
              </a:rPr>
              <a:t>will</a:t>
            </a:r>
            <a:r>
              <a:rPr lang="fr-FR" spc="-1" dirty="0">
                <a:solidFill>
                  <a:schemeClr val="dk1"/>
                </a:solidFill>
                <a:latin typeface="Arial"/>
              </a:rPr>
              <a:t> </a:t>
            </a:r>
            <a:r>
              <a:rPr lang="fr-FR" spc="-1" dirty="0" err="1">
                <a:solidFill>
                  <a:schemeClr val="dk1"/>
                </a:solidFill>
                <a:latin typeface="Arial"/>
              </a:rPr>
              <a:t>be</a:t>
            </a:r>
            <a:r>
              <a:rPr lang="fr-FR" spc="-1" dirty="0">
                <a:solidFill>
                  <a:schemeClr val="dk1"/>
                </a:solidFill>
                <a:latin typeface="Arial"/>
              </a:rPr>
              <a:t> the first setup </a:t>
            </a:r>
            <a:r>
              <a:rPr lang="fr-FR" spc="-1" dirty="0" err="1" smtClean="0">
                <a:solidFill>
                  <a:schemeClr val="dk1"/>
                </a:solidFill>
                <a:latin typeface="Arial"/>
              </a:rPr>
              <a:t>used</a:t>
            </a:r>
            <a:r>
              <a:rPr lang="en-GB" dirty="0" smtClean="0"/>
              <a:t>:</a:t>
            </a:r>
            <a:r>
              <a:rPr lang="en-GB" dirty="0" smtClean="0"/>
              <a:t>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Focus on </a:t>
            </a:r>
            <a:r>
              <a:rPr lang="en-GB" baseline="30000" dirty="0"/>
              <a:t>116</a:t>
            </a:r>
            <a:r>
              <a:rPr lang="en-GB" dirty="0"/>
              <a:t>Sn(</a:t>
            </a:r>
            <a:r>
              <a:rPr lang="en-GB" baseline="30000" dirty="0"/>
              <a:t>40</a:t>
            </a:r>
            <a:r>
              <a:rPr lang="en-GB" dirty="0"/>
              <a:t>Ar, 4n)</a:t>
            </a:r>
            <a:r>
              <a:rPr lang="en-GB" baseline="30000" dirty="0"/>
              <a:t>151</a:t>
            </a:r>
            <a:r>
              <a:rPr lang="en-GB" dirty="0"/>
              <a:t>Er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Opportunity </a:t>
            </a:r>
            <a:r>
              <a:rPr lang="en-GB" dirty="0" smtClean="0"/>
              <a:t>to study the single-particle states and high-spin isomers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around </a:t>
            </a:r>
            <a:r>
              <a:rPr lang="en-GB" dirty="0" smtClean="0"/>
              <a:t>the N = 82 shell closure</a:t>
            </a:r>
          </a:p>
          <a:p>
            <a:r>
              <a:rPr lang="en-GB" dirty="0" smtClean="0"/>
              <a:t>Further steps for LEB commissioning: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Asymmetric </a:t>
            </a:r>
            <a:r>
              <a:rPr lang="en-GB" dirty="0" smtClean="0"/>
              <a:t>reactions </a:t>
            </a:r>
            <a:r>
              <a:rPr lang="en-GB" baseline="30000" dirty="0" smtClean="0"/>
              <a:t>40</a:t>
            </a:r>
            <a:r>
              <a:rPr lang="en-GB" dirty="0" smtClean="0"/>
              <a:t>Ar </a:t>
            </a:r>
            <a:r>
              <a:rPr lang="en-GB" dirty="0" smtClean="0"/>
              <a:t>+ </a:t>
            </a:r>
            <a:r>
              <a:rPr lang="en-GB" baseline="30000" dirty="0" smtClean="0"/>
              <a:t>175</a:t>
            </a:r>
            <a:r>
              <a:rPr lang="en-GB" dirty="0" smtClean="0"/>
              <a:t>Lu  and </a:t>
            </a:r>
            <a:r>
              <a:rPr lang="en-GB" baseline="30000" dirty="0" smtClean="0"/>
              <a:t>20</a:t>
            </a:r>
            <a:r>
              <a:rPr lang="en-GB" dirty="0" smtClean="0"/>
              <a:t>Ne + </a:t>
            </a:r>
            <a:r>
              <a:rPr lang="en-GB" baseline="30000" dirty="0" smtClean="0"/>
              <a:t>197</a:t>
            </a:r>
            <a:r>
              <a:rPr lang="en-GB" dirty="0" smtClean="0"/>
              <a:t>Au, main goal Ac isotopes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aseline="30000" dirty="0" smtClean="0"/>
              <a:t>50</a:t>
            </a:r>
            <a:r>
              <a:rPr lang="fr-FR" dirty="0" smtClean="0"/>
              <a:t>Cr </a:t>
            </a:r>
            <a:r>
              <a:rPr lang="fr-FR" dirty="0" smtClean="0"/>
              <a:t>+ </a:t>
            </a:r>
            <a:r>
              <a:rPr lang="fr-FR" baseline="30000" dirty="0" smtClean="0"/>
              <a:t>58</a:t>
            </a:r>
            <a:r>
              <a:rPr lang="fr-FR" dirty="0" smtClean="0"/>
              <a:t>Ni to go </a:t>
            </a:r>
            <a:r>
              <a:rPr lang="fr-FR" dirty="0" err="1" smtClean="0"/>
              <a:t>towards</a:t>
            </a:r>
            <a:r>
              <a:rPr lang="fr-FR" dirty="0" smtClean="0"/>
              <a:t> </a:t>
            </a:r>
            <a:r>
              <a:rPr lang="fr-FR" i="1" dirty="0"/>
              <a:t>N = Z </a:t>
            </a:r>
            <a:r>
              <a:rPr lang="fr-FR" dirty="0" err="1"/>
              <a:t>nuclei</a:t>
            </a:r>
            <a:r>
              <a:rPr lang="fr-FR" dirty="0"/>
              <a:t> </a:t>
            </a:r>
            <a:endParaRPr lang="fr-FR" dirty="0"/>
          </a:p>
          <a:p>
            <a:pPr lvl="1" indent="0">
              <a:buNone/>
            </a:pPr>
            <a:endParaRPr lang="fr-FR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5619879" y="6517907"/>
            <a:ext cx="30957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LISE++ simulations (courtesy </a:t>
            </a:r>
            <a:r>
              <a:rPr lang="en-US" sz="12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H. </a:t>
            </a:r>
            <a:r>
              <a:rPr lang="en-US" sz="1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Savajols) 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2" descr="https://photos.fife.usercontent.google.com/pw/AP1GczN2ekmUZlSerxI5Qn4GYLkWHZZHac29DyyvKu9MO9rV_L3PRoN1DPfjFQ=w1226-h920-s-no-gm?authuser=0"/>
          <p:cNvSpPr>
            <a:spLocks noChangeAspect="1" noChangeArrowheads="1"/>
          </p:cNvSpPr>
          <p:nvPr/>
        </p:nvSpPr>
        <p:spPr bwMode="auto">
          <a:xfrm>
            <a:off x="176071" y="-163382"/>
            <a:ext cx="344955" cy="34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3486" tIns="51743" rIns="103486" bIns="51743" numCol="1" anchor="t" anchorCtr="0" compatLnSpc="1">
            <a:prstTxWarp prst="textNoShape">
              <a:avLst/>
            </a:prstTxWarp>
          </a:bodyPr>
          <a:lstStyle/>
          <a:p>
            <a:endParaRPr lang="fr-FR" sz="2716"/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  <p:grpSp>
        <p:nvGrpSpPr>
          <p:cNvPr id="15" name="Groupe 14"/>
          <p:cNvGrpSpPr>
            <a:grpSpLocks noChangeAspect="1"/>
          </p:cNvGrpSpPr>
          <p:nvPr/>
        </p:nvGrpSpPr>
        <p:grpSpPr>
          <a:xfrm>
            <a:off x="529214" y="3923567"/>
            <a:ext cx="3694578" cy="2529631"/>
            <a:chOff x="7427710" y="992968"/>
            <a:chExt cx="3163489" cy="2130032"/>
          </a:xfrm>
        </p:grpSpPr>
        <p:pic>
          <p:nvPicPr>
            <p:cNvPr id="16" name="Image 9"/>
            <p:cNvPicPr/>
            <p:nvPr/>
          </p:nvPicPr>
          <p:blipFill>
            <a:blip r:embed="rId4"/>
            <a:stretch/>
          </p:blipFill>
          <p:spPr>
            <a:xfrm>
              <a:off x="7427710" y="1002322"/>
              <a:ext cx="3163489" cy="2120678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" name="Rectangle 14"/>
            <p:cNvSpPr/>
            <p:nvPr/>
          </p:nvSpPr>
          <p:spPr>
            <a:xfrm>
              <a:off x="9346319" y="992968"/>
              <a:ext cx="1244880" cy="33336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1004760">
                <a:lnSpc>
                  <a:spcPct val="100000"/>
                </a:lnSpc>
              </a:pPr>
              <a:r>
                <a:rPr lang="fr-FR" sz="1600" b="1" strike="noStrike" spc="-1" baseline="30000" dirty="0">
                  <a:solidFill>
                    <a:schemeClr val="dk1"/>
                  </a:solidFill>
                  <a:latin typeface="Arial"/>
                </a:rPr>
                <a:t>40</a:t>
              </a:r>
              <a:r>
                <a:rPr lang="fr-FR" sz="1600" b="1" strike="noStrike" spc="-1" dirty="0">
                  <a:solidFill>
                    <a:schemeClr val="dk1"/>
                  </a:solidFill>
                  <a:latin typeface="Arial"/>
                </a:rPr>
                <a:t>Ar +</a:t>
              </a:r>
              <a:r>
                <a:rPr lang="fr-FR" sz="1600" b="1" strike="noStrike" spc="-1" baseline="30000" dirty="0">
                  <a:solidFill>
                    <a:schemeClr val="dk1"/>
                  </a:solidFill>
                  <a:latin typeface="Arial"/>
                </a:rPr>
                <a:t> 116</a:t>
              </a:r>
              <a:r>
                <a:rPr lang="fr-FR" sz="1600" b="1" strike="noStrike" spc="-1" dirty="0">
                  <a:solidFill>
                    <a:schemeClr val="dk1"/>
                  </a:solidFill>
                  <a:latin typeface="Arial"/>
                </a:rPr>
                <a:t>Sn </a:t>
              </a:r>
              <a:endParaRPr lang="en-GB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9" name="Groupe 18"/>
          <p:cNvGrpSpPr>
            <a:grpSpLocks noChangeAspect="1"/>
          </p:cNvGrpSpPr>
          <p:nvPr/>
        </p:nvGrpSpPr>
        <p:grpSpPr>
          <a:xfrm>
            <a:off x="4415101" y="3923981"/>
            <a:ext cx="3481099" cy="2517103"/>
            <a:chOff x="7418985" y="3229109"/>
            <a:chExt cx="3180050" cy="2299421"/>
          </a:xfrm>
        </p:grpSpPr>
        <p:pic>
          <p:nvPicPr>
            <p:cNvPr id="20" name="Image 10"/>
            <p:cNvPicPr/>
            <p:nvPr/>
          </p:nvPicPr>
          <p:blipFill>
            <a:blip r:embed="rId5"/>
            <a:stretch/>
          </p:blipFill>
          <p:spPr>
            <a:xfrm>
              <a:off x="7418985" y="3229109"/>
              <a:ext cx="3180050" cy="2299421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" name="Rectangle 18"/>
            <p:cNvSpPr/>
            <p:nvPr/>
          </p:nvSpPr>
          <p:spPr>
            <a:xfrm>
              <a:off x="9285212" y="3232349"/>
              <a:ext cx="1296720" cy="33336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1004760">
                <a:lnSpc>
                  <a:spcPct val="100000"/>
                </a:lnSpc>
              </a:pPr>
              <a:r>
                <a:rPr lang="fr-FR" sz="1600" b="1" strike="noStrike" spc="-1" baseline="30000" dirty="0">
                  <a:solidFill>
                    <a:schemeClr val="dk1"/>
                  </a:solidFill>
                  <a:latin typeface="Arial"/>
                </a:rPr>
                <a:t>20</a:t>
              </a:r>
              <a:r>
                <a:rPr lang="fr-FR" sz="1600" b="1" strike="noStrike" spc="-1" dirty="0">
                  <a:solidFill>
                    <a:schemeClr val="dk1"/>
                  </a:solidFill>
                  <a:latin typeface="Arial"/>
                </a:rPr>
                <a:t>Ne +</a:t>
              </a:r>
              <a:r>
                <a:rPr lang="fr-FR" sz="1600" b="1" strike="noStrike" spc="-1" baseline="30000" dirty="0">
                  <a:solidFill>
                    <a:schemeClr val="dk1"/>
                  </a:solidFill>
                  <a:latin typeface="Arial"/>
                </a:rPr>
                <a:t> 197</a:t>
              </a:r>
              <a:r>
                <a:rPr lang="fr-FR" sz="1600" b="1" strike="noStrike" spc="-1" dirty="0">
                  <a:solidFill>
                    <a:schemeClr val="dk1"/>
                  </a:solidFill>
                  <a:latin typeface="Arial"/>
                </a:rPr>
                <a:t>Au </a:t>
              </a:r>
              <a:endParaRPr lang="en-GB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8088694" y="3934676"/>
            <a:ext cx="3551922" cy="2518660"/>
            <a:chOff x="2868804" y="3222292"/>
            <a:chExt cx="3237663" cy="2255801"/>
          </a:xfrm>
        </p:grpSpPr>
        <p:pic>
          <p:nvPicPr>
            <p:cNvPr id="24" name="Image 23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5907" y="3222292"/>
              <a:ext cx="3220560" cy="2255801"/>
            </a:xfrm>
            <a:prstGeom prst="rect">
              <a:avLst/>
            </a:prstGeom>
          </p:spPr>
        </p:pic>
        <p:sp>
          <p:nvSpPr>
            <p:cNvPr id="26" name="Rectangle 18"/>
            <p:cNvSpPr/>
            <p:nvPr/>
          </p:nvSpPr>
          <p:spPr>
            <a:xfrm>
              <a:off x="2868804" y="3222292"/>
              <a:ext cx="1188828" cy="337100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1004760">
                <a:lnSpc>
                  <a:spcPct val="100000"/>
                </a:lnSpc>
              </a:pPr>
              <a:r>
                <a:rPr lang="fr-FR" sz="1600" b="1" strike="noStrike" spc="-1" baseline="30000" dirty="0" smtClean="0">
                  <a:solidFill>
                    <a:schemeClr val="dk1"/>
                  </a:solidFill>
                  <a:latin typeface="Arial"/>
                </a:rPr>
                <a:t>50</a:t>
              </a:r>
              <a:r>
                <a:rPr lang="fr-FR" sz="1600" b="1" strike="noStrike" spc="-1" dirty="0" smtClean="0">
                  <a:solidFill>
                    <a:schemeClr val="dk1"/>
                  </a:solidFill>
                  <a:latin typeface="Arial"/>
                </a:rPr>
                <a:t>Cr </a:t>
              </a:r>
              <a:r>
                <a:rPr lang="fr-FR" sz="1600" b="1" strike="noStrike" spc="-1" dirty="0">
                  <a:solidFill>
                    <a:schemeClr val="dk1"/>
                  </a:solidFill>
                  <a:latin typeface="Arial"/>
                </a:rPr>
                <a:t>+</a:t>
              </a:r>
              <a:r>
                <a:rPr lang="fr-FR" sz="1600" b="1" strike="noStrike" spc="-1" baseline="30000" dirty="0">
                  <a:solidFill>
                    <a:schemeClr val="dk1"/>
                  </a:solidFill>
                  <a:latin typeface="Arial"/>
                </a:rPr>
                <a:t> </a:t>
              </a:r>
              <a:r>
                <a:rPr lang="fr-FR" sz="1600" b="1" spc="-1" baseline="30000" dirty="0" smtClean="0">
                  <a:solidFill>
                    <a:schemeClr val="dk1"/>
                  </a:solidFill>
                  <a:latin typeface="Arial"/>
                </a:rPr>
                <a:t>58</a:t>
              </a:r>
              <a:r>
                <a:rPr lang="fr-FR" sz="1600" b="1" strike="noStrike" spc="-1" dirty="0" smtClean="0">
                  <a:solidFill>
                    <a:schemeClr val="dk1"/>
                  </a:solidFill>
                  <a:latin typeface="Arial"/>
                </a:rPr>
                <a:t>Ni </a:t>
              </a:r>
              <a:endParaRPr lang="en-GB" sz="16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cxnSp>
        <p:nvCxnSpPr>
          <p:cNvPr id="7" name="Connecteur droit 6"/>
          <p:cNvCxnSpPr>
            <a:endCxn id="24" idx="0"/>
          </p:cNvCxnSpPr>
          <p:nvPr/>
        </p:nvCxnSpPr>
        <p:spPr>
          <a:xfrm flipV="1">
            <a:off x="8107457" y="3934676"/>
            <a:ext cx="1766580" cy="1789091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 rot="18780440">
            <a:off x="8231508" y="442230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 = Z</a:t>
            </a:r>
            <a:endParaRPr lang="en-GB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8" name="Google Shape;301;p20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l="38749" t="27807" r="38985" b="27807"/>
          <a:stretch/>
        </p:blipFill>
        <p:spPr>
          <a:xfrm>
            <a:off x="7032104" y="1124183"/>
            <a:ext cx="1025827" cy="1025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14FE09B-CCC2-116C-A4B2-1EF29FA242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257"/>
          <a:stretch/>
        </p:blipFill>
        <p:spPr>
          <a:xfrm>
            <a:off x="7896200" y="2420888"/>
            <a:ext cx="2803936" cy="151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7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After online commissioning, start of scientific </a:t>
            </a:r>
            <a:r>
              <a:rPr lang="en-GB" dirty="0" smtClean="0"/>
              <a:t>programme: pre-proposals/Letters </a:t>
            </a:r>
            <a:r>
              <a:rPr lang="en-GB" dirty="0" smtClean="0"/>
              <a:t>of Intent prepared for workshop back in 2018, re-discussed in 2022</a:t>
            </a:r>
          </a:p>
          <a:p>
            <a:r>
              <a:rPr lang="en-GB" dirty="0" smtClean="0"/>
              <a:t>Main focus: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1631504" y="1916832"/>
            <a:ext cx="7099069" cy="4261653"/>
            <a:chOff x="4462301" y="2132388"/>
            <a:chExt cx="6858000" cy="4053835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C82E2BE-E69E-A44E-B9A4-77C1A33F9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2301" y="2132388"/>
              <a:ext cx="6858000" cy="4053835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BD623A2B-FE0B-1249-BD56-A2742CBC4B95}"/>
                </a:ext>
              </a:extLst>
            </p:cNvPr>
            <p:cNvGrpSpPr/>
            <p:nvPr/>
          </p:nvGrpSpPr>
          <p:grpSpPr>
            <a:xfrm>
              <a:off x="6013191" y="2649374"/>
              <a:ext cx="4921796" cy="2085677"/>
              <a:chOff x="2067852" y="1692614"/>
              <a:chExt cx="6562394" cy="2780902"/>
            </a:xfrm>
          </p:grpSpPr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5C010C0F-1607-134C-87BE-AF0E43F27360}"/>
                  </a:ext>
                </a:extLst>
              </p:cNvPr>
              <p:cNvSpPr/>
              <p:nvPr/>
            </p:nvSpPr>
            <p:spPr bwMode="auto">
              <a:xfrm rot="19795570">
                <a:off x="6389695" y="1692614"/>
                <a:ext cx="2240551" cy="510443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  <a:alpha val="51000"/>
                </a:schemeClr>
              </a:solidFill>
              <a:ln w="38100" cap="flat" cmpd="sng" algn="ctr">
                <a:solidFill>
                  <a:srgbClr val="EE592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eaLnBrk="0" hangingPunct="0"/>
                <a:endParaRPr lang="fr-FR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3E51653F-B5BC-0843-9F82-402AF86FFF60}"/>
                  </a:ext>
                </a:extLst>
              </p:cNvPr>
              <p:cNvSpPr/>
              <p:nvPr/>
            </p:nvSpPr>
            <p:spPr bwMode="auto">
              <a:xfrm rot="19733944">
                <a:off x="2067852" y="4043475"/>
                <a:ext cx="1360262" cy="430041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  <a:alpha val="51000"/>
                </a:schemeClr>
              </a:solidFill>
              <a:ln w="38100" cap="flat" cmpd="sng" algn="ctr">
                <a:solidFill>
                  <a:srgbClr val="EE592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eaLnBrk="0" hangingPunct="0"/>
                <a:endParaRPr lang="fr-FR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ED893302-F5CD-534F-B713-020C97A3B6F7}"/>
                  </a:ext>
                </a:extLst>
              </p:cNvPr>
              <p:cNvSpPr/>
              <p:nvPr/>
            </p:nvSpPr>
            <p:spPr bwMode="auto">
              <a:xfrm rot="19733944">
                <a:off x="3616783" y="2998919"/>
                <a:ext cx="1595344" cy="430041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  <a:alpha val="51000"/>
                </a:schemeClr>
              </a:solidFill>
              <a:ln w="38100" cap="flat" cmpd="sng" algn="ctr">
                <a:solidFill>
                  <a:srgbClr val="19A9B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eaLnBrk="0" hangingPunct="0"/>
                <a:endParaRPr lang="fr-FR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endParaRPr>
              </a:p>
            </p:txBody>
          </p:sp>
        </p:grp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Scientific programme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5AD5-23FB-474E-9BF5-B42530E509F4}" type="slidenum">
              <a:rPr lang="fr-FR" smtClean="0"/>
              <a:t>10</a:t>
            </a:fld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935760" y="4869160"/>
            <a:ext cx="2122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EE5926"/>
              </a:buClr>
              <a:buFont typeface="Wingdings" panose="05000000000000000000" pitchFamily="2" charset="2"/>
              <a:buChar char="Ø"/>
            </a:pPr>
            <a:r>
              <a:rPr lang="en-GB" sz="1600" i="1" dirty="0" smtClean="0"/>
              <a:t>N=Z</a:t>
            </a:r>
            <a:r>
              <a:rPr lang="en-GB" sz="1600" dirty="0" smtClean="0"/>
              <a:t> / Symmetries</a:t>
            </a:r>
          </a:p>
          <a:p>
            <a:pPr marL="285750" indent="-285750">
              <a:buClr>
                <a:srgbClr val="EE5926"/>
              </a:buClr>
              <a:buFont typeface="Wingdings" panose="05000000000000000000" pitchFamily="2" charset="2"/>
              <a:buChar char="Ø"/>
            </a:pPr>
            <a:r>
              <a:rPr lang="en-GB" sz="1600" dirty="0" smtClean="0"/>
              <a:t>Shell evolution</a:t>
            </a:r>
          </a:p>
          <a:p>
            <a:pPr marL="285750" indent="-285750">
              <a:buClr>
                <a:srgbClr val="EE5926"/>
              </a:buClr>
              <a:buFont typeface="Wingdings" panose="05000000000000000000" pitchFamily="2" charset="2"/>
              <a:buChar char="Ø"/>
            </a:pPr>
            <a:r>
              <a:rPr lang="en-GB" sz="1600" dirty="0" smtClean="0"/>
              <a:t>Nucleosynthesis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8400256" y="1772816"/>
            <a:ext cx="3174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1600" dirty="0" smtClean="0"/>
              <a:t>Single-particle vs deformation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1600" dirty="0" err="1" smtClean="0"/>
              <a:t>Octupole</a:t>
            </a:r>
            <a:r>
              <a:rPr lang="en-GB" sz="1600" dirty="0" smtClean="0"/>
              <a:t> deformation</a:t>
            </a:r>
            <a:endParaRPr lang="en-GB" sz="1600" dirty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1600" dirty="0" smtClean="0"/>
              <a:t>SHE structure (</a:t>
            </a:r>
            <a:r>
              <a:rPr lang="en-GB" sz="1600" dirty="0" err="1" smtClean="0"/>
              <a:t>Fm</a:t>
            </a:r>
            <a:r>
              <a:rPr lang="en-GB" sz="1600" dirty="0"/>
              <a:t>, </a:t>
            </a:r>
            <a:r>
              <a:rPr lang="en-GB" sz="1600" dirty="0" smtClean="0"/>
              <a:t>No, </a:t>
            </a:r>
            <a:r>
              <a:rPr lang="en-GB" sz="1600" dirty="0" err="1" smtClean="0"/>
              <a:t>Lr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2860616" y="2436971"/>
            <a:ext cx="23086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19A9B5"/>
              </a:buClr>
              <a:buFont typeface="Wingdings" panose="05000000000000000000" pitchFamily="2" charset="2"/>
              <a:buChar char="Ø"/>
            </a:pPr>
            <a:r>
              <a:rPr lang="en-GB" sz="1600" dirty="0"/>
              <a:t>Shape-coexistence </a:t>
            </a:r>
            <a:endParaRPr lang="en-GB" sz="1600" dirty="0" smtClean="0"/>
          </a:p>
          <a:p>
            <a:pPr marL="285750" indent="-285750">
              <a:buClr>
                <a:srgbClr val="19A9B5"/>
              </a:buClr>
              <a:buFont typeface="Wingdings" panose="05000000000000000000" pitchFamily="2" charset="2"/>
              <a:buChar char="Ø"/>
            </a:pPr>
            <a:r>
              <a:rPr lang="en-GB" sz="1600" dirty="0" smtClean="0"/>
              <a:t>High-spin </a:t>
            </a:r>
            <a:r>
              <a:rPr lang="en-GB" sz="1600" dirty="0"/>
              <a:t>isomers</a:t>
            </a:r>
          </a:p>
          <a:p>
            <a:pPr marL="285750" indent="-285750">
              <a:buClr>
                <a:srgbClr val="19A9B5"/>
              </a:buClr>
              <a:buFont typeface="Wingdings" panose="05000000000000000000" pitchFamily="2" charset="2"/>
              <a:buChar char="Ø"/>
            </a:pPr>
            <a:r>
              <a:rPr lang="en-GB" sz="1600" dirty="0"/>
              <a:t>N = 82 shell </a:t>
            </a:r>
            <a:r>
              <a:rPr lang="en-GB" sz="1600" dirty="0" smtClean="0"/>
              <a:t>closure</a:t>
            </a:r>
          </a:p>
          <a:p>
            <a:pPr marL="285750" indent="-285750">
              <a:buClr>
                <a:srgbClr val="19A9B5"/>
              </a:buClr>
              <a:buFont typeface="Wingdings" panose="05000000000000000000" pitchFamily="2" charset="2"/>
              <a:buChar char="Ø"/>
            </a:pPr>
            <a:r>
              <a:rPr lang="en-GB" sz="1600" dirty="0" smtClean="0"/>
              <a:t>Exotic decay modes</a:t>
            </a:r>
            <a:endParaRPr lang="en-GB" sz="1600" dirty="0"/>
          </a:p>
        </p:txBody>
      </p:sp>
      <p:grpSp>
        <p:nvGrpSpPr>
          <p:cNvPr id="14" name="Groupe 13"/>
          <p:cNvGrpSpPr>
            <a:grpSpLocks noChangeAspect="1"/>
          </p:cNvGrpSpPr>
          <p:nvPr/>
        </p:nvGrpSpPr>
        <p:grpSpPr>
          <a:xfrm>
            <a:off x="231373" y="2348880"/>
            <a:ext cx="2542315" cy="1766571"/>
            <a:chOff x="459358" y="3432798"/>
            <a:chExt cx="4150742" cy="2861155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3"/>
            <a:srcRect l="2924" t="4558" r="3472"/>
            <a:stretch/>
          </p:blipFill>
          <p:spPr>
            <a:xfrm>
              <a:off x="533399" y="3467100"/>
              <a:ext cx="4076701" cy="2826853"/>
            </a:xfrm>
            <a:prstGeom prst="rect">
              <a:avLst/>
            </a:prstGeom>
          </p:spPr>
        </p:pic>
        <p:sp>
          <p:nvSpPr>
            <p:cNvPr id="18" name="Ellipse 17"/>
            <p:cNvSpPr/>
            <p:nvPr/>
          </p:nvSpPr>
          <p:spPr>
            <a:xfrm>
              <a:off x="459358" y="3432798"/>
              <a:ext cx="285751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-180530" y="4145534"/>
            <a:ext cx="3837816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J. Cubiss et </a:t>
            </a:r>
            <a:r>
              <a:rPr lang="nb-NO" sz="1200" i="1" dirty="0">
                <a:latin typeface="Arial" panose="020B0604020202020204" pitchFamily="34" charset="0"/>
                <a:cs typeface="Arial" panose="020B0604020202020204" pitchFamily="34" charset="0"/>
              </a:rPr>
              <a:t>al., Phys. </a:t>
            </a:r>
            <a:r>
              <a:rPr lang="nb-NO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Rev. </a:t>
            </a:r>
            <a:r>
              <a:rPr lang="nb-NO" sz="1200" b="0" i="1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Lett. 131 (2023) </a:t>
            </a:r>
            <a:endParaRPr lang="en-GB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4"/>
          <a:srcRect l="2733"/>
          <a:stretch/>
        </p:blipFill>
        <p:spPr>
          <a:xfrm>
            <a:off x="8730573" y="2564904"/>
            <a:ext cx="2744566" cy="1575436"/>
          </a:xfrm>
          <a:prstGeom prst="rect">
            <a:avLst/>
          </a:prstGeom>
        </p:spPr>
      </p:pic>
      <p:sp>
        <p:nvSpPr>
          <p:cNvPr id="28" name="TextBox 14"/>
          <p:cNvSpPr txBox="1"/>
          <p:nvPr/>
        </p:nvSpPr>
        <p:spPr>
          <a:xfrm>
            <a:off x="8688220" y="4077072"/>
            <a:ext cx="3540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GB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Verstraelen</a:t>
            </a:r>
            <a: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Phys. Rev. C 100 (2019) </a:t>
            </a:r>
            <a:endParaRPr lang="en-GB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029" y="4221087"/>
            <a:ext cx="4478689" cy="261841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3214673" y="6516926"/>
            <a:ext cx="278054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nb-NO" sz="1100" i="1" dirty="0" smtClean="0">
                <a:solidFill>
                  <a:prstClr val="black"/>
                </a:solidFill>
                <a:latin typeface="Arial" panose="020B0604020202020204"/>
              </a:rPr>
              <a:t>A.R. Vernon et </a:t>
            </a:r>
            <a:r>
              <a:rPr lang="nb-NO" sz="1100" i="1" dirty="0">
                <a:solidFill>
                  <a:prstClr val="black"/>
                </a:solidFill>
                <a:latin typeface="Arial" panose="020B0604020202020204"/>
              </a:rPr>
              <a:t>al., </a:t>
            </a:r>
            <a:r>
              <a:rPr lang="nb-NO" sz="1100" i="1" dirty="0" smtClean="0">
                <a:solidFill>
                  <a:prstClr val="black"/>
                </a:solidFill>
                <a:latin typeface="Arial" panose="020B0604020202020204"/>
              </a:rPr>
              <a:t>Nature 607 (2022) </a:t>
            </a:r>
            <a:endParaRPr lang="en-GB" sz="1100" i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9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23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Ongoing projects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Several projects ongoing to improve/expand the setup: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GB" dirty="0" smtClean="0"/>
              <a:t>Combine with decay spectroscopy </a:t>
            </a:r>
            <a:r>
              <a:rPr lang="fr-FR" dirty="0" smtClean="0">
                <a:cs typeface="Estrangelo Edessa" panose="03080600000000000000" pitchFamily="66" charset="0"/>
                <a:sym typeface="Wingdings" panose="05000000000000000000" pitchFamily="2" charset="2"/>
              </a:rPr>
              <a:t></a:t>
            </a:r>
            <a:r>
              <a:rPr lang="en-GB" dirty="0" smtClean="0"/>
              <a:t> IDEAS³, SEASON, new setup for exotic decay channels?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GB" dirty="0" smtClean="0"/>
              <a:t>Expand laser spectroscopy: resolution </a:t>
            </a:r>
            <a:r>
              <a:rPr lang="fr-FR" dirty="0" smtClean="0">
                <a:cs typeface="Estrangelo Edessa" panose="03080600000000000000" pitchFamily="66" charset="0"/>
                <a:sym typeface="Wingdings" panose="05000000000000000000" pitchFamily="2" charset="2"/>
              </a:rPr>
              <a:t></a:t>
            </a:r>
            <a:r>
              <a:rPr lang="en-GB" dirty="0" smtClean="0"/>
              <a:t> RF, sensitivity </a:t>
            </a:r>
            <a:r>
              <a:rPr lang="fr-FR" dirty="0" smtClean="0">
                <a:cs typeface="Estrangelo Edessa" panose="03080600000000000000" pitchFamily="66" charset="0"/>
                <a:sym typeface="Wingdings" panose="05000000000000000000" pitchFamily="2" charset="2"/>
              </a:rPr>
              <a:t></a:t>
            </a:r>
            <a:r>
              <a:rPr lang="en-GB" dirty="0" smtClean="0"/>
              <a:t> LRC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GB" dirty="0" smtClean="0"/>
              <a:t>Improve </a:t>
            </a:r>
            <a:r>
              <a:rPr lang="en-GB" dirty="0"/>
              <a:t>gas cell extraction time and neutralisation </a:t>
            </a:r>
            <a:r>
              <a:rPr lang="fr-FR" dirty="0">
                <a:cs typeface="Estrangelo Edessa" panose="03080600000000000000" pitchFamily="66" charset="0"/>
                <a:sym typeface="Wingdings" panose="05000000000000000000" pitchFamily="2" charset="2"/>
              </a:rPr>
              <a:t> </a:t>
            </a:r>
            <a:r>
              <a:rPr lang="en-GB" dirty="0"/>
              <a:t>FRIENDS³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GB" dirty="0" smtClean="0"/>
              <a:t>New </a:t>
            </a:r>
            <a:r>
              <a:rPr lang="en-GB" dirty="0"/>
              <a:t>paths: molecular spectroscopy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GB" dirty="0" smtClean="0"/>
          </a:p>
          <a:p>
            <a:endParaRPr lang="en-GB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94B63599-5DA0-BE42-AE37-88D1760620F1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25" name="Ellipse 24"/>
          <p:cNvSpPr/>
          <p:nvPr/>
        </p:nvSpPr>
        <p:spPr>
          <a:xfrm rot="387521">
            <a:off x="5396654" y="1190246"/>
            <a:ext cx="1215879" cy="4372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Talk M. </a:t>
            </a:r>
            <a:r>
              <a:rPr lang="en-GB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Ragot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Espace réservé du contenu 2"/>
          <p:cNvSpPr txBox="1">
            <a:spLocks/>
          </p:cNvSpPr>
          <p:nvPr/>
        </p:nvSpPr>
        <p:spPr bwMode="auto">
          <a:xfrm>
            <a:off x="595142" y="3523391"/>
            <a:ext cx="5011424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1200"/>
              </a:spcAft>
            </a:pPr>
            <a:r>
              <a:rPr lang="en-GB" b="1" dirty="0" smtClean="0">
                <a:solidFill>
                  <a:schemeClr val="accent1"/>
                </a:solidFill>
              </a:rPr>
              <a:t>IDEAS³ </a:t>
            </a:r>
            <a:r>
              <a:rPr lang="fr-FR" dirty="0" smtClean="0"/>
              <a:t>(</a:t>
            </a:r>
            <a:r>
              <a:rPr lang="fr-FR" dirty="0" err="1" smtClean="0"/>
              <a:t>IDentification</a:t>
            </a:r>
            <a:r>
              <a:rPr lang="fr-FR" dirty="0" smtClean="0"/>
              <a:t> and </a:t>
            </a:r>
            <a:r>
              <a:rPr lang="fr-FR" dirty="0" err="1" smtClean="0"/>
              <a:t>DEcay</a:t>
            </a:r>
            <a:r>
              <a:rPr lang="fr-FR" dirty="0" smtClean="0"/>
              <a:t> </a:t>
            </a:r>
            <a:r>
              <a:rPr lang="fr-FR" dirty="0" err="1"/>
              <a:t>A</a:t>
            </a:r>
            <a:r>
              <a:rPr lang="fr-FR" dirty="0" err="1" smtClean="0"/>
              <a:t>ssisted</a:t>
            </a:r>
            <a:r>
              <a:rPr lang="fr-FR" dirty="0" smtClean="0"/>
              <a:t> by S</a:t>
            </a:r>
            <a:r>
              <a:rPr lang="fr-FR" baseline="30000" dirty="0" smtClean="0"/>
              <a:t>3</a:t>
            </a:r>
            <a:r>
              <a:rPr lang="fr-FR" dirty="0" smtClean="0"/>
              <a:t>)</a:t>
            </a:r>
            <a:r>
              <a:rPr lang="en-GB" b="1" dirty="0" smtClean="0">
                <a:solidFill>
                  <a:schemeClr val="accent1"/>
                </a:solidFill>
              </a:rPr>
              <a:t>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 smtClean="0"/>
              <a:t>Identification station under construction at IJCLab</a:t>
            </a:r>
          </a:p>
          <a:p>
            <a:pPr marL="28575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Decay spectroscopy tape station based on BEDO (ALTO)</a:t>
            </a:r>
          </a:p>
          <a:p>
            <a:pPr marL="28575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Needed for characterisation of S</a:t>
            </a:r>
            <a:r>
              <a:rPr lang="en-GB" baseline="30000" dirty="0" smtClean="0"/>
              <a:t>3</a:t>
            </a:r>
            <a:r>
              <a:rPr lang="en-GB" dirty="0" smtClean="0"/>
              <a:t>(LEB) beams</a:t>
            </a:r>
            <a:endParaRPr lang="fr-FR" dirty="0"/>
          </a:p>
          <a:p>
            <a:pPr marL="28575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 smtClean="0"/>
              <a:t>Multi-</a:t>
            </a:r>
            <a:r>
              <a:rPr lang="fr-FR" dirty="0" err="1" smtClean="0"/>
              <a:t>detection</a:t>
            </a:r>
            <a:r>
              <a:rPr lang="fr-FR" dirty="0" smtClean="0"/>
              <a:t>: gamma-ray, protons, β, X-ray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7789" r="5707" b="30181"/>
          <a:stretch/>
        </p:blipFill>
        <p:spPr bwMode="auto">
          <a:xfrm>
            <a:off x="9256197" y="5971663"/>
            <a:ext cx="800259" cy="422556"/>
          </a:xfrm>
          <a:prstGeom prst="rect">
            <a:avLst/>
          </a:prstGeom>
        </p:spPr>
      </p:pic>
      <p:sp>
        <p:nvSpPr>
          <p:cNvPr id="34" name="Rectangle 40"/>
          <p:cNvSpPr/>
          <p:nvPr/>
        </p:nvSpPr>
        <p:spPr>
          <a:xfrm>
            <a:off x="7535457" y="6045169"/>
            <a:ext cx="374627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1004760">
              <a:lnSpc>
                <a:spcPct val="100000"/>
              </a:lnSpc>
            </a:pPr>
            <a:r>
              <a:rPr lang="en-GB" sz="1200" i="1" spc="-1" dirty="0" smtClean="0">
                <a:solidFill>
                  <a:schemeClr val="dk1"/>
                </a:solidFill>
                <a:latin typeface="Arial"/>
              </a:rPr>
              <a:t>Courtesy L. </a:t>
            </a:r>
            <a:r>
              <a:rPr lang="en-GB" sz="1200" i="1" spc="-1" dirty="0" err="1" smtClean="0">
                <a:solidFill>
                  <a:schemeClr val="dk1"/>
                </a:solidFill>
                <a:latin typeface="Arial"/>
              </a:rPr>
              <a:t>Plagnol</a:t>
            </a:r>
            <a:endParaRPr lang="en-GB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" name="Image 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256197" y="3281771"/>
            <a:ext cx="2155525" cy="252049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118" y="3212976"/>
            <a:ext cx="2938527" cy="2658086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9408368" y="1484784"/>
            <a:ext cx="1152128" cy="47733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  <a:b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S. Bara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66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Ongoing projects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28375" y="1284325"/>
            <a:ext cx="6908186" cy="2729589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DRIL </a:t>
            </a:r>
            <a:r>
              <a:rPr lang="en-GB" dirty="0" smtClean="0"/>
              <a:t>(Double </a:t>
            </a:r>
            <a:r>
              <a:rPr lang="en-GB" dirty="0"/>
              <a:t>Resonance Investigation </a:t>
            </a:r>
            <a:r>
              <a:rPr lang="en-GB" dirty="0" smtClean="0"/>
              <a:t>on-Line)</a:t>
            </a:r>
            <a:endParaRPr lang="en-GB" dirty="0"/>
          </a:p>
          <a:p>
            <a:r>
              <a:rPr lang="en-GB" dirty="0" smtClean="0"/>
              <a:t>Adapting the </a:t>
            </a:r>
            <a:r>
              <a:rPr lang="en-GB" dirty="0" smtClean="0"/>
              <a:t>Laser </a:t>
            </a:r>
            <a:r>
              <a:rPr lang="en-GB" dirty="0"/>
              <a:t>Radiofrequency Double Resonance (LRDR</a:t>
            </a:r>
            <a:r>
              <a:rPr lang="en-GB" dirty="0" smtClean="0"/>
              <a:t>) spectroscopy </a:t>
            </a:r>
            <a:r>
              <a:rPr lang="en-GB" dirty="0" smtClean="0"/>
              <a:t>technique to </a:t>
            </a:r>
            <a:r>
              <a:rPr lang="en-GB" dirty="0" smtClean="0"/>
              <a:t>S</a:t>
            </a:r>
            <a:r>
              <a:rPr lang="en-GB" baseline="30000" dirty="0" smtClean="0"/>
              <a:t>3</a:t>
            </a:r>
            <a:r>
              <a:rPr lang="en-GB" dirty="0" smtClean="0"/>
              <a:t>LEB gas jet environment to measure magnetic octupole moment of radioactive nuclei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en-GB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50003" y="692696"/>
            <a:ext cx="6361651" cy="28680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57" tIns="50928" rIns="101857" bIns="50928" anchor="t">
            <a:noAutofit/>
          </a:bodyPr>
          <a:lstStyle/>
          <a:p>
            <a:pPr>
              <a:lnSpc>
                <a:spcPct val="100000"/>
              </a:lnSpc>
              <a:buNone/>
              <a:defRPr/>
            </a:pPr>
            <a:endParaRPr lang="en-US" sz="2037" spc="-1" dirty="0">
              <a:latin typeface="Arial"/>
            </a:endParaRPr>
          </a:p>
        </p:txBody>
      </p:sp>
      <p:sp>
        <p:nvSpPr>
          <p:cNvPr id="24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77E71596-5F9D-49C5-9701-16B3CA54319D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3" name="ZoneTexte 62"/>
          <p:cNvSpPr txBox="1"/>
          <p:nvPr/>
        </p:nvSpPr>
        <p:spPr bwMode="auto">
          <a:xfrm>
            <a:off x="5243655" y="3012830"/>
            <a:ext cx="1722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Courtesy A. de Roubin</a:t>
            </a:r>
            <a:endParaRPr lang="en-GB" sz="1200" i="1" dirty="0"/>
          </a:p>
        </p:txBody>
      </p:sp>
      <p:pic>
        <p:nvPicPr>
          <p:cNvPr id="56" name="Image 11"/>
          <p:cNvPicPr/>
          <p:nvPr/>
        </p:nvPicPr>
        <p:blipFill>
          <a:blip r:embed="rId3"/>
          <a:stretch/>
        </p:blipFill>
        <p:spPr>
          <a:xfrm>
            <a:off x="6843836" y="2680351"/>
            <a:ext cx="858600" cy="85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785" y="1262500"/>
            <a:ext cx="2810999" cy="2454532"/>
          </a:xfrm>
          <a:prstGeom prst="rect">
            <a:avLst/>
          </a:prstGeom>
        </p:spPr>
      </p:pic>
      <p:pic>
        <p:nvPicPr>
          <p:cNvPr id="29" name="Picture 67"/>
          <p:cNvPicPr>
            <a:picLocks noChangeAspect="1"/>
          </p:cNvPicPr>
          <p:nvPr/>
        </p:nvPicPr>
        <p:blipFill>
          <a:blip r:embed="rId5"/>
          <a:srcRect l="45693" b="24276"/>
          <a:stretch>
            <a:fillRect/>
          </a:stretch>
        </p:blipFill>
        <p:spPr>
          <a:xfrm>
            <a:off x="10848528" y="1489490"/>
            <a:ext cx="626560" cy="643366"/>
          </a:xfrm>
          <a:prstGeom prst="rect">
            <a:avLst/>
          </a:prstGeom>
        </p:spPr>
      </p:pic>
      <p:sp>
        <p:nvSpPr>
          <p:cNvPr id="30" name="Espace réservé du contenu 2"/>
          <p:cNvSpPr txBox="1">
            <a:spLocks/>
          </p:cNvSpPr>
          <p:nvPr/>
        </p:nvSpPr>
        <p:spPr bwMode="auto">
          <a:xfrm>
            <a:off x="572478" y="3953992"/>
            <a:ext cx="3897506" cy="272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dirty="0" smtClean="0"/>
              <a:t>First phase: </a:t>
            </a:r>
            <a:r>
              <a:rPr lang="en-GB" dirty="0"/>
              <a:t>n</a:t>
            </a:r>
            <a:r>
              <a:rPr lang="en-GB" dirty="0" smtClean="0"/>
              <a:t>ew S</a:t>
            </a:r>
            <a:r>
              <a:rPr lang="en-GB" baseline="30000" dirty="0" smtClean="0"/>
              <a:t>3</a:t>
            </a:r>
            <a:r>
              <a:rPr lang="en-GB" dirty="0" smtClean="0"/>
              <a:t> Atomic Beam Unit</a:t>
            </a:r>
            <a:r>
              <a:rPr lang="en-GB" b="1" dirty="0" smtClean="0">
                <a:solidFill>
                  <a:schemeClr val="tx2"/>
                </a:solidFill>
              </a:rPr>
              <a:t> </a:t>
            </a:r>
            <a:r>
              <a:rPr lang="en-GB" dirty="0" smtClean="0"/>
              <a:t>with possibility to implement LRDR</a:t>
            </a:r>
          </a:p>
          <a:p>
            <a:pPr fontAlgn="auto">
              <a:spcAft>
                <a:spcPts val="0"/>
              </a:spcAft>
            </a:pPr>
            <a:r>
              <a:rPr lang="en-GB" dirty="0" smtClean="0"/>
              <a:t>Built at LPC, to be moved to </a:t>
            </a:r>
            <a:r>
              <a:rPr lang="en-GB" dirty="0" err="1" smtClean="0"/>
              <a:t>AlTISA</a:t>
            </a:r>
            <a:r>
              <a:rPr lang="en-GB" dirty="0" smtClean="0"/>
              <a:t> in the coming weeks for laser access</a:t>
            </a:r>
            <a:endParaRPr lang="fr-FR" dirty="0" smtClean="0"/>
          </a:p>
          <a:p>
            <a:pPr fontAlgn="auto">
              <a:spcAft>
                <a:spcPts val="0"/>
              </a:spcAft>
            </a:pPr>
            <a:endParaRPr lang="fr-FR" dirty="0" smtClean="0"/>
          </a:p>
          <a:p>
            <a:pPr fontAlgn="auto">
              <a:spcAft>
                <a:spcPts val="0"/>
              </a:spcAft>
            </a:pPr>
            <a:endParaRPr lang="fr-FR" dirty="0" smtClean="0"/>
          </a:p>
          <a:p>
            <a:pPr fontAlgn="auto">
              <a:spcAft>
                <a:spcPts val="0"/>
              </a:spcAft>
            </a:pPr>
            <a:endParaRPr lang="en-GB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578" y="3490216"/>
            <a:ext cx="4675182" cy="268353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9550" r="3800" b="6951"/>
          <a:stretch/>
        </p:blipFill>
        <p:spPr>
          <a:xfrm>
            <a:off x="9069764" y="3043052"/>
            <a:ext cx="2862353" cy="3130699"/>
          </a:xfrm>
          <a:prstGeom prst="rect">
            <a:avLst/>
          </a:prstGeom>
        </p:spPr>
      </p:pic>
      <p:sp>
        <p:nvSpPr>
          <p:cNvPr id="44" name="Ellipse 43"/>
          <p:cNvSpPr/>
          <p:nvPr/>
        </p:nvSpPr>
        <p:spPr>
          <a:xfrm rot="19914203">
            <a:off x="340181" y="1493485"/>
            <a:ext cx="1161739" cy="494565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Talk A. </a:t>
            </a:r>
            <a:r>
              <a:rPr lang="en-GB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Raggio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0003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879E96-106D-411C-A21D-BA5879F0F66A}" type="slidenum">
              <a:rPr lang="en-GB" smtClean="0">
                <a:cs typeface="Arial" panose="020B0604020202020204" pitchFamily="34" charset="0"/>
              </a:rPr>
              <a:pPr/>
              <a:t>13</a:t>
            </a:fld>
            <a:endParaRPr lang="en-GB">
              <a:cs typeface="Arial" panose="020B0604020202020204" pitchFamily="34" charset="0"/>
            </a:endParaRPr>
          </a:p>
        </p:txBody>
      </p:sp>
      <p:pic>
        <p:nvPicPr>
          <p:cNvPr id="869" name="Image 25"/>
          <p:cNvPicPr/>
          <p:nvPr/>
        </p:nvPicPr>
        <p:blipFill rotWithShape="1">
          <a:blip r:embed="rId3"/>
          <a:srcRect b="6668"/>
          <a:stretch/>
        </p:blipFill>
        <p:spPr>
          <a:xfrm>
            <a:off x="97960" y="2082386"/>
            <a:ext cx="2901696" cy="2599466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2" name="ZoneTexte 24"/>
          <p:cNvSpPr/>
          <p:nvPr/>
        </p:nvSpPr>
        <p:spPr>
          <a:xfrm>
            <a:off x="317819" y="1340768"/>
            <a:ext cx="4902546" cy="5952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1857" tIns="50928" rIns="101857" bIns="50928" anchor="t">
            <a:spAutoFit/>
          </a:bodyPr>
          <a:lstStyle/>
          <a:p>
            <a:pPr algn="ctr" defTabSz="1137087">
              <a:buClr>
                <a:srgbClr val="000000"/>
              </a:buClr>
            </a:pPr>
            <a:r>
              <a:rPr lang="en-US" sz="1600" b="1" spc="-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  <a:r>
              <a:rPr lang="en-US" sz="1600" b="1" spc="-1" baseline="30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spc="-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600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Radioactive Ion Extraction and </a:t>
            </a:r>
            <a:r>
              <a:rPr lang="en-GB" sz="1600" spc="-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Neutralisation </a:t>
            </a:r>
            <a:r>
              <a:rPr lang="en-GB" sz="1600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for </a:t>
            </a:r>
            <a:r>
              <a:rPr lang="en-US" sz="1600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spc="-1" baseline="30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600" spc="-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6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9" name="Rectangle 9"/>
          <p:cNvSpPr/>
          <p:nvPr/>
        </p:nvSpPr>
        <p:spPr>
          <a:xfrm>
            <a:off x="7662481" y="1992449"/>
            <a:ext cx="132414" cy="1558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1857" tIns="50928" rIns="101857" bIns="50928" anchor="ctr">
            <a:noAutofit/>
          </a:bodyPr>
          <a:lstStyle/>
          <a:p>
            <a:pPr algn="ctr" defTabSz="1034826"/>
            <a:endParaRPr lang="fr-FR" sz="2037" spc="-1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1" name="ZoneTexte 47"/>
          <p:cNvSpPr/>
          <p:nvPr/>
        </p:nvSpPr>
        <p:spPr>
          <a:xfrm>
            <a:off x="8328248" y="1537563"/>
            <a:ext cx="3745838" cy="5952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1857" tIns="50928" rIns="101857" bIns="50928" anchor="t">
            <a:spAutoFit/>
          </a:bodyPr>
          <a:lstStyle/>
          <a:p>
            <a:pPr algn="ctr" defTabSz="1137087">
              <a:buClr>
                <a:srgbClr val="000000"/>
              </a:buClr>
            </a:pPr>
            <a:r>
              <a:rPr lang="en-US" sz="1600" b="1" spc="-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LRC</a:t>
            </a:r>
            <a:r>
              <a:rPr lang="en-US" sz="1600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(Laser resonance </a:t>
            </a:r>
            <a:r>
              <a:rPr lang="en-US" sz="1600" spc="-1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chromatography)</a:t>
            </a:r>
            <a:endParaRPr lang="en-GB" sz="16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4" name="Groupe 9"/>
          <p:cNvGrpSpPr/>
          <p:nvPr/>
        </p:nvGrpSpPr>
        <p:grpSpPr>
          <a:xfrm>
            <a:off x="5137042" y="1700808"/>
            <a:ext cx="3119201" cy="3600401"/>
            <a:chOff x="4268738" y="1606900"/>
            <a:chExt cx="2756107" cy="3181294"/>
          </a:xfrm>
          <a:noFill/>
        </p:grpSpPr>
        <p:grpSp>
          <p:nvGrpSpPr>
            <p:cNvPr id="885" name="Groupe 4"/>
            <p:cNvGrpSpPr/>
            <p:nvPr/>
          </p:nvGrpSpPr>
          <p:grpSpPr>
            <a:xfrm>
              <a:off x="4268738" y="2260060"/>
              <a:ext cx="2756107" cy="2528134"/>
              <a:chOff x="4268738" y="2260060"/>
              <a:chExt cx="2756107" cy="2528134"/>
            </a:xfrm>
            <a:grpFill/>
          </p:grpSpPr>
          <p:pic>
            <p:nvPicPr>
              <p:cNvPr id="886" name="Image 49"/>
              <p:cNvPicPr>
                <a:picLocks noChangeAspect="1"/>
              </p:cNvPicPr>
              <p:nvPr/>
            </p:nvPicPr>
            <p:blipFill>
              <a:blip r:embed="rId4"/>
              <a:srcRect l="24786" r="7774"/>
              <a:stretch/>
            </p:blipFill>
            <p:spPr>
              <a:xfrm rot="5400000">
                <a:off x="4407646" y="2121153"/>
                <a:ext cx="2478291" cy="2756106"/>
              </a:xfrm>
              <a:prstGeom prst="rect">
                <a:avLst/>
              </a:prstGeom>
              <a:grpFill/>
              <a:ln w="0">
                <a:noFill/>
              </a:ln>
            </p:spPr>
          </p:pic>
          <p:sp>
            <p:nvSpPr>
              <p:cNvPr id="887" name="ZoneTexte 50"/>
              <p:cNvSpPr/>
              <p:nvPr/>
            </p:nvSpPr>
            <p:spPr>
              <a:xfrm>
                <a:off x="4268738" y="4479756"/>
                <a:ext cx="2756106" cy="30843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101857" tIns="50928" rIns="101857" bIns="50928" anchor="t">
                <a:spAutoFit/>
              </a:bodyPr>
              <a:lstStyle/>
              <a:p>
                <a:pPr algn="ctr" defTabSz="1137087"/>
                <a:r>
                  <a:rPr lang="fr-FR" sz="1600" spc="-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GISELE laser </a:t>
                </a:r>
                <a:r>
                  <a:rPr lang="fr-FR" sz="1600" spc="-1" dirty="0" err="1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</a:t>
                </a:r>
                <a:endParaRPr lang="en-GB" sz="1600" spc="-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88" name="ZoneTexte 52"/>
            <p:cNvSpPr/>
            <p:nvPr/>
          </p:nvSpPr>
          <p:spPr>
            <a:xfrm>
              <a:off x="4268738" y="1606900"/>
              <a:ext cx="2756105" cy="580388"/>
            </a:xfrm>
            <a:prstGeom prst="rect">
              <a:avLst/>
            </a:pr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101857" tIns="50928" rIns="101857" bIns="50928" anchor="t">
              <a:spAutoFit/>
            </a:bodyPr>
            <a:lstStyle/>
            <a:p>
              <a:pPr algn="ctr" defTabSz="1137087">
                <a:buClr>
                  <a:srgbClr val="000000"/>
                </a:buClr>
              </a:pPr>
              <a:r>
                <a:rPr lang="en-US" sz="1800" b="1" spc="-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</a:t>
              </a:r>
              <a:r>
                <a:rPr lang="en-US" sz="1800" b="1" spc="-1" dirty="0" smtClean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offline </a:t>
              </a:r>
              <a:r>
                <a:rPr lang="en-US" sz="1800" b="1" spc="-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platform at GANIL</a:t>
              </a:r>
              <a:endParaRPr lang="en-GB" sz="1800" b="1" spc="-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Titre 1"/>
          <p:cNvSpPr>
            <a:spLocks noGrp="1"/>
          </p:cNvSpPr>
          <p:nvPr>
            <p:ph type="title"/>
          </p:nvPr>
        </p:nvSpPr>
        <p:spPr>
          <a:xfrm>
            <a:off x="407368" y="1"/>
            <a:ext cx="11377264" cy="1196752"/>
          </a:xfrm>
          <a:noFill/>
        </p:spPr>
        <p:txBody>
          <a:bodyPr/>
          <a:lstStyle/>
          <a:p>
            <a:r>
              <a:rPr lang="en-GB" dirty="0" smtClean="0"/>
              <a:t>Ongoing projects</a:t>
            </a:r>
            <a:endParaRPr lang="en-GB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39FE66A-6770-416A-BB26-169466A353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3770174"/>
            <a:ext cx="3289517" cy="246713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" t="11479"/>
          <a:stretch/>
        </p:blipFill>
        <p:spPr>
          <a:xfrm>
            <a:off x="8340486" y="2441004"/>
            <a:ext cx="3817096" cy="2685669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9696400" y="5301209"/>
            <a:ext cx="1215879" cy="4372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Talk T. Stefan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018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GISELE laser </a:t>
            </a:r>
            <a:r>
              <a:rPr lang="fr-FR" dirty="0" err="1" smtClean="0"/>
              <a:t>lab</a:t>
            </a:r>
            <a:endParaRPr lang="fr-FR" dirty="0"/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C5427232-DA66-3CC6-457E-66096C48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0A297500-7527-634B-90F4-69D0994C32B4}" type="slidenum">
              <a:rPr lang="en-GB" smtClean="0"/>
              <a:pPr/>
              <a:t>14</a:t>
            </a:fld>
            <a:endParaRPr lang="en-GB" dirty="0"/>
          </a:p>
        </p:txBody>
      </p:sp>
      <p:grpSp>
        <p:nvGrpSpPr>
          <p:cNvPr id="10" name="Google Shape;461;p25"/>
          <p:cNvGrpSpPr>
            <a:grpSpLocks noChangeAspect="1"/>
          </p:cNvGrpSpPr>
          <p:nvPr/>
        </p:nvGrpSpPr>
        <p:grpSpPr>
          <a:xfrm>
            <a:off x="2613724" y="4260831"/>
            <a:ext cx="3879364" cy="2457450"/>
            <a:chOff x="64125" y="1573513"/>
            <a:chExt cx="6943549" cy="4040718"/>
          </a:xfrm>
        </p:grpSpPr>
        <p:grpSp>
          <p:nvGrpSpPr>
            <p:cNvPr id="11" name="Google Shape;462;p25"/>
            <p:cNvGrpSpPr/>
            <p:nvPr/>
          </p:nvGrpSpPr>
          <p:grpSpPr>
            <a:xfrm>
              <a:off x="64125" y="1573513"/>
              <a:ext cx="6943549" cy="3818097"/>
              <a:chOff x="64125" y="1573513"/>
              <a:chExt cx="6943549" cy="3818097"/>
            </a:xfrm>
          </p:grpSpPr>
          <p:grpSp>
            <p:nvGrpSpPr>
              <p:cNvPr id="13" name="Google Shape;463;p25"/>
              <p:cNvGrpSpPr/>
              <p:nvPr/>
            </p:nvGrpSpPr>
            <p:grpSpPr>
              <a:xfrm>
                <a:off x="64125" y="1654174"/>
                <a:ext cx="6943549" cy="3737436"/>
                <a:chOff x="0" y="1654174"/>
                <a:chExt cx="6943549" cy="3737436"/>
              </a:xfrm>
            </p:grpSpPr>
            <p:pic>
              <p:nvPicPr>
                <p:cNvPr id="31" name="Google Shape;464;p25"/>
                <p:cNvPicPr preferRelativeResize="0">
                  <a:picLocks noChangeAspect="1"/>
                </p:cNvPicPr>
                <p:nvPr/>
              </p:nvPicPr>
              <p:blipFill rotWithShape="1">
                <a:blip r:embed="rId3">
                  <a:alphaModFix/>
                </a:blip>
                <a:srcRect b="6340"/>
                <a:stretch/>
              </p:blipFill>
              <p:spPr>
                <a:xfrm>
                  <a:off x="0" y="1654174"/>
                  <a:ext cx="6943549" cy="373743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2" name="Google Shape;465;p25"/>
                <p:cNvSpPr/>
                <p:nvPr/>
              </p:nvSpPr>
              <p:spPr>
                <a:xfrm>
                  <a:off x="3943500" y="1744633"/>
                  <a:ext cx="784500" cy="2466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3" name="Google Shape;466;p25"/>
                <p:cNvSpPr/>
                <p:nvPr/>
              </p:nvSpPr>
              <p:spPr>
                <a:xfrm>
                  <a:off x="3943500" y="2099783"/>
                  <a:ext cx="784500" cy="2466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4" name="Google Shape;467;p25"/>
                <p:cNvSpPr/>
                <p:nvPr/>
              </p:nvSpPr>
              <p:spPr>
                <a:xfrm>
                  <a:off x="3955725" y="2442544"/>
                  <a:ext cx="784500" cy="2466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5" name="Google Shape;468;p25"/>
                <p:cNvSpPr/>
                <p:nvPr/>
              </p:nvSpPr>
              <p:spPr>
                <a:xfrm>
                  <a:off x="3926300" y="3169265"/>
                  <a:ext cx="784500" cy="2466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6" name="Google Shape;469;p25"/>
                <p:cNvSpPr/>
                <p:nvPr/>
              </p:nvSpPr>
              <p:spPr>
                <a:xfrm>
                  <a:off x="3904725" y="3534107"/>
                  <a:ext cx="784500" cy="2151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7" name="Google Shape;470;p25"/>
                <p:cNvSpPr/>
                <p:nvPr/>
              </p:nvSpPr>
              <p:spPr>
                <a:xfrm>
                  <a:off x="3926300" y="2815197"/>
                  <a:ext cx="784500" cy="2151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8" name="Google Shape;471;p25"/>
                <p:cNvSpPr/>
                <p:nvPr/>
              </p:nvSpPr>
              <p:spPr>
                <a:xfrm>
                  <a:off x="3943500" y="3892797"/>
                  <a:ext cx="784500" cy="2151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39" name="Google Shape;472;p25"/>
                <p:cNvSpPr/>
                <p:nvPr/>
              </p:nvSpPr>
              <p:spPr>
                <a:xfrm>
                  <a:off x="3926300" y="4240636"/>
                  <a:ext cx="784500" cy="2151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40" name="Google Shape;473;p25"/>
                <p:cNvSpPr/>
                <p:nvPr/>
              </p:nvSpPr>
              <p:spPr>
                <a:xfrm>
                  <a:off x="3943500" y="4593899"/>
                  <a:ext cx="784500" cy="2151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  <p:sp>
              <p:nvSpPr>
                <p:cNvPr id="41" name="Google Shape;474;p25"/>
                <p:cNvSpPr/>
                <p:nvPr/>
              </p:nvSpPr>
              <p:spPr>
                <a:xfrm>
                  <a:off x="3955725" y="4945624"/>
                  <a:ext cx="784500" cy="215100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lang="en-GB" sz="1200" dirty="0"/>
                </a:p>
              </p:txBody>
            </p:sp>
          </p:grpSp>
          <p:sp>
            <p:nvSpPr>
              <p:cNvPr id="20" name="Google Shape;475;p25"/>
              <p:cNvSpPr txBox="1"/>
              <p:nvPr/>
            </p:nvSpPr>
            <p:spPr>
              <a:xfrm>
                <a:off x="4651800" y="1573513"/>
                <a:ext cx="1249500" cy="39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124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1" name="Google Shape;476;p25"/>
              <p:cNvSpPr txBox="1"/>
              <p:nvPr/>
            </p:nvSpPr>
            <p:spPr>
              <a:xfrm>
                <a:off x="4226525" y="1941220"/>
                <a:ext cx="1249500" cy="39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122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2" name="Google Shape;477;p25"/>
              <p:cNvSpPr txBox="1"/>
              <p:nvPr/>
            </p:nvSpPr>
            <p:spPr>
              <a:xfrm>
                <a:off x="3842598" y="2290888"/>
                <a:ext cx="1345172" cy="3915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120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4" name="Google Shape;478;p25"/>
              <p:cNvSpPr txBox="1"/>
              <p:nvPr/>
            </p:nvSpPr>
            <p:spPr>
              <a:xfrm>
                <a:off x="3651902" y="2652172"/>
                <a:ext cx="1101448" cy="363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119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5" name="Google Shape;479;p25"/>
              <p:cNvSpPr txBox="1"/>
              <p:nvPr/>
            </p:nvSpPr>
            <p:spPr>
              <a:xfrm>
                <a:off x="3548850" y="3007706"/>
                <a:ext cx="1071564" cy="284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118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6" name="Google Shape;480;p25"/>
              <p:cNvSpPr txBox="1"/>
              <p:nvPr/>
            </p:nvSpPr>
            <p:spPr>
              <a:xfrm>
                <a:off x="3448181" y="3352500"/>
                <a:ext cx="1129592" cy="4104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117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7" name="Google Shape;481;p25"/>
              <p:cNvSpPr txBox="1"/>
              <p:nvPr/>
            </p:nvSpPr>
            <p:spPr>
              <a:xfrm>
                <a:off x="3328274" y="3696436"/>
                <a:ext cx="1249500" cy="39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116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8" name="Google Shape;482;p25"/>
              <p:cNvSpPr txBox="1"/>
              <p:nvPr/>
            </p:nvSpPr>
            <p:spPr>
              <a:xfrm>
                <a:off x="3183700" y="4051925"/>
                <a:ext cx="1249500" cy="39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115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29" name="Google Shape;483;p25"/>
              <p:cNvSpPr txBox="1"/>
              <p:nvPr/>
            </p:nvSpPr>
            <p:spPr>
              <a:xfrm>
                <a:off x="3025800" y="4398993"/>
                <a:ext cx="1249500" cy="39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114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  <p:sp>
            <p:nvSpPr>
              <p:cNvPr id="30" name="Google Shape;484;p25"/>
              <p:cNvSpPr txBox="1"/>
              <p:nvPr/>
            </p:nvSpPr>
            <p:spPr>
              <a:xfrm>
                <a:off x="2698404" y="4774226"/>
                <a:ext cx="1249500" cy="398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lvl="0" indent="0" algn="l" rtl="0">
                  <a:lnSpc>
                    <a:spcPct val="60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200" baseline="30000" dirty="0" smtClean="0">
                    <a:solidFill>
                      <a:srgbClr val="222222"/>
                    </a:solidFill>
                  </a:rPr>
                  <a:t>112</a:t>
                </a:r>
                <a:r>
                  <a:rPr lang="en-GB" sz="1200" dirty="0" smtClean="0">
                    <a:solidFill>
                      <a:srgbClr val="222222"/>
                    </a:solidFill>
                  </a:rPr>
                  <a:t>Sn</a:t>
                </a:r>
                <a:endParaRPr lang="en-GB" sz="1200" dirty="0">
                  <a:solidFill>
                    <a:srgbClr val="222222"/>
                  </a:solidFill>
                </a:endParaRPr>
              </a:p>
            </p:txBody>
          </p:sp>
        </p:grpSp>
        <p:pic>
          <p:nvPicPr>
            <p:cNvPr id="12" name="Google Shape;485;p25"/>
            <p:cNvPicPr preferRelativeResize="0"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171326" y="5356494"/>
              <a:ext cx="2644332" cy="2577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e 2"/>
          <p:cNvGrpSpPr/>
          <p:nvPr/>
        </p:nvGrpSpPr>
        <p:grpSpPr>
          <a:xfrm>
            <a:off x="315226" y="4721635"/>
            <a:ext cx="2088232" cy="1392725"/>
            <a:chOff x="8544272" y="548680"/>
            <a:chExt cx="2088232" cy="1392725"/>
          </a:xfrm>
        </p:grpSpPr>
        <p:pic>
          <p:nvPicPr>
            <p:cNvPr id="58" name="Image 57"/>
            <p:cNvPicPr>
              <a:picLocks noChangeAspect="1"/>
            </p:cNvPicPr>
            <p:nvPr/>
          </p:nvPicPr>
          <p:blipFill rotWithShape="1">
            <a:blip r:embed="rId5"/>
            <a:srcRect l="47391"/>
            <a:stretch/>
          </p:blipFill>
          <p:spPr>
            <a:xfrm>
              <a:off x="8544272" y="548680"/>
              <a:ext cx="2088232" cy="1392725"/>
            </a:xfrm>
            <a:prstGeom prst="rect">
              <a:avLst/>
            </a:prstGeom>
          </p:spPr>
        </p:pic>
        <p:sp>
          <p:nvSpPr>
            <p:cNvPr id="60" name="Ellipse 59"/>
            <p:cNvSpPr/>
            <p:nvPr/>
          </p:nvSpPr>
          <p:spPr>
            <a:xfrm>
              <a:off x="9714413" y="1253450"/>
              <a:ext cx="167556" cy="546462"/>
            </a:xfrm>
            <a:prstGeom prst="ellipse">
              <a:avLst/>
            </a:prstGeom>
            <a:noFill/>
            <a:ln w="28575">
              <a:solidFill>
                <a:srgbClr val="19A9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" name="Ellipse 60"/>
            <p:cNvSpPr/>
            <p:nvPr/>
          </p:nvSpPr>
          <p:spPr>
            <a:xfrm>
              <a:off x="9714413" y="977493"/>
              <a:ext cx="167556" cy="307963"/>
            </a:xfrm>
            <a:prstGeom prst="ellipse">
              <a:avLst/>
            </a:prstGeom>
            <a:noFill/>
            <a:ln w="28575">
              <a:solidFill>
                <a:srgbClr val="19A9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7426799" y="4808185"/>
            <a:ext cx="21268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 smtClean="0"/>
              <a:t>PhD thesis </a:t>
            </a:r>
            <a:r>
              <a:rPr lang="en-GB" sz="1200" i="1" dirty="0" smtClean="0"/>
              <a:t>A. Brizard</a:t>
            </a:r>
            <a:endParaRPr lang="en-GB" sz="1200" i="1" dirty="0"/>
          </a:p>
        </p:txBody>
      </p:sp>
      <p:grpSp>
        <p:nvGrpSpPr>
          <p:cNvPr id="47" name="Groupe 46"/>
          <p:cNvGrpSpPr/>
          <p:nvPr/>
        </p:nvGrpSpPr>
        <p:grpSpPr>
          <a:xfrm>
            <a:off x="7515831" y="2702820"/>
            <a:ext cx="1146680" cy="1768729"/>
            <a:chOff x="678166" y="3888109"/>
            <a:chExt cx="1245305" cy="1779871"/>
          </a:xfrm>
        </p:grpSpPr>
        <p:grpSp>
          <p:nvGrpSpPr>
            <p:cNvPr id="48" name="Groupe 47"/>
            <p:cNvGrpSpPr/>
            <p:nvPr/>
          </p:nvGrpSpPr>
          <p:grpSpPr>
            <a:xfrm>
              <a:off x="678166" y="3888109"/>
              <a:ext cx="1245305" cy="1779871"/>
              <a:chOff x="551634" y="3117076"/>
              <a:chExt cx="1100344" cy="1572683"/>
            </a:xfrm>
          </p:grpSpPr>
          <p:grpSp>
            <p:nvGrpSpPr>
              <p:cNvPr id="50" name="Groupe 49"/>
              <p:cNvGrpSpPr/>
              <p:nvPr/>
            </p:nvGrpSpPr>
            <p:grpSpPr>
              <a:xfrm>
                <a:off x="551634" y="3117076"/>
                <a:ext cx="1100344" cy="1223975"/>
                <a:chOff x="109579" y="3729266"/>
                <a:chExt cx="1100344" cy="1223975"/>
              </a:xfrm>
            </p:grpSpPr>
            <p:cxnSp>
              <p:nvCxnSpPr>
                <p:cNvPr id="52" name="Connecteur droit 51"/>
                <p:cNvCxnSpPr/>
                <p:nvPr/>
              </p:nvCxnSpPr>
              <p:spPr>
                <a:xfrm>
                  <a:off x="489843" y="3985715"/>
                  <a:ext cx="720080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/>
                <p:cNvCxnSpPr/>
                <p:nvPr/>
              </p:nvCxnSpPr>
              <p:spPr>
                <a:xfrm>
                  <a:off x="489843" y="4463810"/>
                  <a:ext cx="72008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/>
                <p:cNvCxnSpPr/>
                <p:nvPr/>
              </p:nvCxnSpPr>
              <p:spPr>
                <a:xfrm>
                  <a:off x="489843" y="4947993"/>
                  <a:ext cx="72008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/>
                <p:cNvCxnSpPr/>
                <p:nvPr/>
              </p:nvCxnSpPr>
              <p:spPr>
                <a:xfrm>
                  <a:off x="489843" y="3895413"/>
                  <a:ext cx="72008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avec flèche 55"/>
                <p:cNvCxnSpPr/>
                <p:nvPr/>
              </p:nvCxnSpPr>
              <p:spPr>
                <a:xfrm flipV="1">
                  <a:off x="849883" y="4469058"/>
                  <a:ext cx="0" cy="484183"/>
                </a:xfrm>
                <a:prstGeom prst="straightConnector1">
                  <a:avLst/>
                </a:prstGeom>
                <a:ln w="28575">
                  <a:solidFill>
                    <a:srgbClr val="A2A2F4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avec flèche 62"/>
                <p:cNvCxnSpPr/>
                <p:nvPr/>
              </p:nvCxnSpPr>
              <p:spPr>
                <a:xfrm flipV="1">
                  <a:off x="846326" y="3895414"/>
                  <a:ext cx="0" cy="560321"/>
                </a:xfrm>
                <a:prstGeom prst="straightConnector1">
                  <a:avLst/>
                </a:prstGeom>
                <a:ln w="28575">
                  <a:solidFill>
                    <a:srgbClr val="A2A2F4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ZoneTexte 63"/>
                <p:cNvSpPr txBox="1"/>
                <p:nvPr/>
              </p:nvSpPr>
              <p:spPr>
                <a:xfrm>
                  <a:off x="109579" y="3729266"/>
                  <a:ext cx="381013" cy="2662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358" b="1" dirty="0" smtClean="0">
                      <a:latin typeface="+mn-lt"/>
                    </a:rPr>
                    <a:t>A.I.</a:t>
                  </a:r>
                  <a:endParaRPr lang="en-GB" sz="1358" b="1" dirty="0">
                    <a:latin typeface="+mn-lt"/>
                  </a:endParaRPr>
                </a:p>
              </p:txBody>
            </p:sp>
            <p:sp>
              <p:nvSpPr>
                <p:cNvPr id="65" name="ZoneTexte 64"/>
                <p:cNvSpPr txBox="1"/>
                <p:nvPr/>
              </p:nvSpPr>
              <p:spPr>
                <a:xfrm>
                  <a:off x="172299" y="4609911"/>
                  <a:ext cx="654662" cy="2355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32" dirty="0" smtClean="0">
                      <a:latin typeface="+mn-lt"/>
                    </a:rPr>
                    <a:t>393.7 nm</a:t>
                  </a:r>
                  <a:endParaRPr lang="en-GB" sz="1132" dirty="0">
                    <a:latin typeface="+mn-lt"/>
                  </a:endParaRPr>
                </a:p>
              </p:txBody>
            </p:sp>
            <p:sp>
              <p:nvSpPr>
                <p:cNvPr id="66" name="ZoneTexte 65"/>
                <p:cNvSpPr txBox="1"/>
                <p:nvPr/>
              </p:nvSpPr>
              <p:spPr>
                <a:xfrm>
                  <a:off x="201812" y="4082726"/>
                  <a:ext cx="654662" cy="2355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132" dirty="0" smtClean="0">
                      <a:latin typeface="+mn-lt"/>
                    </a:rPr>
                    <a:t>418.4 nm</a:t>
                  </a:r>
                  <a:endParaRPr lang="en-GB" sz="1132" dirty="0">
                    <a:latin typeface="+mn-lt"/>
                  </a:endParaRPr>
                </a:p>
              </p:txBody>
            </p:sp>
          </p:grpSp>
          <p:sp>
            <p:nvSpPr>
              <p:cNvPr id="51" name="ZoneTexte 50"/>
              <p:cNvSpPr txBox="1"/>
              <p:nvPr/>
            </p:nvSpPr>
            <p:spPr>
              <a:xfrm>
                <a:off x="1085459" y="4392767"/>
                <a:ext cx="352968" cy="296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84" b="1" dirty="0" err="1" smtClean="0"/>
                  <a:t>Er</a:t>
                </a:r>
                <a:endParaRPr lang="en-GB" sz="1584" b="1" dirty="0"/>
              </a:p>
            </p:txBody>
          </p:sp>
        </p:grpSp>
        <p:sp>
          <p:nvSpPr>
            <p:cNvPr id="49" name="Ellipse 48"/>
            <p:cNvSpPr/>
            <p:nvPr/>
          </p:nvSpPr>
          <p:spPr>
            <a:xfrm>
              <a:off x="684811" y="4904154"/>
              <a:ext cx="896439" cy="24448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16" dirty="0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9184748" y="1772816"/>
            <a:ext cx="2330033" cy="5112568"/>
            <a:chOff x="9781493" y="1087868"/>
            <a:chExt cx="2181487" cy="5211619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81493" y="1096431"/>
              <a:ext cx="2181487" cy="5203056"/>
            </a:xfrm>
            <a:prstGeom prst="rect">
              <a:avLst/>
            </a:prstGeom>
          </p:spPr>
        </p:pic>
        <p:sp>
          <p:nvSpPr>
            <p:cNvPr id="67" name="Google Shape;475;p25"/>
            <p:cNvSpPr txBox="1"/>
            <p:nvPr/>
          </p:nvSpPr>
          <p:spPr>
            <a:xfrm>
              <a:off x="9912424" y="1087868"/>
              <a:ext cx="576064" cy="324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6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GB" sz="1200" baseline="30000" dirty="0" smtClean="0">
                  <a:solidFill>
                    <a:srgbClr val="222222"/>
                  </a:solidFill>
                </a:rPr>
                <a:t>170</a:t>
              </a:r>
              <a:r>
                <a:rPr lang="en-GB" sz="1200" dirty="0" smtClean="0">
                  <a:solidFill>
                    <a:srgbClr val="222222"/>
                  </a:solidFill>
                </a:rPr>
                <a:t>Er</a:t>
              </a:r>
              <a:endParaRPr lang="en-GB" sz="1200" dirty="0">
                <a:solidFill>
                  <a:srgbClr val="222222"/>
                </a:solidFill>
              </a:endParaRPr>
            </a:p>
          </p:txBody>
        </p:sp>
        <p:sp>
          <p:nvSpPr>
            <p:cNvPr id="68" name="Google Shape;475;p25"/>
            <p:cNvSpPr txBox="1"/>
            <p:nvPr/>
          </p:nvSpPr>
          <p:spPr>
            <a:xfrm>
              <a:off x="9912424" y="2130729"/>
              <a:ext cx="576064" cy="324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6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GB" sz="1200" baseline="30000" dirty="0" smtClean="0">
                  <a:solidFill>
                    <a:srgbClr val="222222"/>
                  </a:solidFill>
                </a:rPr>
                <a:t>168</a:t>
              </a:r>
              <a:r>
                <a:rPr lang="en-GB" sz="1200" dirty="0" smtClean="0">
                  <a:solidFill>
                    <a:srgbClr val="222222"/>
                  </a:solidFill>
                </a:rPr>
                <a:t>Er</a:t>
              </a:r>
              <a:endParaRPr lang="en-GB" sz="1200" dirty="0">
                <a:solidFill>
                  <a:srgbClr val="222222"/>
                </a:solidFill>
              </a:endParaRPr>
            </a:p>
          </p:txBody>
        </p:sp>
        <p:sp>
          <p:nvSpPr>
            <p:cNvPr id="69" name="Google Shape;475;p25"/>
            <p:cNvSpPr txBox="1"/>
            <p:nvPr/>
          </p:nvSpPr>
          <p:spPr>
            <a:xfrm>
              <a:off x="9912424" y="3172247"/>
              <a:ext cx="576064" cy="324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6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GB" sz="1200" baseline="30000" dirty="0" smtClean="0">
                  <a:solidFill>
                    <a:srgbClr val="222222"/>
                  </a:solidFill>
                </a:rPr>
                <a:t>167</a:t>
              </a:r>
              <a:r>
                <a:rPr lang="en-GB" sz="1200" dirty="0" smtClean="0">
                  <a:solidFill>
                    <a:srgbClr val="222222"/>
                  </a:solidFill>
                </a:rPr>
                <a:t>Er</a:t>
              </a:r>
              <a:endParaRPr lang="en-GB" sz="1200" dirty="0">
                <a:solidFill>
                  <a:srgbClr val="222222"/>
                </a:solidFill>
              </a:endParaRPr>
            </a:p>
          </p:txBody>
        </p:sp>
        <p:sp>
          <p:nvSpPr>
            <p:cNvPr id="70" name="Google Shape;475;p25"/>
            <p:cNvSpPr txBox="1"/>
            <p:nvPr/>
          </p:nvSpPr>
          <p:spPr>
            <a:xfrm>
              <a:off x="9908334" y="4187070"/>
              <a:ext cx="576064" cy="324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6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GB" sz="1200" baseline="30000" dirty="0" smtClean="0">
                  <a:solidFill>
                    <a:srgbClr val="222222"/>
                  </a:solidFill>
                </a:rPr>
                <a:t>166</a:t>
              </a:r>
              <a:r>
                <a:rPr lang="en-GB" sz="1200" dirty="0" smtClean="0">
                  <a:solidFill>
                    <a:srgbClr val="222222"/>
                  </a:solidFill>
                </a:rPr>
                <a:t>Er</a:t>
              </a:r>
              <a:endParaRPr lang="en-GB" sz="1200" dirty="0">
                <a:solidFill>
                  <a:srgbClr val="222222"/>
                </a:solidFill>
              </a:endParaRPr>
            </a:p>
          </p:txBody>
        </p:sp>
        <p:sp>
          <p:nvSpPr>
            <p:cNvPr id="71" name="Google Shape;475;p25"/>
            <p:cNvSpPr txBox="1"/>
            <p:nvPr/>
          </p:nvSpPr>
          <p:spPr>
            <a:xfrm>
              <a:off x="9918406" y="5192324"/>
              <a:ext cx="576064" cy="3249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6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GB" sz="1200" baseline="30000" dirty="0" smtClean="0">
                  <a:solidFill>
                    <a:srgbClr val="222222"/>
                  </a:solidFill>
                </a:rPr>
                <a:t>164</a:t>
              </a:r>
              <a:r>
                <a:rPr lang="en-GB" sz="1200" dirty="0" smtClean="0">
                  <a:solidFill>
                    <a:srgbClr val="222222"/>
                  </a:solidFill>
                </a:rPr>
                <a:t>Er</a:t>
              </a:r>
              <a:endParaRPr lang="en-GB" sz="1200" dirty="0">
                <a:solidFill>
                  <a:srgbClr val="222222"/>
                </a:solidFill>
              </a:endParaRPr>
            </a:p>
          </p:txBody>
        </p:sp>
      </p:grpSp>
      <p:pic>
        <p:nvPicPr>
          <p:cNvPr id="73" name="Google Shape;400;p25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b="14828"/>
          <a:stretch/>
        </p:blipFill>
        <p:spPr>
          <a:xfrm>
            <a:off x="407368" y="1180423"/>
            <a:ext cx="6244526" cy="318645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Espace réservé du contenu 17"/>
          <p:cNvSpPr txBox="1">
            <a:spLocks/>
          </p:cNvSpPr>
          <p:nvPr/>
        </p:nvSpPr>
        <p:spPr>
          <a:xfrm>
            <a:off x="335359" y="908720"/>
            <a:ext cx="10657185" cy="54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dirty="0" smtClean="0"/>
              <a:t>Offline laser lab for training, developments, ionisation scheme testing and laser access for test </a:t>
            </a:r>
            <a:r>
              <a:rPr lang="en-GB" dirty="0" smtClean="0"/>
              <a:t>benches</a:t>
            </a:r>
            <a:endParaRPr lang="en-GB" dirty="0" smtClean="0"/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9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4268413" y="836712"/>
            <a:ext cx="2403651" cy="477660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Rectangle 124"/>
          <p:cNvSpPr/>
          <p:nvPr/>
        </p:nvSpPr>
        <p:spPr>
          <a:xfrm>
            <a:off x="5233597" y="6597352"/>
            <a:ext cx="2533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/>
              <a:t>J. Romans et al</a:t>
            </a:r>
            <a:r>
              <a:rPr lang="en-GB" sz="1200" i="1" dirty="0" smtClean="0"/>
              <a:t>. NIM </a:t>
            </a:r>
            <a:r>
              <a:rPr lang="en-GB" sz="1200" i="1" dirty="0"/>
              <a:t>B </a:t>
            </a:r>
            <a:r>
              <a:rPr lang="en-GB" sz="1200" i="1" dirty="0" smtClean="0"/>
              <a:t>536 </a:t>
            </a:r>
            <a:r>
              <a:rPr lang="en-GB" sz="1200" i="1" dirty="0"/>
              <a:t>(2023)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2027" y="1228325"/>
            <a:ext cx="2866453" cy="61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5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" grpId="0" animBg="1"/>
      <p:bldP spid="1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400;p25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b="14828"/>
          <a:stretch/>
        </p:blipFill>
        <p:spPr>
          <a:xfrm>
            <a:off x="407368" y="1180423"/>
            <a:ext cx="6244526" cy="318645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GISELE laser </a:t>
            </a:r>
            <a:r>
              <a:rPr lang="fr-FR" dirty="0" err="1" smtClean="0"/>
              <a:t>lab</a:t>
            </a:r>
            <a:endParaRPr lang="fr-FR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335359" y="908720"/>
            <a:ext cx="10657185" cy="5400600"/>
          </a:xfrm>
        </p:spPr>
        <p:txBody>
          <a:bodyPr>
            <a:noAutofit/>
          </a:bodyPr>
          <a:lstStyle/>
          <a:p>
            <a:r>
              <a:rPr lang="en-GB" dirty="0" smtClean="0"/>
              <a:t>Offline laser lab for training, developments, ionisation scheme testing and laser access for test bench(</a:t>
            </a:r>
            <a:r>
              <a:rPr lang="en-GB" dirty="0" err="1" smtClean="0"/>
              <a:t>es</a:t>
            </a:r>
            <a:r>
              <a:rPr lang="en-GB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C5427232-DA66-3CC6-457E-66096C48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0A297500-7527-634B-90F4-69D0994C32B4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69" name="Image 68">
            <a:extLst>
              <a:ext uri="{FF2B5EF4-FFF2-40B4-BE49-F238E27FC236}">
                <a16:creationId xmlns:a16="http://schemas.microsoft.com/office/drawing/2014/main" id="{1ABD11B1-0B67-493A-9E8B-1317C6B930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9" y="4411413"/>
            <a:ext cx="2972413" cy="184360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894" y="1526190"/>
            <a:ext cx="2378615" cy="2072457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3448034" y="3761696"/>
            <a:ext cx="432048" cy="67541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1" name="Connecteur droit avec flèche 90"/>
          <p:cNvCxnSpPr>
            <a:stCxn id="4" idx="6"/>
            <a:endCxn id="2" idx="1"/>
          </p:cNvCxnSpPr>
          <p:nvPr/>
        </p:nvCxnSpPr>
        <p:spPr>
          <a:xfrm flipV="1">
            <a:off x="3880082" y="2562419"/>
            <a:ext cx="2771812" cy="1536985"/>
          </a:xfrm>
          <a:prstGeom prst="straightConnector1">
            <a:avLst/>
          </a:prstGeom>
          <a:ln w="19050">
            <a:solidFill>
              <a:srgbClr val="FF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Espace réservé du contenu 2"/>
          <p:cNvSpPr txBox="1">
            <a:spLocks/>
          </p:cNvSpPr>
          <p:nvPr/>
        </p:nvSpPr>
        <p:spPr bwMode="auto">
          <a:xfrm>
            <a:off x="9115800" y="1584090"/>
            <a:ext cx="3076200" cy="2420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dirty="0"/>
              <a:t>Injection-Locked c</a:t>
            </a:r>
            <a:r>
              <a:rPr lang="en-GB" dirty="0" smtClean="0"/>
              <a:t>avity: needs seed, </a:t>
            </a:r>
            <a:r>
              <a:rPr lang="en-GB" dirty="0"/>
              <a:t>diode limited in </a:t>
            </a:r>
            <a:r>
              <a:rPr lang="en-GB" dirty="0" err="1"/>
              <a:t>Δλ</a:t>
            </a:r>
            <a:r>
              <a:rPr lang="en-GB" dirty="0"/>
              <a:t> tuning </a:t>
            </a:r>
            <a:r>
              <a:rPr lang="en-GB" dirty="0" smtClean="0"/>
              <a:t>range</a:t>
            </a:r>
          </a:p>
          <a:p>
            <a:pPr fontAlgn="auto">
              <a:spcAft>
                <a:spcPts val="0"/>
              </a:spcAft>
            </a:pPr>
            <a:r>
              <a:rPr lang="en-GB" dirty="0" smtClean="0"/>
              <a:t>Solution: home-built </a:t>
            </a:r>
            <a:r>
              <a:rPr lang="en-GB" dirty="0" err="1" smtClean="0"/>
              <a:t>cw</a:t>
            </a:r>
            <a:r>
              <a:rPr lang="en-GB" dirty="0" smtClean="0"/>
              <a:t> </a:t>
            </a:r>
            <a:r>
              <a:rPr lang="en-GB" dirty="0" err="1" smtClean="0"/>
              <a:t>Ti:sa</a:t>
            </a:r>
            <a:r>
              <a:rPr lang="en-GB" dirty="0" smtClean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GB" dirty="0" smtClean="0"/>
              <a:t>V. </a:t>
            </a:r>
            <a:r>
              <a:rPr lang="en-GB" dirty="0" err="1"/>
              <a:t>Sonnenschein’s</a:t>
            </a:r>
            <a:r>
              <a:rPr lang="en-GB" dirty="0"/>
              <a:t> design</a:t>
            </a:r>
            <a:r>
              <a:rPr lang="en-GB" dirty="0" smtClean="0"/>
              <a:t>)</a:t>
            </a:r>
          </a:p>
          <a:p>
            <a:pPr fontAlgn="auto">
              <a:spcAft>
                <a:spcPts val="0"/>
              </a:spcAft>
            </a:pPr>
            <a:r>
              <a:rPr lang="fr-FR" dirty="0">
                <a:cs typeface="Estrangelo Edessa" panose="03080600000000000000" pitchFamily="66" charset="0"/>
                <a:sym typeface="Wingdings" panose="05000000000000000000" pitchFamily="2" charset="2"/>
              </a:rPr>
              <a:t> </a:t>
            </a:r>
            <a:r>
              <a:rPr lang="en-GB" dirty="0" err="1" smtClean="0"/>
              <a:t>Scannable</a:t>
            </a:r>
            <a:r>
              <a:rPr lang="en-GB" dirty="0" smtClean="0"/>
              <a:t> over </a:t>
            </a:r>
            <a:r>
              <a:rPr lang="en-GB" dirty="0"/>
              <a:t>a 9 GHz </a:t>
            </a:r>
            <a:r>
              <a:rPr lang="en-GB" dirty="0" smtClean="0"/>
              <a:t>range</a:t>
            </a:r>
            <a:r>
              <a:rPr lang="en-GB" dirty="0"/>
              <a:t> </a:t>
            </a:r>
            <a:r>
              <a:rPr lang="en-GB" dirty="0" smtClean="0"/>
              <a:t>with ~ </a:t>
            </a:r>
            <a:r>
              <a:rPr lang="en-GB" dirty="0"/>
              <a:t>3 MHz </a:t>
            </a:r>
            <a:r>
              <a:rPr lang="en-GB" dirty="0" smtClean="0"/>
              <a:t>linewidth</a:t>
            </a:r>
            <a:endParaRPr lang="en-GB" dirty="0"/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6039FD78-C5CD-4607-BA8A-B75313C13D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8"/>
          <a:stretch/>
        </p:blipFill>
        <p:spPr>
          <a:xfrm>
            <a:off x="7263614" y="4437112"/>
            <a:ext cx="4805144" cy="2341220"/>
          </a:xfrm>
          <a:prstGeom prst="rect">
            <a:avLst/>
          </a:prstGeom>
        </p:spPr>
      </p:pic>
      <p:sp>
        <p:nvSpPr>
          <p:cNvPr id="13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5874" y="4626426"/>
            <a:ext cx="2112254" cy="1536855"/>
          </a:xfrm>
          <a:prstGeom prst="rect">
            <a:avLst/>
          </a:prstGeom>
        </p:spPr>
      </p:pic>
      <p:sp>
        <p:nvSpPr>
          <p:cNvPr id="20" name="ZoneTexte 9"/>
          <p:cNvSpPr/>
          <p:nvPr/>
        </p:nvSpPr>
        <p:spPr>
          <a:xfrm>
            <a:off x="6920748" y="4108176"/>
            <a:ext cx="5151916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1004760">
              <a:lnSpc>
                <a:spcPct val="100000"/>
              </a:lnSpc>
              <a:buClr>
                <a:srgbClr val="000000"/>
              </a:buClr>
            </a:pPr>
            <a:r>
              <a:rPr lang="fr-FR" sz="1600" spc="-1" dirty="0" smtClean="0">
                <a:solidFill>
                  <a:schemeClr val="dk1"/>
                </a:solidFill>
                <a:latin typeface="Arial"/>
              </a:rPr>
              <a:t>Proof-of-</a:t>
            </a:r>
            <a:r>
              <a:rPr lang="fr-FR" sz="1600" spc="-1" dirty="0" err="1" smtClean="0">
                <a:solidFill>
                  <a:schemeClr val="dk1"/>
                </a:solidFill>
                <a:latin typeface="Arial"/>
              </a:rPr>
              <a:t>principle</a:t>
            </a:r>
            <a:r>
              <a:rPr lang="fr-FR" sz="1600" spc="-1" dirty="0" smtClean="0">
                <a:solidFill>
                  <a:schemeClr val="dk1"/>
                </a:solidFill>
                <a:latin typeface="Arial"/>
              </a:rPr>
              <a:t> </a:t>
            </a:r>
            <a:r>
              <a:rPr lang="fr-FR" sz="1600" spc="-1" dirty="0" err="1" smtClean="0">
                <a:solidFill>
                  <a:schemeClr val="dk1"/>
                </a:solidFill>
                <a:latin typeface="Arial"/>
              </a:rPr>
              <a:t>measurements</a:t>
            </a:r>
            <a:r>
              <a:rPr lang="fr-FR" sz="1600" spc="-1" dirty="0" smtClean="0">
                <a:solidFill>
                  <a:schemeClr val="dk1"/>
                </a:solidFill>
                <a:latin typeface="Arial"/>
              </a:rPr>
              <a:t> </a:t>
            </a:r>
            <a:r>
              <a:rPr lang="fr-FR" sz="1600" spc="-1" dirty="0" err="1" smtClean="0">
                <a:solidFill>
                  <a:schemeClr val="dk1"/>
                </a:solidFill>
                <a:latin typeface="Arial"/>
              </a:rPr>
              <a:t>with</a:t>
            </a:r>
            <a:r>
              <a:rPr lang="fr-FR" sz="1600" spc="-1" dirty="0" smtClean="0">
                <a:solidFill>
                  <a:schemeClr val="dk1"/>
                </a:solidFill>
                <a:latin typeface="Arial"/>
              </a:rPr>
              <a:t> </a:t>
            </a:r>
            <a:r>
              <a:rPr lang="fr-FR" sz="1600" spc="-1" dirty="0" smtClean="0">
                <a:solidFill>
                  <a:schemeClr val="dk1"/>
                </a:solidFill>
                <a:latin typeface="Arial"/>
              </a:rPr>
              <a:t>Dy </a:t>
            </a:r>
            <a:r>
              <a:rPr lang="fr-FR" sz="1600" spc="-1" dirty="0" err="1" smtClean="0">
                <a:solidFill>
                  <a:schemeClr val="dk1"/>
                </a:solidFill>
                <a:latin typeface="Arial"/>
              </a:rPr>
              <a:t>spectroscopy</a:t>
            </a:r>
            <a:endParaRPr lang="fr-FR" sz="1600" b="0" strike="noStrike" spc="-1" dirty="0" smtClean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080057" y="4916343"/>
            <a:ext cx="1084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PhD </a:t>
            </a:r>
            <a:r>
              <a:rPr lang="fr-FR" sz="1200" i="1" dirty="0" err="1" smtClean="0"/>
              <a:t>w</a:t>
            </a:r>
            <a:r>
              <a:rPr lang="fr-FR" sz="1200" i="1" dirty="0" err="1" smtClean="0"/>
              <a:t>ork</a:t>
            </a:r>
            <a:r>
              <a:rPr lang="fr-FR" sz="1200" i="1" dirty="0" smtClean="0"/>
              <a:t> </a:t>
            </a:r>
            <a:br>
              <a:rPr lang="fr-FR" sz="1200" i="1" dirty="0" smtClean="0"/>
            </a:br>
            <a:r>
              <a:rPr lang="fr-FR" sz="1200" i="1" dirty="0" smtClean="0"/>
              <a:t>V. </a:t>
            </a:r>
            <a:r>
              <a:rPr lang="fr-FR" sz="1200" i="1" dirty="0" smtClean="0"/>
              <a:t>Marchand </a:t>
            </a:r>
            <a:br>
              <a:rPr lang="fr-FR" sz="1200" i="1" dirty="0" smtClean="0"/>
            </a:br>
            <a:r>
              <a:rPr lang="fr-FR" sz="1200" i="1" dirty="0" smtClean="0"/>
              <a:t>(IJCLab)</a:t>
            </a:r>
            <a:endParaRPr lang="fr-FR" sz="1200" i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DA75815-8A06-4236-B5C9-BB51AE29B6F5}"/>
              </a:ext>
            </a:extLst>
          </p:cNvPr>
          <p:cNvSpPr txBox="1"/>
          <p:nvPr/>
        </p:nvSpPr>
        <p:spPr>
          <a:xfrm rot="2719063">
            <a:off x="7831652" y="5644109"/>
            <a:ext cx="2776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</a:t>
            </a:r>
            <a:endParaRPr lang="fr-FR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Ongoing projects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369" y="1196753"/>
            <a:ext cx="5123291" cy="5121248"/>
          </a:xfrm>
        </p:spPr>
        <p:txBody>
          <a:bodyPr/>
          <a:lstStyle/>
          <a:p>
            <a:pPr lvl="0" defTabSz="113708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b="1" spc="-1" dirty="0">
                <a:solidFill>
                  <a:srgbClr val="60A3B3"/>
                </a:solidFill>
              </a:rPr>
              <a:t>FRIENDS</a:t>
            </a:r>
            <a:r>
              <a:rPr lang="en-US" b="1" spc="-1" baseline="30000" dirty="0">
                <a:solidFill>
                  <a:srgbClr val="60A3B3"/>
                </a:solidFill>
              </a:rPr>
              <a:t>3</a:t>
            </a:r>
            <a:r>
              <a:rPr lang="en-US" spc="-1" dirty="0">
                <a:solidFill>
                  <a:srgbClr val="000000"/>
                </a:solidFill>
              </a:rPr>
              <a:t> (</a:t>
            </a:r>
            <a:r>
              <a:rPr lang="en-GB" spc="-1" dirty="0">
                <a:solidFill>
                  <a:srgbClr val="000000"/>
                </a:solidFill>
              </a:rPr>
              <a:t>Fast Radioactive Ion Extraction and Neutralization Device for </a:t>
            </a:r>
            <a:r>
              <a:rPr lang="en-US" spc="-1" dirty="0">
                <a:solidFill>
                  <a:srgbClr val="000000"/>
                </a:solidFill>
              </a:rPr>
              <a:t>S</a:t>
            </a:r>
            <a:r>
              <a:rPr lang="en-US" spc="-1" baseline="30000" dirty="0">
                <a:solidFill>
                  <a:srgbClr val="000000"/>
                </a:solidFill>
              </a:rPr>
              <a:t>3</a:t>
            </a:r>
            <a:r>
              <a:rPr lang="en-GB" spc="-1" dirty="0">
                <a:solidFill>
                  <a:srgbClr val="000000"/>
                </a:solidFill>
              </a:rPr>
              <a:t>)</a:t>
            </a:r>
            <a:r>
              <a:rPr lang="en-US" spc="-1" dirty="0">
                <a:solidFill>
                  <a:srgbClr val="000000"/>
                </a:solidFill>
              </a:rPr>
              <a:t>:</a:t>
            </a:r>
            <a:endParaRPr lang="en-GB" spc="-1" dirty="0">
              <a:solidFill>
                <a:srgbClr val="000000"/>
              </a:solidFill>
            </a:endParaRPr>
          </a:p>
          <a:p>
            <a:pPr marL="433810" lvl="0" indent="-323485" defTabSz="113708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000000"/>
                </a:solidFill>
              </a:rPr>
              <a:t>Reduce extraction time</a:t>
            </a:r>
            <a:endParaRPr lang="en-GB" spc="-1" dirty="0">
              <a:solidFill>
                <a:srgbClr val="000000"/>
              </a:solidFill>
            </a:endParaRPr>
          </a:p>
          <a:p>
            <a:pPr marL="433810" lvl="0" indent="-323485" defTabSz="113708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pc="-1" dirty="0">
                <a:solidFill>
                  <a:srgbClr val="000000"/>
                </a:solidFill>
              </a:rPr>
              <a:t>Improve </a:t>
            </a:r>
            <a:r>
              <a:rPr lang="en-US" spc="-1" dirty="0" err="1" smtClean="0">
                <a:solidFill>
                  <a:srgbClr val="000000"/>
                </a:solidFill>
              </a:rPr>
              <a:t>neutralisation</a:t>
            </a:r>
            <a:r>
              <a:rPr lang="en-US" spc="-1" dirty="0" smtClean="0">
                <a:solidFill>
                  <a:srgbClr val="000000"/>
                </a:solidFill>
              </a:rPr>
              <a:t> </a:t>
            </a:r>
            <a:r>
              <a:rPr lang="en-US" spc="-1" dirty="0">
                <a:solidFill>
                  <a:srgbClr val="000000"/>
                </a:solidFill>
              </a:rPr>
              <a:t>efficiency</a:t>
            </a:r>
            <a:endParaRPr lang="en-GB" spc="-1" dirty="0">
              <a:solidFill>
                <a:srgbClr val="000000"/>
              </a:solidFill>
            </a:endParaRPr>
          </a:p>
          <a:p>
            <a:r>
              <a:rPr lang="en-US" spc="-1" dirty="0">
                <a:solidFill>
                  <a:schemeClr val="dk1"/>
                </a:solidFill>
              </a:rPr>
              <a:t>New electrical gas </a:t>
            </a:r>
            <a:r>
              <a:rPr lang="en-US" spc="-1" dirty="0" smtClean="0">
                <a:solidFill>
                  <a:schemeClr val="dk1"/>
                </a:solidFill>
              </a:rPr>
              <a:t>cell (based on </a:t>
            </a:r>
            <a:r>
              <a:rPr lang="en-US" spc="-1" dirty="0" err="1" smtClean="0">
                <a:solidFill>
                  <a:schemeClr val="dk1"/>
                </a:solidFill>
              </a:rPr>
              <a:t>JetRIS</a:t>
            </a:r>
            <a:r>
              <a:rPr lang="en-US" spc="-1" dirty="0" smtClean="0">
                <a:solidFill>
                  <a:schemeClr val="dk1"/>
                </a:solidFill>
              </a:rPr>
              <a:t> design) </a:t>
            </a:r>
            <a:r>
              <a:rPr lang="en-US" spc="-1" dirty="0">
                <a:solidFill>
                  <a:schemeClr val="dk1"/>
                </a:solidFill>
              </a:rPr>
              <a:t>and </a:t>
            </a:r>
            <a:r>
              <a:rPr lang="en-US" spc="-1" dirty="0" smtClean="0">
                <a:solidFill>
                  <a:schemeClr val="dk1"/>
                </a:solidFill>
              </a:rPr>
              <a:t>offline </a:t>
            </a:r>
            <a:r>
              <a:rPr lang="en-US" spc="-1" dirty="0">
                <a:solidFill>
                  <a:schemeClr val="dk1"/>
                </a:solidFill>
              </a:rPr>
              <a:t>test </a:t>
            </a:r>
            <a:r>
              <a:rPr lang="en-US" spc="-1" dirty="0" smtClean="0">
                <a:solidFill>
                  <a:schemeClr val="dk1"/>
                </a:solidFill>
              </a:rPr>
              <a:t>setup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pc="-1" dirty="0" smtClean="0">
                <a:solidFill>
                  <a:srgbClr val="000000"/>
                </a:solidFill>
              </a:rPr>
              <a:t>Simulations of ion transport and electron cloud</a:t>
            </a:r>
            <a:endParaRPr lang="en-GB" spc="-1" dirty="0">
              <a:solidFill>
                <a:srgbClr val="000000"/>
              </a:solidFill>
            </a:endParaRPr>
          </a:p>
          <a:p>
            <a:endParaRPr lang="en-GB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94B63599-5DA0-BE42-AE37-88D1760620F1}" type="slidenum">
              <a:rPr lang="fr-FR" smtClean="0">
                <a:cs typeface="Arial" panose="020B0604020202020204" pitchFamily="34" charset="0"/>
              </a:rPr>
              <a:pPr/>
              <a:t>16</a:t>
            </a:fld>
            <a:endParaRPr lang="fr-FR" dirty="0">
              <a:cs typeface="Arial" panose="020B0604020202020204" pitchFamily="34" charset="0"/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7789" r="5707" b="30181"/>
          <a:stretch/>
        </p:blipFill>
        <p:spPr bwMode="auto">
          <a:xfrm>
            <a:off x="9248032" y="1223202"/>
            <a:ext cx="710015" cy="374905"/>
          </a:xfrm>
          <a:prstGeom prst="rect">
            <a:avLst/>
          </a:prstGeom>
        </p:spPr>
      </p:pic>
      <p:sp>
        <p:nvSpPr>
          <p:cNvPr id="28" name="Accolade fermante 27"/>
          <p:cNvSpPr/>
          <p:nvPr/>
        </p:nvSpPr>
        <p:spPr>
          <a:xfrm>
            <a:off x="3863752" y="1716574"/>
            <a:ext cx="230810" cy="50597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204959" y="1692097"/>
            <a:ext cx="1519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Ideally both at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same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611B03A-EA80-4130-9056-212A7DF368EF}"/>
              </a:ext>
            </a:extLst>
          </p:cNvPr>
          <p:cNvSpPr txBox="1"/>
          <p:nvPr/>
        </p:nvSpPr>
        <p:spPr>
          <a:xfrm>
            <a:off x="6762885" y="6390925"/>
            <a:ext cx="41223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. Morin et al., 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NIM B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573 (2026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888D22FC-96DC-466E-8A34-FB92D04639F8}"/>
              </a:ext>
            </a:extLst>
          </p:cNvPr>
          <p:cNvGrpSpPr>
            <a:grpSpLocks noChangeAspect="1"/>
          </p:cNvGrpSpPr>
          <p:nvPr/>
        </p:nvGrpSpPr>
        <p:grpSpPr>
          <a:xfrm>
            <a:off x="5709611" y="1830717"/>
            <a:ext cx="6507069" cy="4190571"/>
            <a:chOff x="4292347" y="1055469"/>
            <a:chExt cx="6480000" cy="4173139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DB313A5-442B-43B1-A9B3-FC6A0DFD1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30"/>
            <a:stretch/>
          </p:blipFill>
          <p:spPr>
            <a:xfrm>
              <a:off x="4292347" y="1055469"/>
              <a:ext cx="6480000" cy="4173139"/>
            </a:xfrm>
            <a:prstGeom prst="rect">
              <a:avLst/>
            </a:prstGeom>
          </p:spPr>
        </p:pic>
        <p:sp>
          <p:nvSpPr>
            <p:cNvPr id="24" name="Rectangle : coins arrondis 4">
              <a:extLst>
                <a:ext uri="{FF2B5EF4-FFF2-40B4-BE49-F238E27FC236}">
                  <a16:creationId xmlns:a16="http://schemas.microsoft.com/office/drawing/2014/main" id="{54AD559A-B7FE-44E5-9BCF-7224A36AB29D}"/>
                </a:ext>
              </a:extLst>
            </p:cNvPr>
            <p:cNvSpPr/>
            <p:nvPr/>
          </p:nvSpPr>
          <p:spPr>
            <a:xfrm>
              <a:off x="5811520" y="1176409"/>
              <a:ext cx="1930400" cy="130263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 : coins arrondis 5">
              <a:extLst>
                <a:ext uri="{FF2B5EF4-FFF2-40B4-BE49-F238E27FC236}">
                  <a16:creationId xmlns:a16="http://schemas.microsoft.com/office/drawing/2014/main" id="{A20C7E53-BD18-4DE5-BFAA-56D7E72C0D00}"/>
                </a:ext>
              </a:extLst>
            </p:cNvPr>
            <p:cNvSpPr/>
            <p:nvPr/>
          </p:nvSpPr>
          <p:spPr>
            <a:xfrm>
              <a:off x="6350000" y="2596969"/>
              <a:ext cx="853440" cy="523220"/>
            </a:xfrm>
            <a:prstGeom prst="roundRect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noFill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A4626FD-439F-4568-95E3-EB01374DC661}"/>
                </a:ext>
              </a:extLst>
            </p:cNvPr>
            <p:cNvSpPr txBox="1"/>
            <p:nvPr/>
          </p:nvSpPr>
          <p:spPr>
            <a:xfrm>
              <a:off x="4334596" y="1476430"/>
              <a:ext cx="948572" cy="3213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Gas cell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FB4E199E-A776-4C13-875B-83082C41DA03}"/>
                </a:ext>
              </a:extLst>
            </p:cNvPr>
            <p:cNvSpPr txBox="1"/>
            <p:nvPr/>
          </p:nvSpPr>
          <p:spPr>
            <a:xfrm>
              <a:off x="7952311" y="1591703"/>
              <a:ext cx="1135131" cy="3213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Arial" panose="020B0604020202020204" pitchFamily="34" charset="0"/>
                  <a:cs typeface="Arial" panose="020B0604020202020204" pitchFamily="34" charset="0"/>
                </a:rPr>
                <a:t>Electrodes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C5C3A69-D6D1-41A6-AEF9-FB447EEFCE38}"/>
                </a:ext>
              </a:extLst>
            </p:cNvPr>
            <p:cNvSpPr txBox="1"/>
            <p:nvPr/>
          </p:nvSpPr>
          <p:spPr>
            <a:xfrm>
              <a:off x="7764578" y="2634548"/>
              <a:ext cx="1195142" cy="4820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Neutralisation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area</a:t>
              </a:r>
            </a:p>
          </p:txBody>
        </p: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A338C4B9-859E-4DA9-8E47-B5384A2ECD81}"/>
                </a:ext>
              </a:extLst>
            </p:cNvPr>
            <p:cNvCxnSpPr>
              <a:cxnSpLocks/>
              <a:stCxn id="35" idx="1"/>
            </p:cNvCxnSpPr>
            <p:nvPr/>
          </p:nvCxnSpPr>
          <p:spPr>
            <a:xfrm flipH="1" flipV="1">
              <a:off x="7003123" y="2865381"/>
              <a:ext cx="761455" cy="10214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2AB4879D-46B4-423D-A8C0-022EB6B961E4}"/>
                </a:ext>
              </a:extLst>
            </p:cNvPr>
            <p:cNvCxnSpPr>
              <a:cxnSpLocks/>
              <a:stCxn id="34" idx="1"/>
            </p:cNvCxnSpPr>
            <p:nvPr/>
          </p:nvCxnSpPr>
          <p:spPr>
            <a:xfrm flipH="1">
              <a:off x="7037071" y="1752401"/>
              <a:ext cx="915240" cy="251659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AAAD0C5-EDFE-4B09-BA92-F8778D2A2341}"/>
                </a:ext>
              </a:extLst>
            </p:cNvPr>
            <p:cNvSpPr txBox="1"/>
            <p:nvPr/>
          </p:nvSpPr>
          <p:spPr>
            <a:xfrm>
              <a:off x="4430092" y="3062414"/>
              <a:ext cx="846208" cy="4820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De Laval</a:t>
              </a:r>
            </a:p>
            <a:p>
              <a:pPr algn="ctr"/>
              <a:r>
                <a:rPr lang="fr-F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nozzle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C51EA012-E888-4C0F-970D-0923A803A5D6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V="1">
              <a:off x="5276299" y="4313612"/>
              <a:ext cx="1345900" cy="106522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6B3CCD08-0970-49F9-BE28-12D50096F639}"/>
                </a:ext>
              </a:extLst>
            </p:cNvPr>
            <p:cNvSpPr txBox="1"/>
            <p:nvPr/>
          </p:nvSpPr>
          <p:spPr>
            <a:xfrm>
              <a:off x="4430092" y="4275505"/>
              <a:ext cx="846208" cy="289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bRFQ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4E0CD46-1891-4275-A84B-31963BD3CF19}"/>
                </a:ext>
              </a:extLst>
            </p:cNvPr>
            <p:cNvSpPr txBox="1"/>
            <p:nvPr/>
          </p:nvSpPr>
          <p:spPr>
            <a:xfrm>
              <a:off x="6622200" y="4846516"/>
              <a:ext cx="721067" cy="289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mRFQ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679F7BC0-C4E2-46D0-BCC9-9E555D03B3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37070" y="4569517"/>
              <a:ext cx="385047" cy="276999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DB2E9762-CD6A-453B-977E-D9AD7D973A3D}"/>
                </a:ext>
              </a:extLst>
            </p:cNvPr>
            <p:cNvSpPr txBox="1"/>
            <p:nvPr/>
          </p:nvSpPr>
          <p:spPr>
            <a:xfrm>
              <a:off x="7910933" y="4846516"/>
              <a:ext cx="554887" cy="289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QMF</a:t>
              </a:r>
            </a:p>
          </p:txBody>
        </p: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A53A24EB-8FD4-4BAA-95FA-B49BBC8946B9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H="1" flipV="1">
              <a:off x="8188377" y="4569517"/>
              <a:ext cx="1" cy="276999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7C640900-84E1-4695-9089-E4A5ED7CEAF0}"/>
                </a:ext>
              </a:extLst>
            </p:cNvPr>
            <p:cNvSpPr txBox="1"/>
            <p:nvPr/>
          </p:nvSpPr>
          <p:spPr>
            <a:xfrm>
              <a:off x="8924952" y="4846516"/>
              <a:ext cx="588564" cy="289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Lens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7EEA5AC-8919-4A93-8649-06D0DF291C3A}"/>
                </a:ext>
              </a:extLst>
            </p:cNvPr>
            <p:cNvSpPr txBox="1"/>
            <p:nvPr/>
          </p:nvSpPr>
          <p:spPr>
            <a:xfrm>
              <a:off x="9932871" y="4846516"/>
              <a:ext cx="625092" cy="289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MCP</a:t>
              </a:r>
            </a:p>
          </p:txBody>
        </p: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F25FCE39-DAC0-472C-A27C-575293D0CB8D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H="1" flipV="1">
              <a:off x="9185363" y="4593505"/>
              <a:ext cx="33871" cy="253012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3F3789CA-AB42-4F71-AF6A-BA7A98403B99}"/>
                </a:ext>
              </a:extLst>
            </p:cNvPr>
            <p:cNvCxnSpPr>
              <a:cxnSpLocks/>
              <a:stCxn id="47" idx="0"/>
            </p:cNvCxnSpPr>
            <p:nvPr/>
          </p:nvCxnSpPr>
          <p:spPr>
            <a:xfrm flipH="1" flipV="1">
              <a:off x="9548521" y="4495802"/>
              <a:ext cx="696896" cy="350715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E80D2552-165D-4E94-B615-FEDA2CB075CB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5276299" y="3303461"/>
              <a:ext cx="1452160" cy="220618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Accolade ouvrante 50">
              <a:extLst>
                <a:ext uri="{FF2B5EF4-FFF2-40B4-BE49-F238E27FC236}">
                  <a16:creationId xmlns:a16="http://schemas.microsoft.com/office/drawing/2014/main" id="{8ED495B7-8D04-417A-81AF-22F1DFDEB406}"/>
                </a:ext>
              </a:extLst>
            </p:cNvPr>
            <p:cNvSpPr/>
            <p:nvPr/>
          </p:nvSpPr>
          <p:spPr>
            <a:xfrm>
              <a:off x="5249076" y="1148315"/>
              <a:ext cx="512929" cy="2205100"/>
            </a:xfrm>
            <a:prstGeom prst="leftBrace">
              <a:avLst>
                <a:gd name="adj1" fmla="val 8333"/>
                <a:gd name="adj2" fmla="val 21991"/>
              </a:avLst>
            </a:prstGeom>
            <a:ln w="25400">
              <a:solidFill>
                <a:schemeClr val="bg1">
                  <a:alpha val="9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07368" y="3212976"/>
            <a:ext cx="5184576" cy="2031927"/>
            <a:chOff x="263352" y="3231153"/>
            <a:chExt cx="5184576" cy="2031927"/>
          </a:xfrm>
        </p:grpSpPr>
        <p:pic>
          <p:nvPicPr>
            <p:cNvPr id="52" name="Image 5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694" y="3493507"/>
              <a:ext cx="4520139" cy="1769573"/>
            </a:xfrm>
            <a:prstGeom prst="rect">
              <a:avLst/>
            </a:prstGeom>
          </p:spPr>
        </p:pic>
        <p:sp>
          <p:nvSpPr>
            <p:cNvPr id="54" name="ZoneTexte 53"/>
            <p:cNvSpPr txBox="1"/>
            <p:nvPr/>
          </p:nvSpPr>
          <p:spPr>
            <a:xfrm>
              <a:off x="263352" y="3231153"/>
              <a:ext cx="17499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COMSOL flow/DC field</a:t>
              </a: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2020875" y="3231153"/>
              <a:ext cx="1842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COMSOL plasma model</a:t>
              </a: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3895900" y="3231153"/>
              <a:ext cx="15520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SIMION SDS model</a:t>
              </a:r>
            </a:p>
          </p:txBody>
        </p:sp>
      </p:grpSp>
      <p:sp>
        <p:nvSpPr>
          <p:cNvPr id="57" name="ZoneTexte 56">
            <a:extLst>
              <a:ext uri="{FF2B5EF4-FFF2-40B4-BE49-F238E27FC236}">
                <a16:creationId xmlns:a16="http://schemas.microsoft.com/office/drawing/2014/main" id="{2611B03A-EA80-4130-9056-212A7DF368EF}"/>
              </a:ext>
            </a:extLst>
          </p:cNvPr>
          <p:cNvSpPr txBox="1"/>
          <p:nvPr/>
        </p:nvSpPr>
        <p:spPr>
          <a:xfrm>
            <a:off x="-692529" y="5332896"/>
            <a:ext cx="41223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W. Dong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et al., 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NIM B 579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(2026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" t="65103" r="-471" b="150"/>
          <a:stretch/>
        </p:blipFill>
        <p:spPr>
          <a:xfrm>
            <a:off x="2608809" y="5142149"/>
            <a:ext cx="2798491" cy="1680654"/>
          </a:xfrm>
          <a:prstGeom prst="rect">
            <a:avLst/>
          </a:prstGeom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0082094" y="1280669"/>
            <a:ext cx="1078809" cy="331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  <p:pic>
        <p:nvPicPr>
          <p:cNvPr id="75" name="Picture 67"/>
          <p:cNvPicPr>
            <a:picLocks noChangeAspect="1"/>
          </p:cNvPicPr>
          <p:nvPr/>
        </p:nvPicPr>
        <p:blipFill>
          <a:blip r:embed="rId8"/>
          <a:srcRect l="45693" b="24276"/>
          <a:stretch>
            <a:fillRect/>
          </a:stretch>
        </p:blipFill>
        <p:spPr bwMode="auto">
          <a:xfrm>
            <a:off x="11354691" y="1069181"/>
            <a:ext cx="626560" cy="6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Ongoing projects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368" y="1196753"/>
            <a:ext cx="5350458" cy="5121248"/>
          </a:xfrm>
        </p:spPr>
        <p:txBody>
          <a:bodyPr/>
          <a:lstStyle/>
          <a:p>
            <a:r>
              <a:rPr lang="en-US" b="1" spc="-1" dirty="0" smtClean="0">
                <a:solidFill>
                  <a:schemeClr val="accent1"/>
                </a:solidFill>
              </a:rPr>
              <a:t>FRIENDS</a:t>
            </a:r>
            <a:r>
              <a:rPr lang="en-US" b="1" spc="-1" baseline="30000" dirty="0" smtClean="0">
                <a:solidFill>
                  <a:schemeClr val="accent1"/>
                </a:solidFill>
              </a:rPr>
              <a:t>3</a:t>
            </a:r>
            <a:r>
              <a:rPr lang="en-GB" dirty="0" smtClean="0"/>
              <a:t>: First laser ionisation results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Next: measurements with narrowband laser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Afterwards: neutralisation tests with </a:t>
            </a:r>
            <a:r>
              <a:rPr lang="en-US" dirty="0" smtClean="0"/>
              <a:t>an </a:t>
            </a:r>
            <a:r>
              <a:rPr lang="en-US" dirty="0" err="1" smtClean="0"/>
              <a:t>ionisation</a:t>
            </a:r>
            <a:r>
              <a:rPr lang="en-US" dirty="0" smtClean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neutralisation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reionisation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scheme </a:t>
            </a:r>
            <a:endParaRPr lang="en-GB" dirty="0" smtClean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859F51BD-A68C-5D23-504C-65C44D2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94B63599-5DA0-BE42-AE37-88D1760620F1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582031" y="4224661"/>
            <a:ext cx="2498795" cy="1796627"/>
          </a:xfrm>
          <a:prstGeom prst="rect">
            <a:avLst/>
          </a:prstGeom>
        </p:spPr>
      </p:pic>
      <p:sp>
        <p:nvSpPr>
          <p:cNvPr id="21" name="Espace réservé du contenu 2"/>
          <p:cNvSpPr txBox="1">
            <a:spLocks/>
          </p:cNvSpPr>
          <p:nvPr/>
        </p:nvSpPr>
        <p:spPr bwMode="auto">
          <a:xfrm>
            <a:off x="407368" y="4240930"/>
            <a:ext cx="3743946" cy="2428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dirty="0" smtClean="0"/>
              <a:t>Expand to a general offlin</a:t>
            </a:r>
            <a:r>
              <a:rPr lang="en-GB" dirty="0" smtClean="0"/>
              <a:t>e setup</a:t>
            </a:r>
            <a:r>
              <a:rPr lang="en-GB" dirty="0" smtClean="0"/>
              <a:t> for gas jet spectroscopy and study of gas-cell processes</a:t>
            </a:r>
          </a:p>
          <a:p>
            <a:pPr marL="285750" indent="-285750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E.g. Molecular spectroscopy, proof-of-principle performed at KU Leuven</a:t>
            </a:r>
          </a:p>
          <a:p>
            <a:pPr marL="285750" indent="-285750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dirty="0" smtClean="0"/>
              <a:t> Upgrades of test bench started</a:t>
            </a:r>
            <a:endParaRPr lang="en-GB" dirty="0" smtClean="0"/>
          </a:p>
        </p:txBody>
      </p:sp>
      <p:pic>
        <p:nvPicPr>
          <p:cNvPr id="22" name="Image 673" descr="KULEUVEN_CMYK_LOGO.png">
            <a:extLst>
              <a:ext uri="{FF2B5EF4-FFF2-40B4-BE49-F238E27FC236}">
                <a16:creationId xmlns:a16="http://schemas.microsoft.com/office/drawing/2014/main" id="{4A2711B8-BDFB-826E-0D0A-B87A295153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063699" y="6331693"/>
            <a:ext cx="848834" cy="337667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 bwMode="auto">
          <a:xfrm>
            <a:off x="9632536" y="636138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Courtesy R. Ferrer</a:t>
            </a:r>
            <a:endParaRPr lang="en-GB" sz="1200" i="1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54BA8DD-6753-4D63-A1C2-CCC10C1E71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03"/>
          <a:stretch/>
        </p:blipFill>
        <p:spPr>
          <a:xfrm>
            <a:off x="5581816" y="710426"/>
            <a:ext cx="4575582" cy="1130886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6600056" y="1918561"/>
            <a:ext cx="4278118" cy="1942487"/>
            <a:chOff x="6606451" y="3683100"/>
            <a:chExt cx="4278118" cy="1942487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B1B8A81D-164D-4169-B8ED-70F649E0AA69}"/>
                </a:ext>
              </a:extLst>
            </p:cNvPr>
            <p:cNvGrpSpPr/>
            <p:nvPr/>
          </p:nvGrpSpPr>
          <p:grpSpPr>
            <a:xfrm>
              <a:off x="6606451" y="3683100"/>
              <a:ext cx="2915761" cy="1942487"/>
              <a:chOff x="6911249" y="3683100"/>
              <a:chExt cx="2915761" cy="1942487"/>
            </a:xfrm>
          </p:grpSpPr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55BF2AF6-1014-4CF2-9DCF-2B9DBF16BE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336"/>
              <a:stretch/>
            </p:blipFill>
            <p:spPr>
              <a:xfrm>
                <a:off x="6911249" y="3683100"/>
                <a:ext cx="2915761" cy="1942487"/>
              </a:xfrm>
              <a:prstGeom prst="rect">
                <a:avLst/>
              </a:prstGeom>
            </p:spPr>
          </p:pic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993C7026-B6BA-4075-B888-5D7148C5D37E}"/>
                  </a:ext>
                </a:extLst>
              </p:cNvPr>
              <p:cNvSpPr txBox="1"/>
              <p:nvPr/>
            </p:nvSpPr>
            <p:spPr>
              <a:xfrm>
                <a:off x="7199281" y="3755443"/>
                <a:ext cx="198418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Mass scan </a:t>
                </a:r>
                <a:r>
                  <a:rPr lang="fr-FR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using</a:t>
                </a:r>
                <a:r>
                  <a:rPr lang="fr-F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QMF</a:t>
                </a:r>
                <a:endParaRPr lang="fr-FR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/>
            <p:cNvGrpSpPr/>
            <p:nvPr/>
          </p:nvGrpSpPr>
          <p:grpSpPr>
            <a:xfrm>
              <a:off x="6841800" y="3943251"/>
              <a:ext cx="4042769" cy="1180009"/>
              <a:chOff x="6841800" y="4012062"/>
              <a:chExt cx="4042769" cy="1180009"/>
            </a:xfrm>
          </p:grpSpPr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66FC30E5-43B0-4955-8A4B-9A86F9FF6EAB}"/>
                  </a:ext>
                </a:extLst>
              </p:cNvPr>
              <p:cNvCxnSpPr>
                <a:cxnSpLocks/>
                <a:endCxn id="44" idx="3"/>
              </p:cNvCxnSpPr>
              <p:nvPr/>
            </p:nvCxnSpPr>
            <p:spPr>
              <a:xfrm flipH="1" flipV="1">
                <a:off x="8096612" y="4490281"/>
                <a:ext cx="411693" cy="37565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>
                <a:extLst>
                  <a:ext uri="{FF2B5EF4-FFF2-40B4-BE49-F238E27FC236}">
                    <a16:creationId xmlns:a16="http://schemas.microsoft.com/office/drawing/2014/main" id="{83957E4A-DEAB-4B3D-90E8-2AFE579653DF}"/>
                  </a:ext>
                </a:extLst>
              </p:cNvPr>
              <p:cNvCxnSpPr>
                <a:cxnSpLocks/>
                <a:endCxn id="45" idx="0"/>
              </p:cNvCxnSpPr>
              <p:nvPr/>
            </p:nvCxnSpPr>
            <p:spPr>
              <a:xfrm>
                <a:off x="9380545" y="4012062"/>
                <a:ext cx="858605" cy="87223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4" name="ZoneTexte 43">
                    <a:extLst>
                      <a:ext uri="{FF2B5EF4-FFF2-40B4-BE49-F238E27FC236}">
                        <a16:creationId xmlns:a16="http://schemas.microsoft.com/office/drawing/2014/main" id="{F7386D6A-0C70-42D6-AFFF-60F836EB94BB}"/>
                      </a:ext>
                    </a:extLst>
                  </p:cNvPr>
                  <p:cNvSpPr txBox="1"/>
                  <p:nvPr/>
                </p:nvSpPr>
                <p:spPr>
                  <a:xfrm>
                    <a:off x="6841800" y="4336392"/>
                    <a:ext cx="1254812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fr-FR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Er</m:t>
                          </m:r>
                          <m:r>
                            <m:rPr>
                              <m:nor/>
                            </m:rPr>
                            <a:rPr lang="fr-FR" sz="1400" b="0" i="0" baseline="300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1400" b="0" i="0" baseline="300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GB" sz="1400" b="0" i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fr-FR" sz="14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fr-FR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H</m:t>
                          </m:r>
                          <m:r>
                            <m:rPr>
                              <m:nor/>
                            </m:rPr>
                            <a:rPr lang="fr-FR" sz="1400" baseline="-25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fr-FR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O</m:t>
                          </m:r>
                        </m:oMath>
                      </m:oMathPara>
                    </a14:m>
                    <a:endParaRPr lang="fr-FR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>
              <p:sp>
                <p:nvSpPr>
                  <p:cNvPr id="44" name="ZoneTexte 43">
                    <a:extLst>
                      <a:ext uri="{FF2B5EF4-FFF2-40B4-BE49-F238E27FC236}">
                        <a16:creationId xmlns:a16="http://schemas.microsoft.com/office/drawing/2014/main" id="{F7386D6A-0C70-42D6-AFFF-60F836EB94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1800" y="4336392"/>
                    <a:ext cx="1254812" cy="30777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ZoneTexte 44">
                    <a:extLst>
                      <a:ext uri="{FF2B5EF4-FFF2-40B4-BE49-F238E27FC236}">
                        <a16:creationId xmlns:a16="http://schemas.microsoft.com/office/drawing/2014/main" id="{06AC7009-78E1-4532-81BD-696E496BC7FA}"/>
                      </a:ext>
                    </a:extLst>
                  </p:cNvPr>
                  <p:cNvSpPr txBox="1"/>
                  <p:nvPr/>
                </p:nvSpPr>
                <p:spPr>
                  <a:xfrm>
                    <a:off x="9593731" y="4884294"/>
                    <a:ext cx="129083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Er</a:t>
                    </a:r>
                    <a:r>
                      <a:rPr lang="fr-FR" sz="14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 </a:t>
                    </a:r>
                    <a:r>
                      <a:rPr lang="fr-FR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 </a:t>
                    </a:r>
                    <a:r>
                      <a: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</a:t>
                    </a:r>
                    <a14:m>
                      <m:oMath xmlns:m="http://schemas.openxmlformats.org/officeDocument/2006/math">
                        <m:r>
                          <a:rPr lang="fr-FR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</m:oMath>
                    </a14:m>
                    <a:r>
                      <a: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</a:t>
                    </a:r>
                    <a:r>
                      <a:rPr lang="fr-FR" sz="1400" baseline="-25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</a:t>
                    </a:r>
                    <a:r>
                      <a: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</a:t>
                    </a:r>
                  </a:p>
                </p:txBody>
              </p:sp>
            </mc:Choice>
            <mc:Fallback xmlns="">
              <p:sp>
                <p:nvSpPr>
                  <p:cNvPr id="45" name="ZoneTexte 44">
                    <a:extLst>
                      <a:ext uri="{FF2B5EF4-FFF2-40B4-BE49-F238E27FC236}">
                        <a16:creationId xmlns:a16="http://schemas.microsoft.com/office/drawing/2014/main" id="{06AC7009-78E1-4532-81BD-696E496BC7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93731" y="4884294"/>
                    <a:ext cx="1290838" cy="30777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415" t="-4000" b="-20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5" name="ZoneTexte 24"/>
          <p:cNvSpPr txBox="1"/>
          <p:nvPr/>
        </p:nvSpPr>
        <p:spPr bwMode="auto">
          <a:xfrm>
            <a:off x="10361261" y="1229194"/>
            <a:ext cx="2744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/>
              <a:t>Courtesy V. Marchand </a:t>
            </a:r>
            <a:r>
              <a:rPr lang="en-GB" sz="1200" i="1" dirty="0" smtClean="0"/>
              <a:t/>
            </a:r>
            <a:br>
              <a:rPr lang="en-GB" sz="1200" i="1" dirty="0" smtClean="0"/>
            </a:br>
            <a:r>
              <a:rPr lang="en-GB" sz="1200" i="1" dirty="0" smtClean="0"/>
              <a:t>and </a:t>
            </a:r>
            <a:r>
              <a:rPr lang="en-GB" sz="1200" i="1" dirty="0" smtClean="0"/>
              <a:t>V. Manea</a:t>
            </a:r>
            <a:endParaRPr lang="en-GB" sz="12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Ellipse 25"/>
          <p:cNvSpPr/>
          <p:nvPr/>
        </p:nvSpPr>
        <p:spPr>
          <a:xfrm>
            <a:off x="1244498" y="5949280"/>
            <a:ext cx="1499113" cy="477336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  <a:b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A. Vicente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4151784" y="4198448"/>
            <a:ext cx="5337576" cy="2655249"/>
            <a:chOff x="4109807" y="4027582"/>
            <a:chExt cx="5497269" cy="2788469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 bwMode="auto">
            <a:xfrm>
              <a:off x="4109807" y="4027582"/>
              <a:ext cx="5497269" cy="2788469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 flipH="1">
              <a:off x="4647313" y="4118838"/>
              <a:ext cx="1694741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dirty="0" err="1">
                  <a:solidFill>
                    <a:srgbClr val="000000"/>
                  </a:solidFill>
                </a:rPr>
                <a:t>ThO</a:t>
              </a:r>
              <a:r>
                <a:rPr lang="en-GB" sz="1400" dirty="0" smtClean="0">
                  <a:solidFill>
                    <a:srgbClr val="000000"/>
                  </a:solidFill>
                </a:rPr>
                <a:t> </a:t>
              </a:r>
              <a:r>
                <a:rPr lang="en-GB" sz="1400" dirty="0">
                  <a:solidFill>
                    <a:srgbClr val="000000"/>
                  </a:solidFill>
                </a:rPr>
                <a:t>spectroscopy </a:t>
              </a:r>
              <a:r>
                <a:rPr lang="en-GB" sz="1400" dirty="0" smtClean="0">
                  <a:solidFill>
                    <a:srgbClr val="000000"/>
                  </a:solidFill>
                </a:rPr>
                <a:t>in </a:t>
              </a:r>
              <a:r>
                <a:rPr lang="en-GB" sz="1400" dirty="0">
                  <a:solidFill>
                    <a:srgbClr val="000000"/>
                  </a:solidFill>
                </a:rPr>
                <a:t>gas jet </a:t>
              </a:r>
              <a:endParaRPr lang="en-GB" sz="1400" dirty="0" smtClean="0">
                <a:solidFill>
                  <a:srgbClr val="000000"/>
                </a:solidFill>
              </a:endParaRPr>
            </a:p>
            <a:p>
              <a:r>
                <a:rPr lang="en-GB" sz="1400" dirty="0" smtClean="0">
                  <a:solidFill>
                    <a:srgbClr val="000000"/>
                  </a:solidFill>
                </a:rPr>
                <a:t> </a:t>
              </a:r>
              <a:endParaRPr lang="en-GB" sz="1400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9665754" y="1977864"/>
            <a:ext cx="1988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Water contamination ⇒ baking </a:t>
            </a:r>
            <a:r>
              <a:rPr lang="en-GB" sz="1400" dirty="0" smtClean="0"/>
              <a:t>needed</a:t>
            </a:r>
            <a:endParaRPr lang="en-GB" sz="1400" dirty="0"/>
          </a:p>
        </p:txBody>
      </p:sp>
      <p:pic>
        <p:nvPicPr>
          <p:cNvPr id="37" name="Image 12"/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1527192" y="2407692"/>
            <a:ext cx="3045755" cy="178645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Flèche vers le bas 37"/>
          <p:cNvSpPr/>
          <p:nvPr/>
        </p:nvSpPr>
        <p:spPr>
          <a:xfrm>
            <a:off x="1114324" y="2823074"/>
            <a:ext cx="301156" cy="683237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-672752" y="2915168"/>
            <a:ext cx="1791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/>
              <a:t>Ionisation 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smtClean="0"/>
              <a:t>by </a:t>
            </a:r>
            <a:r>
              <a:rPr lang="fr-FR" sz="1400" dirty="0" smtClean="0"/>
              <a:t>laser</a:t>
            </a:r>
            <a:endParaRPr lang="fr-FR" sz="1400" dirty="0"/>
          </a:p>
        </p:txBody>
      </p:sp>
      <p:sp>
        <p:nvSpPr>
          <p:cNvPr id="47" name="Forme libre 46"/>
          <p:cNvSpPr/>
          <p:nvPr/>
        </p:nvSpPr>
        <p:spPr>
          <a:xfrm>
            <a:off x="1209670" y="3584626"/>
            <a:ext cx="98036" cy="348430"/>
          </a:xfrm>
          <a:custGeom>
            <a:avLst/>
            <a:gdLst>
              <a:gd name="connsiteX0" fmla="*/ 0 w 340995"/>
              <a:gd name="connsiteY0" fmla="*/ 436245 h 438150"/>
              <a:gd name="connsiteX1" fmla="*/ 0 w 340995"/>
              <a:gd name="connsiteY1" fmla="*/ 68580 h 438150"/>
              <a:gd name="connsiteX2" fmla="*/ 60960 w 340995"/>
              <a:gd name="connsiteY2" fmla="*/ 7620 h 438150"/>
              <a:gd name="connsiteX3" fmla="*/ 116205 w 340995"/>
              <a:gd name="connsiteY3" fmla="*/ 62865 h 438150"/>
              <a:gd name="connsiteX4" fmla="*/ 175260 w 340995"/>
              <a:gd name="connsiteY4" fmla="*/ 3810 h 438150"/>
              <a:gd name="connsiteX5" fmla="*/ 228600 w 340995"/>
              <a:gd name="connsiteY5" fmla="*/ 57150 h 438150"/>
              <a:gd name="connsiteX6" fmla="*/ 285750 w 340995"/>
              <a:gd name="connsiteY6" fmla="*/ 0 h 438150"/>
              <a:gd name="connsiteX7" fmla="*/ 340995 w 340995"/>
              <a:gd name="connsiteY7" fmla="*/ 55245 h 438150"/>
              <a:gd name="connsiteX8" fmla="*/ 340995 w 340995"/>
              <a:gd name="connsiteY8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995" h="438150">
                <a:moveTo>
                  <a:pt x="0" y="436245"/>
                </a:moveTo>
                <a:lnTo>
                  <a:pt x="0" y="68580"/>
                </a:lnTo>
                <a:lnTo>
                  <a:pt x="60960" y="7620"/>
                </a:lnTo>
                <a:lnTo>
                  <a:pt x="116205" y="62865"/>
                </a:lnTo>
                <a:lnTo>
                  <a:pt x="175260" y="3810"/>
                </a:lnTo>
                <a:lnTo>
                  <a:pt x="228600" y="57150"/>
                </a:lnTo>
                <a:lnTo>
                  <a:pt x="285750" y="0"/>
                </a:lnTo>
                <a:lnTo>
                  <a:pt x="340995" y="55245"/>
                </a:lnTo>
                <a:lnTo>
                  <a:pt x="340995" y="43815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/>
          <p:cNvSpPr txBox="1"/>
          <p:nvPr/>
        </p:nvSpPr>
        <p:spPr>
          <a:xfrm>
            <a:off x="4803786" y="2960128"/>
            <a:ext cx="1220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Reionisation</a:t>
            </a:r>
            <a:r>
              <a:rPr lang="fr-FR" sz="1400" dirty="0" smtClean="0"/>
              <a:t> 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ro-RO" sz="1400" dirty="0" smtClean="0"/>
              <a:t>by</a:t>
            </a:r>
            <a:r>
              <a:rPr lang="fr-FR" sz="1400" dirty="0" smtClean="0"/>
              <a:t> </a:t>
            </a:r>
            <a:r>
              <a:rPr lang="fr-FR" sz="1400" dirty="0" smtClean="0"/>
              <a:t>laser</a:t>
            </a:r>
            <a:endParaRPr lang="fr-FR" sz="1400" dirty="0"/>
          </a:p>
        </p:txBody>
      </p:sp>
      <p:sp>
        <p:nvSpPr>
          <p:cNvPr id="50" name="Flèche vers le bas 49"/>
          <p:cNvSpPr/>
          <p:nvPr/>
        </p:nvSpPr>
        <p:spPr>
          <a:xfrm>
            <a:off x="4540959" y="2823075"/>
            <a:ext cx="251474" cy="965966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53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 and outlook</a:t>
            </a:r>
            <a:endParaRPr lang="en-GB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07368" y="1196753"/>
            <a:ext cx="6624736" cy="512124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SPIRAL2-S</a:t>
            </a:r>
            <a:r>
              <a:rPr lang="en-GB" baseline="30000" dirty="0" smtClean="0"/>
              <a:t>3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dirty="0" smtClean="0"/>
              <a:t>S</a:t>
            </a:r>
            <a:r>
              <a:rPr lang="en-GB" baseline="30000" dirty="0" smtClean="0"/>
              <a:t>3</a:t>
            </a:r>
            <a:r>
              <a:rPr lang="en-GB" dirty="0" smtClean="0"/>
              <a:t>LEB </a:t>
            </a:r>
            <a:r>
              <a:rPr lang="en-GB" dirty="0"/>
              <a:t>offer a promising new path for producing </a:t>
            </a:r>
            <a:r>
              <a:rPr lang="en-GB" dirty="0" smtClean="0"/>
              <a:t>and studying low-energy </a:t>
            </a:r>
            <a:r>
              <a:rPr lang="en-GB" dirty="0"/>
              <a:t>beams of exotic </a:t>
            </a:r>
            <a:r>
              <a:rPr lang="en-GB" dirty="0" smtClean="0"/>
              <a:t>nuclei</a:t>
            </a:r>
          </a:p>
          <a:p>
            <a:pPr marL="971550" lvl="1" indent="-285750"/>
            <a:r>
              <a:rPr lang="en-GB" dirty="0"/>
              <a:t>Multi-instrument approach is key for combining strengths and maximizing </a:t>
            </a:r>
            <a:r>
              <a:rPr lang="en-GB" dirty="0" smtClean="0"/>
              <a:t>output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Offline commissioning completed at LPC, successful restart </a:t>
            </a:r>
            <a:r>
              <a:rPr lang="en-GB" dirty="0"/>
              <a:t>at S</a:t>
            </a:r>
            <a:r>
              <a:rPr lang="en-GB" baseline="30000" dirty="0"/>
              <a:t>3</a:t>
            </a:r>
            <a:r>
              <a:rPr lang="en-GB" dirty="0" smtClean="0"/>
              <a:t> focal plane </a:t>
            </a:r>
          </a:p>
          <a:p>
            <a:pPr marL="971550" lvl="1" indent="-285750"/>
            <a:r>
              <a:rPr lang="en-GB" dirty="0"/>
              <a:t>F</a:t>
            </a:r>
            <a:r>
              <a:rPr lang="en-GB" dirty="0" smtClean="0"/>
              <a:t>irst in-gas-jet spectroscopy and mass measurements demonstrated</a:t>
            </a:r>
          </a:p>
          <a:p>
            <a:pPr marL="971550" lvl="1" indent="-285750"/>
            <a:r>
              <a:rPr lang="en-GB" dirty="0" smtClean="0"/>
              <a:t>Approaching </a:t>
            </a:r>
            <a:r>
              <a:rPr lang="en-GB" dirty="0"/>
              <a:t>first experiments with radioactive beams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Setup continuously developing</a:t>
            </a:r>
            <a:endParaRPr lang="en-GB" dirty="0"/>
          </a:p>
          <a:p>
            <a:pPr marL="971550" lvl="1" indent="-285750"/>
            <a:r>
              <a:rPr lang="en-GB" dirty="0"/>
              <a:t>Laser </a:t>
            </a:r>
            <a:r>
              <a:rPr lang="en-GB" dirty="0" smtClean="0"/>
              <a:t>systems and gas cell: future </a:t>
            </a:r>
            <a:r>
              <a:rPr lang="en-GB" dirty="0"/>
              <a:t>versions </a:t>
            </a:r>
            <a:r>
              <a:rPr lang="en-GB" dirty="0" smtClean="0"/>
              <a:t>studied</a:t>
            </a:r>
            <a:endParaRPr lang="en-GB" dirty="0"/>
          </a:p>
          <a:p>
            <a:pPr marL="971550" lvl="1" indent="-285750"/>
            <a:r>
              <a:rPr lang="en-GB" dirty="0"/>
              <a:t>Mass </a:t>
            </a:r>
            <a:r>
              <a:rPr lang="en-GB" dirty="0" smtClean="0"/>
              <a:t>spectrometer and decay spectroscopy stations: improvements foreseen</a:t>
            </a:r>
          </a:p>
          <a:p>
            <a:pPr marL="971550" lvl="1" indent="-285750"/>
            <a:r>
              <a:rPr lang="en-GB" dirty="0" smtClean="0"/>
              <a:t>New techniques: e.g. LRC, LRDR, molecular spectroscopy</a:t>
            </a:r>
            <a:endParaRPr lang="en-GB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5427232-DA66-3CC6-457E-66096C48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967" y="6318001"/>
            <a:ext cx="504083" cy="540000"/>
          </a:xfrm>
        </p:spPr>
        <p:txBody>
          <a:bodyPr/>
          <a:lstStyle/>
          <a:p>
            <a:fld id="{0A297500-7527-634B-90F4-69D0994C32B4}" type="slidenum">
              <a:rPr lang="en-GB" smtClean="0"/>
              <a:pPr/>
              <a:t>18</a:t>
            </a:fld>
            <a:endParaRPr lang="en-GB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3" b="10353"/>
          <a:stretch/>
        </p:blipFill>
        <p:spPr>
          <a:xfrm>
            <a:off x="7150323" y="3717032"/>
            <a:ext cx="4324821" cy="31409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2" t="21651" r="9051" b="5901"/>
          <a:stretch/>
        </p:blipFill>
        <p:spPr>
          <a:xfrm>
            <a:off x="7140724" y="867192"/>
            <a:ext cx="4283868" cy="2815113"/>
          </a:xfrm>
          <a:prstGeom prst="rect">
            <a:avLst/>
          </a:prstGeom>
        </p:spPr>
      </p:pic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12EA6847-04AB-7C3D-036C-FBF56BEB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4498" y="6318001"/>
            <a:ext cx="2906816" cy="540000"/>
          </a:xfrm>
        </p:spPr>
        <p:txBody>
          <a:bodyPr/>
          <a:lstStyle/>
          <a:p>
            <a:r>
              <a:rPr lang="fr-FR" dirty="0" smtClean="0"/>
              <a:t>Colloque GANIL 2026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23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3569665"/>
            <a:ext cx="6103670" cy="1938992"/>
          </a:xfrm>
          <a:prstGeom prst="rect">
            <a:avLst/>
          </a:prstGeom>
          <a:ln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i-FI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GANIL:</a:t>
            </a: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Ajayakumar, A. Brizard, S. Damoy, P. Delahaye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H. Dinesan,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Duguépéroux, S.K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Chinthakayala, P. Gangnant, J. Goupil, M. Laatiaoui, N. Lecesne, R.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Leroy, A.F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Lopez-Loaiza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F. Lutton, A. Ortiz-Cortes, B. Osmond, J. Piot, H. Savajols, T. Stefan</a:t>
            </a:r>
          </a:p>
          <a:p>
            <a:pPr lvl="0" algn="ctr"/>
            <a:r>
              <a:rPr lang="fi-FI" sz="12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LPC:</a:t>
            </a:r>
            <a:endParaRPr lang="fi-FI" sz="1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Brun, J.-F. Cam,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X. Fléchard, C. Gautier, P. Lassegues, J. 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Lory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Y. Merrer, S.V. Pineda, H. de Préaumont, A. de Roubin, C. 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Vandamme</a:t>
            </a:r>
            <a:endParaRPr lang="fi-FI" sz="1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i-FI" sz="12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 </a:t>
            </a:r>
            <a:r>
              <a:rPr lang="fi-FI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Leuven:</a:t>
            </a: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Claessens, T.E. Cocolios, R. Ferrer, R. 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Groote, F. Ivandikov, J. Romans, P. 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 d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Bergh, P. Van Duppen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95325" y="1476127"/>
            <a:ext cx="10801350" cy="1520825"/>
          </a:xfrm>
        </p:spPr>
        <p:txBody>
          <a:bodyPr/>
          <a:lstStyle/>
          <a:p>
            <a:r>
              <a:rPr lang="en-GB" dirty="0" smtClean="0"/>
              <a:t>Thank you for your attention!</a:t>
            </a:r>
            <a:endParaRPr lang="en-GB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68" y="5951518"/>
            <a:ext cx="1393288" cy="9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252" y="6155735"/>
            <a:ext cx="1856868" cy="65764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7788" r="5707" b="7272"/>
          <a:stretch/>
        </p:blipFill>
        <p:spPr>
          <a:xfrm>
            <a:off x="10704512" y="5940098"/>
            <a:ext cx="1244744" cy="9000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300" y="5985376"/>
            <a:ext cx="1604572" cy="82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196" y="6078761"/>
            <a:ext cx="1524132" cy="72548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5661248"/>
            <a:ext cx="1143000" cy="1143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103670" y="3568948"/>
            <a:ext cx="6088330" cy="2308324"/>
          </a:xfrm>
          <a:prstGeom prst="rect">
            <a:avLst/>
          </a:prstGeom>
          <a:ln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fi-FI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IJCLab:</a:t>
            </a:r>
          </a:p>
          <a:p>
            <a:pPr algn="ctr"/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Dong, P. Duchesne, S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Franchoo, L. Lalanne, V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Manea, V. Marchand, E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Morin, </a:t>
            </a:r>
            <a:b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 Plagnol, O</a:t>
            </a:r>
            <a:r>
              <a:rPr lang="fi-F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Pochon, A. Vicente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i-FI" sz="12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JGU/GSI:</a:t>
            </a:r>
            <a:endParaRPr lang="fi-FI" sz="1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Raeder, D. Studer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i-FI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JYU:</a:t>
            </a: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I.D. Moore, M. Reponen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i-FI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IPHC:</a:t>
            </a: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fi-FI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Traykov</a:t>
            </a:r>
            <a:endParaRPr lang="fi-FI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fi-FI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IRFU:</a:t>
            </a:r>
          </a:p>
          <a:p>
            <a:pPr algn="ctr"/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Authier, O. Cloué, A. Drouart, M. Ragot, E. Rey-Herme, D. Thisse, </a:t>
            </a:r>
            <a:b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Vandebrouck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264352" y="5805400"/>
            <a:ext cx="1224000" cy="122400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7262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smtClean="0"/>
              <a:t>Offline commissioning LPC</a:t>
            </a:r>
            <a:endParaRPr lang="en-US" altLang="fr-FR" dirty="0">
              <a:sym typeface="+mn-e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368" y="1196753"/>
            <a:ext cx="5239438" cy="5121248"/>
          </a:xfrm>
        </p:spPr>
        <p:txBody>
          <a:bodyPr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The scheme used for commissioning has no sensitivity to charge radii (tiny field shift factor)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Verify other transitions with known large isotope shifts (based on old spectroscopy work)</a:t>
            </a:r>
          </a:p>
          <a:p>
            <a:endParaRPr lang="en-GB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20</a:t>
            </a:fld>
            <a:endParaRPr lang="fr-FR"/>
          </a:p>
        </p:txBody>
      </p:sp>
      <p:grpSp>
        <p:nvGrpSpPr>
          <p:cNvPr id="24" name="Groupe 23"/>
          <p:cNvGrpSpPr>
            <a:grpSpLocks noChangeAspect="1"/>
          </p:cNvGrpSpPr>
          <p:nvPr/>
        </p:nvGrpSpPr>
        <p:grpSpPr>
          <a:xfrm>
            <a:off x="119336" y="2780928"/>
            <a:ext cx="5039563" cy="3389517"/>
            <a:chOff x="5919571" y="784166"/>
            <a:chExt cx="5913102" cy="3977043"/>
          </a:xfrm>
        </p:grpSpPr>
        <p:pic>
          <p:nvPicPr>
            <p:cNvPr id="8" name="Picture 7" descr="scantotal"/>
            <p:cNvPicPr>
              <a:picLocks noChangeAspect="1"/>
            </p:cNvPicPr>
            <p:nvPr/>
          </p:nvPicPr>
          <p:blipFill>
            <a:blip r:embed="rId3"/>
            <a:srcRect l="3970" t="10532" r="8106" b="1132"/>
            <a:stretch>
              <a:fillRect/>
            </a:stretch>
          </p:blipFill>
          <p:spPr>
            <a:xfrm>
              <a:off x="5919571" y="784166"/>
              <a:ext cx="5913102" cy="3977043"/>
            </a:xfrm>
            <a:prstGeom prst="rect">
              <a:avLst/>
            </a:prstGeom>
          </p:spPr>
        </p:pic>
        <p:sp>
          <p:nvSpPr>
            <p:cNvPr id="14" name="Text Box 13"/>
            <p:cNvSpPr txBox="1"/>
            <p:nvPr/>
          </p:nvSpPr>
          <p:spPr>
            <a:xfrm>
              <a:off x="6519649" y="915680"/>
              <a:ext cx="821424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84" baseline="30000" dirty="0">
                  <a:solidFill>
                    <a:srgbClr val="1E2657"/>
                  </a:solidFill>
                </a:rPr>
                <a:t>164</a:t>
              </a:r>
              <a:r>
                <a:rPr lang="en-US" sz="1584" dirty="0">
                  <a:solidFill>
                    <a:srgbClr val="1E2657"/>
                  </a:solidFill>
                </a:rPr>
                <a:t>Er</a:t>
              </a:r>
            </a:p>
          </p:txBody>
        </p:sp>
        <p:sp>
          <p:nvSpPr>
            <p:cNvPr id="15" name="Text Box 14"/>
            <p:cNvSpPr txBox="1"/>
            <p:nvPr/>
          </p:nvSpPr>
          <p:spPr>
            <a:xfrm>
              <a:off x="6519649" y="1636492"/>
              <a:ext cx="821424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84" baseline="30000">
                  <a:solidFill>
                    <a:srgbClr val="1E2657"/>
                  </a:solidFill>
                </a:rPr>
                <a:t>166</a:t>
              </a:r>
              <a:r>
                <a:rPr lang="en-US" sz="1584">
                  <a:solidFill>
                    <a:srgbClr val="1E2657"/>
                  </a:solidFill>
                </a:rPr>
                <a:t>Er</a:t>
              </a:r>
            </a:p>
          </p:txBody>
        </p:sp>
        <p:sp>
          <p:nvSpPr>
            <p:cNvPr id="16" name="Text Box 15"/>
            <p:cNvSpPr txBox="1"/>
            <p:nvPr/>
          </p:nvSpPr>
          <p:spPr>
            <a:xfrm>
              <a:off x="6519649" y="2335744"/>
              <a:ext cx="821424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84" baseline="30000">
                  <a:solidFill>
                    <a:srgbClr val="1E2657"/>
                  </a:solidFill>
                </a:rPr>
                <a:t>167</a:t>
              </a:r>
              <a:r>
                <a:rPr lang="en-US" sz="1584">
                  <a:solidFill>
                    <a:srgbClr val="1E2657"/>
                  </a:solidFill>
                </a:rPr>
                <a:t>Er</a:t>
              </a:r>
            </a:p>
          </p:txBody>
        </p:sp>
        <p:sp>
          <p:nvSpPr>
            <p:cNvPr id="17" name="Text Box 16"/>
            <p:cNvSpPr txBox="1"/>
            <p:nvPr/>
          </p:nvSpPr>
          <p:spPr>
            <a:xfrm>
              <a:off x="6519649" y="3132015"/>
              <a:ext cx="821424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84" baseline="30000">
                  <a:solidFill>
                    <a:srgbClr val="1E2657"/>
                  </a:solidFill>
                </a:rPr>
                <a:t>168</a:t>
              </a:r>
              <a:r>
                <a:rPr lang="en-US" sz="1584">
                  <a:solidFill>
                    <a:srgbClr val="1E2657"/>
                  </a:solidFill>
                </a:rPr>
                <a:t>Er</a:t>
              </a:r>
            </a:p>
          </p:txBody>
        </p:sp>
        <p:sp>
          <p:nvSpPr>
            <p:cNvPr id="18" name="Text Box 17"/>
            <p:cNvSpPr txBox="1"/>
            <p:nvPr/>
          </p:nvSpPr>
          <p:spPr>
            <a:xfrm>
              <a:off x="6519649" y="3836298"/>
              <a:ext cx="821424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84" baseline="30000">
                  <a:solidFill>
                    <a:srgbClr val="1E2657"/>
                  </a:solidFill>
                </a:rPr>
                <a:t>170</a:t>
              </a:r>
              <a:r>
                <a:rPr lang="en-US" sz="1584">
                  <a:solidFill>
                    <a:srgbClr val="1E2657"/>
                  </a:solidFill>
                </a:rPr>
                <a:t>Er</a:t>
              </a:r>
            </a:p>
          </p:txBody>
        </p:sp>
      </p:grpSp>
      <p:grpSp>
        <p:nvGrpSpPr>
          <p:cNvPr id="9" name="Groupe 8"/>
          <p:cNvGrpSpPr>
            <a:grpSpLocks noChangeAspect="1"/>
          </p:cNvGrpSpPr>
          <p:nvPr/>
        </p:nvGrpSpPr>
        <p:grpSpPr>
          <a:xfrm>
            <a:off x="8210638" y="3958044"/>
            <a:ext cx="3573994" cy="2098846"/>
            <a:chOff x="265441" y="1640427"/>
            <a:chExt cx="4124960" cy="2207260"/>
          </a:xfrm>
        </p:grpSpPr>
        <p:pic>
          <p:nvPicPr>
            <p:cNvPr id="26" name="Picture 23" descr="ladder_lamda"/>
            <p:cNvPicPr>
              <a:picLocks noChangeAspect="1"/>
            </p:cNvPicPr>
            <p:nvPr/>
          </p:nvPicPr>
          <p:blipFill>
            <a:blip r:embed="rId4"/>
            <a:srcRect l="6427" t="9722" r="6080" b="10784"/>
            <a:stretch>
              <a:fillRect/>
            </a:stretch>
          </p:blipFill>
          <p:spPr bwMode="auto">
            <a:xfrm>
              <a:off x="265441" y="1640427"/>
              <a:ext cx="4124960" cy="2207260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1099131" y="1705190"/>
              <a:ext cx="2329115" cy="3907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2" name="ZoneTexte 31"/>
          <p:cNvSpPr txBox="1"/>
          <p:nvPr/>
        </p:nvSpPr>
        <p:spPr bwMode="auto">
          <a:xfrm>
            <a:off x="9823567" y="6449501"/>
            <a:ext cx="2254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PhD thesis of W. Dong, </a:t>
            </a:r>
            <a:r>
              <a:rPr lang="en-GB" sz="1200" i="1" dirty="0" err="1" smtClean="0"/>
              <a:t>IJClab</a:t>
            </a:r>
            <a:endParaRPr lang="en-GB" sz="1200" i="1" dirty="0"/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9936" y="1159467"/>
            <a:ext cx="5707444" cy="27985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5646806" y="4103292"/>
                <a:ext cx="2074927" cy="3824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sSup>
                          <m:sSupPr>
                            <m:ctrlP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b>
                        <m:sSup>
                          <m:sSupPr>
                            <m:ctrlP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fr-F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fr-F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f>
                      <m:f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fr-FR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06" y="4103292"/>
                <a:ext cx="2074927" cy="382412"/>
              </a:xfrm>
              <a:prstGeom prst="rect">
                <a:avLst/>
              </a:prstGeom>
              <a:blipFill>
                <a:blip r:embed="rId6"/>
                <a:stretch>
                  <a:fillRect l="-3519" r="-880" b="-17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Imag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9444" y="4524004"/>
            <a:ext cx="1849649" cy="1374424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5758447" y="5054328"/>
            <a:ext cx="1849649" cy="3137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07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2E9D26A3-2464-CB8B-4B8F-AE0B7136D311}"/>
              </a:ext>
            </a:extLst>
          </p:cNvPr>
          <p:cNvGrpSpPr>
            <a:grpSpLocks noChangeAspect="1"/>
          </p:cNvGrpSpPr>
          <p:nvPr/>
        </p:nvGrpSpPr>
        <p:grpSpPr>
          <a:xfrm>
            <a:off x="5554787" y="1597777"/>
            <a:ext cx="5393370" cy="2165436"/>
            <a:chOff x="5701627" y="1050932"/>
            <a:chExt cx="6381817" cy="2562301"/>
          </a:xfrm>
        </p:grpSpPr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27872224-5B4F-4C17-220D-276329152384}"/>
                </a:ext>
              </a:extLst>
            </p:cNvPr>
            <p:cNvSpPr txBox="1"/>
            <p:nvPr/>
          </p:nvSpPr>
          <p:spPr>
            <a:xfrm>
              <a:off x="5829521" y="3138272"/>
              <a:ext cx="5352285" cy="36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Time of flight separation in multiple revolutions</a:t>
              </a:r>
            </a:p>
          </p:txBody>
        </p: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BE1A52A-4195-2A83-88F0-FBE35E2036C4}"/>
                </a:ext>
              </a:extLst>
            </p:cNvPr>
            <p:cNvGrpSpPr/>
            <p:nvPr/>
          </p:nvGrpSpPr>
          <p:grpSpPr>
            <a:xfrm>
              <a:off x="5920884" y="1050932"/>
              <a:ext cx="6162560" cy="2562301"/>
              <a:chOff x="5598820" y="1325858"/>
              <a:chExt cx="6162560" cy="2562301"/>
            </a:xfrm>
          </p:grpSpPr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16133105-6959-E6BE-585F-87DF1F339DD8}"/>
                  </a:ext>
                </a:extLst>
              </p:cNvPr>
              <p:cNvGrpSpPr/>
              <p:nvPr/>
            </p:nvGrpSpPr>
            <p:grpSpPr>
              <a:xfrm>
                <a:off x="5598820" y="1820218"/>
                <a:ext cx="6162560" cy="2067941"/>
                <a:chOff x="5598820" y="1820218"/>
                <a:chExt cx="6162560" cy="2067941"/>
              </a:xfrm>
            </p:grpSpPr>
            <p:pic>
              <p:nvPicPr>
                <p:cNvPr id="66" name="Image 65">
                  <a:extLst>
                    <a:ext uri="{FF2B5EF4-FFF2-40B4-BE49-F238E27FC236}">
                      <a16:creationId xmlns:a16="http://schemas.microsoft.com/office/drawing/2014/main" id="{FA208161-8E3D-48AF-ABD9-FDE4D621BF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98820" y="1820218"/>
                  <a:ext cx="6162560" cy="2067941"/>
                </a:xfrm>
                <a:prstGeom prst="rect">
                  <a:avLst/>
                </a:prstGeom>
              </p:spPr>
            </p:pic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A8B99261-B77B-1720-3BC2-879249537866}"/>
                    </a:ext>
                  </a:extLst>
                </p:cNvPr>
                <p:cNvSpPr/>
                <p:nvPr/>
              </p:nvSpPr>
              <p:spPr>
                <a:xfrm>
                  <a:off x="8197492" y="3238693"/>
                  <a:ext cx="594360" cy="4624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94AEDB02-D98A-57FF-5B29-7E179148C2CD}"/>
                    </a:ext>
                  </a:extLst>
                </p:cNvPr>
                <p:cNvSpPr/>
                <p:nvPr/>
              </p:nvSpPr>
              <p:spPr>
                <a:xfrm>
                  <a:off x="9065373" y="3190435"/>
                  <a:ext cx="888839" cy="47021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9AD4EA10-8A3C-D93F-C72E-EE2F4D489BD8}"/>
                    </a:ext>
                  </a:extLst>
                </p:cNvPr>
                <p:cNvSpPr/>
                <p:nvPr/>
              </p:nvSpPr>
              <p:spPr>
                <a:xfrm>
                  <a:off x="9065374" y="3295676"/>
                  <a:ext cx="1833536" cy="5924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9070839-C31C-DE88-0DC2-CD50FB0374F7}"/>
                    </a:ext>
                  </a:extLst>
                </p:cNvPr>
                <p:cNvSpPr/>
                <p:nvPr/>
              </p:nvSpPr>
              <p:spPr>
                <a:xfrm rot="21252915">
                  <a:off x="10596682" y="3018514"/>
                  <a:ext cx="888839" cy="7211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15980656-30B2-7DC1-57B0-0733E0FC2C0A}"/>
                    </a:ext>
                  </a:extLst>
                </p:cNvPr>
                <p:cNvSpPr/>
                <p:nvPr/>
              </p:nvSpPr>
              <p:spPr>
                <a:xfrm rot="21252915">
                  <a:off x="9292216" y="1904155"/>
                  <a:ext cx="637236" cy="5234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10FA09C5-6E16-7B51-8E7D-86A9EA9CD43D}"/>
                    </a:ext>
                  </a:extLst>
                </p:cNvPr>
                <p:cNvSpPr/>
                <p:nvPr/>
              </p:nvSpPr>
              <p:spPr>
                <a:xfrm rot="21252915">
                  <a:off x="8382093" y="1894536"/>
                  <a:ext cx="637236" cy="5234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993B732-6B2A-E1FA-33A9-9EC6F9FFED72}"/>
                    </a:ext>
                  </a:extLst>
                </p:cNvPr>
                <p:cNvSpPr/>
                <p:nvPr/>
              </p:nvSpPr>
              <p:spPr>
                <a:xfrm rot="21252915">
                  <a:off x="7095566" y="1869546"/>
                  <a:ext cx="1027103" cy="5234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072788C0-DFBE-E210-CD40-004B2340328F}"/>
                    </a:ext>
                  </a:extLst>
                </p:cNvPr>
                <p:cNvSpPr/>
                <p:nvPr/>
              </p:nvSpPr>
              <p:spPr>
                <a:xfrm rot="21252915">
                  <a:off x="6503094" y="1859266"/>
                  <a:ext cx="1027103" cy="52349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96AC417E-5778-9F05-0C5D-8A33DC42D8BF}"/>
                  </a:ext>
                </a:extLst>
              </p:cNvPr>
              <p:cNvSpPr txBox="1"/>
              <p:nvPr/>
            </p:nvSpPr>
            <p:spPr>
              <a:xfrm>
                <a:off x="8322161" y="3360427"/>
                <a:ext cx="2784569" cy="32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Mirror electrodes</a:t>
                </a:r>
              </a:p>
            </p:txBody>
          </p: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AB37BD0A-477D-32A1-8B2C-A89F6430C206}"/>
                  </a:ext>
                </a:extLst>
              </p:cNvPr>
              <p:cNvGrpSpPr/>
              <p:nvPr/>
            </p:nvGrpSpPr>
            <p:grpSpPr>
              <a:xfrm>
                <a:off x="5618643" y="1325858"/>
                <a:ext cx="5860649" cy="2251208"/>
                <a:chOff x="5618643" y="1325858"/>
                <a:chExt cx="5860649" cy="2251208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4FF0FF4-7152-31D5-D41F-E1F0336C3B64}"/>
                    </a:ext>
                  </a:extLst>
                </p:cNvPr>
                <p:cNvSpPr/>
                <p:nvPr/>
              </p:nvSpPr>
              <p:spPr>
                <a:xfrm rot="21252915">
                  <a:off x="5618643" y="1808256"/>
                  <a:ext cx="1027103" cy="8621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8EC6D1D7-17AC-7795-EA85-745D7A8C75A2}"/>
                    </a:ext>
                  </a:extLst>
                </p:cNvPr>
                <p:cNvCxnSpPr/>
                <p:nvPr/>
              </p:nvCxnSpPr>
              <p:spPr>
                <a:xfrm flipH="1">
                  <a:off x="10074787" y="2861954"/>
                  <a:ext cx="573623" cy="7151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F7587D6A-30F6-09D2-FE05-BB0DBEF166E2}"/>
                    </a:ext>
                  </a:extLst>
                </p:cNvPr>
                <p:cNvCxnSpPr/>
                <p:nvPr/>
              </p:nvCxnSpPr>
              <p:spPr>
                <a:xfrm flipH="1">
                  <a:off x="10074787" y="2890812"/>
                  <a:ext cx="1404505" cy="68625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8A607CD5-5CE0-F540-A599-65F02B664501}"/>
                    </a:ext>
                  </a:extLst>
                </p:cNvPr>
                <p:cNvSpPr txBox="1"/>
                <p:nvPr/>
              </p:nvSpPr>
              <p:spPr>
                <a:xfrm>
                  <a:off x="8424799" y="1345685"/>
                  <a:ext cx="2096520" cy="327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DT2</a:t>
                  </a:r>
                </a:p>
              </p:txBody>
            </p: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2B44C0E6-1C29-C53B-1A93-AB58BC0C6C90}"/>
                    </a:ext>
                  </a:extLst>
                </p:cNvPr>
                <p:cNvCxnSpPr>
                  <a:stCxn id="51" idx="1"/>
                </p:cNvCxnSpPr>
                <p:nvPr/>
              </p:nvCxnSpPr>
              <p:spPr>
                <a:xfrm flipH="1" flipV="1">
                  <a:off x="6081491" y="3362719"/>
                  <a:ext cx="2240669" cy="16159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95A18E86-E6E5-3410-94CF-9537FC97EA86}"/>
                    </a:ext>
                  </a:extLst>
                </p:cNvPr>
                <p:cNvCxnSpPr>
                  <a:endCxn id="51" idx="1"/>
                </p:cNvCxnSpPr>
                <p:nvPr/>
              </p:nvCxnSpPr>
              <p:spPr>
                <a:xfrm>
                  <a:off x="6756559" y="3134735"/>
                  <a:ext cx="1565601" cy="3895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2D47A03C-9BFC-942D-2F50-9FF69CE00E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51346" y="1928032"/>
                  <a:ext cx="0" cy="90718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59557B42-1D0D-7462-114C-E313CFF726C3}"/>
                    </a:ext>
                  </a:extLst>
                </p:cNvPr>
                <p:cNvSpPr txBox="1"/>
                <p:nvPr/>
              </p:nvSpPr>
              <p:spPr>
                <a:xfrm>
                  <a:off x="7616693" y="1325858"/>
                  <a:ext cx="558331" cy="327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DT1</a:t>
                  </a:r>
                </a:p>
              </p:txBody>
            </p: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4A413429-F4D6-3DD1-ECFF-1D4396E2E3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435997" y="1928032"/>
                  <a:ext cx="144028" cy="81287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ZoneTexte 61">
                  <a:extLst>
                    <a:ext uri="{FF2B5EF4-FFF2-40B4-BE49-F238E27FC236}">
                      <a16:creationId xmlns:a16="http://schemas.microsoft.com/office/drawing/2014/main" id="{EC763440-1F5E-BA09-E290-65B713109D02}"/>
                    </a:ext>
                  </a:extLst>
                </p:cNvPr>
                <p:cNvSpPr txBox="1"/>
                <p:nvPr/>
              </p:nvSpPr>
              <p:spPr>
                <a:xfrm>
                  <a:off x="9175319" y="1345685"/>
                  <a:ext cx="558331" cy="327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DT3</a:t>
                  </a:r>
                </a:p>
              </p:txBody>
            </p: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C2565B2B-89B2-15C5-4296-157AA6F41107}"/>
                    </a:ext>
                  </a:extLst>
                </p:cNvPr>
                <p:cNvCxnSpPr/>
                <p:nvPr/>
              </p:nvCxnSpPr>
              <p:spPr>
                <a:xfrm flipH="1" flipV="1">
                  <a:off x="8722931" y="2254496"/>
                  <a:ext cx="51805" cy="6148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D60BDA8-B84A-FF01-38E7-A628610B47E8}"/>
                    </a:ext>
                  </a:extLst>
                </p:cNvPr>
                <p:cNvSpPr/>
                <p:nvPr/>
              </p:nvSpPr>
              <p:spPr>
                <a:xfrm rot="1250077">
                  <a:off x="8135947" y="2316429"/>
                  <a:ext cx="244752" cy="2128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46317C3-9BF1-FE7B-DA65-D11918B6B60C}"/>
                    </a:ext>
                  </a:extLst>
                </p:cNvPr>
                <p:cNvSpPr/>
                <p:nvPr/>
              </p:nvSpPr>
              <p:spPr>
                <a:xfrm rot="1250077">
                  <a:off x="8959737" y="2246093"/>
                  <a:ext cx="244752" cy="2128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06677A9-8090-2593-EAB6-066DC44101D2}"/>
                </a:ext>
              </a:extLst>
            </p:cNvPr>
            <p:cNvSpPr txBox="1"/>
            <p:nvPr/>
          </p:nvSpPr>
          <p:spPr>
            <a:xfrm>
              <a:off x="7792139" y="1325341"/>
              <a:ext cx="2784569" cy="327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Pulse drift tube sections</a:t>
              </a: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4FD0D0F9-8257-3A17-F813-71B15E4B76DC}"/>
                </a:ext>
              </a:extLst>
            </p:cNvPr>
            <p:cNvCxnSpPr/>
            <p:nvPr/>
          </p:nvCxnSpPr>
          <p:spPr>
            <a:xfrm flipV="1">
              <a:off x="5701627" y="2265119"/>
              <a:ext cx="1756759" cy="164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97D9103D-253C-B788-B812-1D958A9581F5}"/>
                </a:ext>
              </a:extLst>
            </p:cNvPr>
            <p:cNvCxnSpPr/>
            <p:nvPr/>
          </p:nvCxnSpPr>
          <p:spPr>
            <a:xfrm flipH="1">
              <a:off x="7751481" y="2009066"/>
              <a:ext cx="2461066" cy="23415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AA8A0BBF-642E-F07F-5033-4135D947B716}"/>
                </a:ext>
              </a:extLst>
            </p:cNvPr>
            <p:cNvCxnSpPr/>
            <p:nvPr/>
          </p:nvCxnSpPr>
          <p:spPr>
            <a:xfrm flipV="1">
              <a:off x="10281082" y="1823539"/>
              <a:ext cx="1756759" cy="164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63879251-739A-CEEF-476F-EE8EEBFAA581}"/>
                </a:ext>
              </a:extLst>
            </p:cNvPr>
            <p:cNvSpPr/>
            <p:nvPr/>
          </p:nvSpPr>
          <p:spPr>
            <a:xfrm rot="5122182">
              <a:off x="6298255" y="2073537"/>
              <a:ext cx="332267" cy="180938"/>
            </a:xfrm>
            <a:custGeom>
              <a:avLst/>
              <a:gdLst>
                <a:gd name="connsiteX0" fmla="*/ 328457 w 332267"/>
                <a:gd name="connsiteY0" fmla="*/ 0 h 160020"/>
                <a:gd name="connsiteX1" fmla="*/ 221777 w 332267"/>
                <a:gd name="connsiteY1" fmla="*/ 32385 h 160020"/>
                <a:gd name="connsiteX2" fmla="*/ 46517 w 332267"/>
                <a:gd name="connsiteY2" fmla="*/ 51435 h 160020"/>
                <a:gd name="connsiteX3" fmla="*/ 12227 w 332267"/>
                <a:gd name="connsiteY3" fmla="*/ 80010 h 160020"/>
                <a:gd name="connsiteX4" fmla="*/ 223682 w 332267"/>
                <a:gd name="connsiteY4" fmla="*/ 118110 h 160020"/>
                <a:gd name="connsiteX5" fmla="*/ 332267 w 332267"/>
                <a:gd name="connsiteY5" fmla="*/ 16002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267" h="160020">
                  <a:moveTo>
                    <a:pt x="328457" y="0"/>
                  </a:moveTo>
                  <a:cubicBezTo>
                    <a:pt x="298612" y="11906"/>
                    <a:pt x="268767" y="23813"/>
                    <a:pt x="221777" y="32385"/>
                  </a:cubicBezTo>
                  <a:cubicBezTo>
                    <a:pt x="174787" y="40958"/>
                    <a:pt x="81442" y="43498"/>
                    <a:pt x="46517" y="51435"/>
                  </a:cubicBezTo>
                  <a:cubicBezTo>
                    <a:pt x="11592" y="59372"/>
                    <a:pt x="-17301" y="68898"/>
                    <a:pt x="12227" y="80010"/>
                  </a:cubicBezTo>
                  <a:cubicBezTo>
                    <a:pt x="41754" y="91123"/>
                    <a:pt x="170342" y="104775"/>
                    <a:pt x="223682" y="118110"/>
                  </a:cubicBezTo>
                  <a:cubicBezTo>
                    <a:pt x="277022" y="131445"/>
                    <a:pt x="304644" y="145732"/>
                    <a:pt x="332267" y="160020"/>
                  </a:cubicBezTo>
                </a:path>
              </a:pathLst>
            </a:custGeom>
            <a:solidFill>
              <a:srgbClr val="0007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7FA46046-D09F-B7D3-D452-D126F724CF5D}"/>
                </a:ext>
              </a:extLst>
            </p:cNvPr>
            <p:cNvSpPr/>
            <p:nvPr/>
          </p:nvSpPr>
          <p:spPr>
            <a:xfrm rot="5122182">
              <a:off x="6335169" y="2068719"/>
              <a:ext cx="332267" cy="180938"/>
            </a:xfrm>
            <a:custGeom>
              <a:avLst/>
              <a:gdLst>
                <a:gd name="connsiteX0" fmla="*/ 328457 w 332267"/>
                <a:gd name="connsiteY0" fmla="*/ 0 h 160020"/>
                <a:gd name="connsiteX1" fmla="*/ 221777 w 332267"/>
                <a:gd name="connsiteY1" fmla="*/ 32385 h 160020"/>
                <a:gd name="connsiteX2" fmla="*/ 46517 w 332267"/>
                <a:gd name="connsiteY2" fmla="*/ 51435 h 160020"/>
                <a:gd name="connsiteX3" fmla="*/ 12227 w 332267"/>
                <a:gd name="connsiteY3" fmla="*/ 80010 h 160020"/>
                <a:gd name="connsiteX4" fmla="*/ 223682 w 332267"/>
                <a:gd name="connsiteY4" fmla="*/ 118110 h 160020"/>
                <a:gd name="connsiteX5" fmla="*/ 332267 w 332267"/>
                <a:gd name="connsiteY5" fmla="*/ 16002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267" h="160020">
                  <a:moveTo>
                    <a:pt x="328457" y="0"/>
                  </a:moveTo>
                  <a:cubicBezTo>
                    <a:pt x="298612" y="11906"/>
                    <a:pt x="268767" y="23813"/>
                    <a:pt x="221777" y="32385"/>
                  </a:cubicBezTo>
                  <a:cubicBezTo>
                    <a:pt x="174787" y="40958"/>
                    <a:pt x="81442" y="43498"/>
                    <a:pt x="46517" y="51435"/>
                  </a:cubicBezTo>
                  <a:cubicBezTo>
                    <a:pt x="11592" y="59372"/>
                    <a:pt x="-17301" y="68898"/>
                    <a:pt x="12227" y="80010"/>
                  </a:cubicBezTo>
                  <a:cubicBezTo>
                    <a:pt x="41754" y="91123"/>
                    <a:pt x="170342" y="104775"/>
                    <a:pt x="223682" y="118110"/>
                  </a:cubicBezTo>
                  <a:cubicBezTo>
                    <a:pt x="277022" y="131445"/>
                    <a:pt x="304644" y="145732"/>
                    <a:pt x="332267" y="160020"/>
                  </a:cubicBez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EA497CED-611A-56CA-433A-10BE0D239E70}"/>
                </a:ext>
              </a:extLst>
            </p:cNvPr>
            <p:cNvSpPr/>
            <p:nvPr/>
          </p:nvSpPr>
          <p:spPr>
            <a:xfrm rot="5122182">
              <a:off x="8522751" y="1885301"/>
              <a:ext cx="332267" cy="180938"/>
            </a:xfrm>
            <a:custGeom>
              <a:avLst/>
              <a:gdLst>
                <a:gd name="connsiteX0" fmla="*/ 328457 w 332267"/>
                <a:gd name="connsiteY0" fmla="*/ 0 h 160020"/>
                <a:gd name="connsiteX1" fmla="*/ 221777 w 332267"/>
                <a:gd name="connsiteY1" fmla="*/ 32385 h 160020"/>
                <a:gd name="connsiteX2" fmla="*/ 46517 w 332267"/>
                <a:gd name="connsiteY2" fmla="*/ 51435 h 160020"/>
                <a:gd name="connsiteX3" fmla="*/ 12227 w 332267"/>
                <a:gd name="connsiteY3" fmla="*/ 80010 h 160020"/>
                <a:gd name="connsiteX4" fmla="*/ 223682 w 332267"/>
                <a:gd name="connsiteY4" fmla="*/ 118110 h 160020"/>
                <a:gd name="connsiteX5" fmla="*/ 332267 w 332267"/>
                <a:gd name="connsiteY5" fmla="*/ 16002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267" h="160020">
                  <a:moveTo>
                    <a:pt x="328457" y="0"/>
                  </a:moveTo>
                  <a:cubicBezTo>
                    <a:pt x="298612" y="11906"/>
                    <a:pt x="268767" y="23813"/>
                    <a:pt x="221777" y="32385"/>
                  </a:cubicBezTo>
                  <a:cubicBezTo>
                    <a:pt x="174787" y="40958"/>
                    <a:pt x="81442" y="43498"/>
                    <a:pt x="46517" y="51435"/>
                  </a:cubicBezTo>
                  <a:cubicBezTo>
                    <a:pt x="11592" y="59372"/>
                    <a:pt x="-17301" y="68898"/>
                    <a:pt x="12227" y="80010"/>
                  </a:cubicBezTo>
                  <a:cubicBezTo>
                    <a:pt x="41754" y="91123"/>
                    <a:pt x="170342" y="104775"/>
                    <a:pt x="223682" y="118110"/>
                  </a:cubicBezTo>
                  <a:cubicBezTo>
                    <a:pt x="277022" y="131445"/>
                    <a:pt x="304644" y="145732"/>
                    <a:pt x="332267" y="160020"/>
                  </a:cubicBez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394ED2E4-0E31-ECE3-2AA8-FD9D114E6686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 flipH="1" flipV="1">
              <a:off x="8996392" y="1620942"/>
              <a:ext cx="67404" cy="7018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0C381CF3-2F9E-9E6D-A3BC-928DFAABF42C}"/>
                </a:ext>
              </a:extLst>
            </p:cNvPr>
            <p:cNvSpPr/>
            <p:nvPr/>
          </p:nvSpPr>
          <p:spPr>
            <a:xfrm rot="5122182">
              <a:off x="8325302" y="1908675"/>
              <a:ext cx="332267" cy="180938"/>
            </a:xfrm>
            <a:custGeom>
              <a:avLst/>
              <a:gdLst>
                <a:gd name="connsiteX0" fmla="*/ 328457 w 332267"/>
                <a:gd name="connsiteY0" fmla="*/ 0 h 160020"/>
                <a:gd name="connsiteX1" fmla="*/ 221777 w 332267"/>
                <a:gd name="connsiteY1" fmla="*/ 32385 h 160020"/>
                <a:gd name="connsiteX2" fmla="*/ 46517 w 332267"/>
                <a:gd name="connsiteY2" fmla="*/ 51435 h 160020"/>
                <a:gd name="connsiteX3" fmla="*/ 12227 w 332267"/>
                <a:gd name="connsiteY3" fmla="*/ 80010 h 160020"/>
                <a:gd name="connsiteX4" fmla="*/ 223682 w 332267"/>
                <a:gd name="connsiteY4" fmla="*/ 118110 h 160020"/>
                <a:gd name="connsiteX5" fmla="*/ 332267 w 332267"/>
                <a:gd name="connsiteY5" fmla="*/ 16002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267" h="160020">
                  <a:moveTo>
                    <a:pt x="328457" y="0"/>
                  </a:moveTo>
                  <a:cubicBezTo>
                    <a:pt x="298612" y="11906"/>
                    <a:pt x="268767" y="23813"/>
                    <a:pt x="221777" y="32385"/>
                  </a:cubicBezTo>
                  <a:cubicBezTo>
                    <a:pt x="174787" y="40958"/>
                    <a:pt x="81442" y="43498"/>
                    <a:pt x="46517" y="51435"/>
                  </a:cubicBezTo>
                  <a:cubicBezTo>
                    <a:pt x="11592" y="59372"/>
                    <a:pt x="-17301" y="68898"/>
                    <a:pt x="12227" y="80010"/>
                  </a:cubicBezTo>
                  <a:cubicBezTo>
                    <a:pt x="41754" y="91123"/>
                    <a:pt x="170342" y="104775"/>
                    <a:pt x="223682" y="118110"/>
                  </a:cubicBezTo>
                  <a:cubicBezTo>
                    <a:pt x="277022" y="131445"/>
                    <a:pt x="304644" y="145732"/>
                    <a:pt x="332267" y="160020"/>
                  </a:cubicBezTo>
                </a:path>
              </a:pathLst>
            </a:custGeom>
            <a:solidFill>
              <a:srgbClr val="0007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0B766EC6-24B8-6D80-5597-FB9D2DD2A79A}"/>
                </a:ext>
              </a:extLst>
            </p:cNvPr>
            <p:cNvSpPr/>
            <p:nvPr/>
          </p:nvSpPr>
          <p:spPr>
            <a:xfrm rot="5122182">
              <a:off x="10700033" y="1673468"/>
              <a:ext cx="332267" cy="180938"/>
            </a:xfrm>
            <a:custGeom>
              <a:avLst/>
              <a:gdLst>
                <a:gd name="connsiteX0" fmla="*/ 328457 w 332267"/>
                <a:gd name="connsiteY0" fmla="*/ 0 h 160020"/>
                <a:gd name="connsiteX1" fmla="*/ 221777 w 332267"/>
                <a:gd name="connsiteY1" fmla="*/ 32385 h 160020"/>
                <a:gd name="connsiteX2" fmla="*/ 46517 w 332267"/>
                <a:gd name="connsiteY2" fmla="*/ 51435 h 160020"/>
                <a:gd name="connsiteX3" fmla="*/ 12227 w 332267"/>
                <a:gd name="connsiteY3" fmla="*/ 80010 h 160020"/>
                <a:gd name="connsiteX4" fmla="*/ 223682 w 332267"/>
                <a:gd name="connsiteY4" fmla="*/ 118110 h 160020"/>
                <a:gd name="connsiteX5" fmla="*/ 332267 w 332267"/>
                <a:gd name="connsiteY5" fmla="*/ 16002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267" h="160020">
                  <a:moveTo>
                    <a:pt x="328457" y="0"/>
                  </a:moveTo>
                  <a:cubicBezTo>
                    <a:pt x="298612" y="11906"/>
                    <a:pt x="268767" y="23813"/>
                    <a:pt x="221777" y="32385"/>
                  </a:cubicBezTo>
                  <a:cubicBezTo>
                    <a:pt x="174787" y="40958"/>
                    <a:pt x="81442" y="43498"/>
                    <a:pt x="46517" y="51435"/>
                  </a:cubicBezTo>
                  <a:cubicBezTo>
                    <a:pt x="11592" y="59372"/>
                    <a:pt x="-17301" y="68898"/>
                    <a:pt x="12227" y="80010"/>
                  </a:cubicBezTo>
                  <a:cubicBezTo>
                    <a:pt x="41754" y="91123"/>
                    <a:pt x="170342" y="104775"/>
                    <a:pt x="223682" y="118110"/>
                  </a:cubicBezTo>
                  <a:cubicBezTo>
                    <a:pt x="277022" y="131445"/>
                    <a:pt x="304644" y="145732"/>
                    <a:pt x="332267" y="160020"/>
                  </a:cubicBezTo>
                </a:path>
              </a:pathLst>
            </a:custGeom>
            <a:solidFill>
              <a:srgbClr val="0007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349E9A01-AB8F-98A9-9C8C-74DD95B5E8AE}"/>
                </a:ext>
              </a:extLst>
            </p:cNvPr>
            <p:cNvSpPr/>
            <p:nvPr/>
          </p:nvSpPr>
          <p:spPr>
            <a:xfrm rot="5122182">
              <a:off x="11119258" y="1635649"/>
              <a:ext cx="332267" cy="180938"/>
            </a:xfrm>
            <a:custGeom>
              <a:avLst/>
              <a:gdLst>
                <a:gd name="connsiteX0" fmla="*/ 328457 w 332267"/>
                <a:gd name="connsiteY0" fmla="*/ 0 h 160020"/>
                <a:gd name="connsiteX1" fmla="*/ 221777 w 332267"/>
                <a:gd name="connsiteY1" fmla="*/ 32385 h 160020"/>
                <a:gd name="connsiteX2" fmla="*/ 46517 w 332267"/>
                <a:gd name="connsiteY2" fmla="*/ 51435 h 160020"/>
                <a:gd name="connsiteX3" fmla="*/ 12227 w 332267"/>
                <a:gd name="connsiteY3" fmla="*/ 80010 h 160020"/>
                <a:gd name="connsiteX4" fmla="*/ 223682 w 332267"/>
                <a:gd name="connsiteY4" fmla="*/ 118110 h 160020"/>
                <a:gd name="connsiteX5" fmla="*/ 332267 w 332267"/>
                <a:gd name="connsiteY5" fmla="*/ 16002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267" h="160020">
                  <a:moveTo>
                    <a:pt x="328457" y="0"/>
                  </a:moveTo>
                  <a:cubicBezTo>
                    <a:pt x="298612" y="11906"/>
                    <a:pt x="268767" y="23813"/>
                    <a:pt x="221777" y="32385"/>
                  </a:cubicBezTo>
                  <a:cubicBezTo>
                    <a:pt x="174787" y="40958"/>
                    <a:pt x="81442" y="43498"/>
                    <a:pt x="46517" y="51435"/>
                  </a:cubicBezTo>
                  <a:cubicBezTo>
                    <a:pt x="11592" y="59372"/>
                    <a:pt x="-17301" y="68898"/>
                    <a:pt x="12227" y="80010"/>
                  </a:cubicBezTo>
                  <a:cubicBezTo>
                    <a:pt x="41754" y="91123"/>
                    <a:pt x="170342" y="104775"/>
                    <a:pt x="223682" y="118110"/>
                  </a:cubicBezTo>
                  <a:cubicBezTo>
                    <a:pt x="277022" y="131445"/>
                    <a:pt x="304644" y="145732"/>
                    <a:pt x="332267" y="160020"/>
                  </a:cubicBez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Offline commissioning LPC</a:t>
            </a:r>
            <a:endParaRPr lang="fr-FR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407368" y="1196753"/>
            <a:ext cx="9884678" cy="5121248"/>
          </a:xfrm>
        </p:spPr>
        <p:txBody>
          <a:bodyPr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 smtClean="0"/>
              <a:t>PILGRIM: Multi-</a:t>
            </a:r>
            <a:r>
              <a:rPr lang="fr-FR" dirty="0" err="1" smtClean="0"/>
              <a:t>reflection</a:t>
            </a:r>
            <a:r>
              <a:rPr lang="fr-FR" dirty="0" smtClean="0"/>
              <a:t> time-of-flight mass </a:t>
            </a:r>
            <a:r>
              <a:rPr lang="fr-FR" dirty="0" err="1" smtClean="0"/>
              <a:t>spectrometer</a:t>
            </a:r>
            <a:endParaRPr lang="fr-FR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Mass separation and measurements tested with </a:t>
            </a:r>
            <a:br>
              <a:rPr lang="en-GB" dirty="0" smtClean="0"/>
            </a:br>
            <a:r>
              <a:rPr lang="en-GB" dirty="0" smtClean="0"/>
              <a:t>bunches from the S</a:t>
            </a:r>
            <a:r>
              <a:rPr lang="en-GB" baseline="30000" dirty="0" smtClean="0"/>
              <a:t>3</a:t>
            </a:r>
            <a:r>
              <a:rPr lang="en-GB" dirty="0" smtClean="0"/>
              <a:t>LEB cooler-</a:t>
            </a:r>
            <a:r>
              <a:rPr lang="en-GB" dirty="0" err="1" smtClean="0"/>
              <a:t>buncher</a:t>
            </a:r>
            <a:endParaRPr lang="en-GB" dirty="0" smtClean="0"/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dirty="0" smtClean="0"/>
              <a:t>Resolving power &gt; 100 000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21</a:t>
            </a:fld>
            <a:endParaRPr lang="fr-FR" dirty="0"/>
          </a:p>
        </p:txBody>
      </p:sp>
      <p:grpSp>
        <p:nvGrpSpPr>
          <p:cNvPr id="91" name="Groupe 90"/>
          <p:cNvGrpSpPr/>
          <p:nvPr/>
        </p:nvGrpSpPr>
        <p:grpSpPr>
          <a:xfrm>
            <a:off x="4242583" y="1503149"/>
            <a:ext cx="7660785" cy="1952202"/>
            <a:chOff x="3973538" y="1309229"/>
            <a:chExt cx="7409144" cy="1888076"/>
          </a:xfrm>
        </p:grpSpPr>
        <p:pic>
          <p:nvPicPr>
            <p:cNvPr id="96" name="Image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1449" y1="18838" x2="31449" y2="18838"/>
                          <a14:foregroundMark x1="48292" y1="10361" x2="48292" y2="10361"/>
                          <a14:foregroundMark x1="48057" y1="10204" x2="31567" y2="18524"/>
                          <a14:foregroundMark x1="48057" y1="10047" x2="39929" y2="14286"/>
                          <a14:foregroundMark x1="39458" y1="14443" x2="31331" y2="18524"/>
                          <a14:foregroundMark x1="45583" y1="77551" x2="45583" y2="77551"/>
                          <a14:foregroundMark x1="43698" y1="77708" x2="43698" y2="77708"/>
                          <a14:foregroundMark x1="82097" y1="59027" x2="82097" y2="59027"/>
                          <a14:backgroundMark x1="31095" y1="18053" x2="48410" y2="9576"/>
                          <a14:backgroundMark x1="40400" y1="76766" x2="40400" y2="76766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 rot="16200000">
              <a:off x="10145394" y="1558170"/>
              <a:ext cx="1413805" cy="1060770"/>
            </a:xfrm>
            <a:prstGeom prst="rect">
              <a:avLst/>
            </a:prstGeom>
          </p:spPr>
        </p:pic>
        <p:sp>
          <p:nvSpPr>
            <p:cNvPr id="97" name="ZoneTexte 96"/>
            <p:cNvSpPr txBox="1"/>
            <p:nvPr/>
          </p:nvSpPr>
          <p:spPr>
            <a:xfrm>
              <a:off x="9749408" y="1309229"/>
              <a:ext cx="1418878" cy="2976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MagneTOF</a:t>
              </a:r>
              <a:r>
                <a:rPr lang="fr-FR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mini</a:t>
              </a:r>
            </a:p>
          </p:txBody>
        </p:sp>
        <p:sp>
          <p:nvSpPr>
            <p:cNvPr id="94" name="Flèche droite 93"/>
            <p:cNvSpPr/>
            <p:nvPr/>
          </p:nvSpPr>
          <p:spPr>
            <a:xfrm rot="21314992">
              <a:off x="4320550" y="2707568"/>
              <a:ext cx="1086770" cy="489737"/>
            </a:xfrm>
            <a:prstGeom prst="rightArrow">
              <a:avLst/>
            </a:prstGeom>
            <a:solidFill>
              <a:srgbClr val="70AD47">
                <a:lumMod val="40000"/>
                <a:lumOff val="60000"/>
              </a:srgbClr>
            </a:solidFill>
            <a:ln w="127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037" kern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 rot="21316488">
              <a:off x="3973538" y="2239751"/>
              <a:ext cx="1570813" cy="5060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3-keV </a:t>
              </a:r>
              <a:r>
                <a:rPr lang="fr-FR" sz="14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beam</a:t>
              </a:r>
              <a:r>
                <a:rPr lang="fr-FR" sz="14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from </a:t>
              </a:r>
            </a:p>
            <a:p>
              <a:pPr algn="ctr"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kern="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cooler-buncher</a:t>
              </a:r>
              <a:endParaRPr lang="fr-FR" sz="1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4511824" y="3597204"/>
            <a:ext cx="3747729" cy="2767134"/>
            <a:chOff x="4979371" y="3024860"/>
            <a:chExt cx="3311470" cy="2445023"/>
          </a:xfrm>
        </p:grpSpPr>
        <p:pic>
          <p:nvPicPr>
            <p:cNvPr id="86" name="Google Shape;532;p59"/>
            <p:cNvPicPr preferRelativeResize="0"/>
            <p:nvPr/>
          </p:nvPicPr>
          <p:blipFill rotWithShape="1">
            <a:blip r:embed="rId6">
              <a:alphaModFix/>
            </a:blip>
            <a:srcRect t="7721" b="2494"/>
            <a:stretch/>
          </p:blipFill>
          <p:spPr>
            <a:xfrm>
              <a:off x="4979371" y="3130738"/>
              <a:ext cx="3311470" cy="22905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ZoneTexte 84"/>
            <p:cNvSpPr txBox="1"/>
            <p:nvPr/>
          </p:nvSpPr>
          <p:spPr>
            <a:xfrm>
              <a:off x="6161934" y="5265921"/>
              <a:ext cx="1443599" cy="203962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rtlCol="0">
              <a:spAutoFit/>
            </a:bodyPr>
            <a:lstStyle/>
            <a:p>
              <a:pPr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9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TOF – acquisition offset (ns)</a:t>
              </a:r>
            </a:p>
          </p:txBody>
        </p:sp>
        <p:sp>
          <p:nvSpPr>
            <p:cNvPr id="103" name="Google Shape;533;p59"/>
            <p:cNvSpPr txBox="1"/>
            <p:nvPr/>
          </p:nvSpPr>
          <p:spPr>
            <a:xfrm>
              <a:off x="6498768" y="3448004"/>
              <a:ext cx="583549" cy="307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3469" tIns="103469" rIns="103469" bIns="103469" anchor="t" anchorCtr="0">
              <a:spAutoFit/>
            </a:bodyPr>
            <a:lstStyle/>
            <a:p>
              <a:pPr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" sz="900" b="1" kern="0" baseline="3000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166</a:t>
              </a:r>
              <a:r>
                <a:rPr lang="en" sz="900" b="1" kern="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Er</a:t>
              </a:r>
              <a:endParaRPr sz="900" b="1" kern="0" dirty="0"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104" name="Google Shape;534;p59"/>
            <p:cNvSpPr txBox="1"/>
            <p:nvPr/>
          </p:nvSpPr>
          <p:spPr>
            <a:xfrm>
              <a:off x="6724102" y="4124189"/>
              <a:ext cx="422429" cy="307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3469" tIns="103469" rIns="103469" bIns="103469" anchor="t" anchorCtr="0">
              <a:spAutoFit/>
            </a:bodyPr>
            <a:lstStyle/>
            <a:p>
              <a:pPr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" sz="900" b="1" kern="0" baseline="3000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170</a:t>
              </a:r>
              <a:r>
                <a:rPr lang="en" sz="900" b="1" kern="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Er</a:t>
              </a:r>
              <a:endParaRPr sz="900" b="1" kern="0" dirty="0"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105" name="Google Shape;535;p59"/>
            <p:cNvSpPr txBox="1"/>
            <p:nvPr/>
          </p:nvSpPr>
          <p:spPr>
            <a:xfrm>
              <a:off x="6918160" y="3353712"/>
              <a:ext cx="495851" cy="307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3469" tIns="103469" rIns="103469" bIns="103469" anchor="t" anchorCtr="0">
              <a:spAutoFit/>
            </a:bodyPr>
            <a:lstStyle/>
            <a:p>
              <a:pPr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" sz="900" b="1" kern="0" baseline="3000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167</a:t>
              </a:r>
              <a:r>
                <a:rPr lang="en" sz="900" b="1" kern="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Er</a:t>
              </a:r>
              <a:endParaRPr sz="900" b="1" kern="0" dirty="0"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106" name="Google Shape;536;p59"/>
            <p:cNvSpPr txBox="1"/>
            <p:nvPr/>
          </p:nvSpPr>
          <p:spPr>
            <a:xfrm>
              <a:off x="7064513" y="3654734"/>
              <a:ext cx="422429" cy="307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3469" tIns="103469" rIns="103469" bIns="103469" anchor="t" anchorCtr="0">
              <a:spAutoFit/>
            </a:bodyPr>
            <a:lstStyle/>
            <a:p>
              <a:pPr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" sz="900" b="1" kern="0" baseline="3000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168</a:t>
              </a:r>
              <a:r>
                <a:rPr lang="en" sz="900" b="1" kern="0" dirty="0"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Er</a:t>
              </a:r>
              <a:endParaRPr sz="900" b="1" kern="0" dirty="0"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5458395" y="3024860"/>
              <a:ext cx="2664297" cy="244755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kern="0" baseline="30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170</a:t>
              </a:r>
              <a:r>
                <a:rPr lang="fr-FR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 at 1000 laps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6900137" y="6363498"/>
            <a:ext cx="3063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P. Delahaye</a:t>
            </a:r>
          </a:p>
          <a:p>
            <a:pPr algn="just"/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PhD </a:t>
            </a:r>
            <a:r>
              <a:rPr 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Chauveau, GANIL </a:t>
            </a:r>
            <a:endParaRPr lang="fr-FR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456908" y="3702135"/>
            <a:ext cx="3111700" cy="2607185"/>
            <a:chOff x="8980632" y="3501008"/>
            <a:chExt cx="3111700" cy="2607185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80632" y="3804434"/>
              <a:ext cx="3111700" cy="2303759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9355779" y="3501008"/>
              <a:ext cx="2736553" cy="276999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103482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 as a </a:t>
              </a:r>
              <a:r>
                <a:rPr lang="fr-FR" sz="12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</a:t>
              </a:r>
              <a:r>
                <a:rPr lang="fr-FR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fr-FR" sz="1200" i="1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fr-FR" sz="1200" i="1" kern="0" baseline="-250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laps</a:t>
              </a:r>
              <a:endParaRPr lang="fr-FR" sz="1200" i="1" kern="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767408" y="3284984"/>
            <a:ext cx="3050364" cy="2293163"/>
            <a:chOff x="950574" y="3242121"/>
            <a:chExt cx="3050364" cy="2293163"/>
          </a:xfrm>
        </p:grpSpPr>
        <p:grpSp>
          <p:nvGrpSpPr>
            <p:cNvPr id="30" name="Groupe 29"/>
            <p:cNvGrpSpPr/>
            <p:nvPr/>
          </p:nvGrpSpPr>
          <p:grpSpPr>
            <a:xfrm>
              <a:off x="950574" y="3242121"/>
              <a:ext cx="3050364" cy="1991862"/>
              <a:chOff x="7863635" y="2783273"/>
              <a:chExt cx="2695283" cy="1759997"/>
            </a:xfrm>
          </p:grpSpPr>
          <p:pic>
            <p:nvPicPr>
              <p:cNvPr id="31" name="Image 3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63635" y="2783273"/>
                <a:ext cx="2695283" cy="1759997"/>
              </a:xfrm>
              <a:prstGeom prst="rect">
                <a:avLst/>
              </a:prstGeom>
            </p:spPr>
          </p:pic>
          <p:sp>
            <p:nvSpPr>
              <p:cNvPr id="32" name="ZoneTexte 31"/>
              <p:cNvSpPr txBox="1"/>
              <p:nvPr/>
            </p:nvSpPr>
            <p:spPr>
              <a:xfrm>
                <a:off x="9657153" y="3239705"/>
                <a:ext cx="622085" cy="296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584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170</a:t>
                </a:r>
                <a:r>
                  <a:rPr lang="fr-FR" sz="158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Er</a:t>
                </a:r>
                <a:r>
                  <a:rPr lang="fr-FR" sz="1584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8BDB83D-357C-4620-B08C-CD610317CEF4}"/>
                </a:ext>
              </a:extLst>
            </p:cNvPr>
            <p:cNvSpPr/>
            <p:nvPr/>
          </p:nvSpPr>
          <p:spPr>
            <a:xfrm>
              <a:off x="1745533" y="5233983"/>
              <a:ext cx="1686172" cy="3013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388060"/>
              <a:r>
                <a:rPr lang="fr-FR" sz="135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∆TOF</a:t>
              </a:r>
              <a:r>
                <a:rPr lang="fr-FR" sz="1358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FWHM</a:t>
              </a:r>
              <a:r>
                <a:rPr lang="fr-FR" sz="1358" baseline="30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35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 160 ns 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9552384" y="6357168"/>
            <a:ext cx="3063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PhD </a:t>
            </a:r>
            <a:r>
              <a:rPr lang="fr-FR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B.-M. </a:t>
            </a:r>
            <a:r>
              <a:rPr lang="fr-FR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Retailleau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GANIL</a:t>
            </a:r>
          </a:p>
          <a:p>
            <a:pPr algn="just"/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Master </a:t>
            </a:r>
            <a:r>
              <a:rPr 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Y. </a:t>
            </a:r>
            <a:r>
              <a:rPr 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Balasmeh</a:t>
            </a:r>
            <a:r>
              <a:rPr 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, LPC</a:t>
            </a:r>
          </a:p>
        </p:txBody>
      </p:sp>
    </p:spTree>
    <p:extLst>
      <p:ext uri="{BB962C8B-B14F-4D97-AF65-F5344CB8AC3E}">
        <p14:creationId xmlns:p14="http://schemas.microsoft.com/office/powerpoint/2010/main" val="234703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07368" y="0"/>
            <a:ext cx="11377264" cy="1402061"/>
          </a:xfrm>
        </p:spPr>
        <p:txBody>
          <a:bodyPr>
            <a:noAutofit/>
          </a:bodyPr>
          <a:lstStyle/>
          <a:p>
            <a:r>
              <a:rPr lang="en-GB" dirty="0" smtClean="0"/>
              <a:t>Offline commissioning PILGRIM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en-GB" smtClean="0"/>
              <a:pPr/>
              <a:t>22</a:t>
            </a:fld>
            <a:endParaRPr lang="en-GB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838" y="1052736"/>
            <a:ext cx="9847648" cy="5504036"/>
          </a:xfrm>
          <a:prstGeom prst="rect">
            <a:avLst/>
          </a:prstGeom>
        </p:spPr>
      </p:pic>
      <p:sp>
        <p:nvSpPr>
          <p:cNvPr id="53" name="ZoneTexte 52"/>
          <p:cNvSpPr txBox="1"/>
          <p:nvPr/>
        </p:nvSpPr>
        <p:spPr>
          <a:xfrm>
            <a:off x="10029671" y="1052736"/>
            <a:ext cx="1939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Courtesy Pierre Delahaye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4645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60" y="1124744"/>
            <a:ext cx="6549155" cy="4843115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N=Z region</a:t>
            </a:r>
            <a:endParaRPr lang="en-GB" dirty="0"/>
          </a:p>
        </p:txBody>
      </p:sp>
      <p:sp>
        <p:nvSpPr>
          <p:cNvPr id="384" name="Espace réservé du contenu 9"/>
          <p:cNvSpPr>
            <a:spLocks noGrp="1"/>
          </p:cNvSpPr>
          <p:nvPr>
            <p:ph idx="1"/>
          </p:nvPr>
        </p:nvSpPr>
        <p:spPr>
          <a:xfrm>
            <a:off x="407368" y="1196753"/>
            <a:ext cx="5327731" cy="5121248"/>
          </a:xfrm>
        </p:spPr>
        <p:txBody>
          <a:bodyPr/>
          <a:lstStyle/>
          <a:p>
            <a:r>
              <a:rPr lang="en-US" smtClean="0"/>
              <a:t>Electromagnetic moments &amp; mean squared charge radii:</a:t>
            </a:r>
          </a:p>
          <a:p>
            <a:pPr lvl="1"/>
            <a:r>
              <a:rPr lang="fr-FR" smtClean="0"/>
              <a:t>Shell structure around N=Z=50 and evolution of N=50 shell closure</a:t>
            </a:r>
            <a:endParaRPr lang="en-US" smtClean="0"/>
          </a:p>
          <a:p>
            <a:pPr lvl="1"/>
            <a:r>
              <a:rPr lang="en-US" smtClean="0"/>
              <a:t>Study of p-n pairing </a:t>
            </a:r>
          </a:p>
          <a:p>
            <a:pPr lvl="1"/>
            <a:r>
              <a:rPr lang="en-US" smtClean="0"/>
              <a:t>Evolution of deformation and odd-even staggering</a:t>
            </a:r>
            <a:endParaRPr lang="en-US" dirty="0" smtClean="0"/>
          </a:p>
        </p:txBody>
      </p:sp>
      <p:sp>
        <p:nvSpPr>
          <p:cNvPr id="19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5AD5-23FB-474E-9BF5-B42530E509F4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240" name="Rectangle 239"/>
          <p:cNvSpPr/>
          <p:nvPr/>
        </p:nvSpPr>
        <p:spPr>
          <a:xfrm>
            <a:off x="5771157" y="6010224"/>
            <a:ext cx="25554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A&lt;80 </a:t>
            </a:r>
            <a:r>
              <a:rPr lang="en-US" sz="14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DESIR better suited</a:t>
            </a:r>
            <a:endParaRPr lang="fr-FR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127012" y="1412776"/>
            <a:ext cx="3713404" cy="1378198"/>
            <a:chOff x="447393" y="2652847"/>
            <a:chExt cx="3713404" cy="1378198"/>
          </a:xfrm>
        </p:grpSpPr>
        <p:pic>
          <p:nvPicPr>
            <p:cNvPr id="191" name="Image 1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249" y="3677737"/>
              <a:ext cx="1400762" cy="353308"/>
            </a:xfrm>
            <a:prstGeom prst="rect">
              <a:avLst/>
            </a:prstGeom>
          </p:spPr>
        </p:pic>
        <p:grpSp>
          <p:nvGrpSpPr>
            <p:cNvPr id="8" name="Groupe 7"/>
            <p:cNvGrpSpPr/>
            <p:nvPr/>
          </p:nvGrpSpPr>
          <p:grpSpPr>
            <a:xfrm>
              <a:off x="447393" y="2652847"/>
              <a:ext cx="3713404" cy="1072531"/>
              <a:chOff x="1996118" y="2462575"/>
              <a:chExt cx="3713404" cy="1072531"/>
            </a:xfrm>
          </p:grpSpPr>
          <p:grpSp>
            <p:nvGrpSpPr>
              <p:cNvPr id="224" name="Groupe 223"/>
              <p:cNvGrpSpPr/>
              <p:nvPr/>
            </p:nvGrpSpPr>
            <p:grpSpPr>
              <a:xfrm>
                <a:off x="2001410" y="2462575"/>
                <a:ext cx="3708112" cy="276999"/>
                <a:chOff x="477409" y="2337884"/>
                <a:chExt cx="3708112" cy="276999"/>
              </a:xfrm>
            </p:grpSpPr>
            <p:sp>
              <p:nvSpPr>
                <p:cNvPr id="161" name="Étoile à 5 branches 160"/>
                <p:cNvSpPr/>
                <p:nvPr/>
              </p:nvSpPr>
              <p:spPr>
                <a:xfrm>
                  <a:off x="477409" y="2356982"/>
                  <a:ext cx="247650" cy="247650"/>
                </a:xfrm>
                <a:prstGeom prst="star5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>
                  <a:off x="725920" y="2337884"/>
                  <a:ext cx="3459601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:r>
                    <a:rPr lang="en-US" sz="12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ＭＳ Ｐゴシック"/>
                      <a:cs typeface="Arial" panose="020B0604020202020204" pitchFamily="34" charset="0"/>
                    </a:rPr>
                    <a:t>Current injector and gas cell (A/Q </a:t>
                  </a:r>
                  <a:r>
                    <a:rPr lang="en-US" sz="12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ＭＳ Ｐゴシック"/>
                      <a:cs typeface="Arial" panose="020B0604020202020204" pitchFamily="34" charset="0"/>
                    </a:rPr>
                    <a:t>= 3 &amp; 5</a:t>
                  </a:r>
                  <a:r>
                    <a:rPr lang="en-US" sz="120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ea typeface="ＭＳ Ｐゴシック"/>
                      <a:cs typeface="Arial" panose="020B0604020202020204" pitchFamily="34" charset="0"/>
                    </a:rPr>
                    <a:t>00 </a:t>
                  </a:r>
                  <a:r>
                    <a:rPr lang="en-US" sz="12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ＭＳ Ｐゴシック"/>
                      <a:cs typeface="Arial" panose="020B0604020202020204" pitchFamily="34" charset="0"/>
                    </a:rPr>
                    <a:t>ms)</a:t>
                  </a:r>
                </a:p>
              </p:txBody>
            </p:sp>
          </p:grpSp>
          <p:sp>
            <p:nvSpPr>
              <p:cNvPr id="226" name="Rectangle 225"/>
              <p:cNvSpPr/>
              <p:nvPr/>
            </p:nvSpPr>
            <p:spPr>
              <a:xfrm>
                <a:off x="2221085" y="2894623"/>
                <a:ext cx="216027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A/Q = 3 &amp;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‘Fast LEB’ 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(50 ms)</a:t>
                </a:r>
              </a:p>
            </p:txBody>
          </p:sp>
          <p:sp>
            <p:nvSpPr>
              <p:cNvPr id="227" name="Étoile à 5 branches 226"/>
              <p:cNvSpPr/>
              <p:nvPr/>
            </p:nvSpPr>
            <p:spPr>
              <a:xfrm>
                <a:off x="2002741" y="2907075"/>
                <a:ext cx="247650" cy="247650"/>
              </a:xfrm>
              <a:prstGeom prst="star5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Étoile à 5 branches 206"/>
              <p:cNvSpPr/>
              <p:nvPr/>
            </p:nvSpPr>
            <p:spPr>
              <a:xfrm>
                <a:off x="1996118" y="3254663"/>
                <a:ext cx="247650" cy="247650"/>
              </a:xfrm>
              <a:prstGeom prst="star5">
                <a:avLst/>
              </a:prstGeom>
              <a:solidFill>
                <a:srgbClr val="34A21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2222415" y="3258107"/>
                <a:ext cx="31493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sz="12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New injector (A/Q 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=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7) 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&amp; </a:t>
                </a:r>
                <a:r>
                  <a:rPr lang="en-US" sz="120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‘Fast LEB’ 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(50 ms)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542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 travail" ma:contentTypeID="0x010100108A61D7BE634F76874FDC084DD0BD1500770C52CCAA2F8A45B90BA4FEDDC6FB87" ma:contentTypeVersion="4" ma:contentTypeDescription="" ma:contentTypeScope="" ma:versionID="91df585c1964235e686dedd7ffad9bfd">
  <xsd:schema xmlns:xsd="http://www.w3.org/2001/XMLSchema" xmlns:xs="http://www.w3.org/2001/XMLSchema" xmlns:p="http://schemas.microsoft.com/office/2006/metadata/properties" xmlns:ns2="6d450eeb-3268-46db-905d-0762d15b6865" targetNamespace="http://schemas.microsoft.com/office/2006/metadata/properties" ma:root="true" ma:fieldsID="87cfa3082b2ae7eff73d2e83eb7cd872" ns2:_="">
    <xsd:import namespace="6d450eeb-3268-46db-905d-0762d15b6865"/>
    <xsd:element name="properties">
      <xsd:complexType>
        <xsd:sequence>
          <xsd:element name="documentManagement">
            <xsd:complexType>
              <xsd:all>
                <xsd:element ref="ns2:Collab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450eeb-3268-46db-905d-0762d15b6865" elementFormDefault="qualified">
    <xsd:import namespace="http://schemas.microsoft.com/office/2006/documentManagement/types"/>
    <xsd:import namespace="http://schemas.microsoft.com/office/infopath/2007/PartnerControls"/>
    <xsd:element name="CollabComments" ma:index="8" nillable="true" ma:displayName="Observation(s)" ma:internalName="CollabComment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llabComments xmlns="6d450eeb-3268-46db-905d-0762d15b6865" xsi:nil="true"/>
  </documentManagement>
</p:properties>
</file>

<file path=customXml/itemProps1.xml><?xml version="1.0" encoding="utf-8"?>
<ds:datastoreItem xmlns:ds="http://schemas.openxmlformats.org/officeDocument/2006/customXml" ds:itemID="{FA550B92-AA55-4717-A498-7203E2480A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6437FB-8BE5-4C7D-A5ED-6F40D7FED7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450eeb-3268-46db-905d-0762d15b68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13161D-4E13-45CD-8558-070466107F4A}">
  <ds:schemaRefs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terms/"/>
    <ds:schemaRef ds:uri="6d450eeb-3268-46db-905d-0762d15b686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modele presentation</Template>
  <TotalTime>157796</TotalTime>
  <Words>2025</Words>
  <Application>Microsoft Office PowerPoint</Application>
  <PresentationFormat>Grand écran</PresentationFormat>
  <Paragraphs>341</Paragraphs>
  <Slides>23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7" baseType="lpstr">
      <vt:lpstr>ＭＳ Ｐゴシック</vt:lpstr>
      <vt:lpstr>Allerta Stencil</vt:lpstr>
      <vt:lpstr>Arial</vt:lpstr>
      <vt:lpstr>Calibri</vt:lpstr>
      <vt:lpstr>Calibri Light</vt:lpstr>
      <vt:lpstr>Cambria Math</vt:lpstr>
      <vt:lpstr>Estrangelo Edessa</vt:lpstr>
      <vt:lpstr>Exo 2</vt:lpstr>
      <vt:lpstr>Georgia</vt:lpstr>
      <vt:lpstr>Helvetica</vt:lpstr>
      <vt:lpstr>Montserrat</vt:lpstr>
      <vt:lpstr>Times New Roman</vt:lpstr>
      <vt:lpstr>Wingdings</vt:lpstr>
      <vt:lpstr>Thème Office</vt:lpstr>
      <vt:lpstr>S3-Low Energy Branch: recent advances and future directions  </vt:lpstr>
      <vt:lpstr>Outline</vt:lpstr>
      <vt:lpstr>Resonant ionisation spectroscopy </vt:lpstr>
      <vt:lpstr>In gas cell / in gas jet spectroscopy</vt:lpstr>
      <vt:lpstr>S3LEB</vt:lpstr>
      <vt:lpstr>Offline commissioning LPC</vt:lpstr>
      <vt:lpstr>S3LEB restart at S3</vt:lpstr>
      <vt:lpstr>S3LEB restart at S3</vt:lpstr>
      <vt:lpstr>Online commissioning </vt:lpstr>
      <vt:lpstr>Scientific programme </vt:lpstr>
      <vt:lpstr>Ongoing projects</vt:lpstr>
      <vt:lpstr>Ongoing projects</vt:lpstr>
      <vt:lpstr>Ongoing projects</vt:lpstr>
      <vt:lpstr>GISELE laser lab</vt:lpstr>
      <vt:lpstr>GISELE laser lab</vt:lpstr>
      <vt:lpstr>Ongoing projects</vt:lpstr>
      <vt:lpstr>Ongoing projects</vt:lpstr>
      <vt:lpstr>Conclusion and outlook</vt:lpstr>
      <vt:lpstr>Thank you for your attention!</vt:lpstr>
      <vt:lpstr>Offline commissioning LPC</vt:lpstr>
      <vt:lpstr>Offline commissioning LPC</vt:lpstr>
      <vt:lpstr>Offline commissioning PILGRIM</vt:lpstr>
      <vt:lpstr>N=Z region</vt:lpstr>
    </vt:vector>
  </TitlesOfParts>
  <Company>GANIL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lecesne</dc:creator>
  <cp:lastModifiedBy>Geldhof Sarina</cp:lastModifiedBy>
  <cp:revision>899</cp:revision>
  <cp:lastPrinted>2022-10-19T12:02:38Z</cp:lastPrinted>
  <dcterms:created xsi:type="dcterms:W3CDTF">2010-11-02T10:21:23Z</dcterms:created>
  <dcterms:modified xsi:type="dcterms:W3CDTF">2026-09-23T22:08:11Z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0x010100108A61D7BE634F76874FDC084DD0BD1500770C52CCAA2F8A45B90BA4FEDDC6FB87</vt:lpwstr>
  </property>
  <property fmtid="{D5CDD505-2E9C-101B-9397-08002B2CF9AE}" pid="3" name="CollabXmlContent">
    <vt:lpwstr>&lt;CollabItems&gt;_x000d_
  &lt;CollabItem&gt;_x000d_
    &lt;FileLeafRef&gt;20240205_S3LEB_review.pptx&lt;/FileLeafRef&gt;_x000d_
    &lt;Title&gt;Titre&lt;/Title&gt;_x000d_
    &lt;CollabComments /&gt;_x000d_
    &lt;Created&gt;06/02/2024&lt;/Created&gt;_x000d_
    &lt;Author&gt;Lecesne Nathalie&lt;/Author&gt;_x000d_
    &lt;ContentType&gt;Document travail&lt;/Conten</vt:lpwstr>
  </property>
  <property fmtid="{D5CDD505-2E9C-101B-9397-08002B2CF9AE}" pid="4" name="IsCollabDocument">
    <vt:bool>true</vt:bool>
  </property>
</Properties>
</file>