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3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4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5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6.xml" ContentType="application/vnd.openxmlformats-officedocument.theme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7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8.xml" ContentType="application/vnd.openxmlformats-officedocument.theme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9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theme/theme10.xml" ContentType="application/vnd.openxmlformats-officedocument.theme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6" r:id="rId1"/>
    <p:sldMasterId id="2147483918" r:id="rId2"/>
    <p:sldMasterId id="2147484037" r:id="rId3"/>
    <p:sldMasterId id="2147484203" r:id="rId4"/>
    <p:sldMasterId id="2147484273" r:id="rId5"/>
    <p:sldMasterId id="2147484286" r:id="rId6"/>
    <p:sldMasterId id="2147484373" r:id="rId7"/>
    <p:sldMasterId id="2147484398" r:id="rId8"/>
    <p:sldMasterId id="2147484412" r:id="rId9"/>
    <p:sldMasterId id="2147484425" r:id="rId10"/>
    <p:sldMasterId id="2147484438" r:id="rId11"/>
  </p:sldMasterIdLst>
  <p:notesMasterIdLst>
    <p:notesMasterId r:id="rId35"/>
  </p:notesMasterIdLst>
  <p:sldIdLst>
    <p:sldId id="1433" r:id="rId12"/>
    <p:sldId id="1440" r:id="rId13"/>
    <p:sldId id="1516" r:id="rId14"/>
    <p:sldId id="1456" r:id="rId15"/>
    <p:sldId id="321" r:id="rId16"/>
    <p:sldId id="322" r:id="rId17"/>
    <p:sldId id="1520" r:id="rId18"/>
    <p:sldId id="1495" r:id="rId19"/>
    <p:sldId id="1509" r:id="rId20"/>
    <p:sldId id="1460" r:id="rId21"/>
    <p:sldId id="1385" r:id="rId22"/>
    <p:sldId id="1504" r:id="rId23"/>
    <p:sldId id="1505" r:id="rId24"/>
    <p:sldId id="1501" r:id="rId25"/>
    <p:sldId id="1519" r:id="rId26"/>
    <p:sldId id="1506" r:id="rId27"/>
    <p:sldId id="1450" r:id="rId28"/>
    <p:sldId id="1511" r:id="rId29"/>
    <p:sldId id="1512" r:id="rId30"/>
    <p:sldId id="1514" r:id="rId31"/>
    <p:sldId id="1413" r:id="rId32"/>
    <p:sldId id="1522" r:id="rId33"/>
    <p:sldId id="53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1AFF"/>
    <a:srgbClr val="00A800"/>
    <a:srgbClr val="0000FF"/>
    <a:srgbClr val="380000"/>
    <a:srgbClr val="5E0000"/>
    <a:srgbClr val="FF8B00"/>
    <a:srgbClr val="00FFFF"/>
    <a:srgbClr val="949494"/>
    <a:srgbClr val="006C39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00"/>
    <p:restoredTop sz="94944"/>
  </p:normalViewPr>
  <p:slideViewPr>
    <p:cSldViewPr snapToGrid="0" snapToObjects="1">
      <p:cViewPr varScale="1">
        <p:scale>
          <a:sx n="150" d="100"/>
          <a:sy n="150" d="100"/>
        </p:scale>
        <p:origin x="150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6" d="100"/>
        <a:sy n="13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tableStyles" Target="tableStyles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4FFEB-5218-2841-970A-CAAE67B751AB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52EF3A-B81B-B145-B0F9-8AAF837E8B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45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937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many-body perturbation theory with state-of-the-art nuclear interactions from chiral effective field theory</a:t>
            </a:r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138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BFMC method relies on the sampling of model parameters and on the use of a generalized χ2  estimator to quantify the likelihood of each model calculation result respective to a given set of experimental constraints.</a:t>
            </a:r>
          </a:p>
          <a:p>
            <a:r>
              <a:rPr lang="en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Note that both weighting functions are biased towards model predictions rather than experimental data</a:t>
            </a:r>
          </a:p>
          <a:p>
            <a:r>
              <a:rPr lang="en-BE"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However, the UMC-B method would require an even larger numerical effort than with the above-mentioned weighting functions given by Eqs. (3 ) and (4 ). The reason is that the absolute χ2  value tends to be larger than the normalized quantity χ2/χ2min , so the weight calculated by Eq. (5 ) is smaller in the UMC-B. Therefore, a much larger set of sampled parameters is required to achieve convergence of the mean value and covariance calculations.</a:t>
            </a:r>
          </a:p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04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835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B3D85-521D-B9DF-BCD3-B4C0A5078E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3BC78E-86C7-0378-3DED-55ACD46EDA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B54DF-42C2-72C6-9A7C-B6FC51FA3A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4B4E36-0945-E67E-B820-7647FE0C43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110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52EF3A-B81B-B145-B0F9-8AAF837E8B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5335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52EF3A-B81B-B145-B0F9-8AAF837E8B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8038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5BCE2D-8960-6685-7FAA-2139A5B7C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76ACA-4469-BE04-E3D9-477BA680FB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5D41D3-18DB-B789-0A02-B2F1917EE0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F783AC-C5AE-856C-9C47-66635832A9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240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52EF3A-B81B-B145-B0F9-8AAF837E8B0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425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94694-6DDB-681F-922C-3A867FEA0C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80EB4C-E916-6E62-7A9E-40D65C3F5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6835C7-0A49-AECE-544C-E41F14863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9B9F65-42A2-BA3F-AA03-7018DE7CB8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52EF3A-B81B-B145-B0F9-8AAF837E8B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13206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877A4-9318-E903-4FE2-FFF1C737E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479346-F835-9052-65FF-1E946551F9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6985DC-39DF-73CA-10F7-A9B146EC0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AFB4-1CA3-C83D-7236-02E4F3A6B2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52EF3A-B81B-B145-B0F9-8AAF837E8B0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2908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2B548-92A4-BDCA-EF9D-4B190383C1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3AA381-B323-E73E-BEE3-99956823E8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84B40-A48C-CB4F-B0BA-2D7C2942C4E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662530" name="Rectangle 2">
            <a:extLst>
              <a:ext uri="{FF2B5EF4-FFF2-40B4-BE49-F238E27FC236}">
                <a16:creationId xmlns:a16="http://schemas.microsoft.com/office/drawing/2014/main" id="{FFC980EE-B52E-6736-19D7-7F4929BF6B46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62531" name="Rectangle 3">
            <a:extLst>
              <a:ext uri="{FF2B5EF4-FFF2-40B4-BE49-F238E27FC236}">
                <a16:creationId xmlns:a16="http://schemas.microsoft.com/office/drawing/2014/main" id="{90FDEB9C-B5A4-81C4-81E9-4024A12FA3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4700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710A5A-9190-5923-FBE1-09FA29068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FECE5E4-51F3-93EB-C721-1730E327E0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5B84B40-A48C-CB4F-B0BA-2D7C2942C4E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662530" name="Rectangle 2">
            <a:extLst>
              <a:ext uri="{FF2B5EF4-FFF2-40B4-BE49-F238E27FC236}">
                <a16:creationId xmlns:a16="http://schemas.microsoft.com/office/drawing/2014/main" id="{ACD504E1-7DD6-11AD-52D3-08E7DA22738E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62531" name="Rectangle 3">
            <a:extLst>
              <a:ext uri="{FF2B5EF4-FFF2-40B4-BE49-F238E27FC236}">
                <a16:creationId xmlns:a16="http://schemas.microsoft.com/office/drawing/2014/main" id="{10598F5A-3201-570D-C629-4F654DC560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39992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22052" indent="0" algn="ctr">
              <a:buNone/>
              <a:defRPr/>
            </a:lvl2pPr>
            <a:lvl3pPr marL="844104" indent="0" algn="ctr">
              <a:buNone/>
              <a:defRPr/>
            </a:lvl3pPr>
            <a:lvl4pPr marL="1266156" indent="0" algn="ctr">
              <a:buNone/>
              <a:defRPr/>
            </a:lvl4pPr>
            <a:lvl5pPr marL="1688207" indent="0" algn="ctr">
              <a:buNone/>
              <a:defRPr/>
            </a:lvl5pPr>
            <a:lvl6pPr marL="2110259" indent="0" algn="ctr">
              <a:buNone/>
              <a:defRPr/>
            </a:lvl6pPr>
            <a:lvl7pPr marL="2532311" indent="0" algn="ctr">
              <a:buNone/>
              <a:defRPr/>
            </a:lvl7pPr>
            <a:lvl8pPr marL="2954363" indent="0" algn="ctr">
              <a:buNone/>
              <a:defRPr/>
            </a:lvl8pPr>
            <a:lvl9pPr marL="3376415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80A5D-BD6F-1E44-BAAD-C0682AB5866C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19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AA404-6116-F544-B179-348124013BA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87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693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52" indent="0">
              <a:buNone/>
              <a:defRPr sz="1661"/>
            </a:lvl2pPr>
            <a:lvl3pPr marL="844104" indent="0">
              <a:buNone/>
              <a:defRPr sz="1477"/>
            </a:lvl3pPr>
            <a:lvl4pPr marL="1266156" indent="0">
              <a:buNone/>
              <a:defRPr sz="1293"/>
            </a:lvl4pPr>
            <a:lvl5pPr marL="1688207" indent="0">
              <a:buNone/>
              <a:defRPr sz="1293"/>
            </a:lvl5pPr>
            <a:lvl6pPr marL="2110259" indent="0">
              <a:buNone/>
              <a:defRPr sz="1293"/>
            </a:lvl6pPr>
            <a:lvl7pPr marL="2532311" indent="0">
              <a:buNone/>
              <a:defRPr sz="1293"/>
            </a:lvl7pPr>
            <a:lvl8pPr marL="2954363" indent="0">
              <a:buNone/>
              <a:defRPr sz="1293"/>
            </a:lvl8pPr>
            <a:lvl9pPr marL="3376415" indent="0">
              <a:buNone/>
              <a:defRPr sz="1293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81E5F-C928-9148-B41F-B3776968F1C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1524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339" y="1219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84C50-F93C-5A47-8ED9-34EBDFCE243A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874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52" indent="0">
              <a:buNone/>
              <a:defRPr sz="1846" b="1"/>
            </a:lvl2pPr>
            <a:lvl3pPr marL="844104" indent="0">
              <a:buNone/>
              <a:defRPr sz="1661" b="1"/>
            </a:lvl3pPr>
            <a:lvl4pPr marL="1266156" indent="0">
              <a:buNone/>
              <a:defRPr sz="1477" b="1"/>
            </a:lvl4pPr>
            <a:lvl5pPr marL="1688207" indent="0">
              <a:buNone/>
              <a:defRPr sz="1477" b="1"/>
            </a:lvl5pPr>
            <a:lvl6pPr marL="2110259" indent="0">
              <a:buNone/>
              <a:defRPr sz="1477" b="1"/>
            </a:lvl6pPr>
            <a:lvl7pPr marL="2532311" indent="0">
              <a:buNone/>
              <a:defRPr sz="1477" b="1"/>
            </a:lvl7pPr>
            <a:lvl8pPr marL="2954363" indent="0">
              <a:buNone/>
              <a:defRPr sz="1477" b="1"/>
            </a:lvl8pPr>
            <a:lvl9pPr marL="3376415" indent="0">
              <a:buNone/>
              <a:defRPr sz="1477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1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271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52" indent="0">
              <a:buNone/>
              <a:defRPr sz="1846" b="1"/>
            </a:lvl2pPr>
            <a:lvl3pPr marL="844104" indent="0">
              <a:buNone/>
              <a:defRPr sz="1661" b="1"/>
            </a:lvl3pPr>
            <a:lvl4pPr marL="1266156" indent="0">
              <a:buNone/>
              <a:defRPr sz="1477" b="1"/>
            </a:lvl4pPr>
            <a:lvl5pPr marL="1688207" indent="0">
              <a:buNone/>
              <a:defRPr sz="1477" b="1"/>
            </a:lvl5pPr>
            <a:lvl6pPr marL="2110259" indent="0">
              <a:buNone/>
              <a:defRPr sz="1477" b="1"/>
            </a:lvl6pPr>
            <a:lvl7pPr marL="2532311" indent="0">
              <a:buNone/>
              <a:defRPr sz="1477" b="1"/>
            </a:lvl7pPr>
            <a:lvl8pPr marL="2954363" indent="0">
              <a:buNone/>
              <a:defRPr sz="1477" b="1"/>
            </a:lvl8pPr>
            <a:lvl9pPr marL="3376415" indent="0">
              <a:buNone/>
              <a:defRPr sz="1477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271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1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531A0-10A8-C449-BA84-B96941B7FAC3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32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222A2-191B-5848-86C6-28587E680A9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391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63AAC-89B7-1E48-A8BB-A683BEA1B1F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373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38" y="273054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435" cy="4691063"/>
          </a:xfrm>
        </p:spPr>
        <p:txBody>
          <a:bodyPr/>
          <a:lstStyle>
            <a:lvl1pPr marL="0" indent="0">
              <a:buNone/>
              <a:defRPr sz="1293"/>
            </a:lvl1pPr>
            <a:lvl2pPr marL="422052" indent="0">
              <a:buNone/>
              <a:defRPr sz="1108"/>
            </a:lvl2pPr>
            <a:lvl3pPr marL="844104" indent="0">
              <a:buNone/>
              <a:defRPr sz="923"/>
            </a:lvl3pPr>
            <a:lvl4pPr marL="1266156" indent="0">
              <a:buNone/>
              <a:defRPr sz="831"/>
            </a:lvl4pPr>
            <a:lvl5pPr marL="1688207" indent="0">
              <a:buNone/>
              <a:defRPr sz="831"/>
            </a:lvl5pPr>
            <a:lvl6pPr marL="2110259" indent="0">
              <a:buNone/>
              <a:defRPr sz="831"/>
            </a:lvl6pPr>
            <a:lvl7pPr marL="2532311" indent="0">
              <a:buNone/>
              <a:defRPr sz="831"/>
            </a:lvl7pPr>
            <a:lvl8pPr marL="2954363" indent="0">
              <a:buNone/>
              <a:defRPr sz="831"/>
            </a:lvl8pPr>
            <a:lvl9pPr marL="3376415" indent="0">
              <a:buNone/>
              <a:defRPr sz="83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CC023-7520-5246-B6BD-9C8B02BFCEB6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2085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67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167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52" indent="0">
              <a:buNone/>
              <a:defRPr sz="2585"/>
            </a:lvl2pPr>
            <a:lvl3pPr marL="844104" indent="0">
              <a:buNone/>
              <a:defRPr sz="2215"/>
            </a:lvl3pPr>
            <a:lvl4pPr marL="1266156" indent="0">
              <a:buNone/>
              <a:defRPr sz="1846"/>
            </a:lvl4pPr>
            <a:lvl5pPr marL="1688207" indent="0">
              <a:buNone/>
              <a:defRPr sz="1846"/>
            </a:lvl5pPr>
            <a:lvl6pPr marL="2110259" indent="0">
              <a:buNone/>
              <a:defRPr sz="1846"/>
            </a:lvl6pPr>
            <a:lvl7pPr marL="2532311" indent="0">
              <a:buNone/>
              <a:defRPr sz="1846"/>
            </a:lvl7pPr>
            <a:lvl8pPr marL="2954363" indent="0">
              <a:buNone/>
              <a:defRPr sz="1846"/>
            </a:lvl8pPr>
            <a:lvl9pPr marL="3376415" indent="0">
              <a:buNone/>
              <a:defRPr sz="1846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67" y="5367338"/>
            <a:ext cx="5486400" cy="804862"/>
          </a:xfrm>
        </p:spPr>
        <p:txBody>
          <a:bodyPr/>
          <a:lstStyle>
            <a:lvl1pPr marL="0" indent="0">
              <a:buNone/>
              <a:defRPr sz="1293"/>
            </a:lvl1pPr>
            <a:lvl2pPr marL="422052" indent="0">
              <a:buNone/>
              <a:defRPr sz="1108"/>
            </a:lvl2pPr>
            <a:lvl3pPr marL="844104" indent="0">
              <a:buNone/>
              <a:defRPr sz="923"/>
            </a:lvl3pPr>
            <a:lvl4pPr marL="1266156" indent="0">
              <a:buNone/>
              <a:defRPr sz="831"/>
            </a:lvl4pPr>
            <a:lvl5pPr marL="1688207" indent="0">
              <a:buNone/>
              <a:defRPr sz="831"/>
            </a:lvl5pPr>
            <a:lvl6pPr marL="2110259" indent="0">
              <a:buNone/>
              <a:defRPr sz="831"/>
            </a:lvl6pPr>
            <a:lvl7pPr marL="2532311" indent="0">
              <a:buNone/>
              <a:defRPr sz="831"/>
            </a:lvl7pPr>
            <a:lvl8pPr marL="2954363" indent="0">
              <a:buNone/>
              <a:defRPr sz="831"/>
            </a:lvl8pPr>
            <a:lvl9pPr marL="3376415" indent="0">
              <a:buNone/>
              <a:defRPr sz="83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9DC90-4061-9346-BCBD-4F6F8889C3E1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531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228EB-9107-784F-842C-E0812F7995C9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706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105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2" y="228600"/>
            <a:ext cx="5688623" cy="5105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F44D-1EA5-404B-A0F1-EB40EFFC3498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057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re et contenu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15DA-0714-6B4C-B470-DF2615A75EAD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204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1054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6A0D-7FD7-6543-88E2-B5A371B3AE4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78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266636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168762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02460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67534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0869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608390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458341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780283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285409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171218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88677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944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Images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772279" y="3356992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48853" y="3368970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717131" y="3356992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285891" y="3356992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8640863" y="6301161"/>
            <a:ext cx="257225" cy="193302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6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526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89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7051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314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577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840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4103" algn="l" defTabSz="1828526" rtl="0" eaLnBrk="1" latinLnBrk="0" hangingPunct="1">
              <a:defRPr sz="359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F913B61-BB4D-AD42-BE2D-7D251B7C8B2F}" type="slidenum">
              <a:rPr lang="en-US" sz="900" baseline="0" smtClean="0">
                <a:solidFill>
                  <a:schemeClr val="accent1"/>
                </a:solidFill>
                <a:latin typeface="Poppins Light" charset="0"/>
              </a:rPr>
              <a:pPr/>
              <a:t>‹#›</a:t>
            </a:fld>
            <a:endParaRPr lang="en-US" sz="900" baseline="0" dirty="0">
              <a:solidFill>
                <a:schemeClr val="accent1"/>
              </a:solidFill>
              <a:latin typeface="Poppins Light" charset="0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442964" y="6295994"/>
            <a:ext cx="1159791" cy="2077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50" dirty="0" err="1">
                <a:solidFill>
                  <a:schemeClr val="accent2"/>
                </a:solidFill>
                <a:latin typeface="Poppins Light" charset="0"/>
                <a:ea typeface="Poppins Light" charset="0"/>
                <a:cs typeface="Poppins Light" charset="0"/>
              </a:rPr>
              <a:t>www.yourwebsite.com</a:t>
            </a:r>
            <a:endParaRPr lang="en-US" sz="750" dirty="0">
              <a:solidFill>
                <a:schemeClr val="accent2"/>
              </a:solidFill>
              <a:latin typeface="Poppins Light" charset="0"/>
              <a:ea typeface="Poppins Light" charset="0"/>
              <a:cs typeface="Poppins Light" charset="0"/>
            </a:endParaRP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185408" y="3368970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7655061" y="3356992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772279" y="332656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248853" y="344634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4717131" y="332656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85891" y="332656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6185408" y="344634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7655061" y="332656"/>
            <a:ext cx="1223278" cy="267082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21835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6"/>
          <p:cNvSpPr>
            <a:spLocks noGrp="1"/>
          </p:cNvSpPr>
          <p:nvPr>
            <p:ph type="pic" sz="quarter" idx="13"/>
          </p:nvPr>
        </p:nvSpPr>
        <p:spPr>
          <a:xfrm>
            <a:off x="4788099" y="4229894"/>
            <a:ext cx="1322785" cy="1768475"/>
          </a:xfrm>
        </p:spPr>
      </p:sp>
      <p:sp>
        <p:nvSpPr>
          <p:cNvPr id="7" name="Picture Placeholder 47"/>
          <p:cNvSpPr>
            <a:spLocks noGrp="1"/>
          </p:cNvSpPr>
          <p:nvPr>
            <p:ph type="pic" sz="quarter" idx="14"/>
          </p:nvPr>
        </p:nvSpPr>
        <p:spPr>
          <a:xfrm>
            <a:off x="4788099" y="2014538"/>
            <a:ext cx="1322785" cy="1769269"/>
          </a:xfrm>
        </p:spPr>
      </p:sp>
      <p:sp>
        <p:nvSpPr>
          <p:cNvPr id="8" name="Picture Placeholder 48"/>
          <p:cNvSpPr>
            <a:spLocks noGrp="1"/>
          </p:cNvSpPr>
          <p:nvPr>
            <p:ph type="pic" sz="quarter" idx="16"/>
          </p:nvPr>
        </p:nvSpPr>
        <p:spPr>
          <a:xfrm>
            <a:off x="586978" y="4229895"/>
            <a:ext cx="1334096" cy="1768475"/>
          </a:xfrm>
        </p:spPr>
      </p:sp>
      <p:sp>
        <p:nvSpPr>
          <p:cNvPr id="9" name="Picture Placeholder 49"/>
          <p:cNvSpPr>
            <a:spLocks noGrp="1"/>
          </p:cNvSpPr>
          <p:nvPr>
            <p:ph type="pic" sz="quarter" idx="17"/>
          </p:nvPr>
        </p:nvSpPr>
        <p:spPr>
          <a:xfrm>
            <a:off x="586979" y="2014538"/>
            <a:ext cx="1341834" cy="1769269"/>
          </a:xfrm>
        </p:spPr>
      </p:sp>
    </p:spTree>
    <p:extLst>
      <p:ext uri="{BB962C8B-B14F-4D97-AF65-F5344CB8AC3E}">
        <p14:creationId xmlns:p14="http://schemas.microsoft.com/office/powerpoint/2010/main" val="905814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1803" y="0"/>
            <a:ext cx="2293739" cy="4571207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0" y="4571207"/>
            <a:ext cx="2295525" cy="2286794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2"/>
          </p:nvPr>
        </p:nvSpPr>
        <p:spPr>
          <a:xfrm>
            <a:off x="2295525" y="0"/>
            <a:ext cx="4576763" cy="4571207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3"/>
          </p:nvPr>
        </p:nvSpPr>
        <p:spPr>
          <a:xfrm>
            <a:off x="2295525" y="4571207"/>
            <a:ext cx="4576763" cy="2286794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5" name="Picture Placeholder 24"/>
          <p:cNvSpPr>
            <a:spLocks noGrp="1"/>
          </p:cNvSpPr>
          <p:nvPr>
            <p:ph type="pic" sz="quarter" idx="14"/>
          </p:nvPr>
        </p:nvSpPr>
        <p:spPr>
          <a:xfrm>
            <a:off x="6872287" y="0"/>
            <a:ext cx="2271713" cy="2286794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15"/>
          </p:nvPr>
        </p:nvSpPr>
        <p:spPr>
          <a:xfrm>
            <a:off x="6872287" y="2286794"/>
            <a:ext cx="2271713" cy="4571206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553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2125861" y="1828800"/>
            <a:ext cx="3189089" cy="21336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3720703" y="3968080"/>
            <a:ext cx="3189089" cy="21336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5789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557847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4012790" y="-19033"/>
            <a:ext cx="5142283" cy="6860461"/>
          </a:xfrm>
          <a:custGeom>
            <a:avLst/>
            <a:gdLst>
              <a:gd name="connsiteX0" fmla="*/ 1814900 w 13692188"/>
              <a:gd name="connsiteY0" fmla="*/ 5247005 h 13714412"/>
              <a:gd name="connsiteX1" fmla="*/ 5235893 w 13692188"/>
              <a:gd name="connsiteY1" fmla="*/ 5247005 h 13714412"/>
              <a:gd name="connsiteX2" fmla="*/ 5235893 w 13692188"/>
              <a:gd name="connsiteY2" fmla="*/ 1817845 h 13714412"/>
              <a:gd name="connsiteX3" fmla="*/ 8456295 w 13692188"/>
              <a:gd name="connsiteY3" fmla="*/ 1817845 h 13714412"/>
              <a:gd name="connsiteX4" fmla="*/ 8456295 w 13692188"/>
              <a:gd name="connsiteY4" fmla="*/ 5247005 h 13714412"/>
              <a:gd name="connsiteX5" fmla="*/ 11877288 w 13692188"/>
              <a:gd name="connsiteY5" fmla="*/ 5247005 h 13714412"/>
              <a:gd name="connsiteX6" fmla="*/ 11877288 w 13692188"/>
              <a:gd name="connsiteY6" fmla="*/ 8467407 h 13714412"/>
              <a:gd name="connsiteX7" fmla="*/ 8456295 w 13692188"/>
              <a:gd name="connsiteY7" fmla="*/ 8467407 h 13714412"/>
              <a:gd name="connsiteX8" fmla="*/ 8456295 w 13692188"/>
              <a:gd name="connsiteY8" fmla="*/ 11896567 h 13714412"/>
              <a:gd name="connsiteX9" fmla="*/ 5235893 w 13692188"/>
              <a:gd name="connsiteY9" fmla="*/ 11896567 h 13714412"/>
              <a:gd name="connsiteX10" fmla="*/ 5235893 w 13692188"/>
              <a:gd name="connsiteY10" fmla="*/ 8467407 h 13714412"/>
              <a:gd name="connsiteX11" fmla="*/ 1814900 w 13692188"/>
              <a:gd name="connsiteY11" fmla="*/ 8467407 h 13714412"/>
              <a:gd name="connsiteX12" fmla="*/ 1814900 w 13692188"/>
              <a:gd name="connsiteY12" fmla="*/ 5247005 h 13714412"/>
              <a:gd name="connsiteX0" fmla="*/ 1791087 w 11853475"/>
              <a:gd name="connsiteY0" fmla="*/ 5242560 h 11892122"/>
              <a:gd name="connsiteX1" fmla="*/ 0 w 11853475"/>
              <a:gd name="connsiteY1" fmla="*/ 0 h 11892122"/>
              <a:gd name="connsiteX2" fmla="*/ 5212080 w 11853475"/>
              <a:gd name="connsiteY2" fmla="*/ 1813400 h 11892122"/>
              <a:gd name="connsiteX3" fmla="*/ 8432482 w 11853475"/>
              <a:gd name="connsiteY3" fmla="*/ 1813400 h 11892122"/>
              <a:gd name="connsiteX4" fmla="*/ 8432482 w 11853475"/>
              <a:gd name="connsiteY4" fmla="*/ 5242560 h 11892122"/>
              <a:gd name="connsiteX5" fmla="*/ 11853475 w 11853475"/>
              <a:gd name="connsiteY5" fmla="*/ 5242560 h 11892122"/>
              <a:gd name="connsiteX6" fmla="*/ 11853475 w 11853475"/>
              <a:gd name="connsiteY6" fmla="*/ 8462962 h 11892122"/>
              <a:gd name="connsiteX7" fmla="*/ 8432482 w 11853475"/>
              <a:gd name="connsiteY7" fmla="*/ 8462962 h 11892122"/>
              <a:gd name="connsiteX8" fmla="*/ 8432482 w 11853475"/>
              <a:gd name="connsiteY8" fmla="*/ 11892122 h 11892122"/>
              <a:gd name="connsiteX9" fmla="*/ 5212080 w 11853475"/>
              <a:gd name="connsiteY9" fmla="*/ 11892122 h 11892122"/>
              <a:gd name="connsiteX10" fmla="*/ 5212080 w 11853475"/>
              <a:gd name="connsiteY10" fmla="*/ 8462962 h 11892122"/>
              <a:gd name="connsiteX11" fmla="*/ 1791087 w 11853475"/>
              <a:gd name="connsiteY11" fmla="*/ 8462962 h 11892122"/>
              <a:gd name="connsiteX12" fmla="*/ 1791087 w 11853475"/>
              <a:gd name="connsiteY12" fmla="*/ 5242560 h 11892122"/>
              <a:gd name="connsiteX0" fmla="*/ 0 w 11860708"/>
              <a:gd name="connsiteY0" fmla="*/ 6766560 h 11892122"/>
              <a:gd name="connsiteX1" fmla="*/ 7233 w 11860708"/>
              <a:gd name="connsiteY1" fmla="*/ 0 h 11892122"/>
              <a:gd name="connsiteX2" fmla="*/ 5219313 w 11860708"/>
              <a:gd name="connsiteY2" fmla="*/ 1813400 h 11892122"/>
              <a:gd name="connsiteX3" fmla="*/ 8439715 w 11860708"/>
              <a:gd name="connsiteY3" fmla="*/ 1813400 h 11892122"/>
              <a:gd name="connsiteX4" fmla="*/ 8439715 w 11860708"/>
              <a:gd name="connsiteY4" fmla="*/ 5242560 h 11892122"/>
              <a:gd name="connsiteX5" fmla="*/ 11860708 w 11860708"/>
              <a:gd name="connsiteY5" fmla="*/ 5242560 h 11892122"/>
              <a:gd name="connsiteX6" fmla="*/ 11860708 w 11860708"/>
              <a:gd name="connsiteY6" fmla="*/ 8462962 h 11892122"/>
              <a:gd name="connsiteX7" fmla="*/ 8439715 w 11860708"/>
              <a:gd name="connsiteY7" fmla="*/ 8462962 h 11892122"/>
              <a:gd name="connsiteX8" fmla="*/ 8439715 w 11860708"/>
              <a:gd name="connsiteY8" fmla="*/ 11892122 h 11892122"/>
              <a:gd name="connsiteX9" fmla="*/ 5219313 w 11860708"/>
              <a:gd name="connsiteY9" fmla="*/ 11892122 h 11892122"/>
              <a:gd name="connsiteX10" fmla="*/ 5219313 w 11860708"/>
              <a:gd name="connsiteY10" fmla="*/ 8462962 h 11892122"/>
              <a:gd name="connsiteX11" fmla="*/ 1798320 w 11860708"/>
              <a:gd name="connsiteY11" fmla="*/ 8462962 h 11892122"/>
              <a:gd name="connsiteX12" fmla="*/ 0 w 11860708"/>
              <a:gd name="connsiteY12" fmla="*/ 6766560 h 11892122"/>
              <a:gd name="connsiteX0" fmla="*/ 0 w 11860708"/>
              <a:gd name="connsiteY0" fmla="*/ 6766560 h 11892122"/>
              <a:gd name="connsiteX1" fmla="*/ 7233 w 11860708"/>
              <a:gd name="connsiteY1" fmla="*/ 0 h 11892122"/>
              <a:gd name="connsiteX2" fmla="*/ 5219313 w 11860708"/>
              <a:gd name="connsiteY2" fmla="*/ 1813400 h 11892122"/>
              <a:gd name="connsiteX3" fmla="*/ 8439715 w 11860708"/>
              <a:gd name="connsiteY3" fmla="*/ 1813400 h 11892122"/>
              <a:gd name="connsiteX4" fmla="*/ 8439715 w 11860708"/>
              <a:gd name="connsiteY4" fmla="*/ 5242560 h 11892122"/>
              <a:gd name="connsiteX5" fmla="*/ 11860708 w 11860708"/>
              <a:gd name="connsiteY5" fmla="*/ 5242560 h 11892122"/>
              <a:gd name="connsiteX6" fmla="*/ 11860708 w 11860708"/>
              <a:gd name="connsiteY6" fmla="*/ 8462962 h 11892122"/>
              <a:gd name="connsiteX7" fmla="*/ 8439715 w 11860708"/>
              <a:gd name="connsiteY7" fmla="*/ 8462962 h 11892122"/>
              <a:gd name="connsiteX8" fmla="*/ 8439715 w 11860708"/>
              <a:gd name="connsiteY8" fmla="*/ 11892122 h 11892122"/>
              <a:gd name="connsiteX9" fmla="*/ 5219313 w 11860708"/>
              <a:gd name="connsiteY9" fmla="*/ 11892122 h 11892122"/>
              <a:gd name="connsiteX10" fmla="*/ 5219313 w 11860708"/>
              <a:gd name="connsiteY10" fmla="*/ 8462962 h 11892122"/>
              <a:gd name="connsiteX11" fmla="*/ 6888480 w 11860708"/>
              <a:gd name="connsiteY11" fmla="*/ 6847522 h 11892122"/>
              <a:gd name="connsiteX12" fmla="*/ 0 w 11860708"/>
              <a:gd name="connsiteY12" fmla="*/ 6766560 h 11892122"/>
              <a:gd name="connsiteX0" fmla="*/ 0 w 13072675"/>
              <a:gd name="connsiteY0" fmla="*/ 6766560 h 11892122"/>
              <a:gd name="connsiteX1" fmla="*/ 7233 w 13072675"/>
              <a:gd name="connsiteY1" fmla="*/ 0 h 11892122"/>
              <a:gd name="connsiteX2" fmla="*/ 5219313 w 13072675"/>
              <a:gd name="connsiteY2" fmla="*/ 1813400 h 11892122"/>
              <a:gd name="connsiteX3" fmla="*/ 8439715 w 13072675"/>
              <a:gd name="connsiteY3" fmla="*/ 1813400 h 11892122"/>
              <a:gd name="connsiteX4" fmla="*/ 8439715 w 13072675"/>
              <a:gd name="connsiteY4" fmla="*/ 5242560 h 11892122"/>
              <a:gd name="connsiteX5" fmla="*/ 11860708 w 13072675"/>
              <a:gd name="connsiteY5" fmla="*/ 5242560 h 11892122"/>
              <a:gd name="connsiteX6" fmla="*/ 11860708 w 13072675"/>
              <a:gd name="connsiteY6" fmla="*/ 8462962 h 11892122"/>
              <a:gd name="connsiteX7" fmla="*/ 8439715 w 13072675"/>
              <a:gd name="connsiteY7" fmla="*/ 8462962 h 11892122"/>
              <a:gd name="connsiteX8" fmla="*/ 13072675 w 13072675"/>
              <a:gd name="connsiteY8" fmla="*/ 9636602 h 11892122"/>
              <a:gd name="connsiteX9" fmla="*/ 5219313 w 13072675"/>
              <a:gd name="connsiteY9" fmla="*/ 11892122 h 11892122"/>
              <a:gd name="connsiteX10" fmla="*/ 5219313 w 13072675"/>
              <a:gd name="connsiteY10" fmla="*/ 8462962 h 11892122"/>
              <a:gd name="connsiteX11" fmla="*/ 6888480 w 13072675"/>
              <a:gd name="connsiteY11" fmla="*/ 6847522 h 11892122"/>
              <a:gd name="connsiteX12" fmla="*/ 0 w 13072675"/>
              <a:gd name="connsiteY12" fmla="*/ 6766560 h 11892122"/>
              <a:gd name="connsiteX0" fmla="*/ 0 w 13072675"/>
              <a:gd name="connsiteY0" fmla="*/ 6766560 h 12471242"/>
              <a:gd name="connsiteX1" fmla="*/ 7233 w 13072675"/>
              <a:gd name="connsiteY1" fmla="*/ 0 h 12471242"/>
              <a:gd name="connsiteX2" fmla="*/ 5219313 w 13072675"/>
              <a:gd name="connsiteY2" fmla="*/ 1813400 h 12471242"/>
              <a:gd name="connsiteX3" fmla="*/ 8439715 w 13072675"/>
              <a:gd name="connsiteY3" fmla="*/ 1813400 h 12471242"/>
              <a:gd name="connsiteX4" fmla="*/ 8439715 w 13072675"/>
              <a:gd name="connsiteY4" fmla="*/ 5242560 h 12471242"/>
              <a:gd name="connsiteX5" fmla="*/ 11860708 w 13072675"/>
              <a:gd name="connsiteY5" fmla="*/ 5242560 h 12471242"/>
              <a:gd name="connsiteX6" fmla="*/ 11860708 w 13072675"/>
              <a:gd name="connsiteY6" fmla="*/ 8462962 h 12471242"/>
              <a:gd name="connsiteX7" fmla="*/ 8439715 w 13072675"/>
              <a:gd name="connsiteY7" fmla="*/ 8462962 h 12471242"/>
              <a:gd name="connsiteX8" fmla="*/ 13072675 w 13072675"/>
              <a:gd name="connsiteY8" fmla="*/ 9636602 h 12471242"/>
              <a:gd name="connsiteX9" fmla="*/ 8053953 w 13072675"/>
              <a:gd name="connsiteY9" fmla="*/ 12471242 h 12471242"/>
              <a:gd name="connsiteX10" fmla="*/ 5219313 w 13072675"/>
              <a:gd name="connsiteY10" fmla="*/ 8462962 h 12471242"/>
              <a:gd name="connsiteX11" fmla="*/ 6888480 w 13072675"/>
              <a:gd name="connsiteY11" fmla="*/ 6847522 h 12471242"/>
              <a:gd name="connsiteX12" fmla="*/ 0 w 13072675"/>
              <a:gd name="connsiteY12" fmla="*/ 6766560 h 12471242"/>
              <a:gd name="connsiteX0" fmla="*/ 0 w 13072675"/>
              <a:gd name="connsiteY0" fmla="*/ 6766560 h 9636602"/>
              <a:gd name="connsiteX1" fmla="*/ 7233 w 13072675"/>
              <a:gd name="connsiteY1" fmla="*/ 0 h 9636602"/>
              <a:gd name="connsiteX2" fmla="*/ 5219313 w 13072675"/>
              <a:gd name="connsiteY2" fmla="*/ 1813400 h 9636602"/>
              <a:gd name="connsiteX3" fmla="*/ 8439715 w 13072675"/>
              <a:gd name="connsiteY3" fmla="*/ 1813400 h 9636602"/>
              <a:gd name="connsiteX4" fmla="*/ 8439715 w 13072675"/>
              <a:gd name="connsiteY4" fmla="*/ 5242560 h 9636602"/>
              <a:gd name="connsiteX5" fmla="*/ 11860708 w 13072675"/>
              <a:gd name="connsiteY5" fmla="*/ 5242560 h 9636602"/>
              <a:gd name="connsiteX6" fmla="*/ 11860708 w 13072675"/>
              <a:gd name="connsiteY6" fmla="*/ 8462962 h 9636602"/>
              <a:gd name="connsiteX7" fmla="*/ 8439715 w 13072675"/>
              <a:gd name="connsiteY7" fmla="*/ 8462962 h 9636602"/>
              <a:gd name="connsiteX8" fmla="*/ 13072675 w 13072675"/>
              <a:gd name="connsiteY8" fmla="*/ 9636602 h 9636602"/>
              <a:gd name="connsiteX9" fmla="*/ 5219313 w 13072675"/>
              <a:gd name="connsiteY9" fmla="*/ 8462962 h 9636602"/>
              <a:gd name="connsiteX10" fmla="*/ 6888480 w 13072675"/>
              <a:gd name="connsiteY10" fmla="*/ 6847522 h 9636602"/>
              <a:gd name="connsiteX11" fmla="*/ 0 w 13072675"/>
              <a:gd name="connsiteY11" fmla="*/ 6766560 h 9636602"/>
              <a:gd name="connsiteX0" fmla="*/ 0 w 13072675"/>
              <a:gd name="connsiteY0" fmla="*/ 6766560 h 13766482"/>
              <a:gd name="connsiteX1" fmla="*/ 7233 w 13072675"/>
              <a:gd name="connsiteY1" fmla="*/ 0 h 13766482"/>
              <a:gd name="connsiteX2" fmla="*/ 5219313 w 13072675"/>
              <a:gd name="connsiteY2" fmla="*/ 1813400 h 13766482"/>
              <a:gd name="connsiteX3" fmla="*/ 8439715 w 13072675"/>
              <a:gd name="connsiteY3" fmla="*/ 1813400 h 13766482"/>
              <a:gd name="connsiteX4" fmla="*/ 8439715 w 13072675"/>
              <a:gd name="connsiteY4" fmla="*/ 5242560 h 13766482"/>
              <a:gd name="connsiteX5" fmla="*/ 11860708 w 13072675"/>
              <a:gd name="connsiteY5" fmla="*/ 5242560 h 13766482"/>
              <a:gd name="connsiteX6" fmla="*/ 11860708 w 13072675"/>
              <a:gd name="connsiteY6" fmla="*/ 8462962 h 13766482"/>
              <a:gd name="connsiteX7" fmla="*/ 8439715 w 13072675"/>
              <a:gd name="connsiteY7" fmla="*/ 8462962 h 13766482"/>
              <a:gd name="connsiteX8" fmla="*/ 13072675 w 13072675"/>
              <a:gd name="connsiteY8" fmla="*/ 9636602 h 13766482"/>
              <a:gd name="connsiteX9" fmla="*/ 6865233 w 13072675"/>
              <a:gd name="connsiteY9" fmla="*/ 13766482 h 13766482"/>
              <a:gd name="connsiteX10" fmla="*/ 6888480 w 13072675"/>
              <a:gd name="connsiteY10" fmla="*/ 6847522 h 13766482"/>
              <a:gd name="connsiteX11" fmla="*/ 0 w 1307267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5219313 w 13743235"/>
              <a:gd name="connsiteY2" fmla="*/ 1813400 h 13766482"/>
              <a:gd name="connsiteX3" fmla="*/ 8439715 w 13743235"/>
              <a:gd name="connsiteY3" fmla="*/ 1813400 h 13766482"/>
              <a:gd name="connsiteX4" fmla="*/ 8439715 w 13743235"/>
              <a:gd name="connsiteY4" fmla="*/ 5242560 h 13766482"/>
              <a:gd name="connsiteX5" fmla="*/ 11860708 w 13743235"/>
              <a:gd name="connsiteY5" fmla="*/ 5242560 h 13766482"/>
              <a:gd name="connsiteX6" fmla="*/ 11860708 w 13743235"/>
              <a:gd name="connsiteY6" fmla="*/ 8462962 h 13766482"/>
              <a:gd name="connsiteX7" fmla="*/ 8439715 w 13743235"/>
              <a:gd name="connsiteY7" fmla="*/ 8462962 h 13766482"/>
              <a:gd name="connsiteX8" fmla="*/ 13743235 w 13743235"/>
              <a:gd name="connsiteY8" fmla="*/ 13690442 h 13766482"/>
              <a:gd name="connsiteX9" fmla="*/ 6865233 w 13743235"/>
              <a:gd name="connsiteY9" fmla="*/ 13766482 h 13766482"/>
              <a:gd name="connsiteX10" fmla="*/ 6888480 w 13743235"/>
              <a:gd name="connsiteY10" fmla="*/ 6847522 h 13766482"/>
              <a:gd name="connsiteX11" fmla="*/ 0 w 1374323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5219313 w 13743235"/>
              <a:gd name="connsiteY2" fmla="*/ 1813400 h 13766482"/>
              <a:gd name="connsiteX3" fmla="*/ 8439715 w 13743235"/>
              <a:gd name="connsiteY3" fmla="*/ 1813400 h 13766482"/>
              <a:gd name="connsiteX4" fmla="*/ 8439715 w 13743235"/>
              <a:gd name="connsiteY4" fmla="*/ 5242560 h 13766482"/>
              <a:gd name="connsiteX5" fmla="*/ 11860708 w 13743235"/>
              <a:gd name="connsiteY5" fmla="*/ 5242560 h 13766482"/>
              <a:gd name="connsiteX6" fmla="*/ 10367188 w 13743235"/>
              <a:gd name="connsiteY6" fmla="*/ 6664642 h 13766482"/>
              <a:gd name="connsiteX7" fmla="*/ 8439715 w 13743235"/>
              <a:gd name="connsiteY7" fmla="*/ 8462962 h 13766482"/>
              <a:gd name="connsiteX8" fmla="*/ 13743235 w 13743235"/>
              <a:gd name="connsiteY8" fmla="*/ 13690442 h 13766482"/>
              <a:gd name="connsiteX9" fmla="*/ 6865233 w 13743235"/>
              <a:gd name="connsiteY9" fmla="*/ 13766482 h 13766482"/>
              <a:gd name="connsiteX10" fmla="*/ 6888480 w 13743235"/>
              <a:gd name="connsiteY10" fmla="*/ 6847522 h 13766482"/>
              <a:gd name="connsiteX11" fmla="*/ 0 w 1374323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5219313 w 13743235"/>
              <a:gd name="connsiteY2" fmla="*/ 1813400 h 13766482"/>
              <a:gd name="connsiteX3" fmla="*/ 8439715 w 13743235"/>
              <a:gd name="connsiteY3" fmla="*/ 1813400 h 13766482"/>
              <a:gd name="connsiteX4" fmla="*/ 8439715 w 13743235"/>
              <a:gd name="connsiteY4" fmla="*/ 5242560 h 13766482"/>
              <a:gd name="connsiteX5" fmla="*/ 11860708 w 13743235"/>
              <a:gd name="connsiteY5" fmla="*/ 5242560 h 13766482"/>
              <a:gd name="connsiteX6" fmla="*/ 10367188 w 13743235"/>
              <a:gd name="connsiteY6" fmla="*/ 6664642 h 13766482"/>
              <a:gd name="connsiteX7" fmla="*/ 13682275 w 13743235"/>
              <a:gd name="connsiteY7" fmla="*/ 6908482 h 13766482"/>
              <a:gd name="connsiteX8" fmla="*/ 13743235 w 13743235"/>
              <a:gd name="connsiteY8" fmla="*/ 13690442 h 13766482"/>
              <a:gd name="connsiteX9" fmla="*/ 6865233 w 13743235"/>
              <a:gd name="connsiteY9" fmla="*/ 13766482 h 13766482"/>
              <a:gd name="connsiteX10" fmla="*/ 6888480 w 13743235"/>
              <a:gd name="connsiteY10" fmla="*/ 6847522 h 13766482"/>
              <a:gd name="connsiteX11" fmla="*/ 0 w 1374323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5219313 w 13743235"/>
              <a:gd name="connsiteY2" fmla="*/ 1813400 h 13766482"/>
              <a:gd name="connsiteX3" fmla="*/ 8439715 w 13743235"/>
              <a:gd name="connsiteY3" fmla="*/ 1813400 h 13766482"/>
              <a:gd name="connsiteX4" fmla="*/ 8439715 w 13743235"/>
              <a:gd name="connsiteY4" fmla="*/ 5242560 h 13766482"/>
              <a:gd name="connsiteX5" fmla="*/ 11860708 w 13743235"/>
              <a:gd name="connsiteY5" fmla="*/ 5242560 h 13766482"/>
              <a:gd name="connsiteX6" fmla="*/ 6770548 w 13743235"/>
              <a:gd name="connsiteY6" fmla="*/ 6847522 h 13766482"/>
              <a:gd name="connsiteX7" fmla="*/ 13682275 w 13743235"/>
              <a:gd name="connsiteY7" fmla="*/ 6908482 h 13766482"/>
              <a:gd name="connsiteX8" fmla="*/ 13743235 w 13743235"/>
              <a:gd name="connsiteY8" fmla="*/ 13690442 h 13766482"/>
              <a:gd name="connsiteX9" fmla="*/ 6865233 w 13743235"/>
              <a:gd name="connsiteY9" fmla="*/ 13766482 h 13766482"/>
              <a:gd name="connsiteX10" fmla="*/ 6888480 w 13743235"/>
              <a:gd name="connsiteY10" fmla="*/ 6847522 h 13766482"/>
              <a:gd name="connsiteX11" fmla="*/ 0 w 1374323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8439715 w 13743235"/>
              <a:gd name="connsiteY3" fmla="*/ 1813400 h 13766482"/>
              <a:gd name="connsiteX4" fmla="*/ 8439715 w 13743235"/>
              <a:gd name="connsiteY4" fmla="*/ 5242560 h 13766482"/>
              <a:gd name="connsiteX5" fmla="*/ 11860708 w 13743235"/>
              <a:gd name="connsiteY5" fmla="*/ 5242560 h 13766482"/>
              <a:gd name="connsiteX6" fmla="*/ 6770548 w 13743235"/>
              <a:gd name="connsiteY6" fmla="*/ 6847522 h 13766482"/>
              <a:gd name="connsiteX7" fmla="*/ 13682275 w 13743235"/>
              <a:gd name="connsiteY7" fmla="*/ 6908482 h 13766482"/>
              <a:gd name="connsiteX8" fmla="*/ 13743235 w 13743235"/>
              <a:gd name="connsiteY8" fmla="*/ 13690442 h 13766482"/>
              <a:gd name="connsiteX9" fmla="*/ 6865233 w 13743235"/>
              <a:gd name="connsiteY9" fmla="*/ 13766482 h 13766482"/>
              <a:gd name="connsiteX10" fmla="*/ 6888480 w 13743235"/>
              <a:gd name="connsiteY10" fmla="*/ 6847522 h 13766482"/>
              <a:gd name="connsiteX11" fmla="*/ 0 w 1374323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6763315 w 13743235"/>
              <a:gd name="connsiteY3" fmla="*/ 6781640 h 13766482"/>
              <a:gd name="connsiteX4" fmla="*/ 8439715 w 13743235"/>
              <a:gd name="connsiteY4" fmla="*/ 5242560 h 13766482"/>
              <a:gd name="connsiteX5" fmla="*/ 11860708 w 13743235"/>
              <a:gd name="connsiteY5" fmla="*/ 5242560 h 13766482"/>
              <a:gd name="connsiteX6" fmla="*/ 6770548 w 13743235"/>
              <a:gd name="connsiteY6" fmla="*/ 6847522 h 13766482"/>
              <a:gd name="connsiteX7" fmla="*/ 13682275 w 13743235"/>
              <a:gd name="connsiteY7" fmla="*/ 6908482 h 13766482"/>
              <a:gd name="connsiteX8" fmla="*/ 13743235 w 13743235"/>
              <a:gd name="connsiteY8" fmla="*/ 13690442 h 13766482"/>
              <a:gd name="connsiteX9" fmla="*/ 6865233 w 13743235"/>
              <a:gd name="connsiteY9" fmla="*/ 13766482 h 13766482"/>
              <a:gd name="connsiteX10" fmla="*/ 6888480 w 13743235"/>
              <a:gd name="connsiteY10" fmla="*/ 6847522 h 13766482"/>
              <a:gd name="connsiteX11" fmla="*/ 0 w 13743235"/>
              <a:gd name="connsiteY11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6763315 w 13743235"/>
              <a:gd name="connsiteY3" fmla="*/ 6781640 h 13766482"/>
              <a:gd name="connsiteX4" fmla="*/ 11860708 w 13743235"/>
              <a:gd name="connsiteY4" fmla="*/ 5242560 h 13766482"/>
              <a:gd name="connsiteX5" fmla="*/ 6770548 w 13743235"/>
              <a:gd name="connsiteY5" fmla="*/ 6847522 h 13766482"/>
              <a:gd name="connsiteX6" fmla="*/ 13682275 w 13743235"/>
              <a:gd name="connsiteY6" fmla="*/ 6908482 h 13766482"/>
              <a:gd name="connsiteX7" fmla="*/ 13743235 w 13743235"/>
              <a:gd name="connsiteY7" fmla="*/ 13690442 h 13766482"/>
              <a:gd name="connsiteX8" fmla="*/ 6865233 w 13743235"/>
              <a:gd name="connsiteY8" fmla="*/ 13766482 h 13766482"/>
              <a:gd name="connsiteX9" fmla="*/ 6888480 w 13743235"/>
              <a:gd name="connsiteY9" fmla="*/ 6847522 h 13766482"/>
              <a:gd name="connsiteX10" fmla="*/ 0 w 13743235"/>
              <a:gd name="connsiteY10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6763315 w 13743235"/>
              <a:gd name="connsiteY3" fmla="*/ 6781640 h 13766482"/>
              <a:gd name="connsiteX4" fmla="*/ 6770548 w 13743235"/>
              <a:gd name="connsiteY4" fmla="*/ 6847522 h 13766482"/>
              <a:gd name="connsiteX5" fmla="*/ 13682275 w 13743235"/>
              <a:gd name="connsiteY5" fmla="*/ 6908482 h 13766482"/>
              <a:gd name="connsiteX6" fmla="*/ 13743235 w 13743235"/>
              <a:gd name="connsiteY6" fmla="*/ 13690442 h 13766482"/>
              <a:gd name="connsiteX7" fmla="*/ 6865233 w 13743235"/>
              <a:gd name="connsiteY7" fmla="*/ 13766482 h 13766482"/>
              <a:gd name="connsiteX8" fmla="*/ 6888480 w 13743235"/>
              <a:gd name="connsiteY8" fmla="*/ 6847522 h 13766482"/>
              <a:gd name="connsiteX9" fmla="*/ 0 w 13743235"/>
              <a:gd name="connsiteY9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6763315 w 13743235"/>
              <a:gd name="connsiteY3" fmla="*/ 6781640 h 13766482"/>
              <a:gd name="connsiteX4" fmla="*/ 6770548 w 13743235"/>
              <a:gd name="connsiteY4" fmla="*/ 6847522 h 13766482"/>
              <a:gd name="connsiteX5" fmla="*/ 13682275 w 13743235"/>
              <a:gd name="connsiteY5" fmla="*/ 6908482 h 13766482"/>
              <a:gd name="connsiteX6" fmla="*/ 13743235 w 13743235"/>
              <a:gd name="connsiteY6" fmla="*/ 13690442 h 13766482"/>
              <a:gd name="connsiteX7" fmla="*/ 6865233 w 13743235"/>
              <a:gd name="connsiteY7" fmla="*/ 13766482 h 13766482"/>
              <a:gd name="connsiteX8" fmla="*/ 6278880 w 13743235"/>
              <a:gd name="connsiteY8" fmla="*/ 7548562 h 13766482"/>
              <a:gd name="connsiteX9" fmla="*/ 0 w 13743235"/>
              <a:gd name="connsiteY9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6763315 w 13743235"/>
              <a:gd name="connsiteY3" fmla="*/ 6781640 h 13766482"/>
              <a:gd name="connsiteX4" fmla="*/ 8873668 w 13743235"/>
              <a:gd name="connsiteY4" fmla="*/ 5201602 h 13766482"/>
              <a:gd name="connsiteX5" fmla="*/ 13682275 w 13743235"/>
              <a:gd name="connsiteY5" fmla="*/ 6908482 h 13766482"/>
              <a:gd name="connsiteX6" fmla="*/ 13743235 w 13743235"/>
              <a:gd name="connsiteY6" fmla="*/ 13690442 h 13766482"/>
              <a:gd name="connsiteX7" fmla="*/ 6865233 w 13743235"/>
              <a:gd name="connsiteY7" fmla="*/ 13766482 h 13766482"/>
              <a:gd name="connsiteX8" fmla="*/ 6278880 w 13743235"/>
              <a:gd name="connsiteY8" fmla="*/ 7548562 h 13766482"/>
              <a:gd name="connsiteX9" fmla="*/ 0 w 13743235"/>
              <a:gd name="connsiteY9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6763315 w 13743235"/>
              <a:gd name="connsiteY3" fmla="*/ 6781640 h 13766482"/>
              <a:gd name="connsiteX4" fmla="*/ 13682275 w 13743235"/>
              <a:gd name="connsiteY4" fmla="*/ 6908482 h 13766482"/>
              <a:gd name="connsiteX5" fmla="*/ 13743235 w 13743235"/>
              <a:gd name="connsiteY5" fmla="*/ 13690442 h 13766482"/>
              <a:gd name="connsiteX6" fmla="*/ 6865233 w 13743235"/>
              <a:gd name="connsiteY6" fmla="*/ 13766482 h 13766482"/>
              <a:gd name="connsiteX7" fmla="*/ 6278880 w 13743235"/>
              <a:gd name="connsiteY7" fmla="*/ 7548562 h 13766482"/>
              <a:gd name="connsiteX8" fmla="*/ 0 w 13743235"/>
              <a:gd name="connsiteY8" fmla="*/ 6766560 h 13766482"/>
              <a:gd name="connsiteX0" fmla="*/ 0 w 13743235"/>
              <a:gd name="connsiteY0" fmla="*/ 6766560 h 13766482"/>
              <a:gd name="connsiteX1" fmla="*/ 7233 w 13743235"/>
              <a:gd name="connsiteY1" fmla="*/ 0 h 13766482"/>
              <a:gd name="connsiteX2" fmla="*/ 6956673 w 13743235"/>
              <a:gd name="connsiteY2" fmla="*/ 15080 h 13766482"/>
              <a:gd name="connsiteX3" fmla="*/ 8470195 w 13743235"/>
              <a:gd name="connsiteY3" fmla="*/ 5806280 h 13766482"/>
              <a:gd name="connsiteX4" fmla="*/ 13682275 w 13743235"/>
              <a:gd name="connsiteY4" fmla="*/ 6908482 h 13766482"/>
              <a:gd name="connsiteX5" fmla="*/ 13743235 w 13743235"/>
              <a:gd name="connsiteY5" fmla="*/ 13690442 h 13766482"/>
              <a:gd name="connsiteX6" fmla="*/ 6865233 w 13743235"/>
              <a:gd name="connsiteY6" fmla="*/ 13766482 h 13766482"/>
              <a:gd name="connsiteX7" fmla="*/ 6278880 w 13743235"/>
              <a:gd name="connsiteY7" fmla="*/ 7548562 h 13766482"/>
              <a:gd name="connsiteX8" fmla="*/ 0 w 13743235"/>
              <a:gd name="connsiteY8" fmla="*/ 6766560 h 13766482"/>
              <a:gd name="connsiteX0" fmla="*/ 0 w 13750855"/>
              <a:gd name="connsiteY0" fmla="*/ 6858000 h 13766482"/>
              <a:gd name="connsiteX1" fmla="*/ 14853 w 13750855"/>
              <a:gd name="connsiteY1" fmla="*/ 0 h 13766482"/>
              <a:gd name="connsiteX2" fmla="*/ 6964293 w 13750855"/>
              <a:gd name="connsiteY2" fmla="*/ 15080 h 13766482"/>
              <a:gd name="connsiteX3" fmla="*/ 8477815 w 13750855"/>
              <a:gd name="connsiteY3" fmla="*/ 5806280 h 13766482"/>
              <a:gd name="connsiteX4" fmla="*/ 13689895 w 13750855"/>
              <a:gd name="connsiteY4" fmla="*/ 6908482 h 13766482"/>
              <a:gd name="connsiteX5" fmla="*/ 13750855 w 13750855"/>
              <a:gd name="connsiteY5" fmla="*/ 13690442 h 13766482"/>
              <a:gd name="connsiteX6" fmla="*/ 6872853 w 13750855"/>
              <a:gd name="connsiteY6" fmla="*/ 13766482 h 13766482"/>
              <a:gd name="connsiteX7" fmla="*/ 6286500 w 13750855"/>
              <a:gd name="connsiteY7" fmla="*/ 7548562 h 13766482"/>
              <a:gd name="connsiteX8" fmla="*/ 0 w 13750855"/>
              <a:gd name="connsiteY8" fmla="*/ 6858000 h 13766482"/>
              <a:gd name="connsiteX0" fmla="*/ 0 w 13750855"/>
              <a:gd name="connsiteY0" fmla="*/ 6858000 h 13766482"/>
              <a:gd name="connsiteX1" fmla="*/ 14853 w 13750855"/>
              <a:gd name="connsiteY1" fmla="*/ 0 h 13766482"/>
              <a:gd name="connsiteX2" fmla="*/ 6964293 w 13750855"/>
              <a:gd name="connsiteY2" fmla="*/ 15080 h 13766482"/>
              <a:gd name="connsiteX3" fmla="*/ 8477815 w 13750855"/>
              <a:gd name="connsiteY3" fmla="*/ 5806280 h 13766482"/>
              <a:gd name="connsiteX4" fmla="*/ 13689895 w 13750855"/>
              <a:gd name="connsiteY4" fmla="*/ 6908482 h 13766482"/>
              <a:gd name="connsiteX5" fmla="*/ 13750855 w 13750855"/>
              <a:gd name="connsiteY5" fmla="*/ 13690442 h 13766482"/>
              <a:gd name="connsiteX6" fmla="*/ 6872853 w 13750855"/>
              <a:gd name="connsiteY6" fmla="*/ 13766482 h 13766482"/>
              <a:gd name="connsiteX7" fmla="*/ 6842760 w 13750855"/>
              <a:gd name="connsiteY7" fmla="*/ 6839902 h 13766482"/>
              <a:gd name="connsiteX8" fmla="*/ 0 w 13750855"/>
              <a:gd name="connsiteY8" fmla="*/ 6858000 h 13766482"/>
              <a:gd name="connsiteX0" fmla="*/ 0 w 13750855"/>
              <a:gd name="connsiteY0" fmla="*/ 6858000 h 13697902"/>
              <a:gd name="connsiteX1" fmla="*/ 14853 w 13750855"/>
              <a:gd name="connsiteY1" fmla="*/ 0 h 13697902"/>
              <a:gd name="connsiteX2" fmla="*/ 6964293 w 13750855"/>
              <a:gd name="connsiteY2" fmla="*/ 15080 h 13697902"/>
              <a:gd name="connsiteX3" fmla="*/ 8477815 w 13750855"/>
              <a:gd name="connsiteY3" fmla="*/ 5806280 h 13697902"/>
              <a:gd name="connsiteX4" fmla="*/ 13689895 w 13750855"/>
              <a:gd name="connsiteY4" fmla="*/ 6908482 h 13697902"/>
              <a:gd name="connsiteX5" fmla="*/ 13750855 w 13750855"/>
              <a:gd name="connsiteY5" fmla="*/ 13690442 h 13697902"/>
              <a:gd name="connsiteX6" fmla="*/ 6842373 w 13750855"/>
              <a:gd name="connsiteY6" fmla="*/ 13697902 h 13697902"/>
              <a:gd name="connsiteX7" fmla="*/ 6842760 w 13750855"/>
              <a:gd name="connsiteY7" fmla="*/ 6839902 h 13697902"/>
              <a:gd name="connsiteX8" fmla="*/ 0 w 13750855"/>
              <a:gd name="connsiteY8" fmla="*/ 6858000 h 13697902"/>
              <a:gd name="connsiteX0" fmla="*/ 0 w 13697515"/>
              <a:gd name="connsiteY0" fmla="*/ 6858000 h 13705682"/>
              <a:gd name="connsiteX1" fmla="*/ 14853 w 13697515"/>
              <a:gd name="connsiteY1" fmla="*/ 0 h 13705682"/>
              <a:gd name="connsiteX2" fmla="*/ 6964293 w 13697515"/>
              <a:gd name="connsiteY2" fmla="*/ 15080 h 13705682"/>
              <a:gd name="connsiteX3" fmla="*/ 8477815 w 13697515"/>
              <a:gd name="connsiteY3" fmla="*/ 5806280 h 13705682"/>
              <a:gd name="connsiteX4" fmla="*/ 13689895 w 13697515"/>
              <a:gd name="connsiteY4" fmla="*/ 6908482 h 13705682"/>
              <a:gd name="connsiteX5" fmla="*/ 13697515 w 13697515"/>
              <a:gd name="connsiteY5" fmla="*/ 13705682 h 13705682"/>
              <a:gd name="connsiteX6" fmla="*/ 6842373 w 13697515"/>
              <a:gd name="connsiteY6" fmla="*/ 13697902 h 13705682"/>
              <a:gd name="connsiteX7" fmla="*/ 6842760 w 13697515"/>
              <a:gd name="connsiteY7" fmla="*/ 6839902 h 13705682"/>
              <a:gd name="connsiteX8" fmla="*/ 0 w 13697515"/>
              <a:gd name="connsiteY8" fmla="*/ 6858000 h 13705682"/>
              <a:gd name="connsiteX0" fmla="*/ 0 w 13697515"/>
              <a:gd name="connsiteY0" fmla="*/ 6858000 h 13705682"/>
              <a:gd name="connsiteX1" fmla="*/ 14853 w 13697515"/>
              <a:gd name="connsiteY1" fmla="*/ 0 h 13705682"/>
              <a:gd name="connsiteX2" fmla="*/ 6964293 w 13697515"/>
              <a:gd name="connsiteY2" fmla="*/ 15080 h 13705682"/>
              <a:gd name="connsiteX3" fmla="*/ 6839515 w 13697515"/>
              <a:gd name="connsiteY3" fmla="*/ 6842600 h 13705682"/>
              <a:gd name="connsiteX4" fmla="*/ 13689895 w 13697515"/>
              <a:gd name="connsiteY4" fmla="*/ 6908482 h 13705682"/>
              <a:gd name="connsiteX5" fmla="*/ 13697515 w 13697515"/>
              <a:gd name="connsiteY5" fmla="*/ 13705682 h 13705682"/>
              <a:gd name="connsiteX6" fmla="*/ 6842373 w 13697515"/>
              <a:gd name="connsiteY6" fmla="*/ 13697902 h 13705682"/>
              <a:gd name="connsiteX7" fmla="*/ 6842760 w 13697515"/>
              <a:gd name="connsiteY7" fmla="*/ 6839902 h 13705682"/>
              <a:gd name="connsiteX8" fmla="*/ 0 w 13697515"/>
              <a:gd name="connsiteY8" fmla="*/ 6858000 h 13705682"/>
              <a:gd name="connsiteX0" fmla="*/ 0 w 13712755"/>
              <a:gd name="connsiteY0" fmla="*/ 6858000 h 13705682"/>
              <a:gd name="connsiteX1" fmla="*/ 14853 w 13712755"/>
              <a:gd name="connsiteY1" fmla="*/ 0 h 13705682"/>
              <a:gd name="connsiteX2" fmla="*/ 6964293 w 13712755"/>
              <a:gd name="connsiteY2" fmla="*/ 15080 h 13705682"/>
              <a:gd name="connsiteX3" fmla="*/ 6839515 w 13712755"/>
              <a:gd name="connsiteY3" fmla="*/ 6842600 h 13705682"/>
              <a:gd name="connsiteX4" fmla="*/ 13712755 w 13712755"/>
              <a:gd name="connsiteY4" fmla="*/ 6862762 h 13705682"/>
              <a:gd name="connsiteX5" fmla="*/ 13697515 w 13712755"/>
              <a:gd name="connsiteY5" fmla="*/ 13705682 h 13705682"/>
              <a:gd name="connsiteX6" fmla="*/ 6842373 w 13712755"/>
              <a:gd name="connsiteY6" fmla="*/ 13697902 h 13705682"/>
              <a:gd name="connsiteX7" fmla="*/ 6842760 w 13712755"/>
              <a:gd name="connsiteY7" fmla="*/ 6839902 h 13705682"/>
              <a:gd name="connsiteX8" fmla="*/ 0 w 13712755"/>
              <a:gd name="connsiteY8" fmla="*/ 6858000 h 13705682"/>
              <a:gd name="connsiteX0" fmla="*/ 0 w 13712755"/>
              <a:gd name="connsiteY0" fmla="*/ 6858000 h 13705682"/>
              <a:gd name="connsiteX1" fmla="*/ 14853 w 13712755"/>
              <a:gd name="connsiteY1" fmla="*/ 0 h 13705682"/>
              <a:gd name="connsiteX2" fmla="*/ 6964293 w 13712755"/>
              <a:gd name="connsiteY2" fmla="*/ 15080 h 13705682"/>
              <a:gd name="connsiteX3" fmla="*/ 6839515 w 13712755"/>
              <a:gd name="connsiteY3" fmla="*/ 6842600 h 13705682"/>
              <a:gd name="connsiteX4" fmla="*/ 13712755 w 13712755"/>
              <a:gd name="connsiteY4" fmla="*/ 6839902 h 13705682"/>
              <a:gd name="connsiteX5" fmla="*/ 13697515 w 13712755"/>
              <a:gd name="connsiteY5" fmla="*/ 13705682 h 13705682"/>
              <a:gd name="connsiteX6" fmla="*/ 6842373 w 13712755"/>
              <a:gd name="connsiteY6" fmla="*/ 13697902 h 13705682"/>
              <a:gd name="connsiteX7" fmla="*/ 6842760 w 13712755"/>
              <a:gd name="connsiteY7" fmla="*/ 6839902 h 13705682"/>
              <a:gd name="connsiteX8" fmla="*/ 0 w 13712755"/>
              <a:gd name="connsiteY8" fmla="*/ 6858000 h 13705682"/>
              <a:gd name="connsiteX0" fmla="*/ 0 w 13712755"/>
              <a:gd name="connsiteY0" fmla="*/ 6888640 h 13736322"/>
              <a:gd name="connsiteX1" fmla="*/ 14853 w 13712755"/>
              <a:gd name="connsiteY1" fmla="*/ 30640 h 13736322"/>
              <a:gd name="connsiteX2" fmla="*/ 6849993 w 13712755"/>
              <a:gd name="connsiteY2" fmla="*/ 0 h 13736322"/>
              <a:gd name="connsiteX3" fmla="*/ 6839515 w 13712755"/>
              <a:gd name="connsiteY3" fmla="*/ 6873240 h 13736322"/>
              <a:gd name="connsiteX4" fmla="*/ 13712755 w 13712755"/>
              <a:gd name="connsiteY4" fmla="*/ 6870542 h 13736322"/>
              <a:gd name="connsiteX5" fmla="*/ 13697515 w 13712755"/>
              <a:gd name="connsiteY5" fmla="*/ 13736322 h 13736322"/>
              <a:gd name="connsiteX6" fmla="*/ 6842373 w 13712755"/>
              <a:gd name="connsiteY6" fmla="*/ 13728542 h 13736322"/>
              <a:gd name="connsiteX7" fmla="*/ 6842760 w 13712755"/>
              <a:gd name="connsiteY7" fmla="*/ 6870542 h 13736322"/>
              <a:gd name="connsiteX8" fmla="*/ 0 w 13712755"/>
              <a:gd name="connsiteY8" fmla="*/ 6888640 h 13736322"/>
              <a:gd name="connsiteX0" fmla="*/ 0 w 13712755"/>
              <a:gd name="connsiteY0" fmla="*/ 6858000 h 13705682"/>
              <a:gd name="connsiteX1" fmla="*/ 14853 w 13712755"/>
              <a:gd name="connsiteY1" fmla="*/ 0 h 13705682"/>
              <a:gd name="connsiteX2" fmla="*/ 6842373 w 13712755"/>
              <a:gd name="connsiteY2" fmla="*/ 7460 h 13705682"/>
              <a:gd name="connsiteX3" fmla="*/ 6839515 w 13712755"/>
              <a:gd name="connsiteY3" fmla="*/ 6842600 h 13705682"/>
              <a:gd name="connsiteX4" fmla="*/ 13712755 w 13712755"/>
              <a:gd name="connsiteY4" fmla="*/ 6839902 h 13705682"/>
              <a:gd name="connsiteX5" fmla="*/ 13697515 w 13712755"/>
              <a:gd name="connsiteY5" fmla="*/ 13705682 h 13705682"/>
              <a:gd name="connsiteX6" fmla="*/ 6842373 w 13712755"/>
              <a:gd name="connsiteY6" fmla="*/ 13697902 h 13705682"/>
              <a:gd name="connsiteX7" fmla="*/ 6842760 w 13712755"/>
              <a:gd name="connsiteY7" fmla="*/ 6839902 h 13705682"/>
              <a:gd name="connsiteX8" fmla="*/ 0 w 13712755"/>
              <a:gd name="connsiteY8" fmla="*/ 6858000 h 13705682"/>
              <a:gd name="connsiteX0" fmla="*/ 0 w 13712755"/>
              <a:gd name="connsiteY0" fmla="*/ 6873240 h 13720922"/>
              <a:gd name="connsiteX1" fmla="*/ 7233 w 13712755"/>
              <a:gd name="connsiteY1" fmla="*/ 0 h 13720922"/>
              <a:gd name="connsiteX2" fmla="*/ 6842373 w 13712755"/>
              <a:gd name="connsiteY2" fmla="*/ 22700 h 13720922"/>
              <a:gd name="connsiteX3" fmla="*/ 6839515 w 13712755"/>
              <a:gd name="connsiteY3" fmla="*/ 6857840 h 13720922"/>
              <a:gd name="connsiteX4" fmla="*/ 13712755 w 13712755"/>
              <a:gd name="connsiteY4" fmla="*/ 6855142 h 13720922"/>
              <a:gd name="connsiteX5" fmla="*/ 13697515 w 13712755"/>
              <a:gd name="connsiteY5" fmla="*/ 13720922 h 13720922"/>
              <a:gd name="connsiteX6" fmla="*/ 6842373 w 13712755"/>
              <a:gd name="connsiteY6" fmla="*/ 13713142 h 13720922"/>
              <a:gd name="connsiteX7" fmla="*/ 6842760 w 13712755"/>
              <a:gd name="connsiteY7" fmla="*/ 6855142 h 13720922"/>
              <a:gd name="connsiteX8" fmla="*/ 0 w 13712755"/>
              <a:gd name="connsiteY8" fmla="*/ 6873240 h 137209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712755" h="13720922">
                <a:moveTo>
                  <a:pt x="0" y="6873240"/>
                </a:moveTo>
                <a:lnTo>
                  <a:pt x="7233" y="0"/>
                </a:lnTo>
                <a:lnTo>
                  <a:pt x="6842373" y="22700"/>
                </a:lnTo>
                <a:cubicBezTo>
                  <a:pt x="6838880" y="2313780"/>
                  <a:pt x="6843008" y="4566760"/>
                  <a:pt x="6839515" y="6857840"/>
                </a:cubicBezTo>
                <a:lnTo>
                  <a:pt x="13712755" y="6855142"/>
                </a:lnTo>
                <a:lnTo>
                  <a:pt x="13697515" y="13720922"/>
                </a:lnTo>
                <a:lnTo>
                  <a:pt x="6842373" y="13713142"/>
                </a:lnTo>
                <a:lnTo>
                  <a:pt x="6842760" y="6855142"/>
                </a:lnTo>
                <a:lnTo>
                  <a:pt x="0" y="6873240"/>
                </a:lnTo>
                <a:close/>
              </a:path>
            </a:pathLst>
          </a:custGeo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408645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586383" y="2155032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2945607" y="2155032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2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5300067" y="2155032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3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7654707" y="2155032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4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6479359" y="4225834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5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4117748" y="4225834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6" name="Picture Placeholder 9"/>
          <p:cNvSpPr>
            <a:spLocks noGrp="1"/>
          </p:cNvSpPr>
          <p:nvPr>
            <p:ph type="pic" sz="quarter" idx="16"/>
          </p:nvPr>
        </p:nvSpPr>
        <p:spPr>
          <a:xfrm>
            <a:off x="1772869" y="4225834"/>
            <a:ext cx="926306" cy="12350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27511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120378" y="1753394"/>
            <a:ext cx="1393031" cy="18573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5838668" y="1753394"/>
            <a:ext cx="1393031" cy="18573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3481983" y="4257807"/>
            <a:ext cx="1393031" cy="185737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760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2953345" y="3677444"/>
            <a:ext cx="1254919" cy="167322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4936927" y="1672980"/>
            <a:ext cx="1254919" cy="1673225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322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22052" indent="0" algn="ctr">
              <a:buNone/>
              <a:defRPr/>
            </a:lvl2pPr>
            <a:lvl3pPr marL="844104" indent="0" algn="ctr">
              <a:buNone/>
              <a:defRPr/>
            </a:lvl3pPr>
            <a:lvl4pPr marL="1266156" indent="0" algn="ctr">
              <a:buNone/>
              <a:defRPr/>
            </a:lvl4pPr>
            <a:lvl5pPr marL="1688207" indent="0" algn="ctr">
              <a:buNone/>
              <a:defRPr/>
            </a:lvl5pPr>
            <a:lvl6pPr marL="2110259" indent="0" algn="ctr">
              <a:buNone/>
              <a:defRPr/>
            </a:lvl6pPr>
            <a:lvl7pPr marL="2532311" indent="0" algn="ctr">
              <a:buNone/>
              <a:defRPr/>
            </a:lvl7pPr>
            <a:lvl8pPr marL="2954363" indent="0" algn="ctr">
              <a:buNone/>
              <a:defRPr/>
            </a:lvl8pPr>
            <a:lvl9pPr marL="3376415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80A5D-BD6F-1E44-BAAD-C0682AB5866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62233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AA404-6116-F544-B179-348124013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14201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693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52" indent="0">
              <a:buNone/>
              <a:defRPr sz="1661"/>
            </a:lvl2pPr>
            <a:lvl3pPr marL="844104" indent="0">
              <a:buNone/>
              <a:defRPr sz="1477"/>
            </a:lvl3pPr>
            <a:lvl4pPr marL="1266156" indent="0">
              <a:buNone/>
              <a:defRPr sz="1293"/>
            </a:lvl4pPr>
            <a:lvl5pPr marL="1688207" indent="0">
              <a:buNone/>
              <a:defRPr sz="1293"/>
            </a:lvl5pPr>
            <a:lvl6pPr marL="2110259" indent="0">
              <a:buNone/>
              <a:defRPr sz="1293"/>
            </a:lvl6pPr>
            <a:lvl7pPr marL="2532311" indent="0">
              <a:buNone/>
              <a:defRPr sz="1293"/>
            </a:lvl7pPr>
            <a:lvl8pPr marL="2954363" indent="0">
              <a:buNone/>
              <a:defRPr sz="1293"/>
            </a:lvl8pPr>
            <a:lvl9pPr marL="3376415" indent="0">
              <a:buNone/>
              <a:defRPr sz="1293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81E5F-C928-9148-B41F-B3776968F1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61811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339" y="1219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84C50-F93C-5A47-8ED9-34EBDFCE243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63961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52" indent="0">
              <a:buNone/>
              <a:defRPr sz="1846" b="1"/>
            </a:lvl2pPr>
            <a:lvl3pPr marL="844104" indent="0">
              <a:buNone/>
              <a:defRPr sz="1661" b="1"/>
            </a:lvl3pPr>
            <a:lvl4pPr marL="1266156" indent="0">
              <a:buNone/>
              <a:defRPr sz="1477" b="1"/>
            </a:lvl4pPr>
            <a:lvl5pPr marL="1688207" indent="0">
              <a:buNone/>
              <a:defRPr sz="1477" b="1"/>
            </a:lvl5pPr>
            <a:lvl6pPr marL="2110259" indent="0">
              <a:buNone/>
              <a:defRPr sz="1477" b="1"/>
            </a:lvl6pPr>
            <a:lvl7pPr marL="2532311" indent="0">
              <a:buNone/>
              <a:defRPr sz="1477" b="1"/>
            </a:lvl7pPr>
            <a:lvl8pPr marL="2954363" indent="0">
              <a:buNone/>
              <a:defRPr sz="1477" b="1"/>
            </a:lvl8pPr>
            <a:lvl9pPr marL="3376415" indent="0">
              <a:buNone/>
              <a:defRPr sz="1477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1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271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52" indent="0">
              <a:buNone/>
              <a:defRPr sz="1846" b="1"/>
            </a:lvl2pPr>
            <a:lvl3pPr marL="844104" indent="0">
              <a:buNone/>
              <a:defRPr sz="1661" b="1"/>
            </a:lvl3pPr>
            <a:lvl4pPr marL="1266156" indent="0">
              <a:buNone/>
              <a:defRPr sz="1477" b="1"/>
            </a:lvl4pPr>
            <a:lvl5pPr marL="1688207" indent="0">
              <a:buNone/>
              <a:defRPr sz="1477" b="1"/>
            </a:lvl5pPr>
            <a:lvl6pPr marL="2110259" indent="0">
              <a:buNone/>
              <a:defRPr sz="1477" b="1"/>
            </a:lvl6pPr>
            <a:lvl7pPr marL="2532311" indent="0">
              <a:buNone/>
              <a:defRPr sz="1477" b="1"/>
            </a:lvl7pPr>
            <a:lvl8pPr marL="2954363" indent="0">
              <a:buNone/>
              <a:defRPr sz="1477" b="1"/>
            </a:lvl8pPr>
            <a:lvl9pPr marL="3376415" indent="0">
              <a:buNone/>
              <a:defRPr sz="1477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271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1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531A0-10A8-C449-BA84-B96941B7FAC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09270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222A2-191B-5848-86C6-28587E680A9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744956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63AAC-89B7-1E48-A8BB-A683BEA1B1F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4459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38" y="273054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435" cy="4691063"/>
          </a:xfrm>
        </p:spPr>
        <p:txBody>
          <a:bodyPr/>
          <a:lstStyle>
            <a:lvl1pPr marL="0" indent="0">
              <a:buNone/>
              <a:defRPr sz="1293"/>
            </a:lvl1pPr>
            <a:lvl2pPr marL="422052" indent="0">
              <a:buNone/>
              <a:defRPr sz="1108"/>
            </a:lvl2pPr>
            <a:lvl3pPr marL="844104" indent="0">
              <a:buNone/>
              <a:defRPr sz="923"/>
            </a:lvl3pPr>
            <a:lvl4pPr marL="1266156" indent="0">
              <a:buNone/>
              <a:defRPr sz="831"/>
            </a:lvl4pPr>
            <a:lvl5pPr marL="1688207" indent="0">
              <a:buNone/>
              <a:defRPr sz="831"/>
            </a:lvl5pPr>
            <a:lvl6pPr marL="2110259" indent="0">
              <a:buNone/>
              <a:defRPr sz="831"/>
            </a:lvl6pPr>
            <a:lvl7pPr marL="2532311" indent="0">
              <a:buNone/>
              <a:defRPr sz="831"/>
            </a:lvl7pPr>
            <a:lvl8pPr marL="2954363" indent="0">
              <a:buNone/>
              <a:defRPr sz="831"/>
            </a:lvl8pPr>
            <a:lvl9pPr marL="3376415" indent="0">
              <a:buNone/>
              <a:defRPr sz="83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CC023-7520-5246-B6BD-9C8B02BFCE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424385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67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167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52" indent="0">
              <a:buNone/>
              <a:defRPr sz="2585"/>
            </a:lvl2pPr>
            <a:lvl3pPr marL="844104" indent="0">
              <a:buNone/>
              <a:defRPr sz="2215"/>
            </a:lvl3pPr>
            <a:lvl4pPr marL="1266156" indent="0">
              <a:buNone/>
              <a:defRPr sz="1846"/>
            </a:lvl4pPr>
            <a:lvl5pPr marL="1688207" indent="0">
              <a:buNone/>
              <a:defRPr sz="1846"/>
            </a:lvl5pPr>
            <a:lvl6pPr marL="2110259" indent="0">
              <a:buNone/>
              <a:defRPr sz="1846"/>
            </a:lvl6pPr>
            <a:lvl7pPr marL="2532311" indent="0">
              <a:buNone/>
              <a:defRPr sz="1846"/>
            </a:lvl7pPr>
            <a:lvl8pPr marL="2954363" indent="0">
              <a:buNone/>
              <a:defRPr sz="1846"/>
            </a:lvl8pPr>
            <a:lvl9pPr marL="3376415" indent="0">
              <a:buNone/>
              <a:defRPr sz="1846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67" y="5367338"/>
            <a:ext cx="5486400" cy="804862"/>
          </a:xfrm>
        </p:spPr>
        <p:txBody>
          <a:bodyPr/>
          <a:lstStyle>
            <a:lvl1pPr marL="0" indent="0">
              <a:buNone/>
              <a:defRPr sz="1293"/>
            </a:lvl1pPr>
            <a:lvl2pPr marL="422052" indent="0">
              <a:buNone/>
              <a:defRPr sz="1108"/>
            </a:lvl2pPr>
            <a:lvl3pPr marL="844104" indent="0">
              <a:buNone/>
              <a:defRPr sz="923"/>
            </a:lvl3pPr>
            <a:lvl4pPr marL="1266156" indent="0">
              <a:buNone/>
              <a:defRPr sz="831"/>
            </a:lvl4pPr>
            <a:lvl5pPr marL="1688207" indent="0">
              <a:buNone/>
              <a:defRPr sz="831"/>
            </a:lvl5pPr>
            <a:lvl6pPr marL="2110259" indent="0">
              <a:buNone/>
              <a:defRPr sz="831"/>
            </a:lvl6pPr>
            <a:lvl7pPr marL="2532311" indent="0">
              <a:buNone/>
              <a:defRPr sz="831"/>
            </a:lvl7pPr>
            <a:lvl8pPr marL="2954363" indent="0">
              <a:buNone/>
              <a:defRPr sz="831"/>
            </a:lvl8pPr>
            <a:lvl9pPr marL="3376415" indent="0">
              <a:buNone/>
              <a:defRPr sz="83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9DC90-4061-9346-BCBD-4F6F8889C3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06309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228EB-9107-784F-842C-E0812F7995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16141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105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2" y="228600"/>
            <a:ext cx="5688623" cy="5105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F44D-1EA5-404B-A0F1-EB40EFFC349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19781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re et contenu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15DA-0714-6B4C-B470-DF2615A75EA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569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1054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6A0D-7FD7-6543-88E2-B5A371B3AE4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082468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7799911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912151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2110048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3490603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453270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58558129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0177464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7586851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5983114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70752985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268671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89" y="2131253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AA6E6-7796-5B48-9D1C-7B1FE4425C11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4150683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94E39-0B19-2944-865B-FF274A81918D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94079782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77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0ED59-D060-1A4E-A40F-5F0F258FFFD4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77221620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89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E040D-EFDB-2745-BBBE-C3E5D2B42BAA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38789539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89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14864-EA4A-FC42-BED3-BB7878DACD84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3574156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E6257-367F-5046-8391-A3AA6F9C3CA9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6198285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CCA80-70A2-5B48-A505-FC2B5DB1F051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8432667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8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8081A-3573-5847-AF34-1072684968F6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278917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37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377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377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F0A76-EB8C-A648-A69E-A4395BFDDD6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0019216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77837-1133-0544-A223-AEE9968F161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1488820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BB65B-B4B4-3041-AB6B-D741729EBD2D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6191351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89" y="228600"/>
            <a:ext cx="7772400" cy="51054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89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89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6A0D-7FD7-6543-88E2-B5A371B3AE4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67586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89" y="2131253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AA6E6-7796-5B48-9D1C-7B1FE4425C11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0739390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94E39-0B19-2944-865B-FF274A81918D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79606719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77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0ED59-D060-1A4E-A40F-5F0F258FFFD4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11302789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89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E040D-EFDB-2745-BBBE-C3E5D2B42BAA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1119356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89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14864-EA4A-FC42-BED3-BB7878DACD84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8115258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E6257-367F-5046-8391-A3AA6F9C3CA9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4104534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CCA80-70A2-5B48-A505-FC2B5DB1F051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9467113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8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8081A-3573-5847-AF34-1072684968F6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60843266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37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377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377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F0A76-EB8C-A648-A69E-A4395BFDDD6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11907917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77837-1133-0544-A223-AEE9968F161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4450141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BB65B-B4B4-3041-AB6B-D741729EBD2D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85166252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89" y="228600"/>
            <a:ext cx="7772400" cy="51054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89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89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6A0D-7FD7-6543-88E2-B5A371B3AE4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522107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46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89586" indent="0" algn="ctr">
              <a:buNone/>
              <a:defRPr/>
            </a:lvl2pPr>
            <a:lvl3pPr marL="779173" indent="0" algn="ctr">
              <a:buNone/>
              <a:defRPr/>
            </a:lvl3pPr>
            <a:lvl4pPr marL="1168759" indent="0" algn="ctr">
              <a:buNone/>
              <a:defRPr/>
            </a:lvl4pPr>
            <a:lvl5pPr marL="1558345" indent="0" algn="ctr">
              <a:buNone/>
              <a:defRPr/>
            </a:lvl5pPr>
            <a:lvl6pPr marL="1947932" indent="0" algn="ctr">
              <a:buNone/>
              <a:defRPr/>
            </a:lvl6pPr>
            <a:lvl7pPr marL="2337518" indent="0" algn="ctr">
              <a:buNone/>
              <a:defRPr/>
            </a:lvl7pPr>
            <a:lvl8pPr marL="2727104" indent="0" algn="ctr">
              <a:buNone/>
              <a:defRPr/>
            </a:lvl8pPr>
            <a:lvl9pPr marL="3116691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E1904-661A-DB40-8E36-4F2A7CE0352E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03238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97FD7-1008-4E44-8C43-649C6F13A021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395333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35" y="4406921"/>
            <a:ext cx="7772400" cy="1362075"/>
          </a:xfrm>
        </p:spPr>
        <p:txBody>
          <a:bodyPr anchor="t"/>
          <a:lstStyle>
            <a:lvl1pPr algn="l">
              <a:defRPr sz="3408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704"/>
            </a:lvl1pPr>
            <a:lvl2pPr marL="389586" indent="0">
              <a:buNone/>
              <a:defRPr sz="1534"/>
            </a:lvl2pPr>
            <a:lvl3pPr marL="779173" indent="0">
              <a:buNone/>
              <a:defRPr sz="1363"/>
            </a:lvl3pPr>
            <a:lvl4pPr marL="1168759" indent="0">
              <a:buNone/>
              <a:defRPr sz="1193"/>
            </a:lvl4pPr>
            <a:lvl5pPr marL="1558345" indent="0">
              <a:buNone/>
              <a:defRPr sz="1193"/>
            </a:lvl5pPr>
            <a:lvl6pPr marL="1947932" indent="0">
              <a:buNone/>
              <a:defRPr sz="1193"/>
            </a:lvl6pPr>
            <a:lvl7pPr marL="2337518" indent="0">
              <a:buNone/>
              <a:defRPr sz="1193"/>
            </a:lvl7pPr>
            <a:lvl8pPr marL="2727104" indent="0">
              <a:buNone/>
              <a:defRPr sz="1193"/>
            </a:lvl8pPr>
            <a:lvl9pPr marL="3116691" indent="0">
              <a:buNone/>
              <a:defRPr sz="1193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9F041-E10A-2448-BB65-597BF7776BA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72427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3" y="1219200"/>
            <a:ext cx="3815862" cy="4114800"/>
          </a:xfrm>
        </p:spPr>
        <p:txBody>
          <a:bodyPr/>
          <a:lstStyle>
            <a:lvl1pPr>
              <a:defRPr sz="2386"/>
            </a:lvl1pPr>
            <a:lvl2pPr>
              <a:defRPr sz="2045"/>
            </a:lvl2pPr>
            <a:lvl3pPr>
              <a:defRPr sz="1704"/>
            </a:lvl3pPr>
            <a:lvl4pPr>
              <a:defRPr sz="1534"/>
            </a:lvl4pPr>
            <a:lvl5pPr>
              <a:defRPr sz="1534"/>
            </a:lvl5pPr>
            <a:lvl6pPr>
              <a:defRPr sz="1534"/>
            </a:lvl6pPr>
            <a:lvl7pPr>
              <a:defRPr sz="1534"/>
            </a:lvl7pPr>
            <a:lvl8pPr>
              <a:defRPr sz="1534"/>
            </a:lvl8pPr>
            <a:lvl9pPr>
              <a:defRPr sz="1534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338" y="1219200"/>
            <a:ext cx="3815862" cy="4114800"/>
          </a:xfrm>
        </p:spPr>
        <p:txBody>
          <a:bodyPr/>
          <a:lstStyle>
            <a:lvl1pPr>
              <a:defRPr sz="2386"/>
            </a:lvl1pPr>
            <a:lvl2pPr>
              <a:defRPr sz="2045"/>
            </a:lvl2pPr>
            <a:lvl3pPr>
              <a:defRPr sz="1704"/>
            </a:lvl3pPr>
            <a:lvl4pPr>
              <a:defRPr sz="1534"/>
            </a:lvl4pPr>
            <a:lvl5pPr>
              <a:defRPr sz="1534"/>
            </a:lvl5pPr>
            <a:lvl6pPr>
              <a:defRPr sz="1534"/>
            </a:lvl6pPr>
            <a:lvl7pPr>
              <a:defRPr sz="1534"/>
            </a:lvl7pPr>
            <a:lvl8pPr>
              <a:defRPr sz="1534"/>
            </a:lvl8pPr>
            <a:lvl9pPr>
              <a:defRPr sz="1534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A262-E5D2-AF4D-BC32-3B0D604B2DB1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37481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045" b="1"/>
            </a:lvl1pPr>
            <a:lvl2pPr marL="389586" indent="0">
              <a:buNone/>
              <a:defRPr sz="1704" b="1"/>
            </a:lvl2pPr>
            <a:lvl3pPr marL="779173" indent="0">
              <a:buNone/>
              <a:defRPr sz="1534" b="1"/>
            </a:lvl3pPr>
            <a:lvl4pPr marL="1168759" indent="0">
              <a:buNone/>
              <a:defRPr sz="1363" b="1"/>
            </a:lvl4pPr>
            <a:lvl5pPr marL="1558345" indent="0">
              <a:buNone/>
              <a:defRPr sz="1363" b="1"/>
            </a:lvl5pPr>
            <a:lvl6pPr marL="1947932" indent="0">
              <a:buNone/>
              <a:defRPr sz="1363" b="1"/>
            </a:lvl6pPr>
            <a:lvl7pPr marL="2337518" indent="0">
              <a:buNone/>
              <a:defRPr sz="1363" b="1"/>
            </a:lvl7pPr>
            <a:lvl8pPr marL="2727104" indent="0">
              <a:buNone/>
              <a:defRPr sz="1363" b="1"/>
            </a:lvl8pPr>
            <a:lvl9pPr marL="3116691" indent="0">
              <a:buNone/>
              <a:defRPr sz="1363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045"/>
            </a:lvl1pPr>
            <a:lvl2pPr>
              <a:defRPr sz="1704"/>
            </a:lvl2pPr>
            <a:lvl3pPr>
              <a:defRPr sz="1534"/>
            </a:lvl3pPr>
            <a:lvl4pPr>
              <a:defRPr sz="1363"/>
            </a:lvl4pPr>
            <a:lvl5pPr>
              <a:defRPr sz="1363"/>
            </a:lvl5pPr>
            <a:lvl6pPr>
              <a:defRPr sz="1363"/>
            </a:lvl6pPr>
            <a:lvl7pPr>
              <a:defRPr sz="1363"/>
            </a:lvl7pPr>
            <a:lvl8pPr>
              <a:defRPr sz="1363"/>
            </a:lvl8pPr>
            <a:lvl9pPr>
              <a:defRPr sz="1363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280" y="1535113"/>
            <a:ext cx="4041531" cy="639762"/>
          </a:xfrm>
        </p:spPr>
        <p:txBody>
          <a:bodyPr anchor="b"/>
          <a:lstStyle>
            <a:lvl1pPr marL="0" indent="0">
              <a:buNone/>
              <a:defRPr sz="2045" b="1"/>
            </a:lvl1pPr>
            <a:lvl2pPr marL="389586" indent="0">
              <a:buNone/>
              <a:defRPr sz="1704" b="1"/>
            </a:lvl2pPr>
            <a:lvl3pPr marL="779173" indent="0">
              <a:buNone/>
              <a:defRPr sz="1534" b="1"/>
            </a:lvl3pPr>
            <a:lvl4pPr marL="1168759" indent="0">
              <a:buNone/>
              <a:defRPr sz="1363" b="1"/>
            </a:lvl4pPr>
            <a:lvl5pPr marL="1558345" indent="0">
              <a:buNone/>
              <a:defRPr sz="1363" b="1"/>
            </a:lvl5pPr>
            <a:lvl6pPr marL="1947932" indent="0">
              <a:buNone/>
              <a:defRPr sz="1363" b="1"/>
            </a:lvl6pPr>
            <a:lvl7pPr marL="2337518" indent="0">
              <a:buNone/>
              <a:defRPr sz="1363" b="1"/>
            </a:lvl7pPr>
            <a:lvl8pPr marL="2727104" indent="0">
              <a:buNone/>
              <a:defRPr sz="1363" b="1"/>
            </a:lvl8pPr>
            <a:lvl9pPr marL="3116691" indent="0">
              <a:buNone/>
              <a:defRPr sz="1363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280" y="2174875"/>
            <a:ext cx="4041531" cy="3951288"/>
          </a:xfrm>
        </p:spPr>
        <p:txBody>
          <a:bodyPr/>
          <a:lstStyle>
            <a:lvl1pPr>
              <a:defRPr sz="2045"/>
            </a:lvl1pPr>
            <a:lvl2pPr>
              <a:defRPr sz="1704"/>
            </a:lvl2pPr>
            <a:lvl3pPr>
              <a:defRPr sz="1534"/>
            </a:lvl3pPr>
            <a:lvl4pPr>
              <a:defRPr sz="1363"/>
            </a:lvl4pPr>
            <a:lvl5pPr>
              <a:defRPr sz="1363"/>
            </a:lvl5pPr>
            <a:lvl6pPr>
              <a:defRPr sz="1363"/>
            </a:lvl6pPr>
            <a:lvl7pPr>
              <a:defRPr sz="1363"/>
            </a:lvl7pPr>
            <a:lvl8pPr>
              <a:defRPr sz="1363"/>
            </a:lvl8pPr>
            <a:lvl9pPr>
              <a:defRPr sz="1363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6C5A5-FB83-1B47-BCD3-5F5DB00F8283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88960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0DE78-A6EF-A543-8111-2E05A227B886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52240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417CC-5558-A04F-9215-B97AF20048B2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9650294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l">
              <a:defRPr sz="1704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38" y="273071"/>
            <a:ext cx="5111262" cy="5853113"/>
          </a:xfrm>
        </p:spPr>
        <p:txBody>
          <a:bodyPr/>
          <a:lstStyle>
            <a:lvl1pPr>
              <a:defRPr sz="2727"/>
            </a:lvl1pPr>
            <a:lvl2pPr>
              <a:defRPr sz="2386"/>
            </a:lvl2pPr>
            <a:lvl3pPr>
              <a:defRPr sz="2045"/>
            </a:lvl3pPr>
            <a:lvl4pPr>
              <a:defRPr sz="1704"/>
            </a:lvl4pPr>
            <a:lvl5pPr>
              <a:defRPr sz="1704"/>
            </a:lvl5pPr>
            <a:lvl6pPr>
              <a:defRPr sz="1704"/>
            </a:lvl6pPr>
            <a:lvl7pPr>
              <a:defRPr sz="1704"/>
            </a:lvl7pPr>
            <a:lvl8pPr>
              <a:defRPr sz="1704"/>
            </a:lvl8pPr>
            <a:lvl9pPr>
              <a:defRPr sz="1704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193"/>
            </a:lvl1pPr>
            <a:lvl2pPr marL="389586" indent="0">
              <a:buNone/>
              <a:defRPr sz="1023"/>
            </a:lvl2pPr>
            <a:lvl3pPr marL="779173" indent="0">
              <a:buNone/>
              <a:defRPr sz="852"/>
            </a:lvl3pPr>
            <a:lvl4pPr marL="1168759" indent="0">
              <a:buNone/>
              <a:defRPr sz="767"/>
            </a:lvl4pPr>
            <a:lvl5pPr marL="1558345" indent="0">
              <a:buNone/>
              <a:defRPr sz="767"/>
            </a:lvl5pPr>
            <a:lvl6pPr marL="1947932" indent="0">
              <a:buNone/>
              <a:defRPr sz="767"/>
            </a:lvl6pPr>
            <a:lvl7pPr marL="2337518" indent="0">
              <a:buNone/>
              <a:defRPr sz="767"/>
            </a:lvl7pPr>
            <a:lvl8pPr marL="2727104" indent="0">
              <a:buNone/>
              <a:defRPr sz="767"/>
            </a:lvl8pPr>
            <a:lvl9pPr marL="3116691" indent="0">
              <a:buNone/>
              <a:defRPr sz="767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B13C3-9821-594E-9C88-DCAC0602C653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591179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1704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727"/>
            </a:lvl1pPr>
            <a:lvl2pPr marL="389586" indent="0">
              <a:buNone/>
              <a:defRPr sz="2386"/>
            </a:lvl2pPr>
            <a:lvl3pPr marL="779173" indent="0">
              <a:buNone/>
              <a:defRPr sz="2045"/>
            </a:lvl3pPr>
            <a:lvl4pPr marL="1168759" indent="0">
              <a:buNone/>
              <a:defRPr sz="1704"/>
            </a:lvl4pPr>
            <a:lvl5pPr marL="1558345" indent="0">
              <a:buNone/>
              <a:defRPr sz="1704"/>
            </a:lvl5pPr>
            <a:lvl6pPr marL="1947932" indent="0">
              <a:buNone/>
              <a:defRPr sz="1704"/>
            </a:lvl6pPr>
            <a:lvl7pPr marL="2337518" indent="0">
              <a:buNone/>
              <a:defRPr sz="1704"/>
            </a:lvl7pPr>
            <a:lvl8pPr marL="2727104" indent="0">
              <a:buNone/>
              <a:defRPr sz="1704"/>
            </a:lvl8pPr>
            <a:lvl9pPr marL="3116691" indent="0">
              <a:buNone/>
              <a:defRPr sz="1704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193"/>
            </a:lvl1pPr>
            <a:lvl2pPr marL="389586" indent="0">
              <a:buNone/>
              <a:defRPr sz="1023"/>
            </a:lvl2pPr>
            <a:lvl3pPr marL="779173" indent="0">
              <a:buNone/>
              <a:defRPr sz="852"/>
            </a:lvl3pPr>
            <a:lvl4pPr marL="1168759" indent="0">
              <a:buNone/>
              <a:defRPr sz="767"/>
            </a:lvl4pPr>
            <a:lvl5pPr marL="1558345" indent="0">
              <a:buNone/>
              <a:defRPr sz="767"/>
            </a:lvl5pPr>
            <a:lvl6pPr marL="1947932" indent="0">
              <a:buNone/>
              <a:defRPr sz="767"/>
            </a:lvl6pPr>
            <a:lvl7pPr marL="2337518" indent="0">
              <a:buNone/>
              <a:defRPr sz="767"/>
            </a:lvl7pPr>
            <a:lvl8pPr marL="2727104" indent="0">
              <a:buNone/>
              <a:defRPr sz="767"/>
            </a:lvl8pPr>
            <a:lvl9pPr marL="3116691" indent="0">
              <a:buNone/>
              <a:defRPr sz="767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BA234-6EBC-F04B-8ABC-0605FB92139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65889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2E2FA-77C9-3542-BCF7-C440784C0D2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080877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105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11" y="228600"/>
            <a:ext cx="5688623" cy="5105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9D6F7-832B-2F46-8A99-A3828BE2D699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0913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re. Texte et clip multi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3" y="1219200"/>
            <a:ext cx="3815862" cy="41148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half" idx="2"/>
          </p:nvPr>
        </p:nvSpPr>
        <p:spPr>
          <a:xfrm>
            <a:off x="4642338" y="1219200"/>
            <a:ext cx="3815862" cy="41148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C728396-FE4D-8D45-B9CE-68A530B83619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910386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22052" indent="0" algn="ctr">
              <a:buNone/>
              <a:defRPr/>
            </a:lvl2pPr>
            <a:lvl3pPr marL="844104" indent="0" algn="ctr">
              <a:buNone/>
              <a:defRPr/>
            </a:lvl3pPr>
            <a:lvl4pPr marL="1266156" indent="0" algn="ctr">
              <a:buNone/>
              <a:defRPr/>
            </a:lvl4pPr>
            <a:lvl5pPr marL="1688207" indent="0" algn="ctr">
              <a:buNone/>
              <a:defRPr/>
            </a:lvl5pPr>
            <a:lvl6pPr marL="2110259" indent="0" algn="ctr">
              <a:buNone/>
              <a:defRPr/>
            </a:lvl6pPr>
            <a:lvl7pPr marL="2532311" indent="0" algn="ctr">
              <a:buNone/>
              <a:defRPr/>
            </a:lvl7pPr>
            <a:lvl8pPr marL="2954363" indent="0" algn="ctr">
              <a:buNone/>
              <a:defRPr/>
            </a:lvl8pPr>
            <a:lvl9pPr marL="3376415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D80A5D-BD6F-1E44-BAAD-C0682AB5866C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8900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CAA404-6116-F544-B179-348124013BA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82219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35" y="4406904"/>
            <a:ext cx="7772400" cy="1362075"/>
          </a:xfrm>
        </p:spPr>
        <p:txBody>
          <a:bodyPr anchor="t"/>
          <a:lstStyle>
            <a:lvl1pPr algn="l">
              <a:defRPr sz="3693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846"/>
            </a:lvl1pPr>
            <a:lvl2pPr marL="422052" indent="0">
              <a:buNone/>
              <a:defRPr sz="1661"/>
            </a:lvl2pPr>
            <a:lvl3pPr marL="844104" indent="0">
              <a:buNone/>
              <a:defRPr sz="1477"/>
            </a:lvl3pPr>
            <a:lvl4pPr marL="1266156" indent="0">
              <a:buNone/>
              <a:defRPr sz="1293"/>
            </a:lvl4pPr>
            <a:lvl5pPr marL="1688207" indent="0">
              <a:buNone/>
              <a:defRPr sz="1293"/>
            </a:lvl5pPr>
            <a:lvl6pPr marL="2110259" indent="0">
              <a:buNone/>
              <a:defRPr sz="1293"/>
            </a:lvl6pPr>
            <a:lvl7pPr marL="2532311" indent="0">
              <a:buNone/>
              <a:defRPr sz="1293"/>
            </a:lvl7pPr>
            <a:lvl8pPr marL="2954363" indent="0">
              <a:buNone/>
              <a:defRPr sz="1293"/>
            </a:lvl8pPr>
            <a:lvl9pPr marL="3376415" indent="0">
              <a:buNone/>
              <a:defRPr sz="1293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F81E5F-C928-9148-B41F-B3776968F1C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7557448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339" y="1219200"/>
            <a:ext cx="3815862" cy="4114800"/>
          </a:xfrm>
        </p:spPr>
        <p:txBody>
          <a:bodyPr/>
          <a:lstStyle>
            <a:lvl1pPr>
              <a:defRPr sz="2585"/>
            </a:lvl1pPr>
            <a:lvl2pPr>
              <a:defRPr sz="2215"/>
            </a:lvl2pPr>
            <a:lvl3pPr>
              <a:defRPr sz="1846"/>
            </a:lvl3pPr>
            <a:lvl4pPr>
              <a:defRPr sz="1661"/>
            </a:lvl4pPr>
            <a:lvl5pPr>
              <a:defRPr sz="1661"/>
            </a:lvl5pPr>
            <a:lvl6pPr>
              <a:defRPr sz="1661"/>
            </a:lvl6pPr>
            <a:lvl7pPr>
              <a:defRPr sz="1661"/>
            </a:lvl7pPr>
            <a:lvl8pPr>
              <a:defRPr sz="1661"/>
            </a:lvl8pPr>
            <a:lvl9pPr>
              <a:defRPr sz="1661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F84C50-F93C-5A47-8ED9-34EBDFCE243A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152899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52" indent="0">
              <a:buNone/>
              <a:defRPr sz="1846" b="1"/>
            </a:lvl2pPr>
            <a:lvl3pPr marL="844104" indent="0">
              <a:buNone/>
              <a:defRPr sz="1661" b="1"/>
            </a:lvl3pPr>
            <a:lvl4pPr marL="1266156" indent="0">
              <a:buNone/>
              <a:defRPr sz="1477" b="1"/>
            </a:lvl4pPr>
            <a:lvl5pPr marL="1688207" indent="0">
              <a:buNone/>
              <a:defRPr sz="1477" b="1"/>
            </a:lvl5pPr>
            <a:lvl6pPr marL="2110259" indent="0">
              <a:buNone/>
              <a:defRPr sz="1477" b="1"/>
            </a:lvl6pPr>
            <a:lvl7pPr marL="2532311" indent="0">
              <a:buNone/>
              <a:defRPr sz="1477" b="1"/>
            </a:lvl7pPr>
            <a:lvl8pPr marL="2954363" indent="0">
              <a:buNone/>
              <a:defRPr sz="1477" b="1"/>
            </a:lvl8pPr>
            <a:lvl9pPr marL="3376415" indent="0">
              <a:buNone/>
              <a:defRPr sz="1477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1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271" y="1535113"/>
            <a:ext cx="4041531" cy="639762"/>
          </a:xfrm>
        </p:spPr>
        <p:txBody>
          <a:bodyPr anchor="b"/>
          <a:lstStyle>
            <a:lvl1pPr marL="0" indent="0">
              <a:buNone/>
              <a:defRPr sz="2215" b="1"/>
            </a:lvl1pPr>
            <a:lvl2pPr marL="422052" indent="0">
              <a:buNone/>
              <a:defRPr sz="1846" b="1"/>
            </a:lvl2pPr>
            <a:lvl3pPr marL="844104" indent="0">
              <a:buNone/>
              <a:defRPr sz="1661" b="1"/>
            </a:lvl3pPr>
            <a:lvl4pPr marL="1266156" indent="0">
              <a:buNone/>
              <a:defRPr sz="1477" b="1"/>
            </a:lvl4pPr>
            <a:lvl5pPr marL="1688207" indent="0">
              <a:buNone/>
              <a:defRPr sz="1477" b="1"/>
            </a:lvl5pPr>
            <a:lvl6pPr marL="2110259" indent="0">
              <a:buNone/>
              <a:defRPr sz="1477" b="1"/>
            </a:lvl6pPr>
            <a:lvl7pPr marL="2532311" indent="0">
              <a:buNone/>
              <a:defRPr sz="1477" b="1"/>
            </a:lvl7pPr>
            <a:lvl8pPr marL="2954363" indent="0">
              <a:buNone/>
              <a:defRPr sz="1477" b="1"/>
            </a:lvl8pPr>
            <a:lvl9pPr marL="3376415" indent="0">
              <a:buNone/>
              <a:defRPr sz="1477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271" y="2174875"/>
            <a:ext cx="4041531" cy="3951288"/>
          </a:xfrm>
        </p:spPr>
        <p:txBody>
          <a:bodyPr/>
          <a:lstStyle>
            <a:lvl1pPr>
              <a:defRPr sz="2215"/>
            </a:lvl1pPr>
            <a:lvl2pPr>
              <a:defRPr sz="1846"/>
            </a:lvl2pPr>
            <a:lvl3pPr>
              <a:defRPr sz="1661"/>
            </a:lvl3pPr>
            <a:lvl4pPr>
              <a:defRPr sz="1477"/>
            </a:lvl4pPr>
            <a:lvl5pPr>
              <a:defRPr sz="1477"/>
            </a:lvl5pPr>
            <a:lvl6pPr>
              <a:defRPr sz="1477"/>
            </a:lvl6pPr>
            <a:lvl7pPr>
              <a:defRPr sz="1477"/>
            </a:lvl7pPr>
            <a:lvl8pPr>
              <a:defRPr sz="1477"/>
            </a:lvl8pPr>
            <a:lvl9pPr>
              <a:defRPr sz="1477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531A0-10A8-C449-BA84-B96941B7FAC3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8241486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4222A2-191B-5848-86C6-28587E680A9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43196665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363AAC-89B7-1E48-A8BB-A683BEA1B1F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195701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435" cy="1162050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38" y="273054"/>
            <a:ext cx="5111262" cy="5853113"/>
          </a:xfrm>
        </p:spPr>
        <p:txBody>
          <a:bodyPr/>
          <a:lstStyle>
            <a:lvl1pPr>
              <a:defRPr sz="2954"/>
            </a:lvl1pPr>
            <a:lvl2pPr>
              <a:defRPr sz="2585"/>
            </a:lvl2pPr>
            <a:lvl3pPr>
              <a:defRPr sz="2215"/>
            </a:lvl3pPr>
            <a:lvl4pPr>
              <a:defRPr sz="1846"/>
            </a:lvl4pPr>
            <a:lvl5pPr>
              <a:defRPr sz="1846"/>
            </a:lvl5pPr>
            <a:lvl6pPr>
              <a:defRPr sz="1846"/>
            </a:lvl6pPr>
            <a:lvl7pPr>
              <a:defRPr sz="1846"/>
            </a:lvl7pPr>
            <a:lvl8pPr>
              <a:defRPr sz="1846"/>
            </a:lvl8pPr>
            <a:lvl9pPr>
              <a:defRPr sz="1846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1" y="1435103"/>
            <a:ext cx="3008435" cy="4691063"/>
          </a:xfrm>
        </p:spPr>
        <p:txBody>
          <a:bodyPr/>
          <a:lstStyle>
            <a:lvl1pPr marL="0" indent="0">
              <a:buNone/>
              <a:defRPr sz="1293"/>
            </a:lvl1pPr>
            <a:lvl2pPr marL="422052" indent="0">
              <a:buNone/>
              <a:defRPr sz="1108"/>
            </a:lvl2pPr>
            <a:lvl3pPr marL="844104" indent="0">
              <a:buNone/>
              <a:defRPr sz="923"/>
            </a:lvl3pPr>
            <a:lvl4pPr marL="1266156" indent="0">
              <a:buNone/>
              <a:defRPr sz="831"/>
            </a:lvl4pPr>
            <a:lvl5pPr marL="1688207" indent="0">
              <a:buNone/>
              <a:defRPr sz="831"/>
            </a:lvl5pPr>
            <a:lvl6pPr marL="2110259" indent="0">
              <a:buNone/>
              <a:defRPr sz="831"/>
            </a:lvl6pPr>
            <a:lvl7pPr marL="2532311" indent="0">
              <a:buNone/>
              <a:defRPr sz="831"/>
            </a:lvl7pPr>
            <a:lvl8pPr marL="2954363" indent="0">
              <a:buNone/>
              <a:defRPr sz="831"/>
            </a:lvl8pPr>
            <a:lvl9pPr marL="3376415" indent="0">
              <a:buNone/>
              <a:defRPr sz="83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CC023-7520-5246-B6BD-9C8B02BFCEB6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67723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67" y="4800600"/>
            <a:ext cx="5486400" cy="566738"/>
          </a:xfrm>
        </p:spPr>
        <p:txBody>
          <a:bodyPr anchor="b"/>
          <a:lstStyle>
            <a:lvl1pPr algn="l">
              <a:defRPr sz="1846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167" y="612775"/>
            <a:ext cx="5486400" cy="4114800"/>
          </a:xfrm>
        </p:spPr>
        <p:txBody>
          <a:bodyPr/>
          <a:lstStyle>
            <a:lvl1pPr marL="0" indent="0">
              <a:buNone/>
              <a:defRPr sz="2954"/>
            </a:lvl1pPr>
            <a:lvl2pPr marL="422052" indent="0">
              <a:buNone/>
              <a:defRPr sz="2585"/>
            </a:lvl2pPr>
            <a:lvl3pPr marL="844104" indent="0">
              <a:buNone/>
              <a:defRPr sz="2215"/>
            </a:lvl3pPr>
            <a:lvl4pPr marL="1266156" indent="0">
              <a:buNone/>
              <a:defRPr sz="1846"/>
            </a:lvl4pPr>
            <a:lvl5pPr marL="1688207" indent="0">
              <a:buNone/>
              <a:defRPr sz="1846"/>
            </a:lvl5pPr>
            <a:lvl6pPr marL="2110259" indent="0">
              <a:buNone/>
              <a:defRPr sz="1846"/>
            </a:lvl6pPr>
            <a:lvl7pPr marL="2532311" indent="0">
              <a:buNone/>
              <a:defRPr sz="1846"/>
            </a:lvl7pPr>
            <a:lvl8pPr marL="2954363" indent="0">
              <a:buNone/>
              <a:defRPr sz="1846"/>
            </a:lvl8pPr>
            <a:lvl9pPr marL="3376415" indent="0">
              <a:buNone/>
              <a:defRPr sz="1846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67" y="5367338"/>
            <a:ext cx="5486400" cy="804862"/>
          </a:xfrm>
        </p:spPr>
        <p:txBody>
          <a:bodyPr/>
          <a:lstStyle>
            <a:lvl1pPr marL="0" indent="0">
              <a:buNone/>
              <a:defRPr sz="1293"/>
            </a:lvl1pPr>
            <a:lvl2pPr marL="422052" indent="0">
              <a:buNone/>
              <a:defRPr sz="1108"/>
            </a:lvl2pPr>
            <a:lvl3pPr marL="844104" indent="0">
              <a:buNone/>
              <a:defRPr sz="923"/>
            </a:lvl3pPr>
            <a:lvl4pPr marL="1266156" indent="0">
              <a:buNone/>
              <a:defRPr sz="831"/>
            </a:lvl4pPr>
            <a:lvl5pPr marL="1688207" indent="0">
              <a:buNone/>
              <a:defRPr sz="831"/>
            </a:lvl5pPr>
            <a:lvl6pPr marL="2110259" indent="0">
              <a:buNone/>
              <a:defRPr sz="831"/>
            </a:lvl6pPr>
            <a:lvl7pPr marL="2532311" indent="0">
              <a:buNone/>
              <a:defRPr sz="831"/>
            </a:lvl7pPr>
            <a:lvl8pPr marL="2954363" indent="0">
              <a:buNone/>
              <a:defRPr sz="831"/>
            </a:lvl8pPr>
            <a:lvl9pPr marL="3376415" indent="0">
              <a:buNone/>
              <a:defRPr sz="83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9DC90-4061-9346-BCBD-4F6F8889C3E1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9040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2228EB-9107-784F-842C-E0812F7995C9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5644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105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2" y="228600"/>
            <a:ext cx="5688623" cy="5105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9F44D-1EA5-404B-A0F1-EB40EFFC3498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8343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re et contenu sur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219200"/>
            <a:ext cx="7772400" cy="19812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5800" y="3352800"/>
            <a:ext cx="7772400" cy="19812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B15DA-0714-6B4C-B470-DF2615A75EA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77162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00" y="228600"/>
            <a:ext cx="7772400" cy="51054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01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6A0D-7FD7-6543-88E2-B5A371B3AE4B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2608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46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389586" indent="0" algn="ctr">
              <a:buNone/>
              <a:defRPr/>
            </a:lvl2pPr>
            <a:lvl3pPr marL="779173" indent="0" algn="ctr">
              <a:buNone/>
              <a:defRPr/>
            </a:lvl3pPr>
            <a:lvl4pPr marL="1168759" indent="0" algn="ctr">
              <a:buNone/>
              <a:defRPr/>
            </a:lvl4pPr>
            <a:lvl5pPr marL="1558345" indent="0" algn="ctr">
              <a:buNone/>
              <a:defRPr/>
            </a:lvl5pPr>
            <a:lvl6pPr marL="1947932" indent="0" algn="ctr">
              <a:buNone/>
              <a:defRPr/>
            </a:lvl6pPr>
            <a:lvl7pPr marL="2337518" indent="0" algn="ctr">
              <a:buNone/>
              <a:defRPr/>
            </a:lvl7pPr>
            <a:lvl8pPr marL="2727104" indent="0" algn="ctr">
              <a:buNone/>
              <a:defRPr/>
            </a:lvl8pPr>
            <a:lvl9pPr marL="3116691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FE1904-661A-DB40-8E36-4F2A7CE0352E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6319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C97FD7-1008-4E44-8C43-649C6F13A021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6589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435" y="4406921"/>
            <a:ext cx="7772400" cy="1362075"/>
          </a:xfrm>
        </p:spPr>
        <p:txBody>
          <a:bodyPr anchor="t"/>
          <a:lstStyle>
            <a:lvl1pPr algn="l">
              <a:defRPr sz="3408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435" y="2906713"/>
            <a:ext cx="7772400" cy="1500187"/>
          </a:xfrm>
        </p:spPr>
        <p:txBody>
          <a:bodyPr anchor="b"/>
          <a:lstStyle>
            <a:lvl1pPr marL="0" indent="0">
              <a:buNone/>
              <a:defRPr sz="1704"/>
            </a:lvl1pPr>
            <a:lvl2pPr marL="389586" indent="0">
              <a:buNone/>
              <a:defRPr sz="1534"/>
            </a:lvl2pPr>
            <a:lvl3pPr marL="779173" indent="0">
              <a:buNone/>
              <a:defRPr sz="1363"/>
            </a:lvl3pPr>
            <a:lvl4pPr marL="1168759" indent="0">
              <a:buNone/>
              <a:defRPr sz="1193"/>
            </a:lvl4pPr>
            <a:lvl5pPr marL="1558345" indent="0">
              <a:buNone/>
              <a:defRPr sz="1193"/>
            </a:lvl5pPr>
            <a:lvl6pPr marL="1947932" indent="0">
              <a:buNone/>
              <a:defRPr sz="1193"/>
            </a:lvl6pPr>
            <a:lvl7pPr marL="2337518" indent="0">
              <a:buNone/>
              <a:defRPr sz="1193"/>
            </a:lvl7pPr>
            <a:lvl8pPr marL="2727104" indent="0">
              <a:buNone/>
              <a:defRPr sz="1193"/>
            </a:lvl8pPr>
            <a:lvl9pPr marL="3116691" indent="0">
              <a:buNone/>
              <a:defRPr sz="1193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99F041-E10A-2448-BB65-597BF7776BA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743190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3" y="1219200"/>
            <a:ext cx="3815862" cy="4114800"/>
          </a:xfrm>
        </p:spPr>
        <p:txBody>
          <a:bodyPr/>
          <a:lstStyle>
            <a:lvl1pPr>
              <a:defRPr sz="2386"/>
            </a:lvl1pPr>
            <a:lvl2pPr>
              <a:defRPr sz="2045"/>
            </a:lvl2pPr>
            <a:lvl3pPr>
              <a:defRPr sz="1704"/>
            </a:lvl3pPr>
            <a:lvl4pPr>
              <a:defRPr sz="1534"/>
            </a:lvl4pPr>
            <a:lvl5pPr>
              <a:defRPr sz="1534"/>
            </a:lvl5pPr>
            <a:lvl6pPr>
              <a:defRPr sz="1534"/>
            </a:lvl6pPr>
            <a:lvl7pPr>
              <a:defRPr sz="1534"/>
            </a:lvl7pPr>
            <a:lvl8pPr>
              <a:defRPr sz="1534"/>
            </a:lvl8pPr>
            <a:lvl9pPr>
              <a:defRPr sz="1534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2338" y="1219200"/>
            <a:ext cx="3815862" cy="4114800"/>
          </a:xfrm>
        </p:spPr>
        <p:txBody>
          <a:bodyPr/>
          <a:lstStyle>
            <a:lvl1pPr>
              <a:defRPr sz="2386"/>
            </a:lvl1pPr>
            <a:lvl2pPr>
              <a:defRPr sz="2045"/>
            </a:lvl2pPr>
            <a:lvl3pPr>
              <a:defRPr sz="1704"/>
            </a:lvl3pPr>
            <a:lvl4pPr>
              <a:defRPr sz="1534"/>
            </a:lvl4pPr>
            <a:lvl5pPr>
              <a:defRPr sz="1534"/>
            </a:lvl5pPr>
            <a:lvl6pPr>
              <a:defRPr sz="1534"/>
            </a:lvl6pPr>
            <a:lvl7pPr>
              <a:defRPr sz="1534"/>
            </a:lvl7pPr>
            <a:lvl8pPr>
              <a:defRPr sz="1534"/>
            </a:lvl8pPr>
            <a:lvl9pPr>
              <a:defRPr sz="1534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FDA262-E5D2-AF4D-BC32-3B0D604B2DB1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79713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066" cy="639762"/>
          </a:xfrm>
        </p:spPr>
        <p:txBody>
          <a:bodyPr anchor="b"/>
          <a:lstStyle>
            <a:lvl1pPr marL="0" indent="0">
              <a:buNone/>
              <a:defRPr sz="2045" b="1"/>
            </a:lvl1pPr>
            <a:lvl2pPr marL="389586" indent="0">
              <a:buNone/>
              <a:defRPr sz="1704" b="1"/>
            </a:lvl2pPr>
            <a:lvl3pPr marL="779173" indent="0">
              <a:buNone/>
              <a:defRPr sz="1534" b="1"/>
            </a:lvl3pPr>
            <a:lvl4pPr marL="1168759" indent="0">
              <a:buNone/>
              <a:defRPr sz="1363" b="1"/>
            </a:lvl4pPr>
            <a:lvl5pPr marL="1558345" indent="0">
              <a:buNone/>
              <a:defRPr sz="1363" b="1"/>
            </a:lvl5pPr>
            <a:lvl6pPr marL="1947932" indent="0">
              <a:buNone/>
              <a:defRPr sz="1363" b="1"/>
            </a:lvl6pPr>
            <a:lvl7pPr marL="2337518" indent="0">
              <a:buNone/>
              <a:defRPr sz="1363" b="1"/>
            </a:lvl7pPr>
            <a:lvl8pPr marL="2727104" indent="0">
              <a:buNone/>
              <a:defRPr sz="1363" b="1"/>
            </a:lvl8pPr>
            <a:lvl9pPr marL="3116691" indent="0">
              <a:buNone/>
              <a:defRPr sz="1363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066" cy="3951288"/>
          </a:xfrm>
        </p:spPr>
        <p:txBody>
          <a:bodyPr/>
          <a:lstStyle>
            <a:lvl1pPr>
              <a:defRPr sz="2045"/>
            </a:lvl1pPr>
            <a:lvl2pPr>
              <a:defRPr sz="1704"/>
            </a:lvl2pPr>
            <a:lvl3pPr>
              <a:defRPr sz="1534"/>
            </a:lvl3pPr>
            <a:lvl4pPr>
              <a:defRPr sz="1363"/>
            </a:lvl4pPr>
            <a:lvl5pPr>
              <a:defRPr sz="1363"/>
            </a:lvl5pPr>
            <a:lvl6pPr>
              <a:defRPr sz="1363"/>
            </a:lvl6pPr>
            <a:lvl7pPr>
              <a:defRPr sz="1363"/>
            </a:lvl7pPr>
            <a:lvl8pPr>
              <a:defRPr sz="1363"/>
            </a:lvl8pPr>
            <a:lvl9pPr>
              <a:defRPr sz="1363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280" y="1535113"/>
            <a:ext cx="4041531" cy="639762"/>
          </a:xfrm>
        </p:spPr>
        <p:txBody>
          <a:bodyPr anchor="b"/>
          <a:lstStyle>
            <a:lvl1pPr marL="0" indent="0">
              <a:buNone/>
              <a:defRPr sz="2045" b="1"/>
            </a:lvl1pPr>
            <a:lvl2pPr marL="389586" indent="0">
              <a:buNone/>
              <a:defRPr sz="1704" b="1"/>
            </a:lvl2pPr>
            <a:lvl3pPr marL="779173" indent="0">
              <a:buNone/>
              <a:defRPr sz="1534" b="1"/>
            </a:lvl3pPr>
            <a:lvl4pPr marL="1168759" indent="0">
              <a:buNone/>
              <a:defRPr sz="1363" b="1"/>
            </a:lvl4pPr>
            <a:lvl5pPr marL="1558345" indent="0">
              <a:buNone/>
              <a:defRPr sz="1363" b="1"/>
            </a:lvl5pPr>
            <a:lvl6pPr marL="1947932" indent="0">
              <a:buNone/>
              <a:defRPr sz="1363" b="1"/>
            </a:lvl6pPr>
            <a:lvl7pPr marL="2337518" indent="0">
              <a:buNone/>
              <a:defRPr sz="1363" b="1"/>
            </a:lvl7pPr>
            <a:lvl8pPr marL="2727104" indent="0">
              <a:buNone/>
              <a:defRPr sz="1363" b="1"/>
            </a:lvl8pPr>
            <a:lvl9pPr marL="3116691" indent="0">
              <a:buNone/>
              <a:defRPr sz="1363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280" y="2174875"/>
            <a:ext cx="4041531" cy="3951288"/>
          </a:xfrm>
        </p:spPr>
        <p:txBody>
          <a:bodyPr/>
          <a:lstStyle>
            <a:lvl1pPr>
              <a:defRPr sz="2045"/>
            </a:lvl1pPr>
            <a:lvl2pPr>
              <a:defRPr sz="1704"/>
            </a:lvl2pPr>
            <a:lvl3pPr>
              <a:defRPr sz="1534"/>
            </a:lvl3pPr>
            <a:lvl4pPr>
              <a:defRPr sz="1363"/>
            </a:lvl4pPr>
            <a:lvl5pPr>
              <a:defRPr sz="1363"/>
            </a:lvl5pPr>
            <a:lvl6pPr>
              <a:defRPr sz="1363"/>
            </a:lvl6pPr>
            <a:lvl7pPr>
              <a:defRPr sz="1363"/>
            </a:lvl7pPr>
            <a:lvl8pPr>
              <a:defRPr sz="1363"/>
            </a:lvl8pPr>
            <a:lvl9pPr>
              <a:defRPr sz="1363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76C5A5-FB83-1B47-BCD3-5F5DB00F8283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1572553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30DE78-A6EF-A543-8111-2E05A227B886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38212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7417CC-5558-A04F-9215-B97AF20048B2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307048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7" y="273050"/>
            <a:ext cx="3008435" cy="1162050"/>
          </a:xfrm>
        </p:spPr>
        <p:txBody>
          <a:bodyPr anchor="b"/>
          <a:lstStyle>
            <a:lvl1pPr algn="l">
              <a:defRPr sz="1704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538" y="273071"/>
            <a:ext cx="5111262" cy="5853113"/>
          </a:xfrm>
        </p:spPr>
        <p:txBody>
          <a:bodyPr/>
          <a:lstStyle>
            <a:lvl1pPr>
              <a:defRPr sz="2727"/>
            </a:lvl1pPr>
            <a:lvl2pPr>
              <a:defRPr sz="2386"/>
            </a:lvl2pPr>
            <a:lvl3pPr>
              <a:defRPr sz="2045"/>
            </a:lvl3pPr>
            <a:lvl4pPr>
              <a:defRPr sz="1704"/>
            </a:lvl4pPr>
            <a:lvl5pPr>
              <a:defRPr sz="1704"/>
            </a:lvl5pPr>
            <a:lvl6pPr>
              <a:defRPr sz="1704"/>
            </a:lvl6pPr>
            <a:lvl7pPr>
              <a:defRPr sz="1704"/>
            </a:lvl7pPr>
            <a:lvl8pPr>
              <a:defRPr sz="1704"/>
            </a:lvl8pPr>
            <a:lvl9pPr>
              <a:defRPr sz="1704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7" y="1435103"/>
            <a:ext cx="3008435" cy="4691063"/>
          </a:xfrm>
        </p:spPr>
        <p:txBody>
          <a:bodyPr/>
          <a:lstStyle>
            <a:lvl1pPr marL="0" indent="0">
              <a:buNone/>
              <a:defRPr sz="1193"/>
            </a:lvl1pPr>
            <a:lvl2pPr marL="389586" indent="0">
              <a:buNone/>
              <a:defRPr sz="1023"/>
            </a:lvl2pPr>
            <a:lvl3pPr marL="779173" indent="0">
              <a:buNone/>
              <a:defRPr sz="852"/>
            </a:lvl3pPr>
            <a:lvl4pPr marL="1168759" indent="0">
              <a:buNone/>
              <a:defRPr sz="767"/>
            </a:lvl4pPr>
            <a:lvl5pPr marL="1558345" indent="0">
              <a:buNone/>
              <a:defRPr sz="767"/>
            </a:lvl5pPr>
            <a:lvl6pPr marL="1947932" indent="0">
              <a:buNone/>
              <a:defRPr sz="767"/>
            </a:lvl6pPr>
            <a:lvl7pPr marL="2337518" indent="0">
              <a:buNone/>
              <a:defRPr sz="767"/>
            </a:lvl7pPr>
            <a:lvl8pPr marL="2727104" indent="0">
              <a:buNone/>
              <a:defRPr sz="767"/>
            </a:lvl8pPr>
            <a:lvl9pPr marL="3116691" indent="0">
              <a:buNone/>
              <a:defRPr sz="767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F3B13C3-9821-594E-9C88-DCAC0602C653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7148475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166" y="4800600"/>
            <a:ext cx="5486400" cy="566738"/>
          </a:xfrm>
        </p:spPr>
        <p:txBody>
          <a:bodyPr anchor="b"/>
          <a:lstStyle>
            <a:lvl1pPr algn="l">
              <a:defRPr sz="1704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166" y="612775"/>
            <a:ext cx="5486400" cy="4114800"/>
          </a:xfrm>
        </p:spPr>
        <p:txBody>
          <a:bodyPr/>
          <a:lstStyle>
            <a:lvl1pPr marL="0" indent="0">
              <a:buNone/>
              <a:defRPr sz="2727"/>
            </a:lvl1pPr>
            <a:lvl2pPr marL="389586" indent="0">
              <a:buNone/>
              <a:defRPr sz="2386"/>
            </a:lvl2pPr>
            <a:lvl3pPr marL="779173" indent="0">
              <a:buNone/>
              <a:defRPr sz="2045"/>
            </a:lvl3pPr>
            <a:lvl4pPr marL="1168759" indent="0">
              <a:buNone/>
              <a:defRPr sz="1704"/>
            </a:lvl4pPr>
            <a:lvl5pPr marL="1558345" indent="0">
              <a:buNone/>
              <a:defRPr sz="1704"/>
            </a:lvl5pPr>
            <a:lvl6pPr marL="1947932" indent="0">
              <a:buNone/>
              <a:defRPr sz="1704"/>
            </a:lvl6pPr>
            <a:lvl7pPr marL="2337518" indent="0">
              <a:buNone/>
              <a:defRPr sz="1704"/>
            </a:lvl7pPr>
            <a:lvl8pPr marL="2727104" indent="0">
              <a:buNone/>
              <a:defRPr sz="1704"/>
            </a:lvl8pPr>
            <a:lvl9pPr marL="3116691" indent="0">
              <a:buNone/>
              <a:defRPr sz="1704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166" y="5367338"/>
            <a:ext cx="5486400" cy="804862"/>
          </a:xfrm>
        </p:spPr>
        <p:txBody>
          <a:bodyPr/>
          <a:lstStyle>
            <a:lvl1pPr marL="0" indent="0">
              <a:buNone/>
              <a:defRPr sz="1193"/>
            </a:lvl1pPr>
            <a:lvl2pPr marL="389586" indent="0">
              <a:buNone/>
              <a:defRPr sz="1023"/>
            </a:lvl2pPr>
            <a:lvl3pPr marL="779173" indent="0">
              <a:buNone/>
              <a:defRPr sz="852"/>
            </a:lvl3pPr>
            <a:lvl4pPr marL="1168759" indent="0">
              <a:buNone/>
              <a:defRPr sz="767"/>
            </a:lvl4pPr>
            <a:lvl5pPr marL="1558345" indent="0">
              <a:buNone/>
              <a:defRPr sz="767"/>
            </a:lvl5pPr>
            <a:lvl6pPr marL="1947932" indent="0">
              <a:buNone/>
              <a:defRPr sz="767"/>
            </a:lvl6pPr>
            <a:lvl7pPr marL="2337518" indent="0">
              <a:buNone/>
              <a:defRPr sz="767"/>
            </a:lvl7pPr>
            <a:lvl8pPr marL="2727104" indent="0">
              <a:buNone/>
              <a:defRPr sz="767"/>
            </a:lvl8pPr>
            <a:lvl9pPr marL="3116691" indent="0">
              <a:buNone/>
              <a:defRPr sz="767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BBA234-6EBC-F04B-8ABC-0605FB92139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79806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2E2FA-77C9-3542-BCF7-C440784C0D27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5647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228600"/>
            <a:ext cx="1943100" cy="5105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11" y="228600"/>
            <a:ext cx="5688623" cy="5105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79D6F7-832B-2F46-8A99-A3828BE2D699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315803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 preserve="1">
  <p:cSld name="Titre. Texte et clip multimé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685803" y="1219200"/>
            <a:ext cx="3815862" cy="41148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'élément multimédia 3"/>
          <p:cNvSpPr>
            <a:spLocks noGrp="1"/>
          </p:cNvSpPr>
          <p:nvPr>
            <p:ph type="media" sz="half" idx="2"/>
          </p:nvPr>
        </p:nvSpPr>
        <p:spPr>
          <a:xfrm>
            <a:off x="4642338" y="1219200"/>
            <a:ext cx="3815862" cy="4114800"/>
          </a:xfrm>
        </p:spPr>
        <p:txBody>
          <a:bodyPr/>
          <a:lstStyle/>
          <a:p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C728396-FE4D-8D45-B9CE-68A530B83619}" type="slidenum">
              <a:rPr lang="fr-FR">
                <a:solidFill>
                  <a:srgbClr val="000000"/>
                </a:solidFill>
              </a:rPr>
              <a:pPr/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374088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89" y="2131253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BAA6E6-7796-5B48-9D1C-7B1FE4425C11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78801436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794E39-0B19-2944-865B-FF274A81918D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033460164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772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D0ED59-D060-1A4E-A40F-5F0F258FFFD4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343622246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89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BE040D-EFDB-2745-BBBE-C3E5D2B42BAA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14475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89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4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4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414864-EA4A-FC42-BED3-BB7878DACD84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82823686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89E6257-367F-5046-8391-A3AA6F9C3CA9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57609129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DCCA80-70A2-5B48-A505-FC2B5DB1F051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4065144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8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1" y="27387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8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F8081A-3573-5847-AF34-1072684968F6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619708747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377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377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377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1F0A76-EB8C-A648-A69E-A4395BFDDD6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421083227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B77837-1133-0544-A223-AEE9968F161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80935487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1BB65B-B4B4-3041-AB6B-D741729EBD2D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42654374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/>
          <p:cNvSpPr>
            <a:spLocks noGrp="1"/>
          </p:cNvSpPr>
          <p:nvPr>
            <p:ph/>
          </p:nvPr>
        </p:nvSpPr>
        <p:spPr>
          <a:xfrm>
            <a:off x="685889" y="228600"/>
            <a:ext cx="7772400" cy="5105400"/>
          </a:xfrm>
        </p:spPr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85889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3124289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26A0D-7FD7-6543-88E2-B5A371B3AE4B}" type="slidenum">
              <a:rPr lang="fr-FR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13364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Cliquez pour modifier le style des sous-titres du masque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6EB789-2204-B64A-8EC8-F794E97A0F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26303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7744AF-C170-0846-B498-AD96028CFA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38141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EFB751-C84C-3349-94D3-3597BF0793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982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E3902-6DA8-254A-BC73-0596C86928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03228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7AE598-1499-4641-A85C-2D8F7E6DEE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7829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D9E56-191A-B34C-A033-9CF76B597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057879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E5ED57-DDA9-6648-B1F1-1F548E32C0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212690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0C457A-9D8E-914F-9364-2A7D71246A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31055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3C746-AF97-0843-A9E6-FDE48E374B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534284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6356B-8C15-694A-A938-76AEA407BE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2215203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Cliquez pour modifier les styles du texte du masque</a:t>
            </a:r>
          </a:p>
          <a:p>
            <a:pPr lvl="1"/>
            <a:r>
              <a:rPr lang="en-US"/>
              <a:t>Deuxième niveau</a:t>
            </a:r>
          </a:p>
          <a:p>
            <a:pPr lvl="2"/>
            <a:r>
              <a:rPr lang="en-US"/>
              <a:t>Troisième niveau</a:t>
            </a:r>
          </a:p>
          <a:p>
            <a:pPr lvl="3"/>
            <a:r>
              <a:rPr lang="en-US"/>
              <a:t>Quatrième niveau</a:t>
            </a:r>
          </a:p>
          <a:p>
            <a:pPr lvl="4"/>
            <a:r>
              <a:rPr lang="en-US"/>
              <a:t>Cinquième niveau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95AB60-4E77-7544-9364-692B90A7B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7670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2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5.xml"/><Relationship Id="rId7" Type="http://schemas.openxmlformats.org/officeDocument/2006/relationships/slideLayout" Target="../slideLayouts/slideLayout89.xml"/><Relationship Id="rId12" Type="http://schemas.openxmlformats.org/officeDocument/2006/relationships/slideLayout" Target="../slideLayouts/slideLayout94.xml"/><Relationship Id="rId2" Type="http://schemas.openxmlformats.org/officeDocument/2006/relationships/slideLayout" Target="../slideLayouts/slideLayout84.xml"/><Relationship Id="rId1" Type="http://schemas.openxmlformats.org/officeDocument/2006/relationships/slideLayout" Target="../slideLayouts/slideLayout83.xml"/><Relationship Id="rId6" Type="http://schemas.openxmlformats.org/officeDocument/2006/relationships/slideLayout" Target="../slideLayouts/slideLayout88.xml"/><Relationship Id="rId11" Type="http://schemas.openxmlformats.org/officeDocument/2006/relationships/slideLayout" Target="../slideLayouts/slideLayout93.xml"/><Relationship Id="rId5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92.xml"/><Relationship Id="rId4" Type="http://schemas.openxmlformats.org/officeDocument/2006/relationships/slideLayout" Target="../slideLayouts/slideLayout86.xml"/><Relationship Id="rId9" Type="http://schemas.openxmlformats.org/officeDocument/2006/relationships/slideLayout" Target="../slideLayouts/slideLayout9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2.xml"/><Relationship Id="rId13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97.xml"/><Relationship Id="rId7" Type="http://schemas.openxmlformats.org/officeDocument/2006/relationships/slideLayout" Target="../slideLayouts/slideLayout101.xml"/><Relationship Id="rId12" Type="http://schemas.openxmlformats.org/officeDocument/2006/relationships/slideLayout" Target="../slideLayouts/slideLayout106.xml"/><Relationship Id="rId2" Type="http://schemas.openxmlformats.org/officeDocument/2006/relationships/slideLayout" Target="../slideLayouts/slideLayout96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110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5" Type="http://schemas.openxmlformats.org/officeDocument/2006/relationships/slideLayout" Target="../slideLayouts/slideLayout112.xml"/><Relationship Id="rId10" Type="http://schemas.openxmlformats.org/officeDocument/2006/relationships/slideLayout" Target="../slideLayouts/slideLayout117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theme" Target="../theme/theme10.xml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2" Type="http://schemas.openxmlformats.org/officeDocument/2006/relationships/slideLayout" Target="../slideLayouts/slideLayout121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0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9.xml"/><Relationship Id="rId3" Type="http://schemas.openxmlformats.org/officeDocument/2006/relationships/slideLayout" Target="../slideLayouts/slideLayout134.xml"/><Relationship Id="rId7" Type="http://schemas.openxmlformats.org/officeDocument/2006/relationships/slideLayout" Target="../slideLayouts/slideLayout138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33.xml"/><Relationship Id="rId1" Type="http://schemas.openxmlformats.org/officeDocument/2006/relationships/slideLayout" Target="../slideLayouts/slideLayout132.xml"/><Relationship Id="rId6" Type="http://schemas.openxmlformats.org/officeDocument/2006/relationships/slideLayout" Target="../slideLayouts/slideLayout137.xml"/><Relationship Id="rId11" Type="http://schemas.openxmlformats.org/officeDocument/2006/relationships/slideLayout" Target="../slideLayouts/slideLayout142.xml"/><Relationship Id="rId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41.xml"/><Relationship Id="rId4" Type="http://schemas.openxmlformats.org/officeDocument/2006/relationships/slideLayout" Target="../slideLayouts/slideLayout135.xml"/><Relationship Id="rId9" Type="http://schemas.openxmlformats.org/officeDocument/2006/relationships/slideLayout" Target="../slideLayouts/slideLayout1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93" smtClean="0">
                <a:cs typeface="+mn-cs"/>
              </a:defRPr>
            </a:lvl1pPr>
          </a:lstStyle>
          <a:p>
            <a:pPr defTabSz="84410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93" smtClean="0">
                <a:cs typeface="+mn-cs"/>
              </a:defRPr>
            </a:lvl1pPr>
          </a:lstStyle>
          <a:p>
            <a:pPr defTabSz="84410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fr-FR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93" smtClean="0">
                <a:cs typeface="+mn-cs"/>
              </a:defRPr>
            </a:lvl1pPr>
          </a:lstStyle>
          <a:p>
            <a:pPr defTabSz="84410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9634ECE-5755-6B4F-9826-BF1AFE7F9A0D}" type="slidenum">
              <a:rPr lang="fr-FR" smtClean="0">
                <a:solidFill>
                  <a:srgbClr val="000000"/>
                </a:solidFill>
              </a:rPr>
              <a:pPr defTabSz="844104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r-FR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2281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22052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6pPr>
      <a:lvl7pPr marL="844104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7pPr>
      <a:lvl8pPr marL="1266156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8pPr>
      <a:lvl9pPr marL="1688207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16539" indent="-316539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34" indent="-263782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  <a:ea typeface="+mn-ea"/>
        </a:defRPr>
      </a:lvl2pPr>
      <a:lvl3pPr marL="1055129" indent="-211026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  <a:ea typeface="+mn-ea"/>
        </a:defRPr>
      </a:lvl3pPr>
      <a:lvl4pPr marL="1477181" indent="-211026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  <a:ea typeface="+mn-ea"/>
        </a:defRPr>
      </a:lvl4pPr>
      <a:lvl5pPr marL="1899233" indent="-211026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5pPr>
      <a:lvl6pPr marL="2321285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6pPr>
      <a:lvl7pPr marL="2743336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7pPr>
      <a:lvl8pPr marL="3165388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8pPr>
      <a:lvl9pPr marL="3587440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1pPr>
      <a:lvl2pPr marL="422052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2pPr>
      <a:lvl3pPr marL="844104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3pPr>
      <a:lvl4pPr marL="1266156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4pPr>
      <a:lvl5pPr marL="1688207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5pPr>
      <a:lvl6pPr marL="2110259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1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7pPr>
      <a:lvl8pPr marL="2954363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8pPr>
      <a:lvl9pPr marL="3376415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1747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43" r:id="rId19"/>
    <p:sldLayoutId id="2147483944" r:id="rId20"/>
    <p:sldLayoutId id="2147483947" r:id="rId2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93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93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93" smtClean="0">
                <a:cs typeface="+mn-cs"/>
              </a:defRPr>
            </a:lvl1pPr>
          </a:lstStyle>
          <a:p>
            <a:pPr>
              <a:defRPr/>
            </a:pPr>
            <a:fld id="{49634ECE-5755-6B4F-9826-BF1AFE7F9A0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3983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8" r:id="rId1"/>
    <p:sldLayoutId id="2147484039" r:id="rId2"/>
    <p:sldLayoutId id="2147484040" r:id="rId3"/>
    <p:sldLayoutId id="2147484041" r:id="rId4"/>
    <p:sldLayoutId id="2147484042" r:id="rId5"/>
    <p:sldLayoutId id="2147484043" r:id="rId6"/>
    <p:sldLayoutId id="2147484044" r:id="rId7"/>
    <p:sldLayoutId id="2147484045" r:id="rId8"/>
    <p:sldLayoutId id="2147484046" r:id="rId9"/>
    <p:sldLayoutId id="2147484047" r:id="rId10"/>
    <p:sldLayoutId id="2147484048" r:id="rId11"/>
    <p:sldLayoutId id="2147484049" r:id="rId12"/>
    <p:sldLayoutId id="214748405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22052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6pPr>
      <a:lvl7pPr marL="844104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7pPr>
      <a:lvl8pPr marL="1266156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8pPr>
      <a:lvl9pPr marL="1688207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16539" indent="-316539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34" indent="-263782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  <a:ea typeface="+mn-ea"/>
        </a:defRPr>
      </a:lvl2pPr>
      <a:lvl3pPr marL="1055129" indent="-211026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  <a:ea typeface="+mn-ea"/>
        </a:defRPr>
      </a:lvl3pPr>
      <a:lvl4pPr marL="1477181" indent="-211026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  <a:ea typeface="+mn-ea"/>
        </a:defRPr>
      </a:lvl4pPr>
      <a:lvl5pPr marL="1899233" indent="-211026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5pPr>
      <a:lvl6pPr marL="2321285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6pPr>
      <a:lvl7pPr marL="2743336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7pPr>
      <a:lvl8pPr marL="3165388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8pPr>
      <a:lvl9pPr marL="3587440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1pPr>
      <a:lvl2pPr marL="422052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2pPr>
      <a:lvl3pPr marL="844104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3pPr>
      <a:lvl4pPr marL="1266156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4pPr>
      <a:lvl5pPr marL="1688207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5pPr>
      <a:lvl6pPr marL="2110259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1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7pPr>
      <a:lvl8pPr marL="2954363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8pPr>
      <a:lvl9pPr marL="3376415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575F9-AF36-4545-92DA-BDB9A53EA0E5}" type="datetimeFigureOut">
              <a:t>21/09/2026</a:t>
            </a:fld>
            <a:endParaRPr lang="en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43D1C7-D6AE-7546-9B96-87A77256CAC7}" type="slidenum"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5230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4" r:id="rId1"/>
    <p:sldLayoutId id="2147484205" r:id="rId2"/>
    <p:sldLayoutId id="2147484206" r:id="rId3"/>
    <p:sldLayoutId id="2147484207" r:id="rId4"/>
    <p:sldLayoutId id="2147484208" r:id="rId5"/>
    <p:sldLayoutId id="2147484209" r:id="rId6"/>
    <p:sldLayoutId id="2147484210" r:id="rId7"/>
    <p:sldLayoutId id="2147484211" r:id="rId8"/>
    <p:sldLayoutId id="2147484212" r:id="rId9"/>
    <p:sldLayoutId id="2147484213" r:id="rId10"/>
    <p:sldLayoutId id="214748421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89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89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89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89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FC524360-D493-D24D-943C-5515059CCB83}" type="slidenum">
              <a:rPr lang="fr-FR">
                <a:solidFill>
                  <a:srgbClr val="000000"/>
                </a:solidFill>
                <a:latin typeface="Times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819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4" r:id="rId1"/>
    <p:sldLayoutId id="2147484275" r:id="rId2"/>
    <p:sldLayoutId id="2147484276" r:id="rId3"/>
    <p:sldLayoutId id="2147484277" r:id="rId4"/>
    <p:sldLayoutId id="2147484278" r:id="rId5"/>
    <p:sldLayoutId id="2147484279" r:id="rId6"/>
    <p:sldLayoutId id="2147484280" r:id="rId7"/>
    <p:sldLayoutId id="2147484281" r:id="rId8"/>
    <p:sldLayoutId id="2147484282" r:id="rId9"/>
    <p:sldLayoutId id="2147484283" r:id="rId10"/>
    <p:sldLayoutId id="2147484284" r:id="rId11"/>
    <p:sldLayoutId id="214748428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89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89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89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89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FC524360-D493-D24D-943C-5515059CCB83}" type="slidenum">
              <a:rPr lang="fr-FR">
                <a:solidFill>
                  <a:srgbClr val="000000"/>
                </a:solidFill>
                <a:latin typeface="Times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1267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7" r:id="rId1"/>
    <p:sldLayoutId id="2147484288" r:id="rId2"/>
    <p:sldLayoutId id="2147484289" r:id="rId3"/>
    <p:sldLayoutId id="2147484290" r:id="rId4"/>
    <p:sldLayoutId id="2147484291" r:id="rId5"/>
    <p:sldLayoutId id="2147484292" r:id="rId6"/>
    <p:sldLayoutId id="2147484293" r:id="rId7"/>
    <p:sldLayoutId id="2147484294" r:id="rId8"/>
    <p:sldLayoutId id="2147484295" r:id="rId9"/>
    <p:sldLayoutId id="2147484296" r:id="rId10"/>
    <p:sldLayoutId id="2147484297" r:id="rId11"/>
    <p:sldLayoutId id="2147484298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93"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93"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93"/>
            </a:lvl1pPr>
          </a:lstStyle>
          <a:p>
            <a:fld id="{BD47DD52-F904-3044-881F-01C2130C9B4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238939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4" r:id="rId1"/>
    <p:sldLayoutId id="2147484375" r:id="rId2"/>
    <p:sldLayoutId id="2147484376" r:id="rId3"/>
    <p:sldLayoutId id="2147484377" r:id="rId4"/>
    <p:sldLayoutId id="2147484378" r:id="rId5"/>
    <p:sldLayoutId id="2147484379" r:id="rId6"/>
    <p:sldLayoutId id="2147484380" r:id="rId7"/>
    <p:sldLayoutId id="2147484381" r:id="rId8"/>
    <p:sldLayoutId id="2147484382" r:id="rId9"/>
    <p:sldLayoutId id="2147484383" r:id="rId10"/>
    <p:sldLayoutId id="2147484384" r:id="rId11"/>
    <p:sldLayoutId id="214748438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5pPr>
      <a:lvl6pPr marL="389586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6pPr>
      <a:lvl7pPr marL="779173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7pPr>
      <a:lvl8pPr marL="1168759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8pPr>
      <a:lvl9pPr marL="1558345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292190" indent="-292190" algn="l" rtl="0" fontAlgn="base">
        <a:spcBef>
          <a:spcPct val="20000"/>
        </a:spcBef>
        <a:spcAft>
          <a:spcPct val="0"/>
        </a:spcAft>
        <a:buChar char="•"/>
        <a:defRPr sz="2727">
          <a:solidFill>
            <a:schemeClr val="tx1"/>
          </a:solidFill>
          <a:latin typeface="+mn-lt"/>
          <a:ea typeface="+mn-ea"/>
          <a:cs typeface="+mn-cs"/>
        </a:defRPr>
      </a:lvl1pPr>
      <a:lvl2pPr marL="633078" indent="-243492" algn="l" rtl="0" fontAlgn="base">
        <a:spcBef>
          <a:spcPct val="20000"/>
        </a:spcBef>
        <a:spcAft>
          <a:spcPct val="0"/>
        </a:spcAft>
        <a:buChar char="–"/>
        <a:defRPr sz="2386">
          <a:solidFill>
            <a:schemeClr val="tx1"/>
          </a:solidFill>
          <a:latin typeface="+mn-lt"/>
          <a:ea typeface="+mn-ea"/>
        </a:defRPr>
      </a:lvl2pPr>
      <a:lvl3pPr marL="973966" indent="-194793" algn="l" rtl="0" fontAlgn="base">
        <a:spcBef>
          <a:spcPct val="20000"/>
        </a:spcBef>
        <a:spcAft>
          <a:spcPct val="0"/>
        </a:spcAft>
        <a:buChar char="•"/>
        <a:defRPr sz="2045">
          <a:solidFill>
            <a:schemeClr val="tx1"/>
          </a:solidFill>
          <a:latin typeface="+mn-lt"/>
          <a:ea typeface="+mn-ea"/>
        </a:defRPr>
      </a:lvl3pPr>
      <a:lvl4pPr marL="1363553" indent="-194793" algn="l" rtl="0" fontAlgn="base">
        <a:spcBef>
          <a:spcPct val="20000"/>
        </a:spcBef>
        <a:spcAft>
          <a:spcPct val="0"/>
        </a:spcAft>
        <a:buChar char="–"/>
        <a:defRPr sz="1704">
          <a:solidFill>
            <a:schemeClr val="tx1"/>
          </a:solidFill>
          <a:latin typeface="+mn-lt"/>
          <a:ea typeface="+mn-ea"/>
        </a:defRPr>
      </a:lvl4pPr>
      <a:lvl5pPr marL="1753139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5pPr>
      <a:lvl6pPr marL="2142725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6pPr>
      <a:lvl7pPr marL="2532312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7pPr>
      <a:lvl8pPr marL="2921898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8pPr>
      <a:lvl9pPr marL="3311484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1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93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93" smtClean="0"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93" smtClean="0">
                <a:cs typeface="+mn-cs"/>
              </a:defRPr>
            </a:lvl1pPr>
          </a:lstStyle>
          <a:p>
            <a:pPr>
              <a:defRPr/>
            </a:pPr>
            <a:fld id="{49634ECE-5755-6B4F-9826-BF1AFE7F9A0D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2106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  <p:sldLayoutId id="214748441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+mj-lt"/>
          <a:ea typeface="+mj-ea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  <a:cs typeface="ＭＳ Ｐゴシック" charset="0"/>
        </a:defRPr>
      </a:lvl5pPr>
      <a:lvl6pPr marL="422052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6pPr>
      <a:lvl7pPr marL="844104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7pPr>
      <a:lvl8pPr marL="1266156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8pPr>
      <a:lvl9pPr marL="1688207" algn="ctr" rtl="0" fontAlgn="base">
        <a:spcBef>
          <a:spcPct val="0"/>
        </a:spcBef>
        <a:spcAft>
          <a:spcPct val="0"/>
        </a:spcAft>
        <a:defRPr sz="3323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16539" indent="-316539" algn="l" rtl="0" eaLnBrk="0" fontAlgn="base" hangingPunct="0">
        <a:spcBef>
          <a:spcPct val="20000"/>
        </a:spcBef>
        <a:spcAft>
          <a:spcPct val="0"/>
        </a:spcAft>
        <a:buChar char="•"/>
        <a:defRPr sz="2954">
          <a:solidFill>
            <a:schemeClr val="tx1"/>
          </a:solidFill>
          <a:latin typeface="+mn-lt"/>
          <a:ea typeface="+mn-ea"/>
          <a:cs typeface="ＭＳ Ｐゴシック" charset="0"/>
        </a:defRPr>
      </a:lvl1pPr>
      <a:lvl2pPr marL="685834" indent="-263782" algn="l" rtl="0" eaLnBrk="0" fontAlgn="base" hangingPunct="0">
        <a:spcBef>
          <a:spcPct val="20000"/>
        </a:spcBef>
        <a:spcAft>
          <a:spcPct val="0"/>
        </a:spcAft>
        <a:buChar char="–"/>
        <a:defRPr sz="2585">
          <a:solidFill>
            <a:schemeClr val="tx1"/>
          </a:solidFill>
          <a:latin typeface="+mn-lt"/>
          <a:ea typeface="+mn-ea"/>
        </a:defRPr>
      </a:lvl2pPr>
      <a:lvl3pPr marL="1055129" indent="-211026" algn="l" rtl="0" eaLnBrk="0" fontAlgn="base" hangingPunct="0">
        <a:spcBef>
          <a:spcPct val="20000"/>
        </a:spcBef>
        <a:spcAft>
          <a:spcPct val="0"/>
        </a:spcAft>
        <a:buChar char="•"/>
        <a:defRPr sz="2215">
          <a:solidFill>
            <a:schemeClr val="tx1"/>
          </a:solidFill>
          <a:latin typeface="+mn-lt"/>
          <a:ea typeface="+mn-ea"/>
        </a:defRPr>
      </a:lvl3pPr>
      <a:lvl4pPr marL="1477181" indent="-211026" algn="l" rtl="0" eaLnBrk="0" fontAlgn="base" hangingPunct="0">
        <a:spcBef>
          <a:spcPct val="20000"/>
        </a:spcBef>
        <a:spcAft>
          <a:spcPct val="0"/>
        </a:spcAft>
        <a:buChar char="–"/>
        <a:defRPr sz="1846">
          <a:solidFill>
            <a:schemeClr val="tx1"/>
          </a:solidFill>
          <a:latin typeface="+mn-lt"/>
          <a:ea typeface="+mn-ea"/>
        </a:defRPr>
      </a:lvl4pPr>
      <a:lvl5pPr marL="1899233" indent="-211026" algn="l" rtl="0" eaLnBrk="0" fontAlgn="base" hangingPunct="0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5pPr>
      <a:lvl6pPr marL="2321285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6pPr>
      <a:lvl7pPr marL="2743336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7pPr>
      <a:lvl8pPr marL="3165388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8pPr>
      <a:lvl9pPr marL="3587440" indent="-211026" algn="l" rtl="0" fontAlgn="base">
        <a:spcBef>
          <a:spcPct val="20000"/>
        </a:spcBef>
        <a:spcAft>
          <a:spcPct val="0"/>
        </a:spcAft>
        <a:buChar char="»"/>
        <a:defRPr sz="184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1pPr>
      <a:lvl2pPr marL="422052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2pPr>
      <a:lvl3pPr marL="844104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3pPr>
      <a:lvl4pPr marL="1266156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4pPr>
      <a:lvl5pPr marL="1688207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5pPr>
      <a:lvl6pPr marL="2110259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6pPr>
      <a:lvl7pPr marL="2532311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7pPr>
      <a:lvl8pPr marL="2954363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8pPr>
      <a:lvl9pPr marL="3376415" algn="l" defTabSz="422052" rtl="0" eaLnBrk="1" latinLnBrk="0" hangingPunct="1">
        <a:defRPr sz="166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19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93"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93"/>
            </a:lvl1pPr>
          </a:lstStyle>
          <a:p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93"/>
            </a:lvl1pPr>
          </a:lstStyle>
          <a:p>
            <a:fld id="{BD47DD52-F904-3044-881F-01C2130C9B4B}" type="slidenum">
              <a:rPr lang="fr-FR">
                <a:solidFill>
                  <a:srgbClr val="000000"/>
                </a:solidFill>
                <a:latin typeface="Times"/>
                <a:ea typeface="ＭＳ Ｐゴシック"/>
              </a:rPr>
              <a:pPr/>
              <a:t>‹#›</a:t>
            </a:fld>
            <a:endParaRPr lang="fr-FR">
              <a:solidFill>
                <a:srgbClr val="000000"/>
              </a:solidFill>
              <a:latin typeface="Times"/>
              <a:ea typeface="ＭＳ Ｐゴシック"/>
            </a:endParaRPr>
          </a:p>
        </p:txBody>
      </p:sp>
    </p:spTree>
    <p:extLst>
      <p:ext uri="{BB962C8B-B14F-4D97-AF65-F5344CB8AC3E}">
        <p14:creationId xmlns:p14="http://schemas.microsoft.com/office/powerpoint/2010/main" val="118935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  <p:sldLayoutId id="2147484415" r:id="rId3"/>
    <p:sldLayoutId id="2147484416" r:id="rId4"/>
    <p:sldLayoutId id="2147484417" r:id="rId5"/>
    <p:sldLayoutId id="2147484418" r:id="rId6"/>
    <p:sldLayoutId id="2147484419" r:id="rId7"/>
    <p:sldLayoutId id="2147484420" r:id="rId8"/>
    <p:sldLayoutId id="2147484421" r:id="rId9"/>
    <p:sldLayoutId id="2147484422" r:id="rId10"/>
    <p:sldLayoutId id="2147484423" r:id="rId11"/>
    <p:sldLayoutId id="2147484424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5pPr>
      <a:lvl6pPr marL="389586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6pPr>
      <a:lvl7pPr marL="779173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7pPr>
      <a:lvl8pPr marL="1168759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8pPr>
      <a:lvl9pPr marL="1558345" algn="ctr" rtl="0" fontAlgn="base">
        <a:spcBef>
          <a:spcPct val="0"/>
        </a:spcBef>
        <a:spcAft>
          <a:spcPct val="0"/>
        </a:spcAft>
        <a:defRPr sz="3067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292190" indent="-292190" algn="l" rtl="0" fontAlgn="base">
        <a:spcBef>
          <a:spcPct val="20000"/>
        </a:spcBef>
        <a:spcAft>
          <a:spcPct val="0"/>
        </a:spcAft>
        <a:buChar char="•"/>
        <a:defRPr sz="2727">
          <a:solidFill>
            <a:schemeClr val="tx1"/>
          </a:solidFill>
          <a:latin typeface="+mn-lt"/>
          <a:ea typeface="+mn-ea"/>
          <a:cs typeface="+mn-cs"/>
        </a:defRPr>
      </a:lvl1pPr>
      <a:lvl2pPr marL="633078" indent="-243492" algn="l" rtl="0" fontAlgn="base">
        <a:spcBef>
          <a:spcPct val="20000"/>
        </a:spcBef>
        <a:spcAft>
          <a:spcPct val="0"/>
        </a:spcAft>
        <a:buChar char="–"/>
        <a:defRPr sz="2386">
          <a:solidFill>
            <a:schemeClr val="tx1"/>
          </a:solidFill>
          <a:latin typeface="+mn-lt"/>
          <a:ea typeface="+mn-ea"/>
        </a:defRPr>
      </a:lvl2pPr>
      <a:lvl3pPr marL="973966" indent="-194793" algn="l" rtl="0" fontAlgn="base">
        <a:spcBef>
          <a:spcPct val="20000"/>
        </a:spcBef>
        <a:spcAft>
          <a:spcPct val="0"/>
        </a:spcAft>
        <a:buChar char="•"/>
        <a:defRPr sz="2045">
          <a:solidFill>
            <a:schemeClr val="tx1"/>
          </a:solidFill>
          <a:latin typeface="+mn-lt"/>
          <a:ea typeface="+mn-ea"/>
        </a:defRPr>
      </a:lvl3pPr>
      <a:lvl4pPr marL="1363553" indent="-194793" algn="l" rtl="0" fontAlgn="base">
        <a:spcBef>
          <a:spcPct val="20000"/>
        </a:spcBef>
        <a:spcAft>
          <a:spcPct val="0"/>
        </a:spcAft>
        <a:buChar char="–"/>
        <a:defRPr sz="1704">
          <a:solidFill>
            <a:schemeClr val="tx1"/>
          </a:solidFill>
          <a:latin typeface="+mn-lt"/>
          <a:ea typeface="+mn-ea"/>
        </a:defRPr>
      </a:lvl4pPr>
      <a:lvl5pPr marL="1753139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5pPr>
      <a:lvl6pPr marL="2142725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6pPr>
      <a:lvl7pPr marL="2532312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7pPr>
      <a:lvl8pPr marL="2921898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8pPr>
      <a:lvl9pPr marL="3311484" indent="-194793" algn="l" rtl="0" fontAlgn="base">
        <a:spcBef>
          <a:spcPct val="20000"/>
        </a:spcBef>
        <a:spcAft>
          <a:spcPct val="0"/>
        </a:spcAft>
        <a:buChar char="»"/>
        <a:defRPr sz="1704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1pPr>
      <a:lvl2pPr marL="389586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2pPr>
      <a:lvl3pPr marL="779173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3pPr>
      <a:lvl4pPr marL="1168759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4pPr>
      <a:lvl5pPr marL="1558345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5pPr>
      <a:lvl6pPr marL="1947932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6pPr>
      <a:lvl7pPr marL="2337518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7pPr>
      <a:lvl8pPr marL="2727104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8pPr>
      <a:lvl9pPr marL="3116691" algn="l" defTabSz="389586" rtl="0" eaLnBrk="1" latinLnBrk="0" hangingPunct="1">
        <a:defRPr sz="15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89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89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Click to edit Master text styles</a:t>
            </a:r>
          </a:p>
          <a:p>
            <a:pPr lvl="1"/>
            <a:r>
              <a:rPr lang="fr-FR"/>
              <a:t>Second level</a:t>
            </a:r>
          </a:p>
          <a:p>
            <a:pPr lvl="2"/>
            <a:r>
              <a:rPr lang="fr-FR"/>
              <a:t>Third level</a:t>
            </a:r>
          </a:p>
          <a:p>
            <a:pPr lvl="3"/>
            <a:r>
              <a:rPr lang="fr-FR"/>
              <a:t>Fourth level</a:t>
            </a:r>
          </a:p>
          <a:p>
            <a:pPr lvl="4"/>
            <a:r>
              <a:rPr lang="fr-F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89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89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fld id="{FC524360-D493-D24D-943C-5515059CCB83}" type="slidenum">
              <a:rPr lang="fr-FR">
                <a:solidFill>
                  <a:srgbClr val="000000"/>
                </a:solidFill>
                <a:latin typeface="Times" charset="0"/>
                <a:ea typeface="ＭＳ Ｐゴシック" charset="0"/>
              </a:rPr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fr-FR">
              <a:solidFill>
                <a:srgbClr val="000000"/>
              </a:solidFill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092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 charset="0"/>
          <a:ea typeface="ＭＳ Ｐゴシック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84213720-5BF9-984A-95F5-96DD3F37AB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32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49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5" Type="http://schemas.openxmlformats.org/officeDocument/2006/relationships/image" Target="../media/image17.emf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1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13.xml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3.xml"/><Relationship Id="rId4" Type="http://schemas.openxmlformats.org/officeDocument/2006/relationships/image" Target="../media/image3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96.xml"/><Relationship Id="rId4" Type="http://schemas.openxmlformats.org/officeDocument/2006/relationships/image" Target="../media/image35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A6F2D-746C-9880-95E6-E0911EA6A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0C7000D-93E9-188E-EED5-FCD8FCA359C8}"/>
              </a:ext>
            </a:extLst>
          </p:cNvPr>
          <p:cNvSpPr/>
          <p:nvPr/>
        </p:nvSpPr>
        <p:spPr>
          <a:xfrm>
            <a:off x="0" y="0"/>
            <a:ext cx="921536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697"/>
            <a:endParaRPr lang="en-US" sz="1350" dirty="0">
              <a:solidFill>
                <a:srgbClr val="FEFFFF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41D8A8-B113-EAC4-C01C-C819C2449E12}"/>
              </a:ext>
            </a:extLst>
          </p:cNvPr>
          <p:cNvSpPr txBox="1"/>
          <p:nvPr/>
        </p:nvSpPr>
        <p:spPr>
          <a:xfrm>
            <a:off x="3020007" y="2673518"/>
            <a:ext cx="2981123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>
            <a:spAutoFit/>
          </a:bodyPr>
          <a:lstStyle/>
          <a:p>
            <a:pPr algn="ctr" defTabSz="685697"/>
            <a:r>
              <a:rPr lang="en-US" dirty="0">
                <a:solidFill>
                  <a:srgbClr val="FEFFFF"/>
                </a:solidFill>
                <a:latin typeface="Calibri" panose="020F0502020204030204" pitchFamily="34" charset="0"/>
                <a:ea typeface="Poppins Light" charset="0"/>
                <a:cs typeface="Calibri" panose="020F0502020204030204" pitchFamily="34" charset="0"/>
              </a:rPr>
              <a:t>S. Goriely (IAA-ULB)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C197481-2717-92D9-9A77-8EBF29628808}"/>
              </a:ext>
            </a:extLst>
          </p:cNvPr>
          <p:cNvSpPr txBox="1"/>
          <p:nvPr/>
        </p:nvSpPr>
        <p:spPr>
          <a:xfrm>
            <a:off x="842029" y="1509503"/>
            <a:ext cx="7337079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</a:rPr>
              <a:t>Theoretical nuclear uncertainties and </a:t>
            </a:r>
          </a:p>
          <a:p>
            <a:pPr algn="ctr"/>
            <a:r>
              <a:rPr lang="en-US" sz="3200" b="1">
                <a:solidFill>
                  <a:schemeClr val="bg1"/>
                </a:solidFill>
              </a:rPr>
              <a:t>their impact on astrophysical predictions</a:t>
            </a:r>
            <a:endParaRPr lang="en-BE" sz="320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8E8B6F-0705-6222-8558-705AADA776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959" y="111873"/>
            <a:ext cx="1955250" cy="1080000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DE70300C-B1B2-2CA2-4D59-AC51B1CFDB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8850" y="111873"/>
            <a:ext cx="1095150" cy="108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221F79-6AD4-33D4-178D-36AFECB50C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77281" y="3355436"/>
            <a:ext cx="5266575" cy="329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3403963"/>
      </p:ext>
    </p:extLst>
  </p:cSld>
  <p:clrMapOvr>
    <a:masterClrMapping/>
  </p:clrMapOvr>
  <p:transition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EC60B-EF80-56C9-0FB5-46B567640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58395C6-3D14-661F-8274-5966650CBF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96023" y="-902018"/>
            <a:ext cx="12117979" cy="8563178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80661E6A-FB39-164D-5E43-6C31AA3F36FF}"/>
              </a:ext>
            </a:extLst>
          </p:cNvPr>
          <p:cNvGrpSpPr/>
          <p:nvPr/>
        </p:nvGrpSpPr>
        <p:grpSpPr>
          <a:xfrm>
            <a:off x="-1696023" y="-902018"/>
            <a:ext cx="12117979" cy="8563178"/>
            <a:chOff x="-1696023" y="-686118"/>
            <a:chExt cx="12117979" cy="85631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9F4CA6F-3A48-DC69-AE22-FD722DD6D0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696023" y="-686118"/>
              <a:ext cx="12117979" cy="8563178"/>
            </a:xfrm>
            <a:prstGeom prst="rect">
              <a:avLst/>
            </a:prstGeom>
          </p:spPr>
        </p:pic>
        <p:sp>
          <p:nvSpPr>
            <p:cNvPr id="29" name="Line 6">
              <a:extLst>
                <a:ext uri="{FF2B5EF4-FFF2-40B4-BE49-F238E27FC236}">
                  <a16:creationId xmlns:a16="http://schemas.microsoft.com/office/drawing/2014/main" id="{B9D327CB-BD63-B585-96FA-70E81956D8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05097" y="2444939"/>
              <a:ext cx="673128" cy="871606"/>
            </a:xfrm>
            <a:prstGeom prst="line">
              <a:avLst/>
            </a:prstGeom>
            <a:noFill/>
            <a:ln w="28575" cmpd="sng">
              <a:solidFill>
                <a:srgbClr val="FF85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FF85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30" name="Rectangle à coins arrondis 25">
              <a:extLst>
                <a:ext uri="{FF2B5EF4-FFF2-40B4-BE49-F238E27FC236}">
                  <a16:creationId xmlns:a16="http://schemas.microsoft.com/office/drawing/2014/main" id="{F0473589-03E7-8244-436B-C52DD0053D1C}"/>
                </a:ext>
              </a:extLst>
            </p:cNvPr>
            <p:cNvSpPr/>
            <p:nvPr/>
          </p:nvSpPr>
          <p:spPr bwMode="auto">
            <a:xfrm>
              <a:off x="1879811" y="1840150"/>
              <a:ext cx="2147622" cy="598412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rgbClr val="FF8B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i-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process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: ~1000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nuclei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n,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b</a:t>
              </a:r>
              <a:r>
                <a:rPr kumimoji="0" lang="fr-FR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8B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D419C83-E2A8-E503-2ED7-E54B05F8BB8A}"/>
              </a:ext>
            </a:extLst>
          </p:cNvPr>
          <p:cNvGrpSpPr/>
          <p:nvPr/>
        </p:nvGrpSpPr>
        <p:grpSpPr>
          <a:xfrm>
            <a:off x="-1696023" y="-902018"/>
            <a:ext cx="12117979" cy="8563178"/>
            <a:chOff x="-1696023" y="-686118"/>
            <a:chExt cx="12117979" cy="85631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EBE81EC-B966-19E5-F4CE-59A855788D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1696023" y="-686118"/>
              <a:ext cx="12117979" cy="8563178"/>
            </a:xfrm>
            <a:prstGeom prst="rect">
              <a:avLst/>
            </a:prstGeom>
          </p:spPr>
        </p:pic>
        <p:sp>
          <p:nvSpPr>
            <p:cNvPr id="26" name="Line 8">
              <a:extLst>
                <a:ext uri="{FF2B5EF4-FFF2-40B4-BE49-F238E27FC236}">
                  <a16:creationId xmlns:a16="http://schemas.microsoft.com/office/drawing/2014/main" id="{DAEAE69F-1EFC-601B-C22D-65D4369BBA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208888" y="2586603"/>
              <a:ext cx="455595" cy="486527"/>
            </a:xfrm>
            <a:prstGeom prst="line">
              <a:avLst/>
            </a:prstGeom>
            <a:noFill/>
            <a:ln w="28575" cmpd="sng">
              <a:solidFill>
                <a:srgbClr val="0000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27" name="Rectangle à coins arrondis 25">
              <a:extLst>
                <a:ext uri="{FF2B5EF4-FFF2-40B4-BE49-F238E27FC236}">
                  <a16:creationId xmlns:a16="http://schemas.microsoft.com/office/drawing/2014/main" id="{1FC1041B-9707-AECA-43D4-697956C7EA82}"/>
                </a:ext>
              </a:extLst>
            </p:cNvPr>
            <p:cNvSpPr/>
            <p:nvPr/>
          </p:nvSpPr>
          <p:spPr bwMode="auto">
            <a:xfrm>
              <a:off x="5807266" y="3066293"/>
              <a:ext cx="2878426" cy="598412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r-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process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: ~5000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nuclei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n,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,n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b</a:t>
              </a:r>
              <a:r>
                <a:rPr kumimoji="0" lang="fr-FR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b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dn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 fission, FFD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A978B4E-5C29-DA28-90BB-D2EFA863EA9A}"/>
              </a:ext>
            </a:extLst>
          </p:cNvPr>
          <p:cNvGrpSpPr/>
          <p:nvPr/>
        </p:nvGrpSpPr>
        <p:grpSpPr>
          <a:xfrm>
            <a:off x="2145249" y="894124"/>
            <a:ext cx="3306763" cy="2240550"/>
            <a:chOff x="2145249" y="1110024"/>
            <a:chExt cx="3306763" cy="224055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949A71A9-A45A-3A96-1247-802DDC525C1B}"/>
                </a:ext>
              </a:extLst>
            </p:cNvPr>
            <p:cNvGrpSpPr/>
            <p:nvPr/>
          </p:nvGrpSpPr>
          <p:grpSpPr>
            <a:xfrm>
              <a:off x="3321175" y="2122816"/>
              <a:ext cx="2130837" cy="1227758"/>
              <a:chOff x="3321175" y="2122816"/>
              <a:chExt cx="2130837" cy="1227758"/>
            </a:xfrm>
          </p:grpSpPr>
          <p:sp>
            <p:nvSpPr>
              <p:cNvPr id="16" name="Right Arrow 15">
                <a:extLst>
                  <a:ext uri="{FF2B5EF4-FFF2-40B4-BE49-F238E27FC236}">
                    <a16:creationId xmlns:a16="http://schemas.microsoft.com/office/drawing/2014/main" id="{C16C7C9F-80AA-D372-44D4-4C27053ED63C}"/>
                  </a:ext>
                </a:extLst>
              </p:cNvPr>
              <p:cNvSpPr/>
              <p:nvPr/>
            </p:nvSpPr>
            <p:spPr bwMode="auto">
              <a:xfrm rot="10800000">
                <a:off x="5159576" y="2122816"/>
                <a:ext cx="292436" cy="129176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7" name="Right Arrow 16">
                <a:extLst>
                  <a:ext uri="{FF2B5EF4-FFF2-40B4-BE49-F238E27FC236}">
                    <a16:creationId xmlns:a16="http://schemas.microsoft.com/office/drawing/2014/main" id="{0740BB49-CF32-5814-4E24-9DCBF67F4A49}"/>
                  </a:ext>
                </a:extLst>
              </p:cNvPr>
              <p:cNvSpPr/>
              <p:nvPr/>
            </p:nvSpPr>
            <p:spPr bwMode="auto">
              <a:xfrm rot="10800000">
                <a:off x="4838627" y="2359571"/>
                <a:ext cx="292436" cy="129176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8" name="Right Arrow 17">
                <a:extLst>
                  <a:ext uri="{FF2B5EF4-FFF2-40B4-BE49-F238E27FC236}">
                    <a16:creationId xmlns:a16="http://schemas.microsoft.com/office/drawing/2014/main" id="{82ED9719-3D9E-F608-4182-0D13EBCC8E74}"/>
                  </a:ext>
                </a:extLst>
              </p:cNvPr>
              <p:cNvSpPr/>
              <p:nvPr/>
            </p:nvSpPr>
            <p:spPr bwMode="auto">
              <a:xfrm rot="10800000">
                <a:off x="4538151" y="2586603"/>
                <a:ext cx="292436" cy="129176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19" name="Right Arrow 18">
                <a:extLst>
                  <a:ext uri="{FF2B5EF4-FFF2-40B4-BE49-F238E27FC236}">
                    <a16:creationId xmlns:a16="http://schemas.microsoft.com/office/drawing/2014/main" id="{D13D999C-4ADC-84C7-BA28-89850C7832CA}"/>
                  </a:ext>
                </a:extLst>
              </p:cNvPr>
              <p:cNvSpPr/>
              <p:nvPr/>
            </p:nvSpPr>
            <p:spPr bwMode="auto">
              <a:xfrm rot="10800000">
                <a:off x="4235282" y="2812790"/>
                <a:ext cx="292436" cy="129176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20" name="Right Arrow 19">
                <a:extLst>
                  <a:ext uri="{FF2B5EF4-FFF2-40B4-BE49-F238E27FC236}">
                    <a16:creationId xmlns:a16="http://schemas.microsoft.com/office/drawing/2014/main" id="{9372517B-3C15-F38E-740A-6059B28D3D9A}"/>
                  </a:ext>
                </a:extLst>
              </p:cNvPr>
              <p:cNvSpPr/>
              <p:nvPr/>
            </p:nvSpPr>
            <p:spPr bwMode="auto">
              <a:xfrm rot="5400000">
                <a:off x="4086544" y="2917554"/>
                <a:ext cx="163724" cy="133754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21" name="Right Arrow 20">
                <a:extLst>
                  <a:ext uri="{FF2B5EF4-FFF2-40B4-BE49-F238E27FC236}">
                    <a16:creationId xmlns:a16="http://schemas.microsoft.com/office/drawing/2014/main" id="{4F6BA574-C390-1314-2746-9E86A4858DA4}"/>
                  </a:ext>
                </a:extLst>
              </p:cNvPr>
              <p:cNvSpPr/>
              <p:nvPr/>
            </p:nvSpPr>
            <p:spPr bwMode="auto">
              <a:xfrm rot="8621688">
                <a:off x="3992146" y="2434759"/>
                <a:ext cx="1277714" cy="142812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22" name="Right Arrow 21">
                <a:extLst>
                  <a:ext uri="{FF2B5EF4-FFF2-40B4-BE49-F238E27FC236}">
                    <a16:creationId xmlns:a16="http://schemas.microsoft.com/office/drawing/2014/main" id="{981BBDC8-365B-0C6B-1A98-652BA8BB958E}"/>
                  </a:ext>
                </a:extLst>
              </p:cNvPr>
              <p:cNvSpPr/>
              <p:nvPr/>
            </p:nvSpPr>
            <p:spPr bwMode="auto">
              <a:xfrm rot="8621688">
                <a:off x="3321175" y="3199001"/>
                <a:ext cx="814265" cy="151573"/>
              </a:xfrm>
              <a:prstGeom prst="rightArrow">
                <a:avLst/>
              </a:prstGeom>
              <a:solidFill>
                <a:srgbClr val="00AB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84406" tIns="42203" rIns="84406" bIns="42203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844104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215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</p:grpSp>
        <p:sp>
          <p:nvSpPr>
            <p:cNvPr id="14" name="Line 7">
              <a:extLst>
                <a:ext uri="{FF2B5EF4-FFF2-40B4-BE49-F238E27FC236}">
                  <a16:creationId xmlns:a16="http://schemas.microsoft.com/office/drawing/2014/main" id="{0E6891DE-ADFA-F6BF-E556-9CF3C9B8B1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28353" y="1761388"/>
              <a:ext cx="509798" cy="727360"/>
            </a:xfrm>
            <a:prstGeom prst="line">
              <a:avLst/>
            </a:prstGeom>
            <a:noFill/>
            <a:ln w="28575" cmpd="sng">
              <a:solidFill>
                <a:srgbClr val="008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15" name="Rectangle à coins arrondis 25">
              <a:extLst>
                <a:ext uri="{FF2B5EF4-FFF2-40B4-BE49-F238E27FC236}">
                  <a16:creationId xmlns:a16="http://schemas.microsoft.com/office/drawing/2014/main" id="{8221AD38-903C-3441-3364-20A1F5595830}"/>
                </a:ext>
              </a:extLst>
            </p:cNvPr>
            <p:cNvSpPr/>
            <p:nvPr/>
          </p:nvSpPr>
          <p:spPr bwMode="auto">
            <a:xfrm>
              <a:off x="2145249" y="1110024"/>
              <a:ext cx="2992010" cy="642130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rgbClr val="00B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p-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process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: ~2000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nuclei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g,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,p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g,a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); n-,p-,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ＭＳ Ｐゴシック" charset="0"/>
                </a:rPr>
                <a:t>a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-cap;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b</a:t>
              </a:r>
              <a:r>
                <a:rPr kumimoji="0" lang="fr-FR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+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0A2FAE1-FB11-BE94-2D52-00CFEF418BC1}"/>
              </a:ext>
            </a:extLst>
          </p:cNvPr>
          <p:cNvGrpSpPr/>
          <p:nvPr/>
        </p:nvGrpSpPr>
        <p:grpSpPr>
          <a:xfrm>
            <a:off x="-1696023" y="-902018"/>
            <a:ext cx="12117979" cy="8563178"/>
            <a:chOff x="-1696023" y="-686118"/>
            <a:chExt cx="12117979" cy="856317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A9E101C-99CB-5ABD-2DAB-FCEF27ED0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696023" y="-686118"/>
              <a:ext cx="12117979" cy="8563178"/>
            </a:xfrm>
            <a:prstGeom prst="rect">
              <a:avLst/>
            </a:prstGeom>
          </p:spPr>
        </p:pic>
        <p:sp>
          <p:nvSpPr>
            <p:cNvPr id="23" name="Line 6">
              <a:extLst>
                <a:ext uri="{FF2B5EF4-FFF2-40B4-BE49-F238E27FC236}">
                  <a16:creationId xmlns:a16="http://schemas.microsoft.com/office/drawing/2014/main" id="{65D348E4-2999-1112-DE01-7226BB78C0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36745" y="3096963"/>
              <a:ext cx="562708" cy="610247"/>
            </a:xfrm>
            <a:prstGeom prst="line">
              <a:avLst/>
            </a:prstGeom>
            <a:noFill/>
            <a:ln w="28575" cmpd="sng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24" name="Rectangle à coins arrondis 25">
              <a:extLst>
                <a:ext uri="{FF2B5EF4-FFF2-40B4-BE49-F238E27FC236}">
                  <a16:creationId xmlns:a16="http://schemas.microsoft.com/office/drawing/2014/main" id="{487EA341-3907-A25C-80AE-2D2A3E108010}"/>
                </a:ext>
              </a:extLst>
            </p:cNvPr>
            <p:cNvSpPr/>
            <p:nvPr/>
          </p:nvSpPr>
          <p:spPr bwMode="auto">
            <a:xfrm>
              <a:off x="738194" y="2529379"/>
              <a:ext cx="2583932" cy="598412"/>
            </a:xfrm>
            <a:prstGeom prst="roundRect">
              <a:avLst/>
            </a:prstGeom>
            <a:solidFill>
              <a:schemeClr val="bg1"/>
            </a:solidFill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s-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process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: ~400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nuclei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 </a:t>
              </a:r>
              <a:r>
                <a:rPr kumimoji="0" lang="fr-FR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13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C+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ＭＳ Ｐゴシック" charset="0"/>
                </a:rPr>
                <a:t>a,</a:t>
              </a:r>
              <a:r>
                <a:rPr kumimoji="0" lang="fr-FR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22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Ne+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ＭＳ Ｐゴシック" charset="0"/>
                </a:rPr>
                <a:t>a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 (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n,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g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b</a:t>
              </a:r>
              <a:r>
                <a:rPr kumimoji="0" lang="fr-FR" sz="1600" b="0" i="0" u="none" strike="noStrike" kern="1200" cap="none" spc="0" normalizeH="0" baseline="30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pitchFamily="2" charset="0"/>
                  <a:ea typeface="ＭＳ Ｐゴシック" charset="0"/>
                  <a:cs typeface="ＭＳ Ｐゴシック" charset="0"/>
                </a:rPr>
                <a:t>EC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pic>
        <p:nvPicPr>
          <p:cNvPr id="40" name="Picture 39">
            <a:extLst>
              <a:ext uri="{FF2B5EF4-FFF2-40B4-BE49-F238E27FC236}">
                <a16:creationId xmlns:a16="http://schemas.microsoft.com/office/drawing/2014/main" id="{6A5D265D-E960-4318-2904-CBB22DC9C3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700129" y="-900179"/>
            <a:ext cx="12128435" cy="8570568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EBB6A2E0-44B8-516A-4D86-13CAD56548D9}"/>
              </a:ext>
            </a:extLst>
          </p:cNvPr>
          <p:cNvGrpSpPr/>
          <p:nvPr/>
        </p:nvGrpSpPr>
        <p:grpSpPr>
          <a:xfrm>
            <a:off x="3011354" y="3276118"/>
            <a:ext cx="4620461" cy="1342408"/>
            <a:chOff x="3011354" y="3492018"/>
            <a:chExt cx="4620461" cy="1342408"/>
          </a:xfrm>
        </p:grpSpPr>
        <p:sp>
          <p:nvSpPr>
            <p:cNvPr id="32" name="Ellipse 5">
              <a:extLst>
                <a:ext uri="{FF2B5EF4-FFF2-40B4-BE49-F238E27FC236}">
                  <a16:creationId xmlns:a16="http://schemas.microsoft.com/office/drawing/2014/main" id="{7DC4E4BD-CEAF-2CC1-121F-F1FAD1CD33D7}"/>
                </a:ext>
              </a:extLst>
            </p:cNvPr>
            <p:cNvSpPr/>
            <p:nvPr/>
          </p:nvSpPr>
          <p:spPr bwMode="auto">
            <a:xfrm>
              <a:off x="3011354" y="4150613"/>
              <a:ext cx="166169" cy="664902"/>
            </a:xfrm>
            <a:prstGeom prst="ellipse">
              <a:avLst/>
            </a:prstGeom>
            <a:noFill/>
            <a:ln w="38100" cap="flat" cmpd="sng" algn="ctr">
              <a:solidFill>
                <a:srgbClr val="00E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58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3" name="Ellipse 23">
              <a:extLst>
                <a:ext uri="{FF2B5EF4-FFF2-40B4-BE49-F238E27FC236}">
                  <a16:creationId xmlns:a16="http://schemas.microsoft.com/office/drawing/2014/main" id="{7EE45E35-D737-0A52-2D38-7D4AA0A743FA}"/>
                </a:ext>
              </a:extLst>
            </p:cNvPr>
            <p:cNvSpPr/>
            <p:nvPr/>
          </p:nvSpPr>
          <p:spPr bwMode="auto">
            <a:xfrm>
              <a:off x="4119278" y="3492018"/>
              <a:ext cx="166169" cy="664902"/>
            </a:xfrm>
            <a:prstGeom prst="ellipse">
              <a:avLst/>
            </a:prstGeom>
            <a:noFill/>
            <a:ln w="38100" cap="flat" cmpd="sng" algn="ctr">
              <a:solidFill>
                <a:srgbClr val="00E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58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4" name="Rectangle à coins arrondis 24">
              <a:extLst>
                <a:ext uri="{FF2B5EF4-FFF2-40B4-BE49-F238E27FC236}">
                  <a16:creationId xmlns:a16="http://schemas.microsoft.com/office/drawing/2014/main" id="{69D62F3B-41A9-186B-96B5-E498D3FEB67F}"/>
                </a:ext>
              </a:extLst>
            </p:cNvPr>
            <p:cNvSpPr/>
            <p:nvPr/>
          </p:nvSpPr>
          <p:spPr bwMode="auto">
            <a:xfrm>
              <a:off x="3440741" y="4435485"/>
              <a:ext cx="1588162" cy="398941"/>
            </a:xfrm>
            <a:prstGeom prst="roundRect">
              <a:avLst/>
            </a:prstGeom>
            <a:noFill/>
            <a:ln w="19050" cap="flat" cmpd="sng" algn="ctr">
              <a:solidFill>
                <a:srgbClr val="00E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5FF"/>
                  </a:solidFill>
                  <a:effectLst/>
                  <a:uLnTx/>
                  <a:uFillTx/>
                  <a:latin typeface="Times"/>
                  <a:ea typeface="ＭＳ Ｐゴシック" charset="0"/>
                  <a:cs typeface="Symbol" charset="2"/>
                </a:rPr>
                <a:t>NS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E5FF"/>
                  </a:solidFill>
                  <a:effectLst/>
                  <a:uLnTx/>
                  <a:uFillTx/>
                  <a:latin typeface="Times"/>
                  <a:ea typeface="ＭＳ Ｐゴシック" charset="0"/>
                  <a:cs typeface="Symbol" charset="2"/>
                </a:rPr>
                <a:t>outer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5FF"/>
                  </a:solidFill>
                  <a:effectLst/>
                  <a:uLnTx/>
                  <a:uFillTx/>
                  <a:latin typeface="Times"/>
                  <a:ea typeface="ＭＳ Ｐゴシック" charset="0"/>
                  <a:cs typeface="Symbol" charset="2"/>
                </a:rPr>
                <a:t>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E5FF"/>
                  </a:solidFill>
                  <a:effectLst/>
                  <a:uLnTx/>
                  <a:uFillTx/>
                  <a:latin typeface="Times"/>
                  <a:ea typeface="ＭＳ Ｐゴシック" charset="0"/>
                  <a:cs typeface="Symbol" charset="2"/>
                </a:rPr>
                <a:t>crust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5FF"/>
                  </a:solidFill>
                  <a:effectLst/>
                  <a:uLnTx/>
                  <a:uFillTx/>
                  <a:latin typeface="Times"/>
                  <a:ea typeface="ＭＳ Ｐゴシック" charset="0"/>
                  <a:cs typeface="Symbol" charset="2"/>
                </a:rPr>
                <a:t>:</a:t>
              </a:r>
            </a:p>
            <a:p>
              <a:pPr marL="0" marR="0" lvl="0" indent="0" algn="ctr" defTabSz="844357" rtl="0" eaLnBrk="0" fontAlgn="base" latinLnBrk="0" hangingPunct="0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E5FF"/>
                  </a:solidFill>
                  <a:effectLst/>
                  <a:uLnTx/>
                  <a:uFillTx/>
                  <a:latin typeface="Times"/>
                  <a:ea typeface="ＭＳ Ｐゴシック" charset="0"/>
                  <a:cs typeface="Symbol" charset="2"/>
                </a:rPr>
                <a:t>masses</a:t>
              </a:r>
            </a:p>
            <a:p>
              <a:pPr marL="0" marR="0" lvl="0" indent="0" algn="ctr" defTabSz="844357" rtl="0" eaLnBrk="0" fontAlgn="base" latinLnBrk="0" hangingPunct="0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477" b="0" i="0" u="none" strike="noStrike" kern="1200" cap="none" spc="0" normalizeH="0" baseline="0" noProof="0" dirty="0">
                <a:ln>
                  <a:noFill/>
                </a:ln>
                <a:solidFill>
                  <a:srgbClr val="00E5FF"/>
                </a:solidFill>
                <a:effectLst/>
                <a:uLnTx/>
                <a:uFillTx/>
                <a:latin typeface="Times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E3C9F0A-4396-ED30-C46D-DB404AC499A0}"/>
                </a:ext>
              </a:extLst>
            </p:cNvPr>
            <p:cNvSpPr/>
            <p:nvPr/>
          </p:nvSpPr>
          <p:spPr bwMode="auto">
            <a:xfrm>
              <a:off x="4308369" y="3974864"/>
              <a:ext cx="3323446" cy="265961"/>
            </a:xfrm>
            <a:prstGeom prst="rect">
              <a:avLst/>
            </a:prstGeom>
            <a:solidFill>
              <a:srgbClr val="00C5FF"/>
            </a:solidFill>
            <a:ln w="9525" cap="flat" cmpd="sng" algn="ctr">
              <a:solidFill>
                <a:srgbClr val="00C5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7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NS inner crust: 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EoS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36" name="Line 8">
              <a:extLst>
                <a:ext uri="{FF2B5EF4-FFF2-40B4-BE49-F238E27FC236}">
                  <a16:creationId xmlns:a16="http://schemas.microsoft.com/office/drawing/2014/main" id="{4F125DE2-E016-605E-0AE4-9428948BAE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135113" y="4621307"/>
              <a:ext cx="305626" cy="25619"/>
            </a:xfrm>
            <a:prstGeom prst="line">
              <a:avLst/>
            </a:prstGeom>
            <a:noFill/>
            <a:ln w="28575" cmpd="sng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37" name="Line 8">
              <a:extLst>
                <a:ext uri="{FF2B5EF4-FFF2-40B4-BE49-F238E27FC236}">
                  <a16:creationId xmlns:a16="http://schemas.microsoft.com/office/drawing/2014/main" id="{30A8C828-EA69-BECA-2448-8368B91EF3F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996407" y="4150613"/>
              <a:ext cx="209802" cy="265960"/>
            </a:xfrm>
            <a:prstGeom prst="line">
              <a:avLst/>
            </a:prstGeom>
            <a:noFill/>
            <a:ln w="28575" cmpd="sng">
              <a:solidFill>
                <a:srgbClr val="00FFFF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154AD98-4960-EF56-EE9A-75B6BA89D8DF}"/>
              </a:ext>
            </a:extLst>
          </p:cNvPr>
          <p:cNvGrpSpPr/>
          <p:nvPr/>
        </p:nvGrpSpPr>
        <p:grpSpPr>
          <a:xfrm>
            <a:off x="1518902" y="4230170"/>
            <a:ext cx="4816713" cy="1081791"/>
            <a:chOff x="854268" y="4458770"/>
            <a:chExt cx="4816713" cy="1081791"/>
          </a:xfrm>
        </p:grpSpPr>
        <p:sp>
          <p:nvSpPr>
            <p:cNvPr id="41" name="Rectangle à coins arrondis 3">
              <a:extLst>
                <a:ext uri="{FF2B5EF4-FFF2-40B4-BE49-F238E27FC236}">
                  <a16:creationId xmlns:a16="http://schemas.microsoft.com/office/drawing/2014/main" id="{C10E2D05-1267-DC08-9A83-CDD02F974E5D}"/>
                </a:ext>
              </a:extLst>
            </p:cNvPr>
            <p:cNvSpPr/>
            <p:nvPr/>
          </p:nvSpPr>
          <p:spPr bwMode="auto">
            <a:xfrm>
              <a:off x="2945756" y="4942149"/>
              <a:ext cx="2725225" cy="598412"/>
            </a:xfrm>
            <a:prstGeom prst="roundRect">
              <a:avLst/>
            </a:prstGeom>
            <a:noFill/>
            <a:ln w="19050" cap="flat" cmpd="sng" algn="ctr">
              <a:solidFill>
                <a:srgbClr val="9400B9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a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process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: ~1000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nuclei</a:t>
              </a:r>
              <a:endPara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9400B9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  <a:p>
              <a:pPr marL="0" marR="0" lvl="0" indent="0" algn="ctr" defTabSz="844357" rtl="0" eaLnBrk="0" fontAlgn="base" latinLnBrk="0" hangingPunct="0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n-, p-,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a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-, 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Symbol" charset="2"/>
                  <a:ea typeface="ＭＳ Ｐゴシック" charset="0"/>
                  <a:cs typeface="Symbol" charset="2"/>
                </a:rPr>
                <a:t>n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-capture, </a:t>
              </a:r>
              <a:r>
                <a:rPr kumimoji="0" lang="fr-FR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photodis</a:t>
              </a:r>
              <a:r>
                <a:rPr kumimoji="0" lang="fr-FR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9400B9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.</a:t>
              </a:r>
            </a:p>
          </p:txBody>
        </p:sp>
        <p:sp>
          <p:nvSpPr>
            <p:cNvPr id="42" name="Line 16">
              <a:extLst>
                <a:ext uri="{FF2B5EF4-FFF2-40B4-BE49-F238E27FC236}">
                  <a16:creationId xmlns:a16="http://schemas.microsoft.com/office/drawing/2014/main" id="{FA1B7801-B9CD-800B-0E59-1D1CC43C5D7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54268" y="4458770"/>
              <a:ext cx="1478460" cy="1026163"/>
            </a:xfrm>
            <a:prstGeom prst="line">
              <a:avLst/>
            </a:prstGeom>
            <a:noFill/>
            <a:ln w="38100" cmpd="sng">
              <a:solidFill>
                <a:srgbClr val="7030A0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21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43" name="Line 8">
              <a:extLst>
                <a:ext uri="{FF2B5EF4-FFF2-40B4-BE49-F238E27FC236}">
                  <a16:creationId xmlns:a16="http://schemas.microsoft.com/office/drawing/2014/main" id="{B94D0BA8-EF8D-DE0A-061F-1B737D8CD8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882890" y="4817967"/>
              <a:ext cx="1058927" cy="196070"/>
            </a:xfrm>
            <a:prstGeom prst="line">
              <a:avLst/>
            </a:prstGeom>
            <a:noFill/>
            <a:ln w="28575" cmpd="sng">
              <a:solidFill>
                <a:srgbClr val="7030A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90D38EA-3BF7-36D4-FF0E-723B5592A68D}"/>
              </a:ext>
            </a:extLst>
          </p:cNvPr>
          <p:cNvGrpSpPr/>
          <p:nvPr/>
        </p:nvGrpSpPr>
        <p:grpSpPr>
          <a:xfrm>
            <a:off x="270061" y="4664629"/>
            <a:ext cx="2321637" cy="1260630"/>
            <a:chOff x="270061" y="4880529"/>
            <a:chExt cx="2321637" cy="1260630"/>
          </a:xfrm>
        </p:grpSpPr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F0C0621-289D-A78E-40AA-16092695AFF4}"/>
                </a:ext>
              </a:extLst>
            </p:cNvPr>
            <p:cNvGrpSpPr/>
            <p:nvPr/>
          </p:nvGrpSpPr>
          <p:grpSpPr>
            <a:xfrm>
              <a:off x="287501" y="4880529"/>
              <a:ext cx="2304197" cy="1260630"/>
              <a:chOff x="721254" y="4444918"/>
              <a:chExt cx="2304197" cy="1260630"/>
            </a:xfrm>
          </p:grpSpPr>
          <p:sp>
            <p:nvSpPr>
              <p:cNvPr id="51" name="Ellipse 14">
                <a:extLst>
                  <a:ext uri="{FF2B5EF4-FFF2-40B4-BE49-F238E27FC236}">
                    <a16:creationId xmlns:a16="http://schemas.microsoft.com/office/drawing/2014/main" id="{B499FAD7-1E23-C493-3C15-59B602B5C7FC}"/>
                  </a:ext>
                </a:extLst>
              </p:cNvPr>
              <p:cNvSpPr/>
              <p:nvPr/>
            </p:nvSpPr>
            <p:spPr bwMode="auto">
              <a:xfrm>
                <a:off x="1748575" y="5026136"/>
                <a:ext cx="184068" cy="202833"/>
              </a:xfrm>
              <a:prstGeom prst="ellipse">
                <a:avLst/>
              </a:prstGeom>
              <a:noFill/>
              <a:ln w="28575" cap="flat" cmpd="sng" algn="ctr">
                <a:solidFill>
                  <a:srgbClr val="FF85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7938" tIns="38969" rIns="77938" bIns="38969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779446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8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52" name="Ellipse 14">
                <a:extLst>
                  <a:ext uri="{FF2B5EF4-FFF2-40B4-BE49-F238E27FC236}">
                    <a16:creationId xmlns:a16="http://schemas.microsoft.com/office/drawing/2014/main" id="{455B30BF-190B-9966-817E-D456E4E1FD89}"/>
                  </a:ext>
                </a:extLst>
              </p:cNvPr>
              <p:cNvSpPr/>
              <p:nvPr/>
            </p:nvSpPr>
            <p:spPr bwMode="auto">
              <a:xfrm>
                <a:off x="1866009" y="4924719"/>
                <a:ext cx="184068" cy="202833"/>
              </a:xfrm>
              <a:prstGeom prst="ellipse">
                <a:avLst/>
              </a:prstGeom>
              <a:noFill/>
              <a:ln w="28575" cap="flat" cmpd="sng" algn="ctr">
                <a:solidFill>
                  <a:schemeClr val="bg1">
                    <a:lumMod val="6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77938" tIns="38969" rIns="77938" bIns="38969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779446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387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endParaRPr>
              </a:p>
            </p:txBody>
          </p:sp>
          <p:sp>
            <p:nvSpPr>
              <p:cNvPr id="53" name="Line 16">
                <a:extLst>
                  <a:ext uri="{FF2B5EF4-FFF2-40B4-BE49-F238E27FC236}">
                    <a16:creationId xmlns:a16="http://schemas.microsoft.com/office/drawing/2014/main" id="{EE226B23-6A71-5EB1-5AAB-523CEA8284C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336519" y="4937179"/>
                <a:ext cx="453699" cy="108237"/>
              </a:xfrm>
              <a:prstGeom prst="line">
                <a:avLst/>
              </a:prstGeom>
              <a:noFill/>
              <a:ln w="28575" cmpd="sng">
                <a:solidFill>
                  <a:srgbClr val="FF8500"/>
                </a:solidFill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84435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216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54" name="ZoneTexte 1">
                <a:extLst>
                  <a:ext uri="{FF2B5EF4-FFF2-40B4-BE49-F238E27FC236}">
                    <a16:creationId xmlns:a16="http://schemas.microsoft.com/office/drawing/2014/main" id="{D432843A-E44B-905B-E981-33618878B7D6}"/>
                  </a:ext>
                </a:extLst>
              </p:cNvPr>
              <p:cNvSpPr txBox="1"/>
              <p:nvPr/>
            </p:nvSpPr>
            <p:spPr>
              <a:xfrm>
                <a:off x="721254" y="4444918"/>
                <a:ext cx="965329" cy="5416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844357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85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Big</a:t>
                </a:r>
                <a:r>
                  <a:rPr kumimoji="0" lang="fr-F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85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 Bang</a:t>
                </a:r>
              </a:p>
              <a:p>
                <a:pPr marL="0" marR="0" lvl="0" indent="0" algn="ctr" defTabSz="844357" rtl="0" eaLnBrk="0" fontAlgn="base" latinLnBrk="0" hangingPunct="0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85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A(</a:t>
                </a:r>
                <a:r>
                  <a:rPr kumimoji="0" lang="fr-FR" sz="1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rgbClr val="FF85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a,b</a:t>
                </a:r>
                <a:r>
                  <a:rPr kumimoji="0" lang="fr-FR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85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)B</a:t>
                </a:r>
              </a:p>
            </p:txBody>
          </p:sp>
          <p:sp>
            <p:nvSpPr>
              <p:cNvPr id="55" name="AutoShape 19">
                <a:extLst>
                  <a:ext uri="{FF2B5EF4-FFF2-40B4-BE49-F238E27FC236}">
                    <a16:creationId xmlns:a16="http://schemas.microsoft.com/office/drawing/2014/main" id="{46F0879B-BCE9-06FB-72FC-251C77AEE2E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28417" y="5240116"/>
                <a:ext cx="997034" cy="465432"/>
              </a:xfrm>
              <a:prstGeom prst="roundRect">
                <a:avLst>
                  <a:gd name="adj" fmla="val 16667"/>
                </a:avLst>
              </a:prstGeom>
              <a:solidFill>
                <a:schemeClr val="bg1"/>
              </a:solidFill>
              <a:ln w="22225">
                <a:solidFill>
                  <a:schemeClr val="bg1">
                    <a:lumMod val="50000"/>
                  </a:schemeClr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99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ctr" defTabSz="84435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Li-Be-B</a:t>
                </a:r>
              </a:p>
              <a:p>
                <a:pPr marL="0" marR="0" lvl="0" indent="0" algn="ctr" defTabSz="84435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ＭＳ Ｐゴシック" charset="0"/>
                  </a:rPr>
                  <a:t>CNO+p/</a:t>
                </a:r>
                <a:r>
                  <a:rPr kumimoji="0" lang="fr-FR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808080"/>
                    </a:solidFill>
                    <a:effectLst/>
                    <a:uLnTx/>
                    <a:uFillTx/>
                    <a:latin typeface="Symbol" pitchFamily="2" charset="2"/>
                    <a:ea typeface="ＭＳ Ｐゴシック" charset="0"/>
                    <a:cs typeface="ＭＳ Ｐゴシック" charset="0"/>
                  </a:rPr>
                  <a:t>a</a:t>
                </a:r>
              </a:p>
            </p:txBody>
          </p:sp>
          <p:sp>
            <p:nvSpPr>
              <p:cNvPr id="56" name="Line 16">
                <a:extLst>
                  <a:ext uri="{FF2B5EF4-FFF2-40B4-BE49-F238E27FC236}">
                    <a16:creationId xmlns:a16="http://schemas.microsoft.com/office/drawing/2014/main" id="{B8006FE9-42CD-B270-8A41-D785B209B7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050076" y="5056984"/>
                <a:ext cx="489923" cy="183132"/>
              </a:xfrm>
              <a:prstGeom prst="line">
                <a:avLst/>
              </a:prstGeom>
              <a:noFill/>
              <a:ln w="28575" cmpd="sng">
                <a:solidFill>
                  <a:schemeClr val="bg1">
                    <a:lumMod val="50000"/>
                  </a:schemeClr>
                </a:solidFill>
                <a:round/>
                <a:headEnd type="none" w="med" len="med"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844357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2216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58" name="Rectangle à coins arrondis 2">
              <a:extLst>
                <a:ext uri="{FF2B5EF4-FFF2-40B4-BE49-F238E27FC236}">
                  <a16:creationId xmlns:a16="http://schemas.microsoft.com/office/drawing/2014/main" id="{979CA14A-F892-0FB1-5FDD-DE4F51C9F49A}"/>
                </a:ext>
              </a:extLst>
            </p:cNvPr>
            <p:cNvSpPr/>
            <p:nvPr/>
          </p:nvSpPr>
          <p:spPr bwMode="auto">
            <a:xfrm>
              <a:off x="270061" y="4907358"/>
              <a:ext cx="997034" cy="465432"/>
            </a:xfrm>
            <a:prstGeom prst="roundRect">
              <a:avLst/>
            </a:prstGeom>
            <a:noFill/>
            <a:ln w="19050" cap="flat" cmpd="sng" algn="ctr">
              <a:solidFill>
                <a:srgbClr val="FF85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33" tIns="42217" rIns="84433" bIns="42217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58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5C323FB9-68DA-8D6E-953E-891BB8B57B96}"/>
              </a:ext>
            </a:extLst>
          </p:cNvPr>
          <p:cNvGrpSpPr/>
          <p:nvPr/>
        </p:nvGrpSpPr>
        <p:grpSpPr>
          <a:xfrm>
            <a:off x="0" y="3897908"/>
            <a:ext cx="2284307" cy="1385266"/>
            <a:chOff x="368772" y="3742471"/>
            <a:chExt cx="2284307" cy="1385266"/>
          </a:xfrm>
        </p:grpSpPr>
        <p:cxnSp>
          <p:nvCxnSpPr>
            <p:cNvPr id="60" name="Connecteur droit avec flèche 2">
              <a:extLst>
                <a:ext uri="{FF2B5EF4-FFF2-40B4-BE49-F238E27FC236}">
                  <a16:creationId xmlns:a16="http://schemas.microsoft.com/office/drawing/2014/main" id="{24DFFDCC-E6AA-8D5D-9054-6D3F2D02872E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40607" y="4220308"/>
              <a:ext cx="812472" cy="907429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1" name="Text Box 8">
              <a:extLst>
                <a:ext uri="{FF2B5EF4-FFF2-40B4-BE49-F238E27FC236}">
                  <a16:creationId xmlns:a16="http://schemas.microsoft.com/office/drawing/2014/main" id="{2FF661BE-B802-3992-BA86-66C0DBF30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772" y="3783971"/>
              <a:ext cx="2145249" cy="47820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844357" rtl="0" eaLnBrk="0" fontAlgn="base" latinLnBrk="0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Arial" charset="0"/>
                </a:rPr>
                <a:t>H-Si burning / Novae</a:t>
              </a:r>
            </a:p>
            <a:p>
              <a:pPr marL="0" marR="0" lvl="0" indent="0" algn="ctr" defTabSz="844357" rtl="0" eaLnBrk="0" fontAlgn="base" latinLnBrk="0" hangingPunct="0">
                <a:lnSpc>
                  <a:spcPct val="5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Arial" charset="0"/>
                </a:rPr>
                <a:t>A(a,b)B; EC; </a:t>
              </a:r>
              <a:r>
                <a:rPr kumimoji="0" lang="fr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Arial" charset="0"/>
                </a:rPr>
                <a:t>n-</a:t>
              </a:r>
              <a:r>
                <a:rPr kumimoji="0" lang="fr-BE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pitchFamily="2" charset="0"/>
                  <a:ea typeface="ＭＳ Ｐゴシック" charset="0"/>
                  <a:cs typeface="Arial" charset="0"/>
                </a:rPr>
                <a:t>int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" charset="0"/>
                <a:ea typeface="ＭＳ Ｐゴシック" charset="0"/>
                <a:cs typeface="Arial" charset="0"/>
              </a:endParaRPr>
            </a:p>
          </p:txBody>
        </p:sp>
        <p:sp>
          <p:nvSpPr>
            <p:cNvPr id="63" name="Line 7">
              <a:extLst>
                <a:ext uri="{FF2B5EF4-FFF2-40B4-BE49-F238E27FC236}">
                  <a16:creationId xmlns:a16="http://schemas.microsoft.com/office/drawing/2014/main" id="{78BEFF2A-6D9D-480F-6AF6-9B92BBCE72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66807" y="4205520"/>
              <a:ext cx="456636" cy="545922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62" name="AutoShape 15">
              <a:extLst>
                <a:ext uri="{FF2B5EF4-FFF2-40B4-BE49-F238E27FC236}">
                  <a16:creationId xmlns:a16="http://schemas.microsoft.com/office/drawing/2014/main" id="{35509634-BE99-DE99-CE9F-7ABEDDB013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4076" y="3742471"/>
              <a:ext cx="1957273" cy="468320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21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CF27BD2A-17B7-0501-CCB9-5C3C1B699AED}"/>
              </a:ext>
            </a:extLst>
          </p:cNvPr>
          <p:cNvGrpSpPr/>
          <p:nvPr/>
        </p:nvGrpSpPr>
        <p:grpSpPr>
          <a:xfrm>
            <a:off x="197807" y="3015832"/>
            <a:ext cx="2766075" cy="2276859"/>
            <a:chOff x="674643" y="2732697"/>
            <a:chExt cx="2766075" cy="2276859"/>
          </a:xfrm>
        </p:grpSpPr>
        <p:cxnSp>
          <p:nvCxnSpPr>
            <p:cNvPr id="65" name="Connecteur droit avec flèche 2">
              <a:extLst>
                <a:ext uri="{FF2B5EF4-FFF2-40B4-BE49-F238E27FC236}">
                  <a16:creationId xmlns:a16="http://schemas.microsoft.com/office/drawing/2014/main" id="{6090247F-8B6D-4570-E380-39B421FE0BA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871844" y="3198591"/>
              <a:ext cx="1568874" cy="1810965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66" name="Line 7">
              <a:extLst>
                <a:ext uri="{FF2B5EF4-FFF2-40B4-BE49-F238E27FC236}">
                  <a16:creationId xmlns:a16="http://schemas.microsoft.com/office/drawing/2014/main" id="{C5A623C4-DDB5-AC9A-4A13-ABE84C172B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72208" y="3249406"/>
              <a:ext cx="702482" cy="733476"/>
            </a:xfrm>
            <a:prstGeom prst="line">
              <a:avLst/>
            </a:prstGeom>
            <a:noFill/>
            <a:ln w="28575" cmpd="sng">
              <a:solidFill>
                <a:srgbClr val="92D05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84410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53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endParaRPr>
            </a:p>
          </p:txBody>
        </p:sp>
        <p:sp>
          <p:nvSpPr>
            <p:cNvPr id="67" name="AutoShape 19">
              <a:extLst>
                <a:ext uri="{FF2B5EF4-FFF2-40B4-BE49-F238E27FC236}">
                  <a16:creationId xmlns:a16="http://schemas.microsoft.com/office/drawing/2014/main" id="{ACB7DF3B-2A85-96AB-59DD-F1552F0959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643" y="2732697"/>
              <a:ext cx="2481880" cy="570471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22225">
              <a:solidFill>
                <a:srgbClr val="92D05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ctr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rp-, </a:t>
              </a: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ＭＳ Ｐゴシック" charset="0"/>
                </a:rPr>
                <a:t>n</a:t>
              </a: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p-process: ~ 200 nuclei</a:t>
              </a:r>
            </a:p>
            <a:p>
              <a:pPr marL="0" marR="0" lvl="0" indent="0" algn="ctr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(p,</a:t>
              </a: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ＭＳ Ｐゴシック" charset="0"/>
                </a:rPr>
                <a:t>g</a:t>
              </a: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), (n,p), </a:t>
              </a: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Symbol" pitchFamily="2" charset="2"/>
                  <a:ea typeface="ＭＳ Ｐゴシック" charset="0"/>
                  <a:cs typeface="ＭＳ Ｐゴシック" charset="0"/>
                </a:rPr>
                <a:t>b</a:t>
              </a:r>
              <a:r>
                <a:rPr kumimoji="0" lang="fr-FR" sz="1600" b="0" i="0" u="none" strike="noStrike" kern="1200" cap="none" spc="0" normalizeH="0" baseline="3000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+</a:t>
              </a:r>
              <a:r>
                <a:rPr kumimoji="0" lang="fr-FR" sz="1600" b="0" i="0" u="none" strike="noStrike" kern="1200" cap="none" spc="0" normalizeH="0" baseline="0" noProof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ＭＳ Ｐゴシック" charset="0"/>
                </a:rPr>
                <a:t>, EC</a:t>
              </a:r>
            </a:p>
          </p:txBody>
        </p:sp>
      </p:grpSp>
      <p:sp>
        <p:nvSpPr>
          <p:cNvPr id="70" name="Rectangle 10">
            <a:extLst>
              <a:ext uri="{FF2B5EF4-FFF2-40B4-BE49-F238E27FC236}">
                <a16:creationId xmlns:a16="http://schemas.microsoft.com/office/drawing/2014/main" id="{83D0BEBA-C078-7674-4EEB-665E78D03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7722" y="174338"/>
            <a:ext cx="694651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844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rPr>
              <a:t>Nuclear Astrophysics: a field with high NP demands</a:t>
            </a: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B10789F0-54B1-5D2A-622C-3F6B51D8F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041" y="2128161"/>
            <a:ext cx="12271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779446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Arial" charset="0"/>
              </a:rPr>
              <a:t>Neutron drip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Arial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B823F2F8-3F21-D730-899D-B680A5FF3C01}"/>
              </a:ext>
            </a:extLst>
          </p:cNvPr>
          <p:cNvSpPr txBox="1">
            <a:spLocks noChangeArrowheads="1"/>
          </p:cNvSpPr>
          <p:nvPr/>
        </p:nvSpPr>
        <p:spPr bwMode="auto">
          <a:xfrm rot="19811258">
            <a:off x="5338424" y="861471"/>
            <a:ext cx="12271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779446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Arial" charset="0"/>
              </a:rPr>
              <a:t>Proton drip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Arial" charset="0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D81DF6A-6D62-3BF2-5591-16D115FDF52A}"/>
              </a:ext>
            </a:extLst>
          </p:cNvPr>
          <p:cNvCxnSpPr>
            <a:cxnSpLocks/>
          </p:cNvCxnSpPr>
          <p:nvPr/>
        </p:nvCxnSpPr>
        <p:spPr>
          <a:xfrm flipH="1">
            <a:off x="1616323" y="4360957"/>
            <a:ext cx="841784" cy="795933"/>
          </a:xfrm>
          <a:prstGeom prst="straightConnector1">
            <a:avLst/>
          </a:prstGeom>
          <a:ln w="50800">
            <a:solidFill>
              <a:srgbClr val="9494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Group 44">
            <a:extLst>
              <a:ext uri="{FF2B5EF4-FFF2-40B4-BE49-F238E27FC236}">
                <a16:creationId xmlns:a16="http://schemas.microsoft.com/office/drawing/2014/main" id="{F16F0300-09D8-2701-891D-55D4C2D85E58}"/>
              </a:ext>
            </a:extLst>
          </p:cNvPr>
          <p:cNvGrpSpPr/>
          <p:nvPr/>
        </p:nvGrpSpPr>
        <p:grpSpPr>
          <a:xfrm>
            <a:off x="1989449" y="4810451"/>
            <a:ext cx="1603171" cy="537359"/>
            <a:chOff x="1989449" y="4810451"/>
            <a:chExt cx="1603171" cy="53735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A93398B-D9E1-56E0-B4B9-2FDDFD1CB9D4}"/>
                </a:ext>
              </a:extLst>
            </p:cNvPr>
            <p:cNvGrpSpPr/>
            <p:nvPr/>
          </p:nvGrpSpPr>
          <p:grpSpPr>
            <a:xfrm>
              <a:off x="2032578" y="4824590"/>
              <a:ext cx="1560042" cy="523220"/>
              <a:chOff x="1613744" y="7511305"/>
              <a:chExt cx="1560042" cy="523220"/>
            </a:xfrm>
          </p:grpSpPr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037EA29-46F3-3734-FCBB-3E41A9BDF8AB}"/>
                  </a:ext>
                </a:extLst>
              </p:cNvPr>
              <p:cNvSpPr txBox="1"/>
              <p:nvPr/>
            </p:nvSpPr>
            <p:spPr>
              <a:xfrm>
                <a:off x="1613744" y="7511305"/>
                <a:ext cx="15600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BE" sz="1400">
                    <a:solidFill>
                      <a:srgbClr val="94949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UHECR: ~100 nuc</a:t>
                </a:r>
              </a:p>
              <a:p>
                <a:pPr algn="ctr"/>
                <a:r>
                  <a:rPr lang="en-BE" sz="1400">
                    <a:solidFill>
                      <a:srgbClr val="94949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:r>
                  <a:rPr lang="en-BE" sz="1400">
                    <a:solidFill>
                      <a:srgbClr val="949494"/>
                    </a:solidFill>
                    <a:latin typeface="Symbol" pitchFamily="2" charset="2"/>
                    <a:cs typeface="Times New Roman" panose="02020603050405020304" pitchFamily="18" charset="0"/>
                  </a:rPr>
                  <a:t>g</a:t>
                </a:r>
                <a:r>
                  <a:rPr lang="en-BE" sz="1400">
                    <a:solidFill>
                      <a:srgbClr val="94949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,n), (</a:t>
                </a:r>
                <a:r>
                  <a:rPr lang="en-BE" sz="1400">
                    <a:solidFill>
                      <a:srgbClr val="949494"/>
                    </a:solidFill>
                    <a:latin typeface="Symbol" pitchFamily="2" charset="2"/>
                    <a:cs typeface="Times New Roman" panose="02020603050405020304" pitchFamily="18" charset="0"/>
                  </a:rPr>
                  <a:t>g</a:t>
                </a:r>
                <a:r>
                  <a:rPr lang="en-BE" sz="1400">
                    <a:solidFill>
                      <a:srgbClr val="94949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,p), (</a:t>
                </a:r>
                <a:r>
                  <a:rPr lang="en-BE" sz="1400">
                    <a:solidFill>
                      <a:srgbClr val="949494"/>
                    </a:solidFill>
                    <a:latin typeface="Symbol" pitchFamily="2" charset="2"/>
                    <a:cs typeface="Times New Roman" panose="02020603050405020304" pitchFamily="18" charset="0"/>
                  </a:rPr>
                  <a:t>g,a</a:t>
                </a:r>
                <a:r>
                  <a:rPr lang="en-BE" sz="1400">
                    <a:solidFill>
                      <a:srgbClr val="949494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p:txBody>
          </p:sp>
          <p:sp>
            <p:nvSpPr>
              <p:cNvPr id="10" name="Rounded Rectangle 9">
                <a:extLst>
                  <a:ext uri="{FF2B5EF4-FFF2-40B4-BE49-F238E27FC236}">
                    <a16:creationId xmlns:a16="http://schemas.microsoft.com/office/drawing/2014/main" id="{4EF245EF-A551-3B47-F3F6-0A6C2BFD7842}"/>
                  </a:ext>
                </a:extLst>
              </p:cNvPr>
              <p:cNvSpPr/>
              <p:nvPr/>
            </p:nvSpPr>
            <p:spPr>
              <a:xfrm>
                <a:off x="1672219" y="7547152"/>
                <a:ext cx="1451290" cy="487373"/>
              </a:xfrm>
              <a:prstGeom prst="roundRect">
                <a:avLst/>
              </a:prstGeom>
              <a:noFill/>
              <a:ln w="19050">
                <a:solidFill>
                  <a:srgbClr val="949494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BE"/>
              </a:p>
            </p:txBody>
          </p:sp>
        </p:grpSp>
        <p:sp>
          <p:nvSpPr>
            <p:cNvPr id="39" name="Line 16">
              <a:extLst>
                <a:ext uri="{FF2B5EF4-FFF2-40B4-BE49-F238E27FC236}">
                  <a16:creationId xmlns:a16="http://schemas.microsoft.com/office/drawing/2014/main" id="{F86E915F-B176-8BFC-D87A-3CD4ECCBE2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1989449" y="4810451"/>
              <a:ext cx="111904" cy="268469"/>
            </a:xfrm>
            <a:prstGeom prst="line">
              <a:avLst/>
            </a:prstGeom>
            <a:noFill/>
            <a:ln w="28575" cmpd="sng">
              <a:solidFill>
                <a:srgbClr val="949494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844357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216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527C9D31-DF07-6453-791B-A2E524E143A7}"/>
              </a:ext>
            </a:extLst>
          </p:cNvPr>
          <p:cNvSpPr txBox="1"/>
          <p:nvPr/>
        </p:nvSpPr>
        <p:spPr>
          <a:xfrm rot="1943352">
            <a:off x="974272" y="2704944"/>
            <a:ext cx="7748608" cy="70788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4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... Nuclear theory to fill the gaps ...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D65EA84-34B5-3309-7856-99DC2D283781}"/>
              </a:ext>
            </a:extLst>
          </p:cNvPr>
          <p:cNvSpPr txBox="1"/>
          <p:nvPr/>
        </p:nvSpPr>
        <p:spPr>
          <a:xfrm>
            <a:off x="449168" y="1678937"/>
            <a:ext cx="8435329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BE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How do nuclear uncertainties affect astrophysics observables ?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BE" sz="3200" b="1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r>
              <a:rPr kumimoji="0" lang="en-BE" sz="32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How accurate should the NP predictions be ?</a:t>
            </a:r>
          </a:p>
          <a:p>
            <a:pPr marL="342900" lvl="0" indent="-342900">
              <a:buFont typeface="Arial" panose="020B0604020202020204" pitchFamily="34" charset="0"/>
              <a:buChar char="•"/>
              <a:defRPr/>
            </a:pPr>
            <a:endParaRPr kumimoji="0" lang="en-BE" sz="320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BE" sz="32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needs to be measured ? </a:t>
            </a:r>
          </a:p>
        </p:txBody>
      </p:sp>
    </p:spTree>
    <p:extLst>
      <p:ext uri="{BB962C8B-B14F-4D97-AF65-F5344CB8AC3E}">
        <p14:creationId xmlns:p14="http://schemas.microsoft.com/office/powerpoint/2010/main" val="1462494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AFD804-AC22-6FD8-E154-D33B1B34D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>
            <a:extLst>
              <a:ext uri="{FF2B5EF4-FFF2-40B4-BE49-F238E27FC236}">
                <a16:creationId xmlns:a16="http://schemas.microsoft.com/office/drawing/2014/main" id="{29C180CF-E761-E786-6066-93B9C6ABC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2541" y="-894620"/>
            <a:ext cx="12128435" cy="857056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B14084-EC68-654D-7030-5EB3D49A5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96023" y="-902018"/>
            <a:ext cx="12117979" cy="8563178"/>
          </a:xfrm>
          <a:prstGeom prst="rect">
            <a:avLst/>
          </a:prstGeom>
        </p:spPr>
      </p:pic>
      <p:sp>
        <p:nvSpPr>
          <p:cNvPr id="29" name="Line 6">
            <a:extLst>
              <a:ext uri="{FF2B5EF4-FFF2-40B4-BE49-F238E27FC236}">
                <a16:creationId xmlns:a16="http://schemas.microsoft.com/office/drawing/2014/main" id="{FE9ECA2D-9FAF-134A-FCE1-245774F3CA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922703" y="3304772"/>
            <a:ext cx="649297" cy="1053040"/>
          </a:xfrm>
          <a:prstGeom prst="line">
            <a:avLst/>
          </a:prstGeom>
          <a:noFill/>
          <a:ln w="28575" cmpd="sng">
            <a:solidFill>
              <a:srgbClr val="FF85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844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35" b="0" i="0" u="none" strike="noStrike" kern="1200" cap="none" spc="0" normalizeH="0" baseline="0" noProof="0">
              <a:ln>
                <a:noFill/>
              </a:ln>
              <a:solidFill>
                <a:srgbClr val="FF8500"/>
              </a:solidFill>
              <a:effectLst/>
              <a:uLnTx/>
              <a:uFillTx/>
              <a:latin typeface="Times"/>
              <a:ea typeface="ＭＳ Ｐゴシック" charset="0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A0DE5F-94FF-BAEE-DCD9-4E8FEE4351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96023" y="-902018"/>
            <a:ext cx="12117979" cy="856317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E03CC7C-5F2D-9F8C-1F1B-EE63675C50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696023" y="-902018"/>
            <a:ext cx="12117979" cy="8563178"/>
          </a:xfrm>
          <a:prstGeom prst="rect">
            <a:avLst/>
          </a:prstGeom>
        </p:spPr>
      </p:pic>
      <p:sp>
        <p:nvSpPr>
          <p:cNvPr id="26" name="Line 8">
            <a:extLst>
              <a:ext uri="{FF2B5EF4-FFF2-40B4-BE49-F238E27FC236}">
                <a16:creationId xmlns:a16="http://schemas.microsoft.com/office/drawing/2014/main" id="{59E65F86-6937-23BF-11D2-441C51052ADD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36085" y="2627672"/>
            <a:ext cx="817476" cy="611590"/>
          </a:xfrm>
          <a:prstGeom prst="line">
            <a:avLst/>
          </a:prstGeom>
          <a:noFill/>
          <a:ln w="28575" cmpd="sng">
            <a:solidFill>
              <a:srgbClr val="0000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844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 charset="0"/>
              <a:cs typeface="+mn-cs"/>
            </a:endParaRPr>
          </a:p>
        </p:txBody>
      </p:sp>
      <p:sp>
        <p:nvSpPr>
          <p:cNvPr id="27" name="Rectangle à coins arrondis 25">
            <a:extLst>
              <a:ext uri="{FF2B5EF4-FFF2-40B4-BE49-F238E27FC236}">
                <a16:creationId xmlns:a16="http://schemas.microsoft.com/office/drawing/2014/main" id="{E8518E5E-45C8-A8B8-68C5-6FC354D7751A}"/>
              </a:ext>
            </a:extLst>
          </p:cNvPr>
          <p:cNvSpPr/>
          <p:nvPr/>
        </p:nvSpPr>
        <p:spPr bwMode="auto">
          <a:xfrm>
            <a:off x="5343116" y="3239261"/>
            <a:ext cx="2878426" cy="996793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33" tIns="42217" rIns="84433" bIns="4221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r-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process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: </a:t>
            </a:r>
          </a:p>
          <a:p>
            <a:pPr marL="285750" marR="0" lvl="0" indent="-28575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NSM, SNII ? Collapsar ?</a:t>
            </a:r>
          </a:p>
          <a:p>
            <a:pPr marL="285750" marR="0" lvl="0" indent="-28575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~5000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nuclei</a:t>
            </a:r>
            <a:r>
              <a:rPr lang="fr-FR" sz="1600" dirty="0" err="1">
                <a:solidFill>
                  <a:srgbClr val="0000FF"/>
                </a:solidFill>
                <a:latin typeface="Times" charset="0"/>
                <a:ea typeface="ＭＳ Ｐゴシック" charset="0"/>
                <a:cs typeface="ＭＳ Ｐゴシック" charset="0"/>
              </a:rPr>
              <a:t>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n,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), 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,n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),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,  fission, FFD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76CA0FA-F199-A6DA-691C-B41886E73F52}"/>
              </a:ext>
            </a:extLst>
          </p:cNvPr>
          <p:cNvGrpSpPr/>
          <p:nvPr/>
        </p:nvGrpSpPr>
        <p:grpSpPr>
          <a:xfrm>
            <a:off x="3321175" y="1906916"/>
            <a:ext cx="2130837" cy="1227758"/>
            <a:chOff x="3321175" y="2122816"/>
            <a:chExt cx="2130837" cy="1227758"/>
          </a:xfrm>
        </p:grpSpPr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391AB131-CEB5-F7EE-A596-8F6775B28EFE}"/>
                </a:ext>
              </a:extLst>
            </p:cNvPr>
            <p:cNvSpPr/>
            <p:nvPr/>
          </p:nvSpPr>
          <p:spPr bwMode="auto">
            <a:xfrm rot="10800000">
              <a:off x="5159576" y="2122816"/>
              <a:ext cx="292436" cy="129176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  <p:sp>
          <p:nvSpPr>
            <p:cNvPr id="17" name="Right Arrow 16">
              <a:extLst>
                <a:ext uri="{FF2B5EF4-FFF2-40B4-BE49-F238E27FC236}">
                  <a16:creationId xmlns:a16="http://schemas.microsoft.com/office/drawing/2014/main" id="{8B139D2B-695F-4613-BFF0-DB7FD838FC12}"/>
                </a:ext>
              </a:extLst>
            </p:cNvPr>
            <p:cNvSpPr/>
            <p:nvPr/>
          </p:nvSpPr>
          <p:spPr bwMode="auto">
            <a:xfrm rot="10800000">
              <a:off x="4838627" y="2359571"/>
              <a:ext cx="292436" cy="129176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  <p:sp>
          <p:nvSpPr>
            <p:cNvPr id="18" name="Right Arrow 17">
              <a:extLst>
                <a:ext uri="{FF2B5EF4-FFF2-40B4-BE49-F238E27FC236}">
                  <a16:creationId xmlns:a16="http://schemas.microsoft.com/office/drawing/2014/main" id="{01C25BDC-0236-F4EC-C94D-77AB4708BA93}"/>
                </a:ext>
              </a:extLst>
            </p:cNvPr>
            <p:cNvSpPr/>
            <p:nvPr/>
          </p:nvSpPr>
          <p:spPr bwMode="auto">
            <a:xfrm rot="10800000">
              <a:off x="4538151" y="2586603"/>
              <a:ext cx="292436" cy="129176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  <p:sp>
          <p:nvSpPr>
            <p:cNvPr id="19" name="Right Arrow 18">
              <a:extLst>
                <a:ext uri="{FF2B5EF4-FFF2-40B4-BE49-F238E27FC236}">
                  <a16:creationId xmlns:a16="http://schemas.microsoft.com/office/drawing/2014/main" id="{8E66DF5A-1342-7DEA-52A0-2C6CA0C7F352}"/>
                </a:ext>
              </a:extLst>
            </p:cNvPr>
            <p:cNvSpPr/>
            <p:nvPr/>
          </p:nvSpPr>
          <p:spPr bwMode="auto">
            <a:xfrm rot="10800000">
              <a:off x="4235282" y="2812790"/>
              <a:ext cx="292436" cy="129176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  <p:sp>
          <p:nvSpPr>
            <p:cNvPr id="20" name="Right Arrow 19">
              <a:extLst>
                <a:ext uri="{FF2B5EF4-FFF2-40B4-BE49-F238E27FC236}">
                  <a16:creationId xmlns:a16="http://schemas.microsoft.com/office/drawing/2014/main" id="{09672C58-8AB9-07E8-56F8-3518CE63EA31}"/>
                </a:ext>
              </a:extLst>
            </p:cNvPr>
            <p:cNvSpPr/>
            <p:nvPr/>
          </p:nvSpPr>
          <p:spPr bwMode="auto">
            <a:xfrm rot="5400000">
              <a:off x="4086544" y="2917554"/>
              <a:ext cx="163724" cy="133754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  <p:sp>
          <p:nvSpPr>
            <p:cNvPr id="21" name="Right Arrow 20">
              <a:extLst>
                <a:ext uri="{FF2B5EF4-FFF2-40B4-BE49-F238E27FC236}">
                  <a16:creationId xmlns:a16="http://schemas.microsoft.com/office/drawing/2014/main" id="{F06692CB-2BEE-C2D1-0560-E58CB6A72FD0}"/>
                </a:ext>
              </a:extLst>
            </p:cNvPr>
            <p:cNvSpPr/>
            <p:nvPr/>
          </p:nvSpPr>
          <p:spPr bwMode="auto">
            <a:xfrm rot="8621688">
              <a:off x="3992146" y="2434759"/>
              <a:ext cx="1277714" cy="142812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  <p:sp>
          <p:nvSpPr>
            <p:cNvPr id="22" name="Right Arrow 21">
              <a:extLst>
                <a:ext uri="{FF2B5EF4-FFF2-40B4-BE49-F238E27FC236}">
                  <a16:creationId xmlns:a16="http://schemas.microsoft.com/office/drawing/2014/main" id="{BFA2340B-D81C-DF1D-D027-B7A8547CE376}"/>
                </a:ext>
              </a:extLst>
            </p:cNvPr>
            <p:cNvSpPr/>
            <p:nvPr/>
          </p:nvSpPr>
          <p:spPr bwMode="auto">
            <a:xfrm rot="8621688">
              <a:off x="3321175" y="3199001"/>
              <a:ext cx="814265" cy="151573"/>
            </a:xfrm>
            <a:prstGeom prst="rightArrow">
              <a:avLst/>
            </a:prstGeom>
            <a:solidFill>
              <a:srgbClr val="00AB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84406" tIns="42203" rIns="84406" bIns="42203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844104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1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</p:grpSp>
      <p:sp>
        <p:nvSpPr>
          <p:cNvPr id="14" name="Line 7">
            <a:extLst>
              <a:ext uri="{FF2B5EF4-FFF2-40B4-BE49-F238E27FC236}">
                <a16:creationId xmlns:a16="http://schemas.microsoft.com/office/drawing/2014/main" id="{76428E8A-014C-1D24-A1D6-8A4B9A860800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5337" y="1869374"/>
            <a:ext cx="879945" cy="692970"/>
          </a:xfrm>
          <a:prstGeom prst="line">
            <a:avLst/>
          </a:prstGeom>
          <a:noFill/>
          <a:ln w="28575" cmpd="sng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algn="l" defTabSz="844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53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 charset="0"/>
              <a:cs typeface="+mn-cs"/>
            </a:endParaRPr>
          </a:p>
        </p:txBody>
      </p:sp>
      <p:sp>
        <p:nvSpPr>
          <p:cNvPr id="15" name="Rectangle à coins arrondis 25">
            <a:extLst>
              <a:ext uri="{FF2B5EF4-FFF2-40B4-BE49-F238E27FC236}">
                <a16:creationId xmlns:a16="http://schemas.microsoft.com/office/drawing/2014/main" id="{CF822E33-D899-52B0-F6B5-AE669A438F31}"/>
              </a:ext>
            </a:extLst>
          </p:cNvPr>
          <p:cNvSpPr/>
          <p:nvPr/>
        </p:nvSpPr>
        <p:spPr bwMode="auto">
          <a:xfrm>
            <a:off x="1706636" y="832535"/>
            <a:ext cx="3193929" cy="1029441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33" tIns="42217" rIns="84433" bIns="4221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p-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process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: </a:t>
            </a:r>
          </a:p>
          <a:p>
            <a:pPr marL="285750" marR="0" lvl="0" indent="-28575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sz="1600" dirty="0">
                <a:solidFill>
                  <a:srgbClr val="00B050"/>
                </a:solidFill>
                <a:latin typeface="Times" charset="0"/>
                <a:ea typeface="ＭＳ Ｐゴシック" charset="0"/>
                <a:cs typeface="ＭＳ Ｐゴシック" charset="0"/>
              </a:rPr>
              <a:t> SNII, SNIa</a:t>
            </a:r>
          </a:p>
          <a:p>
            <a:pPr marL="285750" marR="0" lvl="0" indent="-28575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~2000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nuclei</a:t>
            </a:r>
            <a:r>
              <a:rPr lang="fr-FR" sz="1600" dirty="0" err="1">
                <a:solidFill>
                  <a:srgbClr val="00B050"/>
                </a:solidFill>
                <a:latin typeface="Times" charset="0"/>
                <a:ea typeface="ＭＳ Ｐゴシック" charset="0"/>
                <a:cs typeface="ＭＳ Ｐゴシック" charset="0"/>
              </a:rPr>
              <a:t>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g,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), 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,p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), 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g,a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); n-,p-,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ymbol" pitchFamily="2" charset="2"/>
                <a:ea typeface="ＭＳ Ｐゴシック" charset="0"/>
                <a:cs typeface="ＭＳ Ｐゴシック" charset="0"/>
              </a:rPr>
              <a:t>a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-cap;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+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" name="Text Box 6">
            <a:extLst>
              <a:ext uri="{FF2B5EF4-FFF2-40B4-BE49-F238E27FC236}">
                <a16:creationId xmlns:a16="http://schemas.microsoft.com/office/drawing/2014/main" id="{6FABCF3C-F0A5-48F1-DEE2-6FDDC8ABC3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7041" y="2128161"/>
            <a:ext cx="12271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779446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Arial" charset="0"/>
              </a:rPr>
              <a:t>Neutron drip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Arial" charset="0"/>
            </a:endParaRPr>
          </a:p>
        </p:txBody>
      </p:sp>
      <p:sp>
        <p:nvSpPr>
          <p:cNvPr id="3" name="Text Box 6">
            <a:extLst>
              <a:ext uri="{FF2B5EF4-FFF2-40B4-BE49-F238E27FC236}">
                <a16:creationId xmlns:a16="http://schemas.microsoft.com/office/drawing/2014/main" id="{04A9790E-4794-51AC-A176-FD61C99BEEE1}"/>
              </a:ext>
            </a:extLst>
          </p:cNvPr>
          <p:cNvSpPr txBox="1">
            <a:spLocks noChangeArrowheads="1"/>
          </p:cNvSpPr>
          <p:nvPr/>
        </p:nvSpPr>
        <p:spPr bwMode="auto">
          <a:xfrm rot="19811258">
            <a:off x="5338424" y="861471"/>
            <a:ext cx="1227118" cy="307777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779446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Arial" charset="0"/>
              </a:rPr>
              <a:t>Proton drip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Arial" charset="0"/>
            </a:endParaRPr>
          </a:p>
        </p:txBody>
      </p:sp>
      <p:sp>
        <p:nvSpPr>
          <p:cNvPr id="30" name="Rectangle à coins arrondis 25">
            <a:extLst>
              <a:ext uri="{FF2B5EF4-FFF2-40B4-BE49-F238E27FC236}">
                <a16:creationId xmlns:a16="http://schemas.microsoft.com/office/drawing/2014/main" id="{EBEE7C29-FF78-CB5D-0F88-6FE2F7EEEFFE}"/>
              </a:ext>
            </a:extLst>
          </p:cNvPr>
          <p:cNvSpPr/>
          <p:nvPr/>
        </p:nvSpPr>
        <p:spPr bwMode="auto">
          <a:xfrm>
            <a:off x="3269545" y="4357813"/>
            <a:ext cx="2982571" cy="788548"/>
          </a:xfrm>
          <a:prstGeom prst="roundRect">
            <a:avLst/>
          </a:prstGeom>
          <a:solidFill>
            <a:schemeClr val="bg1"/>
          </a:solidFill>
          <a:ln w="19050" cap="flat" cmpd="sng" algn="ctr">
            <a:solidFill>
              <a:srgbClr val="FF8B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4433" tIns="42217" rIns="84433" bIns="42217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i-</a:t>
            </a:r>
            <a:r>
              <a:rPr kumimoji="0" lang="fr-FR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process</a:t>
            </a:r>
            <a:r>
              <a:rPr kumimoji="0" lang="fr-FR" sz="1600" b="1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: </a:t>
            </a:r>
          </a:p>
          <a:p>
            <a:pPr marL="285750" marR="0" lvl="0" indent="-28575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AGB stars, RAWD </a:t>
            </a:r>
          </a:p>
          <a:p>
            <a:pPr marL="285750" marR="0" lvl="0" indent="-285750" defTabSz="844357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~1000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nuclei</a:t>
            </a:r>
            <a:r>
              <a:rPr lang="fr-FR" sz="1600" dirty="0" err="1">
                <a:solidFill>
                  <a:srgbClr val="FF8B00"/>
                </a:solidFill>
                <a:latin typeface="Times" charset="0"/>
                <a:ea typeface="ＭＳ Ｐゴシック" charset="0"/>
                <a:cs typeface="ＭＳ Ｐゴシック" charset="0"/>
              </a:rPr>
              <a:t>: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(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n,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g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), 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Symbol" charset="2"/>
                <a:ea typeface="ＭＳ Ｐゴシック" charset="0"/>
                <a:cs typeface="Symbol" charset="2"/>
              </a:rPr>
              <a:t>b</a:t>
            </a:r>
            <a:r>
              <a:rPr kumimoji="0" lang="fr-FR" sz="1600" b="0" i="0" u="none" strike="noStrike" kern="1200" cap="none" spc="0" normalizeH="0" baseline="3000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-</a:t>
            </a:r>
            <a:r>
              <a:rPr kumimoji="0" lang="fr-FR" sz="1600" b="0" i="0" u="none" strike="noStrike" kern="1200" cap="none" spc="0" normalizeH="0" noProof="0" dirty="0">
                <a:ln>
                  <a:noFill/>
                </a:ln>
                <a:solidFill>
                  <a:srgbClr val="FF8B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, fission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FF8B00"/>
              </a:solidFill>
              <a:effectLst/>
              <a:uLnTx/>
              <a:uFillTx/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D063C359-A38F-87C6-345D-790551E75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000" y="174338"/>
            <a:ext cx="812998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marL="0" marR="0" lvl="0" indent="0" algn="ctr" defTabSz="84410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 charset="0"/>
                <a:cs typeface="+mn-cs"/>
              </a:rPr>
              <a:t>Nucleosynthesis: a field with high demands in theoretical NP</a:t>
            </a:r>
          </a:p>
        </p:txBody>
      </p:sp>
    </p:spTree>
    <p:extLst>
      <p:ext uri="{BB962C8B-B14F-4D97-AF65-F5344CB8AC3E}">
        <p14:creationId xmlns:p14="http://schemas.microsoft.com/office/powerpoint/2010/main" val="3303629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F6659F-1BCF-C405-072B-2840E5E35EDC}"/>
              </a:ext>
            </a:extLst>
          </p:cNvPr>
          <p:cNvSpPr txBox="1"/>
          <p:nvPr/>
        </p:nvSpPr>
        <p:spPr>
          <a:xfrm>
            <a:off x="492918" y="635794"/>
            <a:ext cx="84802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BE" sz="24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last 60 years, nuclear astrophysicists have been trying to estimate the impact of theoretical nuclear physics uncertainties on astrophysical observables 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0D5F1E-BA5F-F11A-9176-D55EE776A7E6}"/>
              </a:ext>
            </a:extLst>
          </p:cNvPr>
          <p:cNvSpPr txBox="1"/>
          <p:nvPr/>
        </p:nvSpPr>
        <p:spPr>
          <a:xfrm>
            <a:off x="167878" y="138870"/>
            <a:ext cx="8808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How do nuclear uncertainties affect astrophysics observables 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0B4765-6452-B069-FECD-F99FEB83B509}"/>
              </a:ext>
            </a:extLst>
          </p:cNvPr>
          <p:cNvSpPr txBox="1"/>
          <p:nvPr/>
        </p:nvSpPr>
        <p:spPr>
          <a:xfrm>
            <a:off x="331893" y="4808054"/>
            <a:ext cx="848021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BE" sz="200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Note: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BE" sz="200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Experimentalists always provide “uncertainties” (“error bars”)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BE" sz="2000">
                <a:latin typeface="Times New Roman" panose="02020603050405020304" pitchFamily="18" charset="0"/>
                <a:cs typeface="Times New Roman" panose="02020603050405020304" pitchFamily="18" charset="0"/>
              </a:rPr>
              <a:t>Theoretical NP uncertainties “</a:t>
            </a:r>
            <a:r>
              <a:rPr lang="en-BE" sz="2000" i="1">
                <a:latin typeface="Times New Roman" panose="02020603050405020304" pitchFamily="18" charset="0"/>
                <a:cs typeface="Times New Roman" panose="02020603050405020304" pitchFamily="18" charset="0"/>
              </a:rPr>
              <a:t>discovered”</a:t>
            </a:r>
            <a:r>
              <a:rPr lang="en-BE" sz="2000">
                <a:latin typeface="Times New Roman" panose="02020603050405020304" pitchFamily="18" charset="0"/>
                <a:cs typeface="Times New Roman" panose="02020603050405020304" pitchFamily="18" charset="0"/>
              </a:rPr>
              <a:t> in ~2020 in the nuclear astrophysics community </a:t>
            </a:r>
          </a:p>
          <a:p>
            <a:pPr marL="1257300" lvl="2" indent="-342900">
              <a:buFont typeface="Wingdings" pitchFamily="2" charset="2"/>
              <a:buChar char="à"/>
            </a:pPr>
            <a:r>
              <a:rPr lang="en-BE" sz="2000">
                <a:latin typeface="Times New Roman" panose="02020603050405020304" pitchFamily="18" charset="0"/>
                <a:cs typeface="Times New Roman" panose="02020603050405020304" pitchFamily="18" charset="0"/>
              </a:rPr>
              <a:t>Essentially no well-documented theoretical uncertainties</a:t>
            </a:r>
          </a:p>
          <a:p>
            <a:pPr marL="1257300" lvl="2" indent="-342900">
              <a:buFont typeface="Wingdings" pitchFamily="2" charset="2"/>
              <a:buChar char="à"/>
            </a:pPr>
            <a:r>
              <a:rPr lang="en-BE" sz="2000">
                <a:latin typeface="Times New Roman" panose="02020603050405020304" pitchFamily="18" charset="0"/>
                <a:cs typeface="Times New Roman" panose="02020603050405020304" pitchFamily="18" charset="0"/>
              </a:rPr>
              <a:t>Many confusing and incorrect approaches followed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5C176D7-40A3-B39D-3B87-664277D99236}"/>
              </a:ext>
            </a:extLst>
          </p:cNvPr>
          <p:cNvGrpSpPr/>
          <p:nvPr/>
        </p:nvGrpSpPr>
        <p:grpSpPr>
          <a:xfrm>
            <a:off x="316457" y="1941834"/>
            <a:ext cx="522991" cy="2795769"/>
            <a:chOff x="406399" y="2005869"/>
            <a:chExt cx="522991" cy="2163045"/>
          </a:xfrm>
        </p:grpSpPr>
        <p:sp>
          <p:nvSpPr>
            <p:cNvPr id="13" name="Bent Up Arrow 12">
              <a:extLst>
                <a:ext uri="{FF2B5EF4-FFF2-40B4-BE49-F238E27FC236}">
                  <a16:creationId xmlns:a16="http://schemas.microsoft.com/office/drawing/2014/main" id="{784BF95F-C330-5E40-A65F-90E2937A6FFF}"/>
                </a:ext>
              </a:extLst>
            </p:cNvPr>
            <p:cNvSpPr/>
            <p:nvPr/>
          </p:nvSpPr>
          <p:spPr>
            <a:xfrm rot="5400000" flipH="1">
              <a:off x="-412805" y="2825073"/>
              <a:ext cx="2161399" cy="522991"/>
            </a:xfrm>
            <a:prstGeom prst="bentUpArrow">
              <a:avLst>
                <a:gd name="adj1" fmla="val 20850"/>
                <a:gd name="adj2" fmla="val 30882"/>
                <a:gd name="adj3" fmla="val 40764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05C453-9F9D-69FA-E4A3-63E9E7223776}"/>
                </a:ext>
              </a:extLst>
            </p:cNvPr>
            <p:cNvSpPr/>
            <p:nvPr/>
          </p:nvSpPr>
          <p:spPr>
            <a:xfrm>
              <a:off x="406400" y="4083379"/>
              <a:ext cx="508000" cy="85535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31356CDE-06B8-A3FA-364F-A8BD43618DF6}"/>
              </a:ext>
            </a:extLst>
          </p:cNvPr>
          <p:cNvSpPr txBox="1"/>
          <p:nvPr/>
        </p:nvSpPr>
        <p:spPr>
          <a:xfrm>
            <a:off x="577953" y="1871382"/>
            <a:ext cx="8151179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marR="0" lvl="1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mprove </a:t>
            </a:r>
            <a:r>
              <a:rPr kumimoji="0" lang="en-BE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models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and optimize model </a:t>
            </a:r>
            <a:r>
              <a:rPr kumimoji="0" lang="en-BE" sz="24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parameters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for the various nuclear inputs entering reaction/decay rates</a:t>
            </a:r>
          </a:p>
          <a:p>
            <a:pPr marL="914400" marR="0" lvl="1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Quantify uncertainties affecting the various inputs</a:t>
            </a:r>
          </a:p>
          <a:p>
            <a:pPr marL="914400" marR="0" lvl="1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stimate rates and propagate input uncertainties into rates</a:t>
            </a:r>
          </a:p>
          <a:p>
            <a:pPr marL="914400" marR="0" lvl="1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Propagate the nuclear rate uncertainties into “realistic” astrophysical simulations and astronomical observables</a:t>
            </a:r>
          </a:p>
          <a:p>
            <a:pPr marL="914400" marR="0" lvl="1" indent="-4572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dentify the reaction/decay rates impacting the most observables for future (exp or theoretical) improvements</a:t>
            </a:r>
          </a:p>
          <a:p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60045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144026" y="145193"/>
            <a:ext cx="8881392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Nuclear inputs to reaction and decay rates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2618587" y="1201055"/>
            <a:ext cx="3836073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Ground-state properties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(Masses,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b</a:t>
            </a:r>
            <a:r>
              <a:rPr kumimoji="0" lang="fr-FR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, matter densities, spl, pairing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61407" y="2470924"/>
            <a:ext cx="300354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Nuclear Level Densities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(E-, J-,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-dep., collective enh., 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973710" y="2470924"/>
            <a:ext cx="289704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Fission properties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(barriers, paths, mass, yields, 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638081" y="992970"/>
            <a:ext cx="7797030" cy="2709333"/>
          </a:xfrm>
          <a:prstGeom prst="round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42879" y="5061863"/>
            <a:ext cx="2513228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Optical potential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(n-, p-,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-potential, def-dep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41797" y="5061863"/>
            <a:ext cx="2589671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g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-ray strength function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(E1, M1, def-dep, T-dep, PC)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70239" y="5061863"/>
            <a:ext cx="226486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b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strength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function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(GT, FF,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def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-dep., PC)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 bwMode="auto">
          <a:xfrm>
            <a:off x="298649" y="4278038"/>
            <a:ext cx="8475903" cy="2048931"/>
          </a:xfrm>
          <a:prstGeom prst="round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87787" y="4572001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STRONG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190473" y="4572001"/>
            <a:ext cx="2692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ELECTROMAGNETIC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819251" y="4572001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WEAK</a:t>
            </a:r>
          </a:p>
        </p:txBody>
      </p:sp>
      <p:cxnSp>
        <p:nvCxnSpPr>
          <p:cNvPr id="18" name="Connecteur droit avec flèche 17"/>
          <p:cNvCxnSpPr>
            <a:endCxn id="5" idx="0"/>
          </p:cNvCxnSpPr>
          <p:nvPr/>
        </p:nvCxnSpPr>
        <p:spPr bwMode="auto">
          <a:xfrm flipH="1">
            <a:off x="2663181" y="1847385"/>
            <a:ext cx="447349" cy="6235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avec flèche 19"/>
          <p:cNvCxnSpPr/>
          <p:nvPr/>
        </p:nvCxnSpPr>
        <p:spPr bwMode="auto">
          <a:xfrm>
            <a:off x="5957454" y="1847326"/>
            <a:ext cx="468000" cy="6235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avec flèche 21"/>
          <p:cNvCxnSpPr/>
          <p:nvPr/>
        </p:nvCxnSpPr>
        <p:spPr bwMode="auto">
          <a:xfrm flipH="1">
            <a:off x="4176873" y="2800294"/>
            <a:ext cx="79199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1" name="Connecteur droit avec flèche 30"/>
          <p:cNvCxnSpPr/>
          <p:nvPr/>
        </p:nvCxnSpPr>
        <p:spPr bwMode="auto">
          <a:xfrm flipH="1">
            <a:off x="1762786" y="3709940"/>
            <a:ext cx="2745981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Connecteur droit avec flèche 32"/>
          <p:cNvCxnSpPr/>
          <p:nvPr/>
        </p:nvCxnSpPr>
        <p:spPr bwMode="auto">
          <a:xfrm>
            <a:off x="4539526" y="3709940"/>
            <a:ext cx="2769868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avec flèche 35"/>
          <p:cNvCxnSpPr/>
          <p:nvPr/>
        </p:nvCxnSpPr>
        <p:spPr bwMode="auto">
          <a:xfrm flipH="1">
            <a:off x="4521200" y="3709940"/>
            <a:ext cx="1246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647812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18587" y="1201055"/>
            <a:ext cx="3836073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Ground-state properties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(Masses,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b</a:t>
            </a:r>
            <a:r>
              <a:rPr kumimoji="0" lang="fr-FR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, matter densities, spl, pairing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161407" y="2470924"/>
            <a:ext cx="300354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Nuclear Level Densities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(E-, J-,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-dep., collective enh., 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973710" y="2470924"/>
            <a:ext cx="289704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Fission properties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(barriers, paths, mass, yields, 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8" name="Rectangle à coins arrondis 7"/>
          <p:cNvSpPr/>
          <p:nvPr/>
        </p:nvSpPr>
        <p:spPr bwMode="auto">
          <a:xfrm>
            <a:off x="638081" y="992970"/>
            <a:ext cx="7797030" cy="2709333"/>
          </a:xfrm>
          <a:prstGeom prst="round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442879" y="5061863"/>
            <a:ext cx="2513228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Optical potential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(n-, p-,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-potential, def-dep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41797" y="5061863"/>
            <a:ext cx="2589671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g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-ray strength function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(E1, M1, def-dep, T-dep, PC)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6170239" y="5061863"/>
            <a:ext cx="226486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b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strength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function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(GT, FF,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def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-dep., PC)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3" name="Rectangle à coins arrondis 12"/>
          <p:cNvSpPr/>
          <p:nvPr/>
        </p:nvSpPr>
        <p:spPr bwMode="auto">
          <a:xfrm>
            <a:off x="298649" y="4278038"/>
            <a:ext cx="8475903" cy="2048931"/>
          </a:xfrm>
          <a:prstGeom prst="round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087787" y="4572001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STRONG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3190473" y="4572001"/>
            <a:ext cx="2692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ELECTROMAGNETIC</a:t>
            </a:r>
          </a:p>
        </p:txBody>
      </p:sp>
      <p:sp>
        <p:nvSpPr>
          <p:cNvPr id="16" name="ZoneTexte 15"/>
          <p:cNvSpPr txBox="1"/>
          <p:nvPr/>
        </p:nvSpPr>
        <p:spPr>
          <a:xfrm>
            <a:off x="6819251" y="4572001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WEAK</a:t>
            </a:r>
          </a:p>
        </p:txBody>
      </p:sp>
      <p:cxnSp>
        <p:nvCxnSpPr>
          <p:cNvPr id="18" name="Connecteur droit avec flèche 17"/>
          <p:cNvCxnSpPr>
            <a:endCxn id="5" idx="0"/>
          </p:cNvCxnSpPr>
          <p:nvPr/>
        </p:nvCxnSpPr>
        <p:spPr bwMode="auto">
          <a:xfrm flipH="1">
            <a:off x="2663181" y="1847385"/>
            <a:ext cx="447349" cy="6235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avec flèche 19"/>
          <p:cNvCxnSpPr/>
          <p:nvPr/>
        </p:nvCxnSpPr>
        <p:spPr bwMode="auto">
          <a:xfrm>
            <a:off x="5957454" y="1847326"/>
            <a:ext cx="468000" cy="6235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avec flèche 21"/>
          <p:cNvCxnSpPr/>
          <p:nvPr/>
        </p:nvCxnSpPr>
        <p:spPr bwMode="auto">
          <a:xfrm flipH="1">
            <a:off x="4176873" y="2800294"/>
            <a:ext cx="79199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/>
          <p:cNvSpPr txBox="1"/>
          <p:nvPr/>
        </p:nvSpPr>
        <p:spPr>
          <a:xfrm>
            <a:off x="3327981" y="1854974"/>
            <a:ext cx="24080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Skyrme vs Gogny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1262781" y="3117255"/>
            <a:ext cx="2800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Stat vs Comb vs SM</a:t>
            </a:r>
          </a:p>
        </p:txBody>
      </p:sp>
      <p:sp>
        <p:nvSpPr>
          <p:cNvPr id="28" name="ZoneTexte 27"/>
          <p:cNvSpPr txBox="1"/>
          <p:nvPr/>
        </p:nvSpPr>
        <p:spPr>
          <a:xfrm>
            <a:off x="299265" y="5708194"/>
            <a:ext cx="2853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WS vs BHF vs CEFT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3720772" y="5708194"/>
            <a:ext cx="4442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QRPA: Skyrme vs Gogny vs RMF</a:t>
            </a:r>
          </a:p>
        </p:txBody>
      </p:sp>
      <p:cxnSp>
        <p:nvCxnSpPr>
          <p:cNvPr id="31" name="Connecteur droit avec flèche 30"/>
          <p:cNvCxnSpPr/>
          <p:nvPr/>
        </p:nvCxnSpPr>
        <p:spPr bwMode="auto">
          <a:xfrm flipH="1">
            <a:off x="1762786" y="3709940"/>
            <a:ext cx="2745981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Connecteur droit avec flèche 32"/>
          <p:cNvCxnSpPr/>
          <p:nvPr/>
        </p:nvCxnSpPr>
        <p:spPr bwMode="auto">
          <a:xfrm>
            <a:off x="4539526" y="3709940"/>
            <a:ext cx="2769868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avec flèche 35"/>
          <p:cNvCxnSpPr/>
          <p:nvPr/>
        </p:nvCxnSpPr>
        <p:spPr bwMode="auto">
          <a:xfrm flipH="1">
            <a:off x="4521200" y="3709940"/>
            <a:ext cx="1246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3" name="ZoneTexte 23">
            <a:extLst>
              <a:ext uri="{FF2B5EF4-FFF2-40B4-BE49-F238E27FC236}">
                <a16:creationId xmlns:a16="http://schemas.microsoft.com/office/drawing/2014/main" id="{4D43A94B-DDA7-BFEF-69E8-499BEF37B21E}"/>
              </a:ext>
            </a:extLst>
          </p:cNvPr>
          <p:cNvSpPr txBox="1"/>
          <p:nvPr/>
        </p:nvSpPr>
        <p:spPr>
          <a:xfrm>
            <a:off x="4706910" y="3117135"/>
            <a:ext cx="3486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Skyrme vs Gogny vs RMF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7ADDDE-3412-2D60-3DCF-E0B7656E7B86}"/>
              </a:ext>
            </a:extLst>
          </p:cNvPr>
          <p:cNvSpPr txBox="1"/>
          <p:nvPr/>
        </p:nvSpPr>
        <p:spPr>
          <a:xfrm>
            <a:off x="1663840" y="241394"/>
            <a:ext cx="58945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 of the </a:t>
            </a:r>
            <a:r>
              <a:rPr lang="en-BE" sz="2400" b="1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</a:t>
            </a:r>
            <a:r>
              <a:rPr lang="en-BE" sz="24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uncertainties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BDA5B6A-FE0F-05FE-BDFD-990A71199ADD}"/>
              </a:ext>
            </a:extLst>
          </p:cNvPr>
          <p:cNvSpPr txBox="1"/>
          <p:nvPr/>
        </p:nvSpPr>
        <p:spPr>
          <a:xfrm>
            <a:off x="204152" y="6431940"/>
            <a:ext cx="8634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b="1">
                <a:solidFill>
                  <a:srgbClr val="FF0000"/>
                </a:solidFill>
              </a:rPr>
              <a:t>Provided the different models reproduce as accurately as possible related observables </a:t>
            </a:r>
          </a:p>
        </p:txBody>
      </p:sp>
    </p:spTree>
    <p:extLst>
      <p:ext uri="{BB962C8B-B14F-4D97-AF65-F5344CB8AC3E}">
        <p14:creationId xmlns:p14="http://schemas.microsoft.com/office/powerpoint/2010/main" val="933036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BE1B7E-38A8-B6AD-8299-D8B93124C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D2419B4A-3610-324A-3983-30B42CB628D1}"/>
              </a:ext>
            </a:extLst>
          </p:cNvPr>
          <p:cNvSpPr txBox="1"/>
          <p:nvPr/>
        </p:nvSpPr>
        <p:spPr>
          <a:xfrm>
            <a:off x="2618587" y="1201055"/>
            <a:ext cx="3836073" cy="64633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Ground-state properties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(Masses,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b</a:t>
            </a:r>
            <a:r>
              <a:rPr kumimoji="0" lang="fr-FR" sz="16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2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, matter densities, spl, pairing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35473C9-49F6-1E0D-D756-4338C2B1C1D3}"/>
              </a:ext>
            </a:extLst>
          </p:cNvPr>
          <p:cNvSpPr txBox="1"/>
          <p:nvPr/>
        </p:nvSpPr>
        <p:spPr>
          <a:xfrm>
            <a:off x="1161407" y="2470924"/>
            <a:ext cx="3003547" cy="64633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Nuclear Level Densities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(E-, J-,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p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-dep., collective enh., 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AC8062B3-B3F4-869C-E4EC-D5418BBFCD10}"/>
              </a:ext>
            </a:extLst>
          </p:cNvPr>
          <p:cNvSpPr txBox="1"/>
          <p:nvPr/>
        </p:nvSpPr>
        <p:spPr>
          <a:xfrm>
            <a:off x="4973710" y="2470924"/>
            <a:ext cx="289704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Fission properties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(barriers, paths, mass, yields, 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…)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8" name="Rectangle à coins arrondis 7">
            <a:extLst>
              <a:ext uri="{FF2B5EF4-FFF2-40B4-BE49-F238E27FC236}">
                <a16:creationId xmlns:a16="http://schemas.microsoft.com/office/drawing/2014/main" id="{88B4F5FC-8298-8787-87C8-A073A4A0A081}"/>
              </a:ext>
            </a:extLst>
          </p:cNvPr>
          <p:cNvSpPr/>
          <p:nvPr/>
        </p:nvSpPr>
        <p:spPr bwMode="auto">
          <a:xfrm>
            <a:off x="638081" y="992970"/>
            <a:ext cx="7797030" cy="2709333"/>
          </a:xfrm>
          <a:prstGeom prst="round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3FFA17F-8FBC-9EF3-1EC6-510FFD5003CC}"/>
              </a:ext>
            </a:extLst>
          </p:cNvPr>
          <p:cNvSpPr txBox="1"/>
          <p:nvPr/>
        </p:nvSpPr>
        <p:spPr>
          <a:xfrm>
            <a:off x="442879" y="5061863"/>
            <a:ext cx="2513228" cy="64633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Optical potential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(n-, p-, 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a</a:t>
            </a: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-potential, def-dep</a:t>
            </a:r>
            <a:r>
              <a:rPr kumimoji="0" lang="is-I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3612A65-CBBD-04F8-CE20-F1DE47B06CEE}"/>
              </a:ext>
            </a:extLst>
          </p:cNvPr>
          <p:cNvSpPr txBox="1"/>
          <p:nvPr/>
        </p:nvSpPr>
        <p:spPr>
          <a:xfrm>
            <a:off x="3241797" y="5061863"/>
            <a:ext cx="2589671" cy="64633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g</a:t>
            </a: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-ray strength function</a:t>
            </a: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(E1, M1, def-dep, T-dep, PC)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669518-509C-4620-0321-6DBCF5E727C4}"/>
              </a:ext>
            </a:extLst>
          </p:cNvPr>
          <p:cNvSpPr txBox="1"/>
          <p:nvPr/>
        </p:nvSpPr>
        <p:spPr>
          <a:xfrm>
            <a:off x="6170239" y="5061863"/>
            <a:ext cx="2264867" cy="646331"/>
          </a:xfrm>
          <a:prstGeom prst="rect">
            <a:avLst/>
          </a:prstGeom>
          <a:noFill/>
          <a:ln w="12700" cmpd="sng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charset="2"/>
                <a:ea typeface="ＭＳ Ｐゴシック"/>
                <a:cs typeface="Symbol" charset="2"/>
              </a:rPr>
              <a:t>b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strength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</a:t>
            </a:r>
            <a:r>
              <a:rPr kumimoji="0" lang="fr-F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function</a:t>
            </a: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(GT, FF, 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def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-dep., PC)</a:t>
            </a:r>
            <a:endParaRPr kumimoji="0" lang="fr-FR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3" name="Rectangle à coins arrondis 12">
            <a:extLst>
              <a:ext uri="{FF2B5EF4-FFF2-40B4-BE49-F238E27FC236}">
                <a16:creationId xmlns:a16="http://schemas.microsoft.com/office/drawing/2014/main" id="{CA6AC646-34EE-A000-707A-E3AB4D6792FA}"/>
              </a:ext>
            </a:extLst>
          </p:cNvPr>
          <p:cNvSpPr/>
          <p:nvPr/>
        </p:nvSpPr>
        <p:spPr bwMode="auto">
          <a:xfrm>
            <a:off x="298649" y="4278038"/>
            <a:ext cx="8475903" cy="2048931"/>
          </a:xfrm>
          <a:prstGeom prst="roundRect">
            <a:avLst/>
          </a:prstGeom>
          <a:noFill/>
          <a:ln w="2857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charset="0"/>
              <a:ea typeface="ＭＳ Ｐゴシック" charset="0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C56CBCEA-5B6D-EF10-3EE1-D0AE188D5445}"/>
              </a:ext>
            </a:extLst>
          </p:cNvPr>
          <p:cNvSpPr txBox="1"/>
          <p:nvPr/>
        </p:nvSpPr>
        <p:spPr>
          <a:xfrm>
            <a:off x="1087787" y="4572001"/>
            <a:ext cx="12234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STRONG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BAC85ECA-91F9-39BB-B043-B4DC1F28AE90}"/>
              </a:ext>
            </a:extLst>
          </p:cNvPr>
          <p:cNvSpPr txBox="1"/>
          <p:nvPr/>
        </p:nvSpPr>
        <p:spPr>
          <a:xfrm>
            <a:off x="3190473" y="4572001"/>
            <a:ext cx="26922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ELECTROMAGNETIC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6572CA2-9003-E4A6-3038-C25D45BEBFDE}"/>
              </a:ext>
            </a:extLst>
          </p:cNvPr>
          <p:cNvSpPr txBox="1"/>
          <p:nvPr/>
        </p:nvSpPr>
        <p:spPr>
          <a:xfrm>
            <a:off x="6819251" y="4572001"/>
            <a:ext cx="9669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WEAK</a:t>
            </a:r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906C0CC8-C9DB-DD9E-F281-B07C21844A58}"/>
              </a:ext>
            </a:extLst>
          </p:cNvPr>
          <p:cNvCxnSpPr>
            <a:endCxn id="5" idx="0"/>
          </p:cNvCxnSpPr>
          <p:nvPr/>
        </p:nvCxnSpPr>
        <p:spPr bwMode="auto">
          <a:xfrm flipH="1">
            <a:off x="2663181" y="1847385"/>
            <a:ext cx="447349" cy="62353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2D3CF2D1-E0EA-7BCB-8023-D2E6C0C42D9B}"/>
              </a:ext>
            </a:extLst>
          </p:cNvPr>
          <p:cNvCxnSpPr/>
          <p:nvPr/>
        </p:nvCxnSpPr>
        <p:spPr bwMode="auto">
          <a:xfrm>
            <a:off x="5957454" y="1847326"/>
            <a:ext cx="468000" cy="6235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62E32697-41A7-0CDA-17B8-5526E5B1773E}"/>
              </a:ext>
            </a:extLst>
          </p:cNvPr>
          <p:cNvCxnSpPr/>
          <p:nvPr/>
        </p:nvCxnSpPr>
        <p:spPr bwMode="auto">
          <a:xfrm flipH="1">
            <a:off x="4176873" y="2800294"/>
            <a:ext cx="791999" cy="0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triangl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4" name="ZoneTexte 23">
            <a:extLst>
              <a:ext uri="{FF2B5EF4-FFF2-40B4-BE49-F238E27FC236}">
                <a16:creationId xmlns:a16="http://schemas.microsoft.com/office/drawing/2014/main" id="{8877A8AA-578A-6239-712E-B517904E28C8}"/>
              </a:ext>
            </a:extLst>
          </p:cNvPr>
          <p:cNvSpPr txBox="1"/>
          <p:nvPr/>
        </p:nvSpPr>
        <p:spPr>
          <a:xfrm>
            <a:off x="3298573" y="1854974"/>
            <a:ext cx="2466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Mean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-Field model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87D68BF-3587-D754-5709-EE25BF6B44CC}"/>
              </a:ext>
            </a:extLst>
          </p:cNvPr>
          <p:cNvSpPr txBox="1"/>
          <p:nvPr/>
        </p:nvSpPr>
        <p:spPr>
          <a:xfrm>
            <a:off x="1770126" y="3117255"/>
            <a:ext cx="17860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HFB+Comb 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33B8862-8B40-7250-5D2D-98107586A048}"/>
              </a:ext>
            </a:extLst>
          </p:cNvPr>
          <p:cNvSpPr txBox="1"/>
          <p:nvPr/>
        </p:nvSpPr>
        <p:spPr>
          <a:xfrm>
            <a:off x="938063" y="5708194"/>
            <a:ext cx="15760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Chiral EFT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41122C8-7C89-2ED2-DF18-5D8A61774A9D}"/>
              </a:ext>
            </a:extLst>
          </p:cNvPr>
          <p:cNvSpPr txBox="1"/>
          <p:nvPr/>
        </p:nvSpPr>
        <p:spPr>
          <a:xfrm>
            <a:off x="3687896" y="5708194"/>
            <a:ext cx="1749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HFB+QRPA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6C45800C-79B9-DCB5-1618-A1FCBFABF198}"/>
              </a:ext>
            </a:extLst>
          </p:cNvPr>
          <p:cNvSpPr txBox="1"/>
          <p:nvPr/>
        </p:nvSpPr>
        <p:spPr>
          <a:xfrm>
            <a:off x="6450335" y="5708194"/>
            <a:ext cx="17496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HFB+QRPA</a:t>
            </a:r>
          </a:p>
        </p:txBody>
      </p:sp>
      <p:cxnSp>
        <p:nvCxnSpPr>
          <p:cNvPr id="31" name="Connecteur droit avec flèche 30">
            <a:extLst>
              <a:ext uri="{FF2B5EF4-FFF2-40B4-BE49-F238E27FC236}">
                <a16:creationId xmlns:a16="http://schemas.microsoft.com/office/drawing/2014/main" id="{341A216E-FDC5-A1A2-081F-B0FA09C9094A}"/>
              </a:ext>
            </a:extLst>
          </p:cNvPr>
          <p:cNvCxnSpPr/>
          <p:nvPr/>
        </p:nvCxnSpPr>
        <p:spPr bwMode="auto">
          <a:xfrm flipH="1">
            <a:off x="1762786" y="3709940"/>
            <a:ext cx="2745981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3" name="Connecteur droit avec flèche 32">
            <a:extLst>
              <a:ext uri="{FF2B5EF4-FFF2-40B4-BE49-F238E27FC236}">
                <a16:creationId xmlns:a16="http://schemas.microsoft.com/office/drawing/2014/main" id="{D27DF140-9510-B2CD-925E-676F43ADE4E0}"/>
              </a:ext>
            </a:extLst>
          </p:cNvPr>
          <p:cNvCxnSpPr/>
          <p:nvPr/>
        </p:nvCxnSpPr>
        <p:spPr bwMode="auto">
          <a:xfrm>
            <a:off x="4539526" y="3709940"/>
            <a:ext cx="2769868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55B86B2F-EBF6-7187-BB8F-32ACC57D9C56}"/>
              </a:ext>
            </a:extLst>
          </p:cNvPr>
          <p:cNvCxnSpPr/>
          <p:nvPr/>
        </p:nvCxnSpPr>
        <p:spPr bwMode="auto">
          <a:xfrm flipH="1">
            <a:off x="4521200" y="3709940"/>
            <a:ext cx="1246" cy="56803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2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7" name="ZoneTexte 23">
            <a:extLst>
              <a:ext uri="{FF2B5EF4-FFF2-40B4-BE49-F238E27FC236}">
                <a16:creationId xmlns:a16="http://schemas.microsoft.com/office/drawing/2014/main" id="{4D05F337-33CD-9D46-6951-88C0FF452241}"/>
              </a:ext>
            </a:extLst>
          </p:cNvPr>
          <p:cNvSpPr txBox="1"/>
          <p:nvPr/>
        </p:nvSpPr>
        <p:spPr>
          <a:xfrm>
            <a:off x="5192051" y="3117255"/>
            <a:ext cx="24668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5158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Mean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-Field model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FDCA408-E610-84C6-08F9-BCC73978F7EC}"/>
              </a:ext>
            </a:extLst>
          </p:cNvPr>
          <p:cNvSpPr/>
          <p:nvPr/>
        </p:nvSpPr>
        <p:spPr bwMode="auto">
          <a:xfrm>
            <a:off x="144026" y="151966"/>
            <a:ext cx="8881392" cy="57606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ＭＳ Ｐゴシック" charset="0"/>
              </a:rPr>
              <a:t>Nuclear inputs to reaction and decay rates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5CACEE-3C13-3437-A444-99CD69C46BB3}"/>
              </a:ext>
            </a:extLst>
          </p:cNvPr>
          <p:cNvSpPr txBox="1"/>
          <p:nvPr/>
        </p:nvSpPr>
        <p:spPr>
          <a:xfrm>
            <a:off x="508897" y="6431940"/>
            <a:ext cx="80246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b="1">
                <a:solidFill>
                  <a:srgbClr val="FF0000"/>
                </a:solidFill>
              </a:rPr>
              <a:t>Each model includes </a:t>
            </a:r>
            <a:r>
              <a:rPr lang="en-BE" b="1" i="1">
                <a:solidFill>
                  <a:srgbClr val="FF0000"/>
                </a:solidFill>
              </a:rPr>
              <a:t>parameters</a:t>
            </a:r>
            <a:r>
              <a:rPr lang="en-BE" b="1">
                <a:solidFill>
                  <a:srgbClr val="FF0000"/>
                </a:solidFill>
              </a:rPr>
              <a:t> that are adjusted on related experimental data</a:t>
            </a:r>
          </a:p>
        </p:txBody>
      </p:sp>
    </p:spTree>
    <p:extLst>
      <p:ext uri="{BB962C8B-B14F-4D97-AF65-F5344CB8AC3E}">
        <p14:creationId xmlns:p14="http://schemas.microsoft.com/office/powerpoint/2010/main" val="310063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685F8-B2F0-21BB-6636-C8ABFFD8D1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C26ED6-1F40-91AB-5AED-4A9A3B8DA64E}"/>
              </a:ext>
            </a:extLst>
          </p:cNvPr>
          <p:cNvSpPr txBox="1"/>
          <p:nvPr/>
        </p:nvSpPr>
        <p:spPr>
          <a:xfrm>
            <a:off x="1570869" y="241394"/>
            <a:ext cx="608051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 of the </a:t>
            </a:r>
            <a:r>
              <a:rPr lang="en-BE" sz="24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parameter</a:t>
            </a:r>
            <a:r>
              <a:rPr lang="en-BE" sz="2400" b="1">
                <a:latin typeface="Times New Roman" panose="02020603050405020304" pitchFamily="18" charset="0"/>
                <a:cs typeface="Times New Roman" panose="02020603050405020304" pitchFamily="18" charset="0"/>
              </a:rPr>
              <a:t> uncertainties</a:t>
            </a:r>
          </a:p>
          <a:p>
            <a:pPr algn="ctr"/>
            <a:r>
              <a:rPr lang="en-BE">
                <a:latin typeface="Times New Roman" panose="02020603050405020304" pitchFamily="18" charset="0"/>
                <a:cs typeface="Times New Roman" panose="02020603050405020304" pitchFamily="18" charset="0"/>
              </a:rPr>
              <a:t>(local variation of parameters in the vicinity of the optimum)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D9E33B-9F94-1762-E0C5-914E2AC9C1D6}"/>
              </a:ext>
            </a:extLst>
          </p:cNvPr>
          <p:cNvGrpSpPr/>
          <p:nvPr/>
        </p:nvGrpSpPr>
        <p:grpSpPr>
          <a:xfrm>
            <a:off x="236763" y="1072391"/>
            <a:ext cx="8646238" cy="4293483"/>
            <a:chOff x="202127" y="776880"/>
            <a:chExt cx="8646238" cy="429348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8A1D4C2-3DED-EC4D-E444-5BBDEAC9EA64}"/>
                </a:ext>
              </a:extLst>
            </p:cNvPr>
            <p:cNvSpPr txBox="1"/>
            <p:nvPr/>
          </p:nvSpPr>
          <p:spPr>
            <a:xfrm>
              <a:off x="202127" y="776880"/>
              <a:ext cx="8646238" cy="42934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BE" sz="2000" b="1">
                  <a:solidFill>
                    <a:srgbClr val="FF0000"/>
                  </a:solidFill>
                </a:rPr>
                <a:t>The Backward-Forward Monte Carlo method </a:t>
              </a:r>
              <a:r>
                <a:rPr lang="en-BE" sz="2000">
                  <a:solidFill>
                    <a:srgbClr val="FF0000"/>
                  </a:solidFill>
                </a:rPr>
                <a:t>(</a:t>
              </a:r>
              <a:r>
                <a:rPr lang="en-BE">
                  <a:solidFill>
                    <a:srgbClr val="FF0000"/>
                  </a:solidFill>
                </a:rPr>
                <a:t>e.g. Bauge et al. 2011</a:t>
              </a:r>
              <a:r>
                <a:rPr lang="en-BE" sz="2000">
                  <a:solidFill>
                    <a:srgbClr val="FF0000"/>
                  </a:solidFill>
                </a:rPr>
                <a:t>) consists of the following steps:</a:t>
              </a:r>
            </a:p>
            <a:p>
              <a:endParaRPr lang="en-BE" sz="1000"/>
            </a:p>
            <a:p>
              <a:pPr lvl="1">
                <a:spcAft>
                  <a:spcPts val="600"/>
                </a:spcAft>
              </a:pPr>
              <a:r>
                <a:rPr lang="en-BE"/>
                <a:t>(i) </a:t>
              </a:r>
              <a:r>
                <a:rPr lang="en-BE">
                  <a:solidFill>
                    <a:srgbClr val="0000FF"/>
                  </a:solidFill>
                </a:rPr>
                <a:t>Assessing the allowed range of variation </a:t>
              </a:r>
              <a:r>
                <a:rPr lang="en-BE"/>
                <a:t>in the vicinity of the local minimum for each of the model parameters.</a:t>
              </a:r>
            </a:p>
            <a:p>
              <a:pPr lvl="1">
                <a:spcAft>
                  <a:spcPts val="600"/>
                </a:spcAft>
              </a:pPr>
              <a:r>
                <a:rPr lang="en-BE"/>
                <a:t>(ii) </a:t>
              </a:r>
              <a:r>
                <a:rPr lang="en-BE">
                  <a:solidFill>
                    <a:srgbClr val="0000FF"/>
                  </a:solidFill>
                </a:rPr>
                <a:t>Sampling model-parameter sets </a:t>
              </a:r>
              <a:r>
                <a:rPr lang="en-BE"/>
                <a:t>using assessed parameter uncertainties</a:t>
              </a:r>
            </a:p>
            <a:p>
              <a:pPr lvl="1">
                <a:spcAft>
                  <a:spcPts val="600"/>
                </a:spcAft>
              </a:pPr>
              <a:r>
                <a:rPr lang="en-BE"/>
                <a:t>(iii) (</a:t>
              </a:r>
              <a:r>
                <a:rPr lang="en-BE" i="1"/>
                <a:t>Backward MC step</a:t>
              </a:r>
              <a:r>
                <a:rPr lang="en-BE"/>
                <a:t>): </a:t>
              </a:r>
              <a:r>
                <a:rPr lang="en-BE">
                  <a:solidFill>
                    <a:srgbClr val="0000FF"/>
                  </a:solidFill>
                </a:rPr>
                <a:t>Selecting those parameter sets </a:t>
              </a:r>
              <a:r>
                <a:rPr lang="en-BE"/>
                <a:t>from the sampled population using a likelihood function </a:t>
              </a:r>
              <a:r>
                <a:rPr lang="en-BE" b="1" i="1">
                  <a:solidFill>
                    <a:srgbClr val="FF0000"/>
                  </a:solidFill>
                </a:rPr>
                <a:t>with respect to available experimental data</a:t>
              </a:r>
            </a:p>
            <a:p>
              <a:pPr lvl="1">
                <a:spcAft>
                  <a:spcPts val="600"/>
                </a:spcAft>
              </a:pPr>
              <a:endParaRPr lang="en-BE" sz="3600"/>
            </a:p>
            <a:p>
              <a:pPr lvl="1">
                <a:spcAft>
                  <a:spcPts val="600"/>
                </a:spcAft>
              </a:pPr>
              <a:r>
                <a:rPr lang="en-BE"/>
                <a:t>(iv) (</a:t>
              </a:r>
              <a:r>
                <a:rPr lang="en-BE" i="1"/>
                <a:t>Forward MC step</a:t>
              </a:r>
              <a:r>
                <a:rPr lang="en-BE"/>
                <a:t>): Using selected sampled parameter sets to additionally </a:t>
              </a:r>
              <a:r>
                <a:rPr lang="en-BE">
                  <a:solidFill>
                    <a:srgbClr val="0000FF"/>
                  </a:solidFill>
                </a:rPr>
                <a:t>calculate experimentally unknown data</a:t>
              </a:r>
              <a:r>
                <a:rPr lang="en-BE"/>
                <a:t>.</a:t>
              </a:r>
            </a:p>
            <a:p>
              <a:pPr lvl="1">
                <a:spcAft>
                  <a:spcPts val="600"/>
                </a:spcAft>
              </a:pPr>
              <a:r>
                <a:rPr lang="en-BE"/>
                <a:t>(v) </a:t>
              </a:r>
              <a:r>
                <a:rPr lang="en-BE">
                  <a:solidFill>
                    <a:srgbClr val="0000FF"/>
                  </a:solidFill>
                </a:rPr>
                <a:t>Deriving the first and second moments </a:t>
              </a:r>
              <a:r>
                <a:rPr lang="en-BE"/>
                <a:t>(the mean value and covariance) or </a:t>
              </a:r>
              <a:r>
                <a:rPr lang="en-BE">
                  <a:solidFill>
                    <a:srgbClr val="0000FF"/>
                  </a:solidFill>
                </a:rPr>
                <a:t>maximum-to-minimum variation </a:t>
              </a:r>
              <a:r>
                <a:rPr lang="en-BE"/>
                <a:t>of the estimated observables</a:t>
              </a: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75CE79A9-1D99-BF14-3D88-C3701B175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4098" y="3166850"/>
              <a:ext cx="2122045" cy="42278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C391879-9EC5-6CAE-59BB-BE616C1C8F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99301" y="3262811"/>
              <a:ext cx="1780817" cy="546742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FDDDF2D-2ABD-9B03-F3B9-D403B4E15428}"/>
                </a:ext>
              </a:extLst>
            </p:cNvPr>
            <p:cNvSpPr txBox="1"/>
            <p:nvPr/>
          </p:nvSpPr>
          <p:spPr>
            <a:xfrm>
              <a:off x="4234094" y="3166850"/>
              <a:ext cx="37702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/>
                <a:t>or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4376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C3151EBE-A6B9-B8B2-FA30-EB942AF8BDEA}"/>
              </a:ext>
            </a:extLst>
          </p:cNvPr>
          <p:cNvSpPr txBox="1"/>
          <p:nvPr/>
        </p:nvSpPr>
        <p:spPr>
          <a:xfrm>
            <a:off x="1001989" y="166671"/>
            <a:ext cx="71433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Quantification of theoretical </a:t>
            </a:r>
            <a:r>
              <a:rPr kumimoji="0" lang="en-BE" sz="24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parameter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uncertainties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C32339-E200-A27E-875A-040F6E60CC57}"/>
              </a:ext>
            </a:extLst>
          </p:cNvPr>
          <p:cNvSpPr txBox="1"/>
          <p:nvPr/>
        </p:nvSpPr>
        <p:spPr>
          <a:xfrm>
            <a:off x="819672" y="3856101"/>
            <a:ext cx="7263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>
                <a:solidFill>
                  <a:srgbClr val="FF0000"/>
                </a:solidFill>
              </a:rPr>
              <a:t>Only </a:t>
            </a:r>
            <a:r>
              <a:rPr lang="en-BE" i="1">
                <a:solidFill>
                  <a:srgbClr val="FF0000"/>
                </a:solidFill>
              </a:rPr>
              <a:t>parameter</a:t>
            </a:r>
            <a:r>
              <a:rPr lang="en-BE">
                <a:solidFill>
                  <a:srgbClr val="FF0000"/>
                </a:solidFill>
              </a:rPr>
              <a:t> variations  constrained by exp. </a:t>
            </a:r>
            <a:r>
              <a:rPr lang="en-GB">
                <a:solidFill>
                  <a:srgbClr val="FF0000"/>
                </a:solidFill>
              </a:rPr>
              <a:t>d</a:t>
            </a:r>
            <a:r>
              <a:rPr lang="en-BE">
                <a:solidFill>
                  <a:srgbClr val="FF0000"/>
                </a:solidFill>
              </a:rPr>
              <a:t>ata, e.g. s.t.</a:t>
            </a:r>
            <a:r>
              <a:rPr lang="en-BE">
                <a:solidFill>
                  <a:srgbClr val="FF0000"/>
                </a:solidFill>
                <a:latin typeface="Symbol" pitchFamily="2" charset="2"/>
                <a:cs typeface="Times New Roman" panose="02020603050405020304" pitchFamily="18" charset="0"/>
              </a:rPr>
              <a:t> s</a:t>
            </a:r>
            <a:r>
              <a:rPr lang="en-BE" baseline="-25000">
                <a:solidFill>
                  <a:srgbClr val="FF0000"/>
                </a:solidFill>
              </a:rPr>
              <a:t>rms</a:t>
            </a:r>
            <a:r>
              <a:rPr lang="en-BE">
                <a:solidFill>
                  <a:srgbClr val="FF0000"/>
                </a:solidFill>
              </a:rPr>
              <a:t> &lt; 0.8 MeV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5525CED-B5CF-86A4-A6AF-23B3C2432D42}"/>
              </a:ext>
            </a:extLst>
          </p:cNvPr>
          <p:cNvSpPr txBox="1"/>
          <p:nvPr/>
        </p:nvSpPr>
        <p:spPr>
          <a:xfrm>
            <a:off x="147773" y="619491"/>
            <a:ext cx="89369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e.g. HFB-24 Masses : 21 Skyrme + pairing parameters </a:t>
            </a: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  <a:sym typeface="Wingdings" pitchFamily="2" charset="2"/>
              </a:rPr>
              <a:t> </a:t>
            </a: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2" charset="2"/>
                <a:ea typeface="ＭＳ Ｐゴシック"/>
                <a:sym typeface="Wingdings" pitchFamily="2" charset="2"/>
              </a:rPr>
              <a:t>s</a:t>
            </a:r>
            <a:r>
              <a:rPr kumimoji="0" lang="en-BE" sz="1800" b="1" i="0" u="none" strike="noStrike" kern="1200" cap="none" spc="0" normalizeH="0" baseline="-2500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ＭＳ Ｐゴシック"/>
                <a:cs typeface="Times New Roman" panose="02020603050405020304" pitchFamily="18" charset="0"/>
                <a:sym typeface="Wingdings" pitchFamily="2" charset="2"/>
              </a:rPr>
              <a:t>rms</a:t>
            </a: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  <a:sym typeface="Wingdings" pitchFamily="2" charset="2"/>
              </a:rPr>
              <a:t> ~ 0.55MeV </a:t>
            </a:r>
            <a:r>
              <a:rPr kumimoji="0" lang="en-BE" sz="18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  <a:sym typeface="Wingdings" pitchFamily="2" charset="2"/>
              </a:rPr>
              <a:t>(wrt AME2020)</a:t>
            </a:r>
            <a:endParaRPr kumimoji="0" lang="en-BE" sz="140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E30FF72-8371-7947-C7C4-90D988F3B29A}"/>
              </a:ext>
            </a:extLst>
          </p:cNvPr>
          <p:cNvGrpSpPr/>
          <p:nvPr/>
        </p:nvGrpSpPr>
        <p:grpSpPr>
          <a:xfrm>
            <a:off x="3994210" y="961940"/>
            <a:ext cx="4485266" cy="2833271"/>
            <a:chOff x="3994210" y="961940"/>
            <a:chExt cx="4485266" cy="2833271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D9EA0856-914C-4968-DEFA-4F4B0AAEE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95797" y="1222017"/>
              <a:ext cx="3683679" cy="2573194"/>
            </a:xfrm>
            <a:prstGeom prst="rect">
              <a:avLst/>
            </a:prstGeom>
          </p:spPr>
        </p:pic>
        <p:sp>
          <p:nvSpPr>
            <p:cNvPr id="37" name="AutoShape 9">
              <a:extLst>
                <a:ext uri="{FF2B5EF4-FFF2-40B4-BE49-F238E27FC236}">
                  <a16:creationId xmlns:a16="http://schemas.microsoft.com/office/drawing/2014/main" id="{B320A79E-89AD-6798-75DD-A91BAE0D46E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077814" y="2067412"/>
              <a:ext cx="486508" cy="653715"/>
            </a:xfrm>
            <a:prstGeom prst="downArrow">
              <a:avLst>
                <a:gd name="adj1" fmla="val 50000"/>
                <a:gd name="adj2" fmla="val 4631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AF311DE-3447-71FC-A3A8-881915BE49EC}"/>
                </a:ext>
              </a:extLst>
            </p:cNvPr>
            <p:cNvSpPr txBox="1"/>
            <p:nvPr/>
          </p:nvSpPr>
          <p:spPr>
            <a:xfrm>
              <a:off x="5298345" y="961940"/>
              <a:ext cx="2792751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600"/>
                <a:t>Correlated p</a:t>
              </a:r>
              <a:r>
                <a:rPr lang="en-BE" sz="1600"/>
                <a:t>arameter variations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7FEB1D6-7400-B7FF-E6DD-DBD3B3011532}"/>
              </a:ext>
            </a:extLst>
          </p:cNvPr>
          <p:cNvGrpSpPr/>
          <p:nvPr/>
        </p:nvGrpSpPr>
        <p:grpSpPr>
          <a:xfrm>
            <a:off x="210764" y="3895851"/>
            <a:ext cx="8760435" cy="3480263"/>
            <a:chOff x="210764" y="3895851"/>
            <a:chExt cx="8760435" cy="348026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4B719FE-2789-8179-7FEF-13177A425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6635" y="3895851"/>
              <a:ext cx="4925011" cy="3480263"/>
            </a:xfrm>
            <a:prstGeom prst="rect">
              <a:avLst/>
            </a:prstGeom>
          </p:spPr>
        </p:pic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49F368B-0190-09B3-2D0D-31A3FF3E9482}"/>
                </a:ext>
              </a:extLst>
            </p:cNvPr>
            <p:cNvGrpSpPr/>
            <p:nvPr/>
          </p:nvGrpSpPr>
          <p:grpSpPr>
            <a:xfrm>
              <a:off x="210764" y="4269619"/>
              <a:ext cx="8760435" cy="2321733"/>
              <a:chOff x="210764" y="4269619"/>
              <a:chExt cx="8760435" cy="2321733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8149992A-7449-BEA8-67B4-682CD0BD7E57}"/>
                  </a:ext>
                </a:extLst>
              </p:cNvPr>
              <p:cNvSpPr txBox="1"/>
              <p:nvPr/>
            </p:nvSpPr>
            <p:spPr>
              <a:xfrm>
                <a:off x="2729715" y="4382276"/>
                <a:ext cx="9989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BE"/>
                  <a:t>HFB-24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B2B92B7-FF4F-620B-808A-CA3DF1F8276E}"/>
                  </a:ext>
                </a:extLst>
              </p:cNvPr>
              <p:cNvSpPr txBox="1"/>
              <p:nvPr/>
            </p:nvSpPr>
            <p:spPr>
              <a:xfrm>
                <a:off x="6541708" y="4269619"/>
                <a:ext cx="2429490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/>
                  <a:t>Uncorrelated p</a:t>
                </a:r>
                <a:r>
                  <a:rPr lang="en-BE" sz="1600"/>
                  <a:t>arameter variations among different nuclei</a:t>
                </a: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D8615238-1177-0429-D3E8-370E8C168271}"/>
                  </a:ext>
                </a:extLst>
              </p:cNvPr>
              <p:cNvSpPr txBox="1"/>
              <p:nvPr/>
            </p:nvSpPr>
            <p:spPr>
              <a:xfrm>
                <a:off x="6541708" y="5514134"/>
                <a:ext cx="2429491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600"/>
                  <a:t>Uncorrelated p</a:t>
                </a:r>
                <a:r>
                  <a:rPr lang="en-BE" sz="1600"/>
                  <a:t>ropagation of parameter uncertainties in astrophysical simulations</a:t>
                </a:r>
              </a:p>
            </p:txBody>
          </p:sp>
          <p:sp>
            <p:nvSpPr>
              <p:cNvPr id="41" name="AutoShape 9">
                <a:extLst>
                  <a:ext uri="{FF2B5EF4-FFF2-40B4-BE49-F238E27FC236}">
                    <a16:creationId xmlns:a16="http://schemas.microsoft.com/office/drawing/2014/main" id="{B6AFF805-90A5-B084-8962-C07C9D3ACD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669794" y="5100616"/>
                <a:ext cx="173319" cy="413518"/>
              </a:xfrm>
              <a:prstGeom prst="downArrow">
                <a:avLst>
                  <a:gd name="adj1" fmla="val 50000"/>
                  <a:gd name="adj2" fmla="val 46310"/>
                </a:avLst>
              </a:prstGeom>
              <a:solidFill>
                <a:srgbClr val="FF33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6D62DBE9-AF72-7384-43B1-FC6BAC415206}"/>
                  </a:ext>
                </a:extLst>
              </p:cNvPr>
              <p:cNvSpPr txBox="1"/>
              <p:nvPr/>
            </p:nvSpPr>
            <p:spPr>
              <a:xfrm>
                <a:off x="265632" y="4271035"/>
                <a:ext cx="189667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BE"/>
                  <a:t>(iv) Forward MC :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B774B632-A194-7C8F-0101-C4FF5EA035E1}"/>
                  </a:ext>
                </a:extLst>
              </p:cNvPr>
              <p:cNvSpPr txBox="1"/>
              <p:nvPr/>
            </p:nvSpPr>
            <p:spPr>
              <a:xfrm>
                <a:off x="210764" y="4773842"/>
                <a:ext cx="190949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/>
                  <a:t>r</a:t>
                </a:r>
                <a:r>
                  <a:rPr lang="en-BE"/>
                  <a:t>ms deviation </a:t>
                </a:r>
              </a:p>
              <a:p>
                <a:pPr algn="ctr"/>
                <a:r>
                  <a:rPr lang="en-BE"/>
                  <a:t>wrt</a:t>
                </a:r>
              </a:p>
              <a:p>
                <a:pPr algn="ctr"/>
                <a:r>
                  <a:rPr lang="en-BE"/>
                  <a:t> HFB24 minimum </a:t>
                </a:r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42EDDFC6-B300-2EF7-3075-2A91A293FB26}"/>
              </a:ext>
            </a:extLst>
          </p:cNvPr>
          <p:cNvGrpSpPr/>
          <p:nvPr/>
        </p:nvGrpSpPr>
        <p:grpSpPr>
          <a:xfrm>
            <a:off x="279664" y="943656"/>
            <a:ext cx="4875053" cy="2957211"/>
            <a:chOff x="279664" y="943656"/>
            <a:chExt cx="4875053" cy="2957211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74C458A5-C99C-3E9E-F3E3-D4EBD12C4749}"/>
                </a:ext>
              </a:extLst>
            </p:cNvPr>
            <p:cNvSpPr txBox="1"/>
            <p:nvPr/>
          </p:nvSpPr>
          <p:spPr>
            <a:xfrm>
              <a:off x="1354940" y="1331662"/>
              <a:ext cx="19607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/>
                <a:t>rms vs exp masses</a:t>
              </a: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8375754D-AC0A-A1AD-3956-37E0514EEFB4}"/>
                </a:ext>
              </a:extLst>
            </p:cNvPr>
            <p:cNvGrpSpPr/>
            <p:nvPr/>
          </p:nvGrpSpPr>
          <p:grpSpPr>
            <a:xfrm>
              <a:off x="279664" y="943656"/>
              <a:ext cx="4875053" cy="2957211"/>
              <a:chOff x="279664" y="943656"/>
              <a:chExt cx="4875053" cy="2957211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6168A5BB-F99A-D074-DB5E-A28655E72054}"/>
                  </a:ext>
                </a:extLst>
              </p:cNvPr>
              <p:cNvGrpSpPr/>
              <p:nvPr/>
            </p:nvGrpSpPr>
            <p:grpSpPr>
              <a:xfrm>
                <a:off x="571157" y="1580257"/>
                <a:ext cx="3262185" cy="2320610"/>
                <a:chOff x="571157" y="1580257"/>
                <a:chExt cx="3262185" cy="2320610"/>
              </a:xfrm>
            </p:grpSpPr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id="{B57C728D-1C04-E69F-681A-9894805EE1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571157" y="1580257"/>
                  <a:ext cx="3073743" cy="2320610"/>
                </a:xfrm>
                <a:prstGeom prst="rect">
                  <a:avLst/>
                </a:prstGeom>
              </p:spPr>
            </p:pic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68BD02AE-8BF1-7C32-8FEE-1BA0073E9EF6}"/>
                    </a:ext>
                  </a:extLst>
                </p:cNvPr>
                <p:cNvSpPr txBox="1"/>
                <p:nvPr/>
              </p:nvSpPr>
              <p:spPr>
                <a:xfrm>
                  <a:off x="1359588" y="1793891"/>
                  <a:ext cx="2473754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274950" lvl="1" indent="-141750">
                    <a:buFont typeface="Arial" panose="020B0604020202020204" pitchFamily="34" charset="0"/>
                    <a:buChar char="•"/>
                  </a:pPr>
                  <a:r>
                    <a:rPr lang="en-GB" sz="1600">
                      <a:solidFill>
                        <a:srgbClr val="0000FF"/>
                      </a:solidFill>
                      <a:latin typeface="Symbol" pitchFamily="2" charset="2"/>
                    </a:rPr>
                    <a:t>1770   s</a:t>
                  </a:r>
                  <a:r>
                    <a:rPr lang="en-GB" sz="1600">
                      <a:solidFill>
                        <a:srgbClr val="0000FF"/>
                      </a:solidFill>
                    </a:rPr>
                    <a:t> &lt; 0.6 MeV</a:t>
                  </a:r>
                  <a:endParaRPr lang="en-BE" sz="1600">
                    <a:solidFill>
                      <a:srgbClr val="0000FF"/>
                    </a:solidFill>
                  </a:endParaRPr>
                </a:p>
                <a:p>
                  <a:pPr marL="274950" lvl="1" indent="-141750">
                    <a:buFont typeface="Arial" panose="020B0604020202020204" pitchFamily="34" charset="0"/>
                    <a:buChar char="•"/>
                  </a:pPr>
                  <a:r>
                    <a:rPr lang="en-GB" sz="1600">
                      <a:solidFill>
                        <a:srgbClr val="FF0000"/>
                      </a:solidFill>
                      <a:latin typeface="Symbol" pitchFamily="2" charset="2"/>
                    </a:rPr>
                    <a:t>11000 s</a:t>
                  </a:r>
                  <a:r>
                    <a:rPr lang="en-GB" sz="1600">
                      <a:solidFill>
                        <a:srgbClr val="FF0000"/>
                      </a:solidFill>
                    </a:rPr>
                    <a:t> &lt; 0.8 MeV</a:t>
                  </a:r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FAE25485-045F-C759-3969-65E13D467AD2}"/>
                    </a:ext>
                  </a:extLst>
                </p:cNvPr>
                <p:cNvSpPr/>
                <p:nvPr/>
              </p:nvSpPr>
              <p:spPr bwMode="auto">
                <a:xfrm>
                  <a:off x="1128621" y="3195965"/>
                  <a:ext cx="135606" cy="333479"/>
                </a:xfrm>
                <a:prstGeom prst="rect">
                  <a:avLst/>
                </a:prstGeom>
                <a:solidFill>
                  <a:srgbClr val="0000FF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BE" sz="2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7EF104A2-0D3B-AC70-CA43-1D93ECF1DE29}"/>
                    </a:ext>
                  </a:extLst>
                </p:cNvPr>
                <p:cNvSpPr/>
                <p:nvPr/>
              </p:nvSpPr>
              <p:spPr bwMode="auto">
                <a:xfrm>
                  <a:off x="1264227" y="1817536"/>
                  <a:ext cx="135606" cy="1711908"/>
                </a:xfrm>
                <a:prstGeom prst="rect">
                  <a:avLst/>
                </a:prstGeom>
                <a:solidFill>
                  <a:srgbClr val="FF0000"/>
                </a:solidFill>
                <a:ln w="9525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="" xmlns:a14="http://schemas.microsoft.com/office/drawing/2010/main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BE" sz="2800" b="0" i="0" u="none" strike="noStrike" cap="none" normalizeH="0" baseline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Times" charset="0"/>
                    <a:ea typeface="ＭＳ Ｐゴシック" charset="0"/>
                  </a:endParaRPr>
                </a:p>
              </p:txBody>
            </p:sp>
          </p:grp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F48E3C16-D4E1-86FE-AE17-AE3A8D24E770}"/>
                  </a:ext>
                </a:extLst>
              </p:cNvPr>
              <p:cNvSpPr txBox="1"/>
              <p:nvPr/>
            </p:nvSpPr>
            <p:spPr>
              <a:xfrm>
                <a:off x="279664" y="943656"/>
                <a:ext cx="4875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BE"/>
                  <a:t>(iii) Backward MC : build ~30’000 parameter sets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34974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B80518-4D77-3462-C96F-932CFA27E8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E7388A-C4D0-5B03-A5E4-561B8B53E452}"/>
              </a:ext>
            </a:extLst>
          </p:cNvPr>
          <p:cNvSpPr txBox="1"/>
          <p:nvPr/>
        </p:nvSpPr>
        <p:spPr>
          <a:xfrm>
            <a:off x="1365483" y="166671"/>
            <a:ext cx="64163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Quantification of theoretical mass uncertainties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948AFA-6563-23C1-EBBB-D89EC480CC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5618"/>
            <a:ext cx="4925011" cy="348026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551A68E-C92B-FBB7-6F96-FD695D6B0253}"/>
              </a:ext>
            </a:extLst>
          </p:cNvPr>
          <p:cNvSpPr txBox="1"/>
          <p:nvPr/>
        </p:nvSpPr>
        <p:spPr>
          <a:xfrm>
            <a:off x="763384" y="1593480"/>
            <a:ext cx="12362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Parameter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(Statistical)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3B8ECC-D7DC-177B-7071-3899A1E96F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3832" y="1168018"/>
            <a:ext cx="4925011" cy="30856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605DDFE-EA9A-7C25-14F7-D8ED9102982C}"/>
              </a:ext>
            </a:extLst>
          </p:cNvPr>
          <p:cNvSpPr txBox="1"/>
          <p:nvPr/>
        </p:nvSpPr>
        <p:spPr>
          <a:xfrm>
            <a:off x="5219747" y="1593480"/>
            <a:ext cx="12266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Model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(Systematic)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DFBE5D9-AAF9-9BD8-1F3B-E463541313AC}"/>
              </a:ext>
            </a:extLst>
          </p:cNvPr>
          <p:cNvSpPr txBox="1"/>
          <p:nvPr/>
        </p:nvSpPr>
        <p:spPr>
          <a:xfrm>
            <a:off x="1104431" y="727930"/>
            <a:ext cx="2833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Parameter uncertainties</a:t>
            </a:r>
            <a:endParaRPr kumimoji="0" lang="en-BE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D1460C9-2EA5-04CF-1377-466A91B13005}"/>
              </a:ext>
            </a:extLst>
          </p:cNvPr>
          <p:cNvSpPr txBox="1"/>
          <p:nvPr/>
        </p:nvSpPr>
        <p:spPr>
          <a:xfrm>
            <a:off x="987805" y="2113711"/>
            <a:ext cx="7873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600">
                <a:solidFill>
                  <a:srgbClr val="FF0000"/>
                </a:solidFill>
              </a:rPr>
              <a:t>HFB24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FC9FDF9-77F2-909A-49B9-FDDBFC9C3F05}"/>
              </a:ext>
            </a:extLst>
          </p:cNvPr>
          <p:cNvSpPr txBox="1"/>
          <p:nvPr/>
        </p:nvSpPr>
        <p:spPr>
          <a:xfrm>
            <a:off x="5353598" y="2113711"/>
            <a:ext cx="958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600">
                <a:solidFill>
                  <a:srgbClr val="FF0000"/>
                </a:solidFill>
              </a:rPr>
              <a:t>HFB2-32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87DAE1-CB5F-C663-5B62-DE6B8582EC54}"/>
              </a:ext>
            </a:extLst>
          </p:cNvPr>
          <p:cNvSpPr txBox="1"/>
          <p:nvPr/>
        </p:nvSpPr>
        <p:spPr>
          <a:xfrm>
            <a:off x="2278343" y="1128950"/>
            <a:ext cx="47574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e.g. on Masses </a:t>
            </a:r>
            <a:r>
              <a:rPr kumimoji="0" lang="en-BE" sz="140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(SG &amp; Capote, 2014)</a:t>
            </a:r>
            <a:endParaRPr kumimoji="0" lang="en-BE" sz="140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3F2F018-209E-E66D-6BF4-577E0FDAAF77}"/>
              </a:ext>
            </a:extLst>
          </p:cNvPr>
          <p:cNvSpPr txBox="1"/>
          <p:nvPr/>
        </p:nvSpPr>
        <p:spPr>
          <a:xfrm>
            <a:off x="5771637" y="725961"/>
            <a:ext cx="2367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Model uncertainties</a:t>
            </a:r>
            <a:endParaRPr kumimoji="0" lang="en-BE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E15765-6292-6ED7-1237-C8D90B59AA0D}"/>
              </a:ext>
            </a:extLst>
          </p:cNvPr>
          <p:cNvGrpSpPr/>
          <p:nvPr/>
        </p:nvGrpSpPr>
        <p:grpSpPr>
          <a:xfrm>
            <a:off x="120814" y="4132232"/>
            <a:ext cx="8924707" cy="1720550"/>
            <a:chOff x="120814" y="4132232"/>
            <a:chExt cx="8924707" cy="172055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F7FD36A-42D1-41CA-6ED7-B2329582EB63}"/>
                </a:ext>
              </a:extLst>
            </p:cNvPr>
            <p:cNvGrpSpPr/>
            <p:nvPr/>
          </p:nvGrpSpPr>
          <p:grpSpPr>
            <a:xfrm>
              <a:off x="120814" y="4132232"/>
              <a:ext cx="8924707" cy="1720550"/>
              <a:chOff x="157168" y="4132232"/>
              <a:chExt cx="8888100" cy="1720550"/>
            </a:xfrm>
          </p:grpSpPr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0CF5A18-E9CD-F09A-57BD-FA56FD283DE9}"/>
                  </a:ext>
                </a:extLst>
              </p:cNvPr>
              <p:cNvSpPr txBox="1"/>
              <p:nvPr/>
            </p:nvSpPr>
            <p:spPr>
              <a:xfrm>
                <a:off x="157168" y="4132232"/>
                <a:ext cx="882904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BE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FF"/>
                    </a:solidFill>
                    <a:effectLst/>
                    <a:uLnTx/>
                    <a:uFillTx/>
                    <a:latin typeface="Times"/>
                    <a:ea typeface="ＭＳ Ｐゴシック"/>
                    <a:cs typeface="+mn-cs"/>
                  </a:rPr>
                  <a:t>Model or parameter variations must be constrained by experimental data</a:t>
                </a:r>
              </a:p>
            </p:txBody>
          </p: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C979333-7F3C-17DB-7BA6-AE90AD891713}"/>
                  </a:ext>
                </a:extLst>
              </p:cNvPr>
              <p:cNvSpPr txBox="1"/>
              <p:nvPr/>
            </p:nvSpPr>
            <p:spPr>
              <a:xfrm>
                <a:off x="453769" y="4874033"/>
                <a:ext cx="40185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BE" sz="1600">
                    <a:solidFill>
                      <a:srgbClr val="0000FF"/>
                    </a:solidFill>
                  </a:rPr>
                  <a:t>Only </a:t>
                </a:r>
                <a:r>
                  <a:rPr lang="en-BE" sz="1600" i="1">
                    <a:solidFill>
                      <a:srgbClr val="0000FF"/>
                    </a:solidFill>
                  </a:rPr>
                  <a:t>parameter</a:t>
                </a:r>
                <a:r>
                  <a:rPr lang="en-BE" sz="1600">
                    <a:solidFill>
                      <a:srgbClr val="0000FF"/>
                    </a:solidFill>
                  </a:rPr>
                  <a:t> variations  s.t.</a:t>
                </a:r>
                <a:r>
                  <a:rPr lang="en-BE" sz="1600">
                    <a:solidFill>
                      <a:srgbClr val="0000FF"/>
                    </a:solidFill>
                    <a:latin typeface="Symbol" pitchFamily="2" charset="2"/>
                    <a:cs typeface="Times New Roman" panose="02020603050405020304" pitchFamily="18" charset="0"/>
                  </a:rPr>
                  <a:t> s</a:t>
                </a:r>
                <a:r>
                  <a:rPr lang="en-BE" sz="1600" baseline="-25000">
                    <a:solidFill>
                      <a:srgbClr val="0000FF"/>
                    </a:solidFill>
                  </a:rPr>
                  <a:t>rms</a:t>
                </a:r>
                <a:r>
                  <a:rPr lang="en-BE" sz="1600">
                    <a:solidFill>
                      <a:srgbClr val="0000FF"/>
                    </a:solidFill>
                  </a:rPr>
                  <a:t> &lt; 0.8 MeV</a:t>
                </a:r>
              </a:p>
            </p:txBody>
          </p:sp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D6E8BDD-CD37-1DD5-B0E8-7D6227C3BF3D}"/>
                  </a:ext>
                </a:extLst>
              </p:cNvPr>
              <p:cNvSpPr txBox="1"/>
              <p:nvPr/>
            </p:nvSpPr>
            <p:spPr>
              <a:xfrm>
                <a:off x="5130457" y="4874033"/>
                <a:ext cx="329534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BE" sz="1600">
                    <a:solidFill>
                      <a:srgbClr val="0000FF"/>
                    </a:solidFill>
                  </a:rPr>
                  <a:t>Only mass </a:t>
                </a:r>
                <a:r>
                  <a:rPr lang="en-BE" sz="1600" i="1">
                    <a:solidFill>
                      <a:srgbClr val="0000FF"/>
                    </a:solidFill>
                  </a:rPr>
                  <a:t>models</a:t>
                </a:r>
                <a:r>
                  <a:rPr lang="en-BE" sz="1600">
                    <a:solidFill>
                      <a:srgbClr val="0000FF"/>
                    </a:solidFill>
                  </a:rPr>
                  <a:t> s.t. </a:t>
                </a:r>
                <a:r>
                  <a:rPr lang="en-BE" sz="1600">
                    <a:solidFill>
                      <a:srgbClr val="0000FF"/>
                    </a:solidFill>
                    <a:latin typeface="Symbol" pitchFamily="2" charset="2"/>
                    <a:cs typeface="Times New Roman" panose="02020603050405020304" pitchFamily="18" charset="0"/>
                  </a:rPr>
                  <a:t>s</a:t>
                </a:r>
                <a:r>
                  <a:rPr lang="en-BE" sz="1600" baseline="-25000">
                    <a:solidFill>
                      <a:srgbClr val="0000FF"/>
                    </a:solidFill>
                  </a:rPr>
                  <a:t>rms</a:t>
                </a:r>
                <a:r>
                  <a:rPr lang="en-BE" sz="1600">
                    <a:solidFill>
                      <a:srgbClr val="0000FF"/>
                    </a:solidFill>
                  </a:rPr>
                  <a:t> &lt; 0.8 MeV</a:t>
                </a:r>
              </a:p>
            </p:txBody>
          </p:sp>
          <p:sp>
            <p:nvSpPr>
              <p:cNvPr id="7" name="Up-down Arrow 6">
                <a:extLst>
                  <a:ext uri="{FF2B5EF4-FFF2-40B4-BE49-F238E27FC236}">
                    <a16:creationId xmlns:a16="http://schemas.microsoft.com/office/drawing/2014/main" id="{F4D30349-CFA6-E005-0512-AF71A5F45476}"/>
                  </a:ext>
                </a:extLst>
              </p:cNvPr>
              <p:cNvSpPr/>
              <p:nvPr/>
            </p:nvSpPr>
            <p:spPr bwMode="auto">
              <a:xfrm rot="5400000">
                <a:off x="4763869" y="4809815"/>
                <a:ext cx="108577" cy="503999"/>
              </a:xfrm>
              <a:prstGeom prst="upDownArrow">
                <a:avLst/>
              </a:prstGeom>
              <a:solidFill>
                <a:srgbClr val="FF00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B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2A38D9-D154-02B6-ED86-619ADD18D932}"/>
                  </a:ext>
                </a:extLst>
              </p:cNvPr>
              <p:cNvSpPr txBox="1"/>
              <p:nvPr/>
            </p:nvSpPr>
            <p:spPr>
              <a:xfrm>
                <a:off x="398455" y="5514228"/>
                <a:ext cx="430908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GB" sz="1600"/>
                  <a:t>Uncorrelated p</a:t>
                </a:r>
                <a:r>
                  <a:rPr lang="en-BE" sz="1600"/>
                  <a:t>arameter variations among ≠ nuclei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E4CB519F-4C98-0738-8793-42399DE1D49A}"/>
                  </a:ext>
                </a:extLst>
              </p:cNvPr>
              <p:cNvSpPr txBox="1"/>
              <p:nvPr/>
            </p:nvSpPr>
            <p:spPr>
              <a:xfrm>
                <a:off x="4959689" y="5514228"/>
                <a:ext cx="408557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/>
                  <a:t>Masses/rates</a:t>
                </a:r>
                <a:r>
                  <a:rPr lang="en-BE" sz="1600"/>
                  <a:t> variations correlated by the model</a:t>
                </a:r>
              </a:p>
            </p:txBody>
          </p: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CA6BDCB-5A0D-EF1B-EC3E-E869CF1C0939}"/>
                </a:ext>
              </a:extLst>
            </p:cNvPr>
            <p:cNvSpPr txBox="1"/>
            <p:nvPr/>
          </p:nvSpPr>
          <p:spPr>
            <a:xfrm>
              <a:off x="7326923" y="4946811"/>
              <a:ext cx="2952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 sz="1600">
                  <a:solidFill>
                    <a:srgbClr val="0000FF"/>
                  </a:solidFill>
                </a:rPr>
                <a:t>~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161C6B3-F2EA-EEA0-1B14-2DCB761BC382}"/>
                </a:ext>
              </a:extLst>
            </p:cNvPr>
            <p:cNvSpPr txBox="1"/>
            <p:nvPr/>
          </p:nvSpPr>
          <p:spPr>
            <a:xfrm>
              <a:off x="3350959" y="4944862"/>
              <a:ext cx="29527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 sz="1600">
                  <a:solidFill>
                    <a:srgbClr val="0000FF"/>
                  </a:solidFill>
                </a:rPr>
                <a:t>~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25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6DD67C1-918A-BFE8-3E52-0DA830C3DE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3967" y="1897988"/>
            <a:ext cx="5010590" cy="35407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4F9DA35-060C-F19C-41AF-20F00B9EBA51}"/>
              </a:ext>
            </a:extLst>
          </p:cNvPr>
          <p:cNvSpPr txBox="1"/>
          <p:nvPr/>
        </p:nvSpPr>
        <p:spPr>
          <a:xfrm>
            <a:off x="1081504" y="187212"/>
            <a:ext cx="700037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Propagation of </a:t>
            </a:r>
            <a:r>
              <a:rPr kumimoji="0" lang="en-BE" sz="2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Mass uncertainties </a:t>
            </a:r>
            <a:r>
              <a:rPr kumimoji="0" lang="en-BE" sz="2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into NSM simulations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CB8394-05C9-70D3-9D71-7FECA1F0E6E5}"/>
              </a:ext>
            </a:extLst>
          </p:cNvPr>
          <p:cNvSpPr txBox="1"/>
          <p:nvPr/>
        </p:nvSpPr>
        <p:spPr>
          <a:xfrm>
            <a:off x="5025597" y="5408018"/>
            <a:ext cx="39034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457200">
              <a:buFont typeface="Arial" panose="020B0604020202020204" pitchFamily="34" charset="0"/>
              <a:buChar char="•"/>
              <a:defRPr/>
            </a:pPr>
            <a:r>
              <a:rPr lang="en-US" sz="1600">
                <a:solidFill>
                  <a:srgbClr val="000000"/>
                </a:solidFill>
              </a:rPr>
              <a:t>MC approach not correct</a:t>
            </a:r>
            <a:endParaRPr lang="en-BE" sz="1600">
              <a:solidFill>
                <a:srgbClr val="000000"/>
              </a:solidFill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Coherent model-correlated uncertainties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600">
                <a:solidFill>
                  <a:srgbClr val="000000"/>
                </a:solidFill>
                <a:latin typeface="Times"/>
                <a:ea typeface="ＭＳ Ｐゴシック"/>
              </a:rPr>
              <a:t>Each model is affected by parameter unc.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246417C6-67CD-4B44-E1B7-AD6719853470}"/>
              </a:ext>
            </a:extLst>
          </p:cNvPr>
          <p:cNvCxnSpPr>
            <a:cxnSpLocks/>
          </p:cNvCxnSpPr>
          <p:nvPr/>
        </p:nvCxnSpPr>
        <p:spPr bwMode="auto">
          <a:xfrm>
            <a:off x="4591066" y="673495"/>
            <a:ext cx="2825646" cy="73451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6FA17620-8118-DFAB-49B2-8A15000C4AA7}"/>
              </a:ext>
            </a:extLst>
          </p:cNvPr>
          <p:cNvSpPr txBox="1"/>
          <p:nvPr/>
        </p:nvSpPr>
        <p:spPr>
          <a:xfrm>
            <a:off x="4948603" y="1520993"/>
            <a:ext cx="41104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Correlated </a:t>
            </a:r>
            <a:r>
              <a:rPr kumimoji="0" lang="en-BE" sz="2400" b="0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Model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uncertainties</a:t>
            </a:r>
          </a:p>
        </p:txBody>
      </p:sp>
      <p:pic>
        <p:nvPicPr>
          <p:cNvPr id="33" name="Image 5">
            <a:extLst>
              <a:ext uri="{FF2B5EF4-FFF2-40B4-BE49-F238E27FC236}">
                <a16:creationId xmlns:a16="http://schemas.microsoft.com/office/drawing/2014/main" id="{FAF268A4-F8D0-AE05-5E9F-9FF60E5F0F5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3014041" y="820765"/>
            <a:ext cx="3167727" cy="68634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D691474-1E6C-8F86-91F9-7F874499123D}"/>
              </a:ext>
            </a:extLst>
          </p:cNvPr>
          <p:cNvSpPr txBox="1"/>
          <p:nvPr/>
        </p:nvSpPr>
        <p:spPr>
          <a:xfrm>
            <a:off x="6126750" y="3532470"/>
            <a:ext cx="1988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1.375-1.375M</a:t>
            </a:r>
            <a:r>
              <a:rPr kumimoji="0" lang="en-BE" sz="1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</a:t>
            </a:r>
            <a:r>
              <a:rPr kumimoji="0" lang="en-BE" sz="14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(358 traj)</a:t>
            </a:r>
            <a:endParaRPr kumimoji="0" lang="en-BE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79828B4-5E3E-E565-350B-59EF892B2654}"/>
              </a:ext>
            </a:extLst>
          </p:cNvPr>
          <p:cNvGrpSpPr/>
          <p:nvPr/>
        </p:nvGrpSpPr>
        <p:grpSpPr>
          <a:xfrm>
            <a:off x="-107447" y="673495"/>
            <a:ext cx="5145244" cy="5565520"/>
            <a:chOff x="-107447" y="673495"/>
            <a:chExt cx="5145244" cy="55655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7CAB41-4E29-9EAA-319C-A865AE2EF5EA}"/>
                </a:ext>
              </a:extLst>
            </p:cNvPr>
            <p:cNvSpPr txBox="1"/>
            <p:nvPr/>
          </p:nvSpPr>
          <p:spPr>
            <a:xfrm>
              <a:off x="1637649" y="3532471"/>
              <a:ext cx="198804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1.375-1.375M</a:t>
              </a:r>
              <a:r>
                <a:rPr kumimoji="0" lang="en-BE" sz="1400" b="0" i="0" u="none" strike="noStrike" kern="1200" cap="none" spc="0" normalizeH="0" baseline="-25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o</a:t>
              </a:r>
              <a:r>
                <a:rPr kumimoji="0" lang="en-BE" sz="1400" b="0" i="0" u="none" strike="noStrike" kern="1200" cap="none" spc="0" normalizeH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 (358 traj)</a:t>
              </a:r>
              <a:endParaRPr kumimoji="0" lang="en-B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endParaRP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4F71C167-A123-CBF6-6BBF-03F74C2BE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07447" y="1897988"/>
              <a:ext cx="5010590" cy="3540737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1988E37-EA84-FAF0-A737-9A4A5C6134EA}"/>
                </a:ext>
              </a:extLst>
            </p:cNvPr>
            <p:cNvSpPr txBox="1"/>
            <p:nvPr/>
          </p:nvSpPr>
          <p:spPr>
            <a:xfrm>
              <a:off x="209231" y="1515810"/>
              <a:ext cx="48285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lvl="0" algn="ctr" defTabSz="457200">
                <a:defRPr/>
              </a:pPr>
              <a:r>
                <a:rPr lang="en-BE" sz="2400">
                  <a:solidFill>
                    <a:srgbClr val="FF0000"/>
                  </a:solidFill>
                </a:rPr>
                <a:t>Uncorrelated </a:t>
              </a:r>
              <a:r>
                <a:rPr lang="en-BE" sz="2400" i="1">
                  <a:solidFill>
                    <a:srgbClr val="FF0000"/>
                  </a:solidFill>
                </a:rPr>
                <a:t>Parameter</a:t>
              </a:r>
              <a:r>
                <a:rPr lang="en-BE" sz="2400">
                  <a:solidFill>
                    <a:srgbClr val="FF0000"/>
                  </a:solidFill>
                </a:rPr>
                <a:t> uncertainties</a:t>
              </a:r>
              <a:endPara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endParaRP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5754DB06-749B-D5AD-AB24-B44C1431102A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72917" y="673495"/>
              <a:ext cx="2825646" cy="73451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17FE8F2-FBDE-B691-8663-177B0CE79B07}"/>
                </a:ext>
              </a:extLst>
            </p:cNvPr>
            <p:cNvSpPr txBox="1"/>
            <p:nvPr/>
          </p:nvSpPr>
          <p:spPr>
            <a:xfrm>
              <a:off x="404996" y="5408018"/>
              <a:ext cx="4563069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GB" sz="1600">
                  <a:solidFill>
                    <a:srgbClr val="000000"/>
                  </a:solidFill>
                </a:rPr>
                <a:t>MC approach if uncorrelated uncertainties</a:t>
              </a:r>
            </a:p>
            <a:p>
              <a:pPr marL="285750" indent="-285750" defTabSz="457200">
                <a:buFont typeface="Arial" panose="020B0604020202020204" pitchFamily="34" charset="0"/>
                <a:buChar char="•"/>
                <a:defRPr/>
              </a:pPr>
              <a:r>
                <a:rPr lang="en-US" sz="1600">
                  <a:solidFill>
                    <a:srgbClr val="000000"/>
                  </a:solidFill>
                </a:rPr>
                <a:t>Additional correlations may exist, e.g </a:t>
              </a:r>
              <a:r>
                <a:rPr lang="en-US" sz="1600" i="1">
                  <a:solidFill>
                    <a:srgbClr val="000000"/>
                  </a:solidFill>
                </a:rPr>
                <a:t>S</a:t>
              </a:r>
              <a:r>
                <a:rPr lang="en-US" sz="1600" i="1" baseline="-25000">
                  <a:solidFill>
                    <a:srgbClr val="000000"/>
                  </a:solidFill>
                </a:rPr>
                <a:t>n</a:t>
              </a:r>
              <a:r>
                <a:rPr lang="en-US" sz="1600">
                  <a:solidFill>
                    <a:srgbClr val="000000"/>
                  </a:solidFill>
                </a:rPr>
                <a:t> and </a:t>
              </a:r>
              <a:r>
                <a:rPr lang="en-US" sz="1600" i="1">
                  <a:solidFill>
                    <a:srgbClr val="000000"/>
                  </a:solidFill>
                </a:rPr>
                <a:t>M</a:t>
              </a:r>
              <a:endParaRPr lang="en-BE" sz="1600" i="1">
                <a:solidFill>
                  <a:srgbClr val="000000"/>
                </a:solidFill>
              </a:endParaRPr>
            </a:p>
            <a:p>
              <a:pPr marL="285750" marR="0" lvl="0" indent="-28575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US" sz="1600">
                  <a:solidFill>
                    <a:srgbClr val="000000"/>
                  </a:solidFill>
                  <a:latin typeface="Times"/>
                  <a:ea typeface="ＭＳ Ｐゴシック"/>
                </a:rPr>
                <a:t>P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arameters changes must be constrained by exp</a:t>
              </a: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A44FD7B-DFBA-040A-8759-4E2E1F398E05}"/>
                </a:ext>
              </a:extLst>
            </p:cNvPr>
            <p:cNvSpPr txBox="1"/>
            <p:nvPr/>
          </p:nvSpPr>
          <p:spPr>
            <a:xfrm>
              <a:off x="832124" y="4693575"/>
              <a:ext cx="85632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 sz="1600">
                  <a:solidFill>
                    <a:srgbClr val="0000FF"/>
                  </a:solidFill>
                </a:rPr>
                <a:t>HFB-24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F463F6D-F14C-69DE-D38A-7345AB964614}"/>
              </a:ext>
            </a:extLst>
          </p:cNvPr>
          <p:cNvSpPr txBox="1"/>
          <p:nvPr/>
        </p:nvSpPr>
        <p:spPr>
          <a:xfrm>
            <a:off x="987492" y="6301456"/>
            <a:ext cx="72208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000" b="1">
                <a:solidFill>
                  <a:srgbClr val="FF0000"/>
                </a:solidFill>
              </a:rPr>
              <a:t>Parameter &lt; Model uncertainties  </a:t>
            </a:r>
            <a:r>
              <a:rPr lang="en-BE" sz="2000" b="1">
                <a:solidFill>
                  <a:srgbClr val="FF0000"/>
                </a:solidFill>
                <a:sym typeface="Wingdings" pitchFamily="2" charset="2"/>
              </a:rPr>
              <a:t> need for improved models </a:t>
            </a:r>
            <a:r>
              <a:rPr lang="en-BE" sz="2000" b="1">
                <a:solidFill>
                  <a:srgbClr val="FF000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66720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EB14B65F-0705-2171-44E8-A5924F01F8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449" y="1162736"/>
            <a:ext cx="3927918" cy="286586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DE824B5-C3CE-794A-8BE0-4273418242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097" y="1173052"/>
            <a:ext cx="3899639" cy="28452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F1F07E-146E-662C-1756-1BAEC3774435}"/>
              </a:ext>
            </a:extLst>
          </p:cNvPr>
          <p:cNvSpPr txBox="1"/>
          <p:nvPr/>
        </p:nvSpPr>
        <p:spPr>
          <a:xfrm>
            <a:off x="301510" y="166671"/>
            <a:ext cx="85443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Quantification of (n,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ＭＳ Ｐゴシック"/>
              </a:rPr>
              <a:t>g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) uncertainties associated to NLD and PSF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DA22A7E-409F-DD7A-FD88-869D3109CC0B}"/>
              </a:ext>
            </a:extLst>
          </p:cNvPr>
          <p:cNvSpPr txBox="1"/>
          <p:nvPr/>
        </p:nvSpPr>
        <p:spPr>
          <a:xfrm>
            <a:off x="5503394" y="1399739"/>
            <a:ext cx="1226618" cy="61555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Model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(Systematic)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718869-FD63-2DB4-562B-ED4F598FF83E}"/>
              </a:ext>
            </a:extLst>
          </p:cNvPr>
          <p:cNvSpPr txBox="1"/>
          <p:nvPr/>
        </p:nvSpPr>
        <p:spPr>
          <a:xfrm>
            <a:off x="1030680" y="1389411"/>
            <a:ext cx="1236236" cy="61555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Parameter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(Statistical)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DAAB966-2C1E-8BEE-743C-A881C8A396A2}"/>
              </a:ext>
            </a:extLst>
          </p:cNvPr>
          <p:cNvGrpSpPr/>
          <p:nvPr/>
        </p:nvGrpSpPr>
        <p:grpSpPr>
          <a:xfrm>
            <a:off x="535501" y="4122734"/>
            <a:ext cx="8123313" cy="1945734"/>
            <a:chOff x="153360" y="4132232"/>
            <a:chExt cx="8123313" cy="1945734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7B402C0-BCC3-E3BC-8899-586D6ADE3B7F}"/>
                </a:ext>
              </a:extLst>
            </p:cNvPr>
            <p:cNvSpPr txBox="1"/>
            <p:nvPr/>
          </p:nvSpPr>
          <p:spPr>
            <a:xfrm>
              <a:off x="927633" y="4132232"/>
              <a:ext cx="6725922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400" b="1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Parameter or Model variations must be constrained by experimental data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3EFFCC3-D4A2-3AC3-1EF4-EF0EDD09A7EB}"/>
                </a:ext>
              </a:extLst>
            </p:cNvPr>
            <p:cNvSpPr txBox="1"/>
            <p:nvPr/>
          </p:nvSpPr>
          <p:spPr>
            <a:xfrm>
              <a:off x="153360" y="5062303"/>
              <a:ext cx="3342582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BFMC method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NLD/PSF </a:t>
              </a: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parameters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 s.t.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~240 (n,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Symbol" pitchFamily="2" charset="2"/>
                  <a:ea typeface="ＭＳ Ｐゴシック"/>
                  <a:cs typeface="+mn-cs"/>
                </a:rPr>
                <a:t>g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) MACS with </a:t>
              </a: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f</a:t>
              </a:r>
              <a:r>
                <a:rPr kumimoji="0" lang="en-BE" sz="2000" b="0" i="0" u="none" strike="noStrike" kern="1200" cap="none" spc="0" normalizeH="0" baseline="-2500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rms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≤ 2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A7111CF-897E-0A01-CCF5-7B7B8461D1E5}"/>
                </a:ext>
              </a:extLst>
            </p:cNvPr>
            <p:cNvSpPr txBox="1"/>
            <p:nvPr/>
          </p:nvSpPr>
          <p:spPr>
            <a:xfrm>
              <a:off x="4425939" y="5062302"/>
              <a:ext cx="3850734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Only NLD/PSF </a:t>
              </a: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models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 s.t.</a:t>
              </a:r>
            </a:p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lang="en-BE" sz="2000">
                  <a:solidFill>
                    <a:srgbClr val="0000FF"/>
                  </a:solidFill>
                  <a:latin typeface="Times"/>
                  <a:ea typeface="ＭＳ Ｐゴシック"/>
                </a:rPr>
                <a:t>accurate description of exp data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 </a:t>
              </a:r>
            </a:p>
            <a:p>
              <a:pPr marL="342900" marR="0" lvl="0" indent="-34290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~240 (n,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pitchFamily="2" charset="2"/>
                  <a:ea typeface="ＭＳ Ｐゴシック"/>
                  <a:cs typeface="+mn-cs"/>
                </a:rPr>
                <a:t>g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) MACS with </a:t>
              </a: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f</a:t>
              </a:r>
              <a:r>
                <a:rPr kumimoji="0" lang="en-BE" sz="2000" b="0" i="0" u="none" strike="noStrike" kern="1200" cap="none" spc="0" normalizeH="0" baseline="-2500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rms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≤ 2</a:t>
              </a:r>
            </a:p>
          </p:txBody>
        </p:sp>
        <p:sp>
          <p:nvSpPr>
            <p:cNvPr id="7" name="Up-down Arrow 6">
              <a:extLst>
                <a:ext uri="{FF2B5EF4-FFF2-40B4-BE49-F238E27FC236}">
                  <a16:creationId xmlns:a16="http://schemas.microsoft.com/office/drawing/2014/main" id="{C71D471E-F90E-99AE-F490-318C4DCC3A40}"/>
                </a:ext>
              </a:extLst>
            </p:cNvPr>
            <p:cNvSpPr/>
            <p:nvPr/>
          </p:nvSpPr>
          <p:spPr bwMode="auto">
            <a:xfrm rot="5400000">
              <a:off x="3862656" y="5563903"/>
              <a:ext cx="163841" cy="593815"/>
            </a:xfrm>
            <a:prstGeom prst="upDownArrow">
              <a:avLst/>
            </a:prstGeom>
            <a:solidFill>
              <a:schemeClr val="tx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8F618FC4-51E2-2BCF-CAAD-9151602AABDE}"/>
              </a:ext>
            </a:extLst>
          </p:cNvPr>
          <p:cNvSpPr txBox="1"/>
          <p:nvPr/>
        </p:nvSpPr>
        <p:spPr>
          <a:xfrm>
            <a:off x="1104431" y="922662"/>
            <a:ext cx="283301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Parameter uncertainties</a:t>
            </a:r>
            <a:endParaRPr kumimoji="0" lang="en-BE" sz="20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657381-6521-5543-E53E-EA9D18DF9CCD}"/>
              </a:ext>
            </a:extLst>
          </p:cNvPr>
          <p:cNvSpPr txBox="1"/>
          <p:nvPr/>
        </p:nvSpPr>
        <p:spPr>
          <a:xfrm>
            <a:off x="5771637" y="920693"/>
            <a:ext cx="23679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pitchFamily="2" charset="0"/>
                <a:ea typeface="ＭＳ Ｐゴシック"/>
                <a:cs typeface="+mn-cs"/>
              </a:rPr>
              <a:t>Model uncertainties</a:t>
            </a:r>
            <a:endParaRPr kumimoji="0" lang="en-BE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555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788CE8-9358-0F35-BAA1-541732DA9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F5DD570A-2757-DB09-3BAC-1C4333CF684B}"/>
              </a:ext>
            </a:extLst>
          </p:cNvPr>
          <p:cNvSpPr txBox="1"/>
          <p:nvPr/>
        </p:nvSpPr>
        <p:spPr>
          <a:xfrm>
            <a:off x="219687" y="151752"/>
            <a:ext cx="87046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Impact of NLD/PSF uncertainties on unknown (n,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ＭＳ Ｐゴシック" charset="0"/>
                <a:cs typeface="+mn-cs"/>
              </a:rPr>
              <a:t>g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), (p,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ＭＳ Ｐゴシック" charset="0"/>
                <a:cs typeface="+mn-cs"/>
              </a:rPr>
              <a:t>g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), (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ＭＳ Ｐゴシック" charset="0"/>
                <a:cs typeface="+mn-cs"/>
              </a:rPr>
              <a:t>a,g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) rates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24A90B8-3D3F-7824-4BAA-3B47948F9536}"/>
              </a:ext>
            </a:extLst>
          </p:cNvPr>
          <p:cNvGrpSpPr/>
          <p:nvPr/>
        </p:nvGrpSpPr>
        <p:grpSpPr>
          <a:xfrm>
            <a:off x="389315" y="1071550"/>
            <a:ext cx="4307719" cy="5511495"/>
            <a:chOff x="4596311" y="676735"/>
            <a:chExt cx="4307719" cy="5511495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7811BBC-1B1C-4B54-F476-1EB6D3076C8A}"/>
                </a:ext>
              </a:extLst>
            </p:cNvPr>
            <p:cNvSpPr txBox="1"/>
            <p:nvPr/>
          </p:nvSpPr>
          <p:spPr>
            <a:xfrm>
              <a:off x="4596311" y="676735"/>
              <a:ext cx="430771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84408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rPr>
                <a:t>“Uncorrelated” parameter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rPr>
                <a:t> uncertainties</a:t>
              </a:r>
            </a:p>
          </p:txBody>
        </p: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F46EE878-4281-2362-8ADE-93A6FB8864E4}"/>
                </a:ext>
              </a:extLst>
            </p:cNvPr>
            <p:cNvGrpSpPr/>
            <p:nvPr/>
          </p:nvGrpSpPr>
          <p:grpSpPr>
            <a:xfrm>
              <a:off x="4832196" y="1130488"/>
              <a:ext cx="3434575" cy="5057742"/>
              <a:chOff x="4832196" y="1130488"/>
              <a:chExt cx="3434575" cy="5057742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BACAE008-F6E7-5093-448A-49277893EB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4832196" y="1130488"/>
                <a:ext cx="3434575" cy="1798076"/>
              </a:xfrm>
              <a:prstGeom prst="rect">
                <a:avLst/>
              </a:prstGeom>
            </p:spPr>
          </p:pic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BACD77AF-1A8D-3D70-26DC-22EF35F809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835398" y="2761159"/>
                <a:ext cx="3431373" cy="1796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7B29E6A4-0B2D-1C86-C9E8-9507DB9A8D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2196" y="4391830"/>
                <a:ext cx="3431372" cy="1796400"/>
              </a:xfrm>
              <a:prstGeom prst="rect">
                <a:avLst/>
              </a:prstGeom>
            </p:spPr>
          </p:pic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8D838-83BA-F226-1B33-9EA70B62C1A8}"/>
                </a:ext>
              </a:extLst>
            </p:cNvPr>
            <p:cNvSpPr txBox="1"/>
            <p:nvPr/>
          </p:nvSpPr>
          <p:spPr>
            <a:xfrm>
              <a:off x="5142777" y="949778"/>
              <a:ext cx="34179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[... though (n,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2" charset="2"/>
                  <a:ea typeface="ＭＳ Ｐゴシック"/>
                  <a:cs typeface="+mn-cs"/>
                </a:rPr>
                <a:t>g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), (p,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2" charset="2"/>
                  <a:ea typeface="ＭＳ Ｐゴシック"/>
                  <a:cs typeface="+mn-cs"/>
                </a:rPr>
                <a:t>g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), (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2" charset="2"/>
                  <a:ea typeface="ＭＳ Ｐゴシック"/>
                  <a:cs typeface="+mn-cs"/>
                </a:rPr>
                <a:t>a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,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2" charset="2"/>
                  <a:ea typeface="ＭＳ Ｐゴシック"/>
                  <a:cs typeface="+mn-cs"/>
                </a:rPr>
                <a:t>g</a:t>
              </a:r>
              <a:r>
                <a:rPr kumimoji="0" lang="en-BE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"/>
                  <a:ea typeface="ＭＳ Ｐゴシック"/>
                  <a:cs typeface="+mn-cs"/>
                </a:rPr>
                <a:t>) are correlated ...]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F69E537-DF4F-B46A-F381-AB4B00EACA8E}"/>
              </a:ext>
            </a:extLst>
          </p:cNvPr>
          <p:cNvGrpSpPr/>
          <p:nvPr/>
        </p:nvGrpSpPr>
        <p:grpSpPr>
          <a:xfrm>
            <a:off x="4505831" y="1071550"/>
            <a:ext cx="4280423" cy="5551727"/>
            <a:chOff x="291576" y="676735"/>
            <a:chExt cx="4280423" cy="555172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0BFC0A-20D9-CD2F-3B1A-5C50176F3F81}"/>
                </a:ext>
              </a:extLst>
            </p:cNvPr>
            <p:cNvSpPr txBox="1"/>
            <p:nvPr/>
          </p:nvSpPr>
          <p:spPr>
            <a:xfrm>
              <a:off x="614069" y="676735"/>
              <a:ext cx="36456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84408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rPr>
                <a:t>“Correlated” model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rPr>
                <a:t> uncertainties</a:t>
              </a:r>
            </a:p>
          </p:txBody>
        </p:sp>
        <p:pic>
          <p:nvPicPr>
            <p:cNvPr id="27" name="Picture 26" descr="A graph of a function&#10;&#10;AI-generated content may be incorrect.">
              <a:extLst>
                <a:ext uri="{FF2B5EF4-FFF2-40B4-BE49-F238E27FC236}">
                  <a16:creationId xmlns:a16="http://schemas.microsoft.com/office/drawing/2014/main" id="{2750E2DE-B136-296F-0FDE-290BB769D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1576" y="1090256"/>
              <a:ext cx="4280423" cy="5138206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A5A6414-FB5A-8293-B37C-79A413151B10}"/>
              </a:ext>
            </a:extLst>
          </p:cNvPr>
          <p:cNvSpPr txBox="1"/>
          <p:nvPr/>
        </p:nvSpPr>
        <p:spPr>
          <a:xfrm>
            <a:off x="3464966" y="583063"/>
            <a:ext cx="2214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400" b="1"/>
              <a:t>&lt;</a:t>
            </a:r>
            <a:r>
              <a:rPr lang="en-BE" sz="2400" b="1">
                <a:latin typeface="Symbol" pitchFamily="2" charset="2"/>
              </a:rPr>
              <a:t>s</a:t>
            </a:r>
            <a:r>
              <a:rPr lang="en-BE" sz="2400" b="1"/>
              <a:t>&gt;</a:t>
            </a:r>
            <a:r>
              <a:rPr lang="en-BE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BE" sz="2400" b="1"/>
              <a:t> / &lt;</a:t>
            </a:r>
            <a:r>
              <a:rPr lang="en-BE" sz="2400" b="1">
                <a:latin typeface="Symbol" pitchFamily="2" charset="2"/>
              </a:rPr>
              <a:t>s</a:t>
            </a:r>
            <a:r>
              <a:rPr lang="en-BE" sz="2400" b="1"/>
              <a:t>&gt;</a:t>
            </a:r>
            <a:r>
              <a:rPr lang="en-BE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75411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graph&#10;&#10;Description automatically generated with medium confidence">
            <a:extLst>
              <a:ext uri="{FF2B5EF4-FFF2-40B4-BE49-F238E27FC236}">
                <a16:creationId xmlns:a16="http://schemas.microsoft.com/office/drawing/2014/main" id="{C1B0A845-EC17-2A83-7A5D-FE9C7C409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01" y="1497936"/>
            <a:ext cx="4868702" cy="318389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8869A7E2-E146-2CE3-C312-5A19576C38FC}"/>
              </a:ext>
            </a:extLst>
          </p:cNvPr>
          <p:cNvSpPr txBox="1"/>
          <p:nvPr/>
        </p:nvSpPr>
        <p:spPr>
          <a:xfrm>
            <a:off x="333658" y="1413823"/>
            <a:ext cx="4489434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21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Uncorrelated</a:t>
            </a:r>
            <a:r>
              <a:rPr kumimoji="0" lang="en-BE" sz="2215" b="0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 Parameter</a:t>
            </a:r>
            <a:r>
              <a:rPr kumimoji="0" lang="en-BE" sz="2215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 uncertainties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81594B-0AE2-DE7E-33B9-E1E0E758B2F6}"/>
              </a:ext>
            </a:extLst>
          </p:cNvPr>
          <p:cNvSpPr txBox="1"/>
          <p:nvPr/>
        </p:nvSpPr>
        <p:spPr>
          <a:xfrm>
            <a:off x="530350" y="292302"/>
            <a:ext cx="80833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Impact of NLD/PSF on the i-process in low-</a:t>
            </a:r>
            <a:r>
              <a:rPr kumimoji="0" lang="en-B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Z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 low-</a:t>
            </a:r>
            <a:r>
              <a:rPr kumimoji="0" lang="en-BE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M</a:t>
            </a: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 AGB stars</a:t>
            </a:r>
          </a:p>
        </p:txBody>
      </p:sp>
      <p:pic>
        <p:nvPicPr>
          <p:cNvPr id="3" name="Picture 2" descr="A graph of different colored lines&#10;&#10;Description automatically generated">
            <a:extLst>
              <a:ext uri="{FF2B5EF4-FFF2-40B4-BE49-F238E27FC236}">
                <a16:creationId xmlns:a16="http://schemas.microsoft.com/office/drawing/2014/main" id="{A2951E76-16E8-8291-22EF-43A74BE2F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0745" y="1763064"/>
            <a:ext cx="4360375" cy="295910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6D6B382-8272-3198-9900-07532C27C79C}"/>
              </a:ext>
            </a:extLst>
          </p:cNvPr>
          <p:cNvSpPr txBox="1"/>
          <p:nvPr/>
        </p:nvSpPr>
        <p:spPr>
          <a:xfrm>
            <a:off x="4990603" y="1413823"/>
            <a:ext cx="3713581" cy="4331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215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Correlated</a:t>
            </a:r>
            <a:r>
              <a:rPr kumimoji="0" lang="en-BE" sz="2215" b="0" i="1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 Model</a:t>
            </a:r>
            <a:r>
              <a:rPr kumimoji="0" lang="en-BE" sz="2215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 uncertainties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D50E326-A091-9A4E-395F-276EBAB05181}"/>
              </a:ext>
            </a:extLst>
          </p:cNvPr>
          <p:cNvCxnSpPr>
            <a:cxnSpLocks/>
          </p:cNvCxnSpPr>
          <p:nvPr/>
        </p:nvCxnSpPr>
        <p:spPr bwMode="auto">
          <a:xfrm>
            <a:off x="4591066" y="673495"/>
            <a:ext cx="2825646" cy="73451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2FC58048-6C25-2B0C-DD90-FFFC789B6DBB}"/>
              </a:ext>
            </a:extLst>
          </p:cNvPr>
          <p:cNvCxnSpPr>
            <a:cxnSpLocks/>
          </p:cNvCxnSpPr>
          <p:nvPr/>
        </p:nvCxnSpPr>
        <p:spPr bwMode="auto">
          <a:xfrm flipH="1">
            <a:off x="1772917" y="673495"/>
            <a:ext cx="2825646" cy="73451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4C373A3-CF93-8BCB-A702-BF3BF69EB448}"/>
              </a:ext>
            </a:extLst>
          </p:cNvPr>
          <p:cNvSpPr txBox="1"/>
          <p:nvPr/>
        </p:nvSpPr>
        <p:spPr>
          <a:xfrm>
            <a:off x="2274644" y="862532"/>
            <a:ext cx="500816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Surface abundances in a 1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</a:t>
            </a:r>
            <a:r>
              <a:rPr kumimoji="0" lang="en-BE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</a:t>
            </a: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[Fe/H]=-2.5 AGB star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A78B01-5E53-42B4-6DE4-659EC378AD01}"/>
              </a:ext>
            </a:extLst>
          </p:cNvPr>
          <p:cNvSpPr txBox="1"/>
          <p:nvPr/>
        </p:nvSpPr>
        <p:spPr>
          <a:xfrm rot="16200000">
            <a:off x="-195799" y="2657402"/>
            <a:ext cx="12827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Log 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X</a:t>
            </a: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/ 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X</a:t>
            </a:r>
            <a:r>
              <a:rPr kumimoji="0" lang="en-BE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init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82FAE13-A4D3-5B51-4326-DB50F19E80A7}"/>
              </a:ext>
            </a:extLst>
          </p:cNvPr>
          <p:cNvSpPr txBox="1"/>
          <p:nvPr/>
        </p:nvSpPr>
        <p:spPr>
          <a:xfrm rot="16200000">
            <a:off x="4115304" y="2602973"/>
            <a:ext cx="128272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Log 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X</a:t>
            </a: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/ 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X</a:t>
            </a:r>
            <a:r>
              <a:rPr kumimoji="0" lang="en-BE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init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47DF54-79CC-63D1-87B7-47D1EED65424}"/>
              </a:ext>
            </a:extLst>
          </p:cNvPr>
          <p:cNvSpPr txBox="1"/>
          <p:nvPr/>
        </p:nvSpPr>
        <p:spPr>
          <a:xfrm>
            <a:off x="7416712" y="1111495"/>
            <a:ext cx="1727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(Martinet et al. 2024)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29C1DFA-A923-4A11-8C64-EA99E1AE16FE}"/>
              </a:ext>
            </a:extLst>
          </p:cNvPr>
          <p:cNvSpPr txBox="1"/>
          <p:nvPr/>
        </p:nvSpPr>
        <p:spPr>
          <a:xfrm>
            <a:off x="-10231" y="5284840"/>
            <a:ext cx="9217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Parameter and Model uncertainties have ~ the same impact in magnitude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C34EF0-9F67-9430-932B-C008401963D3}"/>
              </a:ext>
            </a:extLst>
          </p:cNvPr>
          <p:cNvSpPr txBox="1"/>
          <p:nvPr/>
        </p:nvSpPr>
        <p:spPr>
          <a:xfrm>
            <a:off x="1190304" y="5939847"/>
            <a:ext cx="6763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000">
                <a:solidFill>
                  <a:srgbClr val="FF0000"/>
                </a:solidFill>
              </a:rPr>
              <a:t>Extraction of the reactions with the most impactful uncertainties</a:t>
            </a:r>
          </a:p>
        </p:txBody>
      </p:sp>
    </p:spTree>
    <p:extLst>
      <p:ext uri="{BB962C8B-B14F-4D97-AF65-F5344CB8AC3E}">
        <p14:creationId xmlns:p14="http://schemas.microsoft.com/office/powerpoint/2010/main" val="1511211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F9E869-D85B-C77B-02D2-4AB4E319D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D9333-23ED-381C-637B-3F0E82FB10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sz="2800"/>
              <a:t>List of main (n,</a:t>
            </a:r>
            <a:r>
              <a:rPr lang="en-BE" sz="2800">
                <a:latin typeface="Symbol" pitchFamily="2" charset="2"/>
              </a:rPr>
              <a:t>g</a:t>
            </a:r>
            <a:r>
              <a:rPr lang="en-BE" sz="2800"/>
              <a:t>) uncertainty drivers for i-process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DBBF54-386A-8CC9-B038-FA97423FADED}"/>
              </a:ext>
            </a:extLst>
          </p:cNvPr>
          <p:cNvSpPr txBox="1"/>
          <p:nvPr/>
        </p:nvSpPr>
        <p:spPr>
          <a:xfrm>
            <a:off x="387261" y="5839031"/>
            <a:ext cx="2803011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Martinet et al., A&amp;A 684, A8 (2024)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5C47F2-CE7D-113C-E5FA-78FC0A7B542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849"/>
          <a:stretch>
            <a:fillRect/>
          </a:stretch>
        </p:blipFill>
        <p:spPr>
          <a:xfrm>
            <a:off x="3872546" y="789709"/>
            <a:ext cx="5167343" cy="583969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13266D5-C296-01D5-17EB-DBE541F93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11" y="970479"/>
            <a:ext cx="3797651" cy="4370448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593FEA12-B08F-09C5-2EC1-8D2B36387546}"/>
              </a:ext>
            </a:extLst>
          </p:cNvPr>
          <p:cNvGrpSpPr/>
          <p:nvPr/>
        </p:nvGrpSpPr>
        <p:grpSpPr>
          <a:xfrm>
            <a:off x="3327400" y="1219200"/>
            <a:ext cx="4724400" cy="2624665"/>
            <a:chOff x="3327400" y="1219200"/>
            <a:chExt cx="4724400" cy="262466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6318F06-94BB-0715-D2EA-DC28200B9C2A}"/>
                </a:ext>
              </a:extLst>
            </p:cNvPr>
            <p:cNvSpPr/>
            <p:nvPr/>
          </p:nvSpPr>
          <p:spPr bwMode="auto">
            <a:xfrm>
              <a:off x="7450667" y="1219200"/>
              <a:ext cx="601133" cy="457200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BE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8005E2F-63F9-1A10-95B3-DF5B5F31E146}"/>
                </a:ext>
              </a:extLst>
            </p:cNvPr>
            <p:cNvSpPr/>
            <p:nvPr/>
          </p:nvSpPr>
          <p:spPr bwMode="auto">
            <a:xfrm>
              <a:off x="3327400" y="3479798"/>
              <a:ext cx="381000" cy="364067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BE" sz="24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484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594BA9-3F28-9AEE-F814-6A1D941C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C4646E60-1CDC-4443-F689-329231916375}"/>
              </a:ext>
            </a:extLst>
          </p:cNvPr>
          <p:cNvGrpSpPr/>
          <p:nvPr/>
        </p:nvGrpSpPr>
        <p:grpSpPr>
          <a:xfrm>
            <a:off x="4461267" y="1395010"/>
            <a:ext cx="4310602" cy="3658755"/>
            <a:chOff x="89051" y="1395010"/>
            <a:chExt cx="4310602" cy="3658755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3CFFD40-6D03-8E75-2C81-0E83C7874EFB}"/>
                </a:ext>
              </a:extLst>
            </p:cNvPr>
            <p:cNvSpPr txBox="1"/>
            <p:nvPr/>
          </p:nvSpPr>
          <p:spPr>
            <a:xfrm>
              <a:off x="829349" y="1395010"/>
              <a:ext cx="33603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84408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BE" sz="2000" b="0" i="1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rPr>
                <a:t>Correlated model</a:t>
              </a:r>
              <a:r>
                <a:rPr kumimoji="0" lang="en-BE" sz="20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Times" charset="0"/>
                  <a:ea typeface="ＭＳ Ｐゴシック" charset="0"/>
                  <a:cs typeface="+mn-cs"/>
                </a:rPr>
                <a:t> uncertainties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E04EAB5-10FF-FB57-E4F0-A8BE5E4D4C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9051" y="1804234"/>
              <a:ext cx="4310602" cy="3249531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EBF91E6-E0E6-C93F-53EF-CD70B395A481}"/>
              </a:ext>
            </a:extLst>
          </p:cNvPr>
          <p:cNvSpPr txBox="1"/>
          <p:nvPr/>
        </p:nvSpPr>
        <p:spPr>
          <a:xfrm>
            <a:off x="323887" y="247698"/>
            <a:ext cx="84962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8440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charset="0"/>
                <a:ea typeface="ＭＳ Ｐゴシック" charset="0"/>
                <a:cs typeface="+mn-cs"/>
              </a:rPr>
              <a:t>Impact of NLD/PSF uncertainties on the p-process nucleosynthesis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97AE766-F086-2E8D-63E9-D3CF66CF6B2F}"/>
              </a:ext>
            </a:extLst>
          </p:cNvPr>
          <p:cNvCxnSpPr>
            <a:cxnSpLocks/>
          </p:cNvCxnSpPr>
          <p:nvPr/>
        </p:nvCxnSpPr>
        <p:spPr bwMode="auto">
          <a:xfrm>
            <a:off x="4591066" y="673495"/>
            <a:ext cx="2825646" cy="73451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B724B38D-12AF-4A72-EC66-26A9DE03BFF9}"/>
              </a:ext>
            </a:extLst>
          </p:cNvPr>
          <p:cNvGrpSpPr/>
          <p:nvPr/>
        </p:nvGrpSpPr>
        <p:grpSpPr>
          <a:xfrm>
            <a:off x="82296" y="673495"/>
            <a:ext cx="4516267" cy="4366058"/>
            <a:chOff x="82296" y="673495"/>
            <a:chExt cx="4516267" cy="436605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B21C6835-9510-55A1-DB2F-2A52EBBD33C2}"/>
                </a:ext>
              </a:extLst>
            </p:cNvPr>
            <p:cNvGrpSpPr/>
            <p:nvPr/>
          </p:nvGrpSpPr>
          <p:grpSpPr>
            <a:xfrm>
              <a:off x="82296" y="1376350"/>
              <a:ext cx="4350470" cy="3663203"/>
              <a:chOff x="4397064" y="1376350"/>
              <a:chExt cx="4350470" cy="3663203"/>
            </a:xfrm>
          </p:grpSpPr>
          <p:pic>
            <p:nvPicPr>
              <p:cNvPr id="2" name="Picture 1">
                <a:extLst>
                  <a:ext uri="{FF2B5EF4-FFF2-40B4-BE49-F238E27FC236}">
                    <a16:creationId xmlns:a16="http://schemas.microsoft.com/office/drawing/2014/main" id="{AEEC9144-9CA1-59AB-231C-349F1BB01F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97064" y="1799497"/>
                <a:ext cx="4291653" cy="3240056"/>
              </a:xfrm>
              <a:prstGeom prst="rect">
                <a:avLst/>
              </a:prstGeom>
            </p:spPr>
          </p:pic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2455543E-6B17-F480-100E-435E3C0AC3D1}"/>
                  </a:ext>
                </a:extLst>
              </p:cNvPr>
              <p:cNvSpPr txBox="1"/>
              <p:nvPr/>
            </p:nvSpPr>
            <p:spPr>
              <a:xfrm>
                <a:off x="4689885" y="1376350"/>
                <a:ext cx="405764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844083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BE" sz="2000" b="0" i="1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+mn-cs"/>
                  </a:rPr>
                  <a:t>Uncorrelated parameter</a:t>
                </a:r>
                <a:r>
                  <a:rPr kumimoji="0" lang="en-BE" sz="2000" b="0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" charset="0"/>
                    <a:ea typeface="ＭＳ Ｐゴシック" charset="0"/>
                    <a:cs typeface="+mn-cs"/>
                  </a:rPr>
                  <a:t> uncertainties</a:t>
                </a: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0B43753-7F01-F0AD-35A2-0A9FBE423C3A}"/>
                  </a:ext>
                </a:extLst>
              </p:cNvPr>
              <p:cNvSpPr txBox="1"/>
              <p:nvPr/>
            </p:nvSpPr>
            <p:spPr>
              <a:xfrm>
                <a:off x="4889074" y="1630220"/>
                <a:ext cx="38090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/>
                    <a:ea typeface="ＭＳ Ｐゴシック"/>
                    <a:cs typeface="+mn-cs"/>
                  </a:rPr>
                  <a:t>H</a:t>
                </a:r>
                <a:r>
                  <a:rPr kumimoji="0" lang="en-BE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/>
                    <a:ea typeface="ＭＳ Ｐゴシック"/>
                    <a:cs typeface="+mn-cs"/>
                  </a:rPr>
                  <a:t>ighly dominated by (</a:t>
                </a:r>
                <a:r>
                  <a:rPr kumimoji="0" lang="en-BE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Symbol" pitchFamily="2" charset="2"/>
                    <a:ea typeface="ＭＳ Ｐゴシック"/>
                    <a:cs typeface="+mn-cs"/>
                  </a:rPr>
                  <a:t>g</a:t>
                </a:r>
                <a:r>
                  <a:rPr kumimoji="0" lang="en-BE" sz="14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"/>
                    <a:ea typeface="ＭＳ Ｐゴシック"/>
                    <a:cs typeface="+mn-cs"/>
                  </a:rPr>
                  <a:t>,n) parameter uncertainties</a:t>
                </a:r>
              </a:p>
            </p:txBody>
          </p:sp>
        </p:grp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21BE0D7-4AC4-B7EE-1F4A-FC1B7FC84BCB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1772917" y="673495"/>
              <a:ext cx="2825646" cy="73451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8D312F0-220F-34C8-B484-841405FCF989}"/>
              </a:ext>
            </a:extLst>
          </p:cNvPr>
          <p:cNvSpPr txBox="1"/>
          <p:nvPr/>
        </p:nvSpPr>
        <p:spPr>
          <a:xfrm>
            <a:off x="739090" y="815833"/>
            <a:ext cx="7861446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Overproduction of p-nuclei in the core of an exploding 25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</a:t>
            </a:r>
            <a:r>
              <a:rPr kumimoji="0" lang="en-BE" sz="18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</a:t>
            </a: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 Z=0.001 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v/v</a:t>
            </a:r>
            <a:r>
              <a:rPr kumimoji="0" lang="en-BE" sz="1800" b="0" i="1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c</a:t>
            </a: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=0.4 star</a:t>
            </a:r>
            <a:endParaRPr kumimoji="0" lang="en-BE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020979-B6F8-1C32-A538-235C39DA483B}"/>
              </a:ext>
            </a:extLst>
          </p:cNvPr>
          <p:cNvSpPr txBox="1"/>
          <p:nvPr/>
        </p:nvSpPr>
        <p:spPr>
          <a:xfrm>
            <a:off x="7416712" y="1111495"/>
            <a:ext cx="172728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(Choplin et al. 2022)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8402D1-BDA3-5347-9E0E-21D2BD0C0E9A}"/>
              </a:ext>
            </a:extLst>
          </p:cNvPr>
          <p:cNvSpPr txBox="1"/>
          <p:nvPr/>
        </p:nvSpPr>
        <p:spPr>
          <a:xfrm>
            <a:off x="1190304" y="5939847"/>
            <a:ext cx="67633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000">
                <a:solidFill>
                  <a:srgbClr val="FF0000"/>
                </a:solidFill>
              </a:rPr>
              <a:t>Extraction of the reactions with the most impactful uncertainties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9E5B24-F400-3857-6E22-4BFFC9CFD327}"/>
              </a:ext>
            </a:extLst>
          </p:cNvPr>
          <p:cNvSpPr txBox="1"/>
          <p:nvPr/>
        </p:nvSpPr>
        <p:spPr>
          <a:xfrm>
            <a:off x="1585564" y="5284840"/>
            <a:ext cx="6026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Parameter uncertainties &gt;&gt; Model uncertainties</a:t>
            </a:r>
          </a:p>
        </p:txBody>
      </p:sp>
    </p:spTree>
    <p:extLst>
      <p:ext uri="{BB962C8B-B14F-4D97-AF65-F5344CB8AC3E}">
        <p14:creationId xmlns:p14="http://schemas.microsoft.com/office/powerpoint/2010/main" val="441770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C6059-43B6-E1A8-74AD-14CFB61B62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3E5F6-FA6F-B9C2-7F48-DF597F4F3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BE" sz="2800"/>
              <a:t>List of main (</a:t>
            </a:r>
            <a:r>
              <a:rPr lang="en-BE" sz="2800">
                <a:latin typeface="Symbol" pitchFamily="2" charset="2"/>
              </a:rPr>
              <a:t>g</a:t>
            </a:r>
            <a:r>
              <a:rPr lang="en-BE" sz="2800"/>
              <a:t>,n) uncertainty drivers for p-process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243A83-18CA-EE27-0EE5-50E254C6F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5412" y="838200"/>
            <a:ext cx="4479281" cy="57756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FFAD09-F759-2F50-FE8C-433F687A2DEB}"/>
              </a:ext>
            </a:extLst>
          </p:cNvPr>
          <p:cNvSpPr txBox="1"/>
          <p:nvPr/>
        </p:nvSpPr>
        <p:spPr>
          <a:xfrm>
            <a:off x="380706" y="3636052"/>
            <a:ext cx="34215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Main drivers:</a:t>
            </a:r>
          </a:p>
          <a:p>
            <a:pPr marL="285750" marR="0" lvl="0" indent="-2857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Stable or close-to-stable targets</a:t>
            </a:r>
          </a:p>
          <a:p>
            <a:pPr marL="285750" marR="0" lvl="0" indent="-28575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Photodisintegration of p-nuclei </a:t>
            </a: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4160D34-AE04-005C-76E3-AA6792CE2759}"/>
              </a:ext>
            </a:extLst>
          </p:cNvPr>
          <p:cNvSpPr txBox="1"/>
          <p:nvPr/>
        </p:nvSpPr>
        <p:spPr>
          <a:xfrm>
            <a:off x="371155" y="4808847"/>
            <a:ext cx="2892780" cy="3084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71323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404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Martinet et al., A&amp;A 713, A49 (2026)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455637D-370E-96ED-81DE-FED95A2B560E}"/>
              </a:ext>
            </a:extLst>
          </p:cNvPr>
          <p:cNvGrpSpPr/>
          <p:nvPr/>
        </p:nvGrpSpPr>
        <p:grpSpPr>
          <a:xfrm>
            <a:off x="289578" y="1308405"/>
            <a:ext cx="3512712" cy="2036606"/>
            <a:chOff x="492919" y="2057786"/>
            <a:chExt cx="7772400" cy="439212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69D41D-C9CF-CBFE-9467-C79C841F8E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2919" y="2057786"/>
              <a:ext cx="7772400" cy="4392128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FE525EE-5EB0-D356-488F-198ABDA55472}"/>
                </a:ext>
              </a:extLst>
            </p:cNvPr>
            <p:cNvSpPr/>
            <p:nvPr/>
          </p:nvSpPr>
          <p:spPr>
            <a:xfrm>
              <a:off x="1025718" y="2186609"/>
              <a:ext cx="3260035" cy="6599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BE"/>
            </a:p>
          </p:txBody>
        </p:sp>
      </p:grpSp>
    </p:spTree>
    <p:extLst>
      <p:ext uri="{BB962C8B-B14F-4D97-AF65-F5344CB8AC3E}">
        <p14:creationId xmlns:p14="http://schemas.microsoft.com/office/powerpoint/2010/main" val="36408385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5DA11-9F35-1829-DD4F-65BB5ED68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79C852C-586D-2906-8CC3-B2603DB70A4A}"/>
              </a:ext>
            </a:extLst>
          </p:cNvPr>
          <p:cNvSpPr txBox="1"/>
          <p:nvPr/>
        </p:nvSpPr>
        <p:spPr>
          <a:xfrm>
            <a:off x="728640" y="166671"/>
            <a:ext cx="7686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Quantification of (n,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ＭＳ Ｐゴシック"/>
              </a:rPr>
              <a:t>g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) uncertainties associated to n-OMP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AA14A7-91CD-4DA8-630E-AEE9E397FECA}"/>
              </a:ext>
            </a:extLst>
          </p:cNvPr>
          <p:cNvSpPr txBox="1"/>
          <p:nvPr/>
        </p:nvSpPr>
        <p:spPr>
          <a:xfrm>
            <a:off x="310160" y="888732"/>
            <a:ext cx="852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en-US" sz="2000" b="1">
                <a:solidFill>
                  <a:srgbClr val="0000FF"/>
                </a:solidFill>
                <a:latin typeface="Times" pitchFamily="2" charset="0"/>
              </a:rPr>
              <a:t>Pruitt et al. (2023) uncertainties quantification of Koning &amp; Delaroche OMP</a:t>
            </a:r>
            <a:endParaRPr kumimoji="0" lang="en-BE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2FB4E4-63AA-4FBD-7EF3-30EDEF5161EC}"/>
              </a:ext>
            </a:extLst>
          </p:cNvPr>
          <p:cNvSpPr txBox="1"/>
          <p:nvPr/>
        </p:nvSpPr>
        <p:spPr>
          <a:xfrm>
            <a:off x="1683805" y="5513071"/>
            <a:ext cx="577639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000" b="1"/>
              <a:t>Small impact of the OMP on the (n,</a:t>
            </a:r>
            <a:r>
              <a:rPr lang="en-BE" sz="2000" b="1">
                <a:latin typeface="Symbol" pitchFamily="2" charset="2"/>
              </a:rPr>
              <a:t>g</a:t>
            </a:r>
            <a:r>
              <a:rPr lang="en-BE" sz="2000" b="1"/>
              <a:t>) cross sections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4959360-8595-8E4A-38F8-036FD2909D76}"/>
              </a:ext>
            </a:extLst>
          </p:cNvPr>
          <p:cNvSpPr txBox="1"/>
          <p:nvPr/>
        </p:nvSpPr>
        <p:spPr>
          <a:xfrm>
            <a:off x="1194601" y="6077731"/>
            <a:ext cx="6754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>
                <a:solidFill>
                  <a:srgbClr val="FF0000"/>
                </a:solidFill>
              </a:rPr>
              <a:t>KD OMP parameters have a relatively weak isospin (</a:t>
            </a:r>
            <a:r>
              <a:rPr lang="en-BE" i="1">
                <a:solidFill>
                  <a:srgbClr val="FF0000"/>
                </a:solidFill>
              </a:rPr>
              <a:t>N-Z</a:t>
            </a:r>
            <a:r>
              <a:rPr lang="en-BE">
                <a:solidFill>
                  <a:srgbClr val="FF0000"/>
                </a:solidFill>
              </a:rPr>
              <a:t>) dependence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CBE18B2-483E-6E00-AFFD-6986084CC45A}"/>
              </a:ext>
            </a:extLst>
          </p:cNvPr>
          <p:cNvGrpSpPr/>
          <p:nvPr/>
        </p:nvGrpSpPr>
        <p:grpSpPr>
          <a:xfrm>
            <a:off x="1586009" y="2269590"/>
            <a:ext cx="5463456" cy="3243481"/>
            <a:chOff x="1620644" y="1386804"/>
            <a:chExt cx="5463456" cy="324348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A55AEC0-5CAD-CC67-6A18-541EBF933C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16887"/>
            <a:stretch>
              <a:fillRect/>
            </a:stretch>
          </p:blipFill>
          <p:spPr>
            <a:xfrm>
              <a:off x="1620644" y="1386804"/>
              <a:ext cx="5463456" cy="3243481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CB44C62-F1E7-B65B-E2A8-50CAA341405A}"/>
                </a:ext>
              </a:extLst>
            </p:cNvPr>
            <p:cNvSpPr txBox="1"/>
            <p:nvPr/>
          </p:nvSpPr>
          <p:spPr>
            <a:xfrm>
              <a:off x="2059900" y="1565093"/>
              <a:ext cx="17251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BE"/>
                <a:t>&lt;</a:t>
              </a:r>
              <a:r>
                <a:rPr lang="en-BE">
                  <a:latin typeface="Symbol" pitchFamily="2" charset="2"/>
                </a:rPr>
                <a:t>s</a:t>
              </a:r>
              <a:r>
                <a:rPr lang="en-BE"/>
                <a:t>v&gt;</a:t>
              </a:r>
              <a:r>
                <a:rPr lang="en-BE" baseline="-25000"/>
                <a:t>n,</a:t>
              </a:r>
              <a:r>
                <a:rPr lang="en-BE" baseline="-25000">
                  <a:latin typeface="Symbol" pitchFamily="2" charset="2"/>
                </a:rPr>
                <a:t>g</a:t>
              </a:r>
              <a:r>
                <a:rPr lang="en-BE"/>
                <a:t>  </a:t>
              </a:r>
              <a:r>
                <a:rPr lang="en-BE" i="1"/>
                <a:t>T</a:t>
              </a:r>
              <a:r>
                <a:rPr lang="en-BE"/>
                <a:t>=10</a:t>
              </a:r>
              <a:r>
                <a:rPr lang="en-BE" baseline="30000"/>
                <a:t>9</a:t>
              </a:r>
              <a:r>
                <a:rPr lang="en-BE"/>
                <a:t>K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9C1696A1-34C1-7180-BC66-83CE98F52181}"/>
              </a:ext>
            </a:extLst>
          </p:cNvPr>
          <p:cNvSpPr txBox="1"/>
          <p:nvPr/>
        </p:nvSpPr>
        <p:spPr>
          <a:xfrm>
            <a:off x="899649" y="1491137"/>
            <a:ext cx="73447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BE"/>
              <a:t>120 sets of KD parameters adjusted on experimental OMP-related data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14DCB1-F655-BF22-A2B9-41AE10DF2D63}"/>
              </a:ext>
            </a:extLst>
          </p:cNvPr>
          <p:cNvSpPr txBox="1"/>
          <p:nvPr/>
        </p:nvSpPr>
        <p:spPr>
          <a:xfrm>
            <a:off x="3464966" y="1807925"/>
            <a:ext cx="2214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400" b="1"/>
              <a:t>&lt;</a:t>
            </a:r>
            <a:r>
              <a:rPr lang="en-BE" sz="2400" b="1">
                <a:latin typeface="Symbol" pitchFamily="2" charset="2"/>
              </a:rPr>
              <a:t>s</a:t>
            </a:r>
            <a:r>
              <a:rPr lang="en-BE" sz="2400" b="1"/>
              <a:t>&gt;</a:t>
            </a:r>
            <a:r>
              <a:rPr lang="en-BE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BE" sz="2400" b="1"/>
              <a:t> / &lt;</a:t>
            </a:r>
            <a:r>
              <a:rPr lang="en-BE" sz="2400" b="1">
                <a:latin typeface="Symbol" pitchFamily="2" charset="2"/>
              </a:rPr>
              <a:t>s</a:t>
            </a:r>
            <a:r>
              <a:rPr lang="en-BE" sz="2400" b="1"/>
              <a:t>&gt;</a:t>
            </a:r>
            <a:r>
              <a:rPr lang="en-BE" sz="2400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38092683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4C6F23-26E8-ADAC-EEFA-FA2BB5D70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AA1996-9DF3-CA96-4CDE-05EA631B2798}"/>
              </a:ext>
            </a:extLst>
          </p:cNvPr>
          <p:cNvSpPr txBox="1"/>
          <p:nvPr/>
        </p:nvSpPr>
        <p:spPr>
          <a:xfrm>
            <a:off x="730315" y="166671"/>
            <a:ext cx="76867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Quantification of (n,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ymbol" pitchFamily="2" charset="2"/>
                <a:ea typeface="ＭＳ Ｐゴシック"/>
              </a:rPr>
              <a:t>g</a:t>
            </a:r>
            <a:r>
              <a:rPr kumimoji="0" lang="en-BE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) uncertainties associated to n-OMP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FE23AC-2147-6EEF-030E-7E7D9E3A428D}"/>
              </a:ext>
            </a:extLst>
          </p:cNvPr>
          <p:cNvSpPr txBox="1"/>
          <p:nvPr/>
        </p:nvSpPr>
        <p:spPr>
          <a:xfrm>
            <a:off x="414236" y="727859"/>
            <a:ext cx="83027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defTabSz="457200">
              <a:defRPr/>
            </a:pPr>
            <a:r>
              <a:rPr lang="en-US" sz="2000" b="1">
                <a:solidFill>
                  <a:srgbClr val="0000FF"/>
                </a:solidFill>
                <a:latin typeface="Times" pitchFamily="2" charset="0"/>
              </a:rPr>
              <a:t>Whitehead et al. (2021) microscopic OMP with uncertainties quantification</a:t>
            </a:r>
            <a:endParaRPr kumimoji="0" lang="en-BE" sz="2000" b="1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"/>
              <a:ea typeface="ＭＳ Ｐゴシック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703FF2-93F3-FD00-824C-3F3C0C6FAE6E}"/>
              </a:ext>
            </a:extLst>
          </p:cNvPr>
          <p:cNvSpPr txBox="1"/>
          <p:nvPr/>
        </p:nvSpPr>
        <p:spPr>
          <a:xfrm>
            <a:off x="751938" y="1166211"/>
            <a:ext cx="76273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/>
              <a:t>based on an analysis of 1800 isotopes with 12 ≤ </a:t>
            </a:r>
            <a:r>
              <a:rPr lang="en-GB" i="1"/>
              <a:t>A</a:t>
            </a:r>
            <a:r>
              <a:rPr lang="en-GB"/>
              <a:t> ≤ 242 and projectile energies </a:t>
            </a:r>
            <a:r>
              <a:rPr lang="en-GB" i="1"/>
              <a:t>E</a:t>
            </a:r>
            <a:r>
              <a:rPr lang="en-GB"/>
              <a:t> ≤ 150 MeV in the framework of many-body perturbation theory with nuclear interactions from chiral effective field theory.</a:t>
            </a:r>
            <a:endParaRPr lang="en-B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0DD381-A5EF-32E6-E421-B66B0C107258}"/>
              </a:ext>
            </a:extLst>
          </p:cNvPr>
          <p:cNvSpPr txBox="1"/>
          <p:nvPr/>
        </p:nvSpPr>
        <p:spPr>
          <a:xfrm>
            <a:off x="854970" y="2161529"/>
            <a:ext cx="74212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>
                <a:solidFill>
                  <a:srgbClr val="0000FF"/>
                </a:solidFill>
                <a:sym typeface="Wingdings" pitchFamily="2" charset="2"/>
              </a:rPr>
              <a:t> </a:t>
            </a:r>
            <a:r>
              <a:rPr lang="en-GB">
                <a:solidFill>
                  <a:srgbClr val="0000FF"/>
                </a:solidFill>
              </a:rPr>
              <a:t>global spherically equivalent WS-type form with uncertainty quantification</a:t>
            </a:r>
            <a:endParaRPr lang="en-BE">
              <a:solidFill>
                <a:srgbClr val="0000FF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9E46516-250B-289D-CE1E-7E6F1ED4A5D4}"/>
              </a:ext>
            </a:extLst>
          </p:cNvPr>
          <p:cNvGrpSpPr/>
          <p:nvPr/>
        </p:nvGrpSpPr>
        <p:grpSpPr>
          <a:xfrm>
            <a:off x="414236" y="2614676"/>
            <a:ext cx="8244855" cy="1015663"/>
            <a:chOff x="414236" y="2614676"/>
            <a:chExt cx="8244855" cy="1015663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3BE7B55-8BC4-7D7B-646E-343C45B171DF}"/>
                </a:ext>
              </a:extLst>
            </p:cNvPr>
            <p:cNvSpPr txBox="1"/>
            <p:nvPr/>
          </p:nvSpPr>
          <p:spPr>
            <a:xfrm>
              <a:off x="1532833" y="2614676"/>
              <a:ext cx="579789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BE"/>
                <a:t>BFMC method further applied by Wang et al. (2026) using experimental (n,</a:t>
              </a:r>
              <a:r>
                <a:rPr lang="en-BE">
                  <a:latin typeface="Symbol" pitchFamily="2" charset="2"/>
                </a:rPr>
                <a:t>g</a:t>
              </a:r>
              <a:r>
                <a:rPr lang="en-BE"/>
                <a:t>) MACS and neutron strengths </a:t>
              </a:r>
              <a:r>
                <a:rPr lang="en-BE" i="1"/>
                <a:t>S</a:t>
              </a:r>
              <a:r>
                <a:rPr lang="en-BE" i="1" baseline="-25000"/>
                <a:t>0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C93ACC6-B9B1-A494-E2B6-B215619E61CA}"/>
                </a:ext>
              </a:extLst>
            </p:cNvPr>
            <p:cNvSpPr txBox="1"/>
            <p:nvPr/>
          </p:nvSpPr>
          <p:spPr>
            <a:xfrm>
              <a:off x="414236" y="3261007"/>
              <a:ext cx="82448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BE"/>
                <a:t>171 sets of WLH parameters selected on experimental OMP-related data + MACS + </a:t>
              </a:r>
              <a:r>
                <a:rPr lang="en-BE" i="1"/>
                <a:t>S</a:t>
              </a:r>
              <a:r>
                <a:rPr lang="en-BE" i="1" baseline="-25000"/>
                <a:t>0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B734E90-6DA9-58E1-04F6-D935082A4A47}"/>
              </a:ext>
            </a:extLst>
          </p:cNvPr>
          <p:cNvGrpSpPr/>
          <p:nvPr/>
        </p:nvGrpSpPr>
        <p:grpSpPr>
          <a:xfrm>
            <a:off x="1054714" y="3686474"/>
            <a:ext cx="7843959" cy="3004855"/>
            <a:chOff x="1054714" y="3686474"/>
            <a:chExt cx="7843959" cy="3004855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24D9126-21F5-54AB-2B67-BCCF15D072EB}"/>
                </a:ext>
              </a:extLst>
            </p:cNvPr>
            <p:cNvSpPr txBox="1"/>
            <p:nvPr/>
          </p:nvSpPr>
          <p:spPr>
            <a:xfrm>
              <a:off x="6715130" y="4024162"/>
              <a:ext cx="2183543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BE" sz="2400">
                  <a:solidFill>
                    <a:srgbClr val="FF0000"/>
                  </a:solidFill>
                </a:rPr>
                <a:t>8 orders of magnitude !!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EF263AC-F6DC-59C2-DE35-B00729B98724}"/>
                </a:ext>
              </a:extLst>
            </p:cNvPr>
            <p:cNvGrpSpPr/>
            <p:nvPr/>
          </p:nvGrpSpPr>
          <p:grpSpPr>
            <a:xfrm>
              <a:off x="2105445" y="3686474"/>
              <a:ext cx="4652670" cy="2726851"/>
              <a:chOff x="2105446" y="3347643"/>
              <a:chExt cx="4652670" cy="2726851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B4AFC087-5B2C-046B-021F-BB51240C82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t="17948"/>
              <a:stretch>
                <a:fillRect/>
              </a:stretch>
            </p:blipFill>
            <p:spPr>
              <a:xfrm>
                <a:off x="2105446" y="3347643"/>
                <a:ext cx="4652670" cy="2726851"/>
              </a:xfrm>
              <a:prstGeom prst="rect">
                <a:avLst/>
              </a:prstGeom>
            </p:spPr>
          </p:pic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4169D09-0CBE-9CD8-3606-1D5255A4C97C}"/>
                  </a:ext>
                </a:extLst>
              </p:cNvPr>
              <p:cNvSpPr txBox="1"/>
              <p:nvPr/>
            </p:nvSpPr>
            <p:spPr>
              <a:xfrm>
                <a:off x="2520175" y="3517712"/>
                <a:ext cx="172515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BE"/>
                  <a:t>&lt;</a:t>
                </a:r>
                <a:r>
                  <a:rPr lang="en-BE">
                    <a:latin typeface="Symbol" pitchFamily="2" charset="2"/>
                  </a:rPr>
                  <a:t>s</a:t>
                </a:r>
                <a:r>
                  <a:rPr lang="en-BE"/>
                  <a:t>v&gt;</a:t>
                </a:r>
                <a:r>
                  <a:rPr lang="en-BE" baseline="-25000"/>
                  <a:t>n,</a:t>
                </a:r>
                <a:r>
                  <a:rPr lang="en-BE" baseline="-25000">
                    <a:latin typeface="Symbol" pitchFamily="2" charset="2"/>
                  </a:rPr>
                  <a:t>g</a:t>
                </a:r>
                <a:r>
                  <a:rPr lang="en-BE"/>
                  <a:t>  </a:t>
                </a:r>
                <a:r>
                  <a:rPr lang="en-BE" i="1"/>
                  <a:t>T</a:t>
                </a:r>
                <a:r>
                  <a:rPr lang="en-BE"/>
                  <a:t>=10</a:t>
                </a:r>
                <a:r>
                  <a:rPr lang="en-BE" baseline="30000"/>
                  <a:t>9</a:t>
                </a:r>
                <a:r>
                  <a:rPr lang="en-BE"/>
                  <a:t>K</a:t>
                </a:r>
              </a:p>
            </p:txBody>
          </p:sp>
        </p:grpSp>
        <p:sp>
          <p:nvSpPr>
            <p:cNvPr id="16" name="Curved Right Arrow 15">
              <a:extLst>
                <a:ext uri="{FF2B5EF4-FFF2-40B4-BE49-F238E27FC236}">
                  <a16:creationId xmlns:a16="http://schemas.microsoft.com/office/drawing/2014/main" id="{F21AE835-2E5E-1CE4-0FE1-76D247495742}"/>
                </a:ext>
              </a:extLst>
            </p:cNvPr>
            <p:cNvSpPr/>
            <p:nvPr/>
          </p:nvSpPr>
          <p:spPr bwMode="auto">
            <a:xfrm>
              <a:off x="1054714" y="4022166"/>
              <a:ext cx="775854" cy="739708"/>
            </a:xfrm>
            <a:prstGeom prst="curvedRightArrow">
              <a:avLst/>
            </a:prstGeom>
            <a:solidFill>
              <a:srgbClr val="FF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BE" sz="2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04D913D-6AFA-6019-A2AA-DA0264766659}"/>
                </a:ext>
              </a:extLst>
            </p:cNvPr>
            <p:cNvSpPr txBox="1"/>
            <p:nvPr/>
          </p:nvSpPr>
          <p:spPr>
            <a:xfrm>
              <a:off x="1335152" y="6291219"/>
              <a:ext cx="64736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BE" sz="2000" b="1">
                  <a:solidFill>
                    <a:srgbClr val="FF0000"/>
                  </a:solidFill>
                </a:rPr>
                <a:t>Huge impact of the OMP on the (n,</a:t>
              </a:r>
              <a:r>
                <a:rPr lang="en-BE" sz="2000" b="1">
                  <a:solidFill>
                    <a:srgbClr val="FF0000"/>
                  </a:solidFill>
                  <a:latin typeface="Symbol" pitchFamily="2" charset="2"/>
                </a:rPr>
                <a:t>g</a:t>
              </a:r>
              <a:r>
                <a:rPr lang="en-BE" sz="2000" b="1">
                  <a:solidFill>
                    <a:srgbClr val="FF0000"/>
                  </a:solidFill>
                </a:rPr>
                <a:t>) cross sections / rates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7183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F1483-0CC5-DF98-C244-A0F0E9B9F3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EC79B3C-CB3F-6A24-9CBD-FA4CA89298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030" y="3490118"/>
            <a:ext cx="4230131" cy="32513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7BB8CE5-ACF6-96D5-0556-0F06BA8549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948"/>
          <a:stretch>
            <a:fillRect/>
          </a:stretch>
        </p:blipFill>
        <p:spPr>
          <a:xfrm>
            <a:off x="2466400" y="754500"/>
            <a:ext cx="4185984" cy="245333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82041A-49B3-F764-C902-07FAD05BF1E7}"/>
              </a:ext>
            </a:extLst>
          </p:cNvPr>
          <p:cNvSpPr txBox="1"/>
          <p:nvPr/>
        </p:nvSpPr>
        <p:spPr>
          <a:xfrm>
            <a:off x="305075" y="337477"/>
            <a:ext cx="8533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2000" b="1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Impact of WLH OMP uncertainties on the r-process nucleosynthesis in NSM</a:t>
            </a: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Curved Right Arrow 8">
            <a:extLst>
              <a:ext uri="{FF2B5EF4-FFF2-40B4-BE49-F238E27FC236}">
                <a16:creationId xmlns:a16="http://schemas.microsoft.com/office/drawing/2014/main" id="{89B86816-DF5E-69F9-B8A4-F15AD90D32A2}"/>
              </a:ext>
            </a:extLst>
          </p:cNvPr>
          <p:cNvSpPr/>
          <p:nvPr/>
        </p:nvSpPr>
        <p:spPr>
          <a:xfrm>
            <a:off x="182078" y="2644368"/>
            <a:ext cx="596900" cy="922056"/>
          </a:xfrm>
          <a:prstGeom prst="curved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83C358-D8D9-CE59-5EC5-F85367E1FF8D}"/>
              </a:ext>
            </a:extLst>
          </p:cNvPr>
          <p:cNvSpPr txBox="1"/>
          <p:nvPr/>
        </p:nvSpPr>
        <p:spPr>
          <a:xfrm>
            <a:off x="191626" y="3197092"/>
            <a:ext cx="50105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457200">
              <a:defRPr/>
            </a:pPr>
            <a:r>
              <a: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r</a:t>
            </a:r>
            <a:r>
              <a:rPr kumimoji="0" lang="en-BE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-process: 1.20 – 1.60 </a:t>
            </a:r>
            <a:r>
              <a:rPr kumimoji="0" lang="en-BE" sz="1800" b="0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M</a:t>
            </a:r>
            <a:r>
              <a:rPr kumimoji="0" lang="en-BE" sz="1800" b="0" i="0" u="none" strike="noStrike" kern="1200" cap="none" spc="0" normalizeH="0" baseline="-25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o </a:t>
            </a:r>
            <a:r>
              <a:rPr kumimoji="0" lang="en-BE" sz="1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"/>
                <a:ea typeface="ＭＳ Ｐゴシック"/>
                <a:cs typeface="+mn-cs"/>
              </a:rPr>
              <a:t>NSM:</a:t>
            </a:r>
            <a:r>
              <a:rPr lang="en-BE">
                <a:solidFill>
                  <a:prstClr val="black"/>
                </a:solidFill>
              </a:rPr>
              <a:t>1206 traj 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A6BD000-D172-8050-0710-526C27BB9C95}"/>
              </a:ext>
            </a:extLst>
          </p:cNvPr>
          <p:cNvGrpSpPr/>
          <p:nvPr/>
        </p:nvGrpSpPr>
        <p:grpSpPr>
          <a:xfrm>
            <a:off x="2803032" y="3497045"/>
            <a:ext cx="6158890" cy="3251328"/>
            <a:chOff x="2803032" y="3497045"/>
            <a:chExt cx="6158890" cy="3251328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2CE86AE-7B16-3935-1271-C3922E16D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961597" y="3497045"/>
              <a:ext cx="4000325" cy="3251328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B3EC8AEA-F692-9BF4-4F65-A099FBB78982}"/>
                </a:ext>
              </a:extLst>
            </p:cNvPr>
            <p:cNvGrpSpPr/>
            <p:nvPr/>
          </p:nvGrpSpPr>
          <p:grpSpPr>
            <a:xfrm>
              <a:off x="2803032" y="3642729"/>
              <a:ext cx="2534685" cy="2646556"/>
              <a:chOff x="2803032" y="3516351"/>
              <a:chExt cx="2534685" cy="2646556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BC9FE840-8063-9593-5DE3-C555006CA775}"/>
                  </a:ext>
                </a:extLst>
              </p:cNvPr>
              <p:cNvSpPr/>
              <p:nvPr/>
            </p:nvSpPr>
            <p:spPr bwMode="auto">
              <a:xfrm>
                <a:off x="2803032" y="4133385"/>
                <a:ext cx="1658132" cy="1960928"/>
              </a:xfrm>
              <a:prstGeom prst="rect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B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C5591461-F307-B52D-2823-FEB4AE8C51F9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 flipV="1">
                <a:off x="4461164" y="3516351"/>
                <a:ext cx="876553" cy="617034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4B625883-09A7-59F4-7383-DF0C6C7A2707}"/>
                  </a:ext>
                </a:extLst>
              </p:cNvPr>
              <p:cNvCxnSpPr>
                <a:cxnSpLocks/>
              </p:cNvCxnSpPr>
              <p:nvPr/>
            </p:nvCxnSpPr>
            <p:spPr bwMode="auto">
              <a:xfrm>
                <a:off x="4461164" y="6094313"/>
                <a:ext cx="876553" cy="68594"/>
              </a:xfrm>
              <a:prstGeom prst="line">
                <a:avLst/>
              </a:prstGeom>
              <a:solidFill>
                <a:schemeClr val="accent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00709A4B-DCD3-7791-63BE-421793BCBEAF}"/>
                  </a:ext>
                </a:extLst>
              </p:cNvPr>
              <p:cNvSpPr/>
              <p:nvPr/>
            </p:nvSpPr>
            <p:spPr bwMode="auto">
              <a:xfrm>
                <a:off x="4631418" y="4133385"/>
                <a:ext cx="287339" cy="1419922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BE" sz="28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latin typeface="Times" charset="0"/>
                  <a:ea typeface="ＭＳ Ｐゴシック" charset="0"/>
                </a:endParaRPr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2EFF810-CCA1-FD5A-FC08-6EEEBF772E58}"/>
              </a:ext>
            </a:extLst>
          </p:cNvPr>
          <p:cNvSpPr txBox="1"/>
          <p:nvPr/>
        </p:nvSpPr>
        <p:spPr>
          <a:xfrm>
            <a:off x="2803032" y="890198"/>
            <a:ext cx="1707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b="1"/>
              <a:t>&lt;</a:t>
            </a:r>
            <a:r>
              <a:rPr lang="en-BE" b="1">
                <a:latin typeface="Symbol" pitchFamily="2" charset="2"/>
              </a:rPr>
              <a:t>s</a:t>
            </a:r>
            <a:r>
              <a:rPr lang="en-BE" b="1"/>
              <a:t>&gt;</a:t>
            </a:r>
            <a:r>
              <a:rPr lang="en-BE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max</a:t>
            </a:r>
            <a:r>
              <a:rPr lang="en-BE" b="1"/>
              <a:t> / &lt;</a:t>
            </a:r>
            <a:r>
              <a:rPr lang="en-BE" b="1">
                <a:latin typeface="Symbol" pitchFamily="2" charset="2"/>
              </a:rPr>
              <a:t>s</a:t>
            </a:r>
            <a:r>
              <a:rPr lang="en-BE" b="1"/>
              <a:t>&gt;</a:t>
            </a:r>
            <a:r>
              <a:rPr lang="en-BE" b="1" baseline="-25000">
                <a:latin typeface="Times New Roman" panose="02020603050405020304" pitchFamily="18" charset="0"/>
                <a:cs typeface="Times New Roman" panose="02020603050405020304" pitchFamily="18" charset="0"/>
              </a:rPr>
              <a:t>min</a:t>
            </a:r>
          </a:p>
        </p:txBody>
      </p:sp>
    </p:spTree>
    <p:extLst>
      <p:ext uri="{BB962C8B-B14F-4D97-AF65-F5344CB8AC3E}">
        <p14:creationId xmlns:p14="http://schemas.microsoft.com/office/powerpoint/2010/main" val="275547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63F67-ABA9-AD0B-FFB2-B39D930C0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EDA3D6-53F4-895C-B4B3-439A7F4B096B}"/>
              </a:ext>
            </a:extLst>
          </p:cNvPr>
          <p:cNvSpPr txBox="1"/>
          <p:nvPr/>
        </p:nvSpPr>
        <p:spPr>
          <a:xfrm>
            <a:off x="292883" y="823058"/>
            <a:ext cx="8647511" cy="1083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Different types of theoretical uncertainties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correlated model uncertainties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uncorrelated parameter uncertainties for each model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3702491-E783-8A3A-C7A6-94FE6836DF26}"/>
              </a:ext>
            </a:extLst>
          </p:cNvPr>
          <p:cNvSpPr txBox="1"/>
          <p:nvPr/>
        </p:nvSpPr>
        <p:spPr>
          <a:xfrm>
            <a:off x="203606" y="172580"/>
            <a:ext cx="8688779" cy="53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latin typeface="Times" charset="0"/>
                <a:ea typeface="ＭＳ Ｐゴシック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F5A880-4EFE-5384-9E1A-84F76D040E2A}"/>
              </a:ext>
            </a:extLst>
          </p:cNvPr>
          <p:cNvSpPr txBox="1"/>
          <p:nvPr/>
        </p:nvSpPr>
        <p:spPr>
          <a:xfrm>
            <a:off x="1066800" y="2032005"/>
            <a:ext cx="7329251" cy="17605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Selection of nuclear models for astrophysics according to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Their reliability, </a:t>
            </a:r>
            <a:r>
              <a:rPr lang="en-US" sz="2000" i="1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i.e.</a:t>
            </a: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 their physical robustness</a:t>
            </a:r>
          </a:p>
          <a:p>
            <a:pPr lvl="2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e.g. avoid extrapolation with “macroscopic” (or ML) models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Their accuracy, </a:t>
            </a:r>
            <a:r>
              <a:rPr lang="en-US" sz="2000" i="1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i.e.</a:t>
            </a: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 capacity to reproduce experimental data</a:t>
            </a:r>
          </a:p>
          <a:p>
            <a:pPr lvl="2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e.g. SLO, GLO models of PSF should not be used 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F832BE2E-889B-F5AA-DDE9-E727E6AE2EBB}"/>
              </a:ext>
            </a:extLst>
          </p:cNvPr>
          <p:cNvSpPr/>
          <p:nvPr/>
        </p:nvSpPr>
        <p:spPr bwMode="auto">
          <a:xfrm>
            <a:off x="292883" y="2175938"/>
            <a:ext cx="519917" cy="194733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BE" sz="28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0975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A81E98-3182-0813-E2F3-3FD0E9602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7FBB05-209E-F887-3F8B-0A4E25E8306F}"/>
              </a:ext>
            </a:extLst>
          </p:cNvPr>
          <p:cNvSpPr txBox="1"/>
          <p:nvPr/>
        </p:nvSpPr>
        <p:spPr>
          <a:xfrm>
            <a:off x="248244" y="950053"/>
            <a:ext cx="8647511" cy="4684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b="1" dirty="0">
                <a:solidFill>
                  <a:srgbClr val="0000FF"/>
                </a:solidFill>
                <a:latin typeface="Times" charset="0"/>
                <a:ea typeface="ＭＳ Ｐゴシック" charset="0"/>
              </a:rPr>
              <a:t>Different types of experimental NP impact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Direct local impact : 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e.g. </a:t>
            </a:r>
            <a:r>
              <a:rPr lang="en-US" sz="2000" baseline="30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76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Se(</a:t>
            </a:r>
            <a:r>
              <a:rPr lang="en-US" sz="2000" dirty="0">
                <a:solidFill>
                  <a:srgbClr val="00A800"/>
                </a:solidFill>
                <a:latin typeface="Symbol" pitchFamily="2" charset="2"/>
                <a:ea typeface="ＭＳ Ｐゴシック" charset="0"/>
              </a:rPr>
              <a:t>g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,n) on the p-production of </a:t>
            </a:r>
            <a:r>
              <a:rPr lang="en-US" sz="2000" baseline="30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74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Se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Direct regional impact : 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e.g. </a:t>
            </a:r>
            <a:r>
              <a:rPr lang="en-US" sz="2000" baseline="30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217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Bi(n,</a:t>
            </a:r>
            <a:r>
              <a:rPr lang="en-US" sz="2000" dirty="0">
                <a:solidFill>
                  <a:srgbClr val="00A800"/>
                </a:solidFill>
                <a:latin typeface="Symbol" pitchFamily="2" charset="2"/>
                <a:ea typeface="ＭＳ Ｐゴシック" charset="0"/>
                <a:cs typeface="Times New Roman" panose="02020603050405020304" pitchFamily="18" charset="0"/>
              </a:rPr>
              <a:t>g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) on the i-production of actinides</a:t>
            </a: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Indirect global impact : 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new data to reduce parameter/model uncertainties</a:t>
            </a:r>
            <a:endParaRPr lang="en-US" sz="2000">
              <a:solidFill>
                <a:srgbClr val="00A800"/>
              </a:solidFill>
              <a:latin typeface="Times" charset="0"/>
              <a:ea typeface="ＭＳ Ｐゴシック" charset="0"/>
            </a:endParaRPr>
          </a:p>
          <a:p>
            <a:pPr marL="1257300" lvl="2" indent="-342900" defTabSz="457200">
              <a:buFont typeface="Wingdings" pitchFamily="2" charset="2"/>
              <a:buChar char="à"/>
              <a:defRPr/>
            </a:pPr>
            <a:r>
              <a:rPr lang="en-US" sz="2000">
                <a:solidFill>
                  <a:srgbClr val="0000FF"/>
                </a:solidFill>
                <a:latin typeface="Times" charset="0"/>
                <a:ea typeface="ＭＳ Ｐゴシック" charset="0"/>
              </a:rPr>
              <a:t>A regularly-updated library of evaluated cross sections / rates </a:t>
            </a:r>
          </a:p>
          <a:p>
            <a:pPr lvl="2" defTabSz="457200">
              <a:defRPr/>
            </a:pPr>
            <a:r>
              <a:rPr lang="en-US" sz="2000">
                <a:solidFill>
                  <a:srgbClr val="0000FF"/>
                </a:solidFill>
                <a:latin typeface="Times" charset="0"/>
                <a:ea typeface="ＭＳ Ｐゴシック" charset="0"/>
              </a:rPr>
              <a:t>	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in particular: n-, p-, </a:t>
            </a:r>
            <a:r>
              <a:rPr lang="en-US" sz="2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a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-captures, </a:t>
            </a:r>
            <a:r>
              <a:rPr lang="en-US" sz="2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b</a:t>
            </a:r>
            <a:r>
              <a:rPr lang="en-US" sz="2000" baseline="30000">
                <a:solidFill>
                  <a:srgbClr val="00B0F0"/>
                </a:solidFill>
                <a:latin typeface="Times New Roman" panose="02020603050405020304" pitchFamily="18" charset="0"/>
                <a:ea typeface="ＭＳ Ｐゴシック" charset="0"/>
                <a:cs typeface="Times New Roman" panose="02020603050405020304" pitchFamily="18" charset="0"/>
              </a:rPr>
              <a:t>±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/EC/SF/</a:t>
            </a:r>
            <a:r>
              <a:rPr lang="en-US" sz="2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a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 decay</a:t>
            </a:r>
            <a:endParaRPr lang="en-BE" sz="20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57300" lvl="2" indent="-342900" defTabSz="457200">
              <a:buFont typeface="Wingdings" pitchFamily="2" charset="2"/>
              <a:buChar char="à"/>
              <a:defRPr/>
            </a:pPr>
            <a:r>
              <a:rPr lang="en-US" sz="2000">
                <a:solidFill>
                  <a:srgbClr val="0000FF"/>
                </a:solidFill>
                <a:latin typeface="Times" charset="0"/>
                <a:ea typeface="ＭＳ Ｐゴシック" charset="0"/>
              </a:rPr>
              <a:t>A regularly-updated library of evaluated input parameters </a:t>
            </a:r>
          </a:p>
          <a:p>
            <a:pPr lvl="2" defTabSz="457200">
              <a:defRPr/>
            </a:pPr>
            <a:r>
              <a:rPr lang="en-US" sz="2000">
                <a:solidFill>
                  <a:srgbClr val="0000FF"/>
                </a:solidFill>
                <a:latin typeface="Times" charset="0"/>
                <a:ea typeface="ＭＳ Ｐゴシック" charset="0"/>
              </a:rPr>
              <a:t>	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in particular: </a:t>
            </a:r>
            <a:r>
              <a:rPr lang="en-US" sz="2000" i="1">
                <a:solidFill>
                  <a:srgbClr val="00B0F0"/>
                </a:solidFill>
                <a:latin typeface="Times" charset="0"/>
                <a:ea typeface="ＭＳ Ｐゴシック" charset="0"/>
              </a:rPr>
              <a:t>M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</a:t>
            </a:r>
            <a:r>
              <a:rPr lang="en-US" sz="2000" i="1">
                <a:solidFill>
                  <a:srgbClr val="00B0F0"/>
                </a:solidFill>
                <a:latin typeface="Times" charset="0"/>
                <a:ea typeface="ＭＳ Ｐゴシック" charset="0"/>
              </a:rPr>
              <a:t>R</a:t>
            </a:r>
            <a:r>
              <a:rPr lang="en-US" sz="2000" i="1" baseline="-25000">
                <a:solidFill>
                  <a:srgbClr val="00B0F0"/>
                </a:solidFill>
                <a:latin typeface="Times" charset="0"/>
                <a:ea typeface="ＭＳ Ｐゴシック" charset="0"/>
              </a:rPr>
              <a:t>c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</a:t>
            </a:r>
            <a:r>
              <a:rPr lang="en-US" sz="2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b</a:t>
            </a:r>
            <a:r>
              <a:rPr lang="en-US" sz="2000" baseline="-25000">
                <a:solidFill>
                  <a:srgbClr val="00B0F0"/>
                </a:solidFill>
                <a:latin typeface="Times" charset="0"/>
                <a:ea typeface="ＭＳ Ｐゴシック" charset="0"/>
              </a:rPr>
              <a:t>2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</a:t>
            </a:r>
            <a:r>
              <a:rPr lang="en-US" sz="2000" i="1">
                <a:solidFill>
                  <a:srgbClr val="00B0F0"/>
                </a:solidFill>
                <a:latin typeface="Times" charset="0"/>
                <a:ea typeface="ＭＳ Ｐゴシック" charset="0"/>
              </a:rPr>
              <a:t>J</a:t>
            </a:r>
            <a:r>
              <a:rPr lang="en-US" sz="2000" baseline="30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p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</a:t>
            </a:r>
            <a:r>
              <a:rPr lang="en-US" sz="2000" i="1">
                <a:solidFill>
                  <a:srgbClr val="00B0F0"/>
                </a:solidFill>
                <a:latin typeface="Times" charset="0"/>
                <a:ea typeface="ＭＳ Ｐゴシック" charset="0"/>
              </a:rPr>
              <a:t>B</a:t>
            </a:r>
            <a:r>
              <a:rPr lang="en-US" sz="2000" baseline="-25000">
                <a:solidFill>
                  <a:srgbClr val="00B0F0"/>
                </a:solidFill>
                <a:latin typeface="Times" charset="0"/>
                <a:ea typeface="ＭＳ Ｐゴシック" charset="0"/>
              </a:rPr>
              <a:t>f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</a:t>
            </a:r>
            <a:r>
              <a:rPr lang="en-US" sz="2000" i="1">
                <a:solidFill>
                  <a:srgbClr val="00B0F0"/>
                </a:solidFill>
                <a:latin typeface="Times" charset="0"/>
                <a:ea typeface="ＭＳ Ｐゴシック" charset="0"/>
              </a:rPr>
              <a:t>D</a:t>
            </a:r>
            <a:r>
              <a:rPr lang="en-US" sz="2000" baseline="-25000">
                <a:solidFill>
                  <a:srgbClr val="00B0F0"/>
                </a:solidFill>
                <a:latin typeface="Times" charset="0"/>
                <a:ea typeface="ＭＳ Ｐゴシック" charset="0"/>
              </a:rPr>
              <a:t>0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</a:t>
            </a:r>
            <a:r>
              <a:rPr lang="en-US" sz="2000" i="1">
                <a:solidFill>
                  <a:srgbClr val="00B0F0"/>
                </a:solidFill>
                <a:latin typeface="Times" charset="0"/>
                <a:ea typeface="ＭＳ Ｐゴシック" charset="0"/>
              </a:rPr>
              <a:t>S</a:t>
            </a:r>
            <a:r>
              <a:rPr lang="en-US" sz="2000" baseline="-25000">
                <a:solidFill>
                  <a:srgbClr val="00B0F0"/>
                </a:solidFill>
                <a:latin typeface="Times" charset="0"/>
                <a:ea typeface="ＭＳ Ｐゴシック" charset="0"/>
              </a:rPr>
              <a:t>0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&lt;</a:t>
            </a:r>
            <a:r>
              <a:rPr lang="en-US" sz="2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G</a:t>
            </a:r>
            <a:r>
              <a:rPr lang="en-US" sz="2000" baseline="-25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g</a:t>
            </a:r>
            <a:r>
              <a:rPr lang="en-US" sz="2000">
                <a:solidFill>
                  <a:srgbClr val="00B0F0"/>
                </a:solidFill>
                <a:latin typeface="Symbol" pitchFamily="2" charset="2"/>
                <a:ea typeface="ＭＳ Ｐゴシック" charset="0"/>
              </a:rPr>
              <a:t>&gt;</a:t>
            </a:r>
            <a:r>
              <a:rPr lang="en-US" sz="2000">
                <a:solidFill>
                  <a:srgbClr val="00B0F0"/>
                </a:solidFill>
                <a:latin typeface="Times" charset="0"/>
                <a:ea typeface="ＭＳ Ｐゴシック" charset="0"/>
              </a:rPr>
              <a:t>, PSF, NLD, OMP, ...</a:t>
            </a:r>
            <a:endParaRPr lang="en-BE" sz="200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00100" lvl="1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FF0000"/>
                </a:solidFill>
                <a:latin typeface="Times" charset="0"/>
                <a:ea typeface="ＭＳ Ｐゴシック" charset="0"/>
              </a:rPr>
              <a:t>Direct global impact: improved theory guided by measurements, e.g.</a:t>
            </a:r>
          </a:p>
          <a:p>
            <a:pPr marL="1257300" lvl="2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Mass: models towards “Shell Model” - “Ab-initio” predictions</a:t>
            </a:r>
          </a:p>
          <a:p>
            <a:pPr marL="1257300" lvl="2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PSF: Systematic presence of PDR, upbend, scissors mode, ... </a:t>
            </a:r>
          </a:p>
          <a:p>
            <a:pPr marL="1257300" lvl="2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NLD: Prediction of low-energy </a:t>
            </a:r>
            <a:r>
              <a:rPr lang="en-US" sz="2000" dirty="0">
                <a:solidFill>
                  <a:srgbClr val="00A800"/>
                </a:solidFill>
                <a:latin typeface="Symbol" pitchFamily="2" charset="2"/>
                <a:ea typeface="ＭＳ Ｐゴシック" charset="0"/>
              </a:rPr>
              <a:t>r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(</a:t>
            </a:r>
            <a:r>
              <a:rPr lang="en-US" sz="2000" i="1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U,J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,</a:t>
            </a:r>
            <a:r>
              <a:rPr lang="en-US" sz="2000" dirty="0">
                <a:solidFill>
                  <a:srgbClr val="00A800"/>
                </a:solidFill>
                <a:latin typeface="Symbol" pitchFamily="2" charset="2"/>
                <a:ea typeface="ＭＳ Ｐゴシック" charset="0"/>
                <a:cs typeface="Times New Roman" panose="02020603050405020304" pitchFamily="18" charset="0"/>
              </a:rPr>
              <a:t>p</a:t>
            </a: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)</a:t>
            </a:r>
          </a:p>
          <a:p>
            <a:pPr marL="1257300" lvl="2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OMP: Systematics of the low-energy isovector imaginary potential</a:t>
            </a:r>
          </a:p>
          <a:p>
            <a:pPr marL="1257300" lvl="2" indent="-342900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rgbClr val="00A800"/>
                </a:solidFill>
                <a:latin typeface="Times" charset="0"/>
                <a:ea typeface="ＭＳ Ｐゴシック" charset="0"/>
              </a:rPr>
              <a:t>Fission: ... so help me god !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192500-9658-DCF8-C5D4-FBB8075A5AC9}"/>
              </a:ext>
            </a:extLst>
          </p:cNvPr>
          <p:cNvSpPr txBox="1"/>
          <p:nvPr/>
        </p:nvSpPr>
        <p:spPr>
          <a:xfrm>
            <a:off x="203606" y="172580"/>
            <a:ext cx="8688779" cy="531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44104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b="1" dirty="0">
                <a:latin typeface="Times" charset="0"/>
                <a:ea typeface="ＭＳ Ｐゴシック" charset="0"/>
              </a:rPr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FA0B78-7FB3-D9EE-66DB-EB9C71973AA7}"/>
              </a:ext>
            </a:extLst>
          </p:cNvPr>
          <p:cNvSpPr txBox="1"/>
          <p:nvPr/>
        </p:nvSpPr>
        <p:spPr>
          <a:xfrm>
            <a:off x="2348473" y="5907947"/>
            <a:ext cx="4447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BE" sz="2400">
                <a:solidFill>
                  <a:srgbClr val="D71AFF"/>
                </a:solidFill>
              </a:rPr>
              <a:t>... Still a lot of work ahead of us ...</a:t>
            </a:r>
          </a:p>
        </p:txBody>
      </p:sp>
    </p:spTree>
    <p:extLst>
      <p:ext uri="{BB962C8B-B14F-4D97-AF65-F5344CB8AC3E}">
        <p14:creationId xmlns:p14="http://schemas.microsoft.com/office/powerpoint/2010/main" val="27552458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16EB21-DCBA-FB49-91C8-F7A1584356A5}"/>
              </a:ext>
            </a:extLst>
          </p:cNvPr>
          <p:cNvSpPr txBox="1"/>
          <p:nvPr/>
        </p:nvSpPr>
        <p:spPr>
          <a:xfrm>
            <a:off x="1332309" y="1514475"/>
            <a:ext cx="6479381" cy="2123658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srgbClr val="FF0000">
                <a:alpha val="50000"/>
              </a:srgb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BE" sz="4400" b="1"/>
              <a:t>THANK YOU </a:t>
            </a:r>
          </a:p>
          <a:p>
            <a:pPr algn="ctr"/>
            <a:r>
              <a:rPr lang="en-BE" sz="4400" b="1"/>
              <a:t>FOR </a:t>
            </a:r>
          </a:p>
          <a:p>
            <a:pPr algn="ctr"/>
            <a:r>
              <a:rPr lang="en-BE" sz="4400" b="1"/>
              <a:t>YOUR ATTENTION</a:t>
            </a:r>
          </a:p>
        </p:txBody>
      </p:sp>
    </p:spTree>
    <p:extLst>
      <p:ext uri="{BB962C8B-B14F-4D97-AF65-F5344CB8AC3E}">
        <p14:creationId xmlns:p14="http://schemas.microsoft.com/office/powerpoint/2010/main" val="2978087718"/>
      </p:ext>
    </p:extLst>
  </p:cSld>
  <p:clrMapOvr>
    <a:masterClrMapping/>
  </p:clrMapOvr>
</p:sld>
</file>

<file path=ppt/theme/theme1.xml><?xml version="1.0" encoding="utf-8"?>
<a:theme xmlns:a="http://schemas.openxmlformats.org/drawingml/2006/main" name="26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Office Theme">
  <a:themeElements>
    <a:clrScheme name="Custom 4">
      <a:dk1>
        <a:srgbClr val="233348"/>
      </a:dk1>
      <a:lt1>
        <a:srgbClr val="FEFFFF"/>
      </a:lt1>
      <a:dk2>
        <a:srgbClr val="44546A"/>
      </a:dk2>
      <a:lt2>
        <a:srgbClr val="E7E6E6"/>
      </a:lt2>
      <a:accent1>
        <a:srgbClr val="233348"/>
      </a:accent1>
      <a:accent2>
        <a:srgbClr val="0B8A6D"/>
      </a:accent2>
      <a:accent3>
        <a:srgbClr val="80B880"/>
      </a:accent3>
      <a:accent4>
        <a:srgbClr val="BCD2B4"/>
      </a:accent4>
      <a:accent5>
        <a:srgbClr val="EAE0C7"/>
      </a:accent5>
      <a:accent6>
        <a:srgbClr val="E6845D"/>
      </a:accent6>
      <a:hlink>
        <a:srgbClr val="7C7C9A"/>
      </a:hlink>
      <a:folHlink>
        <a:srgbClr val="3E3F6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lva Presentation copy" id="{2CE6D99D-4354-164C-A0D4-5C6349E03835}" vid="{9FCE6EC9-2138-9C47-B942-04D28298E417}"/>
    </a:ext>
  </a:extLst>
</a:theme>
</file>

<file path=ppt/theme/theme3.xml><?xml version="1.0" encoding="utf-8"?>
<a:theme xmlns:a="http://schemas.openxmlformats.org/drawingml/2006/main" name="4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6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7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8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6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8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0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8_Nouvelle présentation">
  <a:themeElements>
    <a:clrScheme name="Nouvelle pré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ouvelle présentation">
      <a:majorFont>
        <a:latin typeface="Times"/>
        <a:ea typeface="ＭＳ Ｐゴシック"/>
        <a:cs typeface=""/>
      </a:majorFont>
      <a:minorFont>
        <a:latin typeface="Times"/>
        <a:ea typeface="ＭＳ Ｐゴシック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Times" charset="0"/>
            <a:ea typeface="ＭＳ Ｐゴシック" charset="0"/>
          </a:defRPr>
        </a:defPPr>
      </a:lstStyle>
    </a:lnDef>
  </a:objectDefaults>
  <a:extraClrSchemeLst>
    <a:extraClrScheme>
      <a:clrScheme name="Nouvelle pré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ouvelle pré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ouvelle pré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>
            <a:ln>
              <a:noFill/>
            </a:ln>
            <a:solidFill>
              <a:srgbClr val="FF0000"/>
            </a:solidFill>
            <a:effectLst/>
            <a:latin typeface="Times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146478</TotalTime>
  <Words>2208</Words>
  <Application>Microsoft Macintosh PowerPoint</Application>
  <PresentationFormat>On-screen Show (4:3)</PresentationFormat>
  <Paragraphs>283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23</vt:i4>
      </vt:variant>
    </vt:vector>
  </HeadingPairs>
  <TitlesOfParts>
    <vt:vector size="42" baseType="lpstr">
      <vt:lpstr>Arial</vt:lpstr>
      <vt:lpstr>Calibri</vt:lpstr>
      <vt:lpstr>Calibri Light</vt:lpstr>
      <vt:lpstr>Poppins Light</vt:lpstr>
      <vt:lpstr>Symbol</vt:lpstr>
      <vt:lpstr>Times</vt:lpstr>
      <vt:lpstr>Times New Roman</vt:lpstr>
      <vt:lpstr>Wingdings</vt:lpstr>
      <vt:lpstr>26_Nouvelle présentation</vt:lpstr>
      <vt:lpstr>1_Office Theme</vt:lpstr>
      <vt:lpstr>4_Nouvelle présentation</vt:lpstr>
      <vt:lpstr>Office Theme</vt:lpstr>
      <vt:lpstr>16_Nouvelle présentation</vt:lpstr>
      <vt:lpstr>17_Nouvelle présentation</vt:lpstr>
      <vt:lpstr>8_Nouvelle présentation</vt:lpstr>
      <vt:lpstr>6_Nouvelle présentation</vt:lpstr>
      <vt:lpstr>10_Nouvelle présentation</vt:lpstr>
      <vt:lpstr>18_Nouvelle présentation</vt:lpstr>
      <vt:lpstr>2_Blank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List of main (n,g) uncertainty drivers for i-process</vt:lpstr>
      <vt:lpstr>PowerPoint Presentation</vt:lpstr>
      <vt:lpstr>List of main (g,n) uncertainty drivers for p-process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Stephane GORIELY</dc:creator>
  <cp:lastModifiedBy>GORIELY Stéphane</cp:lastModifiedBy>
  <cp:revision>1339</cp:revision>
  <cp:lastPrinted>2018-03-31T10:31:24Z</cp:lastPrinted>
  <dcterms:created xsi:type="dcterms:W3CDTF">2017-11-13T09:46:14Z</dcterms:created>
  <dcterms:modified xsi:type="dcterms:W3CDTF">2026-09-22T12:42:09Z</dcterms:modified>
</cp:coreProperties>
</file>