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67" r:id="rId1"/>
  </p:sldMasterIdLst>
  <p:notesMasterIdLst>
    <p:notesMasterId r:id="rId46"/>
  </p:notesMasterIdLst>
  <p:sldIdLst>
    <p:sldId id="480" r:id="rId2"/>
    <p:sldId id="1048" r:id="rId3"/>
    <p:sldId id="1049" r:id="rId4"/>
    <p:sldId id="482" r:id="rId5"/>
    <p:sldId id="1040" r:id="rId6"/>
    <p:sldId id="266" r:id="rId7"/>
    <p:sldId id="260" r:id="rId8"/>
    <p:sldId id="256" r:id="rId9"/>
    <p:sldId id="1044" r:id="rId10"/>
    <p:sldId id="1045" r:id="rId11"/>
    <p:sldId id="1050" r:id="rId12"/>
    <p:sldId id="462" r:id="rId13"/>
    <p:sldId id="464" r:id="rId14"/>
    <p:sldId id="461" r:id="rId15"/>
    <p:sldId id="445" r:id="rId16"/>
    <p:sldId id="458" r:id="rId17"/>
    <p:sldId id="1046" r:id="rId18"/>
    <p:sldId id="1051" r:id="rId19"/>
    <p:sldId id="469" r:id="rId20"/>
    <p:sldId id="447" r:id="rId21"/>
    <p:sldId id="479" r:id="rId22"/>
    <p:sldId id="459" r:id="rId23"/>
    <p:sldId id="1047" r:id="rId24"/>
    <p:sldId id="1054" r:id="rId25"/>
    <p:sldId id="1052" r:id="rId26"/>
    <p:sldId id="290" r:id="rId27"/>
    <p:sldId id="1056" r:id="rId28"/>
    <p:sldId id="470" r:id="rId29"/>
    <p:sldId id="306" r:id="rId30"/>
    <p:sldId id="324" r:id="rId31"/>
    <p:sldId id="321" r:id="rId32"/>
    <p:sldId id="276" r:id="rId33"/>
    <p:sldId id="273" r:id="rId34"/>
    <p:sldId id="1053" r:id="rId35"/>
    <p:sldId id="1055" r:id="rId36"/>
    <p:sldId id="1057" r:id="rId37"/>
    <p:sldId id="390" r:id="rId38"/>
    <p:sldId id="332" r:id="rId39"/>
    <p:sldId id="474" r:id="rId40"/>
    <p:sldId id="473" r:id="rId41"/>
    <p:sldId id="316" r:id="rId42"/>
    <p:sldId id="467" r:id="rId43"/>
    <p:sldId id="439" r:id="rId44"/>
    <p:sldId id="468" r:id="rId4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1F6"/>
    <a:srgbClr val="B7FF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830"/>
    <p:restoredTop sz="96405"/>
  </p:normalViewPr>
  <p:slideViewPr>
    <p:cSldViewPr snapToGrid="0">
      <p:cViewPr varScale="1">
        <p:scale>
          <a:sx n="132" d="100"/>
          <a:sy n="132" d="100"/>
        </p:scale>
        <p:origin x="232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6F4F14-EB44-2048-AB1D-143D5AF140A7}" type="datetimeFigureOut">
              <a:rPr lang="pl-PL" smtClean="0"/>
              <a:t>17.09.2026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D02C18-19C3-0F40-901F-F6DC52173F7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914215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9A2992E-9CB0-9B4A-BA4E-B7CD6C7AEA42}" type="slidenum">
              <a:rPr lang="en-IT" smtClean="0"/>
              <a:t>5</a:t>
            </a:fld>
            <a:endParaRPr lang="en-IT"/>
          </a:p>
        </p:txBody>
      </p:sp>
    </p:spTree>
    <p:extLst>
      <p:ext uri="{BB962C8B-B14F-4D97-AF65-F5344CB8AC3E}">
        <p14:creationId xmlns:p14="http://schemas.microsoft.com/office/powerpoint/2010/main" val="25551015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41728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4522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8140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42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23131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9422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6507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42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0707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braz panoramiczny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07980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13494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434100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14576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45189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umna obraz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094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11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0631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602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pl-PL"/>
              <a:t>Kliknij, aby edyt. styl wz. tyt.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E38049-842A-F14A-A0DD-E78EC652B85F}" type="datetimeFigureOut">
              <a:rPr lang="pl-PL" smtClean="0"/>
              <a:t>20.09.2026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C70E5B-AF00-1445-9EDA-130618FDCFA6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38601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1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11CA0DB-4DC3-B947-9D47-4047C4F78CC9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4D35B5A-124B-1E44-9668-FBFD2444A9F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415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  <p:sldLayoutId id="2147483971" r:id="rId4"/>
    <p:sldLayoutId id="2147483972" r:id="rId5"/>
    <p:sldLayoutId id="2147483973" r:id="rId6"/>
    <p:sldLayoutId id="2147483974" r:id="rId7"/>
    <p:sldLayoutId id="2147483975" r:id="rId8"/>
    <p:sldLayoutId id="2147483976" r:id="rId9"/>
    <p:sldLayoutId id="2147483977" r:id="rId10"/>
    <p:sldLayoutId id="2147483978" r:id="rId11"/>
    <p:sldLayoutId id="2147483979" r:id="rId12"/>
    <p:sldLayoutId id="2147483980" r:id="rId13"/>
    <p:sldLayoutId id="2147483981" r:id="rId14"/>
    <p:sldLayoutId id="2147483982" r:id="rId15"/>
    <p:sldLayoutId id="2147483983" r:id="rId16"/>
    <p:sldLayoutId id="2147483984" r:id="rId17"/>
    <p:sldLayoutId id="2147483985" r:id="rId18"/>
    <p:sldLayoutId id="2147483986" r:id="rId19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24.png"/><Relationship Id="rId11" Type="http://schemas.openxmlformats.org/officeDocument/2006/relationships/image" Target="../media/image29.jpeg"/><Relationship Id="rId5" Type="http://schemas.openxmlformats.org/officeDocument/2006/relationships/image" Target="../media/image23.png"/><Relationship Id="rId10" Type="http://schemas.openxmlformats.org/officeDocument/2006/relationships/image" Target="../media/image28.jpeg"/><Relationship Id="rId4" Type="http://schemas.openxmlformats.org/officeDocument/2006/relationships/image" Target="../media/image22.png"/><Relationship Id="rId9" Type="http://schemas.openxmlformats.org/officeDocument/2006/relationships/image" Target="../media/image2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8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Relationship Id="rId9" Type="http://schemas.openxmlformats.org/officeDocument/2006/relationships/image" Target="../media/image4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emf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7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74.emf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0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82.png"/><Relationship Id="rId7" Type="http://schemas.openxmlformats.org/officeDocument/2006/relationships/image" Target="../media/image8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364AF58D-E4EB-3794-64BA-274E141CB7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7891" y="596766"/>
            <a:ext cx="11421398" cy="1912447"/>
          </a:xfrm>
          <a:solidFill>
            <a:srgbClr val="EAF1F6">
              <a:alpha val="45098"/>
            </a:srgbClr>
          </a:solidFill>
        </p:spPr>
        <p:txBody>
          <a:bodyPr>
            <a:noAutofit/>
          </a:bodyPr>
          <a:lstStyle/>
          <a:p>
            <a:r>
              <a:rPr lang="pl-PL" sz="4400" b="1" dirty="0" err="1">
                <a:solidFill>
                  <a:srgbClr val="C00000"/>
                </a:solidFill>
              </a:rPr>
              <a:t>Population</a:t>
            </a:r>
            <a:r>
              <a:rPr lang="pl-PL" sz="4400" b="1" dirty="0">
                <a:solidFill>
                  <a:srgbClr val="C00000"/>
                </a:solidFill>
              </a:rPr>
              <a:t> of </a:t>
            </a:r>
            <a:br>
              <a:rPr lang="pl-PL" sz="4400" b="1" dirty="0">
                <a:solidFill>
                  <a:srgbClr val="C00000"/>
                </a:solidFill>
              </a:rPr>
            </a:br>
            <a:r>
              <a:rPr lang="pl-PL" sz="4400" b="1" dirty="0" err="1">
                <a:solidFill>
                  <a:srgbClr val="C00000"/>
                </a:solidFill>
              </a:rPr>
              <a:t>Pygmy</a:t>
            </a:r>
            <a:r>
              <a:rPr lang="pl-PL" sz="4400" b="1" dirty="0">
                <a:solidFill>
                  <a:srgbClr val="C00000"/>
                </a:solidFill>
              </a:rPr>
              <a:t> Dipole </a:t>
            </a:r>
            <a:r>
              <a:rPr lang="pl-PL" sz="4400" b="1" dirty="0" err="1">
                <a:solidFill>
                  <a:srgbClr val="C00000"/>
                </a:solidFill>
              </a:rPr>
              <a:t>Resonance</a:t>
            </a:r>
            <a:r>
              <a:rPr lang="pl-PL" sz="4400" b="1" dirty="0">
                <a:solidFill>
                  <a:srgbClr val="C00000"/>
                </a:solidFill>
              </a:rPr>
              <a:t> </a:t>
            </a:r>
            <a:r>
              <a:rPr lang="pl-PL" sz="4400" b="1" dirty="0" err="1">
                <a:solidFill>
                  <a:srgbClr val="C00000"/>
                </a:solidFill>
              </a:rPr>
              <a:t>States</a:t>
            </a:r>
            <a:r>
              <a:rPr lang="pl-PL" sz="4400" b="1" dirty="0">
                <a:solidFill>
                  <a:srgbClr val="C00000"/>
                </a:solidFill>
              </a:rPr>
              <a:t> </a:t>
            </a:r>
            <a:br>
              <a:rPr lang="pl-PL" sz="4400" b="1" dirty="0">
                <a:solidFill>
                  <a:srgbClr val="C00000"/>
                </a:solidFill>
              </a:rPr>
            </a:br>
            <a:r>
              <a:rPr lang="pl-PL" sz="4400" b="1" dirty="0">
                <a:solidFill>
                  <a:srgbClr val="C00000"/>
                </a:solidFill>
              </a:rPr>
              <a:t>in Fusion–</a:t>
            </a:r>
            <a:r>
              <a:rPr lang="pl-PL" sz="4400" b="1" dirty="0" err="1">
                <a:solidFill>
                  <a:srgbClr val="C00000"/>
                </a:solidFill>
              </a:rPr>
              <a:t>Fission</a:t>
            </a:r>
            <a:r>
              <a:rPr lang="pl-PL" sz="4400" b="1" dirty="0">
                <a:solidFill>
                  <a:srgbClr val="C00000"/>
                </a:solidFill>
              </a:rPr>
              <a:t> </a:t>
            </a:r>
            <a:r>
              <a:rPr lang="pl-PL" sz="4400" b="1" dirty="0" err="1">
                <a:solidFill>
                  <a:srgbClr val="C00000"/>
                </a:solidFill>
              </a:rPr>
              <a:t>Reactions</a:t>
            </a:r>
            <a:endParaRPr lang="pl-PL" sz="4400" b="1" dirty="0">
              <a:solidFill>
                <a:srgbClr val="C00000"/>
              </a:solidFill>
            </a:endParaRPr>
          </a:p>
        </p:txBody>
      </p:sp>
      <p:sp>
        <p:nvSpPr>
          <p:cNvPr id="5" name="Podtytuł 4">
            <a:extLst>
              <a:ext uri="{FF2B5EF4-FFF2-40B4-BE49-F238E27FC236}">
                <a16:creationId xmlns:a16="http://schemas.microsoft.com/office/drawing/2014/main" id="{B8FC889F-0D13-ECB3-9F75-2EBDC54037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9015" y="2747598"/>
            <a:ext cx="11184555" cy="2939218"/>
          </a:xfrm>
          <a:solidFill>
            <a:srgbClr val="EAF1F6">
              <a:alpha val="58039"/>
            </a:srgbClr>
          </a:solidFill>
        </p:spPr>
        <p:txBody>
          <a:bodyPr>
            <a:noAutofit/>
          </a:bodyPr>
          <a:lstStyle/>
          <a:p>
            <a:r>
              <a:rPr lang="pl-PL" sz="2400" b="1" dirty="0">
                <a:solidFill>
                  <a:srgbClr val="C00000"/>
                </a:solidFill>
              </a:rPr>
              <a:t>Adam Maj </a:t>
            </a:r>
            <a:r>
              <a:rPr lang="pl-PL" sz="2400" dirty="0">
                <a:solidFill>
                  <a:srgbClr val="C00000"/>
                </a:solidFill>
              </a:rPr>
              <a:t>(IFJ PAN </a:t>
            </a:r>
            <a:r>
              <a:rPr lang="pl-PL" sz="2400" dirty="0" err="1">
                <a:solidFill>
                  <a:srgbClr val="C00000"/>
                </a:solidFill>
              </a:rPr>
              <a:t>kraków</a:t>
            </a:r>
            <a:r>
              <a:rPr lang="pl-PL" sz="2400" dirty="0">
                <a:solidFill>
                  <a:srgbClr val="C00000"/>
                </a:solidFill>
              </a:rPr>
              <a:t>)</a:t>
            </a:r>
          </a:p>
          <a:p>
            <a:r>
              <a:rPr lang="pl-PL" sz="2000" dirty="0">
                <a:solidFill>
                  <a:srgbClr val="C00000"/>
                </a:solidFill>
              </a:rPr>
              <a:t>and</a:t>
            </a:r>
          </a:p>
          <a:p>
            <a:r>
              <a:rPr lang="pl-PL" sz="2000" b="1" dirty="0">
                <a:solidFill>
                  <a:srgbClr val="C00000"/>
                </a:solidFill>
              </a:rPr>
              <a:t>N. </a:t>
            </a:r>
            <a:r>
              <a:rPr lang="pl-PL" sz="2000" b="1" dirty="0" err="1">
                <a:solidFill>
                  <a:srgbClr val="C00000"/>
                </a:solidFill>
              </a:rPr>
              <a:t>kumar</a:t>
            </a:r>
            <a:r>
              <a:rPr lang="pl-PL" sz="2000" b="1" dirty="0">
                <a:solidFill>
                  <a:srgbClr val="C00000"/>
                </a:solidFill>
              </a:rPr>
              <a:t> (Oslo), C. Schmitt </a:t>
            </a:r>
            <a:r>
              <a:rPr lang="pl-PL" sz="2000" dirty="0">
                <a:solidFill>
                  <a:srgbClr val="C00000"/>
                </a:solidFill>
              </a:rPr>
              <a:t>(Strasbourg/</a:t>
            </a:r>
            <a:r>
              <a:rPr lang="pl-PL" sz="2000" dirty="0" err="1">
                <a:solidFill>
                  <a:srgbClr val="C00000"/>
                </a:solidFill>
              </a:rPr>
              <a:t>kraków</a:t>
            </a:r>
            <a:r>
              <a:rPr lang="pl-PL" sz="2000" dirty="0">
                <a:solidFill>
                  <a:srgbClr val="C00000"/>
                </a:solidFill>
              </a:rPr>
              <a:t>), </a:t>
            </a:r>
            <a:r>
              <a:rPr lang="pl-PL" sz="2000" b="1" dirty="0">
                <a:solidFill>
                  <a:srgbClr val="C00000"/>
                </a:solidFill>
              </a:rPr>
              <a:t>M. Ciemała (</a:t>
            </a:r>
            <a:r>
              <a:rPr lang="pl-PL" sz="2000" dirty="0">
                <a:solidFill>
                  <a:srgbClr val="C00000"/>
                </a:solidFill>
              </a:rPr>
              <a:t>Kraków)</a:t>
            </a:r>
          </a:p>
          <a:p>
            <a:r>
              <a:rPr lang="pl-PL" sz="2000" dirty="0">
                <a:solidFill>
                  <a:srgbClr val="C00000"/>
                </a:solidFill>
              </a:rPr>
              <a:t>and</a:t>
            </a:r>
          </a:p>
          <a:p>
            <a:r>
              <a:rPr lang="pl-PL" sz="2000" b="1" dirty="0">
                <a:solidFill>
                  <a:srgbClr val="C00000"/>
                </a:solidFill>
              </a:rPr>
              <a:t>S. Peru </a:t>
            </a:r>
            <a:r>
              <a:rPr lang="pl-PL" sz="2000" dirty="0">
                <a:solidFill>
                  <a:srgbClr val="C00000"/>
                </a:solidFill>
              </a:rPr>
              <a:t>(Orsay), </a:t>
            </a:r>
            <a:r>
              <a:rPr lang="pl-PL" sz="2000" b="1" dirty="0">
                <a:solidFill>
                  <a:srgbClr val="C00000"/>
                </a:solidFill>
              </a:rPr>
              <a:t>O. </a:t>
            </a:r>
            <a:r>
              <a:rPr lang="pl-PL" sz="2000" b="1" dirty="0" err="1">
                <a:solidFill>
                  <a:srgbClr val="C00000"/>
                </a:solidFill>
              </a:rPr>
              <a:t>Litaize</a:t>
            </a:r>
            <a:r>
              <a:rPr lang="pl-PL" sz="2000" b="1" dirty="0">
                <a:solidFill>
                  <a:srgbClr val="C00000"/>
                </a:solidFill>
              </a:rPr>
              <a:t> </a:t>
            </a:r>
            <a:r>
              <a:rPr lang="pl-PL" sz="2000" dirty="0">
                <a:solidFill>
                  <a:srgbClr val="C00000"/>
                </a:solidFill>
              </a:rPr>
              <a:t>(</a:t>
            </a:r>
            <a:r>
              <a:rPr lang="pl-PL" sz="2000" dirty="0" err="1">
                <a:solidFill>
                  <a:srgbClr val="C00000"/>
                </a:solidFill>
              </a:rPr>
              <a:t>cadarache</a:t>
            </a:r>
            <a:r>
              <a:rPr lang="pl-PL" sz="2000" dirty="0">
                <a:solidFill>
                  <a:srgbClr val="C00000"/>
                </a:solidFill>
              </a:rPr>
              <a:t>)</a:t>
            </a:r>
          </a:p>
          <a:p>
            <a:r>
              <a:rPr lang="pl-PL" sz="2000" dirty="0">
                <a:solidFill>
                  <a:srgbClr val="C00000"/>
                </a:solidFill>
              </a:rPr>
              <a:t>and </a:t>
            </a:r>
            <a:r>
              <a:rPr lang="pl-PL" sz="2000" dirty="0" err="1">
                <a:solidFill>
                  <a:srgbClr val="C00000"/>
                </a:solidFill>
              </a:rPr>
              <a:t>others</a:t>
            </a:r>
            <a:endParaRPr lang="pl-PL" sz="2000" dirty="0">
              <a:solidFill>
                <a:srgbClr val="C00000"/>
              </a:solidFill>
            </a:endParaRP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086DD5A7-5FDF-D97F-3BE5-0272837CE0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91" y="5393178"/>
            <a:ext cx="3039195" cy="13360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56631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63278072-AF07-D7F7-7561-359AE99DD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b="1" dirty="0">
                <a:solidFill>
                  <a:srgbClr val="C00000"/>
                </a:solidFill>
              </a:rPr>
              <a:t>plan of the talk</a:t>
            </a:r>
          </a:p>
        </p:txBody>
      </p:sp>
      <p:sp>
        <p:nvSpPr>
          <p:cNvPr id="5" name="Symbol zastępczy zawartości 4">
            <a:extLst>
              <a:ext uri="{FF2B5EF4-FFF2-40B4-BE49-F238E27FC236}">
                <a16:creationId xmlns:a16="http://schemas.microsoft.com/office/drawing/2014/main" id="{5D99A1DD-EC49-0ECD-2052-32F74EE31B61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pl-PL" b="1" dirty="0">
                <a:solidFill>
                  <a:srgbClr val="C00000"/>
                </a:solidFill>
              </a:rPr>
              <a:t>PDR</a:t>
            </a:r>
            <a:r>
              <a:rPr lang="pl-PL" b="1" dirty="0"/>
              <a:t> – </a:t>
            </a:r>
            <a:r>
              <a:rPr lang="pl-PL" b="1" dirty="0" err="1"/>
              <a:t>what</a:t>
            </a:r>
            <a:r>
              <a:rPr lang="pl-PL" b="1" dirty="0"/>
              <a:t> do we </a:t>
            </a:r>
            <a:r>
              <a:rPr lang="pl-PL" b="1" dirty="0" err="1"/>
              <a:t>know</a:t>
            </a:r>
            <a:endParaRPr lang="pl-PL" b="1" dirty="0"/>
          </a:p>
          <a:p>
            <a:r>
              <a:rPr lang="pl-PL" b="1" dirty="0" err="1">
                <a:solidFill>
                  <a:srgbClr val="C00000"/>
                </a:solidFill>
              </a:rPr>
              <a:t>vamos</a:t>
            </a:r>
            <a:r>
              <a:rPr lang="pl-PL" b="1" dirty="0">
                <a:solidFill>
                  <a:srgbClr val="C00000"/>
                </a:solidFill>
              </a:rPr>
              <a:t>++@PARIS </a:t>
            </a:r>
            <a:r>
              <a:rPr lang="pl-PL" b="1" dirty="0"/>
              <a:t>– Fusion-</a:t>
            </a:r>
            <a:r>
              <a:rPr lang="pl-PL" b="1" dirty="0" err="1"/>
              <a:t>fission</a:t>
            </a:r>
            <a:r>
              <a:rPr lang="pl-PL" b="1" dirty="0"/>
              <a:t> </a:t>
            </a:r>
            <a:r>
              <a:rPr lang="pl-PL" b="1" dirty="0" err="1"/>
              <a:t>experiment</a:t>
            </a:r>
            <a:r>
              <a:rPr lang="pl-PL" b="1" dirty="0"/>
              <a:t> in </a:t>
            </a:r>
            <a:r>
              <a:rPr lang="pl-PL" b="1" dirty="0" err="1"/>
              <a:t>ganil</a:t>
            </a:r>
            <a:endParaRPr lang="pl-PL" b="1" dirty="0"/>
          </a:p>
          <a:p>
            <a:r>
              <a:rPr lang="pl-PL" b="1" dirty="0"/>
              <a:t>Do we </a:t>
            </a:r>
            <a:r>
              <a:rPr lang="pl-PL" b="1" dirty="0" err="1"/>
              <a:t>see</a:t>
            </a:r>
            <a:r>
              <a:rPr lang="pl-PL" b="1" dirty="0"/>
              <a:t> gamma Decay of </a:t>
            </a:r>
            <a:r>
              <a:rPr lang="pl-PL" b="1" dirty="0" err="1">
                <a:solidFill>
                  <a:srgbClr val="C00000"/>
                </a:solidFill>
              </a:rPr>
              <a:t>pdr</a:t>
            </a:r>
            <a:r>
              <a:rPr lang="pl-PL" b="1" dirty="0">
                <a:solidFill>
                  <a:srgbClr val="C00000"/>
                </a:solidFill>
              </a:rPr>
              <a:t> </a:t>
            </a:r>
            <a:r>
              <a:rPr lang="pl-PL" b="1" dirty="0" err="1">
                <a:solidFill>
                  <a:srgbClr val="C00000"/>
                </a:solidFill>
              </a:rPr>
              <a:t>states</a:t>
            </a:r>
            <a:r>
              <a:rPr lang="pl-PL" b="1" dirty="0">
                <a:solidFill>
                  <a:srgbClr val="C00000"/>
                </a:solidFill>
              </a:rPr>
              <a:t> in Fusion-</a:t>
            </a:r>
            <a:r>
              <a:rPr lang="pl-PL" b="1" dirty="0" err="1">
                <a:solidFill>
                  <a:srgbClr val="C00000"/>
                </a:solidFill>
              </a:rPr>
              <a:t>fission</a:t>
            </a:r>
            <a:r>
              <a:rPr lang="pl-PL" b="1" dirty="0">
                <a:solidFill>
                  <a:srgbClr val="C00000"/>
                </a:solidFill>
              </a:rPr>
              <a:t> </a:t>
            </a:r>
            <a:r>
              <a:rPr lang="pl-PL" b="1" dirty="0" err="1">
                <a:solidFill>
                  <a:srgbClr val="C00000"/>
                </a:solidFill>
              </a:rPr>
              <a:t>experiment</a:t>
            </a:r>
            <a:r>
              <a:rPr lang="pl-PL" b="1" dirty="0"/>
              <a:t>?</a:t>
            </a:r>
          </a:p>
          <a:p>
            <a:r>
              <a:rPr lang="pl-PL" b="1" dirty="0" err="1">
                <a:solidFill>
                  <a:srgbClr val="C00000"/>
                </a:solidFill>
              </a:rPr>
              <a:t>follow</a:t>
            </a:r>
            <a:r>
              <a:rPr lang="pl-PL" b="1" dirty="0">
                <a:solidFill>
                  <a:srgbClr val="C00000"/>
                </a:solidFill>
              </a:rPr>
              <a:t> </a:t>
            </a:r>
            <a:r>
              <a:rPr lang="pl-PL" b="1" dirty="0" err="1">
                <a:solidFill>
                  <a:srgbClr val="C00000"/>
                </a:solidFill>
              </a:rPr>
              <a:t>up</a:t>
            </a:r>
            <a:r>
              <a:rPr lang="pl-PL" b="1" dirty="0">
                <a:solidFill>
                  <a:srgbClr val="C00000"/>
                </a:solidFill>
              </a:rPr>
              <a:t> </a:t>
            </a:r>
            <a:r>
              <a:rPr lang="pl-PL" b="1" dirty="0" err="1"/>
              <a:t>experiments</a:t>
            </a:r>
            <a:endParaRPr lang="pl-PL" b="1" dirty="0"/>
          </a:p>
          <a:p>
            <a:r>
              <a:rPr lang="pl-PL" b="1" dirty="0">
                <a:solidFill>
                  <a:srgbClr val="C00000"/>
                </a:solidFill>
              </a:rPr>
              <a:t>PARIS</a:t>
            </a:r>
            <a:r>
              <a:rPr lang="pl-PL" b="1" dirty="0"/>
              <a:t>: status and </a:t>
            </a:r>
            <a:r>
              <a:rPr lang="pl-PL" b="1" dirty="0" err="1"/>
              <a:t>plans</a:t>
            </a:r>
            <a:r>
              <a:rPr lang="pl-PL" b="1" dirty="0"/>
              <a:t> </a:t>
            </a:r>
            <a:r>
              <a:rPr lang="pl-PL" i="1" dirty="0"/>
              <a:t>(</a:t>
            </a:r>
            <a:r>
              <a:rPr lang="pl-PL" i="1" dirty="0" err="1"/>
              <a:t>if</a:t>
            </a:r>
            <a:r>
              <a:rPr lang="pl-PL" i="1" dirty="0"/>
              <a:t> </a:t>
            </a:r>
            <a:r>
              <a:rPr lang="pl-PL" i="1" dirty="0" err="1"/>
              <a:t>time</a:t>
            </a:r>
            <a:r>
              <a:rPr lang="pl-PL" i="1" dirty="0"/>
              <a:t> </a:t>
            </a:r>
            <a:r>
              <a:rPr lang="pl-PL" i="1" dirty="0" err="1"/>
              <a:t>permits</a:t>
            </a:r>
            <a:r>
              <a:rPr lang="pl-PL" i="1" dirty="0"/>
              <a:t>)</a:t>
            </a:r>
          </a:p>
          <a:p>
            <a:r>
              <a:rPr lang="pl-PL" b="1" dirty="0" err="1"/>
              <a:t>ConclusionS</a:t>
            </a:r>
            <a:endParaRPr lang="pl-PL" b="1" dirty="0"/>
          </a:p>
        </p:txBody>
      </p:sp>
    </p:spTree>
    <p:extLst>
      <p:ext uri="{BB962C8B-B14F-4D97-AF65-F5344CB8AC3E}">
        <p14:creationId xmlns:p14="http://schemas.microsoft.com/office/powerpoint/2010/main" val="25206873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B8C2F802-8A5C-98EF-1AE9-BFC93A0DD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C00000"/>
                </a:solidFill>
              </a:rPr>
              <a:t>PDR</a:t>
            </a:r>
            <a:r>
              <a:rPr lang="pl-PL" b="1" dirty="0"/>
              <a:t> – </a:t>
            </a:r>
            <a:r>
              <a:rPr lang="pl-PL" b="1" dirty="0" err="1"/>
              <a:t>what</a:t>
            </a:r>
            <a:r>
              <a:rPr lang="pl-PL" b="1" dirty="0"/>
              <a:t> do we </a:t>
            </a:r>
            <a:r>
              <a:rPr lang="pl-PL" b="1" dirty="0" err="1"/>
              <a:t>know</a:t>
            </a:r>
            <a:br>
              <a:rPr lang="pl-PL" b="1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75810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42B5EC64-89E8-CE63-70E0-159B79CA35DE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7447" y="790465"/>
            <a:ext cx="7401336" cy="5942678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id="{A42875C1-67A4-5AEE-7060-64959201DC57}"/>
              </a:ext>
            </a:extLst>
          </p:cNvPr>
          <p:cNvSpPr txBox="1"/>
          <p:nvPr/>
        </p:nvSpPr>
        <p:spPr>
          <a:xfrm>
            <a:off x="690664" y="2607887"/>
            <a:ext cx="3521412" cy="138499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it-IT" sz="2800" dirty="0"/>
              <a:t>E1 </a:t>
            </a:r>
            <a:r>
              <a:rPr lang="it-IT" sz="2800" dirty="0" err="1"/>
              <a:t>nuclear</a:t>
            </a:r>
            <a:r>
              <a:rPr lang="it-IT" sz="2800" dirty="0"/>
              <a:t> </a:t>
            </a:r>
            <a:r>
              <a:rPr lang="it-IT" sz="2800" dirty="0" err="1"/>
              <a:t>response</a:t>
            </a:r>
            <a:r>
              <a:rPr lang="it-IT" sz="2800" dirty="0"/>
              <a:t> </a:t>
            </a:r>
          </a:p>
          <a:p>
            <a:r>
              <a:rPr lang="it-IT" sz="2800" dirty="0" err="1"/>
              <a:t>rich</a:t>
            </a:r>
            <a:r>
              <a:rPr lang="it-IT" sz="2800" dirty="0"/>
              <a:t> in </a:t>
            </a:r>
            <a:r>
              <a:rPr lang="it-IT" sz="2800" dirty="0" err="1"/>
              <a:t>physical</a:t>
            </a:r>
            <a:r>
              <a:rPr lang="it-IT" sz="2800" dirty="0"/>
              <a:t> information</a:t>
            </a:r>
          </a:p>
        </p:txBody>
      </p:sp>
      <p:sp>
        <p:nvSpPr>
          <p:cNvPr id="3" name="Tytuł 3">
            <a:extLst>
              <a:ext uri="{FF2B5EF4-FFF2-40B4-BE49-F238E27FC236}">
                <a16:creationId xmlns:a16="http://schemas.microsoft.com/office/drawing/2014/main" id="{B0D47DC3-1EC6-8EC2-BB69-E568729A8A0B}"/>
              </a:ext>
            </a:extLst>
          </p:cNvPr>
          <p:cNvSpPr txBox="1">
            <a:spLocks/>
          </p:cNvSpPr>
          <p:nvPr/>
        </p:nvSpPr>
        <p:spPr>
          <a:xfrm>
            <a:off x="2155128" y="30105"/>
            <a:ext cx="7299748" cy="1520719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l-PL" sz="2800" b="1" dirty="0" err="1">
                <a:solidFill>
                  <a:srgbClr val="C00000"/>
                </a:solidFill>
              </a:rPr>
              <a:t>PDr</a:t>
            </a:r>
            <a:r>
              <a:rPr lang="pl-PL" sz="2800" b="1" dirty="0">
                <a:solidFill>
                  <a:srgbClr val="C00000"/>
                </a:solidFill>
              </a:rPr>
              <a:t> </a:t>
            </a:r>
            <a:r>
              <a:rPr lang="pl-PL" sz="2800" b="1" dirty="0" err="1">
                <a:solidFill>
                  <a:srgbClr val="C00000"/>
                </a:solidFill>
              </a:rPr>
              <a:t>states</a:t>
            </a:r>
            <a:endParaRPr lang="pl-PL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4101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magine 14">
            <a:extLst>
              <a:ext uri="{FF2B5EF4-FFF2-40B4-BE49-F238E27FC236}">
                <a16:creationId xmlns:a16="http://schemas.microsoft.com/office/drawing/2014/main" id="{D54F0AFD-8BC9-2D4D-3D53-FF95D36FE2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400" y="1753825"/>
            <a:ext cx="4419600" cy="306070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8680D1A-5B1D-CC68-8D95-643607B6540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91030" y="1103970"/>
            <a:ext cx="4917760" cy="5012077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0" indent="0"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b="1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Implications beyond nuclear</a:t>
            </a:r>
          </a:p>
          <a:p>
            <a:pPr marL="0" indent="0"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b="1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structure of the low-lying E</a:t>
            </a:r>
            <a:r>
              <a:rPr lang="en-US" b="1" dirty="0">
                <a:solidFill>
                  <a:schemeClr val="tx1"/>
                </a:solidFill>
                <a:cs typeface="Times New Roman" panose="02020603050405020304" pitchFamily="18" charset="0"/>
              </a:rPr>
              <a:t>1</a:t>
            </a:r>
          </a:p>
          <a:p>
            <a:pPr marL="0" indent="0"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None/>
              <a:defRPr/>
            </a:pPr>
            <a:r>
              <a:rPr lang="en-US" b="1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strength:</a:t>
            </a:r>
          </a:p>
          <a:p>
            <a:pPr>
              <a:lnSpc>
                <a:spcPct val="130000"/>
              </a:lnSpc>
            </a:pPr>
            <a:r>
              <a:rPr lang="en-US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rPr>
              <a:t>Possible impact on the </a:t>
            </a:r>
            <a:br>
              <a:rPr lang="en-US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rPr>
            </a:br>
            <a:r>
              <a:rPr lang="en-US" b="1" dirty="0">
                <a:solidFill>
                  <a:schemeClr val="accent5"/>
                </a:solidFill>
                <a:ea typeface="+mn-ea"/>
                <a:cs typeface="Times New Roman" panose="02020603050405020304" pitchFamily="18" charset="0"/>
              </a:rPr>
              <a:t>r-process nucleosynthesis</a:t>
            </a:r>
          </a:p>
          <a:p>
            <a:pPr>
              <a:lnSpc>
                <a:spcPct val="130000"/>
              </a:lnSpc>
            </a:pPr>
            <a:r>
              <a:rPr lang="en-US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rPr>
              <a:t>related to determination of </a:t>
            </a:r>
            <a:r>
              <a:rPr lang="en-US" b="1" dirty="0">
                <a:solidFill>
                  <a:schemeClr val="accent2"/>
                </a:solidFill>
                <a:ea typeface="+mn-ea"/>
                <a:cs typeface="Times New Roman" panose="02020603050405020304" pitchFamily="18" charset="0"/>
              </a:rPr>
              <a:t>nuclear symmetry energy </a:t>
            </a:r>
            <a:r>
              <a:rPr lang="en-US" dirty="0">
                <a:solidFill>
                  <a:schemeClr val="tx1"/>
                </a:solidFill>
                <a:ea typeface="+mn-ea"/>
                <a:cs typeface="Times New Roman" panose="02020603050405020304" pitchFamily="18" charset="0"/>
              </a:rPr>
              <a:t>(n- rich matter)</a:t>
            </a:r>
          </a:p>
          <a:p>
            <a:pPr>
              <a:lnSpc>
                <a:spcPct val="130000"/>
              </a:lnSpc>
            </a:pPr>
            <a:r>
              <a:rPr lang="en-US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rPr>
              <a:t>can be used for </a:t>
            </a:r>
            <a:r>
              <a:rPr lang="en-US" b="1" dirty="0">
                <a:solidFill>
                  <a:schemeClr val="accent1"/>
                </a:solidFill>
                <a:ea typeface="+mn-ea"/>
                <a:cs typeface="Times New Roman" panose="02020603050405020304" pitchFamily="18" charset="0"/>
              </a:rPr>
              <a:t>neutron skin thickness </a:t>
            </a:r>
            <a:r>
              <a:rPr lang="en-US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rPr>
              <a:t>determination </a:t>
            </a:r>
            <a:r>
              <a:rPr lang="en-US" dirty="0">
                <a:solidFill>
                  <a:prstClr val="black"/>
                </a:solidFill>
                <a:cs typeface="Times New Roman" panose="02020603050405020304" pitchFamily="18" charset="0"/>
              </a:rPr>
              <a:t> </a:t>
            </a:r>
            <a:r>
              <a:rPr lang="en-US" dirty="0">
                <a:solidFill>
                  <a:prstClr val="black"/>
                </a:solidFill>
                <a:ea typeface="+mn-ea"/>
                <a:cs typeface="Times New Roman" panose="02020603050405020304" pitchFamily="18" charset="0"/>
              </a:rPr>
              <a:t>(neutron stars)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370396-1FCD-DDC1-BF1A-EF09129766A7}"/>
              </a:ext>
            </a:extLst>
          </p:cNvPr>
          <p:cNvSpPr txBox="1"/>
          <p:nvPr/>
        </p:nvSpPr>
        <p:spPr>
          <a:xfrm>
            <a:off x="7419862" y="5057547"/>
            <a:ext cx="197885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1"/>
                </a:solidFill>
              </a:rPr>
              <a:t>From </a:t>
            </a:r>
          </a:p>
          <a:p>
            <a:pPr algn="ctr"/>
            <a:r>
              <a:rPr lang="en-GB" b="1" dirty="0">
                <a:solidFill>
                  <a:schemeClr val="accent1"/>
                </a:solidFill>
              </a:rPr>
              <a:t>n-skin thickness </a:t>
            </a:r>
            <a:br>
              <a:rPr lang="en-GB" b="1" dirty="0">
                <a:solidFill>
                  <a:schemeClr val="accent1"/>
                </a:solidFill>
              </a:rPr>
            </a:br>
            <a:r>
              <a:rPr lang="en-GB" b="1" dirty="0">
                <a:solidFill>
                  <a:schemeClr val="accent1"/>
                </a:solidFill>
              </a:rPr>
              <a:t>to </a:t>
            </a:r>
            <a:br>
              <a:rPr lang="en-GB" b="1" dirty="0">
                <a:solidFill>
                  <a:schemeClr val="accent1"/>
                </a:solidFill>
              </a:rPr>
            </a:br>
            <a:r>
              <a:rPr lang="en-GB" b="1" dirty="0">
                <a:solidFill>
                  <a:schemeClr val="accent1"/>
                </a:solidFill>
              </a:rPr>
              <a:t>n-star radius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6C824E4E-F7CF-8759-B341-25149B72A9CE}"/>
              </a:ext>
            </a:extLst>
          </p:cNvPr>
          <p:cNvGrpSpPr>
            <a:grpSpLocks noChangeAspect="1"/>
          </p:cNvGrpSpPr>
          <p:nvPr/>
        </p:nvGrpSpPr>
        <p:grpSpPr>
          <a:xfrm>
            <a:off x="8844717" y="4361935"/>
            <a:ext cx="2989413" cy="518982"/>
            <a:chOff x="9070848" y="4253636"/>
            <a:chExt cx="2705087" cy="469621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6E66D07-71AD-B42F-93B9-6154D3372FB8}"/>
                </a:ext>
              </a:extLst>
            </p:cNvPr>
            <p:cNvSpPr/>
            <p:nvPr/>
          </p:nvSpPr>
          <p:spPr>
            <a:xfrm>
              <a:off x="9070848" y="4281936"/>
              <a:ext cx="548640" cy="441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bg1"/>
                </a:solidFill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D0EDE0F-775F-E902-6D55-C18A0277F709}"/>
                </a:ext>
              </a:extLst>
            </p:cNvPr>
            <p:cNvSpPr/>
            <p:nvPr/>
          </p:nvSpPr>
          <p:spPr>
            <a:xfrm>
              <a:off x="10471455" y="4281936"/>
              <a:ext cx="548640" cy="441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E3AF936-B8BF-8A7D-2607-623E74EC7911}"/>
                </a:ext>
              </a:extLst>
            </p:cNvPr>
            <p:cNvSpPr/>
            <p:nvPr/>
          </p:nvSpPr>
          <p:spPr>
            <a:xfrm>
              <a:off x="11227295" y="4253636"/>
              <a:ext cx="548640" cy="44132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" name="Right Arrow 2">
            <a:extLst>
              <a:ext uri="{FF2B5EF4-FFF2-40B4-BE49-F238E27FC236}">
                <a16:creationId xmlns:a16="http://schemas.microsoft.com/office/drawing/2014/main" id="{C41CE110-4F89-EE63-6B54-FAB223F297EB}"/>
              </a:ext>
            </a:extLst>
          </p:cNvPr>
          <p:cNvSpPr/>
          <p:nvPr/>
        </p:nvSpPr>
        <p:spPr>
          <a:xfrm>
            <a:off x="6422081" y="5077660"/>
            <a:ext cx="970671" cy="116010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ight Arrow 3">
            <a:extLst>
              <a:ext uri="{FF2B5EF4-FFF2-40B4-BE49-F238E27FC236}">
                <a16:creationId xmlns:a16="http://schemas.microsoft.com/office/drawing/2014/main" id="{053C48A1-5710-825F-7886-DC1229ACC2AA}"/>
              </a:ext>
            </a:extLst>
          </p:cNvPr>
          <p:cNvSpPr/>
          <p:nvPr/>
        </p:nvSpPr>
        <p:spPr>
          <a:xfrm>
            <a:off x="9323182" y="5077660"/>
            <a:ext cx="970671" cy="1160103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860B5A3-8589-4928-0B51-E51FF7BD975E}"/>
              </a:ext>
            </a:extLst>
          </p:cNvPr>
          <p:cNvGrpSpPr>
            <a:grpSpLocks noChangeAspect="1"/>
          </p:cNvGrpSpPr>
          <p:nvPr/>
        </p:nvGrpSpPr>
        <p:grpSpPr>
          <a:xfrm>
            <a:off x="5096886" y="1597089"/>
            <a:ext cx="2880000" cy="3283828"/>
            <a:chOff x="4707946" y="1617322"/>
            <a:chExt cx="2999426" cy="3420000"/>
          </a:xfrm>
        </p:grpSpPr>
        <p:pic>
          <p:nvPicPr>
            <p:cNvPr id="14" name="Immagine 7">
              <a:extLst>
                <a:ext uri="{FF2B5EF4-FFF2-40B4-BE49-F238E27FC236}">
                  <a16:creationId xmlns:a16="http://schemas.microsoft.com/office/drawing/2014/main" id="{CD247D72-0893-46B8-A209-222F1C47D4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707946" y="1617322"/>
              <a:ext cx="2999426" cy="34200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0001B00-A08F-B795-3972-1C736FFB6FE1}"/>
                </a:ext>
              </a:extLst>
            </p:cNvPr>
            <p:cNvSpPr txBox="1"/>
            <p:nvPr/>
          </p:nvSpPr>
          <p:spPr>
            <a:xfrm>
              <a:off x="6102034" y="2065121"/>
              <a:ext cx="82296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C00000"/>
                  </a:solidFill>
                </a:rPr>
                <a:t>exp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179B546-24BA-ACF4-2CF1-11389FFD435D}"/>
                </a:ext>
              </a:extLst>
            </p:cNvPr>
            <p:cNvSpPr txBox="1"/>
            <p:nvPr/>
          </p:nvSpPr>
          <p:spPr>
            <a:xfrm>
              <a:off x="6168666" y="3249977"/>
              <a:ext cx="115332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rgbClr val="00B0F0"/>
                  </a:solidFill>
                </a:rPr>
                <a:t>Theory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34F23DF-DF14-1965-C05E-6A06791A629C}"/>
                </a:ext>
              </a:extLst>
            </p:cNvPr>
            <p:cNvSpPr txBox="1"/>
            <p:nvPr/>
          </p:nvSpPr>
          <p:spPr>
            <a:xfrm>
              <a:off x="5415101" y="3907494"/>
              <a:ext cx="137386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b="1" dirty="0">
                  <a:solidFill>
                    <a:schemeClr val="accent5">
                      <a:lumMod val="75000"/>
                    </a:schemeClr>
                  </a:solidFill>
                </a:rPr>
                <a:t>Theory + Pygmy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A1C21D5C-D907-28D0-E885-D32ACDF2CFE9}"/>
                </a:ext>
              </a:extLst>
            </p:cNvPr>
            <p:cNvSpPr txBox="1"/>
            <p:nvPr/>
          </p:nvSpPr>
          <p:spPr>
            <a:xfrm>
              <a:off x="5114933" y="1674806"/>
              <a:ext cx="253066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  <a:ea typeface="+mn-ea"/>
                  <a:cs typeface="Times New Roman" panose="02020603050405020304" pitchFamily="18" charset="0"/>
                </a:rPr>
                <a:t>r-process</a:t>
              </a:r>
              <a:r>
                <a:rPr lang="en-US" sz="2000" b="1" dirty="0">
                  <a:solidFill>
                    <a:srgbClr val="00B0F0"/>
                  </a:solidFill>
                  <a:ea typeface="+mn-ea"/>
                  <a:cs typeface="Times New Roman" panose="02020603050405020304" pitchFamily="18" charset="0"/>
                </a:rPr>
                <a:t> </a:t>
              </a:r>
              <a:endParaRPr lang="en-IT" sz="2000" dirty="0"/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E46AC0C6-B780-5104-2C3F-CCB80A44F60E}"/>
              </a:ext>
            </a:extLst>
          </p:cNvPr>
          <p:cNvSpPr txBox="1"/>
          <p:nvPr/>
        </p:nvSpPr>
        <p:spPr>
          <a:xfrm>
            <a:off x="8644320" y="3610009"/>
            <a:ext cx="318980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  <a:ea typeface="+mn-ea"/>
                <a:cs typeface="Times New Roman" panose="02020603050405020304" pitchFamily="18" charset="0"/>
              </a:rPr>
              <a:t>Symmetry term of EOS </a:t>
            </a:r>
            <a:endParaRPr lang="en-IT" sz="2000" dirty="0">
              <a:solidFill>
                <a:schemeClr val="accent2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3A806DE-5500-810B-5F77-A45AC0C82562}"/>
              </a:ext>
            </a:extLst>
          </p:cNvPr>
          <p:cNvSpPr txBox="1"/>
          <p:nvPr/>
        </p:nvSpPr>
        <p:spPr>
          <a:xfrm>
            <a:off x="7053147" y="4531886"/>
            <a:ext cx="125595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sz="1200" dirty="0" err="1">
                <a:solidFill>
                  <a:srgbClr val="000000"/>
                </a:solidFill>
                <a:latin typeface="Arial" charset="0"/>
                <a:cs typeface="Arial" charset="0"/>
              </a:rPr>
              <a:t>S.Goriely</a:t>
            </a:r>
            <a:r>
              <a:rPr lang="it-IT" sz="1200" dirty="0">
                <a:solidFill>
                  <a:srgbClr val="000000"/>
                </a:solidFill>
                <a:latin typeface="Arial" charset="0"/>
                <a:cs typeface="Arial" charset="0"/>
              </a:rPr>
              <a:t>, PLB, </a:t>
            </a:r>
            <a:r>
              <a:rPr lang="it-IT" sz="1200" b="1" dirty="0">
                <a:solidFill>
                  <a:srgbClr val="000000"/>
                </a:solidFill>
                <a:latin typeface="Arial" charset="0"/>
                <a:cs typeface="Arial" charset="0"/>
              </a:rPr>
              <a:t>436,  </a:t>
            </a:r>
            <a:r>
              <a:rPr lang="it-IT" sz="1200" dirty="0">
                <a:solidFill>
                  <a:srgbClr val="000000"/>
                </a:solidFill>
                <a:latin typeface="Arial" charset="0"/>
                <a:cs typeface="Arial" charset="0"/>
              </a:rPr>
              <a:t>10 (1998)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312DC3E-F571-7176-41AA-16D5503C6E81}"/>
              </a:ext>
            </a:extLst>
          </p:cNvPr>
          <p:cNvSpPr txBox="1"/>
          <p:nvPr/>
        </p:nvSpPr>
        <p:spPr>
          <a:xfrm>
            <a:off x="11257008" y="6494639"/>
            <a:ext cx="4627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IT" dirty="0">
                <a:solidFill>
                  <a:schemeClr val="accent2"/>
                </a:solidFill>
              </a:rPr>
              <a:t>11</a:t>
            </a:r>
          </a:p>
        </p:txBody>
      </p:sp>
      <p:pic>
        <p:nvPicPr>
          <p:cNvPr id="25" name="Immagine 24">
            <a:extLst>
              <a:ext uri="{FF2B5EF4-FFF2-40B4-BE49-F238E27FC236}">
                <a16:creationId xmlns:a16="http://schemas.microsoft.com/office/drawing/2014/main" id="{178BF8D4-5D2D-5785-3F55-572CB14E50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0907" y="4944313"/>
            <a:ext cx="1397000" cy="1435100"/>
          </a:xfrm>
          <a:prstGeom prst="rect">
            <a:avLst/>
          </a:prstGeom>
        </p:spPr>
      </p:pic>
      <p:pic>
        <p:nvPicPr>
          <p:cNvPr id="28" name="Immagine 27">
            <a:extLst>
              <a:ext uri="{FF2B5EF4-FFF2-40B4-BE49-F238E27FC236}">
                <a16:creationId xmlns:a16="http://schemas.microsoft.com/office/drawing/2014/main" id="{AFAB67DF-602A-AC96-8FE8-4F3AA3F08D8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1290" y="4981829"/>
            <a:ext cx="1473200" cy="1447800"/>
          </a:xfrm>
          <a:prstGeom prst="rect">
            <a:avLst/>
          </a:prstGeom>
        </p:spPr>
      </p:pic>
      <p:sp>
        <p:nvSpPr>
          <p:cNvPr id="12" name="Rettangolo 11">
            <a:extLst>
              <a:ext uri="{FF2B5EF4-FFF2-40B4-BE49-F238E27FC236}">
                <a16:creationId xmlns:a16="http://schemas.microsoft.com/office/drawing/2014/main" id="{C2F90511-213D-BA30-8F69-A013855D05C8}"/>
              </a:ext>
            </a:extLst>
          </p:cNvPr>
          <p:cNvSpPr/>
          <p:nvPr/>
        </p:nvSpPr>
        <p:spPr>
          <a:xfrm>
            <a:off x="2213415" y="37794"/>
            <a:ext cx="7215372" cy="4801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n-GB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Interest  in the  pygmy resonance</a:t>
            </a:r>
            <a:endParaRPr lang="it-IT" sz="2800" b="1" cap="all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19275574-CC9A-8E59-CF87-72B7967CC4FF}"/>
              </a:ext>
            </a:extLst>
          </p:cNvPr>
          <p:cNvSpPr txBox="1"/>
          <p:nvPr/>
        </p:nvSpPr>
        <p:spPr>
          <a:xfrm>
            <a:off x="10392539" y="4454505"/>
            <a:ext cx="61007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i="0" u="none" strike="noStrike" dirty="0">
                <a:solidFill>
                  <a:srgbClr val="000000"/>
                </a:solidFill>
                <a:effectLst/>
                <a:latin typeface="Google Sans"/>
              </a:rPr>
              <a:t>0.16 </a:t>
            </a:r>
            <a:r>
              <a:rPr lang="it-IT" sz="1400" b="1" i="0" u="none" strike="noStrike" dirty="0" err="1">
                <a:solidFill>
                  <a:srgbClr val="000000"/>
                </a:solidFill>
                <a:effectLst/>
                <a:latin typeface="Google Sans"/>
              </a:rPr>
              <a:t>normal</a:t>
            </a:r>
            <a:r>
              <a:rPr lang="it-IT" sz="1400" b="1" i="0" u="none" strike="noStrike" dirty="0">
                <a:solidFill>
                  <a:srgbClr val="000000"/>
                </a:solidFill>
                <a:effectLst/>
                <a:latin typeface="Google Sans"/>
              </a:rPr>
              <a:t> </a:t>
            </a:r>
            <a:r>
              <a:rPr lang="it-IT" sz="1400" b="1" i="0" u="none" strike="noStrike" dirty="0" err="1">
                <a:solidFill>
                  <a:srgbClr val="000000"/>
                </a:solidFill>
                <a:effectLst/>
                <a:latin typeface="Google Sans"/>
              </a:rPr>
              <a:t>condition</a:t>
            </a:r>
            <a:endParaRPr lang="it-IT" sz="1400" dirty="0"/>
          </a:p>
        </p:txBody>
      </p:sp>
    </p:spTree>
    <p:extLst>
      <p:ext uri="{BB962C8B-B14F-4D97-AF65-F5344CB8AC3E}">
        <p14:creationId xmlns:p14="http://schemas.microsoft.com/office/powerpoint/2010/main" val="1698078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47"/>
          <p:cNvSpPr/>
          <p:nvPr/>
        </p:nvSpPr>
        <p:spPr>
          <a:xfrm>
            <a:off x="9876436" y="2781201"/>
            <a:ext cx="23722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Coulomb excitation </a:t>
            </a:r>
          </a:p>
          <a:p>
            <a:r>
              <a:rPr lang="en-US" dirty="0">
                <a:solidFill>
                  <a:srgbClr val="0000FF"/>
                </a:solidFill>
              </a:rPr>
              <a:t>with radioactive beams </a:t>
            </a:r>
          </a:p>
          <a:p>
            <a:r>
              <a:rPr lang="en-US" dirty="0">
                <a:solidFill>
                  <a:srgbClr val="0000FF"/>
                </a:solidFill>
              </a:rPr>
              <a:t>virtual photons </a:t>
            </a:r>
          </a:p>
          <a:p>
            <a:r>
              <a:rPr lang="en-US" dirty="0">
                <a:solidFill>
                  <a:srgbClr val="0000FF"/>
                </a:solidFill>
              </a:rPr>
              <a:t>Exotic nuclei 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2AE4160B-2161-660C-B039-5A37E377673E}"/>
              </a:ext>
            </a:extLst>
          </p:cNvPr>
          <p:cNvGrpSpPr/>
          <p:nvPr/>
        </p:nvGrpSpPr>
        <p:grpSpPr>
          <a:xfrm>
            <a:off x="1587466" y="1563846"/>
            <a:ext cx="9250164" cy="4795784"/>
            <a:chOff x="1488612" y="600019"/>
            <a:chExt cx="9250164" cy="4795784"/>
          </a:xfrm>
        </p:grpSpPr>
        <p:sp>
          <p:nvSpPr>
            <p:cNvPr id="50" name="Rectangle 49"/>
            <p:cNvSpPr/>
            <p:nvPr/>
          </p:nvSpPr>
          <p:spPr>
            <a:xfrm>
              <a:off x="1524000" y="3391257"/>
              <a:ext cx="2877266" cy="1834304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/>
            <p:cNvSpPr/>
            <p:nvPr/>
          </p:nvSpPr>
          <p:spPr>
            <a:xfrm>
              <a:off x="1600177" y="600019"/>
              <a:ext cx="3256548" cy="119357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" name="Connettore 1 3"/>
            <p:cNvCxnSpPr/>
            <p:nvPr/>
          </p:nvCxnSpPr>
          <p:spPr>
            <a:xfrm>
              <a:off x="1600183" y="600019"/>
              <a:ext cx="9067823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pic>
          <p:nvPicPr>
            <p:cNvPr id="10" name="Immagine 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19346" y="1793600"/>
              <a:ext cx="2386181" cy="1510241"/>
            </a:xfrm>
            <a:prstGeom prst="rect">
              <a:avLst/>
            </a:prstGeom>
            <a:ln>
              <a:solidFill>
                <a:srgbClr val="FFFF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Immagine 10"/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38247" y="1805505"/>
              <a:ext cx="2386181" cy="1571479"/>
            </a:xfrm>
            <a:prstGeom prst="rect">
              <a:avLst/>
            </a:prstGeom>
            <a:ln>
              <a:solidFill>
                <a:srgbClr val="FFFF00"/>
              </a:solidFill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16" name="Connettore 1 15"/>
            <p:cNvCxnSpPr/>
            <p:nvPr/>
          </p:nvCxnSpPr>
          <p:spPr>
            <a:xfrm>
              <a:off x="1524000" y="1793591"/>
              <a:ext cx="9214776" cy="2378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ttore 1 17"/>
            <p:cNvCxnSpPr/>
            <p:nvPr/>
          </p:nvCxnSpPr>
          <p:spPr>
            <a:xfrm flipV="1">
              <a:off x="1524000" y="3327613"/>
              <a:ext cx="9144000" cy="30434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ttore 1 21"/>
            <p:cNvCxnSpPr/>
            <p:nvPr/>
          </p:nvCxnSpPr>
          <p:spPr>
            <a:xfrm>
              <a:off x="1488612" y="5276908"/>
              <a:ext cx="9214776" cy="23783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uppo 22"/>
            <p:cNvGrpSpPr/>
            <p:nvPr/>
          </p:nvGrpSpPr>
          <p:grpSpPr>
            <a:xfrm>
              <a:off x="1801334" y="3451071"/>
              <a:ext cx="2232963" cy="1714675"/>
              <a:chOff x="1238565" y="533395"/>
              <a:chExt cx="3051252" cy="2531884"/>
            </a:xfrm>
          </p:grpSpPr>
          <p:grpSp>
            <p:nvGrpSpPr>
              <p:cNvPr id="24" name="Gruppo 23"/>
              <p:cNvGrpSpPr/>
              <p:nvPr/>
            </p:nvGrpSpPr>
            <p:grpSpPr>
              <a:xfrm>
                <a:off x="2114233" y="1219199"/>
                <a:ext cx="1257932" cy="1219200"/>
                <a:chOff x="2552068" y="3657600"/>
                <a:chExt cx="1257932" cy="1219200"/>
              </a:xfrm>
              <a:solidFill>
                <a:srgbClr val="FF0000"/>
              </a:solidFill>
            </p:grpSpPr>
            <p:sp>
              <p:nvSpPr>
                <p:cNvPr id="33" name="Ovale 32"/>
                <p:cNvSpPr/>
                <p:nvPr/>
              </p:nvSpPr>
              <p:spPr>
                <a:xfrm>
                  <a:off x="2590800" y="3810000"/>
                  <a:ext cx="1219200" cy="914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4" name="Ovale 33"/>
                <p:cNvSpPr/>
                <p:nvPr/>
              </p:nvSpPr>
              <p:spPr>
                <a:xfrm rot="16200000">
                  <a:off x="2590799" y="3810000"/>
                  <a:ext cx="1219200" cy="914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  <p:sp>
              <p:nvSpPr>
                <p:cNvPr id="35" name="Ovale 34"/>
                <p:cNvSpPr/>
                <p:nvPr/>
              </p:nvSpPr>
              <p:spPr>
                <a:xfrm rot="12629845">
                  <a:off x="2552068" y="3837492"/>
                  <a:ext cx="1219200" cy="914400"/>
                </a:xfrm>
                <a:prstGeom prst="ellipse">
                  <a:avLst/>
                </a:prstGeom>
                <a:grpFill/>
                <a:ln>
                  <a:noFill/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it-IT"/>
                </a:p>
              </p:txBody>
            </p:sp>
          </p:grpSp>
          <p:sp>
            <p:nvSpPr>
              <p:cNvPr id="25" name="Ovale 24"/>
              <p:cNvSpPr/>
              <p:nvPr/>
            </p:nvSpPr>
            <p:spPr>
              <a:xfrm>
                <a:off x="3219764" y="533395"/>
                <a:ext cx="460453" cy="457201"/>
              </a:xfrm>
              <a:prstGeom prst="ellipse">
                <a:avLst/>
              </a:prstGeom>
              <a:solidFill>
                <a:srgbClr val="008000"/>
              </a:solidFill>
              <a:ln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cxnSp>
            <p:nvCxnSpPr>
              <p:cNvPr id="26" name="Connettore 1 25"/>
              <p:cNvCxnSpPr/>
              <p:nvPr/>
            </p:nvCxnSpPr>
            <p:spPr>
              <a:xfrm>
                <a:off x="1238565" y="1151383"/>
                <a:ext cx="914400" cy="1588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Connettore 1 26"/>
              <p:cNvCxnSpPr>
                <a:endCxn id="25" idx="3"/>
              </p:cNvCxnSpPr>
              <p:nvPr/>
            </p:nvCxnSpPr>
            <p:spPr>
              <a:xfrm flipV="1">
                <a:off x="2152965" y="923640"/>
                <a:ext cx="1134231" cy="226155"/>
              </a:xfrm>
              <a:prstGeom prst="lin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8" name="Gruppo 27"/>
              <p:cNvGrpSpPr/>
              <p:nvPr/>
            </p:nvGrpSpPr>
            <p:grpSpPr>
              <a:xfrm>
                <a:off x="3070617" y="2053943"/>
                <a:ext cx="1219200" cy="1011336"/>
                <a:chOff x="4267200" y="2285999"/>
                <a:chExt cx="1219200" cy="1011336"/>
              </a:xfrm>
            </p:grpSpPr>
            <p:cxnSp>
              <p:nvCxnSpPr>
                <p:cNvPr id="29" name="Connettore 7 28"/>
                <p:cNvCxnSpPr/>
                <p:nvPr/>
              </p:nvCxnSpPr>
              <p:spPr>
                <a:xfrm>
                  <a:off x="4267200" y="2285999"/>
                  <a:ext cx="304800" cy="273612"/>
                </a:xfrm>
                <a:prstGeom prst="curvedConnector3">
                  <a:avLst>
                    <a:gd name="adj1" fmla="val 50000"/>
                  </a:avLst>
                </a:prstGeom>
                <a:ln w="5715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Connettore 7 29"/>
                <p:cNvCxnSpPr/>
                <p:nvPr/>
              </p:nvCxnSpPr>
              <p:spPr>
                <a:xfrm>
                  <a:off x="4572000" y="2559611"/>
                  <a:ext cx="304800" cy="273612"/>
                </a:xfrm>
                <a:prstGeom prst="curvedConnector3">
                  <a:avLst>
                    <a:gd name="adj1" fmla="val 50000"/>
                  </a:avLst>
                </a:prstGeom>
                <a:ln w="5715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Connettore 7 30"/>
                <p:cNvCxnSpPr/>
                <p:nvPr/>
              </p:nvCxnSpPr>
              <p:spPr>
                <a:xfrm>
                  <a:off x="4876800" y="2833223"/>
                  <a:ext cx="304800" cy="273612"/>
                </a:xfrm>
                <a:prstGeom prst="curvedConnector3">
                  <a:avLst>
                    <a:gd name="adj1" fmla="val 50000"/>
                  </a:avLst>
                </a:prstGeom>
                <a:ln w="5715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" name="Connettore 2 31"/>
                <p:cNvCxnSpPr/>
                <p:nvPr/>
              </p:nvCxnSpPr>
              <p:spPr>
                <a:xfrm>
                  <a:off x="5181600" y="3106835"/>
                  <a:ext cx="304800" cy="190500"/>
                </a:xfrm>
                <a:prstGeom prst="straightConnector1">
                  <a:avLst/>
                </a:prstGeom>
                <a:ln w="5715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36" name="Gruppo 35"/>
            <p:cNvGrpSpPr/>
            <p:nvPr/>
          </p:nvGrpSpPr>
          <p:grpSpPr>
            <a:xfrm>
              <a:off x="1831099" y="644615"/>
              <a:ext cx="2805522" cy="1025938"/>
              <a:chOff x="1356941" y="4175981"/>
              <a:chExt cx="3007783" cy="1234219"/>
            </a:xfrm>
          </p:grpSpPr>
          <p:sp>
            <p:nvSpPr>
              <p:cNvPr id="37" name="Ovale 36"/>
              <p:cNvSpPr/>
              <p:nvPr/>
            </p:nvSpPr>
            <p:spPr>
              <a:xfrm>
                <a:off x="2156217" y="4191000"/>
                <a:ext cx="1215948" cy="1219200"/>
              </a:xfrm>
              <a:prstGeom prst="ellipse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  <p:grpSp>
            <p:nvGrpSpPr>
              <p:cNvPr id="38" name="Gruppo 37"/>
              <p:cNvGrpSpPr/>
              <p:nvPr/>
            </p:nvGrpSpPr>
            <p:grpSpPr>
              <a:xfrm rot="18891956">
                <a:off x="3249456" y="4279913"/>
                <a:ext cx="1219200" cy="1011336"/>
                <a:chOff x="4267200" y="2285999"/>
                <a:chExt cx="1219200" cy="1011336"/>
              </a:xfrm>
            </p:grpSpPr>
            <p:cxnSp>
              <p:nvCxnSpPr>
                <p:cNvPr id="44" name="Connettore 7 43"/>
                <p:cNvCxnSpPr/>
                <p:nvPr/>
              </p:nvCxnSpPr>
              <p:spPr>
                <a:xfrm>
                  <a:off x="4267200" y="2285999"/>
                  <a:ext cx="304800" cy="273612"/>
                </a:xfrm>
                <a:prstGeom prst="curvedConnector3">
                  <a:avLst>
                    <a:gd name="adj1" fmla="val 50000"/>
                  </a:avLst>
                </a:prstGeom>
                <a:ln w="5715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5" name="Connettore 7 44"/>
                <p:cNvCxnSpPr/>
                <p:nvPr/>
              </p:nvCxnSpPr>
              <p:spPr>
                <a:xfrm>
                  <a:off x="4572000" y="2559611"/>
                  <a:ext cx="304800" cy="273612"/>
                </a:xfrm>
                <a:prstGeom prst="curvedConnector3">
                  <a:avLst>
                    <a:gd name="adj1" fmla="val 50000"/>
                  </a:avLst>
                </a:prstGeom>
                <a:ln w="5715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Connettore 7 45"/>
                <p:cNvCxnSpPr/>
                <p:nvPr/>
              </p:nvCxnSpPr>
              <p:spPr>
                <a:xfrm>
                  <a:off x="4876800" y="2833223"/>
                  <a:ext cx="304800" cy="273612"/>
                </a:xfrm>
                <a:prstGeom prst="curvedConnector3">
                  <a:avLst>
                    <a:gd name="adj1" fmla="val 50000"/>
                  </a:avLst>
                </a:prstGeom>
                <a:ln w="5715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Connettore 2 46"/>
                <p:cNvCxnSpPr/>
                <p:nvPr/>
              </p:nvCxnSpPr>
              <p:spPr>
                <a:xfrm>
                  <a:off x="5181600" y="3106835"/>
                  <a:ext cx="304800" cy="190500"/>
                </a:xfrm>
                <a:prstGeom prst="straightConnector1">
                  <a:avLst/>
                </a:prstGeom>
                <a:ln w="5715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9" name="Gruppo 38"/>
              <p:cNvGrpSpPr/>
              <p:nvPr/>
            </p:nvGrpSpPr>
            <p:grpSpPr>
              <a:xfrm rot="19435620">
                <a:off x="1356941" y="4221732"/>
                <a:ext cx="1219200" cy="1011336"/>
                <a:chOff x="4267200" y="2285999"/>
                <a:chExt cx="1219200" cy="1011336"/>
              </a:xfrm>
            </p:grpSpPr>
            <p:cxnSp>
              <p:nvCxnSpPr>
                <p:cNvPr id="40" name="Connettore 7 39"/>
                <p:cNvCxnSpPr/>
                <p:nvPr/>
              </p:nvCxnSpPr>
              <p:spPr>
                <a:xfrm>
                  <a:off x="4267200" y="2285999"/>
                  <a:ext cx="304800" cy="273612"/>
                </a:xfrm>
                <a:prstGeom prst="curvedConnector3">
                  <a:avLst>
                    <a:gd name="adj1" fmla="val 50000"/>
                  </a:avLst>
                </a:prstGeom>
                <a:ln w="5715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Connettore 7 40"/>
                <p:cNvCxnSpPr/>
                <p:nvPr/>
              </p:nvCxnSpPr>
              <p:spPr>
                <a:xfrm>
                  <a:off x="4572000" y="2559611"/>
                  <a:ext cx="304800" cy="273612"/>
                </a:xfrm>
                <a:prstGeom prst="curvedConnector3">
                  <a:avLst>
                    <a:gd name="adj1" fmla="val 50000"/>
                  </a:avLst>
                </a:prstGeom>
                <a:ln w="5715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nettore 7 41"/>
                <p:cNvCxnSpPr/>
                <p:nvPr/>
              </p:nvCxnSpPr>
              <p:spPr>
                <a:xfrm>
                  <a:off x="4876800" y="2833223"/>
                  <a:ext cx="304800" cy="273612"/>
                </a:xfrm>
                <a:prstGeom prst="curvedConnector3">
                  <a:avLst>
                    <a:gd name="adj1" fmla="val 50000"/>
                  </a:avLst>
                </a:prstGeom>
                <a:ln w="5715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Connettore 2 42"/>
                <p:cNvCxnSpPr/>
                <p:nvPr/>
              </p:nvCxnSpPr>
              <p:spPr>
                <a:xfrm>
                  <a:off x="5181600" y="3106835"/>
                  <a:ext cx="304800" cy="190500"/>
                </a:xfrm>
                <a:prstGeom prst="straightConnector1">
                  <a:avLst/>
                </a:prstGeom>
                <a:ln w="57150" cap="flat" cmpd="sng" algn="ctr">
                  <a:solidFill>
                    <a:srgbClr val="0000FF"/>
                  </a:solidFill>
                  <a:prstDash val="solid"/>
                  <a:round/>
                  <a:headEnd type="none" w="med" len="med"/>
                  <a:tailEnd type="arrow" w="med" len="med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" name="TextBox 2"/>
            <p:cNvSpPr txBox="1"/>
            <p:nvPr/>
          </p:nvSpPr>
          <p:spPr>
            <a:xfrm>
              <a:off x="5257479" y="762401"/>
              <a:ext cx="339107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(</a:t>
              </a:r>
              <a:r>
                <a:rPr lang="en-US" dirty="0" err="1">
                  <a:solidFill>
                    <a:srgbClr val="0000FF"/>
                  </a:solidFill>
                </a:rPr>
                <a:t>γ,γ</a:t>
              </a:r>
              <a:r>
                <a:rPr lang="en-US" dirty="0">
                  <a:solidFill>
                    <a:srgbClr val="0000FF"/>
                  </a:solidFill>
                </a:rPr>
                <a:t>’)  real photons </a:t>
              </a:r>
            </a:p>
            <a:p>
              <a:r>
                <a:rPr lang="en-US" dirty="0">
                  <a:solidFill>
                    <a:srgbClr val="0000FF"/>
                  </a:solidFill>
                </a:rPr>
                <a:t>on stable nuclei </a:t>
              </a:r>
            </a:p>
            <a:p>
              <a:r>
                <a:rPr lang="en-US" dirty="0">
                  <a:solidFill>
                    <a:srgbClr val="0000FF"/>
                  </a:solidFill>
                </a:rPr>
                <a:t>Probing the entire nuclear volume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4005522" y="1854360"/>
              <a:ext cx="4572000" cy="147732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(</a:t>
              </a:r>
              <a:r>
                <a:rPr lang="en-US" dirty="0" err="1">
                  <a:solidFill>
                    <a:srgbClr val="0000FF"/>
                  </a:solidFill>
                </a:rPr>
                <a:t>p,p</a:t>
              </a:r>
              <a:r>
                <a:rPr lang="en-US" dirty="0">
                  <a:solidFill>
                    <a:srgbClr val="0000FF"/>
                  </a:solidFill>
                </a:rPr>
                <a:t>’)  virtual photons  </a:t>
              </a:r>
            </a:p>
            <a:p>
              <a:r>
                <a:rPr lang="en-US" dirty="0">
                  <a:solidFill>
                    <a:srgbClr val="0000FF"/>
                  </a:solidFill>
                </a:rPr>
                <a:t>at </a:t>
              </a:r>
              <a:r>
                <a:rPr lang="en-US" dirty="0" err="1">
                  <a:solidFill>
                    <a:srgbClr val="0000FF"/>
                  </a:solidFill>
                </a:rPr>
                <a:t>E</a:t>
              </a:r>
              <a:r>
                <a:rPr lang="en-US" baseline="-25000" dirty="0" err="1">
                  <a:solidFill>
                    <a:srgbClr val="0000FF"/>
                  </a:solidFill>
                </a:rPr>
                <a:t>beam</a:t>
              </a:r>
              <a:r>
                <a:rPr lang="en-US" dirty="0">
                  <a:solidFill>
                    <a:srgbClr val="0000FF"/>
                  </a:solidFill>
                </a:rPr>
                <a:t>&gt; 200 MeV </a:t>
              </a:r>
            </a:p>
            <a:p>
              <a:r>
                <a:rPr lang="en-US" dirty="0">
                  <a:solidFill>
                    <a:srgbClr val="0000FF"/>
                  </a:solidFill>
                </a:rPr>
                <a:t>on stable nuclei </a:t>
              </a:r>
            </a:p>
            <a:p>
              <a:r>
                <a:rPr lang="en-US" dirty="0">
                  <a:solidFill>
                    <a:srgbClr val="0000FF"/>
                  </a:solidFill>
                </a:rPr>
                <a:t>Probing the entire nuclear volume</a:t>
              </a:r>
            </a:p>
            <a:p>
              <a:r>
                <a:rPr lang="en-US" dirty="0">
                  <a:solidFill>
                    <a:srgbClr val="0000FF"/>
                  </a:solidFill>
                </a:rPr>
                <a:t>Work at Osaka RCNP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4606557" y="3641477"/>
              <a:ext cx="4572000" cy="175432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dirty="0">
                  <a:solidFill>
                    <a:srgbClr val="0000FF"/>
                  </a:solidFill>
                </a:rPr>
                <a:t>(α,α’</a:t>
              </a:r>
              <a:r>
                <a:rPr lang="en-US" dirty="0" err="1">
                  <a:solidFill>
                    <a:srgbClr val="0000FF"/>
                  </a:solidFill>
                </a:rPr>
                <a:t>γ</a:t>
              </a:r>
              <a:r>
                <a:rPr lang="en-US" dirty="0">
                  <a:solidFill>
                    <a:srgbClr val="0000FF"/>
                  </a:solidFill>
                </a:rPr>
                <a:t>)  or (</a:t>
              </a:r>
              <a:r>
                <a:rPr lang="en-US" baseline="30000" dirty="0">
                  <a:solidFill>
                    <a:srgbClr val="0000FF"/>
                  </a:solidFill>
                </a:rPr>
                <a:t>17</a:t>
              </a:r>
              <a:r>
                <a:rPr lang="en-US" dirty="0">
                  <a:solidFill>
                    <a:srgbClr val="0000FF"/>
                  </a:solidFill>
                </a:rPr>
                <a:t>O,</a:t>
              </a:r>
              <a:r>
                <a:rPr lang="en-US" baseline="30000" dirty="0">
                  <a:solidFill>
                    <a:srgbClr val="0000FF"/>
                  </a:solidFill>
                </a:rPr>
                <a:t>17</a:t>
              </a:r>
              <a:r>
                <a:rPr lang="en-US" dirty="0">
                  <a:solidFill>
                    <a:srgbClr val="0000FF"/>
                  </a:solidFill>
                </a:rPr>
                <a:t>O’γ)  and (</a:t>
              </a:r>
              <a:r>
                <a:rPr lang="en-US" dirty="0" err="1">
                  <a:solidFill>
                    <a:srgbClr val="0000FF"/>
                  </a:solidFill>
                </a:rPr>
                <a:t>p,p’γ</a:t>
              </a:r>
              <a:r>
                <a:rPr lang="en-US" dirty="0">
                  <a:solidFill>
                    <a:srgbClr val="0000FF"/>
                  </a:solidFill>
                </a:rPr>
                <a:t>)</a:t>
              </a:r>
            </a:p>
            <a:p>
              <a:endParaRPr lang="en-US" dirty="0">
                <a:solidFill>
                  <a:srgbClr val="0000FF"/>
                </a:solidFill>
              </a:endParaRPr>
            </a:p>
            <a:p>
              <a:r>
                <a:rPr lang="en-US" dirty="0">
                  <a:solidFill>
                    <a:srgbClr val="0000FF"/>
                  </a:solidFill>
                </a:rPr>
                <a:t>Probing the nuclear surface mainly </a:t>
              </a:r>
            </a:p>
            <a:p>
              <a:r>
                <a:rPr lang="en-US" dirty="0">
                  <a:solidFill>
                    <a:srgbClr val="0000FF"/>
                  </a:solidFill>
                </a:rPr>
                <a:t>– short range nuclear forces and low-energy of the collision </a:t>
              </a:r>
            </a:p>
            <a:p>
              <a:endParaRPr lang="en-US" dirty="0">
                <a:solidFill>
                  <a:srgbClr val="0000FF"/>
                </a:solidFill>
              </a:endParaRPr>
            </a:p>
          </p:txBody>
        </p:sp>
      </p:grp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57F8C0EC-0F4E-F3B2-7DA7-CE31556862F9}"/>
              </a:ext>
            </a:extLst>
          </p:cNvPr>
          <p:cNvSpPr txBox="1"/>
          <p:nvPr/>
        </p:nvSpPr>
        <p:spPr>
          <a:xfrm>
            <a:off x="2349314" y="352727"/>
            <a:ext cx="7691080" cy="480131"/>
          </a:xfrm>
          <a:prstGeom prst="rect">
            <a:avLst/>
          </a:prstGeom>
          <a:noFill/>
          <a:ln>
            <a:solidFill>
              <a:schemeClr val="accent1">
                <a:lumMod val="60000"/>
                <a:lumOff val="40000"/>
              </a:schemeClr>
            </a:solidFill>
          </a:ln>
        </p:spPr>
        <p:txBody>
          <a:bodyPr wrap="none" rtlCol="0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it-IT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Coulomb versus </a:t>
            </a:r>
            <a:r>
              <a:rPr lang="it-IT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nuclear</a:t>
            </a:r>
            <a:r>
              <a:rPr lang="it-IT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it-IT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excitation</a:t>
            </a:r>
            <a:endParaRPr lang="it-IT" sz="2800" b="1" cap="all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5668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97CE6E55-CF3F-0694-59F8-E5D786432EA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5564" y="529785"/>
            <a:ext cx="3465917" cy="5211906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D526345E-5022-B41C-CC76-D1ED4EF310D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2482" y="756981"/>
            <a:ext cx="4679034" cy="384859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E72F1DE-AAE7-B27B-A5C8-4F2B5F2F5E1D}"/>
              </a:ext>
            </a:extLst>
          </p:cNvPr>
          <p:cNvSpPr txBox="1"/>
          <p:nvPr/>
        </p:nvSpPr>
        <p:spPr>
          <a:xfrm>
            <a:off x="5742039" y="4752171"/>
            <a:ext cx="2670218" cy="1815882"/>
          </a:xfrm>
          <a:prstGeom prst="rect">
            <a:avLst/>
          </a:prstGeom>
          <a:solidFill>
            <a:srgbClr val="FFFF00"/>
          </a:solidFill>
        </p:spPr>
        <p:txBody>
          <a:bodyPr wrap="none" rtlCol="0">
            <a:spAutoFit/>
          </a:bodyPr>
          <a:lstStyle/>
          <a:p>
            <a:r>
              <a:rPr lang="it-IT" sz="2800" dirty="0"/>
              <a:t>The EWSR </a:t>
            </a:r>
          </a:p>
          <a:p>
            <a:r>
              <a:rPr lang="it-IT" sz="2800" dirty="0" err="1"/>
              <a:t>property</a:t>
            </a:r>
            <a:r>
              <a:rPr lang="it-IT" sz="2800" dirty="0"/>
              <a:t> of the </a:t>
            </a:r>
          </a:p>
          <a:p>
            <a:r>
              <a:rPr lang="it-IT" sz="2800" dirty="0" err="1"/>
              <a:t>nuclear</a:t>
            </a:r>
            <a:r>
              <a:rPr lang="it-IT" sz="2800" dirty="0"/>
              <a:t> </a:t>
            </a:r>
            <a:r>
              <a:rPr lang="it-IT" sz="2800" dirty="0" err="1"/>
              <a:t>states</a:t>
            </a:r>
            <a:r>
              <a:rPr lang="it-IT" sz="2800" dirty="0"/>
              <a:t> </a:t>
            </a:r>
          </a:p>
          <a:p>
            <a:r>
              <a:rPr lang="it-IT" sz="2800" dirty="0" err="1"/>
              <a:t>were</a:t>
            </a:r>
            <a:r>
              <a:rPr lang="it-IT" sz="2800" dirty="0"/>
              <a:t> </a:t>
            </a:r>
            <a:r>
              <a:rPr lang="it-IT" sz="2800" dirty="0" err="1"/>
              <a:t>extracted</a:t>
            </a:r>
            <a:r>
              <a:rPr lang="it-IT" sz="2800" dirty="0"/>
              <a:t>!!</a:t>
            </a: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FC724FB9-5098-84D7-7776-0258A95CE752}"/>
              </a:ext>
            </a:extLst>
          </p:cNvPr>
          <p:cNvSpPr txBox="1"/>
          <p:nvPr/>
        </p:nvSpPr>
        <p:spPr>
          <a:xfrm>
            <a:off x="3166805" y="-92619"/>
            <a:ext cx="7824578" cy="4801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it-IT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Work on </a:t>
            </a:r>
            <a:r>
              <a:rPr lang="it-IT" sz="2800" b="1" cap="all" baseline="30000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124</a:t>
            </a:r>
            <a:r>
              <a:rPr lang="it-IT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Sn with </a:t>
            </a:r>
            <a:r>
              <a:rPr lang="it-IT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direct</a:t>
            </a:r>
            <a:r>
              <a:rPr lang="it-IT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reactions</a:t>
            </a:r>
          </a:p>
        </p:txBody>
      </p:sp>
    </p:spTree>
    <p:extLst>
      <p:ext uri="{BB962C8B-B14F-4D97-AF65-F5344CB8AC3E}">
        <p14:creationId xmlns:p14="http://schemas.microsoft.com/office/powerpoint/2010/main" val="265812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BC9439E8-4B9B-C8AE-D1F9-AABCAA23B6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04"/>
          <a:stretch/>
        </p:blipFill>
        <p:spPr bwMode="auto">
          <a:xfrm>
            <a:off x="4331952" y="268766"/>
            <a:ext cx="3976083" cy="6583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1206E959-8103-E4C3-3550-20F71A67AA02}"/>
              </a:ext>
            </a:extLst>
          </p:cNvPr>
          <p:cNvSpPr txBox="1"/>
          <p:nvPr/>
        </p:nvSpPr>
        <p:spPr>
          <a:xfrm>
            <a:off x="8360392" y="490419"/>
            <a:ext cx="372872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pl-PL" b="0" i="0" dirty="0" err="1">
                <a:solidFill>
                  <a:srgbClr val="1F1F1F"/>
                </a:solidFill>
                <a:effectLst/>
                <a:latin typeface="ElsevierSans"/>
              </a:rPr>
              <a:t>Endres</a:t>
            </a:r>
            <a:r>
              <a:rPr lang="pl-PL" b="0" i="0" dirty="0">
                <a:solidFill>
                  <a:srgbClr val="1F1F1F"/>
                </a:solidFill>
                <a:effectLst/>
                <a:latin typeface="ElsevierSans"/>
              </a:rPr>
              <a:t> J., </a:t>
            </a:r>
            <a:r>
              <a:rPr lang="pl-PL" b="0" i="1" dirty="0">
                <a:solidFill>
                  <a:srgbClr val="1F1F1F"/>
                </a:solidFill>
                <a:effectLst/>
                <a:latin typeface="ElsevierSans"/>
              </a:rPr>
              <a:t>et al.</a:t>
            </a:r>
            <a:endParaRPr lang="pl-PL" b="0" i="0" dirty="0">
              <a:solidFill>
                <a:srgbClr val="1F1F1F"/>
              </a:solidFill>
              <a:effectLst/>
              <a:latin typeface="ElsevierSans"/>
            </a:endParaRPr>
          </a:p>
          <a:p>
            <a:pPr algn="l"/>
            <a:r>
              <a:rPr lang="pl-PL" b="0" i="0" dirty="0" err="1">
                <a:solidFill>
                  <a:srgbClr val="707070"/>
                </a:solidFill>
                <a:effectLst/>
                <a:latin typeface="ElsevierSans"/>
              </a:rPr>
              <a:t>Phys</a:t>
            </a:r>
            <a:r>
              <a:rPr lang="pl-PL" b="0" i="0" dirty="0">
                <a:solidFill>
                  <a:srgbClr val="707070"/>
                </a:solidFill>
                <a:effectLst/>
                <a:latin typeface="ElsevierSans"/>
              </a:rPr>
              <a:t>. </a:t>
            </a:r>
            <a:r>
              <a:rPr lang="pl-PL" b="0" i="0" dirty="0" err="1">
                <a:solidFill>
                  <a:srgbClr val="707070"/>
                </a:solidFill>
                <a:effectLst/>
                <a:latin typeface="ElsevierSans"/>
              </a:rPr>
              <a:t>Rev</a:t>
            </a:r>
            <a:r>
              <a:rPr lang="pl-PL" b="0" i="0" dirty="0">
                <a:solidFill>
                  <a:srgbClr val="707070"/>
                </a:solidFill>
                <a:effectLst/>
                <a:latin typeface="ElsevierSans"/>
              </a:rPr>
              <a:t>. C, 85 (2012), 064331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81B4DEB-0764-3745-B2CF-1591DBA07223}"/>
              </a:ext>
            </a:extLst>
          </p:cNvPr>
          <p:cNvSpPr txBox="1"/>
          <p:nvPr/>
        </p:nvSpPr>
        <p:spPr>
          <a:xfrm>
            <a:off x="8360392" y="4661996"/>
            <a:ext cx="330200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pl-PL" b="0" i="0" dirty="0" err="1">
                <a:solidFill>
                  <a:srgbClr val="1F1F1F"/>
                </a:solidFill>
                <a:effectLst/>
                <a:latin typeface="ElsevierSans"/>
              </a:rPr>
              <a:t>Govaert</a:t>
            </a:r>
            <a:r>
              <a:rPr lang="pl-PL" b="0" i="0" dirty="0">
                <a:solidFill>
                  <a:srgbClr val="1F1F1F"/>
                </a:solidFill>
                <a:effectLst/>
                <a:latin typeface="ElsevierSans"/>
              </a:rPr>
              <a:t> K., </a:t>
            </a:r>
            <a:r>
              <a:rPr lang="pl-PL" b="0" i="1" dirty="0">
                <a:solidFill>
                  <a:srgbClr val="1F1F1F"/>
                </a:solidFill>
                <a:effectLst/>
                <a:latin typeface="ElsevierSans"/>
              </a:rPr>
              <a:t>et al.</a:t>
            </a:r>
            <a:endParaRPr lang="pl-PL" b="0" i="0" dirty="0">
              <a:solidFill>
                <a:srgbClr val="1F1F1F"/>
              </a:solidFill>
              <a:effectLst/>
              <a:latin typeface="ElsevierSans"/>
            </a:endParaRPr>
          </a:p>
          <a:p>
            <a:pPr algn="l"/>
            <a:r>
              <a:rPr lang="pl-PL" b="0" i="0" dirty="0" err="1">
                <a:solidFill>
                  <a:srgbClr val="707070"/>
                </a:solidFill>
                <a:effectLst/>
                <a:latin typeface="ElsevierSans"/>
              </a:rPr>
              <a:t>Phys</a:t>
            </a:r>
            <a:r>
              <a:rPr lang="pl-PL" b="0" i="0" dirty="0">
                <a:solidFill>
                  <a:srgbClr val="707070"/>
                </a:solidFill>
                <a:effectLst/>
                <a:latin typeface="ElsevierSans"/>
              </a:rPr>
              <a:t>. </a:t>
            </a:r>
            <a:r>
              <a:rPr lang="pl-PL" b="0" i="0" dirty="0" err="1">
                <a:solidFill>
                  <a:srgbClr val="707070"/>
                </a:solidFill>
                <a:effectLst/>
                <a:latin typeface="ElsevierSans"/>
              </a:rPr>
              <a:t>Rev</a:t>
            </a:r>
            <a:r>
              <a:rPr lang="pl-PL" b="0" i="0" dirty="0">
                <a:solidFill>
                  <a:srgbClr val="707070"/>
                </a:solidFill>
                <a:effectLst/>
                <a:latin typeface="ElsevierSans"/>
              </a:rPr>
              <a:t>. C, 57 (1998), 2229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77E0EAF5-C017-5D28-E65D-F9B8B9F97E23}"/>
              </a:ext>
            </a:extLst>
          </p:cNvPr>
          <p:cNvSpPr txBox="1"/>
          <p:nvPr/>
        </p:nvSpPr>
        <p:spPr>
          <a:xfrm>
            <a:off x="8329912" y="2651062"/>
            <a:ext cx="3789680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l"/>
            <a:r>
              <a:rPr lang="pl-PL" b="0" i="0" dirty="0" err="1">
                <a:solidFill>
                  <a:srgbClr val="1F1F1F"/>
                </a:solidFill>
                <a:effectLst/>
                <a:latin typeface="ElsevierSans"/>
              </a:rPr>
              <a:t>Pellegri</a:t>
            </a:r>
            <a:r>
              <a:rPr lang="pl-PL" b="0" i="0" dirty="0">
                <a:solidFill>
                  <a:srgbClr val="1F1F1F"/>
                </a:solidFill>
                <a:effectLst/>
                <a:latin typeface="ElsevierSans"/>
              </a:rPr>
              <a:t> L., </a:t>
            </a:r>
            <a:r>
              <a:rPr lang="pl-PL" b="0" i="1" dirty="0">
                <a:solidFill>
                  <a:srgbClr val="1F1F1F"/>
                </a:solidFill>
                <a:effectLst/>
                <a:latin typeface="ElsevierSans"/>
              </a:rPr>
              <a:t>et al.</a:t>
            </a:r>
            <a:endParaRPr lang="pl-PL" b="0" i="0" dirty="0">
              <a:solidFill>
                <a:srgbClr val="1F1F1F"/>
              </a:solidFill>
              <a:effectLst/>
              <a:latin typeface="ElsevierSans"/>
            </a:endParaRPr>
          </a:p>
          <a:p>
            <a:pPr algn="l"/>
            <a:r>
              <a:rPr lang="pl-PL" b="0" i="0" dirty="0" err="1">
                <a:solidFill>
                  <a:srgbClr val="707070"/>
                </a:solidFill>
                <a:effectLst/>
                <a:latin typeface="ElsevierSans"/>
              </a:rPr>
              <a:t>Phys</a:t>
            </a:r>
            <a:r>
              <a:rPr lang="pl-PL" b="0" i="0" dirty="0">
                <a:solidFill>
                  <a:srgbClr val="707070"/>
                </a:solidFill>
                <a:effectLst/>
                <a:latin typeface="ElsevierSans"/>
              </a:rPr>
              <a:t>. </a:t>
            </a:r>
            <a:r>
              <a:rPr lang="pl-PL" b="0" i="0" dirty="0" err="1">
                <a:solidFill>
                  <a:srgbClr val="707070"/>
                </a:solidFill>
                <a:effectLst/>
                <a:latin typeface="ElsevierSans"/>
              </a:rPr>
              <a:t>Lett</a:t>
            </a:r>
            <a:r>
              <a:rPr lang="pl-PL" b="0" i="0" dirty="0">
                <a:solidFill>
                  <a:srgbClr val="707070"/>
                </a:solidFill>
                <a:effectLst/>
                <a:latin typeface="ElsevierSans"/>
              </a:rPr>
              <a:t>. B, 738 (2014), 519</a:t>
            </a: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A1EA3E4B-5219-33B3-CAC2-23A9EF57A0CF}"/>
              </a:ext>
            </a:extLst>
          </p:cNvPr>
          <p:cNvSpPr txBox="1"/>
          <p:nvPr/>
        </p:nvSpPr>
        <p:spPr>
          <a:xfrm>
            <a:off x="102888" y="286207"/>
            <a:ext cx="3885030" cy="537604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What  have we learned  using different probes?</a:t>
            </a:r>
          </a:p>
          <a:p>
            <a:pPr marL="571500" indent="-5715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7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  <a:p>
            <a:pPr marL="571500" indent="-5715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700" dirty="0">
                <a:latin typeface="+mj-lt"/>
                <a:ea typeface="+mj-ea"/>
                <a:cs typeface="+mj-cs"/>
              </a:rPr>
              <a:t>Iso-scalar and iso-vector  components</a:t>
            </a:r>
          </a:p>
          <a:p>
            <a:pPr marL="571500" indent="-5715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700" dirty="0">
              <a:latin typeface="+mj-lt"/>
              <a:ea typeface="+mj-ea"/>
              <a:cs typeface="+mj-cs"/>
            </a:endParaRPr>
          </a:p>
          <a:p>
            <a:pPr marL="571500" indent="-5715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700" dirty="0">
                <a:latin typeface="+mj-lt"/>
                <a:ea typeface="+mj-ea"/>
                <a:cs typeface="+mj-cs"/>
              </a:rPr>
              <a:t>Similar response with  </a:t>
            </a:r>
            <a:r>
              <a:rPr lang="en-US" sz="3700" dirty="0">
                <a:latin typeface="Symbol" pitchFamily="2" charset="2"/>
                <a:ea typeface="+mj-ea"/>
                <a:cs typeface="+mj-cs"/>
              </a:rPr>
              <a:t>a</a:t>
            </a:r>
            <a:r>
              <a:rPr lang="en-US" sz="3700" dirty="0">
                <a:latin typeface="+mj-lt"/>
                <a:ea typeface="+mj-ea"/>
                <a:cs typeface="+mj-cs"/>
              </a:rPr>
              <a:t>-particle </a:t>
            </a:r>
          </a:p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700" dirty="0">
                <a:latin typeface="+mj-lt"/>
                <a:ea typeface="+mj-ea"/>
                <a:cs typeface="+mj-cs"/>
              </a:rPr>
              <a:t>     and </a:t>
            </a:r>
            <a:r>
              <a:rPr lang="en-US" sz="3700" baseline="30000" dirty="0">
                <a:latin typeface="+mj-lt"/>
                <a:ea typeface="+mj-ea"/>
                <a:cs typeface="+mj-cs"/>
              </a:rPr>
              <a:t>17</a:t>
            </a:r>
            <a:r>
              <a:rPr lang="en-US" sz="3700" dirty="0">
                <a:latin typeface="+mj-lt"/>
                <a:ea typeface="+mj-ea"/>
                <a:cs typeface="+mj-cs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3746023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5BE900EF-92EB-6766-EFE6-E897EE1042E6}"/>
              </a:ext>
            </a:extLst>
          </p:cNvPr>
          <p:cNvSpPr/>
          <p:nvPr/>
        </p:nvSpPr>
        <p:spPr>
          <a:xfrm>
            <a:off x="6221508" y="0"/>
            <a:ext cx="4285128" cy="6275294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Content Placeholder 3">
                <a:extLst>
                  <a:ext uri="{FF2B5EF4-FFF2-40B4-BE49-F238E27FC236}">
                    <a16:creationId xmlns:a16="http://schemas.microsoft.com/office/drawing/2014/main" id="{C2233DE0-37F1-3507-FBF0-0A3D677BA5F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7154" y="102074"/>
                <a:ext cx="5214591" cy="665384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>
                <a:noAutofit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 algn="ctr">
                  <a:spcBef>
                    <a:spcPct val="0"/>
                  </a:spcBef>
                  <a:buFont typeface="Arial" panose="020B0604020202020204" pitchFamily="34" charset="0"/>
                  <a:buNone/>
                </a:pPr>
                <a:r>
                  <a:rPr lang="en-GB" b="1" cap="all" dirty="0">
                    <a:solidFill>
                      <a:srgbClr val="C00000"/>
                    </a:solidFill>
                    <a:latin typeface="+mj-lt"/>
                    <a:ea typeface="+mj-ea"/>
                    <a:cs typeface="+mj-cs"/>
                  </a:rPr>
                  <a:t>Different probes to populate the PDR to test theory</a:t>
                </a:r>
              </a:p>
              <a:p>
                <a:pPr marL="0" indent="0">
                  <a:buFont typeface="Arial" panose="020B0604020202020204" pitchFamily="34" charset="0"/>
                  <a:buNone/>
                </a:pPr>
                <a:r>
                  <a:rPr lang="en-GB" sz="2400" i="1" dirty="0">
                    <a:solidFill>
                      <a:srgbClr val="0070C0"/>
                    </a:solidFill>
                  </a:rPr>
                  <a:t>E1 strength has been studied by: </a:t>
                </a:r>
              </a:p>
              <a:p>
                <a:r>
                  <a:rPr lang="en-GB" sz="2000" b="1" dirty="0"/>
                  <a:t>nuclear resonance fluorescence</a:t>
                </a:r>
                <a:r>
                  <a:rPr lang="en-GB" sz="2000" dirty="0"/>
                  <a:t> (around the neutron </a:t>
                </a:r>
                <a:br>
                  <a:rPr lang="en-GB" sz="2000" dirty="0"/>
                </a:br>
                <a:r>
                  <a:rPr lang="en-GB" sz="2000" dirty="0"/>
                  <a:t>separation threshold S</a:t>
                </a:r>
                <a:r>
                  <a:rPr lang="en-GB" sz="2000" baseline="-25000" dirty="0"/>
                  <a:t>n</a:t>
                </a:r>
                <a:r>
                  <a:rPr lang="en-GB" sz="2000" dirty="0"/>
                  <a:t>), </a:t>
                </a:r>
              </a:p>
              <a:p>
                <a14:m>
                  <m:oMath xmlns:m="http://schemas.openxmlformats.org/officeDocument/2006/math"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𝜸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dirty="0"/>
                  <a:t> reactions (above S</a:t>
                </a:r>
                <a:r>
                  <a:rPr lang="en-GB" sz="2000" baseline="-25000" dirty="0"/>
                  <a:t>n</a:t>
                </a:r>
                <a:r>
                  <a:rPr lang="en-GB" sz="2000" dirty="0"/>
                  <a:t>),</a:t>
                </a:r>
              </a:p>
              <a:p>
                <a:r>
                  <a:rPr lang="en-GB" sz="2000" dirty="0"/>
                  <a:t>Relativistic Coulomb </a:t>
                </a:r>
                <a:r>
                  <a:rPr lang="en-GB" sz="2000" dirty="0" err="1"/>
                  <a:t>excitstion</a:t>
                </a:r>
                <a:r>
                  <a:rPr lang="en-GB" sz="2000" dirty="0"/>
                  <a:t>,</a:t>
                </a:r>
              </a:p>
              <a:p>
                <a:r>
                  <a:rPr lang="en-GB" sz="2000" dirty="0"/>
                  <a:t>Polarized gamma scattering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  <m:r>
                      <a:rPr lang="en-GB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r>
                      <a:rPr lang="en-GB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  <m:r>
                      <a:rPr lang="en-GB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′)</m:t>
                    </m:r>
                  </m:oMath>
                </a14:m>
                <a:r>
                  <a:rPr lang="en-GB" sz="2000" dirty="0"/>
                  <a:t> (above and below S</a:t>
                </a:r>
                <a:r>
                  <a:rPr lang="en-GB" sz="2000" baseline="-25000" dirty="0"/>
                  <a:t>n</a:t>
                </a:r>
                <a:r>
                  <a:rPr lang="en-GB" sz="2000" dirty="0"/>
                  <a:t>),</a:t>
                </a:r>
              </a:p>
              <a:p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𝜶</m:t>
                    </m:r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’</m:t>
                    </m:r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GB" sz="2000" dirty="0">
                    <a:solidFill>
                      <a:srgbClr val="C00000"/>
                    </a:solidFill>
                  </a:rPr>
                  <a:t>and </a:t>
                </a:r>
                <a14:m>
                  <m:oMath xmlns:m="http://schemas.openxmlformats.org/officeDocument/2006/math"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sz="2000" b="1" i="1" baseline="30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GB" sz="2000" b="1" i="1" baseline="30000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𝟏𝟕</m:t>
                    </m:r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𝑶</m:t>
                    </m:r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’</m:t>
                    </m:r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𝜸</m:t>
                    </m:r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sz="2000" b="1" dirty="0">
                    <a:solidFill>
                      <a:srgbClr val="C00000"/>
                    </a:solidFill>
                  </a:rPr>
                  <a:t> </a:t>
                </a:r>
                <a:r>
                  <a:rPr lang="en-GB" sz="2000" dirty="0">
                    <a:solidFill>
                      <a:srgbClr val="C00000"/>
                    </a:solidFill>
                  </a:rPr>
                  <a:t>isoscalar component of E</a:t>
                </a:r>
                <a:r>
                  <a:rPr lang="en-GB" sz="2000" dirty="0">
                    <a:solidFill>
                      <a:srgbClr val="C00000"/>
                    </a:solidFill>
                    <a:latin typeface="Helvetica" pitchFamily="2" charset="0"/>
                  </a:rPr>
                  <a:t>1</a:t>
                </a:r>
                <a:r>
                  <a:rPr lang="en-GB" sz="2000" dirty="0">
                    <a:solidFill>
                      <a:srgbClr val="C00000"/>
                    </a:solidFill>
                  </a:rPr>
                  <a:t>, 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GB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GB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en-GB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’</m:t>
                        </m:r>
                        <m:r>
                          <a:rPr lang="en-GB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𝜸</m:t>
                        </m:r>
                      </m:e>
                    </m:d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b="1" dirty="0">
                    <a:solidFill>
                      <a:srgbClr val="C00000"/>
                    </a:solidFill>
                    <a:sym typeface="Wingdings" pitchFamily="2" charset="2"/>
                  </a:rPr>
                  <a:t> in Cracow</a:t>
                </a: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GB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l-PL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pl-PL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GB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’</m:t>
                        </m:r>
                        <m:r>
                          <a:rPr lang="en-GB" sz="20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𝜸</m:t>
                        </m:r>
                      </m:e>
                    </m:d>
                    <m:r>
                      <a:rPr lang="en-GB" sz="2000" b="1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000" b="1" dirty="0">
                    <a:solidFill>
                      <a:srgbClr val="C00000"/>
                    </a:solidFill>
                    <a:sym typeface="Wingdings" pitchFamily="2" charset="2"/>
                  </a:rPr>
                  <a:t> in GANIL (NFS)</a:t>
                </a:r>
              </a:p>
              <a:p>
                <a:r>
                  <a:rPr lang="en-GB" sz="2000" dirty="0">
                    <a:solidFill>
                      <a:srgbClr val="0070C0"/>
                    </a:solidFill>
                  </a:rPr>
                  <a:t>Beta decay</a:t>
                </a:r>
              </a:p>
              <a:p>
                <a:r>
                  <a:rPr lang="en-GB" sz="2000" dirty="0">
                    <a:solidFill>
                      <a:srgbClr val="0070C0"/>
                    </a:solidFill>
                  </a:rPr>
                  <a:t>One nucleon transfer</a:t>
                </a:r>
              </a:p>
              <a:p>
                <a:pPr marL="0" indent="0">
                  <a:buNone/>
                </a:pPr>
                <a:endParaRPr lang="en-GB" sz="2400" dirty="0">
                  <a:solidFill>
                    <a:srgbClr val="C00000"/>
                  </a:solidFill>
                </a:endParaRPr>
              </a:p>
            </p:txBody>
          </p:sp>
        </mc:Choice>
        <mc:Fallback>
          <p:sp>
            <p:nvSpPr>
              <p:cNvPr id="2" name="Content Placeholder 3">
                <a:extLst>
                  <a:ext uri="{FF2B5EF4-FFF2-40B4-BE49-F238E27FC236}">
                    <a16:creationId xmlns:a16="http://schemas.microsoft.com/office/drawing/2014/main" id="{C2233DE0-37F1-3507-FBF0-0A3D677BA5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154" y="102074"/>
                <a:ext cx="5214591" cy="6653849"/>
              </a:xfrm>
              <a:prstGeom prst="rect">
                <a:avLst/>
              </a:prstGeom>
              <a:blipFill>
                <a:blip r:embed="rId2"/>
                <a:stretch>
                  <a:fillRect l="-1699" t="-1527" r="-1214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1">
            <a:extLst>
              <a:ext uri="{FF2B5EF4-FFF2-40B4-BE49-F238E27FC236}">
                <a16:creationId xmlns:a16="http://schemas.microsoft.com/office/drawing/2014/main" id="{7AD95B24-3E4C-F330-3B8D-3A2251BA5B7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30108" y="102075"/>
            <a:ext cx="3848560" cy="2968368"/>
          </a:xfrm>
          <a:prstGeom prst="rect">
            <a:avLst/>
          </a:prstGeom>
        </p:spPr>
      </p:pic>
      <p:pic>
        <p:nvPicPr>
          <p:cNvPr id="4" name="Picture 1">
            <a:extLst>
              <a:ext uri="{FF2B5EF4-FFF2-40B4-BE49-F238E27FC236}">
                <a16:creationId xmlns:a16="http://schemas.microsoft.com/office/drawing/2014/main" id="{67E820A5-65BF-310F-C103-40A4F65438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30109" y="3070443"/>
            <a:ext cx="3848560" cy="3055869"/>
          </a:xfrm>
          <a:prstGeom prst="rect">
            <a:avLst/>
          </a:prstGeom>
        </p:spPr>
      </p:pic>
      <p:cxnSp>
        <p:nvCxnSpPr>
          <p:cNvPr id="6" name="Connettore dritto 5">
            <a:extLst>
              <a:ext uri="{FF2B5EF4-FFF2-40B4-BE49-F238E27FC236}">
                <a16:creationId xmlns:a16="http://schemas.microsoft.com/office/drawing/2014/main" id="{65FADF73-9FE8-20D9-6379-295F175DD3D2}"/>
              </a:ext>
            </a:extLst>
          </p:cNvPr>
          <p:cNvCxnSpPr>
            <a:cxnSpLocks/>
          </p:cNvCxnSpPr>
          <p:nvPr/>
        </p:nvCxnSpPr>
        <p:spPr>
          <a:xfrm>
            <a:off x="5714999" y="0"/>
            <a:ext cx="0" cy="6755924"/>
          </a:xfrm>
          <a:prstGeom prst="line">
            <a:avLst/>
          </a:prstGeom>
          <a:ln w="7620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5">
            <a:extLst>
              <a:ext uri="{FF2B5EF4-FFF2-40B4-BE49-F238E27FC236}">
                <a16:creationId xmlns:a16="http://schemas.microsoft.com/office/drawing/2014/main" id="{3A320087-D0D6-B428-6630-0A2B22ABAE6F}"/>
              </a:ext>
            </a:extLst>
          </p:cNvPr>
          <p:cNvSpPr txBox="1"/>
          <p:nvPr/>
        </p:nvSpPr>
        <p:spPr>
          <a:xfrm>
            <a:off x="5714999" y="6294259"/>
            <a:ext cx="2315634" cy="46166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pPr marL="228600" indent="-228600">
              <a:buAutoNum type="alphaUcPeriod"/>
            </a:pPr>
            <a:r>
              <a:rPr lang="it-IT" sz="1200" dirty="0"/>
              <a:t>Bracco, F.C.L. Crespi and</a:t>
            </a:r>
          </a:p>
          <a:p>
            <a:pPr marL="228600" indent="-228600">
              <a:buAutoNum type="alphaUcPeriod"/>
            </a:pPr>
            <a:r>
              <a:rPr lang="it-IT" sz="1200" dirty="0"/>
              <a:t> E.G. Lanza, EPJA(2015)51:99</a:t>
            </a:r>
          </a:p>
        </p:txBody>
      </p:sp>
      <p:cxnSp>
        <p:nvCxnSpPr>
          <p:cNvPr id="11" name="Connettore diritto a freccia 10">
            <a:extLst>
              <a:ext uri="{FF2B5EF4-FFF2-40B4-BE49-F238E27FC236}">
                <a16:creationId xmlns:a16="http://schemas.microsoft.com/office/drawing/2014/main" id="{C702568A-142D-89E0-78C4-D5FB9FC7727E}"/>
              </a:ext>
            </a:extLst>
          </p:cNvPr>
          <p:cNvCxnSpPr/>
          <p:nvPr/>
        </p:nvCxnSpPr>
        <p:spPr>
          <a:xfrm>
            <a:off x="4974369" y="1479177"/>
            <a:ext cx="1183341" cy="0"/>
          </a:xfrm>
          <a:prstGeom prst="straightConnector1">
            <a:avLst/>
          </a:prstGeom>
          <a:ln w="76200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C306F786-33DF-E899-2906-CED0900CA597}"/>
              </a:ext>
            </a:extLst>
          </p:cNvPr>
          <p:cNvSpPr txBox="1"/>
          <p:nvPr/>
        </p:nvSpPr>
        <p:spPr>
          <a:xfrm rot="16200000">
            <a:off x="8974743" y="2357078"/>
            <a:ext cx="3191381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it-IT" sz="2400" b="1" dirty="0" err="1">
                <a:solidFill>
                  <a:srgbClr val="0070C0"/>
                </a:solidFill>
                <a:effectLst/>
                <a:latin typeface="Helvetica" pitchFamily="2" charset="0"/>
              </a:rPr>
              <a:t>Transition</a:t>
            </a:r>
            <a:r>
              <a:rPr lang="it-IT" sz="2400" b="1" dirty="0">
                <a:solidFill>
                  <a:srgbClr val="0070C0"/>
                </a:solidFill>
                <a:effectLst/>
                <a:latin typeface="Helvetica" pitchFamily="2" charset="0"/>
              </a:rPr>
              <a:t> </a:t>
            </a:r>
            <a:r>
              <a:rPr lang="it-IT" sz="2400" b="1" dirty="0" err="1">
                <a:solidFill>
                  <a:srgbClr val="0070C0"/>
                </a:solidFill>
                <a:effectLst/>
                <a:latin typeface="Helvetica" pitchFamily="2" charset="0"/>
              </a:rPr>
              <a:t>densities</a:t>
            </a:r>
            <a:endParaRPr lang="it-IT" sz="2400" b="1" dirty="0">
              <a:solidFill>
                <a:srgbClr val="0070C0"/>
              </a:solidFill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10818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73AC82C0-BD68-D5B3-3294-813F9488A7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78108" y="-398834"/>
            <a:ext cx="7299748" cy="1520719"/>
          </a:xfrm>
          <a:noFill/>
        </p:spPr>
        <p:txBody>
          <a:bodyPr>
            <a:normAutofit/>
          </a:bodyPr>
          <a:lstStyle/>
          <a:p>
            <a:r>
              <a:rPr lang="pl-PL" sz="2800" b="1" dirty="0" err="1">
                <a:solidFill>
                  <a:srgbClr val="C00000"/>
                </a:solidFill>
              </a:rPr>
              <a:t>Can</a:t>
            </a:r>
            <a:r>
              <a:rPr lang="pl-PL" sz="2800" b="1" dirty="0">
                <a:solidFill>
                  <a:srgbClr val="C00000"/>
                </a:solidFill>
              </a:rPr>
              <a:t> </a:t>
            </a:r>
            <a:r>
              <a:rPr lang="pl-PL" sz="2800" b="1" dirty="0" err="1">
                <a:solidFill>
                  <a:srgbClr val="C00000"/>
                </a:solidFill>
              </a:rPr>
              <a:t>PDr</a:t>
            </a:r>
            <a:r>
              <a:rPr lang="pl-PL" sz="2800" b="1" dirty="0">
                <a:solidFill>
                  <a:srgbClr val="C00000"/>
                </a:solidFill>
              </a:rPr>
              <a:t> </a:t>
            </a:r>
            <a:r>
              <a:rPr lang="pl-PL" sz="2800" b="1" dirty="0" err="1">
                <a:solidFill>
                  <a:srgbClr val="C00000"/>
                </a:solidFill>
              </a:rPr>
              <a:t>states</a:t>
            </a:r>
            <a:r>
              <a:rPr lang="pl-PL" sz="2800" b="1" dirty="0">
                <a:solidFill>
                  <a:srgbClr val="C00000"/>
                </a:solidFill>
              </a:rPr>
              <a:t> be </a:t>
            </a:r>
            <a:r>
              <a:rPr lang="pl-PL" sz="2800" b="1" dirty="0" err="1">
                <a:solidFill>
                  <a:srgbClr val="C00000"/>
                </a:solidFill>
              </a:rPr>
              <a:t>populated</a:t>
            </a:r>
            <a:r>
              <a:rPr lang="pl-PL" sz="2800" b="1" dirty="0">
                <a:solidFill>
                  <a:srgbClr val="C00000"/>
                </a:solidFill>
              </a:rPr>
              <a:t> in </a:t>
            </a:r>
            <a:r>
              <a:rPr lang="pl-PL" sz="2800" b="1" dirty="0" err="1">
                <a:solidFill>
                  <a:srgbClr val="C00000"/>
                </a:solidFill>
              </a:rPr>
              <a:t>fission</a:t>
            </a:r>
            <a:r>
              <a:rPr lang="pl-PL" sz="2800" b="1" dirty="0">
                <a:solidFill>
                  <a:srgbClr val="C00000"/>
                </a:solidFill>
              </a:rPr>
              <a:t> </a:t>
            </a:r>
            <a:r>
              <a:rPr lang="pl-PL" sz="2800" b="1" dirty="0" err="1">
                <a:solidFill>
                  <a:srgbClr val="C00000"/>
                </a:solidFill>
              </a:rPr>
              <a:t>reactions</a:t>
            </a:r>
            <a:r>
              <a:rPr lang="pl-PL" sz="2800" b="1" dirty="0">
                <a:solidFill>
                  <a:srgbClr val="C00000"/>
                </a:solidFill>
              </a:rPr>
              <a:t>?</a:t>
            </a:r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AE5BFA99-6123-C78C-917C-115C96F230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422" y="1335893"/>
            <a:ext cx="8987155" cy="544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67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F1F96AEA-469F-29E6-7AC5-776D3548F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>
                <a:solidFill>
                  <a:srgbClr val="C00000"/>
                </a:solidFill>
              </a:rPr>
              <a:t>vamos</a:t>
            </a:r>
            <a:r>
              <a:rPr lang="pl-PL" b="1" dirty="0">
                <a:solidFill>
                  <a:srgbClr val="C00000"/>
                </a:solidFill>
              </a:rPr>
              <a:t>++@PARIS </a:t>
            </a:r>
            <a:r>
              <a:rPr lang="pl-PL" b="1" dirty="0"/>
              <a:t>– Fusion-</a:t>
            </a:r>
            <a:r>
              <a:rPr lang="pl-PL" b="1" dirty="0" err="1"/>
              <a:t>fission</a:t>
            </a:r>
            <a:r>
              <a:rPr lang="pl-PL" b="1" dirty="0"/>
              <a:t> </a:t>
            </a:r>
            <a:r>
              <a:rPr lang="pl-PL" b="1" dirty="0" err="1"/>
              <a:t>experiment</a:t>
            </a:r>
            <a:r>
              <a:rPr lang="pl-PL" b="1" dirty="0"/>
              <a:t> in </a:t>
            </a:r>
            <a:r>
              <a:rPr lang="pl-PL" b="1" dirty="0" err="1"/>
              <a:t>ganil</a:t>
            </a:r>
            <a:br>
              <a:rPr lang="pl-PL" b="1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187299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ZoneTexte 50"/>
          <p:cNvSpPr txBox="1"/>
          <p:nvPr/>
        </p:nvSpPr>
        <p:spPr>
          <a:xfrm>
            <a:off x="0" y="41843"/>
            <a:ext cx="12191999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</a:pPr>
            <a:r>
              <a:rPr lang="en-US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Experimental approach and Set Up</a:t>
            </a: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at</a:t>
            </a: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GANIL</a:t>
            </a:r>
            <a:endParaRPr lang="en-US" sz="2800" b="1" cap="all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1" name="Groupe 20"/>
          <p:cNvGrpSpPr/>
          <p:nvPr/>
        </p:nvGrpSpPr>
        <p:grpSpPr>
          <a:xfrm>
            <a:off x="5072706" y="737040"/>
            <a:ext cx="4139953" cy="2808312"/>
            <a:chOff x="5004048" y="692696"/>
            <a:chExt cx="4139953" cy="2808312"/>
          </a:xfrm>
        </p:grpSpPr>
        <p:pic>
          <p:nvPicPr>
            <p:cNvPr id="22" name="Image 21" descr="NewSetup1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0073" y="692696"/>
              <a:ext cx="3923928" cy="2808312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>
            <a:xfrm>
              <a:off x="5743019" y="1475492"/>
              <a:ext cx="190647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b="1" dirty="0">
                  <a:solidFill>
                    <a:srgbClr val="00B0F0"/>
                  </a:solidFill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rPr>
                <a:t>VAMOS++</a:t>
              </a: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5004048" y="2492896"/>
              <a:ext cx="144016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baseline="30000" dirty="0">
                  <a:solidFill>
                    <a:srgbClr val="000000"/>
                  </a:solidFill>
                  <a:latin typeface="Batang" pitchFamily="18" charset="-127"/>
                  <a:ea typeface="Batang" pitchFamily="18" charset="-127"/>
                  <a:sym typeface="AGA Arabesque" pitchFamily="2" charset="2"/>
                </a:rPr>
                <a:t>  </a:t>
              </a:r>
              <a:r>
                <a:rPr lang="en-US" b="1" dirty="0">
                  <a:solidFill>
                    <a:srgbClr val="000000"/>
                  </a:solidFill>
                  <a:latin typeface="Batang" pitchFamily="18" charset="-127"/>
                  <a:ea typeface="Batang" pitchFamily="18" charset="-127"/>
                  <a:sym typeface="AGA Arabesque" pitchFamily="2" charset="2"/>
                </a:rPr>
                <a:t>     </a:t>
              </a:r>
              <a:r>
                <a:rPr lang="en-US" b="1" baseline="30000" dirty="0">
                  <a:solidFill>
                    <a:srgbClr val="000000"/>
                  </a:solidFill>
                  <a:latin typeface="Batang" pitchFamily="18" charset="-127"/>
                  <a:ea typeface="Batang" pitchFamily="18" charset="-127"/>
                  <a:sym typeface="AGA Arabesque" pitchFamily="2" charset="2"/>
                </a:rPr>
                <a:t>   target</a:t>
              </a:r>
              <a:r>
                <a:rPr lang="en-US" b="1" dirty="0">
                  <a:solidFill>
                    <a:srgbClr val="000000"/>
                  </a:solidFill>
                  <a:latin typeface="Batang" pitchFamily="18" charset="-127"/>
                  <a:ea typeface="Batang" pitchFamily="18" charset="-127"/>
                  <a:sym typeface="AGA Arabesque" pitchFamily="2" charset="2"/>
                </a:rPr>
                <a:t> </a:t>
              </a:r>
              <a:endParaRPr lang="en-US" b="1" dirty="0">
                <a:latin typeface="Batang" pitchFamily="18" charset="-127"/>
                <a:ea typeface="Batang" pitchFamily="18" charset="-127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6660232" y="2348880"/>
              <a:ext cx="288032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>
              <a:off x="6732240" y="3140968"/>
              <a:ext cx="288032" cy="2160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6296986" y="2426066"/>
              <a:ext cx="72008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Batang" pitchFamily="18" charset="-127"/>
                  <a:ea typeface="Batang" pitchFamily="18" charset="-127"/>
                  <a:sym typeface="AGA Arabesque" pitchFamily="2" charset="2"/>
                </a:rPr>
                <a:t>Ff1</a:t>
              </a:r>
              <a:endParaRPr lang="en-US" sz="1400" b="1" dirty="0">
                <a:latin typeface="Batang" pitchFamily="18" charset="-127"/>
                <a:ea typeface="Batang" pitchFamily="18" charset="-127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6372200" y="2767392"/>
              <a:ext cx="720080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400" b="1" dirty="0">
                  <a:solidFill>
                    <a:srgbClr val="000000"/>
                  </a:solidFill>
                  <a:latin typeface="Batang" pitchFamily="18" charset="-127"/>
                  <a:ea typeface="Batang" pitchFamily="18" charset="-127"/>
                  <a:sym typeface="AGA Arabesque" pitchFamily="2" charset="2"/>
                </a:rPr>
                <a:t>Ff2</a:t>
              </a:r>
              <a:endParaRPr lang="en-US" sz="1400" b="1" dirty="0">
                <a:latin typeface="Batang" pitchFamily="18" charset="-127"/>
                <a:ea typeface="Batang" pitchFamily="18" charset="-127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004048" y="2924944"/>
              <a:ext cx="1440160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b="1" baseline="30000">
                  <a:solidFill>
                    <a:srgbClr val="000000"/>
                  </a:solidFill>
                  <a:latin typeface="Batang" pitchFamily="18" charset="-127"/>
                  <a:ea typeface="Batang" pitchFamily="18" charset="-127"/>
                  <a:sym typeface="AGA Arabesque" pitchFamily="2" charset="2"/>
                </a:rPr>
                <a:t>  beam</a:t>
              </a:r>
              <a:endParaRPr lang="en-US" b="1">
                <a:latin typeface="Batang" pitchFamily="18" charset="-127"/>
                <a:ea typeface="Batang" pitchFamily="18" charset="-127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3" name="Rectangle 32"/>
              <p:cNvSpPr/>
              <p:nvPr/>
            </p:nvSpPr>
            <p:spPr>
              <a:xfrm>
                <a:off x="7160001" y="747275"/>
                <a:ext cx="121192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b="1" i="1" dirty="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   </a:t>
                </a:r>
                <a:r>
                  <a:rPr lang="en-US" b="1" i="1" dirty="0" err="1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A</a:t>
                </a:r>
                <a:r>
                  <a:rPr lang="en-US" b="1" i="1" baseline="30000" dirty="0" err="1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post</a:t>
                </a:r>
                <a:r>
                  <a:rPr lang="en-US" b="1" i="1" dirty="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, Z,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/>
                            </a:rPr>
                          </m:ctrlPr>
                        </m:accPr>
                        <m:e>
                          <m:r>
                            <a:rPr lang="fr-FR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sym typeface="Symbol"/>
                            </a:rPr>
                            <m:t>𝒗</m:t>
                          </m:r>
                        </m:e>
                      </m:acc>
                      <m:r>
                        <a:rPr lang="fr-FR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/>
                        </a:rPr>
                        <m:t>, </m:t>
                      </m:r>
                      <m:r>
                        <a:rPr lang="fr-FR" b="1" i="1">
                          <a:latin typeface="Cambria Math" panose="02040503050406030204" pitchFamily="18" charset="0"/>
                          <a:ea typeface="Cambria Math" panose="02040503050406030204" pitchFamily="18" charset="0"/>
                          <a:sym typeface="Symbol"/>
                        </a:rPr>
                        <m:t>𝑻𝑲𝑬</m:t>
                      </m:r>
                    </m:oMath>
                  </m:oMathPara>
                </a14:m>
                <a:endParaRPr lang="en-US" b="1" i="1" dirty="0"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3" name="Rectangle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0001" y="747275"/>
                <a:ext cx="1211922" cy="646331"/>
              </a:xfrm>
              <a:prstGeom prst="rect">
                <a:avLst/>
              </a:prstGeom>
              <a:blipFill>
                <a:blip r:embed="rId4"/>
                <a:stretch>
                  <a:fillRect t="-5882"/>
                </a:stretch>
              </a:blipFill>
            </p:spPr>
            <p:txBody>
              <a:bodyPr/>
              <a:lstStyle/>
              <a:p>
                <a:r>
                  <a:rPr lang="pl-P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/>
          <p:cNvSpPr/>
          <p:nvPr/>
        </p:nvSpPr>
        <p:spPr>
          <a:xfrm rot="660000">
            <a:off x="6921396" y="3080727"/>
            <a:ext cx="743606" cy="342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llipse 4"/>
          <p:cNvSpPr/>
          <p:nvPr/>
        </p:nvSpPr>
        <p:spPr>
          <a:xfrm>
            <a:off x="6057397" y="2782342"/>
            <a:ext cx="117443" cy="360000"/>
          </a:xfrm>
          <a:prstGeom prst="ellipse">
            <a:avLst/>
          </a:prstGeom>
          <a:noFill/>
          <a:ln w="158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6" name="Bulle ronde 55"/>
          <p:cNvSpPr/>
          <p:nvPr/>
        </p:nvSpPr>
        <p:spPr>
          <a:xfrm>
            <a:off x="7124571" y="747275"/>
            <a:ext cx="1247352" cy="681711"/>
          </a:xfrm>
          <a:prstGeom prst="wedgeEllipseCallout">
            <a:avLst>
              <a:gd name="adj1" fmla="val 31840"/>
              <a:gd name="adj2" fmla="val 60651"/>
            </a:avLst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6895529" y="5566413"/>
            <a:ext cx="1489742" cy="46166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PARIS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895529" y="5910670"/>
            <a:ext cx="1489742" cy="40011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8 clusters </a:t>
            </a:r>
          </a:p>
        </p:txBody>
      </p:sp>
      <p:sp>
        <p:nvSpPr>
          <p:cNvPr id="2" name="Flèche droite 1"/>
          <p:cNvSpPr/>
          <p:nvPr/>
        </p:nvSpPr>
        <p:spPr>
          <a:xfrm rot="1380000">
            <a:off x="6151023" y="3288051"/>
            <a:ext cx="1008000" cy="49770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10" name="Groupe 9"/>
          <p:cNvGrpSpPr/>
          <p:nvPr/>
        </p:nvGrpSpPr>
        <p:grpSpPr>
          <a:xfrm>
            <a:off x="1213054" y="3354434"/>
            <a:ext cx="5352891" cy="1319052"/>
            <a:chOff x="-689478" y="5486764"/>
            <a:chExt cx="5352891" cy="1319052"/>
          </a:xfrm>
        </p:grpSpPr>
        <p:grpSp>
          <p:nvGrpSpPr>
            <p:cNvPr id="9" name="Groupe 8"/>
            <p:cNvGrpSpPr/>
            <p:nvPr/>
          </p:nvGrpSpPr>
          <p:grpSpPr>
            <a:xfrm>
              <a:off x="47981" y="5486764"/>
              <a:ext cx="4615432" cy="1319052"/>
              <a:chOff x="47981" y="5486764"/>
              <a:chExt cx="4615432" cy="1319052"/>
            </a:xfrm>
          </p:grpSpPr>
          <p:sp>
            <p:nvSpPr>
              <p:cNvPr id="46" name="ZoneTexte 45"/>
              <p:cNvSpPr txBox="1"/>
              <p:nvPr/>
            </p:nvSpPr>
            <p:spPr>
              <a:xfrm>
                <a:off x="885460" y="5703829"/>
                <a:ext cx="3777953" cy="923330"/>
              </a:xfrm>
              <a:prstGeom prst="rect">
                <a:avLst/>
              </a:prstGeom>
              <a:solidFill>
                <a:srgbClr val="FF00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 A</a:t>
                </a:r>
                <a:r>
                  <a:rPr lang="en-US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ccurate </a:t>
                </a:r>
                <a:r>
                  <a:rPr lang="en-US" b="1" dirty="0" err="1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Ff’s</a:t>
                </a:r>
                <a:r>
                  <a:rPr lang="en-US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:r>
                  <a:rPr lang="en-US" b="1" i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A, Z, v, TKE</a:t>
                </a:r>
                <a:r>
                  <a:rPr lang="en-US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  <a:p>
                <a:r>
                  <a:rPr lang="en-US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 </a:t>
                </a:r>
                <a:r>
                  <a:rPr lang="en-US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PFGS and properties (</a:t>
                </a:r>
                <a:r>
                  <a:rPr lang="en-US" b="1" i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fr-FR" b="1" i="1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</a:t>
                </a:r>
                <a:r>
                  <a:rPr lang="en-US" b="1" baseline="30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sum</a:t>
                </a:r>
                <a:r>
                  <a:rPr lang="en-US" b="1" i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M</a:t>
                </a:r>
                <a:r>
                  <a:rPr lang="fr-FR" b="1" i="1" baseline="-25000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</a:t>
                </a:r>
                <a:r>
                  <a:rPr lang="en-US" i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en-US" b="1" i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) </a:t>
                </a:r>
              </a:p>
              <a:p>
                <a:r>
                  <a:rPr lang="en-US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 </a:t>
                </a:r>
                <a:r>
                  <a:rPr lang="en-US" b="1" dirty="0">
                    <a:solidFill>
                      <a:schemeClr val="bg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Neutron multiplicity</a:t>
                </a:r>
                <a:endParaRPr lang="en-US" b="1" i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</p:txBody>
          </p:sp>
          <p:sp>
            <p:nvSpPr>
              <p:cNvPr id="47" name="Flèche droite 46"/>
              <p:cNvSpPr/>
              <p:nvPr/>
            </p:nvSpPr>
            <p:spPr>
              <a:xfrm>
                <a:off x="47981" y="5486764"/>
                <a:ext cx="783485" cy="1319052"/>
              </a:xfrm>
              <a:prstGeom prst="rightArrow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0" name="Rectangle 49"/>
            <p:cNvSpPr/>
            <p:nvPr/>
          </p:nvSpPr>
          <p:spPr>
            <a:xfrm>
              <a:off x="-689478" y="5756677"/>
              <a:ext cx="205220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rPr>
                <a:t>event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rPr>
                <a:t>by</a:t>
              </a:r>
            </a:p>
            <a:p>
              <a:pPr algn="ctr"/>
              <a:r>
                <a:rPr lang="en-US" sz="1400" b="1" dirty="0">
                  <a:solidFill>
                    <a:schemeClr val="bg1"/>
                  </a:solidFill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rPr>
                <a:t>event</a:t>
              </a:r>
            </a:p>
          </p:txBody>
        </p:sp>
      </p:grpSp>
      <p:grpSp>
        <p:nvGrpSpPr>
          <p:cNvPr id="53" name="Groupe 52"/>
          <p:cNvGrpSpPr/>
          <p:nvPr/>
        </p:nvGrpSpPr>
        <p:grpSpPr>
          <a:xfrm>
            <a:off x="-3014" y="686300"/>
            <a:ext cx="5482602" cy="2877989"/>
            <a:chOff x="146735" y="657020"/>
            <a:chExt cx="4961209" cy="2493825"/>
          </a:xfrm>
        </p:grpSpPr>
        <p:pic>
          <p:nvPicPr>
            <p:cNvPr id="54" name="Image 53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28" t="-1714" r="17128" b="35301"/>
            <a:stretch/>
          </p:blipFill>
          <p:spPr>
            <a:xfrm>
              <a:off x="1856279" y="1869622"/>
              <a:ext cx="2250792" cy="1210747"/>
            </a:xfrm>
            <a:prstGeom prst="rect">
              <a:avLst/>
            </a:prstGeom>
          </p:spPr>
        </p:pic>
        <p:pic>
          <p:nvPicPr>
            <p:cNvPr id="62" name="Image 6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037" y="1861275"/>
              <a:ext cx="115134" cy="98040"/>
            </a:xfrm>
            <a:prstGeom prst="rect">
              <a:avLst/>
            </a:prstGeom>
          </p:spPr>
        </p:pic>
        <p:pic>
          <p:nvPicPr>
            <p:cNvPr id="67" name="Image 66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85965" y="1828595"/>
              <a:ext cx="285322" cy="257285"/>
            </a:xfrm>
            <a:prstGeom prst="rect">
              <a:avLst/>
            </a:prstGeom>
          </p:spPr>
        </p:pic>
        <p:sp>
          <p:nvSpPr>
            <p:cNvPr id="68" name="ZoneTexte 67"/>
            <p:cNvSpPr txBox="1"/>
            <p:nvPr/>
          </p:nvSpPr>
          <p:spPr>
            <a:xfrm>
              <a:off x="309741" y="1122723"/>
              <a:ext cx="4627618" cy="18090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 sz="1200" dirty="0">
                <a:latin typeface="Batang" pitchFamily="18" charset="-127"/>
                <a:ea typeface="Batang" pitchFamily="18" charset="-127"/>
                <a:sym typeface="Wingdings 2"/>
              </a:endParaRPr>
            </a:p>
            <a:p>
              <a:r>
                <a:rPr lang="en-US" sz="2000" b="1" baseline="30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       </a:t>
              </a:r>
              <a:r>
                <a:rPr lang="en-US" sz="20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238</a:t>
              </a:r>
              <a:r>
                <a:rPr lang="en-US" sz="2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</a:rPr>
                <a:t>U +</a:t>
              </a:r>
              <a:r>
                <a:rPr lang="fr-FR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Batang" pitchFamily="18" charset="-127"/>
                  <a:sym typeface="Wingdings 2"/>
                </a:rPr>
                <a:t> </a:t>
              </a:r>
              <a:r>
                <a:rPr lang="en-US" sz="20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9</a:t>
              </a:r>
              <a:r>
                <a:rPr lang="en-US" sz="2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Be</a:t>
              </a:r>
              <a:r>
                <a:rPr lang="fr-FR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Batang" pitchFamily="18" charset="-127"/>
                  <a:sym typeface="Wingdings 2"/>
                </a:rPr>
                <a:t> </a:t>
              </a:r>
              <a:r>
                <a:rPr lang="fr-FR" sz="2000" dirty="0">
                  <a:solidFill>
                    <a:srgbClr val="FF0000"/>
                  </a:solidFill>
                  <a:latin typeface="Times New Roman" panose="02020603050405020304" pitchFamily="18" charset="0"/>
                  <a:ea typeface="Batang" pitchFamily="18" charset="-127"/>
                  <a:sym typeface="Wingdings" panose="05000000000000000000" pitchFamily="2" charset="2"/>
                </a:rPr>
                <a:t></a:t>
              </a:r>
              <a:r>
                <a:rPr lang="en-US" sz="20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247</a:t>
              </a:r>
              <a:r>
                <a:rPr lang="en-US" sz="2000" dirty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Cm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* (</a:t>
              </a:r>
              <a:r>
                <a:rPr lang="en-US" sz="2000" b="1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E*</a:t>
              </a:r>
              <a:r>
                <a:rPr lang="en-US" sz="20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~ 43MeV)</a:t>
              </a:r>
              <a:endParaRPr lang="en-US" sz="20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r>
                <a:rPr lang="en-US" sz="1600" b="1" baseline="30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        (5.88MeV/u)     (500g/cm2)</a:t>
              </a:r>
              <a:r>
                <a:rPr lang="en-US" sz="1600" b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endParaRPr lang="fr-FR" sz="1600" b="1" dirty="0">
                <a:solidFill>
                  <a:srgbClr val="FF0000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r>
                <a:rPr lang="fr-FR" sz="1600" dirty="0">
                  <a:latin typeface="Batang" pitchFamily="18" charset="-127"/>
                  <a:ea typeface="Batang" pitchFamily="18" charset="-127"/>
                  <a:sym typeface="Wingdings" panose="05000000000000000000" pitchFamily="2" charset="2"/>
                </a:rPr>
                <a:t>			           </a:t>
              </a:r>
            </a:p>
            <a:p>
              <a:r>
                <a:rPr lang="fr-FR" sz="1600" dirty="0">
                  <a:latin typeface="Batang" pitchFamily="18" charset="-127"/>
                  <a:ea typeface="Batang" pitchFamily="18" charset="-127"/>
                  <a:sym typeface="Wingdings" panose="05000000000000000000" pitchFamily="2" charset="2"/>
                </a:rPr>
                <a:t> 				</a:t>
              </a:r>
              <a:endParaRPr lang="fr-FR" sz="1200" i="1" dirty="0"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r>
                <a:rPr lang="fr-FR" sz="1600" dirty="0">
                  <a:latin typeface="Batang" pitchFamily="18" charset="-127"/>
                  <a:ea typeface="Batang" pitchFamily="18" charset="-127"/>
                  <a:sym typeface="Wingdings" panose="05000000000000000000" pitchFamily="2" charset="2"/>
                </a:rPr>
                <a:t>		                </a:t>
              </a:r>
              <a:endParaRPr lang="fr-FR" sz="1000" b="1" dirty="0"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r>
                <a:rPr lang="fr-FR" sz="1200" dirty="0"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Wingdings" panose="05000000000000000000" pitchFamily="2" charset="2"/>
                </a:rPr>
                <a:t>                                                          </a:t>
              </a:r>
            </a:p>
            <a:p>
              <a:r>
                <a:rPr lang="fr-FR" sz="1200" dirty="0"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Wingdings" panose="05000000000000000000" pitchFamily="2" charset="2"/>
                </a:rPr>
                <a:t>                                                         </a:t>
              </a:r>
              <a:r>
                <a:rPr lang="fr-FR" sz="1200" b="1" dirty="0"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Wingdings" panose="05000000000000000000" pitchFamily="2" charset="2"/>
                </a:rPr>
                <a:t>          </a:t>
              </a:r>
              <a:endParaRPr lang="fr-FR" sz="1000" b="1" dirty="0"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  <a:sym typeface="Wingdings 2"/>
              </a:endParaRPr>
            </a:p>
          </p:txBody>
        </p:sp>
        <p:sp>
          <p:nvSpPr>
            <p:cNvPr id="69" name="Rectangle 68"/>
            <p:cNvSpPr/>
            <p:nvPr/>
          </p:nvSpPr>
          <p:spPr>
            <a:xfrm rot="-2220000">
              <a:off x="1980000" y="2664000"/>
              <a:ext cx="583992" cy="13496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0" name="Rectangle 69"/>
            <p:cNvSpPr/>
            <p:nvPr/>
          </p:nvSpPr>
          <p:spPr>
            <a:xfrm>
              <a:off x="3346756" y="2085880"/>
              <a:ext cx="291458" cy="2815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71" name="Image 7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V="1">
              <a:off x="3389905" y="2726116"/>
              <a:ext cx="157439" cy="130720"/>
            </a:xfrm>
            <a:prstGeom prst="rect">
              <a:avLst/>
            </a:prstGeom>
          </p:spPr>
        </p:pic>
        <p:sp>
          <p:nvSpPr>
            <p:cNvPr id="72" name="ZoneTexte 71"/>
            <p:cNvSpPr txBox="1"/>
            <p:nvPr/>
          </p:nvSpPr>
          <p:spPr>
            <a:xfrm>
              <a:off x="3383582" y="2726116"/>
              <a:ext cx="25840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400" b="1" dirty="0">
                  <a:solidFill>
                    <a:srgbClr val="92D050"/>
                  </a:solidFill>
                  <a:latin typeface="Batang" pitchFamily="18" charset="-127"/>
                  <a:ea typeface="Batang" pitchFamily="18" charset="-127"/>
                  <a:sym typeface="Symbol" panose="05050102010706020507" pitchFamily="18" charset="2"/>
                </a:rPr>
                <a:t></a:t>
              </a:r>
              <a:endParaRPr lang="fr-FR" sz="1400" b="1" dirty="0">
                <a:solidFill>
                  <a:srgbClr val="92D050"/>
                </a:solidFill>
                <a:latin typeface="Batang" pitchFamily="18" charset="-127"/>
                <a:ea typeface="Batang" pitchFamily="18" charset="-127"/>
                <a:sym typeface="Wingdings 2"/>
              </a:endParaRPr>
            </a:p>
          </p:txBody>
        </p:sp>
        <p:sp>
          <p:nvSpPr>
            <p:cNvPr id="73" name="ZoneTexte 72"/>
            <p:cNvSpPr txBox="1"/>
            <p:nvPr/>
          </p:nvSpPr>
          <p:spPr>
            <a:xfrm>
              <a:off x="3912383" y="2253419"/>
              <a:ext cx="226344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b="1" dirty="0">
                  <a:solidFill>
                    <a:srgbClr val="92D050"/>
                  </a:solidFill>
                  <a:latin typeface="Batang" pitchFamily="18" charset="-127"/>
                  <a:ea typeface="Batang" pitchFamily="18" charset="-127"/>
                  <a:sym typeface="Symbol" panose="05050102010706020507" pitchFamily="18" charset="2"/>
                </a:rPr>
                <a:t></a:t>
              </a:r>
              <a:endParaRPr lang="fr-FR" sz="800" b="1" dirty="0">
                <a:solidFill>
                  <a:srgbClr val="92D050"/>
                </a:solidFill>
                <a:latin typeface="Batang" pitchFamily="18" charset="-127"/>
                <a:ea typeface="Batang" pitchFamily="18" charset="-127"/>
                <a:sym typeface="Wingdings 2"/>
              </a:endParaRPr>
            </a:p>
          </p:txBody>
        </p:sp>
        <p:sp>
          <p:nvSpPr>
            <p:cNvPr id="74" name="Rectangle à coins arrondis 73"/>
            <p:cNvSpPr/>
            <p:nvPr/>
          </p:nvSpPr>
          <p:spPr>
            <a:xfrm>
              <a:off x="146735" y="657020"/>
              <a:ext cx="4905795" cy="2493825"/>
            </a:xfrm>
            <a:prstGeom prst="roundRect">
              <a:avLst/>
            </a:prstGeom>
            <a:noFill/>
            <a:ln w="317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75" name="Rectangle 74"/>
            <p:cNvSpPr/>
            <p:nvPr/>
          </p:nvSpPr>
          <p:spPr>
            <a:xfrm>
              <a:off x="186607" y="743562"/>
              <a:ext cx="4921337" cy="4307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dirty="0">
                  <a:latin typeface="Batang" pitchFamily="18" charset="-127"/>
                  <a:ea typeface="Batang" pitchFamily="18" charset="-127"/>
                  <a:sym typeface="Symbol"/>
                </a:rPr>
                <a:t>  </a:t>
              </a:r>
              <a:r>
                <a:rPr lang="en-US" sz="2400" dirty="0"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AGA Arabesque" pitchFamily="2" charset="2"/>
                </a:rPr>
                <a:t>Fusion-fission in inverse kinematics </a:t>
              </a:r>
            </a:p>
          </p:txBody>
        </p:sp>
      </p:grpSp>
      <p:sp>
        <p:nvSpPr>
          <p:cNvPr id="43" name="Rectangle 42"/>
          <p:cNvSpPr/>
          <p:nvPr/>
        </p:nvSpPr>
        <p:spPr>
          <a:xfrm>
            <a:off x="6655023" y="6320645"/>
            <a:ext cx="15030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+ </a:t>
            </a:r>
            <a:r>
              <a:rPr lang="en-US" sz="2400" b="1" dirty="0" err="1"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Exogam</a:t>
            </a:r>
            <a:r>
              <a:rPr lang="en-US" sz="2400" b="1" dirty="0"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65" name="Image 6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7135" y="688712"/>
            <a:ext cx="2784371" cy="2123024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4285" r="29177"/>
          <a:stretch/>
        </p:blipFill>
        <p:spPr>
          <a:xfrm>
            <a:off x="-480471" y="4558812"/>
            <a:ext cx="3036560" cy="2158357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4724" y="4558512"/>
            <a:ext cx="2831498" cy="2123625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4532" y="2913468"/>
            <a:ext cx="2728508" cy="3638010"/>
          </a:xfrm>
          <a:prstGeom prst="rect">
            <a:avLst/>
          </a:prstGeom>
        </p:spPr>
      </p:pic>
      <p:grpSp>
        <p:nvGrpSpPr>
          <p:cNvPr id="6" name="Groupe 5"/>
          <p:cNvGrpSpPr/>
          <p:nvPr/>
        </p:nvGrpSpPr>
        <p:grpSpPr>
          <a:xfrm>
            <a:off x="10652817" y="5768181"/>
            <a:ext cx="1347315" cy="1014129"/>
            <a:chOff x="7246637" y="3771767"/>
            <a:chExt cx="1897363" cy="923330"/>
          </a:xfrm>
        </p:grpSpPr>
        <p:sp>
          <p:nvSpPr>
            <p:cNvPr id="57" name="Bulle ronde 56"/>
            <p:cNvSpPr/>
            <p:nvPr/>
          </p:nvSpPr>
          <p:spPr>
            <a:xfrm>
              <a:off x="7280044" y="3771767"/>
              <a:ext cx="1085690" cy="923330"/>
            </a:xfrm>
            <a:prstGeom prst="wedgeEllipseCallout">
              <a:avLst>
                <a:gd name="adj1" fmla="val -67056"/>
                <a:gd name="adj2" fmla="val 6259"/>
              </a:avLst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Rectangle 59"/>
            <p:cNvSpPr/>
            <p:nvPr/>
          </p:nvSpPr>
          <p:spPr>
            <a:xfrm>
              <a:off x="7246637" y="3771767"/>
              <a:ext cx="1897363" cy="84066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>
              <a:spAutoFit/>
            </a:bodyPr>
            <a:lstStyle/>
            <a:p>
              <a:r>
                <a:rPr lang="en-US" b="1" i="1" dirty="0"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rPr>
                <a:t>   PFGS, </a:t>
              </a:r>
            </a:p>
            <a:p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fr-FR" b="1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</a:t>
              </a:r>
              <a:r>
                <a:rPr lang="en-US" b="1" baseline="300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sum</a:t>
              </a:r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, M</a:t>
              </a:r>
              <a:r>
                <a:rPr lang="fr-FR" b="1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</a:t>
              </a:r>
              <a:r>
                <a:rPr lang="en-US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, </a:t>
              </a:r>
            </a:p>
            <a:p>
              <a:r>
                <a:rPr lang="en-US" b="1" i="1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     M</a:t>
              </a:r>
              <a:r>
                <a:rPr lang="fr-FR" b="1" i="1" baseline="-25000" dirty="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n, </a:t>
              </a:r>
              <a:endParaRPr lang="en-US" i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4" name="Obraz 3">
            <a:extLst>
              <a:ext uri="{FF2B5EF4-FFF2-40B4-BE49-F238E27FC236}">
                <a16:creationId xmlns:a16="http://schemas.microsoft.com/office/drawing/2014/main" id="{FEC104FB-70AD-7627-B1D4-5F5035C97479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572471" y="3178391"/>
            <a:ext cx="2474254" cy="229473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49558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929329" y="-94763"/>
            <a:ext cx="10058400" cy="1450757"/>
          </a:xfrm>
        </p:spPr>
        <p:txBody>
          <a:bodyPr>
            <a:normAutofit/>
          </a:bodyPr>
          <a:lstStyle/>
          <a:p>
            <a:r>
              <a:rPr lang="pl-PL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PARIS </a:t>
            </a:r>
            <a:r>
              <a:rPr lang="pl-PL" sz="2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array</a:t>
            </a:r>
            <a:r>
              <a:rPr lang="pl-PL" sz="28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</a:t>
            </a:r>
            <a:r>
              <a:rPr lang="pl-PL" sz="28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properties</a:t>
            </a:r>
            <a:endParaRPr lang="en-GB" sz="28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anose="02020603050405020304" pitchFamily="18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5D282743-58EC-495A-ADD1-0A9C64E867E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7450" y="1355993"/>
            <a:ext cx="4191316" cy="3887216"/>
          </a:xfrm>
          <a:prstGeom prst="rect">
            <a:avLst/>
          </a:prstGeom>
        </p:spPr>
      </p:pic>
      <p:sp>
        <p:nvSpPr>
          <p:cNvPr id="5" name="CasellaDiTesto 10">
            <a:extLst>
              <a:ext uri="{FF2B5EF4-FFF2-40B4-BE49-F238E27FC236}">
                <a16:creationId xmlns:a16="http://schemas.microsoft.com/office/drawing/2014/main" id="{D1ECD467-2BBB-469A-B331-70AD323454E2}"/>
              </a:ext>
            </a:extLst>
          </p:cNvPr>
          <p:cNvSpPr txBox="1"/>
          <p:nvPr/>
        </p:nvSpPr>
        <p:spPr>
          <a:xfrm>
            <a:off x="4436090" y="1231978"/>
            <a:ext cx="7628459" cy="34778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2000" dirty="0"/>
              <a:t>Good energy resolution for low and high energy </a:t>
            </a:r>
            <a:r>
              <a:rPr lang="it-IT" sz="2000" dirty="0">
                <a:latin typeface="Symbol" pitchFamily="18" charset="2"/>
              </a:rPr>
              <a:t>g</a:t>
            </a:r>
            <a:r>
              <a:rPr lang="it-IT" sz="2000" dirty="0"/>
              <a:t>-rays</a:t>
            </a:r>
          </a:p>
          <a:p>
            <a:pPr lvl="1">
              <a:buFont typeface="Arial" pitchFamily="34" charset="0"/>
              <a:buChar char="•"/>
            </a:pPr>
            <a:r>
              <a:rPr lang="it-IT" sz="2000" dirty="0"/>
              <a:t> 35 </a:t>
            </a:r>
            <a:r>
              <a:rPr lang="it-IT" sz="2000" dirty="0" err="1"/>
              <a:t>keV</a:t>
            </a:r>
            <a:r>
              <a:rPr lang="it-IT" sz="2000" dirty="0"/>
              <a:t> @ 1.332 </a:t>
            </a:r>
            <a:r>
              <a:rPr lang="it-IT" sz="2000" dirty="0" err="1"/>
              <a:t>MeV</a:t>
            </a:r>
            <a:endParaRPr lang="it-IT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/>
              <a:t>Excellent Time resolution (</a:t>
            </a:r>
            <a:r>
              <a:rPr lang="pl-PL" sz="2000" b="1" dirty="0" err="1"/>
              <a:t>below</a:t>
            </a:r>
            <a:r>
              <a:rPr lang="pl-PL" sz="2000" b="1" dirty="0"/>
              <a:t> </a:t>
            </a:r>
            <a:r>
              <a:rPr lang="it-IT" sz="2000" b="1" dirty="0">
                <a:sym typeface="Symbol"/>
              </a:rPr>
              <a:t> 1 ns)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 err="1"/>
              <a:t>Measurement</a:t>
            </a:r>
            <a:r>
              <a:rPr lang="it-IT" sz="2000" b="1" dirty="0"/>
              <a:t> </a:t>
            </a:r>
            <a:r>
              <a:rPr lang="it-IT" sz="2000" b="1" dirty="0" err="1"/>
              <a:t>of</a:t>
            </a:r>
            <a:r>
              <a:rPr lang="it-IT" sz="2000" b="1" dirty="0"/>
              <a:t> gamma </a:t>
            </a:r>
            <a:r>
              <a:rPr lang="it-IT" sz="2000" b="1" dirty="0" err="1"/>
              <a:t>multiplicity</a:t>
            </a:r>
            <a:r>
              <a:rPr lang="it-IT" sz="2000" b="1" dirty="0"/>
              <a:t> </a:t>
            </a:r>
            <a:r>
              <a:rPr lang="it-IT" sz="2000" b="1" dirty="0" err="1"/>
              <a:t>from</a:t>
            </a:r>
            <a:r>
              <a:rPr lang="it-IT" sz="2000" b="1" dirty="0"/>
              <a:t> </a:t>
            </a:r>
            <a:r>
              <a:rPr lang="it-IT" sz="2000" b="1" dirty="0" err="1"/>
              <a:t>frontal</a:t>
            </a:r>
            <a:r>
              <a:rPr lang="it-IT" sz="2000" b="1" dirty="0"/>
              <a:t> LaBr</a:t>
            </a:r>
            <a:r>
              <a:rPr lang="it-IT" sz="2000" b="1" baseline="-25000" dirty="0"/>
              <a:t>3</a:t>
            </a:r>
            <a:r>
              <a:rPr lang="it-IT" sz="2000" b="1" dirty="0"/>
              <a:t> or CeBr</a:t>
            </a:r>
            <a:r>
              <a:rPr lang="it-IT" sz="2000" b="1" baseline="-25000" dirty="0"/>
              <a:t>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it-IT" sz="2000" b="1" dirty="0"/>
              <a:t>Large </a:t>
            </a:r>
            <a:r>
              <a:rPr lang="it-IT" sz="2000" b="1" dirty="0" err="1"/>
              <a:t>efficiency</a:t>
            </a:r>
            <a:r>
              <a:rPr lang="it-IT" sz="2000" b="1" dirty="0"/>
              <a:t> for high energy </a:t>
            </a:r>
            <a:r>
              <a:rPr lang="it-IT" sz="2000" b="1" dirty="0">
                <a:latin typeface="Symbol" pitchFamily="18" charset="2"/>
              </a:rPr>
              <a:t>g</a:t>
            </a:r>
            <a:r>
              <a:rPr lang="it-IT" sz="2000" b="1" dirty="0"/>
              <a:t>-rays (</a:t>
            </a:r>
            <a:r>
              <a:rPr lang="it-IT" sz="2000" b="1" dirty="0">
                <a:sym typeface="Symbol"/>
              </a:rPr>
              <a:t> 5% at 10 MeV for 8 clusters)</a:t>
            </a:r>
          </a:p>
          <a:p>
            <a:endParaRPr lang="it-IT" sz="2000" b="1" dirty="0">
              <a:sym typeface="Symbol"/>
            </a:endParaRPr>
          </a:p>
          <a:p>
            <a:r>
              <a:rPr lang="it-IT" sz="2000" dirty="0">
                <a:sym typeface="Symbol"/>
              </a:rPr>
              <a:t>72 </a:t>
            </a:r>
            <a:r>
              <a:rPr lang="it-IT" sz="2000" dirty="0" err="1">
                <a:sym typeface="Symbol"/>
              </a:rPr>
              <a:t>phoswiches</a:t>
            </a:r>
            <a:r>
              <a:rPr lang="it-IT" sz="2000" dirty="0">
                <a:sym typeface="Symbol"/>
              </a:rPr>
              <a:t> in 8 </a:t>
            </a:r>
            <a:r>
              <a:rPr lang="it-IT" sz="2000" dirty="0" err="1">
                <a:sym typeface="Symbol"/>
              </a:rPr>
              <a:t>clusters</a:t>
            </a:r>
            <a:endParaRPr lang="it-IT" sz="2000" dirty="0">
              <a:sym typeface="Symbol"/>
            </a:endParaRPr>
          </a:p>
          <a:p>
            <a:r>
              <a:rPr lang="it-IT" sz="2000" dirty="0">
                <a:sym typeface="Symbol"/>
              </a:rPr>
              <a:t>72 LaBr3:Ce or </a:t>
            </a:r>
            <a:r>
              <a:rPr lang="it-IT" sz="2000" dirty="0" err="1">
                <a:sym typeface="Symbol"/>
              </a:rPr>
              <a:t>CeBre</a:t>
            </a:r>
            <a:r>
              <a:rPr lang="it-IT" sz="2000" dirty="0">
                <a:sym typeface="Symbol"/>
              </a:rPr>
              <a:t> 2”x2” </a:t>
            </a:r>
            <a:r>
              <a:rPr lang="it-IT" sz="2000" dirty="0" err="1">
                <a:sym typeface="Symbol"/>
              </a:rPr>
              <a:t>crystals</a:t>
            </a:r>
            <a:r>
              <a:rPr lang="it-IT" sz="2000" dirty="0">
                <a:sym typeface="Symbol"/>
              </a:rPr>
              <a:t> in 8 clusters</a:t>
            </a:r>
          </a:p>
          <a:p>
            <a:r>
              <a:rPr lang="it-IT" sz="2000" dirty="0">
                <a:sym typeface="Symbol"/>
              </a:rPr>
              <a:t> 28 </a:t>
            </a:r>
            <a:r>
              <a:rPr lang="it-IT" sz="2000" dirty="0" err="1">
                <a:sym typeface="Symbol"/>
              </a:rPr>
              <a:t>liters</a:t>
            </a:r>
            <a:r>
              <a:rPr lang="it-IT" sz="2000" dirty="0">
                <a:sym typeface="Symbol"/>
              </a:rPr>
              <a:t> </a:t>
            </a:r>
            <a:r>
              <a:rPr lang="it-IT" sz="2000" dirty="0" err="1">
                <a:sym typeface="Symbol"/>
              </a:rPr>
              <a:t>of</a:t>
            </a:r>
            <a:r>
              <a:rPr lang="it-IT" sz="2000" dirty="0">
                <a:sym typeface="Symbol"/>
              </a:rPr>
              <a:t> </a:t>
            </a:r>
            <a:r>
              <a:rPr lang="it-IT" sz="2000" dirty="0" err="1">
                <a:sym typeface="Symbol"/>
              </a:rPr>
              <a:t>NaI</a:t>
            </a:r>
            <a:r>
              <a:rPr lang="it-IT" sz="2000" dirty="0">
                <a:sym typeface="Symbol"/>
              </a:rPr>
              <a:t> in 8 </a:t>
            </a:r>
            <a:r>
              <a:rPr lang="it-IT" sz="2000" dirty="0" err="1">
                <a:sym typeface="Symbol"/>
              </a:rPr>
              <a:t>clusters</a:t>
            </a:r>
            <a:endParaRPr lang="it-IT" sz="2000" dirty="0"/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0E5CABC0-96B8-423A-9723-52D5C09AF484}"/>
              </a:ext>
            </a:extLst>
          </p:cNvPr>
          <p:cNvSpPr/>
          <p:nvPr/>
        </p:nvSpPr>
        <p:spPr>
          <a:xfrm>
            <a:off x="4619435" y="4954836"/>
            <a:ext cx="6096000" cy="1200329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r>
              <a:rPr lang="pl-PL" b="1" dirty="0" err="1"/>
              <a:t>Previous</a:t>
            </a:r>
            <a:r>
              <a:rPr lang="pl-PL" b="1" dirty="0"/>
              <a:t> </a:t>
            </a:r>
            <a:r>
              <a:rPr lang="pl-PL" b="1" dirty="0" err="1"/>
              <a:t>use</a:t>
            </a:r>
            <a:r>
              <a:rPr lang="pl-PL" b="1" dirty="0"/>
              <a:t> of PARIS in PFGS/PFNS:</a:t>
            </a:r>
          </a:p>
          <a:p>
            <a:r>
              <a:rPr lang="pl-PL" dirty="0"/>
              <a:t>E. </a:t>
            </a:r>
            <a:r>
              <a:rPr lang="pl-PL" dirty="0" err="1"/>
              <a:t>Kozulin</a:t>
            </a:r>
            <a:r>
              <a:rPr lang="pl-PL" dirty="0"/>
              <a:t> et al., </a:t>
            </a:r>
            <a:r>
              <a:rPr lang="pl-PL" dirty="0" err="1"/>
              <a:t>Eur</a:t>
            </a:r>
            <a:r>
              <a:rPr lang="pl-PL" dirty="0"/>
              <a:t>. </a:t>
            </a:r>
            <a:r>
              <a:rPr lang="pl-PL" dirty="0" err="1"/>
              <a:t>Phys</a:t>
            </a:r>
            <a:r>
              <a:rPr lang="pl-PL" dirty="0"/>
              <a:t>. J A 56 (2020) 6</a:t>
            </a:r>
          </a:p>
          <a:p>
            <a:r>
              <a:rPr lang="pl-PL" dirty="0"/>
              <a:t>E. </a:t>
            </a:r>
            <a:r>
              <a:rPr lang="pl-PL" dirty="0" err="1"/>
              <a:t>Vardaci</a:t>
            </a:r>
            <a:r>
              <a:rPr lang="pl-PL" dirty="0"/>
              <a:t> et al., </a:t>
            </a:r>
            <a:r>
              <a:rPr lang="pl-PL" dirty="0" err="1"/>
              <a:t>Phys</a:t>
            </a:r>
            <a:r>
              <a:rPr lang="pl-PL" dirty="0"/>
              <a:t>. </a:t>
            </a:r>
            <a:r>
              <a:rPr lang="pl-PL" dirty="0" err="1"/>
              <a:t>Rev</a:t>
            </a:r>
            <a:r>
              <a:rPr lang="pl-PL" dirty="0"/>
              <a:t>. C 101 (2020) 064612</a:t>
            </a:r>
          </a:p>
          <a:p>
            <a:r>
              <a:rPr lang="pl-PL" dirty="0"/>
              <a:t>L. </a:t>
            </a:r>
            <a:r>
              <a:rPr lang="pl-PL" dirty="0" err="1"/>
              <a:t>Qi</a:t>
            </a:r>
            <a:r>
              <a:rPr lang="pl-PL" dirty="0"/>
              <a:t> et al., </a:t>
            </a:r>
            <a:r>
              <a:rPr lang="pl-PL" dirty="0" err="1"/>
              <a:t>Eur</a:t>
            </a:r>
            <a:r>
              <a:rPr lang="pl-PL" dirty="0"/>
              <a:t>. </a:t>
            </a:r>
            <a:r>
              <a:rPr lang="pl-PL" dirty="0" err="1"/>
              <a:t>Phys</a:t>
            </a:r>
            <a:r>
              <a:rPr lang="pl-PL" dirty="0"/>
              <a:t>. J A 56 (2020) 98</a:t>
            </a:r>
          </a:p>
        </p:txBody>
      </p:sp>
    </p:spTree>
    <p:extLst>
      <p:ext uri="{BB962C8B-B14F-4D97-AF65-F5344CB8AC3E}">
        <p14:creationId xmlns:p14="http://schemas.microsoft.com/office/powerpoint/2010/main" val="3121413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 flipH="1">
            <a:off x="9837018" y="4539696"/>
            <a:ext cx="2205039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  <a:sym typeface="Symbol" panose="05050102010706020507" pitchFamily="18" charset="2"/>
              </a:rPr>
              <a:t>PARIS:</a:t>
            </a:r>
          </a:p>
          <a:p>
            <a:r>
              <a:rPr lang="en-US" sz="20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  <a:sym typeface="Symbol" panose="05050102010706020507" pitchFamily="18" charset="2"/>
              </a:rPr>
              <a:t>Excelent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</a:p>
          <a:p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anose="02020603050405020304" pitchFamily="18" charset="0"/>
                <a:sym typeface="Symbol" panose="05050102010706020507" pitchFamily="18" charset="2"/>
              </a:rPr>
              <a:t>neutron/ discrimination</a:t>
            </a:r>
            <a:endParaRPr lang="en-US" sz="20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41" y="3555324"/>
            <a:ext cx="9465029" cy="3292185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3F283F2-AB9F-4CC0-FA24-389A397850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941" y="10491"/>
            <a:ext cx="5490462" cy="3525601"/>
          </a:xfrm>
          <a:prstGeom prst="rect">
            <a:avLst/>
          </a:prstGeom>
        </p:spPr>
      </p:pic>
      <p:sp>
        <p:nvSpPr>
          <p:cNvPr id="9" name="Prostokąt 8">
            <a:extLst>
              <a:ext uri="{FF2B5EF4-FFF2-40B4-BE49-F238E27FC236}">
                <a16:creationId xmlns:a16="http://schemas.microsoft.com/office/drawing/2014/main" id="{BA323F37-0157-0CA4-D316-56AB1D4F2C95}"/>
              </a:ext>
            </a:extLst>
          </p:cNvPr>
          <p:cNvSpPr/>
          <p:nvPr/>
        </p:nvSpPr>
        <p:spPr>
          <a:xfrm>
            <a:off x="5910740" y="1421051"/>
            <a:ext cx="6131318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+mj-lt"/>
              </a:rPr>
              <a:t>VAMOS++:</a:t>
            </a:r>
          </a:p>
          <a:p>
            <a:r>
              <a:rPr lang="en-US" sz="2000" dirty="0" err="1">
                <a:latin typeface="+mj-lt"/>
              </a:rPr>
              <a:t>Ecellent</a:t>
            </a:r>
            <a:r>
              <a:rPr lang="en-US" sz="2000" dirty="0">
                <a:latin typeface="+mj-lt"/>
              </a:rPr>
              <a:t> A&amp;Z resolution</a:t>
            </a:r>
            <a:r>
              <a:rPr lang="pl-PL" sz="2000" dirty="0">
                <a:latin typeface="+mj-lt"/>
              </a:rPr>
              <a:t> - </a:t>
            </a:r>
            <a:r>
              <a:rPr lang="en-US" sz="2000" dirty="0">
                <a:latin typeface="+mj-lt"/>
              </a:rPr>
              <a:t>in the present experiment it was </a:t>
            </a:r>
            <a:r>
              <a:rPr lang="en-US" sz="2000" b="1" dirty="0">
                <a:latin typeface="+mj-lt"/>
              </a:rPr>
              <a:t>1/200</a:t>
            </a:r>
            <a:r>
              <a:rPr lang="en-US" sz="2000" dirty="0">
                <a:latin typeface="+mj-lt"/>
              </a:rPr>
              <a:t> </a:t>
            </a:r>
            <a:r>
              <a:rPr lang="pl-PL" sz="2000" dirty="0">
                <a:latin typeface="+mj-lt"/>
              </a:rPr>
              <a:t>in mass </a:t>
            </a:r>
            <a:r>
              <a:rPr lang="en-US" sz="2000" dirty="0">
                <a:latin typeface="+mj-lt"/>
              </a:rPr>
              <a:t>and </a:t>
            </a:r>
            <a:r>
              <a:rPr lang="en-US" sz="2000" b="1" dirty="0">
                <a:latin typeface="+mj-lt"/>
              </a:rPr>
              <a:t>1/68</a:t>
            </a:r>
            <a:r>
              <a:rPr lang="pl-PL" sz="2000" dirty="0">
                <a:latin typeface="+mj-lt"/>
              </a:rPr>
              <a:t> in </a:t>
            </a:r>
            <a:r>
              <a:rPr lang="pl-PL" sz="2000" dirty="0" err="1">
                <a:latin typeface="+mj-lt"/>
              </a:rPr>
              <a:t>charge</a:t>
            </a:r>
            <a:r>
              <a:rPr lang="pl-PL" sz="2000" dirty="0">
                <a:latin typeface="+mj-lt"/>
              </a:rPr>
              <a:t>.</a:t>
            </a:r>
            <a:endParaRPr lang="en-US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8520734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ZoneTexte 35"/>
          <p:cNvSpPr txBox="1"/>
          <p:nvPr/>
        </p:nvSpPr>
        <p:spPr>
          <a:xfrm flipH="1">
            <a:off x="350591" y="80113"/>
            <a:ext cx="11841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Symbol" panose="05050102010706020507" pitchFamily="18" charset="2"/>
              </a:rPr>
              <a:t>A singular phenomenon: The fission “  bump ”</a:t>
            </a:r>
          </a:p>
        </p:txBody>
      </p:sp>
      <p:grpSp>
        <p:nvGrpSpPr>
          <p:cNvPr id="11" name="Groupe 10"/>
          <p:cNvGrpSpPr/>
          <p:nvPr/>
        </p:nvGrpSpPr>
        <p:grpSpPr>
          <a:xfrm>
            <a:off x="217831" y="857706"/>
            <a:ext cx="5248563" cy="5865476"/>
            <a:chOff x="772374" y="730384"/>
            <a:chExt cx="5248563" cy="5865476"/>
          </a:xfrm>
        </p:grpSpPr>
        <p:sp>
          <p:nvSpPr>
            <p:cNvPr id="42" name="ZoneTexte 41"/>
            <p:cNvSpPr txBox="1"/>
            <p:nvPr/>
          </p:nvSpPr>
          <p:spPr>
            <a:xfrm>
              <a:off x="839382" y="730384"/>
              <a:ext cx="5181555" cy="9790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>
                  <a:latin typeface="Times New Roman" pitchFamily="18" charset="0"/>
                  <a:cs typeface="Times New Roman" pitchFamily="18" charset="0"/>
                  <a:sym typeface="Wingdings" pitchFamily="2" charset="2"/>
                </a:rPr>
                <a:t>  </a:t>
              </a:r>
              <a:r>
                <a:rPr lang="fr-FR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rPr>
                <a:t>1980’s:</a:t>
              </a:r>
              <a:r>
                <a:rPr lang="fr-FR" b="1">
                  <a:latin typeface="Times New Roman" pitchFamily="18" charset="0"/>
                  <a:cs typeface="Times New Roman" pitchFamily="18" charset="0"/>
                  <a:sym typeface="Wingdings" pitchFamily="2" charset="2"/>
                </a:rPr>
                <a:t> Evidence of an excess  </a:t>
              </a:r>
            </a:p>
            <a:p>
              <a:r>
                <a:rPr lang="fr-FR" b="1">
                  <a:latin typeface="Times New Roman" pitchFamily="18" charset="0"/>
                  <a:cs typeface="Times New Roman" pitchFamily="18" charset="0"/>
                  <a:sym typeface="Wingdings" pitchFamily="2" charset="2"/>
                </a:rPr>
                <a:t>  of </a:t>
              </a:r>
              <a:r>
                <a:rPr lang="fr-FR" b="1">
                  <a:latin typeface="Times New Roman" pitchFamily="18" charset="0"/>
                  <a:cs typeface="Times New Roman" pitchFamily="18" charset="0"/>
                  <a:sym typeface="Symbol" panose="05050102010706020507" pitchFamily="18" charset="2"/>
                </a:rPr>
                <a:t>’s</a:t>
              </a:r>
              <a:r>
                <a:rPr lang="fr-FR" b="1">
                  <a:latin typeface="Times New Roman" pitchFamily="18" charset="0"/>
                  <a:cs typeface="Times New Roman" pitchFamily="18" charset="0"/>
                  <a:sym typeface="Wingdings" pitchFamily="2" charset="2"/>
                </a:rPr>
                <a:t> at high </a:t>
              </a:r>
              <a:r>
                <a:rPr lang="en-US" b="1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E</a:t>
              </a:r>
              <a:r>
                <a:rPr lang="fr-FR" b="1" i="1" baseline="-25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 </a:t>
              </a:r>
              <a:r>
                <a:rPr lang="fr-FR" b="1">
                  <a:latin typeface="Times New Roman" pitchFamily="18" charset="0"/>
                  <a:cs typeface="Times New Roman" pitchFamily="18" charset="0"/>
                  <a:sym typeface="Wingdings" pitchFamily="2" charset="2"/>
                </a:rPr>
                <a:t> for some splits</a:t>
              </a:r>
            </a:p>
          </p:txBody>
        </p:sp>
        <p:grpSp>
          <p:nvGrpSpPr>
            <p:cNvPr id="6" name="Groupe 5"/>
            <p:cNvGrpSpPr/>
            <p:nvPr/>
          </p:nvGrpSpPr>
          <p:grpSpPr>
            <a:xfrm>
              <a:off x="772374" y="1502363"/>
              <a:ext cx="3452911" cy="5093497"/>
              <a:chOff x="97211" y="1071822"/>
              <a:chExt cx="3781026" cy="5226118"/>
            </a:xfrm>
          </p:grpSpPr>
          <p:sp>
            <p:nvSpPr>
              <p:cNvPr id="26" name="Rectangle 24"/>
              <p:cNvSpPr>
                <a:spLocks noChangeArrowheads="1"/>
              </p:cNvSpPr>
              <p:nvPr/>
            </p:nvSpPr>
            <p:spPr bwMode="auto">
              <a:xfrm>
                <a:off x="1039372" y="5969320"/>
                <a:ext cx="2795806" cy="32862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ts val="50"/>
                  </a:spcBef>
                  <a:defRPr/>
                </a:pPr>
                <a:r>
                  <a:rPr lang="fr-FR" sz="1000" dirty="0" err="1">
                    <a:latin typeface="Times New Roman" pitchFamily="18" charset="0"/>
                    <a:cs typeface="Times New Roman" pitchFamily="18" charset="0"/>
                  </a:rPr>
                  <a:t>Holtzel</a:t>
                </a:r>
                <a:r>
                  <a:rPr lang="fr-FR" sz="1000" dirty="0">
                    <a:latin typeface="Times New Roman" pitchFamily="18" charset="0"/>
                    <a:cs typeface="Times New Roman" pitchFamily="18" charset="0"/>
                  </a:rPr>
                  <a:t> et al., </a:t>
                </a:r>
                <a:r>
                  <a:rPr lang="fr-FR" sz="1000">
                    <a:latin typeface="Times New Roman" pitchFamily="18" charset="0"/>
                    <a:cs typeface="Times New Roman" pitchFamily="18" charset="0"/>
                  </a:rPr>
                  <a:t>Z Phys</a:t>
                </a:r>
                <a:r>
                  <a:rPr lang="fr-FR" sz="1000" dirty="0">
                    <a:latin typeface="Times New Roman" pitchFamily="18" charset="0"/>
                    <a:cs typeface="Times New Roman" pitchFamily="18" charset="0"/>
                  </a:rPr>
                  <a:t>. (1996)</a:t>
                </a:r>
              </a:p>
            </p:txBody>
          </p:sp>
          <p:grpSp>
            <p:nvGrpSpPr>
              <p:cNvPr id="3" name="Groupe 2"/>
              <p:cNvGrpSpPr/>
              <p:nvPr/>
            </p:nvGrpSpPr>
            <p:grpSpPr>
              <a:xfrm>
                <a:off x="97211" y="1071822"/>
                <a:ext cx="3781026" cy="4978199"/>
                <a:chOff x="591402" y="1040635"/>
                <a:chExt cx="4121689" cy="4978199"/>
              </a:xfrm>
            </p:grpSpPr>
            <p:pic>
              <p:nvPicPr>
                <p:cNvPr id="21" name="Image 20"/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931" r="1673"/>
                <a:stretch/>
              </p:blipFill>
              <p:spPr>
                <a:xfrm>
                  <a:off x="591402" y="1040635"/>
                  <a:ext cx="4121689" cy="4978199"/>
                </a:xfrm>
                <a:prstGeom prst="rect">
                  <a:avLst/>
                </a:prstGeom>
              </p:spPr>
            </p:pic>
            <p:sp>
              <p:nvSpPr>
                <p:cNvPr id="23" name="Ellipse 22"/>
                <p:cNvSpPr/>
                <p:nvPr/>
              </p:nvSpPr>
              <p:spPr>
                <a:xfrm>
                  <a:off x="2408828" y="1568380"/>
                  <a:ext cx="468000" cy="1126130"/>
                </a:xfrm>
                <a:prstGeom prst="ellipse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5" name="Flèche vers le bas 24"/>
                <p:cNvSpPr/>
                <p:nvPr/>
              </p:nvSpPr>
              <p:spPr>
                <a:xfrm>
                  <a:off x="1956662" y="1071071"/>
                  <a:ext cx="211515" cy="351512"/>
                </a:xfrm>
                <a:prstGeom prst="downArrow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7" name="Flèche vers le bas 26"/>
                <p:cNvSpPr/>
                <p:nvPr/>
              </p:nvSpPr>
              <p:spPr>
                <a:xfrm>
                  <a:off x="3624776" y="1071071"/>
                  <a:ext cx="211515" cy="351512"/>
                </a:xfrm>
                <a:prstGeom prst="downArrow">
                  <a:avLst/>
                </a:prstGeom>
                <a:solidFill>
                  <a:srgbClr val="FF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28" name="Ellipse 27"/>
                <p:cNvSpPr/>
                <p:nvPr/>
              </p:nvSpPr>
              <p:spPr>
                <a:xfrm>
                  <a:off x="4216177" y="1565622"/>
                  <a:ext cx="431962" cy="1126130"/>
                </a:xfrm>
                <a:prstGeom prst="ellipse">
                  <a:avLst/>
                </a:prstGeom>
                <a:noFill/>
                <a:ln w="28575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22" name="ZoneTexte 21"/>
              <p:cNvSpPr txBox="1"/>
              <p:nvPr/>
            </p:nvSpPr>
            <p:spPr>
              <a:xfrm>
                <a:off x="642705" y="1114560"/>
                <a:ext cx="1424136" cy="3674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baseline="3000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 </a:t>
                </a:r>
                <a:r>
                  <a:rPr lang="en-US" sz="1000" b="1" baseline="3000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252</a:t>
                </a:r>
                <a:r>
                  <a:rPr lang="en-US" sz="10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Cf (sf)</a:t>
                </a:r>
                <a:endParaRPr lang="en-US" sz="10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2" name="Groupe 11"/>
          <p:cNvGrpSpPr/>
          <p:nvPr/>
        </p:nvGrpSpPr>
        <p:grpSpPr>
          <a:xfrm>
            <a:off x="8237274" y="994419"/>
            <a:ext cx="3887462" cy="2356014"/>
            <a:chOff x="4327564" y="1197669"/>
            <a:chExt cx="3887462" cy="2356014"/>
          </a:xfrm>
        </p:grpSpPr>
        <p:sp>
          <p:nvSpPr>
            <p:cNvPr id="58" name="ZoneTexte 57"/>
            <p:cNvSpPr txBox="1"/>
            <p:nvPr/>
          </p:nvSpPr>
          <p:spPr>
            <a:xfrm>
              <a:off x="4327564" y="1197669"/>
              <a:ext cx="388746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 b="1">
                  <a:latin typeface="Times New Roman" pitchFamily="18" charset="0"/>
                  <a:cs typeface="Times New Roman" pitchFamily="18" charset="0"/>
                  <a:sym typeface="Wingdings" pitchFamily="2" charset="2"/>
                </a:rPr>
                <a:t>  </a:t>
              </a:r>
              <a:r>
                <a:rPr lang="fr-FR" b="1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  <a:sym typeface="Wingdings" pitchFamily="2" charset="2"/>
                </a:rPr>
                <a:t>2019 onwards</a:t>
              </a:r>
              <a:r>
                <a:rPr lang="fr-FR" b="1">
                  <a:latin typeface="Times New Roman" pitchFamily="18" charset="0"/>
                  <a:cs typeface="Times New Roman" pitchFamily="18" charset="0"/>
                  <a:sym typeface="Wingdings" pitchFamily="2" charset="2"/>
                </a:rPr>
                <a:t>: </a:t>
              </a:r>
              <a:r>
                <a:rPr lang="fr-FR" b="1">
                  <a:latin typeface="Times New Roman" pitchFamily="18" charset="0"/>
                  <a:cs typeface="Times New Roman" pitchFamily="18" charset="0"/>
                  <a:sym typeface="Symbol" panose="05050102010706020507" pitchFamily="18" charset="2"/>
                </a:rPr>
                <a:t> </a:t>
              </a:r>
              <a:r>
                <a:rPr lang="fr-FR" b="1">
                  <a:latin typeface="Times New Roman" pitchFamily="18" charset="0"/>
                  <a:cs typeface="Times New Roman" pitchFamily="18" charset="0"/>
                  <a:sym typeface="Wingdings" pitchFamily="2" charset="2"/>
                </a:rPr>
                <a:t>bump profile</a:t>
              </a:r>
            </a:p>
          </p:txBody>
        </p:sp>
        <p:grpSp>
          <p:nvGrpSpPr>
            <p:cNvPr id="10" name="Groupe 9"/>
            <p:cNvGrpSpPr/>
            <p:nvPr/>
          </p:nvGrpSpPr>
          <p:grpSpPr>
            <a:xfrm>
              <a:off x="4831086" y="1695659"/>
              <a:ext cx="3272403" cy="1858024"/>
              <a:chOff x="3968305" y="2566133"/>
              <a:chExt cx="3272403" cy="1858024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5745503" y="4149079"/>
                <a:ext cx="537018" cy="1001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71" name="Rectangle 24"/>
              <p:cNvSpPr>
                <a:spLocks noChangeArrowheads="1"/>
              </p:cNvSpPr>
              <p:nvPr/>
            </p:nvSpPr>
            <p:spPr bwMode="auto">
              <a:xfrm>
                <a:off x="4242946" y="4093193"/>
                <a:ext cx="2997762" cy="3309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ts val="50"/>
                  </a:spcBef>
                  <a:defRPr/>
                </a:pPr>
                <a:r>
                  <a:rPr lang="fr-FR" sz="1000">
                    <a:latin typeface="Times New Roman" pitchFamily="18" charset="0"/>
                    <a:cs typeface="Times New Roman" pitchFamily="18" charset="0"/>
                  </a:rPr>
                  <a:t>Francheteau et al., PRC (2025)</a:t>
                </a:r>
                <a:endParaRPr lang="fr-FR" sz="10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72" name="Groupe 71"/>
              <p:cNvGrpSpPr/>
              <p:nvPr/>
            </p:nvGrpSpPr>
            <p:grpSpPr>
              <a:xfrm>
                <a:off x="3968305" y="2566133"/>
                <a:ext cx="2253075" cy="1483123"/>
                <a:chOff x="2476964" y="3445727"/>
                <a:chExt cx="2752958" cy="2675062"/>
              </a:xfrm>
            </p:grpSpPr>
            <p:grpSp>
              <p:nvGrpSpPr>
                <p:cNvPr id="73" name="Groupe 72"/>
                <p:cNvGrpSpPr/>
                <p:nvPr/>
              </p:nvGrpSpPr>
              <p:grpSpPr>
                <a:xfrm>
                  <a:off x="2476964" y="3445727"/>
                  <a:ext cx="2752958" cy="2483203"/>
                  <a:chOff x="2476964" y="3445727"/>
                  <a:chExt cx="2752958" cy="2483203"/>
                </a:xfrm>
              </p:grpSpPr>
              <p:pic>
                <p:nvPicPr>
                  <p:cNvPr id="75" name="Image 74"/>
                  <p:cNvPicPr>
                    <a:picLocks noChangeAspect="1"/>
                  </p:cNvPicPr>
                  <p:nvPr/>
                </p:nvPicPr>
                <p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2476964" y="3452025"/>
                    <a:ext cx="2752958" cy="2444936"/>
                  </a:xfrm>
                  <a:prstGeom prst="rect">
                    <a:avLst/>
                  </a:prstGeom>
                </p:spPr>
              </p:pic>
              <p:sp>
                <p:nvSpPr>
                  <p:cNvPr id="76" name="Rectangle 75"/>
                  <p:cNvSpPr/>
                  <p:nvPr/>
                </p:nvSpPr>
                <p:spPr>
                  <a:xfrm>
                    <a:off x="2631688" y="3445727"/>
                    <a:ext cx="2520175" cy="2483203"/>
                  </a:xfrm>
                  <a:prstGeom prst="rect">
                    <a:avLst/>
                  </a:prstGeom>
                  <a:noFill/>
                  <a:ln w="254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7" name="Rectangle 76"/>
                  <p:cNvSpPr/>
                  <p:nvPr/>
                </p:nvSpPr>
                <p:spPr>
                  <a:xfrm>
                    <a:off x="3869655" y="3459550"/>
                    <a:ext cx="1280903" cy="8275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8" name="Rectangle 77"/>
                  <p:cNvSpPr/>
                  <p:nvPr/>
                </p:nvSpPr>
                <p:spPr>
                  <a:xfrm>
                    <a:off x="3359380" y="3459550"/>
                    <a:ext cx="988126" cy="40999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79" name="Rectangle 78"/>
                  <p:cNvSpPr/>
                  <p:nvPr/>
                </p:nvSpPr>
                <p:spPr>
                  <a:xfrm>
                    <a:off x="4569061" y="3459550"/>
                    <a:ext cx="582059" cy="109723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0" name="Rectangle 79"/>
                  <p:cNvSpPr/>
                  <p:nvPr/>
                </p:nvSpPr>
                <p:spPr>
                  <a:xfrm>
                    <a:off x="2688040" y="5254927"/>
                    <a:ext cx="2258850" cy="64203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1" name="Rectangle 80"/>
                  <p:cNvSpPr/>
                  <p:nvPr/>
                </p:nvSpPr>
                <p:spPr>
                  <a:xfrm>
                    <a:off x="2688040" y="4419849"/>
                    <a:ext cx="390032" cy="827553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2" name="Rectangle 81"/>
                  <p:cNvSpPr/>
                  <p:nvPr/>
                </p:nvSpPr>
                <p:spPr>
                  <a:xfrm>
                    <a:off x="2967980" y="4822180"/>
                    <a:ext cx="1097523" cy="590697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4" name="Flèche vers le bas 83"/>
                  <p:cNvSpPr/>
                  <p:nvPr/>
                </p:nvSpPr>
                <p:spPr>
                  <a:xfrm>
                    <a:off x="4051134" y="4008166"/>
                    <a:ext cx="126487" cy="365204"/>
                  </a:xfrm>
                  <a:prstGeom prst="downArrow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  <p:sp>
                <p:nvSpPr>
                  <p:cNvPr id="85" name="Flèche vers le bas 84"/>
                  <p:cNvSpPr/>
                  <p:nvPr/>
                </p:nvSpPr>
                <p:spPr>
                  <a:xfrm>
                    <a:off x="4527324" y="4191579"/>
                    <a:ext cx="126487" cy="365204"/>
                  </a:xfrm>
                  <a:prstGeom prst="downArrow">
                    <a:avLst/>
                  </a:prstGeom>
                  <a:solidFill>
                    <a:srgbClr val="FF0000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fr-FR"/>
                  </a:p>
                </p:txBody>
              </p:sp>
            </p:grpSp>
            <p:pic>
              <p:nvPicPr>
                <p:cNvPr id="74" name="Image 73"/>
                <p:cNvPicPr>
                  <a:picLocks noChangeAspect="1"/>
                </p:cNvPicPr>
                <p:nvPr/>
              </p:nvPicPr>
              <p:blipFill rotWithShape="1">
                <a:blip r:embed="rId5"/>
                <a:srcRect t="-56065" b="56064"/>
                <a:stretch/>
              </p:blipFill>
              <p:spPr>
                <a:xfrm>
                  <a:off x="2631687" y="5655930"/>
                  <a:ext cx="2598235" cy="464859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29" name="Groupe 28"/>
          <p:cNvGrpSpPr/>
          <p:nvPr/>
        </p:nvGrpSpPr>
        <p:grpSpPr>
          <a:xfrm>
            <a:off x="4093007" y="3958294"/>
            <a:ext cx="8237846" cy="2300191"/>
            <a:chOff x="4093007" y="3958294"/>
            <a:chExt cx="8237846" cy="2300191"/>
          </a:xfrm>
        </p:grpSpPr>
        <p:grpSp>
          <p:nvGrpSpPr>
            <p:cNvPr id="19" name="Groupe 18"/>
            <p:cNvGrpSpPr/>
            <p:nvPr/>
          </p:nvGrpSpPr>
          <p:grpSpPr>
            <a:xfrm>
              <a:off x="8717767" y="4517344"/>
              <a:ext cx="3613086" cy="1065813"/>
              <a:chOff x="6059591" y="3759875"/>
              <a:chExt cx="3016034" cy="1196539"/>
            </a:xfrm>
          </p:grpSpPr>
          <p:sp>
            <p:nvSpPr>
              <p:cNvPr id="34" name="Rectangle 33"/>
              <p:cNvSpPr/>
              <p:nvPr/>
            </p:nvSpPr>
            <p:spPr>
              <a:xfrm>
                <a:off x="6361366" y="3882254"/>
                <a:ext cx="2239793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endParaRPr lang="en-US" sz="1600"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Wingdings 3" panose="05040102010807070707" pitchFamily="18" charset="2"/>
                </a:endParaRPr>
              </a:p>
            </p:txBody>
          </p:sp>
          <p:sp>
            <p:nvSpPr>
              <p:cNvPr id="31" name="Rectangle 30"/>
              <p:cNvSpPr/>
              <p:nvPr/>
            </p:nvSpPr>
            <p:spPr>
              <a:xfrm>
                <a:off x="6059591" y="4094877"/>
                <a:ext cx="3016034" cy="493733"/>
              </a:xfrm>
              <a:prstGeom prst="rect">
                <a:avLst/>
              </a:prstGeom>
              <a:noFill/>
            </p:spPr>
            <p:txBody>
              <a:bodyPr wrap="none" lIns="91440" tIns="45720" rIns="91440" bIns="45720">
                <a:spAutoFit/>
              </a:bodyPr>
              <a:lstStyle/>
              <a:p>
                <a:pPr algn="ctr"/>
                <a:r>
                  <a:rPr lang="fr-FR" sz="16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  <a:sym typeface="Wingdings" pitchFamily="2" charset="2"/>
                  </a:rPr>
                  <a:t>Need of </a:t>
                </a:r>
                <a:r>
                  <a:rPr lang="fr-FR" sz="1600" b="1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  <a:sym typeface="Wingdings" pitchFamily="2" charset="2"/>
                  </a:rPr>
                  <a:t>A</a:t>
                </a:r>
                <a:r>
                  <a:rPr lang="fr-FR" sz="16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  <a:sym typeface="Wingdings" pitchFamily="2" charset="2"/>
                  </a:rPr>
                  <a:t> and </a:t>
                </a:r>
                <a:r>
                  <a:rPr lang="fr-FR" sz="1600" b="1" i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  <a:sym typeface="Wingdings" pitchFamily="2" charset="2"/>
                  </a:rPr>
                  <a:t>Z</a:t>
                </a:r>
                <a:r>
                  <a:rPr lang="fr-FR" sz="16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  <a:sym typeface="Wingdings" pitchFamily="2" charset="2"/>
                  </a:rPr>
                  <a:t> </a:t>
                </a:r>
              </a:p>
              <a:p>
                <a:pPr algn="ctr"/>
                <a:r>
                  <a:rPr lang="fr-FR" sz="16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Arial" panose="020B0604020202020204" pitchFamily="34" charset="0"/>
                    <a:cs typeface="Arial" panose="020B0604020202020204" pitchFamily="34" charset="0"/>
                    <a:sym typeface="Wingdings" pitchFamily="2" charset="2"/>
                  </a:rPr>
                  <a:t>   identification of the emitter</a:t>
                </a:r>
                <a:endParaRPr lang="fr-FR" cap="none" spc="0">
                  <a:ln w="0"/>
                  <a:effectLst>
                    <a:reflection blurRad="6350" stA="53000" endA="300" endPos="35500" dir="5400000" sy="-90000" algn="bl" rotWithShape="0"/>
                  </a:effectLst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Flèche droite 31"/>
              <p:cNvSpPr/>
              <p:nvPr/>
            </p:nvSpPr>
            <p:spPr>
              <a:xfrm>
                <a:off x="6136362" y="3759875"/>
                <a:ext cx="252618" cy="1196539"/>
              </a:xfrm>
              <a:prstGeom prst="rightArrow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17" name="Groupe 16"/>
            <p:cNvGrpSpPr/>
            <p:nvPr/>
          </p:nvGrpSpPr>
          <p:grpSpPr>
            <a:xfrm>
              <a:off x="4093007" y="3958294"/>
              <a:ext cx="8038299" cy="2300191"/>
              <a:chOff x="4093007" y="3958294"/>
              <a:chExt cx="8038299" cy="2300191"/>
            </a:xfrm>
          </p:grpSpPr>
          <p:sp>
            <p:nvSpPr>
              <p:cNvPr id="41" name="Rectangle 40"/>
              <p:cNvSpPr/>
              <p:nvPr/>
            </p:nvSpPr>
            <p:spPr>
              <a:xfrm>
                <a:off x="10486956" y="4127416"/>
                <a:ext cx="537018" cy="10018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pic>
            <p:nvPicPr>
              <p:cNvPr id="24" name="Image 23" descr="Doubt4.PNG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0252278" y="4318129"/>
                <a:ext cx="433295" cy="508042"/>
              </a:xfrm>
              <a:prstGeom prst="rect">
                <a:avLst/>
              </a:prstGeom>
            </p:spPr>
          </p:pic>
          <p:grpSp>
            <p:nvGrpSpPr>
              <p:cNvPr id="87" name="Groupe 86"/>
              <p:cNvGrpSpPr/>
              <p:nvPr/>
            </p:nvGrpSpPr>
            <p:grpSpPr>
              <a:xfrm>
                <a:off x="4406334" y="4319493"/>
                <a:ext cx="4879822" cy="1938992"/>
                <a:chOff x="4983378" y="4514457"/>
                <a:chExt cx="5235625" cy="1938992"/>
              </a:xfrm>
            </p:grpSpPr>
            <p:sp>
              <p:nvSpPr>
                <p:cNvPr id="89" name="ZoneTexte 88"/>
                <p:cNvSpPr txBox="1"/>
                <p:nvPr/>
              </p:nvSpPr>
              <p:spPr>
                <a:xfrm>
                  <a:off x="4983378" y="4514457"/>
                  <a:ext cx="5235625" cy="19389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2000" b="1">
                      <a:solidFill>
                        <a:srgbClr val="FF0000"/>
                      </a:solidFill>
                      <a:latin typeface="Times New Roman" pitchFamily="18" charset="0"/>
                      <a:cs typeface="Times New Roman" pitchFamily="18" charset="0"/>
                      <a:sym typeface="Wingdings" pitchFamily="2" charset="2"/>
                    </a:rPr>
                    <a:t> Early 2025</a:t>
                  </a:r>
                  <a:r>
                    <a:rPr lang="fr-FR" sz="2000" b="1">
                      <a:latin typeface="Times New Roman" pitchFamily="18" charset="0"/>
                      <a:cs typeface="Times New Roman" pitchFamily="18" charset="0"/>
                      <a:sym typeface="Wingdings" pitchFamily="2" charset="2"/>
                    </a:rPr>
                    <a:t>: Heated debate about o</a:t>
                  </a:r>
                  <a:r>
                    <a:rPr lang="en-US" sz="2000" b="1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rigin</a:t>
                  </a:r>
                </a:p>
                <a:p>
                  <a:r>
                    <a:rPr lang="en-US" sz="2000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</a:t>
                  </a:r>
                  <a:r>
                    <a:rPr lang="en-US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Structural? Statistical?</a:t>
                  </a:r>
                  <a:endParaRPr lang="en-US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r>
                    <a:rPr lang="en-US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Collective or Single-particle nature?  </a:t>
                  </a:r>
                  <a:endParaRPr lang="en-US" dirty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r>
                    <a:rPr lang="en-US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   Due to </a:t>
                  </a:r>
                  <a:r>
                    <a:rPr lang="en-US" i="1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(</a:t>
                  </a:r>
                  <a:r>
                    <a:rPr lang="en-US" i="1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N</a:t>
                  </a:r>
                  <a:r>
                    <a:rPr lang="en-US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~68,82) and/or </a:t>
                  </a:r>
                  <a:r>
                    <a:rPr lang="en-US" i="1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p</a:t>
                  </a:r>
                  <a:r>
                    <a:rPr lang="en-US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 (</a:t>
                  </a:r>
                  <a:r>
                    <a:rPr lang="en-US" i="1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Z</a:t>
                  </a:r>
                  <a:r>
                    <a:rPr lang="en-US">
                      <a:solidFill>
                        <a:srgbClr val="0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~40,50)?</a:t>
                  </a:r>
                </a:p>
                <a:p>
                  <a:endParaRPr lang="en-US" sz="240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  <a:p>
                  <a:endParaRPr lang="en-US" sz="2000" dirty="0">
                    <a:solidFill>
                      <a:srgbClr val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90" name="Accolade fermante 89"/>
                <p:cNvSpPr/>
                <p:nvPr/>
              </p:nvSpPr>
              <p:spPr>
                <a:xfrm rot="10800000">
                  <a:off x="5176397" y="4982964"/>
                  <a:ext cx="38625" cy="664406"/>
                </a:xfrm>
                <a:prstGeom prst="rightBrace">
                  <a:avLst/>
                </a:prstGeom>
                <a:ln w="22225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46" name="Rectangle 45"/>
              <p:cNvSpPr/>
              <p:nvPr/>
            </p:nvSpPr>
            <p:spPr>
              <a:xfrm>
                <a:off x="4093007" y="3958294"/>
                <a:ext cx="8038299" cy="2235158"/>
              </a:xfrm>
              <a:prstGeom prst="rect">
                <a:avLst/>
              </a:prstGeom>
              <a:gradFill flip="none" rotWithShape="1">
                <a:gsLst>
                  <a:gs pos="74000">
                    <a:schemeClr val="accent4">
                      <a:lumMod val="5000"/>
                      <a:lumOff val="95000"/>
                      <a:alpha val="21000"/>
                    </a:schemeClr>
                  </a:gs>
                  <a:gs pos="99000">
                    <a:srgbClr val="FFC000"/>
                  </a:gs>
                  <a:gs pos="98000">
                    <a:srgbClr val="FCAA90"/>
                  </a:gs>
                  <a:gs pos="100000">
                    <a:srgbClr val="FCAA90"/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</p:grpSp>
      <p:grpSp>
        <p:nvGrpSpPr>
          <p:cNvPr id="5" name="Groupe 4"/>
          <p:cNvGrpSpPr/>
          <p:nvPr/>
        </p:nvGrpSpPr>
        <p:grpSpPr>
          <a:xfrm>
            <a:off x="4203991" y="813201"/>
            <a:ext cx="4096325" cy="2983327"/>
            <a:chOff x="4203991" y="813201"/>
            <a:chExt cx="4096325" cy="2983327"/>
          </a:xfrm>
        </p:grpSpPr>
        <p:grpSp>
          <p:nvGrpSpPr>
            <p:cNvPr id="4" name="Groupe 3"/>
            <p:cNvGrpSpPr/>
            <p:nvPr/>
          </p:nvGrpSpPr>
          <p:grpSpPr>
            <a:xfrm>
              <a:off x="4713814" y="813201"/>
              <a:ext cx="3031911" cy="2133589"/>
              <a:chOff x="4766537" y="1044538"/>
              <a:chExt cx="3031911" cy="2133589"/>
            </a:xfrm>
          </p:grpSpPr>
          <p:grpSp>
            <p:nvGrpSpPr>
              <p:cNvPr id="16" name="Groupe 15"/>
              <p:cNvGrpSpPr/>
              <p:nvPr/>
            </p:nvGrpSpPr>
            <p:grpSpPr>
              <a:xfrm>
                <a:off x="4766537" y="1044538"/>
                <a:ext cx="2908635" cy="2133589"/>
                <a:chOff x="8461094" y="496104"/>
                <a:chExt cx="2908635" cy="2133589"/>
              </a:xfrm>
            </p:grpSpPr>
            <p:pic>
              <p:nvPicPr>
                <p:cNvPr id="49" name="Image 48"/>
                <p:cNvPicPr>
                  <a:picLocks noChangeAspect="1"/>
                </p:cNvPicPr>
                <p:nvPr/>
              </p:nvPicPr>
              <p:blipFill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58852" y="496104"/>
                  <a:ext cx="2610877" cy="2133589"/>
                </a:xfrm>
                <a:prstGeom prst="rect">
                  <a:avLst/>
                </a:prstGeom>
              </p:spPr>
            </p:pic>
            <p:sp>
              <p:nvSpPr>
                <p:cNvPr id="13" name="Rectangle 12"/>
                <p:cNvSpPr/>
                <p:nvPr/>
              </p:nvSpPr>
              <p:spPr>
                <a:xfrm>
                  <a:off x="9286156" y="2209968"/>
                  <a:ext cx="1254533" cy="15881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  <p:sp>
              <p:nvSpPr>
                <p:cNvPr id="53" name="ZoneTexte 52"/>
                <p:cNvSpPr txBox="1"/>
                <p:nvPr/>
              </p:nvSpPr>
              <p:spPr>
                <a:xfrm>
                  <a:off x="9052404" y="2150873"/>
                  <a:ext cx="2290448" cy="27699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200" b="1">
                      <a:solidFill>
                        <a:schemeClr val="accent6">
                          <a:lumMod val="75000"/>
                        </a:schemeClr>
                      </a:solidFill>
                      <a:latin typeface="Times New Roman" pitchFamily="18" charset="0"/>
                      <a:cs typeface="Times New Roman" pitchFamily="18" charset="0"/>
                      <a:sym typeface="Wingdings" pitchFamily="2" charset="2"/>
                    </a:rPr>
                    <a:t>  HIGHER SENSIVITY</a:t>
                  </a: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8461094" y="528751"/>
                  <a:ext cx="1041721" cy="60274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50" name="ZoneTexte 49"/>
              <p:cNvSpPr txBox="1"/>
              <p:nvPr/>
            </p:nvSpPr>
            <p:spPr>
              <a:xfrm rot="840000">
                <a:off x="5508000" y="2160000"/>
                <a:ext cx="2290448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b="1">
                    <a:solidFill>
                      <a:schemeClr val="accent6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  </a:t>
                </a:r>
                <a:r>
                  <a:rPr lang="fr-FR" sz="1000" b="1">
                    <a:solidFill>
                      <a:schemeClr val="bg1"/>
                    </a:solidFill>
                    <a:latin typeface="Times New Roman" pitchFamily="18" charset="0"/>
                    <a:cs typeface="Times New Roman" pitchFamily="18" charset="0"/>
                    <a:sym typeface="Wingdings" pitchFamily="2" charset="2"/>
                  </a:rPr>
                  <a:t>VAMOS++   +      PARIS</a:t>
                </a:r>
              </a:p>
            </p:txBody>
          </p:sp>
        </p:grpSp>
        <p:sp>
          <p:nvSpPr>
            <p:cNvPr id="51" name="Flèche droite à entaille 50"/>
            <p:cNvSpPr/>
            <p:nvPr/>
          </p:nvSpPr>
          <p:spPr>
            <a:xfrm>
              <a:off x="4203991" y="1740728"/>
              <a:ext cx="783327" cy="598136"/>
            </a:xfrm>
            <a:prstGeom prst="notchedRightArrow">
              <a:avLst>
                <a:gd name="adj1" fmla="val 57201"/>
                <a:gd name="adj2" fmla="val 19814"/>
              </a:avLst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54000">
                  <a:schemeClr val="accent2">
                    <a:lumMod val="40000"/>
                    <a:lumOff val="60000"/>
                  </a:schemeClr>
                </a:gs>
                <a:gs pos="96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2" name="Flèche droite à entaille 51"/>
            <p:cNvSpPr/>
            <p:nvPr/>
          </p:nvSpPr>
          <p:spPr>
            <a:xfrm rot="-5400000">
              <a:off x="6001451" y="3105797"/>
              <a:ext cx="783327" cy="598136"/>
            </a:xfrm>
            <a:prstGeom prst="notchedRightArrow">
              <a:avLst>
                <a:gd name="adj1" fmla="val 57201"/>
                <a:gd name="adj2" fmla="val 19814"/>
              </a:avLst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54000">
                  <a:schemeClr val="accent2">
                    <a:lumMod val="40000"/>
                    <a:lumOff val="60000"/>
                  </a:schemeClr>
                </a:gs>
                <a:gs pos="96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4" name="Flèche droite à entaille 53"/>
            <p:cNvSpPr/>
            <p:nvPr/>
          </p:nvSpPr>
          <p:spPr>
            <a:xfrm rot="10800000">
              <a:off x="7516989" y="1727384"/>
              <a:ext cx="783327" cy="598136"/>
            </a:xfrm>
            <a:prstGeom prst="notchedRightArrow">
              <a:avLst>
                <a:gd name="adj1" fmla="val 57201"/>
                <a:gd name="adj2" fmla="val 19814"/>
              </a:avLst>
            </a:prstGeom>
            <a:gradFill flip="none" rotWithShape="1">
              <a:gsLst>
                <a:gs pos="0">
                  <a:schemeClr val="accent2">
                    <a:lumMod val="0"/>
                    <a:lumOff val="100000"/>
                  </a:schemeClr>
                </a:gs>
                <a:gs pos="54000">
                  <a:schemeClr val="accent2">
                    <a:lumMod val="40000"/>
                    <a:lumOff val="60000"/>
                  </a:schemeClr>
                </a:gs>
                <a:gs pos="96000">
                  <a:schemeClr val="accent2">
                    <a:lumMod val="60000"/>
                    <a:lumOff val="4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92125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92" y="824027"/>
            <a:ext cx="9157234" cy="5865778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 flipH="1">
            <a:off x="0" y="168195"/>
            <a:ext cx="1239329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en-US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Symbol" panose="05050102010706020507" pitchFamily="18" charset="2"/>
              </a:rPr>
              <a:t>Isotopic mapping of the  bump </a:t>
            </a:r>
            <a:r>
              <a:rPr lang="fr-FR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with</a:t>
            </a:r>
            <a:r>
              <a:rPr lang="fr-FR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Wingdings" pitchFamily="2" charset="2"/>
              </a:rPr>
              <a:t> PARIS@VAMOS++</a:t>
            </a:r>
            <a:endParaRPr lang="en-US" sz="2800" b="1" cap="all" dirty="0">
              <a:solidFill>
                <a:srgbClr val="C00000"/>
              </a:solidFill>
              <a:latin typeface="+mj-lt"/>
              <a:ea typeface="+mj-ea"/>
              <a:cs typeface="+mj-cs"/>
              <a:sym typeface="Symbol" panose="05050102010706020507" pitchFamily="18" charset="2"/>
            </a:endParaRPr>
          </a:p>
          <a:p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pic>
        <p:nvPicPr>
          <p:cNvPr id="5" name="Image 23">
            <a:extLst>
              <a:ext uri="{FF2B5EF4-FFF2-40B4-BE49-F238E27FC236}">
                <a16:creationId xmlns:a16="http://schemas.microsoft.com/office/drawing/2014/main" id="{8A0CD08F-857D-4790-AD7D-83A8EB42F3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042" y="1319726"/>
            <a:ext cx="1641268" cy="1598572"/>
          </a:xfrm>
          <a:prstGeom prst="rect">
            <a:avLst/>
          </a:prstGeom>
        </p:spPr>
      </p:pic>
      <p:sp>
        <p:nvSpPr>
          <p:cNvPr id="2" name="pole tekstowe 1">
            <a:extLst>
              <a:ext uri="{FF2B5EF4-FFF2-40B4-BE49-F238E27FC236}">
                <a16:creationId xmlns:a16="http://schemas.microsoft.com/office/drawing/2014/main" id="{3437E048-D0C0-8A31-CAB2-B93E3F5614E9}"/>
              </a:ext>
            </a:extLst>
          </p:cNvPr>
          <p:cNvSpPr txBox="1"/>
          <p:nvPr/>
        </p:nvSpPr>
        <p:spPr>
          <a:xfrm>
            <a:off x="9261826" y="4073463"/>
            <a:ext cx="293017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C00000"/>
                </a:solidFill>
              </a:rPr>
              <a:t>The </a:t>
            </a:r>
            <a:r>
              <a:rPr lang="pl-PL" b="1" dirty="0" err="1">
                <a:solidFill>
                  <a:srgbClr val="C00000"/>
                </a:solidFill>
              </a:rPr>
              <a:t>isotopic</a:t>
            </a:r>
            <a:r>
              <a:rPr lang="pl-PL" b="1" dirty="0">
                <a:solidFill>
                  <a:srgbClr val="C00000"/>
                </a:solidFill>
              </a:rPr>
              <a:t> </a:t>
            </a:r>
            <a:r>
              <a:rPr lang="pl-PL" b="1" dirty="0" err="1">
                <a:solidFill>
                  <a:srgbClr val="C00000"/>
                </a:solidFill>
              </a:rPr>
              <a:t>dependence</a:t>
            </a:r>
            <a:r>
              <a:rPr lang="pl-PL" b="1" dirty="0">
                <a:solidFill>
                  <a:srgbClr val="C00000"/>
                </a:solidFill>
              </a:rPr>
              <a:t> of the 𝛾-</a:t>
            </a:r>
            <a:r>
              <a:rPr lang="pl-PL" b="1" dirty="0" err="1">
                <a:solidFill>
                  <a:srgbClr val="C00000"/>
                </a:solidFill>
              </a:rPr>
              <a:t>bump</a:t>
            </a:r>
            <a:r>
              <a:rPr lang="pl-PL" b="1" dirty="0">
                <a:solidFill>
                  <a:srgbClr val="C00000"/>
                </a:solidFill>
              </a:rPr>
              <a:t> was </a:t>
            </a:r>
            <a:r>
              <a:rPr lang="pl-PL" b="1" dirty="0" err="1">
                <a:solidFill>
                  <a:srgbClr val="C00000"/>
                </a:solidFill>
              </a:rPr>
              <a:t>evidenced</a:t>
            </a:r>
            <a:r>
              <a:rPr lang="pl-PL" b="1" dirty="0">
                <a:solidFill>
                  <a:srgbClr val="C00000"/>
                </a:solidFill>
              </a:rPr>
              <a:t> for the </a:t>
            </a:r>
            <a:r>
              <a:rPr lang="pl-PL" b="1" dirty="0" err="1">
                <a:solidFill>
                  <a:srgbClr val="C00000"/>
                </a:solidFill>
              </a:rPr>
              <a:t>first</a:t>
            </a:r>
            <a:endParaRPr lang="pl-PL" b="1" dirty="0">
              <a:solidFill>
                <a:srgbClr val="C00000"/>
              </a:solidFill>
            </a:endParaRPr>
          </a:p>
          <a:p>
            <a:pPr algn="ctr"/>
            <a:r>
              <a:rPr lang="pl-PL" b="1" dirty="0" err="1">
                <a:solidFill>
                  <a:srgbClr val="C00000"/>
                </a:solidFill>
              </a:rPr>
              <a:t>time</a:t>
            </a:r>
            <a:r>
              <a:rPr lang="pl-PL" b="1" dirty="0">
                <a:solidFill>
                  <a:srgbClr val="C00000"/>
                </a:solidFill>
              </a:rPr>
              <a:t> in </a:t>
            </a:r>
            <a:r>
              <a:rPr lang="pl-PL" b="1" dirty="0" err="1">
                <a:solidFill>
                  <a:srgbClr val="C00000"/>
                </a:solidFill>
              </a:rPr>
              <a:t>this</a:t>
            </a:r>
            <a:r>
              <a:rPr lang="pl-PL" b="1" dirty="0">
                <a:solidFill>
                  <a:srgbClr val="C00000"/>
                </a:solidFill>
              </a:rPr>
              <a:t> </a:t>
            </a:r>
            <a:r>
              <a:rPr lang="pl-PL" b="1" dirty="0" err="1">
                <a:solidFill>
                  <a:srgbClr val="C00000"/>
                </a:solidFill>
              </a:rPr>
              <a:t>work</a:t>
            </a:r>
            <a:endParaRPr lang="pl-PL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23727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76FC760-89DC-47D9-3C58-CFA76E927C7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69" t="1986" r="1497" b="34996"/>
          <a:stretch/>
        </p:blipFill>
        <p:spPr>
          <a:xfrm>
            <a:off x="438961" y="1932075"/>
            <a:ext cx="5388925" cy="420491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AE508F2-1FEE-9B45-C197-5F3180D48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6179" y="1932075"/>
            <a:ext cx="5686859" cy="4148062"/>
          </a:xfrm>
          <a:prstGeom prst="rect">
            <a:avLst/>
          </a:prstGeom>
          <a:ln w="57150">
            <a:solidFill>
              <a:srgbClr val="00B050"/>
            </a:solidFill>
          </a:ln>
        </p:spPr>
      </p:pic>
      <p:sp>
        <p:nvSpPr>
          <p:cNvPr id="7" name="pole tekstowe 6">
            <a:extLst>
              <a:ext uri="{FF2B5EF4-FFF2-40B4-BE49-F238E27FC236}">
                <a16:creationId xmlns:a16="http://schemas.microsoft.com/office/drawing/2014/main" id="{74EE64AF-2598-24F3-CEA6-B435E01A4DFA}"/>
              </a:ext>
            </a:extLst>
          </p:cNvPr>
          <p:cNvSpPr txBox="1"/>
          <p:nvPr/>
        </p:nvSpPr>
        <p:spPr>
          <a:xfrm>
            <a:off x="0" y="74683"/>
            <a:ext cx="12192000" cy="193899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pl-PL" sz="2400" b="1" cap="all" dirty="0" err="1">
                <a:solidFill>
                  <a:srgbClr val="0070C0"/>
                </a:solidFill>
                <a:latin typeface="+mj-lt"/>
                <a:ea typeface="+mj-ea"/>
                <a:cs typeface="+mj-cs"/>
              </a:rPr>
              <a:t>Experimental</a:t>
            </a:r>
            <a:r>
              <a:rPr lang="pl-PL" sz="2400" b="1" cap="all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 data </a:t>
            </a:r>
            <a:r>
              <a:rPr lang="pl-PL" sz="24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and </a:t>
            </a:r>
            <a:r>
              <a:rPr lang="pl-PL" sz="2400" b="1" cap="all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FIFRELIN </a:t>
            </a:r>
            <a:r>
              <a:rPr lang="pl-PL" sz="2400" b="1" cap="all" dirty="0" err="1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code</a:t>
            </a:r>
            <a:r>
              <a:rPr lang="pl-PL" sz="2400" b="1" cap="all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400" b="1" cap="all" dirty="0" err="1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calculations</a:t>
            </a:r>
            <a:r>
              <a:rPr lang="pl-PL" sz="2400" b="1" cap="all" dirty="0">
                <a:solidFill>
                  <a:schemeClr val="accent3"/>
                </a:solidFill>
                <a:latin typeface="+mj-lt"/>
                <a:ea typeface="+mj-ea"/>
                <a:cs typeface="+mj-cs"/>
              </a:rPr>
              <a:t> </a:t>
            </a:r>
          </a:p>
          <a:p>
            <a:pPr defTabSz="914400">
              <a:defRPr/>
            </a:pPr>
            <a:r>
              <a:rPr lang="pl-PL" sz="24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by Olivier </a:t>
            </a:r>
            <a:r>
              <a:rPr lang="pl-PL" sz="24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Litaize</a:t>
            </a:r>
            <a:r>
              <a:rPr lang="pl-PL" sz="24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with </a:t>
            </a:r>
            <a:r>
              <a:rPr lang="pl-PL" sz="24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Sophie</a:t>
            </a:r>
            <a:r>
              <a:rPr lang="pl-PL" sz="24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4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Péru</a:t>
            </a:r>
            <a:r>
              <a:rPr lang="pl-PL" sz="24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4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microscopic</a:t>
            </a:r>
            <a:r>
              <a:rPr lang="pl-PL" sz="24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NLD and GSF </a:t>
            </a:r>
          </a:p>
          <a:p>
            <a:pPr defTabSz="914400">
              <a:defRPr/>
            </a:pPr>
            <a:r>
              <a:rPr lang="pl-PL" b="1" dirty="0"/>
              <a:t>FIFRELIN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a Monte Carlo </a:t>
            </a:r>
            <a:r>
              <a:rPr lang="pl-PL" dirty="0" err="1"/>
              <a:t>code</a:t>
            </a:r>
            <a:r>
              <a:rPr lang="pl-PL" dirty="0"/>
              <a:t> </a:t>
            </a:r>
            <a:r>
              <a:rPr lang="pl-PL" dirty="0" err="1"/>
              <a:t>modelling</a:t>
            </a:r>
            <a:r>
              <a:rPr lang="pl-PL" dirty="0"/>
              <a:t> the </a:t>
            </a:r>
            <a:r>
              <a:rPr lang="pl-PL" dirty="0" err="1"/>
              <a:t>energetics</a:t>
            </a:r>
            <a:r>
              <a:rPr lang="pl-PL" dirty="0"/>
              <a:t> of </a:t>
            </a:r>
            <a:r>
              <a:rPr lang="pl-PL" dirty="0" err="1"/>
              <a:t>fission</a:t>
            </a:r>
            <a:r>
              <a:rPr lang="pl-PL" dirty="0"/>
              <a:t> </a:t>
            </a:r>
            <a:r>
              <a:rPr lang="pl-PL" dirty="0" err="1"/>
              <a:t>at</a:t>
            </a:r>
            <a:r>
              <a:rPr lang="pl-PL" dirty="0"/>
              <a:t> </a:t>
            </a:r>
            <a:r>
              <a:rPr lang="pl-PL" dirty="0" err="1"/>
              <a:t>scission</a:t>
            </a:r>
            <a:r>
              <a:rPr lang="pl-PL" dirty="0"/>
              <a:t>, </a:t>
            </a:r>
            <a:r>
              <a:rPr lang="pl-PL" dirty="0" err="1"/>
              <a:t>followed</a:t>
            </a:r>
            <a:r>
              <a:rPr lang="pl-PL" dirty="0"/>
              <a:t> by the de-</a:t>
            </a:r>
            <a:r>
              <a:rPr lang="pl-PL" dirty="0" err="1"/>
              <a:t>excitation</a:t>
            </a:r>
            <a:r>
              <a:rPr lang="pl-PL" dirty="0"/>
              <a:t> of the </a:t>
            </a:r>
            <a:r>
              <a:rPr lang="pl-PL" dirty="0" err="1"/>
              <a:t>about</a:t>
            </a:r>
            <a:r>
              <a:rPr lang="pl-PL" dirty="0"/>
              <a:t> 500 </a:t>
            </a:r>
            <a:r>
              <a:rPr lang="pl-PL" dirty="0" err="1"/>
              <a:t>produced</a:t>
            </a:r>
            <a:r>
              <a:rPr lang="pl-PL" dirty="0"/>
              <a:t> </a:t>
            </a:r>
            <a:r>
              <a:rPr lang="pl-PL" dirty="0" err="1"/>
              <a:t>fragments</a:t>
            </a:r>
            <a:r>
              <a:rPr lang="pl-PL" dirty="0"/>
              <a:t> </a:t>
            </a:r>
            <a:r>
              <a:rPr lang="pl-PL" dirty="0" err="1"/>
              <a:t>within</a:t>
            </a:r>
            <a:r>
              <a:rPr lang="pl-PL" dirty="0"/>
              <a:t> the Hauser-</a:t>
            </a:r>
            <a:r>
              <a:rPr lang="pl-PL" dirty="0" err="1"/>
              <a:t>Feshbach</a:t>
            </a:r>
            <a:r>
              <a:rPr lang="pl-PL" dirty="0"/>
              <a:t> </a:t>
            </a:r>
            <a:r>
              <a:rPr lang="pl-PL" dirty="0" err="1"/>
              <a:t>formalism</a:t>
            </a:r>
            <a:r>
              <a:rPr lang="pl-PL" dirty="0"/>
              <a:t>. Model </a:t>
            </a:r>
            <a:r>
              <a:rPr lang="pl-PL" dirty="0" err="1"/>
              <a:t>ingredients</a:t>
            </a:r>
            <a:r>
              <a:rPr lang="pl-PL" dirty="0"/>
              <a:t> </a:t>
            </a:r>
            <a:r>
              <a:rPr lang="pl-PL" dirty="0" err="1"/>
              <a:t>are</a:t>
            </a:r>
            <a:r>
              <a:rPr lang="pl-PL" dirty="0"/>
              <a:t> </a:t>
            </a:r>
            <a:r>
              <a:rPr lang="pl-PL" dirty="0" err="1"/>
              <a:t>taken</a:t>
            </a:r>
            <a:r>
              <a:rPr lang="pl-PL" dirty="0"/>
              <a:t> from </a:t>
            </a:r>
            <a:r>
              <a:rPr lang="pl-PL" dirty="0" err="1"/>
              <a:t>experiment</a:t>
            </a:r>
            <a:r>
              <a:rPr lang="pl-PL" dirty="0"/>
              <a:t> and/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phenomenological</a:t>
            </a:r>
            <a:r>
              <a:rPr lang="pl-PL" dirty="0"/>
              <a:t> </a:t>
            </a:r>
            <a:r>
              <a:rPr lang="pl-PL" dirty="0" err="1"/>
              <a:t>models</a:t>
            </a:r>
            <a:r>
              <a:rPr lang="pl-PL" dirty="0"/>
              <a:t> </a:t>
            </a:r>
            <a:r>
              <a:rPr lang="pl-PL" dirty="0" err="1"/>
              <a:t>or</a:t>
            </a:r>
            <a:r>
              <a:rPr lang="pl-PL" dirty="0"/>
              <a:t> </a:t>
            </a:r>
            <a:r>
              <a:rPr lang="pl-PL" dirty="0" err="1"/>
              <a:t>microscopic</a:t>
            </a:r>
            <a:r>
              <a:rPr lang="pl-PL" dirty="0"/>
              <a:t> </a:t>
            </a:r>
            <a:r>
              <a:rPr lang="pl-PL" dirty="0" err="1"/>
              <a:t>theories</a:t>
            </a:r>
            <a:r>
              <a:rPr lang="pl-PL" dirty="0"/>
              <a:t> (</a:t>
            </a:r>
            <a:r>
              <a:rPr lang="pl-PL" dirty="0" err="1"/>
              <a:t>e.g</a:t>
            </a:r>
            <a:r>
              <a:rPr lang="pl-PL" dirty="0"/>
              <a:t>. for NLD, GSF, </a:t>
            </a:r>
            <a:r>
              <a:rPr lang="pl-PL" dirty="0" err="1"/>
              <a:t>internal</a:t>
            </a:r>
            <a:r>
              <a:rPr lang="pl-PL" dirty="0"/>
              <a:t> </a:t>
            </a:r>
            <a:r>
              <a:rPr lang="pl-PL" dirty="0" err="1"/>
              <a:t>conversion</a:t>
            </a:r>
            <a:r>
              <a:rPr lang="pl-PL" dirty="0"/>
              <a:t> and neutron </a:t>
            </a:r>
            <a:r>
              <a:rPr lang="pl-PL" dirty="0" err="1"/>
              <a:t>transmission</a:t>
            </a:r>
            <a:r>
              <a:rPr lang="pl-PL" dirty="0"/>
              <a:t> </a:t>
            </a:r>
            <a:r>
              <a:rPr lang="pl-PL" dirty="0" err="1"/>
              <a:t>coefficients</a:t>
            </a:r>
            <a:r>
              <a:rPr lang="pl-PL" dirty="0"/>
              <a:t>, </a:t>
            </a:r>
            <a:r>
              <a:rPr lang="pl-PL" dirty="0" err="1"/>
              <a:t>etc</a:t>
            </a:r>
            <a:r>
              <a:rPr lang="pl-PL" dirty="0"/>
              <a:t>) </a:t>
            </a:r>
            <a:r>
              <a:rPr lang="pl-PL" dirty="0" err="1"/>
              <a:t>depending</a:t>
            </a:r>
            <a:r>
              <a:rPr lang="pl-PL" dirty="0"/>
              <a:t> on </a:t>
            </a:r>
            <a:r>
              <a:rPr lang="pl-PL" dirty="0" err="1"/>
              <a:t>availability</a:t>
            </a:r>
            <a:r>
              <a:rPr lang="pl-PL" dirty="0"/>
              <a:t>.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86AA134F-6730-4888-685B-F67C2BE2D1D6}"/>
              </a:ext>
            </a:extLst>
          </p:cNvPr>
          <p:cNvSpPr txBox="1"/>
          <p:nvPr/>
        </p:nvSpPr>
        <p:spPr>
          <a:xfrm>
            <a:off x="438961" y="6136986"/>
            <a:ext cx="11314077" cy="646331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chemeClr val="bg1"/>
                </a:solidFill>
              </a:rPr>
              <a:t>The FIFRELIN </a:t>
            </a:r>
            <a:r>
              <a:rPr lang="pl-PL" b="1" dirty="0" err="1">
                <a:solidFill>
                  <a:schemeClr val="bg1"/>
                </a:solidFill>
              </a:rPr>
              <a:t>description</a:t>
            </a:r>
            <a:r>
              <a:rPr lang="pl-PL" b="1" dirty="0">
                <a:solidFill>
                  <a:schemeClr val="bg1"/>
                </a:solidFill>
              </a:rPr>
              <a:t> of the </a:t>
            </a:r>
            <a:r>
              <a:rPr lang="pl-PL" b="1" dirty="0" err="1">
                <a:solidFill>
                  <a:schemeClr val="bg1"/>
                </a:solidFill>
              </a:rPr>
              <a:t>overall</a:t>
            </a:r>
            <a:r>
              <a:rPr lang="pl-PL" b="1" dirty="0">
                <a:solidFill>
                  <a:schemeClr val="bg1"/>
                </a:solidFill>
              </a:rPr>
              <a:t> trend with 𝑍 and 𝑁, </a:t>
            </a:r>
            <a:r>
              <a:rPr lang="pl-PL" b="1" dirty="0" err="1">
                <a:solidFill>
                  <a:schemeClr val="bg1"/>
                </a:solidFill>
              </a:rPr>
              <a:t>concerning</a:t>
            </a:r>
            <a:r>
              <a:rPr lang="pl-PL" b="1" dirty="0">
                <a:solidFill>
                  <a:schemeClr val="bg1"/>
                </a:solidFill>
              </a:rPr>
              <a:t> the </a:t>
            </a:r>
            <a:r>
              <a:rPr lang="pl-PL" b="1" dirty="0" err="1">
                <a:solidFill>
                  <a:schemeClr val="bg1"/>
                </a:solidFill>
              </a:rPr>
              <a:t>presence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or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absence</a:t>
            </a:r>
            <a:r>
              <a:rPr lang="pl-PL" b="1" dirty="0">
                <a:solidFill>
                  <a:schemeClr val="bg1"/>
                </a:solidFill>
              </a:rPr>
              <a:t> of a </a:t>
            </a:r>
            <a:r>
              <a:rPr lang="pl-PL" b="1" dirty="0" err="1">
                <a:solidFill>
                  <a:schemeClr val="bg1"/>
                </a:solidFill>
              </a:rPr>
              <a:t>bump</a:t>
            </a:r>
            <a:r>
              <a:rPr lang="pl-PL" b="1" dirty="0">
                <a:solidFill>
                  <a:schemeClr val="bg1"/>
                </a:solidFill>
              </a:rPr>
              <a:t> and </a:t>
            </a:r>
            <a:r>
              <a:rPr lang="pl-PL" b="1" dirty="0" err="1">
                <a:solidFill>
                  <a:schemeClr val="bg1"/>
                </a:solidFill>
              </a:rPr>
              <a:t>its</a:t>
            </a:r>
            <a:r>
              <a:rPr lang="pl-PL" b="1" dirty="0">
                <a:solidFill>
                  <a:schemeClr val="bg1"/>
                </a:solidFill>
              </a:rPr>
              <a:t> single- </a:t>
            </a:r>
            <a:r>
              <a:rPr lang="pl-PL" b="1" dirty="0" err="1">
                <a:solidFill>
                  <a:schemeClr val="bg1"/>
                </a:solidFill>
              </a:rPr>
              <a:t>or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double-humped</a:t>
            </a:r>
            <a:r>
              <a:rPr lang="pl-PL" b="1" dirty="0">
                <a:solidFill>
                  <a:schemeClr val="bg1"/>
                </a:solidFill>
              </a:rPr>
              <a:t> profile, </a:t>
            </a:r>
            <a:r>
              <a:rPr lang="pl-PL" b="1" dirty="0" err="1">
                <a:solidFill>
                  <a:schemeClr val="bg1"/>
                </a:solidFill>
              </a:rPr>
              <a:t>is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rather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remarkable</a:t>
            </a:r>
            <a:r>
              <a:rPr lang="pl-PL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907282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DF7F0E0F-FE5E-2BA0-D67A-1EF88A17D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Do we </a:t>
            </a:r>
            <a:r>
              <a:rPr lang="pl-PL" b="1" dirty="0" err="1"/>
              <a:t>see</a:t>
            </a:r>
            <a:r>
              <a:rPr lang="pl-PL" b="1" dirty="0"/>
              <a:t> gamma Decay of </a:t>
            </a:r>
            <a:r>
              <a:rPr lang="pl-PL" b="1" dirty="0" err="1">
                <a:solidFill>
                  <a:srgbClr val="C00000"/>
                </a:solidFill>
              </a:rPr>
              <a:t>pdr</a:t>
            </a:r>
            <a:r>
              <a:rPr lang="pl-PL" b="1" dirty="0">
                <a:solidFill>
                  <a:srgbClr val="C00000"/>
                </a:solidFill>
              </a:rPr>
              <a:t> </a:t>
            </a:r>
            <a:r>
              <a:rPr lang="pl-PL" b="1" dirty="0" err="1">
                <a:solidFill>
                  <a:srgbClr val="C00000"/>
                </a:solidFill>
              </a:rPr>
              <a:t>states</a:t>
            </a:r>
            <a:r>
              <a:rPr lang="pl-PL" b="1" dirty="0">
                <a:solidFill>
                  <a:srgbClr val="C00000"/>
                </a:solidFill>
              </a:rPr>
              <a:t> in Fusion-</a:t>
            </a:r>
            <a:r>
              <a:rPr lang="pl-PL" b="1" dirty="0" err="1">
                <a:solidFill>
                  <a:srgbClr val="C00000"/>
                </a:solidFill>
              </a:rPr>
              <a:t>fission</a:t>
            </a:r>
            <a:r>
              <a:rPr lang="pl-PL" b="1" dirty="0">
                <a:solidFill>
                  <a:srgbClr val="C00000"/>
                </a:solidFill>
              </a:rPr>
              <a:t> </a:t>
            </a:r>
            <a:r>
              <a:rPr lang="pl-PL" b="1" dirty="0" err="1">
                <a:solidFill>
                  <a:srgbClr val="C00000"/>
                </a:solidFill>
              </a:rPr>
              <a:t>experiment</a:t>
            </a:r>
            <a:r>
              <a:rPr lang="pl-PL" b="1" dirty="0"/>
              <a:t>?</a:t>
            </a:r>
            <a:br>
              <a:rPr lang="pl-PL" b="1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159659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CAD3D824-94D7-5B80-B36A-BC4DE0B3B4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158" y="1072682"/>
            <a:ext cx="6529541" cy="4881205"/>
          </a:xfrm>
          <a:prstGeom prst="rect">
            <a:avLst/>
          </a:prstGeom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444C22D7-FF2D-AA25-C240-7B54BA35FA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604"/>
          <a:stretch/>
        </p:blipFill>
        <p:spPr bwMode="auto">
          <a:xfrm>
            <a:off x="7642155" y="979710"/>
            <a:ext cx="2947907" cy="4881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e tekstowe 7">
            <a:extLst>
              <a:ext uri="{FF2B5EF4-FFF2-40B4-BE49-F238E27FC236}">
                <a16:creationId xmlns:a16="http://schemas.microsoft.com/office/drawing/2014/main" id="{3C7B7889-F49F-5F55-D2A4-E257A303B2ED}"/>
              </a:ext>
            </a:extLst>
          </p:cNvPr>
          <p:cNvSpPr txBox="1"/>
          <p:nvPr/>
        </p:nvSpPr>
        <p:spPr>
          <a:xfrm>
            <a:off x="340468" y="6106349"/>
            <a:ext cx="11760741" cy="52322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 defTabSz="914400">
              <a:defRPr/>
            </a:pPr>
            <a:r>
              <a:rPr lang="en-US" sz="2800" b="1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Symbol" panose="05050102010706020507" pitchFamily="18" charset="2"/>
              </a:rPr>
              <a:t>is this an evidence for Pygmy “strength” in fission?</a:t>
            </a:r>
            <a:r>
              <a:rPr lang="pl-PL" sz="2800" b="1" cap="all" dirty="0">
                <a:solidFill>
                  <a:schemeClr val="bg1"/>
                </a:solidFill>
                <a:latin typeface="+mj-lt"/>
                <a:ea typeface="+mj-ea"/>
                <a:cs typeface="+mj-cs"/>
                <a:sym typeface="Symbol" panose="05050102010706020507" pitchFamily="18" charset="2"/>
              </a:rPr>
              <a:t> </a:t>
            </a:r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65E189C3-8078-BFA4-8887-C0894336D6A3}"/>
              </a:ext>
            </a:extLst>
          </p:cNvPr>
          <p:cNvSpPr txBox="1"/>
          <p:nvPr/>
        </p:nvSpPr>
        <p:spPr>
          <a:xfrm>
            <a:off x="645158" y="0"/>
            <a:ext cx="181915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>
              <a:defRPr/>
            </a:pPr>
            <a:r>
              <a:rPr lang="pl-PL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Observation</a:t>
            </a: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: </a:t>
            </a:r>
            <a:r>
              <a:rPr lang="pl-PL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Striking</a:t>
            </a: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similarity</a:t>
            </a: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of the „</a:t>
            </a:r>
            <a:r>
              <a:rPr lang="pl-PL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bumps</a:t>
            </a: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” </a:t>
            </a:r>
          </a:p>
          <a:p>
            <a:pPr defTabSz="914400">
              <a:defRPr/>
            </a:pP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to </a:t>
            </a:r>
            <a:r>
              <a:rPr lang="pl-PL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Iso-scalar</a:t>
            </a: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and </a:t>
            </a:r>
            <a:r>
              <a:rPr lang="pl-PL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iso-vector</a:t>
            </a: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PDR </a:t>
            </a:r>
            <a:r>
              <a:rPr lang="pl-PL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states</a:t>
            </a:r>
            <a:endParaRPr lang="pl-PL" sz="2800" b="1" cap="all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0" name="pole tekstowe 9">
            <a:extLst>
              <a:ext uri="{FF2B5EF4-FFF2-40B4-BE49-F238E27FC236}">
                <a16:creationId xmlns:a16="http://schemas.microsoft.com/office/drawing/2014/main" id="{65E80F41-1EC9-5B5D-70C3-A376387D7959}"/>
              </a:ext>
            </a:extLst>
          </p:cNvPr>
          <p:cNvSpPr txBox="1"/>
          <p:nvPr/>
        </p:nvSpPr>
        <p:spPr>
          <a:xfrm>
            <a:off x="1833275" y="2563804"/>
            <a:ext cx="1948658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l-PL" b="1" dirty="0" err="1">
                <a:solidFill>
                  <a:schemeClr val="accent6">
                    <a:lumMod val="60000"/>
                    <a:lumOff val="40000"/>
                  </a:schemeClr>
                </a:solidFill>
              </a:rPr>
              <a:t>Iso-scalar</a:t>
            </a:r>
            <a:r>
              <a:rPr lang="pl-PL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PDR component?</a:t>
            </a:r>
          </a:p>
        </p:txBody>
      </p: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BCD623D9-4F10-4F43-9F61-B871506D6965}"/>
              </a:ext>
            </a:extLst>
          </p:cNvPr>
          <p:cNvSpPr txBox="1"/>
          <p:nvPr/>
        </p:nvSpPr>
        <p:spPr>
          <a:xfrm>
            <a:off x="5131397" y="2564600"/>
            <a:ext cx="1948657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pl-PL" b="1" dirty="0" err="1">
                <a:solidFill>
                  <a:srgbClr val="0070C0"/>
                </a:solidFill>
              </a:rPr>
              <a:t>Iso-vector</a:t>
            </a:r>
            <a:r>
              <a:rPr lang="pl-PL" b="1" dirty="0">
                <a:solidFill>
                  <a:srgbClr val="0070C0"/>
                </a:solidFill>
              </a:rPr>
              <a:t> PDR component?</a:t>
            </a:r>
          </a:p>
        </p:txBody>
      </p:sp>
      <p:cxnSp>
        <p:nvCxnSpPr>
          <p:cNvPr id="13" name="Łącznik zakrzywiony 12">
            <a:extLst>
              <a:ext uri="{FF2B5EF4-FFF2-40B4-BE49-F238E27FC236}">
                <a16:creationId xmlns:a16="http://schemas.microsoft.com/office/drawing/2014/main" id="{ABD8213A-8439-4057-C7F6-04CFF989B25F}"/>
              </a:ext>
            </a:extLst>
          </p:cNvPr>
          <p:cNvCxnSpPr>
            <a:cxnSpLocks/>
          </p:cNvCxnSpPr>
          <p:nvPr/>
        </p:nvCxnSpPr>
        <p:spPr>
          <a:xfrm>
            <a:off x="2232109" y="3210135"/>
            <a:ext cx="1026657" cy="646331"/>
          </a:xfrm>
          <a:prstGeom prst="curvedConnector3">
            <a:avLst>
              <a:gd name="adj1" fmla="val 108745"/>
            </a:avLst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Łącznik zakrzywiony 15">
            <a:extLst>
              <a:ext uri="{FF2B5EF4-FFF2-40B4-BE49-F238E27FC236}">
                <a16:creationId xmlns:a16="http://schemas.microsoft.com/office/drawing/2014/main" id="{9F53F4D1-03A7-4FB2-A99D-08233155E22C}"/>
              </a:ext>
            </a:extLst>
          </p:cNvPr>
          <p:cNvCxnSpPr>
            <a:cxnSpLocks/>
            <a:endCxn id="11" idx="2"/>
          </p:cNvCxnSpPr>
          <p:nvPr/>
        </p:nvCxnSpPr>
        <p:spPr>
          <a:xfrm>
            <a:off x="4698254" y="2256816"/>
            <a:ext cx="1407472" cy="954115"/>
          </a:xfrm>
          <a:prstGeom prst="curvedConnector4">
            <a:avLst>
              <a:gd name="adj1" fmla="val -2583"/>
              <a:gd name="adj2" fmla="val 123959"/>
            </a:avLst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666094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ZoneTexte 35"/>
          <p:cNvSpPr txBox="1"/>
          <p:nvPr/>
        </p:nvSpPr>
        <p:spPr>
          <a:xfrm flipH="1">
            <a:off x="1094974" y="60912"/>
            <a:ext cx="118414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Symbol" panose="05050102010706020507" pitchFamily="18" charset="2"/>
              </a:rPr>
              <a:t>Origin of the  bump in theoretical calculations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12874" y="760399"/>
            <a:ext cx="866644" cy="553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" name="ZoneTexte 29"/>
          <p:cNvSpPr txBox="1"/>
          <p:nvPr/>
        </p:nvSpPr>
        <p:spPr>
          <a:xfrm>
            <a:off x="1139661" y="755965"/>
            <a:ext cx="94986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Dedicated </a:t>
            </a:r>
            <a:r>
              <a:rPr lang="fr-FR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fission-fragment deexcitation calculations with the FIFRELIN code </a:t>
            </a:r>
            <a:r>
              <a:rPr lang="fr-FR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using</a:t>
            </a:r>
          </a:p>
          <a:p>
            <a:r>
              <a:rPr lang="fr-FR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microscopic nuclear level densities (D1M) and </a:t>
            </a:r>
            <a:r>
              <a:rPr lang="fr-FR">
                <a:latin typeface="Times New Roman" pitchFamily="18" charset="0"/>
                <a:cs typeface="Times New Roman" pitchFamily="18" charset="0"/>
                <a:sym typeface="Symbol" panose="05050102010706020507" pitchFamily="18" charset="2"/>
              </a:rPr>
              <a:t> </a:t>
            </a:r>
            <a:r>
              <a:rPr lang="fr-FR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strength functions (D1M+QRPA)</a:t>
            </a:r>
            <a:endParaRPr lang="fr-FR"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5598695" y="1860647"/>
            <a:ext cx="6433371" cy="1764868"/>
            <a:chOff x="5598695" y="1860647"/>
            <a:chExt cx="6433371" cy="1764868"/>
          </a:xfrm>
        </p:grpSpPr>
        <p:sp>
          <p:nvSpPr>
            <p:cNvPr id="57" name="Rectangle avec flèche vers le haut 56"/>
            <p:cNvSpPr/>
            <p:nvPr/>
          </p:nvSpPr>
          <p:spPr>
            <a:xfrm rot="-5400000">
              <a:off x="7932947" y="-473605"/>
              <a:ext cx="1764868" cy="6433371"/>
            </a:xfrm>
            <a:prstGeom prst="upArrowCallout">
              <a:avLst>
                <a:gd name="adj1" fmla="val 111536"/>
                <a:gd name="adj2" fmla="val 132444"/>
                <a:gd name="adj3" fmla="val 14083"/>
                <a:gd name="adj4" fmla="val 75604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0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9050" cap="flat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5844231" y="2113958"/>
              <a:ext cx="5801371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2000"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AGA Arabesque" pitchFamily="2" charset="2"/>
                </a:rPr>
                <a:t>Fission populates states in the low-energy tail of the Giant Dipole Resonance between ~ 5 and 10 MeV</a:t>
              </a:r>
            </a:p>
            <a:p>
              <a:r>
                <a:rPr lang="fr-FR" sz="2000"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AGA Arabesque" pitchFamily="2" charset="2"/>
                </a:rPr>
                <a:t>	        </a:t>
              </a:r>
            </a:p>
            <a:p>
              <a:r>
                <a:rPr lang="fr-FR" sz="2000">
                  <a:solidFill>
                    <a:schemeClr val="accent2">
                      <a:lumMod val="60000"/>
                      <a:lumOff val="4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AGA Arabesque" pitchFamily="2" charset="2"/>
                </a:rPr>
                <a:t>	           </a:t>
              </a:r>
              <a:r>
                <a:rPr lang="fr-FR" sz="2000">
                  <a:solidFill>
                    <a:schemeClr val="accent2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lgerian" panose="04020705040A02060702" pitchFamily="82" charset="0"/>
                  <a:ea typeface="Batang" pitchFamily="18" charset="-127"/>
                  <a:cs typeface="Times New Roman" panose="02020603050405020304" pitchFamily="18" charset="0"/>
                  <a:sym typeface="AGA Arabesque" pitchFamily="2" charset="2"/>
                </a:rPr>
                <a:t>! PYGMY RESONANCE !   </a:t>
              </a:r>
              <a:endParaRPr lang="fr-FR" sz="140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gerian" panose="04020705040A02060702" pitchFamily="82" charset="0"/>
                <a:cs typeface="Times New Roman" pitchFamily="18" charset="0"/>
              </a:endParaRPr>
            </a:p>
          </p:txBody>
        </p:sp>
      </p:grpSp>
      <p:sp>
        <p:nvSpPr>
          <p:cNvPr id="64" name="Rectangle à coins arrondis 63"/>
          <p:cNvSpPr/>
          <p:nvPr/>
        </p:nvSpPr>
        <p:spPr>
          <a:xfrm>
            <a:off x="1094974" y="743926"/>
            <a:ext cx="9331415" cy="670669"/>
          </a:xfrm>
          <a:prstGeom prst="roundRect">
            <a:avLst/>
          </a:prstGeom>
          <a:noFill/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6" name="Groupe 5"/>
          <p:cNvGrpSpPr/>
          <p:nvPr/>
        </p:nvGrpSpPr>
        <p:grpSpPr>
          <a:xfrm>
            <a:off x="5426936" y="3808700"/>
            <a:ext cx="6954560" cy="2810668"/>
            <a:chOff x="5426936" y="3808700"/>
            <a:chExt cx="6954560" cy="2810668"/>
          </a:xfrm>
        </p:grpSpPr>
        <p:sp>
          <p:nvSpPr>
            <p:cNvPr id="55" name="Rectangle avec flèche vers le haut 54"/>
            <p:cNvSpPr/>
            <p:nvPr/>
          </p:nvSpPr>
          <p:spPr>
            <a:xfrm rot="-5400000">
              <a:off x="7324167" y="1911469"/>
              <a:ext cx="2810668" cy="6605130"/>
            </a:xfrm>
            <a:prstGeom prst="upArrowCallout">
              <a:avLst>
                <a:gd name="adj1" fmla="val 111536"/>
                <a:gd name="adj2" fmla="val 132444"/>
                <a:gd name="adj3" fmla="val 14083"/>
                <a:gd name="adj4" fmla="val 75604"/>
              </a:avLst>
            </a:prstGeom>
            <a:gradFill flip="none" rotWithShape="1">
              <a:gsLst>
                <a:gs pos="0">
                  <a:schemeClr val="accent3">
                    <a:lumMod val="5000"/>
                    <a:lumOff val="95000"/>
                  </a:schemeClr>
                </a:gs>
                <a:gs pos="70000">
                  <a:schemeClr val="accent3">
                    <a:lumMod val="45000"/>
                    <a:lumOff val="55000"/>
                  </a:schemeClr>
                </a:gs>
                <a:gs pos="83000">
                  <a:schemeClr val="accent3">
                    <a:lumMod val="45000"/>
                    <a:lumOff val="55000"/>
                  </a:schemeClr>
                </a:gs>
                <a:gs pos="100000">
                  <a:schemeClr val="accent3">
                    <a:lumMod val="30000"/>
                    <a:lumOff val="70000"/>
                  </a:schemeClr>
                </a:gs>
              </a:gsLst>
              <a:lin ang="5400000" scaled="1"/>
              <a:tileRect/>
            </a:gradFill>
            <a:ln w="19050" cap="flat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" name="Groupe 2"/>
            <p:cNvGrpSpPr/>
            <p:nvPr/>
          </p:nvGrpSpPr>
          <p:grpSpPr>
            <a:xfrm>
              <a:off x="5776366" y="4097661"/>
              <a:ext cx="6605130" cy="2017342"/>
              <a:chOff x="5433382" y="2891724"/>
              <a:chExt cx="6605130" cy="2017342"/>
            </a:xfrm>
          </p:grpSpPr>
          <p:sp>
            <p:nvSpPr>
              <p:cNvPr id="38" name="ZoneTexte 37"/>
              <p:cNvSpPr txBox="1"/>
              <p:nvPr/>
            </p:nvSpPr>
            <p:spPr>
              <a:xfrm>
                <a:off x="5433382" y="3400961"/>
                <a:ext cx="6415634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200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AGA Arabesque" pitchFamily="2" charset="2"/>
                  </a:rPr>
                  <a:t>  Two-fold impact:         </a:t>
                </a:r>
              </a:p>
              <a:p>
                <a:endParaRPr lang="fr-FR"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AGA Arabesque" pitchFamily="2" charset="2"/>
                </a:endParaRPr>
              </a:p>
              <a:p>
                <a:r>
                  <a:rPr lang="fr-FR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AGA Arabesque" pitchFamily="2" charset="2"/>
                  </a:rPr>
                  <a:t>             </a:t>
                </a:r>
              </a:p>
              <a:p>
                <a:r>
                  <a:rPr lang="fr-FR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AGA Arabesque" pitchFamily="2" charset="2"/>
                  </a:rPr>
                  <a:t>             </a:t>
                </a:r>
                <a:r>
                  <a:rPr lang="fr-FR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 </a:t>
                </a:r>
                <a:r>
                  <a:rPr lang="fr-FR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AGA Arabesque" pitchFamily="2" charset="2"/>
                  </a:rPr>
                  <a:t>Insight into the post-scission dynamics of the fragments</a:t>
                </a:r>
              </a:p>
              <a:p>
                <a:r>
                  <a:rPr lang="fr-FR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AGA Arabesque" pitchFamily="2" charset="2"/>
                  </a:rPr>
                  <a:t>             </a:t>
                </a:r>
                <a:r>
                  <a:rPr lang="fr-FR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Wingdings 2" panose="05020102010507070707" pitchFamily="18" charset="2"/>
                  </a:rPr>
                  <a:t> </a:t>
                </a:r>
                <a:r>
                  <a:rPr lang="fr-FR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AGA Arabesque" pitchFamily="2" charset="2"/>
                  </a:rPr>
                  <a:t>Insight into the nature of « Pygmy states »</a:t>
                </a:r>
              </a:p>
            </p:txBody>
          </p:sp>
          <p:sp>
            <p:nvSpPr>
              <p:cNvPr id="2" name="Explosion 2 1"/>
              <p:cNvSpPr/>
              <p:nvPr/>
            </p:nvSpPr>
            <p:spPr>
              <a:xfrm>
                <a:off x="7580031" y="2891724"/>
                <a:ext cx="3998909" cy="1218282"/>
              </a:xfrm>
              <a:prstGeom prst="irregularSeal2">
                <a:avLst/>
              </a:prstGeom>
              <a:gradFill flip="none" rotWithShape="1">
                <a:gsLst>
                  <a:gs pos="5000">
                    <a:schemeClr val="accent2">
                      <a:lumMod val="5000"/>
                      <a:lumOff val="95000"/>
                    </a:schemeClr>
                  </a:gs>
                  <a:gs pos="86000">
                    <a:schemeClr val="accent2">
                      <a:lumMod val="45000"/>
                      <a:lumOff val="55000"/>
                    </a:schemeClr>
                  </a:gs>
                  <a:gs pos="99000">
                    <a:schemeClr val="accent2">
                      <a:lumMod val="45000"/>
                      <a:lumOff val="55000"/>
                      <a:alpha val="99000"/>
                    </a:schemeClr>
                  </a:gs>
                  <a:gs pos="100000">
                    <a:schemeClr val="accent2">
                      <a:lumMod val="30000"/>
                      <a:lumOff val="7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40" name="ZoneTexte 39"/>
              <p:cNvSpPr txBox="1"/>
              <p:nvPr/>
            </p:nvSpPr>
            <p:spPr>
              <a:xfrm>
                <a:off x="7079602" y="3314918"/>
                <a:ext cx="495891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40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AGA Arabesque" pitchFamily="2" charset="2"/>
                  </a:rPr>
                  <a:t> Fission and Soft/Giant Resonances</a:t>
                </a:r>
              </a:p>
              <a:p>
                <a:pPr algn="ctr"/>
                <a:r>
                  <a:rPr lang="en-US" sz="140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AGA Arabesque" pitchFamily="2" charset="2"/>
                  </a:rPr>
                  <a:t>physics</a:t>
                </a:r>
              </a:p>
            </p:txBody>
          </p:sp>
        </p:grpSp>
      </p:grpSp>
      <p:grpSp>
        <p:nvGrpSpPr>
          <p:cNvPr id="72" name="Groupe 71"/>
          <p:cNvGrpSpPr/>
          <p:nvPr/>
        </p:nvGrpSpPr>
        <p:grpSpPr>
          <a:xfrm>
            <a:off x="1802702" y="1821615"/>
            <a:ext cx="2046030" cy="1988237"/>
            <a:chOff x="7072125" y="1313727"/>
            <a:chExt cx="2908216" cy="2599470"/>
          </a:xfrm>
        </p:grpSpPr>
        <p:pic>
          <p:nvPicPr>
            <p:cNvPr id="73" name="Image 7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2125" y="1313727"/>
              <a:ext cx="2908216" cy="2123675"/>
            </a:xfrm>
            <a:prstGeom prst="rect">
              <a:avLst/>
            </a:prstGeom>
          </p:spPr>
        </p:pic>
        <p:pic>
          <p:nvPicPr>
            <p:cNvPr id="74" name="Image 7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46000" y="3337041"/>
              <a:ext cx="2807855" cy="576156"/>
            </a:xfrm>
            <a:prstGeom prst="rect">
              <a:avLst/>
            </a:prstGeom>
          </p:spPr>
        </p:pic>
      </p:grpSp>
      <p:sp>
        <p:nvSpPr>
          <p:cNvPr id="75" name="ZoneTexte 74"/>
          <p:cNvSpPr txBox="1"/>
          <p:nvPr/>
        </p:nvSpPr>
        <p:spPr>
          <a:xfrm>
            <a:off x="376128" y="5460745"/>
            <a:ext cx="55831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 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Main contribution due to the </a:t>
            </a:r>
            <a:r>
              <a:rPr lang="fr-FR" dirty="0" err="1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decay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</a:t>
            </a:r>
            <a:r>
              <a:rPr lang="fr-FR" dirty="0" err="1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from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</a:t>
            </a:r>
            <a:r>
              <a:rPr lang="fr-FR" b="1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E1 states </a:t>
            </a:r>
          </a:p>
        </p:txBody>
      </p:sp>
      <p:sp>
        <p:nvSpPr>
          <p:cNvPr id="76" name="ZoneTexte 75"/>
          <p:cNvSpPr txBox="1"/>
          <p:nvPr/>
        </p:nvSpPr>
        <p:spPr>
          <a:xfrm>
            <a:off x="1853342" y="2391896"/>
            <a:ext cx="71440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>
                <a:latin typeface="Times New Roman" pitchFamily="18" charset="0"/>
                <a:cs typeface="Times New Roman" pitchFamily="18" charset="0"/>
              </a:rPr>
              <a:t>Total</a:t>
            </a:r>
            <a:r>
              <a:rPr lang="fr-FR" sz="14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E1</a:t>
            </a:r>
          </a:p>
          <a:p>
            <a:r>
              <a:rPr lang="fr-FR" sz="1400" b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M1</a:t>
            </a:r>
          </a:p>
        </p:txBody>
      </p:sp>
      <p:sp>
        <p:nvSpPr>
          <p:cNvPr id="77" name="ZoneTexte 76"/>
          <p:cNvSpPr txBox="1"/>
          <p:nvPr/>
        </p:nvSpPr>
        <p:spPr>
          <a:xfrm>
            <a:off x="360553" y="5721949"/>
            <a:ext cx="558312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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</a:t>
            </a:r>
            <a:r>
              <a:rPr lang="fr-FR" dirty="0" err="1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Both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</a:t>
            </a:r>
            <a:r>
              <a:rPr lang="fr-FR" dirty="0" err="1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IsoScalar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(IS) and </a:t>
            </a:r>
            <a:r>
              <a:rPr lang="fr-FR" dirty="0" err="1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Isovector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(IV) nature</a:t>
            </a:r>
          </a:p>
        </p:txBody>
      </p:sp>
      <p:sp>
        <p:nvSpPr>
          <p:cNvPr id="78" name="ZoneTexte 77"/>
          <p:cNvSpPr txBox="1"/>
          <p:nvPr/>
        </p:nvSpPr>
        <p:spPr>
          <a:xfrm>
            <a:off x="360553" y="6100072"/>
            <a:ext cx="5598698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b="1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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IS component </a:t>
            </a:r>
            <a:r>
              <a:rPr lang="fr-FR" b="1" dirty="0" err="1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enhanced</a:t>
            </a:r>
            <a:r>
              <a:rPr lang="fr-FR" b="1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at </a:t>
            </a:r>
            <a:r>
              <a:rPr lang="fr-FR" b="1" i="1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N</a:t>
            </a:r>
            <a:r>
              <a:rPr lang="fr-FR" b="1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~82 due to vibration  </a:t>
            </a:r>
          </a:p>
          <a:p>
            <a:r>
              <a:rPr lang="fr-FR" b="1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     of the « </a:t>
            </a:r>
            <a:r>
              <a:rPr lang="fr-FR" b="1" dirty="0" err="1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stiff</a:t>
            </a:r>
            <a:r>
              <a:rPr lang="fr-FR" b="1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 » neutron skin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about the </a:t>
            </a:r>
            <a:r>
              <a:rPr lang="fr-FR" dirty="0" err="1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core</a:t>
            </a:r>
            <a:r>
              <a:rPr lang="fr-FR" dirty="0">
                <a:latin typeface="Times New Roman" pitchFamily="18" charset="0"/>
                <a:cs typeface="Times New Roman" pitchFamily="18" charset="0"/>
                <a:sym typeface="Wingdings 3" panose="05040102010807070707" pitchFamily="18" charset="2"/>
              </a:rPr>
              <a:t> </a:t>
            </a:r>
          </a:p>
        </p:txBody>
      </p:sp>
      <p:sp>
        <p:nvSpPr>
          <p:cNvPr id="79" name="ZoneTexte 78"/>
          <p:cNvSpPr txBox="1"/>
          <p:nvPr/>
        </p:nvSpPr>
        <p:spPr>
          <a:xfrm>
            <a:off x="2057303" y="1637003"/>
            <a:ext cx="20772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  <a:sym typeface="AGA Arabesque" pitchFamily="2" charset="2"/>
              </a:rPr>
              <a:t>Calculated PFGS</a:t>
            </a:r>
            <a:endParaRPr lang="fr-FR" sz="12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2210545" y="1958272"/>
            <a:ext cx="357204" cy="2612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2" name="Image 8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1534" y="1664005"/>
            <a:ext cx="2952363" cy="2329719"/>
          </a:xfrm>
          <a:prstGeom prst="rect">
            <a:avLst/>
          </a:prstGeom>
        </p:spPr>
      </p:pic>
      <p:grpSp>
        <p:nvGrpSpPr>
          <p:cNvPr id="83" name="Groupe 82"/>
          <p:cNvGrpSpPr/>
          <p:nvPr/>
        </p:nvGrpSpPr>
        <p:grpSpPr>
          <a:xfrm>
            <a:off x="-714174" y="2789756"/>
            <a:ext cx="6866955" cy="2688114"/>
            <a:chOff x="-881477" y="2789756"/>
            <a:chExt cx="6866955" cy="2688114"/>
          </a:xfrm>
        </p:grpSpPr>
        <p:grpSp>
          <p:nvGrpSpPr>
            <p:cNvPr id="84" name="Groupe 83"/>
            <p:cNvGrpSpPr/>
            <p:nvPr/>
          </p:nvGrpSpPr>
          <p:grpSpPr>
            <a:xfrm>
              <a:off x="-881477" y="2789756"/>
              <a:ext cx="6866955" cy="2665137"/>
              <a:chOff x="-853960" y="2784592"/>
              <a:chExt cx="6866955" cy="2665137"/>
            </a:xfrm>
          </p:grpSpPr>
          <p:grpSp>
            <p:nvGrpSpPr>
              <p:cNvPr id="86" name="Groupe 85"/>
              <p:cNvGrpSpPr/>
              <p:nvPr/>
            </p:nvGrpSpPr>
            <p:grpSpPr>
              <a:xfrm>
                <a:off x="-853960" y="2784592"/>
                <a:ext cx="6866955" cy="2567270"/>
                <a:chOff x="-853960" y="2633774"/>
                <a:chExt cx="6866955" cy="2567270"/>
              </a:xfrm>
            </p:grpSpPr>
            <p:grpSp>
              <p:nvGrpSpPr>
                <p:cNvPr id="93" name="Groupe 92"/>
                <p:cNvGrpSpPr/>
                <p:nvPr/>
              </p:nvGrpSpPr>
              <p:grpSpPr>
                <a:xfrm>
                  <a:off x="-853960" y="2633774"/>
                  <a:ext cx="6866955" cy="2567270"/>
                  <a:chOff x="-853960" y="2633774"/>
                  <a:chExt cx="6866955" cy="2567270"/>
                </a:xfrm>
              </p:grpSpPr>
              <p:grpSp>
                <p:nvGrpSpPr>
                  <p:cNvPr id="95" name="Groupe 94"/>
                  <p:cNvGrpSpPr/>
                  <p:nvPr/>
                </p:nvGrpSpPr>
                <p:grpSpPr>
                  <a:xfrm>
                    <a:off x="-853960" y="3825781"/>
                    <a:ext cx="3095954" cy="1338339"/>
                    <a:chOff x="-1006121" y="4311544"/>
                    <a:chExt cx="3095954" cy="1338339"/>
                  </a:xfrm>
                </p:grpSpPr>
                <p:pic>
                  <p:nvPicPr>
                    <p:cNvPr id="104" name="Image 103"/>
                    <p:cNvPicPr>
                      <a:picLocks noChangeAspect="1"/>
                    </p:cNvPicPr>
                    <p:nvPr/>
                  </p:nvPicPr>
                  <p:blipFill rotWithShape="1"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-47725" r="47725"/>
                    <a:stretch/>
                  </p:blipFill>
                  <p:spPr>
                    <a:xfrm>
                      <a:off x="-1006121" y="4311544"/>
                      <a:ext cx="3095954" cy="1338339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05" name="Image 104"/>
                    <p:cNvPicPr>
                      <a:picLocks noChangeAspect="1"/>
                    </p:cNvPicPr>
                    <p:nvPr/>
                  </p:nvPicPr>
                  <p:blipFill>
                    <a:blip r:embed="rId7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942813" y="5112661"/>
                      <a:ext cx="322879" cy="300077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106" name="Connecteur droit 105"/>
                    <p:cNvCxnSpPr/>
                    <p:nvPr/>
                  </p:nvCxnSpPr>
                  <p:spPr>
                    <a:xfrm flipV="1">
                      <a:off x="1511356" y="4438945"/>
                      <a:ext cx="9934" cy="972000"/>
                    </a:xfrm>
                    <a:prstGeom prst="line">
                      <a:avLst/>
                    </a:prstGeom>
                    <a:ln w="28575">
                      <a:solidFill>
                        <a:schemeClr val="accent6">
                          <a:lumMod val="75000"/>
                        </a:schemeClr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96" name="Connecteur droit avec flèche 95"/>
                  <p:cNvCxnSpPr/>
                  <p:nvPr/>
                </p:nvCxnSpPr>
                <p:spPr>
                  <a:xfrm flipH="1">
                    <a:off x="1917898" y="2633774"/>
                    <a:ext cx="581199" cy="1176078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7" name="Connecteur droit avec flèche 96"/>
                  <p:cNvCxnSpPr/>
                  <p:nvPr/>
                </p:nvCxnSpPr>
                <p:spPr>
                  <a:xfrm>
                    <a:off x="3064093" y="3031309"/>
                    <a:ext cx="330153" cy="857633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grpSp>
                <p:nvGrpSpPr>
                  <p:cNvPr id="98" name="Groupe 97"/>
                  <p:cNvGrpSpPr/>
                  <p:nvPr/>
                </p:nvGrpSpPr>
                <p:grpSpPr>
                  <a:xfrm>
                    <a:off x="2709743" y="3868007"/>
                    <a:ext cx="3303252" cy="1333037"/>
                    <a:chOff x="2630462" y="4354276"/>
                    <a:chExt cx="3303252" cy="1333037"/>
                  </a:xfrm>
                </p:grpSpPr>
                <p:grpSp>
                  <p:nvGrpSpPr>
                    <p:cNvPr id="99" name="Groupe 98"/>
                    <p:cNvGrpSpPr/>
                    <p:nvPr/>
                  </p:nvGrpSpPr>
                  <p:grpSpPr>
                    <a:xfrm>
                      <a:off x="2630462" y="4354276"/>
                      <a:ext cx="3303252" cy="1333037"/>
                      <a:chOff x="5431651" y="4739594"/>
                      <a:chExt cx="4225066" cy="1630416"/>
                    </a:xfrm>
                  </p:grpSpPr>
                  <p:pic>
                    <p:nvPicPr>
                      <p:cNvPr id="102" name="Image 101"/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51543" r="-51543"/>
                      <a:stretch/>
                    </p:blipFill>
                    <p:spPr>
                      <a:xfrm>
                        <a:off x="5885106" y="4739594"/>
                        <a:ext cx="3771611" cy="1630416"/>
                      </a:xfrm>
                      <a:prstGeom prst="rect">
                        <a:avLst/>
                      </a:prstGeom>
                    </p:spPr>
                  </p:pic>
                  <p:pic>
                    <p:nvPicPr>
                      <p:cNvPr id="103" name="Image 102"/>
                      <p:cNvPicPr>
                        <a:picLocks noChangeAspect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tretch>
                        <a:fillRect/>
                      </a:stretch>
                    </p:blipFill>
                    <p:spPr>
                      <a:xfrm>
                        <a:off x="5431651" y="4878000"/>
                        <a:ext cx="504553" cy="1327508"/>
                      </a:xfrm>
                      <a:prstGeom prst="rect">
                        <a:avLst/>
                      </a:prstGeom>
                    </p:spPr>
                  </p:pic>
                </p:grpSp>
                <p:pic>
                  <p:nvPicPr>
                    <p:cNvPr id="100" name="Image 99"/>
                    <p:cNvPicPr>
                      <a:picLocks noChangeAspect="1"/>
                    </p:cNvPicPr>
                    <p:nvPr/>
                  </p:nvPicPr>
                  <p:blipFill>
                    <a:blip r:embed="rId9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196719" y="5107740"/>
                      <a:ext cx="379933" cy="288000"/>
                    </a:xfrm>
                    <a:prstGeom prst="rect">
                      <a:avLst/>
                    </a:prstGeom>
                  </p:spPr>
                </p:pic>
                <p:cxnSp>
                  <p:nvCxnSpPr>
                    <p:cNvPr id="101" name="Connecteur droit 100"/>
                    <p:cNvCxnSpPr/>
                    <p:nvPr/>
                  </p:nvCxnSpPr>
                  <p:spPr>
                    <a:xfrm flipV="1">
                      <a:off x="3661524" y="4450251"/>
                      <a:ext cx="9934" cy="1026000"/>
                    </a:xfrm>
                    <a:prstGeom prst="line">
                      <a:avLst/>
                    </a:prstGeom>
                    <a:ln w="28575">
                      <a:solidFill>
                        <a:schemeClr val="accent6">
                          <a:lumMod val="75000"/>
                        </a:schemeClr>
                      </a:solidFill>
                      <a:prstDash val="dash"/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  <p:sp>
              <p:nvSpPr>
                <p:cNvPr id="94" name="Flèche vers le bas 93"/>
                <p:cNvSpPr/>
                <p:nvPr/>
              </p:nvSpPr>
              <p:spPr>
                <a:xfrm rot="1800000">
                  <a:off x="1836000" y="4068000"/>
                  <a:ext cx="108000" cy="216000"/>
                </a:xfrm>
                <a:prstGeom prst="downArrow">
                  <a:avLst/>
                </a:prstGeom>
                <a:solidFill>
                  <a:srgbClr val="0070C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/>
                </a:p>
              </p:txBody>
            </p:sp>
          </p:grpSp>
          <p:sp>
            <p:nvSpPr>
              <p:cNvPr id="87" name="Rectangle 86"/>
              <p:cNvSpPr/>
              <p:nvPr/>
            </p:nvSpPr>
            <p:spPr>
              <a:xfrm>
                <a:off x="1136763" y="4122000"/>
                <a:ext cx="322879" cy="1008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8" name="Rectangle 87"/>
              <p:cNvSpPr/>
              <p:nvPr/>
            </p:nvSpPr>
            <p:spPr>
              <a:xfrm>
                <a:off x="1828448" y="4125600"/>
                <a:ext cx="405356" cy="10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89" name="Rectangle 88"/>
              <p:cNvSpPr/>
              <p:nvPr/>
            </p:nvSpPr>
            <p:spPr>
              <a:xfrm>
                <a:off x="3133693" y="4165200"/>
                <a:ext cx="322879" cy="1044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0" name="Rectangle 89"/>
              <p:cNvSpPr/>
              <p:nvPr/>
            </p:nvSpPr>
            <p:spPr>
              <a:xfrm>
                <a:off x="3917089" y="4170836"/>
                <a:ext cx="396000" cy="146491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1" name="ZoneTexte 90"/>
              <p:cNvSpPr txBox="1"/>
              <p:nvPr/>
            </p:nvSpPr>
            <p:spPr>
              <a:xfrm>
                <a:off x="1519397" y="5140800"/>
                <a:ext cx="7144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>
                    <a:solidFill>
                      <a:schemeClr val="accent6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R</a:t>
                </a:r>
              </a:p>
            </p:txBody>
          </p:sp>
          <p:sp>
            <p:nvSpPr>
              <p:cNvPr id="92" name="ZoneTexte 91"/>
              <p:cNvSpPr txBox="1"/>
              <p:nvPr/>
            </p:nvSpPr>
            <p:spPr>
              <a:xfrm>
                <a:off x="3598682" y="5141952"/>
                <a:ext cx="714407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400" b="1">
                    <a:solidFill>
                      <a:schemeClr val="accent6">
                        <a:lumMod val="75000"/>
                      </a:schemeClr>
                    </a:solidFill>
                    <a:latin typeface="Times New Roman" pitchFamily="18" charset="0"/>
                    <a:cs typeface="Times New Roman" pitchFamily="18" charset="0"/>
                  </a:rPr>
                  <a:t>R</a:t>
                </a:r>
              </a:p>
            </p:txBody>
          </p:sp>
        </p:grpSp>
        <p:sp>
          <p:nvSpPr>
            <p:cNvPr id="85" name="Rectangle 24"/>
            <p:cNvSpPr>
              <a:spLocks noChangeArrowheads="1"/>
            </p:cNvSpPr>
            <p:nvPr/>
          </p:nvSpPr>
          <p:spPr bwMode="auto">
            <a:xfrm>
              <a:off x="1800931" y="5231649"/>
              <a:ext cx="2576506" cy="2462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ts val="50"/>
                </a:spcBef>
                <a:defRPr/>
              </a:pPr>
              <a:r>
                <a:rPr lang="fr-FR" sz="1000">
                  <a:latin typeface="Times New Roman" pitchFamily="18" charset="0"/>
                  <a:cs typeface="Times New Roman" pitchFamily="18" charset="0"/>
                </a:rPr>
                <a:t>Calculations by S. Péru  (2025)</a:t>
              </a:r>
              <a:endParaRPr lang="fr-FR" sz="10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49" name="Rectangle 24"/>
          <p:cNvSpPr>
            <a:spLocks noChangeArrowheads="1"/>
          </p:cNvSpPr>
          <p:nvPr/>
        </p:nvSpPr>
        <p:spPr bwMode="auto">
          <a:xfrm>
            <a:off x="7596000" y="6574801"/>
            <a:ext cx="437254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50"/>
              </a:spcBef>
              <a:defRPr/>
            </a:pPr>
            <a:r>
              <a:rPr lang="fr-FR" sz="1000">
                <a:latin typeface="Times New Roman" pitchFamily="18" charset="0"/>
                <a:cs typeface="Times New Roman" pitchFamily="18" charset="0"/>
              </a:rPr>
              <a:t>Neeraj Kumar, C.S, M. Ciemala, A. Maj, et al., accepted at Phys Lett B (2026)</a:t>
            </a:r>
            <a:endParaRPr lang="fr-FR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0" name="Rectangle 24"/>
          <p:cNvSpPr>
            <a:spLocks noChangeArrowheads="1"/>
          </p:cNvSpPr>
          <p:nvPr/>
        </p:nvSpPr>
        <p:spPr bwMode="auto">
          <a:xfrm>
            <a:off x="9024477" y="1431054"/>
            <a:ext cx="1795983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50"/>
              </a:spcBef>
              <a:defRPr/>
            </a:pPr>
            <a:r>
              <a:rPr lang="fr-FR" sz="1000">
                <a:latin typeface="Times New Roman" pitchFamily="18" charset="0"/>
                <a:cs typeface="Times New Roman" pitchFamily="18" charset="0"/>
              </a:rPr>
              <a:t>with O. Litaize, S. Péru</a:t>
            </a:r>
            <a:endParaRPr lang="fr-FR" sz="1000" dirty="0">
              <a:latin typeface="Times New Roman" pitchFamily="18" charset="0"/>
              <a:cs typeface="Times New Roman" pitchFamily="18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37373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7" grpId="0"/>
      <p:bldP spid="7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49" t="5132" r="51586" b="21898"/>
          <a:stretch/>
        </p:blipFill>
        <p:spPr>
          <a:xfrm>
            <a:off x="6095999" y="2535711"/>
            <a:ext cx="4600947" cy="3438159"/>
          </a:xfrm>
          <a:prstGeom prst="rect">
            <a:avLst/>
          </a:prstGeom>
        </p:spPr>
      </p:pic>
      <p:pic>
        <p:nvPicPr>
          <p:cNvPr id="3" name="Image 1">
            <a:extLst>
              <a:ext uri="{FF2B5EF4-FFF2-40B4-BE49-F238E27FC236}">
                <a16:creationId xmlns:a16="http://schemas.microsoft.com/office/drawing/2014/main" id="{BDB48943-E388-C04D-EBA0-216E13352A5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81" t="3826" r="903" b="20271"/>
          <a:stretch/>
        </p:blipFill>
        <p:spPr>
          <a:xfrm>
            <a:off x="515315" y="2557773"/>
            <a:ext cx="4511197" cy="3471442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35B73268-D01F-683A-F1AA-AA4F6FF9B69C}"/>
              </a:ext>
            </a:extLst>
          </p:cNvPr>
          <p:cNvSpPr txBox="1"/>
          <p:nvPr/>
        </p:nvSpPr>
        <p:spPr>
          <a:xfrm>
            <a:off x="515315" y="115157"/>
            <a:ext cx="1116136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Are</a:t>
            </a: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these</a:t>
            </a: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bumps</a:t>
            </a: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really</a:t>
            </a: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PDR </a:t>
            </a:r>
            <a:r>
              <a:rPr lang="pl-PL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states</a:t>
            </a:r>
            <a:r>
              <a:rPr lang="pl-PL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?</a:t>
            </a:r>
          </a:p>
          <a:p>
            <a:endParaRPr lang="pl-PL" dirty="0"/>
          </a:p>
          <a:p>
            <a:r>
              <a:rPr lang="pl-PL" b="1" dirty="0" err="1"/>
              <a:t>If</a:t>
            </a:r>
            <a:r>
              <a:rPr lang="pl-PL" b="1" dirty="0"/>
              <a:t> the ”</a:t>
            </a:r>
            <a:r>
              <a:rPr lang="pl-PL" b="1" dirty="0" err="1"/>
              <a:t>bumps</a:t>
            </a:r>
            <a:r>
              <a:rPr lang="pl-PL" b="1" dirty="0"/>
              <a:t>” </a:t>
            </a:r>
            <a:r>
              <a:rPr lang="pl-PL" b="1" dirty="0" err="1"/>
              <a:t>correspond</a:t>
            </a:r>
            <a:r>
              <a:rPr lang="pl-PL" b="1" dirty="0"/>
              <a:t> to PDR gamma-</a:t>
            </a:r>
            <a:r>
              <a:rPr lang="pl-PL" b="1" dirty="0" err="1"/>
              <a:t>decay</a:t>
            </a:r>
            <a:r>
              <a:rPr lang="pl-PL" b="1" dirty="0"/>
              <a:t>, </a:t>
            </a:r>
            <a:r>
              <a:rPr lang="pl-PL" b="1" dirty="0" err="1"/>
              <a:t>then</a:t>
            </a:r>
            <a:r>
              <a:rPr lang="pl-PL" b="1" dirty="0"/>
              <a:t> </a:t>
            </a:r>
            <a:r>
              <a:rPr lang="pl-PL" b="1" dirty="0" err="1"/>
              <a:t>if</a:t>
            </a:r>
            <a:r>
              <a:rPr lang="pl-PL" b="1" dirty="0"/>
              <a:t> we "</a:t>
            </a:r>
            <a:r>
              <a:rPr lang="pl-PL" b="1" dirty="0" err="1"/>
              <a:t>remove</a:t>
            </a:r>
            <a:r>
              <a:rPr lang="pl-PL" b="1" dirty="0"/>
              <a:t>" in the </a:t>
            </a:r>
            <a:r>
              <a:rPr lang="pl-PL" b="1" dirty="0" err="1"/>
              <a:t>theory</a:t>
            </a:r>
            <a:r>
              <a:rPr lang="pl-PL" b="1" dirty="0"/>
              <a:t> the PDR </a:t>
            </a:r>
            <a:r>
              <a:rPr lang="pl-PL" b="1" dirty="0" err="1"/>
              <a:t>states</a:t>
            </a:r>
            <a:r>
              <a:rPr lang="pl-PL" b="1" dirty="0"/>
              <a:t>, the </a:t>
            </a:r>
            <a:r>
              <a:rPr lang="pl-PL" b="1" dirty="0" err="1"/>
              <a:t>bumps</a:t>
            </a:r>
            <a:r>
              <a:rPr lang="pl-PL" b="1" dirty="0"/>
              <a:t> </a:t>
            </a:r>
            <a:r>
              <a:rPr lang="pl-PL" b="1" dirty="0" err="1"/>
              <a:t>should</a:t>
            </a:r>
            <a:r>
              <a:rPr lang="pl-PL" b="1" dirty="0"/>
              <a:t> </a:t>
            </a:r>
            <a:r>
              <a:rPr lang="pl-PL" b="1" dirty="0" err="1"/>
              <a:t>disappear</a:t>
            </a:r>
            <a:r>
              <a:rPr lang="pl-PL" b="1" dirty="0"/>
              <a:t>.</a:t>
            </a: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8EC5AA8D-D185-FF88-0979-8867A1188909}"/>
              </a:ext>
            </a:extLst>
          </p:cNvPr>
          <p:cNvSpPr txBox="1"/>
          <p:nvPr/>
        </p:nvSpPr>
        <p:spPr>
          <a:xfrm>
            <a:off x="1328286" y="1911442"/>
            <a:ext cx="20569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/>
              <a:t>Full </a:t>
            </a:r>
            <a:r>
              <a:rPr lang="pl-PL" b="1" dirty="0" err="1"/>
              <a:t>calculations</a:t>
            </a:r>
            <a:r>
              <a:rPr lang="pl-PL" b="1" dirty="0"/>
              <a:t> </a:t>
            </a:r>
          </a:p>
          <a:p>
            <a:endParaRPr lang="pl-PL" b="1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DFDAF815-3E8D-193B-B1C2-BC341A913AEB}"/>
              </a:ext>
            </a:extLst>
          </p:cNvPr>
          <p:cNvSpPr txBox="1"/>
          <p:nvPr/>
        </p:nvSpPr>
        <p:spPr>
          <a:xfrm>
            <a:off x="5026512" y="1495681"/>
            <a:ext cx="71654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 err="1"/>
              <a:t>Calculations</a:t>
            </a:r>
            <a:r>
              <a:rPr lang="pl-PL" b="1" dirty="0"/>
              <a:t> </a:t>
            </a:r>
            <a:r>
              <a:rPr lang="pl-PL" b="1" dirty="0" err="1"/>
              <a:t>where</a:t>
            </a:r>
            <a:r>
              <a:rPr lang="pl-PL" b="1" dirty="0"/>
              <a:t> the D1S+QRPA gamma </a:t>
            </a:r>
            <a:r>
              <a:rPr lang="pl-PL" b="1" dirty="0" err="1"/>
              <a:t>strength</a:t>
            </a:r>
            <a:r>
              <a:rPr lang="pl-PL" b="1" dirty="0"/>
              <a:t> was </a:t>
            </a:r>
            <a:r>
              <a:rPr lang="pl-PL" b="1" dirty="0" err="1"/>
              <a:t>replaced</a:t>
            </a:r>
            <a:r>
              <a:rPr lang="pl-PL" b="1" dirty="0"/>
              <a:t> with with a </a:t>
            </a:r>
            <a:r>
              <a:rPr lang="pl-PL" b="1" dirty="0" err="1"/>
              <a:t>phenomenological</a:t>
            </a:r>
            <a:r>
              <a:rPr lang="pl-PL" b="1" dirty="0"/>
              <a:t> "standard" gamma </a:t>
            </a:r>
            <a:r>
              <a:rPr lang="pl-PL" b="1" dirty="0" err="1"/>
              <a:t>strength</a:t>
            </a:r>
            <a:r>
              <a:rPr lang="pl-PL" b="1" dirty="0"/>
              <a:t> </a:t>
            </a:r>
            <a:r>
              <a:rPr lang="pl-PL" b="1" dirty="0" err="1"/>
              <a:t>function</a:t>
            </a:r>
            <a:r>
              <a:rPr lang="pl-PL" b="1" dirty="0"/>
              <a:t>, </a:t>
            </a:r>
            <a:r>
              <a:rPr lang="pl-PL" b="1" dirty="0" err="1"/>
              <a:t>which</a:t>
            </a:r>
            <a:r>
              <a:rPr lang="pl-PL" b="1" dirty="0"/>
              <a:t> </a:t>
            </a:r>
            <a:r>
              <a:rPr lang="pl-PL" b="1" dirty="0" err="1"/>
              <a:t>does</a:t>
            </a:r>
            <a:r>
              <a:rPr lang="pl-PL" b="1" dirty="0"/>
              <a:t> not </a:t>
            </a:r>
            <a:r>
              <a:rPr lang="pl-PL" b="1" dirty="0" err="1"/>
              <a:t>account</a:t>
            </a:r>
            <a:r>
              <a:rPr lang="pl-PL" b="1" dirty="0"/>
              <a:t> for the PDR but </a:t>
            </a:r>
            <a:r>
              <a:rPr lang="pl-PL" b="1" dirty="0" err="1"/>
              <a:t>only</a:t>
            </a:r>
            <a:r>
              <a:rPr lang="pl-PL" b="1" dirty="0"/>
              <a:t> for the GDR</a:t>
            </a:r>
            <a:r>
              <a:rPr lang="pl-PL" dirty="0"/>
              <a:t>. </a:t>
            </a:r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DFDA23CB-0908-F686-3393-A7FD0F106650}"/>
              </a:ext>
            </a:extLst>
          </p:cNvPr>
          <p:cNvSpPr txBox="1"/>
          <p:nvPr/>
        </p:nvSpPr>
        <p:spPr>
          <a:xfrm>
            <a:off x="891870" y="6121812"/>
            <a:ext cx="10868681" cy="461665"/>
          </a:xfrm>
          <a:prstGeom prst="rect">
            <a:avLst/>
          </a:prstGeom>
          <a:solidFill>
            <a:srgbClr val="FF0000"/>
          </a:solidFill>
        </p:spPr>
        <p:txBody>
          <a:bodyPr wrap="none" rtlCol="0">
            <a:spAutoFit/>
          </a:bodyPr>
          <a:lstStyle/>
          <a:p>
            <a:r>
              <a:rPr lang="pl-PL" sz="2400" b="1" dirty="0">
                <a:solidFill>
                  <a:schemeClr val="bg1"/>
                </a:solidFill>
              </a:rPr>
              <a:t>In the </a:t>
            </a:r>
            <a:r>
              <a:rPr lang="pl-PL" sz="2400" b="1" dirty="0" err="1">
                <a:solidFill>
                  <a:schemeClr val="bg1"/>
                </a:solidFill>
              </a:rPr>
              <a:t>theory</a:t>
            </a:r>
            <a:r>
              <a:rPr lang="pl-PL" sz="2400" b="1" dirty="0">
                <a:solidFill>
                  <a:schemeClr val="bg1"/>
                </a:solidFill>
              </a:rPr>
              <a:t> the </a:t>
            </a:r>
            <a:r>
              <a:rPr lang="pl-PL" sz="2400" b="1" dirty="0" err="1">
                <a:solidFill>
                  <a:schemeClr val="bg1"/>
                </a:solidFill>
              </a:rPr>
              <a:t>bumps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are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indeed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resulting</a:t>
            </a:r>
            <a:r>
              <a:rPr lang="pl-PL" sz="2400" b="1" dirty="0">
                <a:solidFill>
                  <a:schemeClr val="bg1"/>
                </a:solidFill>
              </a:rPr>
              <a:t> from the PDR gamma-</a:t>
            </a:r>
            <a:r>
              <a:rPr lang="pl-PL" sz="2400" b="1" dirty="0" err="1">
                <a:solidFill>
                  <a:schemeClr val="bg1"/>
                </a:solidFill>
              </a:rPr>
              <a:t>decay</a:t>
            </a:r>
            <a:endParaRPr lang="pl-PL" sz="2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8341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ZoneTexte 14"/>
          <p:cNvSpPr txBox="1"/>
          <p:nvPr/>
        </p:nvSpPr>
        <p:spPr>
          <a:xfrm flipH="1">
            <a:off x="2569943" y="79792"/>
            <a:ext cx="938463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Symbol" panose="05050102010706020507" pitchFamily="18" charset="2"/>
              </a:rPr>
              <a:t>Why in some nuclei bump is </a:t>
            </a:r>
            <a:r>
              <a:rPr lang="en-US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  <a:sym typeface="Symbol" panose="05050102010706020507" pitchFamily="18" charset="2"/>
              </a:rPr>
              <a:t>stronG</a:t>
            </a:r>
            <a:r>
              <a:rPr lang="en-US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Symbol" panose="05050102010706020507" pitchFamily="18" charset="2"/>
              </a:rPr>
              <a:t> </a:t>
            </a:r>
          </a:p>
          <a:p>
            <a:r>
              <a:rPr lang="en-US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Symbol" panose="05050102010706020507" pitchFamily="18" charset="2"/>
              </a:rPr>
              <a:t>and in another – weak or absent</a:t>
            </a:r>
          </a:p>
        </p:txBody>
      </p:sp>
      <p:pic>
        <p:nvPicPr>
          <p:cNvPr id="21" name="Image 17">
            <a:extLst>
              <a:ext uri="{FF2B5EF4-FFF2-40B4-BE49-F238E27FC236}">
                <a16:creationId xmlns:a16="http://schemas.microsoft.com/office/drawing/2014/main" id="{9CB69625-F22E-A7B3-8C37-1847F26F482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168" y="1033899"/>
            <a:ext cx="5080287" cy="5744309"/>
          </a:xfrm>
          <a:prstGeom prst="rect">
            <a:avLst/>
          </a:prstGeom>
        </p:spPr>
      </p:pic>
      <p:sp>
        <p:nvSpPr>
          <p:cNvPr id="22" name="pole tekstowe 21">
            <a:extLst>
              <a:ext uri="{FF2B5EF4-FFF2-40B4-BE49-F238E27FC236}">
                <a16:creationId xmlns:a16="http://schemas.microsoft.com/office/drawing/2014/main" id="{100C1690-5B8E-1E86-1AA5-77A62F41C347}"/>
              </a:ext>
            </a:extLst>
          </p:cNvPr>
          <p:cNvSpPr txBox="1"/>
          <p:nvPr/>
        </p:nvSpPr>
        <p:spPr>
          <a:xfrm>
            <a:off x="6096000" y="2366426"/>
            <a:ext cx="53965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000" b="1" dirty="0" err="1"/>
              <a:t>Maybe</a:t>
            </a:r>
            <a:r>
              <a:rPr lang="pl-PL" sz="2000" b="1" dirty="0"/>
              <a:t> </a:t>
            </a:r>
            <a:r>
              <a:rPr lang="pl-PL" sz="2000" b="1" dirty="0" err="1"/>
              <a:t>due</a:t>
            </a:r>
            <a:r>
              <a:rPr lang="pl-PL" sz="2000" b="1" dirty="0"/>
              <a:t> to </a:t>
            </a:r>
            <a:r>
              <a:rPr lang="pl-PL" sz="2000" b="1" dirty="0" err="1"/>
              <a:t>population</a:t>
            </a:r>
            <a:r>
              <a:rPr lang="pl-PL" sz="2000" b="1" dirty="0"/>
              <a:t> </a:t>
            </a:r>
            <a:r>
              <a:rPr lang="pl-PL" sz="2000" b="1" dirty="0" err="1"/>
              <a:t>pathway</a:t>
            </a:r>
            <a:r>
              <a:rPr lang="pl-PL" sz="2000" b="1" dirty="0"/>
              <a:t>?</a:t>
            </a:r>
          </a:p>
        </p:txBody>
      </p:sp>
      <p:sp>
        <p:nvSpPr>
          <p:cNvPr id="25" name="pole tekstowe 24">
            <a:extLst>
              <a:ext uri="{FF2B5EF4-FFF2-40B4-BE49-F238E27FC236}">
                <a16:creationId xmlns:a16="http://schemas.microsoft.com/office/drawing/2014/main" id="{E79A3FED-742E-0601-CE71-9047AC3F5F3C}"/>
              </a:ext>
            </a:extLst>
          </p:cNvPr>
          <p:cNvSpPr txBox="1"/>
          <p:nvPr/>
        </p:nvSpPr>
        <p:spPr>
          <a:xfrm rot="16200000">
            <a:off x="337592" y="4744380"/>
            <a:ext cx="940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b="1" dirty="0">
                <a:solidFill>
                  <a:srgbClr val="FF0000"/>
                </a:solidFill>
              </a:rPr>
              <a:t>PDR</a:t>
            </a:r>
          </a:p>
        </p:txBody>
      </p:sp>
      <p:sp>
        <p:nvSpPr>
          <p:cNvPr id="26" name="Wybuch 1 25">
            <a:extLst>
              <a:ext uri="{FF2B5EF4-FFF2-40B4-BE49-F238E27FC236}">
                <a16:creationId xmlns:a16="http://schemas.microsoft.com/office/drawing/2014/main" id="{C4DAE5C0-3850-4DD8-331B-D61E843C64AE}"/>
              </a:ext>
            </a:extLst>
          </p:cNvPr>
          <p:cNvSpPr/>
          <p:nvPr/>
        </p:nvSpPr>
        <p:spPr>
          <a:xfrm>
            <a:off x="1005347" y="4929047"/>
            <a:ext cx="413886" cy="242456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6A8FC1DE-8D4D-22FF-A5CF-7EAF559820AB}"/>
              </a:ext>
            </a:extLst>
          </p:cNvPr>
          <p:cNvSpPr txBox="1"/>
          <p:nvPr/>
        </p:nvSpPr>
        <p:spPr>
          <a:xfrm>
            <a:off x="5267629" y="4068286"/>
            <a:ext cx="6793203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2000" b="1" dirty="0" err="1">
                <a:solidFill>
                  <a:srgbClr val="FF0000"/>
                </a:solidFill>
              </a:rPr>
              <a:t>If</a:t>
            </a:r>
            <a:r>
              <a:rPr lang="pl-PL" sz="2000" b="1" dirty="0">
                <a:solidFill>
                  <a:srgbClr val="FF0000"/>
                </a:solidFill>
              </a:rPr>
              <a:t> PDR </a:t>
            </a:r>
            <a:r>
              <a:rPr lang="pl-PL" sz="2000" b="1" dirty="0" err="1">
                <a:solidFill>
                  <a:srgbClr val="FF0000"/>
                </a:solidFill>
              </a:rPr>
              <a:t>state</a:t>
            </a:r>
            <a:r>
              <a:rPr lang="pl-PL" sz="2000" b="1" dirty="0">
                <a:solidFill>
                  <a:srgbClr val="FF0000"/>
                </a:solidFill>
              </a:rPr>
              <a:t> </a:t>
            </a:r>
            <a:r>
              <a:rPr lang="pl-PL" sz="2000" b="1" dirty="0" err="1">
                <a:solidFill>
                  <a:srgbClr val="FF0000"/>
                </a:solidFill>
              </a:rPr>
              <a:t>is</a:t>
            </a:r>
            <a:r>
              <a:rPr lang="pl-PL" sz="2000" b="1" dirty="0">
                <a:solidFill>
                  <a:srgbClr val="FF0000"/>
                </a:solidFill>
              </a:rPr>
              <a:t> </a:t>
            </a:r>
            <a:r>
              <a:rPr lang="pl-PL" sz="2000" b="1" dirty="0" err="1">
                <a:solidFill>
                  <a:srgbClr val="FF0000"/>
                </a:solidFill>
              </a:rPr>
              <a:t>built</a:t>
            </a:r>
            <a:r>
              <a:rPr lang="pl-PL" sz="2000" b="1" dirty="0">
                <a:solidFill>
                  <a:srgbClr val="FF0000"/>
                </a:solidFill>
              </a:rPr>
              <a:t> on a </a:t>
            </a:r>
            <a:r>
              <a:rPr lang="pl-PL" sz="2000" b="1" dirty="0" err="1">
                <a:solidFill>
                  <a:srgbClr val="FF0000"/>
                </a:solidFill>
              </a:rPr>
              <a:t>ground</a:t>
            </a:r>
            <a:r>
              <a:rPr lang="pl-PL" sz="2000" b="1" dirty="0">
                <a:solidFill>
                  <a:srgbClr val="FF0000"/>
                </a:solidFill>
              </a:rPr>
              <a:t> </a:t>
            </a:r>
            <a:r>
              <a:rPr lang="pl-PL" sz="2000" b="1" dirty="0" err="1">
                <a:solidFill>
                  <a:srgbClr val="FF0000"/>
                </a:solidFill>
              </a:rPr>
              <a:t>state</a:t>
            </a:r>
            <a:r>
              <a:rPr lang="pl-PL" sz="2000" b="1" dirty="0">
                <a:solidFill>
                  <a:srgbClr val="FF0000"/>
                </a:solidFill>
              </a:rPr>
              <a:t>, </a:t>
            </a:r>
            <a:r>
              <a:rPr lang="pl-PL" sz="2000" b="1" dirty="0" err="1">
                <a:solidFill>
                  <a:srgbClr val="FF0000"/>
                </a:solidFill>
              </a:rPr>
              <a:t>it</a:t>
            </a:r>
            <a:r>
              <a:rPr lang="pl-PL" sz="2000" b="1" dirty="0">
                <a:solidFill>
                  <a:srgbClr val="FF0000"/>
                </a:solidFill>
              </a:rPr>
              <a:t> </a:t>
            </a:r>
            <a:r>
              <a:rPr lang="pl-PL" sz="2000" b="1" dirty="0" err="1">
                <a:solidFill>
                  <a:srgbClr val="FF0000"/>
                </a:solidFill>
              </a:rPr>
              <a:t>will</a:t>
            </a:r>
            <a:r>
              <a:rPr lang="pl-PL" sz="2000" b="1" dirty="0">
                <a:solidFill>
                  <a:srgbClr val="FF0000"/>
                </a:solidFill>
              </a:rPr>
              <a:t> be </a:t>
            </a:r>
            <a:r>
              <a:rPr lang="pl-PL" sz="2000" b="1" dirty="0" err="1">
                <a:solidFill>
                  <a:srgbClr val="FF0000"/>
                </a:solidFill>
              </a:rPr>
              <a:t>fed</a:t>
            </a:r>
            <a:r>
              <a:rPr lang="pl-PL" sz="2000" b="1" dirty="0">
                <a:solidFill>
                  <a:srgbClr val="FF0000"/>
                </a:solidFill>
              </a:rPr>
              <a:t> </a:t>
            </a:r>
            <a:r>
              <a:rPr lang="pl-PL" sz="2000" b="1" dirty="0" err="1">
                <a:solidFill>
                  <a:srgbClr val="FF0000"/>
                </a:solidFill>
              </a:rPr>
              <a:t>preferentially</a:t>
            </a:r>
            <a:r>
              <a:rPr lang="pl-PL" sz="2000" b="1" dirty="0">
                <a:solidFill>
                  <a:srgbClr val="FF0000"/>
                </a:solidFill>
              </a:rPr>
              <a:t> from </a:t>
            </a:r>
            <a:r>
              <a:rPr lang="pl-PL" sz="2000" b="1" dirty="0" err="1">
                <a:solidFill>
                  <a:srgbClr val="FF0000"/>
                </a:solidFill>
              </a:rPr>
              <a:t>entry</a:t>
            </a:r>
            <a:r>
              <a:rPr lang="pl-PL" sz="2000" b="1" dirty="0">
                <a:solidFill>
                  <a:srgbClr val="FF0000"/>
                </a:solidFill>
              </a:rPr>
              <a:t> regions of </a:t>
            </a:r>
            <a:r>
              <a:rPr lang="pl-PL" sz="2000" b="1" dirty="0" err="1">
                <a:solidFill>
                  <a:srgbClr val="FF0000"/>
                </a:solidFill>
              </a:rPr>
              <a:t>low</a:t>
            </a:r>
            <a:r>
              <a:rPr lang="pl-PL" sz="2000" b="1" dirty="0">
                <a:solidFill>
                  <a:srgbClr val="FF0000"/>
                </a:solidFill>
              </a:rPr>
              <a:t> </a:t>
            </a:r>
            <a:r>
              <a:rPr lang="pl-PL" sz="2000" b="1" dirty="0" err="1">
                <a:solidFill>
                  <a:srgbClr val="FF0000"/>
                </a:solidFill>
              </a:rPr>
              <a:t>angular</a:t>
            </a:r>
            <a:r>
              <a:rPr lang="pl-PL" sz="2000" b="1" dirty="0">
                <a:solidFill>
                  <a:srgbClr val="FF0000"/>
                </a:solidFill>
              </a:rPr>
              <a:t> </a:t>
            </a:r>
            <a:r>
              <a:rPr lang="pl-PL" sz="2000" b="1" dirty="0" err="1">
                <a:solidFill>
                  <a:srgbClr val="FF0000"/>
                </a:solidFill>
              </a:rPr>
              <a:t>momentum</a:t>
            </a:r>
            <a:r>
              <a:rPr lang="pl-PL" sz="2000" b="1" dirty="0">
                <a:solidFill>
                  <a:srgbClr val="FF0000"/>
                </a:solidFill>
              </a:rPr>
              <a:t>, the </a:t>
            </a:r>
            <a:r>
              <a:rPr lang="pl-PL" sz="2000" b="1" dirty="0" err="1">
                <a:solidFill>
                  <a:srgbClr val="FF0000"/>
                </a:solidFill>
              </a:rPr>
              <a:t>cascades</a:t>
            </a:r>
            <a:r>
              <a:rPr lang="pl-PL" sz="2000" b="1" dirty="0">
                <a:solidFill>
                  <a:srgbClr val="FF0000"/>
                </a:solidFill>
              </a:rPr>
              <a:t> </a:t>
            </a:r>
            <a:r>
              <a:rPr lang="pl-PL" sz="2000" b="1" dirty="0" err="1">
                <a:solidFill>
                  <a:srgbClr val="FF0000"/>
                </a:solidFill>
              </a:rPr>
              <a:t>coming</a:t>
            </a:r>
            <a:r>
              <a:rPr lang="pl-PL" sz="2000" b="1" dirty="0">
                <a:solidFill>
                  <a:srgbClr val="FF0000"/>
                </a:solidFill>
              </a:rPr>
              <a:t> from </a:t>
            </a:r>
            <a:r>
              <a:rPr lang="pl-PL" sz="2000" b="1" dirty="0" err="1">
                <a:solidFill>
                  <a:srgbClr val="FF0000"/>
                </a:solidFill>
              </a:rPr>
              <a:t>higher</a:t>
            </a:r>
            <a:r>
              <a:rPr lang="pl-PL" sz="2000" b="1" dirty="0">
                <a:solidFill>
                  <a:srgbClr val="FF0000"/>
                </a:solidFill>
              </a:rPr>
              <a:t> </a:t>
            </a:r>
            <a:r>
              <a:rPr lang="pl-PL" sz="2000" b="1" dirty="0" err="1">
                <a:solidFill>
                  <a:srgbClr val="FF0000"/>
                </a:solidFill>
              </a:rPr>
              <a:t>angular</a:t>
            </a:r>
            <a:r>
              <a:rPr lang="pl-PL" sz="2000" b="1" dirty="0">
                <a:solidFill>
                  <a:srgbClr val="FF0000"/>
                </a:solidFill>
              </a:rPr>
              <a:t> moment </a:t>
            </a:r>
            <a:r>
              <a:rPr lang="pl-PL" sz="2000" b="1" dirty="0" err="1">
                <a:solidFill>
                  <a:srgbClr val="FF0000"/>
                </a:solidFill>
              </a:rPr>
              <a:t>will</a:t>
            </a:r>
            <a:r>
              <a:rPr lang="pl-PL" sz="2000" b="1" dirty="0">
                <a:solidFill>
                  <a:srgbClr val="FF0000"/>
                </a:solidFill>
              </a:rPr>
              <a:t> go to the </a:t>
            </a:r>
            <a:r>
              <a:rPr lang="pl-PL" sz="2000" b="1" dirty="0" err="1">
                <a:solidFill>
                  <a:srgbClr val="FF0000"/>
                </a:solidFill>
              </a:rPr>
              <a:t>yrast</a:t>
            </a:r>
            <a:r>
              <a:rPr lang="pl-PL" sz="2000" b="1" dirty="0">
                <a:solidFill>
                  <a:srgbClr val="FF0000"/>
                </a:solidFill>
              </a:rPr>
              <a:t> and </a:t>
            </a:r>
            <a:r>
              <a:rPr lang="pl-PL" sz="2000" b="1" dirty="0" err="1">
                <a:solidFill>
                  <a:srgbClr val="FF0000"/>
                </a:solidFill>
              </a:rPr>
              <a:t>will</a:t>
            </a:r>
            <a:r>
              <a:rPr lang="pl-PL" sz="2000" b="1" dirty="0">
                <a:solidFill>
                  <a:srgbClr val="FF0000"/>
                </a:solidFill>
              </a:rPr>
              <a:t> bypass PDR</a:t>
            </a:r>
          </a:p>
        </p:txBody>
      </p:sp>
      <p:sp>
        <p:nvSpPr>
          <p:cNvPr id="28" name="Owal 27">
            <a:extLst>
              <a:ext uri="{FF2B5EF4-FFF2-40B4-BE49-F238E27FC236}">
                <a16:creationId xmlns:a16="http://schemas.microsoft.com/office/drawing/2014/main" id="{8761DA88-1239-B82E-8A23-5C878811F527}"/>
              </a:ext>
            </a:extLst>
          </p:cNvPr>
          <p:cNvSpPr/>
          <p:nvPr/>
        </p:nvSpPr>
        <p:spPr>
          <a:xfrm rot="20428548">
            <a:off x="1019036" y="4222515"/>
            <a:ext cx="2302845" cy="478121"/>
          </a:xfrm>
          <a:prstGeom prst="ellipse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9" name="pole tekstowe 28">
            <a:extLst>
              <a:ext uri="{FF2B5EF4-FFF2-40B4-BE49-F238E27FC236}">
                <a16:creationId xmlns:a16="http://schemas.microsoft.com/office/drawing/2014/main" id="{83F85FBC-0AF6-DE45-9A4E-01B55E894F15}"/>
              </a:ext>
            </a:extLst>
          </p:cNvPr>
          <p:cNvSpPr txBox="1"/>
          <p:nvPr/>
        </p:nvSpPr>
        <p:spPr>
          <a:xfrm rot="20329819">
            <a:off x="1347155" y="4212006"/>
            <a:ext cx="16466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b="1" dirty="0" err="1">
                <a:solidFill>
                  <a:srgbClr val="0070C0"/>
                </a:solidFill>
              </a:rPr>
              <a:t>entry</a:t>
            </a:r>
            <a:r>
              <a:rPr lang="pl-PL" b="1" dirty="0">
                <a:solidFill>
                  <a:srgbClr val="0070C0"/>
                </a:solidFill>
              </a:rPr>
              <a:t>   region</a:t>
            </a:r>
          </a:p>
        </p:txBody>
      </p:sp>
    </p:spTree>
    <p:extLst>
      <p:ext uri="{BB962C8B-B14F-4D97-AF65-F5344CB8AC3E}">
        <p14:creationId xmlns:p14="http://schemas.microsoft.com/office/powerpoint/2010/main" val="18410702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e 49">
            <a:extLst>
              <a:ext uri="{FF2B5EF4-FFF2-40B4-BE49-F238E27FC236}">
                <a16:creationId xmlns:a16="http://schemas.microsoft.com/office/drawing/2014/main" id="{E6E76EC4-2900-1E22-6A3D-343DF9A2C823}"/>
              </a:ext>
            </a:extLst>
          </p:cNvPr>
          <p:cNvGrpSpPr/>
          <p:nvPr/>
        </p:nvGrpSpPr>
        <p:grpSpPr>
          <a:xfrm>
            <a:off x="0" y="800267"/>
            <a:ext cx="5034013" cy="4778292"/>
            <a:chOff x="6771436" y="831260"/>
            <a:chExt cx="5034013" cy="4012852"/>
          </a:xfrm>
        </p:grpSpPr>
        <p:pic>
          <p:nvPicPr>
            <p:cNvPr id="5" name="Image 38">
              <a:extLst>
                <a:ext uri="{FF2B5EF4-FFF2-40B4-BE49-F238E27FC236}">
                  <a16:creationId xmlns:a16="http://schemas.microsoft.com/office/drawing/2014/main" id="{472A1539-A3C6-89F9-9DFA-C31E3F611D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71436" y="1167075"/>
              <a:ext cx="5034013" cy="3677037"/>
            </a:xfrm>
            <a:prstGeom prst="rect">
              <a:avLst/>
            </a:prstGeom>
          </p:spPr>
        </p:pic>
        <p:grpSp>
          <p:nvGrpSpPr>
            <p:cNvPr id="6" name="Groupe 11">
              <a:extLst>
                <a:ext uri="{FF2B5EF4-FFF2-40B4-BE49-F238E27FC236}">
                  <a16:creationId xmlns:a16="http://schemas.microsoft.com/office/drawing/2014/main" id="{3C672587-2969-AD04-5D47-189A77948651}"/>
                </a:ext>
              </a:extLst>
            </p:cNvPr>
            <p:cNvGrpSpPr/>
            <p:nvPr/>
          </p:nvGrpSpPr>
          <p:grpSpPr>
            <a:xfrm>
              <a:off x="7344910" y="831260"/>
              <a:ext cx="4460539" cy="424455"/>
              <a:chOff x="7786790" y="2112928"/>
              <a:chExt cx="4870702" cy="493014"/>
            </a:xfrm>
          </p:grpSpPr>
          <p:sp>
            <p:nvSpPr>
              <p:cNvPr id="7" name="Rectangle 32">
                <a:extLst>
                  <a:ext uri="{FF2B5EF4-FFF2-40B4-BE49-F238E27FC236}">
                    <a16:creationId xmlns:a16="http://schemas.microsoft.com/office/drawing/2014/main" id="{62B91673-43F1-3104-435B-8DDC5E4BD414}"/>
                  </a:ext>
                </a:extLst>
              </p:cNvPr>
              <p:cNvSpPr/>
              <p:nvPr/>
            </p:nvSpPr>
            <p:spPr>
              <a:xfrm>
                <a:off x="9017525" y="2400029"/>
                <a:ext cx="1325381" cy="205913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9" name="Rectangle 6">
                <a:extLst>
                  <a:ext uri="{FF2B5EF4-FFF2-40B4-BE49-F238E27FC236}">
                    <a16:creationId xmlns:a16="http://schemas.microsoft.com/office/drawing/2014/main" id="{C876F91A-94FC-1844-07DF-CEC80B3FB8EA}"/>
                  </a:ext>
                </a:extLst>
              </p:cNvPr>
              <p:cNvSpPr/>
              <p:nvPr/>
            </p:nvSpPr>
            <p:spPr>
              <a:xfrm>
                <a:off x="7786790" y="2112928"/>
                <a:ext cx="4870702" cy="330245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sz="16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Symbol" panose="05050102010706020507" pitchFamily="18" charset="2"/>
                  </a:rPr>
                  <a:t></a:t>
                </a:r>
                <a:r>
                  <a:rPr lang="en-US" sz="16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AGA Arabesque" pitchFamily="2" charset="2"/>
                  </a:rPr>
                  <a:t> fold in PARIS vs. (Z,N) in VAMOS++</a:t>
                </a:r>
                <a:r>
                  <a:rPr lang="en-US" sz="16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AGA Arabesque" pitchFamily="2" charset="2"/>
                  </a:rPr>
                  <a:t>	</a:t>
                </a:r>
              </a:p>
            </p:txBody>
          </p:sp>
        </p:grpSp>
      </p:grpSp>
      <p:pic>
        <p:nvPicPr>
          <p:cNvPr id="10" name="Image 1">
            <a:extLst>
              <a:ext uri="{FF2B5EF4-FFF2-40B4-BE49-F238E27FC236}">
                <a16:creationId xmlns:a16="http://schemas.microsoft.com/office/drawing/2014/main" id="{4FC76EE2-6796-736D-36AA-D79D530C2C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5" r="16165" b="10147"/>
          <a:stretch/>
        </p:blipFill>
        <p:spPr>
          <a:xfrm>
            <a:off x="4807031" y="1200138"/>
            <a:ext cx="7384969" cy="3509875"/>
          </a:xfrm>
          <a:prstGeom prst="rect">
            <a:avLst/>
          </a:prstGeom>
        </p:spPr>
      </p:pic>
      <p:sp>
        <p:nvSpPr>
          <p:cNvPr id="11" name="pole tekstowe 10">
            <a:extLst>
              <a:ext uri="{FF2B5EF4-FFF2-40B4-BE49-F238E27FC236}">
                <a16:creationId xmlns:a16="http://schemas.microsoft.com/office/drawing/2014/main" id="{8EDA4211-F909-AFC6-CA06-7D886E823E0C}"/>
              </a:ext>
            </a:extLst>
          </p:cNvPr>
          <p:cNvSpPr txBox="1"/>
          <p:nvPr/>
        </p:nvSpPr>
        <p:spPr>
          <a:xfrm>
            <a:off x="5292584" y="936089"/>
            <a:ext cx="269496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b="1" dirty="0" err="1">
                <a:solidFill>
                  <a:srgbClr val="FF0000"/>
                </a:solidFill>
              </a:rPr>
              <a:t>Intensity</a:t>
            </a:r>
            <a:r>
              <a:rPr lang="pl-PL" b="1" dirty="0">
                <a:solidFill>
                  <a:srgbClr val="FF0000"/>
                </a:solidFill>
              </a:rPr>
              <a:t> of the </a:t>
            </a:r>
            <a:r>
              <a:rPr lang="pl-PL" b="1" dirty="0">
                <a:solidFill>
                  <a:srgbClr val="FF0000"/>
                </a:solidFill>
                <a:latin typeface="Symbol" pitchFamily="2" charset="2"/>
              </a:rPr>
              <a:t>g</a:t>
            </a:r>
            <a:r>
              <a:rPr lang="pl-PL" b="1" dirty="0">
                <a:solidFill>
                  <a:srgbClr val="FF0000"/>
                </a:solidFill>
              </a:rPr>
              <a:t>-</a:t>
            </a:r>
            <a:r>
              <a:rPr lang="pl-PL" b="1" dirty="0" err="1">
                <a:solidFill>
                  <a:srgbClr val="FF0000"/>
                </a:solidFill>
              </a:rPr>
              <a:t>bump</a:t>
            </a:r>
            <a:endParaRPr lang="pl-PL" b="1" dirty="0">
              <a:solidFill>
                <a:srgbClr val="FF0000"/>
              </a:solidFill>
            </a:endParaRPr>
          </a:p>
        </p:txBody>
      </p:sp>
      <p:sp>
        <p:nvSpPr>
          <p:cNvPr id="12" name="pole tekstowe 11">
            <a:extLst>
              <a:ext uri="{FF2B5EF4-FFF2-40B4-BE49-F238E27FC236}">
                <a16:creationId xmlns:a16="http://schemas.microsoft.com/office/drawing/2014/main" id="{84FE50AA-6516-6FE9-C6FB-F782DD55D81B}"/>
              </a:ext>
            </a:extLst>
          </p:cNvPr>
          <p:cNvSpPr txBox="1"/>
          <p:nvPr/>
        </p:nvSpPr>
        <p:spPr>
          <a:xfrm>
            <a:off x="8537503" y="951179"/>
            <a:ext cx="37016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pl-PL" b="1" dirty="0">
                <a:solidFill>
                  <a:srgbClr val="FF0000"/>
                </a:solidFill>
                <a:latin typeface="Symbol" pitchFamily="2" charset="2"/>
              </a:rPr>
              <a:t>g</a:t>
            </a:r>
            <a:r>
              <a:rPr lang="pl-PL" b="1" dirty="0">
                <a:solidFill>
                  <a:srgbClr val="FF0000"/>
                </a:solidFill>
              </a:rPr>
              <a:t>-</a:t>
            </a:r>
            <a:r>
              <a:rPr lang="pl-PL" b="1" dirty="0" err="1">
                <a:solidFill>
                  <a:srgbClr val="FF0000"/>
                </a:solidFill>
              </a:rPr>
              <a:t>fold</a:t>
            </a:r>
            <a:r>
              <a:rPr lang="pl-PL" b="1" dirty="0">
                <a:solidFill>
                  <a:srgbClr val="FF0000"/>
                </a:solidFill>
              </a:rPr>
              <a:t> (</a:t>
            </a:r>
            <a:r>
              <a:rPr lang="pl-PL" b="1" dirty="0" err="1">
                <a:solidFill>
                  <a:srgbClr val="FF0000"/>
                </a:solidFill>
              </a:rPr>
              <a:t>multiplicity</a:t>
            </a:r>
            <a:r>
              <a:rPr lang="pl-PL" b="1" dirty="0">
                <a:solidFill>
                  <a:srgbClr val="FF0000"/>
                </a:solidFill>
              </a:rPr>
              <a:t>) ~ ang. </a:t>
            </a:r>
            <a:r>
              <a:rPr lang="pl-PL" b="1" dirty="0" err="1">
                <a:solidFill>
                  <a:srgbClr val="FF0000"/>
                </a:solidFill>
              </a:rPr>
              <a:t>mom</a:t>
            </a:r>
            <a:r>
              <a:rPr lang="pl-PL" b="1" dirty="0">
                <a:solidFill>
                  <a:srgbClr val="FF0000"/>
                </a:solidFill>
              </a:rPr>
              <a:t>. </a:t>
            </a:r>
          </a:p>
        </p:txBody>
      </p:sp>
      <p:sp>
        <p:nvSpPr>
          <p:cNvPr id="24" name="pole tekstowe 23">
            <a:extLst>
              <a:ext uri="{FF2B5EF4-FFF2-40B4-BE49-F238E27FC236}">
                <a16:creationId xmlns:a16="http://schemas.microsoft.com/office/drawing/2014/main" id="{1D5BEB66-F247-0F32-2F01-ACA84829B4A5}"/>
              </a:ext>
            </a:extLst>
          </p:cNvPr>
          <p:cNvSpPr txBox="1"/>
          <p:nvPr/>
        </p:nvSpPr>
        <p:spPr>
          <a:xfrm>
            <a:off x="709305" y="39430"/>
            <a:ext cx="11482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4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Can</a:t>
            </a:r>
            <a:r>
              <a:rPr lang="pl-PL" sz="24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4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feeding</a:t>
            </a:r>
            <a:r>
              <a:rPr lang="pl-PL" sz="24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4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mechanism</a:t>
            </a:r>
            <a:r>
              <a:rPr lang="pl-PL" sz="24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</a:t>
            </a:r>
            <a:r>
              <a:rPr lang="pl-PL" sz="24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explain</a:t>
            </a:r>
            <a:r>
              <a:rPr lang="pl-PL" sz="24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the </a:t>
            </a:r>
            <a:r>
              <a:rPr lang="pl-PL" sz="24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intensity</a:t>
            </a:r>
            <a:r>
              <a:rPr lang="pl-PL" sz="24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of the PDR </a:t>
            </a:r>
            <a:r>
              <a:rPr lang="pl-PL" sz="24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states</a:t>
            </a:r>
            <a:r>
              <a:rPr lang="pl-PL" sz="24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?</a:t>
            </a:r>
          </a:p>
        </p:txBody>
      </p:sp>
      <p:grpSp>
        <p:nvGrpSpPr>
          <p:cNvPr id="33" name="Grupa 32">
            <a:extLst>
              <a:ext uri="{FF2B5EF4-FFF2-40B4-BE49-F238E27FC236}">
                <a16:creationId xmlns:a16="http://schemas.microsoft.com/office/drawing/2014/main" id="{065EE38D-F1D8-017F-1BAA-3603B8268414}"/>
              </a:ext>
            </a:extLst>
          </p:cNvPr>
          <p:cNvGrpSpPr/>
          <p:nvPr/>
        </p:nvGrpSpPr>
        <p:grpSpPr>
          <a:xfrm>
            <a:off x="5176682" y="2492414"/>
            <a:ext cx="6721641" cy="4009475"/>
            <a:chOff x="5176682" y="2492414"/>
            <a:chExt cx="6721641" cy="4009475"/>
          </a:xfrm>
        </p:grpSpPr>
        <p:sp>
          <p:nvSpPr>
            <p:cNvPr id="14" name="Owal 13">
              <a:extLst>
                <a:ext uri="{FF2B5EF4-FFF2-40B4-BE49-F238E27FC236}">
                  <a16:creationId xmlns:a16="http://schemas.microsoft.com/office/drawing/2014/main" id="{2B6E3BE8-9E1C-8B64-225C-FB53BB4F7794}"/>
                </a:ext>
              </a:extLst>
            </p:cNvPr>
            <p:cNvSpPr/>
            <p:nvPr/>
          </p:nvSpPr>
          <p:spPr>
            <a:xfrm>
              <a:off x="5906981" y="2492414"/>
              <a:ext cx="1358873" cy="99140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15" name="Owal 14">
              <a:extLst>
                <a:ext uri="{FF2B5EF4-FFF2-40B4-BE49-F238E27FC236}">
                  <a16:creationId xmlns:a16="http://schemas.microsoft.com/office/drawing/2014/main" id="{B6941294-54F5-5E13-4DEF-21E5A280DCEE}"/>
                </a:ext>
              </a:extLst>
            </p:cNvPr>
            <p:cNvSpPr/>
            <p:nvPr/>
          </p:nvSpPr>
          <p:spPr>
            <a:xfrm>
              <a:off x="9751506" y="2573038"/>
              <a:ext cx="1249791" cy="991402"/>
            </a:xfrm>
            <a:prstGeom prst="ellipse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sp>
          <p:nvSpPr>
            <p:cNvPr id="23" name="pole tekstowe 22">
              <a:extLst>
                <a:ext uri="{FF2B5EF4-FFF2-40B4-BE49-F238E27FC236}">
                  <a16:creationId xmlns:a16="http://schemas.microsoft.com/office/drawing/2014/main" id="{F8FB681A-9535-F257-6A1F-3DAE378218FB}"/>
                </a:ext>
              </a:extLst>
            </p:cNvPr>
            <p:cNvSpPr txBox="1"/>
            <p:nvPr/>
          </p:nvSpPr>
          <p:spPr>
            <a:xfrm>
              <a:off x="5176682" y="5578559"/>
              <a:ext cx="6721641" cy="92333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pl-PL" dirty="0" err="1"/>
                <a:t>Indeed</a:t>
              </a:r>
              <a:r>
                <a:rPr lang="pl-PL" dirty="0"/>
                <a:t>, </a:t>
              </a:r>
              <a:r>
                <a:rPr lang="pl-PL" dirty="0" err="1"/>
                <a:t>it</a:t>
              </a:r>
              <a:r>
                <a:rPr lang="pl-PL" dirty="0"/>
                <a:t> </a:t>
              </a:r>
              <a:r>
                <a:rPr lang="pl-PL" dirty="0" err="1"/>
                <a:t>seems</a:t>
              </a:r>
              <a:r>
                <a:rPr lang="pl-PL" dirty="0"/>
                <a:t> to </a:t>
              </a:r>
              <a:r>
                <a:rPr lang="pl-PL" dirty="0" err="1"/>
                <a:t>exist</a:t>
              </a:r>
              <a:r>
                <a:rPr lang="pl-PL" dirty="0"/>
                <a:t> </a:t>
              </a:r>
              <a:r>
                <a:rPr lang="pl-PL" b="1" dirty="0" err="1">
                  <a:solidFill>
                    <a:srgbClr val="FF0000"/>
                  </a:solidFill>
                </a:rPr>
                <a:t>some</a:t>
              </a:r>
              <a:r>
                <a:rPr lang="pl-PL" b="1" dirty="0">
                  <a:solidFill>
                    <a:srgbClr val="FF0000"/>
                  </a:solidFill>
                </a:rPr>
                <a:t> </a:t>
              </a:r>
              <a:r>
                <a:rPr lang="pl-PL" b="1" dirty="0" err="1">
                  <a:solidFill>
                    <a:srgbClr val="FF0000"/>
                  </a:solidFill>
                </a:rPr>
                <a:t>correlation</a:t>
              </a:r>
              <a:r>
                <a:rPr lang="pl-PL" b="1" dirty="0">
                  <a:solidFill>
                    <a:srgbClr val="FF0000"/>
                  </a:solidFill>
                </a:rPr>
                <a:t> </a:t>
              </a:r>
              <a:r>
                <a:rPr lang="pl-PL" dirty="0" err="1"/>
                <a:t>between</a:t>
              </a:r>
              <a:r>
                <a:rPr lang="pl-PL" dirty="0"/>
                <a:t> the region of </a:t>
              </a:r>
              <a:r>
                <a:rPr lang="pl-PL" dirty="0" err="1"/>
                <a:t>nuclei</a:t>
              </a:r>
              <a:r>
                <a:rPr lang="pl-PL" dirty="0"/>
                <a:t> with </a:t>
              </a:r>
              <a:r>
                <a:rPr lang="pl-PL" b="1" dirty="0">
                  <a:solidFill>
                    <a:srgbClr val="FF0000"/>
                  </a:solidFill>
                </a:rPr>
                <a:t>high </a:t>
              </a:r>
              <a:r>
                <a:rPr lang="pl-PL" b="1" dirty="0">
                  <a:solidFill>
                    <a:srgbClr val="FF0000"/>
                  </a:solidFill>
                  <a:latin typeface="Symbol" pitchFamily="2" charset="2"/>
                </a:rPr>
                <a:t>g</a:t>
              </a:r>
              <a:r>
                <a:rPr lang="pl-PL" b="1" dirty="0">
                  <a:solidFill>
                    <a:srgbClr val="FF0000"/>
                  </a:solidFill>
                </a:rPr>
                <a:t>-</a:t>
              </a:r>
              <a:r>
                <a:rPr lang="pl-PL" b="1" dirty="0" err="1">
                  <a:solidFill>
                    <a:srgbClr val="FF0000"/>
                  </a:solidFill>
                </a:rPr>
                <a:t>bump</a:t>
              </a:r>
              <a:r>
                <a:rPr lang="pl-PL" b="1" dirty="0">
                  <a:solidFill>
                    <a:srgbClr val="FF0000"/>
                  </a:solidFill>
                </a:rPr>
                <a:t> </a:t>
              </a:r>
              <a:r>
                <a:rPr lang="pl-PL" b="1" dirty="0" err="1">
                  <a:solidFill>
                    <a:srgbClr val="FF0000"/>
                  </a:solidFill>
                </a:rPr>
                <a:t>intensity</a:t>
              </a:r>
              <a:r>
                <a:rPr lang="pl-PL" b="1" dirty="0">
                  <a:solidFill>
                    <a:srgbClr val="FF0000"/>
                  </a:solidFill>
                </a:rPr>
                <a:t> </a:t>
              </a:r>
              <a:r>
                <a:rPr lang="pl-PL" dirty="0"/>
                <a:t>and with </a:t>
              </a:r>
              <a:r>
                <a:rPr lang="pl-PL" b="1" dirty="0" err="1">
                  <a:solidFill>
                    <a:srgbClr val="FF0000"/>
                  </a:solidFill>
                </a:rPr>
                <a:t>low</a:t>
              </a:r>
              <a:r>
                <a:rPr lang="pl-PL" b="1" dirty="0">
                  <a:solidFill>
                    <a:srgbClr val="FF0000"/>
                  </a:solidFill>
                </a:rPr>
                <a:t> </a:t>
              </a:r>
              <a:r>
                <a:rPr lang="pl-PL" b="1" dirty="0" err="1">
                  <a:solidFill>
                    <a:srgbClr val="FF0000"/>
                  </a:solidFill>
                </a:rPr>
                <a:t>angular</a:t>
              </a:r>
              <a:r>
                <a:rPr lang="pl-PL" b="1" dirty="0">
                  <a:solidFill>
                    <a:srgbClr val="FF0000"/>
                  </a:solidFill>
                </a:rPr>
                <a:t> </a:t>
              </a:r>
              <a:r>
                <a:rPr lang="pl-PL" b="1" dirty="0" err="1">
                  <a:solidFill>
                    <a:srgbClr val="FF0000"/>
                  </a:solidFill>
                </a:rPr>
                <a:t>momentum</a:t>
              </a:r>
              <a:endParaRPr lang="pl-PL" b="1" dirty="0">
                <a:solidFill>
                  <a:srgbClr val="FF0000"/>
                </a:solidFill>
              </a:endParaRPr>
            </a:p>
          </p:txBody>
        </p:sp>
        <p:sp>
          <p:nvSpPr>
            <p:cNvPr id="32" name="Strzałka zakrzywiona w górę 31">
              <a:extLst>
                <a:ext uri="{FF2B5EF4-FFF2-40B4-BE49-F238E27FC236}">
                  <a16:creationId xmlns:a16="http://schemas.microsoft.com/office/drawing/2014/main" id="{D81FB9B7-11D3-BED8-F90A-824B1B56269B}"/>
                </a:ext>
              </a:extLst>
            </p:cNvPr>
            <p:cNvSpPr/>
            <p:nvPr/>
          </p:nvSpPr>
          <p:spPr>
            <a:xfrm>
              <a:off x="6476198" y="3483816"/>
              <a:ext cx="4273617" cy="2094743"/>
            </a:xfrm>
            <a:prstGeom prst="curvedUpArrow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494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e tekstowe 3">
            <a:extLst>
              <a:ext uri="{FF2B5EF4-FFF2-40B4-BE49-F238E27FC236}">
                <a16:creationId xmlns:a16="http://schemas.microsoft.com/office/drawing/2014/main" id="{A8F2D9E8-2F8B-6DAC-F2BA-7B83A6AAB294}"/>
              </a:ext>
            </a:extLst>
          </p:cNvPr>
          <p:cNvSpPr txBox="1"/>
          <p:nvPr/>
        </p:nvSpPr>
        <p:spPr>
          <a:xfrm>
            <a:off x="1174282" y="1501541"/>
            <a:ext cx="10231655" cy="304698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l-PL" sz="2400" b="1" dirty="0">
                <a:solidFill>
                  <a:schemeClr val="bg1"/>
                </a:solidFill>
              </a:rPr>
              <a:t>We </a:t>
            </a:r>
            <a:r>
              <a:rPr lang="pl-PL" sz="2400" b="1" dirty="0" err="1">
                <a:solidFill>
                  <a:schemeClr val="bg1"/>
                </a:solidFill>
              </a:rPr>
              <a:t>found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quite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strong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rgbClr val="FFFF00"/>
                </a:solidFill>
              </a:rPr>
              <a:t>hint</a:t>
            </a:r>
            <a:r>
              <a:rPr lang="pl-PL" sz="2400" b="1" dirty="0">
                <a:solidFill>
                  <a:schemeClr val="bg1"/>
                </a:solidFill>
              </a:rPr>
              <a:t>, </a:t>
            </a:r>
            <a:r>
              <a:rPr lang="pl-PL" sz="2400" b="1" dirty="0" err="1">
                <a:solidFill>
                  <a:schemeClr val="bg1"/>
                </a:solidFill>
              </a:rPr>
              <a:t>that</a:t>
            </a:r>
            <a:r>
              <a:rPr lang="pl-PL" sz="2400" b="1" dirty="0">
                <a:solidFill>
                  <a:schemeClr val="bg1"/>
                </a:solidFill>
              </a:rPr>
              <a:t> the </a:t>
            </a:r>
            <a:r>
              <a:rPr lang="pl-PL" sz="2400" b="1" dirty="0">
                <a:solidFill>
                  <a:schemeClr val="bg1"/>
                </a:solidFill>
                <a:latin typeface="Symbol" pitchFamily="2" charset="2"/>
              </a:rPr>
              <a:t>g</a:t>
            </a:r>
            <a:r>
              <a:rPr lang="pl-PL" sz="2400" b="1" dirty="0">
                <a:solidFill>
                  <a:schemeClr val="bg1"/>
                </a:solidFill>
              </a:rPr>
              <a:t>-</a:t>
            </a:r>
            <a:r>
              <a:rPr lang="pl-PL" sz="2400" b="1" dirty="0" err="1">
                <a:solidFill>
                  <a:schemeClr val="bg1"/>
                </a:solidFill>
              </a:rPr>
              <a:t>bumps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seen</a:t>
            </a:r>
            <a:r>
              <a:rPr lang="pl-PL" sz="2400" b="1" dirty="0">
                <a:solidFill>
                  <a:schemeClr val="bg1"/>
                </a:solidFill>
              </a:rPr>
              <a:t> in </a:t>
            </a:r>
            <a:r>
              <a:rPr lang="pl-PL" sz="2400" b="1" dirty="0" err="1">
                <a:solidFill>
                  <a:schemeClr val="bg1"/>
                </a:solidFill>
              </a:rPr>
              <a:t>many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measured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prompt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fission</a:t>
            </a:r>
            <a:r>
              <a:rPr lang="pl-PL" sz="2400" b="1" dirty="0">
                <a:solidFill>
                  <a:schemeClr val="bg1"/>
                </a:solidFill>
              </a:rPr>
              <a:t> gamma spectra (PFGS), </a:t>
            </a:r>
            <a:r>
              <a:rPr lang="pl-PL" sz="2400" b="1" dirty="0" err="1">
                <a:solidFill>
                  <a:schemeClr val="bg1"/>
                </a:solidFill>
              </a:rPr>
              <a:t>are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related</a:t>
            </a:r>
            <a:r>
              <a:rPr lang="pl-PL" sz="2400" b="1" dirty="0">
                <a:solidFill>
                  <a:schemeClr val="bg1"/>
                </a:solidFill>
              </a:rPr>
              <a:t> to the </a:t>
            </a:r>
            <a:r>
              <a:rPr lang="pl-PL" sz="2400" b="1" dirty="0">
                <a:solidFill>
                  <a:srgbClr val="FFFF00"/>
                </a:solidFill>
                <a:latin typeface="Symbol" pitchFamily="2" charset="2"/>
              </a:rPr>
              <a:t>g</a:t>
            </a:r>
            <a:r>
              <a:rPr lang="pl-PL" sz="2400" b="1" dirty="0">
                <a:solidFill>
                  <a:srgbClr val="FFFF00"/>
                </a:solidFill>
              </a:rPr>
              <a:t>-</a:t>
            </a:r>
            <a:r>
              <a:rPr lang="pl-PL" sz="2400" b="1" dirty="0" err="1">
                <a:solidFill>
                  <a:srgbClr val="FFFF00"/>
                </a:solidFill>
              </a:rPr>
              <a:t>decay</a:t>
            </a:r>
            <a:r>
              <a:rPr lang="pl-PL" sz="2400" b="1" dirty="0">
                <a:solidFill>
                  <a:srgbClr val="FFFF00"/>
                </a:solidFill>
              </a:rPr>
              <a:t> of PDR </a:t>
            </a:r>
            <a:r>
              <a:rPr lang="pl-PL" sz="2400" b="1" dirty="0" err="1">
                <a:solidFill>
                  <a:schemeClr val="bg1"/>
                </a:solidFill>
              </a:rPr>
              <a:t>states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populated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>
                <a:solidFill>
                  <a:srgbClr val="FFFF00"/>
                </a:solidFill>
              </a:rPr>
              <a:t>in the </a:t>
            </a:r>
            <a:r>
              <a:rPr lang="pl-PL" sz="2400" b="1" dirty="0" err="1">
                <a:solidFill>
                  <a:srgbClr val="FFFF00"/>
                </a:solidFill>
              </a:rPr>
              <a:t>fusion-fission</a:t>
            </a:r>
            <a:r>
              <a:rPr lang="pl-PL" sz="2400" b="1" dirty="0">
                <a:solidFill>
                  <a:srgbClr val="FFFF00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reactions</a:t>
            </a:r>
            <a:r>
              <a:rPr lang="pl-PL" sz="2400" b="1" dirty="0">
                <a:solidFill>
                  <a:schemeClr val="bg1"/>
                </a:solidFill>
              </a:rPr>
              <a:t>.</a:t>
            </a:r>
          </a:p>
          <a:p>
            <a:endParaRPr lang="pl-PL" sz="2400" b="1" dirty="0">
              <a:solidFill>
                <a:schemeClr val="bg1"/>
              </a:solidFill>
            </a:endParaRPr>
          </a:p>
          <a:p>
            <a:r>
              <a:rPr lang="pl-PL" sz="2400" b="1" dirty="0" err="1">
                <a:solidFill>
                  <a:schemeClr val="bg1"/>
                </a:solidFill>
              </a:rPr>
              <a:t>Hovever</a:t>
            </a:r>
            <a:r>
              <a:rPr lang="pl-PL" sz="2400" b="1" dirty="0">
                <a:solidFill>
                  <a:schemeClr val="bg1"/>
                </a:solidFill>
              </a:rPr>
              <a:t> to </a:t>
            </a:r>
            <a:r>
              <a:rPr lang="pl-PL" sz="2400" b="1" dirty="0" err="1">
                <a:solidFill>
                  <a:schemeClr val="bg1"/>
                </a:solidFill>
              </a:rPr>
              <a:t>proove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this</a:t>
            </a:r>
            <a:r>
              <a:rPr lang="pl-PL" sz="2400" b="1" dirty="0">
                <a:solidFill>
                  <a:schemeClr val="bg1"/>
                </a:solidFill>
              </a:rPr>
              <a:t>, </a:t>
            </a:r>
            <a:r>
              <a:rPr lang="pl-PL" sz="2400" b="1" dirty="0" err="1">
                <a:solidFill>
                  <a:schemeClr val="bg1"/>
                </a:solidFill>
              </a:rPr>
              <a:t>more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studies</a:t>
            </a:r>
            <a:r>
              <a:rPr lang="pl-PL" sz="2400" b="1" dirty="0">
                <a:solidFill>
                  <a:schemeClr val="bg1"/>
                </a:solidFill>
              </a:rPr>
              <a:t>, for </a:t>
            </a:r>
            <a:r>
              <a:rPr lang="pl-PL" sz="2400" b="1" dirty="0" err="1">
                <a:solidFill>
                  <a:schemeClr val="bg1"/>
                </a:solidFill>
              </a:rPr>
              <a:t>example</a:t>
            </a:r>
            <a:r>
              <a:rPr lang="pl-PL" sz="2400" b="1" dirty="0">
                <a:solidFill>
                  <a:schemeClr val="bg1"/>
                </a:solidFill>
              </a:rPr>
              <a:t> of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b="1" dirty="0" err="1">
                <a:solidFill>
                  <a:srgbClr val="FFFF00"/>
                </a:solidFill>
              </a:rPr>
              <a:t>angular</a:t>
            </a:r>
            <a:r>
              <a:rPr lang="pl-PL" sz="2400" b="1" dirty="0">
                <a:solidFill>
                  <a:srgbClr val="FFFF00"/>
                </a:solidFill>
              </a:rPr>
              <a:t> </a:t>
            </a:r>
            <a:r>
              <a:rPr lang="pl-PL" sz="2400" b="1" dirty="0" err="1">
                <a:solidFill>
                  <a:srgbClr val="FFFF00"/>
                </a:solidFill>
              </a:rPr>
              <a:t>distributions</a:t>
            </a:r>
            <a:r>
              <a:rPr lang="pl-PL" sz="2400" b="1" dirty="0">
                <a:solidFill>
                  <a:srgbClr val="FFFF00"/>
                </a:solidFill>
              </a:rPr>
              <a:t> of the PFGS,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b="1" dirty="0" err="1">
                <a:solidFill>
                  <a:srgbClr val="FFFF00"/>
                </a:solidFill>
              </a:rPr>
              <a:t>mechanisms</a:t>
            </a:r>
            <a:r>
              <a:rPr lang="pl-PL" sz="2400" b="1" dirty="0">
                <a:solidFill>
                  <a:srgbClr val="FFFF00"/>
                </a:solidFill>
              </a:rPr>
              <a:t> of </a:t>
            </a:r>
            <a:r>
              <a:rPr lang="pl-PL" sz="2400" b="1" dirty="0" err="1">
                <a:solidFill>
                  <a:srgbClr val="FFFF00"/>
                </a:solidFill>
              </a:rPr>
              <a:t>angular</a:t>
            </a:r>
            <a:r>
              <a:rPr lang="pl-PL" sz="2400" b="1" dirty="0">
                <a:solidFill>
                  <a:srgbClr val="FFFF00"/>
                </a:solidFill>
              </a:rPr>
              <a:t> </a:t>
            </a:r>
            <a:r>
              <a:rPr lang="pl-PL" sz="2400" b="1" dirty="0" err="1">
                <a:solidFill>
                  <a:srgbClr val="FFFF00"/>
                </a:solidFill>
              </a:rPr>
              <a:t>momentum</a:t>
            </a:r>
            <a:r>
              <a:rPr lang="pl-PL" sz="2400" b="1" dirty="0">
                <a:solidFill>
                  <a:srgbClr val="FFFF00"/>
                </a:solidFill>
              </a:rPr>
              <a:t> and </a:t>
            </a:r>
            <a:r>
              <a:rPr lang="pl-PL" sz="2400" b="1" dirty="0" err="1">
                <a:solidFill>
                  <a:srgbClr val="FFFF00"/>
                </a:solidFill>
              </a:rPr>
              <a:t>exitation</a:t>
            </a:r>
            <a:r>
              <a:rPr lang="pl-PL" sz="2400" b="1" dirty="0">
                <a:solidFill>
                  <a:srgbClr val="FFFF00"/>
                </a:solidFill>
              </a:rPr>
              <a:t> </a:t>
            </a:r>
            <a:r>
              <a:rPr lang="pl-PL" sz="2400" b="1" dirty="0" err="1">
                <a:solidFill>
                  <a:srgbClr val="FFFF00"/>
                </a:solidFill>
              </a:rPr>
              <a:t>energy</a:t>
            </a:r>
            <a:r>
              <a:rPr lang="pl-PL" sz="2400" b="1" dirty="0">
                <a:solidFill>
                  <a:srgbClr val="FFFF00"/>
                </a:solidFill>
              </a:rPr>
              <a:t> </a:t>
            </a:r>
            <a:r>
              <a:rPr lang="pl-PL" sz="2400" b="1" dirty="0" err="1">
                <a:solidFill>
                  <a:srgbClr val="FFFF00"/>
                </a:solidFill>
              </a:rPr>
              <a:t>sharing</a:t>
            </a:r>
            <a:r>
              <a:rPr lang="pl-PL" sz="2400" b="1" dirty="0">
                <a:solidFill>
                  <a:srgbClr val="FFFF00"/>
                </a:solidFill>
              </a:rPr>
              <a:t>,</a:t>
            </a:r>
            <a:endParaRPr lang="pl-PL" sz="2400" b="1" dirty="0">
              <a:solidFill>
                <a:schemeClr val="bg1"/>
              </a:solidFill>
            </a:endParaRPr>
          </a:p>
          <a:p>
            <a:r>
              <a:rPr lang="pl-PL" sz="2400" b="1" dirty="0" err="1">
                <a:solidFill>
                  <a:schemeClr val="bg1"/>
                </a:solidFill>
              </a:rPr>
              <a:t>are</a:t>
            </a:r>
            <a:r>
              <a:rPr lang="pl-PL" sz="2400" b="1" dirty="0">
                <a:solidFill>
                  <a:schemeClr val="bg1"/>
                </a:solidFill>
              </a:rPr>
              <a:t> </a:t>
            </a:r>
            <a:r>
              <a:rPr lang="pl-PL" sz="2400" b="1" dirty="0" err="1">
                <a:solidFill>
                  <a:schemeClr val="bg1"/>
                </a:solidFill>
              </a:rPr>
              <a:t>needed</a:t>
            </a:r>
            <a:r>
              <a:rPr lang="pl-PL" sz="2400" b="1" dirty="0">
                <a:solidFill>
                  <a:schemeClr val="bg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887814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>
            <a:extLst>
              <a:ext uri="{FF2B5EF4-FFF2-40B4-BE49-F238E27FC236}">
                <a16:creationId xmlns:a16="http://schemas.microsoft.com/office/drawing/2014/main" id="{E8676584-B385-E13C-DF01-21484F785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 err="1">
                <a:solidFill>
                  <a:srgbClr val="C00000"/>
                </a:solidFill>
              </a:rPr>
              <a:t>follow</a:t>
            </a:r>
            <a:r>
              <a:rPr lang="pl-PL" b="1" dirty="0">
                <a:solidFill>
                  <a:srgbClr val="C00000"/>
                </a:solidFill>
              </a:rPr>
              <a:t> </a:t>
            </a:r>
            <a:r>
              <a:rPr lang="pl-PL" b="1" dirty="0" err="1">
                <a:solidFill>
                  <a:srgbClr val="C00000"/>
                </a:solidFill>
              </a:rPr>
              <a:t>up</a:t>
            </a:r>
            <a:r>
              <a:rPr lang="pl-PL" b="1" dirty="0">
                <a:solidFill>
                  <a:srgbClr val="C00000"/>
                </a:solidFill>
              </a:rPr>
              <a:t> </a:t>
            </a:r>
            <a:r>
              <a:rPr lang="pl-PL" b="1" dirty="0" err="1"/>
              <a:t>experiments</a:t>
            </a:r>
            <a:br>
              <a:rPr lang="pl-PL" b="1" dirty="0"/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54453873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182C6B2-5A2B-4771-A8FE-6C65C96342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59" y="295328"/>
            <a:ext cx="12394502" cy="775776"/>
          </a:xfrm>
        </p:spPr>
        <p:txBody>
          <a:bodyPr>
            <a:noAutofit/>
          </a:bodyPr>
          <a:lstStyle/>
          <a:p>
            <a:pPr algn="l"/>
            <a:r>
              <a:rPr lang="en-US" sz="2600" b="1" dirty="0">
                <a:solidFill>
                  <a:srgbClr val="C00000"/>
                </a:solidFill>
                <a:latin typeface="+mn-lt"/>
              </a:rPr>
              <a:t>Next plans </a:t>
            </a:r>
            <a:br>
              <a:rPr lang="en-US" sz="2600" b="1" dirty="0">
                <a:solidFill>
                  <a:srgbClr val="C00000"/>
                </a:solidFill>
                <a:latin typeface="+mn-lt"/>
              </a:rPr>
            </a:br>
            <a:r>
              <a:rPr lang="en-US" sz="2600" b="1" dirty="0">
                <a:solidFill>
                  <a:srgbClr val="C00000"/>
                </a:solidFill>
                <a:latin typeface="+mn-lt"/>
              </a:rPr>
              <a:t>experiment at CCB IFJ PAN: </a:t>
            </a:r>
            <a:r>
              <a:rPr lang="en-US" sz="2400" b="1" dirty="0">
                <a:solidFill>
                  <a:srgbClr val="C00000"/>
                </a:solidFill>
                <a:latin typeface="+mn-lt"/>
              </a:rPr>
              <a:t>Evolution of </a:t>
            </a:r>
            <a:r>
              <a:rPr lang="en-US" sz="2400" b="1" dirty="0" err="1">
                <a:solidFill>
                  <a:srgbClr val="C00000"/>
                </a:solidFill>
                <a:latin typeface="+mn-lt"/>
              </a:rPr>
              <a:t>pFG</a:t>
            </a:r>
            <a:r>
              <a:rPr lang="en-US" sz="2400" b="1" dirty="0">
                <a:solidFill>
                  <a:srgbClr val="C00000"/>
                </a:solidFill>
                <a:latin typeface="+mn-lt"/>
              </a:rPr>
              <a:t> emission with excitation energy</a:t>
            </a:r>
            <a:endParaRPr lang="pl-PL" sz="2600" b="1" dirty="0">
              <a:solidFill>
                <a:srgbClr val="C00000"/>
              </a:solidFill>
              <a:latin typeface="+mn-lt"/>
            </a:endParaRPr>
          </a:p>
        </p:txBody>
      </p:sp>
      <p:sp>
        <p:nvSpPr>
          <p:cNvPr id="12" name="ZoneTexte 45">
            <a:extLst>
              <a:ext uri="{FF2B5EF4-FFF2-40B4-BE49-F238E27FC236}">
                <a16:creationId xmlns:a16="http://schemas.microsoft.com/office/drawing/2014/main" id="{380AC00F-6BA6-474D-89CF-F81FC529EA98}"/>
              </a:ext>
            </a:extLst>
          </p:cNvPr>
          <p:cNvSpPr txBox="1"/>
          <p:nvPr/>
        </p:nvSpPr>
        <p:spPr>
          <a:xfrm>
            <a:off x="7117270" y="1153720"/>
            <a:ext cx="5037286" cy="2246769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 2" panose="05020102010507070707" pitchFamily="18" charset="2"/>
              </a:rPr>
              <a:t>                  </a:t>
            </a:r>
            <a:r>
              <a:rPr lang="en-US" sz="2000" b="1" dirty="0">
                <a:solidFill>
                  <a:schemeClr val="bg1"/>
                </a:solidFill>
                <a:cs typeface="Times New Roman" panose="02020603050405020304" pitchFamily="18" charset="0"/>
                <a:sym typeface="Wingdings 2" panose="05020102010507070707" pitchFamily="18" charset="2"/>
              </a:rPr>
              <a:t>Event-by-event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cs typeface="Times New Roman" panose="02020603050405020304" pitchFamily="18" charset="0"/>
                <a:sym typeface="Wingdings 2" panose="05020102010507070707" pitchFamily="18" charset="2"/>
              </a:rPr>
              <a:t>  </a:t>
            </a:r>
            <a:r>
              <a:rPr lang="en-US" sz="2000" b="1" i="1" dirty="0">
                <a:solidFill>
                  <a:schemeClr val="bg1"/>
                </a:solidFill>
                <a:cs typeface="Times New Roman" panose="02020603050405020304" pitchFamily="18" charset="0"/>
                <a:sym typeface="Wingdings 2" panose="05020102010507070707" pitchFamily="18" charset="2"/>
              </a:rPr>
              <a:t>E* - </a:t>
            </a:r>
            <a:r>
              <a:rPr lang="en-US" sz="2000" b="1" dirty="0">
                <a:solidFill>
                  <a:schemeClr val="bg1"/>
                </a:solidFill>
                <a:cs typeface="Times New Roman" panose="02020603050405020304" pitchFamily="18" charset="0"/>
                <a:sym typeface="Wingdings 2" panose="05020102010507070707" pitchFamily="18" charset="2"/>
              </a:rPr>
              <a:t>tagged fission of  </a:t>
            </a:r>
            <a:r>
              <a:rPr lang="en-US" sz="2000" b="1" baseline="30000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232</a:t>
            </a:r>
            <a:r>
              <a:rPr lang="en-US" sz="2000" b="1" dirty="0">
                <a:solidFill>
                  <a:schemeClr val="bg1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Th </a:t>
            </a:r>
            <a:endParaRPr lang="en-US" sz="2000" b="1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cs typeface="Times New Roman" panose="02020603050405020304" pitchFamily="18" charset="0"/>
                <a:sym typeface="Wingdings 2" panose="05020102010507070707" pitchFamily="18" charset="2"/>
              </a:rPr>
              <a:t>  </a:t>
            </a:r>
            <a:r>
              <a:rPr lang="en-US" sz="2000" b="1" dirty="0">
                <a:solidFill>
                  <a:schemeClr val="bg1"/>
                </a:solidFill>
                <a:cs typeface="Times New Roman" panose="02020603050405020304" pitchFamily="18" charset="0"/>
              </a:rPr>
              <a:t>Ff’s (</a:t>
            </a:r>
            <a:r>
              <a:rPr lang="en-US" sz="2000" b="1" i="1" dirty="0">
                <a:solidFill>
                  <a:schemeClr val="bg1"/>
                </a:solidFill>
                <a:cs typeface="Times New Roman" panose="02020603050405020304" pitchFamily="18" charset="0"/>
              </a:rPr>
              <a:t>A, TKE</a:t>
            </a:r>
            <a:r>
              <a:rPr lang="en-US" sz="2000" b="1" dirty="0">
                <a:solidFill>
                  <a:schemeClr val="bg1"/>
                </a:solidFill>
                <a:cs typeface="Times New Roman" panose="02020603050405020304" pitchFamily="18" charset="0"/>
              </a:rPr>
              <a:t>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cs typeface="Times New Roman" panose="02020603050405020304" pitchFamily="18" charset="0"/>
                <a:sym typeface="Wingdings 2" panose="05020102010507070707" pitchFamily="18" charset="2"/>
              </a:rPr>
              <a:t>  </a:t>
            </a:r>
            <a:r>
              <a:rPr lang="en-US" sz="2000" b="1" dirty="0">
                <a:solidFill>
                  <a:schemeClr val="bg1"/>
                </a:solidFill>
                <a:cs typeface="Times New Roman" panose="02020603050405020304" pitchFamily="18" charset="0"/>
              </a:rPr>
              <a:t>PFGS and PFNS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bg1"/>
                </a:solidFill>
                <a:cs typeface="Times New Roman" panose="02020603050405020304" pitchFamily="18" charset="0"/>
              </a:rPr>
              <a:t>and…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FFFF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PFGS Angular Distributions (+ maybe </a:t>
            </a:r>
            <a:r>
              <a:rPr lang="en-US" sz="2000" b="1" dirty="0" err="1">
                <a:solidFill>
                  <a:srgbClr val="FFFF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polarisations</a:t>
            </a:r>
            <a:r>
              <a:rPr lang="en-US" sz="2000" b="1" dirty="0">
                <a:solidFill>
                  <a:srgbClr val="FFFF00"/>
                </a:solidFill>
                <a:cs typeface="Times New Roman" panose="02020603050405020304" pitchFamily="18" charset="0"/>
                <a:sym typeface="Symbol" panose="05050102010706020507" pitchFamily="18" charset="2"/>
              </a:rPr>
              <a:t>)!!</a:t>
            </a:r>
          </a:p>
        </p:txBody>
      </p:sp>
      <p:sp>
        <p:nvSpPr>
          <p:cNvPr id="13" name="ZoneTexte 67">
            <a:extLst>
              <a:ext uri="{FF2B5EF4-FFF2-40B4-BE49-F238E27FC236}">
                <a16:creationId xmlns:a16="http://schemas.microsoft.com/office/drawing/2014/main" id="{0CCB15FD-9CAA-43A4-8EFE-93BB3D8D373C}"/>
              </a:ext>
            </a:extLst>
          </p:cNvPr>
          <p:cNvSpPr txBox="1"/>
          <p:nvPr/>
        </p:nvSpPr>
        <p:spPr>
          <a:xfrm>
            <a:off x="1524001" y="2116271"/>
            <a:ext cx="56915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</a:t>
            </a:r>
            <a:r>
              <a:rPr lang="en-US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</a:t>
            </a:r>
            <a:r>
              <a:rPr lang="en-US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+  </a:t>
            </a:r>
            <a:r>
              <a:rPr lang="fr-FR" b="1">
                <a:latin typeface="Times New Roman" panose="02020603050405020304" pitchFamily="18" charset="0"/>
                <a:ea typeface="Batang" pitchFamily="18" charset="-127"/>
                <a:sym typeface="Wingdings 2"/>
              </a:rPr>
              <a:t> </a:t>
            </a:r>
            <a:r>
              <a:rPr lang="en-US" b="1" baseline="30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232</a:t>
            </a:r>
            <a:r>
              <a:rPr lang="en-US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</a:t>
            </a:r>
            <a:r>
              <a:rPr lang="fr-FR" b="1">
                <a:latin typeface="Times New Roman" panose="02020603050405020304" pitchFamily="18" charset="0"/>
                <a:ea typeface="Batang" pitchFamily="18" charset="-127"/>
                <a:sym typeface="Wingdings 2"/>
              </a:rPr>
              <a:t>   </a:t>
            </a:r>
            <a:r>
              <a:rPr lang="fr-FR" b="1">
                <a:latin typeface="Times New Roman" panose="02020603050405020304" pitchFamily="18" charset="0"/>
                <a:ea typeface="Batang" pitchFamily="18" charset="-127"/>
                <a:sym typeface="Wingdings" panose="05000000000000000000" pitchFamily="2" charset="2"/>
              </a:rPr>
              <a:t>   </a:t>
            </a:r>
            <a:r>
              <a:rPr lang="fr-FR" b="1" i="1">
                <a:latin typeface="Times New Roman" panose="02020603050405020304" pitchFamily="18" charset="0"/>
                <a:ea typeface="Batang" pitchFamily="18" charset="-127"/>
                <a:sym typeface="Wingdings" panose="05000000000000000000" pitchFamily="2" charset="2"/>
              </a:rPr>
              <a:t>p</a:t>
            </a:r>
            <a:r>
              <a:rPr lang="en-US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’</a:t>
            </a:r>
            <a:r>
              <a:rPr lang="fr-FR" b="1">
                <a:latin typeface="Times New Roman" panose="02020603050405020304" pitchFamily="18" charset="0"/>
                <a:ea typeface="Batang" pitchFamily="18" charset="-127"/>
                <a:sym typeface="Wingdings" panose="05000000000000000000" pitchFamily="2" charset="2"/>
              </a:rPr>
              <a:t>  +   </a:t>
            </a:r>
            <a:r>
              <a:rPr lang="en-US" b="1" baseline="30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232</a:t>
            </a:r>
            <a:r>
              <a:rPr lang="en-US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Th</a:t>
            </a:r>
            <a:r>
              <a:rPr lang="en-US" b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E* </a:t>
            </a:r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up to ~ 30MeV)</a:t>
            </a:r>
          </a:p>
          <a:p>
            <a:r>
              <a:rPr lang="en-US" b="1" baseline="30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en-US" baseline="30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(160Mev)   (400g/cm2)</a:t>
            </a: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endParaRPr lang="en-US" baseline="30000" dirty="0"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14" name="Rectangle à coins arrondis 73">
            <a:extLst>
              <a:ext uri="{FF2B5EF4-FFF2-40B4-BE49-F238E27FC236}">
                <a16:creationId xmlns:a16="http://schemas.microsoft.com/office/drawing/2014/main" id="{CA56C5FB-342B-4D87-BCBB-D894F1327956}"/>
              </a:ext>
            </a:extLst>
          </p:cNvPr>
          <p:cNvSpPr/>
          <p:nvPr/>
        </p:nvSpPr>
        <p:spPr>
          <a:xfrm>
            <a:off x="1524001" y="1660198"/>
            <a:ext cx="5361369" cy="2469287"/>
          </a:xfrm>
          <a:prstGeom prst="roundRect">
            <a:avLst/>
          </a:prstGeom>
          <a:noFill/>
          <a:ln w="317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74">
            <a:extLst>
              <a:ext uri="{FF2B5EF4-FFF2-40B4-BE49-F238E27FC236}">
                <a16:creationId xmlns:a16="http://schemas.microsoft.com/office/drawing/2014/main" id="{F0855B8E-210A-423D-93E6-B75AFA0F44B6}"/>
              </a:ext>
            </a:extLst>
          </p:cNvPr>
          <p:cNvSpPr/>
          <p:nvPr/>
        </p:nvSpPr>
        <p:spPr>
          <a:xfrm>
            <a:off x="1563873" y="1746739"/>
            <a:ext cx="492133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>
                <a:solidFill>
                  <a:srgbClr val="000000"/>
                </a:solidFill>
                <a:latin typeface="Batang" pitchFamily="18" charset="-127"/>
                <a:ea typeface="Batang" pitchFamily="18" charset="-127"/>
                <a:sym typeface="Symbol"/>
              </a:rPr>
              <a:t>  </a:t>
            </a:r>
            <a:r>
              <a:rPr lang="en-US">
                <a:solidFill>
                  <a:srgbClr val="000000"/>
                </a:solidFill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  <a:sym typeface="AGA Arabesque" pitchFamily="2" charset="2"/>
              </a:rPr>
              <a:t>Inelastic scattering </a:t>
            </a:r>
            <a:endParaRPr lang="en-US" dirty="0">
              <a:solidFill>
                <a:srgbClr val="000000"/>
              </a:solidFill>
              <a:latin typeface="Times New Roman" panose="02020603050405020304" pitchFamily="18" charset="0"/>
              <a:ea typeface="Batang" pitchFamily="18" charset="-127"/>
              <a:cs typeface="Times New Roman" panose="02020603050405020304" pitchFamily="18" charset="0"/>
              <a:sym typeface="AGA Arabesque" pitchFamily="2" charset="2"/>
            </a:endParaRPr>
          </a:p>
        </p:txBody>
      </p:sp>
      <p:grpSp>
        <p:nvGrpSpPr>
          <p:cNvPr id="27" name="Groupe 21">
            <a:extLst>
              <a:ext uri="{FF2B5EF4-FFF2-40B4-BE49-F238E27FC236}">
                <a16:creationId xmlns:a16="http://schemas.microsoft.com/office/drawing/2014/main" id="{B54F18A5-4A27-4157-BBE0-83C505E5570D}"/>
              </a:ext>
            </a:extLst>
          </p:cNvPr>
          <p:cNvGrpSpPr/>
          <p:nvPr/>
        </p:nvGrpSpPr>
        <p:grpSpPr>
          <a:xfrm>
            <a:off x="1674643" y="2753437"/>
            <a:ext cx="4887841" cy="1296402"/>
            <a:chOff x="197212" y="4511345"/>
            <a:chExt cx="7372180" cy="2049262"/>
          </a:xfrm>
        </p:grpSpPr>
        <p:sp>
          <p:nvSpPr>
            <p:cNvPr id="28" name="Ellipse 22">
              <a:extLst>
                <a:ext uri="{FF2B5EF4-FFF2-40B4-BE49-F238E27FC236}">
                  <a16:creationId xmlns:a16="http://schemas.microsoft.com/office/drawing/2014/main" id="{7B21E510-8052-47F0-AB17-8A579FACCAF7}"/>
                </a:ext>
              </a:extLst>
            </p:cNvPr>
            <p:cNvSpPr/>
            <p:nvPr/>
          </p:nvSpPr>
          <p:spPr>
            <a:xfrm>
              <a:off x="1150528" y="5060521"/>
              <a:ext cx="72000" cy="72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9" name="Ellipse 24">
              <a:extLst>
                <a:ext uri="{FF2B5EF4-FFF2-40B4-BE49-F238E27FC236}">
                  <a16:creationId xmlns:a16="http://schemas.microsoft.com/office/drawing/2014/main" id="{B9253E31-278B-4ABD-9074-E9DD50725596}"/>
                </a:ext>
              </a:extLst>
            </p:cNvPr>
            <p:cNvSpPr/>
            <p:nvPr/>
          </p:nvSpPr>
          <p:spPr>
            <a:xfrm flipV="1">
              <a:off x="1835696" y="4608375"/>
              <a:ext cx="927720" cy="90429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0" name="Flèche droite 25">
              <a:extLst>
                <a:ext uri="{FF2B5EF4-FFF2-40B4-BE49-F238E27FC236}">
                  <a16:creationId xmlns:a16="http://schemas.microsoft.com/office/drawing/2014/main" id="{D5580207-A8D1-41F4-B84E-455746305623}"/>
                </a:ext>
              </a:extLst>
            </p:cNvPr>
            <p:cNvSpPr/>
            <p:nvPr/>
          </p:nvSpPr>
          <p:spPr>
            <a:xfrm>
              <a:off x="1385096" y="5042521"/>
              <a:ext cx="288032" cy="108000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31" name="Connecteur droit avec flèche 26">
              <a:extLst>
                <a:ext uri="{FF2B5EF4-FFF2-40B4-BE49-F238E27FC236}">
                  <a16:creationId xmlns:a16="http://schemas.microsoft.com/office/drawing/2014/main" id="{AC439312-F7BF-473C-AFC3-FB5E8F3F9662}"/>
                </a:ext>
              </a:extLst>
            </p:cNvPr>
            <p:cNvCxnSpPr/>
            <p:nvPr/>
          </p:nvCxnSpPr>
          <p:spPr>
            <a:xfrm>
              <a:off x="1042336" y="4979345"/>
              <a:ext cx="252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Flèche droite 27">
              <a:extLst>
                <a:ext uri="{FF2B5EF4-FFF2-40B4-BE49-F238E27FC236}">
                  <a16:creationId xmlns:a16="http://schemas.microsoft.com/office/drawing/2014/main" id="{6ADA4E0E-1E88-4F49-89E1-7DF840251E23}"/>
                </a:ext>
              </a:extLst>
            </p:cNvPr>
            <p:cNvSpPr/>
            <p:nvPr/>
          </p:nvSpPr>
          <p:spPr>
            <a:xfrm rot="1800000">
              <a:off x="2909576" y="5458666"/>
              <a:ext cx="648000" cy="108000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3" name="Flèche droite 29">
              <a:extLst>
                <a:ext uri="{FF2B5EF4-FFF2-40B4-BE49-F238E27FC236}">
                  <a16:creationId xmlns:a16="http://schemas.microsoft.com/office/drawing/2014/main" id="{69B4702B-09E1-46B7-97DC-10E25DE78517}"/>
                </a:ext>
              </a:extLst>
            </p:cNvPr>
            <p:cNvSpPr/>
            <p:nvPr/>
          </p:nvSpPr>
          <p:spPr>
            <a:xfrm rot="-1800000">
              <a:off x="2950093" y="4646887"/>
              <a:ext cx="288032" cy="108000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4" name="Ellipse 30">
              <a:extLst>
                <a:ext uri="{FF2B5EF4-FFF2-40B4-BE49-F238E27FC236}">
                  <a16:creationId xmlns:a16="http://schemas.microsoft.com/office/drawing/2014/main" id="{283E5728-EAA6-4CDF-AF19-74A9CF05608A}"/>
                </a:ext>
              </a:extLst>
            </p:cNvPr>
            <p:cNvSpPr/>
            <p:nvPr/>
          </p:nvSpPr>
          <p:spPr>
            <a:xfrm>
              <a:off x="3346336" y="4511345"/>
              <a:ext cx="72000" cy="72000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5" name="Ellipse 31">
              <a:extLst>
                <a:ext uri="{FF2B5EF4-FFF2-40B4-BE49-F238E27FC236}">
                  <a16:creationId xmlns:a16="http://schemas.microsoft.com/office/drawing/2014/main" id="{CC62C14E-34CA-412B-9363-5C7E76EE3677}"/>
                </a:ext>
              </a:extLst>
            </p:cNvPr>
            <p:cNvSpPr/>
            <p:nvPr/>
          </p:nvSpPr>
          <p:spPr>
            <a:xfrm flipV="1">
              <a:off x="3749680" y="5323286"/>
              <a:ext cx="927720" cy="904292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36" name="Flèche droite 34">
              <a:extLst>
                <a:ext uri="{FF2B5EF4-FFF2-40B4-BE49-F238E27FC236}">
                  <a16:creationId xmlns:a16="http://schemas.microsoft.com/office/drawing/2014/main" id="{7DE253DB-99C8-45B7-931E-B86822FBA82B}"/>
                </a:ext>
              </a:extLst>
            </p:cNvPr>
            <p:cNvSpPr/>
            <p:nvPr/>
          </p:nvSpPr>
          <p:spPr>
            <a:xfrm>
              <a:off x="4970949" y="5721432"/>
              <a:ext cx="288032" cy="108000"/>
            </a:xfrm>
            <a:prstGeom prst="rightArrow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37" name="Groupe 35">
              <a:extLst>
                <a:ext uri="{FF2B5EF4-FFF2-40B4-BE49-F238E27FC236}">
                  <a16:creationId xmlns:a16="http://schemas.microsoft.com/office/drawing/2014/main" id="{358BCAF0-1940-4D6B-A599-769F22E0F1BF}"/>
                </a:ext>
              </a:extLst>
            </p:cNvPr>
            <p:cNvGrpSpPr/>
            <p:nvPr/>
          </p:nvGrpSpPr>
          <p:grpSpPr>
            <a:xfrm rot="-720000">
              <a:off x="3781348" y="5210902"/>
              <a:ext cx="944590" cy="965538"/>
              <a:chOff x="5914992" y="5544016"/>
              <a:chExt cx="944590" cy="965538"/>
            </a:xfrm>
          </p:grpSpPr>
          <p:sp>
            <p:nvSpPr>
              <p:cNvPr id="58" name="Arc 61">
                <a:extLst>
                  <a:ext uri="{FF2B5EF4-FFF2-40B4-BE49-F238E27FC236}">
                    <a16:creationId xmlns:a16="http://schemas.microsoft.com/office/drawing/2014/main" id="{DBFABCCA-EA54-4DD1-AE73-FEC7245EEF8B}"/>
                  </a:ext>
                </a:extLst>
              </p:cNvPr>
              <p:cNvSpPr/>
              <p:nvPr/>
            </p:nvSpPr>
            <p:spPr>
              <a:xfrm>
                <a:off x="5945182" y="5544016"/>
                <a:ext cx="914400" cy="914400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9" name="Arc 62">
                <a:extLst>
                  <a:ext uri="{FF2B5EF4-FFF2-40B4-BE49-F238E27FC236}">
                    <a16:creationId xmlns:a16="http://schemas.microsoft.com/office/drawing/2014/main" id="{00729F1F-29CF-4CEC-A1F9-95CF434E5F75}"/>
                  </a:ext>
                </a:extLst>
              </p:cNvPr>
              <p:cNvSpPr/>
              <p:nvPr/>
            </p:nvSpPr>
            <p:spPr>
              <a:xfrm>
                <a:off x="5914992" y="5595154"/>
                <a:ext cx="914400" cy="914400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grpSp>
          <p:nvGrpSpPr>
            <p:cNvPr id="38" name="Groupe 36">
              <a:extLst>
                <a:ext uri="{FF2B5EF4-FFF2-40B4-BE49-F238E27FC236}">
                  <a16:creationId xmlns:a16="http://schemas.microsoft.com/office/drawing/2014/main" id="{D884645C-BA1D-4546-86D1-884245987B08}"/>
                </a:ext>
              </a:extLst>
            </p:cNvPr>
            <p:cNvGrpSpPr/>
            <p:nvPr/>
          </p:nvGrpSpPr>
          <p:grpSpPr>
            <a:xfrm rot="-7500000">
              <a:off x="3637348" y="5282886"/>
              <a:ext cx="944590" cy="965538"/>
              <a:chOff x="5240722" y="5552799"/>
              <a:chExt cx="944590" cy="965538"/>
            </a:xfrm>
          </p:grpSpPr>
          <p:sp>
            <p:nvSpPr>
              <p:cNvPr id="56" name="Arc 57">
                <a:extLst>
                  <a:ext uri="{FF2B5EF4-FFF2-40B4-BE49-F238E27FC236}">
                    <a16:creationId xmlns:a16="http://schemas.microsoft.com/office/drawing/2014/main" id="{1284A1F9-2417-4967-995F-DAB1B1DA1657}"/>
                  </a:ext>
                </a:extLst>
              </p:cNvPr>
              <p:cNvSpPr/>
              <p:nvPr/>
            </p:nvSpPr>
            <p:spPr>
              <a:xfrm>
                <a:off x="5270912" y="5552799"/>
                <a:ext cx="914400" cy="914400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57" name="Arc 60">
                <a:extLst>
                  <a:ext uri="{FF2B5EF4-FFF2-40B4-BE49-F238E27FC236}">
                    <a16:creationId xmlns:a16="http://schemas.microsoft.com/office/drawing/2014/main" id="{B0F27EFC-8665-4658-A45E-336C5EF2669E}"/>
                  </a:ext>
                </a:extLst>
              </p:cNvPr>
              <p:cNvSpPr/>
              <p:nvPr/>
            </p:nvSpPr>
            <p:spPr>
              <a:xfrm>
                <a:off x="5240722" y="5603937"/>
                <a:ext cx="914400" cy="914400"/>
              </a:xfrm>
              <a:prstGeom prst="arc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39" name="Ellipse 37">
              <a:extLst>
                <a:ext uri="{FF2B5EF4-FFF2-40B4-BE49-F238E27FC236}">
                  <a16:creationId xmlns:a16="http://schemas.microsoft.com/office/drawing/2014/main" id="{A2F62DC1-7208-40F5-81CD-09799A73CC99}"/>
                </a:ext>
              </a:extLst>
            </p:cNvPr>
            <p:cNvSpPr/>
            <p:nvPr/>
          </p:nvSpPr>
          <p:spPr>
            <a:xfrm flipV="1">
              <a:off x="5608823" y="5340972"/>
              <a:ext cx="476925" cy="447146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40" name="Ellipse 40">
              <a:extLst>
                <a:ext uri="{FF2B5EF4-FFF2-40B4-BE49-F238E27FC236}">
                  <a16:creationId xmlns:a16="http://schemas.microsoft.com/office/drawing/2014/main" id="{8F2D69B1-137F-4E4A-BC60-07DEFBCDA04F}"/>
                </a:ext>
              </a:extLst>
            </p:cNvPr>
            <p:cNvSpPr/>
            <p:nvPr/>
          </p:nvSpPr>
          <p:spPr>
            <a:xfrm flipV="1">
              <a:off x="5769244" y="5721432"/>
              <a:ext cx="633007" cy="578618"/>
            </a:xfrm>
            <a:prstGeom prst="ellips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41" name="Connecteur droit avec flèche 41">
              <a:extLst>
                <a:ext uri="{FF2B5EF4-FFF2-40B4-BE49-F238E27FC236}">
                  <a16:creationId xmlns:a16="http://schemas.microsoft.com/office/drawing/2014/main" id="{9A17A568-FC96-4B77-B09B-76502782C264}"/>
                </a:ext>
              </a:extLst>
            </p:cNvPr>
            <p:cNvCxnSpPr/>
            <p:nvPr/>
          </p:nvCxnSpPr>
          <p:spPr>
            <a:xfrm flipV="1">
              <a:off x="6085748" y="5179553"/>
              <a:ext cx="144000" cy="161419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2">
              <a:extLst>
                <a:ext uri="{FF2B5EF4-FFF2-40B4-BE49-F238E27FC236}">
                  <a16:creationId xmlns:a16="http://schemas.microsoft.com/office/drawing/2014/main" id="{33A4C5BB-A629-41C3-B72F-790C02F310B3}"/>
                </a:ext>
              </a:extLst>
            </p:cNvPr>
            <p:cNvCxnSpPr/>
            <p:nvPr/>
          </p:nvCxnSpPr>
          <p:spPr>
            <a:xfrm>
              <a:off x="6345370" y="6305233"/>
              <a:ext cx="144000" cy="144000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Connecteur droit avec flèche 43">
              <a:extLst>
                <a:ext uri="{FF2B5EF4-FFF2-40B4-BE49-F238E27FC236}">
                  <a16:creationId xmlns:a16="http://schemas.microsoft.com/office/drawing/2014/main" id="{F16A324A-0C01-4ABF-8029-2FC1A4A7C888}"/>
                </a:ext>
              </a:extLst>
            </p:cNvPr>
            <p:cNvCxnSpPr/>
            <p:nvPr/>
          </p:nvCxnSpPr>
          <p:spPr>
            <a:xfrm flipV="1">
              <a:off x="6402251" y="5638928"/>
              <a:ext cx="144000" cy="180000"/>
            </a:xfrm>
            <a:prstGeom prst="straightConnector1">
              <a:avLst/>
            </a:prstGeom>
            <a:ln>
              <a:solidFill>
                <a:srgbClr val="C00000"/>
              </a:solidFill>
              <a:prstDash val="sysDot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Connecteur droit avec flèche 44">
              <a:extLst>
                <a:ext uri="{FF2B5EF4-FFF2-40B4-BE49-F238E27FC236}">
                  <a16:creationId xmlns:a16="http://schemas.microsoft.com/office/drawing/2014/main" id="{D2283B01-B6EE-494E-AB68-89DAEA41E4B8}"/>
                </a:ext>
              </a:extLst>
            </p:cNvPr>
            <p:cNvCxnSpPr/>
            <p:nvPr/>
          </p:nvCxnSpPr>
          <p:spPr>
            <a:xfrm flipV="1">
              <a:off x="6452592" y="6010741"/>
              <a:ext cx="279648" cy="2"/>
            </a:xfrm>
            <a:prstGeom prst="straightConnector1">
              <a:avLst/>
            </a:prstGeom>
            <a:ln>
              <a:solidFill>
                <a:srgbClr val="00206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Connecteur droit avec flèche 46">
              <a:extLst>
                <a:ext uri="{FF2B5EF4-FFF2-40B4-BE49-F238E27FC236}">
                  <a16:creationId xmlns:a16="http://schemas.microsoft.com/office/drawing/2014/main" id="{21BF995D-897F-4598-882A-C8CE04C0E40F}"/>
                </a:ext>
              </a:extLst>
            </p:cNvPr>
            <p:cNvCxnSpPr/>
            <p:nvPr/>
          </p:nvCxnSpPr>
          <p:spPr>
            <a:xfrm flipH="1">
              <a:off x="5633250" y="6326275"/>
              <a:ext cx="236865" cy="234332"/>
            </a:xfrm>
            <a:prstGeom prst="straightConnector1">
              <a:avLst/>
            </a:prstGeom>
            <a:ln>
              <a:solidFill>
                <a:srgbClr val="00206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Connecteur droit avec flèche 47">
              <a:extLst>
                <a:ext uri="{FF2B5EF4-FFF2-40B4-BE49-F238E27FC236}">
                  <a16:creationId xmlns:a16="http://schemas.microsoft.com/office/drawing/2014/main" id="{B78ECEC4-D97D-4894-BD95-72145B76F1B6}"/>
                </a:ext>
              </a:extLst>
            </p:cNvPr>
            <p:cNvCxnSpPr/>
            <p:nvPr/>
          </p:nvCxnSpPr>
          <p:spPr>
            <a:xfrm flipH="1" flipV="1">
              <a:off x="5769244" y="4979345"/>
              <a:ext cx="20425" cy="276643"/>
            </a:xfrm>
            <a:prstGeom prst="straightConnector1">
              <a:avLst/>
            </a:prstGeom>
            <a:ln>
              <a:solidFill>
                <a:srgbClr val="00206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Connecteur droit avec flèche 48">
              <a:extLst>
                <a:ext uri="{FF2B5EF4-FFF2-40B4-BE49-F238E27FC236}">
                  <a16:creationId xmlns:a16="http://schemas.microsoft.com/office/drawing/2014/main" id="{BCAAC13A-2331-4EA6-8ED8-E951DD4C90F3}"/>
                </a:ext>
              </a:extLst>
            </p:cNvPr>
            <p:cNvCxnSpPr/>
            <p:nvPr/>
          </p:nvCxnSpPr>
          <p:spPr>
            <a:xfrm flipH="1">
              <a:off x="5403609" y="5718832"/>
              <a:ext cx="207383" cy="200192"/>
            </a:xfrm>
            <a:prstGeom prst="straightConnector1">
              <a:avLst/>
            </a:prstGeom>
            <a:ln>
              <a:solidFill>
                <a:srgbClr val="00206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Connecteur droit avec flèche 49">
              <a:extLst>
                <a:ext uri="{FF2B5EF4-FFF2-40B4-BE49-F238E27FC236}">
                  <a16:creationId xmlns:a16="http://schemas.microsoft.com/office/drawing/2014/main" id="{38069897-E3E6-42E7-8344-B0882F6CE68E}"/>
                </a:ext>
              </a:extLst>
            </p:cNvPr>
            <p:cNvCxnSpPr/>
            <p:nvPr/>
          </p:nvCxnSpPr>
          <p:spPr>
            <a:xfrm flipH="1">
              <a:off x="5403609" y="6168578"/>
              <a:ext cx="295970" cy="208655"/>
            </a:xfrm>
            <a:prstGeom prst="straightConnector1">
              <a:avLst/>
            </a:prstGeom>
            <a:ln>
              <a:solidFill>
                <a:srgbClr val="002060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ZoneTexte 51">
              <a:extLst>
                <a:ext uri="{FF2B5EF4-FFF2-40B4-BE49-F238E27FC236}">
                  <a16:creationId xmlns:a16="http://schemas.microsoft.com/office/drawing/2014/main" id="{BDEB8C85-59A8-4D1C-A1F4-F4959E27BF3C}"/>
                </a:ext>
              </a:extLst>
            </p:cNvPr>
            <p:cNvSpPr txBox="1"/>
            <p:nvPr/>
          </p:nvSpPr>
          <p:spPr>
            <a:xfrm>
              <a:off x="197212" y="4798458"/>
              <a:ext cx="4611230" cy="7297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baseline="30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	</a:t>
              </a:r>
              <a:r>
                <a:rPr lang="en-US" sz="1200" b="1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    </a:t>
              </a:r>
              <a:r>
                <a:rPr lang="en-US" sz="1200" b="1" baseline="30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232</a:t>
              </a:r>
              <a:r>
                <a:rPr lang="en-US" sz="12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Th</a:t>
              </a:r>
              <a:endParaRPr lang="fr-FR" sz="1200">
                <a:latin typeface="Batang" pitchFamily="18" charset="-127"/>
                <a:ea typeface="Batang" pitchFamily="18" charset="-127"/>
                <a:sym typeface="Wingdings 2"/>
              </a:endParaRPr>
            </a:p>
            <a:p>
              <a:r>
                <a:rPr lang="en-US" b="1" baseline="30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             </a:t>
              </a:r>
              <a:r>
                <a:rPr lang="en-US" sz="1200" b="1" baseline="30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p</a:t>
              </a:r>
            </a:p>
          </p:txBody>
        </p:sp>
        <p:sp>
          <p:nvSpPr>
            <p:cNvPr id="51" name="ZoneTexte 52">
              <a:extLst>
                <a:ext uri="{FF2B5EF4-FFF2-40B4-BE49-F238E27FC236}">
                  <a16:creationId xmlns:a16="http://schemas.microsoft.com/office/drawing/2014/main" id="{53C1CF84-C8A8-4528-935D-4D0947809F56}"/>
                </a:ext>
              </a:extLst>
            </p:cNvPr>
            <p:cNvSpPr txBox="1"/>
            <p:nvPr/>
          </p:nvSpPr>
          <p:spPr>
            <a:xfrm>
              <a:off x="2044324" y="5569453"/>
              <a:ext cx="4611231" cy="437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baseline="30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	</a:t>
              </a:r>
              <a:r>
                <a:rPr lang="en-US" sz="1200" b="1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      </a:t>
              </a:r>
              <a:r>
                <a:rPr lang="en-US" sz="1200" b="1" baseline="30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232</a:t>
              </a:r>
              <a:r>
                <a:rPr lang="en-US" sz="12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Th</a:t>
              </a:r>
              <a:r>
                <a:rPr lang="en-US" sz="1200" b="1" baseline="30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*</a:t>
              </a:r>
              <a:endParaRPr lang="fr-FR" sz="1200">
                <a:latin typeface="Batang" pitchFamily="18" charset="-127"/>
                <a:ea typeface="Batang" pitchFamily="18" charset="-127"/>
                <a:sym typeface="Wingdings 2"/>
              </a:endParaRPr>
            </a:p>
          </p:txBody>
        </p:sp>
        <p:sp>
          <p:nvSpPr>
            <p:cNvPr id="52" name="ZoneTexte 53">
              <a:extLst>
                <a:ext uri="{FF2B5EF4-FFF2-40B4-BE49-F238E27FC236}">
                  <a16:creationId xmlns:a16="http://schemas.microsoft.com/office/drawing/2014/main" id="{B5127876-4A87-44B6-8342-34B19DCF8339}"/>
                </a:ext>
              </a:extLst>
            </p:cNvPr>
            <p:cNvSpPr txBox="1"/>
            <p:nvPr/>
          </p:nvSpPr>
          <p:spPr>
            <a:xfrm>
              <a:off x="5517618" y="4997495"/>
              <a:ext cx="1769263" cy="7297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baseline="300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	</a:t>
              </a:r>
              <a:r>
                <a:rPr lang="en-US" sz="1200"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       </a:t>
              </a:r>
            </a:p>
            <a:p>
              <a:r>
                <a:rPr lang="en-US" sz="12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Ff1</a:t>
              </a:r>
              <a:endParaRPr lang="fr-FR" sz="1200">
                <a:latin typeface="Batang" pitchFamily="18" charset="-127"/>
                <a:ea typeface="Batang" pitchFamily="18" charset="-127"/>
                <a:sym typeface="Wingdings 2"/>
              </a:endParaRPr>
            </a:p>
          </p:txBody>
        </p:sp>
        <p:sp>
          <p:nvSpPr>
            <p:cNvPr id="53" name="ZoneTexte 54">
              <a:extLst>
                <a:ext uri="{FF2B5EF4-FFF2-40B4-BE49-F238E27FC236}">
                  <a16:creationId xmlns:a16="http://schemas.microsoft.com/office/drawing/2014/main" id="{2450C411-03C8-4B1A-90D8-E9A375599EEF}"/>
                </a:ext>
              </a:extLst>
            </p:cNvPr>
            <p:cNvSpPr txBox="1"/>
            <p:nvPr/>
          </p:nvSpPr>
          <p:spPr>
            <a:xfrm>
              <a:off x="5800129" y="5774344"/>
              <a:ext cx="1769263" cy="437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Ff2</a:t>
              </a:r>
              <a:endParaRPr lang="fr-FR" sz="1200">
                <a:latin typeface="Batang" pitchFamily="18" charset="-127"/>
                <a:ea typeface="Batang" pitchFamily="18" charset="-127"/>
                <a:sym typeface="Wingdings 2"/>
              </a:endParaRPr>
            </a:p>
          </p:txBody>
        </p:sp>
        <p:sp>
          <p:nvSpPr>
            <p:cNvPr id="54" name="ZoneTexte 55">
              <a:extLst>
                <a:ext uri="{FF2B5EF4-FFF2-40B4-BE49-F238E27FC236}">
                  <a16:creationId xmlns:a16="http://schemas.microsoft.com/office/drawing/2014/main" id="{BCC03EA6-0A92-4A9F-98F5-EF1F4426EE95}"/>
                </a:ext>
              </a:extLst>
            </p:cNvPr>
            <p:cNvSpPr txBox="1"/>
            <p:nvPr/>
          </p:nvSpPr>
          <p:spPr>
            <a:xfrm>
              <a:off x="5551594" y="4632532"/>
              <a:ext cx="722244" cy="583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baseline="300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n</a:t>
              </a:r>
              <a:endParaRPr lang="fr-FR">
                <a:solidFill>
                  <a:srgbClr val="002060"/>
                </a:solidFill>
                <a:latin typeface="Batang" pitchFamily="18" charset="-127"/>
                <a:ea typeface="Batang" pitchFamily="18" charset="-127"/>
                <a:sym typeface="Wingdings 2"/>
              </a:endParaRPr>
            </a:p>
          </p:txBody>
        </p:sp>
        <p:sp>
          <p:nvSpPr>
            <p:cNvPr id="55" name="ZoneTexte 56">
              <a:extLst>
                <a:ext uri="{FF2B5EF4-FFF2-40B4-BE49-F238E27FC236}">
                  <a16:creationId xmlns:a16="http://schemas.microsoft.com/office/drawing/2014/main" id="{844801A2-F607-42D2-9446-5496FAFEC25A}"/>
                </a:ext>
              </a:extLst>
            </p:cNvPr>
            <p:cNvSpPr txBox="1"/>
            <p:nvPr/>
          </p:nvSpPr>
          <p:spPr>
            <a:xfrm>
              <a:off x="5845748" y="4773863"/>
              <a:ext cx="722244" cy="8757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fr-FR">
                <a:solidFill>
                  <a:srgbClr val="002060"/>
                </a:solidFill>
                <a:latin typeface="Batang" pitchFamily="18" charset="-127"/>
                <a:ea typeface="Batang" pitchFamily="18" charset="-127"/>
                <a:sym typeface="Wingdings 2"/>
              </a:endParaRPr>
            </a:p>
            <a:p>
              <a:r>
                <a:rPr lang="en-US" b="1" baseline="3000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     </a:t>
              </a:r>
              <a:r>
                <a:rPr lang="en-US" b="1" baseline="30000">
                  <a:solidFill>
                    <a:srgbClr val="9900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rPr>
                <a:t></a:t>
              </a:r>
            </a:p>
          </p:txBody>
        </p:sp>
      </p:grpSp>
      <p:sp>
        <p:nvSpPr>
          <p:cNvPr id="60" name="ZoneTexte 63">
            <a:extLst>
              <a:ext uri="{FF2B5EF4-FFF2-40B4-BE49-F238E27FC236}">
                <a16:creationId xmlns:a16="http://schemas.microsoft.com/office/drawing/2014/main" id="{20A6657D-C83D-4174-985D-D43B41C842E5}"/>
              </a:ext>
            </a:extLst>
          </p:cNvPr>
          <p:cNvSpPr txBox="1"/>
          <p:nvPr/>
        </p:nvSpPr>
        <p:spPr>
          <a:xfrm>
            <a:off x="3324015" y="2499393"/>
            <a:ext cx="30572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baseline="30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	</a:t>
            </a:r>
            <a:r>
              <a:rPr lang="en-US" sz="1200" b="1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</a:t>
            </a:r>
            <a:endParaRPr lang="fr-FR" sz="1200">
              <a:latin typeface="Batang" pitchFamily="18" charset="-127"/>
              <a:ea typeface="Batang" pitchFamily="18" charset="-127"/>
              <a:sym typeface="Wingdings 2"/>
            </a:endParaRPr>
          </a:p>
          <a:p>
            <a:r>
              <a:rPr lang="en-US" b="1" baseline="30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           </a:t>
            </a:r>
            <a:r>
              <a:rPr lang="en-US" sz="1200" b="1" baseline="30000"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p’</a:t>
            </a:r>
          </a:p>
        </p:txBody>
      </p:sp>
      <p:grpSp>
        <p:nvGrpSpPr>
          <p:cNvPr id="62" name="Grupa 61">
            <a:extLst>
              <a:ext uri="{FF2B5EF4-FFF2-40B4-BE49-F238E27FC236}">
                <a16:creationId xmlns:a16="http://schemas.microsoft.com/office/drawing/2014/main" id="{CB122B3E-7BB5-45DA-B164-D80957A72AB3}"/>
              </a:ext>
            </a:extLst>
          </p:cNvPr>
          <p:cNvGrpSpPr/>
          <p:nvPr/>
        </p:nvGrpSpPr>
        <p:grpSpPr>
          <a:xfrm>
            <a:off x="1870975" y="3558786"/>
            <a:ext cx="10237243" cy="3327451"/>
            <a:chOff x="280598" y="3543578"/>
            <a:chExt cx="10237243" cy="3327451"/>
          </a:xfrm>
        </p:grpSpPr>
        <p:grpSp>
          <p:nvGrpSpPr>
            <p:cNvPr id="16" name="Groupe 1">
              <a:extLst>
                <a:ext uri="{FF2B5EF4-FFF2-40B4-BE49-F238E27FC236}">
                  <a16:creationId xmlns:a16="http://schemas.microsoft.com/office/drawing/2014/main" id="{C5C5AE1C-CC01-4F08-8758-B950551182AC}"/>
                </a:ext>
              </a:extLst>
            </p:cNvPr>
            <p:cNvGrpSpPr/>
            <p:nvPr/>
          </p:nvGrpSpPr>
          <p:grpSpPr>
            <a:xfrm>
              <a:off x="280598" y="3543578"/>
              <a:ext cx="10237243" cy="3327451"/>
              <a:chOff x="646959" y="2263950"/>
              <a:chExt cx="10237243" cy="3327451"/>
            </a:xfrm>
          </p:grpSpPr>
          <p:sp>
            <p:nvSpPr>
              <p:cNvPr id="17" name="Rectangle 59">
                <a:extLst>
                  <a:ext uri="{FF2B5EF4-FFF2-40B4-BE49-F238E27FC236}">
                    <a16:creationId xmlns:a16="http://schemas.microsoft.com/office/drawing/2014/main" id="{A72D2B07-1243-4A86-9D9E-0F8CCF501129}"/>
                  </a:ext>
                </a:extLst>
              </p:cNvPr>
              <p:cNvSpPr/>
              <p:nvPr/>
            </p:nvSpPr>
            <p:spPr>
              <a:xfrm>
                <a:off x="709355" y="3117354"/>
                <a:ext cx="5184576" cy="230832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b="1" i="1" dirty="0">
                    <a:solidFill>
                      <a:srgbClr val="33CC33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      </a:t>
                </a:r>
                <a:r>
                  <a:rPr lang="en-US" b="1" i="1" dirty="0">
                    <a:solidFill>
                      <a:srgbClr val="339933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PARIS</a:t>
                </a:r>
                <a:endParaRPr lang="fr-FR" b="1" i="1" baseline="-25000" dirty="0">
                  <a:solidFill>
                    <a:srgbClr val="339933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sym typeface="Symbol" panose="05050102010706020507" pitchFamily="18" charset="2"/>
                </a:endParaRPr>
              </a:p>
              <a:p>
                <a:r>
                  <a:rPr lang="en-US" sz="1400" b="1" dirty="0">
                    <a:solidFill>
                      <a:srgbClr val="339933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   42 </a:t>
                </a:r>
                <a:r>
                  <a:rPr lang="en-US" sz="1400" b="1" dirty="0" err="1">
                    <a:solidFill>
                      <a:srgbClr val="339933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phoswiches</a:t>
                </a:r>
                <a:endParaRPr lang="en-US" sz="1400" b="1" dirty="0">
                  <a:solidFill>
                    <a:srgbClr val="339933"/>
                  </a:solidFill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endParaRPr>
              </a:p>
              <a:p>
                <a:r>
                  <a:rPr lang="en-US" sz="1400" b="1" dirty="0">
                    <a:solidFill>
                      <a:srgbClr val="339933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27cm from  target</a:t>
                </a:r>
              </a:p>
              <a:p>
                <a:r>
                  <a:rPr lang="en-US" sz="1400" b="1" dirty="0">
                    <a:solidFill>
                      <a:srgbClr val="339933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 @ </a:t>
                </a:r>
                <a:r>
                  <a:rPr lang="en-US" sz="1400" b="1" dirty="0">
                    <a:solidFill>
                      <a:srgbClr val="339933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Symbol" panose="05050102010706020507" pitchFamily="18" charset="2"/>
                  </a:rPr>
                  <a:t>45, 90, 135</a:t>
                </a:r>
                <a:r>
                  <a:rPr lang="en-US" sz="1400" b="1" dirty="0">
                    <a:solidFill>
                      <a:srgbClr val="339933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°</a:t>
                </a:r>
              </a:p>
              <a:p>
                <a:endParaRPr lang="en-US" sz="1400" b="1" dirty="0">
                  <a:solidFill>
                    <a:srgbClr val="339933"/>
                  </a:solidFill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endParaRPr>
              </a:p>
              <a:p>
                <a:r>
                  <a:rPr lang="en-US" sz="1400" b="1" i="1" dirty="0">
                    <a:solidFill>
                      <a:srgbClr val="339933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 PFGS, </a:t>
                </a:r>
                <a:r>
                  <a:rPr lang="en-US" sz="1400" b="1" i="1" dirty="0">
                    <a:solidFill>
                      <a:srgbClr val="3399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  <a:r>
                  <a:rPr lang="fr-FR" sz="1400" b="1" i="1" baseline="-25000" dirty="0">
                    <a:solidFill>
                      <a:srgbClr val="3399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</a:t>
                </a:r>
                <a:r>
                  <a:rPr lang="en-US" sz="1400" b="1" baseline="30000" dirty="0">
                    <a:solidFill>
                      <a:srgbClr val="3399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sum</a:t>
                </a:r>
                <a:r>
                  <a:rPr lang="en-US" sz="1400" b="1" i="1" dirty="0">
                    <a:solidFill>
                      <a:srgbClr val="3399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 M</a:t>
                </a:r>
                <a:r>
                  <a:rPr lang="fr-FR" sz="1400" b="1" i="1" baseline="-25000" dirty="0">
                    <a:solidFill>
                      <a:srgbClr val="3399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</a:t>
                </a:r>
                <a:r>
                  <a:rPr lang="en-US" sz="1400" i="1" dirty="0">
                    <a:solidFill>
                      <a:srgbClr val="3399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 </a:t>
                </a:r>
                <a:r>
                  <a:rPr lang="en-US" sz="1400" b="1" i="1" dirty="0">
                    <a:solidFill>
                      <a:srgbClr val="3399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, </a:t>
                </a:r>
              </a:p>
              <a:p>
                <a:r>
                  <a:rPr lang="en-US" sz="1400" b="1" i="1" dirty="0">
                    <a:solidFill>
                      <a:srgbClr val="339933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Symbol" panose="05050102010706020507" pitchFamily="18" charset="2"/>
                  </a:rPr>
                  <a:t>      </a:t>
                </a:r>
                <a:r>
                  <a:rPr lang="en-US" sz="1400" b="1" i="1" dirty="0">
                    <a:solidFill>
                      <a:srgbClr val="339933"/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PFNS,</a:t>
                </a:r>
                <a:r>
                  <a:rPr lang="en-US" sz="1400" b="1" i="1" dirty="0">
                    <a:solidFill>
                      <a:srgbClr val="3399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M</a:t>
                </a:r>
                <a:r>
                  <a:rPr lang="fr-FR" sz="1400" b="1" i="1" baseline="-25000" dirty="0">
                    <a:solidFill>
                      <a:srgbClr val="339933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n</a:t>
                </a:r>
                <a:endParaRPr lang="en-US" sz="1400" b="1" dirty="0">
                  <a:solidFill>
                    <a:srgbClr val="339933"/>
                  </a:solidFill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endParaRPr>
              </a:p>
              <a:p>
                <a:endParaRPr lang="en-US" sz="1400" b="1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endParaRPr>
              </a:p>
              <a:p>
                <a:endParaRPr lang="en-US" sz="1400" b="1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endParaRPr>
              </a:p>
              <a:p>
                <a:endParaRPr lang="en-US" sz="1400" b="1" dirty="0">
                  <a:solidFill>
                    <a:schemeClr val="accent3">
                      <a:lumMod val="75000"/>
                    </a:schemeClr>
                  </a:solidFill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endParaRPr>
              </a:p>
            </p:txBody>
          </p:sp>
          <p:pic>
            <p:nvPicPr>
              <p:cNvPr id="18" name="Image 13">
                <a:extLst>
                  <a:ext uri="{FF2B5EF4-FFF2-40B4-BE49-F238E27FC236}">
                    <a16:creationId xmlns:a16="http://schemas.microsoft.com/office/drawing/2014/main" id="{ECAB27FD-D012-40ED-B1E0-3EE0899D59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2668195" y="3038033"/>
                <a:ext cx="3696900" cy="2553368"/>
              </a:xfrm>
              <a:prstGeom prst="rect">
                <a:avLst/>
              </a:prstGeom>
            </p:spPr>
          </p:pic>
          <p:sp>
            <p:nvSpPr>
              <p:cNvPr id="19" name="Rectangle 23">
                <a:extLst>
                  <a:ext uri="{FF2B5EF4-FFF2-40B4-BE49-F238E27FC236}">
                    <a16:creationId xmlns:a16="http://schemas.microsoft.com/office/drawing/2014/main" id="{AD6F457D-4917-4D31-9592-5344C178AEE6}"/>
                  </a:ext>
                </a:extLst>
              </p:cNvPr>
              <p:cNvSpPr/>
              <p:nvPr/>
            </p:nvSpPr>
            <p:spPr>
              <a:xfrm>
                <a:off x="6327117" y="2263950"/>
                <a:ext cx="2484584" cy="166199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>
                <a:spAutoFit/>
              </a:bodyPr>
              <a:lstStyle/>
              <a:p>
                <a:r>
                  <a:rPr lang="en-US" b="1" i="1" dirty="0">
                    <a:solidFill>
                      <a:schemeClr val="accent3">
                        <a:lumMod val="60000"/>
                        <a:lumOff val="40000"/>
                      </a:schemeClr>
                    </a:solidFill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     </a:t>
                </a:r>
                <a:r>
                  <a:rPr lang="en-US" b="1" i="1" dirty="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KRATTA</a:t>
                </a:r>
              </a:p>
              <a:p>
                <a:r>
                  <a:rPr lang="en-US" sz="1400" b="1" dirty="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32 triple telescopes</a:t>
                </a:r>
              </a:p>
              <a:p>
                <a:r>
                  <a:rPr lang="en-US" sz="1400" b="1" dirty="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 40cm from  target</a:t>
                </a:r>
              </a:p>
              <a:p>
                <a:r>
                  <a:rPr lang="en-US" sz="1400" b="1" dirty="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    from </a:t>
                </a:r>
                <a:r>
                  <a:rPr lang="en-US" sz="1400" b="1" dirty="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Symbol" panose="05050102010706020507" pitchFamily="18" charset="2"/>
                  </a:rPr>
                  <a:t>6</a:t>
                </a:r>
                <a:r>
                  <a:rPr lang="en-US" sz="1400" b="1" dirty="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° to 18°</a:t>
                </a:r>
              </a:p>
              <a:p>
                <a:r>
                  <a:rPr lang="en-US" sz="1400" b="1" i="1" dirty="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Wingdings" panose="05000000000000000000" pitchFamily="2" charset="2"/>
                  </a:rPr>
                  <a:t>           </a:t>
                </a:r>
              </a:p>
              <a:p>
                <a:r>
                  <a:rPr lang="en-US" sz="1400" b="1" i="1" dirty="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Wingdings" panose="05000000000000000000" pitchFamily="2" charset="2"/>
                  </a:rPr>
                  <a:t>           E</a:t>
                </a:r>
                <a:r>
                  <a:rPr lang="fr-FR" sz="1400" b="1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p’ </a:t>
                </a:r>
                <a:r>
                  <a:rPr lang="fr-FR" sz="1400" b="1" i="1" dirty="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, </a:t>
                </a:r>
                <a:r>
                  <a:rPr lang="fr-FR" sz="1400" b="1" i="1" dirty="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Symbol" panose="05050102010706020507" pitchFamily="18" charset="2"/>
                  </a:rPr>
                  <a:t></a:t>
                </a:r>
                <a:r>
                  <a:rPr lang="fr-FR" sz="1400" b="1" i="1" baseline="-25000" dirty="0">
                    <a:latin typeface="Times New Roman" panose="02020603050405020304" pitchFamily="18" charset="0"/>
                    <a:cs typeface="Times New Roman" panose="02020603050405020304" pitchFamily="18" charset="0"/>
                    <a:sym typeface="Symbol" panose="05050102010706020507" pitchFamily="18" charset="2"/>
                  </a:rPr>
                  <a:t>p’ </a:t>
                </a:r>
                <a:r>
                  <a:rPr lang="fr-FR" sz="1400" b="1" i="1" dirty="0"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</a:rPr>
                  <a:t> </a:t>
                </a:r>
                <a:endParaRPr lang="en-US" sz="1400" b="1" i="1" dirty="0"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endParaRPr>
              </a:p>
              <a:p>
                <a:endParaRPr lang="en-US" sz="1400" b="1" dirty="0">
                  <a:solidFill>
                    <a:schemeClr val="accent3">
                      <a:lumMod val="60000"/>
                      <a:lumOff val="40000"/>
                    </a:schemeClr>
                  </a:solidFill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</a:endParaRPr>
              </a:p>
            </p:txBody>
          </p:sp>
          <p:cxnSp>
            <p:nvCxnSpPr>
              <p:cNvPr id="20" name="Connecteur droit avec flèche 11">
                <a:extLst>
                  <a:ext uri="{FF2B5EF4-FFF2-40B4-BE49-F238E27FC236}">
                    <a16:creationId xmlns:a16="http://schemas.microsoft.com/office/drawing/2014/main" id="{DDB036D4-5BDE-40EB-A278-D439201DA89F}"/>
                  </a:ext>
                </a:extLst>
              </p:cNvPr>
              <p:cNvCxnSpPr/>
              <p:nvPr/>
            </p:nvCxnSpPr>
            <p:spPr>
              <a:xfrm flipH="1" flipV="1">
                <a:off x="2313406" y="4328975"/>
                <a:ext cx="1310233" cy="610016"/>
              </a:xfrm>
              <a:prstGeom prst="straightConnector1">
                <a:avLst/>
              </a:prstGeom>
              <a:ln w="50800">
                <a:solidFill>
                  <a:srgbClr val="339933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avec flèche 28">
                <a:extLst>
                  <a:ext uri="{FF2B5EF4-FFF2-40B4-BE49-F238E27FC236}">
                    <a16:creationId xmlns:a16="http://schemas.microsoft.com/office/drawing/2014/main" id="{0713ED50-9E5B-4C1F-9EF5-EE0EB1483451}"/>
                  </a:ext>
                </a:extLst>
              </p:cNvPr>
              <p:cNvCxnSpPr/>
              <p:nvPr/>
            </p:nvCxnSpPr>
            <p:spPr>
              <a:xfrm flipV="1">
                <a:off x="5672964" y="3453976"/>
                <a:ext cx="670093" cy="464199"/>
              </a:xfrm>
              <a:prstGeom prst="straightConnector1">
                <a:avLst/>
              </a:prstGeom>
              <a:ln w="50800">
                <a:solidFill>
                  <a:schemeClr val="accent3">
                    <a:lumMod val="60000"/>
                    <a:lumOff val="40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2" name="Rectangle 32">
                    <a:extLst>
                      <a:ext uri="{FF2B5EF4-FFF2-40B4-BE49-F238E27FC236}">
                        <a16:creationId xmlns:a16="http://schemas.microsoft.com/office/drawing/2014/main" id="{58593155-60A2-4C82-BF67-AF05A7A7A877}"/>
                      </a:ext>
                    </a:extLst>
                  </p:cNvPr>
                  <p:cNvSpPr/>
                  <p:nvPr/>
                </p:nvSpPr>
                <p:spPr>
                  <a:xfrm>
                    <a:off x="8006412" y="2606760"/>
                    <a:ext cx="2877790" cy="1323439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>
                    <a:spAutoFit/>
                  </a:bodyPr>
                  <a:lstStyle/>
                  <a:p>
                    <a:r>
                      <a:rPr lang="en-US" sz="16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</a:rPr>
                      <a:t>   Fission </a:t>
                    </a:r>
                    <a:r>
                      <a:rPr lang="pl-PL" sz="1600" b="1" i="1" dirty="0" err="1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</a:rPr>
                      <a:t>fragments</a:t>
                    </a:r>
                    <a:r>
                      <a:rPr lang="pl-PL" sz="16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</a:rPr>
                      <a:t> </a:t>
                    </a:r>
                    <a:r>
                      <a:rPr lang="en-US" sz="16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</a:rPr>
                      <a:t>detectors</a:t>
                    </a:r>
                    <a:endParaRPr lang="fr-FR" sz="1600" b="1" i="1" baseline="-25000" dirty="0">
                      <a:solidFill>
                        <a:schemeClr val="accent6">
                          <a:lumMod val="75000"/>
                        </a:schemeClr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  <a:sym typeface="Symbol" panose="05050102010706020507" pitchFamily="18" charset="2"/>
                    </a:endParaRPr>
                  </a:p>
                  <a:p>
                    <a:r>
                      <a:rPr lang="fr-FR" sz="1600" b="1" i="1" baseline="-25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 </a:t>
                    </a:r>
                    <a:r>
                      <a:rPr lang="fr-FR" sz="16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     </a:t>
                    </a:r>
                    <a:r>
                      <a:rPr lang="pl-PL" sz="16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8</a:t>
                    </a:r>
                    <a:r>
                      <a:rPr lang="fr-FR" sz="16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 </a:t>
                    </a:r>
                    <a:r>
                      <a:rPr lang="pl-PL" sz="1600" b="1" i="1" dirty="0" err="1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gas</a:t>
                    </a:r>
                    <a:r>
                      <a:rPr lang="pl-PL" sz="16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 </a:t>
                    </a:r>
                    <a:r>
                      <a:rPr lang="pl-PL" sz="1600" b="1" i="1" dirty="0" err="1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detectors</a:t>
                    </a:r>
                    <a:r>
                      <a:rPr lang="pl-PL" sz="16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 THGEM</a:t>
                    </a:r>
                    <a:endParaRPr lang="fr-FR" sz="1600" b="1" i="1" dirty="0">
                      <a:solidFill>
                        <a:schemeClr val="accent6">
                          <a:lumMod val="75000"/>
                        </a:schemeClr>
                      </a:solidFill>
                      <a:latin typeface="Times New Roman" panose="02020603050405020304" pitchFamily="18" charset="0"/>
                      <a:ea typeface="Batang" pitchFamily="18" charset="-127"/>
                      <a:cs typeface="Times New Roman" panose="02020603050405020304" pitchFamily="18" charset="0"/>
                      <a:sym typeface="Symbol" panose="05050102010706020507" pitchFamily="18" charset="2"/>
                    </a:endParaRPr>
                  </a:p>
                  <a:p>
                    <a:r>
                      <a:rPr lang="fr-FR" sz="16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       </a:t>
                    </a:r>
                    <a:r>
                      <a:rPr lang="en-US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</a:rPr>
                      <a:t>20cm from  target</a:t>
                    </a:r>
                  </a:p>
                  <a:p>
                    <a:r>
                      <a:rPr lang="en-US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</a:rPr>
                      <a:t>       @ </a:t>
                    </a:r>
                    <a:r>
                      <a:rPr lang="en-US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30</a:t>
                    </a:r>
                    <a:r>
                      <a:rPr lang="en-US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</a:rPr>
                      <a:t>° and </a:t>
                    </a:r>
                    <a:r>
                      <a:rPr lang="en-US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</a:t>
                    </a:r>
                    <a:r>
                      <a:rPr lang="en-US" sz="1600" b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</a:rPr>
                      <a:t>150°</a:t>
                    </a:r>
                    <a:r>
                      <a:rPr lang="en-US" sz="16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Wingdings" panose="05000000000000000000" pitchFamily="2" charset="2"/>
                      </a:rPr>
                      <a:t>         </a:t>
                    </a:r>
                  </a:p>
                  <a:p>
                    <a:r>
                      <a:rPr lang="en-US" sz="16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Wingdings" panose="05000000000000000000" pitchFamily="2" charset="2"/>
                      </a:rPr>
                      <a:t>        </a:t>
                    </a:r>
                    <a:r>
                      <a:rPr lang="en-US" sz="16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</a:rPr>
                      <a:t>A</a:t>
                    </a:r>
                    <a:r>
                      <a:rPr lang="fr-FR" sz="1600" b="1" i="1" baseline="-25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ff </a:t>
                    </a:r>
                    <a:r>
                      <a:rPr lang="en-US" sz="1600" b="1" i="1" baseline="30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</a:rPr>
                      <a:t>pre</a:t>
                    </a:r>
                    <a:r>
                      <a:rPr lang="en-US" sz="1600" b="1" i="1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</a:rPr>
                      <a:t>, </a:t>
                    </a:r>
                    <a14:m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sz="1600" b="1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/>
                              </a:rPr>
                            </m:ctrlPr>
                          </m:accPr>
                          <m:e>
                            <m:r>
                              <a:rPr lang="fr-FR" sz="1600" b="1" i="1">
                                <a:solidFill>
                                  <a:schemeClr val="accent6">
                                    <a:lumMod val="75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sym typeface="Symbol"/>
                              </a:rPr>
                              <m:t>𝒗</m:t>
                            </m:r>
                          </m:e>
                        </m:acc>
                        <m:r>
                          <m:rPr>
                            <m:nor/>
                          </m:rPr>
                          <a:rPr lang="fr-FR" sz="1600" b="1" i="1" baseline="-2500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ff</m:t>
                        </m:r>
                        <m:r>
                          <m:rPr>
                            <m:nor/>
                          </m:rPr>
                          <a:rPr lang="fr-FR" sz="1600" b="1" i="1" baseline="-25000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  <a:sym typeface="Symbol" panose="05050102010706020507" pitchFamily="18" charset="2"/>
                          </a:rPr>
                          <m:t> </m:t>
                        </m:r>
                        <m:r>
                          <a:rPr lang="fr-FR" sz="16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  <m:t>, </m:t>
                        </m:r>
                        <m:r>
                          <a:rPr lang="fr-FR" sz="1600" b="1" i="1">
                            <a:solidFill>
                              <a:schemeClr val="accent6">
                                <a:lumMod val="75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sym typeface="Symbol"/>
                          </a:rPr>
                          <m:t>𝑻𝑲𝑬</m:t>
                        </m:r>
                      </m:oMath>
                    </a14:m>
                    <a:r>
                      <a:rPr lang="fr-FR" sz="1600" b="1" i="1" baseline="-25000" dirty="0">
                        <a:solidFill>
                          <a:schemeClr val="accent6">
                            <a:lumMod val="75000"/>
                          </a:schemeClr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ff</a:t>
                    </a:r>
                    <a:endParaRPr lang="en-US" sz="1600" b="1" dirty="0">
                      <a:solidFill>
                        <a:schemeClr val="accent6">
                          <a:lumMod val="75000"/>
                        </a:schemeClr>
                      </a:solidFill>
                      <a:latin typeface="Times New Roman" panose="02020603050405020304" pitchFamily="18" charset="0"/>
                      <a:ea typeface="Batang" pitchFamily="18" charset="-127"/>
                      <a:cs typeface="Times New Roman" panose="02020603050405020304" pitchFamily="18" charset="0"/>
                    </a:endParaRPr>
                  </a:p>
                </p:txBody>
              </p:sp>
            </mc:Choice>
            <mc:Fallback>
              <p:sp>
                <p:nvSpPr>
                  <p:cNvPr id="22" name="Rectangle 32">
                    <a:extLst>
                      <a:ext uri="{FF2B5EF4-FFF2-40B4-BE49-F238E27FC236}">
                        <a16:creationId xmlns:a16="http://schemas.microsoft.com/office/drawing/2014/main" id="{58593155-60A2-4C82-BF67-AF05A7A7A877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006412" y="2606760"/>
                    <a:ext cx="2877790" cy="1323439"/>
                  </a:xfrm>
                  <a:prstGeom prst="rect">
                    <a:avLst/>
                  </a:prstGeom>
                  <a:blipFill>
                    <a:blip r:embed="rId3"/>
                    <a:stretch>
                      <a:fillRect t="-1905" b="-4762"/>
                    </a:stretch>
                  </a:blipFill>
                </p:spPr>
                <p:txBody>
                  <a:bodyPr/>
                  <a:lstStyle/>
                  <a:p>
                    <a:r>
                      <a:rPr lang="pl-PL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3" name="Connecteur droit avec flèche 33">
                <a:extLst>
                  <a:ext uri="{FF2B5EF4-FFF2-40B4-BE49-F238E27FC236}">
                    <a16:creationId xmlns:a16="http://schemas.microsoft.com/office/drawing/2014/main" id="{3809C1CD-8B96-4E37-B1EB-CE19AE80415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572209" y="3798081"/>
                <a:ext cx="3819413" cy="1000629"/>
              </a:xfrm>
              <a:prstGeom prst="straightConnector1">
                <a:avLst/>
              </a:prstGeom>
              <a:ln w="50800">
                <a:solidFill>
                  <a:schemeClr val="accent6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" name="Ellipse 20">
                <a:extLst>
                  <a:ext uri="{FF2B5EF4-FFF2-40B4-BE49-F238E27FC236}">
                    <a16:creationId xmlns:a16="http://schemas.microsoft.com/office/drawing/2014/main" id="{98E9FD38-9010-45DB-A0E4-2E847A579624}"/>
                  </a:ext>
                </a:extLst>
              </p:cNvPr>
              <p:cNvSpPr/>
              <p:nvPr/>
            </p:nvSpPr>
            <p:spPr>
              <a:xfrm>
                <a:off x="646959" y="4190829"/>
                <a:ext cx="1614792" cy="573419"/>
              </a:xfrm>
              <a:prstGeom prst="ellipse">
                <a:avLst/>
              </a:prstGeom>
              <a:noFill/>
              <a:ln>
                <a:solidFill>
                  <a:srgbClr val="339933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  <p:sp>
            <p:nvSpPr>
              <p:cNvPr id="25" name="Ellipse 38">
                <a:extLst>
                  <a:ext uri="{FF2B5EF4-FFF2-40B4-BE49-F238E27FC236}">
                    <a16:creationId xmlns:a16="http://schemas.microsoft.com/office/drawing/2014/main" id="{42E0B63A-385C-422B-9BE4-4A622E3F8491}"/>
                  </a:ext>
                </a:extLst>
              </p:cNvPr>
              <p:cNvSpPr/>
              <p:nvPr/>
            </p:nvSpPr>
            <p:spPr>
              <a:xfrm>
                <a:off x="6657862" y="3426902"/>
                <a:ext cx="882477" cy="334113"/>
              </a:xfrm>
              <a:prstGeom prst="ellipse">
                <a:avLst/>
              </a:prstGeom>
              <a:noFill/>
              <a:ln>
                <a:solidFill>
                  <a:schemeClr val="accent3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/>
              </a:p>
            </p:txBody>
          </p:sp>
        </p:grpSp>
        <p:sp>
          <p:nvSpPr>
            <p:cNvPr id="61" name="pole tekstowe 60">
              <a:extLst>
                <a:ext uri="{FF2B5EF4-FFF2-40B4-BE49-F238E27FC236}">
                  <a16:creationId xmlns:a16="http://schemas.microsoft.com/office/drawing/2014/main" id="{D16CB644-151F-41A2-B2DC-346F7207F5E9}"/>
                </a:ext>
              </a:extLst>
            </p:cNvPr>
            <p:cNvSpPr txBox="1"/>
            <p:nvPr/>
          </p:nvSpPr>
          <p:spPr>
            <a:xfrm>
              <a:off x="2697594" y="5663029"/>
              <a:ext cx="1037090" cy="27699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 rtlCol="0">
              <a:spAutoFit/>
            </a:bodyPr>
            <a:lstStyle/>
            <a:p>
              <a:r>
                <a:rPr lang="pl-PL" sz="600" dirty="0">
                  <a:latin typeface="Arial" panose="020B0604020202020204" pitchFamily="34" charset="0"/>
                  <a:cs typeface="Arial" panose="020B0604020202020204" pitchFamily="34" charset="0"/>
                </a:rPr>
                <a:t>FISSION FRAGMENT DETECTOR</a:t>
              </a:r>
              <a:endParaRPr lang="en-US" sz="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" name="pole tekstowe 2">
            <a:extLst>
              <a:ext uri="{FF2B5EF4-FFF2-40B4-BE49-F238E27FC236}">
                <a16:creationId xmlns:a16="http://schemas.microsoft.com/office/drawing/2014/main" id="{66FA3E59-224B-0CBD-AE6B-1A1BF4CE8E63}"/>
              </a:ext>
            </a:extLst>
          </p:cNvPr>
          <p:cNvSpPr txBox="1"/>
          <p:nvPr/>
        </p:nvSpPr>
        <p:spPr>
          <a:xfrm>
            <a:off x="7567073" y="5380672"/>
            <a:ext cx="4587483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pl-PL" b="1" dirty="0" err="1">
                <a:solidFill>
                  <a:schemeClr val="bg1"/>
                </a:solidFill>
              </a:rPr>
              <a:t>Despite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worse</a:t>
            </a:r>
            <a:r>
              <a:rPr lang="pl-PL" b="1" dirty="0">
                <a:solidFill>
                  <a:schemeClr val="bg1"/>
                </a:solidFill>
              </a:rPr>
              <a:t> A and Z resolution as </a:t>
            </a:r>
            <a:r>
              <a:rPr lang="pl-PL" b="1" dirty="0" err="1">
                <a:solidFill>
                  <a:schemeClr val="bg1"/>
                </a:solidFill>
              </a:rPr>
              <a:t>compared</a:t>
            </a:r>
            <a:r>
              <a:rPr lang="pl-PL" b="1" dirty="0">
                <a:solidFill>
                  <a:schemeClr val="bg1"/>
                </a:solidFill>
              </a:rPr>
              <a:t> to VAMOS, we </a:t>
            </a:r>
            <a:r>
              <a:rPr lang="pl-PL" b="1" dirty="0" err="1">
                <a:solidFill>
                  <a:schemeClr val="bg1"/>
                </a:solidFill>
              </a:rPr>
              <a:t>might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establish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multipolarities</a:t>
            </a:r>
            <a:r>
              <a:rPr lang="pl-PL" b="1" dirty="0">
                <a:solidFill>
                  <a:schemeClr val="bg1"/>
                </a:solidFill>
              </a:rPr>
              <a:t> of the </a:t>
            </a:r>
            <a:r>
              <a:rPr lang="pl-PL" b="1" dirty="0">
                <a:solidFill>
                  <a:schemeClr val="bg1"/>
                </a:solidFill>
                <a:latin typeface="Symbol" pitchFamily="2" charset="2"/>
              </a:rPr>
              <a:t>g</a:t>
            </a:r>
            <a:r>
              <a:rPr lang="pl-PL" b="1" dirty="0">
                <a:solidFill>
                  <a:schemeClr val="bg1"/>
                </a:solidFill>
              </a:rPr>
              <a:t>-</a:t>
            </a:r>
            <a:r>
              <a:rPr lang="pl-PL" b="1" dirty="0" err="1">
                <a:solidFill>
                  <a:schemeClr val="bg1"/>
                </a:solidFill>
              </a:rPr>
              <a:t>bumps</a:t>
            </a:r>
            <a:r>
              <a:rPr lang="pl-PL" b="1" dirty="0">
                <a:solidFill>
                  <a:schemeClr val="bg1"/>
                </a:solidFill>
              </a:rPr>
              <a:t>, </a:t>
            </a:r>
            <a:r>
              <a:rPr lang="pl-PL" b="1" dirty="0" err="1">
                <a:solidFill>
                  <a:schemeClr val="bg1"/>
                </a:solidFill>
              </a:rPr>
              <a:t>proving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that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they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are</a:t>
            </a:r>
            <a:r>
              <a:rPr lang="pl-PL" b="1" dirty="0">
                <a:solidFill>
                  <a:schemeClr val="bg1"/>
                </a:solidFill>
              </a:rPr>
              <a:t> </a:t>
            </a:r>
            <a:r>
              <a:rPr lang="pl-PL" b="1" dirty="0" err="1">
                <a:solidFill>
                  <a:schemeClr val="bg1"/>
                </a:solidFill>
              </a:rPr>
              <a:t>indeed</a:t>
            </a:r>
            <a:r>
              <a:rPr lang="pl-PL" b="1" dirty="0">
                <a:solidFill>
                  <a:schemeClr val="bg1"/>
                </a:solidFill>
              </a:rPr>
              <a:t> PDR </a:t>
            </a:r>
            <a:r>
              <a:rPr lang="pl-PL" b="1" dirty="0" err="1">
                <a:solidFill>
                  <a:schemeClr val="bg1"/>
                </a:solidFill>
              </a:rPr>
              <a:t>states</a:t>
            </a:r>
            <a:endParaRPr lang="pl-PL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103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1">
            <a:extLst>
              <a:ext uri="{FF2B5EF4-FFF2-40B4-BE49-F238E27FC236}">
                <a16:creationId xmlns:a16="http://schemas.microsoft.com/office/drawing/2014/main" id="{F6C31F64-0D48-76A8-F44E-F6DE2E47E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460" y="1257855"/>
            <a:ext cx="9674188" cy="775776"/>
          </a:xfrm>
        </p:spPr>
        <p:txBody>
          <a:bodyPr>
            <a:noAutofit/>
          </a:bodyPr>
          <a:lstStyle/>
          <a:p>
            <a:pPr algn="l"/>
            <a:r>
              <a:rPr lang="en-US" sz="2600" b="1" dirty="0" err="1">
                <a:solidFill>
                  <a:srgbClr val="C00000"/>
                </a:solidFill>
                <a:latin typeface="+mn-lt"/>
              </a:rPr>
              <a:t>Posibly</a:t>
            </a:r>
            <a:r>
              <a:rPr lang="en-US" sz="2600" b="1" dirty="0">
                <a:solidFill>
                  <a:srgbClr val="C00000"/>
                </a:solidFill>
                <a:latin typeface="+mn-lt"/>
              </a:rPr>
              <a:t>: </a:t>
            </a:r>
            <a:br>
              <a:rPr lang="en-US" sz="2600" b="1" dirty="0">
                <a:solidFill>
                  <a:srgbClr val="C00000"/>
                </a:solidFill>
                <a:latin typeface="+mn-lt"/>
              </a:rPr>
            </a:br>
            <a:r>
              <a:rPr lang="en-US" sz="2600" b="1" dirty="0">
                <a:solidFill>
                  <a:srgbClr val="C00000"/>
                </a:solidFill>
                <a:latin typeface="+mn-lt"/>
              </a:rPr>
              <a:t>New VAMOS++&amp;PARIS </a:t>
            </a:r>
            <a:r>
              <a:rPr lang="en-US" sz="2600" b="1" dirty="0" err="1">
                <a:solidFill>
                  <a:srgbClr val="C00000"/>
                </a:solidFill>
                <a:latin typeface="+mn-lt"/>
              </a:rPr>
              <a:t>exoeriment</a:t>
            </a:r>
            <a:r>
              <a:rPr lang="en-US" sz="2600" b="1" dirty="0">
                <a:solidFill>
                  <a:srgbClr val="C00000"/>
                </a:solidFill>
                <a:latin typeface="+mn-lt"/>
              </a:rPr>
              <a:t> in </a:t>
            </a:r>
            <a:r>
              <a:rPr lang="en-US" sz="2600" b="1" dirty="0" err="1">
                <a:solidFill>
                  <a:srgbClr val="C00000"/>
                </a:solidFill>
                <a:latin typeface="+mn-lt"/>
              </a:rPr>
              <a:t>Ganil</a:t>
            </a:r>
            <a:r>
              <a:rPr lang="en-US" sz="2600" b="1" dirty="0">
                <a:solidFill>
                  <a:srgbClr val="C00000"/>
                </a:solidFill>
                <a:latin typeface="+mn-lt"/>
              </a:rPr>
              <a:t>, </a:t>
            </a:r>
            <a:br>
              <a:rPr lang="en-US" sz="2600" b="1" dirty="0">
                <a:solidFill>
                  <a:srgbClr val="C00000"/>
                </a:solidFill>
                <a:latin typeface="+mn-lt"/>
              </a:rPr>
            </a:br>
            <a:r>
              <a:rPr lang="en-US" sz="2600" b="1" dirty="0">
                <a:solidFill>
                  <a:srgbClr val="C00000"/>
                </a:solidFill>
                <a:latin typeface="+mn-lt"/>
              </a:rPr>
              <a:t>but using more PARIS clusters at different angles, so that the measurements of Angular distributions of the claimed PDR states will be possible.</a:t>
            </a:r>
            <a:endParaRPr lang="pl-PL" sz="2600" b="1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5511176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D9BEF9-6299-BE0B-7AE3-40DF808C1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>
                <a:solidFill>
                  <a:srgbClr val="C00000"/>
                </a:solidFill>
              </a:rPr>
              <a:t>PARIS</a:t>
            </a:r>
            <a:r>
              <a:rPr lang="pl-PL" b="1" dirty="0"/>
              <a:t>: status and </a:t>
            </a:r>
            <a:r>
              <a:rPr lang="pl-PL" b="1" dirty="0" err="1"/>
              <a:t>plans</a:t>
            </a:r>
            <a:endParaRPr lang="pl-PL" dirty="0"/>
          </a:p>
        </p:txBody>
      </p:sp>
      <p:pic>
        <p:nvPicPr>
          <p:cNvPr id="3" name="Picture 30">
            <a:extLst>
              <a:ext uri="{FF2B5EF4-FFF2-40B4-BE49-F238E27FC236}">
                <a16:creationId xmlns:a16="http://schemas.microsoft.com/office/drawing/2014/main" id="{4E3CBBE0-1E72-6C3F-912D-13A139093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29815" y="2217100"/>
            <a:ext cx="5749047" cy="2509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6">
            <a:extLst>
              <a:ext uri="{FF2B5EF4-FFF2-40B4-BE49-F238E27FC236}">
                <a16:creationId xmlns:a16="http://schemas.microsoft.com/office/drawing/2014/main" id="{D420A620-B85A-AD73-6040-B04CDBFFDE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231000"/>
            <a:ext cx="12192000" cy="10084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1631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ymbol zastępczy zawartości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4966" y="1345873"/>
            <a:ext cx="6229934" cy="5084888"/>
          </a:xfrm>
          <a:prstGeom prst="rect">
            <a:avLst/>
          </a:prstGeom>
        </p:spPr>
      </p:pic>
      <p:pic>
        <p:nvPicPr>
          <p:cNvPr id="6" name="Picture 4" descr="short - 509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02"/>
          <a:stretch/>
        </p:blipFill>
        <p:spPr>
          <a:xfrm>
            <a:off x="4210094" y="634431"/>
            <a:ext cx="4728369" cy="1422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6" descr="long - 100"/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70"/>
          <a:stretch/>
        </p:blipFill>
        <p:spPr>
          <a:xfrm>
            <a:off x="326231" y="2234236"/>
            <a:ext cx="4728369" cy="1405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8" name="Picture 10" descr="combined - 1165"/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40"/>
          <a:stretch/>
        </p:blipFill>
        <p:spPr>
          <a:xfrm>
            <a:off x="3996531" y="5367547"/>
            <a:ext cx="4728369" cy="1434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Strzałka w prawo 8"/>
          <p:cNvSpPr/>
          <p:nvPr/>
        </p:nvSpPr>
        <p:spPr>
          <a:xfrm rot="14059842">
            <a:off x="6616699" y="1689014"/>
            <a:ext cx="1536700" cy="3810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trzałka w prawo 9"/>
          <p:cNvSpPr/>
          <p:nvPr/>
        </p:nvSpPr>
        <p:spPr>
          <a:xfrm rot="11561163">
            <a:off x="4551397" y="2607900"/>
            <a:ext cx="1817735" cy="3810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ole tekstowe 4"/>
          <p:cNvSpPr txBox="1"/>
          <p:nvPr/>
        </p:nvSpPr>
        <p:spPr>
          <a:xfrm>
            <a:off x="2690415" y="2752201"/>
            <a:ext cx="1556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Single </a:t>
            </a:r>
            <a:r>
              <a:rPr lang="pl-PL" dirty="0" err="1">
                <a:solidFill>
                  <a:schemeClr val="bg1"/>
                </a:solidFill>
              </a:rPr>
              <a:t>pulses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pole tekstowe 95"/>
          <p:cNvSpPr txBox="1"/>
          <p:nvPr/>
        </p:nvSpPr>
        <p:spPr>
          <a:xfrm>
            <a:off x="6024210" y="5900225"/>
            <a:ext cx="15664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Mixed </a:t>
            </a:r>
            <a:r>
              <a:rPr lang="pl-PL" dirty="0" err="1">
                <a:solidFill>
                  <a:schemeClr val="bg1"/>
                </a:solidFill>
              </a:rPr>
              <a:t>signal</a:t>
            </a:r>
            <a:r>
              <a:rPr lang="pl-PL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Strzałka w prawo 12"/>
          <p:cNvSpPr/>
          <p:nvPr/>
        </p:nvSpPr>
        <p:spPr>
          <a:xfrm rot="7083694">
            <a:off x="6150030" y="4787815"/>
            <a:ext cx="1536700" cy="381085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Łącznik prostoliniowy 6"/>
          <p:cNvCxnSpPr/>
          <p:nvPr/>
        </p:nvCxnSpPr>
        <p:spPr>
          <a:xfrm flipV="1">
            <a:off x="6405803" y="3530600"/>
            <a:ext cx="2082110" cy="9398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Prostokąt 14"/>
          <p:cNvSpPr/>
          <p:nvPr/>
        </p:nvSpPr>
        <p:spPr>
          <a:xfrm>
            <a:off x="1231901" y="4285734"/>
            <a:ext cx="1816099" cy="1614491"/>
          </a:xfrm>
          <a:prstGeom prst="rect">
            <a:avLst/>
          </a:prstGeom>
          <a:solidFill>
            <a:schemeClr val="tx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2" descr="C:\Users\bednar\Dropbox\Mirek&amp;Piotrek\cluster_PARIS\IMG_0639.JP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1901" y="4559308"/>
            <a:ext cx="1816099" cy="136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pole tekstowe 7"/>
          <p:cNvSpPr txBox="1"/>
          <p:nvPr/>
        </p:nvSpPr>
        <p:spPr>
          <a:xfrm>
            <a:off x="1253919" y="4285734"/>
            <a:ext cx="17940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rgbClr val="FF0000"/>
                </a:solidFill>
              </a:rPr>
              <a:t>HAMAMATSU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8" name="pole tekstowe 1"/>
          <p:cNvSpPr txBox="1"/>
          <p:nvPr/>
        </p:nvSpPr>
        <p:spPr>
          <a:xfrm>
            <a:off x="5273378" y="935424"/>
            <a:ext cx="16850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>
                <a:solidFill>
                  <a:schemeClr val="bg1"/>
                </a:solidFill>
              </a:rPr>
              <a:t>10 </a:t>
            </a:r>
            <a:r>
              <a:rPr lang="pl-PL" dirty="0" err="1">
                <a:solidFill>
                  <a:schemeClr val="bg1"/>
                </a:solidFill>
              </a:rPr>
              <a:t>ns</a:t>
            </a:r>
            <a:r>
              <a:rPr lang="pl-PL" dirty="0">
                <a:solidFill>
                  <a:schemeClr val="bg1"/>
                </a:solidFill>
              </a:rPr>
              <a:t> </a:t>
            </a:r>
            <a:r>
              <a:rPr lang="pl-PL" dirty="0" err="1">
                <a:solidFill>
                  <a:schemeClr val="bg1"/>
                </a:solidFill>
              </a:rPr>
              <a:t>risetime</a:t>
            </a:r>
            <a:r>
              <a:rPr lang="pl-PL" dirty="0">
                <a:solidFill>
                  <a:schemeClr val="bg1"/>
                </a:solidFill>
              </a:rPr>
              <a:t>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PoleTekstowe 18"/>
          <p:cNvSpPr txBox="1"/>
          <p:nvPr/>
        </p:nvSpPr>
        <p:spPr>
          <a:xfrm>
            <a:off x="337239" y="82146"/>
            <a:ext cx="12103100" cy="646331"/>
          </a:xfrm>
          <a:prstGeom prst="rect">
            <a:avLst/>
          </a:prstGeom>
          <a:solidFill>
            <a:srgbClr val="CF543F"/>
          </a:solidFill>
        </p:spPr>
        <p:txBody>
          <a:bodyPr wrap="square" rtlCol="0">
            <a:spAutoFit/>
          </a:bodyPr>
          <a:lstStyle/>
          <a:p>
            <a:r>
              <a:rPr lang="pl-PL" sz="3600" b="1" dirty="0" err="1">
                <a:solidFill>
                  <a:srgbClr val="FFFF00"/>
                </a:solidFill>
              </a:rPr>
              <a:t>Phoswich</a:t>
            </a:r>
            <a:r>
              <a:rPr lang="pl-PL" sz="3600" b="1" dirty="0">
                <a:solidFill>
                  <a:srgbClr val="FFFF00"/>
                </a:solidFill>
              </a:rPr>
              <a:t> </a:t>
            </a:r>
            <a:r>
              <a:rPr lang="pl-PL" sz="3600" b="1" dirty="0" err="1">
                <a:solidFill>
                  <a:srgbClr val="FFFF00"/>
                </a:solidFill>
              </a:rPr>
              <a:t>tests</a:t>
            </a:r>
            <a:r>
              <a:rPr lang="pl-PL" sz="3600" b="1" dirty="0">
                <a:solidFill>
                  <a:srgbClr val="FFFF00"/>
                </a:solidFill>
              </a:rPr>
              <a:t> 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D1DB708E-5505-324E-8082-E49C35C19063}"/>
              </a:ext>
            </a:extLst>
          </p:cNvPr>
          <p:cNvSpPr txBox="1"/>
          <p:nvPr/>
        </p:nvSpPr>
        <p:spPr>
          <a:xfrm>
            <a:off x="9273434" y="2490591"/>
            <a:ext cx="2683748" cy="523220"/>
          </a:xfrm>
          <a:prstGeom prst="rect">
            <a:avLst/>
          </a:prstGeom>
          <a:solidFill>
            <a:srgbClr val="C00000"/>
          </a:solidFill>
        </p:spPr>
        <p:txBody>
          <a:bodyPr wrap="none" rtlCol="0">
            <a:spAutoFit/>
          </a:bodyPr>
          <a:lstStyle/>
          <a:p>
            <a:r>
              <a:rPr lang="pl-PL" sz="2800" dirty="0">
                <a:solidFill>
                  <a:srgbClr val="FFFF00"/>
                </a:solidFill>
              </a:rPr>
              <a:t>LaBr3 </a:t>
            </a:r>
            <a:r>
              <a:rPr lang="pl-PL" sz="2800" dirty="0" err="1">
                <a:solidFill>
                  <a:srgbClr val="FFFF00"/>
                </a:solidFill>
              </a:rPr>
              <a:t>or</a:t>
            </a:r>
            <a:r>
              <a:rPr lang="pl-PL" sz="2800" dirty="0">
                <a:solidFill>
                  <a:srgbClr val="FFFF00"/>
                </a:solidFill>
              </a:rPr>
              <a:t> CeBr3</a:t>
            </a:r>
          </a:p>
        </p:txBody>
      </p:sp>
    </p:spTree>
    <p:extLst>
      <p:ext uri="{BB962C8B-B14F-4D97-AF65-F5344CB8AC3E}">
        <p14:creationId xmlns:p14="http://schemas.microsoft.com/office/powerpoint/2010/main" val="64237960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ymbol zastępczy zawartości 5">
            <a:extLst>
              <a:ext uri="{FF2B5EF4-FFF2-40B4-BE49-F238E27FC236}">
                <a16:creationId xmlns:a16="http://schemas.microsoft.com/office/drawing/2014/main" id="{B1E9A088-8B07-594C-9538-C5E5D56F69B8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609" y="5564221"/>
            <a:ext cx="1417589" cy="1157040"/>
          </a:xfrm>
          <a:prstGeom prst="rect">
            <a:avLst/>
          </a:prstGeom>
        </p:spPr>
      </p:pic>
      <p:pic>
        <p:nvPicPr>
          <p:cNvPr id="18" name="Grafik 5">
            <a:extLst>
              <a:ext uri="{FF2B5EF4-FFF2-40B4-BE49-F238E27FC236}">
                <a16:creationId xmlns:a16="http://schemas.microsoft.com/office/drawing/2014/main" id="{2929E4D6-0BE3-094C-863E-DCA8824C81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3117936" y="5568735"/>
            <a:ext cx="1809750" cy="1152525"/>
          </a:xfrm>
          <a:prstGeom prst="rect">
            <a:avLst/>
          </a:prstGeom>
        </p:spPr>
      </p:pic>
      <p:grpSp>
        <p:nvGrpSpPr>
          <p:cNvPr id="21" name="Grupa 20">
            <a:extLst>
              <a:ext uri="{FF2B5EF4-FFF2-40B4-BE49-F238E27FC236}">
                <a16:creationId xmlns:a16="http://schemas.microsoft.com/office/drawing/2014/main" id="{322F6F38-49F7-3D45-9B56-A9441E2EA63F}"/>
              </a:ext>
            </a:extLst>
          </p:cNvPr>
          <p:cNvGrpSpPr/>
          <p:nvPr/>
        </p:nvGrpSpPr>
        <p:grpSpPr>
          <a:xfrm>
            <a:off x="358895" y="238459"/>
            <a:ext cx="11658472" cy="5325762"/>
            <a:chOff x="444843" y="0"/>
            <a:chExt cx="11658472" cy="5325762"/>
          </a:xfrm>
          <a:noFill/>
        </p:grpSpPr>
        <p:sp>
          <p:nvSpPr>
            <p:cNvPr id="20" name="Zaokrąglony prostokąt 19">
              <a:extLst>
                <a:ext uri="{FF2B5EF4-FFF2-40B4-BE49-F238E27FC236}">
                  <a16:creationId xmlns:a16="http://schemas.microsoft.com/office/drawing/2014/main" id="{80A16EE0-F82A-E04A-BD6C-C99BC23AF805}"/>
                </a:ext>
              </a:extLst>
            </p:cNvPr>
            <p:cNvSpPr/>
            <p:nvPr/>
          </p:nvSpPr>
          <p:spPr>
            <a:xfrm>
              <a:off x="444843" y="0"/>
              <a:ext cx="11658472" cy="5325762"/>
            </a:xfrm>
            <a:prstGeom prst="roundRect">
              <a:avLst/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3" name="Grupa 2">
              <a:extLst>
                <a:ext uri="{FF2B5EF4-FFF2-40B4-BE49-F238E27FC236}">
                  <a16:creationId xmlns:a16="http://schemas.microsoft.com/office/drawing/2014/main" id="{17F10AFD-DA34-2A41-8048-8CA3B2224FF1}"/>
                </a:ext>
              </a:extLst>
            </p:cNvPr>
            <p:cNvGrpSpPr/>
            <p:nvPr/>
          </p:nvGrpSpPr>
          <p:grpSpPr>
            <a:xfrm>
              <a:off x="504171" y="96544"/>
              <a:ext cx="11484583" cy="5210233"/>
              <a:chOff x="381640" y="652598"/>
              <a:chExt cx="11484583" cy="5210233"/>
            </a:xfrm>
            <a:grpFill/>
          </p:grpSpPr>
          <p:cxnSp>
            <p:nvCxnSpPr>
              <p:cNvPr id="4" name="AutoShape 1"/>
              <p:cNvCxnSpPr>
                <a:cxnSpLocks noChangeShapeType="1"/>
              </p:cNvCxnSpPr>
              <p:nvPr/>
            </p:nvCxnSpPr>
            <p:spPr bwMode="auto">
              <a:xfrm>
                <a:off x="2034265" y="3461792"/>
                <a:ext cx="6379145" cy="1212205"/>
              </a:xfrm>
              <a:prstGeom prst="straightConnector1">
                <a:avLst/>
              </a:prstGeom>
              <a:grpFill/>
              <a:ln w="76200" cap="sq">
                <a:solidFill>
                  <a:schemeClr val="tx1"/>
                </a:solidFill>
                <a:miter lim="800000"/>
                <a:headEnd/>
                <a:tailEnd type="stealth" w="med" len="med"/>
              </a:ln>
            </p:spPr>
          </p:cxnSp>
          <p:cxnSp>
            <p:nvCxnSpPr>
              <p:cNvPr id="5" name="AutoShape 2"/>
              <p:cNvCxnSpPr>
                <a:cxnSpLocks noChangeShapeType="1"/>
              </p:cNvCxnSpPr>
              <p:nvPr/>
            </p:nvCxnSpPr>
            <p:spPr bwMode="auto">
              <a:xfrm flipH="1">
                <a:off x="1744491" y="2040925"/>
                <a:ext cx="7366397" cy="1367358"/>
              </a:xfrm>
              <a:prstGeom prst="straightConnector1">
                <a:avLst/>
              </a:prstGeom>
              <a:grpFill/>
              <a:ln w="76200" cap="sq">
                <a:solidFill>
                  <a:schemeClr val="tx1"/>
                </a:solidFill>
                <a:miter lim="800000"/>
                <a:headEnd type="stealth" w="med" len="med"/>
                <a:tailEnd/>
              </a:ln>
            </p:spPr>
          </p:cxnSp>
          <p:pic>
            <p:nvPicPr>
              <p:cNvPr id="7" name="Picture 5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4311989" y="3638222"/>
                <a:ext cx="1910953" cy="2224609"/>
              </a:xfrm>
              <a:prstGeom prst="rect">
                <a:avLst/>
              </a:prstGeom>
              <a:grpFill/>
              <a:ln w="12700">
                <a:noFill/>
                <a:miter lim="800000"/>
                <a:headEnd/>
                <a:tailEnd/>
              </a:ln>
            </p:spPr>
          </p:pic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3915267" y="1222158"/>
                <a:ext cx="3580722" cy="2590056"/>
              </a:xfrm>
              <a:prstGeom prst="rect">
                <a:avLst/>
              </a:prstGeom>
              <a:grpFill/>
              <a:ln w="12700">
                <a:noFill/>
                <a:miter lim="800000"/>
                <a:headEnd/>
                <a:tailEnd/>
              </a:ln>
            </p:spPr>
          </p:pic>
          <p:pic>
            <p:nvPicPr>
              <p:cNvPr id="9" name="Picture 7"/>
              <p:cNvPicPr>
                <a:picLocks noChangeArrowheads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 bwMode="auto">
              <a:xfrm>
                <a:off x="405348" y="2530804"/>
                <a:ext cx="1812727" cy="2562820"/>
              </a:xfrm>
              <a:prstGeom prst="rect">
                <a:avLst/>
              </a:prstGeom>
              <a:grpFill/>
              <a:ln w="12700">
                <a:noFill/>
                <a:miter lim="800000"/>
                <a:headEnd/>
                <a:tailEnd/>
              </a:ln>
            </p:spPr>
          </p:pic>
          <p:pic>
            <p:nvPicPr>
              <p:cNvPr id="10" name="Picture 8"/>
              <p:cNvPicPr>
                <a:picLocks noChangeAspect="1" noChangeArrowheads="1"/>
              </p:cNvPicPr>
              <p:nvPr/>
            </p:nvPicPr>
            <p:blipFill>
              <a:blip r:embed="rId7"/>
              <a:srcRect l="17851" t="18120" r="12721" b="22147"/>
              <a:stretch>
                <a:fillRect/>
              </a:stretch>
            </p:blipFill>
            <p:spPr bwMode="auto">
              <a:xfrm>
                <a:off x="8333549" y="3432308"/>
                <a:ext cx="1875234" cy="1589484"/>
              </a:xfrm>
              <a:prstGeom prst="rect">
                <a:avLst/>
              </a:prstGeom>
              <a:grpFill/>
              <a:ln w="12700">
                <a:noFill/>
                <a:miter lim="800000"/>
                <a:headEnd/>
                <a:tailEnd/>
              </a:ln>
            </p:spPr>
          </p:pic>
          <p:pic>
            <p:nvPicPr>
              <p:cNvPr id="11" name="Picture 9"/>
              <p:cNvPicPr>
                <a:picLocks noChangeArrowheads="1"/>
              </p:cNvPicPr>
              <p:nvPr/>
            </p:nvPicPr>
            <p:blipFill>
              <a:blip r:embed="rId8"/>
              <a:srcRect/>
              <a:stretch>
                <a:fillRect/>
              </a:stretch>
            </p:blipFill>
            <p:spPr bwMode="auto">
              <a:xfrm>
                <a:off x="8877364" y="652598"/>
                <a:ext cx="2081947" cy="1902093"/>
              </a:xfrm>
              <a:prstGeom prst="rect">
                <a:avLst/>
              </a:prstGeom>
              <a:grpFill/>
              <a:ln w="12700">
                <a:noFill/>
                <a:miter lim="800000"/>
                <a:headEnd/>
                <a:tailEnd/>
              </a:ln>
            </p:spPr>
          </p:pic>
          <p:sp>
            <p:nvSpPr>
              <p:cNvPr id="12" name="Rectangle 11"/>
              <p:cNvSpPr>
                <a:spLocks/>
              </p:cNvSpPr>
              <p:nvPr/>
            </p:nvSpPr>
            <p:spPr bwMode="auto">
              <a:xfrm>
                <a:off x="381640" y="2153048"/>
                <a:ext cx="2027927" cy="307777"/>
              </a:xfrm>
              <a:prstGeom prst="rect">
                <a:avLst/>
              </a:prstGeom>
              <a:grpFill/>
              <a:ln>
                <a:headEnd/>
                <a:tailEnd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ea typeface="Times" charset="0"/>
                    <a:cs typeface="Times" charset="0"/>
                  </a:rPr>
                  <a:t>‘Ideal’ - spherical</a:t>
                </a:r>
              </a:p>
            </p:txBody>
          </p:sp>
          <p:sp>
            <p:nvSpPr>
              <p:cNvPr id="13" name="Rectangle 12"/>
              <p:cNvSpPr>
                <a:spLocks/>
              </p:cNvSpPr>
              <p:nvPr/>
            </p:nvSpPr>
            <p:spPr bwMode="auto">
              <a:xfrm>
                <a:off x="5820297" y="1341209"/>
                <a:ext cx="1311256" cy="30777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ea typeface="Times" charset="0"/>
                    <a:cs typeface="Times" charset="0"/>
                  </a:rPr>
                  <a:t>‘cubic’-like</a:t>
                </a:r>
              </a:p>
            </p:txBody>
          </p:sp>
          <p:sp>
            <p:nvSpPr>
              <p:cNvPr id="14" name="Rectangle 13"/>
              <p:cNvSpPr>
                <a:spLocks/>
              </p:cNvSpPr>
              <p:nvPr/>
            </p:nvSpPr>
            <p:spPr bwMode="auto">
              <a:xfrm>
                <a:off x="5491372" y="3796825"/>
                <a:ext cx="1362552" cy="307777"/>
              </a:xfrm>
              <a:prstGeom prst="rect">
                <a:avLst/>
              </a:prstGeom>
              <a:solidFill>
                <a:schemeClr val="bg1"/>
              </a:solidFill>
              <a:ln>
                <a:headEnd/>
                <a:tailEnd/>
              </a:ln>
            </p:spPr>
            <p:style>
              <a:lnRef idx="1">
                <a:schemeClr val="accent3"/>
              </a:lnRef>
              <a:fillRef idx="3">
                <a:schemeClr val="accent3"/>
              </a:fillRef>
              <a:effectRef idx="2">
                <a:schemeClr val="accent3"/>
              </a:effectRef>
              <a:fontRef idx="minor">
                <a:schemeClr val="lt1"/>
              </a:fontRef>
            </p:style>
            <p:txBody>
              <a:bodyPr wrap="none" lIns="0" tIns="0" rIns="0" bIns="0" anchor="ctr">
                <a:prstTxWarp prst="textNoShape">
                  <a:avLst/>
                </a:prstTxWarp>
                <a:spAutoFit/>
              </a:bodyPr>
              <a:lstStyle/>
              <a:p>
                <a:r>
                  <a:rPr lang="en-US" sz="2000" dirty="0">
                    <a:solidFill>
                      <a:schemeClr val="tx1"/>
                    </a:solidFill>
                    <a:ea typeface="Times" charset="0"/>
                    <a:cs typeface="Times" charset="0"/>
                  </a:rPr>
                  <a:t>‘radial’-like</a:t>
                </a:r>
              </a:p>
            </p:txBody>
          </p:sp>
          <p:pic>
            <p:nvPicPr>
              <p:cNvPr id="15" name="Image 13" descr="evase2.bmp"/>
              <p:cNvPicPr>
                <a:picLocks noChangeAspect="1"/>
              </p:cNvPicPr>
              <p:nvPr/>
            </p:nvPicPr>
            <p:blipFill>
              <a:blip r:embed="rId9"/>
              <a:srcRect/>
              <a:stretch>
                <a:fillRect/>
              </a:stretch>
            </p:blipFill>
            <p:spPr bwMode="auto">
              <a:xfrm>
                <a:off x="2474698" y="3811643"/>
                <a:ext cx="1670050" cy="1485996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" name="Obraz 18">
                <a:extLst>
                  <a:ext uri="{FF2B5EF4-FFF2-40B4-BE49-F238E27FC236}">
                    <a16:creationId xmlns:a16="http://schemas.microsoft.com/office/drawing/2014/main" id="{535C4707-DDAF-BF46-AA1D-FDF37DE1CA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 rot="10800000">
                <a:off x="10020965" y="2306936"/>
                <a:ext cx="1845258" cy="1933064"/>
              </a:xfrm>
              <a:prstGeom prst="rect">
                <a:avLst/>
              </a:prstGeom>
              <a:grpFill/>
            </p:spPr>
          </p:pic>
        </p:grpSp>
      </p:grp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35379" y="123449"/>
            <a:ext cx="4365391" cy="11430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600" b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  <a:ea typeface="MS PGothic" pitchFamily="34" charset="-128"/>
                <a:cs typeface="MS PGothic" pitchFamily="34" charset="-128"/>
              </a:rPr>
              <a:t>Several geometries studied </a:t>
            </a:r>
          </a:p>
        </p:txBody>
      </p:sp>
      <p:sp>
        <p:nvSpPr>
          <p:cNvPr id="16" name="TextBox 25"/>
          <p:cNvSpPr txBox="1"/>
          <p:nvPr/>
        </p:nvSpPr>
        <p:spPr>
          <a:xfrm>
            <a:off x="5405424" y="5269339"/>
            <a:ext cx="6611943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pl-PL" sz="2000" b="1" dirty="0">
                <a:solidFill>
                  <a:srgbClr val="FF0000"/>
                </a:solidFill>
              </a:rPr>
              <a:t>PARIS to be </a:t>
            </a:r>
            <a:r>
              <a:rPr lang="pl-PL" sz="2000" b="1" dirty="0" err="1">
                <a:solidFill>
                  <a:srgbClr val="FF0000"/>
                </a:solidFill>
              </a:rPr>
              <a:t>made</a:t>
            </a:r>
            <a:r>
              <a:rPr lang="pl-PL" sz="2000" b="1" dirty="0">
                <a:solidFill>
                  <a:srgbClr val="FF0000"/>
                </a:solidFill>
              </a:rPr>
              <a:t> of </a:t>
            </a:r>
            <a:r>
              <a:rPr lang="pl-PL" sz="2000" b="1" dirty="0" err="1">
                <a:solidFill>
                  <a:srgbClr val="FF0000"/>
                </a:solidFill>
              </a:rPr>
              <a:t>rectangular</a:t>
            </a:r>
            <a:r>
              <a:rPr lang="pl-PL" sz="2000" b="1" dirty="0">
                <a:solidFill>
                  <a:srgbClr val="FF0000"/>
                </a:solidFill>
              </a:rPr>
              <a:t> </a:t>
            </a:r>
            <a:r>
              <a:rPr lang="pl-PL" sz="2000" b="1" dirty="0" err="1">
                <a:solidFill>
                  <a:srgbClr val="FF0000"/>
                </a:solidFill>
              </a:rPr>
              <a:t>phoswiches</a:t>
            </a:r>
            <a:endParaRPr lang="pl-PL" sz="2000" b="1" dirty="0">
              <a:solidFill>
                <a:srgbClr val="FF0000"/>
              </a:solidFill>
            </a:endParaRPr>
          </a:p>
          <a:p>
            <a:pPr algn="r"/>
            <a:r>
              <a:rPr lang="pl-PL" sz="2000" b="1" dirty="0" err="1">
                <a:solidFill>
                  <a:srgbClr val="FF0000"/>
                </a:solidFill>
              </a:rPr>
              <a:t>Arranged</a:t>
            </a:r>
            <a:r>
              <a:rPr lang="pl-PL" sz="2000" b="1" dirty="0">
                <a:solidFill>
                  <a:srgbClr val="FF0000"/>
                </a:solidFill>
              </a:rPr>
              <a:t> in </a:t>
            </a:r>
            <a:r>
              <a:rPr lang="pl-PL" sz="2000" b="1" dirty="0" err="1">
                <a:solidFill>
                  <a:srgbClr val="FF0000"/>
                </a:solidFill>
              </a:rPr>
              <a:t>clusters</a:t>
            </a:r>
            <a:r>
              <a:rPr lang="pl-PL" sz="2000" b="1" i="1" dirty="0">
                <a:solidFill>
                  <a:srgbClr val="FF0000"/>
                </a:solidFill>
              </a:rPr>
              <a:t> (9 </a:t>
            </a:r>
            <a:r>
              <a:rPr lang="pl-PL" sz="2000" b="1" i="1" dirty="0" err="1">
                <a:solidFill>
                  <a:srgbClr val="FF0000"/>
                </a:solidFill>
              </a:rPr>
              <a:t>phoswiches</a:t>
            </a:r>
            <a:r>
              <a:rPr lang="pl-PL" sz="2000" b="1" i="1" dirty="0">
                <a:solidFill>
                  <a:srgbClr val="FF0000"/>
                </a:solidFill>
              </a:rPr>
              <a:t> </a:t>
            </a:r>
            <a:r>
              <a:rPr lang="pl-PL" sz="2000" b="1" i="1" dirty="0" err="1">
                <a:solidFill>
                  <a:srgbClr val="FF0000"/>
                </a:solidFill>
              </a:rPr>
              <a:t>each</a:t>
            </a:r>
            <a:r>
              <a:rPr lang="pl-PL" sz="2000" b="1" i="1" dirty="0">
                <a:solidFill>
                  <a:srgbClr val="FF0000"/>
                </a:solidFill>
              </a:rPr>
              <a:t>)</a:t>
            </a:r>
          </a:p>
          <a:p>
            <a:pPr algn="r"/>
            <a:r>
              <a:rPr lang="pl-PL" sz="2000" b="1" dirty="0">
                <a:solidFill>
                  <a:srgbClr val="FF0000"/>
                </a:solidFill>
              </a:rPr>
              <a:t>This </a:t>
            </a:r>
            <a:r>
              <a:rPr lang="pl-PL" sz="2000" b="1" dirty="0" err="1">
                <a:solidFill>
                  <a:srgbClr val="FF0000"/>
                </a:solidFill>
              </a:rPr>
              <a:t>allows</a:t>
            </a:r>
            <a:r>
              <a:rPr lang="pl-PL" sz="2000" b="1" dirty="0">
                <a:solidFill>
                  <a:srgbClr val="FF0000"/>
                </a:solidFill>
              </a:rPr>
              <a:t> </a:t>
            </a:r>
            <a:r>
              <a:rPr lang="pl-PL" sz="2000" b="1" i="1" dirty="0" err="1">
                <a:solidFill>
                  <a:srgbClr val="FF0000"/>
                </a:solidFill>
              </a:rPr>
              <a:t>cubic</a:t>
            </a:r>
            <a:r>
              <a:rPr lang="pl-PL" sz="2000" b="1" i="1" dirty="0">
                <a:solidFill>
                  <a:srgbClr val="FF0000"/>
                </a:solidFill>
              </a:rPr>
              <a:t>, </a:t>
            </a:r>
            <a:r>
              <a:rPr lang="pl-PL" sz="2000" b="1" i="1" dirty="0" err="1">
                <a:solidFill>
                  <a:srgbClr val="FF0000"/>
                </a:solidFill>
              </a:rPr>
              <a:t>wall</a:t>
            </a:r>
            <a:r>
              <a:rPr lang="pl-PL" sz="2000" b="1" i="1" dirty="0">
                <a:solidFill>
                  <a:srgbClr val="FF0000"/>
                </a:solidFill>
              </a:rPr>
              <a:t> </a:t>
            </a:r>
            <a:r>
              <a:rPr lang="pl-PL" sz="2000" b="1" dirty="0" err="1">
                <a:solidFill>
                  <a:srgbClr val="FF0000"/>
                </a:solidFill>
              </a:rPr>
              <a:t>or</a:t>
            </a:r>
            <a:r>
              <a:rPr lang="pl-PL" sz="2000" b="1" dirty="0">
                <a:solidFill>
                  <a:srgbClr val="FF0000"/>
                </a:solidFill>
              </a:rPr>
              <a:t> </a:t>
            </a:r>
            <a:r>
              <a:rPr lang="pl-PL" sz="2000" b="1" i="1" dirty="0" err="1">
                <a:solidFill>
                  <a:srgbClr val="FF0000"/>
                </a:solidFill>
              </a:rPr>
              <a:t>semi-spherical</a:t>
            </a:r>
            <a:r>
              <a:rPr lang="pl-PL" sz="2000" b="1" i="1" dirty="0">
                <a:solidFill>
                  <a:srgbClr val="FF0000"/>
                </a:solidFill>
              </a:rPr>
              <a:t> </a:t>
            </a:r>
            <a:r>
              <a:rPr lang="pl-PL" sz="2000" b="1" dirty="0">
                <a:solidFill>
                  <a:srgbClr val="FF0000"/>
                </a:solidFill>
              </a:rPr>
              <a:t>geometry with 24 </a:t>
            </a:r>
            <a:r>
              <a:rPr lang="pl-PL" sz="2000" b="1" dirty="0" err="1">
                <a:solidFill>
                  <a:srgbClr val="FF0000"/>
                </a:solidFill>
              </a:rPr>
              <a:t>clusters</a:t>
            </a:r>
            <a:r>
              <a:rPr lang="pl-PL" sz="2000" b="1" dirty="0">
                <a:solidFill>
                  <a:srgbClr val="FF0000"/>
                </a:solidFill>
              </a:rPr>
              <a:t> (216 </a:t>
            </a:r>
            <a:r>
              <a:rPr lang="pl-PL" sz="2000" b="1" dirty="0" err="1">
                <a:solidFill>
                  <a:srgbClr val="FF0000"/>
                </a:solidFill>
              </a:rPr>
              <a:t>phoswiches</a:t>
            </a:r>
            <a:r>
              <a:rPr lang="pl-PL" sz="2000" b="1" dirty="0">
                <a:solidFill>
                  <a:srgbClr val="FF0000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714605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Tekstowe 1"/>
          <p:cNvSpPr txBox="1"/>
          <p:nvPr/>
        </p:nvSpPr>
        <p:spPr>
          <a:xfrm>
            <a:off x="232978" y="178424"/>
            <a:ext cx="11726044" cy="267765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C00000"/>
                </a:solidFill>
                <a:latin typeface="Arial" charset="0"/>
                <a:ea typeface="Arial" charset="0"/>
                <a:cs typeface="Arial" charset="0"/>
              </a:rPr>
              <a:t>Presently  PARIS collaboration possesses 106 phoswich detectors  -   ≈ 12 clusters:</a:t>
            </a:r>
          </a:p>
          <a:p>
            <a:endParaRPr lang="en-GB" sz="2800" dirty="0">
              <a:latin typeface="Arial" charset="0"/>
              <a:ea typeface="Arial" charset="0"/>
              <a:cs typeface="Arial" charset="0"/>
            </a:endParaRPr>
          </a:p>
          <a:p>
            <a:r>
              <a:rPr lang="en-GB" sz="2800" b="1" dirty="0">
                <a:latin typeface="Arial" charset="0"/>
                <a:ea typeface="Arial" charset="0"/>
                <a:cs typeface="Arial" charset="0"/>
              </a:rPr>
              <a:t>4 LaBr3_NaI clusters </a:t>
            </a:r>
            <a:r>
              <a:rPr lang="en-GB" sz="2800" dirty="0">
                <a:latin typeface="Arial" charset="0"/>
                <a:ea typeface="Arial" charset="0"/>
                <a:cs typeface="Arial" charset="0"/>
              </a:rPr>
              <a:t>(produced by Saint </a:t>
            </a:r>
            <a:r>
              <a:rPr lang="en-GB" sz="2800" dirty="0" err="1">
                <a:latin typeface="Arial" charset="0"/>
                <a:ea typeface="Arial" charset="0"/>
                <a:cs typeface="Arial" charset="0"/>
              </a:rPr>
              <a:t>Gobain</a:t>
            </a:r>
            <a:r>
              <a:rPr lang="en-GB" sz="2800" dirty="0">
                <a:latin typeface="Arial" charset="0"/>
                <a:ea typeface="Arial" charset="0"/>
                <a:cs typeface="Arial" charset="0"/>
              </a:rPr>
              <a:t>) </a:t>
            </a:r>
          </a:p>
          <a:p>
            <a:r>
              <a:rPr lang="en-GB" sz="2800" b="1" dirty="0">
                <a:latin typeface="Arial" charset="0"/>
                <a:ea typeface="Arial" charset="0"/>
                <a:cs typeface="Arial" charset="0"/>
              </a:rPr>
              <a:t>6 CeBr3_NaI cluster </a:t>
            </a:r>
            <a:r>
              <a:rPr lang="en-GB" sz="2800" dirty="0">
                <a:latin typeface="Arial" charset="0"/>
                <a:ea typeface="Arial" charset="0"/>
                <a:cs typeface="Arial" charset="0"/>
              </a:rPr>
              <a:t>(produced by </a:t>
            </a:r>
            <a:r>
              <a:rPr lang="en-GB" sz="2800" dirty="0" err="1">
                <a:latin typeface="Arial" charset="0"/>
                <a:ea typeface="Arial" charset="0"/>
                <a:cs typeface="Arial" charset="0"/>
              </a:rPr>
              <a:t>Scionix</a:t>
            </a:r>
            <a:r>
              <a:rPr lang="en-GB" sz="2800" dirty="0">
                <a:latin typeface="Arial" charset="0"/>
                <a:ea typeface="Arial" charset="0"/>
                <a:cs typeface="Arial" charset="0"/>
              </a:rPr>
              <a:t>)</a:t>
            </a:r>
          </a:p>
          <a:p>
            <a:r>
              <a:rPr lang="en-GB" sz="2800" b="1" dirty="0">
                <a:latin typeface="Arial" charset="0"/>
                <a:ea typeface="Arial" charset="0"/>
                <a:cs typeface="Arial" charset="0"/>
              </a:rPr>
              <a:t>1 mixed </a:t>
            </a:r>
            <a:r>
              <a:rPr lang="en-GB" sz="2800" b="1" dirty="0" err="1">
                <a:latin typeface="Arial" charset="0"/>
                <a:ea typeface="Arial" charset="0"/>
                <a:cs typeface="Arial" charset="0"/>
              </a:rPr>
              <a:t>LaBr_NaI</a:t>
            </a:r>
            <a:r>
              <a:rPr lang="en-GB" sz="2800" b="1" dirty="0">
                <a:latin typeface="Arial" charset="0"/>
                <a:ea typeface="Arial" charset="0"/>
                <a:cs typeface="Arial" charset="0"/>
              </a:rPr>
              <a:t> and CeBr3_NaI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3BF77A8-4E56-A644-B611-3440640E020A}"/>
              </a:ext>
            </a:extLst>
          </p:cNvPr>
          <p:cNvSpPr txBox="1"/>
          <p:nvPr/>
        </p:nvSpPr>
        <p:spPr>
          <a:xfrm>
            <a:off x="340663" y="3116003"/>
            <a:ext cx="10759736" cy="267765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Detectors are normally in the owners laboratories </a:t>
            </a: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(for example: 3 clusters are presently in IFJ PAN Krakow, 2 in Mumbai, rest in Orsay, Milano, …)</a:t>
            </a:r>
          </a:p>
          <a:p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According to the MoU the partners should make them available for the experimental campaigns in the host laboratories: GANIL, </a:t>
            </a:r>
            <a:r>
              <a:rPr lang="en-GB" sz="2400" dirty="0" err="1">
                <a:latin typeface="Arial" panose="020B0604020202020204" pitchFamily="34" charset="0"/>
                <a:cs typeface="Arial" panose="020B0604020202020204" pitchFamily="34" charset="0"/>
              </a:rPr>
              <a:t>IJCLaB</a:t>
            </a:r>
            <a:r>
              <a:rPr lang="en-GB" sz="2400" dirty="0">
                <a:latin typeface="Arial" panose="020B0604020202020204" pitchFamily="34" charset="0"/>
                <a:cs typeface="Arial" panose="020B0604020202020204" pitchFamily="34" charset="0"/>
              </a:rPr>
              <a:t> Orsay, LNL Legnaro, IFJ PAN, Mumbai, …</a:t>
            </a:r>
          </a:p>
        </p:txBody>
      </p:sp>
    </p:spTree>
    <p:extLst>
      <p:ext uri="{BB962C8B-B14F-4D97-AF65-F5344CB8AC3E}">
        <p14:creationId xmlns:p14="http://schemas.microsoft.com/office/powerpoint/2010/main" val="906118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9C2D1419-D409-43BF-9C16-2E3DC986B6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97"/>
          <a:stretch/>
        </p:blipFill>
        <p:spPr>
          <a:xfrm>
            <a:off x="4033913" y="658189"/>
            <a:ext cx="3169347" cy="3960523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056955" y="169222"/>
            <a:ext cx="4957031" cy="488967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+mn-lt"/>
              </a:rPr>
              <a:t>PARIS@LEGNARO</a:t>
            </a:r>
          </a:p>
        </p:txBody>
      </p:sp>
      <p:sp>
        <p:nvSpPr>
          <p:cNvPr id="44" name="Espace réservé du pied de page 7">
            <a:extLst>
              <a:ext uri="{FF2B5EF4-FFF2-40B4-BE49-F238E27FC236}">
                <a16:creationId xmlns:a16="http://schemas.microsoft.com/office/drawing/2014/main" id="{8C2DE535-4453-4C69-A8E4-C351AD99B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35753" y="4742959"/>
            <a:ext cx="5541624" cy="364719"/>
          </a:xfrm>
        </p:spPr>
        <p:txBody>
          <a:bodyPr/>
          <a:lstStyle/>
          <a:p>
            <a:r>
              <a:rPr lang="en-US" dirty="0"/>
              <a:t>Christine LE GALLIARD</a:t>
            </a:r>
            <a:endParaRPr lang="fr-FR" dirty="0"/>
          </a:p>
        </p:txBody>
      </p:sp>
      <p:cxnSp>
        <p:nvCxnSpPr>
          <p:cNvPr id="63" name="Connecteur droit avec flèche 62">
            <a:extLst>
              <a:ext uri="{FF2B5EF4-FFF2-40B4-BE49-F238E27FC236}">
                <a16:creationId xmlns:a16="http://schemas.microsoft.com/office/drawing/2014/main" id="{FECF98B8-0EF7-490A-A9CE-6F20153BD212}"/>
              </a:ext>
            </a:extLst>
          </p:cNvPr>
          <p:cNvCxnSpPr>
            <a:cxnSpLocks/>
          </p:cNvCxnSpPr>
          <p:nvPr/>
        </p:nvCxnSpPr>
        <p:spPr>
          <a:xfrm flipH="1" flipV="1">
            <a:off x="3927058" y="3389337"/>
            <a:ext cx="506252" cy="35417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1903CFF3-29CA-4331-8E4D-5FD16F410203}"/>
              </a:ext>
            </a:extLst>
          </p:cNvPr>
          <p:cNvSpPr/>
          <p:nvPr/>
        </p:nvSpPr>
        <p:spPr>
          <a:xfrm>
            <a:off x="945433" y="1565185"/>
            <a:ext cx="1961132" cy="19611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037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260ACB81-F502-4812-B083-36179661D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5155" y="691930"/>
            <a:ext cx="4485462" cy="3910913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40368DCE-06BB-4862-B552-0E551550A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844" y="691930"/>
            <a:ext cx="3656089" cy="3914399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D7E67909-A7F5-4C9B-AD27-5935182B22FA}"/>
              </a:ext>
            </a:extLst>
          </p:cNvPr>
          <p:cNvSpPr txBox="1"/>
          <p:nvPr/>
        </p:nvSpPr>
        <p:spPr>
          <a:xfrm rot="2041891">
            <a:off x="3682885" y="3563295"/>
            <a:ext cx="702057" cy="2665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132" b="1" dirty="0"/>
              <a:t>200</a:t>
            </a:r>
            <a:r>
              <a:rPr lang="en-GB" sz="1132" b="1" dirty="0">
                <a:solidFill>
                  <a:srgbClr val="00294B"/>
                </a:solidFill>
              </a:rPr>
              <a:t> mm</a:t>
            </a:r>
            <a:endParaRPr lang="en-US" sz="1132" b="1" baseline="30000" dirty="0">
              <a:solidFill>
                <a:srgbClr val="00294B"/>
              </a:solidFill>
            </a:endParaRPr>
          </a:p>
        </p:txBody>
      </p: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4E792953-7321-4F3C-82BC-0553769054FD}"/>
              </a:ext>
            </a:extLst>
          </p:cNvPr>
          <p:cNvCxnSpPr>
            <a:cxnSpLocks/>
          </p:cNvCxnSpPr>
          <p:nvPr/>
        </p:nvCxnSpPr>
        <p:spPr>
          <a:xfrm flipH="1">
            <a:off x="7958140" y="3188251"/>
            <a:ext cx="446048" cy="90215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1445076C-8D07-4EBE-8608-5D92E6BA334C}"/>
              </a:ext>
            </a:extLst>
          </p:cNvPr>
          <p:cNvSpPr txBox="1"/>
          <p:nvPr/>
        </p:nvSpPr>
        <p:spPr>
          <a:xfrm rot="21071137">
            <a:off x="7650232" y="2908611"/>
            <a:ext cx="702057" cy="2665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132" b="1" dirty="0"/>
              <a:t>200 mm</a:t>
            </a:r>
            <a:endParaRPr lang="en-US" sz="1132" b="1" baseline="30000" dirty="0"/>
          </a:p>
        </p:txBody>
      </p:sp>
      <p:cxnSp>
        <p:nvCxnSpPr>
          <p:cNvPr id="20" name="Connecteur droit avec flèche 19">
            <a:extLst>
              <a:ext uri="{FF2B5EF4-FFF2-40B4-BE49-F238E27FC236}">
                <a16:creationId xmlns:a16="http://schemas.microsoft.com/office/drawing/2014/main" id="{11E30919-EAED-4819-8535-3A9B956329A3}"/>
              </a:ext>
            </a:extLst>
          </p:cNvPr>
          <p:cNvCxnSpPr>
            <a:cxnSpLocks/>
          </p:cNvCxnSpPr>
          <p:nvPr/>
        </p:nvCxnSpPr>
        <p:spPr>
          <a:xfrm flipV="1">
            <a:off x="9998989" y="3146372"/>
            <a:ext cx="449372" cy="6947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ZoneTexte 20">
            <a:extLst>
              <a:ext uri="{FF2B5EF4-FFF2-40B4-BE49-F238E27FC236}">
                <a16:creationId xmlns:a16="http://schemas.microsoft.com/office/drawing/2014/main" id="{EC755325-5556-4E6C-9007-66D502DAD817}"/>
              </a:ext>
            </a:extLst>
          </p:cNvPr>
          <p:cNvSpPr txBox="1"/>
          <p:nvPr/>
        </p:nvSpPr>
        <p:spPr>
          <a:xfrm rot="21071137">
            <a:off x="10037484" y="2821625"/>
            <a:ext cx="702057" cy="26654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1132" b="1" dirty="0"/>
              <a:t>200 mm</a:t>
            </a:r>
            <a:endParaRPr lang="en-US" sz="1132" b="1" baseline="30000" dirty="0"/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651ECC0F-6DDD-4587-8A0F-F69526385C04}"/>
              </a:ext>
            </a:extLst>
          </p:cNvPr>
          <p:cNvSpPr txBox="1"/>
          <p:nvPr/>
        </p:nvSpPr>
        <p:spPr>
          <a:xfrm>
            <a:off x="1886552" y="4876846"/>
            <a:ext cx="6650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Displacements to access to the target </a:t>
            </a:r>
            <a:endParaRPr lang="en-US" sz="2400" b="1" baseline="30000" dirty="0"/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8F003EA4-7442-CF34-A858-86244152FEDD}"/>
              </a:ext>
            </a:extLst>
          </p:cNvPr>
          <p:cNvSpPr txBox="1"/>
          <p:nvPr/>
        </p:nvSpPr>
        <p:spPr>
          <a:xfrm>
            <a:off x="0" y="5681817"/>
            <a:ext cx="11493271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pl-PL" dirty="0"/>
              <a:t>Stil </a:t>
            </a:r>
            <a:r>
              <a:rPr lang="pl-PL" dirty="0" err="1"/>
              <a:t>ongoin</a:t>
            </a:r>
            <a:r>
              <a:rPr lang="pl-PL" dirty="0"/>
              <a:t> </a:t>
            </a:r>
            <a:r>
              <a:rPr lang="pl-PL" dirty="0" err="1"/>
              <a:t>work</a:t>
            </a:r>
            <a:r>
              <a:rPr lang="pl-PL" dirty="0"/>
              <a:t> for the </a:t>
            </a:r>
            <a:r>
              <a:rPr lang="pl-PL" dirty="0" err="1"/>
              <a:t>details</a:t>
            </a:r>
            <a:r>
              <a:rPr lang="pl-PL" dirty="0"/>
              <a:t> of the </a:t>
            </a:r>
            <a:r>
              <a:rPr lang="pl-PL" dirty="0" err="1"/>
              <a:t>mechanical</a:t>
            </a:r>
            <a:r>
              <a:rPr lang="pl-PL" dirty="0"/>
              <a:t> </a:t>
            </a:r>
            <a:r>
              <a:rPr lang="pl-PL" dirty="0" err="1"/>
              <a:t>coupling</a:t>
            </a:r>
            <a:r>
              <a:rPr lang="pl-PL" dirty="0"/>
              <a:t> by</a:t>
            </a:r>
          </a:p>
          <a:p>
            <a:pPr algn="r"/>
            <a:r>
              <a:rPr lang="pl-PL" b="1" dirty="0" err="1"/>
              <a:t>IJCLab</a:t>
            </a:r>
            <a:r>
              <a:rPr lang="pl-PL" b="1" dirty="0"/>
              <a:t> Orsay </a:t>
            </a:r>
            <a:r>
              <a:rPr lang="pl-PL" dirty="0"/>
              <a:t>(I. </a:t>
            </a:r>
            <a:r>
              <a:rPr lang="pl-PL" dirty="0" err="1"/>
              <a:t>Matea</a:t>
            </a:r>
            <a:r>
              <a:rPr lang="pl-PL" dirty="0"/>
              <a:t>, Ch. le </a:t>
            </a:r>
            <a:r>
              <a:rPr lang="pl-PL" dirty="0" err="1"/>
              <a:t>Galliard</a:t>
            </a:r>
            <a:r>
              <a:rPr lang="pl-PL" dirty="0"/>
              <a:t>), IF</a:t>
            </a:r>
            <a:r>
              <a:rPr lang="pl-PL" b="1" dirty="0"/>
              <a:t>J PAN </a:t>
            </a:r>
            <a:r>
              <a:rPr lang="pl-PL" b="1" dirty="0" err="1"/>
              <a:t>Krakow</a:t>
            </a:r>
            <a:r>
              <a:rPr lang="pl-PL" b="1" dirty="0"/>
              <a:t> </a:t>
            </a:r>
            <a:r>
              <a:rPr lang="pl-PL" dirty="0"/>
              <a:t>(B. </a:t>
            </a:r>
            <a:r>
              <a:rPr lang="pl-PL" dirty="0" err="1"/>
              <a:t>Sowicki</a:t>
            </a:r>
            <a:r>
              <a:rPr lang="pl-PL" dirty="0"/>
              <a:t>, A. Maj, M. Ciemała), </a:t>
            </a:r>
          </a:p>
          <a:p>
            <a:pPr algn="r"/>
            <a:r>
              <a:rPr lang="pl-PL" b="1" dirty="0"/>
              <a:t>LNL Legnaro </a:t>
            </a:r>
            <a:r>
              <a:rPr lang="pl-PL" dirty="0"/>
              <a:t>(S. </a:t>
            </a:r>
            <a:r>
              <a:rPr lang="pl-PL" dirty="0" err="1"/>
              <a:t>Pigliapoco</a:t>
            </a:r>
            <a:r>
              <a:rPr lang="pl-PL" dirty="0"/>
              <a:t>, M. </a:t>
            </a:r>
            <a:r>
              <a:rPr lang="pl-PL" dirty="0" err="1"/>
              <a:t>Rampazzo</a:t>
            </a:r>
            <a:r>
              <a:rPr lang="pl-PL" dirty="0"/>
              <a:t>, J.J. </a:t>
            </a:r>
            <a:r>
              <a:rPr lang="pl-PL" dirty="0" err="1"/>
              <a:t>Valiente-Dobon</a:t>
            </a:r>
            <a:r>
              <a:rPr lang="pl-PL" dirty="0"/>
              <a:t>), </a:t>
            </a:r>
            <a:r>
              <a:rPr lang="pl-PL" b="1" dirty="0" err="1"/>
              <a:t>Milano</a:t>
            </a:r>
            <a:r>
              <a:rPr lang="pl-PL" dirty="0"/>
              <a:t> (F. </a:t>
            </a:r>
            <a:r>
              <a:rPr lang="pl-PL" dirty="0" err="1"/>
              <a:t>Camera</a:t>
            </a:r>
            <a:r>
              <a:rPr lang="pl-PL" dirty="0"/>
              <a:t>, G. </a:t>
            </a:r>
            <a:r>
              <a:rPr lang="pl-PL" dirty="0" err="1"/>
              <a:t>Benzoni</a:t>
            </a:r>
            <a:r>
              <a:rPr lang="pl-PL" dirty="0"/>
              <a:t>,  B. </a:t>
            </a:r>
            <a:r>
              <a:rPr lang="pl-PL" dirty="0" err="1"/>
              <a:t>Million</a:t>
            </a:r>
            <a:r>
              <a:rPr lang="pl-PL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2211433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0888E9B-FA7C-8469-5B35-DFB00245E095}"/>
              </a:ext>
            </a:extLst>
          </p:cNvPr>
          <p:cNvSpPr txBox="1"/>
          <p:nvPr/>
        </p:nvSpPr>
        <p:spPr>
          <a:xfrm>
            <a:off x="0" y="0"/>
            <a:ext cx="11969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List of </a:t>
            </a:r>
            <a:r>
              <a:rPr lang="it-IT" sz="2800" b="1" cap="all" dirty="0" err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LOIs</a:t>
            </a:r>
            <a:r>
              <a:rPr lang="it-IT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</a:rPr>
              <a:t> for AGATA-PARIS setup in LNL Legnaro</a:t>
            </a:r>
            <a:endParaRPr lang="en-US" sz="2000" b="1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150033-08AB-8437-E071-436DFF34587F}"/>
              </a:ext>
            </a:extLst>
          </p:cNvPr>
          <p:cNvSpPr txBox="1"/>
          <p:nvPr/>
        </p:nvSpPr>
        <p:spPr>
          <a:xfrm>
            <a:off x="0" y="477053"/>
            <a:ext cx="12192000" cy="634019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1600" b="1" dirty="0"/>
              <a:t>Commissioning of the AGATA Zero-Degree Configuration at LNL 				</a:t>
            </a:r>
          </a:p>
          <a:p>
            <a:r>
              <a:rPr lang="en-US" sz="1600" dirty="0"/>
              <a:t>	</a:t>
            </a:r>
            <a:r>
              <a:rPr lang="en-US" sz="1400" dirty="0"/>
              <a:t>Spoke-persons:  F. Crespi – S. Bottoni – B. Greaves – M. </a:t>
            </a:r>
            <a:r>
              <a:rPr lang="en-US" sz="1400" dirty="0" err="1"/>
              <a:t>Ciemala</a:t>
            </a:r>
            <a:endParaRPr lang="en-US" sz="1400" dirty="0"/>
          </a:p>
          <a:p>
            <a:r>
              <a:rPr lang="en-US" sz="1600" b="1" dirty="0">
                <a:solidFill>
                  <a:srgbClr val="FF0000"/>
                </a:solidFill>
              </a:rPr>
              <a:t>Search for Pygmy Dipole Resonance Built on Super-deformed ¹⁹⁴Hg</a:t>
            </a:r>
            <a:r>
              <a:rPr lang="en-US" sz="1600" dirty="0"/>
              <a:t>				</a:t>
            </a:r>
          </a:p>
          <a:p>
            <a:r>
              <a:rPr lang="en-US" sz="1400" dirty="0"/>
              <a:t>	Spoke-persons:  O. Wieland – M. </a:t>
            </a:r>
            <a:r>
              <a:rPr lang="en-US" sz="1400" dirty="0" err="1"/>
              <a:t>Ciemala</a:t>
            </a:r>
            <a:endParaRPr lang="en-US" sz="1400" dirty="0"/>
          </a:p>
          <a:p>
            <a:r>
              <a:rPr lang="en-US" sz="1600" b="1" dirty="0">
                <a:solidFill>
                  <a:srgbClr val="FF0000"/>
                </a:solidFill>
              </a:rPr>
              <a:t>Investigating the evolution of the low-lying iso-scalar strength in Sn isotopes using the AGATA and PARIS arrays                   </a:t>
            </a:r>
            <a:endParaRPr lang="en-US" sz="1600" dirty="0"/>
          </a:p>
          <a:p>
            <a:r>
              <a:rPr lang="en-US" sz="1600" dirty="0"/>
              <a:t>	</a:t>
            </a:r>
            <a:r>
              <a:rPr lang="en-US" sz="1400" dirty="0"/>
              <a:t>Spoke-persons:  M. Markova – A. </a:t>
            </a:r>
            <a:r>
              <a:rPr lang="en-US" sz="1400" dirty="0" err="1"/>
              <a:t>Giaz</a:t>
            </a:r>
            <a:r>
              <a:rPr lang="en-US" sz="1400" dirty="0"/>
              <a:t>	</a:t>
            </a:r>
          </a:p>
          <a:p>
            <a:r>
              <a:rPr lang="en-US" sz="1600" b="1" dirty="0">
                <a:solidFill>
                  <a:srgbClr val="FF0000"/>
                </a:solidFill>
              </a:rPr>
              <a:t>Investigation of the Pygmy Dipole Resonance in </a:t>
            </a:r>
            <a:r>
              <a:rPr lang="en-US" sz="1600" b="1" baseline="30000" dirty="0">
                <a:solidFill>
                  <a:srgbClr val="FF0000"/>
                </a:solidFill>
              </a:rPr>
              <a:t>88</a:t>
            </a:r>
            <a:r>
              <a:rPr lang="en-US" sz="1600" b="1" dirty="0">
                <a:solidFill>
                  <a:srgbClr val="FF0000"/>
                </a:solidFill>
              </a:rPr>
              <a:t>Sr, </a:t>
            </a:r>
            <a:r>
              <a:rPr lang="en-US" sz="1600" b="1" baseline="30000" dirty="0">
                <a:solidFill>
                  <a:srgbClr val="FF0000"/>
                </a:solidFill>
              </a:rPr>
              <a:t>90</a:t>
            </a:r>
            <a:r>
              <a:rPr lang="en-US" sz="1600" b="1" dirty="0">
                <a:solidFill>
                  <a:srgbClr val="FF0000"/>
                </a:solidFill>
              </a:rPr>
              <a:t>Zr, </a:t>
            </a:r>
            <a:r>
              <a:rPr lang="en-US" sz="1600" b="1" baseline="30000" dirty="0">
                <a:solidFill>
                  <a:srgbClr val="FF0000"/>
                </a:solidFill>
              </a:rPr>
              <a:t>94</a:t>
            </a:r>
            <a:r>
              <a:rPr lang="en-US" sz="1600" b="1" dirty="0">
                <a:solidFill>
                  <a:srgbClr val="FF0000"/>
                </a:solidFill>
              </a:rPr>
              <a:t>Zr and </a:t>
            </a:r>
            <a:r>
              <a:rPr lang="en-US" sz="1600" b="1" baseline="30000" dirty="0">
                <a:solidFill>
                  <a:srgbClr val="FF0000"/>
                </a:solidFill>
              </a:rPr>
              <a:t>92</a:t>
            </a:r>
            <a:r>
              <a:rPr lang="en-US" sz="1600" b="1" dirty="0">
                <a:solidFill>
                  <a:srgbClr val="FF0000"/>
                </a:solidFill>
              </a:rPr>
              <a:t>Mo via Inelastic </a:t>
            </a:r>
            <a:r>
              <a:rPr lang="en-US" sz="1600" b="1" baseline="30000" dirty="0">
                <a:solidFill>
                  <a:srgbClr val="FF0000"/>
                </a:solidFill>
              </a:rPr>
              <a:t>17</a:t>
            </a:r>
            <a:r>
              <a:rPr lang="en-US" sz="1600" b="1" dirty="0">
                <a:solidFill>
                  <a:srgbClr val="FF0000"/>
                </a:solidFill>
              </a:rPr>
              <a:t>O Scattering</a:t>
            </a:r>
            <a:r>
              <a:rPr lang="en-US" sz="1600" dirty="0"/>
              <a:t>		</a:t>
            </a:r>
          </a:p>
          <a:p>
            <a:r>
              <a:rPr lang="en-US" sz="1600" dirty="0"/>
              <a:t>	</a:t>
            </a:r>
            <a:r>
              <a:rPr lang="en-US" sz="1400" dirty="0"/>
              <a:t>Spoke-persons: </a:t>
            </a:r>
            <a:r>
              <a:rPr lang="fi-FI" sz="1400" dirty="0"/>
              <a:t> A. Giaz, I. Matea, M. </a:t>
            </a:r>
            <a:r>
              <a:rPr lang="fi-FI" sz="1400" dirty="0" err="1"/>
              <a:t>Markova</a:t>
            </a:r>
            <a:r>
              <a:rPr lang="en-US" sz="1400" dirty="0"/>
              <a:t>	</a:t>
            </a:r>
          </a:p>
          <a:p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The search for Jacobi shape transitions and related phenomena in hot rotating 92Mo nuclei …	</a:t>
            </a:r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		</a:t>
            </a:r>
          </a:p>
          <a:p>
            <a:r>
              <a:rPr lang="en-US" sz="1600" dirty="0">
                <a:solidFill>
                  <a:schemeClr val="accent5">
                    <a:lumMod val="75000"/>
                  </a:schemeClr>
                </a:solidFill>
              </a:rPr>
              <a:t>	</a:t>
            </a:r>
            <a:r>
              <a:rPr lang="en-US" sz="1400" dirty="0"/>
              <a:t>Spoke-persons: M. Kmiecik, A. Maj – F. Camera	</a:t>
            </a:r>
            <a:endParaRPr lang="en-US" sz="1400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GDR feeding of Super-Deformed states in </a:t>
            </a:r>
            <a:r>
              <a:rPr lang="en-US" sz="1600" b="1" baseline="30000" dirty="0">
                <a:solidFill>
                  <a:schemeClr val="accent5">
                    <a:lumMod val="75000"/>
                  </a:schemeClr>
                </a:solidFill>
              </a:rPr>
              <a:t>143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Eu</a:t>
            </a:r>
            <a:r>
              <a:rPr lang="en-US" sz="1600" b="1" dirty="0"/>
              <a:t>	</a:t>
            </a:r>
            <a:r>
              <a:rPr lang="en-US" sz="1600" dirty="0"/>
              <a:t>					</a:t>
            </a:r>
          </a:p>
          <a:p>
            <a:r>
              <a:rPr lang="en-US" sz="1600" dirty="0"/>
              <a:t>	</a:t>
            </a:r>
            <a:r>
              <a:rPr lang="en-US" sz="1400" dirty="0"/>
              <a:t>Spoke-persons: F. Camera – M. Kmiecik	</a:t>
            </a:r>
          </a:p>
          <a:p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Linking the compound nucleus deformation with the low-energy isomeric structures of different deformations in </a:t>
            </a:r>
            <a:r>
              <a:rPr lang="en-US" sz="1600" b="1" baseline="30000" dirty="0">
                <a:solidFill>
                  <a:schemeClr val="accent5">
                    <a:lumMod val="75000"/>
                  </a:schemeClr>
                </a:solidFill>
              </a:rPr>
              <a:t>188</a:t>
            </a:r>
            <a:r>
              <a:rPr lang="en-US" sz="1600" b="1" dirty="0">
                <a:solidFill>
                  <a:schemeClr val="accent5">
                    <a:lumMod val="75000"/>
                  </a:schemeClr>
                </a:solidFill>
              </a:rPr>
              <a:t>Pt …</a:t>
            </a:r>
            <a:endParaRPr lang="en-US" sz="1600" dirty="0"/>
          </a:p>
          <a:p>
            <a:r>
              <a:rPr lang="en-US" sz="1400" dirty="0"/>
              <a:t>	Spoke-persons: M. </a:t>
            </a:r>
            <a:r>
              <a:rPr lang="en-US" sz="1400" dirty="0" err="1"/>
              <a:t>Ciemala</a:t>
            </a:r>
            <a:r>
              <a:rPr lang="en-US" sz="1400" dirty="0"/>
              <a:t> – F. </a:t>
            </a:r>
            <a:r>
              <a:rPr lang="en-US" sz="1400" dirty="0" err="1"/>
              <a:t>Crespi</a:t>
            </a:r>
            <a:endParaRPr lang="en-US" sz="1400" dirty="0"/>
          </a:p>
          <a:p>
            <a:r>
              <a:rPr lang="en-US" sz="1400" b="1" dirty="0">
                <a:solidFill>
                  <a:srgbClr val="C00000"/>
                </a:solidFill>
              </a:rPr>
              <a:t>Study of the Photon and Neutron Decay of Giant Resonances in </a:t>
            </a:r>
            <a:r>
              <a:rPr lang="en-US" sz="1400" b="1" baseline="30000" dirty="0">
                <a:solidFill>
                  <a:srgbClr val="C00000"/>
                </a:solidFill>
              </a:rPr>
              <a:t>208</a:t>
            </a:r>
            <a:r>
              <a:rPr lang="en-US" sz="1400" b="1" dirty="0">
                <a:solidFill>
                  <a:srgbClr val="C00000"/>
                </a:solidFill>
              </a:rPr>
              <a:t>Pb, excited via </a:t>
            </a:r>
            <a:r>
              <a:rPr lang="en-US" sz="1400" b="1" baseline="30000" dirty="0">
                <a:solidFill>
                  <a:srgbClr val="C00000"/>
                </a:solidFill>
              </a:rPr>
              <a:t>17</a:t>
            </a:r>
            <a:r>
              <a:rPr lang="en-US" sz="1400" b="1" dirty="0">
                <a:solidFill>
                  <a:srgbClr val="C00000"/>
                </a:solidFill>
              </a:rPr>
              <a:t>O inelastic scattering</a:t>
            </a:r>
            <a:r>
              <a:rPr lang="en-US" sz="1400" b="1" dirty="0"/>
              <a:t>	</a:t>
            </a:r>
            <a:r>
              <a:rPr lang="en-US" sz="1400" dirty="0"/>
              <a:t>	</a:t>
            </a:r>
          </a:p>
          <a:p>
            <a:r>
              <a:rPr lang="en-US" sz="1400" dirty="0"/>
              <a:t>	Spoke-persons: M. Kmiecik – F. </a:t>
            </a:r>
            <a:r>
              <a:rPr lang="en-US" sz="1400" dirty="0" err="1"/>
              <a:t>Crespi</a:t>
            </a:r>
            <a:r>
              <a:rPr lang="en-US" sz="1400" dirty="0"/>
              <a:t>	</a:t>
            </a:r>
          </a:p>
          <a:p>
            <a:r>
              <a:rPr lang="en-US" sz="1600" b="1" dirty="0"/>
              <a:t>Excitation energy, spin and parity determination in ... The case of the identical bands of </a:t>
            </a:r>
            <a:r>
              <a:rPr lang="en-US" sz="1600" b="1" baseline="30000" dirty="0"/>
              <a:t>151</a:t>
            </a:r>
            <a:r>
              <a:rPr lang="en-US" sz="1600" b="1" dirty="0"/>
              <a:t>Tb and </a:t>
            </a:r>
            <a:r>
              <a:rPr lang="en-US" sz="1600" b="1" baseline="30000" dirty="0"/>
              <a:t>152</a:t>
            </a:r>
            <a:r>
              <a:rPr lang="en-US" sz="1600" b="1" dirty="0"/>
              <a:t>Dy</a:t>
            </a:r>
            <a:r>
              <a:rPr lang="en-US" sz="1600" dirty="0"/>
              <a:t>		</a:t>
            </a:r>
          </a:p>
          <a:p>
            <a:r>
              <a:rPr lang="en-US" sz="1400" dirty="0"/>
              <a:t>	Spoke-persons: J. </a:t>
            </a:r>
            <a:r>
              <a:rPr lang="en-US" sz="1400" dirty="0" err="1"/>
              <a:t>Lyungvall</a:t>
            </a:r>
            <a:r>
              <a:rPr lang="en-US" sz="1400" dirty="0"/>
              <a:t> – O. </a:t>
            </a:r>
            <a:r>
              <a:rPr lang="en-US" sz="1400" dirty="0" err="1"/>
              <a:t>Dorvaux</a:t>
            </a:r>
            <a:endParaRPr lang="en-US" sz="1400" dirty="0"/>
          </a:p>
          <a:p>
            <a:r>
              <a:rPr lang="en-US" sz="1600" b="1" dirty="0"/>
              <a:t>Elucidating the mechanism of </a:t>
            </a:r>
            <a:r>
              <a:rPr lang="en-US" sz="1600" b="1" baseline="30000" dirty="0"/>
              <a:t>12</a:t>
            </a:r>
            <a:r>
              <a:rPr lang="en-US" sz="1600" b="1" dirty="0"/>
              <a:t>C(</a:t>
            </a:r>
            <a:r>
              <a:rPr lang="en-US" sz="1600" b="1" baseline="30000" dirty="0"/>
              <a:t>12</a:t>
            </a:r>
            <a:r>
              <a:rPr lang="en-US" sz="1600" b="1" dirty="0"/>
              <a:t>C,𝛾) radiative capture</a:t>
            </a:r>
            <a:r>
              <a:rPr lang="en-US" sz="1600" dirty="0"/>
              <a:t>					</a:t>
            </a:r>
          </a:p>
          <a:p>
            <a:r>
              <a:rPr lang="en-US" sz="1600" dirty="0"/>
              <a:t>	</a:t>
            </a:r>
            <a:r>
              <a:rPr lang="en-US" sz="1400" dirty="0"/>
              <a:t>Spoke-person: D. Jenkins</a:t>
            </a:r>
          </a:p>
          <a:p>
            <a:r>
              <a:rPr lang="en-US" sz="1600" b="1" dirty="0"/>
              <a:t>Lifetime measurements of excited states in neutron-rich </a:t>
            </a:r>
            <a:r>
              <a:rPr lang="en-US" sz="1600" b="1" baseline="30000" dirty="0"/>
              <a:t>18</a:t>
            </a:r>
            <a:r>
              <a:rPr lang="en-US" sz="1600" b="1" dirty="0"/>
              <a:t>C and </a:t>
            </a:r>
            <a:r>
              <a:rPr lang="en-US" sz="1600" b="1" baseline="30000" dirty="0"/>
              <a:t>16</a:t>
            </a:r>
            <a:r>
              <a:rPr lang="en-US" sz="1600" b="1" dirty="0"/>
              <a:t>C isotopes: a test of the three-body forces</a:t>
            </a:r>
            <a:r>
              <a:rPr lang="en-US" sz="1600" dirty="0"/>
              <a:t>	</a:t>
            </a:r>
          </a:p>
          <a:p>
            <a:r>
              <a:rPr lang="en-US" sz="1600" dirty="0"/>
              <a:t>	</a:t>
            </a:r>
            <a:r>
              <a:rPr lang="en-US" sz="1400" dirty="0"/>
              <a:t>Spoke-persons: M. </a:t>
            </a:r>
            <a:r>
              <a:rPr lang="en-US" sz="1400" dirty="0" err="1"/>
              <a:t>Ciemala</a:t>
            </a:r>
            <a:r>
              <a:rPr lang="en-US" sz="1400" dirty="0"/>
              <a:t> – F.C.L. </a:t>
            </a:r>
            <a:r>
              <a:rPr lang="en-US" sz="1400" dirty="0" err="1"/>
              <a:t>Crespi</a:t>
            </a:r>
            <a:endParaRPr lang="en-US" sz="1400" dirty="0"/>
          </a:p>
          <a:p>
            <a:r>
              <a:rPr lang="en-US" sz="1600" b="1" dirty="0"/>
              <a:t>Studies of the high-spin structure in nuclei close to </a:t>
            </a:r>
            <a:r>
              <a:rPr lang="en-US" sz="1600" b="1" baseline="30000" dirty="0"/>
              <a:t>40</a:t>
            </a:r>
            <a:r>
              <a:rPr lang="en-US" sz="1600" b="1" dirty="0"/>
              <a:t>Ca, …</a:t>
            </a:r>
            <a:r>
              <a:rPr lang="en-US" sz="1600" dirty="0"/>
              <a:t>				</a:t>
            </a:r>
          </a:p>
          <a:p>
            <a:r>
              <a:rPr lang="en-US" sz="1600" dirty="0"/>
              <a:t>	</a:t>
            </a:r>
            <a:r>
              <a:rPr lang="en-US" sz="1400" dirty="0"/>
              <a:t>Spoke-persons: P. </a:t>
            </a:r>
            <a:r>
              <a:rPr lang="en-US" sz="1400" dirty="0" err="1"/>
              <a:t>Bednarczyk</a:t>
            </a:r>
            <a:r>
              <a:rPr lang="en-US" sz="1400" dirty="0"/>
              <a:t> – </a:t>
            </a:r>
            <a:r>
              <a:rPr lang="pl-PL" sz="1400" dirty="0">
                <a:ln w="12700">
                  <a:noFill/>
                  <a:prstDash val="solid"/>
                </a:ln>
              </a:rPr>
              <a:t>M</a:t>
            </a:r>
            <a:r>
              <a:rPr lang="it-IT" sz="1400" dirty="0">
                <a:ln w="12700">
                  <a:noFill/>
                  <a:prstDash val="solid"/>
                </a:ln>
              </a:rPr>
              <a:t>.</a:t>
            </a:r>
            <a:r>
              <a:rPr lang="pl-PL" sz="1400" dirty="0">
                <a:ln w="12700">
                  <a:noFill/>
                  <a:prstDash val="solid"/>
                </a:ln>
              </a:rPr>
              <a:t> </a:t>
            </a:r>
            <a:r>
              <a:rPr lang="pl-PL" sz="1400" dirty="0" err="1">
                <a:ln w="12700">
                  <a:noFill/>
                  <a:prstDash val="solid"/>
                </a:ln>
              </a:rPr>
              <a:t>Matejska-Minda</a:t>
            </a:r>
            <a:r>
              <a:rPr lang="pl-PL" sz="1400" dirty="0">
                <a:ln w="12700">
                  <a:noFill/>
                  <a:prstDash val="solid"/>
                </a:ln>
              </a:rPr>
              <a:t>, A</a:t>
            </a:r>
            <a:r>
              <a:rPr lang="it-IT" sz="1400" dirty="0">
                <a:ln w="12700">
                  <a:noFill/>
                  <a:prstDash val="solid"/>
                </a:ln>
              </a:rPr>
              <a:t>.</a:t>
            </a:r>
            <a:r>
              <a:rPr lang="pl-PL" sz="1400" dirty="0">
                <a:ln w="12700">
                  <a:noFill/>
                  <a:prstDash val="solid"/>
                </a:ln>
              </a:rPr>
              <a:t> Maj</a:t>
            </a:r>
            <a:r>
              <a:rPr lang="en-US" sz="1400" dirty="0">
                <a:ln w="12700">
                  <a:noFill/>
                  <a:prstDash val="solid"/>
                </a:ln>
                <a:solidFill>
                  <a:schemeClr val="bg1"/>
                </a:solidFill>
              </a:rPr>
              <a:t> </a:t>
            </a:r>
            <a:endParaRPr lang="en-US" sz="1400" dirty="0"/>
          </a:p>
          <a:p>
            <a:r>
              <a:rPr lang="en-US" sz="1600" b="1" dirty="0"/>
              <a:t>Investigating the prompt </a:t>
            </a:r>
            <a:r>
              <a:rPr lang="en-US" sz="1600" b="1" dirty="0" err="1"/>
              <a:t>γ</a:t>
            </a:r>
            <a:r>
              <a:rPr lang="en-US" sz="1600" b="1" dirty="0"/>
              <a:t>-feeding of the fission isomer </a:t>
            </a:r>
            <a:r>
              <a:rPr lang="en-US" sz="1600" b="1" baseline="30000" dirty="0"/>
              <a:t>237f</a:t>
            </a:r>
            <a:r>
              <a:rPr lang="en-US" sz="1600" b="1" dirty="0"/>
              <a:t>Pu with the recoil-shadow technique</a:t>
            </a:r>
            <a:r>
              <a:rPr lang="en-US" sz="1600" dirty="0"/>
              <a:t>		</a:t>
            </a:r>
          </a:p>
          <a:p>
            <a:r>
              <a:rPr lang="en-US" sz="1400" dirty="0"/>
              <a:t>	Spoke-persons: C. Hiver - J. Wilson	</a:t>
            </a:r>
          </a:p>
        </p:txBody>
      </p:sp>
    </p:spTree>
    <p:extLst>
      <p:ext uri="{BB962C8B-B14F-4D97-AF65-F5344CB8AC3E}">
        <p14:creationId xmlns:p14="http://schemas.microsoft.com/office/powerpoint/2010/main" val="15437057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2D9BEF9-6299-BE0B-7AE3-40DF808C1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271" y="0"/>
            <a:ext cx="10364451" cy="1270535"/>
          </a:xfrm>
        </p:spPr>
        <p:txBody>
          <a:bodyPr/>
          <a:lstStyle/>
          <a:p>
            <a:pPr defTabSz="457200"/>
            <a:r>
              <a:rPr lang="en-GB" sz="2800" b="1" dirty="0" err="1">
                <a:solidFill>
                  <a:srgbClr val="C00000"/>
                </a:solidFill>
              </a:rPr>
              <a:t>ConclusionS</a:t>
            </a:r>
            <a:endParaRPr lang="en-GB" sz="2800" b="1" dirty="0">
              <a:solidFill>
                <a:srgbClr val="C00000"/>
              </a:solidFill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2E3585E5-33A2-0D7C-2C5B-E9C50963F427}"/>
              </a:ext>
            </a:extLst>
          </p:cNvPr>
          <p:cNvSpPr txBox="1"/>
          <p:nvPr/>
        </p:nvSpPr>
        <p:spPr>
          <a:xfrm>
            <a:off x="187693" y="1199794"/>
            <a:ext cx="11816614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an unique experiment in GANIL of coupling two state-of-art instruments, VAMOS++ and PARIS,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dataset for the PFGS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together with isotopically identified fission fragments was collected.</a:t>
            </a:r>
          </a:p>
          <a:p>
            <a:pPr algn="just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Scanning of the "gamma-bump" for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entire fission fragment production and identification of its emitters in 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and N</a:t>
            </a:r>
            <a:r>
              <a:rPr lang="en-GB" sz="20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the model-independent way 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was achieved for the first time</a:t>
            </a:r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entry regions of fissions fragments with lower angular momenta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(around Z = 50 and N = 82), we see intense high energy structures 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(„</a:t>
            </a:r>
            <a:r>
              <a:rPr lang="en-GB" sz="2000" b="1" dirty="0">
                <a:solidFill>
                  <a:srgbClr val="C00000"/>
                </a:solidFill>
                <a:latin typeface="Symbol" pitchFamily="2" charset="2"/>
                <a:cs typeface="Arial" panose="020B0604020202020204" pitchFamily="34" charset="0"/>
              </a:rPr>
              <a:t>g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-bumps”) 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in the gamma-ray spectrum which may be interpreted as originating from 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PDR </a:t>
            </a:r>
            <a:r>
              <a:rPr lang="en-GB" sz="2000" b="1" dirty="0">
                <a:solidFill>
                  <a:srgbClr val="C00000"/>
                </a:solidFill>
                <a:latin typeface="Symbol" pitchFamily="2" charset="2"/>
                <a:cs typeface="Arial" panose="020B0604020202020204" pitchFamily="34" charset="0"/>
              </a:rPr>
              <a:t>g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-ray decay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. The results agree remarkable well with the theoretical predictions using FIFRELIN code calculations with microscopic NLD and GSF. </a:t>
            </a:r>
          </a:p>
          <a:p>
            <a:pPr algn="just"/>
            <a:endParaRPr lang="en-GB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This suggest, that the 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fission process can be another probe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to populate and study 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Pygmy Dipole Resonance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states, also in the exotic, difficult to reach otherwise, nuclei.</a:t>
            </a:r>
          </a:p>
          <a:p>
            <a:pPr algn="just"/>
            <a:endParaRPr lang="en-GB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Further investigations of this phenomenon, using the </a:t>
            </a:r>
            <a:r>
              <a:rPr lang="en-GB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PARIS array </a:t>
            </a:r>
            <a:r>
              <a:rPr lang="en-GB" sz="2000" b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000" dirty="0">
                <a:latin typeface="Arial" panose="020B0604020202020204" pitchFamily="34" charset="0"/>
                <a:cs typeface="Arial" panose="020B0604020202020204" pitchFamily="34" charset="0"/>
              </a:rPr>
              <a:t>which construction is constantly progressing) are planned.</a:t>
            </a:r>
          </a:p>
        </p:txBody>
      </p:sp>
    </p:spTree>
    <p:extLst>
      <p:ext uri="{BB962C8B-B14F-4D97-AF65-F5344CB8AC3E}">
        <p14:creationId xmlns:p14="http://schemas.microsoft.com/office/powerpoint/2010/main" val="32837339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58386" y="354941"/>
            <a:ext cx="10058400" cy="643666"/>
          </a:xfrm>
        </p:spPr>
        <p:txBody>
          <a:bodyPr>
            <a:noAutofit/>
          </a:bodyPr>
          <a:lstStyle/>
          <a:p>
            <a:r>
              <a:rPr lang="pl-PL" sz="2800" b="1" dirty="0" err="1">
                <a:solidFill>
                  <a:srgbClr val="C00000"/>
                </a:solidFill>
              </a:rPr>
              <a:t>Acknowledgements</a:t>
            </a:r>
            <a:endParaRPr lang="en-GB" sz="2800" b="1" dirty="0">
              <a:solidFill>
                <a:srgbClr val="C00000"/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25563" y="0"/>
            <a:ext cx="10058400" cy="4452670"/>
          </a:xfrm>
        </p:spPr>
        <p:txBody>
          <a:bodyPr/>
          <a:lstStyle/>
          <a:p>
            <a:endParaRPr lang="pl-PL" dirty="0"/>
          </a:p>
          <a:p>
            <a:endParaRPr lang="en-GB" dirty="0">
              <a:latin typeface="+mj-lt"/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223813" y="1353548"/>
            <a:ext cx="11884768" cy="50783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to </a:t>
            </a:r>
            <a:r>
              <a:rPr lang="pl-PL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Colleagues</a:t>
            </a:r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,  co-</a:t>
            </a:r>
            <a:r>
              <a:rPr lang="pl-PL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authors</a:t>
            </a:r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 of the PLB </a:t>
            </a:r>
            <a:r>
              <a:rPr lang="pl-PL" sz="2000" b="1" dirty="0" err="1">
                <a:latin typeface="Arial" panose="020B0604020202020204" pitchFamily="34" charset="0"/>
                <a:cs typeface="Arial" panose="020B0604020202020204" pitchFamily="34" charset="0"/>
              </a:rPr>
              <a:t>paper</a:t>
            </a:r>
            <a:r>
              <a:rPr lang="pl-PL" sz="2000" b="1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0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VAMOS, PARIS and EXOGAM </a:t>
            </a:r>
            <a:r>
              <a:rPr lang="pl-PL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collaborations</a:t>
            </a:r>
            <a:r>
              <a:rPr lang="pl-PL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</a:p>
          <a:p>
            <a:r>
              <a:rPr lang="pl-PL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to EURO-LABS </a:t>
            </a:r>
            <a:r>
              <a:rPr lang="pl-PL" sz="24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</a:t>
            </a:r>
            <a:endParaRPr lang="en-GB" sz="24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04C519DF-74E8-3D0A-30C8-6F346F12AC7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630" r="14800"/>
          <a:stretch/>
        </p:blipFill>
        <p:spPr>
          <a:xfrm>
            <a:off x="319945" y="1928592"/>
            <a:ext cx="11552109" cy="3728989"/>
          </a:xfrm>
          <a:prstGeom prst="rect">
            <a:avLst/>
          </a:prstGeom>
        </p:spPr>
      </p:pic>
      <p:cxnSp>
        <p:nvCxnSpPr>
          <p:cNvPr id="7" name="Łącznik prosty 6">
            <a:extLst>
              <a:ext uri="{FF2B5EF4-FFF2-40B4-BE49-F238E27FC236}">
                <a16:creationId xmlns:a16="http://schemas.microsoft.com/office/drawing/2014/main" id="{E23E5C9A-9C61-8BD7-E474-A4A6E2316C98}"/>
              </a:ext>
            </a:extLst>
          </p:cNvPr>
          <p:cNvCxnSpPr>
            <a:cxnSpLocks/>
          </p:cNvCxnSpPr>
          <p:nvPr/>
        </p:nvCxnSpPr>
        <p:spPr>
          <a:xfrm>
            <a:off x="423511" y="2358701"/>
            <a:ext cx="5631252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6502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81DE39-0E71-1FB1-DC2B-CC9A457E1F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backup </a:t>
            </a:r>
            <a:r>
              <a:rPr lang="pl-PL" dirty="0" err="1"/>
              <a:t>slides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5353348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e 20"/>
          <p:cNvGrpSpPr/>
          <p:nvPr/>
        </p:nvGrpSpPr>
        <p:grpSpPr>
          <a:xfrm>
            <a:off x="708923" y="943844"/>
            <a:ext cx="8209893" cy="1055184"/>
            <a:chOff x="876233" y="977402"/>
            <a:chExt cx="8209893" cy="1055184"/>
          </a:xfrm>
        </p:grpSpPr>
        <p:sp>
          <p:nvSpPr>
            <p:cNvPr id="4" name="ZoneTexte 3"/>
            <p:cNvSpPr txBox="1"/>
            <p:nvPr/>
          </p:nvSpPr>
          <p:spPr>
            <a:xfrm>
              <a:off x="876233" y="1016923"/>
              <a:ext cx="705338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 3" panose="05040102010807070707" pitchFamily="18" charset="2"/>
                </a:rPr>
                <a:t>  Depends on the dynamics of fission: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4040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 3" panose="05040102010807070707" pitchFamily="18" charset="2"/>
              </a:endParaRPr>
            </a:p>
            <a:p>
              <a:pPr marL="342900" marR="0" lvl="0" indent="-34290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 3" panose="05040102010807070707" pitchFamily="18" charset="2"/>
                <a:buChar char="Ê"/>
                <a:tabLst/>
                <a:defRPr/>
              </a:pPr>
              <a:r>
                <a: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 3" panose="05040102010807070707" pitchFamily="18" charset="2"/>
                </a:rPr>
                <a:t>Depends on fundamental nuclear properties:</a:t>
              </a:r>
            </a:p>
          </p:txBody>
        </p:sp>
        <p:sp>
          <p:nvSpPr>
            <p:cNvPr id="18" name="ZoneTexte 17"/>
            <p:cNvSpPr txBox="1"/>
            <p:nvPr/>
          </p:nvSpPr>
          <p:spPr>
            <a:xfrm>
              <a:off x="5312853" y="977402"/>
              <a:ext cx="3773273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 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Generation of </a:t>
              </a:r>
              <a:r>
                <a:rPr kumimoji="0" lang="en-US" sz="16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E* 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and </a:t>
              </a:r>
              <a:r>
                <a:rPr kumimoji="0" lang="en-US" sz="1600" b="0" i="1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L 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in fission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 Sharing at scission</a:t>
              </a:r>
            </a:p>
          </p:txBody>
        </p:sp>
        <p:sp>
          <p:nvSpPr>
            <p:cNvPr id="19" name="Accolade ouvrante 18"/>
            <p:cNvSpPr/>
            <p:nvPr/>
          </p:nvSpPr>
          <p:spPr>
            <a:xfrm>
              <a:off x="5312853" y="1098174"/>
              <a:ext cx="45719" cy="360000"/>
            </a:xfrm>
            <a:prstGeom prst="leftBrac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60" name="ZoneTexte 59"/>
          <p:cNvSpPr txBox="1"/>
          <p:nvPr/>
        </p:nvSpPr>
        <p:spPr>
          <a:xfrm>
            <a:off x="5875675" y="1557151"/>
            <a:ext cx="3773273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040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4040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Nuclear level density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4040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4040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Symbol" panose="05050102010706020507" pitchFamily="18" charset="2"/>
              </a:rPr>
              <a:t> 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04040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rPr>
              <a:t>strength function</a:t>
            </a:r>
          </a:p>
        </p:txBody>
      </p:sp>
      <p:sp>
        <p:nvSpPr>
          <p:cNvPr id="67" name="Accolade ouvrante 66"/>
          <p:cNvSpPr/>
          <p:nvPr/>
        </p:nvSpPr>
        <p:spPr>
          <a:xfrm>
            <a:off x="5875675" y="1725866"/>
            <a:ext cx="45719" cy="360000"/>
          </a:xfrm>
          <a:prstGeom prst="leftBrace">
            <a:avLst/>
          </a:prstGeom>
          <a:ln w="158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5" name="ZoneTexte 44"/>
          <p:cNvSpPr txBox="1"/>
          <p:nvPr/>
        </p:nvSpPr>
        <p:spPr>
          <a:xfrm flipH="1">
            <a:off x="-106613" y="24105"/>
            <a:ext cx="11646535" cy="8679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Symbol" panose="05050102010706020507" pitchFamily="18" charset="2"/>
              </a:rPr>
              <a:t>Prompt de-excitation of the fragments </a:t>
            </a:r>
          </a:p>
          <a:p>
            <a:pPr marL="0" marR="0" lvl="0" indent="0" algn="ctr" defTabSz="914400" fontAlgn="auto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Symbol" panose="05050102010706020507" pitchFamily="18" charset="2"/>
              </a:rPr>
              <a:t>after scission</a:t>
            </a:r>
          </a:p>
        </p:txBody>
      </p:sp>
      <p:grpSp>
        <p:nvGrpSpPr>
          <p:cNvPr id="8" name="Groupe 7"/>
          <p:cNvGrpSpPr/>
          <p:nvPr/>
        </p:nvGrpSpPr>
        <p:grpSpPr>
          <a:xfrm>
            <a:off x="1026581" y="2890832"/>
            <a:ext cx="4824749" cy="3151867"/>
            <a:chOff x="1022308" y="2671017"/>
            <a:chExt cx="4824749" cy="3151867"/>
          </a:xfrm>
        </p:grpSpPr>
        <p:sp>
          <p:nvSpPr>
            <p:cNvPr id="12" name="ZoneTexte 11"/>
            <p:cNvSpPr txBox="1"/>
            <p:nvPr/>
          </p:nvSpPr>
          <p:spPr>
            <a:xfrm>
              <a:off x="1022308" y="2671017"/>
              <a:ext cx="482474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Wingdings 3" panose="05040102010807070707" pitchFamily="18" charset="2"/>
                </a:rPr>
                <a:t>De-excitation of a fission fragment after scission</a:t>
              </a:r>
            </a:p>
          </p:txBody>
        </p:sp>
        <p:grpSp>
          <p:nvGrpSpPr>
            <p:cNvPr id="3" name="Groupe 2"/>
            <p:cNvGrpSpPr/>
            <p:nvPr/>
          </p:nvGrpSpPr>
          <p:grpSpPr>
            <a:xfrm>
              <a:off x="1701519" y="3110648"/>
              <a:ext cx="2841863" cy="2712236"/>
              <a:chOff x="2526709" y="3679360"/>
              <a:chExt cx="2841863" cy="2712236"/>
            </a:xfrm>
          </p:grpSpPr>
          <p:pic>
            <p:nvPicPr>
              <p:cNvPr id="24" name="Image 23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526709" y="3679360"/>
                <a:ext cx="2841863" cy="2712236"/>
              </a:xfrm>
              <a:prstGeom prst="rect">
                <a:avLst/>
              </a:prstGeom>
            </p:spPr>
          </p:pic>
          <p:grpSp>
            <p:nvGrpSpPr>
              <p:cNvPr id="5" name="Groupe 4"/>
              <p:cNvGrpSpPr/>
              <p:nvPr/>
            </p:nvGrpSpPr>
            <p:grpSpPr>
              <a:xfrm>
                <a:off x="2713818" y="4054647"/>
                <a:ext cx="1925089" cy="2240333"/>
                <a:chOff x="2713818" y="4054647"/>
                <a:chExt cx="1925089" cy="2240333"/>
              </a:xfrm>
            </p:grpSpPr>
            <p:sp>
              <p:nvSpPr>
                <p:cNvPr id="13" name="Ellipse 12"/>
                <p:cNvSpPr/>
                <p:nvPr/>
              </p:nvSpPr>
              <p:spPr>
                <a:xfrm>
                  <a:off x="2713818" y="5653668"/>
                  <a:ext cx="602343" cy="451382"/>
                </a:xfrm>
                <a:prstGeom prst="ellipse">
                  <a:avLst/>
                </a:prstGeom>
                <a:noFill/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4" name="Ellipse 13"/>
                <p:cNvSpPr/>
                <p:nvPr/>
              </p:nvSpPr>
              <p:spPr>
                <a:xfrm>
                  <a:off x="3089242" y="4054647"/>
                  <a:ext cx="1549665" cy="283177"/>
                </a:xfrm>
                <a:prstGeom prst="ellipse">
                  <a:avLst/>
                </a:prstGeom>
                <a:noFill/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5" name="Ellipse 14"/>
                <p:cNvSpPr/>
                <p:nvPr/>
              </p:nvSpPr>
              <p:spPr>
                <a:xfrm rot="480000">
                  <a:off x="3716824" y="4601198"/>
                  <a:ext cx="200571" cy="1043591"/>
                </a:xfrm>
                <a:prstGeom prst="ellipse">
                  <a:avLst/>
                </a:prstGeom>
                <a:noFill/>
                <a:ln w="25400">
                  <a:solidFill>
                    <a:srgbClr val="FFC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" name="Flèche courbée vers le haut 1"/>
                <p:cNvSpPr/>
                <p:nvPr/>
              </p:nvSpPr>
              <p:spPr>
                <a:xfrm rot="-3000000">
                  <a:off x="3223509" y="4890258"/>
                  <a:ext cx="2237713" cy="571731"/>
                </a:xfrm>
                <a:prstGeom prst="curvedUpArrow">
                  <a:avLst>
                    <a:gd name="adj1" fmla="val 25000"/>
                    <a:gd name="adj2" fmla="val 58022"/>
                    <a:gd name="adj3" fmla="val 25000"/>
                  </a:avLst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</p:grpSp>
      </p:grpSp>
      <p:grpSp>
        <p:nvGrpSpPr>
          <p:cNvPr id="9" name="Groupe 8"/>
          <p:cNvGrpSpPr/>
          <p:nvPr/>
        </p:nvGrpSpPr>
        <p:grpSpPr>
          <a:xfrm>
            <a:off x="5366522" y="3317828"/>
            <a:ext cx="6618227" cy="2550244"/>
            <a:chOff x="5366522" y="3317828"/>
            <a:chExt cx="6618227" cy="2550244"/>
          </a:xfrm>
        </p:grpSpPr>
        <p:sp>
          <p:nvSpPr>
            <p:cNvPr id="59" name="ZoneTexte 58"/>
            <p:cNvSpPr txBox="1"/>
            <p:nvPr/>
          </p:nvSpPr>
          <p:spPr>
            <a:xfrm>
              <a:off x="5366522" y="3840020"/>
              <a:ext cx="1720749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12C5F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Co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mplete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040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12C5F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F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ission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2C5F6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12C5F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E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xp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12C5F6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E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riments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                                        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4040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 3" panose="05040102010807070707" pitchFamily="18" charset="2"/>
              </a:endParaRPr>
            </a:p>
          </p:txBody>
        </p:sp>
        <p:sp>
          <p:nvSpPr>
            <p:cNvPr id="23" name="Flèche droite 22"/>
            <p:cNvSpPr/>
            <p:nvPr/>
          </p:nvSpPr>
          <p:spPr>
            <a:xfrm>
              <a:off x="5366522" y="3317828"/>
              <a:ext cx="1567571" cy="2550244"/>
            </a:xfrm>
            <a:prstGeom prst="rightArrow">
              <a:avLst>
                <a:gd name="adj1" fmla="val 69456"/>
                <a:gd name="adj2" fmla="val 28039"/>
              </a:avLst>
            </a:prstGeom>
            <a:no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7313147" y="3705750"/>
              <a:ext cx="4671602" cy="19697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Measurement of the properties of 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the prompt neutrons and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 rays in 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coincidence with fragment </a:t>
              </a:r>
              <a:r>
                <a: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(</a:t>
              </a:r>
              <a:r>
                <a:rPr kumimoji="0" lang="fr-FR" sz="1800" b="0" i="1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A, Z</a:t>
              </a:r>
              <a:r>
                <a: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)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4040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ebdings" panose="05030102010509060703" pitchFamily="18" charset="2"/>
                </a:rPr>
                <a:t>        </a:t>
              </a:r>
            </a:p>
            <a:p>
              <a:pPr marL="285750" marR="0" lvl="0" indent="-28575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 3" panose="05040102010807070707" pitchFamily="18" charset="2"/>
                <a:buChar char="Ê"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 3" panose="05040102010807070707" pitchFamily="18" charset="2"/>
                </a:rPr>
                <a:t>Reconstruct the de-excitation path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 3" panose="05040102010807070707" pitchFamily="18" charset="2"/>
                </a:rPr>
                <a:t>           Deduce the primary fragment </a:t>
              </a:r>
              <a:r>
                <a:rPr kumimoji="0" lang="en-US" sz="1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E*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and </a:t>
              </a:r>
              <a:r>
                <a:rPr kumimoji="0" 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L 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4040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" panose="05000000000000000000" pitchFamily="2" charset="2"/>
              </a:endParaRP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40404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Wingdings" panose="05000000000000000000" pitchFamily="2" charset="2"/>
                </a:rPr>
                <a:t>                                        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40404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Wingdings 3" panose="05040102010807070707" pitchFamily="18" charset="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1651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4">
            <a:extLst>
              <a:ext uri="{FF2B5EF4-FFF2-40B4-BE49-F238E27FC236}">
                <a16:creationId xmlns:a16="http://schemas.microsoft.com/office/drawing/2014/main" id="{54907808-3F65-6E2C-7C88-738F062D88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834" y="347426"/>
            <a:ext cx="6734894" cy="450003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4" name="Prostokąt 1">
            <a:extLst>
              <a:ext uri="{FF2B5EF4-FFF2-40B4-BE49-F238E27FC236}">
                <a16:creationId xmlns:a16="http://schemas.microsoft.com/office/drawing/2014/main" id="{1003E43E-7DF8-8BBA-9425-A2846DA4ECF0}"/>
              </a:ext>
            </a:extLst>
          </p:cNvPr>
          <p:cNvSpPr/>
          <p:nvPr/>
        </p:nvSpPr>
        <p:spPr>
          <a:xfrm>
            <a:off x="180834" y="4920794"/>
            <a:ext cx="11937372" cy="1815882"/>
          </a:xfrm>
          <a:prstGeom prst="rect">
            <a:avLst/>
          </a:prstGeom>
          <a:solidFill>
            <a:schemeClr val="bg1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PARIS </a:t>
            </a:r>
            <a:r>
              <a:rPr lang="pl-PL" sz="1600" b="0" i="0" u="none" strike="noStrike" kern="1200" cap="none" spc="0" baseline="0" dirty="0" err="1">
                <a:solidFill>
                  <a:srgbClr val="C00000"/>
                </a:solidFill>
                <a:uFillTx/>
                <a:latin typeface="Calibri"/>
              </a:rPr>
              <a:t>is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</a:t>
            </a:r>
            <a:r>
              <a:rPr lang="pl-PL" sz="1600" b="0" i="0" u="none" strike="noStrike" kern="1200" cap="none" spc="0" baseline="0" dirty="0" err="1">
                <a:solidFill>
                  <a:srgbClr val="C00000"/>
                </a:solidFill>
                <a:uFillTx/>
                <a:latin typeface="Calibri"/>
              </a:rPr>
              <a:t>at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90</a:t>
            </a:r>
            <a:r>
              <a:rPr lang="pl-PL" sz="1600" b="0" i="0" u="none" strike="noStrike" kern="1200" cap="none" spc="0" baseline="30000" dirty="0">
                <a:solidFill>
                  <a:srgbClr val="C00000"/>
                </a:solidFill>
                <a:uFillTx/>
                <a:latin typeface="Calibri"/>
              </a:rPr>
              <a:t>o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 in </a:t>
            </a:r>
            <a:r>
              <a:rPr lang="pl-PL" sz="1600" b="0" i="0" u="none" strike="noStrike" kern="1200" cap="none" spc="0" baseline="0" dirty="0" err="1">
                <a:solidFill>
                  <a:srgbClr val="C00000"/>
                </a:solidFill>
                <a:uFillTx/>
                <a:latin typeface="Calibri"/>
              </a:rPr>
              <a:t>respect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to the </a:t>
            </a:r>
            <a:r>
              <a:rPr lang="pl-PL" sz="1600" b="0" i="0" u="none" strike="noStrike" kern="1200" cap="none" spc="0" baseline="0" dirty="0" err="1">
                <a:solidFill>
                  <a:srgbClr val="C00000"/>
                </a:solidFill>
                <a:uFillTx/>
                <a:latin typeface="Calibri"/>
              </a:rPr>
              <a:t>Velocity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</a:t>
            </a:r>
            <a:r>
              <a:rPr lang="pl-PL" sz="1600" b="0" i="0" u="none" strike="noStrike" kern="1200" cap="none" spc="0" baseline="0" dirty="0" err="1">
                <a:solidFill>
                  <a:srgbClr val="C00000"/>
                </a:solidFill>
                <a:uFillTx/>
                <a:latin typeface="Calibri"/>
              </a:rPr>
              <a:t>vector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of </a:t>
            </a:r>
            <a:r>
              <a:rPr lang="pl-PL" sz="1600" b="0" i="0" u="none" strike="noStrike" kern="1200" cap="none" spc="0" baseline="0" dirty="0" err="1">
                <a:solidFill>
                  <a:srgbClr val="C00000"/>
                </a:solidFill>
                <a:uFillTx/>
                <a:latin typeface="Calibri"/>
              </a:rPr>
              <a:t>detected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fragment in VAMOS, </a:t>
            </a:r>
            <a:r>
              <a:rPr lang="pl-PL" sz="1600" b="0" i="0" u="none" strike="noStrike" kern="1200" cap="none" spc="0" baseline="0" dirty="0" err="1">
                <a:solidFill>
                  <a:srgbClr val="C00000"/>
                </a:solidFill>
                <a:uFillTx/>
                <a:latin typeface="Calibri"/>
              </a:rPr>
              <a:t>while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</a:t>
            </a:r>
            <a:r>
              <a:rPr lang="pl-PL" sz="1600" b="0" i="0" u="none" strike="noStrike" kern="1200" cap="none" spc="0" baseline="0" dirty="0" err="1">
                <a:solidFill>
                  <a:srgbClr val="C00000"/>
                </a:solidFill>
                <a:uFillTx/>
                <a:latin typeface="Calibri"/>
              </a:rPr>
              <a:t>forward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and </a:t>
            </a:r>
            <a:r>
              <a:rPr lang="pl-PL" sz="1600" b="0" i="0" u="none" strike="noStrike" kern="1200" cap="none" spc="0" baseline="0" dirty="0" err="1">
                <a:solidFill>
                  <a:srgbClr val="C00000"/>
                </a:solidFill>
                <a:uFillTx/>
                <a:latin typeface="Calibri"/>
              </a:rPr>
              <a:t>backward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in </a:t>
            </a:r>
            <a:r>
              <a:rPr lang="pl-PL" sz="1600" b="0" i="0" u="none" strike="noStrike" kern="1200" cap="none" spc="0" baseline="0" dirty="0" err="1">
                <a:solidFill>
                  <a:srgbClr val="C00000"/>
                </a:solidFill>
                <a:uFillTx/>
                <a:latin typeface="Calibri"/>
              </a:rPr>
              <a:t>respect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to the </a:t>
            </a:r>
            <a:r>
              <a:rPr lang="pl-PL" sz="1600" b="0" i="0" u="none" strike="noStrike" kern="1200" cap="none" spc="0" baseline="0" dirty="0" err="1">
                <a:solidFill>
                  <a:srgbClr val="C00000"/>
                </a:solidFill>
                <a:uFillTx/>
                <a:latin typeface="Calibri"/>
              </a:rPr>
              <a:t>undetected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fragment.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a) </a:t>
            </a: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and b): PFGS for </a:t>
            </a:r>
            <a:r>
              <a:rPr lang="en-US" sz="1600" b="0" i="0" u="none" strike="noStrike" kern="1200" cap="none" spc="0" baseline="30000" dirty="0">
                <a:solidFill>
                  <a:srgbClr val="000000"/>
                </a:solidFill>
                <a:uFillTx/>
                <a:latin typeface="Calibri"/>
              </a:rPr>
              <a:t>134</a:t>
            </a: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Te in VAMOS++, in the low and higher E range.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Red and black refer to the spectrum defined</a:t>
            </a:r>
            <a:r>
              <a:rPr lang="pl-PL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 </a:t>
            </a: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as forward and backward, respectively. Blue arrows show transitions from </a:t>
            </a:r>
            <a:r>
              <a:rPr lang="en-US" sz="1600" b="0" i="0" u="none" strike="noStrike" kern="1200" cap="none" spc="0" baseline="30000" dirty="0">
                <a:solidFill>
                  <a:srgbClr val="000000"/>
                </a:solidFill>
                <a:uFillTx/>
                <a:latin typeface="Calibri"/>
              </a:rPr>
              <a:t>134</a:t>
            </a: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Te, while green points the region characteristic of the light partners.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c) and d): Same for </a:t>
            </a:r>
            <a:r>
              <a:rPr lang="en-US" sz="1600" b="0" i="0" u="none" strike="noStrike" kern="1200" cap="none" spc="0" baseline="30000" dirty="0">
                <a:solidFill>
                  <a:srgbClr val="000000"/>
                </a:solidFill>
                <a:uFillTx/>
                <a:latin typeface="Calibri"/>
              </a:rPr>
              <a:t>104</a:t>
            </a: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Mo in VAMOS++. Green arrows show transitions from </a:t>
            </a:r>
            <a:r>
              <a:rPr lang="en-US" sz="1600" b="0" i="0" u="none" strike="noStrike" kern="1200" cap="none" spc="0" baseline="30000" dirty="0">
                <a:solidFill>
                  <a:srgbClr val="000000"/>
                </a:solidFill>
                <a:uFillTx/>
                <a:latin typeface="Calibri"/>
              </a:rPr>
              <a:t>104</a:t>
            </a:r>
            <a:r>
              <a:rPr lang="en-US" sz="1600" b="0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rPr>
              <a:t>Mo.</a:t>
            </a:r>
            <a:endParaRPr lang="pl-PL" sz="1600" b="0" i="0" u="none" strike="noStrike" kern="1200" cap="none" spc="0" baseline="0" dirty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pl-PL" sz="1600" b="0" i="0" u="none" strike="noStrike" kern="1200" cap="none" spc="0" baseline="0" dirty="0" err="1">
                <a:solidFill>
                  <a:srgbClr val="C00000"/>
                </a:solidFill>
                <a:uFillTx/>
                <a:latin typeface="Calibri"/>
              </a:rPr>
              <a:t>Conclusion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: </a:t>
            </a:r>
            <a:r>
              <a:rPr lang="pl-PL" sz="1600" b="0" i="0" u="none" strike="noStrike" kern="1200" cap="none" spc="0" baseline="0" dirty="0" err="1">
                <a:solidFill>
                  <a:srgbClr val="C00000"/>
                </a:solidFill>
                <a:uFillTx/>
                <a:latin typeface="Calibri"/>
              </a:rPr>
              <a:t>Emission</a:t>
            </a:r>
            <a:r>
              <a:rPr lang="pl-PL" sz="1600" b="0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 from </a:t>
            </a:r>
            <a:r>
              <a:rPr lang="pl-PL" sz="1600" b="1" i="0" u="none" strike="noStrike" kern="1200" cap="none" spc="0" baseline="0" dirty="0">
                <a:solidFill>
                  <a:srgbClr val="C00000"/>
                </a:solidFill>
                <a:uFillTx/>
                <a:latin typeface="Calibri"/>
              </a:rPr>
              <a:t>heavy partner</a:t>
            </a:r>
            <a:endParaRPr lang="en-US" sz="1600" b="1" i="0" u="none" strike="noStrike" kern="1200" cap="none" spc="0" baseline="0" dirty="0">
              <a:solidFill>
                <a:srgbClr val="C00000"/>
              </a:solidFill>
              <a:uFillTx/>
              <a:latin typeface="Calibri"/>
            </a:endParaRPr>
          </a:p>
        </p:txBody>
      </p:sp>
      <p:grpSp>
        <p:nvGrpSpPr>
          <p:cNvPr id="5" name="Groupe 42">
            <a:extLst>
              <a:ext uri="{FF2B5EF4-FFF2-40B4-BE49-F238E27FC236}">
                <a16:creationId xmlns:a16="http://schemas.microsoft.com/office/drawing/2014/main" id="{526C194D-5F09-0B45-DFA0-33F16E5636E0}"/>
              </a:ext>
            </a:extLst>
          </p:cNvPr>
          <p:cNvGrpSpPr/>
          <p:nvPr/>
        </p:nvGrpSpPr>
        <p:grpSpPr>
          <a:xfrm>
            <a:off x="6901313" y="1212783"/>
            <a:ext cx="5290687" cy="3378467"/>
            <a:chOff x="7426061" y="819631"/>
            <a:chExt cx="3518748" cy="1843631"/>
          </a:xfrm>
        </p:grpSpPr>
        <p:pic>
          <p:nvPicPr>
            <p:cNvPr id="6" name="Image 44">
              <a:extLst>
                <a:ext uri="{FF2B5EF4-FFF2-40B4-BE49-F238E27FC236}">
                  <a16:creationId xmlns:a16="http://schemas.microsoft.com/office/drawing/2014/main" id="{4A15FD34-C8C1-6B31-DCA4-AA0ACDDA5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426061" y="933538"/>
              <a:ext cx="3518748" cy="1729724"/>
            </a:xfrm>
            <a:prstGeom prst="rect">
              <a:avLst/>
            </a:prstGeom>
            <a:noFill/>
            <a:ln cap="flat">
              <a:noFill/>
            </a:ln>
          </p:spPr>
        </p:pic>
        <p:sp>
          <p:nvSpPr>
            <p:cNvPr id="7" name="ZoneTexte 45">
              <a:extLst>
                <a:ext uri="{FF2B5EF4-FFF2-40B4-BE49-F238E27FC236}">
                  <a16:creationId xmlns:a16="http://schemas.microsoft.com/office/drawing/2014/main" id="{BA9E7F86-B73E-CA77-1E7A-8351A608AE14}"/>
                </a:ext>
              </a:extLst>
            </p:cNvPr>
            <p:cNvSpPr txBox="1"/>
            <p:nvPr/>
          </p:nvSpPr>
          <p:spPr>
            <a:xfrm>
              <a:off x="7913235" y="819631"/>
              <a:ext cx="1616210" cy="2283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none" lIns="91440" tIns="45720" rIns="91440" bIns="45720" anchor="t" anchorCtr="0" compatLnSpc="1">
              <a:spAutoFit/>
            </a:bodyPr>
            <a:lstStyle/>
            <a:p>
              <a:pPr marL="0" marR="0" lvl="0" indent="0" algn="l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en-US" b="1" i="0" u="none" strike="noStrike" kern="1200" cap="none" spc="0" baseline="30000" dirty="0">
                  <a:solidFill>
                    <a:srgbClr val="000000"/>
                  </a:solidFill>
                  <a:uFillTx/>
                  <a:latin typeface="Times New Roman" pitchFamily="18"/>
                  <a:cs typeface="Times New Roman" pitchFamily="18"/>
                </a:rPr>
                <a:t> 238</a:t>
              </a:r>
              <a:r>
                <a:rPr lang="en-US" b="1" i="0" u="none" strike="noStrike" kern="1200" cap="none" spc="0" baseline="0" dirty="0">
                  <a:solidFill>
                    <a:srgbClr val="000000"/>
                  </a:solidFill>
                  <a:uFillTx/>
                  <a:latin typeface="Times New Roman" pitchFamily="18"/>
                  <a:cs typeface="Times New Roman" pitchFamily="18"/>
                </a:rPr>
                <a:t>U +</a:t>
              </a:r>
              <a:r>
                <a:rPr lang="fr-FR" b="1" i="0" u="none" strike="noStrike" kern="1200" cap="none" spc="0" baseline="0" dirty="0">
                  <a:solidFill>
                    <a:srgbClr val="000000"/>
                  </a:solidFill>
                  <a:uFillTx/>
                  <a:latin typeface="Times New Roman" pitchFamily="18"/>
                  <a:ea typeface="Batang" pitchFamily="18"/>
                </a:rPr>
                <a:t> </a:t>
              </a:r>
              <a:r>
                <a:rPr lang="en-US" b="1" i="0" u="none" strike="noStrike" kern="1200" cap="none" spc="0" baseline="30000" dirty="0">
                  <a:solidFill>
                    <a:srgbClr val="000000"/>
                  </a:solidFill>
                  <a:uFillTx/>
                  <a:latin typeface="Times New Roman" pitchFamily="18"/>
                  <a:cs typeface="Times New Roman" pitchFamily="18"/>
                </a:rPr>
                <a:t>9</a:t>
              </a:r>
              <a:r>
                <a:rPr lang="en-US" b="1" i="0" u="none" strike="noStrike" kern="1200" cap="none" spc="0" baseline="0" dirty="0">
                  <a:solidFill>
                    <a:srgbClr val="000000"/>
                  </a:solidFill>
                  <a:uFillTx/>
                  <a:latin typeface="Times New Roman" pitchFamily="18"/>
                  <a:cs typeface="Times New Roman" pitchFamily="18"/>
                </a:rPr>
                <a:t>Be</a:t>
              </a:r>
              <a:r>
                <a:rPr lang="fr-FR" b="1" i="0" u="none" strike="noStrike" kern="1200" cap="none" spc="0" baseline="0" dirty="0">
                  <a:solidFill>
                    <a:srgbClr val="000000"/>
                  </a:solidFill>
                  <a:uFillTx/>
                  <a:latin typeface="Times New Roman" pitchFamily="18"/>
                  <a:ea typeface="Batang" pitchFamily="18"/>
                </a:rPr>
                <a:t> </a:t>
              </a:r>
              <a:r>
                <a:rPr lang="fr-FR" b="1" i="0" u="none" strike="noStrike" kern="1200" cap="none" spc="0" baseline="0" dirty="0">
                  <a:solidFill>
                    <a:srgbClr val="000000"/>
                  </a:solidFill>
                  <a:uFillTx/>
                  <a:latin typeface="Wingdings" pitchFamily="2"/>
                  <a:ea typeface="Batang" pitchFamily="18"/>
                </a:rPr>
                <a:t></a:t>
              </a:r>
              <a:r>
                <a:rPr lang="en-US" b="1" i="0" u="none" strike="noStrike" kern="1200" cap="none" spc="0" baseline="30000" dirty="0">
                  <a:solidFill>
                    <a:srgbClr val="000000"/>
                  </a:solidFill>
                  <a:uFillTx/>
                  <a:latin typeface="Times New Roman" pitchFamily="18"/>
                  <a:cs typeface="Times New Roman" pitchFamily="18"/>
                </a:rPr>
                <a:t>247</a:t>
              </a:r>
              <a:r>
                <a:rPr lang="en-US" b="1" i="0" u="none" strike="noStrike" kern="1200" cap="none" spc="0" baseline="0" dirty="0">
                  <a:solidFill>
                    <a:srgbClr val="000000"/>
                  </a:solidFill>
                  <a:uFillTx/>
                  <a:latin typeface="Times New Roman" pitchFamily="18"/>
                  <a:cs typeface="Times New Roman" pitchFamily="18"/>
                </a:rPr>
                <a:t>Cm*</a:t>
              </a:r>
              <a:endParaRPr lang="fr-FR" b="1" i="0" u="none" strike="noStrike" kern="1200" cap="none" spc="0" baseline="0" dirty="0">
                <a:solidFill>
                  <a:srgbClr val="000000"/>
                </a:solidFill>
                <a:uFillTx/>
                <a:latin typeface="Calibri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0D8D264-D45D-D6E7-0BF6-D0614A330EF3}"/>
              </a:ext>
            </a:extLst>
          </p:cNvPr>
          <p:cNvSpPr txBox="1"/>
          <p:nvPr/>
        </p:nvSpPr>
        <p:spPr>
          <a:xfrm>
            <a:off x="860056" y="173570"/>
            <a:ext cx="10058400" cy="74845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rmAutofit/>
          </a:bodyPr>
          <a:lstStyle/>
          <a:p>
            <a:pPr marL="0" marR="0" lvl="0" indent="0" algn="l" defTabSz="914400" rtl="0" fontAlgn="auto" hangingPunct="1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0" i="1" u="none" strike="noStrike" kern="1200" cap="none" spc="-50" baseline="0" dirty="0">
                <a:solidFill>
                  <a:srgbClr val="000000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Times New Roman" pitchFamily="18"/>
                <a:ea typeface="Batang" pitchFamily="18"/>
                <a:cs typeface="Times New Roman" pitchFamily="18"/>
              </a:rPr>
              <a:t> </a:t>
            </a:r>
            <a:r>
              <a:rPr lang="pl-PL" sz="28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anose="02020603050405020304" pitchFamily="18" charset="0"/>
              </a:rPr>
              <a:t>N,</a:t>
            </a:r>
            <a:r>
              <a:rPr lang="en-US" sz="28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anose="02020603050405020304" pitchFamily="18" charset="0"/>
              </a:rPr>
              <a:t>Z gated  properties</a:t>
            </a:r>
            <a:r>
              <a:rPr lang="pl-PL" sz="28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Times New Roman" panose="02020603050405020304" pitchFamily="18" charset="0"/>
              </a:rPr>
              <a:t> – PFGS</a:t>
            </a:r>
            <a:endParaRPr lang="en-US" sz="28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3" name="Obraz 5">
            <a:extLst>
              <a:ext uri="{FF2B5EF4-FFF2-40B4-BE49-F238E27FC236}">
                <a16:creationId xmlns:a16="http://schemas.microsoft.com/office/drawing/2014/main" id="{90A1D65A-4631-8625-189B-98B52CB8F1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4077" y="922024"/>
            <a:ext cx="4702674" cy="4063862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1765CDD-9D0B-6735-8925-4CAB4342FB8F}"/>
              </a:ext>
            </a:extLst>
          </p:cNvPr>
          <p:cNvSpPr txBox="1"/>
          <p:nvPr/>
        </p:nvSpPr>
        <p:spPr>
          <a:xfrm>
            <a:off x="263091" y="1251284"/>
            <a:ext cx="6975107" cy="50783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pl-PL" dirty="0" err="1"/>
              <a:t>Current</a:t>
            </a:r>
            <a:r>
              <a:rPr lang="pl-PL" dirty="0"/>
              <a:t> VAMOS++ + PARIS setup </a:t>
            </a:r>
            <a:r>
              <a:rPr lang="pl-PL" dirty="0" err="1"/>
              <a:t>cannot</a:t>
            </a:r>
            <a:r>
              <a:rPr lang="pl-PL" dirty="0"/>
              <a:t> </a:t>
            </a:r>
            <a:r>
              <a:rPr lang="pl-PL" dirty="0" err="1"/>
              <a:t>separate</a:t>
            </a:r>
            <a:r>
              <a:rPr lang="pl-PL" dirty="0"/>
              <a:t> </a:t>
            </a:r>
            <a:r>
              <a:rPr lang="el-GR" dirty="0"/>
              <a:t>γ-</a:t>
            </a:r>
            <a:r>
              <a:rPr lang="pl-PL" dirty="0" err="1"/>
              <a:t>rays</a:t>
            </a:r>
            <a:r>
              <a:rPr lang="pl-PL" dirty="0"/>
              <a:t> </a:t>
            </a:r>
            <a:r>
              <a:rPr lang="pl-PL" dirty="0" err="1"/>
              <a:t>originating</a:t>
            </a:r>
            <a:r>
              <a:rPr lang="pl-PL" dirty="0"/>
              <a:t> from the </a:t>
            </a:r>
            <a:r>
              <a:rPr lang="pl-PL" dirty="0" err="1"/>
              <a:t>two</a:t>
            </a:r>
            <a:r>
              <a:rPr lang="pl-PL" dirty="0"/>
              <a:t> </a:t>
            </a:r>
            <a:r>
              <a:rPr lang="pl-PL" dirty="0" err="1"/>
              <a:t>fission</a:t>
            </a:r>
            <a:r>
              <a:rPr lang="pl-PL" dirty="0"/>
              <a:t> </a:t>
            </a:r>
            <a:r>
              <a:rPr lang="pl-PL" dirty="0" err="1"/>
              <a:t>fragments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Spectra </a:t>
            </a:r>
            <a:r>
              <a:rPr lang="pl-PL" dirty="0" err="1"/>
              <a:t>labeled</a:t>
            </a:r>
            <a:r>
              <a:rPr lang="pl-PL" dirty="0"/>
              <a:t> with </a:t>
            </a:r>
            <a:r>
              <a:rPr lang="pl-PL" dirty="0" err="1"/>
              <a:t>charge</a:t>
            </a:r>
            <a:r>
              <a:rPr lang="pl-PL" dirty="0"/>
              <a:t> Z </a:t>
            </a:r>
            <a:r>
              <a:rPr lang="pl-PL" dirty="0" err="1"/>
              <a:t>include</a:t>
            </a:r>
            <a:r>
              <a:rPr lang="pl-PL" dirty="0"/>
              <a:t> </a:t>
            </a:r>
            <a:r>
              <a:rPr lang="pl-PL" dirty="0" err="1"/>
              <a:t>contributions</a:t>
            </a:r>
            <a:r>
              <a:rPr lang="pl-PL" dirty="0"/>
              <a:t> from </a:t>
            </a:r>
            <a:r>
              <a:rPr lang="pl-PL" dirty="0" err="1"/>
              <a:t>both</a:t>
            </a:r>
            <a:r>
              <a:rPr lang="pl-PL" dirty="0"/>
              <a:t> the </a:t>
            </a:r>
            <a:r>
              <a:rPr lang="pl-PL" dirty="0" err="1"/>
              <a:t>detected</a:t>
            </a:r>
            <a:r>
              <a:rPr lang="pl-PL" dirty="0"/>
              <a:t> fragment (Z) and </a:t>
            </a:r>
            <a:r>
              <a:rPr lang="pl-PL" dirty="0" err="1"/>
              <a:t>its</a:t>
            </a:r>
            <a:r>
              <a:rPr lang="pl-PL" dirty="0"/>
              <a:t> </a:t>
            </a:r>
            <a:r>
              <a:rPr lang="pl-PL" dirty="0" err="1"/>
              <a:t>complementary</a:t>
            </a:r>
            <a:r>
              <a:rPr lang="pl-PL" dirty="0"/>
              <a:t> partner (ZFS​−Z).</a:t>
            </a:r>
          </a:p>
          <a:p>
            <a:endParaRPr lang="pl-PL" dirty="0"/>
          </a:p>
          <a:p>
            <a:r>
              <a:rPr lang="pl-PL" dirty="0" err="1"/>
              <a:t>Detected</a:t>
            </a:r>
            <a:r>
              <a:rPr lang="pl-PL" dirty="0"/>
              <a:t> Z=52 </a:t>
            </a:r>
            <a:r>
              <a:rPr lang="pl-PL" dirty="0" err="1"/>
              <a:t>contains</a:t>
            </a:r>
            <a:r>
              <a:rPr lang="pl-PL" dirty="0"/>
              <a:t> </a:t>
            </a:r>
            <a:r>
              <a:rPr lang="el-GR" dirty="0"/>
              <a:t>γ-</a:t>
            </a:r>
            <a:r>
              <a:rPr lang="pl-PL" dirty="0" err="1"/>
              <a:t>rays</a:t>
            </a:r>
            <a:r>
              <a:rPr lang="pl-PL" dirty="0"/>
              <a:t> from </a:t>
            </a:r>
            <a:r>
              <a:rPr lang="pl-PL" dirty="0" err="1"/>
              <a:t>partners</a:t>
            </a:r>
            <a:r>
              <a:rPr lang="pl-PL" dirty="0"/>
              <a:t> Z=44, 42, 40 (from Cm, Pu, and U </a:t>
            </a:r>
            <a:r>
              <a:rPr lang="pl-PL" dirty="0" err="1"/>
              <a:t>fission</a:t>
            </a:r>
            <a:r>
              <a:rPr lang="pl-PL" dirty="0"/>
              <a:t>).</a:t>
            </a:r>
          </a:p>
          <a:p>
            <a:endParaRPr lang="pl-PL" dirty="0"/>
          </a:p>
          <a:p>
            <a:r>
              <a:rPr lang="pl-PL" dirty="0" err="1"/>
              <a:t>Detected</a:t>
            </a:r>
            <a:r>
              <a:rPr lang="pl-PL" dirty="0"/>
              <a:t> Z=42 </a:t>
            </a:r>
            <a:r>
              <a:rPr lang="pl-PL" dirty="0" err="1"/>
              <a:t>contains</a:t>
            </a:r>
            <a:r>
              <a:rPr lang="pl-PL" dirty="0"/>
              <a:t> </a:t>
            </a:r>
            <a:r>
              <a:rPr lang="el-GR" dirty="0"/>
              <a:t>γ-</a:t>
            </a:r>
            <a:r>
              <a:rPr lang="pl-PL" dirty="0" err="1"/>
              <a:t>rays</a:t>
            </a:r>
            <a:r>
              <a:rPr lang="pl-PL" dirty="0"/>
              <a:t> from </a:t>
            </a:r>
            <a:r>
              <a:rPr lang="pl-PL" dirty="0" err="1"/>
              <a:t>partners</a:t>
            </a:r>
            <a:r>
              <a:rPr lang="pl-PL" dirty="0"/>
              <a:t> Z=54, 52, 50.</a:t>
            </a:r>
          </a:p>
          <a:p>
            <a:endParaRPr lang="pl-PL" dirty="0"/>
          </a:p>
          <a:p>
            <a:r>
              <a:rPr lang="pl-PL" dirty="0"/>
              <a:t>The "</a:t>
            </a:r>
            <a:r>
              <a:rPr lang="pl-PL" dirty="0" err="1"/>
              <a:t>bump</a:t>
            </a:r>
            <a:r>
              <a:rPr lang="pl-PL" dirty="0"/>
              <a:t>" </a:t>
            </a:r>
            <a:r>
              <a:rPr lang="pl-PL" dirty="0" err="1"/>
              <a:t>intensity</a:t>
            </a:r>
            <a:r>
              <a:rPr lang="pl-PL" dirty="0"/>
              <a:t> </a:t>
            </a:r>
            <a:r>
              <a:rPr lang="pl-PL" dirty="0" err="1"/>
              <a:t>peak</a:t>
            </a:r>
            <a:r>
              <a:rPr lang="pl-PL" dirty="0"/>
              <a:t> </a:t>
            </a:r>
            <a:r>
              <a:rPr lang="pl-PL" dirty="0" err="1"/>
              <a:t>is</a:t>
            </a:r>
            <a:r>
              <a:rPr lang="pl-PL" dirty="0"/>
              <a:t> </a:t>
            </a:r>
            <a:r>
              <a:rPr lang="pl-PL" dirty="0" err="1"/>
              <a:t>distributed</a:t>
            </a:r>
            <a:r>
              <a:rPr lang="pl-PL" dirty="0"/>
              <a:t> </a:t>
            </a:r>
            <a:r>
              <a:rPr lang="pl-PL" dirty="0" err="1"/>
              <a:t>over</a:t>
            </a:r>
            <a:r>
              <a:rPr lang="pl-PL" dirty="0"/>
              <a:t> a </a:t>
            </a:r>
            <a:r>
              <a:rPr lang="pl-PL" dirty="0" err="1"/>
              <a:t>wider</a:t>
            </a:r>
            <a:r>
              <a:rPr lang="pl-PL" dirty="0"/>
              <a:t> </a:t>
            </a:r>
            <a:r>
              <a:rPr lang="pl-PL" dirty="0" err="1"/>
              <a:t>range</a:t>
            </a:r>
            <a:r>
              <a:rPr lang="pl-PL" dirty="0"/>
              <a:t> of Z </a:t>
            </a:r>
            <a:r>
              <a:rPr lang="pl-PL" dirty="0" err="1"/>
              <a:t>values</a:t>
            </a:r>
            <a:r>
              <a:rPr lang="pl-PL" dirty="0"/>
              <a:t> on the </a:t>
            </a:r>
            <a:r>
              <a:rPr lang="pl-PL" dirty="0" err="1"/>
              <a:t>light</a:t>
            </a:r>
            <a:r>
              <a:rPr lang="pl-PL" dirty="0"/>
              <a:t> fragment </a:t>
            </a:r>
            <a:r>
              <a:rPr lang="pl-PL" dirty="0" err="1"/>
              <a:t>side</a:t>
            </a:r>
            <a:r>
              <a:rPr lang="pl-PL" dirty="0"/>
              <a:t> </a:t>
            </a:r>
            <a:r>
              <a:rPr lang="pl-PL" dirty="0" err="1"/>
              <a:t>compared</a:t>
            </a:r>
            <a:r>
              <a:rPr lang="pl-PL" dirty="0"/>
              <a:t> to the heavy fragment </a:t>
            </a:r>
            <a:r>
              <a:rPr lang="pl-PL" dirty="0" err="1"/>
              <a:t>side</a:t>
            </a:r>
            <a:r>
              <a:rPr lang="pl-PL" dirty="0"/>
              <a:t>.</a:t>
            </a:r>
          </a:p>
          <a:p>
            <a:endParaRPr lang="pl-PL" dirty="0"/>
          </a:p>
          <a:p>
            <a:r>
              <a:rPr lang="pl-PL" dirty="0"/>
              <a:t>The </a:t>
            </a:r>
            <a:r>
              <a:rPr lang="el-GR" dirty="0"/>
              <a:t>γ-</a:t>
            </a:r>
            <a:r>
              <a:rPr lang="pl-PL" dirty="0" err="1"/>
              <a:t>bump</a:t>
            </a:r>
            <a:r>
              <a:rPr lang="pl-PL" dirty="0"/>
              <a:t> </a:t>
            </a:r>
            <a:r>
              <a:rPr lang="pl-PL" dirty="0" err="1"/>
              <a:t>originates</a:t>
            </a:r>
            <a:r>
              <a:rPr lang="pl-PL" dirty="0"/>
              <a:t> </a:t>
            </a:r>
            <a:r>
              <a:rPr lang="pl-PL" dirty="0" err="1"/>
              <a:t>primarily</a:t>
            </a:r>
            <a:r>
              <a:rPr lang="pl-PL" dirty="0"/>
              <a:t> from the heavy </a:t>
            </a:r>
            <a:r>
              <a:rPr lang="pl-PL" dirty="0" err="1"/>
              <a:t>fragments</a:t>
            </a:r>
            <a:r>
              <a:rPr lang="pl-PL" dirty="0"/>
              <a:t>.</a:t>
            </a:r>
          </a:p>
          <a:p>
            <a:endParaRPr lang="pl-PL" dirty="0"/>
          </a:p>
          <a:p>
            <a:endParaRPr lang="pl-PL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 flipH="1">
            <a:off x="2556588" y="161483"/>
            <a:ext cx="72015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Energy resolution and Add back</a:t>
            </a:r>
            <a:r>
              <a:rPr lang="pl-PL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: PARIS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18" y="1593491"/>
            <a:ext cx="5771213" cy="2563390"/>
          </a:xfrm>
          <a:prstGeom prst="rect">
            <a:avLst/>
          </a:prstGeom>
        </p:spPr>
      </p:pic>
      <p:sp>
        <p:nvSpPr>
          <p:cNvPr id="7" name="ZoneTexte 6"/>
          <p:cNvSpPr txBox="1"/>
          <p:nvPr/>
        </p:nvSpPr>
        <p:spPr>
          <a:xfrm flipH="1">
            <a:off x="430790" y="872469"/>
            <a:ext cx="74970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Energy resolution: ~30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keV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around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1.2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MeV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, ~50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keV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around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2.7 </a:t>
            </a:r>
            <a:r>
              <a:rPr lang="pl-PL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MeV</a:t>
            </a:r>
            <a:r>
              <a:rPr lang="pl-P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. 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sp>
        <p:nvSpPr>
          <p:cNvPr id="10" name="ZoneTexte 9"/>
          <p:cNvSpPr txBox="1"/>
          <p:nvPr/>
        </p:nvSpPr>
        <p:spPr>
          <a:xfrm flipH="1">
            <a:off x="2485607" y="5152150"/>
            <a:ext cx="431992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Cluster of p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hoswich</a:t>
            </a:r>
            <a:r>
              <a:rPr lang="pl-PL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es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sym typeface="Symbol" panose="05050102010706020507" pitchFamily="18" charset="2"/>
              </a:rPr>
              <a:t> “advantage”</a:t>
            </a:r>
            <a:endParaRPr 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  <a:sym typeface="Symbol" panose="05050102010706020507" pitchFamily="18" charset="2"/>
            </a:endParaRPr>
          </a:p>
        </p:txBody>
      </p:sp>
      <p:pic>
        <p:nvPicPr>
          <p:cNvPr id="12" name="Obraz 11">
            <a:extLst>
              <a:ext uri="{FF2B5EF4-FFF2-40B4-BE49-F238E27FC236}">
                <a16:creationId xmlns:a16="http://schemas.microsoft.com/office/drawing/2014/main" id="{FD2D4615-A5C1-4B66-B69A-5E66247A6C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562" y="2560558"/>
            <a:ext cx="3324246" cy="2558164"/>
          </a:xfrm>
          <a:prstGeom prst="rect">
            <a:avLst/>
          </a:prstGeom>
        </p:spPr>
      </p:pic>
      <p:sp>
        <p:nvSpPr>
          <p:cNvPr id="13" name="pole tekstowe 12">
            <a:extLst>
              <a:ext uri="{FF2B5EF4-FFF2-40B4-BE49-F238E27FC236}">
                <a16:creationId xmlns:a16="http://schemas.microsoft.com/office/drawing/2014/main" id="{CA9991F3-C303-48AA-BCDF-865C571B2191}"/>
              </a:ext>
            </a:extLst>
          </p:cNvPr>
          <p:cNvSpPr txBox="1"/>
          <p:nvPr/>
        </p:nvSpPr>
        <p:spPr>
          <a:xfrm>
            <a:off x="7395443" y="1499091"/>
            <a:ext cx="391885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err="1"/>
              <a:t>Addback</a:t>
            </a:r>
            <a:r>
              <a:rPr lang="pl-PL" sz="2400" dirty="0"/>
              <a:t>: </a:t>
            </a:r>
            <a:r>
              <a:rPr lang="pl-PL" sz="2400" dirty="0" err="1"/>
              <a:t>Summing</a:t>
            </a:r>
            <a:r>
              <a:rPr lang="pl-PL" sz="2400" dirty="0"/>
              <a:t> of Energy </a:t>
            </a:r>
            <a:r>
              <a:rPr lang="pl-PL" sz="2400" dirty="0" err="1"/>
              <a:t>deposits</a:t>
            </a:r>
            <a:r>
              <a:rPr lang="pl-PL" sz="2400" dirty="0"/>
              <a:t> </a:t>
            </a:r>
            <a:r>
              <a:rPr lang="pl-PL" sz="2400" dirty="0" err="1"/>
              <a:t>inside</a:t>
            </a:r>
            <a:r>
              <a:rPr lang="pl-PL" sz="2400" dirty="0"/>
              <a:t> PARIS </a:t>
            </a:r>
            <a:r>
              <a:rPr lang="pl-PL" sz="2400" dirty="0" err="1"/>
              <a:t>cluster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0604586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246CA69-7DBF-4E4F-B55A-A9D81B7873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1925" y="401216"/>
            <a:ext cx="10058400" cy="673670"/>
          </a:xfrm>
        </p:spPr>
        <p:txBody>
          <a:bodyPr>
            <a:normAutofit fontScale="90000"/>
          </a:bodyPr>
          <a:lstStyle/>
          <a:p>
            <a:r>
              <a:rPr lang="pl-PL" sz="4400" dirty="0" err="1">
                <a:latin typeface="Arial" panose="020B0604020202020204" pitchFamily="34" charset="0"/>
                <a:cs typeface="Arial" panose="020B0604020202020204" pitchFamily="34" charset="0"/>
              </a:rPr>
              <a:t>Promp</a:t>
            </a: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 gamma-</a:t>
            </a:r>
            <a:r>
              <a:rPr lang="pl-PL" sz="4400" dirty="0" err="1">
                <a:latin typeface="Arial" panose="020B0604020202020204" pitchFamily="34" charset="0"/>
                <a:cs typeface="Arial" panose="020B0604020202020204" pitchFamily="34" charset="0"/>
              </a:rPr>
              <a:t>ray</a:t>
            </a: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l-PL" sz="4400" dirty="0" err="1">
                <a:latin typeface="Arial" panose="020B0604020202020204" pitchFamily="34" charset="0"/>
                <a:cs typeface="Arial" panose="020B0604020202020204" pitchFamily="34" charset="0"/>
              </a:rPr>
              <a:t>time</a:t>
            </a:r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l-PL" sz="4400" dirty="0" err="1">
                <a:latin typeface="Arial" panose="020B0604020202020204" pitchFamily="34" charset="0"/>
                <a:cs typeface="Arial" panose="020B0604020202020204" pitchFamily="34" charset="0"/>
              </a:rPr>
              <a:t>measurement</a:t>
            </a:r>
            <a:endParaRPr lang="en-US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0926A03F-0A01-4180-BE3D-11FD422C1D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859395EC-EF3D-436B-8732-DDD572C567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421" y="1845734"/>
            <a:ext cx="4033809" cy="2653490"/>
          </a:xfrm>
          <a:prstGeom prst="rect">
            <a:avLst/>
          </a:prstGeom>
        </p:spPr>
      </p:pic>
      <p:sp>
        <p:nvSpPr>
          <p:cNvPr id="5" name="pole tekstowe 4">
            <a:extLst>
              <a:ext uri="{FF2B5EF4-FFF2-40B4-BE49-F238E27FC236}">
                <a16:creationId xmlns:a16="http://schemas.microsoft.com/office/drawing/2014/main" id="{4EBE3582-2FCC-44BA-9689-79AFB6012DC5}"/>
              </a:ext>
            </a:extLst>
          </p:cNvPr>
          <p:cNvSpPr txBox="1"/>
          <p:nvPr/>
        </p:nvSpPr>
        <p:spPr>
          <a:xfrm>
            <a:off x="1645795" y="4444253"/>
            <a:ext cx="3107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Ion</a:t>
            </a:r>
            <a:r>
              <a:rPr lang="pl-PL" dirty="0"/>
              <a:t> V [cm/</a:t>
            </a:r>
            <a:r>
              <a:rPr lang="pl-PL" dirty="0" err="1"/>
              <a:t>ns</a:t>
            </a:r>
            <a:r>
              <a:rPr lang="pl-PL" dirty="0"/>
              <a:t>]</a:t>
            </a:r>
            <a:endParaRPr lang="en-US" dirty="0"/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9C586D6C-B3C2-46E0-992E-1EF3B8A5019A}"/>
              </a:ext>
            </a:extLst>
          </p:cNvPr>
          <p:cNvSpPr txBox="1"/>
          <p:nvPr/>
        </p:nvSpPr>
        <p:spPr>
          <a:xfrm rot="16200000">
            <a:off x="-1383944" y="2781554"/>
            <a:ext cx="33253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/>
              <a:t>Time </a:t>
            </a:r>
            <a:r>
              <a:rPr lang="pl-PL" dirty="0" err="1"/>
              <a:t>betwen</a:t>
            </a:r>
            <a:r>
              <a:rPr lang="pl-PL" dirty="0"/>
              <a:t> gamma and </a:t>
            </a:r>
            <a:r>
              <a:rPr lang="pl-PL" dirty="0" err="1"/>
              <a:t>ion</a:t>
            </a:r>
            <a:r>
              <a:rPr lang="pl-PL" dirty="0"/>
              <a:t> [</a:t>
            </a:r>
            <a:r>
              <a:rPr lang="pl-PL" dirty="0" err="1"/>
              <a:t>ns</a:t>
            </a:r>
            <a:r>
              <a:rPr lang="pl-PL" dirty="0"/>
              <a:t>]</a:t>
            </a:r>
            <a:endParaRPr lang="en-US" dirty="0"/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F1218844-28F0-4A9E-8197-7C7CBF5B6DB1}"/>
              </a:ext>
            </a:extLst>
          </p:cNvPr>
          <p:cNvSpPr txBox="1"/>
          <p:nvPr/>
        </p:nvSpPr>
        <p:spPr>
          <a:xfrm>
            <a:off x="0" y="4872748"/>
            <a:ext cx="53837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Event by event </a:t>
            </a:r>
            <a:r>
              <a:rPr lang="pl-PL" dirty="0" err="1"/>
              <a:t>ion</a:t>
            </a:r>
            <a:r>
              <a:rPr lang="pl-PL" dirty="0"/>
              <a:t> </a:t>
            </a:r>
            <a:r>
              <a:rPr lang="pl-PL" dirty="0" err="1"/>
              <a:t>velocity</a:t>
            </a:r>
            <a:r>
              <a:rPr lang="pl-PL" dirty="0"/>
              <a:t> </a:t>
            </a:r>
            <a:r>
              <a:rPr lang="pl-PL" dirty="0" err="1"/>
              <a:t>correction</a:t>
            </a:r>
            <a:r>
              <a:rPr lang="pl-PL" dirty="0"/>
              <a:t> of </a:t>
            </a:r>
            <a:r>
              <a:rPr lang="pl-PL" dirty="0" err="1"/>
              <a:t>ToF</a:t>
            </a:r>
            <a:endParaRPr lang="en-US" dirty="0"/>
          </a:p>
        </p:txBody>
      </p:sp>
      <p:sp>
        <p:nvSpPr>
          <p:cNvPr id="8" name="pole tekstowe 7">
            <a:extLst>
              <a:ext uri="{FF2B5EF4-FFF2-40B4-BE49-F238E27FC236}">
                <a16:creationId xmlns:a16="http://schemas.microsoft.com/office/drawing/2014/main" id="{B6FABAED-DE4D-4BEF-AEA9-61116185D073}"/>
              </a:ext>
            </a:extLst>
          </p:cNvPr>
          <p:cNvSpPr txBox="1"/>
          <p:nvPr/>
        </p:nvSpPr>
        <p:spPr>
          <a:xfrm>
            <a:off x="6201125" y="4872748"/>
            <a:ext cx="4577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/>
              <a:t>ToF</a:t>
            </a:r>
            <a:r>
              <a:rPr lang="pl-PL" dirty="0"/>
              <a:t> sigma for </a:t>
            </a:r>
            <a:r>
              <a:rPr lang="pl-PL" dirty="0" err="1"/>
              <a:t>prompt</a:t>
            </a:r>
            <a:r>
              <a:rPr lang="pl-PL" dirty="0"/>
              <a:t> gamma </a:t>
            </a:r>
            <a:r>
              <a:rPr lang="pl-PL" dirty="0" err="1"/>
              <a:t>peak</a:t>
            </a:r>
            <a:r>
              <a:rPr lang="pl-PL" dirty="0"/>
              <a:t> ~0.8 </a:t>
            </a:r>
            <a:r>
              <a:rPr lang="pl-PL" dirty="0" err="1"/>
              <a:t>ns</a:t>
            </a:r>
            <a:endParaRPr lang="en-US" dirty="0"/>
          </a:p>
        </p:txBody>
      </p:sp>
      <p:graphicFrame>
        <p:nvGraphicFramePr>
          <p:cNvPr id="9" name="Obiekt 8">
            <a:extLst>
              <a:ext uri="{FF2B5EF4-FFF2-40B4-BE49-F238E27FC236}">
                <a16:creationId xmlns:a16="http://schemas.microsoft.com/office/drawing/2014/main" id="{A3B83C1F-9F17-41C3-ADFC-341BA02B26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26618" y="1695219"/>
          <a:ext cx="4319587" cy="293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3" imgW="4320221" imgH="2933386" progId="Acrobat.Document.DC">
                  <p:embed/>
                </p:oleObj>
              </mc:Choice>
              <mc:Fallback>
                <p:oleObj name="Acrobat Document" r:id="rId3" imgW="4320221" imgH="2933386" progId="Acrobat.Document.DC">
                  <p:embed/>
                  <p:pic>
                    <p:nvPicPr>
                      <p:cNvPr id="9" name="Obiekt 8">
                        <a:extLst>
                          <a:ext uri="{FF2B5EF4-FFF2-40B4-BE49-F238E27FC236}">
                            <a16:creationId xmlns:a16="http://schemas.microsoft.com/office/drawing/2014/main" id="{A3B83C1F-9F17-41C3-ADFC-341BA02B26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26618" y="1695219"/>
                        <a:ext cx="4319587" cy="2933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1021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E58ECA-C7DC-4A7D-ACD1-621249F10C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69382" y="-457236"/>
            <a:ext cx="13940557" cy="1468032"/>
          </a:xfrm>
        </p:spPr>
        <p:txBody>
          <a:bodyPr>
            <a:normAutofit/>
          </a:bodyPr>
          <a:lstStyle/>
          <a:p>
            <a:r>
              <a:rPr lang="pl-PL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anose="02020603050405020304" pitchFamily="18" charset="0"/>
              </a:rPr>
              <a:t>                             </a:t>
            </a:r>
            <a:r>
              <a:rPr lang="pl-PL" sz="2800" b="1" dirty="0">
                <a:solidFill>
                  <a:srgbClr val="C00000"/>
                </a:solidFill>
              </a:rPr>
              <a:t>N, Z, </a:t>
            </a:r>
            <a:r>
              <a:rPr lang="pl-PL" sz="2800" b="1" dirty="0" err="1">
                <a:solidFill>
                  <a:srgbClr val="C00000"/>
                </a:solidFill>
              </a:rPr>
              <a:t>identification</a:t>
            </a:r>
            <a:r>
              <a:rPr lang="pl-PL" sz="2800" b="1" dirty="0">
                <a:solidFill>
                  <a:srgbClr val="C00000"/>
                </a:solidFill>
              </a:rPr>
              <a:t>  VAMOS++ </a:t>
            </a:r>
            <a:r>
              <a:rPr lang="pl-PL" sz="2800" b="1" dirty="0" err="1">
                <a:solidFill>
                  <a:srgbClr val="C00000"/>
                </a:solidFill>
              </a:rPr>
              <a:t>spectrometer</a:t>
            </a:r>
            <a:endParaRPr lang="pl-PL" sz="2800" b="1" dirty="0">
              <a:solidFill>
                <a:srgbClr val="C00000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25118B0C-2A05-4DD5-969F-08220D1B0413}"/>
              </a:ext>
            </a:extLst>
          </p:cNvPr>
          <p:cNvSpPr txBox="1"/>
          <p:nvPr/>
        </p:nvSpPr>
        <p:spPr>
          <a:xfrm>
            <a:off x="6441493" y="3349268"/>
            <a:ext cx="4160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i="1" dirty="0" err="1">
                <a:latin typeface="Arial" panose="020B0604020202020204" pitchFamily="34" charset="0"/>
                <a:cs typeface="Arial" panose="020B0604020202020204" pitchFamily="34" charset="0"/>
              </a:rPr>
              <a:t>Detected</a:t>
            </a:r>
            <a:r>
              <a:rPr lang="pl-PL" i="1" dirty="0">
                <a:latin typeface="Arial" panose="020B0604020202020204" pitchFamily="34" charset="0"/>
                <a:cs typeface="Arial" panose="020B0604020202020204" pitchFamily="34" charset="0"/>
              </a:rPr>
              <a:t> post-neutron mass spectrum </a:t>
            </a:r>
            <a:endParaRPr lang="pl-PL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4E62E11D-018F-4B34-9777-6B6F96A209AA}"/>
              </a:ext>
            </a:extLst>
          </p:cNvPr>
          <p:cNvSpPr/>
          <p:nvPr/>
        </p:nvSpPr>
        <p:spPr>
          <a:xfrm>
            <a:off x="5814487" y="1122669"/>
            <a:ext cx="541412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>
                <a:latin typeface="CMR10"/>
              </a:rPr>
              <a:t>The resolution</a:t>
            </a:r>
            <a:r>
              <a:rPr lang="pl-PL" sz="2000" dirty="0">
                <a:latin typeface="CMR10"/>
              </a:rPr>
              <a:t> </a:t>
            </a:r>
            <a:r>
              <a:rPr lang="en-US" sz="2000" dirty="0">
                <a:latin typeface="CMR10"/>
              </a:rPr>
              <a:t>achieved in the present experiment was </a:t>
            </a:r>
            <a:r>
              <a:rPr lang="en-US" sz="2000" b="1" dirty="0">
                <a:latin typeface="CMR10"/>
              </a:rPr>
              <a:t>1/200</a:t>
            </a:r>
            <a:r>
              <a:rPr lang="en-US" sz="2000" dirty="0">
                <a:latin typeface="CMR10"/>
              </a:rPr>
              <a:t> </a:t>
            </a:r>
            <a:r>
              <a:rPr lang="pl-PL" sz="2000" dirty="0">
                <a:latin typeface="CMR10"/>
              </a:rPr>
              <a:t>in mass </a:t>
            </a:r>
            <a:r>
              <a:rPr lang="en-US" sz="2000" dirty="0">
                <a:latin typeface="CMR10"/>
              </a:rPr>
              <a:t>and </a:t>
            </a:r>
            <a:r>
              <a:rPr lang="en-US" sz="2000" b="1" dirty="0">
                <a:latin typeface="CMR10"/>
              </a:rPr>
              <a:t>1/68</a:t>
            </a:r>
            <a:r>
              <a:rPr lang="pl-PL" sz="2000" dirty="0">
                <a:latin typeface="CMR10"/>
              </a:rPr>
              <a:t> in </a:t>
            </a:r>
            <a:r>
              <a:rPr lang="pl-PL" sz="2000" dirty="0" err="1">
                <a:latin typeface="CMR10"/>
              </a:rPr>
              <a:t>charge</a:t>
            </a:r>
            <a:r>
              <a:rPr lang="pl-PL" sz="2000" dirty="0">
                <a:latin typeface="CMR10"/>
              </a:rPr>
              <a:t>.</a:t>
            </a:r>
            <a:endParaRPr lang="en-US" sz="2000" dirty="0">
              <a:latin typeface="CMR10"/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FFBA47CB-9E58-420B-8F61-4005A8D033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903" y="662419"/>
            <a:ext cx="5165714" cy="3317070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06F9FBEA-BA49-4BBF-BE6B-AA63CE1BA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03" y="3797981"/>
            <a:ext cx="11080063" cy="2863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919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e 14"/>
          <p:cNvGrpSpPr/>
          <p:nvPr/>
        </p:nvGrpSpPr>
        <p:grpSpPr>
          <a:xfrm>
            <a:off x="6860043" y="4196959"/>
            <a:ext cx="6000994" cy="2377878"/>
            <a:chOff x="6860043" y="4196959"/>
            <a:chExt cx="6000994" cy="2377878"/>
          </a:xfrm>
        </p:grpSpPr>
        <p:sp>
          <p:nvSpPr>
            <p:cNvPr id="31" name="Rectangle avec flèche vers le haut 30"/>
            <p:cNvSpPr/>
            <p:nvPr/>
          </p:nvSpPr>
          <p:spPr>
            <a:xfrm rot="16200000">
              <a:off x="8095579" y="2961423"/>
              <a:ext cx="2377878" cy="4848950"/>
            </a:xfrm>
            <a:prstGeom prst="upArrowCallout">
              <a:avLst>
                <a:gd name="adj1" fmla="val 60621"/>
                <a:gd name="adj2" fmla="val 132444"/>
                <a:gd name="adj3" fmla="val 14083"/>
                <a:gd name="adj4" fmla="val 88917"/>
              </a:avLst>
            </a:prstGeom>
            <a:gradFill flip="none" rotWithShape="1">
              <a:gsLst>
                <a:gs pos="3000">
                  <a:schemeClr val="accent4">
                    <a:alpha val="53000"/>
                    <a:lumMod val="0"/>
                    <a:lumOff val="100000"/>
                  </a:schemeClr>
                </a:gs>
                <a:gs pos="100000">
                  <a:schemeClr val="accent1">
                    <a:lumMod val="45000"/>
                    <a:lumOff val="55000"/>
                  </a:schemeClr>
                </a:gs>
                <a:gs pos="100000">
                  <a:srgbClr val="FFC000"/>
                </a:gs>
                <a:gs pos="0">
                  <a:srgbClr val="E7F9FD"/>
                </a:gs>
                <a:gs pos="100000">
                  <a:schemeClr val="accent4">
                    <a:lumMod val="20000"/>
                    <a:lumOff val="80000"/>
                  </a:schemeClr>
                </a:gs>
                <a:gs pos="100000">
                  <a:schemeClr val="accent4">
                    <a:lumMod val="40000"/>
                    <a:lumOff val="60000"/>
                  </a:schemeClr>
                </a:gs>
              </a:gsLst>
              <a:lin ang="2700000" scaled="1"/>
              <a:tileRect/>
            </a:gradFill>
            <a:ln w="19050" cap="flat">
              <a:noFill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7476667" y="4337208"/>
              <a:ext cx="5384370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sng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Symbol" panose="05050102010706020507" pitchFamily="18" charset="2"/>
                </a:rPr>
                <a:t>Available data set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Symbol" panose="05050102010706020507" pitchFamily="18" charset="2"/>
                </a:rPr>
                <a:t>: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  <a:sym typeface="Symbol" panose="05050102010706020507" pitchFamily="18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Wingdings 2" panose="05020102010507070707" pitchFamily="18" charset="2"/>
                </a:rPr>
                <a:t>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Symbol" panose="05050102010706020507" pitchFamily="18" charset="2"/>
                </a:rPr>
                <a:t>~ 500 PFGS (Z,N) tagged in VAMOS++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Symbol" panose="05050102010706020507" pitchFamily="18" charset="2"/>
                </a:rPr>
                <a:t>	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abic Typesetting" panose="03020402040406030203" pitchFamily="66" charset="-78"/>
                  <a:sym typeface="Wingdings 3" panose="05040102010807070707" pitchFamily="18" charset="2"/>
                </a:rPr>
                <a:t> </a:t>
              </a:r>
              <a:r>
                <a:rPr kumimoji="0" lang="en-US" sz="1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M</a:t>
              </a:r>
              <a:r>
                <a:rPr kumimoji="0" lang="fr-FR" sz="1800" b="0" i="1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</a:t>
              </a:r>
              <a:r>
                <a:rPr kumimoji="0" lang="en-US" sz="1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, &lt;</a:t>
              </a:r>
              <a:r>
                <a:rPr kumimoji="0" lang="en-US" sz="1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E</a:t>
              </a:r>
              <a:r>
                <a:rPr kumimoji="0" lang="fr-FR" sz="1800" b="0" i="1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</a:t>
              </a:r>
              <a:r>
                <a:rPr kumimoji="0" lang="en-US" sz="1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sz="1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&gt;,</a:t>
              </a:r>
              <a:r>
                <a:rPr kumimoji="0" lang="en-US" sz="1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 </a:t>
              </a:r>
              <a:r>
                <a:rPr kumimoji="0" lang="en-US" sz="18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E</a:t>
              </a:r>
              <a:r>
                <a:rPr kumimoji="0" lang="fr-FR" sz="1800" b="0" i="1" u="none" strike="noStrike" kern="1200" cap="none" spc="0" normalizeH="0" baseline="-25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</a:t>
              </a:r>
              <a:r>
                <a:rPr kumimoji="0" lang="en-US" sz="1800" b="0" i="0" u="none" strike="noStrike" kern="1200" cap="none" spc="0" normalizeH="0" baseline="30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sum</a:t>
              </a: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Arabic Typesetting" panose="03020402040406030203" pitchFamily="66" charset="-78"/>
                <a:sym typeface="Wingdings 3" panose="05040102010807070707" pitchFamily="18" charset="2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abic Typesetting" panose="03020402040406030203" pitchFamily="66" charset="-78"/>
                  <a:sym typeface="Wingdings 3" panose="05040102010807070707" pitchFamily="18" charset="2"/>
                </a:rPr>
                <a:t>	 Exponential tail =</a:t>
              </a:r>
              <a:r>
                <a:rPr kumimoji="0" lang="en-US" sz="18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abic Typesetting" panose="03020402040406030203" pitchFamily="66" charset="-78"/>
                  <a:sym typeface="Wingdings 3" panose="05040102010807070707" pitchFamily="18" charset="2"/>
                </a:rPr>
                <a:t> f 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abic Typesetting" panose="03020402040406030203" pitchFamily="66" charset="-78"/>
                  <a:sym typeface="Wingdings 3" panose="05040102010807070707" pitchFamily="18" charset="2"/>
                </a:rPr>
                <a:t>(NLD, 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abic Typesetting" panose="03020402040406030203" pitchFamily="66" charset="-78"/>
                  <a:sym typeface="Wingdings 3" panose="05040102010807070707" pitchFamily="18" charset="2"/>
                </a:rPr>
                <a:t>T</a:t>
              </a:r>
              <a:r>
                <a: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Arabic Typesetting" panose="03020402040406030203" pitchFamily="66" charset="-78"/>
                  <a:sym typeface="Wingdings 3" panose="05040102010807070707" pitchFamily="18" charset="2"/>
                </a:rPr>
                <a:t>)</a:t>
              </a:r>
            </a:p>
          </p:txBody>
        </p:sp>
      </p:grpSp>
      <p:sp>
        <p:nvSpPr>
          <p:cNvPr id="32" name="ZoneTexte 31"/>
          <p:cNvSpPr txBox="1"/>
          <p:nvPr/>
        </p:nvSpPr>
        <p:spPr>
          <a:xfrm flipH="1">
            <a:off x="350588" y="93059"/>
            <a:ext cx="118414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cap="all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Symbol" panose="05050102010706020507" pitchFamily="18" charset="2"/>
              </a:rPr>
              <a:t>Towards a complete measurement with PARIS@VAMOS++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41722" y="1327403"/>
            <a:ext cx="1180617" cy="1982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6203406" y="831258"/>
            <a:ext cx="5842264" cy="2630723"/>
            <a:chOff x="6009678" y="891303"/>
            <a:chExt cx="5842264" cy="2630723"/>
          </a:xfrm>
        </p:grpSpPr>
        <p:grpSp>
          <p:nvGrpSpPr>
            <p:cNvPr id="12" name="Groupe 11"/>
            <p:cNvGrpSpPr/>
            <p:nvPr/>
          </p:nvGrpSpPr>
          <p:grpSpPr>
            <a:xfrm>
              <a:off x="6009678" y="891303"/>
              <a:ext cx="5842264" cy="2630723"/>
              <a:chOff x="6540320" y="2112928"/>
              <a:chExt cx="6379481" cy="3055647"/>
            </a:xfrm>
          </p:grpSpPr>
          <p:grpSp>
            <p:nvGrpSpPr>
              <p:cNvPr id="35" name="Groupe 34"/>
              <p:cNvGrpSpPr/>
              <p:nvPr/>
            </p:nvGrpSpPr>
            <p:grpSpPr>
              <a:xfrm>
                <a:off x="7765545" y="2400029"/>
                <a:ext cx="4046759" cy="2768546"/>
                <a:chOff x="338455" y="1541813"/>
                <a:chExt cx="4046759" cy="2768546"/>
              </a:xfrm>
            </p:grpSpPr>
            <p:pic>
              <p:nvPicPr>
                <p:cNvPr id="6" name="Image 5"/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38456" y="1556792"/>
                  <a:ext cx="4046758" cy="2753567"/>
                </a:xfrm>
                <a:prstGeom prst="rect">
                  <a:avLst/>
                </a:prstGeom>
              </p:spPr>
            </p:pic>
            <p:cxnSp>
              <p:nvCxnSpPr>
                <p:cNvPr id="8" name="Connecteur droit avec flèche 7"/>
                <p:cNvCxnSpPr/>
                <p:nvPr/>
              </p:nvCxnSpPr>
              <p:spPr>
                <a:xfrm>
                  <a:off x="2987824" y="1747725"/>
                  <a:ext cx="0" cy="746832"/>
                </a:xfrm>
                <a:prstGeom prst="straightConnector1">
                  <a:avLst/>
                </a:prstGeom>
                <a:ln w="1047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" name="Ellipse 1"/>
                <p:cNvSpPr/>
                <p:nvPr/>
              </p:nvSpPr>
              <p:spPr>
                <a:xfrm>
                  <a:off x="3851920" y="3789039"/>
                  <a:ext cx="266187" cy="288033"/>
                </a:xfrm>
                <a:prstGeom prst="ellipse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1" name="Ellipse 10"/>
                <p:cNvSpPr/>
                <p:nvPr/>
              </p:nvSpPr>
              <p:spPr>
                <a:xfrm>
                  <a:off x="338455" y="2402832"/>
                  <a:ext cx="273105" cy="306088"/>
                </a:xfrm>
                <a:prstGeom prst="ellipse">
                  <a:avLst/>
                </a:prstGeom>
                <a:noFill/>
                <a:ln w="38100">
                  <a:solidFill>
                    <a:srgbClr val="FF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cxnSp>
              <p:nvCxnSpPr>
                <p:cNvPr id="16" name="Connecteur droit avec flèche 15"/>
                <p:cNvCxnSpPr/>
                <p:nvPr/>
              </p:nvCxnSpPr>
              <p:spPr>
                <a:xfrm>
                  <a:off x="2051720" y="2186743"/>
                  <a:ext cx="0" cy="746832"/>
                </a:xfrm>
                <a:prstGeom prst="straightConnector1">
                  <a:avLst/>
                </a:prstGeom>
                <a:ln w="104775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Rectangle 32"/>
                <p:cNvSpPr/>
                <p:nvPr/>
              </p:nvSpPr>
              <p:spPr>
                <a:xfrm>
                  <a:off x="1590435" y="1541813"/>
                  <a:ext cx="1325381" cy="205912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fr-FR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19" name="ZoneTexte 18"/>
              <p:cNvSpPr txBox="1"/>
              <p:nvPr/>
            </p:nvSpPr>
            <p:spPr>
              <a:xfrm rot="1800000" flipH="1">
                <a:off x="6540320" y="4104947"/>
                <a:ext cx="5356000" cy="461665"/>
              </a:xfrm>
              <a:prstGeom prst="rect">
                <a:avLst/>
              </a:prstGeom>
              <a:noFill/>
              <a:effectLst>
                <a:glow rad="1320800">
                  <a:schemeClr val="accent1">
                    <a:alpha val="22000"/>
                  </a:schemeClr>
                </a:glow>
                <a:outerShdw blurRad="50800" dist="38100" algn="l" rotWithShape="0">
                  <a:prstClr val="black">
                    <a:alpha val="40000"/>
                  </a:prstClr>
                </a:outerShdw>
                <a:reflection stA="11000" endPos="65000" dist="50800" dir="5400000" sy="-100000" algn="bl" rotWithShape="0"/>
                <a:softEdge rad="571500"/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1" i="1" u="none" strike="noStrike" kern="1200" cap="none" spc="0" normalizeH="0" baseline="0" noProof="0" dirty="0">
                    <a:ln>
                      <a:noFill/>
                    </a:ln>
                    <a:solidFill>
                      <a:srgbClr val="5B9BD5">
                        <a:lumMod val="20000"/>
                        <a:lumOff val="80000"/>
                      </a:srgb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uLnTx/>
                    <a:uFillTx/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  <a:sym typeface="Symbol" panose="05050102010706020507" pitchFamily="18" charset="2"/>
                  </a:rPr>
                  <a:t>P R E L I M I N A R Y 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7786790" y="2112928"/>
                <a:ext cx="5133011" cy="39323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Symbol" panose="05050102010706020507" pitchFamily="18" charset="2"/>
                  </a:rPr>
                  <a:t>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AGA Arabesque" pitchFamily="2" charset="2"/>
                  </a:rPr>
                  <a:t> fold in PARIS vs</a:t>
                </a: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AGA Arabesque" pitchFamily="2" charset="2"/>
                  </a:rPr>
                  <a:t>. (Z,N) </a:t>
                </a:r>
                <a:r>
                  <a:rPr kumimoji="0" lang="en-US" sz="16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Batang" pitchFamily="18" charset="-127"/>
                    <a:cs typeface="Times New Roman" panose="02020603050405020304" pitchFamily="18" charset="0"/>
                    <a:sym typeface="AGA Arabesque" pitchFamily="2" charset="2"/>
                  </a:rPr>
                  <a:t>in VAMOS++	</a:t>
                </a:r>
              </a:p>
            </p:txBody>
          </p:sp>
        </p:grpSp>
        <p:sp>
          <p:nvSpPr>
            <p:cNvPr id="30" name="Rectangle 29"/>
            <p:cNvSpPr/>
            <p:nvPr/>
          </p:nvSpPr>
          <p:spPr>
            <a:xfrm>
              <a:off x="10019604" y="1194076"/>
              <a:ext cx="1256150" cy="68568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7450508" y="5868149"/>
            <a:ext cx="1274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Batang" pitchFamily="18" charset="-127"/>
                <a:cs typeface="+mn-cs"/>
                <a:sym typeface="Wingdings" panose="05000000000000000000" pitchFamily="2" charset="2"/>
              </a:rPr>
              <a:t>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  <a:sym typeface="Wingdings 2" panose="05020102010507070707" pitchFamily="18" charset="2"/>
              </a:rPr>
              <a:t> </a:t>
            </a:r>
            <a:r>
              <a:rPr kumimoji="0" lang="fr-FR" sz="1800" b="0" i="0" u="none" strike="noStrike" kern="1200" cap="none" spc="0" normalizeH="0" baseline="0" noProof="0">
                <a:ln>
                  <a:noFill/>
                </a:ln>
                <a:solidFill>
                  <a:srgbClr val="E7E6E6">
                    <a:lumMod val="7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Batang" pitchFamily="18" charset="-127"/>
                <a:cs typeface="+mn-cs"/>
                <a:sym typeface="Wingdings" panose="05000000000000000000" pitchFamily="2" charset="2"/>
              </a:rPr>
              <a:t>Neutrons</a:t>
            </a:r>
            <a:endParaRPr kumimoji="0" lang="fr-FR" sz="1800" b="0" i="0" u="none" strike="noStrike" kern="1200" cap="none" spc="0" normalizeH="0" baseline="0" noProof="0">
              <a:ln>
                <a:noFill/>
              </a:ln>
              <a:solidFill>
                <a:srgbClr val="E7E6E6">
                  <a:lumMod val="75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3" name="Groupe 42"/>
          <p:cNvGrpSpPr/>
          <p:nvPr/>
        </p:nvGrpSpPr>
        <p:grpSpPr>
          <a:xfrm>
            <a:off x="1697068" y="1003003"/>
            <a:ext cx="3878269" cy="2142195"/>
            <a:chOff x="2259986" y="1233500"/>
            <a:chExt cx="2501445" cy="1340948"/>
          </a:xfrm>
        </p:grpSpPr>
        <p:pic>
          <p:nvPicPr>
            <p:cNvPr id="45" name="Image 4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9986" y="1316350"/>
              <a:ext cx="2501445" cy="1258098"/>
            </a:xfrm>
            <a:prstGeom prst="rect">
              <a:avLst/>
            </a:prstGeom>
          </p:spPr>
        </p:pic>
        <p:sp>
          <p:nvSpPr>
            <p:cNvPr id="46" name="ZoneTexte 45"/>
            <p:cNvSpPr txBox="1"/>
            <p:nvPr/>
          </p:nvSpPr>
          <p:spPr>
            <a:xfrm>
              <a:off x="2606313" y="1233500"/>
              <a:ext cx="130676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30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 </a:t>
              </a:r>
              <a:r>
                <a:rPr kumimoji="0" lang="en-US" sz="1000" b="1" i="0" u="none" strike="noStrike" kern="1200" cap="none" spc="0" normalizeH="0" baseline="30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238</a:t>
              </a: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U +</a:t>
              </a:r>
              <a:r>
                <a:rPr kumimoji="0" lang="fr-FR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Batang" pitchFamily="18" charset="-127"/>
                  <a:cs typeface="+mn-cs"/>
                  <a:sym typeface="Wingdings 2"/>
                </a:rPr>
                <a:t> </a:t>
              </a:r>
              <a:r>
                <a:rPr kumimoji="0" lang="en-US" sz="1000" b="1" i="0" u="none" strike="noStrike" kern="1200" cap="none" spc="0" normalizeH="0" baseline="30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9</a:t>
              </a: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Be</a:t>
              </a:r>
              <a:r>
                <a:rPr kumimoji="0" lang="fr-FR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Batang" pitchFamily="18" charset="-127"/>
                  <a:cs typeface="+mn-cs"/>
                  <a:sym typeface="Wingdings 2"/>
                </a:rPr>
                <a:t> </a:t>
              </a:r>
              <a:r>
                <a:rPr kumimoji="0" lang="fr-FR" sz="10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Batang" pitchFamily="18" charset="-127"/>
                  <a:cs typeface="+mn-cs"/>
                  <a:sym typeface="Wingdings" panose="05000000000000000000" pitchFamily="2" charset="2"/>
                </a:rPr>
                <a:t></a:t>
              </a:r>
              <a:r>
                <a:rPr kumimoji="0" lang="en-US" sz="1000" b="1" i="0" u="none" strike="noStrike" kern="1200" cap="none" spc="0" normalizeH="0" baseline="3000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247</a:t>
              </a: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Symbol" panose="05050102010706020507" pitchFamily="18" charset="2"/>
                </a:rPr>
                <a:t>Cm</a:t>
              </a: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*</a:t>
              </a:r>
              <a:endParaRPr kumimoji="0" lang="fr-FR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1" name="Groupe 20"/>
          <p:cNvGrpSpPr/>
          <p:nvPr/>
        </p:nvGrpSpPr>
        <p:grpSpPr>
          <a:xfrm>
            <a:off x="310741" y="3742579"/>
            <a:ext cx="6571691" cy="2725757"/>
            <a:chOff x="310741" y="3742579"/>
            <a:chExt cx="6571691" cy="2725757"/>
          </a:xfrm>
        </p:grpSpPr>
        <p:pic>
          <p:nvPicPr>
            <p:cNvPr id="26" name="Obraz 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0741" y="3982596"/>
              <a:ext cx="2530176" cy="2485740"/>
            </a:xfrm>
            <a:prstGeom prst="rect">
              <a:avLst/>
            </a:prstGeom>
          </p:spPr>
        </p:pic>
        <p:grpSp>
          <p:nvGrpSpPr>
            <p:cNvPr id="5" name="Groupe 4"/>
            <p:cNvGrpSpPr/>
            <p:nvPr/>
          </p:nvGrpSpPr>
          <p:grpSpPr>
            <a:xfrm>
              <a:off x="3374428" y="3742579"/>
              <a:ext cx="3508004" cy="2711427"/>
              <a:chOff x="854823" y="3528416"/>
              <a:chExt cx="4506408" cy="3257255"/>
            </a:xfrm>
          </p:grpSpPr>
          <p:cxnSp>
            <p:nvCxnSpPr>
              <p:cNvPr id="36" name="Connecteur droit 35"/>
              <p:cNvCxnSpPr/>
              <p:nvPr/>
            </p:nvCxnSpPr>
            <p:spPr>
              <a:xfrm>
                <a:off x="1848640" y="4853300"/>
                <a:ext cx="874257" cy="926400"/>
              </a:xfrm>
              <a:prstGeom prst="line">
                <a:avLst/>
              </a:prstGeom>
              <a:ln w="12700">
                <a:solidFill>
                  <a:srgbClr val="FF0000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Rectangle 33"/>
              <p:cNvSpPr/>
              <p:nvPr/>
            </p:nvSpPr>
            <p:spPr>
              <a:xfrm>
                <a:off x="1666755" y="4268561"/>
                <a:ext cx="665380" cy="26871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Rectangle 36"/>
              <p:cNvSpPr/>
              <p:nvPr/>
            </p:nvSpPr>
            <p:spPr>
              <a:xfrm>
                <a:off x="4027990" y="4468867"/>
                <a:ext cx="221449" cy="6840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27" name="Groupe 26"/>
              <p:cNvGrpSpPr/>
              <p:nvPr/>
            </p:nvGrpSpPr>
            <p:grpSpPr>
              <a:xfrm>
                <a:off x="854823" y="3528416"/>
                <a:ext cx="4506408" cy="3257255"/>
                <a:chOff x="854823" y="3528416"/>
                <a:chExt cx="4506408" cy="3257255"/>
              </a:xfrm>
            </p:grpSpPr>
            <p:grpSp>
              <p:nvGrpSpPr>
                <p:cNvPr id="14" name="Groupe 13"/>
                <p:cNvGrpSpPr/>
                <p:nvPr/>
              </p:nvGrpSpPr>
              <p:grpSpPr>
                <a:xfrm>
                  <a:off x="854823" y="3528416"/>
                  <a:ext cx="4506408" cy="3257255"/>
                  <a:chOff x="854823" y="3528416"/>
                  <a:chExt cx="4506408" cy="3257255"/>
                </a:xfrm>
              </p:grpSpPr>
              <p:grpSp>
                <p:nvGrpSpPr>
                  <p:cNvPr id="3" name="Groupe 2"/>
                  <p:cNvGrpSpPr/>
                  <p:nvPr/>
                </p:nvGrpSpPr>
                <p:grpSpPr>
                  <a:xfrm>
                    <a:off x="951194" y="4156557"/>
                    <a:ext cx="3610981" cy="2629114"/>
                    <a:chOff x="30534" y="1342823"/>
                    <a:chExt cx="6546879" cy="5011964"/>
                  </a:xfrm>
                </p:grpSpPr>
                <p:pic>
                  <p:nvPicPr>
                    <p:cNvPr id="4" name="Image 3"/>
                    <p:cNvPicPr>
                      <a:picLocks noChangeAspect="1"/>
                    </p:cNvPicPr>
                    <p:nvPr/>
                  </p:nvPicPr>
                  <p:blipFill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30534" y="1342823"/>
                      <a:ext cx="6546879" cy="5011964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9" name="Image 8"/>
                    <p:cNvPicPr>
                      <a:picLocks noChangeAspect="1"/>
                    </p:cNvPicPr>
                    <p:nvPr/>
                  </p:nvPicPr>
                  <p:blipFill>
                    <a:blip r:embed="rId7" cstate="print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501285" y="4437072"/>
                      <a:ext cx="1300212" cy="978617"/>
                    </a:xfrm>
                    <a:prstGeom prst="rect">
                      <a:avLst/>
                    </a:prstGeom>
                  </p:spPr>
                </p:pic>
              </p:grpSp>
              <p:pic>
                <p:nvPicPr>
                  <p:cNvPr id="18" name="Image 17"/>
                  <p:cNvPicPr>
                    <a:picLocks noChangeAspect="1"/>
                  </p:cNvPicPr>
                  <p:nvPr/>
                </p:nvPicPr>
                <p:blipFill>
                  <a:blip r:embed="rId8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3108026" y="4367703"/>
                    <a:ext cx="1281314" cy="1222869"/>
                  </a:xfrm>
                  <a:prstGeom prst="rect">
                    <a:avLst/>
                  </a:prstGeom>
                </p:spPr>
              </p:pic>
              <p:sp>
                <p:nvSpPr>
                  <p:cNvPr id="29" name="Rectangle 28"/>
                  <p:cNvSpPr/>
                  <p:nvPr/>
                </p:nvSpPr>
                <p:spPr>
                  <a:xfrm>
                    <a:off x="854823" y="3528416"/>
                    <a:ext cx="4506408" cy="406707"/>
                  </a:xfrm>
                  <a:prstGeom prst="rect">
                    <a:avLst/>
                  </a:prstGeom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P</a:t>
                    </a:r>
                    <a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rompt </a:t>
                    </a:r>
                    <a:r>
                      <a:rPr kumimoji="0" 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F</a:t>
                    </a:r>
                    <a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ission </a:t>
                    </a:r>
                    <a:r>
                      <a:rPr kumimoji="0" 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</a:t>
                    </a:r>
                    <a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 </a:t>
                    </a:r>
                    <a:r>
                      <a:rPr kumimoji="0" lang="en-US" sz="16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S</a:t>
                    </a:r>
                    <a:r>
                      <a:rPr kumimoji="0" lang="en-US" sz="16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Batang" pitchFamily="18" charset="-127"/>
                        <a:cs typeface="Times New Roman" panose="02020603050405020304" pitchFamily="18" charset="0"/>
                        <a:sym typeface="Symbol" panose="05050102010706020507" pitchFamily="18" charset="2"/>
                      </a:rPr>
                      <a:t>pectrum in PARIS</a:t>
                    </a:r>
                    <a:endParaRPr kumimoji="0" lang="en-US" sz="1600" b="1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FFC000"/>
                      </a:solidFill>
                      <a:effectLst>
                        <a:outerShdw blurRad="38100" dist="38100" dir="2700000" algn="tl">
                          <a:srgbClr val="000000">
                            <a:alpha val="43137"/>
                          </a:srgbClr>
                        </a:outerShdw>
                      </a:effectLst>
                      <a:uLnTx/>
                      <a:uFillTx/>
                      <a:latin typeface="Times New Roman" panose="02020603050405020304" pitchFamily="18" charset="0"/>
                      <a:ea typeface="Batang" pitchFamily="18" charset="-127"/>
                      <a:cs typeface="Times New Roman" panose="02020603050405020304" pitchFamily="18" charset="0"/>
                      <a:sym typeface="AGA Arabesque" pitchFamily="2" charset="2"/>
                    </a:endParaRPr>
                  </a:p>
                </p:txBody>
              </p:sp>
            </p:grpSp>
            <p:cxnSp>
              <p:nvCxnSpPr>
                <p:cNvPr id="25" name="Connecteur droit 24"/>
                <p:cNvCxnSpPr/>
                <p:nvPr/>
              </p:nvCxnSpPr>
              <p:spPr>
                <a:xfrm>
                  <a:off x="1666755" y="4853300"/>
                  <a:ext cx="95643" cy="9264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Connecteur droit 37"/>
                <p:cNvCxnSpPr/>
                <p:nvPr/>
              </p:nvCxnSpPr>
              <p:spPr>
                <a:xfrm>
                  <a:off x="1666755" y="4853300"/>
                  <a:ext cx="812785" cy="926400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Connecteur droit avec flèche 39"/>
                <p:cNvCxnSpPr/>
                <p:nvPr/>
              </p:nvCxnSpPr>
              <p:spPr>
                <a:xfrm flipH="1">
                  <a:off x="2538290" y="5382228"/>
                  <a:ext cx="887817" cy="64092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Connecteur droit avec flèche 41"/>
                <p:cNvCxnSpPr/>
                <p:nvPr/>
              </p:nvCxnSpPr>
              <p:spPr>
                <a:xfrm flipH="1">
                  <a:off x="2387027" y="5129452"/>
                  <a:ext cx="1039080" cy="160178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Connecteur droit avec flèche 43"/>
                <p:cNvCxnSpPr/>
                <p:nvPr/>
              </p:nvCxnSpPr>
              <p:spPr>
                <a:xfrm flipH="1">
                  <a:off x="3379297" y="4853300"/>
                  <a:ext cx="378268" cy="1049263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1" name="Connecteur droit 40"/>
              <p:cNvCxnSpPr/>
              <p:nvPr/>
            </p:nvCxnSpPr>
            <p:spPr>
              <a:xfrm>
                <a:off x="1848640" y="4853300"/>
                <a:ext cx="689650" cy="737272"/>
              </a:xfrm>
              <a:prstGeom prst="line">
                <a:avLst/>
              </a:prstGeom>
              <a:ln w="22225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" name="Rectangle 19"/>
            <p:cNvSpPr/>
            <p:nvPr/>
          </p:nvSpPr>
          <p:spPr>
            <a:xfrm>
              <a:off x="1177431" y="3900155"/>
              <a:ext cx="831743" cy="2517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F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310741" y="3769299"/>
              <a:ext cx="4639030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Symbol" panose="05050102010706020507" pitchFamily="18" charset="2"/>
                </a:rPr>
                <a:t>Fragment 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Symbol" panose="05050102010706020507" pitchFamily="18" charset="2"/>
                </a:rPr>
                <a:t>(Z,N) 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ea typeface="Batang" pitchFamily="18" charset="-127"/>
                  <a:cs typeface="Times New Roman" panose="02020603050405020304" pitchFamily="18" charset="0"/>
                  <a:sym typeface="Symbol" panose="05050102010706020507" pitchFamily="18" charset="2"/>
                </a:rPr>
                <a:t>in VAMOS++</a:t>
              </a: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Batang" pitchFamily="18" charset="-127"/>
                <a:cs typeface="Times New Roman" panose="02020603050405020304" pitchFamily="18" charset="0"/>
                <a:sym typeface="AGA Arabesque" pitchFamily="2" charset="2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326296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926076A-3962-A9EB-8385-1F1AD1788B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230" y="463550"/>
            <a:ext cx="7556500" cy="593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99994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9|11.4|8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.9"/>
</p:tagLst>
</file>

<file path=ppt/theme/theme1.xml><?xml version="1.0" encoding="utf-8"?>
<a:theme xmlns:a="http://schemas.openxmlformats.org/drawingml/2006/main" name="Kropla">
  <a:themeElements>
    <a:clrScheme name="Kropla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ropla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{CEE232DE-2F90-014E-BD5C-5219D253088D}TF5a3e5eeb-bdf0-4803-b68a-7370e4312f2d992423b6-b49a977981d8</Template>
  <TotalTime>5512</TotalTime>
  <Words>3183</Words>
  <Application>Microsoft Macintosh PowerPoint</Application>
  <PresentationFormat>Panoramiczny</PresentationFormat>
  <Paragraphs>406</Paragraphs>
  <Slides>44</Slides>
  <Notes>1</Notes>
  <HiddenSlides>0</HiddenSlides>
  <MMClips>0</MMClips>
  <ScaleCrop>false</ScaleCrop>
  <HeadingPairs>
    <vt:vector size="8" baseType="variant">
      <vt:variant>
        <vt:lpstr>Używane czcionki</vt:lpstr>
      </vt:variant>
      <vt:variant>
        <vt:i4>13</vt:i4>
      </vt:variant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44</vt:i4>
      </vt:variant>
    </vt:vector>
  </HeadingPairs>
  <TitlesOfParts>
    <vt:vector size="59" baseType="lpstr">
      <vt:lpstr>Batang</vt:lpstr>
      <vt:lpstr>Algerian</vt:lpstr>
      <vt:lpstr>Arial</vt:lpstr>
      <vt:lpstr>Calibri</vt:lpstr>
      <vt:lpstr>Cambria Math</vt:lpstr>
      <vt:lpstr>CMR10</vt:lpstr>
      <vt:lpstr>ElsevierSans</vt:lpstr>
      <vt:lpstr>Google Sans</vt:lpstr>
      <vt:lpstr>Helvetica</vt:lpstr>
      <vt:lpstr>Symbol</vt:lpstr>
      <vt:lpstr>Times New Roman</vt:lpstr>
      <vt:lpstr>Wingdings</vt:lpstr>
      <vt:lpstr>Wingdings 3</vt:lpstr>
      <vt:lpstr>Kropla</vt:lpstr>
      <vt:lpstr>Acrobat Document</vt:lpstr>
      <vt:lpstr>Population of  Pygmy Dipole Resonance States  in Fusion–Fission Reactions</vt:lpstr>
      <vt:lpstr>plan of the talk</vt:lpstr>
      <vt:lpstr>PDR – what do we know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Can PDr states be populated in fission reactions?</vt:lpstr>
      <vt:lpstr>vamos++@PARIS – Fusion-fission experiment in ganil </vt:lpstr>
      <vt:lpstr>Prezentacja programu PowerPoint</vt:lpstr>
      <vt:lpstr>PARIS array properties</vt:lpstr>
      <vt:lpstr>Prezentacja programu PowerPoint</vt:lpstr>
      <vt:lpstr>Prezentacja programu PowerPoint</vt:lpstr>
      <vt:lpstr>Prezentacja programu PowerPoint</vt:lpstr>
      <vt:lpstr>Prezentacja programu PowerPoint</vt:lpstr>
      <vt:lpstr>Do we see gamma Decay of pdr states in Fusion-fission experiment?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follow up experiments </vt:lpstr>
      <vt:lpstr>Next plans  experiment at CCB IFJ PAN: Evolution of pFG emission with excitation energy</vt:lpstr>
      <vt:lpstr>Posibly:  New VAMOS++&amp;PARIS exoeriment in Ganil,  but using more PARIS clusters at different angles, so that the measurements of Angular distributions of the claimed PDR states will be possible.</vt:lpstr>
      <vt:lpstr>PARIS: status and plans</vt:lpstr>
      <vt:lpstr>Prezentacja programu PowerPoint</vt:lpstr>
      <vt:lpstr>Prezentacja programu PowerPoint</vt:lpstr>
      <vt:lpstr>Prezentacja programu PowerPoint</vt:lpstr>
      <vt:lpstr>PARIS@LEGNARO</vt:lpstr>
      <vt:lpstr>Prezentacja programu PowerPoint</vt:lpstr>
      <vt:lpstr>ConclusionS</vt:lpstr>
      <vt:lpstr>Acknowledgements</vt:lpstr>
      <vt:lpstr>backup slides</vt:lpstr>
      <vt:lpstr>Prezentacja programu PowerPoint</vt:lpstr>
      <vt:lpstr>Prezentacja programu PowerPoint</vt:lpstr>
      <vt:lpstr>Prezentacja programu PowerPoint</vt:lpstr>
      <vt:lpstr>Prezentacja programu PowerPoint</vt:lpstr>
      <vt:lpstr>Promp gamma-ray: time measurement</vt:lpstr>
      <vt:lpstr>                             N, Z, identification  VAMOS++ spectrometer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Adam Maj</dc:creator>
  <cp:lastModifiedBy>Adam Maj</cp:lastModifiedBy>
  <cp:revision>56</cp:revision>
  <dcterms:created xsi:type="dcterms:W3CDTF">2026-09-14T09:43:45Z</dcterms:created>
  <dcterms:modified xsi:type="dcterms:W3CDTF">2026-09-20T10:41:15Z</dcterms:modified>
</cp:coreProperties>
</file>