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notesMasterIdLst>
    <p:notesMasterId r:id="rId36"/>
  </p:notesMasterIdLst>
  <p:sldIdLst>
    <p:sldId id="259" r:id="rId2"/>
    <p:sldId id="389" r:id="rId3"/>
    <p:sldId id="334" r:id="rId4"/>
    <p:sldId id="394" r:id="rId5"/>
    <p:sldId id="395" r:id="rId6"/>
    <p:sldId id="396" r:id="rId7"/>
    <p:sldId id="326" r:id="rId8"/>
    <p:sldId id="318" r:id="rId9"/>
    <p:sldId id="265" r:id="rId10"/>
    <p:sldId id="349" r:id="rId11"/>
    <p:sldId id="355" r:id="rId12"/>
    <p:sldId id="348" r:id="rId13"/>
    <p:sldId id="314" r:id="rId14"/>
    <p:sldId id="305" r:id="rId15"/>
    <p:sldId id="303" r:id="rId16"/>
    <p:sldId id="391" r:id="rId17"/>
    <p:sldId id="392" r:id="rId18"/>
    <p:sldId id="354" r:id="rId19"/>
    <p:sldId id="322" r:id="rId20"/>
    <p:sldId id="353" r:id="rId21"/>
    <p:sldId id="367" r:id="rId22"/>
    <p:sldId id="356" r:id="rId23"/>
    <p:sldId id="375" r:id="rId24"/>
    <p:sldId id="380" r:id="rId25"/>
    <p:sldId id="381" r:id="rId26"/>
    <p:sldId id="382" r:id="rId27"/>
    <p:sldId id="384" r:id="rId28"/>
    <p:sldId id="386" r:id="rId29"/>
    <p:sldId id="368" r:id="rId30"/>
    <p:sldId id="323" r:id="rId31"/>
    <p:sldId id="383" r:id="rId32"/>
    <p:sldId id="352" r:id="rId33"/>
    <p:sldId id="345" r:id="rId34"/>
    <p:sldId id="371" r:id="rId35"/>
  </p:sldIdLst>
  <p:sldSz cx="9144000" cy="5143500" type="screen16x9"/>
  <p:notesSz cx="6858000" cy="9144000"/>
  <p:defaultTextStyle>
    <a:defPPr>
      <a:defRPr lang="pl-PL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597" userDrawn="1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EBF5F5"/>
    <a:srgbClr val="FFFFCC"/>
    <a:srgbClr val="EEF6F6"/>
    <a:srgbClr val="009999"/>
    <a:srgbClr val="0000FF"/>
    <a:srgbClr val="A1BFC2"/>
    <a:srgbClr val="7092CB"/>
    <a:srgbClr val="FFBF00"/>
    <a:srgbClr val="7998BE"/>
    <a:srgbClr val="C8DAF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339" autoAdjust="0"/>
    <p:restoredTop sz="84499" autoAdjust="0"/>
  </p:normalViewPr>
  <p:slideViewPr>
    <p:cSldViewPr snapToGrid="0">
      <p:cViewPr varScale="1">
        <p:scale>
          <a:sx n="73" d="100"/>
          <a:sy n="73" d="100"/>
        </p:scale>
        <p:origin x="1088" y="52"/>
      </p:cViewPr>
      <p:guideLst>
        <p:guide orient="horz" pos="1597"/>
        <p:guide pos="2880"/>
      </p:guideLst>
    </p:cSldViewPr>
  </p:slideViewPr>
  <p:notesTextViewPr>
    <p:cViewPr>
      <p:scale>
        <a:sx n="3" d="2"/>
        <a:sy n="3" d="2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theme" Target="theme/theme1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presProps" Target="presProps.xml"/><Relationship Id="rId40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8" Type="http://schemas.openxmlformats.org/officeDocument/2006/relationships/slide" Target="slides/slide7.xml"/><Relationship Id="rId3" Type="http://schemas.openxmlformats.org/officeDocument/2006/relationships/slide" Target="slides/slide2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nagłówka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l-PL"/>
          </a:p>
        </p:txBody>
      </p:sp>
      <p:sp>
        <p:nvSpPr>
          <p:cNvPr id="3" name="Symbol zastępczy daty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D7FAEB0-E1F7-4880-B1B2-E5B06AE62D6F}" type="datetimeFigureOut">
              <a:rPr lang="pl-PL" smtClean="0"/>
              <a:t>20.09.2026</a:t>
            </a:fld>
            <a:endParaRPr lang="pl-PL"/>
          </a:p>
        </p:txBody>
      </p:sp>
      <p:sp>
        <p:nvSpPr>
          <p:cNvPr id="4" name="Symbol zastępczy obrazu slajdu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pl-PL"/>
          </a:p>
        </p:txBody>
      </p:sp>
      <p:sp>
        <p:nvSpPr>
          <p:cNvPr id="5" name="Symbol zastępczy notatek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6" name="Symbol zastępczy stopki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l-PL"/>
          </a:p>
        </p:txBody>
      </p:sp>
      <p:sp>
        <p:nvSpPr>
          <p:cNvPr id="7" name="Symbol zastępczy numeru slajdu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A4620FD-0227-4870-BDB8-0329B9CF613E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9608667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br>
              <a:rPr lang="pl-PL" sz="1200" dirty="0"/>
            </a:br>
            <a:endParaRPr lang="pl-PL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1CB5301-496F-4874-825E-49F119260A40}" type="slidenum">
              <a:rPr lang="pl-PL" smtClean="0">
                <a:solidFill>
                  <a:prstClr val="black"/>
                </a:solidFill>
              </a:rPr>
              <a:pPr/>
              <a:t>1</a:t>
            </a:fld>
            <a:endParaRPr lang="pl-PL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5704631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A4620FD-0227-4870-BDB8-0329B9CF613E}" type="slidenum">
              <a:rPr lang="pl-PL" smtClean="0"/>
              <a:t>2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67381348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 dirty="0">
              <a:latin typeface="+mj-lt"/>
            </a:endParaRPr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1CB5301-496F-4874-825E-49F119260A40}" type="slidenum">
              <a:rPr lang="pl-PL" smtClean="0"/>
              <a:t>3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7619191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 dirty="0">
              <a:latin typeface="+mj-lt"/>
            </a:endParaRPr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1CB5301-496F-4874-825E-49F119260A40}" type="slidenum">
              <a:rPr lang="pl-PL" smtClean="0"/>
              <a:t>4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65980296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 dirty="0">
              <a:latin typeface="+mj-lt"/>
            </a:endParaRPr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1CB5301-496F-4874-825E-49F119260A40}" type="slidenum">
              <a:rPr lang="pl-PL" smtClean="0"/>
              <a:t>5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551321274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 dirty="0">
              <a:latin typeface="+mj-lt"/>
            </a:endParaRPr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1CB5301-496F-4874-825E-49F119260A40}" type="slidenum">
              <a:rPr lang="pl-PL" smtClean="0"/>
              <a:t>6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689995105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 baseline="0" dirty="0"/>
          </a:p>
          <a:p>
            <a:endParaRPr lang="pl-PL" dirty="0"/>
          </a:p>
          <a:p>
            <a:endParaRPr lang="pl-PL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A4620FD-0227-4870-BDB8-0329B9CF613E}" type="slidenum">
              <a:rPr lang="pl-PL" smtClean="0"/>
              <a:t>7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228500114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A4620FD-0227-4870-BDB8-0329B9CF613E}" type="slidenum">
              <a:rPr lang="pl-PL" smtClean="0"/>
              <a:t>9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432202847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 dirty="0"/>
          </a:p>
          <a:p>
            <a:endParaRPr lang="pl-PL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A4620FD-0227-4870-BDB8-0329B9CF613E}" type="slidenum">
              <a:rPr lang="pl-PL" smtClean="0"/>
              <a:t>10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28496320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 dirty="0"/>
          </a:p>
          <a:p>
            <a:endParaRPr lang="pl-PL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A4620FD-0227-4870-BDB8-0329B9CF613E}" type="slidenum">
              <a:rPr lang="pl-PL" smtClean="0"/>
              <a:t>11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851278792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 i="0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A4620FD-0227-4870-BDB8-0329B9CF613E}" type="slidenum">
              <a:rPr lang="pl-PL" smtClean="0"/>
              <a:t>13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890995464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 i="0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A4620FD-0227-4870-BDB8-0329B9CF613E}" type="slidenum">
              <a:rPr lang="pl-PL" smtClean="0"/>
              <a:t>14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890995464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 sz="1200" i="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endParaRPr lang="pl-PL" sz="1200" i="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endParaRPr lang="pl-PL" i="0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A4620FD-0227-4870-BDB8-0329B9CF613E}" type="slidenum">
              <a:rPr lang="pl-PL" smtClean="0"/>
              <a:t>15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890995464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A4620FD-0227-4870-BDB8-0329B9CF613E}" type="slidenum">
              <a:rPr lang="pl-PL" smtClean="0"/>
              <a:t>16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86220173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A4620FD-0227-4870-BDB8-0329B9CF613E}" type="slidenum">
              <a:rPr lang="pl-PL" smtClean="0"/>
              <a:t>17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600916499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A4620FD-0227-4870-BDB8-0329B9CF613E}" type="slidenum">
              <a:rPr lang="pl-PL" smtClean="0"/>
              <a:t>21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297414395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A4620FD-0227-4870-BDB8-0329B9CF613E}" type="slidenum">
              <a:rPr lang="pl-PL" smtClean="0"/>
              <a:t>23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313858333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A4620FD-0227-4870-BDB8-0329B9CF613E}" type="slidenum">
              <a:rPr lang="pl-PL" smtClean="0"/>
              <a:t>24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908450062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46D37C9-8CF7-41DC-912B-0B074C941BAC}" type="slidenum">
              <a:rPr lang="pl-PL" smtClean="0"/>
              <a:t>25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974123177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46D37C9-8CF7-41DC-912B-0B074C941BAC}" type="slidenum">
              <a:rPr lang="pl-PL" smtClean="0"/>
              <a:t>26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753318221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46D37C9-8CF7-41DC-912B-0B074C941BAC}" type="slidenum">
              <a:rPr lang="pl-PL" smtClean="0"/>
              <a:t>27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846944914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A4620FD-0227-4870-BDB8-0329B9CF613E}" type="slidenum">
              <a:rPr lang="pl-PL" smtClean="0"/>
              <a:t>28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665680301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46D37C9-8CF7-41DC-912B-0B074C941BAC}" type="slidenum">
              <a:rPr lang="pl-PL" smtClean="0"/>
              <a:t>31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52564573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A4620FD-0227-4870-BDB8-0329B9CF613E}" type="slidenum">
              <a:rPr lang="pl-PL" smtClean="0"/>
              <a:t>32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515715278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 dirty="0"/>
          </a:p>
          <a:p>
            <a:endParaRPr lang="pl-PL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A4620FD-0227-4870-BDB8-0329B9CF613E}" type="slidenum">
              <a:rPr lang="pl-PL" smtClean="0"/>
              <a:t>33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007524226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A4620FD-0227-4870-BDB8-0329B9CF613E}" type="slidenum">
              <a:rPr lang="pl-PL" smtClean="0"/>
              <a:t>34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3057536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Slajd tytuł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Prostokąt 22"/>
          <p:cNvSpPr/>
          <p:nvPr/>
        </p:nvSpPr>
        <p:spPr>
          <a:xfrm flipV="1">
            <a:off x="5410190" y="2857506"/>
            <a:ext cx="3733819" cy="68315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24" name="Prostokąt 23"/>
          <p:cNvSpPr/>
          <p:nvPr/>
        </p:nvSpPr>
        <p:spPr>
          <a:xfrm flipV="1">
            <a:off x="5410211" y="2922758"/>
            <a:ext cx="3733801" cy="144018"/>
          </a:xfrm>
          <a:prstGeom prst="rect">
            <a:avLst/>
          </a:prstGeom>
          <a:solidFill>
            <a:schemeClr val="accent2">
              <a:alpha val="5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25" name="Prostokąt 24"/>
          <p:cNvSpPr/>
          <p:nvPr/>
        </p:nvSpPr>
        <p:spPr>
          <a:xfrm flipV="1">
            <a:off x="5410211" y="3086375"/>
            <a:ext cx="3733801" cy="6858"/>
          </a:xfrm>
          <a:prstGeom prst="rect">
            <a:avLst/>
          </a:prstGeom>
          <a:solidFill>
            <a:schemeClr val="accent2">
              <a:alpha val="65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26" name="Prostokąt 25"/>
          <p:cNvSpPr/>
          <p:nvPr/>
        </p:nvSpPr>
        <p:spPr>
          <a:xfrm flipV="1">
            <a:off x="5410200" y="3123302"/>
            <a:ext cx="1965960" cy="13716"/>
          </a:xfrm>
          <a:prstGeom prst="rect">
            <a:avLst/>
          </a:prstGeom>
          <a:solidFill>
            <a:schemeClr val="accent2">
              <a:alpha val="6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27" name="Prostokąt 26"/>
          <p:cNvSpPr/>
          <p:nvPr/>
        </p:nvSpPr>
        <p:spPr>
          <a:xfrm flipV="1">
            <a:off x="5410200" y="3149679"/>
            <a:ext cx="1965960" cy="6858"/>
          </a:xfrm>
          <a:prstGeom prst="rect">
            <a:avLst/>
          </a:prstGeom>
          <a:solidFill>
            <a:schemeClr val="accent2">
              <a:alpha val="65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 useBgFill="1">
        <p:nvSpPr>
          <p:cNvPr id="30" name="Prostokąt zaokrąglony 29"/>
          <p:cNvSpPr/>
          <p:nvPr/>
        </p:nvSpPr>
        <p:spPr bwMode="white">
          <a:xfrm>
            <a:off x="5410200" y="2971800"/>
            <a:ext cx="3063240" cy="20574"/>
          </a:xfrm>
          <a:prstGeom prst="roundRect">
            <a:avLst>
              <a:gd name="adj" fmla="val 16667"/>
            </a:avLst>
          </a:prstGeom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 useBgFill="1">
        <p:nvSpPr>
          <p:cNvPr id="31" name="Prostokąt zaokrąglony 30"/>
          <p:cNvSpPr/>
          <p:nvPr/>
        </p:nvSpPr>
        <p:spPr bwMode="white">
          <a:xfrm>
            <a:off x="7376507" y="3045737"/>
            <a:ext cx="1600200" cy="27432"/>
          </a:xfrm>
          <a:prstGeom prst="roundRect">
            <a:avLst>
              <a:gd name="adj" fmla="val 16667"/>
            </a:avLst>
          </a:prstGeom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7" name="Prostokąt 6"/>
          <p:cNvSpPr/>
          <p:nvPr/>
        </p:nvSpPr>
        <p:spPr>
          <a:xfrm>
            <a:off x="1" y="2737246"/>
            <a:ext cx="9144000" cy="183128"/>
          </a:xfrm>
          <a:prstGeom prst="rect">
            <a:avLst/>
          </a:prstGeom>
          <a:solidFill>
            <a:schemeClr val="accent2">
              <a:alpha val="5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10" name="Prostokąt 9"/>
          <p:cNvSpPr/>
          <p:nvPr/>
        </p:nvSpPr>
        <p:spPr>
          <a:xfrm>
            <a:off x="11" y="2756646"/>
            <a:ext cx="9144001" cy="105508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11" name="Prostokąt 10"/>
          <p:cNvSpPr/>
          <p:nvPr/>
        </p:nvSpPr>
        <p:spPr>
          <a:xfrm flipV="1">
            <a:off x="6414051" y="2732318"/>
            <a:ext cx="2729950" cy="186324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19" name="Prostokąt 18"/>
          <p:cNvSpPr/>
          <p:nvPr/>
        </p:nvSpPr>
        <p:spPr>
          <a:xfrm>
            <a:off x="0" y="1"/>
            <a:ext cx="9144000" cy="2776275"/>
          </a:xfrm>
          <a:prstGeom prst="rect">
            <a:avLst/>
          </a:prstGeom>
          <a:solidFill>
            <a:schemeClr val="tx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8" name="Tytuł 7"/>
          <p:cNvSpPr>
            <a:spLocks noGrp="1"/>
          </p:cNvSpPr>
          <p:nvPr>
            <p:ph type="ctrTitle"/>
          </p:nvPr>
        </p:nvSpPr>
        <p:spPr>
          <a:xfrm>
            <a:off x="457200" y="1801421"/>
            <a:ext cx="8458200" cy="1102519"/>
          </a:xfrm>
        </p:spPr>
        <p:txBody>
          <a:bodyPr anchor="b"/>
          <a:lstStyle>
            <a:lvl1pPr>
              <a:defRPr sz="4400">
                <a:solidFill>
                  <a:schemeClr val="bg1"/>
                </a:solidFill>
              </a:defRPr>
            </a:lvl1pPr>
          </a:lstStyle>
          <a:p>
            <a:r>
              <a:rPr kumimoji="0" lang="pl-PL"/>
              <a:t>Kliknij, aby edytować styl</a:t>
            </a:r>
            <a:endParaRPr kumimoji="0" lang="en-US"/>
          </a:p>
        </p:txBody>
      </p:sp>
      <p:sp>
        <p:nvSpPr>
          <p:cNvPr id="9" name="Podtytuł 8"/>
          <p:cNvSpPr>
            <a:spLocks noGrp="1"/>
          </p:cNvSpPr>
          <p:nvPr>
            <p:ph type="subTitle" idx="1"/>
          </p:nvPr>
        </p:nvSpPr>
        <p:spPr>
          <a:xfrm>
            <a:off x="457200" y="2924953"/>
            <a:ext cx="4953000" cy="1314450"/>
          </a:xfrm>
        </p:spPr>
        <p:txBody>
          <a:bodyPr/>
          <a:lstStyle>
            <a:lvl1pPr marL="64008" indent="0" algn="l">
              <a:buNone/>
              <a:defRPr sz="2400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pl-PL"/>
              <a:t>Kliknij, aby edytować styl wzorca podtytułu</a:t>
            </a:r>
            <a:endParaRPr kumimoji="0" lang="en-US"/>
          </a:p>
        </p:txBody>
      </p:sp>
      <p:sp>
        <p:nvSpPr>
          <p:cNvPr id="28" name="Symbol zastępczy daty 27"/>
          <p:cNvSpPr>
            <a:spLocks noGrp="1"/>
          </p:cNvSpPr>
          <p:nvPr>
            <p:ph type="dt" sz="half" idx="10"/>
          </p:nvPr>
        </p:nvSpPr>
        <p:spPr>
          <a:xfrm>
            <a:off x="6705600" y="3154680"/>
            <a:ext cx="960120" cy="342900"/>
          </a:xfrm>
        </p:spPr>
        <p:txBody>
          <a:bodyPr/>
          <a:lstStyle/>
          <a:p>
            <a:fld id="{9285FBAE-FC3B-4B9E-B466-0FFA6E692C95}" type="datetimeFigureOut">
              <a:rPr lang="pl-PL" smtClean="0">
                <a:solidFill>
                  <a:srgbClr val="438086"/>
                </a:solidFill>
              </a:rPr>
              <a:pPr/>
              <a:t>20.09.2026</a:t>
            </a:fld>
            <a:endParaRPr lang="pl-PL">
              <a:solidFill>
                <a:srgbClr val="438086"/>
              </a:solidFill>
            </a:endParaRPr>
          </a:p>
        </p:txBody>
      </p:sp>
      <p:sp>
        <p:nvSpPr>
          <p:cNvPr id="17" name="Symbol zastępczy stopki 16"/>
          <p:cNvSpPr>
            <a:spLocks noGrp="1"/>
          </p:cNvSpPr>
          <p:nvPr>
            <p:ph type="ftr" sz="quarter" idx="11"/>
          </p:nvPr>
        </p:nvSpPr>
        <p:spPr>
          <a:xfrm>
            <a:off x="5410200" y="3153966"/>
            <a:ext cx="1295400" cy="342900"/>
          </a:xfrm>
        </p:spPr>
        <p:txBody>
          <a:bodyPr/>
          <a:lstStyle/>
          <a:p>
            <a:endParaRPr lang="pl-PL">
              <a:solidFill>
                <a:srgbClr val="438086"/>
              </a:solidFill>
            </a:endParaRPr>
          </a:p>
        </p:txBody>
      </p:sp>
      <p:sp>
        <p:nvSpPr>
          <p:cNvPr id="29" name="Symbol zastępczy numeru slajdu 28"/>
          <p:cNvSpPr>
            <a:spLocks noGrp="1"/>
          </p:cNvSpPr>
          <p:nvPr>
            <p:ph type="sldNum" sz="quarter" idx="12"/>
          </p:nvPr>
        </p:nvSpPr>
        <p:spPr>
          <a:xfrm>
            <a:off x="8320088" y="852"/>
            <a:ext cx="747712" cy="274320"/>
          </a:xfrm>
        </p:spPr>
        <p:txBody>
          <a:bodyPr/>
          <a:lstStyle>
            <a:lvl1pPr algn="r">
              <a:defRPr sz="1800">
                <a:solidFill>
                  <a:schemeClr val="bg1"/>
                </a:solidFill>
              </a:defRPr>
            </a:lvl1pPr>
          </a:lstStyle>
          <a:p>
            <a:fld id="{C4848FCF-FAED-4DA0-8294-F19BFBA989A7}" type="slidenum">
              <a:rPr lang="pl-PL" smtClean="0">
                <a:solidFill>
                  <a:prstClr val="white"/>
                </a:solidFill>
              </a:rPr>
              <a:pPr/>
              <a:t>‹#›</a:t>
            </a:fld>
            <a:endParaRPr lang="pl-PL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757991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ytuł i zawartoś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pl-PL"/>
              <a:t>Kliknij, aby edytować styl</a:t>
            </a:r>
            <a:endParaRPr kumimoji="0" lang="en-US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pl-PL"/>
              <a:t>Kliknij, aby edytować style wzorca tekstu</a:t>
            </a:r>
          </a:p>
          <a:p>
            <a:pPr lvl="1" eaLnBrk="1" latinLnBrk="0" hangingPunct="1"/>
            <a:r>
              <a:rPr lang="pl-PL"/>
              <a:t>Drugi poziom</a:t>
            </a:r>
          </a:p>
          <a:p>
            <a:pPr lvl="2" eaLnBrk="1" latinLnBrk="0" hangingPunct="1"/>
            <a:r>
              <a:rPr lang="pl-PL"/>
              <a:t>Trzeci poziom</a:t>
            </a:r>
          </a:p>
          <a:p>
            <a:pPr lvl="3" eaLnBrk="1" latinLnBrk="0" hangingPunct="1"/>
            <a:r>
              <a:rPr lang="pl-PL"/>
              <a:t>Czwarty poziom</a:t>
            </a:r>
          </a:p>
          <a:p>
            <a:pPr lvl="4" eaLnBrk="1" latinLnBrk="0" hangingPunct="1"/>
            <a:r>
              <a:rPr lang="pl-PL"/>
              <a:t>Piąty poziom</a:t>
            </a:r>
            <a:endParaRPr kumimoji="0" lang="en-US"/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85FBAE-FC3B-4B9E-B466-0FFA6E692C95}" type="datetimeFigureOut">
              <a:rPr lang="pl-PL" smtClean="0">
                <a:solidFill>
                  <a:srgbClr val="438086"/>
                </a:solidFill>
              </a:rPr>
              <a:pPr/>
              <a:t>20.09.2026</a:t>
            </a:fld>
            <a:endParaRPr lang="pl-PL">
              <a:solidFill>
                <a:srgbClr val="438086"/>
              </a:solidFill>
            </a:endParaRPr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>
              <a:solidFill>
                <a:srgbClr val="438086"/>
              </a:solidFill>
            </a:endParaRPr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848FCF-FAED-4DA0-8294-F19BFBA989A7}" type="slidenum">
              <a:rPr lang="pl-PL" smtClean="0"/>
              <a:pPr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9160097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Nagłówek sekcj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722313" y="1485901"/>
            <a:ext cx="7772400" cy="1021556"/>
          </a:xfrm>
        </p:spPr>
        <p:txBody>
          <a:bodyPr anchor="b">
            <a:noAutofit/>
          </a:bodyPr>
          <a:lstStyle>
            <a:lvl1pPr algn="l">
              <a:buNone/>
              <a:defRPr sz="4300" b="1" cap="none" baseline="0">
                <a:ln w="12700">
                  <a:solidFill>
                    <a:schemeClr val="accent2">
                      <a:shade val="90000"/>
                      <a:satMod val="150000"/>
                    </a:schemeClr>
                  </a:solidFill>
                </a:ln>
                <a:solidFill>
                  <a:srgbClr val="FFFFFF"/>
                </a:solidFill>
                <a:effectLst>
                  <a:outerShdw blurRad="38100" dist="381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</a:lstStyle>
          <a:p>
            <a:r>
              <a:rPr kumimoji="0" lang="pl-PL"/>
              <a:t>Kliknij, aby edytować styl</a:t>
            </a:r>
            <a:endParaRPr kumimoji="0" lang="en-US"/>
          </a:p>
        </p:txBody>
      </p:sp>
      <p:sp>
        <p:nvSpPr>
          <p:cNvPr id="3" name="Symbol zastępczy tekstu 2"/>
          <p:cNvSpPr>
            <a:spLocks noGrp="1"/>
          </p:cNvSpPr>
          <p:nvPr>
            <p:ph type="body" idx="1"/>
          </p:nvPr>
        </p:nvSpPr>
        <p:spPr>
          <a:xfrm>
            <a:off x="722313" y="2525316"/>
            <a:ext cx="7772400" cy="1132284"/>
          </a:xfrm>
        </p:spPr>
        <p:txBody>
          <a:bodyPr anchor="t"/>
          <a:lstStyle>
            <a:lvl1pPr marL="45720" indent="0">
              <a:buNone/>
              <a:defRPr sz="2100" b="0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pl-PL"/>
              <a:t>Kliknij, aby edytować style wzorca tekstu</a:t>
            </a:r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85FBAE-FC3B-4B9E-B466-0FFA6E692C95}" type="datetimeFigureOut">
              <a:rPr lang="pl-PL" smtClean="0">
                <a:solidFill>
                  <a:srgbClr val="438086"/>
                </a:solidFill>
              </a:rPr>
              <a:pPr/>
              <a:t>20.09.2026</a:t>
            </a:fld>
            <a:endParaRPr lang="pl-PL">
              <a:solidFill>
                <a:srgbClr val="438086"/>
              </a:solidFill>
            </a:endParaRPr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>
              <a:solidFill>
                <a:srgbClr val="438086"/>
              </a:solidFill>
            </a:endParaRPr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848FCF-FAED-4DA0-8294-F19BFBA989A7}" type="slidenum">
              <a:rPr lang="pl-PL" smtClean="0"/>
              <a:pPr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58751216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wa elementy zawartośc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pl-PL"/>
              <a:t>Kliknij, aby edytować styl</a:t>
            </a:r>
            <a:endParaRPr kumimoji="0" lang="en-US"/>
          </a:p>
        </p:txBody>
      </p:sp>
      <p:sp>
        <p:nvSpPr>
          <p:cNvPr id="3" name="Symbol zastępczy zawartości 2"/>
          <p:cNvSpPr>
            <a:spLocks noGrp="1"/>
          </p:cNvSpPr>
          <p:nvPr>
            <p:ph sz="half" idx="1"/>
          </p:nvPr>
        </p:nvSpPr>
        <p:spPr>
          <a:xfrm>
            <a:off x="457200" y="1687069"/>
            <a:ext cx="4038600" cy="3394472"/>
          </a:xfrm>
        </p:spPr>
        <p:txBody>
          <a:bodyPr/>
          <a:lstStyle>
            <a:lvl1pPr>
              <a:defRPr sz="2000"/>
            </a:lvl1pPr>
            <a:lvl2pPr>
              <a:defRPr sz="19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pl-PL"/>
              <a:t>Kliknij, aby edytować style wzorca tekstu</a:t>
            </a:r>
          </a:p>
          <a:p>
            <a:pPr lvl="1" eaLnBrk="1" latinLnBrk="0" hangingPunct="1"/>
            <a:r>
              <a:rPr lang="pl-PL"/>
              <a:t>Drugi poziom</a:t>
            </a:r>
          </a:p>
          <a:p>
            <a:pPr lvl="2" eaLnBrk="1" latinLnBrk="0" hangingPunct="1"/>
            <a:r>
              <a:rPr lang="pl-PL"/>
              <a:t>Trzeci poziom</a:t>
            </a:r>
          </a:p>
          <a:p>
            <a:pPr lvl="3" eaLnBrk="1" latinLnBrk="0" hangingPunct="1"/>
            <a:r>
              <a:rPr lang="pl-PL"/>
              <a:t>Czwarty poziom</a:t>
            </a:r>
          </a:p>
          <a:p>
            <a:pPr lvl="4" eaLnBrk="1" latinLnBrk="0" hangingPunct="1"/>
            <a:r>
              <a:rPr lang="pl-PL"/>
              <a:t>Piąty poziom</a:t>
            </a:r>
            <a:endParaRPr kumimoji="0" lang="en-US"/>
          </a:p>
        </p:txBody>
      </p:sp>
      <p:sp>
        <p:nvSpPr>
          <p:cNvPr id="4" name="Symbol zastępczy zawartości 3"/>
          <p:cNvSpPr>
            <a:spLocks noGrp="1"/>
          </p:cNvSpPr>
          <p:nvPr>
            <p:ph sz="half" idx="2"/>
          </p:nvPr>
        </p:nvSpPr>
        <p:spPr>
          <a:xfrm>
            <a:off x="4648200" y="1687069"/>
            <a:ext cx="4038600" cy="3394472"/>
          </a:xfrm>
        </p:spPr>
        <p:txBody>
          <a:bodyPr/>
          <a:lstStyle>
            <a:lvl1pPr>
              <a:defRPr sz="2000"/>
            </a:lvl1pPr>
            <a:lvl2pPr>
              <a:defRPr sz="19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pl-PL"/>
              <a:t>Kliknij, aby edytować style wzorca tekstu</a:t>
            </a:r>
          </a:p>
          <a:p>
            <a:pPr lvl="1" eaLnBrk="1" latinLnBrk="0" hangingPunct="1"/>
            <a:r>
              <a:rPr lang="pl-PL"/>
              <a:t>Drugi poziom</a:t>
            </a:r>
          </a:p>
          <a:p>
            <a:pPr lvl="2" eaLnBrk="1" latinLnBrk="0" hangingPunct="1"/>
            <a:r>
              <a:rPr lang="pl-PL"/>
              <a:t>Trzeci poziom</a:t>
            </a:r>
          </a:p>
          <a:p>
            <a:pPr lvl="3" eaLnBrk="1" latinLnBrk="0" hangingPunct="1"/>
            <a:r>
              <a:rPr lang="pl-PL"/>
              <a:t>Czwarty poziom</a:t>
            </a:r>
          </a:p>
          <a:p>
            <a:pPr lvl="4" eaLnBrk="1" latinLnBrk="0" hangingPunct="1"/>
            <a:r>
              <a:rPr lang="pl-PL"/>
              <a:t>Piąty poziom</a:t>
            </a:r>
            <a:endParaRPr kumimoji="0" lang="en-US"/>
          </a:p>
        </p:txBody>
      </p:sp>
      <p:sp>
        <p:nvSpPr>
          <p:cNvPr id="5" name="Symbol zastępczy daty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85FBAE-FC3B-4B9E-B466-0FFA6E692C95}" type="datetimeFigureOut">
              <a:rPr lang="pl-PL" smtClean="0">
                <a:solidFill>
                  <a:srgbClr val="438086"/>
                </a:solidFill>
              </a:rPr>
              <a:pPr/>
              <a:t>20.09.2026</a:t>
            </a:fld>
            <a:endParaRPr lang="pl-PL">
              <a:solidFill>
                <a:srgbClr val="438086"/>
              </a:solidFill>
            </a:endParaRPr>
          </a:p>
        </p:txBody>
      </p:sp>
      <p:sp>
        <p:nvSpPr>
          <p:cNvPr id="6" name="Symbol zastępczy stopki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>
              <a:solidFill>
                <a:srgbClr val="438086"/>
              </a:solidFill>
            </a:endParaRPr>
          </a:p>
        </p:txBody>
      </p:sp>
      <p:sp>
        <p:nvSpPr>
          <p:cNvPr id="7" name="Symbol zastępczy numeru slajd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848FCF-FAED-4DA0-8294-F19BFBA989A7}" type="slidenum">
              <a:rPr lang="pl-PL" smtClean="0"/>
              <a:pPr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41478852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ównan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381000" y="857250"/>
            <a:ext cx="8382000" cy="802386"/>
          </a:xfrm>
        </p:spPr>
        <p:txBody>
          <a:bodyPr anchor="ctr"/>
          <a:lstStyle>
            <a:lvl1pPr>
              <a:defRPr sz="4000" b="0" i="0" cap="none" baseline="0"/>
            </a:lvl1pPr>
          </a:lstStyle>
          <a:p>
            <a:r>
              <a:rPr kumimoji="0" lang="pl-PL"/>
              <a:t>Kliknij, aby edytować styl</a:t>
            </a:r>
            <a:endParaRPr kumimoji="0" lang="en-US"/>
          </a:p>
        </p:txBody>
      </p:sp>
      <p:sp>
        <p:nvSpPr>
          <p:cNvPr id="3" name="Symbol zastępczy tekstu 2"/>
          <p:cNvSpPr>
            <a:spLocks noGrp="1"/>
          </p:cNvSpPr>
          <p:nvPr>
            <p:ph type="body" idx="1"/>
          </p:nvPr>
        </p:nvSpPr>
        <p:spPr>
          <a:xfrm>
            <a:off x="381000" y="1683728"/>
            <a:ext cx="4041648" cy="342900"/>
          </a:xfrm>
          <a:solidFill>
            <a:schemeClr val="accent2">
              <a:satMod val="150000"/>
              <a:alpha val="25000"/>
            </a:schemeClr>
          </a:solidFill>
          <a:ln w="12700">
            <a:solidFill>
              <a:schemeClr val="accent2"/>
            </a:solidFill>
          </a:ln>
        </p:spPr>
        <p:txBody>
          <a:bodyPr anchor="ctr">
            <a:noAutofit/>
          </a:bodyPr>
          <a:lstStyle>
            <a:lvl1pPr marL="45720" indent="0">
              <a:buNone/>
              <a:defRPr sz="1900" b="1">
                <a:solidFill>
                  <a:schemeClr val="tx1">
                    <a:tint val="95000"/>
                  </a:schemeClr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pl-PL"/>
              <a:t>Kliknij, aby edytować style wzorca tekstu</a:t>
            </a:r>
          </a:p>
        </p:txBody>
      </p:sp>
      <p:sp>
        <p:nvSpPr>
          <p:cNvPr id="4" name="Symbol zastępczy tekstu 3"/>
          <p:cNvSpPr>
            <a:spLocks noGrp="1"/>
          </p:cNvSpPr>
          <p:nvPr>
            <p:ph type="body" sz="half" idx="3"/>
          </p:nvPr>
        </p:nvSpPr>
        <p:spPr>
          <a:xfrm>
            <a:off x="4721236" y="1683728"/>
            <a:ext cx="4041775" cy="342900"/>
          </a:xfrm>
          <a:solidFill>
            <a:schemeClr val="accent2">
              <a:satMod val="150000"/>
              <a:alpha val="25000"/>
            </a:schemeClr>
          </a:solidFill>
          <a:ln w="12700">
            <a:solidFill>
              <a:schemeClr val="accent2"/>
            </a:solidFill>
          </a:ln>
        </p:spPr>
        <p:txBody>
          <a:bodyPr anchor="ctr">
            <a:noAutofit/>
          </a:bodyPr>
          <a:lstStyle>
            <a:lvl1pPr marL="45720" indent="0">
              <a:buNone/>
              <a:defRPr sz="1900" b="1">
                <a:solidFill>
                  <a:schemeClr val="tx1">
                    <a:tint val="95000"/>
                  </a:schemeClr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pl-PL"/>
              <a:t>Kliknij, aby edytować style wzorca tekstu</a:t>
            </a:r>
          </a:p>
        </p:txBody>
      </p:sp>
      <p:sp>
        <p:nvSpPr>
          <p:cNvPr id="5" name="Symbol zastępczy zawartości 4"/>
          <p:cNvSpPr>
            <a:spLocks noGrp="1"/>
          </p:cNvSpPr>
          <p:nvPr>
            <p:ph sz="quarter" idx="2"/>
          </p:nvPr>
        </p:nvSpPr>
        <p:spPr>
          <a:xfrm>
            <a:off x="381000" y="2031389"/>
            <a:ext cx="4041648" cy="2914650"/>
          </a:xfrm>
        </p:spPr>
        <p:txBody>
          <a:bodyPr/>
          <a:lstStyle>
            <a:lvl1pPr>
              <a:defRPr sz="20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pl-PL"/>
              <a:t>Kliknij, aby edytować style wzorca tekstu</a:t>
            </a:r>
          </a:p>
          <a:p>
            <a:pPr lvl="1" eaLnBrk="1" latinLnBrk="0" hangingPunct="1"/>
            <a:r>
              <a:rPr lang="pl-PL"/>
              <a:t>Drugi poziom</a:t>
            </a:r>
          </a:p>
          <a:p>
            <a:pPr lvl="2" eaLnBrk="1" latinLnBrk="0" hangingPunct="1"/>
            <a:r>
              <a:rPr lang="pl-PL"/>
              <a:t>Trzeci poziom</a:t>
            </a:r>
          </a:p>
          <a:p>
            <a:pPr lvl="3" eaLnBrk="1" latinLnBrk="0" hangingPunct="1"/>
            <a:r>
              <a:rPr lang="pl-PL"/>
              <a:t>Czwarty poziom</a:t>
            </a:r>
          </a:p>
          <a:p>
            <a:pPr lvl="4" eaLnBrk="1" latinLnBrk="0" hangingPunct="1"/>
            <a:r>
              <a:rPr lang="pl-PL"/>
              <a:t>Piąty poziom</a:t>
            </a:r>
            <a:endParaRPr kumimoji="0" lang="en-US"/>
          </a:p>
        </p:txBody>
      </p:sp>
      <p:sp>
        <p:nvSpPr>
          <p:cNvPr id="6" name="Symbol zastępczy zawartości 5"/>
          <p:cNvSpPr>
            <a:spLocks noGrp="1"/>
          </p:cNvSpPr>
          <p:nvPr>
            <p:ph sz="quarter" idx="4"/>
          </p:nvPr>
        </p:nvSpPr>
        <p:spPr>
          <a:xfrm>
            <a:off x="4718315" y="2031389"/>
            <a:ext cx="4041775" cy="2914650"/>
          </a:xfrm>
        </p:spPr>
        <p:txBody>
          <a:bodyPr/>
          <a:lstStyle>
            <a:lvl1pPr>
              <a:defRPr sz="20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pl-PL"/>
              <a:t>Kliknij, aby edytować style wzorca tekstu</a:t>
            </a:r>
          </a:p>
          <a:p>
            <a:pPr lvl="1" eaLnBrk="1" latinLnBrk="0" hangingPunct="1"/>
            <a:r>
              <a:rPr lang="pl-PL"/>
              <a:t>Drugi poziom</a:t>
            </a:r>
          </a:p>
          <a:p>
            <a:pPr lvl="2" eaLnBrk="1" latinLnBrk="0" hangingPunct="1"/>
            <a:r>
              <a:rPr lang="pl-PL"/>
              <a:t>Trzeci poziom</a:t>
            </a:r>
          </a:p>
          <a:p>
            <a:pPr lvl="3" eaLnBrk="1" latinLnBrk="0" hangingPunct="1"/>
            <a:r>
              <a:rPr lang="pl-PL"/>
              <a:t>Czwarty poziom</a:t>
            </a:r>
          </a:p>
          <a:p>
            <a:pPr lvl="4" eaLnBrk="1" latinLnBrk="0" hangingPunct="1"/>
            <a:r>
              <a:rPr lang="pl-PL"/>
              <a:t>Piąty poziom</a:t>
            </a:r>
            <a:endParaRPr kumimoji="0" lang="en-US"/>
          </a:p>
        </p:txBody>
      </p:sp>
      <p:sp>
        <p:nvSpPr>
          <p:cNvPr id="26" name="Symbol zastępczy daty 25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fld id="{9285FBAE-FC3B-4B9E-B466-0FFA6E692C95}" type="datetimeFigureOut">
              <a:rPr lang="pl-PL" smtClean="0">
                <a:solidFill>
                  <a:srgbClr val="438086"/>
                </a:solidFill>
              </a:rPr>
              <a:pPr/>
              <a:t>20.09.2026</a:t>
            </a:fld>
            <a:endParaRPr lang="pl-PL">
              <a:solidFill>
                <a:srgbClr val="438086"/>
              </a:solidFill>
            </a:endParaRPr>
          </a:p>
        </p:txBody>
      </p:sp>
      <p:sp>
        <p:nvSpPr>
          <p:cNvPr id="27" name="Symbol zastępczy numeru slajdu 26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fld id="{C4848FCF-FAED-4DA0-8294-F19BFBA989A7}" type="slidenum">
              <a:rPr lang="pl-PL" smtClean="0"/>
              <a:pPr/>
              <a:t>‹#›</a:t>
            </a:fld>
            <a:endParaRPr lang="pl-PL"/>
          </a:p>
        </p:txBody>
      </p:sp>
      <p:sp>
        <p:nvSpPr>
          <p:cNvPr id="28" name="Symbol zastępczy stopki 27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endParaRPr lang="pl-PL">
              <a:solidFill>
                <a:srgbClr val="438086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6075253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ylko tytu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457200" y="857250"/>
            <a:ext cx="8229600" cy="802386"/>
          </a:xfrm>
        </p:spPr>
        <p:txBody>
          <a:bodyPr anchor="ctr"/>
          <a:lstStyle>
            <a:lvl1pPr>
              <a:defRPr sz="4000">
                <a:solidFill>
                  <a:schemeClr val="tx2"/>
                </a:solidFill>
              </a:defRPr>
            </a:lvl1pPr>
          </a:lstStyle>
          <a:p>
            <a:r>
              <a:rPr kumimoji="0" lang="pl-PL"/>
              <a:t>Kliknij, aby edytować styl</a:t>
            </a:r>
            <a:endParaRPr kumimoji="0" lang="en-US"/>
          </a:p>
        </p:txBody>
      </p:sp>
      <p:sp>
        <p:nvSpPr>
          <p:cNvPr id="3" name="Symbol zastępczy daty 2"/>
          <p:cNvSpPr>
            <a:spLocks noGrp="1"/>
          </p:cNvSpPr>
          <p:nvPr>
            <p:ph type="dt" sz="half" idx="10"/>
          </p:nvPr>
        </p:nvSpPr>
        <p:spPr>
          <a:xfrm>
            <a:off x="6583680" y="459486"/>
            <a:ext cx="957264" cy="342900"/>
          </a:xfrm>
        </p:spPr>
        <p:txBody>
          <a:bodyPr/>
          <a:lstStyle/>
          <a:p>
            <a:fld id="{9285FBAE-FC3B-4B9E-B466-0FFA6E692C95}" type="datetimeFigureOut">
              <a:rPr lang="pl-PL" smtClean="0">
                <a:solidFill>
                  <a:srgbClr val="438086"/>
                </a:solidFill>
              </a:rPr>
              <a:pPr/>
              <a:t>20.09.2026</a:t>
            </a:fld>
            <a:endParaRPr lang="pl-PL">
              <a:solidFill>
                <a:srgbClr val="438086"/>
              </a:solidFill>
            </a:endParaRPr>
          </a:p>
        </p:txBody>
      </p:sp>
      <p:sp>
        <p:nvSpPr>
          <p:cNvPr id="4" name="Symbol zastępczy stopki 3"/>
          <p:cNvSpPr>
            <a:spLocks noGrp="1"/>
          </p:cNvSpPr>
          <p:nvPr>
            <p:ph type="ftr" sz="quarter" idx="11"/>
          </p:nvPr>
        </p:nvSpPr>
        <p:spPr>
          <a:xfrm>
            <a:off x="5257800" y="459486"/>
            <a:ext cx="1325880" cy="342900"/>
          </a:xfrm>
        </p:spPr>
        <p:txBody>
          <a:bodyPr/>
          <a:lstStyle/>
          <a:p>
            <a:endParaRPr lang="pl-PL">
              <a:solidFill>
                <a:srgbClr val="438086"/>
              </a:solidFill>
            </a:endParaRPr>
          </a:p>
        </p:txBody>
      </p:sp>
      <p:sp>
        <p:nvSpPr>
          <p:cNvPr id="5" name="Symbol zastępczy numeru slajdu 4"/>
          <p:cNvSpPr>
            <a:spLocks noGrp="1"/>
          </p:cNvSpPr>
          <p:nvPr>
            <p:ph type="sldNum" sz="quarter" idx="12"/>
          </p:nvPr>
        </p:nvSpPr>
        <p:spPr>
          <a:xfrm>
            <a:off x="8174736" y="1704"/>
            <a:ext cx="762000" cy="274320"/>
          </a:xfrm>
        </p:spPr>
        <p:txBody>
          <a:bodyPr/>
          <a:lstStyle/>
          <a:p>
            <a:fld id="{C4848FCF-FAED-4DA0-8294-F19BFBA989A7}" type="slidenum">
              <a:rPr lang="pl-PL" smtClean="0"/>
              <a:pPr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8809985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us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daty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85FBAE-FC3B-4B9E-B466-0FFA6E692C95}" type="datetimeFigureOut">
              <a:rPr lang="pl-PL" smtClean="0">
                <a:solidFill>
                  <a:srgbClr val="438086"/>
                </a:solidFill>
              </a:rPr>
              <a:pPr/>
              <a:t>20.09.2026</a:t>
            </a:fld>
            <a:endParaRPr lang="pl-PL">
              <a:solidFill>
                <a:srgbClr val="438086"/>
              </a:solidFill>
            </a:endParaRPr>
          </a:p>
        </p:txBody>
      </p:sp>
      <p:sp>
        <p:nvSpPr>
          <p:cNvPr id="3" name="Symbol zastępczy stopki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>
              <a:solidFill>
                <a:srgbClr val="438086"/>
              </a:solidFill>
            </a:endParaRPr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848FCF-FAED-4DA0-8294-F19BFBA989A7}" type="slidenum">
              <a:rPr lang="pl-PL" smtClean="0"/>
              <a:pPr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19722531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Zawartość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5353496" y="826478"/>
            <a:ext cx="3383280" cy="658368"/>
          </a:xfrm>
        </p:spPr>
        <p:txBody>
          <a:bodyPr anchor="b"/>
          <a:lstStyle>
            <a:lvl1pPr algn="l">
              <a:buNone/>
              <a:defRPr sz="1800" b="1"/>
            </a:lvl1pPr>
          </a:lstStyle>
          <a:p>
            <a:r>
              <a:rPr kumimoji="0" lang="pl-PL"/>
              <a:t>Kliknij, aby edytować styl</a:t>
            </a:r>
            <a:endParaRPr kumimoji="0" lang="en-US"/>
          </a:p>
        </p:txBody>
      </p:sp>
      <p:sp>
        <p:nvSpPr>
          <p:cNvPr id="3" name="Symbol zastępczy tekstu 2"/>
          <p:cNvSpPr>
            <a:spLocks noGrp="1"/>
          </p:cNvSpPr>
          <p:nvPr>
            <p:ph type="body" idx="2"/>
          </p:nvPr>
        </p:nvSpPr>
        <p:spPr>
          <a:xfrm>
            <a:off x="5353496" y="1508045"/>
            <a:ext cx="3383280" cy="3463290"/>
          </a:xfrm>
        </p:spPr>
        <p:txBody>
          <a:bodyPr/>
          <a:lstStyle>
            <a:lvl1pPr marL="9144" indent="0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pl-PL"/>
              <a:t>Kliknij, aby edytować style wzorca tekstu</a:t>
            </a:r>
          </a:p>
        </p:txBody>
      </p:sp>
      <p:sp>
        <p:nvSpPr>
          <p:cNvPr id="4" name="Symbol zastępczy zawartości 3"/>
          <p:cNvSpPr>
            <a:spLocks noGrp="1"/>
          </p:cNvSpPr>
          <p:nvPr>
            <p:ph sz="half" idx="1"/>
          </p:nvPr>
        </p:nvSpPr>
        <p:spPr>
          <a:xfrm>
            <a:off x="152400" y="582215"/>
            <a:ext cx="5102352" cy="438912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</a:lstStyle>
          <a:p>
            <a:pPr lvl="0" eaLnBrk="1" latinLnBrk="0" hangingPunct="1"/>
            <a:r>
              <a:rPr lang="pl-PL"/>
              <a:t>Kliknij, aby edytować style wzorca tekstu</a:t>
            </a:r>
          </a:p>
          <a:p>
            <a:pPr lvl="1" eaLnBrk="1" latinLnBrk="0" hangingPunct="1"/>
            <a:r>
              <a:rPr lang="pl-PL"/>
              <a:t>Drugi poziom</a:t>
            </a:r>
          </a:p>
          <a:p>
            <a:pPr lvl="2" eaLnBrk="1" latinLnBrk="0" hangingPunct="1"/>
            <a:r>
              <a:rPr lang="pl-PL"/>
              <a:t>Trzeci poziom</a:t>
            </a:r>
          </a:p>
          <a:p>
            <a:pPr lvl="3" eaLnBrk="1" latinLnBrk="0" hangingPunct="1"/>
            <a:r>
              <a:rPr lang="pl-PL"/>
              <a:t>Czwarty poziom</a:t>
            </a:r>
          </a:p>
          <a:p>
            <a:pPr lvl="4" eaLnBrk="1" latinLnBrk="0" hangingPunct="1"/>
            <a:r>
              <a:rPr lang="pl-PL"/>
              <a:t>Piąty poziom</a:t>
            </a:r>
            <a:endParaRPr kumimoji="0" lang="en-US"/>
          </a:p>
        </p:txBody>
      </p:sp>
      <p:sp>
        <p:nvSpPr>
          <p:cNvPr id="5" name="Symbol zastępczy daty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85FBAE-FC3B-4B9E-B466-0FFA6E692C95}" type="datetimeFigureOut">
              <a:rPr lang="pl-PL" smtClean="0">
                <a:solidFill>
                  <a:srgbClr val="438086"/>
                </a:solidFill>
              </a:rPr>
              <a:pPr/>
              <a:t>20.09.2026</a:t>
            </a:fld>
            <a:endParaRPr lang="pl-PL">
              <a:solidFill>
                <a:srgbClr val="438086"/>
              </a:solidFill>
            </a:endParaRPr>
          </a:p>
        </p:txBody>
      </p:sp>
      <p:sp>
        <p:nvSpPr>
          <p:cNvPr id="6" name="Symbol zastępczy stopki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>
              <a:solidFill>
                <a:srgbClr val="438086"/>
              </a:solidFill>
            </a:endParaRPr>
          </a:p>
        </p:txBody>
      </p:sp>
      <p:sp>
        <p:nvSpPr>
          <p:cNvPr id="7" name="Symbol zastępczy numeru slajd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848FCF-FAED-4DA0-8294-F19BFBA989A7}" type="slidenum">
              <a:rPr lang="pl-PL" smtClean="0"/>
              <a:pPr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948688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az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5440437" y="831870"/>
            <a:ext cx="586803" cy="3511228"/>
          </a:xfrm>
        </p:spPr>
        <p:txBody>
          <a:bodyPr vert="vert270" lIns="45720" tIns="0" rIns="45720" anchor="t"/>
          <a:lstStyle>
            <a:lvl1pPr algn="ctr">
              <a:buNone/>
              <a:defRPr sz="2000" b="1"/>
            </a:lvl1pPr>
          </a:lstStyle>
          <a:p>
            <a:r>
              <a:rPr kumimoji="0" lang="pl-PL"/>
              <a:t>Kliknij, aby edytować styl</a:t>
            </a:r>
            <a:endParaRPr kumimoji="0" lang="en-US"/>
          </a:p>
        </p:txBody>
      </p:sp>
      <p:sp>
        <p:nvSpPr>
          <p:cNvPr id="3" name="Symbol zastępczy obrazu 2"/>
          <p:cNvSpPr>
            <a:spLocks noGrp="1"/>
          </p:cNvSpPr>
          <p:nvPr>
            <p:ph type="pic" idx="1"/>
          </p:nvPr>
        </p:nvSpPr>
        <p:spPr>
          <a:xfrm>
            <a:off x="403671" y="857250"/>
            <a:ext cx="4572000" cy="3429000"/>
          </a:xfrm>
          <a:solidFill>
            <a:srgbClr val="EAEAEA"/>
          </a:solidFill>
          <a:ln w="50800">
            <a:solidFill>
              <a:srgbClr val="FFFFFF"/>
            </a:solidFill>
            <a:miter lim="800000"/>
          </a:ln>
          <a:effectLst>
            <a:outerShdw blurRad="57150" dist="31750" dir="4800000" algn="tl" rotWithShape="0">
              <a:srgbClr val="000000">
                <a:alpha val="2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 contourW="2540">
            <a:bevelT w="25400" h="19050"/>
            <a:contourClr>
              <a:srgbClr val="AEAEAE"/>
            </a:contourClr>
          </a:sp3d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pl-PL"/>
              <a:t>Kliknij ikonę, aby dodać obraz</a:t>
            </a:r>
            <a:endParaRPr kumimoji="0" lang="en-US" dirty="0"/>
          </a:p>
        </p:txBody>
      </p:sp>
      <p:sp>
        <p:nvSpPr>
          <p:cNvPr id="4" name="Symbol zastępczy tekstu 3"/>
          <p:cNvSpPr>
            <a:spLocks noGrp="1"/>
          </p:cNvSpPr>
          <p:nvPr>
            <p:ph type="body" sz="half" idx="2"/>
          </p:nvPr>
        </p:nvSpPr>
        <p:spPr>
          <a:xfrm>
            <a:off x="6088443" y="2455736"/>
            <a:ext cx="2590800" cy="1887367"/>
          </a:xfrm>
        </p:spPr>
        <p:txBody>
          <a:bodyPr lIns="0" tIns="0" rIns="45720" anchor="t"/>
          <a:lstStyle>
            <a:lvl1pPr marL="0" indent="0">
              <a:lnSpc>
                <a:spcPct val="100000"/>
              </a:lnSpc>
              <a:spcBef>
                <a:spcPts val="0"/>
              </a:spcBef>
              <a:buFontTx/>
              <a:buNone/>
              <a:defRPr sz="1300"/>
            </a:lvl1pPr>
            <a:lvl2pPr>
              <a:buFontTx/>
              <a:buNone/>
              <a:defRPr sz="1200"/>
            </a:lvl2pPr>
            <a:lvl3pPr>
              <a:buFontTx/>
              <a:buNone/>
              <a:defRPr sz="1000"/>
            </a:lvl3pPr>
            <a:lvl4pPr>
              <a:buFontTx/>
              <a:buNone/>
              <a:defRPr sz="900"/>
            </a:lvl4pPr>
            <a:lvl5pPr>
              <a:buFontTx/>
              <a:buNone/>
              <a:defRPr sz="900"/>
            </a:lvl5pPr>
          </a:lstStyle>
          <a:p>
            <a:pPr lvl="0" eaLnBrk="1" latinLnBrk="0" hangingPunct="1"/>
            <a:r>
              <a:rPr kumimoji="0" lang="pl-PL"/>
              <a:t>Kliknij, aby edytować style wzorca tekstu</a:t>
            </a:r>
          </a:p>
        </p:txBody>
      </p:sp>
      <p:sp>
        <p:nvSpPr>
          <p:cNvPr id="5" name="Symbol zastępczy daty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85FBAE-FC3B-4B9E-B466-0FFA6E692C95}" type="datetimeFigureOut">
              <a:rPr lang="pl-PL" smtClean="0">
                <a:solidFill>
                  <a:srgbClr val="438086"/>
                </a:solidFill>
              </a:rPr>
              <a:pPr/>
              <a:t>20.09.2026</a:t>
            </a:fld>
            <a:endParaRPr lang="pl-PL">
              <a:solidFill>
                <a:srgbClr val="438086"/>
              </a:solidFill>
            </a:endParaRPr>
          </a:p>
        </p:txBody>
      </p:sp>
      <p:sp>
        <p:nvSpPr>
          <p:cNvPr id="6" name="Symbol zastępczy stopki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>
              <a:solidFill>
                <a:srgbClr val="438086"/>
              </a:solidFill>
            </a:endParaRPr>
          </a:p>
        </p:txBody>
      </p:sp>
      <p:sp>
        <p:nvSpPr>
          <p:cNvPr id="7" name="Symbol zastępczy numeru slajd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848FCF-FAED-4DA0-8294-F19BFBA989A7}" type="slidenum">
              <a:rPr lang="pl-PL" smtClean="0"/>
              <a:pPr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62228280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ytuł i tekst pion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pl-PL"/>
              <a:t>Kliknij, aby edytować styl</a:t>
            </a:r>
            <a:endParaRPr kumimoji="0" lang="en-US"/>
          </a:p>
        </p:txBody>
      </p:sp>
      <p:sp>
        <p:nvSpPr>
          <p:cNvPr id="3" name="Symbol zastępczy tytułu pionowego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pl-PL"/>
              <a:t>Kliknij, aby edytować style wzorca tekstu</a:t>
            </a:r>
          </a:p>
          <a:p>
            <a:pPr lvl="1" eaLnBrk="1" latinLnBrk="0" hangingPunct="1"/>
            <a:r>
              <a:rPr lang="pl-PL"/>
              <a:t>Drugi poziom</a:t>
            </a:r>
          </a:p>
          <a:p>
            <a:pPr lvl="2" eaLnBrk="1" latinLnBrk="0" hangingPunct="1"/>
            <a:r>
              <a:rPr lang="pl-PL"/>
              <a:t>Trzeci poziom</a:t>
            </a:r>
          </a:p>
          <a:p>
            <a:pPr lvl="3" eaLnBrk="1" latinLnBrk="0" hangingPunct="1"/>
            <a:r>
              <a:rPr lang="pl-PL"/>
              <a:t>Czwarty poziom</a:t>
            </a:r>
          </a:p>
          <a:p>
            <a:pPr lvl="4" eaLnBrk="1" latinLnBrk="0" hangingPunct="1"/>
            <a:r>
              <a:rPr lang="pl-PL"/>
              <a:t>Piąty poziom</a:t>
            </a:r>
            <a:endParaRPr kumimoji="0" lang="en-US"/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85FBAE-FC3B-4B9E-B466-0FFA6E692C95}" type="datetimeFigureOut">
              <a:rPr lang="pl-PL" smtClean="0">
                <a:solidFill>
                  <a:srgbClr val="438086"/>
                </a:solidFill>
              </a:rPr>
              <a:pPr/>
              <a:t>20.09.2026</a:t>
            </a:fld>
            <a:endParaRPr lang="pl-PL">
              <a:solidFill>
                <a:srgbClr val="438086"/>
              </a:solidFill>
            </a:endParaRPr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>
              <a:solidFill>
                <a:srgbClr val="438086"/>
              </a:solidFill>
            </a:endParaRPr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848FCF-FAED-4DA0-8294-F19BFBA989A7}" type="slidenum">
              <a:rPr lang="pl-PL" smtClean="0"/>
              <a:pPr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98130473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ytuł pionowy i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pionowy 1"/>
          <p:cNvSpPr>
            <a:spLocks noGrp="1"/>
          </p:cNvSpPr>
          <p:nvPr>
            <p:ph type="title" orient="vert"/>
          </p:nvPr>
        </p:nvSpPr>
        <p:spPr>
          <a:xfrm>
            <a:off x="6781800" y="857250"/>
            <a:ext cx="1905000" cy="4114800"/>
          </a:xfrm>
        </p:spPr>
        <p:txBody>
          <a:bodyPr vert="eaVert"/>
          <a:lstStyle/>
          <a:p>
            <a:r>
              <a:rPr kumimoji="0" lang="pl-PL"/>
              <a:t>Kliknij, aby edytować styl</a:t>
            </a:r>
            <a:endParaRPr kumimoji="0" lang="en-US"/>
          </a:p>
        </p:txBody>
      </p:sp>
      <p:sp>
        <p:nvSpPr>
          <p:cNvPr id="3" name="Symbol zastępczy tytułu pionowego 2"/>
          <p:cNvSpPr>
            <a:spLocks noGrp="1"/>
          </p:cNvSpPr>
          <p:nvPr>
            <p:ph type="body" orient="vert" idx="1"/>
          </p:nvPr>
        </p:nvSpPr>
        <p:spPr>
          <a:xfrm>
            <a:off x="457200" y="857250"/>
            <a:ext cx="6248400" cy="4114800"/>
          </a:xfrm>
        </p:spPr>
        <p:txBody>
          <a:bodyPr vert="eaVert"/>
          <a:lstStyle/>
          <a:p>
            <a:pPr lvl="0" eaLnBrk="1" latinLnBrk="0" hangingPunct="1"/>
            <a:r>
              <a:rPr lang="pl-PL"/>
              <a:t>Kliknij, aby edytować style wzorca tekstu</a:t>
            </a:r>
          </a:p>
          <a:p>
            <a:pPr lvl="1" eaLnBrk="1" latinLnBrk="0" hangingPunct="1"/>
            <a:r>
              <a:rPr lang="pl-PL"/>
              <a:t>Drugi poziom</a:t>
            </a:r>
          </a:p>
          <a:p>
            <a:pPr lvl="2" eaLnBrk="1" latinLnBrk="0" hangingPunct="1"/>
            <a:r>
              <a:rPr lang="pl-PL"/>
              <a:t>Trzeci poziom</a:t>
            </a:r>
          </a:p>
          <a:p>
            <a:pPr lvl="3" eaLnBrk="1" latinLnBrk="0" hangingPunct="1"/>
            <a:r>
              <a:rPr lang="pl-PL"/>
              <a:t>Czwarty poziom</a:t>
            </a:r>
          </a:p>
          <a:p>
            <a:pPr lvl="4" eaLnBrk="1" latinLnBrk="0" hangingPunct="1"/>
            <a:r>
              <a:rPr lang="pl-PL"/>
              <a:t>Piąty poziom</a:t>
            </a:r>
            <a:endParaRPr kumimoji="0" lang="en-US"/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85FBAE-FC3B-4B9E-B466-0FFA6E692C95}" type="datetimeFigureOut">
              <a:rPr lang="pl-PL" smtClean="0">
                <a:solidFill>
                  <a:srgbClr val="438086"/>
                </a:solidFill>
              </a:rPr>
              <a:pPr/>
              <a:t>20.09.2026</a:t>
            </a:fld>
            <a:endParaRPr lang="pl-PL">
              <a:solidFill>
                <a:srgbClr val="438086"/>
              </a:solidFill>
            </a:endParaRPr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>
              <a:solidFill>
                <a:srgbClr val="438086"/>
              </a:solidFill>
            </a:endParaRPr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848FCF-FAED-4DA0-8294-F19BFBA989A7}" type="slidenum">
              <a:rPr lang="pl-PL" smtClean="0"/>
              <a:pPr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421768505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Prostokąt 27"/>
          <p:cNvSpPr/>
          <p:nvPr/>
        </p:nvSpPr>
        <p:spPr>
          <a:xfrm>
            <a:off x="1" y="275119"/>
            <a:ext cx="9144000" cy="63305"/>
          </a:xfrm>
          <a:prstGeom prst="rect">
            <a:avLst/>
          </a:prstGeom>
          <a:solidFill>
            <a:schemeClr val="accent2">
              <a:alpha val="5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29" name="Prostokąt 28"/>
          <p:cNvSpPr/>
          <p:nvPr/>
        </p:nvSpPr>
        <p:spPr>
          <a:xfrm>
            <a:off x="0" y="5"/>
            <a:ext cx="9144000" cy="232997"/>
          </a:xfrm>
          <a:prstGeom prst="rect">
            <a:avLst/>
          </a:prstGeom>
          <a:solidFill>
            <a:schemeClr val="tx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30" name="Prostokąt 29"/>
          <p:cNvSpPr/>
          <p:nvPr/>
        </p:nvSpPr>
        <p:spPr>
          <a:xfrm>
            <a:off x="11" y="231212"/>
            <a:ext cx="9144001" cy="68581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31" name="Prostokąt 30"/>
          <p:cNvSpPr/>
          <p:nvPr/>
        </p:nvSpPr>
        <p:spPr>
          <a:xfrm flipV="1">
            <a:off x="5410190" y="270190"/>
            <a:ext cx="3733819" cy="68315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32" name="Prostokąt 31"/>
          <p:cNvSpPr/>
          <p:nvPr/>
        </p:nvSpPr>
        <p:spPr>
          <a:xfrm flipV="1">
            <a:off x="5410211" y="330085"/>
            <a:ext cx="3733801" cy="135026"/>
          </a:xfrm>
          <a:prstGeom prst="rect">
            <a:avLst/>
          </a:prstGeom>
          <a:solidFill>
            <a:schemeClr val="accent2">
              <a:alpha val="5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 useBgFill="1">
        <p:nvSpPr>
          <p:cNvPr id="33" name="Prostokąt zaokrąglony 32"/>
          <p:cNvSpPr/>
          <p:nvPr/>
        </p:nvSpPr>
        <p:spPr bwMode="white">
          <a:xfrm>
            <a:off x="5407339" y="373128"/>
            <a:ext cx="3063240" cy="20574"/>
          </a:xfrm>
          <a:prstGeom prst="roundRect">
            <a:avLst>
              <a:gd name="adj" fmla="val 16667"/>
            </a:avLst>
          </a:prstGeom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 useBgFill="1">
        <p:nvSpPr>
          <p:cNvPr id="34" name="Prostokąt zaokrąglony 33"/>
          <p:cNvSpPr/>
          <p:nvPr/>
        </p:nvSpPr>
        <p:spPr bwMode="white">
          <a:xfrm>
            <a:off x="7373646" y="441707"/>
            <a:ext cx="1600200" cy="27432"/>
          </a:xfrm>
          <a:prstGeom prst="roundRect">
            <a:avLst>
              <a:gd name="adj" fmla="val 16667"/>
            </a:avLst>
          </a:prstGeom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35" name="Prostokąt 34"/>
          <p:cNvSpPr/>
          <p:nvPr/>
        </p:nvSpPr>
        <p:spPr bwMode="invGray">
          <a:xfrm>
            <a:off x="9084966" y="-1501"/>
            <a:ext cx="57626" cy="466344"/>
          </a:xfrm>
          <a:prstGeom prst="rect">
            <a:avLst/>
          </a:prstGeom>
          <a:solidFill>
            <a:srgbClr val="FFFFFF">
              <a:alpha val="65098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36" name="Prostokąt 35"/>
          <p:cNvSpPr/>
          <p:nvPr/>
        </p:nvSpPr>
        <p:spPr bwMode="invGray">
          <a:xfrm>
            <a:off x="9044481" y="-1501"/>
            <a:ext cx="27432" cy="466344"/>
          </a:xfrm>
          <a:prstGeom prst="rect">
            <a:avLst/>
          </a:prstGeom>
          <a:solidFill>
            <a:srgbClr val="FFFFFF">
              <a:alpha val="65098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37" name="Prostokąt 36"/>
          <p:cNvSpPr/>
          <p:nvPr/>
        </p:nvSpPr>
        <p:spPr bwMode="invGray">
          <a:xfrm>
            <a:off x="9025428" y="-1501"/>
            <a:ext cx="9144" cy="466344"/>
          </a:xfrm>
          <a:prstGeom prst="rect">
            <a:avLst/>
          </a:prstGeom>
          <a:solidFill>
            <a:srgbClr val="FFFFFF">
              <a:alpha val="6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38" name="Prostokąt 37"/>
          <p:cNvSpPr/>
          <p:nvPr/>
        </p:nvSpPr>
        <p:spPr bwMode="invGray">
          <a:xfrm>
            <a:off x="8975423" y="-1501"/>
            <a:ext cx="27432" cy="466344"/>
          </a:xfrm>
          <a:prstGeom prst="rect">
            <a:avLst/>
          </a:prstGeom>
          <a:solidFill>
            <a:srgbClr val="FFFFFF">
              <a:alpha val="4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39" name="Prostokąt 38"/>
          <p:cNvSpPr/>
          <p:nvPr/>
        </p:nvSpPr>
        <p:spPr bwMode="invGray">
          <a:xfrm>
            <a:off x="8915677" y="285"/>
            <a:ext cx="54864" cy="438912"/>
          </a:xfrm>
          <a:prstGeom prst="rect">
            <a:avLst/>
          </a:prstGeom>
          <a:solidFill>
            <a:srgbClr val="FFFFFF">
              <a:alpha val="2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40" name="Prostokąt 39"/>
          <p:cNvSpPr/>
          <p:nvPr/>
        </p:nvSpPr>
        <p:spPr bwMode="invGray">
          <a:xfrm>
            <a:off x="8873475" y="285"/>
            <a:ext cx="9144" cy="438912"/>
          </a:xfrm>
          <a:prstGeom prst="rect">
            <a:avLst/>
          </a:prstGeom>
          <a:solidFill>
            <a:srgbClr val="FFFFFF">
              <a:alpha val="30196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22" name="Symbol zastępczy tytułu 21"/>
          <p:cNvSpPr>
            <a:spLocks noGrp="1"/>
          </p:cNvSpPr>
          <p:nvPr>
            <p:ph type="title"/>
          </p:nvPr>
        </p:nvSpPr>
        <p:spPr>
          <a:xfrm>
            <a:off x="457200" y="857250"/>
            <a:ext cx="8229600" cy="800100"/>
          </a:xfrm>
          <a:prstGeom prst="rect">
            <a:avLst/>
          </a:prstGeom>
        </p:spPr>
        <p:txBody>
          <a:bodyPr vert="horz" anchor="ctr">
            <a:normAutofit/>
          </a:bodyPr>
          <a:lstStyle/>
          <a:p>
            <a:r>
              <a:rPr kumimoji="0" lang="pl-PL"/>
              <a:t>Kliknij, aby edytować styl</a:t>
            </a:r>
            <a:endParaRPr kumimoji="0" lang="en-US"/>
          </a:p>
        </p:txBody>
      </p:sp>
      <p:sp>
        <p:nvSpPr>
          <p:cNvPr id="13" name="Symbol zastępczy tekstu 12"/>
          <p:cNvSpPr>
            <a:spLocks noGrp="1"/>
          </p:cNvSpPr>
          <p:nvPr>
            <p:ph type="body" idx="1"/>
          </p:nvPr>
        </p:nvSpPr>
        <p:spPr>
          <a:xfrm>
            <a:off x="457200" y="1687068"/>
            <a:ext cx="8229600" cy="3243834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pl-PL"/>
              <a:t>Kliknij, aby edytować style wzorca tekstu</a:t>
            </a:r>
          </a:p>
          <a:p>
            <a:pPr lvl="1" eaLnBrk="1" latinLnBrk="0" hangingPunct="1"/>
            <a:r>
              <a:rPr kumimoji="0" lang="pl-PL"/>
              <a:t>Drugi poziom</a:t>
            </a:r>
          </a:p>
          <a:p>
            <a:pPr lvl="2" eaLnBrk="1" latinLnBrk="0" hangingPunct="1"/>
            <a:r>
              <a:rPr kumimoji="0" lang="pl-PL"/>
              <a:t>Trzeci poziom</a:t>
            </a:r>
          </a:p>
          <a:p>
            <a:pPr lvl="3" eaLnBrk="1" latinLnBrk="0" hangingPunct="1"/>
            <a:r>
              <a:rPr kumimoji="0" lang="pl-PL"/>
              <a:t>Czwarty poziom</a:t>
            </a:r>
          </a:p>
          <a:p>
            <a:pPr lvl="4" eaLnBrk="1" latinLnBrk="0" hangingPunct="1"/>
            <a:r>
              <a:rPr kumimoji="0" lang="pl-PL"/>
              <a:t>Piąty poziom</a:t>
            </a:r>
            <a:endParaRPr kumimoji="0" lang="en-US"/>
          </a:p>
        </p:txBody>
      </p:sp>
      <p:sp>
        <p:nvSpPr>
          <p:cNvPr id="14" name="Symbol zastępczy daty 13"/>
          <p:cNvSpPr>
            <a:spLocks noGrp="1"/>
          </p:cNvSpPr>
          <p:nvPr>
            <p:ph type="dt" sz="half" idx="2"/>
          </p:nvPr>
        </p:nvSpPr>
        <p:spPr>
          <a:xfrm>
            <a:off x="6586536" y="459486"/>
            <a:ext cx="957264" cy="342900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800">
                <a:solidFill>
                  <a:schemeClr val="accent2"/>
                </a:solidFill>
              </a:defRPr>
            </a:lvl1pPr>
          </a:lstStyle>
          <a:p>
            <a:fld id="{9285FBAE-FC3B-4B9E-B466-0FFA6E692C95}" type="datetimeFigureOut">
              <a:rPr lang="pl-PL" smtClean="0">
                <a:solidFill>
                  <a:srgbClr val="438086"/>
                </a:solidFill>
              </a:rPr>
              <a:pPr/>
              <a:t>20.09.2026</a:t>
            </a:fld>
            <a:endParaRPr lang="pl-PL">
              <a:solidFill>
                <a:srgbClr val="438086"/>
              </a:solidFill>
            </a:endParaRPr>
          </a:p>
        </p:txBody>
      </p:sp>
      <p:sp>
        <p:nvSpPr>
          <p:cNvPr id="3" name="Symbol zastępczy stopki 2"/>
          <p:cNvSpPr>
            <a:spLocks noGrp="1"/>
          </p:cNvSpPr>
          <p:nvPr>
            <p:ph type="ftr" sz="quarter" idx="3"/>
          </p:nvPr>
        </p:nvSpPr>
        <p:spPr>
          <a:xfrm>
            <a:off x="5257800" y="459486"/>
            <a:ext cx="1325880" cy="342900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800">
                <a:solidFill>
                  <a:schemeClr val="accent2"/>
                </a:solidFill>
              </a:defRPr>
            </a:lvl1pPr>
          </a:lstStyle>
          <a:p>
            <a:endParaRPr lang="pl-PL">
              <a:solidFill>
                <a:srgbClr val="438086"/>
              </a:solidFill>
            </a:endParaRPr>
          </a:p>
        </p:txBody>
      </p:sp>
      <p:sp>
        <p:nvSpPr>
          <p:cNvPr id="23" name="Symbol zastępczy numeru slajdu 22"/>
          <p:cNvSpPr>
            <a:spLocks noGrp="1"/>
          </p:cNvSpPr>
          <p:nvPr>
            <p:ph type="sldNum" sz="quarter" idx="4"/>
          </p:nvPr>
        </p:nvSpPr>
        <p:spPr>
          <a:xfrm>
            <a:off x="8174736" y="1704"/>
            <a:ext cx="762000" cy="274320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800">
                <a:solidFill>
                  <a:srgbClr val="FFFFFF"/>
                </a:solidFill>
              </a:defRPr>
            </a:lvl1pPr>
          </a:lstStyle>
          <a:p>
            <a:fld id="{C4848FCF-FAED-4DA0-8294-F19BFBA989A7}" type="slidenum">
              <a:rPr lang="pl-PL" smtClean="0"/>
              <a:pPr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66141075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rtl="0" eaLnBrk="1" latinLnBrk="0" hangingPunct="1">
        <a:spcBef>
          <a:spcPct val="0"/>
        </a:spcBef>
        <a:buNone/>
        <a:defRPr kumimoji="0" sz="4000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365760" indent="-256032" algn="l" rtl="0" eaLnBrk="1" latinLnBrk="0" hangingPunct="1">
        <a:spcBef>
          <a:spcPts val="300"/>
        </a:spcBef>
        <a:buClr>
          <a:schemeClr val="accent3"/>
        </a:buClr>
        <a:buFont typeface="Georgia"/>
        <a:buChar char="•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58368" indent="-246888" algn="l" rtl="0" eaLnBrk="1" latinLnBrk="0" hangingPunct="1">
        <a:spcBef>
          <a:spcPts val="300"/>
        </a:spcBef>
        <a:buClr>
          <a:schemeClr val="accent2"/>
        </a:buClr>
        <a:buFont typeface="Georgia"/>
        <a:buChar char="▫"/>
        <a:defRPr kumimoji="0" sz="2600" kern="1200">
          <a:solidFill>
            <a:schemeClr val="accent2"/>
          </a:solidFill>
          <a:latin typeface="+mn-lt"/>
          <a:ea typeface="+mn-ea"/>
          <a:cs typeface="+mn-cs"/>
        </a:defRPr>
      </a:lvl2pPr>
      <a:lvl3pPr marL="923544" indent="-219456" algn="l" rtl="0" eaLnBrk="1" latinLnBrk="0" hangingPunct="1">
        <a:spcBef>
          <a:spcPts val="300"/>
        </a:spcBef>
        <a:buClr>
          <a:schemeClr val="accent1"/>
        </a:buClr>
        <a:buFont typeface="Wingdings 2"/>
        <a:buChar char=""/>
        <a:defRPr kumimoji="0" sz="2400" kern="1200">
          <a:solidFill>
            <a:schemeClr val="accent1"/>
          </a:solidFill>
          <a:latin typeface="+mn-lt"/>
          <a:ea typeface="+mn-ea"/>
          <a:cs typeface="+mn-cs"/>
        </a:defRPr>
      </a:lvl3pPr>
      <a:lvl4pPr marL="1179576" indent="-201168" algn="l" rtl="0" eaLnBrk="1" latinLnBrk="0" hangingPunct="1">
        <a:spcBef>
          <a:spcPts val="300"/>
        </a:spcBef>
        <a:buClr>
          <a:schemeClr val="accent1"/>
        </a:buClr>
        <a:buFont typeface="Wingdings 2"/>
        <a:buChar char=""/>
        <a:defRPr kumimoji="0" sz="2200" kern="1200">
          <a:solidFill>
            <a:schemeClr val="accent1"/>
          </a:solidFill>
          <a:latin typeface="+mn-lt"/>
          <a:ea typeface="+mn-ea"/>
          <a:cs typeface="+mn-cs"/>
        </a:defRPr>
      </a:lvl4pPr>
      <a:lvl5pPr marL="1389888" indent="-182880" algn="l" rtl="0" eaLnBrk="1" latinLnBrk="0" hangingPunct="1">
        <a:spcBef>
          <a:spcPts val="300"/>
        </a:spcBef>
        <a:buClr>
          <a:schemeClr val="accent3"/>
        </a:buClr>
        <a:buFont typeface="Georgia"/>
        <a:buChar char="▫"/>
        <a:defRPr kumimoji="0" sz="2000" kern="1200">
          <a:solidFill>
            <a:schemeClr val="accent3"/>
          </a:solidFill>
          <a:latin typeface="+mn-lt"/>
          <a:ea typeface="+mn-ea"/>
          <a:cs typeface="+mn-cs"/>
        </a:defRPr>
      </a:lvl5pPr>
      <a:lvl6pPr marL="1609344" indent="-182880" algn="l" rtl="0" eaLnBrk="1" latinLnBrk="0" hangingPunct="1">
        <a:spcBef>
          <a:spcPts val="300"/>
        </a:spcBef>
        <a:buClr>
          <a:schemeClr val="accent3"/>
        </a:buClr>
        <a:buFont typeface="Georgia"/>
        <a:buChar char="▫"/>
        <a:defRPr kumimoji="0" sz="1800" kern="1200">
          <a:solidFill>
            <a:schemeClr val="accent3"/>
          </a:solidFill>
          <a:latin typeface="+mn-lt"/>
          <a:ea typeface="+mn-ea"/>
          <a:cs typeface="+mn-cs"/>
        </a:defRPr>
      </a:lvl6pPr>
      <a:lvl7pPr marL="1828800" indent="-182880" algn="l" rtl="0" eaLnBrk="1" latinLnBrk="0" hangingPunct="1">
        <a:spcBef>
          <a:spcPts val="300"/>
        </a:spcBef>
        <a:buClr>
          <a:schemeClr val="accent3"/>
        </a:buClr>
        <a:buFont typeface="Georgia"/>
        <a:buChar char="▫"/>
        <a:defRPr kumimoji="0" sz="1600" kern="1200">
          <a:solidFill>
            <a:schemeClr val="accent3"/>
          </a:solidFill>
          <a:latin typeface="+mn-lt"/>
          <a:ea typeface="+mn-ea"/>
          <a:cs typeface="+mn-cs"/>
        </a:defRPr>
      </a:lvl7pPr>
      <a:lvl8pPr marL="2029968" indent="-182880" algn="l" rtl="0" eaLnBrk="1" latinLnBrk="0" hangingPunct="1">
        <a:spcBef>
          <a:spcPts val="300"/>
        </a:spcBef>
        <a:buClr>
          <a:schemeClr val="accent3"/>
        </a:buClr>
        <a:buFont typeface="Georgia"/>
        <a:buChar char="◦"/>
        <a:defRPr kumimoji="0" sz="1500" kern="1200">
          <a:solidFill>
            <a:schemeClr val="accent3"/>
          </a:solidFill>
          <a:latin typeface="+mn-lt"/>
          <a:ea typeface="+mn-ea"/>
          <a:cs typeface="+mn-cs"/>
        </a:defRPr>
      </a:lvl8pPr>
      <a:lvl9pPr marL="2240280" indent="-182880" algn="l" rtl="0" eaLnBrk="1" latinLnBrk="0" hangingPunct="1">
        <a:spcBef>
          <a:spcPts val="300"/>
        </a:spcBef>
        <a:buClr>
          <a:schemeClr val="accent3"/>
        </a:buClr>
        <a:buFont typeface="Georgia"/>
        <a:buChar char="◦"/>
        <a:defRPr kumimoji="0" sz="1400" kern="1200" baseline="0">
          <a:solidFill>
            <a:schemeClr val="accent3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emf"/><Relationship Id="rId7" Type="http://schemas.openxmlformats.org/officeDocument/2006/relationships/image" Target="../media/image15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4.emf"/><Relationship Id="rId5" Type="http://schemas.openxmlformats.org/officeDocument/2006/relationships/image" Target="../media/image13.emf"/><Relationship Id="rId4" Type="http://schemas.openxmlformats.org/officeDocument/2006/relationships/image" Target="../media/image12.emf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.png"/><Relationship Id="rId4" Type="http://schemas.openxmlformats.org/officeDocument/2006/relationships/image" Target="../media/image18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0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0.png"/><Relationship Id="rId5" Type="http://schemas.openxmlformats.org/officeDocument/2006/relationships/image" Target="../media/image22.jpeg"/><Relationship Id="rId4" Type="http://schemas.openxmlformats.org/officeDocument/2006/relationships/image" Target="../media/image19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0.png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7" Type="http://schemas.openxmlformats.org/officeDocument/2006/relationships/image" Target="../media/image28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7.png"/><Relationship Id="rId5" Type="http://schemas.openxmlformats.org/officeDocument/2006/relationships/image" Target="../media/image26.png"/><Relationship Id="rId4" Type="http://schemas.openxmlformats.org/officeDocument/2006/relationships/image" Target="../media/image25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4.png"/><Relationship Id="rId4" Type="http://schemas.openxmlformats.org/officeDocument/2006/relationships/image" Target="../media/image30.png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34.png"/><Relationship Id="rId3" Type="http://schemas.openxmlformats.org/officeDocument/2006/relationships/image" Target="../media/image31.jpeg"/><Relationship Id="rId7" Type="http://schemas.openxmlformats.org/officeDocument/2006/relationships/image" Target="../media/image33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0.png"/><Relationship Id="rId5" Type="http://schemas.openxmlformats.org/officeDocument/2006/relationships/image" Target="../media/image29.png"/><Relationship Id="rId4" Type="http://schemas.openxmlformats.org/officeDocument/2006/relationships/image" Target="../media/image32.jpe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8.png"/><Relationship Id="rId5" Type="http://schemas.openxmlformats.org/officeDocument/2006/relationships/image" Target="../media/image35.png"/><Relationship Id="rId4" Type="http://schemas.openxmlformats.org/officeDocument/2006/relationships/image" Target="../media/image37.png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5.emf"/><Relationship Id="rId5" Type="http://schemas.openxmlformats.org/officeDocument/2006/relationships/image" Target="../media/image44.emf"/><Relationship Id="rId4" Type="http://schemas.openxmlformats.org/officeDocument/2006/relationships/image" Target="../media/image43.emf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8.png"/><Relationship Id="rId4" Type="http://schemas.openxmlformats.org/officeDocument/2006/relationships/image" Target="../media/image47.png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0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png"/><Relationship Id="rId7" Type="http://schemas.openxmlformats.org/officeDocument/2006/relationships/image" Target="../media/image55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4.png"/><Relationship Id="rId5" Type="http://schemas.openxmlformats.org/officeDocument/2006/relationships/image" Target="../media/image53.png"/><Relationship Id="rId4" Type="http://schemas.openxmlformats.org/officeDocument/2006/relationships/image" Target="../media/image52.png"/></Relationships>
</file>

<file path=ppt/slides/_rels/slide26.xml.rels><?xml version="1.0" encoding="UTF-8" standalone="yes"?>
<Relationships xmlns="http://schemas.openxmlformats.org/package/2006/relationships"><Relationship Id="rId8" Type="http://schemas.openxmlformats.org/officeDocument/2006/relationships/image" Target="../media/image56.png"/><Relationship Id="rId3" Type="http://schemas.openxmlformats.org/officeDocument/2006/relationships/image" Target="../media/image51.png"/><Relationship Id="rId7" Type="http://schemas.openxmlformats.org/officeDocument/2006/relationships/image" Target="../media/image55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4.png"/><Relationship Id="rId5" Type="http://schemas.openxmlformats.org/officeDocument/2006/relationships/image" Target="../media/image53.png"/><Relationship Id="rId4" Type="http://schemas.openxmlformats.org/officeDocument/2006/relationships/image" Target="../media/image52.png"/></Relationships>
</file>

<file path=ppt/slides/_rels/slide27.xml.rels><?xml version="1.0" encoding="UTF-8" standalone="yes"?>
<Relationships xmlns="http://schemas.openxmlformats.org/package/2006/relationships"><Relationship Id="rId8" Type="http://schemas.openxmlformats.org/officeDocument/2006/relationships/image" Target="../media/image58.png"/><Relationship Id="rId3" Type="http://schemas.openxmlformats.org/officeDocument/2006/relationships/image" Target="../media/image57.png"/><Relationship Id="rId7" Type="http://schemas.openxmlformats.org/officeDocument/2006/relationships/image" Target="../media/image54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3.png"/><Relationship Id="rId5" Type="http://schemas.openxmlformats.org/officeDocument/2006/relationships/image" Target="../media/image52.png"/><Relationship Id="rId4" Type="http://schemas.openxmlformats.org/officeDocument/2006/relationships/image" Target="../media/image51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9.png"/><Relationship Id="rId7" Type="http://schemas.openxmlformats.org/officeDocument/2006/relationships/image" Target="../media/image63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2.png"/><Relationship Id="rId5" Type="http://schemas.openxmlformats.org/officeDocument/2006/relationships/image" Target="../media/image61.png"/><Relationship Id="rId4" Type="http://schemas.openxmlformats.org/officeDocument/2006/relationships/image" Target="../media/image60.png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4.pn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6.png"/><Relationship Id="rId3" Type="http://schemas.openxmlformats.org/officeDocument/2006/relationships/image" Target="../media/image51.png"/><Relationship Id="rId7" Type="http://schemas.openxmlformats.org/officeDocument/2006/relationships/image" Target="../media/image65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4.png"/><Relationship Id="rId5" Type="http://schemas.openxmlformats.org/officeDocument/2006/relationships/image" Target="../media/image53.png"/><Relationship Id="rId4" Type="http://schemas.openxmlformats.org/officeDocument/2006/relationships/image" Target="../media/image52.pn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7.pn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0.png"/><Relationship Id="rId5" Type="http://schemas.openxmlformats.org/officeDocument/2006/relationships/image" Target="../media/image69.png"/><Relationship Id="rId4" Type="http://schemas.openxmlformats.org/officeDocument/2006/relationships/image" Target="../media/image68.pn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1.png"/><Relationship Id="rId7" Type="http://schemas.openxmlformats.org/officeDocument/2006/relationships/image" Target="../media/image14.emf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3.emf"/><Relationship Id="rId5" Type="http://schemas.openxmlformats.org/officeDocument/2006/relationships/image" Target="../media/image12.emf"/><Relationship Id="rId4" Type="http://schemas.openxmlformats.org/officeDocument/2006/relationships/image" Target="../media/image11.em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ctrTitle"/>
          </p:nvPr>
        </p:nvSpPr>
        <p:spPr>
          <a:xfrm>
            <a:off x="0" y="332485"/>
            <a:ext cx="9144000" cy="1874502"/>
          </a:xfrm>
        </p:spPr>
        <p:txBody>
          <a:bodyPr>
            <a:noAutofit/>
          </a:bodyPr>
          <a:lstStyle/>
          <a:p>
            <a:pPr algn="ctr"/>
            <a:r>
              <a:rPr lang="en-US" sz="2800" dirty="0"/>
              <a:t>Study of </a:t>
            </a:r>
            <a:r>
              <a:rPr lang="pl-PL" sz="2800" dirty="0" err="1"/>
              <a:t>stretched</a:t>
            </a:r>
            <a:r>
              <a:rPr lang="pl-PL" sz="2800" dirty="0"/>
              <a:t> </a:t>
            </a:r>
            <a:r>
              <a:rPr lang="pl-PL" sz="2800" dirty="0" err="1"/>
              <a:t>states</a:t>
            </a:r>
            <a:r>
              <a:rPr lang="pl-PL" sz="2800" dirty="0"/>
              <a:t> </a:t>
            </a:r>
            <a:r>
              <a:rPr lang="pl-PL" sz="2800" dirty="0" err="1"/>
              <a:t>at</a:t>
            </a:r>
            <a:r>
              <a:rPr lang="pl-PL" sz="2800" dirty="0"/>
              <a:t> CCB</a:t>
            </a:r>
            <a:br>
              <a:rPr lang="pl-PL" sz="2800" dirty="0"/>
            </a:br>
            <a:endParaRPr lang="pl-PL" sz="2800" dirty="0"/>
          </a:p>
        </p:txBody>
      </p:sp>
      <p:sp>
        <p:nvSpPr>
          <p:cNvPr id="6" name="Symbol zastępczy zawartości 2"/>
          <p:cNvSpPr txBox="1">
            <a:spLocks/>
          </p:cNvSpPr>
          <p:nvPr/>
        </p:nvSpPr>
        <p:spPr>
          <a:xfrm>
            <a:off x="1938588" y="3171957"/>
            <a:ext cx="8229600" cy="2736304"/>
          </a:xfrm>
          <a:prstGeom prst="rect">
            <a:avLst/>
          </a:prstGeom>
        </p:spPr>
        <p:txBody>
          <a:bodyPr vert="horz">
            <a:normAutofit/>
          </a:bodyPr>
          <a:lstStyle>
            <a:lvl1pPr marL="64008" indent="0" algn="l" rtl="0" eaLnBrk="1" latinLnBrk="0" hangingPunct="1">
              <a:spcBef>
                <a:spcPts val="300"/>
              </a:spcBef>
              <a:buClr>
                <a:schemeClr val="accent3"/>
              </a:buClr>
              <a:buFont typeface="Georgia"/>
              <a:buNone/>
              <a:defRPr kumimoji="0" sz="2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457200" indent="0" algn="ctr" rtl="0" eaLnBrk="1" latinLnBrk="0" hangingPunct="1">
              <a:spcBef>
                <a:spcPts val="300"/>
              </a:spcBef>
              <a:buClr>
                <a:schemeClr val="accent2"/>
              </a:buClr>
              <a:buFont typeface="Georgia"/>
              <a:buNone/>
              <a:defRPr kumimoji="0" sz="2600" kern="1200">
                <a:solidFill>
                  <a:schemeClr val="accent2"/>
                </a:solidFill>
                <a:latin typeface="+mn-lt"/>
                <a:ea typeface="+mn-ea"/>
                <a:cs typeface="+mn-cs"/>
              </a:defRPr>
            </a:lvl2pPr>
            <a:lvl3pPr marL="914400" indent="0" algn="ctr" rtl="0" eaLnBrk="1" latinLnBrk="0" hangingPunct="1">
              <a:spcBef>
                <a:spcPts val="300"/>
              </a:spcBef>
              <a:buClr>
                <a:schemeClr val="accent1"/>
              </a:buClr>
              <a:buFont typeface="Wingdings 2"/>
              <a:buNone/>
              <a:defRPr kumimoji="0" sz="24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3pPr>
            <a:lvl4pPr marL="1371600" indent="0" algn="ctr" rtl="0" eaLnBrk="1" latinLnBrk="0" hangingPunct="1">
              <a:spcBef>
                <a:spcPts val="300"/>
              </a:spcBef>
              <a:buClr>
                <a:schemeClr val="accent1"/>
              </a:buClr>
              <a:buFont typeface="Wingdings 2"/>
              <a:buNone/>
              <a:defRPr kumimoji="0" sz="22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4pPr>
            <a:lvl5pPr marL="1828800" indent="0" algn="ctr" rtl="0" eaLnBrk="1" latinLnBrk="0" hangingPunct="1">
              <a:spcBef>
                <a:spcPts val="300"/>
              </a:spcBef>
              <a:buClr>
                <a:schemeClr val="accent3"/>
              </a:buClr>
              <a:buFont typeface="Georgia"/>
              <a:buNone/>
              <a:defRPr kumimoji="0" sz="2000" kern="1200">
                <a:solidFill>
                  <a:schemeClr val="accent3"/>
                </a:solidFill>
                <a:latin typeface="+mn-lt"/>
                <a:ea typeface="+mn-ea"/>
                <a:cs typeface="+mn-cs"/>
              </a:defRPr>
            </a:lvl5pPr>
            <a:lvl6pPr marL="2286000" indent="0" algn="ctr" rtl="0" eaLnBrk="1" latinLnBrk="0" hangingPunct="1">
              <a:spcBef>
                <a:spcPts val="300"/>
              </a:spcBef>
              <a:buClr>
                <a:schemeClr val="accent3"/>
              </a:buClr>
              <a:buFont typeface="Georgia"/>
              <a:buNone/>
              <a:defRPr kumimoji="0" sz="1800" kern="1200">
                <a:solidFill>
                  <a:schemeClr val="accent3"/>
                </a:solidFill>
                <a:latin typeface="+mn-lt"/>
                <a:ea typeface="+mn-ea"/>
                <a:cs typeface="+mn-cs"/>
              </a:defRPr>
            </a:lvl6pPr>
            <a:lvl7pPr marL="2743200" indent="0" algn="ctr" rtl="0" eaLnBrk="1" latinLnBrk="0" hangingPunct="1">
              <a:spcBef>
                <a:spcPts val="300"/>
              </a:spcBef>
              <a:buClr>
                <a:schemeClr val="accent3"/>
              </a:buClr>
              <a:buFont typeface="Georgia"/>
              <a:buNone/>
              <a:defRPr kumimoji="0" sz="1600" kern="1200">
                <a:solidFill>
                  <a:schemeClr val="accent3"/>
                </a:solidFill>
                <a:latin typeface="+mn-lt"/>
                <a:ea typeface="+mn-ea"/>
                <a:cs typeface="+mn-cs"/>
              </a:defRPr>
            </a:lvl7pPr>
            <a:lvl8pPr marL="3200400" indent="0" algn="ctr" rtl="0" eaLnBrk="1" latinLnBrk="0" hangingPunct="1">
              <a:spcBef>
                <a:spcPts val="300"/>
              </a:spcBef>
              <a:buClr>
                <a:schemeClr val="accent3"/>
              </a:buClr>
              <a:buFont typeface="Georgia"/>
              <a:buNone/>
              <a:defRPr kumimoji="0" sz="1500" kern="1200">
                <a:solidFill>
                  <a:schemeClr val="accent3"/>
                </a:solidFill>
                <a:latin typeface="+mn-lt"/>
                <a:ea typeface="+mn-ea"/>
                <a:cs typeface="+mn-cs"/>
              </a:defRPr>
            </a:lvl8pPr>
            <a:lvl9pPr marL="3657600" indent="0" algn="ctr" rtl="0" eaLnBrk="1" latinLnBrk="0" hangingPunct="1">
              <a:spcBef>
                <a:spcPts val="300"/>
              </a:spcBef>
              <a:buClr>
                <a:schemeClr val="accent3"/>
              </a:buClr>
              <a:buFont typeface="Georgia"/>
              <a:buNone/>
              <a:defRPr kumimoji="0" sz="1400" kern="1200" baseline="0">
                <a:solidFill>
                  <a:schemeClr val="accent3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09728" algn="ctr">
              <a:buClr>
                <a:srgbClr val="A04DA3"/>
              </a:buClr>
            </a:pPr>
            <a:endParaRPr lang="pl-PL" sz="1800" dirty="0">
              <a:solidFill>
                <a:srgbClr val="424456"/>
              </a:solidFill>
            </a:endParaRPr>
          </a:p>
        </p:txBody>
      </p:sp>
      <p:sp>
        <p:nvSpPr>
          <p:cNvPr id="15" name="pole tekstowe 14">
            <a:extLst>
              <a:ext uri="{FF2B5EF4-FFF2-40B4-BE49-F238E27FC236}">
                <a16:creationId xmlns:a16="http://schemas.microsoft.com/office/drawing/2014/main" id="{3FD7214F-8379-487B-A873-E956C1E61802}"/>
              </a:ext>
            </a:extLst>
          </p:cNvPr>
          <p:cNvSpPr txBox="1"/>
          <p:nvPr/>
        </p:nvSpPr>
        <p:spPr>
          <a:xfrm>
            <a:off x="410347" y="3128424"/>
            <a:ext cx="8499565" cy="17506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15000"/>
              </a:lnSpc>
              <a:spcAft>
                <a:spcPts val="600"/>
              </a:spcAft>
            </a:pPr>
            <a:r>
              <a:rPr lang="pl-PL" sz="1000" b="1" u="sng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N.Cieplicka-Oryńczak</a:t>
            </a:r>
            <a:r>
              <a:rPr lang="pl-PL" sz="1000" baseline="300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1</a:t>
            </a:r>
            <a:r>
              <a:rPr lang="pl-PL" sz="10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Y. Jaganathen</a:t>
            </a:r>
            <a:r>
              <a:rPr lang="pl-PL" sz="1000" baseline="300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9</a:t>
            </a:r>
            <a:r>
              <a:rPr lang="pl-PL" sz="10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B. Fornal</a:t>
            </a:r>
            <a:r>
              <a:rPr lang="pl-PL" sz="1000" baseline="300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1</a:t>
            </a:r>
            <a:r>
              <a:rPr lang="pl-PL" sz="10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S. Leoni</a:t>
            </a:r>
            <a:r>
              <a:rPr lang="pl-PL" sz="1000" baseline="300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2</a:t>
            </a:r>
            <a:r>
              <a:rPr lang="pl-PL" sz="10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M. Płoszajczak</a:t>
            </a:r>
            <a:r>
              <a:rPr lang="pl-PL" sz="1000" baseline="300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3</a:t>
            </a:r>
            <a:r>
              <a:rPr lang="pl-PL" sz="10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M. Ciemała</a:t>
            </a:r>
            <a:r>
              <a:rPr lang="pl-PL" sz="1000" baseline="300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1</a:t>
            </a:r>
            <a:r>
              <a:rPr lang="pl-PL" sz="10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S. Ziliani</a:t>
            </a:r>
            <a:r>
              <a:rPr lang="pl-PL" sz="1000" baseline="300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2</a:t>
            </a:r>
            <a:r>
              <a:rPr lang="pl-PL" sz="10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M. Kmiecik</a:t>
            </a:r>
            <a:r>
              <a:rPr lang="pl-PL" sz="1000" baseline="300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1</a:t>
            </a:r>
            <a:r>
              <a:rPr lang="pl-PL" sz="10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A. Maj</a:t>
            </a:r>
            <a:r>
              <a:rPr lang="pl-PL" sz="1000" baseline="300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1</a:t>
            </a:r>
            <a:r>
              <a:rPr lang="pl-PL" sz="10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J. Łukasik</a:t>
            </a:r>
            <a:r>
              <a:rPr lang="pl-PL" sz="1000" baseline="300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1</a:t>
            </a:r>
            <a:r>
              <a:rPr lang="pl-PL" sz="10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br>
              <a:rPr lang="pl-PL" sz="10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pl-PL" sz="10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P. Pawłowski</a:t>
            </a:r>
            <a:r>
              <a:rPr lang="pl-PL" sz="1000" baseline="300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1</a:t>
            </a:r>
            <a:r>
              <a:rPr lang="pl-PL" sz="10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B. Sowicki</a:t>
            </a:r>
            <a:r>
              <a:rPr lang="pl-PL" sz="1000" baseline="300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1</a:t>
            </a:r>
            <a:r>
              <a:rPr lang="pl-PL" sz="10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B. Wasilewska</a:t>
            </a:r>
            <a:r>
              <a:rPr lang="pl-PL" sz="1000" baseline="300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1</a:t>
            </a:r>
            <a:r>
              <a:rPr lang="pl-PL" sz="10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M. Ziębliński</a:t>
            </a:r>
            <a:r>
              <a:rPr lang="pl-PL" sz="1000" baseline="300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1</a:t>
            </a:r>
            <a:r>
              <a:rPr lang="pl-PL" sz="10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C. Boiano</a:t>
            </a:r>
            <a:r>
              <a:rPr lang="pl-PL" sz="1000" baseline="300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2</a:t>
            </a:r>
            <a:r>
              <a:rPr lang="pl-PL" sz="10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S. Brambilla</a:t>
            </a:r>
            <a:r>
              <a:rPr lang="pl-PL" sz="1000" baseline="300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2</a:t>
            </a:r>
            <a:r>
              <a:rPr lang="pl-PL" sz="10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P. Bednarczyk</a:t>
            </a:r>
            <a:r>
              <a:rPr lang="pl-PL" sz="1000" baseline="300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1</a:t>
            </a:r>
            <a:r>
              <a:rPr lang="pl-PL" sz="10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S. Bottoni</a:t>
            </a:r>
            <a:r>
              <a:rPr lang="pl-PL" sz="1000" baseline="300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2</a:t>
            </a:r>
            <a:r>
              <a:rPr lang="pl-PL" sz="10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A. Bracco</a:t>
            </a:r>
            <a:r>
              <a:rPr lang="pl-PL" sz="1000" baseline="300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2</a:t>
            </a:r>
            <a:r>
              <a:rPr lang="pl-PL" sz="10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I. Burducea</a:t>
            </a:r>
            <a:r>
              <a:rPr lang="pl-PL" sz="1000" baseline="300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5</a:t>
            </a:r>
            <a:r>
              <a:rPr lang="pl-PL" sz="10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br>
              <a:rPr lang="pl-PL" sz="10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pl-PL" sz="10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F. Camera</a:t>
            </a:r>
            <a:r>
              <a:rPr lang="pl-PL" sz="1000" baseline="300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2</a:t>
            </a:r>
            <a:r>
              <a:rPr lang="pl-PL" sz="10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I. Ciepał</a:t>
            </a:r>
            <a:r>
              <a:rPr lang="pl-PL" sz="1000" baseline="300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1</a:t>
            </a:r>
            <a:r>
              <a:rPr lang="pl-PL" sz="10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C. Clisu</a:t>
            </a:r>
            <a:r>
              <a:rPr lang="pl-PL" sz="1000" baseline="300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5</a:t>
            </a:r>
            <a:r>
              <a:rPr lang="pl-PL" sz="10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F.C.L. Crespi</a:t>
            </a:r>
            <a:r>
              <a:rPr lang="pl-PL" sz="1000" baseline="300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2</a:t>
            </a:r>
            <a:r>
              <a:rPr lang="pl-PL" sz="10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K. Dhanmeher</a:t>
            </a:r>
            <a:r>
              <a:rPr lang="pl-PL" sz="1000" baseline="300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1</a:t>
            </a:r>
            <a:r>
              <a:rPr lang="pl-PL" sz="10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N. Florea</a:t>
            </a:r>
            <a:r>
              <a:rPr lang="pl-PL" sz="1000" baseline="300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5</a:t>
            </a:r>
            <a:r>
              <a:rPr lang="pl-PL" sz="10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E. Gamba</a:t>
            </a:r>
            <a:r>
              <a:rPr lang="pl-PL" sz="1000" baseline="300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2</a:t>
            </a:r>
            <a:r>
              <a:rPr lang="pl-PL" sz="10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J. Grębosz</a:t>
            </a:r>
            <a:r>
              <a:rPr lang="pl-PL" sz="1000" baseline="300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1</a:t>
            </a:r>
            <a:r>
              <a:rPr lang="pl-PL" sz="10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M. N. Harakeh</a:t>
            </a:r>
            <a:r>
              <a:rPr lang="pl-PL" sz="1000" baseline="300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4</a:t>
            </a:r>
            <a:r>
              <a:rPr lang="pl-PL" sz="10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D. A. Iancu</a:t>
            </a:r>
            <a:r>
              <a:rPr lang="pl-PL" sz="1000" baseline="300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5</a:t>
            </a:r>
            <a:r>
              <a:rPr lang="pl-PL" sz="10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Ł.W. Iskra</a:t>
            </a:r>
            <a:r>
              <a:rPr lang="pl-PL" sz="1000" baseline="300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1</a:t>
            </a:r>
            <a:r>
              <a:rPr lang="pl-PL" sz="10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br>
              <a:rPr lang="pl-PL" sz="10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pl-PL" sz="10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M. Krzysiek</a:t>
            </a:r>
            <a:r>
              <a:rPr lang="pl-PL" sz="1000" baseline="300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1</a:t>
            </a:r>
            <a:r>
              <a:rPr lang="pl-PL" sz="10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P. Kulessa</a:t>
            </a:r>
            <a:r>
              <a:rPr lang="pl-PL" sz="1000" baseline="300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1</a:t>
            </a:r>
            <a:r>
              <a:rPr lang="pl-PL" sz="10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N. Marginean</a:t>
            </a:r>
            <a:r>
              <a:rPr lang="pl-PL" sz="1000" baseline="300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5</a:t>
            </a:r>
            <a:r>
              <a:rPr lang="pl-PL" sz="10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R. Marginean</a:t>
            </a:r>
            <a:r>
              <a:rPr lang="pl-PL" sz="1000" baseline="300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5</a:t>
            </a:r>
            <a:r>
              <a:rPr lang="pl-PL" sz="10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I. Matea</a:t>
            </a:r>
            <a:r>
              <a:rPr lang="pl-PL" sz="1000" baseline="300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7</a:t>
            </a:r>
            <a:r>
              <a:rPr lang="pl-PL" sz="10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M. Matejska-Minda</a:t>
            </a:r>
            <a:r>
              <a:rPr lang="pl-PL" sz="1000" baseline="300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1</a:t>
            </a:r>
            <a:r>
              <a:rPr lang="pl-PL" sz="10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K. Mazurek</a:t>
            </a:r>
            <a:r>
              <a:rPr lang="pl-PL" sz="1000" baseline="300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1</a:t>
            </a:r>
            <a:r>
              <a:rPr lang="pl-PL" sz="10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B. Million</a:t>
            </a:r>
            <a:r>
              <a:rPr lang="pl-PL" sz="1000" baseline="300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2</a:t>
            </a:r>
            <a:r>
              <a:rPr lang="pl-PL" sz="10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W. Parol</a:t>
            </a:r>
            <a:r>
              <a:rPr lang="pl-PL" sz="1000" baseline="300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1</a:t>
            </a:r>
            <a:r>
              <a:rPr lang="pl-PL" sz="10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M. Sferrazza</a:t>
            </a:r>
            <a:r>
              <a:rPr lang="pl-PL" sz="1000" baseline="300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8</a:t>
            </a:r>
            <a:r>
              <a:rPr lang="pl-PL" sz="10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L. Stan</a:t>
            </a:r>
            <a:r>
              <a:rPr lang="pl-PL" sz="1000" baseline="300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5</a:t>
            </a:r>
            <a:r>
              <a:rPr lang="pl-PL" sz="10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B. Włoch</a:t>
            </a:r>
            <a:r>
              <a:rPr lang="pl-PL" sz="1000" baseline="300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1</a:t>
            </a:r>
            <a:r>
              <a:rPr lang="pl-PL" sz="10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C. Schmitt</a:t>
            </a:r>
            <a:r>
              <a:rPr lang="pl-PL" sz="1000" baseline="300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1</a:t>
            </a:r>
            <a:r>
              <a:rPr lang="pl-PL" sz="10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D. Duda</a:t>
            </a:r>
            <a:r>
              <a:rPr lang="pl-PL" sz="1000" baseline="300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1</a:t>
            </a:r>
            <a:r>
              <a:rPr lang="pl-PL" sz="10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K. Gajewska</a:t>
            </a:r>
            <a:r>
              <a:rPr lang="pl-PL" sz="1000" baseline="300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1</a:t>
            </a:r>
            <a:r>
              <a:rPr lang="pl-PL" sz="10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O. Wieland</a:t>
            </a:r>
            <a:r>
              <a:rPr lang="pl-PL" sz="1000" baseline="300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2</a:t>
            </a:r>
            <a:r>
              <a:rPr lang="pl-PL" sz="10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G. Corbari</a:t>
            </a:r>
            <a:r>
              <a:rPr lang="pl-PL" sz="1000" baseline="300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2</a:t>
            </a:r>
            <a:r>
              <a:rPr lang="pl-PL" sz="10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A. Giaz</a:t>
            </a:r>
            <a:r>
              <a:rPr lang="pl-PL" sz="1000" baseline="300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2</a:t>
            </a:r>
            <a:r>
              <a:rPr lang="pl-PL" sz="10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E. van Rompu</a:t>
            </a:r>
            <a:r>
              <a:rPr lang="pl-PL" sz="1000" baseline="300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6</a:t>
            </a:r>
            <a:r>
              <a:rPr lang="pl-PL" sz="10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P.-A. Söderström</a:t>
            </a:r>
            <a:r>
              <a:rPr lang="pl-PL" sz="1000" baseline="300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10</a:t>
            </a:r>
            <a:r>
              <a:rPr lang="pl-PL" sz="10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A. Kuşoğlu</a:t>
            </a:r>
            <a:r>
              <a:rPr lang="pl-PL" sz="1000" baseline="300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10</a:t>
            </a:r>
            <a:r>
              <a:rPr lang="pl-PL" sz="10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S. R. Ban</a:t>
            </a:r>
            <a:r>
              <a:rPr lang="pl-PL" sz="1000" baseline="300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10</a:t>
            </a:r>
            <a:r>
              <a:rPr lang="pl-PL" sz="10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D. Balabanski</a:t>
            </a:r>
            <a:r>
              <a:rPr lang="pl-PL" sz="1000" baseline="300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10</a:t>
            </a:r>
            <a:r>
              <a:rPr lang="pl-PL" sz="10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K. Hadyńska-Klęk</a:t>
            </a:r>
            <a:r>
              <a:rPr lang="pl-PL" sz="1000" baseline="300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11</a:t>
            </a:r>
            <a:r>
              <a:rPr lang="pl-PL" sz="10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A. Špaček</a:t>
            </a:r>
            <a:r>
              <a:rPr lang="pl-PL" sz="1000" baseline="300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11</a:t>
            </a:r>
            <a:r>
              <a:rPr lang="pl-PL" sz="10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P. Dey</a:t>
            </a:r>
            <a:r>
              <a:rPr lang="pl-PL" sz="1000" baseline="300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11</a:t>
            </a:r>
            <a:r>
              <a:rPr lang="pl-PL" sz="10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A. Krzysiek</a:t>
            </a:r>
            <a:r>
              <a:rPr lang="pl-PL" sz="1000" baseline="300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11</a:t>
            </a:r>
            <a:r>
              <a:rPr lang="pl-PL" sz="10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G. Szymanek</a:t>
            </a:r>
            <a:r>
              <a:rPr lang="pl-PL" sz="1000" baseline="300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11</a:t>
            </a:r>
            <a:endParaRPr lang="pl-PL" sz="10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>
              <a:lnSpc>
                <a:spcPct val="115000"/>
              </a:lnSpc>
              <a:spcAft>
                <a:spcPts val="1000"/>
              </a:spcAft>
            </a:pPr>
            <a:r>
              <a:rPr lang="pl-PL" sz="900" i="1" baseline="300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1</a:t>
            </a:r>
            <a:r>
              <a:rPr lang="pl-PL" sz="900" i="1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IFJ PAN Kraków, Poland, </a:t>
            </a:r>
            <a:r>
              <a:rPr lang="pl-PL" sz="900" i="1" baseline="300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2</a:t>
            </a:r>
            <a:r>
              <a:rPr lang="pl-PL" sz="900" i="1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Università </a:t>
            </a:r>
            <a:r>
              <a:rPr lang="pl-PL" sz="900" i="1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degli</a:t>
            </a:r>
            <a:r>
              <a:rPr lang="pl-PL" sz="900" i="1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pl-PL" sz="900" i="1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Studi</a:t>
            </a:r>
            <a:r>
              <a:rPr lang="pl-PL" sz="900" i="1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di </a:t>
            </a:r>
            <a:r>
              <a:rPr lang="pl-PL" sz="900" i="1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Milano</a:t>
            </a:r>
            <a:r>
              <a:rPr lang="pl-PL" sz="900" i="1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and INFN </a:t>
            </a:r>
            <a:r>
              <a:rPr lang="pl-PL" sz="900" i="1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Sezione</a:t>
            </a:r>
            <a:r>
              <a:rPr lang="pl-PL" sz="900" i="1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di </a:t>
            </a:r>
            <a:r>
              <a:rPr lang="pl-PL" sz="900" i="1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Milano</a:t>
            </a:r>
            <a:r>
              <a:rPr lang="pl-PL" sz="900" i="1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pl-PL" sz="900" i="1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Italy</a:t>
            </a:r>
            <a:r>
              <a:rPr lang="pl-PL" sz="900" i="1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 </a:t>
            </a:r>
            <a:r>
              <a:rPr lang="pl-PL" sz="900" i="1" baseline="300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3</a:t>
            </a:r>
            <a:r>
              <a:rPr lang="pl-PL" sz="900" i="1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GANIL, Caen, France, </a:t>
            </a:r>
            <a:r>
              <a:rPr lang="pl-PL" sz="900" i="1" baseline="300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4</a:t>
            </a:r>
            <a:r>
              <a:rPr lang="pl-PL" sz="900" i="1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University of Groningen, </a:t>
            </a:r>
            <a:br>
              <a:rPr lang="pl-PL" sz="900" i="1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pl-PL" sz="900" i="1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The </a:t>
            </a:r>
            <a:r>
              <a:rPr lang="pl-PL" sz="900" i="1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Netherlands</a:t>
            </a:r>
            <a:r>
              <a:rPr lang="pl-PL" sz="900" i="1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pl-PL" sz="900" i="1" baseline="300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5</a:t>
            </a:r>
            <a:r>
              <a:rPr lang="pl-PL" sz="900" i="1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IFIN-HH, </a:t>
            </a:r>
            <a:r>
              <a:rPr lang="pl-PL" sz="900" i="1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Bucharest</a:t>
            </a:r>
            <a:r>
              <a:rPr lang="pl-PL" sz="900" i="1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Romania, </a:t>
            </a:r>
            <a:r>
              <a:rPr lang="pl-PL" sz="900" i="1" baseline="300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6</a:t>
            </a:r>
            <a:r>
              <a:rPr lang="pl-PL" sz="900" i="1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KU Leuven, </a:t>
            </a:r>
            <a:r>
              <a:rPr lang="pl-PL" sz="900" i="1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Belgium</a:t>
            </a:r>
            <a:r>
              <a:rPr lang="pl-PL" sz="900" i="1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pl-PL" sz="900" i="1" baseline="300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7</a:t>
            </a:r>
            <a:r>
              <a:rPr lang="pl-PL" sz="900" i="1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Université Paris-</a:t>
            </a:r>
            <a:r>
              <a:rPr lang="pl-PL" sz="900" i="1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Saclay</a:t>
            </a:r>
            <a:r>
              <a:rPr lang="pl-PL" sz="900" i="1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France, </a:t>
            </a:r>
            <a:r>
              <a:rPr lang="pl-PL" sz="900" i="1" baseline="300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8</a:t>
            </a:r>
            <a:r>
              <a:rPr lang="pl-PL" sz="900" i="1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Université </a:t>
            </a:r>
            <a:r>
              <a:rPr lang="pl-PL" sz="900" i="1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Libre</a:t>
            </a:r>
            <a:r>
              <a:rPr lang="pl-PL" sz="900" i="1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de </a:t>
            </a:r>
            <a:r>
              <a:rPr lang="pl-PL" sz="900" i="1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Bruxelles</a:t>
            </a:r>
            <a:r>
              <a:rPr lang="pl-PL" sz="900" i="1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pl-PL" sz="900" i="1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Belgium</a:t>
            </a:r>
            <a:r>
              <a:rPr lang="pl-PL" sz="900" i="1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pl-PL" sz="900" i="1" baseline="300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9</a:t>
            </a:r>
            <a:r>
              <a:rPr lang="pl-PL" sz="900" i="1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National Centre for </a:t>
            </a:r>
            <a:r>
              <a:rPr lang="pl-PL" sz="900" i="1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Nuclear</a:t>
            </a:r>
            <a:r>
              <a:rPr lang="pl-PL" sz="900" i="1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pl-PL" sz="900" i="1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Research</a:t>
            </a:r>
            <a:r>
              <a:rPr lang="pl-PL" sz="900" i="1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pl-PL" sz="900" i="1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Warsaw</a:t>
            </a:r>
            <a:r>
              <a:rPr lang="pl-PL" sz="900" i="1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Poland, </a:t>
            </a:r>
            <a:r>
              <a:rPr lang="pl-PL" sz="900" i="1" baseline="300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10</a:t>
            </a:r>
            <a:r>
              <a:rPr lang="pl-PL" sz="900" i="1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ELI-NP, </a:t>
            </a:r>
            <a:r>
              <a:rPr lang="pl-PL" sz="900" i="1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Bucharest</a:t>
            </a:r>
            <a:r>
              <a:rPr lang="pl-PL" sz="900" i="1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Romania, </a:t>
            </a:r>
            <a:r>
              <a:rPr lang="pl-PL" sz="900" i="1" baseline="300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11</a:t>
            </a:r>
            <a:r>
              <a:rPr lang="pl-PL" sz="900" i="1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Heavy </a:t>
            </a:r>
            <a:r>
              <a:rPr lang="pl-PL" sz="900" i="1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Ion</a:t>
            </a:r>
            <a:r>
              <a:rPr lang="pl-PL" sz="900" i="1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pl-PL" sz="900" i="1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Laboratory</a:t>
            </a:r>
            <a:r>
              <a:rPr lang="pl-PL" sz="900" i="1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pl-PL" sz="900" i="1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Warsaw</a:t>
            </a:r>
            <a:r>
              <a:rPr lang="pl-PL" sz="900" i="1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Poland</a:t>
            </a:r>
            <a:r>
              <a:rPr lang="pl-PL" sz="9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F16"/>
              </a:rPr>
              <a:t> </a:t>
            </a:r>
            <a:endParaRPr lang="pl-PL" sz="9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5" name="Obraz 4">
            <a:extLst>
              <a:ext uri="{FF2B5EF4-FFF2-40B4-BE49-F238E27FC236}">
                <a16:creationId xmlns:a16="http://schemas.microsoft.com/office/drawing/2014/main" id="{DDAA3C98-FF17-4B4F-8D35-92B9F7BC498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37296" y="216787"/>
            <a:ext cx="1714500" cy="571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2708959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5" name="Obraz 64">
            <a:extLst>
              <a:ext uri="{FF2B5EF4-FFF2-40B4-BE49-F238E27FC236}">
                <a16:creationId xmlns:a16="http://schemas.microsoft.com/office/drawing/2014/main" id="{12A1818A-FC76-400C-83A0-2667AA623302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41336" y="840257"/>
            <a:ext cx="1507578" cy="3760787"/>
          </a:xfrm>
          <a:prstGeom prst="rect">
            <a:avLst/>
          </a:prstGeom>
        </p:spPr>
      </p:pic>
      <p:sp>
        <p:nvSpPr>
          <p:cNvPr id="5" name="Symbol zastępczy zawartości 2"/>
          <p:cNvSpPr txBox="1">
            <a:spLocks/>
          </p:cNvSpPr>
          <p:nvPr/>
        </p:nvSpPr>
        <p:spPr>
          <a:xfrm>
            <a:off x="369945" y="335333"/>
            <a:ext cx="4847994" cy="1512711"/>
          </a:xfrm>
          <a:prstGeom prst="rect">
            <a:avLst/>
          </a:prstGeom>
        </p:spPr>
        <p:txBody>
          <a:bodyPr vert="horz">
            <a:noAutofit/>
          </a:bodyPr>
          <a:lstStyle>
            <a:lvl1pPr marL="365760" indent="-256032" algn="l" rtl="0" eaLnBrk="1" latinLnBrk="0" hangingPunct="1">
              <a:spcBef>
                <a:spcPts val="300"/>
              </a:spcBef>
              <a:buClr>
                <a:schemeClr val="accent3"/>
              </a:buClr>
              <a:buFont typeface="Georgia"/>
              <a:buChar char="•"/>
              <a:defRPr kumimoji="0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58368" indent="-246888" algn="l" rtl="0" eaLnBrk="1" latinLnBrk="0" hangingPunct="1">
              <a:spcBef>
                <a:spcPts val="300"/>
              </a:spcBef>
              <a:buClr>
                <a:schemeClr val="accent2"/>
              </a:buClr>
              <a:buFont typeface="Georgia"/>
              <a:buChar char="▫"/>
              <a:defRPr kumimoji="0" sz="2600" kern="1200">
                <a:solidFill>
                  <a:schemeClr val="accent2"/>
                </a:solidFill>
                <a:latin typeface="+mn-lt"/>
                <a:ea typeface="+mn-ea"/>
                <a:cs typeface="+mn-cs"/>
              </a:defRPr>
            </a:lvl2pPr>
            <a:lvl3pPr marL="923544" indent="-219456" algn="l" rtl="0" eaLnBrk="1" latinLnBrk="0" hangingPunct="1">
              <a:spcBef>
                <a:spcPts val="300"/>
              </a:spcBef>
              <a:buClr>
                <a:schemeClr val="accent1"/>
              </a:buClr>
              <a:buFont typeface="Wingdings 2"/>
              <a:buChar char=""/>
              <a:defRPr kumimoji="0" sz="24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3pPr>
            <a:lvl4pPr marL="1179576" indent="-201168" algn="l" rtl="0" eaLnBrk="1" latinLnBrk="0" hangingPunct="1">
              <a:spcBef>
                <a:spcPts val="300"/>
              </a:spcBef>
              <a:buClr>
                <a:schemeClr val="accent1"/>
              </a:buClr>
              <a:buFont typeface="Wingdings 2"/>
              <a:buChar char=""/>
              <a:defRPr kumimoji="0" sz="22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4pPr>
            <a:lvl5pPr marL="1389888" indent="-182880" algn="l" rtl="0" eaLnBrk="1" latinLnBrk="0" hangingPunct="1">
              <a:spcBef>
                <a:spcPts val="300"/>
              </a:spcBef>
              <a:buClr>
                <a:schemeClr val="accent3"/>
              </a:buClr>
              <a:buFont typeface="Georgia"/>
              <a:buChar char="▫"/>
              <a:defRPr kumimoji="0" sz="2000" kern="1200">
                <a:solidFill>
                  <a:schemeClr val="accent3"/>
                </a:solidFill>
                <a:latin typeface="+mn-lt"/>
                <a:ea typeface="+mn-ea"/>
                <a:cs typeface="+mn-cs"/>
              </a:defRPr>
            </a:lvl5pPr>
            <a:lvl6pPr marL="1609344" indent="-182880" algn="l" rtl="0" eaLnBrk="1" latinLnBrk="0" hangingPunct="1">
              <a:spcBef>
                <a:spcPts val="300"/>
              </a:spcBef>
              <a:buClr>
                <a:schemeClr val="accent3"/>
              </a:buClr>
              <a:buFont typeface="Georgia"/>
              <a:buChar char="▫"/>
              <a:defRPr kumimoji="0" sz="1800" kern="1200">
                <a:solidFill>
                  <a:schemeClr val="accent3"/>
                </a:solidFill>
                <a:latin typeface="+mn-lt"/>
                <a:ea typeface="+mn-ea"/>
                <a:cs typeface="+mn-cs"/>
              </a:defRPr>
            </a:lvl6pPr>
            <a:lvl7pPr marL="1828800" indent="-182880" algn="l" rtl="0" eaLnBrk="1" latinLnBrk="0" hangingPunct="1">
              <a:spcBef>
                <a:spcPts val="300"/>
              </a:spcBef>
              <a:buClr>
                <a:schemeClr val="accent3"/>
              </a:buClr>
              <a:buFont typeface="Georgia"/>
              <a:buChar char="▫"/>
              <a:defRPr kumimoji="0" sz="1600" kern="1200">
                <a:solidFill>
                  <a:schemeClr val="accent3"/>
                </a:solidFill>
                <a:latin typeface="+mn-lt"/>
                <a:ea typeface="+mn-ea"/>
                <a:cs typeface="+mn-cs"/>
              </a:defRPr>
            </a:lvl7pPr>
            <a:lvl8pPr marL="2029968" indent="-182880" algn="l" rtl="0" eaLnBrk="1" latinLnBrk="0" hangingPunct="1">
              <a:spcBef>
                <a:spcPts val="300"/>
              </a:spcBef>
              <a:buClr>
                <a:schemeClr val="accent3"/>
              </a:buClr>
              <a:buFont typeface="Georgia"/>
              <a:buChar char="◦"/>
              <a:defRPr kumimoji="0" sz="1500" kern="1200">
                <a:solidFill>
                  <a:schemeClr val="accent3"/>
                </a:solidFill>
                <a:latin typeface="+mn-lt"/>
                <a:ea typeface="+mn-ea"/>
                <a:cs typeface="+mn-cs"/>
              </a:defRPr>
            </a:lvl8pPr>
            <a:lvl9pPr marL="2240280" indent="-182880" algn="l" rtl="0" eaLnBrk="1" latinLnBrk="0" hangingPunct="1">
              <a:spcBef>
                <a:spcPts val="300"/>
              </a:spcBef>
              <a:buClr>
                <a:schemeClr val="accent3"/>
              </a:buClr>
              <a:buFont typeface="Georgia"/>
              <a:buChar char="◦"/>
              <a:defRPr kumimoji="0" sz="1400" kern="1200" baseline="0">
                <a:solidFill>
                  <a:schemeClr val="accent3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09728" indent="0" algn="ctr">
              <a:spcAft>
                <a:spcPts val="600"/>
              </a:spcAft>
              <a:buNone/>
            </a:pPr>
            <a:r>
              <a:rPr lang="pl-PL" sz="2000" dirty="0" err="1">
                <a:latin typeface="+mj-lt"/>
              </a:rPr>
              <a:t>What</a:t>
            </a:r>
            <a:r>
              <a:rPr lang="pl-PL" sz="2000" dirty="0">
                <a:latin typeface="+mj-lt"/>
              </a:rPr>
              <a:t> </a:t>
            </a:r>
            <a:r>
              <a:rPr lang="pl-PL" sz="2000" dirty="0" err="1">
                <a:latin typeface="+mj-lt"/>
              </a:rPr>
              <a:t>is</a:t>
            </a:r>
            <a:r>
              <a:rPr lang="pl-PL" sz="2000" dirty="0">
                <a:latin typeface="+mj-lt"/>
              </a:rPr>
              <a:t> a „</a:t>
            </a:r>
            <a:r>
              <a:rPr lang="pl-PL" sz="2000" dirty="0" err="1">
                <a:latin typeface="+mj-lt"/>
              </a:rPr>
              <a:t>stretched</a:t>
            </a:r>
            <a:r>
              <a:rPr lang="pl-PL" sz="2000" dirty="0">
                <a:latin typeface="+mj-lt"/>
              </a:rPr>
              <a:t>” </a:t>
            </a:r>
            <a:r>
              <a:rPr lang="pl-PL" sz="2000" dirty="0" err="1">
                <a:latin typeface="+mj-lt"/>
              </a:rPr>
              <a:t>state</a:t>
            </a:r>
            <a:r>
              <a:rPr lang="pl-PL" sz="2000" dirty="0">
                <a:latin typeface="+mj-lt"/>
              </a:rPr>
              <a:t>?</a:t>
            </a:r>
          </a:p>
          <a:p>
            <a:pPr marL="109728" indent="0" algn="ctr">
              <a:spcAft>
                <a:spcPts val="600"/>
              </a:spcAft>
              <a:buNone/>
            </a:pPr>
            <a:r>
              <a:rPr lang="pl-PL" sz="1200" dirty="0" err="1">
                <a:latin typeface="+mj-lt"/>
              </a:rPr>
              <a:t>Such</a:t>
            </a:r>
            <a:r>
              <a:rPr lang="pl-PL" sz="1200" dirty="0">
                <a:latin typeface="+mj-lt"/>
              </a:rPr>
              <a:t> </a:t>
            </a:r>
            <a:r>
              <a:rPr lang="pl-PL" sz="1200" dirty="0" err="1">
                <a:latin typeface="+mj-lt"/>
              </a:rPr>
              <a:t>states</a:t>
            </a:r>
            <a:r>
              <a:rPr lang="pl-PL" sz="1200" dirty="0">
                <a:latin typeface="+mj-lt"/>
              </a:rPr>
              <a:t> </a:t>
            </a:r>
            <a:r>
              <a:rPr lang="pl-PL" sz="1200" dirty="0" err="1">
                <a:latin typeface="+mj-lt"/>
              </a:rPr>
              <a:t>are</a:t>
            </a:r>
            <a:r>
              <a:rPr lang="pl-PL" sz="1200" dirty="0">
                <a:latin typeface="+mj-lt"/>
              </a:rPr>
              <a:t> d</a:t>
            </a:r>
            <a:r>
              <a:rPr lang="en-US" sz="1200" dirty="0" err="1">
                <a:latin typeface="+mj-lt"/>
              </a:rPr>
              <a:t>ominated</a:t>
            </a:r>
            <a:r>
              <a:rPr lang="en-US" sz="1200" dirty="0">
                <a:latin typeface="+mj-lt"/>
              </a:rPr>
              <a:t> by a </a:t>
            </a:r>
            <a:r>
              <a:rPr lang="en-US" sz="1200" dirty="0">
                <a:solidFill>
                  <a:srgbClr val="FF0000"/>
                </a:solidFill>
                <a:latin typeface="+mj-lt"/>
              </a:rPr>
              <a:t>single particle-hole component</a:t>
            </a:r>
            <a:r>
              <a:rPr lang="en-US" sz="1200" dirty="0">
                <a:latin typeface="+mj-lt"/>
              </a:rPr>
              <a:t> </a:t>
            </a:r>
            <a:br>
              <a:rPr lang="pl-PL" sz="1200" dirty="0">
                <a:latin typeface="+mj-lt"/>
              </a:rPr>
            </a:br>
            <a:r>
              <a:rPr lang="en-US" sz="1200" dirty="0">
                <a:latin typeface="+mj-lt"/>
              </a:rPr>
              <a:t>for which the excited particle and the residual hole couple to </a:t>
            </a:r>
            <a:br>
              <a:rPr lang="pl-PL" sz="1200" dirty="0">
                <a:latin typeface="+mj-lt"/>
              </a:rPr>
            </a:br>
            <a:r>
              <a:rPr lang="en-US" sz="1200" dirty="0">
                <a:latin typeface="+mj-lt"/>
              </a:rPr>
              <a:t>the </a:t>
            </a:r>
            <a:r>
              <a:rPr lang="en-US" sz="1200" dirty="0">
                <a:solidFill>
                  <a:srgbClr val="FF0000"/>
                </a:solidFill>
                <a:latin typeface="+mj-lt"/>
              </a:rPr>
              <a:t>maximal possible spin value</a:t>
            </a:r>
            <a:r>
              <a:rPr lang="pl-PL" sz="1200" dirty="0">
                <a:latin typeface="+mj-lt"/>
              </a:rPr>
              <a:t>: </a:t>
            </a:r>
          </a:p>
          <a:p>
            <a:pPr marL="109728" indent="0" algn="ctr">
              <a:spcAft>
                <a:spcPts val="600"/>
              </a:spcAft>
              <a:buNone/>
            </a:pPr>
            <a:r>
              <a:rPr lang="en-US" sz="1600" i="1" dirty="0" err="1">
                <a:latin typeface="+mj-lt"/>
              </a:rPr>
              <a:t>J</a:t>
            </a:r>
            <a:r>
              <a:rPr lang="en-US" sz="1600" baseline="-25000" dirty="0" err="1">
                <a:latin typeface="+mj-lt"/>
              </a:rPr>
              <a:t>max</a:t>
            </a:r>
            <a:r>
              <a:rPr lang="en-US" sz="1600" dirty="0">
                <a:latin typeface="+mj-lt"/>
              </a:rPr>
              <a:t> = </a:t>
            </a:r>
            <a:r>
              <a:rPr lang="en-US" sz="1600" i="1" dirty="0" err="1">
                <a:latin typeface="+mj-lt"/>
              </a:rPr>
              <a:t>j</a:t>
            </a:r>
            <a:r>
              <a:rPr lang="en-US" sz="1600" baseline="-25000" dirty="0" err="1">
                <a:latin typeface="+mj-lt"/>
              </a:rPr>
              <a:t>p</a:t>
            </a:r>
            <a:r>
              <a:rPr lang="en-US" sz="1600" dirty="0">
                <a:latin typeface="+mj-lt"/>
              </a:rPr>
              <a:t> </a:t>
            </a:r>
            <a:r>
              <a:rPr lang="pl-PL" sz="1600" dirty="0">
                <a:latin typeface="+mj-lt"/>
              </a:rPr>
              <a:t>(max) </a:t>
            </a:r>
            <a:r>
              <a:rPr lang="en-US" sz="1600" dirty="0">
                <a:latin typeface="+mj-lt"/>
              </a:rPr>
              <a:t>+ </a:t>
            </a:r>
            <a:r>
              <a:rPr lang="en-US" sz="1600" i="1" dirty="0" err="1">
                <a:latin typeface="+mj-lt"/>
              </a:rPr>
              <a:t>j</a:t>
            </a:r>
            <a:r>
              <a:rPr lang="en-US" sz="1600" baseline="-25000" dirty="0" err="1">
                <a:latin typeface="+mj-lt"/>
              </a:rPr>
              <a:t>h</a:t>
            </a:r>
            <a:r>
              <a:rPr lang="pl-PL" sz="1600" baseline="-25000" dirty="0">
                <a:latin typeface="+mj-lt"/>
              </a:rPr>
              <a:t> </a:t>
            </a:r>
            <a:r>
              <a:rPr lang="pl-PL" sz="1600" dirty="0">
                <a:latin typeface="+mj-lt"/>
              </a:rPr>
              <a:t>(max)</a:t>
            </a:r>
          </a:p>
        </p:txBody>
      </p:sp>
      <p:sp>
        <p:nvSpPr>
          <p:cNvPr id="2" name="Prostokąt 1"/>
          <p:cNvSpPr/>
          <p:nvPr/>
        </p:nvSpPr>
        <p:spPr>
          <a:xfrm>
            <a:off x="587416" y="372479"/>
            <a:ext cx="4847994" cy="1490133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10" name="Owal 9">
            <a:extLst>
              <a:ext uri="{FF2B5EF4-FFF2-40B4-BE49-F238E27FC236}">
                <a16:creationId xmlns:a16="http://schemas.microsoft.com/office/drawing/2014/main" id="{EB272402-186E-4DC8-8EC7-D4537C22CA33}"/>
              </a:ext>
            </a:extLst>
          </p:cNvPr>
          <p:cNvSpPr/>
          <p:nvPr/>
        </p:nvSpPr>
        <p:spPr>
          <a:xfrm>
            <a:off x="7341336" y="4131093"/>
            <a:ext cx="346841" cy="239383"/>
          </a:xfrm>
          <a:prstGeom prst="ellipse">
            <a:avLst/>
          </a:prstGeom>
          <a:noFill/>
          <a:ln>
            <a:solidFill>
              <a:srgbClr val="FFC00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32" name="Owal 31">
            <a:extLst>
              <a:ext uri="{FF2B5EF4-FFF2-40B4-BE49-F238E27FC236}">
                <a16:creationId xmlns:a16="http://schemas.microsoft.com/office/drawing/2014/main" id="{E415C69B-11FF-4109-B413-5FB8D6893B6B}"/>
              </a:ext>
            </a:extLst>
          </p:cNvPr>
          <p:cNvSpPr/>
          <p:nvPr/>
        </p:nvSpPr>
        <p:spPr>
          <a:xfrm>
            <a:off x="7985236" y="3716353"/>
            <a:ext cx="346841" cy="239383"/>
          </a:xfrm>
          <a:prstGeom prst="ellipse">
            <a:avLst/>
          </a:prstGeom>
          <a:noFill/>
          <a:ln>
            <a:solidFill>
              <a:srgbClr val="FFC00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cxnSp>
        <p:nvCxnSpPr>
          <p:cNvPr id="12" name="Łącznik prosty ze strzałką 11">
            <a:extLst>
              <a:ext uri="{FF2B5EF4-FFF2-40B4-BE49-F238E27FC236}">
                <a16:creationId xmlns:a16="http://schemas.microsoft.com/office/drawing/2014/main" id="{8F37DC0A-0E7E-4CD9-A87A-C54C20A7D3C4}"/>
              </a:ext>
            </a:extLst>
          </p:cNvPr>
          <p:cNvCxnSpPr>
            <a:cxnSpLocks/>
          </p:cNvCxnSpPr>
          <p:nvPr/>
        </p:nvCxnSpPr>
        <p:spPr>
          <a:xfrm>
            <a:off x="7815238" y="3829857"/>
            <a:ext cx="0" cy="420927"/>
          </a:xfrm>
          <a:prstGeom prst="straightConnector1">
            <a:avLst/>
          </a:prstGeom>
          <a:ln w="28575">
            <a:solidFill>
              <a:srgbClr val="FF0000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pole tekstowe 12">
            <a:extLst>
              <a:ext uri="{FF2B5EF4-FFF2-40B4-BE49-F238E27FC236}">
                <a16:creationId xmlns:a16="http://schemas.microsoft.com/office/drawing/2014/main" id="{1601F0BE-852B-42B0-97E2-B27A199AF624}"/>
              </a:ext>
            </a:extLst>
          </p:cNvPr>
          <p:cNvSpPr txBox="1"/>
          <p:nvPr/>
        </p:nvSpPr>
        <p:spPr>
          <a:xfrm>
            <a:off x="7468324" y="3854094"/>
            <a:ext cx="38985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l-PL" sz="1200" b="1" dirty="0">
                <a:solidFill>
                  <a:srgbClr val="FF0000"/>
                </a:solidFill>
                <a:latin typeface="+mj-lt"/>
              </a:rPr>
              <a:t>M4</a:t>
            </a:r>
          </a:p>
        </p:txBody>
      </p:sp>
      <p:sp>
        <p:nvSpPr>
          <p:cNvPr id="50" name="Owal 49">
            <a:extLst>
              <a:ext uri="{FF2B5EF4-FFF2-40B4-BE49-F238E27FC236}">
                <a16:creationId xmlns:a16="http://schemas.microsoft.com/office/drawing/2014/main" id="{06DC9400-CE8B-42F3-8FF6-E8C5ABF42E0D}"/>
              </a:ext>
            </a:extLst>
          </p:cNvPr>
          <p:cNvSpPr/>
          <p:nvPr/>
        </p:nvSpPr>
        <p:spPr>
          <a:xfrm>
            <a:off x="7931539" y="3221423"/>
            <a:ext cx="346841" cy="239383"/>
          </a:xfrm>
          <a:prstGeom prst="ellipse">
            <a:avLst/>
          </a:prstGeom>
          <a:noFill/>
          <a:ln>
            <a:solidFill>
              <a:srgbClr val="FFC00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51" name="Owal 50">
            <a:extLst>
              <a:ext uri="{FF2B5EF4-FFF2-40B4-BE49-F238E27FC236}">
                <a16:creationId xmlns:a16="http://schemas.microsoft.com/office/drawing/2014/main" id="{CFD9192F-44CC-47EA-BF94-9BB02BF511DF}"/>
              </a:ext>
            </a:extLst>
          </p:cNvPr>
          <p:cNvSpPr/>
          <p:nvPr/>
        </p:nvSpPr>
        <p:spPr>
          <a:xfrm>
            <a:off x="8397023" y="2702105"/>
            <a:ext cx="346841" cy="239383"/>
          </a:xfrm>
          <a:prstGeom prst="ellipse">
            <a:avLst/>
          </a:prstGeom>
          <a:noFill/>
          <a:ln>
            <a:solidFill>
              <a:srgbClr val="FFC00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52" name="Owal 51">
            <a:extLst>
              <a:ext uri="{FF2B5EF4-FFF2-40B4-BE49-F238E27FC236}">
                <a16:creationId xmlns:a16="http://schemas.microsoft.com/office/drawing/2014/main" id="{83222DA9-8BFC-48A9-8F33-BFB8A4994621}"/>
              </a:ext>
            </a:extLst>
          </p:cNvPr>
          <p:cNvSpPr/>
          <p:nvPr/>
        </p:nvSpPr>
        <p:spPr>
          <a:xfrm>
            <a:off x="8397022" y="1839116"/>
            <a:ext cx="346841" cy="239383"/>
          </a:xfrm>
          <a:prstGeom prst="ellipse">
            <a:avLst/>
          </a:prstGeom>
          <a:noFill/>
          <a:ln>
            <a:solidFill>
              <a:srgbClr val="FFC00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53" name="Owal 52">
            <a:extLst>
              <a:ext uri="{FF2B5EF4-FFF2-40B4-BE49-F238E27FC236}">
                <a16:creationId xmlns:a16="http://schemas.microsoft.com/office/drawing/2014/main" id="{2D2394DC-C52B-48BD-B329-DBA5896B4755}"/>
              </a:ext>
            </a:extLst>
          </p:cNvPr>
          <p:cNvSpPr/>
          <p:nvPr/>
        </p:nvSpPr>
        <p:spPr>
          <a:xfrm>
            <a:off x="8424228" y="767336"/>
            <a:ext cx="346841" cy="239383"/>
          </a:xfrm>
          <a:prstGeom prst="ellipse">
            <a:avLst/>
          </a:prstGeom>
          <a:noFill/>
          <a:ln>
            <a:solidFill>
              <a:srgbClr val="FFC00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cxnSp>
        <p:nvCxnSpPr>
          <p:cNvPr id="71" name="Łącznik prosty ze strzałką 70">
            <a:extLst>
              <a:ext uri="{FF2B5EF4-FFF2-40B4-BE49-F238E27FC236}">
                <a16:creationId xmlns:a16="http://schemas.microsoft.com/office/drawing/2014/main" id="{10C79D38-F668-487C-A7E9-912FE1F1F7D6}"/>
              </a:ext>
            </a:extLst>
          </p:cNvPr>
          <p:cNvCxnSpPr>
            <a:cxnSpLocks/>
          </p:cNvCxnSpPr>
          <p:nvPr/>
        </p:nvCxnSpPr>
        <p:spPr>
          <a:xfrm>
            <a:off x="7908188" y="3357158"/>
            <a:ext cx="0" cy="472699"/>
          </a:xfrm>
          <a:prstGeom prst="straightConnector1">
            <a:avLst/>
          </a:prstGeom>
          <a:ln w="28575">
            <a:solidFill>
              <a:srgbClr val="FF0000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2" name="pole tekstowe 71">
            <a:extLst>
              <a:ext uri="{FF2B5EF4-FFF2-40B4-BE49-F238E27FC236}">
                <a16:creationId xmlns:a16="http://schemas.microsoft.com/office/drawing/2014/main" id="{8E1AF0BF-F063-4A27-8664-D96FFB7E61DA}"/>
              </a:ext>
            </a:extLst>
          </p:cNvPr>
          <p:cNvSpPr txBox="1"/>
          <p:nvPr/>
        </p:nvSpPr>
        <p:spPr>
          <a:xfrm>
            <a:off x="7571167" y="3377898"/>
            <a:ext cx="38985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l-PL" sz="1200" b="1" dirty="0">
                <a:solidFill>
                  <a:srgbClr val="FF0000"/>
                </a:solidFill>
                <a:latin typeface="+mj-lt"/>
              </a:rPr>
              <a:t>M6</a:t>
            </a:r>
          </a:p>
        </p:txBody>
      </p:sp>
      <p:cxnSp>
        <p:nvCxnSpPr>
          <p:cNvPr id="84" name="Łącznik prosty ze strzałką 83">
            <a:extLst>
              <a:ext uri="{FF2B5EF4-FFF2-40B4-BE49-F238E27FC236}">
                <a16:creationId xmlns:a16="http://schemas.microsoft.com/office/drawing/2014/main" id="{45ACD34A-4ACC-4035-8C5C-CEE2CD9075FD}"/>
              </a:ext>
            </a:extLst>
          </p:cNvPr>
          <p:cNvCxnSpPr>
            <a:cxnSpLocks/>
          </p:cNvCxnSpPr>
          <p:nvPr/>
        </p:nvCxnSpPr>
        <p:spPr>
          <a:xfrm>
            <a:off x="8222740" y="2821060"/>
            <a:ext cx="0" cy="536098"/>
          </a:xfrm>
          <a:prstGeom prst="straightConnector1">
            <a:avLst/>
          </a:prstGeom>
          <a:ln w="28575">
            <a:solidFill>
              <a:srgbClr val="FF0000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5" name="pole tekstowe 84">
            <a:extLst>
              <a:ext uri="{FF2B5EF4-FFF2-40B4-BE49-F238E27FC236}">
                <a16:creationId xmlns:a16="http://schemas.microsoft.com/office/drawing/2014/main" id="{ABA04742-B92C-4483-AD00-99B14F7074FF}"/>
              </a:ext>
            </a:extLst>
          </p:cNvPr>
          <p:cNvSpPr txBox="1"/>
          <p:nvPr/>
        </p:nvSpPr>
        <p:spPr>
          <a:xfrm>
            <a:off x="7900200" y="2863422"/>
            <a:ext cx="38985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l-PL" sz="1200" b="1" dirty="0">
                <a:solidFill>
                  <a:srgbClr val="FF0000"/>
                </a:solidFill>
                <a:latin typeface="+mj-lt"/>
              </a:rPr>
              <a:t>M8</a:t>
            </a:r>
          </a:p>
        </p:txBody>
      </p:sp>
      <p:cxnSp>
        <p:nvCxnSpPr>
          <p:cNvPr id="86" name="Łącznik prosty ze strzałką 85">
            <a:extLst>
              <a:ext uri="{FF2B5EF4-FFF2-40B4-BE49-F238E27FC236}">
                <a16:creationId xmlns:a16="http://schemas.microsoft.com/office/drawing/2014/main" id="{7BB8CC8D-5761-429C-A950-53628B35B755}"/>
              </a:ext>
            </a:extLst>
          </p:cNvPr>
          <p:cNvCxnSpPr>
            <a:cxnSpLocks/>
          </p:cNvCxnSpPr>
          <p:nvPr/>
        </p:nvCxnSpPr>
        <p:spPr>
          <a:xfrm>
            <a:off x="8313155" y="1958807"/>
            <a:ext cx="0" cy="862253"/>
          </a:xfrm>
          <a:prstGeom prst="straightConnector1">
            <a:avLst/>
          </a:prstGeom>
          <a:ln w="28575">
            <a:solidFill>
              <a:srgbClr val="FF0000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7" name="pole tekstowe 86">
            <a:extLst>
              <a:ext uri="{FF2B5EF4-FFF2-40B4-BE49-F238E27FC236}">
                <a16:creationId xmlns:a16="http://schemas.microsoft.com/office/drawing/2014/main" id="{1C0ABE35-BC11-4E2D-BE8D-1949F4CEC30E}"/>
              </a:ext>
            </a:extLst>
          </p:cNvPr>
          <p:cNvSpPr txBox="1"/>
          <p:nvPr/>
        </p:nvSpPr>
        <p:spPr>
          <a:xfrm>
            <a:off x="7901000" y="2096414"/>
            <a:ext cx="479618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l-PL" sz="1200" b="1" dirty="0">
                <a:solidFill>
                  <a:srgbClr val="FF0000"/>
                </a:solidFill>
                <a:latin typeface="+mj-lt"/>
              </a:rPr>
              <a:t>M10</a:t>
            </a:r>
          </a:p>
        </p:txBody>
      </p:sp>
      <p:cxnSp>
        <p:nvCxnSpPr>
          <p:cNvPr id="88" name="Łącznik prosty ze strzałką 87">
            <a:extLst>
              <a:ext uri="{FF2B5EF4-FFF2-40B4-BE49-F238E27FC236}">
                <a16:creationId xmlns:a16="http://schemas.microsoft.com/office/drawing/2014/main" id="{24E21894-C0B5-4EC4-8975-549DF8537C76}"/>
              </a:ext>
            </a:extLst>
          </p:cNvPr>
          <p:cNvCxnSpPr>
            <a:cxnSpLocks/>
          </p:cNvCxnSpPr>
          <p:nvPr/>
        </p:nvCxnSpPr>
        <p:spPr>
          <a:xfrm>
            <a:off x="8805647" y="886083"/>
            <a:ext cx="0" cy="1064840"/>
          </a:xfrm>
          <a:prstGeom prst="straightConnector1">
            <a:avLst/>
          </a:prstGeom>
          <a:ln w="28575">
            <a:solidFill>
              <a:srgbClr val="FF0000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9" name="pole tekstowe 88">
            <a:extLst>
              <a:ext uri="{FF2B5EF4-FFF2-40B4-BE49-F238E27FC236}">
                <a16:creationId xmlns:a16="http://schemas.microsoft.com/office/drawing/2014/main" id="{994CC91D-56A2-47D5-82A4-AC66CF9D6CD1}"/>
              </a:ext>
            </a:extLst>
          </p:cNvPr>
          <p:cNvSpPr txBox="1"/>
          <p:nvPr/>
        </p:nvSpPr>
        <p:spPr>
          <a:xfrm>
            <a:off x="8357839" y="1141504"/>
            <a:ext cx="479618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l-PL" sz="1200" b="1" dirty="0">
                <a:solidFill>
                  <a:srgbClr val="FF0000"/>
                </a:solidFill>
                <a:latin typeface="+mj-lt"/>
              </a:rPr>
              <a:t>M12</a:t>
            </a:r>
          </a:p>
        </p:txBody>
      </p:sp>
      <p:grpSp>
        <p:nvGrpSpPr>
          <p:cNvPr id="47" name="Grupa 46">
            <a:extLst>
              <a:ext uri="{FF2B5EF4-FFF2-40B4-BE49-F238E27FC236}">
                <a16:creationId xmlns:a16="http://schemas.microsoft.com/office/drawing/2014/main" id="{1BAAA383-A559-456D-A397-492D9CC62666}"/>
              </a:ext>
            </a:extLst>
          </p:cNvPr>
          <p:cNvGrpSpPr/>
          <p:nvPr/>
        </p:nvGrpSpPr>
        <p:grpSpPr>
          <a:xfrm>
            <a:off x="463535" y="1996426"/>
            <a:ext cx="4363156" cy="2972693"/>
            <a:chOff x="4509911" y="2170807"/>
            <a:chExt cx="4363156" cy="2972693"/>
          </a:xfrm>
        </p:grpSpPr>
        <p:grpSp>
          <p:nvGrpSpPr>
            <p:cNvPr id="48" name="Grupa 47">
              <a:extLst>
                <a:ext uri="{FF2B5EF4-FFF2-40B4-BE49-F238E27FC236}">
                  <a16:creationId xmlns:a16="http://schemas.microsoft.com/office/drawing/2014/main" id="{20335EA7-20A2-4B64-88F8-11453E3BA75E}"/>
                </a:ext>
              </a:extLst>
            </p:cNvPr>
            <p:cNvGrpSpPr/>
            <p:nvPr/>
          </p:nvGrpSpPr>
          <p:grpSpPr>
            <a:xfrm>
              <a:off x="4509911" y="2179399"/>
              <a:ext cx="4363156" cy="2964101"/>
              <a:chOff x="4509911" y="2179399"/>
              <a:chExt cx="4363156" cy="2964101"/>
            </a:xfrm>
          </p:grpSpPr>
          <p:pic>
            <p:nvPicPr>
              <p:cNvPr id="55" name="Picture 2">
                <a:extLst>
                  <a:ext uri="{FF2B5EF4-FFF2-40B4-BE49-F238E27FC236}">
                    <a16:creationId xmlns:a16="http://schemas.microsoft.com/office/drawing/2014/main" id="{77B7722B-07D2-4525-9942-A58594DB6963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509911" y="2179399"/>
                <a:ext cx="4363156" cy="2964101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pic>
          <p:sp>
            <p:nvSpPr>
              <p:cNvPr id="70" name="Prostokąt 69">
                <a:extLst>
                  <a:ext uri="{FF2B5EF4-FFF2-40B4-BE49-F238E27FC236}">
                    <a16:creationId xmlns:a16="http://schemas.microsoft.com/office/drawing/2014/main" id="{EB293A06-C0AF-42D2-B16A-79EB29442D25}"/>
                  </a:ext>
                </a:extLst>
              </p:cNvPr>
              <p:cNvSpPr/>
              <p:nvPr/>
            </p:nvSpPr>
            <p:spPr>
              <a:xfrm>
                <a:off x="8004075" y="4428484"/>
                <a:ext cx="754483" cy="471552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l-PL"/>
              </a:p>
            </p:txBody>
          </p:sp>
        </p:grpSp>
        <p:sp>
          <p:nvSpPr>
            <p:cNvPr id="49" name="pole tekstowe 48">
              <a:extLst>
                <a:ext uri="{FF2B5EF4-FFF2-40B4-BE49-F238E27FC236}">
                  <a16:creationId xmlns:a16="http://schemas.microsoft.com/office/drawing/2014/main" id="{FF4012F9-DC43-4EC4-B98D-A21DF7AD752A}"/>
                </a:ext>
              </a:extLst>
            </p:cNvPr>
            <p:cNvSpPr txBox="1"/>
            <p:nvPr/>
          </p:nvSpPr>
          <p:spPr>
            <a:xfrm>
              <a:off x="5451233" y="2170807"/>
              <a:ext cx="2410630" cy="276999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rtlCol="0">
              <a:spAutoFit/>
            </a:bodyPr>
            <a:lstStyle/>
            <a:p>
              <a:r>
                <a:rPr lang="pl-PL" sz="1200" b="1" dirty="0">
                  <a:latin typeface="+mj-lt"/>
                </a:rPr>
                <a:t>REPORTED STRETCHED STATES</a:t>
              </a:r>
            </a:p>
          </p:txBody>
        </p:sp>
      </p:grpSp>
      <p:grpSp>
        <p:nvGrpSpPr>
          <p:cNvPr id="74" name="Grupa 73">
            <a:extLst>
              <a:ext uri="{FF2B5EF4-FFF2-40B4-BE49-F238E27FC236}">
                <a16:creationId xmlns:a16="http://schemas.microsoft.com/office/drawing/2014/main" id="{1C24DDC8-B88E-47B2-AA83-0E2D0BB300AE}"/>
              </a:ext>
            </a:extLst>
          </p:cNvPr>
          <p:cNvGrpSpPr/>
          <p:nvPr/>
        </p:nvGrpSpPr>
        <p:grpSpPr>
          <a:xfrm>
            <a:off x="776193" y="4386663"/>
            <a:ext cx="2902206" cy="461665"/>
            <a:chOff x="4822569" y="4561044"/>
            <a:chExt cx="2902206" cy="461665"/>
          </a:xfrm>
        </p:grpSpPr>
        <p:sp>
          <p:nvSpPr>
            <p:cNvPr id="75" name="CasellaDiTesto 8">
              <a:extLst>
                <a:ext uri="{FF2B5EF4-FFF2-40B4-BE49-F238E27FC236}">
                  <a16:creationId xmlns:a16="http://schemas.microsoft.com/office/drawing/2014/main" id="{E969FD3F-2188-447C-BC35-77A9985E7642}"/>
                </a:ext>
              </a:extLst>
            </p:cNvPr>
            <p:cNvSpPr txBox="1"/>
            <p:nvPr/>
          </p:nvSpPr>
          <p:spPr>
            <a:xfrm>
              <a:off x="5694315" y="4561044"/>
              <a:ext cx="2030460" cy="461665"/>
            </a:xfrm>
            <a:prstGeom prst="rect">
              <a:avLst/>
            </a:prstGeom>
            <a:solidFill>
              <a:srgbClr val="FFFF99"/>
            </a:solidFill>
          </p:spPr>
          <p:txBody>
            <a:bodyPr wrap="square" rtlCol="0">
              <a:spAutoFit/>
            </a:bodyPr>
            <a:lstStyle/>
            <a:p>
              <a:pPr algn="ctr"/>
              <a:r>
                <a:rPr lang="pl-PL" sz="1200" b="1" dirty="0">
                  <a:solidFill>
                    <a:srgbClr val="FF0000"/>
                  </a:solidFill>
                  <a:latin typeface="+mj-lt"/>
                </a:rPr>
                <a:t>p</a:t>
              </a:r>
              <a:r>
                <a:rPr lang="pl-PL" sz="1200" b="1" baseline="-25000" dirty="0">
                  <a:solidFill>
                    <a:srgbClr val="FF0000"/>
                  </a:solidFill>
                  <a:latin typeface="+mj-lt"/>
                </a:rPr>
                <a:t>3/2</a:t>
              </a:r>
              <a:r>
                <a:rPr lang="pl-PL" sz="1200" b="1" dirty="0">
                  <a:solidFill>
                    <a:srgbClr val="FF0000"/>
                  </a:solidFill>
                  <a:latin typeface="+mj-lt"/>
                </a:rPr>
                <a:t> </a:t>
              </a:r>
              <a:r>
                <a:rPr lang="pl-PL" sz="1200" b="1" dirty="0">
                  <a:solidFill>
                    <a:srgbClr val="FF0000"/>
                  </a:solidFill>
                  <a:latin typeface="+mj-lt"/>
                  <a:sym typeface="Wingdings 3"/>
                </a:rPr>
                <a:t></a:t>
              </a:r>
              <a:r>
                <a:rPr lang="pl-PL" sz="1200" b="1" dirty="0">
                  <a:solidFill>
                    <a:srgbClr val="FF0000"/>
                  </a:solidFill>
                  <a:latin typeface="+mj-lt"/>
                </a:rPr>
                <a:t> d</a:t>
              </a:r>
              <a:r>
                <a:rPr lang="pl-PL" sz="1200" b="1" baseline="-25000" dirty="0">
                  <a:solidFill>
                    <a:srgbClr val="FF0000"/>
                  </a:solidFill>
                  <a:latin typeface="+mj-lt"/>
                </a:rPr>
                <a:t>3/2</a:t>
              </a:r>
              <a:r>
                <a:rPr lang="pl-PL" sz="1200" b="1" dirty="0">
                  <a:solidFill>
                    <a:srgbClr val="FF0000"/>
                  </a:solidFill>
                  <a:latin typeface="+mj-lt"/>
                </a:rPr>
                <a:t> M4 </a:t>
              </a:r>
              <a:r>
                <a:rPr lang="pl-PL" sz="1200" b="1" dirty="0" err="1">
                  <a:solidFill>
                    <a:srgbClr val="FF0000"/>
                  </a:solidFill>
                  <a:latin typeface="+mj-lt"/>
                </a:rPr>
                <a:t>transitions</a:t>
              </a:r>
              <a:endParaRPr lang="pl-PL" sz="1200" b="1" dirty="0">
                <a:solidFill>
                  <a:srgbClr val="FF0000"/>
                </a:solidFill>
                <a:latin typeface="+mj-lt"/>
              </a:endParaRPr>
            </a:p>
            <a:p>
              <a:pPr algn="ctr"/>
              <a:r>
                <a:rPr lang="pl-PL" sz="1200" b="1" baseline="30000" dirty="0">
                  <a:latin typeface="+mj-lt"/>
                </a:rPr>
                <a:t>11</a:t>
              </a:r>
              <a:r>
                <a:rPr lang="pl-PL" sz="1200" b="1" dirty="0">
                  <a:latin typeface="+mj-lt"/>
                </a:rPr>
                <a:t>B, </a:t>
              </a:r>
              <a:r>
                <a:rPr lang="pl-PL" sz="1200" b="1" baseline="30000" dirty="0">
                  <a:latin typeface="+mj-lt"/>
                </a:rPr>
                <a:t>12,13,14</a:t>
              </a:r>
              <a:r>
                <a:rPr lang="pl-PL" sz="1200" b="1" dirty="0">
                  <a:latin typeface="+mj-lt"/>
                </a:rPr>
                <a:t>C, </a:t>
              </a:r>
              <a:r>
                <a:rPr lang="pl-PL" sz="1200" b="1" baseline="30000" dirty="0">
                  <a:latin typeface="+mj-lt"/>
                </a:rPr>
                <a:t>14,15</a:t>
              </a:r>
              <a:r>
                <a:rPr lang="pl-PL" sz="1200" b="1" dirty="0">
                  <a:latin typeface="+mj-lt"/>
                </a:rPr>
                <a:t>N, </a:t>
              </a:r>
              <a:r>
                <a:rPr lang="pl-PL" sz="1200" b="1" baseline="30000" dirty="0">
                  <a:latin typeface="+mj-lt"/>
                </a:rPr>
                <a:t>16</a:t>
              </a:r>
              <a:r>
                <a:rPr lang="pl-PL" sz="1200" b="1" dirty="0">
                  <a:latin typeface="+mj-lt"/>
                </a:rPr>
                <a:t>O</a:t>
              </a:r>
            </a:p>
          </p:txBody>
        </p:sp>
        <p:cxnSp>
          <p:nvCxnSpPr>
            <p:cNvPr id="76" name="Łącznik prosty ze strzałką 75">
              <a:extLst>
                <a:ext uri="{FF2B5EF4-FFF2-40B4-BE49-F238E27FC236}">
                  <a16:creationId xmlns:a16="http://schemas.microsoft.com/office/drawing/2014/main" id="{E5664B77-4801-48D6-871A-6D12D382A268}"/>
                </a:ext>
              </a:extLst>
            </p:cNvPr>
            <p:cNvCxnSpPr>
              <a:stCxn id="77" idx="6"/>
              <a:endCxn id="75" idx="1"/>
            </p:cNvCxnSpPr>
            <p:nvPr/>
          </p:nvCxnSpPr>
          <p:spPr>
            <a:xfrm flipV="1">
              <a:off x="4822569" y="4791877"/>
              <a:ext cx="871746" cy="78491"/>
            </a:xfrm>
            <a:prstGeom prst="straightConnector1">
              <a:avLst/>
            </a:prstGeom>
            <a:ln w="19050">
              <a:solidFill>
                <a:srgbClr val="FF0000"/>
              </a:solidFill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77" name="Elipsa 41">
            <a:extLst>
              <a:ext uri="{FF2B5EF4-FFF2-40B4-BE49-F238E27FC236}">
                <a16:creationId xmlns:a16="http://schemas.microsoft.com/office/drawing/2014/main" id="{43ABF06A-1CDE-4FD7-AF8D-31C0D2D2AD8D}"/>
              </a:ext>
            </a:extLst>
          </p:cNvPr>
          <p:cNvSpPr/>
          <p:nvPr/>
        </p:nvSpPr>
        <p:spPr>
          <a:xfrm>
            <a:off x="586189" y="4642548"/>
            <a:ext cx="190004" cy="106878"/>
          </a:xfrm>
          <a:prstGeom prst="ellipse">
            <a:avLst/>
          </a:prstGeom>
          <a:solidFill>
            <a:srgbClr val="FF0000">
              <a:alpha val="51000"/>
            </a:srgbClr>
          </a:solidFill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grpSp>
        <p:nvGrpSpPr>
          <p:cNvPr id="78" name="Grupa 77">
            <a:extLst>
              <a:ext uri="{FF2B5EF4-FFF2-40B4-BE49-F238E27FC236}">
                <a16:creationId xmlns:a16="http://schemas.microsoft.com/office/drawing/2014/main" id="{22090AE6-2CBF-43A6-879F-5F8BC9DEB9AA}"/>
              </a:ext>
            </a:extLst>
          </p:cNvPr>
          <p:cNvGrpSpPr/>
          <p:nvPr/>
        </p:nvGrpSpPr>
        <p:grpSpPr>
          <a:xfrm>
            <a:off x="917024" y="3681279"/>
            <a:ext cx="4009465" cy="856421"/>
            <a:chOff x="4509060" y="4392769"/>
            <a:chExt cx="4009465" cy="856421"/>
          </a:xfrm>
        </p:grpSpPr>
        <p:sp>
          <p:nvSpPr>
            <p:cNvPr id="80" name="CasellaDiTesto 8">
              <a:extLst>
                <a:ext uri="{FF2B5EF4-FFF2-40B4-BE49-F238E27FC236}">
                  <a16:creationId xmlns:a16="http://schemas.microsoft.com/office/drawing/2014/main" id="{BF5B64AF-3F36-4452-8D59-48B6436EE95F}"/>
                </a:ext>
              </a:extLst>
            </p:cNvPr>
            <p:cNvSpPr txBox="1"/>
            <p:nvPr/>
          </p:nvSpPr>
          <p:spPr>
            <a:xfrm>
              <a:off x="6488065" y="4392769"/>
              <a:ext cx="2030460" cy="461665"/>
            </a:xfrm>
            <a:prstGeom prst="rect">
              <a:avLst/>
            </a:prstGeom>
            <a:solidFill>
              <a:srgbClr val="FFFF99"/>
            </a:solidFill>
          </p:spPr>
          <p:txBody>
            <a:bodyPr wrap="square" rtlCol="0">
              <a:spAutoFit/>
            </a:bodyPr>
            <a:lstStyle/>
            <a:p>
              <a:pPr algn="ctr"/>
              <a:r>
                <a:rPr lang="pl-PL" sz="1200" b="1" dirty="0">
                  <a:solidFill>
                    <a:srgbClr val="FF0000"/>
                  </a:solidFill>
                  <a:latin typeface="+mj-lt"/>
                </a:rPr>
                <a:t>d</a:t>
              </a:r>
              <a:r>
                <a:rPr lang="pl-PL" sz="1200" b="1" baseline="-25000" dirty="0">
                  <a:solidFill>
                    <a:srgbClr val="FF0000"/>
                  </a:solidFill>
                  <a:latin typeface="+mj-lt"/>
                </a:rPr>
                <a:t>5/2</a:t>
              </a:r>
              <a:r>
                <a:rPr lang="pl-PL" sz="1200" b="1" dirty="0">
                  <a:solidFill>
                    <a:srgbClr val="FF0000"/>
                  </a:solidFill>
                  <a:latin typeface="+mj-lt"/>
                </a:rPr>
                <a:t> </a:t>
              </a:r>
              <a:r>
                <a:rPr lang="pl-PL" sz="1200" b="1" dirty="0">
                  <a:solidFill>
                    <a:srgbClr val="FF0000"/>
                  </a:solidFill>
                  <a:latin typeface="+mj-lt"/>
                  <a:sym typeface="Wingdings 3"/>
                </a:rPr>
                <a:t></a:t>
              </a:r>
              <a:r>
                <a:rPr lang="pl-PL" sz="1200" b="1" dirty="0">
                  <a:solidFill>
                    <a:srgbClr val="FF0000"/>
                  </a:solidFill>
                  <a:latin typeface="+mj-lt"/>
                </a:rPr>
                <a:t> f</a:t>
              </a:r>
              <a:r>
                <a:rPr lang="pl-PL" sz="1200" b="1" baseline="-25000" dirty="0">
                  <a:solidFill>
                    <a:srgbClr val="FF0000"/>
                  </a:solidFill>
                  <a:latin typeface="+mj-lt"/>
                </a:rPr>
                <a:t>7/2</a:t>
              </a:r>
              <a:r>
                <a:rPr lang="pl-PL" sz="1200" b="1" dirty="0">
                  <a:solidFill>
                    <a:srgbClr val="FF0000"/>
                  </a:solidFill>
                  <a:latin typeface="+mj-lt"/>
                </a:rPr>
                <a:t> M6 </a:t>
              </a:r>
              <a:r>
                <a:rPr lang="pl-PL" sz="1200" b="1" dirty="0" err="1">
                  <a:solidFill>
                    <a:srgbClr val="FF0000"/>
                  </a:solidFill>
                  <a:latin typeface="+mj-lt"/>
                </a:rPr>
                <a:t>transitions</a:t>
              </a:r>
              <a:endParaRPr lang="pl-PL" sz="1200" b="1" dirty="0">
                <a:solidFill>
                  <a:srgbClr val="FF0000"/>
                </a:solidFill>
                <a:latin typeface="+mj-lt"/>
              </a:endParaRPr>
            </a:p>
            <a:p>
              <a:pPr algn="ctr"/>
              <a:r>
                <a:rPr lang="pl-PL" sz="1200" b="1" baseline="30000" dirty="0">
                  <a:latin typeface="+mj-lt"/>
                </a:rPr>
                <a:t>24</a:t>
              </a:r>
              <a:r>
                <a:rPr lang="pl-PL" sz="1200" b="1" dirty="0">
                  <a:latin typeface="+mj-lt"/>
                </a:rPr>
                <a:t>Mg, </a:t>
              </a:r>
              <a:r>
                <a:rPr lang="pl-PL" sz="1200" b="1" baseline="30000" dirty="0">
                  <a:latin typeface="+mj-lt"/>
                </a:rPr>
                <a:t>28</a:t>
              </a:r>
              <a:r>
                <a:rPr lang="pl-PL" sz="1200" b="1" dirty="0">
                  <a:latin typeface="+mj-lt"/>
                </a:rPr>
                <a:t>Si</a:t>
              </a:r>
            </a:p>
          </p:txBody>
        </p:sp>
        <p:cxnSp>
          <p:nvCxnSpPr>
            <p:cNvPr id="81" name="Łącznik prosty ze strzałką 80">
              <a:extLst>
                <a:ext uri="{FF2B5EF4-FFF2-40B4-BE49-F238E27FC236}">
                  <a16:creationId xmlns:a16="http://schemas.microsoft.com/office/drawing/2014/main" id="{46C64973-4189-4E1F-B89D-34D7C7E0434C}"/>
                </a:ext>
              </a:extLst>
            </p:cNvPr>
            <p:cNvCxnSpPr>
              <a:stCxn id="82" idx="6"/>
              <a:endCxn id="80" idx="1"/>
            </p:cNvCxnSpPr>
            <p:nvPr/>
          </p:nvCxnSpPr>
          <p:spPr>
            <a:xfrm flipV="1">
              <a:off x="4509060" y="4623602"/>
              <a:ext cx="1979005" cy="625588"/>
            </a:xfrm>
            <a:prstGeom prst="straightConnector1">
              <a:avLst/>
            </a:prstGeom>
            <a:ln w="19050">
              <a:solidFill>
                <a:srgbClr val="FF0000"/>
              </a:solidFill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82" name="Elipsa 77">
            <a:extLst>
              <a:ext uri="{FF2B5EF4-FFF2-40B4-BE49-F238E27FC236}">
                <a16:creationId xmlns:a16="http://schemas.microsoft.com/office/drawing/2014/main" id="{E6AD52BF-1B11-4F0A-8C64-8D341CBDCEB9}"/>
              </a:ext>
            </a:extLst>
          </p:cNvPr>
          <p:cNvSpPr/>
          <p:nvPr/>
        </p:nvSpPr>
        <p:spPr>
          <a:xfrm>
            <a:off x="727020" y="4484261"/>
            <a:ext cx="190004" cy="106878"/>
          </a:xfrm>
          <a:prstGeom prst="ellipse">
            <a:avLst/>
          </a:prstGeom>
          <a:solidFill>
            <a:srgbClr val="FF0000">
              <a:alpha val="51000"/>
            </a:srgbClr>
          </a:solidFill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grpSp>
        <p:nvGrpSpPr>
          <p:cNvPr id="83" name="Grupa 82">
            <a:extLst>
              <a:ext uri="{FF2B5EF4-FFF2-40B4-BE49-F238E27FC236}">
                <a16:creationId xmlns:a16="http://schemas.microsoft.com/office/drawing/2014/main" id="{30273C2B-3176-47C8-AFD2-2DA754DAD0B1}"/>
              </a:ext>
            </a:extLst>
          </p:cNvPr>
          <p:cNvGrpSpPr/>
          <p:nvPr/>
        </p:nvGrpSpPr>
        <p:grpSpPr>
          <a:xfrm>
            <a:off x="449735" y="3228369"/>
            <a:ext cx="2030460" cy="951692"/>
            <a:chOff x="3681108" y="4983748"/>
            <a:chExt cx="2030460" cy="951692"/>
          </a:xfrm>
        </p:grpSpPr>
        <p:sp>
          <p:nvSpPr>
            <p:cNvPr id="94" name="CasellaDiTesto 8">
              <a:extLst>
                <a:ext uri="{FF2B5EF4-FFF2-40B4-BE49-F238E27FC236}">
                  <a16:creationId xmlns:a16="http://schemas.microsoft.com/office/drawing/2014/main" id="{2ABA84A5-9266-4AD8-B7AC-126619DE1870}"/>
                </a:ext>
              </a:extLst>
            </p:cNvPr>
            <p:cNvSpPr txBox="1"/>
            <p:nvPr/>
          </p:nvSpPr>
          <p:spPr>
            <a:xfrm>
              <a:off x="3681108" y="4983748"/>
              <a:ext cx="2030460" cy="461665"/>
            </a:xfrm>
            <a:prstGeom prst="rect">
              <a:avLst/>
            </a:prstGeom>
            <a:solidFill>
              <a:srgbClr val="FFFF99"/>
            </a:solidFill>
          </p:spPr>
          <p:txBody>
            <a:bodyPr wrap="square" rtlCol="0">
              <a:spAutoFit/>
            </a:bodyPr>
            <a:lstStyle/>
            <a:p>
              <a:pPr algn="ctr"/>
              <a:r>
                <a:rPr lang="pl-PL" sz="1200" b="1" dirty="0">
                  <a:solidFill>
                    <a:srgbClr val="FF0000"/>
                  </a:solidFill>
                  <a:latin typeface="+mj-lt"/>
                </a:rPr>
                <a:t>f</a:t>
              </a:r>
              <a:r>
                <a:rPr lang="pl-PL" sz="1200" b="1" baseline="-25000" dirty="0">
                  <a:solidFill>
                    <a:srgbClr val="FF0000"/>
                  </a:solidFill>
                  <a:latin typeface="+mj-lt"/>
                </a:rPr>
                <a:t>7/2</a:t>
              </a:r>
              <a:r>
                <a:rPr lang="pl-PL" sz="1200" b="1" dirty="0">
                  <a:solidFill>
                    <a:srgbClr val="FF0000"/>
                  </a:solidFill>
                  <a:latin typeface="+mj-lt"/>
                </a:rPr>
                <a:t> </a:t>
              </a:r>
              <a:r>
                <a:rPr lang="pl-PL" sz="1200" b="1" dirty="0">
                  <a:solidFill>
                    <a:srgbClr val="FF0000"/>
                  </a:solidFill>
                  <a:latin typeface="+mj-lt"/>
                  <a:sym typeface="Wingdings 3"/>
                </a:rPr>
                <a:t></a:t>
              </a:r>
              <a:r>
                <a:rPr lang="pl-PL" sz="1200" b="1" dirty="0">
                  <a:solidFill>
                    <a:srgbClr val="FF0000"/>
                  </a:solidFill>
                  <a:latin typeface="+mj-lt"/>
                </a:rPr>
                <a:t> g</a:t>
              </a:r>
              <a:r>
                <a:rPr lang="pl-PL" sz="1200" b="1" baseline="-25000" dirty="0">
                  <a:solidFill>
                    <a:srgbClr val="FF0000"/>
                  </a:solidFill>
                  <a:latin typeface="+mj-lt"/>
                </a:rPr>
                <a:t>9/2</a:t>
              </a:r>
              <a:r>
                <a:rPr lang="pl-PL" sz="1200" b="1" dirty="0">
                  <a:solidFill>
                    <a:srgbClr val="FF0000"/>
                  </a:solidFill>
                  <a:latin typeface="+mj-lt"/>
                </a:rPr>
                <a:t> M8 </a:t>
              </a:r>
              <a:r>
                <a:rPr lang="pl-PL" sz="1200" b="1" dirty="0" err="1">
                  <a:solidFill>
                    <a:srgbClr val="FF0000"/>
                  </a:solidFill>
                  <a:latin typeface="+mj-lt"/>
                </a:rPr>
                <a:t>transitions</a:t>
              </a:r>
              <a:endParaRPr lang="pl-PL" sz="1200" b="1" dirty="0">
                <a:solidFill>
                  <a:srgbClr val="FF0000"/>
                </a:solidFill>
                <a:latin typeface="+mj-lt"/>
              </a:endParaRPr>
            </a:p>
            <a:p>
              <a:pPr algn="ctr"/>
              <a:r>
                <a:rPr lang="en-US" sz="1200" b="1" baseline="30000" dirty="0">
                  <a:latin typeface="+mj-lt"/>
                </a:rPr>
                <a:t>52</a:t>
              </a:r>
              <a:r>
                <a:rPr lang="en-US" sz="1200" b="1" dirty="0">
                  <a:latin typeface="+mj-lt"/>
                </a:rPr>
                <a:t>Cr, </a:t>
              </a:r>
              <a:r>
                <a:rPr lang="en-US" sz="1200" b="1" baseline="30000" dirty="0">
                  <a:latin typeface="+mj-lt"/>
                </a:rPr>
                <a:t>54</a:t>
              </a:r>
              <a:r>
                <a:rPr lang="en-US" sz="1200" b="1" dirty="0">
                  <a:latin typeface="+mj-lt"/>
                </a:rPr>
                <a:t>Fe, </a:t>
              </a:r>
              <a:r>
                <a:rPr lang="en-US" sz="1200" b="1" baseline="30000" dirty="0">
                  <a:latin typeface="+mj-lt"/>
                </a:rPr>
                <a:t>56</a:t>
              </a:r>
              <a:r>
                <a:rPr lang="en-US" sz="1200" b="1" dirty="0">
                  <a:latin typeface="+mj-lt"/>
                </a:rPr>
                <a:t>Fe, </a:t>
              </a:r>
              <a:r>
                <a:rPr lang="en-US" sz="1200" b="1" baseline="30000" dirty="0">
                  <a:latin typeface="+mj-lt"/>
                </a:rPr>
                <a:t>58</a:t>
              </a:r>
              <a:r>
                <a:rPr lang="en-US" sz="1200" b="1" dirty="0">
                  <a:latin typeface="+mj-lt"/>
                </a:rPr>
                <a:t>Ni </a:t>
              </a:r>
              <a:r>
                <a:rPr lang="en-US" sz="1200" b="1" baseline="30000" dirty="0">
                  <a:latin typeface="+mj-lt"/>
                </a:rPr>
                <a:t>60</a:t>
              </a:r>
              <a:r>
                <a:rPr lang="en-US" sz="1200" b="1" dirty="0">
                  <a:latin typeface="+mj-lt"/>
                </a:rPr>
                <a:t>Ni </a:t>
              </a:r>
              <a:endParaRPr lang="pl-PL" sz="1200" b="1" dirty="0">
                <a:latin typeface="+mj-lt"/>
              </a:endParaRPr>
            </a:p>
          </p:txBody>
        </p:sp>
        <p:cxnSp>
          <p:nvCxnSpPr>
            <p:cNvPr id="95" name="Łącznik prosty ze strzałką 94">
              <a:extLst>
                <a:ext uri="{FF2B5EF4-FFF2-40B4-BE49-F238E27FC236}">
                  <a16:creationId xmlns:a16="http://schemas.microsoft.com/office/drawing/2014/main" id="{A599713A-A794-4F59-945D-1D40A335F524}"/>
                </a:ext>
              </a:extLst>
            </p:cNvPr>
            <p:cNvCxnSpPr>
              <a:stCxn id="96" idx="0"/>
              <a:endCxn id="94" idx="2"/>
            </p:cNvCxnSpPr>
            <p:nvPr/>
          </p:nvCxnSpPr>
          <p:spPr>
            <a:xfrm flipV="1">
              <a:off x="4454444" y="5445413"/>
              <a:ext cx="241894" cy="490027"/>
            </a:xfrm>
            <a:prstGeom prst="straightConnector1">
              <a:avLst/>
            </a:prstGeom>
            <a:ln w="19050">
              <a:solidFill>
                <a:srgbClr val="FF0000"/>
              </a:solidFill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96" name="Elipsa 82">
            <a:extLst>
              <a:ext uri="{FF2B5EF4-FFF2-40B4-BE49-F238E27FC236}">
                <a16:creationId xmlns:a16="http://schemas.microsoft.com/office/drawing/2014/main" id="{CD1B81DC-377C-4962-9FA9-DE2E40E510D4}"/>
              </a:ext>
            </a:extLst>
          </p:cNvPr>
          <p:cNvSpPr/>
          <p:nvPr/>
        </p:nvSpPr>
        <p:spPr>
          <a:xfrm>
            <a:off x="1128069" y="4180061"/>
            <a:ext cx="190004" cy="106878"/>
          </a:xfrm>
          <a:prstGeom prst="ellipse">
            <a:avLst/>
          </a:prstGeom>
          <a:solidFill>
            <a:srgbClr val="FF0000">
              <a:alpha val="51000"/>
            </a:srgbClr>
          </a:solidFill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grpSp>
        <p:nvGrpSpPr>
          <p:cNvPr id="97" name="Grupa 96">
            <a:extLst>
              <a:ext uri="{FF2B5EF4-FFF2-40B4-BE49-F238E27FC236}">
                <a16:creationId xmlns:a16="http://schemas.microsoft.com/office/drawing/2014/main" id="{229BCA7E-5B6B-4E3D-A2DA-ED8C91698614}"/>
              </a:ext>
            </a:extLst>
          </p:cNvPr>
          <p:cNvGrpSpPr/>
          <p:nvPr/>
        </p:nvGrpSpPr>
        <p:grpSpPr>
          <a:xfrm>
            <a:off x="986884" y="2273193"/>
            <a:ext cx="2433175" cy="646331"/>
            <a:chOff x="2227215" y="4227669"/>
            <a:chExt cx="2433175" cy="646331"/>
          </a:xfrm>
        </p:grpSpPr>
        <p:sp>
          <p:nvSpPr>
            <p:cNvPr id="98" name="CasellaDiTesto 8">
              <a:extLst>
                <a:ext uri="{FF2B5EF4-FFF2-40B4-BE49-F238E27FC236}">
                  <a16:creationId xmlns:a16="http://schemas.microsoft.com/office/drawing/2014/main" id="{EE6CB2DB-4ABF-474A-A54B-8BBF57CC96C1}"/>
                </a:ext>
              </a:extLst>
            </p:cNvPr>
            <p:cNvSpPr txBox="1"/>
            <p:nvPr/>
          </p:nvSpPr>
          <p:spPr>
            <a:xfrm>
              <a:off x="2227215" y="4227669"/>
              <a:ext cx="2148590" cy="646331"/>
            </a:xfrm>
            <a:prstGeom prst="rect">
              <a:avLst/>
            </a:prstGeom>
            <a:solidFill>
              <a:srgbClr val="FFFF99"/>
            </a:solidFill>
          </p:spPr>
          <p:txBody>
            <a:bodyPr wrap="square" rtlCol="0">
              <a:spAutoFit/>
            </a:bodyPr>
            <a:lstStyle/>
            <a:p>
              <a:pPr algn="ctr"/>
              <a:r>
                <a:rPr lang="pl-PL" sz="1200" b="1" dirty="0">
                  <a:solidFill>
                    <a:srgbClr val="FF0000"/>
                  </a:solidFill>
                  <a:latin typeface="+mj-lt"/>
                </a:rPr>
                <a:t>h</a:t>
              </a:r>
              <a:r>
                <a:rPr lang="pl-PL" sz="1200" b="1" baseline="-25000" dirty="0">
                  <a:solidFill>
                    <a:srgbClr val="FF0000"/>
                  </a:solidFill>
                  <a:latin typeface="+mj-lt"/>
                </a:rPr>
                <a:t>11/2</a:t>
              </a:r>
              <a:r>
                <a:rPr lang="pl-PL" sz="1200" b="1" dirty="0">
                  <a:solidFill>
                    <a:srgbClr val="FF0000"/>
                  </a:solidFill>
                  <a:latin typeface="+mj-lt"/>
                </a:rPr>
                <a:t> </a:t>
              </a:r>
              <a:r>
                <a:rPr lang="pl-PL" sz="1200" b="1" dirty="0">
                  <a:solidFill>
                    <a:srgbClr val="FF0000"/>
                  </a:solidFill>
                  <a:latin typeface="+mj-lt"/>
                  <a:sym typeface="Wingdings 3"/>
                </a:rPr>
                <a:t></a:t>
              </a:r>
              <a:r>
                <a:rPr lang="pl-PL" sz="1200" b="1" dirty="0">
                  <a:solidFill>
                    <a:srgbClr val="FF0000"/>
                  </a:solidFill>
                  <a:latin typeface="+mj-lt"/>
                </a:rPr>
                <a:t> i</a:t>
              </a:r>
              <a:r>
                <a:rPr lang="pl-PL" sz="1200" b="1" baseline="-25000" dirty="0">
                  <a:solidFill>
                    <a:srgbClr val="FF0000"/>
                  </a:solidFill>
                  <a:latin typeface="+mj-lt"/>
                </a:rPr>
                <a:t>13/2</a:t>
              </a:r>
              <a:r>
                <a:rPr lang="pl-PL" sz="1200" b="1" dirty="0">
                  <a:solidFill>
                    <a:srgbClr val="FF0000"/>
                  </a:solidFill>
                  <a:latin typeface="+mj-lt"/>
                </a:rPr>
                <a:t> M12 </a:t>
              </a:r>
              <a:r>
                <a:rPr lang="pl-PL" sz="1200" b="1" dirty="0" err="1">
                  <a:solidFill>
                    <a:srgbClr val="FF0000"/>
                  </a:solidFill>
                  <a:latin typeface="+mj-lt"/>
                </a:rPr>
                <a:t>transitions</a:t>
              </a:r>
              <a:endParaRPr lang="pl-PL" sz="1200" b="1" dirty="0">
                <a:solidFill>
                  <a:srgbClr val="FF0000"/>
                </a:solidFill>
                <a:latin typeface="+mj-lt"/>
              </a:endParaRPr>
            </a:p>
            <a:p>
              <a:pPr algn="ctr"/>
              <a:r>
                <a:rPr lang="pl-PL" sz="1200" b="1" dirty="0">
                  <a:solidFill>
                    <a:srgbClr val="FF0000"/>
                  </a:solidFill>
                  <a:latin typeface="+mj-lt"/>
                </a:rPr>
                <a:t>i</a:t>
              </a:r>
              <a:r>
                <a:rPr lang="pl-PL" sz="1200" b="1" baseline="-25000" dirty="0">
                  <a:solidFill>
                    <a:srgbClr val="FF0000"/>
                  </a:solidFill>
                  <a:latin typeface="+mj-lt"/>
                </a:rPr>
                <a:t>13/2</a:t>
              </a:r>
              <a:r>
                <a:rPr lang="pl-PL" sz="1200" b="1" dirty="0">
                  <a:solidFill>
                    <a:srgbClr val="FF0000"/>
                  </a:solidFill>
                  <a:latin typeface="+mj-lt"/>
                </a:rPr>
                <a:t> </a:t>
              </a:r>
              <a:r>
                <a:rPr lang="pl-PL" sz="1200" b="1" dirty="0">
                  <a:solidFill>
                    <a:srgbClr val="FF0000"/>
                  </a:solidFill>
                  <a:latin typeface="+mj-lt"/>
                  <a:sym typeface="Wingdings 3"/>
                </a:rPr>
                <a:t></a:t>
              </a:r>
              <a:r>
                <a:rPr lang="pl-PL" sz="1200" b="1" dirty="0">
                  <a:solidFill>
                    <a:srgbClr val="FF0000"/>
                  </a:solidFill>
                  <a:latin typeface="+mj-lt"/>
                </a:rPr>
                <a:t> j</a:t>
              </a:r>
              <a:r>
                <a:rPr lang="pl-PL" sz="1200" b="1" baseline="-25000" dirty="0">
                  <a:solidFill>
                    <a:srgbClr val="FF0000"/>
                  </a:solidFill>
                  <a:latin typeface="+mj-lt"/>
                </a:rPr>
                <a:t>15/2</a:t>
              </a:r>
              <a:r>
                <a:rPr lang="pl-PL" sz="1200" b="1" dirty="0">
                  <a:solidFill>
                    <a:srgbClr val="FF0000"/>
                  </a:solidFill>
                  <a:latin typeface="+mj-lt"/>
                </a:rPr>
                <a:t> M14 </a:t>
              </a:r>
              <a:r>
                <a:rPr lang="pl-PL" sz="1200" b="1" dirty="0" err="1">
                  <a:solidFill>
                    <a:srgbClr val="FF0000"/>
                  </a:solidFill>
                  <a:latin typeface="+mj-lt"/>
                </a:rPr>
                <a:t>transitions</a:t>
              </a:r>
              <a:endParaRPr lang="pl-PL" sz="1200" b="1" dirty="0">
                <a:solidFill>
                  <a:srgbClr val="FF0000"/>
                </a:solidFill>
                <a:latin typeface="+mj-lt"/>
              </a:endParaRPr>
            </a:p>
            <a:p>
              <a:pPr algn="ctr"/>
              <a:r>
                <a:rPr lang="pl-PL" sz="1200" b="1" baseline="30000" dirty="0">
                  <a:latin typeface="+mj-lt"/>
                </a:rPr>
                <a:t>208</a:t>
              </a:r>
              <a:r>
                <a:rPr lang="pl-PL" sz="1200" b="1" dirty="0">
                  <a:latin typeface="+mj-lt"/>
                </a:rPr>
                <a:t>Pb</a:t>
              </a:r>
            </a:p>
          </p:txBody>
        </p:sp>
        <p:cxnSp>
          <p:nvCxnSpPr>
            <p:cNvPr id="99" name="Łącznik prosty ze strzałką 98">
              <a:extLst>
                <a:ext uri="{FF2B5EF4-FFF2-40B4-BE49-F238E27FC236}">
                  <a16:creationId xmlns:a16="http://schemas.microsoft.com/office/drawing/2014/main" id="{F1C96DE3-4962-493C-B3A6-146D0513E00F}"/>
                </a:ext>
              </a:extLst>
            </p:cNvPr>
            <p:cNvCxnSpPr>
              <a:stCxn id="100" idx="1"/>
              <a:endCxn id="98" idx="3"/>
            </p:cNvCxnSpPr>
            <p:nvPr/>
          </p:nvCxnSpPr>
          <p:spPr>
            <a:xfrm flipH="1" flipV="1">
              <a:off x="4375805" y="4550835"/>
              <a:ext cx="284585" cy="281746"/>
            </a:xfrm>
            <a:prstGeom prst="straightConnector1">
              <a:avLst/>
            </a:prstGeom>
            <a:ln w="19050">
              <a:solidFill>
                <a:srgbClr val="FF0000"/>
              </a:solidFill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00" name="Elipsa 96">
            <a:extLst>
              <a:ext uri="{FF2B5EF4-FFF2-40B4-BE49-F238E27FC236}">
                <a16:creationId xmlns:a16="http://schemas.microsoft.com/office/drawing/2014/main" id="{32FA43EF-0E3F-4417-A689-673ACFD6AFAC}"/>
              </a:ext>
            </a:extLst>
          </p:cNvPr>
          <p:cNvSpPr/>
          <p:nvPr/>
        </p:nvSpPr>
        <p:spPr>
          <a:xfrm>
            <a:off x="3392234" y="2862453"/>
            <a:ext cx="190004" cy="106878"/>
          </a:xfrm>
          <a:prstGeom prst="ellipse">
            <a:avLst/>
          </a:prstGeom>
          <a:solidFill>
            <a:srgbClr val="FF0000">
              <a:alpha val="51000"/>
            </a:srgbClr>
          </a:solidFill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grpSp>
        <p:nvGrpSpPr>
          <p:cNvPr id="37" name="Grupa 36">
            <a:extLst>
              <a:ext uri="{FF2B5EF4-FFF2-40B4-BE49-F238E27FC236}">
                <a16:creationId xmlns:a16="http://schemas.microsoft.com/office/drawing/2014/main" id="{69C0D41A-F05E-4099-8518-C27CF7D496F2}"/>
              </a:ext>
            </a:extLst>
          </p:cNvPr>
          <p:cNvGrpSpPr/>
          <p:nvPr/>
        </p:nvGrpSpPr>
        <p:grpSpPr>
          <a:xfrm>
            <a:off x="5098729" y="2062400"/>
            <a:ext cx="2143125" cy="2674608"/>
            <a:chOff x="5098729" y="2062400"/>
            <a:chExt cx="2143125" cy="2674608"/>
          </a:xfrm>
        </p:grpSpPr>
        <p:sp>
          <p:nvSpPr>
            <p:cNvPr id="45" name="pole tekstowe 44">
              <a:extLst>
                <a:ext uri="{FF2B5EF4-FFF2-40B4-BE49-F238E27FC236}">
                  <a16:creationId xmlns:a16="http://schemas.microsoft.com/office/drawing/2014/main" id="{D2B378B5-4A45-475E-87D4-679CCB3324FC}"/>
                </a:ext>
              </a:extLst>
            </p:cNvPr>
            <p:cNvSpPr txBox="1"/>
            <p:nvPr/>
          </p:nvSpPr>
          <p:spPr>
            <a:xfrm>
              <a:off x="5178591" y="4097441"/>
              <a:ext cx="1642410" cy="6309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spcAft>
                  <a:spcPts val="600"/>
                </a:spcAft>
              </a:pPr>
              <a:r>
                <a:rPr lang="pl-PL" sz="1000" dirty="0">
                  <a:solidFill>
                    <a:srgbClr val="FFC000"/>
                  </a:solidFill>
                  <a:latin typeface="+mj-lt"/>
                </a:rPr>
                <a:t>PROTONS</a:t>
              </a:r>
              <a:r>
                <a:rPr lang="pl-PL" sz="1000" dirty="0">
                  <a:latin typeface="+mj-lt"/>
                </a:rPr>
                <a:t>   </a:t>
              </a:r>
              <a:r>
                <a:rPr lang="pl-PL" sz="1000" baseline="30000" dirty="0">
                  <a:latin typeface="+mj-lt"/>
                </a:rPr>
                <a:t>      </a:t>
              </a:r>
              <a:r>
                <a:rPr lang="pl-PL" sz="1000" dirty="0">
                  <a:solidFill>
                    <a:srgbClr val="009999"/>
                  </a:solidFill>
                  <a:latin typeface="+mj-lt"/>
                </a:rPr>
                <a:t>NEUTRONS</a:t>
              </a:r>
            </a:p>
            <a:p>
              <a:pPr>
                <a:spcAft>
                  <a:spcPts val="600"/>
                </a:spcAft>
              </a:pPr>
              <a:r>
                <a:rPr lang="pl-PL" sz="2000" baseline="30000" dirty="0">
                  <a:latin typeface="+mj-lt"/>
                </a:rPr>
                <a:t>          16</a:t>
              </a:r>
              <a:r>
                <a:rPr lang="pl-PL" sz="2000" dirty="0">
                  <a:latin typeface="+mj-lt"/>
                </a:rPr>
                <a:t>O</a:t>
              </a:r>
            </a:p>
          </p:txBody>
        </p:sp>
        <p:grpSp>
          <p:nvGrpSpPr>
            <p:cNvPr id="26" name="Grupa 25">
              <a:extLst>
                <a:ext uri="{FF2B5EF4-FFF2-40B4-BE49-F238E27FC236}">
                  <a16:creationId xmlns:a16="http://schemas.microsoft.com/office/drawing/2014/main" id="{37478762-C912-45A1-931E-F739595128FF}"/>
                </a:ext>
              </a:extLst>
            </p:cNvPr>
            <p:cNvGrpSpPr/>
            <p:nvPr/>
          </p:nvGrpSpPr>
          <p:grpSpPr>
            <a:xfrm>
              <a:off x="5199764" y="2062400"/>
              <a:ext cx="2042090" cy="2674608"/>
              <a:chOff x="1327464" y="1882463"/>
              <a:chExt cx="5106593" cy="2957052"/>
            </a:xfrm>
          </p:grpSpPr>
          <p:sp>
            <p:nvSpPr>
              <p:cNvPr id="9" name="Prostokąt 8">
                <a:extLst>
                  <a:ext uri="{FF2B5EF4-FFF2-40B4-BE49-F238E27FC236}">
                    <a16:creationId xmlns:a16="http://schemas.microsoft.com/office/drawing/2014/main" id="{388F5055-53AE-45D8-A4EA-E1CDA82D2175}"/>
                  </a:ext>
                </a:extLst>
              </p:cNvPr>
              <p:cNvSpPr/>
              <p:nvPr/>
            </p:nvSpPr>
            <p:spPr>
              <a:xfrm>
                <a:off x="1327464" y="1882463"/>
                <a:ext cx="4001234" cy="2957052"/>
              </a:xfrm>
              <a:prstGeom prst="rect">
                <a:avLst/>
              </a:prstGeom>
              <a:noFill/>
              <a:ln w="19050">
                <a:solidFill>
                  <a:schemeClr val="tx1">
                    <a:lumMod val="50000"/>
                    <a:lumOff val="50000"/>
                  </a:schemeClr>
                </a:solidFill>
              </a:ln>
            </p:spPr>
            <p:style>
              <a:lnRef idx="2">
                <a:schemeClr val="accent6"/>
              </a:lnRef>
              <a:fillRef idx="1">
                <a:schemeClr val="lt1"/>
              </a:fillRef>
              <a:effectRef idx="0">
                <a:schemeClr val="accent6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pl-PL"/>
              </a:p>
            </p:txBody>
          </p:sp>
          <p:cxnSp>
            <p:nvCxnSpPr>
              <p:cNvPr id="14" name="Łącznik prosty 13">
                <a:extLst>
                  <a:ext uri="{FF2B5EF4-FFF2-40B4-BE49-F238E27FC236}">
                    <a16:creationId xmlns:a16="http://schemas.microsoft.com/office/drawing/2014/main" id="{50D12BC3-7EE7-4D60-AF86-826BF73964D5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5327223" y="4650340"/>
                <a:ext cx="1106834" cy="189175"/>
              </a:xfrm>
              <a:prstGeom prst="line">
                <a:avLst/>
              </a:prstGeom>
              <a:ln w="19050">
                <a:solidFill>
                  <a:schemeClr val="tx1">
                    <a:lumMod val="50000"/>
                    <a:lumOff val="5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91" name="Łącznik prosty 90">
                <a:extLst>
                  <a:ext uri="{FF2B5EF4-FFF2-40B4-BE49-F238E27FC236}">
                    <a16:creationId xmlns:a16="http://schemas.microsoft.com/office/drawing/2014/main" id="{39E0D593-5024-46A4-A4D4-1D1BAB024E64}"/>
                  </a:ext>
                </a:extLst>
              </p:cNvPr>
              <p:cNvCxnSpPr>
                <a:cxnSpLocks/>
              </p:cNvCxnSpPr>
              <p:nvPr/>
            </p:nvCxnSpPr>
            <p:spPr>
              <a:xfrm flipH="1" flipV="1">
                <a:off x="5327223" y="1882463"/>
                <a:ext cx="1106831" cy="1683234"/>
              </a:xfrm>
              <a:prstGeom prst="line">
                <a:avLst/>
              </a:prstGeom>
              <a:ln w="19050">
                <a:solidFill>
                  <a:schemeClr val="tx1">
                    <a:lumMod val="50000"/>
                    <a:lumOff val="5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93" name="pole tekstowe 92">
              <a:extLst>
                <a:ext uri="{FF2B5EF4-FFF2-40B4-BE49-F238E27FC236}">
                  <a16:creationId xmlns:a16="http://schemas.microsoft.com/office/drawing/2014/main" id="{15FA0040-020B-43F8-95A0-BBEAB7BCDD06}"/>
                </a:ext>
              </a:extLst>
            </p:cNvPr>
            <p:cNvSpPr txBox="1"/>
            <p:nvPr/>
          </p:nvSpPr>
          <p:spPr>
            <a:xfrm>
              <a:off x="5098729" y="2155197"/>
              <a:ext cx="1700510" cy="307777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109728" indent="0" algn="ctr">
                <a:spcAft>
                  <a:spcPts val="600"/>
                </a:spcAft>
                <a:buNone/>
              </a:pPr>
              <a:r>
                <a:rPr lang="en-US" sz="1400" i="1" dirty="0">
                  <a:latin typeface="+mj-lt"/>
                </a:rPr>
                <a:t>J</a:t>
              </a:r>
              <a:r>
                <a:rPr lang="en-US" sz="1400" dirty="0">
                  <a:latin typeface="+mj-lt"/>
                </a:rPr>
                <a:t> = </a:t>
              </a:r>
              <a:r>
                <a:rPr lang="pl-PL" sz="1400" i="1" dirty="0">
                  <a:latin typeface="+mj-lt"/>
                </a:rPr>
                <a:t>5/2</a:t>
              </a:r>
              <a:r>
                <a:rPr lang="pl-PL" sz="1400" dirty="0">
                  <a:latin typeface="+mj-lt"/>
                </a:rPr>
                <a:t> </a:t>
              </a:r>
              <a:r>
                <a:rPr lang="en-US" sz="1400" dirty="0">
                  <a:latin typeface="+mj-lt"/>
                </a:rPr>
                <a:t>+ </a:t>
              </a:r>
              <a:r>
                <a:rPr lang="pl-PL" sz="1400" i="1" dirty="0">
                  <a:latin typeface="+mj-lt"/>
                </a:rPr>
                <a:t>3/2 = </a:t>
              </a:r>
              <a:r>
                <a:rPr lang="pl-PL" sz="1400" i="1" dirty="0">
                  <a:solidFill>
                    <a:srgbClr val="FF0000"/>
                  </a:solidFill>
                  <a:latin typeface="+mj-lt"/>
                </a:rPr>
                <a:t>4</a:t>
              </a:r>
              <a:endParaRPr lang="pl-PL" sz="1400" dirty="0">
                <a:solidFill>
                  <a:srgbClr val="FF0000"/>
                </a:solidFill>
                <a:latin typeface="+mj-lt"/>
              </a:endParaRPr>
            </a:p>
          </p:txBody>
        </p:sp>
        <p:pic>
          <p:nvPicPr>
            <p:cNvPr id="22" name="Obraz 21">
              <a:extLst>
                <a:ext uri="{FF2B5EF4-FFF2-40B4-BE49-F238E27FC236}">
                  <a16:creationId xmlns:a16="http://schemas.microsoft.com/office/drawing/2014/main" id="{52C8A797-05DB-4919-8760-EC5C0E6B8BAF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5219092" y="2695709"/>
              <a:ext cx="1567702" cy="1326162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75680589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1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0" dur="1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3" dur="1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6" dur="1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500"/>
                            </p:stCondLst>
                            <p:childTnLst>
                              <p:par>
                                <p:cTn id="18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6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500"/>
                            </p:stCondLst>
                            <p:childTnLst>
                              <p:par>
                                <p:cTn id="48" presetID="21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50" dur="50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1000"/>
                            </p:stCondLst>
                            <p:childTnLst>
                              <p:par>
                                <p:cTn id="52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4" dur="50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57" dur="500"/>
                                        <p:tgtEl>
                                          <p:spTgt spid="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1500"/>
                            </p:stCondLst>
                            <p:childTnLst>
                              <p:par>
                                <p:cTn id="5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1" dur="50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64" dur="500"/>
                                        <p:tgtEl>
                                          <p:spTgt spid="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5" fill="hold">
                            <p:stCondLst>
                              <p:cond delay="2000"/>
                            </p:stCondLst>
                            <p:childTnLst>
                              <p:par>
                                <p:cTn id="66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8" dur="500"/>
                                        <p:tgtEl>
                                          <p:spTgt spid="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9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1" dur="500"/>
                                        <p:tgtEl>
                                          <p:spTgt spid="1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2" fill="hold">
                            <p:stCondLst>
                              <p:cond delay="2500"/>
                            </p:stCondLst>
                            <p:childTnLst>
                              <p:par>
                                <p:cTn id="7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5" dur="500"/>
                                        <p:tgtEl>
                                          <p:spTgt spid="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0" grpId="0" animBg="1"/>
      <p:bldP spid="51" grpId="0" animBg="1"/>
      <p:bldP spid="52" grpId="0" animBg="1"/>
      <p:bldP spid="53" grpId="0" animBg="1"/>
      <p:bldP spid="72" grpId="0"/>
      <p:bldP spid="85" grpId="0"/>
      <p:bldP spid="87" grpId="0"/>
      <p:bldP spid="89" grpId="0"/>
      <p:bldP spid="77" grpId="0" animBg="1"/>
      <p:bldP spid="82" grpId="0" animBg="1"/>
      <p:bldP spid="96" grpId="0" animBg="1"/>
      <p:bldP spid="100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" name="Tytuł 1"/>
          <p:cNvSpPr>
            <a:spLocks noGrp="1"/>
          </p:cNvSpPr>
          <p:nvPr>
            <p:ph type="title"/>
          </p:nvPr>
        </p:nvSpPr>
        <p:spPr>
          <a:xfrm>
            <a:off x="450294" y="165735"/>
            <a:ext cx="8229600" cy="1066800"/>
          </a:xfrm>
        </p:spPr>
        <p:txBody>
          <a:bodyPr>
            <a:normAutofit/>
          </a:bodyPr>
          <a:lstStyle/>
          <a:p>
            <a:r>
              <a:rPr lang="pl-PL" sz="2400" dirty="0" err="1"/>
              <a:t>Stretched</a:t>
            </a:r>
            <a:r>
              <a:rPr lang="pl-PL" sz="2400" dirty="0"/>
              <a:t> </a:t>
            </a:r>
            <a:r>
              <a:rPr lang="pl-PL" sz="2400" dirty="0" err="1"/>
              <a:t>states</a:t>
            </a:r>
            <a:r>
              <a:rPr lang="pl-PL" sz="2400" dirty="0"/>
              <a:t> in </a:t>
            </a:r>
            <a:r>
              <a:rPr lang="pl-PL" sz="2400" dirty="0" err="1"/>
              <a:t>light</a:t>
            </a:r>
            <a:r>
              <a:rPr lang="pl-PL" sz="2400" dirty="0"/>
              <a:t> </a:t>
            </a:r>
            <a:r>
              <a:rPr lang="pl-PL" sz="2400" dirty="0" err="1"/>
              <a:t>nuclei</a:t>
            </a:r>
            <a:r>
              <a:rPr lang="pl-PL" sz="2400" dirty="0"/>
              <a:t> – </a:t>
            </a:r>
            <a:r>
              <a:rPr lang="pl-PL" sz="2400" dirty="0" err="1"/>
              <a:t>why</a:t>
            </a:r>
            <a:r>
              <a:rPr lang="pl-PL" sz="2400" dirty="0"/>
              <a:t> </a:t>
            </a:r>
            <a:r>
              <a:rPr lang="pl-PL" sz="2400" dirty="0" err="1"/>
              <a:t>are</a:t>
            </a:r>
            <a:r>
              <a:rPr lang="pl-PL" sz="2400" dirty="0"/>
              <a:t> </a:t>
            </a:r>
            <a:r>
              <a:rPr lang="pl-PL" sz="2400" dirty="0" err="1"/>
              <a:t>they</a:t>
            </a:r>
            <a:r>
              <a:rPr lang="pl-PL" sz="2400" dirty="0"/>
              <a:t> </a:t>
            </a:r>
            <a:r>
              <a:rPr lang="pl-PL" sz="2400" dirty="0" err="1"/>
              <a:t>interesting</a:t>
            </a:r>
            <a:r>
              <a:rPr lang="pl-PL" sz="2400" dirty="0"/>
              <a:t>?</a:t>
            </a:r>
          </a:p>
        </p:txBody>
      </p:sp>
      <p:grpSp>
        <p:nvGrpSpPr>
          <p:cNvPr id="26" name="Grupa 25"/>
          <p:cNvGrpSpPr/>
          <p:nvPr/>
        </p:nvGrpSpPr>
        <p:grpSpPr>
          <a:xfrm>
            <a:off x="265029" y="776188"/>
            <a:ext cx="2161558" cy="3245206"/>
            <a:chOff x="3695262" y="1902325"/>
            <a:chExt cx="2161558" cy="3067217"/>
          </a:xfrm>
        </p:grpSpPr>
        <p:sp>
          <p:nvSpPr>
            <p:cNvPr id="74" name="pole tekstowe 73"/>
            <p:cNvSpPr txBox="1"/>
            <p:nvPr/>
          </p:nvSpPr>
          <p:spPr>
            <a:xfrm rot="16200000">
              <a:off x="3253955" y="4074464"/>
              <a:ext cx="1150260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pl-PL" sz="1000" b="1" dirty="0">
                  <a:latin typeface="+mj-lt"/>
                </a:rPr>
                <a:t>BOUND STATES</a:t>
              </a:r>
            </a:p>
          </p:txBody>
        </p:sp>
        <p:sp>
          <p:nvSpPr>
            <p:cNvPr id="75" name="pole tekstowe 74"/>
            <p:cNvSpPr txBox="1"/>
            <p:nvPr/>
          </p:nvSpPr>
          <p:spPr>
            <a:xfrm rot="16200000">
              <a:off x="3120139" y="2477448"/>
              <a:ext cx="1396468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pl-PL" sz="1000" b="1" dirty="0">
                  <a:latin typeface="+mj-lt"/>
                </a:rPr>
                <a:t>UNBOUND STATES</a:t>
              </a:r>
            </a:p>
          </p:txBody>
        </p:sp>
        <p:grpSp>
          <p:nvGrpSpPr>
            <p:cNvPr id="78" name="Grupa 77"/>
            <p:cNvGrpSpPr/>
            <p:nvPr/>
          </p:nvGrpSpPr>
          <p:grpSpPr>
            <a:xfrm>
              <a:off x="3941484" y="2047986"/>
              <a:ext cx="1010016" cy="2868311"/>
              <a:chOff x="7517877" y="2640098"/>
              <a:chExt cx="1010016" cy="2868311"/>
            </a:xfrm>
          </p:grpSpPr>
          <p:cxnSp>
            <p:nvCxnSpPr>
              <p:cNvPr id="79" name="Łącznik prostoliniowy 78"/>
              <p:cNvCxnSpPr/>
              <p:nvPr/>
            </p:nvCxnSpPr>
            <p:spPr>
              <a:xfrm>
                <a:off x="7722712" y="5109806"/>
                <a:ext cx="638175" cy="0"/>
              </a:xfrm>
              <a:prstGeom prst="line">
                <a:avLst/>
              </a:prstGeom>
              <a:ln w="28575"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80" name="Łącznik prostoliniowy 79"/>
              <p:cNvCxnSpPr/>
              <p:nvPr/>
            </p:nvCxnSpPr>
            <p:spPr>
              <a:xfrm>
                <a:off x="7722712" y="4903762"/>
                <a:ext cx="638175" cy="0"/>
              </a:xfrm>
              <a:prstGeom prst="line">
                <a:avLst/>
              </a:prstGeom>
              <a:ln w="28575"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81" name="Łącznik prostoliniowy 80"/>
              <p:cNvCxnSpPr/>
              <p:nvPr/>
            </p:nvCxnSpPr>
            <p:spPr>
              <a:xfrm>
                <a:off x="7722712" y="4794034"/>
                <a:ext cx="638175" cy="0"/>
              </a:xfrm>
              <a:prstGeom prst="line">
                <a:avLst/>
              </a:prstGeom>
              <a:ln w="28575"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82" name="Łącznik prostoliniowy 81"/>
              <p:cNvCxnSpPr/>
              <p:nvPr/>
            </p:nvCxnSpPr>
            <p:spPr>
              <a:xfrm>
                <a:off x="7722712" y="4479480"/>
                <a:ext cx="638175" cy="0"/>
              </a:xfrm>
              <a:prstGeom prst="line">
                <a:avLst/>
              </a:prstGeom>
              <a:ln w="28575"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83" name="Łącznik prostoliniowy 82"/>
              <p:cNvCxnSpPr/>
              <p:nvPr/>
            </p:nvCxnSpPr>
            <p:spPr>
              <a:xfrm>
                <a:off x="7722712" y="4084459"/>
                <a:ext cx="638175" cy="0"/>
              </a:xfrm>
              <a:prstGeom prst="line">
                <a:avLst/>
              </a:prstGeom>
              <a:ln w="28575"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84" name="Łącznik prostoliniowy 83"/>
              <p:cNvCxnSpPr/>
              <p:nvPr/>
            </p:nvCxnSpPr>
            <p:spPr>
              <a:xfrm>
                <a:off x="7722712" y="3989361"/>
                <a:ext cx="638175" cy="0"/>
              </a:xfrm>
              <a:prstGeom prst="line">
                <a:avLst/>
              </a:prstGeom>
              <a:ln w="28575"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85" name="Łącznik prostoliniowy 84"/>
              <p:cNvCxnSpPr/>
              <p:nvPr/>
            </p:nvCxnSpPr>
            <p:spPr>
              <a:xfrm>
                <a:off x="7722712" y="3907675"/>
                <a:ext cx="638175" cy="0"/>
              </a:xfrm>
              <a:prstGeom prst="line">
                <a:avLst/>
              </a:prstGeom>
              <a:ln w="28575"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86" name="Łącznik prostoliniowy 85"/>
              <p:cNvCxnSpPr/>
              <p:nvPr/>
            </p:nvCxnSpPr>
            <p:spPr>
              <a:xfrm>
                <a:off x="7722712" y="3812577"/>
                <a:ext cx="638175" cy="0"/>
              </a:xfrm>
              <a:prstGeom prst="line">
                <a:avLst/>
              </a:prstGeom>
              <a:ln w="28575"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87" name="Łącznik prostoliniowy 86"/>
              <p:cNvCxnSpPr/>
              <p:nvPr/>
            </p:nvCxnSpPr>
            <p:spPr>
              <a:xfrm>
                <a:off x="7722712" y="3940975"/>
                <a:ext cx="638175" cy="0"/>
              </a:xfrm>
              <a:prstGeom prst="line">
                <a:avLst/>
              </a:prstGeom>
              <a:ln w="28575"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88" name="Łącznik prostoliniowy 87"/>
              <p:cNvCxnSpPr/>
              <p:nvPr/>
            </p:nvCxnSpPr>
            <p:spPr>
              <a:xfrm>
                <a:off x="7722712" y="3859289"/>
                <a:ext cx="638175" cy="0"/>
              </a:xfrm>
              <a:prstGeom prst="line">
                <a:avLst/>
              </a:prstGeom>
              <a:ln w="28575"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89" name="Łącznik prostoliniowy 88"/>
              <p:cNvCxnSpPr/>
              <p:nvPr/>
            </p:nvCxnSpPr>
            <p:spPr>
              <a:xfrm>
                <a:off x="7722712" y="3764191"/>
                <a:ext cx="638175" cy="0"/>
              </a:xfrm>
              <a:prstGeom prst="line">
                <a:avLst/>
              </a:prstGeom>
              <a:ln w="28575"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90" name="Prostokąt 89"/>
              <p:cNvSpPr/>
              <p:nvPr/>
            </p:nvSpPr>
            <p:spPr>
              <a:xfrm>
                <a:off x="7722712" y="2640098"/>
                <a:ext cx="638175" cy="1124094"/>
              </a:xfrm>
              <a:prstGeom prst="rect">
                <a:avLst/>
              </a:prstGeom>
              <a:gradFill flip="none" rotWithShape="1">
                <a:gsLst>
                  <a:gs pos="0">
                    <a:schemeClr val="accent1">
                      <a:tint val="66000"/>
                      <a:satMod val="160000"/>
                    </a:schemeClr>
                  </a:gs>
                  <a:gs pos="50000">
                    <a:schemeClr val="accent1">
                      <a:tint val="44500"/>
                      <a:satMod val="160000"/>
                    </a:schemeClr>
                  </a:gs>
                  <a:gs pos="100000">
                    <a:schemeClr val="accent1">
                      <a:tint val="23500"/>
                      <a:satMod val="160000"/>
                    </a:schemeClr>
                  </a:gs>
                </a:gsLst>
                <a:lin ang="5400000" scaled="1"/>
                <a:tileRect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l-PL"/>
              </a:p>
            </p:txBody>
          </p:sp>
          <p:cxnSp>
            <p:nvCxnSpPr>
              <p:cNvPr id="91" name="Łącznik prostoliniowy 90"/>
              <p:cNvCxnSpPr/>
              <p:nvPr/>
            </p:nvCxnSpPr>
            <p:spPr>
              <a:xfrm>
                <a:off x="7722712" y="3215099"/>
                <a:ext cx="638175" cy="0"/>
              </a:xfrm>
              <a:prstGeom prst="line">
                <a:avLst/>
              </a:prstGeom>
              <a:ln w="28575"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92" name="Łącznik prostoliniowy 91"/>
              <p:cNvCxnSpPr/>
              <p:nvPr/>
            </p:nvCxnSpPr>
            <p:spPr>
              <a:xfrm>
                <a:off x="7722712" y="3120001"/>
                <a:ext cx="638175" cy="0"/>
              </a:xfrm>
              <a:prstGeom prst="line">
                <a:avLst/>
              </a:prstGeom>
              <a:ln w="28575"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93" name="Łącznik prostoliniowy 92"/>
              <p:cNvCxnSpPr/>
              <p:nvPr/>
            </p:nvCxnSpPr>
            <p:spPr>
              <a:xfrm>
                <a:off x="7722712" y="3248399"/>
                <a:ext cx="638175" cy="0"/>
              </a:xfrm>
              <a:prstGeom prst="line">
                <a:avLst/>
              </a:prstGeom>
              <a:ln w="28575"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94" name="Łącznik prostoliniowy 93"/>
              <p:cNvCxnSpPr/>
              <p:nvPr/>
            </p:nvCxnSpPr>
            <p:spPr>
              <a:xfrm>
                <a:off x="7722712" y="3166713"/>
                <a:ext cx="638175" cy="0"/>
              </a:xfrm>
              <a:prstGeom prst="line">
                <a:avLst/>
              </a:prstGeom>
              <a:ln w="28575"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95" name="Łącznik prostoliniowy 94"/>
              <p:cNvCxnSpPr/>
              <p:nvPr/>
            </p:nvCxnSpPr>
            <p:spPr>
              <a:xfrm>
                <a:off x="7722712" y="3071615"/>
                <a:ext cx="638175" cy="0"/>
              </a:xfrm>
              <a:prstGeom prst="line">
                <a:avLst/>
              </a:prstGeom>
              <a:ln w="28575"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96" name="Łącznik prostoliniowy 95"/>
              <p:cNvCxnSpPr/>
              <p:nvPr/>
            </p:nvCxnSpPr>
            <p:spPr>
              <a:xfrm>
                <a:off x="7722712" y="3442512"/>
                <a:ext cx="638175" cy="0"/>
              </a:xfrm>
              <a:prstGeom prst="line">
                <a:avLst/>
              </a:prstGeom>
              <a:ln w="28575"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97" name="Łącznik prostoliniowy 96"/>
              <p:cNvCxnSpPr/>
              <p:nvPr/>
            </p:nvCxnSpPr>
            <p:spPr>
              <a:xfrm>
                <a:off x="7722712" y="3347414"/>
                <a:ext cx="638175" cy="0"/>
              </a:xfrm>
              <a:prstGeom prst="line">
                <a:avLst/>
              </a:prstGeom>
              <a:ln w="28575"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98" name="Łącznik prostoliniowy 97"/>
              <p:cNvCxnSpPr/>
              <p:nvPr/>
            </p:nvCxnSpPr>
            <p:spPr>
              <a:xfrm>
                <a:off x="7722712" y="3475812"/>
                <a:ext cx="638175" cy="0"/>
              </a:xfrm>
              <a:prstGeom prst="line">
                <a:avLst/>
              </a:prstGeom>
              <a:ln w="28575"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99" name="Łącznik prostoliniowy 98"/>
              <p:cNvCxnSpPr/>
              <p:nvPr/>
            </p:nvCxnSpPr>
            <p:spPr>
              <a:xfrm>
                <a:off x="7722712" y="3394126"/>
                <a:ext cx="638175" cy="0"/>
              </a:xfrm>
              <a:prstGeom prst="line">
                <a:avLst/>
              </a:prstGeom>
              <a:ln w="28575"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00" name="Łącznik prostoliniowy 99"/>
              <p:cNvCxnSpPr/>
              <p:nvPr/>
            </p:nvCxnSpPr>
            <p:spPr>
              <a:xfrm>
                <a:off x="7722712" y="3299028"/>
                <a:ext cx="638175" cy="0"/>
              </a:xfrm>
              <a:prstGeom prst="line">
                <a:avLst/>
              </a:prstGeom>
              <a:ln w="28575"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01" name="Łącznik prostoliniowy 100"/>
              <p:cNvCxnSpPr/>
              <p:nvPr/>
            </p:nvCxnSpPr>
            <p:spPr>
              <a:xfrm>
                <a:off x="7722712" y="3650500"/>
                <a:ext cx="638175" cy="0"/>
              </a:xfrm>
              <a:prstGeom prst="line">
                <a:avLst/>
              </a:prstGeom>
              <a:ln w="28575"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02" name="Łącznik prostoliniowy 101"/>
              <p:cNvCxnSpPr/>
              <p:nvPr/>
            </p:nvCxnSpPr>
            <p:spPr>
              <a:xfrm>
                <a:off x="7722712" y="3555402"/>
                <a:ext cx="638175" cy="0"/>
              </a:xfrm>
              <a:prstGeom prst="line">
                <a:avLst/>
              </a:prstGeom>
              <a:ln w="28575"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03" name="Łącznik prostoliniowy 102"/>
              <p:cNvCxnSpPr/>
              <p:nvPr/>
            </p:nvCxnSpPr>
            <p:spPr>
              <a:xfrm>
                <a:off x="7722712" y="3683800"/>
                <a:ext cx="638175" cy="0"/>
              </a:xfrm>
              <a:prstGeom prst="line">
                <a:avLst/>
              </a:prstGeom>
              <a:ln w="28575"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16" name="Łącznik prostoliniowy 115"/>
              <p:cNvCxnSpPr/>
              <p:nvPr/>
            </p:nvCxnSpPr>
            <p:spPr>
              <a:xfrm>
                <a:off x="7722712" y="3602114"/>
                <a:ext cx="638175" cy="0"/>
              </a:xfrm>
              <a:prstGeom prst="line">
                <a:avLst/>
              </a:prstGeom>
              <a:ln w="28575"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17" name="Łącznik prostoliniowy 116"/>
              <p:cNvCxnSpPr/>
              <p:nvPr/>
            </p:nvCxnSpPr>
            <p:spPr>
              <a:xfrm>
                <a:off x="7722712" y="3507016"/>
                <a:ext cx="638175" cy="0"/>
              </a:xfrm>
              <a:prstGeom prst="line">
                <a:avLst/>
              </a:prstGeom>
              <a:ln w="28575"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18" name="Łącznik prostoliniowy 117"/>
              <p:cNvCxnSpPr/>
              <p:nvPr/>
            </p:nvCxnSpPr>
            <p:spPr>
              <a:xfrm>
                <a:off x="7722712" y="4294162"/>
                <a:ext cx="638175" cy="0"/>
              </a:xfrm>
              <a:prstGeom prst="line">
                <a:avLst/>
              </a:prstGeom>
              <a:ln w="28575"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19" name="Łącznik prostoliniowy 118"/>
              <p:cNvCxnSpPr/>
              <p:nvPr/>
            </p:nvCxnSpPr>
            <p:spPr>
              <a:xfrm>
                <a:off x="7722712" y="5508409"/>
                <a:ext cx="638175" cy="0"/>
              </a:xfrm>
              <a:prstGeom prst="line">
                <a:avLst/>
              </a:prstGeom>
              <a:ln w="28575"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20" name="Łącznik prostoliniowy 119"/>
              <p:cNvCxnSpPr/>
              <p:nvPr/>
            </p:nvCxnSpPr>
            <p:spPr>
              <a:xfrm>
                <a:off x="7722712" y="4384230"/>
                <a:ext cx="638175" cy="0"/>
              </a:xfrm>
              <a:prstGeom prst="line">
                <a:avLst/>
              </a:prstGeom>
              <a:ln w="28575"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21" name="Łącznik prostoliniowy 120"/>
              <p:cNvCxnSpPr>
                <a:cxnSpLocks/>
              </p:cNvCxnSpPr>
              <p:nvPr/>
            </p:nvCxnSpPr>
            <p:spPr>
              <a:xfrm>
                <a:off x="7517877" y="3732352"/>
                <a:ext cx="1010016" cy="0"/>
              </a:xfrm>
              <a:prstGeom prst="line">
                <a:avLst/>
              </a:prstGeom>
              <a:ln w="38100">
                <a:solidFill>
                  <a:schemeClr val="tx1"/>
                </a:solidFill>
                <a:prstDash val="sys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22" name="Łącznik prostoliniowy 121"/>
              <p:cNvCxnSpPr/>
              <p:nvPr/>
            </p:nvCxnSpPr>
            <p:spPr>
              <a:xfrm>
                <a:off x="7722712" y="2802349"/>
                <a:ext cx="638175" cy="0"/>
              </a:xfrm>
              <a:prstGeom prst="line">
                <a:avLst/>
              </a:prstGeom>
              <a:ln w="28575"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23" name="Łącznik prostoliniowy 122"/>
              <p:cNvCxnSpPr/>
              <p:nvPr/>
            </p:nvCxnSpPr>
            <p:spPr>
              <a:xfrm>
                <a:off x="7722712" y="2707251"/>
                <a:ext cx="638175" cy="0"/>
              </a:xfrm>
              <a:prstGeom prst="line">
                <a:avLst/>
              </a:prstGeom>
              <a:ln w="28575"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24" name="Łącznik prostoliniowy 123"/>
              <p:cNvCxnSpPr/>
              <p:nvPr/>
            </p:nvCxnSpPr>
            <p:spPr>
              <a:xfrm>
                <a:off x="7722712" y="2835649"/>
                <a:ext cx="638175" cy="0"/>
              </a:xfrm>
              <a:prstGeom prst="line">
                <a:avLst/>
              </a:prstGeom>
              <a:ln w="28575"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25" name="Łącznik prostoliniowy 124"/>
              <p:cNvCxnSpPr/>
              <p:nvPr/>
            </p:nvCxnSpPr>
            <p:spPr>
              <a:xfrm>
                <a:off x="7722712" y="2753963"/>
                <a:ext cx="638175" cy="0"/>
              </a:xfrm>
              <a:prstGeom prst="line">
                <a:avLst/>
              </a:prstGeom>
              <a:ln w="28575"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26" name="Łącznik prostoliniowy 125"/>
              <p:cNvCxnSpPr/>
              <p:nvPr/>
            </p:nvCxnSpPr>
            <p:spPr>
              <a:xfrm>
                <a:off x="7722712" y="2658865"/>
                <a:ext cx="638175" cy="0"/>
              </a:xfrm>
              <a:prstGeom prst="line">
                <a:avLst/>
              </a:prstGeom>
              <a:ln w="28575"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27" name="Łącznik prostoliniowy 126"/>
              <p:cNvCxnSpPr/>
              <p:nvPr/>
            </p:nvCxnSpPr>
            <p:spPr>
              <a:xfrm>
                <a:off x="7722712" y="3029762"/>
                <a:ext cx="638175" cy="0"/>
              </a:xfrm>
              <a:prstGeom prst="line">
                <a:avLst/>
              </a:prstGeom>
              <a:ln w="28575"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28" name="Łącznik prostoliniowy 127"/>
              <p:cNvCxnSpPr/>
              <p:nvPr/>
            </p:nvCxnSpPr>
            <p:spPr>
              <a:xfrm>
                <a:off x="7722712" y="2934664"/>
                <a:ext cx="638175" cy="0"/>
              </a:xfrm>
              <a:prstGeom prst="line">
                <a:avLst/>
              </a:prstGeom>
              <a:ln w="28575"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29" name="Łącznik prostoliniowy 128"/>
              <p:cNvCxnSpPr/>
              <p:nvPr/>
            </p:nvCxnSpPr>
            <p:spPr>
              <a:xfrm>
                <a:off x="7722712" y="3063062"/>
                <a:ext cx="638175" cy="0"/>
              </a:xfrm>
              <a:prstGeom prst="line">
                <a:avLst/>
              </a:prstGeom>
              <a:ln w="28575"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30" name="Łącznik prostoliniowy 129"/>
              <p:cNvCxnSpPr/>
              <p:nvPr/>
            </p:nvCxnSpPr>
            <p:spPr>
              <a:xfrm>
                <a:off x="7722712" y="2981376"/>
                <a:ext cx="638175" cy="0"/>
              </a:xfrm>
              <a:prstGeom prst="line">
                <a:avLst/>
              </a:prstGeom>
              <a:ln w="38100">
                <a:solidFill>
                  <a:srgbClr val="53548A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31" name="Łącznik prostoliniowy 130"/>
              <p:cNvCxnSpPr/>
              <p:nvPr/>
            </p:nvCxnSpPr>
            <p:spPr>
              <a:xfrm>
                <a:off x="7722712" y="2886278"/>
                <a:ext cx="638175" cy="0"/>
              </a:xfrm>
              <a:prstGeom prst="line">
                <a:avLst/>
              </a:prstGeom>
              <a:ln w="28575"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32" name="Łącznik prostoliniowy 131"/>
              <p:cNvCxnSpPr/>
              <p:nvPr/>
            </p:nvCxnSpPr>
            <p:spPr>
              <a:xfrm>
                <a:off x="7722712" y="3237750"/>
                <a:ext cx="638175" cy="0"/>
              </a:xfrm>
              <a:prstGeom prst="line">
                <a:avLst/>
              </a:prstGeom>
              <a:ln w="28575"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33" name="Łącznik prostoliniowy 132"/>
              <p:cNvCxnSpPr/>
              <p:nvPr/>
            </p:nvCxnSpPr>
            <p:spPr>
              <a:xfrm>
                <a:off x="7722712" y="3142652"/>
                <a:ext cx="638175" cy="0"/>
              </a:xfrm>
              <a:prstGeom prst="line">
                <a:avLst/>
              </a:prstGeom>
              <a:ln w="28575"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7" name="Nawias klamrowy zamykający 6"/>
            <p:cNvSpPr/>
            <p:nvPr/>
          </p:nvSpPr>
          <p:spPr>
            <a:xfrm flipH="1">
              <a:off x="3978427" y="2066753"/>
              <a:ext cx="77873" cy="1015913"/>
            </a:xfrm>
            <a:prstGeom prst="rightBrace">
              <a:avLst>
                <a:gd name="adj1" fmla="val 55832"/>
                <a:gd name="adj2" fmla="val 50000"/>
              </a:avLst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pl-PL"/>
            </a:p>
          </p:txBody>
        </p:sp>
        <p:sp>
          <p:nvSpPr>
            <p:cNvPr id="104" name="Nawias klamrowy zamykający 103"/>
            <p:cNvSpPr/>
            <p:nvPr/>
          </p:nvSpPr>
          <p:spPr>
            <a:xfrm flipH="1">
              <a:off x="3983838" y="3230533"/>
              <a:ext cx="66398" cy="1739009"/>
            </a:xfrm>
            <a:prstGeom prst="rightBrace">
              <a:avLst>
                <a:gd name="adj1" fmla="val 55832"/>
                <a:gd name="adj2" fmla="val 50000"/>
              </a:avLst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pl-PL"/>
            </a:p>
          </p:txBody>
        </p:sp>
        <p:sp>
          <p:nvSpPr>
            <p:cNvPr id="76" name="pole tekstowe 75"/>
            <p:cNvSpPr txBox="1"/>
            <p:nvPr/>
          </p:nvSpPr>
          <p:spPr>
            <a:xfrm>
              <a:off x="4888285" y="2863241"/>
              <a:ext cx="968535" cy="55399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pl-PL" sz="1000" b="1" dirty="0">
                  <a:latin typeface="+mj-lt"/>
                </a:rPr>
                <a:t>PARTICLE </a:t>
              </a:r>
            </a:p>
            <a:p>
              <a:pPr algn="ctr"/>
              <a:r>
                <a:rPr lang="pl-PL" sz="1000" b="1" dirty="0">
                  <a:latin typeface="+mj-lt"/>
                </a:rPr>
                <a:t>SEPARATION </a:t>
              </a:r>
            </a:p>
            <a:p>
              <a:pPr algn="ctr"/>
              <a:r>
                <a:rPr lang="pl-PL" sz="1000" b="1" dirty="0">
                  <a:latin typeface="+mj-lt"/>
                </a:rPr>
                <a:t>ENERGY</a:t>
              </a:r>
            </a:p>
          </p:txBody>
        </p:sp>
      </p:grpSp>
      <p:grpSp>
        <p:nvGrpSpPr>
          <p:cNvPr id="25" name="Grupa 24"/>
          <p:cNvGrpSpPr/>
          <p:nvPr/>
        </p:nvGrpSpPr>
        <p:grpSpPr>
          <a:xfrm>
            <a:off x="4088938" y="1936850"/>
            <a:ext cx="3071503" cy="1989825"/>
            <a:chOff x="5929622" y="2544075"/>
            <a:chExt cx="3071503" cy="1989825"/>
          </a:xfrm>
        </p:grpSpPr>
        <p:pic>
          <p:nvPicPr>
            <p:cNvPr id="105" name="Immagine 9"/>
            <p:cNvPicPr>
              <a:picLocks noChangeAspect="1"/>
            </p:cNvPicPr>
            <p:nvPr/>
          </p:nvPicPr>
          <p:blipFill rotWithShape="1">
            <a:blip r:embed="rId3"/>
            <a:srcRect l="17440" t="1168" r="632" b="5835"/>
            <a:stretch/>
          </p:blipFill>
          <p:spPr>
            <a:xfrm>
              <a:off x="5934075" y="2588419"/>
              <a:ext cx="2993231" cy="1945481"/>
            </a:xfrm>
            <a:prstGeom prst="rect">
              <a:avLst/>
            </a:prstGeom>
          </p:spPr>
        </p:pic>
        <p:sp>
          <p:nvSpPr>
            <p:cNvPr id="193" name="Prostokąt 192"/>
            <p:cNvSpPr/>
            <p:nvPr/>
          </p:nvSpPr>
          <p:spPr>
            <a:xfrm>
              <a:off x="5929622" y="2544075"/>
              <a:ext cx="937548" cy="27603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l-PL"/>
            </a:p>
          </p:txBody>
        </p:sp>
        <p:sp>
          <p:nvSpPr>
            <p:cNvPr id="194" name="Prostokąt 193"/>
            <p:cNvSpPr/>
            <p:nvPr/>
          </p:nvSpPr>
          <p:spPr>
            <a:xfrm>
              <a:off x="7641741" y="4106175"/>
              <a:ext cx="1359384" cy="427725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l-PL"/>
            </a:p>
          </p:txBody>
        </p:sp>
      </p:grpSp>
      <p:grpSp>
        <p:nvGrpSpPr>
          <p:cNvPr id="106" name="Grupa 105"/>
          <p:cNvGrpSpPr/>
          <p:nvPr/>
        </p:nvGrpSpPr>
        <p:grpSpPr>
          <a:xfrm>
            <a:off x="5781490" y="2373518"/>
            <a:ext cx="392478" cy="284131"/>
            <a:chOff x="7499886" y="3047529"/>
            <a:chExt cx="392478" cy="284131"/>
          </a:xfrm>
        </p:grpSpPr>
        <p:sp>
          <p:nvSpPr>
            <p:cNvPr id="107" name="Elipsa 8"/>
            <p:cNvSpPr/>
            <p:nvPr/>
          </p:nvSpPr>
          <p:spPr>
            <a:xfrm>
              <a:off x="7570866" y="3047529"/>
              <a:ext cx="264311" cy="259429"/>
            </a:xfrm>
            <a:prstGeom prst="ellipse">
              <a:avLst/>
            </a:prstGeom>
            <a:solidFill>
              <a:schemeClr val="bg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l-PL">
                <a:solidFill>
                  <a:schemeClr val="tx1"/>
                </a:solidFill>
              </a:endParaRPr>
            </a:p>
          </p:txBody>
        </p:sp>
        <p:sp>
          <p:nvSpPr>
            <p:cNvPr id="108" name="TextBox 45"/>
            <p:cNvSpPr txBox="1"/>
            <p:nvPr/>
          </p:nvSpPr>
          <p:spPr>
            <a:xfrm>
              <a:off x="7499886" y="3057161"/>
              <a:ext cx="392478" cy="2744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200" b="1" baseline="30000" dirty="0">
                  <a:latin typeface="Calibri" panose="020F0502020204030204" pitchFamily="34" charset="0"/>
                  <a:cs typeface="Corbel"/>
                </a:rPr>
                <a:t>1</a:t>
              </a:r>
              <a:r>
                <a:rPr lang="pl-PL" sz="1200" b="1" baseline="30000" dirty="0">
                  <a:latin typeface="Calibri" panose="020F0502020204030204" pitchFamily="34" charset="0"/>
                  <a:cs typeface="Corbel"/>
                </a:rPr>
                <a:t>4</a:t>
              </a:r>
              <a:r>
                <a:rPr lang="pl-PL" sz="1200" b="1" dirty="0">
                  <a:latin typeface="Calibri" panose="020F0502020204030204" pitchFamily="34" charset="0"/>
                  <a:cs typeface="Corbel"/>
                </a:rPr>
                <a:t>C</a:t>
              </a:r>
              <a:endParaRPr lang="en-US" sz="1200" b="1" dirty="0">
                <a:latin typeface="Calibri" panose="020F0502020204030204" pitchFamily="34" charset="0"/>
                <a:cs typeface="Corbel"/>
              </a:endParaRPr>
            </a:p>
          </p:txBody>
        </p:sp>
      </p:grpSp>
      <p:grpSp>
        <p:nvGrpSpPr>
          <p:cNvPr id="171" name="Grupa 170"/>
          <p:cNvGrpSpPr/>
          <p:nvPr/>
        </p:nvGrpSpPr>
        <p:grpSpPr>
          <a:xfrm>
            <a:off x="5771153" y="1947409"/>
            <a:ext cx="392478" cy="286631"/>
            <a:chOff x="7499886" y="3047529"/>
            <a:chExt cx="392478" cy="286631"/>
          </a:xfrm>
        </p:grpSpPr>
        <p:sp>
          <p:nvSpPr>
            <p:cNvPr id="172" name="Elipsa 8"/>
            <p:cNvSpPr/>
            <p:nvPr/>
          </p:nvSpPr>
          <p:spPr>
            <a:xfrm>
              <a:off x="7570866" y="3047529"/>
              <a:ext cx="264311" cy="259429"/>
            </a:xfrm>
            <a:prstGeom prst="ellipse">
              <a:avLst/>
            </a:prstGeom>
            <a:solidFill>
              <a:schemeClr val="bg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l-PL">
                <a:solidFill>
                  <a:schemeClr val="tx1"/>
                </a:solidFill>
              </a:endParaRPr>
            </a:p>
          </p:txBody>
        </p:sp>
        <p:sp>
          <p:nvSpPr>
            <p:cNvPr id="173" name="TextBox 45"/>
            <p:cNvSpPr txBox="1"/>
            <p:nvPr/>
          </p:nvSpPr>
          <p:spPr>
            <a:xfrm>
              <a:off x="7499886" y="3057161"/>
              <a:ext cx="392478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200" b="1" baseline="30000" dirty="0">
                  <a:latin typeface="Calibri" panose="020F0502020204030204" pitchFamily="34" charset="0"/>
                  <a:cs typeface="Corbel"/>
                </a:rPr>
                <a:t>1</a:t>
              </a:r>
              <a:r>
                <a:rPr lang="pl-PL" sz="1200" b="1" baseline="30000" dirty="0">
                  <a:latin typeface="Calibri" panose="020F0502020204030204" pitchFamily="34" charset="0"/>
                  <a:cs typeface="Corbel"/>
                </a:rPr>
                <a:t>6</a:t>
              </a:r>
              <a:r>
                <a:rPr lang="pl-PL" sz="1200" b="1" dirty="0">
                  <a:latin typeface="Calibri" panose="020F0502020204030204" pitchFamily="34" charset="0"/>
                  <a:cs typeface="Corbel"/>
                </a:rPr>
                <a:t>O</a:t>
              </a:r>
              <a:endParaRPr lang="en-US" sz="1200" b="1" dirty="0">
                <a:latin typeface="Calibri" panose="020F0502020204030204" pitchFamily="34" charset="0"/>
                <a:cs typeface="Corbel"/>
              </a:endParaRPr>
            </a:p>
          </p:txBody>
        </p:sp>
      </p:grpSp>
      <p:grpSp>
        <p:nvGrpSpPr>
          <p:cNvPr id="174" name="Grupa 173"/>
          <p:cNvGrpSpPr/>
          <p:nvPr/>
        </p:nvGrpSpPr>
        <p:grpSpPr>
          <a:xfrm>
            <a:off x="5786253" y="2171111"/>
            <a:ext cx="392478" cy="286631"/>
            <a:chOff x="7499886" y="3047529"/>
            <a:chExt cx="392478" cy="286631"/>
          </a:xfrm>
        </p:grpSpPr>
        <p:sp>
          <p:nvSpPr>
            <p:cNvPr id="175" name="Elipsa 8"/>
            <p:cNvSpPr/>
            <p:nvPr/>
          </p:nvSpPr>
          <p:spPr>
            <a:xfrm>
              <a:off x="7570866" y="3047529"/>
              <a:ext cx="264311" cy="259429"/>
            </a:xfrm>
            <a:prstGeom prst="ellipse">
              <a:avLst/>
            </a:prstGeom>
            <a:solidFill>
              <a:schemeClr val="bg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l-PL">
                <a:solidFill>
                  <a:schemeClr val="tx1"/>
                </a:solidFill>
              </a:endParaRPr>
            </a:p>
          </p:txBody>
        </p:sp>
        <p:sp>
          <p:nvSpPr>
            <p:cNvPr id="176" name="TextBox 45"/>
            <p:cNvSpPr txBox="1"/>
            <p:nvPr/>
          </p:nvSpPr>
          <p:spPr>
            <a:xfrm>
              <a:off x="7499886" y="3057161"/>
              <a:ext cx="392478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200" b="1" baseline="30000" dirty="0">
                  <a:latin typeface="Calibri" panose="020F0502020204030204" pitchFamily="34" charset="0"/>
                  <a:cs typeface="Corbel"/>
                </a:rPr>
                <a:t>1</a:t>
              </a:r>
              <a:r>
                <a:rPr lang="pl-PL" sz="1200" b="1" baseline="30000" dirty="0">
                  <a:latin typeface="Calibri" panose="020F0502020204030204" pitchFamily="34" charset="0"/>
                  <a:cs typeface="Corbel"/>
                </a:rPr>
                <a:t>5</a:t>
              </a:r>
              <a:r>
                <a:rPr lang="pl-PL" sz="1200" b="1" dirty="0">
                  <a:latin typeface="Calibri" panose="020F0502020204030204" pitchFamily="34" charset="0"/>
                  <a:cs typeface="Corbel"/>
                </a:rPr>
                <a:t>N</a:t>
              </a:r>
              <a:endParaRPr lang="en-US" sz="1200" b="1" dirty="0">
                <a:latin typeface="Calibri" panose="020F0502020204030204" pitchFamily="34" charset="0"/>
                <a:cs typeface="Corbel"/>
              </a:endParaRPr>
            </a:p>
          </p:txBody>
        </p:sp>
      </p:grpSp>
      <p:grpSp>
        <p:nvGrpSpPr>
          <p:cNvPr id="177" name="Grupa 176"/>
          <p:cNvGrpSpPr/>
          <p:nvPr/>
        </p:nvGrpSpPr>
        <p:grpSpPr>
          <a:xfrm>
            <a:off x="5546483" y="2159901"/>
            <a:ext cx="392478" cy="276999"/>
            <a:chOff x="7499886" y="3045255"/>
            <a:chExt cx="392478" cy="276999"/>
          </a:xfrm>
        </p:grpSpPr>
        <p:sp>
          <p:nvSpPr>
            <p:cNvPr id="178" name="Elipsa 8"/>
            <p:cNvSpPr/>
            <p:nvPr/>
          </p:nvSpPr>
          <p:spPr>
            <a:xfrm>
              <a:off x="7570866" y="3047529"/>
              <a:ext cx="264311" cy="259429"/>
            </a:xfrm>
            <a:prstGeom prst="ellipse">
              <a:avLst/>
            </a:prstGeom>
            <a:solidFill>
              <a:schemeClr val="bg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l-PL">
                <a:solidFill>
                  <a:schemeClr val="tx1"/>
                </a:solidFill>
              </a:endParaRPr>
            </a:p>
          </p:txBody>
        </p:sp>
        <p:sp>
          <p:nvSpPr>
            <p:cNvPr id="179" name="TextBox 45"/>
            <p:cNvSpPr txBox="1"/>
            <p:nvPr/>
          </p:nvSpPr>
          <p:spPr>
            <a:xfrm>
              <a:off x="7499886" y="3045255"/>
              <a:ext cx="392478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200" b="1" baseline="30000" dirty="0">
                  <a:latin typeface="Calibri" panose="020F0502020204030204" pitchFamily="34" charset="0"/>
                  <a:cs typeface="Corbel"/>
                </a:rPr>
                <a:t>1</a:t>
              </a:r>
              <a:r>
                <a:rPr lang="pl-PL" sz="1200" b="1" baseline="30000" dirty="0">
                  <a:latin typeface="Calibri" panose="020F0502020204030204" pitchFamily="34" charset="0"/>
                  <a:cs typeface="Corbel"/>
                </a:rPr>
                <a:t>4</a:t>
              </a:r>
              <a:r>
                <a:rPr lang="pl-PL" sz="1200" b="1" dirty="0">
                  <a:latin typeface="Calibri" panose="020F0502020204030204" pitchFamily="34" charset="0"/>
                  <a:cs typeface="Corbel"/>
                </a:rPr>
                <a:t>N</a:t>
              </a:r>
              <a:endParaRPr lang="en-US" sz="1200" b="1" dirty="0">
                <a:latin typeface="Calibri" panose="020F0502020204030204" pitchFamily="34" charset="0"/>
                <a:cs typeface="Corbel"/>
              </a:endParaRPr>
            </a:p>
          </p:txBody>
        </p:sp>
      </p:grpSp>
      <p:grpSp>
        <p:nvGrpSpPr>
          <p:cNvPr id="180" name="Grupa 179"/>
          <p:cNvGrpSpPr/>
          <p:nvPr/>
        </p:nvGrpSpPr>
        <p:grpSpPr>
          <a:xfrm>
            <a:off x="5333717" y="2366531"/>
            <a:ext cx="392478" cy="274499"/>
            <a:chOff x="7495173" y="3045255"/>
            <a:chExt cx="392478" cy="274499"/>
          </a:xfrm>
        </p:grpSpPr>
        <p:sp>
          <p:nvSpPr>
            <p:cNvPr id="181" name="Elipsa 8"/>
            <p:cNvSpPr/>
            <p:nvPr/>
          </p:nvSpPr>
          <p:spPr>
            <a:xfrm>
              <a:off x="7570866" y="3047529"/>
              <a:ext cx="264311" cy="259429"/>
            </a:xfrm>
            <a:prstGeom prst="ellipse">
              <a:avLst/>
            </a:prstGeom>
            <a:solidFill>
              <a:schemeClr val="bg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l-PL">
                <a:solidFill>
                  <a:schemeClr val="tx1"/>
                </a:solidFill>
              </a:endParaRPr>
            </a:p>
          </p:txBody>
        </p:sp>
        <p:sp>
          <p:nvSpPr>
            <p:cNvPr id="182" name="TextBox 45"/>
            <p:cNvSpPr txBox="1"/>
            <p:nvPr/>
          </p:nvSpPr>
          <p:spPr>
            <a:xfrm>
              <a:off x="7495173" y="3045255"/>
              <a:ext cx="392478" cy="2744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200" b="1" baseline="30000" dirty="0">
                  <a:latin typeface="Calibri" panose="020F0502020204030204" pitchFamily="34" charset="0"/>
                  <a:cs typeface="Corbel"/>
                </a:rPr>
                <a:t>1</a:t>
              </a:r>
              <a:r>
                <a:rPr lang="pl-PL" sz="1200" b="1" baseline="30000" dirty="0">
                  <a:latin typeface="Calibri" panose="020F0502020204030204" pitchFamily="34" charset="0"/>
                  <a:cs typeface="Corbel"/>
                </a:rPr>
                <a:t>2</a:t>
              </a:r>
              <a:r>
                <a:rPr lang="pl-PL" sz="1200" b="1" dirty="0">
                  <a:latin typeface="Calibri" panose="020F0502020204030204" pitchFamily="34" charset="0"/>
                  <a:cs typeface="Corbel"/>
                </a:rPr>
                <a:t>C</a:t>
              </a:r>
              <a:endParaRPr lang="en-US" sz="1200" b="1" dirty="0">
                <a:latin typeface="Calibri" panose="020F0502020204030204" pitchFamily="34" charset="0"/>
                <a:cs typeface="Corbel"/>
              </a:endParaRPr>
            </a:p>
          </p:txBody>
        </p:sp>
      </p:grpSp>
      <p:grpSp>
        <p:nvGrpSpPr>
          <p:cNvPr id="183" name="Grupa 182"/>
          <p:cNvGrpSpPr/>
          <p:nvPr/>
        </p:nvGrpSpPr>
        <p:grpSpPr>
          <a:xfrm>
            <a:off x="5342332" y="2624898"/>
            <a:ext cx="392478" cy="274557"/>
            <a:chOff x="7502217" y="3047529"/>
            <a:chExt cx="392478" cy="274557"/>
          </a:xfrm>
        </p:grpSpPr>
        <p:sp>
          <p:nvSpPr>
            <p:cNvPr id="184" name="Elipsa 8"/>
            <p:cNvSpPr/>
            <p:nvPr/>
          </p:nvSpPr>
          <p:spPr>
            <a:xfrm>
              <a:off x="7570866" y="3047529"/>
              <a:ext cx="264311" cy="259429"/>
            </a:xfrm>
            <a:prstGeom prst="ellipse">
              <a:avLst/>
            </a:prstGeom>
            <a:solidFill>
              <a:schemeClr val="bg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l-PL">
                <a:solidFill>
                  <a:schemeClr val="tx1"/>
                </a:solidFill>
              </a:endParaRPr>
            </a:p>
          </p:txBody>
        </p:sp>
        <p:sp>
          <p:nvSpPr>
            <p:cNvPr id="185" name="TextBox 45"/>
            <p:cNvSpPr txBox="1"/>
            <p:nvPr/>
          </p:nvSpPr>
          <p:spPr>
            <a:xfrm>
              <a:off x="7502217" y="3047587"/>
              <a:ext cx="392478" cy="2744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200" b="1" baseline="30000" dirty="0">
                  <a:latin typeface="Calibri" panose="020F0502020204030204" pitchFamily="34" charset="0"/>
                  <a:cs typeface="Corbel"/>
                </a:rPr>
                <a:t>1</a:t>
              </a:r>
              <a:r>
                <a:rPr lang="pl-PL" sz="1200" b="1" baseline="30000" dirty="0">
                  <a:latin typeface="Calibri" panose="020F0502020204030204" pitchFamily="34" charset="0"/>
                  <a:cs typeface="Corbel"/>
                </a:rPr>
                <a:t>1</a:t>
              </a:r>
              <a:r>
                <a:rPr lang="pl-PL" sz="1200" b="1" dirty="0">
                  <a:latin typeface="Calibri" panose="020F0502020204030204" pitchFamily="34" charset="0"/>
                  <a:cs typeface="Corbel"/>
                </a:rPr>
                <a:t>B</a:t>
              </a:r>
              <a:endParaRPr lang="en-US" sz="1200" b="1" dirty="0">
                <a:latin typeface="Calibri" panose="020F0502020204030204" pitchFamily="34" charset="0"/>
                <a:cs typeface="Corbel"/>
              </a:endParaRPr>
            </a:p>
          </p:txBody>
        </p:sp>
      </p:grpSp>
      <p:grpSp>
        <p:nvGrpSpPr>
          <p:cNvPr id="186" name="Grupa 185"/>
          <p:cNvGrpSpPr/>
          <p:nvPr/>
        </p:nvGrpSpPr>
        <p:grpSpPr>
          <a:xfrm>
            <a:off x="5538709" y="2371948"/>
            <a:ext cx="392478" cy="279416"/>
            <a:chOff x="7252391" y="3050671"/>
            <a:chExt cx="392478" cy="279416"/>
          </a:xfrm>
        </p:grpSpPr>
        <p:sp>
          <p:nvSpPr>
            <p:cNvPr id="187" name="Elipsa 8"/>
            <p:cNvSpPr/>
            <p:nvPr/>
          </p:nvSpPr>
          <p:spPr>
            <a:xfrm>
              <a:off x="7333625" y="3050671"/>
              <a:ext cx="264311" cy="259429"/>
            </a:xfrm>
            <a:prstGeom prst="ellipse">
              <a:avLst/>
            </a:prstGeom>
            <a:solidFill>
              <a:schemeClr val="bg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l-PL"/>
            </a:p>
          </p:txBody>
        </p:sp>
        <p:sp>
          <p:nvSpPr>
            <p:cNvPr id="188" name="TextBox 45"/>
            <p:cNvSpPr txBox="1"/>
            <p:nvPr/>
          </p:nvSpPr>
          <p:spPr>
            <a:xfrm>
              <a:off x="7252391" y="3055588"/>
              <a:ext cx="392478" cy="2744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200" b="1" baseline="30000" dirty="0">
                  <a:latin typeface="Calibri" panose="020F0502020204030204" pitchFamily="34" charset="0"/>
                  <a:cs typeface="Corbel"/>
                </a:rPr>
                <a:t>1</a:t>
              </a:r>
              <a:r>
                <a:rPr lang="pl-PL" sz="1200" b="1" baseline="30000" dirty="0">
                  <a:latin typeface="Calibri" panose="020F0502020204030204" pitchFamily="34" charset="0"/>
                  <a:cs typeface="Corbel"/>
                </a:rPr>
                <a:t>3</a:t>
              </a:r>
              <a:r>
                <a:rPr lang="pl-PL" sz="1200" b="1" dirty="0">
                  <a:latin typeface="Calibri" panose="020F0502020204030204" pitchFamily="34" charset="0"/>
                  <a:cs typeface="Corbel"/>
                </a:rPr>
                <a:t>C</a:t>
              </a:r>
              <a:endParaRPr lang="en-US" sz="1200" b="1" dirty="0">
                <a:latin typeface="Calibri" panose="020F0502020204030204" pitchFamily="34" charset="0"/>
                <a:cs typeface="Corbel"/>
              </a:endParaRPr>
            </a:p>
          </p:txBody>
        </p:sp>
      </p:grpSp>
      <p:sp>
        <p:nvSpPr>
          <p:cNvPr id="196" name="pole tekstowe 195"/>
          <p:cNvSpPr txBox="1"/>
          <p:nvPr/>
        </p:nvSpPr>
        <p:spPr>
          <a:xfrm>
            <a:off x="2718023" y="1125111"/>
            <a:ext cx="5084563" cy="6771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l-PL" sz="1400" dirty="0">
                <a:latin typeface="+mj-lt"/>
              </a:rPr>
              <a:t>In </a:t>
            </a:r>
            <a:r>
              <a:rPr lang="pl-PL" sz="1400" dirty="0" err="1">
                <a:latin typeface="+mj-lt"/>
              </a:rPr>
              <a:t>light</a:t>
            </a:r>
            <a:r>
              <a:rPr lang="pl-PL" sz="1400" dirty="0">
                <a:latin typeface="+mj-lt"/>
              </a:rPr>
              <a:t> </a:t>
            </a:r>
            <a:r>
              <a:rPr lang="pl-PL" sz="1400" dirty="0" err="1">
                <a:latin typeface="+mj-lt"/>
              </a:rPr>
              <a:t>nuclei</a:t>
            </a:r>
            <a:r>
              <a:rPr lang="pl-PL" sz="1400" dirty="0">
                <a:latin typeface="+mj-lt"/>
              </a:rPr>
              <a:t> </a:t>
            </a:r>
            <a:r>
              <a:rPr lang="pl-PL" sz="1400" dirty="0" err="1">
                <a:latin typeface="+mj-lt"/>
              </a:rPr>
              <a:t>reached</a:t>
            </a:r>
            <a:r>
              <a:rPr lang="pl-PL" sz="1400" dirty="0">
                <a:latin typeface="+mj-lt"/>
              </a:rPr>
              <a:t> by </a:t>
            </a:r>
            <a:r>
              <a:rPr lang="pl-PL" sz="1400" dirty="0">
                <a:solidFill>
                  <a:srgbClr val="FF0000"/>
                </a:solidFill>
                <a:latin typeface="+mj-lt"/>
              </a:rPr>
              <a:t>p</a:t>
            </a:r>
            <a:r>
              <a:rPr lang="pl-PL" sz="1400" baseline="-25000" dirty="0">
                <a:solidFill>
                  <a:srgbClr val="FF0000"/>
                </a:solidFill>
                <a:latin typeface="+mj-lt"/>
              </a:rPr>
              <a:t>3/2</a:t>
            </a:r>
            <a:r>
              <a:rPr lang="pl-PL" sz="1400" dirty="0">
                <a:solidFill>
                  <a:srgbClr val="FF0000"/>
                </a:solidFill>
                <a:latin typeface="+mj-lt"/>
              </a:rPr>
              <a:t> </a:t>
            </a:r>
            <a:r>
              <a:rPr lang="pl-PL" sz="1400" dirty="0">
                <a:solidFill>
                  <a:srgbClr val="FF0000"/>
                </a:solidFill>
                <a:latin typeface="+mj-lt"/>
                <a:sym typeface="Wingdings 3"/>
              </a:rPr>
              <a:t></a:t>
            </a:r>
            <a:r>
              <a:rPr lang="pl-PL" sz="1400" dirty="0">
                <a:solidFill>
                  <a:srgbClr val="FF0000"/>
                </a:solidFill>
                <a:latin typeface="+mj-lt"/>
              </a:rPr>
              <a:t> d</a:t>
            </a:r>
            <a:r>
              <a:rPr lang="pl-PL" sz="1400" baseline="-25000" dirty="0">
                <a:solidFill>
                  <a:srgbClr val="FF0000"/>
                </a:solidFill>
                <a:latin typeface="+mj-lt"/>
              </a:rPr>
              <a:t>5/2</a:t>
            </a:r>
            <a:r>
              <a:rPr lang="pl-PL" sz="1400" dirty="0">
                <a:solidFill>
                  <a:srgbClr val="FF0000"/>
                </a:solidFill>
                <a:latin typeface="+mj-lt"/>
              </a:rPr>
              <a:t> M4 </a:t>
            </a:r>
            <a:r>
              <a:rPr lang="pl-PL" sz="1400" dirty="0" err="1">
                <a:solidFill>
                  <a:srgbClr val="FF0000"/>
                </a:solidFill>
                <a:latin typeface="+mj-lt"/>
              </a:rPr>
              <a:t>transitions</a:t>
            </a:r>
            <a:endParaRPr lang="pl-PL" sz="1400" dirty="0">
              <a:latin typeface="+mj-lt"/>
            </a:endParaRPr>
          </a:p>
          <a:p>
            <a:pPr algn="ctr"/>
            <a:r>
              <a:rPr lang="pl-PL" sz="1200" i="1" dirty="0" err="1">
                <a:latin typeface="+mj-lt"/>
              </a:rPr>
              <a:t>Populated</a:t>
            </a:r>
            <a:r>
              <a:rPr lang="pl-PL" sz="1200" i="1" dirty="0">
                <a:latin typeface="+mj-lt"/>
              </a:rPr>
              <a:t> in </a:t>
            </a:r>
            <a:r>
              <a:rPr lang="pl-PL" sz="1200" i="1" dirty="0" err="1">
                <a:solidFill>
                  <a:srgbClr val="FF0000"/>
                </a:solidFill>
                <a:latin typeface="+mj-lt"/>
              </a:rPr>
              <a:t>inelastic</a:t>
            </a:r>
            <a:r>
              <a:rPr lang="pl-PL" sz="1200" i="1" dirty="0">
                <a:solidFill>
                  <a:srgbClr val="FF0000"/>
                </a:solidFill>
                <a:latin typeface="+mj-lt"/>
              </a:rPr>
              <a:t> </a:t>
            </a:r>
            <a:r>
              <a:rPr lang="pl-PL" sz="1200" i="1" dirty="0" err="1">
                <a:solidFill>
                  <a:srgbClr val="FF0000"/>
                </a:solidFill>
                <a:latin typeface="+mj-lt"/>
              </a:rPr>
              <a:t>scattering</a:t>
            </a:r>
            <a:r>
              <a:rPr lang="pl-PL" sz="1200" i="1" dirty="0">
                <a:solidFill>
                  <a:srgbClr val="FF0000"/>
                </a:solidFill>
                <a:latin typeface="+mj-lt"/>
              </a:rPr>
              <a:t> of </a:t>
            </a:r>
            <a:r>
              <a:rPr lang="pl-PL" sz="1200" i="1" dirty="0" err="1">
                <a:solidFill>
                  <a:srgbClr val="FF0000"/>
                </a:solidFill>
                <a:latin typeface="+mj-lt"/>
              </a:rPr>
              <a:t>protons</a:t>
            </a:r>
            <a:r>
              <a:rPr lang="pl-PL" sz="1200" i="1" dirty="0">
                <a:solidFill>
                  <a:srgbClr val="FF0000"/>
                </a:solidFill>
                <a:latin typeface="+mj-lt"/>
              </a:rPr>
              <a:t>, </a:t>
            </a:r>
            <a:r>
              <a:rPr lang="pl-PL" sz="1200" i="1" dirty="0" err="1">
                <a:solidFill>
                  <a:srgbClr val="FF0000"/>
                </a:solidFill>
                <a:latin typeface="+mj-lt"/>
              </a:rPr>
              <a:t>electrons</a:t>
            </a:r>
            <a:r>
              <a:rPr lang="pl-PL" sz="1200" i="1" dirty="0">
                <a:solidFill>
                  <a:srgbClr val="FF0000"/>
                </a:solidFill>
                <a:latin typeface="+mj-lt"/>
              </a:rPr>
              <a:t> </a:t>
            </a:r>
            <a:r>
              <a:rPr lang="pl-PL" sz="1200" i="1" dirty="0" err="1">
                <a:solidFill>
                  <a:srgbClr val="FF0000"/>
                </a:solidFill>
                <a:latin typeface="+mj-lt"/>
              </a:rPr>
              <a:t>or</a:t>
            </a:r>
            <a:r>
              <a:rPr lang="pl-PL" sz="1200" i="1" dirty="0">
                <a:solidFill>
                  <a:srgbClr val="FF0000"/>
                </a:solidFill>
                <a:latin typeface="+mj-lt"/>
              </a:rPr>
              <a:t> </a:t>
            </a:r>
            <a:r>
              <a:rPr lang="pl-PL" sz="1200" i="1" dirty="0" err="1">
                <a:solidFill>
                  <a:srgbClr val="FF0000"/>
                </a:solidFill>
                <a:latin typeface="+mj-lt"/>
              </a:rPr>
              <a:t>pions</a:t>
            </a:r>
            <a:r>
              <a:rPr lang="pl-PL" sz="1200" i="1" dirty="0">
                <a:solidFill>
                  <a:srgbClr val="FF0000"/>
                </a:solidFill>
                <a:latin typeface="+mj-lt"/>
              </a:rPr>
              <a:t> </a:t>
            </a:r>
            <a:r>
              <a:rPr lang="pl-PL" sz="1200" i="1" dirty="0">
                <a:latin typeface="+mj-lt"/>
              </a:rPr>
              <a:t>(</a:t>
            </a:r>
            <a:r>
              <a:rPr lang="pl-PL" sz="1200" i="1" dirty="0" err="1">
                <a:latin typeface="+mj-lt"/>
              </a:rPr>
              <a:t>experiments</a:t>
            </a:r>
            <a:r>
              <a:rPr lang="pl-PL" sz="1200" i="1" dirty="0">
                <a:latin typeface="+mj-lt"/>
              </a:rPr>
              <a:t> in the 80’s)</a:t>
            </a:r>
          </a:p>
        </p:txBody>
      </p:sp>
      <p:grpSp>
        <p:nvGrpSpPr>
          <p:cNvPr id="27" name="Grupa 26"/>
          <p:cNvGrpSpPr/>
          <p:nvPr/>
        </p:nvGrpSpPr>
        <p:grpSpPr>
          <a:xfrm>
            <a:off x="720904" y="1225616"/>
            <a:ext cx="1697638" cy="380480"/>
            <a:chOff x="4145402" y="2363928"/>
            <a:chExt cx="1697638" cy="380480"/>
          </a:xfrm>
        </p:grpSpPr>
        <p:cxnSp>
          <p:nvCxnSpPr>
            <p:cNvPr id="197" name="Łącznik prostoliniowy 196"/>
            <p:cNvCxnSpPr/>
            <p:nvPr/>
          </p:nvCxnSpPr>
          <p:spPr>
            <a:xfrm>
              <a:off x="4145402" y="2552649"/>
              <a:ext cx="638175" cy="0"/>
            </a:xfrm>
            <a:prstGeom prst="line">
              <a:avLst/>
            </a:prstGeom>
            <a:ln w="381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98" name="pole tekstowe 197"/>
            <p:cNvSpPr txBox="1"/>
            <p:nvPr/>
          </p:nvSpPr>
          <p:spPr>
            <a:xfrm>
              <a:off x="4871091" y="2363928"/>
              <a:ext cx="971949" cy="380480"/>
            </a:xfrm>
            <a:prstGeom prst="rect">
              <a:avLst/>
            </a:prstGeom>
            <a:noFill/>
          </p:spPr>
          <p:txBody>
            <a:bodyPr wrap="square" lIns="36000" tIns="36000" rIns="36000" bIns="36000" rtlCol="0">
              <a:spAutoFit/>
            </a:bodyPr>
            <a:lstStyle/>
            <a:p>
              <a:pPr algn="ctr"/>
              <a:r>
                <a:rPr lang="pl-PL" sz="1000" b="1" dirty="0">
                  <a:solidFill>
                    <a:srgbClr val="FF0000"/>
                  </a:solidFill>
                  <a:latin typeface="+mj-lt"/>
                </a:rPr>
                <a:t>M4 STATES</a:t>
              </a:r>
            </a:p>
            <a:p>
              <a:pPr algn="ctr"/>
              <a:r>
                <a:rPr lang="pl-PL" sz="1000" b="1" dirty="0">
                  <a:solidFill>
                    <a:srgbClr val="FF0000"/>
                  </a:solidFill>
                  <a:latin typeface="+mj-lt"/>
                </a:rPr>
                <a:t>IN CONTINUUM</a:t>
              </a:r>
            </a:p>
          </p:txBody>
        </p:sp>
      </p:grpSp>
      <p:sp>
        <p:nvSpPr>
          <p:cNvPr id="192" name="CasellaDiTesto 8"/>
          <p:cNvSpPr txBox="1"/>
          <p:nvPr/>
        </p:nvSpPr>
        <p:spPr>
          <a:xfrm>
            <a:off x="4916483" y="3339471"/>
            <a:ext cx="2463086" cy="718039"/>
          </a:xfrm>
          <a:prstGeom prst="roundRect">
            <a:avLst/>
          </a:prstGeom>
          <a:solidFill>
            <a:srgbClr val="FFFF00"/>
          </a:solidFill>
          <a:ln w="19050">
            <a:solidFill>
              <a:srgbClr val="000000"/>
            </a:solidFill>
          </a:ln>
        </p:spPr>
        <p:txBody>
          <a:bodyPr wrap="square" tIns="108000" bIns="108000" rtlCol="0">
            <a:spAutoFit/>
          </a:bodyPr>
          <a:lstStyle/>
          <a:p>
            <a:pPr algn="ctr"/>
            <a:r>
              <a:rPr lang="pl-PL" sz="1400" b="1" i="1" dirty="0">
                <a:latin typeface="+mj-lt"/>
              </a:rPr>
              <a:t>ALMOST NO DATA ON </a:t>
            </a:r>
            <a:br>
              <a:rPr lang="pl-PL" sz="1400" b="1" i="1" dirty="0">
                <a:latin typeface="+mj-lt"/>
              </a:rPr>
            </a:br>
            <a:r>
              <a:rPr lang="pl-PL" sz="1400" b="1" i="1" dirty="0">
                <a:latin typeface="+mj-lt"/>
              </a:rPr>
              <a:t>M4 RESONANCES DECAY!</a:t>
            </a:r>
            <a:endParaRPr lang="it-IT" sz="1400" b="1" i="1" dirty="0">
              <a:latin typeface="+mj-lt"/>
            </a:endParaRPr>
          </a:p>
        </p:txBody>
      </p:sp>
      <p:sp>
        <p:nvSpPr>
          <p:cNvPr id="216" name="Dowolny kształt 222">
            <a:extLst>
              <a:ext uri="{FF2B5EF4-FFF2-40B4-BE49-F238E27FC236}">
                <a16:creationId xmlns:a16="http://schemas.microsoft.com/office/drawing/2014/main" id="{39E90095-7958-4D45-919C-5BE2ED985211}"/>
              </a:ext>
            </a:extLst>
          </p:cNvPr>
          <p:cNvSpPr/>
          <p:nvPr/>
        </p:nvSpPr>
        <p:spPr>
          <a:xfrm rot="6419046" flipV="1">
            <a:off x="1744177" y="1052601"/>
            <a:ext cx="789087" cy="2117869"/>
          </a:xfrm>
          <a:custGeom>
            <a:avLst/>
            <a:gdLst>
              <a:gd name="connsiteX0" fmla="*/ 1627632 w 1627632"/>
              <a:gd name="connsiteY0" fmla="*/ 1060704 h 1060704"/>
              <a:gd name="connsiteX1" fmla="*/ 1234440 w 1627632"/>
              <a:gd name="connsiteY1" fmla="*/ 649224 h 1060704"/>
              <a:gd name="connsiteX2" fmla="*/ 1005840 w 1627632"/>
              <a:gd name="connsiteY2" fmla="*/ 438912 h 1060704"/>
              <a:gd name="connsiteX3" fmla="*/ 704088 w 1627632"/>
              <a:gd name="connsiteY3" fmla="*/ 219456 h 1060704"/>
              <a:gd name="connsiteX4" fmla="*/ 402336 w 1627632"/>
              <a:gd name="connsiteY4" fmla="*/ 82296 h 1060704"/>
              <a:gd name="connsiteX5" fmla="*/ 0 w 1627632"/>
              <a:gd name="connsiteY5" fmla="*/ 0 h 10607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627632" h="1060704">
                <a:moveTo>
                  <a:pt x="1627632" y="1060704"/>
                </a:moveTo>
                <a:cubicBezTo>
                  <a:pt x="1482852" y="906780"/>
                  <a:pt x="1338072" y="752856"/>
                  <a:pt x="1234440" y="649224"/>
                </a:cubicBezTo>
                <a:cubicBezTo>
                  <a:pt x="1130808" y="545592"/>
                  <a:pt x="1094232" y="510540"/>
                  <a:pt x="1005840" y="438912"/>
                </a:cubicBezTo>
                <a:cubicBezTo>
                  <a:pt x="917448" y="367284"/>
                  <a:pt x="804672" y="278892"/>
                  <a:pt x="704088" y="219456"/>
                </a:cubicBezTo>
                <a:cubicBezTo>
                  <a:pt x="603504" y="160020"/>
                  <a:pt x="519684" y="118872"/>
                  <a:pt x="402336" y="82296"/>
                </a:cubicBezTo>
                <a:cubicBezTo>
                  <a:pt x="284988" y="45720"/>
                  <a:pt x="142494" y="22860"/>
                  <a:pt x="0" y="0"/>
                </a:cubicBezTo>
              </a:path>
            </a:pathLst>
          </a:custGeom>
          <a:noFill/>
          <a:ln cap="rnd">
            <a:solidFill>
              <a:srgbClr val="00B0F0"/>
            </a:solidFill>
            <a:headEnd type="none" w="lg" len="lg"/>
            <a:tailEnd type="stealth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grpSp>
        <p:nvGrpSpPr>
          <p:cNvPr id="3" name="Grupa 2">
            <a:extLst>
              <a:ext uri="{FF2B5EF4-FFF2-40B4-BE49-F238E27FC236}">
                <a16:creationId xmlns:a16="http://schemas.microsoft.com/office/drawing/2014/main" id="{DABCBB4B-4872-4821-BA73-91E7FD9F987C}"/>
              </a:ext>
            </a:extLst>
          </p:cNvPr>
          <p:cNvGrpSpPr/>
          <p:nvPr/>
        </p:nvGrpSpPr>
        <p:grpSpPr>
          <a:xfrm>
            <a:off x="1829825" y="2477727"/>
            <a:ext cx="2182762" cy="1549822"/>
            <a:chOff x="6553" y="3244644"/>
            <a:chExt cx="2900100" cy="1728166"/>
          </a:xfrm>
        </p:grpSpPr>
        <p:pic>
          <p:nvPicPr>
            <p:cNvPr id="218" name="Obraz 217">
              <a:extLst>
                <a:ext uri="{FF2B5EF4-FFF2-40B4-BE49-F238E27FC236}">
                  <a16:creationId xmlns:a16="http://schemas.microsoft.com/office/drawing/2014/main" id="{454F82E7-6BB4-48D9-9480-0FCDB7880F82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71225"/>
            <a:stretch/>
          </p:blipFill>
          <p:spPr>
            <a:xfrm>
              <a:off x="331666" y="3244644"/>
              <a:ext cx="1798220" cy="1290839"/>
            </a:xfrm>
            <a:prstGeom prst="rect">
              <a:avLst/>
            </a:prstGeom>
          </p:spPr>
        </p:pic>
        <p:sp>
          <p:nvSpPr>
            <p:cNvPr id="199" name="pole tekstowe 198">
              <a:extLst>
                <a:ext uri="{FF2B5EF4-FFF2-40B4-BE49-F238E27FC236}">
                  <a16:creationId xmlns:a16="http://schemas.microsoft.com/office/drawing/2014/main" id="{5DA9C8ED-8555-4D9C-A86E-10605BA843B2}"/>
                </a:ext>
              </a:extLst>
            </p:cNvPr>
            <p:cNvSpPr txBox="1"/>
            <p:nvPr/>
          </p:nvSpPr>
          <p:spPr>
            <a:xfrm>
              <a:off x="6553" y="4526658"/>
              <a:ext cx="2900100" cy="44615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pl-PL" sz="800" i="1" dirty="0">
                  <a:latin typeface="+mj-lt"/>
                </a:rPr>
                <a:t>PROTONS   </a:t>
              </a:r>
              <a:r>
                <a:rPr lang="pl-PL" sz="800" i="1" baseline="30000" dirty="0">
                  <a:latin typeface="+mj-lt"/>
                </a:rPr>
                <a:t>      </a:t>
              </a:r>
              <a:r>
                <a:rPr lang="pl-PL" sz="800" i="1" dirty="0">
                  <a:latin typeface="+mj-lt"/>
                </a:rPr>
                <a:t>NEUTRONS</a:t>
              </a:r>
            </a:p>
            <a:p>
              <a:pPr algn="ctr">
                <a:spcAft>
                  <a:spcPts val="600"/>
                </a:spcAft>
              </a:pPr>
              <a:r>
                <a:rPr lang="pl-PL" sz="1200" baseline="30000" dirty="0">
                  <a:latin typeface="+mj-lt"/>
                </a:rPr>
                <a:t>13</a:t>
              </a:r>
              <a:r>
                <a:rPr lang="pl-PL" sz="1200" dirty="0">
                  <a:latin typeface="+mj-lt"/>
                </a:rPr>
                <a:t>C</a:t>
              </a:r>
            </a:p>
          </p:txBody>
        </p:sp>
        <p:sp>
          <p:nvSpPr>
            <p:cNvPr id="200" name="Elipsa 206">
              <a:extLst>
                <a:ext uri="{FF2B5EF4-FFF2-40B4-BE49-F238E27FC236}">
                  <a16:creationId xmlns:a16="http://schemas.microsoft.com/office/drawing/2014/main" id="{DB6B0A3B-93EA-4E95-A04E-59EC8BF51096}"/>
                </a:ext>
              </a:extLst>
            </p:cNvPr>
            <p:cNvSpPr/>
            <p:nvPr/>
          </p:nvSpPr>
          <p:spPr>
            <a:xfrm>
              <a:off x="895131" y="4437560"/>
              <a:ext cx="70958" cy="69876"/>
            </a:xfrm>
            <a:prstGeom prst="ellipse">
              <a:avLst/>
            </a:prstGeom>
            <a:solidFill>
              <a:srgbClr val="FFC000"/>
            </a:solidFill>
            <a:ln w="9525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l-PL"/>
            </a:p>
          </p:txBody>
        </p:sp>
        <p:sp>
          <p:nvSpPr>
            <p:cNvPr id="201" name="Elipsa 207">
              <a:extLst>
                <a:ext uri="{FF2B5EF4-FFF2-40B4-BE49-F238E27FC236}">
                  <a16:creationId xmlns:a16="http://schemas.microsoft.com/office/drawing/2014/main" id="{9E18BE3C-C76B-47B4-BE47-A9AFDD7DD2E9}"/>
                </a:ext>
              </a:extLst>
            </p:cNvPr>
            <p:cNvSpPr/>
            <p:nvPr/>
          </p:nvSpPr>
          <p:spPr>
            <a:xfrm>
              <a:off x="995396" y="4439343"/>
              <a:ext cx="70958" cy="69876"/>
            </a:xfrm>
            <a:prstGeom prst="ellipse">
              <a:avLst/>
            </a:prstGeom>
            <a:solidFill>
              <a:srgbClr val="FFC000"/>
            </a:solidFill>
            <a:ln w="9525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l-PL"/>
            </a:p>
          </p:txBody>
        </p:sp>
        <p:sp>
          <p:nvSpPr>
            <p:cNvPr id="202" name="Elipsa 208">
              <a:extLst>
                <a:ext uri="{FF2B5EF4-FFF2-40B4-BE49-F238E27FC236}">
                  <a16:creationId xmlns:a16="http://schemas.microsoft.com/office/drawing/2014/main" id="{D060E5EC-4C3A-408A-B697-C28D34DF5C35}"/>
                </a:ext>
              </a:extLst>
            </p:cNvPr>
            <p:cNvSpPr/>
            <p:nvPr/>
          </p:nvSpPr>
          <p:spPr>
            <a:xfrm>
              <a:off x="797295" y="4062818"/>
              <a:ext cx="70958" cy="69876"/>
            </a:xfrm>
            <a:prstGeom prst="ellipse">
              <a:avLst/>
            </a:prstGeom>
            <a:solidFill>
              <a:srgbClr val="FFC000"/>
            </a:solidFill>
            <a:ln w="9525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l-PL"/>
            </a:p>
          </p:txBody>
        </p:sp>
        <p:sp>
          <p:nvSpPr>
            <p:cNvPr id="203" name="Elipsa 209">
              <a:extLst>
                <a:ext uri="{FF2B5EF4-FFF2-40B4-BE49-F238E27FC236}">
                  <a16:creationId xmlns:a16="http://schemas.microsoft.com/office/drawing/2014/main" id="{32CD8D24-7533-4809-9B6B-C14785840948}"/>
                </a:ext>
              </a:extLst>
            </p:cNvPr>
            <p:cNvSpPr/>
            <p:nvPr/>
          </p:nvSpPr>
          <p:spPr>
            <a:xfrm>
              <a:off x="891729" y="4064408"/>
              <a:ext cx="70958" cy="69876"/>
            </a:xfrm>
            <a:prstGeom prst="ellipse">
              <a:avLst/>
            </a:prstGeom>
            <a:solidFill>
              <a:srgbClr val="FFC000"/>
            </a:solidFill>
            <a:ln w="9525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l-PL"/>
            </a:p>
          </p:txBody>
        </p:sp>
        <p:sp>
          <p:nvSpPr>
            <p:cNvPr id="204" name="Elipsa 210">
              <a:extLst>
                <a:ext uri="{FF2B5EF4-FFF2-40B4-BE49-F238E27FC236}">
                  <a16:creationId xmlns:a16="http://schemas.microsoft.com/office/drawing/2014/main" id="{38F4E82F-8B52-4D2C-9BB7-72BCB1E00C47}"/>
                </a:ext>
              </a:extLst>
            </p:cNvPr>
            <p:cNvSpPr/>
            <p:nvPr/>
          </p:nvSpPr>
          <p:spPr>
            <a:xfrm>
              <a:off x="993155" y="4064408"/>
              <a:ext cx="70958" cy="69876"/>
            </a:xfrm>
            <a:prstGeom prst="ellipse">
              <a:avLst/>
            </a:prstGeom>
            <a:solidFill>
              <a:srgbClr val="FFC000"/>
            </a:solidFill>
            <a:ln w="9525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l-PL"/>
            </a:p>
          </p:txBody>
        </p:sp>
        <p:sp>
          <p:nvSpPr>
            <p:cNvPr id="205" name="Elipsa 211">
              <a:extLst>
                <a:ext uri="{FF2B5EF4-FFF2-40B4-BE49-F238E27FC236}">
                  <a16:creationId xmlns:a16="http://schemas.microsoft.com/office/drawing/2014/main" id="{40BC6243-79D7-47F8-B42D-58E8FB4B3B7D}"/>
                </a:ext>
              </a:extLst>
            </p:cNvPr>
            <p:cNvSpPr/>
            <p:nvPr/>
          </p:nvSpPr>
          <p:spPr>
            <a:xfrm>
              <a:off x="1093860" y="4063010"/>
              <a:ext cx="70958" cy="69876"/>
            </a:xfrm>
            <a:prstGeom prst="ellipse">
              <a:avLst/>
            </a:prstGeom>
            <a:solidFill>
              <a:srgbClr val="FFC000"/>
            </a:solidFill>
            <a:ln w="9525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l-PL"/>
            </a:p>
          </p:txBody>
        </p:sp>
        <p:sp>
          <p:nvSpPr>
            <p:cNvPr id="206" name="Elipsa 212">
              <a:extLst>
                <a:ext uri="{FF2B5EF4-FFF2-40B4-BE49-F238E27FC236}">
                  <a16:creationId xmlns:a16="http://schemas.microsoft.com/office/drawing/2014/main" id="{F2182E36-EB8E-450A-8E94-B1DFC902CD00}"/>
                </a:ext>
              </a:extLst>
            </p:cNvPr>
            <p:cNvSpPr/>
            <p:nvPr/>
          </p:nvSpPr>
          <p:spPr>
            <a:xfrm>
              <a:off x="1737841" y="4434484"/>
              <a:ext cx="70958" cy="69876"/>
            </a:xfrm>
            <a:prstGeom prst="ellipse">
              <a:avLst/>
            </a:prstGeom>
            <a:solidFill>
              <a:srgbClr val="009999"/>
            </a:solidFill>
            <a:ln w="9525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l-PL"/>
            </a:p>
          </p:txBody>
        </p:sp>
        <p:sp>
          <p:nvSpPr>
            <p:cNvPr id="207" name="Elipsa 213">
              <a:extLst>
                <a:ext uri="{FF2B5EF4-FFF2-40B4-BE49-F238E27FC236}">
                  <a16:creationId xmlns:a16="http://schemas.microsoft.com/office/drawing/2014/main" id="{10832DA3-1169-44B2-8DF2-3F74AD32DF1F}"/>
                </a:ext>
              </a:extLst>
            </p:cNvPr>
            <p:cNvSpPr/>
            <p:nvPr/>
          </p:nvSpPr>
          <p:spPr>
            <a:xfrm>
              <a:off x="1836492" y="4436263"/>
              <a:ext cx="70958" cy="69876"/>
            </a:xfrm>
            <a:prstGeom prst="ellipse">
              <a:avLst/>
            </a:prstGeom>
            <a:solidFill>
              <a:srgbClr val="009999"/>
            </a:solidFill>
            <a:ln w="9525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l-PL"/>
            </a:p>
          </p:txBody>
        </p:sp>
        <p:sp>
          <p:nvSpPr>
            <p:cNvPr id="208" name="Elipsa 214">
              <a:extLst>
                <a:ext uri="{FF2B5EF4-FFF2-40B4-BE49-F238E27FC236}">
                  <a16:creationId xmlns:a16="http://schemas.microsoft.com/office/drawing/2014/main" id="{2838A9F0-6730-4F8C-A928-F08F0D0590BB}"/>
                </a:ext>
              </a:extLst>
            </p:cNvPr>
            <p:cNvSpPr/>
            <p:nvPr/>
          </p:nvSpPr>
          <p:spPr>
            <a:xfrm>
              <a:off x="1631423" y="3576503"/>
              <a:ext cx="70958" cy="69876"/>
            </a:xfrm>
            <a:prstGeom prst="ellipse">
              <a:avLst/>
            </a:prstGeom>
            <a:solidFill>
              <a:srgbClr val="009999"/>
            </a:solidFill>
            <a:ln w="9525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l-PL"/>
            </a:p>
          </p:txBody>
        </p:sp>
        <p:sp>
          <p:nvSpPr>
            <p:cNvPr id="209" name="Elipsa 215">
              <a:extLst>
                <a:ext uri="{FF2B5EF4-FFF2-40B4-BE49-F238E27FC236}">
                  <a16:creationId xmlns:a16="http://schemas.microsoft.com/office/drawing/2014/main" id="{99427E8E-19D2-4BFA-A3AC-44DAE13C3B83}"/>
                </a:ext>
              </a:extLst>
            </p:cNvPr>
            <p:cNvSpPr/>
            <p:nvPr/>
          </p:nvSpPr>
          <p:spPr>
            <a:xfrm>
              <a:off x="1734439" y="4062921"/>
              <a:ext cx="70958" cy="69876"/>
            </a:xfrm>
            <a:prstGeom prst="ellipse">
              <a:avLst/>
            </a:prstGeom>
            <a:solidFill>
              <a:srgbClr val="009999"/>
            </a:solidFill>
            <a:ln w="9525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l-PL"/>
            </a:p>
          </p:txBody>
        </p:sp>
        <p:sp>
          <p:nvSpPr>
            <p:cNvPr id="210" name="Elipsa 216">
              <a:extLst>
                <a:ext uri="{FF2B5EF4-FFF2-40B4-BE49-F238E27FC236}">
                  <a16:creationId xmlns:a16="http://schemas.microsoft.com/office/drawing/2014/main" id="{41EAC7CA-A429-46FD-9896-B2CE075C6B5C}"/>
                </a:ext>
              </a:extLst>
            </p:cNvPr>
            <p:cNvSpPr/>
            <p:nvPr/>
          </p:nvSpPr>
          <p:spPr>
            <a:xfrm>
              <a:off x="1831022" y="4064512"/>
              <a:ext cx="70958" cy="69876"/>
            </a:xfrm>
            <a:prstGeom prst="ellipse">
              <a:avLst/>
            </a:prstGeom>
            <a:solidFill>
              <a:srgbClr val="009999"/>
            </a:solidFill>
            <a:ln w="9525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l-PL"/>
            </a:p>
          </p:txBody>
        </p:sp>
        <p:sp>
          <p:nvSpPr>
            <p:cNvPr id="211" name="Elipsa 217">
              <a:extLst>
                <a:ext uri="{FF2B5EF4-FFF2-40B4-BE49-F238E27FC236}">
                  <a16:creationId xmlns:a16="http://schemas.microsoft.com/office/drawing/2014/main" id="{AFDE39A3-C0C9-4BC3-A3C4-E8F00DD3E9E1}"/>
                </a:ext>
              </a:extLst>
            </p:cNvPr>
            <p:cNvSpPr/>
            <p:nvPr/>
          </p:nvSpPr>
          <p:spPr>
            <a:xfrm>
              <a:off x="1928495" y="4063114"/>
              <a:ext cx="70958" cy="69876"/>
            </a:xfrm>
            <a:prstGeom prst="ellipse">
              <a:avLst/>
            </a:prstGeom>
            <a:solidFill>
              <a:srgbClr val="009999"/>
            </a:solidFill>
            <a:ln w="9525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l-PL"/>
            </a:p>
          </p:txBody>
        </p:sp>
        <p:sp>
          <p:nvSpPr>
            <p:cNvPr id="212" name="Elipsa 218">
              <a:extLst>
                <a:ext uri="{FF2B5EF4-FFF2-40B4-BE49-F238E27FC236}">
                  <a16:creationId xmlns:a16="http://schemas.microsoft.com/office/drawing/2014/main" id="{F7ED5042-1263-423D-AE56-476C50B02EC2}"/>
                </a:ext>
              </a:extLst>
            </p:cNvPr>
            <p:cNvSpPr/>
            <p:nvPr/>
          </p:nvSpPr>
          <p:spPr>
            <a:xfrm>
              <a:off x="1796705" y="3936115"/>
              <a:ext cx="70958" cy="69876"/>
            </a:xfrm>
            <a:prstGeom prst="ellipse">
              <a:avLst/>
            </a:prstGeom>
            <a:solidFill>
              <a:srgbClr val="009999"/>
            </a:solidFill>
            <a:ln w="9525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l-PL"/>
            </a:p>
          </p:txBody>
        </p:sp>
        <p:cxnSp>
          <p:nvCxnSpPr>
            <p:cNvPr id="213" name="Łącznik prosty ze strzałką 212">
              <a:extLst>
                <a:ext uri="{FF2B5EF4-FFF2-40B4-BE49-F238E27FC236}">
                  <a16:creationId xmlns:a16="http://schemas.microsoft.com/office/drawing/2014/main" id="{F0DF7EB0-BF40-488D-B2CD-6CCF840AEEEC}"/>
                </a:ext>
              </a:extLst>
            </p:cNvPr>
            <p:cNvCxnSpPr/>
            <p:nvPr/>
          </p:nvCxnSpPr>
          <p:spPr>
            <a:xfrm>
              <a:off x="1663357" y="3629329"/>
              <a:ext cx="0" cy="426916"/>
            </a:xfrm>
            <a:prstGeom prst="straightConnector1">
              <a:avLst/>
            </a:prstGeom>
            <a:ln w="19050">
              <a:solidFill>
                <a:srgbClr val="FF0000"/>
              </a:solidFill>
              <a:headEnd type="triangl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17" name="Elipsa 228">
              <a:extLst>
                <a:ext uri="{FF2B5EF4-FFF2-40B4-BE49-F238E27FC236}">
                  <a16:creationId xmlns:a16="http://schemas.microsoft.com/office/drawing/2014/main" id="{4EFA75B9-D1F8-45C4-AC94-8396B92082F7}"/>
                </a:ext>
              </a:extLst>
            </p:cNvPr>
            <p:cNvSpPr/>
            <p:nvPr/>
          </p:nvSpPr>
          <p:spPr>
            <a:xfrm>
              <a:off x="1633504" y="4062818"/>
              <a:ext cx="70958" cy="69876"/>
            </a:xfrm>
            <a:prstGeom prst="ellipse">
              <a:avLst/>
            </a:prstGeom>
            <a:solidFill>
              <a:schemeClr val="bg1"/>
            </a:solidFill>
            <a:ln w="9525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l-PL"/>
            </a:p>
          </p:txBody>
        </p:sp>
      </p:grpSp>
      <p:sp>
        <p:nvSpPr>
          <p:cNvPr id="134" name="Owal 133">
            <a:extLst>
              <a:ext uri="{FF2B5EF4-FFF2-40B4-BE49-F238E27FC236}">
                <a16:creationId xmlns:a16="http://schemas.microsoft.com/office/drawing/2014/main" id="{A954B129-6F53-40AD-8ED0-B196F70E1662}"/>
              </a:ext>
            </a:extLst>
          </p:cNvPr>
          <p:cNvSpPr/>
          <p:nvPr/>
        </p:nvSpPr>
        <p:spPr>
          <a:xfrm>
            <a:off x="136840" y="4242052"/>
            <a:ext cx="3103064" cy="844221"/>
          </a:xfrm>
          <a:prstGeom prst="ellipse">
            <a:avLst/>
          </a:prstGeom>
          <a:solidFill>
            <a:srgbClr val="EBF5F5"/>
          </a:solidFill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rtlCol="0" anchor="ctr"/>
          <a:lstStyle/>
          <a:p>
            <a:pPr marL="109728" indent="0" algn="ctr">
              <a:buNone/>
            </a:pPr>
            <a:r>
              <a:rPr lang="pl-PL" sz="1200" b="1" dirty="0">
                <a:solidFill>
                  <a:srgbClr val="FF0000"/>
                </a:solidFill>
                <a:latin typeface="+mj-lt"/>
              </a:rPr>
              <a:t>CONFIGURATIONAL PURITY</a:t>
            </a:r>
            <a:endParaRPr lang="pl-PL" sz="1200" dirty="0">
              <a:solidFill>
                <a:srgbClr val="FF0000"/>
              </a:solidFill>
              <a:latin typeface="+mj-lt"/>
            </a:endParaRPr>
          </a:p>
          <a:p>
            <a:pPr marL="109728" indent="0" algn="ctr">
              <a:buNone/>
            </a:pPr>
            <a:r>
              <a:rPr lang="en-US" sz="1200" dirty="0">
                <a:solidFill>
                  <a:schemeClr val="tx1"/>
                </a:solidFill>
                <a:latin typeface="+mj-lt"/>
              </a:rPr>
              <a:t>ones of the simplest known </a:t>
            </a:r>
            <a:br>
              <a:rPr lang="pl-PL" sz="1200" dirty="0">
                <a:solidFill>
                  <a:schemeClr val="tx1"/>
                </a:solidFill>
                <a:latin typeface="+mj-lt"/>
              </a:rPr>
            </a:br>
            <a:r>
              <a:rPr lang="en-US" sz="1200" dirty="0">
                <a:solidFill>
                  <a:schemeClr val="tx1"/>
                </a:solidFill>
                <a:latin typeface="+mj-lt"/>
              </a:rPr>
              <a:t>nuclear excitations</a:t>
            </a:r>
            <a:endParaRPr lang="pl-PL" sz="1200" strike="sngStrike" dirty="0">
              <a:solidFill>
                <a:schemeClr val="tx1"/>
              </a:solidFill>
              <a:latin typeface="+mj-lt"/>
            </a:endParaRPr>
          </a:p>
        </p:txBody>
      </p:sp>
      <p:sp>
        <p:nvSpPr>
          <p:cNvPr id="137" name="pole tekstowe 136">
            <a:extLst>
              <a:ext uri="{FF2B5EF4-FFF2-40B4-BE49-F238E27FC236}">
                <a16:creationId xmlns:a16="http://schemas.microsoft.com/office/drawing/2014/main" id="{6F74B38A-8FAA-47B4-978C-7CE7B19B491D}"/>
              </a:ext>
            </a:extLst>
          </p:cNvPr>
          <p:cNvSpPr txBox="1"/>
          <p:nvPr/>
        </p:nvSpPr>
        <p:spPr>
          <a:xfrm>
            <a:off x="3618448" y="4229651"/>
            <a:ext cx="3809591" cy="833663"/>
          </a:xfrm>
          <a:prstGeom prst="rect">
            <a:avLst/>
          </a:prstGeom>
          <a:solidFill>
            <a:srgbClr val="EBF5F5"/>
          </a:solidFill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lIns="90000" tIns="108000" bIns="108000" rtlCol="0">
            <a:spAutoFit/>
          </a:bodyPr>
          <a:lstStyle/>
          <a:p>
            <a:pPr marL="109728" indent="0" algn="ctr">
              <a:buNone/>
            </a:pPr>
            <a:r>
              <a:rPr lang="pl-PL" sz="1000" b="1" dirty="0">
                <a:solidFill>
                  <a:srgbClr val="FF0000"/>
                </a:solidFill>
                <a:latin typeface="+mj-lt"/>
              </a:rPr>
              <a:t>TESTING GROUND FOR THEORETICAL CALCULATIONS</a:t>
            </a:r>
            <a:endParaRPr lang="pl-PL" sz="1000" dirty="0">
              <a:latin typeface="+mj-lt"/>
            </a:endParaRPr>
          </a:p>
          <a:p>
            <a:pPr marL="109728" indent="0" algn="ctr">
              <a:buNone/>
            </a:pPr>
            <a:r>
              <a:rPr lang="en-US" sz="1000" dirty="0">
                <a:latin typeface="+mj-lt"/>
              </a:rPr>
              <a:t>properties of stretched states </a:t>
            </a:r>
            <a:r>
              <a:rPr lang="pl-PL" sz="1000" dirty="0">
                <a:latin typeface="+mj-lt"/>
              </a:rPr>
              <a:t>(</a:t>
            </a:r>
            <a:r>
              <a:rPr lang="en-US" sz="1000" dirty="0">
                <a:latin typeface="+mj-lt"/>
              </a:rPr>
              <a:t>decay patterns</a:t>
            </a:r>
            <a:r>
              <a:rPr lang="pl-PL" sz="1000" dirty="0">
                <a:latin typeface="+mj-lt"/>
              </a:rPr>
              <a:t> </a:t>
            </a:r>
            <a:r>
              <a:rPr lang="pl-PL" sz="1000" dirty="0" err="1">
                <a:latin typeface="+mj-lt"/>
              </a:rPr>
              <a:t>e.g</a:t>
            </a:r>
            <a:r>
              <a:rPr lang="pl-PL" sz="1000" dirty="0">
                <a:latin typeface="+mj-lt"/>
              </a:rPr>
              <a:t>.) </a:t>
            </a:r>
            <a:r>
              <a:rPr lang="pl-PL" sz="1000" dirty="0" err="1">
                <a:latin typeface="+mj-lt"/>
              </a:rPr>
              <a:t>used</a:t>
            </a:r>
            <a:r>
              <a:rPr lang="pl-PL" sz="1000" dirty="0">
                <a:latin typeface="+mj-lt"/>
              </a:rPr>
              <a:t> as</a:t>
            </a:r>
          </a:p>
          <a:p>
            <a:pPr marL="109728" indent="0" algn="ctr">
              <a:buNone/>
            </a:pPr>
            <a:r>
              <a:rPr lang="en-US" sz="1000" b="1" u="sng" dirty="0">
                <a:solidFill>
                  <a:schemeClr val="tx1"/>
                </a:solidFill>
                <a:latin typeface="+mj-lt"/>
              </a:rPr>
              <a:t>demanding test of state-of-the-art theory approaches</a:t>
            </a:r>
            <a:r>
              <a:rPr lang="en-US" sz="1000" dirty="0">
                <a:solidFill>
                  <a:schemeClr val="tx1"/>
                </a:solidFill>
                <a:latin typeface="+mj-lt"/>
              </a:rPr>
              <a:t> </a:t>
            </a:r>
            <a:endParaRPr lang="pl-PL" sz="1000" dirty="0">
              <a:solidFill>
                <a:schemeClr val="tx1"/>
              </a:solidFill>
              <a:latin typeface="+mj-lt"/>
            </a:endParaRPr>
          </a:p>
          <a:p>
            <a:pPr marL="109728" indent="0" algn="ctr">
              <a:buNone/>
            </a:pPr>
            <a:r>
              <a:rPr lang="pl-PL" sz="1000" dirty="0">
                <a:solidFill>
                  <a:schemeClr val="tx1"/>
                </a:solidFill>
                <a:latin typeface="+mj-lt"/>
              </a:rPr>
              <a:t>(</a:t>
            </a:r>
            <a:r>
              <a:rPr lang="pl-PL" sz="1000" dirty="0" err="1">
                <a:solidFill>
                  <a:schemeClr val="tx1"/>
                </a:solidFill>
                <a:latin typeface="+mj-lt"/>
              </a:rPr>
              <a:t>Gamow</a:t>
            </a:r>
            <a:r>
              <a:rPr lang="pl-PL" sz="1000" dirty="0">
                <a:solidFill>
                  <a:schemeClr val="tx1"/>
                </a:solidFill>
                <a:latin typeface="+mj-lt"/>
              </a:rPr>
              <a:t> </a:t>
            </a:r>
            <a:r>
              <a:rPr lang="en-US" sz="1000" dirty="0">
                <a:latin typeface="+mj-lt"/>
              </a:rPr>
              <a:t>Shell </a:t>
            </a:r>
            <a:r>
              <a:rPr lang="pl-PL" sz="1000" dirty="0">
                <a:latin typeface="+mj-lt"/>
              </a:rPr>
              <a:t>Model </a:t>
            </a:r>
            <a:r>
              <a:rPr lang="pl-PL" sz="1000" dirty="0" err="1">
                <a:latin typeface="+mj-lt"/>
              </a:rPr>
              <a:t>e.g</a:t>
            </a:r>
            <a:r>
              <a:rPr lang="pl-PL" sz="1000" dirty="0">
                <a:latin typeface="+mj-lt"/>
              </a:rPr>
              <a:t>.)</a:t>
            </a:r>
          </a:p>
        </p:txBody>
      </p:sp>
      <p:pic>
        <p:nvPicPr>
          <p:cNvPr id="138" name="Obraz 137">
            <a:extLst>
              <a:ext uri="{FF2B5EF4-FFF2-40B4-BE49-F238E27FC236}">
                <a16:creationId xmlns:a16="http://schemas.microsoft.com/office/drawing/2014/main" id="{1F3B8187-C20A-4AF6-8417-B8DA71249E3F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t="780"/>
          <a:stretch/>
        </p:blipFill>
        <p:spPr>
          <a:xfrm>
            <a:off x="7688826" y="1140542"/>
            <a:ext cx="1319311" cy="3845642"/>
          </a:xfrm>
          <a:prstGeom prst="rect">
            <a:avLst/>
          </a:prstGeom>
        </p:spPr>
      </p:pic>
      <p:sp>
        <p:nvSpPr>
          <p:cNvPr id="139" name="Prostokąt 138">
            <a:extLst>
              <a:ext uri="{FF2B5EF4-FFF2-40B4-BE49-F238E27FC236}">
                <a16:creationId xmlns:a16="http://schemas.microsoft.com/office/drawing/2014/main" id="{9DEFC975-7B23-46D0-90BB-4C1B4A09DED8}"/>
              </a:ext>
            </a:extLst>
          </p:cNvPr>
          <p:cNvSpPr/>
          <p:nvPr/>
        </p:nvSpPr>
        <p:spPr>
          <a:xfrm>
            <a:off x="7861872" y="1998760"/>
            <a:ext cx="1054089" cy="833514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grpSp>
        <p:nvGrpSpPr>
          <p:cNvPr id="140" name="Grupa 139">
            <a:extLst>
              <a:ext uri="{FF2B5EF4-FFF2-40B4-BE49-F238E27FC236}">
                <a16:creationId xmlns:a16="http://schemas.microsoft.com/office/drawing/2014/main" id="{6E770602-BD47-49F9-BD4C-D624552DC9F9}"/>
              </a:ext>
            </a:extLst>
          </p:cNvPr>
          <p:cNvGrpSpPr/>
          <p:nvPr/>
        </p:nvGrpSpPr>
        <p:grpSpPr>
          <a:xfrm>
            <a:off x="8124471" y="2004171"/>
            <a:ext cx="428238" cy="3062763"/>
            <a:chOff x="10145551" y="1711106"/>
            <a:chExt cx="428238" cy="3296835"/>
          </a:xfrm>
        </p:grpSpPr>
        <p:cxnSp>
          <p:nvCxnSpPr>
            <p:cNvPr id="141" name="Łącznik prostoliniowy 23">
              <a:extLst>
                <a:ext uri="{FF2B5EF4-FFF2-40B4-BE49-F238E27FC236}">
                  <a16:creationId xmlns:a16="http://schemas.microsoft.com/office/drawing/2014/main" id="{D3D1057E-6602-4A3C-A6C3-0E7A45C88FAA}"/>
                </a:ext>
              </a:extLst>
            </p:cNvPr>
            <p:cNvCxnSpPr/>
            <p:nvPr/>
          </p:nvCxnSpPr>
          <p:spPr>
            <a:xfrm>
              <a:off x="10305318" y="1711106"/>
              <a:ext cx="0" cy="3127595"/>
            </a:xfrm>
            <a:prstGeom prst="line">
              <a:avLst/>
            </a:prstGeom>
            <a:ln w="19050">
              <a:solidFill>
                <a:srgbClr val="FF0000"/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42" name="CasellaDiTesto 18">
              <a:extLst>
                <a:ext uri="{FF2B5EF4-FFF2-40B4-BE49-F238E27FC236}">
                  <a16:creationId xmlns:a16="http://schemas.microsoft.com/office/drawing/2014/main" id="{626D1BED-1FA3-49CD-A98F-5B63F2B16389}"/>
                </a:ext>
              </a:extLst>
            </p:cNvPr>
            <p:cNvSpPr txBox="1"/>
            <p:nvPr/>
          </p:nvSpPr>
          <p:spPr>
            <a:xfrm>
              <a:off x="10145551" y="4792497"/>
              <a:ext cx="428238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pl-PL" sz="800" b="1" dirty="0">
                  <a:solidFill>
                    <a:srgbClr val="FF0000"/>
                  </a:solidFill>
                  <a:latin typeface="+mj-lt"/>
                </a:rPr>
                <a:t>30°</a:t>
              </a:r>
              <a:endParaRPr lang="it-IT" sz="800" b="1" dirty="0">
                <a:solidFill>
                  <a:srgbClr val="FF0000"/>
                </a:solidFill>
                <a:latin typeface="+mj-lt"/>
              </a:endParaRPr>
            </a:p>
          </p:txBody>
        </p:sp>
      </p:grpSp>
      <p:sp>
        <p:nvSpPr>
          <p:cNvPr id="2" name="Strzałka: w prawo 1">
            <a:extLst>
              <a:ext uri="{FF2B5EF4-FFF2-40B4-BE49-F238E27FC236}">
                <a16:creationId xmlns:a16="http://schemas.microsoft.com/office/drawing/2014/main" id="{731767A3-F332-436D-91C8-6F864AF449A2}"/>
              </a:ext>
            </a:extLst>
          </p:cNvPr>
          <p:cNvSpPr/>
          <p:nvPr/>
        </p:nvSpPr>
        <p:spPr>
          <a:xfrm>
            <a:off x="2886075" y="4531287"/>
            <a:ext cx="718675" cy="262169"/>
          </a:xfrm>
          <a:prstGeom prst="rightArrow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80368834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1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500"/>
                            </p:stCondLst>
                            <p:childTnLst>
                              <p:par>
                                <p:cTn id="23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9" dur="500"/>
                                        <p:tgtEl>
                                          <p:spTgt spid="1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500"/>
                            </p:stCondLst>
                            <p:childTnLst>
                              <p:par>
                                <p:cTn id="31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3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1000"/>
                            </p:stCondLst>
                            <p:childTnLst>
                              <p:par>
                                <p:cTn id="3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1000"/>
                            </p:stCondLst>
                            <p:childTnLst>
                              <p:par>
                                <p:cTn id="38" presetID="1" presetClass="entr" presetSubtype="0" fill="hold" nodeType="after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1100"/>
                            </p:stCondLst>
                            <p:childTnLst>
                              <p:par>
                                <p:cTn id="41" presetID="1" presetClass="entr" presetSubtype="0" fill="hold" nodeType="after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1200"/>
                            </p:stCondLst>
                            <p:childTnLst>
                              <p:par>
                                <p:cTn id="44" presetID="1" presetClass="entr" presetSubtype="0" fill="hold" nodeType="after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1300"/>
                            </p:stCondLst>
                            <p:childTnLst>
                              <p:par>
                                <p:cTn id="47" presetID="1" presetClass="entr" presetSubtype="0" fill="hold" nodeType="after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1400"/>
                            </p:stCondLst>
                            <p:childTnLst>
                              <p:par>
                                <p:cTn id="50" presetID="1" presetClass="entr" presetSubtype="0" fill="hold" nodeType="after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1500"/>
                            </p:stCondLst>
                            <p:childTnLst>
                              <p:par>
                                <p:cTn id="53" presetID="1" presetClass="entr" presetSubtype="0" fill="hold" nodeType="after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9" dur="500"/>
                                        <p:tgtEl>
                                          <p:spTgt spid="1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500"/>
                            </p:stCondLst>
                            <p:childTnLst>
                              <p:par>
                                <p:cTn id="61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1000"/>
                                        <p:tgtEl>
                                          <p:spTgt spid="1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2500"/>
                            </p:stCondLst>
                            <p:childTnLst>
                              <p:par>
                                <p:cTn id="65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7" dur="500"/>
                                        <p:tgtEl>
                                          <p:spTgt spid="1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2" dur="1000" fill="hold"/>
                                        <p:tgtEl>
                                          <p:spTgt spid="19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1000" fill="hold"/>
                                        <p:tgtEl>
                                          <p:spTgt spid="19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1000" fill="hold"/>
                                        <p:tgtEl>
                                          <p:spTgt spid="19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5" dur="1000"/>
                                        <p:tgtEl>
                                          <p:spTgt spid="1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6" grpId="0"/>
      <p:bldP spid="192" grpId="0" animBg="1"/>
      <p:bldP spid="216" grpId="0" animBg="1"/>
      <p:bldP spid="134" grpId="0" animBg="1"/>
      <p:bldP spid="137" grpId="0" animBg="1"/>
      <p:bldP spid="139" grpId="0" animBg="1"/>
      <p:bldP spid="2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5" name="Grupa 24"/>
          <p:cNvGrpSpPr/>
          <p:nvPr/>
        </p:nvGrpSpPr>
        <p:grpSpPr>
          <a:xfrm>
            <a:off x="5371426" y="2134857"/>
            <a:ext cx="3709752" cy="2947507"/>
            <a:chOff x="5434248" y="2023175"/>
            <a:chExt cx="3709752" cy="2947507"/>
          </a:xfrm>
        </p:grpSpPr>
        <p:pic>
          <p:nvPicPr>
            <p:cNvPr id="105" name="Immagine 9"/>
            <p:cNvPicPr>
              <a:picLocks noChangeAspect="1"/>
            </p:cNvPicPr>
            <p:nvPr/>
          </p:nvPicPr>
          <p:blipFill rotWithShape="1">
            <a:blip r:embed="rId3"/>
            <a:srcRect l="17440" t="1168" r="632" b="5835"/>
            <a:stretch/>
          </p:blipFill>
          <p:spPr>
            <a:xfrm>
              <a:off x="5934075" y="2588419"/>
              <a:ext cx="2993231" cy="1945481"/>
            </a:xfrm>
            <a:prstGeom prst="rect">
              <a:avLst/>
            </a:prstGeom>
          </p:spPr>
        </p:pic>
        <p:sp>
          <p:nvSpPr>
            <p:cNvPr id="193" name="Prostokąt 192"/>
            <p:cNvSpPr/>
            <p:nvPr/>
          </p:nvSpPr>
          <p:spPr>
            <a:xfrm>
              <a:off x="5929622" y="2544075"/>
              <a:ext cx="937548" cy="27603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l-PL"/>
            </a:p>
          </p:txBody>
        </p:sp>
        <p:sp>
          <p:nvSpPr>
            <p:cNvPr id="109" name="Prostokąt 108"/>
            <p:cNvSpPr/>
            <p:nvPr/>
          </p:nvSpPr>
          <p:spPr bwMode="auto">
            <a:xfrm>
              <a:off x="6240182" y="4560221"/>
              <a:ext cx="11465" cy="409742"/>
            </a:xfrm>
            <a:prstGeom prst="rect">
              <a:avLst/>
            </a:prstGeom>
            <a:solidFill>
              <a:srgbClr val="009999"/>
            </a:solidFill>
            <a:ln w="28575" cap="flat" cmpd="sng" algn="ctr">
              <a:noFill/>
              <a:prstDash val="solid"/>
              <a:miter lim="800000"/>
              <a:headEnd type="none" w="med" len="med"/>
              <a:tailEnd type="arrow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pl-PL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</a:endParaRPr>
            </a:p>
          </p:txBody>
        </p:sp>
        <p:sp>
          <p:nvSpPr>
            <p:cNvPr id="110" name="Prostokąt 109"/>
            <p:cNvSpPr/>
            <p:nvPr/>
          </p:nvSpPr>
          <p:spPr bwMode="auto">
            <a:xfrm>
              <a:off x="6639894" y="4560221"/>
              <a:ext cx="11465" cy="409742"/>
            </a:xfrm>
            <a:prstGeom prst="rect">
              <a:avLst/>
            </a:prstGeom>
            <a:solidFill>
              <a:srgbClr val="009999"/>
            </a:solidFill>
            <a:ln w="28575" cap="flat" cmpd="sng" algn="ctr">
              <a:noFill/>
              <a:prstDash val="solid"/>
              <a:miter lim="800000"/>
              <a:headEnd type="none" w="med" len="med"/>
              <a:tailEnd type="arrow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pl-PL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</a:endParaRPr>
            </a:p>
          </p:txBody>
        </p:sp>
        <p:sp>
          <p:nvSpPr>
            <p:cNvPr id="111" name="Prostokąt 110"/>
            <p:cNvSpPr/>
            <p:nvPr/>
          </p:nvSpPr>
          <p:spPr bwMode="auto">
            <a:xfrm>
              <a:off x="7472856" y="4560940"/>
              <a:ext cx="11465" cy="409742"/>
            </a:xfrm>
            <a:prstGeom prst="rect">
              <a:avLst/>
            </a:prstGeom>
            <a:solidFill>
              <a:srgbClr val="009999"/>
            </a:solidFill>
            <a:ln w="28575" cap="flat" cmpd="sng" algn="ctr">
              <a:noFill/>
              <a:prstDash val="solid"/>
              <a:miter lim="800000"/>
              <a:headEnd type="none" w="med" len="med"/>
              <a:tailEnd type="arrow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pl-PL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</a:endParaRPr>
            </a:p>
          </p:txBody>
        </p:sp>
        <p:sp>
          <p:nvSpPr>
            <p:cNvPr id="112" name="Prostokąt 111"/>
            <p:cNvSpPr/>
            <p:nvPr/>
          </p:nvSpPr>
          <p:spPr bwMode="auto">
            <a:xfrm>
              <a:off x="7886711" y="4560221"/>
              <a:ext cx="11465" cy="409742"/>
            </a:xfrm>
            <a:prstGeom prst="rect">
              <a:avLst/>
            </a:prstGeom>
            <a:solidFill>
              <a:srgbClr val="009999"/>
            </a:solidFill>
            <a:ln w="28575" cap="flat" cmpd="sng" algn="ctr">
              <a:noFill/>
              <a:prstDash val="solid"/>
              <a:miter lim="800000"/>
              <a:headEnd type="none" w="med" len="med"/>
              <a:tailEnd type="arrow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pl-PL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</a:endParaRPr>
            </a:p>
          </p:txBody>
        </p:sp>
        <p:sp>
          <p:nvSpPr>
            <p:cNvPr id="113" name="Prostokąt 112"/>
            <p:cNvSpPr/>
            <p:nvPr/>
          </p:nvSpPr>
          <p:spPr bwMode="auto">
            <a:xfrm>
              <a:off x="9132535" y="4554626"/>
              <a:ext cx="11465" cy="409742"/>
            </a:xfrm>
            <a:prstGeom prst="rect">
              <a:avLst/>
            </a:prstGeom>
            <a:solidFill>
              <a:srgbClr val="009999"/>
            </a:solidFill>
            <a:ln w="28575" cap="flat" cmpd="sng" algn="ctr">
              <a:noFill/>
              <a:prstDash val="solid"/>
              <a:miter lim="800000"/>
              <a:headEnd type="none" w="med" len="med"/>
              <a:tailEnd type="arrow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pl-PL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</a:endParaRPr>
            </a:p>
          </p:txBody>
        </p:sp>
        <p:sp>
          <p:nvSpPr>
            <p:cNvPr id="114" name="pole tekstowe 113"/>
            <p:cNvSpPr txBox="1"/>
            <p:nvPr/>
          </p:nvSpPr>
          <p:spPr>
            <a:xfrm>
              <a:off x="6213158" y="4697621"/>
              <a:ext cx="439544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pl-PL" sz="1000" dirty="0">
                  <a:latin typeface="Arial" pitchFamily="34" charset="0"/>
                  <a:cs typeface="Arial" pitchFamily="34" charset="0"/>
                </a:rPr>
                <a:t>1s</a:t>
              </a:r>
              <a:r>
                <a:rPr lang="pl-PL" sz="1000" baseline="-25000" dirty="0">
                  <a:latin typeface="Arial" pitchFamily="34" charset="0"/>
                  <a:cs typeface="Arial" pitchFamily="34" charset="0"/>
                </a:rPr>
                <a:t>1/2</a:t>
              </a:r>
            </a:p>
          </p:txBody>
        </p:sp>
        <p:sp>
          <p:nvSpPr>
            <p:cNvPr id="115" name="pole tekstowe 114"/>
            <p:cNvSpPr txBox="1"/>
            <p:nvPr/>
          </p:nvSpPr>
          <p:spPr>
            <a:xfrm>
              <a:off x="6843218" y="4697621"/>
              <a:ext cx="44595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pl-PL" sz="1000" dirty="0">
                  <a:latin typeface="Arial" pitchFamily="34" charset="0"/>
                  <a:cs typeface="Arial" pitchFamily="34" charset="0"/>
                </a:rPr>
                <a:t>1p</a:t>
              </a:r>
              <a:r>
                <a:rPr lang="pl-PL" sz="1000" baseline="-25000" dirty="0">
                  <a:latin typeface="Arial" pitchFamily="34" charset="0"/>
                  <a:cs typeface="Arial" pitchFamily="34" charset="0"/>
                </a:rPr>
                <a:t>3/2</a:t>
              </a:r>
            </a:p>
          </p:txBody>
        </p:sp>
        <p:sp>
          <p:nvSpPr>
            <p:cNvPr id="135" name="pole tekstowe 134"/>
            <p:cNvSpPr txBox="1"/>
            <p:nvPr/>
          </p:nvSpPr>
          <p:spPr>
            <a:xfrm>
              <a:off x="7451036" y="4700087"/>
              <a:ext cx="44595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pl-PL" sz="1000" dirty="0">
                  <a:latin typeface="Arial" pitchFamily="34" charset="0"/>
                  <a:cs typeface="Arial" pitchFamily="34" charset="0"/>
                </a:rPr>
                <a:t>1p</a:t>
              </a:r>
              <a:r>
                <a:rPr lang="pl-PL" sz="1000" baseline="-25000" dirty="0">
                  <a:latin typeface="Arial" pitchFamily="34" charset="0"/>
                  <a:cs typeface="Arial" pitchFamily="34" charset="0"/>
                </a:rPr>
                <a:t>1/2</a:t>
              </a:r>
            </a:p>
          </p:txBody>
        </p:sp>
        <p:sp>
          <p:nvSpPr>
            <p:cNvPr id="154" name="pole tekstowe 153"/>
            <p:cNvSpPr txBox="1"/>
            <p:nvPr/>
          </p:nvSpPr>
          <p:spPr>
            <a:xfrm>
              <a:off x="8314097" y="4712001"/>
              <a:ext cx="44595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pl-PL" sz="1000" dirty="0">
                  <a:latin typeface="Arial" pitchFamily="34" charset="0"/>
                  <a:cs typeface="Arial" pitchFamily="34" charset="0"/>
                </a:rPr>
                <a:t>1d</a:t>
              </a:r>
              <a:r>
                <a:rPr lang="pl-PL" sz="1000" baseline="-25000" dirty="0">
                  <a:latin typeface="Arial" pitchFamily="34" charset="0"/>
                  <a:cs typeface="Arial" pitchFamily="34" charset="0"/>
                </a:rPr>
                <a:t>5/2</a:t>
              </a:r>
            </a:p>
          </p:txBody>
        </p:sp>
        <p:sp>
          <p:nvSpPr>
            <p:cNvPr id="155" name="Prostokąt 154"/>
            <p:cNvSpPr/>
            <p:nvPr/>
          </p:nvSpPr>
          <p:spPr bwMode="auto">
            <a:xfrm rot="16200000">
              <a:off x="5773927" y="4106895"/>
              <a:ext cx="11134" cy="420732"/>
            </a:xfrm>
            <a:prstGeom prst="rect">
              <a:avLst/>
            </a:prstGeom>
            <a:solidFill>
              <a:srgbClr val="FFC000"/>
            </a:solidFill>
            <a:ln w="28575" cap="flat" cmpd="sng" algn="ctr">
              <a:noFill/>
              <a:prstDash val="solid"/>
              <a:miter lim="800000"/>
              <a:headEnd type="none" w="med" len="med"/>
              <a:tailEnd type="arrow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pl-PL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</a:endParaRPr>
            </a:p>
          </p:txBody>
        </p:sp>
        <p:sp>
          <p:nvSpPr>
            <p:cNvPr id="156" name="Prostokąt 155"/>
            <p:cNvSpPr/>
            <p:nvPr/>
          </p:nvSpPr>
          <p:spPr bwMode="auto">
            <a:xfrm rot="16200000">
              <a:off x="5765444" y="3673453"/>
              <a:ext cx="11134" cy="420732"/>
            </a:xfrm>
            <a:prstGeom prst="rect">
              <a:avLst/>
            </a:prstGeom>
            <a:solidFill>
              <a:srgbClr val="FFC000"/>
            </a:solidFill>
            <a:ln w="28575" cap="flat" cmpd="sng" algn="ctr">
              <a:noFill/>
              <a:prstDash val="solid"/>
              <a:miter lim="800000"/>
              <a:headEnd type="none" w="med" len="med"/>
              <a:tailEnd type="arrow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pl-PL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</a:endParaRPr>
            </a:p>
          </p:txBody>
        </p:sp>
        <p:sp>
          <p:nvSpPr>
            <p:cNvPr id="157" name="Prostokąt 156"/>
            <p:cNvSpPr/>
            <p:nvPr/>
          </p:nvSpPr>
          <p:spPr bwMode="auto">
            <a:xfrm rot="16200000">
              <a:off x="5765444" y="2788084"/>
              <a:ext cx="11134" cy="420732"/>
            </a:xfrm>
            <a:prstGeom prst="rect">
              <a:avLst/>
            </a:prstGeom>
            <a:solidFill>
              <a:srgbClr val="FFC000"/>
            </a:solidFill>
            <a:ln w="28575" cap="flat" cmpd="sng" algn="ctr">
              <a:noFill/>
              <a:prstDash val="solid"/>
              <a:miter lim="800000"/>
              <a:headEnd type="none" w="med" len="med"/>
              <a:tailEnd type="arrow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pl-PL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</a:endParaRPr>
            </a:p>
          </p:txBody>
        </p:sp>
        <p:sp>
          <p:nvSpPr>
            <p:cNvPr id="158" name="pole tekstowe 157"/>
            <p:cNvSpPr txBox="1"/>
            <p:nvPr/>
          </p:nvSpPr>
          <p:spPr>
            <a:xfrm>
              <a:off x="5453718" y="3976790"/>
              <a:ext cx="439544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pl-PL" sz="1000" dirty="0">
                  <a:latin typeface="Arial" pitchFamily="34" charset="0"/>
                  <a:cs typeface="Arial" pitchFamily="34" charset="0"/>
                </a:rPr>
                <a:t>1s</a:t>
              </a:r>
              <a:r>
                <a:rPr lang="pl-PL" sz="1000" baseline="-25000" dirty="0">
                  <a:latin typeface="Arial" pitchFamily="34" charset="0"/>
                  <a:cs typeface="Arial" pitchFamily="34" charset="0"/>
                </a:rPr>
                <a:t>1/2</a:t>
              </a:r>
            </a:p>
          </p:txBody>
        </p:sp>
        <p:sp>
          <p:nvSpPr>
            <p:cNvPr id="159" name="pole tekstowe 158"/>
            <p:cNvSpPr txBox="1"/>
            <p:nvPr/>
          </p:nvSpPr>
          <p:spPr>
            <a:xfrm>
              <a:off x="5453720" y="3274494"/>
              <a:ext cx="44595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pl-PL" sz="1000" dirty="0">
                  <a:latin typeface="Arial" pitchFamily="34" charset="0"/>
                  <a:cs typeface="Arial" pitchFamily="34" charset="0"/>
                </a:rPr>
                <a:t>1p</a:t>
              </a:r>
              <a:r>
                <a:rPr lang="pl-PL" sz="1000" baseline="-25000" dirty="0">
                  <a:latin typeface="Arial" pitchFamily="34" charset="0"/>
                  <a:cs typeface="Arial" pitchFamily="34" charset="0"/>
                </a:rPr>
                <a:t>3/2</a:t>
              </a:r>
            </a:p>
          </p:txBody>
        </p:sp>
        <p:sp>
          <p:nvSpPr>
            <p:cNvPr id="160" name="pole tekstowe 159"/>
            <p:cNvSpPr txBox="1"/>
            <p:nvPr/>
          </p:nvSpPr>
          <p:spPr>
            <a:xfrm>
              <a:off x="5453720" y="2656146"/>
              <a:ext cx="44595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pl-PL" sz="1000" dirty="0">
                  <a:latin typeface="Arial" pitchFamily="34" charset="0"/>
                  <a:cs typeface="Arial" pitchFamily="34" charset="0"/>
                </a:rPr>
                <a:t>1p</a:t>
              </a:r>
              <a:r>
                <a:rPr lang="pl-PL" sz="1000" baseline="-25000" dirty="0">
                  <a:latin typeface="Arial" pitchFamily="34" charset="0"/>
                  <a:cs typeface="Arial" pitchFamily="34" charset="0"/>
                </a:rPr>
                <a:t>1/2</a:t>
              </a:r>
            </a:p>
          </p:txBody>
        </p:sp>
        <p:sp>
          <p:nvSpPr>
            <p:cNvPr id="161" name="pole tekstowe 160"/>
            <p:cNvSpPr txBox="1"/>
            <p:nvPr/>
          </p:nvSpPr>
          <p:spPr>
            <a:xfrm>
              <a:off x="5434248" y="2033222"/>
              <a:ext cx="44595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pl-PL" sz="1000" dirty="0">
                  <a:latin typeface="Arial" pitchFamily="34" charset="0"/>
                  <a:cs typeface="Arial" pitchFamily="34" charset="0"/>
                </a:rPr>
                <a:t>1d</a:t>
              </a:r>
              <a:r>
                <a:rPr lang="pl-PL" sz="1000" baseline="-25000" dirty="0">
                  <a:latin typeface="Arial" pitchFamily="34" charset="0"/>
                  <a:cs typeface="Arial" pitchFamily="34" charset="0"/>
                </a:rPr>
                <a:t>5/2</a:t>
              </a:r>
            </a:p>
          </p:txBody>
        </p:sp>
        <p:sp>
          <p:nvSpPr>
            <p:cNvPr id="162" name="Prostokąt 161"/>
            <p:cNvSpPr/>
            <p:nvPr/>
          </p:nvSpPr>
          <p:spPr bwMode="auto">
            <a:xfrm rot="16200000">
              <a:off x="5769844" y="2358376"/>
              <a:ext cx="11134" cy="420732"/>
            </a:xfrm>
            <a:prstGeom prst="rect">
              <a:avLst/>
            </a:prstGeom>
            <a:solidFill>
              <a:srgbClr val="FFC000"/>
            </a:solidFill>
            <a:ln w="28575" cap="flat" cmpd="sng" algn="ctr">
              <a:noFill/>
              <a:prstDash val="solid"/>
              <a:miter lim="800000"/>
              <a:headEnd type="none" w="med" len="med"/>
              <a:tailEnd type="arrow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pl-PL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</a:endParaRPr>
            </a:p>
          </p:txBody>
        </p:sp>
        <p:cxnSp>
          <p:nvCxnSpPr>
            <p:cNvPr id="163" name="Łącznik prosty ze strzałką 162"/>
            <p:cNvCxnSpPr/>
            <p:nvPr/>
          </p:nvCxnSpPr>
          <p:spPr>
            <a:xfrm>
              <a:off x="6243623" y="4625682"/>
              <a:ext cx="399713" cy="0"/>
            </a:xfrm>
            <a:prstGeom prst="straightConnector1">
              <a:avLst/>
            </a:prstGeom>
            <a:ln w="28575">
              <a:solidFill>
                <a:srgbClr val="009999"/>
              </a:solidFill>
              <a:headEnd type="stealth"/>
              <a:tailEnd type="stealt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4" name="Łącznik prosty ze strzałką 163"/>
            <p:cNvCxnSpPr/>
            <p:nvPr/>
          </p:nvCxnSpPr>
          <p:spPr>
            <a:xfrm>
              <a:off x="6646775" y="4625682"/>
              <a:ext cx="822295" cy="0"/>
            </a:xfrm>
            <a:prstGeom prst="straightConnector1">
              <a:avLst/>
            </a:prstGeom>
            <a:ln w="28575">
              <a:solidFill>
                <a:srgbClr val="009999"/>
              </a:solidFill>
              <a:headEnd type="stealth"/>
              <a:tailEnd type="stealt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5" name="Łącznik prosty ze strzałką 164"/>
            <p:cNvCxnSpPr/>
            <p:nvPr/>
          </p:nvCxnSpPr>
          <p:spPr>
            <a:xfrm>
              <a:off x="7479737" y="4625682"/>
              <a:ext cx="413855" cy="0"/>
            </a:xfrm>
            <a:prstGeom prst="straightConnector1">
              <a:avLst/>
            </a:prstGeom>
            <a:ln w="28575">
              <a:solidFill>
                <a:srgbClr val="009999"/>
              </a:solidFill>
              <a:headEnd type="stealth"/>
              <a:tailEnd type="stealt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6" name="Łącznik prosty ze strzałką 165"/>
            <p:cNvCxnSpPr/>
            <p:nvPr/>
          </p:nvCxnSpPr>
          <p:spPr>
            <a:xfrm>
              <a:off x="7901522" y="4627502"/>
              <a:ext cx="1234456" cy="0"/>
            </a:xfrm>
            <a:prstGeom prst="straightConnector1">
              <a:avLst/>
            </a:prstGeom>
            <a:ln w="28575">
              <a:solidFill>
                <a:srgbClr val="009999"/>
              </a:solidFill>
              <a:headEnd type="stealth"/>
              <a:tailEnd type="stealt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7" name="Łącznik prosty ze strzałką 166"/>
            <p:cNvCxnSpPr/>
            <p:nvPr/>
          </p:nvCxnSpPr>
          <p:spPr>
            <a:xfrm>
              <a:off x="5897092" y="3889389"/>
              <a:ext cx="0" cy="422305"/>
            </a:xfrm>
            <a:prstGeom prst="straightConnector1">
              <a:avLst/>
            </a:prstGeom>
            <a:ln w="28575">
              <a:solidFill>
                <a:srgbClr val="FFC000"/>
              </a:solidFill>
              <a:headEnd type="stealth"/>
              <a:tailEnd type="stealt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8" name="Łącznik prosty ze strzałką 167"/>
            <p:cNvCxnSpPr/>
            <p:nvPr/>
          </p:nvCxnSpPr>
          <p:spPr>
            <a:xfrm>
              <a:off x="5899610" y="2990915"/>
              <a:ext cx="0" cy="895316"/>
            </a:xfrm>
            <a:prstGeom prst="straightConnector1">
              <a:avLst/>
            </a:prstGeom>
            <a:ln w="28575">
              <a:solidFill>
                <a:srgbClr val="FFC000"/>
              </a:solidFill>
              <a:headEnd type="stealth"/>
              <a:tailEnd type="stealt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9" name="Łącznik prosty ze strzałką 168"/>
            <p:cNvCxnSpPr/>
            <p:nvPr/>
          </p:nvCxnSpPr>
          <p:spPr>
            <a:xfrm>
              <a:off x="5899610" y="2563176"/>
              <a:ext cx="0" cy="433440"/>
            </a:xfrm>
            <a:prstGeom prst="straightConnector1">
              <a:avLst/>
            </a:prstGeom>
            <a:ln w="28575">
              <a:solidFill>
                <a:srgbClr val="FFC000"/>
              </a:solidFill>
              <a:headEnd type="stealth"/>
              <a:tailEnd type="stealt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0" name="Łącznik prosty ze strzałką 169"/>
            <p:cNvCxnSpPr/>
            <p:nvPr/>
          </p:nvCxnSpPr>
          <p:spPr>
            <a:xfrm rot="10800000">
              <a:off x="5899610" y="2023175"/>
              <a:ext cx="0" cy="545567"/>
            </a:xfrm>
            <a:prstGeom prst="straightConnector1">
              <a:avLst/>
            </a:prstGeom>
            <a:ln w="28575">
              <a:solidFill>
                <a:srgbClr val="FFC000"/>
              </a:solidFill>
              <a:headEnd type="stealth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94" name="Prostokąt 193"/>
            <p:cNvSpPr/>
            <p:nvPr/>
          </p:nvSpPr>
          <p:spPr>
            <a:xfrm>
              <a:off x="7641741" y="4106175"/>
              <a:ext cx="1359384" cy="427725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l-PL"/>
            </a:p>
          </p:txBody>
        </p:sp>
      </p:grpSp>
      <p:grpSp>
        <p:nvGrpSpPr>
          <p:cNvPr id="106" name="Grupa 105"/>
          <p:cNvGrpSpPr/>
          <p:nvPr/>
        </p:nvGrpSpPr>
        <p:grpSpPr>
          <a:xfrm>
            <a:off x="7559352" y="3092425"/>
            <a:ext cx="392478" cy="284131"/>
            <a:chOff x="7499886" y="3047529"/>
            <a:chExt cx="392478" cy="284131"/>
          </a:xfrm>
        </p:grpSpPr>
        <p:sp>
          <p:nvSpPr>
            <p:cNvPr id="107" name="Elipsa 8"/>
            <p:cNvSpPr/>
            <p:nvPr/>
          </p:nvSpPr>
          <p:spPr>
            <a:xfrm>
              <a:off x="7570866" y="3047529"/>
              <a:ext cx="264311" cy="259429"/>
            </a:xfrm>
            <a:prstGeom prst="ellipse">
              <a:avLst/>
            </a:prstGeom>
            <a:solidFill>
              <a:schemeClr val="bg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l-PL">
                <a:solidFill>
                  <a:schemeClr val="tx1"/>
                </a:solidFill>
              </a:endParaRPr>
            </a:p>
          </p:txBody>
        </p:sp>
        <p:sp>
          <p:nvSpPr>
            <p:cNvPr id="108" name="TextBox 45"/>
            <p:cNvSpPr txBox="1"/>
            <p:nvPr/>
          </p:nvSpPr>
          <p:spPr>
            <a:xfrm>
              <a:off x="7499886" y="3057161"/>
              <a:ext cx="392478" cy="2744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200" b="1" baseline="30000" dirty="0">
                  <a:latin typeface="Calibri" panose="020F0502020204030204" pitchFamily="34" charset="0"/>
                  <a:cs typeface="Corbel"/>
                </a:rPr>
                <a:t>1</a:t>
              </a:r>
              <a:r>
                <a:rPr lang="pl-PL" sz="1200" b="1" baseline="30000" dirty="0">
                  <a:latin typeface="Calibri" panose="020F0502020204030204" pitchFamily="34" charset="0"/>
                  <a:cs typeface="Corbel"/>
                </a:rPr>
                <a:t>4</a:t>
              </a:r>
              <a:r>
                <a:rPr lang="pl-PL" sz="1200" b="1" dirty="0">
                  <a:latin typeface="Calibri" panose="020F0502020204030204" pitchFamily="34" charset="0"/>
                  <a:cs typeface="Corbel"/>
                </a:rPr>
                <a:t>C</a:t>
              </a:r>
              <a:endParaRPr lang="en-US" sz="1200" b="1" dirty="0">
                <a:latin typeface="Calibri" panose="020F0502020204030204" pitchFamily="34" charset="0"/>
                <a:cs typeface="Corbel"/>
              </a:endParaRPr>
            </a:p>
          </p:txBody>
        </p:sp>
      </p:grpSp>
      <p:grpSp>
        <p:nvGrpSpPr>
          <p:cNvPr id="171" name="Grupa 170"/>
          <p:cNvGrpSpPr/>
          <p:nvPr/>
        </p:nvGrpSpPr>
        <p:grpSpPr>
          <a:xfrm>
            <a:off x="7549015" y="2666316"/>
            <a:ext cx="392478" cy="286631"/>
            <a:chOff x="7499886" y="3047529"/>
            <a:chExt cx="392478" cy="286631"/>
          </a:xfrm>
        </p:grpSpPr>
        <p:sp>
          <p:nvSpPr>
            <p:cNvPr id="172" name="Elipsa 8"/>
            <p:cNvSpPr/>
            <p:nvPr/>
          </p:nvSpPr>
          <p:spPr>
            <a:xfrm>
              <a:off x="7570866" y="3047529"/>
              <a:ext cx="264311" cy="259429"/>
            </a:xfrm>
            <a:prstGeom prst="ellipse">
              <a:avLst/>
            </a:prstGeom>
            <a:solidFill>
              <a:schemeClr val="bg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l-PL">
                <a:solidFill>
                  <a:schemeClr val="tx1"/>
                </a:solidFill>
              </a:endParaRPr>
            </a:p>
          </p:txBody>
        </p:sp>
        <p:sp>
          <p:nvSpPr>
            <p:cNvPr id="173" name="TextBox 45"/>
            <p:cNvSpPr txBox="1"/>
            <p:nvPr/>
          </p:nvSpPr>
          <p:spPr>
            <a:xfrm>
              <a:off x="7499886" y="3057161"/>
              <a:ext cx="392478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200" b="1" baseline="30000" dirty="0">
                  <a:latin typeface="Calibri" panose="020F0502020204030204" pitchFamily="34" charset="0"/>
                  <a:cs typeface="Corbel"/>
                </a:rPr>
                <a:t>1</a:t>
              </a:r>
              <a:r>
                <a:rPr lang="pl-PL" sz="1200" b="1" baseline="30000" dirty="0">
                  <a:latin typeface="Calibri" panose="020F0502020204030204" pitchFamily="34" charset="0"/>
                  <a:cs typeface="Corbel"/>
                </a:rPr>
                <a:t>6</a:t>
              </a:r>
              <a:r>
                <a:rPr lang="pl-PL" sz="1200" b="1" dirty="0">
                  <a:latin typeface="Calibri" panose="020F0502020204030204" pitchFamily="34" charset="0"/>
                  <a:cs typeface="Corbel"/>
                </a:rPr>
                <a:t>O</a:t>
              </a:r>
              <a:endParaRPr lang="en-US" sz="1200" b="1" dirty="0">
                <a:latin typeface="Calibri" panose="020F0502020204030204" pitchFamily="34" charset="0"/>
                <a:cs typeface="Corbel"/>
              </a:endParaRPr>
            </a:p>
          </p:txBody>
        </p:sp>
      </p:grpSp>
      <p:grpSp>
        <p:nvGrpSpPr>
          <p:cNvPr id="177" name="Grupa 176"/>
          <p:cNvGrpSpPr/>
          <p:nvPr/>
        </p:nvGrpSpPr>
        <p:grpSpPr>
          <a:xfrm>
            <a:off x="7324345" y="2878808"/>
            <a:ext cx="392478" cy="276999"/>
            <a:chOff x="7499886" y="3045255"/>
            <a:chExt cx="392478" cy="276999"/>
          </a:xfrm>
        </p:grpSpPr>
        <p:sp>
          <p:nvSpPr>
            <p:cNvPr id="178" name="Elipsa 8"/>
            <p:cNvSpPr/>
            <p:nvPr/>
          </p:nvSpPr>
          <p:spPr>
            <a:xfrm>
              <a:off x="7570866" y="3047529"/>
              <a:ext cx="264311" cy="259429"/>
            </a:xfrm>
            <a:prstGeom prst="ellipse">
              <a:avLst/>
            </a:prstGeom>
            <a:solidFill>
              <a:schemeClr val="bg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l-PL">
                <a:solidFill>
                  <a:schemeClr val="tx1"/>
                </a:solidFill>
              </a:endParaRPr>
            </a:p>
          </p:txBody>
        </p:sp>
        <p:sp>
          <p:nvSpPr>
            <p:cNvPr id="179" name="TextBox 45"/>
            <p:cNvSpPr txBox="1"/>
            <p:nvPr/>
          </p:nvSpPr>
          <p:spPr>
            <a:xfrm>
              <a:off x="7499886" y="3045255"/>
              <a:ext cx="392478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200" b="1" baseline="30000" dirty="0">
                  <a:latin typeface="Calibri" panose="020F0502020204030204" pitchFamily="34" charset="0"/>
                  <a:cs typeface="Corbel"/>
                </a:rPr>
                <a:t>1</a:t>
              </a:r>
              <a:r>
                <a:rPr lang="pl-PL" sz="1200" b="1" baseline="30000" dirty="0">
                  <a:latin typeface="Calibri" panose="020F0502020204030204" pitchFamily="34" charset="0"/>
                  <a:cs typeface="Corbel"/>
                </a:rPr>
                <a:t>4</a:t>
              </a:r>
              <a:r>
                <a:rPr lang="pl-PL" sz="1200" b="1" dirty="0">
                  <a:latin typeface="Calibri" panose="020F0502020204030204" pitchFamily="34" charset="0"/>
                  <a:cs typeface="Corbel"/>
                </a:rPr>
                <a:t>N</a:t>
              </a:r>
              <a:endParaRPr lang="en-US" sz="1200" b="1" dirty="0">
                <a:latin typeface="Calibri" panose="020F0502020204030204" pitchFamily="34" charset="0"/>
                <a:cs typeface="Corbel"/>
              </a:endParaRPr>
            </a:p>
          </p:txBody>
        </p:sp>
      </p:grpSp>
      <p:grpSp>
        <p:nvGrpSpPr>
          <p:cNvPr id="180" name="Grupa 179"/>
          <p:cNvGrpSpPr/>
          <p:nvPr/>
        </p:nvGrpSpPr>
        <p:grpSpPr>
          <a:xfrm>
            <a:off x="7111579" y="3085438"/>
            <a:ext cx="392478" cy="274499"/>
            <a:chOff x="7495173" y="3045255"/>
            <a:chExt cx="392478" cy="274499"/>
          </a:xfrm>
        </p:grpSpPr>
        <p:sp>
          <p:nvSpPr>
            <p:cNvPr id="181" name="Elipsa 8"/>
            <p:cNvSpPr/>
            <p:nvPr/>
          </p:nvSpPr>
          <p:spPr>
            <a:xfrm>
              <a:off x="7570866" y="3047529"/>
              <a:ext cx="264311" cy="259429"/>
            </a:xfrm>
            <a:prstGeom prst="ellipse">
              <a:avLst/>
            </a:prstGeom>
            <a:solidFill>
              <a:schemeClr val="bg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l-PL">
                <a:solidFill>
                  <a:schemeClr val="tx1"/>
                </a:solidFill>
              </a:endParaRPr>
            </a:p>
          </p:txBody>
        </p:sp>
        <p:sp>
          <p:nvSpPr>
            <p:cNvPr id="182" name="TextBox 45"/>
            <p:cNvSpPr txBox="1"/>
            <p:nvPr/>
          </p:nvSpPr>
          <p:spPr>
            <a:xfrm>
              <a:off x="7495173" y="3045255"/>
              <a:ext cx="392478" cy="2744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200" b="1" baseline="30000" dirty="0">
                  <a:latin typeface="Calibri" panose="020F0502020204030204" pitchFamily="34" charset="0"/>
                  <a:cs typeface="Corbel"/>
                </a:rPr>
                <a:t>1</a:t>
              </a:r>
              <a:r>
                <a:rPr lang="pl-PL" sz="1200" b="1" baseline="30000" dirty="0">
                  <a:latin typeface="Calibri" panose="020F0502020204030204" pitchFamily="34" charset="0"/>
                  <a:cs typeface="Corbel"/>
                </a:rPr>
                <a:t>2</a:t>
              </a:r>
              <a:r>
                <a:rPr lang="pl-PL" sz="1200" b="1" dirty="0">
                  <a:latin typeface="Calibri" panose="020F0502020204030204" pitchFamily="34" charset="0"/>
                  <a:cs typeface="Corbel"/>
                </a:rPr>
                <a:t>C</a:t>
              </a:r>
              <a:endParaRPr lang="en-US" sz="1200" b="1" dirty="0">
                <a:latin typeface="Calibri" panose="020F0502020204030204" pitchFamily="34" charset="0"/>
                <a:cs typeface="Corbel"/>
              </a:endParaRPr>
            </a:p>
          </p:txBody>
        </p:sp>
      </p:grpSp>
      <p:grpSp>
        <p:nvGrpSpPr>
          <p:cNvPr id="186" name="Grupa 185"/>
          <p:cNvGrpSpPr/>
          <p:nvPr/>
        </p:nvGrpSpPr>
        <p:grpSpPr>
          <a:xfrm>
            <a:off x="7316571" y="3090855"/>
            <a:ext cx="392478" cy="279416"/>
            <a:chOff x="7252391" y="3050671"/>
            <a:chExt cx="392478" cy="279416"/>
          </a:xfrm>
        </p:grpSpPr>
        <p:sp>
          <p:nvSpPr>
            <p:cNvPr id="187" name="Elipsa 8"/>
            <p:cNvSpPr/>
            <p:nvPr/>
          </p:nvSpPr>
          <p:spPr>
            <a:xfrm>
              <a:off x="7333625" y="3050671"/>
              <a:ext cx="264311" cy="259429"/>
            </a:xfrm>
            <a:prstGeom prst="ellipse">
              <a:avLst/>
            </a:prstGeom>
            <a:solidFill>
              <a:schemeClr val="bg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l-PL"/>
            </a:p>
          </p:txBody>
        </p:sp>
        <p:sp>
          <p:nvSpPr>
            <p:cNvPr id="188" name="TextBox 45"/>
            <p:cNvSpPr txBox="1"/>
            <p:nvPr/>
          </p:nvSpPr>
          <p:spPr>
            <a:xfrm>
              <a:off x="7252391" y="3055588"/>
              <a:ext cx="392478" cy="2744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200" b="1" baseline="30000" dirty="0">
                  <a:latin typeface="Calibri" panose="020F0502020204030204" pitchFamily="34" charset="0"/>
                  <a:cs typeface="Corbel"/>
                </a:rPr>
                <a:t>1</a:t>
              </a:r>
              <a:r>
                <a:rPr lang="pl-PL" sz="1200" b="1" baseline="30000" dirty="0">
                  <a:latin typeface="Calibri" panose="020F0502020204030204" pitchFamily="34" charset="0"/>
                  <a:cs typeface="Corbel"/>
                </a:rPr>
                <a:t>3</a:t>
              </a:r>
              <a:r>
                <a:rPr lang="pl-PL" sz="1200" b="1" dirty="0">
                  <a:latin typeface="Calibri" panose="020F0502020204030204" pitchFamily="34" charset="0"/>
                  <a:cs typeface="Corbel"/>
                </a:rPr>
                <a:t>C</a:t>
              </a:r>
              <a:endParaRPr lang="en-US" sz="1200" b="1" dirty="0">
                <a:latin typeface="Calibri" panose="020F0502020204030204" pitchFamily="34" charset="0"/>
                <a:cs typeface="Corbel"/>
              </a:endParaRPr>
            </a:p>
          </p:txBody>
        </p:sp>
      </p:grpSp>
      <p:sp>
        <p:nvSpPr>
          <p:cNvPr id="196" name="pole tekstowe 195"/>
          <p:cNvSpPr txBox="1"/>
          <p:nvPr/>
        </p:nvSpPr>
        <p:spPr>
          <a:xfrm>
            <a:off x="5807486" y="1966256"/>
            <a:ext cx="327369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l-PL" sz="1000" b="1" dirty="0">
                <a:latin typeface="+mj-lt"/>
              </a:rPr>
              <a:t>REPORTED STRETCHED STATES</a:t>
            </a:r>
          </a:p>
          <a:p>
            <a:pPr algn="ctr"/>
            <a:r>
              <a:rPr lang="pl-PL" sz="1000" b="1" dirty="0">
                <a:latin typeface="+mj-lt"/>
              </a:rPr>
              <a:t>In </a:t>
            </a:r>
            <a:r>
              <a:rPr lang="pl-PL" sz="1000" b="1" dirty="0" err="1">
                <a:latin typeface="+mj-lt"/>
              </a:rPr>
              <a:t>light</a:t>
            </a:r>
            <a:r>
              <a:rPr lang="pl-PL" sz="1000" b="1" dirty="0">
                <a:latin typeface="+mj-lt"/>
              </a:rPr>
              <a:t> </a:t>
            </a:r>
            <a:r>
              <a:rPr lang="pl-PL" sz="1000" b="1" dirty="0" err="1">
                <a:latin typeface="+mj-lt"/>
              </a:rPr>
              <a:t>nuclei</a:t>
            </a:r>
            <a:r>
              <a:rPr lang="pl-PL" sz="1000" b="1" dirty="0">
                <a:latin typeface="+mj-lt"/>
              </a:rPr>
              <a:t> </a:t>
            </a:r>
            <a:r>
              <a:rPr lang="pl-PL" sz="1000" b="1" dirty="0" err="1">
                <a:latin typeface="+mj-lt"/>
              </a:rPr>
              <a:t>reached</a:t>
            </a:r>
            <a:r>
              <a:rPr lang="pl-PL" sz="1000" b="1" dirty="0">
                <a:latin typeface="+mj-lt"/>
              </a:rPr>
              <a:t> by </a:t>
            </a:r>
            <a:r>
              <a:rPr lang="pl-PL" sz="1000" b="1" dirty="0">
                <a:solidFill>
                  <a:srgbClr val="FF0000"/>
                </a:solidFill>
                <a:latin typeface="+mj-lt"/>
              </a:rPr>
              <a:t>p</a:t>
            </a:r>
            <a:r>
              <a:rPr lang="pl-PL" sz="1000" b="1" baseline="-25000" dirty="0">
                <a:solidFill>
                  <a:srgbClr val="FF0000"/>
                </a:solidFill>
                <a:latin typeface="+mj-lt"/>
              </a:rPr>
              <a:t>3/2</a:t>
            </a:r>
            <a:r>
              <a:rPr lang="pl-PL" sz="1000" b="1" dirty="0">
                <a:solidFill>
                  <a:srgbClr val="FF0000"/>
                </a:solidFill>
                <a:latin typeface="+mj-lt"/>
              </a:rPr>
              <a:t> </a:t>
            </a:r>
            <a:r>
              <a:rPr lang="pl-PL" sz="1000" b="1" dirty="0">
                <a:solidFill>
                  <a:srgbClr val="FF0000"/>
                </a:solidFill>
                <a:latin typeface="+mj-lt"/>
                <a:sym typeface="Wingdings 3"/>
              </a:rPr>
              <a:t></a:t>
            </a:r>
            <a:r>
              <a:rPr lang="pl-PL" sz="1000" b="1" dirty="0">
                <a:solidFill>
                  <a:srgbClr val="FF0000"/>
                </a:solidFill>
                <a:latin typeface="+mj-lt"/>
              </a:rPr>
              <a:t> d</a:t>
            </a:r>
            <a:r>
              <a:rPr lang="pl-PL" sz="1000" b="1" baseline="-25000" dirty="0">
                <a:solidFill>
                  <a:srgbClr val="FF0000"/>
                </a:solidFill>
                <a:latin typeface="+mj-lt"/>
              </a:rPr>
              <a:t>3/2</a:t>
            </a:r>
            <a:r>
              <a:rPr lang="pl-PL" sz="1000" b="1" dirty="0">
                <a:solidFill>
                  <a:srgbClr val="FF0000"/>
                </a:solidFill>
                <a:latin typeface="+mj-lt"/>
              </a:rPr>
              <a:t> M4 </a:t>
            </a:r>
            <a:r>
              <a:rPr lang="pl-PL" sz="1000" b="1" dirty="0" err="1">
                <a:solidFill>
                  <a:srgbClr val="FF0000"/>
                </a:solidFill>
                <a:latin typeface="+mj-lt"/>
              </a:rPr>
              <a:t>transitions</a:t>
            </a:r>
            <a:endParaRPr lang="pl-PL" sz="1000" b="1" dirty="0">
              <a:latin typeface="+mj-lt"/>
            </a:endParaRPr>
          </a:p>
          <a:p>
            <a:pPr algn="ctr"/>
            <a:r>
              <a:rPr lang="pl-PL" sz="800" i="1" dirty="0" err="1">
                <a:latin typeface="+mj-lt"/>
              </a:rPr>
              <a:t>Populated</a:t>
            </a:r>
            <a:r>
              <a:rPr lang="pl-PL" sz="800" i="1" dirty="0">
                <a:latin typeface="+mj-lt"/>
              </a:rPr>
              <a:t> in </a:t>
            </a:r>
            <a:r>
              <a:rPr lang="pl-PL" sz="800" i="1" dirty="0" err="1">
                <a:latin typeface="+mj-lt"/>
              </a:rPr>
              <a:t>inelastic</a:t>
            </a:r>
            <a:r>
              <a:rPr lang="pl-PL" sz="800" i="1" dirty="0">
                <a:latin typeface="+mj-lt"/>
              </a:rPr>
              <a:t> </a:t>
            </a:r>
            <a:r>
              <a:rPr lang="pl-PL" sz="800" i="1" dirty="0" err="1">
                <a:latin typeface="+mj-lt"/>
              </a:rPr>
              <a:t>scattering</a:t>
            </a:r>
            <a:r>
              <a:rPr lang="pl-PL" sz="800" i="1" dirty="0">
                <a:latin typeface="+mj-lt"/>
              </a:rPr>
              <a:t> of </a:t>
            </a:r>
            <a:r>
              <a:rPr lang="pl-PL" sz="800" i="1" dirty="0" err="1">
                <a:latin typeface="+mj-lt"/>
              </a:rPr>
              <a:t>protons</a:t>
            </a:r>
            <a:r>
              <a:rPr lang="pl-PL" sz="800" i="1" dirty="0">
                <a:latin typeface="+mj-lt"/>
              </a:rPr>
              <a:t>, </a:t>
            </a:r>
            <a:br>
              <a:rPr lang="pl-PL" sz="800" i="1" dirty="0">
                <a:latin typeface="+mj-lt"/>
              </a:rPr>
            </a:br>
            <a:r>
              <a:rPr lang="pl-PL" sz="800" i="1" dirty="0" err="1">
                <a:latin typeface="+mj-lt"/>
              </a:rPr>
              <a:t>electrons</a:t>
            </a:r>
            <a:r>
              <a:rPr lang="pl-PL" sz="800" i="1" dirty="0">
                <a:latin typeface="+mj-lt"/>
              </a:rPr>
              <a:t> </a:t>
            </a:r>
            <a:r>
              <a:rPr lang="pl-PL" sz="800" i="1" dirty="0" err="1">
                <a:latin typeface="+mj-lt"/>
              </a:rPr>
              <a:t>or</a:t>
            </a:r>
            <a:r>
              <a:rPr lang="pl-PL" sz="800" i="1" dirty="0">
                <a:latin typeface="+mj-lt"/>
              </a:rPr>
              <a:t> </a:t>
            </a:r>
            <a:r>
              <a:rPr lang="pl-PL" sz="800" i="1" dirty="0" err="1">
                <a:latin typeface="+mj-lt"/>
              </a:rPr>
              <a:t>pions</a:t>
            </a:r>
            <a:r>
              <a:rPr lang="pl-PL" sz="800" i="1" dirty="0">
                <a:latin typeface="+mj-lt"/>
              </a:rPr>
              <a:t> (</a:t>
            </a:r>
            <a:r>
              <a:rPr lang="pl-PL" sz="800" i="1" dirty="0" err="1">
                <a:latin typeface="+mj-lt"/>
              </a:rPr>
              <a:t>experiments</a:t>
            </a:r>
            <a:r>
              <a:rPr lang="pl-PL" sz="800" i="1" dirty="0">
                <a:latin typeface="+mj-lt"/>
              </a:rPr>
              <a:t> in the 80’s)</a:t>
            </a:r>
          </a:p>
        </p:txBody>
      </p:sp>
      <p:grpSp>
        <p:nvGrpSpPr>
          <p:cNvPr id="136" name="Grupa 135">
            <a:extLst>
              <a:ext uri="{FF2B5EF4-FFF2-40B4-BE49-F238E27FC236}">
                <a16:creationId xmlns:a16="http://schemas.microsoft.com/office/drawing/2014/main" id="{2F46CD5D-AFE1-4252-9EB3-988E5C638330}"/>
              </a:ext>
            </a:extLst>
          </p:cNvPr>
          <p:cNvGrpSpPr/>
          <p:nvPr/>
        </p:nvGrpSpPr>
        <p:grpSpPr>
          <a:xfrm>
            <a:off x="338633" y="860846"/>
            <a:ext cx="4552951" cy="2373805"/>
            <a:chOff x="238124" y="1056578"/>
            <a:chExt cx="4552951" cy="2373805"/>
          </a:xfrm>
        </p:grpSpPr>
        <p:pic>
          <p:nvPicPr>
            <p:cNvPr id="138" name="Immagine 1">
              <a:extLst>
                <a:ext uri="{FF2B5EF4-FFF2-40B4-BE49-F238E27FC236}">
                  <a16:creationId xmlns:a16="http://schemas.microsoft.com/office/drawing/2014/main" id="{ED130FDF-66DD-4CB7-8077-0E35FE27A827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/>
            <a:srcRect l="2851" r="5298" b="18470"/>
            <a:stretch/>
          </p:blipFill>
          <p:spPr>
            <a:xfrm>
              <a:off x="238124" y="1139953"/>
              <a:ext cx="4552951" cy="2290430"/>
            </a:xfrm>
            <a:prstGeom prst="rect">
              <a:avLst/>
            </a:prstGeom>
          </p:spPr>
        </p:pic>
        <p:sp>
          <p:nvSpPr>
            <p:cNvPr id="139" name="CasellaDiTesto 2">
              <a:extLst>
                <a:ext uri="{FF2B5EF4-FFF2-40B4-BE49-F238E27FC236}">
                  <a16:creationId xmlns:a16="http://schemas.microsoft.com/office/drawing/2014/main" id="{317928CA-964C-4ECF-94BB-4AC15E34F7CE}"/>
                </a:ext>
              </a:extLst>
            </p:cNvPr>
            <p:cNvSpPr txBox="1"/>
            <p:nvPr/>
          </p:nvSpPr>
          <p:spPr>
            <a:xfrm>
              <a:off x="385199" y="1056578"/>
              <a:ext cx="4400056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pl-PL" sz="1000" i="1" dirty="0">
                  <a:latin typeface="+mj-lt"/>
                </a:rPr>
                <a:t>INELASTIC ELECTRON SCATTERING EXPERIMENTS</a:t>
              </a:r>
              <a:endParaRPr lang="it-IT" sz="1000" i="1" dirty="0">
                <a:latin typeface="+mj-lt"/>
              </a:endParaRPr>
            </a:p>
          </p:txBody>
        </p:sp>
        <p:sp>
          <p:nvSpPr>
            <p:cNvPr id="140" name="Rettangolo 4">
              <a:extLst>
                <a:ext uri="{FF2B5EF4-FFF2-40B4-BE49-F238E27FC236}">
                  <a16:creationId xmlns:a16="http://schemas.microsoft.com/office/drawing/2014/main" id="{3D1F845A-7F5A-4AD6-9B97-ED677EF77B4F}"/>
                </a:ext>
              </a:extLst>
            </p:cNvPr>
            <p:cNvSpPr/>
            <p:nvPr/>
          </p:nvSpPr>
          <p:spPr>
            <a:xfrm>
              <a:off x="342028" y="2950821"/>
              <a:ext cx="1775368" cy="184666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it-IT" sz="600" i="1" dirty="0">
                  <a:latin typeface="+mj-lt"/>
                </a:rPr>
                <a:t>R.S. Hicks et al., PRC34, 1161(1986)</a:t>
              </a:r>
            </a:p>
          </p:txBody>
        </p:sp>
        <p:sp>
          <p:nvSpPr>
            <p:cNvPr id="141" name="Rettangolo 7">
              <a:extLst>
                <a:ext uri="{FF2B5EF4-FFF2-40B4-BE49-F238E27FC236}">
                  <a16:creationId xmlns:a16="http://schemas.microsoft.com/office/drawing/2014/main" id="{70BAEB18-4384-431A-8E84-320F6FD42879}"/>
                </a:ext>
              </a:extLst>
            </p:cNvPr>
            <p:cNvSpPr/>
            <p:nvPr/>
          </p:nvSpPr>
          <p:spPr>
            <a:xfrm>
              <a:off x="524804" y="1337084"/>
              <a:ext cx="437221" cy="288147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lIns="36000" tIns="36000" rIns="36000" bIns="36000">
              <a:spAutoFit/>
            </a:bodyPr>
            <a:lstStyle/>
            <a:p>
              <a:r>
                <a:rPr lang="it-IT" sz="1400" b="1" baseline="30000" dirty="0">
                  <a:solidFill>
                    <a:srgbClr val="0000FF"/>
                  </a:solidFill>
                  <a:latin typeface="+mj-lt"/>
                </a:rPr>
                <a:t>14</a:t>
              </a:r>
              <a:r>
                <a:rPr lang="it-IT" sz="1400" b="1" dirty="0">
                  <a:solidFill>
                    <a:srgbClr val="0000FF"/>
                  </a:solidFill>
                  <a:latin typeface="+mj-lt"/>
                </a:rPr>
                <a:t>C       </a:t>
              </a:r>
            </a:p>
          </p:txBody>
        </p:sp>
        <p:sp>
          <p:nvSpPr>
            <p:cNvPr id="142" name="CasellaDiTesto 9">
              <a:extLst>
                <a:ext uri="{FF2B5EF4-FFF2-40B4-BE49-F238E27FC236}">
                  <a16:creationId xmlns:a16="http://schemas.microsoft.com/office/drawing/2014/main" id="{FC9529FB-07CE-43BC-A38A-4CC431C6912E}"/>
                </a:ext>
              </a:extLst>
            </p:cNvPr>
            <p:cNvSpPr txBox="1"/>
            <p:nvPr/>
          </p:nvSpPr>
          <p:spPr>
            <a:xfrm>
              <a:off x="3103622" y="1292837"/>
              <a:ext cx="776394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it-IT" sz="800" b="1" dirty="0">
                  <a:solidFill>
                    <a:srgbClr val="FF0000"/>
                  </a:solidFill>
                  <a:latin typeface="+mj-lt"/>
                </a:rPr>
                <a:t>24.3</a:t>
              </a:r>
            </a:p>
          </p:txBody>
        </p:sp>
        <p:sp>
          <p:nvSpPr>
            <p:cNvPr id="143" name="CasellaDiTesto 10">
              <a:extLst>
                <a:ext uri="{FF2B5EF4-FFF2-40B4-BE49-F238E27FC236}">
                  <a16:creationId xmlns:a16="http://schemas.microsoft.com/office/drawing/2014/main" id="{5AC41F95-CD88-4513-9364-AF7FD3BFAFD3}"/>
                </a:ext>
              </a:extLst>
            </p:cNvPr>
            <p:cNvSpPr txBox="1"/>
            <p:nvPr/>
          </p:nvSpPr>
          <p:spPr>
            <a:xfrm>
              <a:off x="1638049" y="1246744"/>
              <a:ext cx="761994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it-IT" sz="1000" b="1" dirty="0">
                  <a:solidFill>
                    <a:srgbClr val="FF0000"/>
                  </a:solidFill>
                  <a:latin typeface="+mj-lt"/>
                </a:rPr>
                <a:t>11.7</a:t>
              </a:r>
            </a:p>
          </p:txBody>
        </p:sp>
        <p:sp>
          <p:nvSpPr>
            <p:cNvPr id="144" name="CasellaDiTesto 11">
              <a:extLst>
                <a:ext uri="{FF2B5EF4-FFF2-40B4-BE49-F238E27FC236}">
                  <a16:creationId xmlns:a16="http://schemas.microsoft.com/office/drawing/2014/main" id="{4EE811A6-9E61-4E5E-A0B4-BBB19B2A7D9F}"/>
                </a:ext>
              </a:extLst>
            </p:cNvPr>
            <p:cNvSpPr txBox="1"/>
            <p:nvPr/>
          </p:nvSpPr>
          <p:spPr>
            <a:xfrm>
              <a:off x="2227076" y="1274253"/>
              <a:ext cx="776394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it-IT" sz="1000" b="1" dirty="0">
                  <a:solidFill>
                    <a:srgbClr val="FF0000"/>
                  </a:solidFill>
                  <a:latin typeface="+mj-lt"/>
                </a:rPr>
                <a:t>17.3</a:t>
              </a:r>
            </a:p>
          </p:txBody>
        </p:sp>
        <p:sp>
          <p:nvSpPr>
            <p:cNvPr id="145" name="CasellaDiTesto 12">
              <a:extLst>
                <a:ext uri="{FF2B5EF4-FFF2-40B4-BE49-F238E27FC236}">
                  <a16:creationId xmlns:a16="http://schemas.microsoft.com/office/drawing/2014/main" id="{9E24897D-08CE-4FC8-AF75-B5A91BB0A78E}"/>
                </a:ext>
              </a:extLst>
            </p:cNvPr>
            <p:cNvSpPr txBox="1"/>
            <p:nvPr/>
          </p:nvSpPr>
          <p:spPr>
            <a:xfrm>
              <a:off x="1434047" y="2218190"/>
              <a:ext cx="631247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it-IT" sz="1000" b="1" dirty="0">
                  <a:solidFill>
                    <a:srgbClr val="FF0000"/>
                  </a:solidFill>
                  <a:latin typeface="+mj-lt"/>
                </a:rPr>
                <a:t>9.5</a:t>
              </a:r>
            </a:p>
          </p:txBody>
        </p:sp>
        <p:sp>
          <p:nvSpPr>
            <p:cNvPr id="146" name="CasellaDiTesto 13">
              <a:extLst>
                <a:ext uri="{FF2B5EF4-FFF2-40B4-BE49-F238E27FC236}">
                  <a16:creationId xmlns:a16="http://schemas.microsoft.com/office/drawing/2014/main" id="{E3A455DF-B01A-4E03-9C52-3C1BCCBEE308}"/>
                </a:ext>
              </a:extLst>
            </p:cNvPr>
            <p:cNvSpPr txBox="1"/>
            <p:nvPr/>
          </p:nvSpPr>
          <p:spPr>
            <a:xfrm>
              <a:off x="2022875" y="2096366"/>
              <a:ext cx="921542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it-IT" sz="1000" b="1" dirty="0">
                  <a:solidFill>
                    <a:srgbClr val="FF0000"/>
                  </a:solidFill>
                  <a:latin typeface="+mj-lt"/>
                </a:rPr>
                <a:t>16.08</a:t>
              </a:r>
            </a:p>
          </p:txBody>
        </p:sp>
        <p:sp>
          <p:nvSpPr>
            <p:cNvPr id="147" name="CasellaDiTesto 14">
              <a:extLst>
                <a:ext uri="{FF2B5EF4-FFF2-40B4-BE49-F238E27FC236}">
                  <a16:creationId xmlns:a16="http://schemas.microsoft.com/office/drawing/2014/main" id="{7FD36C4A-FCFC-4FB5-A7A2-F619559D0D90}"/>
                </a:ext>
              </a:extLst>
            </p:cNvPr>
            <p:cNvSpPr txBox="1"/>
            <p:nvPr/>
          </p:nvSpPr>
          <p:spPr>
            <a:xfrm>
              <a:off x="2570957" y="1823389"/>
              <a:ext cx="921542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it-IT" sz="1000" b="1" dirty="0">
                  <a:solidFill>
                    <a:srgbClr val="FF0000"/>
                  </a:solidFill>
                  <a:latin typeface="+mj-lt"/>
                </a:rPr>
                <a:t>21.47</a:t>
              </a:r>
            </a:p>
          </p:txBody>
        </p:sp>
        <p:sp>
          <p:nvSpPr>
            <p:cNvPr id="148" name="Rettangolo 3">
              <a:extLst>
                <a:ext uri="{FF2B5EF4-FFF2-40B4-BE49-F238E27FC236}">
                  <a16:creationId xmlns:a16="http://schemas.microsoft.com/office/drawing/2014/main" id="{07810B13-C29A-4E92-B05F-92A7AD518E9E}"/>
                </a:ext>
              </a:extLst>
            </p:cNvPr>
            <p:cNvSpPr/>
            <p:nvPr/>
          </p:nvSpPr>
          <p:spPr>
            <a:xfrm>
              <a:off x="3853044" y="1379261"/>
              <a:ext cx="797700" cy="338554"/>
            </a:xfrm>
            <a:prstGeom prst="rect">
              <a:avLst/>
            </a:prstGeom>
            <a:solidFill>
              <a:srgbClr val="FFFFCC"/>
            </a:solidFill>
          </p:spPr>
          <p:txBody>
            <a:bodyPr wrap="square">
              <a:spAutoFit/>
            </a:bodyPr>
            <a:lstStyle/>
            <a:p>
              <a:pPr algn="r"/>
              <a:r>
                <a:rPr lang="it-IT" sz="800" i="1" dirty="0">
                  <a:solidFill>
                    <a:srgbClr val="FF0000"/>
                  </a:solidFill>
                  <a:latin typeface="+mj-lt"/>
                </a:rPr>
                <a:t>RADIOACTIVE </a:t>
              </a:r>
              <a:endParaRPr lang="pl-PL" sz="800" i="1" dirty="0">
                <a:solidFill>
                  <a:srgbClr val="FF0000"/>
                </a:solidFill>
                <a:latin typeface="+mj-lt"/>
              </a:endParaRPr>
            </a:p>
            <a:p>
              <a:pPr algn="r"/>
              <a:r>
                <a:rPr lang="it-IT" sz="800" i="1" dirty="0">
                  <a:solidFill>
                    <a:srgbClr val="FF0000"/>
                  </a:solidFill>
                  <a:latin typeface="+mj-lt"/>
                </a:rPr>
                <a:t>TARGET</a:t>
              </a:r>
              <a:endParaRPr lang="it-IT" sz="800" dirty="0">
                <a:latin typeface="+mj-lt"/>
              </a:endParaRPr>
            </a:p>
          </p:txBody>
        </p:sp>
        <p:sp>
          <p:nvSpPr>
            <p:cNvPr id="149" name="CasellaDiTesto 15">
              <a:extLst>
                <a:ext uri="{FF2B5EF4-FFF2-40B4-BE49-F238E27FC236}">
                  <a16:creationId xmlns:a16="http://schemas.microsoft.com/office/drawing/2014/main" id="{483AEDD3-31E9-4F52-BFAD-9249722CD1C7}"/>
                </a:ext>
              </a:extLst>
            </p:cNvPr>
            <p:cNvSpPr txBox="1"/>
            <p:nvPr/>
          </p:nvSpPr>
          <p:spPr>
            <a:xfrm>
              <a:off x="2585227" y="2509056"/>
              <a:ext cx="1884581" cy="4062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it-IT" sz="1000" b="1" dirty="0">
                  <a:solidFill>
                    <a:srgbClr val="FF0000"/>
                  </a:solidFill>
                  <a:latin typeface="+mj-lt"/>
                </a:rPr>
                <a:t>19.5</a:t>
              </a:r>
            </a:p>
            <a:p>
              <a:pPr>
                <a:lnSpc>
                  <a:spcPct val="50000"/>
                </a:lnSpc>
              </a:pPr>
              <a:endParaRPr lang="it-IT" sz="800" b="1" dirty="0">
                <a:solidFill>
                  <a:srgbClr val="FF0000"/>
                </a:solidFill>
                <a:latin typeface="+mj-lt"/>
              </a:endParaRPr>
            </a:p>
            <a:p>
              <a:pPr>
                <a:lnSpc>
                  <a:spcPct val="80000"/>
                </a:lnSpc>
              </a:pPr>
              <a:r>
                <a:rPr lang="it-IT" sz="800" i="1" dirty="0">
                  <a:solidFill>
                    <a:srgbClr val="FF0000"/>
                  </a:solidFill>
                  <a:latin typeface="+mj-lt"/>
                </a:rPr>
                <a:t>   </a:t>
              </a:r>
              <a:r>
                <a:rPr lang="pl-PL" sz="800" i="1" dirty="0">
                  <a:solidFill>
                    <a:srgbClr val="FF0000"/>
                  </a:solidFill>
                  <a:latin typeface="+mj-lt"/>
                </a:rPr>
                <a:t>  </a:t>
              </a:r>
              <a:endParaRPr lang="it-IT" sz="800" i="1" dirty="0">
                <a:solidFill>
                  <a:srgbClr val="FF0000"/>
                </a:solidFill>
                <a:latin typeface="+mj-lt"/>
              </a:endParaRPr>
            </a:p>
          </p:txBody>
        </p:sp>
        <p:sp>
          <p:nvSpPr>
            <p:cNvPr id="150" name="Rettangolo 7">
              <a:extLst>
                <a:ext uri="{FF2B5EF4-FFF2-40B4-BE49-F238E27FC236}">
                  <a16:creationId xmlns:a16="http://schemas.microsoft.com/office/drawing/2014/main" id="{0C50CF94-83FF-4CDC-8434-B643ECF42927}"/>
                </a:ext>
              </a:extLst>
            </p:cNvPr>
            <p:cNvSpPr/>
            <p:nvPr/>
          </p:nvSpPr>
          <p:spPr>
            <a:xfrm>
              <a:off x="518633" y="1979016"/>
              <a:ext cx="437221" cy="288147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lIns="36000" tIns="36000" rIns="36000" bIns="36000">
              <a:spAutoFit/>
            </a:bodyPr>
            <a:lstStyle/>
            <a:p>
              <a:r>
                <a:rPr lang="it-IT" sz="1400" b="1" baseline="30000" dirty="0">
                  <a:solidFill>
                    <a:srgbClr val="0000FF"/>
                  </a:solidFill>
                  <a:latin typeface="+mj-lt"/>
                </a:rPr>
                <a:t>1</a:t>
              </a:r>
              <a:r>
                <a:rPr lang="pl-PL" sz="1400" b="1" baseline="30000" dirty="0">
                  <a:solidFill>
                    <a:srgbClr val="0000FF"/>
                  </a:solidFill>
                  <a:latin typeface="+mj-lt"/>
                </a:rPr>
                <a:t>3</a:t>
              </a:r>
              <a:r>
                <a:rPr lang="it-IT" sz="1400" b="1" dirty="0">
                  <a:solidFill>
                    <a:srgbClr val="0000FF"/>
                  </a:solidFill>
                  <a:latin typeface="+mj-lt"/>
                </a:rPr>
                <a:t>C       </a:t>
              </a:r>
            </a:p>
          </p:txBody>
        </p:sp>
        <p:sp>
          <p:nvSpPr>
            <p:cNvPr id="151" name="Rettangolo 7">
              <a:extLst>
                <a:ext uri="{FF2B5EF4-FFF2-40B4-BE49-F238E27FC236}">
                  <a16:creationId xmlns:a16="http://schemas.microsoft.com/office/drawing/2014/main" id="{FB44A5D8-EF88-430C-BA2D-ACBFDE46BB86}"/>
                </a:ext>
              </a:extLst>
            </p:cNvPr>
            <p:cNvSpPr/>
            <p:nvPr/>
          </p:nvSpPr>
          <p:spPr>
            <a:xfrm>
              <a:off x="514261" y="2594492"/>
              <a:ext cx="437221" cy="288147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lIns="36000" tIns="36000" rIns="36000" bIns="36000">
              <a:spAutoFit/>
            </a:bodyPr>
            <a:lstStyle/>
            <a:p>
              <a:r>
                <a:rPr lang="it-IT" sz="1400" b="1" baseline="30000" dirty="0">
                  <a:solidFill>
                    <a:srgbClr val="0000FF"/>
                  </a:solidFill>
                  <a:latin typeface="+mj-lt"/>
                </a:rPr>
                <a:t>1</a:t>
              </a:r>
              <a:r>
                <a:rPr lang="pl-PL" sz="1400" b="1" baseline="30000" dirty="0">
                  <a:solidFill>
                    <a:srgbClr val="0000FF"/>
                  </a:solidFill>
                  <a:latin typeface="+mj-lt"/>
                </a:rPr>
                <a:t>2</a:t>
              </a:r>
              <a:r>
                <a:rPr lang="it-IT" sz="1400" b="1" dirty="0">
                  <a:solidFill>
                    <a:srgbClr val="0000FF"/>
                  </a:solidFill>
                  <a:latin typeface="+mj-lt"/>
                </a:rPr>
                <a:t>C   </a:t>
              </a:r>
              <a:r>
                <a:rPr lang="it-IT" sz="1400" b="1" i="1" dirty="0">
                  <a:solidFill>
                    <a:srgbClr val="0000FF"/>
                  </a:solidFill>
                  <a:latin typeface="+mj-lt"/>
                </a:rPr>
                <a:t> </a:t>
              </a:r>
              <a:r>
                <a:rPr lang="it-IT" sz="1400" b="1" dirty="0">
                  <a:solidFill>
                    <a:srgbClr val="0000FF"/>
                  </a:solidFill>
                  <a:latin typeface="+mj-lt"/>
                </a:rPr>
                <a:t>   </a:t>
              </a:r>
            </a:p>
          </p:txBody>
        </p:sp>
      </p:grpSp>
      <p:sp>
        <p:nvSpPr>
          <p:cNvPr id="152" name="Prostokąt 151">
            <a:extLst>
              <a:ext uri="{FF2B5EF4-FFF2-40B4-BE49-F238E27FC236}">
                <a16:creationId xmlns:a16="http://schemas.microsoft.com/office/drawing/2014/main" id="{1205A815-DF6D-43CF-9193-636A2C57797B}"/>
              </a:ext>
            </a:extLst>
          </p:cNvPr>
          <p:cNvSpPr/>
          <p:nvPr/>
        </p:nvSpPr>
        <p:spPr>
          <a:xfrm>
            <a:off x="583277" y="1624301"/>
            <a:ext cx="4254368" cy="733425"/>
          </a:xfrm>
          <a:prstGeom prst="rect">
            <a:avLst/>
          </a:prstGeom>
          <a:noFill/>
          <a:ln w="28575"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153" name="Objaśnienie prostokątne 90">
            <a:extLst>
              <a:ext uri="{FF2B5EF4-FFF2-40B4-BE49-F238E27FC236}">
                <a16:creationId xmlns:a16="http://schemas.microsoft.com/office/drawing/2014/main" id="{B801503D-F648-4AA1-9EB1-55B405770264}"/>
              </a:ext>
            </a:extLst>
          </p:cNvPr>
          <p:cNvSpPr/>
          <p:nvPr/>
        </p:nvSpPr>
        <p:spPr>
          <a:xfrm>
            <a:off x="5817383" y="749312"/>
            <a:ext cx="3044438" cy="887285"/>
          </a:xfrm>
          <a:prstGeom prst="roundRect">
            <a:avLst/>
          </a:prstGeom>
          <a:solidFill>
            <a:srgbClr val="EEF6F6"/>
          </a:solidFill>
          <a:ln>
            <a:noFill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>
              <a:spcAft>
                <a:spcPts val="600"/>
              </a:spcAft>
            </a:pPr>
            <a:r>
              <a:rPr lang="pl-PL" sz="1000" b="1" baseline="30000" dirty="0">
                <a:solidFill>
                  <a:srgbClr val="0000FF"/>
                </a:solidFill>
                <a:latin typeface="+mj-lt"/>
              </a:rPr>
              <a:t>13</a:t>
            </a:r>
            <a:r>
              <a:rPr lang="pl-PL" sz="1000" b="1" dirty="0">
                <a:solidFill>
                  <a:srgbClr val="0000FF"/>
                </a:solidFill>
                <a:latin typeface="+mj-lt"/>
              </a:rPr>
              <a:t>C</a:t>
            </a:r>
            <a:r>
              <a:rPr lang="pl-PL" sz="1000" dirty="0">
                <a:latin typeface="+mj-lt"/>
              </a:rPr>
              <a:t> </a:t>
            </a:r>
            <a:r>
              <a:rPr lang="pl-PL" sz="1000" dirty="0" err="1">
                <a:latin typeface="+mj-lt"/>
              </a:rPr>
              <a:t>is</a:t>
            </a:r>
            <a:r>
              <a:rPr lang="pl-PL" sz="1000" dirty="0">
                <a:latin typeface="+mj-lt"/>
              </a:rPr>
              <a:t> a </a:t>
            </a:r>
            <a:r>
              <a:rPr lang="pl-PL" sz="1000" dirty="0" err="1">
                <a:latin typeface="+mj-lt"/>
              </a:rPr>
              <a:t>perfect</a:t>
            </a:r>
            <a:r>
              <a:rPr lang="pl-PL" sz="1000" dirty="0">
                <a:latin typeface="+mj-lt"/>
              </a:rPr>
              <a:t> </a:t>
            </a:r>
            <a:r>
              <a:rPr lang="pl-PL" sz="1000" dirty="0" err="1">
                <a:latin typeface="+mj-lt"/>
              </a:rPr>
              <a:t>case</a:t>
            </a:r>
            <a:r>
              <a:rPr lang="pl-PL" sz="1000" dirty="0">
                <a:latin typeface="+mj-lt"/>
              </a:rPr>
              <a:t> to start:</a:t>
            </a:r>
          </a:p>
          <a:p>
            <a:pPr marL="468000" indent="-285750">
              <a:buFont typeface="Wingdings" pitchFamily="2" charset="2"/>
              <a:buChar char="þ"/>
            </a:pPr>
            <a:r>
              <a:rPr lang="pl-PL" sz="1000" dirty="0" err="1">
                <a:latin typeface="+mj-lt"/>
              </a:rPr>
              <a:t>strong</a:t>
            </a:r>
            <a:r>
              <a:rPr lang="pl-PL" sz="1000" dirty="0">
                <a:latin typeface="+mj-lt"/>
              </a:rPr>
              <a:t> M4 </a:t>
            </a:r>
            <a:r>
              <a:rPr lang="pl-PL" sz="1000" dirty="0" err="1">
                <a:latin typeface="+mj-lt"/>
              </a:rPr>
              <a:t>excitation</a:t>
            </a:r>
            <a:endParaRPr lang="pl-PL" sz="1000" dirty="0">
              <a:latin typeface="+mj-lt"/>
            </a:endParaRPr>
          </a:p>
          <a:p>
            <a:pPr marL="468000" indent="-285750">
              <a:buFont typeface="Wingdings" pitchFamily="2" charset="2"/>
              <a:buChar char="þ"/>
            </a:pPr>
            <a:r>
              <a:rPr lang="pl-PL" sz="1000" dirty="0" err="1">
                <a:latin typeface="+mj-lt"/>
              </a:rPr>
              <a:t>well</a:t>
            </a:r>
            <a:r>
              <a:rPr lang="pl-PL" sz="1000" dirty="0">
                <a:latin typeface="+mj-lt"/>
              </a:rPr>
              <a:t> </a:t>
            </a:r>
            <a:r>
              <a:rPr lang="pl-PL" sz="1000" dirty="0" err="1">
                <a:latin typeface="+mj-lt"/>
              </a:rPr>
              <a:t>isolated</a:t>
            </a:r>
            <a:r>
              <a:rPr lang="pl-PL" sz="1000" dirty="0">
                <a:latin typeface="+mj-lt"/>
              </a:rPr>
              <a:t> </a:t>
            </a:r>
            <a:r>
              <a:rPr lang="pl-PL" sz="1000" dirty="0" err="1">
                <a:latin typeface="+mj-lt"/>
              </a:rPr>
              <a:t>peak</a:t>
            </a:r>
            <a:r>
              <a:rPr lang="pl-PL" sz="1000" dirty="0">
                <a:latin typeface="+mj-lt"/>
              </a:rPr>
              <a:t> </a:t>
            </a:r>
          </a:p>
          <a:p>
            <a:pPr marL="468000" indent="-285750">
              <a:buFont typeface="Wingdings" pitchFamily="2" charset="2"/>
              <a:buChar char="þ"/>
            </a:pPr>
            <a:r>
              <a:rPr lang="pl-PL" sz="1000" dirty="0" err="1">
                <a:latin typeface="+mj-lt"/>
              </a:rPr>
              <a:t>quite</a:t>
            </a:r>
            <a:r>
              <a:rPr lang="pl-PL" sz="1000" dirty="0">
                <a:latin typeface="+mj-lt"/>
              </a:rPr>
              <a:t> </a:t>
            </a:r>
            <a:r>
              <a:rPr lang="pl-PL" sz="1000" dirty="0" err="1">
                <a:latin typeface="+mj-lt"/>
              </a:rPr>
              <a:t>easy</a:t>
            </a:r>
            <a:r>
              <a:rPr lang="pl-PL" sz="1000" dirty="0">
                <a:latin typeface="+mj-lt"/>
              </a:rPr>
              <a:t> </a:t>
            </a:r>
            <a:r>
              <a:rPr lang="pl-PL" sz="1000" dirty="0" err="1">
                <a:latin typeface="+mj-lt"/>
              </a:rPr>
              <a:t>preparation</a:t>
            </a:r>
            <a:r>
              <a:rPr lang="pl-PL" sz="1000" dirty="0">
                <a:latin typeface="+mj-lt"/>
              </a:rPr>
              <a:t> of target</a:t>
            </a:r>
          </a:p>
        </p:txBody>
      </p:sp>
      <p:grpSp>
        <p:nvGrpSpPr>
          <p:cNvPr id="189" name="Grupa 188">
            <a:extLst>
              <a:ext uri="{FF2B5EF4-FFF2-40B4-BE49-F238E27FC236}">
                <a16:creationId xmlns:a16="http://schemas.microsoft.com/office/drawing/2014/main" id="{AAAE06E8-6909-489B-8858-F640B02ADB1A}"/>
              </a:ext>
            </a:extLst>
          </p:cNvPr>
          <p:cNvGrpSpPr/>
          <p:nvPr/>
        </p:nvGrpSpPr>
        <p:grpSpPr>
          <a:xfrm>
            <a:off x="228863" y="3474552"/>
            <a:ext cx="4698332" cy="1486610"/>
            <a:chOff x="141037" y="3575343"/>
            <a:chExt cx="4698332" cy="1486610"/>
          </a:xfrm>
        </p:grpSpPr>
        <p:pic>
          <p:nvPicPr>
            <p:cNvPr id="190" name="Picture 2">
              <a:extLst>
                <a:ext uri="{FF2B5EF4-FFF2-40B4-BE49-F238E27FC236}">
                  <a16:creationId xmlns:a16="http://schemas.microsoft.com/office/drawing/2014/main" id="{23539F63-2528-48F0-A56F-FB376BFFC3F8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21481" b="12097"/>
            <a:stretch/>
          </p:blipFill>
          <p:spPr bwMode="auto">
            <a:xfrm>
              <a:off x="141037" y="3592005"/>
              <a:ext cx="4698332" cy="1469948"/>
            </a:xfrm>
            <a:prstGeom prst="rect">
              <a:avLst/>
            </a:prstGeom>
            <a:noFill/>
            <a:ln w="12700">
              <a:noFill/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sp>
          <p:nvSpPr>
            <p:cNvPr id="191" name="Rettangolo 7">
              <a:extLst>
                <a:ext uri="{FF2B5EF4-FFF2-40B4-BE49-F238E27FC236}">
                  <a16:creationId xmlns:a16="http://schemas.microsoft.com/office/drawing/2014/main" id="{A2198470-5167-4F90-981F-6C25F13FBD17}"/>
                </a:ext>
              </a:extLst>
            </p:cNvPr>
            <p:cNvSpPr/>
            <p:nvPr/>
          </p:nvSpPr>
          <p:spPr>
            <a:xfrm>
              <a:off x="474006" y="3644473"/>
              <a:ext cx="381574" cy="288147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lIns="36000" tIns="36000" rIns="36000" bIns="36000">
              <a:spAutoFit/>
            </a:bodyPr>
            <a:lstStyle/>
            <a:p>
              <a:r>
                <a:rPr lang="it-IT" sz="1400" b="1" baseline="30000" dirty="0">
                  <a:solidFill>
                    <a:srgbClr val="0000FF"/>
                  </a:solidFill>
                  <a:latin typeface="+mj-lt"/>
                </a:rPr>
                <a:t>14</a:t>
              </a:r>
              <a:r>
                <a:rPr lang="pl-PL" sz="1400" b="1" dirty="0">
                  <a:solidFill>
                    <a:srgbClr val="0000FF"/>
                  </a:solidFill>
                  <a:latin typeface="+mj-lt"/>
                </a:rPr>
                <a:t>N</a:t>
              </a:r>
              <a:r>
                <a:rPr lang="it-IT" sz="1400" b="1" dirty="0">
                  <a:solidFill>
                    <a:srgbClr val="0000FF"/>
                  </a:solidFill>
                  <a:latin typeface="+mj-lt"/>
                </a:rPr>
                <a:t>       </a:t>
              </a:r>
            </a:p>
          </p:txBody>
        </p:sp>
        <p:sp>
          <p:nvSpPr>
            <p:cNvPr id="195" name="Rettangolo 7">
              <a:extLst>
                <a:ext uri="{FF2B5EF4-FFF2-40B4-BE49-F238E27FC236}">
                  <a16:creationId xmlns:a16="http://schemas.microsoft.com/office/drawing/2014/main" id="{BDEC8F16-1A7F-40DE-85BB-1901B3B2BB71}"/>
                </a:ext>
              </a:extLst>
            </p:cNvPr>
            <p:cNvSpPr/>
            <p:nvPr/>
          </p:nvSpPr>
          <p:spPr>
            <a:xfrm>
              <a:off x="2912113" y="3837856"/>
              <a:ext cx="341468" cy="288147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lIns="36000" tIns="36000" rIns="36000" bIns="36000">
              <a:spAutoFit/>
            </a:bodyPr>
            <a:lstStyle/>
            <a:p>
              <a:r>
                <a:rPr lang="it-IT" sz="1400" b="1" baseline="30000" dirty="0">
                  <a:solidFill>
                    <a:srgbClr val="0000FF"/>
                  </a:solidFill>
                  <a:latin typeface="+mj-lt"/>
                </a:rPr>
                <a:t>1</a:t>
              </a:r>
              <a:r>
                <a:rPr lang="pl-PL" sz="1400" b="1" baseline="30000" dirty="0">
                  <a:solidFill>
                    <a:srgbClr val="0000FF"/>
                  </a:solidFill>
                  <a:latin typeface="+mj-lt"/>
                </a:rPr>
                <a:t>6</a:t>
              </a:r>
              <a:r>
                <a:rPr lang="pl-PL" sz="1400" b="1" dirty="0">
                  <a:solidFill>
                    <a:srgbClr val="0000FF"/>
                  </a:solidFill>
                  <a:latin typeface="+mj-lt"/>
                </a:rPr>
                <a:t>O</a:t>
              </a:r>
              <a:r>
                <a:rPr lang="it-IT" sz="1400" b="1" dirty="0">
                  <a:solidFill>
                    <a:srgbClr val="0000FF"/>
                  </a:solidFill>
                  <a:latin typeface="+mj-lt"/>
                </a:rPr>
                <a:t>       </a:t>
              </a:r>
            </a:p>
          </p:txBody>
        </p:sp>
        <p:sp>
          <p:nvSpPr>
            <p:cNvPr id="214" name="Rettangolo 4">
              <a:extLst>
                <a:ext uri="{FF2B5EF4-FFF2-40B4-BE49-F238E27FC236}">
                  <a16:creationId xmlns:a16="http://schemas.microsoft.com/office/drawing/2014/main" id="{5DF57434-A4FD-4389-8894-18C98B847254}"/>
                </a:ext>
              </a:extLst>
            </p:cNvPr>
            <p:cNvSpPr/>
            <p:nvPr/>
          </p:nvSpPr>
          <p:spPr>
            <a:xfrm>
              <a:off x="2775105" y="4768582"/>
              <a:ext cx="1775368" cy="184666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pl-PL" sz="600" i="1" dirty="0">
                  <a:latin typeface="+mj-lt"/>
                </a:rPr>
                <a:t>C</a:t>
              </a:r>
              <a:r>
                <a:rPr lang="it-IT" sz="600" i="1" dirty="0">
                  <a:latin typeface="+mj-lt"/>
                </a:rPr>
                <a:t>.</a:t>
              </a:r>
              <a:r>
                <a:rPr lang="pl-PL" sz="600" i="1" dirty="0">
                  <a:latin typeface="+mj-lt"/>
                </a:rPr>
                <a:t>E.</a:t>
              </a:r>
              <a:r>
                <a:rPr lang="it-IT" sz="600" i="1" dirty="0">
                  <a:latin typeface="+mj-lt"/>
                </a:rPr>
                <a:t> H</a:t>
              </a:r>
              <a:r>
                <a:rPr lang="pl-PL" sz="600" i="1" dirty="0" err="1">
                  <a:latin typeface="+mj-lt"/>
                </a:rPr>
                <a:t>yde</a:t>
              </a:r>
              <a:r>
                <a:rPr lang="pl-PL" sz="600" i="1" dirty="0">
                  <a:latin typeface="+mj-lt"/>
                </a:rPr>
                <a:t>-Wright</a:t>
              </a:r>
              <a:r>
                <a:rPr lang="it-IT" sz="600" i="1" dirty="0">
                  <a:latin typeface="+mj-lt"/>
                </a:rPr>
                <a:t> et al., PRC3</a:t>
              </a:r>
              <a:r>
                <a:rPr lang="pl-PL" sz="600" i="1" dirty="0">
                  <a:latin typeface="+mj-lt"/>
                </a:rPr>
                <a:t>5</a:t>
              </a:r>
              <a:r>
                <a:rPr lang="it-IT" sz="600" i="1" dirty="0">
                  <a:latin typeface="+mj-lt"/>
                </a:rPr>
                <a:t>, </a:t>
              </a:r>
              <a:r>
                <a:rPr lang="pl-PL" sz="600" i="1" dirty="0">
                  <a:latin typeface="+mj-lt"/>
                </a:rPr>
                <a:t>880</a:t>
              </a:r>
              <a:r>
                <a:rPr lang="it-IT" sz="600" i="1" dirty="0">
                  <a:latin typeface="+mj-lt"/>
                </a:rPr>
                <a:t>(198</a:t>
              </a:r>
              <a:r>
                <a:rPr lang="pl-PL" sz="600" i="1" dirty="0">
                  <a:latin typeface="+mj-lt"/>
                </a:rPr>
                <a:t>7</a:t>
              </a:r>
              <a:r>
                <a:rPr lang="it-IT" sz="600" i="1" dirty="0">
                  <a:latin typeface="+mj-lt"/>
                </a:rPr>
                <a:t>)</a:t>
              </a:r>
            </a:p>
          </p:txBody>
        </p:sp>
        <p:sp>
          <p:nvSpPr>
            <p:cNvPr id="215" name="Rettangolo 4">
              <a:extLst>
                <a:ext uri="{FF2B5EF4-FFF2-40B4-BE49-F238E27FC236}">
                  <a16:creationId xmlns:a16="http://schemas.microsoft.com/office/drawing/2014/main" id="{7F801222-0F43-437D-A816-901E2B118AF0}"/>
                </a:ext>
              </a:extLst>
            </p:cNvPr>
            <p:cNvSpPr/>
            <p:nvPr/>
          </p:nvSpPr>
          <p:spPr>
            <a:xfrm>
              <a:off x="1456105" y="3976246"/>
              <a:ext cx="966406" cy="276999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pl-PL" sz="600" i="1" dirty="0">
                  <a:latin typeface="+mj-lt"/>
                </a:rPr>
                <a:t>J.C.</a:t>
              </a:r>
              <a:r>
                <a:rPr lang="it-IT" sz="600" i="1" dirty="0">
                  <a:latin typeface="+mj-lt"/>
                </a:rPr>
                <a:t> </a:t>
              </a:r>
              <a:r>
                <a:rPr lang="pl-PL" sz="600" i="1" dirty="0" err="1">
                  <a:latin typeface="+mj-lt"/>
                </a:rPr>
                <a:t>Bergstrom</a:t>
              </a:r>
              <a:r>
                <a:rPr lang="it-IT" sz="600" i="1" dirty="0">
                  <a:latin typeface="+mj-lt"/>
                </a:rPr>
                <a:t> et al., </a:t>
              </a:r>
              <a:endParaRPr lang="pl-PL" sz="600" i="1" dirty="0">
                <a:latin typeface="+mj-lt"/>
              </a:endParaRPr>
            </a:p>
            <a:p>
              <a:r>
                <a:rPr lang="it-IT" sz="600" i="1" dirty="0">
                  <a:latin typeface="+mj-lt"/>
                </a:rPr>
                <a:t>PRC</a:t>
              </a:r>
              <a:r>
                <a:rPr lang="pl-PL" sz="600" i="1" dirty="0">
                  <a:latin typeface="+mj-lt"/>
                </a:rPr>
                <a:t>29</a:t>
              </a:r>
              <a:r>
                <a:rPr lang="it-IT" sz="600" i="1" dirty="0">
                  <a:latin typeface="+mj-lt"/>
                </a:rPr>
                <a:t>, </a:t>
              </a:r>
              <a:r>
                <a:rPr lang="pl-PL" sz="600" i="1" dirty="0">
                  <a:latin typeface="+mj-lt"/>
                </a:rPr>
                <a:t>1168</a:t>
              </a:r>
              <a:r>
                <a:rPr lang="it-IT" sz="600" i="1" dirty="0">
                  <a:latin typeface="+mj-lt"/>
                </a:rPr>
                <a:t>(198</a:t>
              </a:r>
              <a:r>
                <a:rPr lang="pl-PL" sz="600" i="1" dirty="0">
                  <a:latin typeface="+mj-lt"/>
                </a:rPr>
                <a:t>4</a:t>
              </a:r>
              <a:r>
                <a:rPr lang="it-IT" sz="600" i="1" dirty="0">
                  <a:latin typeface="+mj-lt"/>
                </a:rPr>
                <a:t>)</a:t>
              </a:r>
            </a:p>
          </p:txBody>
        </p:sp>
        <p:sp>
          <p:nvSpPr>
            <p:cNvPr id="219" name="CasellaDiTesto 12">
              <a:extLst>
                <a:ext uri="{FF2B5EF4-FFF2-40B4-BE49-F238E27FC236}">
                  <a16:creationId xmlns:a16="http://schemas.microsoft.com/office/drawing/2014/main" id="{85835E2A-6F05-460A-A860-611D8B5152A7}"/>
                </a:ext>
              </a:extLst>
            </p:cNvPr>
            <p:cNvSpPr txBox="1"/>
            <p:nvPr/>
          </p:nvSpPr>
          <p:spPr>
            <a:xfrm>
              <a:off x="3900284" y="3575343"/>
              <a:ext cx="364027" cy="123111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lIns="0" tIns="0" rIns="0" bIns="0" rtlCol="0">
              <a:spAutoFit/>
            </a:bodyPr>
            <a:lstStyle/>
            <a:p>
              <a:r>
                <a:rPr lang="pl-PL" sz="800" b="1" dirty="0">
                  <a:solidFill>
                    <a:srgbClr val="FF0000"/>
                  </a:solidFill>
                  <a:latin typeface="+mj-lt"/>
                </a:rPr>
                <a:t>  18.98 </a:t>
              </a:r>
              <a:endParaRPr lang="it-IT" sz="800" b="1" dirty="0">
                <a:solidFill>
                  <a:srgbClr val="FF0000"/>
                </a:solidFill>
                <a:latin typeface="+mj-lt"/>
              </a:endParaRPr>
            </a:p>
          </p:txBody>
        </p:sp>
        <p:sp>
          <p:nvSpPr>
            <p:cNvPr id="220" name="CasellaDiTesto 12">
              <a:extLst>
                <a:ext uri="{FF2B5EF4-FFF2-40B4-BE49-F238E27FC236}">
                  <a16:creationId xmlns:a16="http://schemas.microsoft.com/office/drawing/2014/main" id="{6D7E2E88-2410-4DB5-ADC7-54201671CD9E}"/>
                </a:ext>
              </a:extLst>
            </p:cNvPr>
            <p:cNvSpPr txBox="1"/>
            <p:nvPr/>
          </p:nvSpPr>
          <p:spPr>
            <a:xfrm>
              <a:off x="4131020" y="3814416"/>
              <a:ext cx="355029" cy="123111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lIns="0" tIns="0" rIns="0" bIns="0" rtlCol="0">
              <a:spAutoFit/>
            </a:bodyPr>
            <a:lstStyle/>
            <a:p>
              <a:r>
                <a:rPr lang="pl-PL" sz="800" b="1" dirty="0">
                  <a:solidFill>
                    <a:srgbClr val="FF0000"/>
                  </a:solidFill>
                  <a:latin typeface="+mj-lt"/>
                </a:rPr>
                <a:t>19.80</a:t>
              </a:r>
              <a:endParaRPr lang="it-IT" sz="800" b="1" dirty="0">
                <a:solidFill>
                  <a:srgbClr val="FF0000"/>
                </a:solidFill>
                <a:latin typeface="+mj-lt"/>
              </a:endParaRPr>
            </a:p>
          </p:txBody>
        </p:sp>
        <p:sp>
          <p:nvSpPr>
            <p:cNvPr id="221" name="CasellaDiTesto 12">
              <a:extLst>
                <a:ext uri="{FF2B5EF4-FFF2-40B4-BE49-F238E27FC236}">
                  <a16:creationId xmlns:a16="http://schemas.microsoft.com/office/drawing/2014/main" id="{C90CDDCD-934A-4A1D-811B-4787FD17B98A}"/>
                </a:ext>
              </a:extLst>
            </p:cNvPr>
            <p:cNvSpPr txBox="1"/>
            <p:nvPr/>
          </p:nvSpPr>
          <p:spPr>
            <a:xfrm>
              <a:off x="3719324" y="3844753"/>
              <a:ext cx="332637" cy="123111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lIns="0" tIns="0" rIns="0" bIns="0" rtlCol="0">
              <a:spAutoFit/>
            </a:bodyPr>
            <a:lstStyle/>
            <a:p>
              <a:r>
                <a:rPr lang="pl-PL" sz="800" b="1" dirty="0">
                  <a:solidFill>
                    <a:srgbClr val="FF0000"/>
                  </a:solidFill>
                  <a:latin typeface="+mj-lt"/>
                </a:rPr>
                <a:t>17.79</a:t>
              </a:r>
              <a:endParaRPr lang="it-IT" sz="800" b="1" dirty="0">
                <a:solidFill>
                  <a:srgbClr val="FF0000"/>
                </a:solidFill>
                <a:latin typeface="+mj-lt"/>
              </a:endParaRPr>
            </a:p>
          </p:txBody>
        </p:sp>
        <p:sp>
          <p:nvSpPr>
            <p:cNvPr id="222" name="CasellaDiTesto 12">
              <a:extLst>
                <a:ext uri="{FF2B5EF4-FFF2-40B4-BE49-F238E27FC236}">
                  <a16:creationId xmlns:a16="http://schemas.microsoft.com/office/drawing/2014/main" id="{E7A7E9C8-4FB1-4E3A-B660-A4C0F7D5A5CF}"/>
                </a:ext>
              </a:extLst>
            </p:cNvPr>
            <p:cNvSpPr txBox="1"/>
            <p:nvPr/>
          </p:nvSpPr>
          <p:spPr>
            <a:xfrm>
              <a:off x="1072186" y="3663460"/>
              <a:ext cx="355029" cy="123111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lIns="0" tIns="0" rIns="0" bIns="0" rtlCol="0">
              <a:spAutoFit/>
            </a:bodyPr>
            <a:lstStyle/>
            <a:p>
              <a:r>
                <a:rPr lang="pl-PL" sz="800" b="1" dirty="0">
                  <a:solidFill>
                    <a:srgbClr val="FF0000"/>
                  </a:solidFill>
                  <a:latin typeface="+mj-lt"/>
                </a:rPr>
                <a:t>16.91</a:t>
              </a:r>
              <a:endParaRPr lang="it-IT" sz="800" b="1" dirty="0">
                <a:solidFill>
                  <a:srgbClr val="FF0000"/>
                </a:solidFill>
                <a:latin typeface="+mj-lt"/>
              </a:endParaRPr>
            </a:p>
          </p:txBody>
        </p:sp>
        <p:sp>
          <p:nvSpPr>
            <p:cNvPr id="223" name="CasellaDiTesto 12">
              <a:extLst>
                <a:ext uri="{FF2B5EF4-FFF2-40B4-BE49-F238E27FC236}">
                  <a16:creationId xmlns:a16="http://schemas.microsoft.com/office/drawing/2014/main" id="{697A38BC-103B-4B0E-954E-A74744DC46AC}"/>
                </a:ext>
              </a:extLst>
            </p:cNvPr>
            <p:cNvSpPr txBox="1"/>
            <p:nvPr/>
          </p:nvSpPr>
          <p:spPr>
            <a:xfrm>
              <a:off x="855504" y="3858475"/>
              <a:ext cx="266912" cy="123111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lIns="0" tIns="0" rIns="0" bIns="0" rtlCol="0">
              <a:spAutoFit/>
            </a:bodyPr>
            <a:lstStyle/>
            <a:p>
              <a:r>
                <a:rPr lang="pl-PL" sz="800" b="1" dirty="0">
                  <a:solidFill>
                    <a:srgbClr val="FF0000"/>
                  </a:solidFill>
                  <a:latin typeface="+mj-lt"/>
                </a:rPr>
                <a:t>20.1</a:t>
              </a:r>
              <a:endParaRPr lang="it-IT" sz="800" b="1" dirty="0">
                <a:solidFill>
                  <a:srgbClr val="FF0000"/>
                </a:solidFill>
                <a:latin typeface="+mj-lt"/>
              </a:endParaRPr>
            </a:p>
          </p:txBody>
        </p:sp>
        <p:sp>
          <p:nvSpPr>
            <p:cNvPr id="224" name="CasellaDiTesto 12">
              <a:extLst>
                <a:ext uri="{FF2B5EF4-FFF2-40B4-BE49-F238E27FC236}">
                  <a16:creationId xmlns:a16="http://schemas.microsoft.com/office/drawing/2014/main" id="{277E14CA-02A8-4473-8B09-BBE34C5E9BC6}"/>
                </a:ext>
              </a:extLst>
            </p:cNvPr>
            <p:cNvSpPr txBox="1"/>
            <p:nvPr/>
          </p:nvSpPr>
          <p:spPr>
            <a:xfrm>
              <a:off x="1271534" y="4300507"/>
              <a:ext cx="355029" cy="123111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lIns="0" tIns="0" rIns="0" bIns="0" rtlCol="0">
              <a:spAutoFit/>
            </a:bodyPr>
            <a:lstStyle/>
            <a:p>
              <a:r>
                <a:rPr lang="pl-PL" sz="800" b="1" dirty="0">
                  <a:solidFill>
                    <a:srgbClr val="FF0000"/>
                  </a:solidFill>
                  <a:latin typeface="+mj-lt"/>
                </a:rPr>
                <a:t>15.0</a:t>
              </a:r>
              <a:endParaRPr lang="it-IT" sz="800" b="1" dirty="0">
                <a:solidFill>
                  <a:srgbClr val="FF0000"/>
                </a:solidFill>
                <a:latin typeface="+mj-lt"/>
              </a:endParaRPr>
            </a:p>
          </p:txBody>
        </p:sp>
        <p:sp>
          <p:nvSpPr>
            <p:cNvPr id="225" name="CasellaDiTesto 12">
              <a:extLst>
                <a:ext uri="{FF2B5EF4-FFF2-40B4-BE49-F238E27FC236}">
                  <a16:creationId xmlns:a16="http://schemas.microsoft.com/office/drawing/2014/main" id="{6A031030-BABB-4BE1-8199-D35EE3835C01}"/>
                </a:ext>
              </a:extLst>
            </p:cNvPr>
            <p:cNvSpPr txBox="1"/>
            <p:nvPr/>
          </p:nvSpPr>
          <p:spPr>
            <a:xfrm>
              <a:off x="1015849" y="4320648"/>
              <a:ext cx="175905" cy="92333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lIns="0" tIns="0" rIns="0" bIns="0" rtlCol="0">
              <a:spAutoFit/>
            </a:bodyPr>
            <a:lstStyle/>
            <a:p>
              <a:r>
                <a:rPr lang="pl-PL" sz="600" b="1" dirty="0">
                  <a:solidFill>
                    <a:srgbClr val="FF0000"/>
                  </a:solidFill>
                  <a:latin typeface="+mj-lt"/>
                </a:rPr>
                <a:t>18.5</a:t>
              </a:r>
              <a:endParaRPr lang="it-IT" sz="600" b="1" dirty="0">
                <a:solidFill>
                  <a:srgbClr val="FF0000"/>
                </a:solidFill>
                <a:latin typeface="+mj-lt"/>
              </a:endParaRPr>
            </a:p>
          </p:txBody>
        </p:sp>
      </p:grpSp>
      <p:sp>
        <p:nvSpPr>
          <p:cNvPr id="227" name="Tytuł 1">
            <a:extLst>
              <a:ext uri="{FF2B5EF4-FFF2-40B4-BE49-F238E27FC236}">
                <a16:creationId xmlns:a16="http://schemas.microsoft.com/office/drawing/2014/main" id="{76344255-5FB3-4224-AE54-A284F3A3F384}"/>
              </a:ext>
            </a:extLst>
          </p:cNvPr>
          <p:cNvSpPr txBox="1">
            <a:spLocks/>
          </p:cNvSpPr>
          <p:nvPr/>
        </p:nvSpPr>
        <p:spPr>
          <a:xfrm>
            <a:off x="135218" y="95400"/>
            <a:ext cx="7473753" cy="963543"/>
          </a:xfrm>
          <a:prstGeom prst="rect">
            <a:avLst/>
          </a:prstGeom>
        </p:spPr>
        <p:txBody>
          <a:bodyPr vert="horz" anchor="ctr">
            <a:normAutofit/>
          </a:bodyPr>
          <a:lstStyle>
            <a:lvl1pPr algn="l" rtl="0" eaLnBrk="1" latinLnBrk="0" hangingPunct="1">
              <a:spcBef>
                <a:spcPct val="0"/>
              </a:spcBef>
              <a:buNone/>
              <a:defRPr kumimoji="0" sz="400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pl-PL" sz="2000" dirty="0" err="1"/>
              <a:t>Stretched</a:t>
            </a:r>
            <a:r>
              <a:rPr lang="pl-PL" sz="2000" dirty="0"/>
              <a:t> </a:t>
            </a:r>
            <a:r>
              <a:rPr lang="pl-PL" sz="2000" dirty="0" err="1"/>
              <a:t>resonances</a:t>
            </a:r>
            <a:r>
              <a:rPr lang="pl-PL" sz="2000" dirty="0"/>
              <a:t> – from </a:t>
            </a:r>
            <a:r>
              <a:rPr lang="pl-PL" sz="2000" dirty="0" err="1"/>
              <a:t>previous</a:t>
            </a:r>
            <a:r>
              <a:rPr lang="pl-PL" sz="2000" dirty="0"/>
              <a:t> </a:t>
            </a:r>
            <a:r>
              <a:rPr lang="pl-PL" sz="2000" dirty="0" err="1"/>
              <a:t>works</a:t>
            </a:r>
            <a:endParaRPr lang="pl-PL" sz="2000" dirty="0"/>
          </a:p>
        </p:txBody>
      </p:sp>
    </p:spTree>
    <p:extLst>
      <p:ext uri="{BB962C8B-B14F-4D97-AF65-F5344CB8AC3E}">
        <p14:creationId xmlns:p14="http://schemas.microsoft.com/office/powerpoint/2010/main" val="8298709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2" grpId="0" animBg="1"/>
      <p:bldP spid="153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5" name="Grupa 24"/>
          <p:cNvGrpSpPr/>
          <p:nvPr/>
        </p:nvGrpSpPr>
        <p:grpSpPr>
          <a:xfrm>
            <a:off x="5371426" y="2134857"/>
            <a:ext cx="3709752" cy="2947507"/>
            <a:chOff x="5434248" y="2023175"/>
            <a:chExt cx="3709752" cy="2947507"/>
          </a:xfrm>
        </p:grpSpPr>
        <p:pic>
          <p:nvPicPr>
            <p:cNvPr id="105" name="Immagine 9"/>
            <p:cNvPicPr>
              <a:picLocks noChangeAspect="1"/>
            </p:cNvPicPr>
            <p:nvPr/>
          </p:nvPicPr>
          <p:blipFill rotWithShape="1">
            <a:blip r:embed="rId3"/>
            <a:srcRect l="17440" t="1168" r="632" b="5835"/>
            <a:stretch/>
          </p:blipFill>
          <p:spPr>
            <a:xfrm>
              <a:off x="5934075" y="2588419"/>
              <a:ext cx="2993231" cy="1945481"/>
            </a:xfrm>
            <a:prstGeom prst="rect">
              <a:avLst/>
            </a:prstGeom>
          </p:spPr>
        </p:pic>
        <p:sp>
          <p:nvSpPr>
            <p:cNvPr id="193" name="Prostokąt 192"/>
            <p:cNvSpPr/>
            <p:nvPr/>
          </p:nvSpPr>
          <p:spPr>
            <a:xfrm>
              <a:off x="5929622" y="2544075"/>
              <a:ext cx="937548" cy="27603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l-PL"/>
            </a:p>
          </p:txBody>
        </p:sp>
        <p:sp>
          <p:nvSpPr>
            <p:cNvPr id="109" name="Prostokąt 108"/>
            <p:cNvSpPr/>
            <p:nvPr/>
          </p:nvSpPr>
          <p:spPr bwMode="auto">
            <a:xfrm>
              <a:off x="6240182" y="4560221"/>
              <a:ext cx="11465" cy="409742"/>
            </a:xfrm>
            <a:prstGeom prst="rect">
              <a:avLst/>
            </a:prstGeom>
            <a:solidFill>
              <a:srgbClr val="009999"/>
            </a:solidFill>
            <a:ln w="28575" cap="flat" cmpd="sng" algn="ctr">
              <a:noFill/>
              <a:prstDash val="solid"/>
              <a:miter lim="800000"/>
              <a:headEnd type="none" w="med" len="med"/>
              <a:tailEnd type="arrow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pl-PL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</a:endParaRPr>
            </a:p>
          </p:txBody>
        </p:sp>
        <p:sp>
          <p:nvSpPr>
            <p:cNvPr id="110" name="Prostokąt 109"/>
            <p:cNvSpPr/>
            <p:nvPr/>
          </p:nvSpPr>
          <p:spPr bwMode="auto">
            <a:xfrm>
              <a:off x="6639894" y="4560221"/>
              <a:ext cx="11465" cy="409742"/>
            </a:xfrm>
            <a:prstGeom prst="rect">
              <a:avLst/>
            </a:prstGeom>
            <a:solidFill>
              <a:srgbClr val="009999"/>
            </a:solidFill>
            <a:ln w="28575" cap="flat" cmpd="sng" algn="ctr">
              <a:noFill/>
              <a:prstDash val="solid"/>
              <a:miter lim="800000"/>
              <a:headEnd type="none" w="med" len="med"/>
              <a:tailEnd type="arrow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pl-PL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</a:endParaRPr>
            </a:p>
          </p:txBody>
        </p:sp>
        <p:sp>
          <p:nvSpPr>
            <p:cNvPr id="111" name="Prostokąt 110"/>
            <p:cNvSpPr/>
            <p:nvPr/>
          </p:nvSpPr>
          <p:spPr bwMode="auto">
            <a:xfrm>
              <a:off x="7472856" y="4560940"/>
              <a:ext cx="11465" cy="409742"/>
            </a:xfrm>
            <a:prstGeom prst="rect">
              <a:avLst/>
            </a:prstGeom>
            <a:solidFill>
              <a:srgbClr val="009999"/>
            </a:solidFill>
            <a:ln w="28575" cap="flat" cmpd="sng" algn="ctr">
              <a:noFill/>
              <a:prstDash val="solid"/>
              <a:miter lim="800000"/>
              <a:headEnd type="none" w="med" len="med"/>
              <a:tailEnd type="arrow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pl-PL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</a:endParaRPr>
            </a:p>
          </p:txBody>
        </p:sp>
        <p:sp>
          <p:nvSpPr>
            <p:cNvPr id="112" name="Prostokąt 111"/>
            <p:cNvSpPr/>
            <p:nvPr/>
          </p:nvSpPr>
          <p:spPr bwMode="auto">
            <a:xfrm>
              <a:off x="7886711" y="4560221"/>
              <a:ext cx="11465" cy="409742"/>
            </a:xfrm>
            <a:prstGeom prst="rect">
              <a:avLst/>
            </a:prstGeom>
            <a:solidFill>
              <a:srgbClr val="009999"/>
            </a:solidFill>
            <a:ln w="28575" cap="flat" cmpd="sng" algn="ctr">
              <a:noFill/>
              <a:prstDash val="solid"/>
              <a:miter lim="800000"/>
              <a:headEnd type="none" w="med" len="med"/>
              <a:tailEnd type="arrow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pl-PL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</a:endParaRPr>
            </a:p>
          </p:txBody>
        </p:sp>
        <p:sp>
          <p:nvSpPr>
            <p:cNvPr id="113" name="Prostokąt 112"/>
            <p:cNvSpPr/>
            <p:nvPr/>
          </p:nvSpPr>
          <p:spPr bwMode="auto">
            <a:xfrm>
              <a:off x="9132535" y="4554626"/>
              <a:ext cx="11465" cy="409742"/>
            </a:xfrm>
            <a:prstGeom prst="rect">
              <a:avLst/>
            </a:prstGeom>
            <a:solidFill>
              <a:srgbClr val="009999"/>
            </a:solidFill>
            <a:ln w="28575" cap="flat" cmpd="sng" algn="ctr">
              <a:noFill/>
              <a:prstDash val="solid"/>
              <a:miter lim="800000"/>
              <a:headEnd type="none" w="med" len="med"/>
              <a:tailEnd type="arrow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pl-PL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</a:endParaRPr>
            </a:p>
          </p:txBody>
        </p:sp>
        <p:sp>
          <p:nvSpPr>
            <p:cNvPr id="114" name="pole tekstowe 113"/>
            <p:cNvSpPr txBox="1"/>
            <p:nvPr/>
          </p:nvSpPr>
          <p:spPr>
            <a:xfrm>
              <a:off x="6213158" y="4697621"/>
              <a:ext cx="439544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pl-PL" sz="1000" dirty="0">
                  <a:latin typeface="Arial" pitchFamily="34" charset="0"/>
                  <a:cs typeface="Arial" pitchFamily="34" charset="0"/>
                </a:rPr>
                <a:t>1s</a:t>
              </a:r>
              <a:r>
                <a:rPr lang="pl-PL" sz="1000" baseline="-25000" dirty="0">
                  <a:latin typeface="Arial" pitchFamily="34" charset="0"/>
                  <a:cs typeface="Arial" pitchFamily="34" charset="0"/>
                </a:rPr>
                <a:t>1/2</a:t>
              </a:r>
            </a:p>
          </p:txBody>
        </p:sp>
        <p:sp>
          <p:nvSpPr>
            <p:cNvPr id="115" name="pole tekstowe 114"/>
            <p:cNvSpPr txBox="1"/>
            <p:nvPr/>
          </p:nvSpPr>
          <p:spPr>
            <a:xfrm>
              <a:off x="6843218" y="4697621"/>
              <a:ext cx="44595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pl-PL" sz="1000" dirty="0">
                  <a:latin typeface="Arial" pitchFamily="34" charset="0"/>
                  <a:cs typeface="Arial" pitchFamily="34" charset="0"/>
                </a:rPr>
                <a:t>1p</a:t>
              </a:r>
              <a:r>
                <a:rPr lang="pl-PL" sz="1000" baseline="-25000" dirty="0">
                  <a:latin typeface="Arial" pitchFamily="34" charset="0"/>
                  <a:cs typeface="Arial" pitchFamily="34" charset="0"/>
                </a:rPr>
                <a:t>3/2</a:t>
              </a:r>
            </a:p>
          </p:txBody>
        </p:sp>
        <p:sp>
          <p:nvSpPr>
            <p:cNvPr id="135" name="pole tekstowe 134"/>
            <p:cNvSpPr txBox="1"/>
            <p:nvPr/>
          </p:nvSpPr>
          <p:spPr>
            <a:xfrm>
              <a:off x="7451036" y="4700087"/>
              <a:ext cx="44595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pl-PL" sz="1000" dirty="0">
                  <a:latin typeface="Arial" pitchFamily="34" charset="0"/>
                  <a:cs typeface="Arial" pitchFamily="34" charset="0"/>
                </a:rPr>
                <a:t>1p</a:t>
              </a:r>
              <a:r>
                <a:rPr lang="pl-PL" sz="1000" baseline="-25000" dirty="0">
                  <a:latin typeface="Arial" pitchFamily="34" charset="0"/>
                  <a:cs typeface="Arial" pitchFamily="34" charset="0"/>
                </a:rPr>
                <a:t>1/2</a:t>
              </a:r>
            </a:p>
          </p:txBody>
        </p:sp>
        <p:sp>
          <p:nvSpPr>
            <p:cNvPr id="154" name="pole tekstowe 153"/>
            <p:cNvSpPr txBox="1"/>
            <p:nvPr/>
          </p:nvSpPr>
          <p:spPr>
            <a:xfrm>
              <a:off x="8314097" y="4712001"/>
              <a:ext cx="44595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pl-PL" sz="1000" dirty="0">
                  <a:latin typeface="Arial" pitchFamily="34" charset="0"/>
                  <a:cs typeface="Arial" pitchFamily="34" charset="0"/>
                </a:rPr>
                <a:t>1d</a:t>
              </a:r>
              <a:r>
                <a:rPr lang="pl-PL" sz="1000" baseline="-25000" dirty="0">
                  <a:latin typeface="Arial" pitchFamily="34" charset="0"/>
                  <a:cs typeface="Arial" pitchFamily="34" charset="0"/>
                </a:rPr>
                <a:t>5/2</a:t>
              </a:r>
            </a:p>
          </p:txBody>
        </p:sp>
        <p:sp>
          <p:nvSpPr>
            <p:cNvPr id="155" name="Prostokąt 154"/>
            <p:cNvSpPr/>
            <p:nvPr/>
          </p:nvSpPr>
          <p:spPr bwMode="auto">
            <a:xfrm rot="16200000">
              <a:off x="5773927" y="4106895"/>
              <a:ext cx="11134" cy="420732"/>
            </a:xfrm>
            <a:prstGeom prst="rect">
              <a:avLst/>
            </a:prstGeom>
            <a:solidFill>
              <a:srgbClr val="FFC000"/>
            </a:solidFill>
            <a:ln w="28575" cap="flat" cmpd="sng" algn="ctr">
              <a:noFill/>
              <a:prstDash val="solid"/>
              <a:miter lim="800000"/>
              <a:headEnd type="none" w="med" len="med"/>
              <a:tailEnd type="arrow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pl-PL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</a:endParaRPr>
            </a:p>
          </p:txBody>
        </p:sp>
        <p:sp>
          <p:nvSpPr>
            <p:cNvPr id="156" name="Prostokąt 155"/>
            <p:cNvSpPr/>
            <p:nvPr/>
          </p:nvSpPr>
          <p:spPr bwMode="auto">
            <a:xfrm rot="16200000">
              <a:off x="5765444" y="3673453"/>
              <a:ext cx="11134" cy="420732"/>
            </a:xfrm>
            <a:prstGeom prst="rect">
              <a:avLst/>
            </a:prstGeom>
            <a:solidFill>
              <a:srgbClr val="FFC000"/>
            </a:solidFill>
            <a:ln w="28575" cap="flat" cmpd="sng" algn="ctr">
              <a:noFill/>
              <a:prstDash val="solid"/>
              <a:miter lim="800000"/>
              <a:headEnd type="none" w="med" len="med"/>
              <a:tailEnd type="arrow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pl-PL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</a:endParaRPr>
            </a:p>
          </p:txBody>
        </p:sp>
        <p:sp>
          <p:nvSpPr>
            <p:cNvPr id="157" name="Prostokąt 156"/>
            <p:cNvSpPr/>
            <p:nvPr/>
          </p:nvSpPr>
          <p:spPr bwMode="auto">
            <a:xfrm rot="16200000">
              <a:off x="5765444" y="2788084"/>
              <a:ext cx="11134" cy="420732"/>
            </a:xfrm>
            <a:prstGeom prst="rect">
              <a:avLst/>
            </a:prstGeom>
            <a:solidFill>
              <a:srgbClr val="FFC000"/>
            </a:solidFill>
            <a:ln w="28575" cap="flat" cmpd="sng" algn="ctr">
              <a:noFill/>
              <a:prstDash val="solid"/>
              <a:miter lim="800000"/>
              <a:headEnd type="none" w="med" len="med"/>
              <a:tailEnd type="arrow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pl-PL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</a:endParaRPr>
            </a:p>
          </p:txBody>
        </p:sp>
        <p:sp>
          <p:nvSpPr>
            <p:cNvPr id="158" name="pole tekstowe 157"/>
            <p:cNvSpPr txBox="1"/>
            <p:nvPr/>
          </p:nvSpPr>
          <p:spPr>
            <a:xfrm>
              <a:off x="5453718" y="3976790"/>
              <a:ext cx="439544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pl-PL" sz="1000" dirty="0">
                  <a:latin typeface="Arial" pitchFamily="34" charset="0"/>
                  <a:cs typeface="Arial" pitchFamily="34" charset="0"/>
                </a:rPr>
                <a:t>1s</a:t>
              </a:r>
              <a:r>
                <a:rPr lang="pl-PL" sz="1000" baseline="-25000" dirty="0">
                  <a:latin typeface="Arial" pitchFamily="34" charset="0"/>
                  <a:cs typeface="Arial" pitchFamily="34" charset="0"/>
                </a:rPr>
                <a:t>1/2</a:t>
              </a:r>
            </a:p>
          </p:txBody>
        </p:sp>
        <p:sp>
          <p:nvSpPr>
            <p:cNvPr id="159" name="pole tekstowe 158"/>
            <p:cNvSpPr txBox="1"/>
            <p:nvPr/>
          </p:nvSpPr>
          <p:spPr>
            <a:xfrm>
              <a:off x="5453720" y="3274494"/>
              <a:ext cx="44595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pl-PL" sz="1000" dirty="0">
                  <a:latin typeface="Arial" pitchFamily="34" charset="0"/>
                  <a:cs typeface="Arial" pitchFamily="34" charset="0"/>
                </a:rPr>
                <a:t>1p</a:t>
              </a:r>
              <a:r>
                <a:rPr lang="pl-PL" sz="1000" baseline="-25000" dirty="0">
                  <a:latin typeface="Arial" pitchFamily="34" charset="0"/>
                  <a:cs typeface="Arial" pitchFamily="34" charset="0"/>
                </a:rPr>
                <a:t>3/2</a:t>
              </a:r>
            </a:p>
          </p:txBody>
        </p:sp>
        <p:sp>
          <p:nvSpPr>
            <p:cNvPr id="160" name="pole tekstowe 159"/>
            <p:cNvSpPr txBox="1"/>
            <p:nvPr/>
          </p:nvSpPr>
          <p:spPr>
            <a:xfrm>
              <a:off x="5453720" y="2656146"/>
              <a:ext cx="44595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pl-PL" sz="1000" dirty="0">
                  <a:latin typeface="Arial" pitchFamily="34" charset="0"/>
                  <a:cs typeface="Arial" pitchFamily="34" charset="0"/>
                </a:rPr>
                <a:t>1p</a:t>
              </a:r>
              <a:r>
                <a:rPr lang="pl-PL" sz="1000" baseline="-25000" dirty="0">
                  <a:latin typeface="Arial" pitchFamily="34" charset="0"/>
                  <a:cs typeface="Arial" pitchFamily="34" charset="0"/>
                </a:rPr>
                <a:t>1/2</a:t>
              </a:r>
            </a:p>
          </p:txBody>
        </p:sp>
        <p:sp>
          <p:nvSpPr>
            <p:cNvPr id="161" name="pole tekstowe 160"/>
            <p:cNvSpPr txBox="1"/>
            <p:nvPr/>
          </p:nvSpPr>
          <p:spPr>
            <a:xfrm>
              <a:off x="5434248" y="2033222"/>
              <a:ext cx="44595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pl-PL" sz="1000" dirty="0">
                  <a:latin typeface="Arial" pitchFamily="34" charset="0"/>
                  <a:cs typeface="Arial" pitchFamily="34" charset="0"/>
                </a:rPr>
                <a:t>1d</a:t>
              </a:r>
              <a:r>
                <a:rPr lang="pl-PL" sz="1000" baseline="-25000" dirty="0">
                  <a:latin typeface="Arial" pitchFamily="34" charset="0"/>
                  <a:cs typeface="Arial" pitchFamily="34" charset="0"/>
                </a:rPr>
                <a:t>5/2</a:t>
              </a:r>
            </a:p>
          </p:txBody>
        </p:sp>
        <p:sp>
          <p:nvSpPr>
            <p:cNvPr id="162" name="Prostokąt 161"/>
            <p:cNvSpPr/>
            <p:nvPr/>
          </p:nvSpPr>
          <p:spPr bwMode="auto">
            <a:xfrm rot="16200000">
              <a:off x="5769844" y="2358376"/>
              <a:ext cx="11134" cy="420732"/>
            </a:xfrm>
            <a:prstGeom prst="rect">
              <a:avLst/>
            </a:prstGeom>
            <a:solidFill>
              <a:srgbClr val="FFC000"/>
            </a:solidFill>
            <a:ln w="28575" cap="flat" cmpd="sng" algn="ctr">
              <a:noFill/>
              <a:prstDash val="solid"/>
              <a:miter lim="800000"/>
              <a:headEnd type="none" w="med" len="med"/>
              <a:tailEnd type="arrow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pl-PL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</a:endParaRPr>
            </a:p>
          </p:txBody>
        </p:sp>
        <p:cxnSp>
          <p:nvCxnSpPr>
            <p:cNvPr id="163" name="Łącznik prosty ze strzałką 162"/>
            <p:cNvCxnSpPr/>
            <p:nvPr/>
          </p:nvCxnSpPr>
          <p:spPr>
            <a:xfrm>
              <a:off x="6243623" y="4625682"/>
              <a:ext cx="399713" cy="0"/>
            </a:xfrm>
            <a:prstGeom prst="straightConnector1">
              <a:avLst/>
            </a:prstGeom>
            <a:ln w="28575">
              <a:solidFill>
                <a:srgbClr val="009999"/>
              </a:solidFill>
              <a:headEnd type="stealth"/>
              <a:tailEnd type="stealt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4" name="Łącznik prosty ze strzałką 163"/>
            <p:cNvCxnSpPr/>
            <p:nvPr/>
          </p:nvCxnSpPr>
          <p:spPr>
            <a:xfrm>
              <a:off x="6646775" y="4625682"/>
              <a:ext cx="822295" cy="0"/>
            </a:xfrm>
            <a:prstGeom prst="straightConnector1">
              <a:avLst/>
            </a:prstGeom>
            <a:ln w="28575">
              <a:solidFill>
                <a:srgbClr val="009999"/>
              </a:solidFill>
              <a:headEnd type="stealth"/>
              <a:tailEnd type="stealt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5" name="Łącznik prosty ze strzałką 164"/>
            <p:cNvCxnSpPr/>
            <p:nvPr/>
          </p:nvCxnSpPr>
          <p:spPr>
            <a:xfrm>
              <a:off x="7479737" y="4625682"/>
              <a:ext cx="413855" cy="0"/>
            </a:xfrm>
            <a:prstGeom prst="straightConnector1">
              <a:avLst/>
            </a:prstGeom>
            <a:ln w="28575">
              <a:solidFill>
                <a:srgbClr val="009999"/>
              </a:solidFill>
              <a:headEnd type="stealth"/>
              <a:tailEnd type="stealt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6" name="Łącznik prosty ze strzałką 165"/>
            <p:cNvCxnSpPr/>
            <p:nvPr/>
          </p:nvCxnSpPr>
          <p:spPr>
            <a:xfrm>
              <a:off x="7901522" y="4627502"/>
              <a:ext cx="1234456" cy="0"/>
            </a:xfrm>
            <a:prstGeom prst="straightConnector1">
              <a:avLst/>
            </a:prstGeom>
            <a:ln w="28575">
              <a:solidFill>
                <a:srgbClr val="009999"/>
              </a:solidFill>
              <a:headEnd type="stealth"/>
              <a:tailEnd type="stealt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7" name="Łącznik prosty ze strzałką 166"/>
            <p:cNvCxnSpPr/>
            <p:nvPr/>
          </p:nvCxnSpPr>
          <p:spPr>
            <a:xfrm>
              <a:off x="5897092" y="3889389"/>
              <a:ext cx="0" cy="422305"/>
            </a:xfrm>
            <a:prstGeom prst="straightConnector1">
              <a:avLst/>
            </a:prstGeom>
            <a:ln w="28575">
              <a:solidFill>
                <a:srgbClr val="FFC000"/>
              </a:solidFill>
              <a:headEnd type="stealth"/>
              <a:tailEnd type="stealt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8" name="Łącznik prosty ze strzałką 167"/>
            <p:cNvCxnSpPr/>
            <p:nvPr/>
          </p:nvCxnSpPr>
          <p:spPr>
            <a:xfrm>
              <a:off x="5899610" y="2990915"/>
              <a:ext cx="0" cy="895316"/>
            </a:xfrm>
            <a:prstGeom prst="straightConnector1">
              <a:avLst/>
            </a:prstGeom>
            <a:ln w="28575">
              <a:solidFill>
                <a:srgbClr val="FFC000"/>
              </a:solidFill>
              <a:headEnd type="stealth"/>
              <a:tailEnd type="stealt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9" name="Łącznik prosty ze strzałką 168"/>
            <p:cNvCxnSpPr/>
            <p:nvPr/>
          </p:nvCxnSpPr>
          <p:spPr>
            <a:xfrm>
              <a:off x="5899610" y="2563176"/>
              <a:ext cx="0" cy="433440"/>
            </a:xfrm>
            <a:prstGeom prst="straightConnector1">
              <a:avLst/>
            </a:prstGeom>
            <a:ln w="28575">
              <a:solidFill>
                <a:srgbClr val="FFC000"/>
              </a:solidFill>
              <a:headEnd type="stealth"/>
              <a:tailEnd type="stealt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0" name="Łącznik prosty ze strzałką 169"/>
            <p:cNvCxnSpPr/>
            <p:nvPr/>
          </p:nvCxnSpPr>
          <p:spPr>
            <a:xfrm rot="10800000">
              <a:off x="5899610" y="2023175"/>
              <a:ext cx="0" cy="545567"/>
            </a:xfrm>
            <a:prstGeom prst="straightConnector1">
              <a:avLst/>
            </a:prstGeom>
            <a:ln w="28575">
              <a:solidFill>
                <a:srgbClr val="FFC000"/>
              </a:solidFill>
              <a:headEnd type="stealth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94" name="Prostokąt 193"/>
            <p:cNvSpPr/>
            <p:nvPr/>
          </p:nvSpPr>
          <p:spPr>
            <a:xfrm>
              <a:off x="7641741" y="4106175"/>
              <a:ext cx="1359384" cy="427725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l-PL"/>
            </a:p>
          </p:txBody>
        </p:sp>
      </p:grpSp>
      <p:grpSp>
        <p:nvGrpSpPr>
          <p:cNvPr id="106" name="Grupa 105"/>
          <p:cNvGrpSpPr/>
          <p:nvPr/>
        </p:nvGrpSpPr>
        <p:grpSpPr>
          <a:xfrm>
            <a:off x="7559352" y="3092425"/>
            <a:ext cx="392478" cy="284131"/>
            <a:chOff x="7499886" y="3047529"/>
            <a:chExt cx="392478" cy="284131"/>
          </a:xfrm>
        </p:grpSpPr>
        <p:sp>
          <p:nvSpPr>
            <p:cNvPr id="107" name="Elipsa 8"/>
            <p:cNvSpPr/>
            <p:nvPr/>
          </p:nvSpPr>
          <p:spPr>
            <a:xfrm>
              <a:off x="7570866" y="3047529"/>
              <a:ext cx="264311" cy="259429"/>
            </a:xfrm>
            <a:prstGeom prst="ellipse">
              <a:avLst/>
            </a:prstGeom>
            <a:solidFill>
              <a:schemeClr val="bg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l-PL">
                <a:solidFill>
                  <a:schemeClr val="tx1"/>
                </a:solidFill>
              </a:endParaRPr>
            </a:p>
          </p:txBody>
        </p:sp>
        <p:sp>
          <p:nvSpPr>
            <p:cNvPr id="108" name="TextBox 45"/>
            <p:cNvSpPr txBox="1"/>
            <p:nvPr/>
          </p:nvSpPr>
          <p:spPr>
            <a:xfrm>
              <a:off x="7499886" y="3057161"/>
              <a:ext cx="392478" cy="2744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200" b="1" baseline="30000" dirty="0">
                  <a:latin typeface="Calibri" panose="020F0502020204030204" pitchFamily="34" charset="0"/>
                  <a:cs typeface="Corbel"/>
                </a:rPr>
                <a:t>1</a:t>
              </a:r>
              <a:r>
                <a:rPr lang="pl-PL" sz="1200" b="1" baseline="30000" dirty="0">
                  <a:latin typeface="Calibri" panose="020F0502020204030204" pitchFamily="34" charset="0"/>
                  <a:cs typeface="Corbel"/>
                </a:rPr>
                <a:t>4</a:t>
              </a:r>
              <a:r>
                <a:rPr lang="pl-PL" sz="1200" b="1" dirty="0">
                  <a:latin typeface="Calibri" panose="020F0502020204030204" pitchFamily="34" charset="0"/>
                  <a:cs typeface="Corbel"/>
                </a:rPr>
                <a:t>C</a:t>
              </a:r>
              <a:endParaRPr lang="en-US" sz="1200" b="1" dirty="0">
                <a:latin typeface="Calibri" panose="020F0502020204030204" pitchFamily="34" charset="0"/>
                <a:cs typeface="Corbel"/>
              </a:endParaRPr>
            </a:p>
          </p:txBody>
        </p:sp>
      </p:grpSp>
      <p:grpSp>
        <p:nvGrpSpPr>
          <p:cNvPr id="171" name="Grupa 170"/>
          <p:cNvGrpSpPr/>
          <p:nvPr/>
        </p:nvGrpSpPr>
        <p:grpSpPr>
          <a:xfrm>
            <a:off x="7549015" y="2666316"/>
            <a:ext cx="392478" cy="286631"/>
            <a:chOff x="7499886" y="3047529"/>
            <a:chExt cx="392478" cy="286631"/>
          </a:xfrm>
        </p:grpSpPr>
        <p:sp>
          <p:nvSpPr>
            <p:cNvPr id="172" name="Elipsa 8"/>
            <p:cNvSpPr/>
            <p:nvPr/>
          </p:nvSpPr>
          <p:spPr>
            <a:xfrm>
              <a:off x="7570866" y="3047529"/>
              <a:ext cx="264311" cy="259429"/>
            </a:xfrm>
            <a:prstGeom prst="ellipse">
              <a:avLst/>
            </a:prstGeom>
            <a:solidFill>
              <a:schemeClr val="bg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l-PL">
                <a:solidFill>
                  <a:schemeClr val="tx1"/>
                </a:solidFill>
              </a:endParaRPr>
            </a:p>
          </p:txBody>
        </p:sp>
        <p:sp>
          <p:nvSpPr>
            <p:cNvPr id="173" name="TextBox 45"/>
            <p:cNvSpPr txBox="1"/>
            <p:nvPr/>
          </p:nvSpPr>
          <p:spPr>
            <a:xfrm>
              <a:off x="7499886" y="3057161"/>
              <a:ext cx="392478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200" b="1" baseline="30000" dirty="0">
                  <a:latin typeface="Calibri" panose="020F0502020204030204" pitchFamily="34" charset="0"/>
                  <a:cs typeface="Corbel"/>
                </a:rPr>
                <a:t>1</a:t>
              </a:r>
              <a:r>
                <a:rPr lang="pl-PL" sz="1200" b="1" baseline="30000" dirty="0">
                  <a:latin typeface="Calibri" panose="020F0502020204030204" pitchFamily="34" charset="0"/>
                  <a:cs typeface="Corbel"/>
                </a:rPr>
                <a:t>6</a:t>
              </a:r>
              <a:r>
                <a:rPr lang="pl-PL" sz="1200" b="1" dirty="0">
                  <a:latin typeface="Calibri" panose="020F0502020204030204" pitchFamily="34" charset="0"/>
                  <a:cs typeface="Corbel"/>
                </a:rPr>
                <a:t>O</a:t>
              </a:r>
              <a:endParaRPr lang="en-US" sz="1200" b="1" dirty="0">
                <a:latin typeface="Calibri" panose="020F0502020204030204" pitchFamily="34" charset="0"/>
                <a:cs typeface="Corbel"/>
              </a:endParaRPr>
            </a:p>
          </p:txBody>
        </p:sp>
      </p:grpSp>
      <p:grpSp>
        <p:nvGrpSpPr>
          <p:cNvPr id="177" name="Grupa 176"/>
          <p:cNvGrpSpPr/>
          <p:nvPr/>
        </p:nvGrpSpPr>
        <p:grpSpPr>
          <a:xfrm>
            <a:off x="7324345" y="2878808"/>
            <a:ext cx="392478" cy="276999"/>
            <a:chOff x="7499886" y="3045255"/>
            <a:chExt cx="392478" cy="276999"/>
          </a:xfrm>
        </p:grpSpPr>
        <p:sp>
          <p:nvSpPr>
            <p:cNvPr id="178" name="Elipsa 8"/>
            <p:cNvSpPr/>
            <p:nvPr/>
          </p:nvSpPr>
          <p:spPr>
            <a:xfrm>
              <a:off x="7570866" y="3047529"/>
              <a:ext cx="264311" cy="259429"/>
            </a:xfrm>
            <a:prstGeom prst="ellipse">
              <a:avLst/>
            </a:prstGeom>
            <a:solidFill>
              <a:schemeClr val="bg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l-PL">
                <a:solidFill>
                  <a:schemeClr val="tx1"/>
                </a:solidFill>
              </a:endParaRPr>
            </a:p>
          </p:txBody>
        </p:sp>
        <p:sp>
          <p:nvSpPr>
            <p:cNvPr id="179" name="TextBox 45"/>
            <p:cNvSpPr txBox="1"/>
            <p:nvPr/>
          </p:nvSpPr>
          <p:spPr>
            <a:xfrm>
              <a:off x="7499886" y="3045255"/>
              <a:ext cx="392478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200" b="1" baseline="30000" dirty="0">
                  <a:latin typeface="Calibri" panose="020F0502020204030204" pitchFamily="34" charset="0"/>
                  <a:cs typeface="Corbel"/>
                </a:rPr>
                <a:t>1</a:t>
              </a:r>
              <a:r>
                <a:rPr lang="pl-PL" sz="1200" b="1" baseline="30000" dirty="0">
                  <a:latin typeface="Calibri" panose="020F0502020204030204" pitchFamily="34" charset="0"/>
                  <a:cs typeface="Corbel"/>
                </a:rPr>
                <a:t>4</a:t>
              </a:r>
              <a:r>
                <a:rPr lang="pl-PL" sz="1200" b="1" dirty="0">
                  <a:latin typeface="Calibri" panose="020F0502020204030204" pitchFamily="34" charset="0"/>
                  <a:cs typeface="Corbel"/>
                </a:rPr>
                <a:t>N</a:t>
              </a:r>
              <a:endParaRPr lang="en-US" sz="1200" b="1" dirty="0">
                <a:latin typeface="Calibri" panose="020F0502020204030204" pitchFamily="34" charset="0"/>
                <a:cs typeface="Corbel"/>
              </a:endParaRPr>
            </a:p>
          </p:txBody>
        </p:sp>
      </p:grpSp>
      <p:grpSp>
        <p:nvGrpSpPr>
          <p:cNvPr id="180" name="Grupa 179"/>
          <p:cNvGrpSpPr/>
          <p:nvPr/>
        </p:nvGrpSpPr>
        <p:grpSpPr>
          <a:xfrm>
            <a:off x="7111579" y="3085438"/>
            <a:ext cx="392478" cy="274499"/>
            <a:chOff x="7495173" y="3045255"/>
            <a:chExt cx="392478" cy="274499"/>
          </a:xfrm>
        </p:grpSpPr>
        <p:sp>
          <p:nvSpPr>
            <p:cNvPr id="181" name="Elipsa 8"/>
            <p:cNvSpPr/>
            <p:nvPr/>
          </p:nvSpPr>
          <p:spPr>
            <a:xfrm>
              <a:off x="7570866" y="3047529"/>
              <a:ext cx="264311" cy="259429"/>
            </a:xfrm>
            <a:prstGeom prst="ellipse">
              <a:avLst/>
            </a:prstGeom>
            <a:solidFill>
              <a:schemeClr val="bg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l-PL">
                <a:solidFill>
                  <a:schemeClr val="tx1"/>
                </a:solidFill>
              </a:endParaRPr>
            </a:p>
          </p:txBody>
        </p:sp>
        <p:sp>
          <p:nvSpPr>
            <p:cNvPr id="182" name="TextBox 45"/>
            <p:cNvSpPr txBox="1"/>
            <p:nvPr/>
          </p:nvSpPr>
          <p:spPr>
            <a:xfrm>
              <a:off x="7495173" y="3045255"/>
              <a:ext cx="392478" cy="2744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200" b="1" baseline="30000" dirty="0">
                  <a:latin typeface="Calibri" panose="020F0502020204030204" pitchFamily="34" charset="0"/>
                  <a:cs typeface="Corbel"/>
                </a:rPr>
                <a:t>1</a:t>
              </a:r>
              <a:r>
                <a:rPr lang="pl-PL" sz="1200" b="1" baseline="30000" dirty="0">
                  <a:latin typeface="Calibri" panose="020F0502020204030204" pitchFamily="34" charset="0"/>
                  <a:cs typeface="Corbel"/>
                </a:rPr>
                <a:t>2</a:t>
              </a:r>
              <a:r>
                <a:rPr lang="pl-PL" sz="1200" b="1" dirty="0">
                  <a:latin typeface="Calibri" panose="020F0502020204030204" pitchFamily="34" charset="0"/>
                  <a:cs typeface="Corbel"/>
                </a:rPr>
                <a:t>C</a:t>
              </a:r>
              <a:endParaRPr lang="en-US" sz="1200" b="1" dirty="0">
                <a:latin typeface="Calibri" panose="020F0502020204030204" pitchFamily="34" charset="0"/>
                <a:cs typeface="Corbel"/>
              </a:endParaRPr>
            </a:p>
          </p:txBody>
        </p:sp>
      </p:grpSp>
      <p:grpSp>
        <p:nvGrpSpPr>
          <p:cNvPr id="186" name="Grupa 185"/>
          <p:cNvGrpSpPr/>
          <p:nvPr/>
        </p:nvGrpSpPr>
        <p:grpSpPr>
          <a:xfrm>
            <a:off x="7316571" y="3090855"/>
            <a:ext cx="392478" cy="279416"/>
            <a:chOff x="7252391" y="3050671"/>
            <a:chExt cx="392478" cy="279416"/>
          </a:xfrm>
        </p:grpSpPr>
        <p:sp>
          <p:nvSpPr>
            <p:cNvPr id="187" name="Elipsa 8"/>
            <p:cNvSpPr/>
            <p:nvPr/>
          </p:nvSpPr>
          <p:spPr>
            <a:xfrm>
              <a:off x="7333625" y="3050671"/>
              <a:ext cx="264311" cy="259429"/>
            </a:xfrm>
            <a:prstGeom prst="ellipse">
              <a:avLst/>
            </a:prstGeom>
            <a:solidFill>
              <a:schemeClr val="bg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l-PL"/>
            </a:p>
          </p:txBody>
        </p:sp>
        <p:sp>
          <p:nvSpPr>
            <p:cNvPr id="188" name="TextBox 45"/>
            <p:cNvSpPr txBox="1"/>
            <p:nvPr/>
          </p:nvSpPr>
          <p:spPr>
            <a:xfrm>
              <a:off x="7252391" y="3055588"/>
              <a:ext cx="392478" cy="2744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200" b="1" baseline="30000" dirty="0">
                  <a:latin typeface="Calibri" panose="020F0502020204030204" pitchFamily="34" charset="0"/>
                  <a:cs typeface="Corbel"/>
                </a:rPr>
                <a:t>1</a:t>
              </a:r>
              <a:r>
                <a:rPr lang="pl-PL" sz="1200" b="1" baseline="30000" dirty="0">
                  <a:latin typeface="Calibri" panose="020F0502020204030204" pitchFamily="34" charset="0"/>
                  <a:cs typeface="Corbel"/>
                </a:rPr>
                <a:t>3</a:t>
              </a:r>
              <a:r>
                <a:rPr lang="pl-PL" sz="1200" b="1" dirty="0">
                  <a:latin typeface="Calibri" panose="020F0502020204030204" pitchFamily="34" charset="0"/>
                  <a:cs typeface="Corbel"/>
                </a:rPr>
                <a:t>C</a:t>
              </a:r>
              <a:endParaRPr lang="en-US" sz="1200" b="1" dirty="0">
                <a:latin typeface="Calibri" panose="020F0502020204030204" pitchFamily="34" charset="0"/>
                <a:cs typeface="Corbel"/>
              </a:endParaRPr>
            </a:p>
          </p:txBody>
        </p:sp>
      </p:grpSp>
      <p:sp>
        <p:nvSpPr>
          <p:cNvPr id="196" name="pole tekstowe 195"/>
          <p:cNvSpPr txBox="1"/>
          <p:nvPr/>
        </p:nvSpPr>
        <p:spPr>
          <a:xfrm>
            <a:off x="5807486" y="1966256"/>
            <a:ext cx="327369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l-PL" sz="1000" b="1" dirty="0">
                <a:latin typeface="+mj-lt"/>
              </a:rPr>
              <a:t>REPORTED STRETCHED STATES</a:t>
            </a:r>
          </a:p>
          <a:p>
            <a:pPr algn="ctr"/>
            <a:r>
              <a:rPr lang="pl-PL" sz="1000" b="1" dirty="0">
                <a:latin typeface="+mj-lt"/>
              </a:rPr>
              <a:t>In </a:t>
            </a:r>
            <a:r>
              <a:rPr lang="pl-PL" sz="1000" b="1" dirty="0" err="1">
                <a:latin typeface="+mj-lt"/>
              </a:rPr>
              <a:t>light</a:t>
            </a:r>
            <a:r>
              <a:rPr lang="pl-PL" sz="1000" b="1" dirty="0">
                <a:latin typeface="+mj-lt"/>
              </a:rPr>
              <a:t> </a:t>
            </a:r>
            <a:r>
              <a:rPr lang="pl-PL" sz="1000" b="1" dirty="0" err="1">
                <a:latin typeface="+mj-lt"/>
              </a:rPr>
              <a:t>nuclei</a:t>
            </a:r>
            <a:r>
              <a:rPr lang="pl-PL" sz="1000" b="1" dirty="0">
                <a:latin typeface="+mj-lt"/>
              </a:rPr>
              <a:t> </a:t>
            </a:r>
            <a:r>
              <a:rPr lang="pl-PL" sz="1000" b="1" dirty="0" err="1">
                <a:latin typeface="+mj-lt"/>
              </a:rPr>
              <a:t>reached</a:t>
            </a:r>
            <a:r>
              <a:rPr lang="pl-PL" sz="1000" b="1" dirty="0">
                <a:latin typeface="+mj-lt"/>
              </a:rPr>
              <a:t> by </a:t>
            </a:r>
            <a:r>
              <a:rPr lang="pl-PL" sz="1000" b="1" dirty="0">
                <a:solidFill>
                  <a:srgbClr val="FF0000"/>
                </a:solidFill>
                <a:latin typeface="+mj-lt"/>
              </a:rPr>
              <a:t>p</a:t>
            </a:r>
            <a:r>
              <a:rPr lang="pl-PL" sz="1000" b="1" baseline="-25000" dirty="0">
                <a:solidFill>
                  <a:srgbClr val="FF0000"/>
                </a:solidFill>
                <a:latin typeface="+mj-lt"/>
              </a:rPr>
              <a:t>3/2</a:t>
            </a:r>
            <a:r>
              <a:rPr lang="pl-PL" sz="1000" b="1" dirty="0">
                <a:solidFill>
                  <a:srgbClr val="FF0000"/>
                </a:solidFill>
                <a:latin typeface="+mj-lt"/>
              </a:rPr>
              <a:t> </a:t>
            </a:r>
            <a:r>
              <a:rPr lang="pl-PL" sz="1000" b="1" dirty="0">
                <a:solidFill>
                  <a:srgbClr val="FF0000"/>
                </a:solidFill>
                <a:latin typeface="+mj-lt"/>
                <a:sym typeface="Wingdings 3"/>
              </a:rPr>
              <a:t></a:t>
            </a:r>
            <a:r>
              <a:rPr lang="pl-PL" sz="1000" b="1" dirty="0">
                <a:solidFill>
                  <a:srgbClr val="FF0000"/>
                </a:solidFill>
                <a:latin typeface="+mj-lt"/>
              </a:rPr>
              <a:t> d</a:t>
            </a:r>
            <a:r>
              <a:rPr lang="pl-PL" sz="1000" b="1" baseline="-25000" dirty="0">
                <a:solidFill>
                  <a:srgbClr val="FF0000"/>
                </a:solidFill>
                <a:latin typeface="+mj-lt"/>
              </a:rPr>
              <a:t>3/2</a:t>
            </a:r>
            <a:r>
              <a:rPr lang="pl-PL" sz="1000" b="1" dirty="0">
                <a:solidFill>
                  <a:srgbClr val="FF0000"/>
                </a:solidFill>
                <a:latin typeface="+mj-lt"/>
              </a:rPr>
              <a:t> M4 </a:t>
            </a:r>
            <a:r>
              <a:rPr lang="pl-PL" sz="1000" b="1" dirty="0" err="1">
                <a:solidFill>
                  <a:srgbClr val="FF0000"/>
                </a:solidFill>
                <a:latin typeface="+mj-lt"/>
              </a:rPr>
              <a:t>transitions</a:t>
            </a:r>
            <a:endParaRPr lang="pl-PL" sz="1000" b="1" dirty="0">
              <a:latin typeface="+mj-lt"/>
            </a:endParaRPr>
          </a:p>
          <a:p>
            <a:pPr algn="ctr"/>
            <a:r>
              <a:rPr lang="pl-PL" sz="800" i="1" dirty="0" err="1">
                <a:latin typeface="+mj-lt"/>
              </a:rPr>
              <a:t>Populated</a:t>
            </a:r>
            <a:r>
              <a:rPr lang="pl-PL" sz="800" i="1" dirty="0">
                <a:latin typeface="+mj-lt"/>
              </a:rPr>
              <a:t> in </a:t>
            </a:r>
            <a:r>
              <a:rPr lang="pl-PL" sz="800" i="1" dirty="0" err="1">
                <a:latin typeface="+mj-lt"/>
              </a:rPr>
              <a:t>inelastic</a:t>
            </a:r>
            <a:r>
              <a:rPr lang="pl-PL" sz="800" i="1" dirty="0">
                <a:latin typeface="+mj-lt"/>
              </a:rPr>
              <a:t> </a:t>
            </a:r>
            <a:r>
              <a:rPr lang="pl-PL" sz="800" i="1" dirty="0" err="1">
                <a:latin typeface="+mj-lt"/>
              </a:rPr>
              <a:t>scattering</a:t>
            </a:r>
            <a:r>
              <a:rPr lang="pl-PL" sz="800" i="1" dirty="0">
                <a:latin typeface="+mj-lt"/>
              </a:rPr>
              <a:t> of </a:t>
            </a:r>
            <a:r>
              <a:rPr lang="pl-PL" sz="800" i="1" dirty="0" err="1">
                <a:latin typeface="+mj-lt"/>
              </a:rPr>
              <a:t>protons</a:t>
            </a:r>
            <a:r>
              <a:rPr lang="pl-PL" sz="800" i="1" dirty="0">
                <a:latin typeface="+mj-lt"/>
              </a:rPr>
              <a:t>, </a:t>
            </a:r>
            <a:br>
              <a:rPr lang="pl-PL" sz="800" i="1" dirty="0">
                <a:latin typeface="+mj-lt"/>
              </a:rPr>
            </a:br>
            <a:r>
              <a:rPr lang="pl-PL" sz="800" i="1" dirty="0" err="1">
                <a:latin typeface="+mj-lt"/>
              </a:rPr>
              <a:t>electrons</a:t>
            </a:r>
            <a:r>
              <a:rPr lang="pl-PL" sz="800" i="1" dirty="0">
                <a:latin typeface="+mj-lt"/>
              </a:rPr>
              <a:t> </a:t>
            </a:r>
            <a:r>
              <a:rPr lang="pl-PL" sz="800" i="1" dirty="0" err="1">
                <a:latin typeface="+mj-lt"/>
              </a:rPr>
              <a:t>or</a:t>
            </a:r>
            <a:r>
              <a:rPr lang="pl-PL" sz="800" i="1" dirty="0">
                <a:latin typeface="+mj-lt"/>
              </a:rPr>
              <a:t> </a:t>
            </a:r>
            <a:r>
              <a:rPr lang="pl-PL" sz="800" i="1" dirty="0" err="1">
                <a:latin typeface="+mj-lt"/>
              </a:rPr>
              <a:t>pions</a:t>
            </a:r>
            <a:r>
              <a:rPr lang="pl-PL" sz="800" i="1" dirty="0">
                <a:latin typeface="+mj-lt"/>
              </a:rPr>
              <a:t> (</a:t>
            </a:r>
            <a:r>
              <a:rPr lang="pl-PL" sz="800" i="1" dirty="0" err="1">
                <a:latin typeface="+mj-lt"/>
              </a:rPr>
              <a:t>experiments</a:t>
            </a:r>
            <a:r>
              <a:rPr lang="pl-PL" sz="800" i="1" dirty="0">
                <a:latin typeface="+mj-lt"/>
              </a:rPr>
              <a:t> in the 80’s)</a:t>
            </a:r>
          </a:p>
        </p:txBody>
      </p:sp>
      <p:grpSp>
        <p:nvGrpSpPr>
          <p:cNvPr id="136" name="Grupa 135">
            <a:extLst>
              <a:ext uri="{FF2B5EF4-FFF2-40B4-BE49-F238E27FC236}">
                <a16:creationId xmlns:a16="http://schemas.microsoft.com/office/drawing/2014/main" id="{2F46CD5D-AFE1-4252-9EB3-988E5C638330}"/>
              </a:ext>
            </a:extLst>
          </p:cNvPr>
          <p:cNvGrpSpPr/>
          <p:nvPr/>
        </p:nvGrpSpPr>
        <p:grpSpPr>
          <a:xfrm>
            <a:off x="338633" y="860846"/>
            <a:ext cx="4552951" cy="2373805"/>
            <a:chOff x="238124" y="1056578"/>
            <a:chExt cx="4552951" cy="2373805"/>
          </a:xfrm>
        </p:grpSpPr>
        <p:pic>
          <p:nvPicPr>
            <p:cNvPr id="138" name="Immagine 1">
              <a:extLst>
                <a:ext uri="{FF2B5EF4-FFF2-40B4-BE49-F238E27FC236}">
                  <a16:creationId xmlns:a16="http://schemas.microsoft.com/office/drawing/2014/main" id="{ED130FDF-66DD-4CB7-8077-0E35FE27A827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/>
            <a:srcRect l="2851" r="5298" b="18470"/>
            <a:stretch/>
          </p:blipFill>
          <p:spPr>
            <a:xfrm>
              <a:off x="238124" y="1139953"/>
              <a:ext cx="4552951" cy="2290430"/>
            </a:xfrm>
            <a:prstGeom prst="rect">
              <a:avLst/>
            </a:prstGeom>
          </p:spPr>
        </p:pic>
        <p:sp>
          <p:nvSpPr>
            <p:cNvPr id="139" name="CasellaDiTesto 2">
              <a:extLst>
                <a:ext uri="{FF2B5EF4-FFF2-40B4-BE49-F238E27FC236}">
                  <a16:creationId xmlns:a16="http://schemas.microsoft.com/office/drawing/2014/main" id="{317928CA-964C-4ECF-94BB-4AC15E34F7CE}"/>
                </a:ext>
              </a:extLst>
            </p:cNvPr>
            <p:cNvSpPr txBox="1"/>
            <p:nvPr/>
          </p:nvSpPr>
          <p:spPr>
            <a:xfrm>
              <a:off x="385199" y="1056578"/>
              <a:ext cx="4400056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pl-PL" sz="1000" i="1" dirty="0">
                  <a:latin typeface="+mj-lt"/>
                </a:rPr>
                <a:t>INELASTIC ELECTRON SCATTERING EXPERIMENTS</a:t>
              </a:r>
              <a:endParaRPr lang="it-IT" sz="1000" i="1" dirty="0">
                <a:latin typeface="+mj-lt"/>
              </a:endParaRPr>
            </a:p>
          </p:txBody>
        </p:sp>
        <p:sp>
          <p:nvSpPr>
            <p:cNvPr id="140" name="Rettangolo 4">
              <a:extLst>
                <a:ext uri="{FF2B5EF4-FFF2-40B4-BE49-F238E27FC236}">
                  <a16:creationId xmlns:a16="http://schemas.microsoft.com/office/drawing/2014/main" id="{3D1F845A-7F5A-4AD6-9B97-ED677EF77B4F}"/>
                </a:ext>
              </a:extLst>
            </p:cNvPr>
            <p:cNvSpPr/>
            <p:nvPr/>
          </p:nvSpPr>
          <p:spPr>
            <a:xfrm>
              <a:off x="342028" y="2950821"/>
              <a:ext cx="1775368" cy="184666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it-IT" sz="600" i="1" dirty="0">
                  <a:latin typeface="+mj-lt"/>
                </a:rPr>
                <a:t>R.S. Hicks et al., PRC34, 1161(1986)</a:t>
              </a:r>
            </a:p>
          </p:txBody>
        </p:sp>
        <p:sp>
          <p:nvSpPr>
            <p:cNvPr id="141" name="Rettangolo 7">
              <a:extLst>
                <a:ext uri="{FF2B5EF4-FFF2-40B4-BE49-F238E27FC236}">
                  <a16:creationId xmlns:a16="http://schemas.microsoft.com/office/drawing/2014/main" id="{70BAEB18-4384-431A-8E84-320F6FD42879}"/>
                </a:ext>
              </a:extLst>
            </p:cNvPr>
            <p:cNvSpPr/>
            <p:nvPr/>
          </p:nvSpPr>
          <p:spPr>
            <a:xfrm>
              <a:off x="524804" y="1337084"/>
              <a:ext cx="437221" cy="288147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lIns="36000" tIns="36000" rIns="36000" bIns="36000">
              <a:spAutoFit/>
            </a:bodyPr>
            <a:lstStyle/>
            <a:p>
              <a:r>
                <a:rPr lang="it-IT" sz="1400" b="1" baseline="30000" dirty="0">
                  <a:solidFill>
                    <a:srgbClr val="0000FF"/>
                  </a:solidFill>
                  <a:latin typeface="+mj-lt"/>
                </a:rPr>
                <a:t>14</a:t>
              </a:r>
              <a:r>
                <a:rPr lang="it-IT" sz="1400" b="1" dirty="0">
                  <a:solidFill>
                    <a:srgbClr val="0000FF"/>
                  </a:solidFill>
                  <a:latin typeface="+mj-lt"/>
                </a:rPr>
                <a:t>C       </a:t>
              </a:r>
            </a:p>
          </p:txBody>
        </p:sp>
        <p:sp>
          <p:nvSpPr>
            <p:cNvPr id="142" name="CasellaDiTesto 9">
              <a:extLst>
                <a:ext uri="{FF2B5EF4-FFF2-40B4-BE49-F238E27FC236}">
                  <a16:creationId xmlns:a16="http://schemas.microsoft.com/office/drawing/2014/main" id="{FC9529FB-07CE-43BC-A38A-4CC431C6912E}"/>
                </a:ext>
              </a:extLst>
            </p:cNvPr>
            <p:cNvSpPr txBox="1"/>
            <p:nvPr/>
          </p:nvSpPr>
          <p:spPr>
            <a:xfrm>
              <a:off x="3103622" y="1292837"/>
              <a:ext cx="776394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it-IT" sz="800" b="1" dirty="0">
                  <a:solidFill>
                    <a:srgbClr val="FF0000"/>
                  </a:solidFill>
                  <a:latin typeface="+mj-lt"/>
                </a:rPr>
                <a:t>24.3</a:t>
              </a:r>
            </a:p>
          </p:txBody>
        </p:sp>
        <p:sp>
          <p:nvSpPr>
            <p:cNvPr id="143" name="CasellaDiTesto 10">
              <a:extLst>
                <a:ext uri="{FF2B5EF4-FFF2-40B4-BE49-F238E27FC236}">
                  <a16:creationId xmlns:a16="http://schemas.microsoft.com/office/drawing/2014/main" id="{5AC41F95-CD88-4513-9364-AF7FD3BFAFD3}"/>
                </a:ext>
              </a:extLst>
            </p:cNvPr>
            <p:cNvSpPr txBox="1"/>
            <p:nvPr/>
          </p:nvSpPr>
          <p:spPr>
            <a:xfrm>
              <a:off x="1638049" y="1246744"/>
              <a:ext cx="761994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it-IT" sz="1000" b="1" dirty="0">
                  <a:solidFill>
                    <a:srgbClr val="FF0000"/>
                  </a:solidFill>
                  <a:latin typeface="+mj-lt"/>
                </a:rPr>
                <a:t>11.7</a:t>
              </a:r>
            </a:p>
          </p:txBody>
        </p:sp>
        <p:sp>
          <p:nvSpPr>
            <p:cNvPr id="144" name="CasellaDiTesto 11">
              <a:extLst>
                <a:ext uri="{FF2B5EF4-FFF2-40B4-BE49-F238E27FC236}">
                  <a16:creationId xmlns:a16="http://schemas.microsoft.com/office/drawing/2014/main" id="{4EE811A6-9E61-4E5E-A0B4-BBB19B2A7D9F}"/>
                </a:ext>
              </a:extLst>
            </p:cNvPr>
            <p:cNvSpPr txBox="1"/>
            <p:nvPr/>
          </p:nvSpPr>
          <p:spPr>
            <a:xfrm>
              <a:off x="2227076" y="1274253"/>
              <a:ext cx="776394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it-IT" sz="1000" b="1" dirty="0">
                  <a:solidFill>
                    <a:srgbClr val="FF0000"/>
                  </a:solidFill>
                  <a:latin typeface="+mj-lt"/>
                </a:rPr>
                <a:t>17.3</a:t>
              </a:r>
            </a:p>
          </p:txBody>
        </p:sp>
        <p:sp>
          <p:nvSpPr>
            <p:cNvPr id="145" name="CasellaDiTesto 12">
              <a:extLst>
                <a:ext uri="{FF2B5EF4-FFF2-40B4-BE49-F238E27FC236}">
                  <a16:creationId xmlns:a16="http://schemas.microsoft.com/office/drawing/2014/main" id="{9E24897D-08CE-4FC8-AF75-B5A91BB0A78E}"/>
                </a:ext>
              </a:extLst>
            </p:cNvPr>
            <p:cNvSpPr txBox="1"/>
            <p:nvPr/>
          </p:nvSpPr>
          <p:spPr>
            <a:xfrm>
              <a:off x="1434047" y="2218190"/>
              <a:ext cx="631247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it-IT" sz="1000" b="1" dirty="0">
                  <a:solidFill>
                    <a:srgbClr val="FF0000"/>
                  </a:solidFill>
                  <a:latin typeface="+mj-lt"/>
                </a:rPr>
                <a:t>9.5</a:t>
              </a:r>
            </a:p>
          </p:txBody>
        </p:sp>
        <p:sp>
          <p:nvSpPr>
            <p:cNvPr id="146" name="CasellaDiTesto 13">
              <a:extLst>
                <a:ext uri="{FF2B5EF4-FFF2-40B4-BE49-F238E27FC236}">
                  <a16:creationId xmlns:a16="http://schemas.microsoft.com/office/drawing/2014/main" id="{E3A455DF-B01A-4E03-9C52-3C1BCCBEE308}"/>
                </a:ext>
              </a:extLst>
            </p:cNvPr>
            <p:cNvSpPr txBox="1"/>
            <p:nvPr/>
          </p:nvSpPr>
          <p:spPr>
            <a:xfrm>
              <a:off x="2022875" y="2096366"/>
              <a:ext cx="921542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it-IT" sz="1000" b="1" dirty="0">
                  <a:solidFill>
                    <a:srgbClr val="FF0000"/>
                  </a:solidFill>
                  <a:latin typeface="+mj-lt"/>
                </a:rPr>
                <a:t>16.08</a:t>
              </a:r>
            </a:p>
          </p:txBody>
        </p:sp>
        <p:sp>
          <p:nvSpPr>
            <p:cNvPr id="147" name="CasellaDiTesto 14">
              <a:extLst>
                <a:ext uri="{FF2B5EF4-FFF2-40B4-BE49-F238E27FC236}">
                  <a16:creationId xmlns:a16="http://schemas.microsoft.com/office/drawing/2014/main" id="{7FD36C4A-FCFC-4FB5-A7A2-F619559D0D90}"/>
                </a:ext>
              </a:extLst>
            </p:cNvPr>
            <p:cNvSpPr txBox="1"/>
            <p:nvPr/>
          </p:nvSpPr>
          <p:spPr>
            <a:xfrm>
              <a:off x="2570957" y="1823389"/>
              <a:ext cx="921542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it-IT" sz="1000" b="1" dirty="0">
                  <a:solidFill>
                    <a:srgbClr val="FF0000"/>
                  </a:solidFill>
                  <a:latin typeface="+mj-lt"/>
                </a:rPr>
                <a:t>21.47</a:t>
              </a:r>
            </a:p>
          </p:txBody>
        </p:sp>
        <p:sp>
          <p:nvSpPr>
            <p:cNvPr id="148" name="Rettangolo 3">
              <a:extLst>
                <a:ext uri="{FF2B5EF4-FFF2-40B4-BE49-F238E27FC236}">
                  <a16:creationId xmlns:a16="http://schemas.microsoft.com/office/drawing/2014/main" id="{07810B13-C29A-4E92-B05F-92A7AD518E9E}"/>
                </a:ext>
              </a:extLst>
            </p:cNvPr>
            <p:cNvSpPr/>
            <p:nvPr/>
          </p:nvSpPr>
          <p:spPr>
            <a:xfrm>
              <a:off x="3853044" y="1379261"/>
              <a:ext cx="797700" cy="338554"/>
            </a:xfrm>
            <a:prstGeom prst="rect">
              <a:avLst/>
            </a:prstGeom>
            <a:solidFill>
              <a:srgbClr val="FFFFCC"/>
            </a:solidFill>
          </p:spPr>
          <p:txBody>
            <a:bodyPr wrap="square">
              <a:spAutoFit/>
            </a:bodyPr>
            <a:lstStyle/>
            <a:p>
              <a:pPr algn="r"/>
              <a:r>
                <a:rPr lang="it-IT" sz="800" i="1" dirty="0">
                  <a:solidFill>
                    <a:srgbClr val="FF0000"/>
                  </a:solidFill>
                  <a:latin typeface="+mj-lt"/>
                </a:rPr>
                <a:t>RADIOACTIVE </a:t>
              </a:r>
              <a:endParaRPr lang="pl-PL" sz="800" i="1" dirty="0">
                <a:solidFill>
                  <a:srgbClr val="FF0000"/>
                </a:solidFill>
                <a:latin typeface="+mj-lt"/>
              </a:endParaRPr>
            </a:p>
            <a:p>
              <a:pPr algn="r"/>
              <a:r>
                <a:rPr lang="it-IT" sz="800" i="1" dirty="0">
                  <a:solidFill>
                    <a:srgbClr val="FF0000"/>
                  </a:solidFill>
                  <a:latin typeface="+mj-lt"/>
                </a:rPr>
                <a:t>TARGET</a:t>
              </a:r>
              <a:endParaRPr lang="it-IT" sz="800" dirty="0">
                <a:latin typeface="+mj-lt"/>
              </a:endParaRPr>
            </a:p>
          </p:txBody>
        </p:sp>
        <p:sp>
          <p:nvSpPr>
            <p:cNvPr id="149" name="CasellaDiTesto 15">
              <a:extLst>
                <a:ext uri="{FF2B5EF4-FFF2-40B4-BE49-F238E27FC236}">
                  <a16:creationId xmlns:a16="http://schemas.microsoft.com/office/drawing/2014/main" id="{483AEDD3-31E9-4F52-BFAD-9249722CD1C7}"/>
                </a:ext>
              </a:extLst>
            </p:cNvPr>
            <p:cNvSpPr txBox="1"/>
            <p:nvPr/>
          </p:nvSpPr>
          <p:spPr>
            <a:xfrm>
              <a:off x="2582594" y="2508419"/>
              <a:ext cx="1884581" cy="4062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it-IT" sz="1000" b="1" dirty="0">
                  <a:solidFill>
                    <a:srgbClr val="FF0000"/>
                  </a:solidFill>
                  <a:latin typeface="+mj-lt"/>
                </a:rPr>
                <a:t>19.5</a:t>
              </a:r>
            </a:p>
            <a:p>
              <a:pPr>
                <a:lnSpc>
                  <a:spcPct val="50000"/>
                </a:lnSpc>
              </a:pPr>
              <a:endParaRPr lang="it-IT" sz="800" b="1" dirty="0">
                <a:solidFill>
                  <a:srgbClr val="FF0000"/>
                </a:solidFill>
                <a:latin typeface="+mj-lt"/>
              </a:endParaRPr>
            </a:p>
            <a:p>
              <a:pPr>
                <a:lnSpc>
                  <a:spcPct val="80000"/>
                </a:lnSpc>
              </a:pPr>
              <a:r>
                <a:rPr lang="it-IT" sz="800" i="1" dirty="0">
                  <a:solidFill>
                    <a:srgbClr val="FF0000"/>
                  </a:solidFill>
                  <a:latin typeface="+mj-lt"/>
                </a:rPr>
                <a:t>   </a:t>
              </a:r>
              <a:r>
                <a:rPr lang="pl-PL" sz="800" i="1" dirty="0">
                  <a:solidFill>
                    <a:srgbClr val="FF0000"/>
                  </a:solidFill>
                  <a:latin typeface="+mj-lt"/>
                </a:rPr>
                <a:t>  </a:t>
              </a:r>
              <a:endParaRPr lang="it-IT" sz="800" i="1" dirty="0">
                <a:solidFill>
                  <a:srgbClr val="FF0000"/>
                </a:solidFill>
                <a:latin typeface="+mj-lt"/>
              </a:endParaRPr>
            </a:p>
          </p:txBody>
        </p:sp>
        <p:sp>
          <p:nvSpPr>
            <p:cNvPr id="150" name="Rettangolo 7">
              <a:extLst>
                <a:ext uri="{FF2B5EF4-FFF2-40B4-BE49-F238E27FC236}">
                  <a16:creationId xmlns:a16="http://schemas.microsoft.com/office/drawing/2014/main" id="{0C50CF94-83FF-4CDC-8434-B643ECF42927}"/>
                </a:ext>
              </a:extLst>
            </p:cNvPr>
            <p:cNvSpPr/>
            <p:nvPr/>
          </p:nvSpPr>
          <p:spPr>
            <a:xfrm>
              <a:off x="518633" y="1979016"/>
              <a:ext cx="437221" cy="288147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lIns="36000" tIns="36000" rIns="36000" bIns="36000">
              <a:spAutoFit/>
            </a:bodyPr>
            <a:lstStyle/>
            <a:p>
              <a:r>
                <a:rPr lang="it-IT" sz="1400" b="1" baseline="30000" dirty="0">
                  <a:solidFill>
                    <a:srgbClr val="0000FF"/>
                  </a:solidFill>
                  <a:latin typeface="+mj-lt"/>
                </a:rPr>
                <a:t>1</a:t>
              </a:r>
              <a:r>
                <a:rPr lang="pl-PL" sz="1400" b="1" baseline="30000" dirty="0">
                  <a:solidFill>
                    <a:srgbClr val="0000FF"/>
                  </a:solidFill>
                  <a:latin typeface="+mj-lt"/>
                </a:rPr>
                <a:t>3</a:t>
              </a:r>
              <a:r>
                <a:rPr lang="it-IT" sz="1400" b="1" dirty="0">
                  <a:solidFill>
                    <a:srgbClr val="0000FF"/>
                  </a:solidFill>
                  <a:latin typeface="+mj-lt"/>
                </a:rPr>
                <a:t>C       </a:t>
              </a:r>
            </a:p>
          </p:txBody>
        </p:sp>
        <p:sp>
          <p:nvSpPr>
            <p:cNvPr id="151" name="Rettangolo 7">
              <a:extLst>
                <a:ext uri="{FF2B5EF4-FFF2-40B4-BE49-F238E27FC236}">
                  <a16:creationId xmlns:a16="http://schemas.microsoft.com/office/drawing/2014/main" id="{FB44A5D8-EF88-430C-BA2D-ACBFDE46BB86}"/>
                </a:ext>
              </a:extLst>
            </p:cNvPr>
            <p:cNvSpPr/>
            <p:nvPr/>
          </p:nvSpPr>
          <p:spPr>
            <a:xfrm>
              <a:off x="514261" y="2594492"/>
              <a:ext cx="437221" cy="288147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lIns="36000" tIns="36000" rIns="36000" bIns="36000">
              <a:spAutoFit/>
            </a:bodyPr>
            <a:lstStyle/>
            <a:p>
              <a:r>
                <a:rPr lang="it-IT" sz="1400" b="1" baseline="30000" dirty="0">
                  <a:solidFill>
                    <a:srgbClr val="0000FF"/>
                  </a:solidFill>
                  <a:latin typeface="+mj-lt"/>
                </a:rPr>
                <a:t>1</a:t>
              </a:r>
              <a:r>
                <a:rPr lang="pl-PL" sz="1400" b="1" baseline="30000" dirty="0">
                  <a:solidFill>
                    <a:srgbClr val="0000FF"/>
                  </a:solidFill>
                  <a:latin typeface="+mj-lt"/>
                </a:rPr>
                <a:t>2</a:t>
              </a:r>
              <a:r>
                <a:rPr lang="it-IT" sz="1400" b="1" dirty="0">
                  <a:solidFill>
                    <a:srgbClr val="0000FF"/>
                  </a:solidFill>
                  <a:latin typeface="+mj-lt"/>
                </a:rPr>
                <a:t>C   </a:t>
              </a:r>
              <a:r>
                <a:rPr lang="it-IT" sz="1400" b="1" i="1" dirty="0">
                  <a:solidFill>
                    <a:srgbClr val="0000FF"/>
                  </a:solidFill>
                  <a:latin typeface="+mj-lt"/>
                </a:rPr>
                <a:t> </a:t>
              </a:r>
              <a:r>
                <a:rPr lang="it-IT" sz="1400" b="1" dirty="0">
                  <a:solidFill>
                    <a:srgbClr val="0000FF"/>
                  </a:solidFill>
                  <a:latin typeface="+mj-lt"/>
                </a:rPr>
                <a:t>   </a:t>
              </a:r>
            </a:p>
          </p:txBody>
        </p:sp>
      </p:grpSp>
      <p:sp>
        <p:nvSpPr>
          <p:cNvPr id="153" name="Objaśnienie prostokątne 90">
            <a:extLst>
              <a:ext uri="{FF2B5EF4-FFF2-40B4-BE49-F238E27FC236}">
                <a16:creationId xmlns:a16="http://schemas.microsoft.com/office/drawing/2014/main" id="{B801503D-F648-4AA1-9EB1-55B405770264}"/>
              </a:ext>
            </a:extLst>
          </p:cNvPr>
          <p:cNvSpPr/>
          <p:nvPr/>
        </p:nvSpPr>
        <p:spPr>
          <a:xfrm>
            <a:off x="5817383" y="749312"/>
            <a:ext cx="3044438" cy="887285"/>
          </a:xfrm>
          <a:prstGeom prst="roundRect">
            <a:avLst/>
          </a:prstGeom>
          <a:solidFill>
            <a:srgbClr val="EEF6F6"/>
          </a:solidFill>
          <a:ln>
            <a:noFill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>
              <a:spcAft>
                <a:spcPts val="600"/>
              </a:spcAft>
            </a:pPr>
            <a:r>
              <a:rPr lang="pl-PL" sz="1000" b="1" baseline="30000" dirty="0">
                <a:solidFill>
                  <a:srgbClr val="0000FF"/>
                </a:solidFill>
                <a:latin typeface="+mj-lt"/>
              </a:rPr>
              <a:t>12</a:t>
            </a:r>
            <a:r>
              <a:rPr lang="pl-PL" sz="1000" b="1" dirty="0">
                <a:solidFill>
                  <a:srgbClr val="0000FF"/>
                </a:solidFill>
                <a:latin typeface="+mj-lt"/>
              </a:rPr>
              <a:t>C</a:t>
            </a:r>
            <a:r>
              <a:rPr lang="en-US" sz="1000" dirty="0">
                <a:latin typeface="+mj-lt"/>
              </a:rPr>
              <a:t>: the 19.5-MeV stretched M4 excitation is mixed with other multipolarities</a:t>
            </a:r>
            <a:endParaRPr lang="pl-PL" sz="1000" dirty="0">
              <a:latin typeface="+mj-lt"/>
            </a:endParaRPr>
          </a:p>
        </p:txBody>
      </p:sp>
      <p:grpSp>
        <p:nvGrpSpPr>
          <p:cNvPr id="189" name="Grupa 188">
            <a:extLst>
              <a:ext uri="{FF2B5EF4-FFF2-40B4-BE49-F238E27FC236}">
                <a16:creationId xmlns:a16="http://schemas.microsoft.com/office/drawing/2014/main" id="{AAAE06E8-6909-489B-8858-F640B02ADB1A}"/>
              </a:ext>
            </a:extLst>
          </p:cNvPr>
          <p:cNvGrpSpPr/>
          <p:nvPr/>
        </p:nvGrpSpPr>
        <p:grpSpPr>
          <a:xfrm>
            <a:off x="228863" y="3474552"/>
            <a:ext cx="4698332" cy="1486610"/>
            <a:chOff x="141037" y="3575343"/>
            <a:chExt cx="4698332" cy="1486610"/>
          </a:xfrm>
        </p:grpSpPr>
        <p:pic>
          <p:nvPicPr>
            <p:cNvPr id="190" name="Picture 2">
              <a:extLst>
                <a:ext uri="{FF2B5EF4-FFF2-40B4-BE49-F238E27FC236}">
                  <a16:creationId xmlns:a16="http://schemas.microsoft.com/office/drawing/2014/main" id="{23539F63-2528-48F0-A56F-FB376BFFC3F8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21481" b="12097"/>
            <a:stretch/>
          </p:blipFill>
          <p:spPr bwMode="auto">
            <a:xfrm>
              <a:off x="141037" y="3592005"/>
              <a:ext cx="4698332" cy="1469948"/>
            </a:xfrm>
            <a:prstGeom prst="rect">
              <a:avLst/>
            </a:prstGeom>
            <a:noFill/>
            <a:ln w="12700">
              <a:noFill/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sp>
          <p:nvSpPr>
            <p:cNvPr id="191" name="Rettangolo 7">
              <a:extLst>
                <a:ext uri="{FF2B5EF4-FFF2-40B4-BE49-F238E27FC236}">
                  <a16:creationId xmlns:a16="http://schemas.microsoft.com/office/drawing/2014/main" id="{A2198470-5167-4F90-981F-6C25F13FBD17}"/>
                </a:ext>
              </a:extLst>
            </p:cNvPr>
            <p:cNvSpPr/>
            <p:nvPr/>
          </p:nvSpPr>
          <p:spPr>
            <a:xfrm>
              <a:off x="474006" y="3644473"/>
              <a:ext cx="381574" cy="288147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lIns="36000" tIns="36000" rIns="36000" bIns="36000">
              <a:spAutoFit/>
            </a:bodyPr>
            <a:lstStyle/>
            <a:p>
              <a:r>
                <a:rPr lang="it-IT" sz="1400" b="1" baseline="30000" dirty="0">
                  <a:solidFill>
                    <a:srgbClr val="0000FF"/>
                  </a:solidFill>
                  <a:latin typeface="+mj-lt"/>
                </a:rPr>
                <a:t>14</a:t>
              </a:r>
              <a:r>
                <a:rPr lang="pl-PL" sz="1400" b="1" dirty="0">
                  <a:solidFill>
                    <a:srgbClr val="0000FF"/>
                  </a:solidFill>
                  <a:latin typeface="+mj-lt"/>
                </a:rPr>
                <a:t>N</a:t>
              </a:r>
              <a:r>
                <a:rPr lang="it-IT" sz="1400" b="1" dirty="0">
                  <a:solidFill>
                    <a:srgbClr val="0000FF"/>
                  </a:solidFill>
                  <a:latin typeface="+mj-lt"/>
                </a:rPr>
                <a:t>       </a:t>
              </a:r>
            </a:p>
          </p:txBody>
        </p:sp>
        <p:sp>
          <p:nvSpPr>
            <p:cNvPr id="195" name="Rettangolo 7">
              <a:extLst>
                <a:ext uri="{FF2B5EF4-FFF2-40B4-BE49-F238E27FC236}">
                  <a16:creationId xmlns:a16="http://schemas.microsoft.com/office/drawing/2014/main" id="{BDEC8F16-1A7F-40DE-85BB-1901B3B2BB71}"/>
                </a:ext>
              </a:extLst>
            </p:cNvPr>
            <p:cNvSpPr/>
            <p:nvPr/>
          </p:nvSpPr>
          <p:spPr>
            <a:xfrm>
              <a:off x="2912113" y="3837856"/>
              <a:ext cx="341468" cy="288147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lIns="36000" tIns="36000" rIns="36000" bIns="36000">
              <a:spAutoFit/>
            </a:bodyPr>
            <a:lstStyle/>
            <a:p>
              <a:r>
                <a:rPr lang="it-IT" sz="1400" b="1" baseline="30000" dirty="0">
                  <a:solidFill>
                    <a:srgbClr val="0000FF"/>
                  </a:solidFill>
                  <a:latin typeface="+mj-lt"/>
                </a:rPr>
                <a:t>1</a:t>
              </a:r>
              <a:r>
                <a:rPr lang="pl-PL" sz="1400" b="1" baseline="30000" dirty="0">
                  <a:solidFill>
                    <a:srgbClr val="0000FF"/>
                  </a:solidFill>
                  <a:latin typeface="+mj-lt"/>
                </a:rPr>
                <a:t>6</a:t>
              </a:r>
              <a:r>
                <a:rPr lang="pl-PL" sz="1400" b="1" dirty="0">
                  <a:solidFill>
                    <a:srgbClr val="0000FF"/>
                  </a:solidFill>
                  <a:latin typeface="+mj-lt"/>
                </a:rPr>
                <a:t>O</a:t>
              </a:r>
              <a:r>
                <a:rPr lang="it-IT" sz="1400" b="1" dirty="0">
                  <a:solidFill>
                    <a:srgbClr val="0000FF"/>
                  </a:solidFill>
                  <a:latin typeface="+mj-lt"/>
                </a:rPr>
                <a:t>       </a:t>
              </a:r>
            </a:p>
          </p:txBody>
        </p:sp>
        <p:sp>
          <p:nvSpPr>
            <p:cNvPr id="214" name="Rettangolo 4">
              <a:extLst>
                <a:ext uri="{FF2B5EF4-FFF2-40B4-BE49-F238E27FC236}">
                  <a16:creationId xmlns:a16="http://schemas.microsoft.com/office/drawing/2014/main" id="{5DF57434-A4FD-4389-8894-18C98B847254}"/>
                </a:ext>
              </a:extLst>
            </p:cNvPr>
            <p:cNvSpPr/>
            <p:nvPr/>
          </p:nvSpPr>
          <p:spPr>
            <a:xfrm>
              <a:off x="2775105" y="4768582"/>
              <a:ext cx="1775368" cy="184666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pl-PL" sz="600" i="1" dirty="0">
                  <a:latin typeface="+mj-lt"/>
                </a:rPr>
                <a:t>C</a:t>
              </a:r>
              <a:r>
                <a:rPr lang="it-IT" sz="600" i="1" dirty="0">
                  <a:latin typeface="+mj-lt"/>
                </a:rPr>
                <a:t>.</a:t>
              </a:r>
              <a:r>
                <a:rPr lang="pl-PL" sz="600" i="1" dirty="0">
                  <a:latin typeface="+mj-lt"/>
                </a:rPr>
                <a:t>E.</a:t>
              </a:r>
              <a:r>
                <a:rPr lang="it-IT" sz="600" i="1" dirty="0">
                  <a:latin typeface="+mj-lt"/>
                </a:rPr>
                <a:t> H</a:t>
              </a:r>
              <a:r>
                <a:rPr lang="pl-PL" sz="600" i="1" dirty="0" err="1">
                  <a:latin typeface="+mj-lt"/>
                </a:rPr>
                <a:t>yde</a:t>
              </a:r>
              <a:r>
                <a:rPr lang="pl-PL" sz="600" i="1" dirty="0">
                  <a:latin typeface="+mj-lt"/>
                </a:rPr>
                <a:t>-Wright</a:t>
              </a:r>
              <a:r>
                <a:rPr lang="it-IT" sz="600" i="1" dirty="0">
                  <a:latin typeface="+mj-lt"/>
                </a:rPr>
                <a:t> et al., PRC3</a:t>
              </a:r>
              <a:r>
                <a:rPr lang="pl-PL" sz="600" i="1" dirty="0">
                  <a:latin typeface="+mj-lt"/>
                </a:rPr>
                <a:t>5</a:t>
              </a:r>
              <a:r>
                <a:rPr lang="it-IT" sz="600" i="1" dirty="0">
                  <a:latin typeface="+mj-lt"/>
                </a:rPr>
                <a:t>, </a:t>
              </a:r>
              <a:r>
                <a:rPr lang="pl-PL" sz="600" i="1" dirty="0">
                  <a:latin typeface="+mj-lt"/>
                </a:rPr>
                <a:t>880</a:t>
              </a:r>
              <a:r>
                <a:rPr lang="it-IT" sz="600" i="1" dirty="0">
                  <a:latin typeface="+mj-lt"/>
                </a:rPr>
                <a:t>(198</a:t>
              </a:r>
              <a:r>
                <a:rPr lang="pl-PL" sz="600" i="1" dirty="0">
                  <a:latin typeface="+mj-lt"/>
                </a:rPr>
                <a:t>7</a:t>
              </a:r>
              <a:r>
                <a:rPr lang="it-IT" sz="600" i="1" dirty="0">
                  <a:latin typeface="+mj-lt"/>
                </a:rPr>
                <a:t>)</a:t>
              </a:r>
            </a:p>
          </p:txBody>
        </p:sp>
        <p:sp>
          <p:nvSpPr>
            <p:cNvPr id="215" name="Rettangolo 4">
              <a:extLst>
                <a:ext uri="{FF2B5EF4-FFF2-40B4-BE49-F238E27FC236}">
                  <a16:creationId xmlns:a16="http://schemas.microsoft.com/office/drawing/2014/main" id="{7F801222-0F43-437D-A816-901E2B118AF0}"/>
                </a:ext>
              </a:extLst>
            </p:cNvPr>
            <p:cNvSpPr/>
            <p:nvPr/>
          </p:nvSpPr>
          <p:spPr>
            <a:xfrm>
              <a:off x="1456105" y="3976246"/>
              <a:ext cx="966406" cy="276999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pl-PL" sz="600" i="1" dirty="0">
                  <a:latin typeface="+mj-lt"/>
                </a:rPr>
                <a:t>J.C.</a:t>
              </a:r>
              <a:r>
                <a:rPr lang="it-IT" sz="600" i="1" dirty="0">
                  <a:latin typeface="+mj-lt"/>
                </a:rPr>
                <a:t> </a:t>
              </a:r>
              <a:r>
                <a:rPr lang="pl-PL" sz="600" i="1" dirty="0" err="1">
                  <a:latin typeface="+mj-lt"/>
                </a:rPr>
                <a:t>Bergstrom</a:t>
              </a:r>
              <a:r>
                <a:rPr lang="it-IT" sz="600" i="1" dirty="0">
                  <a:latin typeface="+mj-lt"/>
                </a:rPr>
                <a:t> et al., </a:t>
              </a:r>
              <a:endParaRPr lang="pl-PL" sz="600" i="1" dirty="0">
                <a:latin typeface="+mj-lt"/>
              </a:endParaRPr>
            </a:p>
            <a:p>
              <a:r>
                <a:rPr lang="it-IT" sz="600" i="1" dirty="0">
                  <a:latin typeface="+mj-lt"/>
                </a:rPr>
                <a:t>PRC</a:t>
              </a:r>
              <a:r>
                <a:rPr lang="pl-PL" sz="600" i="1" dirty="0">
                  <a:latin typeface="+mj-lt"/>
                </a:rPr>
                <a:t>29</a:t>
              </a:r>
              <a:r>
                <a:rPr lang="it-IT" sz="600" i="1" dirty="0">
                  <a:latin typeface="+mj-lt"/>
                </a:rPr>
                <a:t>, </a:t>
              </a:r>
              <a:r>
                <a:rPr lang="pl-PL" sz="600" i="1" dirty="0">
                  <a:latin typeface="+mj-lt"/>
                </a:rPr>
                <a:t>1168</a:t>
              </a:r>
              <a:r>
                <a:rPr lang="it-IT" sz="600" i="1" dirty="0">
                  <a:latin typeface="+mj-lt"/>
                </a:rPr>
                <a:t>(198</a:t>
              </a:r>
              <a:r>
                <a:rPr lang="pl-PL" sz="600" i="1" dirty="0">
                  <a:latin typeface="+mj-lt"/>
                </a:rPr>
                <a:t>4</a:t>
              </a:r>
              <a:r>
                <a:rPr lang="it-IT" sz="600" i="1" dirty="0">
                  <a:latin typeface="+mj-lt"/>
                </a:rPr>
                <a:t>)</a:t>
              </a:r>
            </a:p>
          </p:txBody>
        </p:sp>
        <p:sp>
          <p:nvSpPr>
            <p:cNvPr id="219" name="CasellaDiTesto 12">
              <a:extLst>
                <a:ext uri="{FF2B5EF4-FFF2-40B4-BE49-F238E27FC236}">
                  <a16:creationId xmlns:a16="http://schemas.microsoft.com/office/drawing/2014/main" id="{85835E2A-6F05-460A-A860-611D8B5152A7}"/>
                </a:ext>
              </a:extLst>
            </p:cNvPr>
            <p:cNvSpPr txBox="1"/>
            <p:nvPr/>
          </p:nvSpPr>
          <p:spPr>
            <a:xfrm>
              <a:off x="3900284" y="3575343"/>
              <a:ext cx="364027" cy="123111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lIns="0" tIns="0" rIns="0" bIns="0" rtlCol="0">
              <a:spAutoFit/>
            </a:bodyPr>
            <a:lstStyle/>
            <a:p>
              <a:r>
                <a:rPr lang="pl-PL" sz="800" b="1" dirty="0">
                  <a:solidFill>
                    <a:srgbClr val="FF0000"/>
                  </a:solidFill>
                  <a:latin typeface="+mj-lt"/>
                </a:rPr>
                <a:t>  18.98 </a:t>
              </a:r>
              <a:endParaRPr lang="it-IT" sz="800" b="1" dirty="0">
                <a:solidFill>
                  <a:srgbClr val="FF0000"/>
                </a:solidFill>
                <a:latin typeface="+mj-lt"/>
              </a:endParaRPr>
            </a:p>
          </p:txBody>
        </p:sp>
        <p:sp>
          <p:nvSpPr>
            <p:cNvPr id="220" name="CasellaDiTesto 12">
              <a:extLst>
                <a:ext uri="{FF2B5EF4-FFF2-40B4-BE49-F238E27FC236}">
                  <a16:creationId xmlns:a16="http://schemas.microsoft.com/office/drawing/2014/main" id="{6D7E2E88-2410-4DB5-ADC7-54201671CD9E}"/>
                </a:ext>
              </a:extLst>
            </p:cNvPr>
            <p:cNvSpPr txBox="1"/>
            <p:nvPr/>
          </p:nvSpPr>
          <p:spPr>
            <a:xfrm>
              <a:off x="4131020" y="3814416"/>
              <a:ext cx="355029" cy="123111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lIns="0" tIns="0" rIns="0" bIns="0" rtlCol="0">
              <a:spAutoFit/>
            </a:bodyPr>
            <a:lstStyle/>
            <a:p>
              <a:r>
                <a:rPr lang="pl-PL" sz="800" b="1" dirty="0">
                  <a:solidFill>
                    <a:srgbClr val="FF0000"/>
                  </a:solidFill>
                  <a:latin typeface="+mj-lt"/>
                </a:rPr>
                <a:t>19.80</a:t>
              </a:r>
              <a:endParaRPr lang="it-IT" sz="800" b="1" dirty="0">
                <a:solidFill>
                  <a:srgbClr val="FF0000"/>
                </a:solidFill>
                <a:latin typeface="+mj-lt"/>
              </a:endParaRPr>
            </a:p>
          </p:txBody>
        </p:sp>
        <p:sp>
          <p:nvSpPr>
            <p:cNvPr id="221" name="CasellaDiTesto 12">
              <a:extLst>
                <a:ext uri="{FF2B5EF4-FFF2-40B4-BE49-F238E27FC236}">
                  <a16:creationId xmlns:a16="http://schemas.microsoft.com/office/drawing/2014/main" id="{C90CDDCD-934A-4A1D-811B-4787FD17B98A}"/>
                </a:ext>
              </a:extLst>
            </p:cNvPr>
            <p:cNvSpPr txBox="1"/>
            <p:nvPr/>
          </p:nvSpPr>
          <p:spPr>
            <a:xfrm>
              <a:off x="3719324" y="3844753"/>
              <a:ext cx="332637" cy="123111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lIns="0" tIns="0" rIns="0" bIns="0" rtlCol="0">
              <a:spAutoFit/>
            </a:bodyPr>
            <a:lstStyle/>
            <a:p>
              <a:r>
                <a:rPr lang="pl-PL" sz="800" b="1" dirty="0">
                  <a:solidFill>
                    <a:srgbClr val="FF0000"/>
                  </a:solidFill>
                  <a:latin typeface="+mj-lt"/>
                </a:rPr>
                <a:t>17.79</a:t>
              </a:r>
              <a:endParaRPr lang="it-IT" sz="800" b="1" dirty="0">
                <a:solidFill>
                  <a:srgbClr val="FF0000"/>
                </a:solidFill>
                <a:latin typeface="+mj-lt"/>
              </a:endParaRPr>
            </a:p>
          </p:txBody>
        </p:sp>
        <p:sp>
          <p:nvSpPr>
            <p:cNvPr id="222" name="CasellaDiTesto 12">
              <a:extLst>
                <a:ext uri="{FF2B5EF4-FFF2-40B4-BE49-F238E27FC236}">
                  <a16:creationId xmlns:a16="http://schemas.microsoft.com/office/drawing/2014/main" id="{E7A7E9C8-4FB1-4E3A-B660-A4C0F7D5A5CF}"/>
                </a:ext>
              </a:extLst>
            </p:cNvPr>
            <p:cNvSpPr txBox="1"/>
            <p:nvPr/>
          </p:nvSpPr>
          <p:spPr>
            <a:xfrm>
              <a:off x="1072186" y="3663460"/>
              <a:ext cx="355029" cy="123111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lIns="0" tIns="0" rIns="0" bIns="0" rtlCol="0">
              <a:spAutoFit/>
            </a:bodyPr>
            <a:lstStyle/>
            <a:p>
              <a:r>
                <a:rPr lang="pl-PL" sz="800" b="1" dirty="0">
                  <a:solidFill>
                    <a:srgbClr val="FF0000"/>
                  </a:solidFill>
                  <a:latin typeface="+mj-lt"/>
                </a:rPr>
                <a:t>16.91</a:t>
              </a:r>
              <a:endParaRPr lang="it-IT" sz="800" b="1" dirty="0">
                <a:solidFill>
                  <a:srgbClr val="FF0000"/>
                </a:solidFill>
                <a:latin typeface="+mj-lt"/>
              </a:endParaRPr>
            </a:p>
          </p:txBody>
        </p:sp>
        <p:sp>
          <p:nvSpPr>
            <p:cNvPr id="223" name="CasellaDiTesto 12">
              <a:extLst>
                <a:ext uri="{FF2B5EF4-FFF2-40B4-BE49-F238E27FC236}">
                  <a16:creationId xmlns:a16="http://schemas.microsoft.com/office/drawing/2014/main" id="{697A38BC-103B-4B0E-954E-A74744DC46AC}"/>
                </a:ext>
              </a:extLst>
            </p:cNvPr>
            <p:cNvSpPr txBox="1"/>
            <p:nvPr/>
          </p:nvSpPr>
          <p:spPr>
            <a:xfrm>
              <a:off x="855504" y="3858475"/>
              <a:ext cx="266912" cy="123111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lIns="0" tIns="0" rIns="0" bIns="0" rtlCol="0">
              <a:spAutoFit/>
            </a:bodyPr>
            <a:lstStyle/>
            <a:p>
              <a:r>
                <a:rPr lang="pl-PL" sz="800" b="1" dirty="0">
                  <a:solidFill>
                    <a:srgbClr val="FF0000"/>
                  </a:solidFill>
                  <a:latin typeface="+mj-lt"/>
                </a:rPr>
                <a:t>20.1</a:t>
              </a:r>
              <a:endParaRPr lang="it-IT" sz="800" b="1" dirty="0">
                <a:solidFill>
                  <a:srgbClr val="FF0000"/>
                </a:solidFill>
                <a:latin typeface="+mj-lt"/>
              </a:endParaRPr>
            </a:p>
          </p:txBody>
        </p:sp>
        <p:sp>
          <p:nvSpPr>
            <p:cNvPr id="224" name="CasellaDiTesto 12">
              <a:extLst>
                <a:ext uri="{FF2B5EF4-FFF2-40B4-BE49-F238E27FC236}">
                  <a16:creationId xmlns:a16="http://schemas.microsoft.com/office/drawing/2014/main" id="{277E14CA-02A8-4473-8B09-BBE34C5E9BC6}"/>
                </a:ext>
              </a:extLst>
            </p:cNvPr>
            <p:cNvSpPr txBox="1"/>
            <p:nvPr/>
          </p:nvSpPr>
          <p:spPr>
            <a:xfrm>
              <a:off x="1271534" y="4300507"/>
              <a:ext cx="355029" cy="123111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lIns="0" tIns="0" rIns="0" bIns="0" rtlCol="0">
              <a:spAutoFit/>
            </a:bodyPr>
            <a:lstStyle/>
            <a:p>
              <a:r>
                <a:rPr lang="pl-PL" sz="800" b="1" dirty="0">
                  <a:solidFill>
                    <a:srgbClr val="FF0000"/>
                  </a:solidFill>
                  <a:latin typeface="+mj-lt"/>
                </a:rPr>
                <a:t>15.0</a:t>
              </a:r>
              <a:endParaRPr lang="it-IT" sz="800" b="1" dirty="0">
                <a:solidFill>
                  <a:srgbClr val="FF0000"/>
                </a:solidFill>
                <a:latin typeface="+mj-lt"/>
              </a:endParaRPr>
            </a:p>
          </p:txBody>
        </p:sp>
        <p:sp>
          <p:nvSpPr>
            <p:cNvPr id="225" name="CasellaDiTesto 12">
              <a:extLst>
                <a:ext uri="{FF2B5EF4-FFF2-40B4-BE49-F238E27FC236}">
                  <a16:creationId xmlns:a16="http://schemas.microsoft.com/office/drawing/2014/main" id="{6A031030-BABB-4BE1-8199-D35EE3835C01}"/>
                </a:ext>
              </a:extLst>
            </p:cNvPr>
            <p:cNvSpPr txBox="1"/>
            <p:nvPr/>
          </p:nvSpPr>
          <p:spPr>
            <a:xfrm>
              <a:off x="1015849" y="4320648"/>
              <a:ext cx="175905" cy="92333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lIns="0" tIns="0" rIns="0" bIns="0" rtlCol="0">
              <a:spAutoFit/>
            </a:bodyPr>
            <a:lstStyle/>
            <a:p>
              <a:r>
                <a:rPr lang="pl-PL" sz="600" b="1" dirty="0">
                  <a:solidFill>
                    <a:srgbClr val="FF0000"/>
                  </a:solidFill>
                  <a:latin typeface="+mj-lt"/>
                </a:rPr>
                <a:t>18.5</a:t>
              </a:r>
              <a:endParaRPr lang="it-IT" sz="600" b="1" dirty="0">
                <a:solidFill>
                  <a:srgbClr val="FF0000"/>
                </a:solidFill>
                <a:latin typeface="+mj-lt"/>
              </a:endParaRPr>
            </a:p>
          </p:txBody>
        </p:sp>
      </p:grpSp>
      <p:sp>
        <p:nvSpPr>
          <p:cNvPr id="227" name="Tytuł 1">
            <a:extLst>
              <a:ext uri="{FF2B5EF4-FFF2-40B4-BE49-F238E27FC236}">
                <a16:creationId xmlns:a16="http://schemas.microsoft.com/office/drawing/2014/main" id="{76344255-5FB3-4224-AE54-A284F3A3F384}"/>
              </a:ext>
            </a:extLst>
          </p:cNvPr>
          <p:cNvSpPr txBox="1">
            <a:spLocks/>
          </p:cNvSpPr>
          <p:nvPr/>
        </p:nvSpPr>
        <p:spPr>
          <a:xfrm>
            <a:off x="135218" y="95400"/>
            <a:ext cx="7473753" cy="963543"/>
          </a:xfrm>
          <a:prstGeom prst="rect">
            <a:avLst/>
          </a:prstGeom>
        </p:spPr>
        <p:txBody>
          <a:bodyPr vert="horz" anchor="ctr">
            <a:normAutofit/>
          </a:bodyPr>
          <a:lstStyle>
            <a:lvl1pPr algn="l" rtl="0" eaLnBrk="1" latinLnBrk="0" hangingPunct="1">
              <a:spcBef>
                <a:spcPct val="0"/>
              </a:spcBef>
              <a:buNone/>
              <a:defRPr kumimoji="0" sz="400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pl-PL" sz="2000" dirty="0" err="1"/>
              <a:t>Stretched</a:t>
            </a:r>
            <a:r>
              <a:rPr lang="pl-PL" sz="2000" dirty="0"/>
              <a:t> </a:t>
            </a:r>
            <a:r>
              <a:rPr lang="pl-PL" sz="2000" dirty="0" err="1"/>
              <a:t>resonances</a:t>
            </a:r>
            <a:r>
              <a:rPr lang="pl-PL" sz="2000" dirty="0"/>
              <a:t> – from </a:t>
            </a:r>
            <a:r>
              <a:rPr lang="pl-PL" sz="2000" dirty="0" err="1"/>
              <a:t>previous</a:t>
            </a:r>
            <a:r>
              <a:rPr lang="pl-PL" sz="2000" dirty="0"/>
              <a:t> </a:t>
            </a:r>
            <a:r>
              <a:rPr lang="pl-PL" sz="2000" dirty="0" err="1"/>
              <a:t>works</a:t>
            </a:r>
            <a:endParaRPr lang="pl-PL" sz="2000" dirty="0"/>
          </a:p>
        </p:txBody>
      </p:sp>
      <p:sp>
        <p:nvSpPr>
          <p:cNvPr id="79" name="Rettangolo 3">
            <a:extLst>
              <a:ext uri="{FF2B5EF4-FFF2-40B4-BE49-F238E27FC236}">
                <a16:creationId xmlns:a16="http://schemas.microsoft.com/office/drawing/2014/main" id="{2CCAE555-41D2-4B9A-A152-51DCDC531076}"/>
              </a:ext>
            </a:extLst>
          </p:cNvPr>
          <p:cNvSpPr/>
          <p:nvPr/>
        </p:nvSpPr>
        <p:spPr>
          <a:xfrm>
            <a:off x="3590045" y="2403611"/>
            <a:ext cx="1160156" cy="215444"/>
          </a:xfrm>
          <a:prstGeom prst="rect">
            <a:avLst/>
          </a:prstGeom>
          <a:solidFill>
            <a:srgbClr val="FFFFCC"/>
          </a:solidFill>
        </p:spPr>
        <p:txBody>
          <a:bodyPr wrap="square">
            <a:spAutoFit/>
          </a:bodyPr>
          <a:lstStyle/>
          <a:p>
            <a:pPr algn="ctr"/>
            <a:r>
              <a:rPr lang="pl-PL" sz="800" i="1" dirty="0">
                <a:solidFill>
                  <a:srgbClr val="FF0000"/>
                </a:solidFill>
                <a:latin typeface="+mj-lt"/>
              </a:rPr>
              <a:t>MORE COMPLEX CASE</a:t>
            </a:r>
            <a:endParaRPr lang="it-IT" sz="800" dirty="0">
              <a:latin typeface="+mj-lt"/>
            </a:endParaRPr>
          </a:p>
        </p:txBody>
      </p:sp>
      <p:sp>
        <p:nvSpPr>
          <p:cNvPr id="80" name="Prostokąt 79">
            <a:extLst>
              <a:ext uri="{FF2B5EF4-FFF2-40B4-BE49-F238E27FC236}">
                <a16:creationId xmlns:a16="http://schemas.microsoft.com/office/drawing/2014/main" id="{CBAC6B74-A2EC-40A3-A340-AD9D7F2CBCC0}"/>
              </a:ext>
            </a:extLst>
          </p:cNvPr>
          <p:cNvSpPr/>
          <p:nvPr/>
        </p:nvSpPr>
        <p:spPr>
          <a:xfrm>
            <a:off x="583277" y="2363752"/>
            <a:ext cx="4254368" cy="617006"/>
          </a:xfrm>
          <a:prstGeom prst="rect">
            <a:avLst/>
          </a:prstGeom>
          <a:noFill/>
          <a:ln w="28575"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77994252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5" name="Grupa 24"/>
          <p:cNvGrpSpPr/>
          <p:nvPr/>
        </p:nvGrpSpPr>
        <p:grpSpPr>
          <a:xfrm>
            <a:off x="5371426" y="2134857"/>
            <a:ext cx="3709752" cy="2947507"/>
            <a:chOff x="5434248" y="2023175"/>
            <a:chExt cx="3709752" cy="2947507"/>
          </a:xfrm>
        </p:grpSpPr>
        <p:pic>
          <p:nvPicPr>
            <p:cNvPr id="105" name="Immagine 9"/>
            <p:cNvPicPr>
              <a:picLocks noChangeAspect="1"/>
            </p:cNvPicPr>
            <p:nvPr/>
          </p:nvPicPr>
          <p:blipFill rotWithShape="1">
            <a:blip r:embed="rId3"/>
            <a:srcRect l="17440" t="1168" r="632" b="5835"/>
            <a:stretch/>
          </p:blipFill>
          <p:spPr>
            <a:xfrm>
              <a:off x="5934075" y="2588419"/>
              <a:ext cx="2993231" cy="1945481"/>
            </a:xfrm>
            <a:prstGeom prst="rect">
              <a:avLst/>
            </a:prstGeom>
          </p:spPr>
        </p:pic>
        <p:sp>
          <p:nvSpPr>
            <p:cNvPr id="193" name="Prostokąt 192"/>
            <p:cNvSpPr/>
            <p:nvPr/>
          </p:nvSpPr>
          <p:spPr>
            <a:xfrm>
              <a:off x="5929622" y="2544075"/>
              <a:ext cx="937548" cy="27603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l-PL"/>
            </a:p>
          </p:txBody>
        </p:sp>
        <p:sp>
          <p:nvSpPr>
            <p:cNvPr id="109" name="Prostokąt 108"/>
            <p:cNvSpPr/>
            <p:nvPr/>
          </p:nvSpPr>
          <p:spPr bwMode="auto">
            <a:xfrm>
              <a:off x="6240182" y="4560221"/>
              <a:ext cx="11465" cy="409742"/>
            </a:xfrm>
            <a:prstGeom prst="rect">
              <a:avLst/>
            </a:prstGeom>
            <a:solidFill>
              <a:srgbClr val="009999"/>
            </a:solidFill>
            <a:ln w="28575" cap="flat" cmpd="sng" algn="ctr">
              <a:noFill/>
              <a:prstDash val="solid"/>
              <a:miter lim="800000"/>
              <a:headEnd type="none" w="med" len="med"/>
              <a:tailEnd type="arrow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pl-PL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</a:endParaRPr>
            </a:p>
          </p:txBody>
        </p:sp>
        <p:sp>
          <p:nvSpPr>
            <p:cNvPr id="110" name="Prostokąt 109"/>
            <p:cNvSpPr/>
            <p:nvPr/>
          </p:nvSpPr>
          <p:spPr bwMode="auto">
            <a:xfrm>
              <a:off x="6639894" y="4560221"/>
              <a:ext cx="11465" cy="409742"/>
            </a:xfrm>
            <a:prstGeom prst="rect">
              <a:avLst/>
            </a:prstGeom>
            <a:solidFill>
              <a:srgbClr val="009999"/>
            </a:solidFill>
            <a:ln w="28575" cap="flat" cmpd="sng" algn="ctr">
              <a:noFill/>
              <a:prstDash val="solid"/>
              <a:miter lim="800000"/>
              <a:headEnd type="none" w="med" len="med"/>
              <a:tailEnd type="arrow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pl-PL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</a:endParaRPr>
            </a:p>
          </p:txBody>
        </p:sp>
        <p:sp>
          <p:nvSpPr>
            <p:cNvPr id="111" name="Prostokąt 110"/>
            <p:cNvSpPr/>
            <p:nvPr/>
          </p:nvSpPr>
          <p:spPr bwMode="auto">
            <a:xfrm>
              <a:off x="7472856" y="4560940"/>
              <a:ext cx="11465" cy="409742"/>
            </a:xfrm>
            <a:prstGeom prst="rect">
              <a:avLst/>
            </a:prstGeom>
            <a:solidFill>
              <a:srgbClr val="009999"/>
            </a:solidFill>
            <a:ln w="28575" cap="flat" cmpd="sng" algn="ctr">
              <a:noFill/>
              <a:prstDash val="solid"/>
              <a:miter lim="800000"/>
              <a:headEnd type="none" w="med" len="med"/>
              <a:tailEnd type="arrow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pl-PL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</a:endParaRPr>
            </a:p>
          </p:txBody>
        </p:sp>
        <p:sp>
          <p:nvSpPr>
            <p:cNvPr id="112" name="Prostokąt 111"/>
            <p:cNvSpPr/>
            <p:nvPr/>
          </p:nvSpPr>
          <p:spPr bwMode="auto">
            <a:xfrm>
              <a:off x="7886711" y="4560221"/>
              <a:ext cx="11465" cy="409742"/>
            </a:xfrm>
            <a:prstGeom prst="rect">
              <a:avLst/>
            </a:prstGeom>
            <a:solidFill>
              <a:srgbClr val="009999"/>
            </a:solidFill>
            <a:ln w="28575" cap="flat" cmpd="sng" algn="ctr">
              <a:noFill/>
              <a:prstDash val="solid"/>
              <a:miter lim="800000"/>
              <a:headEnd type="none" w="med" len="med"/>
              <a:tailEnd type="arrow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pl-PL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</a:endParaRPr>
            </a:p>
          </p:txBody>
        </p:sp>
        <p:sp>
          <p:nvSpPr>
            <p:cNvPr id="113" name="Prostokąt 112"/>
            <p:cNvSpPr/>
            <p:nvPr/>
          </p:nvSpPr>
          <p:spPr bwMode="auto">
            <a:xfrm>
              <a:off x="9132535" y="4554626"/>
              <a:ext cx="11465" cy="409742"/>
            </a:xfrm>
            <a:prstGeom prst="rect">
              <a:avLst/>
            </a:prstGeom>
            <a:solidFill>
              <a:srgbClr val="009999"/>
            </a:solidFill>
            <a:ln w="28575" cap="flat" cmpd="sng" algn="ctr">
              <a:noFill/>
              <a:prstDash val="solid"/>
              <a:miter lim="800000"/>
              <a:headEnd type="none" w="med" len="med"/>
              <a:tailEnd type="arrow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pl-PL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</a:endParaRPr>
            </a:p>
          </p:txBody>
        </p:sp>
        <p:sp>
          <p:nvSpPr>
            <p:cNvPr id="114" name="pole tekstowe 113"/>
            <p:cNvSpPr txBox="1"/>
            <p:nvPr/>
          </p:nvSpPr>
          <p:spPr>
            <a:xfrm>
              <a:off x="6213158" y="4697621"/>
              <a:ext cx="439544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pl-PL" sz="1000" dirty="0">
                  <a:latin typeface="Arial" pitchFamily="34" charset="0"/>
                  <a:cs typeface="Arial" pitchFamily="34" charset="0"/>
                </a:rPr>
                <a:t>1s</a:t>
              </a:r>
              <a:r>
                <a:rPr lang="pl-PL" sz="1000" baseline="-25000" dirty="0">
                  <a:latin typeface="Arial" pitchFamily="34" charset="0"/>
                  <a:cs typeface="Arial" pitchFamily="34" charset="0"/>
                </a:rPr>
                <a:t>1/2</a:t>
              </a:r>
            </a:p>
          </p:txBody>
        </p:sp>
        <p:sp>
          <p:nvSpPr>
            <p:cNvPr id="115" name="pole tekstowe 114"/>
            <p:cNvSpPr txBox="1"/>
            <p:nvPr/>
          </p:nvSpPr>
          <p:spPr>
            <a:xfrm>
              <a:off x="6843218" y="4697621"/>
              <a:ext cx="44595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pl-PL" sz="1000" dirty="0">
                  <a:latin typeface="Arial" pitchFamily="34" charset="0"/>
                  <a:cs typeface="Arial" pitchFamily="34" charset="0"/>
                </a:rPr>
                <a:t>1p</a:t>
              </a:r>
              <a:r>
                <a:rPr lang="pl-PL" sz="1000" baseline="-25000" dirty="0">
                  <a:latin typeface="Arial" pitchFamily="34" charset="0"/>
                  <a:cs typeface="Arial" pitchFamily="34" charset="0"/>
                </a:rPr>
                <a:t>3/2</a:t>
              </a:r>
            </a:p>
          </p:txBody>
        </p:sp>
        <p:sp>
          <p:nvSpPr>
            <p:cNvPr id="135" name="pole tekstowe 134"/>
            <p:cNvSpPr txBox="1"/>
            <p:nvPr/>
          </p:nvSpPr>
          <p:spPr>
            <a:xfrm>
              <a:off x="7451036" y="4700087"/>
              <a:ext cx="44595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pl-PL" sz="1000" dirty="0">
                  <a:latin typeface="Arial" pitchFamily="34" charset="0"/>
                  <a:cs typeface="Arial" pitchFamily="34" charset="0"/>
                </a:rPr>
                <a:t>1p</a:t>
              </a:r>
              <a:r>
                <a:rPr lang="pl-PL" sz="1000" baseline="-25000" dirty="0">
                  <a:latin typeface="Arial" pitchFamily="34" charset="0"/>
                  <a:cs typeface="Arial" pitchFamily="34" charset="0"/>
                </a:rPr>
                <a:t>1/2</a:t>
              </a:r>
            </a:p>
          </p:txBody>
        </p:sp>
        <p:sp>
          <p:nvSpPr>
            <p:cNvPr id="154" name="pole tekstowe 153"/>
            <p:cNvSpPr txBox="1"/>
            <p:nvPr/>
          </p:nvSpPr>
          <p:spPr>
            <a:xfrm>
              <a:off x="8314097" y="4712001"/>
              <a:ext cx="44595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pl-PL" sz="1000" dirty="0">
                  <a:latin typeface="Arial" pitchFamily="34" charset="0"/>
                  <a:cs typeface="Arial" pitchFamily="34" charset="0"/>
                </a:rPr>
                <a:t>1d</a:t>
              </a:r>
              <a:r>
                <a:rPr lang="pl-PL" sz="1000" baseline="-25000" dirty="0">
                  <a:latin typeface="Arial" pitchFamily="34" charset="0"/>
                  <a:cs typeface="Arial" pitchFamily="34" charset="0"/>
                </a:rPr>
                <a:t>5/2</a:t>
              </a:r>
            </a:p>
          </p:txBody>
        </p:sp>
        <p:sp>
          <p:nvSpPr>
            <p:cNvPr id="155" name="Prostokąt 154"/>
            <p:cNvSpPr/>
            <p:nvPr/>
          </p:nvSpPr>
          <p:spPr bwMode="auto">
            <a:xfrm rot="16200000">
              <a:off x="5773927" y="4106895"/>
              <a:ext cx="11134" cy="420732"/>
            </a:xfrm>
            <a:prstGeom prst="rect">
              <a:avLst/>
            </a:prstGeom>
            <a:solidFill>
              <a:srgbClr val="FFC000"/>
            </a:solidFill>
            <a:ln w="28575" cap="flat" cmpd="sng" algn="ctr">
              <a:noFill/>
              <a:prstDash val="solid"/>
              <a:miter lim="800000"/>
              <a:headEnd type="none" w="med" len="med"/>
              <a:tailEnd type="arrow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pl-PL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</a:endParaRPr>
            </a:p>
          </p:txBody>
        </p:sp>
        <p:sp>
          <p:nvSpPr>
            <p:cNvPr id="156" name="Prostokąt 155"/>
            <p:cNvSpPr/>
            <p:nvPr/>
          </p:nvSpPr>
          <p:spPr bwMode="auto">
            <a:xfrm rot="16200000">
              <a:off x="5765444" y="3673453"/>
              <a:ext cx="11134" cy="420732"/>
            </a:xfrm>
            <a:prstGeom prst="rect">
              <a:avLst/>
            </a:prstGeom>
            <a:solidFill>
              <a:srgbClr val="FFC000"/>
            </a:solidFill>
            <a:ln w="28575" cap="flat" cmpd="sng" algn="ctr">
              <a:noFill/>
              <a:prstDash val="solid"/>
              <a:miter lim="800000"/>
              <a:headEnd type="none" w="med" len="med"/>
              <a:tailEnd type="arrow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pl-PL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</a:endParaRPr>
            </a:p>
          </p:txBody>
        </p:sp>
        <p:sp>
          <p:nvSpPr>
            <p:cNvPr id="157" name="Prostokąt 156"/>
            <p:cNvSpPr/>
            <p:nvPr/>
          </p:nvSpPr>
          <p:spPr bwMode="auto">
            <a:xfrm rot="16200000">
              <a:off x="5765444" y="2788084"/>
              <a:ext cx="11134" cy="420732"/>
            </a:xfrm>
            <a:prstGeom prst="rect">
              <a:avLst/>
            </a:prstGeom>
            <a:solidFill>
              <a:srgbClr val="FFC000"/>
            </a:solidFill>
            <a:ln w="28575" cap="flat" cmpd="sng" algn="ctr">
              <a:noFill/>
              <a:prstDash val="solid"/>
              <a:miter lim="800000"/>
              <a:headEnd type="none" w="med" len="med"/>
              <a:tailEnd type="arrow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pl-PL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</a:endParaRPr>
            </a:p>
          </p:txBody>
        </p:sp>
        <p:sp>
          <p:nvSpPr>
            <p:cNvPr id="158" name="pole tekstowe 157"/>
            <p:cNvSpPr txBox="1"/>
            <p:nvPr/>
          </p:nvSpPr>
          <p:spPr>
            <a:xfrm>
              <a:off x="5453718" y="3976790"/>
              <a:ext cx="439544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pl-PL" sz="1000" dirty="0">
                  <a:latin typeface="Arial" pitchFamily="34" charset="0"/>
                  <a:cs typeface="Arial" pitchFamily="34" charset="0"/>
                </a:rPr>
                <a:t>1s</a:t>
              </a:r>
              <a:r>
                <a:rPr lang="pl-PL" sz="1000" baseline="-25000" dirty="0">
                  <a:latin typeface="Arial" pitchFamily="34" charset="0"/>
                  <a:cs typeface="Arial" pitchFamily="34" charset="0"/>
                </a:rPr>
                <a:t>1/2</a:t>
              </a:r>
            </a:p>
          </p:txBody>
        </p:sp>
        <p:sp>
          <p:nvSpPr>
            <p:cNvPr id="159" name="pole tekstowe 158"/>
            <p:cNvSpPr txBox="1"/>
            <p:nvPr/>
          </p:nvSpPr>
          <p:spPr>
            <a:xfrm>
              <a:off x="5453720" y="3274494"/>
              <a:ext cx="44595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pl-PL" sz="1000" dirty="0">
                  <a:latin typeface="Arial" pitchFamily="34" charset="0"/>
                  <a:cs typeface="Arial" pitchFamily="34" charset="0"/>
                </a:rPr>
                <a:t>1p</a:t>
              </a:r>
              <a:r>
                <a:rPr lang="pl-PL" sz="1000" baseline="-25000" dirty="0">
                  <a:latin typeface="Arial" pitchFamily="34" charset="0"/>
                  <a:cs typeface="Arial" pitchFamily="34" charset="0"/>
                </a:rPr>
                <a:t>3/2</a:t>
              </a:r>
            </a:p>
          </p:txBody>
        </p:sp>
        <p:sp>
          <p:nvSpPr>
            <p:cNvPr id="160" name="pole tekstowe 159"/>
            <p:cNvSpPr txBox="1"/>
            <p:nvPr/>
          </p:nvSpPr>
          <p:spPr>
            <a:xfrm>
              <a:off x="5453720" y="2656146"/>
              <a:ext cx="44595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pl-PL" sz="1000" dirty="0">
                  <a:latin typeface="Arial" pitchFamily="34" charset="0"/>
                  <a:cs typeface="Arial" pitchFamily="34" charset="0"/>
                </a:rPr>
                <a:t>1p</a:t>
              </a:r>
              <a:r>
                <a:rPr lang="pl-PL" sz="1000" baseline="-25000" dirty="0">
                  <a:latin typeface="Arial" pitchFamily="34" charset="0"/>
                  <a:cs typeface="Arial" pitchFamily="34" charset="0"/>
                </a:rPr>
                <a:t>1/2</a:t>
              </a:r>
            </a:p>
          </p:txBody>
        </p:sp>
        <p:sp>
          <p:nvSpPr>
            <p:cNvPr id="161" name="pole tekstowe 160"/>
            <p:cNvSpPr txBox="1"/>
            <p:nvPr/>
          </p:nvSpPr>
          <p:spPr>
            <a:xfrm>
              <a:off x="5434248" y="2033222"/>
              <a:ext cx="44595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pl-PL" sz="1000" dirty="0">
                  <a:latin typeface="Arial" pitchFamily="34" charset="0"/>
                  <a:cs typeface="Arial" pitchFamily="34" charset="0"/>
                </a:rPr>
                <a:t>1d</a:t>
              </a:r>
              <a:r>
                <a:rPr lang="pl-PL" sz="1000" baseline="-25000" dirty="0">
                  <a:latin typeface="Arial" pitchFamily="34" charset="0"/>
                  <a:cs typeface="Arial" pitchFamily="34" charset="0"/>
                </a:rPr>
                <a:t>5/2</a:t>
              </a:r>
            </a:p>
          </p:txBody>
        </p:sp>
        <p:sp>
          <p:nvSpPr>
            <p:cNvPr id="162" name="Prostokąt 161"/>
            <p:cNvSpPr/>
            <p:nvPr/>
          </p:nvSpPr>
          <p:spPr bwMode="auto">
            <a:xfrm rot="16200000">
              <a:off x="5769844" y="2358376"/>
              <a:ext cx="11134" cy="420732"/>
            </a:xfrm>
            <a:prstGeom prst="rect">
              <a:avLst/>
            </a:prstGeom>
            <a:solidFill>
              <a:srgbClr val="FFC000"/>
            </a:solidFill>
            <a:ln w="28575" cap="flat" cmpd="sng" algn="ctr">
              <a:noFill/>
              <a:prstDash val="solid"/>
              <a:miter lim="800000"/>
              <a:headEnd type="none" w="med" len="med"/>
              <a:tailEnd type="arrow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pl-PL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</a:endParaRPr>
            </a:p>
          </p:txBody>
        </p:sp>
        <p:cxnSp>
          <p:nvCxnSpPr>
            <p:cNvPr id="163" name="Łącznik prosty ze strzałką 162"/>
            <p:cNvCxnSpPr/>
            <p:nvPr/>
          </p:nvCxnSpPr>
          <p:spPr>
            <a:xfrm>
              <a:off x="6243623" y="4625682"/>
              <a:ext cx="399713" cy="0"/>
            </a:xfrm>
            <a:prstGeom prst="straightConnector1">
              <a:avLst/>
            </a:prstGeom>
            <a:ln w="28575">
              <a:solidFill>
                <a:srgbClr val="009999"/>
              </a:solidFill>
              <a:headEnd type="stealth"/>
              <a:tailEnd type="stealt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4" name="Łącznik prosty ze strzałką 163"/>
            <p:cNvCxnSpPr/>
            <p:nvPr/>
          </p:nvCxnSpPr>
          <p:spPr>
            <a:xfrm>
              <a:off x="6646775" y="4625682"/>
              <a:ext cx="822295" cy="0"/>
            </a:xfrm>
            <a:prstGeom prst="straightConnector1">
              <a:avLst/>
            </a:prstGeom>
            <a:ln w="28575">
              <a:solidFill>
                <a:srgbClr val="009999"/>
              </a:solidFill>
              <a:headEnd type="stealth"/>
              <a:tailEnd type="stealt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5" name="Łącznik prosty ze strzałką 164"/>
            <p:cNvCxnSpPr/>
            <p:nvPr/>
          </p:nvCxnSpPr>
          <p:spPr>
            <a:xfrm>
              <a:off x="7479737" y="4625682"/>
              <a:ext cx="413855" cy="0"/>
            </a:xfrm>
            <a:prstGeom prst="straightConnector1">
              <a:avLst/>
            </a:prstGeom>
            <a:ln w="28575">
              <a:solidFill>
                <a:srgbClr val="009999"/>
              </a:solidFill>
              <a:headEnd type="stealth"/>
              <a:tailEnd type="stealt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6" name="Łącznik prosty ze strzałką 165"/>
            <p:cNvCxnSpPr/>
            <p:nvPr/>
          </p:nvCxnSpPr>
          <p:spPr>
            <a:xfrm>
              <a:off x="7901522" y="4627502"/>
              <a:ext cx="1234456" cy="0"/>
            </a:xfrm>
            <a:prstGeom prst="straightConnector1">
              <a:avLst/>
            </a:prstGeom>
            <a:ln w="28575">
              <a:solidFill>
                <a:srgbClr val="009999"/>
              </a:solidFill>
              <a:headEnd type="stealth"/>
              <a:tailEnd type="stealt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7" name="Łącznik prosty ze strzałką 166"/>
            <p:cNvCxnSpPr/>
            <p:nvPr/>
          </p:nvCxnSpPr>
          <p:spPr>
            <a:xfrm>
              <a:off x="5897092" y="3889389"/>
              <a:ext cx="0" cy="422305"/>
            </a:xfrm>
            <a:prstGeom prst="straightConnector1">
              <a:avLst/>
            </a:prstGeom>
            <a:ln w="28575">
              <a:solidFill>
                <a:srgbClr val="FFC000"/>
              </a:solidFill>
              <a:headEnd type="stealth"/>
              <a:tailEnd type="stealt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8" name="Łącznik prosty ze strzałką 167"/>
            <p:cNvCxnSpPr/>
            <p:nvPr/>
          </p:nvCxnSpPr>
          <p:spPr>
            <a:xfrm>
              <a:off x="5899610" y="2990915"/>
              <a:ext cx="0" cy="895316"/>
            </a:xfrm>
            <a:prstGeom prst="straightConnector1">
              <a:avLst/>
            </a:prstGeom>
            <a:ln w="28575">
              <a:solidFill>
                <a:srgbClr val="FFC000"/>
              </a:solidFill>
              <a:headEnd type="stealth"/>
              <a:tailEnd type="stealt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9" name="Łącznik prosty ze strzałką 168"/>
            <p:cNvCxnSpPr/>
            <p:nvPr/>
          </p:nvCxnSpPr>
          <p:spPr>
            <a:xfrm>
              <a:off x="5899610" y="2563176"/>
              <a:ext cx="0" cy="433440"/>
            </a:xfrm>
            <a:prstGeom prst="straightConnector1">
              <a:avLst/>
            </a:prstGeom>
            <a:ln w="28575">
              <a:solidFill>
                <a:srgbClr val="FFC000"/>
              </a:solidFill>
              <a:headEnd type="stealth"/>
              <a:tailEnd type="stealt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0" name="Łącznik prosty ze strzałką 169"/>
            <p:cNvCxnSpPr/>
            <p:nvPr/>
          </p:nvCxnSpPr>
          <p:spPr>
            <a:xfrm rot="10800000">
              <a:off x="5899610" y="2023175"/>
              <a:ext cx="0" cy="545567"/>
            </a:xfrm>
            <a:prstGeom prst="straightConnector1">
              <a:avLst/>
            </a:prstGeom>
            <a:ln w="28575">
              <a:solidFill>
                <a:srgbClr val="FFC000"/>
              </a:solidFill>
              <a:headEnd type="stealth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94" name="Prostokąt 193"/>
            <p:cNvSpPr/>
            <p:nvPr/>
          </p:nvSpPr>
          <p:spPr>
            <a:xfrm>
              <a:off x="7641741" y="4106175"/>
              <a:ext cx="1359384" cy="427725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l-PL"/>
            </a:p>
          </p:txBody>
        </p:sp>
      </p:grpSp>
      <p:grpSp>
        <p:nvGrpSpPr>
          <p:cNvPr id="106" name="Grupa 105"/>
          <p:cNvGrpSpPr/>
          <p:nvPr/>
        </p:nvGrpSpPr>
        <p:grpSpPr>
          <a:xfrm>
            <a:off x="7559352" y="3092425"/>
            <a:ext cx="392478" cy="284131"/>
            <a:chOff x="7499886" y="3047529"/>
            <a:chExt cx="392478" cy="284131"/>
          </a:xfrm>
        </p:grpSpPr>
        <p:sp>
          <p:nvSpPr>
            <p:cNvPr id="107" name="Elipsa 8"/>
            <p:cNvSpPr/>
            <p:nvPr/>
          </p:nvSpPr>
          <p:spPr>
            <a:xfrm>
              <a:off x="7570866" y="3047529"/>
              <a:ext cx="264311" cy="259429"/>
            </a:xfrm>
            <a:prstGeom prst="ellipse">
              <a:avLst/>
            </a:prstGeom>
            <a:solidFill>
              <a:schemeClr val="bg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l-PL">
                <a:solidFill>
                  <a:schemeClr val="tx1"/>
                </a:solidFill>
              </a:endParaRPr>
            </a:p>
          </p:txBody>
        </p:sp>
        <p:sp>
          <p:nvSpPr>
            <p:cNvPr id="108" name="TextBox 45"/>
            <p:cNvSpPr txBox="1"/>
            <p:nvPr/>
          </p:nvSpPr>
          <p:spPr>
            <a:xfrm>
              <a:off x="7499886" y="3057161"/>
              <a:ext cx="392478" cy="2744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200" b="1" baseline="30000" dirty="0">
                  <a:latin typeface="Calibri" panose="020F0502020204030204" pitchFamily="34" charset="0"/>
                  <a:cs typeface="Corbel"/>
                </a:rPr>
                <a:t>1</a:t>
              </a:r>
              <a:r>
                <a:rPr lang="pl-PL" sz="1200" b="1" baseline="30000" dirty="0">
                  <a:latin typeface="Calibri" panose="020F0502020204030204" pitchFamily="34" charset="0"/>
                  <a:cs typeface="Corbel"/>
                </a:rPr>
                <a:t>4</a:t>
              </a:r>
              <a:r>
                <a:rPr lang="pl-PL" sz="1200" b="1" dirty="0">
                  <a:latin typeface="Calibri" panose="020F0502020204030204" pitchFamily="34" charset="0"/>
                  <a:cs typeface="Corbel"/>
                </a:rPr>
                <a:t>C</a:t>
              </a:r>
              <a:endParaRPr lang="en-US" sz="1200" b="1" dirty="0">
                <a:latin typeface="Calibri" panose="020F0502020204030204" pitchFamily="34" charset="0"/>
                <a:cs typeface="Corbel"/>
              </a:endParaRPr>
            </a:p>
          </p:txBody>
        </p:sp>
      </p:grpSp>
      <p:grpSp>
        <p:nvGrpSpPr>
          <p:cNvPr id="171" name="Grupa 170"/>
          <p:cNvGrpSpPr/>
          <p:nvPr/>
        </p:nvGrpSpPr>
        <p:grpSpPr>
          <a:xfrm>
            <a:off x="7549015" y="2666316"/>
            <a:ext cx="392478" cy="286631"/>
            <a:chOff x="7499886" y="3047529"/>
            <a:chExt cx="392478" cy="286631"/>
          </a:xfrm>
        </p:grpSpPr>
        <p:sp>
          <p:nvSpPr>
            <p:cNvPr id="172" name="Elipsa 8"/>
            <p:cNvSpPr/>
            <p:nvPr/>
          </p:nvSpPr>
          <p:spPr>
            <a:xfrm>
              <a:off x="7570866" y="3047529"/>
              <a:ext cx="264311" cy="259429"/>
            </a:xfrm>
            <a:prstGeom prst="ellipse">
              <a:avLst/>
            </a:prstGeom>
            <a:solidFill>
              <a:schemeClr val="bg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l-PL">
                <a:solidFill>
                  <a:schemeClr val="tx1"/>
                </a:solidFill>
              </a:endParaRPr>
            </a:p>
          </p:txBody>
        </p:sp>
        <p:sp>
          <p:nvSpPr>
            <p:cNvPr id="173" name="TextBox 45"/>
            <p:cNvSpPr txBox="1"/>
            <p:nvPr/>
          </p:nvSpPr>
          <p:spPr>
            <a:xfrm>
              <a:off x="7499886" y="3057161"/>
              <a:ext cx="392478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200" b="1" baseline="30000" dirty="0">
                  <a:latin typeface="Calibri" panose="020F0502020204030204" pitchFamily="34" charset="0"/>
                  <a:cs typeface="Corbel"/>
                </a:rPr>
                <a:t>1</a:t>
              </a:r>
              <a:r>
                <a:rPr lang="pl-PL" sz="1200" b="1" baseline="30000" dirty="0">
                  <a:latin typeface="Calibri" panose="020F0502020204030204" pitchFamily="34" charset="0"/>
                  <a:cs typeface="Corbel"/>
                </a:rPr>
                <a:t>6</a:t>
              </a:r>
              <a:r>
                <a:rPr lang="pl-PL" sz="1200" b="1" dirty="0">
                  <a:latin typeface="Calibri" panose="020F0502020204030204" pitchFamily="34" charset="0"/>
                  <a:cs typeface="Corbel"/>
                </a:rPr>
                <a:t>O</a:t>
              </a:r>
              <a:endParaRPr lang="en-US" sz="1200" b="1" dirty="0">
                <a:latin typeface="Calibri" panose="020F0502020204030204" pitchFamily="34" charset="0"/>
                <a:cs typeface="Corbel"/>
              </a:endParaRPr>
            </a:p>
          </p:txBody>
        </p:sp>
      </p:grpSp>
      <p:grpSp>
        <p:nvGrpSpPr>
          <p:cNvPr id="177" name="Grupa 176"/>
          <p:cNvGrpSpPr/>
          <p:nvPr/>
        </p:nvGrpSpPr>
        <p:grpSpPr>
          <a:xfrm>
            <a:off x="7324345" y="2878808"/>
            <a:ext cx="392478" cy="276999"/>
            <a:chOff x="7499886" y="3045255"/>
            <a:chExt cx="392478" cy="276999"/>
          </a:xfrm>
        </p:grpSpPr>
        <p:sp>
          <p:nvSpPr>
            <p:cNvPr id="178" name="Elipsa 8"/>
            <p:cNvSpPr/>
            <p:nvPr/>
          </p:nvSpPr>
          <p:spPr>
            <a:xfrm>
              <a:off x="7570866" y="3047529"/>
              <a:ext cx="264311" cy="259429"/>
            </a:xfrm>
            <a:prstGeom prst="ellipse">
              <a:avLst/>
            </a:prstGeom>
            <a:solidFill>
              <a:schemeClr val="bg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l-PL">
                <a:solidFill>
                  <a:schemeClr val="tx1"/>
                </a:solidFill>
              </a:endParaRPr>
            </a:p>
          </p:txBody>
        </p:sp>
        <p:sp>
          <p:nvSpPr>
            <p:cNvPr id="179" name="TextBox 45"/>
            <p:cNvSpPr txBox="1"/>
            <p:nvPr/>
          </p:nvSpPr>
          <p:spPr>
            <a:xfrm>
              <a:off x="7499886" y="3045255"/>
              <a:ext cx="392478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200" b="1" baseline="30000" dirty="0">
                  <a:latin typeface="Calibri" panose="020F0502020204030204" pitchFamily="34" charset="0"/>
                  <a:cs typeface="Corbel"/>
                </a:rPr>
                <a:t>1</a:t>
              </a:r>
              <a:r>
                <a:rPr lang="pl-PL" sz="1200" b="1" baseline="30000" dirty="0">
                  <a:latin typeface="Calibri" panose="020F0502020204030204" pitchFamily="34" charset="0"/>
                  <a:cs typeface="Corbel"/>
                </a:rPr>
                <a:t>4</a:t>
              </a:r>
              <a:r>
                <a:rPr lang="pl-PL" sz="1200" b="1" dirty="0">
                  <a:latin typeface="Calibri" panose="020F0502020204030204" pitchFamily="34" charset="0"/>
                  <a:cs typeface="Corbel"/>
                </a:rPr>
                <a:t>N</a:t>
              </a:r>
              <a:endParaRPr lang="en-US" sz="1200" b="1" dirty="0">
                <a:latin typeface="Calibri" panose="020F0502020204030204" pitchFamily="34" charset="0"/>
                <a:cs typeface="Corbel"/>
              </a:endParaRPr>
            </a:p>
          </p:txBody>
        </p:sp>
      </p:grpSp>
      <p:grpSp>
        <p:nvGrpSpPr>
          <p:cNvPr id="180" name="Grupa 179"/>
          <p:cNvGrpSpPr/>
          <p:nvPr/>
        </p:nvGrpSpPr>
        <p:grpSpPr>
          <a:xfrm>
            <a:off x="7111579" y="3085438"/>
            <a:ext cx="392478" cy="274499"/>
            <a:chOff x="7495173" y="3045255"/>
            <a:chExt cx="392478" cy="274499"/>
          </a:xfrm>
        </p:grpSpPr>
        <p:sp>
          <p:nvSpPr>
            <p:cNvPr id="181" name="Elipsa 8"/>
            <p:cNvSpPr/>
            <p:nvPr/>
          </p:nvSpPr>
          <p:spPr>
            <a:xfrm>
              <a:off x="7570866" y="3047529"/>
              <a:ext cx="264311" cy="259429"/>
            </a:xfrm>
            <a:prstGeom prst="ellipse">
              <a:avLst/>
            </a:prstGeom>
            <a:solidFill>
              <a:schemeClr val="bg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l-PL">
                <a:solidFill>
                  <a:schemeClr val="tx1"/>
                </a:solidFill>
              </a:endParaRPr>
            </a:p>
          </p:txBody>
        </p:sp>
        <p:sp>
          <p:nvSpPr>
            <p:cNvPr id="182" name="TextBox 45"/>
            <p:cNvSpPr txBox="1"/>
            <p:nvPr/>
          </p:nvSpPr>
          <p:spPr>
            <a:xfrm>
              <a:off x="7495173" y="3045255"/>
              <a:ext cx="392478" cy="2744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200" b="1" baseline="30000" dirty="0">
                  <a:latin typeface="Calibri" panose="020F0502020204030204" pitchFamily="34" charset="0"/>
                  <a:cs typeface="Corbel"/>
                </a:rPr>
                <a:t>1</a:t>
              </a:r>
              <a:r>
                <a:rPr lang="pl-PL" sz="1200" b="1" baseline="30000" dirty="0">
                  <a:latin typeface="Calibri" panose="020F0502020204030204" pitchFamily="34" charset="0"/>
                  <a:cs typeface="Corbel"/>
                </a:rPr>
                <a:t>2</a:t>
              </a:r>
              <a:r>
                <a:rPr lang="pl-PL" sz="1200" b="1" dirty="0">
                  <a:latin typeface="Calibri" panose="020F0502020204030204" pitchFamily="34" charset="0"/>
                  <a:cs typeface="Corbel"/>
                </a:rPr>
                <a:t>C</a:t>
              </a:r>
              <a:endParaRPr lang="en-US" sz="1200" b="1" dirty="0">
                <a:latin typeface="Calibri" panose="020F0502020204030204" pitchFamily="34" charset="0"/>
                <a:cs typeface="Corbel"/>
              </a:endParaRPr>
            </a:p>
          </p:txBody>
        </p:sp>
      </p:grpSp>
      <p:grpSp>
        <p:nvGrpSpPr>
          <p:cNvPr id="186" name="Grupa 185"/>
          <p:cNvGrpSpPr/>
          <p:nvPr/>
        </p:nvGrpSpPr>
        <p:grpSpPr>
          <a:xfrm>
            <a:off x="7316571" y="3090855"/>
            <a:ext cx="392478" cy="279416"/>
            <a:chOff x="7252391" y="3050671"/>
            <a:chExt cx="392478" cy="279416"/>
          </a:xfrm>
        </p:grpSpPr>
        <p:sp>
          <p:nvSpPr>
            <p:cNvPr id="187" name="Elipsa 8"/>
            <p:cNvSpPr/>
            <p:nvPr/>
          </p:nvSpPr>
          <p:spPr>
            <a:xfrm>
              <a:off x="7333625" y="3050671"/>
              <a:ext cx="264311" cy="259429"/>
            </a:xfrm>
            <a:prstGeom prst="ellipse">
              <a:avLst/>
            </a:prstGeom>
            <a:solidFill>
              <a:schemeClr val="bg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l-PL"/>
            </a:p>
          </p:txBody>
        </p:sp>
        <p:sp>
          <p:nvSpPr>
            <p:cNvPr id="188" name="TextBox 45"/>
            <p:cNvSpPr txBox="1"/>
            <p:nvPr/>
          </p:nvSpPr>
          <p:spPr>
            <a:xfrm>
              <a:off x="7252391" y="3055588"/>
              <a:ext cx="392478" cy="2744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200" b="1" baseline="30000" dirty="0">
                  <a:latin typeface="Calibri" panose="020F0502020204030204" pitchFamily="34" charset="0"/>
                  <a:cs typeface="Corbel"/>
                </a:rPr>
                <a:t>1</a:t>
              </a:r>
              <a:r>
                <a:rPr lang="pl-PL" sz="1200" b="1" baseline="30000" dirty="0">
                  <a:latin typeface="Calibri" panose="020F0502020204030204" pitchFamily="34" charset="0"/>
                  <a:cs typeface="Corbel"/>
                </a:rPr>
                <a:t>3</a:t>
              </a:r>
              <a:r>
                <a:rPr lang="pl-PL" sz="1200" b="1" dirty="0">
                  <a:latin typeface="Calibri" panose="020F0502020204030204" pitchFamily="34" charset="0"/>
                  <a:cs typeface="Corbel"/>
                </a:rPr>
                <a:t>C</a:t>
              </a:r>
              <a:endParaRPr lang="en-US" sz="1200" b="1" dirty="0">
                <a:latin typeface="Calibri" panose="020F0502020204030204" pitchFamily="34" charset="0"/>
                <a:cs typeface="Corbel"/>
              </a:endParaRPr>
            </a:p>
          </p:txBody>
        </p:sp>
      </p:grpSp>
      <p:sp>
        <p:nvSpPr>
          <p:cNvPr id="196" name="pole tekstowe 195"/>
          <p:cNvSpPr txBox="1"/>
          <p:nvPr/>
        </p:nvSpPr>
        <p:spPr>
          <a:xfrm>
            <a:off x="5807486" y="1966256"/>
            <a:ext cx="327369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l-PL" sz="1000" b="1" dirty="0">
                <a:latin typeface="+mj-lt"/>
              </a:rPr>
              <a:t>REPORTED STRETCHED STATES</a:t>
            </a:r>
          </a:p>
          <a:p>
            <a:pPr algn="ctr"/>
            <a:r>
              <a:rPr lang="pl-PL" sz="1000" b="1" dirty="0">
                <a:latin typeface="+mj-lt"/>
              </a:rPr>
              <a:t>In </a:t>
            </a:r>
            <a:r>
              <a:rPr lang="pl-PL" sz="1000" b="1" dirty="0" err="1">
                <a:latin typeface="+mj-lt"/>
              </a:rPr>
              <a:t>light</a:t>
            </a:r>
            <a:r>
              <a:rPr lang="pl-PL" sz="1000" b="1" dirty="0">
                <a:latin typeface="+mj-lt"/>
              </a:rPr>
              <a:t> </a:t>
            </a:r>
            <a:r>
              <a:rPr lang="pl-PL" sz="1000" b="1" dirty="0" err="1">
                <a:latin typeface="+mj-lt"/>
              </a:rPr>
              <a:t>nuclei</a:t>
            </a:r>
            <a:r>
              <a:rPr lang="pl-PL" sz="1000" b="1" dirty="0">
                <a:latin typeface="+mj-lt"/>
              </a:rPr>
              <a:t> </a:t>
            </a:r>
            <a:r>
              <a:rPr lang="pl-PL" sz="1000" b="1" dirty="0" err="1">
                <a:latin typeface="+mj-lt"/>
              </a:rPr>
              <a:t>reached</a:t>
            </a:r>
            <a:r>
              <a:rPr lang="pl-PL" sz="1000" b="1" dirty="0">
                <a:latin typeface="+mj-lt"/>
              </a:rPr>
              <a:t> by </a:t>
            </a:r>
            <a:r>
              <a:rPr lang="pl-PL" sz="1000" b="1" dirty="0">
                <a:solidFill>
                  <a:srgbClr val="FF0000"/>
                </a:solidFill>
                <a:latin typeface="+mj-lt"/>
              </a:rPr>
              <a:t>p</a:t>
            </a:r>
            <a:r>
              <a:rPr lang="pl-PL" sz="1000" b="1" baseline="-25000" dirty="0">
                <a:solidFill>
                  <a:srgbClr val="FF0000"/>
                </a:solidFill>
                <a:latin typeface="+mj-lt"/>
              </a:rPr>
              <a:t>3/2</a:t>
            </a:r>
            <a:r>
              <a:rPr lang="pl-PL" sz="1000" b="1" dirty="0">
                <a:solidFill>
                  <a:srgbClr val="FF0000"/>
                </a:solidFill>
                <a:latin typeface="+mj-lt"/>
              </a:rPr>
              <a:t> </a:t>
            </a:r>
            <a:r>
              <a:rPr lang="pl-PL" sz="1000" b="1" dirty="0">
                <a:solidFill>
                  <a:srgbClr val="FF0000"/>
                </a:solidFill>
                <a:latin typeface="+mj-lt"/>
                <a:sym typeface="Wingdings 3"/>
              </a:rPr>
              <a:t></a:t>
            </a:r>
            <a:r>
              <a:rPr lang="pl-PL" sz="1000" b="1" dirty="0">
                <a:solidFill>
                  <a:srgbClr val="FF0000"/>
                </a:solidFill>
                <a:latin typeface="+mj-lt"/>
              </a:rPr>
              <a:t> d</a:t>
            </a:r>
            <a:r>
              <a:rPr lang="pl-PL" sz="1000" b="1" baseline="-25000" dirty="0">
                <a:solidFill>
                  <a:srgbClr val="FF0000"/>
                </a:solidFill>
                <a:latin typeface="+mj-lt"/>
              </a:rPr>
              <a:t>3/2</a:t>
            </a:r>
            <a:r>
              <a:rPr lang="pl-PL" sz="1000" b="1" dirty="0">
                <a:solidFill>
                  <a:srgbClr val="FF0000"/>
                </a:solidFill>
                <a:latin typeface="+mj-lt"/>
              </a:rPr>
              <a:t> M4 </a:t>
            </a:r>
            <a:r>
              <a:rPr lang="pl-PL" sz="1000" b="1" dirty="0" err="1">
                <a:solidFill>
                  <a:srgbClr val="FF0000"/>
                </a:solidFill>
                <a:latin typeface="+mj-lt"/>
              </a:rPr>
              <a:t>transitions</a:t>
            </a:r>
            <a:endParaRPr lang="pl-PL" sz="1000" b="1" dirty="0">
              <a:latin typeface="+mj-lt"/>
            </a:endParaRPr>
          </a:p>
          <a:p>
            <a:pPr algn="ctr"/>
            <a:r>
              <a:rPr lang="pl-PL" sz="800" i="1" dirty="0" err="1">
                <a:latin typeface="+mj-lt"/>
              </a:rPr>
              <a:t>Populated</a:t>
            </a:r>
            <a:r>
              <a:rPr lang="pl-PL" sz="800" i="1" dirty="0">
                <a:latin typeface="+mj-lt"/>
              </a:rPr>
              <a:t> in </a:t>
            </a:r>
            <a:r>
              <a:rPr lang="pl-PL" sz="800" i="1" dirty="0" err="1">
                <a:latin typeface="+mj-lt"/>
              </a:rPr>
              <a:t>inelastic</a:t>
            </a:r>
            <a:r>
              <a:rPr lang="pl-PL" sz="800" i="1" dirty="0">
                <a:latin typeface="+mj-lt"/>
              </a:rPr>
              <a:t> </a:t>
            </a:r>
            <a:r>
              <a:rPr lang="pl-PL" sz="800" i="1" dirty="0" err="1">
                <a:latin typeface="+mj-lt"/>
              </a:rPr>
              <a:t>scattering</a:t>
            </a:r>
            <a:r>
              <a:rPr lang="pl-PL" sz="800" i="1" dirty="0">
                <a:latin typeface="+mj-lt"/>
              </a:rPr>
              <a:t> of </a:t>
            </a:r>
            <a:r>
              <a:rPr lang="pl-PL" sz="800" i="1" dirty="0" err="1">
                <a:latin typeface="+mj-lt"/>
              </a:rPr>
              <a:t>protons</a:t>
            </a:r>
            <a:r>
              <a:rPr lang="pl-PL" sz="800" i="1" dirty="0">
                <a:latin typeface="+mj-lt"/>
              </a:rPr>
              <a:t>, </a:t>
            </a:r>
            <a:br>
              <a:rPr lang="pl-PL" sz="800" i="1" dirty="0">
                <a:latin typeface="+mj-lt"/>
              </a:rPr>
            </a:br>
            <a:r>
              <a:rPr lang="pl-PL" sz="800" i="1" dirty="0" err="1">
                <a:latin typeface="+mj-lt"/>
              </a:rPr>
              <a:t>electrons</a:t>
            </a:r>
            <a:r>
              <a:rPr lang="pl-PL" sz="800" i="1" dirty="0">
                <a:latin typeface="+mj-lt"/>
              </a:rPr>
              <a:t> </a:t>
            </a:r>
            <a:r>
              <a:rPr lang="pl-PL" sz="800" i="1" dirty="0" err="1">
                <a:latin typeface="+mj-lt"/>
              </a:rPr>
              <a:t>or</a:t>
            </a:r>
            <a:r>
              <a:rPr lang="pl-PL" sz="800" i="1" dirty="0">
                <a:latin typeface="+mj-lt"/>
              </a:rPr>
              <a:t> </a:t>
            </a:r>
            <a:r>
              <a:rPr lang="pl-PL" sz="800" i="1" dirty="0" err="1">
                <a:latin typeface="+mj-lt"/>
              </a:rPr>
              <a:t>pions</a:t>
            </a:r>
            <a:r>
              <a:rPr lang="pl-PL" sz="800" i="1" dirty="0">
                <a:latin typeface="+mj-lt"/>
              </a:rPr>
              <a:t> (</a:t>
            </a:r>
            <a:r>
              <a:rPr lang="pl-PL" sz="800" i="1" dirty="0" err="1">
                <a:latin typeface="+mj-lt"/>
              </a:rPr>
              <a:t>experiments</a:t>
            </a:r>
            <a:r>
              <a:rPr lang="pl-PL" sz="800" i="1" dirty="0">
                <a:latin typeface="+mj-lt"/>
              </a:rPr>
              <a:t> in the 80’s)</a:t>
            </a:r>
          </a:p>
        </p:txBody>
      </p:sp>
      <p:grpSp>
        <p:nvGrpSpPr>
          <p:cNvPr id="136" name="Grupa 135">
            <a:extLst>
              <a:ext uri="{FF2B5EF4-FFF2-40B4-BE49-F238E27FC236}">
                <a16:creationId xmlns:a16="http://schemas.microsoft.com/office/drawing/2014/main" id="{2F46CD5D-AFE1-4252-9EB3-988E5C638330}"/>
              </a:ext>
            </a:extLst>
          </p:cNvPr>
          <p:cNvGrpSpPr/>
          <p:nvPr/>
        </p:nvGrpSpPr>
        <p:grpSpPr>
          <a:xfrm>
            <a:off x="338633" y="860846"/>
            <a:ext cx="4552951" cy="2373805"/>
            <a:chOff x="238124" y="1056578"/>
            <a:chExt cx="4552951" cy="2373805"/>
          </a:xfrm>
        </p:grpSpPr>
        <p:pic>
          <p:nvPicPr>
            <p:cNvPr id="138" name="Immagine 1">
              <a:extLst>
                <a:ext uri="{FF2B5EF4-FFF2-40B4-BE49-F238E27FC236}">
                  <a16:creationId xmlns:a16="http://schemas.microsoft.com/office/drawing/2014/main" id="{ED130FDF-66DD-4CB7-8077-0E35FE27A827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/>
            <a:srcRect l="2851" r="5298" b="18470"/>
            <a:stretch/>
          </p:blipFill>
          <p:spPr>
            <a:xfrm>
              <a:off x="238124" y="1139953"/>
              <a:ext cx="4552951" cy="2290430"/>
            </a:xfrm>
            <a:prstGeom prst="rect">
              <a:avLst/>
            </a:prstGeom>
          </p:spPr>
        </p:pic>
        <p:sp>
          <p:nvSpPr>
            <p:cNvPr id="139" name="CasellaDiTesto 2">
              <a:extLst>
                <a:ext uri="{FF2B5EF4-FFF2-40B4-BE49-F238E27FC236}">
                  <a16:creationId xmlns:a16="http://schemas.microsoft.com/office/drawing/2014/main" id="{317928CA-964C-4ECF-94BB-4AC15E34F7CE}"/>
                </a:ext>
              </a:extLst>
            </p:cNvPr>
            <p:cNvSpPr txBox="1"/>
            <p:nvPr/>
          </p:nvSpPr>
          <p:spPr>
            <a:xfrm>
              <a:off x="385199" y="1056578"/>
              <a:ext cx="4400056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pl-PL" sz="1000" i="1" dirty="0">
                  <a:latin typeface="+mj-lt"/>
                </a:rPr>
                <a:t>INELASTIC ELECTRON SCATTERING EXPERIMENTS</a:t>
              </a:r>
              <a:endParaRPr lang="it-IT" sz="1000" i="1" dirty="0">
                <a:latin typeface="+mj-lt"/>
              </a:endParaRPr>
            </a:p>
          </p:txBody>
        </p:sp>
        <p:sp>
          <p:nvSpPr>
            <p:cNvPr id="140" name="Rettangolo 4">
              <a:extLst>
                <a:ext uri="{FF2B5EF4-FFF2-40B4-BE49-F238E27FC236}">
                  <a16:creationId xmlns:a16="http://schemas.microsoft.com/office/drawing/2014/main" id="{3D1F845A-7F5A-4AD6-9B97-ED677EF77B4F}"/>
                </a:ext>
              </a:extLst>
            </p:cNvPr>
            <p:cNvSpPr/>
            <p:nvPr/>
          </p:nvSpPr>
          <p:spPr>
            <a:xfrm>
              <a:off x="342028" y="2950821"/>
              <a:ext cx="1775368" cy="184666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it-IT" sz="600" i="1" dirty="0">
                  <a:latin typeface="+mj-lt"/>
                </a:rPr>
                <a:t>R.S. Hicks et al., PRC34, 1161(1986)</a:t>
              </a:r>
            </a:p>
          </p:txBody>
        </p:sp>
        <p:sp>
          <p:nvSpPr>
            <p:cNvPr id="141" name="Rettangolo 7">
              <a:extLst>
                <a:ext uri="{FF2B5EF4-FFF2-40B4-BE49-F238E27FC236}">
                  <a16:creationId xmlns:a16="http://schemas.microsoft.com/office/drawing/2014/main" id="{70BAEB18-4384-431A-8E84-320F6FD42879}"/>
                </a:ext>
              </a:extLst>
            </p:cNvPr>
            <p:cNvSpPr/>
            <p:nvPr/>
          </p:nvSpPr>
          <p:spPr>
            <a:xfrm>
              <a:off x="524804" y="1337084"/>
              <a:ext cx="437221" cy="288147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lIns="36000" tIns="36000" rIns="36000" bIns="36000">
              <a:spAutoFit/>
            </a:bodyPr>
            <a:lstStyle/>
            <a:p>
              <a:r>
                <a:rPr lang="it-IT" sz="1400" b="1" baseline="30000" dirty="0">
                  <a:solidFill>
                    <a:srgbClr val="0000FF"/>
                  </a:solidFill>
                  <a:latin typeface="+mj-lt"/>
                </a:rPr>
                <a:t>14</a:t>
              </a:r>
              <a:r>
                <a:rPr lang="it-IT" sz="1400" b="1" dirty="0">
                  <a:solidFill>
                    <a:srgbClr val="0000FF"/>
                  </a:solidFill>
                  <a:latin typeface="+mj-lt"/>
                </a:rPr>
                <a:t>C       </a:t>
              </a:r>
            </a:p>
          </p:txBody>
        </p:sp>
        <p:sp>
          <p:nvSpPr>
            <p:cNvPr id="142" name="CasellaDiTesto 9">
              <a:extLst>
                <a:ext uri="{FF2B5EF4-FFF2-40B4-BE49-F238E27FC236}">
                  <a16:creationId xmlns:a16="http://schemas.microsoft.com/office/drawing/2014/main" id="{FC9529FB-07CE-43BC-A38A-4CC431C6912E}"/>
                </a:ext>
              </a:extLst>
            </p:cNvPr>
            <p:cNvSpPr txBox="1"/>
            <p:nvPr/>
          </p:nvSpPr>
          <p:spPr>
            <a:xfrm>
              <a:off x="3103622" y="1292837"/>
              <a:ext cx="776394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it-IT" sz="800" b="1" dirty="0">
                  <a:solidFill>
                    <a:srgbClr val="FF0000"/>
                  </a:solidFill>
                  <a:latin typeface="+mj-lt"/>
                </a:rPr>
                <a:t>24.3</a:t>
              </a:r>
            </a:p>
          </p:txBody>
        </p:sp>
        <p:sp>
          <p:nvSpPr>
            <p:cNvPr id="143" name="CasellaDiTesto 10">
              <a:extLst>
                <a:ext uri="{FF2B5EF4-FFF2-40B4-BE49-F238E27FC236}">
                  <a16:creationId xmlns:a16="http://schemas.microsoft.com/office/drawing/2014/main" id="{5AC41F95-CD88-4513-9364-AF7FD3BFAFD3}"/>
                </a:ext>
              </a:extLst>
            </p:cNvPr>
            <p:cNvSpPr txBox="1"/>
            <p:nvPr/>
          </p:nvSpPr>
          <p:spPr>
            <a:xfrm>
              <a:off x="1638049" y="1246744"/>
              <a:ext cx="761994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it-IT" sz="1000" b="1" dirty="0">
                  <a:solidFill>
                    <a:srgbClr val="FF0000"/>
                  </a:solidFill>
                  <a:latin typeface="+mj-lt"/>
                </a:rPr>
                <a:t>11.7</a:t>
              </a:r>
            </a:p>
          </p:txBody>
        </p:sp>
        <p:sp>
          <p:nvSpPr>
            <p:cNvPr id="144" name="CasellaDiTesto 11">
              <a:extLst>
                <a:ext uri="{FF2B5EF4-FFF2-40B4-BE49-F238E27FC236}">
                  <a16:creationId xmlns:a16="http://schemas.microsoft.com/office/drawing/2014/main" id="{4EE811A6-9E61-4E5E-A0B4-BBB19B2A7D9F}"/>
                </a:ext>
              </a:extLst>
            </p:cNvPr>
            <p:cNvSpPr txBox="1"/>
            <p:nvPr/>
          </p:nvSpPr>
          <p:spPr>
            <a:xfrm>
              <a:off x="2227076" y="1274253"/>
              <a:ext cx="776394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it-IT" sz="1000" b="1" dirty="0">
                  <a:solidFill>
                    <a:srgbClr val="FF0000"/>
                  </a:solidFill>
                  <a:latin typeface="+mj-lt"/>
                </a:rPr>
                <a:t>17.3</a:t>
              </a:r>
            </a:p>
          </p:txBody>
        </p:sp>
        <p:sp>
          <p:nvSpPr>
            <p:cNvPr id="145" name="CasellaDiTesto 12">
              <a:extLst>
                <a:ext uri="{FF2B5EF4-FFF2-40B4-BE49-F238E27FC236}">
                  <a16:creationId xmlns:a16="http://schemas.microsoft.com/office/drawing/2014/main" id="{9E24897D-08CE-4FC8-AF75-B5A91BB0A78E}"/>
                </a:ext>
              </a:extLst>
            </p:cNvPr>
            <p:cNvSpPr txBox="1"/>
            <p:nvPr/>
          </p:nvSpPr>
          <p:spPr>
            <a:xfrm>
              <a:off x="1434047" y="2218190"/>
              <a:ext cx="631247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it-IT" sz="1000" b="1" dirty="0">
                  <a:solidFill>
                    <a:srgbClr val="FF0000"/>
                  </a:solidFill>
                  <a:latin typeface="+mj-lt"/>
                </a:rPr>
                <a:t>9.5</a:t>
              </a:r>
            </a:p>
          </p:txBody>
        </p:sp>
        <p:sp>
          <p:nvSpPr>
            <p:cNvPr id="146" name="CasellaDiTesto 13">
              <a:extLst>
                <a:ext uri="{FF2B5EF4-FFF2-40B4-BE49-F238E27FC236}">
                  <a16:creationId xmlns:a16="http://schemas.microsoft.com/office/drawing/2014/main" id="{E3A455DF-B01A-4E03-9C52-3C1BCCBEE308}"/>
                </a:ext>
              </a:extLst>
            </p:cNvPr>
            <p:cNvSpPr txBox="1"/>
            <p:nvPr/>
          </p:nvSpPr>
          <p:spPr>
            <a:xfrm>
              <a:off x="2022875" y="2096366"/>
              <a:ext cx="921542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it-IT" sz="1000" b="1" dirty="0">
                  <a:solidFill>
                    <a:srgbClr val="FF0000"/>
                  </a:solidFill>
                  <a:latin typeface="+mj-lt"/>
                </a:rPr>
                <a:t>16.08</a:t>
              </a:r>
            </a:p>
          </p:txBody>
        </p:sp>
        <p:sp>
          <p:nvSpPr>
            <p:cNvPr id="147" name="CasellaDiTesto 14">
              <a:extLst>
                <a:ext uri="{FF2B5EF4-FFF2-40B4-BE49-F238E27FC236}">
                  <a16:creationId xmlns:a16="http://schemas.microsoft.com/office/drawing/2014/main" id="{7FD36C4A-FCFC-4FB5-A7A2-F619559D0D90}"/>
                </a:ext>
              </a:extLst>
            </p:cNvPr>
            <p:cNvSpPr txBox="1"/>
            <p:nvPr/>
          </p:nvSpPr>
          <p:spPr>
            <a:xfrm>
              <a:off x="2570957" y="1823389"/>
              <a:ext cx="921542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it-IT" sz="1000" b="1" dirty="0">
                  <a:solidFill>
                    <a:srgbClr val="FF0000"/>
                  </a:solidFill>
                  <a:latin typeface="+mj-lt"/>
                </a:rPr>
                <a:t>21.47</a:t>
              </a:r>
            </a:p>
          </p:txBody>
        </p:sp>
        <p:sp>
          <p:nvSpPr>
            <p:cNvPr id="148" name="Rettangolo 3">
              <a:extLst>
                <a:ext uri="{FF2B5EF4-FFF2-40B4-BE49-F238E27FC236}">
                  <a16:creationId xmlns:a16="http://schemas.microsoft.com/office/drawing/2014/main" id="{07810B13-C29A-4E92-B05F-92A7AD518E9E}"/>
                </a:ext>
              </a:extLst>
            </p:cNvPr>
            <p:cNvSpPr/>
            <p:nvPr/>
          </p:nvSpPr>
          <p:spPr>
            <a:xfrm>
              <a:off x="3853044" y="1379261"/>
              <a:ext cx="797700" cy="338554"/>
            </a:xfrm>
            <a:prstGeom prst="rect">
              <a:avLst/>
            </a:prstGeom>
            <a:solidFill>
              <a:srgbClr val="FFFFCC"/>
            </a:solidFill>
          </p:spPr>
          <p:txBody>
            <a:bodyPr wrap="square">
              <a:spAutoFit/>
            </a:bodyPr>
            <a:lstStyle/>
            <a:p>
              <a:pPr algn="r"/>
              <a:r>
                <a:rPr lang="it-IT" sz="800" i="1" dirty="0">
                  <a:solidFill>
                    <a:srgbClr val="FF0000"/>
                  </a:solidFill>
                  <a:latin typeface="+mj-lt"/>
                </a:rPr>
                <a:t>RADIOACTIVE </a:t>
              </a:r>
              <a:endParaRPr lang="pl-PL" sz="800" i="1" dirty="0">
                <a:solidFill>
                  <a:srgbClr val="FF0000"/>
                </a:solidFill>
                <a:latin typeface="+mj-lt"/>
              </a:endParaRPr>
            </a:p>
            <a:p>
              <a:pPr algn="r"/>
              <a:r>
                <a:rPr lang="it-IT" sz="800" i="1" dirty="0">
                  <a:solidFill>
                    <a:srgbClr val="FF0000"/>
                  </a:solidFill>
                  <a:latin typeface="+mj-lt"/>
                </a:rPr>
                <a:t>TARGET</a:t>
              </a:r>
              <a:endParaRPr lang="it-IT" sz="800" dirty="0">
                <a:latin typeface="+mj-lt"/>
              </a:endParaRPr>
            </a:p>
          </p:txBody>
        </p:sp>
        <p:sp>
          <p:nvSpPr>
            <p:cNvPr id="149" name="CasellaDiTesto 15">
              <a:extLst>
                <a:ext uri="{FF2B5EF4-FFF2-40B4-BE49-F238E27FC236}">
                  <a16:creationId xmlns:a16="http://schemas.microsoft.com/office/drawing/2014/main" id="{483AEDD3-31E9-4F52-BFAD-9249722CD1C7}"/>
                </a:ext>
              </a:extLst>
            </p:cNvPr>
            <p:cNvSpPr txBox="1"/>
            <p:nvPr/>
          </p:nvSpPr>
          <p:spPr>
            <a:xfrm>
              <a:off x="2582594" y="2508419"/>
              <a:ext cx="1884581" cy="4062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it-IT" sz="1000" b="1" dirty="0">
                  <a:solidFill>
                    <a:srgbClr val="FF0000"/>
                  </a:solidFill>
                  <a:latin typeface="+mj-lt"/>
                </a:rPr>
                <a:t>19.5</a:t>
              </a:r>
            </a:p>
            <a:p>
              <a:pPr>
                <a:lnSpc>
                  <a:spcPct val="50000"/>
                </a:lnSpc>
              </a:pPr>
              <a:endParaRPr lang="it-IT" sz="800" b="1" dirty="0">
                <a:solidFill>
                  <a:srgbClr val="FF0000"/>
                </a:solidFill>
                <a:latin typeface="+mj-lt"/>
              </a:endParaRPr>
            </a:p>
            <a:p>
              <a:pPr>
                <a:lnSpc>
                  <a:spcPct val="80000"/>
                </a:lnSpc>
              </a:pPr>
              <a:r>
                <a:rPr lang="it-IT" sz="800" i="1" dirty="0">
                  <a:solidFill>
                    <a:srgbClr val="FF0000"/>
                  </a:solidFill>
                  <a:latin typeface="+mj-lt"/>
                </a:rPr>
                <a:t>   </a:t>
              </a:r>
              <a:r>
                <a:rPr lang="pl-PL" sz="800" i="1" dirty="0">
                  <a:solidFill>
                    <a:srgbClr val="FF0000"/>
                  </a:solidFill>
                  <a:latin typeface="+mj-lt"/>
                </a:rPr>
                <a:t>  </a:t>
              </a:r>
              <a:endParaRPr lang="it-IT" sz="800" i="1" dirty="0">
                <a:solidFill>
                  <a:srgbClr val="FF0000"/>
                </a:solidFill>
                <a:latin typeface="+mj-lt"/>
              </a:endParaRPr>
            </a:p>
          </p:txBody>
        </p:sp>
        <p:sp>
          <p:nvSpPr>
            <p:cNvPr id="150" name="Rettangolo 7">
              <a:extLst>
                <a:ext uri="{FF2B5EF4-FFF2-40B4-BE49-F238E27FC236}">
                  <a16:creationId xmlns:a16="http://schemas.microsoft.com/office/drawing/2014/main" id="{0C50CF94-83FF-4CDC-8434-B643ECF42927}"/>
                </a:ext>
              </a:extLst>
            </p:cNvPr>
            <p:cNvSpPr/>
            <p:nvPr/>
          </p:nvSpPr>
          <p:spPr>
            <a:xfrm>
              <a:off x="518633" y="1979016"/>
              <a:ext cx="437221" cy="288147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lIns="36000" tIns="36000" rIns="36000" bIns="36000">
              <a:spAutoFit/>
            </a:bodyPr>
            <a:lstStyle/>
            <a:p>
              <a:r>
                <a:rPr lang="it-IT" sz="1400" b="1" baseline="30000" dirty="0">
                  <a:solidFill>
                    <a:srgbClr val="0000FF"/>
                  </a:solidFill>
                  <a:latin typeface="+mj-lt"/>
                </a:rPr>
                <a:t>1</a:t>
              </a:r>
              <a:r>
                <a:rPr lang="pl-PL" sz="1400" b="1" baseline="30000" dirty="0">
                  <a:solidFill>
                    <a:srgbClr val="0000FF"/>
                  </a:solidFill>
                  <a:latin typeface="+mj-lt"/>
                </a:rPr>
                <a:t>3</a:t>
              </a:r>
              <a:r>
                <a:rPr lang="it-IT" sz="1400" b="1" dirty="0">
                  <a:solidFill>
                    <a:srgbClr val="0000FF"/>
                  </a:solidFill>
                  <a:latin typeface="+mj-lt"/>
                </a:rPr>
                <a:t>C       </a:t>
              </a:r>
            </a:p>
          </p:txBody>
        </p:sp>
        <p:sp>
          <p:nvSpPr>
            <p:cNvPr id="151" name="Rettangolo 7">
              <a:extLst>
                <a:ext uri="{FF2B5EF4-FFF2-40B4-BE49-F238E27FC236}">
                  <a16:creationId xmlns:a16="http://schemas.microsoft.com/office/drawing/2014/main" id="{FB44A5D8-EF88-430C-BA2D-ACBFDE46BB86}"/>
                </a:ext>
              </a:extLst>
            </p:cNvPr>
            <p:cNvSpPr/>
            <p:nvPr/>
          </p:nvSpPr>
          <p:spPr>
            <a:xfrm>
              <a:off x="514261" y="2594492"/>
              <a:ext cx="437221" cy="288147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lIns="36000" tIns="36000" rIns="36000" bIns="36000">
              <a:spAutoFit/>
            </a:bodyPr>
            <a:lstStyle/>
            <a:p>
              <a:r>
                <a:rPr lang="it-IT" sz="1400" b="1" baseline="30000" dirty="0">
                  <a:solidFill>
                    <a:srgbClr val="0000FF"/>
                  </a:solidFill>
                  <a:latin typeface="+mj-lt"/>
                </a:rPr>
                <a:t>1</a:t>
              </a:r>
              <a:r>
                <a:rPr lang="pl-PL" sz="1400" b="1" baseline="30000" dirty="0">
                  <a:solidFill>
                    <a:srgbClr val="0000FF"/>
                  </a:solidFill>
                  <a:latin typeface="+mj-lt"/>
                </a:rPr>
                <a:t>2</a:t>
              </a:r>
              <a:r>
                <a:rPr lang="it-IT" sz="1400" b="1" dirty="0">
                  <a:solidFill>
                    <a:srgbClr val="0000FF"/>
                  </a:solidFill>
                  <a:latin typeface="+mj-lt"/>
                </a:rPr>
                <a:t>C   </a:t>
              </a:r>
              <a:r>
                <a:rPr lang="it-IT" sz="1400" b="1" i="1" dirty="0">
                  <a:solidFill>
                    <a:srgbClr val="0000FF"/>
                  </a:solidFill>
                  <a:latin typeface="+mj-lt"/>
                </a:rPr>
                <a:t> </a:t>
              </a:r>
              <a:r>
                <a:rPr lang="it-IT" sz="1400" b="1" dirty="0">
                  <a:solidFill>
                    <a:srgbClr val="0000FF"/>
                  </a:solidFill>
                  <a:latin typeface="+mj-lt"/>
                </a:rPr>
                <a:t>   </a:t>
              </a:r>
            </a:p>
          </p:txBody>
        </p:sp>
      </p:grpSp>
      <p:sp>
        <p:nvSpPr>
          <p:cNvPr id="153" name="Objaśnienie prostokątne 90">
            <a:extLst>
              <a:ext uri="{FF2B5EF4-FFF2-40B4-BE49-F238E27FC236}">
                <a16:creationId xmlns:a16="http://schemas.microsoft.com/office/drawing/2014/main" id="{B801503D-F648-4AA1-9EB1-55B405770264}"/>
              </a:ext>
            </a:extLst>
          </p:cNvPr>
          <p:cNvSpPr/>
          <p:nvPr/>
        </p:nvSpPr>
        <p:spPr>
          <a:xfrm>
            <a:off x="5817383" y="749312"/>
            <a:ext cx="3044438" cy="887285"/>
          </a:xfrm>
          <a:prstGeom prst="roundRect">
            <a:avLst/>
          </a:prstGeom>
          <a:solidFill>
            <a:srgbClr val="EEF6F6"/>
          </a:solidFill>
          <a:ln>
            <a:noFill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>
              <a:spcAft>
                <a:spcPts val="600"/>
              </a:spcAft>
            </a:pPr>
            <a:r>
              <a:rPr lang="pl-PL" sz="1000" b="1" baseline="30000" dirty="0">
                <a:solidFill>
                  <a:srgbClr val="0000FF"/>
                </a:solidFill>
                <a:latin typeface="+mj-lt"/>
              </a:rPr>
              <a:t>14</a:t>
            </a:r>
            <a:r>
              <a:rPr lang="pl-PL" sz="1000" b="1" dirty="0">
                <a:solidFill>
                  <a:srgbClr val="0000FF"/>
                </a:solidFill>
                <a:latin typeface="+mj-lt"/>
              </a:rPr>
              <a:t>N</a:t>
            </a:r>
            <a:r>
              <a:rPr lang="pl-PL" sz="1000" dirty="0">
                <a:latin typeface="+mj-lt"/>
              </a:rPr>
              <a:t> </a:t>
            </a:r>
            <a:r>
              <a:rPr lang="pl-PL" sz="1000" dirty="0" err="1">
                <a:latin typeface="+mj-lt"/>
              </a:rPr>
              <a:t>has</a:t>
            </a:r>
            <a:r>
              <a:rPr lang="pl-PL" sz="1000" dirty="0">
                <a:latin typeface="+mj-lt"/>
              </a:rPr>
              <a:t> </a:t>
            </a:r>
            <a:r>
              <a:rPr lang="pl-PL" sz="1000" dirty="0" err="1">
                <a:latin typeface="+mj-lt"/>
              </a:rPr>
              <a:t>two</a:t>
            </a:r>
            <a:r>
              <a:rPr lang="pl-PL" sz="1000" dirty="0">
                <a:latin typeface="+mj-lt"/>
              </a:rPr>
              <a:t> </a:t>
            </a:r>
            <a:r>
              <a:rPr lang="pl-PL" sz="1000" dirty="0" err="1">
                <a:latin typeface="+mj-lt"/>
              </a:rPr>
              <a:t>strong</a:t>
            </a:r>
            <a:r>
              <a:rPr lang="pl-PL" sz="1000" dirty="0">
                <a:latin typeface="+mj-lt"/>
              </a:rPr>
              <a:t> M4 </a:t>
            </a:r>
            <a:r>
              <a:rPr lang="pl-PL" sz="1000" dirty="0" err="1">
                <a:latin typeface="+mj-lt"/>
              </a:rPr>
              <a:t>excitations</a:t>
            </a:r>
            <a:r>
              <a:rPr lang="pl-PL" sz="1000" dirty="0">
                <a:latin typeface="+mj-lt"/>
              </a:rPr>
              <a:t>, but the target </a:t>
            </a:r>
            <a:r>
              <a:rPr lang="pl-PL" sz="1000" dirty="0" err="1">
                <a:latin typeface="+mj-lt"/>
              </a:rPr>
              <a:t>is</a:t>
            </a:r>
            <a:r>
              <a:rPr lang="pl-PL" sz="1000" dirty="0">
                <a:latin typeface="+mj-lt"/>
              </a:rPr>
              <a:t> </a:t>
            </a:r>
            <a:r>
              <a:rPr lang="pl-PL" sz="1000" dirty="0" err="1">
                <a:latin typeface="+mj-lt"/>
              </a:rPr>
              <a:t>difficult</a:t>
            </a:r>
            <a:r>
              <a:rPr lang="pl-PL" sz="1000" dirty="0">
                <a:latin typeface="+mj-lt"/>
              </a:rPr>
              <a:t> to </a:t>
            </a:r>
            <a:r>
              <a:rPr lang="pl-PL" sz="1000" dirty="0" err="1">
                <a:latin typeface="+mj-lt"/>
              </a:rPr>
              <a:t>prepare</a:t>
            </a:r>
            <a:r>
              <a:rPr lang="pl-PL" sz="1000" dirty="0">
                <a:latin typeface="+mj-lt"/>
              </a:rPr>
              <a:t>… </a:t>
            </a:r>
          </a:p>
          <a:p>
            <a:pPr>
              <a:spcAft>
                <a:spcPts val="600"/>
              </a:spcAft>
            </a:pPr>
            <a:endParaRPr lang="pl-PL" sz="1000" dirty="0">
              <a:latin typeface="+mj-lt"/>
            </a:endParaRPr>
          </a:p>
          <a:p>
            <a:pPr>
              <a:spcAft>
                <a:spcPts val="600"/>
              </a:spcAft>
            </a:pPr>
            <a:r>
              <a:rPr lang="pl-PL" sz="1000" dirty="0" err="1">
                <a:latin typeface="+mj-lt"/>
              </a:rPr>
              <a:t>Lithium</a:t>
            </a:r>
            <a:r>
              <a:rPr lang="pl-PL" sz="1000" dirty="0">
                <a:latin typeface="+mj-lt"/>
              </a:rPr>
              <a:t> </a:t>
            </a:r>
            <a:r>
              <a:rPr lang="pl-PL" sz="1000" dirty="0" err="1">
                <a:latin typeface="+mj-lt"/>
              </a:rPr>
              <a:t>amide</a:t>
            </a:r>
            <a:r>
              <a:rPr lang="pl-PL" sz="1000" dirty="0">
                <a:latin typeface="+mj-lt"/>
              </a:rPr>
              <a:t>:</a:t>
            </a:r>
            <a:r>
              <a:rPr lang="pl-PL" sz="1000" b="1" dirty="0">
                <a:solidFill>
                  <a:srgbClr val="0000FF"/>
                </a:solidFill>
                <a:latin typeface="+mj-lt"/>
              </a:rPr>
              <a:t> </a:t>
            </a:r>
            <a:r>
              <a:rPr lang="pl-PL" sz="1000" b="1" baseline="30000" dirty="0">
                <a:solidFill>
                  <a:srgbClr val="0000FF"/>
                </a:solidFill>
                <a:latin typeface="+mj-lt"/>
              </a:rPr>
              <a:t>7</a:t>
            </a:r>
            <a:r>
              <a:rPr lang="pl-PL" sz="1000" b="1" dirty="0">
                <a:solidFill>
                  <a:srgbClr val="0000FF"/>
                </a:solidFill>
                <a:latin typeface="+mj-lt"/>
              </a:rPr>
              <a:t>Li-</a:t>
            </a:r>
            <a:r>
              <a:rPr lang="pl-PL" sz="1000" b="1" baseline="30000" dirty="0">
                <a:solidFill>
                  <a:srgbClr val="0000FF"/>
                </a:solidFill>
                <a:latin typeface="+mj-lt"/>
              </a:rPr>
              <a:t>14</a:t>
            </a:r>
            <a:r>
              <a:rPr lang="pl-PL" sz="1000" b="1" dirty="0">
                <a:solidFill>
                  <a:srgbClr val="0000FF"/>
                </a:solidFill>
                <a:latin typeface="+mj-lt"/>
              </a:rPr>
              <a:t>N-H</a:t>
            </a:r>
            <a:r>
              <a:rPr lang="pl-PL" sz="1000" b="1" baseline="-25000" dirty="0">
                <a:solidFill>
                  <a:srgbClr val="0000FF"/>
                </a:solidFill>
                <a:latin typeface="+mj-lt"/>
              </a:rPr>
              <a:t>2</a:t>
            </a:r>
            <a:r>
              <a:rPr lang="pl-PL" sz="1000" b="1" dirty="0">
                <a:solidFill>
                  <a:srgbClr val="0000FF"/>
                </a:solidFill>
                <a:latin typeface="+mj-lt"/>
              </a:rPr>
              <a:t> </a:t>
            </a:r>
            <a:r>
              <a:rPr lang="pl-PL" sz="1000" b="1" dirty="0">
                <a:solidFill>
                  <a:schemeClr val="tx1"/>
                </a:solidFill>
                <a:latin typeface="+mj-lt"/>
              </a:rPr>
              <a:t>+ (</a:t>
            </a:r>
            <a:r>
              <a:rPr lang="pl-PL" sz="1000" b="1" baseline="30000" dirty="0">
                <a:solidFill>
                  <a:srgbClr val="0000FF"/>
                </a:solidFill>
                <a:latin typeface="+mj-lt"/>
              </a:rPr>
              <a:t>16</a:t>
            </a:r>
            <a:r>
              <a:rPr lang="pl-PL" sz="1000" b="1" dirty="0">
                <a:solidFill>
                  <a:srgbClr val="0000FF"/>
                </a:solidFill>
                <a:latin typeface="+mj-lt"/>
              </a:rPr>
              <a:t>O </a:t>
            </a:r>
            <a:r>
              <a:rPr lang="pl-PL" sz="1000" dirty="0" err="1">
                <a:solidFill>
                  <a:schemeClr val="tx1"/>
                </a:solidFill>
                <a:latin typeface="+mj-lt"/>
              </a:rPr>
              <a:t>contamination</a:t>
            </a:r>
            <a:r>
              <a:rPr lang="pl-PL" sz="1000" dirty="0">
                <a:solidFill>
                  <a:schemeClr val="tx1"/>
                </a:solidFill>
                <a:latin typeface="+mj-lt"/>
              </a:rPr>
              <a:t>)</a:t>
            </a:r>
            <a:endParaRPr lang="pl-PL" sz="1000" dirty="0">
              <a:latin typeface="+mj-lt"/>
            </a:endParaRPr>
          </a:p>
        </p:txBody>
      </p:sp>
      <p:grpSp>
        <p:nvGrpSpPr>
          <p:cNvPr id="189" name="Grupa 188">
            <a:extLst>
              <a:ext uri="{FF2B5EF4-FFF2-40B4-BE49-F238E27FC236}">
                <a16:creationId xmlns:a16="http://schemas.microsoft.com/office/drawing/2014/main" id="{AAAE06E8-6909-489B-8858-F640B02ADB1A}"/>
              </a:ext>
            </a:extLst>
          </p:cNvPr>
          <p:cNvGrpSpPr/>
          <p:nvPr/>
        </p:nvGrpSpPr>
        <p:grpSpPr>
          <a:xfrm>
            <a:off x="228863" y="3474552"/>
            <a:ext cx="4698332" cy="1486610"/>
            <a:chOff x="141037" y="3575343"/>
            <a:chExt cx="4698332" cy="1486610"/>
          </a:xfrm>
        </p:grpSpPr>
        <p:pic>
          <p:nvPicPr>
            <p:cNvPr id="190" name="Picture 2">
              <a:extLst>
                <a:ext uri="{FF2B5EF4-FFF2-40B4-BE49-F238E27FC236}">
                  <a16:creationId xmlns:a16="http://schemas.microsoft.com/office/drawing/2014/main" id="{23539F63-2528-48F0-A56F-FB376BFFC3F8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21481" b="12097"/>
            <a:stretch/>
          </p:blipFill>
          <p:spPr bwMode="auto">
            <a:xfrm>
              <a:off x="141037" y="3592005"/>
              <a:ext cx="4698332" cy="1469948"/>
            </a:xfrm>
            <a:prstGeom prst="rect">
              <a:avLst/>
            </a:prstGeom>
            <a:noFill/>
            <a:ln w="12700">
              <a:noFill/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sp>
          <p:nvSpPr>
            <p:cNvPr id="191" name="Rettangolo 7">
              <a:extLst>
                <a:ext uri="{FF2B5EF4-FFF2-40B4-BE49-F238E27FC236}">
                  <a16:creationId xmlns:a16="http://schemas.microsoft.com/office/drawing/2014/main" id="{A2198470-5167-4F90-981F-6C25F13FBD17}"/>
                </a:ext>
              </a:extLst>
            </p:cNvPr>
            <p:cNvSpPr/>
            <p:nvPr/>
          </p:nvSpPr>
          <p:spPr>
            <a:xfrm>
              <a:off x="474006" y="3644473"/>
              <a:ext cx="381574" cy="288147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lIns="36000" tIns="36000" rIns="36000" bIns="36000">
              <a:spAutoFit/>
            </a:bodyPr>
            <a:lstStyle/>
            <a:p>
              <a:r>
                <a:rPr lang="it-IT" sz="1400" b="1" baseline="30000" dirty="0">
                  <a:solidFill>
                    <a:srgbClr val="0000FF"/>
                  </a:solidFill>
                  <a:latin typeface="+mj-lt"/>
                </a:rPr>
                <a:t>14</a:t>
              </a:r>
              <a:r>
                <a:rPr lang="pl-PL" sz="1400" b="1" dirty="0">
                  <a:solidFill>
                    <a:srgbClr val="0000FF"/>
                  </a:solidFill>
                  <a:latin typeface="+mj-lt"/>
                </a:rPr>
                <a:t>N</a:t>
              </a:r>
              <a:r>
                <a:rPr lang="it-IT" sz="1400" b="1" dirty="0">
                  <a:solidFill>
                    <a:srgbClr val="0000FF"/>
                  </a:solidFill>
                  <a:latin typeface="+mj-lt"/>
                </a:rPr>
                <a:t>       </a:t>
              </a:r>
            </a:p>
          </p:txBody>
        </p:sp>
        <p:sp>
          <p:nvSpPr>
            <p:cNvPr id="195" name="Rettangolo 7">
              <a:extLst>
                <a:ext uri="{FF2B5EF4-FFF2-40B4-BE49-F238E27FC236}">
                  <a16:creationId xmlns:a16="http://schemas.microsoft.com/office/drawing/2014/main" id="{BDEC8F16-1A7F-40DE-85BB-1901B3B2BB71}"/>
                </a:ext>
              </a:extLst>
            </p:cNvPr>
            <p:cNvSpPr/>
            <p:nvPr/>
          </p:nvSpPr>
          <p:spPr>
            <a:xfrm>
              <a:off x="2912113" y="3837856"/>
              <a:ext cx="341468" cy="288147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lIns="36000" tIns="36000" rIns="36000" bIns="36000">
              <a:spAutoFit/>
            </a:bodyPr>
            <a:lstStyle/>
            <a:p>
              <a:r>
                <a:rPr lang="it-IT" sz="1400" b="1" baseline="30000" dirty="0">
                  <a:solidFill>
                    <a:srgbClr val="0000FF"/>
                  </a:solidFill>
                  <a:latin typeface="+mj-lt"/>
                </a:rPr>
                <a:t>1</a:t>
              </a:r>
              <a:r>
                <a:rPr lang="pl-PL" sz="1400" b="1" baseline="30000" dirty="0">
                  <a:solidFill>
                    <a:srgbClr val="0000FF"/>
                  </a:solidFill>
                  <a:latin typeface="+mj-lt"/>
                </a:rPr>
                <a:t>6</a:t>
              </a:r>
              <a:r>
                <a:rPr lang="pl-PL" sz="1400" b="1" dirty="0">
                  <a:solidFill>
                    <a:srgbClr val="0000FF"/>
                  </a:solidFill>
                  <a:latin typeface="+mj-lt"/>
                </a:rPr>
                <a:t>O</a:t>
              </a:r>
              <a:r>
                <a:rPr lang="it-IT" sz="1400" b="1" dirty="0">
                  <a:solidFill>
                    <a:srgbClr val="0000FF"/>
                  </a:solidFill>
                  <a:latin typeface="+mj-lt"/>
                </a:rPr>
                <a:t>       </a:t>
              </a:r>
            </a:p>
          </p:txBody>
        </p:sp>
        <p:sp>
          <p:nvSpPr>
            <p:cNvPr id="214" name="Rettangolo 4">
              <a:extLst>
                <a:ext uri="{FF2B5EF4-FFF2-40B4-BE49-F238E27FC236}">
                  <a16:creationId xmlns:a16="http://schemas.microsoft.com/office/drawing/2014/main" id="{5DF57434-A4FD-4389-8894-18C98B847254}"/>
                </a:ext>
              </a:extLst>
            </p:cNvPr>
            <p:cNvSpPr/>
            <p:nvPr/>
          </p:nvSpPr>
          <p:spPr>
            <a:xfrm>
              <a:off x="2775105" y="4768582"/>
              <a:ext cx="1775368" cy="184666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pl-PL" sz="600" i="1" dirty="0">
                  <a:latin typeface="+mj-lt"/>
                </a:rPr>
                <a:t>C</a:t>
              </a:r>
              <a:r>
                <a:rPr lang="it-IT" sz="600" i="1" dirty="0">
                  <a:latin typeface="+mj-lt"/>
                </a:rPr>
                <a:t>.</a:t>
              </a:r>
              <a:r>
                <a:rPr lang="pl-PL" sz="600" i="1" dirty="0">
                  <a:latin typeface="+mj-lt"/>
                </a:rPr>
                <a:t>E.</a:t>
              </a:r>
              <a:r>
                <a:rPr lang="it-IT" sz="600" i="1" dirty="0">
                  <a:latin typeface="+mj-lt"/>
                </a:rPr>
                <a:t> H</a:t>
              </a:r>
              <a:r>
                <a:rPr lang="pl-PL" sz="600" i="1" dirty="0" err="1">
                  <a:latin typeface="+mj-lt"/>
                </a:rPr>
                <a:t>yde</a:t>
              </a:r>
              <a:r>
                <a:rPr lang="pl-PL" sz="600" i="1" dirty="0">
                  <a:latin typeface="+mj-lt"/>
                </a:rPr>
                <a:t>-Wright</a:t>
              </a:r>
              <a:r>
                <a:rPr lang="it-IT" sz="600" i="1" dirty="0">
                  <a:latin typeface="+mj-lt"/>
                </a:rPr>
                <a:t> et al., PRC3</a:t>
              </a:r>
              <a:r>
                <a:rPr lang="pl-PL" sz="600" i="1" dirty="0">
                  <a:latin typeface="+mj-lt"/>
                </a:rPr>
                <a:t>5</a:t>
              </a:r>
              <a:r>
                <a:rPr lang="it-IT" sz="600" i="1" dirty="0">
                  <a:latin typeface="+mj-lt"/>
                </a:rPr>
                <a:t>, </a:t>
              </a:r>
              <a:r>
                <a:rPr lang="pl-PL" sz="600" i="1" dirty="0">
                  <a:latin typeface="+mj-lt"/>
                </a:rPr>
                <a:t>880</a:t>
              </a:r>
              <a:r>
                <a:rPr lang="it-IT" sz="600" i="1" dirty="0">
                  <a:latin typeface="+mj-lt"/>
                </a:rPr>
                <a:t>(198</a:t>
              </a:r>
              <a:r>
                <a:rPr lang="pl-PL" sz="600" i="1" dirty="0">
                  <a:latin typeface="+mj-lt"/>
                </a:rPr>
                <a:t>7</a:t>
              </a:r>
              <a:r>
                <a:rPr lang="it-IT" sz="600" i="1" dirty="0">
                  <a:latin typeface="+mj-lt"/>
                </a:rPr>
                <a:t>)</a:t>
              </a:r>
            </a:p>
          </p:txBody>
        </p:sp>
        <p:sp>
          <p:nvSpPr>
            <p:cNvPr id="215" name="Rettangolo 4">
              <a:extLst>
                <a:ext uri="{FF2B5EF4-FFF2-40B4-BE49-F238E27FC236}">
                  <a16:creationId xmlns:a16="http://schemas.microsoft.com/office/drawing/2014/main" id="{7F801222-0F43-437D-A816-901E2B118AF0}"/>
                </a:ext>
              </a:extLst>
            </p:cNvPr>
            <p:cNvSpPr/>
            <p:nvPr/>
          </p:nvSpPr>
          <p:spPr>
            <a:xfrm>
              <a:off x="1456105" y="3976246"/>
              <a:ext cx="966406" cy="276999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pl-PL" sz="600" i="1" dirty="0">
                  <a:latin typeface="+mj-lt"/>
                </a:rPr>
                <a:t>J.C.</a:t>
              </a:r>
              <a:r>
                <a:rPr lang="it-IT" sz="600" i="1" dirty="0">
                  <a:latin typeface="+mj-lt"/>
                </a:rPr>
                <a:t> </a:t>
              </a:r>
              <a:r>
                <a:rPr lang="pl-PL" sz="600" i="1" dirty="0" err="1">
                  <a:latin typeface="+mj-lt"/>
                </a:rPr>
                <a:t>Bergstrom</a:t>
              </a:r>
              <a:r>
                <a:rPr lang="it-IT" sz="600" i="1" dirty="0">
                  <a:latin typeface="+mj-lt"/>
                </a:rPr>
                <a:t> et al., </a:t>
              </a:r>
              <a:endParaRPr lang="pl-PL" sz="600" i="1" dirty="0">
                <a:latin typeface="+mj-lt"/>
              </a:endParaRPr>
            </a:p>
            <a:p>
              <a:r>
                <a:rPr lang="it-IT" sz="600" i="1" dirty="0">
                  <a:latin typeface="+mj-lt"/>
                </a:rPr>
                <a:t>PRC</a:t>
              </a:r>
              <a:r>
                <a:rPr lang="pl-PL" sz="600" i="1" dirty="0">
                  <a:latin typeface="+mj-lt"/>
                </a:rPr>
                <a:t>29</a:t>
              </a:r>
              <a:r>
                <a:rPr lang="it-IT" sz="600" i="1" dirty="0">
                  <a:latin typeface="+mj-lt"/>
                </a:rPr>
                <a:t>, </a:t>
              </a:r>
              <a:r>
                <a:rPr lang="pl-PL" sz="600" i="1" dirty="0">
                  <a:latin typeface="+mj-lt"/>
                </a:rPr>
                <a:t>1168</a:t>
              </a:r>
              <a:r>
                <a:rPr lang="it-IT" sz="600" i="1" dirty="0">
                  <a:latin typeface="+mj-lt"/>
                </a:rPr>
                <a:t>(198</a:t>
              </a:r>
              <a:r>
                <a:rPr lang="pl-PL" sz="600" i="1" dirty="0">
                  <a:latin typeface="+mj-lt"/>
                </a:rPr>
                <a:t>4</a:t>
              </a:r>
              <a:r>
                <a:rPr lang="it-IT" sz="600" i="1" dirty="0">
                  <a:latin typeface="+mj-lt"/>
                </a:rPr>
                <a:t>)</a:t>
              </a:r>
            </a:p>
          </p:txBody>
        </p:sp>
        <p:sp>
          <p:nvSpPr>
            <p:cNvPr id="219" name="CasellaDiTesto 12">
              <a:extLst>
                <a:ext uri="{FF2B5EF4-FFF2-40B4-BE49-F238E27FC236}">
                  <a16:creationId xmlns:a16="http://schemas.microsoft.com/office/drawing/2014/main" id="{85835E2A-6F05-460A-A860-611D8B5152A7}"/>
                </a:ext>
              </a:extLst>
            </p:cNvPr>
            <p:cNvSpPr txBox="1"/>
            <p:nvPr/>
          </p:nvSpPr>
          <p:spPr>
            <a:xfrm>
              <a:off x="3900284" y="3575343"/>
              <a:ext cx="364027" cy="123111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lIns="0" tIns="0" rIns="0" bIns="0" rtlCol="0">
              <a:spAutoFit/>
            </a:bodyPr>
            <a:lstStyle/>
            <a:p>
              <a:r>
                <a:rPr lang="pl-PL" sz="800" b="1" dirty="0">
                  <a:solidFill>
                    <a:srgbClr val="FF0000"/>
                  </a:solidFill>
                  <a:latin typeface="+mj-lt"/>
                </a:rPr>
                <a:t>  18.98 </a:t>
              </a:r>
              <a:endParaRPr lang="it-IT" sz="800" b="1" dirty="0">
                <a:solidFill>
                  <a:srgbClr val="FF0000"/>
                </a:solidFill>
                <a:latin typeface="+mj-lt"/>
              </a:endParaRPr>
            </a:p>
          </p:txBody>
        </p:sp>
        <p:sp>
          <p:nvSpPr>
            <p:cNvPr id="220" name="CasellaDiTesto 12">
              <a:extLst>
                <a:ext uri="{FF2B5EF4-FFF2-40B4-BE49-F238E27FC236}">
                  <a16:creationId xmlns:a16="http://schemas.microsoft.com/office/drawing/2014/main" id="{6D7E2E88-2410-4DB5-ADC7-54201671CD9E}"/>
                </a:ext>
              </a:extLst>
            </p:cNvPr>
            <p:cNvSpPr txBox="1"/>
            <p:nvPr/>
          </p:nvSpPr>
          <p:spPr>
            <a:xfrm>
              <a:off x="4131020" y="3814416"/>
              <a:ext cx="355029" cy="123111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lIns="0" tIns="0" rIns="0" bIns="0" rtlCol="0">
              <a:spAutoFit/>
            </a:bodyPr>
            <a:lstStyle/>
            <a:p>
              <a:r>
                <a:rPr lang="pl-PL" sz="800" b="1" dirty="0">
                  <a:solidFill>
                    <a:srgbClr val="FF0000"/>
                  </a:solidFill>
                  <a:latin typeface="+mj-lt"/>
                </a:rPr>
                <a:t>19.80</a:t>
              </a:r>
              <a:endParaRPr lang="it-IT" sz="800" b="1" dirty="0">
                <a:solidFill>
                  <a:srgbClr val="FF0000"/>
                </a:solidFill>
                <a:latin typeface="+mj-lt"/>
              </a:endParaRPr>
            </a:p>
          </p:txBody>
        </p:sp>
        <p:sp>
          <p:nvSpPr>
            <p:cNvPr id="221" name="CasellaDiTesto 12">
              <a:extLst>
                <a:ext uri="{FF2B5EF4-FFF2-40B4-BE49-F238E27FC236}">
                  <a16:creationId xmlns:a16="http://schemas.microsoft.com/office/drawing/2014/main" id="{C90CDDCD-934A-4A1D-811B-4787FD17B98A}"/>
                </a:ext>
              </a:extLst>
            </p:cNvPr>
            <p:cNvSpPr txBox="1"/>
            <p:nvPr/>
          </p:nvSpPr>
          <p:spPr>
            <a:xfrm>
              <a:off x="3719324" y="3844753"/>
              <a:ext cx="332637" cy="123111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lIns="0" tIns="0" rIns="0" bIns="0" rtlCol="0">
              <a:spAutoFit/>
            </a:bodyPr>
            <a:lstStyle/>
            <a:p>
              <a:r>
                <a:rPr lang="pl-PL" sz="800" b="1" dirty="0">
                  <a:solidFill>
                    <a:srgbClr val="FF0000"/>
                  </a:solidFill>
                  <a:latin typeface="+mj-lt"/>
                </a:rPr>
                <a:t>17.79</a:t>
              </a:r>
              <a:endParaRPr lang="it-IT" sz="800" b="1" dirty="0">
                <a:solidFill>
                  <a:srgbClr val="FF0000"/>
                </a:solidFill>
                <a:latin typeface="+mj-lt"/>
              </a:endParaRPr>
            </a:p>
          </p:txBody>
        </p:sp>
        <p:sp>
          <p:nvSpPr>
            <p:cNvPr id="222" name="CasellaDiTesto 12">
              <a:extLst>
                <a:ext uri="{FF2B5EF4-FFF2-40B4-BE49-F238E27FC236}">
                  <a16:creationId xmlns:a16="http://schemas.microsoft.com/office/drawing/2014/main" id="{E7A7E9C8-4FB1-4E3A-B660-A4C0F7D5A5CF}"/>
                </a:ext>
              </a:extLst>
            </p:cNvPr>
            <p:cNvSpPr txBox="1"/>
            <p:nvPr/>
          </p:nvSpPr>
          <p:spPr>
            <a:xfrm>
              <a:off x="1072186" y="3663460"/>
              <a:ext cx="355029" cy="123111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lIns="0" tIns="0" rIns="0" bIns="0" rtlCol="0">
              <a:spAutoFit/>
            </a:bodyPr>
            <a:lstStyle/>
            <a:p>
              <a:r>
                <a:rPr lang="pl-PL" sz="800" b="1" dirty="0">
                  <a:solidFill>
                    <a:srgbClr val="FF0000"/>
                  </a:solidFill>
                  <a:latin typeface="+mj-lt"/>
                </a:rPr>
                <a:t>16.91</a:t>
              </a:r>
              <a:endParaRPr lang="it-IT" sz="800" b="1" dirty="0">
                <a:solidFill>
                  <a:srgbClr val="FF0000"/>
                </a:solidFill>
                <a:latin typeface="+mj-lt"/>
              </a:endParaRPr>
            </a:p>
          </p:txBody>
        </p:sp>
        <p:sp>
          <p:nvSpPr>
            <p:cNvPr id="223" name="CasellaDiTesto 12">
              <a:extLst>
                <a:ext uri="{FF2B5EF4-FFF2-40B4-BE49-F238E27FC236}">
                  <a16:creationId xmlns:a16="http://schemas.microsoft.com/office/drawing/2014/main" id="{697A38BC-103B-4B0E-954E-A74744DC46AC}"/>
                </a:ext>
              </a:extLst>
            </p:cNvPr>
            <p:cNvSpPr txBox="1"/>
            <p:nvPr/>
          </p:nvSpPr>
          <p:spPr>
            <a:xfrm>
              <a:off x="855504" y="3858475"/>
              <a:ext cx="266912" cy="123111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lIns="0" tIns="0" rIns="0" bIns="0" rtlCol="0">
              <a:spAutoFit/>
            </a:bodyPr>
            <a:lstStyle/>
            <a:p>
              <a:r>
                <a:rPr lang="pl-PL" sz="800" b="1" dirty="0">
                  <a:solidFill>
                    <a:srgbClr val="FF0000"/>
                  </a:solidFill>
                  <a:latin typeface="+mj-lt"/>
                </a:rPr>
                <a:t>20.1</a:t>
              </a:r>
              <a:endParaRPr lang="it-IT" sz="800" b="1" dirty="0">
                <a:solidFill>
                  <a:srgbClr val="FF0000"/>
                </a:solidFill>
                <a:latin typeface="+mj-lt"/>
              </a:endParaRPr>
            </a:p>
          </p:txBody>
        </p:sp>
        <p:sp>
          <p:nvSpPr>
            <p:cNvPr id="224" name="CasellaDiTesto 12">
              <a:extLst>
                <a:ext uri="{FF2B5EF4-FFF2-40B4-BE49-F238E27FC236}">
                  <a16:creationId xmlns:a16="http://schemas.microsoft.com/office/drawing/2014/main" id="{277E14CA-02A8-4473-8B09-BBE34C5E9BC6}"/>
                </a:ext>
              </a:extLst>
            </p:cNvPr>
            <p:cNvSpPr txBox="1"/>
            <p:nvPr/>
          </p:nvSpPr>
          <p:spPr>
            <a:xfrm>
              <a:off x="1271534" y="4300507"/>
              <a:ext cx="355029" cy="123111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lIns="0" tIns="0" rIns="0" bIns="0" rtlCol="0">
              <a:spAutoFit/>
            </a:bodyPr>
            <a:lstStyle/>
            <a:p>
              <a:r>
                <a:rPr lang="pl-PL" sz="800" b="1" dirty="0">
                  <a:solidFill>
                    <a:srgbClr val="FF0000"/>
                  </a:solidFill>
                  <a:latin typeface="+mj-lt"/>
                </a:rPr>
                <a:t>15.0</a:t>
              </a:r>
              <a:endParaRPr lang="it-IT" sz="800" b="1" dirty="0">
                <a:solidFill>
                  <a:srgbClr val="FF0000"/>
                </a:solidFill>
                <a:latin typeface="+mj-lt"/>
              </a:endParaRPr>
            </a:p>
          </p:txBody>
        </p:sp>
        <p:sp>
          <p:nvSpPr>
            <p:cNvPr id="225" name="CasellaDiTesto 12">
              <a:extLst>
                <a:ext uri="{FF2B5EF4-FFF2-40B4-BE49-F238E27FC236}">
                  <a16:creationId xmlns:a16="http://schemas.microsoft.com/office/drawing/2014/main" id="{6A031030-BABB-4BE1-8199-D35EE3835C01}"/>
                </a:ext>
              </a:extLst>
            </p:cNvPr>
            <p:cNvSpPr txBox="1"/>
            <p:nvPr/>
          </p:nvSpPr>
          <p:spPr>
            <a:xfrm>
              <a:off x="1015849" y="4320648"/>
              <a:ext cx="175905" cy="92333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lIns="0" tIns="0" rIns="0" bIns="0" rtlCol="0">
              <a:spAutoFit/>
            </a:bodyPr>
            <a:lstStyle/>
            <a:p>
              <a:r>
                <a:rPr lang="pl-PL" sz="600" b="1" dirty="0">
                  <a:solidFill>
                    <a:srgbClr val="FF0000"/>
                  </a:solidFill>
                  <a:latin typeface="+mj-lt"/>
                </a:rPr>
                <a:t>18.5</a:t>
              </a:r>
              <a:endParaRPr lang="it-IT" sz="600" b="1" dirty="0">
                <a:solidFill>
                  <a:srgbClr val="FF0000"/>
                </a:solidFill>
                <a:latin typeface="+mj-lt"/>
              </a:endParaRPr>
            </a:p>
          </p:txBody>
        </p:sp>
      </p:grpSp>
      <p:sp>
        <p:nvSpPr>
          <p:cNvPr id="227" name="Tytuł 1">
            <a:extLst>
              <a:ext uri="{FF2B5EF4-FFF2-40B4-BE49-F238E27FC236}">
                <a16:creationId xmlns:a16="http://schemas.microsoft.com/office/drawing/2014/main" id="{76344255-5FB3-4224-AE54-A284F3A3F384}"/>
              </a:ext>
            </a:extLst>
          </p:cNvPr>
          <p:cNvSpPr txBox="1">
            <a:spLocks/>
          </p:cNvSpPr>
          <p:nvPr/>
        </p:nvSpPr>
        <p:spPr>
          <a:xfrm>
            <a:off x="135218" y="95400"/>
            <a:ext cx="7473753" cy="963543"/>
          </a:xfrm>
          <a:prstGeom prst="rect">
            <a:avLst/>
          </a:prstGeom>
        </p:spPr>
        <p:txBody>
          <a:bodyPr vert="horz" anchor="ctr">
            <a:normAutofit/>
          </a:bodyPr>
          <a:lstStyle>
            <a:lvl1pPr algn="l" rtl="0" eaLnBrk="1" latinLnBrk="0" hangingPunct="1">
              <a:spcBef>
                <a:spcPct val="0"/>
              </a:spcBef>
              <a:buNone/>
              <a:defRPr kumimoji="0" sz="400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pl-PL" sz="2000" dirty="0" err="1"/>
              <a:t>Stretched</a:t>
            </a:r>
            <a:r>
              <a:rPr lang="pl-PL" sz="2000" dirty="0"/>
              <a:t> </a:t>
            </a:r>
            <a:r>
              <a:rPr lang="pl-PL" sz="2000" dirty="0" err="1"/>
              <a:t>resonances</a:t>
            </a:r>
            <a:r>
              <a:rPr lang="pl-PL" sz="2000" dirty="0"/>
              <a:t> – from </a:t>
            </a:r>
            <a:r>
              <a:rPr lang="pl-PL" sz="2000" dirty="0" err="1"/>
              <a:t>previous</a:t>
            </a:r>
            <a:r>
              <a:rPr lang="pl-PL" sz="2000" dirty="0"/>
              <a:t> </a:t>
            </a:r>
            <a:r>
              <a:rPr lang="pl-PL" sz="2000" dirty="0" err="1"/>
              <a:t>works</a:t>
            </a:r>
            <a:endParaRPr lang="pl-PL" sz="2000" dirty="0"/>
          </a:p>
        </p:txBody>
      </p:sp>
      <p:sp>
        <p:nvSpPr>
          <p:cNvPr id="79" name="Rettangolo 3">
            <a:extLst>
              <a:ext uri="{FF2B5EF4-FFF2-40B4-BE49-F238E27FC236}">
                <a16:creationId xmlns:a16="http://schemas.microsoft.com/office/drawing/2014/main" id="{2CCAE555-41D2-4B9A-A152-51DCDC531076}"/>
              </a:ext>
            </a:extLst>
          </p:cNvPr>
          <p:cNvSpPr/>
          <p:nvPr/>
        </p:nvSpPr>
        <p:spPr>
          <a:xfrm>
            <a:off x="3590045" y="2403611"/>
            <a:ext cx="1160156" cy="215444"/>
          </a:xfrm>
          <a:prstGeom prst="rect">
            <a:avLst/>
          </a:prstGeom>
          <a:solidFill>
            <a:srgbClr val="FFFFCC"/>
          </a:solidFill>
        </p:spPr>
        <p:txBody>
          <a:bodyPr wrap="square">
            <a:spAutoFit/>
          </a:bodyPr>
          <a:lstStyle/>
          <a:p>
            <a:pPr algn="ctr"/>
            <a:r>
              <a:rPr lang="pl-PL" sz="800" i="1" dirty="0">
                <a:solidFill>
                  <a:srgbClr val="FF0000"/>
                </a:solidFill>
                <a:latin typeface="+mj-lt"/>
              </a:rPr>
              <a:t>MORE COMPLEX CASE</a:t>
            </a:r>
            <a:endParaRPr lang="it-IT" sz="800" dirty="0">
              <a:latin typeface="+mj-lt"/>
            </a:endParaRPr>
          </a:p>
        </p:txBody>
      </p:sp>
      <p:sp>
        <p:nvSpPr>
          <p:cNvPr id="80" name="Prostokąt 79">
            <a:extLst>
              <a:ext uri="{FF2B5EF4-FFF2-40B4-BE49-F238E27FC236}">
                <a16:creationId xmlns:a16="http://schemas.microsoft.com/office/drawing/2014/main" id="{CBAC6B74-A2EC-40A3-A340-AD9D7F2CBCC0}"/>
              </a:ext>
            </a:extLst>
          </p:cNvPr>
          <p:cNvSpPr/>
          <p:nvPr/>
        </p:nvSpPr>
        <p:spPr>
          <a:xfrm>
            <a:off x="561832" y="3472445"/>
            <a:ext cx="4293964" cy="1351238"/>
          </a:xfrm>
          <a:prstGeom prst="rect">
            <a:avLst/>
          </a:prstGeom>
          <a:noFill/>
          <a:ln w="28575"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86113767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upa 3"/>
          <p:cNvGrpSpPr/>
          <p:nvPr/>
        </p:nvGrpSpPr>
        <p:grpSpPr>
          <a:xfrm>
            <a:off x="205207" y="1406786"/>
            <a:ext cx="6490868" cy="3379823"/>
            <a:chOff x="480564" y="2134200"/>
            <a:chExt cx="8187956" cy="2658443"/>
          </a:xfrm>
        </p:grpSpPr>
        <p:pic>
          <p:nvPicPr>
            <p:cNvPr id="5" name="Obraz 4"/>
            <p:cNvPicPr>
              <a:picLocks noChangeAspect="1"/>
            </p:cNvPicPr>
            <p:nvPr/>
          </p:nvPicPr>
          <p:blipFill rotWithShape="1">
            <a:blip r:embed="rId3"/>
            <a:srcRect l="22543" t="4542" b="8210"/>
            <a:stretch/>
          </p:blipFill>
          <p:spPr>
            <a:xfrm>
              <a:off x="6139215" y="2214841"/>
              <a:ext cx="2529305" cy="2331640"/>
            </a:xfrm>
            <a:prstGeom prst="rect">
              <a:avLst/>
            </a:prstGeom>
          </p:spPr>
        </p:pic>
        <p:pic>
          <p:nvPicPr>
            <p:cNvPr id="6" name="Obraz 5"/>
            <p:cNvPicPr>
              <a:picLocks noChangeAspect="1"/>
            </p:cNvPicPr>
            <p:nvPr/>
          </p:nvPicPr>
          <p:blipFill rotWithShape="1">
            <a:blip r:embed="rId4"/>
            <a:srcRect t="6911" r="26877" b="2149"/>
            <a:stretch/>
          </p:blipFill>
          <p:spPr>
            <a:xfrm>
              <a:off x="3853665" y="2197311"/>
              <a:ext cx="2376794" cy="2304866"/>
            </a:xfrm>
            <a:prstGeom prst="rect">
              <a:avLst/>
            </a:prstGeom>
          </p:spPr>
        </p:pic>
        <p:pic>
          <p:nvPicPr>
            <p:cNvPr id="7" name="Obraz 6"/>
            <p:cNvPicPr>
              <a:picLocks noChangeAspect="1"/>
            </p:cNvPicPr>
            <p:nvPr/>
          </p:nvPicPr>
          <p:blipFill rotWithShape="1">
            <a:blip r:embed="rId5"/>
            <a:srcRect t="5252" r="26174" b="1996"/>
            <a:stretch/>
          </p:blipFill>
          <p:spPr>
            <a:xfrm>
              <a:off x="2222342" y="3614469"/>
              <a:ext cx="2374014" cy="887706"/>
            </a:xfrm>
            <a:prstGeom prst="rect">
              <a:avLst/>
            </a:prstGeom>
          </p:spPr>
        </p:pic>
        <p:pic>
          <p:nvPicPr>
            <p:cNvPr id="8" name="Obraz 7"/>
            <p:cNvPicPr>
              <a:picLocks noChangeAspect="1"/>
            </p:cNvPicPr>
            <p:nvPr/>
          </p:nvPicPr>
          <p:blipFill rotWithShape="1">
            <a:blip r:embed="rId6"/>
            <a:srcRect l="6523" t="3198" r="22657"/>
            <a:stretch/>
          </p:blipFill>
          <p:spPr>
            <a:xfrm>
              <a:off x="518552" y="3319300"/>
              <a:ext cx="2300815" cy="1201982"/>
            </a:xfrm>
            <a:prstGeom prst="rect">
              <a:avLst/>
            </a:prstGeom>
          </p:spPr>
        </p:pic>
        <p:sp>
          <p:nvSpPr>
            <p:cNvPr id="9" name="Prostokąt 8"/>
            <p:cNvSpPr/>
            <p:nvPr/>
          </p:nvSpPr>
          <p:spPr bwMode="auto">
            <a:xfrm>
              <a:off x="3685567" y="2134200"/>
              <a:ext cx="526994" cy="1480269"/>
            </a:xfrm>
            <a:prstGeom prst="rect">
              <a:avLst/>
            </a:prstGeom>
            <a:solidFill>
              <a:schemeClr val="bg1"/>
            </a:solidFill>
            <a:ln w="28575" cap="flat" cmpd="sng" algn="ctr">
              <a:noFill/>
              <a:prstDash val="solid"/>
              <a:miter lim="800000"/>
              <a:headEnd type="none" w="med" len="med"/>
              <a:tailEnd type="arrow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pl-PL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</a:endParaRPr>
            </a:p>
          </p:txBody>
        </p:sp>
        <p:cxnSp>
          <p:nvCxnSpPr>
            <p:cNvPr id="10" name="Łącznik prosty 12"/>
            <p:cNvCxnSpPr/>
            <p:nvPr/>
          </p:nvCxnSpPr>
          <p:spPr bwMode="auto">
            <a:xfrm>
              <a:off x="480564" y="4468382"/>
              <a:ext cx="8104305" cy="33794"/>
            </a:xfrm>
            <a:prstGeom prst="line">
              <a:avLst/>
            </a:prstGeom>
            <a:solidFill>
              <a:schemeClr val="accent1"/>
            </a:solidFill>
            <a:ln w="28575" cap="flat" cmpd="sng" algn="ctr">
              <a:solidFill>
                <a:srgbClr val="2A2A4C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11" name="Łącznik prosty 19"/>
            <p:cNvCxnSpPr/>
            <p:nvPr/>
          </p:nvCxnSpPr>
          <p:spPr bwMode="auto">
            <a:xfrm flipV="1">
              <a:off x="533638" y="2134200"/>
              <a:ext cx="0" cy="2387085"/>
            </a:xfrm>
            <a:prstGeom prst="line">
              <a:avLst/>
            </a:prstGeom>
            <a:solidFill>
              <a:schemeClr val="accent1"/>
            </a:solidFill>
            <a:ln w="28575" cap="flat" cmpd="sng" algn="ctr">
              <a:solidFill>
                <a:srgbClr val="2A2A4C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12" name="Łącznik prosty 26"/>
            <p:cNvCxnSpPr/>
            <p:nvPr/>
          </p:nvCxnSpPr>
          <p:spPr bwMode="auto">
            <a:xfrm flipV="1">
              <a:off x="8610039" y="2191587"/>
              <a:ext cx="0" cy="2323973"/>
            </a:xfrm>
            <a:prstGeom prst="line">
              <a:avLst/>
            </a:prstGeom>
            <a:solidFill>
              <a:schemeClr val="accent1"/>
            </a:solidFill>
            <a:ln w="28575" cap="flat" cmpd="sng" algn="ctr">
              <a:solidFill>
                <a:srgbClr val="2A2A4C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sp>
          <p:nvSpPr>
            <p:cNvPr id="13" name="CasellaDiTesto 18"/>
            <p:cNvSpPr txBox="1"/>
            <p:nvPr/>
          </p:nvSpPr>
          <p:spPr>
            <a:xfrm>
              <a:off x="1509471" y="3060568"/>
              <a:ext cx="849695" cy="24208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it-IT" sz="1400" b="1" dirty="0">
                  <a:solidFill>
                    <a:srgbClr val="FF0000"/>
                  </a:solidFill>
                  <a:latin typeface="+mj-lt"/>
                </a:rPr>
                <a:t>21.47</a:t>
              </a:r>
            </a:p>
          </p:txBody>
        </p:sp>
        <p:sp>
          <p:nvSpPr>
            <p:cNvPr id="15" name="Prostokąt 14"/>
            <p:cNvSpPr/>
            <p:nvPr/>
          </p:nvSpPr>
          <p:spPr>
            <a:xfrm>
              <a:off x="689486" y="3306097"/>
              <a:ext cx="638382" cy="308372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l-PL"/>
            </a:p>
          </p:txBody>
        </p:sp>
        <p:sp>
          <p:nvSpPr>
            <p:cNvPr id="16" name="pole tekstowe 15"/>
            <p:cNvSpPr txBox="1"/>
            <p:nvPr/>
          </p:nvSpPr>
          <p:spPr>
            <a:xfrm>
              <a:off x="6037151" y="4574766"/>
              <a:ext cx="2559277" cy="2178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pl-PL" sz="1200" dirty="0">
                  <a:latin typeface="+mj-lt"/>
                </a:rPr>
                <a:t>EXCITATION ENERGY [</a:t>
              </a:r>
              <a:r>
                <a:rPr lang="pl-PL" sz="1200" dirty="0" err="1">
                  <a:latin typeface="+mj-lt"/>
                </a:rPr>
                <a:t>MeV</a:t>
              </a:r>
              <a:r>
                <a:rPr lang="pl-PL" sz="1200" dirty="0">
                  <a:latin typeface="+mj-lt"/>
                </a:rPr>
                <a:t>]</a:t>
              </a:r>
            </a:p>
          </p:txBody>
        </p:sp>
        <p:cxnSp>
          <p:nvCxnSpPr>
            <p:cNvPr id="17" name="Łącznik prosty 12"/>
            <p:cNvCxnSpPr/>
            <p:nvPr/>
          </p:nvCxnSpPr>
          <p:spPr bwMode="auto">
            <a:xfrm>
              <a:off x="518552" y="2142818"/>
              <a:ext cx="8104305" cy="33794"/>
            </a:xfrm>
            <a:prstGeom prst="line">
              <a:avLst/>
            </a:prstGeom>
            <a:solidFill>
              <a:schemeClr val="accent1"/>
            </a:solidFill>
            <a:ln w="28575" cap="flat" cmpd="sng" algn="ctr">
              <a:solidFill>
                <a:srgbClr val="2A2A4C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</p:grpSp>
      <p:sp>
        <p:nvSpPr>
          <p:cNvPr id="18" name="CasellaDiTesto 14"/>
          <p:cNvSpPr txBox="1"/>
          <p:nvPr/>
        </p:nvSpPr>
        <p:spPr>
          <a:xfrm>
            <a:off x="336499" y="1656645"/>
            <a:ext cx="393557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800" i="1" dirty="0">
                <a:latin typeface="+mj-lt"/>
              </a:rPr>
              <a:t>S.F. Collins et al., Nuc. Phys. A481, 494(1988)</a:t>
            </a:r>
          </a:p>
          <a:p>
            <a:r>
              <a:rPr lang="pl-PL" sz="800" i="1" dirty="0">
                <a:latin typeface="+mj-lt"/>
              </a:rPr>
              <a:t>(</a:t>
            </a:r>
            <a:r>
              <a:rPr lang="it-IT" sz="800" i="1" dirty="0">
                <a:latin typeface="+mj-lt"/>
              </a:rPr>
              <a:t>Indiana University Cyclotron Facility</a:t>
            </a:r>
            <a:r>
              <a:rPr lang="pl-PL" sz="800" i="1" dirty="0">
                <a:latin typeface="+mj-lt"/>
              </a:rPr>
              <a:t> </a:t>
            </a:r>
            <a:r>
              <a:rPr lang="it-IT" sz="800" i="1" dirty="0">
                <a:latin typeface="+mj-lt"/>
              </a:rPr>
              <a:t>Magnetic Spectrograph</a:t>
            </a:r>
            <a:r>
              <a:rPr lang="pl-PL" sz="800" i="1" dirty="0">
                <a:latin typeface="+mj-lt"/>
              </a:rPr>
              <a:t>) </a:t>
            </a:r>
          </a:p>
        </p:txBody>
      </p:sp>
      <p:sp>
        <p:nvSpPr>
          <p:cNvPr id="19" name="CasellaDiTesto 25"/>
          <p:cNvSpPr txBox="1"/>
          <p:nvPr/>
        </p:nvSpPr>
        <p:spPr>
          <a:xfrm>
            <a:off x="253737" y="1448626"/>
            <a:ext cx="2825962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l-PL" sz="1100" i="1" dirty="0">
                <a:latin typeface="+mj-lt"/>
              </a:rPr>
              <a:t>INELASTIC PROTON SCATTERING ON</a:t>
            </a:r>
            <a:r>
              <a:rPr lang="it-IT" sz="1100" i="1" dirty="0">
                <a:latin typeface="+mj-lt"/>
              </a:rPr>
              <a:t> </a:t>
            </a:r>
            <a:r>
              <a:rPr lang="it-IT" sz="1100" baseline="30000" dirty="0">
                <a:latin typeface="+mj-lt"/>
              </a:rPr>
              <a:t>13</a:t>
            </a:r>
            <a:r>
              <a:rPr lang="it-IT" sz="1100" dirty="0">
                <a:latin typeface="+mj-lt"/>
              </a:rPr>
              <a:t>C</a:t>
            </a:r>
            <a:endParaRPr lang="pl-PL" sz="1100" dirty="0">
              <a:latin typeface="+mj-lt"/>
            </a:endParaRPr>
          </a:p>
        </p:txBody>
      </p:sp>
      <p:sp>
        <p:nvSpPr>
          <p:cNvPr id="20" name="Prostokąt 19"/>
          <p:cNvSpPr/>
          <p:nvPr/>
        </p:nvSpPr>
        <p:spPr bwMode="auto">
          <a:xfrm>
            <a:off x="1407038" y="3152932"/>
            <a:ext cx="75216" cy="180284"/>
          </a:xfrm>
          <a:prstGeom prst="rect">
            <a:avLst/>
          </a:prstGeom>
          <a:solidFill>
            <a:schemeClr val="bg1"/>
          </a:solidFill>
          <a:ln w="28575" cap="flat" cmpd="sng" algn="ctr">
            <a:noFill/>
            <a:prstDash val="solid"/>
            <a:miter lim="800000"/>
            <a:headEnd type="none" w="med" len="med"/>
            <a:tailEnd type="arrow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pl-PL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  <p:sp>
        <p:nvSpPr>
          <p:cNvPr id="21" name="Prostokąt 20"/>
          <p:cNvSpPr/>
          <p:nvPr/>
        </p:nvSpPr>
        <p:spPr bwMode="auto">
          <a:xfrm>
            <a:off x="1245219" y="3245110"/>
            <a:ext cx="75216" cy="190500"/>
          </a:xfrm>
          <a:prstGeom prst="rect">
            <a:avLst/>
          </a:prstGeom>
          <a:solidFill>
            <a:schemeClr val="bg1"/>
          </a:solidFill>
          <a:ln w="28575" cap="flat" cmpd="sng" algn="ctr">
            <a:noFill/>
            <a:prstDash val="solid"/>
            <a:miter lim="800000"/>
            <a:headEnd type="none" w="med" len="med"/>
            <a:tailEnd type="arrow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pl-PL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  <p:sp>
        <p:nvSpPr>
          <p:cNvPr id="40" name="Prostokąt 39"/>
          <p:cNvSpPr/>
          <p:nvPr/>
        </p:nvSpPr>
        <p:spPr>
          <a:xfrm>
            <a:off x="354957" y="1964307"/>
            <a:ext cx="1276333" cy="307777"/>
          </a:xfrm>
          <a:prstGeom prst="rect">
            <a:avLst/>
          </a:prstGeom>
          <a:solidFill>
            <a:srgbClr val="FFFF99"/>
          </a:solidFill>
        </p:spPr>
        <p:txBody>
          <a:bodyPr wrap="square">
            <a:spAutoFit/>
          </a:bodyPr>
          <a:lstStyle/>
          <a:p>
            <a:r>
              <a:rPr lang="pl-PL" sz="1400" dirty="0" err="1">
                <a:latin typeface="+mj-lt"/>
              </a:rPr>
              <a:t>E</a:t>
            </a:r>
            <a:r>
              <a:rPr lang="pl-PL" sz="1400" baseline="-25000" dirty="0" err="1">
                <a:latin typeface="+mj-lt"/>
              </a:rPr>
              <a:t>p</a:t>
            </a:r>
            <a:r>
              <a:rPr lang="pl-PL" sz="1400" dirty="0">
                <a:latin typeface="+mj-lt"/>
              </a:rPr>
              <a:t> = 135 </a:t>
            </a:r>
            <a:r>
              <a:rPr lang="pl-PL" sz="1400" dirty="0" err="1">
                <a:latin typeface="+mj-lt"/>
              </a:rPr>
              <a:t>MeV</a:t>
            </a:r>
            <a:r>
              <a:rPr lang="pl-PL" sz="1400" dirty="0">
                <a:latin typeface="+mj-lt"/>
              </a:rPr>
              <a:t> </a:t>
            </a:r>
          </a:p>
        </p:txBody>
      </p:sp>
      <p:sp>
        <p:nvSpPr>
          <p:cNvPr id="2" name="Prostokąt 1">
            <a:extLst>
              <a:ext uri="{FF2B5EF4-FFF2-40B4-BE49-F238E27FC236}">
                <a16:creationId xmlns:a16="http://schemas.microsoft.com/office/drawing/2014/main" id="{38CE53FD-EAB1-42CC-85FA-E9386A1ADDF5}"/>
              </a:ext>
            </a:extLst>
          </p:cNvPr>
          <p:cNvSpPr/>
          <p:nvPr/>
        </p:nvSpPr>
        <p:spPr>
          <a:xfrm>
            <a:off x="985032" y="3528196"/>
            <a:ext cx="81398" cy="19664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36" name="Prostokąt 35">
            <a:extLst>
              <a:ext uri="{FF2B5EF4-FFF2-40B4-BE49-F238E27FC236}">
                <a16:creationId xmlns:a16="http://schemas.microsoft.com/office/drawing/2014/main" id="{5D4F6ED1-98D7-4A5C-864F-12D7D8323821}"/>
              </a:ext>
            </a:extLst>
          </p:cNvPr>
          <p:cNvSpPr/>
          <p:nvPr/>
        </p:nvSpPr>
        <p:spPr>
          <a:xfrm>
            <a:off x="1158988" y="3472937"/>
            <a:ext cx="81398" cy="19664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37" name="Prostokąt 36">
            <a:extLst>
              <a:ext uri="{FF2B5EF4-FFF2-40B4-BE49-F238E27FC236}">
                <a16:creationId xmlns:a16="http://schemas.microsoft.com/office/drawing/2014/main" id="{E81A22D8-85F2-499E-9B83-D61B8843CCAC}"/>
              </a:ext>
            </a:extLst>
          </p:cNvPr>
          <p:cNvSpPr/>
          <p:nvPr/>
        </p:nvSpPr>
        <p:spPr>
          <a:xfrm>
            <a:off x="1464852" y="3467922"/>
            <a:ext cx="81398" cy="19664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cxnSp>
        <p:nvCxnSpPr>
          <p:cNvPr id="44" name="Łącznik prostoliniowy 43"/>
          <p:cNvCxnSpPr/>
          <p:nvPr/>
        </p:nvCxnSpPr>
        <p:spPr>
          <a:xfrm flipV="1">
            <a:off x="1199687" y="2879264"/>
            <a:ext cx="0" cy="1494512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Łącznik prostoliniowy 22"/>
          <p:cNvCxnSpPr/>
          <p:nvPr/>
        </p:nvCxnSpPr>
        <p:spPr>
          <a:xfrm flipV="1">
            <a:off x="1505551" y="2890838"/>
            <a:ext cx="0" cy="1490777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pole tekstowe 25"/>
          <p:cNvSpPr txBox="1"/>
          <p:nvPr/>
        </p:nvSpPr>
        <p:spPr>
          <a:xfrm>
            <a:off x="279666" y="4104616"/>
            <a:ext cx="2416013" cy="276999"/>
          </a:xfrm>
          <a:prstGeom prst="rect">
            <a:avLst/>
          </a:prstGeom>
          <a:solidFill>
            <a:srgbClr val="FFFF99"/>
          </a:solidFill>
          <a:ln>
            <a:noFill/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pl-PL" sz="1200" b="1" dirty="0">
                <a:solidFill>
                  <a:schemeClr val="tx1"/>
                </a:solidFill>
                <a:latin typeface="+mj-lt"/>
              </a:rPr>
              <a:t>GATE ON SCATTERED PROTONS</a:t>
            </a:r>
          </a:p>
        </p:txBody>
      </p:sp>
      <p:grpSp>
        <p:nvGrpSpPr>
          <p:cNvPr id="28" name="Grupa 27"/>
          <p:cNvGrpSpPr/>
          <p:nvPr/>
        </p:nvGrpSpPr>
        <p:grpSpPr>
          <a:xfrm>
            <a:off x="3155130" y="839972"/>
            <a:ext cx="5823975" cy="4303528"/>
            <a:chOff x="8908169" y="611373"/>
            <a:chExt cx="5823975" cy="4303528"/>
          </a:xfrm>
        </p:grpSpPr>
        <p:sp>
          <p:nvSpPr>
            <p:cNvPr id="27" name="Prostokąt 26"/>
            <p:cNvSpPr/>
            <p:nvPr/>
          </p:nvSpPr>
          <p:spPr>
            <a:xfrm>
              <a:off x="8908169" y="611373"/>
              <a:ext cx="5667375" cy="4303528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l-PL"/>
            </a:p>
          </p:txBody>
        </p:sp>
        <p:sp>
          <p:nvSpPr>
            <p:cNvPr id="31" name="CasellaDiTesto 3"/>
            <p:cNvSpPr txBox="1"/>
            <p:nvPr/>
          </p:nvSpPr>
          <p:spPr>
            <a:xfrm>
              <a:off x="12538480" y="4013455"/>
              <a:ext cx="2193664" cy="600164"/>
            </a:xfrm>
            <a:prstGeom prst="rect">
              <a:avLst/>
            </a:prstGeom>
            <a:noFill/>
            <a:ln w="19050" cmpd="sng">
              <a:solidFill>
                <a:srgbClr val="FF0000"/>
              </a:solidFill>
            </a:ln>
          </p:spPr>
          <p:txBody>
            <a:bodyPr wrap="square" rtlCol="0">
              <a:spAutoFit/>
            </a:bodyPr>
            <a:lstStyle/>
            <a:p>
              <a:r>
                <a:rPr lang="pl-PL" sz="1100" b="1" dirty="0" err="1">
                  <a:latin typeface="+mj-lt"/>
                  <a:cs typeface="Symbol" charset="2"/>
                </a:rPr>
                <a:t>Strongest</a:t>
              </a:r>
              <a:r>
                <a:rPr lang="pl-PL" sz="1100" b="1" dirty="0">
                  <a:latin typeface="+mj-lt"/>
                  <a:cs typeface="Symbol" charset="2"/>
                </a:rPr>
                <a:t> e</a:t>
              </a:r>
              <a:r>
                <a:rPr lang="it-IT" sz="1100" b="1" dirty="0">
                  <a:latin typeface="+mj-lt"/>
                  <a:cs typeface="Symbol" charset="2"/>
                </a:rPr>
                <a:t>xpected </a:t>
              </a:r>
              <a:r>
                <a:rPr lang="el-GR" sz="1100" b="1" dirty="0">
                  <a:latin typeface="+mj-lt"/>
                  <a:cs typeface="Symbol" charset="2"/>
                </a:rPr>
                <a:t>γ</a:t>
              </a:r>
              <a:r>
                <a:rPr lang="pl-PL" sz="1100" b="1" dirty="0">
                  <a:latin typeface="+mj-lt"/>
                  <a:cs typeface="Symbol" charset="2"/>
                </a:rPr>
                <a:t> </a:t>
              </a:r>
              <a:r>
                <a:rPr lang="it-IT" sz="1100" b="1" dirty="0">
                  <a:latin typeface="+mj-lt"/>
                </a:rPr>
                <a:t>rays:</a:t>
              </a:r>
              <a:r>
                <a:rPr lang="pl-PL" sz="1100" b="1" dirty="0">
                  <a:latin typeface="+mj-lt"/>
                </a:rPr>
                <a:t>  </a:t>
              </a:r>
              <a:r>
                <a:rPr lang="it-IT" sz="1100" b="1" baseline="30000" dirty="0">
                  <a:solidFill>
                    <a:srgbClr val="0000FF"/>
                  </a:solidFill>
                  <a:latin typeface="+mj-lt"/>
                </a:rPr>
                <a:t>12</a:t>
              </a:r>
              <a:r>
                <a:rPr lang="it-IT" sz="1100" b="1" dirty="0">
                  <a:solidFill>
                    <a:srgbClr val="0000FF"/>
                  </a:solidFill>
                  <a:latin typeface="+mj-lt"/>
                </a:rPr>
                <a:t>B</a:t>
              </a:r>
              <a:r>
                <a:rPr lang="pl-PL" sz="1100" b="1" dirty="0">
                  <a:latin typeface="+mj-lt"/>
                </a:rPr>
                <a:t>: </a:t>
              </a:r>
              <a:r>
                <a:rPr lang="is-IS" sz="1100" dirty="0">
                  <a:latin typeface="+mj-lt"/>
                </a:rPr>
                <a:t>953, 1668, 1674, 2723 keV</a:t>
              </a:r>
              <a:r>
                <a:rPr lang="pl-PL" sz="1100" dirty="0">
                  <a:latin typeface="+mj-lt"/>
                </a:rPr>
                <a:t>        </a:t>
              </a:r>
            </a:p>
            <a:p>
              <a:r>
                <a:rPr lang="it-IT" sz="1100" b="1" baseline="30000" dirty="0">
                  <a:solidFill>
                    <a:srgbClr val="0000FF"/>
                  </a:solidFill>
                  <a:latin typeface="+mj-lt"/>
                </a:rPr>
                <a:t>12</a:t>
              </a:r>
              <a:r>
                <a:rPr lang="it-IT" sz="1100" b="1" dirty="0">
                  <a:solidFill>
                    <a:srgbClr val="0000FF"/>
                  </a:solidFill>
                  <a:latin typeface="+mj-lt"/>
                </a:rPr>
                <a:t>C</a:t>
              </a:r>
              <a:r>
                <a:rPr lang="pl-PL" sz="1100" b="1" dirty="0">
                  <a:latin typeface="+mj-lt"/>
                </a:rPr>
                <a:t>: </a:t>
              </a:r>
              <a:r>
                <a:rPr lang="it-IT" sz="1100" dirty="0">
                  <a:latin typeface="+mj-lt"/>
                </a:rPr>
                <a:t>4</a:t>
              </a:r>
              <a:r>
                <a:rPr lang="pl-PL" sz="1100" dirty="0">
                  <a:latin typeface="+mj-lt"/>
                </a:rPr>
                <a:t>439</a:t>
              </a:r>
              <a:r>
                <a:rPr lang="it-IT" sz="1100" dirty="0">
                  <a:latin typeface="+mj-lt"/>
                </a:rPr>
                <a:t>, 1511</a:t>
              </a:r>
              <a:r>
                <a:rPr lang="pl-PL" sz="1100" dirty="0">
                  <a:latin typeface="+mj-lt"/>
                </a:rPr>
                <a:t>0</a:t>
              </a:r>
              <a:r>
                <a:rPr lang="it-IT" sz="1100" dirty="0">
                  <a:latin typeface="+mj-lt"/>
                </a:rPr>
                <a:t> </a:t>
              </a:r>
              <a:r>
                <a:rPr lang="pl-PL" sz="1100" dirty="0">
                  <a:latin typeface="+mj-lt"/>
                </a:rPr>
                <a:t>k</a:t>
              </a:r>
              <a:r>
                <a:rPr lang="it-IT" sz="1100" dirty="0">
                  <a:latin typeface="+mj-lt"/>
                </a:rPr>
                <a:t>eV</a:t>
              </a:r>
            </a:p>
          </p:txBody>
        </p:sp>
        <p:pic>
          <p:nvPicPr>
            <p:cNvPr id="32" name="Picture 2" descr="C:\Users\NCieplicka\Dropbox\Przyszlosc_fizyki_WAWA\schemat.png"/>
            <p:cNvPicPr>
              <a:picLocks noChangeAspect="1" noChangeArrowheads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561378" y="1009650"/>
              <a:ext cx="5023691" cy="3305176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34" name="Łuk 33"/>
          <p:cNvSpPr/>
          <p:nvPr/>
        </p:nvSpPr>
        <p:spPr>
          <a:xfrm rot="13551050" flipV="1">
            <a:off x="1231835" y="861670"/>
            <a:ext cx="4905349" cy="6765319"/>
          </a:xfrm>
          <a:prstGeom prst="arc">
            <a:avLst>
              <a:gd name="adj1" fmla="val 16200000"/>
              <a:gd name="adj2" fmla="val 730823"/>
            </a:avLst>
          </a:prstGeom>
          <a:ln w="28575">
            <a:solidFill>
              <a:srgbClr val="009999"/>
            </a:solidFill>
            <a:headEnd type="arrow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30" name="Tytuł 1"/>
          <p:cNvSpPr txBox="1">
            <a:spLocks/>
          </p:cNvSpPr>
          <p:nvPr/>
        </p:nvSpPr>
        <p:spPr>
          <a:xfrm>
            <a:off x="160080" y="137160"/>
            <a:ext cx="8229600" cy="1066800"/>
          </a:xfrm>
          <a:prstGeom prst="rect">
            <a:avLst/>
          </a:prstGeom>
        </p:spPr>
        <p:txBody>
          <a:bodyPr vert="horz" anchor="ctr">
            <a:normAutofit/>
          </a:bodyPr>
          <a:lstStyle>
            <a:lvl1pPr algn="l" rtl="0" eaLnBrk="1" latinLnBrk="0" hangingPunct="1">
              <a:spcBef>
                <a:spcPct val="0"/>
              </a:spcBef>
              <a:buNone/>
              <a:defRPr kumimoji="0" sz="400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pl-PL" sz="2000" dirty="0" err="1"/>
              <a:t>Previous</a:t>
            </a:r>
            <a:r>
              <a:rPr lang="pl-PL" sz="2000" dirty="0"/>
              <a:t> </a:t>
            </a:r>
            <a:r>
              <a:rPr lang="pl-PL" sz="2000" dirty="0" err="1"/>
              <a:t>studies</a:t>
            </a:r>
            <a:r>
              <a:rPr lang="pl-PL" sz="2000" dirty="0"/>
              <a:t> of </a:t>
            </a:r>
            <a:r>
              <a:rPr lang="pl-PL" sz="2000" dirty="0" err="1"/>
              <a:t>stretched</a:t>
            </a:r>
            <a:r>
              <a:rPr lang="pl-PL" sz="2000" dirty="0"/>
              <a:t> </a:t>
            </a:r>
            <a:r>
              <a:rPr lang="pl-PL" sz="2000" dirty="0" err="1"/>
              <a:t>states</a:t>
            </a:r>
            <a:r>
              <a:rPr lang="pl-PL" sz="2000" dirty="0"/>
              <a:t> in </a:t>
            </a:r>
            <a:r>
              <a:rPr lang="pl-PL" sz="2000" baseline="30000" dirty="0"/>
              <a:t>13</a:t>
            </a:r>
            <a:r>
              <a:rPr lang="pl-PL" sz="2000" dirty="0"/>
              <a:t>C</a:t>
            </a:r>
          </a:p>
          <a:p>
            <a:r>
              <a:rPr lang="pl-PL" sz="2000" dirty="0"/>
              <a:t>and </a:t>
            </a:r>
            <a:r>
              <a:rPr lang="pl-PL" sz="2000" dirty="0" err="1"/>
              <a:t>our</a:t>
            </a:r>
            <a:r>
              <a:rPr lang="pl-PL" sz="2000" dirty="0"/>
              <a:t> </a:t>
            </a:r>
            <a:r>
              <a:rPr lang="pl-PL" sz="2000" dirty="0" err="1"/>
              <a:t>experimental</a:t>
            </a:r>
            <a:r>
              <a:rPr lang="pl-PL" sz="2000" dirty="0"/>
              <a:t> </a:t>
            </a:r>
            <a:r>
              <a:rPr lang="pl-PL" sz="2000" dirty="0" err="1"/>
              <a:t>method</a:t>
            </a:r>
            <a:endParaRPr lang="pl-PL" sz="2000" dirty="0"/>
          </a:p>
        </p:txBody>
      </p:sp>
    </p:spTree>
    <p:extLst>
      <p:ext uri="{BB962C8B-B14F-4D97-AF65-F5344CB8AC3E}">
        <p14:creationId xmlns:p14="http://schemas.microsoft.com/office/powerpoint/2010/main" val="355630062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5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500"/>
                            </p:stCondLst>
                            <p:childTnLst>
                              <p:par>
                                <p:cTn id="1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" grpId="0" animBg="1"/>
      <p:bldP spid="34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ytuł 1"/>
          <p:cNvSpPr>
            <a:spLocks noGrp="1"/>
          </p:cNvSpPr>
          <p:nvPr>
            <p:ph type="title"/>
          </p:nvPr>
        </p:nvSpPr>
        <p:spPr>
          <a:xfrm>
            <a:off x="121443" y="514742"/>
            <a:ext cx="9216445" cy="963543"/>
          </a:xfrm>
        </p:spPr>
        <p:txBody>
          <a:bodyPr>
            <a:normAutofit/>
          </a:bodyPr>
          <a:lstStyle/>
          <a:p>
            <a:r>
              <a:rPr lang="pl-PL" sz="2000" dirty="0" err="1"/>
              <a:t>Experimental</a:t>
            </a:r>
            <a:r>
              <a:rPr lang="pl-PL" sz="2000" dirty="0"/>
              <a:t> setup – </a:t>
            </a:r>
            <a:r>
              <a:rPr lang="pl-PL" sz="2000" dirty="0" err="1"/>
              <a:t>Cyclotron</a:t>
            </a:r>
            <a:r>
              <a:rPr lang="pl-PL" sz="2000" dirty="0"/>
              <a:t> Centre Bronowice  (IFJ PAN, Kraków, Poland)</a:t>
            </a:r>
          </a:p>
        </p:txBody>
      </p:sp>
      <p:pic>
        <p:nvPicPr>
          <p:cNvPr id="2050" name="Picture 2" descr="C:\Users\NCieplicka\Downloads\20220825_160839-1.jp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7049"/>
          <a:stretch/>
        </p:blipFill>
        <p:spPr bwMode="auto">
          <a:xfrm>
            <a:off x="191131" y="1511874"/>
            <a:ext cx="3525398" cy="31666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6307"/>
          <a:stretch/>
        </p:blipFill>
        <p:spPr bwMode="auto">
          <a:xfrm>
            <a:off x="3903816" y="1524413"/>
            <a:ext cx="5023692" cy="317568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cxnSp>
        <p:nvCxnSpPr>
          <p:cNvPr id="7" name="Łącznik prostoliniowy 6"/>
          <p:cNvCxnSpPr/>
          <p:nvPr/>
        </p:nvCxnSpPr>
        <p:spPr>
          <a:xfrm>
            <a:off x="4063118" y="1723395"/>
            <a:ext cx="1650668" cy="0"/>
          </a:xfrm>
          <a:prstGeom prst="line">
            <a:avLst/>
          </a:prstGeom>
          <a:ln w="28575">
            <a:solidFill>
              <a:srgbClr val="FFFF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Dowolny kształt 10"/>
          <p:cNvSpPr/>
          <p:nvPr/>
        </p:nvSpPr>
        <p:spPr>
          <a:xfrm>
            <a:off x="3987864" y="2074164"/>
            <a:ext cx="1948563" cy="652751"/>
          </a:xfrm>
          <a:custGeom>
            <a:avLst/>
            <a:gdLst>
              <a:gd name="connsiteX0" fmla="*/ 706412 w 1948563"/>
              <a:gd name="connsiteY0" fmla="*/ 0 h 678310"/>
              <a:gd name="connsiteX1" fmla="*/ 117009 w 1948563"/>
              <a:gd name="connsiteY1" fmla="*/ 168008 h 678310"/>
              <a:gd name="connsiteX2" fmla="*/ 50908 w 1948563"/>
              <a:gd name="connsiteY2" fmla="*/ 465463 h 678310"/>
              <a:gd name="connsiteX3" fmla="*/ 703657 w 1948563"/>
              <a:gd name="connsiteY3" fmla="*/ 677538 h 678310"/>
              <a:gd name="connsiteX4" fmla="*/ 1948563 w 1948563"/>
              <a:gd name="connsiteY4" fmla="*/ 391099 h 6783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948563" h="678310">
                <a:moveTo>
                  <a:pt x="706412" y="0"/>
                </a:moveTo>
                <a:cubicBezTo>
                  <a:pt x="466336" y="45215"/>
                  <a:pt x="226260" y="90431"/>
                  <a:pt x="117009" y="168008"/>
                </a:cubicBezTo>
                <a:cubicBezTo>
                  <a:pt x="7758" y="245585"/>
                  <a:pt x="-46867" y="380541"/>
                  <a:pt x="50908" y="465463"/>
                </a:cubicBezTo>
                <a:cubicBezTo>
                  <a:pt x="148683" y="550385"/>
                  <a:pt x="387381" y="689932"/>
                  <a:pt x="703657" y="677538"/>
                </a:cubicBezTo>
                <a:cubicBezTo>
                  <a:pt x="1019933" y="665144"/>
                  <a:pt x="1730521" y="431035"/>
                  <a:pt x="1948563" y="391099"/>
                </a:cubicBezTo>
              </a:path>
            </a:pathLst>
          </a:custGeom>
          <a:noFill/>
          <a:ln>
            <a:solidFill>
              <a:srgbClr val="FF0000"/>
            </a:solidFill>
            <a:headEnd type="none" w="med" len="med"/>
            <a:tailEnd type="arrow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cxnSp>
        <p:nvCxnSpPr>
          <p:cNvPr id="15" name="Łącznik prostoliniowy 14"/>
          <p:cNvCxnSpPr/>
          <p:nvPr/>
        </p:nvCxnSpPr>
        <p:spPr>
          <a:xfrm>
            <a:off x="5170008" y="2370192"/>
            <a:ext cx="1156974" cy="0"/>
          </a:xfrm>
          <a:prstGeom prst="line">
            <a:avLst/>
          </a:prstGeom>
          <a:ln w="28575">
            <a:solidFill>
              <a:srgbClr val="FFFF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026" name="Picture 2" descr="Instytut Fizyki Jądrowej PAN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03816" y="4006460"/>
            <a:ext cx="2525280" cy="7172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pole tekstowe 2"/>
          <p:cNvSpPr txBox="1"/>
          <p:nvPr/>
        </p:nvSpPr>
        <p:spPr>
          <a:xfrm>
            <a:off x="4660073" y="1509070"/>
            <a:ext cx="1122423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l-PL" sz="1100" b="1" dirty="0" err="1">
                <a:solidFill>
                  <a:schemeClr val="bg1"/>
                </a:solidFill>
                <a:latin typeface="+mj-lt"/>
              </a:rPr>
              <a:t>Proteus</a:t>
            </a:r>
            <a:r>
              <a:rPr lang="pl-PL" sz="1100" b="1" dirty="0">
                <a:solidFill>
                  <a:schemeClr val="bg1"/>
                </a:solidFill>
                <a:latin typeface="+mj-lt"/>
              </a:rPr>
              <a:t> C-235</a:t>
            </a:r>
          </a:p>
        </p:txBody>
      </p:sp>
      <p:pic>
        <p:nvPicPr>
          <p:cNvPr id="8" name="Obraz 7">
            <a:extLst>
              <a:ext uri="{FF2B5EF4-FFF2-40B4-BE49-F238E27FC236}">
                <a16:creationId xmlns:a16="http://schemas.microsoft.com/office/drawing/2014/main" id="{9334ADA8-70A7-4C42-AA2A-7D5C74A52C1D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24381" y="1523073"/>
            <a:ext cx="1714500" cy="571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6475892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" name="Obraz 33" descr="DSC_0189.JPG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474" r="18021"/>
          <a:stretch/>
        </p:blipFill>
        <p:spPr>
          <a:xfrm>
            <a:off x="5158365" y="959240"/>
            <a:ext cx="3778747" cy="2777021"/>
          </a:xfrm>
          <a:prstGeom prst="rect">
            <a:avLst/>
          </a:prstGeom>
          <a:ln>
            <a:noFill/>
          </a:ln>
          <a:effectLst/>
        </p:spPr>
      </p:pic>
      <p:sp>
        <p:nvSpPr>
          <p:cNvPr id="17" name="Prostokąt 16"/>
          <p:cNvSpPr/>
          <p:nvPr/>
        </p:nvSpPr>
        <p:spPr>
          <a:xfrm>
            <a:off x="0" y="3708315"/>
            <a:ext cx="4429798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l-PL" sz="1200" dirty="0">
                <a:latin typeface="+mj-lt"/>
              </a:rPr>
              <a:t>1) S</a:t>
            </a:r>
            <a:r>
              <a:rPr lang="en-US" sz="1200" dirty="0" err="1">
                <a:latin typeface="+mj-lt"/>
              </a:rPr>
              <a:t>cattered</a:t>
            </a:r>
            <a:r>
              <a:rPr lang="en-US" sz="1200" dirty="0">
                <a:latin typeface="+mj-lt"/>
              </a:rPr>
              <a:t> protons measurement</a:t>
            </a:r>
            <a:r>
              <a:rPr lang="pl-PL" sz="1200" dirty="0">
                <a:latin typeface="+mj-lt"/>
              </a:rPr>
              <a:t>: </a:t>
            </a:r>
            <a:r>
              <a:rPr lang="en-US" sz="1200" dirty="0">
                <a:solidFill>
                  <a:srgbClr val="FF0000"/>
                </a:solidFill>
                <a:latin typeface="+mj-lt"/>
              </a:rPr>
              <a:t>KRATTA</a:t>
            </a:r>
            <a:r>
              <a:rPr lang="en-US" sz="1200" dirty="0">
                <a:latin typeface="+mj-lt"/>
              </a:rPr>
              <a:t> telescope array </a:t>
            </a:r>
            <a:endParaRPr lang="pl-PL" sz="1200" dirty="0">
              <a:latin typeface="+mj-lt"/>
            </a:endParaRPr>
          </a:p>
          <a:p>
            <a:r>
              <a:rPr lang="pl-PL" sz="1200" dirty="0">
                <a:latin typeface="+mj-lt"/>
              </a:rPr>
              <a:t>2) </a:t>
            </a:r>
            <a:r>
              <a:rPr lang="en-US" sz="1200" dirty="0">
                <a:latin typeface="+mj-lt"/>
                <a:sym typeface="Symbol"/>
              </a:rPr>
              <a:t></a:t>
            </a:r>
            <a:r>
              <a:rPr lang="en-US" sz="1200" dirty="0">
                <a:latin typeface="+mj-lt"/>
              </a:rPr>
              <a:t>-ray detection</a:t>
            </a:r>
            <a:r>
              <a:rPr lang="pl-PL" sz="1200" dirty="0">
                <a:latin typeface="+mj-lt"/>
              </a:rPr>
              <a:t>:</a:t>
            </a:r>
          </a:p>
          <a:p>
            <a:pPr marL="742950" lvl="1" indent="-285750">
              <a:buFont typeface="Arial" charset="0"/>
              <a:buChar char="•"/>
            </a:pPr>
            <a:r>
              <a:rPr lang="en-US" sz="1200" dirty="0">
                <a:latin typeface="+mj-lt"/>
              </a:rPr>
              <a:t>four </a:t>
            </a:r>
            <a:r>
              <a:rPr lang="en-US" sz="1200" dirty="0">
                <a:solidFill>
                  <a:srgbClr val="FF0000"/>
                </a:solidFill>
                <a:latin typeface="+mj-lt"/>
              </a:rPr>
              <a:t>LaBr</a:t>
            </a:r>
            <a:r>
              <a:rPr lang="en-US" sz="1200" baseline="-25000" dirty="0">
                <a:solidFill>
                  <a:srgbClr val="FF0000"/>
                </a:solidFill>
                <a:latin typeface="+mj-lt"/>
              </a:rPr>
              <a:t>3</a:t>
            </a:r>
            <a:r>
              <a:rPr lang="en-US" sz="1200" dirty="0">
                <a:latin typeface="+mj-lt"/>
              </a:rPr>
              <a:t> detectors</a:t>
            </a:r>
            <a:r>
              <a:rPr lang="pl-PL" sz="1200" dirty="0">
                <a:latin typeface="+mj-lt"/>
              </a:rPr>
              <a:t> </a:t>
            </a:r>
            <a:r>
              <a:rPr lang="en-GB" sz="1200" dirty="0">
                <a:latin typeface="+mj-lt"/>
              </a:rPr>
              <a:t>(3</a:t>
            </a:r>
            <a:r>
              <a:rPr lang="pl-PL" sz="1200" dirty="0">
                <a:latin typeface="+mj-lt"/>
              </a:rPr>
              <a:t>.5</a:t>
            </a:r>
            <a:r>
              <a:rPr lang="en-GB" sz="1200" dirty="0">
                <a:latin typeface="+mj-lt"/>
              </a:rPr>
              <a:t>”x</a:t>
            </a:r>
            <a:r>
              <a:rPr lang="pl-PL" sz="1200" dirty="0">
                <a:latin typeface="+mj-lt"/>
              </a:rPr>
              <a:t>8</a:t>
            </a:r>
            <a:r>
              <a:rPr lang="en-GB" sz="1200" dirty="0">
                <a:latin typeface="+mj-lt"/>
              </a:rPr>
              <a:t>”)</a:t>
            </a:r>
            <a:endParaRPr lang="pl-PL" sz="1200" dirty="0">
              <a:latin typeface="+mj-lt"/>
            </a:endParaRPr>
          </a:p>
          <a:p>
            <a:pPr marL="742950" lvl="1" indent="-285750">
              <a:buFont typeface="Arial" charset="0"/>
              <a:buChar char="•"/>
            </a:pPr>
            <a:r>
              <a:rPr lang="en-US" sz="1200" dirty="0">
                <a:latin typeface="+mj-lt"/>
              </a:rPr>
              <a:t>two clusters of the </a:t>
            </a:r>
            <a:r>
              <a:rPr lang="en-US" sz="1200" dirty="0">
                <a:solidFill>
                  <a:srgbClr val="FF0000"/>
                </a:solidFill>
                <a:latin typeface="+mj-lt"/>
              </a:rPr>
              <a:t>PARIS</a:t>
            </a:r>
            <a:r>
              <a:rPr lang="en-US" sz="1200" dirty="0">
                <a:latin typeface="+mj-lt"/>
              </a:rPr>
              <a:t> scintillator</a:t>
            </a:r>
            <a:r>
              <a:rPr lang="pl-PL" sz="1200" dirty="0">
                <a:latin typeface="+mj-lt"/>
              </a:rPr>
              <a:t> </a:t>
            </a:r>
            <a:r>
              <a:rPr lang="en-US" sz="1200" dirty="0">
                <a:latin typeface="+mj-lt"/>
              </a:rPr>
              <a:t>array</a:t>
            </a:r>
            <a:endParaRPr lang="pl-PL" sz="1200" dirty="0">
              <a:latin typeface="+mj-lt"/>
            </a:endParaRPr>
          </a:p>
          <a:p>
            <a:r>
              <a:rPr lang="pl-PL" sz="1200" dirty="0">
                <a:latin typeface="+mj-lt"/>
              </a:rPr>
              <a:t>3) M</a:t>
            </a:r>
            <a:r>
              <a:rPr lang="en-US" sz="1200" dirty="0" err="1">
                <a:latin typeface="+mj-lt"/>
              </a:rPr>
              <a:t>easurement</a:t>
            </a:r>
            <a:r>
              <a:rPr lang="en-US" sz="1200" dirty="0">
                <a:latin typeface="+mj-lt"/>
              </a:rPr>
              <a:t> of light charged particles produced in the reaction</a:t>
            </a:r>
            <a:r>
              <a:rPr lang="pl-PL" sz="1200" dirty="0">
                <a:latin typeface="+mj-lt"/>
              </a:rPr>
              <a:t>:</a:t>
            </a:r>
            <a:r>
              <a:rPr lang="en-US" sz="1200" dirty="0">
                <a:latin typeface="+mj-lt"/>
              </a:rPr>
              <a:t> a thick position-sensitive </a:t>
            </a:r>
            <a:r>
              <a:rPr lang="en-US" sz="1200" dirty="0">
                <a:solidFill>
                  <a:srgbClr val="FF0000"/>
                </a:solidFill>
                <a:latin typeface="+mj-lt"/>
              </a:rPr>
              <a:t>Si detector</a:t>
            </a:r>
            <a:endParaRPr lang="pl-PL" sz="1200" dirty="0">
              <a:latin typeface="+mj-lt"/>
            </a:endParaRPr>
          </a:p>
        </p:txBody>
      </p:sp>
      <p:pic>
        <p:nvPicPr>
          <p:cNvPr id="3" name="Obraz 2">
            <a:extLst>
              <a:ext uri="{FF2B5EF4-FFF2-40B4-BE49-F238E27FC236}">
                <a16:creationId xmlns:a16="http://schemas.microsoft.com/office/drawing/2014/main" id="{DE482711-6CEB-49CE-89A2-369F45E44538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6888" y="1047750"/>
            <a:ext cx="4813116" cy="2600002"/>
          </a:xfrm>
          <a:prstGeom prst="rect">
            <a:avLst/>
          </a:prstGeom>
        </p:spPr>
      </p:pic>
      <p:sp>
        <p:nvSpPr>
          <p:cNvPr id="30" name="Tytuł 1">
            <a:extLst>
              <a:ext uri="{FF2B5EF4-FFF2-40B4-BE49-F238E27FC236}">
                <a16:creationId xmlns:a16="http://schemas.microsoft.com/office/drawing/2014/main" id="{337CC654-BDDC-4608-8EA4-B35AFDE9DA0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2274" y="170248"/>
            <a:ext cx="8874176" cy="963543"/>
          </a:xfrm>
        </p:spPr>
        <p:txBody>
          <a:bodyPr>
            <a:normAutofit/>
          </a:bodyPr>
          <a:lstStyle/>
          <a:p>
            <a:r>
              <a:rPr lang="pl-PL" sz="2000" dirty="0" err="1"/>
              <a:t>Experimental</a:t>
            </a:r>
            <a:r>
              <a:rPr lang="pl-PL" sz="2000" dirty="0"/>
              <a:t> setup </a:t>
            </a:r>
            <a:r>
              <a:rPr lang="pl-PL" sz="2000" dirty="0" err="1"/>
              <a:t>at</a:t>
            </a:r>
            <a:r>
              <a:rPr lang="pl-PL" sz="2000" dirty="0"/>
              <a:t> CCB IFJ</a:t>
            </a:r>
          </a:p>
        </p:txBody>
      </p:sp>
      <p:sp>
        <p:nvSpPr>
          <p:cNvPr id="31" name="CasellaDiTesto 2">
            <a:extLst>
              <a:ext uri="{FF2B5EF4-FFF2-40B4-BE49-F238E27FC236}">
                <a16:creationId xmlns:a16="http://schemas.microsoft.com/office/drawing/2014/main" id="{1F87BE8E-564B-48A5-973B-CAAC287FCE75}"/>
              </a:ext>
            </a:extLst>
          </p:cNvPr>
          <p:cNvSpPr txBox="1"/>
          <p:nvPr/>
        </p:nvSpPr>
        <p:spPr>
          <a:xfrm>
            <a:off x="4829362" y="3795649"/>
            <a:ext cx="440005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l-PL" sz="1400" i="1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</a:rPr>
              <a:t>Large</a:t>
            </a:r>
            <a:r>
              <a:rPr lang="pl-PL" sz="1400" i="1" dirty="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</a:rPr>
              <a:t> </a:t>
            </a:r>
            <a:r>
              <a:rPr lang="pl-PL" sz="1400" i="1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</a:rPr>
              <a:t>vacuum</a:t>
            </a:r>
            <a:r>
              <a:rPr lang="pl-PL" sz="1400" i="1" dirty="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</a:rPr>
              <a:t> </a:t>
            </a:r>
            <a:r>
              <a:rPr lang="pl-PL" sz="1400" i="1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</a:rPr>
              <a:t>scattering</a:t>
            </a:r>
            <a:r>
              <a:rPr lang="pl-PL" sz="1400" i="1" dirty="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</a:rPr>
              <a:t> </a:t>
            </a:r>
            <a:r>
              <a:rPr lang="pl-PL" sz="1400" i="1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</a:rPr>
              <a:t>chamber</a:t>
            </a:r>
            <a:r>
              <a:rPr lang="pl-PL" sz="1400" i="1" dirty="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</a:rPr>
              <a:t> </a:t>
            </a:r>
            <a:r>
              <a:rPr lang="pl-PL" sz="1400" i="1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</a:rPr>
              <a:t>at</a:t>
            </a:r>
            <a:r>
              <a:rPr lang="pl-PL" sz="1400" i="1" dirty="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</a:rPr>
              <a:t> CCB </a:t>
            </a:r>
            <a:endParaRPr lang="it-IT" sz="1400" i="1" dirty="0">
              <a:solidFill>
                <a:schemeClr val="tx1">
                  <a:lumMod val="50000"/>
                  <a:lumOff val="50000"/>
                </a:schemeClr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399656150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ytuł 1"/>
          <p:cNvSpPr>
            <a:spLocks noGrp="1"/>
          </p:cNvSpPr>
          <p:nvPr>
            <p:ph type="title"/>
          </p:nvPr>
        </p:nvSpPr>
        <p:spPr>
          <a:xfrm>
            <a:off x="392274" y="170248"/>
            <a:ext cx="8874176" cy="963543"/>
          </a:xfrm>
        </p:spPr>
        <p:txBody>
          <a:bodyPr>
            <a:normAutofit/>
          </a:bodyPr>
          <a:lstStyle/>
          <a:p>
            <a:r>
              <a:rPr lang="pl-PL" sz="2000" dirty="0" err="1"/>
              <a:t>Experimental</a:t>
            </a:r>
            <a:r>
              <a:rPr lang="pl-PL" sz="2000" dirty="0"/>
              <a:t> setup </a:t>
            </a:r>
            <a:r>
              <a:rPr lang="pl-PL" sz="2000" dirty="0" err="1"/>
              <a:t>at</a:t>
            </a:r>
            <a:r>
              <a:rPr lang="pl-PL" sz="2000" dirty="0"/>
              <a:t> CCB IFJ</a:t>
            </a:r>
          </a:p>
        </p:txBody>
      </p:sp>
      <p:grpSp>
        <p:nvGrpSpPr>
          <p:cNvPr id="20" name="Grupa 19"/>
          <p:cNvGrpSpPr/>
          <p:nvPr/>
        </p:nvGrpSpPr>
        <p:grpSpPr>
          <a:xfrm>
            <a:off x="5251431" y="3077741"/>
            <a:ext cx="3308844" cy="1855863"/>
            <a:chOff x="5484854" y="1458555"/>
            <a:chExt cx="3308844" cy="1855863"/>
          </a:xfrm>
        </p:grpSpPr>
        <p:pic>
          <p:nvPicPr>
            <p:cNvPr id="10" name="Picture 3" descr="C:\Users\NCieplicka\Dropbox\13C(p,p')_CCB\Eksperyment_maj2019\zdjecia\20190423_094106.jpg"/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494386" y="1458555"/>
              <a:ext cx="3299312" cy="185586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cxnSp>
          <p:nvCxnSpPr>
            <p:cNvPr id="11" name="Łącznik prosty ze strzałką 10"/>
            <p:cNvCxnSpPr/>
            <p:nvPr/>
          </p:nvCxnSpPr>
          <p:spPr>
            <a:xfrm flipV="1">
              <a:off x="6563729" y="2054441"/>
              <a:ext cx="480262" cy="1217067"/>
            </a:xfrm>
            <a:prstGeom prst="straightConnector1">
              <a:avLst/>
            </a:prstGeom>
            <a:ln w="76200">
              <a:solidFill>
                <a:srgbClr val="FFFF00"/>
              </a:solidFill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Łącznik prosty ze strzałką 11"/>
            <p:cNvCxnSpPr/>
            <p:nvPr/>
          </p:nvCxnSpPr>
          <p:spPr>
            <a:xfrm flipV="1">
              <a:off x="7092869" y="1462821"/>
              <a:ext cx="182189" cy="446355"/>
            </a:xfrm>
            <a:prstGeom prst="straightConnector1">
              <a:avLst/>
            </a:prstGeom>
            <a:ln w="76200">
              <a:solidFill>
                <a:srgbClr val="FFFF00"/>
              </a:solidFill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3" name="pole tekstowe 12"/>
            <p:cNvSpPr txBox="1"/>
            <p:nvPr/>
          </p:nvSpPr>
          <p:spPr>
            <a:xfrm>
              <a:off x="6704524" y="2816861"/>
              <a:ext cx="762178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pl-PL" sz="1200" b="1" dirty="0">
                  <a:solidFill>
                    <a:srgbClr val="FFFF00"/>
                  </a:solidFill>
                  <a:latin typeface="+mj-lt"/>
                </a:rPr>
                <a:t>BEAM</a:t>
              </a:r>
            </a:p>
          </p:txBody>
        </p:sp>
        <p:sp>
          <p:nvSpPr>
            <p:cNvPr id="14" name="pole tekstowe 13"/>
            <p:cNvSpPr txBox="1"/>
            <p:nvPr/>
          </p:nvSpPr>
          <p:spPr>
            <a:xfrm>
              <a:off x="7260130" y="2553195"/>
              <a:ext cx="786850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pl-PL" sz="1200" b="1" dirty="0">
                  <a:solidFill>
                    <a:srgbClr val="FF00FF"/>
                  </a:solidFill>
                  <a:latin typeface="+mj-lt"/>
                </a:rPr>
                <a:t>DSSD</a:t>
              </a:r>
            </a:p>
          </p:txBody>
        </p:sp>
        <p:sp>
          <p:nvSpPr>
            <p:cNvPr id="15" name="pole tekstowe 14"/>
            <p:cNvSpPr txBox="1"/>
            <p:nvPr/>
          </p:nvSpPr>
          <p:spPr>
            <a:xfrm>
              <a:off x="5484854" y="1723435"/>
              <a:ext cx="852883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pl-PL" sz="1200" b="1" dirty="0">
                  <a:solidFill>
                    <a:srgbClr val="00B050"/>
                  </a:solidFill>
                  <a:latin typeface="+mj-lt"/>
                </a:rPr>
                <a:t>PARIS</a:t>
              </a:r>
            </a:p>
          </p:txBody>
        </p:sp>
        <p:sp>
          <p:nvSpPr>
            <p:cNvPr id="16" name="pole tekstowe 15"/>
            <p:cNvSpPr txBox="1"/>
            <p:nvPr/>
          </p:nvSpPr>
          <p:spPr>
            <a:xfrm>
              <a:off x="7870645" y="1915434"/>
              <a:ext cx="852883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pl-PL" sz="1200" b="1" dirty="0">
                  <a:solidFill>
                    <a:srgbClr val="00B050"/>
                  </a:solidFill>
                  <a:latin typeface="+mj-lt"/>
                </a:rPr>
                <a:t>PARIS</a:t>
              </a:r>
            </a:p>
          </p:txBody>
        </p:sp>
      </p:grpSp>
      <p:sp>
        <p:nvSpPr>
          <p:cNvPr id="17" name="Prostokąt 16"/>
          <p:cNvSpPr/>
          <p:nvPr/>
        </p:nvSpPr>
        <p:spPr>
          <a:xfrm>
            <a:off x="0" y="3708315"/>
            <a:ext cx="4429798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l-PL" sz="1200" dirty="0">
                <a:latin typeface="+mj-lt"/>
              </a:rPr>
              <a:t>1) S</a:t>
            </a:r>
            <a:r>
              <a:rPr lang="en-US" sz="1200" dirty="0" err="1">
                <a:latin typeface="+mj-lt"/>
              </a:rPr>
              <a:t>cattered</a:t>
            </a:r>
            <a:r>
              <a:rPr lang="en-US" sz="1200" dirty="0">
                <a:latin typeface="+mj-lt"/>
              </a:rPr>
              <a:t> protons measurement</a:t>
            </a:r>
            <a:r>
              <a:rPr lang="pl-PL" sz="1200" dirty="0">
                <a:latin typeface="+mj-lt"/>
              </a:rPr>
              <a:t>: </a:t>
            </a:r>
            <a:r>
              <a:rPr lang="en-US" sz="1200" dirty="0">
                <a:solidFill>
                  <a:srgbClr val="FF0000"/>
                </a:solidFill>
                <a:latin typeface="+mj-lt"/>
              </a:rPr>
              <a:t>KRATTA</a:t>
            </a:r>
            <a:r>
              <a:rPr lang="en-US" sz="1200" dirty="0">
                <a:latin typeface="+mj-lt"/>
              </a:rPr>
              <a:t> telescope array </a:t>
            </a:r>
            <a:endParaRPr lang="pl-PL" sz="1200" dirty="0">
              <a:latin typeface="+mj-lt"/>
            </a:endParaRPr>
          </a:p>
          <a:p>
            <a:r>
              <a:rPr lang="pl-PL" sz="1200" dirty="0">
                <a:latin typeface="+mj-lt"/>
              </a:rPr>
              <a:t>2) </a:t>
            </a:r>
            <a:r>
              <a:rPr lang="en-US" sz="1200" dirty="0">
                <a:latin typeface="+mj-lt"/>
                <a:sym typeface="Symbol"/>
              </a:rPr>
              <a:t></a:t>
            </a:r>
            <a:r>
              <a:rPr lang="en-US" sz="1200" dirty="0">
                <a:latin typeface="+mj-lt"/>
              </a:rPr>
              <a:t>-ray detection</a:t>
            </a:r>
            <a:r>
              <a:rPr lang="pl-PL" sz="1200" dirty="0">
                <a:latin typeface="+mj-lt"/>
              </a:rPr>
              <a:t>:</a:t>
            </a:r>
          </a:p>
          <a:p>
            <a:pPr marL="742950" lvl="1" indent="-285750">
              <a:buFont typeface="Arial" charset="0"/>
              <a:buChar char="•"/>
            </a:pPr>
            <a:r>
              <a:rPr lang="en-US" sz="1200" dirty="0">
                <a:latin typeface="+mj-lt"/>
              </a:rPr>
              <a:t>four </a:t>
            </a:r>
            <a:r>
              <a:rPr lang="en-US" sz="1200" dirty="0">
                <a:solidFill>
                  <a:srgbClr val="FF0000"/>
                </a:solidFill>
                <a:latin typeface="+mj-lt"/>
              </a:rPr>
              <a:t>LaBr</a:t>
            </a:r>
            <a:r>
              <a:rPr lang="en-US" sz="1200" baseline="-25000" dirty="0">
                <a:solidFill>
                  <a:srgbClr val="FF0000"/>
                </a:solidFill>
                <a:latin typeface="+mj-lt"/>
              </a:rPr>
              <a:t>3</a:t>
            </a:r>
            <a:r>
              <a:rPr lang="en-US" sz="1200" dirty="0">
                <a:latin typeface="+mj-lt"/>
              </a:rPr>
              <a:t> detectors</a:t>
            </a:r>
            <a:r>
              <a:rPr lang="pl-PL" sz="1200" dirty="0">
                <a:latin typeface="+mj-lt"/>
              </a:rPr>
              <a:t> </a:t>
            </a:r>
            <a:r>
              <a:rPr lang="en-GB" sz="1200" dirty="0">
                <a:latin typeface="+mj-lt"/>
              </a:rPr>
              <a:t>(3</a:t>
            </a:r>
            <a:r>
              <a:rPr lang="pl-PL" sz="1200" dirty="0">
                <a:latin typeface="+mj-lt"/>
              </a:rPr>
              <a:t>.5</a:t>
            </a:r>
            <a:r>
              <a:rPr lang="en-GB" sz="1200" dirty="0">
                <a:latin typeface="+mj-lt"/>
              </a:rPr>
              <a:t>”x</a:t>
            </a:r>
            <a:r>
              <a:rPr lang="pl-PL" sz="1200" dirty="0">
                <a:latin typeface="+mj-lt"/>
              </a:rPr>
              <a:t>8</a:t>
            </a:r>
            <a:r>
              <a:rPr lang="en-GB" sz="1200" dirty="0">
                <a:latin typeface="+mj-lt"/>
              </a:rPr>
              <a:t>”)</a:t>
            </a:r>
            <a:endParaRPr lang="pl-PL" sz="1200" dirty="0">
              <a:latin typeface="+mj-lt"/>
            </a:endParaRPr>
          </a:p>
          <a:p>
            <a:pPr marL="742950" lvl="1" indent="-285750">
              <a:buFont typeface="Arial" charset="0"/>
              <a:buChar char="•"/>
            </a:pPr>
            <a:r>
              <a:rPr lang="en-US" sz="1200" dirty="0">
                <a:latin typeface="+mj-lt"/>
              </a:rPr>
              <a:t>two clusters of the </a:t>
            </a:r>
            <a:r>
              <a:rPr lang="en-US" sz="1200" dirty="0">
                <a:solidFill>
                  <a:srgbClr val="FF0000"/>
                </a:solidFill>
                <a:latin typeface="+mj-lt"/>
              </a:rPr>
              <a:t>PARIS</a:t>
            </a:r>
            <a:r>
              <a:rPr lang="en-US" sz="1200" dirty="0">
                <a:latin typeface="+mj-lt"/>
              </a:rPr>
              <a:t> scintillator</a:t>
            </a:r>
            <a:r>
              <a:rPr lang="pl-PL" sz="1200" dirty="0">
                <a:latin typeface="+mj-lt"/>
              </a:rPr>
              <a:t> </a:t>
            </a:r>
            <a:r>
              <a:rPr lang="en-US" sz="1200" dirty="0">
                <a:latin typeface="+mj-lt"/>
              </a:rPr>
              <a:t>array</a:t>
            </a:r>
            <a:endParaRPr lang="pl-PL" sz="1200" dirty="0">
              <a:latin typeface="+mj-lt"/>
            </a:endParaRPr>
          </a:p>
          <a:p>
            <a:r>
              <a:rPr lang="pl-PL" sz="1200" dirty="0">
                <a:latin typeface="+mj-lt"/>
              </a:rPr>
              <a:t>3) M</a:t>
            </a:r>
            <a:r>
              <a:rPr lang="en-US" sz="1200" dirty="0" err="1">
                <a:latin typeface="+mj-lt"/>
              </a:rPr>
              <a:t>easurement</a:t>
            </a:r>
            <a:r>
              <a:rPr lang="en-US" sz="1200" dirty="0">
                <a:latin typeface="+mj-lt"/>
              </a:rPr>
              <a:t> of light charged particles produced in the reaction</a:t>
            </a:r>
            <a:r>
              <a:rPr lang="pl-PL" sz="1200" dirty="0">
                <a:latin typeface="+mj-lt"/>
              </a:rPr>
              <a:t>:</a:t>
            </a:r>
            <a:r>
              <a:rPr lang="en-US" sz="1200" dirty="0">
                <a:latin typeface="+mj-lt"/>
              </a:rPr>
              <a:t> a thick position-sensitive </a:t>
            </a:r>
            <a:r>
              <a:rPr lang="en-US" sz="1200" dirty="0">
                <a:solidFill>
                  <a:srgbClr val="FF0000"/>
                </a:solidFill>
                <a:latin typeface="+mj-lt"/>
              </a:rPr>
              <a:t>Si detector</a:t>
            </a:r>
            <a:endParaRPr lang="pl-PL" sz="1200" dirty="0">
              <a:latin typeface="+mj-lt"/>
            </a:endParaRPr>
          </a:p>
        </p:txBody>
      </p:sp>
      <p:grpSp>
        <p:nvGrpSpPr>
          <p:cNvPr id="32" name="Grupa 31"/>
          <p:cNvGrpSpPr/>
          <p:nvPr/>
        </p:nvGrpSpPr>
        <p:grpSpPr>
          <a:xfrm>
            <a:off x="5260413" y="970024"/>
            <a:ext cx="3300411" cy="1866967"/>
            <a:chOff x="5272088" y="990533"/>
            <a:chExt cx="3300411" cy="1866967"/>
          </a:xfrm>
        </p:grpSpPr>
        <p:pic>
          <p:nvPicPr>
            <p:cNvPr id="21" name="Obraz 20" descr="DSC_0189.JPG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385159" y="1047750"/>
              <a:ext cx="3130576" cy="1760151"/>
            </a:xfrm>
            <a:prstGeom prst="rect">
              <a:avLst/>
            </a:prstGeom>
            <a:ln>
              <a:noFill/>
            </a:ln>
            <a:effectLst/>
          </p:spPr>
        </p:pic>
        <p:pic>
          <p:nvPicPr>
            <p:cNvPr id="1026" name="Picture 2"/>
            <p:cNvPicPr>
              <a:picLocks noChangeAspect="1" noChangeArrowheads="1"/>
            </p:cNvPicPr>
            <p:nvPr/>
          </p:nvPicPr>
          <p:blipFill rotWithShape="1"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6170"/>
            <a:stretch/>
          </p:blipFill>
          <p:spPr bwMode="auto">
            <a:xfrm>
              <a:off x="5272088" y="990533"/>
              <a:ext cx="3300411" cy="186696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sp>
          <p:nvSpPr>
            <p:cNvPr id="23" name="pole tekstowe 22"/>
            <p:cNvSpPr txBox="1"/>
            <p:nvPr/>
          </p:nvSpPr>
          <p:spPr>
            <a:xfrm>
              <a:off x="6001035" y="1813805"/>
              <a:ext cx="852883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pl-PL" sz="1200" b="1" dirty="0">
                  <a:solidFill>
                    <a:srgbClr val="00B050"/>
                  </a:solidFill>
                  <a:latin typeface="+mj-lt"/>
                </a:rPr>
                <a:t>PARIS</a:t>
              </a:r>
            </a:p>
          </p:txBody>
        </p:sp>
        <p:sp>
          <p:nvSpPr>
            <p:cNvPr id="24" name="pole tekstowe 23"/>
            <p:cNvSpPr txBox="1"/>
            <p:nvPr/>
          </p:nvSpPr>
          <p:spPr>
            <a:xfrm>
              <a:off x="5711403" y="1082141"/>
              <a:ext cx="852883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pl-PL" sz="1200" b="1" dirty="0">
                  <a:solidFill>
                    <a:srgbClr val="0070C0"/>
                  </a:solidFill>
                  <a:latin typeface="+mj-lt"/>
                </a:rPr>
                <a:t>LABR</a:t>
              </a:r>
            </a:p>
          </p:txBody>
        </p:sp>
        <p:sp>
          <p:nvSpPr>
            <p:cNvPr id="25" name="pole tekstowe 24"/>
            <p:cNvSpPr txBox="1"/>
            <p:nvPr/>
          </p:nvSpPr>
          <p:spPr>
            <a:xfrm>
              <a:off x="6847541" y="1069862"/>
              <a:ext cx="852883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pl-PL" sz="1200" b="1" dirty="0">
                  <a:solidFill>
                    <a:srgbClr val="0070C0"/>
                  </a:solidFill>
                  <a:latin typeface="+mj-lt"/>
                </a:rPr>
                <a:t>LABR</a:t>
              </a:r>
            </a:p>
          </p:txBody>
        </p:sp>
        <p:sp>
          <p:nvSpPr>
            <p:cNvPr id="26" name="pole tekstowe 25"/>
            <p:cNvSpPr txBox="1"/>
            <p:nvPr/>
          </p:nvSpPr>
          <p:spPr>
            <a:xfrm>
              <a:off x="5475143" y="2426884"/>
              <a:ext cx="786850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pl-PL" sz="1200" b="1" dirty="0">
                  <a:solidFill>
                    <a:srgbClr val="FF00FF"/>
                  </a:solidFill>
                  <a:latin typeface="+mj-lt"/>
                </a:rPr>
                <a:t>DSSD</a:t>
              </a:r>
            </a:p>
          </p:txBody>
        </p:sp>
        <p:sp>
          <p:nvSpPr>
            <p:cNvPr id="27" name="pole tekstowe 26"/>
            <p:cNvSpPr txBox="1"/>
            <p:nvPr/>
          </p:nvSpPr>
          <p:spPr>
            <a:xfrm>
              <a:off x="7330667" y="2483944"/>
              <a:ext cx="786850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pl-PL" sz="1200" b="1" dirty="0">
                  <a:solidFill>
                    <a:srgbClr val="FFC000"/>
                  </a:solidFill>
                  <a:latin typeface="+mj-lt"/>
                </a:rPr>
                <a:t>KRATTA</a:t>
              </a:r>
            </a:p>
          </p:txBody>
        </p:sp>
        <p:cxnSp>
          <p:nvCxnSpPr>
            <p:cNvPr id="28" name="Łącznik prosty ze strzałką 27"/>
            <p:cNvCxnSpPr/>
            <p:nvPr/>
          </p:nvCxnSpPr>
          <p:spPr>
            <a:xfrm>
              <a:off x="5945767" y="2292500"/>
              <a:ext cx="546040" cy="0"/>
            </a:xfrm>
            <a:prstGeom prst="straightConnector1">
              <a:avLst/>
            </a:prstGeom>
            <a:ln w="76200">
              <a:solidFill>
                <a:srgbClr val="FFFF00"/>
              </a:solidFill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" name="Łącznik prosty ze strzałką 28"/>
            <p:cNvCxnSpPr/>
            <p:nvPr/>
          </p:nvCxnSpPr>
          <p:spPr>
            <a:xfrm>
              <a:off x="6560307" y="2294236"/>
              <a:ext cx="967242" cy="0"/>
            </a:xfrm>
            <a:prstGeom prst="straightConnector1">
              <a:avLst/>
            </a:prstGeom>
            <a:ln w="76200">
              <a:solidFill>
                <a:srgbClr val="FFFF00"/>
              </a:solidFill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3" name="Obraz 2">
            <a:extLst>
              <a:ext uri="{FF2B5EF4-FFF2-40B4-BE49-F238E27FC236}">
                <a16:creationId xmlns:a16="http://schemas.microsoft.com/office/drawing/2014/main" id="{DE482711-6CEB-49CE-89A2-369F45E44538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6888" y="1047750"/>
            <a:ext cx="4813116" cy="26000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6759532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Obraz 4">
            <a:extLst>
              <a:ext uri="{FF2B5EF4-FFF2-40B4-BE49-F238E27FC236}">
                <a16:creationId xmlns:a16="http://schemas.microsoft.com/office/drawing/2014/main" id="{10DEABDE-B8FC-43A4-A2DE-A8035B1B22CC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701" r="12689"/>
          <a:stretch/>
        </p:blipFill>
        <p:spPr>
          <a:xfrm>
            <a:off x="5173976" y="764274"/>
            <a:ext cx="3706564" cy="3937027"/>
          </a:xfrm>
          <a:prstGeom prst="rect">
            <a:avLst/>
          </a:prstGeom>
        </p:spPr>
      </p:pic>
      <p:sp>
        <p:nvSpPr>
          <p:cNvPr id="4" name="Tytuł 1"/>
          <p:cNvSpPr>
            <a:spLocks noGrp="1"/>
          </p:cNvSpPr>
          <p:nvPr>
            <p:ph type="title"/>
          </p:nvPr>
        </p:nvSpPr>
        <p:spPr>
          <a:xfrm>
            <a:off x="392274" y="170248"/>
            <a:ext cx="8874176" cy="963543"/>
          </a:xfrm>
        </p:spPr>
        <p:txBody>
          <a:bodyPr>
            <a:normAutofit/>
          </a:bodyPr>
          <a:lstStyle/>
          <a:p>
            <a:r>
              <a:rPr lang="pl-PL" sz="2000" dirty="0" err="1"/>
              <a:t>Experimental</a:t>
            </a:r>
            <a:r>
              <a:rPr lang="pl-PL" sz="2000" dirty="0"/>
              <a:t> setup </a:t>
            </a:r>
            <a:r>
              <a:rPr lang="pl-PL" sz="2000" dirty="0" err="1"/>
              <a:t>at</a:t>
            </a:r>
            <a:r>
              <a:rPr lang="pl-PL" sz="2000" dirty="0"/>
              <a:t> CCB IFJ</a:t>
            </a:r>
          </a:p>
        </p:txBody>
      </p:sp>
      <p:sp>
        <p:nvSpPr>
          <p:cNvPr id="13" name="pole tekstowe 12"/>
          <p:cNvSpPr txBox="1"/>
          <p:nvPr/>
        </p:nvSpPr>
        <p:spPr>
          <a:xfrm>
            <a:off x="6796137" y="3074803"/>
            <a:ext cx="41689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l-PL" sz="2800" b="1" dirty="0">
                <a:solidFill>
                  <a:srgbClr val="FFFF00"/>
                </a:solidFill>
                <a:latin typeface="+mj-lt"/>
                <a:sym typeface="Wingdings" panose="05000000000000000000" pitchFamily="2" charset="2"/>
              </a:rPr>
              <a:t></a:t>
            </a:r>
            <a:endParaRPr lang="pl-PL" sz="2800" b="1" dirty="0">
              <a:solidFill>
                <a:srgbClr val="FFFF00"/>
              </a:solidFill>
              <a:latin typeface="+mj-lt"/>
            </a:endParaRPr>
          </a:p>
        </p:txBody>
      </p:sp>
      <p:sp>
        <p:nvSpPr>
          <p:cNvPr id="14" name="pole tekstowe 13"/>
          <p:cNvSpPr txBox="1"/>
          <p:nvPr/>
        </p:nvSpPr>
        <p:spPr>
          <a:xfrm>
            <a:off x="6286250" y="2664884"/>
            <a:ext cx="78685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200" b="1" dirty="0">
                <a:solidFill>
                  <a:srgbClr val="FF00FF"/>
                </a:solidFill>
                <a:latin typeface="+mj-lt"/>
              </a:rPr>
              <a:t>DSSD</a:t>
            </a:r>
          </a:p>
        </p:txBody>
      </p:sp>
      <p:sp>
        <p:nvSpPr>
          <p:cNvPr id="15" name="pole tekstowe 14"/>
          <p:cNvSpPr txBox="1"/>
          <p:nvPr/>
        </p:nvSpPr>
        <p:spPr>
          <a:xfrm>
            <a:off x="5607272" y="1749067"/>
            <a:ext cx="852883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200" b="1" dirty="0">
                <a:solidFill>
                  <a:srgbClr val="00B050"/>
                </a:solidFill>
                <a:latin typeface="+mj-lt"/>
              </a:rPr>
              <a:t>PARIS</a:t>
            </a:r>
          </a:p>
        </p:txBody>
      </p:sp>
      <p:sp>
        <p:nvSpPr>
          <p:cNvPr id="17" name="Prostokąt 16"/>
          <p:cNvSpPr/>
          <p:nvPr/>
        </p:nvSpPr>
        <p:spPr>
          <a:xfrm>
            <a:off x="0" y="3708315"/>
            <a:ext cx="4429798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l-PL" sz="1200" dirty="0">
                <a:latin typeface="+mj-lt"/>
              </a:rPr>
              <a:t>1) S</a:t>
            </a:r>
            <a:r>
              <a:rPr lang="en-US" sz="1200" dirty="0" err="1">
                <a:latin typeface="+mj-lt"/>
              </a:rPr>
              <a:t>cattered</a:t>
            </a:r>
            <a:r>
              <a:rPr lang="en-US" sz="1200" dirty="0">
                <a:latin typeface="+mj-lt"/>
              </a:rPr>
              <a:t> protons measurement</a:t>
            </a:r>
            <a:r>
              <a:rPr lang="pl-PL" sz="1200" dirty="0">
                <a:latin typeface="+mj-lt"/>
              </a:rPr>
              <a:t>: </a:t>
            </a:r>
            <a:r>
              <a:rPr lang="en-US" sz="1200" dirty="0">
                <a:solidFill>
                  <a:srgbClr val="FF0000"/>
                </a:solidFill>
                <a:latin typeface="+mj-lt"/>
              </a:rPr>
              <a:t>KRATTA</a:t>
            </a:r>
            <a:r>
              <a:rPr lang="en-US" sz="1200" dirty="0">
                <a:latin typeface="+mj-lt"/>
              </a:rPr>
              <a:t> telescope array </a:t>
            </a:r>
            <a:endParaRPr lang="pl-PL" sz="1200" dirty="0">
              <a:latin typeface="+mj-lt"/>
            </a:endParaRPr>
          </a:p>
          <a:p>
            <a:r>
              <a:rPr lang="pl-PL" sz="1200" dirty="0">
                <a:latin typeface="+mj-lt"/>
              </a:rPr>
              <a:t>2) </a:t>
            </a:r>
            <a:r>
              <a:rPr lang="en-US" sz="1200" dirty="0">
                <a:latin typeface="+mj-lt"/>
                <a:sym typeface="Symbol"/>
              </a:rPr>
              <a:t></a:t>
            </a:r>
            <a:r>
              <a:rPr lang="en-US" sz="1200" dirty="0">
                <a:latin typeface="+mj-lt"/>
              </a:rPr>
              <a:t>-ray detection</a:t>
            </a:r>
            <a:r>
              <a:rPr lang="pl-PL" sz="1200" dirty="0">
                <a:latin typeface="+mj-lt"/>
              </a:rPr>
              <a:t>:</a:t>
            </a:r>
          </a:p>
          <a:p>
            <a:pPr marL="742950" lvl="1" indent="-285750">
              <a:buFont typeface="Arial" charset="0"/>
              <a:buChar char="•"/>
            </a:pPr>
            <a:r>
              <a:rPr lang="en-US" sz="1200" dirty="0">
                <a:latin typeface="+mj-lt"/>
              </a:rPr>
              <a:t>four </a:t>
            </a:r>
            <a:r>
              <a:rPr lang="en-US" sz="1200" dirty="0">
                <a:solidFill>
                  <a:srgbClr val="FF0000"/>
                </a:solidFill>
                <a:latin typeface="+mj-lt"/>
              </a:rPr>
              <a:t>LaBr</a:t>
            </a:r>
            <a:r>
              <a:rPr lang="en-US" sz="1200" baseline="-25000" dirty="0">
                <a:solidFill>
                  <a:srgbClr val="FF0000"/>
                </a:solidFill>
                <a:latin typeface="+mj-lt"/>
              </a:rPr>
              <a:t>3</a:t>
            </a:r>
            <a:r>
              <a:rPr lang="en-US" sz="1200" dirty="0">
                <a:latin typeface="+mj-lt"/>
              </a:rPr>
              <a:t> detectors</a:t>
            </a:r>
            <a:r>
              <a:rPr lang="pl-PL" sz="1200" dirty="0">
                <a:latin typeface="+mj-lt"/>
              </a:rPr>
              <a:t> </a:t>
            </a:r>
            <a:r>
              <a:rPr lang="en-GB" sz="1200" dirty="0">
                <a:latin typeface="+mj-lt"/>
              </a:rPr>
              <a:t>(3</a:t>
            </a:r>
            <a:r>
              <a:rPr lang="pl-PL" sz="1200" dirty="0">
                <a:latin typeface="+mj-lt"/>
              </a:rPr>
              <a:t>.5</a:t>
            </a:r>
            <a:r>
              <a:rPr lang="en-GB" sz="1200" dirty="0">
                <a:latin typeface="+mj-lt"/>
              </a:rPr>
              <a:t>”x</a:t>
            </a:r>
            <a:r>
              <a:rPr lang="pl-PL" sz="1200" dirty="0">
                <a:latin typeface="+mj-lt"/>
              </a:rPr>
              <a:t>8</a:t>
            </a:r>
            <a:r>
              <a:rPr lang="en-GB" sz="1200" dirty="0">
                <a:latin typeface="+mj-lt"/>
              </a:rPr>
              <a:t>”)</a:t>
            </a:r>
            <a:endParaRPr lang="pl-PL" sz="1200" dirty="0">
              <a:latin typeface="+mj-lt"/>
            </a:endParaRPr>
          </a:p>
          <a:p>
            <a:pPr marL="742950" lvl="1" indent="-285750">
              <a:buFont typeface="Arial" charset="0"/>
              <a:buChar char="•"/>
            </a:pPr>
            <a:r>
              <a:rPr lang="en-US" sz="1200" dirty="0">
                <a:latin typeface="+mj-lt"/>
              </a:rPr>
              <a:t>two clusters of the </a:t>
            </a:r>
            <a:r>
              <a:rPr lang="en-US" sz="1200" dirty="0">
                <a:solidFill>
                  <a:srgbClr val="FF0000"/>
                </a:solidFill>
                <a:latin typeface="+mj-lt"/>
              </a:rPr>
              <a:t>PARIS</a:t>
            </a:r>
            <a:r>
              <a:rPr lang="en-US" sz="1200" dirty="0">
                <a:latin typeface="+mj-lt"/>
              </a:rPr>
              <a:t> scintillator</a:t>
            </a:r>
            <a:r>
              <a:rPr lang="pl-PL" sz="1200" dirty="0">
                <a:latin typeface="+mj-lt"/>
              </a:rPr>
              <a:t> </a:t>
            </a:r>
            <a:r>
              <a:rPr lang="en-US" sz="1200" dirty="0">
                <a:latin typeface="+mj-lt"/>
              </a:rPr>
              <a:t>array</a:t>
            </a:r>
            <a:endParaRPr lang="pl-PL" sz="1200" dirty="0">
              <a:latin typeface="+mj-lt"/>
            </a:endParaRPr>
          </a:p>
          <a:p>
            <a:r>
              <a:rPr lang="pl-PL" sz="1200" dirty="0">
                <a:latin typeface="+mj-lt"/>
              </a:rPr>
              <a:t>3) M</a:t>
            </a:r>
            <a:r>
              <a:rPr lang="en-US" sz="1200" dirty="0" err="1">
                <a:latin typeface="+mj-lt"/>
              </a:rPr>
              <a:t>easurement</a:t>
            </a:r>
            <a:r>
              <a:rPr lang="en-US" sz="1200" dirty="0">
                <a:latin typeface="+mj-lt"/>
              </a:rPr>
              <a:t> of light charged particles produced in the reaction</a:t>
            </a:r>
            <a:r>
              <a:rPr lang="pl-PL" sz="1200" dirty="0">
                <a:latin typeface="+mj-lt"/>
              </a:rPr>
              <a:t>:</a:t>
            </a:r>
            <a:r>
              <a:rPr lang="en-US" sz="1200" dirty="0">
                <a:latin typeface="+mj-lt"/>
              </a:rPr>
              <a:t> a thick position-sensitive </a:t>
            </a:r>
            <a:r>
              <a:rPr lang="en-US" sz="1200" dirty="0">
                <a:solidFill>
                  <a:srgbClr val="FF0000"/>
                </a:solidFill>
                <a:latin typeface="+mj-lt"/>
              </a:rPr>
              <a:t>Si detector</a:t>
            </a:r>
            <a:endParaRPr lang="pl-PL" sz="1200" dirty="0">
              <a:latin typeface="+mj-lt"/>
            </a:endParaRPr>
          </a:p>
        </p:txBody>
      </p:sp>
      <p:sp>
        <p:nvSpPr>
          <p:cNvPr id="23" name="pole tekstowe 22"/>
          <p:cNvSpPr txBox="1"/>
          <p:nvPr/>
        </p:nvSpPr>
        <p:spPr>
          <a:xfrm>
            <a:off x="7746334" y="1749067"/>
            <a:ext cx="852883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200" b="1" dirty="0">
                <a:solidFill>
                  <a:srgbClr val="00B050"/>
                </a:solidFill>
                <a:latin typeface="+mj-lt"/>
              </a:rPr>
              <a:t>PARIS</a:t>
            </a:r>
          </a:p>
        </p:txBody>
      </p:sp>
      <p:sp>
        <p:nvSpPr>
          <p:cNvPr id="24" name="pole tekstowe 23"/>
          <p:cNvSpPr txBox="1"/>
          <p:nvPr/>
        </p:nvSpPr>
        <p:spPr>
          <a:xfrm>
            <a:off x="6679675" y="1329150"/>
            <a:ext cx="852883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200" b="1" dirty="0">
                <a:solidFill>
                  <a:srgbClr val="0070C0"/>
                </a:solidFill>
                <a:latin typeface="+mj-lt"/>
              </a:rPr>
              <a:t>LABR</a:t>
            </a:r>
          </a:p>
        </p:txBody>
      </p:sp>
      <p:sp>
        <p:nvSpPr>
          <p:cNvPr id="26" name="pole tekstowe 25"/>
          <p:cNvSpPr txBox="1"/>
          <p:nvPr/>
        </p:nvSpPr>
        <p:spPr>
          <a:xfrm>
            <a:off x="7139133" y="2673545"/>
            <a:ext cx="78685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200" b="1" dirty="0">
                <a:solidFill>
                  <a:srgbClr val="FF00FF"/>
                </a:solidFill>
                <a:latin typeface="+mj-lt"/>
              </a:rPr>
              <a:t>DSSD</a:t>
            </a:r>
          </a:p>
        </p:txBody>
      </p:sp>
      <p:sp>
        <p:nvSpPr>
          <p:cNvPr id="27" name="pole tekstowe 26"/>
          <p:cNvSpPr txBox="1"/>
          <p:nvPr/>
        </p:nvSpPr>
        <p:spPr>
          <a:xfrm>
            <a:off x="5088457" y="3569814"/>
            <a:ext cx="78685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200" b="1" dirty="0">
                <a:solidFill>
                  <a:srgbClr val="FFC000"/>
                </a:solidFill>
                <a:latin typeface="+mj-lt"/>
              </a:rPr>
              <a:t>KRATTA</a:t>
            </a:r>
          </a:p>
        </p:txBody>
      </p:sp>
      <p:pic>
        <p:nvPicPr>
          <p:cNvPr id="3" name="Obraz 2">
            <a:extLst>
              <a:ext uri="{FF2B5EF4-FFF2-40B4-BE49-F238E27FC236}">
                <a16:creationId xmlns:a16="http://schemas.microsoft.com/office/drawing/2014/main" id="{DE482711-6CEB-49CE-89A2-369F45E44538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6888" y="1047750"/>
            <a:ext cx="4813116" cy="2600002"/>
          </a:xfrm>
          <a:prstGeom prst="rect">
            <a:avLst/>
          </a:prstGeom>
        </p:spPr>
      </p:pic>
      <p:sp>
        <p:nvSpPr>
          <p:cNvPr id="30" name="pole tekstowe 29">
            <a:extLst>
              <a:ext uri="{FF2B5EF4-FFF2-40B4-BE49-F238E27FC236}">
                <a16:creationId xmlns:a16="http://schemas.microsoft.com/office/drawing/2014/main" id="{D70378B4-F23C-4ADE-A895-A145CC91E9D1}"/>
              </a:ext>
            </a:extLst>
          </p:cNvPr>
          <p:cNvSpPr txBox="1"/>
          <p:nvPr/>
        </p:nvSpPr>
        <p:spPr>
          <a:xfrm>
            <a:off x="8247662" y="3598024"/>
            <a:ext cx="78685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200" b="1" dirty="0">
                <a:solidFill>
                  <a:srgbClr val="FFC000"/>
                </a:solidFill>
                <a:latin typeface="+mj-lt"/>
              </a:rPr>
              <a:t>KRATTA</a:t>
            </a:r>
          </a:p>
        </p:txBody>
      </p:sp>
    </p:spTree>
    <p:extLst>
      <p:ext uri="{BB962C8B-B14F-4D97-AF65-F5344CB8AC3E}">
        <p14:creationId xmlns:p14="http://schemas.microsoft.com/office/powerpoint/2010/main" val="165372172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6">
                <a:lumMod val="5000"/>
                <a:lumOff val="95000"/>
              </a:schemeClr>
            </a:gs>
            <a:gs pos="74000">
              <a:schemeClr val="accent6">
                <a:lumMod val="45000"/>
                <a:lumOff val="55000"/>
              </a:schemeClr>
            </a:gs>
            <a:gs pos="83000">
              <a:schemeClr val="accent6">
                <a:lumMod val="45000"/>
                <a:lumOff val="55000"/>
              </a:schemeClr>
            </a:gs>
            <a:gs pos="100000">
              <a:schemeClr val="accent6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ytuł 3">
            <a:extLst>
              <a:ext uri="{FF2B5EF4-FFF2-40B4-BE49-F238E27FC236}">
                <a16:creationId xmlns:a16="http://schemas.microsoft.com/office/drawing/2014/main" id="{03DB0FE7-E4F3-4E5B-A4B7-D8FDE9BD32D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800100" y="904097"/>
            <a:ext cx="7688580" cy="1102519"/>
          </a:xfrm>
        </p:spPr>
        <p:txBody>
          <a:bodyPr>
            <a:normAutofit/>
          </a:bodyPr>
          <a:lstStyle/>
          <a:p>
            <a:pPr algn="ctr"/>
            <a:r>
              <a:rPr lang="pl-PL" dirty="0"/>
              <a:t>THE FIRST CASE: </a:t>
            </a:r>
            <a:r>
              <a:rPr lang="pl-PL" baseline="30000" dirty="0"/>
              <a:t>13</a:t>
            </a:r>
            <a:r>
              <a:rPr lang="pl-PL" dirty="0"/>
              <a:t>C</a:t>
            </a:r>
          </a:p>
        </p:txBody>
      </p:sp>
      <p:sp>
        <p:nvSpPr>
          <p:cNvPr id="7" name="Podtytuł 4">
            <a:extLst>
              <a:ext uri="{FF2B5EF4-FFF2-40B4-BE49-F238E27FC236}">
                <a16:creationId xmlns:a16="http://schemas.microsoft.com/office/drawing/2014/main" id="{7E4BF89D-7B61-4E3F-A703-46FB65A7E8E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57200" y="2924953"/>
            <a:ext cx="4953000" cy="1314450"/>
          </a:xfrm>
        </p:spPr>
        <p:txBody>
          <a:bodyPr/>
          <a:lstStyle/>
          <a:p>
            <a:r>
              <a:rPr lang="pl-PL" dirty="0"/>
              <a:t>May 2019 – </a:t>
            </a:r>
            <a:r>
              <a:rPr lang="pl-PL" dirty="0" err="1"/>
              <a:t>June</a:t>
            </a:r>
            <a:r>
              <a:rPr lang="pl-PL" dirty="0"/>
              <a:t> 2020</a:t>
            </a:r>
          </a:p>
        </p:txBody>
      </p:sp>
      <p:sp>
        <p:nvSpPr>
          <p:cNvPr id="8" name="pole tekstowe 7">
            <a:extLst>
              <a:ext uri="{FF2B5EF4-FFF2-40B4-BE49-F238E27FC236}">
                <a16:creationId xmlns:a16="http://schemas.microsoft.com/office/drawing/2014/main" id="{142B1E7D-D27B-4EC1-BD22-D9DF87FCDC58}"/>
              </a:ext>
            </a:extLst>
          </p:cNvPr>
          <p:cNvSpPr txBox="1"/>
          <p:nvPr/>
        </p:nvSpPr>
        <p:spPr>
          <a:xfrm>
            <a:off x="515804" y="3443678"/>
            <a:ext cx="702788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l-PL" sz="1200" dirty="0" err="1">
                <a:solidFill>
                  <a:srgbClr val="424456"/>
                </a:solidFill>
              </a:rPr>
              <a:t>Spokepersons</a:t>
            </a:r>
            <a:r>
              <a:rPr lang="pl-PL" sz="1200" dirty="0">
                <a:solidFill>
                  <a:srgbClr val="424456"/>
                </a:solidFill>
              </a:rPr>
              <a:t>: S. Leoni (</a:t>
            </a:r>
            <a:r>
              <a:rPr lang="pl-PL" sz="1200" dirty="0" err="1">
                <a:solidFill>
                  <a:srgbClr val="424456"/>
                </a:solidFill>
              </a:rPr>
              <a:t>Univ</a:t>
            </a:r>
            <a:r>
              <a:rPr lang="pl-PL" sz="1200" dirty="0">
                <a:solidFill>
                  <a:srgbClr val="424456"/>
                </a:solidFill>
              </a:rPr>
              <a:t>. of Milan and INFN Milan), B. Fornal (IFJ PAN), M. </a:t>
            </a:r>
            <a:r>
              <a:rPr lang="pl-PL" sz="1200" dirty="0" err="1">
                <a:solidFill>
                  <a:srgbClr val="424456"/>
                </a:solidFill>
              </a:rPr>
              <a:t>Ciemała</a:t>
            </a:r>
            <a:r>
              <a:rPr lang="pl-PL" sz="1200" dirty="0">
                <a:solidFill>
                  <a:srgbClr val="424456"/>
                </a:solidFill>
              </a:rPr>
              <a:t> (IFJ PAN)</a:t>
            </a:r>
          </a:p>
        </p:txBody>
      </p:sp>
    </p:spTree>
    <p:extLst>
      <p:ext uri="{BB962C8B-B14F-4D97-AF65-F5344CB8AC3E}">
        <p14:creationId xmlns:p14="http://schemas.microsoft.com/office/powerpoint/2010/main" val="13589248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6" name="Picture 2" descr="C:\Users\NCieplicka\Dropbox\13C(p,p')_CCB\rysunek\matrix.png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48" r="12440"/>
          <a:stretch/>
        </p:blipFill>
        <p:spPr bwMode="auto">
          <a:xfrm>
            <a:off x="-1" y="655608"/>
            <a:ext cx="4677347" cy="448789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ytuł 1"/>
          <p:cNvSpPr>
            <a:spLocks noGrp="1"/>
          </p:cNvSpPr>
          <p:nvPr>
            <p:ph type="title"/>
          </p:nvPr>
        </p:nvSpPr>
        <p:spPr>
          <a:xfrm>
            <a:off x="109598" y="84523"/>
            <a:ext cx="9185427" cy="963543"/>
          </a:xfrm>
        </p:spPr>
        <p:txBody>
          <a:bodyPr>
            <a:normAutofit/>
          </a:bodyPr>
          <a:lstStyle/>
          <a:p>
            <a:r>
              <a:rPr lang="pl-PL" sz="1800" dirty="0" err="1"/>
              <a:t>Experimental</a:t>
            </a:r>
            <a:r>
              <a:rPr lang="pl-PL" sz="1800" dirty="0"/>
              <a:t> </a:t>
            </a:r>
            <a:r>
              <a:rPr lang="pl-PL" sz="1800" dirty="0" err="1"/>
              <a:t>results</a:t>
            </a:r>
            <a:r>
              <a:rPr lang="pl-PL" sz="1800" dirty="0"/>
              <a:t>: proton-gamma </a:t>
            </a:r>
            <a:r>
              <a:rPr lang="pl-PL" sz="1800" dirty="0" err="1"/>
              <a:t>coincidence</a:t>
            </a:r>
            <a:r>
              <a:rPr lang="pl-PL" sz="1800" dirty="0"/>
              <a:t> </a:t>
            </a:r>
            <a:r>
              <a:rPr lang="pl-PL" sz="1800" dirty="0" err="1"/>
              <a:t>measurement</a:t>
            </a:r>
            <a:endParaRPr lang="pl-PL" sz="1800" dirty="0"/>
          </a:p>
        </p:txBody>
      </p:sp>
      <p:grpSp>
        <p:nvGrpSpPr>
          <p:cNvPr id="2" name="Grupa 1"/>
          <p:cNvGrpSpPr/>
          <p:nvPr/>
        </p:nvGrpSpPr>
        <p:grpSpPr>
          <a:xfrm>
            <a:off x="4729033" y="963055"/>
            <a:ext cx="2189803" cy="1862803"/>
            <a:chOff x="4755213" y="858392"/>
            <a:chExt cx="1793812" cy="1160908"/>
          </a:xfrm>
        </p:grpSpPr>
        <p:grpSp>
          <p:nvGrpSpPr>
            <p:cNvPr id="43" name="Grupa 42">
              <a:extLst>
                <a:ext uri="{FF2B5EF4-FFF2-40B4-BE49-F238E27FC236}">
                  <a16:creationId xmlns:a16="http://schemas.microsoft.com/office/drawing/2014/main" id="{BEE23C65-4501-1148-9564-CB649BBC396E}"/>
                </a:ext>
              </a:extLst>
            </p:cNvPr>
            <p:cNvGrpSpPr/>
            <p:nvPr/>
          </p:nvGrpSpPr>
          <p:grpSpPr>
            <a:xfrm>
              <a:off x="4755213" y="858392"/>
              <a:ext cx="1793812" cy="1160908"/>
              <a:chOff x="4013899" y="2652317"/>
              <a:chExt cx="1097393" cy="830916"/>
            </a:xfrm>
          </p:grpSpPr>
          <p:pic>
            <p:nvPicPr>
              <p:cNvPr id="50" name="Picture 2" descr="C:\Users\NCieplicka\Dropbox\13C(p,p')_CCB\annual_report\13C_spectra.png"/>
              <p:cNvPicPr>
                <a:picLocks noChangeAspect="1" noChangeArrowheads="1"/>
              </p:cNvPicPr>
              <p:nvPr/>
            </p:nvPicPr>
            <p:blipFill rotWithShape="1">
              <a:blip r:embed="rId4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t="72314"/>
              <a:stretch/>
            </p:blipFill>
            <p:spPr bwMode="auto">
              <a:xfrm>
                <a:off x="4013899" y="2652317"/>
                <a:ext cx="1097393" cy="830916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sp>
            <p:nvSpPr>
              <p:cNvPr id="51" name="pole tekstowe 50"/>
              <p:cNvSpPr txBox="1"/>
              <p:nvPr/>
            </p:nvSpPr>
            <p:spPr>
              <a:xfrm>
                <a:off x="4389189" y="2781780"/>
                <a:ext cx="636079" cy="54915"/>
              </a:xfrm>
              <a:prstGeom prst="rect">
                <a:avLst/>
              </a:prstGeom>
              <a:solidFill>
                <a:srgbClr val="FFFF99"/>
              </a:solidFill>
            </p:spPr>
            <p:txBody>
              <a:bodyPr wrap="square" lIns="0" tIns="0" rIns="0" bIns="0" rtlCol="0" anchor="ctr" anchorCtr="0">
                <a:spAutoFit/>
              </a:bodyPr>
              <a:lstStyle/>
              <a:p>
                <a:pPr algn="ctr"/>
                <a:r>
                  <a:rPr lang="pl-PL" sz="800" dirty="0">
                    <a:latin typeface="+mj-lt"/>
                  </a:rPr>
                  <a:t>GATE 21.47 </a:t>
                </a:r>
                <a:r>
                  <a:rPr lang="pl-PL" sz="800" dirty="0" err="1">
                    <a:latin typeface="+mj-lt"/>
                  </a:rPr>
                  <a:t>MeV</a:t>
                </a:r>
                <a:r>
                  <a:rPr lang="pl-PL" sz="800" dirty="0">
                    <a:latin typeface="+mj-lt"/>
                  </a:rPr>
                  <a:t> (</a:t>
                </a:r>
                <a:r>
                  <a:rPr lang="pl-PL" sz="800" baseline="30000" dirty="0">
                    <a:latin typeface="+mj-lt"/>
                  </a:rPr>
                  <a:t>13</a:t>
                </a:r>
                <a:r>
                  <a:rPr lang="pl-PL" sz="800" dirty="0">
                    <a:latin typeface="+mj-lt"/>
                  </a:rPr>
                  <a:t>C)</a:t>
                </a:r>
              </a:p>
            </p:txBody>
          </p:sp>
        </p:grpSp>
        <p:sp>
          <p:nvSpPr>
            <p:cNvPr id="3" name="Prostokąt 2"/>
            <p:cNvSpPr/>
            <p:nvPr/>
          </p:nvSpPr>
          <p:spPr>
            <a:xfrm>
              <a:off x="6346723" y="930683"/>
              <a:ext cx="180975" cy="10907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l-PL"/>
            </a:p>
          </p:txBody>
        </p:sp>
      </p:grpSp>
      <p:grpSp>
        <p:nvGrpSpPr>
          <p:cNvPr id="6" name="Grupa 5"/>
          <p:cNvGrpSpPr/>
          <p:nvPr/>
        </p:nvGrpSpPr>
        <p:grpSpPr>
          <a:xfrm>
            <a:off x="6988984" y="1037151"/>
            <a:ext cx="2062738" cy="1813358"/>
            <a:chOff x="6988984" y="1037151"/>
            <a:chExt cx="2062738" cy="1813358"/>
          </a:xfrm>
        </p:grpSpPr>
        <p:pic>
          <p:nvPicPr>
            <p:cNvPr id="1026" name="Picture 2" descr="C:\Users\NCieplicka\Dropbox\13C(p,p')_CCB\Coloque_GANIL\gate_953.png"/>
            <p:cNvPicPr>
              <a:picLocks noChangeAspect="1" noChangeArrowheads="1"/>
            </p:cNvPicPr>
            <p:nvPr/>
          </p:nvPicPr>
          <p:blipFill rotWithShape="1"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4929"/>
            <a:stretch/>
          </p:blipFill>
          <p:spPr bwMode="auto">
            <a:xfrm>
              <a:off x="6988984" y="1037151"/>
              <a:ext cx="2062738" cy="1813358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8" name="Prostokąt 17"/>
            <p:cNvSpPr/>
            <p:nvPr/>
          </p:nvSpPr>
          <p:spPr>
            <a:xfrm>
              <a:off x="7256535" y="1068525"/>
              <a:ext cx="810135" cy="175026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l-PL"/>
            </a:p>
          </p:txBody>
        </p:sp>
        <p:sp>
          <p:nvSpPr>
            <p:cNvPr id="17" name="pole tekstowe 16"/>
            <p:cNvSpPr txBox="1"/>
            <p:nvPr/>
          </p:nvSpPr>
          <p:spPr>
            <a:xfrm>
              <a:off x="7281999" y="1090110"/>
              <a:ext cx="827898" cy="246221"/>
            </a:xfrm>
            <a:prstGeom prst="rect">
              <a:avLst/>
            </a:prstGeom>
            <a:solidFill>
              <a:srgbClr val="FFFF99"/>
            </a:solidFill>
          </p:spPr>
          <p:txBody>
            <a:bodyPr wrap="square" lIns="0" tIns="0" rIns="0" bIns="0" rtlCol="0" anchor="ctr" anchorCtr="0">
              <a:spAutoFit/>
            </a:bodyPr>
            <a:lstStyle/>
            <a:p>
              <a:pPr algn="ctr"/>
              <a:r>
                <a:rPr lang="pl-PL" sz="800" dirty="0">
                  <a:latin typeface="+mj-lt"/>
                </a:rPr>
                <a:t>GATE 953 </a:t>
              </a:r>
              <a:r>
                <a:rPr lang="pl-PL" sz="800" dirty="0" err="1">
                  <a:latin typeface="+mj-lt"/>
                </a:rPr>
                <a:t>keV</a:t>
              </a:r>
              <a:r>
                <a:rPr lang="pl-PL" sz="800" dirty="0">
                  <a:latin typeface="+mj-lt"/>
                </a:rPr>
                <a:t> </a:t>
              </a:r>
            </a:p>
            <a:p>
              <a:pPr algn="ctr"/>
              <a:r>
                <a:rPr lang="pl-PL" sz="800" dirty="0">
                  <a:latin typeface="+mj-lt"/>
                </a:rPr>
                <a:t>(</a:t>
              </a:r>
              <a:r>
                <a:rPr lang="pl-PL" sz="800" baseline="30000" dirty="0">
                  <a:latin typeface="+mj-lt"/>
                </a:rPr>
                <a:t>12</a:t>
              </a:r>
              <a:r>
                <a:rPr lang="pl-PL" sz="800" dirty="0">
                  <a:latin typeface="+mj-lt"/>
                </a:rPr>
                <a:t>B)</a:t>
              </a:r>
            </a:p>
          </p:txBody>
        </p:sp>
      </p:grpSp>
      <p:grpSp>
        <p:nvGrpSpPr>
          <p:cNvPr id="21" name="Grupa 20"/>
          <p:cNvGrpSpPr/>
          <p:nvPr/>
        </p:nvGrpSpPr>
        <p:grpSpPr>
          <a:xfrm>
            <a:off x="8258175" y="1255966"/>
            <a:ext cx="599844" cy="1250641"/>
            <a:chOff x="8258175" y="1255966"/>
            <a:chExt cx="599844" cy="1250641"/>
          </a:xfrm>
        </p:grpSpPr>
        <p:cxnSp>
          <p:nvCxnSpPr>
            <p:cNvPr id="9" name="Łącznik prostoliniowy 8"/>
            <p:cNvCxnSpPr/>
            <p:nvPr/>
          </p:nvCxnSpPr>
          <p:spPr>
            <a:xfrm>
              <a:off x="8258676" y="1255966"/>
              <a:ext cx="0" cy="1250641"/>
            </a:xfrm>
            <a:prstGeom prst="line">
              <a:avLst/>
            </a:prstGeom>
            <a:ln w="28575">
              <a:solidFill>
                <a:srgbClr val="FF0000"/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0" name="pole tekstowe 19"/>
            <p:cNvSpPr txBox="1"/>
            <p:nvPr/>
          </p:nvSpPr>
          <p:spPr>
            <a:xfrm>
              <a:off x="8258175" y="1952625"/>
              <a:ext cx="599844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pl-PL" sz="1200" b="1" dirty="0">
                  <a:solidFill>
                    <a:srgbClr val="FF0000"/>
                  </a:solidFill>
                  <a:latin typeface="+mj-lt"/>
                </a:rPr>
                <a:t>21.47</a:t>
              </a:r>
            </a:p>
          </p:txBody>
        </p:sp>
      </p:grpSp>
      <p:sp>
        <p:nvSpPr>
          <p:cNvPr id="22" name="Prostokąt 21"/>
          <p:cNvSpPr/>
          <p:nvPr/>
        </p:nvSpPr>
        <p:spPr>
          <a:xfrm>
            <a:off x="2694516" y="764027"/>
            <a:ext cx="395705" cy="229937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23" name="pole tekstowe 22"/>
          <p:cNvSpPr txBox="1"/>
          <p:nvPr/>
        </p:nvSpPr>
        <p:spPr>
          <a:xfrm>
            <a:off x="1286064" y="684166"/>
            <a:ext cx="50526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l-PL" b="1" baseline="30000" dirty="0">
                <a:solidFill>
                  <a:srgbClr val="FF0000"/>
                </a:solidFill>
                <a:latin typeface="+mj-lt"/>
              </a:rPr>
              <a:t>12</a:t>
            </a:r>
            <a:r>
              <a:rPr lang="pl-PL" b="1" dirty="0">
                <a:solidFill>
                  <a:srgbClr val="FF0000"/>
                </a:solidFill>
                <a:latin typeface="+mj-lt"/>
              </a:rPr>
              <a:t>C</a:t>
            </a:r>
          </a:p>
        </p:txBody>
      </p:sp>
      <p:sp>
        <p:nvSpPr>
          <p:cNvPr id="24" name="Prostokąt 23"/>
          <p:cNvSpPr/>
          <p:nvPr/>
        </p:nvSpPr>
        <p:spPr>
          <a:xfrm>
            <a:off x="942754" y="760678"/>
            <a:ext cx="395705" cy="229937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grpSp>
        <p:nvGrpSpPr>
          <p:cNvPr id="5" name="Grupa 4"/>
          <p:cNvGrpSpPr/>
          <p:nvPr/>
        </p:nvGrpSpPr>
        <p:grpSpPr>
          <a:xfrm>
            <a:off x="4695825" y="3102637"/>
            <a:ext cx="2241378" cy="1799083"/>
            <a:chOff x="4695825" y="3102637"/>
            <a:chExt cx="2241378" cy="1799083"/>
          </a:xfrm>
        </p:grpSpPr>
        <p:pic>
          <p:nvPicPr>
            <p:cNvPr id="1029" name="Picture 5" descr="C:\Users\NCieplicka\Dropbox\13C(p,p')_CCB\Coloque_GANIL\gate_4440.png"/>
            <p:cNvPicPr>
              <a:picLocks noChangeAspect="1" noChangeArrowheads="1"/>
            </p:cNvPicPr>
            <p:nvPr/>
          </p:nvPicPr>
          <p:blipFill rotWithShape="1"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3979" r="-1"/>
            <a:stretch/>
          </p:blipFill>
          <p:spPr bwMode="auto">
            <a:xfrm>
              <a:off x="4695825" y="3102637"/>
              <a:ext cx="2241378" cy="179908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26" name="pole tekstowe 25"/>
            <p:cNvSpPr txBox="1"/>
            <p:nvPr/>
          </p:nvSpPr>
          <p:spPr>
            <a:xfrm>
              <a:off x="6048527" y="3158361"/>
              <a:ext cx="827898" cy="246221"/>
            </a:xfrm>
            <a:prstGeom prst="rect">
              <a:avLst/>
            </a:prstGeom>
            <a:solidFill>
              <a:srgbClr val="FFFF99"/>
            </a:solidFill>
          </p:spPr>
          <p:txBody>
            <a:bodyPr wrap="square" lIns="0" tIns="0" rIns="0" bIns="0" rtlCol="0" anchor="ctr" anchorCtr="0">
              <a:spAutoFit/>
            </a:bodyPr>
            <a:lstStyle/>
            <a:p>
              <a:pPr algn="ctr"/>
              <a:r>
                <a:rPr lang="pl-PL" sz="800" dirty="0">
                  <a:latin typeface="+mj-lt"/>
                </a:rPr>
                <a:t>GATE 4.4 </a:t>
              </a:r>
              <a:r>
                <a:rPr lang="pl-PL" sz="800" dirty="0" err="1">
                  <a:latin typeface="+mj-lt"/>
                </a:rPr>
                <a:t>MeV</a:t>
              </a:r>
              <a:r>
                <a:rPr lang="pl-PL" sz="800" dirty="0">
                  <a:latin typeface="+mj-lt"/>
                </a:rPr>
                <a:t> </a:t>
              </a:r>
            </a:p>
            <a:p>
              <a:pPr algn="ctr"/>
              <a:r>
                <a:rPr lang="pl-PL" sz="800" dirty="0">
                  <a:latin typeface="+mj-lt"/>
                </a:rPr>
                <a:t>(</a:t>
              </a:r>
              <a:r>
                <a:rPr lang="pl-PL" sz="800" baseline="30000" dirty="0">
                  <a:latin typeface="+mj-lt"/>
                </a:rPr>
                <a:t>12</a:t>
              </a:r>
              <a:r>
                <a:rPr lang="pl-PL" sz="800" dirty="0">
                  <a:latin typeface="+mj-lt"/>
                </a:rPr>
                <a:t>C)</a:t>
              </a:r>
            </a:p>
          </p:txBody>
        </p:sp>
        <p:sp>
          <p:nvSpPr>
            <p:cNvPr id="28" name="Prostokąt 27"/>
            <p:cNvSpPr/>
            <p:nvPr/>
          </p:nvSpPr>
          <p:spPr>
            <a:xfrm>
              <a:off x="5156340" y="3147690"/>
              <a:ext cx="581386" cy="258584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l-PL"/>
            </a:p>
          </p:txBody>
        </p:sp>
      </p:grpSp>
      <p:grpSp>
        <p:nvGrpSpPr>
          <p:cNvPr id="8" name="Grupa 7"/>
          <p:cNvGrpSpPr/>
          <p:nvPr/>
        </p:nvGrpSpPr>
        <p:grpSpPr>
          <a:xfrm>
            <a:off x="6994566" y="3110744"/>
            <a:ext cx="2040836" cy="1800225"/>
            <a:chOff x="6994566" y="3110744"/>
            <a:chExt cx="2040836" cy="1800225"/>
          </a:xfrm>
        </p:grpSpPr>
        <p:pic>
          <p:nvPicPr>
            <p:cNvPr id="1028" name="Picture 4" descr="C:\Users\NCieplicka\Dropbox\13C(p,p')_CCB\Coloque_GANIL\gate_15100.png"/>
            <p:cNvPicPr>
              <a:picLocks noChangeAspect="1" noChangeArrowheads="1"/>
            </p:cNvPicPr>
            <p:nvPr/>
          </p:nvPicPr>
          <p:blipFill rotWithShape="1"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5417"/>
            <a:stretch/>
          </p:blipFill>
          <p:spPr bwMode="auto">
            <a:xfrm>
              <a:off x="6994566" y="3110744"/>
              <a:ext cx="2040836" cy="180022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29" name="Prostokąt 28"/>
            <p:cNvSpPr/>
            <p:nvPr/>
          </p:nvSpPr>
          <p:spPr>
            <a:xfrm>
              <a:off x="7254953" y="3154213"/>
              <a:ext cx="878582" cy="215191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l-PL"/>
            </a:p>
          </p:txBody>
        </p:sp>
        <p:sp>
          <p:nvSpPr>
            <p:cNvPr id="27" name="pole tekstowe 26"/>
            <p:cNvSpPr txBox="1"/>
            <p:nvPr/>
          </p:nvSpPr>
          <p:spPr>
            <a:xfrm>
              <a:off x="7269416" y="3158895"/>
              <a:ext cx="827898" cy="246221"/>
            </a:xfrm>
            <a:prstGeom prst="rect">
              <a:avLst/>
            </a:prstGeom>
            <a:solidFill>
              <a:srgbClr val="FFFF99"/>
            </a:solidFill>
          </p:spPr>
          <p:txBody>
            <a:bodyPr wrap="square" lIns="0" tIns="0" rIns="0" bIns="0" rtlCol="0" anchor="ctr" anchorCtr="0">
              <a:spAutoFit/>
            </a:bodyPr>
            <a:lstStyle/>
            <a:p>
              <a:pPr algn="ctr"/>
              <a:r>
                <a:rPr lang="pl-PL" sz="800" dirty="0">
                  <a:latin typeface="+mj-lt"/>
                </a:rPr>
                <a:t>GATE 15.1 </a:t>
              </a:r>
              <a:r>
                <a:rPr lang="pl-PL" sz="800" dirty="0" err="1">
                  <a:latin typeface="+mj-lt"/>
                </a:rPr>
                <a:t>MeV</a:t>
              </a:r>
              <a:r>
                <a:rPr lang="pl-PL" sz="800" dirty="0">
                  <a:latin typeface="+mj-lt"/>
                </a:rPr>
                <a:t> </a:t>
              </a:r>
            </a:p>
            <a:p>
              <a:pPr algn="ctr"/>
              <a:r>
                <a:rPr lang="pl-PL" sz="800" dirty="0">
                  <a:latin typeface="+mj-lt"/>
                </a:rPr>
                <a:t>(</a:t>
              </a:r>
              <a:r>
                <a:rPr lang="pl-PL" sz="800" baseline="30000" dirty="0">
                  <a:latin typeface="+mj-lt"/>
                </a:rPr>
                <a:t>12</a:t>
              </a:r>
              <a:r>
                <a:rPr lang="pl-PL" sz="800" dirty="0">
                  <a:latin typeface="+mj-lt"/>
                </a:rPr>
                <a:t>C)</a:t>
              </a:r>
            </a:p>
          </p:txBody>
        </p:sp>
      </p:grpSp>
      <p:grpSp>
        <p:nvGrpSpPr>
          <p:cNvPr id="31" name="Grupa 30"/>
          <p:cNvGrpSpPr/>
          <p:nvPr/>
        </p:nvGrpSpPr>
        <p:grpSpPr>
          <a:xfrm>
            <a:off x="8258175" y="3341941"/>
            <a:ext cx="599844" cy="1250641"/>
            <a:chOff x="8258175" y="1255966"/>
            <a:chExt cx="599844" cy="1250641"/>
          </a:xfrm>
        </p:grpSpPr>
        <p:cxnSp>
          <p:nvCxnSpPr>
            <p:cNvPr id="32" name="Łącznik prostoliniowy 31"/>
            <p:cNvCxnSpPr/>
            <p:nvPr/>
          </p:nvCxnSpPr>
          <p:spPr>
            <a:xfrm>
              <a:off x="8258676" y="1255966"/>
              <a:ext cx="0" cy="1250641"/>
            </a:xfrm>
            <a:prstGeom prst="line">
              <a:avLst/>
            </a:prstGeom>
            <a:ln w="28575">
              <a:solidFill>
                <a:srgbClr val="FF0000"/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3" name="pole tekstowe 32"/>
            <p:cNvSpPr txBox="1"/>
            <p:nvPr/>
          </p:nvSpPr>
          <p:spPr>
            <a:xfrm>
              <a:off x="8258175" y="1952625"/>
              <a:ext cx="599844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pl-PL" sz="1200" b="1" dirty="0">
                  <a:solidFill>
                    <a:srgbClr val="FF0000"/>
                  </a:solidFill>
                  <a:latin typeface="+mj-lt"/>
                </a:rPr>
                <a:t>21.47</a:t>
              </a:r>
            </a:p>
          </p:txBody>
        </p:sp>
      </p:grpSp>
      <p:sp>
        <p:nvSpPr>
          <p:cNvPr id="35" name="Prostokąt 34">
            <a:extLst>
              <a:ext uri="{FF2B5EF4-FFF2-40B4-BE49-F238E27FC236}">
                <a16:creationId xmlns:a16="http://schemas.microsoft.com/office/drawing/2014/main" id="{F31363AD-35C2-4C24-AD7B-F798439B200B}"/>
              </a:ext>
            </a:extLst>
          </p:cNvPr>
          <p:cNvSpPr/>
          <p:nvPr/>
        </p:nvSpPr>
        <p:spPr>
          <a:xfrm>
            <a:off x="358274" y="753979"/>
            <a:ext cx="395705" cy="229937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36" name="pole tekstowe 35">
            <a:extLst>
              <a:ext uri="{FF2B5EF4-FFF2-40B4-BE49-F238E27FC236}">
                <a16:creationId xmlns:a16="http://schemas.microsoft.com/office/drawing/2014/main" id="{0AA0724C-2C8E-4D5E-89BD-40B11507738B}"/>
              </a:ext>
            </a:extLst>
          </p:cNvPr>
          <p:cNvSpPr txBox="1"/>
          <p:nvPr/>
        </p:nvSpPr>
        <p:spPr>
          <a:xfrm>
            <a:off x="-74862" y="679116"/>
            <a:ext cx="50206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l-PL" b="1" baseline="30000" dirty="0">
                <a:solidFill>
                  <a:srgbClr val="FF0000"/>
                </a:solidFill>
                <a:latin typeface="+mj-lt"/>
              </a:rPr>
              <a:t>12</a:t>
            </a:r>
            <a:r>
              <a:rPr lang="pl-PL" b="1" dirty="0">
                <a:solidFill>
                  <a:srgbClr val="FF0000"/>
                </a:solidFill>
                <a:latin typeface="+mj-lt"/>
              </a:rPr>
              <a:t>B</a:t>
            </a:r>
          </a:p>
        </p:txBody>
      </p:sp>
      <p:sp>
        <p:nvSpPr>
          <p:cNvPr id="37" name="pole tekstowe 36">
            <a:extLst>
              <a:ext uri="{FF2B5EF4-FFF2-40B4-BE49-F238E27FC236}">
                <a16:creationId xmlns:a16="http://schemas.microsoft.com/office/drawing/2014/main" id="{C9993A79-3AAF-4545-B087-B57A9A721514}"/>
              </a:ext>
            </a:extLst>
          </p:cNvPr>
          <p:cNvSpPr txBox="1"/>
          <p:nvPr/>
        </p:nvSpPr>
        <p:spPr>
          <a:xfrm>
            <a:off x="3065617" y="697663"/>
            <a:ext cx="50526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l-PL" b="1" baseline="30000" dirty="0">
                <a:solidFill>
                  <a:srgbClr val="FF0000"/>
                </a:solidFill>
                <a:latin typeface="+mj-lt"/>
              </a:rPr>
              <a:t>12</a:t>
            </a:r>
            <a:r>
              <a:rPr lang="pl-PL" b="1" dirty="0">
                <a:solidFill>
                  <a:srgbClr val="FF0000"/>
                </a:solidFill>
                <a:latin typeface="+mj-lt"/>
              </a:rPr>
              <a:t>C</a:t>
            </a:r>
          </a:p>
        </p:txBody>
      </p:sp>
    </p:spTree>
    <p:extLst>
      <p:ext uri="{BB962C8B-B14F-4D97-AF65-F5344CB8AC3E}">
        <p14:creationId xmlns:p14="http://schemas.microsoft.com/office/powerpoint/2010/main" val="41391274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4" name="Grupa 23"/>
          <p:cNvGrpSpPr/>
          <p:nvPr/>
        </p:nvGrpSpPr>
        <p:grpSpPr>
          <a:xfrm>
            <a:off x="4235570" y="919740"/>
            <a:ext cx="5708025" cy="4126394"/>
            <a:chOff x="4235570" y="919740"/>
            <a:chExt cx="5708025" cy="4126394"/>
          </a:xfrm>
        </p:grpSpPr>
        <p:grpSp>
          <p:nvGrpSpPr>
            <p:cNvPr id="62" name="Grupa 61"/>
            <p:cNvGrpSpPr/>
            <p:nvPr/>
          </p:nvGrpSpPr>
          <p:grpSpPr>
            <a:xfrm>
              <a:off x="4235570" y="919740"/>
              <a:ext cx="5708025" cy="4126394"/>
              <a:chOff x="5188244" y="921503"/>
              <a:chExt cx="4079324" cy="3408450"/>
            </a:xfrm>
          </p:grpSpPr>
          <p:grpSp>
            <p:nvGrpSpPr>
              <p:cNvPr id="22" name="Grupa 21"/>
              <p:cNvGrpSpPr/>
              <p:nvPr/>
            </p:nvGrpSpPr>
            <p:grpSpPr>
              <a:xfrm>
                <a:off x="5346599" y="921503"/>
                <a:ext cx="3797399" cy="3408450"/>
                <a:chOff x="5440649" y="894609"/>
                <a:chExt cx="3657342" cy="3953436"/>
              </a:xfrm>
            </p:grpSpPr>
            <p:grpSp>
              <p:nvGrpSpPr>
                <p:cNvPr id="18" name="Grupa 17"/>
                <p:cNvGrpSpPr/>
                <p:nvPr/>
              </p:nvGrpSpPr>
              <p:grpSpPr>
                <a:xfrm>
                  <a:off x="5776942" y="894609"/>
                  <a:ext cx="2443752" cy="3857648"/>
                  <a:chOff x="5824567" y="285009"/>
                  <a:chExt cx="2443752" cy="3857648"/>
                </a:xfrm>
              </p:grpSpPr>
              <p:grpSp>
                <p:nvGrpSpPr>
                  <p:cNvPr id="10" name="Grupa 9"/>
                  <p:cNvGrpSpPr/>
                  <p:nvPr/>
                </p:nvGrpSpPr>
                <p:grpSpPr>
                  <a:xfrm>
                    <a:off x="5941392" y="450205"/>
                    <a:ext cx="2151216" cy="3555807"/>
                    <a:chOff x="3188015" y="1969476"/>
                    <a:chExt cx="3630612" cy="4258163"/>
                  </a:xfrm>
                </p:grpSpPr>
                <p:pic>
                  <p:nvPicPr>
                    <p:cNvPr id="12" name="Picture 3" descr="C:\Users\NCieplicka\Dropbox\13C(p,p')_CCB\IAC 2020\levels.png"/>
                    <p:cNvPicPr>
                      <a:picLocks noChangeAspect="1" noChangeArrowheads="1"/>
                    </p:cNvPicPr>
                    <p:nvPr/>
                  </p:nvPicPr>
                  <p:blipFill>
                    <a:blip r:embed="rId3" cstate="print">
                      <a:extLst>
                        <a:ext uri="{28A0092B-C50C-407E-A947-70E740481C1C}">
                          <a14:useLocalDpi xmlns:a14="http://schemas.microsoft.com/office/drawing/2010/main" val="0"/>
                        </a:ext>
                      </a:extLst>
                    </a:blip>
                    <a:srcRect/>
                    <a:stretch>
                      <a:fillRect/>
                    </a:stretch>
                  </p:blipFill>
                  <p:spPr bwMode="auto">
                    <a:xfrm>
                      <a:off x="3188015" y="1969476"/>
                      <a:ext cx="3630612" cy="4258163"/>
                    </a:xfrm>
                    <a:prstGeom prst="rect">
                      <a:avLst/>
                    </a:prstGeom>
                    <a:noFill/>
                    <a:extLst>
                      <a:ext uri="{909E8E84-426E-40DD-AFC4-6F175D3DCCD1}">
                        <a14:hiddenFill xmlns:a14="http://schemas.microsoft.com/office/drawing/2010/main">
                          <a:solidFill>
                            <a:srgbClr val="FFFFFF"/>
                          </a:solidFill>
                        </a14:hiddenFill>
                      </a:ext>
                    </a:extLst>
                  </p:spPr>
                </p:pic>
                <p:sp>
                  <p:nvSpPr>
                    <p:cNvPr id="13" name="Prostokąt 12"/>
                    <p:cNvSpPr/>
                    <p:nvPr/>
                  </p:nvSpPr>
                  <p:spPr>
                    <a:xfrm>
                      <a:off x="3202781" y="3020291"/>
                      <a:ext cx="728663" cy="459971"/>
                    </a:xfrm>
                    <a:prstGeom prst="rect">
                      <a:avLst/>
                    </a:prstGeom>
                    <a:solidFill>
                      <a:schemeClr val="bg1"/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pl-PL"/>
                    </a:p>
                  </p:txBody>
                </p:sp>
              </p:grpSp>
              <p:sp>
                <p:nvSpPr>
                  <p:cNvPr id="11" name="Prostokąt 10"/>
                  <p:cNvSpPr/>
                  <p:nvPr/>
                </p:nvSpPr>
                <p:spPr>
                  <a:xfrm>
                    <a:off x="5824567" y="285009"/>
                    <a:ext cx="2443752" cy="3857648"/>
                  </a:xfrm>
                  <a:prstGeom prst="rect">
                    <a:avLst/>
                  </a:prstGeom>
                  <a:solidFill>
                    <a:schemeClr val="bg1">
                      <a:alpha val="36000"/>
                    </a:schemeClr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pl-PL" dirty="0"/>
                  </a:p>
                </p:txBody>
              </p:sp>
            </p:grpSp>
            <p:pic>
              <p:nvPicPr>
                <p:cNvPr id="1028" name="Picture 4" descr="C:\Users\NCieplicka\Dropbox\13C(p,p')_CCB\13C_expected_decay.png"/>
                <p:cNvPicPr>
                  <a:picLocks noChangeAspect="1" noChangeArrowheads="1"/>
                </p:cNvPicPr>
                <p:nvPr/>
              </p:nvPicPr>
              <p:blipFill rotWithShape="1">
                <a:blip r:embed="rId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 l="12523"/>
                <a:stretch/>
              </p:blipFill>
              <p:spPr bwMode="auto">
                <a:xfrm>
                  <a:off x="5440649" y="1713781"/>
                  <a:ext cx="3657342" cy="3134264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</p:grpSp>
          <p:sp>
            <p:nvSpPr>
              <p:cNvPr id="61" name="Prostokąt 60"/>
              <p:cNvSpPr/>
              <p:nvPr/>
            </p:nvSpPr>
            <p:spPr>
              <a:xfrm>
                <a:off x="8439665" y="1661984"/>
                <a:ext cx="827903" cy="759940"/>
              </a:xfrm>
              <a:prstGeom prst="rect">
                <a:avLst/>
              </a:prstGeom>
              <a:ln>
                <a:noFill/>
              </a:ln>
            </p:spPr>
            <p:style>
              <a:lnRef idx="2">
                <a:schemeClr val="accent6"/>
              </a:lnRef>
              <a:fillRef idx="1">
                <a:schemeClr val="lt1"/>
              </a:fillRef>
              <a:effectRef idx="0">
                <a:schemeClr val="accent6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pl-PL"/>
              </a:p>
            </p:txBody>
          </p:sp>
          <p:sp>
            <p:nvSpPr>
              <p:cNvPr id="67" name="Prostokąt 66"/>
              <p:cNvSpPr/>
              <p:nvPr/>
            </p:nvSpPr>
            <p:spPr>
              <a:xfrm>
                <a:off x="8252254" y="1956487"/>
                <a:ext cx="827903" cy="249194"/>
              </a:xfrm>
              <a:prstGeom prst="rect">
                <a:avLst/>
              </a:prstGeom>
              <a:ln>
                <a:noFill/>
              </a:ln>
            </p:spPr>
            <p:style>
              <a:lnRef idx="2">
                <a:schemeClr val="accent6"/>
              </a:lnRef>
              <a:fillRef idx="1">
                <a:schemeClr val="lt1"/>
              </a:fillRef>
              <a:effectRef idx="0">
                <a:schemeClr val="accent6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pl-PL"/>
              </a:p>
            </p:txBody>
          </p:sp>
          <p:sp>
            <p:nvSpPr>
              <p:cNvPr id="68" name="Prostokąt 67"/>
              <p:cNvSpPr/>
              <p:nvPr/>
            </p:nvSpPr>
            <p:spPr>
              <a:xfrm>
                <a:off x="5188244" y="2642453"/>
                <a:ext cx="975716" cy="714632"/>
              </a:xfrm>
              <a:prstGeom prst="rect">
                <a:avLst/>
              </a:prstGeom>
              <a:ln>
                <a:noFill/>
              </a:ln>
            </p:spPr>
            <p:style>
              <a:lnRef idx="2">
                <a:schemeClr val="accent6"/>
              </a:lnRef>
              <a:fillRef idx="1">
                <a:schemeClr val="lt1"/>
              </a:fillRef>
              <a:effectRef idx="0">
                <a:schemeClr val="accent6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pl-PL"/>
              </a:p>
            </p:txBody>
          </p:sp>
        </p:grpSp>
        <p:sp>
          <p:nvSpPr>
            <p:cNvPr id="48" name="pole tekstowe 47"/>
            <p:cNvSpPr txBox="1"/>
            <p:nvPr/>
          </p:nvSpPr>
          <p:spPr>
            <a:xfrm>
              <a:off x="4849921" y="1170190"/>
              <a:ext cx="1243804" cy="40011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2"/>
            </a:lnRef>
            <a:fillRef idx="1">
              <a:schemeClr val="lt1"/>
            </a:fillRef>
            <a:effectRef idx="0">
              <a:schemeClr val="accent2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r>
                <a:rPr lang="pl-PL" sz="800" i="1" dirty="0">
                  <a:latin typeface="+mj-lt"/>
                </a:rPr>
                <a:t>PROTON DECAY TO </a:t>
              </a:r>
              <a:r>
                <a:rPr lang="pl-PL" sz="800" i="1" baseline="30000" dirty="0">
                  <a:latin typeface="+mj-lt"/>
                </a:rPr>
                <a:t>12</a:t>
              </a:r>
              <a:r>
                <a:rPr lang="pl-PL" sz="800" i="1" dirty="0">
                  <a:latin typeface="+mj-lt"/>
                </a:rPr>
                <a:t>B</a:t>
              </a:r>
            </a:p>
            <a:p>
              <a:endParaRPr lang="pl-PL" sz="1200" dirty="0">
                <a:latin typeface="+mj-lt"/>
              </a:endParaRPr>
            </a:p>
          </p:txBody>
        </p:sp>
        <p:sp>
          <p:nvSpPr>
            <p:cNvPr id="54" name="pole tekstowe 53"/>
            <p:cNvSpPr txBox="1"/>
            <p:nvPr/>
          </p:nvSpPr>
          <p:spPr>
            <a:xfrm>
              <a:off x="7337976" y="1164621"/>
              <a:ext cx="1614311" cy="215444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2"/>
            </a:lnRef>
            <a:fillRef idx="1">
              <a:schemeClr val="lt1"/>
            </a:fillRef>
            <a:effectRef idx="0">
              <a:schemeClr val="accent2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r>
                <a:rPr lang="pl-PL" sz="800" i="1" dirty="0">
                  <a:latin typeface="+mj-lt"/>
                </a:rPr>
                <a:t>NEUTRON DECAY TO </a:t>
              </a:r>
              <a:r>
                <a:rPr lang="pl-PL" sz="800" i="1" baseline="30000" dirty="0">
                  <a:latin typeface="+mj-lt"/>
                </a:rPr>
                <a:t>12</a:t>
              </a:r>
              <a:r>
                <a:rPr lang="pl-PL" sz="800" i="1" dirty="0">
                  <a:latin typeface="+mj-lt"/>
                </a:rPr>
                <a:t>C</a:t>
              </a:r>
            </a:p>
          </p:txBody>
        </p:sp>
        <p:cxnSp>
          <p:nvCxnSpPr>
            <p:cNvPr id="19" name="Łącznik prostoliniowy 18"/>
            <p:cNvCxnSpPr/>
            <p:nvPr/>
          </p:nvCxnSpPr>
          <p:spPr>
            <a:xfrm>
              <a:off x="6320308" y="1931832"/>
              <a:ext cx="660042" cy="0"/>
            </a:xfrm>
            <a:prstGeom prst="line">
              <a:avLst/>
            </a:prstGeom>
            <a:ln w="28575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69" name="Grupa 68"/>
          <p:cNvGrpSpPr/>
          <p:nvPr/>
        </p:nvGrpSpPr>
        <p:grpSpPr>
          <a:xfrm>
            <a:off x="6977852" y="1802944"/>
            <a:ext cx="735523" cy="2336389"/>
            <a:chOff x="7380039" y="1670164"/>
            <a:chExt cx="621958" cy="1929885"/>
          </a:xfrm>
        </p:grpSpPr>
        <p:cxnSp>
          <p:nvCxnSpPr>
            <p:cNvPr id="55" name="Łącznik prosty ze strzałką 54"/>
            <p:cNvCxnSpPr/>
            <p:nvPr/>
          </p:nvCxnSpPr>
          <p:spPr>
            <a:xfrm>
              <a:off x="7380039" y="1774630"/>
              <a:ext cx="543866" cy="158278"/>
            </a:xfrm>
            <a:prstGeom prst="straightConnector1">
              <a:avLst/>
            </a:prstGeom>
            <a:ln w="28575">
              <a:solidFill>
                <a:srgbClr val="00B050"/>
              </a:solidFill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8" name="Łącznik prosty ze strzałką 57"/>
            <p:cNvCxnSpPr/>
            <p:nvPr/>
          </p:nvCxnSpPr>
          <p:spPr>
            <a:xfrm>
              <a:off x="8001996" y="1931670"/>
              <a:ext cx="1" cy="1668379"/>
            </a:xfrm>
            <a:prstGeom prst="straightConnector1">
              <a:avLst/>
            </a:prstGeom>
            <a:ln w="28575">
              <a:solidFill>
                <a:srgbClr val="00B050"/>
              </a:solidFill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60" name="pole tekstowe 59"/>
            <p:cNvSpPr txBox="1"/>
            <p:nvPr/>
          </p:nvSpPr>
          <p:spPr>
            <a:xfrm>
              <a:off x="7538347" y="1670164"/>
              <a:ext cx="425116" cy="21544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pl-PL" sz="800" i="1" dirty="0">
                  <a:solidFill>
                    <a:srgbClr val="00B050"/>
                  </a:solidFill>
                  <a:latin typeface="+mj-lt"/>
                </a:rPr>
                <a:t>24(5)</a:t>
              </a:r>
            </a:p>
          </p:txBody>
        </p:sp>
      </p:grpSp>
      <p:grpSp>
        <p:nvGrpSpPr>
          <p:cNvPr id="66" name="Grupa 65"/>
          <p:cNvGrpSpPr/>
          <p:nvPr/>
        </p:nvGrpSpPr>
        <p:grpSpPr>
          <a:xfrm>
            <a:off x="5234883" y="1809958"/>
            <a:ext cx="1077138" cy="664084"/>
            <a:chOff x="6201446" y="1663811"/>
            <a:chExt cx="910827" cy="548541"/>
          </a:xfrm>
        </p:grpSpPr>
        <p:cxnSp>
          <p:nvCxnSpPr>
            <p:cNvPr id="45" name="Łącznik prosty ze strzałką 44"/>
            <p:cNvCxnSpPr/>
            <p:nvPr/>
          </p:nvCxnSpPr>
          <p:spPr>
            <a:xfrm flipH="1">
              <a:off x="6650352" y="1752650"/>
              <a:ext cx="450437" cy="259754"/>
            </a:xfrm>
            <a:prstGeom prst="straightConnector1">
              <a:avLst/>
            </a:prstGeom>
            <a:ln w="28575">
              <a:solidFill>
                <a:srgbClr val="0000FF"/>
              </a:solidFill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7" name="Łącznik prosty ze strzałką 46"/>
            <p:cNvCxnSpPr/>
            <p:nvPr/>
          </p:nvCxnSpPr>
          <p:spPr>
            <a:xfrm flipH="1">
              <a:off x="6644938" y="1745372"/>
              <a:ext cx="467335" cy="153830"/>
            </a:xfrm>
            <a:prstGeom prst="straightConnector1">
              <a:avLst/>
            </a:prstGeom>
            <a:ln w="28575">
              <a:solidFill>
                <a:srgbClr val="0000FF"/>
              </a:solidFill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9" name="Łącznik prosty ze strzałką 48"/>
            <p:cNvCxnSpPr/>
            <p:nvPr/>
          </p:nvCxnSpPr>
          <p:spPr>
            <a:xfrm flipH="1">
              <a:off x="6201446" y="1902493"/>
              <a:ext cx="2671" cy="200528"/>
            </a:xfrm>
            <a:prstGeom prst="straightConnector1">
              <a:avLst/>
            </a:prstGeom>
            <a:ln w="28575">
              <a:solidFill>
                <a:srgbClr val="0000FF"/>
              </a:solidFill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2" name="Łącznik prosty ze strzałką 51"/>
            <p:cNvCxnSpPr/>
            <p:nvPr/>
          </p:nvCxnSpPr>
          <p:spPr>
            <a:xfrm flipH="1">
              <a:off x="6405355" y="2011824"/>
              <a:ext cx="2671" cy="200528"/>
            </a:xfrm>
            <a:prstGeom prst="straightConnector1">
              <a:avLst/>
            </a:prstGeom>
            <a:ln w="28575">
              <a:solidFill>
                <a:srgbClr val="0000FF"/>
              </a:solidFill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64" name="pole tekstowe 63"/>
            <p:cNvSpPr txBox="1"/>
            <p:nvPr/>
          </p:nvSpPr>
          <p:spPr>
            <a:xfrm>
              <a:off x="6625224" y="1663811"/>
              <a:ext cx="342853" cy="17795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pl-PL" sz="800" i="1" dirty="0">
                  <a:solidFill>
                    <a:srgbClr val="0000FF"/>
                  </a:solidFill>
                  <a:latin typeface="+mj-lt"/>
                </a:rPr>
                <a:t>7(2)</a:t>
              </a:r>
            </a:p>
          </p:txBody>
        </p:sp>
      </p:grpSp>
      <p:grpSp>
        <p:nvGrpSpPr>
          <p:cNvPr id="63" name="Grupa 62"/>
          <p:cNvGrpSpPr/>
          <p:nvPr/>
        </p:nvGrpSpPr>
        <p:grpSpPr>
          <a:xfrm>
            <a:off x="5649901" y="1932373"/>
            <a:ext cx="857441" cy="549604"/>
            <a:chOff x="6474259" y="1789058"/>
            <a:chExt cx="725052" cy="453979"/>
          </a:xfrm>
        </p:grpSpPr>
        <p:cxnSp>
          <p:nvCxnSpPr>
            <p:cNvPr id="41" name="Łącznik prosty ze strzałką 40"/>
            <p:cNvCxnSpPr>
              <a:cxnSpLocks/>
            </p:cNvCxnSpPr>
            <p:nvPr/>
          </p:nvCxnSpPr>
          <p:spPr>
            <a:xfrm>
              <a:off x="6474259" y="2117741"/>
              <a:ext cx="0" cy="125296"/>
            </a:xfrm>
            <a:prstGeom prst="straightConnector1">
              <a:avLst/>
            </a:prstGeom>
            <a:ln w="28575">
              <a:solidFill>
                <a:srgbClr val="FF0000"/>
              </a:solidFill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" name="Łącznik prosty ze strzałką 34"/>
            <p:cNvCxnSpPr/>
            <p:nvPr/>
          </p:nvCxnSpPr>
          <p:spPr>
            <a:xfrm flipH="1">
              <a:off x="6559398" y="1789058"/>
              <a:ext cx="479756" cy="318017"/>
            </a:xfrm>
            <a:prstGeom prst="straightConnector1">
              <a:avLst/>
            </a:prstGeom>
            <a:ln w="28575">
              <a:solidFill>
                <a:srgbClr val="FF0000"/>
              </a:solidFill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65" name="pole tekstowe 64"/>
            <p:cNvSpPr txBox="1"/>
            <p:nvPr/>
          </p:nvSpPr>
          <p:spPr>
            <a:xfrm>
              <a:off x="6774195" y="1902297"/>
              <a:ext cx="425116" cy="21544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pl-PL" sz="800" i="1" dirty="0">
                  <a:solidFill>
                    <a:srgbClr val="FF0000"/>
                  </a:solidFill>
                  <a:latin typeface="+mj-lt"/>
                </a:rPr>
                <a:t>69(6)</a:t>
              </a:r>
            </a:p>
          </p:txBody>
        </p:sp>
      </p:grpSp>
      <p:cxnSp>
        <p:nvCxnSpPr>
          <p:cNvPr id="86" name="Łącznik prosty ze strzałką 85"/>
          <p:cNvCxnSpPr/>
          <p:nvPr/>
        </p:nvCxnSpPr>
        <p:spPr>
          <a:xfrm flipH="1">
            <a:off x="5745517" y="1951629"/>
            <a:ext cx="566572" cy="518529"/>
          </a:xfrm>
          <a:prstGeom prst="straightConnector1">
            <a:avLst/>
          </a:prstGeom>
          <a:ln w="19050">
            <a:solidFill>
              <a:srgbClr val="FFFF00"/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5" name="pole tekstowe 84"/>
          <p:cNvSpPr txBox="1"/>
          <p:nvPr/>
        </p:nvSpPr>
        <p:spPr>
          <a:xfrm>
            <a:off x="5836247" y="2501422"/>
            <a:ext cx="1327608" cy="261610"/>
          </a:xfrm>
          <a:prstGeom prst="rect">
            <a:avLst/>
          </a:prstGeom>
          <a:solidFill>
            <a:srgbClr val="FFFF00"/>
          </a:solidFill>
        </p:spPr>
        <p:txBody>
          <a:bodyPr wrap="none" rtlCol="0">
            <a:spAutoFit/>
          </a:bodyPr>
          <a:lstStyle/>
          <a:p>
            <a:r>
              <a:rPr lang="pl-PL" sz="1100" dirty="0" err="1">
                <a:latin typeface="+mj-lt"/>
              </a:rPr>
              <a:t>Decay</a:t>
            </a:r>
            <a:r>
              <a:rPr lang="pl-PL" sz="1100" dirty="0">
                <a:latin typeface="+mj-lt"/>
              </a:rPr>
              <a:t> to </a:t>
            </a:r>
            <a:r>
              <a:rPr lang="pl-PL" sz="1100" baseline="30000" dirty="0">
                <a:latin typeface="+mj-lt"/>
              </a:rPr>
              <a:t>12</a:t>
            </a:r>
            <a:r>
              <a:rPr lang="pl-PL" sz="1100" dirty="0">
                <a:latin typeface="+mj-lt"/>
              </a:rPr>
              <a:t>B </a:t>
            </a:r>
            <a:r>
              <a:rPr lang="pl-PL" sz="1100" dirty="0" err="1">
                <a:latin typeface="+mj-lt"/>
              </a:rPr>
              <a:t>g.s</a:t>
            </a:r>
            <a:r>
              <a:rPr lang="pl-PL" sz="1100" dirty="0">
                <a:latin typeface="+mj-lt"/>
              </a:rPr>
              <a:t>. ?</a:t>
            </a:r>
          </a:p>
        </p:txBody>
      </p:sp>
      <p:grpSp>
        <p:nvGrpSpPr>
          <p:cNvPr id="26" name="Grupa 25"/>
          <p:cNvGrpSpPr/>
          <p:nvPr/>
        </p:nvGrpSpPr>
        <p:grpSpPr>
          <a:xfrm>
            <a:off x="7822706" y="3671521"/>
            <a:ext cx="484538" cy="289337"/>
            <a:chOff x="8458200" y="577438"/>
            <a:chExt cx="484538" cy="289337"/>
          </a:xfrm>
        </p:grpSpPr>
        <p:cxnSp>
          <p:nvCxnSpPr>
            <p:cNvPr id="25" name="Łącznik prostoliniowy 24"/>
            <p:cNvCxnSpPr/>
            <p:nvPr/>
          </p:nvCxnSpPr>
          <p:spPr>
            <a:xfrm>
              <a:off x="8466488" y="577438"/>
              <a:ext cx="476250" cy="285750"/>
            </a:xfrm>
            <a:prstGeom prst="line">
              <a:avLst/>
            </a:prstGeom>
            <a:ln w="28575">
              <a:solidFill>
                <a:srgbClr val="B622DE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8" name="Łącznik prostoliniowy 107"/>
            <p:cNvCxnSpPr/>
            <p:nvPr/>
          </p:nvCxnSpPr>
          <p:spPr>
            <a:xfrm flipH="1">
              <a:off x="8458200" y="581025"/>
              <a:ext cx="476250" cy="285750"/>
            </a:xfrm>
            <a:prstGeom prst="line">
              <a:avLst/>
            </a:prstGeom>
            <a:ln w="28575">
              <a:solidFill>
                <a:srgbClr val="B622DE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" name="Prostokąt 2"/>
          <p:cNvSpPr/>
          <p:nvPr/>
        </p:nvSpPr>
        <p:spPr>
          <a:xfrm>
            <a:off x="4633507" y="1890307"/>
            <a:ext cx="287031" cy="20092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pic>
        <p:nvPicPr>
          <p:cNvPr id="2" name="Picture 2" descr="C:\Users\NCieplicka\Dropbox\13C(p,p')_CCB\rysunek\matrix.png"/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48" r="12440"/>
          <a:stretch/>
        </p:blipFill>
        <p:spPr bwMode="auto">
          <a:xfrm>
            <a:off x="-1" y="655608"/>
            <a:ext cx="4677347" cy="448789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ytuł 1"/>
          <p:cNvSpPr>
            <a:spLocks noGrp="1"/>
          </p:cNvSpPr>
          <p:nvPr>
            <p:ph type="title"/>
          </p:nvPr>
        </p:nvSpPr>
        <p:spPr>
          <a:xfrm>
            <a:off x="109598" y="84523"/>
            <a:ext cx="9185427" cy="963543"/>
          </a:xfrm>
        </p:spPr>
        <p:txBody>
          <a:bodyPr>
            <a:normAutofit/>
          </a:bodyPr>
          <a:lstStyle/>
          <a:p>
            <a:r>
              <a:rPr lang="pl-PL" sz="1800" dirty="0" err="1"/>
              <a:t>Experimental</a:t>
            </a:r>
            <a:r>
              <a:rPr lang="pl-PL" sz="1800" dirty="0"/>
              <a:t> </a:t>
            </a:r>
            <a:r>
              <a:rPr lang="pl-PL" sz="1800" dirty="0" err="1"/>
              <a:t>results</a:t>
            </a:r>
            <a:r>
              <a:rPr lang="pl-PL" sz="1800" dirty="0"/>
              <a:t>: proton-gamma </a:t>
            </a:r>
            <a:r>
              <a:rPr lang="pl-PL" sz="1800" dirty="0" err="1"/>
              <a:t>coincidence</a:t>
            </a:r>
            <a:r>
              <a:rPr lang="pl-PL" sz="1800" dirty="0"/>
              <a:t> </a:t>
            </a:r>
            <a:r>
              <a:rPr lang="pl-PL" sz="1800" dirty="0" err="1"/>
              <a:t>measurement</a:t>
            </a:r>
            <a:endParaRPr lang="pl-PL" sz="1800" dirty="0"/>
          </a:p>
        </p:txBody>
      </p:sp>
    </p:spTree>
    <p:extLst>
      <p:ext uri="{BB962C8B-B14F-4D97-AF65-F5344CB8AC3E}">
        <p14:creationId xmlns:p14="http://schemas.microsoft.com/office/powerpoint/2010/main" val="388329829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4" dur="5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8" dur="5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6" dur="500"/>
                                        <p:tgtEl>
                                          <p:spTgt spid="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8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8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5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ytuł 1"/>
          <p:cNvSpPr>
            <a:spLocks noGrp="1"/>
          </p:cNvSpPr>
          <p:nvPr>
            <p:ph type="title"/>
          </p:nvPr>
        </p:nvSpPr>
        <p:spPr>
          <a:xfrm>
            <a:off x="0" y="141002"/>
            <a:ext cx="9185427" cy="963543"/>
          </a:xfrm>
        </p:spPr>
        <p:txBody>
          <a:bodyPr>
            <a:normAutofit/>
          </a:bodyPr>
          <a:lstStyle/>
          <a:p>
            <a:pPr>
              <a:spcAft>
                <a:spcPts val="600"/>
              </a:spcAft>
            </a:pPr>
            <a:r>
              <a:rPr lang="pl-PL" sz="1800" dirty="0" err="1"/>
              <a:t>Experimental</a:t>
            </a:r>
            <a:r>
              <a:rPr lang="pl-PL" sz="1800" dirty="0"/>
              <a:t> </a:t>
            </a:r>
            <a:r>
              <a:rPr lang="pl-PL" sz="1800" dirty="0" err="1"/>
              <a:t>results</a:t>
            </a:r>
            <a:r>
              <a:rPr lang="pl-PL" sz="1800" dirty="0"/>
              <a:t>: proton-</a:t>
            </a:r>
            <a:r>
              <a:rPr lang="pl-PL" sz="1800" dirty="0" err="1"/>
              <a:t>particle</a:t>
            </a:r>
            <a:r>
              <a:rPr lang="pl-PL" sz="1800" dirty="0"/>
              <a:t> </a:t>
            </a:r>
            <a:r>
              <a:rPr lang="pl-PL" sz="1800" dirty="0" err="1"/>
              <a:t>coincidence</a:t>
            </a:r>
            <a:r>
              <a:rPr lang="pl-PL" sz="1800" dirty="0"/>
              <a:t> </a:t>
            </a:r>
            <a:r>
              <a:rPr lang="pl-PL" sz="1800" dirty="0" err="1"/>
              <a:t>measurement</a:t>
            </a:r>
            <a:endParaRPr lang="pl-PL" sz="1800" dirty="0"/>
          </a:p>
        </p:txBody>
      </p:sp>
      <p:grpSp>
        <p:nvGrpSpPr>
          <p:cNvPr id="3" name="Grupa 2"/>
          <p:cNvGrpSpPr/>
          <p:nvPr/>
        </p:nvGrpSpPr>
        <p:grpSpPr>
          <a:xfrm>
            <a:off x="85725" y="886696"/>
            <a:ext cx="2286000" cy="974626"/>
            <a:chOff x="76200" y="934321"/>
            <a:chExt cx="2286000" cy="974626"/>
          </a:xfrm>
        </p:grpSpPr>
        <p:sp>
          <p:nvSpPr>
            <p:cNvPr id="111" name="Prostokąt 110"/>
            <p:cNvSpPr/>
            <p:nvPr/>
          </p:nvSpPr>
          <p:spPr>
            <a:xfrm>
              <a:off x="76200" y="934321"/>
              <a:ext cx="2286000" cy="974626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wrap="square">
              <a:spAutoFit/>
            </a:bodyPr>
            <a:lstStyle/>
            <a:p>
              <a:pPr algn="ctr"/>
              <a:r>
                <a:rPr lang="pl-PL" sz="800" b="1" dirty="0">
                  <a:solidFill>
                    <a:schemeClr val="tx1"/>
                  </a:solidFill>
                  <a:latin typeface="+mj-lt"/>
                </a:rPr>
                <a:t>TEST EXPERIMENT WITH THIN TARGET </a:t>
              </a:r>
              <a:br>
                <a:rPr lang="pl-PL" sz="800" b="1" dirty="0">
                  <a:solidFill>
                    <a:schemeClr val="tx1"/>
                  </a:solidFill>
                  <a:latin typeface="+mj-lt"/>
                </a:rPr>
              </a:br>
              <a:r>
                <a:rPr lang="pl-PL" sz="800" b="1" dirty="0">
                  <a:solidFill>
                    <a:schemeClr val="tx1"/>
                  </a:solidFill>
                  <a:latin typeface="+mj-lt"/>
                </a:rPr>
                <a:t>FOR LOW-ENERGY PROTONS</a:t>
              </a:r>
            </a:p>
            <a:p>
              <a:pPr algn="ctr"/>
              <a:r>
                <a:rPr lang="pl-PL" sz="800" b="1" baseline="30000" dirty="0">
                  <a:solidFill>
                    <a:schemeClr val="tx1"/>
                  </a:solidFill>
                  <a:latin typeface="+mj-lt"/>
                </a:rPr>
                <a:t>	</a:t>
              </a:r>
            </a:p>
            <a:p>
              <a:r>
                <a:rPr lang="pl-PL" sz="800" b="1" baseline="30000" dirty="0">
                  <a:solidFill>
                    <a:schemeClr val="tx1"/>
                  </a:solidFill>
                  <a:latin typeface="+mj-lt"/>
                </a:rPr>
                <a:t>	</a:t>
              </a:r>
              <a:r>
                <a:rPr lang="pl-PL" sz="800" b="1" baseline="30000" dirty="0">
                  <a:latin typeface="+mj-lt"/>
                </a:rPr>
                <a:t>13</a:t>
              </a:r>
              <a:r>
                <a:rPr lang="pl-PL" sz="800" b="1" dirty="0">
                  <a:latin typeface="+mj-lt"/>
                </a:rPr>
                <a:t>C target </a:t>
              </a:r>
              <a:r>
                <a:rPr lang="pl-PL" sz="800" b="1" dirty="0" err="1">
                  <a:latin typeface="+mj-lt"/>
                </a:rPr>
                <a:t>made</a:t>
              </a:r>
              <a:r>
                <a:rPr lang="pl-PL" sz="800" b="1" dirty="0">
                  <a:latin typeface="+mj-lt"/>
                </a:rPr>
                <a:t> of 10 	</a:t>
              </a:r>
              <a:r>
                <a:rPr lang="pl-PL" sz="800" b="1" dirty="0" err="1">
                  <a:latin typeface="+mj-lt"/>
                </a:rPr>
                <a:t>foils</a:t>
              </a:r>
              <a:r>
                <a:rPr lang="pl-PL" sz="800" b="1" dirty="0">
                  <a:latin typeface="+mj-lt"/>
                </a:rPr>
                <a:t> in </a:t>
              </a:r>
              <a:r>
                <a:rPr lang="pl-PL" sz="800" b="1" dirty="0" err="1">
                  <a:latin typeface="+mj-lt"/>
                </a:rPr>
                <a:t>separate</a:t>
              </a:r>
              <a:r>
                <a:rPr lang="pl-PL" sz="800" b="1" dirty="0">
                  <a:latin typeface="+mj-lt"/>
                </a:rPr>
                <a:t> </a:t>
              </a:r>
              <a:r>
                <a:rPr lang="pl-PL" sz="800" b="1" dirty="0" err="1">
                  <a:latin typeface="+mj-lt"/>
                </a:rPr>
                <a:t>frames</a:t>
              </a:r>
              <a:r>
                <a:rPr lang="pl-PL" sz="800" b="1" dirty="0">
                  <a:latin typeface="+mj-lt"/>
                </a:rPr>
                <a:t>, 	</a:t>
              </a:r>
              <a:r>
                <a:rPr lang="pl-PL" sz="800" b="1" dirty="0" err="1">
                  <a:latin typeface="+mj-lt"/>
                </a:rPr>
                <a:t>total</a:t>
              </a:r>
              <a:r>
                <a:rPr lang="pl-PL" sz="800" b="1" dirty="0">
                  <a:latin typeface="+mj-lt"/>
                </a:rPr>
                <a:t> </a:t>
              </a:r>
              <a:r>
                <a:rPr lang="pl-PL" sz="800" b="1" dirty="0" err="1">
                  <a:latin typeface="+mj-lt"/>
                </a:rPr>
                <a:t>thickness</a:t>
              </a:r>
              <a:r>
                <a:rPr lang="pl-PL" sz="800" b="1" dirty="0">
                  <a:latin typeface="+mj-lt"/>
                </a:rPr>
                <a:t> 1 mg/cm</a:t>
              </a:r>
              <a:r>
                <a:rPr lang="pl-PL" sz="800" b="1" baseline="30000" dirty="0">
                  <a:latin typeface="+mj-lt"/>
                </a:rPr>
                <a:t>2</a:t>
              </a:r>
            </a:p>
            <a:p>
              <a:pPr algn="ctr"/>
              <a:endParaRPr lang="pl-PL" sz="600" i="1" dirty="0">
                <a:latin typeface="+mj-lt"/>
              </a:endParaRPr>
            </a:p>
            <a:p>
              <a:pPr algn="ctr"/>
              <a:r>
                <a:rPr lang="pl-PL" sz="600" i="1" dirty="0" err="1">
                  <a:latin typeface="+mj-lt"/>
                </a:rPr>
                <a:t>Nicoleta</a:t>
              </a:r>
              <a:r>
                <a:rPr lang="pl-PL" sz="600" i="1" dirty="0">
                  <a:latin typeface="+mj-lt"/>
                </a:rPr>
                <a:t> </a:t>
              </a:r>
              <a:r>
                <a:rPr lang="pl-PL" sz="600" i="1" dirty="0" err="1">
                  <a:latin typeface="+mj-lt"/>
                </a:rPr>
                <a:t>Florea</a:t>
              </a:r>
              <a:r>
                <a:rPr lang="pl-PL" sz="600" i="1" dirty="0">
                  <a:latin typeface="+mj-lt"/>
                </a:rPr>
                <a:t>, </a:t>
              </a:r>
              <a:r>
                <a:rPr lang="pl-PL" sz="600" i="1" dirty="0" err="1">
                  <a:latin typeface="+mj-lt"/>
                </a:rPr>
                <a:t>Nicu</a:t>
              </a:r>
              <a:r>
                <a:rPr lang="pl-PL" sz="600" i="1" dirty="0">
                  <a:latin typeface="+mj-lt"/>
                </a:rPr>
                <a:t> </a:t>
              </a:r>
              <a:r>
                <a:rPr lang="pl-PL" sz="600" i="1" dirty="0" err="1">
                  <a:latin typeface="+mj-lt"/>
                </a:rPr>
                <a:t>Marginean</a:t>
              </a:r>
              <a:r>
                <a:rPr lang="pl-PL" sz="600" i="1" dirty="0">
                  <a:latin typeface="+mj-lt"/>
                </a:rPr>
                <a:t> IFIN-HH, Romania</a:t>
              </a:r>
            </a:p>
          </p:txBody>
        </p:sp>
        <p:pic>
          <p:nvPicPr>
            <p:cNvPr id="110" name="Obraz 109" descr="C:\Users\NCieplicka\Downloads\20191219_131632(1).jpg"/>
            <p:cNvPicPr/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2662" t="25454" r="27778" b="46725"/>
            <a:stretch/>
          </p:blipFill>
          <p:spPr bwMode="auto">
            <a:xfrm>
              <a:off x="193464" y="1243280"/>
              <a:ext cx="748529" cy="480746"/>
            </a:xfrm>
            <a:prstGeom prst="rect">
              <a:avLst/>
            </a:prstGeom>
            <a:noFill/>
            <a:ln>
              <a:noFill/>
            </a:ln>
            <a:extLst>
              <a:ext uri="{53640926-AAD7-44D8-BBD7-CCE9431645EC}">
                <a14:shadowObscured xmlns:a14="http://schemas.microsoft.com/office/drawing/2010/main"/>
              </a:ext>
            </a:extLst>
          </p:spPr>
        </p:pic>
      </p:grpSp>
      <p:grpSp>
        <p:nvGrpSpPr>
          <p:cNvPr id="6" name="Grupa 5"/>
          <p:cNvGrpSpPr/>
          <p:nvPr/>
        </p:nvGrpSpPr>
        <p:grpSpPr>
          <a:xfrm>
            <a:off x="2419350" y="886696"/>
            <a:ext cx="2352675" cy="984885"/>
            <a:chOff x="2409825" y="934321"/>
            <a:chExt cx="2352675" cy="984885"/>
          </a:xfrm>
        </p:grpSpPr>
        <p:sp>
          <p:nvSpPr>
            <p:cNvPr id="135" name="Prostokąt 134"/>
            <p:cNvSpPr/>
            <p:nvPr/>
          </p:nvSpPr>
          <p:spPr>
            <a:xfrm>
              <a:off x="2409825" y="934321"/>
              <a:ext cx="2352675" cy="984885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wrap="square">
              <a:spAutoFit/>
            </a:bodyPr>
            <a:lstStyle/>
            <a:p>
              <a:pPr>
                <a:spcAft>
                  <a:spcPts val="600"/>
                </a:spcAft>
              </a:pPr>
              <a:r>
                <a:rPr lang="pl-PL" sz="800" b="1" dirty="0">
                  <a:solidFill>
                    <a:schemeClr val="tx1"/>
                  </a:solidFill>
                  <a:latin typeface="+mj-lt"/>
                </a:rPr>
                <a:t>DSSSD (</a:t>
              </a:r>
              <a:r>
                <a:rPr lang="pl-PL" sz="800" b="1" dirty="0" err="1">
                  <a:solidFill>
                    <a:schemeClr val="tx1"/>
                  </a:solidFill>
                  <a:latin typeface="+mj-lt"/>
                </a:rPr>
                <a:t>Micron</a:t>
              </a:r>
              <a:r>
                <a:rPr lang="pl-PL" sz="800" b="1" dirty="0">
                  <a:solidFill>
                    <a:schemeClr val="tx1"/>
                  </a:solidFill>
                  <a:latin typeface="+mj-lt"/>
                </a:rPr>
                <a:t> Semiconductor </a:t>
              </a:r>
              <a:r>
                <a:rPr lang="pl-PL" sz="800" b="1" dirty="0" err="1">
                  <a:solidFill>
                    <a:schemeClr val="tx1"/>
                  </a:solidFill>
                  <a:latin typeface="+mj-lt"/>
                </a:rPr>
                <a:t>Ltd</a:t>
              </a:r>
              <a:r>
                <a:rPr lang="pl-PL" sz="800" b="1" dirty="0">
                  <a:solidFill>
                    <a:schemeClr val="tx1"/>
                  </a:solidFill>
                  <a:latin typeface="+mj-lt"/>
                </a:rPr>
                <a:t>)</a:t>
              </a:r>
              <a:endParaRPr lang="pl-PL" sz="800" b="1" dirty="0">
                <a:solidFill>
                  <a:schemeClr val="accent2"/>
                </a:solidFill>
                <a:latin typeface="+mj-lt"/>
              </a:endParaRPr>
            </a:p>
            <a:p>
              <a:r>
                <a:rPr lang="pl-PL" sz="800" dirty="0">
                  <a:latin typeface="+mj-lt"/>
                </a:rPr>
                <a:t>Active </a:t>
              </a:r>
              <a:r>
                <a:rPr lang="pl-PL" sz="800" dirty="0" err="1">
                  <a:latin typeface="+mj-lt"/>
                </a:rPr>
                <a:t>area</a:t>
              </a:r>
              <a:r>
                <a:rPr lang="pl-PL" sz="800" dirty="0">
                  <a:latin typeface="+mj-lt"/>
                </a:rPr>
                <a:t>: 50mm x 50mm</a:t>
              </a:r>
            </a:p>
            <a:p>
              <a:r>
                <a:rPr lang="pl-PL" sz="800" dirty="0">
                  <a:latin typeface="+mj-lt"/>
                </a:rPr>
                <a:t>No. of </a:t>
              </a:r>
              <a:r>
                <a:rPr lang="pl-PL" sz="800" dirty="0" err="1">
                  <a:latin typeface="+mj-lt"/>
                </a:rPr>
                <a:t>strips</a:t>
              </a:r>
              <a:r>
                <a:rPr lang="pl-PL" sz="800" dirty="0">
                  <a:latin typeface="+mj-lt"/>
                </a:rPr>
                <a:t>:  32 (16 per </a:t>
              </a:r>
              <a:r>
                <a:rPr lang="pl-PL" sz="800" dirty="0" err="1">
                  <a:latin typeface="+mj-lt"/>
                </a:rPr>
                <a:t>side</a:t>
              </a:r>
              <a:r>
                <a:rPr lang="pl-PL" sz="800" dirty="0">
                  <a:latin typeface="+mj-lt"/>
                </a:rPr>
                <a:t>)</a:t>
              </a:r>
            </a:p>
            <a:p>
              <a:r>
                <a:rPr lang="pl-PL" sz="800" dirty="0" err="1">
                  <a:latin typeface="+mj-lt"/>
                </a:rPr>
                <a:t>Thickness</a:t>
              </a:r>
              <a:r>
                <a:rPr lang="pl-PL" sz="800" dirty="0">
                  <a:latin typeface="+mj-lt"/>
                </a:rPr>
                <a:t>:    1.5 mm</a:t>
              </a:r>
            </a:p>
            <a:p>
              <a:pPr>
                <a:spcBef>
                  <a:spcPts val="600"/>
                </a:spcBef>
              </a:pPr>
              <a:r>
                <a:rPr lang="pl-PL" sz="800" dirty="0">
                  <a:latin typeface="+mj-lt"/>
                  <a:sym typeface="Wingdings" pitchFamily="2" charset="2"/>
                </a:rPr>
                <a:t>LIGHT PARTICLE IDENTIFICATION </a:t>
              </a:r>
              <a:br>
                <a:rPr lang="pl-PL" sz="800" dirty="0">
                  <a:latin typeface="+mj-lt"/>
                  <a:sym typeface="Wingdings" pitchFamily="2" charset="2"/>
                </a:rPr>
              </a:br>
              <a:r>
                <a:rPr lang="pl-PL" sz="800" dirty="0">
                  <a:latin typeface="+mj-lt"/>
                  <a:sym typeface="Wingdings" pitchFamily="2" charset="2"/>
                </a:rPr>
                <a:t>BASED ON ENERGY AND RISE TIME</a:t>
              </a:r>
              <a:endParaRPr lang="pl-PL" sz="800" dirty="0">
                <a:latin typeface="+mj-lt"/>
              </a:endParaRPr>
            </a:p>
          </p:txBody>
        </p:sp>
        <p:pic>
          <p:nvPicPr>
            <p:cNvPr id="112" name="Picture 2" descr="C:\Users\NCieplicka\Dropbox\13C(p,p')_CCB\DSSD\20190328_132550.jpg"/>
            <p:cNvPicPr>
              <a:picLocks noChangeAspect="1" noChangeArrowheads="1"/>
            </p:cNvPicPr>
            <p:nvPr/>
          </p:nvPicPr>
          <p:blipFill rotWithShape="1"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12593" b="8789"/>
            <a:stretch/>
          </p:blipFill>
          <p:spPr bwMode="auto">
            <a:xfrm>
              <a:off x="4172000" y="1113402"/>
              <a:ext cx="533350" cy="745429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grpSp>
        <p:nvGrpSpPr>
          <p:cNvPr id="57" name="Grupa 56"/>
          <p:cNvGrpSpPr/>
          <p:nvPr/>
        </p:nvGrpSpPr>
        <p:grpSpPr>
          <a:xfrm>
            <a:off x="4235570" y="919740"/>
            <a:ext cx="5708025" cy="4126394"/>
            <a:chOff x="4235570" y="919740"/>
            <a:chExt cx="5708025" cy="4126394"/>
          </a:xfrm>
        </p:grpSpPr>
        <p:grpSp>
          <p:nvGrpSpPr>
            <p:cNvPr id="59" name="Grupa 58"/>
            <p:cNvGrpSpPr/>
            <p:nvPr/>
          </p:nvGrpSpPr>
          <p:grpSpPr>
            <a:xfrm>
              <a:off x="4235570" y="919740"/>
              <a:ext cx="5708025" cy="4126394"/>
              <a:chOff x="5188244" y="921503"/>
              <a:chExt cx="4079324" cy="3408450"/>
            </a:xfrm>
          </p:grpSpPr>
          <p:grpSp>
            <p:nvGrpSpPr>
              <p:cNvPr id="87" name="Grupa 86"/>
              <p:cNvGrpSpPr/>
              <p:nvPr/>
            </p:nvGrpSpPr>
            <p:grpSpPr>
              <a:xfrm>
                <a:off x="5346599" y="921503"/>
                <a:ext cx="3797399" cy="3408450"/>
                <a:chOff x="5440649" y="894609"/>
                <a:chExt cx="3657342" cy="3953436"/>
              </a:xfrm>
            </p:grpSpPr>
            <p:grpSp>
              <p:nvGrpSpPr>
                <p:cNvPr id="91" name="Grupa 90"/>
                <p:cNvGrpSpPr/>
                <p:nvPr/>
              </p:nvGrpSpPr>
              <p:grpSpPr>
                <a:xfrm>
                  <a:off x="5776942" y="894609"/>
                  <a:ext cx="2443752" cy="3857648"/>
                  <a:chOff x="5824567" y="285009"/>
                  <a:chExt cx="2443752" cy="3857648"/>
                </a:xfrm>
              </p:grpSpPr>
              <p:grpSp>
                <p:nvGrpSpPr>
                  <p:cNvPr id="93" name="Grupa 92"/>
                  <p:cNvGrpSpPr/>
                  <p:nvPr/>
                </p:nvGrpSpPr>
                <p:grpSpPr>
                  <a:xfrm>
                    <a:off x="5941392" y="450205"/>
                    <a:ext cx="2151216" cy="3555807"/>
                    <a:chOff x="3188015" y="1969476"/>
                    <a:chExt cx="3630612" cy="4258163"/>
                  </a:xfrm>
                </p:grpSpPr>
                <p:pic>
                  <p:nvPicPr>
                    <p:cNvPr id="95" name="Picture 3" descr="C:\Users\NCieplicka\Dropbox\13C(p,p')_CCB\IAC 2020\levels.png"/>
                    <p:cNvPicPr>
                      <a:picLocks noChangeAspect="1" noChangeArrowheads="1"/>
                    </p:cNvPicPr>
                    <p:nvPr/>
                  </p:nvPicPr>
                  <p:blipFill>
                    <a:blip r:embed="rId5" cstate="print">
                      <a:extLst>
                        <a:ext uri="{28A0092B-C50C-407E-A947-70E740481C1C}">
                          <a14:useLocalDpi xmlns:a14="http://schemas.microsoft.com/office/drawing/2010/main" val="0"/>
                        </a:ext>
                      </a:extLst>
                    </a:blip>
                    <a:srcRect/>
                    <a:stretch>
                      <a:fillRect/>
                    </a:stretch>
                  </p:blipFill>
                  <p:spPr bwMode="auto">
                    <a:xfrm>
                      <a:off x="3188015" y="1969476"/>
                      <a:ext cx="3630612" cy="4258163"/>
                    </a:xfrm>
                    <a:prstGeom prst="rect">
                      <a:avLst/>
                    </a:prstGeom>
                    <a:noFill/>
                    <a:extLst>
                      <a:ext uri="{909E8E84-426E-40DD-AFC4-6F175D3DCCD1}">
                        <a14:hiddenFill xmlns:a14="http://schemas.microsoft.com/office/drawing/2010/main">
                          <a:solidFill>
                            <a:srgbClr val="FFFFFF"/>
                          </a:solidFill>
                        </a14:hiddenFill>
                      </a:ext>
                    </a:extLst>
                  </p:spPr>
                </p:pic>
                <p:sp>
                  <p:nvSpPr>
                    <p:cNvPr id="96" name="Prostokąt 95"/>
                    <p:cNvSpPr/>
                    <p:nvPr/>
                  </p:nvSpPr>
                  <p:spPr>
                    <a:xfrm>
                      <a:off x="3202781" y="3020291"/>
                      <a:ext cx="728663" cy="459971"/>
                    </a:xfrm>
                    <a:prstGeom prst="rect">
                      <a:avLst/>
                    </a:prstGeom>
                    <a:solidFill>
                      <a:schemeClr val="bg1"/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pl-PL"/>
                    </a:p>
                  </p:txBody>
                </p:sp>
              </p:grpSp>
              <p:sp>
                <p:nvSpPr>
                  <p:cNvPr id="94" name="Prostokąt 93"/>
                  <p:cNvSpPr/>
                  <p:nvPr/>
                </p:nvSpPr>
                <p:spPr>
                  <a:xfrm>
                    <a:off x="5824567" y="285009"/>
                    <a:ext cx="2443752" cy="3857648"/>
                  </a:xfrm>
                  <a:prstGeom prst="rect">
                    <a:avLst/>
                  </a:prstGeom>
                  <a:solidFill>
                    <a:schemeClr val="bg1">
                      <a:alpha val="36000"/>
                    </a:schemeClr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pl-PL" dirty="0"/>
                  </a:p>
                </p:txBody>
              </p:sp>
            </p:grpSp>
            <p:pic>
              <p:nvPicPr>
                <p:cNvPr id="92" name="Picture 4" descr="C:\Users\NCieplicka\Dropbox\13C(p,p')_CCB\13C_expected_decay.png"/>
                <p:cNvPicPr>
                  <a:picLocks noChangeAspect="1" noChangeArrowheads="1"/>
                </p:cNvPicPr>
                <p:nvPr/>
              </p:nvPicPr>
              <p:blipFill rotWithShape="1">
                <a:blip r:embed="rId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 l="12523"/>
                <a:stretch/>
              </p:blipFill>
              <p:spPr bwMode="auto">
                <a:xfrm>
                  <a:off x="5440649" y="1713781"/>
                  <a:ext cx="3657342" cy="3134264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</p:grpSp>
          <p:sp>
            <p:nvSpPr>
              <p:cNvPr id="88" name="Prostokąt 87"/>
              <p:cNvSpPr/>
              <p:nvPr/>
            </p:nvSpPr>
            <p:spPr>
              <a:xfrm>
                <a:off x="8439665" y="1661984"/>
                <a:ext cx="827903" cy="759940"/>
              </a:xfrm>
              <a:prstGeom prst="rect">
                <a:avLst/>
              </a:prstGeom>
              <a:ln>
                <a:noFill/>
              </a:ln>
            </p:spPr>
            <p:style>
              <a:lnRef idx="2">
                <a:schemeClr val="accent6"/>
              </a:lnRef>
              <a:fillRef idx="1">
                <a:schemeClr val="lt1"/>
              </a:fillRef>
              <a:effectRef idx="0">
                <a:schemeClr val="accent6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pl-PL"/>
              </a:p>
            </p:txBody>
          </p:sp>
          <p:sp>
            <p:nvSpPr>
              <p:cNvPr id="89" name="Prostokąt 88"/>
              <p:cNvSpPr/>
              <p:nvPr/>
            </p:nvSpPr>
            <p:spPr>
              <a:xfrm>
                <a:off x="8252254" y="1956487"/>
                <a:ext cx="827903" cy="249194"/>
              </a:xfrm>
              <a:prstGeom prst="rect">
                <a:avLst/>
              </a:prstGeom>
              <a:ln>
                <a:noFill/>
              </a:ln>
            </p:spPr>
            <p:style>
              <a:lnRef idx="2">
                <a:schemeClr val="accent6"/>
              </a:lnRef>
              <a:fillRef idx="1">
                <a:schemeClr val="lt1"/>
              </a:fillRef>
              <a:effectRef idx="0">
                <a:schemeClr val="accent6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pl-PL"/>
              </a:p>
            </p:txBody>
          </p:sp>
          <p:sp>
            <p:nvSpPr>
              <p:cNvPr id="90" name="Prostokąt 89"/>
              <p:cNvSpPr/>
              <p:nvPr/>
            </p:nvSpPr>
            <p:spPr>
              <a:xfrm>
                <a:off x="5188244" y="2642453"/>
                <a:ext cx="975716" cy="714632"/>
              </a:xfrm>
              <a:prstGeom prst="rect">
                <a:avLst/>
              </a:prstGeom>
              <a:ln>
                <a:noFill/>
              </a:ln>
            </p:spPr>
            <p:style>
              <a:lnRef idx="2">
                <a:schemeClr val="accent6"/>
              </a:lnRef>
              <a:fillRef idx="1">
                <a:schemeClr val="lt1"/>
              </a:fillRef>
              <a:effectRef idx="0">
                <a:schemeClr val="accent6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pl-PL"/>
              </a:p>
            </p:txBody>
          </p:sp>
        </p:grpSp>
        <p:sp>
          <p:nvSpPr>
            <p:cNvPr id="70" name="pole tekstowe 69"/>
            <p:cNvSpPr txBox="1"/>
            <p:nvPr/>
          </p:nvSpPr>
          <p:spPr>
            <a:xfrm>
              <a:off x="4849921" y="1170190"/>
              <a:ext cx="1243804" cy="40011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2"/>
            </a:lnRef>
            <a:fillRef idx="1">
              <a:schemeClr val="lt1"/>
            </a:fillRef>
            <a:effectRef idx="0">
              <a:schemeClr val="accent2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r>
                <a:rPr lang="pl-PL" sz="800" i="1" dirty="0">
                  <a:latin typeface="+mj-lt"/>
                </a:rPr>
                <a:t>PROTON DECAY TO </a:t>
              </a:r>
              <a:r>
                <a:rPr lang="pl-PL" sz="800" i="1" baseline="30000" dirty="0">
                  <a:latin typeface="+mj-lt"/>
                </a:rPr>
                <a:t>12</a:t>
              </a:r>
              <a:r>
                <a:rPr lang="pl-PL" sz="800" i="1" dirty="0">
                  <a:latin typeface="+mj-lt"/>
                </a:rPr>
                <a:t>B</a:t>
              </a:r>
            </a:p>
            <a:p>
              <a:endParaRPr lang="pl-PL" sz="1200" dirty="0">
                <a:latin typeface="+mj-lt"/>
              </a:endParaRPr>
            </a:p>
          </p:txBody>
        </p:sp>
        <p:sp>
          <p:nvSpPr>
            <p:cNvPr id="71" name="pole tekstowe 70"/>
            <p:cNvSpPr txBox="1"/>
            <p:nvPr/>
          </p:nvSpPr>
          <p:spPr>
            <a:xfrm>
              <a:off x="7337976" y="1164621"/>
              <a:ext cx="1614311" cy="215444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2"/>
            </a:lnRef>
            <a:fillRef idx="1">
              <a:schemeClr val="lt1"/>
            </a:fillRef>
            <a:effectRef idx="0">
              <a:schemeClr val="accent2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r>
                <a:rPr lang="pl-PL" sz="800" i="1" dirty="0">
                  <a:latin typeface="+mj-lt"/>
                </a:rPr>
                <a:t>NEUTRON DECAY TO </a:t>
              </a:r>
              <a:r>
                <a:rPr lang="pl-PL" sz="800" i="1" baseline="30000" dirty="0">
                  <a:latin typeface="+mj-lt"/>
                </a:rPr>
                <a:t>12</a:t>
              </a:r>
              <a:r>
                <a:rPr lang="pl-PL" sz="800" i="1" dirty="0">
                  <a:latin typeface="+mj-lt"/>
                </a:rPr>
                <a:t>C</a:t>
              </a:r>
            </a:p>
          </p:txBody>
        </p:sp>
        <p:cxnSp>
          <p:nvCxnSpPr>
            <p:cNvPr id="78" name="Łącznik prostoliniowy 77"/>
            <p:cNvCxnSpPr/>
            <p:nvPr/>
          </p:nvCxnSpPr>
          <p:spPr>
            <a:xfrm>
              <a:off x="6320308" y="1931832"/>
              <a:ext cx="660042" cy="0"/>
            </a:xfrm>
            <a:prstGeom prst="line">
              <a:avLst/>
            </a:prstGeom>
            <a:ln w="28575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97" name="Grupa 96"/>
          <p:cNvGrpSpPr/>
          <p:nvPr/>
        </p:nvGrpSpPr>
        <p:grpSpPr>
          <a:xfrm>
            <a:off x="6977852" y="1802944"/>
            <a:ext cx="735523" cy="2336389"/>
            <a:chOff x="7380039" y="1670164"/>
            <a:chExt cx="621958" cy="1929885"/>
          </a:xfrm>
        </p:grpSpPr>
        <p:cxnSp>
          <p:nvCxnSpPr>
            <p:cNvPr id="98" name="Łącznik prosty ze strzałką 97"/>
            <p:cNvCxnSpPr/>
            <p:nvPr/>
          </p:nvCxnSpPr>
          <p:spPr>
            <a:xfrm>
              <a:off x="7380039" y="1774630"/>
              <a:ext cx="543866" cy="158278"/>
            </a:xfrm>
            <a:prstGeom prst="straightConnector1">
              <a:avLst/>
            </a:prstGeom>
            <a:ln w="28575">
              <a:solidFill>
                <a:srgbClr val="00B050"/>
              </a:solidFill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9" name="Łącznik prosty ze strzałką 98"/>
            <p:cNvCxnSpPr/>
            <p:nvPr/>
          </p:nvCxnSpPr>
          <p:spPr>
            <a:xfrm>
              <a:off x="8001996" y="1931670"/>
              <a:ext cx="1" cy="1668379"/>
            </a:xfrm>
            <a:prstGeom prst="straightConnector1">
              <a:avLst/>
            </a:prstGeom>
            <a:ln w="28575">
              <a:solidFill>
                <a:srgbClr val="00B050"/>
              </a:solidFill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00" name="pole tekstowe 99"/>
            <p:cNvSpPr txBox="1"/>
            <p:nvPr/>
          </p:nvSpPr>
          <p:spPr>
            <a:xfrm>
              <a:off x="7538347" y="1670164"/>
              <a:ext cx="425116" cy="21544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pl-PL" sz="800" i="1" dirty="0">
                  <a:solidFill>
                    <a:srgbClr val="00B050"/>
                  </a:solidFill>
                  <a:latin typeface="+mj-lt"/>
                </a:rPr>
                <a:t>24(5)</a:t>
              </a:r>
            </a:p>
          </p:txBody>
        </p:sp>
      </p:grpSp>
      <p:grpSp>
        <p:nvGrpSpPr>
          <p:cNvPr id="101" name="Grupa 100"/>
          <p:cNvGrpSpPr/>
          <p:nvPr/>
        </p:nvGrpSpPr>
        <p:grpSpPr>
          <a:xfrm>
            <a:off x="5234883" y="1809958"/>
            <a:ext cx="1077138" cy="664084"/>
            <a:chOff x="6201446" y="1663811"/>
            <a:chExt cx="910827" cy="548541"/>
          </a:xfrm>
        </p:grpSpPr>
        <p:cxnSp>
          <p:nvCxnSpPr>
            <p:cNvPr id="102" name="Łącznik prosty ze strzałką 101"/>
            <p:cNvCxnSpPr/>
            <p:nvPr/>
          </p:nvCxnSpPr>
          <p:spPr>
            <a:xfrm flipH="1">
              <a:off x="6650352" y="1752650"/>
              <a:ext cx="450437" cy="259754"/>
            </a:xfrm>
            <a:prstGeom prst="straightConnector1">
              <a:avLst/>
            </a:prstGeom>
            <a:ln w="28575">
              <a:solidFill>
                <a:srgbClr val="0000FF"/>
              </a:solidFill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3" name="Łącznik prosty ze strzałką 102"/>
            <p:cNvCxnSpPr/>
            <p:nvPr/>
          </p:nvCxnSpPr>
          <p:spPr>
            <a:xfrm flipH="1">
              <a:off x="6644938" y="1745372"/>
              <a:ext cx="467335" cy="153830"/>
            </a:xfrm>
            <a:prstGeom prst="straightConnector1">
              <a:avLst/>
            </a:prstGeom>
            <a:ln w="28575">
              <a:solidFill>
                <a:srgbClr val="0000FF"/>
              </a:solidFill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4" name="Łącznik prosty ze strzałką 103"/>
            <p:cNvCxnSpPr/>
            <p:nvPr/>
          </p:nvCxnSpPr>
          <p:spPr>
            <a:xfrm flipH="1">
              <a:off x="6201446" y="1902493"/>
              <a:ext cx="2671" cy="200528"/>
            </a:xfrm>
            <a:prstGeom prst="straightConnector1">
              <a:avLst/>
            </a:prstGeom>
            <a:ln w="28575">
              <a:solidFill>
                <a:srgbClr val="0000FF"/>
              </a:solidFill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5" name="Łącznik prosty ze strzałką 104"/>
            <p:cNvCxnSpPr/>
            <p:nvPr/>
          </p:nvCxnSpPr>
          <p:spPr>
            <a:xfrm flipH="1">
              <a:off x="6405355" y="2011824"/>
              <a:ext cx="2671" cy="200528"/>
            </a:xfrm>
            <a:prstGeom prst="straightConnector1">
              <a:avLst/>
            </a:prstGeom>
            <a:ln w="28575">
              <a:solidFill>
                <a:srgbClr val="0000FF"/>
              </a:solidFill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06" name="pole tekstowe 105"/>
            <p:cNvSpPr txBox="1"/>
            <p:nvPr/>
          </p:nvSpPr>
          <p:spPr>
            <a:xfrm>
              <a:off x="6625224" y="1663811"/>
              <a:ext cx="342853" cy="17795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pl-PL" sz="800" i="1" dirty="0">
                  <a:solidFill>
                    <a:srgbClr val="0000FF"/>
                  </a:solidFill>
                  <a:latin typeface="+mj-lt"/>
                </a:rPr>
                <a:t>7(2)</a:t>
              </a:r>
            </a:p>
          </p:txBody>
        </p:sp>
      </p:grpSp>
      <p:grpSp>
        <p:nvGrpSpPr>
          <p:cNvPr id="107" name="Grupa 106"/>
          <p:cNvGrpSpPr/>
          <p:nvPr/>
        </p:nvGrpSpPr>
        <p:grpSpPr>
          <a:xfrm>
            <a:off x="5649901" y="1932373"/>
            <a:ext cx="857441" cy="549604"/>
            <a:chOff x="6474259" y="1789058"/>
            <a:chExt cx="725052" cy="453979"/>
          </a:xfrm>
        </p:grpSpPr>
        <p:cxnSp>
          <p:nvCxnSpPr>
            <p:cNvPr id="109" name="Łącznik prosty ze strzałką 108"/>
            <p:cNvCxnSpPr>
              <a:cxnSpLocks/>
            </p:cNvCxnSpPr>
            <p:nvPr/>
          </p:nvCxnSpPr>
          <p:spPr>
            <a:xfrm>
              <a:off x="6474259" y="2117741"/>
              <a:ext cx="0" cy="125296"/>
            </a:xfrm>
            <a:prstGeom prst="straightConnector1">
              <a:avLst/>
            </a:prstGeom>
            <a:ln w="28575">
              <a:solidFill>
                <a:srgbClr val="FF0000"/>
              </a:solidFill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4" name="Łącznik prosty ze strzałką 113"/>
            <p:cNvCxnSpPr/>
            <p:nvPr/>
          </p:nvCxnSpPr>
          <p:spPr>
            <a:xfrm flipH="1">
              <a:off x="6559398" y="1789058"/>
              <a:ext cx="479756" cy="318017"/>
            </a:xfrm>
            <a:prstGeom prst="straightConnector1">
              <a:avLst/>
            </a:prstGeom>
            <a:ln w="28575">
              <a:solidFill>
                <a:srgbClr val="FF0000"/>
              </a:solidFill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15" name="pole tekstowe 114"/>
            <p:cNvSpPr txBox="1"/>
            <p:nvPr/>
          </p:nvSpPr>
          <p:spPr>
            <a:xfrm>
              <a:off x="6774195" y="1902297"/>
              <a:ext cx="425116" cy="21544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pl-PL" sz="800" i="1" dirty="0">
                  <a:solidFill>
                    <a:srgbClr val="FF0000"/>
                  </a:solidFill>
                  <a:latin typeface="+mj-lt"/>
                </a:rPr>
                <a:t>69(6)</a:t>
              </a:r>
            </a:p>
          </p:txBody>
        </p:sp>
      </p:grpSp>
      <p:cxnSp>
        <p:nvCxnSpPr>
          <p:cNvPr id="116" name="Łącznik prosty ze strzałką 115"/>
          <p:cNvCxnSpPr/>
          <p:nvPr/>
        </p:nvCxnSpPr>
        <p:spPr>
          <a:xfrm flipH="1">
            <a:off x="5745517" y="1951629"/>
            <a:ext cx="566572" cy="518529"/>
          </a:xfrm>
          <a:prstGeom prst="straightConnector1">
            <a:avLst/>
          </a:prstGeom>
          <a:ln w="19050">
            <a:solidFill>
              <a:srgbClr val="FFFF00"/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7" name="pole tekstowe 116"/>
          <p:cNvSpPr txBox="1"/>
          <p:nvPr/>
        </p:nvSpPr>
        <p:spPr>
          <a:xfrm>
            <a:off x="5836247" y="2501422"/>
            <a:ext cx="1327608" cy="261610"/>
          </a:xfrm>
          <a:prstGeom prst="rect">
            <a:avLst/>
          </a:prstGeom>
          <a:solidFill>
            <a:srgbClr val="FFFF00"/>
          </a:solidFill>
        </p:spPr>
        <p:txBody>
          <a:bodyPr wrap="none" rtlCol="0">
            <a:spAutoFit/>
          </a:bodyPr>
          <a:lstStyle/>
          <a:p>
            <a:r>
              <a:rPr lang="pl-PL" sz="1100" dirty="0" err="1">
                <a:latin typeface="+mj-lt"/>
              </a:rPr>
              <a:t>Decay</a:t>
            </a:r>
            <a:r>
              <a:rPr lang="pl-PL" sz="1100" dirty="0">
                <a:latin typeface="+mj-lt"/>
              </a:rPr>
              <a:t> to </a:t>
            </a:r>
            <a:r>
              <a:rPr lang="pl-PL" sz="1100" baseline="30000" dirty="0">
                <a:latin typeface="+mj-lt"/>
              </a:rPr>
              <a:t>12</a:t>
            </a:r>
            <a:r>
              <a:rPr lang="pl-PL" sz="1100" dirty="0">
                <a:latin typeface="+mj-lt"/>
              </a:rPr>
              <a:t>B </a:t>
            </a:r>
            <a:r>
              <a:rPr lang="pl-PL" sz="1100" dirty="0" err="1">
                <a:latin typeface="+mj-lt"/>
              </a:rPr>
              <a:t>g.s</a:t>
            </a:r>
            <a:r>
              <a:rPr lang="pl-PL" sz="1100" dirty="0">
                <a:latin typeface="+mj-lt"/>
              </a:rPr>
              <a:t>. ?</a:t>
            </a:r>
          </a:p>
        </p:txBody>
      </p:sp>
      <p:grpSp>
        <p:nvGrpSpPr>
          <p:cNvPr id="119" name="Grupa 118"/>
          <p:cNvGrpSpPr/>
          <p:nvPr/>
        </p:nvGrpSpPr>
        <p:grpSpPr>
          <a:xfrm>
            <a:off x="7822706" y="3671521"/>
            <a:ext cx="484538" cy="289337"/>
            <a:chOff x="8458200" y="577438"/>
            <a:chExt cx="484538" cy="289337"/>
          </a:xfrm>
        </p:grpSpPr>
        <p:cxnSp>
          <p:nvCxnSpPr>
            <p:cNvPr id="120" name="Łącznik prostoliniowy 119"/>
            <p:cNvCxnSpPr/>
            <p:nvPr/>
          </p:nvCxnSpPr>
          <p:spPr>
            <a:xfrm>
              <a:off x="8466488" y="577438"/>
              <a:ext cx="476250" cy="285750"/>
            </a:xfrm>
            <a:prstGeom prst="line">
              <a:avLst/>
            </a:prstGeom>
            <a:ln w="28575">
              <a:solidFill>
                <a:srgbClr val="B622DE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1" name="Łącznik prostoliniowy 120"/>
            <p:cNvCxnSpPr/>
            <p:nvPr/>
          </p:nvCxnSpPr>
          <p:spPr>
            <a:xfrm flipH="1">
              <a:off x="8458200" y="581025"/>
              <a:ext cx="476250" cy="285750"/>
            </a:xfrm>
            <a:prstGeom prst="line">
              <a:avLst/>
            </a:prstGeom>
            <a:ln w="28575">
              <a:solidFill>
                <a:srgbClr val="B622DE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24" name="Grupa 123"/>
          <p:cNvGrpSpPr/>
          <p:nvPr/>
        </p:nvGrpSpPr>
        <p:grpSpPr>
          <a:xfrm>
            <a:off x="2650399" y="2752887"/>
            <a:ext cx="2713913" cy="2154932"/>
            <a:chOff x="5210175" y="3615720"/>
            <a:chExt cx="1833260" cy="1451581"/>
          </a:xfrm>
        </p:grpSpPr>
        <p:grpSp>
          <p:nvGrpSpPr>
            <p:cNvPr id="129" name="Grupa 128"/>
            <p:cNvGrpSpPr/>
            <p:nvPr/>
          </p:nvGrpSpPr>
          <p:grpSpPr>
            <a:xfrm>
              <a:off x="5210175" y="3615721"/>
              <a:ext cx="1759036" cy="1451580"/>
              <a:chOff x="2637254" y="2162255"/>
              <a:chExt cx="3486416" cy="3335704"/>
            </a:xfrm>
          </p:grpSpPr>
          <p:pic>
            <p:nvPicPr>
              <p:cNvPr id="133" name="Picture 2" descr="C:\Users\NCieplicka\Dropbox\13C(p,p')_CCB\thin_target\VI_2020\cut_bez_tla_z_tlem_FINAL.png"/>
              <p:cNvPicPr>
                <a:picLocks noChangeAspect="1" noChangeArrowheads="1"/>
              </p:cNvPicPr>
              <p:nvPr/>
            </p:nvPicPr>
            <p:blipFill>
              <a:blip r:embed="rId7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637254" y="2162255"/>
                <a:ext cx="3486416" cy="3335704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sp>
            <p:nvSpPr>
              <p:cNvPr id="134" name="Prostokąt 133"/>
              <p:cNvSpPr/>
              <p:nvPr/>
            </p:nvSpPr>
            <p:spPr>
              <a:xfrm>
                <a:off x="4337223" y="2279821"/>
                <a:ext cx="1720928" cy="333633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l-PL"/>
              </a:p>
            </p:txBody>
          </p:sp>
        </p:grpSp>
        <p:cxnSp>
          <p:nvCxnSpPr>
            <p:cNvPr id="130" name="Łącznik prostoliniowy 129"/>
            <p:cNvCxnSpPr/>
            <p:nvPr/>
          </p:nvCxnSpPr>
          <p:spPr>
            <a:xfrm>
              <a:off x="6229165" y="3812067"/>
              <a:ext cx="152516" cy="0"/>
            </a:xfrm>
            <a:prstGeom prst="line">
              <a:avLst/>
            </a:prstGeom>
            <a:ln w="19050">
              <a:solidFill>
                <a:srgbClr val="0000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1" name="Łącznik prostoliniowy 130"/>
            <p:cNvCxnSpPr/>
            <p:nvPr/>
          </p:nvCxnSpPr>
          <p:spPr>
            <a:xfrm>
              <a:off x="6229165" y="3696650"/>
              <a:ext cx="159183" cy="958"/>
            </a:xfrm>
            <a:prstGeom prst="line">
              <a:avLst/>
            </a:prstGeom>
            <a:ln w="190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32" name="Prostokąt 131"/>
            <p:cNvSpPr/>
            <p:nvPr/>
          </p:nvSpPr>
          <p:spPr>
            <a:xfrm>
              <a:off x="6358741" y="3615720"/>
              <a:ext cx="684694" cy="284019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r>
                <a:rPr lang="pl-PL" sz="600" dirty="0">
                  <a:latin typeface="+mj-lt"/>
                </a:rPr>
                <a:t>NO BACKGR. SUBTR.</a:t>
              </a:r>
            </a:p>
            <a:p>
              <a:endParaRPr lang="pl-PL" sz="600" dirty="0">
                <a:latin typeface="+mj-lt"/>
              </a:endParaRPr>
            </a:p>
            <a:p>
              <a:r>
                <a:rPr lang="pl-PL" sz="600" dirty="0">
                  <a:latin typeface="+mj-lt"/>
                </a:rPr>
                <a:t>WITH BACKGR. SUBTR.</a:t>
              </a:r>
            </a:p>
          </p:txBody>
        </p:sp>
      </p:grpSp>
      <p:cxnSp>
        <p:nvCxnSpPr>
          <p:cNvPr id="136" name="Łącznik prostoliniowy 135"/>
          <p:cNvCxnSpPr>
            <a:cxnSpLocks/>
          </p:cNvCxnSpPr>
          <p:nvPr/>
        </p:nvCxnSpPr>
        <p:spPr>
          <a:xfrm>
            <a:off x="3692362" y="2932947"/>
            <a:ext cx="0" cy="1705383"/>
          </a:xfrm>
          <a:prstGeom prst="line">
            <a:avLst/>
          </a:prstGeom>
          <a:ln w="12700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7" name="pole tekstowe 136"/>
          <p:cNvSpPr txBox="1"/>
          <p:nvPr/>
        </p:nvSpPr>
        <p:spPr>
          <a:xfrm>
            <a:off x="3583255" y="2714677"/>
            <a:ext cx="441221" cy="256246"/>
          </a:xfrm>
          <a:prstGeom prst="rect">
            <a:avLst/>
          </a:prstGeom>
          <a:noFill/>
        </p:spPr>
        <p:txBody>
          <a:bodyPr wrap="square" lIns="36000" tIns="36000" rIns="36000" bIns="36000" rtlCol="0">
            <a:spAutoFit/>
          </a:bodyPr>
          <a:lstStyle/>
          <a:p>
            <a:r>
              <a:rPr lang="pl-PL" sz="800" dirty="0">
                <a:latin typeface="+mj-lt"/>
              </a:rPr>
              <a:t>3.0 </a:t>
            </a:r>
            <a:r>
              <a:rPr lang="pl-PL" sz="800" dirty="0" err="1">
                <a:latin typeface="+mj-lt"/>
              </a:rPr>
              <a:t>MeV</a:t>
            </a:r>
            <a:endParaRPr lang="pl-PL" sz="800" dirty="0">
              <a:latin typeface="+mj-lt"/>
            </a:endParaRPr>
          </a:p>
        </p:txBody>
      </p:sp>
      <p:sp>
        <p:nvSpPr>
          <p:cNvPr id="138" name="pole tekstowe 137"/>
          <p:cNvSpPr txBox="1"/>
          <p:nvPr/>
        </p:nvSpPr>
        <p:spPr>
          <a:xfrm>
            <a:off x="5938041" y="2309312"/>
            <a:ext cx="344646" cy="169277"/>
          </a:xfrm>
          <a:prstGeom prst="rect">
            <a:avLst/>
          </a:prstGeom>
          <a:solidFill>
            <a:schemeClr val="accent2"/>
          </a:solidFill>
        </p:spPr>
        <p:txBody>
          <a:bodyPr wrap="none" lIns="0" tIns="0" rIns="0" bIns="0" rtlCol="0">
            <a:spAutoFit/>
          </a:bodyPr>
          <a:lstStyle/>
          <a:p>
            <a:r>
              <a:rPr lang="pl-PL" sz="1100" b="1" dirty="0">
                <a:solidFill>
                  <a:srgbClr val="FFFF00"/>
                </a:solidFill>
                <a:latin typeface="+mj-lt"/>
              </a:rPr>
              <a:t> 0-23</a:t>
            </a:r>
          </a:p>
        </p:txBody>
      </p:sp>
      <p:graphicFrame>
        <p:nvGraphicFramePr>
          <p:cNvPr id="58" name="Tabela 57">
            <a:extLst>
              <a:ext uri="{FF2B5EF4-FFF2-40B4-BE49-F238E27FC236}">
                <a16:creationId xmlns:a16="http://schemas.microsoft.com/office/drawing/2014/main" id="{848296B8-C234-4619-97F3-C0E9D421F74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19462619"/>
              </p:ext>
            </p:extLst>
          </p:nvPr>
        </p:nvGraphicFramePr>
        <p:xfrm>
          <a:off x="384503" y="3836155"/>
          <a:ext cx="1956124" cy="1110000"/>
        </p:xfrm>
        <a:graphic>
          <a:graphicData uri="http://schemas.openxmlformats.org/drawingml/2006/table">
            <a:tbl>
              <a:tblPr firstRow="1" bandRow="1">
                <a:tableStyleId>{D7AC3CCA-C797-4891-BE02-D94E43425B78}</a:tableStyleId>
              </a:tblPr>
              <a:tblGrid>
                <a:gridCol w="97806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97806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188128">
                <a:tc>
                  <a:txBody>
                    <a:bodyPr/>
                    <a:lstStyle/>
                    <a:p>
                      <a:pPr algn="ctr"/>
                      <a:r>
                        <a:rPr lang="pl-PL" sz="1000" dirty="0" err="1">
                          <a:latin typeface="+mj-lt"/>
                        </a:rPr>
                        <a:t>Excit.Energy</a:t>
                      </a:r>
                      <a:br>
                        <a:rPr lang="pl-PL" sz="1000" dirty="0">
                          <a:latin typeface="+mj-lt"/>
                        </a:rPr>
                      </a:br>
                      <a:r>
                        <a:rPr lang="pl-PL" sz="1000" baseline="0" dirty="0">
                          <a:latin typeface="+mj-lt"/>
                        </a:rPr>
                        <a:t> </a:t>
                      </a:r>
                      <a:r>
                        <a:rPr lang="pl-PL" sz="1000" dirty="0">
                          <a:latin typeface="+mj-lt"/>
                        </a:rPr>
                        <a:t>in </a:t>
                      </a:r>
                      <a:r>
                        <a:rPr lang="pl-PL" sz="1000" baseline="30000" dirty="0">
                          <a:latin typeface="+mj-lt"/>
                        </a:rPr>
                        <a:t>12</a:t>
                      </a:r>
                      <a:r>
                        <a:rPr lang="pl-PL" sz="1000" dirty="0">
                          <a:latin typeface="+mj-lt"/>
                        </a:rPr>
                        <a:t>B [</a:t>
                      </a:r>
                      <a:r>
                        <a:rPr lang="pl-PL" sz="1000" dirty="0" err="1">
                          <a:latin typeface="+mj-lt"/>
                        </a:rPr>
                        <a:t>MeV</a:t>
                      </a:r>
                      <a:r>
                        <a:rPr lang="pl-PL" sz="1000" dirty="0">
                          <a:latin typeface="+mj-lt"/>
                        </a:rPr>
                        <a:t>]</a:t>
                      </a:r>
                      <a:endParaRPr lang="pl-PL" sz="1000" b="1" dirty="0">
                        <a:latin typeface="+mj-lt"/>
                      </a:endParaRPr>
                    </a:p>
                  </a:txBody>
                  <a:tcPr marL="3600" marR="3600" marT="3600" marB="360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sz="1000" dirty="0" err="1">
                          <a:latin typeface="+mj-lt"/>
                        </a:rPr>
                        <a:t>E</a:t>
                      </a:r>
                      <a:r>
                        <a:rPr lang="pl-PL" sz="1000" baseline="-25000" dirty="0" err="1">
                          <a:latin typeface="+mj-lt"/>
                        </a:rPr>
                        <a:t>proton</a:t>
                      </a:r>
                      <a:r>
                        <a:rPr lang="pl-PL" sz="1000" baseline="30000" dirty="0">
                          <a:latin typeface="+mj-lt"/>
                        </a:rPr>
                        <a:t> </a:t>
                      </a:r>
                      <a:r>
                        <a:rPr lang="pl-PL" sz="1000" baseline="0" dirty="0">
                          <a:latin typeface="+mj-lt"/>
                        </a:rPr>
                        <a:t>[</a:t>
                      </a:r>
                      <a:r>
                        <a:rPr lang="pl-PL" sz="1000" baseline="0" dirty="0" err="1">
                          <a:latin typeface="+mj-lt"/>
                        </a:rPr>
                        <a:t>MeV</a:t>
                      </a:r>
                      <a:r>
                        <a:rPr lang="pl-PL" sz="1000" baseline="0" dirty="0">
                          <a:latin typeface="+mj-lt"/>
                        </a:rPr>
                        <a:t>]</a:t>
                      </a:r>
                      <a:endParaRPr lang="pl-PL" sz="1000" b="1" baseline="-25000" dirty="0">
                        <a:latin typeface="+mj-lt"/>
                      </a:endParaRPr>
                    </a:p>
                  </a:txBody>
                  <a:tcPr marL="3600" marR="3600" marT="3600" marB="3600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96235">
                <a:tc>
                  <a:txBody>
                    <a:bodyPr/>
                    <a:lstStyle/>
                    <a:p>
                      <a:pPr algn="ctr"/>
                      <a:r>
                        <a:rPr lang="pl-PL" sz="1000" b="1" dirty="0">
                          <a:latin typeface="+mj-lt"/>
                        </a:rPr>
                        <a:t>2.723</a:t>
                      </a:r>
                    </a:p>
                  </a:txBody>
                  <a:tcPr marL="3600" marR="3600" marT="3600" marB="360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sz="1000" b="1" dirty="0">
                          <a:latin typeface="+mj-lt"/>
                        </a:rPr>
                        <a:t>1.214</a:t>
                      </a:r>
                    </a:p>
                  </a:txBody>
                  <a:tcPr marL="3600" marR="3600" marT="3600" marB="3600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96235">
                <a:tc>
                  <a:txBody>
                    <a:bodyPr/>
                    <a:lstStyle/>
                    <a:p>
                      <a:pPr algn="ctr"/>
                      <a:r>
                        <a:rPr lang="pl-PL" sz="1000" b="1" dirty="0">
                          <a:latin typeface="+mj-lt"/>
                        </a:rPr>
                        <a:t>2.621</a:t>
                      </a:r>
                    </a:p>
                  </a:txBody>
                  <a:tcPr marL="3600" marR="3600" marT="3600" marB="360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sz="1000" b="1" dirty="0">
                          <a:latin typeface="+mj-lt"/>
                        </a:rPr>
                        <a:t>1.316</a:t>
                      </a:r>
                    </a:p>
                  </a:txBody>
                  <a:tcPr marL="3600" marR="3600" marT="3600" marB="3600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96235">
                <a:tc>
                  <a:txBody>
                    <a:bodyPr/>
                    <a:lstStyle/>
                    <a:p>
                      <a:pPr algn="ctr"/>
                      <a:r>
                        <a:rPr lang="pl-PL" sz="1000" b="1" dirty="0">
                          <a:latin typeface="+mj-lt"/>
                        </a:rPr>
                        <a:t>1.674</a:t>
                      </a:r>
                    </a:p>
                  </a:txBody>
                  <a:tcPr marL="3600" marR="3600" marT="3600" marB="360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sz="1000" b="1" dirty="0">
                          <a:latin typeface="+mj-lt"/>
                        </a:rPr>
                        <a:t>2.263</a:t>
                      </a:r>
                    </a:p>
                  </a:txBody>
                  <a:tcPr marL="3600" marR="3600" marT="3600" marB="3600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96235">
                <a:tc>
                  <a:txBody>
                    <a:bodyPr/>
                    <a:lstStyle/>
                    <a:p>
                      <a:pPr algn="ctr"/>
                      <a:r>
                        <a:rPr lang="pl-PL" sz="1000" b="1" dirty="0">
                          <a:latin typeface="+mj-lt"/>
                        </a:rPr>
                        <a:t>0.953</a:t>
                      </a:r>
                    </a:p>
                  </a:txBody>
                  <a:tcPr marL="3600" marR="3600" marT="3600" marB="360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sz="1000" b="1" dirty="0">
                          <a:latin typeface="+mj-lt"/>
                        </a:rPr>
                        <a:t>2.984</a:t>
                      </a:r>
                    </a:p>
                  </a:txBody>
                  <a:tcPr marL="3600" marR="3600" marT="3600" marB="3600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96235">
                <a:tc>
                  <a:txBody>
                    <a:bodyPr/>
                    <a:lstStyle/>
                    <a:p>
                      <a:pPr algn="ctr"/>
                      <a:r>
                        <a:rPr lang="pl-PL" sz="1000" b="1" dirty="0">
                          <a:latin typeface="+mj-lt"/>
                        </a:rPr>
                        <a:t>0.0</a:t>
                      </a:r>
                    </a:p>
                  </a:txBody>
                  <a:tcPr marL="3600" marR="3600" marT="3600" marB="360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sz="1000" b="1" dirty="0">
                          <a:latin typeface="+mj-lt"/>
                        </a:rPr>
                        <a:t>3.937</a:t>
                      </a:r>
                    </a:p>
                  </a:txBody>
                  <a:tcPr marL="3600" marR="3600" marT="3600" marB="3600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pic>
        <p:nvPicPr>
          <p:cNvPr id="9" name="Obraz 8">
            <a:extLst>
              <a:ext uri="{FF2B5EF4-FFF2-40B4-BE49-F238E27FC236}">
                <a16:creationId xmlns:a16="http://schemas.microsoft.com/office/drawing/2014/main" id="{58BE71F6-E816-4838-8316-58FAC9495B07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94955" y="2067452"/>
            <a:ext cx="2382040" cy="16963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0729182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8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upa 4">
            <a:extLst>
              <a:ext uri="{FF2B5EF4-FFF2-40B4-BE49-F238E27FC236}">
                <a16:creationId xmlns:a16="http://schemas.microsoft.com/office/drawing/2014/main" id="{308171CC-3448-4A2C-81FB-EB2A9EA6FC52}"/>
              </a:ext>
            </a:extLst>
          </p:cNvPr>
          <p:cNvGrpSpPr/>
          <p:nvPr/>
        </p:nvGrpSpPr>
        <p:grpSpPr>
          <a:xfrm>
            <a:off x="5007478" y="652879"/>
            <a:ext cx="4200269" cy="3935954"/>
            <a:chOff x="5007478" y="652879"/>
            <a:chExt cx="4200269" cy="3935954"/>
          </a:xfrm>
        </p:grpSpPr>
        <p:sp>
          <p:nvSpPr>
            <p:cNvPr id="18" name="Symbol zastępczy zawartości 2">
              <a:extLst>
                <a:ext uri="{FF2B5EF4-FFF2-40B4-BE49-F238E27FC236}">
                  <a16:creationId xmlns:a16="http://schemas.microsoft.com/office/drawing/2014/main" id="{E94B83E8-DBE6-44E3-BF43-C081FF331504}"/>
                </a:ext>
              </a:extLst>
            </p:cNvPr>
            <p:cNvSpPr txBox="1">
              <a:spLocks/>
            </p:cNvSpPr>
            <p:nvPr/>
          </p:nvSpPr>
          <p:spPr>
            <a:xfrm>
              <a:off x="5268528" y="1551286"/>
              <a:ext cx="3861660" cy="3037547"/>
            </a:xfrm>
            <a:prstGeom prst="rect">
              <a:avLst/>
            </a:prstGeom>
          </p:spPr>
          <p:txBody>
            <a:bodyPr vert="horz" lIns="91440" tIns="45720" rIns="91440" bIns="45720" rtlCol="0">
              <a:noAutofit/>
            </a:bodyPr>
            <a:lstStyle>
              <a:lvl1pPr marL="0" indent="0" algn="ctr" defTabSz="914400" rtl="0" eaLnBrk="1" latinLnBrk="0" hangingPunct="1">
                <a:spcBef>
                  <a:spcPct val="20000"/>
                </a:spcBef>
                <a:buFont typeface="Arial" pitchFamily="34" charset="0"/>
                <a:buNone/>
                <a:defRPr sz="32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1pPr>
              <a:lvl2pPr marL="457200" indent="0" algn="ctr" defTabSz="914400" rtl="0" eaLnBrk="1" latinLnBrk="0" hangingPunct="1">
                <a:spcBef>
                  <a:spcPct val="20000"/>
                </a:spcBef>
                <a:buFont typeface="Arial" pitchFamily="34" charset="0"/>
                <a:buNone/>
                <a:defRPr sz="28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2pPr>
              <a:lvl3pPr marL="914400" indent="0" algn="ctr" defTabSz="914400" rtl="0" eaLnBrk="1" latinLnBrk="0" hangingPunct="1">
                <a:spcBef>
                  <a:spcPct val="20000"/>
                </a:spcBef>
                <a:buFont typeface="Arial" pitchFamily="34" charset="0"/>
                <a:buNone/>
                <a:defRPr sz="24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3pPr>
              <a:lvl4pPr marL="1371600" indent="0" algn="ctr" defTabSz="914400" rtl="0" eaLnBrk="1" latinLnBrk="0" hangingPunct="1">
                <a:spcBef>
                  <a:spcPct val="20000"/>
                </a:spcBef>
                <a:buFont typeface="Arial" pitchFamily="34" charset="0"/>
                <a:buNone/>
                <a:defRPr sz="20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4pPr>
              <a:lvl5pPr marL="1828800" indent="0" algn="ctr" defTabSz="914400" rtl="0" eaLnBrk="1" latinLnBrk="0" hangingPunct="1">
                <a:spcBef>
                  <a:spcPct val="20000"/>
                </a:spcBef>
                <a:buFont typeface="Arial" pitchFamily="34" charset="0"/>
                <a:buNone/>
                <a:defRPr sz="20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5pPr>
              <a:lvl6pPr marL="2286000" indent="0" algn="ctr" defTabSz="914400" rtl="0" eaLnBrk="1" latinLnBrk="0" hangingPunct="1">
                <a:spcBef>
                  <a:spcPct val="20000"/>
                </a:spcBef>
                <a:buFont typeface="Arial" pitchFamily="34" charset="0"/>
                <a:buNone/>
                <a:defRPr sz="20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6pPr>
              <a:lvl7pPr marL="2743200" indent="0" algn="ctr" defTabSz="914400" rtl="0" eaLnBrk="1" latinLnBrk="0" hangingPunct="1">
                <a:spcBef>
                  <a:spcPct val="20000"/>
                </a:spcBef>
                <a:buFont typeface="Arial" pitchFamily="34" charset="0"/>
                <a:buNone/>
                <a:defRPr sz="20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7pPr>
              <a:lvl8pPr marL="3200400" indent="0" algn="ctr" defTabSz="914400" rtl="0" eaLnBrk="1" latinLnBrk="0" hangingPunct="1">
                <a:spcBef>
                  <a:spcPct val="20000"/>
                </a:spcBef>
                <a:buFont typeface="Arial" pitchFamily="34" charset="0"/>
                <a:buNone/>
                <a:defRPr sz="20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8pPr>
              <a:lvl9pPr marL="3657600" indent="0" algn="ctr" defTabSz="914400" rtl="0" eaLnBrk="1" latinLnBrk="0" hangingPunct="1">
                <a:spcBef>
                  <a:spcPct val="20000"/>
                </a:spcBef>
                <a:buFont typeface="Arial" pitchFamily="34" charset="0"/>
                <a:buNone/>
                <a:defRPr sz="20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109728" algn="l"/>
              <a:r>
                <a:rPr lang="en-US" sz="1200" dirty="0">
                  <a:solidFill>
                    <a:schemeClr val="tx1"/>
                  </a:solidFill>
                  <a:latin typeface="+mj-lt"/>
                </a:rPr>
                <a:t>The </a:t>
              </a:r>
              <a:r>
                <a:rPr lang="en-US" sz="1200" b="1" dirty="0">
                  <a:solidFill>
                    <a:schemeClr val="tx1"/>
                  </a:solidFill>
                  <a:latin typeface="+mj-lt"/>
                </a:rPr>
                <a:t>Gamow Shell Model </a:t>
              </a:r>
              <a:r>
                <a:rPr lang="en-US" sz="1200" dirty="0">
                  <a:solidFill>
                    <a:schemeClr val="tx1"/>
                  </a:solidFill>
                  <a:latin typeface="+mj-lt"/>
                </a:rPr>
                <a:t>is an </a:t>
              </a:r>
              <a:r>
                <a:rPr lang="en-US" sz="1200" b="1" u="sng" dirty="0">
                  <a:solidFill>
                    <a:schemeClr val="tx1"/>
                  </a:solidFill>
                  <a:latin typeface="+mj-lt"/>
                </a:rPr>
                <a:t>open-quantum system extension of the traditional Shell Model</a:t>
              </a:r>
              <a:r>
                <a:rPr lang="en-US" sz="1200" dirty="0">
                  <a:solidFill>
                    <a:schemeClr val="tx1"/>
                  </a:solidFill>
                  <a:latin typeface="+mj-lt"/>
                </a:rPr>
                <a:t>, </a:t>
              </a:r>
              <a:r>
                <a:rPr lang="pl-PL" sz="1200" dirty="0" err="1">
                  <a:solidFill>
                    <a:schemeClr val="tx1"/>
                  </a:solidFill>
                  <a:latin typeface="+mj-lt"/>
                </a:rPr>
                <a:t>which</a:t>
              </a:r>
              <a:r>
                <a:rPr lang="pl-PL" sz="1200" dirty="0">
                  <a:solidFill>
                    <a:schemeClr val="tx1"/>
                  </a:solidFill>
                  <a:latin typeface="+mj-lt"/>
                </a:rPr>
                <a:t> </a:t>
              </a:r>
              <a:r>
                <a:rPr lang="pl-PL" sz="1200" dirty="0" err="1">
                  <a:solidFill>
                    <a:schemeClr val="tx1"/>
                  </a:solidFill>
                  <a:latin typeface="+mj-lt"/>
                </a:rPr>
                <a:t>provides</a:t>
              </a:r>
              <a:r>
                <a:rPr lang="pl-PL" sz="1200" dirty="0">
                  <a:solidFill>
                    <a:schemeClr val="tx1"/>
                  </a:solidFill>
                  <a:latin typeface="+mj-lt"/>
                </a:rPr>
                <a:t>:</a:t>
              </a:r>
            </a:p>
            <a:p>
              <a:pPr marL="109728" algn="l"/>
              <a:endParaRPr lang="pl-PL" sz="1200" dirty="0">
                <a:solidFill>
                  <a:schemeClr val="tx1"/>
                </a:solidFill>
                <a:latin typeface="+mj-lt"/>
              </a:endParaRPr>
            </a:p>
            <a:p>
              <a:pPr marL="281178" indent="-171450" algn="l">
                <a:buFont typeface="Wingdings" pitchFamily="2" charset="2"/>
                <a:buChar char="Ø"/>
              </a:pPr>
              <a:r>
                <a:rPr lang="en-US" sz="1200" dirty="0">
                  <a:solidFill>
                    <a:schemeClr val="tx1"/>
                  </a:solidFill>
                  <a:latin typeface="+mj-lt"/>
                </a:rPr>
                <a:t>a rigorous treatment </a:t>
              </a:r>
              <a:r>
                <a:rPr lang="pl-PL" sz="1200" dirty="0">
                  <a:solidFill>
                    <a:schemeClr val="tx1"/>
                  </a:solidFill>
                  <a:latin typeface="+mj-lt"/>
                </a:rPr>
                <a:t>of </a:t>
              </a:r>
              <a:r>
                <a:rPr lang="en-US" sz="1200" dirty="0">
                  <a:solidFill>
                    <a:srgbClr val="FF0000"/>
                  </a:solidFill>
                  <a:latin typeface="+mj-lt"/>
                </a:rPr>
                <a:t>bound and unbound nuclear excitations</a:t>
              </a:r>
              <a:r>
                <a:rPr lang="en-US" sz="1200" dirty="0">
                  <a:solidFill>
                    <a:schemeClr val="tx1"/>
                  </a:solidFill>
                  <a:latin typeface="+mj-lt"/>
                </a:rPr>
                <a:t>, including coupling to a continuum of non-resonant particles</a:t>
              </a:r>
              <a:endParaRPr lang="pl-PL" sz="1200" dirty="0">
                <a:solidFill>
                  <a:schemeClr val="tx1"/>
                </a:solidFill>
                <a:latin typeface="+mj-lt"/>
              </a:endParaRPr>
            </a:p>
            <a:p>
              <a:pPr marL="281178" indent="-171450" algn="l">
                <a:buFont typeface="Wingdings" pitchFamily="2" charset="2"/>
                <a:buChar char="Ø"/>
              </a:pPr>
              <a:endParaRPr lang="pl-PL" sz="1200" dirty="0">
                <a:solidFill>
                  <a:schemeClr val="tx1"/>
                </a:solidFill>
                <a:latin typeface="+mj-lt"/>
              </a:endParaRPr>
            </a:p>
            <a:p>
              <a:pPr marL="281178" indent="-171450" algn="l">
                <a:buFont typeface="Wingdings" pitchFamily="2" charset="2"/>
                <a:buChar char="Ø"/>
              </a:pPr>
              <a:r>
                <a:rPr lang="en-US" sz="1200" dirty="0">
                  <a:solidFill>
                    <a:schemeClr val="tx1"/>
                  </a:solidFill>
                  <a:latin typeface="+mj-lt"/>
                </a:rPr>
                <a:t>a fully </a:t>
              </a:r>
              <a:r>
                <a:rPr lang="en-US" sz="1200" dirty="0">
                  <a:solidFill>
                    <a:srgbClr val="FF0000"/>
                  </a:solidFill>
                  <a:latin typeface="+mj-lt"/>
                </a:rPr>
                <a:t>consistent calculation of the resonance energy and width </a:t>
              </a:r>
              <a:r>
                <a:rPr lang="en-US" sz="1200" dirty="0">
                  <a:solidFill>
                    <a:schemeClr val="tx1"/>
                  </a:solidFill>
                  <a:latin typeface="+mj-lt"/>
                </a:rPr>
                <a:t>and their mutual relation </a:t>
              </a:r>
              <a:endParaRPr lang="pl-PL" sz="1200" dirty="0">
                <a:solidFill>
                  <a:schemeClr val="tx1"/>
                </a:solidFill>
                <a:latin typeface="+mj-lt"/>
              </a:endParaRPr>
            </a:p>
          </p:txBody>
        </p:sp>
        <p:sp>
          <p:nvSpPr>
            <p:cNvPr id="19" name="Tytuł 1">
              <a:extLst>
                <a:ext uri="{FF2B5EF4-FFF2-40B4-BE49-F238E27FC236}">
                  <a16:creationId xmlns:a16="http://schemas.microsoft.com/office/drawing/2014/main" id="{98F49BA3-74EC-4A28-B5DF-7EB0D9058285}"/>
                </a:ext>
              </a:extLst>
            </p:cNvPr>
            <p:cNvSpPr txBox="1">
              <a:spLocks/>
            </p:cNvSpPr>
            <p:nvPr/>
          </p:nvSpPr>
          <p:spPr>
            <a:xfrm>
              <a:off x="5211115" y="4028799"/>
              <a:ext cx="3792997" cy="461822"/>
            </a:xfrm>
            <a:prstGeom prst="rect">
              <a:avLst/>
            </a:prstGeom>
            <a:solidFill>
              <a:srgbClr val="FFFFCC"/>
            </a:solidFill>
            <a:ln>
              <a:noFill/>
            </a:ln>
          </p:spPr>
          <p:txBody>
            <a:bodyPr vert="horz" anchor="ctr">
              <a:noAutofit/>
            </a:bodyPr>
            <a:lstStyle>
              <a:lvl1pPr algn="l" rtl="0" eaLnBrk="1" latinLnBrk="0" hangingPunct="1">
                <a:spcBef>
                  <a:spcPct val="0"/>
                </a:spcBef>
                <a:buNone/>
                <a:defRPr kumimoji="0" sz="4000" kern="1200">
                  <a:solidFill>
                    <a:schemeClr val="tx2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 algn="ctr"/>
              <a:r>
                <a:rPr lang="pl-PL" sz="1000" b="1" dirty="0">
                  <a:solidFill>
                    <a:schemeClr val="tx1"/>
                  </a:solidFill>
                </a:rPr>
                <a:t>FOR THE FIRST TIME GSM CALCULATIONS WERE PERFORMED FOR SUCH </a:t>
              </a:r>
              <a:r>
                <a:rPr lang="pl-PL" sz="1000" b="1" dirty="0">
                  <a:solidFill>
                    <a:srgbClr val="FF0000"/>
                  </a:solidFill>
                </a:rPr>
                <a:t>„HEAVY” SYSTEM </a:t>
              </a:r>
            </a:p>
          </p:txBody>
        </p:sp>
        <p:sp>
          <p:nvSpPr>
            <p:cNvPr id="21" name="Tytuł 1">
              <a:extLst>
                <a:ext uri="{FF2B5EF4-FFF2-40B4-BE49-F238E27FC236}">
                  <a16:creationId xmlns:a16="http://schemas.microsoft.com/office/drawing/2014/main" id="{4368EFD3-AF2C-4B10-B60C-63E7F8B143C5}"/>
                </a:ext>
              </a:extLst>
            </p:cNvPr>
            <p:cNvSpPr txBox="1">
              <a:spLocks/>
            </p:cNvSpPr>
            <p:nvPr/>
          </p:nvSpPr>
          <p:spPr>
            <a:xfrm>
              <a:off x="5007478" y="652879"/>
              <a:ext cx="4200269" cy="755484"/>
            </a:xfrm>
            <a:prstGeom prst="rect">
              <a:avLst/>
            </a:prstGeom>
          </p:spPr>
          <p:txBody>
            <a:bodyPr vert="horz" anchor="ctr">
              <a:normAutofit/>
            </a:bodyPr>
            <a:lstStyle>
              <a:lvl1pPr algn="l" rtl="0" eaLnBrk="1" latinLnBrk="0" hangingPunct="1">
                <a:spcBef>
                  <a:spcPct val="0"/>
                </a:spcBef>
                <a:buNone/>
                <a:defRPr kumimoji="0" sz="4000" kern="1200">
                  <a:solidFill>
                    <a:schemeClr val="tx2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 algn="ctr"/>
              <a:r>
                <a:rPr lang="pl-PL" sz="1600" dirty="0" err="1">
                  <a:solidFill>
                    <a:srgbClr val="0070C0"/>
                  </a:solidFill>
                </a:rPr>
                <a:t>Gamow</a:t>
              </a:r>
              <a:r>
                <a:rPr lang="pl-PL" sz="1600" dirty="0">
                  <a:solidFill>
                    <a:srgbClr val="0070C0"/>
                  </a:solidFill>
                </a:rPr>
                <a:t> Shell Model </a:t>
              </a:r>
              <a:r>
                <a:rPr lang="pl-PL" sz="1600" dirty="0" err="1">
                  <a:solidFill>
                    <a:srgbClr val="0070C0"/>
                  </a:solidFill>
                </a:rPr>
                <a:t>calculations</a:t>
              </a:r>
              <a:endParaRPr lang="pl-PL" sz="1600" dirty="0">
                <a:solidFill>
                  <a:srgbClr val="0070C0"/>
                </a:solidFill>
              </a:endParaRPr>
            </a:p>
            <a:p>
              <a:pPr algn="ctr"/>
              <a:r>
                <a:rPr lang="pl-PL" sz="1200" i="1" dirty="0"/>
                <a:t>by Y. </a:t>
              </a:r>
              <a:r>
                <a:rPr lang="pl-PL" sz="1200" i="1" dirty="0" err="1"/>
                <a:t>Jaganathen</a:t>
              </a:r>
              <a:r>
                <a:rPr lang="pl-PL" sz="1200" i="1" dirty="0"/>
                <a:t> (IFJ PAN) </a:t>
              </a:r>
              <a:br>
                <a:rPr lang="pl-PL" sz="1200" i="1" dirty="0"/>
              </a:br>
              <a:r>
                <a:rPr lang="pl-PL" sz="1200" i="1" dirty="0"/>
                <a:t>and M. </a:t>
              </a:r>
              <a:r>
                <a:rPr lang="pl-PL" sz="1200" i="1" dirty="0" err="1"/>
                <a:t>Płoszajczak</a:t>
              </a:r>
              <a:r>
                <a:rPr lang="pl-PL" sz="1200" i="1" dirty="0"/>
                <a:t> (GANIL)</a:t>
              </a:r>
            </a:p>
          </p:txBody>
        </p:sp>
      </p:grpSp>
      <p:grpSp>
        <p:nvGrpSpPr>
          <p:cNvPr id="4" name="Grupa 3">
            <a:extLst>
              <a:ext uri="{FF2B5EF4-FFF2-40B4-BE49-F238E27FC236}">
                <a16:creationId xmlns:a16="http://schemas.microsoft.com/office/drawing/2014/main" id="{5AA0AD3A-EC65-41B5-9EBF-4DF9A6054B0F}"/>
              </a:ext>
            </a:extLst>
          </p:cNvPr>
          <p:cNvGrpSpPr/>
          <p:nvPr/>
        </p:nvGrpSpPr>
        <p:grpSpPr>
          <a:xfrm>
            <a:off x="139888" y="1740310"/>
            <a:ext cx="4582954" cy="3261594"/>
            <a:chOff x="90580" y="1519775"/>
            <a:chExt cx="4582954" cy="3482129"/>
          </a:xfrm>
        </p:grpSpPr>
        <p:grpSp>
          <p:nvGrpSpPr>
            <p:cNvPr id="12" name="Grupa 11">
              <a:extLst>
                <a:ext uri="{FF2B5EF4-FFF2-40B4-BE49-F238E27FC236}">
                  <a16:creationId xmlns:a16="http://schemas.microsoft.com/office/drawing/2014/main" id="{284957FE-123F-4588-A5FA-FF8D4E6A8933}"/>
                </a:ext>
              </a:extLst>
            </p:cNvPr>
            <p:cNvGrpSpPr/>
            <p:nvPr/>
          </p:nvGrpSpPr>
          <p:grpSpPr>
            <a:xfrm>
              <a:off x="631125" y="1712240"/>
              <a:ext cx="4042409" cy="3289664"/>
              <a:chOff x="6466115" y="3162810"/>
              <a:chExt cx="2559133" cy="1980690"/>
            </a:xfrm>
          </p:grpSpPr>
          <p:pic>
            <p:nvPicPr>
              <p:cNvPr id="13" name="Picture 2">
                <a:extLst>
                  <a:ext uri="{FF2B5EF4-FFF2-40B4-BE49-F238E27FC236}">
                    <a16:creationId xmlns:a16="http://schemas.microsoft.com/office/drawing/2014/main" id="{39699696-B616-4224-9D94-0ACDEF77B9B4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466115" y="3162810"/>
                <a:ext cx="2499756" cy="1980690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pic>
          <p:sp>
            <p:nvSpPr>
              <p:cNvPr id="14" name="Prostokąt 13">
                <a:extLst>
                  <a:ext uri="{FF2B5EF4-FFF2-40B4-BE49-F238E27FC236}">
                    <a16:creationId xmlns:a16="http://schemas.microsoft.com/office/drawing/2014/main" id="{FCA147A7-AA61-44E0-BC02-E96A1BD077E9}"/>
                  </a:ext>
                </a:extLst>
              </p:cNvPr>
              <p:cNvSpPr/>
              <p:nvPr/>
            </p:nvSpPr>
            <p:spPr>
              <a:xfrm>
                <a:off x="6507679" y="3912920"/>
                <a:ext cx="605641" cy="587829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l-PL"/>
              </a:p>
            </p:txBody>
          </p:sp>
          <p:sp>
            <p:nvSpPr>
              <p:cNvPr id="15" name="Prostokąt 14">
                <a:extLst>
                  <a:ext uri="{FF2B5EF4-FFF2-40B4-BE49-F238E27FC236}">
                    <a16:creationId xmlns:a16="http://schemas.microsoft.com/office/drawing/2014/main" id="{DB35B63B-B780-4039-B658-01F4C08C0C4F}"/>
                  </a:ext>
                </a:extLst>
              </p:cNvPr>
              <p:cNvSpPr/>
              <p:nvPr/>
            </p:nvSpPr>
            <p:spPr>
              <a:xfrm>
                <a:off x="8589820" y="3253839"/>
                <a:ext cx="435428" cy="457200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l-PL"/>
              </a:p>
            </p:txBody>
          </p:sp>
          <p:sp>
            <p:nvSpPr>
              <p:cNvPr id="16" name="Prostokąt 15">
                <a:extLst>
                  <a:ext uri="{FF2B5EF4-FFF2-40B4-BE49-F238E27FC236}">
                    <a16:creationId xmlns:a16="http://schemas.microsoft.com/office/drawing/2014/main" id="{0D5C4E12-D79F-45C6-BC18-36F1B793DD3A}"/>
                  </a:ext>
                </a:extLst>
              </p:cNvPr>
              <p:cNvSpPr/>
              <p:nvPr/>
            </p:nvSpPr>
            <p:spPr>
              <a:xfrm>
                <a:off x="8409711" y="3477491"/>
                <a:ext cx="277089" cy="197922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l-PL"/>
              </a:p>
            </p:txBody>
          </p:sp>
        </p:grpSp>
        <p:sp>
          <p:nvSpPr>
            <p:cNvPr id="17" name="pole tekstowe 16">
              <a:extLst>
                <a:ext uri="{FF2B5EF4-FFF2-40B4-BE49-F238E27FC236}">
                  <a16:creationId xmlns:a16="http://schemas.microsoft.com/office/drawing/2014/main" id="{CD03126E-5FD3-42EF-8F92-92EB6194A197}"/>
                </a:ext>
              </a:extLst>
            </p:cNvPr>
            <p:cNvSpPr txBox="1"/>
            <p:nvPr/>
          </p:nvSpPr>
          <p:spPr>
            <a:xfrm>
              <a:off x="514808" y="1519775"/>
              <a:ext cx="1399113" cy="276999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2"/>
            </a:lnRef>
            <a:fillRef idx="1">
              <a:schemeClr val="lt1"/>
            </a:fillRef>
            <a:effectRef idx="0">
              <a:schemeClr val="accent2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pPr algn="ctr"/>
              <a:r>
                <a:rPr lang="pl-PL" sz="1200" i="1" dirty="0">
                  <a:latin typeface="+mj-lt"/>
                </a:rPr>
                <a:t>PROTON DECAY</a:t>
              </a:r>
            </a:p>
          </p:txBody>
        </p:sp>
        <p:sp>
          <p:nvSpPr>
            <p:cNvPr id="20" name="pole tekstowe 19">
              <a:extLst>
                <a:ext uri="{FF2B5EF4-FFF2-40B4-BE49-F238E27FC236}">
                  <a16:creationId xmlns:a16="http://schemas.microsoft.com/office/drawing/2014/main" id="{632E6CEE-CAB6-47D2-9848-C98E0A826459}"/>
                </a:ext>
              </a:extLst>
            </p:cNvPr>
            <p:cNvSpPr txBox="1"/>
            <p:nvPr/>
          </p:nvSpPr>
          <p:spPr>
            <a:xfrm>
              <a:off x="2753863" y="1543592"/>
              <a:ext cx="1385058" cy="276999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2"/>
            </a:lnRef>
            <a:fillRef idx="1">
              <a:schemeClr val="lt1"/>
            </a:fillRef>
            <a:effectRef idx="0">
              <a:schemeClr val="accent2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pPr algn="ctr"/>
              <a:r>
                <a:rPr lang="pl-PL" sz="1200" i="1" dirty="0">
                  <a:latin typeface="+mj-lt"/>
                </a:rPr>
                <a:t>NEUTRON DECAY</a:t>
              </a:r>
            </a:p>
          </p:txBody>
        </p:sp>
        <p:sp>
          <p:nvSpPr>
            <p:cNvPr id="11" name="pole tekstowe 10">
              <a:extLst>
                <a:ext uri="{FF2B5EF4-FFF2-40B4-BE49-F238E27FC236}">
                  <a16:creationId xmlns:a16="http://schemas.microsoft.com/office/drawing/2014/main" id="{3835D804-AA0C-4A38-B791-B111130CCBF9}"/>
                </a:ext>
              </a:extLst>
            </p:cNvPr>
            <p:cNvSpPr txBox="1"/>
            <p:nvPr/>
          </p:nvSpPr>
          <p:spPr>
            <a:xfrm>
              <a:off x="90580" y="3844957"/>
              <a:ext cx="1541829" cy="461665"/>
            </a:xfrm>
            <a:prstGeom prst="rect">
              <a:avLst/>
            </a:prstGeom>
            <a:noFill/>
            <a:ln w="12700"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pPr algn="ctr"/>
              <a:r>
                <a:rPr lang="pl-PL" sz="800" i="1" dirty="0" err="1">
                  <a:solidFill>
                    <a:schemeClr val="tx1">
                      <a:lumMod val="50000"/>
                      <a:lumOff val="50000"/>
                    </a:schemeClr>
                  </a:solidFill>
                  <a:latin typeface="+mj-lt"/>
                </a:rPr>
                <a:t>Fraction</a:t>
              </a:r>
              <a:r>
                <a:rPr lang="pl-PL" sz="800" i="1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+mj-lt"/>
                </a:rPr>
                <a:t> of the </a:t>
              </a:r>
              <a:r>
                <a:rPr lang="pl-PL" sz="800" i="1" dirty="0" err="1">
                  <a:solidFill>
                    <a:schemeClr val="tx1">
                      <a:lumMod val="50000"/>
                      <a:lumOff val="50000"/>
                    </a:schemeClr>
                  </a:solidFill>
                  <a:latin typeface="+mj-lt"/>
                </a:rPr>
                <a:t>decay</a:t>
              </a:r>
              <a:r>
                <a:rPr lang="pl-PL" sz="800" i="1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+mj-lt"/>
                </a:rPr>
                <a:t> with gamma-</a:t>
              </a:r>
              <a:r>
                <a:rPr lang="pl-PL" sz="800" i="1" dirty="0" err="1">
                  <a:solidFill>
                    <a:schemeClr val="tx1">
                      <a:lumMod val="50000"/>
                      <a:lumOff val="50000"/>
                    </a:schemeClr>
                  </a:solidFill>
                  <a:latin typeface="+mj-lt"/>
                </a:rPr>
                <a:t>ray</a:t>
              </a:r>
              <a:r>
                <a:rPr lang="pl-PL" sz="800" i="1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+mj-lt"/>
                </a:rPr>
                <a:t> </a:t>
              </a:r>
              <a:r>
                <a:rPr lang="pl-PL" sz="800" i="1" dirty="0" err="1">
                  <a:solidFill>
                    <a:schemeClr val="tx1">
                      <a:lumMod val="50000"/>
                      <a:lumOff val="50000"/>
                    </a:schemeClr>
                  </a:solidFill>
                  <a:latin typeface="+mj-lt"/>
                </a:rPr>
                <a:t>emission</a:t>
              </a:r>
              <a:r>
                <a:rPr lang="pl-PL" sz="800" i="1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+mj-lt"/>
                </a:rPr>
                <a:t> from </a:t>
              </a:r>
              <a:r>
                <a:rPr lang="pl-PL" sz="800" i="1" dirty="0" err="1">
                  <a:solidFill>
                    <a:schemeClr val="tx1">
                      <a:lumMod val="50000"/>
                      <a:lumOff val="50000"/>
                    </a:schemeClr>
                  </a:solidFill>
                  <a:latin typeface="+mj-lt"/>
                </a:rPr>
                <a:t>daughter</a:t>
              </a:r>
              <a:r>
                <a:rPr lang="pl-PL" sz="800" i="1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+mj-lt"/>
                </a:rPr>
                <a:t> </a:t>
              </a:r>
              <a:r>
                <a:rPr lang="pl-PL" sz="800" i="1" dirty="0" err="1">
                  <a:solidFill>
                    <a:schemeClr val="tx1">
                      <a:lumMod val="50000"/>
                      <a:lumOff val="50000"/>
                    </a:schemeClr>
                  </a:solidFill>
                  <a:latin typeface="+mj-lt"/>
                </a:rPr>
                <a:t>nuclei</a:t>
              </a:r>
              <a:r>
                <a:rPr lang="pl-PL" sz="800" i="1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+mj-lt"/>
                </a:rPr>
                <a:t>: </a:t>
              </a:r>
              <a:r>
                <a:rPr lang="pl-PL" sz="800" b="1" i="1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+mj-lt"/>
                </a:rPr>
                <a:t>46(10)%</a:t>
              </a:r>
            </a:p>
          </p:txBody>
        </p:sp>
      </p:grpSp>
      <p:sp>
        <p:nvSpPr>
          <p:cNvPr id="23" name="Tytuł 1">
            <a:extLst>
              <a:ext uri="{FF2B5EF4-FFF2-40B4-BE49-F238E27FC236}">
                <a16:creationId xmlns:a16="http://schemas.microsoft.com/office/drawing/2014/main" id="{4F82AD52-ACC2-4D60-86F6-5EB245361DB7}"/>
              </a:ext>
            </a:extLst>
          </p:cNvPr>
          <p:cNvSpPr txBox="1">
            <a:spLocks/>
          </p:cNvSpPr>
          <p:nvPr/>
        </p:nvSpPr>
        <p:spPr>
          <a:xfrm>
            <a:off x="773550" y="383170"/>
            <a:ext cx="3362973" cy="1091105"/>
          </a:xfrm>
          <a:prstGeom prst="rect">
            <a:avLst/>
          </a:prstGeom>
        </p:spPr>
        <p:txBody>
          <a:bodyPr vert="horz" anchor="ctr">
            <a:normAutofit/>
          </a:bodyPr>
          <a:lstStyle>
            <a:lvl1pPr algn="l" rtl="0" eaLnBrk="1" latinLnBrk="0" hangingPunct="1">
              <a:spcBef>
                <a:spcPct val="0"/>
              </a:spcBef>
              <a:buNone/>
              <a:defRPr kumimoji="0" sz="400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spcAft>
                <a:spcPts val="600"/>
              </a:spcAft>
            </a:pPr>
            <a:r>
              <a:rPr lang="pl-PL" sz="2000" dirty="0">
                <a:solidFill>
                  <a:srgbClr val="0070C0"/>
                </a:solidFill>
              </a:rPr>
              <a:t>The </a:t>
            </a:r>
            <a:r>
              <a:rPr lang="pl-PL" sz="2000" dirty="0" err="1">
                <a:solidFill>
                  <a:srgbClr val="0070C0"/>
                </a:solidFill>
              </a:rPr>
              <a:t>first</a:t>
            </a:r>
            <a:r>
              <a:rPr lang="pl-PL" sz="2000" dirty="0">
                <a:solidFill>
                  <a:srgbClr val="0070C0"/>
                </a:solidFill>
              </a:rPr>
              <a:t> </a:t>
            </a:r>
            <a:r>
              <a:rPr lang="pl-PL" sz="2000" dirty="0" err="1">
                <a:solidFill>
                  <a:srgbClr val="0070C0"/>
                </a:solidFill>
              </a:rPr>
              <a:t>case</a:t>
            </a:r>
            <a:r>
              <a:rPr lang="pl-PL" sz="2000" dirty="0">
                <a:solidFill>
                  <a:srgbClr val="0070C0"/>
                </a:solidFill>
              </a:rPr>
              <a:t>: </a:t>
            </a:r>
            <a:r>
              <a:rPr lang="pl-PL" sz="2000" baseline="30000" dirty="0">
                <a:solidFill>
                  <a:srgbClr val="0070C0"/>
                </a:solidFill>
              </a:rPr>
              <a:t>13</a:t>
            </a:r>
            <a:r>
              <a:rPr lang="pl-PL" sz="2000" dirty="0">
                <a:solidFill>
                  <a:srgbClr val="0070C0"/>
                </a:solidFill>
              </a:rPr>
              <a:t>C</a:t>
            </a:r>
          </a:p>
          <a:p>
            <a:pPr algn="ctr"/>
            <a:r>
              <a:rPr lang="pl-PL" sz="1200" i="1" dirty="0" err="1"/>
              <a:t>Experimental</a:t>
            </a:r>
            <a:r>
              <a:rPr lang="pl-PL" sz="1200" i="1" dirty="0"/>
              <a:t> </a:t>
            </a:r>
            <a:r>
              <a:rPr lang="pl-PL" sz="1200" i="1" dirty="0" err="1"/>
              <a:t>results</a:t>
            </a:r>
            <a:r>
              <a:rPr lang="pl-PL" sz="1200" i="1" dirty="0"/>
              <a:t> on the </a:t>
            </a:r>
            <a:r>
              <a:rPr lang="pl-PL" sz="1200" i="1" dirty="0" err="1"/>
              <a:t>decay</a:t>
            </a:r>
            <a:r>
              <a:rPr lang="pl-PL" sz="1200" i="1" dirty="0"/>
              <a:t> </a:t>
            </a:r>
            <a:br>
              <a:rPr lang="pl-PL" sz="1200" i="1" dirty="0"/>
            </a:br>
            <a:r>
              <a:rPr lang="pl-PL" sz="1200" i="1" dirty="0"/>
              <a:t>of the 21.47-MeV </a:t>
            </a:r>
            <a:r>
              <a:rPr lang="pl-PL" sz="1200" i="1" dirty="0" err="1"/>
              <a:t>stretched</a:t>
            </a:r>
            <a:r>
              <a:rPr lang="pl-PL" sz="1200" i="1" dirty="0"/>
              <a:t> </a:t>
            </a:r>
            <a:r>
              <a:rPr lang="pl-PL" sz="1200" i="1" dirty="0" err="1"/>
              <a:t>state</a:t>
            </a:r>
            <a:endParaRPr lang="pl-PL" sz="1200" i="1" dirty="0"/>
          </a:p>
        </p:txBody>
      </p:sp>
    </p:spTree>
    <p:extLst>
      <p:ext uri="{BB962C8B-B14F-4D97-AF65-F5344CB8AC3E}">
        <p14:creationId xmlns:p14="http://schemas.microsoft.com/office/powerpoint/2010/main" val="95329856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Obraz 2">
            <a:extLst>
              <a:ext uri="{FF2B5EF4-FFF2-40B4-BE49-F238E27FC236}">
                <a16:creationId xmlns:a16="http://schemas.microsoft.com/office/drawing/2014/main" id="{B9959FC6-BC6C-4109-B67D-A9CF2AE573D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39392" y="3374689"/>
            <a:ext cx="3121610" cy="1696152"/>
          </a:xfrm>
          <a:prstGeom prst="rect">
            <a:avLst/>
          </a:prstGeom>
        </p:spPr>
      </p:pic>
      <p:sp>
        <p:nvSpPr>
          <p:cNvPr id="21" name="Tytuł 1">
            <a:extLst>
              <a:ext uri="{FF2B5EF4-FFF2-40B4-BE49-F238E27FC236}">
                <a16:creationId xmlns:a16="http://schemas.microsoft.com/office/drawing/2014/main" id="{4368EFD3-AF2C-4B10-B60C-63E7F8B143C5}"/>
              </a:ext>
            </a:extLst>
          </p:cNvPr>
          <p:cNvSpPr txBox="1">
            <a:spLocks/>
          </p:cNvSpPr>
          <p:nvPr/>
        </p:nvSpPr>
        <p:spPr>
          <a:xfrm>
            <a:off x="5007478" y="652879"/>
            <a:ext cx="4200269" cy="755484"/>
          </a:xfrm>
          <a:prstGeom prst="rect">
            <a:avLst/>
          </a:prstGeom>
        </p:spPr>
        <p:txBody>
          <a:bodyPr vert="horz" anchor="ctr">
            <a:normAutofit/>
          </a:bodyPr>
          <a:lstStyle>
            <a:lvl1pPr algn="l" rtl="0" eaLnBrk="1" latinLnBrk="0" hangingPunct="1">
              <a:spcBef>
                <a:spcPct val="0"/>
              </a:spcBef>
              <a:buNone/>
              <a:defRPr kumimoji="0" sz="400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pl-PL" sz="1600" dirty="0" err="1">
                <a:solidFill>
                  <a:srgbClr val="0070C0"/>
                </a:solidFill>
              </a:rPr>
              <a:t>Gamow</a:t>
            </a:r>
            <a:r>
              <a:rPr lang="pl-PL" sz="1600" dirty="0">
                <a:solidFill>
                  <a:srgbClr val="0070C0"/>
                </a:solidFill>
              </a:rPr>
              <a:t> Shell Model </a:t>
            </a:r>
            <a:r>
              <a:rPr lang="pl-PL" sz="1600" dirty="0" err="1">
                <a:solidFill>
                  <a:srgbClr val="0070C0"/>
                </a:solidFill>
              </a:rPr>
              <a:t>calculations</a:t>
            </a:r>
            <a:endParaRPr lang="pl-PL" sz="1600" dirty="0">
              <a:solidFill>
                <a:srgbClr val="0070C0"/>
              </a:solidFill>
            </a:endParaRPr>
          </a:p>
          <a:p>
            <a:pPr algn="ctr"/>
            <a:r>
              <a:rPr lang="pl-PL" sz="1200" i="1" dirty="0"/>
              <a:t>(by Y. </a:t>
            </a:r>
            <a:r>
              <a:rPr lang="pl-PL" sz="1200" i="1" dirty="0" err="1"/>
              <a:t>Jaganathen</a:t>
            </a:r>
            <a:r>
              <a:rPr lang="pl-PL" sz="1200" i="1" dirty="0"/>
              <a:t> (IFJ PAN) </a:t>
            </a:r>
            <a:br>
              <a:rPr lang="pl-PL" sz="1200" i="1" dirty="0"/>
            </a:br>
            <a:r>
              <a:rPr lang="pl-PL" sz="1200" i="1" dirty="0"/>
              <a:t>and M. </a:t>
            </a:r>
            <a:r>
              <a:rPr lang="pl-PL" sz="1200" i="1" dirty="0" err="1"/>
              <a:t>Płoszajczak</a:t>
            </a:r>
            <a:r>
              <a:rPr lang="pl-PL" sz="1200" i="1" dirty="0"/>
              <a:t> (GANIL))</a:t>
            </a:r>
          </a:p>
        </p:txBody>
      </p:sp>
      <p:grpSp>
        <p:nvGrpSpPr>
          <p:cNvPr id="22" name="Grupa 21">
            <a:extLst>
              <a:ext uri="{FF2B5EF4-FFF2-40B4-BE49-F238E27FC236}">
                <a16:creationId xmlns:a16="http://schemas.microsoft.com/office/drawing/2014/main" id="{E15B077A-D5FE-46DD-AC10-CAC1CFC9DAC6}"/>
              </a:ext>
            </a:extLst>
          </p:cNvPr>
          <p:cNvGrpSpPr/>
          <p:nvPr/>
        </p:nvGrpSpPr>
        <p:grpSpPr>
          <a:xfrm>
            <a:off x="4937545" y="1408363"/>
            <a:ext cx="4125304" cy="1889432"/>
            <a:chOff x="148330" y="1149667"/>
            <a:chExt cx="4714615" cy="2135680"/>
          </a:xfrm>
        </p:grpSpPr>
        <p:pic>
          <p:nvPicPr>
            <p:cNvPr id="24" name="Picture 2">
              <a:extLst>
                <a:ext uri="{FF2B5EF4-FFF2-40B4-BE49-F238E27FC236}">
                  <a16:creationId xmlns:a16="http://schemas.microsoft.com/office/drawing/2014/main" id="{154904A4-1E34-46CC-8BBF-0D854F5183F4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48330" y="1149667"/>
              <a:ext cx="4714615" cy="213568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sp>
          <p:nvSpPr>
            <p:cNvPr id="25" name="Prostokąt 24">
              <a:extLst>
                <a:ext uri="{FF2B5EF4-FFF2-40B4-BE49-F238E27FC236}">
                  <a16:creationId xmlns:a16="http://schemas.microsoft.com/office/drawing/2014/main" id="{8B4B7A33-0390-45EE-845B-814DC4E10807}"/>
                </a:ext>
              </a:extLst>
            </p:cNvPr>
            <p:cNvSpPr/>
            <p:nvPr/>
          </p:nvSpPr>
          <p:spPr>
            <a:xfrm>
              <a:off x="2097881" y="2035444"/>
              <a:ext cx="51218" cy="98156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l-PL"/>
            </a:p>
          </p:txBody>
        </p:sp>
        <p:sp>
          <p:nvSpPr>
            <p:cNvPr id="26" name="Prostokąt 25">
              <a:extLst>
                <a:ext uri="{FF2B5EF4-FFF2-40B4-BE49-F238E27FC236}">
                  <a16:creationId xmlns:a16="http://schemas.microsoft.com/office/drawing/2014/main" id="{35D9E3D9-163E-4165-B65D-7CFB566134A8}"/>
                </a:ext>
              </a:extLst>
            </p:cNvPr>
            <p:cNvSpPr/>
            <p:nvPr/>
          </p:nvSpPr>
          <p:spPr>
            <a:xfrm>
              <a:off x="1940718" y="2756963"/>
              <a:ext cx="78582" cy="98156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l-PL"/>
            </a:p>
          </p:txBody>
        </p:sp>
      </p:grpSp>
      <p:sp>
        <p:nvSpPr>
          <p:cNvPr id="27" name="Prostokąt 26">
            <a:extLst>
              <a:ext uri="{FF2B5EF4-FFF2-40B4-BE49-F238E27FC236}">
                <a16:creationId xmlns:a16="http://schemas.microsoft.com/office/drawing/2014/main" id="{533AB9F9-0EEA-4860-9BDA-4DC807886314}"/>
              </a:ext>
            </a:extLst>
          </p:cNvPr>
          <p:cNvSpPr/>
          <p:nvPr/>
        </p:nvSpPr>
        <p:spPr>
          <a:xfrm>
            <a:off x="7399059" y="1880103"/>
            <a:ext cx="757964" cy="1371790"/>
          </a:xfrm>
          <a:prstGeom prst="rect">
            <a:avLst/>
          </a:prstGeom>
          <a:noFill/>
          <a:ln w="190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28" name="Prostokąt 27">
            <a:extLst>
              <a:ext uri="{FF2B5EF4-FFF2-40B4-BE49-F238E27FC236}">
                <a16:creationId xmlns:a16="http://schemas.microsoft.com/office/drawing/2014/main" id="{7D201C0A-3CF3-4420-AAAC-091BCBE8782C}"/>
              </a:ext>
            </a:extLst>
          </p:cNvPr>
          <p:cNvSpPr/>
          <p:nvPr/>
        </p:nvSpPr>
        <p:spPr>
          <a:xfrm>
            <a:off x="6313972" y="1886247"/>
            <a:ext cx="479074" cy="1361158"/>
          </a:xfrm>
          <a:prstGeom prst="rect">
            <a:avLst/>
          </a:prstGeom>
          <a:noFill/>
          <a:ln w="190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30" name="Prostokąt 29">
            <a:extLst>
              <a:ext uri="{FF2B5EF4-FFF2-40B4-BE49-F238E27FC236}">
                <a16:creationId xmlns:a16="http://schemas.microsoft.com/office/drawing/2014/main" id="{4A1721BE-3BAF-4BD1-872C-E88FC8B78833}"/>
              </a:ext>
            </a:extLst>
          </p:cNvPr>
          <p:cNvSpPr/>
          <p:nvPr/>
        </p:nvSpPr>
        <p:spPr>
          <a:xfrm>
            <a:off x="6884373" y="1605037"/>
            <a:ext cx="925551" cy="246002"/>
          </a:xfrm>
          <a:prstGeom prst="rect">
            <a:avLst/>
          </a:prstGeom>
          <a:solidFill>
            <a:srgbClr val="FFBF00">
              <a:alpha val="25098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 dirty="0"/>
          </a:p>
        </p:txBody>
      </p:sp>
      <p:sp>
        <p:nvSpPr>
          <p:cNvPr id="31" name="Prostokąt 30">
            <a:extLst>
              <a:ext uri="{FF2B5EF4-FFF2-40B4-BE49-F238E27FC236}">
                <a16:creationId xmlns:a16="http://schemas.microsoft.com/office/drawing/2014/main" id="{E3AB8977-1E24-430E-A38F-6C2A7F397175}"/>
              </a:ext>
            </a:extLst>
          </p:cNvPr>
          <p:cNvSpPr/>
          <p:nvPr/>
        </p:nvSpPr>
        <p:spPr>
          <a:xfrm>
            <a:off x="5056377" y="1616612"/>
            <a:ext cx="925551" cy="246002"/>
          </a:xfrm>
          <a:prstGeom prst="rect">
            <a:avLst/>
          </a:prstGeom>
          <a:solidFill>
            <a:srgbClr val="7998BE">
              <a:alpha val="25098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grpSp>
        <p:nvGrpSpPr>
          <p:cNvPr id="33" name="Grupa 32">
            <a:extLst>
              <a:ext uri="{FF2B5EF4-FFF2-40B4-BE49-F238E27FC236}">
                <a16:creationId xmlns:a16="http://schemas.microsoft.com/office/drawing/2014/main" id="{07F19417-8623-4453-8EBE-4A5C836A9507}"/>
              </a:ext>
            </a:extLst>
          </p:cNvPr>
          <p:cNvGrpSpPr/>
          <p:nvPr/>
        </p:nvGrpSpPr>
        <p:grpSpPr>
          <a:xfrm>
            <a:off x="139888" y="1740310"/>
            <a:ext cx="4582954" cy="3261594"/>
            <a:chOff x="90580" y="1519775"/>
            <a:chExt cx="4582954" cy="3482129"/>
          </a:xfrm>
        </p:grpSpPr>
        <p:grpSp>
          <p:nvGrpSpPr>
            <p:cNvPr id="34" name="Grupa 33">
              <a:extLst>
                <a:ext uri="{FF2B5EF4-FFF2-40B4-BE49-F238E27FC236}">
                  <a16:creationId xmlns:a16="http://schemas.microsoft.com/office/drawing/2014/main" id="{41548C17-660C-4554-A13D-5ECD7580AC92}"/>
                </a:ext>
              </a:extLst>
            </p:cNvPr>
            <p:cNvGrpSpPr/>
            <p:nvPr/>
          </p:nvGrpSpPr>
          <p:grpSpPr>
            <a:xfrm>
              <a:off x="631125" y="1712240"/>
              <a:ext cx="4042409" cy="3289664"/>
              <a:chOff x="6466115" y="3162810"/>
              <a:chExt cx="2559133" cy="1980690"/>
            </a:xfrm>
          </p:grpSpPr>
          <p:pic>
            <p:nvPicPr>
              <p:cNvPr id="38" name="Picture 2">
                <a:extLst>
                  <a:ext uri="{FF2B5EF4-FFF2-40B4-BE49-F238E27FC236}">
                    <a16:creationId xmlns:a16="http://schemas.microsoft.com/office/drawing/2014/main" id="{F90F7E75-121E-48DB-B816-826A831D84FE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466115" y="3162810"/>
                <a:ext cx="2499756" cy="1980690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pic>
          <p:sp>
            <p:nvSpPr>
              <p:cNvPr id="39" name="Prostokąt 38">
                <a:extLst>
                  <a:ext uri="{FF2B5EF4-FFF2-40B4-BE49-F238E27FC236}">
                    <a16:creationId xmlns:a16="http://schemas.microsoft.com/office/drawing/2014/main" id="{0B8EB5C8-5D1A-4B9B-976C-B707C1A1C55C}"/>
                  </a:ext>
                </a:extLst>
              </p:cNvPr>
              <p:cNvSpPr/>
              <p:nvPr/>
            </p:nvSpPr>
            <p:spPr>
              <a:xfrm>
                <a:off x="6507679" y="3912920"/>
                <a:ext cx="605641" cy="587829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l-PL"/>
              </a:p>
            </p:txBody>
          </p:sp>
          <p:sp>
            <p:nvSpPr>
              <p:cNvPr id="40" name="Prostokąt 39">
                <a:extLst>
                  <a:ext uri="{FF2B5EF4-FFF2-40B4-BE49-F238E27FC236}">
                    <a16:creationId xmlns:a16="http://schemas.microsoft.com/office/drawing/2014/main" id="{50A0796F-0B7A-4CCA-A196-34BDE10C0470}"/>
                  </a:ext>
                </a:extLst>
              </p:cNvPr>
              <p:cNvSpPr/>
              <p:nvPr/>
            </p:nvSpPr>
            <p:spPr>
              <a:xfrm>
                <a:off x="8589820" y="3253839"/>
                <a:ext cx="435428" cy="457200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l-PL"/>
              </a:p>
            </p:txBody>
          </p:sp>
          <p:sp>
            <p:nvSpPr>
              <p:cNvPr id="41" name="Prostokąt 40">
                <a:extLst>
                  <a:ext uri="{FF2B5EF4-FFF2-40B4-BE49-F238E27FC236}">
                    <a16:creationId xmlns:a16="http://schemas.microsoft.com/office/drawing/2014/main" id="{EBECE851-052D-4437-B6F4-B66418B6035C}"/>
                  </a:ext>
                </a:extLst>
              </p:cNvPr>
              <p:cNvSpPr/>
              <p:nvPr/>
            </p:nvSpPr>
            <p:spPr>
              <a:xfrm>
                <a:off x="8409711" y="3477491"/>
                <a:ext cx="277089" cy="197922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l-PL"/>
              </a:p>
            </p:txBody>
          </p:sp>
        </p:grpSp>
        <p:sp>
          <p:nvSpPr>
            <p:cNvPr id="35" name="pole tekstowe 34">
              <a:extLst>
                <a:ext uri="{FF2B5EF4-FFF2-40B4-BE49-F238E27FC236}">
                  <a16:creationId xmlns:a16="http://schemas.microsoft.com/office/drawing/2014/main" id="{BB08A662-23ED-461D-81BE-2DCFC89464B9}"/>
                </a:ext>
              </a:extLst>
            </p:cNvPr>
            <p:cNvSpPr txBox="1"/>
            <p:nvPr/>
          </p:nvSpPr>
          <p:spPr>
            <a:xfrm>
              <a:off x="514808" y="1519775"/>
              <a:ext cx="1399113" cy="276999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2"/>
            </a:lnRef>
            <a:fillRef idx="1">
              <a:schemeClr val="lt1"/>
            </a:fillRef>
            <a:effectRef idx="0">
              <a:schemeClr val="accent2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pPr algn="ctr"/>
              <a:r>
                <a:rPr lang="pl-PL" sz="1200" i="1" dirty="0">
                  <a:latin typeface="+mj-lt"/>
                </a:rPr>
                <a:t>PROTON DECAY</a:t>
              </a:r>
            </a:p>
          </p:txBody>
        </p:sp>
        <p:sp>
          <p:nvSpPr>
            <p:cNvPr id="36" name="pole tekstowe 35">
              <a:extLst>
                <a:ext uri="{FF2B5EF4-FFF2-40B4-BE49-F238E27FC236}">
                  <a16:creationId xmlns:a16="http://schemas.microsoft.com/office/drawing/2014/main" id="{6415202B-2F8B-415F-897B-FD7DF6265FF3}"/>
                </a:ext>
              </a:extLst>
            </p:cNvPr>
            <p:cNvSpPr txBox="1"/>
            <p:nvPr/>
          </p:nvSpPr>
          <p:spPr>
            <a:xfrm>
              <a:off x="2753863" y="1543592"/>
              <a:ext cx="1385058" cy="276999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2"/>
            </a:lnRef>
            <a:fillRef idx="1">
              <a:schemeClr val="lt1"/>
            </a:fillRef>
            <a:effectRef idx="0">
              <a:schemeClr val="accent2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pPr algn="ctr"/>
              <a:r>
                <a:rPr lang="pl-PL" sz="1200" i="1" dirty="0">
                  <a:latin typeface="+mj-lt"/>
                </a:rPr>
                <a:t>NEUTRON DECAY</a:t>
              </a:r>
            </a:p>
          </p:txBody>
        </p:sp>
        <p:sp>
          <p:nvSpPr>
            <p:cNvPr id="37" name="pole tekstowe 36">
              <a:extLst>
                <a:ext uri="{FF2B5EF4-FFF2-40B4-BE49-F238E27FC236}">
                  <a16:creationId xmlns:a16="http://schemas.microsoft.com/office/drawing/2014/main" id="{11188D3A-CA4B-44F6-8CA5-87A84B1B6578}"/>
                </a:ext>
              </a:extLst>
            </p:cNvPr>
            <p:cNvSpPr txBox="1"/>
            <p:nvPr/>
          </p:nvSpPr>
          <p:spPr>
            <a:xfrm>
              <a:off x="90580" y="3844957"/>
              <a:ext cx="1541829" cy="461665"/>
            </a:xfrm>
            <a:prstGeom prst="rect">
              <a:avLst/>
            </a:prstGeom>
            <a:noFill/>
            <a:ln w="12700"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pPr algn="ctr"/>
              <a:r>
                <a:rPr lang="pl-PL" sz="800" i="1" dirty="0" err="1">
                  <a:solidFill>
                    <a:schemeClr val="tx1">
                      <a:lumMod val="50000"/>
                      <a:lumOff val="50000"/>
                    </a:schemeClr>
                  </a:solidFill>
                  <a:latin typeface="+mj-lt"/>
                </a:rPr>
                <a:t>Fraction</a:t>
              </a:r>
              <a:r>
                <a:rPr lang="pl-PL" sz="800" i="1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+mj-lt"/>
                </a:rPr>
                <a:t> of the </a:t>
              </a:r>
              <a:r>
                <a:rPr lang="pl-PL" sz="800" i="1" dirty="0" err="1">
                  <a:solidFill>
                    <a:schemeClr val="tx1">
                      <a:lumMod val="50000"/>
                      <a:lumOff val="50000"/>
                    </a:schemeClr>
                  </a:solidFill>
                  <a:latin typeface="+mj-lt"/>
                </a:rPr>
                <a:t>decay</a:t>
              </a:r>
              <a:r>
                <a:rPr lang="pl-PL" sz="800" i="1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+mj-lt"/>
                </a:rPr>
                <a:t> with gamma-</a:t>
              </a:r>
              <a:r>
                <a:rPr lang="pl-PL" sz="800" i="1" dirty="0" err="1">
                  <a:solidFill>
                    <a:schemeClr val="tx1">
                      <a:lumMod val="50000"/>
                      <a:lumOff val="50000"/>
                    </a:schemeClr>
                  </a:solidFill>
                  <a:latin typeface="+mj-lt"/>
                </a:rPr>
                <a:t>ray</a:t>
              </a:r>
              <a:r>
                <a:rPr lang="pl-PL" sz="800" i="1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+mj-lt"/>
                </a:rPr>
                <a:t> </a:t>
              </a:r>
              <a:r>
                <a:rPr lang="pl-PL" sz="800" i="1" dirty="0" err="1">
                  <a:solidFill>
                    <a:schemeClr val="tx1">
                      <a:lumMod val="50000"/>
                      <a:lumOff val="50000"/>
                    </a:schemeClr>
                  </a:solidFill>
                  <a:latin typeface="+mj-lt"/>
                </a:rPr>
                <a:t>emission</a:t>
              </a:r>
              <a:r>
                <a:rPr lang="pl-PL" sz="800" i="1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+mj-lt"/>
                </a:rPr>
                <a:t> from </a:t>
              </a:r>
              <a:r>
                <a:rPr lang="pl-PL" sz="800" i="1" dirty="0" err="1">
                  <a:solidFill>
                    <a:schemeClr val="tx1">
                      <a:lumMod val="50000"/>
                      <a:lumOff val="50000"/>
                    </a:schemeClr>
                  </a:solidFill>
                  <a:latin typeface="+mj-lt"/>
                </a:rPr>
                <a:t>daughter</a:t>
              </a:r>
              <a:r>
                <a:rPr lang="pl-PL" sz="800" i="1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+mj-lt"/>
                </a:rPr>
                <a:t> </a:t>
              </a:r>
              <a:r>
                <a:rPr lang="pl-PL" sz="800" i="1" dirty="0" err="1">
                  <a:solidFill>
                    <a:schemeClr val="tx1">
                      <a:lumMod val="50000"/>
                      <a:lumOff val="50000"/>
                    </a:schemeClr>
                  </a:solidFill>
                  <a:latin typeface="+mj-lt"/>
                </a:rPr>
                <a:t>nuclei</a:t>
              </a:r>
              <a:r>
                <a:rPr lang="pl-PL" sz="800" i="1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+mj-lt"/>
                </a:rPr>
                <a:t>: </a:t>
              </a:r>
              <a:r>
                <a:rPr lang="pl-PL" sz="800" b="1" i="1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+mj-lt"/>
                </a:rPr>
                <a:t>46(10)%</a:t>
              </a:r>
            </a:p>
          </p:txBody>
        </p:sp>
      </p:grpSp>
      <p:sp>
        <p:nvSpPr>
          <p:cNvPr id="42" name="Tytuł 1">
            <a:extLst>
              <a:ext uri="{FF2B5EF4-FFF2-40B4-BE49-F238E27FC236}">
                <a16:creationId xmlns:a16="http://schemas.microsoft.com/office/drawing/2014/main" id="{F0994B28-BCAF-4A04-9011-9B0EBF26FBC2}"/>
              </a:ext>
            </a:extLst>
          </p:cNvPr>
          <p:cNvSpPr txBox="1">
            <a:spLocks/>
          </p:cNvSpPr>
          <p:nvPr/>
        </p:nvSpPr>
        <p:spPr>
          <a:xfrm>
            <a:off x="773550" y="383170"/>
            <a:ext cx="3362973" cy="1091105"/>
          </a:xfrm>
          <a:prstGeom prst="rect">
            <a:avLst/>
          </a:prstGeom>
        </p:spPr>
        <p:txBody>
          <a:bodyPr vert="horz" anchor="ctr">
            <a:normAutofit/>
          </a:bodyPr>
          <a:lstStyle>
            <a:lvl1pPr algn="l" rtl="0" eaLnBrk="1" latinLnBrk="0" hangingPunct="1">
              <a:spcBef>
                <a:spcPct val="0"/>
              </a:spcBef>
              <a:buNone/>
              <a:defRPr kumimoji="0" sz="400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spcAft>
                <a:spcPts val="600"/>
              </a:spcAft>
            </a:pPr>
            <a:r>
              <a:rPr lang="pl-PL" sz="2000" dirty="0">
                <a:solidFill>
                  <a:srgbClr val="0070C0"/>
                </a:solidFill>
              </a:rPr>
              <a:t>The </a:t>
            </a:r>
            <a:r>
              <a:rPr lang="pl-PL" sz="2000" dirty="0" err="1">
                <a:solidFill>
                  <a:srgbClr val="0070C0"/>
                </a:solidFill>
              </a:rPr>
              <a:t>first</a:t>
            </a:r>
            <a:r>
              <a:rPr lang="pl-PL" sz="2000" dirty="0">
                <a:solidFill>
                  <a:srgbClr val="0070C0"/>
                </a:solidFill>
              </a:rPr>
              <a:t> </a:t>
            </a:r>
            <a:r>
              <a:rPr lang="pl-PL" sz="2000" dirty="0" err="1">
                <a:solidFill>
                  <a:srgbClr val="0070C0"/>
                </a:solidFill>
              </a:rPr>
              <a:t>case</a:t>
            </a:r>
            <a:r>
              <a:rPr lang="pl-PL" sz="2000" dirty="0">
                <a:solidFill>
                  <a:srgbClr val="0070C0"/>
                </a:solidFill>
              </a:rPr>
              <a:t>: </a:t>
            </a:r>
            <a:r>
              <a:rPr lang="pl-PL" sz="2000" baseline="30000" dirty="0">
                <a:solidFill>
                  <a:srgbClr val="0070C0"/>
                </a:solidFill>
              </a:rPr>
              <a:t>13</a:t>
            </a:r>
            <a:r>
              <a:rPr lang="pl-PL" sz="2000" dirty="0">
                <a:solidFill>
                  <a:srgbClr val="0070C0"/>
                </a:solidFill>
              </a:rPr>
              <a:t>C</a:t>
            </a:r>
          </a:p>
          <a:p>
            <a:pPr algn="ctr"/>
            <a:r>
              <a:rPr lang="pl-PL" sz="1200" i="1" dirty="0" err="1"/>
              <a:t>Experimental</a:t>
            </a:r>
            <a:r>
              <a:rPr lang="pl-PL" sz="1200" i="1" dirty="0"/>
              <a:t> </a:t>
            </a:r>
            <a:r>
              <a:rPr lang="pl-PL" sz="1200" i="1" dirty="0" err="1"/>
              <a:t>results</a:t>
            </a:r>
            <a:r>
              <a:rPr lang="pl-PL" sz="1200" i="1" dirty="0"/>
              <a:t> on the </a:t>
            </a:r>
            <a:r>
              <a:rPr lang="pl-PL" sz="1200" i="1" dirty="0" err="1"/>
              <a:t>decay</a:t>
            </a:r>
            <a:r>
              <a:rPr lang="pl-PL" sz="1200" i="1" dirty="0"/>
              <a:t> </a:t>
            </a:r>
            <a:br>
              <a:rPr lang="pl-PL" sz="1200" i="1" dirty="0"/>
            </a:br>
            <a:r>
              <a:rPr lang="pl-PL" sz="1200" i="1" dirty="0"/>
              <a:t>of the 21.47-MeV </a:t>
            </a:r>
            <a:r>
              <a:rPr lang="pl-PL" sz="1200" i="1" dirty="0" err="1"/>
              <a:t>stretched</a:t>
            </a:r>
            <a:r>
              <a:rPr lang="pl-PL" sz="1200" i="1" dirty="0"/>
              <a:t> </a:t>
            </a:r>
            <a:r>
              <a:rPr lang="pl-PL" sz="1200" i="1" dirty="0" err="1"/>
              <a:t>state</a:t>
            </a:r>
            <a:endParaRPr lang="pl-PL" sz="1200" i="1" dirty="0"/>
          </a:p>
        </p:txBody>
      </p:sp>
      <p:pic>
        <p:nvPicPr>
          <p:cNvPr id="32" name="Obraz 31">
            <a:extLst>
              <a:ext uri="{FF2B5EF4-FFF2-40B4-BE49-F238E27FC236}">
                <a16:creationId xmlns:a16="http://schemas.microsoft.com/office/drawing/2014/main" id="{6A6F4D3A-83F9-441D-85DC-990A253CAA27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665332" y="3421520"/>
            <a:ext cx="3421043" cy="1577350"/>
          </a:xfrm>
          <a:prstGeom prst="rect">
            <a:avLst/>
          </a:prstGeom>
          <a:ln w="28575">
            <a:solidFill>
              <a:schemeClr val="bg1">
                <a:lumMod val="65000"/>
              </a:schemeClr>
            </a:solidFill>
          </a:ln>
        </p:spPr>
      </p:pic>
    </p:spTree>
    <p:extLst>
      <p:ext uri="{BB962C8B-B14F-4D97-AF65-F5344CB8AC3E}">
        <p14:creationId xmlns:p14="http://schemas.microsoft.com/office/powerpoint/2010/main" val="250143460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6" dur="9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9" dur="9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" grpId="0" animBg="1"/>
      <p:bldP spid="28" grpId="0" animBg="1"/>
      <p:bldP spid="30" grpId="0" animBg="1"/>
      <p:bldP spid="31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6">
                <a:lumMod val="5000"/>
                <a:lumOff val="95000"/>
              </a:schemeClr>
            </a:gs>
            <a:gs pos="74000">
              <a:schemeClr val="accent6">
                <a:lumMod val="45000"/>
                <a:lumOff val="55000"/>
              </a:schemeClr>
            </a:gs>
            <a:gs pos="83000">
              <a:schemeClr val="accent6">
                <a:lumMod val="45000"/>
                <a:lumOff val="55000"/>
              </a:schemeClr>
            </a:gs>
            <a:gs pos="100000">
              <a:schemeClr val="accent6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ytuł 3">
            <a:extLst>
              <a:ext uri="{FF2B5EF4-FFF2-40B4-BE49-F238E27FC236}">
                <a16:creationId xmlns:a16="http://schemas.microsoft.com/office/drawing/2014/main" id="{03DB0FE7-E4F3-4E5B-A4B7-D8FDE9BD32D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800100" y="904097"/>
            <a:ext cx="7688580" cy="1102519"/>
          </a:xfrm>
        </p:spPr>
        <p:txBody>
          <a:bodyPr>
            <a:normAutofit/>
          </a:bodyPr>
          <a:lstStyle/>
          <a:p>
            <a:pPr algn="ctr"/>
            <a:r>
              <a:rPr lang="pl-PL" baseline="30000" dirty="0"/>
              <a:t>16</a:t>
            </a:r>
            <a:r>
              <a:rPr lang="pl-PL" dirty="0"/>
              <a:t>O CASE</a:t>
            </a:r>
          </a:p>
        </p:txBody>
      </p:sp>
      <p:sp>
        <p:nvSpPr>
          <p:cNvPr id="6" name="Podtytuł 4">
            <a:extLst>
              <a:ext uri="{FF2B5EF4-FFF2-40B4-BE49-F238E27FC236}">
                <a16:creationId xmlns:a16="http://schemas.microsoft.com/office/drawing/2014/main" id="{27EB1917-076E-4A90-8642-4B957001E25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57200" y="2924953"/>
            <a:ext cx="4953000" cy="1314450"/>
          </a:xfrm>
        </p:spPr>
        <p:txBody>
          <a:bodyPr/>
          <a:lstStyle/>
          <a:p>
            <a:r>
              <a:rPr lang="pl-PL" dirty="0" err="1"/>
              <a:t>December</a:t>
            </a:r>
            <a:r>
              <a:rPr lang="pl-PL" dirty="0"/>
              <a:t> 2019 – March 2020</a:t>
            </a:r>
          </a:p>
        </p:txBody>
      </p:sp>
      <p:sp>
        <p:nvSpPr>
          <p:cNvPr id="7" name="pole tekstowe 6">
            <a:extLst>
              <a:ext uri="{FF2B5EF4-FFF2-40B4-BE49-F238E27FC236}">
                <a16:creationId xmlns:a16="http://schemas.microsoft.com/office/drawing/2014/main" id="{A5227BFA-789B-4A98-8A81-6D1B006B9B2D}"/>
              </a:ext>
            </a:extLst>
          </p:cNvPr>
          <p:cNvSpPr txBox="1"/>
          <p:nvPr/>
        </p:nvSpPr>
        <p:spPr>
          <a:xfrm>
            <a:off x="515804" y="3443678"/>
            <a:ext cx="6439583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l-PL" sz="1200" dirty="0" err="1">
                <a:solidFill>
                  <a:srgbClr val="424456"/>
                </a:solidFill>
              </a:rPr>
              <a:t>Spokepersons</a:t>
            </a:r>
            <a:r>
              <a:rPr lang="pl-PL" sz="1200" dirty="0">
                <a:solidFill>
                  <a:srgbClr val="424456"/>
                </a:solidFill>
              </a:rPr>
              <a:t>: S. </a:t>
            </a:r>
            <a:r>
              <a:rPr lang="pl-PL" sz="1200" dirty="0" err="1">
                <a:solidFill>
                  <a:srgbClr val="424456"/>
                </a:solidFill>
              </a:rPr>
              <a:t>Ziliani</a:t>
            </a:r>
            <a:r>
              <a:rPr lang="pl-PL" sz="1200" dirty="0">
                <a:solidFill>
                  <a:srgbClr val="424456"/>
                </a:solidFill>
              </a:rPr>
              <a:t> (</a:t>
            </a:r>
            <a:r>
              <a:rPr lang="pl-PL" sz="1200" dirty="0" err="1">
                <a:solidFill>
                  <a:srgbClr val="424456"/>
                </a:solidFill>
              </a:rPr>
              <a:t>Univ</a:t>
            </a:r>
            <a:r>
              <a:rPr lang="pl-PL" sz="1200" dirty="0">
                <a:solidFill>
                  <a:srgbClr val="424456"/>
                </a:solidFill>
              </a:rPr>
              <a:t>. of Milan and INFN Milan), N. </a:t>
            </a:r>
            <a:r>
              <a:rPr lang="pl-PL" sz="1200" dirty="0" err="1">
                <a:solidFill>
                  <a:srgbClr val="424456"/>
                </a:solidFill>
              </a:rPr>
              <a:t>Cieplicka-Oryńczak</a:t>
            </a:r>
            <a:r>
              <a:rPr lang="pl-PL" sz="1200" dirty="0">
                <a:solidFill>
                  <a:srgbClr val="424456"/>
                </a:solidFill>
              </a:rPr>
              <a:t> (IFJ PAN)</a:t>
            </a:r>
          </a:p>
        </p:txBody>
      </p:sp>
    </p:spTree>
    <p:extLst>
      <p:ext uri="{BB962C8B-B14F-4D97-AF65-F5344CB8AC3E}">
        <p14:creationId xmlns:p14="http://schemas.microsoft.com/office/powerpoint/2010/main" val="1275714070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9" name="Picture 2">
            <a:extLst>
              <a:ext uri="{FF2B5EF4-FFF2-40B4-BE49-F238E27FC236}">
                <a16:creationId xmlns:a16="http://schemas.microsoft.com/office/drawing/2014/main" id="{99FBA591-69B2-4887-BD4D-52DB3F5FBB2D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0338"/>
          <a:stretch/>
        </p:blipFill>
        <p:spPr bwMode="auto">
          <a:xfrm>
            <a:off x="3683455" y="1093727"/>
            <a:ext cx="5353945" cy="346135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5" name="Prostokąt 14">
            <a:extLst>
              <a:ext uri="{FF2B5EF4-FFF2-40B4-BE49-F238E27FC236}">
                <a16:creationId xmlns:a16="http://schemas.microsoft.com/office/drawing/2014/main" id="{E444BE74-EF97-4EDC-ABAB-3509D4E6CBE9}"/>
              </a:ext>
            </a:extLst>
          </p:cNvPr>
          <p:cNvSpPr/>
          <p:nvPr/>
        </p:nvSpPr>
        <p:spPr>
          <a:xfrm>
            <a:off x="5818046" y="1635670"/>
            <a:ext cx="457200" cy="54761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126" name="Prostokąt 125">
            <a:extLst>
              <a:ext uri="{FF2B5EF4-FFF2-40B4-BE49-F238E27FC236}">
                <a16:creationId xmlns:a16="http://schemas.microsoft.com/office/drawing/2014/main" id="{E651848B-3E54-41D7-ADA9-98AD788F51F9}"/>
              </a:ext>
            </a:extLst>
          </p:cNvPr>
          <p:cNvSpPr/>
          <p:nvPr/>
        </p:nvSpPr>
        <p:spPr>
          <a:xfrm>
            <a:off x="7064442" y="1559470"/>
            <a:ext cx="435165" cy="54761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127" name="Prostokąt 126">
            <a:extLst>
              <a:ext uri="{FF2B5EF4-FFF2-40B4-BE49-F238E27FC236}">
                <a16:creationId xmlns:a16="http://schemas.microsoft.com/office/drawing/2014/main" id="{A99C1CD1-9DE6-4B87-B551-6BC70038619F}"/>
              </a:ext>
            </a:extLst>
          </p:cNvPr>
          <p:cNvSpPr/>
          <p:nvPr/>
        </p:nvSpPr>
        <p:spPr>
          <a:xfrm>
            <a:off x="5869543" y="2129961"/>
            <a:ext cx="510478" cy="60092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128" name="Prostokąt 127">
            <a:extLst>
              <a:ext uri="{FF2B5EF4-FFF2-40B4-BE49-F238E27FC236}">
                <a16:creationId xmlns:a16="http://schemas.microsoft.com/office/drawing/2014/main" id="{2A3FEBA9-FA9F-4462-B7C9-B77DAC3F1594}"/>
              </a:ext>
            </a:extLst>
          </p:cNvPr>
          <p:cNvSpPr/>
          <p:nvPr/>
        </p:nvSpPr>
        <p:spPr>
          <a:xfrm>
            <a:off x="6052864" y="2024827"/>
            <a:ext cx="510478" cy="28473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129" name="Prostokąt 128">
            <a:extLst>
              <a:ext uri="{FF2B5EF4-FFF2-40B4-BE49-F238E27FC236}">
                <a16:creationId xmlns:a16="http://schemas.microsoft.com/office/drawing/2014/main" id="{AD205845-52D7-4AC6-82AD-5FF9C7AF2A1B}"/>
              </a:ext>
            </a:extLst>
          </p:cNvPr>
          <p:cNvSpPr/>
          <p:nvPr/>
        </p:nvSpPr>
        <p:spPr>
          <a:xfrm>
            <a:off x="5818046" y="2446155"/>
            <a:ext cx="510478" cy="28473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cxnSp>
        <p:nvCxnSpPr>
          <p:cNvPr id="131" name="Łącznik prosty ze strzałką 130">
            <a:extLst>
              <a:ext uri="{FF2B5EF4-FFF2-40B4-BE49-F238E27FC236}">
                <a16:creationId xmlns:a16="http://schemas.microsoft.com/office/drawing/2014/main" id="{AE5D9E26-032B-4DD2-B13F-05812DCFB860}"/>
              </a:ext>
            </a:extLst>
          </p:cNvPr>
          <p:cNvCxnSpPr>
            <a:cxnSpLocks/>
          </p:cNvCxnSpPr>
          <p:nvPr/>
        </p:nvCxnSpPr>
        <p:spPr>
          <a:xfrm flipH="1">
            <a:off x="5838628" y="1813638"/>
            <a:ext cx="339459" cy="930039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5" name="Łącznik prosty ze strzałką 134">
            <a:extLst>
              <a:ext uri="{FF2B5EF4-FFF2-40B4-BE49-F238E27FC236}">
                <a16:creationId xmlns:a16="http://schemas.microsoft.com/office/drawing/2014/main" id="{55482BD5-3AE3-4E6C-8191-D7A8F18F40F2}"/>
              </a:ext>
            </a:extLst>
          </p:cNvPr>
          <p:cNvCxnSpPr>
            <a:cxnSpLocks/>
          </p:cNvCxnSpPr>
          <p:nvPr/>
        </p:nvCxnSpPr>
        <p:spPr>
          <a:xfrm>
            <a:off x="5626733" y="2743677"/>
            <a:ext cx="0" cy="512906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7" name="Łącznik prosty ze strzałką 136">
            <a:extLst>
              <a:ext uri="{FF2B5EF4-FFF2-40B4-BE49-F238E27FC236}">
                <a16:creationId xmlns:a16="http://schemas.microsoft.com/office/drawing/2014/main" id="{23D5C39A-B872-438A-82B3-4A8622FA7DF4}"/>
              </a:ext>
            </a:extLst>
          </p:cNvPr>
          <p:cNvCxnSpPr>
            <a:cxnSpLocks/>
          </p:cNvCxnSpPr>
          <p:nvPr/>
        </p:nvCxnSpPr>
        <p:spPr>
          <a:xfrm>
            <a:off x="7629484" y="1990354"/>
            <a:ext cx="0" cy="652513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9" name="Łącznik prosty ze strzałką 138">
            <a:extLst>
              <a:ext uri="{FF2B5EF4-FFF2-40B4-BE49-F238E27FC236}">
                <a16:creationId xmlns:a16="http://schemas.microsoft.com/office/drawing/2014/main" id="{EB0822F7-F7A9-434A-8BBC-DBABA67EDF13}"/>
              </a:ext>
            </a:extLst>
          </p:cNvPr>
          <p:cNvCxnSpPr>
            <a:cxnSpLocks/>
          </p:cNvCxnSpPr>
          <p:nvPr/>
        </p:nvCxnSpPr>
        <p:spPr>
          <a:xfrm>
            <a:off x="7768174" y="1857023"/>
            <a:ext cx="0" cy="785844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1" name="Łącznik prosty ze strzałką 140">
            <a:extLst>
              <a:ext uri="{FF2B5EF4-FFF2-40B4-BE49-F238E27FC236}">
                <a16:creationId xmlns:a16="http://schemas.microsoft.com/office/drawing/2014/main" id="{CE2A7DED-0851-4599-92B1-09AB920835F3}"/>
              </a:ext>
            </a:extLst>
          </p:cNvPr>
          <p:cNvCxnSpPr>
            <a:cxnSpLocks/>
          </p:cNvCxnSpPr>
          <p:nvPr/>
        </p:nvCxnSpPr>
        <p:spPr>
          <a:xfrm>
            <a:off x="7697385" y="1974386"/>
            <a:ext cx="0" cy="668481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3" name="Łącznik prosty ze strzałką 142">
            <a:extLst>
              <a:ext uri="{FF2B5EF4-FFF2-40B4-BE49-F238E27FC236}">
                <a16:creationId xmlns:a16="http://schemas.microsoft.com/office/drawing/2014/main" id="{CC909DF5-085E-49D7-A2F0-670E205BE6F9}"/>
              </a:ext>
            </a:extLst>
          </p:cNvPr>
          <p:cNvCxnSpPr>
            <a:cxnSpLocks/>
          </p:cNvCxnSpPr>
          <p:nvPr/>
        </p:nvCxnSpPr>
        <p:spPr>
          <a:xfrm>
            <a:off x="7839222" y="1758517"/>
            <a:ext cx="0" cy="248627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2" name="Nawias klamrowy otwierający 161">
            <a:extLst>
              <a:ext uri="{FF2B5EF4-FFF2-40B4-BE49-F238E27FC236}">
                <a16:creationId xmlns:a16="http://schemas.microsoft.com/office/drawing/2014/main" id="{40F187A1-3037-4C2B-938C-AD344C5C49E3}"/>
              </a:ext>
            </a:extLst>
          </p:cNvPr>
          <p:cNvSpPr/>
          <p:nvPr/>
        </p:nvSpPr>
        <p:spPr>
          <a:xfrm>
            <a:off x="6188461" y="1635670"/>
            <a:ext cx="57835" cy="338716"/>
          </a:xfrm>
          <a:prstGeom prst="leftBrac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164" name="Prostokąt 163">
            <a:extLst>
              <a:ext uri="{FF2B5EF4-FFF2-40B4-BE49-F238E27FC236}">
                <a16:creationId xmlns:a16="http://schemas.microsoft.com/office/drawing/2014/main" id="{AE11E2AD-379D-47DF-A5CB-71F8703048C7}"/>
              </a:ext>
            </a:extLst>
          </p:cNvPr>
          <p:cNvSpPr/>
          <p:nvPr/>
        </p:nvSpPr>
        <p:spPr>
          <a:xfrm>
            <a:off x="6753615" y="1572288"/>
            <a:ext cx="369703" cy="41806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cxnSp>
        <p:nvCxnSpPr>
          <p:cNvPr id="146" name="Łącznik prosty ze strzałką 145">
            <a:extLst>
              <a:ext uri="{FF2B5EF4-FFF2-40B4-BE49-F238E27FC236}">
                <a16:creationId xmlns:a16="http://schemas.microsoft.com/office/drawing/2014/main" id="{5A128061-5250-46A8-B770-5B91A8E3A006}"/>
              </a:ext>
            </a:extLst>
          </p:cNvPr>
          <p:cNvCxnSpPr>
            <a:cxnSpLocks/>
          </p:cNvCxnSpPr>
          <p:nvPr/>
        </p:nvCxnSpPr>
        <p:spPr>
          <a:xfrm>
            <a:off x="6758325" y="1938102"/>
            <a:ext cx="751656" cy="52252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5" name="Łącznik prosty ze strzałką 164">
            <a:extLst>
              <a:ext uri="{FF2B5EF4-FFF2-40B4-BE49-F238E27FC236}">
                <a16:creationId xmlns:a16="http://schemas.microsoft.com/office/drawing/2014/main" id="{04E4C5B0-AACB-4DE3-AD86-C09A25B5D39F}"/>
              </a:ext>
            </a:extLst>
          </p:cNvPr>
          <p:cNvCxnSpPr>
            <a:cxnSpLocks/>
          </p:cNvCxnSpPr>
          <p:nvPr/>
        </p:nvCxnSpPr>
        <p:spPr>
          <a:xfrm>
            <a:off x="6753615" y="1663187"/>
            <a:ext cx="745992" cy="95330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7" name="Nawias klamrowy otwierający 166">
            <a:extLst>
              <a:ext uri="{FF2B5EF4-FFF2-40B4-BE49-F238E27FC236}">
                <a16:creationId xmlns:a16="http://schemas.microsoft.com/office/drawing/2014/main" id="{B72A9383-AFAA-43F3-839D-FF6F419E2C71}"/>
              </a:ext>
            </a:extLst>
          </p:cNvPr>
          <p:cNvSpPr/>
          <p:nvPr/>
        </p:nvSpPr>
        <p:spPr>
          <a:xfrm flipH="1">
            <a:off x="6783296" y="1635929"/>
            <a:ext cx="45719" cy="188121"/>
          </a:xfrm>
          <a:prstGeom prst="leftBrac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cxnSp>
        <p:nvCxnSpPr>
          <p:cNvPr id="168" name="Łącznik prosty ze strzałką 167">
            <a:extLst>
              <a:ext uri="{FF2B5EF4-FFF2-40B4-BE49-F238E27FC236}">
                <a16:creationId xmlns:a16="http://schemas.microsoft.com/office/drawing/2014/main" id="{A581C6EA-ACD8-46AC-A47E-A0B9C7780488}"/>
              </a:ext>
            </a:extLst>
          </p:cNvPr>
          <p:cNvCxnSpPr>
            <a:cxnSpLocks/>
          </p:cNvCxnSpPr>
          <p:nvPr/>
        </p:nvCxnSpPr>
        <p:spPr>
          <a:xfrm>
            <a:off x="6839389" y="1729989"/>
            <a:ext cx="677225" cy="244397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0" name="Łącznik prosty ze strzałką 169">
            <a:extLst>
              <a:ext uri="{FF2B5EF4-FFF2-40B4-BE49-F238E27FC236}">
                <a16:creationId xmlns:a16="http://schemas.microsoft.com/office/drawing/2014/main" id="{D06CD3E6-6F41-4C9C-9C95-D37839780BBF}"/>
              </a:ext>
            </a:extLst>
          </p:cNvPr>
          <p:cNvCxnSpPr>
            <a:cxnSpLocks/>
          </p:cNvCxnSpPr>
          <p:nvPr/>
        </p:nvCxnSpPr>
        <p:spPr>
          <a:xfrm>
            <a:off x="6839389" y="1736993"/>
            <a:ext cx="670592" cy="266179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3" name="pole tekstowe 172">
            <a:extLst>
              <a:ext uri="{FF2B5EF4-FFF2-40B4-BE49-F238E27FC236}">
                <a16:creationId xmlns:a16="http://schemas.microsoft.com/office/drawing/2014/main" id="{BA6B8C4A-8D81-4B94-8D53-0289E93601E7}"/>
              </a:ext>
            </a:extLst>
          </p:cNvPr>
          <p:cNvSpPr txBox="1"/>
          <p:nvPr/>
        </p:nvSpPr>
        <p:spPr>
          <a:xfrm>
            <a:off x="5704277" y="1244952"/>
            <a:ext cx="1752403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l-PL" sz="1000" i="1" dirty="0">
                <a:solidFill>
                  <a:srgbClr val="FF0000"/>
                </a:solidFill>
                <a:latin typeface="+mj-lt"/>
              </a:rPr>
              <a:t>POSSIBLE DECAY BRANCHES</a:t>
            </a:r>
          </a:p>
        </p:txBody>
      </p:sp>
      <p:sp>
        <p:nvSpPr>
          <p:cNvPr id="74" name="CasellaDiTesto 3">
            <a:extLst>
              <a:ext uri="{FF2B5EF4-FFF2-40B4-BE49-F238E27FC236}">
                <a16:creationId xmlns:a16="http://schemas.microsoft.com/office/drawing/2014/main" id="{330B6576-1131-4A70-9DD6-4C0E0D658F8C}"/>
              </a:ext>
            </a:extLst>
          </p:cNvPr>
          <p:cNvSpPr txBox="1"/>
          <p:nvPr/>
        </p:nvSpPr>
        <p:spPr>
          <a:xfrm>
            <a:off x="7314156" y="3722827"/>
            <a:ext cx="1620945" cy="442035"/>
          </a:xfrm>
          <a:prstGeom prst="rect">
            <a:avLst/>
          </a:prstGeom>
          <a:noFill/>
          <a:ln w="12700" cmpd="sng">
            <a:solidFill>
              <a:schemeClr val="tx1"/>
            </a:solidFill>
          </a:ln>
        </p:spPr>
        <p:txBody>
          <a:bodyPr wrap="square" lIns="72000" tIns="36000" rIns="36000" bIns="36000" rtlCol="0">
            <a:spAutoFit/>
          </a:bodyPr>
          <a:lstStyle/>
          <a:p>
            <a:r>
              <a:rPr lang="pl-PL" sz="800" dirty="0" err="1">
                <a:solidFill>
                  <a:srgbClr val="FF0000"/>
                </a:solidFill>
                <a:latin typeface="+mj-lt"/>
                <a:cs typeface="Symbol" charset="2"/>
              </a:rPr>
              <a:t>Strongest</a:t>
            </a:r>
            <a:r>
              <a:rPr lang="pl-PL" sz="800" dirty="0">
                <a:solidFill>
                  <a:srgbClr val="FF0000"/>
                </a:solidFill>
                <a:latin typeface="+mj-lt"/>
                <a:cs typeface="Symbol" charset="2"/>
              </a:rPr>
              <a:t> e</a:t>
            </a:r>
            <a:r>
              <a:rPr lang="it-IT" sz="800" dirty="0">
                <a:solidFill>
                  <a:srgbClr val="FF0000"/>
                </a:solidFill>
                <a:latin typeface="+mj-lt"/>
                <a:cs typeface="Symbol" charset="2"/>
              </a:rPr>
              <a:t>xpected </a:t>
            </a:r>
            <a:r>
              <a:rPr lang="el-GR" sz="800" dirty="0">
                <a:solidFill>
                  <a:srgbClr val="FF0000"/>
                </a:solidFill>
                <a:latin typeface="+mj-lt"/>
                <a:cs typeface="Symbol" charset="2"/>
              </a:rPr>
              <a:t>γ</a:t>
            </a:r>
            <a:r>
              <a:rPr lang="pl-PL" sz="800" dirty="0">
                <a:solidFill>
                  <a:srgbClr val="FF0000"/>
                </a:solidFill>
                <a:latin typeface="+mj-lt"/>
                <a:cs typeface="Symbol" charset="2"/>
              </a:rPr>
              <a:t> </a:t>
            </a:r>
            <a:r>
              <a:rPr lang="it-IT" sz="800" dirty="0">
                <a:solidFill>
                  <a:srgbClr val="FF0000"/>
                </a:solidFill>
                <a:latin typeface="+mj-lt"/>
              </a:rPr>
              <a:t>rays:</a:t>
            </a:r>
            <a:r>
              <a:rPr lang="pl-PL" sz="800" dirty="0">
                <a:latin typeface="+mj-lt"/>
              </a:rPr>
              <a:t>  </a:t>
            </a:r>
          </a:p>
          <a:p>
            <a:r>
              <a:rPr lang="it-IT" sz="800" baseline="30000" dirty="0">
                <a:solidFill>
                  <a:srgbClr val="0000FF"/>
                </a:solidFill>
                <a:latin typeface="+mj-lt"/>
              </a:rPr>
              <a:t>12</a:t>
            </a:r>
            <a:r>
              <a:rPr lang="pl-PL" sz="800" dirty="0">
                <a:solidFill>
                  <a:srgbClr val="0000FF"/>
                </a:solidFill>
                <a:latin typeface="+mj-lt"/>
              </a:rPr>
              <a:t>C</a:t>
            </a:r>
            <a:r>
              <a:rPr lang="pl-PL" sz="800" dirty="0">
                <a:latin typeface="+mj-lt"/>
              </a:rPr>
              <a:t>: </a:t>
            </a:r>
            <a:r>
              <a:rPr lang="it-IT" sz="800" dirty="0">
                <a:latin typeface="+mj-lt"/>
              </a:rPr>
              <a:t>4</a:t>
            </a:r>
            <a:r>
              <a:rPr lang="pl-PL" sz="800" dirty="0">
                <a:latin typeface="+mj-lt"/>
              </a:rPr>
              <a:t>439</a:t>
            </a:r>
            <a:r>
              <a:rPr lang="is-IS" sz="800" dirty="0">
                <a:latin typeface="+mj-lt"/>
              </a:rPr>
              <a:t> keV</a:t>
            </a:r>
            <a:r>
              <a:rPr lang="pl-PL" sz="800" dirty="0">
                <a:latin typeface="+mj-lt"/>
              </a:rPr>
              <a:t>        </a:t>
            </a:r>
          </a:p>
          <a:p>
            <a:r>
              <a:rPr lang="it-IT" sz="800" baseline="30000" dirty="0">
                <a:solidFill>
                  <a:srgbClr val="0000FF"/>
                </a:solidFill>
                <a:latin typeface="+mj-lt"/>
              </a:rPr>
              <a:t>1</a:t>
            </a:r>
            <a:r>
              <a:rPr lang="pl-PL" sz="800" baseline="30000" dirty="0">
                <a:solidFill>
                  <a:srgbClr val="0000FF"/>
                </a:solidFill>
                <a:latin typeface="+mj-lt"/>
              </a:rPr>
              <a:t>5</a:t>
            </a:r>
            <a:r>
              <a:rPr lang="pl-PL" sz="800" dirty="0">
                <a:solidFill>
                  <a:srgbClr val="0000FF"/>
                </a:solidFill>
                <a:latin typeface="+mj-lt"/>
              </a:rPr>
              <a:t>N</a:t>
            </a:r>
            <a:r>
              <a:rPr lang="pl-PL" sz="800" dirty="0">
                <a:latin typeface="+mj-lt"/>
              </a:rPr>
              <a:t>: </a:t>
            </a:r>
            <a:r>
              <a:rPr lang="it-IT" sz="800" dirty="0">
                <a:latin typeface="+mj-lt"/>
              </a:rPr>
              <a:t>5269,</a:t>
            </a:r>
            <a:r>
              <a:rPr lang="pl-PL" sz="800" dirty="0">
                <a:latin typeface="+mj-lt"/>
              </a:rPr>
              <a:t> </a:t>
            </a:r>
            <a:r>
              <a:rPr lang="it-IT" sz="800" dirty="0">
                <a:latin typeface="+mj-lt"/>
              </a:rPr>
              <a:t>5298</a:t>
            </a:r>
            <a:r>
              <a:rPr lang="pl-PL" sz="800" dirty="0">
                <a:latin typeface="+mj-lt"/>
              </a:rPr>
              <a:t>, </a:t>
            </a:r>
            <a:r>
              <a:rPr lang="it-IT" sz="800" dirty="0">
                <a:latin typeface="+mj-lt"/>
              </a:rPr>
              <a:t>6322, 1885 </a:t>
            </a:r>
            <a:r>
              <a:rPr lang="pl-PL" sz="800" dirty="0">
                <a:latin typeface="+mj-lt"/>
              </a:rPr>
              <a:t>k</a:t>
            </a:r>
            <a:r>
              <a:rPr lang="it-IT" sz="800" dirty="0">
                <a:latin typeface="+mj-lt"/>
              </a:rPr>
              <a:t>eV</a:t>
            </a:r>
          </a:p>
        </p:txBody>
      </p:sp>
      <p:sp>
        <p:nvSpPr>
          <p:cNvPr id="123" name="Prostokąt 122">
            <a:extLst>
              <a:ext uri="{FF2B5EF4-FFF2-40B4-BE49-F238E27FC236}">
                <a16:creationId xmlns:a16="http://schemas.microsoft.com/office/drawing/2014/main" id="{7DE03A10-C867-4EA1-9BF1-FC91543E0AFC}"/>
              </a:ext>
            </a:extLst>
          </p:cNvPr>
          <p:cNvSpPr/>
          <p:nvPr/>
        </p:nvSpPr>
        <p:spPr>
          <a:xfrm>
            <a:off x="5393531" y="4863562"/>
            <a:ext cx="3750469" cy="276999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>
            <a:noFill/>
          </a:ln>
        </p:spPr>
        <p:txBody>
          <a:bodyPr wrap="square">
            <a:spAutoFit/>
          </a:bodyPr>
          <a:lstStyle/>
          <a:p>
            <a:pPr algn="ctr"/>
            <a:r>
              <a:rPr lang="pl-PL" sz="1200" b="1" i="1" dirty="0" err="1">
                <a:latin typeface="+mj-lt"/>
                <a:sym typeface="Symbol"/>
              </a:rPr>
              <a:t>S.Ziliani</a:t>
            </a:r>
            <a:r>
              <a:rPr lang="pl-PL" sz="1200" b="1" i="1" dirty="0">
                <a:latin typeface="+mj-lt"/>
                <a:sym typeface="Symbol"/>
              </a:rPr>
              <a:t>, </a:t>
            </a:r>
            <a:r>
              <a:rPr lang="pl-PL" sz="1200" b="1" i="1" dirty="0" err="1">
                <a:latin typeface="+mj-lt"/>
                <a:sym typeface="Symbol"/>
              </a:rPr>
              <a:t>PhD</a:t>
            </a:r>
            <a:r>
              <a:rPr lang="pl-PL" sz="1200" b="1" i="1" dirty="0">
                <a:latin typeface="+mj-lt"/>
                <a:sym typeface="Symbol"/>
              </a:rPr>
              <a:t> </a:t>
            </a:r>
            <a:r>
              <a:rPr lang="pl-PL" sz="1200" b="1" i="1" dirty="0" err="1">
                <a:latin typeface="+mj-lt"/>
                <a:sym typeface="Symbol"/>
              </a:rPr>
              <a:t>thesis</a:t>
            </a:r>
            <a:r>
              <a:rPr lang="pl-PL" sz="1200" b="1" i="1" dirty="0">
                <a:latin typeface="+mj-lt"/>
                <a:sym typeface="Symbol"/>
              </a:rPr>
              <a:t>, University of Milan (2021)</a:t>
            </a:r>
          </a:p>
        </p:txBody>
      </p:sp>
      <p:sp>
        <p:nvSpPr>
          <p:cNvPr id="44" name="pole tekstowe 43">
            <a:extLst>
              <a:ext uri="{FF2B5EF4-FFF2-40B4-BE49-F238E27FC236}">
                <a16:creationId xmlns:a16="http://schemas.microsoft.com/office/drawing/2014/main" id="{958C1F1D-B31B-4E7D-B1D0-71A44A60A452}"/>
              </a:ext>
            </a:extLst>
          </p:cNvPr>
          <p:cNvSpPr txBox="1"/>
          <p:nvPr/>
        </p:nvSpPr>
        <p:spPr>
          <a:xfrm>
            <a:off x="5413947" y="435747"/>
            <a:ext cx="3722873" cy="246221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pl-PL" sz="1000" b="1" dirty="0">
                <a:solidFill>
                  <a:srgbClr val="0000FF"/>
                </a:solidFill>
                <a:latin typeface="+mj-lt"/>
              </a:rPr>
              <a:t> </a:t>
            </a:r>
            <a:r>
              <a:rPr lang="pl-PL" sz="1000" b="1" baseline="30000" dirty="0">
                <a:solidFill>
                  <a:srgbClr val="0000FF"/>
                </a:solidFill>
                <a:latin typeface="+mj-lt"/>
              </a:rPr>
              <a:t>7</a:t>
            </a:r>
            <a:r>
              <a:rPr lang="pl-PL" sz="1000" b="1" dirty="0">
                <a:solidFill>
                  <a:srgbClr val="0000FF"/>
                </a:solidFill>
                <a:latin typeface="+mj-lt"/>
              </a:rPr>
              <a:t>Li-</a:t>
            </a:r>
            <a:r>
              <a:rPr lang="pl-PL" sz="1000" b="1" baseline="30000" dirty="0">
                <a:solidFill>
                  <a:srgbClr val="0000FF"/>
                </a:solidFill>
                <a:latin typeface="+mj-lt"/>
              </a:rPr>
              <a:t>14</a:t>
            </a:r>
            <a:r>
              <a:rPr lang="pl-PL" sz="1000" b="1" dirty="0">
                <a:solidFill>
                  <a:srgbClr val="0000FF"/>
                </a:solidFill>
                <a:latin typeface="+mj-lt"/>
              </a:rPr>
              <a:t>N-H</a:t>
            </a:r>
            <a:r>
              <a:rPr lang="pl-PL" sz="1000" b="1" baseline="-25000" dirty="0">
                <a:solidFill>
                  <a:srgbClr val="0000FF"/>
                </a:solidFill>
                <a:latin typeface="+mj-lt"/>
              </a:rPr>
              <a:t>2</a:t>
            </a:r>
            <a:r>
              <a:rPr lang="pl-PL" sz="1000" b="1" dirty="0">
                <a:solidFill>
                  <a:srgbClr val="0000FF"/>
                </a:solidFill>
                <a:latin typeface="+mj-lt"/>
              </a:rPr>
              <a:t> </a:t>
            </a:r>
            <a:r>
              <a:rPr lang="pl-PL" sz="1000" b="1" dirty="0">
                <a:solidFill>
                  <a:schemeClr val="tx1"/>
                </a:solidFill>
                <a:latin typeface="+mj-lt"/>
              </a:rPr>
              <a:t>+ (</a:t>
            </a:r>
            <a:r>
              <a:rPr lang="pl-PL" sz="1000" b="1" baseline="30000" dirty="0">
                <a:solidFill>
                  <a:srgbClr val="0000FF"/>
                </a:solidFill>
                <a:latin typeface="+mj-lt"/>
              </a:rPr>
              <a:t>16</a:t>
            </a:r>
            <a:r>
              <a:rPr lang="pl-PL" sz="1000" b="1" dirty="0">
                <a:solidFill>
                  <a:srgbClr val="0000FF"/>
                </a:solidFill>
                <a:latin typeface="+mj-lt"/>
              </a:rPr>
              <a:t>O </a:t>
            </a:r>
            <a:r>
              <a:rPr lang="pl-PL" sz="1000" dirty="0" err="1">
                <a:solidFill>
                  <a:schemeClr val="tx1"/>
                </a:solidFill>
                <a:latin typeface="+mj-lt"/>
              </a:rPr>
              <a:t>contamination</a:t>
            </a:r>
            <a:r>
              <a:rPr lang="pl-PL" sz="1000" dirty="0">
                <a:solidFill>
                  <a:schemeClr val="tx1"/>
                </a:solidFill>
                <a:latin typeface="+mj-lt"/>
              </a:rPr>
              <a:t>)</a:t>
            </a:r>
            <a:r>
              <a:rPr lang="pl-PL" sz="1000" dirty="0">
                <a:solidFill>
                  <a:srgbClr val="0000FF"/>
                </a:solidFill>
                <a:latin typeface="+mj-lt"/>
              </a:rPr>
              <a:t> </a:t>
            </a:r>
            <a:r>
              <a:rPr lang="pl-PL" sz="1000" dirty="0">
                <a:solidFill>
                  <a:schemeClr val="tx1"/>
                </a:solidFill>
                <a:latin typeface="+mj-lt"/>
              </a:rPr>
              <a:t>target 160 mg/cm</a:t>
            </a:r>
            <a:r>
              <a:rPr lang="pl-PL" sz="1000" baseline="30000" dirty="0">
                <a:solidFill>
                  <a:schemeClr val="tx1"/>
                </a:solidFill>
                <a:latin typeface="+mj-lt"/>
              </a:rPr>
              <a:t>2</a:t>
            </a:r>
          </a:p>
        </p:txBody>
      </p:sp>
      <p:grpSp>
        <p:nvGrpSpPr>
          <p:cNvPr id="6" name="Grupa 5">
            <a:extLst>
              <a:ext uri="{FF2B5EF4-FFF2-40B4-BE49-F238E27FC236}">
                <a16:creationId xmlns:a16="http://schemas.microsoft.com/office/drawing/2014/main" id="{23B29109-4080-40AE-9393-24573D83AC16}"/>
              </a:ext>
            </a:extLst>
          </p:cNvPr>
          <p:cNvGrpSpPr/>
          <p:nvPr/>
        </p:nvGrpSpPr>
        <p:grpSpPr>
          <a:xfrm>
            <a:off x="392579" y="2824609"/>
            <a:ext cx="4179421" cy="2238469"/>
            <a:chOff x="187040" y="919669"/>
            <a:chExt cx="3091684" cy="1746656"/>
          </a:xfrm>
        </p:grpSpPr>
        <p:pic>
          <p:nvPicPr>
            <p:cNvPr id="4" name="Obraz 3">
              <a:extLst>
                <a:ext uri="{FF2B5EF4-FFF2-40B4-BE49-F238E27FC236}">
                  <a16:creationId xmlns:a16="http://schemas.microsoft.com/office/drawing/2014/main" id="{332BD5A1-0FE5-4929-A152-A081756F6EDA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/>
            <a:srcRect l="22572" r="18478" b="24629"/>
            <a:stretch/>
          </p:blipFill>
          <p:spPr>
            <a:xfrm>
              <a:off x="187040" y="919669"/>
              <a:ext cx="2686749" cy="1746656"/>
            </a:xfrm>
            <a:prstGeom prst="rect">
              <a:avLst/>
            </a:prstGeom>
          </p:spPr>
        </p:pic>
        <p:sp>
          <p:nvSpPr>
            <p:cNvPr id="5" name="pole tekstowe 4">
              <a:extLst>
                <a:ext uri="{FF2B5EF4-FFF2-40B4-BE49-F238E27FC236}">
                  <a16:creationId xmlns:a16="http://schemas.microsoft.com/office/drawing/2014/main" id="{938144BE-E6C7-4E1A-83A4-6AF6A34B25DE}"/>
                </a:ext>
              </a:extLst>
            </p:cNvPr>
            <p:cNvSpPr txBox="1"/>
            <p:nvPr/>
          </p:nvSpPr>
          <p:spPr>
            <a:xfrm>
              <a:off x="1476628" y="1008396"/>
              <a:ext cx="180209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pl-PL" sz="1000" dirty="0">
                  <a:latin typeface="+mj-lt"/>
                </a:rPr>
                <a:t>PRESENT (</a:t>
              </a:r>
              <a:r>
                <a:rPr lang="pl-PL" sz="1000" dirty="0" err="1">
                  <a:latin typeface="+mj-lt"/>
                </a:rPr>
                <a:t>p,p</a:t>
              </a:r>
              <a:r>
                <a:rPr lang="pl-PL" sz="1000" dirty="0">
                  <a:latin typeface="+mj-lt"/>
                </a:rPr>
                <a:t>’) EXPERIMENT</a:t>
              </a:r>
            </a:p>
          </p:txBody>
        </p:sp>
        <p:sp>
          <p:nvSpPr>
            <p:cNvPr id="75" name="Prostokąt 74">
              <a:extLst>
                <a:ext uri="{FF2B5EF4-FFF2-40B4-BE49-F238E27FC236}">
                  <a16:creationId xmlns:a16="http://schemas.microsoft.com/office/drawing/2014/main" id="{2D41A9BE-1E9E-436A-8C53-DBCF59440816}"/>
                </a:ext>
              </a:extLst>
            </p:cNvPr>
            <p:cNvSpPr/>
            <p:nvPr/>
          </p:nvSpPr>
          <p:spPr>
            <a:xfrm rot="16200000">
              <a:off x="1123476" y="1774761"/>
              <a:ext cx="963578" cy="257274"/>
            </a:xfrm>
            <a:prstGeom prst="rect">
              <a:avLst/>
            </a:prstGeom>
            <a:solidFill>
              <a:srgbClr val="FFFF00">
                <a:alpha val="74000"/>
              </a:srgbClr>
            </a:solidFill>
            <a:ln w="31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l-PL"/>
            </a:p>
          </p:txBody>
        </p:sp>
      </p:grpSp>
      <p:grpSp>
        <p:nvGrpSpPr>
          <p:cNvPr id="3" name="Grupa 2">
            <a:extLst>
              <a:ext uri="{FF2B5EF4-FFF2-40B4-BE49-F238E27FC236}">
                <a16:creationId xmlns:a16="http://schemas.microsoft.com/office/drawing/2014/main" id="{83F93007-DC6F-4C4E-9DF2-0D1B4066CAD9}"/>
              </a:ext>
            </a:extLst>
          </p:cNvPr>
          <p:cNvGrpSpPr/>
          <p:nvPr/>
        </p:nvGrpSpPr>
        <p:grpSpPr>
          <a:xfrm>
            <a:off x="347859" y="1048628"/>
            <a:ext cx="2274503" cy="1486610"/>
            <a:chOff x="914399" y="804544"/>
            <a:chExt cx="2274503" cy="1486610"/>
          </a:xfrm>
        </p:grpSpPr>
        <p:pic>
          <p:nvPicPr>
            <p:cNvPr id="31" name="Picture 2">
              <a:extLst>
                <a:ext uri="{FF2B5EF4-FFF2-40B4-BE49-F238E27FC236}">
                  <a16:creationId xmlns:a16="http://schemas.microsoft.com/office/drawing/2014/main" id="{44686F01-C93B-4D2A-8C49-09D4E0548CD9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51589" t="21481" b="12097"/>
            <a:stretch/>
          </p:blipFill>
          <p:spPr bwMode="auto">
            <a:xfrm>
              <a:off x="914399" y="821206"/>
              <a:ext cx="2274503" cy="1469948"/>
            </a:xfrm>
            <a:prstGeom prst="rect">
              <a:avLst/>
            </a:prstGeom>
            <a:noFill/>
            <a:ln w="12700">
              <a:noFill/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sp>
          <p:nvSpPr>
            <p:cNvPr id="33" name="Rettangolo 7">
              <a:extLst>
                <a:ext uri="{FF2B5EF4-FFF2-40B4-BE49-F238E27FC236}">
                  <a16:creationId xmlns:a16="http://schemas.microsoft.com/office/drawing/2014/main" id="{8991108B-C37D-4C81-9706-58D1786C2769}"/>
                </a:ext>
              </a:extLst>
            </p:cNvPr>
            <p:cNvSpPr/>
            <p:nvPr/>
          </p:nvSpPr>
          <p:spPr>
            <a:xfrm>
              <a:off x="1261647" y="1067057"/>
              <a:ext cx="341468" cy="288147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lIns="36000" tIns="36000" rIns="36000" bIns="36000">
              <a:spAutoFit/>
            </a:bodyPr>
            <a:lstStyle/>
            <a:p>
              <a:r>
                <a:rPr lang="it-IT" sz="1400" b="1" baseline="30000" dirty="0">
                  <a:solidFill>
                    <a:srgbClr val="0000FF"/>
                  </a:solidFill>
                  <a:latin typeface="+mj-lt"/>
                </a:rPr>
                <a:t>1</a:t>
              </a:r>
              <a:r>
                <a:rPr lang="pl-PL" sz="1400" b="1" baseline="30000" dirty="0">
                  <a:solidFill>
                    <a:srgbClr val="0000FF"/>
                  </a:solidFill>
                  <a:latin typeface="+mj-lt"/>
                </a:rPr>
                <a:t>6</a:t>
              </a:r>
              <a:r>
                <a:rPr lang="pl-PL" sz="1400" b="1" dirty="0">
                  <a:solidFill>
                    <a:srgbClr val="0000FF"/>
                  </a:solidFill>
                  <a:latin typeface="+mj-lt"/>
                </a:rPr>
                <a:t>O</a:t>
              </a:r>
              <a:r>
                <a:rPr lang="it-IT" sz="1400" b="1" dirty="0">
                  <a:solidFill>
                    <a:srgbClr val="0000FF"/>
                  </a:solidFill>
                  <a:latin typeface="+mj-lt"/>
                </a:rPr>
                <a:t>       </a:t>
              </a:r>
            </a:p>
          </p:txBody>
        </p:sp>
        <p:sp>
          <p:nvSpPr>
            <p:cNvPr id="34" name="Rettangolo 4">
              <a:extLst>
                <a:ext uri="{FF2B5EF4-FFF2-40B4-BE49-F238E27FC236}">
                  <a16:creationId xmlns:a16="http://schemas.microsoft.com/office/drawing/2014/main" id="{36449C35-A7CF-406D-8FBA-1DD16E845DF2}"/>
                </a:ext>
              </a:extLst>
            </p:cNvPr>
            <p:cNvSpPr/>
            <p:nvPr/>
          </p:nvSpPr>
          <p:spPr>
            <a:xfrm>
              <a:off x="1380848" y="1985492"/>
              <a:ext cx="1775368" cy="184666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pl-PL" sz="600" i="1" dirty="0">
                  <a:latin typeface="+mj-lt"/>
                </a:rPr>
                <a:t>C</a:t>
              </a:r>
              <a:r>
                <a:rPr lang="it-IT" sz="600" i="1" dirty="0">
                  <a:latin typeface="+mj-lt"/>
                </a:rPr>
                <a:t>.</a:t>
              </a:r>
              <a:r>
                <a:rPr lang="pl-PL" sz="600" i="1" dirty="0">
                  <a:latin typeface="+mj-lt"/>
                </a:rPr>
                <a:t>E.</a:t>
              </a:r>
              <a:r>
                <a:rPr lang="it-IT" sz="600" i="1" dirty="0">
                  <a:latin typeface="+mj-lt"/>
                </a:rPr>
                <a:t> H</a:t>
              </a:r>
              <a:r>
                <a:rPr lang="pl-PL" sz="600" i="1" dirty="0" err="1">
                  <a:latin typeface="+mj-lt"/>
                </a:rPr>
                <a:t>yde</a:t>
              </a:r>
              <a:r>
                <a:rPr lang="pl-PL" sz="600" i="1" dirty="0">
                  <a:latin typeface="+mj-lt"/>
                </a:rPr>
                <a:t>-Wright</a:t>
              </a:r>
              <a:r>
                <a:rPr lang="it-IT" sz="600" i="1" dirty="0">
                  <a:latin typeface="+mj-lt"/>
                </a:rPr>
                <a:t> et al., PRC3</a:t>
              </a:r>
              <a:r>
                <a:rPr lang="pl-PL" sz="600" i="1" dirty="0">
                  <a:latin typeface="+mj-lt"/>
                </a:rPr>
                <a:t>5</a:t>
              </a:r>
              <a:r>
                <a:rPr lang="it-IT" sz="600" i="1" dirty="0">
                  <a:latin typeface="+mj-lt"/>
                </a:rPr>
                <a:t>, </a:t>
              </a:r>
              <a:r>
                <a:rPr lang="pl-PL" sz="600" i="1" dirty="0">
                  <a:latin typeface="+mj-lt"/>
                </a:rPr>
                <a:t>880</a:t>
              </a:r>
              <a:r>
                <a:rPr lang="it-IT" sz="600" i="1" dirty="0">
                  <a:latin typeface="+mj-lt"/>
                </a:rPr>
                <a:t>(198</a:t>
              </a:r>
              <a:r>
                <a:rPr lang="pl-PL" sz="600" i="1" dirty="0">
                  <a:latin typeface="+mj-lt"/>
                </a:rPr>
                <a:t>7</a:t>
              </a:r>
              <a:r>
                <a:rPr lang="it-IT" sz="600" i="1" dirty="0">
                  <a:latin typeface="+mj-lt"/>
                </a:rPr>
                <a:t>)</a:t>
              </a:r>
            </a:p>
          </p:txBody>
        </p:sp>
        <p:sp>
          <p:nvSpPr>
            <p:cNvPr id="36" name="CasellaDiTesto 12">
              <a:extLst>
                <a:ext uri="{FF2B5EF4-FFF2-40B4-BE49-F238E27FC236}">
                  <a16:creationId xmlns:a16="http://schemas.microsoft.com/office/drawing/2014/main" id="{8EF1FE29-C9C9-4445-9483-C42D396B7C5B}"/>
                </a:ext>
              </a:extLst>
            </p:cNvPr>
            <p:cNvSpPr txBox="1"/>
            <p:nvPr/>
          </p:nvSpPr>
          <p:spPr>
            <a:xfrm>
              <a:off x="2249818" y="804544"/>
              <a:ext cx="364027" cy="123111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lIns="0" tIns="0" rIns="0" bIns="0" rtlCol="0">
              <a:spAutoFit/>
            </a:bodyPr>
            <a:lstStyle/>
            <a:p>
              <a:r>
                <a:rPr lang="pl-PL" sz="800" b="1" dirty="0">
                  <a:solidFill>
                    <a:srgbClr val="FF0000"/>
                  </a:solidFill>
                  <a:latin typeface="+mj-lt"/>
                </a:rPr>
                <a:t>  18.98 </a:t>
              </a:r>
              <a:endParaRPr lang="it-IT" sz="800" b="1" dirty="0">
                <a:solidFill>
                  <a:srgbClr val="FF0000"/>
                </a:solidFill>
                <a:latin typeface="+mj-lt"/>
              </a:endParaRPr>
            </a:p>
          </p:txBody>
        </p:sp>
        <p:sp>
          <p:nvSpPr>
            <p:cNvPr id="37" name="CasellaDiTesto 12">
              <a:extLst>
                <a:ext uri="{FF2B5EF4-FFF2-40B4-BE49-F238E27FC236}">
                  <a16:creationId xmlns:a16="http://schemas.microsoft.com/office/drawing/2014/main" id="{3F700076-963B-4165-A3F6-C2C04FFC7FBC}"/>
                </a:ext>
              </a:extLst>
            </p:cNvPr>
            <p:cNvSpPr txBox="1"/>
            <p:nvPr/>
          </p:nvSpPr>
          <p:spPr>
            <a:xfrm>
              <a:off x="2480554" y="1043617"/>
              <a:ext cx="355029" cy="123111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lIns="0" tIns="0" rIns="0" bIns="0" rtlCol="0">
              <a:spAutoFit/>
            </a:bodyPr>
            <a:lstStyle/>
            <a:p>
              <a:r>
                <a:rPr lang="pl-PL" sz="800" b="1" dirty="0">
                  <a:solidFill>
                    <a:srgbClr val="FF0000"/>
                  </a:solidFill>
                  <a:latin typeface="+mj-lt"/>
                </a:rPr>
                <a:t>19.80</a:t>
              </a:r>
              <a:endParaRPr lang="it-IT" sz="800" b="1" dirty="0">
                <a:solidFill>
                  <a:srgbClr val="FF0000"/>
                </a:solidFill>
                <a:latin typeface="+mj-lt"/>
              </a:endParaRPr>
            </a:p>
          </p:txBody>
        </p:sp>
        <p:sp>
          <p:nvSpPr>
            <p:cNvPr id="38" name="CasellaDiTesto 12">
              <a:extLst>
                <a:ext uri="{FF2B5EF4-FFF2-40B4-BE49-F238E27FC236}">
                  <a16:creationId xmlns:a16="http://schemas.microsoft.com/office/drawing/2014/main" id="{1F08FB99-00DC-4729-B55C-B7A575284848}"/>
                </a:ext>
              </a:extLst>
            </p:cNvPr>
            <p:cNvSpPr txBox="1"/>
            <p:nvPr/>
          </p:nvSpPr>
          <p:spPr>
            <a:xfrm>
              <a:off x="2068858" y="1073954"/>
              <a:ext cx="332637" cy="123111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lIns="0" tIns="0" rIns="0" bIns="0" rtlCol="0">
              <a:spAutoFit/>
            </a:bodyPr>
            <a:lstStyle/>
            <a:p>
              <a:r>
                <a:rPr lang="pl-PL" sz="800" b="1" dirty="0">
                  <a:solidFill>
                    <a:srgbClr val="FF0000"/>
                  </a:solidFill>
                  <a:latin typeface="+mj-lt"/>
                </a:rPr>
                <a:t>17.79</a:t>
              </a:r>
              <a:endParaRPr lang="it-IT" sz="800" b="1" dirty="0">
                <a:solidFill>
                  <a:srgbClr val="FF0000"/>
                </a:solidFill>
                <a:latin typeface="+mj-lt"/>
              </a:endParaRPr>
            </a:p>
          </p:txBody>
        </p:sp>
      </p:grpSp>
      <p:sp>
        <p:nvSpPr>
          <p:cNvPr id="45" name="Tytuł 1">
            <a:extLst>
              <a:ext uri="{FF2B5EF4-FFF2-40B4-BE49-F238E27FC236}">
                <a16:creationId xmlns:a16="http://schemas.microsoft.com/office/drawing/2014/main" id="{A2D754E7-8A1D-4515-8A22-FCB90117782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6260" y="245070"/>
            <a:ext cx="4229100" cy="800100"/>
          </a:xfrm>
        </p:spPr>
        <p:txBody>
          <a:bodyPr>
            <a:normAutofit/>
          </a:bodyPr>
          <a:lstStyle/>
          <a:p>
            <a:r>
              <a:rPr lang="pl-PL" sz="2400" dirty="0" err="1"/>
              <a:t>Stretched</a:t>
            </a:r>
            <a:r>
              <a:rPr lang="pl-PL" sz="2400" dirty="0"/>
              <a:t> </a:t>
            </a:r>
            <a:r>
              <a:rPr lang="pl-PL" sz="2400" dirty="0" err="1"/>
              <a:t>resonances</a:t>
            </a:r>
            <a:r>
              <a:rPr lang="pl-PL" sz="2400" dirty="0"/>
              <a:t> in </a:t>
            </a:r>
            <a:r>
              <a:rPr lang="pl-PL" sz="2400" baseline="30000" dirty="0"/>
              <a:t>16</a:t>
            </a:r>
            <a:r>
              <a:rPr lang="pl-PL" sz="2400" dirty="0"/>
              <a:t>O</a:t>
            </a:r>
          </a:p>
        </p:txBody>
      </p:sp>
    </p:spTree>
    <p:extLst>
      <p:ext uri="{BB962C8B-B14F-4D97-AF65-F5344CB8AC3E}">
        <p14:creationId xmlns:p14="http://schemas.microsoft.com/office/powerpoint/2010/main" val="22691358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3" grpId="0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Obraz 3">
            <a:extLst>
              <a:ext uri="{FF2B5EF4-FFF2-40B4-BE49-F238E27FC236}">
                <a16:creationId xmlns:a16="http://schemas.microsoft.com/office/drawing/2014/main" id="{7D9B7A2B-97C1-4CFB-BE9C-123717E58CB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14341" y="1050238"/>
            <a:ext cx="3251019" cy="2181328"/>
          </a:xfrm>
          <a:prstGeom prst="rect">
            <a:avLst/>
          </a:prstGeom>
        </p:spPr>
      </p:pic>
      <p:sp>
        <p:nvSpPr>
          <p:cNvPr id="42" name="pole tekstowe 41">
            <a:extLst>
              <a:ext uri="{FF2B5EF4-FFF2-40B4-BE49-F238E27FC236}">
                <a16:creationId xmlns:a16="http://schemas.microsoft.com/office/drawing/2014/main" id="{0537EDF8-AD80-4DEE-9DCB-61DC45B1FBE3}"/>
              </a:ext>
            </a:extLst>
          </p:cNvPr>
          <p:cNvSpPr txBox="1"/>
          <p:nvPr/>
        </p:nvSpPr>
        <p:spPr>
          <a:xfrm>
            <a:off x="1551713" y="909449"/>
            <a:ext cx="2353529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l-PL" sz="1000" dirty="0">
                <a:latin typeface="+mj-lt"/>
              </a:rPr>
              <a:t>AREA SCANNING (600-keV-wide </a:t>
            </a:r>
            <a:r>
              <a:rPr lang="pl-PL" sz="1000" dirty="0" err="1">
                <a:latin typeface="+mj-lt"/>
              </a:rPr>
              <a:t>gates</a:t>
            </a:r>
            <a:r>
              <a:rPr lang="pl-PL" sz="1000" dirty="0">
                <a:latin typeface="+mj-lt"/>
              </a:rPr>
              <a:t>)</a:t>
            </a:r>
          </a:p>
        </p:txBody>
      </p:sp>
      <p:sp>
        <p:nvSpPr>
          <p:cNvPr id="124" name="Prostokąt 123">
            <a:extLst>
              <a:ext uri="{FF2B5EF4-FFF2-40B4-BE49-F238E27FC236}">
                <a16:creationId xmlns:a16="http://schemas.microsoft.com/office/drawing/2014/main" id="{FA9A17A1-A22C-4244-ABEC-595FA802909E}"/>
              </a:ext>
            </a:extLst>
          </p:cNvPr>
          <p:cNvSpPr/>
          <p:nvPr/>
        </p:nvSpPr>
        <p:spPr>
          <a:xfrm rot="16200000">
            <a:off x="1272935" y="2298451"/>
            <a:ext cx="1429685" cy="51599"/>
          </a:xfrm>
          <a:prstGeom prst="rect">
            <a:avLst/>
          </a:prstGeom>
          <a:solidFill>
            <a:srgbClr val="FFFF00">
              <a:alpha val="74000"/>
            </a:srgbClr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 dirty="0"/>
          </a:p>
        </p:txBody>
      </p:sp>
      <p:sp>
        <p:nvSpPr>
          <p:cNvPr id="12" name="Strzałka: w prawo 11">
            <a:extLst>
              <a:ext uri="{FF2B5EF4-FFF2-40B4-BE49-F238E27FC236}">
                <a16:creationId xmlns:a16="http://schemas.microsoft.com/office/drawing/2014/main" id="{2BD82CED-713D-45E4-8889-15B6737BC381}"/>
              </a:ext>
            </a:extLst>
          </p:cNvPr>
          <p:cNvSpPr/>
          <p:nvPr/>
        </p:nvSpPr>
        <p:spPr>
          <a:xfrm>
            <a:off x="4562602" y="2105130"/>
            <a:ext cx="553197" cy="151327"/>
          </a:xfrm>
          <a:prstGeom prst="rightArrow">
            <a:avLst/>
          </a:prstGeom>
          <a:solidFill>
            <a:srgbClr val="709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14" name="Prostokąt 13">
            <a:extLst>
              <a:ext uri="{FF2B5EF4-FFF2-40B4-BE49-F238E27FC236}">
                <a16:creationId xmlns:a16="http://schemas.microsoft.com/office/drawing/2014/main" id="{B3273CB1-CBFD-4BC7-9E18-389C33D765F5}"/>
              </a:ext>
            </a:extLst>
          </p:cNvPr>
          <p:cNvSpPr/>
          <p:nvPr/>
        </p:nvSpPr>
        <p:spPr>
          <a:xfrm>
            <a:off x="1897952" y="1609408"/>
            <a:ext cx="231249" cy="138563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grpSp>
        <p:nvGrpSpPr>
          <p:cNvPr id="7" name="Grupa 6">
            <a:extLst>
              <a:ext uri="{FF2B5EF4-FFF2-40B4-BE49-F238E27FC236}">
                <a16:creationId xmlns:a16="http://schemas.microsoft.com/office/drawing/2014/main" id="{FF05FB04-9DD9-403D-A1CF-80F6FDC923AA}"/>
              </a:ext>
            </a:extLst>
          </p:cNvPr>
          <p:cNvGrpSpPr/>
          <p:nvPr/>
        </p:nvGrpSpPr>
        <p:grpSpPr>
          <a:xfrm>
            <a:off x="5402130" y="1024987"/>
            <a:ext cx="2509924" cy="2200275"/>
            <a:chOff x="258525" y="2895061"/>
            <a:chExt cx="2615265" cy="2248439"/>
          </a:xfrm>
        </p:grpSpPr>
        <p:pic>
          <p:nvPicPr>
            <p:cNvPr id="90" name="Obraz 89">
              <a:extLst>
                <a:ext uri="{FF2B5EF4-FFF2-40B4-BE49-F238E27FC236}">
                  <a16:creationId xmlns:a16="http://schemas.microsoft.com/office/drawing/2014/main" id="{5D531813-6661-45D0-8E26-03853E77B2DD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/>
            <a:srcRect l="10526" r="9584" b="22954"/>
            <a:stretch/>
          </p:blipFill>
          <p:spPr>
            <a:xfrm>
              <a:off x="258525" y="3234347"/>
              <a:ext cx="2615265" cy="1909153"/>
            </a:xfrm>
            <a:prstGeom prst="rect">
              <a:avLst/>
            </a:prstGeom>
          </p:spPr>
        </p:pic>
        <p:sp>
          <p:nvSpPr>
            <p:cNvPr id="102" name="pole tekstowe 101">
              <a:extLst>
                <a:ext uri="{FF2B5EF4-FFF2-40B4-BE49-F238E27FC236}">
                  <a16:creationId xmlns:a16="http://schemas.microsoft.com/office/drawing/2014/main" id="{DE8913E7-5D26-48FC-86F5-99A7B46FD7F8}"/>
                </a:ext>
              </a:extLst>
            </p:cNvPr>
            <p:cNvSpPr txBox="1"/>
            <p:nvPr/>
          </p:nvSpPr>
          <p:spPr>
            <a:xfrm>
              <a:off x="484994" y="2895061"/>
              <a:ext cx="2388795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pl-PL" sz="1000" dirty="0">
                  <a:latin typeface="+mj-lt"/>
                </a:rPr>
                <a:t>AREA OF GAMMA RAY PEAKS</a:t>
              </a:r>
            </a:p>
            <a:p>
              <a:pPr algn="ctr"/>
              <a:r>
                <a:rPr lang="pl-PL" sz="1000" dirty="0">
                  <a:latin typeface="+mj-lt"/>
                </a:rPr>
                <a:t>AS FUNCTION OF EXCITATION ENERGY </a:t>
              </a:r>
            </a:p>
          </p:txBody>
        </p:sp>
      </p:grpSp>
      <p:sp>
        <p:nvSpPr>
          <p:cNvPr id="123" name="Prostokąt 122">
            <a:extLst>
              <a:ext uri="{FF2B5EF4-FFF2-40B4-BE49-F238E27FC236}">
                <a16:creationId xmlns:a16="http://schemas.microsoft.com/office/drawing/2014/main" id="{7DE03A10-C867-4EA1-9BF1-FC91543E0AFC}"/>
              </a:ext>
            </a:extLst>
          </p:cNvPr>
          <p:cNvSpPr/>
          <p:nvPr/>
        </p:nvSpPr>
        <p:spPr>
          <a:xfrm>
            <a:off x="6002241" y="4897279"/>
            <a:ext cx="3141759" cy="246221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>
            <a:noFill/>
          </a:ln>
        </p:spPr>
        <p:txBody>
          <a:bodyPr wrap="square">
            <a:spAutoFit/>
          </a:bodyPr>
          <a:lstStyle/>
          <a:p>
            <a:pPr algn="ctr"/>
            <a:r>
              <a:rPr lang="pl-PL" sz="1000" b="1" i="1" dirty="0" err="1">
                <a:latin typeface="+mj-lt"/>
                <a:sym typeface="Symbol"/>
              </a:rPr>
              <a:t>S.Ziliani</a:t>
            </a:r>
            <a:r>
              <a:rPr lang="pl-PL" sz="1000" b="1" i="1" dirty="0">
                <a:latin typeface="+mj-lt"/>
                <a:sym typeface="Symbol"/>
              </a:rPr>
              <a:t>, </a:t>
            </a:r>
            <a:r>
              <a:rPr lang="pl-PL" sz="1000" b="1" i="1" dirty="0" err="1">
                <a:latin typeface="+mj-lt"/>
                <a:sym typeface="Symbol"/>
              </a:rPr>
              <a:t>PhD</a:t>
            </a:r>
            <a:r>
              <a:rPr lang="pl-PL" sz="1000" b="1" i="1" dirty="0">
                <a:latin typeface="+mj-lt"/>
                <a:sym typeface="Symbol"/>
              </a:rPr>
              <a:t> </a:t>
            </a:r>
            <a:r>
              <a:rPr lang="pl-PL" sz="1000" b="1" i="1" dirty="0" err="1">
                <a:latin typeface="+mj-lt"/>
                <a:sym typeface="Symbol"/>
              </a:rPr>
              <a:t>thesis</a:t>
            </a:r>
            <a:r>
              <a:rPr lang="pl-PL" sz="1000" b="1" i="1" dirty="0">
                <a:latin typeface="+mj-lt"/>
                <a:sym typeface="Symbol"/>
              </a:rPr>
              <a:t>, University of Milan (2021)</a:t>
            </a:r>
          </a:p>
        </p:txBody>
      </p:sp>
      <p:sp>
        <p:nvSpPr>
          <p:cNvPr id="106" name="pole tekstowe 105">
            <a:extLst>
              <a:ext uri="{FF2B5EF4-FFF2-40B4-BE49-F238E27FC236}">
                <a16:creationId xmlns:a16="http://schemas.microsoft.com/office/drawing/2014/main" id="{95A73F95-5A5D-471C-BB4A-50F50445F738}"/>
              </a:ext>
            </a:extLst>
          </p:cNvPr>
          <p:cNvSpPr txBox="1"/>
          <p:nvPr/>
        </p:nvSpPr>
        <p:spPr>
          <a:xfrm>
            <a:off x="410401" y="4833666"/>
            <a:ext cx="4991729" cy="246221"/>
          </a:xfrm>
          <a:prstGeom prst="rect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pl-PL" sz="1000" b="1" dirty="0">
                <a:solidFill>
                  <a:schemeClr val="tx1"/>
                </a:solidFill>
                <a:latin typeface="+mj-lt"/>
              </a:rPr>
              <a:t>EXTRACTION OF DECAY BRANCHINGS ASSOCIATED TO GAMMA EMISSION</a:t>
            </a:r>
          </a:p>
        </p:txBody>
      </p:sp>
      <p:pic>
        <p:nvPicPr>
          <p:cNvPr id="45" name="Obraz 44">
            <a:extLst>
              <a:ext uri="{FF2B5EF4-FFF2-40B4-BE49-F238E27FC236}">
                <a16:creationId xmlns:a16="http://schemas.microsoft.com/office/drawing/2014/main" id="{FDC0B939-2D63-45CB-9505-3A28706785AA}"/>
              </a:ext>
            </a:extLst>
          </p:cNvPr>
          <p:cNvPicPr/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902" y="3407207"/>
            <a:ext cx="2682576" cy="1334905"/>
          </a:xfrm>
          <a:prstGeom prst="rect">
            <a:avLst/>
          </a:prstGeom>
          <a:noFill/>
          <a:ln>
            <a:noFill/>
          </a:ln>
        </p:spPr>
      </p:pic>
      <p:sp>
        <p:nvSpPr>
          <p:cNvPr id="19" name="Tytuł 1">
            <a:extLst>
              <a:ext uri="{FF2B5EF4-FFF2-40B4-BE49-F238E27FC236}">
                <a16:creationId xmlns:a16="http://schemas.microsoft.com/office/drawing/2014/main" id="{46CB58BC-538D-46E5-8A39-C4E03E2FBC0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6260" y="245070"/>
            <a:ext cx="4229100" cy="800100"/>
          </a:xfrm>
        </p:spPr>
        <p:txBody>
          <a:bodyPr>
            <a:normAutofit/>
          </a:bodyPr>
          <a:lstStyle/>
          <a:p>
            <a:r>
              <a:rPr lang="pl-PL" sz="2400" dirty="0" err="1"/>
              <a:t>Stretched</a:t>
            </a:r>
            <a:r>
              <a:rPr lang="pl-PL" sz="2400" dirty="0"/>
              <a:t> </a:t>
            </a:r>
            <a:r>
              <a:rPr lang="pl-PL" sz="2400" dirty="0" err="1"/>
              <a:t>resonances</a:t>
            </a:r>
            <a:r>
              <a:rPr lang="pl-PL" sz="2400" dirty="0"/>
              <a:t> in </a:t>
            </a:r>
            <a:r>
              <a:rPr lang="pl-PL" sz="2400" baseline="30000" dirty="0"/>
              <a:t>16</a:t>
            </a:r>
            <a:r>
              <a:rPr lang="pl-PL" sz="2400" dirty="0"/>
              <a:t>O</a:t>
            </a:r>
          </a:p>
        </p:txBody>
      </p:sp>
      <p:pic>
        <p:nvPicPr>
          <p:cNvPr id="21" name="Obraz 20">
            <a:extLst>
              <a:ext uri="{FF2B5EF4-FFF2-40B4-BE49-F238E27FC236}">
                <a16:creationId xmlns:a16="http://schemas.microsoft.com/office/drawing/2014/main" id="{7440D57C-EAC7-4DFF-8571-E9D0499325CD}"/>
              </a:ext>
            </a:extLst>
          </p:cNvPr>
          <p:cNvPicPr/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36571" y="3407207"/>
            <a:ext cx="2782067" cy="1372910"/>
          </a:xfrm>
          <a:prstGeom prst="rect">
            <a:avLst/>
          </a:prstGeom>
          <a:noFill/>
          <a:ln>
            <a:noFill/>
          </a:ln>
        </p:spPr>
      </p:pic>
      <p:pic>
        <p:nvPicPr>
          <p:cNvPr id="22" name="Obraz 21">
            <a:extLst>
              <a:ext uri="{FF2B5EF4-FFF2-40B4-BE49-F238E27FC236}">
                <a16:creationId xmlns:a16="http://schemas.microsoft.com/office/drawing/2014/main" id="{57FE7707-4214-439C-8860-E4FA3C57F40A}"/>
              </a:ext>
            </a:extLst>
          </p:cNvPr>
          <p:cNvPicPr/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91742" y="3439455"/>
            <a:ext cx="2782067" cy="1365239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416333237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42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11111E-6 -1.85185E-6 L 0.10712 -1.85185E-6 " pathEditMode="relative" rAng="0" ptsTypes="AA">
                                      <p:cBhvr>
                                        <p:cTn id="10" dur="2000" fill="hold"/>
                                        <p:tgtEl>
                                          <p:spTgt spid="12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347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2000"/>
                            </p:stCondLst>
                            <p:childTnLst>
                              <p:par>
                                <p:cTn id="1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4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2500"/>
                            </p:stCondLst>
                            <p:childTnLst>
                              <p:par>
                                <p:cTn id="16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8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3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6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9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500"/>
                            </p:stCondLst>
                            <p:childTnLst>
                              <p:par>
                                <p:cTn id="3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10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10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1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4" grpId="0" animBg="1"/>
      <p:bldP spid="12" grpId="0" animBg="1"/>
      <p:bldP spid="14" grpId="0" animBg="1"/>
      <p:bldP spid="106" grpId="0" animBg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ttangolo 4">
            <a:extLst>
              <a:ext uri="{FF2B5EF4-FFF2-40B4-BE49-F238E27FC236}">
                <a16:creationId xmlns:a16="http://schemas.microsoft.com/office/drawing/2014/main" id="{1E3F548D-05E2-441E-B590-C3AADBE023F7}"/>
              </a:ext>
            </a:extLst>
          </p:cNvPr>
          <p:cNvSpPr/>
          <p:nvPr/>
        </p:nvSpPr>
        <p:spPr>
          <a:xfrm>
            <a:off x="645411" y="941882"/>
            <a:ext cx="2900222" cy="538609"/>
          </a:xfrm>
          <a:prstGeom prst="rect">
            <a:avLst/>
          </a:prstGeom>
          <a:noFill/>
        </p:spPr>
        <p:txBody>
          <a:bodyPr wrap="square" lIns="0" rIns="0">
            <a:spAutoFit/>
          </a:bodyPr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pl-PL" sz="1000" i="1" dirty="0">
                <a:latin typeface="+mj-lt"/>
              </a:rPr>
              <a:t>COMPARISON OF BR WITH PREVIOUS </a:t>
            </a:r>
            <a:br>
              <a:rPr lang="pl-PL" sz="1000" i="1" dirty="0">
                <a:latin typeface="+mj-lt"/>
              </a:rPr>
            </a:br>
            <a:r>
              <a:rPr lang="pl-PL" sz="1000" i="1" baseline="30000" dirty="0">
                <a:latin typeface="+mj-lt"/>
              </a:rPr>
              <a:t>17</a:t>
            </a:r>
            <a:r>
              <a:rPr lang="pl-PL" sz="1000" i="1" dirty="0">
                <a:latin typeface="+mj-lt"/>
              </a:rPr>
              <a:t>O(</a:t>
            </a:r>
            <a:r>
              <a:rPr lang="pl-PL" sz="1000" i="1" dirty="0" err="1">
                <a:latin typeface="+mj-lt"/>
              </a:rPr>
              <a:t>d,t</a:t>
            </a:r>
            <a:r>
              <a:rPr lang="pl-PL" sz="1000" i="1" dirty="0">
                <a:latin typeface="+mj-lt"/>
              </a:rPr>
              <a:t>) AND </a:t>
            </a:r>
            <a:r>
              <a:rPr lang="pl-PL" sz="1000" i="1" baseline="30000" dirty="0">
                <a:latin typeface="+mj-lt"/>
              </a:rPr>
              <a:t>17</a:t>
            </a:r>
            <a:r>
              <a:rPr lang="pl-PL" sz="1000" i="1" dirty="0">
                <a:latin typeface="+mj-lt"/>
              </a:rPr>
              <a:t>O(3He,alpha) EXPERIMENTS</a:t>
            </a:r>
          </a:p>
          <a:p>
            <a:pPr algn="ctr"/>
            <a:r>
              <a:rPr lang="pl-PL" sz="900" i="1" dirty="0">
                <a:latin typeface="+mj-lt"/>
              </a:rPr>
              <a:t>H. </a:t>
            </a:r>
            <a:r>
              <a:rPr lang="pl-PL" sz="900" i="1" dirty="0" err="1">
                <a:latin typeface="+mj-lt"/>
              </a:rPr>
              <a:t>Breuer</a:t>
            </a:r>
            <a:r>
              <a:rPr lang="pl-PL" sz="900" i="1" dirty="0">
                <a:latin typeface="+mj-lt"/>
              </a:rPr>
              <a:t> </a:t>
            </a:r>
            <a:r>
              <a:rPr lang="it-IT" sz="900" i="1" dirty="0">
                <a:latin typeface="+mj-lt"/>
              </a:rPr>
              <a:t>et al., </a:t>
            </a:r>
            <a:r>
              <a:rPr lang="pl-PL" sz="900" i="1" dirty="0" err="1">
                <a:latin typeface="+mj-lt"/>
              </a:rPr>
              <a:t>Phys.Lett</a:t>
            </a:r>
            <a:r>
              <a:rPr lang="pl-PL" sz="900" i="1" dirty="0">
                <a:latin typeface="+mj-lt"/>
              </a:rPr>
              <a:t>. 96B, 35 (1980</a:t>
            </a:r>
            <a:r>
              <a:rPr lang="it-IT" sz="900" i="1" dirty="0">
                <a:latin typeface="+mj-lt"/>
              </a:rPr>
              <a:t>)</a:t>
            </a:r>
          </a:p>
        </p:txBody>
      </p:sp>
      <p:pic>
        <p:nvPicPr>
          <p:cNvPr id="13" name="Obraz 12">
            <a:extLst>
              <a:ext uri="{FF2B5EF4-FFF2-40B4-BE49-F238E27FC236}">
                <a16:creationId xmlns:a16="http://schemas.microsoft.com/office/drawing/2014/main" id="{0D19036C-0313-451C-987B-9A67D20AEA0C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2674" r="3859"/>
          <a:stretch/>
        </p:blipFill>
        <p:spPr>
          <a:xfrm>
            <a:off x="3982065" y="1211187"/>
            <a:ext cx="5087011" cy="3773768"/>
          </a:xfrm>
          <a:prstGeom prst="rect">
            <a:avLst/>
          </a:prstGeom>
        </p:spPr>
      </p:pic>
      <p:sp>
        <p:nvSpPr>
          <p:cNvPr id="15" name="pole tekstowe 14">
            <a:extLst>
              <a:ext uri="{FF2B5EF4-FFF2-40B4-BE49-F238E27FC236}">
                <a16:creationId xmlns:a16="http://schemas.microsoft.com/office/drawing/2014/main" id="{77660314-3DA5-4556-8DF9-53FD3B414AFE}"/>
              </a:ext>
            </a:extLst>
          </p:cNvPr>
          <p:cNvSpPr txBox="1"/>
          <p:nvPr/>
        </p:nvSpPr>
        <p:spPr>
          <a:xfrm>
            <a:off x="4778642" y="737393"/>
            <a:ext cx="366081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l-PL" sz="1400" dirty="0">
                <a:latin typeface="+mj-lt"/>
              </a:rPr>
              <a:t>RESULTS FROM PRESENT (</a:t>
            </a:r>
            <a:r>
              <a:rPr lang="pl-PL" sz="1400" dirty="0" err="1">
                <a:latin typeface="+mj-lt"/>
              </a:rPr>
              <a:t>p,p</a:t>
            </a:r>
            <a:r>
              <a:rPr lang="pl-PL" sz="1400" dirty="0">
                <a:latin typeface="+mj-lt"/>
              </a:rPr>
              <a:t>’) EXPERIMENT</a:t>
            </a:r>
          </a:p>
        </p:txBody>
      </p:sp>
      <p:sp>
        <p:nvSpPr>
          <p:cNvPr id="16" name="Tytuł 1">
            <a:extLst>
              <a:ext uri="{FF2B5EF4-FFF2-40B4-BE49-F238E27FC236}">
                <a16:creationId xmlns:a16="http://schemas.microsoft.com/office/drawing/2014/main" id="{6C28F49F-C529-466D-9322-39E04807C23C}"/>
              </a:ext>
            </a:extLst>
          </p:cNvPr>
          <p:cNvSpPr txBox="1">
            <a:spLocks/>
          </p:cNvSpPr>
          <p:nvPr/>
        </p:nvSpPr>
        <p:spPr>
          <a:xfrm>
            <a:off x="549542" y="314226"/>
            <a:ext cx="4229100" cy="800100"/>
          </a:xfrm>
          <a:prstGeom prst="rect">
            <a:avLst/>
          </a:prstGeom>
        </p:spPr>
        <p:txBody>
          <a:bodyPr vert="horz" anchor="ctr">
            <a:normAutofit/>
          </a:bodyPr>
          <a:lstStyle>
            <a:lvl1pPr algn="l" rtl="0" eaLnBrk="1" latinLnBrk="0" hangingPunct="1">
              <a:spcBef>
                <a:spcPct val="0"/>
              </a:spcBef>
              <a:buNone/>
              <a:defRPr kumimoji="0" sz="400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pl-PL" sz="2400" dirty="0" err="1"/>
              <a:t>Branching</a:t>
            </a:r>
            <a:r>
              <a:rPr lang="pl-PL" sz="2400" dirty="0"/>
              <a:t> </a:t>
            </a:r>
            <a:r>
              <a:rPr lang="pl-PL" sz="2400" dirty="0" err="1"/>
              <a:t>ratios</a:t>
            </a:r>
            <a:r>
              <a:rPr lang="pl-PL" sz="2400" dirty="0"/>
              <a:t> in </a:t>
            </a:r>
            <a:r>
              <a:rPr lang="pl-PL" sz="2400" baseline="30000" dirty="0"/>
              <a:t>16</a:t>
            </a:r>
            <a:r>
              <a:rPr lang="pl-PL" sz="2400" dirty="0"/>
              <a:t>O</a:t>
            </a:r>
          </a:p>
        </p:txBody>
      </p:sp>
      <p:grpSp>
        <p:nvGrpSpPr>
          <p:cNvPr id="7" name="Grupa 6">
            <a:extLst>
              <a:ext uri="{FF2B5EF4-FFF2-40B4-BE49-F238E27FC236}">
                <a16:creationId xmlns:a16="http://schemas.microsoft.com/office/drawing/2014/main" id="{BA2D56E9-6790-4A2F-B2B3-41253C4DBD20}"/>
              </a:ext>
            </a:extLst>
          </p:cNvPr>
          <p:cNvGrpSpPr/>
          <p:nvPr/>
        </p:nvGrpSpPr>
        <p:grpSpPr>
          <a:xfrm>
            <a:off x="711779" y="1559642"/>
            <a:ext cx="2637977" cy="3446563"/>
            <a:chOff x="711779" y="1559642"/>
            <a:chExt cx="2637977" cy="3446563"/>
          </a:xfrm>
        </p:grpSpPr>
        <p:pic>
          <p:nvPicPr>
            <p:cNvPr id="3" name="Obraz 2">
              <a:extLst>
                <a:ext uri="{FF2B5EF4-FFF2-40B4-BE49-F238E27FC236}">
                  <a16:creationId xmlns:a16="http://schemas.microsoft.com/office/drawing/2014/main" id="{2625AD21-903C-4CFC-B900-7CF1C2959308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711779" y="1559642"/>
              <a:ext cx="2637977" cy="3446563"/>
            </a:xfrm>
            <a:prstGeom prst="rect">
              <a:avLst/>
            </a:prstGeom>
          </p:spPr>
        </p:pic>
        <p:sp>
          <p:nvSpPr>
            <p:cNvPr id="5" name="Prostokąt 4">
              <a:extLst>
                <a:ext uri="{FF2B5EF4-FFF2-40B4-BE49-F238E27FC236}">
                  <a16:creationId xmlns:a16="http://schemas.microsoft.com/office/drawing/2014/main" id="{9BC35C3F-1BE9-41B3-A0F3-03C782675984}"/>
                </a:ext>
              </a:extLst>
            </p:cNvPr>
            <p:cNvSpPr/>
            <p:nvPr/>
          </p:nvSpPr>
          <p:spPr>
            <a:xfrm>
              <a:off x="1085622" y="1664864"/>
              <a:ext cx="178509" cy="149364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l-PL"/>
            </a:p>
          </p:txBody>
        </p:sp>
        <p:sp>
          <p:nvSpPr>
            <p:cNvPr id="17" name="Prostokąt 16">
              <a:extLst>
                <a:ext uri="{FF2B5EF4-FFF2-40B4-BE49-F238E27FC236}">
                  <a16:creationId xmlns:a16="http://schemas.microsoft.com/office/drawing/2014/main" id="{8426029D-5D16-4068-9B6C-FE4F06964452}"/>
                </a:ext>
              </a:extLst>
            </p:cNvPr>
            <p:cNvSpPr/>
            <p:nvPr/>
          </p:nvSpPr>
          <p:spPr>
            <a:xfrm>
              <a:off x="1085622" y="2695234"/>
              <a:ext cx="178509" cy="149364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l-PL"/>
            </a:p>
          </p:txBody>
        </p:sp>
        <p:sp>
          <p:nvSpPr>
            <p:cNvPr id="18" name="Prostokąt 17">
              <a:extLst>
                <a:ext uri="{FF2B5EF4-FFF2-40B4-BE49-F238E27FC236}">
                  <a16:creationId xmlns:a16="http://schemas.microsoft.com/office/drawing/2014/main" id="{89895F7F-1337-4EEE-AF67-4BE5C4A4F5B5}"/>
                </a:ext>
              </a:extLst>
            </p:cNvPr>
            <p:cNvSpPr/>
            <p:nvPr/>
          </p:nvSpPr>
          <p:spPr>
            <a:xfrm>
              <a:off x="1085622" y="3776037"/>
              <a:ext cx="178509" cy="149364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l-PL"/>
            </a:p>
          </p:txBody>
        </p:sp>
      </p:grpSp>
      <p:pic>
        <p:nvPicPr>
          <p:cNvPr id="1026" name="Picture 2" descr="Lightbox view of the cover for The European Physical Journal A">
            <a:extLst>
              <a:ext uri="{FF2B5EF4-FFF2-40B4-BE49-F238E27FC236}">
                <a16:creationId xmlns:a16="http://schemas.microsoft.com/office/drawing/2014/main" id="{16A62191-942E-424E-99CA-2F2857ADE82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8308" y="902340"/>
            <a:ext cx="2771513" cy="415727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95694437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6">
                <a:lumMod val="5000"/>
                <a:lumOff val="95000"/>
              </a:schemeClr>
            </a:gs>
            <a:gs pos="74000">
              <a:schemeClr val="accent6">
                <a:lumMod val="45000"/>
                <a:lumOff val="55000"/>
              </a:schemeClr>
            </a:gs>
            <a:gs pos="83000">
              <a:schemeClr val="accent6">
                <a:lumMod val="45000"/>
                <a:lumOff val="55000"/>
              </a:schemeClr>
            </a:gs>
            <a:gs pos="100000">
              <a:schemeClr val="accent6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ytuł 3">
            <a:extLst>
              <a:ext uri="{FF2B5EF4-FFF2-40B4-BE49-F238E27FC236}">
                <a16:creationId xmlns:a16="http://schemas.microsoft.com/office/drawing/2014/main" id="{03DB0FE7-E4F3-4E5B-A4B7-D8FDE9BD32D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800100" y="904097"/>
            <a:ext cx="7688580" cy="1102519"/>
          </a:xfrm>
        </p:spPr>
        <p:txBody>
          <a:bodyPr>
            <a:normAutofit/>
          </a:bodyPr>
          <a:lstStyle/>
          <a:p>
            <a:pPr algn="ctr"/>
            <a:r>
              <a:rPr lang="pl-PL" dirty="0" err="1"/>
              <a:t>Recent</a:t>
            </a:r>
            <a:r>
              <a:rPr lang="pl-PL" dirty="0"/>
              <a:t> </a:t>
            </a:r>
            <a:r>
              <a:rPr lang="pl-PL" dirty="0" err="1"/>
              <a:t>experiment</a:t>
            </a:r>
            <a:r>
              <a:rPr lang="pl-PL" dirty="0"/>
              <a:t>: </a:t>
            </a:r>
            <a:r>
              <a:rPr lang="pl-PL" baseline="30000" dirty="0"/>
              <a:t>12</a:t>
            </a:r>
            <a:r>
              <a:rPr lang="pl-PL" dirty="0"/>
              <a:t>C</a:t>
            </a:r>
          </a:p>
        </p:txBody>
      </p:sp>
      <p:sp>
        <p:nvSpPr>
          <p:cNvPr id="5" name="Podtytuł 4">
            <a:extLst>
              <a:ext uri="{FF2B5EF4-FFF2-40B4-BE49-F238E27FC236}">
                <a16:creationId xmlns:a16="http://schemas.microsoft.com/office/drawing/2014/main" id="{02FF57DE-687D-4DEA-891B-FE89E4D9B402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pl-PL" dirty="0" err="1"/>
              <a:t>October</a:t>
            </a:r>
            <a:r>
              <a:rPr lang="pl-PL" dirty="0"/>
              <a:t> 2024 – January 2025</a:t>
            </a:r>
          </a:p>
        </p:txBody>
      </p:sp>
      <p:sp>
        <p:nvSpPr>
          <p:cNvPr id="6" name="pole tekstowe 5">
            <a:extLst>
              <a:ext uri="{FF2B5EF4-FFF2-40B4-BE49-F238E27FC236}">
                <a16:creationId xmlns:a16="http://schemas.microsoft.com/office/drawing/2014/main" id="{65BC31EF-8D95-410A-8904-D41FFD9BE4B5}"/>
              </a:ext>
            </a:extLst>
          </p:cNvPr>
          <p:cNvSpPr txBox="1"/>
          <p:nvPr/>
        </p:nvSpPr>
        <p:spPr>
          <a:xfrm>
            <a:off x="515804" y="3443678"/>
            <a:ext cx="654217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l-PL" sz="1200" dirty="0" err="1">
                <a:solidFill>
                  <a:srgbClr val="424456"/>
                </a:solidFill>
              </a:rPr>
              <a:t>Spokepersons</a:t>
            </a:r>
            <a:r>
              <a:rPr lang="pl-PL" sz="1200" dirty="0">
                <a:solidFill>
                  <a:srgbClr val="424456"/>
                </a:solidFill>
              </a:rPr>
              <a:t>: N. </a:t>
            </a:r>
            <a:r>
              <a:rPr lang="pl-PL" sz="1200" dirty="0" err="1">
                <a:solidFill>
                  <a:srgbClr val="424456"/>
                </a:solidFill>
              </a:rPr>
              <a:t>Cieplicka-Oryńczak</a:t>
            </a:r>
            <a:r>
              <a:rPr lang="pl-PL" sz="1200" dirty="0">
                <a:solidFill>
                  <a:srgbClr val="424456"/>
                </a:solidFill>
              </a:rPr>
              <a:t> (IFJ PAN), G. </a:t>
            </a:r>
            <a:r>
              <a:rPr lang="pl-PL" sz="1200" dirty="0" err="1">
                <a:solidFill>
                  <a:srgbClr val="424456"/>
                </a:solidFill>
              </a:rPr>
              <a:t>Corbari</a:t>
            </a:r>
            <a:r>
              <a:rPr lang="pl-PL" sz="1200" dirty="0">
                <a:solidFill>
                  <a:srgbClr val="424456"/>
                </a:solidFill>
              </a:rPr>
              <a:t> (</a:t>
            </a:r>
            <a:r>
              <a:rPr lang="pl-PL" sz="1200" dirty="0" err="1">
                <a:solidFill>
                  <a:srgbClr val="424456"/>
                </a:solidFill>
              </a:rPr>
              <a:t>Univ</a:t>
            </a:r>
            <a:r>
              <a:rPr lang="pl-PL" sz="1200" dirty="0">
                <a:solidFill>
                  <a:srgbClr val="424456"/>
                </a:solidFill>
              </a:rPr>
              <a:t>. of Milan and INFN Milan)</a:t>
            </a:r>
          </a:p>
        </p:txBody>
      </p:sp>
    </p:spTree>
    <p:extLst>
      <p:ext uri="{BB962C8B-B14F-4D97-AF65-F5344CB8AC3E}">
        <p14:creationId xmlns:p14="http://schemas.microsoft.com/office/powerpoint/2010/main" val="1051070081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" name="Grupa 10">
            <a:extLst>
              <a:ext uri="{FF2B5EF4-FFF2-40B4-BE49-F238E27FC236}">
                <a16:creationId xmlns:a16="http://schemas.microsoft.com/office/drawing/2014/main" id="{4FC6AF0E-DD9D-486A-B020-1C81D33C58BA}"/>
              </a:ext>
            </a:extLst>
          </p:cNvPr>
          <p:cNvGrpSpPr/>
          <p:nvPr/>
        </p:nvGrpSpPr>
        <p:grpSpPr>
          <a:xfrm>
            <a:off x="179638" y="945972"/>
            <a:ext cx="4604801" cy="3548235"/>
            <a:chOff x="238124" y="659678"/>
            <a:chExt cx="4604801" cy="2770705"/>
          </a:xfrm>
        </p:grpSpPr>
        <p:pic>
          <p:nvPicPr>
            <p:cNvPr id="12" name="Immagine 1">
              <a:extLst>
                <a:ext uri="{FF2B5EF4-FFF2-40B4-BE49-F238E27FC236}">
                  <a16:creationId xmlns:a16="http://schemas.microsoft.com/office/drawing/2014/main" id="{CF0ACEB4-8C51-47F6-BFD2-E3680BF70A3B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/>
            <a:srcRect l="2851" r="5298" b="18470"/>
            <a:stretch/>
          </p:blipFill>
          <p:spPr>
            <a:xfrm>
              <a:off x="238124" y="823187"/>
              <a:ext cx="4552951" cy="2607196"/>
            </a:xfrm>
            <a:prstGeom prst="rect">
              <a:avLst/>
            </a:prstGeom>
          </p:spPr>
        </p:pic>
        <p:sp>
          <p:nvSpPr>
            <p:cNvPr id="13" name="CasellaDiTesto 2">
              <a:extLst>
                <a:ext uri="{FF2B5EF4-FFF2-40B4-BE49-F238E27FC236}">
                  <a16:creationId xmlns:a16="http://schemas.microsoft.com/office/drawing/2014/main" id="{B5B48DF9-E04A-4EA3-A782-EE51A521DB56}"/>
                </a:ext>
              </a:extLst>
            </p:cNvPr>
            <p:cNvSpPr txBox="1"/>
            <p:nvPr/>
          </p:nvSpPr>
          <p:spPr>
            <a:xfrm>
              <a:off x="429139" y="659678"/>
              <a:ext cx="4400056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pl-PL" sz="1200" dirty="0">
                  <a:latin typeface="+mj-lt"/>
                </a:rPr>
                <a:t>INELASTIC ELECTRON SCATTERING EXPERIMENTS</a:t>
              </a:r>
              <a:endParaRPr lang="it-IT" sz="1200" dirty="0">
                <a:latin typeface="+mj-lt"/>
              </a:endParaRPr>
            </a:p>
          </p:txBody>
        </p:sp>
        <p:sp>
          <p:nvSpPr>
            <p:cNvPr id="14" name="Rettangolo 4">
              <a:extLst>
                <a:ext uri="{FF2B5EF4-FFF2-40B4-BE49-F238E27FC236}">
                  <a16:creationId xmlns:a16="http://schemas.microsoft.com/office/drawing/2014/main" id="{DC437E70-0068-4C53-B6AE-779E8D744508}"/>
                </a:ext>
              </a:extLst>
            </p:cNvPr>
            <p:cNvSpPr/>
            <p:nvPr/>
          </p:nvSpPr>
          <p:spPr>
            <a:xfrm>
              <a:off x="342028" y="2950821"/>
              <a:ext cx="1775368" cy="184666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it-IT" sz="600" i="1" dirty="0">
                  <a:latin typeface="+mj-lt"/>
                </a:rPr>
                <a:t>R.S. Hicks et al., PRC34, 1161(1986)</a:t>
              </a:r>
            </a:p>
          </p:txBody>
        </p:sp>
        <p:sp>
          <p:nvSpPr>
            <p:cNvPr id="15" name="Rettangolo 7">
              <a:extLst>
                <a:ext uri="{FF2B5EF4-FFF2-40B4-BE49-F238E27FC236}">
                  <a16:creationId xmlns:a16="http://schemas.microsoft.com/office/drawing/2014/main" id="{B5C17E1A-69D1-4A77-B736-70D65229DDC1}"/>
                </a:ext>
              </a:extLst>
            </p:cNvPr>
            <p:cNvSpPr/>
            <p:nvPr/>
          </p:nvSpPr>
          <p:spPr>
            <a:xfrm>
              <a:off x="585820" y="1053987"/>
              <a:ext cx="354181" cy="225005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lIns="36000" tIns="36000" rIns="36000" bIns="36000">
              <a:spAutoFit/>
            </a:bodyPr>
            <a:lstStyle/>
            <a:p>
              <a:r>
                <a:rPr lang="it-IT" sz="1400" b="1" baseline="30000" dirty="0">
                  <a:solidFill>
                    <a:srgbClr val="0000FF"/>
                  </a:solidFill>
                  <a:latin typeface="+mj-lt"/>
                </a:rPr>
                <a:t>14</a:t>
              </a:r>
              <a:r>
                <a:rPr lang="it-IT" sz="1400" b="1" dirty="0">
                  <a:solidFill>
                    <a:srgbClr val="0000FF"/>
                  </a:solidFill>
                  <a:latin typeface="+mj-lt"/>
                </a:rPr>
                <a:t>C       </a:t>
              </a:r>
            </a:p>
          </p:txBody>
        </p:sp>
        <p:sp>
          <p:nvSpPr>
            <p:cNvPr id="16" name="CasellaDiTesto 9">
              <a:extLst>
                <a:ext uri="{FF2B5EF4-FFF2-40B4-BE49-F238E27FC236}">
                  <a16:creationId xmlns:a16="http://schemas.microsoft.com/office/drawing/2014/main" id="{47405E36-5EC7-4D91-8DFE-0C3DEE10FEA2}"/>
                </a:ext>
              </a:extLst>
            </p:cNvPr>
            <p:cNvSpPr txBox="1"/>
            <p:nvPr/>
          </p:nvSpPr>
          <p:spPr>
            <a:xfrm>
              <a:off x="2971821" y="980918"/>
              <a:ext cx="776394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it-IT" sz="800" b="1" dirty="0">
                  <a:solidFill>
                    <a:srgbClr val="FF0000"/>
                  </a:solidFill>
                  <a:latin typeface="+mj-lt"/>
                </a:rPr>
                <a:t>24.3</a:t>
              </a:r>
            </a:p>
          </p:txBody>
        </p:sp>
        <p:sp>
          <p:nvSpPr>
            <p:cNvPr id="17" name="CasellaDiTesto 10">
              <a:extLst>
                <a:ext uri="{FF2B5EF4-FFF2-40B4-BE49-F238E27FC236}">
                  <a16:creationId xmlns:a16="http://schemas.microsoft.com/office/drawing/2014/main" id="{4C5A0EE5-30A1-4F9A-847A-901C8AE2913D}"/>
                </a:ext>
              </a:extLst>
            </p:cNvPr>
            <p:cNvSpPr txBox="1"/>
            <p:nvPr/>
          </p:nvSpPr>
          <p:spPr>
            <a:xfrm>
              <a:off x="1641878" y="1000091"/>
              <a:ext cx="761994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it-IT" sz="1000" b="1" dirty="0">
                  <a:solidFill>
                    <a:srgbClr val="FF0000"/>
                  </a:solidFill>
                  <a:latin typeface="+mj-lt"/>
                </a:rPr>
                <a:t>11.7</a:t>
              </a:r>
            </a:p>
          </p:txBody>
        </p:sp>
        <p:sp>
          <p:nvSpPr>
            <p:cNvPr id="18" name="CasellaDiTesto 11">
              <a:extLst>
                <a:ext uri="{FF2B5EF4-FFF2-40B4-BE49-F238E27FC236}">
                  <a16:creationId xmlns:a16="http://schemas.microsoft.com/office/drawing/2014/main" id="{9FDC5CD1-DF64-453C-9419-98238B2DBD0D}"/>
                </a:ext>
              </a:extLst>
            </p:cNvPr>
            <p:cNvSpPr txBox="1"/>
            <p:nvPr/>
          </p:nvSpPr>
          <p:spPr>
            <a:xfrm>
              <a:off x="2182760" y="1039451"/>
              <a:ext cx="776394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it-IT" sz="1000" b="1" dirty="0">
                  <a:solidFill>
                    <a:srgbClr val="FF0000"/>
                  </a:solidFill>
                  <a:latin typeface="+mj-lt"/>
                </a:rPr>
                <a:t>17.3</a:t>
              </a:r>
            </a:p>
          </p:txBody>
        </p:sp>
        <p:sp>
          <p:nvSpPr>
            <p:cNvPr id="19" name="CasellaDiTesto 12">
              <a:extLst>
                <a:ext uri="{FF2B5EF4-FFF2-40B4-BE49-F238E27FC236}">
                  <a16:creationId xmlns:a16="http://schemas.microsoft.com/office/drawing/2014/main" id="{242695E9-B764-466C-9BF4-3E007AAA55D2}"/>
                </a:ext>
              </a:extLst>
            </p:cNvPr>
            <p:cNvSpPr txBox="1"/>
            <p:nvPr/>
          </p:nvSpPr>
          <p:spPr>
            <a:xfrm>
              <a:off x="1451382" y="2152969"/>
              <a:ext cx="631247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it-IT" sz="1000" b="1" dirty="0">
                  <a:solidFill>
                    <a:srgbClr val="FF0000"/>
                  </a:solidFill>
                  <a:latin typeface="+mj-lt"/>
                </a:rPr>
                <a:t>9.5</a:t>
              </a:r>
            </a:p>
          </p:txBody>
        </p:sp>
        <p:sp>
          <p:nvSpPr>
            <p:cNvPr id="20" name="CasellaDiTesto 13">
              <a:extLst>
                <a:ext uri="{FF2B5EF4-FFF2-40B4-BE49-F238E27FC236}">
                  <a16:creationId xmlns:a16="http://schemas.microsoft.com/office/drawing/2014/main" id="{EE86BBA2-389C-4EA1-BF70-A4D102FFCFA0}"/>
                </a:ext>
              </a:extLst>
            </p:cNvPr>
            <p:cNvSpPr txBox="1"/>
            <p:nvPr/>
          </p:nvSpPr>
          <p:spPr>
            <a:xfrm>
              <a:off x="2035994" y="2005521"/>
              <a:ext cx="921542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it-IT" sz="1000" b="1" dirty="0">
                  <a:solidFill>
                    <a:srgbClr val="FF0000"/>
                  </a:solidFill>
                  <a:latin typeface="+mj-lt"/>
                </a:rPr>
                <a:t>16.08</a:t>
              </a:r>
            </a:p>
          </p:txBody>
        </p:sp>
        <p:sp>
          <p:nvSpPr>
            <p:cNvPr id="21" name="CasellaDiTesto 14">
              <a:extLst>
                <a:ext uri="{FF2B5EF4-FFF2-40B4-BE49-F238E27FC236}">
                  <a16:creationId xmlns:a16="http://schemas.microsoft.com/office/drawing/2014/main" id="{79CE91F4-560D-443F-9B1C-85D8EEBD94C4}"/>
                </a:ext>
              </a:extLst>
            </p:cNvPr>
            <p:cNvSpPr txBox="1"/>
            <p:nvPr/>
          </p:nvSpPr>
          <p:spPr>
            <a:xfrm>
              <a:off x="2570957" y="1684452"/>
              <a:ext cx="921542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it-IT" sz="1000" b="1" dirty="0">
                  <a:solidFill>
                    <a:srgbClr val="FF0000"/>
                  </a:solidFill>
                  <a:latin typeface="+mj-lt"/>
                </a:rPr>
                <a:t>21.47</a:t>
              </a:r>
            </a:p>
          </p:txBody>
        </p:sp>
        <p:sp>
          <p:nvSpPr>
            <p:cNvPr id="22" name="Rettangolo 3">
              <a:extLst>
                <a:ext uri="{FF2B5EF4-FFF2-40B4-BE49-F238E27FC236}">
                  <a16:creationId xmlns:a16="http://schemas.microsoft.com/office/drawing/2014/main" id="{3A516E39-5F06-4518-A4DA-4E9A967E8278}"/>
                </a:ext>
              </a:extLst>
            </p:cNvPr>
            <p:cNvSpPr/>
            <p:nvPr/>
          </p:nvSpPr>
          <p:spPr>
            <a:xfrm>
              <a:off x="3766300" y="1110049"/>
              <a:ext cx="836613" cy="264366"/>
            </a:xfrm>
            <a:prstGeom prst="rect">
              <a:avLst/>
            </a:prstGeom>
            <a:solidFill>
              <a:srgbClr val="FFFF99"/>
            </a:solidFill>
          </p:spPr>
          <p:txBody>
            <a:bodyPr wrap="square">
              <a:spAutoFit/>
            </a:bodyPr>
            <a:lstStyle/>
            <a:p>
              <a:pPr algn="r"/>
              <a:r>
                <a:rPr lang="it-IT" sz="800" i="1" dirty="0">
                  <a:solidFill>
                    <a:srgbClr val="FF0000"/>
                  </a:solidFill>
                  <a:latin typeface="+mj-lt"/>
                </a:rPr>
                <a:t>RADIOACTIVE </a:t>
              </a:r>
              <a:endParaRPr lang="pl-PL" sz="800" i="1" dirty="0">
                <a:solidFill>
                  <a:srgbClr val="FF0000"/>
                </a:solidFill>
                <a:latin typeface="+mj-lt"/>
              </a:endParaRPr>
            </a:p>
            <a:p>
              <a:pPr algn="r"/>
              <a:r>
                <a:rPr lang="it-IT" sz="800" i="1" dirty="0">
                  <a:solidFill>
                    <a:srgbClr val="FF0000"/>
                  </a:solidFill>
                  <a:latin typeface="+mj-lt"/>
                </a:rPr>
                <a:t>TARGET</a:t>
              </a:r>
              <a:endParaRPr lang="it-IT" sz="800" dirty="0">
                <a:latin typeface="+mj-lt"/>
              </a:endParaRPr>
            </a:p>
          </p:txBody>
        </p:sp>
        <p:sp>
          <p:nvSpPr>
            <p:cNvPr id="23" name="Rettangolo 17">
              <a:extLst>
                <a:ext uri="{FF2B5EF4-FFF2-40B4-BE49-F238E27FC236}">
                  <a16:creationId xmlns:a16="http://schemas.microsoft.com/office/drawing/2014/main" id="{76AC1523-539B-4A84-BB15-BC0B74975C32}"/>
                </a:ext>
              </a:extLst>
            </p:cNvPr>
            <p:cNvSpPr/>
            <p:nvPr/>
          </p:nvSpPr>
          <p:spPr bwMode="auto">
            <a:xfrm>
              <a:off x="3623342" y="2670544"/>
              <a:ext cx="1007269" cy="158113"/>
            </a:xfrm>
            <a:prstGeom prst="rect">
              <a:avLst/>
            </a:prstGeom>
            <a:solidFill>
              <a:srgbClr val="FFFF99"/>
            </a:solidFill>
            <a:ln w="28575" cap="flat" cmpd="sng" algn="ctr">
              <a:noFill/>
              <a:prstDash val="solid"/>
              <a:miter lim="800000"/>
              <a:headEnd type="none" w="med" len="med"/>
              <a:tailEnd type="arrow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it-IT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</a:endParaRPr>
            </a:p>
          </p:txBody>
        </p:sp>
        <p:sp>
          <p:nvSpPr>
            <p:cNvPr id="24" name="CasellaDiTesto 15">
              <a:extLst>
                <a:ext uri="{FF2B5EF4-FFF2-40B4-BE49-F238E27FC236}">
                  <a16:creationId xmlns:a16="http://schemas.microsoft.com/office/drawing/2014/main" id="{09C1D3E5-946C-4F58-AA2E-DE63D55ABB52}"/>
                </a:ext>
              </a:extLst>
            </p:cNvPr>
            <p:cNvSpPr txBox="1"/>
            <p:nvPr/>
          </p:nvSpPr>
          <p:spPr>
            <a:xfrm>
              <a:off x="2579911" y="2440069"/>
              <a:ext cx="2263014" cy="39414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it-IT" sz="1000" b="1" dirty="0">
                  <a:solidFill>
                    <a:srgbClr val="FF0000"/>
                  </a:solidFill>
                  <a:latin typeface="+mj-lt"/>
                </a:rPr>
                <a:t>19.</a:t>
              </a:r>
              <a:r>
                <a:rPr lang="pl-PL" sz="1000" b="1" dirty="0">
                  <a:solidFill>
                    <a:srgbClr val="FF0000"/>
                  </a:solidFill>
                  <a:latin typeface="+mj-lt"/>
                </a:rPr>
                <a:t>6</a:t>
              </a:r>
              <a:endParaRPr lang="it-IT" sz="1000" b="1" dirty="0">
                <a:solidFill>
                  <a:srgbClr val="FF0000"/>
                </a:solidFill>
                <a:latin typeface="+mj-lt"/>
              </a:endParaRPr>
            </a:p>
            <a:p>
              <a:pPr>
                <a:lnSpc>
                  <a:spcPct val="50000"/>
                </a:lnSpc>
              </a:pPr>
              <a:endParaRPr lang="it-IT" sz="800" b="1" dirty="0">
                <a:solidFill>
                  <a:srgbClr val="FF0000"/>
                </a:solidFill>
                <a:latin typeface="+mj-lt"/>
              </a:endParaRPr>
            </a:p>
            <a:p>
              <a:pPr>
                <a:lnSpc>
                  <a:spcPct val="80000"/>
                </a:lnSpc>
              </a:pPr>
              <a:r>
                <a:rPr lang="it-IT" sz="800" i="1" dirty="0">
                  <a:solidFill>
                    <a:srgbClr val="FF0000"/>
                  </a:solidFill>
                  <a:latin typeface="+mj-lt"/>
                </a:rPr>
                <a:t>   </a:t>
              </a:r>
              <a:r>
                <a:rPr lang="pl-PL" sz="800" i="1" dirty="0">
                  <a:solidFill>
                    <a:srgbClr val="FF0000"/>
                  </a:solidFill>
                  <a:latin typeface="+mj-lt"/>
                </a:rPr>
                <a:t>  </a:t>
              </a:r>
              <a:r>
                <a:rPr lang="it-IT" sz="800" i="1" dirty="0">
                  <a:solidFill>
                    <a:srgbClr val="FF0000"/>
                  </a:solidFill>
                  <a:latin typeface="+mj-lt"/>
                </a:rPr>
                <a:t>Mixed with other</a:t>
              </a:r>
            </a:p>
            <a:p>
              <a:pPr>
                <a:lnSpc>
                  <a:spcPct val="80000"/>
                </a:lnSpc>
              </a:pPr>
              <a:r>
                <a:rPr lang="it-IT" sz="800" i="1" dirty="0">
                  <a:solidFill>
                    <a:srgbClr val="FF0000"/>
                  </a:solidFill>
                  <a:latin typeface="+mj-lt"/>
                </a:rPr>
                <a:t>   </a:t>
              </a:r>
              <a:r>
                <a:rPr lang="pl-PL" sz="800" i="1" dirty="0">
                  <a:solidFill>
                    <a:srgbClr val="FF0000"/>
                  </a:solidFill>
                  <a:latin typeface="+mj-lt"/>
                </a:rPr>
                <a:t>  </a:t>
              </a:r>
              <a:r>
                <a:rPr lang="it-IT" sz="800" i="1" dirty="0">
                  <a:solidFill>
                    <a:srgbClr val="FF0000"/>
                  </a:solidFill>
                  <a:latin typeface="+mj-lt"/>
                </a:rPr>
                <a:t>multipolarities  - </a:t>
              </a:r>
              <a:r>
                <a:rPr lang="pl-PL" sz="800" i="1" dirty="0">
                  <a:solidFill>
                    <a:srgbClr val="FF0000"/>
                  </a:solidFill>
                  <a:latin typeface="+mj-lt"/>
                </a:rPr>
                <a:t>MORE </a:t>
              </a:r>
              <a:r>
                <a:rPr lang="it-IT" sz="800" i="1" dirty="0">
                  <a:solidFill>
                    <a:srgbClr val="FF0000"/>
                  </a:solidFill>
                  <a:latin typeface="+mj-lt"/>
                </a:rPr>
                <a:t>COMPLEX CASE</a:t>
              </a:r>
            </a:p>
          </p:txBody>
        </p:sp>
        <p:sp>
          <p:nvSpPr>
            <p:cNvPr id="25" name="Rettangolo 7">
              <a:extLst>
                <a:ext uri="{FF2B5EF4-FFF2-40B4-BE49-F238E27FC236}">
                  <a16:creationId xmlns:a16="http://schemas.microsoft.com/office/drawing/2014/main" id="{0488C8A7-36C8-4087-A4E0-3EBB769F78FB}"/>
                </a:ext>
              </a:extLst>
            </p:cNvPr>
            <p:cNvSpPr/>
            <p:nvPr/>
          </p:nvSpPr>
          <p:spPr>
            <a:xfrm>
              <a:off x="544299" y="1861448"/>
              <a:ext cx="437221" cy="288147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lIns="36000" tIns="36000" rIns="36000" bIns="36000">
              <a:spAutoFit/>
            </a:bodyPr>
            <a:lstStyle/>
            <a:p>
              <a:r>
                <a:rPr lang="it-IT" sz="1400" b="1" baseline="30000" dirty="0">
                  <a:solidFill>
                    <a:srgbClr val="0000FF"/>
                  </a:solidFill>
                  <a:latin typeface="+mj-lt"/>
                </a:rPr>
                <a:t>1</a:t>
              </a:r>
              <a:r>
                <a:rPr lang="pl-PL" sz="1400" b="1" baseline="30000" dirty="0">
                  <a:solidFill>
                    <a:srgbClr val="0000FF"/>
                  </a:solidFill>
                  <a:latin typeface="+mj-lt"/>
                </a:rPr>
                <a:t>3</a:t>
              </a:r>
              <a:r>
                <a:rPr lang="it-IT" sz="1400" b="1" dirty="0">
                  <a:solidFill>
                    <a:srgbClr val="0000FF"/>
                  </a:solidFill>
                  <a:latin typeface="+mj-lt"/>
                </a:rPr>
                <a:t>C       </a:t>
              </a:r>
            </a:p>
          </p:txBody>
        </p:sp>
        <p:sp>
          <p:nvSpPr>
            <p:cNvPr id="26" name="Rettangolo 7">
              <a:extLst>
                <a:ext uri="{FF2B5EF4-FFF2-40B4-BE49-F238E27FC236}">
                  <a16:creationId xmlns:a16="http://schemas.microsoft.com/office/drawing/2014/main" id="{85A00653-777A-4C4A-9F8B-0FE9F7BD1D72}"/>
                </a:ext>
              </a:extLst>
            </p:cNvPr>
            <p:cNvSpPr/>
            <p:nvPr/>
          </p:nvSpPr>
          <p:spPr>
            <a:xfrm>
              <a:off x="496485" y="2552489"/>
              <a:ext cx="437221" cy="288147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lIns="36000" tIns="36000" rIns="36000" bIns="36000">
              <a:spAutoFit/>
            </a:bodyPr>
            <a:lstStyle/>
            <a:p>
              <a:r>
                <a:rPr lang="it-IT" sz="1400" b="1" baseline="30000" dirty="0">
                  <a:solidFill>
                    <a:srgbClr val="0000FF"/>
                  </a:solidFill>
                  <a:latin typeface="+mj-lt"/>
                </a:rPr>
                <a:t>1</a:t>
              </a:r>
              <a:r>
                <a:rPr lang="pl-PL" sz="1400" b="1" baseline="30000" dirty="0">
                  <a:solidFill>
                    <a:srgbClr val="0000FF"/>
                  </a:solidFill>
                  <a:latin typeface="+mj-lt"/>
                </a:rPr>
                <a:t>2</a:t>
              </a:r>
              <a:r>
                <a:rPr lang="it-IT" sz="1400" b="1" dirty="0">
                  <a:solidFill>
                    <a:srgbClr val="0000FF"/>
                  </a:solidFill>
                  <a:latin typeface="+mj-lt"/>
                </a:rPr>
                <a:t>C   </a:t>
              </a:r>
              <a:r>
                <a:rPr lang="it-IT" sz="1400" b="1" i="1" dirty="0">
                  <a:solidFill>
                    <a:srgbClr val="0000FF"/>
                  </a:solidFill>
                  <a:latin typeface="+mj-lt"/>
                </a:rPr>
                <a:t> </a:t>
              </a:r>
              <a:r>
                <a:rPr lang="it-IT" sz="1400" b="1" dirty="0">
                  <a:solidFill>
                    <a:srgbClr val="0000FF"/>
                  </a:solidFill>
                  <a:latin typeface="+mj-lt"/>
                </a:rPr>
                <a:t>   </a:t>
              </a:r>
            </a:p>
          </p:txBody>
        </p:sp>
      </p:grpSp>
      <p:sp>
        <p:nvSpPr>
          <p:cNvPr id="27" name="Prostokąt 26">
            <a:extLst>
              <a:ext uri="{FF2B5EF4-FFF2-40B4-BE49-F238E27FC236}">
                <a16:creationId xmlns:a16="http://schemas.microsoft.com/office/drawing/2014/main" id="{58D68167-9A7D-49F0-B838-2036A30E0363}"/>
              </a:ext>
            </a:extLst>
          </p:cNvPr>
          <p:cNvSpPr/>
          <p:nvPr/>
        </p:nvSpPr>
        <p:spPr>
          <a:xfrm>
            <a:off x="417766" y="3231649"/>
            <a:ext cx="4314824" cy="892710"/>
          </a:xfrm>
          <a:prstGeom prst="rect">
            <a:avLst/>
          </a:prstGeom>
          <a:noFill/>
          <a:ln w="57150"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28" name="pole tekstowe 27">
            <a:extLst>
              <a:ext uri="{FF2B5EF4-FFF2-40B4-BE49-F238E27FC236}">
                <a16:creationId xmlns:a16="http://schemas.microsoft.com/office/drawing/2014/main" id="{53A1FA5B-DBE4-4839-9AEA-AFD456877E90}"/>
              </a:ext>
            </a:extLst>
          </p:cNvPr>
          <p:cNvSpPr txBox="1"/>
          <p:nvPr/>
        </p:nvSpPr>
        <p:spPr>
          <a:xfrm>
            <a:off x="166971" y="4494207"/>
            <a:ext cx="4617468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pl-PL" sz="1400" dirty="0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The 19.6-MeV </a:t>
            </a:r>
            <a:r>
              <a:rPr lang="pl-PL" sz="1400" dirty="0" err="1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state</a:t>
            </a:r>
            <a:r>
              <a:rPr lang="pl-PL" sz="1400" dirty="0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 in </a:t>
            </a:r>
            <a:r>
              <a:rPr lang="pl-PL" sz="1400" baseline="30000" dirty="0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12</a:t>
            </a:r>
            <a:r>
              <a:rPr lang="pl-PL" sz="1400" dirty="0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C </a:t>
            </a:r>
            <a:r>
              <a:rPr lang="pl-PL" sz="1400" dirty="0" err="1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having</a:t>
            </a:r>
            <a:r>
              <a:rPr lang="pl-PL" sz="1400" dirty="0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 </a:t>
            </a:r>
            <a:r>
              <a:rPr lang="en-US" sz="1400" dirty="0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strong single-particle-hole component </a:t>
            </a:r>
            <a:r>
              <a:rPr lang="en-US" sz="1400" b="1" u="sng" dirty="0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partially overlap</a:t>
            </a:r>
            <a:r>
              <a:rPr lang="pl-PL" sz="1400" b="1" u="sng" dirty="0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s</a:t>
            </a:r>
            <a:r>
              <a:rPr lang="en-US" sz="1400" b="1" u="sng" dirty="0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 with other states</a:t>
            </a:r>
            <a:r>
              <a:rPr lang="pl-PL" sz="1400" b="1" u="sng" dirty="0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…</a:t>
            </a:r>
            <a:r>
              <a:rPr lang="en-US" sz="1400" b="1" u="sng" dirty="0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 </a:t>
            </a:r>
            <a:endParaRPr lang="pl-PL" sz="1400" b="1" u="sng" dirty="0">
              <a:effectLst/>
              <a:latin typeface="Calibri" panose="020F0502020204030204" pitchFamily="34" charset="0"/>
              <a:ea typeface="Calibri" panose="020F0502020204030204" pitchFamily="34" charset="0"/>
            </a:endParaRPr>
          </a:p>
        </p:txBody>
      </p:sp>
      <p:sp>
        <p:nvSpPr>
          <p:cNvPr id="29" name="pole tekstowe 28">
            <a:extLst>
              <a:ext uri="{FF2B5EF4-FFF2-40B4-BE49-F238E27FC236}">
                <a16:creationId xmlns:a16="http://schemas.microsoft.com/office/drawing/2014/main" id="{CD35F732-D78F-4EF4-AF86-27A96146CDB0}"/>
              </a:ext>
            </a:extLst>
          </p:cNvPr>
          <p:cNvSpPr txBox="1"/>
          <p:nvPr/>
        </p:nvSpPr>
        <p:spPr>
          <a:xfrm>
            <a:off x="4923090" y="2592130"/>
            <a:ext cx="4220910" cy="156421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>
              <a:lnSpc>
                <a:spcPct val="107000"/>
              </a:lnSpc>
              <a:spcAft>
                <a:spcPts val="800"/>
              </a:spcAft>
              <a:buFont typeface="Wingdings" panose="05000000000000000000" pitchFamily="2" charset="2"/>
              <a:buChar char="Ø"/>
            </a:pPr>
            <a:r>
              <a:rPr lang="en-US" sz="1200" dirty="0">
                <a:effectLst/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comparison of cross sections measured in (</a:t>
            </a:r>
            <a:r>
              <a:rPr lang="it-IT" sz="1200" dirty="0">
                <a:effectLst/>
                <a:latin typeface="+mj-lt"/>
                <a:ea typeface="Calibri" panose="020F0502020204030204" pitchFamily="34" charset="0"/>
                <a:cs typeface="Calibri" panose="020F0502020204030204" pitchFamily="34" charset="0"/>
              </a:rPr>
              <a:t>π</a:t>
            </a:r>
            <a:r>
              <a:rPr lang="en-US" sz="1200" baseline="30000" dirty="0">
                <a:effectLst/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+</a:t>
            </a:r>
            <a:r>
              <a:rPr lang="en-US" sz="1200" dirty="0">
                <a:effectLst/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,</a:t>
            </a:r>
            <a:r>
              <a:rPr lang="it-IT" sz="1200" dirty="0">
                <a:effectLst/>
                <a:latin typeface="+mj-lt"/>
                <a:ea typeface="Calibri" panose="020F0502020204030204" pitchFamily="34" charset="0"/>
                <a:cs typeface="Calibri" panose="020F0502020204030204" pitchFamily="34" charset="0"/>
              </a:rPr>
              <a:t>π</a:t>
            </a:r>
            <a:r>
              <a:rPr lang="en-US" sz="1200" baseline="30000" dirty="0">
                <a:effectLst/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+</a:t>
            </a:r>
            <a:r>
              <a:rPr lang="en-US" sz="1200" dirty="0">
                <a:effectLst/>
                <a:latin typeface="+mj-lt"/>
                <a:ea typeface="Calibri" panose="020F0502020204030204" pitchFamily="34" charset="0"/>
                <a:cs typeface="Calibri" panose="020F0502020204030204" pitchFamily="34" charset="0"/>
              </a:rPr>
              <a:t>’</a:t>
            </a:r>
            <a:r>
              <a:rPr lang="en-US" sz="1200" dirty="0">
                <a:effectLst/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)</a:t>
            </a:r>
            <a:r>
              <a:rPr lang="pl-PL" sz="1200" dirty="0">
                <a:effectLst/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200" dirty="0">
                <a:effectLst/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and (</a:t>
            </a:r>
            <a:r>
              <a:rPr lang="it-IT" sz="1200" dirty="0">
                <a:effectLst/>
                <a:latin typeface="+mj-lt"/>
                <a:ea typeface="Calibri" panose="020F0502020204030204" pitchFamily="34" charset="0"/>
                <a:cs typeface="Calibri" panose="020F0502020204030204" pitchFamily="34" charset="0"/>
              </a:rPr>
              <a:t>π</a:t>
            </a:r>
            <a:r>
              <a:rPr lang="en-US" sz="1200" baseline="30000" dirty="0">
                <a:effectLst/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-</a:t>
            </a:r>
            <a:r>
              <a:rPr lang="en-US" sz="1200" dirty="0">
                <a:effectLst/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,</a:t>
            </a:r>
            <a:r>
              <a:rPr lang="it-IT" sz="1200" dirty="0">
                <a:effectLst/>
                <a:latin typeface="+mj-lt"/>
                <a:ea typeface="Calibri" panose="020F0502020204030204" pitchFamily="34" charset="0"/>
                <a:cs typeface="Calibri" panose="020F0502020204030204" pitchFamily="34" charset="0"/>
              </a:rPr>
              <a:t>π</a:t>
            </a:r>
            <a:r>
              <a:rPr lang="en-US" sz="1200" baseline="30000" dirty="0">
                <a:effectLst/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-</a:t>
            </a:r>
            <a:r>
              <a:rPr lang="en-US" sz="1200" dirty="0">
                <a:effectLst/>
                <a:latin typeface="+mj-lt"/>
                <a:ea typeface="Calibri" panose="020F0502020204030204" pitchFamily="34" charset="0"/>
                <a:cs typeface="Calibri" panose="020F0502020204030204" pitchFamily="34" charset="0"/>
              </a:rPr>
              <a:t>’</a:t>
            </a:r>
            <a:r>
              <a:rPr lang="en-US" sz="1200" dirty="0">
                <a:effectLst/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) experiments was interpreted as due to isospin mixing between </a:t>
            </a:r>
            <a:r>
              <a:rPr lang="en-US" sz="1200" b="1" u="sng" dirty="0">
                <a:effectLst/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two or more 4</a:t>
            </a:r>
            <a:r>
              <a:rPr lang="en-US" sz="1200" b="1" u="sng" baseline="30000" dirty="0">
                <a:effectLst/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-</a:t>
            </a:r>
            <a:r>
              <a:rPr lang="en-US" sz="1200" b="1" u="sng" dirty="0">
                <a:effectLst/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 levels of T = 1 and </a:t>
            </a:r>
            <a:br>
              <a:rPr lang="pl-PL" sz="1200" b="1" u="sng" dirty="0">
                <a:effectLst/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en-US" sz="1200" b="1" u="sng" dirty="0">
                <a:effectLst/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T = 0 character</a:t>
            </a:r>
            <a:endParaRPr lang="pl-PL" sz="1200" b="1" u="sng" dirty="0">
              <a:effectLst/>
              <a:latin typeface="+mj-lt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285750" indent="-285750">
              <a:lnSpc>
                <a:spcPct val="107000"/>
              </a:lnSpc>
              <a:spcAft>
                <a:spcPts val="800"/>
              </a:spcAft>
              <a:buFont typeface="Wingdings" panose="05000000000000000000" pitchFamily="2" charset="2"/>
              <a:buChar char="Ø"/>
            </a:pPr>
            <a:r>
              <a:rPr lang="en-US" sz="1200" dirty="0">
                <a:effectLst/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a </a:t>
            </a:r>
            <a:r>
              <a:rPr lang="en-US" sz="1200" b="1" u="sng" dirty="0">
                <a:effectLst/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significant 2</a:t>
            </a:r>
            <a:r>
              <a:rPr lang="en-US" sz="1200" b="1" u="sng" baseline="30000" dirty="0">
                <a:effectLst/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-</a:t>
            </a:r>
            <a:r>
              <a:rPr lang="en-US" sz="1200" b="1" u="sng" dirty="0">
                <a:effectLst/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 strength </a:t>
            </a:r>
            <a:r>
              <a:rPr lang="en-US" sz="1200" dirty="0">
                <a:effectLst/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was found for the 19.4-MeV peak identified in the inelastic scattering of 398-MeV protons on the </a:t>
            </a:r>
            <a:r>
              <a:rPr lang="en-US" sz="1200" baseline="30000" dirty="0">
                <a:effectLst/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12</a:t>
            </a:r>
            <a:r>
              <a:rPr lang="en-US" sz="1200" dirty="0">
                <a:effectLst/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C target </a:t>
            </a:r>
            <a:endParaRPr lang="pl-PL" sz="1200" dirty="0">
              <a:latin typeface="+mj-lt"/>
            </a:endParaRPr>
          </a:p>
        </p:txBody>
      </p:sp>
      <p:sp>
        <p:nvSpPr>
          <p:cNvPr id="30" name="pole tekstowe 29">
            <a:extLst>
              <a:ext uri="{FF2B5EF4-FFF2-40B4-BE49-F238E27FC236}">
                <a16:creationId xmlns:a16="http://schemas.microsoft.com/office/drawing/2014/main" id="{F7E801C0-3A3C-47FA-BBBE-DC88F16A4C97}"/>
              </a:ext>
            </a:extLst>
          </p:cNvPr>
          <p:cNvSpPr txBox="1"/>
          <p:nvPr/>
        </p:nvSpPr>
        <p:spPr>
          <a:xfrm>
            <a:off x="4966880" y="4253486"/>
            <a:ext cx="3925372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pl-PL" sz="1600" dirty="0">
                <a:solidFill>
                  <a:srgbClr val="FF0000"/>
                </a:solidFill>
                <a:effectLst/>
                <a:latin typeface="+mj-lt"/>
                <a:ea typeface="Calibri" panose="020F0502020204030204" pitchFamily="34" charset="0"/>
              </a:rPr>
              <a:t>De</a:t>
            </a:r>
            <a:r>
              <a:rPr lang="en-US" sz="1600" dirty="0">
                <a:solidFill>
                  <a:srgbClr val="FF0000"/>
                </a:solidFill>
                <a:effectLst/>
                <a:latin typeface="+mj-lt"/>
                <a:ea typeface="Calibri" panose="020F0502020204030204" pitchFamily="34" charset="0"/>
              </a:rPr>
              <a:t>cay data can help to resolve </a:t>
            </a:r>
            <a:br>
              <a:rPr lang="pl-PL" sz="1600" dirty="0">
                <a:solidFill>
                  <a:srgbClr val="FF0000"/>
                </a:solidFill>
                <a:effectLst/>
                <a:latin typeface="+mj-lt"/>
                <a:ea typeface="Calibri" panose="020F0502020204030204" pitchFamily="34" charset="0"/>
              </a:rPr>
            </a:br>
            <a:r>
              <a:rPr lang="en-US" sz="1600" dirty="0">
                <a:solidFill>
                  <a:srgbClr val="FF0000"/>
                </a:solidFill>
                <a:effectLst/>
                <a:latin typeface="+mj-lt"/>
                <a:ea typeface="Calibri" panose="020F0502020204030204" pitchFamily="34" charset="0"/>
              </a:rPr>
              <a:t>the complicated energy spectrum in </a:t>
            </a:r>
            <a:r>
              <a:rPr lang="en-US" sz="1600" baseline="30000" dirty="0">
                <a:solidFill>
                  <a:srgbClr val="FF0000"/>
                </a:solidFill>
                <a:effectLst/>
                <a:latin typeface="+mj-lt"/>
                <a:ea typeface="Calibri" panose="020F0502020204030204" pitchFamily="34" charset="0"/>
              </a:rPr>
              <a:t>12</a:t>
            </a:r>
            <a:r>
              <a:rPr lang="en-US" sz="1600" dirty="0">
                <a:solidFill>
                  <a:srgbClr val="FF0000"/>
                </a:solidFill>
                <a:effectLst/>
                <a:latin typeface="+mj-lt"/>
                <a:ea typeface="Calibri" panose="020F0502020204030204" pitchFamily="34" charset="0"/>
              </a:rPr>
              <a:t>C at high excitation energies</a:t>
            </a:r>
            <a:r>
              <a:rPr lang="pl-PL" sz="1600" dirty="0">
                <a:solidFill>
                  <a:srgbClr val="FF0000"/>
                </a:solidFill>
                <a:latin typeface="+mj-lt"/>
                <a:ea typeface="Calibri" panose="020F0502020204030204" pitchFamily="34" charset="0"/>
              </a:rPr>
              <a:t>!</a:t>
            </a:r>
            <a:endParaRPr lang="pl-PL" sz="1600" dirty="0">
              <a:solidFill>
                <a:srgbClr val="FF0000"/>
              </a:solidFill>
              <a:latin typeface="+mj-lt"/>
            </a:endParaRPr>
          </a:p>
        </p:txBody>
      </p:sp>
      <p:grpSp>
        <p:nvGrpSpPr>
          <p:cNvPr id="31" name="Grupa 30">
            <a:extLst>
              <a:ext uri="{FF2B5EF4-FFF2-40B4-BE49-F238E27FC236}">
                <a16:creationId xmlns:a16="http://schemas.microsoft.com/office/drawing/2014/main" id="{F9359D65-30FE-44CF-B7E2-F84351482240}"/>
              </a:ext>
            </a:extLst>
          </p:cNvPr>
          <p:cNvGrpSpPr/>
          <p:nvPr/>
        </p:nvGrpSpPr>
        <p:grpSpPr>
          <a:xfrm>
            <a:off x="5394048" y="365531"/>
            <a:ext cx="3498204" cy="2104775"/>
            <a:chOff x="2215434" y="1707918"/>
            <a:chExt cx="4346160" cy="2815592"/>
          </a:xfrm>
        </p:grpSpPr>
        <p:pic>
          <p:nvPicPr>
            <p:cNvPr id="32" name="Immagine 9">
              <a:extLst>
                <a:ext uri="{FF2B5EF4-FFF2-40B4-BE49-F238E27FC236}">
                  <a16:creationId xmlns:a16="http://schemas.microsoft.com/office/drawing/2014/main" id="{5FE5960F-286E-458C-8A58-E6B09E376910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/>
            <a:srcRect l="17440" t="1168" r="632" b="5835"/>
            <a:stretch/>
          </p:blipFill>
          <p:spPr>
            <a:xfrm>
              <a:off x="2221735" y="1770664"/>
              <a:ext cx="4235406" cy="2752845"/>
            </a:xfrm>
            <a:prstGeom prst="rect">
              <a:avLst/>
            </a:prstGeom>
          </p:spPr>
        </p:pic>
        <p:sp>
          <p:nvSpPr>
            <p:cNvPr id="33" name="Prostokąt 32">
              <a:extLst>
                <a:ext uri="{FF2B5EF4-FFF2-40B4-BE49-F238E27FC236}">
                  <a16:creationId xmlns:a16="http://schemas.microsoft.com/office/drawing/2014/main" id="{88C86140-1EA2-4A27-9D3D-F703C9C4172C}"/>
                </a:ext>
              </a:extLst>
            </p:cNvPr>
            <p:cNvSpPr/>
            <p:nvPr/>
          </p:nvSpPr>
          <p:spPr>
            <a:xfrm>
              <a:off x="2215434" y="1707918"/>
              <a:ext cx="1326626" cy="390591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l-PL"/>
            </a:p>
          </p:txBody>
        </p:sp>
        <p:sp>
          <p:nvSpPr>
            <p:cNvPr id="34" name="Prostokąt 33">
              <a:extLst>
                <a:ext uri="{FF2B5EF4-FFF2-40B4-BE49-F238E27FC236}">
                  <a16:creationId xmlns:a16="http://schemas.microsoft.com/office/drawing/2014/main" id="{2FC20A04-327E-46FA-AD6C-A13CED502BAA}"/>
                </a:ext>
              </a:extLst>
            </p:cNvPr>
            <p:cNvSpPr/>
            <p:nvPr/>
          </p:nvSpPr>
          <p:spPr>
            <a:xfrm>
              <a:off x="4638073" y="3918281"/>
              <a:ext cx="1923521" cy="605229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l-PL"/>
            </a:p>
          </p:txBody>
        </p:sp>
      </p:grpSp>
      <p:grpSp>
        <p:nvGrpSpPr>
          <p:cNvPr id="35" name="Grupa 34">
            <a:extLst>
              <a:ext uri="{FF2B5EF4-FFF2-40B4-BE49-F238E27FC236}">
                <a16:creationId xmlns:a16="http://schemas.microsoft.com/office/drawing/2014/main" id="{0BA2709D-FE8C-49C9-BC40-555A705AD0B4}"/>
              </a:ext>
            </a:extLst>
          </p:cNvPr>
          <p:cNvGrpSpPr/>
          <p:nvPr/>
        </p:nvGrpSpPr>
        <p:grpSpPr>
          <a:xfrm>
            <a:off x="7042311" y="803152"/>
            <a:ext cx="555355" cy="380751"/>
            <a:chOff x="3476234" y="1545227"/>
            <a:chExt cx="555355" cy="380751"/>
          </a:xfrm>
        </p:grpSpPr>
        <p:sp>
          <p:nvSpPr>
            <p:cNvPr id="36" name="Elipsa 8">
              <a:extLst>
                <a:ext uri="{FF2B5EF4-FFF2-40B4-BE49-F238E27FC236}">
                  <a16:creationId xmlns:a16="http://schemas.microsoft.com/office/drawing/2014/main" id="{4EA7BDD2-AF1D-4A15-9B00-A3BF4E26B516}"/>
                </a:ext>
              </a:extLst>
            </p:cNvPr>
            <p:cNvSpPr/>
            <p:nvPr/>
          </p:nvSpPr>
          <p:spPr>
            <a:xfrm>
              <a:off x="3560148" y="1545227"/>
              <a:ext cx="373999" cy="367091"/>
            </a:xfrm>
            <a:prstGeom prst="ellipse">
              <a:avLst/>
            </a:prstGeom>
            <a:solidFill>
              <a:schemeClr val="bg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l-PL"/>
            </a:p>
          </p:txBody>
        </p:sp>
        <p:sp>
          <p:nvSpPr>
            <p:cNvPr id="37" name="TextBox 45">
              <a:extLst>
                <a:ext uri="{FF2B5EF4-FFF2-40B4-BE49-F238E27FC236}">
                  <a16:creationId xmlns:a16="http://schemas.microsoft.com/office/drawing/2014/main" id="{5925FE03-9AFC-4ED6-A6D3-7A07CECDEC37}"/>
                </a:ext>
              </a:extLst>
            </p:cNvPr>
            <p:cNvSpPr txBox="1"/>
            <p:nvPr/>
          </p:nvSpPr>
          <p:spPr>
            <a:xfrm>
              <a:off x="3476234" y="1587424"/>
              <a:ext cx="555355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600" b="1" baseline="30000" dirty="0">
                  <a:latin typeface="Calibri" panose="020F0502020204030204" pitchFamily="34" charset="0"/>
                  <a:cs typeface="Corbel"/>
                </a:rPr>
                <a:t>1</a:t>
              </a:r>
              <a:r>
                <a:rPr lang="pl-PL" sz="1600" b="1" baseline="30000" dirty="0">
                  <a:latin typeface="Calibri" panose="020F0502020204030204" pitchFamily="34" charset="0"/>
                  <a:cs typeface="Corbel"/>
                </a:rPr>
                <a:t>3</a:t>
              </a:r>
              <a:r>
                <a:rPr lang="pl-PL" sz="1600" b="1" dirty="0">
                  <a:latin typeface="Calibri" panose="020F0502020204030204" pitchFamily="34" charset="0"/>
                  <a:cs typeface="Corbel"/>
                </a:rPr>
                <a:t>C</a:t>
              </a:r>
              <a:endParaRPr lang="en-US" sz="1600" b="1" dirty="0">
                <a:latin typeface="Calibri" panose="020F0502020204030204" pitchFamily="34" charset="0"/>
                <a:cs typeface="Corbel"/>
              </a:endParaRPr>
            </a:p>
          </p:txBody>
        </p:sp>
      </p:grpSp>
      <p:grpSp>
        <p:nvGrpSpPr>
          <p:cNvPr id="38" name="Grupa 37">
            <a:extLst>
              <a:ext uri="{FF2B5EF4-FFF2-40B4-BE49-F238E27FC236}">
                <a16:creationId xmlns:a16="http://schemas.microsoft.com/office/drawing/2014/main" id="{F99AFD56-166A-4C08-A18F-CA328768811D}"/>
              </a:ext>
            </a:extLst>
          </p:cNvPr>
          <p:cNvGrpSpPr/>
          <p:nvPr/>
        </p:nvGrpSpPr>
        <p:grpSpPr>
          <a:xfrm>
            <a:off x="6707939" y="803153"/>
            <a:ext cx="555355" cy="367091"/>
            <a:chOff x="7489139" y="3047529"/>
            <a:chExt cx="392478" cy="259429"/>
          </a:xfrm>
        </p:grpSpPr>
        <p:sp>
          <p:nvSpPr>
            <p:cNvPr id="39" name="Elipsa 8">
              <a:extLst>
                <a:ext uri="{FF2B5EF4-FFF2-40B4-BE49-F238E27FC236}">
                  <a16:creationId xmlns:a16="http://schemas.microsoft.com/office/drawing/2014/main" id="{8F53D616-93F8-4B09-B6C1-1FE7324DF56C}"/>
                </a:ext>
              </a:extLst>
            </p:cNvPr>
            <p:cNvSpPr/>
            <p:nvPr/>
          </p:nvSpPr>
          <p:spPr>
            <a:xfrm>
              <a:off x="7570866" y="3047529"/>
              <a:ext cx="264311" cy="259429"/>
            </a:xfrm>
            <a:prstGeom prst="ellipse">
              <a:avLst/>
            </a:prstGeom>
            <a:solidFill>
              <a:srgbClr val="FFFF00"/>
            </a:solidFill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l-PL">
                <a:solidFill>
                  <a:schemeClr val="tx1"/>
                </a:solidFill>
              </a:endParaRPr>
            </a:p>
          </p:txBody>
        </p:sp>
        <p:sp>
          <p:nvSpPr>
            <p:cNvPr id="40" name="TextBox 45">
              <a:extLst>
                <a:ext uri="{FF2B5EF4-FFF2-40B4-BE49-F238E27FC236}">
                  <a16:creationId xmlns:a16="http://schemas.microsoft.com/office/drawing/2014/main" id="{91AB9032-535B-4888-9AB0-C7AAFC27F257}"/>
                </a:ext>
              </a:extLst>
            </p:cNvPr>
            <p:cNvSpPr txBox="1"/>
            <p:nvPr/>
          </p:nvSpPr>
          <p:spPr>
            <a:xfrm>
              <a:off x="7489139" y="3057183"/>
              <a:ext cx="392478" cy="23926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600" b="1" baseline="30000" dirty="0">
                  <a:latin typeface="Calibri" panose="020F0502020204030204" pitchFamily="34" charset="0"/>
                  <a:cs typeface="Corbel"/>
                </a:rPr>
                <a:t>1</a:t>
              </a:r>
              <a:r>
                <a:rPr lang="pl-PL" sz="1600" b="1" baseline="30000" dirty="0">
                  <a:latin typeface="Calibri" panose="020F0502020204030204" pitchFamily="34" charset="0"/>
                  <a:cs typeface="Corbel"/>
                </a:rPr>
                <a:t>2</a:t>
              </a:r>
              <a:r>
                <a:rPr lang="pl-PL" sz="1600" b="1" dirty="0">
                  <a:latin typeface="Calibri" panose="020F0502020204030204" pitchFamily="34" charset="0"/>
                  <a:cs typeface="Corbel"/>
                </a:rPr>
                <a:t>C</a:t>
              </a:r>
              <a:endParaRPr lang="en-US" sz="1600" b="1" dirty="0">
                <a:latin typeface="Calibri" panose="020F0502020204030204" pitchFamily="34" charset="0"/>
                <a:cs typeface="Corbel"/>
              </a:endParaRPr>
            </a:p>
          </p:txBody>
        </p:sp>
      </p:grpSp>
      <p:sp>
        <p:nvSpPr>
          <p:cNvPr id="10" name="Tytuł 1">
            <a:extLst>
              <a:ext uri="{FF2B5EF4-FFF2-40B4-BE49-F238E27FC236}">
                <a16:creationId xmlns:a16="http://schemas.microsoft.com/office/drawing/2014/main" id="{00508611-5524-44B4-881A-36BAF38B7101}"/>
              </a:ext>
            </a:extLst>
          </p:cNvPr>
          <p:cNvSpPr txBox="1">
            <a:spLocks/>
          </p:cNvSpPr>
          <p:nvPr/>
        </p:nvSpPr>
        <p:spPr>
          <a:xfrm>
            <a:off x="179638" y="258589"/>
            <a:ext cx="7473753" cy="781072"/>
          </a:xfrm>
          <a:prstGeom prst="rect">
            <a:avLst/>
          </a:prstGeom>
        </p:spPr>
        <p:txBody>
          <a:bodyPr vert="horz" anchor="ctr">
            <a:normAutofit/>
          </a:bodyPr>
          <a:lstStyle>
            <a:lvl1pPr algn="l" rtl="0" eaLnBrk="1" latinLnBrk="0" hangingPunct="1">
              <a:spcBef>
                <a:spcPct val="0"/>
              </a:spcBef>
              <a:buNone/>
              <a:defRPr kumimoji="0" sz="400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pl-PL" sz="2000" dirty="0" err="1"/>
              <a:t>Study</a:t>
            </a:r>
            <a:r>
              <a:rPr lang="pl-PL" sz="2000" dirty="0"/>
              <a:t> of M4 </a:t>
            </a:r>
            <a:r>
              <a:rPr lang="pl-PL" sz="2000" dirty="0" err="1"/>
              <a:t>stretched</a:t>
            </a:r>
            <a:r>
              <a:rPr lang="pl-PL" sz="2000" dirty="0"/>
              <a:t> </a:t>
            </a:r>
            <a:r>
              <a:rPr lang="pl-PL" sz="2000" dirty="0" err="1"/>
              <a:t>configuration</a:t>
            </a:r>
            <a:r>
              <a:rPr lang="pl-PL" sz="2000" dirty="0"/>
              <a:t> </a:t>
            </a:r>
            <a:r>
              <a:rPr lang="pl-PL" sz="2000" dirty="0" err="1"/>
              <a:t>decay</a:t>
            </a:r>
            <a:r>
              <a:rPr lang="pl-PL" sz="2000" dirty="0"/>
              <a:t> in </a:t>
            </a:r>
            <a:r>
              <a:rPr lang="pl-PL" sz="2000" baseline="30000" dirty="0"/>
              <a:t>12</a:t>
            </a:r>
            <a:r>
              <a:rPr lang="pl-PL" sz="2000" dirty="0"/>
              <a:t>C</a:t>
            </a:r>
          </a:p>
        </p:txBody>
      </p:sp>
      <p:grpSp>
        <p:nvGrpSpPr>
          <p:cNvPr id="44" name="Grupa 43">
            <a:extLst>
              <a:ext uri="{FF2B5EF4-FFF2-40B4-BE49-F238E27FC236}">
                <a16:creationId xmlns:a16="http://schemas.microsoft.com/office/drawing/2014/main" id="{F0763A2E-0DDD-406C-A349-821976E42EAD}"/>
              </a:ext>
            </a:extLst>
          </p:cNvPr>
          <p:cNvGrpSpPr/>
          <p:nvPr/>
        </p:nvGrpSpPr>
        <p:grpSpPr>
          <a:xfrm>
            <a:off x="7222546" y="351502"/>
            <a:ext cx="555355" cy="367091"/>
            <a:chOff x="3444068" y="1545227"/>
            <a:chExt cx="555355" cy="367091"/>
          </a:xfrm>
        </p:grpSpPr>
        <p:sp>
          <p:nvSpPr>
            <p:cNvPr id="45" name="Elipsa 8">
              <a:extLst>
                <a:ext uri="{FF2B5EF4-FFF2-40B4-BE49-F238E27FC236}">
                  <a16:creationId xmlns:a16="http://schemas.microsoft.com/office/drawing/2014/main" id="{D2AAECDF-66FB-41C5-AFB1-26D416E016C6}"/>
                </a:ext>
              </a:extLst>
            </p:cNvPr>
            <p:cNvSpPr/>
            <p:nvPr/>
          </p:nvSpPr>
          <p:spPr>
            <a:xfrm>
              <a:off x="3560148" y="1545227"/>
              <a:ext cx="373999" cy="367091"/>
            </a:xfrm>
            <a:prstGeom prst="ellipse">
              <a:avLst/>
            </a:prstGeom>
            <a:solidFill>
              <a:schemeClr val="bg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l-PL"/>
            </a:p>
          </p:txBody>
        </p:sp>
        <p:sp>
          <p:nvSpPr>
            <p:cNvPr id="46" name="TextBox 45">
              <a:extLst>
                <a:ext uri="{FF2B5EF4-FFF2-40B4-BE49-F238E27FC236}">
                  <a16:creationId xmlns:a16="http://schemas.microsoft.com/office/drawing/2014/main" id="{44EC2B87-9F04-4434-93DF-38CD0718BB6E}"/>
                </a:ext>
              </a:extLst>
            </p:cNvPr>
            <p:cNvSpPr txBox="1"/>
            <p:nvPr/>
          </p:nvSpPr>
          <p:spPr>
            <a:xfrm>
              <a:off x="3444068" y="1571431"/>
              <a:ext cx="555355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600" b="1" baseline="30000" dirty="0">
                  <a:latin typeface="Calibri" panose="020F0502020204030204" pitchFamily="34" charset="0"/>
                  <a:cs typeface="Corbel"/>
                </a:rPr>
                <a:t>1</a:t>
              </a:r>
              <a:r>
                <a:rPr lang="pl-PL" sz="1600" b="1" baseline="30000" dirty="0">
                  <a:latin typeface="Calibri" panose="020F0502020204030204" pitchFamily="34" charset="0"/>
                  <a:cs typeface="Corbel"/>
                </a:rPr>
                <a:t>6</a:t>
              </a:r>
              <a:r>
                <a:rPr lang="pl-PL" sz="1600" b="1" dirty="0">
                  <a:latin typeface="Calibri" panose="020F0502020204030204" pitchFamily="34" charset="0"/>
                  <a:cs typeface="Corbel"/>
                </a:rPr>
                <a:t>O</a:t>
              </a:r>
              <a:endParaRPr lang="en-US" sz="1600" b="1" dirty="0">
                <a:latin typeface="Calibri" panose="020F0502020204030204" pitchFamily="34" charset="0"/>
                <a:cs typeface="Corbel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156354965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6" name="Grupa 25">
            <a:extLst>
              <a:ext uri="{FF2B5EF4-FFF2-40B4-BE49-F238E27FC236}">
                <a16:creationId xmlns:a16="http://schemas.microsoft.com/office/drawing/2014/main" id="{B9294DD0-92FC-4C67-B5F5-97CF70C2F1CB}"/>
              </a:ext>
            </a:extLst>
          </p:cNvPr>
          <p:cNvGrpSpPr/>
          <p:nvPr/>
        </p:nvGrpSpPr>
        <p:grpSpPr>
          <a:xfrm>
            <a:off x="230473" y="2084816"/>
            <a:ext cx="5205647" cy="2625215"/>
            <a:chOff x="230473" y="2084816"/>
            <a:chExt cx="5205647" cy="2625215"/>
          </a:xfrm>
        </p:grpSpPr>
        <p:pic>
          <p:nvPicPr>
            <p:cNvPr id="4" name="Obraz 3">
              <a:extLst>
                <a:ext uri="{FF2B5EF4-FFF2-40B4-BE49-F238E27FC236}">
                  <a16:creationId xmlns:a16="http://schemas.microsoft.com/office/drawing/2014/main" id="{80528246-DEF5-4AE0-9FA0-4FE6D277B192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/>
            <a:srcRect t="6323"/>
            <a:stretch/>
          </p:blipFill>
          <p:spPr>
            <a:xfrm>
              <a:off x="230473" y="2187399"/>
              <a:ext cx="5095216" cy="2522632"/>
            </a:xfrm>
            <a:prstGeom prst="rect">
              <a:avLst/>
            </a:prstGeom>
          </p:spPr>
        </p:pic>
        <p:sp>
          <p:nvSpPr>
            <p:cNvPr id="24" name="Prostokąt 23">
              <a:extLst>
                <a:ext uri="{FF2B5EF4-FFF2-40B4-BE49-F238E27FC236}">
                  <a16:creationId xmlns:a16="http://schemas.microsoft.com/office/drawing/2014/main" id="{97AC50DF-07AC-4128-A805-30E27D6A376A}"/>
                </a:ext>
              </a:extLst>
            </p:cNvPr>
            <p:cNvSpPr/>
            <p:nvPr/>
          </p:nvSpPr>
          <p:spPr>
            <a:xfrm>
              <a:off x="4144553" y="2084816"/>
              <a:ext cx="1291567" cy="569308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l-PL"/>
            </a:p>
          </p:txBody>
        </p:sp>
        <p:sp>
          <p:nvSpPr>
            <p:cNvPr id="25" name="Prostokąt 24">
              <a:extLst>
                <a:ext uri="{FF2B5EF4-FFF2-40B4-BE49-F238E27FC236}">
                  <a16:creationId xmlns:a16="http://schemas.microsoft.com/office/drawing/2014/main" id="{B0D5FDFC-4B18-441E-8436-09DEB8E175CA}"/>
                </a:ext>
              </a:extLst>
            </p:cNvPr>
            <p:cNvSpPr/>
            <p:nvPr/>
          </p:nvSpPr>
          <p:spPr>
            <a:xfrm>
              <a:off x="621507" y="2262189"/>
              <a:ext cx="4248150" cy="2278307"/>
            </a:xfrm>
            <a:prstGeom prst="rect">
              <a:avLst/>
            </a:prstGeom>
            <a:noFill/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l-PL"/>
            </a:p>
          </p:txBody>
        </p:sp>
      </p:grpSp>
      <p:sp>
        <p:nvSpPr>
          <p:cNvPr id="2" name="Tytuł 1">
            <a:extLst>
              <a:ext uri="{FF2B5EF4-FFF2-40B4-BE49-F238E27FC236}">
                <a16:creationId xmlns:a16="http://schemas.microsoft.com/office/drawing/2014/main" id="{A456B666-0E86-4485-990D-FB198541B23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52450" y="295742"/>
            <a:ext cx="8229600" cy="800100"/>
          </a:xfrm>
        </p:spPr>
        <p:txBody>
          <a:bodyPr>
            <a:normAutofit/>
          </a:bodyPr>
          <a:lstStyle/>
          <a:p>
            <a:r>
              <a:rPr lang="pl-PL" sz="2000" dirty="0" err="1"/>
              <a:t>Experimental</a:t>
            </a:r>
            <a:r>
              <a:rPr lang="pl-PL" sz="2000" dirty="0"/>
              <a:t> </a:t>
            </a:r>
            <a:r>
              <a:rPr lang="pl-PL" sz="2000" dirty="0" err="1"/>
              <a:t>results</a:t>
            </a:r>
            <a:r>
              <a:rPr lang="pl-PL" sz="2000" dirty="0"/>
              <a:t>: </a:t>
            </a:r>
            <a:r>
              <a:rPr lang="pl-PL" sz="2000" baseline="30000" dirty="0"/>
              <a:t>12</a:t>
            </a:r>
            <a:r>
              <a:rPr lang="pl-PL" sz="2000" dirty="0"/>
              <a:t>C </a:t>
            </a:r>
            <a:r>
              <a:rPr lang="pl-PL" sz="2000" dirty="0" err="1"/>
              <a:t>population</a:t>
            </a:r>
            <a:r>
              <a:rPr lang="pl-PL" sz="2000" dirty="0"/>
              <a:t> in (</a:t>
            </a:r>
            <a:r>
              <a:rPr lang="pl-PL" sz="2000" dirty="0" err="1"/>
              <a:t>p,p</a:t>
            </a:r>
            <a:r>
              <a:rPr lang="pl-PL" sz="2000" dirty="0"/>
              <a:t>’) </a:t>
            </a:r>
            <a:r>
              <a:rPr lang="pl-PL" sz="2000" dirty="0" err="1"/>
              <a:t>reaction</a:t>
            </a:r>
            <a:r>
              <a:rPr lang="pl-PL" sz="2000" dirty="0"/>
              <a:t> </a:t>
            </a:r>
            <a:r>
              <a:rPr lang="pl-PL" sz="2000" dirty="0" err="1"/>
              <a:t>at</a:t>
            </a:r>
            <a:r>
              <a:rPr lang="pl-PL" sz="2000" dirty="0"/>
              <a:t> 135 </a:t>
            </a:r>
            <a:r>
              <a:rPr lang="pl-PL" sz="2000" dirty="0" err="1"/>
              <a:t>MeV</a:t>
            </a:r>
            <a:endParaRPr lang="pl-PL" sz="2000" dirty="0"/>
          </a:p>
        </p:txBody>
      </p:sp>
      <p:sp>
        <p:nvSpPr>
          <p:cNvPr id="7" name="pole tekstowe 6">
            <a:extLst>
              <a:ext uri="{FF2B5EF4-FFF2-40B4-BE49-F238E27FC236}">
                <a16:creationId xmlns:a16="http://schemas.microsoft.com/office/drawing/2014/main" id="{AA599186-7466-43E2-B02A-066B06191DAA}"/>
              </a:ext>
            </a:extLst>
          </p:cNvPr>
          <p:cNvSpPr txBox="1"/>
          <p:nvPr/>
        </p:nvSpPr>
        <p:spPr>
          <a:xfrm>
            <a:off x="2482550" y="3756767"/>
            <a:ext cx="596937" cy="276999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pl-PL" sz="1200" dirty="0">
                <a:latin typeface="+mj-lt"/>
              </a:rPr>
              <a:t>19.8</a:t>
            </a:r>
          </a:p>
        </p:txBody>
      </p:sp>
      <p:sp>
        <p:nvSpPr>
          <p:cNvPr id="10" name="Tytuł 1">
            <a:extLst>
              <a:ext uri="{FF2B5EF4-FFF2-40B4-BE49-F238E27FC236}">
                <a16:creationId xmlns:a16="http://schemas.microsoft.com/office/drawing/2014/main" id="{1FD42CE1-27BD-4734-8874-AD7EECCBA4A6}"/>
              </a:ext>
            </a:extLst>
          </p:cNvPr>
          <p:cNvSpPr txBox="1">
            <a:spLocks/>
          </p:cNvSpPr>
          <p:nvPr/>
        </p:nvSpPr>
        <p:spPr>
          <a:xfrm>
            <a:off x="309649" y="990070"/>
            <a:ext cx="4735718" cy="1067796"/>
          </a:xfrm>
          <a:prstGeom prst="rect">
            <a:avLst/>
          </a:prstGeom>
        </p:spPr>
        <p:txBody>
          <a:bodyPr vert="horz" anchor="ctr">
            <a:normAutofit/>
          </a:bodyPr>
          <a:lstStyle>
            <a:lvl1pPr algn="l" rtl="0" eaLnBrk="1" latinLnBrk="0" hangingPunct="1">
              <a:spcBef>
                <a:spcPct val="0"/>
              </a:spcBef>
              <a:buNone/>
              <a:defRPr kumimoji="0" sz="400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285750" indent="-285750">
              <a:buFont typeface="Wingdings" panose="05000000000000000000" pitchFamily="2" charset="2"/>
              <a:buChar char="q"/>
            </a:pPr>
            <a:r>
              <a:rPr lang="pl-PL" sz="1400" dirty="0" err="1"/>
              <a:t>Excitation</a:t>
            </a:r>
            <a:r>
              <a:rPr lang="pl-PL" sz="1400" dirty="0"/>
              <a:t> Energy from proton </a:t>
            </a:r>
            <a:r>
              <a:rPr lang="pl-PL" sz="1400" dirty="0" err="1"/>
              <a:t>measurement</a:t>
            </a:r>
            <a:r>
              <a:rPr lang="pl-PL" sz="1400" dirty="0"/>
              <a:t> </a:t>
            </a:r>
            <a:br>
              <a:rPr lang="pl-PL" sz="1400" dirty="0"/>
            </a:br>
            <a:r>
              <a:rPr lang="pl-PL" sz="1400" dirty="0"/>
              <a:t>(150 mg/cm</a:t>
            </a:r>
            <a:r>
              <a:rPr lang="pl-PL" sz="1400" baseline="30000" dirty="0"/>
              <a:t>2</a:t>
            </a:r>
            <a:r>
              <a:rPr lang="pl-PL" sz="1400" dirty="0"/>
              <a:t> target)</a:t>
            </a:r>
          </a:p>
          <a:p>
            <a:pPr marL="285750" indent="-285750">
              <a:buFont typeface="Wingdings" panose="05000000000000000000" pitchFamily="2" charset="2"/>
              <a:buChar char="q"/>
            </a:pPr>
            <a:endParaRPr lang="pl-PL" sz="1400" dirty="0"/>
          </a:p>
          <a:p>
            <a:pPr marL="285750" indent="-285750">
              <a:buFont typeface="Wingdings" panose="05000000000000000000" pitchFamily="2" charset="2"/>
              <a:buChar char="q"/>
            </a:pPr>
            <a:r>
              <a:rPr lang="pl-PL" sz="1400" dirty="0"/>
              <a:t>No gamma </a:t>
            </a:r>
            <a:r>
              <a:rPr lang="pl-PL" sz="1400" dirty="0" err="1"/>
              <a:t>ray</a:t>
            </a:r>
            <a:r>
              <a:rPr lang="pl-PL" sz="1400" dirty="0"/>
              <a:t> </a:t>
            </a:r>
            <a:r>
              <a:rPr lang="pl-PL" sz="1400" dirty="0" err="1"/>
              <a:t>detection</a:t>
            </a:r>
            <a:r>
              <a:rPr lang="pl-PL" sz="1400" dirty="0"/>
              <a:t> </a:t>
            </a:r>
            <a:r>
              <a:rPr lang="pl-PL" sz="1400" dirty="0" err="1"/>
              <a:t>required</a:t>
            </a:r>
            <a:r>
              <a:rPr lang="pl-PL" sz="1400" dirty="0"/>
              <a:t> („proton </a:t>
            </a:r>
            <a:r>
              <a:rPr lang="pl-PL" sz="1400" dirty="0" err="1"/>
              <a:t>singles</a:t>
            </a:r>
            <a:r>
              <a:rPr lang="pl-PL" sz="1400" dirty="0"/>
              <a:t>”)</a:t>
            </a:r>
          </a:p>
        </p:txBody>
      </p:sp>
      <p:cxnSp>
        <p:nvCxnSpPr>
          <p:cNvPr id="11" name="Łącznik prostoliniowy 42">
            <a:extLst>
              <a:ext uri="{FF2B5EF4-FFF2-40B4-BE49-F238E27FC236}">
                <a16:creationId xmlns:a16="http://schemas.microsoft.com/office/drawing/2014/main" id="{30F27638-8380-4FD4-A2A9-F1F429BB4B9A}"/>
              </a:ext>
            </a:extLst>
          </p:cNvPr>
          <p:cNvCxnSpPr>
            <a:cxnSpLocks/>
          </p:cNvCxnSpPr>
          <p:nvPr/>
        </p:nvCxnSpPr>
        <p:spPr>
          <a:xfrm>
            <a:off x="1430221" y="2654124"/>
            <a:ext cx="0" cy="1886372"/>
          </a:xfrm>
          <a:prstGeom prst="line">
            <a:avLst/>
          </a:prstGeom>
          <a:ln w="19050">
            <a:solidFill>
              <a:schemeClr val="tx1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pole tekstowe 11">
            <a:extLst>
              <a:ext uri="{FF2B5EF4-FFF2-40B4-BE49-F238E27FC236}">
                <a16:creationId xmlns:a16="http://schemas.microsoft.com/office/drawing/2014/main" id="{5A2125E5-16EB-4A11-AD1D-E3AECE143B82}"/>
              </a:ext>
            </a:extLst>
          </p:cNvPr>
          <p:cNvSpPr txBox="1"/>
          <p:nvPr/>
        </p:nvSpPr>
        <p:spPr>
          <a:xfrm>
            <a:off x="1329521" y="4124312"/>
            <a:ext cx="334289" cy="184666"/>
          </a:xfrm>
          <a:prstGeom prst="rect">
            <a:avLst/>
          </a:prstGeom>
          <a:solidFill>
            <a:schemeClr val="bg1"/>
          </a:solidFill>
        </p:spPr>
        <p:txBody>
          <a:bodyPr wrap="square" lIns="0" tIns="0" rIns="0" bIns="0" rtlCol="0">
            <a:spAutoFit/>
          </a:bodyPr>
          <a:lstStyle/>
          <a:p>
            <a:r>
              <a:rPr lang="pl-PL" sz="1200" dirty="0">
                <a:latin typeface="+mj-lt"/>
              </a:rPr>
              <a:t>4.4</a:t>
            </a:r>
          </a:p>
        </p:txBody>
      </p:sp>
      <p:cxnSp>
        <p:nvCxnSpPr>
          <p:cNvPr id="13" name="Łącznik prostoliniowy 47">
            <a:extLst>
              <a:ext uri="{FF2B5EF4-FFF2-40B4-BE49-F238E27FC236}">
                <a16:creationId xmlns:a16="http://schemas.microsoft.com/office/drawing/2014/main" id="{BA86B215-3EBC-4E54-AA43-7155F509F2C1}"/>
              </a:ext>
            </a:extLst>
          </p:cNvPr>
          <p:cNvCxnSpPr>
            <a:cxnSpLocks/>
          </p:cNvCxnSpPr>
          <p:nvPr/>
        </p:nvCxnSpPr>
        <p:spPr>
          <a:xfrm>
            <a:off x="1041528" y="3097037"/>
            <a:ext cx="0" cy="1448525"/>
          </a:xfrm>
          <a:prstGeom prst="line">
            <a:avLst/>
          </a:prstGeom>
          <a:ln w="19050">
            <a:solidFill>
              <a:schemeClr val="tx1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pole tekstowe 13">
            <a:extLst>
              <a:ext uri="{FF2B5EF4-FFF2-40B4-BE49-F238E27FC236}">
                <a16:creationId xmlns:a16="http://schemas.microsoft.com/office/drawing/2014/main" id="{146618CA-8C85-4046-9633-74CFFC7604D6}"/>
              </a:ext>
            </a:extLst>
          </p:cNvPr>
          <p:cNvSpPr txBox="1"/>
          <p:nvPr/>
        </p:nvSpPr>
        <p:spPr>
          <a:xfrm>
            <a:off x="948567" y="4122468"/>
            <a:ext cx="353753" cy="184666"/>
          </a:xfrm>
          <a:prstGeom prst="rect">
            <a:avLst/>
          </a:prstGeom>
          <a:solidFill>
            <a:schemeClr val="bg1"/>
          </a:solidFill>
        </p:spPr>
        <p:txBody>
          <a:bodyPr wrap="square" lIns="0" tIns="0" rIns="0" bIns="0" rtlCol="0">
            <a:spAutoFit/>
          </a:bodyPr>
          <a:lstStyle/>
          <a:p>
            <a:r>
              <a:rPr lang="pl-PL" sz="1200" dirty="0" err="1">
                <a:latin typeface="+mj-lt"/>
              </a:rPr>
              <a:t>g.s</a:t>
            </a:r>
            <a:r>
              <a:rPr lang="pl-PL" sz="1200" dirty="0">
                <a:latin typeface="+mj-lt"/>
              </a:rPr>
              <a:t>.</a:t>
            </a:r>
          </a:p>
        </p:txBody>
      </p:sp>
      <p:sp>
        <p:nvSpPr>
          <p:cNvPr id="22" name="pole tekstowe 21">
            <a:extLst>
              <a:ext uri="{FF2B5EF4-FFF2-40B4-BE49-F238E27FC236}">
                <a16:creationId xmlns:a16="http://schemas.microsoft.com/office/drawing/2014/main" id="{D9FB7C6B-8FAD-4C99-B505-BC826F32C0AD}"/>
              </a:ext>
            </a:extLst>
          </p:cNvPr>
          <p:cNvSpPr txBox="1"/>
          <p:nvPr/>
        </p:nvSpPr>
        <p:spPr>
          <a:xfrm>
            <a:off x="1654078" y="4648380"/>
            <a:ext cx="2490475" cy="338554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pl-PL" sz="1600" dirty="0" err="1">
                <a:latin typeface="+mj-lt"/>
              </a:rPr>
              <a:t>Excitation</a:t>
            </a:r>
            <a:r>
              <a:rPr lang="pl-PL" sz="1600" dirty="0">
                <a:latin typeface="+mj-lt"/>
              </a:rPr>
              <a:t> Energy [</a:t>
            </a:r>
            <a:r>
              <a:rPr lang="pl-PL" sz="1600" dirty="0" err="1">
                <a:latin typeface="+mj-lt"/>
              </a:rPr>
              <a:t>MeV</a:t>
            </a:r>
            <a:r>
              <a:rPr lang="pl-PL" sz="1600" dirty="0">
                <a:latin typeface="+mj-lt"/>
              </a:rPr>
              <a:t>]</a:t>
            </a:r>
          </a:p>
        </p:txBody>
      </p:sp>
      <p:sp>
        <p:nvSpPr>
          <p:cNvPr id="23" name="pole tekstowe 22">
            <a:extLst>
              <a:ext uri="{FF2B5EF4-FFF2-40B4-BE49-F238E27FC236}">
                <a16:creationId xmlns:a16="http://schemas.microsoft.com/office/drawing/2014/main" id="{5120A7DA-94D2-4217-8FCA-97BA3C93E60E}"/>
              </a:ext>
            </a:extLst>
          </p:cNvPr>
          <p:cNvSpPr txBox="1"/>
          <p:nvPr/>
        </p:nvSpPr>
        <p:spPr>
          <a:xfrm rot="16200000">
            <a:off x="-273204" y="3279437"/>
            <a:ext cx="1007355" cy="338554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pl-PL" sz="1600" dirty="0" err="1">
                <a:latin typeface="+mj-lt"/>
              </a:rPr>
              <a:t>Counts</a:t>
            </a:r>
            <a:endParaRPr lang="pl-PL" sz="1600" dirty="0">
              <a:latin typeface="+mj-lt"/>
            </a:endParaRPr>
          </a:p>
        </p:txBody>
      </p:sp>
      <p:sp>
        <p:nvSpPr>
          <p:cNvPr id="27" name="pole tekstowe 26">
            <a:extLst>
              <a:ext uri="{FF2B5EF4-FFF2-40B4-BE49-F238E27FC236}">
                <a16:creationId xmlns:a16="http://schemas.microsoft.com/office/drawing/2014/main" id="{17AC15E5-EAC9-4343-89B1-BF45D2718222}"/>
              </a:ext>
            </a:extLst>
          </p:cNvPr>
          <p:cNvSpPr txBox="1"/>
          <p:nvPr/>
        </p:nvSpPr>
        <p:spPr>
          <a:xfrm>
            <a:off x="3304716" y="2291228"/>
            <a:ext cx="1499326" cy="276999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pl-PL" sz="1200" i="1" dirty="0">
                <a:latin typeface="+mj-lt"/>
              </a:rPr>
              <a:t>PROTON SINGLES</a:t>
            </a:r>
          </a:p>
        </p:txBody>
      </p:sp>
      <p:cxnSp>
        <p:nvCxnSpPr>
          <p:cNvPr id="28" name="Łącznik prostoliniowy 42">
            <a:extLst>
              <a:ext uri="{FF2B5EF4-FFF2-40B4-BE49-F238E27FC236}">
                <a16:creationId xmlns:a16="http://schemas.microsoft.com/office/drawing/2014/main" id="{F1538670-296F-4D01-B02B-C370B1B7290A}"/>
              </a:ext>
            </a:extLst>
          </p:cNvPr>
          <p:cNvCxnSpPr>
            <a:cxnSpLocks/>
          </p:cNvCxnSpPr>
          <p:nvPr/>
        </p:nvCxnSpPr>
        <p:spPr>
          <a:xfrm>
            <a:off x="2329070" y="3582955"/>
            <a:ext cx="0" cy="957541"/>
          </a:xfrm>
          <a:prstGeom prst="line">
            <a:avLst/>
          </a:prstGeom>
          <a:ln w="19050">
            <a:solidFill>
              <a:schemeClr val="tx1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0" name="pole tekstowe 29">
            <a:extLst>
              <a:ext uri="{FF2B5EF4-FFF2-40B4-BE49-F238E27FC236}">
                <a16:creationId xmlns:a16="http://schemas.microsoft.com/office/drawing/2014/main" id="{C7DA99B7-7B26-4BCA-A633-0005B51349B9}"/>
              </a:ext>
            </a:extLst>
          </p:cNvPr>
          <p:cNvSpPr txBox="1"/>
          <p:nvPr/>
        </p:nvSpPr>
        <p:spPr>
          <a:xfrm>
            <a:off x="2187173" y="4125568"/>
            <a:ext cx="334289" cy="184666"/>
          </a:xfrm>
          <a:prstGeom prst="rect">
            <a:avLst/>
          </a:prstGeom>
          <a:solidFill>
            <a:schemeClr val="bg1"/>
          </a:solidFill>
        </p:spPr>
        <p:txBody>
          <a:bodyPr wrap="square" lIns="0" tIns="0" rIns="0" bIns="0" rtlCol="0">
            <a:spAutoFit/>
          </a:bodyPr>
          <a:lstStyle/>
          <a:p>
            <a:r>
              <a:rPr lang="pl-PL" sz="1200" dirty="0">
                <a:latin typeface="+mj-lt"/>
              </a:rPr>
              <a:t>15.1</a:t>
            </a:r>
          </a:p>
        </p:txBody>
      </p:sp>
      <p:cxnSp>
        <p:nvCxnSpPr>
          <p:cNvPr id="19" name="Łącznik prostoliniowy 42">
            <a:extLst>
              <a:ext uri="{FF2B5EF4-FFF2-40B4-BE49-F238E27FC236}">
                <a16:creationId xmlns:a16="http://schemas.microsoft.com/office/drawing/2014/main" id="{70ADE153-AF60-4D72-A528-F3C38916DC9B}"/>
              </a:ext>
            </a:extLst>
          </p:cNvPr>
          <p:cNvCxnSpPr>
            <a:cxnSpLocks/>
          </p:cNvCxnSpPr>
          <p:nvPr/>
        </p:nvCxnSpPr>
        <p:spPr>
          <a:xfrm>
            <a:off x="1886254" y="3052728"/>
            <a:ext cx="0" cy="1487768"/>
          </a:xfrm>
          <a:prstGeom prst="line">
            <a:avLst/>
          </a:prstGeom>
          <a:ln w="19050">
            <a:solidFill>
              <a:schemeClr val="tx1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pole tekstowe 19">
            <a:extLst>
              <a:ext uri="{FF2B5EF4-FFF2-40B4-BE49-F238E27FC236}">
                <a16:creationId xmlns:a16="http://schemas.microsoft.com/office/drawing/2014/main" id="{A14C3A43-805E-4DB1-850C-B6DC5AFDD86F}"/>
              </a:ext>
            </a:extLst>
          </p:cNvPr>
          <p:cNvSpPr txBox="1"/>
          <p:nvPr/>
        </p:nvSpPr>
        <p:spPr>
          <a:xfrm>
            <a:off x="1766765" y="4130136"/>
            <a:ext cx="334289" cy="184666"/>
          </a:xfrm>
          <a:prstGeom prst="rect">
            <a:avLst/>
          </a:prstGeom>
          <a:solidFill>
            <a:schemeClr val="bg1"/>
          </a:solidFill>
        </p:spPr>
        <p:txBody>
          <a:bodyPr wrap="square" lIns="0" tIns="0" rIns="0" bIns="0" rtlCol="0">
            <a:spAutoFit/>
          </a:bodyPr>
          <a:lstStyle/>
          <a:p>
            <a:r>
              <a:rPr lang="pl-PL" sz="1200" dirty="0">
                <a:latin typeface="+mj-lt"/>
              </a:rPr>
              <a:t>9.6</a:t>
            </a:r>
          </a:p>
        </p:txBody>
      </p:sp>
      <p:sp>
        <p:nvSpPr>
          <p:cNvPr id="43" name="CasellaDiTesto 2">
            <a:extLst>
              <a:ext uri="{FF2B5EF4-FFF2-40B4-BE49-F238E27FC236}">
                <a16:creationId xmlns:a16="http://schemas.microsoft.com/office/drawing/2014/main" id="{0CB7662E-FA32-4776-AE11-9D0D7C32899D}"/>
              </a:ext>
            </a:extLst>
          </p:cNvPr>
          <p:cNvSpPr txBox="1"/>
          <p:nvPr/>
        </p:nvSpPr>
        <p:spPr>
          <a:xfrm>
            <a:off x="5279287" y="1230856"/>
            <a:ext cx="3559968" cy="646331"/>
          </a:xfrm>
          <a:prstGeom prst="rect">
            <a:avLst/>
          </a:prstGeom>
          <a:solidFill>
            <a:srgbClr val="FFFFCC"/>
          </a:solidFill>
        </p:spPr>
        <p:txBody>
          <a:bodyPr wrap="square" rtlCol="0">
            <a:spAutoFit/>
          </a:bodyPr>
          <a:lstStyle/>
          <a:p>
            <a:pPr algn="ctr"/>
            <a:r>
              <a:rPr lang="pl-PL" sz="1200" dirty="0">
                <a:latin typeface="+mj-lt"/>
              </a:rPr>
              <a:t>The a</a:t>
            </a:r>
            <a:r>
              <a:rPr lang="it-IT" sz="1200" dirty="0">
                <a:latin typeface="+mj-lt"/>
              </a:rPr>
              <a:t>im </a:t>
            </a:r>
            <a:r>
              <a:rPr lang="pl-PL" sz="1200" dirty="0">
                <a:latin typeface="+mj-lt"/>
              </a:rPr>
              <a:t>of the </a:t>
            </a:r>
            <a:r>
              <a:rPr lang="pl-PL" sz="1200" dirty="0" err="1">
                <a:latin typeface="+mj-lt"/>
              </a:rPr>
              <a:t>proposed</a:t>
            </a:r>
            <a:r>
              <a:rPr lang="pl-PL" sz="1200" dirty="0">
                <a:latin typeface="+mj-lt"/>
              </a:rPr>
              <a:t> </a:t>
            </a:r>
            <a:r>
              <a:rPr lang="pl-PL" sz="1200" dirty="0" err="1">
                <a:latin typeface="+mj-lt"/>
              </a:rPr>
              <a:t>experiment</a:t>
            </a:r>
            <a:r>
              <a:rPr lang="pl-PL" sz="1200" dirty="0">
                <a:latin typeface="+mj-lt"/>
              </a:rPr>
              <a:t> </a:t>
            </a:r>
            <a:r>
              <a:rPr lang="pl-PL" sz="1200" dirty="0" err="1">
                <a:latin typeface="+mj-lt"/>
              </a:rPr>
              <a:t>is</a:t>
            </a:r>
            <a:r>
              <a:rPr lang="pl-PL" sz="1200" dirty="0">
                <a:latin typeface="+mj-lt"/>
              </a:rPr>
              <a:t> to </a:t>
            </a:r>
            <a:r>
              <a:rPr lang="pl-PL" sz="1200" b="1" dirty="0" err="1">
                <a:solidFill>
                  <a:srgbClr val="FF0000"/>
                </a:solidFill>
                <a:latin typeface="+mj-lt"/>
              </a:rPr>
              <a:t>identify</a:t>
            </a:r>
            <a:r>
              <a:rPr lang="pl-PL" sz="1200" b="1" dirty="0">
                <a:solidFill>
                  <a:srgbClr val="FF0000"/>
                </a:solidFill>
                <a:latin typeface="+mj-lt"/>
              </a:rPr>
              <a:t> the </a:t>
            </a:r>
            <a:r>
              <a:rPr lang="it-IT" sz="1200" b="1" dirty="0">
                <a:solidFill>
                  <a:srgbClr val="FF0000"/>
                </a:solidFill>
                <a:latin typeface="+mj-lt"/>
              </a:rPr>
              <a:t>decay </a:t>
            </a:r>
            <a:r>
              <a:rPr lang="pl-PL" sz="1200" b="1" dirty="0">
                <a:solidFill>
                  <a:srgbClr val="FF0000"/>
                </a:solidFill>
                <a:latin typeface="+mj-lt"/>
              </a:rPr>
              <a:t>of the 19.6-MeV</a:t>
            </a:r>
            <a:br>
              <a:rPr lang="pl-PL" sz="1200" dirty="0">
                <a:latin typeface="+mj-lt"/>
              </a:rPr>
            </a:br>
            <a:r>
              <a:rPr lang="pl-PL" sz="1200" dirty="0">
                <a:latin typeface="+mj-lt"/>
              </a:rPr>
              <a:t>1p</a:t>
            </a:r>
            <a:r>
              <a:rPr lang="pl-PL" sz="1200" baseline="-25000" dirty="0">
                <a:latin typeface="+mj-lt"/>
              </a:rPr>
              <a:t>3/2</a:t>
            </a:r>
            <a:r>
              <a:rPr lang="pl-PL" sz="1200" dirty="0">
                <a:latin typeface="+mj-lt"/>
              </a:rPr>
              <a:t> </a:t>
            </a:r>
            <a:r>
              <a:rPr lang="pl-PL" sz="1200" dirty="0">
                <a:latin typeface="+mj-lt"/>
                <a:sym typeface="Wingdings" pitchFamily="2" charset="2"/>
              </a:rPr>
              <a:t> 1d</a:t>
            </a:r>
            <a:r>
              <a:rPr lang="pl-PL" sz="1200" baseline="-25000" dirty="0">
                <a:latin typeface="+mj-lt"/>
                <a:sym typeface="Wingdings" pitchFamily="2" charset="2"/>
              </a:rPr>
              <a:t>5/2</a:t>
            </a:r>
            <a:r>
              <a:rPr lang="pl-PL" sz="1200" dirty="0">
                <a:latin typeface="+mj-lt"/>
                <a:sym typeface="Wingdings" pitchFamily="2" charset="2"/>
              </a:rPr>
              <a:t> </a:t>
            </a:r>
            <a:r>
              <a:rPr lang="it-IT" sz="1200" dirty="0">
                <a:latin typeface="+mj-lt"/>
              </a:rPr>
              <a:t>resonance</a:t>
            </a:r>
            <a:r>
              <a:rPr lang="pl-PL" sz="1200" dirty="0">
                <a:latin typeface="+mj-lt"/>
              </a:rPr>
              <a:t> </a:t>
            </a:r>
            <a:r>
              <a:rPr lang="it-IT" sz="1200" dirty="0">
                <a:latin typeface="+mj-lt"/>
              </a:rPr>
              <a:t>in </a:t>
            </a:r>
            <a:r>
              <a:rPr lang="it-IT" sz="1200" baseline="30000" dirty="0">
                <a:latin typeface="+mj-lt"/>
              </a:rPr>
              <a:t>1</a:t>
            </a:r>
            <a:r>
              <a:rPr lang="pl-PL" sz="1200" baseline="30000" dirty="0">
                <a:latin typeface="+mj-lt"/>
              </a:rPr>
              <a:t>2</a:t>
            </a:r>
            <a:r>
              <a:rPr lang="it-IT" sz="1200" dirty="0">
                <a:latin typeface="+mj-lt"/>
              </a:rPr>
              <a:t>C</a:t>
            </a:r>
            <a:r>
              <a:rPr lang="pl-PL" sz="1200" dirty="0">
                <a:latin typeface="+mj-lt"/>
              </a:rPr>
              <a:t>  </a:t>
            </a:r>
            <a:endParaRPr lang="it-IT" sz="1200" dirty="0">
              <a:latin typeface="+mj-lt"/>
            </a:endParaRPr>
          </a:p>
        </p:txBody>
      </p:sp>
      <p:sp>
        <p:nvSpPr>
          <p:cNvPr id="45" name="CasellaDiTesto 3">
            <a:extLst>
              <a:ext uri="{FF2B5EF4-FFF2-40B4-BE49-F238E27FC236}">
                <a16:creationId xmlns:a16="http://schemas.microsoft.com/office/drawing/2014/main" id="{3AC2CB90-BA2B-434D-8391-F132C80FEF57}"/>
              </a:ext>
            </a:extLst>
          </p:cNvPr>
          <p:cNvSpPr txBox="1"/>
          <p:nvPr/>
        </p:nvSpPr>
        <p:spPr>
          <a:xfrm>
            <a:off x="7480637" y="4179870"/>
            <a:ext cx="1243669" cy="430887"/>
          </a:xfrm>
          <a:prstGeom prst="rect">
            <a:avLst/>
          </a:prstGeom>
          <a:noFill/>
          <a:ln w="12700" cmpd="sng">
            <a:solidFill>
              <a:schemeClr val="accent2">
                <a:lumMod val="40000"/>
                <a:lumOff val="60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pl-PL" sz="1100" dirty="0">
                <a:latin typeface="+mj-lt"/>
                <a:cs typeface="Symbol" charset="2"/>
              </a:rPr>
              <a:t>E</a:t>
            </a:r>
            <a:r>
              <a:rPr lang="it-IT" sz="1100" dirty="0">
                <a:latin typeface="+mj-lt"/>
                <a:cs typeface="Symbol" charset="2"/>
              </a:rPr>
              <a:t>xpected</a:t>
            </a:r>
            <a:r>
              <a:rPr lang="pl-PL" sz="1100" dirty="0">
                <a:latin typeface="+mj-lt"/>
                <a:cs typeface="Symbol" charset="2"/>
              </a:rPr>
              <a:t> </a:t>
            </a:r>
            <a:r>
              <a:rPr lang="el-GR" sz="1100" dirty="0">
                <a:latin typeface="+mj-lt"/>
                <a:cs typeface="Symbol" charset="2"/>
              </a:rPr>
              <a:t>γ</a:t>
            </a:r>
            <a:r>
              <a:rPr lang="pl-PL" sz="1100" dirty="0">
                <a:latin typeface="+mj-lt"/>
                <a:cs typeface="Symbol" charset="2"/>
              </a:rPr>
              <a:t> </a:t>
            </a:r>
            <a:r>
              <a:rPr lang="it-IT" sz="1100" dirty="0">
                <a:latin typeface="+mj-lt"/>
              </a:rPr>
              <a:t>rays</a:t>
            </a:r>
            <a:endParaRPr lang="pl-PL" sz="1100" dirty="0">
              <a:latin typeface="+mj-lt"/>
            </a:endParaRPr>
          </a:p>
          <a:p>
            <a:r>
              <a:rPr lang="it-IT" sz="1100" b="1" baseline="30000" dirty="0">
                <a:solidFill>
                  <a:srgbClr val="0000FF"/>
                </a:solidFill>
                <a:latin typeface="+mj-lt"/>
              </a:rPr>
              <a:t>1</a:t>
            </a:r>
            <a:r>
              <a:rPr lang="pl-PL" sz="1100" b="1" baseline="30000" dirty="0">
                <a:solidFill>
                  <a:srgbClr val="0000FF"/>
                </a:solidFill>
                <a:latin typeface="+mj-lt"/>
              </a:rPr>
              <a:t>1</a:t>
            </a:r>
            <a:r>
              <a:rPr lang="it-IT" sz="1100" b="1" dirty="0">
                <a:solidFill>
                  <a:srgbClr val="0000FF"/>
                </a:solidFill>
                <a:latin typeface="+mj-lt"/>
              </a:rPr>
              <a:t>B</a:t>
            </a:r>
            <a:r>
              <a:rPr lang="pl-PL" sz="1100" b="1" dirty="0">
                <a:latin typeface="+mj-lt"/>
              </a:rPr>
              <a:t>: </a:t>
            </a:r>
            <a:r>
              <a:rPr lang="pl-PL" sz="1100" dirty="0">
                <a:latin typeface="+mj-lt"/>
              </a:rPr>
              <a:t>2124</a:t>
            </a:r>
            <a:r>
              <a:rPr lang="is-IS" sz="1100" dirty="0">
                <a:latin typeface="+mj-lt"/>
              </a:rPr>
              <a:t> keV</a:t>
            </a:r>
            <a:r>
              <a:rPr lang="pl-PL" sz="1100" dirty="0">
                <a:latin typeface="+mj-lt"/>
              </a:rPr>
              <a:t>        </a:t>
            </a:r>
          </a:p>
        </p:txBody>
      </p:sp>
      <p:grpSp>
        <p:nvGrpSpPr>
          <p:cNvPr id="46" name="Grupa 45">
            <a:extLst>
              <a:ext uri="{FF2B5EF4-FFF2-40B4-BE49-F238E27FC236}">
                <a16:creationId xmlns:a16="http://schemas.microsoft.com/office/drawing/2014/main" id="{ED9163B1-D865-49AD-9947-583F622B7DD6}"/>
              </a:ext>
            </a:extLst>
          </p:cNvPr>
          <p:cNvGrpSpPr/>
          <p:nvPr/>
        </p:nvGrpSpPr>
        <p:grpSpPr>
          <a:xfrm>
            <a:off x="5325689" y="2093880"/>
            <a:ext cx="3447415" cy="2978150"/>
            <a:chOff x="5325689" y="2084816"/>
            <a:chExt cx="3447415" cy="2978150"/>
          </a:xfrm>
        </p:grpSpPr>
        <p:pic>
          <p:nvPicPr>
            <p:cNvPr id="47" name="Obraz 46">
              <a:extLst>
                <a:ext uri="{FF2B5EF4-FFF2-40B4-BE49-F238E27FC236}">
                  <a16:creationId xmlns:a16="http://schemas.microsoft.com/office/drawing/2014/main" id="{CF6FAE16-0D2C-430C-860B-3A2174202D12}"/>
                </a:ext>
              </a:extLst>
            </p:cNvPr>
            <p:cNvPicPr/>
            <p:nvPr/>
          </p:nvPicPr>
          <p:blipFill rotWithShape="1"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b="4791"/>
            <a:stretch/>
          </p:blipFill>
          <p:spPr bwMode="auto">
            <a:xfrm>
              <a:off x="5325689" y="2084816"/>
              <a:ext cx="3447415" cy="2978150"/>
            </a:xfrm>
            <a:prstGeom prst="rect">
              <a:avLst/>
            </a:prstGeom>
            <a:noFill/>
            <a:ln>
              <a:noFill/>
            </a:ln>
            <a:extLst>
              <a:ext uri="{53640926-AAD7-44D8-BBD7-CCE9431645EC}">
                <a14:shadowObscured xmlns:a14="http://schemas.microsoft.com/office/drawing/2010/main"/>
              </a:ext>
            </a:extLst>
          </p:spPr>
        </p:pic>
        <p:sp>
          <p:nvSpPr>
            <p:cNvPr id="48" name="CasellaDiTesto 15">
              <a:extLst>
                <a:ext uri="{FF2B5EF4-FFF2-40B4-BE49-F238E27FC236}">
                  <a16:creationId xmlns:a16="http://schemas.microsoft.com/office/drawing/2014/main" id="{501DBEC3-7E50-444D-8805-FB80A468649F}"/>
                </a:ext>
              </a:extLst>
            </p:cNvPr>
            <p:cNvSpPr txBox="1"/>
            <p:nvPr/>
          </p:nvSpPr>
          <p:spPr>
            <a:xfrm>
              <a:off x="6601345" y="2377029"/>
              <a:ext cx="350204" cy="153888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lIns="36000" tIns="0" rIns="36000" bIns="0" rtlCol="0">
              <a:spAutoFit/>
            </a:bodyPr>
            <a:lstStyle/>
            <a:p>
              <a:pPr algn="ctr"/>
              <a:r>
                <a:rPr lang="it-IT" sz="1000" b="1" dirty="0">
                  <a:solidFill>
                    <a:srgbClr val="FF0000"/>
                  </a:solidFill>
                  <a:latin typeface="+mj-lt"/>
                </a:rPr>
                <a:t>19.</a:t>
              </a:r>
              <a:r>
                <a:rPr lang="pl-PL" sz="1000" b="1" dirty="0">
                  <a:solidFill>
                    <a:srgbClr val="FF0000"/>
                  </a:solidFill>
                  <a:latin typeface="+mj-lt"/>
                </a:rPr>
                <a:t>6</a:t>
              </a:r>
              <a:endParaRPr lang="it-IT" sz="1000" b="1" dirty="0">
                <a:solidFill>
                  <a:srgbClr val="FF0000"/>
                </a:solidFill>
                <a:latin typeface="+mj-lt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068561619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Obraz 5">
            <a:extLst>
              <a:ext uri="{FF2B5EF4-FFF2-40B4-BE49-F238E27FC236}">
                <a16:creationId xmlns:a16="http://schemas.microsoft.com/office/drawing/2014/main" id="{8FD0E6AC-8EB6-4070-8662-7EBA56CA2AF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2341" y="1813375"/>
            <a:ext cx="2779188" cy="3017287"/>
          </a:xfrm>
          <a:prstGeom prst="rect">
            <a:avLst/>
          </a:prstGeom>
        </p:spPr>
      </p:pic>
      <p:sp>
        <p:nvSpPr>
          <p:cNvPr id="7" name="pole tekstowe 6">
            <a:extLst>
              <a:ext uri="{FF2B5EF4-FFF2-40B4-BE49-F238E27FC236}">
                <a16:creationId xmlns:a16="http://schemas.microsoft.com/office/drawing/2014/main" id="{C189749B-6046-4DC3-9AA9-60C111189AA4}"/>
              </a:ext>
            </a:extLst>
          </p:cNvPr>
          <p:cNvSpPr txBox="1"/>
          <p:nvPr/>
        </p:nvSpPr>
        <p:spPr>
          <a:xfrm>
            <a:off x="1067862" y="4809686"/>
            <a:ext cx="1819886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050" dirty="0" err="1">
                <a:latin typeface="+mj-lt"/>
              </a:rPr>
              <a:t>Excitation</a:t>
            </a:r>
            <a:r>
              <a:rPr lang="pl-PL" sz="1050" dirty="0">
                <a:latin typeface="+mj-lt"/>
              </a:rPr>
              <a:t> Energy [</a:t>
            </a:r>
            <a:r>
              <a:rPr lang="pl-PL" sz="1050" dirty="0" err="1">
                <a:latin typeface="+mj-lt"/>
              </a:rPr>
              <a:t>MeV</a:t>
            </a:r>
            <a:r>
              <a:rPr lang="pl-PL" sz="1050" dirty="0">
                <a:latin typeface="+mj-lt"/>
              </a:rPr>
              <a:t>]</a:t>
            </a:r>
          </a:p>
        </p:txBody>
      </p:sp>
      <p:sp>
        <p:nvSpPr>
          <p:cNvPr id="8" name="pole tekstowe 7">
            <a:extLst>
              <a:ext uri="{FF2B5EF4-FFF2-40B4-BE49-F238E27FC236}">
                <a16:creationId xmlns:a16="http://schemas.microsoft.com/office/drawing/2014/main" id="{60C8F97E-5161-442E-A984-8B32354CCAE5}"/>
              </a:ext>
            </a:extLst>
          </p:cNvPr>
          <p:cNvSpPr txBox="1"/>
          <p:nvPr/>
        </p:nvSpPr>
        <p:spPr>
          <a:xfrm rot="16200000">
            <a:off x="-565798" y="2945158"/>
            <a:ext cx="1631469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050" dirty="0">
                <a:latin typeface="+mj-lt"/>
              </a:rPr>
              <a:t>Gamma Energy [</a:t>
            </a:r>
            <a:r>
              <a:rPr lang="pl-PL" sz="1050" dirty="0" err="1">
                <a:latin typeface="+mj-lt"/>
              </a:rPr>
              <a:t>keV</a:t>
            </a:r>
            <a:r>
              <a:rPr lang="pl-PL" sz="1050" dirty="0">
                <a:latin typeface="+mj-lt"/>
              </a:rPr>
              <a:t>]</a:t>
            </a:r>
          </a:p>
        </p:txBody>
      </p:sp>
      <p:pic>
        <p:nvPicPr>
          <p:cNvPr id="11" name="Obraz 10">
            <a:extLst>
              <a:ext uri="{FF2B5EF4-FFF2-40B4-BE49-F238E27FC236}">
                <a16:creationId xmlns:a16="http://schemas.microsoft.com/office/drawing/2014/main" id="{7703BBBE-BA51-43EC-8979-B6C29693B92C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t="2085" b="4317"/>
          <a:stretch/>
        </p:blipFill>
        <p:spPr>
          <a:xfrm>
            <a:off x="405421" y="952458"/>
            <a:ext cx="2735933" cy="909705"/>
          </a:xfrm>
          <a:prstGeom prst="rect">
            <a:avLst/>
          </a:prstGeom>
        </p:spPr>
      </p:pic>
      <p:sp>
        <p:nvSpPr>
          <p:cNvPr id="13" name="pole tekstowe 12">
            <a:extLst>
              <a:ext uri="{FF2B5EF4-FFF2-40B4-BE49-F238E27FC236}">
                <a16:creationId xmlns:a16="http://schemas.microsoft.com/office/drawing/2014/main" id="{3B1B0781-4E02-44C9-B7D2-CC20C9972E32}"/>
              </a:ext>
            </a:extLst>
          </p:cNvPr>
          <p:cNvSpPr txBox="1"/>
          <p:nvPr/>
        </p:nvSpPr>
        <p:spPr>
          <a:xfrm rot="16200000">
            <a:off x="67636" y="1294172"/>
            <a:ext cx="604704" cy="207749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pl-PL" sz="750" dirty="0" err="1">
                <a:latin typeface="+mj-lt"/>
              </a:rPr>
              <a:t>Counts</a:t>
            </a:r>
            <a:endParaRPr lang="pl-PL" sz="750" dirty="0">
              <a:latin typeface="+mj-lt"/>
            </a:endParaRPr>
          </a:p>
        </p:txBody>
      </p:sp>
      <p:cxnSp>
        <p:nvCxnSpPr>
          <p:cNvPr id="14" name="Łącznik prostoliniowy 42">
            <a:extLst>
              <a:ext uri="{FF2B5EF4-FFF2-40B4-BE49-F238E27FC236}">
                <a16:creationId xmlns:a16="http://schemas.microsoft.com/office/drawing/2014/main" id="{C019B5CD-FF45-4D59-A7E8-6BE184EC693C}"/>
              </a:ext>
            </a:extLst>
          </p:cNvPr>
          <p:cNvCxnSpPr>
            <a:cxnSpLocks/>
          </p:cNvCxnSpPr>
          <p:nvPr/>
        </p:nvCxnSpPr>
        <p:spPr>
          <a:xfrm>
            <a:off x="905800" y="1054220"/>
            <a:ext cx="3772" cy="803068"/>
          </a:xfrm>
          <a:prstGeom prst="line">
            <a:avLst/>
          </a:prstGeom>
          <a:ln w="19050">
            <a:solidFill>
              <a:schemeClr val="tx1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pole tekstowe 14">
            <a:extLst>
              <a:ext uri="{FF2B5EF4-FFF2-40B4-BE49-F238E27FC236}">
                <a16:creationId xmlns:a16="http://schemas.microsoft.com/office/drawing/2014/main" id="{28F8BDC1-AA3A-492E-BB08-A01E61877F0E}"/>
              </a:ext>
            </a:extLst>
          </p:cNvPr>
          <p:cNvSpPr txBox="1"/>
          <p:nvPr/>
        </p:nvSpPr>
        <p:spPr>
          <a:xfrm>
            <a:off x="824630" y="1632128"/>
            <a:ext cx="177719" cy="138499"/>
          </a:xfrm>
          <a:prstGeom prst="rect">
            <a:avLst/>
          </a:prstGeom>
          <a:solidFill>
            <a:schemeClr val="bg1"/>
          </a:solidFill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pl-PL" sz="900" dirty="0">
                <a:latin typeface="+mj-lt"/>
              </a:rPr>
              <a:t>4.4</a:t>
            </a:r>
          </a:p>
        </p:txBody>
      </p:sp>
      <p:sp>
        <p:nvSpPr>
          <p:cNvPr id="17" name="pole tekstowe 16">
            <a:extLst>
              <a:ext uri="{FF2B5EF4-FFF2-40B4-BE49-F238E27FC236}">
                <a16:creationId xmlns:a16="http://schemas.microsoft.com/office/drawing/2014/main" id="{E962BC63-90C6-4C0E-AF9E-63882CBE65ED}"/>
              </a:ext>
            </a:extLst>
          </p:cNvPr>
          <p:cNvSpPr txBox="1"/>
          <p:nvPr/>
        </p:nvSpPr>
        <p:spPr>
          <a:xfrm>
            <a:off x="1445382" y="1661177"/>
            <a:ext cx="336525" cy="138499"/>
          </a:xfrm>
          <a:prstGeom prst="rect">
            <a:avLst/>
          </a:prstGeom>
          <a:solidFill>
            <a:schemeClr val="bg1"/>
          </a:solidFill>
        </p:spPr>
        <p:txBody>
          <a:bodyPr wrap="square" lIns="0" tIns="0" rIns="0" bIns="0" rtlCol="0">
            <a:spAutoFit/>
          </a:bodyPr>
          <a:lstStyle/>
          <a:p>
            <a:r>
              <a:rPr lang="pl-PL" sz="900" dirty="0">
                <a:latin typeface="+mj-lt"/>
              </a:rPr>
              <a:t>15.1</a:t>
            </a:r>
          </a:p>
        </p:txBody>
      </p:sp>
      <p:pic>
        <p:nvPicPr>
          <p:cNvPr id="62" name="Obraz 61">
            <a:extLst>
              <a:ext uri="{FF2B5EF4-FFF2-40B4-BE49-F238E27FC236}">
                <a16:creationId xmlns:a16="http://schemas.microsoft.com/office/drawing/2014/main" id="{26501050-2BAC-4F2B-A086-2C93E6BBCA1B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t="1" b="4020"/>
          <a:stretch/>
        </p:blipFill>
        <p:spPr>
          <a:xfrm rot="5400000" flipH="1">
            <a:off x="2593084" y="2340682"/>
            <a:ext cx="2975334" cy="1962673"/>
          </a:xfrm>
          <a:prstGeom prst="rect">
            <a:avLst/>
          </a:prstGeom>
        </p:spPr>
      </p:pic>
      <p:pic>
        <p:nvPicPr>
          <p:cNvPr id="97" name="Obraz 96">
            <a:extLst>
              <a:ext uri="{FF2B5EF4-FFF2-40B4-BE49-F238E27FC236}">
                <a16:creationId xmlns:a16="http://schemas.microsoft.com/office/drawing/2014/main" id="{EC61E167-7703-43E9-BA28-DC032D74256D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 rot="5400000" flipH="1">
            <a:off x="3150305" y="2167923"/>
            <a:ext cx="1144195" cy="703289"/>
          </a:xfrm>
          <a:prstGeom prst="rect">
            <a:avLst/>
          </a:prstGeom>
        </p:spPr>
      </p:pic>
      <p:sp>
        <p:nvSpPr>
          <p:cNvPr id="98" name="pole tekstowe 97">
            <a:extLst>
              <a:ext uri="{FF2B5EF4-FFF2-40B4-BE49-F238E27FC236}">
                <a16:creationId xmlns:a16="http://schemas.microsoft.com/office/drawing/2014/main" id="{580078A5-030B-4FED-9C76-39AA6726C45F}"/>
              </a:ext>
            </a:extLst>
          </p:cNvPr>
          <p:cNvSpPr txBox="1"/>
          <p:nvPr/>
        </p:nvSpPr>
        <p:spPr>
          <a:xfrm>
            <a:off x="4174883" y="2140370"/>
            <a:ext cx="535023" cy="2769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pl-PL" sz="900" dirty="0">
                <a:latin typeface="+mj-lt"/>
              </a:rPr>
              <a:t>15100 (</a:t>
            </a:r>
            <a:r>
              <a:rPr lang="pl-PL" sz="900" baseline="30000" dirty="0">
                <a:latin typeface="+mj-lt"/>
              </a:rPr>
              <a:t>12</a:t>
            </a:r>
            <a:r>
              <a:rPr lang="pl-PL" sz="900" dirty="0">
                <a:latin typeface="+mj-lt"/>
              </a:rPr>
              <a:t>C)</a:t>
            </a:r>
          </a:p>
        </p:txBody>
      </p:sp>
      <p:cxnSp>
        <p:nvCxnSpPr>
          <p:cNvPr id="99" name="Łącznik prosty 98">
            <a:extLst>
              <a:ext uri="{FF2B5EF4-FFF2-40B4-BE49-F238E27FC236}">
                <a16:creationId xmlns:a16="http://schemas.microsoft.com/office/drawing/2014/main" id="{3B636BD9-36DF-4E96-938F-94110E02E0C2}"/>
              </a:ext>
            </a:extLst>
          </p:cNvPr>
          <p:cNvCxnSpPr>
            <a:cxnSpLocks/>
          </p:cNvCxnSpPr>
          <p:nvPr/>
        </p:nvCxnSpPr>
        <p:spPr>
          <a:xfrm flipH="1" flipV="1">
            <a:off x="3121529" y="1930446"/>
            <a:ext cx="280418" cy="44163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0" name="Łącznik prosty 99">
            <a:extLst>
              <a:ext uri="{FF2B5EF4-FFF2-40B4-BE49-F238E27FC236}">
                <a16:creationId xmlns:a16="http://schemas.microsoft.com/office/drawing/2014/main" id="{FC33A81A-7BAF-4DBA-9BA7-931BA53D9009}"/>
              </a:ext>
            </a:extLst>
          </p:cNvPr>
          <p:cNvCxnSpPr>
            <a:cxnSpLocks/>
          </p:cNvCxnSpPr>
          <p:nvPr/>
        </p:nvCxnSpPr>
        <p:spPr>
          <a:xfrm flipH="1" flipV="1">
            <a:off x="3121530" y="2988184"/>
            <a:ext cx="280417" cy="5206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1" name="Gwiazda: 5 punktów 100">
            <a:extLst>
              <a:ext uri="{FF2B5EF4-FFF2-40B4-BE49-F238E27FC236}">
                <a16:creationId xmlns:a16="http://schemas.microsoft.com/office/drawing/2014/main" id="{A5FB7BC5-351D-445D-AD8F-40FA6AF86917}"/>
              </a:ext>
            </a:extLst>
          </p:cNvPr>
          <p:cNvSpPr/>
          <p:nvPr/>
        </p:nvSpPr>
        <p:spPr>
          <a:xfrm rot="5400000">
            <a:off x="4065307" y="2182526"/>
            <a:ext cx="56063" cy="54187"/>
          </a:xfrm>
          <a:prstGeom prst="star5">
            <a:avLst>
              <a:gd name="adj" fmla="val 25945"/>
              <a:gd name="hf" fmla="val 105146"/>
              <a:gd name="vf" fmla="val 110557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 dirty="0"/>
          </a:p>
        </p:txBody>
      </p:sp>
      <p:sp>
        <p:nvSpPr>
          <p:cNvPr id="116" name="Gwiazda: 5 punktów 115">
            <a:extLst>
              <a:ext uri="{FF2B5EF4-FFF2-40B4-BE49-F238E27FC236}">
                <a16:creationId xmlns:a16="http://schemas.microsoft.com/office/drawing/2014/main" id="{9FD97C1A-45EC-4E47-B71E-9B069CEE4D4C}"/>
              </a:ext>
            </a:extLst>
          </p:cNvPr>
          <p:cNvSpPr/>
          <p:nvPr/>
        </p:nvSpPr>
        <p:spPr>
          <a:xfrm rot="5185971">
            <a:off x="3889227" y="4253377"/>
            <a:ext cx="66808" cy="59559"/>
          </a:xfrm>
          <a:prstGeom prst="star5">
            <a:avLst>
              <a:gd name="adj" fmla="val 25945"/>
              <a:gd name="hf" fmla="val 105146"/>
              <a:gd name="vf" fmla="val 110557"/>
            </a:avLst>
          </a:prstGeom>
          <a:solidFill>
            <a:srgbClr val="FFFF00"/>
          </a:solidFill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117" name="pole tekstowe 116">
            <a:extLst>
              <a:ext uri="{FF2B5EF4-FFF2-40B4-BE49-F238E27FC236}">
                <a16:creationId xmlns:a16="http://schemas.microsoft.com/office/drawing/2014/main" id="{2DE8165E-D633-4DD4-90BD-11F19902CE00}"/>
              </a:ext>
            </a:extLst>
          </p:cNvPr>
          <p:cNvSpPr txBox="1"/>
          <p:nvPr/>
        </p:nvSpPr>
        <p:spPr>
          <a:xfrm>
            <a:off x="3875461" y="4190425"/>
            <a:ext cx="620113" cy="20774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l-PL" sz="750" dirty="0">
                <a:latin typeface="+mj-lt"/>
              </a:rPr>
              <a:t>2124 (</a:t>
            </a:r>
            <a:r>
              <a:rPr lang="pl-PL" sz="750" baseline="30000" dirty="0">
                <a:latin typeface="+mj-lt"/>
              </a:rPr>
              <a:t>11</a:t>
            </a:r>
            <a:r>
              <a:rPr lang="pl-PL" sz="750" dirty="0">
                <a:latin typeface="+mj-lt"/>
              </a:rPr>
              <a:t>B)</a:t>
            </a:r>
          </a:p>
        </p:txBody>
      </p:sp>
      <p:sp>
        <p:nvSpPr>
          <p:cNvPr id="118" name="pole tekstowe 117">
            <a:extLst>
              <a:ext uri="{FF2B5EF4-FFF2-40B4-BE49-F238E27FC236}">
                <a16:creationId xmlns:a16="http://schemas.microsoft.com/office/drawing/2014/main" id="{179634A9-F582-47D1-B57B-121FED94A092}"/>
              </a:ext>
            </a:extLst>
          </p:cNvPr>
          <p:cNvSpPr txBox="1"/>
          <p:nvPr/>
        </p:nvSpPr>
        <p:spPr>
          <a:xfrm>
            <a:off x="3917503" y="4417587"/>
            <a:ext cx="554960" cy="20774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pl-PL" sz="750" dirty="0">
                <a:latin typeface="+mj-lt"/>
              </a:rPr>
              <a:t>718 (</a:t>
            </a:r>
            <a:r>
              <a:rPr lang="pl-PL" sz="750" baseline="30000" dirty="0">
                <a:latin typeface="+mj-lt"/>
              </a:rPr>
              <a:t>10</a:t>
            </a:r>
            <a:r>
              <a:rPr lang="pl-PL" sz="750" dirty="0">
                <a:latin typeface="+mj-lt"/>
              </a:rPr>
              <a:t>B)</a:t>
            </a:r>
          </a:p>
        </p:txBody>
      </p:sp>
      <p:sp>
        <p:nvSpPr>
          <p:cNvPr id="119" name="pole tekstowe 118">
            <a:extLst>
              <a:ext uri="{FF2B5EF4-FFF2-40B4-BE49-F238E27FC236}">
                <a16:creationId xmlns:a16="http://schemas.microsoft.com/office/drawing/2014/main" id="{F18FD8BF-AA10-4BAE-9C94-2DE0E8355F8F}"/>
              </a:ext>
            </a:extLst>
          </p:cNvPr>
          <p:cNvSpPr txBox="1"/>
          <p:nvPr/>
        </p:nvSpPr>
        <p:spPr>
          <a:xfrm>
            <a:off x="4741821" y="4394062"/>
            <a:ext cx="333746" cy="20774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pl-PL" sz="750" dirty="0">
                <a:latin typeface="+mj-lt"/>
              </a:rPr>
              <a:t>511</a:t>
            </a:r>
          </a:p>
        </p:txBody>
      </p:sp>
      <p:sp>
        <p:nvSpPr>
          <p:cNvPr id="121" name="Gwiazda: 5 punktów 120">
            <a:extLst>
              <a:ext uri="{FF2B5EF4-FFF2-40B4-BE49-F238E27FC236}">
                <a16:creationId xmlns:a16="http://schemas.microsoft.com/office/drawing/2014/main" id="{4BA40AAC-8474-4A53-9F0D-4ACEDE481E6C}"/>
              </a:ext>
            </a:extLst>
          </p:cNvPr>
          <p:cNvSpPr/>
          <p:nvPr/>
        </p:nvSpPr>
        <p:spPr>
          <a:xfrm rot="5400000">
            <a:off x="3922385" y="4487333"/>
            <a:ext cx="56063" cy="54187"/>
          </a:xfrm>
          <a:prstGeom prst="star5">
            <a:avLst>
              <a:gd name="adj" fmla="val 25945"/>
              <a:gd name="hf" fmla="val 105146"/>
              <a:gd name="vf" fmla="val 110557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 dirty="0"/>
          </a:p>
        </p:txBody>
      </p:sp>
      <p:sp>
        <p:nvSpPr>
          <p:cNvPr id="122" name="pole tekstowe 121">
            <a:extLst>
              <a:ext uri="{FF2B5EF4-FFF2-40B4-BE49-F238E27FC236}">
                <a16:creationId xmlns:a16="http://schemas.microsoft.com/office/drawing/2014/main" id="{6F87A21C-EE86-465B-AD08-B51C659417F7}"/>
              </a:ext>
            </a:extLst>
          </p:cNvPr>
          <p:cNvSpPr txBox="1"/>
          <p:nvPr/>
        </p:nvSpPr>
        <p:spPr>
          <a:xfrm>
            <a:off x="3615770" y="4263272"/>
            <a:ext cx="607859" cy="20774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pl-PL" sz="750" dirty="0">
                <a:latin typeface="+mj-lt"/>
              </a:rPr>
              <a:t>2000 (</a:t>
            </a:r>
            <a:r>
              <a:rPr lang="pl-PL" sz="750" baseline="30000" dirty="0">
                <a:latin typeface="+mj-lt"/>
              </a:rPr>
              <a:t>11</a:t>
            </a:r>
            <a:r>
              <a:rPr lang="pl-PL" sz="750" dirty="0">
                <a:latin typeface="+mj-lt"/>
              </a:rPr>
              <a:t>C)</a:t>
            </a:r>
          </a:p>
        </p:txBody>
      </p:sp>
      <p:sp>
        <p:nvSpPr>
          <p:cNvPr id="123" name="Gwiazda: 5 punktów 122">
            <a:extLst>
              <a:ext uri="{FF2B5EF4-FFF2-40B4-BE49-F238E27FC236}">
                <a16:creationId xmlns:a16="http://schemas.microsoft.com/office/drawing/2014/main" id="{0953E915-BEB8-4B21-ADE9-32E95D1A10DF}"/>
              </a:ext>
            </a:extLst>
          </p:cNvPr>
          <p:cNvSpPr/>
          <p:nvPr/>
        </p:nvSpPr>
        <p:spPr>
          <a:xfrm rot="5400000">
            <a:off x="3648784" y="4296085"/>
            <a:ext cx="56063" cy="54187"/>
          </a:xfrm>
          <a:prstGeom prst="star5">
            <a:avLst>
              <a:gd name="adj" fmla="val 25945"/>
              <a:gd name="hf" fmla="val 105146"/>
              <a:gd name="vf" fmla="val 110557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 dirty="0"/>
          </a:p>
        </p:txBody>
      </p:sp>
      <p:sp>
        <p:nvSpPr>
          <p:cNvPr id="124" name="pole tekstowe 123">
            <a:extLst>
              <a:ext uri="{FF2B5EF4-FFF2-40B4-BE49-F238E27FC236}">
                <a16:creationId xmlns:a16="http://schemas.microsoft.com/office/drawing/2014/main" id="{5FF418DC-0A55-4DAB-8D02-E4A3AA1F646B}"/>
              </a:ext>
            </a:extLst>
          </p:cNvPr>
          <p:cNvSpPr txBox="1"/>
          <p:nvPr/>
        </p:nvSpPr>
        <p:spPr>
          <a:xfrm>
            <a:off x="4243138" y="3795780"/>
            <a:ext cx="607859" cy="20774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pl-PL" sz="750" dirty="0">
                <a:latin typeface="+mj-lt"/>
              </a:rPr>
              <a:t>4439 (</a:t>
            </a:r>
            <a:r>
              <a:rPr lang="pl-PL" sz="750" baseline="30000" dirty="0">
                <a:latin typeface="+mj-lt"/>
              </a:rPr>
              <a:t>12</a:t>
            </a:r>
            <a:r>
              <a:rPr lang="pl-PL" sz="750" dirty="0">
                <a:latin typeface="+mj-lt"/>
              </a:rPr>
              <a:t>C)</a:t>
            </a:r>
          </a:p>
        </p:txBody>
      </p:sp>
      <p:sp>
        <p:nvSpPr>
          <p:cNvPr id="125" name="pole tekstowe 124">
            <a:extLst>
              <a:ext uri="{FF2B5EF4-FFF2-40B4-BE49-F238E27FC236}">
                <a16:creationId xmlns:a16="http://schemas.microsoft.com/office/drawing/2014/main" id="{C7554E06-B274-44C0-8114-F52E02C361D0}"/>
              </a:ext>
            </a:extLst>
          </p:cNvPr>
          <p:cNvSpPr txBox="1"/>
          <p:nvPr/>
        </p:nvSpPr>
        <p:spPr>
          <a:xfrm>
            <a:off x="3833286" y="3881224"/>
            <a:ext cx="668774" cy="20774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pl-PL" sz="750" dirty="0">
                <a:latin typeface="+mj-lt"/>
              </a:rPr>
              <a:t>1st EP (</a:t>
            </a:r>
            <a:r>
              <a:rPr lang="pl-PL" sz="750" baseline="30000" dirty="0">
                <a:latin typeface="+mj-lt"/>
              </a:rPr>
              <a:t>12</a:t>
            </a:r>
            <a:r>
              <a:rPr lang="pl-PL" sz="750" dirty="0">
                <a:latin typeface="+mj-lt"/>
              </a:rPr>
              <a:t>C)</a:t>
            </a:r>
          </a:p>
        </p:txBody>
      </p:sp>
      <p:sp>
        <p:nvSpPr>
          <p:cNvPr id="126" name="Gwiazda: 5 punktów 125">
            <a:extLst>
              <a:ext uri="{FF2B5EF4-FFF2-40B4-BE49-F238E27FC236}">
                <a16:creationId xmlns:a16="http://schemas.microsoft.com/office/drawing/2014/main" id="{7F007781-BACF-4C97-AB1F-207DDBC05462}"/>
              </a:ext>
            </a:extLst>
          </p:cNvPr>
          <p:cNvSpPr/>
          <p:nvPr/>
        </p:nvSpPr>
        <p:spPr>
          <a:xfrm rot="5400000">
            <a:off x="4248219" y="3860260"/>
            <a:ext cx="56063" cy="54187"/>
          </a:xfrm>
          <a:prstGeom prst="star5">
            <a:avLst>
              <a:gd name="adj" fmla="val 25945"/>
              <a:gd name="hf" fmla="val 105146"/>
              <a:gd name="vf" fmla="val 110557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 dirty="0"/>
          </a:p>
        </p:txBody>
      </p:sp>
      <p:sp>
        <p:nvSpPr>
          <p:cNvPr id="52" name="Tytuł 1">
            <a:extLst>
              <a:ext uri="{FF2B5EF4-FFF2-40B4-BE49-F238E27FC236}">
                <a16:creationId xmlns:a16="http://schemas.microsoft.com/office/drawing/2014/main" id="{2E2F7891-0466-4BA8-8D7D-9FD51AD3FA3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2549" y="203393"/>
            <a:ext cx="5324572" cy="692367"/>
          </a:xfrm>
        </p:spPr>
        <p:txBody>
          <a:bodyPr>
            <a:normAutofit/>
          </a:bodyPr>
          <a:lstStyle/>
          <a:p>
            <a:r>
              <a:rPr lang="pl-PL" sz="2000" dirty="0"/>
              <a:t>Proton-gamma </a:t>
            </a:r>
            <a:r>
              <a:rPr lang="pl-PL" sz="2000" dirty="0" err="1"/>
              <a:t>coincidence</a:t>
            </a:r>
            <a:r>
              <a:rPr lang="pl-PL" sz="2000" dirty="0"/>
              <a:t> </a:t>
            </a:r>
            <a:r>
              <a:rPr lang="pl-PL" sz="2000" dirty="0" err="1"/>
              <a:t>measurement</a:t>
            </a:r>
            <a:endParaRPr lang="pl-PL" sz="2000" dirty="0"/>
          </a:p>
        </p:txBody>
      </p:sp>
      <p:sp>
        <p:nvSpPr>
          <p:cNvPr id="84" name="Prostokąt 83">
            <a:extLst>
              <a:ext uri="{FF2B5EF4-FFF2-40B4-BE49-F238E27FC236}">
                <a16:creationId xmlns:a16="http://schemas.microsoft.com/office/drawing/2014/main" id="{98BF3E5E-64EE-469D-A0B5-B5CB059062ED}"/>
              </a:ext>
            </a:extLst>
          </p:cNvPr>
          <p:cNvSpPr/>
          <p:nvPr/>
        </p:nvSpPr>
        <p:spPr>
          <a:xfrm rot="5400000">
            <a:off x="-433575" y="2976148"/>
            <a:ext cx="2731186" cy="616613"/>
          </a:xfrm>
          <a:prstGeom prst="rect">
            <a:avLst/>
          </a:prstGeom>
          <a:solidFill>
            <a:srgbClr val="FFC000">
              <a:alpha val="54902"/>
            </a:srgbClr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grpSp>
        <p:nvGrpSpPr>
          <p:cNvPr id="28" name="Grupa 27">
            <a:extLst>
              <a:ext uri="{FF2B5EF4-FFF2-40B4-BE49-F238E27FC236}">
                <a16:creationId xmlns:a16="http://schemas.microsoft.com/office/drawing/2014/main" id="{39A4D700-8F77-4718-83E2-43E2D2DAD554}"/>
              </a:ext>
            </a:extLst>
          </p:cNvPr>
          <p:cNvGrpSpPr/>
          <p:nvPr/>
        </p:nvGrpSpPr>
        <p:grpSpPr>
          <a:xfrm>
            <a:off x="1221338" y="413371"/>
            <a:ext cx="7767944" cy="2355782"/>
            <a:chOff x="1221338" y="413371"/>
            <a:chExt cx="7767944" cy="2355782"/>
          </a:xfrm>
        </p:grpSpPr>
        <p:sp>
          <p:nvSpPr>
            <p:cNvPr id="89" name="Dowolny kształt 45">
              <a:extLst>
                <a:ext uri="{FF2B5EF4-FFF2-40B4-BE49-F238E27FC236}">
                  <a16:creationId xmlns:a16="http://schemas.microsoft.com/office/drawing/2014/main" id="{42E621E0-620E-40C9-91DB-07A7BDFACDC5}"/>
                </a:ext>
              </a:extLst>
            </p:cNvPr>
            <p:cNvSpPr/>
            <p:nvPr/>
          </p:nvSpPr>
          <p:spPr>
            <a:xfrm rot="19451025" flipV="1">
              <a:off x="1221338" y="413371"/>
              <a:ext cx="3933433" cy="1962465"/>
            </a:xfrm>
            <a:custGeom>
              <a:avLst/>
              <a:gdLst>
                <a:gd name="connsiteX0" fmla="*/ 0 w 1494503"/>
                <a:gd name="connsiteY0" fmla="*/ 117987 h 131032"/>
                <a:gd name="connsiteX1" fmla="*/ 501445 w 1494503"/>
                <a:gd name="connsiteY1" fmla="*/ 127819 h 131032"/>
                <a:gd name="connsiteX2" fmla="*/ 1111045 w 1494503"/>
                <a:gd name="connsiteY2" fmla="*/ 68826 h 131032"/>
                <a:gd name="connsiteX3" fmla="*/ 1494503 w 1494503"/>
                <a:gd name="connsiteY3" fmla="*/ 0 h 13103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494503" h="131032">
                  <a:moveTo>
                    <a:pt x="0" y="117987"/>
                  </a:moveTo>
                  <a:cubicBezTo>
                    <a:pt x="158135" y="126999"/>
                    <a:pt x="316271" y="136012"/>
                    <a:pt x="501445" y="127819"/>
                  </a:cubicBezTo>
                  <a:cubicBezTo>
                    <a:pt x="686619" y="119626"/>
                    <a:pt x="945535" y="90129"/>
                    <a:pt x="1111045" y="68826"/>
                  </a:cubicBezTo>
                  <a:cubicBezTo>
                    <a:pt x="1276555" y="47523"/>
                    <a:pt x="1385529" y="23761"/>
                    <a:pt x="1494503" y="0"/>
                  </a:cubicBezTo>
                </a:path>
              </a:pathLst>
            </a:custGeom>
            <a:noFill/>
            <a:ln w="19050">
              <a:solidFill>
                <a:srgbClr val="FFC000"/>
              </a:solidFill>
              <a:tailEnd type="stealth" w="lg" len="lg"/>
              <a:extLst>
                <a:ext uri="{C807C97D-BFC1-408E-A445-0C87EB9F89A2}">
                  <ask:lineSketchStyleProps xmlns:ask="http://schemas.microsoft.com/office/drawing/2018/sketchyshapes">
                    <ask:type>
                      <ask:lineSketchNone/>
                    </ask:type>
                  </ask:lineSketchStyleProps>
                </a:ext>
              </a:extLst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l-PL"/>
            </a:p>
          </p:txBody>
        </p:sp>
        <p:grpSp>
          <p:nvGrpSpPr>
            <p:cNvPr id="27" name="Grupa 26">
              <a:extLst>
                <a:ext uri="{FF2B5EF4-FFF2-40B4-BE49-F238E27FC236}">
                  <a16:creationId xmlns:a16="http://schemas.microsoft.com/office/drawing/2014/main" id="{54E68F68-DC2D-41F3-AB06-8922AC9638F4}"/>
                </a:ext>
              </a:extLst>
            </p:cNvPr>
            <p:cNvGrpSpPr/>
            <p:nvPr/>
          </p:nvGrpSpPr>
          <p:grpSpPr>
            <a:xfrm>
              <a:off x="5213101" y="735601"/>
              <a:ext cx="3776181" cy="2033552"/>
              <a:chOff x="5213101" y="735601"/>
              <a:chExt cx="3776181" cy="2033552"/>
            </a:xfrm>
          </p:grpSpPr>
          <p:pic>
            <p:nvPicPr>
              <p:cNvPr id="22" name="Obraz 21">
                <a:extLst>
                  <a:ext uri="{FF2B5EF4-FFF2-40B4-BE49-F238E27FC236}">
                    <a16:creationId xmlns:a16="http://schemas.microsoft.com/office/drawing/2014/main" id="{6B91C088-C8A3-4BA5-83D2-54243DC15BF8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5391538" y="735601"/>
                <a:ext cx="3597744" cy="1829053"/>
              </a:xfrm>
              <a:prstGeom prst="rect">
                <a:avLst/>
              </a:prstGeom>
            </p:spPr>
          </p:pic>
          <p:grpSp>
            <p:nvGrpSpPr>
              <p:cNvPr id="5" name="Grupa 4">
                <a:extLst>
                  <a:ext uri="{FF2B5EF4-FFF2-40B4-BE49-F238E27FC236}">
                    <a16:creationId xmlns:a16="http://schemas.microsoft.com/office/drawing/2014/main" id="{C913762B-9C88-46B9-82F0-AD162FBEEAEA}"/>
                  </a:ext>
                </a:extLst>
              </p:cNvPr>
              <p:cNvGrpSpPr/>
              <p:nvPr/>
            </p:nvGrpSpPr>
            <p:grpSpPr>
              <a:xfrm>
                <a:off x="5213101" y="881327"/>
                <a:ext cx="3657128" cy="1887826"/>
                <a:chOff x="5209455" y="798570"/>
                <a:chExt cx="3657128" cy="1887826"/>
              </a:xfrm>
            </p:grpSpPr>
            <p:sp>
              <p:nvSpPr>
                <p:cNvPr id="53" name="pole tekstowe 52">
                  <a:extLst>
                    <a:ext uri="{FF2B5EF4-FFF2-40B4-BE49-F238E27FC236}">
                      <a16:creationId xmlns:a16="http://schemas.microsoft.com/office/drawing/2014/main" id="{D8C13AB4-C47B-45C0-A8AB-3EEA7F8DC8DC}"/>
                    </a:ext>
                  </a:extLst>
                </p:cNvPr>
                <p:cNvSpPr txBox="1"/>
                <p:nvPr/>
              </p:nvSpPr>
              <p:spPr>
                <a:xfrm>
                  <a:off x="6624373" y="2440175"/>
                  <a:ext cx="1595041" cy="246221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pl-PL" sz="1000" dirty="0">
                      <a:latin typeface="+mj-lt"/>
                    </a:rPr>
                    <a:t>Gamma Energy [</a:t>
                  </a:r>
                  <a:r>
                    <a:rPr lang="pl-PL" sz="1000" dirty="0" err="1">
                      <a:latin typeface="+mj-lt"/>
                    </a:rPr>
                    <a:t>keV</a:t>
                  </a:r>
                  <a:r>
                    <a:rPr lang="pl-PL" sz="1000" dirty="0">
                      <a:latin typeface="+mj-lt"/>
                    </a:rPr>
                    <a:t>]</a:t>
                  </a:r>
                </a:p>
              </p:txBody>
            </p:sp>
            <p:sp>
              <p:nvSpPr>
                <p:cNvPr id="54" name="pole tekstowe 53">
                  <a:extLst>
                    <a:ext uri="{FF2B5EF4-FFF2-40B4-BE49-F238E27FC236}">
                      <a16:creationId xmlns:a16="http://schemas.microsoft.com/office/drawing/2014/main" id="{35DFBFBD-8A84-46B6-BE8E-EBDC10C1EED1}"/>
                    </a:ext>
                  </a:extLst>
                </p:cNvPr>
                <p:cNvSpPr txBox="1"/>
                <p:nvPr/>
              </p:nvSpPr>
              <p:spPr>
                <a:xfrm rot="16200000">
                  <a:off x="4828888" y="1407655"/>
                  <a:ext cx="1007355" cy="246221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lang="pl-PL" sz="1000" dirty="0" err="1">
                      <a:latin typeface="+mj-lt"/>
                    </a:rPr>
                    <a:t>Counts</a:t>
                  </a:r>
                  <a:endParaRPr lang="pl-PL" sz="1000" dirty="0">
                    <a:latin typeface="+mj-lt"/>
                  </a:endParaRPr>
                </a:p>
              </p:txBody>
            </p:sp>
            <p:sp>
              <p:nvSpPr>
                <p:cNvPr id="64" name="pole tekstowe 63">
                  <a:extLst>
                    <a:ext uri="{FF2B5EF4-FFF2-40B4-BE49-F238E27FC236}">
                      <a16:creationId xmlns:a16="http://schemas.microsoft.com/office/drawing/2014/main" id="{D0DFCB01-9AF1-4957-994C-9165377D3EBF}"/>
                    </a:ext>
                  </a:extLst>
                </p:cNvPr>
                <p:cNvSpPr txBox="1"/>
                <p:nvPr/>
              </p:nvSpPr>
              <p:spPr>
                <a:xfrm>
                  <a:off x="7838732" y="798570"/>
                  <a:ext cx="1027851" cy="153888"/>
                </a:xfrm>
                <a:prstGeom prst="rect">
                  <a:avLst/>
                </a:prstGeom>
                <a:solidFill>
                  <a:srgbClr val="FFFF99"/>
                </a:solidFill>
              </p:spPr>
              <p:txBody>
                <a:bodyPr wrap="square" lIns="0" tIns="0" rIns="0" bIns="0" rtlCol="0" anchor="ctr" anchorCtr="0">
                  <a:spAutoFit/>
                </a:bodyPr>
                <a:lstStyle/>
                <a:p>
                  <a:pPr algn="ctr"/>
                  <a:r>
                    <a:rPr lang="pl-PL" sz="1000" dirty="0">
                      <a:latin typeface="+mj-lt"/>
                    </a:rPr>
                    <a:t>Ex GATE &lt; 10 </a:t>
                  </a:r>
                  <a:r>
                    <a:rPr lang="pl-PL" sz="1000" dirty="0" err="1">
                      <a:latin typeface="+mj-lt"/>
                    </a:rPr>
                    <a:t>MeV</a:t>
                  </a:r>
                  <a:endParaRPr lang="pl-PL" sz="1000" dirty="0">
                    <a:latin typeface="+mj-lt"/>
                  </a:endParaRPr>
                </a:p>
              </p:txBody>
            </p:sp>
          </p:grpSp>
          <p:sp>
            <p:nvSpPr>
              <p:cNvPr id="94" name="pole tekstowe 93">
                <a:extLst>
                  <a:ext uri="{FF2B5EF4-FFF2-40B4-BE49-F238E27FC236}">
                    <a16:creationId xmlns:a16="http://schemas.microsoft.com/office/drawing/2014/main" id="{CABBBF91-B5AB-43F7-80A2-166E1F10B808}"/>
                  </a:ext>
                </a:extLst>
              </p:cNvPr>
              <p:cNvSpPr txBox="1"/>
              <p:nvPr/>
            </p:nvSpPr>
            <p:spPr>
              <a:xfrm>
                <a:off x="6928996" y="742135"/>
                <a:ext cx="607859" cy="20774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pl-PL" sz="750" dirty="0">
                    <a:latin typeface="+mj-lt"/>
                  </a:rPr>
                  <a:t>4439 (</a:t>
                </a:r>
                <a:r>
                  <a:rPr lang="pl-PL" sz="750" baseline="30000" dirty="0">
                    <a:latin typeface="+mj-lt"/>
                  </a:rPr>
                  <a:t>12</a:t>
                </a:r>
                <a:r>
                  <a:rPr lang="pl-PL" sz="750" dirty="0">
                    <a:latin typeface="+mj-lt"/>
                  </a:rPr>
                  <a:t>C)</a:t>
                </a:r>
              </a:p>
            </p:txBody>
          </p:sp>
          <p:sp>
            <p:nvSpPr>
              <p:cNvPr id="95" name="pole tekstowe 94">
                <a:extLst>
                  <a:ext uri="{FF2B5EF4-FFF2-40B4-BE49-F238E27FC236}">
                    <a16:creationId xmlns:a16="http://schemas.microsoft.com/office/drawing/2014/main" id="{5BBD2CC1-667E-403C-BC57-3F77AF2552E8}"/>
                  </a:ext>
                </a:extLst>
              </p:cNvPr>
              <p:cNvSpPr txBox="1"/>
              <p:nvPr/>
            </p:nvSpPr>
            <p:spPr>
              <a:xfrm>
                <a:off x="6717204" y="1391942"/>
                <a:ext cx="473206" cy="3231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pl-PL" sz="750" dirty="0">
                    <a:latin typeface="+mj-lt"/>
                  </a:rPr>
                  <a:t>1st EP </a:t>
                </a:r>
              </a:p>
              <a:p>
                <a:pPr algn="ctr"/>
                <a:r>
                  <a:rPr lang="pl-PL" sz="750" dirty="0">
                    <a:latin typeface="+mj-lt"/>
                  </a:rPr>
                  <a:t>(</a:t>
                </a:r>
                <a:r>
                  <a:rPr lang="pl-PL" sz="750" baseline="30000" dirty="0">
                    <a:latin typeface="+mj-lt"/>
                  </a:rPr>
                  <a:t>12</a:t>
                </a:r>
                <a:r>
                  <a:rPr lang="pl-PL" sz="750" dirty="0">
                    <a:latin typeface="+mj-lt"/>
                  </a:rPr>
                  <a:t>C)</a:t>
                </a:r>
              </a:p>
            </p:txBody>
          </p:sp>
          <p:sp>
            <p:nvSpPr>
              <p:cNvPr id="96" name="pole tekstowe 95">
                <a:extLst>
                  <a:ext uri="{FF2B5EF4-FFF2-40B4-BE49-F238E27FC236}">
                    <a16:creationId xmlns:a16="http://schemas.microsoft.com/office/drawing/2014/main" id="{63C27901-11BB-4FCA-8393-122CDBF324FB}"/>
                  </a:ext>
                </a:extLst>
              </p:cNvPr>
              <p:cNvSpPr txBox="1"/>
              <p:nvPr/>
            </p:nvSpPr>
            <p:spPr>
              <a:xfrm>
                <a:off x="6531411" y="1899962"/>
                <a:ext cx="502061" cy="3231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pl-PL" sz="750" dirty="0">
                    <a:latin typeface="+mj-lt"/>
                  </a:rPr>
                  <a:t>2nd EP </a:t>
                </a:r>
              </a:p>
              <a:p>
                <a:pPr algn="ctr"/>
                <a:r>
                  <a:rPr lang="pl-PL" sz="750" dirty="0">
                    <a:latin typeface="+mj-lt"/>
                  </a:rPr>
                  <a:t>(</a:t>
                </a:r>
                <a:r>
                  <a:rPr lang="pl-PL" sz="750" baseline="30000" dirty="0">
                    <a:latin typeface="+mj-lt"/>
                  </a:rPr>
                  <a:t>12</a:t>
                </a:r>
                <a:r>
                  <a:rPr lang="pl-PL" sz="750" dirty="0">
                    <a:latin typeface="+mj-lt"/>
                  </a:rPr>
                  <a:t>C)</a:t>
                </a:r>
              </a:p>
            </p:txBody>
          </p:sp>
          <p:sp>
            <p:nvSpPr>
              <p:cNvPr id="102" name="pole tekstowe 101">
                <a:extLst>
                  <a:ext uri="{FF2B5EF4-FFF2-40B4-BE49-F238E27FC236}">
                    <a16:creationId xmlns:a16="http://schemas.microsoft.com/office/drawing/2014/main" id="{6F3BF891-FECB-4600-B077-1E7065134A40}"/>
                  </a:ext>
                </a:extLst>
              </p:cNvPr>
              <p:cNvSpPr txBox="1"/>
              <p:nvPr/>
            </p:nvSpPr>
            <p:spPr>
              <a:xfrm>
                <a:off x="5669486" y="1668996"/>
                <a:ext cx="333746" cy="20774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pl-PL" sz="750" dirty="0">
                    <a:latin typeface="+mj-lt"/>
                  </a:rPr>
                  <a:t>511</a:t>
                </a:r>
              </a:p>
            </p:txBody>
          </p:sp>
        </p:grpSp>
      </p:grpSp>
      <p:cxnSp>
        <p:nvCxnSpPr>
          <p:cNvPr id="24" name="Łącznik prosty 23">
            <a:extLst>
              <a:ext uri="{FF2B5EF4-FFF2-40B4-BE49-F238E27FC236}">
                <a16:creationId xmlns:a16="http://schemas.microsoft.com/office/drawing/2014/main" id="{49FAAB9B-1B1A-4843-808C-5DBCC9CDC216}"/>
              </a:ext>
            </a:extLst>
          </p:cNvPr>
          <p:cNvCxnSpPr/>
          <p:nvPr/>
        </p:nvCxnSpPr>
        <p:spPr>
          <a:xfrm>
            <a:off x="1606359" y="3336077"/>
            <a:ext cx="0" cy="1334903"/>
          </a:xfrm>
          <a:prstGeom prst="line">
            <a:avLst/>
          </a:prstGeom>
          <a:ln w="28575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0" name="Łącznik prosty 109">
            <a:extLst>
              <a:ext uri="{FF2B5EF4-FFF2-40B4-BE49-F238E27FC236}">
                <a16:creationId xmlns:a16="http://schemas.microsoft.com/office/drawing/2014/main" id="{2D184C22-84B5-4452-816D-B29D52E013DE}"/>
              </a:ext>
            </a:extLst>
          </p:cNvPr>
          <p:cNvCxnSpPr>
            <a:cxnSpLocks/>
          </p:cNvCxnSpPr>
          <p:nvPr/>
        </p:nvCxnSpPr>
        <p:spPr>
          <a:xfrm>
            <a:off x="1763839" y="3141536"/>
            <a:ext cx="0" cy="1529444"/>
          </a:xfrm>
          <a:prstGeom prst="line">
            <a:avLst/>
          </a:prstGeom>
          <a:ln w="28575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pole tekstowe 24">
            <a:extLst>
              <a:ext uri="{FF2B5EF4-FFF2-40B4-BE49-F238E27FC236}">
                <a16:creationId xmlns:a16="http://schemas.microsoft.com/office/drawing/2014/main" id="{0B832189-4EC1-4709-8C36-B35A6D146821}"/>
              </a:ext>
            </a:extLst>
          </p:cNvPr>
          <p:cNvSpPr txBox="1"/>
          <p:nvPr/>
        </p:nvSpPr>
        <p:spPr>
          <a:xfrm>
            <a:off x="1565315" y="2875149"/>
            <a:ext cx="369012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l-PL" sz="1400" dirty="0">
                <a:latin typeface="+mj-lt"/>
              </a:rPr>
              <a:t>Sn</a:t>
            </a:r>
          </a:p>
        </p:txBody>
      </p:sp>
      <p:sp>
        <p:nvSpPr>
          <p:cNvPr id="111" name="pole tekstowe 110">
            <a:extLst>
              <a:ext uri="{FF2B5EF4-FFF2-40B4-BE49-F238E27FC236}">
                <a16:creationId xmlns:a16="http://schemas.microsoft.com/office/drawing/2014/main" id="{7CF9E7D4-D5E3-4450-A3BC-CF13E3C30BBA}"/>
              </a:ext>
            </a:extLst>
          </p:cNvPr>
          <p:cNvSpPr txBox="1"/>
          <p:nvPr/>
        </p:nvSpPr>
        <p:spPr>
          <a:xfrm>
            <a:off x="1428337" y="3055713"/>
            <a:ext cx="37061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l-PL" sz="1400" dirty="0" err="1">
                <a:latin typeface="+mj-lt"/>
              </a:rPr>
              <a:t>Sp</a:t>
            </a:r>
            <a:endParaRPr lang="pl-PL" sz="1400" dirty="0"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8900812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4" grpId="0" animBg="1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Obraz 5">
            <a:extLst>
              <a:ext uri="{FF2B5EF4-FFF2-40B4-BE49-F238E27FC236}">
                <a16:creationId xmlns:a16="http://schemas.microsoft.com/office/drawing/2014/main" id="{8FD0E6AC-8EB6-4070-8662-7EBA56CA2AF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2341" y="1813375"/>
            <a:ext cx="2779188" cy="3017287"/>
          </a:xfrm>
          <a:prstGeom prst="rect">
            <a:avLst/>
          </a:prstGeom>
        </p:spPr>
      </p:pic>
      <p:sp>
        <p:nvSpPr>
          <p:cNvPr id="7" name="pole tekstowe 6">
            <a:extLst>
              <a:ext uri="{FF2B5EF4-FFF2-40B4-BE49-F238E27FC236}">
                <a16:creationId xmlns:a16="http://schemas.microsoft.com/office/drawing/2014/main" id="{C189749B-6046-4DC3-9AA9-60C111189AA4}"/>
              </a:ext>
            </a:extLst>
          </p:cNvPr>
          <p:cNvSpPr txBox="1"/>
          <p:nvPr/>
        </p:nvSpPr>
        <p:spPr>
          <a:xfrm>
            <a:off x="1067862" y="4809686"/>
            <a:ext cx="1819886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050" dirty="0" err="1">
                <a:latin typeface="+mj-lt"/>
              </a:rPr>
              <a:t>Excitation</a:t>
            </a:r>
            <a:r>
              <a:rPr lang="pl-PL" sz="1050" dirty="0">
                <a:latin typeface="+mj-lt"/>
              </a:rPr>
              <a:t> Energy [</a:t>
            </a:r>
            <a:r>
              <a:rPr lang="pl-PL" sz="1050" dirty="0" err="1">
                <a:latin typeface="+mj-lt"/>
              </a:rPr>
              <a:t>MeV</a:t>
            </a:r>
            <a:r>
              <a:rPr lang="pl-PL" sz="1050" dirty="0">
                <a:latin typeface="+mj-lt"/>
              </a:rPr>
              <a:t>]</a:t>
            </a:r>
          </a:p>
        </p:txBody>
      </p:sp>
      <p:sp>
        <p:nvSpPr>
          <p:cNvPr id="8" name="pole tekstowe 7">
            <a:extLst>
              <a:ext uri="{FF2B5EF4-FFF2-40B4-BE49-F238E27FC236}">
                <a16:creationId xmlns:a16="http://schemas.microsoft.com/office/drawing/2014/main" id="{60C8F97E-5161-442E-A984-8B32354CCAE5}"/>
              </a:ext>
            </a:extLst>
          </p:cNvPr>
          <p:cNvSpPr txBox="1"/>
          <p:nvPr/>
        </p:nvSpPr>
        <p:spPr>
          <a:xfrm rot="16200000">
            <a:off x="-565798" y="2945158"/>
            <a:ext cx="1631469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050" dirty="0">
                <a:latin typeface="+mj-lt"/>
              </a:rPr>
              <a:t>Gamma Energy [</a:t>
            </a:r>
            <a:r>
              <a:rPr lang="pl-PL" sz="1050" dirty="0" err="1">
                <a:latin typeface="+mj-lt"/>
              </a:rPr>
              <a:t>keV</a:t>
            </a:r>
            <a:r>
              <a:rPr lang="pl-PL" sz="1050" dirty="0">
                <a:latin typeface="+mj-lt"/>
              </a:rPr>
              <a:t>]</a:t>
            </a:r>
          </a:p>
        </p:txBody>
      </p:sp>
      <p:pic>
        <p:nvPicPr>
          <p:cNvPr id="11" name="Obraz 10">
            <a:extLst>
              <a:ext uri="{FF2B5EF4-FFF2-40B4-BE49-F238E27FC236}">
                <a16:creationId xmlns:a16="http://schemas.microsoft.com/office/drawing/2014/main" id="{7703BBBE-BA51-43EC-8979-B6C29693B92C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t="2085" b="4317"/>
          <a:stretch/>
        </p:blipFill>
        <p:spPr>
          <a:xfrm>
            <a:off x="405421" y="952458"/>
            <a:ext cx="2735933" cy="909705"/>
          </a:xfrm>
          <a:prstGeom prst="rect">
            <a:avLst/>
          </a:prstGeom>
        </p:spPr>
      </p:pic>
      <p:sp>
        <p:nvSpPr>
          <p:cNvPr id="13" name="pole tekstowe 12">
            <a:extLst>
              <a:ext uri="{FF2B5EF4-FFF2-40B4-BE49-F238E27FC236}">
                <a16:creationId xmlns:a16="http://schemas.microsoft.com/office/drawing/2014/main" id="{3B1B0781-4E02-44C9-B7D2-CC20C9972E32}"/>
              </a:ext>
            </a:extLst>
          </p:cNvPr>
          <p:cNvSpPr txBox="1"/>
          <p:nvPr/>
        </p:nvSpPr>
        <p:spPr>
          <a:xfrm rot="16200000">
            <a:off x="67636" y="1294172"/>
            <a:ext cx="604704" cy="207749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pl-PL" sz="750" dirty="0" err="1">
                <a:latin typeface="+mj-lt"/>
              </a:rPr>
              <a:t>Counts</a:t>
            </a:r>
            <a:endParaRPr lang="pl-PL" sz="750" dirty="0">
              <a:latin typeface="+mj-lt"/>
            </a:endParaRPr>
          </a:p>
        </p:txBody>
      </p:sp>
      <p:cxnSp>
        <p:nvCxnSpPr>
          <p:cNvPr id="14" name="Łącznik prostoliniowy 42">
            <a:extLst>
              <a:ext uri="{FF2B5EF4-FFF2-40B4-BE49-F238E27FC236}">
                <a16:creationId xmlns:a16="http://schemas.microsoft.com/office/drawing/2014/main" id="{C019B5CD-FF45-4D59-A7E8-6BE184EC693C}"/>
              </a:ext>
            </a:extLst>
          </p:cNvPr>
          <p:cNvCxnSpPr>
            <a:cxnSpLocks/>
          </p:cNvCxnSpPr>
          <p:nvPr/>
        </p:nvCxnSpPr>
        <p:spPr>
          <a:xfrm>
            <a:off x="905800" y="1054220"/>
            <a:ext cx="3772" cy="803068"/>
          </a:xfrm>
          <a:prstGeom prst="line">
            <a:avLst/>
          </a:prstGeom>
          <a:ln w="19050">
            <a:solidFill>
              <a:schemeClr val="tx1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pole tekstowe 14">
            <a:extLst>
              <a:ext uri="{FF2B5EF4-FFF2-40B4-BE49-F238E27FC236}">
                <a16:creationId xmlns:a16="http://schemas.microsoft.com/office/drawing/2014/main" id="{28F8BDC1-AA3A-492E-BB08-A01E61877F0E}"/>
              </a:ext>
            </a:extLst>
          </p:cNvPr>
          <p:cNvSpPr txBox="1"/>
          <p:nvPr/>
        </p:nvSpPr>
        <p:spPr>
          <a:xfrm>
            <a:off x="824630" y="1632128"/>
            <a:ext cx="177719" cy="138499"/>
          </a:xfrm>
          <a:prstGeom prst="rect">
            <a:avLst/>
          </a:prstGeom>
          <a:solidFill>
            <a:schemeClr val="bg1"/>
          </a:solidFill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pl-PL" sz="900" dirty="0">
                <a:latin typeface="+mj-lt"/>
              </a:rPr>
              <a:t>4.4</a:t>
            </a:r>
          </a:p>
        </p:txBody>
      </p:sp>
      <p:sp>
        <p:nvSpPr>
          <p:cNvPr id="17" name="pole tekstowe 16">
            <a:extLst>
              <a:ext uri="{FF2B5EF4-FFF2-40B4-BE49-F238E27FC236}">
                <a16:creationId xmlns:a16="http://schemas.microsoft.com/office/drawing/2014/main" id="{E962BC63-90C6-4C0E-AF9E-63882CBE65ED}"/>
              </a:ext>
            </a:extLst>
          </p:cNvPr>
          <p:cNvSpPr txBox="1"/>
          <p:nvPr/>
        </p:nvSpPr>
        <p:spPr>
          <a:xfrm>
            <a:off x="1445382" y="1661177"/>
            <a:ext cx="336525" cy="138499"/>
          </a:xfrm>
          <a:prstGeom prst="rect">
            <a:avLst/>
          </a:prstGeom>
          <a:solidFill>
            <a:schemeClr val="bg1"/>
          </a:solidFill>
        </p:spPr>
        <p:txBody>
          <a:bodyPr wrap="square" lIns="0" tIns="0" rIns="0" bIns="0" rtlCol="0">
            <a:spAutoFit/>
          </a:bodyPr>
          <a:lstStyle/>
          <a:p>
            <a:r>
              <a:rPr lang="pl-PL" sz="900" dirty="0">
                <a:latin typeface="+mj-lt"/>
              </a:rPr>
              <a:t>15.1</a:t>
            </a:r>
          </a:p>
        </p:txBody>
      </p:sp>
      <p:pic>
        <p:nvPicPr>
          <p:cNvPr id="62" name="Obraz 61">
            <a:extLst>
              <a:ext uri="{FF2B5EF4-FFF2-40B4-BE49-F238E27FC236}">
                <a16:creationId xmlns:a16="http://schemas.microsoft.com/office/drawing/2014/main" id="{26501050-2BAC-4F2B-A086-2C93E6BBCA1B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t="1" b="4020"/>
          <a:stretch/>
        </p:blipFill>
        <p:spPr>
          <a:xfrm rot="5400000" flipH="1">
            <a:off x="2593084" y="2340682"/>
            <a:ext cx="2975334" cy="1962673"/>
          </a:xfrm>
          <a:prstGeom prst="rect">
            <a:avLst/>
          </a:prstGeom>
        </p:spPr>
      </p:pic>
      <p:pic>
        <p:nvPicPr>
          <p:cNvPr id="97" name="Obraz 96">
            <a:extLst>
              <a:ext uri="{FF2B5EF4-FFF2-40B4-BE49-F238E27FC236}">
                <a16:creationId xmlns:a16="http://schemas.microsoft.com/office/drawing/2014/main" id="{EC61E167-7703-43E9-BA28-DC032D74256D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 rot="5400000" flipH="1">
            <a:off x="3150305" y="2167923"/>
            <a:ext cx="1144195" cy="703289"/>
          </a:xfrm>
          <a:prstGeom prst="rect">
            <a:avLst/>
          </a:prstGeom>
        </p:spPr>
      </p:pic>
      <p:sp>
        <p:nvSpPr>
          <p:cNvPr id="98" name="pole tekstowe 97">
            <a:extLst>
              <a:ext uri="{FF2B5EF4-FFF2-40B4-BE49-F238E27FC236}">
                <a16:creationId xmlns:a16="http://schemas.microsoft.com/office/drawing/2014/main" id="{580078A5-030B-4FED-9C76-39AA6726C45F}"/>
              </a:ext>
            </a:extLst>
          </p:cNvPr>
          <p:cNvSpPr txBox="1"/>
          <p:nvPr/>
        </p:nvSpPr>
        <p:spPr>
          <a:xfrm>
            <a:off x="4174883" y="2140370"/>
            <a:ext cx="535023" cy="2769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pl-PL" sz="900" dirty="0">
                <a:latin typeface="+mj-lt"/>
              </a:rPr>
              <a:t>15100 (</a:t>
            </a:r>
            <a:r>
              <a:rPr lang="pl-PL" sz="900" baseline="30000" dirty="0">
                <a:latin typeface="+mj-lt"/>
              </a:rPr>
              <a:t>12</a:t>
            </a:r>
            <a:r>
              <a:rPr lang="pl-PL" sz="900" dirty="0">
                <a:latin typeface="+mj-lt"/>
              </a:rPr>
              <a:t>C)</a:t>
            </a:r>
          </a:p>
        </p:txBody>
      </p:sp>
      <p:cxnSp>
        <p:nvCxnSpPr>
          <p:cNvPr id="99" name="Łącznik prosty 98">
            <a:extLst>
              <a:ext uri="{FF2B5EF4-FFF2-40B4-BE49-F238E27FC236}">
                <a16:creationId xmlns:a16="http://schemas.microsoft.com/office/drawing/2014/main" id="{3B636BD9-36DF-4E96-938F-94110E02E0C2}"/>
              </a:ext>
            </a:extLst>
          </p:cNvPr>
          <p:cNvCxnSpPr>
            <a:cxnSpLocks/>
          </p:cNvCxnSpPr>
          <p:nvPr/>
        </p:nvCxnSpPr>
        <p:spPr>
          <a:xfrm flipH="1" flipV="1">
            <a:off x="3121529" y="1930446"/>
            <a:ext cx="280418" cy="44163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0" name="Łącznik prosty 99">
            <a:extLst>
              <a:ext uri="{FF2B5EF4-FFF2-40B4-BE49-F238E27FC236}">
                <a16:creationId xmlns:a16="http://schemas.microsoft.com/office/drawing/2014/main" id="{FC33A81A-7BAF-4DBA-9BA7-931BA53D9009}"/>
              </a:ext>
            </a:extLst>
          </p:cNvPr>
          <p:cNvCxnSpPr>
            <a:cxnSpLocks/>
          </p:cNvCxnSpPr>
          <p:nvPr/>
        </p:nvCxnSpPr>
        <p:spPr>
          <a:xfrm flipH="1" flipV="1">
            <a:off x="3121530" y="2988184"/>
            <a:ext cx="280417" cy="5206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1" name="Gwiazda: 5 punktów 100">
            <a:extLst>
              <a:ext uri="{FF2B5EF4-FFF2-40B4-BE49-F238E27FC236}">
                <a16:creationId xmlns:a16="http://schemas.microsoft.com/office/drawing/2014/main" id="{A5FB7BC5-351D-445D-AD8F-40FA6AF86917}"/>
              </a:ext>
            </a:extLst>
          </p:cNvPr>
          <p:cNvSpPr/>
          <p:nvPr/>
        </p:nvSpPr>
        <p:spPr>
          <a:xfrm rot="5400000">
            <a:off x="4065307" y="2182526"/>
            <a:ext cx="56063" cy="54187"/>
          </a:xfrm>
          <a:prstGeom prst="star5">
            <a:avLst>
              <a:gd name="adj" fmla="val 25945"/>
              <a:gd name="hf" fmla="val 105146"/>
              <a:gd name="vf" fmla="val 110557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 dirty="0"/>
          </a:p>
        </p:txBody>
      </p:sp>
      <p:sp>
        <p:nvSpPr>
          <p:cNvPr id="116" name="Gwiazda: 5 punktów 115">
            <a:extLst>
              <a:ext uri="{FF2B5EF4-FFF2-40B4-BE49-F238E27FC236}">
                <a16:creationId xmlns:a16="http://schemas.microsoft.com/office/drawing/2014/main" id="{9FD97C1A-45EC-4E47-B71E-9B069CEE4D4C}"/>
              </a:ext>
            </a:extLst>
          </p:cNvPr>
          <p:cNvSpPr/>
          <p:nvPr/>
        </p:nvSpPr>
        <p:spPr>
          <a:xfrm rot="5185971">
            <a:off x="3889227" y="4253377"/>
            <a:ext cx="66808" cy="59559"/>
          </a:xfrm>
          <a:prstGeom prst="star5">
            <a:avLst>
              <a:gd name="adj" fmla="val 25945"/>
              <a:gd name="hf" fmla="val 105146"/>
              <a:gd name="vf" fmla="val 110557"/>
            </a:avLst>
          </a:prstGeom>
          <a:solidFill>
            <a:srgbClr val="FFFF00"/>
          </a:solidFill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117" name="pole tekstowe 116">
            <a:extLst>
              <a:ext uri="{FF2B5EF4-FFF2-40B4-BE49-F238E27FC236}">
                <a16:creationId xmlns:a16="http://schemas.microsoft.com/office/drawing/2014/main" id="{2DE8165E-D633-4DD4-90BD-11F19902CE00}"/>
              </a:ext>
            </a:extLst>
          </p:cNvPr>
          <p:cNvSpPr txBox="1"/>
          <p:nvPr/>
        </p:nvSpPr>
        <p:spPr>
          <a:xfrm>
            <a:off x="3875461" y="4190425"/>
            <a:ext cx="620113" cy="20774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l-PL" sz="750" dirty="0">
                <a:latin typeface="+mj-lt"/>
              </a:rPr>
              <a:t>2124 (</a:t>
            </a:r>
            <a:r>
              <a:rPr lang="pl-PL" sz="750" baseline="30000" dirty="0">
                <a:latin typeface="+mj-lt"/>
              </a:rPr>
              <a:t>11</a:t>
            </a:r>
            <a:r>
              <a:rPr lang="pl-PL" sz="750" dirty="0">
                <a:latin typeface="+mj-lt"/>
              </a:rPr>
              <a:t>B)</a:t>
            </a:r>
          </a:p>
        </p:txBody>
      </p:sp>
      <p:sp>
        <p:nvSpPr>
          <p:cNvPr id="118" name="pole tekstowe 117">
            <a:extLst>
              <a:ext uri="{FF2B5EF4-FFF2-40B4-BE49-F238E27FC236}">
                <a16:creationId xmlns:a16="http://schemas.microsoft.com/office/drawing/2014/main" id="{179634A9-F582-47D1-B57B-121FED94A092}"/>
              </a:ext>
            </a:extLst>
          </p:cNvPr>
          <p:cNvSpPr txBox="1"/>
          <p:nvPr/>
        </p:nvSpPr>
        <p:spPr>
          <a:xfrm>
            <a:off x="3917503" y="4417587"/>
            <a:ext cx="554960" cy="20774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pl-PL" sz="750" dirty="0">
                <a:latin typeface="+mj-lt"/>
              </a:rPr>
              <a:t>718 (</a:t>
            </a:r>
            <a:r>
              <a:rPr lang="pl-PL" sz="750" baseline="30000" dirty="0">
                <a:latin typeface="+mj-lt"/>
              </a:rPr>
              <a:t>10</a:t>
            </a:r>
            <a:r>
              <a:rPr lang="pl-PL" sz="750" dirty="0">
                <a:latin typeface="+mj-lt"/>
              </a:rPr>
              <a:t>B)</a:t>
            </a:r>
          </a:p>
        </p:txBody>
      </p:sp>
      <p:sp>
        <p:nvSpPr>
          <p:cNvPr id="119" name="pole tekstowe 118">
            <a:extLst>
              <a:ext uri="{FF2B5EF4-FFF2-40B4-BE49-F238E27FC236}">
                <a16:creationId xmlns:a16="http://schemas.microsoft.com/office/drawing/2014/main" id="{F18FD8BF-AA10-4BAE-9C94-2DE0E8355F8F}"/>
              </a:ext>
            </a:extLst>
          </p:cNvPr>
          <p:cNvSpPr txBox="1"/>
          <p:nvPr/>
        </p:nvSpPr>
        <p:spPr>
          <a:xfrm>
            <a:off x="4741821" y="4394062"/>
            <a:ext cx="333746" cy="20774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pl-PL" sz="750" dirty="0">
                <a:latin typeface="+mj-lt"/>
              </a:rPr>
              <a:t>511</a:t>
            </a:r>
          </a:p>
        </p:txBody>
      </p:sp>
      <p:sp>
        <p:nvSpPr>
          <p:cNvPr id="121" name="Gwiazda: 5 punktów 120">
            <a:extLst>
              <a:ext uri="{FF2B5EF4-FFF2-40B4-BE49-F238E27FC236}">
                <a16:creationId xmlns:a16="http://schemas.microsoft.com/office/drawing/2014/main" id="{4BA40AAC-8474-4A53-9F0D-4ACEDE481E6C}"/>
              </a:ext>
            </a:extLst>
          </p:cNvPr>
          <p:cNvSpPr/>
          <p:nvPr/>
        </p:nvSpPr>
        <p:spPr>
          <a:xfrm rot="5400000">
            <a:off x="3922385" y="4487333"/>
            <a:ext cx="56063" cy="54187"/>
          </a:xfrm>
          <a:prstGeom prst="star5">
            <a:avLst>
              <a:gd name="adj" fmla="val 25945"/>
              <a:gd name="hf" fmla="val 105146"/>
              <a:gd name="vf" fmla="val 110557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 dirty="0"/>
          </a:p>
        </p:txBody>
      </p:sp>
      <p:sp>
        <p:nvSpPr>
          <p:cNvPr id="122" name="pole tekstowe 121">
            <a:extLst>
              <a:ext uri="{FF2B5EF4-FFF2-40B4-BE49-F238E27FC236}">
                <a16:creationId xmlns:a16="http://schemas.microsoft.com/office/drawing/2014/main" id="{6F87A21C-EE86-465B-AD08-B51C659417F7}"/>
              </a:ext>
            </a:extLst>
          </p:cNvPr>
          <p:cNvSpPr txBox="1"/>
          <p:nvPr/>
        </p:nvSpPr>
        <p:spPr>
          <a:xfrm>
            <a:off x="3615770" y="4263272"/>
            <a:ext cx="607859" cy="20774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pl-PL" sz="750" dirty="0">
                <a:latin typeface="+mj-lt"/>
              </a:rPr>
              <a:t>2000 (</a:t>
            </a:r>
            <a:r>
              <a:rPr lang="pl-PL" sz="750" baseline="30000" dirty="0">
                <a:latin typeface="+mj-lt"/>
              </a:rPr>
              <a:t>11</a:t>
            </a:r>
            <a:r>
              <a:rPr lang="pl-PL" sz="750" dirty="0">
                <a:latin typeface="+mj-lt"/>
              </a:rPr>
              <a:t>C)</a:t>
            </a:r>
          </a:p>
        </p:txBody>
      </p:sp>
      <p:sp>
        <p:nvSpPr>
          <p:cNvPr id="123" name="Gwiazda: 5 punktów 122">
            <a:extLst>
              <a:ext uri="{FF2B5EF4-FFF2-40B4-BE49-F238E27FC236}">
                <a16:creationId xmlns:a16="http://schemas.microsoft.com/office/drawing/2014/main" id="{0953E915-BEB8-4B21-ADE9-32E95D1A10DF}"/>
              </a:ext>
            </a:extLst>
          </p:cNvPr>
          <p:cNvSpPr/>
          <p:nvPr/>
        </p:nvSpPr>
        <p:spPr>
          <a:xfrm rot="5400000">
            <a:off x="3648784" y="4296085"/>
            <a:ext cx="56063" cy="54187"/>
          </a:xfrm>
          <a:prstGeom prst="star5">
            <a:avLst>
              <a:gd name="adj" fmla="val 25945"/>
              <a:gd name="hf" fmla="val 105146"/>
              <a:gd name="vf" fmla="val 110557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 dirty="0"/>
          </a:p>
        </p:txBody>
      </p:sp>
      <p:sp>
        <p:nvSpPr>
          <p:cNvPr id="124" name="pole tekstowe 123">
            <a:extLst>
              <a:ext uri="{FF2B5EF4-FFF2-40B4-BE49-F238E27FC236}">
                <a16:creationId xmlns:a16="http://schemas.microsoft.com/office/drawing/2014/main" id="{5FF418DC-0A55-4DAB-8D02-E4A3AA1F646B}"/>
              </a:ext>
            </a:extLst>
          </p:cNvPr>
          <p:cNvSpPr txBox="1"/>
          <p:nvPr/>
        </p:nvSpPr>
        <p:spPr>
          <a:xfrm>
            <a:off x="4243138" y="3795780"/>
            <a:ext cx="607859" cy="20774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pl-PL" sz="750" dirty="0">
                <a:latin typeface="+mj-lt"/>
              </a:rPr>
              <a:t>4439 (</a:t>
            </a:r>
            <a:r>
              <a:rPr lang="pl-PL" sz="750" baseline="30000" dirty="0">
                <a:latin typeface="+mj-lt"/>
              </a:rPr>
              <a:t>12</a:t>
            </a:r>
            <a:r>
              <a:rPr lang="pl-PL" sz="750" dirty="0">
                <a:latin typeface="+mj-lt"/>
              </a:rPr>
              <a:t>C)</a:t>
            </a:r>
          </a:p>
        </p:txBody>
      </p:sp>
      <p:sp>
        <p:nvSpPr>
          <p:cNvPr id="125" name="pole tekstowe 124">
            <a:extLst>
              <a:ext uri="{FF2B5EF4-FFF2-40B4-BE49-F238E27FC236}">
                <a16:creationId xmlns:a16="http://schemas.microsoft.com/office/drawing/2014/main" id="{C7554E06-B274-44C0-8114-F52E02C361D0}"/>
              </a:ext>
            </a:extLst>
          </p:cNvPr>
          <p:cNvSpPr txBox="1"/>
          <p:nvPr/>
        </p:nvSpPr>
        <p:spPr>
          <a:xfrm>
            <a:off x="3833286" y="3881224"/>
            <a:ext cx="668774" cy="20774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pl-PL" sz="750" dirty="0">
                <a:latin typeface="+mj-lt"/>
              </a:rPr>
              <a:t>1st EP (</a:t>
            </a:r>
            <a:r>
              <a:rPr lang="pl-PL" sz="750" baseline="30000" dirty="0">
                <a:latin typeface="+mj-lt"/>
              </a:rPr>
              <a:t>12</a:t>
            </a:r>
            <a:r>
              <a:rPr lang="pl-PL" sz="750" dirty="0">
                <a:latin typeface="+mj-lt"/>
              </a:rPr>
              <a:t>C)</a:t>
            </a:r>
          </a:p>
        </p:txBody>
      </p:sp>
      <p:sp>
        <p:nvSpPr>
          <p:cNvPr id="126" name="Gwiazda: 5 punktów 125">
            <a:extLst>
              <a:ext uri="{FF2B5EF4-FFF2-40B4-BE49-F238E27FC236}">
                <a16:creationId xmlns:a16="http://schemas.microsoft.com/office/drawing/2014/main" id="{7F007781-BACF-4C97-AB1F-207DDBC05462}"/>
              </a:ext>
            </a:extLst>
          </p:cNvPr>
          <p:cNvSpPr/>
          <p:nvPr/>
        </p:nvSpPr>
        <p:spPr>
          <a:xfrm rot="5400000">
            <a:off x="4248219" y="3860260"/>
            <a:ext cx="56063" cy="54187"/>
          </a:xfrm>
          <a:prstGeom prst="star5">
            <a:avLst>
              <a:gd name="adj" fmla="val 25945"/>
              <a:gd name="hf" fmla="val 105146"/>
              <a:gd name="vf" fmla="val 110557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 dirty="0"/>
          </a:p>
        </p:txBody>
      </p:sp>
      <p:sp>
        <p:nvSpPr>
          <p:cNvPr id="52" name="Tytuł 1">
            <a:extLst>
              <a:ext uri="{FF2B5EF4-FFF2-40B4-BE49-F238E27FC236}">
                <a16:creationId xmlns:a16="http://schemas.microsoft.com/office/drawing/2014/main" id="{2E2F7891-0466-4BA8-8D7D-9FD51AD3FA3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2549" y="203393"/>
            <a:ext cx="5324572" cy="692367"/>
          </a:xfrm>
        </p:spPr>
        <p:txBody>
          <a:bodyPr>
            <a:normAutofit/>
          </a:bodyPr>
          <a:lstStyle/>
          <a:p>
            <a:r>
              <a:rPr lang="pl-PL" sz="2000" dirty="0"/>
              <a:t>Proton-gamma </a:t>
            </a:r>
            <a:r>
              <a:rPr lang="pl-PL" sz="2000" dirty="0" err="1"/>
              <a:t>coincidence</a:t>
            </a:r>
            <a:r>
              <a:rPr lang="pl-PL" sz="2000" dirty="0"/>
              <a:t> </a:t>
            </a:r>
            <a:r>
              <a:rPr lang="pl-PL" sz="2000" dirty="0" err="1"/>
              <a:t>measurement</a:t>
            </a:r>
            <a:endParaRPr lang="pl-PL" sz="2000" dirty="0"/>
          </a:p>
        </p:txBody>
      </p:sp>
      <p:sp>
        <p:nvSpPr>
          <p:cNvPr id="75" name="Prostokąt 74">
            <a:extLst>
              <a:ext uri="{FF2B5EF4-FFF2-40B4-BE49-F238E27FC236}">
                <a16:creationId xmlns:a16="http://schemas.microsoft.com/office/drawing/2014/main" id="{68AF774C-23DC-4A9C-93BA-26E3531DFE49}"/>
              </a:ext>
            </a:extLst>
          </p:cNvPr>
          <p:cNvSpPr/>
          <p:nvPr/>
        </p:nvSpPr>
        <p:spPr>
          <a:xfrm rot="5400000">
            <a:off x="1107566" y="2651992"/>
            <a:ext cx="2731188" cy="1252507"/>
          </a:xfrm>
          <a:prstGeom prst="rect">
            <a:avLst/>
          </a:prstGeom>
          <a:solidFill>
            <a:srgbClr val="FFC000">
              <a:alpha val="54902"/>
            </a:srgbClr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grpSp>
        <p:nvGrpSpPr>
          <p:cNvPr id="27" name="Grupa 26">
            <a:extLst>
              <a:ext uri="{FF2B5EF4-FFF2-40B4-BE49-F238E27FC236}">
                <a16:creationId xmlns:a16="http://schemas.microsoft.com/office/drawing/2014/main" id="{54E68F68-DC2D-41F3-AB06-8922AC9638F4}"/>
              </a:ext>
            </a:extLst>
          </p:cNvPr>
          <p:cNvGrpSpPr/>
          <p:nvPr/>
        </p:nvGrpSpPr>
        <p:grpSpPr>
          <a:xfrm>
            <a:off x="5213101" y="735601"/>
            <a:ext cx="3776181" cy="2033552"/>
            <a:chOff x="5213101" y="735601"/>
            <a:chExt cx="3776181" cy="2033552"/>
          </a:xfrm>
        </p:grpSpPr>
        <p:pic>
          <p:nvPicPr>
            <p:cNvPr id="22" name="Obraz 21">
              <a:extLst>
                <a:ext uri="{FF2B5EF4-FFF2-40B4-BE49-F238E27FC236}">
                  <a16:creationId xmlns:a16="http://schemas.microsoft.com/office/drawing/2014/main" id="{6B91C088-C8A3-4BA5-83D2-54243DC15BF8}"/>
                </a:ext>
              </a:extLst>
            </p:cNvPr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5391538" y="735601"/>
              <a:ext cx="3597744" cy="1829053"/>
            </a:xfrm>
            <a:prstGeom prst="rect">
              <a:avLst/>
            </a:prstGeom>
          </p:spPr>
        </p:pic>
        <p:grpSp>
          <p:nvGrpSpPr>
            <p:cNvPr id="5" name="Grupa 4">
              <a:extLst>
                <a:ext uri="{FF2B5EF4-FFF2-40B4-BE49-F238E27FC236}">
                  <a16:creationId xmlns:a16="http://schemas.microsoft.com/office/drawing/2014/main" id="{C913762B-9C88-46B9-82F0-AD162FBEEAEA}"/>
                </a:ext>
              </a:extLst>
            </p:cNvPr>
            <p:cNvGrpSpPr/>
            <p:nvPr/>
          </p:nvGrpSpPr>
          <p:grpSpPr>
            <a:xfrm>
              <a:off x="5213101" y="881327"/>
              <a:ext cx="3657128" cy="1887826"/>
              <a:chOff x="5209455" y="798570"/>
              <a:chExt cx="3657128" cy="1887826"/>
            </a:xfrm>
          </p:grpSpPr>
          <p:sp>
            <p:nvSpPr>
              <p:cNvPr id="53" name="pole tekstowe 52">
                <a:extLst>
                  <a:ext uri="{FF2B5EF4-FFF2-40B4-BE49-F238E27FC236}">
                    <a16:creationId xmlns:a16="http://schemas.microsoft.com/office/drawing/2014/main" id="{D8C13AB4-C47B-45C0-A8AB-3EEA7F8DC8DC}"/>
                  </a:ext>
                </a:extLst>
              </p:cNvPr>
              <p:cNvSpPr txBox="1"/>
              <p:nvPr/>
            </p:nvSpPr>
            <p:spPr>
              <a:xfrm>
                <a:off x="6624373" y="2440175"/>
                <a:ext cx="1595041" cy="24622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pl-PL" sz="1000" dirty="0">
                    <a:latin typeface="+mj-lt"/>
                  </a:rPr>
                  <a:t>Gamma Energy [</a:t>
                </a:r>
                <a:r>
                  <a:rPr lang="pl-PL" sz="1000" dirty="0" err="1">
                    <a:latin typeface="+mj-lt"/>
                  </a:rPr>
                  <a:t>keV</a:t>
                </a:r>
                <a:r>
                  <a:rPr lang="pl-PL" sz="1000" dirty="0">
                    <a:latin typeface="+mj-lt"/>
                  </a:rPr>
                  <a:t>]</a:t>
                </a:r>
              </a:p>
            </p:txBody>
          </p:sp>
          <p:sp>
            <p:nvSpPr>
              <p:cNvPr id="54" name="pole tekstowe 53">
                <a:extLst>
                  <a:ext uri="{FF2B5EF4-FFF2-40B4-BE49-F238E27FC236}">
                    <a16:creationId xmlns:a16="http://schemas.microsoft.com/office/drawing/2014/main" id="{35DFBFBD-8A84-46B6-BE8E-EBDC10C1EED1}"/>
                  </a:ext>
                </a:extLst>
              </p:cNvPr>
              <p:cNvSpPr txBox="1"/>
              <p:nvPr/>
            </p:nvSpPr>
            <p:spPr>
              <a:xfrm rot="16200000">
                <a:off x="4828888" y="1407655"/>
                <a:ext cx="1007355" cy="24622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pl-PL" sz="1000" dirty="0" err="1">
                    <a:latin typeface="+mj-lt"/>
                  </a:rPr>
                  <a:t>Counts</a:t>
                </a:r>
                <a:endParaRPr lang="pl-PL" sz="1000" dirty="0">
                  <a:latin typeface="+mj-lt"/>
                </a:endParaRPr>
              </a:p>
            </p:txBody>
          </p:sp>
          <p:sp>
            <p:nvSpPr>
              <p:cNvPr id="64" name="pole tekstowe 63">
                <a:extLst>
                  <a:ext uri="{FF2B5EF4-FFF2-40B4-BE49-F238E27FC236}">
                    <a16:creationId xmlns:a16="http://schemas.microsoft.com/office/drawing/2014/main" id="{D0DFCB01-9AF1-4957-994C-9165377D3EBF}"/>
                  </a:ext>
                </a:extLst>
              </p:cNvPr>
              <p:cNvSpPr txBox="1"/>
              <p:nvPr/>
            </p:nvSpPr>
            <p:spPr>
              <a:xfrm>
                <a:off x="7838732" y="798570"/>
                <a:ext cx="1027851" cy="153888"/>
              </a:xfrm>
              <a:prstGeom prst="rect">
                <a:avLst/>
              </a:prstGeom>
              <a:solidFill>
                <a:srgbClr val="FFFF99"/>
              </a:solidFill>
            </p:spPr>
            <p:txBody>
              <a:bodyPr wrap="square" lIns="0" tIns="0" rIns="0" bIns="0" rtlCol="0" anchor="ctr" anchorCtr="0">
                <a:spAutoFit/>
              </a:bodyPr>
              <a:lstStyle/>
              <a:p>
                <a:pPr algn="ctr"/>
                <a:r>
                  <a:rPr lang="pl-PL" sz="1000" dirty="0">
                    <a:latin typeface="+mj-lt"/>
                  </a:rPr>
                  <a:t>Ex GATE &lt; 10 </a:t>
                </a:r>
                <a:r>
                  <a:rPr lang="pl-PL" sz="1000" dirty="0" err="1">
                    <a:latin typeface="+mj-lt"/>
                  </a:rPr>
                  <a:t>MeV</a:t>
                </a:r>
                <a:endParaRPr lang="pl-PL" sz="1000" dirty="0">
                  <a:latin typeface="+mj-lt"/>
                </a:endParaRPr>
              </a:p>
            </p:txBody>
          </p:sp>
        </p:grpSp>
        <p:sp>
          <p:nvSpPr>
            <p:cNvPr id="94" name="pole tekstowe 93">
              <a:extLst>
                <a:ext uri="{FF2B5EF4-FFF2-40B4-BE49-F238E27FC236}">
                  <a16:creationId xmlns:a16="http://schemas.microsoft.com/office/drawing/2014/main" id="{CABBBF91-B5AB-43F7-80A2-166E1F10B808}"/>
                </a:ext>
              </a:extLst>
            </p:cNvPr>
            <p:cNvSpPr txBox="1"/>
            <p:nvPr/>
          </p:nvSpPr>
          <p:spPr>
            <a:xfrm>
              <a:off x="6928996" y="742135"/>
              <a:ext cx="607859" cy="20774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pl-PL" sz="750" dirty="0">
                  <a:latin typeface="+mj-lt"/>
                </a:rPr>
                <a:t>4439 (</a:t>
              </a:r>
              <a:r>
                <a:rPr lang="pl-PL" sz="750" baseline="30000" dirty="0">
                  <a:latin typeface="+mj-lt"/>
                </a:rPr>
                <a:t>12</a:t>
              </a:r>
              <a:r>
                <a:rPr lang="pl-PL" sz="750" dirty="0">
                  <a:latin typeface="+mj-lt"/>
                </a:rPr>
                <a:t>C)</a:t>
              </a:r>
            </a:p>
          </p:txBody>
        </p:sp>
        <p:sp>
          <p:nvSpPr>
            <p:cNvPr id="95" name="pole tekstowe 94">
              <a:extLst>
                <a:ext uri="{FF2B5EF4-FFF2-40B4-BE49-F238E27FC236}">
                  <a16:creationId xmlns:a16="http://schemas.microsoft.com/office/drawing/2014/main" id="{5BBD2CC1-667E-403C-BC57-3F77AF2552E8}"/>
                </a:ext>
              </a:extLst>
            </p:cNvPr>
            <p:cNvSpPr txBox="1"/>
            <p:nvPr/>
          </p:nvSpPr>
          <p:spPr>
            <a:xfrm>
              <a:off x="6717204" y="1391942"/>
              <a:ext cx="473206" cy="3231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pl-PL" sz="750" dirty="0">
                  <a:latin typeface="+mj-lt"/>
                </a:rPr>
                <a:t>1st EP </a:t>
              </a:r>
            </a:p>
            <a:p>
              <a:pPr algn="ctr"/>
              <a:r>
                <a:rPr lang="pl-PL" sz="750" dirty="0">
                  <a:latin typeface="+mj-lt"/>
                </a:rPr>
                <a:t>(</a:t>
              </a:r>
              <a:r>
                <a:rPr lang="pl-PL" sz="750" baseline="30000" dirty="0">
                  <a:latin typeface="+mj-lt"/>
                </a:rPr>
                <a:t>12</a:t>
              </a:r>
              <a:r>
                <a:rPr lang="pl-PL" sz="750" dirty="0">
                  <a:latin typeface="+mj-lt"/>
                </a:rPr>
                <a:t>C)</a:t>
              </a:r>
            </a:p>
          </p:txBody>
        </p:sp>
        <p:sp>
          <p:nvSpPr>
            <p:cNvPr id="96" name="pole tekstowe 95">
              <a:extLst>
                <a:ext uri="{FF2B5EF4-FFF2-40B4-BE49-F238E27FC236}">
                  <a16:creationId xmlns:a16="http://schemas.microsoft.com/office/drawing/2014/main" id="{63C27901-11BB-4FCA-8393-122CDBF324FB}"/>
                </a:ext>
              </a:extLst>
            </p:cNvPr>
            <p:cNvSpPr txBox="1"/>
            <p:nvPr/>
          </p:nvSpPr>
          <p:spPr>
            <a:xfrm>
              <a:off x="6531411" y="1899962"/>
              <a:ext cx="502061" cy="3231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pl-PL" sz="750" dirty="0">
                  <a:latin typeface="+mj-lt"/>
                </a:rPr>
                <a:t>2nd EP </a:t>
              </a:r>
            </a:p>
            <a:p>
              <a:pPr algn="ctr"/>
              <a:r>
                <a:rPr lang="pl-PL" sz="750" dirty="0">
                  <a:latin typeface="+mj-lt"/>
                </a:rPr>
                <a:t>(</a:t>
              </a:r>
              <a:r>
                <a:rPr lang="pl-PL" sz="750" baseline="30000" dirty="0">
                  <a:latin typeface="+mj-lt"/>
                </a:rPr>
                <a:t>12</a:t>
              </a:r>
              <a:r>
                <a:rPr lang="pl-PL" sz="750" dirty="0">
                  <a:latin typeface="+mj-lt"/>
                </a:rPr>
                <a:t>C)</a:t>
              </a:r>
            </a:p>
          </p:txBody>
        </p:sp>
        <p:sp>
          <p:nvSpPr>
            <p:cNvPr id="102" name="pole tekstowe 101">
              <a:extLst>
                <a:ext uri="{FF2B5EF4-FFF2-40B4-BE49-F238E27FC236}">
                  <a16:creationId xmlns:a16="http://schemas.microsoft.com/office/drawing/2014/main" id="{6F3BF891-FECB-4600-B077-1E7065134A40}"/>
                </a:ext>
              </a:extLst>
            </p:cNvPr>
            <p:cNvSpPr txBox="1"/>
            <p:nvPr/>
          </p:nvSpPr>
          <p:spPr>
            <a:xfrm>
              <a:off x="5669486" y="1668996"/>
              <a:ext cx="333746" cy="20774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pl-PL" sz="750" dirty="0">
                  <a:latin typeface="+mj-lt"/>
                </a:rPr>
                <a:t>511</a:t>
              </a:r>
            </a:p>
          </p:txBody>
        </p:sp>
      </p:grpSp>
      <p:cxnSp>
        <p:nvCxnSpPr>
          <p:cNvPr id="24" name="Łącznik prosty 23">
            <a:extLst>
              <a:ext uri="{FF2B5EF4-FFF2-40B4-BE49-F238E27FC236}">
                <a16:creationId xmlns:a16="http://schemas.microsoft.com/office/drawing/2014/main" id="{49FAAB9B-1B1A-4843-808C-5DBCC9CDC216}"/>
              </a:ext>
            </a:extLst>
          </p:cNvPr>
          <p:cNvCxnSpPr/>
          <p:nvPr/>
        </p:nvCxnSpPr>
        <p:spPr>
          <a:xfrm>
            <a:off x="1606359" y="3336077"/>
            <a:ext cx="0" cy="1334903"/>
          </a:xfrm>
          <a:prstGeom prst="line">
            <a:avLst/>
          </a:prstGeom>
          <a:ln w="28575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0" name="Łącznik prosty 109">
            <a:extLst>
              <a:ext uri="{FF2B5EF4-FFF2-40B4-BE49-F238E27FC236}">
                <a16:creationId xmlns:a16="http://schemas.microsoft.com/office/drawing/2014/main" id="{2D184C22-84B5-4452-816D-B29D52E013DE}"/>
              </a:ext>
            </a:extLst>
          </p:cNvPr>
          <p:cNvCxnSpPr>
            <a:cxnSpLocks/>
          </p:cNvCxnSpPr>
          <p:nvPr/>
        </p:nvCxnSpPr>
        <p:spPr>
          <a:xfrm>
            <a:off x="1763839" y="3141536"/>
            <a:ext cx="0" cy="1529444"/>
          </a:xfrm>
          <a:prstGeom prst="line">
            <a:avLst/>
          </a:prstGeom>
          <a:ln w="28575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pole tekstowe 24">
            <a:extLst>
              <a:ext uri="{FF2B5EF4-FFF2-40B4-BE49-F238E27FC236}">
                <a16:creationId xmlns:a16="http://schemas.microsoft.com/office/drawing/2014/main" id="{0B832189-4EC1-4709-8C36-B35A6D146821}"/>
              </a:ext>
            </a:extLst>
          </p:cNvPr>
          <p:cNvSpPr txBox="1"/>
          <p:nvPr/>
        </p:nvSpPr>
        <p:spPr>
          <a:xfrm>
            <a:off x="1565315" y="2875149"/>
            <a:ext cx="369012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l-PL" sz="1400" dirty="0">
                <a:latin typeface="+mj-lt"/>
              </a:rPr>
              <a:t>Sn</a:t>
            </a:r>
          </a:p>
        </p:txBody>
      </p:sp>
      <p:sp>
        <p:nvSpPr>
          <p:cNvPr id="111" name="pole tekstowe 110">
            <a:extLst>
              <a:ext uri="{FF2B5EF4-FFF2-40B4-BE49-F238E27FC236}">
                <a16:creationId xmlns:a16="http://schemas.microsoft.com/office/drawing/2014/main" id="{7CF9E7D4-D5E3-4450-A3BC-CF13E3C30BBA}"/>
              </a:ext>
            </a:extLst>
          </p:cNvPr>
          <p:cNvSpPr txBox="1"/>
          <p:nvPr/>
        </p:nvSpPr>
        <p:spPr>
          <a:xfrm>
            <a:off x="1428337" y="3055713"/>
            <a:ext cx="37061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l-PL" sz="1400" dirty="0" err="1">
                <a:latin typeface="+mj-lt"/>
              </a:rPr>
              <a:t>Sp</a:t>
            </a:r>
            <a:endParaRPr lang="pl-PL" sz="1400" dirty="0">
              <a:latin typeface="+mj-lt"/>
            </a:endParaRPr>
          </a:p>
        </p:txBody>
      </p:sp>
      <p:grpSp>
        <p:nvGrpSpPr>
          <p:cNvPr id="37" name="Grupa 36">
            <a:extLst>
              <a:ext uri="{FF2B5EF4-FFF2-40B4-BE49-F238E27FC236}">
                <a16:creationId xmlns:a16="http://schemas.microsoft.com/office/drawing/2014/main" id="{B73B06DA-2396-416F-BE47-F0F5034AB1D0}"/>
              </a:ext>
            </a:extLst>
          </p:cNvPr>
          <p:cNvGrpSpPr/>
          <p:nvPr/>
        </p:nvGrpSpPr>
        <p:grpSpPr>
          <a:xfrm>
            <a:off x="2620004" y="2982230"/>
            <a:ext cx="6357923" cy="2292307"/>
            <a:chOff x="2620004" y="2982230"/>
            <a:chExt cx="6357923" cy="2292307"/>
          </a:xfrm>
        </p:grpSpPr>
        <p:grpSp>
          <p:nvGrpSpPr>
            <p:cNvPr id="36" name="Grupa 35">
              <a:extLst>
                <a:ext uri="{FF2B5EF4-FFF2-40B4-BE49-F238E27FC236}">
                  <a16:creationId xmlns:a16="http://schemas.microsoft.com/office/drawing/2014/main" id="{7599A0FE-7CF5-4116-85B9-71E7E274EC8A}"/>
                </a:ext>
              </a:extLst>
            </p:cNvPr>
            <p:cNvGrpSpPr/>
            <p:nvPr/>
          </p:nvGrpSpPr>
          <p:grpSpPr>
            <a:xfrm>
              <a:off x="5251964" y="2982230"/>
              <a:ext cx="3725963" cy="2031955"/>
              <a:chOff x="5251964" y="2982230"/>
              <a:chExt cx="3725963" cy="2031955"/>
            </a:xfrm>
          </p:grpSpPr>
          <p:pic>
            <p:nvPicPr>
              <p:cNvPr id="20" name="Obraz 19">
                <a:extLst>
                  <a:ext uri="{FF2B5EF4-FFF2-40B4-BE49-F238E27FC236}">
                    <a16:creationId xmlns:a16="http://schemas.microsoft.com/office/drawing/2014/main" id="{A471F83C-7164-47A1-B576-6CFFBB10DBCD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8"/>
              <a:stretch>
                <a:fillRect/>
              </a:stretch>
            </p:blipFill>
            <p:spPr>
              <a:xfrm>
                <a:off x="5389040" y="2982230"/>
                <a:ext cx="3588887" cy="1834847"/>
              </a:xfrm>
              <a:prstGeom prst="rect">
                <a:avLst/>
              </a:prstGeom>
            </p:spPr>
          </p:pic>
          <p:grpSp>
            <p:nvGrpSpPr>
              <p:cNvPr id="2" name="Grupa 1">
                <a:extLst>
                  <a:ext uri="{FF2B5EF4-FFF2-40B4-BE49-F238E27FC236}">
                    <a16:creationId xmlns:a16="http://schemas.microsoft.com/office/drawing/2014/main" id="{B39A2C50-A878-4593-B2CB-1D3FB8D999E9}"/>
                  </a:ext>
                </a:extLst>
              </p:cNvPr>
              <p:cNvGrpSpPr/>
              <p:nvPr/>
            </p:nvGrpSpPr>
            <p:grpSpPr>
              <a:xfrm>
                <a:off x="5251964" y="3141536"/>
                <a:ext cx="3644364" cy="1872649"/>
                <a:chOff x="5294251" y="3117314"/>
                <a:chExt cx="3644364" cy="1872649"/>
              </a:xfrm>
            </p:grpSpPr>
            <p:sp>
              <p:nvSpPr>
                <p:cNvPr id="56" name="pole tekstowe 55">
                  <a:extLst>
                    <a:ext uri="{FF2B5EF4-FFF2-40B4-BE49-F238E27FC236}">
                      <a16:creationId xmlns:a16="http://schemas.microsoft.com/office/drawing/2014/main" id="{6441DACA-B754-4BF1-B0C1-48E022E49FAC}"/>
                    </a:ext>
                  </a:extLst>
                </p:cNvPr>
                <p:cNvSpPr txBox="1"/>
                <p:nvPr/>
              </p:nvSpPr>
              <p:spPr>
                <a:xfrm>
                  <a:off x="6688595" y="4743742"/>
                  <a:ext cx="1595041" cy="246221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pl-PL" sz="1000" dirty="0">
                      <a:latin typeface="+mj-lt"/>
                    </a:rPr>
                    <a:t>Gamma Energy [</a:t>
                  </a:r>
                  <a:r>
                    <a:rPr lang="pl-PL" sz="1000" dirty="0" err="1">
                      <a:latin typeface="+mj-lt"/>
                    </a:rPr>
                    <a:t>keV</a:t>
                  </a:r>
                  <a:r>
                    <a:rPr lang="pl-PL" sz="1000" dirty="0">
                      <a:latin typeface="+mj-lt"/>
                    </a:rPr>
                    <a:t>]</a:t>
                  </a:r>
                </a:p>
              </p:txBody>
            </p:sp>
            <p:sp>
              <p:nvSpPr>
                <p:cNvPr id="57" name="pole tekstowe 56">
                  <a:extLst>
                    <a:ext uri="{FF2B5EF4-FFF2-40B4-BE49-F238E27FC236}">
                      <a16:creationId xmlns:a16="http://schemas.microsoft.com/office/drawing/2014/main" id="{6763A539-A8A5-42D0-9401-C94D2755018D}"/>
                    </a:ext>
                  </a:extLst>
                </p:cNvPr>
                <p:cNvSpPr txBox="1"/>
                <p:nvPr/>
              </p:nvSpPr>
              <p:spPr>
                <a:xfrm rot="16200000">
                  <a:off x="4913684" y="3702585"/>
                  <a:ext cx="1007355" cy="246221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lang="pl-PL" sz="1000" dirty="0" err="1">
                      <a:latin typeface="+mj-lt"/>
                    </a:rPr>
                    <a:t>Counts</a:t>
                  </a:r>
                  <a:endParaRPr lang="pl-PL" sz="1000" dirty="0">
                    <a:latin typeface="+mj-lt"/>
                  </a:endParaRPr>
                </a:p>
              </p:txBody>
            </p:sp>
            <p:sp>
              <p:nvSpPr>
                <p:cNvPr id="63" name="pole tekstowe 62">
                  <a:extLst>
                    <a:ext uri="{FF2B5EF4-FFF2-40B4-BE49-F238E27FC236}">
                      <a16:creationId xmlns:a16="http://schemas.microsoft.com/office/drawing/2014/main" id="{EBCF8032-7B5A-469D-8C52-A9EF52F24CC2}"/>
                    </a:ext>
                  </a:extLst>
                </p:cNvPr>
                <p:cNvSpPr txBox="1"/>
                <p:nvPr/>
              </p:nvSpPr>
              <p:spPr>
                <a:xfrm>
                  <a:off x="7890155" y="3117314"/>
                  <a:ext cx="1048460" cy="153888"/>
                </a:xfrm>
                <a:prstGeom prst="rect">
                  <a:avLst/>
                </a:prstGeom>
                <a:solidFill>
                  <a:srgbClr val="FFFF99"/>
                </a:solidFill>
              </p:spPr>
              <p:txBody>
                <a:bodyPr wrap="square" lIns="0" tIns="0" rIns="0" bIns="0" rtlCol="0" anchor="ctr" anchorCtr="0">
                  <a:spAutoFit/>
                </a:bodyPr>
                <a:lstStyle/>
                <a:p>
                  <a:pPr algn="ctr"/>
                  <a:r>
                    <a:rPr lang="pl-PL" sz="1000" dirty="0">
                      <a:latin typeface="+mj-lt"/>
                    </a:rPr>
                    <a:t>Ex GATE &gt; 20 </a:t>
                  </a:r>
                  <a:r>
                    <a:rPr lang="pl-PL" sz="1000" dirty="0" err="1">
                      <a:latin typeface="+mj-lt"/>
                    </a:rPr>
                    <a:t>MeV</a:t>
                  </a:r>
                  <a:endParaRPr lang="pl-PL" sz="1000" dirty="0">
                    <a:latin typeface="+mj-lt"/>
                  </a:endParaRPr>
                </a:p>
              </p:txBody>
            </p:sp>
          </p:grpSp>
          <p:sp>
            <p:nvSpPr>
              <p:cNvPr id="103" name="pole tekstowe 102">
                <a:extLst>
                  <a:ext uri="{FF2B5EF4-FFF2-40B4-BE49-F238E27FC236}">
                    <a16:creationId xmlns:a16="http://schemas.microsoft.com/office/drawing/2014/main" id="{7AC4DE17-D1AF-4862-B966-7ECA4B0D083C}"/>
                  </a:ext>
                </a:extLst>
              </p:cNvPr>
              <p:cNvSpPr txBox="1"/>
              <p:nvPr/>
            </p:nvSpPr>
            <p:spPr>
              <a:xfrm>
                <a:off x="6162328" y="2990570"/>
                <a:ext cx="620113" cy="20774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pl-PL" sz="750" dirty="0">
                    <a:latin typeface="+mj-lt"/>
                  </a:rPr>
                  <a:t>2124 (</a:t>
                </a:r>
                <a:r>
                  <a:rPr lang="pl-PL" sz="750" baseline="30000" dirty="0">
                    <a:latin typeface="+mj-lt"/>
                  </a:rPr>
                  <a:t>11</a:t>
                </a:r>
                <a:r>
                  <a:rPr lang="pl-PL" sz="750" dirty="0">
                    <a:latin typeface="+mj-lt"/>
                  </a:rPr>
                  <a:t>B)</a:t>
                </a:r>
              </a:p>
            </p:txBody>
          </p:sp>
          <p:sp>
            <p:nvSpPr>
              <p:cNvPr id="106" name="Gwiazda: 5 punktów 105">
                <a:extLst>
                  <a:ext uri="{FF2B5EF4-FFF2-40B4-BE49-F238E27FC236}">
                    <a16:creationId xmlns:a16="http://schemas.microsoft.com/office/drawing/2014/main" id="{45E3F25F-A6FD-49C7-8CDA-2B2AFDFB3F9D}"/>
                  </a:ext>
                </a:extLst>
              </p:cNvPr>
              <p:cNvSpPr/>
              <p:nvPr/>
            </p:nvSpPr>
            <p:spPr>
              <a:xfrm rot="4432991">
                <a:off x="6330502" y="3153147"/>
                <a:ext cx="66808" cy="59559"/>
              </a:xfrm>
              <a:prstGeom prst="star5">
                <a:avLst>
                  <a:gd name="adj" fmla="val 25945"/>
                  <a:gd name="hf" fmla="val 105146"/>
                  <a:gd name="vf" fmla="val 110557"/>
                </a:avLst>
              </a:prstGeom>
              <a:solidFill>
                <a:srgbClr val="FFFF00"/>
              </a:solidFill>
              <a:ln w="9525"/>
            </p:spPr>
            <p:style>
              <a:lnRef idx="2">
                <a:schemeClr val="accent4">
                  <a:shade val="50000"/>
                </a:schemeClr>
              </a:lnRef>
              <a:fillRef idx="1">
                <a:schemeClr val="accent4"/>
              </a:fillRef>
              <a:effectRef idx="0">
                <a:schemeClr val="accent4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l-PL"/>
              </a:p>
            </p:txBody>
          </p:sp>
          <p:sp>
            <p:nvSpPr>
              <p:cNvPr id="108" name="pole tekstowe 107">
                <a:extLst>
                  <a:ext uri="{FF2B5EF4-FFF2-40B4-BE49-F238E27FC236}">
                    <a16:creationId xmlns:a16="http://schemas.microsoft.com/office/drawing/2014/main" id="{A3AE8728-87AB-4DA3-AE00-0E94ADF1E93D}"/>
                  </a:ext>
                </a:extLst>
              </p:cNvPr>
              <p:cNvSpPr txBox="1"/>
              <p:nvPr/>
            </p:nvSpPr>
            <p:spPr>
              <a:xfrm>
                <a:off x="6033310" y="3400270"/>
                <a:ext cx="412292" cy="3231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pl-PL" sz="750" dirty="0">
                    <a:latin typeface="+mj-lt"/>
                  </a:rPr>
                  <a:t>2000 </a:t>
                </a:r>
              </a:p>
              <a:p>
                <a:pPr algn="ctr"/>
                <a:r>
                  <a:rPr lang="pl-PL" sz="750" dirty="0">
                    <a:latin typeface="+mj-lt"/>
                  </a:rPr>
                  <a:t>(</a:t>
                </a:r>
                <a:r>
                  <a:rPr lang="pl-PL" sz="750" baseline="30000" dirty="0">
                    <a:latin typeface="+mj-lt"/>
                  </a:rPr>
                  <a:t>11</a:t>
                </a:r>
                <a:r>
                  <a:rPr lang="pl-PL" sz="750" dirty="0">
                    <a:latin typeface="+mj-lt"/>
                  </a:rPr>
                  <a:t>C)</a:t>
                </a:r>
              </a:p>
            </p:txBody>
          </p:sp>
          <p:sp>
            <p:nvSpPr>
              <p:cNvPr id="109" name="pole tekstowe 108">
                <a:extLst>
                  <a:ext uri="{FF2B5EF4-FFF2-40B4-BE49-F238E27FC236}">
                    <a16:creationId xmlns:a16="http://schemas.microsoft.com/office/drawing/2014/main" id="{A92A7903-6F58-40DE-BD88-DCA2E289ED8E}"/>
                  </a:ext>
                </a:extLst>
              </p:cNvPr>
              <p:cNvSpPr txBox="1"/>
              <p:nvPr/>
            </p:nvSpPr>
            <p:spPr>
              <a:xfrm>
                <a:off x="5669486" y="2990571"/>
                <a:ext cx="333746" cy="20774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pl-PL" sz="750" dirty="0">
                    <a:latin typeface="+mj-lt"/>
                  </a:rPr>
                  <a:t>511</a:t>
                </a:r>
              </a:p>
            </p:txBody>
          </p:sp>
          <p:sp>
            <p:nvSpPr>
              <p:cNvPr id="55" name="pole tekstowe 54">
                <a:extLst>
                  <a:ext uri="{FF2B5EF4-FFF2-40B4-BE49-F238E27FC236}">
                    <a16:creationId xmlns:a16="http://schemas.microsoft.com/office/drawing/2014/main" id="{62DC11C5-106E-450F-A948-18198801B4CF}"/>
                  </a:ext>
                </a:extLst>
              </p:cNvPr>
              <p:cNvSpPr txBox="1"/>
              <p:nvPr/>
            </p:nvSpPr>
            <p:spPr>
              <a:xfrm>
                <a:off x="5757135" y="3592220"/>
                <a:ext cx="377026" cy="3231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pl-PL" sz="750" dirty="0">
                    <a:latin typeface="+mj-lt"/>
                  </a:rPr>
                  <a:t>718 </a:t>
                </a:r>
              </a:p>
              <a:p>
                <a:pPr algn="ctr"/>
                <a:r>
                  <a:rPr lang="pl-PL" sz="750" dirty="0">
                    <a:latin typeface="+mj-lt"/>
                  </a:rPr>
                  <a:t>(</a:t>
                </a:r>
                <a:r>
                  <a:rPr lang="pl-PL" sz="750" baseline="30000" dirty="0">
                    <a:latin typeface="+mj-lt"/>
                  </a:rPr>
                  <a:t>10</a:t>
                </a:r>
                <a:r>
                  <a:rPr lang="pl-PL" sz="750" dirty="0">
                    <a:latin typeface="+mj-lt"/>
                  </a:rPr>
                  <a:t>B)</a:t>
                </a:r>
              </a:p>
            </p:txBody>
          </p:sp>
          <p:sp>
            <p:nvSpPr>
              <p:cNvPr id="58" name="pole tekstowe 57">
                <a:extLst>
                  <a:ext uri="{FF2B5EF4-FFF2-40B4-BE49-F238E27FC236}">
                    <a16:creationId xmlns:a16="http://schemas.microsoft.com/office/drawing/2014/main" id="{595FD47E-DFBF-4301-9EBA-18447F66490A}"/>
                  </a:ext>
                </a:extLst>
              </p:cNvPr>
              <p:cNvSpPr txBox="1"/>
              <p:nvPr/>
            </p:nvSpPr>
            <p:spPr>
              <a:xfrm>
                <a:off x="6747660" y="3811134"/>
                <a:ext cx="412293" cy="3231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pl-PL" sz="750" dirty="0">
                    <a:latin typeface="+mj-lt"/>
                  </a:rPr>
                  <a:t>4319 </a:t>
                </a:r>
              </a:p>
              <a:p>
                <a:pPr algn="ctr"/>
                <a:r>
                  <a:rPr lang="pl-PL" sz="750" dirty="0">
                    <a:latin typeface="+mj-lt"/>
                  </a:rPr>
                  <a:t>(</a:t>
                </a:r>
                <a:r>
                  <a:rPr lang="pl-PL" sz="750" baseline="30000" dirty="0">
                    <a:latin typeface="+mj-lt"/>
                  </a:rPr>
                  <a:t>11</a:t>
                </a:r>
                <a:r>
                  <a:rPr lang="pl-PL" sz="750" dirty="0">
                    <a:latin typeface="+mj-lt"/>
                  </a:rPr>
                  <a:t>C)</a:t>
                </a:r>
              </a:p>
            </p:txBody>
          </p:sp>
          <p:cxnSp>
            <p:nvCxnSpPr>
              <p:cNvPr id="4" name="Łącznik prosty ze strzałką 3">
                <a:extLst>
                  <a:ext uri="{FF2B5EF4-FFF2-40B4-BE49-F238E27FC236}">
                    <a16:creationId xmlns:a16="http://schemas.microsoft.com/office/drawing/2014/main" id="{71A676EB-B05A-48FB-B77B-35DCF628671D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6987017" y="4092257"/>
                <a:ext cx="92910" cy="196335"/>
              </a:xfrm>
              <a:prstGeom prst="straightConnector1">
                <a:avLst/>
              </a:prstGeom>
              <a:ln w="9525">
                <a:solidFill>
                  <a:schemeClr val="tx1"/>
                </a:solidFill>
                <a:tailEnd type="triangle" w="sm" len="sm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61" name="pole tekstowe 60">
                <a:extLst>
                  <a:ext uri="{FF2B5EF4-FFF2-40B4-BE49-F238E27FC236}">
                    <a16:creationId xmlns:a16="http://schemas.microsoft.com/office/drawing/2014/main" id="{26AE6947-76D4-40F5-AC4A-D84ECBC037BE}"/>
                  </a:ext>
                </a:extLst>
              </p:cNvPr>
              <p:cNvSpPr txBox="1"/>
              <p:nvPr/>
            </p:nvSpPr>
            <p:spPr>
              <a:xfrm>
                <a:off x="6969191" y="3893548"/>
                <a:ext cx="607859" cy="20774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pl-PL" sz="750" dirty="0">
                    <a:latin typeface="+mj-lt"/>
                  </a:rPr>
                  <a:t>4439 (</a:t>
                </a:r>
                <a:r>
                  <a:rPr lang="pl-PL" sz="750" baseline="30000" dirty="0">
                    <a:latin typeface="+mj-lt"/>
                  </a:rPr>
                  <a:t>12</a:t>
                </a:r>
                <a:r>
                  <a:rPr lang="pl-PL" sz="750" dirty="0">
                    <a:latin typeface="+mj-lt"/>
                  </a:rPr>
                  <a:t>C)</a:t>
                </a:r>
              </a:p>
            </p:txBody>
          </p:sp>
          <p:sp>
            <p:nvSpPr>
              <p:cNvPr id="65" name="pole tekstowe 64">
                <a:extLst>
                  <a:ext uri="{FF2B5EF4-FFF2-40B4-BE49-F238E27FC236}">
                    <a16:creationId xmlns:a16="http://schemas.microsoft.com/office/drawing/2014/main" id="{1E9EA931-1F93-432D-BC31-C6244012CA07}"/>
                  </a:ext>
                </a:extLst>
              </p:cNvPr>
              <p:cNvSpPr txBox="1"/>
              <p:nvPr/>
            </p:nvSpPr>
            <p:spPr>
              <a:xfrm>
                <a:off x="6356348" y="4178128"/>
                <a:ext cx="412293" cy="3231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pl-PL" sz="750" dirty="0">
                    <a:latin typeface="+mj-lt"/>
                  </a:rPr>
                  <a:t>2804 </a:t>
                </a:r>
              </a:p>
              <a:p>
                <a:pPr algn="ctr"/>
                <a:r>
                  <a:rPr lang="pl-PL" sz="750" dirty="0">
                    <a:latin typeface="+mj-lt"/>
                  </a:rPr>
                  <a:t>(</a:t>
                </a:r>
                <a:r>
                  <a:rPr lang="pl-PL" sz="750" baseline="30000" dirty="0">
                    <a:latin typeface="+mj-lt"/>
                  </a:rPr>
                  <a:t>11</a:t>
                </a:r>
                <a:r>
                  <a:rPr lang="pl-PL" sz="750" dirty="0">
                    <a:latin typeface="+mj-lt"/>
                  </a:rPr>
                  <a:t>C)</a:t>
                </a:r>
              </a:p>
            </p:txBody>
          </p:sp>
          <p:sp>
            <p:nvSpPr>
              <p:cNvPr id="66" name="pole tekstowe 65">
                <a:extLst>
                  <a:ext uri="{FF2B5EF4-FFF2-40B4-BE49-F238E27FC236}">
                    <a16:creationId xmlns:a16="http://schemas.microsoft.com/office/drawing/2014/main" id="{35B10F9A-4496-418C-B313-878FEF288251}"/>
                  </a:ext>
                </a:extLst>
              </p:cNvPr>
              <p:cNvSpPr txBox="1"/>
              <p:nvPr/>
            </p:nvSpPr>
            <p:spPr>
              <a:xfrm>
                <a:off x="7118287" y="4080486"/>
                <a:ext cx="412293" cy="3231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pl-PL" sz="750" dirty="0">
                    <a:latin typeface="+mj-lt"/>
                  </a:rPr>
                  <a:t>4804 </a:t>
                </a:r>
              </a:p>
              <a:p>
                <a:r>
                  <a:rPr lang="pl-PL" sz="750" dirty="0">
                    <a:latin typeface="+mj-lt"/>
                  </a:rPr>
                  <a:t>(</a:t>
                </a:r>
                <a:r>
                  <a:rPr lang="pl-PL" sz="750" baseline="30000" dirty="0">
                    <a:latin typeface="+mj-lt"/>
                  </a:rPr>
                  <a:t>11</a:t>
                </a:r>
                <a:r>
                  <a:rPr lang="pl-PL" sz="750" dirty="0">
                    <a:latin typeface="+mj-lt"/>
                  </a:rPr>
                  <a:t>C)</a:t>
                </a:r>
              </a:p>
            </p:txBody>
          </p:sp>
          <p:cxnSp>
            <p:nvCxnSpPr>
              <p:cNvPr id="67" name="Łącznik prosty ze strzałką 66">
                <a:extLst>
                  <a:ext uri="{FF2B5EF4-FFF2-40B4-BE49-F238E27FC236}">
                    <a16:creationId xmlns:a16="http://schemas.microsoft.com/office/drawing/2014/main" id="{3A589C93-F17C-451A-8A59-E71D4289C37A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7249054" y="4371994"/>
                <a:ext cx="24066" cy="137192"/>
              </a:xfrm>
              <a:prstGeom prst="straightConnector1">
                <a:avLst/>
              </a:prstGeom>
              <a:ln w="9525">
                <a:solidFill>
                  <a:schemeClr val="tx1"/>
                </a:solidFill>
                <a:tailEnd type="triangle" w="sm" len="sm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68" name="pole tekstowe 67">
                <a:extLst>
                  <a:ext uri="{FF2B5EF4-FFF2-40B4-BE49-F238E27FC236}">
                    <a16:creationId xmlns:a16="http://schemas.microsoft.com/office/drawing/2014/main" id="{D0DA1118-3112-41F6-827F-A5EE165CD58B}"/>
                  </a:ext>
                </a:extLst>
              </p:cNvPr>
              <p:cNvSpPr txBox="1"/>
              <p:nvPr/>
            </p:nvSpPr>
            <p:spPr>
              <a:xfrm>
                <a:off x="6767862" y="4163094"/>
                <a:ext cx="317716" cy="20774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pl-PL" sz="750" dirty="0">
                    <a:latin typeface="+mj-lt"/>
                  </a:rPr>
                  <a:t>EP </a:t>
                </a:r>
              </a:p>
            </p:txBody>
          </p:sp>
          <p:sp>
            <p:nvSpPr>
              <p:cNvPr id="69" name="pole tekstowe 68">
                <a:extLst>
                  <a:ext uri="{FF2B5EF4-FFF2-40B4-BE49-F238E27FC236}">
                    <a16:creationId xmlns:a16="http://schemas.microsoft.com/office/drawing/2014/main" id="{87F14A57-A69E-4862-8FE1-63D7C6E893C9}"/>
                  </a:ext>
                </a:extLst>
              </p:cNvPr>
              <p:cNvSpPr txBox="1"/>
              <p:nvPr/>
            </p:nvSpPr>
            <p:spPr>
              <a:xfrm>
                <a:off x="7324433" y="4343612"/>
                <a:ext cx="1205779" cy="184666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pl-PL" sz="600" dirty="0">
                    <a:latin typeface="+mj-lt"/>
                  </a:rPr>
                  <a:t>5500, 6478, 6904, 7500 (</a:t>
                </a:r>
                <a:r>
                  <a:rPr lang="pl-PL" sz="600" baseline="30000" dirty="0">
                    <a:latin typeface="+mj-lt"/>
                  </a:rPr>
                  <a:t>11</a:t>
                </a:r>
                <a:r>
                  <a:rPr lang="pl-PL" sz="600" dirty="0">
                    <a:latin typeface="+mj-lt"/>
                  </a:rPr>
                  <a:t>C) </a:t>
                </a:r>
              </a:p>
            </p:txBody>
          </p:sp>
          <p:sp>
            <p:nvSpPr>
              <p:cNvPr id="19" name="Nawias klamrowy zamykający 18">
                <a:extLst>
                  <a:ext uri="{FF2B5EF4-FFF2-40B4-BE49-F238E27FC236}">
                    <a16:creationId xmlns:a16="http://schemas.microsoft.com/office/drawing/2014/main" id="{F992688A-4CE4-4A52-915E-6C2D3C46B157}"/>
                  </a:ext>
                </a:extLst>
              </p:cNvPr>
              <p:cNvSpPr/>
              <p:nvPr/>
            </p:nvSpPr>
            <p:spPr>
              <a:xfrm rot="16200000">
                <a:off x="7762134" y="4150299"/>
                <a:ext cx="114054" cy="800706"/>
              </a:xfrm>
              <a:prstGeom prst="rightBrace">
                <a:avLst/>
              </a:prstGeom>
              <a:ln w="63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pl-PL"/>
              </a:p>
            </p:txBody>
          </p:sp>
          <p:sp>
            <p:nvSpPr>
              <p:cNvPr id="71" name="pole tekstowe 70">
                <a:extLst>
                  <a:ext uri="{FF2B5EF4-FFF2-40B4-BE49-F238E27FC236}">
                    <a16:creationId xmlns:a16="http://schemas.microsoft.com/office/drawing/2014/main" id="{4073E30B-CDBA-4A0B-860D-B9E245CDB086}"/>
                  </a:ext>
                </a:extLst>
              </p:cNvPr>
              <p:cNvSpPr txBox="1"/>
              <p:nvPr/>
            </p:nvSpPr>
            <p:spPr>
              <a:xfrm>
                <a:off x="5819057" y="3835757"/>
                <a:ext cx="412292" cy="3231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pl-PL" sz="750" dirty="0">
                    <a:latin typeface="+mj-lt"/>
                  </a:rPr>
                  <a:t>1022 </a:t>
                </a:r>
              </a:p>
              <a:p>
                <a:pPr algn="ctr"/>
                <a:r>
                  <a:rPr lang="pl-PL" sz="750" dirty="0">
                    <a:latin typeface="+mj-lt"/>
                  </a:rPr>
                  <a:t>(</a:t>
                </a:r>
                <a:r>
                  <a:rPr lang="pl-PL" sz="750" baseline="30000" dirty="0">
                    <a:latin typeface="+mj-lt"/>
                  </a:rPr>
                  <a:t>10</a:t>
                </a:r>
                <a:r>
                  <a:rPr lang="pl-PL" sz="750" dirty="0">
                    <a:latin typeface="+mj-lt"/>
                  </a:rPr>
                  <a:t>B)</a:t>
                </a:r>
              </a:p>
            </p:txBody>
          </p:sp>
          <p:sp>
            <p:nvSpPr>
              <p:cNvPr id="72" name="pole tekstowe 71">
                <a:extLst>
                  <a:ext uri="{FF2B5EF4-FFF2-40B4-BE49-F238E27FC236}">
                    <a16:creationId xmlns:a16="http://schemas.microsoft.com/office/drawing/2014/main" id="{3F15AF23-3EA7-4108-822F-FA20AD5D0D0D}"/>
                  </a:ext>
                </a:extLst>
              </p:cNvPr>
              <p:cNvSpPr txBox="1"/>
              <p:nvPr/>
            </p:nvSpPr>
            <p:spPr>
              <a:xfrm>
                <a:off x="6536364" y="4077805"/>
                <a:ext cx="412293" cy="3231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pl-PL" sz="750" dirty="0">
                    <a:latin typeface="+mj-lt"/>
                  </a:rPr>
                  <a:t>2868 </a:t>
                </a:r>
              </a:p>
              <a:p>
                <a:pPr algn="ctr"/>
                <a:r>
                  <a:rPr lang="pl-PL" sz="750" dirty="0">
                    <a:latin typeface="+mj-lt"/>
                  </a:rPr>
                  <a:t>(</a:t>
                </a:r>
                <a:r>
                  <a:rPr lang="pl-PL" sz="750" baseline="30000" dirty="0">
                    <a:latin typeface="+mj-lt"/>
                  </a:rPr>
                  <a:t>10</a:t>
                </a:r>
                <a:r>
                  <a:rPr lang="pl-PL" sz="750" dirty="0">
                    <a:latin typeface="+mj-lt"/>
                  </a:rPr>
                  <a:t>B)</a:t>
                </a:r>
              </a:p>
            </p:txBody>
          </p:sp>
          <p:cxnSp>
            <p:nvCxnSpPr>
              <p:cNvPr id="73" name="Łącznik prosty ze strzałką 72">
                <a:extLst>
                  <a:ext uri="{FF2B5EF4-FFF2-40B4-BE49-F238E27FC236}">
                    <a16:creationId xmlns:a16="http://schemas.microsoft.com/office/drawing/2014/main" id="{930CBAD4-033D-4188-82EB-131E9432BEC3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6646343" y="4369406"/>
                <a:ext cx="68226" cy="145028"/>
              </a:xfrm>
              <a:prstGeom prst="straightConnector1">
                <a:avLst/>
              </a:prstGeom>
              <a:ln w="9525">
                <a:solidFill>
                  <a:schemeClr val="tx1"/>
                </a:solidFill>
                <a:tailEnd type="triangle" w="sm" len="sm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7" name="Łącznik prosty ze strzałką 76">
                <a:extLst>
                  <a:ext uri="{FF2B5EF4-FFF2-40B4-BE49-F238E27FC236}">
                    <a16:creationId xmlns:a16="http://schemas.microsoft.com/office/drawing/2014/main" id="{14294040-1E27-45B9-A65F-A1ADC39E29E3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6562494" y="4443762"/>
                <a:ext cx="0" cy="98696"/>
              </a:xfrm>
              <a:prstGeom prst="straightConnector1">
                <a:avLst/>
              </a:prstGeom>
              <a:ln w="9525">
                <a:solidFill>
                  <a:schemeClr val="tx1"/>
                </a:solidFill>
                <a:tailEnd type="triangle" w="sm" len="sm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80" name="Łącznik prosty ze strzałką 79">
                <a:extLst>
                  <a:ext uri="{FF2B5EF4-FFF2-40B4-BE49-F238E27FC236}">
                    <a16:creationId xmlns:a16="http://schemas.microsoft.com/office/drawing/2014/main" id="{38086BC7-4B39-45F8-ADB0-FDDD982CA13C}"/>
                  </a:ext>
                </a:extLst>
              </p:cNvPr>
              <p:cNvCxnSpPr>
                <a:cxnSpLocks/>
                <a:stCxn id="66" idx="3"/>
              </p:cNvCxnSpPr>
              <p:nvPr/>
            </p:nvCxnSpPr>
            <p:spPr>
              <a:xfrm flipH="1">
                <a:off x="7350016" y="4242069"/>
                <a:ext cx="180564" cy="220589"/>
              </a:xfrm>
              <a:prstGeom prst="straightConnector1">
                <a:avLst/>
              </a:prstGeom>
              <a:ln w="9525">
                <a:solidFill>
                  <a:schemeClr val="tx1"/>
                </a:solidFill>
                <a:tailEnd type="triangle" w="sm" len="sm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82" name="pole tekstowe 81">
                <a:extLst>
                  <a:ext uri="{FF2B5EF4-FFF2-40B4-BE49-F238E27FC236}">
                    <a16:creationId xmlns:a16="http://schemas.microsoft.com/office/drawing/2014/main" id="{0F8851D3-7CDA-4FB5-9A75-0D4A98BF4004}"/>
                  </a:ext>
                </a:extLst>
              </p:cNvPr>
              <p:cNvSpPr txBox="1"/>
              <p:nvPr/>
            </p:nvSpPr>
            <p:spPr>
              <a:xfrm>
                <a:off x="7435224" y="4098965"/>
                <a:ext cx="620113" cy="20774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pl-PL" sz="750" dirty="0">
                    <a:latin typeface="+mj-lt"/>
                  </a:rPr>
                  <a:t>5019 (</a:t>
                </a:r>
                <a:r>
                  <a:rPr lang="pl-PL" sz="750" baseline="30000" dirty="0">
                    <a:latin typeface="+mj-lt"/>
                  </a:rPr>
                  <a:t>11</a:t>
                </a:r>
                <a:r>
                  <a:rPr lang="pl-PL" sz="750" dirty="0">
                    <a:latin typeface="+mj-lt"/>
                  </a:rPr>
                  <a:t>B)</a:t>
                </a:r>
              </a:p>
            </p:txBody>
          </p:sp>
          <p:sp>
            <p:nvSpPr>
              <p:cNvPr id="83" name="pole tekstowe 82">
                <a:extLst>
                  <a:ext uri="{FF2B5EF4-FFF2-40B4-BE49-F238E27FC236}">
                    <a16:creationId xmlns:a16="http://schemas.microsoft.com/office/drawing/2014/main" id="{AB84261E-59C8-4D73-9E15-60779A825588}"/>
                  </a:ext>
                </a:extLst>
              </p:cNvPr>
              <p:cNvSpPr txBox="1"/>
              <p:nvPr/>
            </p:nvSpPr>
            <p:spPr>
              <a:xfrm>
                <a:off x="6183628" y="3747123"/>
                <a:ext cx="620113" cy="3231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pl-PL" sz="750" dirty="0">
                    <a:latin typeface="+mj-lt"/>
                  </a:rPr>
                  <a:t>2297 </a:t>
                </a:r>
              </a:p>
              <a:p>
                <a:pPr algn="ctr"/>
                <a:r>
                  <a:rPr lang="pl-PL" sz="750" dirty="0">
                    <a:latin typeface="+mj-lt"/>
                  </a:rPr>
                  <a:t>(</a:t>
                </a:r>
                <a:r>
                  <a:rPr lang="pl-PL" sz="750" baseline="30000" dirty="0">
                    <a:latin typeface="+mj-lt"/>
                  </a:rPr>
                  <a:t>11</a:t>
                </a:r>
                <a:r>
                  <a:rPr lang="pl-PL" sz="750" dirty="0">
                    <a:latin typeface="+mj-lt"/>
                  </a:rPr>
                  <a:t>B)</a:t>
                </a:r>
              </a:p>
            </p:txBody>
          </p:sp>
          <p:cxnSp>
            <p:nvCxnSpPr>
              <p:cNvPr id="85" name="Łącznik prosty ze strzałką 84">
                <a:extLst>
                  <a:ext uri="{FF2B5EF4-FFF2-40B4-BE49-F238E27FC236}">
                    <a16:creationId xmlns:a16="http://schemas.microsoft.com/office/drawing/2014/main" id="{FED01E5C-65B0-4639-A213-0E32BDC71D0E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6418216" y="4024256"/>
                <a:ext cx="42246" cy="332336"/>
              </a:xfrm>
              <a:prstGeom prst="straightConnector1">
                <a:avLst/>
              </a:prstGeom>
              <a:ln w="9525">
                <a:solidFill>
                  <a:schemeClr val="tx1"/>
                </a:solidFill>
                <a:tailEnd type="triangle" w="sm" len="sm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76" name="Dowolny kształt 45">
              <a:extLst>
                <a:ext uri="{FF2B5EF4-FFF2-40B4-BE49-F238E27FC236}">
                  <a16:creationId xmlns:a16="http://schemas.microsoft.com/office/drawing/2014/main" id="{861DB2E3-B26C-4494-BB50-83B329429E32}"/>
                </a:ext>
              </a:extLst>
            </p:cNvPr>
            <p:cNvSpPr/>
            <p:nvPr/>
          </p:nvSpPr>
          <p:spPr>
            <a:xfrm rot="1179325">
              <a:off x="2620004" y="4196393"/>
              <a:ext cx="2905497" cy="1078144"/>
            </a:xfrm>
            <a:custGeom>
              <a:avLst/>
              <a:gdLst>
                <a:gd name="connsiteX0" fmla="*/ 0 w 1494503"/>
                <a:gd name="connsiteY0" fmla="*/ 117987 h 131032"/>
                <a:gd name="connsiteX1" fmla="*/ 501445 w 1494503"/>
                <a:gd name="connsiteY1" fmla="*/ 127819 h 131032"/>
                <a:gd name="connsiteX2" fmla="*/ 1111045 w 1494503"/>
                <a:gd name="connsiteY2" fmla="*/ 68826 h 131032"/>
                <a:gd name="connsiteX3" fmla="*/ 1494503 w 1494503"/>
                <a:gd name="connsiteY3" fmla="*/ 0 h 13103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494503" h="131032">
                  <a:moveTo>
                    <a:pt x="0" y="117987"/>
                  </a:moveTo>
                  <a:cubicBezTo>
                    <a:pt x="158135" y="126999"/>
                    <a:pt x="316271" y="136012"/>
                    <a:pt x="501445" y="127819"/>
                  </a:cubicBezTo>
                  <a:cubicBezTo>
                    <a:pt x="686619" y="119626"/>
                    <a:pt x="945535" y="90129"/>
                    <a:pt x="1111045" y="68826"/>
                  </a:cubicBezTo>
                  <a:cubicBezTo>
                    <a:pt x="1276555" y="47523"/>
                    <a:pt x="1385529" y="23761"/>
                    <a:pt x="1494503" y="0"/>
                  </a:cubicBezTo>
                </a:path>
              </a:pathLst>
            </a:custGeom>
            <a:noFill/>
            <a:ln w="19050">
              <a:solidFill>
                <a:srgbClr val="FFC000"/>
              </a:solidFill>
              <a:tailEnd type="stealth" w="lg" len="lg"/>
              <a:extLst>
                <a:ext uri="{C807C97D-BFC1-408E-A445-0C87EB9F89A2}">
                  <ask:lineSketchStyleProps xmlns:ask="http://schemas.microsoft.com/office/drawing/2018/sketchyshapes">
                    <ask:type>
                      <ask:lineSketchNone/>
                    </ask:type>
                  </ask:lineSketchStyleProps>
                </a:ext>
              </a:extLst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l-PL"/>
            </a:p>
          </p:txBody>
        </p:sp>
      </p:grpSp>
    </p:spTree>
    <p:extLst>
      <p:ext uri="{BB962C8B-B14F-4D97-AF65-F5344CB8AC3E}">
        <p14:creationId xmlns:p14="http://schemas.microsoft.com/office/powerpoint/2010/main" val="216367399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5" grpId="0" animBg="1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3" name="Obraz 92">
            <a:extLst>
              <a:ext uri="{FF2B5EF4-FFF2-40B4-BE49-F238E27FC236}">
                <a16:creationId xmlns:a16="http://schemas.microsoft.com/office/drawing/2014/main" id="{2A9B52F4-A8CD-4758-8C72-AE5804D4BE27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35366" y="525710"/>
            <a:ext cx="2435663" cy="2212836"/>
          </a:xfrm>
          <a:prstGeom prst="rect">
            <a:avLst/>
          </a:prstGeom>
        </p:spPr>
      </p:pic>
      <p:pic>
        <p:nvPicPr>
          <p:cNvPr id="6" name="Obraz 5">
            <a:extLst>
              <a:ext uri="{FF2B5EF4-FFF2-40B4-BE49-F238E27FC236}">
                <a16:creationId xmlns:a16="http://schemas.microsoft.com/office/drawing/2014/main" id="{8FD0E6AC-8EB6-4070-8662-7EBA56CA2AF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42341" y="1813375"/>
            <a:ext cx="2779188" cy="3017287"/>
          </a:xfrm>
          <a:prstGeom prst="rect">
            <a:avLst/>
          </a:prstGeom>
        </p:spPr>
      </p:pic>
      <p:sp>
        <p:nvSpPr>
          <p:cNvPr id="7" name="pole tekstowe 6">
            <a:extLst>
              <a:ext uri="{FF2B5EF4-FFF2-40B4-BE49-F238E27FC236}">
                <a16:creationId xmlns:a16="http://schemas.microsoft.com/office/drawing/2014/main" id="{C189749B-6046-4DC3-9AA9-60C111189AA4}"/>
              </a:ext>
            </a:extLst>
          </p:cNvPr>
          <p:cNvSpPr txBox="1"/>
          <p:nvPr/>
        </p:nvSpPr>
        <p:spPr>
          <a:xfrm>
            <a:off x="1067862" y="4809686"/>
            <a:ext cx="1819886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050" dirty="0" err="1">
                <a:latin typeface="+mj-lt"/>
              </a:rPr>
              <a:t>Excitation</a:t>
            </a:r>
            <a:r>
              <a:rPr lang="pl-PL" sz="1050" dirty="0">
                <a:latin typeface="+mj-lt"/>
              </a:rPr>
              <a:t> Energy [</a:t>
            </a:r>
            <a:r>
              <a:rPr lang="pl-PL" sz="1050" dirty="0" err="1">
                <a:latin typeface="+mj-lt"/>
              </a:rPr>
              <a:t>MeV</a:t>
            </a:r>
            <a:r>
              <a:rPr lang="pl-PL" sz="1050" dirty="0">
                <a:latin typeface="+mj-lt"/>
              </a:rPr>
              <a:t>]</a:t>
            </a:r>
          </a:p>
        </p:txBody>
      </p:sp>
      <p:sp>
        <p:nvSpPr>
          <p:cNvPr id="8" name="pole tekstowe 7">
            <a:extLst>
              <a:ext uri="{FF2B5EF4-FFF2-40B4-BE49-F238E27FC236}">
                <a16:creationId xmlns:a16="http://schemas.microsoft.com/office/drawing/2014/main" id="{60C8F97E-5161-442E-A984-8B32354CCAE5}"/>
              </a:ext>
            </a:extLst>
          </p:cNvPr>
          <p:cNvSpPr txBox="1"/>
          <p:nvPr/>
        </p:nvSpPr>
        <p:spPr>
          <a:xfrm rot="16200000">
            <a:off x="-565798" y="2945158"/>
            <a:ext cx="1631469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050" dirty="0">
                <a:latin typeface="+mj-lt"/>
              </a:rPr>
              <a:t>Gamma Energy [</a:t>
            </a:r>
            <a:r>
              <a:rPr lang="pl-PL" sz="1050" dirty="0" err="1">
                <a:latin typeface="+mj-lt"/>
              </a:rPr>
              <a:t>keV</a:t>
            </a:r>
            <a:r>
              <a:rPr lang="pl-PL" sz="1050" dirty="0">
                <a:latin typeface="+mj-lt"/>
              </a:rPr>
              <a:t>]</a:t>
            </a:r>
          </a:p>
        </p:txBody>
      </p:sp>
      <p:pic>
        <p:nvPicPr>
          <p:cNvPr id="11" name="Obraz 10">
            <a:extLst>
              <a:ext uri="{FF2B5EF4-FFF2-40B4-BE49-F238E27FC236}">
                <a16:creationId xmlns:a16="http://schemas.microsoft.com/office/drawing/2014/main" id="{7703BBBE-BA51-43EC-8979-B6C29693B92C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t="2085" b="4317"/>
          <a:stretch/>
        </p:blipFill>
        <p:spPr>
          <a:xfrm>
            <a:off x="405421" y="952458"/>
            <a:ext cx="2735933" cy="909705"/>
          </a:xfrm>
          <a:prstGeom prst="rect">
            <a:avLst/>
          </a:prstGeom>
        </p:spPr>
      </p:pic>
      <p:sp>
        <p:nvSpPr>
          <p:cNvPr id="13" name="pole tekstowe 12">
            <a:extLst>
              <a:ext uri="{FF2B5EF4-FFF2-40B4-BE49-F238E27FC236}">
                <a16:creationId xmlns:a16="http://schemas.microsoft.com/office/drawing/2014/main" id="{3B1B0781-4E02-44C9-B7D2-CC20C9972E32}"/>
              </a:ext>
            </a:extLst>
          </p:cNvPr>
          <p:cNvSpPr txBox="1"/>
          <p:nvPr/>
        </p:nvSpPr>
        <p:spPr>
          <a:xfrm rot="16200000">
            <a:off x="67636" y="1294172"/>
            <a:ext cx="604704" cy="207749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pl-PL" sz="750" dirty="0" err="1">
                <a:latin typeface="+mj-lt"/>
              </a:rPr>
              <a:t>Counts</a:t>
            </a:r>
            <a:endParaRPr lang="pl-PL" sz="750" dirty="0">
              <a:latin typeface="+mj-lt"/>
            </a:endParaRPr>
          </a:p>
        </p:txBody>
      </p:sp>
      <p:cxnSp>
        <p:nvCxnSpPr>
          <p:cNvPr id="14" name="Łącznik prostoliniowy 42">
            <a:extLst>
              <a:ext uri="{FF2B5EF4-FFF2-40B4-BE49-F238E27FC236}">
                <a16:creationId xmlns:a16="http://schemas.microsoft.com/office/drawing/2014/main" id="{C019B5CD-FF45-4D59-A7E8-6BE184EC693C}"/>
              </a:ext>
            </a:extLst>
          </p:cNvPr>
          <p:cNvCxnSpPr>
            <a:cxnSpLocks/>
          </p:cNvCxnSpPr>
          <p:nvPr/>
        </p:nvCxnSpPr>
        <p:spPr>
          <a:xfrm>
            <a:off x="905800" y="1054220"/>
            <a:ext cx="3772" cy="803068"/>
          </a:xfrm>
          <a:prstGeom prst="line">
            <a:avLst/>
          </a:prstGeom>
          <a:ln w="19050">
            <a:solidFill>
              <a:schemeClr val="tx1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pole tekstowe 14">
            <a:extLst>
              <a:ext uri="{FF2B5EF4-FFF2-40B4-BE49-F238E27FC236}">
                <a16:creationId xmlns:a16="http://schemas.microsoft.com/office/drawing/2014/main" id="{28F8BDC1-AA3A-492E-BB08-A01E61877F0E}"/>
              </a:ext>
            </a:extLst>
          </p:cNvPr>
          <p:cNvSpPr txBox="1"/>
          <p:nvPr/>
        </p:nvSpPr>
        <p:spPr>
          <a:xfrm>
            <a:off x="824630" y="1632128"/>
            <a:ext cx="177719" cy="138499"/>
          </a:xfrm>
          <a:prstGeom prst="rect">
            <a:avLst/>
          </a:prstGeom>
          <a:solidFill>
            <a:schemeClr val="bg1"/>
          </a:solidFill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pl-PL" sz="900" dirty="0">
                <a:latin typeface="+mj-lt"/>
              </a:rPr>
              <a:t>4.4</a:t>
            </a:r>
          </a:p>
        </p:txBody>
      </p:sp>
      <p:sp>
        <p:nvSpPr>
          <p:cNvPr id="17" name="pole tekstowe 16">
            <a:extLst>
              <a:ext uri="{FF2B5EF4-FFF2-40B4-BE49-F238E27FC236}">
                <a16:creationId xmlns:a16="http://schemas.microsoft.com/office/drawing/2014/main" id="{E962BC63-90C6-4C0E-AF9E-63882CBE65ED}"/>
              </a:ext>
            </a:extLst>
          </p:cNvPr>
          <p:cNvSpPr txBox="1"/>
          <p:nvPr/>
        </p:nvSpPr>
        <p:spPr>
          <a:xfrm>
            <a:off x="1445382" y="1661177"/>
            <a:ext cx="336525" cy="138499"/>
          </a:xfrm>
          <a:prstGeom prst="rect">
            <a:avLst/>
          </a:prstGeom>
          <a:solidFill>
            <a:schemeClr val="bg1"/>
          </a:solidFill>
        </p:spPr>
        <p:txBody>
          <a:bodyPr wrap="square" lIns="0" tIns="0" rIns="0" bIns="0" rtlCol="0">
            <a:spAutoFit/>
          </a:bodyPr>
          <a:lstStyle/>
          <a:p>
            <a:r>
              <a:rPr lang="pl-PL" sz="900" dirty="0">
                <a:latin typeface="+mj-lt"/>
              </a:rPr>
              <a:t>15.1</a:t>
            </a:r>
          </a:p>
        </p:txBody>
      </p:sp>
      <p:pic>
        <p:nvPicPr>
          <p:cNvPr id="62" name="Obraz 61">
            <a:extLst>
              <a:ext uri="{FF2B5EF4-FFF2-40B4-BE49-F238E27FC236}">
                <a16:creationId xmlns:a16="http://schemas.microsoft.com/office/drawing/2014/main" id="{26501050-2BAC-4F2B-A086-2C93E6BBCA1B}"/>
              </a:ext>
            </a:extLst>
          </p:cNvPr>
          <p:cNvPicPr>
            <a:picLocks noChangeAspect="1"/>
          </p:cNvPicPr>
          <p:nvPr/>
        </p:nvPicPr>
        <p:blipFill rotWithShape="1">
          <a:blip r:embed="rId6"/>
          <a:srcRect t="1" b="4020"/>
          <a:stretch/>
        </p:blipFill>
        <p:spPr>
          <a:xfrm rot="5400000" flipH="1">
            <a:off x="2593084" y="2340682"/>
            <a:ext cx="2975334" cy="1962673"/>
          </a:xfrm>
          <a:prstGeom prst="rect">
            <a:avLst/>
          </a:prstGeom>
        </p:spPr>
      </p:pic>
      <p:grpSp>
        <p:nvGrpSpPr>
          <p:cNvPr id="66" name="Grupa 65">
            <a:extLst>
              <a:ext uri="{FF2B5EF4-FFF2-40B4-BE49-F238E27FC236}">
                <a16:creationId xmlns:a16="http://schemas.microsoft.com/office/drawing/2014/main" id="{6339E417-6B30-42EE-829D-0EED7A61F64E}"/>
              </a:ext>
            </a:extLst>
          </p:cNvPr>
          <p:cNvGrpSpPr/>
          <p:nvPr/>
        </p:nvGrpSpPr>
        <p:grpSpPr>
          <a:xfrm>
            <a:off x="7193474" y="935594"/>
            <a:ext cx="1052645" cy="253242"/>
            <a:chOff x="6267788" y="2052281"/>
            <a:chExt cx="1052645" cy="253243"/>
          </a:xfrm>
        </p:grpSpPr>
        <p:grpSp>
          <p:nvGrpSpPr>
            <p:cNvPr id="67" name="Grupa 66">
              <a:extLst>
                <a:ext uri="{FF2B5EF4-FFF2-40B4-BE49-F238E27FC236}">
                  <a16:creationId xmlns:a16="http://schemas.microsoft.com/office/drawing/2014/main" id="{2F812971-AB64-4358-AC88-BBFE5945F002}"/>
                </a:ext>
              </a:extLst>
            </p:cNvPr>
            <p:cNvGrpSpPr/>
            <p:nvPr/>
          </p:nvGrpSpPr>
          <p:grpSpPr>
            <a:xfrm>
              <a:off x="6267788" y="2052281"/>
              <a:ext cx="1052645" cy="253243"/>
              <a:chOff x="3377711" y="4159011"/>
              <a:chExt cx="1052645" cy="253243"/>
            </a:xfrm>
            <a:solidFill>
              <a:srgbClr val="00B050"/>
            </a:solidFill>
          </p:grpSpPr>
          <p:grpSp>
            <p:nvGrpSpPr>
              <p:cNvPr id="69" name="Grupa 68">
                <a:extLst>
                  <a:ext uri="{FF2B5EF4-FFF2-40B4-BE49-F238E27FC236}">
                    <a16:creationId xmlns:a16="http://schemas.microsoft.com/office/drawing/2014/main" id="{BBCA2A16-8786-4CD7-9DE9-80D2BB18EB2E}"/>
                  </a:ext>
                </a:extLst>
              </p:cNvPr>
              <p:cNvGrpSpPr/>
              <p:nvPr/>
            </p:nvGrpSpPr>
            <p:grpSpPr>
              <a:xfrm>
                <a:off x="3377711" y="4159011"/>
                <a:ext cx="685203" cy="141674"/>
                <a:chOff x="3377711" y="4159011"/>
                <a:chExt cx="685203" cy="141674"/>
              </a:xfrm>
              <a:grpFill/>
            </p:grpSpPr>
            <p:sp>
              <p:nvSpPr>
                <p:cNvPr id="71" name="Strzałka w prawo 6">
                  <a:extLst>
                    <a:ext uri="{FF2B5EF4-FFF2-40B4-BE49-F238E27FC236}">
                      <a16:creationId xmlns:a16="http://schemas.microsoft.com/office/drawing/2014/main" id="{1097E0C2-E1FE-439D-AE14-127F1D80F535}"/>
                    </a:ext>
                  </a:extLst>
                </p:cNvPr>
                <p:cNvSpPr/>
                <p:nvPr/>
              </p:nvSpPr>
              <p:spPr>
                <a:xfrm rot="2197957">
                  <a:off x="3377711" y="4159011"/>
                  <a:ext cx="363154" cy="44015"/>
                </a:xfrm>
                <a:prstGeom prst="rightArrow">
                  <a:avLst/>
                </a:prstGeom>
                <a:solidFill>
                  <a:srgbClr val="FF0000"/>
                </a:solidFill>
                <a:ln>
                  <a:solidFill>
                    <a:srgbClr val="FF000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pl-PL"/>
                </a:p>
              </p:txBody>
            </p:sp>
            <p:cxnSp>
              <p:nvCxnSpPr>
                <p:cNvPr id="72" name="Łącznik prostoliniowy 7">
                  <a:extLst>
                    <a:ext uri="{FF2B5EF4-FFF2-40B4-BE49-F238E27FC236}">
                      <a16:creationId xmlns:a16="http://schemas.microsoft.com/office/drawing/2014/main" id="{080D1245-C477-4165-9BD9-8E628C652750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flipH="1">
                  <a:off x="3718134" y="4300685"/>
                  <a:ext cx="344780" cy="0"/>
                </a:xfrm>
                <a:prstGeom prst="line">
                  <a:avLst/>
                </a:prstGeom>
                <a:grpFill/>
                <a:ln w="19050">
                  <a:solidFill>
                    <a:srgbClr val="FF0000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sp>
            <p:nvSpPr>
              <p:cNvPr id="70" name="pole tekstowe 69">
                <a:extLst>
                  <a:ext uri="{FF2B5EF4-FFF2-40B4-BE49-F238E27FC236}">
                    <a16:creationId xmlns:a16="http://schemas.microsoft.com/office/drawing/2014/main" id="{90BAD95F-0A1D-48EF-A986-FA504D241FE9}"/>
                  </a:ext>
                </a:extLst>
              </p:cNvPr>
              <p:cNvSpPr txBox="1"/>
              <p:nvPr/>
            </p:nvSpPr>
            <p:spPr>
              <a:xfrm>
                <a:off x="4021270" y="4204504"/>
                <a:ext cx="409086" cy="20775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rtlCol="0">
                <a:spAutoFit/>
              </a:bodyPr>
              <a:lstStyle/>
              <a:p>
                <a:r>
                  <a:rPr lang="pl-PL" sz="750" b="1" dirty="0">
                    <a:solidFill>
                      <a:srgbClr val="FF0000"/>
                    </a:solidFill>
                    <a:latin typeface="+mj-lt"/>
                  </a:rPr>
                  <a:t>2124</a:t>
                </a:r>
              </a:p>
            </p:txBody>
          </p:sp>
        </p:grpSp>
        <p:cxnSp>
          <p:nvCxnSpPr>
            <p:cNvPr id="68" name="Łącznik prosty ze strzałką 67">
              <a:extLst>
                <a:ext uri="{FF2B5EF4-FFF2-40B4-BE49-F238E27FC236}">
                  <a16:creationId xmlns:a16="http://schemas.microsoft.com/office/drawing/2014/main" id="{5C884DE8-1566-4066-821A-209FABC86A5F}"/>
                </a:ext>
              </a:extLst>
            </p:cNvPr>
            <p:cNvCxnSpPr>
              <a:cxnSpLocks/>
            </p:cNvCxnSpPr>
            <p:nvPr/>
          </p:nvCxnSpPr>
          <p:spPr>
            <a:xfrm>
              <a:off x="6780601" y="2190106"/>
              <a:ext cx="0" cy="92334"/>
            </a:xfrm>
            <a:prstGeom prst="straightConnector1">
              <a:avLst/>
            </a:prstGeom>
            <a:ln>
              <a:solidFill>
                <a:srgbClr val="FF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97" name="Obraz 96">
            <a:extLst>
              <a:ext uri="{FF2B5EF4-FFF2-40B4-BE49-F238E27FC236}">
                <a16:creationId xmlns:a16="http://schemas.microsoft.com/office/drawing/2014/main" id="{EC61E167-7703-43E9-BA28-DC032D74256D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 rot="5400000" flipH="1">
            <a:off x="3150305" y="2167923"/>
            <a:ext cx="1144195" cy="703289"/>
          </a:xfrm>
          <a:prstGeom prst="rect">
            <a:avLst/>
          </a:prstGeom>
        </p:spPr>
      </p:pic>
      <p:sp>
        <p:nvSpPr>
          <p:cNvPr id="98" name="pole tekstowe 97">
            <a:extLst>
              <a:ext uri="{FF2B5EF4-FFF2-40B4-BE49-F238E27FC236}">
                <a16:creationId xmlns:a16="http://schemas.microsoft.com/office/drawing/2014/main" id="{580078A5-030B-4FED-9C76-39AA6726C45F}"/>
              </a:ext>
            </a:extLst>
          </p:cNvPr>
          <p:cNvSpPr txBox="1"/>
          <p:nvPr/>
        </p:nvSpPr>
        <p:spPr>
          <a:xfrm>
            <a:off x="4174883" y="2140370"/>
            <a:ext cx="535023" cy="2769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pl-PL" sz="900" dirty="0">
                <a:latin typeface="+mj-lt"/>
              </a:rPr>
              <a:t>15100 (</a:t>
            </a:r>
            <a:r>
              <a:rPr lang="pl-PL" sz="900" baseline="30000" dirty="0">
                <a:latin typeface="+mj-lt"/>
              </a:rPr>
              <a:t>12</a:t>
            </a:r>
            <a:r>
              <a:rPr lang="pl-PL" sz="900" dirty="0">
                <a:latin typeface="+mj-lt"/>
              </a:rPr>
              <a:t>C)</a:t>
            </a:r>
          </a:p>
        </p:txBody>
      </p:sp>
      <p:cxnSp>
        <p:nvCxnSpPr>
          <p:cNvPr id="99" name="Łącznik prosty 98">
            <a:extLst>
              <a:ext uri="{FF2B5EF4-FFF2-40B4-BE49-F238E27FC236}">
                <a16:creationId xmlns:a16="http://schemas.microsoft.com/office/drawing/2014/main" id="{3B636BD9-36DF-4E96-938F-94110E02E0C2}"/>
              </a:ext>
            </a:extLst>
          </p:cNvPr>
          <p:cNvCxnSpPr>
            <a:cxnSpLocks/>
          </p:cNvCxnSpPr>
          <p:nvPr/>
        </p:nvCxnSpPr>
        <p:spPr>
          <a:xfrm flipH="1" flipV="1">
            <a:off x="3121529" y="1930446"/>
            <a:ext cx="280418" cy="44163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0" name="Łącznik prosty 99">
            <a:extLst>
              <a:ext uri="{FF2B5EF4-FFF2-40B4-BE49-F238E27FC236}">
                <a16:creationId xmlns:a16="http://schemas.microsoft.com/office/drawing/2014/main" id="{FC33A81A-7BAF-4DBA-9BA7-931BA53D9009}"/>
              </a:ext>
            </a:extLst>
          </p:cNvPr>
          <p:cNvCxnSpPr>
            <a:cxnSpLocks/>
          </p:cNvCxnSpPr>
          <p:nvPr/>
        </p:nvCxnSpPr>
        <p:spPr>
          <a:xfrm flipH="1" flipV="1">
            <a:off x="3121530" y="2988184"/>
            <a:ext cx="280417" cy="5206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1" name="Gwiazda: 5 punktów 100">
            <a:extLst>
              <a:ext uri="{FF2B5EF4-FFF2-40B4-BE49-F238E27FC236}">
                <a16:creationId xmlns:a16="http://schemas.microsoft.com/office/drawing/2014/main" id="{A5FB7BC5-351D-445D-AD8F-40FA6AF86917}"/>
              </a:ext>
            </a:extLst>
          </p:cNvPr>
          <p:cNvSpPr/>
          <p:nvPr/>
        </p:nvSpPr>
        <p:spPr>
          <a:xfrm rot="5400000">
            <a:off x="4065307" y="2182526"/>
            <a:ext cx="56063" cy="54187"/>
          </a:xfrm>
          <a:prstGeom prst="star5">
            <a:avLst>
              <a:gd name="adj" fmla="val 25945"/>
              <a:gd name="hf" fmla="val 105146"/>
              <a:gd name="vf" fmla="val 110557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 dirty="0"/>
          </a:p>
        </p:txBody>
      </p:sp>
      <p:sp>
        <p:nvSpPr>
          <p:cNvPr id="116" name="Gwiazda: 5 punktów 115">
            <a:extLst>
              <a:ext uri="{FF2B5EF4-FFF2-40B4-BE49-F238E27FC236}">
                <a16:creationId xmlns:a16="http://schemas.microsoft.com/office/drawing/2014/main" id="{9FD97C1A-45EC-4E47-B71E-9B069CEE4D4C}"/>
              </a:ext>
            </a:extLst>
          </p:cNvPr>
          <p:cNvSpPr/>
          <p:nvPr/>
        </p:nvSpPr>
        <p:spPr>
          <a:xfrm rot="5185971">
            <a:off x="3889227" y="4253377"/>
            <a:ext cx="66808" cy="59559"/>
          </a:xfrm>
          <a:prstGeom prst="star5">
            <a:avLst>
              <a:gd name="adj" fmla="val 25945"/>
              <a:gd name="hf" fmla="val 105146"/>
              <a:gd name="vf" fmla="val 110557"/>
            </a:avLst>
          </a:prstGeom>
          <a:solidFill>
            <a:srgbClr val="FFFF00"/>
          </a:solidFill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117" name="pole tekstowe 116">
            <a:extLst>
              <a:ext uri="{FF2B5EF4-FFF2-40B4-BE49-F238E27FC236}">
                <a16:creationId xmlns:a16="http://schemas.microsoft.com/office/drawing/2014/main" id="{2DE8165E-D633-4DD4-90BD-11F19902CE00}"/>
              </a:ext>
            </a:extLst>
          </p:cNvPr>
          <p:cNvSpPr txBox="1"/>
          <p:nvPr/>
        </p:nvSpPr>
        <p:spPr>
          <a:xfrm>
            <a:off x="3875461" y="4190425"/>
            <a:ext cx="620113" cy="20774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l-PL" sz="750" dirty="0">
                <a:latin typeface="+mj-lt"/>
              </a:rPr>
              <a:t>2124 (</a:t>
            </a:r>
            <a:r>
              <a:rPr lang="pl-PL" sz="750" baseline="30000" dirty="0">
                <a:latin typeface="+mj-lt"/>
              </a:rPr>
              <a:t>11</a:t>
            </a:r>
            <a:r>
              <a:rPr lang="pl-PL" sz="750" dirty="0">
                <a:latin typeface="+mj-lt"/>
              </a:rPr>
              <a:t>B)</a:t>
            </a:r>
          </a:p>
        </p:txBody>
      </p:sp>
      <p:sp>
        <p:nvSpPr>
          <p:cNvPr id="118" name="pole tekstowe 117">
            <a:extLst>
              <a:ext uri="{FF2B5EF4-FFF2-40B4-BE49-F238E27FC236}">
                <a16:creationId xmlns:a16="http://schemas.microsoft.com/office/drawing/2014/main" id="{179634A9-F582-47D1-B57B-121FED94A092}"/>
              </a:ext>
            </a:extLst>
          </p:cNvPr>
          <p:cNvSpPr txBox="1"/>
          <p:nvPr/>
        </p:nvSpPr>
        <p:spPr>
          <a:xfrm>
            <a:off x="3917503" y="4417587"/>
            <a:ext cx="554960" cy="20774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pl-PL" sz="750" dirty="0">
                <a:latin typeface="+mj-lt"/>
              </a:rPr>
              <a:t>718 (</a:t>
            </a:r>
            <a:r>
              <a:rPr lang="pl-PL" sz="750" baseline="30000" dirty="0">
                <a:latin typeface="+mj-lt"/>
              </a:rPr>
              <a:t>10</a:t>
            </a:r>
            <a:r>
              <a:rPr lang="pl-PL" sz="750" dirty="0">
                <a:latin typeface="+mj-lt"/>
              </a:rPr>
              <a:t>B)</a:t>
            </a:r>
          </a:p>
        </p:txBody>
      </p:sp>
      <p:sp>
        <p:nvSpPr>
          <p:cNvPr id="119" name="pole tekstowe 118">
            <a:extLst>
              <a:ext uri="{FF2B5EF4-FFF2-40B4-BE49-F238E27FC236}">
                <a16:creationId xmlns:a16="http://schemas.microsoft.com/office/drawing/2014/main" id="{F18FD8BF-AA10-4BAE-9C94-2DE0E8355F8F}"/>
              </a:ext>
            </a:extLst>
          </p:cNvPr>
          <p:cNvSpPr txBox="1"/>
          <p:nvPr/>
        </p:nvSpPr>
        <p:spPr>
          <a:xfrm>
            <a:off x="4741821" y="4394062"/>
            <a:ext cx="333746" cy="20774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pl-PL" sz="750" dirty="0">
                <a:latin typeface="+mj-lt"/>
              </a:rPr>
              <a:t>511</a:t>
            </a:r>
          </a:p>
        </p:txBody>
      </p:sp>
      <p:sp>
        <p:nvSpPr>
          <p:cNvPr id="121" name="Gwiazda: 5 punktów 120">
            <a:extLst>
              <a:ext uri="{FF2B5EF4-FFF2-40B4-BE49-F238E27FC236}">
                <a16:creationId xmlns:a16="http://schemas.microsoft.com/office/drawing/2014/main" id="{4BA40AAC-8474-4A53-9F0D-4ACEDE481E6C}"/>
              </a:ext>
            </a:extLst>
          </p:cNvPr>
          <p:cNvSpPr/>
          <p:nvPr/>
        </p:nvSpPr>
        <p:spPr>
          <a:xfrm rot="5400000">
            <a:off x="3922385" y="4487333"/>
            <a:ext cx="56063" cy="54187"/>
          </a:xfrm>
          <a:prstGeom prst="star5">
            <a:avLst>
              <a:gd name="adj" fmla="val 25945"/>
              <a:gd name="hf" fmla="val 105146"/>
              <a:gd name="vf" fmla="val 110557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 dirty="0"/>
          </a:p>
        </p:txBody>
      </p:sp>
      <p:sp>
        <p:nvSpPr>
          <p:cNvPr id="122" name="pole tekstowe 121">
            <a:extLst>
              <a:ext uri="{FF2B5EF4-FFF2-40B4-BE49-F238E27FC236}">
                <a16:creationId xmlns:a16="http://schemas.microsoft.com/office/drawing/2014/main" id="{6F87A21C-EE86-465B-AD08-B51C659417F7}"/>
              </a:ext>
            </a:extLst>
          </p:cNvPr>
          <p:cNvSpPr txBox="1"/>
          <p:nvPr/>
        </p:nvSpPr>
        <p:spPr>
          <a:xfrm>
            <a:off x="3615770" y="4263272"/>
            <a:ext cx="607859" cy="20774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pl-PL" sz="750" dirty="0">
                <a:latin typeface="+mj-lt"/>
              </a:rPr>
              <a:t>2000 (</a:t>
            </a:r>
            <a:r>
              <a:rPr lang="pl-PL" sz="750" baseline="30000" dirty="0">
                <a:latin typeface="+mj-lt"/>
              </a:rPr>
              <a:t>11</a:t>
            </a:r>
            <a:r>
              <a:rPr lang="pl-PL" sz="750" dirty="0">
                <a:latin typeface="+mj-lt"/>
              </a:rPr>
              <a:t>C)</a:t>
            </a:r>
          </a:p>
        </p:txBody>
      </p:sp>
      <p:sp>
        <p:nvSpPr>
          <p:cNvPr id="123" name="Gwiazda: 5 punktów 122">
            <a:extLst>
              <a:ext uri="{FF2B5EF4-FFF2-40B4-BE49-F238E27FC236}">
                <a16:creationId xmlns:a16="http://schemas.microsoft.com/office/drawing/2014/main" id="{0953E915-BEB8-4B21-ADE9-32E95D1A10DF}"/>
              </a:ext>
            </a:extLst>
          </p:cNvPr>
          <p:cNvSpPr/>
          <p:nvPr/>
        </p:nvSpPr>
        <p:spPr>
          <a:xfrm rot="5400000">
            <a:off x="3648784" y="4296085"/>
            <a:ext cx="56063" cy="54187"/>
          </a:xfrm>
          <a:prstGeom prst="star5">
            <a:avLst>
              <a:gd name="adj" fmla="val 25945"/>
              <a:gd name="hf" fmla="val 105146"/>
              <a:gd name="vf" fmla="val 110557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 dirty="0"/>
          </a:p>
        </p:txBody>
      </p:sp>
      <p:sp>
        <p:nvSpPr>
          <p:cNvPr id="124" name="pole tekstowe 123">
            <a:extLst>
              <a:ext uri="{FF2B5EF4-FFF2-40B4-BE49-F238E27FC236}">
                <a16:creationId xmlns:a16="http://schemas.microsoft.com/office/drawing/2014/main" id="{5FF418DC-0A55-4DAB-8D02-E4A3AA1F646B}"/>
              </a:ext>
            </a:extLst>
          </p:cNvPr>
          <p:cNvSpPr txBox="1"/>
          <p:nvPr/>
        </p:nvSpPr>
        <p:spPr>
          <a:xfrm>
            <a:off x="4243138" y="3795780"/>
            <a:ext cx="607859" cy="20774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pl-PL" sz="750" dirty="0">
                <a:latin typeface="+mj-lt"/>
              </a:rPr>
              <a:t>4439 (</a:t>
            </a:r>
            <a:r>
              <a:rPr lang="pl-PL" sz="750" baseline="30000" dirty="0">
                <a:latin typeface="+mj-lt"/>
              </a:rPr>
              <a:t>12</a:t>
            </a:r>
            <a:r>
              <a:rPr lang="pl-PL" sz="750" dirty="0">
                <a:latin typeface="+mj-lt"/>
              </a:rPr>
              <a:t>C)</a:t>
            </a:r>
          </a:p>
        </p:txBody>
      </p:sp>
      <p:sp>
        <p:nvSpPr>
          <p:cNvPr id="125" name="pole tekstowe 124">
            <a:extLst>
              <a:ext uri="{FF2B5EF4-FFF2-40B4-BE49-F238E27FC236}">
                <a16:creationId xmlns:a16="http://schemas.microsoft.com/office/drawing/2014/main" id="{C7554E06-B274-44C0-8114-F52E02C361D0}"/>
              </a:ext>
            </a:extLst>
          </p:cNvPr>
          <p:cNvSpPr txBox="1"/>
          <p:nvPr/>
        </p:nvSpPr>
        <p:spPr>
          <a:xfrm>
            <a:off x="3833286" y="3881224"/>
            <a:ext cx="668774" cy="20774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pl-PL" sz="750" dirty="0">
                <a:latin typeface="+mj-lt"/>
              </a:rPr>
              <a:t>1st EP (</a:t>
            </a:r>
            <a:r>
              <a:rPr lang="pl-PL" sz="750" baseline="30000" dirty="0">
                <a:latin typeface="+mj-lt"/>
              </a:rPr>
              <a:t>12</a:t>
            </a:r>
            <a:r>
              <a:rPr lang="pl-PL" sz="750" dirty="0">
                <a:latin typeface="+mj-lt"/>
              </a:rPr>
              <a:t>C)</a:t>
            </a:r>
          </a:p>
        </p:txBody>
      </p:sp>
      <p:sp>
        <p:nvSpPr>
          <p:cNvPr id="126" name="Gwiazda: 5 punktów 125">
            <a:extLst>
              <a:ext uri="{FF2B5EF4-FFF2-40B4-BE49-F238E27FC236}">
                <a16:creationId xmlns:a16="http://schemas.microsoft.com/office/drawing/2014/main" id="{7F007781-BACF-4C97-AB1F-207DDBC05462}"/>
              </a:ext>
            </a:extLst>
          </p:cNvPr>
          <p:cNvSpPr/>
          <p:nvPr/>
        </p:nvSpPr>
        <p:spPr>
          <a:xfrm rot="5400000">
            <a:off x="4248219" y="3860260"/>
            <a:ext cx="56063" cy="54187"/>
          </a:xfrm>
          <a:prstGeom prst="star5">
            <a:avLst>
              <a:gd name="adj" fmla="val 25945"/>
              <a:gd name="hf" fmla="val 105146"/>
              <a:gd name="vf" fmla="val 110557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 dirty="0"/>
          </a:p>
        </p:txBody>
      </p:sp>
      <p:sp>
        <p:nvSpPr>
          <p:cNvPr id="52" name="Tytuł 1">
            <a:extLst>
              <a:ext uri="{FF2B5EF4-FFF2-40B4-BE49-F238E27FC236}">
                <a16:creationId xmlns:a16="http://schemas.microsoft.com/office/drawing/2014/main" id="{2E2F7891-0466-4BA8-8D7D-9FD51AD3FA3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2549" y="203393"/>
            <a:ext cx="5324572" cy="692367"/>
          </a:xfrm>
        </p:spPr>
        <p:txBody>
          <a:bodyPr>
            <a:normAutofit/>
          </a:bodyPr>
          <a:lstStyle/>
          <a:p>
            <a:r>
              <a:rPr lang="pl-PL" sz="2000" dirty="0"/>
              <a:t>Proton-gamma </a:t>
            </a:r>
            <a:r>
              <a:rPr lang="pl-PL" sz="2000" dirty="0" err="1"/>
              <a:t>coincidence</a:t>
            </a:r>
            <a:r>
              <a:rPr lang="pl-PL" sz="2000" dirty="0"/>
              <a:t> </a:t>
            </a:r>
            <a:r>
              <a:rPr lang="pl-PL" sz="2000" dirty="0" err="1"/>
              <a:t>measurement</a:t>
            </a:r>
            <a:endParaRPr lang="pl-PL" sz="2000" dirty="0"/>
          </a:p>
        </p:txBody>
      </p:sp>
      <p:grpSp>
        <p:nvGrpSpPr>
          <p:cNvPr id="10" name="Grupa 9">
            <a:extLst>
              <a:ext uri="{FF2B5EF4-FFF2-40B4-BE49-F238E27FC236}">
                <a16:creationId xmlns:a16="http://schemas.microsoft.com/office/drawing/2014/main" id="{36CEBB49-F83C-4E76-BA65-43321B56FE43}"/>
              </a:ext>
            </a:extLst>
          </p:cNvPr>
          <p:cNvGrpSpPr/>
          <p:nvPr/>
        </p:nvGrpSpPr>
        <p:grpSpPr>
          <a:xfrm>
            <a:off x="625289" y="2972319"/>
            <a:ext cx="8065332" cy="2190907"/>
            <a:chOff x="613566" y="2906669"/>
            <a:chExt cx="8065332" cy="2190907"/>
          </a:xfrm>
        </p:grpSpPr>
        <p:sp>
          <p:nvSpPr>
            <p:cNvPr id="60" name="Prostokąt 59">
              <a:extLst>
                <a:ext uri="{FF2B5EF4-FFF2-40B4-BE49-F238E27FC236}">
                  <a16:creationId xmlns:a16="http://schemas.microsoft.com/office/drawing/2014/main" id="{693435CA-C87C-4555-A634-7B30C63CA0AF}"/>
                </a:ext>
              </a:extLst>
            </p:cNvPr>
            <p:cNvSpPr/>
            <p:nvPr/>
          </p:nvSpPr>
          <p:spPr>
            <a:xfrm>
              <a:off x="613566" y="4174291"/>
              <a:ext cx="2440427" cy="82802"/>
            </a:xfrm>
            <a:prstGeom prst="rect">
              <a:avLst/>
            </a:prstGeom>
            <a:solidFill>
              <a:srgbClr val="FFC000">
                <a:alpha val="54902"/>
              </a:srgbClr>
            </a:solidFill>
            <a:ln w="31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l-PL"/>
            </a:p>
          </p:txBody>
        </p:sp>
        <p:grpSp>
          <p:nvGrpSpPr>
            <p:cNvPr id="5" name="Grupa 4">
              <a:extLst>
                <a:ext uri="{FF2B5EF4-FFF2-40B4-BE49-F238E27FC236}">
                  <a16:creationId xmlns:a16="http://schemas.microsoft.com/office/drawing/2014/main" id="{53B3D3DC-0EC6-4FD0-BCE8-FD972F8886C5}"/>
                </a:ext>
              </a:extLst>
            </p:cNvPr>
            <p:cNvGrpSpPr/>
            <p:nvPr/>
          </p:nvGrpSpPr>
          <p:grpSpPr>
            <a:xfrm>
              <a:off x="5365002" y="2906669"/>
              <a:ext cx="3313896" cy="2111745"/>
              <a:chOff x="5365002" y="2906669"/>
              <a:chExt cx="3313896" cy="2111745"/>
            </a:xfrm>
          </p:grpSpPr>
          <p:pic>
            <p:nvPicPr>
              <p:cNvPr id="4" name="Obraz 3">
                <a:extLst>
                  <a:ext uri="{FF2B5EF4-FFF2-40B4-BE49-F238E27FC236}">
                    <a16:creationId xmlns:a16="http://schemas.microsoft.com/office/drawing/2014/main" id="{D780C084-FB61-40B3-A573-29F008C3DAF4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r="57281" b="52605"/>
              <a:stretch/>
            </p:blipFill>
            <p:spPr>
              <a:xfrm>
                <a:off x="5555649" y="2906669"/>
                <a:ext cx="3123249" cy="1949110"/>
              </a:xfrm>
              <a:prstGeom prst="rect">
                <a:avLst/>
              </a:prstGeom>
            </p:spPr>
          </p:pic>
          <p:grpSp>
            <p:nvGrpSpPr>
              <p:cNvPr id="81" name="Grupa 80">
                <a:extLst>
                  <a:ext uri="{FF2B5EF4-FFF2-40B4-BE49-F238E27FC236}">
                    <a16:creationId xmlns:a16="http://schemas.microsoft.com/office/drawing/2014/main" id="{5AA7245D-2B72-47D0-8A1C-70CECAE7C11E}"/>
                  </a:ext>
                </a:extLst>
              </p:cNvPr>
              <p:cNvGrpSpPr/>
              <p:nvPr/>
            </p:nvGrpSpPr>
            <p:grpSpPr>
              <a:xfrm>
                <a:off x="7287814" y="3256995"/>
                <a:ext cx="593432" cy="1420030"/>
                <a:chOff x="7942273" y="3049282"/>
                <a:chExt cx="593431" cy="1420030"/>
              </a:xfrm>
            </p:grpSpPr>
            <p:cxnSp>
              <p:nvCxnSpPr>
                <p:cNvPr id="82" name="Łącznik prosty 81">
                  <a:extLst>
                    <a:ext uri="{FF2B5EF4-FFF2-40B4-BE49-F238E27FC236}">
                      <a16:creationId xmlns:a16="http://schemas.microsoft.com/office/drawing/2014/main" id="{41D1C981-ADA5-4AFF-B6D9-FF460BB46FA4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7979830" y="3049282"/>
                  <a:ext cx="0" cy="1420030"/>
                </a:xfrm>
                <a:prstGeom prst="line">
                  <a:avLst/>
                </a:prstGeom>
                <a:ln>
                  <a:solidFill>
                    <a:srgbClr val="FF0000"/>
                  </a:solidFill>
                  <a:prstDash val="dash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83" name="pole tekstowe 82">
                  <a:extLst>
                    <a:ext uri="{FF2B5EF4-FFF2-40B4-BE49-F238E27FC236}">
                      <a16:creationId xmlns:a16="http://schemas.microsoft.com/office/drawing/2014/main" id="{9A6643EF-80C1-4BB5-A2B1-5D62B8C18289}"/>
                    </a:ext>
                  </a:extLst>
                </p:cNvPr>
                <p:cNvSpPr txBox="1"/>
                <p:nvPr/>
              </p:nvSpPr>
              <p:spPr>
                <a:xfrm>
                  <a:off x="7942273" y="3830213"/>
                  <a:ext cx="593431" cy="246221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pl-PL" sz="1000" dirty="0">
                      <a:solidFill>
                        <a:srgbClr val="FF0000"/>
                      </a:solidFill>
                      <a:latin typeface="+mj-lt"/>
                    </a:rPr>
                    <a:t>20.7(3)</a:t>
                  </a:r>
                </a:p>
              </p:txBody>
            </p:sp>
          </p:grpSp>
          <p:sp>
            <p:nvSpPr>
              <p:cNvPr id="89" name="pole tekstowe 88">
                <a:extLst>
                  <a:ext uri="{FF2B5EF4-FFF2-40B4-BE49-F238E27FC236}">
                    <a16:creationId xmlns:a16="http://schemas.microsoft.com/office/drawing/2014/main" id="{D884A188-122F-497F-9225-96FD2B9292F1}"/>
                  </a:ext>
                </a:extLst>
              </p:cNvPr>
              <p:cNvSpPr txBox="1"/>
              <p:nvPr/>
            </p:nvSpPr>
            <p:spPr>
              <a:xfrm>
                <a:off x="7480817" y="3044036"/>
                <a:ext cx="1048460" cy="307777"/>
              </a:xfrm>
              <a:prstGeom prst="rect">
                <a:avLst/>
              </a:prstGeom>
              <a:solidFill>
                <a:srgbClr val="FFFF99"/>
              </a:solidFill>
            </p:spPr>
            <p:txBody>
              <a:bodyPr wrap="square" lIns="0" tIns="0" rIns="0" bIns="0" rtlCol="0" anchor="ctr" anchorCtr="0">
                <a:spAutoFit/>
              </a:bodyPr>
              <a:lstStyle/>
              <a:p>
                <a:pPr algn="ctr"/>
                <a:r>
                  <a:rPr lang="pl-PL" sz="1000" dirty="0">
                    <a:latin typeface="+mj-lt"/>
                  </a:rPr>
                  <a:t>GAMMA GATE </a:t>
                </a:r>
              </a:p>
              <a:p>
                <a:pPr algn="ctr"/>
                <a:r>
                  <a:rPr lang="pl-PL" sz="1000" dirty="0">
                    <a:latin typeface="+mj-lt"/>
                  </a:rPr>
                  <a:t>2124 </a:t>
                </a:r>
                <a:r>
                  <a:rPr lang="pl-PL" sz="1000" dirty="0" err="1">
                    <a:latin typeface="+mj-lt"/>
                  </a:rPr>
                  <a:t>keV</a:t>
                </a:r>
                <a:r>
                  <a:rPr lang="pl-PL" sz="1000" dirty="0">
                    <a:latin typeface="+mj-lt"/>
                  </a:rPr>
                  <a:t> (</a:t>
                </a:r>
                <a:r>
                  <a:rPr lang="pl-PL" sz="1000" baseline="30000" dirty="0">
                    <a:latin typeface="+mj-lt"/>
                  </a:rPr>
                  <a:t>11</a:t>
                </a:r>
                <a:r>
                  <a:rPr lang="pl-PL" sz="1000" dirty="0">
                    <a:latin typeface="+mj-lt"/>
                  </a:rPr>
                  <a:t>B)</a:t>
                </a:r>
              </a:p>
            </p:txBody>
          </p:sp>
          <p:sp>
            <p:nvSpPr>
              <p:cNvPr id="90" name="pole tekstowe 89">
                <a:extLst>
                  <a:ext uri="{FF2B5EF4-FFF2-40B4-BE49-F238E27FC236}">
                    <a16:creationId xmlns:a16="http://schemas.microsoft.com/office/drawing/2014/main" id="{7E794694-9EA4-4C9F-AFE5-A2299682FAD9}"/>
                  </a:ext>
                </a:extLst>
              </p:cNvPr>
              <p:cNvSpPr txBox="1"/>
              <p:nvPr/>
            </p:nvSpPr>
            <p:spPr>
              <a:xfrm>
                <a:off x="6418686" y="4772193"/>
                <a:ext cx="1595041" cy="24622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pl-PL" sz="1000" dirty="0" err="1">
                    <a:latin typeface="+mj-lt"/>
                  </a:rPr>
                  <a:t>Excitation</a:t>
                </a:r>
                <a:r>
                  <a:rPr lang="pl-PL" sz="1000" dirty="0">
                    <a:latin typeface="+mj-lt"/>
                  </a:rPr>
                  <a:t> Energy [</a:t>
                </a:r>
                <a:r>
                  <a:rPr lang="pl-PL" sz="1000" dirty="0" err="1">
                    <a:latin typeface="+mj-lt"/>
                  </a:rPr>
                  <a:t>MeV</a:t>
                </a:r>
                <a:r>
                  <a:rPr lang="pl-PL" sz="1000" dirty="0">
                    <a:latin typeface="+mj-lt"/>
                  </a:rPr>
                  <a:t>]</a:t>
                </a:r>
              </a:p>
            </p:txBody>
          </p:sp>
          <p:sp>
            <p:nvSpPr>
              <p:cNvPr id="91" name="pole tekstowe 90">
                <a:extLst>
                  <a:ext uri="{FF2B5EF4-FFF2-40B4-BE49-F238E27FC236}">
                    <a16:creationId xmlns:a16="http://schemas.microsoft.com/office/drawing/2014/main" id="{97ADAD5C-5C3B-4FF4-8FDA-9D751AD6E27B}"/>
                  </a:ext>
                </a:extLst>
              </p:cNvPr>
              <p:cNvSpPr txBox="1"/>
              <p:nvPr/>
            </p:nvSpPr>
            <p:spPr>
              <a:xfrm rot="16200000">
                <a:off x="4984435" y="3702585"/>
                <a:ext cx="1007355" cy="24622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pl-PL" sz="1000" dirty="0" err="1">
                    <a:latin typeface="+mj-lt"/>
                  </a:rPr>
                  <a:t>Counts</a:t>
                </a:r>
                <a:endParaRPr lang="pl-PL" sz="1000" dirty="0">
                  <a:latin typeface="+mj-lt"/>
                </a:endParaRPr>
              </a:p>
            </p:txBody>
          </p:sp>
        </p:grpSp>
        <p:sp>
          <p:nvSpPr>
            <p:cNvPr id="61" name="Dowolny kształt 45">
              <a:extLst>
                <a:ext uri="{FF2B5EF4-FFF2-40B4-BE49-F238E27FC236}">
                  <a16:creationId xmlns:a16="http://schemas.microsoft.com/office/drawing/2014/main" id="{CDA672ED-9263-4C86-8519-759D14F94D33}"/>
                </a:ext>
              </a:extLst>
            </p:cNvPr>
            <p:cNvSpPr/>
            <p:nvPr/>
          </p:nvSpPr>
          <p:spPr>
            <a:xfrm rot="1871899">
              <a:off x="3165476" y="3723686"/>
              <a:ext cx="2404660" cy="1373890"/>
            </a:xfrm>
            <a:custGeom>
              <a:avLst/>
              <a:gdLst>
                <a:gd name="connsiteX0" fmla="*/ 0 w 1494503"/>
                <a:gd name="connsiteY0" fmla="*/ 117987 h 131032"/>
                <a:gd name="connsiteX1" fmla="*/ 501445 w 1494503"/>
                <a:gd name="connsiteY1" fmla="*/ 127819 h 131032"/>
                <a:gd name="connsiteX2" fmla="*/ 1111045 w 1494503"/>
                <a:gd name="connsiteY2" fmla="*/ 68826 h 131032"/>
                <a:gd name="connsiteX3" fmla="*/ 1494503 w 1494503"/>
                <a:gd name="connsiteY3" fmla="*/ 0 h 13103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494503" h="131032">
                  <a:moveTo>
                    <a:pt x="0" y="117987"/>
                  </a:moveTo>
                  <a:cubicBezTo>
                    <a:pt x="158135" y="126999"/>
                    <a:pt x="316271" y="136012"/>
                    <a:pt x="501445" y="127819"/>
                  </a:cubicBezTo>
                  <a:cubicBezTo>
                    <a:pt x="686619" y="119626"/>
                    <a:pt x="945535" y="90129"/>
                    <a:pt x="1111045" y="68826"/>
                  </a:cubicBezTo>
                  <a:cubicBezTo>
                    <a:pt x="1276555" y="47523"/>
                    <a:pt x="1385529" y="23761"/>
                    <a:pt x="1494503" y="0"/>
                  </a:cubicBezTo>
                </a:path>
              </a:pathLst>
            </a:custGeom>
            <a:noFill/>
            <a:ln w="19050">
              <a:solidFill>
                <a:srgbClr val="FFC000"/>
              </a:solidFill>
              <a:tailEnd type="stealth" w="lg" len="lg"/>
              <a:extLst>
                <a:ext uri="{C807C97D-BFC1-408E-A445-0C87EB9F89A2}">
                  <ask:lineSketchStyleProps xmlns:ask="http://schemas.microsoft.com/office/drawing/2018/sketchyshapes">
                    <ask:type>
                      <ask:lineSketchNone/>
                    </ask:type>
                  </ask:lineSketchStyleProps>
                </a:ext>
              </a:extLst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l-PL"/>
            </a:p>
          </p:txBody>
        </p:sp>
      </p:grpSp>
      <p:sp>
        <p:nvSpPr>
          <p:cNvPr id="46" name="CasellaDiTesto 15">
            <a:extLst>
              <a:ext uri="{FF2B5EF4-FFF2-40B4-BE49-F238E27FC236}">
                <a16:creationId xmlns:a16="http://schemas.microsoft.com/office/drawing/2014/main" id="{96E10182-4AB2-4A67-85FB-D18E601D0EBD}"/>
              </a:ext>
            </a:extLst>
          </p:cNvPr>
          <p:cNvSpPr txBox="1"/>
          <p:nvPr/>
        </p:nvSpPr>
        <p:spPr>
          <a:xfrm>
            <a:off x="6902991" y="708486"/>
            <a:ext cx="313214" cy="123111"/>
          </a:xfrm>
          <a:prstGeom prst="rect">
            <a:avLst/>
          </a:prstGeom>
          <a:solidFill>
            <a:schemeClr val="bg1"/>
          </a:solidFill>
        </p:spPr>
        <p:txBody>
          <a:bodyPr wrap="square" lIns="36000" tIns="0" rIns="36000" bIns="0" rtlCol="0">
            <a:spAutoFit/>
          </a:bodyPr>
          <a:lstStyle/>
          <a:p>
            <a:pPr algn="ctr"/>
            <a:r>
              <a:rPr lang="it-IT" sz="800" b="1" dirty="0">
                <a:solidFill>
                  <a:srgbClr val="FF0000"/>
                </a:solidFill>
                <a:latin typeface="+mj-lt"/>
              </a:rPr>
              <a:t>19.</a:t>
            </a:r>
            <a:r>
              <a:rPr lang="pl-PL" sz="800" b="1" dirty="0">
                <a:solidFill>
                  <a:srgbClr val="FF0000"/>
                </a:solidFill>
                <a:latin typeface="+mj-lt"/>
              </a:rPr>
              <a:t>6</a:t>
            </a:r>
            <a:endParaRPr lang="it-IT" sz="800" b="1" dirty="0">
              <a:solidFill>
                <a:srgbClr val="FF0000"/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154301241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8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ytuł 1">
            <a:extLst>
              <a:ext uri="{FF2B5EF4-FFF2-40B4-BE49-F238E27FC236}">
                <a16:creationId xmlns:a16="http://schemas.microsoft.com/office/drawing/2014/main" id="{6A2EF264-7AB5-4396-97D1-02E829718BC5}"/>
              </a:ext>
            </a:extLst>
          </p:cNvPr>
          <p:cNvSpPr txBox="1">
            <a:spLocks/>
          </p:cNvSpPr>
          <p:nvPr/>
        </p:nvSpPr>
        <p:spPr>
          <a:xfrm>
            <a:off x="-1114425" y="442028"/>
            <a:ext cx="9144000" cy="695916"/>
          </a:xfrm>
          <a:prstGeom prst="rect">
            <a:avLst/>
          </a:prstGeom>
        </p:spPr>
        <p:txBody>
          <a:bodyPr vert="horz" anchor="ctr">
            <a:normAutofit/>
          </a:bodyPr>
          <a:lstStyle>
            <a:lvl1pPr algn="l" rtl="0" eaLnBrk="1" latinLnBrk="0" hangingPunct="1">
              <a:spcBef>
                <a:spcPct val="0"/>
              </a:spcBef>
              <a:buNone/>
              <a:defRPr kumimoji="0" sz="400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pl-PL" sz="2000" dirty="0" err="1"/>
              <a:t>Scattered</a:t>
            </a:r>
            <a:r>
              <a:rPr lang="pl-PL" sz="2000" dirty="0"/>
              <a:t> proton – </a:t>
            </a:r>
            <a:r>
              <a:rPr lang="pl-PL" sz="2000" dirty="0" err="1"/>
              <a:t>light</a:t>
            </a:r>
            <a:r>
              <a:rPr lang="pl-PL" sz="2000" dirty="0"/>
              <a:t> </a:t>
            </a:r>
            <a:r>
              <a:rPr lang="pl-PL" sz="2000" dirty="0" err="1"/>
              <a:t>charged</a:t>
            </a:r>
            <a:r>
              <a:rPr lang="pl-PL" sz="2000" dirty="0"/>
              <a:t> </a:t>
            </a:r>
            <a:r>
              <a:rPr lang="pl-PL" sz="2000" dirty="0" err="1"/>
              <a:t>particle</a:t>
            </a:r>
            <a:r>
              <a:rPr lang="pl-PL" sz="2000" dirty="0"/>
              <a:t> </a:t>
            </a:r>
            <a:r>
              <a:rPr lang="pl-PL" sz="2000" dirty="0" err="1"/>
              <a:t>coincidences</a:t>
            </a:r>
            <a:endParaRPr lang="pl-PL" sz="2000" dirty="0"/>
          </a:p>
        </p:txBody>
      </p:sp>
      <p:sp>
        <p:nvSpPr>
          <p:cNvPr id="11" name="Tytuł 1">
            <a:extLst>
              <a:ext uri="{FF2B5EF4-FFF2-40B4-BE49-F238E27FC236}">
                <a16:creationId xmlns:a16="http://schemas.microsoft.com/office/drawing/2014/main" id="{77DA5A63-85E4-4408-A11D-20E37E0E1FCB}"/>
              </a:ext>
            </a:extLst>
          </p:cNvPr>
          <p:cNvSpPr txBox="1">
            <a:spLocks/>
          </p:cNvSpPr>
          <p:nvPr/>
        </p:nvSpPr>
        <p:spPr>
          <a:xfrm>
            <a:off x="356056" y="923393"/>
            <a:ext cx="6303310" cy="800100"/>
          </a:xfrm>
          <a:prstGeom prst="rect">
            <a:avLst/>
          </a:prstGeom>
        </p:spPr>
        <p:txBody>
          <a:bodyPr vert="horz" anchor="ctr">
            <a:normAutofit/>
          </a:bodyPr>
          <a:lstStyle>
            <a:lvl1pPr algn="l" rtl="0" eaLnBrk="1" latinLnBrk="0" hangingPunct="1">
              <a:spcBef>
                <a:spcPct val="0"/>
              </a:spcBef>
              <a:buNone/>
              <a:defRPr kumimoji="0" sz="400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285750" indent="-285750">
              <a:buFont typeface="Wingdings" panose="05000000000000000000" pitchFamily="2" charset="2"/>
              <a:buChar char="q"/>
            </a:pPr>
            <a:r>
              <a:rPr lang="pl-PL" sz="1400" dirty="0" err="1"/>
              <a:t>Excitation</a:t>
            </a:r>
            <a:r>
              <a:rPr lang="pl-PL" sz="1400" dirty="0"/>
              <a:t> Energy from proton </a:t>
            </a:r>
            <a:r>
              <a:rPr lang="pl-PL" sz="1400" dirty="0" err="1"/>
              <a:t>measurement</a:t>
            </a:r>
            <a:r>
              <a:rPr lang="pl-PL" sz="1400" dirty="0"/>
              <a:t> (150 mg/cm</a:t>
            </a:r>
            <a:r>
              <a:rPr lang="pl-PL" sz="1400" baseline="30000" dirty="0"/>
              <a:t>2</a:t>
            </a:r>
            <a:r>
              <a:rPr lang="pl-PL" sz="1400" dirty="0"/>
              <a:t> target)</a:t>
            </a:r>
          </a:p>
          <a:p>
            <a:pPr marL="285750" indent="-285750">
              <a:buFont typeface="Wingdings" panose="05000000000000000000" pitchFamily="2" charset="2"/>
              <a:buChar char="q"/>
            </a:pPr>
            <a:r>
              <a:rPr lang="pl-PL" sz="1400" dirty="0" err="1"/>
              <a:t>Statistics</a:t>
            </a:r>
            <a:r>
              <a:rPr lang="pl-PL" sz="1400" dirty="0"/>
              <a:t> from one weekend </a:t>
            </a:r>
            <a:r>
              <a:rPr lang="pl-PL" sz="1400" dirty="0" err="1"/>
              <a:t>only</a:t>
            </a:r>
            <a:endParaRPr lang="pl-PL" sz="1400" dirty="0"/>
          </a:p>
        </p:txBody>
      </p:sp>
      <p:pic>
        <p:nvPicPr>
          <p:cNvPr id="13" name="Obraz 12">
            <a:extLst>
              <a:ext uri="{FF2B5EF4-FFF2-40B4-BE49-F238E27FC236}">
                <a16:creationId xmlns:a16="http://schemas.microsoft.com/office/drawing/2014/main" id="{C4B92ACE-8B44-4DD5-8968-712857E8144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85502" y="2199318"/>
            <a:ext cx="3186675" cy="2466346"/>
          </a:xfrm>
          <a:prstGeom prst="rect">
            <a:avLst/>
          </a:prstGeom>
        </p:spPr>
      </p:pic>
      <p:sp>
        <p:nvSpPr>
          <p:cNvPr id="14" name="pole tekstowe 13">
            <a:extLst>
              <a:ext uri="{FF2B5EF4-FFF2-40B4-BE49-F238E27FC236}">
                <a16:creationId xmlns:a16="http://schemas.microsoft.com/office/drawing/2014/main" id="{6EA0A59B-9200-452B-935B-4E5CD7CA3CCB}"/>
              </a:ext>
            </a:extLst>
          </p:cNvPr>
          <p:cNvSpPr txBox="1"/>
          <p:nvPr/>
        </p:nvSpPr>
        <p:spPr>
          <a:xfrm rot="16200000">
            <a:off x="4001137" y="2880043"/>
            <a:ext cx="2490475" cy="276999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pl-PL" sz="1200" dirty="0" err="1">
                <a:latin typeface="+mj-lt"/>
              </a:rPr>
              <a:t>Particle</a:t>
            </a:r>
            <a:r>
              <a:rPr lang="pl-PL" sz="1200" dirty="0">
                <a:latin typeface="+mj-lt"/>
              </a:rPr>
              <a:t> Energy [</a:t>
            </a:r>
            <a:r>
              <a:rPr lang="pl-PL" sz="1200" dirty="0" err="1">
                <a:latin typeface="+mj-lt"/>
              </a:rPr>
              <a:t>MeV</a:t>
            </a:r>
            <a:r>
              <a:rPr lang="pl-PL" sz="1200" dirty="0">
                <a:latin typeface="+mj-lt"/>
              </a:rPr>
              <a:t>]</a:t>
            </a:r>
          </a:p>
        </p:txBody>
      </p:sp>
      <p:sp>
        <p:nvSpPr>
          <p:cNvPr id="15" name="pole tekstowe 14">
            <a:extLst>
              <a:ext uri="{FF2B5EF4-FFF2-40B4-BE49-F238E27FC236}">
                <a16:creationId xmlns:a16="http://schemas.microsoft.com/office/drawing/2014/main" id="{C13AD12F-A2F6-481C-B229-03E384A382A1}"/>
              </a:ext>
            </a:extLst>
          </p:cNvPr>
          <p:cNvSpPr txBox="1"/>
          <p:nvPr/>
        </p:nvSpPr>
        <p:spPr>
          <a:xfrm>
            <a:off x="6081702" y="4620211"/>
            <a:ext cx="249047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200" dirty="0" err="1">
                <a:latin typeface="+mj-lt"/>
              </a:rPr>
              <a:t>Excitation</a:t>
            </a:r>
            <a:r>
              <a:rPr lang="pl-PL" sz="1200" dirty="0">
                <a:latin typeface="+mj-lt"/>
              </a:rPr>
              <a:t> Energy [</a:t>
            </a:r>
            <a:r>
              <a:rPr lang="pl-PL" sz="1200" dirty="0" err="1">
                <a:latin typeface="+mj-lt"/>
              </a:rPr>
              <a:t>MeV</a:t>
            </a:r>
            <a:r>
              <a:rPr lang="pl-PL" sz="1200" dirty="0">
                <a:latin typeface="+mj-lt"/>
              </a:rPr>
              <a:t>]</a:t>
            </a:r>
          </a:p>
        </p:txBody>
      </p:sp>
      <p:grpSp>
        <p:nvGrpSpPr>
          <p:cNvPr id="74" name="Grupa 73">
            <a:extLst>
              <a:ext uri="{FF2B5EF4-FFF2-40B4-BE49-F238E27FC236}">
                <a16:creationId xmlns:a16="http://schemas.microsoft.com/office/drawing/2014/main" id="{30608EA0-CFFC-4684-AB1A-8B76D5669D78}"/>
              </a:ext>
            </a:extLst>
          </p:cNvPr>
          <p:cNvGrpSpPr/>
          <p:nvPr/>
        </p:nvGrpSpPr>
        <p:grpSpPr>
          <a:xfrm>
            <a:off x="5775638" y="2787711"/>
            <a:ext cx="879612" cy="1752722"/>
            <a:chOff x="5775638" y="2787711"/>
            <a:chExt cx="879612" cy="1752722"/>
          </a:xfrm>
        </p:grpSpPr>
        <p:cxnSp>
          <p:nvCxnSpPr>
            <p:cNvPr id="16" name="Łącznik prostoliniowy 42">
              <a:extLst>
                <a:ext uri="{FF2B5EF4-FFF2-40B4-BE49-F238E27FC236}">
                  <a16:creationId xmlns:a16="http://schemas.microsoft.com/office/drawing/2014/main" id="{2913841D-EB62-47C5-9116-D817E2D99932}"/>
                </a:ext>
              </a:extLst>
            </p:cNvPr>
            <p:cNvCxnSpPr>
              <a:cxnSpLocks/>
            </p:cNvCxnSpPr>
            <p:nvPr/>
          </p:nvCxnSpPr>
          <p:spPr>
            <a:xfrm>
              <a:off x="6208805" y="3321215"/>
              <a:ext cx="0" cy="1219218"/>
            </a:xfrm>
            <a:prstGeom prst="line">
              <a:avLst/>
            </a:prstGeom>
            <a:ln w="9525">
              <a:solidFill>
                <a:schemeClr val="tx1"/>
              </a:solidFill>
              <a:prstDash val="lg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7" name="pole tekstowe 16">
              <a:extLst>
                <a:ext uri="{FF2B5EF4-FFF2-40B4-BE49-F238E27FC236}">
                  <a16:creationId xmlns:a16="http://schemas.microsoft.com/office/drawing/2014/main" id="{A1C387CB-C663-4BFE-A131-98CDA8B0B80F}"/>
                </a:ext>
              </a:extLst>
            </p:cNvPr>
            <p:cNvSpPr txBox="1"/>
            <p:nvPr/>
          </p:nvSpPr>
          <p:spPr>
            <a:xfrm>
              <a:off x="5775638" y="2787711"/>
              <a:ext cx="879612" cy="461665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ctr"/>
              <a:r>
                <a:rPr lang="pl-PL" sz="1000" dirty="0">
                  <a:latin typeface="+mj-lt"/>
                </a:rPr>
                <a:t>7.4 </a:t>
              </a:r>
            </a:p>
            <a:p>
              <a:pPr algn="ctr"/>
              <a:r>
                <a:rPr lang="pl-PL" sz="1000" dirty="0" err="1">
                  <a:latin typeface="+mj-lt"/>
                </a:rPr>
                <a:t>Alpha</a:t>
              </a:r>
              <a:r>
                <a:rPr lang="pl-PL" sz="1000" dirty="0">
                  <a:latin typeface="+mj-lt"/>
                </a:rPr>
                <a:t> </a:t>
              </a:r>
              <a:r>
                <a:rPr lang="pl-PL" sz="1000" dirty="0" err="1">
                  <a:latin typeface="+mj-lt"/>
                </a:rPr>
                <a:t>decay</a:t>
              </a:r>
              <a:endParaRPr lang="pl-PL" sz="1000" dirty="0">
                <a:latin typeface="+mj-lt"/>
              </a:endParaRPr>
            </a:p>
            <a:p>
              <a:pPr algn="ctr"/>
              <a:r>
                <a:rPr lang="pl-PL" sz="1000" dirty="0" err="1">
                  <a:latin typeface="+mj-lt"/>
                </a:rPr>
                <a:t>possible</a:t>
              </a:r>
              <a:endParaRPr lang="pl-PL" sz="1000" dirty="0">
                <a:latin typeface="+mj-lt"/>
              </a:endParaRPr>
            </a:p>
          </p:txBody>
        </p:sp>
      </p:grpSp>
      <p:grpSp>
        <p:nvGrpSpPr>
          <p:cNvPr id="75" name="Grupa 74">
            <a:extLst>
              <a:ext uri="{FF2B5EF4-FFF2-40B4-BE49-F238E27FC236}">
                <a16:creationId xmlns:a16="http://schemas.microsoft.com/office/drawing/2014/main" id="{07EB9070-B15C-4956-A823-D2293D09FEE7}"/>
              </a:ext>
            </a:extLst>
          </p:cNvPr>
          <p:cNvGrpSpPr/>
          <p:nvPr/>
        </p:nvGrpSpPr>
        <p:grpSpPr>
          <a:xfrm>
            <a:off x="6298121" y="2273666"/>
            <a:ext cx="700979" cy="2266767"/>
            <a:chOff x="6298121" y="2273666"/>
            <a:chExt cx="700979" cy="2266767"/>
          </a:xfrm>
        </p:grpSpPr>
        <p:sp>
          <p:nvSpPr>
            <p:cNvPr id="18" name="pole tekstowe 17">
              <a:extLst>
                <a:ext uri="{FF2B5EF4-FFF2-40B4-BE49-F238E27FC236}">
                  <a16:creationId xmlns:a16="http://schemas.microsoft.com/office/drawing/2014/main" id="{70F92D15-6CFE-4BE0-B12A-B83C94436B27}"/>
                </a:ext>
              </a:extLst>
            </p:cNvPr>
            <p:cNvSpPr txBox="1"/>
            <p:nvPr/>
          </p:nvSpPr>
          <p:spPr>
            <a:xfrm>
              <a:off x="6298121" y="2273666"/>
              <a:ext cx="700979" cy="615553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ctr"/>
              <a:r>
                <a:rPr lang="pl-PL" sz="1000" dirty="0">
                  <a:latin typeface="+mj-lt"/>
                </a:rPr>
                <a:t>16.0</a:t>
              </a:r>
            </a:p>
            <a:p>
              <a:pPr algn="ctr"/>
              <a:r>
                <a:rPr lang="pl-PL" sz="1000" dirty="0">
                  <a:latin typeface="+mj-lt"/>
                </a:rPr>
                <a:t>Proton </a:t>
              </a:r>
              <a:r>
                <a:rPr lang="pl-PL" sz="1000" dirty="0" err="1">
                  <a:latin typeface="+mj-lt"/>
                </a:rPr>
                <a:t>separation</a:t>
              </a:r>
              <a:r>
                <a:rPr lang="pl-PL" sz="1000" dirty="0">
                  <a:latin typeface="+mj-lt"/>
                </a:rPr>
                <a:t> </a:t>
              </a:r>
              <a:r>
                <a:rPr lang="pl-PL" sz="1000" dirty="0" err="1">
                  <a:latin typeface="+mj-lt"/>
                </a:rPr>
                <a:t>energy</a:t>
              </a:r>
              <a:r>
                <a:rPr lang="pl-PL" sz="1000" dirty="0">
                  <a:latin typeface="+mj-lt"/>
                </a:rPr>
                <a:t> </a:t>
              </a:r>
            </a:p>
          </p:txBody>
        </p:sp>
        <p:cxnSp>
          <p:nvCxnSpPr>
            <p:cNvPr id="21" name="Łącznik prostoliniowy 42">
              <a:extLst>
                <a:ext uri="{FF2B5EF4-FFF2-40B4-BE49-F238E27FC236}">
                  <a16:creationId xmlns:a16="http://schemas.microsoft.com/office/drawing/2014/main" id="{E1934DCC-C6C9-47EF-94D7-AF192B8476E9}"/>
                </a:ext>
              </a:extLst>
            </p:cNvPr>
            <p:cNvCxnSpPr>
              <a:cxnSpLocks/>
            </p:cNvCxnSpPr>
            <p:nvPr/>
          </p:nvCxnSpPr>
          <p:spPr>
            <a:xfrm>
              <a:off x="6648611" y="2932713"/>
              <a:ext cx="0" cy="1607720"/>
            </a:xfrm>
            <a:prstGeom prst="line">
              <a:avLst/>
            </a:prstGeom>
            <a:ln w="9525">
              <a:solidFill>
                <a:schemeClr val="tx1"/>
              </a:solidFill>
              <a:prstDash val="lg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64" name="Grupa 63">
            <a:extLst>
              <a:ext uri="{FF2B5EF4-FFF2-40B4-BE49-F238E27FC236}">
                <a16:creationId xmlns:a16="http://schemas.microsoft.com/office/drawing/2014/main" id="{9A2329FF-14BD-4200-AF1D-391E1EFB759A}"/>
              </a:ext>
            </a:extLst>
          </p:cNvPr>
          <p:cNvGrpSpPr/>
          <p:nvPr/>
        </p:nvGrpSpPr>
        <p:grpSpPr>
          <a:xfrm>
            <a:off x="563385" y="2101515"/>
            <a:ext cx="3420687" cy="2856194"/>
            <a:chOff x="267372" y="2042244"/>
            <a:chExt cx="3420687" cy="2856194"/>
          </a:xfrm>
        </p:grpSpPr>
        <p:pic>
          <p:nvPicPr>
            <p:cNvPr id="38" name="Obraz 37">
              <a:extLst>
                <a:ext uri="{FF2B5EF4-FFF2-40B4-BE49-F238E27FC236}">
                  <a16:creationId xmlns:a16="http://schemas.microsoft.com/office/drawing/2014/main" id="{2179E6A0-EA22-4C00-B05C-922DAFAF8B1D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6041"/>
            <a:stretch/>
          </p:blipFill>
          <p:spPr>
            <a:xfrm>
              <a:off x="475914" y="2147353"/>
              <a:ext cx="1572007" cy="1375939"/>
            </a:xfrm>
            <a:prstGeom prst="rect">
              <a:avLst/>
            </a:prstGeom>
          </p:spPr>
        </p:pic>
        <p:pic>
          <p:nvPicPr>
            <p:cNvPr id="39" name="Obraz 38">
              <a:extLst>
                <a:ext uri="{FF2B5EF4-FFF2-40B4-BE49-F238E27FC236}">
                  <a16:creationId xmlns:a16="http://schemas.microsoft.com/office/drawing/2014/main" id="{84B2FD37-6547-4685-BA7A-0A586F16700F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6041"/>
            <a:stretch/>
          </p:blipFill>
          <p:spPr>
            <a:xfrm>
              <a:off x="2079780" y="2147353"/>
              <a:ext cx="1572007" cy="1375939"/>
            </a:xfrm>
            <a:prstGeom prst="rect">
              <a:avLst/>
            </a:prstGeom>
          </p:spPr>
        </p:pic>
        <p:pic>
          <p:nvPicPr>
            <p:cNvPr id="40" name="Obraz 39">
              <a:extLst>
                <a:ext uri="{FF2B5EF4-FFF2-40B4-BE49-F238E27FC236}">
                  <a16:creationId xmlns:a16="http://schemas.microsoft.com/office/drawing/2014/main" id="{24ABD53A-C096-4C11-B934-28DB0BB704AC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6041"/>
            <a:stretch/>
          </p:blipFill>
          <p:spPr>
            <a:xfrm>
              <a:off x="475913" y="3435119"/>
              <a:ext cx="1572007" cy="1375939"/>
            </a:xfrm>
            <a:prstGeom prst="rect">
              <a:avLst/>
            </a:prstGeom>
          </p:spPr>
        </p:pic>
        <p:pic>
          <p:nvPicPr>
            <p:cNvPr id="41" name="Obraz 40">
              <a:extLst>
                <a:ext uri="{FF2B5EF4-FFF2-40B4-BE49-F238E27FC236}">
                  <a16:creationId xmlns:a16="http://schemas.microsoft.com/office/drawing/2014/main" id="{B468F9D5-7EDF-4A72-A476-9293CFBF4404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6041"/>
            <a:stretch/>
          </p:blipFill>
          <p:spPr>
            <a:xfrm>
              <a:off x="2064518" y="3437575"/>
              <a:ext cx="1572007" cy="1375939"/>
            </a:xfrm>
            <a:prstGeom prst="rect">
              <a:avLst/>
            </a:prstGeom>
          </p:spPr>
        </p:pic>
        <p:sp>
          <p:nvSpPr>
            <p:cNvPr id="42" name="pole tekstowe 41">
              <a:extLst>
                <a:ext uri="{FF2B5EF4-FFF2-40B4-BE49-F238E27FC236}">
                  <a16:creationId xmlns:a16="http://schemas.microsoft.com/office/drawing/2014/main" id="{2F546111-3725-4244-8B26-1891A800F6CE}"/>
                </a:ext>
              </a:extLst>
            </p:cNvPr>
            <p:cNvSpPr txBox="1"/>
            <p:nvPr/>
          </p:nvSpPr>
          <p:spPr>
            <a:xfrm>
              <a:off x="742875" y="4734114"/>
              <a:ext cx="1336905" cy="153888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tIns="0" bIns="0" rtlCol="0">
              <a:spAutoFit/>
            </a:bodyPr>
            <a:lstStyle/>
            <a:p>
              <a:r>
                <a:rPr lang="pl-PL" sz="1000" dirty="0">
                  <a:latin typeface="+mj-lt"/>
                </a:rPr>
                <a:t>Rise </a:t>
              </a:r>
              <a:r>
                <a:rPr lang="pl-PL" sz="1000" dirty="0" err="1">
                  <a:latin typeface="+mj-lt"/>
                </a:rPr>
                <a:t>time</a:t>
              </a:r>
              <a:r>
                <a:rPr lang="pl-PL" sz="1000" dirty="0">
                  <a:latin typeface="+mj-lt"/>
                </a:rPr>
                <a:t> [</a:t>
              </a:r>
              <a:r>
                <a:rPr lang="pl-PL" sz="1000" dirty="0" err="1">
                  <a:latin typeface="+mj-lt"/>
                </a:rPr>
                <a:t>a.u</a:t>
              </a:r>
              <a:r>
                <a:rPr lang="pl-PL" sz="1000" dirty="0">
                  <a:latin typeface="+mj-lt"/>
                </a:rPr>
                <a:t>.]</a:t>
              </a:r>
            </a:p>
          </p:txBody>
        </p:sp>
        <p:sp>
          <p:nvSpPr>
            <p:cNvPr id="46" name="pole tekstowe 45">
              <a:extLst>
                <a:ext uri="{FF2B5EF4-FFF2-40B4-BE49-F238E27FC236}">
                  <a16:creationId xmlns:a16="http://schemas.microsoft.com/office/drawing/2014/main" id="{EB2CD46E-5653-4FE6-B002-7F61D17E4B52}"/>
                </a:ext>
              </a:extLst>
            </p:cNvPr>
            <p:cNvSpPr txBox="1"/>
            <p:nvPr/>
          </p:nvSpPr>
          <p:spPr>
            <a:xfrm rot="16200000">
              <a:off x="-377048" y="4003617"/>
              <a:ext cx="1442727" cy="153888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tIns="0" bIns="0" rtlCol="0">
              <a:spAutoFit/>
            </a:bodyPr>
            <a:lstStyle/>
            <a:p>
              <a:r>
                <a:rPr lang="pl-PL" sz="1000" dirty="0" err="1">
                  <a:latin typeface="+mj-lt"/>
                </a:rPr>
                <a:t>Particle</a:t>
              </a:r>
              <a:r>
                <a:rPr lang="pl-PL" sz="1000" dirty="0">
                  <a:latin typeface="+mj-lt"/>
                </a:rPr>
                <a:t> </a:t>
              </a:r>
              <a:r>
                <a:rPr lang="pl-PL" sz="1000" dirty="0" err="1">
                  <a:latin typeface="+mj-lt"/>
                </a:rPr>
                <a:t>energy</a:t>
              </a:r>
              <a:r>
                <a:rPr lang="pl-PL" sz="1000" dirty="0">
                  <a:latin typeface="+mj-lt"/>
                </a:rPr>
                <a:t> [</a:t>
              </a:r>
              <a:r>
                <a:rPr lang="pl-PL" sz="1000" dirty="0" err="1">
                  <a:latin typeface="+mj-lt"/>
                </a:rPr>
                <a:t>a.u</a:t>
              </a:r>
              <a:r>
                <a:rPr lang="pl-PL" sz="1000" dirty="0">
                  <a:latin typeface="+mj-lt"/>
                </a:rPr>
                <a:t>.]</a:t>
              </a:r>
            </a:p>
          </p:txBody>
        </p:sp>
        <p:sp>
          <p:nvSpPr>
            <p:cNvPr id="47" name="pole tekstowe 46">
              <a:extLst>
                <a:ext uri="{FF2B5EF4-FFF2-40B4-BE49-F238E27FC236}">
                  <a16:creationId xmlns:a16="http://schemas.microsoft.com/office/drawing/2014/main" id="{1DCD869C-351A-4068-8638-10F4D11BA78E}"/>
                </a:ext>
              </a:extLst>
            </p:cNvPr>
            <p:cNvSpPr txBox="1"/>
            <p:nvPr/>
          </p:nvSpPr>
          <p:spPr>
            <a:xfrm>
              <a:off x="958464" y="2220787"/>
              <a:ext cx="640351" cy="338554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pl-PL" sz="1600" baseline="30000" dirty="0">
                  <a:latin typeface="+mj-lt"/>
                </a:rPr>
                <a:t>DSSD 0</a:t>
              </a:r>
              <a:endParaRPr lang="pl-PL" sz="1600" dirty="0">
                <a:latin typeface="+mj-lt"/>
              </a:endParaRPr>
            </a:p>
          </p:txBody>
        </p:sp>
        <p:sp>
          <p:nvSpPr>
            <p:cNvPr id="48" name="pole tekstowe 47">
              <a:extLst>
                <a:ext uri="{FF2B5EF4-FFF2-40B4-BE49-F238E27FC236}">
                  <a16:creationId xmlns:a16="http://schemas.microsoft.com/office/drawing/2014/main" id="{F1EE3DA6-EE53-404F-9C86-2EC492C2CFB3}"/>
                </a:ext>
              </a:extLst>
            </p:cNvPr>
            <p:cNvSpPr txBox="1"/>
            <p:nvPr/>
          </p:nvSpPr>
          <p:spPr>
            <a:xfrm>
              <a:off x="2632699" y="2215684"/>
              <a:ext cx="640351" cy="338554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pl-PL" sz="1600" baseline="30000" dirty="0">
                  <a:latin typeface="+mj-lt"/>
                </a:rPr>
                <a:t>DSSD 1</a:t>
              </a:r>
              <a:endParaRPr lang="pl-PL" sz="1600" dirty="0">
                <a:latin typeface="+mj-lt"/>
              </a:endParaRPr>
            </a:p>
          </p:txBody>
        </p:sp>
        <p:sp>
          <p:nvSpPr>
            <p:cNvPr id="49" name="pole tekstowe 48">
              <a:extLst>
                <a:ext uri="{FF2B5EF4-FFF2-40B4-BE49-F238E27FC236}">
                  <a16:creationId xmlns:a16="http://schemas.microsoft.com/office/drawing/2014/main" id="{1A94975A-F36D-4846-B930-E986F29929E4}"/>
                </a:ext>
              </a:extLst>
            </p:cNvPr>
            <p:cNvSpPr txBox="1"/>
            <p:nvPr/>
          </p:nvSpPr>
          <p:spPr>
            <a:xfrm>
              <a:off x="958464" y="3509182"/>
              <a:ext cx="640351" cy="338554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pl-PL" sz="1600" baseline="30000" dirty="0">
                  <a:latin typeface="+mj-lt"/>
                </a:rPr>
                <a:t>DSSD 2</a:t>
              </a:r>
              <a:endParaRPr lang="pl-PL" sz="1600" dirty="0">
                <a:latin typeface="+mj-lt"/>
              </a:endParaRPr>
            </a:p>
          </p:txBody>
        </p:sp>
        <p:sp>
          <p:nvSpPr>
            <p:cNvPr id="50" name="pole tekstowe 49">
              <a:extLst>
                <a:ext uri="{FF2B5EF4-FFF2-40B4-BE49-F238E27FC236}">
                  <a16:creationId xmlns:a16="http://schemas.microsoft.com/office/drawing/2014/main" id="{E4720943-6BCF-4AE3-8B82-4CAA7A2636E1}"/>
                </a:ext>
              </a:extLst>
            </p:cNvPr>
            <p:cNvSpPr txBox="1"/>
            <p:nvPr/>
          </p:nvSpPr>
          <p:spPr>
            <a:xfrm>
              <a:off x="2607356" y="3505906"/>
              <a:ext cx="640351" cy="338554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pl-PL" sz="1600" baseline="30000" dirty="0">
                  <a:latin typeface="+mj-lt"/>
                </a:rPr>
                <a:t>DSSD 3</a:t>
              </a:r>
              <a:endParaRPr lang="pl-PL" sz="1600" dirty="0">
                <a:latin typeface="+mj-lt"/>
              </a:endParaRPr>
            </a:p>
          </p:txBody>
        </p:sp>
        <p:sp>
          <p:nvSpPr>
            <p:cNvPr id="62" name="pole tekstowe 61">
              <a:extLst>
                <a:ext uri="{FF2B5EF4-FFF2-40B4-BE49-F238E27FC236}">
                  <a16:creationId xmlns:a16="http://schemas.microsoft.com/office/drawing/2014/main" id="{45BAEA2D-438B-4881-9A9B-05FEAAF79DB7}"/>
                </a:ext>
              </a:extLst>
            </p:cNvPr>
            <p:cNvSpPr txBox="1"/>
            <p:nvPr/>
          </p:nvSpPr>
          <p:spPr>
            <a:xfrm>
              <a:off x="2351154" y="4744550"/>
              <a:ext cx="1336905" cy="153888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tIns="0" bIns="0" rtlCol="0">
              <a:spAutoFit/>
            </a:bodyPr>
            <a:lstStyle/>
            <a:p>
              <a:r>
                <a:rPr lang="pl-PL" sz="1000" dirty="0">
                  <a:latin typeface="+mj-lt"/>
                </a:rPr>
                <a:t>Rise </a:t>
              </a:r>
              <a:r>
                <a:rPr lang="pl-PL" sz="1000" dirty="0" err="1">
                  <a:latin typeface="+mj-lt"/>
                </a:rPr>
                <a:t>time</a:t>
              </a:r>
              <a:r>
                <a:rPr lang="pl-PL" sz="1000" dirty="0">
                  <a:latin typeface="+mj-lt"/>
                </a:rPr>
                <a:t> [</a:t>
              </a:r>
              <a:r>
                <a:rPr lang="pl-PL" sz="1000" dirty="0" err="1">
                  <a:latin typeface="+mj-lt"/>
                </a:rPr>
                <a:t>a.u</a:t>
              </a:r>
              <a:r>
                <a:rPr lang="pl-PL" sz="1000" dirty="0">
                  <a:latin typeface="+mj-lt"/>
                </a:rPr>
                <a:t>.]</a:t>
              </a:r>
            </a:p>
          </p:txBody>
        </p:sp>
        <p:sp>
          <p:nvSpPr>
            <p:cNvPr id="63" name="pole tekstowe 62">
              <a:extLst>
                <a:ext uri="{FF2B5EF4-FFF2-40B4-BE49-F238E27FC236}">
                  <a16:creationId xmlns:a16="http://schemas.microsoft.com/office/drawing/2014/main" id="{E4A7C06C-A1E9-4B08-97BB-078C30F7C550}"/>
                </a:ext>
              </a:extLst>
            </p:cNvPr>
            <p:cNvSpPr txBox="1"/>
            <p:nvPr/>
          </p:nvSpPr>
          <p:spPr>
            <a:xfrm rot="16200000">
              <a:off x="-367251" y="2686664"/>
              <a:ext cx="1442727" cy="153888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tIns="0" bIns="0" rtlCol="0">
              <a:spAutoFit/>
            </a:bodyPr>
            <a:lstStyle/>
            <a:p>
              <a:r>
                <a:rPr lang="pl-PL" sz="1000" dirty="0" err="1">
                  <a:latin typeface="+mj-lt"/>
                </a:rPr>
                <a:t>Particle</a:t>
              </a:r>
              <a:r>
                <a:rPr lang="pl-PL" sz="1000" dirty="0">
                  <a:latin typeface="+mj-lt"/>
                </a:rPr>
                <a:t> </a:t>
              </a:r>
              <a:r>
                <a:rPr lang="pl-PL" sz="1000" dirty="0" err="1">
                  <a:latin typeface="+mj-lt"/>
                </a:rPr>
                <a:t>energy</a:t>
              </a:r>
              <a:r>
                <a:rPr lang="pl-PL" sz="1000" dirty="0">
                  <a:latin typeface="+mj-lt"/>
                </a:rPr>
                <a:t> [</a:t>
              </a:r>
              <a:r>
                <a:rPr lang="pl-PL" sz="1000" dirty="0" err="1">
                  <a:latin typeface="+mj-lt"/>
                </a:rPr>
                <a:t>a.u</a:t>
              </a:r>
              <a:r>
                <a:rPr lang="pl-PL" sz="1000" dirty="0">
                  <a:latin typeface="+mj-lt"/>
                </a:rPr>
                <a:t>.]</a:t>
              </a:r>
            </a:p>
          </p:txBody>
        </p:sp>
      </p:grpSp>
      <p:sp>
        <p:nvSpPr>
          <p:cNvPr id="52" name="pole tekstowe 51">
            <a:extLst>
              <a:ext uri="{FF2B5EF4-FFF2-40B4-BE49-F238E27FC236}">
                <a16:creationId xmlns:a16="http://schemas.microsoft.com/office/drawing/2014/main" id="{4FFCC703-C4AD-48F2-991C-062668185601}"/>
              </a:ext>
            </a:extLst>
          </p:cNvPr>
          <p:cNvSpPr txBox="1"/>
          <p:nvPr/>
        </p:nvSpPr>
        <p:spPr>
          <a:xfrm>
            <a:off x="3733206" y="4060791"/>
            <a:ext cx="71342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000" dirty="0">
                <a:solidFill>
                  <a:srgbClr val="FF0000"/>
                </a:solidFill>
                <a:latin typeface="+mj-lt"/>
              </a:rPr>
              <a:t>proton</a:t>
            </a:r>
          </a:p>
        </p:txBody>
      </p:sp>
      <p:sp>
        <p:nvSpPr>
          <p:cNvPr id="54" name="pole tekstowe 53">
            <a:extLst>
              <a:ext uri="{FF2B5EF4-FFF2-40B4-BE49-F238E27FC236}">
                <a16:creationId xmlns:a16="http://schemas.microsoft.com/office/drawing/2014/main" id="{B8C0EA12-438B-459E-AF9B-5D0D2474D4E7}"/>
              </a:ext>
            </a:extLst>
          </p:cNvPr>
          <p:cNvSpPr txBox="1"/>
          <p:nvPr/>
        </p:nvSpPr>
        <p:spPr>
          <a:xfrm>
            <a:off x="3580156" y="3932363"/>
            <a:ext cx="824352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000" dirty="0">
                <a:solidFill>
                  <a:srgbClr val="FF0000"/>
                </a:solidFill>
                <a:latin typeface="+mj-lt"/>
              </a:rPr>
              <a:t>deuteron</a:t>
            </a:r>
          </a:p>
        </p:txBody>
      </p:sp>
      <p:sp>
        <p:nvSpPr>
          <p:cNvPr id="56" name="pole tekstowe 55">
            <a:extLst>
              <a:ext uri="{FF2B5EF4-FFF2-40B4-BE49-F238E27FC236}">
                <a16:creationId xmlns:a16="http://schemas.microsoft.com/office/drawing/2014/main" id="{057C76BC-B901-4A34-B91E-A21307F90660}"/>
              </a:ext>
            </a:extLst>
          </p:cNvPr>
          <p:cNvSpPr txBox="1"/>
          <p:nvPr/>
        </p:nvSpPr>
        <p:spPr>
          <a:xfrm>
            <a:off x="3492675" y="3786386"/>
            <a:ext cx="760202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000" dirty="0" err="1">
                <a:solidFill>
                  <a:srgbClr val="FF0000"/>
                </a:solidFill>
                <a:latin typeface="+mj-lt"/>
              </a:rPr>
              <a:t>triton</a:t>
            </a:r>
            <a:endParaRPr lang="pl-PL" sz="1000" dirty="0">
              <a:solidFill>
                <a:srgbClr val="FF0000"/>
              </a:solidFill>
              <a:latin typeface="+mj-lt"/>
            </a:endParaRPr>
          </a:p>
        </p:txBody>
      </p:sp>
      <p:cxnSp>
        <p:nvCxnSpPr>
          <p:cNvPr id="51" name="Łącznik prosty 50">
            <a:extLst>
              <a:ext uri="{FF2B5EF4-FFF2-40B4-BE49-F238E27FC236}">
                <a16:creationId xmlns:a16="http://schemas.microsoft.com/office/drawing/2014/main" id="{0901A32A-3E11-4242-8DE8-50264469586F}"/>
              </a:ext>
            </a:extLst>
          </p:cNvPr>
          <p:cNvCxnSpPr>
            <a:cxnSpLocks/>
          </p:cNvCxnSpPr>
          <p:nvPr/>
        </p:nvCxnSpPr>
        <p:spPr>
          <a:xfrm>
            <a:off x="3213231" y="4188659"/>
            <a:ext cx="574533" cy="0"/>
          </a:xfrm>
          <a:prstGeom prst="line">
            <a:avLst/>
          </a:prstGeom>
          <a:ln w="19050">
            <a:solidFill>
              <a:srgbClr val="FF0000"/>
            </a:solidFill>
            <a:prstDash val="dash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53" name="Łącznik prosty 52">
            <a:extLst>
              <a:ext uri="{FF2B5EF4-FFF2-40B4-BE49-F238E27FC236}">
                <a16:creationId xmlns:a16="http://schemas.microsoft.com/office/drawing/2014/main" id="{18C7D8F9-60B2-4919-B707-9C12D47C0BDA}"/>
              </a:ext>
            </a:extLst>
          </p:cNvPr>
          <p:cNvCxnSpPr>
            <a:cxnSpLocks/>
          </p:cNvCxnSpPr>
          <p:nvPr/>
        </p:nvCxnSpPr>
        <p:spPr>
          <a:xfrm>
            <a:off x="3156530" y="4030243"/>
            <a:ext cx="474824" cy="0"/>
          </a:xfrm>
          <a:prstGeom prst="line">
            <a:avLst/>
          </a:prstGeom>
          <a:ln w="19050">
            <a:solidFill>
              <a:srgbClr val="FF0000"/>
            </a:solidFill>
            <a:prstDash val="dash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55" name="Łącznik prosty 54">
            <a:extLst>
              <a:ext uri="{FF2B5EF4-FFF2-40B4-BE49-F238E27FC236}">
                <a16:creationId xmlns:a16="http://schemas.microsoft.com/office/drawing/2014/main" id="{7DD0043A-4A40-429C-8C9F-56A7FFAAD71B}"/>
              </a:ext>
            </a:extLst>
          </p:cNvPr>
          <p:cNvCxnSpPr>
            <a:cxnSpLocks/>
          </p:cNvCxnSpPr>
          <p:nvPr/>
        </p:nvCxnSpPr>
        <p:spPr>
          <a:xfrm>
            <a:off x="2938907" y="3903731"/>
            <a:ext cx="604813" cy="0"/>
          </a:xfrm>
          <a:prstGeom prst="line">
            <a:avLst/>
          </a:prstGeom>
          <a:ln w="19050">
            <a:solidFill>
              <a:srgbClr val="FF0000"/>
            </a:solidFill>
            <a:prstDash val="dash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68" name="pole tekstowe 67">
            <a:extLst>
              <a:ext uri="{FF2B5EF4-FFF2-40B4-BE49-F238E27FC236}">
                <a16:creationId xmlns:a16="http://schemas.microsoft.com/office/drawing/2014/main" id="{5634498D-9E99-4932-8011-9F074DFE55F5}"/>
              </a:ext>
            </a:extLst>
          </p:cNvPr>
          <p:cNvSpPr txBox="1"/>
          <p:nvPr/>
        </p:nvSpPr>
        <p:spPr>
          <a:xfrm>
            <a:off x="494455" y="1716221"/>
            <a:ext cx="3762676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spcAft>
                <a:spcPts val="600"/>
              </a:spcAft>
            </a:pPr>
            <a:r>
              <a:rPr lang="pl-PL" sz="1400" dirty="0">
                <a:latin typeface="+mj-lt"/>
              </a:rPr>
              <a:t>PARTICLE IDENTIFICATION MATRICES</a:t>
            </a:r>
            <a:br>
              <a:rPr lang="pl-PL" sz="1400" dirty="0">
                <a:latin typeface="+mj-lt"/>
              </a:rPr>
            </a:br>
            <a:r>
              <a:rPr lang="pl-PL" sz="1000" dirty="0">
                <a:latin typeface="+mj-lt"/>
              </a:rPr>
              <a:t>from </a:t>
            </a:r>
            <a:r>
              <a:rPr lang="pl-PL" sz="1000" baseline="30000" dirty="0">
                <a:latin typeface="+mj-lt"/>
              </a:rPr>
              <a:t>12</a:t>
            </a:r>
            <a:r>
              <a:rPr lang="pl-PL" sz="1000" dirty="0">
                <a:latin typeface="+mj-lt"/>
              </a:rPr>
              <a:t>C(</a:t>
            </a:r>
            <a:r>
              <a:rPr lang="pl-PL" sz="1000" dirty="0" err="1">
                <a:latin typeface="+mj-lt"/>
              </a:rPr>
              <a:t>p,p</a:t>
            </a:r>
            <a:r>
              <a:rPr lang="pl-PL" sz="1000" dirty="0">
                <a:latin typeface="+mj-lt"/>
              </a:rPr>
              <a:t>’) </a:t>
            </a:r>
            <a:r>
              <a:rPr lang="pl-PL" sz="1000" dirty="0" err="1">
                <a:latin typeface="+mj-lt"/>
              </a:rPr>
              <a:t>reaction</a:t>
            </a:r>
            <a:r>
              <a:rPr lang="pl-PL" sz="1000" dirty="0">
                <a:latin typeface="+mj-lt"/>
              </a:rPr>
              <a:t> (1 mg/cm2 target)</a:t>
            </a:r>
          </a:p>
        </p:txBody>
      </p:sp>
      <p:sp>
        <p:nvSpPr>
          <p:cNvPr id="69" name="pole tekstowe 68">
            <a:extLst>
              <a:ext uri="{FF2B5EF4-FFF2-40B4-BE49-F238E27FC236}">
                <a16:creationId xmlns:a16="http://schemas.microsoft.com/office/drawing/2014/main" id="{EB6BA541-7DFD-4DA4-B72D-EBF7D1EEA9E4}"/>
              </a:ext>
            </a:extLst>
          </p:cNvPr>
          <p:cNvSpPr txBox="1"/>
          <p:nvPr/>
        </p:nvSpPr>
        <p:spPr>
          <a:xfrm>
            <a:off x="4967415" y="1737653"/>
            <a:ext cx="4022848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spcAft>
                <a:spcPts val="600"/>
              </a:spcAft>
            </a:pPr>
            <a:r>
              <a:rPr lang="pl-PL" sz="1400" dirty="0">
                <a:latin typeface="+mj-lt"/>
              </a:rPr>
              <a:t>EXCITATION ENERGY - PARTICLE ENERGY MATRIX</a:t>
            </a:r>
            <a:br>
              <a:rPr lang="pl-PL" sz="1400" dirty="0">
                <a:latin typeface="+mj-lt"/>
              </a:rPr>
            </a:br>
            <a:r>
              <a:rPr lang="pl-PL" sz="1000" dirty="0">
                <a:latin typeface="+mj-lt"/>
              </a:rPr>
              <a:t>from </a:t>
            </a:r>
            <a:r>
              <a:rPr lang="pl-PL" sz="1000" baseline="30000" dirty="0">
                <a:latin typeface="+mj-lt"/>
              </a:rPr>
              <a:t>12</a:t>
            </a:r>
            <a:r>
              <a:rPr lang="pl-PL" sz="1000" dirty="0">
                <a:latin typeface="+mj-lt"/>
              </a:rPr>
              <a:t>C(</a:t>
            </a:r>
            <a:r>
              <a:rPr lang="pl-PL" sz="1000" dirty="0" err="1">
                <a:latin typeface="+mj-lt"/>
              </a:rPr>
              <a:t>p,p</a:t>
            </a:r>
            <a:r>
              <a:rPr lang="pl-PL" sz="1000" dirty="0">
                <a:latin typeface="+mj-lt"/>
              </a:rPr>
              <a:t>’) </a:t>
            </a:r>
            <a:r>
              <a:rPr lang="pl-PL" sz="1000" dirty="0" err="1">
                <a:latin typeface="+mj-lt"/>
              </a:rPr>
              <a:t>reaction</a:t>
            </a:r>
            <a:r>
              <a:rPr lang="pl-PL" sz="1000" dirty="0">
                <a:latin typeface="+mj-lt"/>
              </a:rPr>
              <a:t> (1 mg/cm2 target)</a:t>
            </a:r>
          </a:p>
        </p:txBody>
      </p:sp>
      <p:sp>
        <p:nvSpPr>
          <p:cNvPr id="76" name="Prostokąt 75">
            <a:extLst>
              <a:ext uri="{FF2B5EF4-FFF2-40B4-BE49-F238E27FC236}">
                <a16:creationId xmlns:a16="http://schemas.microsoft.com/office/drawing/2014/main" id="{5FC3A0CF-9C43-4418-9E82-0CC1C34146B5}"/>
              </a:ext>
            </a:extLst>
          </p:cNvPr>
          <p:cNvSpPr/>
          <p:nvPr/>
        </p:nvSpPr>
        <p:spPr>
          <a:xfrm rot="20001912">
            <a:off x="6815249" y="751415"/>
            <a:ext cx="1998889" cy="356305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sz="1000" dirty="0">
                <a:solidFill>
                  <a:srgbClr val="FF0000"/>
                </a:solidFill>
                <a:latin typeface="Goudy Stout" pitchFamily="18" charset="0"/>
              </a:rPr>
              <a:t>PRELIMINARY</a:t>
            </a:r>
          </a:p>
        </p:txBody>
      </p:sp>
      <p:sp>
        <p:nvSpPr>
          <p:cNvPr id="77" name="pole tekstowe 76">
            <a:extLst>
              <a:ext uri="{FF2B5EF4-FFF2-40B4-BE49-F238E27FC236}">
                <a16:creationId xmlns:a16="http://schemas.microsoft.com/office/drawing/2014/main" id="{84130475-34C0-421B-AA89-B56413743537}"/>
              </a:ext>
            </a:extLst>
          </p:cNvPr>
          <p:cNvSpPr txBox="1"/>
          <p:nvPr/>
        </p:nvSpPr>
        <p:spPr>
          <a:xfrm>
            <a:off x="3779326" y="4774168"/>
            <a:ext cx="273664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l-PL" dirty="0">
                <a:solidFill>
                  <a:srgbClr val="FF0000"/>
                </a:solidFill>
                <a:highlight>
                  <a:srgbClr val="FFFF99"/>
                </a:highlight>
                <a:latin typeface="+mj-lt"/>
              </a:rPr>
              <a:t>The </a:t>
            </a:r>
            <a:r>
              <a:rPr lang="pl-PL" dirty="0" err="1">
                <a:solidFill>
                  <a:srgbClr val="FF0000"/>
                </a:solidFill>
                <a:highlight>
                  <a:srgbClr val="FFFF99"/>
                </a:highlight>
                <a:latin typeface="+mj-lt"/>
              </a:rPr>
              <a:t>analysis</a:t>
            </a:r>
            <a:r>
              <a:rPr lang="pl-PL" dirty="0">
                <a:solidFill>
                  <a:srgbClr val="FF0000"/>
                </a:solidFill>
                <a:highlight>
                  <a:srgbClr val="FFFF99"/>
                </a:highlight>
                <a:latin typeface="+mj-lt"/>
              </a:rPr>
              <a:t> </a:t>
            </a:r>
            <a:r>
              <a:rPr lang="pl-PL" dirty="0" err="1">
                <a:solidFill>
                  <a:srgbClr val="FF0000"/>
                </a:solidFill>
                <a:highlight>
                  <a:srgbClr val="FFFF99"/>
                </a:highlight>
                <a:latin typeface="+mj-lt"/>
              </a:rPr>
              <a:t>is</a:t>
            </a:r>
            <a:r>
              <a:rPr lang="pl-PL" dirty="0">
                <a:solidFill>
                  <a:srgbClr val="FF0000"/>
                </a:solidFill>
                <a:highlight>
                  <a:srgbClr val="FFFF99"/>
                </a:highlight>
                <a:latin typeface="+mj-lt"/>
              </a:rPr>
              <a:t> </a:t>
            </a:r>
            <a:r>
              <a:rPr lang="pl-PL" dirty="0" err="1">
                <a:solidFill>
                  <a:srgbClr val="FF0000"/>
                </a:solidFill>
                <a:highlight>
                  <a:srgbClr val="FFFF99"/>
                </a:highlight>
                <a:latin typeface="+mj-lt"/>
              </a:rPr>
              <a:t>ongoing</a:t>
            </a:r>
            <a:r>
              <a:rPr lang="pl-PL" dirty="0">
                <a:solidFill>
                  <a:srgbClr val="FF0000"/>
                </a:solidFill>
                <a:highlight>
                  <a:srgbClr val="FFFF99"/>
                </a:highlight>
                <a:latin typeface="+mj-lt"/>
              </a:rPr>
              <a:t>…</a:t>
            </a:r>
          </a:p>
        </p:txBody>
      </p:sp>
    </p:spTree>
    <p:extLst>
      <p:ext uri="{BB962C8B-B14F-4D97-AF65-F5344CB8AC3E}">
        <p14:creationId xmlns:p14="http://schemas.microsoft.com/office/powerpoint/2010/main" val="3388214582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6">
                <a:lumMod val="5000"/>
                <a:lumOff val="95000"/>
              </a:schemeClr>
            </a:gs>
            <a:gs pos="74000">
              <a:schemeClr val="accent6">
                <a:lumMod val="45000"/>
                <a:lumOff val="55000"/>
              </a:schemeClr>
            </a:gs>
            <a:gs pos="83000">
              <a:schemeClr val="accent6">
                <a:lumMod val="45000"/>
                <a:lumOff val="55000"/>
              </a:schemeClr>
            </a:gs>
            <a:gs pos="100000">
              <a:schemeClr val="accent6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ytuł 3">
            <a:extLst>
              <a:ext uri="{FF2B5EF4-FFF2-40B4-BE49-F238E27FC236}">
                <a16:creationId xmlns:a16="http://schemas.microsoft.com/office/drawing/2014/main" id="{03DB0FE7-E4F3-4E5B-A4B7-D8FDE9BD32D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15065" y="-551260"/>
            <a:ext cx="3264694" cy="1102519"/>
          </a:xfrm>
        </p:spPr>
        <p:txBody>
          <a:bodyPr>
            <a:normAutofit/>
          </a:bodyPr>
          <a:lstStyle/>
          <a:p>
            <a:pPr algn="ctr"/>
            <a:r>
              <a:rPr lang="pl-PL" sz="2400" dirty="0" err="1"/>
              <a:t>Summary</a:t>
            </a:r>
            <a:endParaRPr lang="pl-PL" sz="2400" dirty="0"/>
          </a:p>
        </p:txBody>
      </p:sp>
      <p:sp>
        <p:nvSpPr>
          <p:cNvPr id="5" name="Podtytuł 4">
            <a:extLst>
              <a:ext uri="{FF2B5EF4-FFF2-40B4-BE49-F238E27FC236}">
                <a16:creationId xmlns:a16="http://schemas.microsoft.com/office/drawing/2014/main" id="{02FF57DE-687D-4DEA-891B-FE89E4D9B40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15066" y="3209283"/>
            <a:ext cx="8631951" cy="1314450"/>
          </a:xfrm>
        </p:spPr>
        <p:txBody>
          <a:bodyPr>
            <a:normAutofit/>
          </a:bodyPr>
          <a:lstStyle/>
          <a:p>
            <a:r>
              <a:rPr lang="pl-PL" sz="1800" dirty="0"/>
              <a:t>The </a:t>
            </a:r>
            <a:r>
              <a:rPr lang="pl-PL" sz="1800" dirty="0" err="1"/>
              <a:t>preliminary</a:t>
            </a:r>
            <a:r>
              <a:rPr lang="pl-PL" sz="1800" dirty="0"/>
              <a:t> </a:t>
            </a:r>
            <a:r>
              <a:rPr lang="pl-PL" sz="1800" dirty="0" err="1"/>
              <a:t>results</a:t>
            </a:r>
            <a:r>
              <a:rPr lang="pl-PL" sz="1800" dirty="0"/>
              <a:t> of the </a:t>
            </a:r>
            <a:r>
              <a:rPr lang="pl-PL" sz="1800" baseline="30000" dirty="0"/>
              <a:t>12</a:t>
            </a:r>
            <a:r>
              <a:rPr lang="pl-PL" sz="1800" dirty="0"/>
              <a:t>C </a:t>
            </a:r>
            <a:r>
              <a:rPr lang="pl-PL" sz="1800" dirty="0" err="1"/>
              <a:t>experiment</a:t>
            </a:r>
            <a:r>
              <a:rPr lang="pl-PL" sz="1800" dirty="0"/>
              <a:t> </a:t>
            </a:r>
            <a:r>
              <a:rPr lang="pl-PL" sz="1800" dirty="0" err="1"/>
              <a:t>provided</a:t>
            </a:r>
            <a:r>
              <a:rPr lang="pl-PL" sz="1800" dirty="0"/>
              <a:t> </a:t>
            </a:r>
            <a:r>
              <a:rPr lang="pl-PL" sz="1800" dirty="0" err="1"/>
              <a:t>information</a:t>
            </a:r>
            <a:r>
              <a:rPr lang="pl-PL" sz="1800" dirty="0"/>
              <a:t> on </a:t>
            </a:r>
            <a:br>
              <a:rPr lang="pl-PL" sz="1800" dirty="0"/>
            </a:br>
            <a:r>
              <a:rPr lang="pl-PL" sz="1800" dirty="0"/>
              <a:t>the proton-</a:t>
            </a:r>
            <a:r>
              <a:rPr lang="pl-PL" sz="1800" dirty="0" err="1"/>
              <a:t>decay</a:t>
            </a:r>
            <a:r>
              <a:rPr lang="pl-PL" sz="1800" dirty="0"/>
              <a:t> </a:t>
            </a:r>
            <a:r>
              <a:rPr lang="pl-PL" sz="1800" dirty="0" err="1"/>
              <a:t>branch</a:t>
            </a:r>
            <a:r>
              <a:rPr lang="pl-PL" sz="1800" dirty="0"/>
              <a:t> of the 19.6-MeV </a:t>
            </a:r>
            <a:r>
              <a:rPr lang="pl-PL" sz="1800" dirty="0" err="1"/>
              <a:t>stretched</a:t>
            </a:r>
            <a:r>
              <a:rPr lang="pl-PL" sz="1800" dirty="0"/>
              <a:t> </a:t>
            </a:r>
            <a:r>
              <a:rPr lang="pl-PL" sz="1800" dirty="0" err="1"/>
              <a:t>resonance</a:t>
            </a:r>
            <a:r>
              <a:rPr lang="pl-PL" sz="1800" dirty="0"/>
              <a:t> </a:t>
            </a:r>
          </a:p>
          <a:p>
            <a:r>
              <a:rPr lang="pl-PL" sz="1800" dirty="0"/>
              <a:t>						… </a:t>
            </a:r>
            <a:r>
              <a:rPr lang="pl-PL" sz="1800" dirty="0" err="1"/>
              <a:t>analysis</a:t>
            </a:r>
            <a:r>
              <a:rPr lang="pl-PL" sz="1800" dirty="0"/>
              <a:t> </a:t>
            </a:r>
            <a:r>
              <a:rPr lang="pl-PL" sz="1800" dirty="0" err="1"/>
              <a:t>will</a:t>
            </a:r>
            <a:r>
              <a:rPr lang="pl-PL" sz="1800" dirty="0"/>
              <a:t> be </a:t>
            </a:r>
            <a:r>
              <a:rPr lang="pl-PL" sz="1800" dirty="0" err="1"/>
              <a:t>continued</a:t>
            </a:r>
            <a:r>
              <a:rPr lang="pl-PL" sz="1800" dirty="0"/>
              <a:t>!</a:t>
            </a:r>
          </a:p>
        </p:txBody>
      </p:sp>
      <p:sp>
        <p:nvSpPr>
          <p:cNvPr id="7" name="Prostokąt 6">
            <a:extLst>
              <a:ext uri="{FF2B5EF4-FFF2-40B4-BE49-F238E27FC236}">
                <a16:creationId xmlns:a16="http://schemas.microsoft.com/office/drawing/2014/main" id="{10E1DD8F-77B7-4238-8A74-E7027419D511}"/>
              </a:ext>
            </a:extLst>
          </p:cNvPr>
          <p:cNvSpPr/>
          <p:nvPr/>
        </p:nvSpPr>
        <p:spPr>
          <a:xfrm>
            <a:off x="1032573" y="4440526"/>
            <a:ext cx="7078854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pl-PL" sz="3600" b="1" dirty="0" err="1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 flip="none" rotWithShape="1">
                  <a:gsLst>
                    <a:gs pos="0">
                      <a:schemeClr val="accent1">
                        <a:shade val="30000"/>
                        <a:satMod val="115000"/>
                      </a:schemeClr>
                    </a:gs>
                    <a:gs pos="50000">
                      <a:schemeClr val="accent1">
                        <a:shade val="67500"/>
                        <a:satMod val="115000"/>
                      </a:schemeClr>
                    </a:gs>
                    <a:gs pos="100000">
                      <a:schemeClr val="accent1">
                        <a:shade val="100000"/>
                        <a:satMod val="115000"/>
                      </a:schemeClr>
                    </a:gs>
                  </a:gsLst>
                  <a:lin ang="5400000" scaled="1"/>
                  <a:tileRect/>
                </a:gradFill>
                <a:effectLst>
                  <a:innerShdw blurRad="63500" dist="50800" dir="10800000">
                    <a:prstClr val="black">
                      <a:alpha val="50000"/>
                    </a:prstClr>
                  </a:innerShdw>
                </a:effectLst>
                <a:latin typeface="+mj-lt"/>
              </a:rPr>
              <a:t>Thank</a:t>
            </a:r>
            <a:r>
              <a:rPr lang="pl-PL" sz="3600" b="1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 flip="none" rotWithShape="1">
                  <a:gsLst>
                    <a:gs pos="0">
                      <a:schemeClr val="accent1">
                        <a:shade val="30000"/>
                        <a:satMod val="115000"/>
                      </a:schemeClr>
                    </a:gs>
                    <a:gs pos="50000">
                      <a:schemeClr val="accent1">
                        <a:shade val="67500"/>
                        <a:satMod val="115000"/>
                      </a:schemeClr>
                    </a:gs>
                    <a:gs pos="100000">
                      <a:schemeClr val="accent1">
                        <a:shade val="100000"/>
                        <a:satMod val="115000"/>
                      </a:schemeClr>
                    </a:gs>
                  </a:gsLst>
                  <a:lin ang="5400000" scaled="1"/>
                  <a:tileRect/>
                </a:gradFill>
                <a:effectLst>
                  <a:innerShdw blurRad="63500" dist="50800" dir="10800000">
                    <a:prstClr val="black">
                      <a:alpha val="50000"/>
                    </a:prstClr>
                  </a:innerShdw>
                </a:effectLst>
                <a:latin typeface="+mj-lt"/>
              </a:rPr>
              <a:t> </a:t>
            </a:r>
            <a:r>
              <a:rPr lang="pl-PL" sz="3600" b="1" dirty="0" err="1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 flip="none" rotWithShape="1">
                  <a:gsLst>
                    <a:gs pos="0">
                      <a:schemeClr val="accent1">
                        <a:shade val="30000"/>
                        <a:satMod val="115000"/>
                      </a:schemeClr>
                    </a:gs>
                    <a:gs pos="50000">
                      <a:schemeClr val="accent1">
                        <a:shade val="67500"/>
                        <a:satMod val="115000"/>
                      </a:schemeClr>
                    </a:gs>
                    <a:gs pos="100000">
                      <a:schemeClr val="accent1">
                        <a:shade val="100000"/>
                        <a:satMod val="115000"/>
                      </a:schemeClr>
                    </a:gs>
                  </a:gsLst>
                  <a:lin ang="5400000" scaled="1"/>
                  <a:tileRect/>
                </a:gradFill>
                <a:effectLst>
                  <a:innerShdw blurRad="63500" dist="50800" dir="10800000">
                    <a:prstClr val="black">
                      <a:alpha val="50000"/>
                    </a:prstClr>
                  </a:innerShdw>
                </a:effectLst>
                <a:latin typeface="+mj-lt"/>
              </a:rPr>
              <a:t>you</a:t>
            </a:r>
            <a:r>
              <a:rPr lang="pl-PL" sz="3600" b="1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 flip="none" rotWithShape="1">
                  <a:gsLst>
                    <a:gs pos="0">
                      <a:schemeClr val="accent1">
                        <a:shade val="30000"/>
                        <a:satMod val="115000"/>
                      </a:schemeClr>
                    </a:gs>
                    <a:gs pos="50000">
                      <a:schemeClr val="accent1">
                        <a:shade val="67500"/>
                        <a:satMod val="115000"/>
                      </a:schemeClr>
                    </a:gs>
                    <a:gs pos="100000">
                      <a:schemeClr val="accent1">
                        <a:shade val="100000"/>
                        <a:satMod val="115000"/>
                      </a:schemeClr>
                    </a:gs>
                  </a:gsLst>
                  <a:lin ang="5400000" scaled="1"/>
                  <a:tileRect/>
                </a:gradFill>
                <a:effectLst>
                  <a:innerShdw blurRad="63500" dist="50800" dir="10800000">
                    <a:prstClr val="black">
                      <a:alpha val="50000"/>
                    </a:prstClr>
                  </a:innerShdw>
                </a:effectLst>
                <a:latin typeface="+mj-lt"/>
              </a:rPr>
              <a:t> for </a:t>
            </a:r>
            <a:r>
              <a:rPr lang="pl-PL" sz="3600" b="1" dirty="0" err="1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 flip="none" rotWithShape="1">
                  <a:gsLst>
                    <a:gs pos="0">
                      <a:schemeClr val="accent1">
                        <a:shade val="30000"/>
                        <a:satMod val="115000"/>
                      </a:schemeClr>
                    </a:gs>
                    <a:gs pos="50000">
                      <a:schemeClr val="accent1">
                        <a:shade val="67500"/>
                        <a:satMod val="115000"/>
                      </a:schemeClr>
                    </a:gs>
                    <a:gs pos="100000">
                      <a:schemeClr val="accent1">
                        <a:shade val="100000"/>
                        <a:satMod val="115000"/>
                      </a:schemeClr>
                    </a:gs>
                  </a:gsLst>
                  <a:lin ang="5400000" scaled="1"/>
                  <a:tileRect/>
                </a:gradFill>
                <a:effectLst>
                  <a:innerShdw blurRad="63500" dist="50800" dir="10800000">
                    <a:prstClr val="black">
                      <a:alpha val="50000"/>
                    </a:prstClr>
                  </a:innerShdw>
                </a:effectLst>
                <a:latin typeface="+mj-lt"/>
              </a:rPr>
              <a:t>your</a:t>
            </a:r>
            <a:r>
              <a:rPr lang="pl-PL" sz="3600" b="1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 flip="none" rotWithShape="1">
                  <a:gsLst>
                    <a:gs pos="0">
                      <a:schemeClr val="accent1">
                        <a:shade val="30000"/>
                        <a:satMod val="115000"/>
                      </a:schemeClr>
                    </a:gs>
                    <a:gs pos="50000">
                      <a:schemeClr val="accent1">
                        <a:shade val="67500"/>
                        <a:satMod val="115000"/>
                      </a:schemeClr>
                    </a:gs>
                    <a:gs pos="100000">
                      <a:schemeClr val="accent1">
                        <a:shade val="100000"/>
                        <a:satMod val="115000"/>
                      </a:schemeClr>
                    </a:gs>
                  </a:gsLst>
                  <a:lin ang="5400000" scaled="1"/>
                  <a:tileRect/>
                </a:gradFill>
                <a:effectLst>
                  <a:innerShdw blurRad="63500" dist="50800" dir="10800000">
                    <a:prstClr val="black">
                      <a:alpha val="50000"/>
                    </a:prstClr>
                  </a:innerShdw>
                </a:effectLst>
                <a:latin typeface="+mj-lt"/>
              </a:rPr>
              <a:t> </a:t>
            </a:r>
            <a:r>
              <a:rPr lang="pl-PL" sz="3600" b="1" dirty="0" err="1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 flip="none" rotWithShape="1">
                  <a:gsLst>
                    <a:gs pos="0">
                      <a:schemeClr val="accent1">
                        <a:shade val="30000"/>
                        <a:satMod val="115000"/>
                      </a:schemeClr>
                    </a:gs>
                    <a:gs pos="50000">
                      <a:schemeClr val="accent1">
                        <a:shade val="67500"/>
                        <a:satMod val="115000"/>
                      </a:schemeClr>
                    </a:gs>
                    <a:gs pos="100000">
                      <a:schemeClr val="accent1">
                        <a:shade val="100000"/>
                        <a:satMod val="115000"/>
                      </a:schemeClr>
                    </a:gs>
                  </a:gsLst>
                  <a:lin ang="5400000" scaled="1"/>
                  <a:tileRect/>
                </a:gradFill>
                <a:effectLst>
                  <a:innerShdw blurRad="63500" dist="50800" dir="10800000">
                    <a:prstClr val="black">
                      <a:alpha val="50000"/>
                    </a:prstClr>
                  </a:innerShdw>
                </a:effectLst>
                <a:latin typeface="+mj-lt"/>
              </a:rPr>
              <a:t>attention</a:t>
            </a:r>
            <a:r>
              <a:rPr lang="pl-PL" sz="3600" b="1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 flip="none" rotWithShape="1">
                  <a:gsLst>
                    <a:gs pos="0">
                      <a:schemeClr val="accent1">
                        <a:shade val="30000"/>
                        <a:satMod val="115000"/>
                      </a:schemeClr>
                    </a:gs>
                    <a:gs pos="50000">
                      <a:schemeClr val="accent1">
                        <a:shade val="67500"/>
                        <a:satMod val="115000"/>
                      </a:schemeClr>
                    </a:gs>
                    <a:gs pos="100000">
                      <a:schemeClr val="accent1">
                        <a:shade val="100000"/>
                        <a:satMod val="115000"/>
                      </a:schemeClr>
                    </a:gs>
                  </a:gsLst>
                  <a:lin ang="5400000" scaled="1"/>
                  <a:tileRect/>
                </a:gradFill>
                <a:effectLst>
                  <a:innerShdw blurRad="63500" dist="50800" dir="10800000">
                    <a:prstClr val="black">
                      <a:alpha val="50000"/>
                    </a:prstClr>
                  </a:innerShdw>
                </a:effectLst>
                <a:latin typeface="+mj-lt"/>
              </a:rPr>
              <a:t>!</a:t>
            </a:r>
          </a:p>
        </p:txBody>
      </p:sp>
      <p:sp>
        <p:nvSpPr>
          <p:cNvPr id="2" name="pole tekstowe 1">
            <a:extLst>
              <a:ext uri="{FF2B5EF4-FFF2-40B4-BE49-F238E27FC236}">
                <a16:creationId xmlns:a16="http://schemas.microsoft.com/office/drawing/2014/main" id="{148C8AD3-2BCD-41AE-92CC-8786DA35C3B3}"/>
              </a:ext>
            </a:extLst>
          </p:cNvPr>
          <p:cNvSpPr txBox="1"/>
          <p:nvPr/>
        </p:nvSpPr>
        <p:spPr>
          <a:xfrm>
            <a:off x="415065" y="622846"/>
            <a:ext cx="5347781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71450" indent="-171450">
              <a:buFont typeface="Wingdings" panose="05000000000000000000" pitchFamily="2" charset="2"/>
              <a:buChar char="ü"/>
            </a:pPr>
            <a:r>
              <a:rPr lang="pl-PL" sz="1200" dirty="0">
                <a:solidFill>
                  <a:schemeClr val="bg1"/>
                </a:solidFill>
                <a:latin typeface="+mj-lt"/>
              </a:rPr>
              <a:t>T</a:t>
            </a:r>
            <a:r>
              <a:rPr lang="en-US" sz="1200" dirty="0">
                <a:solidFill>
                  <a:schemeClr val="bg1"/>
                </a:solidFill>
                <a:latin typeface="+mj-lt"/>
              </a:rPr>
              <a:t>he </a:t>
            </a:r>
            <a:r>
              <a:rPr lang="pl-PL" sz="1200" dirty="0" err="1">
                <a:solidFill>
                  <a:schemeClr val="bg1"/>
                </a:solidFill>
                <a:latin typeface="+mj-lt"/>
              </a:rPr>
              <a:t>first</a:t>
            </a:r>
            <a:r>
              <a:rPr lang="pl-PL" sz="1200" dirty="0">
                <a:solidFill>
                  <a:schemeClr val="bg1"/>
                </a:solidFill>
                <a:latin typeface="+mj-lt"/>
              </a:rPr>
              <a:t> </a:t>
            </a:r>
            <a:r>
              <a:rPr lang="en-US" sz="1200" dirty="0">
                <a:solidFill>
                  <a:schemeClr val="bg1"/>
                </a:solidFill>
                <a:latin typeface="+mj-lt"/>
              </a:rPr>
              <a:t>information </a:t>
            </a:r>
            <a:r>
              <a:rPr lang="pl-PL" sz="1200" dirty="0">
                <a:solidFill>
                  <a:schemeClr val="bg1"/>
                </a:solidFill>
                <a:latin typeface="+mj-lt"/>
              </a:rPr>
              <a:t>on the</a:t>
            </a:r>
            <a:r>
              <a:rPr lang="en-US" sz="1200" dirty="0">
                <a:solidFill>
                  <a:schemeClr val="bg1"/>
                </a:solidFill>
                <a:latin typeface="+mj-lt"/>
              </a:rPr>
              <a:t> </a:t>
            </a:r>
            <a:r>
              <a:rPr lang="en-US" sz="1200" b="1" dirty="0">
                <a:solidFill>
                  <a:schemeClr val="bg1"/>
                </a:solidFill>
                <a:latin typeface="+mj-lt"/>
              </a:rPr>
              <a:t>decay</a:t>
            </a:r>
            <a:r>
              <a:rPr lang="pl-PL" sz="1200" b="1" dirty="0">
                <a:solidFill>
                  <a:schemeClr val="bg1"/>
                </a:solidFill>
                <a:latin typeface="+mj-lt"/>
              </a:rPr>
              <a:t> </a:t>
            </a:r>
            <a:r>
              <a:rPr lang="pl-PL" sz="1200" b="1" dirty="0" err="1">
                <a:solidFill>
                  <a:schemeClr val="bg1"/>
                </a:solidFill>
                <a:latin typeface="+mj-lt"/>
              </a:rPr>
              <a:t>branching</a:t>
            </a:r>
            <a:r>
              <a:rPr lang="en-US" sz="1200" b="1" dirty="0">
                <a:solidFill>
                  <a:schemeClr val="bg1"/>
                </a:solidFill>
                <a:latin typeface="+mj-lt"/>
              </a:rPr>
              <a:t> of </a:t>
            </a:r>
            <a:r>
              <a:rPr lang="pl-PL" sz="1200" b="1" dirty="0">
                <a:solidFill>
                  <a:schemeClr val="bg1"/>
                </a:solidFill>
                <a:latin typeface="+mj-lt"/>
              </a:rPr>
              <a:t>the 21.47-MeV </a:t>
            </a:r>
            <a:r>
              <a:rPr lang="en-US" sz="1200" b="1" dirty="0">
                <a:solidFill>
                  <a:schemeClr val="bg1"/>
                </a:solidFill>
                <a:latin typeface="+mj-lt"/>
              </a:rPr>
              <a:t>stretched state in </a:t>
            </a:r>
            <a:r>
              <a:rPr lang="pl-PL" sz="1200" b="1" baseline="30000" dirty="0">
                <a:solidFill>
                  <a:schemeClr val="bg1"/>
                </a:solidFill>
                <a:latin typeface="+mj-lt"/>
              </a:rPr>
              <a:t>13</a:t>
            </a:r>
            <a:r>
              <a:rPr lang="pl-PL" sz="1200" b="1" dirty="0">
                <a:solidFill>
                  <a:schemeClr val="bg1"/>
                </a:solidFill>
                <a:latin typeface="+mj-lt"/>
              </a:rPr>
              <a:t>C </a:t>
            </a:r>
            <a:r>
              <a:rPr lang="pl-PL" sz="1200" dirty="0" err="1">
                <a:solidFill>
                  <a:schemeClr val="bg1"/>
                </a:solidFill>
                <a:latin typeface="+mj-lt"/>
              </a:rPr>
              <a:t>nucleus</a:t>
            </a:r>
            <a:r>
              <a:rPr lang="pl-PL" sz="1200" dirty="0">
                <a:solidFill>
                  <a:schemeClr val="bg1"/>
                </a:solidFill>
                <a:latin typeface="+mj-lt"/>
              </a:rPr>
              <a:t> was </a:t>
            </a:r>
            <a:r>
              <a:rPr lang="pl-PL" sz="1200" dirty="0" err="1">
                <a:solidFill>
                  <a:schemeClr val="bg1"/>
                </a:solidFill>
                <a:latin typeface="+mj-lt"/>
              </a:rPr>
              <a:t>obtained</a:t>
            </a:r>
            <a:r>
              <a:rPr lang="pl-PL" sz="1200" dirty="0">
                <a:solidFill>
                  <a:schemeClr val="bg1"/>
                </a:solidFill>
                <a:latin typeface="+mj-lt"/>
              </a:rPr>
              <a:t> from proton-gamma </a:t>
            </a:r>
            <a:r>
              <a:rPr lang="pl-PL" sz="1200" dirty="0" err="1">
                <a:solidFill>
                  <a:schemeClr val="bg1"/>
                </a:solidFill>
                <a:latin typeface="+mj-lt"/>
              </a:rPr>
              <a:t>coincidence</a:t>
            </a:r>
            <a:r>
              <a:rPr lang="pl-PL" sz="1200" dirty="0">
                <a:solidFill>
                  <a:schemeClr val="bg1"/>
                </a:solidFill>
                <a:latin typeface="+mj-lt"/>
              </a:rPr>
              <a:t> </a:t>
            </a:r>
            <a:r>
              <a:rPr lang="pl-PL" sz="1200" dirty="0" err="1">
                <a:solidFill>
                  <a:schemeClr val="bg1"/>
                </a:solidFill>
                <a:latin typeface="+mj-lt"/>
              </a:rPr>
              <a:t>measurements</a:t>
            </a:r>
            <a:r>
              <a:rPr lang="pl-PL" sz="1200" dirty="0">
                <a:solidFill>
                  <a:schemeClr val="bg1"/>
                </a:solidFill>
                <a:latin typeface="+mj-lt"/>
              </a:rPr>
              <a:t>.</a:t>
            </a:r>
          </a:p>
          <a:p>
            <a:pPr marL="171450" indent="-171450">
              <a:buFont typeface="Wingdings" panose="05000000000000000000" pitchFamily="2" charset="2"/>
              <a:buChar char="ü"/>
            </a:pPr>
            <a:endParaRPr lang="pl-PL" sz="1200" dirty="0">
              <a:solidFill>
                <a:schemeClr val="bg1"/>
              </a:solidFill>
              <a:latin typeface="+mj-lt"/>
            </a:endParaRPr>
          </a:p>
          <a:p>
            <a:pPr marL="171450" indent="-171450">
              <a:buFont typeface="Wingdings" panose="05000000000000000000" pitchFamily="2" charset="2"/>
              <a:buChar char="ü"/>
            </a:pPr>
            <a:r>
              <a:rPr lang="pl-PL" sz="1200" dirty="0" err="1">
                <a:solidFill>
                  <a:schemeClr val="bg1"/>
                </a:solidFill>
                <a:latin typeface="+mj-lt"/>
              </a:rPr>
              <a:t>Successful</a:t>
            </a:r>
            <a:r>
              <a:rPr lang="pl-PL" sz="1200" dirty="0">
                <a:solidFill>
                  <a:schemeClr val="bg1"/>
                </a:solidFill>
                <a:latin typeface="+mj-lt"/>
              </a:rPr>
              <a:t> </a:t>
            </a:r>
            <a:r>
              <a:rPr lang="pl-PL" sz="1200" dirty="0" err="1">
                <a:solidFill>
                  <a:schemeClr val="bg1"/>
                </a:solidFill>
                <a:latin typeface="+mj-lt"/>
              </a:rPr>
              <a:t>comparison</a:t>
            </a:r>
            <a:r>
              <a:rPr lang="pl-PL" sz="1200" dirty="0">
                <a:solidFill>
                  <a:schemeClr val="bg1"/>
                </a:solidFill>
                <a:latin typeface="+mj-lt"/>
              </a:rPr>
              <a:t> with </a:t>
            </a:r>
            <a:r>
              <a:rPr lang="pl-PL" sz="1200" dirty="0" err="1">
                <a:solidFill>
                  <a:schemeClr val="bg1"/>
                </a:solidFill>
                <a:latin typeface="+mj-lt"/>
              </a:rPr>
              <a:t>experiment</a:t>
            </a:r>
            <a:r>
              <a:rPr lang="pl-PL" sz="1200" dirty="0">
                <a:solidFill>
                  <a:schemeClr val="bg1"/>
                </a:solidFill>
                <a:latin typeface="+mj-lt"/>
              </a:rPr>
              <a:t> in </a:t>
            </a:r>
            <a:r>
              <a:rPr lang="pl-PL" sz="1200" dirty="0" err="1">
                <a:solidFill>
                  <a:schemeClr val="bg1"/>
                </a:solidFill>
                <a:latin typeface="+mj-lt"/>
              </a:rPr>
              <a:t>terms</a:t>
            </a:r>
            <a:r>
              <a:rPr lang="pl-PL" sz="1200" dirty="0">
                <a:solidFill>
                  <a:schemeClr val="bg1"/>
                </a:solidFill>
                <a:latin typeface="+mj-lt"/>
              </a:rPr>
              <a:t> of </a:t>
            </a:r>
            <a:r>
              <a:rPr lang="pl-PL" sz="1200" b="1" dirty="0" err="1">
                <a:solidFill>
                  <a:schemeClr val="bg1"/>
                </a:solidFill>
                <a:latin typeface="+mj-lt"/>
              </a:rPr>
              <a:t>state</a:t>
            </a:r>
            <a:r>
              <a:rPr lang="pl-PL" sz="1200" b="1" dirty="0">
                <a:solidFill>
                  <a:schemeClr val="bg1"/>
                </a:solidFill>
                <a:latin typeface="+mj-lt"/>
              </a:rPr>
              <a:t> </a:t>
            </a:r>
            <a:r>
              <a:rPr lang="pl-PL" sz="1200" b="1" dirty="0" err="1">
                <a:solidFill>
                  <a:schemeClr val="bg1"/>
                </a:solidFill>
                <a:latin typeface="+mj-lt"/>
              </a:rPr>
              <a:t>energy</a:t>
            </a:r>
            <a:r>
              <a:rPr lang="pl-PL" sz="1200" b="1" dirty="0">
                <a:solidFill>
                  <a:schemeClr val="bg1"/>
                </a:solidFill>
                <a:latin typeface="+mj-lt"/>
              </a:rPr>
              <a:t>, </a:t>
            </a:r>
            <a:r>
              <a:rPr lang="pl-PL" sz="1200" b="1" dirty="0" err="1">
                <a:solidFill>
                  <a:schemeClr val="bg1"/>
                </a:solidFill>
                <a:latin typeface="+mj-lt"/>
              </a:rPr>
              <a:t>width</a:t>
            </a:r>
            <a:r>
              <a:rPr lang="pl-PL" sz="1200" b="1" dirty="0">
                <a:solidFill>
                  <a:schemeClr val="bg1"/>
                </a:solidFill>
                <a:latin typeface="+mj-lt"/>
              </a:rPr>
              <a:t> and </a:t>
            </a:r>
            <a:r>
              <a:rPr lang="pl-PL" sz="1200" b="1" dirty="0" err="1">
                <a:solidFill>
                  <a:schemeClr val="bg1"/>
                </a:solidFill>
                <a:latin typeface="+mj-lt"/>
              </a:rPr>
              <a:t>decay</a:t>
            </a:r>
            <a:r>
              <a:rPr lang="pl-PL" sz="1200" b="1" dirty="0">
                <a:solidFill>
                  <a:schemeClr val="bg1"/>
                </a:solidFill>
                <a:latin typeface="+mj-lt"/>
              </a:rPr>
              <a:t> </a:t>
            </a:r>
            <a:r>
              <a:rPr lang="pl-PL" sz="1200" b="1" dirty="0" err="1">
                <a:solidFill>
                  <a:schemeClr val="bg1"/>
                </a:solidFill>
                <a:latin typeface="+mj-lt"/>
              </a:rPr>
              <a:t>branchings</a:t>
            </a:r>
            <a:r>
              <a:rPr lang="pl-PL" sz="1200" b="1" dirty="0">
                <a:solidFill>
                  <a:schemeClr val="bg1"/>
                </a:solidFill>
                <a:latin typeface="+mj-lt"/>
              </a:rPr>
              <a:t> </a:t>
            </a:r>
            <a:r>
              <a:rPr lang="en-US" sz="1200" dirty="0">
                <a:solidFill>
                  <a:schemeClr val="bg1"/>
                </a:solidFill>
                <a:latin typeface="+mj-lt"/>
              </a:rPr>
              <a:t>proves the high quality and precision of the GSM wave-function</a:t>
            </a:r>
            <a:r>
              <a:rPr lang="pl-PL" sz="1200" dirty="0">
                <a:solidFill>
                  <a:schemeClr val="bg1"/>
                </a:solidFill>
                <a:latin typeface="+mj-lt"/>
              </a:rPr>
              <a:t> </a:t>
            </a:r>
            <a:r>
              <a:rPr lang="en-US" sz="1200" dirty="0">
                <a:solidFill>
                  <a:schemeClr val="bg1"/>
                </a:solidFill>
                <a:latin typeface="+mj-lt"/>
              </a:rPr>
              <a:t>calculations</a:t>
            </a:r>
            <a:r>
              <a:rPr lang="pl-PL" sz="1200" dirty="0">
                <a:solidFill>
                  <a:schemeClr val="bg1"/>
                </a:solidFill>
                <a:latin typeface="+mj-lt"/>
              </a:rPr>
              <a:t>.</a:t>
            </a:r>
          </a:p>
          <a:p>
            <a:pPr marL="171450" indent="-171450">
              <a:buFont typeface="Wingdings" panose="05000000000000000000" pitchFamily="2" charset="2"/>
              <a:buChar char="ü"/>
            </a:pPr>
            <a:endParaRPr lang="pl-PL" sz="1200" dirty="0">
              <a:solidFill>
                <a:schemeClr val="bg1"/>
              </a:solidFill>
              <a:latin typeface="+mj-lt"/>
            </a:endParaRPr>
          </a:p>
          <a:p>
            <a:pPr marL="171450" indent="-171450">
              <a:buFont typeface="Wingdings" panose="05000000000000000000" pitchFamily="2" charset="2"/>
              <a:buChar char="ü"/>
            </a:pPr>
            <a:endParaRPr lang="pl-PL" sz="1200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8" name="Tytuł 1">
            <a:extLst>
              <a:ext uri="{FF2B5EF4-FFF2-40B4-BE49-F238E27FC236}">
                <a16:creationId xmlns:a16="http://schemas.microsoft.com/office/drawing/2014/main" id="{76658975-7BB7-4194-932F-9F0A1EAD3B06}"/>
              </a:ext>
            </a:extLst>
          </p:cNvPr>
          <p:cNvSpPr txBox="1">
            <a:spLocks/>
          </p:cNvSpPr>
          <p:nvPr/>
        </p:nvSpPr>
        <p:spPr>
          <a:xfrm>
            <a:off x="6030537" y="623771"/>
            <a:ext cx="2789740" cy="1208901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txBody>
          <a:bodyPr vert="horz" anchor="ctr">
            <a:noAutofit/>
          </a:bodyPr>
          <a:lstStyle>
            <a:lvl1pPr algn="l" rtl="0" eaLnBrk="1" latinLnBrk="0" hangingPunct="1">
              <a:spcBef>
                <a:spcPct val="0"/>
              </a:spcBef>
              <a:buNone/>
              <a:defRPr kumimoji="0" sz="400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endParaRPr lang="pl-PL" sz="1200" b="1" dirty="0">
              <a:solidFill>
                <a:srgbClr val="0070C0"/>
              </a:solidFill>
            </a:endParaRPr>
          </a:p>
          <a:p>
            <a:pPr algn="ctr"/>
            <a:r>
              <a:rPr lang="pl-PL" sz="1200" b="1" dirty="0" err="1">
                <a:solidFill>
                  <a:srgbClr val="0070C0"/>
                </a:solidFill>
              </a:rPr>
              <a:t>This</a:t>
            </a:r>
            <a:r>
              <a:rPr lang="pl-PL" sz="1200" b="1" dirty="0">
                <a:solidFill>
                  <a:srgbClr val="0070C0"/>
                </a:solidFill>
              </a:rPr>
              <a:t> </a:t>
            </a:r>
            <a:r>
              <a:rPr lang="pl-PL" sz="1200" b="1" dirty="0" err="1">
                <a:solidFill>
                  <a:srgbClr val="0070C0"/>
                </a:solidFill>
              </a:rPr>
              <a:t>newly</a:t>
            </a:r>
            <a:r>
              <a:rPr lang="pl-PL" sz="1200" b="1" dirty="0">
                <a:solidFill>
                  <a:srgbClr val="0070C0"/>
                </a:solidFill>
              </a:rPr>
              <a:t> </a:t>
            </a:r>
            <a:r>
              <a:rPr lang="pl-PL" sz="1200" b="1" dirty="0" err="1">
                <a:solidFill>
                  <a:srgbClr val="0070C0"/>
                </a:solidFill>
              </a:rPr>
              <a:t>developed</a:t>
            </a:r>
            <a:r>
              <a:rPr lang="pl-PL" sz="1200" b="1" dirty="0">
                <a:solidFill>
                  <a:srgbClr val="0070C0"/>
                </a:solidFill>
              </a:rPr>
              <a:t> </a:t>
            </a:r>
            <a:r>
              <a:rPr lang="pl-PL" sz="1200" b="1" dirty="0" err="1">
                <a:solidFill>
                  <a:srgbClr val="0070C0"/>
                </a:solidFill>
              </a:rPr>
              <a:t>theoretical</a:t>
            </a:r>
            <a:r>
              <a:rPr lang="pl-PL" sz="1200" b="1" dirty="0">
                <a:solidFill>
                  <a:srgbClr val="0070C0"/>
                </a:solidFill>
              </a:rPr>
              <a:t> </a:t>
            </a:r>
            <a:r>
              <a:rPr lang="pl-PL" sz="1200" b="1" dirty="0" err="1">
                <a:solidFill>
                  <a:srgbClr val="0070C0"/>
                </a:solidFill>
              </a:rPr>
              <a:t>approach</a:t>
            </a:r>
            <a:r>
              <a:rPr lang="pl-PL" sz="1200" b="1" dirty="0">
                <a:solidFill>
                  <a:srgbClr val="0070C0"/>
                </a:solidFill>
              </a:rPr>
              <a:t> </a:t>
            </a:r>
            <a:r>
              <a:rPr lang="pl-PL" sz="1200" b="1" dirty="0" err="1">
                <a:solidFill>
                  <a:srgbClr val="0070C0"/>
                </a:solidFill>
              </a:rPr>
              <a:t>will</a:t>
            </a:r>
            <a:r>
              <a:rPr lang="pl-PL" sz="1200" b="1" dirty="0">
                <a:solidFill>
                  <a:srgbClr val="0070C0"/>
                </a:solidFill>
              </a:rPr>
              <a:t> be </a:t>
            </a:r>
            <a:r>
              <a:rPr lang="pl-PL" sz="1200" b="1" dirty="0" err="1">
                <a:solidFill>
                  <a:srgbClr val="0070C0"/>
                </a:solidFill>
              </a:rPr>
              <a:t>crucial</a:t>
            </a:r>
            <a:r>
              <a:rPr lang="pl-PL" sz="1200" b="1" dirty="0">
                <a:solidFill>
                  <a:srgbClr val="0070C0"/>
                </a:solidFill>
              </a:rPr>
              <a:t> in </a:t>
            </a:r>
            <a:r>
              <a:rPr lang="pl-PL" sz="1200" b="1" dirty="0" err="1">
                <a:solidFill>
                  <a:srgbClr val="0070C0"/>
                </a:solidFill>
              </a:rPr>
              <a:t>predicting</a:t>
            </a:r>
            <a:r>
              <a:rPr lang="pl-PL" sz="1200" b="1" dirty="0">
                <a:solidFill>
                  <a:srgbClr val="0070C0"/>
                </a:solidFill>
              </a:rPr>
              <a:t> </a:t>
            </a:r>
            <a:r>
              <a:rPr lang="pl-PL" sz="1200" b="1" dirty="0" err="1">
                <a:solidFill>
                  <a:srgbClr val="0070C0"/>
                </a:solidFill>
              </a:rPr>
              <a:t>structures</a:t>
            </a:r>
            <a:r>
              <a:rPr lang="pl-PL" sz="1200" b="1" dirty="0">
                <a:solidFill>
                  <a:srgbClr val="0070C0"/>
                </a:solidFill>
              </a:rPr>
              <a:t> in the continuum in </a:t>
            </a:r>
            <a:r>
              <a:rPr lang="pl-PL" sz="1200" b="1" dirty="0" err="1">
                <a:solidFill>
                  <a:srgbClr val="0070C0"/>
                </a:solidFill>
              </a:rPr>
              <a:t>other</a:t>
            </a:r>
            <a:r>
              <a:rPr lang="pl-PL" sz="1200" b="1" dirty="0">
                <a:solidFill>
                  <a:srgbClr val="0070C0"/>
                </a:solidFill>
              </a:rPr>
              <a:t> </a:t>
            </a:r>
            <a:r>
              <a:rPr lang="pl-PL" sz="1200" b="1" dirty="0" err="1">
                <a:solidFill>
                  <a:srgbClr val="0070C0"/>
                </a:solidFill>
              </a:rPr>
              <a:t>nuclei</a:t>
            </a:r>
            <a:r>
              <a:rPr lang="pl-PL" sz="1200" b="1" dirty="0">
                <a:solidFill>
                  <a:srgbClr val="0070C0"/>
                </a:solidFill>
              </a:rPr>
              <a:t> in </a:t>
            </a:r>
            <a:r>
              <a:rPr lang="pl-PL" sz="1200" b="1" dirty="0" err="1">
                <a:solidFill>
                  <a:srgbClr val="0070C0"/>
                </a:solidFill>
              </a:rPr>
              <a:t>this</a:t>
            </a:r>
            <a:r>
              <a:rPr lang="pl-PL" sz="1200" b="1" dirty="0">
                <a:solidFill>
                  <a:srgbClr val="0070C0"/>
                </a:solidFill>
              </a:rPr>
              <a:t> </a:t>
            </a:r>
            <a:r>
              <a:rPr lang="pl-PL" sz="1200" b="1" dirty="0" err="1">
                <a:solidFill>
                  <a:srgbClr val="0070C0"/>
                </a:solidFill>
              </a:rPr>
              <a:t>key</a:t>
            </a:r>
            <a:r>
              <a:rPr lang="pl-PL" sz="1200" b="1" dirty="0">
                <a:solidFill>
                  <a:srgbClr val="0070C0"/>
                </a:solidFill>
              </a:rPr>
              <a:t> region of </a:t>
            </a:r>
            <a:r>
              <a:rPr lang="pl-PL" sz="1200" b="1" dirty="0" err="1">
                <a:solidFill>
                  <a:srgbClr val="0070C0"/>
                </a:solidFill>
              </a:rPr>
              <a:t>nuclear</a:t>
            </a:r>
            <a:r>
              <a:rPr lang="pl-PL" sz="1200" b="1" dirty="0">
                <a:solidFill>
                  <a:srgbClr val="0070C0"/>
                </a:solidFill>
              </a:rPr>
              <a:t> chart. </a:t>
            </a:r>
          </a:p>
          <a:p>
            <a:pPr algn="ctr"/>
            <a:endParaRPr lang="pl-PL" sz="1200" b="1" dirty="0">
              <a:solidFill>
                <a:srgbClr val="0070C0"/>
              </a:solidFill>
            </a:endParaRPr>
          </a:p>
        </p:txBody>
      </p:sp>
      <p:sp>
        <p:nvSpPr>
          <p:cNvPr id="10" name="Prostokąt 9">
            <a:extLst>
              <a:ext uri="{FF2B5EF4-FFF2-40B4-BE49-F238E27FC236}">
                <a16:creationId xmlns:a16="http://schemas.microsoft.com/office/drawing/2014/main" id="{3AF6AEF1-8AC8-4BDD-B94C-74F4C472FD7A}"/>
              </a:ext>
            </a:extLst>
          </p:cNvPr>
          <p:cNvSpPr/>
          <p:nvPr/>
        </p:nvSpPr>
        <p:spPr>
          <a:xfrm>
            <a:off x="415065" y="2119998"/>
            <a:ext cx="8300309" cy="646331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/>
          <a:p>
            <a:endParaRPr lang="pl-PL" sz="1200" dirty="0">
              <a:solidFill>
                <a:schemeClr val="bg1"/>
              </a:solidFill>
              <a:latin typeface="+mj-lt"/>
            </a:endParaRPr>
          </a:p>
          <a:p>
            <a:pPr marL="171450" indent="-171450">
              <a:buFont typeface="Wingdings" pitchFamily="2" charset="2"/>
              <a:buChar char="ü"/>
            </a:pPr>
            <a:r>
              <a:rPr lang="pl-PL" sz="1200" dirty="0">
                <a:solidFill>
                  <a:schemeClr val="bg1"/>
                </a:solidFill>
                <a:latin typeface="+mj-lt"/>
              </a:rPr>
              <a:t>Information on the </a:t>
            </a:r>
            <a:r>
              <a:rPr lang="pl-PL" sz="1200" dirty="0" err="1">
                <a:solidFill>
                  <a:schemeClr val="bg1"/>
                </a:solidFill>
                <a:latin typeface="+mj-lt"/>
              </a:rPr>
              <a:t>branching</a:t>
            </a:r>
            <a:r>
              <a:rPr lang="pl-PL" sz="1200" dirty="0">
                <a:solidFill>
                  <a:schemeClr val="bg1"/>
                </a:solidFill>
                <a:latin typeface="+mj-lt"/>
              </a:rPr>
              <a:t> </a:t>
            </a:r>
            <a:r>
              <a:rPr lang="pl-PL" sz="1200" dirty="0" err="1">
                <a:solidFill>
                  <a:schemeClr val="bg1"/>
                </a:solidFill>
                <a:latin typeface="+mj-lt"/>
              </a:rPr>
              <a:t>ratios</a:t>
            </a:r>
            <a:r>
              <a:rPr lang="pl-PL" sz="1200" dirty="0">
                <a:solidFill>
                  <a:schemeClr val="bg1"/>
                </a:solidFill>
                <a:latin typeface="+mj-lt"/>
              </a:rPr>
              <a:t> from the 17.8-, 19.0-, and 19.8-MeV </a:t>
            </a:r>
            <a:r>
              <a:rPr lang="pl-PL" sz="1200" dirty="0" err="1">
                <a:solidFill>
                  <a:schemeClr val="bg1"/>
                </a:solidFill>
                <a:latin typeface="+mj-lt"/>
              </a:rPr>
              <a:t>stretched</a:t>
            </a:r>
            <a:r>
              <a:rPr lang="pl-PL" sz="1200" dirty="0">
                <a:solidFill>
                  <a:schemeClr val="bg1"/>
                </a:solidFill>
                <a:latin typeface="+mj-lt"/>
              </a:rPr>
              <a:t> </a:t>
            </a:r>
            <a:r>
              <a:rPr lang="pl-PL" sz="1200" dirty="0" err="1">
                <a:solidFill>
                  <a:schemeClr val="bg1"/>
                </a:solidFill>
                <a:latin typeface="+mj-lt"/>
              </a:rPr>
              <a:t>states</a:t>
            </a:r>
            <a:r>
              <a:rPr lang="pl-PL" sz="1200" dirty="0">
                <a:solidFill>
                  <a:schemeClr val="bg1"/>
                </a:solidFill>
                <a:latin typeface="+mj-lt"/>
              </a:rPr>
              <a:t> in </a:t>
            </a:r>
            <a:r>
              <a:rPr lang="pl-PL" sz="1200" baseline="30000" dirty="0">
                <a:solidFill>
                  <a:schemeClr val="bg1"/>
                </a:solidFill>
                <a:latin typeface="+mj-lt"/>
              </a:rPr>
              <a:t>16</a:t>
            </a:r>
            <a:r>
              <a:rPr lang="pl-PL" sz="1200" dirty="0">
                <a:solidFill>
                  <a:schemeClr val="bg1"/>
                </a:solidFill>
                <a:latin typeface="+mj-lt"/>
              </a:rPr>
              <a:t>O was </a:t>
            </a:r>
            <a:r>
              <a:rPr lang="pl-PL" sz="1200" dirty="0" err="1">
                <a:solidFill>
                  <a:schemeClr val="bg1"/>
                </a:solidFill>
                <a:latin typeface="+mj-lt"/>
              </a:rPr>
              <a:t>obtained</a:t>
            </a:r>
            <a:r>
              <a:rPr lang="pl-PL" sz="1200" dirty="0">
                <a:solidFill>
                  <a:schemeClr val="bg1"/>
                </a:solidFill>
                <a:latin typeface="+mj-lt"/>
              </a:rPr>
              <a:t>.</a:t>
            </a:r>
          </a:p>
          <a:p>
            <a:endParaRPr lang="pl-PL" sz="1200" dirty="0">
              <a:solidFill>
                <a:schemeClr val="bg1"/>
              </a:solidFill>
              <a:latin typeface="+mj-lt"/>
              <a:sym typeface="Symbol"/>
            </a:endParaRPr>
          </a:p>
        </p:txBody>
      </p:sp>
    </p:spTree>
    <p:extLst>
      <p:ext uri="{BB962C8B-B14F-4D97-AF65-F5344CB8AC3E}">
        <p14:creationId xmlns:p14="http://schemas.microsoft.com/office/powerpoint/2010/main" val="92665792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Tytuł 1"/>
          <p:cNvSpPr txBox="1">
            <a:spLocks/>
          </p:cNvSpPr>
          <p:nvPr/>
        </p:nvSpPr>
        <p:spPr>
          <a:xfrm>
            <a:off x="0" y="0"/>
            <a:ext cx="3816153" cy="503150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txBody>
          <a:bodyPr vert="horz" anchor="ctr">
            <a:normAutofit/>
          </a:bodyPr>
          <a:lstStyle>
            <a:lvl1pPr algn="l" rtl="0" eaLnBrk="1" latinLnBrk="0" hangingPunct="1">
              <a:spcBef>
                <a:spcPct val="0"/>
              </a:spcBef>
              <a:buNone/>
              <a:defRPr kumimoji="0" sz="400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pl-PL" sz="2000" dirty="0" err="1"/>
              <a:t>Stretched</a:t>
            </a:r>
            <a:r>
              <a:rPr lang="pl-PL" sz="2000" dirty="0"/>
              <a:t> M4 </a:t>
            </a:r>
            <a:r>
              <a:rPr lang="pl-PL" sz="2000" dirty="0" err="1"/>
              <a:t>resonances</a:t>
            </a:r>
            <a:r>
              <a:rPr lang="pl-PL" sz="2000" dirty="0"/>
              <a:t> in </a:t>
            </a:r>
            <a:r>
              <a:rPr lang="pl-PL" sz="2000" baseline="30000" dirty="0"/>
              <a:t>14</a:t>
            </a:r>
            <a:r>
              <a:rPr lang="pl-PL" sz="2000" dirty="0"/>
              <a:t>N</a:t>
            </a:r>
          </a:p>
        </p:txBody>
      </p:sp>
      <p:sp>
        <p:nvSpPr>
          <p:cNvPr id="123" name="Prostokąt 122">
            <a:extLst>
              <a:ext uri="{FF2B5EF4-FFF2-40B4-BE49-F238E27FC236}">
                <a16:creationId xmlns:a16="http://schemas.microsoft.com/office/drawing/2014/main" id="{7DE03A10-C867-4EA1-9BF1-FC91543E0AFC}"/>
              </a:ext>
            </a:extLst>
          </p:cNvPr>
          <p:cNvSpPr/>
          <p:nvPr/>
        </p:nvSpPr>
        <p:spPr>
          <a:xfrm>
            <a:off x="6002241" y="4897279"/>
            <a:ext cx="3141759" cy="246221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>
            <a:noFill/>
          </a:ln>
        </p:spPr>
        <p:txBody>
          <a:bodyPr wrap="square">
            <a:spAutoFit/>
          </a:bodyPr>
          <a:lstStyle/>
          <a:p>
            <a:pPr algn="ctr"/>
            <a:r>
              <a:rPr lang="pl-PL" sz="1000" b="1" i="1" dirty="0" err="1">
                <a:latin typeface="+mj-lt"/>
                <a:sym typeface="Symbol"/>
              </a:rPr>
              <a:t>S.Ziliani</a:t>
            </a:r>
            <a:r>
              <a:rPr lang="pl-PL" sz="1000" b="1" i="1" dirty="0">
                <a:latin typeface="+mj-lt"/>
                <a:sym typeface="Symbol"/>
              </a:rPr>
              <a:t>, </a:t>
            </a:r>
            <a:r>
              <a:rPr lang="pl-PL" sz="1000" b="1" i="1" dirty="0" err="1">
                <a:latin typeface="+mj-lt"/>
                <a:sym typeface="Symbol"/>
              </a:rPr>
              <a:t>PhD</a:t>
            </a:r>
            <a:r>
              <a:rPr lang="pl-PL" sz="1000" b="1" i="1" dirty="0">
                <a:latin typeface="+mj-lt"/>
                <a:sym typeface="Symbol"/>
              </a:rPr>
              <a:t> </a:t>
            </a:r>
            <a:r>
              <a:rPr lang="pl-PL" sz="1000" b="1" i="1" dirty="0" err="1">
                <a:latin typeface="+mj-lt"/>
                <a:sym typeface="Symbol"/>
              </a:rPr>
              <a:t>thesis</a:t>
            </a:r>
            <a:r>
              <a:rPr lang="pl-PL" sz="1000" b="1" i="1" dirty="0">
                <a:latin typeface="+mj-lt"/>
                <a:sym typeface="Symbol"/>
              </a:rPr>
              <a:t>, University of Milan (2021)</a:t>
            </a:r>
          </a:p>
        </p:txBody>
      </p:sp>
      <p:pic>
        <p:nvPicPr>
          <p:cNvPr id="22" name="Picture 3">
            <a:extLst>
              <a:ext uri="{FF2B5EF4-FFF2-40B4-BE49-F238E27FC236}">
                <a16:creationId xmlns:a16="http://schemas.microsoft.com/office/drawing/2014/main" id="{D00C4446-3926-44E9-96AD-F3F4A9B536BD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5548"/>
          <a:stretch/>
        </p:blipFill>
        <p:spPr bwMode="auto">
          <a:xfrm>
            <a:off x="942975" y="620680"/>
            <a:ext cx="6934200" cy="409330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3" name="CasellaDiTesto 3">
            <a:extLst>
              <a:ext uri="{FF2B5EF4-FFF2-40B4-BE49-F238E27FC236}">
                <a16:creationId xmlns:a16="http://schemas.microsoft.com/office/drawing/2014/main" id="{A3EE2115-6400-4951-94AD-106ACCE963AA}"/>
              </a:ext>
            </a:extLst>
          </p:cNvPr>
          <p:cNvSpPr txBox="1"/>
          <p:nvPr/>
        </p:nvSpPr>
        <p:spPr>
          <a:xfrm>
            <a:off x="7294454" y="940104"/>
            <a:ext cx="1620945" cy="565146"/>
          </a:xfrm>
          <a:prstGeom prst="rect">
            <a:avLst/>
          </a:prstGeom>
          <a:noFill/>
          <a:ln w="12700" cmpd="sng">
            <a:solidFill>
              <a:schemeClr val="tx1"/>
            </a:solidFill>
          </a:ln>
        </p:spPr>
        <p:txBody>
          <a:bodyPr wrap="square" lIns="72000" tIns="36000" rIns="36000" bIns="36000" rtlCol="0">
            <a:spAutoFit/>
          </a:bodyPr>
          <a:lstStyle/>
          <a:p>
            <a:r>
              <a:rPr lang="pl-PL" sz="800" dirty="0" err="1">
                <a:solidFill>
                  <a:srgbClr val="FF0000"/>
                </a:solidFill>
                <a:latin typeface="+mj-lt"/>
                <a:cs typeface="Symbol" charset="2"/>
              </a:rPr>
              <a:t>Strongest</a:t>
            </a:r>
            <a:r>
              <a:rPr lang="pl-PL" sz="800" dirty="0">
                <a:solidFill>
                  <a:srgbClr val="FF0000"/>
                </a:solidFill>
                <a:latin typeface="+mj-lt"/>
                <a:cs typeface="Symbol" charset="2"/>
              </a:rPr>
              <a:t> e</a:t>
            </a:r>
            <a:r>
              <a:rPr lang="it-IT" sz="800" dirty="0">
                <a:solidFill>
                  <a:srgbClr val="FF0000"/>
                </a:solidFill>
                <a:latin typeface="+mj-lt"/>
                <a:cs typeface="Symbol" charset="2"/>
              </a:rPr>
              <a:t>xpected </a:t>
            </a:r>
            <a:r>
              <a:rPr lang="el-GR" sz="800" dirty="0">
                <a:solidFill>
                  <a:srgbClr val="FF0000"/>
                </a:solidFill>
                <a:latin typeface="+mj-lt"/>
                <a:cs typeface="Symbol" charset="2"/>
              </a:rPr>
              <a:t>γ</a:t>
            </a:r>
            <a:r>
              <a:rPr lang="pl-PL" sz="800" dirty="0">
                <a:solidFill>
                  <a:srgbClr val="FF0000"/>
                </a:solidFill>
                <a:latin typeface="+mj-lt"/>
                <a:cs typeface="Symbol" charset="2"/>
              </a:rPr>
              <a:t> </a:t>
            </a:r>
            <a:r>
              <a:rPr lang="it-IT" sz="800" dirty="0">
                <a:solidFill>
                  <a:srgbClr val="FF0000"/>
                </a:solidFill>
                <a:latin typeface="+mj-lt"/>
              </a:rPr>
              <a:t>rays:</a:t>
            </a:r>
            <a:r>
              <a:rPr lang="pl-PL" sz="800" dirty="0">
                <a:latin typeface="+mj-lt"/>
              </a:rPr>
              <a:t>  </a:t>
            </a:r>
          </a:p>
          <a:p>
            <a:r>
              <a:rPr lang="it-IT" sz="800" baseline="30000" dirty="0">
                <a:solidFill>
                  <a:srgbClr val="0000FF"/>
                </a:solidFill>
                <a:latin typeface="+mj-lt"/>
              </a:rPr>
              <a:t>12</a:t>
            </a:r>
            <a:r>
              <a:rPr lang="pl-PL" sz="800" dirty="0">
                <a:solidFill>
                  <a:srgbClr val="0000FF"/>
                </a:solidFill>
                <a:latin typeface="+mj-lt"/>
              </a:rPr>
              <a:t>C</a:t>
            </a:r>
            <a:r>
              <a:rPr lang="pl-PL" sz="800" dirty="0">
                <a:latin typeface="+mj-lt"/>
              </a:rPr>
              <a:t>: </a:t>
            </a:r>
            <a:r>
              <a:rPr lang="it-IT" sz="800" dirty="0">
                <a:latin typeface="+mj-lt"/>
              </a:rPr>
              <a:t>4</a:t>
            </a:r>
            <a:r>
              <a:rPr lang="pl-PL" sz="800" dirty="0">
                <a:latin typeface="+mj-lt"/>
              </a:rPr>
              <a:t>439</a:t>
            </a:r>
            <a:r>
              <a:rPr lang="is-IS" sz="800" dirty="0">
                <a:latin typeface="+mj-lt"/>
              </a:rPr>
              <a:t> keV</a:t>
            </a:r>
            <a:r>
              <a:rPr lang="pl-PL" sz="800" dirty="0">
                <a:latin typeface="+mj-lt"/>
              </a:rPr>
              <a:t>        </a:t>
            </a:r>
          </a:p>
          <a:p>
            <a:r>
              <a:rPr lang="it-IT" sz="800" baseline="30000" dirty="0">
                <a:solidFill>
                  <a:srgbClr val="0000FF"/>
                </a:solidFill>
                <a:latin typeface="+mj-lt"/>
              </a:rPr>
              <a:t>1</a:t>
            </a:r>
            <a:r>
              <a:rPr lang="pl-PL" sz="800" baseline="30000" dirty="0">
                <a:solidFill>
                  <a:srgbClr val="0000FF"/>
                </a:solidFill>
                <a:latin typeface="+mj-lt"/>
              </a:rPr>
              <a:t>3</a:t>
            </a:r>
            <a:r>
              <a:rPr lang="pl-PL" sz="800" dirty="0">
                <a:solidFill>
                  <a:srgbClr val="0000FF"/>
                </a:solidFill>
                <a:latin typeface="+mj-lt"/>
              </a:rPr>
              <a:t>C</a:t>
            </a:r>
            <a:r>
              <a:rPr lang="pl-PL" sz="800" dirty="0">
                <a:latin typeface="+mj-lt"/>
              </a:rPr>
              <a:t>: 3089</a:t>
            </a:r>
            <a:r>
              <a:rPr lang="it-IT" sz="800" dirty="0">
                <a:latin typeface="+mj-lt"/>
              </a:rPr>
              <a:t>,</a:t>
            </a:r>
            <a:r>
              <a:rPr lang="pl-PL" sz="800" dirty="0">
                <a:latin typeface="+mj-lt"/>
              </a:rPr>
              <a:t> 3684, 3853 k</a:t>
            </a:r>
            <a:r>
              <a:rPr lang="it-IT" sz="800" dirty="0">
                <a:latin typeface="+mj-lt"/>
              </a:rPr>
              <a:t>eV</a:t>
            </a:r>
            <a:endParaRPr lang="pl-PL" sz="800" dirty="0">
              <a:latin typeface="+mj-lt"/>
            </a:endParaRPr>
          </a:p>
          <a:p>
            <a:r>
              <a:rPr lang="it-IT" sz="800" baseline="30000" dirty="0">
                <a:solidFill>
                  <a:srgbClr val="0000FF"/>
                </a:solidFill>
                <a:latin typeface="+mj-lt"/>
              </a:rPr>
              <a:t>1</a:t>
            </a:r>
            <a:r>
              <a:rPr lang="pl-PL" sz="800" baseline="30000" dirty="0">
                <a:solidFill>
                  <a:srgbClr val="0000FF"/>
                </a:solidFill>
                <a:latin typeface="+mj-lt"/>
              </a:rPr>
              <a:t>0</a:t>
            </a:r>
            <a:r>
              <a:rPr lang="pl-PL" sz="800" dirty="0">
                <a:solidFill>
                  <a:srgbClr val="0000FF"/>
                </a:solidFill>
                <a:latin typeface="+mj-lt"/>
              </a:rPr>
              <a:t>B</a:t>
            </a:r>
            <a:r>
              <a:rPr lang="pl-PL" sz="800" dirty="0">
                <a:latin typeface="+mj-lt"/>
              </a:rPr>
              <a:t>: 414</a:t>
            </a:r>
            <a:r>
              <a:rPr lang="it-IT" sz="800" dirty="0">
                <a:latin typeface="+mj-lt"/>
              </a:rPr>
              <a:t>,</a:t>
            </a:r>
            <a:r>
              <a:rPr lang="pl-PL" sz="800" dirty="0">
                <a:latin typeface="+mj-lt"/>
              </a:rPr>
              <a:t> 718, 1021, 2868 k</a:t>
            </a:r>
            <a:r>
              <a:rPr lang="it-IT" sz="800" dirty="0">
                <a:latin typeface="+mj-lt"/>
              </a:rPr>
              <a:t>eV</a:t>
            </a:r>
          </a:p>
        </p:txBody>
      </p:sp>
      <p:sp>
        <p:nvSpPr>
          <p:cNvPr id="106" name="pole tekstowe 105">
            <a:extLst>
              <a:ext uri="{FF2B5EF4-FFF2-40B4-BE49-F238E27FC236}">
                <a16:creationId xmlns:a16="http://schemas.microsoft.com/office/drawing/2014/main" id="{95A73F95-5A5D-471C-BB4A-50F50445F738}"/>
              </a:ext>
            </a:extLst>
          </p:cNvPr>
          <p:cNvSpPr txBox="1"/>
          <p:nvPr/>
        </p:nvSpPr>
        <p:spPr>
          <a:xfrm>
            <a:off x="6002241" y="4322765"/>
            <a:ext cx="3141758" cy="400110"/>
          </a:xfrm>
          <a:prstGeom prst="rect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pl-PL" sz="1000" b="1" dirty="0">
                <a:solidFill>
                  <a:schemeClr val="tx1"/>
                </a:solidFill>
                <a:latin typeface="+mj-lt"/>
              </a:rPr>
              <a:t>QUALITATIVE INFORMATION ON DECAY BRANCHINGS ASSOCIATED TO GAMMA EMISSION</a:t>
            </a:r>
          </a:p>
        </p:txBody>
      </p:sp>
      <p:sp>
        <p:nvSpPr>
          <p:cNvPr id="24" name="CasellaDiTesto 11">
            <a:extLst>
              <a:ext uri="{FF2B5EF4-FFF2-40B4-BE49-F238E27FC236}">
                <a16:creationId xmlns:a16="http://schemas.microsoft.com/office/drawing/2014/main" id="{D0039686-EDA1-4E6B-9D44-C263554E64CE}"/>
              </a:ext>
            </a:extLst>
          </p:cNvPr>
          <p:cNvSpPr txBox="1"/>
          <p:nvPr/>
        </p:nvSpPr>
        <p:spPr>
          <a:xfrm>
            <a:off x="6678127" y="3125311"/>
            <a:ext cx="1913422" cy="400110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GB" sz="1000" dirty="0">
                <a:latin typeface="+mj-lt"/>
              </a:rPr>
              <a:t>No </a:t>
            </a:r>
            <a:r>
              <a:rPr lang="el-GR" sz="1000" dirty="0">
                <a:latin typeface="+mj-lt"/>
                <a:cs typeface="Times New Roman" panose="02020603050405020304" pitchFamily="18" charset="0"/>
              </a:rPr>
              <a:t>γ</a:t>
            </a:r>
            <a:r>
              <a:rPr lang="it-IT" sz="1000" dirty="0">
                <a:latin typeface="+mj-lt"/>
                <a:cs typeface="Times New Roman" panose="02020603050405020304" pitchFamily="18" charset="0"/>
              </a:rPr>
              <a:t> </a:t>
            </a:r>
            <a:r>
              <a:rPr lang="en-GB" sz="1000" dirty="0">
                <a:latin typeface="+mj-lt"/>
              </a:rPr>
              <a:t>decay from first </a:t>
            </a:r>
            <a:br>
              <a:rPr lang="pl-PL" sz="1000" dirty="0">
                <a:latin typeface="+mj-lt"/>
              </a:rPr>
            </a:br>
            <a:r>
              <a:rPr lang="en-GB" sz="1000" dirty="0">
                <a:latin typeface="+mj-lt"/>
              </a:rPr>
              <a:t>excited state in </a:t>
            </a:r>
            <a:r>
              <a:rPr lang="en-GB" sz="1000" baseline="30000" dirty="0">
                <a:latin typeface="+mj-lt"/>
              </a:rPr>
              <a:t>13</a:t>
            </a:r>
            <a:r>
              <a:rPr lang="en-GB" sz="1000" dirty="0">
                <a:latin typeface="+mj-lt"/>
              </a:rPr>
              <a:t>C</a:t>
            </a:r>
          </a:p>
        </p:txBody>
      </p:sp>
      <p:sp>
        <p:nvSpPr>
          <p:cNvPr id="25" name="CasellaDiTesto 12">
            <a:extLst>
              <a:ext uri="{FF2B5EF4-FFF2-40B4-BE49-F238E27FC236}">
                <a16:creationId xmlns:a16="http://schemas.microsoft.com/office/drawing/2014/main" id="{C7501B82-8A29-44BA-B33E-6B5A20767356}"/>
              </a:ext>
            </a:extLst>
          </p:cNvPr>
          <p:cNvSpPr txBox="1"/>
          <p:nvPr/>
        </p:nvSpPr>
        <p:spPr>
          <a:xfrm>
            <a:off x="228601" y="740049"/>
            <a:ext cx="1766772" cy="400110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GB" sz="1000" dirty="0">
                <a:latin typeface="+mj-lt"/>
              </a:rPr>
              <a:t>No </a:t>
            </a:r>
            <a:r>
              <a:rPr lang="el-GR" sz="1000" dirty="0">
                <a:latin typeface="+mj-lt"/>
                <a:cs typeface="Times New Roman" panose="02020603050405020304" pitchFamily="18" charset="0"/>
              </a:rPr>
              <a:t>γ</a:t>
            </a:r>
            <a:r>
              <a:rPr lang="it-IT" sz="1000" dirty="0">
                <a:latin typeface="+mj-lt"/>
                <a:cs typeface="Times New Roman" panose="02020603050405020304" pitchFamily="18" charset="0"/>
              </a:rPr>
              <a:t> </a:t>
            </a:r>
            <a:r>
              <a:rPr lang="en-GB" sz="1000" dirty="0">
                <a:latin typeface="+mj-lt"/>
              </a:rPr>
              <a:t>decay from </a:t>
            </a:r>
          </a:p>
          <a:p>
            <a:pPr algn="ctr"/>
            <a:r>
              <a:rPr lang="en-GB" sz="1000" dirty="0">
                <a:latin typeface="+mj-lt"/>
              </a:rPr>
              <a:t>2</a:t>
            </a:r>
            <a:r>
              <a:rPr lang="en-GB" sz="1000" baseline="30000" dirty="0">
                <a:latin typeface="+mj-lt"/>
              </a:rPr>
              <a:t>+</a:t>
            </a:r>
            <a:r>
              <a:rPr lang="en-GB" sz="1000" dirty="0">
                <a:latin typeface="+mj-lt"/>
              </a:rPr>
              <a:t> state in </a:t>
            </a:r>
            <a:r>
              <a:rPr lang="en-GB" sz="1000" baseline="30000" dirty="0">
                <a:latin typeface="+mj-lt"/>
              </a:rPr>
              <a:t>10</a:t>
            </a:r>
            <a:r>
              <a:rPr lang="en-GB" sz="1000" dirty="0">
                <a:latin typeface="+mj-lt"/>
              </a:rPr>
              <a:t>B</a:t>
            </a:r>
          </a:p>
        </p:txBody>
      </p:sp>
      <p:sp>
        <p:nvSpPr>
          <p:cNvPr id="27" name="pole tekstowe 26">
            <a:extLst>
              <a:ext uri="{FF2B5EF4-FFF2-40B4-BE49-F238E27FC236}">
                <a16:creationId xmlns:a16="http://schemas.microsoft.com/office/drawing/2014/main" id="{39F20C0F-3DA0-473D-96DD-288AC1A5B934}"/>
              </a:ext>
            </a:extLst>
          </p:cNvPr>
          <p:cNvSpPr txBox="1"/>
          <p:nvPr/>
        </p:nvSpPr>
        <p:spPr>
          <a:xfrm>
            <a:off x="0" y="3907267"/>
            <a:ext cx="3208969" cy="1231106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lIns="72000" rIns="72000" rtlCol="0">
            <a:spAutoFit/>
          </a:bodyPr>
          <a:lstStyle/>
          <a:p>
            <a:pPr algn="ctr"/>
            <a:r>
              <a:rPr lang="pl-PL" sz="1200" b="1" u="sng" dirty="0">
                <a:solidFill>
                  <a:srgbClr val="FF0000"/>
                </a:solidFill>
                <a:latin typeface="+mj-lt"/>
              </a:rPr>
              <a:t>PERSPECTIVES</a:t>
            </a:r>
            <a:r>
              <a:rPr lang="pl-PL" sz="1200" b="1" dirty="0">
                <a:solidFill>
                  <a:schemeClr val="tx2"/>
                </a:solidFill>
                <a:latin typeface="+mj-lt"/>
              </a:rPr>
              <a:t> </a:t>
            </a:r>
          </a:p>
          <a:p>
            <a:pPr algn="ctr"/>
            <a:endParaRPr lang="pl-PL" sz="1200" dirty="0">
              <a:solidFill>
                <a:schemeClr val="tx1"/>
              </a:solidFill>
              <a:latin typeface="+mj-lt"/>
            </a:endParaRPr>
          </a:p>
          <a:p>
            <a:pPr marL="171450" indent="-171450">
              <a:buFont typeface="Wingdings" panose="05000000000000000000" pitchFamily="2" charset="2"/>
              <a:buChar char="q"/>
            </a:pPr>
            <a:r>
              <a:rPr lang="pl-PL" sz="1000" dirty="0">
                <a:solidFill>
                  <a:schemeClr val="tx1"/>
                </a:solidFill>
                <a:latin typeface="+mj-lt"/>
              </a:rPr>
              <a:t>New </a:t>
            </a:r>
            <a:r>
              <a:rPr lang="pl-PL" sz="1000" dirty="0" err="1">
                <a:solidFill>
                  <a:schemeClr val="tx1"/>
                </a:solidFill>
                <a:latin typeface="+mj-lt"/>
              </a:rPr>
              <a:t>thick</a:t>
            </a:r>
            <a:r>
              <a:rPr lang="pl-PL" sz="1000" dirty="0">
                <a:solidFill>
                  <a:schemeClr val="tx1"/>
                </a:solidFill>
                <a:latin typeface="+mj-lt"/>
              </a:rPr>
              <a:t> target of</a:t>
            </a:r>
            <a:r>
              <a:rPr lang="pl-PL" sz="1000" b="1" baseline="30000" dirty="0">
                <a:solidFill>
                  <a:srgbClr val="0000FF"/>
                </a:solidFill>
                <a:latin typeface="+mj-lt"/>
              </a:rPr>
              <a:t> 7</a:t>
            </a:r>
            <a:r>
              <a:rPr lang="pl-PL" sz="1000" b="1" dirty="0">
                <a:solidFill>
                  <a:srgbClr val="0000FF"/>
                </a:solidFill>
                <a:latin typeface="+mj-lt"/>
              </a:rPr>
              <a:t>Li-</a:t>
            </a:r>
            <a:r>
              <a:rPr lang="pl-PL" sz="1000" b="1" baseline="30000" dirty="0">
                <a:solidFill>
                  <a:srgbClr val="0000FF"/>
                </a:solidFill>
                <a:latin typeface="+mj-lt"/>
              </a:rPr>
              <a:t>14</a:t>
            </a:r>
            <a:r>
              <a:rPr lang="pl-PL" sz="1000" b="1" dirty="0">
                <a:solidFill>
                  <a:srgbClr val="0000FF"/>
                </a:solidFill>
                <a:latin typeface="+mj-lt"/>
              </a:rPr>
              <a:t>N-H</a:t>
            </a:r>
            <a:r>
              <a:rPr lang="pl-PL" sz="1000" b="1" baseline="-25000" dirty="0">
                <a:solidFill>
                  <a:srgbClr val="0000FF"/>
                </a:solidFill>
                <a:latin typeface="+mj-lt"/>
              </a:rPr>
              <a:t>2</a:t>
            </a:r>
            <a:r>
              <a:rPr lang="pl-PL" sz="1000" b="1" dirty="0">
                <a:solidFill>
                  <a:srgbClr val="0000FF"/>
                </a:solidFill>
                <a:latin typeface="+mj-lt"/>
              </a:rPr>
              <a:t> </a:t>
            </a:r>
            <a:r>
              <a:rPr lang="pl-PL" sz="1000" dirty="0">
                <a:solidFill>
                  <a:schemeClr val="tx1"/>
                </a:solidFill>
                <a:latin typeface="+mj-lt"/>
              </a:rPr>
              <a:t>(</a:t>
            </a:r>
            <a:r>
              <a:rPr lang="pl-PL" sz="1000" dirty="0" err="1">
                <a:solidFill>
                  <a:schemeClr val="tx1"/>
                </a:solidFill>
                <a:latin typeface="+mj-lt"/>
              </a:rPr>
              <a:t>about</a:t>
            </a:r>
            <a:r>
              <a:rPr lang="pl-PL" sz="1000" dirty="0">
                <a:solidFill>
                  <a:schemeClr val="tx1"/>
                </a:solidFill>
                <a:latin typeface="+mj-lt"/>
              </a:rPr>
              <a:t> 160 mg/cm</a:t>
            </a:r>
            <a:r>
              <a:rPr lang="pl-PL" sz="1000" baseline="30000" dirty="0">
                <a:solidFill>
                  <a:schemeClr val="tx1"/>
                </a:solidFill>
                <a:latin typeface="+mj-lt"/>
              </a:rPr>
              <a:t>2</a:t>
            </a:r>
            <a:r>
              <a:rPr lang="pl-PL" sz="1000" dirty="0">
                <a:solidFill>
                  <a:schemeClr val="tx1"/>
                </a:solidFill>
                <a:latin typeface="+mj-lt"/>
              </a:rPr>
              <a:t>) </a:t>
            </a:r>
            <a:r>
              <a:rPr lang="pl-PL" sz="1000" dirty="0" err="1">
                <a:solidFill>
                  <a:schemeClr val="tx1"/>
                </a:solidFill>
                <a:latin typeface="+mj-lt"/>
              </a:rPr>
              <a:t>without</a:t>
            </a:r>
            <a:r>
              <a:rPr lang="pl-PL" sz="1000" dirty="0">
                <a:solidFill>
                  <a:schemeClr val="tx1"/>
                </a:solidFill>
                <a:latin typeface="+mj-lt"/>
              </a:rPr>
              <a:t> </a:t>
            </a:r>
            <a:r>
              <a:rPr lang="pl-PL" sz="1000" dirty="0" err="1">
                <a:solidFill>
                  <a:schemeClr val="tx1"/>
                </a:solidFill>
                <a:latin typeface="+mj-lt"/>
              </a:rPr>
              <a:t>oxygen</a:t>
            </a:r>
            <a:r>
              <a:rPr lang="pl-PL" sz="1000" dirty="0">
                <a:solidFill>
                  <a:schemeClr val="tx1"/>
                </a:solidFill>
                <a:latin typeface="+mj-lt"/>
              </a:rPr>
              <a:t> </a:t>
            </a:r>
            <a:r>
              <a:rPr lang="pl-PL" sz="1000" dirty="0" err="1">
                <a:solidFill>
                  <a:schemeClr val="tx1"/>
                </a:solidFill>
                <a:latin typeface="+mj-lt"/>
              </a:rPr>
              <a:t>contamination</a:t>
            </a:r>
            <a:endParaRPr lang="pl-PL" sz="1000" dirty="0">
              <a:solidFill>
                <a:schemeClr val="tx1"/>
              </a:solidFill>
              <a:latin typeface="+mj-lt"/>
            </a:endParaRPr>
          </a:p>
          <a:p>
            <a:pPr marL="628650" lvl="1" indent="-171450">
              <a:buFont typeface="Wingdings" panose="05000000000000000000" pitchFamily="2" charset="2"/>
              <a:buChar char="q"/>
            </a:pPr>
            <a:endParaRPr lang="pl-PL" sz="1000" dirty="0">
              <a:solidFill>
                <a:schemeClr val="tx1"/>
              </a:solidFill>
              <a:latin typeface="+mj-lt"/>
            </a:endParaRPr>
          </a:p>
          <a:p>
            <a:pPr marL="171450" indent="-171450">
              <a:buFont typeface="Wingdings" panose="05000000000000000000" pitchFamily="2" charset="2"/>
              <a:buChar char="q"/>
            </a:pPr>
            <a:r>
              <a:rPr lang="pl-PL" sz="1000" dirty="0" err="1">
                <a:solidFill>
                  <a:schemeClr val="tx1"/>
                </a:solidFill>
                <a:latin typeface="+mj-lt"/>
              </a:rPr>
              <a:t>Similar</a:t>
            </a:r>
            <a:r>
              <a:rPr lang="pl-PL" sz="1000" dirty="0">
                <a:solidFill>
                  <a:schemeClr val="tx1"/>
                </a:solidFill>
                <a:latin typeface="+mj-lt"/>
              </a:rPr>
              <a:t> </a:t>
            </a:r>
            <a:r>
              <a:rPr lang="pl-PL" sz="1000" dirty="0" err="1">
                <a:solidFill>
                  <a:schemeClr val="tx1"/>
                </a:solidFill>
                <a:latin typeface="+mj-lt"/>
              </a:rPr>
              <a:t>experimental</a:t>
            </a:r>
            <a:r>
              <a:rPr lang="pl-PL" sz="1000" dirty="0">
                <a:solidFill>
                  <a:schemeClr val="tx1"/>
                </a:solidFill>
                <a:latin typeface="+mj-lt"/>
              </a:rPr>
              <a:t> setup</a:t>
            </a:r>
          </a:p>
          <a:p>
            <a:pPr marL="171450" indent="-171450">
              <a:buFont typeface="Wingdings" panose="05000000000000000000" pitchFamily="2" charset="2"/>
              <a:buChar char="q"/>
            </a:pPr>
            <a:endParaRPr lang="pl-PL" sz="1000" dirty="0">
              <a:solidFill>
                <a:schemeClr val="tx1"/>
              </a:solidFill>
              <a:latin typeface="+mj-lt"/>
            </a:endParaRPr>
          </a:p>
        </p:txBody>
      </p:sp>
      <p:sp>
        <p:nvSpPr>
          <p:cNvPr id="10" name="pole tekstowe 9">
            <a:extLst>
              <a:ext uri="{FF2B5EF4-FFF2-40B4-BE49-F238E27FC236}">
                <a16:creationId xmlns:a16="http://schemas.microsoft.com/office/drawing/2014/main" id="{33E69BC1-D15F-4BB5-8D82-C4B51992DB49}"/>
              </a:ext>
            </a:extLst>
          </p:cNvPr>
          <p:cNvSpPr txBox="1"/>
          <p:nvPr/>
        </p:nvSpPr>
        <p:spPr>
          <a:xfrm>
            <a:off x="5413947" y="435747"/>
            <a:ext cx="3722873" cy="246221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pl-PL" sz="1000" b="1" dirty="0">
                <a:solidFill>
                  <a:srgbClr val="0000FF"/>
                </a:solidFill>
                <a:latin typeface="+mj-lt"/>
              </a:rPr>
              <a:t> </a:t>
            </a:r>
            <a:r>
              <a:rPr lang="pl-PL" sz="1000" b="1" baseline="30000" dirty="0">
                <a:solidFill>
                  <a:srgbClr val="0000FF"/>
                </a:solidFill>
                <a:latin typeface="+mj-lt"/>
              </a:rPr>
              <a:t>7</a:t>
            </a:r>
            <a:r>
              <a:rPr lang="pl-PL" sz="1000" b="1" dirty="0">
                <a:solidFill>
                  <a:srgbClr val="0000FF"/>
                </a:solidFill>
                <a:latin typeface="+mj-lt"/>
              </a:rPr>
              <a:t>Li-</a:t>
            </a:r>
            <a:r>
              <a:rPr lang="pl-PL" sz="1000" b="1" baseline="30000" dirty="0">
                <a:solidFill>
                  <a:srgbClr val="0000FF"/>
                </a:solidFill>
                <a:latin typeface="+mj-lt"/>
              </a:rPr>
              <a:t>14</a:t>
            </a:r>
            <a:r>
              <a:rPr lang="pl-PL" sz="1000" b="1" dirty="0">
                <a:solidFill>
                  <a:srgbClr val="0000FF"/>
                </a:solidFill>
                <a:latin typeface="+mj-lt"/>
              </a:rPr>
              <a:t>N-H</a:t>
            </a:r>
            <a:r>
              <a:rPr lang="pl-PL" sz="1000" b="1" baseline="-25000" dirty="0">
                <a:solidFill>
                  <a:srgbClr val="0000FF"/>
                </a:solidFill>
                <a:latin typeface="+mj-lt"/>
              </a:rPr>
              <a:t>2</a:t>
            </a:r>
            <a:r>
              <a:rPr lang="pl-PL" sz="1000" b="1" dirty="0">
                <a:solidFill>
                  <a:srgbClr val="0000FF"/>
                </a:solidFill>
                <a:latin typeface="+mj-lt"/>
              </a:rPr>
              <a:t> </a:t>
            </a:r>
            <a:r>
              <a:rPr lang="pl-PL" sz="1000" b="1" dirty="0">
                <a:solidFill>
                  <a:schemeClr val="tx1"/>
                </a:solidFill>
                <a:latin typeface="+mj-lt"/>
              </a:rPr>
              <a:t>+ (</a:t>
            </a:r>
            <a:r>
              <a:rPr lang="pl-PL" sz="1000" b="1" baseline="30000" dirty="0">
                <a:solidFill>
                  <a:srgbClr val="0000FF"/>
                </a:solidFill>
                <a:latin typeface="+mj-lt"/>
              </a:rPr>
              <a:t>16</a:t>
            </a:r>
            <a:r>
              <a:rPr lang="pl-PL" sz="1000" b="1" dirty="0">
                <a:solidFill>
                  <a:srgbClr val="0000FF"/>
                </a:solidFill>
                <a:latin typeface="+mj-lt"/>
              </a:rPr>
              <a:t>O </a:t>
            </a:r>
            <a:r>
              <a:rPr lang="pl-PL" sz="1000" dirty="0" err="1">
                <a:solidFill>
                  <a:schemeClr val="tx1"/>
                </a:solidFill>
                <a:latin typeface="+mj-lt"/>
              </a:rPr>
              <a:t>contamination</a:t>
            </a:r>
            <a:r>
              <a:rPr lang="pl-PL" sz="1000" dirty="0">
                <a:solidFill>
                  <a:schemeClr val="tx1"/>
                </a:solidFill>
                <a:latin typeface="+mj-lt"/>
              </a:rPr>
              <a:t>)</a:t>
            </a:r>
            <a:r>
              <a:rPr lang="pl-PL" sz="1000" dirty="0">
                <a:solidFill>
                  <a:srgbClr val="0000FF"/>
                </a:solidFill>
                <a:latin typeface="+mj-lt"/>
              </a:rPr>
              <a:t> </a:t>
            </a:r>
            <a:r>
              <a:rPr lang="pl-PL" sz="1000" dirty="0">
                <a:solidFill>
                  <a:schemeClr val="tx1"/>
                </a:solidFill>
                <a:latin typeface="+mj-lt"/>
              </a:rPr>
              <a:t>target 160 mg/cm</a:t>
            </a:r>
            <a:r>
              <a:rPr lang="pl-PL" sz="1000" baseline="30000" dirty="0">
                <a:solidFill>
                  <a:schemeClr val="tx1"/>
                </a:solidFill>
                <a:latin typeface="+mj-lt"/>
              </a:rPr>
              <a:t>2</a:t>
            </a:r>
          </a:p>
        </p:txBody>
      </p:sp>
    </p:spTree>
    <p:extLst>
      <p:ext uri="{BB962C8B-B14F-4D97-AF65-F5344CB8AC3E}">
        <p14:creationId xmlns:p14="http://schemas.microsoft.com/office/powerpoint/2010/main" val="424803250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0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0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1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9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6" grpId="0" animBg="1"/>
      <p:bldP spid="24" grpId="0" animBg="1"/>
      <p:bldP spid="25" grpId="0" animBg="1"/>
      <p:bldP spid="27" grpId="0" animBg="1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Obraz 5">
            <a:extLst>
              <a:ext uri="{FF2B5EF4-FFF2-40B4-BE49-F238E27FC236}">
                <a16:creationId xmlns:a16="http://schemas.microsoft.com/office/drawing/2014/main" id="{8FD0E6AC-8EB6-4070-8662-7EBA56CA2AF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2341" y="1813375"/>
            <a:ext cx="2779188" cy="3017287"/>
          </a:xfrm>
          <a:prstGeom prst="rect">
            <a:avLst/>
          </a:prstGeom>
        </p:spPr>
      </p:pic>
      <p:sp>
        <p:nvSpPr>
          <p:cNvPr id="7" name="pole tekstowe 6">
            <a:extLst>
              <a:ext uri="{FF2B5EF4-FFF2-40B4-BE49-F238E27FC236}">
                <a16:creationId xmlns:a16="http://schemas.microsoft.com/office/drawing/2014/main" id="{C189749B-6046-4DC3-9AA9-60C111189AA4}"/>
              </a:ext>
            </a:extLst>
          </p:cNvPr>
          <p:cNvSpPr txBox="1"/>
          <p:nvPr/>
        </p:nvSpPr>
        <p:spPr>
          <a:xfrm>
            <a:off x="1067862" y="4809686"/>
            <a:ext cx="1819886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050" dirty="0" err="1">
                <a:latin typeface="+mj-lt"/>
              </a:rPr>
              <a:t>Excitation</a:t>
            </a:r>
            <a:r>
              <a:rPr lang="pl-PL" sz="1050" dirty="0">
                <a:latin typeface="+mj-lt"/>
              </a:rPr>
              <a:t> Energy [</a:t>
            </a:r>
            <a:r>
              <a:rPr lang="pl-PL" sz="1050" dirty="0" err="1">
                <a:latin typeface="+mj-lt"/>
              </a:rPr>
              <a:t>MeV</a:t>
            </a:r>
            <a:r>
              <a:rPr lang="pl-PL" sz="1050" dirty="0">
                <a:latin typeface="+mj-lt"/>
              </a:rPr>
              <a:t>]</a:t>
            </a:r>
          </a:p>
        </p:txBody>
      </p:sp>
      <p:sp>
        <p:nvSpPr>
          <p:cNvPr id="8" name="pole tekstowe 7">
            <a:extLst>
              <a:ext uri="{FF2B5EF4-FFF2-40B4-BE49-F238E27FC236}">
                <a16:creationId xmlns:a16="http://schemas.microsoft.com/office/drawing/2014/main" id="{60C8F97E-5161-442E-A984-8B32354CCAE5}"/>
              </a:ext>
            </a:extLst>
          </p:cNvPr>
          <p:cNvSpPr txBox="1"/>
          <p:nvPr/>
        </p:nvSpPr>
        <p:spPr>
          <a:xfrm rot="16200000">
            <a:off x="-565798" y="2945158"/>
            <a:ext cx="1631469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050" dirty="0">
                <a:latin typeface="+mj-lt"/>
              </a:rPr>
              <a:t>Gamma Energy [</a:t>
            </a:r>
            <a:r>
              <a:rPr lang="pl-PL" sz="1050" dirty="0" err="1">
                <a:latin typeface="+mj-lt"/>
              </a:rPr>
              <a:t>keV</a:t>
            </a:r>
            <a:r>
              <a:rPr lang="pl-PL" sz="1050" dirty="0">
                <a:latin typeface="+mj-lt"/>
              </a:rPr>
              <a:t>]</a:t>
            </a:r>
          </a:p>
        </p:txBody>
      </p:sp>
      <p:pic>
        <p:nvPicPr>
          <p:cNvPr id="11" name="Obraz 10">
            <a:extLst>
              <a:ext uri="{FF2B5EF4-FFF2-40B4-BE49-F238E27FC236}">
                <a16:creationId xmlns:a16="http://schemas.microsoft.com/office/drawing/2014/main" id="{7703BBBE-BA51-43EC-8979-B6C29693B92C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t="2085" b="4317"/>
          <a:stretch/>
        </p:blipFill>
        <p:spPr>
          <a:xfrm>
            <a:off x="405421" y="952458"/>
            <a:ext cx="2735933" cy="909705"/>
          </a:xfrm>
          <a:prstGeom prst="rect">
            <a:avLst/>
          </a:prstGeom>
        </p:spPr>
      </p:pic>
      <p:sp>
        <p:nvSpPr>
          <p:cNvPr id="13" name="pole tekstowe 12">
            <a:extLst>
              <a:ext uri="{FF2B5EF4-FFF2-40B4-BE49-F238E27FC236}">
                <a16:creationId xmlns:a16="http://schemas.microsoft.com/office/drawing/2014/main" id="{3B1B0781-4E02-44C9-B7D2-CC20C9972E32}"/>
              </a:ext>
            </a:extLst>
          </p:cNvPr>
          <p:cNvSpPr txBox="1"/>
          <p:nvPr/>
        </p:nvSpPr>
        <p:spPr>
          <a:xfrm rot="16200000">
            <a:off x="67636" y="1294172"/>
            <a:ext cx="604704" cy="207749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pl-PL" sz="750" dirty="0" err="1">
                <a:latin typeface="+mj-lt"/>
              </a:rPr>
              <a:t>Counts</a:t>
            </a:r>
            <a:endParaRPr lang="pl-PL" sz="750" dirty="0">
              <a:latin typeface="+mj-lt"/>
            </a:endParaRPr>
          </a:p>
        </p:txBody>
      </p:sp>
      <p:cxnSp>
        <p:nvCxnSpPr>
          <p:cNvPr id="14" name="Łącznik prostoliniowy 42">
            <a:extLst>
              <a:ext uri="{FF2B5EF4-FFF2-40B4-BE49-F238E27FC236}">
                <a16:creationId xmlns:a16="http://schemas.microsoft.com/office/drawing/2014/main" id="{C019B5CD-FF45-4D59-A7E8-6BE184EC693C}"/>
              </a:ext>
            </a:extLst>
          </p:cNvPr>
          <p:cNvCxnSpPr>
            <a:cxnSpLocks/>
          </p:cNvCxnSpPr>
          <p:nvPr/>
        </p:nvCxnSpPr>
        <p:spPr>
          <a:xfrm>
            <a:off x="905800" y="1054220"/>
            <a:ext cx="3772" cy="803068"/>
          </a:xfrm>
          <a:prstGeom prst="line">
            <a:avLst/>
          </a:prstGeom>
          <a:ln w="19050">
            <a:solidFill>
              <a:schemeClr val="tx1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pole tekstowe 14">
            <a:extLst>
              <a:ext uri="{FF2B5EF4-FFF2-40B4-BE49-F238E27FC236}">
                <a16:creationId xmlns:a16="http://schemas.microsoft.com/office/drawing/2014/main" id="{28F8BDC1-AA3A-492E-BB08-A01E61877F0E}"/>
              </a:ext>
            </a:extLst>
          </p:cNvPr>
          <p:cNvSpPr txBox="1"/>
          <p:nvPr/>
        </p:nvSpPr>
        <p:spPr>
          <a:xfrm>
            <a:off x="824630" y="1632128"/>
            <a:ext cx="177719" cy="138499"/>
          </a:xfrm>
          <a:prstGeom prst="rect">
            <a:avLst/>
          </a:prstGeom>
          <a:solidFill>
            <a:schemeClr val="bg1"/>
          </a:solidFill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pl-PL" sz="900" dirty="0">
                <a:latin typeface="+mj-lt"/>
              </a:rPr>
              <a:t>4.4</a:t>
            </a:r>
          </a:p>
        </p:txBody>
      </p:sp>
      <p:sp>
        <p:nvSpPr>
          <p:cNvPr id="17" name="pole tekstowe 16">
            <a:extLst>
              <a:ext uri="{FF2B5EF4-FFF2-40B4-BE49-F238E27FC236}">
                <a16:creationId xmlns:a16="http://schemas.microsoft.com/office/drawing/2014/main" id="{E962BC63-90C6-4C0E-AF9E-63882CBE65ED}"/>
              </a:ext>
            </a:extLst>
          </p:cNvPr>
          <p:cNvSpPr txBox="1"/>
          <p:nvPr/>
        </p:nvSpPr>
        <p:spPr>
          <a:xfrm>
            <a:off x="1445382" y="1661177"/>
            <a:ext cx="336525" cy="138499"/>
          </a:xfrm>
          <a:prstGeom prst="rect">
            <a:avLst/>
          </a:prstGeom>
          <a:solidFill>
            <a:schemeClr val="bg1"/>
          </a:solidFill>
        </p:spPr>
        <p:txBody>
          <a:bodyPr wrap="square" lIns="0" tIns="0" rIns="0" bIns="0" rtlCol="0">
            <a:spAutoFit/>
          </a:bodyPr>
          <a:lstStyle/>
          <a:p>
            <a:r>
              <a:rPr lang="pl-PL" sz="900" dirty="0">
                <a:latin typeface="+mj-lt"/>
              </a:rPr>
              <a:t>15.1</a:t>
            </a:r>
          </a:p>
        </p:txBody>
      </p:sp>
      <p:pic>
        <p:nvPicPr>
          <p:cNvPr id="62" name="Obraz 61">
            <a:extLst>
              <a:ext uri="{FF2B5EF4-FFF2-40B4-BE49-F238E27FC236}">
                <a16:creationId xmlns:a16="http://schemas.microsoft.com/office/drawing/2014/main" id="{26501050-2BAC-4F2B-A086-2C93E6BBCA1B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t="1" b="4020"/>
          <a:stretch/>
        </p:blipFill>
        <p:spPr>
          <a:xfrm rot="5400000" flipH="1">
            <a:off x="2593084" y="2340682"/>
            <a:ext cx="2975334" cy="1962673"/>
          </a:xfrm>
          <a:prstGeom prst="rect">
            <a:avLst/>
          </a:prstGeom>
        </p:spPr>
      </p:pic>
      <p:pic>
        <p:nvPicPr>
          <p:cNvPr id="97" name="Obraz 96">
            <a:extLst>
              <a:ext uri="{FF2B5EF4-FFF2-40B4-BE49-F238E27FC236}">
                <a16:creationId xmlns:a16="http://schemas.microsoft.com/office/drawing/2014/main" id="{EC61E167-7703-43E9-BA28-DC032D74256D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 rot="5400000" flipH="1">
            <a:off x="3150305" y="2167923"/>
            <a:ext cx="1144195" cy="703289"/>
          </a:xfrm>
          <a:prstGeom prst="rect">
            <a:avLst/>
          </a:prstGeom>
        </p:spPr>
      </p:pic>
      <p:sp>
        <p:nvSpPr>
          <p:cNvPr id="98" name="pole tekstowe 97">
            <a:extLst>
              <a:ext uri="{FF2B5EF4-FFF2-40B4-BE49-F238E27FC236}">
                <a16:creationId xmlns:a16="http://schemas.microsoft.com/office/drawing/2014/main" id="{580078A5-030B-4FED-9C76-39AA6726C45F}"/>
              </a:ext>
            </a:extLst>
          </p:cNvPr>
          <p:cNvSpPr txBox="1"/>
          <p:nvPr/>
        </p:nvSpPr>
        <p:spPr>
          <a:xfrm>
            <a:off x="4174883" y="2140370"/>
            <a:ext cx="535023" cy="2769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pl-PL" sz="900" dirty="0">
                <a:latin typeface="+mj-lt"/>
              </a:rPr>
              <a:t>15100 (</a:t>
            </a:r>
            <a:r>
              <a:rPr lang="pl-PL" sz="900" baseline="30000" dirty="0">
                <a:latin typeface="+mj-lt"/>
              </a:rPr>
              <a:t>12</a:t>
            </a:r>
            <a:r>
              <a:rPr lang="pl-PL" sz="900" dirty="0">
                <a:latin typeface="+mj-lt"/>
              </a:rPr>
              <a:t>C)</a:t>
            </a:r>
          </a:p>
        </p:txBody>
      </p:sp>
      <p:cxnSp>
        <p:nvCxnSpPr>
          <p:cNvPr id="99" name="Łącznik prosty 98">
            <a:extLst>
              <a:ext uri="{FF2B5EF4-FFF2-40B4-BE49-F238E27FC236}">
                <a16:creationId xmlns:a16="http://schemas.microsoft.com/office/drawing/2014/main" id="{3B636BD9-36DF-4E96-938F-94110E02E0C2}"/>
              </a:ext>
            </a:extLst>
          </p:cNvPr>
          <p:cNvCxnSpPr>
            <a:cxnSpLocks/>
          </p:cNvCxnSpPr>
          <p:nvPr/>
        </p:nvCxnSpPr>
        <p:spPr>
          <a:xfrm flipH="1" flipV="1">
            <a:off x="3121529" y="1930446"/>
            <a:ext cx="280418" cy="44163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0" name="Łącznik prosty 99">
            <a:extLst>
              <a:ext uri="{FF2B5EF4-FFF2-40B4-BE49-F238E27FC236}">
                <a16:creationId xmlns:a16="http://schemas.microsoft.com/office/drawing/2014/main" id="{FC33A81A-7BAF-4DBA-9BA7-931BA53D9009}"/>
              </a:ext>
            </a:extLst>
          </p:cNvPr>
          <p:cNvCxnSpPr>
            <a:cxnSpLocks/>
          </p:cNvCxnSpPr>
          <p:nvPr/>
        </p:nvCxnSpPr>
        <p:spPr>
          <a:xfrm flipH="1" flipV="1">
            <a:off x="3121530" y="2988184"/>
            <a:ext cx="280417" cy="5206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1" name="Gwiazda: 5 punktów 100">
            <a:extLst>
              <a:ext uri="{FF2B5EF4-FFF2-40B4-BE49-F238E27FC236}">
                <a16:creationId xmlns:a16="http://schemas.microsoft.com/office/drawing/2014/main" id="{A5FB7BC5-351D-445D-AD8F-40FA6AF86917}"/>
              </a:ext>
            </a:extLst>
          </p:cNvPr>
          <p:cNvSpPr/>
          <p:nvPr/>
        </p:nvSpPr>
        <p:spPr>
          <a:xfrm rot="5400000">
            <a:off x="4065307" y="2182526"/>
            <a:ext cx="56063" cy="54187"/>
          </a:xfrm>
          <a:prstGeom prst="star5">
            <a:avLst>
              <a:gd name="adj" fmla="val 25945"/>
              <a:gd name="hf" fmla="val 105146"/>
              <a:gd name="vf" fmla="val 110557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 dirty="0"/>
          </a:p>
        </p:txBody>
      </p:sp>
      <p:sp>
        <p:nvSpPr>
          <p:cNvPr id="116" name="Gwiazda: 5 punktów 115">
            <a:extLst>
              <a:ext uri="{FF2B5EF4-FFF2-40B4-BE49-F238E27FC236}">
                <a16:creationId xmlns:a16="http://schemas.microsoft.com/office/drawing/2014/main" id="{9FD97C1A-45EC-4E47-B71E-9B069CEE4D4C}"/>
              </a:ext>
            </a:extLst>
          </p:cNvPr>
          <p:cNvSpPr/>
          <p:nvPr/>
        </p:nvSpPr>
        <p:spPr>
          <a:xfrm rot="5185971">
            <a:off x="3889227" y="4253377"/>
            <a:ext cx="66808" cy="59559"/>
          </a:xfrm>
          <a:prstGeom prst="star5">
            <a:avLst>
              <a:gd name="adj" fmla="val 25945"/>
              <a:gd name="hf" fmla="val 105146"/>
              <a:gd name="vf" fmla="val 110557"/>
            </a:avLst>
          </a:prstGeom>
          <a:solidFill>
            <a:srgbClr val="FFFF00"/>
          </a:solidFill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117" name="pole tekstowe 116">
            <a:extLst>
              <a:ext uri="{FF2B5EF4-FFF2-40B4-BE49-F238E27FC236}">
                <a16:creationId xmlns:a16="http://schemas.microsoft.com/office/drawing/2014/main" id="{2DE8165E-D633-4DD4-90BD-11F19902CE00}"/>
              </a:ext>
            </a:extLst>
          </p:cNvPr>
          <p:cNvSpPr txBox="1"/>
          <p:nvPr/>
        </p:nvSpPr>
        <p:spPr>
          <a:xfrm>
            <a:off x="3875461" y="4190425"/>
            <a:ext cx="620113" cy="20774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l-PL" sz="750" dirty="0">
                <a:latin typeface="+mj-lt"/>
              </a:rPr>
              <a:t>2124 (</a:t>
            </a:r>
            <a:r>
              <a:rPr lang="pl-PL" sz="750" baseline="30000" dirty="0">
                <a:latin typeface="+mj-lt"/>
              </a:rPr>
              <a:t>11</a:t>
            </a:r>
            <a:r>
              <a:rPr lang="pl-PL" sz="750" dirty="0">
                <a:latin typeface="+mj-lt"/>
              </a:rPr>
              <a:t>B)</a:t>
            </a:r>
          </a:p>
        </p:txBody>
      </p:sp>
      <p:sp>
        <p:nvSpPr>
          <p:cNvPr id="118" name="pole tekstowe 117">
            <a:extLst>
              <a:ext uri="{FF2B5EF4-FFF2-40B4-BE49-F238E27FC236}">
                <a16:creationId xmlns:a16="http://schemas.microsoft.com/office/drawing/2014/main" id="{179634A9-F582-47D1-B57B-121FED94A092}"/>
              </a:ext>
            </a:extLst>
          </p:cNvPr>
          <p:cNvSpPr txBox="1"/>
          <p:nvPr/>
        </p:nvSpPr>
        <p:spPr>
          <a:xfrm>
            <a:off x="3917503" y="4417587"/>
            <a:ext cx="554960" cy="20774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pl-PL" sz="750" dirty="0">
                <a:latin typeface="+mj-lt"/>
              </a:rPr>
              <a:t>718 (</a:t>
            </a:r>
            <a:r>
              <a:rPr lang="pl-PL" sz="750" baseline="30000" dirty="0">
                <a:latin typeface="+mj-lt"/>
              </a:rPr>
              <a:t>10</a:t>
            </a:r>
            <a:r>
              <a:rPr lang="pl-PL" sz="750" dirty="0">
                <a:latin typeface="+mj-lt"/>
              </a:rPr>
              <a:t>B)</a:t>
            </a:r>
          </a:p>
        </p:txBody>
      </p:sp>
      <p:sp>
        <p:nvSpPr>
          <p:cNvPr id="119" name="pole tekstowe 118">
            <a:extLst>
              <a:ext uri="{FF2B5EF4-FFF2-40B4-BE49-F238E27FC236}">
                <a16:creationId xmlns:a16="http://schemas.microsoft.com/office/drawing/2014/main" id="{F18FD8BF-AA10-4BAE-9C94-2DE0E8355F8F}"/>
              </a:ext>
            </a:extLst>
          </p:cNvPr>
          <p:cNvSpPr txBox="1"/>
          <p:nvPr/>
        </p:nvSpPr>
        <p:spPr>
          <a:xfrm>
            <a:off x="4741821" y="4394062"/>
            <a:ext cx="333746" cy="20774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pl-PL" sz="750" dirty="0">
                <a:latin typeface="+mj-lt"/>
              </a:rPr>
              <a:t>511</a:t>
            </a:r>
          </a:p>
        </p:txBody>
      </p:sp>
      <p:sp>
        <p:nvSpPr>
          <p:cNvPr id="121" name="Gwiazda: 5 punktów 120">
            <a:extLst>
              <a:ext uri="{FF2B5EF4-FFF2-40B4-BE49-F238E27FC236}">
                <a16:creationId xmlns:a16="http://schemas.microsoft.com/office/drawing/2014/main" id="{4BA40AAC-8474-4A53-9F0D-4ACEDE481E6C}"/>
              </a:ext>
            </a:extLst>
          </p:cNvPr>
          <p:cNvSpPr/>
          <p:nvPr/>
        </p:nvSpPr>
        <p:spPr>
          <a:xfrm rot="5400000">
            <a:off x="3922385" y="4487333"/>
            <a:ext cx="56063" cy="54187"/>
          </a:xfrm>
          <a:prstGeom prst="star5">
            <a:avLst>
              <a:gd name="adj" fmla="val 25945"/>
              <a:gd name="hf" fmla="val 105146"/>
              <a:gd name="vf" fmla="val 110557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 dirty="0"/>
          </a:p>
        </p:txBody>
      </p:sp>
      <p:sp>
        <p:nvSpPr>
          <p:cNvPr id="122" name="pole tekstowe 121">
            <a:extLst>
              <a:ext uri="{FF2B5EF4-FFF2-40B4-BE49-F238E27FC236}">
                <a16:creationId xmlns:a16="http://schemas.microsoft.com/office/drawing/2014/main" id="{6F87A21C-EE86-465B-AD08-B51C659417F7}"/>
              </a:ext>
            </a:extLst>
          </p:cNvPr>
          <p:cNvSpPr txBox="1"/>
          <p:nvPr/>
        </p:nvSpPr>
        <p:spPr>
          <a:xfrm>
            <a:off x="3615770" y="4263272"/>
            <a:ext cx="607859" cy="20774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pl-PL" sz="750" dirty="0">
                <a:latin typeface="+mj-lt"/>
              </a:rPr>
              <a:t>2000 (</a:t>
            </a:r>
            <a:r>
              <a:rPr lang="pl-PL" sz="750" baseline="30000" dirty="0">
                <a:latin typeface="+mj-lt"/>
              </a:rPr>
              <a:t>11</a:t>
            </a:r>
            <a:r>
              <a:rPr lang="pl-PL" sz="750" dirty="0">
                <a:latin typeface="+mj-lt"/>
              </a:rPr>
              <a:t>C)</a:t>
            </a:r>
          </a:p>
        </p:txBody>
      </p:sp>
      <p:sp>
        <p:nvSpPr>
          <p:cNvPr id="123" name="Gwiazda: 5 punktów 122">
            <a:extLst>
              <a:ext uri="{FF2B5EF4-FFF2-40B4-BE49-F238E27FC236}">
                <a16:creationId xmlns:a16="http://schemas.microsoft.com/office/drawing/2014/main" id="{0953E915-BEB8-4B21-ADE9-32E95D1A10DF}"/>
              </a:ext>
            </a:extLst>
          </p:cNvPr>
          <p:cNvSpPr/>
          <p:nvPr/>
        </p:nvSpPr>
        <p:spPr>
          <a:xfrm rot="5400000">
            <a:off x="3648784" y="4296085"/>
            <a:ext cx="56063" cy="54187"/>
          </a:xfrm>
          <a:prstGeom prst="star5">
            <a:avLst>
              <a:gd name="adj" fmla="val 25945"/>
              <a:gd name="hf" fmla="val 105146"/>
              <a:gd name="vf" fmla="val 110557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 dirty="0"/>
          </a:p>
        </p:txBody>
      </p:sp>
      <p:sp>
        <p:nvSpPr>
          <p:cNvPr id="124" name="pole tekstowe 123">
            <a:extLst>
              <a:ext uri="{FF2B5EF4-FFF2-40B4-BE49-F238E27FC236}">
                <a16:creationId xmlns:a16="http://schemas.microsoft.com/office/drawing/2014/main" id="{5FF418DC-0A55-4DAB-8D02-E4A3AA1F646B}"/>
              </a:ext>
            </a:extLst>
          </p:cNvPr>
          <p:cNvSpPr txBox="1"/>
          <p:nvPr/>
        </p:nvSpPr>
        <p:spPr>
          <a:xfrm>
            <a:off x="4243138" y="3795780"/>
            <a:ext cx="607859" cy="20774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pl-PL" sz="750" dirty="0">
                <a:latin typeface="+mj-lt"/>
              </a:rPr>
              <a:t>4439 (</a:t>
            </a:r>
            <a:r>
              <a:rPr lang="pl-PL" sz="750" baseline="30000" dirty="0">
                <a:latin typeface="+mj-lt"/>
              </a:rPr>
              <a:t>12</a:t>
            </a:r>
            <a:r>
              <a:rPr lang="pl-PL" sz="750" dirty="0">
                <a:latin typeface="+mj-lt"/>
              </a:rPr>
              <a:t>C)</a:t>
            </a:r>
          </a:p>
        </p:txBody>
      </p:sp>
      <p:sp>
        <p:nvSpPr>
          <p:cNvPr id="125" name="pole tekstowe 124">
            <a:extLst>
              <a:ext uri="{FF2B5EF4-FFF2-40B4-BE49-F238E27FC236}">
                <a16:creationId xmlns:a16="http://schemas.microsoft.com/office/drawing/2014/main" id="{C7554E06-B274-44C0-8114-F52E02C361D0}"/>
              </a:ext>
            </a:extLst>
          </p:cNvPr>
          <p:cNvSpPr txBox="1"/>
          <p:nvPr/>
        </p:nvSpPr>
        <p:spPr>
          <a:xfrm>
            <a:off x="3833286" y="3881224"/>
            <a:ext cx="668774" cy="20774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pl-PL" sz="750" dirty="0">
                <a:latin typeface="+mj-lt"/>
              </a:rPr>
              <a:t>1st EP (</a:t>
            </a:r>
            <a:r>
              <a:rPr lang="pl-PL" sz="750" baseline="30000" dirty="0">
                <a:latin typeface="+mj-lt"/>
              </a:rPr>
              <a:t>12</a:t>
            </a:r>
            <a:r>
              <a:rPr lang="pl-PL" sz="750" dirty="0">
                <a:latin typeface="+mj-lt"/>
              </a:rPr>
              <a:t>C)</a:t>
            </a:r>
          </a:p>
        </p:txBody>
      </p:sp>
      <p:sp>
        <p:nvSpPr>
          <p:cNvPr id="126" name="Gwiazda: 5 punktów 125">
            <a:extLst>
              <a:ext uri="{FF2B5EF4-FFF2-40B4-BE49-F238E27FC236}">
                <a16:creationId xmlns:a16="http://schemas.microsoft.com/office/drawing/2014/main" id="{7F007781-BACF-4C97-AB1F-207DDBC05462}"/>
              </a:ext>
            </a:extLst>
          </p:cNvPr>
          <p:cNvSpPr/>
          <p:nvPr/>
        </p:nvSpPr>
        <p:spPr>
          <a:xfrm rot="5400000">
            <a:off x="4248219" y="3860260"/>
            <a:ext cx="56063" cy="54187"/>
          </a:xfrm>
          <a:prstGeom prst="star5">
            <a:avLst>
              <a:gd name="adj" fmla="val 25945"/>
              <a:gd name="hf" fmla="val 105146"/>
              <a:gd name="vf" fmla="val 110557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 dirty="0"/>
          </a:p>
        </p:txBody>
      </p:sp>
      <p:sp>
        <p:nvSpPr>
          <p:cNvPr id="52" name="Tytuł 1">
            <a:extLst>
              <a:ext uri="{FF2B5EF4-FFF2-40B4-BE49-F238E27FC236}">
                <a16:creationId xmlns:a16="http://schemas.microsoft.com/office/drawing/2014/main" id="{2E2F7891-0466-4BA8-8D7D-9FD51AD3FA3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2549" y="203393"/>
            <a:ext cx="5324572" cy="692367"/>
          </a:xfrm>
        </p:spPr>
        <p:txBody>
          <a:bodyPr>
            <a:normAutofit/>
          </a:bodyPr>
          <a:lstStyle/>
          <a:p>
            <a:r>
              <a:rPr lang="pl-PL" sz="2000" dirty="0"/>
              <a:t>Proton-gamma </a:t>
            </a:r>
            <a:r>
              <a:rPr lang="pl-PL" sz="2000" dirty="0" err="1"/>
              <a:t>coincidence</a:t>
            </a:r>
            <a:r>
              <a:rPr lang="pl-PL" sz="2000" dirty="0"/>
              <a:t> </a:t>
            </a:r>
            <a:r>
              <a:rPr lang="pl-PL" sz="2000" dirty="0" err="1"/>
              <a:t>measurement</a:t>
            </a:r>
            <a:endParaRPr lang="pl-PL" sz="2000" dirty="0"/>
          </a:p>
        </p:txBody>
      </p:sp>
      <p:grpSp>
        <p:nvGrpSpPr>
          <p:cNvPr id="10" name="Grupa 9">
            <a:extLst>
              <a:ext uri="{FF2B5EF4-FFF2-40B4-BE49-F238E27FC236}">
                <a16:creationId xmlns:a16="http://schemas.microsoft.com/office/drawing/2014/main" id="{AE753CD8-3F02-4713-8567-E182AFF0182F}"/>
              </a:ext>
            </a:extLst>
          </p:cNvPr>
          <p:cNvGrpSpPr/>
          <p:nvPr/>
        </p:nvGrpSpPr>
        <p:grpSpPr>
          <a:xfrm>
            <a:off x="626994" y="2988184"/>
            <a:ext cx="8011453" cy="2107134"/>
            <a:chOff x="626994" y="2988184"/>
            <a:chExt cx="8011453" cy="2107134"/>
          </a:xfrm>
        </p:grpSpPr>
        <p:grpSp>
          <p:nvGrpSpPr>
            <p:cNvPr id="2" name="Grupa 1">
              <a:extLst>
                <a:ext uri="{FF2B5EF4-FFF2-40B4-BE49-F238E27FC236}">
                  <a16:creationId xmlns:a16="http://schemas.microsoft.com/office/drawing/2014/main" id="{B39A2C50-A878-4593-B2CB-1D3FB8D999E9}"/>
                </a:ext>
              </a:extLst>
            </p:cNvPr>
            <p:cNvGrpSpPr/>
            <p:nvPr/>
          </p:nvGrpSpPr>
          <p:grpSpPr>
            <a:xfrm>
              <a:off x="5541113" y="2988184"/>
              <a:ext cx="3097334" cy="1949796"/>
              <a:chOff x="5541113" y="2988184"/>
              <a:chExt cx="3097334" cy="1949796"/>
            </a:xfrm>
          </p:grpSpPr>
          <p:sp>
            <p:nvSpPr>
              <p:cNvPr id="56" name="pole tekstowe 55">
                <a:extLst>
                  <a:ext uri="{FF2B5EF4-FFF2-40B4-BE49-F238E27FC236}">
                    <a16:creationId xmlns:a16="http://schemas.microsoft.com/office/drawing/2014/main" id="{6441DACA-B754-4BF1-B0C1-48E022E49FAC}"/>
                  </a:ext>
                </a:extLst>
              </p:cNvPr>
              <p:cNvSpPr txBox="1"/>
              <p:nvPr/>
            </p:nvSpPr>
            <p:spPr>
              <a:xfrm>
                <a:off x="6567233" y="4691759"/>
                <a:ext cx="1595041" cy="24622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pl-PL" sz="1000" dirty="0" err="1">
                    <a:latin typeface="+mj-lt"/>
                  </a:rPr>
                  <a:t>Excitation</a:t>
                </a:r>
                <a:r>
                  <a:rPr lang="pl-PL" sz="1000" dirty="0">
                    <a:latin typeface="+mj-lt"/>
                  </a:rPr>
                  <a:t> Energy [</a:t>
                </a:r>
                <a:r>
                  <a:rPr lang="pl-PL" sz="1000" dirty="0" err="1">
                    <a:latin typeface="+mj-lt"/>
                  </a:rPr>
                  <a:t>MeV</a:t>
                </a:r>
                <a:r>
                  <a:rPr lang="pl-PL" sz="1000" dirty="0">
                    <a:latin typeface="+mj-lt"/>
                  </a:rPr>
                  <a:t>]</a:t>
                </a:r>
              </a:p>
            </p:txBody>
          </p:sp>
          <p:sp>
            <p:nvSpPr>
              <p:cNvPr id="57" name="pole tekstowe 56">
                <a:extLst>
                  <a:ext uri="{FF2B5EF4-FFF2-40B4-BE49-F238E27FC236}">
                    <a16:creationId xmlns:a16="http://schemas.microsoft.com/office/drawing/2014/main" id="{6763A539-A8A5-42D0-9401-C94D2755018D}"/>
                  </a:ext>
                </a:extLst>
              </p:cNvPr>
              <p:cNvSpPr txBox="1"/>
              <p:nvPr/>
            </p:nvSpPr>
            <p:spPr>
              <a:xfrm rot="16200000">
                <a:off x="5160546" y="3636484"/>
                <a:ext cx="1007355" cy="24622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pl-PL" sz="1000" dirty="0" err="1">
                    <a:latin typeface="+mj-lt"/>
                  </a:rPr>
                  <a:t>Counts</a:t>
                </a:r>
                <a:endParaRPr lang="pl-PL" sz="1000" dirty="0">
                  <a:latin typeface="+mj-lt"/>
                </a:endParaRPr>
              </a:p>
            </p:txBody>
          </p:sp>
          <p:pic>
            <p:nvPicPr>
              <p:cNvPr id="58" name="Obraz 57">
                <a:extLst>
                  <a:ext uri="{FF2B5EF4-FFF2-40B4-BE49-F238E27FC236}">
                    <a16:creationId xmlns:a16="http://schemas.microsoft.com/office/drawing/2014/main" id="{2230D442-6CD4-473E-8625-CDA7F49365AB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5753657" y="2988184"/>
                <a:ext cx="2884790" cy="1768476"/>
              </a:xfrm>
              <a:prstGeom prst="rect">
                <a:avLst/>
              </a:prstGeom>
            </p:spPr>
          </p:pic>
          <p:sp>
            <p:nvSpPr>
              <p:cNvPr id="61" name="pole tekstowe 60">
                <a:extLst>
                  <a:ext uri="{FF2B5EF4-FFF2-40B4-BE49-F238E27FC236}">
                    <a16:creationId xmlns:a16="http://schemas.microsoft.com/office/drawing/2014/main" id="{F68DA5FC-62FE-4B72-A1AF-C765650A9413}"/>
                  </a:ext>
                </a:extLst>
              </p:cNvPr>
              <p:cNvSpPr txBox="1"/>
              <p:nvPr/>
            </p:nvSpPr>
            <p:spPr>
              <a:xfrm>
                <a:off x="6169582" y="3090171"/>
                <a:ext cx="630910" cy="215444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 algn="ctr"/>
                <a:r>
                  <a:rPr lang="pl-PL" sz="1400" dirty="0">
                    <a:latin typeface="+mj-lt"/>
                  </a:rPr>
                  <a:t>4.5(1)</a:t>
                </a:r>
              </a:p>
            </p:txBody>
          </p:sp>
          <p:sp>
            <p:nvSpPr>
              <p:cNvPr id="63" name="pole tekstowe 62">
                <a:extLst>
                  <a:ext uri="{FF2B5EF4-FFF2-40B4-BE49-F238E27FC236}">
                    <a16:creationId xmlns:a16="http://schemas.microsoft.com/office/drawing/2014/main" id="{EBCF8032-7B5A-469D-8C52-A9EF52F24CC2}"/>
                  </a:ext>
                </a:extLst>
              </p:cNvPr>
              <p:cNvSpPr txBox="1"/>
              <p:nvPr/>
            </p:nvSpPr>
            <p:spPr>
              <a:xfrm>
                <a:off x="7454992" y="3197893"/>
                <a:ext cx="1048460" cy="307777"/>
              </a:xfrm>
              <a:prstGeom prst="rect">
                <a:avLst/>
              </a:prstGeom>
              <a:solidFill>
                <a:srgbClr val="FFFF99"/>
              </a:solidFill>
            </p:spPr>
            <p:txBody>
              <a:bodyPr wrap="square" lIns="0" tIns="0" rIns="0" bIns="0" rtlCol="0" anchor="ctr" anchorCtr="0">
                <a:spAutoFit/>
              </a:bodyPr>
              <a:lstStyle/>
              <a:p>
                <a:pPr algn="ctr"/>
                <a:r>
                  <a:rPr lang="pl-PL" sz="1000" dirty="0">
                    <a:latin typeface="+mj-lt"/>
                  </a:rPr>
                  <a:t>GAMMA GATE </a:t>
                </a:r>
              </a:p>
              <a:p>
                <a:pPr algn="ctr"/>
                <a:r>
                  <a:rPr lang="pl-PL" sz="1000" dirty="0">
                    <a:latin typeface="+mj-lt"/>
                  </a:rPr>
                  <a:t>4439 </a:t>
                </a:r>
                <a:r>
                  <a:rPr lang="pl-PL" sz="1000" dirty="0" err="1">
                    <a:latin typeface="+mj-lt"/>
                  </a:rPr>
                  <a:t>keV</a:t>
                </a:r>
                <a:r>
                  <a:rPr lang="pl-PL" sz="1000" dirty="0">
                    <a:latin typeface="+mj-lt"/>
                  </a:rPr>
                  <a:t> (</a:t>
                </a:r>
                <a:r>
                  <a:rPr lang="pl-PL" sz="1000" baseline="30000" dirty="0">
                    <a:latin typeface="+mj-lt"/>
                  </a:rPr>
                  <a:t>12</a:t>
                </a:r>
                <a:r>
                  <a:rPr lang="pl-PL" sz="1000" dirty="0">
                    <a:latin typeface="+mj-lt"/>
                  </a:rPr>
                  <a:t>C)</a:t>
                </a:r>
              </a:p>
            </p:txBody>
          </p:sp>
        </p:grpSp>
        <p:grpSp>
          <p:nvGrpSpPr>
            <p:cNvPr id="73" name="Grupa 72">
              <a:extLst>
                <a:ext uri="{FF2B5EF4-FFF2-40B4-BE49-F238E27FC236}">
                  <a16:creationId xmlns:a16="http://schemas.microsoft.com/office/drawing/2014/main" id="{559A175C-3998-4D82-BC57-886486C894ED}"/>
                </a:ext>
              </a:extLst>
            </p:cNvPr>
            <p:cNvGrpSpPr/>
            <p:nvPr/>
          </p:nvGrpSpPr>
          <p:grpSpPr>
            <a:xfrm>
              <a:off x="626994" y="3463582"/>
              <a:ext cx="4959367" cy="1631736"/>
              <a:chOff x="975428" y="3979362"/>
              <a:chExt cx="4959368" cy="1631737"/>
            </a:xfrm>
          </p:grpSpPr>
          <p:sp>
            <p:nvSpPr>
              <p:cNvPr id="75" name="Prostokąt 74">
                <a:extLst>
                  <a:ext uri="{FF2B5EF4-FFF2-40B4-BE49-F238E27FC236}">
                    <a16:creationId xmlns:a16="http://schemas.microsoft.com/office/drawing/2014/main" id="{68AF774C-23DC-4A9C-93BA-26E3531DFE49}"/>
                  </a:ext>
                </a:extLst>
              </p:cNvPr>
              <p:cNvSpPr/>
              <p:nvPr/>
            </p:nvSpPr>
            <p:spPr>
              <a:xfrm>
                <a:off x="975428" y="4374033"/>
                <a:ext cx="2440427" cy="82802"/>
              </a:xfrm>
              <a:prstGeom prst="rect">
                <a:avLst/>
              </a:prstGeom>
              <a:solidFill>
                <a:srgbClr val="FFC000">
                  <a:alpha val="54902"/>
                </a:srgbClr>
              </a:solidFill>
              <a:ln w="31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l-PL"/>
              </a:p>
            </p:txBody>
          </p:sp>
          <p:sp>
            <p:nvSpPr>
              <p:cNvPr id="76" name="Dowolny kształt 45">
                <a:extLst>
                  <a:ext uri="{FF2B5EF4-FFF2-40B4-BE49-F238E27FC236}">
                    <a16:creationId xmlns:a16="http://schemas.microsoft.com/office/drawing/2014/main" id="{861DB2E3-B26C-4494-BB50-83B329429E32}"/>
                  </a:ext>
                </a:extLst>
              </p:cNvPr>
              <p:cNvSpPr/>
              <p:nvPr/>
            </p:nvSpPr>
            <p:spPr>
              <a:xfrm rot="2514065">
                <a:off x="3530137" y="3979362"/>
                <a:ext cx="2404659" cy="1631737"/>
              </a:xfrm>
              <a:custGeom>
                <a:avLst/>
                <a:gdLst>
                  <a:gd name="connsiteX0" fmla="*/ 0 w 1494503"/>
                  <a:gd name="connsiteY0" fmla="*/ 117987 h 131032"/>
                  <a:gd name="connsiteX1" fmla="*/ 501445 w 1494503"/>
                  <a:gd name="connsiteY1" fmla="*/ 127819 h 131032"/>
                  <a:gd name="connsiteX2" fmla="*/ 1111045 w 1494503"/>
                  <a:gd name="connsiteY2" fmla="*/ 68826 h 131032"/>
                  <a:gd name="connsiteX3" fmla="*/ 1494503 w 1494503"/>
                  <a:gd name="connsiteY3" fmla="*/ 0 h 13103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494503" h="131032">
                    <a:moveTo>
                      <a:pt x="0" y="117987"/>
                    </a:moveTo>
                    <a:cubicBezTo>
                      <a:pt x="158135" y="126999"/>
                      <a:pt x="316271" y="136012"/>
                      <a:pt x="501445" y="127819"/>
                    </a:cubicBezTo>
                    <a:cubicBezTo>
                      <a:pt x="686619" y="119626"/>
                      <a:pt x="945535" y="90129"/>
                      <a:pt x="1111045" y="68826"/>
                    </a:cubicBezTo>
                    <a:cubicBezTo>
                      <a:pt x="1276555" y="47523"/>
                      <a:pt x="1385529" y="23761"/>
                      <a:pt x="1494503" y="0"/>
                    </a:cubicBezTo>
                  </a:path>
                </a:pathLst>
              </a:custGeom>
              <a:noFill/>
              <a:ln w="19050">
                <a:solidFill>
                  <a:srgbClr val="FFC000"/>
                </a:solidFill>
                <a:tailEnd type="stealth" w="lg" len="lg"/>
                <a:extLst>
                  <a:ext uri="{C807C97D-BFC1-408E-A445-0C87EB9F89A2}">
                    <ask:lineSketchStyleProps xmlns:ask="http://schemas.microsoft.com/office/drawing/2018/sketchyshapes">
                      <ask:type>
                        <ask:lineSketchNone/>
                      </ask:type>
                    </ask:lineSketchStyleProps>
                  </a:ext>
                </a:extLst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l-PL"/>
              </a:p>
            </p:txBody>
          </p:sp>
        </p:grpSp>
      </p:grpSp>
      <p:grpSp>
        <p:nvGrpSpPr>
          <p:cNvPr id="9" name="Grupa 8">
            <a:extLst>
              <a:ext uri="{FF2B5EF4-FFF2-40B4-BE49-F238E27FC236}">
                <a16:creationId xmlns:a16="http://schemas.microsoft.com/office/drawing/2014/main" id="{F2FD3C2D-B77E-4486-8154-45C230720207}"/>
              </a:ext>
            </a:extLst>
          </p:cNvPr>
          <p:cNvGrpSpPr/>
          <p:nvPr/>
        </p:nvGrpSpPr>
        <p:grpSpPr>
          <a:xfrm>
            <a:off x="625660" y="823912"/>
            <a:ext cx="8035094" cy="1957547"/>
            <a:chOff x="625660" y="823912"/>
            <a:chExt cx="8035094" cy="1957547"/>
          </a:xfrm>
        </p:grpSpPr>
        <p:grpSp>
          <p:nvGrpSpPr>
            <p:cNvPr id="5" name="Grupa 4">
              <a:extLst>
                <a:ext uri="{FF2B5EF4-FFF2-40B4-BE49-F238E27FC236}">
                  <a16:creationId xmlns:a16="http://schemas.microsoft.com/office/drawing/2014/main" id="{C913762B-9C88-46B9-82F0-AD162FBEEAEA}"/>
                </a:ext>
              </a:extLst>
            </p:cNvPr>
            <p:cNvGrpSpPr/>
            <p:nvPr/>
          </p:nvGrpSpPr>
          <p:grpSpPr>
            <a:xfrm>
              <a:off x="5597827" y="823912"/>
              <a:ext cx="3062927" cy="1957547"/>
              <a:chOff x="5597827" y="823912"/>
              <a:chExt cx="3062927" cy="1957547"/>
            </a:xfrm>
          </p:grpSpPr>
          <p:pic>
            <p:nvPicPr>
              <p:cNvPr id="90" name="Symbol zastępczy zawartości 3">
                <a:extLst>
                  <a:ext uri="{FF2B5EF4-FFF2-40B4-BE49-F238E27FC236}">
                    <a16:creationId xmlns:a16="http://schemas.microsoft.com/office/drawing/2014/main" id="{603731EA-5BBB-4B35-A152-53AE3211BD7B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8"/>
              <a:stretch>
                <a:fillRect/>
              </a:stretch>
            </p:blipFill>
            <p:spPr>
              <a:xfrm>
                <a:off x="5857176" y="823912"/>
                <a:ext cx="2803578" cy="1752974"/>
              </a:xfrm>
              <a:prstGeom prst="rect">
                <a:avLst/>
              </a:prstGeom>
            </p:spPr>
          </p:pic>
          <p:sp>
            <p:nvSpPr>
              <p:cNvPr id="53" name="pole tekstowe 52">
                <a:extLst>
                  <a:ext uri="{FF2B5EF4-FFF2-40B4-BE49-F238E27FC236}">
                    <a16:creationId xmlns:a16="http://schemas.microsoft.com/office/drawing/2014/main" id="{D8C13AB4-C47B-45C0-A8AB-3EEA7F8DC8DC}"/>
                  </a:ext>
                </a:extLst>
              </p:cNvPr>
              <p:cNvSpPr txBox="1"/>
              <p:nvPr/>
            </p:nvSpPr>
            <p:spPr>
              <a:xfrm>
                <a:off x="6551009" y="2535238"/>
                <a:ext cx="1595041" cy="24622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pl-PL" sz="1000" dirty="0" err="1">
                    <a:latin typeface="+mj-lt"/>
                  </a:rPr>
                  <a:t>Excitation</a:t>
                </a:r>
                <a:r>
                  <a:rPr lang="pl-PL" sz="1000" dirty="0">
                    <a:latin typeface="+mj-lt"/>
                  </a:rPr>
                  <a:t> Energy [</a:t>
                </a:r>
                <a:r>
                  <a:rPr lang="pl-PL" sz="1000" dirty="0" err="1">
                    <a:latin typeface="+mj-lt"/>
                  </a:rPr>
                  <a:t>MeV</a:t>
                </a:r>
                <a:r>
                  <a:rPr lang="pl-PL" sz="1000" dirty="0">
                    <a:latin typeface="+mj-lt"/>
                  </a:rPr>
                  <a:t>]</a:t>
                </a:r>
              </a:p>
            </p:txBody>
          </p:sp>
          <p:sp>
            <p:nvSpPr>
              <p:cNvPr id="54" name="pole tekstowe 53">
                <a:extLst>
                  <a:ext uri="{FF2B5EF4-FFF2-40B4-BE49-F238E27FC236}">
                    <a16:creationId xmlns:a16="http://schemas.microsoft.com/office/drawing/2014/main" id="{35DFBFBD-8A84-46B6-BE8E-EBDC10C1EED1}"/>
                  </a:ext>
                </a:extLst>
              </p:cNvPr>
              <p:cNvSpPr txBox="1"/>
              <p:nvPr/>
            </p:nvSpPr>
            <p:spPr>
              <a:xfrm rot="16200000">
                <a:off x="5217260" y="1506946"/>
                <a:ext cx="1007355" cy="24622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pl-PL" sz="1000" dirty="0" err="1">
                    <a:latin typeface="+mj-lt"/>
                  </a:rPr>
                  <a:t>Counts</a:t>
                </a:r>
                <a:endParaRPr lang="pl-PL" sz="1000" dirty="0">
                  <a:latin typeface="+mj-lt"/>
                </a:endParaRPr>
              </a:p>
            </p:txBody>
          </p:sp>
          <p:sp>
            <p:nvSpPr>
              <p:cNvPr id="60" name="pole tekstowe 59">
                <a:extLst>
                  <a:ext uri="{FF2B5EF4-FFF2-40B4-BE49-F238E27FC236}">
                    <a16:creationId xmlns:a16="http://schemas.microsoft.com/office/drawing/2014/main" id="{827A7C73-38AD-45AE-B29D-ED25C5B6D16E}"/>
                  </a:ext>
                </a:extLst>
              </p:cNvPr>
              <p:cNvSpPr txBox="1"/>
              <p:nvPr/>
            </p:nvSpPr>
            <p:spPr>
              <a:xfrm>
                <a:off x="6551009" y="940190"/>
                <a:ext cx="959797" cy="215444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 algn="ctr"/>
                <a:r>
                  <a:rPr lang="pl-PL" sz="1400" dirty="0">
                    <a:latin typeface="+mj-lt"/>
                  </a:rPr>
                  <a:t>15.0(1)</a:t>
                </a:r>
              </a:p>
            </p:txBody>
          </p:sp>
          <p:sp>
            <p:nvSpPr>
              <p:cNvPr id="64" name="pole tekstowe 63">
                <a:extLst>
                  <a:ext uri="{FF2B5EF4-FFF2-40B4-BE49-F238E27FC236}">
                    <a16:creationId xmlns:a16="http://schemas.microsoft.com/office/drawing/2014/main" id="{D0DFCB01-9AF1-4957-994C-9165377D3EBF}"/>
                  </a:ext>
                </a:extLst>
              </p:cNvPr>
              <p:cNvSpPr txBox="1"/>
              <p:nvPr/>
            </p:nvSpPr>
            <p:spPr>
              <a:xfrm>
                <a:off x="7543655" y="1047912"/>
                <a:ext cx="959797" cy="307777"/>
              </a:xfrm>
              <a:prstGeom prst="rect">
                <a:avLst/>
              </a:prstGeom>
              <a:solidFill>
                <a:srgbClr val="FFFF99"/>
              </a:solidFill>
            </p:spPr>
            <p:txBody>
              <a:bodyPr wrap="square" lIns="0" tIns="0" rIns="0" bIns="0" rtlCol="0" anchor="ctr" anchorCtr="0">
                <a:spAutoFit/>
              </a:bodyPr>
              <a:lstStyle/>
              <a:p>
                <a:pPr algn="ctr"/>
                <a:r>
                  <a:rPr lang="pl-PL" sz="1000" dirty="0">
                    <a:latin typeface="+mj-lt"/>
                  </a:rPr>
                  <a:t>GAMMA GATE </a:t>
                </a:r>
              </a:p>
              <a:p>
                <a:pPr algn="ctr"/>
                <a:r>
                  <a:rPr lang="pl-PL" sz="1000" dirty="0">
                    <a:latin typeface="+mj-lt"/>
                  </a:rPr>
                  <a:t>15100 </a:t>
                </a:r>
                <a:r>
                  <a:rPr lang="pl-PL" sz="1000" dirty="0" err="1">
                    <a:latin typeface="+mj-lt"/>
                  </a:rPr>
                  <a:t>keV</a:t>
                </a:r>
                <a:r>
                  <a:rPr lang="pl-PL" sz="1000" dirty="0">
                    <a:latin typeface="+mj-lt"/>
                  </a:rPr>
                  <a:t> (</a:t>
                </a:r>
                <a:r>
                  <a:rPr lang="pl-PL" sz="1000" baseline="30000" dirty="0">
                    <a:latin typeface="+mj-lt"/>
                  </a:rPr>
                  <a:t>12</a:t>
                </a:r>
                <a:r>
                  <a:rPr lang="pl-PL" sz="1000" dirty="0">
                    <a:latin typeface="+mj-lt"/>
                  </a:rPr>
                  <a:t>C)</a:t>
                </a:r>
              </a:p>
            </p:txBody>
          </p:sp>
        </p:grpSp>
        <p:grpSp>
          <p:nvGrpSpPr>
            <p:cNvPr id="65" name="Grupa 64">
              <a:extLst>
                <a:ext uri="{FF2B5EF4-FFF2-40B4-BE49-F238E27FC236}">
                  <a16:creationId xmlns:a16="http://schemas.microsoft.com/office/drawing/2014/main" id="{E7944290-9EC1-4529-8E2E-79A4D153AA03}"/>
                </a:ext>
              </a:extLst>
            </p:cNvPr>
            <p:cNvGrpSpPr/>
            <p:nvPr/>
          </p:nvGrpSpPr>
          <p:grpSpPr>
            <a:xfrm>
              <a:off x="625660" y="1268376"/>
              <a:ext cx="5177554" cy="1072566"/>
              <a:chOff x="918410" y="3410335"/>
              <a:chExt cx="5177555" cy="1072568"/>
            </a:xfrm>
          </p:grpSpPr>
          <p:sp>
            <p:nvSpPr>
              <p:cNvPr id="84" name="Prostokąt 83">
                <a:extLst>
                  <a:ext uri="{FF2B5EF4-FFF2-40B4-BE49-F238E27FC236}">
                    <a16:creationId xmlns:a16="http://schemas.microsoft.com/office/drawing/2014/main" id="{98BF3E5E-64EE-469D-A0B5-B5CB059062ED}"/>
                  </a:ext>
                </a:extLst>
              </p:cNvPr>
              <p:cNvSpPr/>
              <p:nvPr/>
            </p:nvSpPr>
            <p:spPr>
              <a:xfrm>
                <a:off x="918410" y="4199522"/>
                <a:ext cx="2440427" cy="283381"/>
              </a:xfrm>
              <a:prstGeom prst="rect">
                <a:avLst/>
              </a:prstGeom>
              <a:solidFill>
                <a:srgbClr val="FFC000">
                  <a:alpha val="54902"/>
                </a:srgbClr>
              </a:solidFill>
              <a:ln w="31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l-PL"/>
              </a:p>
            </p:txBody>
          </p:sp>
          <p:sp>
            <p:nvSpPr>
              <p:cNvPr id="89" name="Dowolny kształt 45">
                <a:extLst>
                  <a:ext uri="{FF2B5EF4-FFF2-40B4-BE49-F238E27FC236}">
                    <a16:creationId xmlns:a16="http://schemas.microsoft.com/office/drawing/2014/main" id="{42E621E0-620E-40C9-91DB-07A7BDFACDC5}"/>
                  </a:ext>
                </a:extLst>
              </p:cNvPr>
              <p:cNvSpPr/>
              <p:nvPr/>
            </p:nvSpPr>
            <p:spPr>
              <a:xfrm rot="19451025" flipV="1">
                <a:off x="3299531" y="3410335"/>
                <a:ext cx="2796434" cy="830848"/>
              </a:xfrm>
              <a:custGeom>
                <a:avLst/>
                <a:gdLst>
                  <a:gd name="connsiteX0" fmla="*/ 0 w 1494503"/>
                  <a:gd name="connsiteY0" fmla="*/ 117987 h 131032"/>
                  <a:gd name="connsiteX1" fmla="*/ 501445 w 1494503"/>
                  <a:gd name="connsiteY1" fmla="*/ 127819 h 131032"/>
                  <a:gd name="connsiteX2" fmla="*/ 1111045 w 1494503"/>
                  <a:gd name="connsiteY2" fmla="*/ 68826 h 131032"/>
                  <a:gd name="connsiteX3" fmla="*/ 1494503 w 1494503"/>
                  <a:gd name="connsiteY3" fmla="*/ 0 h 13103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494503" h="131032">
                    <a:moveTo>
                      <a:pt x="0" y="117987"/>
                    </a:moveTo>
                    <a:cubicBezTo>
                      <a:pt x="158135" y="126999"/>
                      <a:pt x="316271" y="136012"/>
                      <a:pt x="501445" y="127819"/>
                    </a:cubicBezTo>
                    <a:cubicBezTo>
                      <a:pt x="686619" y="119626"/>
                      <a:pt x="945535" y="90129"/>
                      <a:pt x="1111045" y="68826"/>
                    </a:cubicBezTo>
                    <a:cubicBezTo>
                      <a:pt x="1276555" y="47523"/>
                      <a:pt x="1385529" y="23761"/>
                      <a:pt x="1494503" y="0"/>
                    </a:cubicBezTo>
                  </a:path>
                </a:pathLst>
              </a:custGeom>
              <a:noFill/>
              <a:ln w="19050">
                <a:solidFill>
                  <a:srgbClr val="FFC000"/>
                </a:solidFill>
                <a:tailEnd type="stealth" w="lg" len="lg"/>
                <a:extLst>
                  <a:ext uri="{C807C97D-BFC1-408E-A445-0C87EB9F89A2}">
                    <ask:lineSketchStyleProps xmlns:ask="http://schemas.microsoft.com/office/drawing/2018/sketchyshapes">
                      <ask:type>
                        <ask:lineSketchNone/>
                      </ask:type>
                    </ask:lineSketchStyleProps>
                  </a:ext>
                </a:extLst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l-PL"/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278437066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3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13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Obraz 10">
            <a:extLst>
              <a:ext uri="{FF2B5EF4-FFF2-40B4-BE49-F238E27FC236}">
                <a16:creationId xmlns:a16="http://schemas.microsoft.com/office/drawing/2014/main" id="{E8DB6420-F599-443B-A9A7-E8C050BDD1C1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2674" r="3859"/>
          <a:stretch/>
        </p:blipFill>
        <p:spPr>
          <a:xfrm>
            <a:off x="3982065" y="1211187"/>
            <a:ext cx="5087011" cy="3773768"/>
          </a:xfrm>
          <a:prstGeom prst="rect">
            <a:avLst/>
          </a:prstGeom>
        </p:spPr>
      </p:pic>
      <p:grpSp>
        <p:nvGrpSpPr>
          <p:cNvPr id="9" name="Grupa 8">
            <a:extLst>
              <a:ext uri="{FF2B5EF4-FFF2-40B4-BE49-F238E27FC236}">
                <a16:creationId xmlns:a16="http://schemas.microsoft.com/office/drawing/2014/main" id="{CD63084D-133E-4E6A-A75B-71F9D5F01B16}"/>
              </a:ext>
            </a:extLst>
          </p:cNvPr>
          <p:cNvGrpSpPr/>
          <p:nvPr/>
        </p:nvGrpSpPr>
        <p:grpSpPr>
          <a:xfrm>
            <a:off x="197631" y="1293583"/>
            <a:ext cx="3590431" cy="3535691"/>
            <a:chOff x="197631" y="1293583"/>
            <a:chExt cx="3590431" cy="3535691"/>
          </a:xfrm>
        </p:grpSpPr>
        <p:pic>
          <p:nvPicPr>
            <p:cNvPr id="3" name="Obraz 2">
              <a:extLst>
                <a:ext uri="{FF2B5EF4-FFF2-40B4-BE49-F238E27FC236}">
                  <a16:creationId xmlns:a16="http://schemas.microsoft.com/office/drawing/2014/main" id="{D87B1467-AE91-4A98-A4B1-09C7F4E4B68C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197631" y="2331738"/>
              <a:ext cx="3376339" cy="2497536"/>
            </a:xfrm>
            <a:prstGeom prst="rect">
              <a:avLst/>
            </a:prstGeom>
          </p:spPr>
        </p:pic>
        <p:sp>
          <p:nvSpPr>
            <p:cNvPr id="8" name="pole tekstowe 7">
              <a:extLst>
                <a:ext uri="{FF2B5EF4-FFF2-40B4-BE49-F238E27FC236}">
                  <a16:creationId xmlns:a16="http://schemas.microsoft.com/office/drawing/2014/main" id="{89550661-0BE9-41D1-A349-09E94587EE82}"/>
                </a:ext>
              </a:extLst>
            </p:cNvPr>
            <p:cNvSpPr txBox="1"/>
            <p:nvPr/>
          </p:nvSpPr>
          <p:spPr>
            <a:xfrm>
              <a:off x="460504" y="1293583"/>
              <a:ext cx="3327558" cy="9233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pl-PL" sz="1100" dirty="0">
                  <a:latin typeface="+mj-lt"/>
                </a:rPr>
                <a:t>COMPARISON OF RELATIVE POPULATION </a:t>
              </a:r>
              <a:br>
                <a:rPr lang="pl-PL" sz="1100" dirty="0">
                  <a:latin typeface="+mj-lt"/>
                </a:rPr>
              </a:br>
              <a:r>
                <a:rPr lang="pl-PL" sz="1100" dirty="0">
                  <a:latin typeface="+mj-lt"/>
                </a:rPr>
                <a:t>WITH PREVIOUS (</a:t>
              </a:r>
              <a:r>
                <a:rPr lang="pl-PL" sz="1100" dirty="0" err="1">
                  <a:latin typeface="+mj-lt"/>
                </a:rPr>
                <a:t>p,p</a:t>
              </a:r>
              <a:r>
                <a:rPr lang="pl-PL" sz="1100" dirty="0">
                  <a:latin typeface="+mj-lt"/>
                </a:rPr>
                <a:t>’) EXPERIMENT</a:t>
              </a:r>
            </a:p>
            <a:p>
              <a:pPr algn="ctr"/>
              <a:endParaRPr lang="pl-PL" sz="1100" dirty="0">
                <a:latin typeface="+mj-lt"/>
              </a:endParaRPr>
            </a:p>
            <a:p>
              <a:pPr algn="ctr"/>
              <a:r>
                <a:rPr lang="pl-PL" sz="1000" i="1" dirty="0">
                  <a:latin typeface="+mj-lt"/>
                </a:rPr>
                <a:t>R.S. Henderson</a:t>
              </a:r>
              <a:r>
                <a:rPr lang="it-IT" sz="1000" i="1" dirty="0">
                  <a:latin typeface="+mj-lt"/>
                </a:rPr>
                <a:t> et al., </a:t>
              </a:r>
              <a:r>
                <a:rPr lang="pl-PL" sz="1000" i="1" dirty="0">
                  <a:latin typeface="+mj-lt"/>
                </a:rPr>
                <a:t>Aust.J.Phys.32</a:t>
              </a:r>
              <a:r>
                <a:rPr lang="it-IT" sz="1000" i="1" dirty="0">
                  <a:latin typeface="+mj-lt"/>
                </a:rPr>
                <a:t>,</a:t>
              </a:r>
              <a:r>
                <a:rPr lang="pl-PL" sz="1000" i="1" dirty="0">
                  <a:latin typeface="+mj-lt"/>
                </a:rPr>
                <a:t>411(1979</a:t>
              </a:r>
              <a:r>
                <a:rPr lang="it-IT" sz="1000" i="1" dirty="0">
                  <a:latin typeface="+mj-lt"/>
                </a:rPr>
                <a:t>)</a:t>
              </a:r>
            </a:p>
            <a:p>
              <a:pPr algn="ctr"/>
              <a:endParaRPr lang="pl-PL" sz="1100" dirty="0">
                <a:latin typeface="+mj-lt"/>
              </a:endParaRPr>
            </a:p>
          </p:txBody>
        </p:sp>
      </p:grpSp>
      <p:grpSp>
        <p:nvGrpSpPr>
          <p:cNvPr id="20" name="Grupa 19">
            <a:extLst>
              <a:ext uri="{FF2B5EF4-FFF2-40B4-BE49-F238E27FC236}">
                <a16:creationId xmlns:a16="http://schemas.microsoft.com/office/drawing/2014/main" id="{351FF2A0-7B37-4C45-B4E3-6AF62F3130D3}"/>
              </a:ext>
            </a:extLst>
          </p:cNvPr>
          <p:cNvGrpSpPr/>
          <p:nvPr/>
        </p:nvGrpSpPr>
        <p:grpSpPr>
          <a:xfrm>
            <a:off x="3237607" y="2876719"/>
            <a:ext cx="2096890" cy="1491945"/>
            <a:chOff x="3237607" y="2876719"/>
            <a:chExt cx="2096890" cy="1491945"/>
          </a:xfrm>
        </p:grpSpPr>
        <p:sp>
          <p:nvSpPr>
            <p:cNvPr id="14" name="Nawias klamrowy zamykający 13">
              <a:extLst>
                <a:ext uri="{FF2B5EF4-FFF2-40B4-BE49-F238E27FC236}">
                  <a16:creationId xmlns:a16="http://schemas.microsoft.com/office/drawing/2014/main" id="{6E63B693-573A-41AD-9DCE-0C2489B4CFED}"/>
                </a:ext>
              </a:extLst>
            </p:cNvPr>
            <p:cNvSpPr/>
            <p:nvPr/>
          </p:nvSpPr>
          <p:spPr>
            <a:xfrm>
              <a:off x="3237608" y="3839061"/>
              <a:ext cx="129473" cy="529603"/>
            </a:xfrm>
            <a:prstGeom prst="rightBrace">
              <a:avLst/>
            </a:prstGeom>
            <a:ln w="127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pl-PL"/>
            </a:p>
          </p:txBody>
        </p:sp>
        <p:sp>
          <p:nvSpPr>
            <p:cNvPr id="15" name="Nawias klamrowy zamykający 14">
              <a:extLst>
                <a:ext uri="{FF2B5EF4-FFF2-40B4-BE49-F238E27FC236}">
                  <a16:creationId xmlns:a16="http://schemas.microsoft.com/office/drawing/2014/main" id="{698438C2-2B6C-40F4-90A3-0F988249A374}"/>
                </a:ext>
              </a:extLst>
            </p:cNvPr>
            <p:cNvSpPr/>
            <p:nvPr/>
          </p:nvSpPr>
          <p:spPr>
            <a:xfrm>
              <a:off x="3237607" y="2876719"/>
              <a:ext cx="129473" cy="914400"/>
            </a:xfrm>
            <a:prstGeom prst="rightBrace">
              <a:avLst/>
            </a:prstGeom>
            <a:ln w="127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pl-PL"/>
            </a:p>
          </p:txBody>
        </p:sp>
        <p:sp>
          <p:nvSpPr>
            <p:cNvPr id="16" name="pole tekstowe 15">
              <a:extLst>
                <a:ext uri="{FF2B5EF4-FFF2-40B4-BE49-F238E27FC236}">
                  <a16:creationId xmlns:a16="http://schemas.microsoft.com/office/drawing/2014/main" id="{BB8CC620-E47C-43E6-A953-A69105EF8D5A}"/>
                </a:ext>
              </a:extLst>
            </p:cNvPr>
            <p:cNvSpPr txBox="1"/>
            <p:nvPr/>
          </p:nvSpPr>
          <p:spPr>
            <a:xfrm>
              <a:off x="3338438" y="3934699"/>
              <a:ext cx="1699504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pl-PL" sz="1200" dirty="0">
                  <a:solidFill>
                    <a:srgbClr val="FF0000"/>
                  </a:solidFill>
                  <a:latin typeface="+mj-lt"/>
                </a:rPr>
                <a:t>„gamma-</a:t>
              </a:r>
              <a:r>
                <a:rPr lang="pl-PL" sz="1200" dirty="0" err="1">
                  <a:solidFill>
                    <a:srgbClr val="FF0000"/>
                  </a:solidFill>
                  <a:latin typeface="+mj-lt"/>
                </a:rPr>
                <a:t>ray</a:t>
              </a:r>
              <a:r>
                <a:rPr lang="pl-PL" sz="1200" dirty="0">
                  <a:solidFill>
                    <a:srgbClr val="FF0000"/>
                  </a:solidFill>
                  <a:latin typeface="+mj-lt"/>
                </a:rPr>
                <a:t>” </a:t>
              </a:r>
              <a:r>
                <a:rPr lang="pl-PL" sz="1200" dirty="0" err="1">
                  <a:solidFill>
                    <a:srgbClr val="FF0000"/>
                  </a:solidFill>
                  <a:latin typeface="+mj-lt"/>
                </a:rPr>
                <a:t>fraction</a:t>
              </a:r>
              <a:endParaRPr lang="pl-PL" sz="1200" dirty="0">
                <a:solidFill>
                  <a:srgbClr val="FF0000"/>
                </a:solidFill>
                <a:latin typeface="+mj-lt"/>
              </a:endParaRPr>
            </a:p>
          </p:txBody>
        </p:sp>
        <p:sp>
          <p:nvSpPr>
            <p:cNvPr id="17" name="pole tekstowe 16">
              <a:extLst>
                <a:ext uri="{FF2B5EF4-FFF2-40B4-BE49-F238E27FC236}">
                  <a16:creationId xmlns:a16="http://schemas.microsoft.com/office/drawing/2014/main" id="{56711539-6359-4DF5-B6DE-0B933239AE24}"/>
                </a:ext>
              </a:extLst>
            </p:cNvPr>
            <p:cNvSpPr txBox="1"/>
            <p:nvPr/>
          </p:nvSpPr>
          <p:spPr>
            <a:xfrm>
              <a:off x="3338438" y="3178623"/>
              <a:ext cx="1996059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pl-PL" sz="1200" dirty="0">
                  <a:solidFill>
                    <a:srgbClr val="FF0000"/>
                  </a:solidFill>
                  <a:latin typeface="+mj-lt"/>
                </a:rPr>
                <a:t>non „gamma-</a:t>
              </a:r>
              <a:r>
                <a:rPr lang="pl-PL" sz="1200" dirty="0" err="1">
                  <a:solidFill>
                    <a:srgbClr val="FF0000"/>
                  </a:solidFill>
                  <a:latin typeface="+mj-lt"/>
                </a:rPr>
                <a:t>ray</a:t>
              </a:r>
              <a:r>
                <a:rPr lang="pl-PL" sz="1200" dirty="0">
                  <a:solidFill>
                    <a:srgbClr val="FF0000"/>
                  </a:solidFill>
                  <a:latin typeface="+mj-lt"/>
                </a:rPr>
                <a:t>” </a:t>
              </a:r>
              <a:r>
                <a:rPr lang="pl-PL" sz="1200" dirty="0" err="1">
                  <a:solidFill>
                    <a:srgbClr val="FF0000"/>
                  </a:solidFill>
                  <a:latin typeface="+mj-lt"/>
                </a:rPr>
                <a:t>fraction</a:t>
              </a:r>
              <a:endParaRPr lang="pl-PL" sz="1200" dirty="0">
                <a:solidFill>
                  <a:srgbClr val="FF0000"/>
                </a:solidFill>
                <a:latin typeface="+mj-lt"/>
              </a:endParaRPr>
            </a:p>
          </p:txBody>
        </p:sp>
      </p:grpSp>
      <p:sp>
        <p:nvSpPr>
          <p:cNvPr id="18" name="pole tekstowe 17">
            <a:extLst>
              <a:ext uri="{FF2B5EF4-FFF2-40B4-BE49-F238E27FC236}">
                <a16:creationId xmlns:a16="http://schemas.microsoft.com/office/drawing/2014/main" id="{8D626CA9-0D4D-4F12-88E8-78880FC840A0}"/>
              </a:ext>
            </a:extLst>
          </p:cNvPr>
          <p:cNvSpPr txBox="1"/>
          <p:nvPr/>
        </p:nvSpPr>
        <p:spPr>
          <a:xfrm>
            <a:off x="4778642" y="737393"/>
            <a:ext cx="366081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l-PL" sz="1400" dirty="0">
                <a:latin typeface="+mj-lt"/>
              </a:rPr>
              <a:t>RESULTS FROM PRESENT (</a:t>
            </a:r>
            <a:r>
              <a:rPr lang="pl-PL" sz="1400" dirty="0" err="1">
                <a:latin typeface="+mj-lt"/>
              </a:rPr>
              <a:t>p,p</a:t>
            </a:r>
            <a:r>
              <a:rPr lang="pl-PL" sz="1400" dirty="0">
                <a:latin typeface="+mj-lt"/>
              </a:rPr>
              <a:t>’) EXPERIMENT</a:t>
            </a:r>
          </a:p>
        </p:txBody>
      </p:sp>
      <p:sp>
        <p:nvSpPr>
          <p:cNvPr id="21" name="Tytuł 1">
            <a:extLst>
              <a:ext uri="{FF2B5EF4-FFF2-40B4-BE49-F238E27FC236}">
                <a16:creationId xmlns:a16="http://schemas.microsoft.com/office/drawing/2014/main" id="{597A7D22-37D4-4DE0-8451-9126BDD21BFD}"/>
              </a:ext>
            </a:extLst>
          </p:cNvPr>
          <p:cNvSpPr txBox="1">
            <a:spLocks/>
          </p:cNvSpPr>
          <p:nvPr/>
        </p:nvSpPr>
        <p:spPr>
          <a:xfrm>
            <a:off x="549542" y="314226"/>
            <a:ext cx="4229100" cy="800100"/>
          </a:xfrm>
          <a:prstGeom prst="rect">
            <a:avLst/>
          </a:prstGeom>
        </p:spPr>
        <p:txBody>
          <a:bodyPr vert="horz" anchor="ctr">
            <a:normAutofit/>
          </a:bodyPr>
          <a:lstStyle>
            <a:lvl1pPr algn="l" rtl="0" eaLnBrk="1" latinLnBrk="0" hangingPunct="1">
              <a:spcBef>
                <a:spcPct val="0"/>
              </a:spcBef>
              <a:buNone/>
              <a:defRPr kumimoji="0" sz="400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pl-PL" sz="2400" dirty="0" err="1"/>
              <a:t>Branching</a:t>
            </a:r>
            <a:r>
              <a:rPr lang="pl-PL" sz="2400" dirty="0"/>
              <a:t> </a:t>
            </a:r>
            <a:r>
              <a:rPr lang="pl-PL" sz="2400" dirty="0" err="1"/>
              <a:t>ratios</a:t>
            </a:r>
            <a:r>
              <a:rPr lang="pl-PL" sz="2400" dirty="0"/>
              <a:t> in </a:t>
            </a:r>
            <a:r>
              <a:rPr lang="pl-PL" sz="2400" baseline="30000" dirty="0"/>
              <a:t>16</a:t>
            </a:r>
            <a:r>
              <a:rPr lang="pl-PL" sz="2400" dirty="0"/>
              <a:t>O</a:t>
            </a:r>
          </a:p>
        </p:txBody>
      </p:sp>
    </p:spTree>
    <p:extLst>
      <p:ext uri="{BB962C8B-B14F-4D97-AF65-F5344CB8AC3E}">
        <p14:creationId xmlns:p14="http://schemas.microsoft.com/office/powerpoint/2010/main" val="245999261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" name="Obraz 20">
            <a:extLst>
              <a:ext uri="{FF2B5EF4-FFF2-40B4-BE49-F238E27FC236}">
                <a16:creationId xmlns:a16="http://schemas.microsoft.com/office/drawing/2014/main" id="{20EDC5DC-8B34-4691-BADC-D10B03689D33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6888" y="1047750"/>
            <a:ext cx="4813116" cy="2600002"/>
          </a:xfrm>
          <a:prstGeom prst="rect">
            <a:avLst/>
          </a:prstGeom>
        </p:spPr>
      </p:pic>
      <p:sp>
        <p:nvSpPr>
          <p:cNvPr id="17" name="Prostokąt 16"/>
          <p:cNvSpPr/>
          <p:nvPr/>
        </p:nvSpPr>
        <p:spPr>
          <a:xfrm>
            <a:off x="0" y="3708315"/>
            <a:ext cx="4429798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l-PL" sz="1200" dirty="0">
                <a:latin typeface="+mj-lt"/>
              </a:rPr>
              <a:t>1) </a:t>
            </a:r>
            <a:r>
              <a:rPr lang="pl-PL" sz="1200" dirty="0">
                <a:highlight>
                  <a:srgbClr val="FFFF99"/>
                </a:highlight>
                <a:latin typeface="+mj-lt"/>
              </a:rPr>
              <a:t>S</a:t>
            </a:r>
            <a:r>
              <a:rPr lang="en-US" sz="1200" dirty="0" err="1">
                <a:highlight>
                  <a:srgbClr val="FFFF99"/>
                </a:highlight>
                <a:latin typeface="+mj-lt"/>
              </a:rPr>
              <a:t>cattered</a:t>
            </a:r>
            <a:r>
              <a:rPr lang="en-US" sz="1200" dirty="0">
                <a:highlight>
                  <a:srgbClr val="FFFF99"/>
                </a:highlight>
                <a:latin typeface="+mj-lt"/>
              </a:rPr>
              <a:t> protons measurement</a:t>
            </a:r>
            <a:r>
              <a:rPr lang="pl-PL" sz="1200" dirty="0">
                <a:highlight>
                  <a:srgbClr val="FFFF99"/>
                </a:highlight>
                <a:latin typeface="+mj-lt"/>
              </a:rPr>
              <a:t>: </a:t>
            </a:r>
            <a:r>
              <a:rPr lang="en-US" sz="1200" dirty="0">
                <a:solidFill>
                  <a:srgbClr val="FF0000"/>
                </a:solidFill>
                <a:highlight>
                  <a:srgbClr val="FFFF99"/>
                </a:highlight>
                <a:latin typeface="+mj-lt"/>
              </a:rPr>
              <a:t>KRATTA</a:t>
            </a:r>
            <a:r>
              <a:rPr lang="en-US" sz="1200" dirty="0">
                <a:highlight>
                  <a:srgbClr val="FFFF99"/>
                </a:highlight>
                <a:latin typeface="+mj-lt"/>
              </a:rPr>
              <a:t> telescope array </a:t>
            </a:r>
            <a:endParaRPr lang="pl-PL" sz="1200" dirty="0">
              <a:highlight>
                <a:srgbClr val="FFFF99"/>
              </a:highlight>
              <a:latin typeface="+mj-lt"/>
            </a:endParaRPr>
          </a:p>
          <a:p>
            <a:r>
              <a:rPr lang="pl-PL" sz="1200" dirty="0">
                <a:latin typeface="+mj-lt"/>
              </a:rPr>
              <a:t>2) </a:t>
            </a:r>
            <a:r>
              <a:rPr lang="en-US" sz="1200" dirty="0">
                <a:latin typeface="+mj-lt"/>
                <a:sym typeface="Symbol"/>
              </a:rPr>
              <a:t></a:t>
            </a:r>
            <a:r>
              <a:rPr lang="en-US" sz="1200" dirty="0">
                <a:latin typeface="+mj-lt"/>
              </a:rPr>
              <a:t>-ray detection</a:t>
            </a:r>
            <a:r>
              <a:rPr lang="pl-PL" sz="1200" dirty="0">
                <a:latin typeface="+mj-lt"/>
              </a:rPr>
              <a:t>:</a:t>
            </a:r>
          </a:p>
          <a:p>
            <a:pPr marL="742950" lvl="1" indent="-285750">
              <a:buFont typeface="Arial" charset="0"/>
              <a:buChar char="•"/>
            </a:pPr>
            <a:r>
              <a:rPr lang="en-US" sz="1200" dirty="0">
                <a:latin typeface="+mj-lt"/>
              </a:rPr>
              <a:t>four </a:t>
            </a:r>
            <a:r>
              <a:rPr lang="en-US" sz="1200" dirty="0">
                <a:solidFill>
                  <a:srgbClr val="FF0000"/>
                </a:solidFill>
                <a:latin typeface="+mj-lt"/>
              </a:rPr>
              <a:t>LaBr</a:t>
            </a:r>
            <a:r>
              <a:rPr lang="en-US" sz="1200" baseline="-25000" dirty="0">
                <a:solidFill>
                  <a:srgbClr val="FF0000"/>
                </a:solidFill>
                <a:latin typeface="+mj-lt"/>
              </a:rPr>
              <a:t>3</a:t>
            </a:r>
            <a:r>
              <a:rPr lang="en-US" sz="1200" dirty="0">
                <a:latin typeface="+mj-lt"/>
              </a:rPr>
              <a:t> detectors</a:t>
            </a:r>
            <a:r>
              <a:rPr lang="pl-PL" sz="1200" dirty="0">
                <a:latin typeface="+mj-lt"/>
              </a:rPr>
              <a:t> </a:t>
            </a:r>
            <a:r>
              <a:rPr lang="en-GB" sz="1200" dirty="0">
                <a:latin typeface="+mj-lt"/>
              </a:rPr>
              <a:t>(3</a:t>
            </a:r>
            <a:r>
              <a:rPr lang="pl-PL" sz="1200" dirty="0">
                <a:latin typeface="+mj-lt"/>
              </a:rPr>
              <a:t>.5</a:t>
            </a:r>
            <a:r>
              <a:rPr lang="en-GB" sz="1200" dirty="0">
                <a:latin typeface="+mj-lt"/>
              </a:rPr>
              <a:t>”x</a:t>
            </a:r>
            <a:r>
              <a:rPr lang="pl-PL" sz="1200" dirty="0">
                <a:latin typeface="+mj-lt"/>
              </a:rPr>
              <a:t>8</a:t>
            </a:r>
            <a:r>
              <a:rPr lang="en-GB" sz="1200" dirty="0">
                <a:latin typeface="+mj-lt"/>
              </a:rPr>
              <a:t>”)</a:t>
            </a:r>
            <a:endParaRPr lang="pl-PL" sz="1200" dirty="0">
              <a:latin typeface="+mj-lt"/>
            </a:endParaRPr>
          </a:p>
          <a:p>
            <a:pPr marL="742950" lvl="1" indent="-285750">
              <a:buFont typeface="Arial" charset="0"/>
              <a:buChar char="•"/>
            </a:pPr>
            <a:r>
              <a:rPr lang="en-US" sz="1200" dirty="0">
                <a:latin typeface="+mj-lt"/>
              </a:rPr>
              <a:t>two clusters of the </a:t>
            </a:r>
            <a:r>
              <a:rPr lang="en-US" sz="1200" dirty="0">
                <a:solidFill>
                  <a:srgbClr val="FF0000"/>
                </a:solidFill>
                <a:latin typeface="+mj-lt"/>
              </a:rPr>
              <a:t>PARIS</a:t>
            </a:r>
            <a:r>
              <a:rPr lang="en-US" sz="1200" dirty="0">
                <a:latin typeface="+mj-lt"/>
              </a:rPr>
              <a:t> scintillator</a:t>
            </a:r>
            <a:r>
              <a:rPr lang="pl-PL" sz="1200" dirty="0">
                <a:latin typeface="+mj-lt"/>
              </a:rPr>
              <a:t> </a:t>
            </a:r>
            <a:r>
              <a:rPr lang="en-US" sz="1200" dirty="0">
                <a:latin typeface="+mj-lt"/>
              </a:rPr>
              <a:t>array</a:t>
            </a:r>
            <a:endParaRPr lang="pl-PL" sz="1200" dirty="0">
              <a:latin typeface="+mj-lt"/>
            </a:endParaRPr>
          </a:p>
          <a:p>
            <a:r>
              <a:rPr lang="pl-PL" sz="1200" dirty="0">
                <a:latin typeface="+mj-lt"/>
              </a:rPr>
              <a:t>3) M</a:t>
            </a:r>
            <a:r>
              <a:rPr lang="en-US" sz="1200" dirty="0" err="1">
                <a:latin typeface="+mj-lt"/>
              </a:rPr>
              <a:t>easurement</a:t>
            </a:r>
            <a:r>
              <a:rPr lang="en-US" sz="1200" dirty="0">
                <a:latin typeface="+mj-lt"/>
              </a:rPr>
              <a:t> of light charged particles produced in the reaction</a:t>
            </a:r>
            <a:r>
              <a:rPr lang="pl-PL" sz="1200" dirty="0">
                <a:latin typeface="+mj-lt"/>
              </a:rPr>
              <a:t>:</a:t>
            </a:r>
            <a:r>
              <a:rPr lang="en-US" sz="1200" dirty="0">
                <a:latin typeface="+mj-lt"/>
              </a:rPr>
              <a:t> a thick position-sensitive </a:t>
            </a:r>
            <a:r>
              <a:rPr lang="en-US" sz="1200" dirty="0">
                <a:solidFill>
                  <a:srgbClr val="FF0000"/>
                </a:solidFill>
                <a:latin typeface="+mj-lt"/>
              </a:rPr>
              <a:t>Si detector</a:t>
            </a:r>
            <a:endParaRPr lang="pl-PL" sz="1200" dirty="0">
              <a:latin typeface="+mj-lt"/>
            </a:endParaRPr>
          </a:p>
        </p:txBody>
      </p:sp>
      <p:pic>
        <p:nvPicPr>
          <p:cNvPr id="20" name="Picture 2">
            <a:extLst>
              <a:ext uri="{FF2B5EF4-FFF2-40B4-BE49-F238E27FC236}">
                <a16:creationId xmlns:a16="http://schemas.microsoft.com/office/drawing/2014/main" id="{A4666646-82B3-4DC4-9872-44A7ED58CE5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79644" y="656268"/>
            <a:ext cx="2597271" cy="89502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cxnSp>
        <p:nvCxnSpPr>
          <p:cNvPr id="32" name="Łącznik prosty ze strzałką 31">
            <a:extLst>
              <a:ext uri="{FF2B5EF4-FFF2-40B4-BE49-F238E27FC236}">
                <a16:creationId xmlns:a16="http://schemas.microsoft.com/office/drawing/2014/main" id="{2DA16F21-97CA-4918-BFA2-FF66B6FA9767}"/>
              </a:ext>
            </a:extLst>
          </p:cNvPr>
          <p:cNvCxnSpPr>
            <a:cxnSpLocks/>
          </p:cNvCxnSpPr>
          <p:nvPr/>
        </p:nvCxnSpPr>
        <p:spPr>
          <a:xfrm>
            <a:off x="5729757" y="1060148"/>
            <a:ext cx="651584" cy="0"/>
          </a:xfrm>
          <a:prstGeom prst="straightConnector1">
            <a:avLst/>
          </a:prstGeom>
          <a:ln w="19050">
            <a:solidFill>
              <a:schemeClr val="tx1"/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3" name="pole tekstowe 32">
            <a:extLst>
              <a:ext uri="{FF2B5EF4-FFF2-40B4-BE49-F238E27FC236}">
                <a16:creationId xmlns:a16="http://schemas.microsoft.com/office/drawing/2014/main" id="{DF1C965F-FADB-44C4-A5BE-BEC21A90FDFD}"/>
              </a:ext>
            </a:extLst>
          </p:cNvPr>
          <p:cNvSpPr txBox="1"/>
          <p:nvPr/>
        </p:nvSpPr>
        <p:spPr>
          <a:xfrm>
            <a:off x="5353198" y="787546"/>
            <a:ext cx="1204176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l-PL" sz="1000" dirty="0" err="1">
                <a:latin typeface="+mj-lt"/>
              </a:rPr>
              <a:t>scattered</a:t>
            </a:r>
            <a:r>
              <a:rPr lang="pl-PL" sz="1000" dirty="0">
                <a:latin typeface="+mj-lt"/>
              </a:rPr>
              <a:t> </a:t>
            </a:r>
            <a:r>
              <a:rPr lang="pl-PL" sz="1000" dirty="0" err="1">
                <a:latin typeface="+mj-lt"/>
              </a:rPr>
              <a:t>protons</a:t>
            </a:r>
            <a:endParaRPr lang="pl-PL" sz="1000" dirty="0">
              <a:latin typeface="+mj-lt"/>
            </a:endParaRPr>
          </a:p>
        </p:txBody>
      </p:sp>
      <p:sp>
        <p:nvSpPr>
          <p:cNvPr id="34" name="Rettangolo 4">
            <a:extLst>
              <a:ext uri="{FF2B5EF4-FFF2-40B4-BE49-F238E27FC236}">
                <a16:creationId xmlns:a16="http://schemas.microsoft.com/office/drawing/2014/main" id="{C0321B75-363D-48C4-A401-B4B3ED1A4605}"/>
              </a:ext>
            </a:extLst>
          </p:cNvPr>
          <p:cNvSpPr/>
          <p:nvPr/>
        </p:nvSpPr>
        <p:spPr>
          <a:xfrm>
            <a:off x="6751284" y="494222"/>
            <a:ext cx="1775368" cy="18466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pl-PL" sz="600" i="1" dirty="0">
                <a:latin typeface="+mj-lt"/>
              </a:rPr>
              <a:t>J. </a:t>
            </a:r>
            <a:r>
              <a:rPr lang="pl-PL" sz="600" i="1" dirty="0" err="1">
                <a:latin typeface="+mj-lt"/>
              </a:rPr>
              <a:t>Lukasik</a:t>
            </a:r>
            <a:r>
              <a:rPr lang="it-IT" sz="600" i="1" dirty="0">
                <a:latin typeface="+mj-lt"/>
              </a:rPr>
              <a:t> et al., </a:t>
            </a:r>
            <a:r>
              <a:rPr lang="pl-PL" sz="600" i="1" dirty="0">
                <a:latin typeface="+mj-lt"/>
              </a:rPr>
              <a:t>NIM A709</a:t>
            </a:r>
            <a:r>
              <a:rPr lang="it-IT" sz="600" i="1" dirty="0">
                <a:latin typeface="+mj-lt"/>
              </a:rPr>
              <a:t>, 1</a:t>
            </a:r>
            <a:r>
              <a:rPr lang="pl-PL" sz="600" i="1" dirty="0">
                <a:latin typeface="+mj-lt"/>
              </a:rPr>
              <a:t>20</a:t>
            </a:r>
            <a:r>
              <a:rPr lang="it-IT" sz="600" i="1" dirty="0">
                <a:latin typeface="+mj-lt"/>
              </a:rPr>
              <a:t>(</a:t>
            </a:r>
            <a:r>
              <a:rPr lang="pl-PL" sz="600" i="1" dirty="0">
                <a:latin typeface="+mj-lt"/>
              </a:rPr>
              <a:t>2013</a:t>
            </a:r>
            <a:r>
              <a:rPr lang="it-IT" sz="600" i="1" dirty="0">
                <a:latin typeface="+mj-lt"/>
              </a:rPr>
              <a:t>)</a:t>
            </a:r>
          </a:p>
        </p:txBody>
      </p:sp>
      <p:pic>
        <p:nvPicPr>
          <p:cNvPr id="35" name="Picture 3">
            <a:extLst>
              <a:ext uri="{FF2B5EF4-FFF2-40B4-BE49-F238E27FC236}">
                <a16:creationId xmlns:a16="http://schemas.microsoft.com/office/drawing/2014/main" id="{D7F0658F-762D-496F-A806-FDCF13AF89E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85575" y="1713336"/>
            <a:ext cx="3226946" cy="175479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6" name="Prostokąt 35">
            <a:extLst>
              <a:ext uri="{FF2B5EF4-FFF2-40B4-BE49-F238E27FC236}">
                <a16:creationId xmlns:a16="http://schemas.microsoft.com/office/drawing/2014/main" id="{907794DB-0D2B-4BAF-A6B3-F2CE06DE4840}"/>
              </a:ext>
            </a:extLst>
          </p:cNvPr>
          <p:cNvSpPr/>
          <p:nvPr/>
        </p:nvSpPr>
        <p:spPr>
          <a:xfrm>
            <a:off x="7793536" y="1794694"/>
            <a:ext cx="755058" cy="54578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grpSp>
        <p:nvGrpSpPr>
          <p:cNvPr id="37" name="Grupa 36">
            <a:extLst>
              <a:ext uri="{FF2B5EF4-FFF2-40B4-BE49-F238E27FC236}">
                <a16:creationId xmlns:a16="http://schemas.microsoft.com/office/drawing/2014/main" id="{59284035-36D3-40F3-970A-929934C2DA0C}"/>
              </a:ext>
            </a:extLst>
          </p:cNvPr>
          <p:cNvGrpSpPr/>
          <p:nvPr/>
        </p:nvGrpSpPr>
        <p:grpSpPr>
          <a:xfrm>
            <a:off x="6098162" y="2140047"/>
            <a:ext cx="2140715" cy="730685"/>
            <a:chOff x="732290" y="4460674"/>
            <a:chExt cx="2775041" cy="1134431"/>
          </a:xfrm>
        </p:grpSpPr>
        <p:grpSp>
          <p:nvGrpSpPr>
            <p:cNvPr id="38" name="Grupa 37">
              <a:extLst>
                <a:ext uri="{FF2B5EF4-FFF2-40B4-BE49-F238E27FC236}">
                  <a16:creationId xmlns:a16="http://schemas.microsoft.com/office/drawing/2014/main" id="{9FE67E22-A950-4485-B58F-57F0C75623C7}"/>
                </a:ext>
              </a:extLst>
            </p:cNvPr>
            <p:cNvGrpSpPr/>
            <p:nvPr/>
          </p:nvGrpSpPr>
          <p:grpSpPr>
            <a:xfrm>
              <a:off x="732290" y="4498464"/>
              <a:ext cx="2775041" cy="1096641"/>
              <a:chOff x="732290" y="4498464"/>
              <a:chExt cx="2775041" cy="1096641"/>
            </a:xfrm>
          </p:grpSpPr>
          <p:cxnSp>
            <p:nvCxnSpPr>
              <p:cNvPr id="40" name="Łącznik prostoliniowy 12">
                <a:extLst>
                  <a:ext uri="{FF2B5EF4-FFF2-40B4-BE49-F238E27FC236}">
                    <a16:creationId xmlns:a16="http://schemas.microsoft.com/office/drawing/2014/main" id="{30FFB3F4-A8E3-4C17-BF53-76E1A32F5750}"/>
                  </a:ext>
                </a:extLst>
              </p:cNvPr>
              <p:cNvCxnSpPr/>
              <p:nvPr/>
            </p:nvCxnSpPr>
            <p:spPr>
              <a:xfrm>
                <a:off x="824878" y="4498464"/>
                <a:ext cx="952767" cy="402848"/>
              </a:xfrm>
              <a:prstGeom prst="line">
                <a:avLst/>
              </a:prstGeom>
              <a:ln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1" name="Łącznik prostoliniowy 13">
                <a:extLst>
                  <a:ext uri="{FF2B5EF4-FFF2-40B4-BE49-F238E27FC236}">
                    <a16:creationId xmlns:a16="http://schemas.microsoft.com/office/drawing/2014/main" id="{DCAB8952-5DAF-476E-8EF8-49FC81AF1037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1777645" y="4901312"/>
                <a:ext cx="1729686" cy="501961"/>
              </a:xfrm>
              <a:prstGeom prst="line">
                <a:avLst/>
              </a:prstGeom>
              <a:ln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2" name="Łącznik prostoliniowy 14">
                <a:extLst>
                  <a:ext uri="{FF2B5EF4-FFF2-40B4-BE49-F238E27FC236}">
                    <a16:creationId xmlns:a16="http://schemas.microsoft.com/office/drawing/2014/main" id="{1A0B3A44-BE5E-4018-B68B-91E009A0235C}"/>
                  </a:ext>
                </a:extLst>
              </p:cNvPr>
              <p:cNvCxnSpPr/>
              <p:nvPr/>
            </p:nvCxnSpPr>
            <p:spPr>
              <a:xfrm flipH="1">
                <a:off x="3433796" y="5403273"/>
                <a:ext cx="73535" cy="191832"/>
              </a:xfrm>
              <a:prstGeom prst="line">
                <a:avLst/>
              </a:prstGeom>
              <a:ln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3" name="Łącznik prostoliniowy 15">
                <a:extLst>
                  <a:ext uri="{FF2B5EF4-FFF2-40B4-BE49-F238E27FC236}">
                    <a16:creationId xmlns:a16="http://schemas.microsoft.com/office/drawing/2014/main" id="{7B3B212A-4A93-4F61-96E2-A711858D392B}"/>
                  </a:ext>
                </a:extLst>
              </p:cNvPr>
              <p:cNvCxnSpPr/>
              <p:nvPr/>
            </p:nvCxnSpPr>
            <p:spPr>
              <a:xfrm>
                <a:off x="2299453" y="5339329"/>
                <a:ext cx="1134343" cy="252579"/>
              </a:xfrm>
              <a:prstGeom prst="line">
                <a:avLst/>
              </a:prstGeom>
              <a:ln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4" name="Łącznik prostoliniowy 16">
                <a:extLst>
                  <a:ext uri="{FF2B5EF4-FFF2-40B4-BE49-F238E27FC236}">
                    <a16:creationId xmlns:a16="http://schemas.microsoft.com/office/drawing/2014/main" id="{A99126BC-353D-4669-B2AC-C5D1607567BF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1249066" y="5002093"/>
                <a:ext cx="1050387" cy="337236"/>
              </a:xfrm>
              <a:prstGeom prst="line">
                <a:avLst/>
              </a:prstGeom>
              <a:ln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5" name="Łącznik prostoliniowy 17">
                <a:extLst>
                  <a:ext uri="{FF2B5EF4-FFF2-40B4-BE49-F238E27FC236}">
                    <a16:creationId xmlns:a16="http://schemas.microsoft.com/office/drawing/2014/main" id="{514A3CA1-ABD0-46C1-97EA-BC9706448CC8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732290" y="4755690"/>
                <a:ext cx="516776" cy="238207"/>
              </a:xfrm>
              <a:prstGeom prst="line">
                <a:avLst/>
              </a:prstGeom>
              <a:ln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6" name="Łącznik prostoliniowy 18">
                <a:extLst>
                  <a:ext uri="{FF2B5EF4-FFF2-40B4-BE49-F238E27FC236}">
                    <a16:creationId xmlns:a16="http://schemas.microsoft.com/office/drawing/2014/main" id="{FBBF95B1-71CE-460A-802C-303638E5FCAF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732290" y="4498464"/>
                <a:ext cx="92588" cy="255270"/>
              </a:xfrm>
              <a:prstGeom prst="line">
                <a:avLst/>
              </a:prstGeom>
              <a:ln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39" name="pole tekstowe 38">
              <a:extLst>
                <a:ext uri="{FF2B5EF4-FFF2-40B4-BE49-F238E27FC236}">
                  <a16:creationId xmlns:a16="http://schemas.microsoft.com/office/drawing/2014/main" id="{BEA897C8-CA70-41FA-81F3-7FE7308D4BBE}"/>
                </a:ext>
              </a:extLst>
            </p:cNvPr>
            <p:cNvSpPr txBox="1"/>
            <p:nvPr/>
          </p:nvSpPr>
          <p:spPr>
            <a:xfrm>
              <a:off x="2294476" y="4460674"/>
              <a:ext cx="696023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pl-PL" sz="1200" dirty="0" err="1">
                  <a:solidFill>
                    <a:srgbClr val="FF0000"/>
                  </a:solidFill>
                  <a:latin typeface="+mj-lt"/>
                </a:rPr>
                <a:t>protons</a:t>
              </a:r>
              <a:endParaRPr lang="pl-PL" sz="1200" dirty="0">
                <a:solidFill>
                  <a:srgbClr val="FF0000"/>
                </a:solidFill>
                <a:latin typeface="+mj-lt"/>
              </a:endParaRPr>
            </a:p>
          </p:txBody>
        </p:sp>
      </p:grpSp>
      <p:sp>
        <p:nvSpPr>
          <p:cNvPr id="47" name="Prostokąt 46">
            <a:extLst>
              <a:ext uri="{FF2B5EF4-FFF2-40B4-BE49-F238E27FC236}">
                <a16:creationId xmlns:a16="http://schemas.microsoft.com/office/drawing/2014/main" id="{FD4FC738-0AF7-4401-9D08-B3AC154B3ED8}"/>
              </a:ext>
            </a:extLst>
          </p:cNvPr>
          <p:cNvSpPr/>
          <p:nvPr/>
        </p:nvSpPr>
        <p:spPr>
          <a:xfrm>
            <a:off x="6582348" y="1845638"/>
            <a:ext cx="1857870" cy="18199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sz="1000" dirty="0">
                <a:solidFill>
                  <a:schemeClr val="tx1"/>
                </a:solidFill>
                <a:latin typeface="+mj-lt"/>
              </a:rPr>
              <a:t>PROTON IDENTIFICATION MATRIX PD1-PD2</a:t>
            </a:r>
          </a:p>
        </p:txBody>
      </p:sp>
      <p:grpSp>
        <p:nvGrpSpPr>
          <p:cNvPr id="14" name="Grupa 13">
            <a:extLst>
              <a:ext uri="{FF2B5EF4-FFF2-40B4-BE49-F238E27FC236}">
                <a16:creationId xmlns:a16="http://schemas.microsoft.com/office/drawing/2014/main" id="{68F9D7C7-0ABF-484F-92DA-95ABC973DDA3}"/>
              </a:ext>
            </a:extLst>
          </p:cNvPr>
          <p:cNvGrpSpPr/>
          <p:nvPr/>
        </p:nvGrpSpPr>
        <p:grpSpPr>
          <a:xfrm>
            <a:off x="5685575" y="3195311"/>
            <a:ext cx="3251537" cy="1884324"/>
            <a:chOff x="5685575" y="3195311"/>
            <a:chExt cx="3251537" cy="1884324"/>
          </a:xfrm>
        </p:grpSpPr>
        <p:sp>
          <p:nvSpPr>
            <p:cNvPr id="48" name="Strzałka w prawo 29">
              <a:extLst>
                <a:ext uri="{FF2B5EF4-FFF2-40B4-BE49-F238E27FC236}">
                  <a16:creationId xmlns:a16="http://schemas.microsoft.com/office/drawing/2014/main" id="{C25C49AD-0519-42E9-9B0E-A692698816F3}"/>
                </a:ext>
              </a:extLst>
            </p:cNvPr>
            <p:cNvSpPr/>
            <p:nvPr/>
          </p:nvSpPr>
          <p:spPr>
            <a:xfrm rot="5400000">
              <a:off x="7197356" y="2819365"/>
              <a:ext cx="423138" cy="1175030"/>
            </a:xfrm>
            <a:prstGeom prst="rightArrow">
              <a:avLst>
                <a:gd name="adj1" fmla="val 72769"/>
                <a:gd name="adj2" fmla="val 28936"/>
              </a:avLst>
            </a:prstGeom>
            <a:ln/>
          </p:spPr>
          <p:style>
            <a:lnRef idx="1">
              <a:schemeClr val="accent6"/>
            </a:lnRef>
            <a:fillRef idx="2">
              <a:schemeClr val="accent6"/>
            </a:fillRef>
            <a:effectRef idx="1">
              <a:schemeClr val="accent6"/>
            </a:effectRef>
            <a:fontRef idx="minor">
              <a:schemeClr val="dk1"/>
            </a:fontRef>
          </p:style>
          <p:txBody>
            <a:bodyPr vert="vert270" lIns="0" rIns="0" rtlCol="0" anchor="ctr"/>
            <a:lstStyle/>
            <a:p>
              <a:pPr algn="ctr"/>
              <a:r>
                <a:rPr lang="pl-PL" sz="800" i="1" dirty="0">
                  <a:solidFill>
                    <a:schemeClr val="tx1"/>
                  </a:solidFill>
                  <a:latin typeface="+mj-lt"/>
                </a:rPr>
                <a:t>PROJECTION ON PD2 AXIS</a:t>
              </a:r>
            </a:p>
          </p:txBody>
        </p:sp>
        <p:grpSp>
          <p:nvGrpSpPr>
            <p:cNvPr id="51" name="Grupa 50">
              <a:extLst>
                <a:ext uri="{FF2B5EF4-FFF2-40B4-BE49-F238E27FC236}">
                  <a16:creationId xmlns:a16="http://schemas.microsoft.com/office/drawing/2014/main" id="{66DCC42D-D1E1-4D5C-B740-B7986E09863B}"/>
                </a:ext>
              </a:extLst>
            </p:cNvPr>
            <p:cNvGrpSpPr/>
            <p:nvPr/>
          </p:nvGrpSpPr>
          <p:grpSpPr>
            <a:xfrm>
              <a:off x="5685575" y="3680884"/>
              <a:ext cx="3251537" cy="1398751"/>
              <a:chOff x="5035548" y="2132352"/>
              <a:chExt cx="3818142" cy="2874447"/>
            </a:xfrm>
          </p:grpSpPr>
          <p:pic>
            <p:nvPicPr>
              <p:cNvPr id="54" name="Picture 4">
                <a:extLst>
                  <a:ext uri="{FF2B5EF4-FFF2-40B4-BE49-F238E27FC236}">
                    <a16:creationId xmlns:a16="http://schemas.microsoft.com/office/drawing/2014/main" id="{9E4CF25F-BF4A-47BB-BD14-32225194E16C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035548" y="2132352"/>
                <a:ext cx="3818142" cy="2874447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pic>
          <p:sp>
            <p:nvSpPr>
              <p:cNvPr id="56" name="Prostokąt 55">
                <a:extLst>
                  <a:ext uri="{FF2B5EF4-FFF2-40B4-BE49-F238E27FC236}">
                    <a16:creationId xmlns:a16="http://schemas.microsoft.com/office/drawing/2014/main" id="{6CE36E45-BDAD-4986-AA37-48F02F122579}"/>
                  </a:ext>
                </a:extLst>
              </p:cNvPr>
              <p:cNvSpPr/>
              <p:nvPr/>
            </p:nvSpPr>
            <p:spPr>
              <a:xfrm>
                <a:off x="5786725" y="2326258"/>
                <a:ext cx="933252" cy="692987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l-PL"/>
              </a:p>
            </p:txBody>
          </p:sp>
          <p:sp>
            <p:nvSpPr>
              <p:cNvPr id="57" name="Prostokąt 56">
                <a:extLst>
                  <a:ext uri="{FF2B5EF4-FFF2-40B4-BE49-F238E27FC236}">
                    <a16:creationId xmlns:a16="http://schemas.microsoft.com/office/drawing/2014/main" id="{9D2830E6-FFE2-44F1-BD0C-F582E5EF9C69}"/>
                  </a:ext>
                </a:extLst>
              </p:cNvPr>
              <p:cNvSpPr/>
              <p:nvPr/>
            </p:nvSpPr>
            <p:spPr>
              <a:xfrm>
                <a:off x="5035548" y="2400120"/>
                <a:ext cx="3087540" cy="302458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pl-PL" sz="1000" dirty="0">
                    <a:solidFill>
                      <a:schemeClr val="tx1"/>
                    </a:solidFill>
                    <a:latin typeface="+mj-lt"/>
                  </a:rPr>
                  <a:t>PROTON ENERGY SPECTRUM </a:t>
                </a:r>
                <a:br>
                  <a:rPr lang="pl-PL" sz="1000" dirty="0">
                    <a:solidFill>
                      <a:schemeClr val="tx1"/>
                    </a:solidFill>
                    <a:latin typeface="+mj-lt"/>
                  </a:rPr>
                </a:br>
                <a:r>
                  <a:rPr lang="pl-PL" sz="1000" dirty="0">
                    <a:solidFill>
                      <a:schemeClr val="tx1"/>
                    </a:solidFill>
                    <a:latin typeface="+mj-lt"/>
                  </a:rPr>
                  <a:t>IN PD2</a:t>
                </a:r>
              </a:p>
            </p:txBody>
          </p:sp>
        </p:grpSp>
      </p:grpSp>
      <p:sp>
        <p:nvSpPr>
          <p:cNvPr id="29" name="Tytuł 1">
            <a:extLst>
              <a:ext uri="{FF2B5EF4-FFF2-40B4-BE49-F238E27FC236}">
                <a16:creationId xmlns:a16="http://schemas.microsoft.com/office/drawing/2014/main" id="{5A4E3518-6404-4910-91EE-8B0F6ED3CD7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2274" y="170248"/>
            <a:ext cx="8874176" cy="963543"/>
          </a:xfrm>
        </p:spPr>
        <p:txBody>
          <a:bodyPr>
            <a:normAutofit/>
          </a:bodyPr>
          <a:lstStyle/>
          <a:p>
            <a:r>
              <a:rPr lang="pl-PL" sz="2000" dirty="0" err="1"/>
              <a:t>Scattered</a:t>
            </a:r>
            <a:r>
              <a:rPr lang="pl-PL" sz="2000" dirty="0"/>
              <a:t> </a:t>
            </a:r>
            <a:r>
              <a:rPr lang="pl-PL" sz="2000" dirty="0" err="1"/>
              <a:t>protons</a:t>
            </a:r>
            <a:r>
              <a:rPr lang="pl-PL" sz="2000" dirty="0"/>
              <a:t> </a:t>
            </a:r>
            <a:r>
              <a:rPr lang="pl-PL" sz="2000" dirty="0" err="1"/>
              <a:t>measurement</a:t>
            </a:r>
            <a:endParaRPr lang="pl-PL" sz="2000" dirty="0"/>
          </a:p>
        </p:txBody>
      </p:sp>
      <p:sp>
        <p:nvSpPr>
          <p:cNvPr id="13" name="Owal 12">
            <a:extLst>
              <a:ext uri="{FF2B5EF4-FFF2-40B4-BE49-F238E27FC236}">
                <a16:creationId xmlns:a16="http://schemas.microsoft.com/office/drawing/2014/main" id="{6D6AEC44-9902-4110-8817-FCC85239179A}"/>
              </a:ext>
            </a:extLst>
          </p:cNvPr>
          <p:cNvSpPr/>
          <p:nvPr/>
        </p:nvSpPr>
        <p:spPr>
          <a:xfrm>
            <a:off x="2752725" y="1457325"/>
            <a:ext cx="1257300" cy="1581150"/>
          </a:xfrm>
          <a:prstGeom prst="ellipse">
            <a:avLst/>
          </a:prstGeom>
          <a:noFill/>
          <a:ln w="38100">
            <a:solidFill>
              <a:srgbClr val="FFC000"/>
            </a:solidFill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24349093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6" grpId="0" animBg="1"/>
      <p:bldP spid="47" grpId="0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ytuł 1"/>
          <p:cNvSpPr>
            <a:spLocks noGrp="1"/>
          </p:cNvSpPr>
          <p:nvPr>
            <p:ph type="title"/>
          </p:nvPr>
        </p:nvSpPr>
        <p:spPr>
          <a:xfrm>
            <a:off x="121238" y="580174"/>
            <a:ext cx="8229600" cy="683380"/>
          </a:xfrm>
        </p:spPr>
        <p:txBody>
          <a:bodyPr>
            <a:normAutofit/>
          </a:bodyPr>
          <a:lstStyle/>
          <a:p>
            <a:r>
              <a:rPr lang="pl-PL" sz="2000" dirty="0"/>
              <a:t>KRATTA – </a:t>
            </a:r>
            <a:r>
              <a:rPr lang="pl-PL" sz="2000" dirty="0" err="1"/>
              <a:t>excitation</a:t>
            </a:r>
            <a:r>
              <a:rPr lang="pl-PL" sz="2000" dirty="0"/>
              <a:t> </a:t>
            </a:r>
            <a:r>
              <a:rPr lang="pl-PL" sz="2000" dirty="0" err="1"/>
              <a:t>energy</a:t>
            </a:r>
            <a:r>
              <a:rPr lang="pl-PL" sz="2000" dirty="0"/>
              <a:t> spectra</a:t>
            </a:r>
          </a:p>
        </p:txBody>
      </p:sp>
      <p:pic>
        <p:nvPicPr>
          <p:cNvPr id="42" name="Picture 3" descr="C:\Users\NCieplicka\Desktop\KRATTA_36deg_singles_vs_tot_coinc.pn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568" t="3646" r="8602"/>
          <a:stretch/>
        </p:blipFill>
        <p:spPr bwMode="auto">
          <a:xfrm>
            <a:off x="4756028" y="2247900"/>
            <a:ext cx="4321296" cy="280738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0" name="pole tekstowe 49"/>
          <p:cNvSpPr txBox="1"/>
          <p:nvPr/>
        </p:nvSpPr>
        <p:spPr>
          <a:xfrm>
            <a:off x="7595936" y="4912668"/>
            <a:ext cx="1527123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900" dirty="0">
                <a:latin typeface="+mj-lt"/>
              </a:rPr>
              <a:t>EXCITATION ENERGY[</a:t>
            </a:r>
            <a:r>
              <a:rPr lang="pl-PL" sz="900" dirty="0" err="1">
                <a:latin typeface="+mj-lt"/>
              </a:rPr>
              <a:t>MeV</a:t>
            </a:r>
            <a:r>
              <a:rPr lang="pl-PL" sz="900" dirty="0">
                <a:latin typeface="+mj-lt"/>
              </a:rPr>
              <a:t>]</a:t>
            </a:r>
          </a:p>
        </p:txBody>
      </p:sp>
      <p:sp>
        <p:nvSpPr>
          <p:cNvPr id="51" name="Prostokąt 50"/>
          <p:cNvSpPr/>
          <p:nvPr/>
        </p:nvSpPr>
        <p:spPr>
          <a:xfrm>
            <a:off x="7872577" y="2331317"/>
            <a:ext cx="1041515" cy="33648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56" name="pole tekstowe 55"/>
          <p:cNvSpPr txBox="1"/>
          <p:nvPr/>
        </p:nvSpPr>
        <p:spPr>
          <a:xfrm>
            <a:off x="7463833" y="2280923"/>
            <a:ext cx="177401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l-PL" sz="1000" b="1" i="1" dirty="0">
                <a:latin typeface="+mj-lt"/>
              </a:rPr>
              <a:t>PROTON SINGLES</a:t>
            </a:r>
          </a:p>
          <a:p>
            <a:pPr algn="ctr"/>
            <a:r>
              <a:rPr lang="pl-PL" sz="800" b="1" i="1" dirty="0">
                <a:latin typeface="+mj-lt"/>
              </a:rPr>
              <a:t>(</a:t>
            </a:r>
            <a:r>
              <a:rPr lang="pl-PL" sz="800" b="1" i="1" dirty="0" err="1">
                <a:latin typeface="+mj-lt"/>
              </a:rPr>
              <a:t>only</a:t>
            </a:r>
            <a:r>
              <a:rPr lang="pl-PL" sz="800" b="1" i="1" dirty="0">
                <a:latin typeface="+mj-lt"/>
              </a:rPr>
              <a:t> </a:t>
            </a:r>
            <a:r>
              <a:rPr lang="pl-PL" sz="800" b="1" i="1" dirty="0" err="1">
                <a:latin typeface="+mj-lt"/>
              </a:rPr>
              <a:t>scattered</a:t>
            </a:r>
            <a:r>
              <a:rPr lang="pl-PL" sz="800" b="1" i="1" dirty="0">
                <a:latin typeface="+mj-lt"/>
              </a:rPr>
              <a:t> proton </a:t>
            </a:r>
            <a:r>
              <a:rPr lang="pl-PL" sz="800" b="1" i="1" dirty="0" err="1">
                <a:latin typeface="+mj-lt"/>
              </a:rPr>
              <a:t>required</a:t>
            </a:r>
            <a:r>
              <a:rPr lang="pl-PL" sz="800" b="1" i="1" dirty="0">
                <a:latin typeface="+mj-lt"/>
              </a:rPr>
              <a:t>)</a:t>
            </a:r>
          </a:p>
        </p:txBody>
      </p:sp>
      <p:sp>
        <p:nvSpPr>
          <p:cNvPr id="63" name="pole tekstowe 62"/>
          <p:cNvSpPr txBox="1"/>
          <p:nvPr/>
        </p:nvSpPr>
        <p:spPr>
          <a:xfrm>
            <a:off x="7654206" y="3478314"/>
            <a:ext cx="1594495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900" dirty="0">
                <a:latin typeface="+mj-lt"/>
              </a:rPr>
              <a:t>EXCITATION ENERGY[</a:t>
            </a:r>
            <a:r>
              <a:rPr lang="pl-PL" sz="900" dirty="0" err="1">
                <a:latin typeface="+mj-lt"/>
              </a:rPr>
              <a:t>MeV</a:t>
            </a:r>
            <a:r>
              <a:rPr lang="pl-PL" sz="900" dirty="0">
                <a:latin typeface="+mj-lt"/>
              </a:rPr>
              <a:t>]</a:t>
            </a:r>
          </a:p>
        </p:txBody>
      </p:sp>
      <p:sp>
        <p:nvSpPr>
          <p:cNvPr id="65" name="Objaśnienie ze strzałką w prawo 64"/>
          <p:cNvSpPr/>
          <p:nvPr/>
        </p:nvSpPr>
        <p:spPr>
          <a:xfrm>
            <a:off x="85726" y="2486025"/>
            <a:ext cx="4705350" cy="704850"/>
          </a:xfrm>
          <a:prstGeom prst="rightArrowCallout">
            <a:avLst>
              <a:gd name="adj1" fmla="val 13000"/>
              <a:gd name="adj2" fmla="val 11667"/>
              <a:gd name="adj3" fmla="val 25000"/>
              <a:gd name="adj4" fmla="val 94234"/>
            </a:avLst>
          </a:prstGeom>
          <a:solidFill>
            <a:srgbClr val="FFFF99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sz="1200" b="1" dirty="0">
                <a:solidFill>
                  <a:schemeClr val="tx1"/>
                </a:solidFill>
                <a:latin typeface="+mj-lt"/>
              </a:rPr>
              <a:t>SINGLES</a:t>
            </a:r>
            <a:r>
              <a:rPr lang="pl-PL" sz="1200" dirty="0">
                <a:solidFill>
                  <a:schemeClr val="tx1"/>
                </a:solidFill>
                <a:latin typeface="+mj-lt"/>
              </a:rPr>
              <a:t> (</a:t>
            </a:r>
            <a:r>
              <a:rPr lang="pl-PL" sz="1200" dirty="0" err="1">
                <a:solidFill>
                  <a:schemeClr val="tx1"/>
                </a:solidFill>
                <a:latin typeface="+mj-lt"/>
              </a:rPr>
              <a:t>only</a:t>
            </a:r>
            <a:r>
              <a:rPr lang="pl-PL" sz="1200" dirty="0">
                <a:solidFill>
                  <a:schemeClr val="tx1"/>
                </a:solidFill>
                <a:latin typeface="+mj-lt"/>
              </a:rPr>
              <a:t> </a:t>
            </a:r>
            <a:r>
              <a:rPr lang="pl-PL" sz="1200" dirty="0" err="1">
                <a:solidFill>
                  <a:schemeClr val="tx1"/>
                </a:solidFill>
                <a:latin typeface="+mj-lt"/>
              </a:rPr>
              <a:t>scattered</a:t>
            </a:r>
            <a:r>
              <a:rPr lang="pl-PL" sz="1200" dirty="0">
                <a:solidFill>
                  <a:schemeClr val="tx1"/>
                </a:solidFill>
                <a:latin typeface="+mj-lt"/>
              </a:rPr>
              <a:t> proton </a:t>
            </a:r>
            <a:r>
              <a:rPr lang="pl-PL" sz="1200" dirty="0" err="1">
                <a:solidFill>
                  <a:schemeClr val="tx1"/>
                </a:solidFill>
                <a:latin typeface="+mj-lt"/>
              </a:rPr>
              <a:t>required</a:t>
            </a:r>
            <a:r>
              <a:rPr lang="pl-PL" sz="1200" dirty="0">
                <a:solidFill>
                  <a:schemeClr val="tx1"/>
                </a:solidFill>
                <a:latin typeface="+mj-lt"/>
              </a:rPr>
              <a:t>)</a:t>
            </a:r>
          </a:p>
        </p:txBody>
      </p:sp>
      <p:sp>
        <p:nvSpPr>
          <p:cNvPr id="6" name="Prostokąt 5"/>
          <p:cNvSpPr/>
          <p:nvPr/>
        </p:nvSpPr>
        <p:spPr>
          <a:xfrm>
            <a:off x="4782421" y="3688555"/>
            <a:ext cx="4361579" cy="145494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96" name="Prostokąt 95"/>
          <p:cNvSpPr/>
          <p:nvPr/>
        </p:nvSpPr>
        <p:spPr>
          <a:xfrm>
            <a:off x="5511437" y="3574255"/>
            <a:ext cx="1841864" cy="145494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grpSp>
        <p:nvGrpSpPr>
          <p:cNvPr id="2" name="Grupa 1">
            <a:extLst>
              <a:ext uri="{FF2B5EF4-FFF2-40B4-BE49-F238E27FC236}">
                <a16:creationId xmlns:a16="http://schemas.microsoft.com/office/drawing/2014/main" id="{BEB591D2-4B85-4B51-B8FD-9C9C179176F2}"/>
              </a:ext>
            </a:extLst>
          </p:cNvPr>
          <p:cNvGrpSpPr/>
          <p:nvPr/>
        </p:nvGrpSpPr>
        <p:grpSpPr>
          <a:xfrm>
            <a:off x="4825217" y="736199"/>
            <a:ext cx="4034986" cy="2988688"/>
            <a:chOff x="4825217" y="736199"/>
            <a:chExt cx="4034986" cy="2988688"/>
          </a:xfrm>
        </p:grpSpPr>
        <p:grpSp>
          <p:nvGrpSpPr>
            <p:cNvPr id="99" name="Grupa 98"/>
            <p:cNvGrpSpPr/>
            <p:nvPr/>
          </p:nvGrpSpPr>
          <p:grpSpPr>
            <a:xfrm>
              <a:off x="4825217" y="754113"/>
              <a:ext cx="3468508" cy="2970774"/>
              <a:chOff x="3928219" y="762314"/>
              <a:chExt cx="4197261" cy="2970774"/>
            </a:xfrm>
          </p:grpSpPr>
          <p:grpSp>
            <p:nvGrpSpPr>
              <p:cNvPr id="97" name="Grupa 96"/>
              <p:cNvGrpSpPr/>
              <p:nvPr/>
            </p:nvGrpSpPr>
            <p:grpSpPr>
              <a:xfrm>
                <a:off x="3928219" y="762314"/>
                <a:ext cx="4197261" cy="2970774"/>
                <a:chOff x="3928219" y="762314"/>
                <a:chExt cx="4197261" cy="2970774"/>
              </a:xfrm>
            </p:grpSpPr>
            <p:grpSp>
              <p:nvGrpSpPr>
                <p:cNvPr id="94" name="Grupa 93"/>
                <p:cNvGrpSpPr/>
                <p:nvPr/>
              </p:nvGrpSpPr>
              <p:grpSpPr>
                <a:xfrm>
                  <a:off x="3928219" y="762314"/>
                  <a:ext cx="3599997" cy="2970774"/>
                  <a:chOff x="3928219" y="762314"/>
                  <a:chExt cx="3599997" cy="2970774"/>
                </a:xfrm>
              </p:grpSpPr>
              <p:grpSp>
                <p:nvGrpSpPr>
                  <p:cNvPr id="66" name="Grupa 65"/>
                  <p:cNvGrpSpPr/>
                  <p:nvPr/>
                </p:nvGrpSpPr>
                <p:grpSpPr>
                  <a:xfrm>
                    <a:off x="3928219" y="762314"/>
                    <a:ext cx="3599997" cy="1280832"/>
                    <a:chOff x="4000947" y="759465"/>
                    <a:chExt cx="3498361" cy="1280832"/>
                  </a:xfrm>
                </p:grpSpPr>
                <p:grpSp>
                  <p:nvGrpSpPr>
                    <p:cNvPr id="67" name="Grupa 66"/>
                    <p:cNvGrpSpPr/>
                    <p:nvPr/>
                  </p:nvGrpSpPr>
                  <p:grpSpPr>
                    <a:xfrm>
                      <a:off x="4253514" y="759465"/>
                      <a:ext cx="3245794" cy="1280832"/>
                      <a:chOff x="4190999" y="742950"/>
                      <a:chExt cx="3403610" cy="1469352"/>
                    </a:xfrm>
                  </p:grpSpPr>
                  <p:grpSp>
                    <p:nvGrpSpPr>
                      <p:cNvPr id="71" name="Grupa 70"/>
                      <p:cNvGrpSpPr/>
                      <p:nvPr/>
                    </p:nvGrpSpPr>
                    <p:grpSpPr>
                      <a:xfrm flipH="1">
                        <a:off x="4190999" y="742950"/>
                        <a:ext cx="3403610" cy="1469352"/>
                        <a:chOff x="518552" y="2134200"/>
                        <a:chExt cx="8149968" cy="2412281"/>
                      </a:xfrm>
                    </p:grpSpPr>
                    <p:pic>
                      <p:nvPicPr>
                        <p:cNvPr id="73" name="Obraz 72"/>
                        <p:cNvPicPr>
                          <a:picLocks noChangeAspect="1"/>
                        </p:cNvPicPr>
                        <p:nvPr/>
                      </p:nvPicPr>
                      <p:blipFill rotWithShape="1">
                        <a:blip r:embed="rId4"/>
                        <a:srcRect l="22543" t="4542" b="8210"/>
                        <a:stretch/>
                      </p:blipFill>
                      <p:spPr>
                        <a:xfrm>
                          <a:off x="6139215" y="2214841"/>
                          <a:ext cx="2529305" cy="2331640"/>
                        </a:xfrm>
                        <a:prstGeom prst="rect">
                          <a:avLst/>
                        </a:prstGeom>
                      </p:spPr>
                    </p:pic>
                    <p:pic>
                      <p:nvPicPr>
                        <p:cNvPr id="74" name="Obraz 73"/>
                        <p:cNvPicPr>
                          <a:picLocks noChangeAspect="1"/>
                        </p:cNvPicPr>
                        <p:nvPr/>
                      </p:nvPicPr>
                      <p:blipFill rotWithShape="1">
                        <a:blip r:embed="rId5"/>
                        <a:srcRect t="6911" r="26877" b="2149"/>
                        <a:stretch/>
                      </p:blipFill>
                      <p:spPr>
                        <a:xfrm>
                          <a:off x="3853665" y="2197311"/>
                          <a:ext cx="2376794" cy="2304866"/>
                        </a:xfrm>
                        <a:prstGeom prst="rect">
                          <a:avLst/>
                        </a:prstGeom>
                      </p:spPr>
                    </p:pic>
                    <p:pic>
                      <p:nvPicPr>
                        <p:cNvPr id="75" name="Obraz 74"/>
                        <p:cNvPicPr>
                          <a:picLocks noChangeAspect="1"/>
                        </p:cNvPicPr>
                        <p:nvPr/>
                      </p:nvPicPr>
                      <p:blipFill rotWithShape="1">
                        <a:blip r:embed="rId6"/>
                        <a:srcRect t="5252" r="26174" b="1996"/>
                        <a:stretch/>
                      </p:blipFill>
                      <p:spPr>
                        <a:xfrm>
                          <a:off x="2222342" y="3614469"/>
                          <a:ext cx="2374014" cy="887706"/>
                        </a:xfrm>
                        <a:prstGeom prst="rect">
                          <a:avLst/>
                        </a:prstGeom>
                      </p:spPr>
                    </p:pic>
                    <p:pic>
                      <p:nvPicPr>
                        <p:cNvPr id="76" name="Obraz 75"/>
                        <p:cNvPicPr>
                          <a:picLocks noChangeAspect="1"/>
                        </p:cNvPicPr>
                        <p:nvPr/>
                      </p:nvPicPr>
                      <p:blipFill rotWithShape="1">
                        <a:blip r:embed="rId7"/>
                        <a:srcRect l="6523" t="3198" r="22657"/>
                        <a:stretch/>
                      </p:blipFill>
                      <p:spPr>
                        <a:xfrm>
                          <a:off x="518552" y="3319300"/>
                          <a:ext cx="2300815" cy="1201982"/>
                        </a:xfrm>
                        <a:prstGeom prst="rect">
                          <a:avLst/>
                        </a:prstGeom>
                      </p:spPr>
                    </p:pic>
                    <p:sp>
                      <p:nvSpPr>
                        <p:cNvPr id="77" name="Prostokąt 76"/>
                        <p:cNvSpPr/>
                        <p:nvPr/>
                      </p:nvSpPr>
                      <p:spPr bwMode="auto">
                        <a:xfrm>
                          <a:off x="3685567" y="2134200"/>
                          <a:ext cx="526994" cy="1480269"/>
                        </a:xfrm>
                        <a:prstGeom prst="rect">
                          <a:avLst/>
                        </a:prstGeom>
                        <a:solidFill>
                          <a:schemeClr val="bg1"/>
                        </a:solidFill>
                        <a:ln w="28575" cap="flat" cmpd="sng" algn="ctr">
                          <a:noFill/>
                          <a:prstDash val="solid"/>
                          <a:miter lim="800000"/>
                          <a:headEnd type="none" w="med" len="med"/>
                          <a:tailEnd type="arrow" w="med" len="med"/>
                        </a:ln>
                        <a:effectLst/>
                        <a:extLs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  <p:txBody>
                        <a:bodyPr vert="horz" wrap="none" lIns="91440" tIns="45720" rIns="91440" bIns="45720" numCol="1" rtlCol="0" anchor="t" anchorCtr="0" compatLnSpc="1">
                          <a:prstTxWarp prst="textNoShape">
                            <a:avLst/>
                          </a:prstTxWarp>
                        </a:bodyPr>
                        <a:lstStyle/>
                        <a:p>
                          <a:pPr marL="0" marR="0" indent="0" algn="l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</a:pPr>
                          <a:endParaRPr kumimoji="0" lang="pl-PL" sz="2400" b="0" i="0" u="none" strike="noStrike" cap="none" normalizeH="0" baseline="0">
                            <a:ln>
                              <a:noFill/>
                            </a:ln>
                            <a:solidFill>
                              <a:schemeClr val="tx1"/>
                            </a:solidFill>
                            <a:effectLst/>
                            <a:latin typeface="Times New Roman" pitchFamily="18" charset="0"/>
                          </a:endParaRPr>
                        </a:p>
                      </p:txBody>
                    </p:sp>
                    <p:sp>
                      <p:nvSpPr>
                        <p:cNvPr id="78" name="Prostokąt 77"/>
                        <p:cNvSpPr/>
                        <p:nvPr/>
                      </p:nvSpPr>
                      <p:spPr>
                        <a:xfrm>
                          <a:off x="689486" y="3306097"/>
                          <a:ext cx="638382" cy="308372"/>
                        </a:xfrm>
                        <a:prstGeom prst="rect">
                          <a:avLst/>
                        </a:prstGeom>
                        <a:solidFill>
                          <a:schemeClr val="bg1"/>
                        </a:solidFill>
                        <a:ln>
                          <a:noFill/>
                        </a:ln>
                      </p:spPr>
                      <p:style>
                        <a:lnRef idx="2">
                          <a:schemeClr val="accent1">
                            <a:shade val="50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/>
                        <a:p>
                          <a:pPr algn="ctr"/>
                          <a:endParaRPr lang="pl-PL"/>
                        </a:p>
                      </p:txBody>
                    </p:sp>
                  </p:grpSp>
                  <p:sp>
                    <p:nvSpPr>
                      <p:cNvPr id="72" name="Prostokąt 71"/>
                      <p:cNvSpPr/>
                      <p:nvPr/>
                    </p:nvSpPr>
                    <p:spPr>
                      <a:xfrm>
                        <a:off x="4220843" y="782281"/>
                        <a:ext cx="3365549" cy="1401153"/>
                      </a:xfrm>
                      <a:prstGeom prst="rect">
                        <a:avLst/>
                      </a:prstGeom>
                      <a:noFill/>
                      <a:ln w="12700"/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lang="pl-PL"/>
                      </a:p>
                    </p:txBody>
                  </p:sp>
                </p:grpSp>
                <p:sp>
                  <p:nvSpPr>
                    <p:cNvPr id="69" name="pole tekstowe 68"/>
                    <p:cNvSpPr txBox="1"/>
                    <p:nvPr/>
                  </p:nvSpPr>
                  <p:spPr>
                    <a:xfrm rot="16200000">
                      <a:off x="3836960" y="1271790"/>
                      <a:ext cx="574196" cy="246221"/>
                    </a:xfrm>
                    <a:prstGeom prst="rect">
                      <a:avLst/>
                    </a:prstGeom>
                    <a:noFill/>
                  </p:spPr>
                  <p:txBody>
                    <a:bodyPr wrap="none" rtlCol="0">
                      <a:spAutoFit/>
                    </a:bodyPr>
                    <a:lstStyle/>
                    <a:p>
                      <a:r>
                        <a:rPr lang="pl-PL" sz="1000" dirty="0" err="1">
                          <a:latin typeface="+mj-lt"/>
                        </a:rPr>
                        <a:t>Counts</a:t>
                      </a:r>
                      <a:endParaRPr lang="pl-PL" sz="1000" dirty="0">
                        <a:latin typeface="+mj-lt"/>
                      </a:endParaRPr>
                    </a:p>
                  </p:txBody>
                </p:sp>
              </p:grpSp>
              <p:cxnSp>
                <p:nvCxnSpPr>
                  <p:cNvPr id="43" name="Łącznik prostoliniowy 42"/>
                  <p:cNvCxnSpPr/>
                  <p:nvPr/>
                </p:nvCxnSpPr>
                <p:spPr>
                  <a:xfrm>
                    <a:off x="4934183" y="2017059"/>
                    <a:ext cx="0" cy="1411072"/>
                  </a:xfrm>
                  <a:prstGeom prst="line">
                    <a:avLst/>
                  </a:prstGeom>
                  <a:ln w="19050">
                    <a:solidFill>
                      <a:schemeClr val="tx1"/>
                    </a:solidFill>
                    <a:prstDash val="sysDash"/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44" name="Łącznik prostoliniowy 43"/>
                  <p:cNvCxnSpPr/>
                  <p:nvPr/>
                </p:nvCxnSpPr>
                <p:spPr>
                  <a:xfrm>
                    <a:off x="5832368" y="2026315"/>
                    <a:ext cx="0" cy="1400872"/>
                  </a:xfrm>
                  <a:prstGeom prst="line">
                    <a:avLst/>
                  </a:prstGeom>
                  <a:ln w="19050">
                    <a:solidFill>
                      <a:schemeClr val="tx1"/>
                    </a:solidFill>
                    <a:prstDash val="sysDash"/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sp>
                <p:nvSpPr>
                  <p:cNvPr id="46" name="pole tekstowe 45"/>
                  <p:cNvSpPr txBox="1"/>
                  <p:nvPr/>
                </p:nvSpPr>
                <p:spPr>
                  <a:xfrm>
                    <a:off x="4825493" y="2589612"/>
                    <a:ext cx="216406" cy="184666"/>
                  </a:xfrm>
                  <a:prstGeom prst="rect">
                    <a:avLst/>
                  </a:prstGeom>
                  <a:solidFill>
                    <a:schemeClr val="bg1"/>
                  </a:solidFill>
                </p:spPr>
                <p:txBody>
                  <a:bodyPr wrap="none" lIns="0" tIns="0" rIns="0" bIns="0" rtlCol="0">
                    <a:spAutoFit/>
                  </a:bodyPr>
                  <a:lstStyle/>
                  <a:p>
                    <a:r>
                      <a:rPr lang="pl-PL" sz="1200" dirty="0">
                        <a:latin typeface="+mj-lt"/>
                      </a:rPr>
                      <a:t>3.7</a:t>
                    </a:r>
                  </a:p>
                </p:txBody>
              </p:sp>
              <p:sp>
                <p:nvSpPr>
                  <p:cNvPr id="47" name="pole tekstowe 46"/>
                  <p:cNvSpPr txBox="1"/>
                  <p:nvPr/>
                </p:nvSpPr>
                <p:spPr>
                  <a:xfrm>
                    <a:off x="5507092" y="2431385"/>
                    <a:ext cx="601417" cy="338554"/>
                  </a:xfrm>
                  <a:prstGeom prst="rect">
                    <a:avLst/>
                  </a:prstGeom>
                  <a:solidFill>
                    <a:schemeClr val="bg1"/>
                  </a:solidFill>
                </p:spPr>
                <p:txBody>
                  <a:bodyPr wrap="square" lIns="0" tIns="0" rIns="0" bIns="0" rtlCol="0">
                    <a:spAutoFit/>
                  </a:bodyPr>
                  <a:lstStyle/>
                  <a:p>
                    <a:pPr algn="ctr"/>
                    <a:r>
                      <a:rPr lang="pl-PL" sz="1000" dirty="0">
                        <a:latin typeface="+mj-lt"/>
                      </a:rPr>
                      <a:t>11.9</a:t>
                    </a:r>
                  </a:p>
                  <a:p>
                    <a:pPr algn="ctr"/>
                    <a:r>
                      <a:rPr lang="pl-PL" sz="600" dirty="0" err="1">
                        <a:latin typeface="+mj-lt"/>
                      </a:rPr>
                      <a:t>decay</a:t>
                    </a:r>
                    <a:r>
                      <a:rPr lang="pl-PL" sz="600" dirty="0">
                        <a:latin typeface="+mj-lt"/>
                      </a:rPr>
                      <a:t> to </a:t>
                    </a:r>
                    <a:br>
                      <a:rPr lang="pl-PL" sz="600" dirty="0">
                        <a:latin typeface="+mj-lt"/>
                      </a:rPr>
                    </a:br>
                    <a:r>
                      <a:rPr lang="pl-PL" sz="600" dirty="0">
                        <a:latin typeface="+mj-lt"/>
                      </a:rPr>
                      <a:t>4.4 </a:t>
                    </a:r>
                    <a:r>
                      <a:rPr lang="pl-PL" sz="600" dirty="0" err="1">
                        <a:latin typeface="+mj-lt"/>
                      </a:rPr>
                      <a:t>MeV</a:t>
                    </a:r>
                    <a:r>
                      <a:rPr lang="pl-PL" sz="600" dirty="0">
                        <a:latin typeface="+mj-lt"/>
                      </a:rPr>
                      <a:t> (</a:t>
                    </a:r>
                    <a:r>
                      <a:rPr lang="pl-PL" sz="600" baseline="30000" dirty="0">
                        <a:latin typeface="+mj-lt"/>
                      </a:rPr>
                      <a:t>12</a:t>
                    </a:r>
                    <a:r>
                      <a:rPr lang="pl-PL" sz="600" dirty="0">
                        <a:latin typeface="+mj-lt"/>
                      </a:rPr>
                      <a:t>C)</a:t>
                    </a:r>
                  </a:p>
                </p:txBody>
              </p:sp>
              <p:cxnSp>
                <p:nvCxnSpPr>
                  <p:cNvPr id="48" name="Łącznik prostoliniowy 47"/>
                  <p:cNvCxnSpPr/>
                  <p:nvPr/>
                </p:nvCxnSpPr>
                <p:spPr>
                  <a:xfrm>
                    <a:off x="4545689" y="2027973"/>
                    <a:ext cx="0" cy="1401102"/>
                  </a:xfrm>
                  <a:prstGeom prst="line">
                    <a:avLst/>
                  </a:prstGeom>
                  <a:ln w="19050">
                    <a:solidFill>
                      <a:schemeClr val="tx1"/>
                    </a:solidFill>
                    <a:prstDash val="sysDash"/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sp>
                <p:nvSpPr>
                  <p:cNvPr id="49" name="pole tekstowe 48"/>
                  <p:cNvSpPr txBox="1"/>
                  <p:nvPr/>
                </p:nvSpPr>
                <p:spPr>
                  <a:xfrm>
                    <a:off x="4415471" y="3023910"/>
                    <a:ext cx="352546" cy="184666"/>
                  </a:xfrm>
                  <a:prstGeom prst="rect">
                    <a:avLst/>
                  </a:prstGeom>
                  <a:solidFill>
                    <a:schemeClr val="bg1"/>
                  </a:solidFill>
                </p:spPr>
                <p:txBody>
                  <a:bodyPr wrap="square" lIns="0" tIns="0" rIns="0" bIns="0" rtlCol="0">
                    <a:spAutoFit/>
                  </a:bodyPr>
                  <a:lstStyle/>
                  <a:p>
                    <a:r>
                      <a:rPr lang="pl-PL" sz="1200" dirty="0" err="1">
                        <a:latin typeface="+mj-lt"/>
                      </a:rPr>
                      <a:t>g.s</a:t>
                    </a:r>
                    <a:r>
                      <a:rPr lang="pl-PL" sz="1200" dirty="0">
                        <a:latin typeface="+mj-lt"/>
                      </a:rPr>
                      <a:t>.</a:t>
                    </a:r>
                  </a:p>
                </p:txBody>
              </p:sp>
              <p:sp>
                <p:nvSpPr>
                  <p:cNvPr id="53" name="Prostokąt 52"/>
                  <p:cNvSpPr/>
                  <p:nvPr/>
                </p:nvSpPr>
                <p:spPr>
                  <a:xfrm>
                    <a:off x="6184803" y="3557009"/>
                    <a:ext cx="861957" cy="176079"/>
                  </a:xfrm>
                  <a:prstGeom prst="rect">
                    <a:avLst/>
                  </a:prstGeom>
                  <a:solidFill>
                    <a:schemeClr val="bg1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pl-PL"/>
                  </a:p>
                </p:txBody>
              </p:sp>
              <p:cxnSp>
                <p:nvCxnSpPr>
                  <p:cNvPr id="54" name="Łącznik prostoliniowy 53"/>
                  <p:cNvCxnSpPr/>
                  <p:nvPr/>
                </p:nvCxnSpPr>
                <p:spPr>
                  <a:xfrm>
                    <a:off x="6929486" y="1672683"/>
                    <a:ext cx="0" cy="1762401"/>
                  </a:xfrm>
                  <a:prstGeom prst="line">
                    <a:avLst/>
                  </a:prstGeom>
                  <a:ln w="19050">
                    <a:solidFill>
                      <a:srgbClr val="FF0000"/>
                    </a:solidFill>
                    <a:prstDash val="sysDash"/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57" name="Łącznik prostoliniowy 56"/>
                  <p:cNvCxnSpPr/>
                  <p:nvPr/>
                </p:nvCxnSpPr>
                <p:spPr>
                  <a:xfrm>
                    <a:off x="5373125" y="2010335"/>
                    <a:ext cx="0" cy="1414319"/>
                  </a:xfrm>
                  <a:prstGeom prst="line">
                    <a:avLst/>
                  </a:prstGeom>
                  <a:ln w="19050">
                    <a:solidFill>
                      <a:schemeClr val="tx1"/>
                    </a:solidFill>
                    <a:prstDash val="sysDash"/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sp>
                <p:nvSpPr>
                  <p:cNvPr id="58" name="pole tekstowe 57"/>
                  <p:cNvSpPr txBox="1"/>
                  <p:nvPr/>
                </p:nvSpPr>
                <p:spPr>
                  <a:xfrm>
                    <a:off x="5246050" y="2621771"/>
                    <a:ext cx="216406" cy="184666"/>
                  </a:xfrm>
                  <a:prstGeom prst="rect">
                    <a:avLst/>
                  </a:prstGeom>
                  <a:solidFill>
                    <a:schemeClr val="bg1"/>
                  </a:solidFill>
                </p:spPr>
                <p:txBody>
                  <a:bodyPr wrap="none" lIns="0" tIns="0" rIns="0" bIns="0" rtlCol="0">
                    <a:spAutoFit/>
                  </a:bodyPr>
                  <a:lstStyle/>
                  <a:p>
                    <a:r>
                      <a:rPr lang="pl-PL" sz="1200" dirty="0">
                        <a:latin typeface="+mj-lt"/>
                      </a:rPr>
                      <a:t>7.6</a:t>
                    </a:r>
                  </a:p>
                </p:txBody>
              </p:sp>
              <p:cxnSp>
                <p:nvCxnSpPr>
                  <p:cNvPr id="59" name="Łącznik prostoliniowy 58"/>
                  <p:cNvCxnSpPr/>
                  <p:nvPr/>
                </p:nvCxnSpPr>
                <p:spPr>
                  <a:xfrm>
                    <a:off x="6203189" y="1926796"/>
                    <a:ext cx="0" cy="1500837"/>
                  </a:xfrm>
                  <a:prstGeom prst="line">
                    <a:avLst/>
                  </a:prstGeom>
                  <a:ln w="19050">
                    <a:solidFill>
                      <a:schemeClr val="tx1"/>
                    </a:solidFill>
                    <a:prstDash val="sysDash"/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60" name="Łącznik prostoliniowy 59"/>
                  <p:cNvCxnSpPr/>
                  <p:nvPr/>
                </p:nvCxnSpPr>
                <p:spPr>
                  <a:xfrm>
                    <a:off x="6311352" y="1916206"/>
                    <a:ext cx="0" cy="1509145"/>
                  </a:xfrm>
                  <a:prstGeom prst="line">
                    <a:avLst/>
                  </a:prstGeom>
                  <a:ln w="19050">
                    <a:solidFill>
                      <a:schemeClr val="tx1"/>
                    </a:solidFill>
                    <a:prstDash val="sysDash"/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sp>
                <p:nvSpPr>
                  <p:cNvPr id="61" name="pole tekstowe 60"/>
                  <p:cNvSpPr txBox="1"/>
                  <p:nvPr/>
                </p:nvSpPr>
                <p:spPr>
                  <a:xfrm>
                    <a:off x="6008835" y="2501558"/>
                    <a:ext cx="248466" cy="153888"/>
                  </a:xfrm>
                  <a:prstGeom prst="rect">
                    <a:avLst/>
                  </a:prstGeom>
                  <a:solidFill>
                    <a:schemeClr val="bg1"/>
                  </a:solidFill>
                </p:spPr>
                <p:txBody>
                  <a:bodyPr wrap="none" lIns="0" tIns="0" rIns="0" bIns="0" rtlCol="0">
                    <a:spAutoFit/>
                  </a:bodyPr>
                  <a:lstStyle/>
                  <a:p>
                    <a:r>
                      <a:rPr lang="pl-PL" sz="1000" dirty="0">
                        <a:latin typeface="+mj-lt"/>
                      </a:rPr>
                      <a:t>15.1</a:t>
                    </a:r>
                  </a:p>
                </p:txBody>
              </p:sp>
              <p:sp>
                <p:nvSpPr>
                  <p:cNvPr id="62" name="pole tekstowe 61"/>
                  <p:cNvSpPr txBox="1"/>
                  <p:nvPr/>
                </p:nvSpPr>
                <p:spPr>
                  <a:xfrm>
                    <a:off x="6241173" y="2627233"/>
                    <a:ext cx="248466" cy="153888"/>
                  </a:xfrm>
                  <a:prstGeom prst="rect">
                    <a:avLst/>
                  </a:prstGeom>
                  <a:solidFill>
                    <a:schemeClr val="bg1"/>
                  </a:solidFill>
                </p:spPr>
                <p:txBody>
                  <a:bodyPr wrap="none" lIns="0" tIns="0" rIns="0" bIns="0" rtlCol="0">
                    <a:spAutoFit/>
                  </a:bodyPr>
                  <a:lstStyle/>
                  <a:p>
                    <a:r>
                      <a:rPr lang="pl-PL" sz="1000" dirty="0">
                        <a:latin typeface="+mj-lt"/>
                      </a:rPr>
                      <a:t>16.1</a:t>
                    </a:r>
                  </a:p>
                </p:txBody>
              </p:sp>
              <p:sp>
                <p:nvSpPr>
                  <p:cNvPr id="45" name="pole tekstowe 44"/>
                  <p:cNvSpPr txBox="1"/>
                  <p:nvPr/>
                </p:nvSpPr>
                <p:spPr>
                  <a:xfrm>
                    <a:off x="6778805" y="2327338"/>
                    <a:ext cx="296556" cy="184666"/>
                  </a:xfrm>
                  <a:prstGeom prst="rect">
                    <a:avLst/>
                  </a:prstGeom>
                  <a:solidFill>
                    <a:schemeClr val="bg1"/>
                  </a:solidFill>
                </p:spPr>
                <p:txBody>
                  <a:bodyPr wrap="none" lIns="0" tIns="0" rIns="0" bIns="0" rtlCol="0">
                    <a:spAutoFit/>
                  </a:bodyPr>
                  <a:lstStyle/>
                  <a:p>
                    <a:r>
                      <a:rPr lang="pl-PL" sz="1200" dirty="0">
                        <a:solidFill>
                          <a:srgbClr val="FF0000"/>
                        </a:solidFill>
                        <a:latin typeface="+mj-lt"/>
                      </a:rPr>
                      <a:t>21.5</a:t>
                    </a:r>
                  </a:p>
                </p:txBody>
              </p:sp>
            </p:grpSp>
            <p:sp>
              <p:nvSpPr>
                <p:cNvPr id="95" name="pole tekstowe 94"/>
                <p:cNvSpPr txBox="1"/>
                <p:nvPr/>
              </p:nvSpPr>
              <p:spPr>
                <a:xfrm>
                  <a:off x="6063459" y="2060237"/>
                  <a:ext cx="2062021" cy="138499"/>
                </a:xfrm>
                <a:prstGeom prst="rect">
                  <a:avLst/>
                </a:prstGeom>
                <a:solidFill>
                  <a:schemeClr val="bg1"/>
                </a:solidFill>
              </p:spPr>
              <p:txBody>
                <a:bodyPr wrap="square" tIns="0" bIns="0" rtlCol="0">
                  <a:spAutoFit/>
                </a:bodyPr>
                <a:lstStyle/>
                <a:p>
                  <a:r>
                    <a:rPr lang="pl-PL" sz="900" dirty="0">
                      <a:latin typeface="+mj-lt"/>
                    </a:rPr>
                    <a:t>EXCITATION ENERGY[</a:t>
                  </a:r>
                  <a:r>
                    <a:rPr lang="pl-PL" sz="900" dirty="0" err="1">
                      <a:latin typeface="+mj-lt"/>
                    </a:rPr>
                    <a:t>MeV</a:t>
                  </a:r>
                  <a:r>
                    <a:rPr lang="pl-PL" sz="900" dirty="0">
                      <a:latin typeface="+mj-lt"/>
                    </a:rPr>
                    <a:t>]</a:t>
                  </a:r>
                </a:p>
              </p:txBody>
            </p:sp>
          </p:grpSp>
          <p:sp>
            <p:nvSpPr>
              <p:cNvPr id="98" name="Prostokąt 97"/>
              <p:cNvSpPr/>
              <p:nvPr/>
            </p:nvSpPr>
            <p:spPr>
              <a:xfrm>
                <a:off x="5846721" y="1451483"/>
                <a:ext cx="741038" cy="112175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l-PL"/>
              </a:p>
            </p:txBody>
          </p:sp>
        </p:grpSp>
        <p:sp>
          <p:nvSpPr>
            <p:cNvPr id="55" name="pole tekstowe 54">
              <a:extLst>
                <a:ext uri="{FF2B5EF4-FFF2-40B4-BE49-F238E27FC236}">
                  <a16:creationId xmlns:a16="http://schemas.microsoft.com/office/drawing/2014/main" id="{73DA5BC7-A03A-440D-8191-F1E3ADDFB245}"/>
                </a:ext>
              </a:extLst>
            </p:cNvPr>
            <p:cNvSpPr txBox="1"/>
            <p:nvPr/>
          </p:nvSpPr>
          <p:spPr>
            <a:xfrm>
              <a:off x="7841473" y="736199"/>
              <a:ext cx="1018730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pl-PL" sz="1000" b="1" i="1" dirty="0">
                  <a:latin typeface="+mj-lt"/>
                </a:rPr>
                <a:t>REFERENCE </a:t>
              </a:r>
            </a:p>
            <a:p>
              <a:pPr algn="ctr"/>
              <a:r>
                <a:rPr lang="pl-PL" sz="1000" b="1" i="1" dirty="0">
                  <a:latin typeface="+mj-lt"/>
                </a:rPr>
                <a:t>SPECTRUM</a:t>
              </a:r>
              <a:endParaRPr lang="pl-PL" sz="800" b="1" i="1" dirty="0">
                <a:latin typeface="+mj-lt"/>
              </a:endParaRPr>
            </a:p>
          </p:txBody>
        </p:sp>
        <p:sp>
          <p:nvSpPr>
            <p:cNvPr id="64" name="CasellaDiTesto 14">
              <a:extLst>
                <a:ext uri="{FF2B5EF4-FFF2-40B4-BE49-F238E27FC236}">
                  <a16:creationId xmlns:a16="http://schemas.microsoft.com/office/drawing/2014/main" id="{3B4E1363-46B3-4811-A9A9-249A818D4A13}"/>
                </a:ext>
              </a:extLst>
            </p:cNvPr>
            <p:cNvSpPr txBox="1"/>
            <p:nvPr/>
          </p:nvSpPr>
          <p:spPr>
            <a:xfrm>
              <a:off x="6473144" y="954059"/>
              <a:ext cx="1501733" cy="18466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it-IT" sz="600" i="1" dirty="0">
                  <a:latin typeface="+mj-lt"/>
                </a:rPr>
                <a:t>S.F.Collins et al., Nuc. Phys. A481,494(1988)</a:t>
              </a:r>
            </a:p>
          </p:txBody>
        </p:sp>
        <p:sp>
          <p:nvSpPr>
            <p:cNvPr id="70" name="pole tekstowe 69">
              <a:extLst>
                <a:ext uri="{FF2B5EF4-FFF2-40B4-BE49-F238E27FC236}">
                  <a16:creationId xmlns:a16="http://schemas.microsoft.com/office/drawing/2014/main" id="{E54A7337-1F9D-405B-BFC6-41473ABB4BDE}"/>
                </a:ext>
              </a:extLst>
            </p:cNvPr>
            <p:cNvSpPr txBox="1"/>
            <p:nvPr/>
          </p:nvSpPr>
          <p:spPr>
            <a:xfrm>
              <a:off x="6662705" y="780921"/>
              <a:ext cx="1178768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pl-PL" sz="800" i="1" dirty="0">
                  <a:latin typeface="+mj-lt"/>
                </a:rPr>
                <a:t>13C(</a:t>
              </a:r>
              <a:r>
                <a:rPr lang="pl-PL" sz="800" i="1" dirty="0" err="1">
                  <a:latin typeface="+mj-lt"/>
                </a:rPr>
                <a:t>p,p</a:t>
              </a:r>
              <a:r>
                <a:rPr lang="pl-PL" sz="800" i="1" dirty="0">
                  <a:latin typeface="+mj-lt"/>
                </a:rPr>
                <a:t>’) @ 135 </a:t>
              </a:r>
              <a:r>
                <a:rPr lang="pl-PL" sz="800" i="1" dirty="0" err="1">
                  <a:latin typeface="+mj-lt"/>
                </a:rPr>
                <a:t>MeV</a:t>
              </a:r>
              <a:endParaRPr lang="pl-PL" sz="800" i="1" dirty="0">
                <a:latin typeface="+mj-lt"/>
              </a:endParaRPr>
            </a:p>
          </p:txBody>
        </p:sp>
      </p:grpSp>
      <p:grpSp>
        <p:nvGrpSpPr>
          <p:cNvPr id="52" name="Grupa 51">
            <a:extLst>
              <a:ext uri="{FF2B5EF4-FFF2-40B4-BE49-F238E27FC236}">
                <a16:creationId xmlns:a16="http://schemas.microsoft.com/office/drawing/2014/main" id="{AF8081D4-283E-4CF5-8B7A-34F15DE64CDB}"/>
              </a:ext>
            </a:extLst>
          </p:cNvPr>
          <p:cNvGrpSpPr/>
          <p:nvPr/>
        </p:nvGrpSpPr>
        <p:grpSpPr>
          <a:xfrm>
            <a:off x="4791076" y="3664099"/>
            <a:ext cx="4429676" cy="1442055"/>
            <a:chOff x="7519469" y="-485422"/>
            <a:chExt cx="4429676" cy="1442055"/>
          </a:xfrm>
        </p:grpSpPr>
        <p:pic>
          <p:nvPicPr>
            <p:cNvPr id="68" name="Picture 3" descr="C:\Users\NCieplicka\Desktop\KRATTA_36deg_singles_vs_tot_coinc.png">
              <a:extLst>
                <a:ext uri="{FF2B5EF4-FFF2-40B4-BE49-F238E27FC236}">
                  <a16:creationId xmlns:a16="http://schemas.microsoft.com/office/drawing/2014/main" id="{B6819497-A77A-4F17-940A-A6C52A4903D8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5542" t="54160" r="8602"/>
            <a:stretch/>
          </p:blipFill>
          <p:spPr bwMode="auto">
            <a:xfrm>
              <a:off x="7519469" y="-485422"/>
              <a:ext cx="4272832" cy="1335601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79" name="pole tekstowe 78">
              <a:extLst>
                <a:ext uri="{FF2B5EF4-FFF2-40B4-BE49-F238E27FC236}">
                  <a16:creationId xmlns:a16="http://schemas.microsoft.com/office/drawing/2014/main" id="{AFE32CF9-791D-478E-85CF-2E3CF9E3EE3A}"/>
                </a:ext>
              </a:extLst>
            </p:cNvPr>
            <p:cNvSpPr txBox="1"/>
            <p:nvPr/>
          </p:nvSpPr>
          <p:spPr>
            <a:xfrm>
              <a:off x="10354650" y="725801"/>
              <a:ext cx="1594495" cy="2308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pl-PL" sz="900" dirty="0">
                  <a:latin typeface="+mj-lt"/>
                </a:rPr>
                <a:t>EXCITATION ENERGY[</a:t>
              </a:r>
              <a:r>
                <a:rPr lang="pl-PL" sz="900" dirty="0" err="1">
                  <a:latin typeface="+mj-lt"/>
                </a:rPr>
                <a:t>MeV</a:t>
              </a:r>
              <a:r>
                <a:rPr lang="pl-PL" sz="900" dirty="0">
                  <a:latin typeface="+mj-lt"/>
                </a:rPr>
                <a:t>]</a:t>
              </a:r>
            </a:p>
          </p:txBody>
        </p:sp>
        <p:sp>
          <p:nvSpPr>
            <p:cNvPr id="80" name="Prostokąt 79">
              <a:extLst>
                <a:ext uri="{FF2B5EF4-FFF2-40B4-BE49-F238E27FC236}">
                  <a16:creationId xmlns:a16="http://schemas.microsoft.com/office/drawing/2014/main" id="{4A08F6EE-3F80-4D1F-8C14-14D5B101BEE7}"/>
                </a:ext>
              </a:extLst>
            </p:cNvPr>
            <p:cNvSpPr/>
            <p:nvPr/>
          </p:nvSpPr>
          <p:spPr>
            <a:xfrm>
              <a:off x="10532533" y="-405078"/>
              <a:ext cx="1095023" cy="326055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l-PL"/>
            </a:p>
          </p:txBody>
        </p:sp>
        <p:sp>
          <p:nvSpPr>
            <p:cNvPr id="81" name="pole tekstowe 80">
              <a:extLst>
                <a:ext uri="{FF2B5EF4-FFF2-40B4-BE49-F238E27FC236}">
                  <a16:creationId xmlns:a16="http://schemas.microsoft.com/office/drawing/2014/main" id="{94B68629-6091-4184-98F0-97FC71607E4D}"/>
                </a:ext>
              </a:extLst>
            </p:cNvPr>
            <p:cNvSpPr txBox="1"/>
            <p:nvPr/>
          </p:nvSpPr>
          <p:spPr>
            <a:xfrm>
              <a:off x="10463531" y="-455882"/>
              <a:ext cx="1240219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pl-PL" sz="1000" b="1" i="1" dirty="0">
                  <a:latin typeface="+mj-lt"/>
                </a:rPr>
                <a:t>PROTON-GAMMA COINCIDENCES</a:t>
              </a:r>
            </a:p>
          </p:txBody>
        </p:sp>
      </p:grpSp>
      <p:sp>
        <p:nvSpPr>
          <p:cNvPr id="82" name="Objaśnienie ze strzałką w prawo 64">
            <a:extLst>
              <a:ext uri="{FF2B5EF4-FFF2-40B4-BE49-F238E27FC236}">
                <a16:creationId xmlns:a16="http://schemas.microsoft.com/office/drawing/2014/main" id="{9F123996-4AC4-4FFE-B45A-00983B829669}"/>
              </a:ext>
            </a:extLst>
          </p:cNvPr>
          <p:cNvSpPr/>
          <p:nvPr/>
        </p:nvSpPr>
        <p:spPr>
          <a:xfrm>
            <a:off x="85726" y="3912966"/>
            <a:ext cx="4705350" cy="704850"/>
          </a:xfrm>
          <a:prstGeom prst="rightArrowCallout">
            <a:avLst>
              <a:gd name="adj1" fmla="val 13000"/>
              <a:gd name="adj2" fmla="val 11667"/>
              <a:gd name="adj3" fmla="val 25000"/>
              <a:gd name="adj4" fmla="val 94234"/>
            </a:avLst>
          </a:prstGeom>
          <a:solidFill>
            <a:srgbClr val="FFFF99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sz="1200" b="1" dirty="0">
                <a:solidFill>
                  <a:schemeClr val="tx1"/>
                </a:solidFill>
                <a:latin typeface="+mj-lt"/>
              </a:rPr>
              <a:t>COINCIDENCES</a:t>
            </a:r>
            <a:r>
              <a:rPr lang="pl-PL" sz="1200" dirty="0">
                <a:solidFill>
                  <a:schemeClr val="tx1"/>
                </a:solidFill>
                <a:latin typeface="+mj-lt"/>
              </a:rPr>
              <a:t> (</a:t>
            </a:r>
            <a:r>
              <a:rPr lang="pl-PL" sz="1200" dirty="0" err="1">
                <a:solidFill>
                  <a:schemeClr val="tx1"/>
                </a:solidFill>
                <a:latin typeface="+mj-lt"/>
              </a:rPr>
              <a:t>scattered</a:t>
            </a:r>
            <a:r>
              <a:rPr lang="pl-PL" sz="1200" dirty="0">
                <a:solidFill>
                  <a:schemeClr val="tx1"/>
                </a:solidFill>
                <a:latin typeface="+mj-lt"/>
              </a:rPr>
              <a:t> proton and gamma </a:t>
            </a:r>
            <a:r>
              <a:rPr lang="pl-PL" sz="1200" dirty="0" err="1">
                <a:solidFill>
                  <a:schemeClr val="tx1"/>
                </a:solidFill>
                <a:latin typeface="+mj-lt"/>
              </a:rPr>
              <a:t>ray</a:t>
            </a:r>
            <a:r>
              <a:rPr lang="pl-PL" sz="1200" dirty="0">
                <a:solidFill>
                  <a:schemeClr val="tx1"/>
                </a:solidFill>
                <a:latin typeface="+mj-lt"/>
              </a:rPr>
              <a:t> </a:t>
            </a:r>
            <a:r>
              <a:rPr lang="pl-PL" sz="1200" dirty="0" err="1">
                <a:solidFill>
                  <a:schemeClr val="tx1"/>
                </a:solidFill>
                <a:latin typeface="+mj-lt"/>
              </a:rPr>
              <a:t>required</a:t>
            </a:r>
            <a:r>
              <a:rPr lang="pl-PL" sz="1200" dirty="0">
                <a:solidFill>
                  <a:schemeClr val="tx1"/>
                </a:solidFill>
                <a:latin typeface="+mj-lt"/>
              </a:rPr>
              <a:t>)</a:t>
            </a:r>
          </a:p>
        </p:txBody>
      </p:sp>
      <p:sp>
        <p:nvSpPr>
          <p:cNvPr id="83" name="pole tekstowe 82">
            <a:extLst>
              <a:ext uri="{FF2B5EF4-FFF2-40B4-BE49-F238E27FC236}">
                <a16:creationId xmlns:a16="http://schemas.microsoft.com/office/drawing/2014/main" id="{12058D70-5610-483E-8915-FE863B8E66FB}"/>
              </a:ext>
            </a:extLst>
          </p:cNvPr>
          <p:cNvSpPr txBox="1"/>
          <p:nvPr/>
        </p:nvSpPr>
        <p:spPr>
          <a:xfrm>
            <a:off x="371884" y="1908005"/>
            <a:ext cx="366712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l-PL" sz="1000" dirty="0" err="1">
                <a:latin typeface="+mj-lt"/>
              </a:rPr>
              <a:t>Excitation</a:t>
            </a:r>
            <a:r>
              <a:rPr lang="pl-PL" sz="1000" dirty="0">
                <a:latin typeface="+mj-lt"/>
              </a:rPr>
              <a:t> </a:t>
            </a:r>
            <a:r>
              <a:rPr lang="pl-PL" sz="1000" dirty="0" err="1">
                <a:latin typeface="+mj-lt"/>
              </a:rPr>
              <a:t>energy</a:t>
            </a:r>
            <a:r>
              <a:rPr lang="pl-PL" sz="1000" dirty="0">
                <a:latin typeface="+mj-lt"/>
              </a:rPr>
              <a:t> spectra </a:t>
            </a:r>
            <a:r>
              <a:rPr lang="pl-PL" sz="1000" dirty="0" err="1">
                <a:latin typeface="+mj-lt"/>
              </a:rPr>
              <a:t>measured</a:t>
            </a:r>
            <a:r>
              <a:rPr lang="pl-PL" sz="1000" dirty="0">
                <a:latin typeface="+mj-lt"/>
              </a:rPr>
              <a:t> </a:t>
            </a:r>
            <a:r>
              <a:rPr lang="pl-PL" sz="1000" dirty="0" err="1">
                <a:latin typeface="+mj-lt"/>
              </a:rPr>
              <a:t>at</a:t>
            </a:r>
            <a:r>
              <a:rPr lang="pl-PL" sz="1000" dirty="0">
                <a:latin typeface="+mj-lt"/>
              </a:rPr>
              <a:t> ~36° </a:t>
            </a:r>
            <a:r>
              <a:rPr lang="pl-PL" sz="1000" dirty="0" err="1">
                <a:latin typeface="+mj-lt"/>
              </a:rPr>
              <a:t>corresponding</a:t>
            </a:r>
            <a:r>
              <a:rPr lang="pl-PL" sz="1000" dirty="0">
                <a:latin typeface="+mj-lt"/>
              </a:rPr>
              <a:t> to the </a:t>
            </a:r>
            <a:r>
              <a:rPr lang="pl-PL" sz="1000" dirty="0" err="1">
                <a:latin typeface="+mj-lt"/>
              </a:rPr>
              <a:t>excitations</a:t>
            </a:r>
            <a:r>
              <a:rPr lang="pl-PL" sz="1000" dirty="0">
                <a:latin typeface="+mj-lt"/>
              </a:rPr>
              <a:t> in the </a:t>
            </a:r>
            <a:r>
              <a:rPr lang="pl-PL" sz="1000" baseline="30000" dirty="0">
                <a:latin typeface="+mj-lt"/>
              </a:rPr>
              <a:t>13</a:t>
            </a:r>
            <a:r>
              <a:rPr lang="pl-PL" sz="1000" dirty="0">
                <a:latin typeface="+mj-lt"/>
              </a:rPr>
              <a:t>C target </a:t>
            </a:r>
            <a:r>
              <a:rPr lang="pl-PL" sz="1000" dirty="0" err="1">
                <a:latin typeface="+mj-lt"/>
              </a:rPr>
              <a:t>nucleus</a:t>
            </a:r>
            <a:r>
              <a:rPr lang="pl-PL" sz="1000" dirty="0">
                <a:latin typeface="+mj-lt"/>
              </a:rPr>
              <a:t> </a:t>
            </a:r>
            <a:r>
              <a:rPr lang="pl-PL" sz="1000" dirty="0" err="1">
                <a:latin typeface="+mj-lt"/>
              </a:rPr>
              <a:t>measured</a:t>
            </a:r>
            <a:r>
              <a:rPr lang="pl-PL" sz="1000" dirty="0">
                <a:latin typeface="+mj-lt"/>
              </a:rPr>
              <a:t> as:</a:t>
            </a:r>
          </a:p>
        </p:txBody>
      </p:sp>
      <p:cxnSp>
        <p:nvCxnSpPr>
          <p:cNvPr id="84" name="Łącznik prostoliniowy 53">
            <a:extLst>
              <a:ext uri="{FF2B5EF4-FFF2-40B4-BE49-F238E27FC236}">
                <a16:creationId xmlns:a16="http://schemas.microsoft.com/office/drawing/2014/main" id="{E16DE180-11E2-4A40-ABB8-4B4977593EC6}"/>
              </a:ext>
            </a:extLst>
          </p:cNvPr>
          <p:cNvCxnSpPr>
            <a:cxnSpLocks/>
          </p:cNvCxnSpPr>
          <p:nvPr/>
        </p:nvCxnSpPr>
        <p:spPr>
          <a:xfrm>
            <a:off x="7305097" y="3273492"/>
            <a:ext cx="0" cy="1551069"/>
          </a:xfrm>
          <a:prstGeom prst="line">
            <a:avLst/>
          </a:prstGeom>
          <a:ln w="19050">
            <a:solidFill>
              <a:srgbClr val="FF0000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07708050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1_Wielkomiejski">
  <a:themeElements>
    <a:clrScheme name="Wielkomiejski">
      <a:dk1>
        <a:sysClr val="windowText" lastClr="000000"/>
      </a:dk1>
      <a:lt1>
        <a:sysClr val="window" lastClr="FFFFFF"/>
      </a:lt1>
      <a:dk2>
        <a:srgbClr val="424456"/>
      </a:dk2>
      <a:lt2>
        <a:srgbClr val="DEDEDE"/>
      </a:lt2>
      <a:accent1>
        <a:srgbClr val="53548A"/>
      </a:accent1>
      <a:accent2>
        <a:srgbClr val="438086"/>
      </a:accent2>
      <a:accent3>
        <a:srgbClr val="A04DA3"/>
      </a:accent3>
      <a:accent4>
        <a:srgbClr val="C4652D"/>
      </a:accent4>
      <a:accent5>
        <a:srgbClr val="8B5D3D"/>
      </a:accent5>
      <a:accent6>
        <a:srgbClr val="5C92B5"/>
      </a:accent6>
      <a:hlink>
        <a:srgbClr val="67AFBD"/>
      </a:hlink>
      <a:folHlink>
        <a:srgbClr val="C2A874"/>
      </a:folHlink>
    </a:clrScheme>
    <a:fontScheme name="Wielkomiejski">
      <a:majorFont>
        <a:latin typeface="Trebuchet MS"/>
        <a:ea typeface=""/>
        <a:cs typeface=""/>
        <a:font script="Jpan" typeface="HGｺﾞｼｯｸM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Georgia"/>
        <a:ea typeface=""/>
        <a:cs typeface=""/>
        <a:font script="Jpan" typeface="HG明朝B"/>
        <a:font script="Hang" typeface="맑은 고딕"/>
        <a:font script="Hans" typeface="宋体"/>
        <a:font script="Hant" typeface="新細明體"/>
        <a:font script="Arab" typeface="Arial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Wielkomiejski">
      <a:fillStyleLst>
        <a:solidFill>
          <a:schemeClr val="phClr"/>
        </a:solidFill>
        <a:gradFill rotWithShape="1">
          <a:gsLst>
            <a:gs pos="0">
              <a:schemeClr val="phClr">
                <a:tint val="1000"/>
                <a:satMod val="255000"/>
              </a:schemeClr>
            </a:gs>
            <a:gs pos="55000">
              <a:schemeClr val="phClr">
                <a:tint val="12000"/>
                <a:satMod val="255000"/>
              </a:schemeClr>
            </a:gs>
            <a:gs pos="100000">
              <a:schemeClr val="phClr">
                <a:tint val="45000"/>
                <a:satMod val="250000"/>
              </a:schemeClr>
            </a:gs>
          </a:gsLst>
          <a:path path="circle">
            <a:fillToRect l="-40000" t="-90000" r="140000" b="190000"/>
          </a:path>
        </a:gradFill>
        <a:gradFill rotWithShape="1">
          <a:gsLst>
            <a:gs pos="0">
              <a:schemeClr val="phClr">
                <a:tint val="43000"/>
                <a:satMod val="165000"/>
              </a:schemeClr>
            </a:gs>
            <a:gs pos="55000">
              <a:schemeClr val="phClr">
                <a:tint val="83000"/>
                <a:satMod val="155000"/>
              </a:schemeClr>
            </a:gs>
            <a:gs pos="100000">
              <a:schemeClr val="phClr">
                <a:shade val="85000"/>
              </a:schemeClr>
            </a:gs>
          </a:gsLst>
          <a:path path="circle">
            <a:fillToRect l="-40000" t="-90000" r="140000" b="19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3175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1500" dist="254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flat" dir="t">
              <a:rot lat="0" lon="0" rev="20040000"/>
            </a:lightRig>
          </a:scene3d>
          <a:sp3d contourW="12700" prstMaterial="dkEdge">
            <a:bevelT w="25400" h="38100" prst="convex"/>
            <a:contourClr>
              <a:schemeClr val="phClr">
                <a:satMod val="115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100000">
              <a:schemeClr val="phClr">
                <a:tint val="80000"/>
                <a:satMod val="250000"/>
              </a:schemeClr>
            </a:gs>
            <a:gs pos="60000">
              <a:schemeClr val="phClr">
                <a:shade val="38000"/>
                <a:satMod val="175000"/>
              </a:schemeClr>
            </a:gs>
            <a:gs pos="0">
              <a:schemeClr val="phClr">
                <a:shade val="30000"/>
                <a:satMod val="175000"/>
              </a:schemeClr>
            </a:gs>
          </a:gsLst>
          <a:lin ang="5400000" scaled="0"/>
        </a:gradFill>
        <a:blipFill>
          <a:blip xmlns:r="http://schemas.openxmlformats.org/officeDocument/2006/relationships" r:embed="rId1">
            <a:duotone>
              <a:schemeClr val="phClr">
                <a:shade val="48000"/>
              </a:schemeClr>
              <a:schemeClr val="phClr">
                <a:tint val="96000"/>
                <a:satMod val="150000"/>
              </a:schemeClr>
            </a:duotone>
          </a:blip>
          <a:tile tx="0" ty="0" sx="80000" sy="80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Motyw pakietu Office">
  <a:themeElements>
    <a:clrScheme name="Pakiet 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Pakiet 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Pakiet 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TM10001115[[fn=Paczka]]</Template>
  <TotalTime>32957</TotalTime>
  <Words>3190</Words>
  <Application>Microsoft Office PowerPoint</Application>
  <PresentationFormat>Pokaz na ekranie (16:9)</PresentationFormat>
  <Paragraphs>632</Paragraphs>
  <Slides>34</Slides>
  <Notes>26</Notes>
  <HiddenSlides>2</HiddenSlides>
  <MMClips>0</MMClips>
  <ScaleCrop>false</ScaleCrop>
  <HeadingPairs>
    <vt:vector size="6" baseType="variant">
      <vt:variant>
        <vt:lpstr>Używane czcionki</vt:lpstr>
      </vt:variant>
      <vt:variant>
        <vt:i4>8</vt:i4>
      </vt:variant>
      <vt:variant>
        <vt:lpstr>Motyw</vt:lpstr>
      </vt:variant>
      <vt:variant>
        <vt:i4>1</vt:i4>
      </vt:variant>
      <vt:variant>
        <vt:lpstr>Tytuły slajdów</vt:lpstr>
      </vt:variant>
      <vt:variant>
        <vt:i4>34</vt:i4>
      </vt:variant>
    </vt:vector>
  </HeadingPairs>
  <TitlesOfParts>
    <vt:vector size="43" baseType="lpstr">
      <vt:lpstr>Arial</vt:lpstr>
      <vt:lpstr>Calibri</vt:lpstr>
      <vt:lpstr>Georgia</vt:lpstr>
      <vt:lpstr>Goudy Stout</vt:lpstr>
      <vt:lpstr>Times New Roman</vt:lpstr>
      <vt:lpstr>Trebuchet MS</vt:lpstr>
      <vt:lpstr>Wingdings</vt:lpstr>
      <vt:lpstr>Wingdings 2</vt:lpstr>
      <vt:lpstr>1_Wielkomiejski</vt:lpstr>
      <vt:lpstr>Study of stretched states at CCB </vt:lpstr>
      <vt:lpstr>Prezentacja programu PowerPoint</vt:lpstr>
      <vt:lpstr>Stretched states in light nuclei – why are they interesting?</vt:lpstr>
      <vt:lpstr>Prezentacja programu PowerPoint</vt:lpstr>
      <vt:lpstr>Prezentacja programu PowerPoint</vt:lpstr>
      <vt:lpstr>Prezentacja programu PowerPoint</vt:lpstr>
      <vt:lpstr>Prezentacja programu PowerPoint</vt:lpstr>
      <vt:lpstr>Experimental setup – Cyclotron Centre Bronowice  (IFJ PAN, Kraków, Poland)</vt:lpstr>
      <vt:lpstr>Experimental setup at CCB IFJ</vt:lpstr>
      <vt:lpstr>Experimental setup at CCB IFJ</vt:lpstr>
      <vt:lpstr>Experimental setup at CCB IFJ</vt:lpstr>
      <vt:lpstr>THE FIRST CASE: 13C</vt:lpstr>
      <vt:lpstr>Experimental results: proton-gamma coincidence measurement</vt:lpstr>
      <vt:lpstr>Experimental results: proton-gamma coincidence measurement</vt:lpstr>
      <vt:lpstr>Experimental results: proton-particle coincidence measurement</vt:lpstr>
      <vt:lpstr>Prezentacja programu PowerPoint</vt:lpstr>
      <vt:lpstr>Prezentacja programu PowerPoint</vt:lpstr>
      <vt:lpstr>16O CASE</vt:lpstr>
      <vt:lpstr>Stretched resonances in 16O</vt:lpstr>
      <vt:lpstr>Stretched resonances in 16O</vt:lpstr>
      <vt:lpstr>Prezentacja programu PowerPoint</vt:lpstr>
      <vt:lpstr>Recent experiment: 12C</vt:lpstr>
      <vt:lpstr>Prezentacja programu PowerPoint</vt:lpstr>
      <vt:lpstr>Experimental results: 12C population in (p,p’) reaction at 135 MeV</vt:lpstr>
      <vt:lpstr>Proton-gamma coincidence measurement</vt:lpstr>
      <vt:lpstr>Proton-gamma coincidence measurement</vt:lpstr>
      <vt:lpstr>Proton-gamma coincidence measurement</vt:lpstr>
      <vt:lpstr>Prezentacja programu PowerPoint</vt:lpstr>
      <vt:lpstr>Summary</vt:lpstr>
      <vt:lpstr>Prezentacja programu PowerPoint</vt:lpstr>
      <vt:lpstr>Proton-gamma coincidence measurement</vt:lpstr>
      <vt:lpstr>Prezentacja programu PowerPoint</vt:lpstr>
      <vt:lpstr>Scattered protons measurement</vt:lpstr>
      <vt:lpstr>KRATTA – excitation energy spectra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Study of M4 stretched configuration decay in 13C  Spokespersons: Silvia Leoni, Bogdan Fornal, Michał Ciemała </dc:title>
  <dc:creator>NCieplicka</dc:creator>
  <cp:lastModifiedBy>NCieplicka</cp:lastModifiedBy>
  <cp:revision>433</cp:revision>
  <dcterms:created xsi:type="dcterms:W3CDTF">2020-08-27T11:22:42Z</dcterms:created>
  <dcterms:modified xsi:type="dcterms:W3CDTF">2026-09-20T21:37:01Z</dcterms:modified>
</cp:coreProperties>
</file>