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41" r:id="rId2"/>
    <p:sldId id="342" r:id="rId3"/>
    <p:sldId id="389" r:id="rId4"/>
    <p:sldId id="373" r:id="rId5"/>
    <p:sldId id="379" r:id="rId6"/>
    <p:sldId id="391" r:id="rId7"/>
    <p:sldId id="335" r:id="rId8"/>
    <p:sldId id="392" r:id="rId9"/>
    <p:sldId id="374" r:id="rId10"/>
    <p:sldId id="345" r:id="rId11"/>
    <p:sldId id="347" r:id="rId12"/>
    <p:sldId id="349" r:id="rId13"/>
    <p:sldId id="346" r:id="rId14"/>
    <p:sldId id="351" r:id="rId15"/>
    <p:sldId id="386" r:id="rId16"/>
    <p:sldId id="393" r:id="rId17"/>
    <p:sldId id="388" r:id="rId18"/>
    <p:sldId id="394" r:id="rId19"/>
    <p:sldId id="399" r:id="rId20"/>
    <p:sldId id="395" r:id="rId21"/>
    <p:sldId id="396" r:id="rId22"/>
    <p:sldId id="397" r:id="rId23"/>
    <p:sldId id="354" r:id="rId24"/>
    <p:sldId id="381" r:id="rId25"/>
    <p:sldId id="366" r:id="rId26"/>
    <p:sldId id="367" r:id="rId27"/>
    <p:sldId id="331" r:id="rId28"/>
    <p:sldId id="348" r:id="rId29"/>
    <p:sldId id="321" r:id="rId30"/>
    <p:sldId id="338" r:id="rId31"/>
    <p:sldId id="332" r:id="rId32"/>
    <p:sldId id="365" r:id="rId33"/>
    <p:sldId id="387" r:id="rId34"/>
    <p:sldId id="378" r:id="rId35"/>
    <p:sldId id="359" r:id="rId36"/>
    <p:sldId id="377" r:id="rId3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g+9/4ufbA/UsKTHKBK4vQJvH09p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pez Andres" initials="LA" lastIdx="2" clrIdx="0">
    <p:extLst>
      <p:ext uri="{19B8F6BF-5375-455C-9EA6-DF929625EA0E}">
        <p15:presenceInfo xmlns:p15="http://schemas.microsoft.com/office/powerpoint/2012/main" userId="S-1-5-21-4214520284-2192796274-1834499735-118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74E"/>
    <a:srgbClr val="201646"/>
    <a:srgbClr val="321547"/>
    <a:srgbClr val="4C216D"/>
    <a:srgbClr val="001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4" autoAdjust="0"/>
    <p:restoredTop sz="96472" autoAdjust="0"/>
  </p:normalViewPr>
  <p:slideViewPr>
    <p:cSldViewPr snapToGrid="0">
      <p:cViewPr varScale="1">
        <p:scale>
          <a:sx n="86" d="100"/>
          <a:sy n="86" d="100"/>
        </p:scale>
        <p:origin x="424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72" d="100"/>
          <a:sy n="72" d="100"/>
        </p:scale>
        <p:origin x="2244" y="-10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customschemas.google.com/relationships/presentationmetadata" Target="meta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5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A78F2-4EC5-44FB-8E22-AB2FB850995E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5EC30-9E60-4E55-A1D8-3FB419DD89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350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5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31 40 24575,'0'3'0,"0"1"0,0-2 0,0 0 0,0 0 0,0 0 0,0 0 0,0 0 0,0 0 0,1 1 0,-1-1 0,1 1 0,-1-2 0,0 3 0,0-2 0,1 0 0,-1-2 0,1-5 0,1-5 0,1-1 0,0 1 0,-1 2 0,-2 4 0,0-2 0,0 4 0,0-1 0,0 1 0,-1 0 0,0 1 0,-1-2 0,1 4 0,0-2 0,0 2 0,-1-1 0,0 0 0,1 0 0,-3 0 0,1 0 0,-2 0 0,1-1 0,2 0 0,-1 0 0,2-1 0,0 1 0,0-1 0,-1 1 0,0 0 0,1 0 0,-1 2 0,1 0 0,0 0 0,1 2 0,0-2 0,2 2 0,0 0 0,5-2 0,3 1 0,0-1 0,5 0 0,0 0 0,1 0 0,1-1 0,3-1 0,-1 0 0,3-1 0,-2 2 0,-1-3 0,-6 3 0,6-3 0,-13 2 0,4 1 0,-5 0 0,2 0 0,-1 0 0,1 0 0,-2 0 0,0 0 0,-1 0 0,-1 0 0,-13 1 0,-2 2 0,-13 1 0,-2 0 0,4 1 0,0-1 0,10-2 0,4-1 0,2-1 0,0 1 0,0-1 0,1 0 0,-1 1 0,-1 0 0,1-1 0,2 2 0,-2-2 0,4 2 0,-4 0 0,2-1 0,-2 1 0,-2-1 0,4 0 0,0 1 0,2-2 0,0 1 0,1-1 0,0 2 0,6-2 0,0 2 0,7-2 0,1 3 0,4-3 0,-1 1 0,5-1 0,1-2 0,-2 3 0,4-4 0,-7 5 0,3-4 0,-5 2 0,-2-1 0,3 2 0,-1-2 0,3 1 0,4-1 0,-4 1 0,7 0 0,-11-1 0,7 3 0,-15-2 0,6 0 0,-13 0 0,-15 3 0,-2-2 0,-6 0 0,11 1 0,6-5 0,3 3 0,0 0 0,-5-1 0,-1 2 0,-4-2 0,0 2 0,-2-1 0,1 1 0,-1 1 0,6 1 0,0 0 0,2-2 0,2 1 0,1-2 0,4 0 0,-2 0 0,2 1 0,-1 0 0,1 1 0,-1 0 0,1-1 0,1 0 0,4 0 0,-3 1 0,5-1 0,-3-1 0,1 2 0,1 0 0,2 0 0,3-1 0,0 0 0,6 0 0,-9 1 0,16-1 0,-5 3 0,9-2 0,2 2 0,-9-1 0,6-3 0,-14 2 0,6-2 0,-6-2 0,-1 2 0,-1-2 0,-4 2 0,-2 0 0,-1 0 0,-1-1 0,-2-1 0,0 1 0,-2 0 0,-1 0 0,-1 1 0,-2 0 0,4 0 0,-6-1 0,2 1 0,-3-2 0,4 2 0,-1 0 0,0-1 0,1 1 0,-3-2 0,3-1 0,-4 2 0,6-2 0,0 2 0,4-1 0,-1 1 0,2 0 0,0 1 0,2 0 0,9 2 0,7-3 0,6 2 0,3-3 0,-3 2 0,1 0 0,-9-1 0,5 3 0,-10-3 0,7 2 0,-8-1 0,1 0 0,-7-1 0,3 0 0,-6 1 0,1-2 0,-1 3 0,1-2 0,0 1 0,1 0 0,0 0 0,-4-1 0,-7-2 0,1 0 0,-6 0 0,6 2 0,-2 0 0,3 1 0,-2 0 0,2 0 0,-3 1 0,3-1 0,-1 0 0,2 0 0,1-1 0,1 1 0,0 0 0,0 0 0,1-1 0,-2 1 0,0 0 0,-2 0 0,2 0 0,-5-2 0,3 2 0,-2-2 0,4 2 0,1-1 0,-1 1 0,1-1 0,0 0 0,-1 1 0,1-2 0,-1 0 0,-1 2 0,2-1 0,-3 1 0,3 0 0,0 0 0,0 0 0,-1 0 0,1-1 0,-1 1 0,0-2 0,1 2 0,0-2 0,0 1 0,1 1 0,-1 0 0,1-1 0,-1 1 0,2-2 0,-1 1 0,1 0 0,1 0 0,2-1 0,5 0 0,5-1 0,4 0 0,-1-1 0,-5 2 0,-3 1 0,-6 1 0,0 0 0,1-1 0,0 0 0,-2 1 0,1 0 0,0 0 0,1 1 0,-2 0 0,2-1 0,-1-1 0,-1 0 0,3 1 0,-1 0 0,3 0 0,-4 0 0,1 0 0,-2 0 0,2 0 0,-3 0 0,3 1 0,-1-1 0,0 0 0,0 1 0,-1 0 0,1-1 0,0 0 0,0 2 0,-1-2 0,1 0 0,0-2 0,0 2 0,3-1 0,-2 0 0,2 0 0,0 0 0,0 0 0,1 0 0,-1 1 0,-2 0 0,2 0 0,-2 0 0,0 0 0,0 0 0,-2 0 0,1 0 0,0 1 0,0-1 0,0 1 0,0 0 0,2-1 0,-3 0 0,2 0 0,-1 0 0,-1 0 0,1 0 0,1 0 0,0-1 0,0 0 0,0 0 0,0 1 0,2 1 0,-2-1 0,1 2 0,-1-2 0,2 0 0,-3 1 0,0 0 0,0 2 0,-2-2 0,1 1 0,-1-1 0,-1 1 0,1-1 0,-2 0 0,0 1 0,0-2 0,-1 2 0,0-2 0,-2 0 0,2 0 0,-5 0 0,2 1 0,0 0 0,1 0 0,1 0 0,1-1 0,0 1 0,1-1 0,0 0 0,0 0 0,0 0 0,1 0 0,-2 0 0,-1 0 0,3 0 0,-1 1 0,-1-1 0,9 2 0,-4-1 0,6 1 0,0 0 0,-1-1 0,1-1 0,-2 0 0,-2 0 0,-2-1 0,2 1 0,-2-2 0,-1 2 0,1 0 0,1-1 0,4 1 0,-3-2 0,7 2 0,-9-2 0,3 0 0,-3 1 0,-1 1 0,0-1 0,0 0 0,-1-2 0,0 1 0,-1 1 0,1 6 0,-2-5 0,2 5 0,-3-3 0,1 0 0,0 0 0,-1-1 0,1 0 0,0-1 0,0 1 0,1 0 0,1 2 0,0-2 0,0 1 0,1-1 0,-1 1 0,2-1 0,0-1 0,1 0 0,-1-1 0,0-1 0,-1 1 0,-1-1 0,-1 1 0,-5 0 0,-1 0 0,-13 3 0,1 0 0,-8 3 0,-3 1 0,-2-4 0,-3 6 0,3-6 0,6 8 0,-1-5 0,8 1 0,-2-4 0,10-1 0,-4 0 0,9-1 0,-2 2 0,5-2 0,-1 0 0,2 0 0,-2 0 0,1 1 0,0-1 0,0 0 0,1 0 0,2 2 0,-2-1 0,2 0 0,-3-1 0,-1 0 0,0 0 0,-1 0 0,1 0 0,2 0 0,-2 0 0,3 0 0,-2 0 0,0 0 0,0 0 0,2-1 0,-3-2 0,2 2 0,1 0 0,-1 0 0,1 0 0,-1 0 0,1 1 0,0 0 0,0-1 0,-1 2 0,1-1 0,-1 2 0,1 0 0,-3 3 0,0-1 0,1 2 0,-2 0 0,3 1 0,-1 1 0,0-2 0,1 5 0,0-7 0,2 4 0,-1-4 0,1 2 0,-1-4 0,1 0 0,0 1 0,0-2 0,-1 0 0,-3-2 0,2 0 0,-3-1 0,2 0 0,1-3 0,-1 2 0,3-1 0,-3 1 0,2 1 0,-2 0 0,1 0 0,-1 1 0,1 1 0,0 0 0,0 1 0,-2 1 0,2-2 0,-1 1 0,-1 0 0,0 0 0,-2 0 0,2-1 0,-4 3 0,2-1 0,-2 1 0,4-1 0,0 1 0,2-2 0,-2 0 0,3 0 0,0 1 0,1 0 0,0-1 0,1 0 0,0 0 0,1-1 0,1 1 0,-1 0 0,0 0 0,1-1 0,-1 0 0,-1 0 0,2-1 0,-1-1 0,1 0 0,0 0 0,-1-1 0,-1 0 0,-1-2 0,0 3 0,0-2 0,0 2 0,-1-1 0,1 2 0,0-1 0,-1 1 0,1-1 0,-1 0 0,1 0 0,0 0 0,0 1 0,0-1 0,0 1 0,0-1 0,0 5 0,0 0 0,0 5 0,1-5 0,-1 5 0,1-3 0,-2 5 0,1-5 0,-4 2 0,4-3 0,-2 2 0,1-3 0,-1 0 0,2 1 0,0-3 0,0 2 0,1-1 0,-1 0 0,2 1 0,0-2 0,1 1 0,0-1 0,0 0 0,0-1 0,-1 1 0,0-1 0,0 0 0,0 0 0,3-1 0,-3 1 0,4-1 0,-1 1 0,6-2 0,-4 2 0,5-2 0,-7-1 0,1 2 0,-2 0 0,-1 0 0,-2 1 0,2 0 0,-1 0 0,4 0 0,-2-1 0,2 1 0,-1-1 0,-2 1 0,0 0 0,1 0 0,-2 0 0,2 0 0,-2 0 0,1 0 0,0 0 0,-1 0 0,-1 0 0,1 0 0,1 0 0,1-1 0,1 0 0,1 0 0,2-1 0,-3 2 0,2 0 0,-1 2 0,-1-2 0,-3 2 0,-1 0 0,-1-1 0,0 1 0,0 1 0,-1 1 0,1 1 0,-1-1 0,1 2 0,0 2 0,-1-2 0,0 6 0,-2-4 0,0 0 0,2-1 0,-2-1 0,-1 0 0,4-1 0,-4 2 0,3-1 0,1-1 0,-1-2 0,1-1 0,0-2 0,0-3 0,0-1 0,0-3 0,-1 3 0,0 0 0,0-2 0,-1 2 0,2-2 0,-1 1 0,0 2 0,1 0 0,-1 0 0,1 0 0,0 0 0,0-1 0,0 1 0,0 1 0,-2-3 0,2 2 0,0-1 0,0 1 0,0-2 0,0 1 0,0 1 0,0 0 0,-1 0 0,1 0 0,-1 0 0,1-2 0,0 2 0,0-3 0,0 4 0,-1-2 0,1 2 0,-1-1 0,1 0 0,0 1 0,1 0 0,1 1 0,-1 0 0,3-1 0,-2 2 0,0-2 0,-1 0 0,1 1 0,-1 1 0,0 1 0,-1 2 0,0 2 0,0-4 0,2 4 0,-2-2 0,1 3 0,-1-1 0,0 0 0,0 1 0,0-4 0,0 1 0,0 0 0,0 0 0,1 0 0,0 0 0,1 3 0,-1-3 0,2 2 0,-2-3 0,0 1 0,-1 1 0,0-1 0,1 0 0,-1 1 0,1-1 0,0 0 0,-1 0 0,2-1 0,-2-1 0,1-1 0,0-2 0,-1 1 0,0-2 0,0 0 0,0 1 0,0-1 0,0 0 0,0 0 0,0 1 0,0-2 0,0 0 0,0 2 0,0 0 0,0-1 0,0-1 0,-1 1 0,1 0 0,-1 0 0,1 0 0,0 0 0,0 1 0,0-1 0,0-1 0,0 0 0,0 1 0,0-2 0,0 2 0,-1 1 0,1-1 0,0 1 0,0-2 0,-1 2 0,1-1 0,-1 2 0,1-1 0,0 0 0,1 1 0,0-1 0,0 1 0,0 0 0,1-1 0,-1 2 0,0-2 0,1 1 0,-2 0 0,2 1 0,-1 0 0,0 2 0,-1 0 0,0 3 0,0-2 0,0 6 0,0-3 0,0 2 0,0-2 0,0 0 0,0-2 0,0 1 0,0-2 0,0 0 0,2 0 0,-2 1 0,2-3 0,0 4 0,0-4 0,1 2 0,-3-1 0,0 0 0,0 0 0,0-1 0,0 2 0,0-2 0,0 0 0,-2 1 0,0-1 0,0 4 0,1-2 0,0 1 0,1 1 0,0-3 0,0 2 0,0-3 0,0 1 0,0 0 0,0 0 0,0 0 0,0-1 0,0 1 0,0-1 0,0 1 0,0-1 0,6-5 0,-4 3 0,7-5 0,-7 1 0,1 2 0,-3-2 0,0 2 0,0 0 0,0 2 0,0-2 0,0 2 0,0-2 0,0 2 0,0-1 0,0 0 0,0 1 0,0-2 0,0 2 0,0-2 0,0 2 0,0-2 0,0 2 0,0-1 0,0 0 0,0-1 0,0 0 0,0 2 0,0-2 0,0 2 0,0-1 0,0 0 0,0-1 0,0 1 0,0-1 0,-1-1 0,1 1 0,-2 0 0,2 0 0,-2 0 0,2 0 0,-1-1 0,1 0 0,-1 0 0,1 1 0,0 2 0,-1-3 0,1 3 0,-1-1 0,0 0 0,1 0 0,-2-1 0,2 0 0,-1 1 0,1 0 0,0 0 0,0 0 0,0 0 0,0 0 0,0 0 0,0 0 0,-1 1 0,1-1 0,0 0 0,0 0 0,0 0 0,0 1 0,0-1 0,0 1 0,0-1 0,0 0 0,0 1 0,-2-1 0,2 1 0,-1-2 0,1 2 0,0-2 0,0 2 0,0-2 0,0 2 0,0-2 0,0 2 0,0-2 0,0 1 0,0 0 0,0 7 0,0-3 0,0 5 0,0-4 0,0-1 0,0 1 0,0-1 0,0 1 0,0-1 0,0 0 0,0-1 0,0 1 0,0-2 0,0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5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10 24575,'14'-4'0,"4"0"0,-4 4 0,-1-1 0,-11 0 0,0 2 0,-1-1 0,0 0 0,0 1 0,2-1 0,0 0 0,-2 0 0,0 0 0,0 0 0,0 0 0,1 1 0,2-1 0,0 0 0,1 0 0,-2 0 0,-1 0 0,0 0 0,1 0 0,-1 0 0,0 0 0,0 0 0,0 0 0,-1 0 0,1 0 0,0 0 0,0 0 0,0 0 0,-1 0 0,1 0 0,1 0 0,-1 1 0,0 0 0,1 0 0,-1-1 0,-1 0 0,2 0 0,-2 1 0,2-1 0,-3 1 0,2-2 0,0 1 0,0-1 0,-1 1 0,1 0 0,0-1 0,2 2 0,2-1 0,4 0 0,-3-1 0,1 0 0,-2 1 0,-4 0 0,1 0 0,0 0 0,-2 0 0,2 1 0,-1-1 0,0 1 0,1-1 0,1 0 0,-2 0 0,0 0 0,0 1 0,-1 0 0,2-1 0,0 3 0,-1-3 0,1 1 0,-1 0 0,1 0 0,0 0 0,0-1 0,2 0 0,-3 0 0,0 0 0,1 0 0,1 0 0,3-1 0,-2 1 0,-1-1 0,1 1 0,-2 0 0,-1 1 0,1-1 0,-1 1 0,0-1 0,0 0 0,0 1 0,1-1 0,1-1 0,1 1 0,0 0 0,-2 0 0,1 0 0,-2 0 0,1 0 0,0 0 0,1 0 0,0 0 0,-1 0 0,0 0 0,0 0 0,-1 0 0,1 0 0,-1 0 0,0 0 0,1 0 0,-2 0 0,1 0 0,1 0 0,0 0 0,-1 0 0,0 0 0,0 0 0,0 0 0,-1 1 0,1-1 0,0 0 0,0 0 0,-1 0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35 7 24575,'14'-2'0,"1"1"0,-8-1 0,0 1 0,-6 1 0,1-1 0,0 1 0,0 0 0,-1 1 0,1-1 0,1 1 0,-1-1 0,0 0 0,2 0 0,-1 1 0,-2-1 0,1 0 0,0 0 0,0 0 0,-1 0 0,1 0 0,0 1 0,0-1 0,-1 1 0,0 0 0,1-1 0,-1 1 0,0 0 0,0 0 0,-1 2 0,0-1 0,0-1 0,0 1 0,0-1 0,1-1 0,3 0 0,-3-1 0,1 0 0,-1 0 0,1 1 0,0 0 0,0 1 0,0 0 0,0 0 0,1 0 0,-2-1 0,-1 2 0,1-2 0,0 0 0,2 0 0,-2 2 0,0-2 0,-1 2 0,1-2 0,1 2 0,0-1 0,0 0 0,2-2 0,0 1 0,-2-2 0,1 2 0,-1 0 0,-2 1 0,1 0 0,-1 2 0,0-1 0,0 1 0,0-1 0,0-1 0,1 1 0,-1-1 0,1 1 0,-1-1 0,-1 0 0,1 1 0,-1-1 0,1 0 0,-1 0 0,1 1 0,-1-2 0,0 0 0,-1 0 0,0 0 0,1 0 0,-1 0 0,0 0 0,0 1 0,-1-1 0,0 1 0,0-1 0,0 0 0,0 0 0,2 0 0,-1 1 0,0-1 0,0 0 0,-2 0 0,1 0 0,-1 0 0,0 0 0,2 0 0,1 0 0,-1 0 0,0 0 0,0 0 0,1 0 0,-1 0 0,-1 0 0,2 0 0,-2 0 0,1 0 0,0 0 0,1 0 0,-2 0 0,0 0 0,1 0 0,0-1 0,-1 1 0,1 0 0,1 0 0,0-1 0,-1 1 0,1-1 0,-1 1 0,1-1 0,-2 1 0,1 0 0,0-1 0,1 1 0,1-2 0,-1 2 0,0-1 0,0 0 0,-1 0 0,1 1 0,-1-1 0,0 1 0,0 0 0,1 0 0,0 0 0,0-1 0,-2 0 0,1 1 0,0-1 0,0 1 0,-1 0 0,1 0 0,2 0 0,-2 0 0,1-1 0,-1 0 0,0 1 0,1-1 0,0 0 0,-1 1 0,1 0 0,-1-1 0,2 0 0,-1-2 0,1 2 0,-1-2 0,1 2 0,-1-1 0,1 0 0,0 0 0,0 1 0,-1-1 0,1 1 0,-1-1 0,1 0 0,0 1 0,0-2 0,0 9 0,0-4 0,0 5 0,0-4 0,0 2 0,0-1 0,1 0 0,-1-2 0,2 0 0,-2-1 0,1 2 0,-1-2 0,0 2 0,0-2 0,0 1 0,0 1 0,-1-1 0,1 0 0,-1 0 0,1 0 0,0-1 0,0 2 0,0-2 0,0 1 0,0 0 0,0-1 0,0 1 0,0-1 0,0 2 0,0-2 0,1 2 0,0-2 0,0 3 0,1-3 0,0 1 0,0-1 0,-2 1 0,0 0 0,0-1 0,0 1 0,0 0 0,0 0 0,0-1 0,-1 2 0,0-2 0,1 3 0,0-2 0,0 0 0,0 1 0,0-2 0,0 1 0,0 0 0,-1 0 0,0-1 0,1 1 0,-1 0 0,0 0 0,1 0 0,0 1 0,0-2 0,0 2 0,0-2 0,0 2 0,0-1 0,0 0 0,1-1 0,0 1 0,-1 0 0,0-1 0,1 1 0,0 0 0,-1 2 0,1-2 0,0 4 0,0-4 0,-1-2 0,0-2 0,0 0 0,1-3 0,0 3 0,0 1 0,0-1 0,0 1 0,0 0 0,0-1 0,-1 1 0,2 1 0,-1-1 0,3 0 0,0 1 0,3-2 0,-3 2 0,-2 0 0,-1-1 0,1 0 0,-1 0 0,1 1 0,1 0 0,1 0 0,0 0 0,-2-2 0,0 0 0,-1 1 0,0 1 0,0 5 0,-1-5 0,0 3 0,0-1 0,0 0 0,-1-1 0,1 1 0,-1-1 0,1 2 0,0-1 0,0 0 0,0-1 0,0 2 0,0-2 0,-1 1 0,0-4 0,1-2 0,0-1 0,0 3 0,1 0 0,1 0 0,1 1 0,0 0 0,-2-1 0,2 1 0,-2 1 0,-1-2 0,1 1 0,-1-3 0,0 2 0,0-1 0,0 1 0,0 2 0,0 2 0,0 1 0,0 4 0,0-5 0,0 1 0,0-1 0,0 1 0,0-1 0,0 0 0,0 1 0,0-1 0,0 1 0,1-2 0,0 1 0,0-2 0,1 1 0,0 1 0,0-2 0,-1 1 0,0 0 0,0-3 0,-1 1 0,-1-3 0,0 2 0,0-2 0,-2 3 0,0-2 0,2 2 0,-3-1 0,1 0 0,0 0 0,-1 1 0,1 0 0,1-1 0,-2 2 0,2-3 0,-2 3 0,2 0 0,-1-2 0,0 2 0,1-2 0,-2 2 0,-2-1 0,3 1 0,-3-1 0,3 1 0,-3 0 0,4 0 0,-2 0 0,2 0 0,0 0 0,-2 0 0,3 0 0,-4-2 0,2 2 0,1-1 0,-2 0 0,3 1 0,-1-2 0,1 1 0,1-2 0,0 2 0,0-1 0,-1 1 0,4 1 0,-2 1 0,3 0 0,-2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30 24575,'15'-5'0,"-3"3"0,-2-1 0,-5 2 0,0 0 0,-3 1 0,0 0 0,1-1 0,1 1 0,0 0 0,0 0 0,-1 0 0,-1-1 0,-1 1 0,0-4 0,-1 4 0,2-1 0,1 1 0,-1 0 0,1-1 0,-1 0 0,1 1 0,1-2 0,1 2 0,1-3 0,-2 2 0,0 1 0,0-2 0,-1 2 0,-1 0 0,-1 1 0,1 0 0,-1-1 0,1 1 0,-2 1 0,0-1 0,-1 1 0,0-1 0,-1 0 0,1-1 0,-1 1 0,1 1 0,-4 1 0,2-3 0,-4 2 0,5-1 0,-3 0 0,1 0 0,0 0 0,3-1 0,-3 1 0,2 0 0,0-1 0,0 0 0,-1 1 0,2-1 0,-2 1 0,1 0 0,1 0 0,-1 0 0,2 0 0,0-4 0,-1 3 0,0-2 0,-1 1 0,0 1 0,0 0 0,-1 1 0,-4 1 0,2-1 0,-2 0 0,5 0 0,-1-1 0,1 0 0,0-1 0,0 1 0,-1 0 0,9 1 0,-4-1 0,7 0 0,-5 0 0,0 0 0,0 0 0,2 0 0,-4-2 0,1 2 0,1-1 0,-2 1 0,3 0 0,-3 0 0,3 0 0,-3 0 0,0-1 0,0 2 0,0-3 0,0 2 0,1-1 0,1 1 0,-2-1 0,0 1 0,1-1 0,-2 1 0,1 0 0,0 1 0,1-1 0,-2 1 0,3-1 0,-2 0 0,1 0 0,-1 0 0,1 0 0,-2 0 0,2 0 0,0 0 0,-1 1 0,1-1 0,-1 0 0,-1 1 0,6-1 0,-2 0 0,2 0 0,-3 0 0,-2 1 0,0-1 0,-1 0 0,1 0 0,-1 0 0,-1 1 0,0 1 0,0 0 0,0 0 0,0-1 0,1 2 0,0-2 0,1 2 0,-1-2 0,1 1 0,-2-1 0,1 1 0,1-2 0,-2-1 0,-1 1 0,-1-4 0,-2 3 0,1 0 0,0 1 0,1 0 0,-1 0 0,1 0 0,-1-2 0,1 4 0,1-2 0,-1 0 0,0 1 0,0-2 0,0 2 0,-1-1 0,0 1 0,1-1 0,0 1 0,0-1 0,0 0 0,1 0 0,-1 0 0,-2-1 0,3 2 0,-3-3 0,1 3 0,0-2 0,0 1 0,1-1 0,1 1 0,0-2 0,0 2 0,-4 0 0,2-1 0,-5 2 0,-1-1 0,4 4 0,0-4 0,7 0 0,2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0 130 24575,'7'-1'0,"1"1"0,-3-1 0,0 2 0,-4-2 0,0 3 0,1-3 0,0 2 0,-1-1 0,1 0 0,0 0 0,1 0 0,-3 0 0,4 1 0,-3-2 0,1 2 0,0-1 0,0 0 0,0 0 0,-1 1 0,1-2 0,0 1 0,0-1 0,1 0 0,-1 1 0,0-1 0,1 1 0,-2 0 0,2 0 0,1 0 0,-1 0 0,2-1 0,-3 0 0,1 1 0,0-1 0,0 1 0,-1-1 0,0 1 0,1-1 0,-2 0 0,0 1 0,0 0 0,1 0 0,1 0 0,-2-1 0,2-1 0,-1 1 0,0 1 0,-1-1 0,1 1 0,0-1 0,0 1 0,0 0 0,0-1 0,1 1 0,0-1 0,1 1 0,-1-1 0,0 1 0,0-1 0,-1 0 0,1 1 0,-2-1 0,1 0 0,0-1 0,-1 2 0,1 0 0,-2-1 0,3 1 0,4-1 0,-2 0 0,5-2 0,-5 1 0,-1 2 0,-2 0 0,0 0 0,0 0 0,3-2 0,-4 1 0,4 1 0,-4-1 0,1 2 0,1-1 0,-1 0 0,1 0 0,-1 0 0,0 0 0,0 0 0,1 0 0,-1 0 0,3 0 0,-2-2 0,1 2 0,-2-2 0,0 2 0,2-1 0,-2 1 0,2-1 0,-2 1 0,0-1 0,0 0 0,1 1 0,4-2 0,-2 1 0,-1 0 0,0 1 0,-2 0 0,0-1 0,1 1 0,-2-2 0,-1 2 0,1-1 0,1 1 0,1-1 0,1 0 0,-1 0 0,1 0 0,0 0 0,0 0 0,-1 0 0,-1 0 0,0 1 0,-1 0 0,1-1 0,3 0 0,1-1 0,1-1 0,-1 1 0,-5 1 0,2 1 0,-1 0 0,-1 0 0,1 0 0,0-1 0,1 1 0,-2-3 0,2 3 0,-1 0 0,-1 0 0,2 0 0,-1 0 0,0-1 0,-1 1 0,1-2 0,0 1 0,1 1 0,-2-1 0,1 1 0,0-1 0,0 1 0,-2-1 0,2 1 0,0-1 0,-1 0 0,1 1 0,-1-1 0,2 1 0,0-1 0,1 1 0,-1-1 0,0 0 0,-1 0 0,1 1 0,-2 0 0,0 0 0,1 0 0,-1-1 0,2 0 0,-2 0 0,3-1 0,-1 2 0,0 0 0,-1 0 0,-1 0 0,3 0 0,-1-1 0,3 1 0,-3-2 0,2 1 0,-2-1 0,0 2 0,-2 0 0,1-1 0,0 1 0,0-1 0,-1 0 0,0-1 0,1 2 0,0 0 0,2-2 0,0 1 0,-1-1 0,1 2 0,-2-2 0,0 2 0,-1 0 0,0-2 0,1 2 0,0-1 0,0 1 0,0-1 0,0 1 0,-2 0 0,2 0 0,1-1 0,0 1 0,-1 0 0,0-1 0,0 1 0,-1-1 0,0 1 0,1-2 0,0 2 0,0 0 0,-1 0 0,2 0 0,-1 0 0,-1-1 0,0 0 0,0 1 0,0-1 0,2 1 0,-2 0 0,1 0 0,1-1 0,-1 0 0,0 0 0,-1 0 0,1 1 0,-1-1 0,0 0 0,1 1 0,-2-1 0,2 1 0,-1 0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5 24575,'11'-1'0,"11"1"0,-10-1 0,8 1 0,-17 1 0,0-2 0,0 1 0,0-1 0,-2 1 0,1 0 0,0 1 0,0-1 0,0 1 0,0 0 0,2-1 0,-2 0 0,0 1 0,2-1 0,0 1 0,2-1 0,-2 0 0,-1 0 0,-1 0 0,1-1 0,-2 1 0,1-1 0,2 1 0,-2 0 0,3 0 0,-2 0 0,2 1 0,-1-1 0,-1 0 0,4 1 0,-6-2 0,5 2 0,-4-2 0,0 1 0,0-1 0,1 1 0,-1 0 0,1 0 0,-1 0 0,-1 0 0,1 0 0,0 0 0,0 0 0,0 0 0,1 0 0,-1 1 0,-1-1 0,2 1 0,0-1 0,0 2 0,-2-2 0,1 0 0,0 0 0,-1 1 0,0-1 0,0 1 0,1 1 0,0-2 0,0 0 0,-1 0 0,0 0 0,1 0 0,-1 1 0,1-1 0,-1 0 0,1 1 0,1 0 0,-1-1 0,3 2 0,-2-2 0,3 0 0,-1 0 0,2 0 0,0 0 0,-2 0 0,2 0 0,-1 0 0,-2 0 0,1 0 0,0 1 0,0 0 0,-1-1 0,3 0 0,-3-1 0,1 2 0,-1-1 0,-2 1 0,1-1 0,-1 1 0,0-1 0,1 1 0,1 1 0,-1-2 0,-1 1 0,-1 1 0,1-1 0,-2 0 0,0 1 0,2-1 0,1 0 0,5 2 0,0-2 0,5 1 0,-6-1 0,3-1 0,-6 0 0,0 0 0,-3 0 0,1 0 0,0 0 0,0 1 0,1 0 0,-1-1 0,1 1 0,1 0 0,0-1 0,0 1 0,-1-2 0,0 3 0,-1-2 0,1 1 0,0-1 0,2 0 0,2 1 0,-2-1 0,2 0 0,-5 1 0,1-1 0,-1 2 0,0-2 0,0 0 0,4 0 0,-2 0 0,2 1 0,-2-1 0,3 1 0,-2 0 0,5 0 0,-2-1 0,1 0 0,-3 1 0,1-1 0,0 0 0,-2 0 0,-2-1 0,1 1 0,-1 0 0,-2-1 0,0 2 0,1-2 0,-1 2 0,0-1 0,1 1 0,-2 1 0,1-1 0,0-1 0,1 1 0,1-1 0,-2 2 0,2-2 0,0 1 0,-2-1 0,1 2 0,3-1 0,-2 1 0,1-1 0,-1 0 0,0-1 0,0 2 0,-1-2 0,1 1 0,0 0 0,2 0 0,-1 1 0,0-2 0,-1 1 0,-2 1 0,1-2 0,0 0 0,3-2 0,-2 2 0,1-1 0,-2 1 0,0-1 0,2 1 0,-2 0 0,2-1 0,-1 2 0,0-2 0,1 2 0,-1-1 0,1 0 0,-2 1 0,3-1 0,-3 1 0,3-1 0,0 2 0,-1-2 0,3 0 0,-2 0 0,1 0 0,2 0 0,-1-2 0,-2 2 0,1 0 0,-4 2 0,2-1 0,-1-1 0,3 1 0,1-2 0,-1 1 0,-4 0 0,4 1 0,-5 2 0,1-2 0,-1-1 0,1 1 0,0-1 0,-1 1 0,1 0 0,1 0 0,2-1 0,-1 2 0,2-2 0,2 3 0,-1-2 0,0 1 0,-1-1 0,-4 0 0,1 2 0,-2-1 0,1-2 0,0 0 0,-1 1 0,0-1 0,-1 2 0,2-2 0,-1 1 0,1-1 0,0 2 0,-1-2 0,2 1 0,-1-1 0,0 1 0,0-1 0,0 0 0,0-1 0,1 1 0,-1-1 0,1 1 0,-1-1 0,0 1 0,-1-1 0,0 1 0,-1-2 0,1 1 0,-1 0 0,2 1 0,-1 0 0,-4-2 0,2-1 0,-4 0 0,3 2 0,-1-1 0,-1 1 0,1-1 0,-2 0 0,-1 0 0,2 0 0,-5 2 0,4-3 0,-4 3 0,3 0 0,2 0 0,-5-1 0,6 1 0,-9-1 0,7 1 0,-2 0 0,4 0 0,-1 0 0,2 0 0,-1 0 0,0 0 0,2-2 0,-2 1 0,1 1 0,-1-1 0,1 0 0,-1 0 0,1 0 0,0 1 0,-1-1 0,1 0 0,1 0 0,-1 1 0,0-1 0,-1 1 0,2 0 0,-2-1 0,1 0 0,1 0 0,-2 0 0,-1 0 0,2 1 0,-1 0 0,1 1 0,1-2 0,-1 2 0,0-3 0,-1 2 0,2-1 0,-2 1 0,1 0 0,1 0 0,0 0 0,-1 0 0,1-1 0,-2 1 0,2 0 0,-4 0 0,3 0 0,0 0 0,-1 0 0,1 0 0,0 0 0,1 0 0,-1 0 0,0 0 0,0 0 0,-1 0 0,1 0 0,0 0 0,0 0 0,-1 1 0,1-1 0,1 0 0,-1 0 0,-1 0 0,1 0 0,1 0 0,-1 1 0,2 0 0,0 1 0,3-2 0,5 3 0,6-3 0,2 0 0,1-1 0,-5 0 0,-6 1 0,-5 2 0,1-1 0,-2-1 0,3 1 0,-2 0 0,1-1 0,-1 0 0,1 0 0,0 1 0,0-1 0,-2-1 0,1 1 0,1 1 0,1 0 0,-1 1 0,2-1 0,2 2 0,1-2 0,8-1 0,-4 1 0,5-1 0,-5 0 0,-3 0 0,-5 1 0,-2 1 0,-1-1 0,1 0 0,0 1 0,1-2 0,0 1 0,2-1 0,1 0 0,-1 1 0,5-2 0,-6 0 0,5-2 0,-4 2 0,0-3 0,0 3 0,-2-2 0,1 3 0,-4-1 0,-2 1 0,-8-3 0,-5 2 0,-3-2 0,-6-1 0,7 2 0,4-1 0,7 2 0,2-3 0,-1 2 0,-4 1 0,5-2 0,-8 3 0,9-2 0,-4 2 0,5 0 0,0-1 0,1 1 0,-1-1 0,0 1 0,0-1 0,-1 0 0,-1 1 0,-2 0 0,1 0 0,1 0 0,1 0 0,2 0 0,-1 0 0,1-1 0,1 1 0,-1-1 0,0 0 0,0 1 0,0-1 0,-2 0 0,2 1 0,1 0 0,0 0 0,0-2 0,1 1 0,0-2 0,2 3 0,5-1 0,-3 1 0,5 0 0,-5 0 0,1-1 0,-2 0 0,3 0 0,0 0 0,-2-1 0,-1 1 0,0 1 0,-3-2 0,1 1 0,0 0 0,0 1 0,2-1 0,1-1 0,0-1 0,3-2 0,-1 3 0,1-1 0,-1 1 0,0 1 0,-1 0 0,-2 0 0,2 2 0,2-1 0,0 1 0,-2 0 0,0 1 0,-1-2 0,-1 1 0,0 1 0,-1-1 0,1 0 0,-2 3 0,0-3 0,0 2 0,0-2 0,0 1 0,0 0 0,-1 1 0,1 0 0,0 1 0,-1-1 0,1-1 0,-1 0 0,0-1 0,0 1 0,-2-1 0,0 0 0,-3 0 0,-1 1 0,2-1 0,0 2 0,2-3 0,0 1 0,2-1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63 74 24575,'7'1'0,"0"0"0,-1-2 0,2 1 0,-5-1 0,3 1 0,0-1 0,0 0 0,3 0 0,-4 1 0,3 0 0,-5-1 0,1 0 0,-1 0 0,0 1 0,0 0 0,-2 0 0,1 0 0,-1 1 0,1 0 0,-1-1 0,1 0 0,0 0 0,0 0 0,0 0 0,-1 1 0,1 0 0,0-1 0,0 1 0,0-1 0,0 0 0,1 1 0,-1 0 0,0-1 0,1-2 0,0 1 0,-1-1 0,2 0 0,-3 1 0,1-1 0,0 1 0,-1-2 0,0 1 0,-1 0 0,-2 0 0,-2 0 0,-4 2 0,-5-2 0,0 1 0,-4 0 0,5 1 0,1 0 0,-1 0 0,6-1 0,-3 1 0,4-3 0,-2 3 0,1 0 0,3-1 0,-1 1 0,0 0 0,-1 0 0,-6 0 0,5 0 0,-5 0 0,6 4 0,-3-4 0,4 1 0,0-1 0,1 1 0,0 0 0,0 0 0,2 0 0,-1 1 0,4 0 0,0-1 0,3 1 0,3-2 0,2 1 0,6-2 0,-4 0 0,10-3 0,-3 3 0,11-3 0,-7-1 0,4 3 0,-7-3 0,-6 5 0,1-2 0,-8 2 0,1 0 0,-2 0 0,-1-1 0,0 1 0,1-1 0,-2 1 0,-1-1 0,-1 2 0,1-1 0,-1 1 0,-1 0 0,-1-1 0,0 2 0,0 0 0,0-2 0,-2 2 0,-1 0 0,-1-2 0,-2 5 0,-3-3 0,3 0 0,-8 2 0,2-4 0,-6 2 0,1-4 0,1 2 0,-3 0 0,6-2 0,1 3 0,1-4 0,6 1 0,-1 0 0,2 2 0,-3-5 0,1 5 0,1-3 0,0 2 0,3 1 0,0-1 0,6 0 0,8-1 0,1-1 0,2 2 0,-1-2 0,-5 3 0,8-5 0,-9 3 0,11-3 0,-12 1 0,5 2 0,-6 0 0,-2 1 0,0 0 0,-2 0 0,0 1 0,1-1 0,-1 1 0,3 0 0,0 0 0,-1-1 0,1-1 0,-2 2 0,3 0 0,-3 0 0,4-1 0,-3 0 0,-1 1 0,0 1 0,0 0 0,-3 2 0,1-2 0,0 1 0,-1 0 0,1 1 0,-1 1 0,0 1 0,-1-2 0,0 1 0,-4 1 0,-3 2 0,-2 1 0,0 1 0,1-3 0,-2-1 0,0 0 0,4-2 0,-2 3 0,6-3 0,-5 1 0,5-3 0,1 0 0,1-1 0,1-1 0,0-1 0,0 0 0,0 0 0,0 1 0,0 0 0,0-1 0,1 1 0,-1 1 0,0-1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29 24575,'7'-3'0,"0"-2"0,-3 4 0,-1 1 0,2-1 0,-2 1 0,2 0 0,-1 0 0,1-1 0,2 0 0,-4 1 0,2-1 0,-3 1 0,-1 1 0,1-1 0,-2 1 0,1 0 0,0 0 0,0 0 0,3-1 0,-1 2 0,-2-2 0,1-2 0,0 2 0,-1-1 0,1 1 0,-1 0 0,1 0 0,0-1 0,0 1 0,-1 0 0,0-1 0,0 0 0,-2-1 0,-2 0 0,-5 0 0,-6 1 0,3 0 0,-4 1 0,7 0 0,-1 0 0,5 0 0,0 0 0,1 0 0,1 0 0,1 0 0,4-3 0,0 3 0,2-2 0,-3 1 0,1 0 0,-2 0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152 64 24575,'-6'-2'0,"2"1"0,-1-1 0,3 2 0,-1-1 0,0 1 0,-1 0 0,1 0 0,1 0 0,-2 0 0,2 1 0,-1-1 0,0 1 0,0 0 0,-4 1 0,1 0 0,-5 3 0,7-3 0,-1-1 0,3 0 0,0 1 0,1-2 0,-1 0 0,1 1 0,1 0 0,0 1 0,0-1 0,0 1 0,0-1 0,0 2 0,0-2 0,2 0 0,0-1 0,0-1 0,1 1 0,2-3 0,8 0 0,3-2 0,-2 0 0,3-2 0,-6 3 0,1 0 0,1-1 0,-5 0 0,-2 1 0,-2 0 0,0 2 0,-1-1 0,0 2 0,0-2 0,-1 1 0,3-1 0,-2 3 0,3-2 0,-3 1 0,3-1 0,-1 1 0,1-2 0,-2 3 0,-1 0 0,-1 1 0,-2 0 0,-2 1 0,0 0 0,-6 3 0,-2 3 0,-12 4 0,7-2 0,-11-1 0,9 3 0,-1-5 0,-4 5 0,8-6 0,-2-2 0,6-2 0,4-2 0,0 0 0,1 0 0,2 0 0,2-1 0,-2-2 0,2 2 0,-1-2 0,2 2 0,0-1 0,0 1 0,0-2 0,0 1 0,0-1 0,0 1 0,0-2 0,1 2 0,2 0 0,0-1 0,2 1 0,2-1 0,1-3 0,-1 2 0,6-5 0,2-1 0,4-4 0,-4 4 0,1 0 0,-9 6 0,1 1 0,-4 2 0,-11 5 0,-7 3 0,-4 3 0,-4 4 0,-1-2 0,1 1 0,1-5 0,3 0 0,8-4 0,3-3 0,2 1 0,4-2 0,-1 1 0,1-2 0,11-5 0,-5 3 0,9-3 0,-5 4 0,-5 1 0,1 1 0,-4 0 0,-1 2 0,0-1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08:55:51.26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19 24575,'10'-6'0,"-3"3"0,3 0 0,-4 1 0,-3 0 0,-1 1 0,-1 1 0,2 0 0,1 0 0,-2 0 0,1 0 0,-1 0 0,-1 2 0,-1-1 0,0 0 0,0 1 0,-1-2 0,-1 2 0,-1-3 0,0 4 0,0-3 0,0 1 0,2-1 0,-1 0 0,0 0 0,1 0 0,0 0 0,-1 0 0,1 0 0,-1 2 0,0 0 0,2-1 0,-1 1 0,1-1 0,0 1 0,0 1 0,1-2 0,-1 1 0,2-1 0,0-1 0,0 0 0,2-1 0,0 0 0,4-1 0,-2-1 0,-3 1 0,0 2 0,-2 0 0,3 0 0,-1-1 0,2 0 0,-1 1 0,-2-1 0,2 1 0,0 0 0,0-1 0,1 1 0,-3-3 0,1 3 0,0-1 0,-2 1 0,1 0 0,-1 0 0,4-1 0,-2 0 0,2-1 0,-2 2 0,0 0 0,-1 0 0,2-1 0,1 1 0,-1-2 0,0 1 0,-1 1 0,-2-1 0,1 1 0,1 0 0,-1 0 0,3-1 0,-2 1 0,1-1 0,-2 0 0,-1 0 0,0 1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f8f9d7b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f8f9d7b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621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V="1">
            <a:off x="0" y="4916139"/>
            <a:ext cx="9144000" cy="45719"/>
          </a:xfrm>
          <a:prstGeom prst="rect">
            <a:avLst/>
          </a:prstGeom>
          <a:gradFill flip="none" rotWithShape="1">
            <a:gsLst>
              <a:gs pos="100000">
                <a:srgbClr val="16174E"/>
              </a:gs>
              <a:gs pos="57000">
                <a:srgbClr val="321547"/>
              </a:gs>
              <a:gs pos="0">
                <a:schemeClr val="accent1">
                  <a:lumMod val="45000"/>
                  <a:lumOff val="55000"/>
                  <a:alpha val="42000"/>
                </a:schemeClr>
              </a:gs>
              <a:gs pos="57000">
                <a:srgbClr val="321547"/>
              </a:gs>
              <a:gs pos="31000">
                <a:schemeClr val="accent1">
                  <a:lumMod val="20000"/>
                  <a:lumOff val="80000"/>
                </a:schemeClr>
              </a:gs>
              <a:gs pos="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Google Shape;26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" name="Google Shape;8;p50"/>
          <p:cNvSpPr txBox="1">
            <a:spLocks noGrp="1"/>
          </p:cNvSpPr>
          <p:nvPr>
            <p:ph type="sldNum" idx="12"/>
          </p:nvPr>
        </p:nvSpPr>
        <p:spPr>
          <a:xfrm>
            <a:off x="8447347" y="485674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144007" y="4938999"/>
            <a:ext cx="5612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0" i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09-2026    Colloque</a:t>
            </a:r>
            <a:r>
              <a:rPr lang="fr-FR" sz="1100" b="0" i="0" baseline="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GANIL                                      A.F Lopez-</a:t>
            </a:r>
            <a:r>
              <a:rPr lang="fr-FR" sz="1100" b="0" i="0" baseline="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Loaiza</a:t>
            </a:r>
            <a:endParaRPr lang="fr-FR" sz="1100" b="0" i="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Google Shape;170;p25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49296" y="4979161"/>
            <a:ext cx="852057" cy="16433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rganigramme : Données stockées 4"/>
          <p:cNvSpPr/>
          <p:nvPr userDrawn="1"/>
        </p:nvSpPr>
        <p:spPr>
          <a:xfrm rot="2560082">
            <a:off x="-42631" y="-147785"/>
            <a:ext cx="256122" cy="4773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713 w 10046"/>
              <a:gd name="connsiteY0" fmla="*/ 0 h 10000"/>
              <a:gd name="connsiteX1" fmla="*/ 10046 w 10046"/>
              <a:gd name="connsiteY1" fmla="*/ 0 h 10000"/>
              <a:gd name="connsiteX2" fmla="*/ 8379 w 10046"/>
              <a:gd name="connsiteY2" fmla="*/ 5000 h 10000"/>
              <a:gd name="connsiteX3" fmla="*/ 10046 w 10046"/>
              <a:gd name="connsiteY3" fmla="*/ 10000 h 10000"/>
              <a:gd name="connsiteX4" fmla="*/ 3391 w 10046"/>
              <a:gd name="connsiteY4" fmla="*/ 6988 h 10000"/>
              <a:gd name="connsiteX5" fmla="*/ 46 w 10046"/>
              <a:gd name="connsiteY5" fmla="*/ 5000 h 10000"/>
              <a:gd name="connsiteX6" fmla="*/ 1713 w 10046"/>
              <a:gd name="connsiteY6" fmla="*/ 0 h 10000"/>
              <a:gd name="connsiteX0" fmla="*/ 393 w 8726"/>
              <a:gd name="connsiteY0" fmla="*/ 0 h 10000"/>
              <a:gd name="connsiteX1" fmla="*/ 8726 w 8726"/>
              <a:gd name="connsiteY1" fmla="*/ 0 h 10000"/>
              <a:gd name="connsiteX2" fmla="*/ 7059 w 8726"/>
              <a:gd name="connsiteY2" fmla="*/ 5000 h 10000"/>
              <a:gd name="connsiteX3" fmla="*/ 8726 w 8726"/>
              <a:gd name="connsiteY3" fmla="*/ 10000 h 10000"/>
              <a:gd name="connsiteX4" fmla="*/ 2071 w 8726"/>
              <a:gd name="connsiteY4" fmla="*/ 6988 h 10000"/>
              <a:gd name="connsiteX5" fmla="*/ 704 w 8726"/>
              <a:gd name="connsiteY5" fmla="*/ 4709 h 10000"/>
              <a:gd name="connsiteX6" fmla="*/ 393 w 8726"/>
              <a:gd name="connsiteY6" fmla="*/ 0 h 10000"/>
              <a:gd name="connsiteX0" fmla="*/ 314 w 10828"/>
              <a:gd name="connsiteY0" fmla="*/ 4524 h 10000"/>
              <a:gd name="connsiteX1" fmla="*/ 10828 w 10828"/>
              <a:gd name="connsiteY1" fmla="*/ 0 h 10000"/>
              <a:gd name="connsiteX2" fmla="*/ 8918 w 10828"/>
              <a:gd name="connsiteY2" fmla="*/ 5000 h 10000"/>
              <a:gd name="connsiteX3" fmla="*/ 10828 w 10828"/>
              <a:gd name="connsiteY3" fmla="*/ 10000 h 10000"/>
              <a:gd name="connsiteX4" fmla="*/ 3201 w 10828"/>
              <a:gd name="connsiteY4" fmla="*/ 6988 h 10000"/>
              <a:gd name="connsiteX5" fmla="*/ 1635 w 10828"/>
              <a:gd name="connsiteY5" fmla="*/ 4709 h 10000"/>
              <a:gd name="connsiteX6" fmla="*/ 314 w 10828"/>
              <a:gd name="connsiteY6" fmla="*/ 4524 h 10000"/>
              <a:gd name="connsiteX0" fmla="*/ 317 w 10831"/>
              <a:gd name="connsiteY0" fmla="*/ 4524 h 10000"/>
              <a:gd name="connsiteX1" fmla="*/ 10831 w 10831"/>
              <a:gd name="connsiteY1" fmla="*/ 0 h 10000"/>
              <a:gd name="connsiteX2" fmla="*/ 8921 w 10831"/>
              <a:gd name="connsiteY2" fmla="*/ 5000 h 10000"/>
              <a:gd name="connsiteX3" fmla="*/ 10831 w 10831"/>
              <a:gd name="connsiteY3" fmla="*/ 10000 h 10000"/>
              <a:gd name="connsiteX4" fmla="*/ 3349 w 10831"/>
              <a:gd name="connsiteY4" fmla="*/ 6388 h 10000"/>
              <a:gd name="connsiteX5" fmla="*/ 1638 w 10831"/>
              <a:gd name="connsiteY5" fmla="*/ 4709 h 10000"/>
              <a:gd name="connsiteX6" fmla="*/ 317 w 10831"/>
              <a:gd name="connsiteY6" fmla="*/ 4524 h 10000"/>
              <a:gd name="connsiteX0" fmla="*/ 317 w 10831"/>
              <a:gd name="connsiteY0" fmla="*/ 4524 h 10000"/>
              <a:gd name="connsiteX1" fmla="*/ 10831 w 10831"/>
              <a:gd name="connsiteY1" fmla="*/ 0 h 10000"/>
              <a:gd name="connsiteX2" fmla="*/ 8921 w 10831"/>
              <a:gd name="connsiteY2" fmla="*/ 5000 h 10000"/>
              <a:gd name="connsiteX3" fmla="*/ 10831 w 10831"/>
              <a:gd name="connsiteY3" fmla="*/ 10000 h 10000"/>
              <a:gd name="connsiteX4" fmla="*/ 3349 w 10831"/>
              <a:gd name="connsiteY4" fmla="*/ 6388 h 10000"/>
              <a:gd name="connsiteX5" fmla="*/ 1638 w 10831"/>
              <a:gd name="connsiteY5" fmla="*/ 4709 h 10000"/>
              <a:gd name="connsiteX6" fmla="*/ 317 w 10831"/>
              <a:gd name="connsiteY6" fmla="*/ 4524 h 10000"/>
              <a:gd name="connsiteX0" fmla="*/ 297 w 10811"/>
              <a:gd name="connsiteY0" fmla="*/ 4524 h 10000"/>
              <a:gd name="connsiteX1" fmla="*/ 10811 w 10811"/>
              <a:gd name="connsiteY1" fmla="*/ 0 h 10000"/>
              <a:gd name="connsiteX2" fmla="*/ 8901 w 10811"/>
              <a:gd name="connsiteY2" fmla="*/ 5000 h 10000"/>
              <a:gd name="connsiteX3" fmla="*/ 10811 w 10811"/>
              <a:gd name="connsiteY3" fmla="*/ 10000 h 10000"/>
              <a:gd name="connsiteX4" fmla="*/ 2082 w 10811"/>
              <a:gd name="connsiteY4" fmla="*/ 6699 h 10000"/>
              <a:gd name="connsiteX5" fmla="*/ 1618 w 10811"/>
              <a:gd name="connsiteY5" fmla="*/ 4709 h 10000"/>
              <a:gd name="connsiteX6" fmla="*/ 297 w 10811"/>
              <a:gd name="connsiteY6" fmla="*/ 4524 h 10000"/>
              <a:gd name="connsiteX0" fmla="*/ 431 w 10945"/>
              <a:gd name="connsiteY0" fmla="*/ 4524 h 10000"/>
              <a:gd name="connsiteX1" fmla="*/ 10945 w 10945"/>
              <a:gd name="connsiteY1" fmla="*/ 0 h 10000"/>
              <a:gd name="connsiteX2" fmla="*/ 9035 w 10945"/>
              <a:gd name="connsiteY2" fmla="*/ 5000 h 10000"/>
              <a:gd name="connsiteX3" fmla="*/ 10945 w 10945"/>
              <a:gd name="connsiteY3" fmla="*/ 10000 h 10000"/>
              <a:gd name="connsiteX4" fmla="*/ 2216 w 10945"/>
              <a:gd name="connsiteY4" fmla="*/ 6699 h 10000"/>
              <a:gd name="connsiteX5" fmla="*/ 848 w 10945"/>
              <a:gd name="connsiteY5" fmla="*/ 5127 h 10000"/>
              <a:gd name="connsiteX6" fmla="*/ 431 w 10945"/>
              <a:gd name="connsiteY6" fmla="*/ 4524 h 10000"/>
              <a:gd name="connsiteX0" fmla="*/ 483 w 10997"/>
              <a:gd name="connsiteY0" fmla="*/ 4524 h 10000"/>
              <a:gd name="connsiteX1" fmla="*/ 10997 w 10997"/>
              <a:gd name="connsiteY1" fmla="*/ 0 h 10000"/>
              <a:gd name="connsiteX2" fmla="*/ 9087 w 10997"/>
              <a:gd name="connsiteY2" fmla="*/ 5000 h 10000"/>
              <a:gd name="connsiteX3" fmla="*/ 10997 w 10997"/>
              <a:gd name="connsiteY3" fmla="*/ 10000 h 10000"/>
              <a:gd name="connsiteX4" fmla="*/ 3781 w 10997"/>
              <a:gd name="connsiteY4" fmla="*/ 6572 h 10000"/>
              <a:gd name="connsiteX5" fmla="*/ 900 w 10997"/>
              <a:gd name="connsiteY5" fmla="*/ 5127 h 10000"/>
              <a:gd name="connsiteX6" fmla="*/ 483 w 10997"/>
              <a:gd name="connsiteY6" fmla="*/ 4524 h 10000"/>
              <a:gd name="connsiteX0" fmla="*/ 483 w 10997"/>
              <a:gd name="connsiteY0" fmla="*/ 4524 h 10000"/>
              <a:gd name="connsiteX1" fmla="*/ 10997 w 10997"/>
              <a:gd name="connsiteY1" fmla="*/ 0 h 10000"/>
              <a:gd name="connsiteX2" fmla="*/ 9087 w 10997"/>
              <a:gd name="connsiteY2" fmla="*/ 5000 h 10000"/>
              <a:gd name="connsiteX3" fmla="*/ 10997 w 10997"/>
              <a:gd name="connsiteY3" fmla="*/ 10000 h 10000"/>
              <a:gd name="connsiteX4" fmla="*/ 3781 w 10997"/>
              <a:gd name="connsiteY4" fmla="*/ 6572 h 10000"/>
              <a:gd name="connsiteX5" fmla="*/ 900 w 10997"/>
              <a:gd name="connsiteY5" fmla="*/ 5127 h 10000"/>
              <a:gd name="connsiteX6" fmla="*/ 483 w 10997"/>
              <a:gd name="connsiteY6" fmla="*/ 4524 h 10000"/>
              <a:gd name="connsiteX0" fmla="*/ 483 w 10997"/>
              <a:gd name="connsiteY0" fmla="*/ 4524 h 9960"/>
              <a:gd name="connsiteX1" fmla="*/ 10997 w 10997"/>
              <a:gd name="connsiteY1" fmla="*/ 0 h 9960"/>
              <a:gd name="connsiteX2" fmla="*/ 9087 w 10997"/>
              <a:gd name="connsiteY2" fmla="*/ 5000 h 9960"/>
              <a:gd name="connsiteX3" fmla="*/ 10648 w 10997"/>
              <a:gd name="connsiteY3" fmla="*/ 9960 h 9960"/>
              <a:gd name="connsiteX4" fmla="*/ 3781 w 10997"/>
              <a:gd name="connsiteY4" fmla="*/ 6572 h 9960"/>
              <a:gd name="connsiteX5" fmla="*/ 900 w 10997"/>
              <a:gd name="connsiteY5" fmla="*/ 5127 h 9960"/>
              <a:gd name="connsiteX6" fmla="*/ 483 w 10997"/>
              <a:gd name="connsiteY6" fmla="*/ 4524 h 9960"/>
              <a:gd name="connsiteX0" fmla="*/ 439 w 10000"/>
              <a:gd name="connsiteY0" fmla="*/ 4542 h 10000"/>
              <a:gd name="connsiteX1" fmla="*/ 10000 w 10000"/>
              <a:gd name="connsiteY1" fmla="*/ 0 h 10000"/>
              <a:gd name="connsiteX2" fmla="*/ 8263 w 10000"/>
              <a:gd name="connsiteY2" fmla="*/ 5020 h 10000"/>
              <a:gd name="connsiteX3" fmla="*/ 9683 w 10000"/>
              <a:gd name="connsiteY3" fmla="*/ 10000 h 10000"/>
              <a:gd name="connsiteX4" fmla="*/ 3438 w 10000"/>
              <a:gd name="connsiteY4" fmla="*/ 6598 h 10000"/>
              <a:gd name="connsiteX5" fmla="*/ 818 w 10000"/>
              <a:gd name="connsiteY5" fmla="*/ 5148 h 10000"/>
              <a:gd name="connsiteX6" fmla="*/ 439 w 10000"/>
              <a:gd name="connsiteY6" fmla="*/ 4542 h 10000"/>
              <a:gd name="connsiteX0" fmla="*/ 439 w 10000"/>
              <a:gd name="connsiteY0" fmla="*/ 4542 h 9801"/>
              <a:gd name="connsiteX1" fmla="*/ 10000 w 10000"/>
              <a:gd name="connsiteY1" fmla="*/ 0 h 9801"/>
              <a:gd name="connsiteX2" fmla="*/ 8263 w 10000"/>
              <a:gd name="connsiteY2" fmla="*/ 5020 h 9801"/>
              <a:gd name="connsiteX3" fmla="*/ 9293 w 10000"/>
              <a:gd name="connsiteY3" fmla="*/ 9801 h 9801"/>
              <a:gd name="connsiteX4" fmla="*/ 3438 w 10000"/>
              <a:gd name="connsiteY4" fmla="*/ 6598 h 9801"/>
              <a:gd name="connsiteX5" fmla="*/ 818 w 10000"/>
              <a:gd name="connsiteY5" fmla="*/ 5148 h 9801"/>
              <a:gd name="connsiteX6" fmla="*/ 439 w 10000"/>
              <a:gd name="connsiteY6" fmla="*/ 4542 h 9801"/>
              <a:gd name="connsiteX0" fmla="*/ 439 w 9833"/>
              <a:gd name="connsiteY0" fmla="*/ 4683 h 10049"/>
              <a:gd name="connsiteX1" fmla="*/ 9833 w 9833"/>
              <a:gd name="connsiteY1" fmla="*/ 0 h 10049"/>
              <a:gd name="connsiteX2" fmla="*/ 8263 w 9833"/>
              <a:gd name="connsiteY2" fmla="*/ 5171 h 10049"/>
              <a:gd name="connsiteX3" fmla="*/ 9293 w 9833"/>
              <a:gd name="connsiteY3" fmla="*/ 10049 h 10049"/>
              <a:gd name="connsiteX4" fmla="*/ 3438 w 9833"/>
              <a:gd name="connsiteY4" fmla="*/ 6781 h 10049"/>
              <a:gd name="connsiteX5" fmla="*/ 818 w 9833"/>
              <a:gd name="connsiteY5" fmla="*/ 5302 h 10049"/>
              <a:gd name="connsiteX6" fmla="*/ 439 w 9833"/>
              <a:gd name="connsiteY6" fmla="*/ 4683 h 10049"/>
              <a:gd name="connsiteX0" fmla="*/ 446 w 10000"/>
              <a:gd name="connsiteY0" fmla="*/ 4660 h 10000"/>
              <a:gd name="connsiteX1" fmla="*/ 10000 w 10000"/>
              <a:gd name="connsiteY1" fmla="*/ 0 h 10000"/>
              <a:gd name="connsiteX2" fmla="*/ 8403 w 10000"/>
              <a:gd name="connsiteY2" fmla="*/ 5146 h 10000"/>
              <a:gd name="connsiteX3" fmla="*/ 9451 w 10000"/>
              <a:gd name="connsiteY3" fmla="*/ 10000 h 10000"/>
              <a:gd name="connsiteX4" fmla="*/ 3496 w 10000"/>
              <a:gd name="connsiteY4" fmla="*/ 6748 h 10000"/>
              <a:gd name="connsiteX5" fmla="*/ 832 w 10000"/>
              <a:gd name="connsiteY5" fmla="*/ 5276 h 10000"/>
              <a:gd name="connsiteX6" fmla="*/ 446 w 10000"/>
              <a:gd name="connsiteY6" fmla="*/ 4660 h 10000"/>
              <a:gd name="connsiteX0" fmla="*/ 455 w 10009"/>
              <a:gd name="connsiteY0" fmla="*/ 4660 h 10000"/>
              <a:gd name="connsiteX1" fmla="*/ 10009 w 10009"/>
              <a:gd name="connsiteY1" fmla="*/ 0 h 10000"/>
              <a:gd name="connsiteX2" fmla="*/ 8412 w 10009"/>
              <a:gd name="connsiteY2" fmla="*/ 5146 h 10000"/>
              <a:gd name="connsiteX3" fmla="*/ 9460 w 10009"/>
              <a:gd name="connsiteY3" fmla="*/ 10000 h 10000"/>
              <a:gd name="connsiteX4" fmla="*/ 3505 w 10009"/>
              <a:gd name="connsiteY4" fmla="*/ 6748 h 10000"/>
              <a:gd name="connsiteX5" fmla="*/ 841 w 10009"/>
              <a:gd name="connsiteY5" fmla="*/ 5276 h 10000"/>
              <a:gd name="connsiteX6" fmla="*/ 455 w 10009"/>
              <a:gd name="connsiteY6" fmla="*/ 4660 h 10000"/>
              <a:gd name="connsiteX0" fmla="*/ 448 w 10002"/>
              <a:gd name="connsiteY0" fmla="*/ 4660 h 10000"/>
              <a:gd name="connsiteX1" fmla="*/ 10002 w 10002"/>
              <a:gd name="connsiteY1" fmla="*/ 0 h 10000"/>
              <a:gd name="connsiteX2" fmla="*/ 8405 w 10002"/>
              <a:gd name="connsiteY2" fmla="*/ 5146 h 10000"/>
              <a:gd name="connsiteX3" fmla="*/ 9453 w 10002"/>
              <a:gd name="connsiteY3" fmla="*/ 10000 h 10000"/>
              <a:gd name="connsiteX4" fmla="*/ 3521 w 10002"/>
              <a:gd name="connsiteY4" fmla="*/ 6737 h 10000"/>
              <a:gd name="connsiteX5" fmla="*/ 834 w 10002"/>
              <a:gd name="connsiteY5" fmla="*/ 5276 h 10000"/>
              <a:gd name="connsiteX6" fmla="*/ 448 w 10002"/>
              <a:gd name="connsiteY6" fmla="*/ 4660 h 10000"/>
              <a:gd name="connsiteX0" fmla="*/ 448 w 10002"/>
              <a:gd name="connsiteY0" fmla="*/ 4660 h 10000"/>
              <a:gd name="connsiteX1" fmla="*/ 10002 w 10002"/>
              <a:gd name="connsiteY1" fmla="*/ 0 h 10000"/>
              <a:gd name="connsiteX2" fmla="*/ 8405 w 10002"/>
              <a:gd name="connsiteY2" fmla="*/ 5146 h 10000"/>
              <a:gd name="connsiteX3" fmla="*/ 9453 w 10002"/>
              <a:gd name="connsiteY3" fmla="*/ 10000 h 10000"/>
              <a:gd name="connsiteX4" fmla="*/ 3521 w 10002"/>
              <a:gd name="connsiteY4" fmla="*/ 6737 h 10000"/>
              <a:gd name="connsiteX5" fmla="*/ 834 w 10002"/>
              <a:gd name="connsiteY5" fmla="*/ 5276 h 10000"/>
              <a:gd name="connsiteX6" fmla="*/ 448 w 10002"/>
              <a:gd name="connsiteY6" fmla="*/ 4660 h 10000"/>
              <a:gd name="connsiteX0" fmla="*/ 447 w 10001"/>
              <a:gd name="connsiteY0" fmla="*/ 4660 h 10000"/>
              <a:gd name="connsiteX1" fmla="*/ 10001 w 10001"/>
              <a:gd name="connsiteY1" fmla="*/ 0 h 10000"/>
              <a:gd name="connsiteX2" fmla="*/ 8404 w 10001"/>
              <a:gd name="connsiteY2" fmla="*/ 5146 h 10000"/>
              <a:gd name="connsiteX3" fmla="*/ 9452 w 10001"/>
              <a:gd name="connsiteY3" fmla="*/ 10000 h 10000"/>
              <a:gd name="connsiteX4" fmla="*/ 3520 w 10001"/>
              <a:gd name="connsiteY4" fmla="*/ 6737 h 10000"/>
              <a:gd name="connsiteX5" fmla="*/ 835 w 10001"/>
              <a:gd name="connsiteY5" fmla="*/ 5253 h 10000"/>
              <a:gd name="connsiteX6" fmla="*/ 447 w 10001"/>
              <a:gd name="connsiteY6" fmla="*/ 4660 h 10000"/>
              <a:gd name="connsiteX0" fmla="*/ 457 w 10011"/>
              <a:gd name="connsiteY0" fmla="*/ 4660 h 10000"/>
              <a:gd name="connsiteX1" fmla="*/ 10011 w 10011"/>
              <a:gd name="connsiteY1" fmla="*/ 0 h 10000"/>
              <a:gd name="connsiteX2" fmla="*/ 8414 w 10011"/>
              <a:gd name="connsiteY2" fmla="*/ 5146 h 10000"/>
              <a:gd name="connsiteX3" fmla="*/ 9462 w 10011"/>
              <a:gd name="connsiteY3" fmla="*/ 10000 h 10000"/>
              <a:gd name="connsiteX4" fmla="*/ 3530 w 10011"/>
              <a:gd name="connsiteY4" fmla="*/ 6737 h 10000"/>
              <a:gd name="connsiteX5" fmla="*/ 845 w 10011"/>
              <a:gd name="connsiteY5" fmla="*/ 5253 h 10000"/>
              <a:gd name="connsiteX6" fmla="*/ 457 w 10011"/>
              <a:gd name="connsiteY6" fmla="*/ 4660 h 10000"/>
              <a:gd name="connsiteX0" fmla="*/ 447 w 10001"/>
              <a:gd name="connsiteY0" fmla="*/ 4660 h 10000"/>
              <a:gd name="connsiteX1" fmla="*/ 10001 w 10001"/>
              <a:gd name="connsiteY1" fmla="*/ 0 h 10000"/>
              <a:gd name="connsiteX2" fmla="*/ 8404 w 10001"/>
              <a:gd name="connsiteY2" fmla="*/ 5146 h 10000"/>
              <a:gd name="connsiteX3" fmla="*/ 9452 w 10001"/>
              <a:gd name="connsiteY3" fmla="*/ 10000 h 10000"/>
              <a:gd name="connsiteX4" fmla="*/ 3520 w 10001"/>
              <a:gd name="connsiteY4" fmla="*/ 6737 h 10000"/>
              <a:gd name="connsiteX5" fmla="*/ 835 w 10001"/>
              <a:gd name="connsiteY5" fmla="*/ 5253 h 10000"/>
              <a:gd name="connsiteX6" fmla="*/ 447 w 10001"/>
              <a:gd name="connsiteY6" fmla="*/ 4660 h 10000"/>
              <a:gd name="connsiteX0" fmla="*/ 353 w 9907"/>
              <a:gd name="connsiteY0" fmla="*/ 4660 h 10000"/>
              <a:gd name="connsiteX1" fmla="*/ 9907 w 9907"/>
              <a:gd name="connsiteY1" fmla="*/ 0 h 10000"/>
              <a:gd name="connsiteX2" fmla="*/ 8310 w 9907"/>
              <a:gd name="connsiteY2" fmla="*/ 5146 h 10000"/>
              <a:gd name="connsiteX3" fmla="*/ 9358 w 9907"/>
              <a:gd name="connsiteY3" fmla="*/ 10000 h 10000"/>
              <a:gd name="connsiteX4" fmla="*/ 3426 w 9907"/>
              <a:gd name="connsiteY4" fmla="*/ 6737 h 10000"/>
              <a:gd name="connsiteX5" fmla="*/ 741 w 9907"/>
              <a:gd name="connsiteY5" fmla="*/ 5253 h 10000"/>
              <a:gd name="connsiteX6" fmla="*/ 353 w 9907"/>
              <a:gd name="connsiteY6" fmla="*/ 4660 h 10000"/>
              <a:gd name="connsiteX0" fmla="*/ 234 w 9878"/>
              <a:gd name="connsiteY0" fmla="*/ 4660 h 10000"/>
              <a:gd name="connsiteX1" fmla="*/ 9878 w 9878"/>
              <a:gd name="connsiteY1" fmla="*/ 0 h 10000"/>
              <a:gd name="connsiteX2" fmla="*/ 8266 w 9878"/>
              <a:gd name="connsiteY2" fmla="*/ 5146 h 10000"/>
              <a:gd name="connsiteX3" fmla="*/ 9324 w 9878"/>
              <a:gd name="connsiteY3" fmla="*/ 10000 h 10000"/>
              <a:gd name="connsiteX4" fmla="*/ 3336 w 9878"/>
              <a:gd name="connsiteY4" fmla="*/ 6737 h 10000"/>
              <a:gd name="connsiteX5" fmla="*/ 626 w 9878"/>
              <a:gd name="connsiteY5" fmla="*/ 5253 h 10000"/>
              <a:gd name="connsiteX6" fmla="*/ 234 w 9878"/>
              <a:gd name="connsiteY6" fmla="*/ 4660 h 10000"/>
              <a:gd name="connsiteX0" fmla="*/ 237 w 10312"/>
              <a:gd name="connsiteY0" fmla="*/ 4461 h 9801"/>
              <a:gd name="connsiteX1" fmla="*/ 10312 w 10312"/>
              <a:gd name="connsiteY1" fmla="*/ 0 h 9801"/>
              <a:gd name="connsiteX2" fmla="*/ 8368 w 10312"/>
              <a:gd name="connsiteY2" fmla="*/ 4947 h 9801"/>
              <a:gd name="connsiteX3" fmla="*/ 9439 w 10312"/>
              <a:gd name="connsiteY3" fmla="*/ 9801 h 9801"/>
              <a:gd name="connsiteX4" fmla="*/ 3377 w 10312"/>
              <a:gd name="connsiteY4" fmla="*/ 6538 h 9801"/>
              <a:gd name="connsiteX5" fmla="*/ 634 w 10312"/>
              <a:gd name="connsiteY5" fmla="*/ 5054 h 9801"/>
              <a:gd name="connsiteX6" fmla="*/ 237 w 10312"/>
              <a:gd name="connsiteY6" fmla="*/ 4461 h 9801"/>
              <a:gd name="connsiteX0" fmla="*/ 230 w 10000"/>
              <a:gd name="connsiteY0" fmla="*/ 4552 h 10000"/>
              <a:gd name="connsiteX1" fmla="*/ 10000 w 10000"/>
              <a:gd name="connsiteY1" fmla="*/ 0 h 10000"/>
              <a:gd name="connsiteX2" fmla="*/ 8115 w 10000"/>
              <a:gd name="connsiteY2" fmla="*/ 5047 h 10000"/>
              <a:gd name="connsiteX3" fmla="*/ 9153 w 10000"/>
              <a:gd name="connsiteY3" fmla="*/ 10000 h 10000"/>
              <a:gd name="connsiteX4" fmla="*/ 3275 w 10000"/>
              <a:gd name="connsiteY4" fmla="*/ 6671 h 10000"/>
              <a:gd name="connsiteX5" fmla="*/ 615 w 10000"/>
              <a:gd name="connsiteY5" fmla="*/ 5157 h 10000"/>
              <a:gd name="connsiteX6" fmla="*/ 230 w 10000"/>
              <a:gd name="connsiteY6" fmla="*/ 4552 h 10000"/>
              <a:gd name="connsiteX0" fmla="*/ 168 w 10300"/>
              <a:gd name="connsiteY0" fmla="*/ 4652 h 10000"/>
              <a:gd name="connsiteX1" fmla="*/ 10300 w 10300"/>
              <a:gd name="connsiteY1" fmla="*/ 0 h 10000"/>
              <a:gd name="connsiteX2" fmla="*/ 8415 w 10300"/>
              <a:gd name="connsiteY2" fmla="*/ 5047 h 10000"/>
              <a:gd name="connsiteX3" fmla="*/ 9453 w 10300"/>
              <a:gd name="connsiteY3" fmla="*/ 10000 h 10000"/>
              <a:gd name="connsiteX4" fmla="*/ 3575 w 10300"/>
              <a:gd name="connsiteY4" fmla="*/ 6671 h 10000"/>
              <a:gd name="connsiteX5" fmla="*/ 915 w 10300"/>
              <a:gd name="connsiteY5" fmla="*/ 5157 h 10000"/>
              <a:gd name="connsiteX6" fmla="*/ 168 w 10300"/>
              <a:gd name="connsiteY6" fmla="*/ 4652 h 10000"/>
              <a:gd name="connsiteX0" fmla="*/ 202 w 10116"/>
              <a:gd name="connsiteY0" fmla="*/ 4585 h 10000"/>
              <a:gd name="connsiteX1" fmla="*/ 10116 w 10116"/>
              <a:gd name="connsiteY1" fmla="*/ 0 h 10000"/>
              <a:gd name="connsiteX2" fmla="*/ 8231 w 10116"/>
              <a:gd name="connsiteY2" fmla="*/ 5047 h 10000"/>
              <a:gd name="connsiteX3" fmla="*/ 9269 w 10116"/>
              <a:gd name="connsiteY3" fmla="*/ 10000 h 10000"/>
              <a:gd name="connsiteX4" fmla="*/ 3391 w 10116"/>
              <a:gd name="connsiteY4" fmla="*/ 6671 h 10000"/>
              <a:gd name="connsiteX5" fmla="*/ 731 w 10116"/>
              <a:gd name="connsiteY5" fmla="*/ 5157 h 10000"/>
              <a:gd name="connsiteX6" fmla="*/ 202 w 10116"/>
              <a:gd name="connsiteY6" fmla="*/ 4585 h 10000"/>
              <a:gd name="connsiteX0" fmla="*/ 207 w 10121"/>
              <a:gd name="connsiteY0" fmla="*/ 4585 h 10000"/>
              <a:gd name="connsiteX1" fmla="*/ 10121 w 10121"/>
              <a:gd name="connsiteY1" fmla="*/ 0 h 10000"/>
              <a:gd name="connsiteX2" fmla="*/ 8236 w 10121"/>
              <a:gd name="connsiteY2" fmla="*/ 5047 h 10000"/>
              <a:gd name="connsiteX3" fmla="*/ 9274 w 10121"/>
              <a:gd name="connsiteY3" fmla="*/ 10000 h 10000"/>
              <a:gd name="connsiteX4" fmla="*/ 3396 w 10121"/>
              <a:gd name="connsiteY4" fmla="*/ 6671 h 10000"/>
              <a:gd name="connsiteX5" fmla="*/ 736 w 10121"/>
              <a:gd name="connsiteY5" fmla="*/ 5157 h 10000"/>
              <a:gd name="connsiteX6" fmla="*/ 207 w 10121"/>
              <a:gd name="connsiteY6" fmla="*/ 4585 h 10000"/>
              <a:gd name="connsiteX0" fmla="*/ 207 w 9489"/>
              <a:gd name="connsiteY0" fmla="*/ 5068 h 10483"/>
              <a:gd name="connsiteX1" fmla="*/ 9489 w 9489"/>
              <a:gd name="connsiteY1" fmla="*/ 0 h 10483"/>
              <a:gd name="connsiteX2" fmla="*/ 8236 w 9489"/>
              <a:gd name="connsiteY2" fmla="*/ 5530 h 10483"/>
              <a:gd name="connsiteX3" fmla="*/ 9274 w 9489"/>
              <a:gd name="connsiteY3" fmla="*/ 10483 h 10483"/>
              <a:gd name="connsiteX4" fmla="*/ 3396 w 9489"/>
              <a:gd name="connsiteY4" fmla="*/ 7154 h 10483"/>
              <a:gd name="connsiteX5" fmla="*/ 736 w 9489"/>
              <a:gd name="connsiteY5" fmla="*/ 5640 h 10483"/>
              <a:gd name="connsiteX6" fmla="*/ 207 w 9489"/>
              <a:gd name="connsiteY6" fmla="*/ 5068 h 10483"/>
              <a:gd name="connsiteX0" fmla="*/ 218 w 10000"/>
              <a:gd name="connsiteY0" fmla="*/ 4834 h 10381"/>
              <a:gd name="connsiteX1" fmla="*/ 10000 w 10000"/>
              <a:gd name="connsiteY1" fmla="*/ 0 h 10381"/>
              <a:gd name="connsiteX2" fmla="*/ 8680 w 10000"/>
              <a:gd name="connsiteY2" fmla="*/ 5275 h 10381"/>
              <a:gd name="connsiteX3" fmla="*/ 9134 w 10000"/>
              <a:gd name="connsiteY3" fmla="*/ 10381 h 10381"/>
              <a:gd name="connsiteX4" fmla="*/ 3579 w 10000"/>
              <a:gd name="connsiteY4" fmla="*/ 6824 h 10381"/>
              <a:gd name="connsiteX5" fmla="*/ 776 w 10000"/>
              <a:gd name="connsiteY5" fmla="*/ 5380 h 10381"/>
              <a:gd name="connsiteX6" fmla="*/ 218 w 10000"/>
              <a:gd name="connsiteY6" fmla="*/ 4834 h 10381"/>
              <a:gd name="connsiteX0" fmla="*/ 218 w 10000"/>
              <a:gd name="connsiteY0" fmla="*/ 4834 h 10381"/>
              <a:gd name="connsiteX1" fmla="*/ 10000 w 10000"/>
              <a:gd name="connsiteY1" fmla="*/ 0 h 10381"/>
              <a:gd name="connsiteX2" fmla="*/ 8680 w 10000"/>
              <a:gd name="connsiteY2" fmla="*/ 5275 h 10381"/>
              <a:gd name="connsiteX3" fmla="*/ 9134 w 10000"/>
              <a:gd name="connsiteY3" fmla="*/ 10381 h 10381"/>
              <a:gd name="connsiteX4" fmla="*/ 3345 w 10000"/>
              <a:gd name="connsiteY4" fmla="*/ 7041 h 10381"/>
              <a:gd name="connsiteX5" fmla="*/ 776 w 10000"/>
              <a:gd name="connsiteY5" fmla="*/ 5380 h 10381"/>
              <a:gd name="connsiteX6" fmla="*/ 218 w 10000"/>
              <a:gd name="connsiteY6" fmla="*/ 4834 h 10381"/>
              <a:gd name="connsiteX0" fmla="*/ 218 w 10000"/>
              <a:gd name="connsiteY0" fmla="*/ 4834 h 10432"/>
              <a:gd name="connsiteX1" fmla="*/ 10000 w 10000"/>
              <a:gd name="connsiteY1" fmla="*/ 0 h 10432"/>
              <a:gd name="connsiteX2" fmla="*/ 8680 w 10000"/>
              <a:gd name="connsiteY2" fmla="*/ 5275 h 10432"/>
              <a:gd name="connsiteX3" fmla="*/ 9218 w 10000"/>
              <a:gd name="connsiteY3" fmla="*/ 10432 h 10432"/>
              <a:gd name="connsiteX4" fmla="*/ 3345 w 10000"/>
              <a:gd name="connsiteY4" fmla="*/ 7041 h 10432"/>
              <a:gd name="connsiteX5" fmla="*/ 776 w 10000"/>
              <a:gd name="connsiteY5" fmla="*/ 5380 h 10432"/>
              <a:gd name="connsiteX6" fmla="*/ 218 w 10000"/>
              <a:gd name="connsiteY6" fmla="*/ 4834 h 10432"/>
              <a:gd name="connsiteX0" fmla="*/ 218 w 9962"/>
              <a:gd name="connsiteY0" fmla="*/ 4909 h 10507"/>
              <a:gd name="connsiteX1" fmla="*/ 9962 w 9962"/>
              <a:gd name="connsiteY1" fmla="*/ 0 h 10507"/>
              <a:gd name="connsiteX2" fmla="*/ 8680 w 9962"/>
              <a:gd name="connsiteY2" fmla="*/ 5350 h 10507"/>
              <a:gd name="connsiteX3" fmla="*/ 9218 w 9962"/>
              <a:gd name="connsiteY3" fmla="*/ 10507 h 10507"/>
              <a:gd name="connsiteX4" fmla="*/ 3345 w 9962"/>
              <a:gd name="connsiteY4" fmla="*/ 7116 h 10507"/>
              <a:gd name="connsiteX5" fmla="*/ 776 w 9962"/>
              <a:gd name="connsiteY5" fmla="*/ 5455 h 10507"/>
              <a:gd name="connsiteX6" fmla="*/ 218 w 9962"/>
              <a:gd name="connsiteY6" fmla="*/ 4909 h 10507"/>
              <a:gd name="connsiteX0" fmla="*/ 219 w 10000"/>
              <a:gd name="connsiteY0" fmla="*/ 4672 h 10000"/>
              <a:gd name="connsiteX1" fmla="*/ 10000 w 10000"/>
              <a:gd name="connsiteY1" fmla="*/ 0 h 10000"/>
              <a:gd name="connsiteX2" fmla="*/ 8713 w 10000"/>
              <a:gd name="connsiteY2" fmla="*/ 5092 h 10000"/>
              <a:gd name="connsiteX3" fmla="*/ 9253 w 10000"/>
              <a:gd name="connsiteY3" fmla="*/ 10000 h 10000"/>
              <a:gd name="connsiteX4" fmla="*/ 3358 w 10000"/>
              <a:gd name="connsiteY4" fmla="*/ 6773 h 10000"/>
              <a:gd name="connsiteX5" fmla="*/ 779 w 10000"/>
              <a:gd name="connsiteY5" fmla="*/ 5192 h 10000"/>
              <a:gd name="connsiteX6" fmla="*/ 219 w 10000"/>
              <a:gd name="connsiteY6" fmla="*/ 4672 h 10000"/>
              <a:gd name="connsiteX0" fmla="*/ 219 w 10000"/>
              <a:gd name="connsiteY0" fmla="*/ 4672 h 10000"/>
              <a:gd name="connsiteX1" fmla="*/ 10000 w 10000"/>
              <a:gd name="connsiteY1" fmla="*/ 0 h 10000"/>
              <a:gd name="connsiteX2" fmla="*/ 8713 w 10000"/>
              <a:gd name="connsiteY2" fmla="*/ 5092 h 10000"/>
              <a:gd name="connsiteX3" fmla="*/ 9253 w 10000"/>
              <a:gd name="connsiteY3" fmla="*/ 10000 h 10000"/>
              <a:gd name="connsiteX4" fmla="*/ 3358 w 10000"/>
              <a:gd name="connsiteY4" fmla="*/ 6773 h 10000"/>
              <a:gd name="connsiteX5" fmla="*/ 779 w 10000"/>
              <a:gd name="connsiteY5" fmla="*/ 5192 h 10000"/>
              <a:gd name="connsiteX6" fmla="*/ 219 w 10000"/>
              <a:gd name="connsiteY6" fmla="*/ 467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219" y="4672"/>
                </a:moveTo>
                <a:cubicBezTo>
                  <a:pt x="3665" y="3295"/>
                  <a:pt x="6801" y="1414"/>
                  <a:pt x="10000" y="0"/>
                </a:cubicBezTo>
                <a:cubicBezTo>
                  <a:pt x="9115" y="-68"/>
                  <a:pt x="8861" y="3580"/>
                  <a:pt x="8713" y="5092"/>
                </a:cubicBezTo>
                <a:cubicBezTo>
                  <a:pt x="8564" y="6605"/>
                  <a:pt x="8231" y="10000"/>
                  <a:pt x="9253" y="10000"/>
                </a:cubicBezTo>
                <a:cubicBezTo>
                  <a:pt x="7629" y="9152"/>
                  <a:pt x="5189" y="7614"/>
                  <a:pt x="3358" y="6773"/>
                </a:cubicBezTo>
                <a:lnTo>
                  <a:pt x="779" y="5192"/>
                </a:lnTo>
                <a:cubicBezTo>
                  <a:pt x="178" y="4891"/>
                  <a:pt x="-296" y="4861"/>
                  <a:pt x="219" y="4672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Données stockées 4"/>
          <p:cNvSpPr/>
          <p:nvPr userDrawn="1"/>
        </p:nvSpPr>
        <p:spPr>
          <a:xfrm rot="8197280">
            <a:off x="8935923" y="-151210"/>
            <a:ext cx="250078" cy="480926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713 w 10046"/>
              <a:gd name="connsiteY0" fmla="*/ 0 h 10000"/>
              <a:gd name="connsiteX1" fmla="*/ 10046 w 10046"/>
              <a:gd name="connsiteY1" fmla="*/ 0 h 10000"/>
              <a:gd name="connsiteX2" fmla="*/ 8379 w 10046"/>
              <a:gd name="connsiteY2" fmla="*/ 5000 h 10000"/>
              <a:gd name="connsiteX3" fmla="*/ 10046 w 10046"/>
              <a:gd name="connsiteY3" fmla="*/ 10000 h 10000"/>
              <a:gd name="connsiteX4" fmla="*/ 3391 w 10046"/>
              <a:gd name="connsiteY4" fmla="*/ 6988 h 10000"/>
              <a:gd name="connsiteX5" fmla="*/ 46 w 10046"/>
              <a:gd name="connsiteY5" fmla="*/ 5000 h 10000"/>
              <a:gd name="connsiteX6" fmla="*/ 1713 w 10046"/>
              <a:gd name="connsiteY6" fmla="*/ 0 h 10000"/>
              <a:gd name="connsiteX0" fmla="*/ 393 w 8726"/>
              <a:gd name="connsiteY0" fmla="*/ 0 h 10000"/>
              <a:gd name="connsiteX1" fmla="*/ 8726 w 8726"/>
              <a:gd name="connsiteY1" fmla="*/ 0 h 10000"/>
              <a:gd name="connsiteX2" fmla="*/ 7059 w 8726"/>
              <a:gd name="connsiteY2" fmla="*/ 5000 h 10000"/>
              <a:gd name="connsiteX3" fmla="*/ 8726 w 8726"/>
              <a:gd name="connsiteY3" fmla="*/ 10000 h 10000"/>
              <a:gd name="connsiteX4" fmla="*/ 2071 w 8726"/>
              <a:gd name="connsiteY4" fmla="*/ 6988 h 10000"/>
              <a:gd name="connsiteX5" fmla="*/ 704 w 8726"/>
              <a:gd name="connsiteY5" fmla="*/ 4709 h 10000"/>
              <a:gd name="connsiteX6" fmla="*/ 393 w 8726"/>
              <a:gd name="connsiteY6" fmla="*/ 0 h 10000"/>
              <a:gd name="connsiteX0" fmla="*/ 314 w 10828"/>
              <a:gd name="connsiteY0" fmla="*/ 4524 h 10000"/>
              <a:gd name="connsiteX1" fmla="*/ 10828 w 10828"/>
              <a:gd name="connsiteY1" fmla="*/ 0 h 10000"/>
              <a:gd name="connsiteX2" fmla="*/ 8918 w 10828"/>
              <a:gd name="connsiteY2" fmla="*/ 5000 h 10000"/>
              <a:gd name="connsiteX3" fmla="*/ 10828 w 10828"/>
              <a:gd name="connsiteY3" fmla="*/ 10000 h 10000"/>
              <a:gd name="connsiteX4" fmla="*/ 3201 w 10828"/>
              <a:gd name="connsiteY4" fmla="*/ 6988 h 10000"/>
              <a:gd name="connsiteX5" fmla="*/ 1635 w 10828"/>
              <a:gd name="connsiteY5" fmla="*/ 4709 h 10000"/>
              <a:gd name="connsiteX6" fmla="*/ 314 w 10828"/>
              <a:gd name="connsiteY6" fmla="*/ 4524 h 10000"/>
              <a:gd name="connsiteX0" fmla="*/ 317 w 10831"/>
              <a:gd name="connsiteY0" fmla="*/ 4524 h 10000"/>
              <a:gd name="connsiteX1" fmla="*/ 10831 w 10831"/>
              <a:gd name="connsiteY1" fmla="*/ 0 h 10000"/>
              <a:gd name="connsiteX2" fmla="*/ 8921 w 10831"/>
              <a:gd name="connsiteY2" fmla="*/ 5000 h 10000"/>
              <a:gd name="connsiteX3" fmla="*/ 10831 w 10831"/>
              <a:gd name="connsiteY3" fmla="*/ 10000 h 10000"/>
              <a:gd name="connsiteX4" fmla="*/ 3349 w 10831"/>
              <a:gd name="connsiteY4" fmla="*/ 6388 h 10000"/>
              <a:gd name="connsiteX5" fmla="*/ 1638 w 10831"/>
              <a:gd name="connsiteY5" fmla="*/ 4709 h 10000"/>
              <a:gd name="connsiteX6" fmla="*/ 317 w 10831"/>
              <a:gd name="connsiteY6" fmla="*/ 4524 h 10000"/>
              <a:gd name="connsiteX0" fmla="*/ 317 w 10831"/>
              <a:gd name="connsiteY0" fmla="*/ 4524 h 10000"/>
              <a:gd name="connsiteX1" fmla="*/ 10831 w 10831"/>
              <a:gd name="connsiteY1" fmla="*/ 0 h 10000"/>
              <a:gd name="connsiteX2" fmla="*/ 8921 w 10831"/>
              <a:gd name="connsiteY2" fmla="*/ 5000 h 10000"/>
              <a:gd name="connsiteX3" fmla="*/ 10831 w 10831"/>
              <a:gd name="connsiteY3" fmla="*/ 10000 h 10000"/>
              <a:gd name="connsiteX4" fmla="*/ 3349 w 10831"/>
              <a:gd name="connsiteY4" fmla="*/ 6388 h 10000"/>
              <a:gd name="connsiteX5" fmla="*/ 1638 w 10831"/>
              <a:gd name="connsiteY5" fmla="*/ 4709 h 10000"/>
              <a:gd name="connsiteX6" fmla="*/ 317 w 10831"/>
              <a:gd name="connsiteY6" fmla="*/ 4524 h 10000"/>
              <a:gd name="connsiteX0" fmla="*/ 297 w 10811"/>
              <a:gd name="connsiteY0" fmla="*/ 4524 h 10000"/>
              <a:gd name="connsiteX1" fmla="*/ 10811 w 10811"/>
              <a:gd name="connsiteY1" fmla="*/ 0 h 10000"/>
              <a:gd name="connsiteX2" fmla="*/ 8901 w 10811"/>
              <a:gd name="connsiteY2" fmla="*/ 5000 h 10000"/>
              <a:gd name="connsiteX3" fmla="*/ 10811 w 10811"/>
              <a:gd name="connsiteY3" fmla="*/ 10000 h 10000"/>
              <a:gd name="connsiteX4" fmla="*/ 2082 w 10811"/>
              <a:gd name="connsiteY4" fmla="*/ 6699 h 10000"/>
              <a:gd name="connsiteX5" fmla="*/ 1618 w 10811"/>
              <a:gd name="connsiteY5" fmla="*/ 4709 h 10000"/>
              <a:gd name="connsiteX6" fmla="*/ 297 w 10811"/>
              <a:gd name="connsiteY6" fmla="*/ 4524 h 10000"/>
              <a:gd name="connsiteX0" fmla="*/ 431 w 10945"/>
              <a:gd name="connsiteY0" fmla="*/ 4524 h 10000"/>
              <a:gd name="connsiteX1" fmla="*/ 10945 w 10945"/>
              <a:gd name="connsiteY1" fmla="*/ 0 h 10000"/>
              <a:gd name="connsiteX2" fmla="*/ 9035 w 10945"/>
              <a:gd name="connsiteY2" fmla="*/ 5000 h 10000"/>
              <a:gd name="connsiteX3" fmla="*/ 10945 w 10945"/>
              <a:gd name="connsiteY3" fmla="*/ 10000 h 10000"/>
              <a:gd name="connsiteX4" fmla="*/ 2216 w 10945"/>
              <a:gd name="connsiteY4" fmla="*/ 6699 h 10000"/>
              <a:gd name="connsiteX5" fmla="*/ 848 w 10945"/>
              <a:gd name="connsiteY5" fmla="*/ 5127 h 10000"/>
              <a:gd name="connsiteX6" fmla="*/ 431 w 10945"/>
              <a:gd name="connsiteY6" fmla="*/ 4524 h 10000"/>
              <a:gd name="connsiteX0" fmla="*/ 483 w 10997"/>
              <a:gd name="connsiteY0" fmla="*/ 4524 h 10000"/>
              <a:gd name="connsiteX1" fmla="*/ 10997 w 10997"/>
              <a:gd name="connsiteY1" fmla="*/ 0 h 10000"/>
              <a:gd name="connsiteX2" fmla="*/ 9087 w 10997"/>
              <a:gd name="connsiteY2" fmla="*/ 5000 h 10000"/>
              <a:gd name="connsiteX3" fmla="*/ 10997 w 10997"/>
              <a:gd name="connsiteY3" fmla="*/ 10000 h 10000"/>
              <a:gd name="connsiteX4" fmla="*/ 3781 w 10997"/>
              <a:gd name="connsiteY4" fmla="*/ 6572 h 10000"/>
              <a:gd name="connsiteX5" fmla="*/ 900 w 10997"/>
              <a:gd name="connsiteY5" fmla="*/ 5127 h 10000"/>
              <a:gd name="connsiteX6" fmla="*/ 483 w 10997"/>
              <a:gd name="connsiteY6" fmla="*/ 4524 h 10000"/>
              <a:gd name="connsiteX0" fmla="*/ 483 w 10997"/>
              <a:gd name="connsiteY0" fmla="*/ 4524 h 10000"/>
              <a:gd name="connsiteX1" fmla="*/ 10997 w 10997"/>
              <a:gd name="connsiteY1" fmla="*/ 0 h 10000"/>
              <a:gd name="connsiteX2" fmla="*/ 9087 w 10997"/>
              <a:gd name="connsiteY2" fmla="*/ 5000 h 10000"/>
              <a:gd name="connsiteX3" fmla="*/ 10997 w 10997"/>
              <a:gd name="connsiteY3" fmla="*/ 10000 h 10000"/>
              <a:gd name="connsiteX4" fmla="*/ 3781 w 10997"/>
              <a:gd name="connsiteY4" fmla="*/ 6572 h 10000"/>
              <a:gd name="connsiteX5" fmla="*/ 900 w 10997"/>
              <a:gd name="connsiteY5" fmla="*/ 5127 h 10000"/>
              <a:gd name="connsiteX6" fmla="*/ 483 w 10997"/>
              <a:gd name="connsiteY6" fmla="*/ 4524 h 10000"/>
              <a:gd name="connsiteX0" fmla="*/ 483 w 10997"/>
              <a:gd name="connsiteY0" fmla="*/ 4524 h 9960"/>
              <a:gd name="connsiteX1" fmla="*/ 10997 w 10997"/>
              <a:gd name="connsiteY1" fmla="*/ 0 h 9960"/>
              <a:gd name="connsiteX2" fmla="*/ 9087 w 10997"/>
              <a:gd name="connsiteY2" fmla="*/ 5000 h 9960"/>
              <a:gd name="connsiteX3" fmla="*/ 10648 w 10997"/>
              <a:gd name="connsiteY3" fmla="*/ 9960 h 9960"/>
              <a:gd name="connsiteX4" fmla="*/ 3781 w 10997"/>
              <a:gd name="connsiteY4" fmla="*/ 6572 h 9960"/>
              <a:gd name="connsiteX5" fmla="*/ 900 w 10997"/>
              <a:gd name="connsiteY5" fmla="*/ 5127 h 9960"/>
              <a:gd name="connsiteX6" fmla="*/ 483 w 10997"/>
              <a:gd name="connsiteY6" fmla="*/ 4524 h 9960"/>
              <a:gd name="connsiteX0" fmla="*/ 439 w 10000"/>
              <a:gd name="connsiteY0" fmla="*/ 4542 h 10000"/>
              <a:gd name="connsiteX1" fmla="*/ 10000 w 10000"/>
              <a:gd name="connsiteY1" fmla="*/ 0 h 10000"/>
              <a:gd name="connsiteX2" fmla="*/ 8263 w 10000"/>
              <a:gd name="connsiteY2" fmla="*/ 5020 h 10000"/>
              <a:gd name="connsiteX3" fmla="*/ 9683 w 10000"/>
              <a:gd name="connsiteY3" fmla="*/ 10000 h 10000"/>
              <a:gd name="connsiteX4" fmla="*/ 3438 w 10000"/>
              <a:gd name="connsiteY4" fmla="*/ 6598 h 10000"/>
              <a:gd name="connsiteX5" fmla="*/ 818 w 10000"/>
              <a:gd name="connsiteY5" fmla="*/ 5148 h 10000"/>
              <a:gd name="connsiteX6" fmla="*/ 439 w 10000"/>
              <a:gd name="connsiteY6" fmla="*/ 4542 h 10000"/>
              <a:gd name="connsiteX0" fmla="*/ 439 w 10000"/>
              <a:gd name="connsiteY0" fmla="*/ 4542 h 9801"/>
              <a:gd name="connsiteX1" fmla="*/ 10000 w 10000"/>
              <a:gd name="connsiteY1" fmla="*/ 0 h 9801"/>
              <a:gd name="connsiteX2" fmla="*/ 8263 w 10000"/>
              <a:gd name="connsiteY2" fmla="*/ 5020 h 9801"/>
              <a:gd name="connsiteX3" fmla="*/ 9293 w 10000"/>
              <a:gd name="connsiteY3" fmla="*/ 9801 h 9801"/>
              <a:gd name="connsiteX4" fmla="*/ 3438 w 10000"/>
              <a:gd name="connsiteY4" fmla="*/ 6598 h 9801"/>
              <a:gd name="connsiteX5" fmla="*/ 818 w 10000"/>
              <a:gd name="connsiteY5" fmla="*/ 5148 h 9801"/>
              <a:gd name="connsiteX6" fmla="*/ 439 w 10000"/>
              <a:gd name="connsiteY6" fmla="*/ 4542 h 9801"/>
              <a:gd name="connsiteX0" fmla="*/ 439 w 9833"/>
              <a:gd name="connsiteY0" fmla="*/ 4683 h 10049"/>
              <a:gd name="connsiteX1" fmla="*/ 9833 w 9833"/>
              <a:gd name="connsiteY1" fmla="*/ 0 h 10049"/>
              <a:gd name="connsiteX2" fmla="*/ 8263 w 9833"/>
              <a:gd name="connsiteY2" fmla="*/ 5171 h 10049"/>
              <a:gd name="connsiteX3" fmla="*/ 9293 w 9833"/>
              <a:gd name="connsiteY3" fmla="*/ 10049 h 10049"/>
              <a:gd name="connsiteX4" fmla="*/ 3438 w 9833"/>
              <a:gd name="connsiteY4" fmla="*/ 6781 h 10049"/>
              <a:gd name="connsiteX5" fmla="*/ 818 w 9833"/>
              <a:gd name="connsiteY5" fmla="*/ 5302 h 10049"/>
              <a:gd name="connsiteX6" fmla="*/ 439 w 9833"/>
              <a:gd name="connsiteY6" fmla="*/ 4683 h 10049"/>
              <a:gd name="connsiteX0" fmla="*/ 446 w 10000"/>
              <a:gd name="connsiteY0" fmla="*/ 4660 h 10000"/>
              <a:gd name="connsiteX1" fmla="*/ 10000 w 10000"/>
              <a:gd name="connsiteY1" fmla="*/ 0 h 10000"/>
              <a:gd name="connsiteX2" fmla="*/ 8403 w 10000"/>
              <a:gd name="connsiteY2" fmla="*/ 5146 h 10000"/>
              <a:gd name="connsiteX3" fmla="*/ 9451 w 10000"/>
              <a:gd name="connsiteY3" fmla="*/ 10000 h 10000"/>
              <a:gd name="connsiteX4" fmla="*/ 3496 w 10000"/>
              <a:gd name="connsiteY4" fmla="*/ 6748 h 10000"/>
              <a:gd name="connsiteX5" fmla="*/ 832 w 10000"/>
              <a:gd name="connsiteY5" fmla="*/ 5276 h 10000"/>
              <a:gd name="connsiteX6" fmla="*/ 446 w 10000"/>
              <a:gd name="connsiteY6" fmla="*/ 4660 h 10000"/>
              <a:gd name="connsiteX0" fmla="*/ 455 w 10009"/>
              <a:gd name="connsiteY0" fmla="*/ 4660 h 10000"/>
              <a:gd name="connsiteX1" fmla="*/ 10009 w 10009"/>
              <a:gd name="connsiteY1" fmla="*/ 0 h 10000"/>
              <a:gd name="connsiteX2" fmla="*/ 8412 w 10009"/>
              <a:gd name="connsiteY2" fmla="*/ 5146 h 10000"/>
              <a:gd name="connsiteX3" fmla="*/ 9460 w 10009"/>
              <a:gd name="connsiteY3" fmla="*/ 10000 h 10000"/>
              <a:gd name="connsiteX4" fmla="*/ 3505 w 10009"/>
              <a:gd name="connsiteY4" fmla="*/ 6748 h 10000"/>
              <a:gd name="connsiteX5" fmla="*/ 841 w 10009"/>
              <a:gd name="connsiteY5" fmla="*/ 5276 h 10000"/>
              <a:gd name="connsiteX6" fmla="*/ 455 w 10009"/>
              <a:gd name="connsiteY6" fmla="*/ 4660 h 10000"/>
              <a:gd name="connsiteX0" fmla="*/ 448 w 10002"/>
              <a:gd name="connsiteY0" fmla="*/ 4660 h 10000"/>
              <a:gd name="connsiteX1" fmla="*/ 10002 w 10002"/>
              <a:gd name="connsiteY1" fmla="*/ 0 h 10000"/>
              <a:gd name="connsiteX2" fmla="*/ 8405 w 10002"/>
              <a:gd name="connsiteY2" fmla="*/ 5146 h 10000"/>
              <a:gd name="connsiteX3" fmla="*/ 9453 w 10002"/>
              <a:gd name="connsiteY3" fmla="*/ 10000 h 10000"/>
              <a:gd name="connsiteX4" fmla="*/ 3521 w 10002"/>
              <a:gd name="connsiteY4" fmla="*/ 6737 h 10000"/>
              <a:gd name="connsiteX5" fmla="*/ 834 w 10002"/>
              <a:gd name="connsiteY5" fmla="*/ 5276 h 10000"/>
              <a:gd name="connsiteX6" fmla="*/ 448 w 10002"/>
              <a:gd name="connsiteY6" fmla="*/ 4660 h 10000"/>
              <a:gd name="connsiteX0" fmla="*/ 448 w 10002"/>
              <a:gd name="connsiteY0" fmla="*/ 4660 h 10000"/>
              <a:gd name="connsiteX1" fmla="*/ 10002 w 10002"/>
              <a:gd name="connsiteY1" fmla="*/ 0 h 10000"/>
              <a:gd name="connsiteX2" fmla="*/ 8405 w 10002"/>
              <a:gd name="connsiteY2" fmla="*/ 5146 h 10000"/>
              <a:gd name="connsiteX3" fmla="*/ 9453 w 10002"/>
              <a:gd name="connsiteY3" fmla="*/ 10000 h 10000"/>
              <a:gd name="connsiteX4" fmla="*/ 3521 w 10002"/>
              <a:gd name="connsiteY4" fmla="*/ 6737 h 10000"/>
              <a:gd name="connsiteX5" fmla="*/ 834 w 10002"/>
              <a:gd name="connsiteY5" fmla="*/ 5276 h 10000"/>
              <a:gd name="connsiteX6" fmla="*/ 448 w 10002"/>
              <a:gd name="connsiteY6" fmla="*/ 4660 h 10000"/>
              <a:gd name="connsiteX0" fmla="*/ 447 w 10001"/>
              <a:gd name="connsiteY0" fmla="*/ 4660 h 10000"/>
              <a:gd name="connsiteX1" fmla="*/ 10001 w 10001"/>
              <a:gd name="connsiteY1" fmla="*/ 0 h 10000"/>
              <a:gd name="connsiteX2" fmla="*/ 8404 w 10001"/>
              <a:gd name="connsiteY2" fmla="*/ 5146 h 10000"/>
              <a:gd name="connsiteX3" fmla="*/ 9452 w 10001"/>
              <a:gd name="connsiteY3" fmla="*/ 10000 h 10000"/>
              <a:gd name="connsiteX4" fmla="*/ 3520 w 10001"/>
              <a:gd name="connsiteY4" fmla="*/ 6737 h 10000"/>
              <a:gd name="connsiteX5" fmla="*/ 835 w 10001"/>
              <a:gd name="connsiteY5" fmla="*/ 5253 h 10000"/>
              <a:gd name="connsiteX6" fmla="*/ 447 w 10001"/>
              <a:gd name="connsiteY6" fmla="*/ 4660 h 10000"/>
              <a:gd name="connsiteX0" fmla="*/ 457 w 10011"/>
              <a:gd name="connsiteY0" fmla="*/ 4660 h 10000"/>
              <a:gd name="connsiteX1" fmla="*/ 10011 w 10011"/>
              <a:gd name="connsiteY1" fmla="*/ 0 h 10000"/>
              <a:gd name="connsiteX2" fmla="*/ 8414 w 10011"/>
              <a:gd name="connsiteY2" fmla="*/ 5146 h 10000"/>
              <a:gd name="connsiteX3" fmla="*/ 9462 w 10011"/>
              <a:gd name="connsiteY3" fmla="*/ 10000 h 10000"/>
              <a:gd name="connsiteX4" fmla="*/ 3530 w 10011"/>
              <a:gd name="connsiteY4" fmla="*/ 6737 h 10000"/>
              <a:gd name="connsiteX5" fmla="*/ 845 w 10011"/>
              <a:gd name="connsiteY5" fmla="*/ 5253 h 10000"/>
              <a:gd name="connsiteX6" fmla="*/ 457 w 10011"/>
              <a:gd name="connsiteY6" fmla="*/ 4660 h 10000"/>
              <a:gd name="connsiteX0" fmla="*/ 447 w 10001"/>
              <a:gd name="connsiteY0" fmla="*/ 4660 h 10000"/>
              <a:gd name="connsiteX1" fmla="*/ 10001 w 10001"/>
              <a:gd name="connsiteY1" fmla="*/ 0 h 10000"/>
              <a:gd name="connsiteX2" fmla="*/ 8404 w 10001"/>
              <a:gd name="connsiteY2" fmla="*/ 5146 h 10000"/>
              <a:gd name="connsiteX3" fmla="*/ 9452 w 10001"/>
              <a:gd name="connsiteY3" fmla="*/ 10000 h 10000"/>
              <a:gd name="connsiteX4" fmla="*/ 3520 w 10001"/>
              <a:gd name="connsiteY4" fmla="*/ 6737 h 10000"/>
              <a:gd name="connsiteX5" fmla="*/ 835 w 10001"/>
              <a:gd name="connsiteY5" fmla="*/ 5253 h 10000"/>
              <a:gd name="connsiteX6" fmla="*/ 447 w 10001"/>
              <a:gd name="connsiteY6" fmla="*/ 4660 h 10000"/>
              <a:gd name="connsiteX0" fmla="*/ 353 w 9907"/>
              <a:gd name="connsiteY0" fmla="*/ 4660 h 10000"/>
              <a:gd name="connsiteX1" fmla="*/ 9907 w 9907"/>
              <a:gd name="connsiteY1" fmla="*/ 0 h 10000"/>
              <a:gd name="connsiteX2" fmla="*/ 8310 w 9907"/>
              <a:gd name="connsiteY2" fmla="*/ 5146 h 10000"/>
              <a:gd name="connsiteX3" fmla="*/ 9358 w 9907"/>
              <a:gd name="connsiteY3" fmla="*/ 10000 h 10000"/>
              <a:gd name="connsiteX4" fmla="*/ 3426 w 9907"/>
              <a:gd name="connsiteY4" fmla="*/ 6737 h 10000"/>
              <a:gd name="connsiteX5" fmla="*/ 741 w 9907"/>
              <a:gd name="connsiteY5" fmla="*/ 5253 h 10000"/>
              <a:gd name="connsiteX6" fmla="*/ 353 w 9907"/>
              <a:gd name="connsiteY6" fmla="*/ 4660 h 10000"/>
              <a:gd name="connsiteX0" fmla="*/ 234 w 9878"/>
              <a:gd name="connsiteY0" fmla="*/ 4660 h 10000"/>
              <a:gd name="connsiteX1" fmla="*/ 9878 w 9878"/>
              <a:gd name="connsiteY1" fmla="*/ 0 h 10000"/>
              <a:gd name="connsiteX2" fmla="*/ 8266 w 9878"/>
              <a:gd name="connsiteY2" fmla="*/ 5146 h 10000"/>
              <a:gd name="connsiteX3" fmla="*/ 9324 w 9878"/>
              <a:gd name="connsiteY3" fmla="*/ 10000 h 10000"/>
              <a:gd name="connsiteX4" fmla="*/ 3336 w 9878"/>
              <a:gd name="connsiteY4" fmla="*/ 6737 h 10000"/>
              <a:gd name="connsiteX5" fmla="*/ 626 w 9878"/>
              <a:gd name="connsiteY5" fmla="*/ 5253 h 10000"/>
              <a:gd name="connsiteX6" fmla="*/ 234 w 9878"/>
              <a:gd name="connsiteY6" fmla="*/ 4660 h 10000"/>
              <a:gd name="connsiteX0" fmla="*/ 237 w 10312"/>
              <a:gd name="connsiteY0" fmla="*/ 4461 h 9801"/>
              <a:gd name="connsiteX1" fmla="*/ 10312 w 10312"/>
              <a:gd name="connsiteY1" fmla="*/ 0 h 9801"/>
              <a:gd name="connsiteX2" fmla="*/ 8368 w 10312"/>
              <a:gd name="connsiteY2" fmla="*/ 4947 h 9801"/>
              <a:gd name="connsiteX3" fmla="*/ 9439 w 10312"/>
              <a:gd name="connsiteY3" fmla="*/ 9801 h 9801"/>
              <a:gd name="connsiteX4" fmla="*/ 3377 w 10312"/>
              <a:gd name="connsiteY4" fmla="*/ 6538 h 9801"/>
              <a:gd name="connsiteX5" fmla="*/ 634 w 10312"/>
              <a:gd name="connsiteY5" fmla="*/ 5054 h 9801"/>
              <a:gd name="connsiteX6" fmla="*/ 237 w 10312"/>
              <a:gd name="connsiteY6" fmla="*/ 4461 h 9801"/>
              <a:gd name="connsiteX0" fmla="*/ 230 w 10000"/>
              <a:gd name="connsiteY0" fmla="*/ 4552 h 10000"/>
              <a:gd name="connsiteX1" fmla="*/ 10000 w 10000"/>
              <a:gd name="connsiteY1" fmla="*/ 0 h 10000"/>
              <a:gd name="connsiteX2" fmla="*/ 8115 w 10000"/>
              <a:gd name="connsiteY2" fmla="*/ 5047 h 10000"/>
              <a:gd name="connsiteX3" fmla="*/ 9153 w 10000"/>
              <a:gd name="connsiteY3" fmla="*/ 10000 h 10000"/>
              <a:gd name="connsiteX4" fmla="*/ 3275 w 10000"/>
              <a:gd name="connsiteY4" fmla="*/ 6671 h 10000"/>
              <a:gd name="connsiteX5" fmla="*/ 615 w 10000"/>
              <a:gd name="connsiteY5" fmla="*/ 5157 h 10000"/>
              <a:gd name="connsiteX6" fmla="*/ 230 w 10000"/>
              <a:gd name="connsiteY6" fmla="*/ 4552 h 10000"/>
              <a:gd name="connsiteX0" fmla="*/ 168 w 10300"/>
              <a:gd name="connsiteY0" fmla="*/ 4652 h 10000"/>
              <a:gd name="connsiteX1" fmla="*/ 10300 w 10300"/>
              <a:gd name="connsiteY1" fmla="*/ 0 h 10000"/>
              <a:gd name="connsiteX2" fmla="*/ 8415 w 10300"/>
              <a:gd name="connsiteY2" fmla="*/ 5047 h 10000"/>
              <a:gd name="connsiteX3" fmla="*/ 9453 w 10300"/>
              <a:gd name="connsiteY3" fmla="*/ 10000 h 10000"/>
              <a:gd name="connsiteX4" fmla="*/ 3575 w 10300"/>
              <a:gd name="connsiteY4" fmla="*/ 6671 h 10000"/>
              <a:gd name="connsiteX5" fmla="*/ 915 w 10300"/>
              <a:gd name="connsiteY5" fmla="*/ 5157 h 10000"/>
              <a:gd name="connsiteX6" fmla="*/ 168 w 10300"/>
              <a:gd name="connsiteY6" fmla="*/ 4652 h 10000"/>
              <a:gd name="connsiteX0" fmla="*/ 202 w 10116"/>
              <a:gd name="connsiteY0" fmla="*/ 4585 h 10000"/>
              <a:gd name="connsiteX1" fmla="*/ 10116 w 10116"/>
              <a:gd name="connsiteY1" fmla="*/ 0 h 10000"/>
              <a:gd name="connsiteX2" fmla="*/ 8231 w 10116"/>
              <a:gd name="connsiteY2" fmla="*/ 5047 h 10000"/>
              <a:gd name="connsiteX3" fmla="*/ 9269 w 10116"/>
              <a:gd name="connsiteY3" fmla="*/ 10000 h 10000"/>
              <a:gd name="connsiteX4" fmla="*/ 3391 w 10116"/>
              <a:gd name="connsiteY4" fmla="*/ 6671 h 10000"/>
              <a:gd name="connsiteX5" fmla="*/ 731 w 10116"/>
              <a:gd name="connsiteY5" fmla="*/ 5157 h 10000"/>
              <a:gd name="connsiteX6" fmla="*/ 202 w 10116"/>
              <a:gd name="connsiteY6" fmla="*/ 4585 h 10000"/>
              <a:gd name="connsiteX0" fmla="*/ 207 w 10121"/>
              <a:gd name="connsiteY0" fmla="*/ 4585 h 10000"/>
              <a:gd name="connsiteX1" fmla="*/ 10121 w 10121"/>
              <a:gd name="connsiteY1" fmla="*/ 0 h 10000"/>
              <a:gd name="connsiteX2" fmla="*/ 8236 w 10121"/>
              <a:gd name="connsiteY2" fmla="*/ 5047 h 10000"/>
              <a:gd name="connsiteX3" fmla="*/ 9274 w 10121"/>
              <a:gd name="connsiteY3" fmla="*/ 10000 h 10000"/>
              <a:gd name="connsiteX4" fmla="*/ 3396 w 10121"/>
              <a:gd name="connsiteY4" fmla="*/ 6671 h 10000"/>
              <a:gd name="connsiteX5" fmla="*/ 736 w 10121"/>
              <a:gd name="connsiteY5" fmla="*/ 5157 h 10000"/>
              <a:gd name="connsiteX6" fmla="*/ 207 w 10121"/>
              <a:gd name="connsiteY6" fmla="*/ 4585 h 10000"/>
              <a:gd name="connsiteX0" fmla="*/ 207 w 9489"/>
              <a:gd name="connsiteY0" fmla="*/ 5068 h 10483"/>
              <a:gd name="connsiteX1" fmla="*/ 9489 w 9489"/>
              <a:gd name="connsiteY1" fmla="*/ 0 h 10483"/>
              <a:gd name="connsiteX2" fmla="*/ 8236 w 9489"/>
              <a:gd name="connsiteY2" fmla="*/ 5530 h 10483"/>
              <a:gd name="connsiteX3" fmla="*/ 9274 w 9489"/>
              <a:gd name="connsiteY3" fmla="*/ 10483 h 10483"/>
              <a:gd name="connsiteX4" fmla="*/ 3396 w 9489"/>
              <a:gd name="connsiteY4" fmla="*/ 7154 h 10483"/>
              <a:gd name="connsiteX5" fmla="*/ 736 w 9489"/>
              <a:gd name="connsiteY5" fmla="*/ 5640 h 10483"/>
              <a:gd name="connsiteX6" fmla="*/ 207 w 9489"/>
              <a:gd name="connsiteY6" fmla="*/ 5068 h 10483"/>
              <a:gd name="connsiteX0" fmla="*/ 218 w 10000"/>
              <a:gd name="connsiteY0" fmla="*/ 4834 h 10381"/>
              <a:gd name="connsiteX1" fmla="*/ 10000 w 10000"/>
              <a:gd name="connsiteY1" fmla="*/ 0 h 10381"/>
              <a:gd name="connsiteX2" fmla="*/ 8680 w 10000"/>
              <a:gd name="connsiteY2" fmla="*/ 5275 h 10381"/>
              <a:gd name="connsiteX3" fmla="*/ 9134 w 10000"/>
              <a:gd name="connsiteY3" fmla="*/ 10381 h 10381"/>
              <a:gd name="connsiteX4" fmla="*/ 3579 w 10000"/>
              <a:gd name="connsiteY4" fmla="*/ 6824 h 10381"/>
              <a:gd name="connsiteX5" fmla="*/ 776 w 10000"/>
              <a:gd name="connsiteY5" fmla="*/ 5380 h 10381"/>
              <a:gd name="connsiteX6" fmla="*/ 218 w 10000"/>
              <a:gd name="connsiteY6" fmla="*/ 4834 h 10381"/>
              <a:gd name="connsiteX0" fmla="*/ 218 w 10000"/>
              <a:gd name="connsiteY0" fmla="*/ 4834 h 10381"/>
              <a:gd name="connsiteX1" fmla="*/ 10000 w 10000"/>
              <a:gd name="connsiteY1" fmla="*/ 0 h 10381"/>
              <a:gd name="connsiteX2" fmla="*/ 8680 w 10000"/>
              <a:gd name="connsiteY2" fmla="*/ 5275 h 10381"/>
              <a:gd name="connsiteX3" fmla="*/ 9134 w 10000"/>
              <a:gd name="connsiteY3" fmla="*/ 10381 h 10381"/>
              <a:gd name="connsiteX4" fmla="*/ 3345 w 10000"/>
              <a:gd name="connsiteY4" fmla="*/ 7041 h 10381"/>
              <a:gd name="connsiteX5" fmla="*/ 776 w 10000"/>
              <a:gd name="connsiteY5" fmla="*/ 5380 h 10381"/>
              <a:gd name="connsiteX6" fmla="*/ 218 w 10000"/>
              <a:gd name="connsiteY6" fmla="*/ 4834 h 10381"/>
              <a:gd name="connsiteX0" fmla="*/ 218 w 10000"/>
              <a:gd name="connsiteY0" fmla="*/ 4834 h 10432"/>
              <a:gd name="connsiteX1" fmla="*/ 10000 w 10000"/>
              <a:gd name="connsiteY1" fmla="*/ 0 h 10432"/>
              <a:gd name="connsiteX2" fmla="*/ 8680 w 10000"/>
              <a:gd name="connsiteY2" fmla="*/ 5275 h 10432"/>
              <a:gd name="connsiteX3" fmla="*/ 9218 w 10000"/>
              <a:gd name="connsiteY3" fmla="*/ 10432 h 10432"/>
              <a:gd name="connsiteX4" fmla="*/ 3345 w 10000"/>
              <a:gd name="connsiteY4" fmla="*/ 7041 h 10432"/>
              <a:gd name="connsiteX5" fmla="*/ 776 w 10000"/>
              <a:gd name="connsiteY5" fmla="*/ 5380 h 10432"/>
              <a:gd name="connsiteX6" fmla="*/ 218 w 10000"/>
              <a:gd name="connsiteY6" fmla="*/ 4834 h 10432"/>
              <a:gd name="connsiteX0" fmla="*/ 218 w 9962"/>
              <a:gd name="connsiteY0" fmla="*/ 4909 h 10507"/>
              <a:gd name="connsiteX1" fmla="*/ 9962 w 9962"/>
              <a:gd name="connsiteY1" fmla="*/ 0 h 10507"/>
              <a:gd name="connsiteX2" fmla="*/ 8680 w 9962"/>
              <a:gd name="connsiteY2" fmla="*/ 5350 h 10507"/>
              <a:gd name="connsiteX3" fmla="*/ 9218 w 9962"/>
              <a:gd name="connsiteY3" fmla="*/ 10507 h 10507"/>
              <a:gd name="connsiteX4" fmla="*/ 3345 w 9962"/>
              <a:gd name="connsiteY4" fmla="*/ 7116 h 10507"/>
              <a:gd name="connsiteX5" fmla="*/ 776 w 9962"/>
              <a:gd name="connsiteY5" fmla="*/ 5455 h 10507"/>
              <a:gd name="connsiteX6" fmla="*/ 218 w 9962"/>
              <a:gd name="connsiteY6" fmla="*/ 4909 h 10507"/>
              <a:gd name="connsiteX0" fmla="*/ 219 w 10000"/>
              <a:gd name="connsiteY0" fmla="*/ 4672 h 10000"/>
              <a:gd name="connsiteX1" fmla="*/ 10000 w 10000"/>
              <a:gd name="connsiteY1" fmla="*/ 0 h 10000"/>
              <a:gd name="connsiteX2" fmla="*/ 8713 w 10000"/>
              <a:gd name="connsiteY2" fmla="*/ 5092 h 10000"/>
              <a:gd name="connsiteX3" fmla="*/ 9253 w 10000"/>
              <a:gd name="connsiteY3" fmla="*/ 10000 h 10000"/>
              <a:gd name="connsiteX4" fmla="*/ 3358 w 10000"/>
              <a:gd name="connsiteY4" fmla="*/ 6773 h 10000"/>
              <a:gd name="connsiteX5" fmla="*/ 779 w 10000"/>
              <a:gd name="connsiteY5" fmla="*/ 5192 h 10000"/>
              <a:gd name="connsiteX6" fmla="*/ 219 w 10000"/>
              <a:gd name="connsiteY6" fmla="*/ 4672 h 10000"/>
              <a:gd name="connsiteX0" fmla="*/ 219 w 10000"/>
              <a:gd name="connsiteY0" fmla="*/ 4672 h 10000"/>
              <a:gd name="connsiteX1" fmla="*/ 10000 w 10000"/>
              <a:gd name="connsiteY1" fmla="*/ 0 h 10000"/>
              <a:gd name="connsiteX2" fmla="*/ 8713 w 10000"/>
              <a:gd name="connsiteY2" fmla="*/ 5092 h 10000"/>
              <a:gd name="connsiteX3" fmla="*/ 9253 w 10000"/>
              <a:gd name="connsiteY3" fmla="*/ 10000 h 10000"/>
              <a:gd name="connsiteX4" fmla="*/ 3358 w 10000"/>
              <a:gd name="connsiteY4" fmla="*/ 6773 h 10000"/>
              <a:gd name="connsiteX5" fmla="*/ 779 w 10000"/>
              <a:gd name="connsiteY5" fmla="*/ 5192 h 10000"/>
              <a:gd name="connsiteX6" fmla="*/ 219 w 10000"/>
              <a:gd name="connsiteY6" fmla="*/ 4672 h 10000"/>
              <a:gd name="connsiteX0" fmla="*/ 219 w 10000"/>
              <a:gd name="connsiteY0" fmla="*/ 4672 h 9710"/>
              <a:gd name="connsiteX1" fmla="*/ 10000 w 10000"/>
              <a:gd name="connsiteY1" fmla="*/ 0 h 9710"/>
              <a:gd name="connsiteX2" fmla="*/ 8713 w 10000"/>
              <a:gd name="connsiteY2" fmla="*/ 5092 h 9710"/>
              <a:gd name="connsiteX3" fmla="*/ 9764 w 10000"/>
              <a:gd name="connsiteY3" fmla="*/ 9710 h 9710"/>
              <a:gd name="connsiteX4" fmla="*/ 3358 w 10000"/>
              <a:gd name="connsiteY4" fmla="*/ 6773 h 9710"/>
              <a:gd name="connsiteX5" fmla="*/ 779 w 10000"/>
              <a:gd name="connsiteY5" fmla="*/ 5192 h 9710"/>
              <a:gd name="connsiteX6" fmla="*/ 219 w 10000"/>
              <a:gd name="connsiteY6" fmla="*/ 4672 h 9710"/>
              <a:gd name="connsiteX0" fmla="*/ 219 w 10000"/>
              <a:gd name="connsiteY0" fmla="*/ 4812 h 10000"/>
              <a:gd name="connsiteX1" fmla="*/ 10000 w 10000"/>
              <a:gd name="connsiteY1" fmla="*/ 0 h 10000"/>
              <a:gd name="connsiteX2" fmla="*/ 8713 w 10000"/>
              <a:gd name="connsiteY2" fmla="*/ 5244 h 10000"/>
              <a:gd name="connsiteX3" fmla="*/ 9764 w 10000"/>
              <a:gd name="connsiteY3" fmla="*/ 10000 h 10000"/>
              <a:gd name="connsiteX4" fmla="*/ 4039 w 10000"/>
              <a:gd name="connsiteY4" fmla="*/ 6577 h 10000"/>
              <a:gd name="connsiteX5" fmla="*/ 779 w 10000"/>
              <a:gd name="connsiteY5" fmla="*/ 5347 h 10000"/>
              <a:gd name="connsiteX6" fmla="*/ 219 w 10000"/>
              <a:gd name="connsiteY6" fmla="*/ 4812 h 10000"/>
              <a:gd name="connsiteX0" fmla="*/ 219 w 10000"/>
              <a:gd name="connsiteY0" fmla="*/ 4812 h 10000"/>
              <a:gd name="connsiteX1" fmla="*/ 10000 w 10000"/>
              <a:gd name="connsiteY1" fmla="*/ 0 h 10000"/>
              <a:gd name="connsiteX2" fmla="*/ 8713 w 10000"/>
              <a:gd name="connsiteY2" fmla="*/ 5244 h 10000"/>
              <a:gd name="connsiteX3" fmla="*/ 9764 w 10000"/>
              <a:gd name="connsiteY3" fmla="*/ 10000 h 10000"/>
              <a:gd name="connsiteX4" fmla="*/ 3613 w 10000"/>
              <a:gd name="connsiteY4" fmla="*/ 6826 h 10000"/>
              <a:gd name="connsiteX5" fmla="*/ 779 w 10000"/>
              <a:gd name="connsiteY5" fmla="*/ 5347 h 10000"/>
              <a:gd name="connsiteX6" fmla="*/ 219 w 10000"/>
              <a:gd name="connsiteY6" fmla="*/ 4812 h 10000"/>
              <a:gd name="connsiteX0" fmla="*/ 219 w 9764"/>
              <a:gd name="connsiteY0" fmla="*/ 4950 h 10138"/>
              <a:gd name="connsiteX1" fmla="*/ 9554 w 9764"/>
              <a:gd name="connsiteY1" fmla="*/ 0 h 10138"/>
              <a:gd name="connsiteX2" fmla="*/ 8713 w 9764"/>
              <a:gd name="connsiteY2" fmla="*/ 5382 h 10138"/>
              <a:gd name="connsiteX3" fmla="*/ 9764 w 9764"/>
              <a:gd name="connsiteY3" fmla="*/ 10138 h 10138"/>
              <a:gd name="connsiteX4" fmla="*/ 3613 w 9764"/>
              <a:gd name="connsiteY4" fmla="*/ 6964 h 10138"/>
              <a:gd name="connsiteX5" fmla="*/ 779 w 9764"/>
              <a:gd name="connsiteY5" fmla="*/ 5485 h 10138"/>
              <a:gd name="connsiteX6" fmla="*/ 219 w 9764"/>
              <a:gd name="connsiteY6" fmla="*/ 4950 h 10138"/>
              <a:gd name="connsiteX0" fmla="*/ 224 w 10000"/>
              <a:gd name="connsiteY0" fmla="*/ 5118 h 10235"/>
              <a:gd name="connsiteX1" fmla="*/ 9503 w 10000"/>
              <a:gd name="connsiteY1" fmla="*/ 0 h 10235"/>
              <a:gd name="connsiteX2" fmla="*/ 8924 w 10000"/>
              <a:gd name="connsiteY2" fmla="*/ 5544 h 10235"/>
              <a:gd name="connsiteX3" fmla="*/ 10000 w 10000"/>
              <a:gd name="connsiteY3" fmla="*/ 10235 h 10235"/>
              <a:gd name="connsiteX4" fmla="*/ 3700 w 10000"/>
              <a:gd name="connsiteY4" fmla="*/ 7104 h 10235"/>
              <a:gd name="connsiteX5" fmla="*/ 798 w 10000"/>
              <a:gd name="connsiteY5" fmla="*/ 5645 h 10235"/>
              <a:gd name="connsiteX6" fmla="*/ 224 w 10000"/>
              <a:gd name="connsiteY6" fmla="*/ 5118 h 10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235">
                <a:moveTo>
                  <a:pt x="224" y="5118"/>
                </a:moveTo>
                <a:cubicBezTo>
                  <a:pt x="3754" y="3718"/>
                  <a:pt x="6227" y="1436"/>
                  <a:pt x="9503" y="0"/>
                </a:cubicBezTo>
                <a:cubicBezTo>
                  <a:pt x="8597" y="-69"/>
                  <a:pt x="9075" y="4008"/>
                  <a:pt x="8924" y="5544"/>
                </a:cubicBezTo>
                <a:cubicBezTo>
                  <a:pt x="8771" y="7081"/>
                  <a:pt x="8953" y="10235"/>
                  <a:pt x="10000" y="10235"/>
                </a:cubicBezTo>
                <a:cubicBezTo>
                  <a:pt x="8337" y="9374"/>
                  <a:pt x="5576" y="7958"/>
                  <a:pt x="3700" y="7104"/>
                </a:cubicBezTo>
                <a:lnTo>
                  <a:pt x="798" y="5645"/>
                </a:lnTo>
                <a:cubicBezTo>
                  <a:pt x="182" y="5340"/>
                  <a:pt x="-303" y="5309"/>
                  <a:pt x="224" y="5118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8"/>
          <p:cNvSpPr/>
          <p:nvPr/>
        </p:nvSpPr>
        <p:spPr>
          <a:xfrm>
            <a:off x="4572000" y="-125"/>
            <a:ext cx="4572000" cy="45975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6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8;p50"/>
          <p:cNvSpPr txBox="1">
            <a:spLocks noGrp="1"/>
          </p:cNvSpPr>
          <p:nvPr>
            <p:ph type="sldNum" idx="12"/>
          </p:nvPr>
        </p:nvSpPr>
        <p:spPr>
          <a:xfrm>
            <a:off x="8530149" y="48413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2619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</p:sldLayoutIdLst>
  <p:timing>
    <p:tnLst>
      <p:par>
        <p:cTn id="1" dur="indefinite" restart="never" nodeType="tmRoot"/>
      </p:par>
    </p:tnLst>
  </p:timing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10.png"/><Relationship Id="rId7" Type="http://schemas.openxmlformats.org/officeDocument/2006/relationships/image" Target="../media/image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53.png"/><Relationship Id="rId26" Type="http://schemas.openxmlformats.org/officeDocument/2006/relationships/image" Target="../media/image57.png"/><Relationship Id="rId39" Type="http://schemas.openxmlformats.org/officeDocument/2006/relationships/image" Target="../media/image15.png"/><Relationship Id="rId3" Type="http://schemas.openxmlformats.org/officeDocument/2006/relationships/customXml" Target="../ink/ink1.xml"/><Relationship Id="rId21" Type="http://schemas.openxmlformats.org/officeDocument/2006/relationships/customXml" Target="../ink/ink5.xml"/><Relationship Id="rId34" Type="http://schemas.openxmlformats.org/officeDocument/2006/relationships/image" Target="../media/image10.png"/><Relationship Id="rId42" Type="http://schemas.openxmlformats.org/officeDocument/2006/relationships/image" Target="../media/image18.png"/><Relationship Id="rId17" Type="http://schemas.openxmlformats.org/officeDocument/2006/relationships/customXml" Target="../ink/ink3.xml"/><Relationship Id="rId25" Type="http://schemas.openxmlformats.org/officeDocument/2006/relationships/customXml" Target="../ink/ink7.xml"/><Relationship Id="rId33" Type="http://schemas.openxmlformats.org/officeDocument/2006/relationships/image" Target="../media/image9.emf"/><Relationship Id="rId38" Type="http://schemas.openxmlformats.org/officeDocument/2006/relationships/image" Target="../media/image14.png"/><Relationship Id="rId2" Type="http://schemas.openxmlformats.org/officeDocument/2006/relationships/image" Target="../media/image8.png"/><Relationship Id="rId16" Type="http://schemas.openxmlformats.org/officeDocument/2006/relationships/image" Target="../media/image52.png"/><Relationship Id="rId20" Type="http://schemas.openxmlformats.org/officeDocument/2006/relationships/image" Target="../media/image54.png"/><Relationship Id="rId29" Type="http://schemas.openxmlformats.org/officeDocument/2006/relationships/customXml" Target="../ink/ink9.xml"/><Relationship Id="rId41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4" Type="http://schemas.openxmlformats.org/officeDocument/2006/relationships/image" Target="../media/image56.png"/><Relationship Id="rId32" Type="http://schemas.openxmlformats.org/officeDocument/2006/relationships/image" Target="../media/image60.png"/><Relationship Id="rId37" Type="http://schemas.openxmlformats.org/officeDocument/2006/relationships/image" Target="../media/image13.png"/><Relationship Id="rId40" Type="http://schemas.openxmlformats.org/officeDocument/2006/relationships/image" Target="../media/image16.png"/><Relationship Id="rId15" Type="http://schemas.openxmlformats.org/officeDocument/2006/relationships/customXml" Target="../ink/ink2.xml"/><Relationship Id="rId23" Type="http://schemas.openxmlformats.org/officeDocument/2006/relationships/customXml" Target="../ink/ink6.xml"/><Relationship Id="rId28" Type="http://schemas.openxmlformats.org/officeDocument/2006/relationships/image" Target="../media/image58.png"/><Relationship Id="rId36" Type="http://schemas.openxmlformats.org/officeDocument/2006/relationships/image" Target="../media/image12.png"/><Relationship Id="rId19" Type="http://schemas.openxmlformats.org/officeDocument/2006/relationships/customXml" Target="../ink/ink4.xml"/><Relationship Id="rId31" Type="http://schemas.openxmlformats.org/officeDocument/2006/relationships/customXml" Target="../ink/ink10.xml"/><Relationship Id="rId44" Type="http://schemas.openxmlformats.org/officeDocument/2006/relationships/image" Target="../media/image20.jpeg"/><Relationship Id="rId14" Type="http://schemas.openxmlformats.org/officeDocument/2006/relationships/image" Target="../media/image51.png"/><Relationship Id="rId22" Type="http://schemas.openxmlformats.org/officeDocument/2006/relationships/image" Target="../media/image55.png"/><Relationship Id="rId27" Type="http://schemas.openxmlformats.org/officeDocument/2006/relationships/customXml" Target="../ink/ink8.xml"/><Relationship Id="rId30" Type="http://schemas.openxmlformats.org/officeDocument/2006/relationships/image" Target="../media/image59.png"/><Relationship Id="rId35" Type="http://schemas.openxmlformats.org/officeDocument/2006/relationships/image" Target="../media/image11.png"/><Relationship Id="rId43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39.png"/><Relationship Id="rId7" Type="http://schemas.openxmlformats.org/officeDocument/2006/relationships/image" Target="../media/image24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9" Type="http://schemas.openxmlformats.org/officeDocument/2006/relationships/image" Target="../media/image2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5.png"/><Relationship Id="rId7" Type="http://schemas.openxmlformats.org/officeDocument/2006/relationships/image" Target="../media/image2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7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61.pn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6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590.png"/><Relationship Id="rId4" Type="http://schemas.openxmlformats.org/officeDocument/2006/relationships/image" Target="../media/image58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60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00.png"/><Relationship Id="rId4" Type="http://schemas.openxmlformats.org/officeDocument/2006/relationships/image" Target="../media/image6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7.png"/><Relationship Id="rId7" Type="http://schemas.openxmlformats.org/officeDocument/2006/relationships/image" Target="../media/image8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1.png"/><Relationship Id="rId5" Type="http://schemas.openxmlformats.org/officeDocument/2006/relationships/image" Target="../media/image82.png"/><Relationship Id="rId10" Type="http://schemas.openxmlformats.org/officeDocument/2006/relationships/image" Target="../media/image251.png"/><Relationship Id="rId4" Type="http://schemas.openxmlformats.org/officeDocument/2006/relationships/image" Target="../media/image98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589292" y="4761653"/>
            <a:ext cx="427531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 sz="1700" smtClean="0"/>
              <a:t>1</a:t>
            </a:fld>
            <a:endParaRPr sz="1700" dirty="0"/>
          </a:p>
        </p:txBody>
      </p:sp>
      <p:sp>
        <p:nvSpPr>
          <p:cNvPr id="6" name="Google Shape;54;p13"/>
          <p:cNvSpPr txBox="1">
            <a:spLocks/>
          </p:cNvSpPr>
          <p:nvPr/>
        </p:nvSpPr>
        <p:spPr>
          <a:xfrm>
            <a:off x="57149" y="849870"/>
            <a:ext cx="3008539" cy="132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First 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high </a:t>
            </a:r>
            <a:r>
              <a:rPr lang="en-US" sz="2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resοlutiοn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sz="22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in-gas-jet 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laser </a:t>
            </a:r>
            <a:r>
              <a:rPr lang="en-US" sz="22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spectrοscοpy</a:t>
            </a: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at </a:t>
            </a: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2200" baseline="300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en-US" sz="22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-LEB</a:t>
            </a:r>
          </a:p>
        </p:txBody>
      </p:sp>
      <p:pic>
        <p:nvPicPr>
          <p:cNvPr id="7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27" y="3972568"/>
            <a:ext cx="268457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7" t="10317" r="8792"/>
          <a:stretch/>
        </p:blipFill>
        <p:spPr>
          <a:xfrm>
            <a:off x="3086729" y="1101"/>
            <a:ext cx="6057271" cy="5154152"/>
          </a:xfrm>
          <a:prstGeom prst="rect">
            <a:avLst/>
          </a:prstGeom>
        </p:spPr>
      </p:pic>
      <p:sp>
        <p:nvSpPr>
          <p:cNvPr id="9" name="ZoneTexte 1"/>
          <p:cNvSpPr txBox="1"/>
          <p:nvPr/>
        </p:nvSpPr>
        <p:spPr>
          <a:xfrm>
            <a:off x="453580" y="2811132"/>
            <a:ext cx="2242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r-FR" dirty="0" smtClean="0"/>
              <a:t>Andres F. Lopez-</a:t>
            </a:r>
            <a:r>
              <a:rPr lang="fr-FR" dirty="0" err="1" smtClean="0"/>
              <a:t>Loaiza</a:t>
            </a:r>
            <a:endParaRPr lang="fr-FR" dirty="0" smtClean="0"/>
          </a:p>
          <a:p>
            <a:pPr algn="ctr"/>
            <a:r>
              <a:rPr lang="fr-FR" dirty="0" smtClean="0"/>
              <a:t>On </a:t>
            </a:r>
            <a:r>
              <a:rPr lang="fr-FR" dirty="0" err="1" smtClean="0"/>
              <a:t>behalf</a:t>
            </a:r>
            <a:r>
              <a:rPr lang="fr-FR" dirty="0" smtClean="0"/>
              <a:t> of S</a:t>
            </a:r>
            <a:r>
              <a:rPr lang="fr-FR" baseline="30000" dirty="0" smtClean="0"/>
              <a:t>3</a:t>
            </a:r>
            <a:r>
              <a:rPr lang="fr-FR" dirty="0"/>
              <a:t>-LEB </a:t>
            </a:r>
            <a:r>
              <a:rPr lang="fr-FR" dirty="0" smtClean="0"/>
              <a:t>team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88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-199140" y="448522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Content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167" y="1162999"/>
            <a:ext cx="8776880" cy="317009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Resonance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Ionization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latin typeface="Book Antiqua" panose="02040602050305030304" pitchFamily="18" charset="0"/>
              </a:rPr>
              <a:t> (</a:t>
            </a:r>
            <a:r>
              <a:rPr lang="fr-FR" sz="2000" dirty="0" smtClean="0">
                <a:latin typeface="Book Antiqua" panose="02040602050305030304" pitchFamily="18" charset="0"/>
              </a:rPr>
              <a:t>RIS) and S</a:t>
            </a:r>
            <a:r>
              <a:rPr lang="fr-FR" sz="2000" baseline="30000" dirty="0" smtClean="0"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latin typeface="Book Antiqua" panose="02040602050305030304" pitchFamily="18" charset="0"/>
              </a:rPr>
              <a:t>-LEB setup.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ALTISA: new laser </a:t>
            </a:r>
            <a:r>
              <a:rPr lang="fr-FR" sz="2000" dirty="0" err="1" smtClean="0"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latin typeface="Book Antiqua" panose="02040602050305030304" pitchFamily="18" charset="0"/>
              </a:rPr>
              <a:t> for S</a:t>
            </a:r>
            <a:r>
              <a:rPr lang="fr-FR" sz="2000" baseline="30000" dirty="0" smtClean="0">
                <a:latin typeface="Book Antiqua" panose="02040602050305030304" pitchFamily="18" charset="0"/>
              </a:rPr>
              <a:t>3</a:t>
            </a:r>
            <a:r>
              <a:rPr lang="fr-FR" sz="2000" dirty="0">
                <a:latin typeface="Book Antiqua" panose="02040602050305030304" pitchFamily="18" charset="0"/>
              </a:rPr>
              <a:t>.</a:t>
            </a:r>
            <a:endParaRPr lang="fr-FR" sz="2000" dirty="0" smtClean="0">
              <a:latin typeface="Book Antiqua" panose="02040602050305030304" pitchFamily="18" charset="0"/>
            </a:endParaRPr>
          </a:p>
          <a:p>
            <a:pPr lvl="2"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		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latin typeface="Book Antiqua" panose="02040602050305030304" pitchFamily="18" charset="0"/>
              </a:rPr>
              <a:t>Dy:   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latin typeface="Book Antiqua" panose="02040602050305030304" pitchFamily="18" charset="0"/>
              </a:rPr>
              <a:t>421nm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latin typeface="Book Antiqua" panose="02040602050305030304" pitchFamily="18" charset="0"/>
              </a:rPr>
              <a:t>418nm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  <a:endParaRPr lang="fr-FR" sz="13800" dirty="0" smtClean="0"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Commissioning and </a:t>
            </a:r>
            <a:r>
              <a:rPr lang="fr-FR" sz="2000" dirty="0" err="1" smtClean="0">
                <a:latin typeface="Book Antiqua" panose="02040602050305030304" pitchFamily="18" charset="0"/>
              </a:rPr>
              <a:t>characterization</a:t>
            </a:r>
            <a:r>
              <a:rPr lang="fr-FR" sz="2000" dirty="0" smtClean="0">
                <a:latin typeface="Book Antiqua" panose="02040602050305030304" pitchFamily="18" charset="0"/>
              </a:rPr>
              <a:t> of MR-TOF-MS (PILGRIM).</a:t>
            </a:r>
            <a:endParaRPr lang="fr-FR" sz="2000" dirty="0"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-199140" y="448522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Content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167" y="1162999"/>
            <a:ext cx="8776880" cy="317009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Resonance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Ionization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latin typeface="Book Antiqua" panose="02040602050305030304" pitchFamily="18" charset="0"/>
              </a:rPr>
              <a:t> (</a:t>
            </a:r>
            <a:r>
              <a:rPr lang="fr-FR" sz="2000" dirty="0" smtClean="0">
                <a:latin typeface="Book Antiqua" panose="02040602050305030304" pitchFamily="18" charset="0"/>
              </a:rPr>
              <a:t>RIS) and S</a:t>
            </a:r>
            <a:r>
              <a:rPr lang="fr-FR" sz="2000" baseline="30000" dirty="0" smtClean="0"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latin typeface="Book Antiqua" panose="02040602050305030304" pitchFamily="18" charset="0"/>
              </a:rPr>
              <a:t>-LEB setup.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ALTISA: new laser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for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fr-FR" sz="2000" dirty="0" smtClean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 lvl="2">
              <a:buClr>
                <a:srgbClr val="7030A0"/>
              </a:buClr>
              <a:buSzPct val="115000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                       		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Dy:   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421nm                                               </a:t>
            </a:r>
            <a:r>
              <a:rPr lang="fr-FR" sz="1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418nm                                               </a:t>
            </a:r>
            <a:r>
              <a:rPr lang="fr-FR" sz="1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fr-FR" sz="13800" dirty="0" smtClean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Commissioning and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characterization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MR-TOF-MS (PILGRIM).</a:t>
            </a:r>
            <a:endParaRPr lang="fr-FR" sz="2000" dirty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38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4</a:t>
            </a:fld>
            <a:endParaRPr lang="fr-FR"/>
          </a:p>
        </p:txBody>
      </p:sp>
      <p:grpSp>
        <p:nvGrpSpPr>
          <p:cNvPr id="62" name="Groupe 61"/>
          <p:cNvGrpSpPr/>
          <p:nvPr/>
        </p:nvGrpSpPr>
        <p:grpSpPr>
          <a:xfrm>
            <a:off x="1246429" y="827405"/>
            <a:ext cx="953456" cy="893141"/>
            <a:chOff x="2523016" y="1502669"/>
            <a:chExt cx="2017850" cy="1872760"/>
          </a:xfrm>
        </p:grpSpPr>
        <p:sp>
          <p:nvSpPr>
            <p:cNvPr id="66" name="Ellipse 65"/>
            <p:cNvSpPr/>
            <p:nvPr/>
          </p:nvSpPr>
          <p:spPr>
            <a:xfrm>
              <a:off x="3461712" y="1602871"/>
              <a:ext cx="914400" cy="8746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Ellipse 66"/>
            <p:cNvSpPr/>
            <p:nvPr/>
          </p:nvSpPr>
          <p:spPr>
            <a:xfrm>
              <a:off x="3004512" y="1502669"/>
              <a:ext cx="914400" cy="87464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381000" dist="1524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Ellipse 67"/>
            <p:cNvSpPr/>
            <p:nvPr/>
          </p:nvSpPr>
          <p:spPr>
            <a:xfrm>
              <a:off x="3626466" y="2034033"/>
              <a:ext cx="914400" cy="87464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Ellipse 68"/>
            <p:cNvSpPr/>
            <p:nvPr/>
          </p:nvSpPr>
          <p:spPr>
            <a:xfrm>
              <a:off x="3461712" y="2425869"/>
              <a:ext cx="914400" cy="8746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Ellipse 69"/>
            <p:cNvSpPr/>
            <p:nvPr/>
          </p:nvSpPr>
          <p:spPr>
            <a:xfrm>
              <a:off x="2613551" y="1626141"/>
              <a:ext cx="914400" cy="874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Ellipse 70"/>
            <p:cNvSpPr/>
            <p:nvPr/>
          </p:nvSpPr>
          <p:spPr>
            <a:xfrm>
              <a:off x="2613551" y="2389944"/>
              <a:ext cx="914400" cy="8746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Ellipse 71"/>
            <p:cNvSpPr/>
            <p:nvPr/>
          </p:nvSpPr>
          <p:spPr>
            <a:xfrm>
              <a:off x="2523016" y="1894505"/>
              <a:ext cx="914400" cy="8746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Ellipse 72"/>
            <p:cNvSpPr/>
            <p:nvPr/>
          </p:nvSpPr>
          <p:spPr>
            <a:xfrm>
              <a:off x="2963626" y="2500785"/>
              <a:ext cx="914400" cy="874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Ellipse 73"/>
            <p:cNvSpPr/>
            <p:nvPr/>
          </p:nvSpPr>
          <p:spPr>
            <a:xfrm>
              <a:off x="3138664" y="1847038"/>
              <a:ext cx="914400" cy="874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381000" dist="127000" dir="2880000">
                <a:schemeClr val="tx1">
                  <a:lumMod val="85000"/>
                  <a:lumOff val="1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48342" y="0"/>
            <a:ext cx="2745862" cy="2628088"/>
            <a:chOff x="348342" y="0"/>
            <a:chExt cx="2745862" cy="2628088"/>
          </a:xfrm>
        </p:grpSpPr>
        <p:sp>
          <p:nvSpPr>
            <p:cNvPr id="63" name="Ellipse 62"/>
            <p:cNvSpPr/>
            <p:nvPr/>
          </p:nvSpPr>
          <p:spPr>
            <a:xfrm rot="19296043">
              <a:off x="1174015" y="14212"/>
              <a:ext cx="1187611" cy="2613876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  <a:effectLst>
              <a:outerShdw blurRad="76200" dist="38100" dir="18900000" algn="bl" rotWithShape="0">
                <a:prstClr val="black">
                  <a:alpha val="4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Ellipse 63"/>
            <p:cNvSpPr/>
            <p:nvPr/>
          </p:nvSpPr>
          <p:spPr>
            <a:xfrm rot="1832999">
              <a:off x="1101846" y="0"/>
              <a:ext cx="1105263" cy="2613876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Ellipse 64"/>
            <p:cNvSpPr/>
            <p:nvPr/>
          </p:nvSpPr>
          <p:spPr>
            <a:xfrm rot="16200000">
              <a:off x="1184122" y="-112985"/>
              <a:ext cx="1074301" cy="2745862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6" name="Ellipse 55"/>
          <p:cNvSpPr/>
          <p:nvPr/>
        </p:nvSpPr>
        <p:spPr>
          <a:xfrm>
            <a:off x="365298" y="1391625"/>
            <a:ext cx="217706" cy="207687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762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Ellipse 97"/>
          <p:cNvSpPr/>
          <p:nvPr/>
        </p:nvSpPr>
        <p:spPr>
          <a:xfrm>
            <a:off x="1797152" y="2134087"/>
            <a:ext cx="217706" cy="207687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762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/>
          <p:cNvSpPr/>
          <p:nvPr/>
        </p:nvSpPr>
        <p:spPr>
          <a:xfrm>
            <a:off x="2199885" y="1637826"/>
            <a:ext cx="217706" cy="207687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762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Ellipse 99"/>
          <p:cNvSpPr/>
          <p:nvPr/>
        </p:nvSpPr>
        <p:spPr>
          <a:xfrm>
            <a:off x="2626351" y="814125"/>
            <a:ext cx="137850" cy="144329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508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Ellipse 101"/>
          <p:cNvSpPr/>
          <p:nvPr/>
        </p:nvSpPr>
        <p:spPr>
          <a:xfrm>
            <a:off x="1289785" y="201940"/>
            <a:ext cx="137850" cy="144329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508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3042821" y="651902"/>
            <a:ext cx="1697807" cy="384066"/>
            <a:chOff x="2938181" y="651903"/>
            <a:chExt cx="1697807" cy="384066"/>
          </a:xfrm>
        </p:grpSpPr>
        <p:sp>
          <p:nvSpPr>
            <p:cNvPr id="7" name="Rectangle à coins arrondis 6"/>
            <p:cNvSpPr/>
            <p:nvPr/>
          </p:nvSpPr>
          <p:spPr>
            <a:xfrm>
              <a:off x="2938181" y="795461"/>
              <a:ext cx="1213685" cy="15946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0A2E0C8F-2F7C-BD5E-AC3E-56389FC8D177}"/>
                </a:ext>
              </a:extLst>
            </p:cNvPr>
            <p:cNvSpPr txBox="1"/>
            <p:nvPr/>
          </p:nvSpPr>
          <p:spPr bwMode="auto">
            <a:xfrm rot="10800000" flipV="1">
              <a:off x="4144294" y="651903"/>
              <a:ext cx="491694" cy="3840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Symbol" pitchFamily="18" charset="2"/>
                </a:rPr>
                <a:t>l</a:t>
              </a:r>
              <a:r>
                <a:rPr lang="en-US" sz="2000" baseline="-250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1</a:t>
              </a:r>
              <a:endParaRPr lang="en-US" sz="2000" baseline="-25000" dirty="0">
                <a:solidFill>
                  <a:schemeClr val="accent1">
                    <a:lumMod val="50000"/>
                  </a:schemeClr>
                </a:solidFill>
                <a:latin typeface="Symbol" pitchFamily="18" charset="2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2818290" y="125665"/>
            <a:ext cx="1874175" cy="408867"/>
            <a:chOff x="2805256" y="161681"/>
            <a:chExt cx="1874175" cy="408867"/>
          </a:xfrm>
        </p:grpSpPr>
        <p:sp>
          <p:nvSpPr>
            <p:cNvPr id="31" name="Rectangle à coins arrondis 30"/>
            <p:cNvSpPr/>
            <p:nvPr/>
          </p:nvSpPr>
          <p:spPr>
            <a:xfrm>
              <a:off x="2805256" y="336478"/>
              <a:ext cx="1456590" cy="15604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0A2E0C8F-2F7C-BD5E-AC3E-56389FC8D177}"/>
                </a:ext>
              </a:extLst>
            </p:cNvPr>
            <p:cNvSpPr txBox="1"/>
            <p:nvPr/>
          </p:nvSpPr>
          <p:spPr bwMode="auto">
            <a:xfrm rot="10800000" flipV="1">
              <a:off x="4254274" y="161681"/>
              <a:ext cx="425157" cy="4088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 dirty="0" smtClean="0">
                  <a:solidFill>
                    <a:schemeClr val="accent1">
                      <a:lumMod val="50000"/>
                    </a:schemeClr>
                  </a:solidFill>
                  <a:latin typeface="Symbol" pitchFamily="18" charset="2"/>
                </a:rPr>
                <a:t>l</a:t>
              </a:r>
              <a:r>
                <a:rPr lang="en-US" sz="2000" baseline="-25000" dirty="0">
                  <a:solidFill>
                    <a:schemeClr val="accent1">
                      <a:lumMod val="50000"/>
                    </a:schemeClr>
                  </a:solidFill>
                  <a:latin typeface="+mj-lt"/>
                </a:rPr>
                <a:t>2</a:t>
              </a:r>
              <a:endParaRPr lang="en-US" sz="2000" baseline="-25000" dirty="0">
                <a:solidFill>
                  <a:schemeClr val="accent1">
                    <a:lumMod val="50000"/>
                  </a:schemeClr>
                </a:solidFill>
                <a:latin typeface="Symbol" pitchFamily="18" charset="2"/>
              </a:endParaRPr>
            </a:p>
          </p:txBody>
        </p:sp>
      </p:grpSp>
      <p:sp>
        <p:nvSpPr>
          <p:cNvPr id="34" name="Ellipse 33"/>
          <p:cNvSpPr/>
          <p:nvPr/>
        </p:nvSpPr>
        <p:spPr>
          <a:xfrm>
            <a:off x="772113" y="740092"/>
            <a:ext cx="217706" cy="207687"/>
          </a:xfrm>
          <a:prstGeom prst="ellipse">
            <a:avLst/>
          </a:prstGeom>
          <a:solidFill>
            <a:srgbClr val="2E2EFA"/>
          </a:solidFill>
          <a:ln>
            <a:noFill/>
          </a:ln>
          <a:effectLst>
            <a:innerShdw dist="76200" dir="2160000">
              <a:schemeClr val="accent1">
                <a:lumMod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780098" y="2702838"/>
                <a:ext cx="13147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⟨"/>
                          <m:endChr m:val="⟩"/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fr-FR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fr-FR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98" y="2702838"/>
                <a:ext cx="1314782" cy="276999"/>
              </a:xfrm>
              <a:prstGeom prst="rect">
                <a:avLst/>
              </a:prstGeom>
              <a:blipFill>
                <a:blip r:embed="rId2"/>
                <a:stretch>
                  <a:fillRect l="-3704" t="-2174" r="-4630" b="-304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-148621" y="3813036"/>
            <a:ext cx="2869714" cy="517770"/>
            <a:chOff x="-148621" y="3813036"/>
            <a:chExt cx="2869714" cy="5177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3" name="ZoneTexte 212"/>
                <p:cNvSpPr txBox="1"/>
                <p:nvPr/>
              </p:nvSpPr>
              <p:spPr>
                <a:xfrm>
                  <a:off x="-148621" y="3845352"/>
                  <a:ext cx="1325307" cy="4854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  <m:sub>
                                <m:r>
                                  <a:rPr lang="fr-FR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𝑰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FR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(0)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acc>
                              <m:accPr>
                                <m:chr m:val="⃗"/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e>
                            </m:acc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acc>
                              <m:accPr>
                                <m:chr m:val="⃗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acc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13" name="ZoneTexte 2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48621" y="3845352"/>
                  <a:ext cx="1325307" cy="485454"/>
                </a:xfrm>
                <a:prstGeom prst="rect">
                  <a:avLst/>
                </a:prstGeom>
                <a:blipFill>
                  <a:blip r:embed="rId3"/>
                  <a:stretch>
                    <a:fillRect t="-2532" b="-1772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4" name="ZoneTexte 213"/>
                <p:cNvSpPr txBox="1"/>
                <p:nvPr/>
              </p:nvSpPr>
              <p:spPr>
                <a:xfrm>
                  <a:off x="1090916" y="3813036"/>
                  <a:ext cx="1630177" cy="5177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fr-FR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fr-FR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fr-F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</m:e>
                                      <m:sup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b>
                                      <m:sSubPr>
                                        <m:ctrlPr>
                                          <a:rPr lang="fr-F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fr-FR" i="1">
                                            <a:latin typeface="Cambria Math" panose="02040503050406030204" pitchFamily="18" charset="0"/>
                                          </a:rPr>
                                          <m:t>𝑒𝑥𝑡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sSup>
                                      <m:sSupPr>
                                        <m:ctrlPr>
                                          <a:rPr lang="fr-FR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fr-F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14" name="ZoneTexte 2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0916" y="3813036"/>
                  <a:ext cx="1630177" cy="51777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ZoneTexte 214"/>
              <p:cNvSpPr txBox="1"/>
              <p:nvPr/>
            </p:nvSpPr>
            <p:spPr>
              <a:xfrm>
                <a:off x="-23963" y="3156197"/>
                <a:ext cx="2842253" cy="477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Sup>
                        <m:sSubSupPr>
                          <m:ctrlP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r>
                        <a:rPr lang="fr-FR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𝜹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fr-FR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fr-FR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p>
                          </m:sSup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15" name="ZoneTexte 2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963" y="3156197"/>
                <a:ext cx="2842253" cy="4776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9" name="Groupe 238"/>
          <p:cNvGrpSpPr/>
          <p:nvPr/>
        </p:nvGrpSpPr>
        <p:grpSpPr>
          <a:xfrm>
            <a:off x="4792684" y="-116336"/>
            <a:ext cx="2491313" cy="2246769"/>
            <a:chOff x="4792684" y="-116336"/>
            <a:chExt cx="2491313" cy="2246769"/>
          </a:xfrm>
        </p:grpSpPr>
        <p:sp>
          <p:nvSpPr>
            <p:cNvPr id="216" name="Accolade ouvrante 215"/>
            <p:cNvSpPr/>
            <p:nvPr/>
          </p:nvSpPr>
          <p:spPr>
            <a:xfrm flipH="1">
              <a:off x="4792684" y="125002"/>
              <a:ext cx="265246" cy="1189685"/>
            </a:xfrm>
            <a:prstGeom prst="leftBrac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ZoneTexte 216"/>
                <p:cNvSpPr txBox="1"/>
                <p:nvPr/>
              </p:nvSpPr>
              <p:spPr>
                <a:xfrm>
                  <a:off x="5238244" y="-116336"/>
                  <a:ext cx="2045753" cy="22467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Tunable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err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Pulsed</a:t>
                  </a: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fr-F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</m:oMath>
                  </a14:m>
                  <a:r>
                    <a:rPr lang="fr-FR" sz="1200" dirty="0"/>
                    <a:t> 10 kHz</a:t>
                  </a:r>
                  <a:endPara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Time sychronization</a:t>
                  </a: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Spatial </a:t>
                  </a:r>
                  <a:r>
                    <a:rPr lang="fr-FR" dirty="0" err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overlapping</a:t>
                  </a:r>
                  <a:endPara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Broadband </a:t>
                  </a:r>
                  <a14:m>
                    <m:oMath xmlns:m="http://schemas.openxmlformats.org/officeDocument/2006/math"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GHz</a:t>
                  </a:r>
                  <a:endParaRPr lang="fr-FR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ü"/>
                  </a:pPr>
                  <a:r>
                    <a:rPr lang="fr-FR" dirty="0" err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Narrowband</a:t>
                  </a:r>
                  <a:r>
                    <a:rPr lang="fr-FR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a14:m>
                  <a:r>
                    <a:rPr lang="fr-FR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MHz</a:t>
                  </a:r>
                </a:p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endParaRPr lang="fr-FR" dirty="0"/>
                </a:p>
              </p:txBody>
            </p:sp>
          </mc:Choice>
          <mc:Fallback xmlns="">
            <p:sp>
              <p:nvSpPr>
                <p:cNvPr id="217" name="ZoneTexte 2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8244" y="-116336"/>
                  <a:ext cx="2045753" cy="2246769"/>
                </a:xfrm>
                <a:prstGeom prst="rect">
                  <a:avLst/>
                </a:prstGeom>
                <a:blipFill>
                  <a:blip r:embed="rId6"/>
                  <a:stretch>
                    <a:fillRect l="-29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2" name="Groupe 221"/>
          <p:cNvGrpSpPr/>
          <p:nvPr/>
        </p:nvGrpSpPr>
        <p:grpSpPr>
          <a:xfrm>
            <a:off x="2799972" y="2955576"/>
            <a:ext cx="1152268" cy="1582170"/>
            <a:chOff x="2799972" y="2955576"/>
            <a:chExt cx="1152268" cy="1582170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2" t="44417" r="45253" b="10569"/>
            <a:stretch/>
          </p:blipFill>
          <p:spPr>
            <a:xfrm>
              <a:off x="2799972" y="3027680"/>
              <a:ext cx="1152268" cy="1510066"/>
            </a:xfrm>
            <a:prstGeom prst="rect">
              <a:avLst/>
            </a:prstGeom>
          </p:spPr>
        </p:pic>
        <p:sp>
          <p:nvSpPr>
            <p:cNvPr id="221" name="Rectangle 220"/>
            <p:cNvSpPr/>
            <p:nvPr/>
          </p:nvSpPr>
          <p:spPr>
            <a:xfrm>
              <a:off x="3376106" y="2955576"/>
              <a:ext cx="416560" cy="1442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7" name="Groupe 226"/>
          <p:cNvGrpSpPr/>
          <p:nvPr/>
        </p:nvGrpSpPr>
        <p:grpSpPr>
          <a:xfrm>
            <a:off x="2800489" y="1667811"/>
            <a:ext cx="1550282" cy="1488386"/>
            <a:chOff x="3042390" y="1431294"/>
            <a:chExt cx="1550282" cy="1488386"/>
          </a:xfrm>
        </p:grpSpPr>
        <p:pic>
          <p:nvPicPr>
            <p:cNvPr id="220" name="Image 219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2" t="3935" r="31192" b="53068"/>
            <a:stretch/>
          </p:blipFill>
          <p:spPr>
            <a:xfrm>
              <a:off x="3042390" y="1431294"/>
              <a:ext cx="1476722" cy="1442425"/>
            </a:xfrm>
            <a:prstGeom prst="rect">
              <a:avLst/>
            </a:prstGeom>
          </p:spPr>
        </p:pic>
        <p:sp>
          <p:nvSpPr>
            <p:cNvPr id="224" name="Rectangle 223"/>
            <p:cNvSpPr/>
            <p:nvPr/>
          </p:nvSpPr>
          <p:spPr>
            <a:xfrm>
              <a:off x="4176112" y="2631209"/>
              <a:ext cx="416560" cy="2884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5" name="Groupe 234"/>
          <p:cNvGrpSpPr/>
          <p:nvPr/>
        </p:nvGrpSpPr>
        <p:grpSpPr>
          <a:xfrm>
            <a:off x="4919736" y="1856030"/>
            <a:ext cx="3726176" cy="2719819"/>
            <a:chOff x="4919736" y="1856030"/>
            <a:chExt cx="3726176" cy="2719819"/>
          </a:xfrm>
        </p:grpSpPr>
        <p:grpSp>
          <p:nvGrpSpPr>
            <p:cNvPr id="233" name="Groupe 232"/>
            <p:cNvGrpSpPr/>
            <p:nvPr/>
          </p:nvGrpSpPr>
          <p:grpSpPr>
            <a:xfrm>
              <a:off x="4919736" y="1856030"/>
              <a:ext cx="3726176" cy="2684220"/>
              <a:chOff x="4919736" y="1856030"/>
              <a:chExt cx="3726176" cy="2684220"/>
            </a:xfrm>
          </p:grpSpPr>
          <p:grpSp>
            <p:nvGrpSpPr>
              <p:cNvPr id="231" name="Groupe 230"/>
              <p:cNvGrpSpPr/>
              <p:nvPr/>
            </p:nvGrpSpPr>
            <p:grpSpPr>
              <a:xfrm>
                <a:off x="4919736" y="1856030"/>
                <a:ext cx="3726176" cy="2684220"/>
                <a:chOff x="4919736" y="1856030"/>
                <a:chExt cx="3726176" cy="2684220"/>
              </a:xfrm>
            </p:grpSpPr>
            <p:pic>
              <p:nvPicPr>
                <p:cNvPr id="229" name="Image 228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09" t="10057" r="7067" b="647"/>
                <a:stretch/>
              </p:blipFill>
              <p:spPr>
                <a:xfrm>
                  <a:off x="4919736" y="1856030"/>
                  <a:ext cx="3295511" cy="2684220"/>
                </a:xfrm>
                <a:prstGeom prst="rect">
                  <a:avLst/>
                </a:prstGeom>
              </p:spPr>
            </p:pic>
            <p:grpSp>
              <p:nvGrpSpPr>
                <p:cNvPr id="26" name="Groupe 25"/>
                <p:cNvGrpSpPr/>
                <p:nvPr/>
              </p:nvGrpSpPr>
              <p:grpSpPr>
                <a:xfrm>
                  <a:off x="8178059" y="1919447"/>
                  <a:ext cx="467853" cy="441892"/>
                  <a:chOff x="8092508" y="914090"/>
                  <a:chExt cx="364105" cy="330444"/>
                </a:xfrm>
              </p:grpSpPr>
              <p:grpSp>
                <p:nvGrpSpPr>
                  <p:cNvPr id="57" name="Groupe 56"/>
                  <p:cNvGrpSpPr/>
                  <p:nvPr/>
                </p:nvGrpSpPr>
                <p:grpSpPr>
                  <a:xfrm>
                    <a:off x="8127681" y="944993"/>
                    <a:ext cx="308147" cy="271652"/>
                    <a:chOff x="2523016" y="1502669"/>
                    <a:chExt cx="2017850" cy="1872760"/>
                  </a:xfrm>
                  <a:solidFill>
                    <a:schemeClr val="accent1"/>
                  </a:solidFill>
                </p:grpSpPr>
                <p:sp>
                  <p:nvSpPr>
                    <p:cNvPr id="58" name="Ellipse 57"/>
                    <p:cNvSpPr/>
                    <p:nvPr/>
                  </p:nvSpPr>
                  <p:spPr>
                    <a:xfrm>
                      <a:off x="3461712" y="160287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59" name="Ellipse 58"/>
                    <p:cNvSpPr/>
                    <p:nvPr/>
                  </p:nvSpPr>
                  <p:spPr>
                    <a:xfrm>
                      <a:off x="3004512" y="15026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524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60" name="Ellipse 59"/>
                    <p:cNvSpPr/>
                    <p:nvPr/>
                  </p:nvSpPr>
                  <p:spPr>
                    <a:xfrm>
                      <a:off x="3626466" y="2034033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61" name="Ellipse 60"/>
                    <p:cNvSpPr/>
                    <p:nvPr/>
                  </p:nvSpPr>
                  <p:spPr>
                    <a:xfrm>
                      <a:off x="3461712" y="24258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5" name="Ellipse 74"/>
                    <p:cNvSpPr/>
                    <p:nvPr/>
                  </p:nvSpPr>
                  <p:spPr>
                    <a:xfrm>
                      <a:off x="2613551" y="162614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6" name="Ellipse 75"/>
                    <p:cNvSpPr/>
                    <p:nvPr/>
                  </p:nvSpPr>
                  <p:spPr>
                    <a:xfrm>
                      <a:off x="2613551" y="2389944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7" name="Ellipse 76"/>
                    <p:cNvSpPr/>
                    <p:nvPr/>
                  </p:nvSpPr>
                  <p:spPr>
                    <a:xfrm>
                      <a:off x="2523016" y="1894505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8" name="Ellipse 77"/>
                    <p:cNvSpPr/>
                    <p:nvPr/>
                  </p:nvSpPr>
                  <p:spPr>
                    <a:xfrm>
                      <a:off x="2963626" y="2500785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9" name="Ellipse 78"/>
                    <p:cNvSpPr/>
                    <p:nvPr/>
                  </p:nvSpPr>
                  <p:spPr>
                    <a:xfrm>
                      <a:off x="3138664" y="1847038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17" name="Ellipse 16"/>
                  <p:cNvSpPr/>
                  <p:nvPr/>
                </p:nvSpPr>
                <p:spPr>
                  <a:xfrm>
                    <a:off x="8092508" y="914090"/>
                    <a:ext cx="364105" cy="330444"/>
                  </a:xfrm>
                  <a:prstGeom prst="ellipse">
                    <a:avLst/>
                  </a:prstGeom>
                  <a:noFill/>
                  <a:ln w="12700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3" name="Connecteur droit avec flèche 12"/>
                  <p:cNvCxnSpPr>
                    <a:stCxn id="17" idx="3"/>
                    <a:endCxn id="17" idx="7"/>
                  </p:cNvCxnSpPr>
                  <p:nvPr/>
                </p:nvCxnSpPr>
                <p:spPr>
                  <a:xfrm flipV="1">
                    <a:off x="8145830" y="962482"/>
                    <a:ext cx="257461" cy="233660"/>
                  </a:xfrm>
                  <a:prstGeom prst="straightConnector1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stealth" w="med" len="med"/>
                    <a:tailEnd type="stealth" w="med" len="med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32" name="Rectangle 231"/>
              <p:cNvSpPr/>
              <p:nvPr/>
            </p:nvSpPr>
            <p:spPr>
              <a:xfrm>
                <a:off x="5340351" y="3568194"/>
                <a:ext cx="2754112" cy="6483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34" name="ZoneTexte 233"/>
            <p:cNvSpPr txBox="1"/>
            <p:nvPr/>
          </p:nvSpPr>
          <p:spPr>
            <a:xfrm>
              <a:off x="7382029" y="4352920"/>
              <a:ext cx="452368" cy="222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/>
                <a:t>[MHz]</a:t>
              </a:r>
              <a:endParaRPr lang="fr-FR" sz="800" dirty="0"/>
            </a:p>
          </p:txBody>
        </p:sp>
      </p:grpSp>
      <p:grpSp>
        <p:nvGrpSpPr>
          <p:cNvPr id="238" name="Groupe 237"/>
          <p:cNvGrpSpPr/>
          <p:nvPr/>
        </p:nvGrpSpPr>
        <p:grpSpPr>
          <a:xfrm>
            <a:off x="3933646" y="2537251"/>
            <a:ext cx="5074390" cy="2067856"/>
            <a:chOff x="3933646" y="2537251"/>
            <a:chExt cx="5074390" cy="2067856"/>
          </a:xfrm>
        </p:grpSpPr>
        <p:pic>
          <p:nvPicPr>
            <p:cNvPr id="223" name="Image 22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60" t="38945" r="4048" b="10569"/>
            <a:stretch/>
          </p:blipFill>
          <p:spPr>
            <a:xfrm>
              <a:off x="3933646" y="2842490"/>
              <a:ext cx="945897" cy="1693663"/>
            </a:xfrm>
            <a:prstGeom prst="rect">
              <a:avLst/>
            </a:prstGeom>
          </p:spPr>
        </p:pic>
        <p:grpSp>
          <p:nvGrpSpPr>
            <p:cNvPr id="236" name="Groupe 235"/>
            <p:cNvGrpSpPr/>
            <p:nvPr/>
          </p:nvGrpSpPr>
          <p:grpSpPr>
            <a:xfrm>
              <a:off x="5342340" y="2537251"/>
              <a:ext cx="3665696" cy="2067856"/>
              <a:chOff x="5342340" y="2537251"/>
              <a:chExt cx="3665696" cy="2067856"/>
            </a:xfrm>
          </p:grpSpPr>
          <p:grpSp>
            <p:nvGrpSpPr>
              <p:cNvPr id="144" name="Groupe 143"/>
              <p:cNvGrpSpPr/>
              <p:nvPr/>
            </p:nvGrpSpPr>
            <p:grpSpPr>
              <a:xfrm rot="19140570">
                <a:off x="8349468" y="2537251"/>
                <a:ext cx="387614" cy="691703"/>
                <a:chOff x="6054301" y="261164"/>
                <a:chExt cx="401155" cy="674979"/>
              </a:xfrm>
            </p:grpSpPr>
            <p:grpSp>
              <p:nvGrpSpPr>
                <p:cNvPr id="125" name="Groupe 124"/>
                <p:cNvGrpSpPr/>
                <p:nvPr/>
              </p:nvGrpSpPr>
              <p:grpSpPr>
                <a:xfrm>
                  <a:off x="6054301" y="509506"/>
                  <a:ext cx="401155" cy="356335"/>
                  <a:chOff x="7597511" y="1012616"/>
                  <a:chExt cx="447939" cy="430747"/>
                </a:xfrm>
              </p:grpSpPr>
              <p:grpSp>
                <p:nvGrpSpPr>
                  <p:cNvPr id="131" name="Groupe 130"/>
                  <p:cNvGrpSpPr/>
                  <p:nvPr/>
                </p:nvGrpSpPr>
                <p:grpSpPr>
                  <a:xfrm>
                    <a:off x="7640591" y="1053427"/>
                    <a:ext cx="379097" cy="354109"/>
                    <a:chOff x="2523016" y="1502669"/>
                    <a:chExt cx="2017850" cy="1872760"/>
                  </a:xfrm>
                  <a:solidFill>
                    <a:schemeClr val="accent1"/>
                  </a:solidFill>
                </p:grpSpPr>
                <p:sp>
                  <p:nvSpPr>
                    <p:cNvPr id="133" name="Ellipse 132"/>
                    <p:cNvSpPr/>
                    <p:nvPr/>
                  </p:nvSpPr>
                  <p:spPr>
                    <a:xfrm>
                      <a:off x="3461712" y="160287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34" name="Ellipse 133"/>
                    <p:cNvSpPr/>
                    <p:nvPr/>
                  </p:nvSpPr>
                  <p:spPr>
                    <a:xfrm>
                      <a:off x="3004512" y="15026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524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135" name="Ellipse 134"/>
                    <p:cNvSpPr/>
                    <p:nvPr/>
                  </p:nvSpPr>
                  <p:spPr>
                    <a:xfrm>
                      <a:off x="3626466" y="2034033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36" name="Ellipse 135"/>
                    <p:cNvSpPr/>
                    <p:nvPr/>
                  </p:nvSpPr>
                  <p:spPr>
                    <a:xfrm>
                      <a:off x="3461712" y="24258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37" name="Ellipse 136"/>
                    <p:cNvSpPr/>
                    <p:nvPr/>
                  </p:nvSpPr>
                  <p:spPr>
                    <a:xfrm>
                      <a:off x="2613551" y="162614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38" name="Ellipse 137"/>
                    <p:cNvSpPr/>
                    <p:nvPr/>
                  </p:nvSpPr>
                  <p:spPr>
                    <a:xfrm>
                      <a:off x="2613551" y="2389944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39" name="Ellipse 138"/>
                    <p:cNvSpPr/>
                    <p:nvPr/>
                  </p:nvSpPr>
                  <p:spPr>
                    <a:xfrm>
                      <a:off x="2523016" y="1894505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40" name="Ellipse 139"/>
                    <p:cNvSpPr/>
                    <p:nvPr/>
                  </p:nvSpPr>
                  <p:spPr>
                    <a:xfrm>
                      <a:off x="2963626" y="2500785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41" name="Ellipse 140"/>
                    <p:cNvSpPr/>
                    <p:nvPr/>
                  </p:nvSpPr>
                  <p:spPr>
                    <a:xfrm>
                      <a:off x="3138664" y="1847038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132" name="Ellipse 131"/>
                  <p:cNvSpPr/>
                  <p:nvPr/>
                </p:nvSpPr>
                <p:spPr>
                  <a:xfrm>
                    <a:off x="7597511" y="1012616"/>
                    <a:ext cx="447939" cy="430747"/>
                  </a:xfrm>
                  <a:prstGeom prst="ellipse">
                    <a:avLst/>
                  </a:prstGeom>
                  <a:noFill/>
                  <a:ln w="12700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cxnSp>
              <p:nvCxnSpPr>
                <p:cNvPr id="128" name="Connecteur droit 127"/>
                <p:cNvCxnSpPr/>
                <p:nvPr/>
              </p:nvCxnSpPr>
              <p:spPr>
                <a:xfrm flipV="1">
                  <a:off x="6243938" y="836203"/>
                  <a:ext cx="0" cy="9994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grpSp>
              <p:nvGrpSpPr>
                <p:cNvPr id="143" name="Groupe 142"/>
                <p:cNvGrpSpPr/>
                <p:nvPr/>
              </p:nvGrpSpPr>
              <p:grpSpPr>
                <a:xfrm>
                  <a:off x="6104333" y="261164"/>
                  <a:ext cx="328052" cy="200816"/>
                  <a:chOff x="6097934" y="236629"/>
                  <a:chExt cx="328052" cy="200816"/>
                </a:xfrm>
              </p:grpSpPr>
              <p:sp>
                <p:nvSpPr>
                  <p:cNvPr id="127" name="Flèche courbée vers le haut 126"/>
                  <p:cNvSpPr/>
                  <p:nvPr/>
                </p:nvSpPr>
                <p:spPr>
                  <a:xfrm rot="15935189">
                    <a:off x="6200288" y="211747"/>
                    <a:ext cx="123344" cy="328052"/>
                  </a:xfrm>
                  <a:prstGeom prst="curvedUpArrow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3175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29" name="Connecteur droit avec flèche 128"/>
                  <p:cNvCxnSpPr/>
                  <p:nvPr/>
                </p:nvCxnSpPr>
                <p:spPr>
                  <a:xfrm rot="60000" flipH="1" flipV="1">
                    <a:off x="6247195" y="236629"/>
                    <a:ext cx="4062" cy="16710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none"/>
                    <a:tailEnd type="stealth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0" name="Connecteur droit 129"/>
                <p:cNvCxnSpPr/>
                <p:nvPr/>
              </p:nvCxnSpPr>
              <p:spPr>
                <a:xfrm flipH="1" flipV="1">
                  <a:off x="6250817" y="456509"/>
                  <a:ext cx="440" cy="88613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8" name="Groupe 167"/>
              <p:cNvGrpSpPr/>
              <p:nvPr/>
            </p:nvGrpSpPr>
            <p:grpSpPr>
              <a:xfrm rot="1596563">
                <a:off x="8422490" y="3215840"/>
                <a:ext cx="456448" cy="450494"/>
                <a:chOff x="6421650" y="489681"/>
                <a:chExt cx="1160250" cy="1195137"/>
              </a:xfrm>
            </p:grpSpPr>
            <p:grpSp>
              <p:nvGrpSpPr>
                <p:cNvPr id="146" name="Groupe 145"/>
                <p:cNvGrpSpPr/>
                <p:nvPr/>
              </p:nvGrpSpPr>
              <p:grpSpPr>
                <a:xfrm>
                  <a:off x="6622894" y="761350"/>
                  <a:ext cx="778290" cy="727063"/>
                  <a:chOff x="7597511" y="1012616"/>
                  <a:chExt cx="447939" cy="430747"/>
                </a:xfrm>
              </p:grpSpPr>
              <p:grpSp>
                <p:nvGrpSpPr>
                  <p:cNvPr id="152" name="Groupe 151"/>
                  <p:cNvGrpSpPr/>
                  <p:nvPr/>
                </p:nvGrpSpPr>
                <p:grpSpPr>
                  <a:xfrm>
                    <a:off x="7640591" y="1053427"/>
                    <a:ext cx="379097" cy="354109"/>
                    <a:chOff x="2523016" y="1502669"/>
                    <a:chExt cx="2017850" cy="1872760"/>
                  </a:xfrm>
                  <a:solidFill>
                    <a:schemeClr val="accent1"/>
                  </a:solidFill>
                </p:grpSpPr>
                <p:sp>
                  <p:nvSpPr>
                    <p:cNvPr id="154" name="Ellipse 153"/>
                    <p:cNvSpPr/>
                    <p:nvPr/>
                  </p:nvSpPr>
                  <p:spPr>
                    <a:xfrm>
                      <a:off x="3461712" y="160287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55" name="Ellipse 154"/>
                    <p:cNvSpPr/>
                    <p:nvPr/>
                  </p:nvSpPr>
                  <p:spPr>
                    <a:xfrm>
                      <a:off x="3004512" y="15026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524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156" name="Ellipse 155"/>
                    <p:cNvSpPr/>
                    <p:nvPr/>
                  </p:nvSpPr>
                  <p:spPr>
                    <a:xfrm>
                      <a:off x="3626466" y="2034033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57" name="Ellipse 156"/>
                    <p:cNvSpPr/>
                    <p:nvPr/>
                  </p:nvSpPr>
                  <p:spPr>
                    <a:xfrm>
                      <a:off x="3461712" y="2425869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58" name="Ellipse 157"/>
                    <p:cNvSpPr/>
                    <p:nvPr/>
                  </p:nvSpPr>
                  <p:spPr>
                    <a:xfrm>
                      <a:off x="2613551" y="1626141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59" name="Ellipse 158"/>
                    <p:cNvSpPr/>
                    <p:nvPr/>
                  </p:nvSpPr>
                  <p:spPr>
                    <a:xfrm>
                      <a:off x="2613551" y="2389944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60" name="Ellipse 159"/>
                    <p:cNvSpPr/>
                    <p:nvPr/>
                  </p:nvSpPr>
                  <p:spPr>
                    <a:xfrm>
                      <a:off x="2523016" y="1894505"/>
                      <a:ext cx="914400" cy="874644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61" name="Ellipse 160"/>
                    <p:cNvSpPr/>
                    <p:nvPr/>
                  </p:nvSpPr>
                  <p:spPr>
                    <a:xfrm>
                      <a:off x="2963626" y="2500785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162" name="Ellipse 161"/>
                    <p:cNvSpPr/>
                    <p:nvPr/>
                  </p:nvSpPr>
                  <p:spPr>
                    <a:xfrm>
                      <a:off x="3138664" y="1847038"/>
                      <a:ext cx="914400" cy="874644"/>
                    </a:xfrm>
                    <a:prstGeom prst="ellipse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>
                      <a:noFill/>
                    </a:ln>
                    <a:effectLst>
                      <a:innerShdw blurRad="381000" dist="127000" dir="2880000">
                        <a:schemeClr val="tx1">
                          <a:lumMod val="85000"/>
                          <a:lumOff val="15000"/>
                        </a:schemeClr>
                      </a:innerShdw>
                    </a:effectLst>
                    <a:scene3d>
                      <a:camera prst="orthographicFront"/>
                      <a:lightRig rig="threePt" dir="t"/>
                    </a:scene3d>
                    <a:sp3d>
                      <a:bevelT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153" name="Ellipse 152"/>
                  <p:cNvSpPr/>
                  <p:nvPr/>
                </p:nvSpPr>
                <p:spPr>
                  <a:xfrm>
                    <a:off x="7597511" y="1012616"/>
                    <a:ext cx="447939" cy="430747"/>
                  </a:xfrm>
                  <a:prstGeom prst="ellipse">
                    <a:avLst/>
                  </a:prstGeom>
                  <a:noFill/>
                  <a:ln w="12700"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cxnSp>
              <p:nvCxnSpPr>
                <p:cNvPr id="147" name="Connecteur droit 146"/>
                <p:cNvCxnSpPr/>
                <p:nvPr/>
              </p:nvCxnSpPr>
              <p:spPr>
                <a:xfrm flipV="1">
                  <a:off x="6990813" y="1427940"/>
                  <a:ext cx="0" cy="203917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Connecteur droit avec flèche 150"/>
                <p:cNvCxnSpPr/>
                <p:nvPr/>
              </p:nvCxnSpPr>
              <p:spPr>
                <a:xfrm rot="60000" flipH="1" flipV="1">
                  <a:off x="7002822" y="489681"/>
                  <a:ext cx="7881" cy="340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/>
                  <a:tailEnd type="stealth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3" name="Arc 162"/>
                <p:cNvSpPr/>
                <p:nvPr/>
              </p:nvSpPr>
              <p:spPr>
                <a:xfrm>
                  <a:off x="6866263" y="679615"/>
                  <a:ext cx="618068" cy="890531"/>
                </a:xfrm>
                <a:prstGeom prst="arc">
                  <a:avLst>
                    <a:gd name="adj1" fmla="val 14689851"/>
                    <a:gd name="adj2" fmla="val 7042522"/>
                  </a:avLst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5" name="Arc 164"/>
                <p:cNvSpPr/>
                <p:nvPr/>
              </p:nvSpPr>
              <p:spPr>
                <a:xfrm flipH="1">
                  <a:off x="6520192" y="679615"/>
                  <a:ext cx="618068" cy="871373"/>
                </a:xfrm>
                <a:prstGeom prst="arc">
                  <a:avLst>
                    <a:gd name="adj1" fmla="val 14625537"/>
                    <a:gd name="adj2" fmla="val 6821297"/>
                  </a:avLst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6" name="Arc 165"/>
                <p:cNvSpPr/>
                <p:nvPr/>
              </p:nvSpPr>
              <p:spPr>
                <a:xfrm>
                  <a:off x="6909800" y="575614"/>
                  <a:ext cx="672100" cy="1109204"/>
                </a:xfrm>
                <a:prstGeom prst="arc">
                  <a:avLst>
                    <a:gd name="adj1" fmla="val 14234052"/>
                    <a:gd name="adj2" fmla="val 7519864"/>
                  </a:avLst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7" name="Arc 166"/>
                <p:cNvSpPr/>
                <p:nvPr/>
              </p:nvSpPr>
              <p:spPr>
                <a:xfrm flipH="1">
                  <a:off x="6421650" y="553336"/>
                  <a:ext cx="660328" cy="1104059"/>
                </a:xfrm>
                <a:prstGeom prst="arc">
                  <a:avLst>
                    <a:gd name="adj1" fmla="val 14015596"/>
                    <a:gd name="adj2" fmla="val 7315434"/>
                  </a:avLst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99" name="Groupe 198"/>
              <p:cNvGrpSpPr/>
              <p:nvPr/>
            </p:nvGrpSpPr>
            <p:grpSpPr>
              <a:xfrm rot="16200000">
                <a:off x="8532372" y="4129442"/>
                <a:ext cx="420366" cy="530963"/>
                <a:chOff x="7605512" y="970901"/>
                <a:chExt cx="447939" cy="575588"/>
              </a:xfrm>
            </p:grpSpPr>
            <p:grpSp>
              <p:nvGrpSpPr>
                <p:cNvPr id="200" name="Groupe 199"/>
                <p:cNvGrpSpPr/>
                <p:nvPr/>
              </p:nvGrpSpPr>
              <p:grpSpPr>
                <a:xfrm>
                  <a:off x="7650894" y="1026014"/>
                  <a:ext cx="364733" cy="469891"/>
                  <a:chOff x="2577860" y="1357688"/>
                  <a:chExt cx="1941394" cy="2485095"/>
                </a:xfrm>
                <a:solidFill>
                  <a:schemeClr val="accent1"/>
                </a:solidFill>
              </p:grpSpPr>
              <p:sp>
                <p:nvSpPr>
                  <p:cNvPr id="202" name="Ellipse 201"/>
                  <p:cNvSpPr/>
                  <p:nvPr/>
                </p:nvSpPr>
                <p:spPr>
                  <a:xfrm>
                    <a:off x="3423088" y="1473104"/>
                    <a:ext cx="914400" cy="87464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3" name="Ellipse 202"/>
                  <p:cNvSpPr/>
                  <p:nvPr/>
                </p:nvSpPr>
                <p:spPr>
                  <a:xfrm>
                    <a:off x="3017829" y="1357688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524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4" name="Ellipse 203"/>
                  <p:cNvSpPr/>
                  <p:nvPr/>
                </p:nvSpPr>
                <p:spPr>
                  <a:xfrm>
                    <a:off x="3604854" y="2075457"/>
                    <a:ext cx="914400" cy="874643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5" name="Ellipse 204"/>
                  <p:cNvSpPr/>
                  <p:nvPr/>
                </p:nvSpPr>
                <p:spPr>
                  <a:xfrm>
                    <a:off x="3528443" y="2666616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6" name="Ellipse 205"/>
                  <p:cNvSpPr/>
                  <p:nvPr/>
                </p:nvSpPr>
                <p:spPr>
                  <a:xfrm>
                    <a:off x="2727408" y="1690965"/>
                    <a:ext cx="914401" cy="874643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7" name="Ellipse 206"/>
                  <p:cNvSpPr/>
                  <p:nvPr/>
                </p:nvSpPr>
                <p:spPr>
                  <a:xfrm>
                    <a:off x="2577860" y="2678986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8" name="Ellipse 207"/>
                  <p:cNvSpPr/>
                  <p:nvPr/>
                </p:nvSpPr>
                <p:spPr>
                  <a:xfrm>
                    <a:off x="2592891" y="1981282"/>
                    <a:ext cx="914401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9" name="Ellipse 208"/>
                  <p:cNvSpPr/>
                  <p:nvPr/>
                </p:nvSpPr>
                <p:spPr>
                  <a:xfrm>
                    <a:off x="3134461" y="2968139"/>
                    <a:ext cx="914400" cy="874644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10" name="Ellipse 209"/>
                  <p:cNvSpPr/>
                  <p:nvPr/>
                </p:nvSpPr>
                <p:spPr>
                  <a:xfrm>
                    <a:off x="2933393" y="2270832"/>
                    <a:ext cx="914400" cy="874644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201" name="Ellipse 200"/>
                <p:cNvSpPr/>
                <p:nvPr/>
              </p:nvSpPr>
              <p:spPr>
                <a:xfrm>
                  <a:off x="7605512" y="970901"/>
                  <a:ext cx="447939" cy="575588"/>
                </a:xfrm>
                <a:prstGeom prst="ellipse">
                  <a:avLst/>
                </a:prstGeom>
                <a:noFill/>
                <a:ln w="12700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70" name="Groupe 169"/>
              <p:cNvGrpSpPr/>
              <p:nvPr/>
            </p:nvGrpSpPr>
            <p:grpSpPr>
              <a:xfrm>
                <a:off x="8171878" y="3685594"/>
                <a:ext cx="420366" cy="530963"/>
                <a:chOff x="7605512" y="970901"/>
                <a:chExt cx="447939" cy="575588"/>
              </a:xfrm>
            </p:grpSpPr>
            <p:grpSp>
              <p:nvGrpSpPr>
                <p:cNvPr id="176" name="Groupe 175"/>
                <p:cNvGrpSpPr/>
                <p:nvPr/>
              </p:nvGrpSpPr>
              <p:grpSpPr>
                <a:xfrm>
                  <a:off x="7650894" y="1026014"/>
                  <a:ext cx="364733" cy="469891"/>
                  <a:chOff x="2577860" y="1357688"/>
                  <a:chExt cx="1941394" cy="2485095"/>
                </a:xfrm>
                <a:solidFill>
                  <a:schemeClr val="accent1"/>
                </a:solidFill>
              </p:grpSpPr>
              <p:sp>
                <p:nvSpPr>
                  <p:cNvPr id="178" name="Ellipse 177"/>
                  <p:cNvSpPr/>
                  <p:nvPr/>
                </p:nvSpPr>
                <p:spPr>
                  <a:xfrm>
                    <a:off x="3423088" y="1473104"/>
                    <a:ext cx="914400" cy="87464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79" name="Ellipse 178"/>
                  <p:cNvSpPr/>
                  <p:nvPr/>
                </p:nvSpPr>
                <p:spPr>
                  <a:xfrm>
                    <a:off x="3017829" y="1357688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524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80" name="Ellipse 179"/>
                  <p:cNvSpPr/>
                  <p:nvPr/>
                </p:nvSpPr>
                <p:spPr>
                  <a:xfrm>
                    <a:off x="3604854" y="2075457"/>
                    <a:ext cx="914400" cy="874643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1" name="Ellipse 180"/>
                  <p:cNvSpPr/>
                  <p:nvPr/>
                </p:nvSpPr>
                <p:spPr>
                  <a:xfrm>
                    <a:off x="3528443" y="2666616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2" name="Ellipse 181"/>
                  <p:cNvSpPr/>
                  <p:nvPr/>
                </p:nvSpPr>
                <p:spPr>
                  <a:xfrm>
                    <a:off x="2727408" y="1690965"/>
                    <a:ext cx="914401" cy="874643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3" name="Ellipse 182"/>
                  <p:cNvSpPr/>
                  <p:nvPr/>
                </p:nvSpPr>
                <p:spPr>
                  <a:xfrm>
                    <a:off x="2577860" y="2678986"/>
                    <a:ext cx="914400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4" name="Ellipse 183"/>
                  <p:cNvSpPr/>
                  <p:nvPr/>
                </p:nvSpPr>
                <p:spPr>
                  <a:xfrm>
                    <a:off x="2592891" y="1981282"/>
                    <a:ext cx="914401" cy="87464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5" name="Ellipse 184"/>
                  <p:cNvSpPr/>
                  <p:nvPr/>
                </p:nvSpPr>
                <p:spPr>
                  <a:xfrm>
                    <a:off x="3134461" y="2968139"/>
                    <a:ext cx="914400" cy="874644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86" name="Ellipse 185"/>
                  <p:cNvSpPr/>
                  <p:nvPr/>
                </p:nvSpPr>
                <p:spPr>
                  <a:xfrm>
                    <a:off x="2933393" y="2270832"/>
                    <a:ext cx="914400" cy="874644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  <a:effectLst>
                    <a:innerShdw blurRad="381000" dist="127000" dir="2880000">
                      <a:schemeClr val="tx1">
                        <a:lumMod val="85000"/>
                        <a:lumOff val="15000"/>
                      </a:schemeClr>
                    </a:innerShdw>
                  </a:effectLst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77" name="Ellipse 176"/>
                <p:cNvSpPr/>
                <p:nvPr/>
              </p:nvSpPr>
              <p:spPr>
                <a:xfrm>
                  <a:off x="7605512" y="970901"/>
                  <a:ext cx="447939" cy="575588"/>
                </a:xfrm>
                <a:prstGeom prst="ellipse">
                  <a:avLst/>
                </a:prstGeom>
                <a:noFill/>
                <a:ln w="12700"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54" name="Image 53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71" t="67374" r="10477" b="11138"/>
              <a:stretch/>
            </p:blipFill>
            <p:spPr>
              <a:xfrm>
                <a:off x="5342340" y="3570672"/>
                <a:ext cx="2743201" cy="6458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2780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10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1.94444E-6 -2.22222E-6 L -0.02795 -0.10679 " pathEditMode="relative" rAng="0" ptsTypes="AA">
                                          <p:cBhvr>
                                            <p:cTn id="4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06" y="-534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xit" presetSubtype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30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15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98" grpId="0" animBg="1"/>
          <p:bldP spid="99" grpId="0" animBg="1"/>
          <p:bldP spid="100" grpId="0" animBg="1"/>
          <p:bldP spid="100" grpId="1" animBg="1"/>
          <p:bldP spid="100" grpId="2" animBg="1"/>
          <p:bldP spid="102" grpId="0" animBg="1"/>
          <p:bldP spid="34" grpId="0" animBg="1"/>
          <p:bldP spid="2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10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1.94444E-6 -2.22222E-6 L -0.02795 -0.10679 " pathEditMode="relative" rAng="0" ptsTypes="AA">
                                          <p:cBhvr>
                                            <p:cTn id="4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06" y="-534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xit" presetSubtype="1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4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2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2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30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1500"/>
                                            <p:tgtEl>
                                              <p:spTgt spid="2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98" grpId="0" animBg="1"/>
          <p:bldP spid="99" grpId="0" animBg="1"/>
          <p:bldP spid="100" grpId="0" animBg="1"/>
          <p:bldP spid="100" grpId="1" animBg="1"/>
          <p:bldP spid="100" grpId="2" animBg="1"/>
          <p:bldP spid="102" grpId="0" animBg="1"/>
          <p:bldP spid="34" grpId="0" animBg="1"/>
          <p:bldP spid="21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B1BF0617-EF35-99DB-3AB4-1A7C10F21A59}"/>
              </a:ext>
            </a:extLst>
          </p:cNvPr>
          <p:cNvGrpSpPr/>
          <p:nvPr/>
        </p:nvGrpSpPr>
        <p:grpSpPr>
          <a:xfrm rot="961248">
            <a:off x="8072972" y="2293310"/>
            <a:ext cx="903704" cy="754915"/>
            <a:chOff x="10638892" y="2356717"/>
            <a:chExt cx="994502" cy="90373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7AD9F09-E7A1-2DC5-42EC-9DD5CB25E1A3}"/>
                </a:ext>
              </a:extLst>
            </p:cNvPr>
            <p:cNvSpPr/>
            <p:nvPr/>
          </p:nvSpPr>
          <p:spPr>
            <a:xfrm>
              <a:off x="10638892" y="2356717"/>
              <a:ext cx="994502" cy="9037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82D1AC89-E4F2-8057-CA1F-577297694A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691598" y="2400771"/>
              <a:ext cx="917311" cy="859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4" name="Encre 43">
                  <a:extLst>
                    <a:ext uri="{FF2B5EF4-FFF2-40B4-BE49-F238E27FC236}">
                      <a16:creationId xmlns:a16="http://schemas.microsoft.com/office/drawing/2014/main" id="{127AC43D-92D2-736B-A288-19C3C875D84F}"/>
                    </a:ext>
                  </a:extLst>
                </p14:cNvPr>
                <p14:cNvContentPartPr/>
                <p14:nvPr/>
              </p14:nvContentPartPr>
              <p14:xfrm>
                <a:off x="10926145" y="2417150"/>
                <a:ext cx="261000" cy="147240"/>
              </p14:xfrm>
            </p:contentPart>
          </mc:Choice>
          <mc:Fallback xmlns="">
            <p:pic>
              <p:nvPicPr>
                <p:cNvPr id="366" name="Encre 365">
                  <a:extLst>
                    <a:ext uri="{FF2B5EF4-FFF2-40B4-BE49-F238E27FC236}">
                      <a16:creationId xmlns:a16="http://schemas.microsoft.com/office/drawing/2014/main" id="{127AC43D-92D2-736B-A288-19C3C875D84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917145" y="2408510"/>
                  <a:ext cx="2786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5" name="Encre 44">
                  <a:extLst>
                    <a:ext uri="{FF2B5EF4-FFF2-40B4-BE49-F238E27FC236}">
                      <a16:creationId xmlns:a16="http://schemas.microsoft.com/office/drawing/2014/main" id="{ECE7E826-5641-1606-89C3-DC963FC55E38}"/>
                    </a:ext>
                  </a:extLst>
                </p14:cNvPr>
                <p14:cNvContentPartPr/>
                <p14:nvPr/>
              </p14:nvContentPartPr>
              <p14:xfrm>
                <a:off x="11445265" y="2399870"/>
                <a:ext cx="152640" cy="7200"/>
              </p14:xfrm>
            </p:contentPart>
          </mc:Choice>
          <mc:Fallback xmlns="">
            <p:pic>
              <p:nvPicPr>
                <p:cNvPr id="367" name="Encre 366">
                  <a:extLst>
                    <a:ext uri="{FF2B5EF4-FFF2-40B4-BE49-F238E27FC236}">
                      <a16:creationId xmlns:a16="http://schemas.microsoft.com/office/drawing/2014/main" id="{ECE7E826-5641-1606-89C3-DC963FC55E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436625" y="2390870"/>
                  <a:ext cx="1702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6" name="Encre 45">
                  <a:extLst>
                    <a:ext uri="{FF2B5EF4-FFF2-40B4-BE49-F238E27FC236}">
                      <a16:creationId xmlns:a16="http://schemas.microsoft.com/office/drawing/2014/main" id="{2233C2F1-81FE-265E-05C7-DE6E6E46C401}"/>
                    </a:ext>
                  </a:extLst>
                </p14:cNvPr>
                <p14:cNvContentPartPr/>
                <p14:nvPr/>
              </p14:nvContentPartPr>
              <p14:xfrm>
                <a:off x="10693945" y="2566910"/>
                <a:ext cx="70560" cy="79200"/>
              </p14:xfrm>
            </p:contentPart>
          </mc:Choice>
          <mc:Fallback xmlns="">
            <p:pic>
              <p:nvPicPr>
                <p:cNvPr id="368" name="Encre 367">
                  <a:extLst>
                    <a:ext uri="{FF2B5EF4-FFF2-40B4-BE49-F238E27FC236}">
                      <a16:creationId xmlns:a16="http://schemas.microsoft.com/office/drawing/2014/main" id="{2233C2F1-81FE-265E-05C7-DE6E6E46C40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685305" y="2557910"/>
                  <a:ext cx="882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Encre 46">
                  <a:extLst>
                    <a:ext uri="{FF2B5EF4-FFF2-40B4-BE49-F238E27FC236}">
                      <a16:creationId xmlns:a16="http://schemas.microsoft.com/office/drawing/2014/main" id="{F3064B6D-5441-031D-B760-B8ABCB781A11}"/>
                    </a:ext>
                  </a:extLst>
                </p14:cNvPr>
                <p14:cNvContentPartPr/>
                <p14:nvPr/>
              </p14:nvContentPartPr>
              <p14:xfrm>
                <a:off x="10693945" y="2766710"/>
                <a:ext cx="72720" cy="21240"/>
              </p14:xfrm>
            </p:contentPart>
          </mc:Choice>
          <mc:Fallback xmlns="">
            <p:pic>
              <p:nvPicPr>
                <p:cNvPr id="369" name="Encre 368">
                  <a:extLst>
                    <a:ext uri="{FF2B5EF4-FFF2-40B4-BE49-F238E27FC236}">
                      <a16:creationId xmlns:a16="http://schemas.microsoft.com/office/drawing/2014/main" id="{F3064B6D-5441-031D-B760-B8ABCB781A1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84945" y="2758070"/>
                  <a:ext cx="903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8" name="Encre 47">
                  <a:extLst>
                    <a:ext uri="{FF2B5EF4-FFF2-40B4-BE49-F238E27FC236}">
                      <a16:creationId xmlns:a16="http://schemas.microsoft.com/office/drawing/2014/main" id="{BBE7B26B-F0F3-FFEB-DF2E-CF1F4480D255}"/>
                    </a:ext>
                  </a:extLst>
                </p14:cNvPr>
                <p14:cNvContentPartPr/>
                <p14:nvPr/>
              </p14:nvContentPartPr>
              <p14:xfrm>
                <a:off x="11367145" y="2805950"/>
                <a:ext cx="229680" cy="57240"/>
              </p14:xfrm>
            </p:contentPart>
          </mc:Choice>
          <mc:Fallback xmlns="">
            <p:pic>
              <p:nvPicPr>
                <p:cNvPr id="370" name="Encre 369">
                  <a:extLst>
                    <a:ext uri="{FF2B5EF4-FFF2-40B4-BE49-F238E27FC236}">
                      <a16:creationId xmlns:a16="http://schemas.microsoft.com/office/drawing/2014/main" id="{BBE7B26B-F0F3-FFEB-DF2E-CF1F4480D25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358145" y="2796950"/>
                  <a:ext cx="2473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9" name="Encre 48">
                  <a:extLst>
                    <a:ext uri="{FF2B5EF4-FFF2-40B4-BE49-F238E27FC236}">
                      <a16:creationId xmlns:a16="http://schemas.microsoft.com/office/drawing/2014/main" id="{E49BA6BE-2484-AB60-4CFC-D36652042A83}"/>
                    </a:ext>
                  </a:extLst>
                </p14:cNvPr>
                <p14:cNvContentPartPr/>
                <p14:nvPr/>
              </p14:nvContentPartPr>
              <p14:xfrm>
                <a:off x="11240065" y="3176390"/>
                <a:ext cx="360720" cy="49680"/>
              </p14:xfrm>
            </p:contentPart>
          </mc:Choice>
          <mc:Fallback xmlns="">
            <p:pic>
              <p:nvPicPr>
                <p:cNvPr id="371" name="Encre 370">
                  <a:extLst>
                    <a:ext uri="{FF2B5EF4-FFF2-40B4-BE49-F238E27FC236}">
                      <a16:creationId xmlns:a16="http://schemas.microsoft.com/office/drawing/2014/main" id="{E49BA6BE-2484-AB60-4CFC-D36652042A8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231065" y="3167390"/>
                  <a:ext cx="378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0" name="Encre 49">
                  <a:extLst>
                    <a:ext uri="{FF2B5EF4-FFF2-40B4-BE49-F238E27FC236}">
                      <a16:creationId xmlns:a16="http://schemas.microsoft.com/office/drawing/2014/main" id="{3D0B26AB-3C8E-D0DB-80F7-054A49906615}"/>
                    </a:ext>
                  </a:extLst>
                </p14:cNvPr>
                <p14:cNvContentPartPr/>
                <p14:nvPr/>
              </p14:nvContentPartPr>
              <p14:xfrm>
                <a:off x="11474065" y="3147950"/>
                <a:ext cx="111240" cy="39960"/>
              </p14:xfrm>
            </p:contentPart>
          </mc:Choice>
          <mc:Fallback xmlns="">
            <p:pic>
              <p:nvPicPr>
                <p:cNvPr id="372" name="Encre 371">
                  <a:extLst>
                    <a:ext uri="{FF2B5EF4-FFF2-40B4-BE49-F238E27FC236}">
                      <a16:creationId xmlns:a16="http://schemas.microsoft.com/office/drawing/2014/main" id="{3D0B26AB-3C8E-D0DB-80F7-054A4990661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465065" y="3138950"/>
                  <a:ext cx="128880" cy="57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4BFCF6D7-D2AF-669D-06E3-1A3EB898BB04}"/>
                </a:ext>
              </a:extLst>
            </p:cNvPr>
            <p:cNvGrpSpPr/>
            <p:nvPr/>
          </p:nvGrpSpPr>
          <p:grpSpPr>
            <a:xfrm>
              <a:off x="11465425" y="3173870"/>
              <a:ext cx="99000" cy="47520"/>
              <a:chOff x="11465425" y="3173870"/>
              <a:chExt cx="99000" cy="47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53" name="Encre 52">
                    <a:extLst>
                      <a:ext uri="{FF2B5EF4-FFF2-40B4-BE49-F238E27FC236}">
                        <a16:creationId xmlns:a16="http://schemas.microsoft.com/office/drawing/2014/main" id="{B2344A2C-336F-732D-1880-22AF6BDE8B41}"/>
                      </a:ext>
                    </a:extLst>
                  </p14:cNvPr>
                  <p14:cNvContentPartPr/>
                  <p14:nvPr/>
                </p14:nvContentPartPr>
                <p14:xfrm>
                  <a:off x="11526265" y="3200870"/>
                  <a:ext cx="36360" cy="13320"/>
                </p14:xfrm>
              </p:contentPart>
            </mc:Choice>
            <mc:Fallback xmlns="">
              <p:pic>
                <p:nvPicPr>
                  <p:cNvPr id="375" name="Encre 374">
                    <a:extLst>
                      <a:ext uri="{FF2B5EF4-FFF2-40B4-BE49-F238E27FC236}">
                        <a16:creationId xmlns:a16="http://schemas.microsoft.com/office/drawing/2014/main" id="{B2344A2C-336F-732D-1880-22AF6BDE8B41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1517625" y="3191870"/>
                    <a:ext cx="540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54" name="Encre 53">
                    <a:extLst>
                      <a:ext uri="{FF2B5EF4-FFF2-40B4-BE49-F238E27FC236}">
                        <a16:creationId xmlns:a16="http://schemas.microsoft.com/office/drawing/2014/main" id="{226478BF-E576-AC92-33A4-CF21C167A48E}"/>
                      </a:ext>
                    </a:extLst>
                  </p14:cNvPr>
                  <p14:cNvContentPartPr/>
                  <p14:nvPr/>
                </p14:nvContentPartPr>
                <p14:xfrm>
                  <a:off x="11465425" y="3173870"/>
                  <a:ext cx="99000" cy="47520"/>
                </p14:xfrm>
              </p:contentPart>
            </mc:Choice>
            <mc:Fallback xmlns="">
              <p:pic>
                <p:nvPicPr>
                  <p:cNvPr id="376" name="Encre 375">
                    <a:extLst>
                      <a:ext uri="{FF2B5EF4-FFF2-40B4-BE49-F238E27FC236}">
                        <a16:creationId xmlns:a16="http://schemas.microsoft.com/office/drawing/2014/main" id="{226478BF-E576-AC92-33A4-CF21C167A48E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11456785" y="3164870"/>
                    <a:ext cx="116640" cy="651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2" name="Encre 51">
                  <a:extLst>
                    <a:ext uri="{FF2B5EF4-FFF2-40B4-BE49-F238E27FC236}">
                      <a16:creationId xmlns:a16="http://schemas.microsoft.com/office/drawing/2014/main" id="{9544B6ED-E02F-6E19-4CF9-8CF8F24245AE}"/>
                    </a:ext>
                  </a:extLst>
                </p14:cNvPr>
                <p14:cNvContentPartPr/>
                <p14:nvPr/>
              </p14:nvContentPartPr>
              <p14:xfrm>
                <a:off x="10679905" y="3077030"/>
                <a:ext cx="69120" cy="13320"/>
              </p14:xfrm>
            </p:contentPart>
          </mc:Choice>
          <mc:Fallback xmlns="">
            <p:pic>
              <p:nvPicPr>
                <p:cNvPr id="374" name="Encre 373">
                  <a:extLst>
                    <a:ext uri="{FF2B5EF4-FFF2-40B4-BE49-F238E27FC236}">
                      <a16:creationId xmlns:a16="http://schemas.microsoft.com/office/drawing/2014/main" id="{9544B6ED-E02F-6E19-4CF9-8CF8F24245A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670905" y="3068030"/>
                  <a:ext cx="86760" cy="309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B63D8231-2CE9-EC78-0E8B-B9D19C198992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880" t="12986" r="24501" b="46899"/>
          <a:stretch/>
        </p:blipFill>
        <p:spPr>
          <a:xfrm rot="6388036">
            <a:off x="7399774" y="2114280"/>
            <a:ext cx="311950" cy="10006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AE828CE-B983-449D-D326-996A45AE908A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291" t="70012" r="49412" b="17649"/>
          <a:stretch/>
        </p:blipFill>
        <p:spPr>
          <a:xfrm rot="6388036">
            <a:off x="6753125" y="1910283"/>
            <a:ext cx="571757" cy="307778"/>
          </a:xfrm>
          <a:prstGeom prst="rect">
            <a:avLst/>
          </a:prstGeom>
        </p:spPr>
      </p:pic>
      <p:pic>
        <p:nvPicPr>
          <p:cNvPr id="15" name="Image 20">
            <a:extLst>
              <a:ext uri="{FF2B5EF4-FFF2-40B4-BE49-F238E27FC236}">
                <a16:creationId xmlns:a16="http://schemas.microsoft.com/office/drawing/2014/main" id="{1A41C23A-E091-1BE6-8D4D-2B571F21D0F5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133413">
            <a:off x="6540611" y="562267"/>
            <a:ext cx="1478024" cy="996434"/>
          </a:xfrm>
          <a:prstGeom prst="rect">
            <a:avLst/>
          </a:prstGeom>
        </p:spPr>
      </p:pic>
      <p:sp>
        <p:nvSpPr>
          <p:cNvPr id="16" name="TextBox 432">
            <a:extLst>
              <a:ext uri="{FF2B5EF4-FFF2-40B4-BE49-F238E27FC236}">
                <a16:creationId xmlns:a16="http://schemas.microsoft.com/office/drawing/2014/main" id="{57B71D47-634B-2D9C-EC5C-F1F153004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932" y="975720"/>
            <a:ext cx="700939" cy="21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PILGRIM</a:t>
            </a:r>
          </a:p>
        </p:txBody>
      </p:sp>
      <p:sp>
        <p:nvSpPr>
          <p:cNvPr id="17" name="TextBox 408">
            <a:extLst>
              <a:ext uri="{FF2B5EF4-FFF2-40B4-BE49-F238E27FC236}">
                <a16:creationId xmlns:a16="http://schemas.microsoft.com/office/drawing/2014/main" id="{23BEF978-2886-0D42-1D58-BCBADD005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8158" y="719087"/>
            <a:ext cx="1086894" cy="25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o-RO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MR-TOF MS</a:t>
            </a:r>
            <a:endParaRPr lang="en-US" alt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6">
            <a:extLst>
              <a:ext uri="{FF2B5EF4-FFF2-40B4-BE49-F238E27FC236}">
                <a16:creationId xmlns:a16="http://schemas.microsoft.com/office/drawing/2014/main" id="{F7D33CDF-6141-8F9D-A629-DD228107DA23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223" y="3373507"/>
            <a:ext cx="1144063" cy="724355"/>
          </a:xfrm>
          <a:prstGeom prst="rect">
            <a:avLst/>
          </a:prstGeom>
        </p:spPr>
      </p:pic>
      <p:pic>
        <p:nvPicPr>
          <p:cNvPr id="19" name="Image 14">
            <a:extLst>
              <a:ext uri="{FF2B5EF4-FFF2-40B4-BE49-F238E27FC236}">
                <a16:creationId xmlns:a16="http://schemas.microsoft.com/office/drawing/2014/main" id="{D81C3A92-2488-99B4-E9F6-7EAA137054F7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912" y="3616321"/>
            <a:ext cx="1133963" cy="429579"/>
          </a:xfrm>
          <a:prstGeom prst="rect">
            <a:avLst/>
          </a:prstGeom>
        </p:spPr>
      </p:pic>
      <p:pic>
        <p:nvPicPr>
          <p:cNvPr id="20" name="Image 12">
            <a:extLst>
              <a:ext uri="{FF2B5EF4-FFF2-40B4-BE49-F238E27FC236}">
                <a16:creationId xmlns:a16="http://schemas.microsoft.com/office/drawing/2014/main" id="{ED3AEA9B-CD03-C9C7-7217-CAC544F67D7F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762" y="3581393"/>
            <a:ext cx="560903" cy="632527"/>
          </a:xfrm>
          <a:prstGeom prst="rect">
            <a:avLst/>
          </a:prstGeom>
        </p:spPr>
      </p:pic>
      <p:sp>
        <p:nvSpPr>
          <p:cNvPr id="21" name="TextBox 418">
            <a:extLst>
              <a:ext uri="{FF2B5EF4-FFF2-40B4-BE49-F238E27FC236}">
                <a16:creationId xmlns:a16="http://schemas.microsoft.com/office/drawing/2014/main" id="{F547BB47-0643-CC09-53CF-CD350DDA8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3384" y="4110118"/>
            <a:ext cx="700939" cy="21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o-RO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RFQ</a:t>
            </a:r>
          </a:p>
        </p:txBody>
      </p:sp>
      <p:sp>
        <p:nvSpPr>
          <p:cNvPr id="22" name="TextBox 429">
            <a:extLst>
              <a:ext uri="{FF2B5EF4-FFF2-40B4-BE49-F238E27FC236}">
                <a16:creationId xmlns:a16="http://schemas.microsoft.com/office/drawing/2014/main" id="{BC1F6037-807C-6E94-A8B5-0651BECA4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741" y="4050868"/>
            <a:ext cx="486812" cy="21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QMF </a:t>
            </a:r>
          </a:p>
        </p:txBody>
      </p:sp>
      <p:sp>
        <p:nvSpPr>
          <p:cNvPr id="23" name="TextBox 430">
            <a:extLst>
              <a:ext uri="{FF2B5EF4-FFF2-40B4-BE49-F238E27FC236}">
                <a16:creationId xmlns:a16="http://schemas.microsoft.com/office/drawing/2014/main" id="{88E179AF-AF87-F6AE-BB89-2C466B89B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454" y="3514562"/>
            <a:ext cx="689287" cy="50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RFQ</a:t>
            </a:r>
          </a:p>
          <a:p>
            <a:pPr algn="ctr"/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Cooler </a:t>
            </a:r>
          </a:p>
          <a:p>
            <a:pPr algn="ctr"/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Buncher</a:t>
            </a:r>
          </a:p>
        </p:txBody>
      </p:sp>
      <p:sp>
        <p:nvSpPr>
          <p:cNvPr id="24" name="TextBox 415">
            <a:extLst>
              <a:ext uri="{FF2B5EF4-FFF2-40B4-BE49-F238E27FC236}">
                <a16:creationId xmlns:a16="http://schemas.microsoft.com/office/drawing/2014/main" id="{EBD6B920-2BF3-E733-EBFF-8E80460E1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009" y="4636963"/>
            <a:ext cx="1549588" cy="278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Ar: 200 - 500 mbar </a:t>
            </a:r>
          </a:p>
        </p:txBody>
      </p:sp>
      <p:sp>
        <p:nvSpPr>
          <p:cNvPr id="26" name="TextBox 417">
            <a:extLst>
              <a:ext uri="{FF2B5EF4-FFF2-40B4-BE49-F238E27FC236}">
                <a16:creationId xmlns:a16="http://schemas.microsoft.com/office/drawing/2014/main" id="{07F2DD7E-74CA-8011-848A-E7298C7DD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3517" y="4025772"/>
            <a:ext cx="973333" cy="21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S-shape RFQ</a:t>
            </a:r>
          </a:p>
        </p:txBody>
      </p:sp>
      <p:sp>
        <p:nvSpPr>
          <p:cNvPr id="27" name="Flèche vers le bas 1030">
            <a:extLst>
              <a:ext uri="{FF2B5EF4-FFF2-40B4-BE49-F238E27FC236}">
                <a16:creationId xmlns:a16="http://schemas.microsoft.com/office/drawing/2014/main" id="{0180CEC7-F45C-BBE5-DD70-2F67ACDF65D1}"/>
              </a:ext>
            </a:extLst>
          </p:cNvPr>
          <p:cNvSpPr/>
          <p:nvPr/>
        </p:nvSpPr>
        <p:spPr>
          <a:xfrm flipV="1">
            <a:off x="2095711" y="4423385"/>
            <a:ext cx="113387" cy="18360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430">
            <a:extLst>
              <a:ext uri="{FF2B5EF4-FFF2-40B4-BE49-F238E27FC236}">
                <a16:creationId xmlns:a16="http://schemas.microsoft.com/office/drawing/2014/main" id="{52F50E71-9552-3D6D-F22E-DD8F6ABE1D51}"/>
              </a:ext>
            </a:extLst>
          </p:cNvPr>
          <p:cNvSpPr txBox="1">
            <a:spLocks noChangeArrowheads="1"/>
          </p:cNvSpPr>
          <p:nvPr/>
        </p:nvSpPr>
        <p:spPr bwMode="auto">
          <a:xfrm rot="1021042">
            <a:off x="6972896" y="2858484"/>
            <a:ext cx="702397" cy="35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Pulse up</a:t>
            </a:r>
          </a:p>
          <a:p>
            <a:r>
              <a:rPr lang="en-US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(~ 3 kV)</a:t>
            </a:r>
          </a:p>
        </p:txBody>
      </p:sp>
      <p:sp>
        <p:nvSpPr>
          <p:cNvPr id="29" name="TextBox 415">
            <a:extLst>
              <a:ext uri="{FF2B5EF4-FFF2-40B4-BE49-F238E27FC236}">
                <a16:creationId xmlns:a16="http://schemas.microsoft.com/office/drawing/2014/main" id="{A1CA5CDB-2234-3508-D08E-719A4E1C7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8132" y="4166676"/>
            <a:ext cx="1511112" cy="278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He: 10</a:t>
            </a:r>
            <a:r>
              <a:rPr lang="en-US" altLang="fr-FR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-2 </a:t>
            </a:r>
            <a:r>
              <a:rPr lang="en-US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- 10</a:t>
            </a:r>
            <a:r>
              <a:rPr lang="en-US" altLang="fr-FR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-3 </a:t>
            </a:r>
            <a:r>
              <a:rPr lang="en-US" altLang="fr-FR" sz="1100" dirty="0">
                <a:latin typeface="Arial" panose="020B0604020202020204" pitchFamily="34" charset="0"/>
                <a:cs typeface="Arial" panose="020B0604020202020204" pitchFamily="34" charset="0"/>
              </a:rPr>
              <a:t>mbar </a:t>
            </a:r>
          </a:p>
        </p:txBody>
      </p:sp>
      <p:sp>
        <p:nvSpPr>
          <p:cNvPr id="30" name="Flèche vers le bas 446">
            <a:extLst>
              <a:ext uri="{FF2B5EF4-FFF2-40B4-BE49-F238E27FC236}">
                <a16:creationId xmlns:a16="http://schemas.microsoft.com/office/drawing/2014/main" id="{F8AD0EC1-34FB-6D8C-4547-185F61C3645D}"/>
              </a:ext>
            </a:extLst>
          </p:cNvPr>
          <p:cNvSpPr/>
          <p:nvPr/>
        </p:nvSpPr>
        <p:spPr>
          <a:xfrm rot="20185198" flipV="1">
            <a:off x="6596907" y="3865773"/>
            <a:ext cx="111133" cy="13851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408">
            <a:extLst>
              <a:ext uri="{FF2B5EF4-FFF2-40B4-BE49-F238E27FC236}">
                <a16:creationId xmlns:a16="http://schemas.microsoft.com/office/drawing/2014/main" id="{BA9D8B28-EE7A-D08D-6DC5-B6EDBA5D1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459" y="3111046"/>
            <a:ext cx="791252" cy="25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o-RO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Gas cell</a:t>
            </a:r>
            <a:endParaRPr lang="en-US" alt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408">
            <a:extLst>
              <a:ext uri="{FF2B5EF4-FFF2-40B4-BE49-F238E27FC236}">
                <a16:creationId xmlns:a16="http://schemas.microsoft.com/office/drawing/2014/main" id="{CA58C2C5-0F2A-13EB-FDA8-9A537955A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922" y="4462749"/>
            <a:ext cx="601888" cy="25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o-RO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RFQs</a:t>
            </a:r>
            <a:endParaRPr lang="en-US" alt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E4C0F13-789E-EC87-B812-A8CF0C4FE795}"/>
              </a:ext>
            </a:extLst>
          </p:cNvPr>
          <p:cNvPicPr>
            <a:picLocks noChangeAspect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081014">
            <a:off x="6344042" y="2907595"/>
            <a:ext cx="854583" cy="22323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0CC6C5E-9668-D7F3-B2CE-6DC65FD8D7EF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677" t="69214" r="25317" b="17915"/>
          <a:stretch/>
        </p:blipFill>
        <p:spPr>
          <a:xfrm rot="6388036">
            <a:off x="6799430" y="2266892"/>
            <a:ext cx="268659" cy="32106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B9724EE-8F8D-3EC3-948F-36273926E52C}"/>
              </a:ext>
            </a:extLst>
          </p:cNvPr>
          <p:cNvPicPr>
            <a:picLocks noChangeAspect="1"/>
          </p:cNvPicPr>
          <p:nvPr/>
        </p:nvPicPr>
        <p:blipFill rotWithShape="1"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8873" y="3396231"/>
            <a:ext cx="942075" cy="101494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26819AC-AD12-98DD-8088-F6CDDD260433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2385" y="3424089"/>
            <a:ext cx="1227743" cy="650472"/>
          </a:xfrm>
          <a:prstGeom prst="rect">
            <a:avLst/>
          </a:prstGeom>
        </p:spPr>
      </p:pic>
      <p:pic>
        <p:nvPicPr>
          <p:cNvPr id="11" name="Picture 2" descr="DESIR">
            <a:extLst>
              <a:ext uri="{FF2B5EF4-FFF2-40B4-BE49-F238E27FC236}">
                <a16:creationId xmlns:a16="http://schemas.microsoft.com/office/drawing/2014/main" id="{231B44F0-AC11-BF1E-08B6-46972967A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573"/>
          <a:stretch/>
        </p:blipFill>
        <p:spPr bwMode="auto">
          <a:xfrm>
            <a:off x="7778321" y="3681090"/>
            <a:ext cx="983620" cy="38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vers la droite 319">
            <a:extLst>
              <a:ext uri="{FF2B5EF4-FFF2-40B4-BE49-F238E27FC236}">
                <a16:creationId xmlns:a16="http://schemas.microsoft.com/office/drawing/2014/main" id="{C3B9B725-F565-FB25-67BD-0315573D0D7E}"/>
              </a:ext>
            </a:extLst>
          </p:cNvPr>
          <p:cNvSpPr/>
          <p:nvPr/>
        </p:nvSpPr>
        <p:spPr bwMode="auto">
          <a:xfrm rot="6362024">
            <a:off x="8027041" y="3184327"/>
            <a:ext cx="549666" cy="353749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highlight>
                <a:srgbClr val="60A4B4"/>
              </a:highlight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4095643" y="4572728"/>
            <a:ext cx="746552" cy="32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MCP 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5678571" y="4586393"/>
            <a:ext cx="746552" cy="32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MCP 2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57" name="Connecteur droit 56"/>
          <p:cNvCxnSpPr/>
          <p:nvPr/>
        </p:nvCxnSpPr>
        <p:spPr>
          <a:xfrm>
            <a:off x="5619376" y="3539805"/>
            <a:ext cx="141" cy="1188720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>
            <a:off x="6434075" y="2447091"/>
            <a:ext cx="1183066" cy="353346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5995183" y="2181417"/>
            <a:ext cx="746552" cy="32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MCP 3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60" name="Connecteur droit 59"/>
          <p:cNvCxnSpPr>
            <a:stCxn id="83" idx="1"/>
            <a:endCxn id="71" idx="2"/>
          </p:cNvCxnSpPr>
          <p:nvPr/>
        </p:nvCxnSpPr>
        <p:spPr>
          <a:xfrm flipH="1" flipV="1">
            <a:off x="7772377" y="281851"/>
            <a:ext cx="260005" cy="214751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6573841" y="1684217"/>
            <a:ext cx="1402882" cy="382996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3" name="ZoneTexte 62"/>
          <p:cNvSpPr txBox="1"/>
          <p:nvPr/>
        </p:nvSpPr>
        <p:spPr>
          <a:xfrm>
            <a:off x="5995183" y="1342589"/>
            <a:ext cx="907317" cy="32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MCP</a:t>
            </a:r>
            <a:r>
              <a:rPr lang="fr-FR" b="1" baseline="-25000" dirty="0" smtClean="0">
                <a:solidFill>
                  <a:srgbClr val="FF0000"/>
                </a:solidFill>
              </a:rPr>
              <a:t>inj</a:t>
            </a:r>
            <a:endParaRPr lang="fr-FR" b="1" baseline="-25000" dirty="0">
              <a:solidFill>
                <a:srgbClr val="FF0000"/>
              </a:solidFill>
            </a:endParaRPr>
          </a:p>
        </p:txBody>
      </p:sp>
      <p:cxnSp>
        <p:nvCxnSpPr>
          <p:cNvPr id="64" name="Connecteur droit 63"/>
          <p:cNvCxnSpPr/>
          <p:nvPr/>
        </p:nvCxnSpPr>
        <p:spPr>
          <a:xfrm>
            <a:off x="4740399" y="3523616"/>
            <a:ext cx="141" cy="1188720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5</a:t>
            </a:fld>
            <a:endParaRPr lang="fr-FR"/>
          </a:p>
        </p:txBody>
      </p:sp>
      <p:sp>
        <p:nvSpPr>
          <p:cNvPr id="13" name="TextBox 408">
            <a:extLst>
              <a:ext uri="{FF2B5EF4-FFF2-40B4-BE49-F238E27FC236}">
                <a16:creationId xmlns:a16="http://schemas.microsoft.com/office/drawing/2014/main" id="{18D153C5-02DD-1974-8F95-72177D512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1774" y="2007043"/>
            <a:ext cx="835521" cy="24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o-RO" alt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SEASON</a:t>
            </a:r>
            <a:endParaRPr lang="en-US" altLang="fr-F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-314140" y="-32180"/>
            <a:ext cx="29371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</a:t>
            </a:r>
            <a:r>
              <a:rPr lang="fr-FR" sz="3200" u="sng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3</a:t>
            </a:r>
            <a:r>
              <a:rPr lang="fr-FR" sz="32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-LEB</a:t>
            </a:r>
          </a:p>
        </p:txBody>
      </p:sp>
      <p:grpSp>
        <p:nvGrpSpPr>
          <p:cNvPr id="84" name="Groupe 83"/>
          <p:cNvGrpSpPr/>
          <p:nvPr/>
        </p:nvGrpSpPr>
        <p:grpSpPr>
          <a:xfrm>
            <a:off x="365379" y="2861411"/>
            <a:ext cx="4859228" cy="1575072"/>
            <a:chOff x="551450" y="2690064"/>
            <a:chExt cx="4730503" cy="151399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E1590A0-C250-F1C3-9507-6CEC494EC81C}"/>
                </a:ext>
              </a:extLst>
            </p:cNvPr>
            <p:cNvSpPr/>
            <p:nvPr/>
          </p:nvSpPr>
          <p:spPr>
            <a:xfrm rot="5400000">
              <a:off x="3700770" y="3255280"/>
              <a:ext cx="358399" cy="47770"/>
            </a:xfrm>
            <a:prstGeom prst="rect">
              <a:avLst/>
            </a:prstGeom>
            <a:solidFill>
              <a:srgbClr val="4646E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6" name="Groupe 85"/>
            <p:cNvGrpSpPr/>
            <p:nvPr/>
          </p:nvGrpSpPr>
          <p:grpSpPr>
            <a:xfrm>
              <a:off x="551450" y="2690064"/>
              <a:ext cx="4730503" cy="1513994"/>
              <a:chOff x="551450" y="2690064"/>
              <a:chExt cx="4730503" cy="1513994"/>
            </a:xfrm>
          </p:grpSpPr>
          <p:sp>
            <p:nvSpPr>
              <p:cNvPr id="87" name="TextBox 408">
                <a:extLst>
                  <a:ext uri="{FF2B5EF4-FFF2-40B4-BE49-F238E27FC236}">
                    <a16:creationId xmlns:a16="http://schemas.microsoft.com/office/drawing/2014/main" id="{225E73AF-0B11-D976-9DDC-EB168CAEE3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1450" y="3908216"/>
                <a:ext cx="635451" cy="295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o-RO" altLang="fr-FR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beam</a:t>
                </a:r>
                <a:endParaRPr lang="en-US" altLang="fr-FR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TextBox 408">
                <a:extLst>
                  <a:ext uri="{FF2B5EF4-FFF2-40B4-BE49-F238E27FC236}">
                    <a16:creationId xmlns:a16="http://schemas.microsoft.com/office/drawing/2014/main" id="{5B6844E2-3466-A97F-E4D1-C19C18E63B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6097" y="2797352"/>
                <a:ext cx="1175856" cy="247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o-RO" altLang="fr-F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Laser system</a:t>
                </a:r>
                <a:endParaRPr lang="en-US" altLang="fr-FR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Pentagone 23">
                <a:extLst>
                  <a:ext uri="{FF2B5EF4-FFF2-40B4-BE49-F238E27FC236}">
                    <a16:creationId xmlns:a16="http://schemas.microsoft.com/office/drawing/2014/main" id="{1E988EEB-20EA-2F66-D668-21350E2BA3BE}"/>
                  </a:ext>
                </a:extLst>
              </p:cNvPr>
              <p:cNvSpPr/>
              <p:nvPr/>
            </p:nvSpPr>
            <p:spPr>
              <a:xfrm rot="5400000">
                <a:off x="2472215" y="3288419"/>
                <a:ext cx="718713" cy="164528"/>
              </a:xfrm>
              <a:prstGeom prst="homePlate">
                <a:avLst/>
              </a:prstGeom>
              <a:solidFill>
                <a:srgbClr val="4646EA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Pentagone 27">
                <a:extLst>
                  <a:ext uri="{FF2B5EF4-FFF2-40B4-BE49-F238E27FC236}">
                    <a16:creationId xmlns:a16="http://schemas.microsoft.com/office/drawing/2014/main" id="{3FAD48B7-2A2C-406C-E134-5F56466608E2}"/>
                  </a:ext>
                </a:extLst>
              </p:cNvPr>
              <p:cNvSpPr/>
              <p:nvPr/>
            </p:nvSpPr>
            <p:spPr>
              <a:xfrm rot="10800000">
                <a:off x="1841447" y="3450907"/>
                <a:ext cx="2030916" cy="36709"/>
              </a:xfrm>
              <a:prstGeom prst="homePlate">
                <a:avLst/>
              </a:prstGeom>
              <a:solidFill>
                <a:srgbClr val="4646EA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TextBox 14">
                <a:extLst>
                  <a:ext uri="{FF2B5EF4-FFF2-40B4-BE49-F238E27FC236}">
                    <a16:creationId xmlns:a16="http://schemas.microsoft.com/office/drawing/2014/main" id="{A29098F1-9F79-2C64-3BEA-579CBFE02A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0800000" flipV="1">
                <a:off x="3703028" y="2709129"/>
                <a:ext cx="478781" cy="321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fr-FR" sz="2000" dirty="0">
                    <a:solidFill>
                      <a:schemeClr val="accent1">
                        <a:lumMod val="50000"/>
                      </a:schemeClr>
                    </a:solidFill>
                    <a:latin typeface="Symbol" pitchFamily="18" charset="2"/>
                  </a:rPr>
                  <a:t>l</a:t>
                </a:r>
                <a:r>
                  <a:rPr lang="en-US" altLang="fr-FR" sz="2000" baseline="-25000" dirty="0">
                    <a:solidFill>
                      <a:schemeClr val="accent1">
                        <a:lumMod val="50000"/>
                      </a:schemeClr>
                    </a:solidFill>
                    <a:latin typeface="Symbol" pitchFamily="18" charset="2"/>
                  </a:rPr>
                  <a:t>2</a:t>
                </a:r>
              </a:p>
            </p:txBody>
          </p:sp>
          <p:sp>
            <p:nvSpPr>
              <p:cNvPr id="94" name="TextBox 13">
                <a:extLst>
                  <a:ext uri="{FF2B5EF4-FFF2-40B4-BE49-F238E27FC236}">
                    <a16:creationId xmlns:a16="http://schemas.microsoft.com/office/drawing/2014/main" id="{0A2E0C8F-2F7C-BD5E-AC3E-56389FC8D177}"/>
                  </a:ext>
                </a:extLst>
              </p:cNvPr>
              <p:cNvSpPr txBox="1"/>
              <p:nvPr/>
            </p:nvSpPr>
            <p:spPr bwMode="auto">
              <a:xfrm rot="10800000" flipV="1">
                <a:off x="2651282" y="2690064"/>
                <a:ext cx="447674" cy="3212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Symbol" pitchFamily="18" charset="2"/>
                  </a:rPr>
                  <a:t>l</a:t>
                </a:r>
                <a:r>
                  <a:rPr lang="en-US" sz="2000" baseline="-25000" dirty="0">
                    <a:solidFill>
                      <a:schemeClr val="accent1">
                        <a:lumMod val="50000"/>
                      </a:schemeClr>
                    </a:solidFill>
                    <a:latin typeface="+mj-lt"/>
                  </a:rPr>
                  <a:t>1</a:t>
                </a:r>
                <a:endParaRPr lang="en-US" sz="2000" baseline="-25000" dirty="0">
                  <a:solidFill>
                    <a:schemeClr val="accent1">
                      <a:lumMod val="50000"/>
                    </a:schemeClr>
                  </a:solidFill>
                  <a:latin typeface="Symbol" pitchFamily="18" charset="2"/>
                </a:endParaRPr>
              </a:p>
            </p:txBody>
          </p:sp>
        </p:grpSp>
      </p:grpSp>
      <p:grpSp>
        <p:nvGrpSpPr>
          <p:cNvPr id="2" name="Groupe 1"/>
          <p:cNvGrpSpPr/>
          <p:nvPr/>
        </p:nvGrpSpPr>
        <p:grpSpPr>
          <a:xfrm>
            <a:off x="493861" y="3529893"/>
            <a:ext cx="1018843" cy="567969"/>
            <a:chOff x="800462" y="3412914"/>
            <a:chExt cx="1018843" cy="567969"/>
          </a:xfrm>
        </p:grpSpPr>
        <p:pic>
          <p:nvPicPr>
            <p:cNvPr id="77" name="Picture 2" descr="Workshop S3 du 18 au 22 juin 2018 au Ganil"/>
            <p:cNvPicPr>
              <a:picLocks noChangeAspect="1" noChangeArrowheads="1"/>
            </p:cNvPicPr>
            <p:nvPr/>
          </p:nvPicPr>
          <p:blipFill rotWithShape="1"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317" b="7594"/>
            <a:stretch/>
          </p:blipFill>
          <p:spPr bwMode="auto">
            <a:xfrm>
              <a:off x="800462" y="3412914"/>
              <a:ext cx="511742" cy="567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Flèche droite 77"/>
            <p:cNvSpPr/>
            <p:nvPr/>
          </p:nvSpPr>
          <p:spPr>
            <a:xfrm>
              <a:off x="1343476" y="3765249"/>
              <a:ext cx="475829" cy="13366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3" name="ZoneTexte 82"/>
          <p:cNvSpPr txBox="1"/>
          <p:nvPr/>
        </p:nvSpPr>
        <p:spPr>
          <a:xfrm>
            <a:off x="8032382" y="342713"/>
            <a:ext cx="1148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MagneTOF</a:t>
            </a:r>
            <a:endParaRPr lang="fr-FR" b="1" dirty="0">
              <a:solidFill>
                <a:srgbClr val="0070C0"/>
              </a:solidFill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220840" y="17201"/>
            <a:ext cx="7256982" cy="2914353"/>
            <a:chOff x="220840" y="17201"/>
            <a:chExt cx="7256982" cy="2914353"/>
          </a:xfrm>
        </p:grpSpPr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E1CDB1F4-A129-DCC6-0BC1-C84B0F88B41E}"/>
                </a:ext>
              </a:extLst>
            </p:cNvPr>
            <p:cNvCxnSpPr/>
            <p:nvPr/>
          </p:nvCxnSpPr>
          <p:spPr>
            <a:xfrm flipV="1">
              <a:off x="2744242" y="2583192"/>
              <a:ext cx="8036" cy="348362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Image 40"/>
            <p:cNvPicPr>
              <a:picLocks noChangeAspect="1"/>
            </p:cNvPicPr>
            <p:nvPr/>
          </p:nvPicPr>
          <p:blipFill rotWithShape="1"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3" t="10413" r="9513" b="1209"/>
            <a:stretch/>
          </p:blipFill>
          <p:spPr>
            <a:xfrm>
              <a:off x="220840" y="17201"/>
              <a:ext cx="5123885" cy="2501773"/>
            </a:xfrm>
            <a:prstGeom prst="rect">
              <a:avLst/>
            </a:prstGeom>
          </p:spPr>
        </p:pic>
        <p:cxnSp>
          <p:nvCxnSpPr>
            <p:cNvPr id="103" name="Connecteur droit 102">
              <a:extLst>
                <a:ext uri="{FF2B5EF4-FFF2-40B4-BE49-F238E27FC236}">
                  <a16:creationId xmlns:a16="http://schemas.microsoft.com/office/drawing/2014/main" id="{E1CDB1F4-A129-DCC6-0BC1-C84B0F88B41E}"/>
                </a:ext>
              </a:extLst>
            </p:cNvPr>
            <p:cNvCxnSpPr>
              <a:stCxn id="15" idx="3"/>
              <a:endCxn id="104" idx="2"/>
            </p:cNvCxnSpPr>
            <p:nvPr/>
          </p:nvCxnSpPr>
          <p:spPr>
            <a:xfrm flipH="1">
              <a:off x="5629637" y="348546"/>
              <a:ext cx="1848185" cy="795733"/>
            </a:xfrm>
            <a:prstGeom prst="line">
              <a:avLst/>
            </a:prstGeom>
            <a:ln w="952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95E52D02-0E6F-C878-0FC7-73AB248A0911}"/>
                </a:ext>
              </a:extLst>
            </p:cNvPr>
            <p:cNvSpPr txBox="1"/>
            <p:nvPr/>
          </p:nvSpPr>
          <p:spPr>
            <a:xfrm rot="16200000">
              <a:off x="5077081" y="975002"/>
              <a:ext cx="7665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Counts</a:t>
              </a:r>
              <a:endParaRPr lang="fr-FR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1" name="Image 70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7" t="10403" r="15004" b="76652"/>
          <a:stretch/>
        </p:blipFill>
        <p:spPr>
          <a:xfrm rot="17348799">
            <a:off x="7431691" y="33650"/>
            <a:ext cx="328249" cy="37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4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6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-199140" y="448522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Content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167" y="1162999"/>
            <a:ext cx="8776880" cy="317009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Resonance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Ionization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(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RIS) and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-LEB setup.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ALTISA: new laser </a:t>
            </a:r>
            <a:r>
              <a:rPr lang="fr-FR" sz="2000" dirty="0" err="1" smtClean="0"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latin typeface="Book Antiqua" panose="02040602050305030304" pitchFamily="18" charset="0"/>
              </a:rPr>
              <a:t> for S</a:t>
            </a:r>
            <a:r>
              <a:rPr lang="fr-FR" sz="2000" baseline="30000" dirty="0" smtClean="0">
                <a:latin typeface="Book Antiqua" panose="02040602050305030304" pitchFamily="18" charset="0"/>
              </a:rPr>
              <a:t>3</a:t>
            </a:r>
            <a:r>
              <a:rPr lang="fr-FR" sz="2000" dirty="0">
                <a:latin typeface="Book Antiqua" panose="02040602050305030304" pitchFamily="18" charset="0"/>
              </a:rPr>
              <a:t>.</a:t>
            </a:r>
            <a:endParaRPr lang="fr-FR" sz="2000" dirty="0" smtClean="0">
              <a:latin typeface="Book Antiqua" panose="02040602050305030304" pitchFamily="18" charset="0"/>
            </a:endParaRPr>
          </a:p>
          <a:p>
            <a:pPr lvl="2"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		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Dy:   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421nm                                               </a:t>
            </a:r>
            <a:r>
              <a:rPr lang="fr-FR" sz="1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418nm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  <a:endParaRPr lang="fr-FR" sz="13800" dirty="0" smtClean="0"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Commissioning and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characterization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MR-TOF-MS (PILGRIM).</a:t>
            </a:r>
            <a:endParaRPr lang="fr-FR" sz="2000" dirty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0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20" y="0"/>
            <a:ext cx="8495960" cy="51435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7</a:t>
            </a:fld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4572000" y="2246284"/>
                <a:ext cx="626775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05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fr-FR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600</m:t>
                    </m:r>
                  </m:oMath>
                </a14:m>
                <a:r>
                  <a:rPr lang="fr-FR" sz="1050" dirty="0" smtClean="0"/>
                  <a:t> mW</a:t>
                </a:r>
                <a:endParaRPr lang="fr-FR" sz="1050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246284"/>
                <a:ext cx="626775" cy="161583"/>
              </a:xfrm>
              <a:prstGeom prst="rect">
                <a:avLst/>
              </a:prstGeom>
              <a:blipFill>
                <a:blip r:embed="rId3"/>
                <a:stretch>
                  <a:fillRect l="-3883" t="-25926" r="-11650" b="-4814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5449010" y="3387745"/>
                <a:ext cx="551433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05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fr-FR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60</m:t>
                    </m:r>
                  </m:oMath>
                </a14:m>
                <a:r>
                  <a:rPr lang="fr-FR" sz="1050" dirty="0" smtClean="0"/>
                  <a:t> mW</a:t>
                </a:r>
                <a:endParaRPr lang="fr-FR" sz="1050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9010" y="3387745"/>
                <a:ext cx="551433" cy="161583"/>
              </a:xfrm>
              <a:prstGeom prst="rect">
                <a:avLst/>
              </a:prstGeom>
              <a:blipFill>
                <a:blip r:embed="rId4"/>
                <a:stretch>
                  <a:fillRect l="-5556" t="-26923" r="-14444" b="-5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/>
          <p:cNvSpPr txBox="1"/>
          <p:nvPr/>
        </p:nvSpPr>
        <p:spPr>
          <a:xfrm>
            <a:off x="7821307" y="4616605"/>
            <a:ext cx="1043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@ M. Brun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147953" y="58470"/>
            <a:ext cx="177219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ALTISA</a:t>
            </a:r>
            <a:endParaRPr lang="fr-FR" sz="2400" u="sng" baseline="30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24020" y="634264"/>
            <a:ext cx="2932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new laser </a:t>
            </a:r>
            <a:r>
              <a:rPr lang="fr-FR" dirty="0" err="1" smtClean="0"/>
              <a:t>laboratory</a:t>
            </a:r>
            <a:r>
              <a:rPr lang="fr-FR" dirty="0" smtClean="0"/>
              <a:t> for S</a:t>
            </a:r>
            <a:r>
              <a:rPr lang="fr-FR" baseline="30000" dirty="0" smtClean="0"/>
              <a:t>3</a:t>
            </a:r>
            <a:r>
              <a:rPr lang="fr-FR" dirty="0" smtClean="0"/>
              <a:t>LEB  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t="29922" r="7341" b="11031"/>
          <a:stretch/>
        </p:blipFill>
        <p:spPr>
          <a:xfrm>
            <a:off x="3515920" y="3439653"/>
            <a:ext cx="3668486" cy="166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4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8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-199140" y="448522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Content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167" y="1162999"/>
            <a:ext cx="8776880" cy="317009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Resonance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Ionization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(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RIS) and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-LEB setup.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ALTISA: new laser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for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fr-FR" sz="2000" dirty="0" smtClean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 lvl="2"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		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latin typeface="Book Antiqua" panose="02040602050305030304" pitchFamily="18" charset="0"/>
              </a:rPr>
              <a:t>Dy:   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latin typeface="Book Antiqua" panose="02040602050305030304" pitchFamily="18" charset="0"/>
              </a:rPr>
              <a:t>421nm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latin typeface="Book Antiqua" panose="02040602050305030304" pitchFamily="18" charset="0"/>
              </a:rPr>
              <a:t>418nm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  <a:endParaRPr lang="fr-FR" sz="13800" dirty="0" smtClean="0"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Commissioning and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characterization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MR-TOF-MS (PILGRIM).</a:t>
            </a:r>
            <a:endParaRPr lang="fr-FR" sz="2000" dirty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7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29" name="Google Shape;6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0201" y="239280"/>
            <a:ext cx="5880100" cy="421685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265624" y="855474"/>
                <a:ext cx="2611676" cy="604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sz="320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sub>
                        <m:sup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sup>
                        <m:e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𝐴𝑟</m:t>
                          </m:r>
                        </m:e>
                      </m:sPre>
                      <m:r>
                        <a:rPr lang="fr-FR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fr-FR" sz="32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  <m:sup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116</m:t>
                          </m:r>
                        </m:sup>
                        <m:e>
                          <m:r>
                            <a:rPr lang="fr-FR" sz="3200" b="0" i="1" smtClean="0">
                              <a:latin typeface="Cambria Math" panose="02040503050406030204" pitchFamily="18" charset="0"/>
                            </a:rPr>
                            <m:t>𝑆𝑛</m:t>
                          </m:r>
                        </m:e>
                      </m:sPre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624" y="855474"/>
                <a:ext cx="2611676" cy="6046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Connecteur droit 30"/>
          <p:cNvCxnSpPr/>
          <p:nvPr/>
        </p:nvCxnSpPr>
        <p:spPr>
          <a:xfrm>
            <a:off x="1663700" y="38100"/>
            <a:ext cx="21167" cy="4593167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2308469" y="38099"/>
            <a:ext cx="21167" cy="4593167"/>
          </a:xfrm>
          <a:prstGeom prst="line">
            <a:avLst/>
          </a:prstGeom>
          <a:ln w="381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256043" y="4626149"/>
            <a:ext cx="1737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N=82 Shell </a:t>
            </a:r>
            <a:r>
              <a:rPr lang="fr-FR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Closure</a:t>
            </a:r>
            <a:endParaRPr lang="fr-FR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à coins arrondis 33"/>
              <p:cNvSpPr/>
              <p:nvPr/>
            </p:nvSpPr>
            <p:spPr>
              <a:xfrm>
                <a:off x="6998676" y="2458203"/>
                <a:ext cx="1346480" cy="792439"/>
              </a:xfrm>
              <a:prstGeom prst="roundRect">
                <a:avLst/>
              </a:prstGeom>
              <a:solidFill>
                <a:srgbClr val="7030A0">
                  <a:alpha val="40000"/>
                </a:srgbClr>
              </a:solidFill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fr-F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68</m:t>
                          </m:r>
                        </m:sub>
                        <m:sup>
                          <m:r>
                            <a:rPr lang="fr-F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152</m:t>
                          </m:r>
                        </m:sup>
                        <m:e>
                          <m:sSub>
                            <m:sSubPr>
                              <m:ctrlPr>
                                <a:rPr lang="fr-FR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Er</m:t>
                              </m:r>
                            </m:e>
                            <m:sub>
                              <m:r>
                                <a:rPr lang="fr-F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84</m:t>
                              </m:r>
                            </m:sub>
                          </m:sSub>
                        </m:e>
                      </m:sPre>
                    </m:oMath>
                  </m:oMathPara>
                </a14:m>
                <a:endParaRPr lang="fr-FR" sz="3200" dirty="0" smtClean="0">
                  <a:solidFill>
                    <a:schemeClr val="tx1"/>
                  </a:solidFill>
                </a:endParaRPr>
              </a:p>
              <a:p>
                <a:pPr algn="ctr"/>
                <a:endParaRPr lang="fr-FR" dirty="0"/>
              </a:p>
            </p:txBody>
          </p:sp>
        </mc:Choice>
        <mc:Fallback xmlns="">
          <p:sp>
            <p:nvSpPr>
              <p:cNvPr id="34" name="Rectangle à coins arrondis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8676" y="2458203"/>
                <a:ext cx="1346480" cy="79243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bg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ZoneTexte 34"/>
          <p:cNvSpPr txBox="1"/>
          <p:nvPr/>
        </p:nvSpPr>
        <p:spPr>
          <a:xfrm>
            <a:off x="6778883" y="3250642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/>
              <a:t>Milestone</a:t>
            </a:r>
            <a:r>
              <a:rPr lang="fr-FR" dirty="0" smtClean="0"/>
              <a:t> of the first</a:t>
            </a:r>
          </a:p>
          <a:p>
            <a:pPr algn="ctr"/>
            <a:r>
              <a:rPr lang="fr-FR" dirty="0" smtClean="0"/>
              <a:t>S</a:t>
            </a:r>
            <a:r>
              <a:rPr lang="fr-FR" baseline="30000" dirty="0" smtClean="0"/>
              <a:t>3</a:t>
            </a:r>
            <a:r>
              <a:rPr lang="fr-FR" dirty="0" smtClean="0"/>
              <a:t> </a:t>
            </a:r>
            <a:r>
              <a:rPr lang="fr-FR" dirty="0" err="1" smtClean="0"/>
              <a:t>reaction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5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10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35520" y="165931"/>
            <a:ext cx="6962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Dy: 421nm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22"/>
          <a:stretch/>
        </p:blipFill>
        <p:spPr>
          <a:xfrm>
            <a:off x="300146" y="1937744"/>
            <a:ext cx="4544079" cy="2737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4211683" y="4100754"/>
                <a:ext cx="147425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𝑖𝑘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2.8×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fr-FR" sz="1600" dirty="0" smtClean="0"/>
              </a:p>
              <a:p>
                <a:r>
                  <a:rPr lang="fr-FR" sz="1600" dirty="0" smtClean="0"/>
                  <a:t>Rel. Int = 16000</a:t>
                </a:r>
                <a:endParaRPr lang="fr-FR" sz="16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683" y="4100754"/>
                <a:ext cx="1474250" cy="492443"/>
              </a:xfrm>
              <a:prstGeom prst="rect">
                <a:avLst/>
              </a:prstGeom>
              <a:blipFill>
                <a:blip r:embed="rId3"/>
                <a:stretch>
                  <a:fillRect l="-8678" r="-4959" b="-2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e 10"/>
          <p:cNvGrpSpPr/>
          <p:nvPr/>
        </p:nvGrpSpPr>
        <p:grpSpPr>
          <a:xfrm>
            <a:off x="58550" y="807863"/>
            <a:ext cx="9054916" cy="1022159"/>
            <a:chOff x="58550" y="2102494"/>
            <a:chExt cx="12092671" cy="1527398"/>
          </a:xfrm>
        </p:grpSpPr>
        <p:grpSp>
          <p:nvGrpSpPr>
            <p:cNvPr id="14" name="Groupe 13"/>
            <p:cNvGrpSpPr/>
            <p:nvPr/>
          </p:nvGrpSpPr>
          <p:grpSpPr>
            <a:xfrm>
              <a:off x="58550" y="2102494"/>
              <a:ext cx="12092671" cy="1527398"/>
              <a:chOff x="58551" y="2102493"/>
              <a:chExt cx="11865807" cy="1610525"/>
            </a:xfrm>
          </p:grpSpPr>
          <p:grpSp>
            <p:nvGrpSpPr>
              <p:cNvPr id="17" name="Groupe 16"/>
              <p:cNvGrpSpPr/>
              <p:nvPr/>
            </p:nvGrpSpPr>
            <p:grpSpPr>
              <a:xfrm>
                <a:off x="58551" y="2102493"/>
                <a:ext cx="10581740" cy="1610525"/>
                <a:chOff x="58551" y="2102493"/>
                <a:chExt cx="12068269" cy="1610525"/>
              </a:xfrm>
            </p:grpSpPr>
            <p:grpSp>
              <p:nvGrpSpPr>
                <p:cNvPr id="19" name="Groupe 18"/>
                <p:cNvGrpSpPr/>
                <p:nvPr/>
              </p:nvGrpSpPr>
              <p:grpSpPr>
                <a:xfrm>
                  <a:off x="58551" y="2102493"/>
                  <a:ext cx="10554031" cy="1610525"/>
                  <a:chOff x="411019" y="2503028"/>
                  <a:chExt cx="11748653" cy="1533263"/>
                </a:xfrm>
              </p:grpSpPr>
              <p:sp>
                <p:nvSpPr>
                  <p:cNvPr id="21" name="Rectangle à coins arrondis 20"/>
                  <p:cNvSpPr/>
                  <p:nvPr/>
                </p:nvSpPr>
                <p:spPr>
                  <a:xfrm>
                    <a:off x="10474036" y="2503054"/>
                    <a:ext cx="1685636" cy="1533237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162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25.47%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2" name="Rectangle à coins arrondis 21"/>
                  <p:cNvSpPr/>
                  <p:nvPr/>
                </p:nvSpPr>
                <p:spPr>
                  <a:xfrm>
                    <a:off x="7122393" y="2503028"/>
                    <a:ext cx="1644657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160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2.329 %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3" name="Rectangle à coins arrondis 22"/>
                  <p:cNvSpPr/>
                  <p:nvPr/>
                </p:nvSpPr>
                <p:spPr>
                  <a:xfrm>
                    <a:off x="3782289" y="2503047"/>
                    <a:ext cx="1690255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158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0.095 %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24" name="Rectangle à coins arrondis 23"/>
                  <p:cNvSpPr/>
                  <p:nvPr/>
                </p:nvSpPr>
                <p:spPr>
                  <a:xfrm>
                    <a:off x="411019" y="2503046"/>
                    <a:ext cx="1690255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156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0.056 %</a:t>
                    </a:r>
                  </a:p>
                  <a:p>
                    <a:pPr algn="ctr"/>
                    <a:endParaRPr lang="fr-FR" sz="1100" dirty="0" smtClean="0"/>
                  </a:p>
                  <a:p>
                    <a:pPr algn="ctr"/>
                    <a:endParaRPr lang="fr-FR" sz="1100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Rectangle à coins arrondis 24"/>
                      <p:cNvSpPr/>
                      <p:nvPr/>
                    </p:nvSpPr>
                    <p:spPr>
                      <a:xfrm>
                        <a:off x="5463304" y="2503046"/>
                        <a:ext cx="1672374" cy="1533236"/>
                      </a:xfrm>
                      <a:prstGeom prst="roundRect">
                        <a:avLst/>
                      </a:prstGeom>
                      <a:solidFill>
                        <a:srgbClr val="50EA50"/>
                      </a:solidFill>
                      <a:ln>
                        <a:solidFill>
                          <a:schemeClr val="tx1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165100" prst="coolSlant"/>
                      </a:sp3d>
                    </p:spPr>
                    <p:style>
                      <a:lnRef idx="1">
                        <a:schemeClr val="accent6"/>
                      </a:lnRef>
                      <a:fillRef idx="2">
                        <a:schemeClr val="accent6"/>
                      </a:fillRef>
                      <a:effectRef idx="1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sz="1600" dirty="0"/>
                          <a:t>Dy  </a:t>
                        </a:r>
                        <a:r>
                          <a:rPr lang="fr-FR" sz="1600" dirty="0" smtClean="0"/>
                          <a:t>159</a:t>
                        </a:r>
                        <a:endParaRPr lang="fr-FR" sz="1600" dirty="0"/>
                      </a:p>
                      <a:p>
                        <a:pPr algn="ctr"/>
                        <a:endParaRPr lang="fr-FR" sz="1600" dirty="0"/>
                      </a:p>
                      <a:p>
                        <a:pPr algn="ctr"/>
                        <a:endParaRPr lang="fr-FR" sz="1600" dirty="0"/>
                      </a:p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=5/</m:t>
                              </m:r>
                              <m:sSup>
                                <m:s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fr-FR" dirty="0"/>
                      </a:p>
                    </p:txBody>
                  </p:sp>
                </mc:Choice>
                <mc:Fallback xmlns="">
                  <p:sp>
                    <p:nvSpPr>
                      <p:cNvPr id="25" name="Rectangle à coins arrondis 2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463304" y="2503046"/>
                        <a:ext cx="1672374" cy="1533236"/>
                      </a:xfrm>
                      <a:prstGeom prst="roundRect">
                        <a:avLst/>
                      </a:prstGeom>
                      <a:blipFill>
                        <a:blip r:embed="rId6"/>
                        <a:stretch>
                          <a:fillRect/>
                        </a:stretch>
                      </a:blip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Rectangle à coins arrondis 19"/>
                    <p:cNvSpPr/>
                    <p:nvPr/>
                  </p:nvSpPr>
                  <p:spPr>
                    <a:xfrm>
                      <a:off x="10612582" y="2102511"/>
                      <a:ext cx="1514238" cy="1610498"/>
                    </a:xfrm>
                    <a:prstGeom prst="roundRect">
                      <a:avLst/>
                    </a:prstGeom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165100" prst="coolSlant"/>
                    </a:sp3d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Dy  163</a:t>
                      </a:r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 smtClean="0"/>
                        <a:t>24.89%</a:t>
                      </a:r>
                    </a:p>
                    <a:p>
                      <a:pPr algn="ctr"/>
                      <a:endParaRPr lang="fr-FR" dirty="0" smtClean="0"/>
                    </a:p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=5/</m:t>
                            </m:r>
                            <m:sSup>
                              <m:sSup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</m:sup>
                            </m:sSup>
                          </m:oMath>
                        </m:oMathPara>
                      </a14:m>
                      <a:endParaRPr lang="fr-FR" dirty="0"/>
                    </a:p>
                  </p:txBody>
                </p:sp>
              </mc:Choice>
              <mc:Fallback xmlns="">
                <p:sp>
                  <p:nvSpPr>
                    <p:cNvPr id="20" name="Rectangle à coins arrondis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612582" y="2102511"/>
                      <a:ext cx="1514238" cy="1610498"/>
                    </a:xfrm>
                    <a:prstGeom prst="roundRect">
                      <a:avLst/>
                    </a:prstGeom>
                    <a:blipFill>
                      <a:blip r:embed="rId7"/>
                      <a:stretch>
                        <a:fillRect t="-4520" b="-6215"/>
                      </a:stretch>
                    </a:blipFill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8" name="Rectangle à coins arrondis 17"/>
              <p:cNvSpPr/>
              <p:nvPr/>
            </p:nvSpPr>
            <p:spPr>
              <a:xfrm>
                <a:off x="10636651" y="2102510"/>
                <a:ext cx="1287707" cy="1610498"/>
              </a:xfrm>
              <a:prstGeom prst="roundRect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Dy  164</a:t>
                </a:r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28.260%</a:t>
                </a:r>
              </a:p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à coins arrondis 14"/>
                <p:cNvSpPr/>
                <p:nvPr/>
              </p:nvSpPr>
              <p:spPr>
                <a:xfrm>
                  <a:off x="6781909" y="2102510"/>
                  <a:ext cx="1382289" cy="1527373"/>
                </a:xfrm>
                <a:prstGeom prst="roundRect">
                  <a:avLst/>
                </a:prstGeom>
                <a:ln>
                  <a:solidFill>
                    <a:schemeClr val="bg2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Dy  161</a:t>
                  </a:r>
                  <a:endParaRPr lang="fr-FR" dirty="0"/>
                </a:p>
                <a:p>
                  <a:pPr algn="ctr"/>
                  <a:endParaRPr lang="fr-FR" dirty="0"/>
                </a:p>
                <a:p>
                  <a:pPr algn="ctr"/>
                  <a:r>
                    <a:rPr lang="fr-FR" dirty="0" smtClean="0"/>
                    <a:t>18.889%</a:t>
                  </a:r>
                </a:p>
                <a:p>
                  <a:pPr algn="ctr"/>
                  <a:endParaRPr lang="fr-FR" dirty="0" smtClean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=5/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5" name="Rectangle à coins arrondis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1909" y="2102510"/>
                  <a:ext cx="1382289" cy="1527373"/>
                </a:xfrm>
                <a:prstGeom prst="roundRect">
                  <a:avLst/>
                </a:prstGeom>
                <a:blipFill>
                  <a:blip r:embed="rId8"/>
                  <a:stretch>
                    <a:fillRect t="-4520" b="-6215"/>
                  </a:stretch>
                </a:blip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à coins arrondis 15"/>
                <p:cNvSpPr/>
                <p:nvPr/>
              </p:nvSpPr>
              <p:spPr>
                <a:xfrm>
                  <a:off x="1403776" y="2102508"/>
                  <a:ext cx="1347550" cy="1527371"/>
                </a:xfrm>
                <a:prstGeom prst="roundRect">
                  <a:avLst/>
                </a:prstGeom>
                <a:solidFill>
                  <a:srgbClr val="50EA50"/>
                </a:soli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dirty="0" smtClean="0"/>
                    <a:t>Dy  157</a:t>
                  </a:r>
                  <a:endParaRPr lang="fr-FR" sz="1600" dirty="0"/>
                </a:p>
                <a:p>
                  <a:pPr algn="ctr"/>
                  <a:endParaRPr lang="fr-FR" sz="1600" dirty="0" smtClean="0"/>
                </a:p>
                <a:p>
                  <a:pPr algn="ctr"/>
                  <a:endParaRPr lang="fr-FR" sz="1600" dirty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=5/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 −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6" name="Rectangle à coins arrondis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3776" y="2102508"/>
                  <a:ext cx="1347550" cy="1527371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e 5"/>
          <p:cNvGrpSpPr/>
          <p:nvPr/>
        </p:nvGrpSpPr>
        <p:grpSpPr>
          <a:xfrm>
            <a:off x="5730037" y="2268751"/>
            <a:ext cx="2892098" cy="1108919"/>
            <a:chOff x="5450756" y="2230651"/>
            <a:chExt cx="2892098" cy="11089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ZoneTexte 9"/>
                <p:cNvSpPr txBox="1"/>
                <p:nvPr/>
              </p:nvSpPr>
              <p:spPr>
                <a:xfrm>
                  <a:off x="5587612" y="2230651"/>
                  <a:ext cx="16433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𝛿𝜈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517 </m:t>
                      </m:r>
                    </m:oMath>
                  </a14:m>
                  <a:r>
                    <a:rPr lang="fr-FR" sz="1800" dirty="0" smtClean="0"/>
                    <a:t>MHz/u</a:t>
                  </a:r>
                </a:p>
              </p:txBody>
            </p:sp>
          </mc:Choice>
          <mc:Fallback xmlns="">
            <p:sp>
              <p:nvSpPr>
                <p:cNvPr id="10" name="ZoneTexte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7612" y="2230651"/>
                  <a:ext cx="1643399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5185" t="-28261" r="-7778" b="-5000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ZoneTexte 11"/>
            <p:cNvSpPr txBox="1"/>
            <p:nvPr/>
          </p:nvSpPr>
          <p:spPr>
            <a:xfrm>
              <a:off x="6168861" y="2816350"/>
              <a:ext cx="21739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A.F. Lopez-</a:t>
              </a:r>
              <a:r>
                <a:rPr lang="fr-FR" dirty="0" err="1" smtClean="0"/>
                <a:t>Loaiza</a:t>
              </a:r>
              <a:r>
                <a:rPr lang="fr-FR" dirty="0" smtClean="0"/>
                <a:t>. et al. </a:t>
              </a:r>
            </a:p>
            <a:p>
              <a:r>
                <a:rPr lang="fr-FR" dirty="0" smtClean="0"/>
                <a:t>GANIL - GISELE 2025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ZoneTexte 12"/>
                <p:cNvSpPr txBox="1"/>
                <p:nvPr/>
              </p:nvSpPr>
              <p:spPr>
                <a:xfrm>
                  <a:off x="5535802" y="2507650"/>
                  <a:ext cx="19356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𝐹𝑊𝐻𝑀</m:t>
                      </m:r>
                      <m:r>
                        <a:rPr lang="fr-FR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110 </m:t>
                      </m:r>
                    </m:oMath>
                  </a14:m>
                  <a:r>
                    <a:rPr lang="fr-FR" sz="1800" dirty="0" smtClean="0"/>
                    <a:t>MHz</a:t>
                  </a:r>
                </a:p>
              </p:txBody>
            </p:sp>
          </mc:Choice>
          <mc:Fallback xmlns="">
            <p:sp>
              <p:nvSpPr>
                <p:cNvPr id="13" name="ZoneTexte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5802" y="2507650"/>
                  <a:ext cx="1935658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4416" t="-28889" r="-5994" b="-5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le à coins arrondis 4"/>
            <p:cNvSpPr/>
            <p:nvPr/>
          </p:nvSpPr>
          <p:spPr>
            <a:xfrm>
              <a:off x="5450756" y="2230651"/>
              <a:ext cx="2791544" cy="1108919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3246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11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928270" y="-53122"/>
            <a:ext cx="51094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Time of Flight Resolution for Dy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4671993" y="599642"/>
            <a:ext cx="156" cy="4279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-19010" y="939197"/>
            <a:ext cx="1208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MR-TOF-MS</a:t>
            </a:r>
          </a:p>
          <a:p>
            <a:pPr algn="ctr"/>
            <a:r>
              <a:rPr lang="fr-FR" dirty="0" smtClean="0"/>
              <a:t>PILGRIM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841583" y="419788"/>
            <a:ext cx="1505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</a:t>
            </a:r>
            <a:r>
              <a:rPr lang="fr-FR" b="1" baseline="30000" dirty="0" smtClean="0"/>
              <a:t>3</a:t>
            </a:r>
            <a:r>
              <a:rPr lang="fr-FR" b="1" dirty="0" smtClean="0"/>
              <a:t>-LEB: </a:t>
            </a:r>
            <a:r>
              <a:rPr lang="fr-FR" b="1" dirty="0" err="1" smtClean="0"/>
              <a:t>Gas</a:t>
            </a:r>
            <a:r>
              <a:rPr lang="fr-FR" b="1" dirty="0" smtClean="0"/>
              <a:t>-jet</a:t>
            </a:r>
            <a:endParaRPr lang="fr-FR" b="1" dirty="0"/>
          </a:p>
        </p:txBody>
      </p:sp>
      <p:grpSp>
        <p:nvGrpSpPr>
          <p:cNvPr id="33" name="Groupe 32"/>
          <p:cNvGrpSpPr/>
          <p:nvPr/>
        </p:nvGrpSpPr>
        <p:grpSpPr>
          <a:xfrm>
            <a:off x="77391" y="1760951"/>
            <a:ext cx="4499726" cy="3054452"/>
            <a:chOff x="5962" y="1397706"/>
            <a:chExt cx="4427382" cy="2668993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8" t="10639" r="8909"/>
            <a:stretch/>
          </p:blipFill>
          <p:spPr>
            <a:xfrm>
              <a:off x="5962" y="1411370"/>
              <a:ext cx="4427382" cy="2655329"/>
            </a:xfrm>
            <a:prstGeom prst="rect">
              <a:avLst/>
            </a:prstGeom>
          </p:spPr>
        </p:pic>
        <p:sp>
          <p:nvSpPr>
            <p:cNvPr id="27" name="ZoneTexte 26"/>
            <p:cNvSpPr txBox="1"/>
            <p:nvPr/>
          </p:nvSpPr>
          <p:spPr>
            <a:xfrm>
              <a:off x="724938" y="3071566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160</a:t>
              </a:r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1416517" y="175971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161</a:t>
              </a:r>
              <a:endParaRPr lang="fr-FR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2343388" y="141137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162</a:t>
              </a:r>
              <a:endParaRPr lang="fr-FR" dirty="0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858828" y="1397706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163</a:t>
              </a:r>
              <a:endParaRPr lang="fr-FR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3580457" y="1397706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164</a:t>
              </a:r>
              <a:endParaRPr lang="fr-FR" dirty="0"/>
            </a:p>
          </p:txBody>
        </p:sp>
      </p:grp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3"/>
          <a:stretch/>
        </p:blipFill>
        <p:spPr>
          <a:xfrm>
            <a:off x="4725300" y="1711917"/>
            <a:ext cx="4185321" cy="3052233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4651208" y="918134"/>
            <a:ext cx="1346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/>
              <a:t>Linear</a:t>
            </a:r>
            <a:r>
              <a:rPr lang="fr-FR" dirty="0" smtClean="0"/>
              <a:t> </a:t>
            </a:r>
          </a:p>
          <a:p>
            <a:pPr algn="ctr"/>
            <a:r>
              <a:rPr lang="fr-FR" dirty="0" smtClean="0"/>
              <a:t>TOF </a:t>
            </a:r>
            <a:r>
              <a:rPr lang="fr-FR" dirty="0" err="1" smtClean="0"/>
              <a:t>separator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0243" r="51690" b="67823"/>
          <a:stretch/>
        </p:blipFill>
        <p:spPr>
          <a:xfrm>
            <a:off x="1199152" y="876086"/>
            <a:ext cx="3431116" cy="607317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5523066" y="408068"/>
            <a:ext cx="2454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GISELE: Atomic </a:t>
            </a:r>
            <a:r>
              <a:rPr lang="fr-FR" b="1" dirty="0" err="1" smtClean="0"/>
              <a:t>beam</a:t>
            </a:r>
            <a:r>
              <a:rPr lang="fr-FR" b="1" dirty="0" smtClean="0"/>
              <a:t> unit</a:t>
            </a:r>
            <a:endParaRPr lang="fr-FR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301" y="714816"/>
            <a:ext cx="3098252" cy="104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12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6644195" y="49698"/>
            <a:ext cx="665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HFS</a:t>
            </a:r>
            <a:endParaRPr lang="fr-FR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236021" y="643886"/>
            <a:ext cx="843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GISELE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8249452" y="4595135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Centaur" panose="02030504050205020304" pitchFamily="18" charset="0"/>
              </a:rPr>
              <a:t>@ SATLAS 2</a:t>
            </a:r>
            <a:endParaRPr lang="fr-FR" sz="1100" dirty="0">
              <a:latin typeface="Centaur" panose="020305040502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39460" y="-16824"/>
            <a:ext cx="6962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Dy: 421nm</a:t>
            </a:r>
          </a:p>
        </p:txBody>
      </p:sp>
      <p:sp>
        <p:nvSpPr>
          <p:cNvPr id="10" name="Rectangle 9"/>
          <p:cNvSpPr/>
          <p:nvPr/>
        </p:nvSpPr>
        <p:spPr>
          <a:xfrm rot="1921383">
            <a:off x="7842854" y="369073"/>
            <a:ext cx="1208985" cy="338554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Preliminary</a:t>
            </a:r>
            <a:endParaRPr lang="fr-FR" sz="16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264964" y="889355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Vacuum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17656" y="889355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Gas</a:t>
            </a:r>
            <a:r>
              <a:rPr lang="fr-FR" dirty="0" smtClean="0">
                <a:solidFill>
                  <a:srgbClr val="FF0000"/>
                </a:solidFill>
              </a:rPr>
              <a:t>-jet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03230" y="64388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S</a:t>
            </a:r>
            <a:r>
              <a:rPr lang="fr-FR" b="1" baseline="30000" dirty="0" smtClean="0"/>
              <a:t>3</a:t>
            </a:r>
            <a:r>
              <a:rPr lang="fr-FR" b="1" dirty="0" smtClean="0"/>
              <a:t>-LEB</a:t>
            </a:r>
            <a:endParaRPr lang="fr-FR" b="1" dirty="0"/>
          </a:p>
        </p:txBody>
      </p:sp>
      <p:grpSp>
        <p:nvGrpSpPr>
          <p:cNvPr id="8" name="Groupe 7"/>
          <p:cNvGrpSpPr/>
          <p:nvPr/>
        </p:nvGrpSpPr>
        <p:grpSpPr>
          <a:xfrm>
            <a:off x="979404" y="511363"/>
            <a:ext cx="3138520" cy="4345382"/>
            <a:chOff x="1050623" y="515014"/>
            <a:chExt cx="2902535" cy="424541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4"/>
            <a:stretch/>
          </p:blipFill>
          <p:spPr>
            <a:xfrm>
              <a:off x="1050623" y="515014"/>
              <a:ext cx="2885132" cy="2124819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230" y="2703279"/>
              <a:ext cx="2843928" cy="2057149"/>
            </a:xfrm>
            <a:prstGeom prst="rect">
              <a:avLst/>
            </a:prstGeom>
          </p:spPr>
        </p:pic>
      </p:grpSp>
      <p:grpSp>
        <p:nvGrpSpPr>
          <p:cNvPr id="9" name="Groupe 8"/>
          <p:cNvGrpSpPr/>
          <p:nvPr/>
        </p:nvGrpSpPr>
        <p:grpSpPr>
          <a:xfrm>
            <a:off x="4126442" y="511363"/>
            <a:ext cx="3138521" cy="4345382"/>
            <a:chOff x="4276693" y="618937"/>
            <a:chExt cx="2996640" cy="4143093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32" r="6703" b="5510"/>
            <a:stretch/>
          </p:blipFill>
          <p:spPr>
            <a:xfrm>
              <a:off x="4276694" y="618937"/>
              <a:ext cx="2996639" cy="2052701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67" r="8851"/>
            <a:stretch/>
          </p:blipFill>
          <p:spPr>
            <a:xfrm>
              <a:off x="4276693" y="2751156"/>
              <a:ext cx="2986558" cy="2010874"/>
            </a:xfrm>
            <a:prstGeom prst="rect">
              <a:avLst/>
            </a:prstGeom>
          </p:spPr>
        </p:pic>
      </p:grpSp>
      <p:sp>
        <p:nvSpPr>
          <p:cNvPr id="21" name="Rectangle à coins arrondis 20"/>
          <p:cNvSpPr/>
          <p:nvPr/>
        </p:nvSpPr>
        <p:spPr>
          <a:xfrm>
            <a:off x="3349474" y="2832748"/>
            <a:ext cx="690426" cy="2753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aseline="30000" dirty="0" smtClean="0"/>
              <a:t>161</a:t>
            </a:r>
            <a:r>
              <a:rPr lang="fr-FR" sz="1600" dirty="0" smtClean="0"/>
              <a:t>Dy</a:t>
            </a:r>
            <a:endParaRPr lang="fr-FR" sz="1600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6477436" y="2832748"/>
            <a:ext cx="690426" cy="2753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aseline="30000" dirty="0" smtClean="0"/>
              <a:t>161</a:t>
            </a:r>
            <a:r>
              <a:rPr lang="fr-FR" sz="1600" dirty="0" smtClean="0"/>
              <a:t>Dy</a:t>
            </a:r>
            <a:endParaRPr lang="fr-FR" sz="1600" dirty="0"/>
          </a:p>
        </p:txBody>
      </p:sp>
      <p:sp>
        <p:nvSpPr>
          <p:cNvPr id="24" name="Rectangle à coins arrondis 23"/>
          <p:cNvSpPr/>
          <p:nvPr/>
        </p:nvSpPr>
        <p:spPr>
          <a:xfrm>
            <a:off x="3341594" y="607271"/>
            <a:ext cx="690426" cy="2753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aseline="30000" dirty="0" smtClean="0"/>
              <a:t>163</a:t>
            </a:r>
            <a:r>
              <a:rPr lang="fr-FR" sz="1600" dirty="0" smtClean="0"/>
              <a:t>Dy</a:t>
            </a:r>
            <a:endParaRPr lang="fr-FR" sz="1600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6438015" y="590177"/>
            <a:ext cx="690426" cy="27534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baseline="30000" dirty="0" smtClean="0"/>
              <a:t>163</a:t>
            </a:r>
            <a:r>
              <a:rPr lang="fr-FR" sz="1600" dirty="0" smtClean="0"/>
              <a:t>Dy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42580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13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-157822" y="-23228"/>
            <a:ext cx="6962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Dy: 421nm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5" r="8746" b="4607"/>
          <a:stretch/>
        </p:blipFill>
        <p:spPr>
          <a:xfrm>
            <a:off x="721111" y="500312"/>
            <a:ext cx="3151173" cy="330836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" r="9096" b="882"/>
          <a:stretch/>
        </p:blipFill>
        <p:spPr>
          <a:xfrm>
            <a:off x="4109162" y="420799"/>
            <a:ext cx="4896711" cy="44692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804287" y="76254"/>
            <a:ext cx="1208985" cy="338554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Preliminary</a:t>
            </a:r>
            <a:endParaRPr lang="fr-FR" sz="16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966347" y="3967700"/>
            <a:ext cx="149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      </a:t>
            </a:r>
            <a:r>
              <a:rPr lang="fr-FR" dirty="0"/>
              <a:t>I</a:t>
            </a:r>
            <a:r>
              <a:rPr lang="fr-FR" dirty="0" smtClean="0"/>
              <a:t>sotope shift 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47185" y="4152366"/>
                <a:ext cx="136697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∼517 </m:t>
                    </m:r>
                  </m:oMath>
                </a14:m>
                <a:r>
                  <a:rPr lang="fr-FR" sz="1600" dirty="0"/>
                  <a:t>MHz/u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185" y="4152366"/>
                <a:ext cx="1366977" cy="338554"/>
              </a:xfrm>
              <a:prstGeom prst="rect">
                <a:avLst/>
              </a:prstGeom>
              <a:blipFill>
                <a:blip r:embed="rId4"/>
                <a:stretch>
                  <a:fillRect t="-5357" r="-893" b="-21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019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14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35520" y="165931"/>
            <a:ext cx="6962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Dy: 418nm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08" y="2046194"/>
            <a:ext cx="4401008" cy="2658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4092597" y="4096520"/>
                <a:ext cx="160806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𝑖𝑘</m:t>
                          </m:r>
                        </m:sub>
                      </m:sSub>
                      <m:r>
                        <a:rPr lang="fr-FR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1.26×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fr-FR" sz="1600" dirty="0" smtClean="0"/>
              </a:p>
              <a:p>
                <a:r>
                  <a:rPr lang="fr-FR" sz="1600" dirty="0" smtClean="0"/>
                  <a:t>Rel. Int = 12000</a:t>
                </a:r>
                <a:endParaRPr lang="fr-FR" sz="16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597" y="4096520"/>
                <a:ext cx="1608069" cy="492443"/>
              </a:xfrm>
              <a:prstGeom prst="rect">
                <a:avLst/>
              </a:prstGeom>
              <a:blipFill>
                <a:blip r:embed="rId3"/>
                <a:stretch>
                  <a:fillRect l="-7576" b="-246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e 21"/>
          <p:cNvGrpSpPr/>
          <p:nvPr/>
        </p:nvGrpSpPr>
        <p:grpSpPr>
          <a:xfrm>
            <a:off x="58550" y="807863"/>
            <a:ext cx="9054916" cy="1022159"/>
            <a:chOff x="58550" y="2102494"/>
            <a:chExt cx="12092671" cy="1527398"/>
          </a:xfrm>
        </p:grpSpPr>
        <p:grpSp>
          <p:nvGrpSpPr>
            <p:cNvPr id="23" name="Groupe 22"/>
            <p:cNvGrpSpPr/>
            <p:nvPr/>
          </p:nvGrpSpPr>
          <p:grpSpPr>
            <a:xfrm>
              <a:off x="58550" y="2102494"/>
              <a:ext cx="12092671" cy="1527398"/>
              <a:chOff x="58551" y="2102493"/>
              <a:chExt cx="11865807" cy="1610525"/>
            </a:xfrm>
          </p:grpSpPr>
          <p:grpSp>
            <p:nvGrpSpPr>
              <p:cNvPr id="26" name="Groupe 25"/>
              <p:cNvGrpSpPr/>
              <p:nvPr/>
            </p:nvGrpSpPr>
            <p:grpSpPr>
              <a:xfrm>
                <a:off x="58551" y="2102493"/>
                <a:ext cx="10581740" cy="1610525"/>
                <a:chOff x="58551" y="2102493"/>
                <a:chExt cx="12068269" cy="1610525"/>
              </a:xfrm>
            </p:grpSpPr>
            <p:grpSp>
              <p:nvGrpSpPr>
                <p:cNvPr id="28" name="Groupe 27"/>
                <p:cNvGrpSpPr/>
                <p:nvPr/>
              </p:nvGrpSpPr>
              <p:grpSpPr>
                <a:xfrm>
                  <a:off x="58551" y="2102493"/>
                  <a:ext cx="10554031" cy="1610525"/>
                  <a:chOff x="411019" y="2503028"/>
                  <a:chExt cx="11748653" cy="1533263"/>
                </a:xfrm>
              </p:grpSpPr>
              <p:sp>
                <p:nvSpPr>
                  <p:cNvPr id="30" name="Rectangle à coins arrondis 29"/>
                  <p:cNvSpPr/>
                  <p:nvPr/>
                </p:nvSpPr>
                <p:spPr>
                  <a:xfrm>
                    <a:off x="10474036" y="2503054"/>
                    <a:ext cx="1685636" cy="1533237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162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25.47%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31" name="Rectangle à coins arrondis 30"/>
                  <p:cNvSpPr/>
                  <p:nvPr/>
                </p:nvSpPr>
                <p:spPr>
                  <a:xfrm>
                    <a:off x="7122393" y="2503028"/>
                    <a:ext cx="1644657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160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2.329 %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32" name="Rectangle à coins arrondis 31"/>
                  <p:cNvSpPr/>
                  <p:nvPr/>
                </p:nvSpPr>
                <p:spPr>
                  <a:xfrm>
                    <a:off x="3782289" y="2503047"/>
                    <a:ext cx="1690255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158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0.095 %</a:t>
                    </a:r>
                  </a:p>
                  <a:p>
                    <a:pPr algn="ctr"/>
                    <a:endParaRPr lang="fr-FR" dirty="0" smtClean="0"/>
                  </a:p>
                  <a:p>
                    <a:pPr algn="ctr"/>
                    <a:endParaRPr lang="fr-FR" dirty="0"/>
                  </a:p>
                </p:txBody>
              </p:sp>
              <p:sp>
                <p:nvSpPr>
                  <p:cNvPr id="33" name="Rectangle à coins arrondis 32"/>
                  <p:cNvSpPr/>
                  <p:nvPr/>
                </p:nvSpPr>
                <p:spPr>
                  <a:xfrm>
                    <a:off x="411019" y="2503046"/>
                    <a:ext cx="1690255" cy="1533239"/>
                  </a:xfrm>
                  <a:prstGeom prst="roundRect">
                    <a:avLst/>
                  </a:prstGeom>
                  <a:ln>
                    <a:solidFill>
                      <a:schemeClr val="bg2">
                        <a:lumMod val="7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/>
                      <a:t>Dy  </a:t>
                    </a:r>
                    <a:r>
                      <a:rPr lang="fr-FR" dirty="0" smtClean="0"/>
                      <a:t>156</a:t>
                    </a:r>
                    <a:endParaRPr lang="fr-FR" dirty="0"/>
                  </a:p>
                  <a:p>
                    <a:pPr algn="ctr"/>
                    <a:endParaRPr lang="fr-FR" dirty="0"/>
                  </a:p>
                  <a:p>
                    <a:pPr algn="ctr"/>
                    <a:r>
                      <a:rPr lang="fr-FR" dirty="0" smtClean="0"/>
                      <a:t>0.056 %</a:t>
                    </a:r>
                  </a:p>
                  <a:p>
                    <a:pPr algn="ctr"/>
                    <a:endParaRPr lang="fr-FR" sz="1100" dirty="0" smtClean="0"/>
                  </a:p>
                  <a:p>
                    <a:pPr algn="ctr"/>
                    <a:endParaRPr lang="fr-FR" sz="1100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4" name="Rectangle à coins arrondis 33"/>
                      <p:cNvSpPr/>
                      <p:nvPr/>
                    </p:nvSpPr>
                    <p:spPr>
                      <a:xfrm>
                        <a:off x="5463304" y="2503046"/>
                        <a:ext cx="1672374" cy="1533236"/>
                      </a:xfrm>
                      <a:prstGeom prst="roundRect">
                        <a:avLst/>
                      </a:prstGeom>
                      <a:solidFill>
                        <a:srgbClr val="50EA50"/>
                      </a:solidFill>
                      <a:ln>
                        <a:solidFill>
                          <a:schemeClr val="tx1"/>
                        </a:solidFill>
                      </a:ln>
                      <a:scene3d>
                        <a:camera prst="orthographicFront"/>
                        <a:lightRig rig="threePt" dir="t"/>
                      </a:scene3d>
                      <a:sp3d>
                        <a:bevelT w="165100" prst="coolSlant"/>
                      </a:sp3d>
                    </p:spPr>
                    <p:style>
                      <a:lnRef idx="1">
                        <a:schemeClr val="accent6"/>
                      </a:lnRef>
                      <a:fillRef idx="2">
                        <a:schemeClr val="accent6"/>
                      </a:fillRef>
                      <a:effectRef idx="1">
                        <a:schemeClr val="accent6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sz="1600" dirty="0"/>
                          <a:t>Dy  </a:t>
                        </a:r>
                        <a:r>
                          <a:rPr lang="fr-FR" sz="1600" dirty="0" smtClean="0"/>
                          <a:t>159</a:t>
                        </a:r>
                        <a:endParaRPr lang="fr-FR" sz="1600" dirty="0"/>
                      </a:p>
                      <a:p>
                        <a:pPr algn="ctr"/>
                        <a:endParaRPr lang="fr-FR" sz="1600" dirty="0"/>
                      </a:p>
                      <a:p>
                        <a:pPr algn="ctr"/>
                        <a:endParaRPr lang="fr-FR" sz="1600" dirty="0"/>
                      </a:p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=5/</m:t>
                              </m:r>
                              <m:sSup>
                                <m:s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lang="fr-FR" dirty="0"/>
                      </a:p>
                    </p:txBody>
                  </p:sp>
                </mc:Choice>
                <mc:Fallback xmlns="">
                  <p:sp>
                    <p:nvSpPr>
                      <p:cNvPr id="34" name="Rectangle à coins arrondis 33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463304" y="2503046"/>
                        <a:ext cx="1672374" cy="1533236"/>
                      </a:xfrm>
                      <a:prstGeom prst="round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  <a:ln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à coins arrondis 28"/>
                    <p:cNvSpPr/>
                    <p:nvPr/>
                  </p:nvSpPr>
                  <p:spPr>
                    <a:xfrm>
                      <a:off x="10612582" y="2102511"/>
                      <a:ext cx="1514238" cy="1610498"/>
                    </a:xfrm>
                    <a:prstGeom prst="roundRect">
                      <a:avLst/>
                    </a:prstGeom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165100" prst="coolSlant"/>
                    </a:sp3d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 smtClean="0"/>
                        <a:t>Dy  163</a:t>
                      </a:r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 smtClean="0"/>
                        <a:t>24.89%</a:t>
                      </a:r>
                    </a:p>
                    <a:p>
                      <a:pPr algn="ctr"/>
                      <a:endParaRPr lang="fr-FR" dirty="0" smtClean="0"/>
                    </a:p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=5/</m:t>
                            </m:r>
                            <m:sSup>
                              <m:sSup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</m:sup>
                            </m:sSup>
                          </m:oMath>
                        </m:oMathPara>
                      </a14:m>
                      <a:endParaRPr lang="fr-FR" dirty="0"/>
                    </a:p>
                  </p:txBody>
                </p:sp>
              </mc:Choice>
              <mc:Fallback xmlns="">
                <p:sp>
                  <p:nvSpPr>
                    <p:cNvPr id="29" name="Rectangle à coins arrondis 2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612582" y="2102511"/>
                      <a:ext cx="1514238" cy="1610498"/>
                    </a:xfrm>
                    <a:prstGeom prst="roundRect">
                      <a:avLst/>
                    </a:prstGeom>
                    <a:blipFill>
                      <a:blip r:embed="rId5"/>
                      <a:stretch>
                        <a:fillRect t="-4520" b="-6215"/>
                      </a:stretch>
                    </a:blipFill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7" name="Rectangle à coins arrondis 26"/>
              <p:cNvSpPr/>
              <p:nvPr/>
            </p:nvSpPr>
            <p:spPr>
              <a:xfrm>
                <a:off x="10636651" y="2102510"/>
                <a:ext cx="1287707" cy="1610498"/>
              </a:xfrm>
              <a:prstGeom prst="roundRect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Dy  164</a:t>
                </a:r>
              </a:p>
              <a:p>
                <a:pPr algn="ctr"/>
                <a:endParaRPr lang="fr-FR" dirty="0" smtClean="0"/>
              </a:p>
              <a:p>
                <a:pPr algn="ctr"/>
                <a:r>
                  <a:rPr lang="fr-FR" dirty="0" smtClean="0"/>
                  <a:t>28.260%</a:t>
                </a:r>
              </a:p>
              <a:p>
                <a:pPr algn="ctr"/>
                <a:endParaRPr lang="fr-FR" dirty="0" smtClean="0"/>
              </a:p>
              <a:p>
                <a:pPr algn="ctr"/>
                <a:endParaRPr lang="fr-FR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à coins arrondis 23"/>
                <p:cNvSpPr/>
                <p:nvPr/>
              </p:nvSpPr>
              <p:spPr>
                <a:xfrm>
                  <a:off x="6781909" y="2102510"/>
                  <a:ext cx="1382289" cy="1527373"/>
                </a:xfrm>
                <a:prstGeom prst="roundRect">
                  <a:avLst/>
                </a:prstGeom>
                <a:ln>
                  <a:solidFill>
                    <a:schemeClr val="bg2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 smtClean="0"/>
                    <a:t>Dy  161</a:t>
                  </a:r>
                  <a:endParaRPr lang="fr-FR" dirty="0"/>
                </a:p>
                <a:p>
                  <a:pPr algn="ctr"/>
                  <a:endParaRPr lang="fr-FR" dirty="0"/>
                </a:p>
                <a:p>
                  <a:pPr algn="ctr"/>
                  <a:r>
                    <a:rPr lang="fr-FR" dirty="0" smtClean="0"/>
                    <a:t>18.889%</a:t>
                  </a:r>
                </a:p>
                <a:p>
                  <a:pPr algn="ctr"/>
                  <a:endParaRPr lang="fr-FR" dirty="0" smtClean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=5/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4" name="Rectangle à coins arrondis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1909" y="2102510"/>
                  <a:ext cx="1382289" cy="1527373"/>
                </a:xfrm>
                <a:prstGeom prst="roundRect">
                  <a:avLst/>
                </a:prstGeom>
                <a:blipFill>
                  <a:blip r:embed="rId6"/>
                  <a:stretch>
                    <a:fillRect t="-4520" b="-6215"/>
                  </a:stretch>
                </a:blip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à coins arrondis 24"/>
                <p:cNvSpPr/>
                <p:nvPr/>
              </p:nvSpPr>
              <p:spPr>
                <a:xfrm>
                  <a:off x="1403776" y="2102508"/>
                  <a:ext cx="1347550" cy="1527371"/>
                </a:xfrm>
                <a:prstGeom prst="roundRect">
                  <a:avLst/>
                </a:prstGeom>
                <a:solidFill>
                  <a:srgbClr val="50EA50"/>
                </a:soli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1600" dirty="0" smtClean="0"/>
                    <a:t>Dy  157</a:t>
                  </a:r>
                  <a:endParaRPr lang="fr-FR" sz="1600" dirty="0"/>
                </a:p>
                <a:p>
                  <a:pPr algn="ctr"/>
                  <a:endParaRPr lang="fr-FR" sz="1600" dirty="0" smtClean="0"/>
                </a:p>
                <a:p>
                  <a:pPr algn="ctr"/>
                  <a:endParaRPr lang="fr-FR" sz="1600" dirty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=5/</m:t>
                        </m:r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 −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5" name="Rectangle à coins arrondis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03776" y="2102508"/>
                  <a:ext cx="1347550" cy="1527371"/>
                </a:xfrm>
                <a:prstGeom prst="round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5953427" y="2463900"/>
                <a:ext cx="2345257" cy="392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00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r-FR" sz="18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fr-FR" sz="1800" dirty="0" smtClean="0"/>
                  <a:t> not </a:t>
                </a:r>
                <a:r>
                  <a:rPr lang="fr-FR" sz="1800" dirty="0" err="1" smtClean="0"/>
                  <a:t>reported</a:t>
                </a:r>
                <a:endParaRPr lang="fr-FR" sz="18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427" y="2463900"/>
                <a:ext cx="2345257" cy="392993"/>
              </a:xfrm>
              <a:prstGeom prst="rect">
                <a:avLst/>
              </a:prstGeom>
              <a:blipFill>
                <a:blip r:embed="rId8"/>
                <a:stretch>
                  <a:fillRect t="-1538" r="-1302" b="-230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e 19"/>
          <p:cNvGrpSpPr/>
          <p:nvPr/>
        </p:nvGrpSpPr>
        <p:grpSpPr>
          <a:xfrm>
            <a:off x="5947757" y="2466081"/>
            <a:ext cx="2345257" cy="390812"/>
            <a:chOff x="5450756" y="2230651"/>
            <a:chExt cx="2791544" cy="1108919"/>
          </a:xfrm>
        </p:grpSpPr>
        <p:sp>
          <p:nvSpPr>
            <p:cNvPr id="21" name="ZoneTexte 20"/>
            <p:cNvSpPr txBox="1"/>
            <p:nvPr/>
          </p:nvSpPr>
          <p:spPr>
            <a:xfrm>
              <a:off x="5587612" y="2230651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fr-FR" sz="1800" dirty="0" smtClean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535802" y="2507650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endParaRPr lang="fr-FR" sz="1800" dirty="0" smtClean="0"/>
            </a:p>
          </p:txBody>
        </p:sp>
        <p:sp>
          <p:nvSpPr>
            <p:cNvPr id="37" name="Rectangle à coins arrondis 36"/>
            <p:cNvSpPr/>
            <p:nvPr/>
          </p:nvSpPr>
          <p:spPr>
            <a:xfrm>
              <a:off x="5450756" y="2230651"/>
              <a:ext cx="2791544" cy="1108919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6388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15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-157822" y="-23228"/>
            <a:ext cx="696210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Dy: 418nm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04287" y="76254"/>
            <a:ext cx="1208985" cy="338554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cap="none" spc="0" dirty="0" smtClean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Preliminary</a:t>
            </a:r>
            <a:endParaRPr lang="fr-FR" sz="1600" cap="none" spc="0" dirty="0">
              <a:ln w="127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t="11129" r="8932" b="5186"/>
          <a:stretch/>
        </p:blipFill>
        <p:spPr>
          <a:xfrm>
            <a:off x="602165" y="579389"/>
            <a:ext cx="3531219" cy="42773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718756" y="1251333"/>
            <a:ext cx="170878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600" dirty="0" smtClean="0"/>
              <a:t>Isotope shift </a:t>
            </a:r>
            <a:endParaRPr lang="fr-FR" sz="1600" dirty="0"/>
          </a:p>
          <a:p>
            <a:pPr algn="ctr"/>
            <a:r>
              <a:rPr lang="fr-FR" sz="1600" dirty="0" smtClean="0"/>
              <a:t>418nm transition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4784384" y="2241747"/>
            <a:ext cx="3150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/>
              <a:t>Resolution</a:t>
            </a:r>
            <a:r>
              <a:rPr lang="fr-FR" sz="1600" dirty="0"/>
              <a:t> of 220 MHz (FWHM)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012913" y="1241806"/>
            <a:ext cx="170878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600" dirty="0" smtClean="0"/>
              <a:t>Isotope shift </a:t>
            </a:r>
            <a:endParaRPr lang="fr-FR" sz="1600" dirty="0"/>
          </a:p>
          <a:p>
            <a:pPr algn="ctr"/>
            <a:r>
              <a:rPr lang="fr-FR" sz="1600" dirty="0" smtClean="0"/>
              <a:t>421nm transition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6509431" y="1251333"/>
                <a:ext cx="42159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fr-FR" sz="32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431" y="1251333"/>
                <a:ext cx="421590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784383" y="3045959"/>
                <a:ext cx="2365199" cy="3629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fr-FR" sz="16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1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fr-FR" sz="1600" dirty="0">
                    <a:latin typeface="+mj-lt"/>
                  </a:rPr>
                  <a:t> </a:t>
                </a:r>
                <a:r>
                  <a:rPr lang="fr-FR" sz="1600" dirty="0" smtClean="0">
                    <a:latin typeface="+mj-lt"/>
                  </a:rPr>
                  <a:t>to </a:t>
                </a:r>
                <a:r>
                  <a:rPr lang="fr-FR" sz="1600" dirty="0" err="1" smtClean="0">
                    <a:latin typeface="+mj-lt"/>
                  </a:rPr>
                  <a:t>be</a:t>
                </a:r>
                <a:r>
                  <a:rPr lang="fr-FR" sz="1600" dirty="0" smtClean="0">
                    <a:latin typeface="+mj-lt"/>
                  </a:rPr>
                  <a:t> </a:t>
                </a:r>
                <a:r>
                  <a:rPr lang="fr-FR" sz="1600" dirty="0" err="1" smtClean="0">
                    <a:latin typeface="+mj-lt"/>
                  </a:rPr>
                  <a:t>extracted</a:t>
                </a:r>
                <a:endParaRPr lang="fr-FR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383" y="3045959"/>
                <a:ext cx="2365199" cy="362984"/>
              </a:xfrm>
              <a:prstGeom prst="rect">
                <a:avLst/>
              </a:prstGeom>
              <a:blipFill>
                <a:blip r:embed="rId4"/>
                <a:stretch>
                  <a:fillRect b="-220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/>
          <p:cNvSpPr txBox="1"/>
          <p:nvPr/>
        </p:nvSpPr>
        <p:spPr>
          <a:xfrm>
            <a:off x="4407728" y="1194036"/>
            <a:ext cx="753311" cy="892552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342900" indent="-342900" algn="just">
              <a:buClr>
                <a:srgbClr val="7030A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sz="3200" dirty="0" smtClean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54074" y="2143885"/>
            <a:ext cx="753311" cy="892552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342900" indent="-342900" algn="just">
              <a:buClr>
                <a:srgbClr val="7030A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sz="3200" dirty="0" smtClean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463693" y="2952807"/>
            <a:ext cx="753311" cy="892552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342900" indent="-342900" algn="just">
              <a:buClr>
                <a:srgbClr val="7030A0"/>
              </a:buClr>
              <a:buSzPct val="115000"/>
              <a:buFont typeface="Arial" panose="020B0604020202020204" pitchFamily="34" charset="0"/>
              <a:buChar char="•"/>
            </a:pPr>
            <a:r>
              <a:rPr lang="fr-FR" sz="3200" dirty="0" smtClean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136560" y="1743771"/>
                <a:ext cx="146149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𝛿𝜈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∼517 </m:t>
                    </m:r>
                  </m:oMath>
                </a14:m>
                <a:r>
                  <a:rPr lang="fr-FR" dirty="0"/>
                  <a:t>MHz/u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6560" y="1743771"/>
                <a:ext cx="1461490" cy="307777"/>
              </a:xfrm>
              <a:prstGeom prst="rect">
                <a:avLst/>
              </a:prstGeom>
              <a:blipFill>
                <a:blip r:embed="rId5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842403" y="1787177"/>
                <a:ext cx="146149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𝛿𝜈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250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/>
                  <a:t>MHz/u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403" y="1787177"/>
                <a:ext cx="1461490" cy="307777"/>
              </a:xfrm>
              <a:prstGeom prst="rect">
                <a:avLst/>
              </a:prstGeom>
              <a:blipFill>
                <a:blip r:embed="rId6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57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16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-199140" y="448522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Content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9167" y="1162999"/>
            <a:ext cx="8776880" cy="3170099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Resonance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Ionization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(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RIS) and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-LEB setup.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ALTISA: new laser </a:t>
            </a:r>
            <a:r>
              <a:rPr lang="fr-FR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for S</a:t>
            </a:r>
            <a:r>
              <a:rPr lang="fr-FR" sz="2000" baseline="30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.</a:t>
            </a:r>
            <a:endParaRPr lang="fr-FR" sz="2000" dirty="0" smtClean="0">
              <a:solidFill>
                <a:schemeClr val="bg2">
                  <a:lumMod val="20000"/>
                  <a:lumOff val="80000"/>
                </a:schemeClr>
              </a:solidFill>
              <a:latin typeface="Book Antiqua" panose="02040602050305030304" pitchFamily="18" charset="0"/>
            </a:endParaRPr>
          </a:p>
          <a:p>
            <a:pPr lvl="2"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		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Dy:   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421nm</a:t>
            </a: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</a:p>
          <a:p>
            <a:pPr marL="342900" lvl="2" indent="-342900" algn="r">
              <a:buClr>
                <a:srgbClr val="7030A0"/>
              </a:buClr>
              <a:buSzPct val="115000"/>
              <a:buFont typeface="Wingdings" panose="05000000000000000000" pitchFamily="2" charset="2"/>
              <a:buChar char="ü"/>
            </a:pPr>
            <a:r>
              <a:rPr lang="fr-FR" sz="20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418nm</a:t>
            </a: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</a:t>
            </a:r>
            <a:r>
              <a:rPr lang="fr-FR" sz="100" dirty="0" smtClean="0">
                <a:latin typeface="Book Antiqua" panose="02040602050305030304" pitchFamily="18" charset="0"/>
              </a:rPr>
              <a:t>.</a:t>
            </a:r>
            <a:endParaRPr lang="fr-FR" sz="13800" dirty="0" smtClean="0"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latin typeface="Book Antiqua" panose="02040602050305030304" pitchFamily="18" charset="0"/>
              </a:rPr>
              <a:t>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solidFill>
                  <a:schemeClr val="tx1"/>
                </a:solidFill>
                <a:latin typeface="Book Antiqua" panose="02040602050305030304" pitchFamily="18" charset="0"/>
              </a:rPr>
              <a:t> </a:t>
            </a:r>
            <a:r>
              <a:rPr lang="fr-FR" sz="2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Commissioning and </a:t>
            </a:r>
            <a:r>
              <a:rPr lang="fr-FR" sz="2000" dirty="0" err="1" smtClean="0">
                <a:solidFill>
                  <a:schemeClr val="tx1"/>
                </a:solidFill>
                <a:latin typeface="Book Antiqua" panose="02040602050305030304" pitchFamily="18" charset="0"/>
              </a:rPr>
              <a:t>characterization</a:t>
            </a:r>
            <a:r>
              <a:rPr lang="fr-FR" sz="20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 of MR-TOF-MS (PILGRIM).</a:t>
            </a:r>
            <a:endParaRPr lang="fr-FR" sz="20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>
              <a:buClr>
                <a:srgbClr val="7030A0"/>
              </a:buClr>
              <a:buSzPct val="115000"/>
            </a:pPr>
            <a:endParaRPr lang="fr-FR" sz="20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17</a:t>
            </a:fld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407728" y="1440257"/>
            <a:ext cx="753311" cy="40011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54074" y="2390106"/>
            <a:ext cx="753311" cy="40011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463693" y="3199028"/>
            <a:ext cx="753311" cy="400110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248075" y="124665"/>
            <a:ext cx="460799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MR-TOF-MS: PILGRIM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8064920" y="3467973"/>
            <a:ext cx="558412" cy="106098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6580453" y="4207683"/>
            <a:ext cx="2197132" cy="5864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" t="4771" r="12997" b="19299"/>
          <a:stretch/>
        </p:blipFill>
        <p:spPr>
          <a:xfrm>
            <a:off x="844550" y="853751"/>
            <a:ext cx="6750050" cy="392456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6559631" y="4268172"/>
            <a:ext cx="24257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 smtClean="0"/>
              <a:t>R. Wolf et al. </a:t>
            </a:r>
            <a:r>
              <a:rPr lang="en-US" sz="1000" dirty="0" smtClean="0"/>
              <a:t>multi-reflection </a:t>
            </a:r>
            <a:r>
              <a:rPr lang="en-US" sz="1000" dirty="0"/>
              <a:t>time-of-flight mass analyzers by use of an in-trap potential </a:t>
            </a:r>
            <a:r>
              <a:rPr lang="en-US" sz="1000" dirty="0" smtClean="0"/>
              <a:t>lift. </a:t>
            </a:r>
            <a:r>
              <a:rPr lang="fr-FR" sz="1000" i="1" dirty="0" smtClean="0"/>
              <a:t>2011.  </a:t>
            </a:r>
            <a:endParaRPr lang="fr-FR" sz="1000" i="1" dirty="0"/>
          </a:p>
        </p:txBody>
      </p:sp>
    </p:spTree>
    <p:extLst>
      <p:ext uri="{BB962C8B-B14F-4D97-AF65-F5344CB8AC3E}">
        <p14:creationId xmlns:p14="http://schemas.microsoft.com/office/powerpoint/2010/main" val="367397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18</a:t>
            </a:fld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1609451" y="-40780"/>
            <a:ext cx="55515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MR-TOF-MS: PILGRIM:</a:t>
            </a:r>
            <a:r>
              <a:rPr lang="fr-F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PDT scan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137633" y="303729"/>
            <a:ext cx="3853921" cy="2528689"/>
            <a:chOff x="284825" y="596899"/>
            <a:chExt cx="6900499" cy="3987318"/>
          </a:xfrm>
        </p:grpSpPr>
        <p:sp>
          <p:nvSpPr>
            <p:cNvPr id="32" name="ZoneTexte 31"/>
            <p:cNvSpPr txBox="1"/>
            <p:nvPr/>
          </p:nvSpPr>
          <p:spPr>
            <a:xfrm rot="16200000">
              <a:off x="-355735" y="2501463"/>
              <a:ext cx="15888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PDT  voltage [ V ]</a:t>
              </a:r>
              <a:endParaRPr lang="fr-FR" dirty="0"/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833968" y="596899"/>
              <a:ext cx="6351356" cy="3987318"/>
              <a:chOff x="419100" y="715433"/>
              <a:chExt cx="6351357" cy="3987318"/>
            </a:xfrm>
          </p:grpSpPr>
          <p:pic>
            <p:nvPicPr>
              <p:cNvPr id="40" name="Image 3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1673"/>
              <a:stretch/>
            </p:blipFill>
            <p:spPr>
              <a:xfrm>
                <a:off x="499534" y="840063"/>
                <a:ext cx="6270923" cy="3472368"/>
              </a:xfrm>
              <a:prstGeom prst="rect">
                <a:avLst/>
              </a:prstGeom>
            </p:spPr>
          </p:pic>
          <p:cxnSp>
            <p:nvCxnSpPr>
              <p:cNvPr id="41" name="Connecteur droit avec flèche 40"/>
              <p:cNvCxnSpPr/>
              <p:nvPr/>
            </p:nvCxnSpPr>
            <p:spPr>
              <a:xfrm>
                <a:off x="499533" y="4364198"/>
                <a:ext cx="6270924" cy="4429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avec flèche 41"/>
              <p:cNvCxnSpPr/>
              <p:nvPr/>
            </p:nvCxnSpPr>
            <p:spPr>
              <a:xfrm flipV="1">
                <a:off x="419100" y="715433"/>
                <a:ext cx="16933" cy="352213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ZoneTexte 42"/>
                  <p:cNvSpPr txBox="1"/>
                  <p:nvPr/>
                </p:nvSpPr>
                <p:spPr>
                  <a:xfrm>
                    <a:off x="3634995" y="4364198"/>
                    <a:ext cx="1161599" cy="33855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600" dirty="0" smtClean="0"/>
                      <a:t>TOF  [ </a:t>
                    </a:r>
                    <a14:m>
                      <m:oMath xmlns:m="http://schemas.openxmlformats.org/officeDocument/2006/math">
                        <m: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oMath>
                    </a14:m>
                    <a:r>
                      <a:rPr lang="fr-FR" sz="1600" dirty="0" smtClean="0"/>
                      <a:t>s ]</a:t>
                    </a:r>
                    <a:endParaRPr lang="fr-FR" sz="1600" dirty="0"/>
                  </a:p>
                </p:txBody>
              </p:sp>
            </mc:Choice>
            <mc:Fallback xmlns="">
              <p:sp>
                <p:nvSpPr>
                  <p:cNvPr id="43" name="ZoneTexte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34995" y="4364198"/>
                    <a:ext cx="1161599" cy="33855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5660" t="-8333" r="-82075" b="-88889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44" name="Image 43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 t="10498" r="9460"/>
          <a:stretch/>
        </p:blipFill>
        <p:spPr>
          <a:xfrm>
            <a:off x="1279757" y="2925682"/>
            <a:ext cx="2921720" cy="1931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/>
              <p:cNvSpPr txBox="1"/>
              <p:nvPr/>
            </p:nvSpPr>
            <p:spPr>
              <a:xfrm>
                <a:off x="79513" y="3596709"/>
                <a:ext cx="10146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fr-FR" sz="2000" dirty="0" smtClean="0"/>
              </a:p>
            </p:txBody>
          </p:sp>
        </mc:Choice>
        <mc:Fallback xmlns="">
          <p:sp>
            <p:nvSpPr>
              <p:cNvPr id="59" name="ZoneTexte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" y="3596709"/>
                <a:ext cx="1014637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4224336" y="303729"/>
            <a:ext cx="4710797" cy="4610177"/>
            <a:chOff x="4224336" y="303729"/>
            <a:chExt cx="4710797" cy="4610177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9"/>
            <a:srcRect l="1197" r="-1" b="2199"/>
            <a:stretch/>
          </p:blipFill>
          <p:spPr>
            <a:xfrm>
              <a:off x="4744270" y="2925682"/>
              <a:ext cx="2921385" cy="1988224"/>
            </a:xfrm>
            <a:prstGeom prst="rect">
              <a:avLst/>
            </a:prstGeom>
          </p:spPr>
        </p:pic>
        <p:grpSp>
          <p:nvGrpSpPr>
            <p:cNvPr id="45" name="Groupe 44"/>
            <p:cNvGrpSpPr/>
            <p:nvPr/>
          </p:nvGrpSpPr>
          <p:grpSpPr>
            <a:xfrm>
              <a:off x="4224336" y="303729"/>
              <a:ext cx="4553249" cy="2572788"/>
              <a:chOff x="215734" y="728954"/>
              <a:chExt cx="8708942" cy="3965536"/>
            </a:xfrm>
          </p:grpSpPr>
          <p:pic>
            <p:nvPicPr>
              <p:cNvPr id="46" name="Image 45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986"/>
              <a:stretch/>
            </p:blipFill>
            <p:spPr>
              <a:xfrm>
                <a:off x="799433" y="794019"/>
                <a:ext cx="8085668" cy="3544278"/>
              </a:xfrm>
              <a:prstGeom prst="rect">
                <a:avLst/>
              </a:prstGeom>
            </p:spPr>
          </p:pic>
          <p:grpSp>
            <p:nvGrpSpPr>
              <p:cNvPr id="47" name="Groupe 46"/>
              <p:cNvGrpSpPr/>
              <p:nvPr/>
            </p:nvGrpSpPr>
            <p:grpSpPr>
              <a:xfrm>
                <a:off x="215734" y="728954"/>
                <a:ext cx="8708942" cy="3965536"/>
                <a:chOff x="211501" y="596899"/>
                <a:chExt cx="8708942" cy="3965536"/>
              </a:xfrm>
            </p:grpSpPr>
            <p:sp>
              <p:nvSpPr>
                <p:cNvPr id="48" name="ZoneTexte 47"/>
                <p:cNvSpPr txBox="1"/>
                <p:nvPr/>
              </p:nvSpPr>
              <p:spPr>
                <a:xfrm rot="16200000">
                  <a:off x="-429059" y="2526181"/>
                  <a:ext cx="1588896" cy="307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PDT  voltage [ V ]</a:t>
                  </a:r>
                  <a:endParaRPr lang="fr-FR" dirty="0"/>
                </a:p>
              </p:txBody>
            </p:sp>
            <p:grpSp>
              <p:nvGrpSpPr>
                <p:cNvPr id="50" name="Groupe 49"/>
                <p:cNvGrpSpPr/>
                <p:nvPr/>
              </p:nvGrpSpPr>
              <p:grpSpPr>
                <a:xfrm>
                  <a:off x="833966" y="596899"/>
                  <a:ext cx="8086477" cy="3965536"/>
                  <a:chOff x="419100" y="715433"/>
                  <a:chExt cx="8086476" cy="3965536"/>
                </a:xfrm>
              </p:grpSpPr>
              <p:cxnSp>
                <p:nvCxnSpPr>
                  <p:cNvPr id="56" name="Connecteur droit avec flèche 55"/>
                  <p:cNvCxnSpPr/>
                  <p:nvPr/>
                </p:nvCxnSpPr>
                <p:spPr>
                  <a:xfrm flipV="1">
                    <a:off x="499534" y="4374293"/>
                    <a:ext cx="8006042" cy="12701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avec flèche 56"/>
                  <p:cNvCxnSpPr/>
                  <p:nvPr/>
                </p:nvCxnSpPr>
                <p:spPr>
                  <a:xfrm flipV="1">
                    <a:off x="419100" y="715433"/>
                    <a:ext cx="16933" cy="3522133"/>
                  </a:xfrm>
                  <a:prstGeom prst="straightConnector1">
                    <a:avLst/>
                  </a:prstGeom>
                  <a:ln w="190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8" name="ZoneTexte 57"/>
                      <p:cNvSpPr txBox="1"/>
                      <p:nvPr/>
                    </p:nvSpPr>
                    <p:spPr>
                      <a:xfrm>
                        <a:off x="3842366" y="4342416"/>
                        <a:ext cx="1161600" cy="33855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fr-FR" sz="1600" dirty="0" smtClean="0"/>
                          <a:t>TOF  [ </a:t>
                        </a:r>
                        <a14:m>
                          <m:oMath xmlns:m="http://schemas.openxmlformats.org/officeDocument/2006/math">
                            <m:r>
                              <a:rPr lang="el-G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oMath>
                        </a14:m>
                        <a:r>
                          <a:rPr lang="fr-FR" sz="1600" dirty="0" smtClean="0"/>
                          <a:t>s ]</a:t>
                        </a:r>
                        <a:endParaRPr lang="fr-FR" sz="1600" dirty="0"/>
                      </a:p>
                    </p:txBody>
                  </p:sp>
                </mc:Choice>
                <mc:Fallback xmlns="">
                  <p:sp>
                    <p:nvSpPr>
                      <p:cNvPr id="58" name="ZoneTexte 57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3842366" y="4342416"/>
                        <a:ext cx="1161600" cy="338553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l="-6000" t="-8333" r="-93000" b="-8888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ZoneTexte 59"/>
                <p:cNvSpPr txBox="1"/>
                <p:nvPr/>
              </p:nvSpPr>
              <p:spPr>
                <a:xfrm>
                  <a:off x="7729738" y="3596709"/>
                  <a:ext cx="1205395" cy="58900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1.5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fr-F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lang="fr-FR" sz="2000" dirty="0" smtClean="0"/>
                </a:p>
                <a:p>
                  <a:endParaRPr lang="fr-FR" dirty="0"/>
                </a:p>
              </p:txBody>
            </p:sp>
          </mc:Choice>
          <mc:Fallback xmlns="">
            <p:sp>
              <p:nvSpPr>
                <p:cNvPr id="60" name="ZoneTexte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9738" y="3596709"/>
                  <a:ext cx="1205395" cy="58900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627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19</a:t>
            </a:fld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478606" y="58263"/>
            <a:ext cx="156280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PDT scan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49337" y="4548968"/>
            <a:ext cx="4253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Moving</a:t>
            </a:r>
            <a:r>
              <a:rPr lang="fr-FR" dirty="0" smtClean="0"/>
              <a:t> M3 </a:t>
            </a:r>
            <a:r>
              <a:rPr lang="fr-FR" dirty="0" err="1" smtClean="0"/>
              <a:t>was</a:t>
            </a:r>
            <a:r>
              <a:rPr lang="fr-FR" dirty="0" smtClean="0"/>
              <a:t> possible to </a:t>
            </a:r>
            <a:r>
              <a:rPr lang="fr-FR" dirty="0" err="1" smtClean="0"/>
              <a:t>reduce</a:t>
            </a:r>
            <a:r>
              <a:rPr lang="fr-FR" dirty="0" smtClean="0"/>
              <a:t> the </a:t>
            </a:r>
            <a:r>
              <a:rPr lang="fr-FR" dirty="0" err="1" smtClean="0"/>
              <a:t>asymmetry</a:t>
            </a:r>
            <a:r>
              <a:rPr lang="fr-FR" dirty="0" smtClean="0"/>
              <a:t> 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t="8968" r="3526" b="10080"/>
          <a:stretch/>
        </p:blipFill>
        <p:spPr>
          <a:xfrm>
            <a:off x="56825" y="958290"/>
            <a:ext cx="3159579" cy="157361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191930" y="682697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M3=1819.7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" t="10635" r="8571" b="9921"/>
          <a:stretch/>
        </p:blipFill>
        <p:spPr>
          <a:xfrm>
            <a:off x="3216404" y="958290"/>
            <a:ext cx="3126922" cy="1632785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156927" y="682697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M3=1819.8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8" t="12063" r="9107" b="10000"/>
          <a:stretch/>
        </p:blipFill>
        <p:spPr>
          <a:xfrm>
            <a:off x="6343325" y="958289"/>
            <a:ext cx="2784643" cy="163278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223281" y="682696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M3=1819.9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7" t="11349" r="9732" b="10714"/>
          <a:stretch/>
        </p:blipFill>
        <p:spPr>
          <a:xfrm>
            <a:off x="116296" y="2823020"/>
            <a:ext cx="3085549" cy="1618594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177371" y="2559746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M3=1820.0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4223330" y="2582150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M3=1820.5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10397" r="7232" b="12380"/>
          <a:stretch/>
        </p:blipFill>
        <p:spPr>
          <a:xfrm>
            <a:off x="3201845" y="2845424"/>
            <a:ext cx="3141481" cy="1567519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7283849" y="2584741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M3=1820.9</a:t>
            </a:r>
            <a:endParaRPr lang="fr-FR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25" y="2845423"/>
            <a:ext cx="2784643" cy="1372103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7850068" y="4548968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@ S. Pineda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648630" y="89041"/>
            <a:ext cx="58208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Is the </a:t>
            </a:r>
            <a:r>
              <a:rPr lang="fr-FR" sz="2000" dirty="0" err="1"/>
              <a:t>complete</a:t>
            </a:r>
            <a:r>
              <a:rPr lang="fr-FR" sz="2000" dirty="0"/>
              <a:t> </a:t>
            </a:r>
            <a:r>
              <a:rPr lang="fr-FR" sz="2000" dirty="0" err="1"/>
              <a:t>symmetric</a:t>
            </a:r>
            <a:r>
              <a:rPr lang="fr-FR" sz="2000" dirty="0"/>
              <a:t> </a:t>
            </a:r>
            <a:r>
              <a:rPr lang="fr-FR" sz="2000" dirty="0" err="1"/>
              <a:t>curve</a:t>
            </a:r>
            <a:r>
              <a:rPr lang="fr-FR" sz="2000" dirty="0"/>
              <a:t> the optimal one?</a:t>
            </a:r>
          </a:p>
        </p:txBody>
      </p:sp>
    </p:spTree>
    <p:extLst>
      <p:ext uri="{BB962C8B-B14F-4D97-AF65-F5344CB8AC3E}">
        <p14:creationId xmlns:p14="http://schemas.microsoft.com/office/powerpoint/2010/main" val="28374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04800" y="49140"/>
            <a:ext cx="292003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Mirror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701755" y="942312"/>
                <a:ext cx="1667933" cy="577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fr-F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𝑇𝑂𝐹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[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𝑛𝑠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[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fr-FR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fr-FR" sz="18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755" y="942312"/>
                <a:ext cx="1667933" cy="577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t="10074" r="9460"/>
          <a:stretch/>
        </p:blipFill>
        <p:spPr>
          <a:xfrm>
            <a:off x="3341845" y="611167"/>
            <a:ext cx="5627762" cy="42217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au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6118783"/>
                  </p:ext>
                </p:extLst>
              </p:nvPr>
            </p:nvGraphicFramePr>
            <p:xfrm>
              <a:off x="701755" y="1951669"/>
              <a:ext cx="1938333" cy="2209842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99567">
                      <a:extLst>
                        <a:ext uri="{9D8B030D-6E8A-4147-A177-3AD203B41FA5}">
                          <a16:colId xmlns:a16="http://schemas.microsoft.com/office/drawing/2014/main" val="2366755578"/>
                        </a:ext>
                      </a:extLst>
                    </a:gridCol>
                    <a:gridCol w="1138766">
                      <a:extLst>
                        <a:ext uri="{9D8B030D-6E8A-4147-A177-3AD203B41FA5}">
                          <a16:colId xmlns:a16="http://schemas.microsoft.com/office/drawing/2014/main" val="67626549"/>
                        </a:ext>
                      </a:extLst>
                    </a:gridCol>
                  </a:tblGrid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Mirrors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fr-FR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oMath>
                          </a14:m>
                          <a:r>
                            <a:rPr lang="fr-FR" sz="1800" dirty="0" smtClean="0"/>
                            <a:t> </a:t>
                          </a:r>
                          <a:r>
                            <a:rPr lang="fr-FR" sz="1800" b="0" dirty="0" smtClean="0"/>
                            <a:t>[ ns/V ]</a:t>
                          </a:r>
                          <a:endParaRPr lang="fr-FR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998939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M1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0.34(1)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1774102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M2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0.54(1)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699788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-3.54(1)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360932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M4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-2.24(1)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6246459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M5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-0.34(1)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3632649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LENTM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0.35(1)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59823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au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6118783"/>
                  </p:ext>
                </p:extLst>
              </p:nvPr>
            </p:nvGraphicFramePr>
            <p:xfrm>
              <a:off x="701755" y="1951669"/>
              <a:ext cx="1938333" cy="2209842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799567">
                      <a:extLst>
                        <a:ext uri="{9D8B030D-6E8A-4147-A177-3AD203B41FA5}">
                          <a16:colId xmlns:a16="http://schemas.microsoft.com/office/drawing/2014/main" val="2366755578"/>
                        </a:ext>
                      </a:extLst>
                    </a:gridCol>
                    <a:gridCol w="1138766">
                      <a:extLst>
                        <a:ext uri="{9D8B030D-6E8A-4147-A177-3AD203B41FA5}">
                          <a16:colId xmlns:a16="http://schemas.microsoft.com/office/drawing/2014/main" val="6762654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Mirrors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4"/>
                          <a:stretch>
                            <a:fillRect l="-70588" t="-8333" r="-535" b="-52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998939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M1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0.34(1)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1774102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M2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0.54(1)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699788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-3.54(1)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360932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M4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-2.24(1)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6246459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M5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-0.34(1)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3632649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LENTM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0.35(1)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5982393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 1"/>
          <p:cNvSpPr/>
          <p:nvPr/>
        </p:nvSpPr>
        <p:spPr>
          <a:xfrm>
            <a:off x="701755" y="2929054"/>
            <a:ext cx="1938333" cy="3196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6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04800" y="168625"/>
            <a:ext cx="42121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Power supplies fluctuations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au 7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04800" y="848863"/>
              <a:ext cx="2025731" cy="2331889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840397">
                      <a:extLst>
                        <a:ext uri="{9D8B030D-6E8A-4147-A177-3AD203B41FA5}">
                          <a16:colId xmlns:a16="http://schemas.microsoft.com/office/drawing/2014/main" val="2366755578"/>
                        </a:ext>
                      </a:extLst>
                    </a:gridCol>
                    <a:gridCol w="1185334">
                      <a:extLst>
                        <a:ext uri="{9D8B030D-6E8A-4147-A177-3AD203B41FA5}">
                          <a16:colId xmlns:a16="http://schemas.microsoft.com/office/drawing/2014/main" val="67626549"/>
                        </a:ext>
                      </a:extLst>
                    </a:gridCol>
                  </a:tblGrid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Mirrors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fr-FR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</m:t>
                                  </m:r>
                                </m:den>
                              </m:f>
                              <m:r>
                                <a:rPr lang="fr-FR" sz="1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fr-FR" sz="1800" dirty="0" smtClean="0"/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fr-FR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fr-FR" sz="1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V</m:t>
                                  </m:r>
                                </m:den>
                              </m:f>
                            </m:oMath>
                          </a14:m>
                          <a:endParaRPr lang="fr-FR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5998939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M1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3.5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1774102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M2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5.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699788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2.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360932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M4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2.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6246459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M5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3.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3632649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LENTM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0" i="0" smtClean="0">
                                    <a:latin typeface="Cambria Math" panose="02040503050406030204" pitchFamily="18" charset="0"/>
                                  </a:rPr>
                                  <m:t>3.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fr-F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598239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au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37712653"/>
                  </p:ext>
                </p:extLst>
              </p:nvPr>
            </p:nvGraphicFramePr>
            <p:xfrm>
              <a:off x="304800" y="848863"/>
              <a:ext cx="2025731" cy="2331889"/>
            </p:xfrm>
            <a:graphic>
              <a:graphicData uri="http://schemas.openxmlformats.org/drawingml/2006/table">
                <a:tbl>
                  <a:tblPr firstRow="1" bandRow="1">
                    <a:tableStyleId>{3B4B98B0-60AC-42C2-AFA5-B58CD77FA1E5}</a:tableStyleId>
                  </a:tblPr>
                  <a:tblGrid>
                    <a:gridCol w="840397">
                      <a:extLst>
                        <a:ext uri="{9D8B030D-6E8A-4147-A177-3AD203B41FA5}">
                          <a16:colId xmlns:a16="http://schemas.microsoft.com/office/drawing/2014/main" val="2366755578"/>
                        </a:ext>
                      </a:extLst>
                    </a:gridCol>
                    <a:gridCol w="1185334">
                      <a:extLst>
                        <a:ext uri="{9D8B030D-6E8A-4147-A177-3AD203B41FA5}">
                          <a16:colId xmlns:a16="http://schemas.microsoft.com/office/drawing/2014/main" val="67626549"/>
                        </a:ext>
                      </a:extLst>
                    </a:gridCol>
                  </a:tblGrid>
                  <a:tr h="4878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Mirrors</a:t>
                          </a:r>
                          <a:endParaRPr lang="fr-F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1250" r="-513" b="-391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5998939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M1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158824" r="-513" b="-513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1774102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M2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264000" r="-513" b="-4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699788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M3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356863" r="-513" b="-3156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3609324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M4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466000" r="-513" b="-22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2464597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M5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554902" r="-513" b="-1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3632649"/>
                      </a:ext>
                    </a:extLst>
                  </a:tr>
                  <a:tr h="3073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dirty="0" smtClean="0"/>
                            <a:t>LENTM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70769" t="-668000" r="-513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5982393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567" y="804333"/>
            <a:ext cx="6388100" cy="3647537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290768" y="3364921"/>
            <a:ext cx="1825898" cy="1270579"/>
            <a:chOff x="290768" y="3364921"/>
            <a:chExt cx="1825898" cy="12705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/>
                <p:cNvSpPr txBox="1"/>
                <p:nvPr/>
              </p:nvSpPr>
              <p:spPr>
                <a:xfrm>
                  <a:off x="448733" y="3373157"/>
                  <a:ext cx="1667933" cy="6796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fr-FR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′=</m:t>
                        </m:r>
                        <m:f>
                          <m:fPr>
                            <m:ctrlPr>
                              <a:rPr lang="fr-FR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l-G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𝑇𝑂𝐹</m:t>
                                    </m:r>
                                  </m:num>
                                  <m:den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𝑇𝑂𝐹</m:t>
                                    </m:r>
                                  </m:den>
                                </m:f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fr-FR" sz="12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l-G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𝑉</m:t>
                                    </m:r>
                                  </m:num>
                                  <m:den>
                                    <m:r>
                                      <a:rPr lang="fr-FR" sz="12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𝑉</m:t>
                                    </m:r>
                                  </m:den>
                                </m:f>
                              </m:e>
                            </m:d>
                          </m:den>
                        </m:f>
                      </m:oMath>
                    </m:oMathPara>
                  </a14:m>
                  <a:endParaRPr lang="fr-FR" sz="1200" dirty="0"/>
                </a:p>
              </p:txBody>
            </p:sp>
          </mc:Choice>
          <mc:Fallback xmlns="">
            <p:sp>
              <p:nvSpPr>
                <p:cNvPr id="9" name="ZoneTexte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733" y="3373157"/>
                  <a:ext cx="1667933" cy="67967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ZoneTexte 3"/>
                <p:cNvSpPr txBox="1"/>
                <p:nvPr/>
              </p:nvSpPr>
              <p:spPr>
                <a:xfrm>
                  <a:off x="849969" y="4291803"/>
                  <a:ext cx="116198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𝑇𝑂𝐹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≈19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𝑛𝑠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" name="ZoneTexte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969" y="4291803"/>
                  <a:ext cx="1161985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2618" r="-1047" b="-857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723900" y="4178300"/>
              <a:ext cx="1392766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90768" y="3364921"/>
              <a:ext cx="4331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M3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756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-94130" y="60163"/>
            <a:ext cx="42121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Fundamental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Jittering</a:t>
            </a:r>
            <a:endParaRPr lang="fr-FR" sz="2400" u="sng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23"/>
            <a:ext cx="4689520" cy="3136563"/>
          </a:xfrm>
          <a:prstGeom prst="rect">
            <a:avLst/>
          </a:prstGeom>
        </p:spPr>
      </p:pic>
      <p:grpSp>
        <p:nvGrpSpPr>
          <p:cNvPr id="51" name="Groupe 50"/>
          <p:cNvGrpSpPr/>
          <p:nvPr/>
        </p:nvGrpSpPr>
        <p:grpSpPr>
          <a:xfrm>
            <a:off x="1648054" y="670020"/>
            <a:ext cx="334264" cy="2723668"/>
            <a:chOff x="1677689" y="1086332"/>
            <a:chExt cx="334264" cy="2723668"/>
          </a:xfrm>
        </p:grpSpPr>
        <p:cxnSp>
          <p:nvCxnSpPr>
            <p:cNvPr id="13" name="Connecteur droit 12"/>
            <p:cNvCxnSpPr/>
            <p:nvPr/>
          </p:nvCxnSpPr>
          <p:spPr>
            <a:xfrm flipH="1" flipV="1">
              <a:off x="1687513" y="3635375"/>
              <a:ext cx="68262" cy="17462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1699419" y="3452813"/>
              <a:ext cx="81756" cy="12541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flipV="1">
              <a:off x="1805782" y="3284538"/>
              <a:ext cx="81756" cy="12541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H="1" flipV="1">
              <a:off x="1816894" y="3121026"/>
              <a:ext cx="70644" cy="109539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flipV="1">
              <a:off x="1801610" y="2987278"/>
              <a:ext cx="45050" cy="106762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 flipV="1">
              <a:off x="1781175" y="2833092"/>
              <a:ext cx="83838" cy="124423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H="1" flipV="1">
              <a:off x="1721644" y="2686050"/>
              <a:ext cx="49707" cy="123828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flipV="1">
              <a:off x="1721644" y="2549327"/>
              <a:ext cx="70440" cy="115888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 flipH="1" flipV="1">
              <a:off x="1677689" y="2382659"/>
              <a:ext cx="93662" cy="139401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 flipV="1">
              <a:off x="1678518" y="2199217"/>
              <a:ext cx="77257" cy="158854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flipV="1">
              <a:off x="1765399" y="2015067"/>
              <a:ext cx="26685" cy="147218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flipH="1" flipV="1">
              <a:off x="1755775" y="1881719"/>
              <a:ext cx="36310" cy="112515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 flipV="1">
              <a:off x="1755775" y="1739724"/>
              <a:ext cx="109238" cy="107096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flipH="1" flipV="1">
              <a:off x="1865013" y="1579033"/>
              <a:ext cx="22525" cy="12597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Connecteur droit 42"/>
            <p:cNvCxnSpPr/>
            <p:nvPr/>
          </p:nvCxnSpPr>
          <p:spPr>
            <a:xfrm flipV="1">
              <a:off x="1857923" y="1442186"/>
              <a:ext cx="78827" cy="10704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 flipH="1" flipV="1">
              <a:off x="1846660" y="1289130"/>
              <a:ext cx="90091" cy="118157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 flipV="1">
              <a:off x="1876275" y="1086332"/>
              <a:ext cx="135678" cy="172992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" name="Groupe 1"/>
          <p:cNvGrpSpPr/>
          <p:nvPr/>
        </p:nvGrpSpPr>
        <p:grpSpPr>
          <a:xfrm>
            <a:off x="4813075" y="101971"/>
            <a:ext cx="4270329" cy="3520722"/>
            <a:chOff x="4805641" y="729545"/>
            <a:chExt cx="4270329" cy="3520722"/>
          </a:xfrm>
        </p:grpSpPr>
        <p:pic>
          <p:nvPicPr>
            <p:cNvPr id="52" name="Image 5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" t="11061" r="9491"/>
            <a:stretch/>
          </p:blipFill>
          <p:spPr>
            <a:xfrm>
              <a:off x="4805641" y="729545"/>
              <a:ext cx="4219362" cy="1698976"/>
            </a:xfrm>
            <a:prstGeom prst="rect">
              <a:avLst/>
            </a:prstGeom>
          </p:spPr>
        </p:pic>
        <p:pic>
          <p:nvPicPr>
            <p:cNvPr id="53" name="Image 5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6" t="11301" r="8936"/>
            <a:stretch/>
          </p:blipFill>
          <p:spPr>
            <a:xfrm>
              <a:off x="4805641" y="2549327"/>
              <a:ext cx="4270329" cy="1700940"/>
            </a:xfrm>
            <a:prstGeom prst="rect">
              <a:avLst/>
            </a:prstGeom>
          </p:spPr>
        </p:pic>
      </p:grp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70577" r="8682" b="4767"/>
          <a:stretch/>
        </p:blipFill>
        <p:spPr>
          <a:xfrm>
            <a:off x="1157096" y="3763981"/>
            <a:ext cx="5765660" cy="1124381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7888846" y="4172282"/>
            <a:ext cx="1194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@ S. Pineda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7888846" y="3938106"/>
            <a:ext cx="1242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@ </a:t>
            </a:r>
            <a:r>
              <a:rPr lang="fr-FR" dirty="0"/>
              <a:t>L</a:t>
            </a:r>
            <a:r>
              <a:rPr lang="fr-FR" dirty="0" smtClean="0"/>
              <a:t>. Canete 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7888846" y="4407407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@ S. Bara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3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23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242535" y="260025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Conclusions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42535" y="1000117"/>
            <a:ext cx="8619325" cy="1631216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 algn="just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A new laser </a:t>
            </a:r>
            <a:r>
              <a:rPr lang="fr-FR" sz="2000" dirty="0" err="1" smtClean="0">
                <a:latin typeface="Book Antiqua" panose="02040602050305030304" pitchFamily="18" charset="0"/>
              </a:rPr>
              <a:t>laboratory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is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fully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operational</a:t>
            </a:r>
            <a:r>
              <a:rPr lang="fr-FR" sz="2000" dirty="0" smtClean="0">
                <a:latin typeface="Book Antiqua" panose="02040602050305030304" pitchFamily="18" charset="0"/>
              </a:rPr>
              <a:t> and </a:t>
            </a:r>
            <a:r>
              <a:rPr lang="fr-FR" sz="2000" dirty="0" err="1" smtClean="0">
                <a:latin typeface="Book Antiqua" panose="02040602050305030304" pitchFamily="18" charset="0"/>
              </a:rPr>
              <a:t>connected</a:t>
            </a:r>
            <a:r>
              <a:rPr lang="fr-FR" sz="2000" dirty="0" smtClean="0">
                <a:latin typeface="Book Antiqua" panose="02040602050305030304" pitchFamily="18" charset="0"/>
              </a:rPr>
              <a:t> to S</a:t>
            </a:r>
            <a:r>
              <a:rPr lang="fr-FR" sz="2000" baseline="30000" dirty="0" smtClean="0">
                <a:latin typeface="Book Antiqua" panose="02040602050305030304" pitchFamily="18" charset="0"/>
              </a:rPr>
              <a:t>3</a:t>
            </a:r>
            <a:r>
              <a:rPr lang="fr-FR" sz="2000" dirty="0" smtClean="0">
                <a:latin typeface="Book Antiqua" panose="02040602050305030304" pitchFamily="18" charset="0"/>
              </a:rPr>
              <a:t>LEB hall.</a:t>
            </a:r>
          </a:p>
          <a:p>
            <a:pPr algn="just">
              <a:buClr>
                <a:srgbClr val="7030A0"/>
              </a:buClr>
              <a:buSzPct val="115000"/>
            </a:pPr>
            <a:endParaRPr lang="fr-FR" sz="2000" dirty="0" smtClean="0">
              <a:latin typeface="Book Antiqua" panose="02040602050305030304" pitchFamily="18" charset="0"/>
            </a:endParaRPr>
          </a:p>
          <a:p>
            <a:pPr marL="285750" indent="-285750" algn="just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LEB setup for laser </a:t>
            </a:r>
            <a:r>
              <a:rPr lang="fr-FR" sz="2000" dirty="0" err="1" smtClean="0">
                <a:latin typeface="Book Antiqua" panose="02040602050305030304" pitchFamily="18" charset="0"/>
              </a:rPr>
              <a:t>spectroscopy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is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operational</a:t>
            </a:r>
            <a:r>
              <a:rPr lang="fr-FR" sz="2000" dirty="0" smtClean="0">
                <a:latin typeface="Book Antiqua" panose="02040602050305030304" pitchFamily="18" charset="0"/>
              </a:rPr>
              <a:t> and the first high </a:t>
            </a:r>
            <a:r>
              <a:rPr lang="fr-FR" sz="2000" dirty="0" err="1" smtClean="0">
                <a:latin typeface="Book Antiqua" panose="02040602050305030304" pitchFamily="18" charset="0"/>
              </a:rPr>
              <a:t>resolution</a:t>
            </a:r>
            <a:r>
              <a:rPr lang="fr-FR" sz="2000" dirty="0" smtClean="0">
                <a:latin typeface="Book Antiqua" panose="02040602050305030304" pitchFamily="18" charset="0"/>
              </a:rPr>
              <a:t> in </a:t>
            </a:r>
            <a:r>
              <a:rPr lang="fr-FR" sz="2000" dirty="0" err="1" smtClean="0">
                <a:latin typeface="Book Antiqua" panose="02040602050305030304" pitchFamily="18" charset="0"/>
              </a:rPr>
              <a:t>gas</a:t>
            </a:r>
            <a:r>
              <a:rPr lang="fr-FR" sz="2000" dirty="0" smtClean="0">
                <a:latin typeface="Book Antiqua" panose="02040602050305030304" pitchFamily="18" charset="0"/>
              </a:rPr>
              <a:t>-jet </a:t>
            </a:r>
            <a:r>
              <a:rPr lang="fr-FR" sz="2000" dirty="0" err="1" smtClean="0">
                <a:latin typeface="Book Antiqua" panose="02040602050305030304" pitchFamily="18" charset="0"/>
              </a:rPr>
              <a:t>measurements</a:t>
            </a:r>
            <a:r>
              <a:rPr lang="fr-FR" sz="2000" dirty="0" smtClean="0">
                <a:latin typeface="Book Antiqua" panose="02040602050305030304" pitchFamily="18" charset="0"/>
              </a:rPr>
              <a:t> have been </a:t>
            </a:r>
            <a:r>
              <a:rPr lang="fr-FR" sz="2000" dirty="0" err="1" smtClean="0">
                <a:latin typeface="Book Antiqua" panose="02040602050305030304" pitchFamily="18" charset="0"/>
              </a:rPr>
              <a:t>carried</a:t>
            </a:r>
            <a:r>
              <a:rPr lang="fr-FR" sz="2000" dirty="0" smtClean="0">
                <a:latin typeface="Book Antiqua" panose="02040602050305030304" pitchFamily="18" charset="0"/>
              </a:rPr>
              <a:t> out.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017230" y="4439922"/>
            <a:ext cx="3084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Thank</a:t>
            </a:r>
            <a:r>
              <a:rPr lang="fr-FR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sz="18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you</a:t>
            </a:r>
            <a:r>
              <a:rPr lang="fr-FR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for </a:t>
            </a:r>
            <a:r>
              <a:rPr lang="fr-FR" sz="18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your</a:t>
            </a:r>
            <a:r>
              <a:rPr lang="fr-FR" sz="1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attention.</a:t>
            </a:r>
            <a:endParaRPr lang="fr-FR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6722" y="2480830"/>
            <a:ext cx="293718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Perspectives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2535" y="2993372"/>
            <a:ext cx="6739511" cy="1631216"/>
          </a:xfrm>
          <a:prstGeom prst="rect">
            <a:avLst/>
          </a:prstGeom>
          <a:noFill/>
        </p:spPr>
        <p:txBody>
          <a:bodyPr wrap="square" numCol="1" rtlCol="0" anchor="ctr">
            <a:spAutoFit/>
          </a:bodyPr>
          <a:lstStyle/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high </a:t>
            </a:r>
            <a:r>
              <a:rPr lang="fr-FR" sz="2000" dirty="0" err="1" smtClean="0">
                <a:latin typeface="Book Antiqua" panose="02040602050305030304" pitchFamily="18" charset="0"/>
              </a:rPr>
              <a:t>resolution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spectroscopy</a:t>
            </a:r>
            <a:r>
              <a:rPr lang="fr-FR" sz="2000" dirty="0" smtClean="0">
                <a:latin typeface="Book Antiqua" panose="02040602050305030304" pitchFamily="18" charset="0"/>
              </a:rPr>
              <a:t> of Dy:   * 404.7nm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endParaRPr lang="fr-FR" sz="2000" dirty="0" smtClean="0">
              <a:latin typeface="Book Antiqua" panose="02040602050305030304" pitchFamily="18" charset="0"/>
            </a:endParaRP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>
                <a:latin typeface="Book Antiqua" panose="02040602050305030304" pitchFamily="18" charset="0"/>
              </a:rPr>
              <a:t>high </a:t>
            </a:r>
            <a:r>
              <a:rPr lang="fr-FR" sz="2000" dirty="0" err="1">
                <a:latin typeface="Book Antiqua" panose="02040602050305030304" pitchFamily="18" charset="0"/>
              </a:rPr>
              <a:t>resolution</a:t>
            </a:r>
            <a:r>
              <a:rPr lang="fr-FR" sz="2000" dirty="0">
                <a:latin typeface="Book Antiqua" panose="02040602050305030304" pitchFamily="18" charset="0"/>
              </a:rPr>
              <a:t> </a:t>
            </a:r>
            <a:r>
              <a:rPr lang="fr-FR" sz="2000" dirty="0" err="1">
                <a:latin typeface="Book Antiqua" panose="02040602050305030304" pitchFamily="18" charset="0"/>
              </a:rPr>
              <a:t>spectroscopy</a:t>
            </a:r>
            <a:r>
              <a:rPr lang="fr-FR" sz="2000" dirty="0">
                <a:latin typeface="Book Antiqua" panose="02040602050305030304" pitchFamily="18" charset="0"/>
              </a:rPr>
              <a:t> of </a:t>
            </a:r>
            <a:r>
              <a:rPr lang="fr-FR" sz="2000" dirty="0" smtClean="0">
                <a:latin typeface="Book Antiqua" panose="02040602050305030304" pitchFamily="18" charset="0"/>
              </a:rPr>
              <a:t>Er:   </a:t>
            </a:r>
            <a:r>
              <a:rPr lang="fr-FR" sz="2000" dirty="0">
                <a:latin typeface="Book Antiqua" panose="02040602050305030304" pitchFamily="18" charset="0"/>
              </a:rPr>
              <a:t>* </a:t>
            </a:r>
            <a:r>
              <a:rPr lang="fr-FR" sz="2000" dirty="0" smtClean="0">
                <a:latin typeface="Book Antiqua" panose="02040602050305030304" pitchFamily="18" charset="0"/>
              </a:rPr>
              <a:t>393nm</a:t>
            </a:r>
          </a:p>
          <a:p>
            <a:pPr>
              <a:buClr>
                <a:srgbClr val="7030A0"/>
              </a:buClr>
              <a:buSzPct val="115000"/>
            </a:pPr>
            <a:r>
              <a:rPr lang="fr-FR" sz="2000" dirty="0" smtClean="0">
                <a:latin typeface="Book Antiqua" panose="02040602050305030304" pitchFamily="18" charset="0"/>
              </a:rPr>
              <a:t>                                                                         </a:t>
            </a:r>
          </a:p>
          <a:p>
            <a:pPr marL="285750" indent="-285750">
              <a:buClr>
                <a:srgbClr val="7030A0"/>
              </a:buClr>
              <a:buSzPct val="115000"/>
              <a:buFont typeface="Arial" panose="020B0604020202020204" pitchFamily="34" charset="0"/>
              <a:buChar char="→"/>
            </a:pPr>
            <a:r>
              <a:rPr lang="fr-FR" sz="2000" dirty="0" smtClean="0">
                <a:latin typeface="Book Antiqua" panose="02040602050305030304" pitchFamily="18" charset="0"/>
              </a:rPr>
              <a:t> high </a:t>
            </a:r>
            <a:r>
              <a:rPr lang="fr-FR" sz="2000" dirty="0" err="1" smtClean="0">
                <a:latin typeface="Book Antiqua" panose="02040602050305030304" pitchFamily="18" charset="0"/>
              </a:rPr>
              <a:t>resolution</a:t>
            </a:r>
            <a:r>
              <a:rPr lang="fr-FR" sz="2000" dirty="0" smtClean="0">
                <a:latin typeface="Book Antiqua" panose="02040602050305030304" pitchFamily="18" charset="0"/>
              </a:rPr>
              <a:t> </a:t>
            </a:r>
            <a:r>
              <a:rPr lang="fr-FR" sz="2000" dirty="0" err="1" smtClean="0">
                <a:latin typeface="Book Antiqua" panose="02040602050305030304" pitchFamily="18" charset="0"/>
              </a:rPr>
              <a:t>spectroscopy</a:t>
            </a:r>
            <a:r>
              <a:rPr lang="fr-FR" sz="2000" dirty="0" smtClean="0">
                <a:latin typeface="Book Antiqua" panose="02040602050305030304" pitchFamily="18" charset="0"/>
              </a:rPr>
              <a:t> of Gd.</a:t>
            </a:r>
          </a:p>
        </p:txBody>
      </p:sp>
    </p:spTree>
    <p:extLst>
      <p:ext uri="{BB962C8B-B14F-4D97-AF65-F5344CB8AC3E}">
        <p14:creationId xmlns:p14="http://schemas.microsoft.com/office/powerpoint/2010/main" val="10353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24</a:t>
            </a:fld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698082" y="1340959"/>
            <a:ext cx="29371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53961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25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85567" y="117069"/>
            <a:ext cx="34231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Beam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588763" y="856581"/>
                <a:ext cx="15487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1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−13.7</m:t>
                    </m:r>
                  </m:oMath>
                </a14:m>
                <a:r>
                  <a:rPr lang="fr-FR" sz="1800" dirty="0" smtClean="0"/>
                  <a:t> mm</a:t>
                </a:r>
                <a:endParaRPr lang="fr-FR" sz="18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63" y="856581"/>
                <a:ext cx="1548757" cy="276999"/>
              </a:xfrm>
              <a:prstGeom prst="rect">
                <a:avLst/>
              </a:prstGeom>
              <a:blipFill>
                <a:blip r:embed="rId2"/>
                <a:stretch>
                  <a:fillRect l="-7087" t="-28889" r="-9449" b="-511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588762" y="1197445"/>
                <a:ext cx="15701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fr-FR" sz="1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1800" b="0" i="1" smtClean="0">
                        <a:latin typeface="Cambria Math" panose="02040503050406030204" pitchFamily="18" charset="0"/>
                      </a:rPr>
                      <m:t>+150</m:t>
                    </m:r>
                  </m:oMath>
                </a14:m>
                <a:r>
                  <a:rPr lang="fr-FR" sz="1800" dirty="0" smtClean="0"/>
                  <a:t>  mm</a:t>
                </a:r>
                <a:endParaRPr lang="fr-FR" sz="18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62" y="1197445"/>
                <a:ext cx="1570110" cy="276999"/>
              </a:xfrm>
              <a:prstGeom prst="rect">
                <a:avLst/>
              </a:prstGeom>
              <a:blipFill>
                <a:blip r:embed="rId3"/>
                <a:stretch>
                  <a:fillRect l="-7004" t="-28261" r="-9339" b="-5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88762" y="1827909"/>
                <a:ext cx="1249573" cy="63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fr-FR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10.95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62" y="1827909"/>
                <a:ext cx="1249573" cy="6390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88762" y="2666571"/>
                <a:ext cx="33429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fr-FR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fr-FR" sz="2000" dirty="0" smtClean="0"/>
                  <a:t> mm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fr-FR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=43.8</m:t>
                    </m:r>
                  </m:oMath>
                </a14:m>
                <a:r>
                  <a:rPr lang="fr-FR" sz="2000" dirty="0" smtClean="0"/>
                  <a:t> mm  </a:t>
                </a:r>
                <a:endParaRPr lang="fr-FR" sz="2000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62" y="2666571"/>
                <a:ext cx="3342966" cy="307777"/>
              </a:xfrm>
              <a:prstGeom prst="rect">
                <a:avLst/>
              </a:prstGeom>
              <a:blipFill>
                <a:blip r:embed="rId5"/>
                <a:stretch>
                  <a:fillRect l="-2737" t="-23529" r="-3832" b="-509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e 13"/>
          <p:cNvGrpSpPr/>
          <p:nvPr/>
        </p:nvGrpSpPr>
        <p:grpSpPr>
          <a:xfrm>
            <a:off x="4068534" y="746974"/>
            <a:ext cx="4817231" cy="3655692"/>
            <a:chOff x="4322020" y="75985"/>
            <a:chExt cx="3759654" cy="2784021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9" t="28651" r="26515" b="17222"/>
            <a:stretch/>
          </p:blipFill>
          <p:spPr>
            <a:xfrm>
              <a:off x="4322020" y="75985"/>
              <a:ext cx="3759654" cy="2784021"/>
            </a:xfrm>
            <a:prstGeom prst="rect">
              <a:avLst/>
            </a:prstGeom>
          </p:spPr>
        </p:pic>
        <p:cxnSp>
          <p:nvCxnSpPr>
            <p:cNvPr id="11" name="Connecteur droit 10"/>
            <p:cNvCxnSpPr/>
            <p:nvPr/>
          </p:nvCxnSpPr>
          <p:spPr>
            <a:xfrm>
              <a:off x="5662613" y="1495425"/>
              <a:ext cx="766762" cy="1905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 rot="707896">
              <a:off x="5851008" y="1389680"/>
              <a:ext cx="625790" cy="257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5.2 cm</a:t>
              </a:r>
              <a:endParaRPr lang="fr-F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643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26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85567" y="117069"/>
            <a:ext cx="34231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Beam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expansion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4" b="9794"/>
          <a:stretch/>
        </p:blipFill>
        <p:spPr>
          <a:xfrm>
            <a:off x="3608739" y="423332"/>
            <a:ext cx="4435653" cy="4169834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 flipV="1">
            <a:off x="5109633" y="2112434"/>
            <a:ext cx="520700" cy="821266"/>
          </a:xfrm>
          <a:prstGeom prst="line">
            <a:avLst/>
          </a:prstGeom>
          <a:ln w="539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4296833" y="3217334"/>
            <a:ext cx="579967" cy="914399"/>
          </a:xfrm>
          <a:prstGeom prst="line">
            <a:avLst/>
          </a:prstGeom>
          <a:ln w="539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590800" y="1958545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Lens 1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2590800" y="1114751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Lens 2</a:t>
            </a:r>
            <a:endParaRPr lang="fr-FR" dirty="0"/>
          </a:p>
        </p:txBody>
      </p:sp>
      <p:cxnSp>
        <p:nvCxnSpPr>
          <p:cNvPr id="21" name="Connecteur droit 20"/>
          <p:cNvCxnSpPr>
            <a:stCxn id="19" idx="3"/>
          </p:cNvCxnSpPr>
          <p:nvPr/>
        </p:nvCxnSpPr>
        <p:spPr>
          <a:xfrm>
            <a:off x="3312472" y="1268640"/>
            <a:ext cx="2008828" cy="35227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Connecteur droit 21"/>
          <p:cNvCxnSpPr>
            <a:stCxn id="18" idx="3"/>
          </p:cNvCxnSpPr>
          <p:nvPr/>
        </p:nvCxnSpPr>
        <p:spPr>
          <a:xfrm flipV="1">
            <a:off x="3312472" y="2074333"/>
            <a:ext cx="2207795" cy="3810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35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27</a:t>
            </a:fld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9" t="29922" r="7341" b="11031"/>
          <a:stretch/>
        </p:blipFill>
        <p:spPr>
          <a:xfrm>
            <a:off x="535260" y="698810"/>
            <a:ext cx="7911296" cy="359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3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28</a:t>
            </a:fld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-135520" y="165931"/>
            <a:ext cx="58243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High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resolution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spectroscopy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Dy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06" y="756849"/>
            <a:ext cx="6633484" cy="395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29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0" y="956406"/>
            <a:ext cx="3880352" cy="3186594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35934" y="3872802"/>
            <a:ext cx="17972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No-</a:t>
            </a:r>
            <a:r>
              <a:rPr lang="fr-FR" dirty="0" err="1" smtClean="0"/>
              <a:t>locking</a:t>
            </a:r>
            <a:r>
              <a:rPr lang="fr-FR" dirty="0" smtClean="0"/>
              <a:t>:  760mW</a:t>
            </a:r>
          </a:p>
          <a:p>
            <a:r>
              <a:rPr lang="fr-FR" dirty="0" err="1" smtClean="0"/>
              <a:t>Locking</a:t>
            </a:r>
            <a:r>
              <a:rPr lang="fr-FR" dirty="0" smtClean="0"/>
              <a:t>:       1.35W</a:t>
            </a:r>
          </a:p>
          <a:p>
            <a:r>
              <a:rPr lang="fr-FR" dirty="0" smtClean="0"/>
              <a:t>SHG:             60mW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-268142" y="193852"/>
            <a:ext cx="687834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Locking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Process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of the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narrowband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laser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t="6906" r="5801" b="4332"/>
          <a:stretch/>
        </p:blipFill>
        <p:spPr>
          <a:xfrm>
            <a:off x="4135934" y="956406"/>
            <a:ext cx="4833673" cy="269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uysafetyposters.com - Wear Safety Goggles For Eyes Poster In English Flex  (2 ft X 3 ft, 24 inch X 36 inch, Multicolor) : Amazon.in: Home &amp; Kitche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2" t="18658" r="12417" b="51391"/>
          <a:stretch/>
        </p:blipFill>
        <p:spPr bwMode="auto">
          <a:xfrm>
            <a:off x="5948486" y="550377"/>
            <a:ext cx="675376" cy="55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30</a:t>
            </a:fld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3450162" y="658717"/>
            <a:ext cx="5736789" cy="4196784"/>
            <a:chOff x="560965" y="351927"/>
            <a:chExt cx="5736789" cy="4196784"/>
          </a:xfrm>
        </p:grpSpPr>
        <p:grpSp>
          <p:nvGrpSpPr>
            <p:cNvPr id="5" name="Groupe 4"/>
            <p:cNvGrpSpPr/>
            <p:nvPr/>
          </p:nvGrpSpPr>
          <p:grpSpPr>
            <a:xfrm>
              <a:off x="560965" y="351927"/>
              <a:ext cx="5736789" cy="4196784"/>
              <a:chOff x="560965" y="351927"/>
              <a:chExt cx="5736789" cy="4196784"/>
            </a:xfrm>
          </p:grpSpPr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B26819AC-AD12-98DD-8088-F6CDDD260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65625" y="1469345"/>
                <a:ext cx="1359400" cy="900143"/>
              </a:xfrm>
              <a:prstGeom prst="rect">
                <a:avLst/>
              </a:prstGeom>
            </p:spPr>
          </p:pic>
          <p:grpSp>
            <p:nvGrpSpPr>
              <p:cNvPr id="2" name="Groupe 1"/>
              <p:cNvGrpSpPr/>
              <p:nvPr/>
            </p:nvGrpSpPr>
            <p:grpSpPr>
              <a:xfrm>
                <a:off x="560965" y="351927"/>
                <a:ext cx="5736789" cy="4196784"/>
                <a:chOff x="528816" y="388471"/>
                <a:chExt cx="5736789" cy="4050146"/>
              </a:xfrm>
            </p:grpSpPr>
            <p:grpSp>
              <p:nvGrpSpPr>
                <p:cNvPr id="12" name="Groupe 11"/>
                <p:cNvGrpSpPr/>
                <p:nvPr/>
              </p:nvGrpSpPr>
              <p:grpSpPr>
                <a:xfrm>
                  <a:off x="528817" y="388471"/>
                  <a:ext cx="5736788" cy="4050146"/>
                  <a:chOff x="528817" y="388471"/>
                  <a:chExt cx="5736788" cy="4050146"/>
                </a:xfrm>
              </p:grpSpPr>
              <p:grpSp>
                <p:nvGrpSpPr>
                  <p:cNvPr id="55" name="Groupe 54">
                    <a:extLst>
                      <a:ext uri="{FF2B5EF4-FFF2-40B4-BE49-F238E27FC236}">
                        <a16:creationId xmlns:a16="http://schemas.microsoft.com/office/drawing/2014/main" id="{04554F34-32FB-4FCE-F2B1-5A2B377FA400}"/>
                      </a:ext>
                    </a:extLst>
                  </p:cNvPr>
                  <p:cNvGrpSpPr/>
                  <p:nvPr/>
                </p:nvGrpSpPr>
                <p:grpSpPr>
                  <a:xfrm>
                    <a:off x="528817" y="725155"/>
                    <a:ext cx="4894500" cy="3713462"/>
                    <a:chOff x="560657" y="1302429"/>
                    <a:chExt cx="5006579" cy="3954571"/>
                  </a:xfrm>
                </p:grpSpPr>
                <p:grpSp>
                  <p:nvGrpSpPr>
                    <p:cNvPr id="57" name="Groupe 56">
                      <a:extLst>
                        <a:ext uri="{FF2B5EF4-FFF2-40B4-BE49-F238E27FC236}">
                          <a16:creationId xmlns:a16="http://schemas.microsoft.com/office/drawing/2014/main" id="{86EA3B1A-DE76-417C-2F6E-FB839BC46A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0657" y="1342391"/>
                      <a:ext cx="5006579" cy="3914609"/>
                      <a:chOff x="1640776" y="1358787"/>
                      <a:chExt cx="5006579" cy="3914609"/>
                    </a:xfrm>
                  </p:grpSpPr>
                  <p:pic>
                    <p:nvPicPr>
                      <p:cNvPr id="83" name="Image 82">
                        <a:extLst>
                          <a:ext uri="{FF2B5EF4-FFF2-40B4-BE49-F238E27FC236}">
                            <a16:creationId xmlns:a16="http://schemas.microsoft.com/office/drawing/2014/main" id="{6F5C55E8-91DF-3B36-B4E7-8A33669B3DA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2888" b="5325"/>
                      <a:stretch/>
                    </p:blipFill>
                    <p:spPr>
                      <a:xfrm>
                        <a:off x="1640776" y="1358787"/>
                        <a:ext cx="3249616" cy="39146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77" name="Trapèze 76">
                        <a:extLst>
                          <a:ext uri="{FF2B5EF4-FFF2-40B4-BE49-F238E27FC236}">
                            <a16:creationId xmlns:a16="http://schemas.microsoft.com/office/drawing/2014/main" id="{53B918FA-91EE-E915-EC4A-12D08BF06FA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5144499" y="1901870"/>
                        <a:ext cx="137758" cy="1063450"/>
                      </a:xfrm>
                      <a:prstGeom prst="trapezoid">
                        <a:avLst/>
                      </a:prstGeom>
                      <a:solidFill>
                        <a:srgbClr val="FF0000"/>
                      </a:solidFill>
                      <a:ln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78" name="Forme libre 77">
                        <a:extLst>
                          <a:ext uri="{FF2B5EF4-FFF2-40B4-BE49-F238E27FC236}">
                            <a16:creationId xmlns:a16="http://schemas.microsoft.com/office/drawing/2014/main" id="{9CAF24B5-0201-E04D-1EB4-6DFC3AAA94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97692" y="4136031"/>
                        <a:ext cx="776793" cy="1059342"/>
                      </a:xfrm>
                      <a:custGeom>
                        <a:avLst/>
                        <a:gdLst>
                          <a:gd name="connsiteX0" fmla="*/ 797546 w 856332"/>
                          <a:gd name="connsiteY0" fmla="*/ 121920 h 621649"/>
                          <a:gd name="connsiteX1" fmla="*/ 785354 w 856332"/>
                          <a:gd name="connsiteY1" fmla="*/ 512064 h 621649"/>
                          <a:gd name="connsiteX2" fmla="*/ 90410 w 856332"/>
                          <a:gd name="connsiteY2" fmla="*/ 585216 h 621649"/>
                          <a:gd name="connsiteX3" fmla="*/ 29450 w 856332"/>
                          <a:gd name="connsiteY3" fmla="*/ 0 h 621649"/>
                          <a:gd name="connsiteX0" fmla="*/ 866472 w 898128"/>
                          <a:gd name="connsiteY0" fmla="*/ 133350 h 621285"/>
                          <a:gd name="connsiteX1" fmla="*/ 785354 w 898128"/>
                          <a:gd name="connsiteY1" fmla="*/ 512064 h 621285"/>
                          <a:gd name="connsiteX2" fmla="*/ 90410 w 898128"/>
                          <a:gd name="connsiteY2" fmla="*/ 585216 h 621285"/>
                          <a:gd name="connsiteX3" fmla="*/ 29450 w 898128"/>
                          <a:gd name="connsiteY3" fmla="*/ 0 h 621285"/>
                          <a:gd name="connsiteX0" fmla="*/ 866472 w 881252"/>
                          <a:gd name="connsiteY0" fmla="*/ 133350 h 621285"/>
                          <a:gd name="connsiteX1" fmla="*/ 785354 w 881252"/>
                          <a:gd name="connsiteY1" fmla="*/ 512064 h 621285"/>
                          <a:gd name="connsiteX2" fmla="*/ 90410 w 881252"/>
                          <a:gd name="connsiteY2" fmla="*/ 585216 h 621285"/>
                          <a:gd name="connsiteX3" fmla="*/ 29450 w 881252"/>
                          <a:gd name="connsiteY3" fmla="*/ 0 h 621285"/>
                          <a:gd name="connsiteX0" fmla="*/ 892319 w 900676"/>
                          <a:gd name="connsiteY0" fmla="*/ 140970 h 621046"/>
                          <a:gd name="connsiteX1" fmla="*/ 785354 w 900676"/>
                          <a:gd name="connsiteY1" fmla="*/ 512064 h 621046"/>
                          <a:gd name="connsiteX2" fmla="*/ 90410 w 900676"/>
                          <a:gd name="connsiteY2" fmla="*/ 585216 h 621046"/>
                          <a:gd name="connsiteX3" fmla="*/ 29450 w 900676"/>
                          <a:gd name="connsiteY3" fmla="*/ 0 h 621046"/>
                          <a:gd name="connsiteX0" fmla="*/ 892319 w 893110"/>
                          <a:gd name="connsiteY0" fmla="*/ 140970 h 621046"/>
                          <a:gd name="connsiteX1" fmla="*/ 785354 w 893110"/>
                          <a:gd name="connsiteY1" fmla="*/ 512064 h 621046"/>
                          <a:gd name="connsiteX2" fmla="*/ 90410 w 893110"/>
                          <a:gd name="connsiteY2" fmla="*/ 585216 h 621046"/>
                          <a:gd name="connsiteX3" fmla="*/ 29450 w 893110"/>
                          <a:gd name="connsiteY3" fmla="*/ 0 h 621046"/>
                          <a:gd name="connsiteX0" fmla="*/ 888011 w 889572"/>
                          <a:gd name="connsiteY0" fmla="*/ 34290 h 624610"/>
                          <a:gd name="connsiteX1" fmla="*/ 785354 w 889572"/>
                          <a:gd name="connsiteY1" fmla="*/ 512064 h 624610"/>
                          <a:gd name="connsiteX2" fmla="*/ 90410 w 889572"/>
                          <a:gd name="connsiteY2" fmla="*/ 585216 h 624610"/>
                          <a:gd name="connsiteX3" fmla="*/ 29450 w 889572"/>
                          <a:gd name="connsiteY3" fmla="*/ 0 h 624610"/>
                          <a:gd name="connsiteX0" fmla="*/ 889230 w 897863"/>
                          <a:gd name="connsiteY0" fmla="*/ 34290 h 635731"/>
                          <a:gd name="connsiteX1" fmla="*/ 808113 w 897863"/>
                          <a:gd name="connsiteY1" fmla="*/ 542544 h 635731"/>
                          <a:gd name="connsiteX2" fmla="*/ 91629 w 897863"/>
                          <a:gd name="connsiteY2" fmla="*/ 585216 h 635731"/>
                          <a:gd name="connsiteX3" fmla="*/ 30669 w 897863"/>
                          <a:gd name="connsiteY3" fmla="*/ 0 h 635731"/>
                          <a:gd name="connsiteX0" fmla="*/ 889476 w 899966"/>
                          <a:gd name="connsiteY0" fmla="*/ 34290 h 647836"/>
                          <a:gd name="connsiteX1" fmla="*/ 812667 w 899966"/>
                          <a:gd name="connsiteY1" fmla="*/ 569214 h 647836"/>
                          <a:gd name="connsiteX2" fmla="*/ 91875 w 899966"/>
                          <a:gd name="connsiteY2" fmla="*/ 585216 h 647836"/>
                          <a:gd name="connsiteX3" fmla="*/ 30915 w 899966"/>
                          <a:gd name="connsiteY3" fmla="*/ 0 h 647836"/>
                          <a:gd name="connsiteX0" fmla="*/ 872209 w 872209"/>
                          <a:gd name="connsiteY0" fmla="*/ 34290 h 637176"/>
                          <a:gd name="connsiteX1" fmla="*/ 795400 w 872209"/>
                          <a:gd name="connsiteY1" fmla="*/ 569214 h 637176"/>
                          <a:gd name="connsiteX2" fmla="*/ 408650 w 872209"/>
                          <a:gd name="connsiteY2" fmla="*/ 606551 h 637176"/>
                          <a:gd name="connsiteX3" fmla="*/ 74608 w 872209"/>
                          <a:gd name="connsiteY3" fmla="*/ 585216 h 637176"/>
                          <a:gd name="connsiteX4" fmla="*/ 13648 w 872209"/>
                          <a:gd name="connsiteY4" fmla="*/ 0 h 637176"/>
                          <a:gd name="connsiteX0" fmla="*/ 872209 w 872209"/>
                          <a:gd name="connsiteY0" fmla="*/ 34290 h 637176"/>
                          <a:gd name="connsiteX1" fmla="*/ 791092 w 872209"/>
                          <a:gd name="connsiteY1" fmla="*/ 546354 h 637176"/>
                          <a:gd name="connsiteX2" fmla="*/ 408650 w 872209"/>
                          <a:gd name="connsiteY2" fmla="*/ 606551 h 637176"/>
                          <a:gd name="connsiteX3" fmla="*/ 74608 w 872209"/>
                          <a:gd name="connsiteY3" fmla="*/ 585216 h 637176"/>
                          <a:gd name="connsiteX4" fmla="*/ 13648 w 872209"/>
                          <a:gd name="connsiteY4" fmla="*/ 0 h 637176"/>
                          <a:gd name="connsiteX0" fmla="*/ 872209 w 872209"/>
                          <a:gd name="connsiteY0" fmla="*/ 34290 h 637176"/>
                          <a:gd name="connsiteX1" fmla="*/ 791092 w 872209"/>
                          <a:gd name="connsiteY1" fmla="*/ 546354 h 637176"/>
                          <a:gd name="connsiteX2" fmla="*/ 408650 w 872209"/>
                          <a:gd name="connsiteY2" fmla="*/ 606551 h 637176"/>
                          <a:gd name="connsiteX3" fmla="*/ 74608 w 872209"/>
                          <a:gd name="connsiteY3" fmla="*/ 585216 h 637176"/>
                          <a:gd name="connsiteX4" fmla="*/ 13648 w 872209"/>
                          <a:gd name="connsiteY4" fmla="*/ 0 h 637176"/>
                          <a:gd name="connsiteX0" fmla="*/ 872209 w 872209"/>
                          <a:gd name="connsiteY0" fmla="*/ 34290 h 637176"/>
                          <a:gd name="connsiteX1" fmla="*/ 821247 w 872209"/>
                          <a:gd name="connsiteY1" fmla="*/ 546354 h 637176"/>
                          <a:gd name="connsiteX2" fmla="*/ 408650 w 872209"/>
                          <a:gd name="connsiteY2" fmla="*/ 606551 h 637176"/>
                          <a:gd name="connsiteX3" fmla="*/ 74608 w 872209"/>
                          <a:gd name="connsiteY3" fmla="*/ 585216 h 637176"/>
                          <a:gd name="connsiteX4" fmla="*/ 13648 w 872209"/>
                          <a:gd name="connsiteY4" fmla="*/ 0 h 637176"/>
                          <a:gd name="connsiteX0" fmla="*/ 872086 w 875258"/>
                          <a:gd name="connsiteY0" fmla="*/ 34290 h 631292"/>
                          <a:gd name="connsiteX1" fmla="*/ 821124 w 875258"/>
                          <a:gd name="connsiteY1" fmla="*/ 546354 h 631292"/>
                          <a:gd name="connsiteX2" fmla="*/ 404219 w 875258"/>
                          <a:gd name="connsiteY2" fmla="*/ 591311 h 631292"/>
                          <a:gd name="connsiteX3" fmla="*/ 74485 w 875258"/>
                          <a:gd name="connsiteY3" fmla="*/ 585216 h 631292"/>
                          <a:gd name="connsiteX4" fmla="*/ 13525 w 875258"/>
                          <a:gd name="connsiteY4" fmla="*/ 0 h 631292"/>
                          <a:gd name="connsiteX0" fmla="*/ 866268 w 869441"/>
                          <a:gd name="connsiteY0" fmla="*/ 34290 h 602678"/>
                          <a:gd name="connsiteX1" fmla="*/ 815306 w 869441"/>
                          <a:gd name="connsiteY1" fmla="*/ 546354 h 602678"/>
                          <a:gd name="connsiteX2" fmla="*/ 398401 w 869441"/>
                          <a:gd name="connsiteY2" fmla="*/ 591311 h 602678"/>
                          <a:gd name="connsiteX3" fmla="*/ 68667 w 869441"/>
                          <a:gd name="connsiteY3" fmla="*/ 585216 h 602678"/>
                          <a:gd name="connsiteX4" fmla="*/ 7707 w 869441"/>
                          <a:gd name="connsiteY4" fmla="*/ 0 h 602678"/>
                          <a:gd name="connsiteX0" fmla="*/ 865172 w 868345"/>
                          <a:gd name="connsiteY0" fmla="*/ 34290 h 602678"/>
                          <a:gd name="connsiteX1" fmla="*/ 814210 w 868345"/>
                          <a:gd name="connsiteY1" fmla="*/ 546354 h 602678"/>
                          <a:gd name="connsiteX2" fmla="*/ 397305 w 868345"/>
                          <a:gd name="connsiteY2" fmla="*/ 591311 h 602678"/>
                          <a:gd name="connsiteX3" fmla="*/ 84802 w 868345"/>
                          <a:gd name="connsiteY3" fmla="*/ 569976 h 602678"/>
                          <a:gd name="connsiteX4" fmla="*/ 6611 w 868345"/>
                          <a:gd name="connsiteY4" fmla="*/ 0 h 602678"/>
                          <a:gd name="connsiteX0" fmla="*/ 865908 w 869081"/>
                          <a:gd name="connsiteY0" fmla="*/ 34290 h 602678"/>
                          <a:gd name="connsiteX1" fmla="*/ 814946 w 869081"/>
                          <a:gd name="connsiteY1" fmla="*/ 546354 h 602678"/>
                          <a:gd name="connsiteX2" fmla="*/ 398041 w 869081"/>
                          <a:gd name="connsiteY2" fmla="*/ 591311 h 602678"/>
                          <a:gd name="connsiteX3" fmla="*/ 85538 w 869081"/>
                          <a:gd name="connsiteY3" fmla="*/ 569976 h 602678"/>
                          <a:gd name="connsiteX4" fmla="*/ 7347 w 869081"/>
                          <a:gd name="connsiteY4" fmla="*/ 0 h 602678"/>
                          <a:gd name="connsiteX0" fmla="*/ 868896 w 873199"/>
                          <a:gd name="connsiteY0" fmla="*/ 34290 h 622454"/>
                          <a:gd name="connsiteX1" fmla="*/ 817934 w 873199"/>
                          <a:gd name="connsiteY1" fmla="*/ 546354 h 622454"/>
                          <a:gd name="connsiteX2" fmla="*/ 379489 w 873199"/>
                          <a:gd name="connsiteY2" fmla="*/ 595121 h 622454"/>
                          <a:gd name="connsiteX3" fmla="*/ 88526 w 873199"/>
                          <a:gd name="connsiteY3" fmla="*/ 569976 h 622454"/>
                          <a:gd name="connsiteX4" fmla="*/ 10335 w 873199"/>
                          <a:gd name="connsiteY4" fmla="*/ 0 h 622454"/>
                          <a:gd name="connsiteX0" fmla="*/ 876609 w 880911"/>
                          <a:gd name="connsiteY0" fmla="*/ 34290 h 604791"/>
                          <a:gd name="connsiteX1" fmla="*/ 825647 w 880911"/>
                          <a:gd name="connsiteY1" fmla="*/ 546354 h 604791"/>
                          <a:gd name="connsiteX2" fmla="*/ 387202 w 880911"/>
                          <a:gd name="connsiteY2" fmla="*/ 595121 h 604791"/>
                          <a:gd name="connsiteX3" fmla="*/ 57468 w 880911"/>
                          <a:gd name="connsiteY3" fmla="*/ 474726 h 604791"/>
                          <a:gd name="connsiteX4" fmla="*/ 18048 w 880911"/>
                          <a:gd name="connsiteY4" fmla="*/ 0 h 604791"/>
                          <a:gd name="connsiteX0" fmla="*/ 873620 w 882402"/>
                          <a:gd name="connsiteY0" fmla="*/ 34290 h 600660"/>
                          <a:gd name="connsiteX1" fmla="*/ 822658 w 882402"/>
                          <a:gd name="connsiteY1" fmla="*/ 546354 h 600660"/>
                          <a:gd name="connsiteX2" fmla="*/ 306672 w 882402"/>
                          <a:gd name="connsiteY2" fmla="*/ 587501 h 600660"/>
                          <a:gd name="connsiteX3" fmla="*/ 54479 w 882402"/>
                          <a:gd name="connsiteY3" fmla="*/ 474726 h 600660"/>
                          <a:gd name="connsiteX4" fmla="*/ 15059 w 882402"/>
                          <a:gd name="connsiteY4" fmla="*/ 0 h 600660"/>
                          <a:gd name="connsiteX0" fmla="*/ 873620 w 882403"/>
                          <a:gd name="connsiteY0" fmla="*/ 34290 h 607006"/>
                          <a:gd name="connsiteX1" fmla="*/ 822658 w 882403"/>
                          <a:gd name="connsiteY1" fmla="*/ 546354 h 607006"/>
                          <a:gd name="connsiteX2" fmla="*/ 306672 w 882403"/>
                          <a:gd name="connsiteY2" fmla="*/ 598931 h 607006"/>
                          <a:gd name="connsiteX3" fmla="*/ 54479 w 882403"/>
                          <a:gd name="connsiteY3" fmla="*/ 474726 h 607006"/>
                          <a:gd name="connsiteX4" fmla="*/ 15059 w 882403"/>
                          <a:gd name="connsiteY4" fmla="*/ 0 h 607006"/>
                          <a:gd name="connsiteX0" fmla="*/ 858722 w 867505"/>
                          <a:gd name="connsiteY0" fmla="*/ 34290 h 607006"/>
                          <a:gd name="connsiteX1" fmla="*/ 807760 w 867505"/>
                          <a:gd name="connsiteY1" fmla="*/ 546354 h 607006"/>
                          <a:gd name="connsiteX2" fmla="*/ 291774 w 867505"/>
                          <a:gd name="connsiteY2" fmla="*/ 598931 h 607006"/>
                          <a:gd name="connsiteX3" fmla="*/ 39581 w 867505"/>
                          <a:gd name="connsiteY3" fmla="*/ 474726 h 607006"/>
                          <a:gd name="connsiteX4" fmla="*/ 46224 w 867505"/>
                          <a:gd name="connsiteY4" fmla="*/ 217932 h 607006"/>
                          <a:gd name="connsiteX5" fmla="*/ 161 w 867505"/>
                          <a:gd name="connsiteY5" fmla="*/ 0 h 607006"/>
                          <a:gd name="connsiteX0" fmla="*/ 834579 w 843362"/>
                          <a:gd name="connsiteY0" fmla="*/ 255270 h 827986"/>
                          <a:gd name="connsiteX1" fmla="*/ 783617 w 843362"/>
                          <a:gd name="connsiteY1" fmla="*/ 767334 h 827986"/>
                          <a:gd name="connsiteX2" fmla="*/ 267631 w 843362"/>
                          <a:gd name="connsiteY2" fmla="*/ 819911 h 827986"/>
                          <a:gd name="connsiteX3" fmla="*/ 15438 w 843362"/>
                          <a:gd name="connsiteY3" fmla="*/ 695706 h 827986"/>
                          <a:gd name="connsiteX4" fmla="*/ 22081 w 843362"/>
                          <a:gd name="connsiteY4" fmla="*/ 438912 h 827986"/>
                          <a:gd name="connsiteX5" fmla="*/ 27712 w 843362"/>
                          <a:gd name="connsiteY5" fmla="*/ 0 h 827986"/>
                          <a:gd name="connsiteX0" fmla="*/ 834579 w 843362"/>
                          <a:gd name="connsiteY0" fmla="*/ 255270 h 827986"/>
                          <a:gd name="connsiteX1" fmla="*/ 783617 w 843362"/>
                          <a:gd name="connsiteY1" fmla="*/ 767334 h 827986"/>
                          <a:gd name="connsiteX2" fmla="*/ 267631 w 843362"/>
                          <a:gd name="connsiteY2" fmla="*/ 819911 h 827986"/>
                          <a:gd name="connsiteX3" fmla="*/ 15438 w 843362"/>
                          <a:gd name="connsiteY3" fmla="*/ 695706 h 827986"/>
                          <a:gd name="connsiteX4" fmla="*/ 22081 w 843362"/>
                          <a:gd name="connsiteY4" fmla="*/ 438912 h 827986"/>
                          <a:gd name="connsiteX5" fmla="*/ 27712 w 843362"/>
                          <a:gd name="connsiteY5" fmla="*/ 0 h 827986"/>
                          <a:gd name="connsiteX0" fmla="*/ 819167 w 827950"/>
                          <a:gd name="connsiteY0" fmla="*/ 255270 h 827986"/>
                          <a:gd name="connsiteX1" fmla="*/ 768205 w 827950"/>
                          <a:gd name="connsiteY1" fmla="*/ 767334 h 827986"/>
                          <a:gd name="connsiteX2" fmla="*/ 252219 w 827950"/>
                          <a:gd name="connsiteY2" fmla="*/ 819911 h 827986"/>
                          <a:gd name="connsiteX3" fmla="*/ 26 w 827950"/>
                          <a:gd name="connsiteY3" fmla="*/ 695706 h 827986"/>
                          <a:gd name="connsiteX4" fmla="*/ 6669 w 827950"/>
                          <a:gd name="connsiteY4" fmla="*/ 438912 h 827986"/>
                          <a:gd name="connsiteX5" fmla="*/ 12300 w 827950"/>
                          <a:gd name="connsiteY5" fmla="*/ 0 h 827986"/>
                          <a:gd name="connsiteX0" fmla="*/ 814826 w 823609"/>
                          <a:gd name="connsiteY0" fmla="*/ 255270 h 827986"/>
                          <a:gd name="connsiteX1" fmla="*/ 763864 w 823609"/>
                          <a:gd name="connsiteY1" fmla="*/ 767334 h 827986"/>
                          <a:gd name="connsiteX2" fmla="*/ 247878 w 823609"/>
                          <a:gd name="connsiteY2" fmla="*/ 819911 h 827986"/>
                          <a:gd name="connsiteX3" fmla="*/ 12916 w 823609"/>
                          <a:gd name="connsiteY3" fmla="*/ 707136 h 827986"/>
                          <a:gd name="connsiteX4" fmla="*/ 2328 w 823609"/>
                          <a:gd name="connsiteY4" fmla="*/ 438912 h 827986"/>
                          <a:gd name="connsiteX5" fmla="*/ 7959 w 823609"/>
                          <a:gd name="connsiteY5" fmla="*/ 0 h 827986"/>
                          <a:gd name="connsiteX0" fmla="*/ 819955 w 828738"/>
                          <a:gd name="connsiteY0" fmla="*/ 255270 h 827986"/>
                          <a:gd name="connsiteX1" fmla="*/ 768993 w 828738"/>
                          <a:gd name="connsiteY1" fmla="*/ 767334 h 827986"/>
                          <a:gd name="connsiteX2" fmla="*/ 253007 w 828738"/>
                          <a:gd name="connsiteY2" fmla="*/ 819911 h 827986"/>
                          <a:gd name="connsiteX3" fmla="*/ 18045 w 828738"/>
                          <a:gd name="connsiteY3" fmla="*/ 707136 h 827986"/>
                          <a:gd name="connsiteX4" fmla="*/ 11765 w 828738"/>
                          <a:gd name="connsiteY4" fmla="*/ 438912 h 827986"/>
                          <a:gd name="connsiteX5" fmla="*/ 13088 w 828738"/>
                          <a:gd name="connsiteY5" fmla="*/ 0 h 827986"/>
                          <a:gd name="connsiteX0" fmla="*/ 819955 w 828738"/>
                          <a:gd name="connsiteY0" fmla="*/ 255270 h 827986"/>
                          <a:gd name="connsiteX1" fmla="*/ 768993 w 828738"/>
                          <a:gd name="connsiteY1" fmla="*/ 767334 h 827986"/>
                          <a:gd name="connsiteX2" fmla="*/ 253007 w 828738"/>
                          <a:gd name="connsiteY2" fmla="*/ 819911 h 827986"/>
                          <a:gd name="connsiteX3" fmla="*/ 18045 w 828738"/>
                          <a:gd name="connsiteY3" fmla="*/ 707136 h 827986"/>
                          <a:gd name="connsiteX4" fmla="*/ 11765 w 828738"/>
                          <a:gd name="connsiteY4" fmla="*/ 438912 h 827986"/>
                          <a:gd name="connsiteX5" fmla="*/ 13088 w 828738"/>
                          <a:gd name="connsiteY5" fmla="*/ 0 h 827986"/>
                          <a:gd name="connsiteX0" fmla="*/ 823321 w 832104"/>
                          <a:gd name="connsiteY0" fmla="*/ 255270 h 827986"/>
                          <a:gd name="connsiteX1" fmla="*/ 772359 w 832104"/>
                          <a:gd name="connsiteY1" fmla="*/ 767334 h 827986"/>
                          <a:gd name="connsiteX2" fmla="*/ 256373 w 832104"/>
                          <a:gd name="connsiteY2" fmla="*/ 819911 h 827986"/>
                          <a:gd name="connsiteX3" fmla="*/ 21411 w 832104"/>
                          <a:gd name="connsiteY3" fmla="*/ 707136 h 827986"/>
                          <a:gd name="connsiteX4" fmla="*/ 15131 w 832104"/>
                          <a:gd name="connsiteY4" fmla="*/ 438912 h 827986"/>
                          <a:gd name="connsiteX5" fmla="*/ 16454 w 832104"/>
                          <a:gd name="connsiteY5" fmla="*/ 0 h 827986"/>
                          <a:gd name="connsiteX0" fmla="*/ 823321 w 832104"/>
                          <a:gd name="connsiteY0" fmla="*/ 255270 h 827986"/>
                          <a:gd name="connsiteX1" fmla="*/ 772359 w 832104"/>
                          <a:gd name="connsiteY1" fmla="*/ 767334 h 827986"/>
                          <a:gd name="connsiteX2" fmla="*/ 256373 w 832104"/>
                          <a:gd name="connsiteY2" fmla="*/ 819911 h 827986"/>
                          <a:gd name="connsiteX3" fmla="*/ 21411 w 832104"/>
                          <a:gd name="connsiteY3" fmla="*/ 707136 h 827986"/>
                          <a:gd name="connsiteX4" fmla="*/ 15131 w 832104"/>
                          <a:gd name="connsiteY4" fmla="*/ 438912 h 827986"/>
                          <a:gd name="connsiteX5" fmla="*/ 16454 w 832104"/>
                          <a:gd name="connsiteY5" fmla="*/ 0 h 827986"/>
                          <a:gd name="connsiteX0" fmla="*/ 814434 w 823217"/>
                          <a:gd name="connsiteY0" fmla="*/ 255270 h 827986"/>
                          <a:gd name="connsiteX1" fmla="*/ 763472 w 823217"/>
                          <a:gd name="connsiteY1" fmla="*/ 767334 h 827986"/>
                          <a:gd name="connsiteX2" fmla="*/ 247486 w 823217"/>
                          <a:gd name="connsiteY2" fmla="*/ 819911 h 827986"/>
                          <a:gd name="connsiteX3" fmla="*/ 12524 w 823217"/>
                          <a:gd name="connsiteY3" fmla="*/ 707136 h 827986"/>
                          <a:gd name="connsiteX4" fmla="*/ 6244 w 823217"/>
                          <a:gd name="connsiteY4" fmla="*/ 438912 h 827986"/>
                          <a:gd name="connsiteX5" fmla="*/ 7567 w 823217"/>
                          <a:gd name="connsiteY5" fmla="*/ 0 h 827986"/>
                          <a:gd name="connsiteX0" fmla="*/ 827414 w 836197"/>
                          <a:gd name="connsiteY0" fmla="*/ 255270 h 827986"/>
                          <a:gd name="connsiteX1" fmla="*/ 776452 w 836197"/>
                          <a:gd name="connsiteY1" fmla="*/ 767334 h 827986"/>
                          <a:gd name="connsiteX2" fmla="*/ 260466 w 836197"/>
                          <a:gd name="connsiteY2" fmla="*/ 819911 h 827986"/>
                          <a:gd name="connsiteX3" fmla="*/ 25504 w 836197"/>
                          <a:gd name="connsiteY3" fmla="*/ 707136 h 827986"/>
                          <a:gd name="connsiteX4" fmla="*/ 10608 w 836197"/>
                          <a:gd name="connsiteY4" fmla="*/ 385572 h 827986"/>
                          <a:gd name="connsiteX5" fmla="*/ 20547 w 836197"/>
                          <a:gd name="connsiteY5" fmla="*/ 0 h 8279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836197" h="827986">
                            <a:moveTo>
                              <a:pt x="827414" y="255270"/>
                            </a:moveTo>
                            <a:cubicBezTo>
                              <a:pt x="824245" y="411734"/>
                              <a:pt x="870943" y="673227"/>
                              <a:pt x="776452" y="767334"/>
                            </a:cubicBezTo>
                            <a:cubicBezTo>
                              <a:pt x="681961" y="861441"/>
                              <a:pt x="380598" y="817244"/>
                              <a:pt x="260466" y="819911"/>
                            </a:cubicBezTo>
                            <a:cubicBezTo>
                              <a:pt x="140334" y="822578"/>
                              <a:pt x="67147" y="779526"/>
                              <a:pt x="25504" y="707136"/>
                            </a:cubicBezTo>
                            <a:cubicBezTo>
                              <a:pt x="-16139" y="634746"/>
                              <a:pt x="4254" y="476123"/>
                              <a:pt x="10608" y="385572"/>
                            </a:cubicBezTo>
                            <a:cubicBezTo>
                              <a:pt x="16962" y="295021"/>
                              <a:pt x="17455" y="36957"/>
                              <a:pt x="20547" y="0"/>
                            </a:cubicBezTo>
                          </a:path>
                        </a:pathLst>
                      </a:custGeom>
                      <a:noFill/>
                      <a:ln w="28575">
                        <a:solidFill>
                          <a:srgbClr val="A9D18E"/>
                        </a:solidFill>
                        <a:headEnd type="none" w="med" len="med"/>
                        <a:tailEnd type="arrow" w="med" len="med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80" name="ZoneTexte 79">
                        <a:extLst>
                          <a:ext uri="{FF2B5EF4-FFF2-40B4-BE49-F238E27FC236}">
                            <a16:creationId xmlns:a16="http://schemas.microsoft.com/office/drawing/2014/main" id="{E6E8ED5D-E3B5-5DBE-2567-C63B8A945E2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464796" y="1844633"/>
                        <a:ext cx="1182559" cy="29498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fr-FR" sz="1200" dirty="0">
                            <a:solidFill>
                              <a:srgbClr val="FF0000"/>
                            </a:solidFill>
                          </a:rPr>
                          <a:t>Supersonic jet</a:t>
                        </a:r>
                      </a:p>
                    </p:txBody>
                  </p:sp>
                </p:grpSp>
                <p:sp>
                  <p:nvSpPr>
                    <p:cNvPr id="60" name="Flèche droite 116">
                      <a:extLst>
                        <a:ext uri="{FF2B5EF4-FFF2-40B4-BE49-F238E27FC236}">
                          <a16:creationId xmlns:a16="http://schemas.microsoft.com/office/drawing/2014/main" id="{B2145049-E966-2535-964A-3ED777A14B10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3300891" y="2116759"/>
                      <a:ext cx="1768662" cy="140001"/>
                    </a:xfrm>
                    <a:prstGeom prst="rightArrow">
                      <a:avLst/>
                    </a:prstGeom>
                    <a:solidFill>
                      <a:schemeClr val="accent1">
                        <a:lumMod val="75000"/>
                        <a:alpha val="50196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E77A1EFB-0DC3-E258-5422-5D15310AC0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89396" y="3071091"/>
                      <a:ext cx="1600118" cy="276999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fr-FR" sz="1200" dirty="0">
                          <a:solidFill>
                            <a:srgbClr val="7030A0"/>
                          </a:solidFill>
                        </a:rPr>
                        <a:t>Gas jet laser probing</a:t>
                      </a:r>
                    </a:p>
                  </p:txBody>
                </p:sp>
                <p:cxnSp>
                  <p:nvCxnSpPr>
                    <p:cNvPr id="66" name="Connecteur droit 65">
                      <a:extLst>
                        <a:ext uri="{FF2B5EF4-FFF2-40B4-BE49-F238E27FC236}">
                          <a16:creationId xmlns:a16="http://schemas.microsoft.com/office/drawing/2014/main" id="{4425370C-6812-1378-6F37-AD734172662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362051" y="3057561"/>
                      <a:ext cx="0" cy="578178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94" name="TextBox 13">
                    <a:extLst>
                      <a:ext uri="{FF2B5EF4-FFF2-40B4-BE49-F238E27FC236}">
                        <a16:creationId xmlns:a16="http://schemas.microsoft.com/office/drawing/2014/main" id="{0A2E0C8F-2F7C-BD5E-AC3E-56389FC8D177}"/>
                      </a:ext>
                    </a:extLst>
                  </p:cNvPr>
                  <p:cNvSpPr txBox="1"/>
                  <p:nvPr/>
                </p:nvSpPr>
                <p:spPr bwMode="auto">
                  <a:xfrm rot="10800000" flipV="1">
                    <a:off x="5773911" y="664353"/>
                    <a:ext cx="491694" cy="38406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Symbol" pitchFamily="18" charset="2"/>
                      </a:rPr>
                      <a:t>l</a:t>
                    </a:r>
                    <a:r>
                      <a:rPr lang="en-US" sz="2000" baseline="-25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j-lt"/>
                      </a:rPr>
                      <a:t>2</a:t>
                    </a:r>
                    <a:endParaRPr lang="en-US" sz="2000" baseline="-25000" dirty="0">
                      <a:solidFill>
                        <a:schemeClr val="accent1">
                          <a:lumMod val="50000"/>
                        </a:schemeClr>
                      </a:solidFill>
                      <a:latin typeface="Symbol" pitchFamily="18" charset="2"/>
                    </a:endParaRPr>
                  </a:p>
                </p:txBody>
              </p:sp>
              <p:sp>
                <p:nvSpPr>
                  <p:cNvPr id="96" name="TextBox 14">
                    <a:extLst>
                      <a:ext uri="{FF2B5EF4-FFF2-40B4-BE49-F238E27FC236}">
                        <a16:creationId xmlns:a16="http://schemas.microsoft.com/office/drawing/2014/main" id="{A29098F1-9F79-2C64-3BEA-579CBFE02A4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 rot="10800000" flipV="1">
                    <a:off x="3915854" y="388471"/>
                    <a:ext cx="525860" cy="38406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fr-FR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Symbol" pitchFamily="18" charset="2"/>
                      </a:rPr>
                      <a:t>l</a:t>
                    </a:r>
                    <a:r>
                      <a:rPr lang="en-US" altLang="fr-FR" sz="2000" baseline="-25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ymbol" pitchFamily="18" charset="2"/>
                      </a:rPr>
                      <a:t>1</a:t>
                    </a:r>
                  </a:p>
                </p:txBody>
              </p:sp>
              <p:sp>
                <p:nvSpPr>
                  <p:cNvPr id="97" name="Flèche droite 116">
                    <a:extLst>
                      <a:ext uri="{FF2B5EF4-FFF2-40B4-BE49-F238E27FC236}">
                        <a16:creationId xmlns:a16="http://schemas.microsoft.com/office/drawing/2014/main" id="{B2145049-E966-2535-964A-3ED777A14B1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789826" y="1713999"/>
                    <a:ext cx="3986422" cy="125804"/>
                  </a:xfrm>
                  <a:prstGeom prst="rightArrow">
                    <a:avLst/>
                  </a:prstGeom>
                  <a:solidFill>
                    <a:schemeClr val="accent1">
                      <a:lumMod val="75000"/>
                      <a:alpha val="50196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pic>
              <p:nvPicPr>
                <p:cNvPr id="88" name="Image 673" descr="KULEUVEN_CMYK_LOGO.png">
                  <a:extLst>
                    <a:ext uri="{FF2B5EF4-FFF2-40B4-BE49-F238E27FC236}">
                      <a16:creationId xmlns:a16="http://schemas.microsoft.com/office/drawing/2014/main" id="{669DD807-4B9F-3548-26FC-EDCE2220B0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816" y="4180828"/>
                  <a:ext cx="648034" cy="257789"/>
                </a:xfrm>
                <a:prstGeom prst="rect">
                  <a:avLst/>
                </a:prstGeom>
              </p:spPr>
            </p:pic>
          </p:grpSp>
        </p:grpSp>
        <p:sp>
          <p:nvSpPr>
            <p:cNvPr id="46" name="Ellipse 45"/>
            <p:cNvSpPr/>
            <p:nvPr/>
          </p:nvSpPr>
          <p:spPr>
            <a:xfrm>
              <a:off x="2381079" y="3069839"/>
              <a:ext cx="102193" cy="10562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  <a:effectLst>
              <a:innerShdw dist="25400" dir="3540000">
                <a:schemeClr val="tx1">
                  <a:lumMod val="50000"/>
                  <a:lumOff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0" dirty="0">
                <a:solidFill>
                  <a:schemeClr val="tx1"/>
                </a:solidFill>
              </a:endParaRPr>
            </a:p>
          </p:txBody>
        </p:sp>
        <p:sp>
          <p:nvSpPr>
            <p:cNvPr id="47" name="Ellipse 46"/>
            <p:cNvSpPr/>
            <p:nvPr/>
          </p:nvSpPr>
          <p:spPr>
            <a:xfrm>
              <a:off x="2347121" y="3245275"/>
              <a:ext cx="102193" cy="10562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  <a:effectLst>
              <a:innerShdw dist="25400" dir="3540000">
                <a:schemeClr val="tx1">
                  <a:lumMod val="50000"/>
                  <a:lumOff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0" dirty="0">
                <a:solidFill>
                  <a:schemeClr val="tx1"/>
                </a:solidFill>
              </a:endParaRPr>
            </a:p>
          </p:txBody>
        </p:sp>
        <p:sp>
          <p:nvSpPr>
            <p:cNvPr id="48" name="Ellipse 47"/>
            <p:cNvSpPr/>
            <p:nvPr/>
          </p:nvSpPr>
          <p:spPr>
            <a:xfrm>
              <a:off x="2526909" y="3082206"/>
              <a:ext cx="102193" cy="10562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  <a:effectLst>
              <a:innerShdw dist="25400" dir="3540000">
                <a:schemeClr val="tx1">
                  <a:lumMod val="50000"/>
                  <a:lumOff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0" dirty="0">
                <a:solidFill>
                  <a:schemeClr val="tx1"/>
                </a:solidFill>
              </a:endParaRPr>
            </a:p>
          </p:txBody>
        </p:sp>
        <p:sp>
          <p:nvSpPr>
            <p:cNvPr id="49" name="Ellipse 48"/>
            <p:cNvSpPr/>
            <p:nvPr/>
          </p:nvSpPr>
          <p:spPr>
            <a:xfrm>
              <a:off x="2536740" y="3273325"/>
              <a:ext cx="102193" cy="10562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6350">
              <a:solidFill>
                <a:schemeClr val="tx1"/>
              </a:solidFill>
            </a:ln>
            <a:effectLst>
              <a:innerShdw dist="12700" dir="3540000">
                <a:schemeClr val="tx1"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500" dirty="0">
                <a:solidFill>
                  <a:schemeClr val="tx1"/>
                </a:solidFill>
              </a:endParaRPr>
            </a:p>
          </p:txBody>
        </p:sp>
      </p:grpSp>
      <p:sp>
        <p:nvSpPr>
          <p:cNvPr id="53" name="Flèche droite 116">
            <a:extLst>
              <a:ext uri="{FF2B5EF4-FFF2-40B4-BE49-F238E27FC236}">
                <a16:creationId xmlns:a16="http://schemas.microsoft.com/office/drawing/2014/main" id="{B2145049-E966-2535-964A-3ED777A14B10}"/>
              </a:ext>
            </a:extLst>
          </p:cNvPr>
          <p:cNvSpPr/>
          <p:nvPr/>
        </p:nvSpPr>
        <p:spPr>
          <a:xfrm rot="18932058">
            <a:off x="4499046" y="1446235"/>
            <a:ext cx="1685346" cy="150684"/>
          </a:xfrm>
          <a:prstGeom prst="rightArrow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144371" y="625702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50.4mW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6816" y="206271"/>
            <a:ext cx="4039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/>
              <a:t>Alignment</a:t>
            </a:r>
            <a:r>
              <a:rPr lang="fr-FR" sz="2000" dirty="0" smtClean="0"/>
              <a:t> </a:t>
            </a:r>
            <a:r>
              <a:rPr lang="fr-FR" sz="2000" dirty="0" err="1" smtClean="0"/>
              <a:t>strategy</a:t>
            </a:r>
            <a:r>
              <a:rPr lang="fr-FR" sz="2000" dirty="0" smtClean="0"/>
              <a:t> for the </a:t>
            </a:r>
            <a:r>
              <a:rPr lang="fr-FR" sz="2000" dirty="0" err="1" smtClean="0"/>
              <a:t>anticollinear</a:t>
            </a:r>
            <a:r>
              <a:rPr lang="fr-FR" sz="2000" dirty="0" smtClean="0"/>
              <a:t> </a:t>
            </a:r>
            <a:r>
              <a:rPr lang="fr-FR" sz="2000" dirty="0" err="1" smtClean="0"/>
              <a:t>path</a:t>
            </a:r>
            <a:endParaRPr lang="fr-FR" sz="2000" dirty="0"/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9" y="2177825"/>
            <a:ext cx="3267233" cy="2458593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 flipH="1" flipV="1">
            <a:off x="2998875" y="2031224"/>
            <a:ext cx="85556" cy="905055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646811" y="1745900"/>
            <a:ext cx="732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Nozzle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7867769" y="1128284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400mW</a:t>
            </a:r>
            <a:endParaRPr lang="fr-FR" dirty="0"/>
          </a:p>
        </p:txBody>
      </p:sp>
      <p:sp>
        <p:nvSpPr>
          <p:cNvPr id="9" name="Cylindre 8"/>
          <p:cNvSpPr/>
          <p:nvPr/>
        </p:nvSpPr>
        <p:spPr>
          <a:xfrm>
            <a:off x="8619013" y="353977"/>
            <a:ext cx="76244" cy="1699700"/>
          </a:xfrm>
          <a:prstGeom prst="can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43000">
                <a:schemeClr val="accent1">
                  <a:tint val="50000"/>
                  <a:shade val="100000"/>
                  <a:satMod val="350000"/>
                  <a:alpha val="56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/>
          <p:cNvCxnSpPr/>
          <p:nvPr/>
        </p:nvCxnSpPr>
        <p:spPr>
          <a:xfrm>
            <a:off x="8601075" y="301639"/>
            <a:ext cx="122238" cy="1"/>
          </a:xfrm>
          <a:prstGeom prst="straightConnector1">
            <a:avLst/>
          </a:prstGeom>
          <a:ln w="63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V="1">
            <a:off x="8722201" y="279407"/>
            <a:ext cx="1112" cy="44465"/>
          </a:xfrm>
          <a:prstGeom prst="straightConnector1">
            <a:avLst/>
          </a:prstGeom>
          <a:ln w="63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V="1">
            <a:off x="8599963" y="279407"/>
            <a:ext cx="1112" cy="44465"/>
          </a:xfrm>
          <a:prstGeom prst="straightConnector1">
            <a:avLst/>
          </a:prstGeom>
          <a:ln w="6350"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8088770" y="206271"/>
                <a:ext cx="469680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105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fr-FR" sz="1050" dirty="0" smtClean="0"/>
                  <a:t> mm </a:t>
                </a:r>
                <a14:m>
                  <m:oMath xmlns:m="http://schemas.openxmlformats.org/officeDocument/2006/math">
                    <m:r>
                      <a:rPr lang="fr-FR" sz="10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endParaRPr lang="fr-FR" sz="1050" dirty="0"/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770" y="206271"/>
                <a:ext cx="469680" cy="161583"/>
              </a:xfrm>
              <a:prstGeom prst="rect">
                <a:avLst/>
              </a:prstGeom>
              <a:blipFill>
                <a:blip r:embed="rId7"/>
                <a:stretch>
                  <a:fillRect l="-10390" t="-26923" r="-3896" b="-5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22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31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96334" y="0"/>
            <a:ext cx="32029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ILC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characterization</a:t>
            </a:r>
            <a:endParaRPr lang="fr-FR" sz="2400" u="sng" baseline="30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107870" y="633187"/>
            <a:ext cx="4204196" cy="3401341"/>
            <a:chOff x="107870" y="835612"/>
            <a:chExt cx="4204196" cy="3401341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70" y="1143389"/>
              <a:ext cx="4204196" cy="3093564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1012122" y="835612"/>
              <a:ext cx="26420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Matisse transmission </a:t>
              </a:r>
              <a:r>
                <a:rPr lang="fr-FR" dirty="0" err="1" smtClean="0"/>
                <a:t>spectrum</a:t>
              </a:r>
              <a:endParaRPr lang="fr-FR" dirty="0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4504962" y="633187"/>
            <a:ext cx="4190295" cy="3476703"/>
            <a:chOff x="4504962" y="835612"/>
            <a:chExt cx="4190295" cy="3476703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962" y="1143389"/>
              <a:ext cx="4190295" cy="3168926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5701622" y="835612"/>
              <a:ext cx="23038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ILC transmission </a:t>
              </a:r>
              <a:r>
                <a:rPr lang="fr-FR" dirty="0" err="1" smtClean="0"/>
                <a:t>spectrum</a:t>
              </a:r>
              <a:endParaRPr lang="fr-FR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1393508" y="4206050"/>
                <a:ext cx="18792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𝛿𝜈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508" y="4206050"/>
                <a:ext cx="1879297" cy="307777"/>
              </a:xfrm>
              <a:prstGeom prst="rect">
                <a:avLst/>
              </a:prstGeom>
              <a:blipFill>
                <a:blip r:embed="rId4"/>
                <a:stretch>
                  <a:fillRect l="-2597" r="-2273" b="-12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5768900" y="4206049"/>
                <a:ext cx="18792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𝛿𝜈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fr-FR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900" y="4206049"/>
                <a:ext cx="1879297" cy="307777"/>
              </a:xfrm>
              <a:prstGeom prst="rect">
                <a:avLst/>
              </a:prstGeom>
              <a:blipFill>
                <a:blip r:embed="rId5"/>
                <a:stretch>
                  <a:fillRect l="-2589" r="-2265" b="-12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25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32</a:t>
            </a:fld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-76253" y="174397"/>
            <a:ext cx="341635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Pressure matching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3811185" y="233049"/>
                <a:ext cx="2457724" cy="536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fr-FR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  <m:sSup>
                                <m:sSup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185" y="233049"/>
                <a:ext cx="2457724" cy="5361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t="6059" r="50548" b="52642"/>
          <a:stretch/>
        </p:blipFill>
        <p:spPr>
          <a:xfrm>
            <a:off x="117" y="999067"/>
            <a:ext cx="6679965" cy="314113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79" t="5350" b="60165"/>
          <a:stretch/>
        </p:blipFill>
        <p:spPr>
          <a:xfrm>
            <a:off x="6747508" y="804333"/>
            <a:ext cx="2222099" cy="33358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3873172" y="841079"/>
                <a:ext cx="77579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fr-FR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8.11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172" y="841079"/>
                <a:ext cx="775790" cy="215444"/>
              </a:xfrm>
              <a:prstGeom prst="rect">
                <a:avLst/>
              </a:prstGeom>
              <a:blipFill>
                <a:blip r:embed="rId4"/>
                <a:stretch>
                  <a:fillRect l="-3906" r="-3125" b="-8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29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33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44302" y="0"/>
            <a:ext cx="191861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ALTISA</a:t>
            </a:r>
            <a:endParaRPr lang="fr-FR" sz="2400" u="sng" baseline="30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 Antiqua" panose="02040602050305030304" pitchFamily="18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383908" y="626094"/>
            <a:ext cx="6187877" cy="2316201"/>
            <a:chOff x="383908" y="626094"/>
            <a:chExt cx="6187877" cy="2316201"/>
          </a:xfrm>
        </p:grpSpPr>
        <p:cxnSp>
          <p:nvCxnSpPr>
            <p:cNvPr id="8" name="Connecteur droit 7"/>
            <p:cNvCxnSpPr/>
            <p:nvPr/>
          </p:nvCxnSpPr>
          <p:spPr>
            <a:xfrm flipV="1">
              <a:off x="383908" y="1696609"/>
              <a:ext cx="6187877" cy="89600"/>
            </a:xfrm>
            <a:prstGeom prst="line">
              <a:avLst/>
            </a:prstGeom>
            <a:ln w="19050">
              <a:headEnd type="oval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79" b="14648"/>
            <a:stretch/>
          </p:blipFill>
          <p:spPr>
            <a:xfrm>
              <a:off x="691377" y="626094"/>
              <a:ext cx="2909085" cy="2316201"/>
            </a:xfrm>
            <a:prstGeom prst="rect">
              <a:avLst/>
            </a:prstGeom>
          </p:spPr>
        </p:pic>
      </p:grp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3" b="12602"/>
          <a:stretch/>
        </p:blipFill>
        <p:spPr>
          <a:xfrm>
            <a:off x="4490224" y="349983"/>
            <a:ext cx="2631688" cy="269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fr-FR" smtClean="0"/>
              <a:pPr/>
              <a:t>34</a:t>
            </a:fld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00" y="858558"/>
            <a:ext cx="1396934" cy="1855303"/>
          </a:xfrm>
          <a:prstGeom prst="rect">
            <a:avLst/>
          </a:prstGeom>
        </p:spPr>
      </p:pic>
      <p:cxnSp>
        <p:nvCxnSpPr>
          <p:cNvPr id="7" name="Connecteur droit 6"/>
          <p:cNvCxnSpPr>
            <a:endCxn id="4" idx="1"/>
          </p:cNvCxnSpPr>
          <p:nvPr/>
        </p:nvCxnSpPr>
        <p:spPr>
          <a:xfrm>
            <a:off x="383908" y="1786209"/>
            <a:ext cx="704092" cy="1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Groupe 29"/>
          <p:cNvGrpSpPr/>
          <p:nvPr/>
        </p:nvGrpSpPr>
        <p:grpSpPr>
          <a:xfrm>
            <a:off x="0" y="2887693"/>
            <a:ext cx="8539071" cy="1945213"/>
            <a:chOff x="0" y="2887693"/>
            <a:chExt cx="8539071" cy="1945213"/>
          </a:xfrm>
        </p:grpSpPr>
        <p:cxnSp>
          <p:nvCxnSpPr>
            <p:cNvPr id="15" name="Connecteur droit 14"/>
            <p:cNvCxnSpPr/>
            <p:nvPr/>
          </p:nvCxnSpPr>
          <p:spPr>
            <a:xfrm>
              <a:off x="0" y="3767410"/>
              <a:ext cx="858559" cy="1873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559" y="3100200"/>
              <a:ext cx="1966373" cy="1479696"/>
            </a:xfrm>
            <a:prstGeom prst="rect">
              <a:avLst/>
            </a:prstGeom>
          </p:spPr>
        </p:pic>
        <p:cxnSp>
          <p:nvCxnSpPr>
            <p:cNvPr id="19" name="Connecteur droit 18"/>
            <p:cNvCxnSpPr/>
            <p:nvPr/>
          </p:nvCxnSpPr>
          <p:spPr>
            <a:xfrm>
              <a:off x="2824932" y="3765537"/>
              <a:ext cx="643921" cy="2809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721361" y="2885082"/>
              <a:ext cx="1535442" cy="2040455"/>
            </a:xfrm>
            <a:prstGeom prst="rect">
              <a:avLst/>
            </a:prstGeom>
          </p:spPr>
        </p:pic>
        <p:cxnSp>
          <p:nvCxnSpPr>
            <p:cNvPr id="21" name="Connecteur droit 20"/>
            <p:cNvCxnSpPr/>
            <p:nvPr/>
          </p:nvCxnSpPr>
          <p:spPr>
            <a:xfrm>
              <a:off x="5509310" y="3765537"/>
              <a:ext cx="444760" cy="0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070" y="2887693"/>
              <a:ext cx="2585001" cy="1945213"/>
            </a:xfrm>
            <a:prstGeom prst="rect">
              <a:avLst/>
            </a:prstGeom>
          </p:spPr>
        </p:pic>
      </p:grpSp>
      <p:grpSp>
        <p:nvGrpSpPr>
          <p:cNvPr id="29" name="Groupe 28"/>
          <p:cNvGrpSpPr/>
          <p:nvPr/>
        </p:nvGrpSpPr>
        <p:grpSpPr>
          <a:xfrm>
            <a:off x="2484934" y="755062"/>
            <a:ext cx="6659066" cy="2212710"/>
            <a:chOff x="2484934" y="753854"/>
            <a:chExt cx="6659066" cy="2212710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5803" y="1086723"/>
              <a:ext cx="2750180" cy="1546976"/>
            </a:xfrm>
            <a:prstGeom prst="rect">
              <a:avLst/>
            </a:prstGeom>
          </p:spPr>
        </p:pic>
        <p:cxnSp>
          <p:nvCxnSpPr>
            <p:cNvPr id="13" name="Connecteur droit 12"/>
            <p:cNvCxnSpPr/>
            <p:nvPr/>
          </p:nvCxnSpPr>
          <p:spPr>
            <a:xfrm>
              <a:off x="7965983" y="1786207"/>
              <a:ext cx="1178017" cy="1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>
              <a:off x="2484934" y="1786207"/>
              <a:ext cx="704092" cy="1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00"/>
            <a:stretch/>
          </p:blipFill>
          <p:spPr>
            <a:xfrm>
              <a:off x="3189026" y="753854"/>
              <a:ext cx="1322685" cy="2212710"/>
            </a:xfrm>
            <a:prstGeom prst="rect">
              <a:avLst/>
            </a:prstGeom>
          </p:spPr>
        </p:pic>
        <p:cxnSp>
          <p:nvCxnSpPr>
            <p:cNvPr id="27" name="Connecteur droit 26"/>
            <p:cNvCxnSpPr/>
            <p:nvPr/>
          </p:nvCxnSpPr>
          <p:spPr>
            <a:xfrm>
              <a:off x="4511711" y="1786206"/>
              <a:ext cx="704092" cy="1"/>
            </a:xfrm>
            <a:prstGeom prst="line">
              <a:avLst/>
            </a:prstGeom>
            <a:ln w="19050">
              <a:head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-242335" y="161837"/>
            <a:ext cx="575164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A new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narrowband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cavity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for S</a:t>
            </a:r>
            <a:r>
              <a:rPr lang="fr-FR" sz="2400" u="sng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7827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35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"/>
          <a:stretch/>
        </p:blipFill>
        <p:spPr>
          <a:xfrm>
            <a:off x="114891" y="821435"/>
            <a:ext cx="7192875" cy="4011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7133513" y="1994961"/>
                <a:ext cx="1991251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Tunable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ü"/>
                </a:pPr>
                <a:r>
                  <a:rPr lang="fr-FR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Pulsed</a:t>
                </a:r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fr-FR" sz="1200" dirty="0"/>
                  <a:t> 10 kHz</a:t>
                </a:r>
                <a:endParaRPr lang="fr-FR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fr-FR" dirty="0" err="1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Narrowband</a:t>
                </a:r>
                <a:endParaRPr lang="fr-FR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fr-F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fr-FR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15(1) </a:t>
                </a:r>
                <a:r>
                  <a:rPr lang="fr-F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MHz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513" y="1994961"/>
                <a:ext cx="1991251" cy="1384995"/>
              </a:xfrm>
              <a:prstGeom prst="rect">
                <a:avLst/>
              </a:prstGeom>
              <a:blipFill>
                <a:blip r:embed="rId3"/>
                <a:stretch>
                  <a:fillRect l="-30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-242335" y="161837"/>
            <a:ext cx="575164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A new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narrowband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</a:t>
            </a:r>
            <a:r>
              <a:rPr lang="fr-FR" sz="2400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cavity</a:t>
            </a:r>
            <a:r>
              <a:rPr lang="fr-FR" sz="2400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 for S</a:t>
            </a:r>
            <a:r>
              <a:rPr lang="fr-FR" sz="2400" u="sng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anose="0204060205030503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5144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51">
            <a:extLst>
              <a:ext uri="{FF2B5EF4-FFF2-40B4-BE49-F238E27FC236}">
                <a16:creationId xmlns:a16="http://schemas.microsoft.com/office/drawing/2014/main" id="{B26819AC-AD12-98DD-8088-F6CDDD2604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5625" y="1469345"/>
            <a:ext cx="1359400" cy="900143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36</a:t>
            </a:fld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6BB9E252-1AAE-2D3F-F417-2EBF906C5269}"/>
              </a:ext>
            </a:extLst>
          </p:cNvPr>
          <p:cNvSpPr txBox="1"/>
          <p:nvPr/>
        </p:nvSpPr>
        <p:spPr>
          <a:xfrm>
            <a:off x="6160066" y="122126"/>
            <a:ext cx="4315247" cy="2376035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 cell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Broadening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Broadband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laser (GHz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Extraction time ~500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Laval Nozzle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Hypersonic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gas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jet :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ρ ↘︎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↘︎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Narrowband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laser (MHz)</a:t>
            </a: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Proof of principal @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LISOL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Groupe 88"/>
          <p:cNvGrpSpPr/>
          <p:nvPr/>
        </p:nvGrpSpPr>
        <p:grpSpPr>
          <a:xfrm>
            <a:off x="6365430" y="2658327"/>
            <a:ext cx="2604177" cy="915016"/>
            <a:chOff x="509143" y="3717032"/>
            <a:chExt cx="3066577" cy="1147058"/>
          </a:xfrm>
        </p:grpSpPr>
        <p:pic>
          <p:nvPicPr>
            <p:cNvPr id="90" name="Google Shape;58;p13" descr="https://lh4.googleusercontent.com/JgXilKJ9CWHncIa89qsdOw7rtiPADfkGmWQ2TTzQrUIkPEufbD990cs4UhhPAsPNif9RaNm5NrHp5d42M04mJY4V4RMcK-9z5ey7eZvTt8a7YkqlfUs99kxK0VhErIgXNWfxbmfGgo4=s0">
              <a:extLst>
                <a:ext uri="{FF2B5EF4-FFF2-40B4-BE49-F238E27FC236}">
                  <a16:creationId xmlns:a16="http://schemas.microsoft.com/office/drawing/2014/main" id="{E6017E00-16A4-E0A8-E819-1E9B6F1982EA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>
              <a:alphaModFix/>
            </a:blip>
            <a:srcRect l="6955" t="1273" r="34797" b="32741"/>
            <a:stretch/>
          </p:blipFill>
          <p:spPr>
            <a:xfrm rot="5400000">
              <a:off x="481401" y="3927253"/>
              <a:ext cx="710417" cy="654933"/>
            </a:xfrm>
            <a:prstGeom prst="rect">
              <a:avLst/>
            </a:prstGeom>
            <a:noFill/>
            <a:ln w="31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pic>
        <p:grpSp>
          <p:nvGrpSpPr>
            <p:cNvPr id="91" name="Groupe 90"/>
            <p:cNvGrpSpPr>
              <a:grpSpLocks noChangeAspect="1"/>
            </p:cNvGrpSpPr>
            <p:nvPr/>
          </p:nvGrpSpPr>
          <p:grpSpPr>
            <a:xfrm>
              <a:off x="1212886" y="3717032"/>
              <a:ext cx="2362834" cy="1147058"/>
              <a:chOff x="1416221" y="2094361"/>
              <a:chExt cx="2686165" cy="1304022"/>
            </a:xfrm>
          </p:grpSpPr>
          <p:pic>
            <p:nvPicPr>
              <p:cNvPr id="92" name="Image 91"/>
              <p:cNvPicPr>
                <a:picLocks noChangeAspect="1"/>
              </p:cNvPicPr>
              <p:nvPr/>
            </p:nvPicPr>
            <p:blipFill rotWithShape="1">
              <a:blip r:embed="rId4"/>
              <a:srcRect l="90979"/>
              <a:stretch/>
            </p:blipFill>
            <p:spPr>
              <a:xfrm>
                <a:off x="3849476" y="2164676"/>
                <a:ext cx="252910" cy="1233707"/>
              </a:xfrm>
              <a:prstGeom prst="rect">
                <a:avLst/>
              </a:prstGeom>
            </p:spPr>
          </p:pic>
          <p:pic>
            <p:nvPicPr>
              <p:cNvPr id="93" name="Image 92"/>
              <p:cNvPicPr>
                <a:picLocks noChangeAspect="1"/>
              </p:cNvPicPr>
              <p:nvPr/>
            </p:nvPicPr>
            <p:blipFill rotWithShape="1">
              <a:blip r:embed="rId4"/>
              <a:srcRect r="12325"/>
              <a:stretch/>
            </p:blipFill>
            <p:spPr>
              <a:xfrm>
                <a:off x="1416221" y="2094361"/>
                <a:ext cx="2457998" cy="1233707"/>
              </a:xfrm>
              <a:prstGeom prst="rect">
                <a:avLst/>
              </a:prstGeom>
            </p:spPr>
          </p:pic>
        </p:grpSp>
      </p:grpSp>
      <p:grpSp>
        <p:nvGrpSpPr>
          <p:cNvPr id="2" name="Groupe 1"/>
          <p:cNvGrpSpPr/>
          <p:nvPr/>
        </p:nvGrpSpPr>
        <p:grpSpPr>
          <a:xfrm>
            <a:off x="-76309" y="0"/>
            <a:ext cx="6095579" cy="4762928"/>
            <a:chOff x="-108458" y="48840"/>
            <a:chExt cx="6095579" cy="4596508"/>
          </a:xfrm>
        </p:grpSpPr>
        <p:grpSp>
          <p:nvGrpSpPr>
            <p:cNvPr id="13" name="Groupe 12"/>
            <p:cNvGrpSpPr/>
            <p:nvPr/>
          </p:nvGrpSpPr>
          <p:grpSpPr>
            <a:xfrm>
              <a:off x="-108458" y="48840"/>
              <a:ext cx="6095579" cy="4596508"/>
              <a:chOff x="-108458" y="48840"/>
              <a:chExt cx="6095579" cy="4596508"/>
            </a:xfrm>
          </p:grpSpPr>
          <p:grpSp>
            <p:nvGrpSpPr>
              <p:cNvPr id="12" name="Groupe 11"/>
              <p:cNvGrpSpPr/>
              <p:nvPr/>
            </p:nvGrpSpPr>
            <p:grpSpPr>
              <a:xfrm>
                <a:off x="528817" y="48840"/>
                <a:ext cx="5458304" cy="4596508"/>
                <a:chOff x="528817" y="48840"/>
                <a:chExt cx="5458304" cy="4596508"/>
              </a:xfrm>
            </p:grpSpPr>
            <p:grpSp>
              <p:nvGrpSpPr>
                <p:cNvPr id="55" name="Groupe 54">
                  <a:extLst>
                    <a:ext uri="{FF2B5EF4-FFF2-40B4-BE49-F238E27FC236}">
                      <a16:creationId xmlns:a16="http://schemas.microsoft.com/office/drawing/2014/main" id="{04554F34-32FB-4FCE-F2B1-5A2B377FA400}"/>
                    </a:ext>
                  </a:extLst>
                </p:cNvPr>
                <p:cNvGrpSpPr/>
                <p:nvPr/>
              </p:nvGrpSpPr>
              <p:grpSpPr>
                <a:xfrm>
                  <a:off x="528817" y="48840"/>
                  <a:ext cx="5178161" cy="4596508"/>
                  <a:chOff x="560657" y="582202"/>
                  <a:chExt cx="5296735" cy="4894952"/>
                </a:xfrm>
              </p:grpSpPr>
              <p:grpSp>
                <p:nvGrpSpPr>
                  <p:cNvPr id="57" name="Groupe 56">
                    <a:extLst>
                      <a:ext uri="{FF2B5EF4-FFF2-40B4-BE49-F238E27FC236}">
                        <a16:creationId xmlns:a16="http://schemas.microsoft.com/office/drawing/2014/main" id="{86EA3B1A-DE76-417C-2F6E-FB839BC46AA5}"/>
                      </a:ext>
                    </a:extLst>
                  </p:cNvPr>
                  <p:cNvGrpSpPr/>
                  <p:nvPr/>
                </p:nvGrpSpPr>
                <p:grpSpPr>
                  <a:xfrm>
                    <a:off x="560657" y="1342391"/>
                    <a:ext cx="5296735" cy="4134763"/>
                    <a:chOff x="1640776" y="1358787"/>
                    <a:chExt cx="5296735" cy="4134763"/>
                  </a:xfrm>
                </p:grpSpPr>
                <p:pic>
                  <p:nvPicPr>
                    <p:cNvPr id="83" name="Image 82">
                      <a:extLst>
                        <a:ext uri="{FF2B5EF4-FFF2-40B4-BE49-F238E27FC236}">
                          <a16:creationId xmlns:a16="http://schemas.microsoft.com/office/drawing/2014/main" id="{6F5C55E8-91DF-3B36-B4E7-8A33669B3DA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32888"/>
                    <a:stretch/>
                  </p:blipFill>
                  <p:spPr>
                    <a:xfrm>
                      <a:off x="1640776" y="1358787"/>
                      <a:ext cx="3249616" cy="4134763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E1CDB1F4-A129-DCC6-0BC1-C84B0F88B41E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731680" y="3348572"/>
                      <a:ext cx="1571438" cy="461406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6" name="ZoneTexte 75">
                      <a:extLst>
                        <a:ext uri="{FF2B5EF4-FFF2-40B4-BE49-F238E27FC236}">
                          <a16:creationId xmlns:a16="http://schemas.microsoft.com/office/drawing/2014/main" id="{B0F189EB-DF71-71EB-D8A7-C1849E8E768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42280" y="4386158"/>
                      <a:ext cx="2284444" cy="2846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200" dirty="0" smtClean="0">
                          <a:solidFill>
                            <a:srgbClr val="00B050"/>
                          </a:solidFill>
                        </a:rPr>
                        <a:t>Ar buffer </a:t>
                      </a:r>
                      <a:r>
                        <a:rPr lang="fr-FR" sz="1200" dirty="0" err="1">
                          <a:solidFill>
                            <a:srgbClr val="00B050"/>
                          </a:solidFill>
                        </a:rPr>
                        <a:t>gas</a:t>
                      </a:r>
                      <a:r>
                        <a:rPr lang="fr-FR" sz="1200" dirty="0">
                          <a:solidFill>
                            <a:srgbClr val="00B050"/>
                          </a:solidFill>
                        </a:rPr>
                        <a:t> at 100-500 mbar</a:t>
                      </a:r>
                    </a:p>
                  </p:txBody>
                </p:sp>
                <p:sp>
                  <p:nvSpPr>
                    <p:cNvPr id="77" name="Trapèze 76">
                      <a:extLst>
                        <a:ext uri="{FF2B5EF4-FFF2-40B4-BE49-F238E27FC236}">
                          <a16:creationId xmlns:a16="http://schemas.microsoft.com/office/drawing/2014/main" id="{53B918FA-91EE-E915-EC4A-12D08BF06FA1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5144499" y="1901870"/>
                      <a:ext cx="137758" cy="1063450"/>
                    </a:xfrm>
                    <a:prstGeom prst="trapezoid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8" name="Forme libre 77">
                      <a:extLst>
                        <a:ext uri="{FF2B5EF4-FFF2-40B4-BE49-F238E27FC236}">
                          <a16:creationId xmlns:a16="http://schemas.microsoft.com/office/drawing/2014/main" id="{9CAF24B5-0201-E04D-1EB4-6DFC3AAA9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7692" y="4136031"/>
                      <a:ext cx="776793" cy="1059342"/>
                    </a:xfrm>
                    <a:custGeom>
                      <a:avLst/>
                      <a:gdLst>
                        <a:gd name="connsiteX0" fmla="*/ 797546 w 856332"/>
                        <a:gd name="connsiteY0" fmla="*/ 121920 h 621649"/>
                        <a:gd name="connsiteX1" fmla="*/ 785354 w 856332"/>
                        <a:gd name="connsiteY1" fmla="*/ 512064 h 621649"/>
                        <a:gd name="connsiteX2" fmla="*/ 90410 w 856332"/>
                        <a:gd name="connsiteY2" fmla="*/ 585216 h 621649"/>
                        <a:gd name="connsiteX3" fmla="*/ 29450 w 856332"/>
                        <a:gd name="connsiteY3" fmla="*/ 0 h 621649"/>
                        <a:gd name="connsiteX0" fmla="*/ 866472 w 898128"/>
                        <a:gd name="connsiteY0" fmla="*/ 133350 h 621285"/>
                        <a:gd name="connsiteX1" fmla="*/ 785354 w 898128"/>
                        <a:gd name="connsiteY1" fmla="*/ 512064 h 621285"/>
                        <a:gd name="connsiteX2" fmla="*/ 90410 w 898128"/>
                        <a:gd name="connsiteY2" fmla="*/ 585216 h 621285"/>
                        <a:gd name="connsiteX3" fmla="*/ 29450 w 898128"/>
                        <a:gd name="connsiteY3" fmla="*/ 0 h 621285"/>
                        <a:gd name="connsiteX0" fmla="*/ 866472 w 881252"/>
                        <a:gd name="connsiteY0" fmla="*/ 133350 h 621285"/>
                        <a:gd name="connsiteX1" fmla="*/ 785354 w 881252"/>
                        <a:gd name="connsiteY1" fmla="*/ 512064 h 621285"/>
                        <a:gd name="connsiteX2" fmla="*/ 90410 w 881252"/>
                        <a:gd name="connsiteY2" fmla="*/ 585216 h 621285"/>
                        <a:gd name="connsiteX3" fmla="*/ 29450 w 881252"/>
                        <a:gd name="connsiteY3" fmla="*/ 0 h 621285"/>
                        <a:gd name="connsiteX0" fmla="*/ 892319 w 900676"/>
                        <a:gd name="connsiteY0" fmla="*/ 140970 h 621046"/>
                        <a:gd name="connsiteX1" fmla="*/ 785354 w 900676"/>
                        <a:gd name="connsiteY1" fmla="*/ 512064 h 621046"/>
                        <a:gd name="connsiteX2" fmla="*/ 90410 w 900676"/>
                        <a:gd name="connsiteY2" fmla="*/ 585216 h 621046"/>
                        <a:gd name="connsiteX3" fmla="*/ 29450 w 900676"/>
                        <a:gd name="connsiteY3" fmla="*/ 0 h 621046"/>
                        <a:gd name="connsiteX0" fmla="*/ 892319 w 893110"/>
                        <a:gd name="connsiteY0" fmla="*/ 140970 h 621046"/>
                        <a:gd name="connsiteX1" fmla="*/ 785354 w 893110"/>
                        <a:gd name="connsiteY1" fmla="*/ 512064 h 621046"/>
                        <a:gd name="connsiteX2" fmla="*/ 90410 w 893110"/>
                        <a:gd name="connsiteY2" fmla="*/ 585216 h 621046"/>
                        <a:gd name="connsiteX3" fmla="*/ 29450 w 893110"/>
                        <a:gd name="connsiteY3" fmla="*/ 0 h 621046"/>
                        <a:gd name="connsiteX0" fmla="*/ 888011 w 889572"/>
                        <a:gd name="connsiteY0" fmla="*/ 34290 h 624610"/>
                        <a:gd name="connsiteX1" fmla="*/ 785354 w 889572"/>
                        <a:gd name="connsiteY1" fmla="*/ 512064 h 624610"/>
                        <a:gd name="connsiteX2" fmla="*/ 90410 w 889572"/>
                        <a:gd name="connsiteY2" fmla="*/ 585216 h 624610"/>
                        <a:gd name="connsiteX3" fmla="*/ 29450 w 889572"/>
                        <a:gd name="connsiteY3" fmla="*/ 0 h 624610"/>
                        <a:gd name="connsiteX0" fmla="*/ 889230 w 897863"/>
                        <a:gd name="connsiteY0" fmla="*/ 34290 h 635731"/>
                        <a:gd name="connsiteX1" fmla="*/ 808113 w 897863"/>
                        <a:gd name="connsiteY1" fmla="*/ 542544 h 635731"/>
                        <a:gd name="connsiteX2" fmla="*/ 91629 w 897863"/>
                        <a:gd name="connsiteY2" fmla="*/ 585216 h 635731"/>
                        <a:gd name="connsiteX3" fmla="*/ 30669 w 897863"/>
                        <a:gd name="connsiteY3" fmla="*/ 0 h 635731"/>
                        <a:gd name="connsiteX0" fmla="*/ 889476 w 899966"/>
                        <a:gd name="connsiteY0" fmla="*/ 34290 h 647836"/>
                        <a:gd name="connsiteX1" fmla="*/ 812667 w 899966"/>
                        <a:gd name="connsiteY1" fmla="*/ 569214 h 647836"/>
                        <a:gd name="connsiteX2" fmla="*/ 91875 w 899966"/>
                        <a:gd name="connsiteY2" fmla="*/ 585216 h 647836"/>
                        <a:gd name="connsiteX3" fmla="*/ 30915 w 899966"/>
                        <a:gd name="connsiteY3" fmla="*/ 0 h 647836"/>
                        <a:gd name="connsiteX0" fmla="*/ 872209 w 872209"/>
                        <a:gd name="connsiteY0" fmla="*/ 34290 h 637176"/>
                        <a:gd name="connsiteX1" fmla="*/ 795400 w 872209"/>
                        <a:gd name="connsiteY1" fmla="*/ 569214 h 637176"/>
                        <a:gd name="connsiteX2" fmla="*/ 408650 w 872209"/>
                        <a:gd name="connsiteY2" fmla="*/ 606551 h 637176"/>
                        <a:gd name="connsiteX3" fmla="*/ 74608 w 872209"/>
                        <a:gd name="connsiteY3" fmla="*/ 585216 h 637176"/>
                        <a:gd name="connsiteX4" fmla="*/ 13648 w 872209"/>
                        <a:gd name="connsiteY4" fmla="*/ 0 h 637176"/>
                        <a:gd name="connsiteX0" fmla="*/ 872209 w 872209"/>
                        <a:gd name="connsiteY0" fmla="*/ 34290 h 637176"/>
                        <a:gd name="connsiteX1" fmla="*/ 791092 w 872209"/>
                        <a:gd name="connsiteY1" fmla="*/ 546354 h 637176"/>
                        <a:gd name="connsiteX2" fmla="*/ 408650 w 872209"/>
                        <a:gd name="connsiteY2" fmla="*/ 606551 h 637176"/>
                        <a:gd name="connsiteX3" fmla="*/ 74608 w 872209"/>
                        <a:gd name="connsiteY3" fmla="*/ 585216 h 637176"/>
                        <a:gd name="connsiteX4" fmla="*/ 13648 w 872209"/>
                        <a:gd name="connsiteY4" fmla="*/ 0 h 637176"/>
                        <a:gd name="connsiteX0" fmla="*/ 872209 w 872209"/>
                        <a:gd name="connsiteY0" fmla="*/ 34290 h 637176"/>
                        <a:gd name="connsiteX1" fmla="*/ 791092 w 872209"/>
                        <a:gd name="connsiteY1" fmla="*/ 546354 h 637176"/>
                        <a:gd name="connsiteX2" fmla="*/ 408650 w 872209"/>
                        <a:gd name="connsiteY2" fmla="*/ 606551 h 637176"/>
                        <a:gd name="connsiteX3" fmla="*/ 74608 w 872209"/>
                        <a:gd name="connsiteY3" fmla="*/ 585216 h 637176"/>
                        <a:gd name="connsiteX4" fmla="*/ 13648 w 872209"/>
                        <a:gd name="connsiteY4" fmla="*/ 0 h 637176"/>
                        <a:gd name="connsiteX0" fmla="*/ 872209 w 872209"/>
                        <a:gd name="connsiteY0" fmla="*/ 34290 h 637176"/>
                        <a:gd name="connsiteX1" fmla="*/ 821247 w 872209"/>
                        <a:gd name="connsiteY1" fmla="*/ 546354 h 637176"/>
                        <a:gd name="connsiteX2" fmla="*/ 408650 w 872209"/>
                        <a:gd name="connsiteY2" fmla="*/ 606551 h 637176"/>
                        <a:gd name="connsiteX3" fmla="*/ 74608 w 872209"/>
                        <a:gd name="connsiteY3" fmla="*/ 585216 h 637176"/>
                        <a:gd name="connsiteX4" fmla="*/ 13648 w 872209"/>
                        <a:gd name="connsiteY4" fmla="*/ 0 h 637176"/>
                        <a:gd name="connsiteX0" fmla="*/ 872086 w 875258"/>
                        <a:gd name="connsiteY0" fmla="*/ 34290 h 631292"/>
                        <a:gd name="connsiteX1" fmla="*/ 821124 w 875258"/>
                        <a:gd name="connsiteY1" fmla="*/ 546354 h 631292"/>
                        <a:gd name="connsiteX2" fmla="*/ 404219 w 875258"/>
                        <a:gd name="connsiteY2" fmla="*/ 591311 h 631292"/>
                        <a:gd name="connsiteX3" fmla="*/ 74485 w 875258"/>
                        <a:gd name="connsiteY3" fmla="*/ 585216 h 631292"/>
                        <a:gd name="connsiteX4" fmla="*/ 13525 w 875258"/>
                        <a:gd name="connsiteY4" fmla="*/ 0 h 631292"/>
                        <a:gd name="connsiteX0" fmla="*/ 866268 w 869441"/>
                        <a:gd name="connsiteY0" fmla="*/ 34290 h 602678"/>
                        <a:gd name="connsiteX1" fmla="*/ 815306 w 869441"/>
                        <a:gd name="connsiteY1" fmla="*/ 546354 h 602678"/>
                        <a:gd name="connsiteX2" fmla="*/ 398401 w 869441"/>
                        <a:gd name="connsiteY2" fmla="*/ 591311 h 602678"/>
                        <a:gd name="connsiteX3" fmla="*/ 68667 w 869441"/>
                        <a:gd name="connsiteY3" fmla="*/ 585216 h 602678"/>
                        <a:gd name="connsiteX4" fmla="*/ 7707 w 869441"/>
                        <a:gd name="connsiteY4" fmla="*/ 0 h 602678"/>
                        <a:gd name="connsiteX0" fmla="*/ 865172 w 868345"/>
                        <a:gd name="connsiteY0" fmla="*/ 34290 h 602678"/>
                        <a:gd name="connsiteX1" fmla="*/ 814210 w 868345"/>
                        <a:gd name="connsiteY1" fmla="*/ 546354 h 602678"/>
                        <a:gd name="connsiteX2" fmla="*/ 397305 w 868345"/>
                        <a:gd name="connsiteY2" fmla="*/ 591311 h 602678"/>
                        <a:gd name="connsiteX3" fmla="*/ 84802 w 868345"/>
                        <a:gd name="connsiteY3" fmla="*/ 569976 h 602678"/>
                        <a:gd name="connsiteX4" fmla="*/ 6611 w 868345"/>
                        <a:gd name="connsiteY4" fmla="*/ 0 h 602678"/>
                        <a:gd name="connsiteX0" fmla="*/ 865908 w 869081"/>
                        <a:gd name="connsiteY0" fmla="*/ 34290 h 602678"/>
                        <a:gd name="connsiteX1" fmla="*/ 814946 w 869081"/>
                        <a:gd name="connsiteY1" fmla="*/ 546354 h 602678"/>
                        <a:gd name="connsiteX2" fmla="*/ 398041 w 869081"/>
                        <a:gd name="connsiteY2" fmla="*/ 591311 h 602678"/>
                        <a:gd name="connsiteX3" fmla="*/ 85538 w 869081"/>
                        <a:gd name="connsiteY3" fmla="*/ 569976 h 602678"/>
                        <a:gd name="connsiteX4" fmla="*/ 7347 w 869081"/>
                        <a:gd name="connsiteY4" fmla="*/ 0 h 602678"/>
                        <a:gd name="connsiteX0" fmla="*/ 868896 w 873199"/>
                        <a:gd name="connsiteY0" fmla="*/ 34290 h 622454"/>
                        <a:gd name="connsiteX1" fmla="*/ 817934 w 873199"/>
                        <a:gd name="connsiteY1" fmla="*/ 546354 h 622454"/>
                        <a:gd name="connsiteX2" fmla="*/ 379489 w 873199"/>
                        <a:gd name="connsiteY2" fmla="*/ 595121 h 622454"/>
                        <a:gd name="connsiteX3" fmla="*/ 88526 w 873199"/>
                        <a:gd name="connsiteY3" fmla="*/ 569976 h 622454"/>
                        <a:gd name="connsiteX4" fmla="*/ 10335 w 873199"/>
                        <a:gd name="connsiteY4" fmla="*/ 0 h 622454"/>
                        <a:gd name="connsiteX0" fmla="*/ 876609 w 880911"/>
                        <a:gd name="connsiteY0" fmla="*/ 34290 h 604791"/>
                        <a:gd name="connsiteX1" fmla="*/ 825647 w 880911"/>
                        <a:gd name="connsiteY1" fmla="*/ 546354 h 604791"/>
                        <a:gd name="connsiteX2" fmla="*/ 387202 w 880911"/>
                        <a:gd name="connsiteY2" fmla="*/ 595121 h 604791"/>
                        <a:gd name="connsiteX3" fmla="*/ 57468 w 880911"/>
                        <a:gd name="connsiteY3" fmla="*/ 474726 h 604791"/>
                        <a:gd name="connsiteX4" fmla="*/ 18048 w 880911"/>
                        <a:gd name="connsiteY4" fmla="*/ 0 h 604791"/>
                        <a:gd name="connsiteX0" fmla="*/ 873620 w 882402"/>
                        <a:gd name="connsiteY0" fmla="*/ 34290 h 600660"/>
                        <a:gd name="connsiteX1" fmla="*/ 822658 w 882402"/>
                        <a:gd name="connsiteY1" fmla="*/ 546354 h 600660"/>
                        <a:gd name="connsiteX2" fmla="*/ 306672 w 882402"/>
                        <a:gd name="connsiteY2" fmla="*/ 587501 h 600660"/>
                        <a:gd name="connsiteX3" fmla="*/ 54479 w 882402"/>
                        <a:gd name="connsiteY3" fmla="*/ 474726 h 600660"/>
                        <a:gd name="connsiteX4" fmla="*/ 15059 w 882402"/>
                        <a:gd name="connsiteY4" fmla="*/ 0 h 600660"/>
                        <a:gd name="connsiteX0" fmla="*/ 873620 w 882403"/>
                        <a:gd name="connsiteY0" fmla="*/ 34290 h 607006"/>
                        <a:gd name="connsiteX1" fmla="*/ 822658 w 882403"/>
                        <a:gd name="connsiteY1" fmla="*/ 546354 h 607006"/>
                        <a:gd name="connsiteX2" fmla="*/ 306672 w 882403"/>
                        <a:gd name="connsiteY2" fmla="*/ 598931 h 607006"/>
                        <a:gd name="connsiteX3" fmla="*/ 54479 w 882403"/>
                        <a:gd name="connsiteY3" fmla="*/ 474726 h 607006"/>
                        <a:gd name="connsiteX4" fmla="*/ 15059 w 882403"/>
                        <a:gd name="connsiteY4" fmla="*/ 0 h 607006"/>
                        <a:gd name="connsiteX0" fmla="*/ 858722 w 867505"/>
                        <a:gd name="connsiteY0" fmla="*/ 34290 h 607006"/>
                        <a:gd name="connsiteX1" fmla="*/ 807760 w 867505"/>
                        <a:gd name="connsiteY1" fmla="*/ 546354 h 607006"/>
                        <a:gd name="connsiteX2" fmla="*/ 291774 w 867505"/>
                        <a:gd name="connsiteY2" fmla="*/ 598931 h 607006"/>
                        <a:gd name="connsiteX3" fmla="*/ 39581 w 867505"/>
                        <a:gd name="connsiteY3" fmla="*/ 474726 h 607006"/>
                        <a:gd name="connsiteX4" fmla="*/ 46224 w 867505"/>
                        <a:gd name="connsiteY4" fmla="*/ 217932 h 607006"/>
                        <a:gd name="connsiteX5" fmla="*/ 161 w 867505"/>
                        <a:gd name="connsiteY5" fmla="*/ 0 h 607006"/>
                        <a:gd name="connsiteX0" fmla="*/ 834579 w 843362"/>
                        <a:gd name="connsiteY0" fmla="*/ 255270 h 827986"/>
                        <a:gd name="connsiteX1" fmla="*/ 783617 w 843362"/>
                        <a:gd name="connsiteY1" fmla="*/ 767334 h 827986"/>
                        <a:gd name="connsiteX2" fmla="*/ 267631 w 843362"/>
                        <a:gd name="connsiteY2" fmla="*/ 819911 h 827986"/>
                        <a:gd name="connsiteX3" fmla="*/ 15438 w 843362"/>
                        <a:gd name="connsiteY3" fmla="*/ 695706 h 827986"/>
                        <a:gd name="connsiteX4" fmla="*/ 22081 w 843362"/>
                        <a:gd name="connsiteY4" fmla="*/ 438912 h 827986"/>
                        <a:gd name="connsiteX5" fmla="*/ 27712 w 843362"/>
                        <a:gd name="connsiteY5" fmla="*/ 0 h 827986"/>
                        <a:gd name="connsiteX0" fmla="*/ 834579 w 843362"/>
                        <a:gd name="connsiteY0" fmla="*/ 255270 h 827986"/>
                        <a:gd name="connsiteX1" fmla="*/ 783617 w 843362"/>
                        <a:gd name="connsiteY1" fmla="*/ 767334 h 827986"/>
                        <a:gd name="connsiteX2" fmla="*/ 267631 w 843362"/>
                        <a:gd name="connsiteY2" fmla="*/ 819911 h 827986"/>
                        <a:gd name="connsiteX3" fmla="*/ 15438 w 843362"/>
                        <a:gd name="connsiteY3" fmla="*/ 695706 h 827986"/>
                        <a:gd name="connsiteX4" fmla="*/ 22081 w 843362"/>
                        <a:gd name="connsiteY4" fmla="*/ 438912 h 827986"/>
                        <a:gd name="connsiteX5" fmla="*/ 27712 w 843362"/>
                        <a:gd name="connsiteY5" fmla="*/ 0 h 827986"/>
                        <a:gd name="connsiteX0" fmla="*/ 819167 w 827950"/>
                        <a:gd name="connsiteY0" fmla="*/ 255270 h 827986"/>
                        <a:gd name="connsiteX1" fmla="*/ 768205 w 827950"/>
                        <a:gd name="connsiteY1" fmla="*/ 767334 h 827986"/>
                        <a:gd name="connsiteX2" fmla="*/ 252219 w 827950"/>
                        <a:gd name="connsiteY2" fmla="*/ 819911 h 827986"/>
                        <a:gd name="connsiteX3" fmla="*/ 26 w 827950"/>
                        <a:gd name="connsiteY3" fmla="*/ 695706 h 827986"/>
                        <a:gd name="connsiteX4" fmla="*/ 6669 w 827950"/>
                        <a:gd name="connsiteY4" fmla="*/ 438912 h 827986"/>
                        <a:gd name="connsiteX5" fmla="*/ 12300 w 827950"/>
                        <a:gd name="connsiteY5" fmla="*/ 0 h 827986"/>
                        <a:gd name="connsiteX0" fmla="*/ 814826 w 823609"/>
                        <a:gd name="connsiteY0" fmla="*/ 255270 h 827986"/>
                        <a:gd name="connsiteX1" fmla="*/ 763864 w 823609"/>
                        <a:gd name="connsiteY1" fmla="*/ 767334 h 827986"/>
                        <a:gd name="connsiteX2" fmla="*/ 247878 w 823609"/>
                        <a:gd name="connsiteY2" fmla="*/ 819911 h 827986"/>
                        <a:gd name="connsiteX3" fmla="*/ 12916 w 823609"/>
                        <a:gd name="connsiteY3" fmla="*/ 707136 h 827986"/>
                        <a:gd name="connsiteX4" fmla="*/ 2328 w 823609"/>
                        <a:gd name="connsiteY4" fmla="*/ 438912 h 827986"/>
                        <a:gd name="connsiteX5" fmla="*/ 7959 w 823609"/>
                        <a:gd name="connsiteY5" fmla="*/ 0 h 827986"/>
                        <a:gd name="connsiteX0" fmla="*/ 819955 w 828738"/>
                        <a:gd name="connsiteY0" fmla="*/ 255270 h 827986"/>
                        <a:gd name="connsiteX1" fmla="*/ 768993 w 828738"/>
                        <a:gd name="connsiteY1" fmla="*/ 767334 h 827986"/>
                        <a:gd name="connsiteX2" fmla="*/ 253007 w 828738"/>
                        <a:gd name="connsiteY2" fmla="*/ 819911 h 827986"/>
                        <a:gd name="connsiteX3" fmla="*/ 18045 w 828738"/>
                        <a:gd name="connsiteY3" fmla="*/ 707136 h 827986"/>
                        <a:gd name="connsiteX4" fmla="*/ 11765 w 828738"/>
                        <a:gd name="connsiteY4" fmla="*/ 438912 h 827986"/>
                        <a:gd name="connsiteX5" fmla="*/ 13088 w 828738"/>
                        <a:gd name="connsiteY5" fmla="*/ 0 h 827986"/>
                        <a:gd name="connsiteX0" fmla="*/ 819955 w 828738"/>
                        <a:gd name="connsiteY0" fmla="*/ 255270 h 827986"/>
                        <a:gd name="connsiteX1" fmla="*/ 768993 w 828738"/>
                        <a:gd name="connsiteY1" fmla="*/ 767334 h 827986"/>
                        <a:gd name="connsiteX2" fmla="*/ 253007 w 828738"/>
                        <a:gd name="connsiteY2" fmla="*/ 819911 h 827986"/>
                        <a:gd name="connsiteX3" fmla="*/ 18045 w 828738"/>
                        <a:gd name="connsiteY3" fmla="*/ 707136 h 827986"/>
                        <a:gd name="connsiteX4" fmla="*/ 11765 w 828738"/>
                        <a:gd name="connsiteY4" fmla="*/ 438912 h 827986"/>
                        <a:gd name="connsiteX5" fmla="*/ 13088 w 828738"/>
                        <a:gd name="connsiteY5" fmla="*/ 0 h 827986"/>
                        <a:gd name="connsiteX0" fmla="*/ 823321 w 832104"/>
                        <a:gd name="connsiteY0" fmla="*/ 255270 h 827986"/>
                        <a:gd name="connsiteX1" fmla="*/ 772359 w 832104"/>
                        <a:gd name="connsiteY1" fmla="*/ 767334 h 827986"/>
                        <a:gd name="connsiteX2" fmla="*/ 256373 w 832104"/>
                        <a:gd name="connsiteY2" fmla="*/ 819911 h 827986"/>
                        <a:gd name="connsiteX3" fmla="*/ 21411 w 832104"/>
                        <a:gd name="connsiteY3" fmla="*/ 707136 h 827986"/>
                        <a:gd name="connsiteX4" fmla="*/ 15131 w 832104"/>
                        <a:gd name="connsiteY4" fmla="*/ 438912 h 827986"/>
                        <a:gd name="connsiteX5" fmla="*/ 16454 w 832104"/>
                        <a:gd name="connsiteY5" fmla="*/ 0 h 827986"/>
                        <a:gd name="connsiteX0" fmla="*/ 823321 w 832104"/>
                        <a:gd name="connsiteY0" fmla="*/ 255270 h 827986"/>
                        <a:gd name="connsiteX1" fmla="*/ 772359 w 832104"/>
                        <a:gd name="connsiteY1" fmla="*/ 767334 h 827986"/>
                        <a:gd name="connsiteX2" fmla="*/ 256373 w 832104"/>
                        <a:gd name="connsiteY2" fmla="*/ 819911 h 827986"/>
                        <a:gd name="connsiteX3" fmla="*/ 21411 w 832104"/>
                        <a:gd name="connsiteY3" fmla="*/ 707136 h 827986"/>
                        <a:gd name="connsiteX4" fmla="*/ 15131 w 832104"/>
                        <a:gd name="connsiteY4" fmla="*/ 438912 h 827986"/>
                        <a:gd name="connsiteX5" fmla="*/ 16454 w 832104"/>
                        <a:gd name="connsiteY5" fmla="*/ 0 h 827986"/>
                        <a:gd name="connsiteX0" fmla="*/ 814434 w 823217"/>
                        <a:gd name="connsiteY0" fmla="*/ 255270 h 827986"/>
                        <a:gd name="connsiteX1" fmla="*/ 763472 w 823217"/>
                        <a:gd name="connsiteY1" fmla="*/ 767334 h 827986"/>
                        <a:gd name="connsiteX2" fmla="*/ 247486 w 823217"/>
                        <a:gd name="connsiteY2" fmla="*/ 819911 h 827986"/>
                        <a:gd name="connsiteX3" fmla="*/ 12524 w 823217"/>
                        <a:gd name="connsiteY3" fmla="*/ 707136 h 827986"/>
                        <a:gd name="connsiteX4" fmla="*/ 6244 w 823217"/>
                        <a:gd name="connsiteY4" fmla="*/ 438912 h 827986"/>
                        <a:gd name="connsiteX5" fmla="*/ 7567 w 823217"/>
                        <a:gd name="connsiteY5" fmla="*/ 0 h 827986"/>
                        <a:gd name="connsiteX0" fmla="*/ 827414 w 836197"/>
                        <a:gd name="connsiteY0" fmla="*/ 255270 h 827986"/>
                        <a:gd name="connsiteX1" fmla="*/ 776452 w 836197"/>
                        <a:gd name="connsiteY1" fmla="*/ 767334 h 827986"/>
                        <a:gd name="connsiteX2" fmla="*/ 260466 w 836197"/>
                        <a:gd name="connsiteY2" fmla="*/ 819911 h 827986"/>
                        <a:gd name="connsiteX3" fmla="*/ 25504 w 836197"/>
                        <a:gd name="connsiteY3" fmla="*/ 707136 h 827986"/>
                        <a:gd name="connsiteX4" fmla="*/ 10608 w 836197"/>
                        <a:gd name="connsiteY4" fmla="*/ 385572 h 827986"/>
                        <a:gd name="connsiteX5" fmla="*/ 20547 w 836197"/>
                        <a:gd name="connsiteY5" fmla="*/ 0 h 8279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36197" h="827986">
                          <a:moveTo>
                            <a:pt x="827414" y="255270"/>
                          </a:moveTo>
                          <a:cubicBezTo>
                            <a:pt x="824245" y="411734"/>
                            <a:pt x="870943" y="673227"/>
                            <a:pt x="776452" y="767334"/>
                          </a:cubicBezTo>
                          <a:cubicBezTo>
                            <a:pt x="681961" y="861441"/>
                            <a:pt x="380598" y="817244"/>
                            <a:pt x="260466" y="819911"/>
                          </a:cubicBezTo>
                          <a:cubicBezTo>
                            <a:pt x="140334" y="822578"/>
                            <a:pt x="67147" y="779526"/>
                            <a:pt x="25504" y="707136"/>
                          </a:cubicBezTo>
                          <a:cubicBezTo>
                            <a:pt x="-16139" y="634746"/>
                            <a:pt x="4254" y="476123"/>
                            <a:pt x="10608" y="385572"/>
                          </a:cubicBezTo>
                          <a:cubicBezTo>
                            <a:pt x="16962" y="295021"/>
                            <a:pt x="17455" y="36957"/>
                            <a:pt x="20547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A9D18E"/>
                      </a:solidFill>
                      <a:headEnd type="none" w="med" len="med"/>
                      <a:tailEnd type="arrow" w="med" len="med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79" name="ZoneTexte 78">
                      <a:extLst>
                        <a:ext uri="{FF2B5EF4-FFF2-40B4-BE49-F238E27FC236}">
                          <a16:creationId xmlns:a16="http://schemas.microsoft.com/office/drawing/2014/main" id="{58AA5531-4929-C14E-F3E8-5FE9869271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788" y="3797046"/>
                      <a:ext cx="1872629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200" dirty="0"/>
                        <a:t>Stopping, thermalization </a:t>
                      </a:r>
                    </a:p>
                    <a:p>
                      <a:pPr algn="ctr"/>
                      <a:r>
                        <a:rPr lang="fr-FR" sz="1200" dirty="0"/>
                        <a:t>and neutralization</a:t>
                      </a:r>
                    </a:p>
                  </p:txBody>
                </p:sp>
                <p:sp>
                  <p:nvSpPr>
                    <p:cNvPr id="80" name="ZoneTexte 79">
                      <a:extLst>
                        <a:ext uri="{FF2B5EF4-FFF2-40B4-BE49-F238E27FC236}">
                          <a16:creationId xmlns:a16="http://schemas.microsoft.com/office/drawing/2014/main" id="{E6E8ED5D-E3B5-5DBE-2567-C63B8A945E2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2008" y="1695950"/>
                      <a:ext cx="1182559" cy="29498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200" dirty="0">
                          <a:solidFill>
                            <a:srgbClr val="FF0000"/>
                          </a:solidFill>
                        </a:rPr>
                        <a:t>Supersonic jet</a:t>
                      </a:r>
                    </a:p>
                  </p:txBody>
                </p:sp>
                <p:cxnSp>
                  <p:nvCxnSpPr>
                    <p:cNvPr id="81" name="Connecteur droit 80">
                      <a:extLst>
                        <a:ext uri="{FF2B5EF4-FFF2-40B4-BE49-F238E27FC236}">
                          <a16:creationId xmlns:a16="http://schemas.microsoft.com/office/drawing/2014/main" id="{D56587CF-C73C-FE0B-071B-01A6D2AA3311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3739766" y="2681354"/>
                      <a:ext cx="1443405" cy="453433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2" name="ZoneTexte 81">
                      <a:extLst>
                        <a:ext uri="{FF2B5EF4-FFF2-40B4-BE49-F238E27FC236}">
                          <a16:creationId xmlns:a16="http://schemas.microsoft.com/office/drawing/2014/main" id="{95E52D02-0E6F-C878-0FC7-73AB248A091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35040" y="3132022"/>
                      <a:ext cx="200247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200" dirty="0"/>
                        <a:t>Extraction by </a:t>
                      </a:r>
                      <a:r>
                        <a:rPr lang="fr-FR" sz="1200" dirty="0" err="1"/>
                        <a:t>gas</a:t>
                      </a:r>
                      <a:r>
                        <a:rPr lang="fr-FR" sz="1200" dirty="0"/>
                        <a:t> flow only</a:t>
                      </a:r>
                    </a:p>
                  </p:txBody>
                </p:sp>
              </p:grpSp>
              <p:sp>
                <p:nvSpPr>
                  <p:cNvPr id="60" name="Flèche droite 116">
                    <a:extLst>
                      <a:ext uri="{FF2B5EF4-FFF2-40B4-BE49-F238E27FC236}">
                        <a16:creationId xmlns:a16="http://schemas.microsoft.com/office/drawing/2014/main" id="{B2145049-E966-2535-964A-3ED777A14B1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334142" y="1717203"/>
                    <a:ext cx="1795470" cy="804863"/>
                  </a:xfrm>
                  <a:prstGeom prst="rightArrow">
                    <a:avLst/>
                  </a:prstGeom>
                  <a:solidFill>
                    <a:schemeClr val="accent1">
                      <a:lumMod val="75000"/>
                      <a:alpha val="50196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BEA6B7D8-94DE-44DC-853F-CFB19962B4D0}"/>
                      </a:ext>
                    </a:extLst>
                  </p:cNvPr>
                  <p:cNvSpPr/>
                  <p:nvPr/>
                </p:nvSpPr>
                <p:spPr>
                  <a:xfrm>
                    <a:off x="1897567" y="1064744"/>
                    <a:ext cx="1667444" cy="2769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200" dirty="0">
                        <a:solidFill>
                          <a:srgbClr val="7030A0"/>
                        </a:solidFill>
                      </a:rPr>
                      <a:t>Gas cell laser probing</a:t>
                    </a:r>
                  </a:p>
                </p:txBody>
              </p:sp>
              <p:cxnSp>
                <p:nvCxnSpPr>
                  <p:cNvPr id="64" name="Connecteur droit 63">
                    <a:extLst>
                      <a:ext uri="{FF2B5EF4-FFF2-40B4-BE49-F238E27FC236}">
                        <a16:creationId xmlns:a16="http://schemas.microsoft.com/office/drawing/2014/main" id="{8AD44876-62C8-0AE1-97B3-8FDC11E9FD48}"/>
                      </a:ext>
                    </a:extLst>
                  </p:cNvPr>
                  <p:cNvCxnSpPr>
                    <a:stCxn id="63" idx="2"/>
                  </p:cNvCxnSpPr>
                  <p:nvPr/>
                </p:nvCxnSpPr>
                <p:spPr>
                  <a:xfrm>
                    <a:off x="2731289" y="1341742"/>
                    <a:ext cx="678240" cy="943950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" name="Rectangle 64">
                    <a:extLst>
                      <a:ext uri="{FF2B5EF4-FFF2-40B4-BE49-F238E27FC236}">
                        <a16:creationId xmlns:a16="http://schemas.microsoft.com/office/drawing/2014/main" id="{E77A1EFB-0DC3-E258-5422-5D15310AC0D7}"/>
                      </a:ext>
                    </a:extLst>
                  </p:cNvPr>
                  <p:cNvSpPr/>
                  <p:nvPr/>
                </p:nvSpPr>
                <p:spPr>
                  <a:xfrm>
                    <a:off x="3381350" y="582202"/>
                    <a:ext cx="1600118" cy="27699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200" dirty="0">
                        <a:solidFill>
                          <a:srgbClr val="7030A0"/>
                        </a:solidFill>
                      </a:rPr>
                      <a:t>Gas jet laser probing</a:t>
                    </a:r>
                  </a:p>
                </p:txBody>
              </p:sp>
              <p:cxnSp>
                <p:nvCxnSpPr>
                  <p:cNvPr id="66" name="Connecteur droit 65">
                    <a:extLst>
                      <a:ext uri="{FF2B5EF4-FFF2-40B4-BE49-F238E27FC236}">
                        <a16:creationId xmlns:a16="http://schemas.microsoft.com/office/drawing/2014/main" id="{4425370C-6812-1378-6F37-AD734172662A}"/>
                      </a:ext>
                    </a:extLst>
                  </p:cNvPr>
                  <p:cNvCxnSpPr/>
                  <p:nvPr/>
                </p:nvCxnSpPr>
                <p:spPr>
                  <a:xfrm>
                    <a:off x="2362051" y="3057561"/>
                    <a:ext cx="0" cy="578178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Connecteur droit 66">
                    <a:extLst>
                      <a:ext uri="{FF2B5EF4-FFF2-40B4-BE49-F238E27FC236}">
                        <a16:creationId xmlns:a16="http://schemas.microsoft.com/office/drawing/2014/main" id="{1FD33F11-4646-2053-24C9-A3428F99C60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580806" y="3311422"/>
                    <a:ext cx="733088" cy="1110003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ZoneTexte 67">
                    <a:extLst>
                      <a:ext uri="{FF2B5EF4-FFF2-40B4-BE49-F238E27FC236}">
                        <a16:creationId xmlns:a16="http://schemas.microsoft.com/office/drawing/2014/main" id="{F9F4B652-387F-AD85-1DAB-8B545E1060BD}"/>
                      </a:ext>
                    </a:extLst>
                  </p:cNvPr>
                  <p:cNvSpPr txBox="1"/>
                  <p:nvPr/>
                </p:nvSpPr>
                <p:spPr>
                  <a:xfrm>
                    <a:off x="919701" y="4420776"/>
                    <a:ext cx="1296144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/>
                      <a:t>Thin window</a:t>
                    </a:r>
                  </a:p>
                </p:txBody>
              </p:sp>
            </p:grpSp>
            <p:sp>
              <p:nvSpPr>
                <p:cNvPr id="94" name="TextBox 13">
                  <a:extLst>
                    <a:ext uri="{FF2B5EF4-FFF2-40B4-BE49-F238E27FC236}">
                      <a16:creationId xmlns:a16="http://schemas.microsoft.com/office/drawing/2014/main" id="{0A2E0C8F-2F7C-BD5E-AC3E-56389FC8D177}"/>
                    </a:ext>
                  </a:extLst>
                </p:cNvPr>
                <p:cNvSpPr txBox="1"/>
                <p:nvPr/>
              </p:nvSpPr>
              <p:spPr bwMode="auto">
                <a:xfrm rot="10800000" flipV="1">
                  <a:off x="5495427" y="308951"/>
                  <a:ext cx="491694" cy="3840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schemeClr val="accent1">
                          <a:lumMod val="50000"/>
                        </a:schemeClr>
                      </a:solidFill>
                      <a:latin typeface="Symbol" pitchFamily="18" charset="2"/>
                    </a:rPr>
                    <a:t>l</a:t>
                  </a:r>
                  <a:r>
                    <a:rPr lang="en-US" sz="2000" baseline="-25000" dirty="0">
                      <a:solidFill>
                        <a:schemeClr val="accent1">
                          <a:lumMod val="50000"/>
                        </a:schemeClr>
                      </a:solidFill>
                      <a:latin typeface="+mj-lt"/>
                    </a:rPr>
                    <a:t>1</a:t>
                  </a:r>
                  <a:endParaRPr lang="en-US" sz="2000" baseline="-25000" dirty="0">
                    <a:solidFill>
                      <a:schemeClr val="accent1">
                        <a:lumMod val="50000"/>
                      </a:schemeClr>
                    </a:solidFill>
                    <a:latin typeface="Symbol" pitchFamily="18" charset="2"/>
                  </a:endParaRPr>
                </a:p>
              </p:txBody>
            </p:sp>
            <p:sp>
              <p:nvSpPr>
                <p:cNvPr id="96" name="TextBox 14">
                  <a:extLst>
                    <a:ext uri="{FF2B5EF4-FFF2-40B4-BE49-F238E27FC236}">
                      <a16:creationId xmlns:a16="http://schemas.microsoft.com/office/drawing/2014/main" id="{A29098F1-9F79-2C64-3BEA-579CBFE02A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0800000" flipV="1">
                  <a:off x="4280973" y="538587"/>
                  <a:ext cx="525860" cy="3840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altLang="fr-FR" sz="2000" dirty="0">
                      <a:solidFill>
                        <a:schemeClr val="accent1">
                          <a:lumMod val="50000"/>
                        </a:schemeClr>
                      </a:solidFill>
                      <a:latin typeface="Symbol" pitchFamily="18" charset="2"/>
                    </a:rPr>
                    <a:t>l</a:t>
                  </a:r>
                  <a:r>
                    <a:rPr lang="en-US" altLang="fr-FR" sz="2000" baseline="-25000" dirty="0">
                      <a:solidFill>
                        <a:schemeClr val="accent1">
                          <a:lumMod val="50000"/>
                        </a:schemeClr>
                      </a:solidFill>
                      <a:latin typeface="Symbol" pitchFamily="18" charset="2"/>
                    </a:rPr>
                    <a:t>2</a:t>
                  </a:r>
                </a:p>
              </p:txBody>
            </p:sp>
            <p:sp>
              <p:nvSpPr>
                <p:cNvPr id="97" name="Flèche droite 116">
                  <a:extLst>
                    <a:ext uri="{FF2B5EF4-FFF2-40B4-BE49-F238E27FC236}">
                      <a16:creationId xmlns:a16="http://schemas.microsoft.com/office/drawing/2014/main" id="{B2145049-E966-2535-964A-3ED777A14B10}"/>
                    </a:ext>
                  </a:extLst>
                </p:cNvPr>
                <p:cNvSpPr/>
                <p:nvPr/>
              </p:nvSpPr>
              <p:spPr>
                <a:xfrm rot="10800000">
                  <a:off x="1789826" y="1713999"/>
                  <a:ext cx="3986422" cy="125804"/>
                </a:xfrm>
                <a:prstGeom prst="rightArrow">
                  <a:avLst/>
                </a:prstGeom>
                <a:solidFill>
                  <a:schemeClr val="accent1">
                    <a:lumMod val="75000"/>
                    <a:alpha val="50196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ZoneTexte 85">
                    <a:extLst>
                      <a:ext uri="{FF2B5EF4-FFF2-40B4-BE49-F238E27FC236}">
                        <a16:creationId xmlns:a16="http://schemas.microsoft.com/office/drawing/2014/main" id="{E9F00385-BB4F-EC26-81D3-C0C518B5C057}"/>
                      </a:ext>
                    </a:extLst>
                  </p:cNvPr>
                  <p:cNvSpPr txBox="1"/>
                  <p:nvPr/>
                </p:nvSpPr>
                <p:spPr>
                  <a:xfrm>
                    <a:off x="-108458" y="2935428"/>
                    <a:ext cx="957487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fr-FR" sz="105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sz="1050" b="0" i="1" smtClean="0">
                            <a:latin typeface="Cambria Math" panose="02040503050406030204" pitchFamily="18" charset="0"/>
                          </a:rPr>
                          <m:t>&lt;1</m:t>
                        </m:r>
                      </m:oMath>
                    </a14:m>
                    <a:r>
                      <a:rPr lang="fr-FR" sz="1050" dirty="0" smtClean="0"/>
                      <a:t> MeV/u</a:t>
                    </a:r>
                    <a:endParaRPr lang="fr-FR" sz="1050" dirty="0"/>
                  </a:p>
                </p:txBody>
              </p:sp>
            </mc:Choice>
            <mc:Fallback xmlns="">
              <p:sp>
                <p:nvSpPr>
                  <p:cNvPr id="86" name="ZoneTexte 85">
                    <a:extLst>
                      <a:ext uri="{FF2B5EF4-FFF2-40B4-BE49-F238E27FC236}">
                        <a16:creationId xmlns:a16="http://schemas.microsoft.com/office/drawing/2014/main" id="{E9F00385-BB4F-EC26-81D3-C0C518B5C0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8458" y="2935428"/>
                    <a:ext cx="957487" cy="25391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4634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88" name="Image 673" descr="KULEUVEN_CMYK_LOGO.png">
              <a:extLst>
                <a:ext uri="{FF2B5EF4-FFF2-40B4-BE49-F238E27FC236}">
                  <a16:creationId xmlns:a16="http://schemas.microsoft.com/office/drawing/2014/main" id="{669DD807-4B9F-3548-26FC-EDCE2220B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817" y="4387559"/>
              <a:ext cx="648034" cy="257789"/>
            </a:xfrm>
            <a:prstGeom prst="rect">
              <a:avLst/>
            </a:prstGeom>
          </p:spPr>
        </p:pic>
      </p:grpSp>
      <p:sp>
        <p:nvSpPr>
          <p:cNvPr id="101" name="Ellipse 100"/>
          <p:cNvSpPr/>
          <p:nvPr/>
        </p:nvSpPr>
        <p:spPr>
          <a:xfrm>
            <a:off x="275862" y="2716620"/>
            <a:ext cx="102193" cy="105628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  <a:effectLst>
            <a:innerShdw dist="12700" dir="3540000">
              <a:schemeClr val="tx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+</a:t>
            </a:r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102" name="Ellipse 101"/>
          <p:cNvSpPr/>
          <p:nvPr/>
        </p:nvSpPr>
        <p:spPr>
          <a:xfrm>
            <a:off x="122562" y="2693890"/>
            <a:ext cx="102193" cy="105628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  <a:effectLst>
            <a:innerShdw dist="12700" dir="3540000">
              <a:schemeClr val="tx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+</a:t>
            </a:r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103" name="Ellipse 102"/>
          <p:cNvSpPr/>
          <p:nvPr/>
        </p:nvSpPr>
        <p:spPr>
          <a:xfrm>
            <a:off x="366269" y="2607060"/>
            <a:ext cx="102193" cy="105628"/>
          </a:xfrm>
          <a:prstGeom prst="ellipse">
            <a:avLst/>
          </a:prstGeom>
          <a:solidFill>
            <a:srgbClr val="FF0000">
              <a:alpha val="99000"/>
            </a:srgbClr>
          </a:solidFill>
          <a:ln w="6350">
            <a:solidFill>
              <a:schemeClr val="tx1"/>
            </a:solidFill>
          </a:ln>
          <a:effectLst>
            <a:innerShdw dist="12700" dir="3540000">
              <a:schemeClr val="tx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+</a:t>
            </a:r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192C10-8673-4187-FBA1-C783A937E5E7}"/>
              </a:ext>
            </a:extLst>
          </p:cNvPr>
          <p:cNvSpPr/>
          <p:nvPr/>
        </p:nvSpPr>
        <p:spPr>
          <a:xfrm>
            <a:off x="5808397" y="4762928"/>
            <a:ext cx="26797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189"/>
            <a:r>
              <a:rPr lang="fr-FR" sz="7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 Ferrer, </a:t>
            </a:r>
            <a:r>
              <a:rPr lang="fr-FR" sz="7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Nat. </a:t>
            </a:r>
            <a:r>
              <a:rPr lang="fr-FR" sz="7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Comm. 8 </a:t>
            </a:r>
            <a:r>
              <a:rPr lang="fr-FR" sz="7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7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2017) </a:t>
            </a:r>
          </a:p>
        </p:txBody>
      </p:sp>
      <p:pic>
        <p:nvPicPr>
          <p:cNvPr id="42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14FE09B-CCC2-116C-A4B2-1EF29FA242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1360" y="3422123"/>
            <a:ext cx="3537484" cy="1509402"/>
          </a:xfrm>
          <a:prstGeom prst="rect">
            <a:avLst/>
          </a:prstGeom>
        </p:spPr>
      </p:pic>
      <p:sp>
        <p:nvSpPr>
          <p:cNvPr id="46" name="Ellipse 45"/>
          <p:cNvSpPr/>
          <p:nvPr/>
        </p:nvSpPr>
        <p:spPr>
          <a:xfrm>
            <a:off x="2381079" y="3069839"/>
            <a:ext cx="102193" cy="1056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  <a:effectLst>
            <a:innerShdw dist="25400" dir="3540000">
              <a:schemeClr val="tx1">
                <a:lumMod val="50000"/>
                <a:lumOff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47" name="Ellipse 46"/>
          <p:cNvSpPr/>
          <p:nvPr/>
        </p:nvSpPr>
        <p:spPr>
          <a:xfrm>
            <a:off x="2347121" y="3245275"/>
            <a:ext cx="102193" cy="1056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  <a:effectLst>
            <a:innerShdw dist="25400" dir="3540000">
              <a:schemeClr val="tx1">
                <a:lumMod val="50000"/>
                <a:lumOff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48" name="Ellipse 47"/>
          <p:cNvSpPr/>
          <p:nvPr/>
        </p:nvSpPr>
        <p:spPr>
          <a:xfrm>
            <a:off x="2526909" y="3082206"/>
            <a:ext cx="102193" cy="1056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  <a:effectLst>
            <a:innerShdw dist="25400" dir="3540000">
              <a:schemeClr val="tx1">
                <a:lumMod val="50000"/>
                <a:lumOff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49" name="Ellipse 48"/>
          <p:cNvSpPr/>
          <p:nvPr/>
        </p:nvSpPr>
        <p:spPr>
          <a:xfrm>
            <a:off x="2536740" y="3273325"/>
            <a:ext cx="102193" cy="1056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/>
            </a:solidFill>
          </a:ln>
          <a:effectLst>
            <a:innerShdw dist="12700" dir="3540000">
              <a:schemeClr val="tx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51" name="Ellipse 50"/>
          <p:cNvSpPr/>
          <p:nvPr/>
        </p:nvSpPr>
        <p:spPr>
          <a:xfrm>
            <a:off x="210834" y="2570175"/>
            <a:ext cx="102193" cy="105628"/>
          </a:xfrm>
          <a:prstGeom prst="ellipse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  <a:effectLst>
            <a:innerShdw dist="12700" dir="3540000">
              <a:schemeClr val="tx1">
                <a:alpha val="2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</a:rPr>
              <a:t>+</a:t>
            </a:r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 rot="16200000">
            <a:off x="5210564" y="1184849"/>
            <a:ext cx="1152563" cy="95434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8AD44876-62C8-0AE1-97B3-8FDC11E9FD48}"/>
              </a:ext>
            </a:extLst>
          </p:cNvPr>
          <p:cNvCxnSpPr/>
          <p:nvPr/>
        </p:nvCxnSpPr>
        <p:spPr>
          <a:xfrm>
            <a:off x="1821975" y="1164806"/>
            <a:ext cx="1036462" cy="451876"/>
          </a:xfrm>
          <a:prstGeom prst="line">
            <a:avLst/>
          </a:prstGeom>
          <a:ln w="952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95E52D02-0E6F-C878-0FC7-73AB248A0911}"/>
              </a:ext>
            </a:extLst>
          </p:cNvPr>
          <p:cNvSpPr txBox="1"/>
          <p:nvPr/>
        </p:nvSpPr>
        <p:spPr>
          <a:xfrm>
            <a:off x="1137585" y="934270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Ion collector</a:t>
            </a:r>
            <a:endParaRPr lang="fr-FR" sz="1200" dirty="0"/>
          </a:p>
        </p:txBody>
      </p:sp>
      <p:pic>
        <p:nvPicPr>
          <p:cNvPr id="1026" name="Picture 2" descr="Workshop S3 du 18 au 22 juin 2018 au Ganil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7" b="7594"/>
          <a:stretch/>
        </p:blipFill>
        <p:spPr bwMode="auto">
          <a:xfrm>
            <a:off x="49224" y="1702670"/>
            <a:ext cx="511742" cy="56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49224" y="2341084"/>
            <a:ext cx="419238" cy="6751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/>
          <p:cNvCxnSpPr/>
          <p:nvPr/>
        </p:nvCxnSpPr>
        <p:spPr>
          <a:xfrm>
            <a:off x="3946525" y="536575"/>
            <a:ext cx="37945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3946525" y="507479"/>
            <a:ext cx="0" cy="56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>
            <a:off x="4332333" y="509066"/>
            <a:ext cx="0" cy="560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3933383" y="294403"/>
                <a:ext cx="5065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6 </m:t>
                    </m:r>
                  </m:oMath>
                </a14:m>
                <a:r>
                  <a:rPr lang="fr-FR" dirty="0" smtClean="0"/>
                  <a:t>cm</a:t>
                </a:r>
                <a:endParaRPr lang="fr-FR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383" y="294403"/>
                <a:ext cx="506549" cy="215444"/>
              </a:xfrm>
              <a:prstGeom prst="rect">
                <a:avLst/>
              </a:prstGeom>
              <a:blipFill>
                <a:blip r:embed="rId10"/>
                <a:stretch>
                  <a:fillRect l="-7229" t="-25000" r="-21687" b="-472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56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24566</TotalTime>
  <Words>1464</Words>
  <Application>Microsoft Office PowerPoint</Application>
  <PresentationFormat>Affichage à l'écran (16:9)</PresentationFormat>
  <Paragraphs>399</Paragraphs>
  <Slides>36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7" baseType="lpstr">
      <vt:lpstr>ＭＳ Ｐゴシック</vt:lpstr>
      <vt:lpstr>Arial</vt:lpstr>
      <vt:lpstr>Baskerville Old Face</vt:lpstr>
      <vt:lpstr>Book Antiqua</vt:lpstr>
      <vt:lpstr>Cambria</vt:lpstr>
      <vt:lpstr>Cambria Math</vt:lpstr>
      <vt:lpstr>Centaur</vt:lpstr>
      <vt:lpstr>Symbol</vt:lpstr>
      <vt:lpstr>Times New Roman</vt:lpstr>
      <vt:lpstr>Wingdings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commissioning of the MR-TOF-MS: PILGRIM</dc:title>
  <dc:creator>Lopez Andres</dc:creator>
  <cp:lastModifiedBy>Lopez Andres</cp:lastModifiedBy>
  <cp:revision>367</cp:revision>
  <dcterms:modified xsi:type="dcterms:W3CDTF">2026-09-23T08:00:19Z</dcterms:modified>
</cp:coreProperties>
</file>