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46" r:id="rId2"/>
    <p:sldId id="640" r:id="rId3"/>
    <p:sldId id="635" r:id="rId4"/>
    <p:sldId id="641" r:id="rId5"/>
    <p:sldId id="637" r:id="rId6"/>
    <p:sldId id="269" r:id="rId7"/>
    <p:sldId id="623" r:id="rId8"/>
    <p:sldId id="630" r:id="rId9"/>
    <p:sldId id="661" r:id="rId10"/>
    <p:sldId id="666" r:id="rId11"/>
    <p:sldId id="664" r:id="rId12"/>
    <p:sldId id="320" r:id="rId13"/>
    <p:sldId id="665" r:id="rId14"/>
    <p:sldId id="670" r:id="rId15"/>
    <p:sldId id="668" r:id="rId16"/>
    <p:sldId id="667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orient="horz" pos="300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02">
          <p15:clr>
            <a:srgbClr val="A4A3A4"/>
          </p15:clr>
        </p15:guide>
        <p15:guide id="9" pos="7378" userDrawn="1">
          <p15:clr>
            <a:srgbClr val="A4A3A4"/>
          </p15:clr>
        </p15:guide>
        <p15:guide id="10" pos="665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C25"/>
    <a:srgbClr val="C29A5B"/>
    <a:srgbClr val="00295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3261" autoAdjust="0"/>
  </p:normalViewPr>
  <p:slideViewPr>
    <p:cSldViewPr showGuides="1">
      <p:cViewPr>
        <p:scale>
          <a:sx n="75" d="100"/>
          <a:sy n="75" d="100"/>
        </p:scale>
        <p:origin x="446" y="-624"/>
      </p:cViewPr>
      <p:guideLst>
        <p:guide orient="horz" pos="2160"/>
        <p:guide orient="horz" pos="3884"/>
        <p:guide orient="horz" pos="300"/>
        <p:guide orient="horz" pos="1117"/>
        <p:guide pos="302"/>
        <p:guide pos="7378"/>
        <p:guide pos="665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howGuides="1">
      <p:cViewPr varScale="1">
        <p:scale>
          <a:sx n="87" d="100"/>
          <a:sy n="87" d="100"/>
        </p:scale>
        <p:origin x="3840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5808B-E55E-495E-AD4D-B469E5CD22EF}" type="datetimeFigureOut">
              <a:rPr lang="fi-FI" sz="800" smtClean="0"/>
              <a:t>24.9.2026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AF4E2-CB80-489C-B09B-4F5EEF4552BF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579175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4BDF7DAC-3845-4961-8DB5-52D3C261C68E}" type="datetimeFigureOut">
              <a:rPr lang="fi-FI" smtClean="0"/>
              <a:pPr/>
              <a:t>24.9.2026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DA2CDBA3-8E53-4B38-8A28-94E4F9D9260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382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7307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0159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0882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225D-FEDE-FA47-A1F1-95B654695E92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9879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linear harmonic </a:t>
            </a:r>
            <a:r>
              <a:rPr lang="en-GB" dirty="0" err="1"/>
              <a:t>paul</a:t>
            </a:r>
            <a:r>
              <a:rPr lang="en-GB" dirty="0"/>
              <a:t> trap</a:t>
            </a: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2528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0575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7519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 the left hand side the measured </a:t>
            </a:r>
            <a:r>
              <a:rPr lang="en-GB" dirty="0" err="1"/>
              <a:t>ToF</a:t>
            </a:r>
            <a:r>
              <a:rPr lang="en-GB" dirty="0"/>
              <a:t> as function of the pulsed drift tube voltage.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The optimum marked with red, slightly defocusing setting (note the KE decreases to the right.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Right figure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Of course, such scans are even more interesting when performed On-line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Recently the first on-line separation of A = 107 was achieved using fission products produced with </a:t>
            </a:r>
            <a:r>
              <a:rPr lang="en-GB" dirty="0" err="1"/>
              <a:t>igisol</a:t>
            </a:r>
            <a:r>
              <a:rPr lang="en-GB" dirty="0"/>
              <a:t> fission ion guide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8225D-FEDE-FA47-A1F1-95B654695E92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2586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6984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6034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FC8AB4-BAF4-4D42-8872-AFDC24CCDD75}" type="datetime1">
              <a:rPr lang="fi-FI" smtClean="0"/>
              <a:t>24.9.2026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1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78430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285B-F5FB-48E8-9E8F-9D20CFE3E443}" type="datetime1">
              <a:rPr lang="fi-FI" smtClean="0"/>
              <a:t>24.9.2026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73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0CBC3C4-7E9F-4D5C-9AE6-9858016C1106}" type="datetime1">
              <a:rPr lang="fi-FI" smtClean="0"/>
              <a:t>24.9.2026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3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4" name="Rectangle 23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736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435E05-882E-487F-8F92-FA8A4A13627E}" type="datetime1">
              <a:rPr lang="fi-FI" smtClean="0"/>
              <a:t>24.9.2026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7" name="Group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3955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773239"/>
            <a:ext cx="11229363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347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1773238"/>
            <a:ext cx="1065713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43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5DB4A7-9188-4095-84E1-E1DCB0ECE150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9284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FC9E98-C3B4-4609-BD80-85D9B3F8898B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40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C303AC-00DE-4A76-B195-7695749E5363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081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CE15D4-FA64-420B-9AFA-D27A5DC99D4A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571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3444F-85E1-4DC9-8EA2-A919F80CF21D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460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174A7B-F398-422A-9274-A7A0A77AE029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54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4896544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237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4" y="1773238"/>
            <a:ext cx="460895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48962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048" y="1773238"/>
            <a:ext cx="460826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4896297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82CA-7D08-4C64-A2BA-A286A40F9810}" type="datetime1">
              <a:rPr lang="fi-FI" smtClean="0"/>
              <a:t>24.9.2026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88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773238"/>
            <a:ext cx="1036954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1065688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41A2-48E2-4BFE-BD0D-9B7D2B6441E4}" type="datetime1">
              <a:rPr lang="fi-FI" smtClean="0"/>
              <a:t>24.9.2026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02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3024287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672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345362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5881-BBB2-4666-A10D-F4C42740CE29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9427" y="1773238"/>
            <a:ext cx="3024286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366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4608513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4896544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3482" y="0"/>
            <a:ext cx="6188518" cy="666936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3183C9-4B92-47A3-9B0C-4F7FFD5778B3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99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6481317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674" y="0"/>
            <a:ext cx="4460326" cy="6669360"/>
          </a:xfrm>
          <a:custGeom>
            <a:avLst/>
            <a:gdLst/>
            <a:ahLst/>
            <a:cxnLst/>
            <a:rect l="l" t="t" r="r" b="b"/>
            <a:pathLst>
              <a:path w="4460326" h="6669360">
                <a:moveTo>
                  <a:pt x="1820710" y="0"/>
                </a:moveTo>
                <a:lnTo>
                  <a:pt x="4460326" y="0"/>
                </a:lnTo>
                <a:lnTo>
                  <a:pt x="4460326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424" y="6381328"/>
            <a:ext cx="798984" cy="216471"/>
          </a:xfrm>
        </p:spPr>
        <p:txBody>
          <a:bodyPr/>
          <a:lstStyle>
            <a:lvl1pPr algn="l">
              <a:defRPr/>
            </a:lvl1pPr>
          </a:lstStyle>
          <a:p>
            <a:fld id="{D172078D-D4CF-4F8B-89D4-683D8E317D99}" type="datetime1">
              <a:rPr lang="fi-FI" smtClean="0"/>
              <a:t>24.9.2026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3512" y="6381328"/>
            <a:ext cx="4392488" cy="216471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425" y="6381551"/>
            <a:ext cx="431999" cy="215801"/>
          </a:xfrm>
        </p:spPr>
        <p:txBody>
          <a:bodyPr/>
          <a:lstStyle>
            <a:lvl1pPr algn="l">
              <a:defRPr/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6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6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703-07DF-4528-8F0F-740BB826187F}" type="datetime1">
              <a:rPr lang="fi-FI" smtClean="0"/>
              <a:t>24.9.2026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240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6240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728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67691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4B8D-95FF-4589-9B9A-3A6306CC07E9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56588" y="1773237"/>
            <a:ext cx="3455987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66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344767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0EBD-CCAD-42A7-BEF7-F6A4385AEC96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3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0593-6CFC-4FA8-9168-1F36779AADF9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79425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56240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256240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08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F5A953-C7A8-4DC0-B83F-3DF5D37EDE88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5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2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304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9941DD-DFFB-4F5E-804F-172516824F1B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2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2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2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2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7609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309320"/>
                </a:lnTo>
                <a:lnTo>
                  <a:pt x="12192000" y="6669088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0" y="0"/>
            <a:ext cx="6096000" cy="6858000"/>
          </a:xfrm>
          <a:solidFill>
            <a:schemeClr val="accent2">
              <a:alpha val="70000"/>
            </a:schemeClr>
          </a:solidFill>
        </p:spPr>
        <p:txBody>
          <a:bodyPr lIns="576000" tIns="2422800" rIns="1080000" bIns="10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4" y="1051892"/>
            <a:ext cx="4464496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368543-CE59-49F8-867C-8A3FBAAD7A9F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35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14E90D-FE23-4FB2-9E95-A78C890E1071}" type="datetime1">
              <a:rPr lang="fi-FI" smtClean="0"/>
              <a:t>24.9.2026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984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BE958-3B47-436D-8DD1-2D5CAB1F4512}" type="datetime1">
              <a:rPr lang="fi-FI" smtClean="0"/>
              <a:t>24.9.2026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9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03B9F0-AC92-4F95-88F1-368CC87E5C5E}" type="datetime1">
              <a:rPr lang="fi-FI" smtClean="0"/>
              <a:t>24.9.2026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2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04583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5665-A412-4858-82BF-B092FC41CFF7}" type="datetime1">
              <a:rPr lang="fi-FI" smtClean="0"/>
              <a:t>24.9.2026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63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990C-8331-4DA1-97FF-1E3F516B1243}" type="datetime1">
              <a:rPr lang="fi-FI" smtClean="0"/>
              <a:t>24.9.2026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0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D3040-EC68-41B6-B426-75D972819FB0}" type="datetime1">
              <a:rPr lang="fi-FI" smtClean="0"/>
              <a:t>24.9.2026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394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ra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562767B-731B-4464-9ABA-9ADF7EB493B6}" type="datetime1">
              <a:rPr lang="fi-FI" smtClean="0"/>
              <a:t>24.9.2026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759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B8B2A89-1602-4E9D-8AE2-C3B623ABF8B4}" type="datetime1">
              <a:rPr lang="fi-FI" smtClean="0"/>
              <a:t>24.9.2026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21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ol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2BBFBBC-9947-494E-8801-827AD1579B09}" type="datetime1">
              <a:rPr lang="fi-FI" smtClean="0"/>
              <a:t>24.9.2026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tx2"/>
          </a:solidFill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7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844700"/>
            <a:ext cx="5386917" cy="852391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Helvetica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697091"/>
            <a:ext cx="5386917" cy="3704765"/>
          </a:xfrm>
        </p:spPr>
        <p:txBody>
          <a:bodyPr>
            <a:normAutofit/>
          </a:bodyPr>
          <a:lstStyle>
            <a:lvl1pPr>
              <a:defRPr sz="2000">
                <a:latin typeface="Helvetica" pitchFamily="34" charset="0"/>
              </a:defRPr>
            </a:lvl1pPr>
            <a:lvl2pPr>
              <a:defRPr sz="1800">
                <a:latin typeface="Helvetica" pitchFamily="34" charset="0"/>
              </a:defRPr>
            </a:lvl2pPr>
            <a:lvl3pPr>
              <a:defRPr sz="1600">
                <a:latin typeface="Helvetica" pitchFamily="34" charset="0"/>
              </a:defRPr>
            </a:lvl3pPr>
            <a:lvl4pPr>
              <a:defRPr sz="1400">
                <a:latin typeface="Helvetica" pitchFamily="34" charset="0"/>
              </a:defRPr>
            </a:lvl4pPr>
            <a:lvl5pPr>
              <a:defRPr sz="1400">
                <a:latin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70" y="1844700"/>
            <a:ext cx="5389033" cy="852391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Helvetica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70" y="2697091"/>
            <a:ext cx="5389033" cy="3704765"/>
          </a:xfrm>
        </p:spPr>
        <p:txBody>
          <a:bodyPr>
            <a:normAutofit/>
          </a:bodyPr>
          <a:lstStyle>
            <a:lvl1pPr>
              <a:defRPr sz="2000">
                <a:latin typeface="Helvetica" pitchFamily="34" charset="0"/>
              </a:defRPr>
            </a:lvl1pPr>
            <a:lvl2pPr>
              <a:defRPr sz="1800">
                <a:latin typeface="Helvetica" pitchFamily="34" charset="0"/>
              </a:defRPr>
            </a:lvl2pPr>
            <a:lvl3pPr>
              <a:defRPr sz="1600">
                <a:latin typeface="Helvetica" pitchFamily="34" charset="0"/>
              </a:defRPr>
            </a:lvl3pPr>
            <a:lvl4pPr>
              <a:defRPr sz="1400">
                <a:latin typeface="Helvetica" pitchFamily="34" charset="0"/>
              </a:defRPr>
            </a:lvl4pPr>
            <a:lvl5pPr>
              <a:defRPr sz="1400">
                <a:latin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4" name="Suora yhdysviiva 13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24.9.2026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3306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638" y="1773239"/>
            <a:ext cx="11233150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472" y="6381328"/>
            <a:ext cx="936104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09E99790-A5AA-4C9F-86E4-F2AE5C5929B8}" type="datetime1">
              <a:rPr lang="fi-FI" smtClean="0"/>
              <a:t>24.9.2026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8"/>
            <a:ext cx="4248472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0576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5" name="Rectangle 14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1" name="(c)" hidden="1"/>
          <p:cNvSpPr txBox="1"/>
          <p:nvPr userDrawn="1"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37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74" r:id="rId6"/>
    <p:sldLayoutId id="2147483663" r:id="rId7"/>
    <p:sldLayoutId id="2147483651" r:id="rId8"/>
    <p:sldLayoutId id="2147483664" r:id="rId9"/>
    <p:sldLayoutId id="2147483667" r:id="rId10"/>
    <p:sldLayoutId id="2147483665" r:id="rId11"/>
    <p:sldLayoutId id="2147483666" r:id="rId12"/>
    <p:sldLayoutId id="2147483652" r:id="rId13"/>
    <p:sldLayoutId id="2147483653" r:id="rId14"/>
    <p:sldLayoutId id="2147483668" r:id="rId15"/>
    <p:sldLayoutId id="2147483670" r:id="rId16"/>
    <p:sldLayoutId id="2147483671" r:id="rId17"/>
    <p:sldLayoutId id="2147483672" r:id="rId18"/>
    <p:sldLayoutId id="2147483673" r:id="rId19"/>
    <p:sldLayoutId id="2147483669" r:id="rId20"/>
    <p:sldLayoutId id="2147483690" r:id="rId21"/>
    <p:sldLayoutId id="2147483691" r:id="rId22"/>
    <p:sldLayoutId id="2147483692" r:id="rId23"/>
    <p:sldLayoutId id="2147483683" r:id="rId24"/>
    <p:sldLayoutId id="2147483682" r:id="rId25"/>
    <p:sldLayoutId id="2147483684" r:id="rId26"/>
    <p:sldLayoutId id="2147483685" r:id="rId27"/>
    <p:sldLayoutId id="2147483679" r:id="rId28"/>
    <p:sldLayoutId id="2147483680" r:id="rId29"/>
    <p:sldLayoutId id="2147483681" r:id="rId30"/>
    <p:sldLayoutId id="2147483654" r:id="rId31"/>
    <p:sldLayoutId id="2147483655" r:id="rId32"/>
    <p:sldLayoutId id="2147483687" r:id="rId33"/>
    <p:sldLayoutId id="2147483689" r:id="rId34"/>
    <p:sldLayoutId id="2147483686" r:id="rId35"/>
    <p:sldLayoutId id="2147483688" r:id="rId36"/>
    <p:sldLayoutId id="2147483697" r:id="rId3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Lato" panose="020F0502020204030203" pitchFamily="34" charset="0"/>
        <a:buChar char="–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doi.org/10.48550/arXiv.2508.1004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3.sv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Mary Avenue Bridge with a large suspension bridge&#10;&#10;Description automatically generated with medium confidence">
            <a:extLst>
              <a:ext uri="{FF2B5EF4-FFF2-40B4-BE49-F238E27FC236}">
                <a16:creationId xmlns:a16="http://schemas.microsoft.com/office/drawing/2014/main" id="{E75A8AB4-0D5F-8A90-7744-72DF970EFD4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r="20124"/>
          <a:stretch/>
        </p:blipFill>
        <p:spPr>
          <a:xfrm>
            <a:off x="5159896" y="10"/>
            <a:ext cx="7032104" cy="6857990"/>
          </a:xfrm>
          <a:noFill/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A9A930-5D98-2231-18F0-D6EC5ABBD8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4472" y="6381328"/>
            <a:ext cx="936104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1D06809-94E2-48DA-B120-4BBAD84AC78E}" type="datetime1">
              <a:rPr lang="fi-FI" smtClean="0"/>
              <a:pPr>
                <a:spcAft>
                  <a:spcPts val="600"/>
                </a:spcAft>
              </a:pPr>
              <a:t>24.9.2026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23FB4C-2B26-8F11-437D-6E4265F60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81328"/>
            <a:ext cx="4248472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JYU </a:t>
            </a:r>
            <a:r>
              <a:rPr lang="fi-FI" dirty="0" err="1"/>
              <a:t>Since</a:t>
            </a:r>
            <a:r>
              <a:rPr lang="fi-FI" dirty="0"/>
              <a:t>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A5D5F-F21E-5A43-EFBC-836799A6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0576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1</a:t>
            </a:fld>
            <a:endParaRPr lang="fi-FI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F806F18E-999B-5B4B-A12B-BFF65E3DB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238" y="2780928"/>
            <a:ext cx="6408712" cy="1548370"/>
          </a:xfrm>
        </p:spPr>
        <p:txBody>
          <a:bodyPr anchor="t">
            <a:noAutofit/>
          </a:bodyPr>
          <a:lstStyle/>
          <a:p>
            <a:r>
              <a:rPr lang="en-GB" sz="1800" dirty="0"/>
              <a:t>MR-ToF measurements of the exotic 94Ag</a:t>
            </a:r>
            <a:endParaRPr lang="en-US" sz="1800" dirty="0"/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id="{E45DF4C8-24EC-B5A8-0AE7-1D0597879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238" y="3285392"/>
            <a:ext cx="4319587" cy="2591879"/>
          </a:xfrm>
        </p:spPr>
        <p:txBody>
          <a:bodyPr anchor="t">
            <a:noAutofit/>
          </a:bodyPr>
          <a:lstStyle/>
          <a:p>
            <a:endParaRPr lang="en-US" sz="1200" dirty="0"/>
          </a:p>
          <a:p>
            <a:r>
              <a:rPr lang="en-US" sz="1200" dirty="0"/>
              <a:t>Ville Virtanen</a:t>
            </a:r>
          </a:p>
          <a:p>
            <a:r>
              <a:rPr lang="en-US" sz="1200" dirty="0"/>
              <a:t>ville.virtanen@ganil.fr</a:t>
            </a:r>
          </a:p>
          <a:p>
            <a:r>
              <a:rPr lang="en-US" sz="1200" dirty="0"/>
              <a:t>GANIL</a:t>
            </a:r>
          </a:p>
          <a:p>
            <a:endParaRPr lang="en-US" sz="1200" dirty="0"/>
          </a:p>
          <a:p>
            <a:r>
              <a:rPr lang="en-US" sz="1200" dirty="0"/>
              <a:t>GANIL Colloque 24.9.2026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154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BF655C8-D82D-9427-78F5-08E3EF117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2816"/>
            <a:ext cx="4896296" cy="439261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Study of </a:t>
            </a:r>
            <a:r>
              <a:rPr lang="en-US" dirty="0" err="1"/>
              <a:t>pn</a:t>
            </a:r>
            <a:r>
              <a:rPr lang="en-US" dirty="0"/>
              <a:t>-interaction facilitated by overlap of </a:t>
            </a:r>
            <a:r>
              <a:rPr lang="el-GR" dirty="0"/>
              <a:t>π</a:t>
            </a:r>
            <a:r>
              <a:rPr lang="en-US" dirty="0"/>
              <a:t> and </a:t>
            </a:r>
            <a:r>
              <a:rPr lang="el-GR" dirty="0"/>
              <a:t>ν</a:t>
            </a:r>
            <a:r>
              <a:rPr lang="en-US" dirty="0"/>
              <a:t>-states at N = Z.</a:t>
            </a:r>
          </a:p>
          <a:p>
            <a:r>
              <a:rPr lang="en-US" dirty="0"/>
              <a:t>Approach to doubly magic shell closure at 100Sn .</a:t>
            </a:r>
          </a:p>
          <a:p>
            <a:r>
              <a:rPr lang="en-US" dirty="0"/>
              <a:t> Astrophysical RP-process</a:t>
            </a:r>
          </a:p>
          <a:p>
            <a:r>
              <a:rPr lang="en-US" dirty="0"/>
              <a:t>Increased Coulomb interaction drives nuclei to undergo proton emission</a:t>
            </a:r>
          </a:p>
          <a:p>
            <a:endParaRPr lang="en-US" dirty="0"/>
          </a:p>
          <a:p>
            <a:r>
              <a:rPr lang="en-US" dirty="0" err="1"/>
              <a:t>dVpn</a:t>
            </a:r>
            <a:r>
              <a:rPr lang="en-US" dirty="0"/>
              <a:t> formula here</a:t>
            </a:r>
          </a:p>
          <a:p>
            <a:endParaRPr lang="en-US" dirty="0"/>
          </a:p>
        </p:txBody>
      </p:sp>
      <p:pic>
        <p:nvPicPr>
          <p:cNvPr id="8" name="Content Placeholder 7" descr="A group of squares with numbers and symbols&#10;&#10;Description automatically generated">
            <a:extLst>
              <a:ext uri="{FF2B5EF4-FFF2-40B4-BE49-F238E27FC236}">
                <a16:creationId xmlns:a16="http://schemas.microsoft.com/office/drawing/2014/main" id="{0CBD39D9-7082-C186-0439-2968EB1F86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98" b="1"/>
          <a:stretch/>
        </p:blipFill>
        <p:spPr>
          <a:xfrm>
            <a:off x="7104112" y="908720"/>
            <a:ext cx="5951984" cy="5339431"/>
          </a:xfr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A69F0-85BD-36A9-422B-47FD60BF3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4472" y="6381328"/>
            <a:ext cx="936104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E0D9521-BE67-4899-9D66-A6004EC8346E}" type="datetime1">
              <a:rPr lang="fi-FI" smtClean="0"/>
              <a:pPr>
                <a:spcAft>
                  <a:spcPts val="600"/>
                </a:spcAft>
              </a:pPr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DB990-7966-4CAD-FE77-0EE3C8AB8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81328"/>
            <a:ext cx="4248472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702FC-7A91-C4FB-D811-6F2811D0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0576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BD8CC4-9571-6FD3-D77B-F8B6548E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</p:spPr>
        <p:txBody>
          <a:bodyPr anchor="t">
            <a:normAutofit/>
          </a:bodyPr>
          <a:lstStyle/>
          <a:p>
            <a:r>
              <a:rPr lang="en-GB" dirty="0"/>
              <a:t>N=Z nuclei near proton-dripline 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E5CC39-3D25-CDE1-6AC0-32D8FCC95C11}"/>
              </a:ext>
            </a:extLst>
          </p:cNvPr>
          <p:cNvCxnSpPr>
            <a:cxnSpLocks/>
          </p:cNvCxnSpPr>
          <p:nvPr/>
        </p:nvCxnSpPr>
        <p:spPr>
          <a:xfrm flipV="1">
            <a:off x="6960096" y="908720"/>
            <a:ext cx="4536504" cy="453650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8968FC4-CECD-6B5A-B635-03E97574AA36}"/>
              </a:ext>
            </a:extLst>
          </p:cNvPr>
          <p:cNvSpPr txBox="1"/>
          <p:nvPr/>
        </p:nvSpPr>
        <p:spPr>
          <a:xfrm>
            <a:off x="1172050" y="6316815"/>
            <a:ext cx="593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Cederwall</a:t>
            </a:r>
            <a:r>
              <a:rPr lang="fr-FR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Nature</a:t>
            </a:r>
            <a:r>
              <a:rPr lang="fr-FR" dirty="0"/>
              <a:t> </a:t>
            </a:r>
            <a:r>
              <a:rPr lang="fr-FR" b="1" dirty="0"/>
              <a:t>volume 469</a:t>
            </a:r>
            <a:r>
              <a:rPr lang="fr-FR" dirty="0"/>
              <a:t>, pages 68–71 (2011)</a:t>
            </a:r>
            <a:endParaRPr lang="en-FI" dirty="0"/>
          </a:p>
        </p:txBody>
      </p:sp>
      <p:pic>
        <p:nvPicPr>
          <p:cNvPr id="13" name="Picture 12" descr="A diagram of a mathematical equation&#10;&#10;Description automatically generated">
            <a:extLst>
              <a:ext uri="{FF2B5EF4-FFF2-40B4-BE49-F238E27FC236}">
                <a16:creationId xmlns:a16="http://schemas.microsoft.com/office/drawing/2014/main" id="{0F409EAD-7917-DD7A-B3DE-E9FB526EE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78" y="4988383"/>
            <a:ext cx="5391377" cy="140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9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28D7B-B336-89EA-11D2-54F8A2800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Two-proton radioactivity?</a:t>
            </a:r>
            <a:endParaRPr lang="en-FI" dirty="0"/>
          </a:p>
        </p:txBody>
      </p:sp>
      <p:pic>
        <p:nvPicPr>
          <p:cNvPr id="9" name="Content Placeholder 8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CB42CD04-AD12-9D87-1650-6A7034B316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2747493"/>
            <a:ext cx="5256584" cy="3181169"/>
          </a:xfrm>
        </p:spPr>
      </p:pic>
      <p:pic>
        <p:nvPicPr>
          <p:cNvPr id="11" name="Content Placeholder 10" descr="A graph of a city&#10;&#10;Description automatically generated">
            <a:extLst>
              <a:ext uri="{FF2B5EF4-FFF2-40B4-BE49-F238E27FC236}">
                <a16:creationId xmlns:a16="http://schemas.microsoft.com/office/drawing/2014/main" id="{FA29A073-4053-5051-D7FB-661C8C7D24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417" y="3365462"/>
            <a:ext cx="5323011" cy="2815239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C02907-B46A-29C8-EF79-B3BCDDBAA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109F5-D383-1F4A-1816-333EEA90E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3A62B-070D-5ED6-9214-B0ACDC2D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3</a:t>
            </a:fld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8B6FCA-5AF7-2A3B-C3A6-4879D00C8383}"/>
              </a:ext>
            </a:extLst>
          </p:cNvPr>
          <p:cNvSpPr txBox="1"/>
          <p:nvPr/>
        </p:nvSpPr>
        <p:spPr>
          <a:xfrm>
            <a:off x="3359671" y="6268671"/>
            <a:ext cx="6048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Mukha</a:t>
            </a:r>
            <a:r>
              <a:rPr lang="fi-FI" dirty="0"/>
              <a:t> et al. </a:t>
            </a:r>
            <a:r>
              <a:rPr lang="fi-FI" dirty="0" err="1"/>
              <a:t>vol</a:t>
            </a:r>
            <a:r>
              <a:rPr lang="fi-FI" dirty="0"/>
              <a:t> 439 19 2006 doi:10.1038/nature04453</a:t>
            </a:r>
            <a:endParaRPr lang="en-F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A95EA9-9E96-9E59-702F-C74B68F83EF9}"/>
              </a:ext>
            </a:extLst>
          </p:cNvPr>
          <p:cNvSpPr txBox="1"/>
          <p:nvPr/>
        </p:nvSpPr>
        <p:spPr>
          <a:xfrm>
            <a:off x="1577338" y="1765988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Why not 1p? </a:t>
            </a:r>
          </a:p>
          <a:p>
            <a:r>
              <a:rPr lang="en-GB" dirty="0"/>
              <a:t>Deformation? </a:t>
            </a:r>
            <a:endParaRPr lang="en-FI" dirty="0"/>
          </a:p>
        </p:txBody>
      </p:sp>
      <p:pic>
        <p:nvPicPr>
          <p:cNvPr id="10" name="Picture 9" descr="A diagram of a graph&#10;&#10;Description automatically generated">
            <a:extLst>
              <a:ext uri="{FF2B5EF4-FFF2-40B4-BE49-F238E27FC236}">
                <a16:creationId xmlns:a16="http://schemas.microsoft.com/office/drawing/2014/main" id="{89BE7F0F-9AA4-D548-0BBD-F070B6ECC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84" y="-16697"/>
            <a:ext cx="4955108" cy="341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4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8710-2828-63BF-C238-E3C121CB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Two-proton radioactivity?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5592-B618-B5AE-4D6E-23A6FF52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93" y="5302027"/>
            <a:ext cx="6840735" cy="503784"/>
          </a:xfrm>
        </p:spPr>
        <p:txBody>
          <a:bodyPr/>
          <a:lstStyle/>
          <a:p>
            <a:r>
              <a:rPr lang="en-GB" sz="1600" dirty="0"/>
              <a:t>Subsequent study by Cerny et al. confirmed the 0.79 MeV proton, but saw no evidence for two-proton decay or the other 1.01 MeV single proton </a:t>
            </a:r>
            <a:endParaRPr lang="en-FI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4781E-7B7C-DE74-8730-B4513977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8CACB-AE4F-E1A6-441A-A4F8BD13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2CED4-7C0D-43B5-4225-82E30491E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4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4A8D4E-2AA2-2E60-7E76-BB49689B3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97" y="1900885"/>
            <a:ext cx="5248241" cy="33851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42AB98-D734-1494-4AC8-0F8540159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41" y="1534180"/>
            <a:ext cx="5028472" cy="35297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D2F403-B97C-AEC4-1E47-E01C83F0FEE5}"/>
              </a:ext>
            </a:extLst>
          </p:cNvPr>
          <p:cNvSpPr txBox="1"/>
          <p:nvPr/>
        </p:nvSpPr>
        <p:spPr>
          <a:xfrm>
            <a:off x="4655840" y="6247457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A. Kankainen et al. PRL 101, 142503 (2008)</a:t>
            </a:r>
            <a:endParaRPr lang="en-FI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7792CE-B92A-E0D3-C392-CA4DC6177CFE}"/>
              </a:ext>
            </a:extLst>
          </p:cNvPr>
          <p:cNvSpPr txBox="1"/>
          <p:nvPr/>
        </p:nvSpPr>
        <p:spPr>
          <a:xfrm>
            <a:off x="692964" y="6247457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J. </a:t>
            </a:r>
            <a:r>
              <a:rPr lang="fi-FI" sz="1600" dirty="0" err="1"/>
              <a:t>Cerny</a:t>
            </a:r>
            <a:r>
              <a:rPr lang="fi-FI" sz="1600" dirty="0"/>
              <a:t> PRL 103, 152502 (2009)</a:t>
            </a:r>
            <a:endParaRPr lang="en-FI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0C89D9-DE96-F6CF-D9A7-00EE3C632EFE}"/>
                  </a:ext>
                </a:extLst>
              </p:cNvPr>
              <p:cNvSpPr txBox="1"/>
              <p:nvPr/>
            </p:nvSpPr>
            <p:spPr>
              <a:xfrm>
                <a:off x="7464152" y="5358545"/>
                <a:ext cx="4536504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94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Ag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d>
                      <m:dPr>
                        <m:ctrlPr>
                          <a:rPr lang="en-GB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94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Ag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GB" dirty="0"/>
                  <a:t>(92Rh) - 2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GB" dirty="0"/>
                  <a:t>(1H)</a:t>
                </a:r>
                <a:endParaRPr lang="en-FI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0C89D9-DE96-F6CF-D9A7-00EE3C632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152" y="5358545"/>
                <a:ext cx="4536504" cy="390748"/>
              </a:xfrm>
              <a:prstGeom prst="rect">
                <a:avLst/>
              </a:prstGeom>
              <a:blipFill>
                <a:blip r:embed="rId4"/>
                <a:stretch>
                  <a:fillRect l="-268" t="-9375" b="-17188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700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sign on a piece of paper&#10;&#10;Description automatically generated">
            <a:extLst>
              <a:ext uri="{FF2B5EF4-FFF2-40B4-BE49-F238E27FC236}">
                <a16:creationId xmlns:a16="http://schemas.microsoft.com/office/drawing/2014/main" id="{881EA9A3-43EB-B469-C977-A52879843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 r="5438" b="-1"/>
          <a:stretch/>
        </p:blipFill>
        <p:spPr>
          <a:xfrm>
            <a:off x="20" y="10"/>
            <a:ext cx="12191980" cy="6669078"/>
          </a:xfrm>
          <a:noFill/>
        </p:spPr>
      </p:pic>
      <p:sp>
        <p:nvSpPr>
          <p:cNvPr id="16" name="Title 2">
            <a:extLst>
              <a:ext uri="{FF2B5EF4-FFF2-40B4-BE49-F238E27FC236}">
                <a16:creationId xmlns:a16="http://schemas.microsoft.com/office/drawing/2014/main" id="{0BC253C0-0DFD-4124-2D22-075200CD6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A82D3-BD43-7926-092F-056E9D5265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4472" y="6381328"/>
            <a:ext cx="936104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6F5A953-C7A8-4DC0-B83F-3DF5D37EDE88}" type="datetime1">
              <a:rPr lang="fi-FI" smtClean="0"/>
              <a:pPr>
                <a:spcAft>
                  <a:spcPts val="600"/>
                </a:spcAft>
              </a:pPr>
              <a:t>24.9.2026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88E910-ADFF-CC8A-7ACE-33EAEF8A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81328"/>
            <a:ext cx="4248472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B613A0-C32A-CD7D-7411-3E4128CFA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0576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694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06A1-561B-496D-9D51-E5A1B51DA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Inductively</a:t>
            </a:r>
            <a:r>
              <a:rPr lang="fi-FI" dirty="0"/>
              <a:t> </a:t>
            </a:r>
            <a:r>
              <a:rPr lang="fi-FI" dirty="0" err="1"/>
              <a:t>Heated</a:t>
            </a:r>
            <a:r>
              <a:rPr lang="fi-FI" dirty="0"/>
              <a:t>  Hot </a:t>
            </a:r>
            <a:r>
              <a:rPr lang="fi-FI" dirty="0" err="1"/>
              <a:t>Cavity</a:t>
            </a:r>
            <a:r>
              <a:rPr lang="fi-FI" dirty="0"/>
              <a:t> </a:t>
            </a:r>
            <a:r>
              <a:rPr lang="fi-FI" dirty="0" err="1"/>
              <a:t>Cather</a:t>
            </a:r>
            <a:r>
              <a:rPr lang="fi-FI" dirty="0"/>
              <a:t> Laser </a:t>
            </a:r>
            <a:r>
              <a:rPr lang="fi-FI" dirty="0" err="1"/>
              <a:t>Ion</a:t>
            </a:r>
            <a:r>
              <a:rPr lang="fi-FI" dirty="0"/>
              <a:t> </a:t>
            </a:r>
            <a:r>
              <a:rPr lang="fi-FI" dirty="0" err="1"/>
              <a:t>Source</a:t>
            </a:r>
            <a:br>
              <a:rPr lang="fi-FI" dirty="0"/>
            </a:b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38028-CB92-4AFD-B0F4-CA4773131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3AD05-7361-48CA-A2E9-D9AFB7C9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JYU </a:t>
            </a:r>
            <a:r>
              <a:rPr lang="fi-FI" dirty="0" err="1"/>
              <a:t>Since</a:t>
            </a:r>
            <a:r>
              <a:rPr lang="fi-FI" dirty="0"/>
              <a:t>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AD984-0574-42E1-9FBD-F74F68E8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6</a:t>
            </a:fld>
            <a:endParaRPr lang="fi-FI"/>
          </a:p>
        </p:txBody>
      </p:sp>
      <p:pic>
        <p:nvPicPr>
          <p:cNvPr id="12" name="Picture 11" descr="A screenshot of a video game&#10;&#10;Description automatically generated">
            <a:extLst>
              <a:ext uri="{FF2B5EF4-FFF2-40B4-BE49-F238E27FC236}">
                <a16:creationId xmlns:a16="http://schemas.microsoft.com/office/drawing/2014/main" id="{07605D4B-2BC0-4D75-9FEB-480F256C5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655" y="1916832"/>
            <a:ext cx="7294168" cy="3528392"/>
          </a:xfrm>
          <a:prstGeom prst="rect">
            <a:avLst/>
          </a:prstGeom>
        </p:spPr>
      </p:pic>
      <p:sp>
        <p:nvSpPr>
          <p:cNvPr id="7" name="Rectangle 44">
            <a:extLst>
              <a:ext uri="{FF2B5EF4-FFF2-40B4-BE49-F238E27FC236}">
                <a16:creationId xmlns:a16="http://schemas.microsoft.com/office/drawing/2014/main" id="{524010C3-1E2B-AAE3-ED3C-D0F167B7E6C6}"/>
              </a:ext>
            </a:extLst>
          </p:cNvPr>
          <p:cNvSpPr/>
          <p:nvPr/>
        </p:nvSpPr>
        <p:spPr>
          <a:xfrm>
            <a:off x="1747931" y="2305469"/>
            <a:ext cx="1728192" cy="373279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3EB97583-C2D6-811A-E317-2252AA9067AC}"/>
              </a:ext>
            </a:extLst>
          </p:cNvPr>
          <p:cNvCxnSpPr>
            <a:cxnSpLocks/>
          </p:cNvCxnSpPr>
          <p:nvPr/>
        </p:nvCxnSpPr>
        <p:spPr>
          <a:xfrm>
            <a:off x="1741292" y="6403577"/>
            <a:ext cx="1728192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1DD70835-46CE-054E-61F5-EDEBF0060047}"/>
              </a:ext>
            </a:extLst>
          </p:cNvPr>
          <p:cNvCxnSpPr>
            <a:cxnSpLocks/>
          </p:cNvCxnSpPr>
          <p:nvPr/>
        </p:nvCxnSpPr>
        <p:spPr>
          <a:xfrm>
            <a:off x="1741292" y="4891410"/>
            <a:ext cx="1728192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8">
            <a:extLst>
              <a:ext uri="{FF2B5EF4-FFF2-40B4-BE49-F238E27FC236}">
                <a16:creationId xmlns:a16="http://schemas.microsoft.com/office/drawing/2014/main" id="{E157FA73-BCFF-DCCE-BC4D-C5422C7AEF12}"/>
              </a:ext>
            </a:extLst>
          </p:cNvPr>
          <p:cNvCxnSpPr>
            <a:cxnSpLocks/>
          </p:cNvCxnSpPr>
          <p:nvPr/>
        </p:nvCxnSpPr>
        <p:spPr>
          <a:xfrm>
            <a:off x="1741292" y="3621693"/>
            <a:ext cx="1728192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54">
            <a:extLst>
              <a:ext uri="{FF2B5EF4-FFF2-40B4-BE49-F238E27FC236}">
                <a16:creationId xmlns:a16="http://schemas.microsoft.com/office/drawing/2014/main" id="{56DAD40D-3EC9-0957-C3CF-43839C23879D}"/>
              </a:ext>
            </a:extLst>
          </p:cNvPr>
          <p:cNvGrpSpPr/>
          <p:nvPr/>
        </p:nvGrpSpPr>
        <p:grpSpPr>
          <a:xfrm>
            <a:off x="2652231" y="4968347"/>
            <a:ext cx="624743" cy="1363222"/>
            <a:chOff x="8124839" y="4638322"/>
            <a:chExt cx="624743" cy="1363222"/>
          </a:xfrm>
        </p:grpSpPr>
        <p:sp>
          <p:nvSpPr>
            <p:cNvPr id="24" name="Arrow: Up 11">
              <a:extLst>
                <a:ext uri="{FF2B5EF4-FFF2-40B4-BE49-F238E27FC236}">
                  <a16:creationId xmlns:a16="http://schemas.microsoft.com/office/drawing/2014/main" id="{C95E3B66-97CB-8910-01A8-A513F9720B64}"/>
                </a:ext>
              </a:extLst>
            </p:cNvPr>
            <p:cNvSpPr/>
            <p:nvPr/>
          </p:nvSpPr>
          <p:spPr>
            <a:xfrm>
              <a:off x="8124839" y="4638322"/>
              <a:ext cx="624743" cy="1363222"/>
            </a:xfrm>
            <a:prstGeom prst="upArrow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71F63F64-C847-3A12-E101-42F2261F8772}"/>
                </a:ext>
              </a:extLst>
            </p:cNvPr>
            <p:cNvSpPr txBox="1"/>
            <p:nvPr/>
          </p:nvSpPr>
          <p:spPr>
            <a:xfrm>
              <a:off x="8226068" y="5135267"/>
              <a:ext cx="4222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b="1" dirty="0">
                  <a:solidFill>
                    <a:schemeClr val="bg2"/>
                  </a:solidFill>
                </a:rPr>
                <a:t>λ</a:t>
              </a:r>
              <a:r>
                <a:rPr lang="fi-FI" b="1" baseline="-25000" dirty="0">
                  <a:solidFill>
                    <a:schemeClr val="bg2"/>
                  </a:solidFill>
                </a:rPr>
                <a:t>1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6" name="Group 55">
            <a:extLst>
              <a:ext uri="{FF2B5EF4-FFF2-40B4-BE49-F238E27FC236}">
                <a16:creationId xmlns:a16="http://schemas.microsoft.com/office/drawing/2014/main" id="{B1835E92-1120-9441-B40A-432FA0826B57}"/>
              </a:ext>
            </a:extLst>
          </p:cNvPr>
          <p:cNvGrpSpPr/>
          <p:nvPr/>
        </p:nvGrpSpPr>
        <p:grpSpPr>
          <a:xfrm>
            <a:off x="2673966" y="3693702"/>
            <a:ext cx="581273" cy="1120773"/>
            <a:chOff x="8146574" y="3363677"/>
            <a:chExt cx="581273" cy="1120773"/>
          </a:xfrm>
        </p:grpSpPr>
        <p:sp>
          <p:nvSpPr>
            <p:cNvPr id="27" name="Arrow: Up 12">
              <a:extLst>
                <a:ext uri="{FF2B5EF4-FFF2-40B4-BE49-F238E27FC236}">
                  <a16:creationId xmlns:a16="http://schemas.microsoft.com/office/drawing/2014/main" id="{43EBC903-98E5-09B6-B20F-DF477461BBA3}"/>
                </a:ext>
              </a:extLst>
            </p:cNvPr>
            <p:cNvSpPr/>
            <p:nvPr/>
          </p:nvSpPr>
          <p:spPr>
            <a:xfrm>
              <a:off x="8146574" y="3363677"/>
              <a:ext cx="581273" cy="1120773"/>
            </a:xfrm>
            <a:prstGeom prst="upArrow">
              <a:avLst/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71977065-D22B-08A5-E034-DB7A1014C259}"/>
                </a:ext>
              </a:extLst>
            </p:cNvPr>
            <p:cNvSpPr txBox="1"/>
            <p:nvPr/>
          </p:nvSpPr>
          <p:spPr>
            <a:xfrm>
              <a:off x="8226068" y="3739397"/>
              <a:ext cx="4222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b="1" dirty="0">
                  <a:solidFill>
                    <a:schemeClr val="bg2"/>
                  </a:solidFill>
                </a:rPr>
                <a:t>λ</a:t>
              </a:r>
              <a:r>
                <a:rPr lang="fi-FI" b="1" baseline="-25000" dirty="0">
                  <a:solidFill>
                    <a:schemeClr val="bg2"/>
                  </a:solidFill>
                </a:rPr>
                <a:t>2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29" name="TextBox 36">
            <a:extLst>
              <a:ext uri="{FF2B5EF4-FFF2-40B4-BE49-F238E27FC236}">
                <a16:creationId xmlns:a16="http://schemas.microsoft.com/office/drawing/2014/main" id="{D0BA2454-D2E1-7934-0106-6D39E9A2E36F}"/>
              </a:ext>
            </a:extLst>
          </p:cNvPr>
          <p:cNvSpPr txBox="1"/>
          <p:nvPr/>
        </p:nvSpPr>
        <p:spPr>
          <a:xfrm>
            <a:off x="956229" y="6233943"/>
            <a:ext cx="731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0 cm</a:t>
            </a:r>
            <a:r>
              <a:rPr lang="fi-FI" sz="1400" b="1" baseline="30000" dirty="0">
                <a:solidFill>
                  <a:schemeClr val="tx2"/>
                </a:solidFill>
              </a:rPr>
              <a:t>-1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30" name="TextBox 38">
            <a:extLst>
              <a:ext uri="{FF2B5EF4-FFF2-40B4-BE49-F238E27FC236}">
                <a16:creationId xmlns:a16="http://schemas.microsoft.com/office/drawing/2014/main" id="{F8D9C9AD-B423-FD23-92BC-4E17AE3CD6A7}"/>
              </a:ext>
            </a:extLst>
          </p:cNvPr>
          <p:cNvSpPr txBox="1"/>
          <p:nvPr/>
        </p:nvSpPr>
        <p:spPr>
          <a:xfrm>
            <a:off x="3505511" y="4705980"/>
            <a:ext cx="1906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5p </a:t>
            </a:r>
            <a:r>
              <a:rPr lang="fi-FI" sz="1400" b="1" baseline="30000" dirty="0">
                <a:solidFill>
                  <a:schemeClr val="tx2"/>
                </a:solidFill>
              </a:rPr>
              <a:t>2</a:t>
            </a:r>
            <a:r>
              <a:rPr lang="fi-FI" sz="1400" b="1" dirty="0">
                <a:solidFill>
                  <a:schemeClr val="tx2"/>
                </a:solidFill>
              </a:rPr>
              <a:t>P</a:t>
            </a:r>
            <a:r>
              <a:rPr lang="fi-FI" sz="1400" b="1" baseline="-25000" dirty="0">
                <a:solidFill>
                  <a:schemeClr val="tx2"/>
                </a:solidFill>
              </a:rPr>
              <a:t>3/2</a:t>
            </a:r>
            <a:endParaRPr lang="en-US" sz="1400" b="1" baseline="-25000" dirty="0">
              <a:solidFill>
                <a:schemeClr val="tx2"/>
              </a:solidFill>
            </a:endParaRPr>
          </a:p>
        </p:txBody>
      </p:sp>
      <p:cxnSp>
        <p:nvCxnSpPr>
          <p:cNvPr id="32" name="Straight Connector 18">
            <a:extLst>
              <a:ext uri="{FF2B5EF4-FFF2-40B4-BE49-F238E27FC236}">
                <a16:creationId xmlns:a16="http://schemas.microsoft.com/office/drawing/2014/main" id="{3CF97B57-9663-6D55-92C2-2F445D85160E}"/>
              </a:ext>
            </a:extLst>
          </p:cNvPr>
          <p:cNvCxnSpPr>
            <a:cxnSpLocks/>
          </p:cNvCxnSpPr>
          <p:nvPr/>
        </p:nvCxnSpPr>
        <p:spPr>
          <a:xfrm>
            <a:off x="1741292" y="2659161"/>
            <a:ext cx="1728192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47">
            <a:extLst>
              <a:ext uri="{FF2B5EF4-FFF2-40B4-BE49-F238E27FC236}">
                <a16:creationId xmlns:a16="http://schemas.microsoft.com/office/drawing/2014/main" id="{6514AFE1-D350-0537-9265-F9A98F6DCBF9}"/>
              </a:ext>
            </a:extLst>
          </p:cNvPr>
          <p:cNvSpPr txBox="1"/>
          <p:nvPr/>
        </p:nvSpPr>
        <p:spPr>
          <a:xfrm>
            <a:off x="3505511" y="6233943"/>
            <a:ext cx="1296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5s </a:t>
            </a:r>
            <a:r>
              <a:rPr lang="fi-FI" sz="1400" b="1" baseline="30000" dirty="0">
                <a:solidFill>
                  <a:schemeClr val="tx2"/>
                </a:solidFill>
              </a:rPr>
              <a:t>2</a:t>
            </a:r>
            <a:r>
              <a:rPr lang="fi-FI" sz="1400" b="1" dirty="0">
                <a:solidFill>
                  <a:schemeClr val="tx2"/>
                </a:solidFill>
              </a:rPr>
              <a:t>S</a:t>
            </a:r>
            <a:r>
              <a:rPr lang="fi-FI" sz="1400" b="1" baseline="-25000" dirty="0">
                <a:solidFill>
                  <a:schemeClr val="tx2"/>
                </a:solidFill>
              </a:rPr>
              <a:t>1/2</a:t>
            </a:r>
            <a:endParaRPr lang="en-US" sz="1400" b="1" baseline="-25000" dirty="0">
              <a:solidFill>
                <a:schemeClr val="tx2"/>
              </a:solidFill>
            </a:endParaRPr>
          </a:p>
        </p:txBody>
      </p:sp>
      <p:grpSp>
        <p:nvGrpSpPr>
          <p:cNvPr id="42" name="Group 56">
            <a:extLst>
              <a:ext uri="{FF2B5EF4-FFF2-40B4-BE49-F238E27FC236}">
                <a16:creationId xmlns:a16="http://schemas.microsoft.com/office/drawing/2014/main" id="{49041333-9682-9059-502C-ED28F058BA9A}"/>
              </a:ext>
            </a:extLst>
          </p:cNvPr>
          <p:cNvGrpSpPr/>
          <p:nvPr/>
        </p:nvGrpSpPr>
        <p:grpSpPr>
          <a:xfrm>
            <a:off x="2643671" y="2305470"/>
            <a:ext cx="641863" cy="1267452"/>
            <a:chOff x="8116279" y="2113113"/>
            <a:chExt cx="641863" cy="1129783"/>
          </a:xfrm>
        </p:grpSpPr>
        <p:sp>
          <p:nvSpPr>
            <p:cNvPr id="43" name="Arrow: Up 13">
              <a:extLst>
                <a:ext uri="{FF2B5EF4-FFF2-40B4-BE49-F238E27FC236}">
                  <a16:creationId xmlns:a16="http://schemas.microsoft.com/office/drawing/2014/main" id="{0CC74189-4895-F585-7CDB-63913C1820F5}"/>
                </a:ext>
              </a:extLst>
            </p:cNvPr>
            <p:cNvSpPr/>
            <p:nvPr/>
          </p:nvSpPr>
          <p:spPr>
            <a:xfrm>
              <a:off x="8116279" y="2113113"/>
              <a:ext cx="641863" cy="1129783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17">
              <a:extLst>
                <a:ext uri="{FF2B5EF4-FFF2-40B4-BE49-F238E27FC236}">
                  <a16:creationId xmlns:a16="http://schemas.microsoft.com/office/drawing/2014/main" id="{A4C9B0B4-E7C2-41B4-82F8-2AA034292AA6}"/>
                </a:ext>
              </a:extLst>
            </p:cNvPr>
            <p:cNvSpPr txBox="1"/>
            <p:nvPr/>
          </p:nvSpPr>
          <p:spPr>
            <a:xfrm>
              <a:off x="8226068" y="2493339"/>
              <a:ext cx="4222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b="1" dirty="0">
                  <a:solidFill>
                    <a:schemeClr val="bg2"/>
                  </a:solidFill>
                </a:rPr>
                <a:t>λ</a:t>
              </a:r>
              <a:r>
                <a:rPr lang="fi-FI" b="1" baseline="-25000" dirty="0">
                  <a:solidFill>
                    <a:schemeClr val="bg2"/>
                  </a:solidFill>
                </a:rPr>
                <a:t>3</a:t>
              </a:r>
              <a:endParaRPr lang="en-US" b="1" baseline="-25000" dirty="0">
                <a:solidFill>
                  <a:schemeClr val="bg2"/>
                </a:solidFill>
              </a:endParaRPr>
            </a:p>
          </p:txBody>
        </p:sp>
      </p:grpSp>
      <p:sp>
        <p:nvSpPr>
          <p:cNvPr id="45" name="TextBox 36">
            <a:extLst>
              <a:ext uri="{FF2B5EF4-FFF2-40B4-BE49-F238E27FC236}">
                <a16:creationId xmlns:a16="http://schemas.microsoft.com/office/drawing/2014/main" id="{F63BA690-5673-62DA-E9A7-3FA70CFC8413}"/>
              </a:ext>
            </a:extLst>
          </p:cNvPr>
          <p:cNvSpPr txBox="1"/>
          <p:nvPr/>
        </p:nvSpPr>
        <p:spPr>
          <a:xfrm>
            <a:off x="1511045" y="5496070"/>
            <a:ext cx="12424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328.162 nm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46" name="TextBox 36">
            <a:extLst>
              <a:ext uri="{FF2B5EF4-FFF2-40B4-BE49-F238E27FC236}">
                <a16:creationId xmlns:a16="http://schemas.microsoft.com/office/drawing/2014/main" id="{15ED2C05-89DC-59BA-D539-E5F5BEE2A527}"/>
              </a:ext>
            </a:extLst>
          </p:cNvPr>
          <p:cNvSpPr txBox="1"/>
          <p:nvPr/>
        </p:nvSpPr>
        <p:spPr>
          <a:xfrm>
            <a:off x="1605531" y="4100200"/>
            <a:ext cx="12424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421.214 nm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47" name="TextBox 36">
            <a:extLst>
              <a:ext uri="{FF2B5EF4-FFF2-40B4-BE49-F238E27FC236}">
                <a16:creationId xmlns:a16="http://schemas.microsoft.com/office/drawing/2014/main" id="{44B9C149-77B2-A53A-B37A-992FC3F7C747}"/>
              </a:ext>
            </a:extLst>
          </p:cNvPr>
          <p:cNvSpPr txBox="1"/>
          <p:nvPr/>
        </p:nvSpPr>
        <p:spPr>
          <a:xfrm>
            <a:off x="1767184" y="2785308"/>
            <a:ext cx="10889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~800 nm</a:t>
            </a:r>
          </a:p>
        </p:txBody>
      </p:sp>
      <p:sp>
        <p:nvSpPr>
          <p:cNvPr id="48" name="TextBox 36">
            <a:extLst>
              <a:ext uri="{FF2B5EF4-FFF2-40B4-BE49-F238E27FC236}">
                <a16:creationId xmlns:a16="http://schemas.microsoft.com/office/drawing/2014/main" id="{48DB285A-0299-EFF1-25E9-2A1944B5E744}"/>
              </a:ext>
            </a:extLst>
          </p:cNvPr>
          <p:cNvSpPr txBox="1"/>
          <p:nvPr/>
        </p:nvSpPr>
        <p:spPr>
          <a:xfrm>
            <a:off x="191344" y="4705980"/>
            <a:ext cx="14962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30 472.71cm</a:t>
            </a:r>
            <a:r>
              <a:rPr lang="fi-FI" sz="1400" b="1" baseline="30000" dirty="0">
                <a:solidFill>
                  <a:schemeClr val="tx2"/>
                </a:solidFill>
              </a:rPr>
              <a:t>-1</a:t>
            </a:r>
            <a:endParaRPr lang="en-US" sz="1400" b="1" baseline="30000" dirty="0">
              <a:solidFill>
                <a:schemeClr val="tx2"/>
              </a:solidFill>
            </a:endParaRPr>
          </a:p>
        </p:txBody>
      </p:sp>
      <p:sp>
        <p:nvSpPr>
          <p:cNvPr id="49" name="TextBox 36">
            <a:extLst>
              <a:ext uri="{FF2B5EF4-FFF2-40B4-BE49-F238E27FC236}">
                <a16:creationId xmlns:a16="http://schemas.microsoft.com/office/drawing/2014/main" id="{D1E368D7-34FA-5610-DFF7-22A6E9ABEFD9}"/>
              </a:ext>
            </a:extLst>
          </p:cNvPr>
          <p:cNvSpPr txBox="1"/>
          <p:nvPr/>
        </p:nvSpPr>
        <p:spPr>
          <a:xfrm>
            <a:off x="191344" y="3485794"/>
            <a:ext cx="14962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54213.60 cm</a:t>
            </a:r>
            <a:r>
              <a:rPr lang="fi-FI" sz="1400" b="1" baseline="30000" dirty="0">
                <a:solidFill>
                  <a:schemeClr val="tx2"/>
                </a:solidFill>
              </a:rPr>
              <a:t>-1</a:t>
            </a:r>
            <a:endParaRPr lang="en-US" sz="1400" b="1" baseline="30000" dirty="0">
              <a:solidFill>
                <a:schemeClr val="tx2"/>
              </a:solidFill>
            </a:endParaRPr>
          </a:p>
        </p:txBody>
      </p:sp>
      <p:sp>
        <p:nvSpPr>
          <p:cNvPr id="50" name="TextBox 36">
            <a:extLst>
              <a:ext uri="{FF2B5EF4-FFF2-40B4-BE49-F238E27FC236}">
                <a16:creationId xmlns:a16="http://schemas.microsoft.com/office/drawing/2014/main" id="{6B2FEFA2-AC81-B176-BD3D-F9FB2C956899}"/>
              </a:ext>
            </a:extLst>
          </p:cNvPr>
          <p:cNvSpPr txBox="1"/>
          <p:nvPr/>
        </p:nvSpPr>
        <p:spPr>
          <a:xfrm>
            <a:off x="445148" y="2509024"/>
            <a:ext cx="12424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61 106.2cm</a:t>
            </a:r>
            <a:r>
              <a:rPr lang="fi-FI" sz="1400" b="1" baseline="30000" dirty="0">
                <a:solidFill>
                  <a:schemeClr val="tx2"/>
                </a:solidFill>
              </a:rPr>
              <a:t>-1</a:t>
            </a:r>
            <a:endParaRPr lang="en-US" sz="1400" b="1" baseline="30000" dirty="0">
              <a:solidFill>
                <a:schemeClr val="tx2"/>
              </a:solidFill>
            </a:endParaRPr>
          </a:p>
        </p:txBody>
      </p:sp>
      <p:sp>
        <p:nvSpPr>
          <p:cNvPr id="52" name="TextBox 38">
            <a:extLst>
              <a:ext uri="{FF2B5EF4-FFF2-40B4-BE49-F238E27FC236}">
                <a16:creationId xmlns:a16="http://schemas.microsoft.com/office/drawing/2014/main" id="{6170754B-60DF-54BB-B223-49171B69CFAF}"/>
              </a:ext>
            </a:extLst>
          </p:cNvPr>
          <p:cNvSpPr txBox="1"/>
          <p:nvPr/>
        </p:nvSpPr>
        <p:spPr>
          <a:xfrm>
            <a:off x="3505511" y="3485794"/>
            <a:ext cx="1906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6d </a:t>
            </a:r>
            <a:r>
              <a:rPr lang="fi-FI" sz="1400" b="1" baseline="30000" dirty="0">
                <a:solidFill>
                  <a:schemeClr val="tx2"/>
                </a:solidFill>
              </a:rPr>
              <a:t>2</a:t>
            </a:r>
            <a:r>
              <a:rPr lang="fi-FI" sz="1400" b="1" dirty="0">
                <a:solidFill>
                  <a:schemeClr val="tx2"/>
                </a:solidFill>
              </a:rPr>
              <a:t>D</a:t>
            </a:r>
            <a:r>
              <a:rPr lang="fi-FI" sz="1400" b="1" baseline="-25000" dirty="0">
                <a:solidFill>
                  <a:schemeClr val="tx2"/>
                </a:solidFill>
              </a:rPr>
              <a:t>5/2</a:t>
            </a:r>
            <a:endParaRPr lang="en-US" sz="1400" b="1" baseline="-250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66A81-003C-4282-946B-46649BBCD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6754" y="5517774"/>
            <a:ext cx="6764069" cy="11100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A target ion source system for fusion-evaporation reactions</a:t>
            </a:r>
          </a:p>
          <a:p>
            <a:pPr lvl="1"/>
            <a:r>
              <a:rPr lang="en-US" dirty="0"/>
              <a:t>Efficient: ~10 % for Ag, few % for Pd</a:t>
            </a:r>
          </a:p>
          <a:p>
            <a:pPr lvl="1"/>
            <a:r>
              <a:rPr lang="en-US" dirty="0"/>
              <a:t>Fast: ~8 </a:t>
            </a:r>
            <a:r>
              <a:rPr lang="en-US" dirty="0" err="1"/>
              <a:t>ms</a:t>
            </a:r>
            <a:r>
              <a:rPr lang="en-US" dirty="0"/>
              <a:t> for Ag, &lt; 1 s for Pd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E629D-E44F-2C1C-CDF6-B83193A039F9}"/>
              </a:ext>
            </a:extLst>
          </p:cNvPr>
          <p:cNvSpPr txBox="1"/>
          <p:nvPr/>
        </p:nvSpPr>
        <p:spPr>
          <a:xfrm>
            <a:off x="8228337" y="4798893"/>
            <a:ext cx="2752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US" sz="18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40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Ca(</a:t>
            </a:r>
            <a:r>
              <a:rPr lang="en-US" sz="18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58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Ni,p3n)</a:t>
            </a:r>
            <a:r>
              <a:rPr lang="en-US" sz="18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 94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Ag</a:t>
            </a:r>
            <a:endParaRPr lang="en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015E63-B6B4-8CAC-3C3F-3B4945FD8AFB}"/>
              </a:ext>
            </a:extLst>
          </p:cNvPr>
          <p:cNvSpPr txBox="1"/>
          <p:nvPr/>
        </p:nvSpPr>
        <p:spPr>
          <a:xfrm>
            <a:off x="417812" y="1456195"/>
            <a:ext cx="6103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Typically: Gas cell.  This time no buffer gas in chamber: reaction products caught in graphite catcher.</a:t>
            </a:r>
            <a:endParaRPr lang="en-FI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51076E-41BB-6086-EED6-938186B502B1}"/>
              </a:ext>
            </a:extLst>
          </p:cNvPr>
          <p:cNvSpPr txBox="1"/>
          <p:nvPr/>
        </p:nvSpPr>
        <p:spPr>
          <a:xfrm>
            <a:off x="-9779" y="6489451"/>
            <a:ext cx="59487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Reponen, M. et al. Review of Scientific Instruments 86, 123501 (2015)</a:t>
            </a:r>
          </a:p>
        </p:txBody>
      </p:sp>
    </p:spTree>
    <p:extLst>
      <p:ext uri="{BB962C8B-B14F-4D97-AF65-F5344CB8AC3E}">
        <p14:creationId xmlns:p14="http://schemas.microsoft.com/office/powerpoint/2010/main" val="212211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/>
      <p:bldP spid="30" grpId="0"/>
      <p:bldP spid="38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picture containing machine, LEGO, toy, engineering&#10;&#10;Description automatically generated">
            <a:extLst>
              <a:ext uri="{FF2B5EF4-FFF2-40B4-BE49-F238E27FC236}">
                <a16:creationId xmlns:a16="http://schemas.microsoft.com/office/drawing/2014/main" id="{DD2E4A7B-3EE7-95BD-09EC-31E68B9E4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9040" y="0"/>
            <a:ext cx="12047234" cy="635303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A8737-0094-E731-A11D-7C7F273C2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CF7B-2988-423D-A7CF-303C6837024A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D58B5-D25F-4F8B-0039-6230572C2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9AC-CF18-4943-995C-27CEABEE945A}" type="slidenum">
              <a:rPr lang="fi-FI" smtClean="0"/>
              <a:t>7</a:t>
            </a:fld>
            <a:endParaRPr lang="fi-FI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9925AE-8A08-8569-BE72-293F8DF01DBD}"/>
              </a:ext>
            </a:extLst>
          </p:cNvPr>
          <p:cNvSpPr txBox="1"/>
          <p:nvPr/>
        </p:nvSpPr>
        <p:spPr>
          <a:xfrm>
            <a:off x="473577" y="1273391"/>
            <a:ext cx="1663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RFQ </a:t>
            </a:r>
            <a:r>
              <a:rPr lang="fi-FI" dirty="0" err="1"/>
              <a:t>cooler</a:t>
            </a:r>
            <a:r>
              <a:rPr lang="fi-FI" dirty="0"/>
              <a:t> </a:t>
            </a:r>
            <a:r>
              <a:rPr lang="fi-FI" dirty="0" err="1"/>
              <a:t>buncher</a:t>
            </a:r>
            <a:endParaRPr lang="fi-FI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46BA79-81C3-1D3D-5836-AA3CEB166FC3}"/>
              </a:ext>
            </a:extLst>
          </p:cNvPr>
          <p:cNvSpPr txBox="1"/>
          <p:nvPr/>
        </p:nvSpPr>
        <p:spPr>
          <a:xfrm>
            <a:off x="1729740" y="675442"/>
            <a:ext cx="166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Mini </a:t>
            </a:r>
            <a:r>
              <a:rPr lang="fi-FI" dirty="0" err="1"/>
              <a:t>buncher</a:t>
            </a:r>
            <a:endParaRPr lang="fi-FI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BAF2EE-F958-F3B8-2547-AFB6BC33D575}"/>
              </a:ext>
            </a:extLst>
          </p:cNvPr>
          <p:cNvSpPr txBox="1"/>
          <p:nvPr/>
        </p:nvSpPr>
        <p:spPr>
          <a:xfrm>
            <a:off x="3393573" y="0"/>
            <a:ext cx="1663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Quadrupolar</a:t>
            </a:r>
            <a:r>
              <a:rPr lang="fi-FI" dirty="0"/>
              <a:t> </a:t>
            </a:r>
            <a:r>
              <a:rPr lang="fi-FI" dirty="0" err="1"/>
              <a:t>bender</a:t>
            </a:r>
            <a:endParaRPr lang="fi-FI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DB68A6-64E2-CB46-FC8F-09A0CCADD08E}"/>
              </a:ext>
            </a:extLst>
          </p:cNvPr>
          <p:cNvSpPr txBox="1"/>
          <p:nvPr/>
        </p:nvSpPr>
        <p:spPr>
          <a:xfrm>
            <a:off x="5500871" y="808861"/>
            <a:ext cx="1663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Injection</a:t>
            </a:r>
            <a:r>
              <a:rPr lang="fi-FI" dirty="0"/>
              <a:t> </a:t>
            </a:r>
            <a:r>
              <a:rPr lang="fi-FI" dirty="0" err="1"/>
              <a:t>chamber</a:t>
            </a:r>
            <a:endParaRPr lang="fi-FI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89D148-016F-4759-39E0-831E59947600}"/>
              </a:ext>
            </a:extLst>
          </p:cNvPr>
          <p:cNvSpPr txBox="1"/>
          <p:nvPr/>
        </p:nvSpPr>
        <p:spPr>
          <a:xfrm>
            <a:off x="7164704" y="1455192"/>
            <a:ext cx="118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Main </a:t>
            </a:r>
            <a:r>
              <a:rPr lang="fi-FI" dirty="0" err="1"/>
              <a:t>chamber</a:t>
            </a:r>
            <a:endParaRPr lang="fi-FI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E4BB47-5298-4C13-0132-0DF1E130155C}"/>
              </a:ext>
            </a:extLst>
          </p:cNvPr>
          <p:cNvSpPr txBox="1"/>
          <p:nvPr/>
        </p:nvSpPr>
        <p:spPr>
          <a:xfrm>
            <a:off x="9141384" y="2782941"/>
            <a:ext cx="2406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Extraction</a:t>
            </a:r>
            <a:r>
              <a:rPr lang="fi-FI" dirty="0"/>
              <a:t> </a:t>
            </a:r>
            <a:r>
              <a:rPr lang="fi-FI" dirty="0" err="1"/>
              <a:t>chamber</a:t>
            </a:r>
            <a:endParaRPr lang="fi-FI" dirty="0"/>
          </a:p>
          <a:p>
            <a:r>
              <a:rPr lang="fi-FI" dirty="0" err="1"/>
              <a:t>MagneToF</a:t>
            </a:r>
            <a:r>
              <a:rPr lang="fi-FI" dirty="0"/>
              <a:t>,</a:t>
            </a:r>
          </a:p>
          <a:p>
            <a:r>
              <a:rPr lang="fi-FI" dirty="0"/>
              <a:t>Silicon </a:t>
            </a:r>
            <a:r>
              <a:rPr lang="fi-FI" dirty="0" err="1"/>
              <a:t>detector</a:t>
            </a:r>
            <a:r>
              <a:rPr lang="fi-FI" dirty="0"/>
              <a:t>,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235192F-99C0-F6A0-4769-D7B38D30F993}"/>
              </a:ext>
            </a:extLst>
          </p:cNvPr>
          <p:cNvCxnSpPr>
            <a:cxnSpLocks/>
          </p:cNvCxnSpPr>
          <p:nvPr/>
        </p:nvCxnSpPr>
        <p:spPr>
          <a:xfrm>
            <a:off x="1910070" y="1723717"/>
            <a:ext cx="0" cy="7556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A184345-CA2F-2ADB-AE8C-00EC7C1CDE50}"/>
              </a:ext>
            </a:extLst>
          </p:cNvPr>
          <p:cNvCxnSpPr>
            <a:cxnSpLocks/>
          </p:cNvCxnSpPr>
          <p:nvPr/>
        </p:nvCxnSpPr>
        <p:spPr>
          <a:xfrm>
            <a:off x="2908290" y="1177746"/>
            <a:ext cx="0" cy="7556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494B842-6D3F-8891-1649-17D6DF9A9414}"/>
              </a:ext>
            </a:extLst>
          </p:cNvPr>
          <p:cNvCxnSpPr>
            <a:cxnSpLocks/>
          </p:cNvCxnSpPr>
          <p:nvPr/>
        </p:nvCxnSpPr>
        <p:spPr>
          <a:xfrm>
            <a:off x="3845550" y="646331"/>
            <a:ext cx="0" cy="7556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C4944FB-BA7E-8F3A-193C-EC4A6AA54DFC}"/>
              </a:ext>
            </a:extLst>
          </p:cNvPr>
          <p:cNvCxnSpPr>
            <a:cxnSpLocks/>
          </p:cNvCxnSpPr>
          <p:nvPr/>
        </p:nvCxnSpPr>
        <p:spPr>
          <a:xfrm>
            <a:off x="5678160" y="1507093"/>
            <a:ext cx="0" cy="7556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84F6E78-2021-1EE9-2B11-858147DCC872}"/>
              </a:ext>
            </a:extLst>
          </p:cNvPr>
          <p:cNvCxnSpPr>
            <a:cxnSpLocks/>
          </p:cNvCxnSpPr>
          <p:nvPr/>
        </p:nvCxnSpPr>
        <p:spPr>
          <a:xfrm>
            <a:off x="7301220" y="2166632"/>
            <a:ext cx="0" cy="7556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2ADF5A8-3F9C-E07D-8207-0A938A64D884}"/>
              </a:ext>
            </a:extLst>
          </p:cNvPr>
          <p:cNvCxnSpPr>
            <a:cxnSpLocks/>
          </p:cNvCxnSpPr>
          <p:nvPr/>
        </p:nvCxnSpPr>
        <p:spPr>
          <a:xfrm>
            <a:off x="8992860" y="2984907"/>
            <a:ext cx="0" cy="7556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1468BD7-670E-13E6-9484-E481D22DCC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7258" y="-169171"/>
                <a:ext cx="3975889" cy="2583777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269875" indent="-269875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41338" indent="-271463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Lato" panose="020F0502020204030203" pitchFamily="34" charset="0"/>
                  <a:buChar char="–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03275" indent="-261938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73150" indent="-269875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3025" indent="-269875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14488" indent="-271463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84363" indent="-269875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54238" indent="-269875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17763" indent="-263525" algn="l" defTabSz="914400" rtl="0" eaLnBrk="1" latinLnBrk="0" hangingPunct="1">
                  <a:lnSpc>
                    <a:spcPct val="120000"/>
                  </a:lnSpc>
                  <a:spcBef>
                    <a:spcPts val="4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1800" kern="1200" spc="-2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Wingdings" panose="05000000000000000000" pitchFamily="2" charset="2"/>
                  <a:buNone/>
                </a:pPr>
                <a:endParaRPr lang="fi-FI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fi-FI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fi-FI" b="1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fi-FI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i-FI" b="1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rad>
                      <m:r>
                        <a:rPr lang="fi-FI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fi-FI" b="1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fi-FI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fi-FI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en-GB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fi-FI" b="1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𝜮</m:t>
                    </m:r>
                    <m:r>
                      <a:rPr lang="fi-FI" b="1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 =</m:t>
                    </m:r>
                    <m:rad>
                      <m:radPr>
                        <m:degHide m:val="on"/>
                        <m:ctrlPr>
                          <a:rPr lang="fi-FI" b="1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rad>
                    <m:r>
                      <a:rPr lang="en-GB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fi-FI" b="1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rad>
                  </m:oMath>
                </a14:m>
                <a:r>
                  <a:rPr lang="fi-FI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	</a:t>
                </a:r>
                <a:endParaRPr lang="fi-FI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>
                      <m:r>
                        <a:rPr lang="fi-FI" b="1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𝑪𝒕𝒐𝒇</m:t>
                      </m:r>
                      <m:r>
                        <a:rPr lang="fi-FI" b="1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fi-FI" b="1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fi-FI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i-FI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GB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fi-FI" b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b="1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𝚫</m:t>
                        </m:r>
                        <m:r>
                          <a:rPr lang="fi-FI" b="1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𝑪𝒕𝒐𝒇</m:t>
                        </m:r>
                        <m:r>
                          <a:rPr lang="fi-FI" b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fi-FI" b="1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fi-FI" b="1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𝜮</m:t>
                        </m:r>
                        <m:r>
                          <m:rPr>
                            <m:nor/>
                          </m:rPr>
                          <a:rPr lang="fi-FI" b="1" i="0" dirty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i-FI" b="1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fi-FI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fi-FI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fi-FI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fi-FI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1468BD7-670E-13E6-9484-E481D22DC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258" y="-169171"/>
                <a:ext cx="3975889" cy="2583777"/>
              </a:xfrm>
              <a:prstGeom prst="rect">
                <a:avLst/>
              </a:prstGeom>
              <a:blipFill>
                <a:blip r:embed="rId4"/>
                <a:stretch>
                  <a:fillRect b="-3302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95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  <p:bldP spid="30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F9615-F64D-76B1-13CE-5C2FE309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Mini </a:t>
            </a:r>
            <a:r>
              <a:rPr lang="fi-FI" dirty="0" err="1"/>
              <a:t>buncher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AE564-BCD1-54A9-5098-295FD5126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63008-1022-0A0B-87FF-DCF7868B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1E794-1A73-85CD-0FF3-4C36D8DF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51E6C-9279-6E9E-F91D-38C982A5C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8</a:t>
            </a:fld>
            <a:endParaRPr lang="fi-FI"/>
          </a:p>
        </p:txBody>
      </p:sp>
      <p:pic>
        <p:nvPicPr>
          <p:cNvPr id="7" name="Content Placeholder 12" descr="A close-up of a mechanical device&#10;&#10;Description automatically generated with low confidence">
            <a:extLst>
              <a:ext uri="{FF2B5EF4-FFF2-40B4-BE49-F238E27FC236}">
                <a16:creationId xmlns:a16="http://schemas.microsoft.com/office/drawing/2014/main" id="{9D525C02-8DE1-C91C-A81E-83AE711DC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2208213"/>
            <a:ext cx="4040188" cy="3519488"/>
          </a:xfrm>
          <a:prstGeom prst="rect">
            <a:avLst/>
          </a:prstGeom>
        </p:spPr>
      </p:pic>
      <p:pic>
        <p:nvPicPr>
          <p:cNvPr id="8" name="Content Placeholder 14" descr="A picture containing text, indoor, computer, keyboard&#10;&#10;Description automatically generated">
            <a:extLst>
              <a:ext uri="{FF2B5EF4-FFF2-40B4-BE49-F238E27FC236}">
                <a16:creationId xmlns:a16="http://schemas.microsoft.com/office/drawing/2014/main" id="{BF108486-F0D6-3213-CB9B-CB18E31AD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2208213"/>
            <a:ext cx="7112000" cy="35194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F61F1F3-5698-4A0F-82C8-5A02148C5FB5}"/>
              </a:ext>
            </a:extLst>
          </p:cNvPr>
          <p:cNvSpPr txBox="1"/>
          <p:nvPr/>
        </p:nvSpPr>
        <p:spPr>
          <a:xfrm>
            <a:off x="5159896" y="476250"/>
            <a:ext cx="6891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~22-72 </a:t>
            </a:r>
            <a:r>
              <a:rPr lang="fi-FI" dirty="0" err="1"/>
              <a:t>ns</a:t>
            </a:r>
            <a:r>
              <a:rPr lang="fi-FI" dirty="0"/>
              <a:t> </a:t>
            </a:r>
            <a:r>
              <a:rPr lang="fi-FI" dirty="0" err="1"/>
              <a:t>bunches</a:t>
            </a:r>
            <a:r>
              <a:rPr lang="fi-FI" dirty="0"/>
              <a:t>, ~10-20 </a:t>
            </a:r>
            <a:r>
              <a:rPr lang="fi-FI" dirty="0" err="1"/>
              <a:t>eV</a:t>
            </a:r>
            <a:r>
              <a:rPr lang="fi-FI" dirty="0"/>
              <a:t> </a:t>
            </a:r>
            <a:r>
              <a:rPr lang="fi-FI" dirty="0" err="1"/>
              <a:t>energy</a:t>
            </a:r>
            <a:r>
              <a:rPr lang="fi-FI" dirty="0"/>
              <a:t> </a:t>
            </a:r>
            <a:r>
              <a:rPr lang="fi-FI" dirty="0" err="1"/>
              <a:t>spread</a:t>
            </a:r>
            <a:r>
              <a:rPr lang="fi-FI" dirty="0"/>
              <a:t>, </a:t>
            </a:r>
          </a:p>
          <a:p>
            <a:r>
              <a:rPr lang="fi-FI" dirty="0"/>
              <a:t>R0 = 3.75 mm </a:t>
            </a:r>
            <a:r>
              <a:rPr lang="fi-FI" dirty="0" err="1"/>
              <a:t>Typically</a:t>
            </a:r>
            <a:r>
              <a:rPr lang="fi-FI" dirty="0"/>
              <a:t> 3 MHz 1kVpp. ~50 % transmission.</a:t>
            </a:r>
          </a:p>
          <a:p>
            <a:r>
              <a:rPr lang="fi-FI" dirty="0"/>
              <a:t>2e+5 -1e+6 </a:t>
            </a:r>
            <a:r>
              <a:rPr lang="fi-FI" dirty="0" err="1"/>
              <a:t>ions</a:t>
            </a:r>
            <a:r>
              <a:rPr lang="fi-FI" dirty="0"/>
              <a:t> per </a:t>
            </a:r>
            <a:r>
              <a:rPr lang="fi-FI" dirty="0" err="1"/>
              <a:t>bunch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888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DA927-0C04-FA0E-5DA1-6016B788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EF949-D3A3-CE3C-1E60-BF34076F1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C21D5C-1652-64EB-77E4-1488B7DD1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7A5529-D6AD-7E29-C4EF-D91254405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9</a:t>
            </a:fld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4F066-3A05-C060-6B7E-1370F13976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Content Placeholder 10" descr="A graph of a diagram&#10;&#10;Description automatically generated with medium confidence">
            <a:extLst>
              <a:ext uri="{FF2B5EF4-FFF2-40B4-BE49-F238E27FC236}">
                <a16:creationId xmlns:a16="http://schemas.microsoft.com/office/drawing/2014/main" id="{EF5DE68E-D6B1-020F-6E07-DF73C404A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91" y="2126268"/>
            <a:ext cx="4904493" cy="403958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46FEF07-ED54-819D-8BD8-EAC96631D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52" y="2170187"/>
            <a:ext cx="5128534" cy="379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AB8C06-6B52-BB62-6F78-347FE9F0803F}"/>
              </a:ext>
            </a:extLst>
          </p:cNvPr>
          <p:cNvSpPr txBox="1"/>
          <p:nvPr/>
        </p:nvSpPr>
        <p:spPr>
          <a:xfrm>
            <a:off x="994770" y="5940606"/>
            <a:ext cx="1052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Virtanen, V. A. et al. </a:t>
            </a:r>
            <a:r>
              <a:rPr lang="en-US" sz="900" dirty="0" err="1"/>
              <a:t>Miniaturised</a:t>
            </a:r>
            <a:r>
              <a:rPr lang="en-US" sz="900" dirty="0"/>
              <a:t> cooler-buncher for reduction of longitudinal emittance at IGISOL. </a:t>
            </a:r>
          </a:p>
          <a:p>
            <a:r>
              <a:rPr lang="en-US" sz="900" dirty="0"/>
              <a:t>NIM-A1072, 170186 (2025).</a:t>
            </a:r>
            <a:endParaRPr lang="fi-FI" sz="900" dirty="0"/>
          </a:p>
        </p:txBody>
      </p:sp>
    </p:spTree>
    <p:extLst>
      <p:ext uri="{BB962C8B-B14F-4D97-AF65-F5344CB8AC3E}">
        <p14:creationId xmlns:p14="http://schemas.microsoft.com/office/powerpoint/2010/main" val="25586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62A7EC3-C65B-41A2-2B31-E5BE47719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2529" y="1232694"/>
            <a:ext cx="10164046" cy="439261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9DD33-7063-9F78-5D89-A3B7A1E5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35363-71F9-A13D-2E2C-AF859582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7C232-C7F6-EB9A-1AB0-FC48AD79D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836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F896E-8542-91A9-4B28-31494A84B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2002009-42FA-2473-6322-FE41E3794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3834" y="4219652"/>
            <a:ext cx="6769100" cy="168817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9ED0F-E794-790A-015B-E80FB5AC7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1B998-61E2-B086-C2AB-243EE242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61EC9-D833-301D-2364-C02735B31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11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11ACDF-080E-E9A3-227A-AB32B15FE1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71AAACD-A978-4B84-1F19-6ECA740BE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85839"/>
              </p:ext>
            </p:extLst>
          </p:nvPr>
        </p:nvGraphicFramePr>
        <p:xfrm>
          <a:off x="-4560887" y="5724949"/>
          <a:ext cx="11233150" cy="365760"/>
        </p:xfrm>
        <a:graphic>
          <a:graphicData uri="http://schemas.openxmlformats.org/drawingml/2006/table">
            <a:tbl>
              <a:tblPr/>
              <a:tblGrid>
                <a:gridCol w="5616575">
                  <a:extLst>
                    <a:ext uri="{9D8B030D-6E8A-4147-A177-3AD203B41FA5}">
                      <a16:colId xmlns:a16="http://schemas.microsoft.com/office/drawing/2014/main" val="1308091066"/>
                    </a:ext>
                  </a:extLst>
                </a:gridCol>
                <a:gridCol w="5616575">
                  <a:extLst>
                    <a:ext uri="{9D8B030D-6E8A-4147-A177-3AD203B41FA5}">
                      <a16:colId xmlns:a16="http://schemas.microsoft.com/office/drawing/2014/main" val="12485451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dirty="0">
                          <a:hlinkClick r:id="rId4"/>
                        </a:rPr>
                        <a:t>https://doi.org/10.48550/arXiv.2508.10048</a:t>
                      </a:r>
                      <a:endParaRPr lang="fi-FI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22472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7B2F88-146C-D2F4-8DE2-DC1ED4D1D734}"/>
                  </a:ext>
                </a:extLst>
              </p:cNvPr>
              <p:cNvSpPr txBox="1"/>
              <p:nvPr/>
            </p:nvSpPr>
            <p:spPr>
              <a:xfrm>
                <a:off x="1857084" y="1835213"/>
                <a:ext cx="3732304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i-FI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fi-FI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i-FI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i-FI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i-FI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̃"/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fi-FI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i-FI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i-FI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i-FI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i-FI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acc>
                            <m:accPr>
                              <m:chr m:val="̃"/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a:rPr lang="fi-FI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i-FI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̃"/>
                                  <m:ctrlPr>
                                    <a:rPr lang="fi-FI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i-FI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p>
                              <m:r>
                                <a:rPr lang="fi-FI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fi-FI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D7B2F88-146C-D2F4-8DE2-DC1ED4D1D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084" y="1835213"/>
                <a:ext cx="3732304" cy="312650"/>
              </a:xfrm>
              <a:prstGeom prst="rect">
                <a:avLst/>
              </a:prstGeom>
              <a:blipFill>
                <a:blip r:embed="rId5"/>
                <a:stretch>
                  <a:fillRect l="-817" t="-13725" r="-1797" b="-9804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029271-9BDB-9023-EB1F-EEAFAEA1FFCF}"/>
                  </a:ext>
                </a:extLst>
              </p:cNvPr>
              <p:cNvSpPr txBox="1"/>
              <p:nvPr/>
            </p:nvSpPr>
            <p:spPr>
              <a:xfrm>
                <a:off x="1991544" y="2434264"/>
                <a:ext cx="38674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i-FI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i-FI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i-FI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i-FI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i-FI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i-FI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i-FI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fi-FI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i-FI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i-FI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sSup>
                            <m:sSupPr>
                              <m:ctrlP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l-GR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fi-FI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fi-FI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i-FI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fi-FI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i-FI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</m:oMath>
                  </m:oMathPara>
                </a14:m>
                <a:endParaRPr lang="fi-FI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029271-9BDB-9023-EB1F-EEAFAEA1F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44" y="2434264"/>
                <a:ext cx="3867404" cy="276999"/>
              </a:xfrm>
              <a:prstGeom prst="rect">
                <a:avLst/>
              </a:prstGeom>
              <a:blipFill>
                <a:blip r:embed="rId6"/>
                <a:stretch>
                  <a:fillRect b="-41304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CD35C1-03F8-8557-E741-D3D737CCE26C}"/>
                  </a:ext>
                </a:extLst>
              </p:cNvPr>
              <p:cNvSpPr txBox="1"/>
              <p:nvPr/>
            </p:nvSpPr>
            <p:spPr>
              <a:xfrm>
                <a:off x="2020146" y="2949552"/>
                <a:ext cx="4172104" cy="280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fi-FI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fi-FI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i-FI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i-FI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i-FI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fi-FI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i-FI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i-FI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fi-FI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fi-FI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fi-FI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i-FI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fi-FI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i-FI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i-FI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i-FI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i-FI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fi-FI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fi-FI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i-FI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fi-FI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fi-FI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i-FI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fi-FI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i-FI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fi-FI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fi-FI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i-FI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i-FI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fi-FI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lang="fi-FI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i-FI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i-FI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fi-FI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</m:oMath>
                  </m:oMathPara>
                </a14:m>
                <a:endParaRPr lang="fi-FI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CD35C1-03F8-8557-E741-D3D737CCE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146" y="2949552"/>
                <a:ext cx="4172104" cy="280846"/>
              </a:xfrm>
              <a:prstGeom prst="rect">
                <a:avLst/>
              </a:prstGeom>
              <a:blipFill>
                <a:blip r:embed="rId7"/>
                <a:stretch>
                  <a:fillRect l="-292" b="-19565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4EDCA41-F39A-B226-9278-672CCA5DB156}"/>
                  </a:ext>
                </a:extLst>
              </p:cNvPr>
              <p:cNvSpPr txBox="1"/>
              <p:nvPr/>
            </p:nvSpPr>
            <p:spPr>
              <a:xfrm>
                <a:off x="2104891" y="3429000"/>
                <a:ext cx="4097147" cy="6691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i-FI" dirty="0">
                    <a:solidFill>
                      <a:schemeClr val="tx1"/>
                    </a:solidFill>
                  </a:rPr>
                  <a:t>R </a:t>
                </a:r>
                <a14:m>
                  <m:oMath xmlns:m="http://schemas.openxmlformats.org/officeDocument/2006/math">
                    <m:r>
                      <a:rPr lang="fi-FI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fi-FI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fi-FI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i-FI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i-FI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fi-FI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i-FI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λ</m:t>
                            </m:r>
                            <m:r>
                              <a:rPr lang="fi-FI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i-FI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sSup>
                              <m:sSupPr>
                                <m:ctrlPr>
                                  <a:rPr lang="el-GR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l-GR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b>
                                    <m:r>
                                      <a:rPr lang="fi-FI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l-GR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p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</m:d>
                      </m:num>
                      <m:den>
                        <m:r>
                          <a:rPr lang="fi-FI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fi-FI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i-FI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func>
                              <m:funcPr>
                                <m:ctrlPr>
                                  <a:rPr lang="fi-FI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i-FI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fi-FI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func>
                          </m:e>
                        </m:rad>
                        <m:rad>
                          <m:radPr>
                            <m:degHide m:val="on"/>
                            <m:ctrlPr>
                              <a:rPr lang="fi-FI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Sup>
                              <m:sSubSupPr>
                                <m:ctrlP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fi-FI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sub>
                              <m:sup>
                                <m:r>
                                  <a:rPr lang="fi-FI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fi-FI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fi-FI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fi-FI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fi-FI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i-FI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sSub>
                                          <m:sSubPr>
                                            <m:ctrlPr>
                                              <a:rPr lang="fi-FI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i-FI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fi-FI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fi-FI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  <m:r>
                                          <a:rPr lang="fi-FI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fi-FI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i-FI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fi-FI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fi-FI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fi-FI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fi-FI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fi-FI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fi-FI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fi-FI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sub>
                              <m:sup>
                                <m:r>
                                  <a:rPr lang="fi-FI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fi-FI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i-FI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fi-FI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fi-FI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fi-FI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i-FI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fi-FI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fi-FI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fi-FI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i-FI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fi-FI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sub>
                              <m:sup>
                                <m:r>
                                  <a:rPr lang="fi-FI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bSup>
                          </m:e>
                        </m:rad>
                      </m:den>
                    </m:f>
                  </m:oMath>
                </a14:m>
                <a:endParaRPr lang="fi-FI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4EDCA41-F39A-B226-9278-672CCA5DB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891" y="3429000"/>
                <a:ext cx="4097147" cy="669158"/>
              </a:xfrm>
              <a:prstGeom prst="rect">
                <a:avLst/>
              </a:prstGeom>
              <a:blipFill>
                <a:blip r:embed="rId8"/>
                <a:stretch>
                  <a:fillRect l="-3423"/>
                </a:stretch>
              </a:blipFill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50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80A5A5-8AF9-4972-95B0-D2651BCB8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</p:spPr>
        <p:txBody>
          <a:bodyPr anchor="t">
            <a:normAutofit/>
          </a:bodyPr>
          <a:lstStyle/>
          <a:p>
            <a:r>
              <a:rPr lang="fi-FI" dirty="0" err="1"/>
              <a:t>Changing</a:t>
            </a:r>
            <a:r>
              <a:rPr lang="fi-FI" dirty="0"/>
              <a:t> </a:t>
            </a:r>
            <a:r>
              <a:rPr lang="fi-FI" dirty="0" err="1"/>
              <a:t>trapping</a:t>
            </a:r>
            <a:r>
              <a:rPr lang="fi-FI" dirty="0"/>
              <a:t> </a:t>
            </a:r>
            <a:r>
              <a:rPr lang="fi-FI" dirty="0" err="1"/>
              <a:t>energy</a:t>
            </a:r>
            <a:endParaRPr lang="fi-FI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1EB1970-540C-4786-8408-C1AFC19FAF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4472" y="6381328"/>
            <a:ext cx="936104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1A8D66E-D4C1-438C-8B85-C19A0838289F}" type="datetime1">
              <a:rPr lang="fi-FI" smtClean="0"/>
              <a:pPr>
                <a:spcAft>
                  <a:spcPts val="600"/>
                </a:spcAft>
              </a:pPr>
              <a:t>24.9.2026</a:t>
            </a:fld>
            <a:endParaRPr lang="fi-FI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818A5F-9CAC-4116-A56E-E7163FA6C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81328"/>
            <a:ext cx="4248472" cy="21647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b="1"/>
              <a:t>JYU. Since 1863.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21C1A4-A421-4EC5-BD4B-EDD205B4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0576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FE3988A-0109-0B40-965D-9E0ED41EFEE4}" type="slidenum">
              <a:rPr lang="fi-FI" smtClean="0"/>
              <a:pPr>
                <a:spcAft>
                  <a:spcPts val="600"/>
                </a:spcAft>
              </a:pPr>
              <a:t>12</a:t>
            </a:fld>
            <a:endParaRPr lang="fi-FI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3BC9900-2552-41D5-AC91-B2A9D08D1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290512"/>
            <a:ext cx="965835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7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80D0DC9-ED51-167F-3419-F12E01C27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55" y="-12483"/>
            <a:ext cx="11160820" cy="439261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4FF25-A155-1B1A-8EF1-1ABB981A6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321D6-0C03-2360-0880-EF85A6349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DFEA5-3A14-12B8-55A4-817E109BF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13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BECE7D-0696-89AC-593B-64F58C35E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98" y="4165201"/>
            <a:ext cx="10465162" cy="21683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61252F-FF9B-747E-B45C-D5AD60047D6F}"/>
              </a:ext>
            </a:extLst>
          </p:cNvPr>
          <p:cNvSpPr txBox="1"/>
          <p:nvPr/>
        </p:nvSpPr>
        <p:spPr>
          <a:xfrm>
            <a:off x="551384" y="633355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Submitted to Nat. Comm.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98505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160D-DCA6-2424-C2C8-4D7BACF0B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03E0C-BE44-EB49-EF18-175444016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24.9.2026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2940B-BB93-567F-2CB6-6D6ED483E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14CDA-B855-ADF5-4CD7-479A851B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14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895EBF-36EA-0055-BC38-E138EC355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92" y="1992720"/>
            <a:ext cx="7595666" cy="33084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34095D-B449-9455-80F3-079D142EE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7788" y="2204863"/>
            <a:ext cx="4298290" cy="29301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F7F769-9E90-2984-605D-98CEF897B0A1}"/>
              </a:ext>
            </a:extLst>
          </p:cNvPr>
          <p:cNvSpPr txBox="1"/>
          <p:nvPr/>
        </p:nvSpPr>
        <p:spPr>
          <a:xfrm>
            <a:off x="8112224" y="5445224"/>
            <a:ext cx="3600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Discrete</a:t>
            </a:r>
            <a:r>
              <a:rPr lang="fi-FI" dirty="0"/>
              <a:t> Non-</a:t>
            </a:r>
            <a:r>
              <a:rPr lang="fi-FI" dirty="0" err="1"/>
              <a:t>Orthogonal</a:t>
            </a:r>
            <a:endParaRPr lang="fi-FI" dirty="0"/>
          </a:p>
          <a:p>
            <a:r>
              <a:rPr lang="fi-FI" dirty="0"/>
              <a:t>Shell-</a:t>
            </a:r>
            <a:r>
              <a:rPr lang="fi-FI" dirty="0" err="1"/>
              <a:t>Model</a:t>
            </a:r>
            <a:r>
              <a:rPr lang="fi-FI" dirty="0"/>
              <a:t> (DNO-SM) </a:t>
            </a:r>
            <a:r>
              <a:rPr lang="fi-FI" dirty="0" err="1"/>
              <a:t>formalism</a:t>
            </a:r>
            <a:r>
              <a:rPr lang="fi-FI" dirty="0"/>
              <a:t> </a:t>
            </a:r>
            <a:endParaRPr lang="en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831B86-E23E-5CF3-2377-C21AA5DE4470}"/>
              </a:ext>
            </a:extLst>
          </p:cNvPr>
          <p:cNvSpPr txBox="1"/>
          <p:nvPr/>
        </p:nvSpPr>
        <p:spPr>
          <a:xfrm>
            <a:off x="623392" y="5517232"/>
            <a:ext cx="669674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LSSM calculations utilizing the SDGN effective interaction</a:t>
            </a:r>
          </a:p>
          <a:p>
            <a:r>
              <a:rPr lang="en-GB" sz="1100" dirty="0"/>
              <a:t>reproduce the 5.49(10) MeV experimental (7+) and (21+) isomer energy difference in 94Ag (in red) within</a:t>
            </a:r>
          </a:p>
          <a:p>
            <a:r>
              <a:rPr lang="en-GB" sz="1100" dirty="0"/>
              <a:t>experimental uncertainties, in addition to the </a:t>
            </a:r>
            <a:r>
              <a:rPr lang="en-GB" sz="1100" dirty="0" err="1"/>
              <a:t>the</a:t>
            </a:r>
            <a:r>
              <a:rPr lang="en-GB" sz="1100" dirty="0"/>
              <a:t> spin-gap isomerism of the (21+) state. VS-IMSRG</a:t>
            </a:r>
          </a:p>
          <a:p>
            <a:r>
              <a:rPr lang="en-GB" sz="1100" dirty="0"/>
              <a:t>calculations with 1.8/2.0 (EM), and N3LOTexas chiral interactions produce a significantly lower excitation</a:t>
            </a:r>
          </a:p>
          <a:p>
            <a:r>
              <a:rPr lang="en-GB" sz="1100" dirty="0"/>
              <a:t>energy for the (21+) state, and thus a smaller energy gap between it and the (7+) state. </a:t>
            </a:r>
            <a:endParaRPr lang="en-FI" sz="1100" dirty="0"/>
          </a:p>
        </p:txBody>
      </p:sp>
    </p:spTree>
    <p:extLst>
      <p:ext uri="{BB962C8B-B14F-4D97-AF65-F5344CB8AC3E}">
        <p14:creationId xmlns:p14="http://schemas.microsoft.com/office/powerpoint/2010/main" val="411148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3C462-2FD5-22E2-FBCE-4C02F96BB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and conclusions</a:t>
            </a:r>
            <a:endParaRPr lang="en-FI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FB0C5C5-D98C-11DA-080E-A63FD4F5D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28528" y="1814506"/>
            <a:ext cx="8092479" cy="416931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2AB5E-1338-1579-5BB4-AAF20C51D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98C24-D164-35F2-FE19-551DBE75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4571D-BC12-867A-891A-6D6A33889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15</a:t>
            </a:fld>
            <a:endParaRPr lang="fi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C87A85-09D5-BF79-C2D5-E355D5E3F43F}"/>
              </a:ext>
            </a:extLst>
          </p:cNvPr>
          <p:cNvSpPr/>
          <p:nvPr/>
        </p:nvSpPr>
        <p:spPr>
          <a:xfrm>
            <a:off x="6009048" y="3718364"/>
            <a:ext cx="3647728" cy="2405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6A65FE0-97B2-80BA-5020-27EC628278AA}"/>
                  </a:ext>
                </a:extLst>
              </p:cNvPr>
              <p:cNvSpPr/>
              <p:nvPr/>
            </p:nvSpPr>
            <p:spPr>
              <a:xfrm>
                <a:off x="6537465" y="4280969"/>
                <a:ext cx="4824536" cy="646331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94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Ag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21+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→92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Rh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( 6+)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&lt;1.9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FI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6A65FE0-97B2-80BA-5020-27EC628278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465" y="4280969"/>
                <a:ext cx="482453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DABCEAE-17F6-1EAA-A99F-5CF3B47A6554}"/>
              </a:ext>
            </a:extLst>
          </p:cNvPr>
          <p:cNvSpPr txBox="1"/>
          <p:nvPr/>
        </p:nvSpPr>
        <p:spPr>
          <a:xfrm>
            <a:off x="6600056" y="5229200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Theory reproduces measured beta-decay half-life!  Theory: 0.45(3) s </a:t>
            </a:r>
          </a:p>
          <a:p>
            <a:r>
              <a:rPr lang="en-GB" dirty="0"/>
              <a:t>	  exp    :  0.40(4) s 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7087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449F4A3-89AA-7F83-F6E7-6E6B916C84F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38E261-5BBB-B55A-8771-F543676F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Thank you</a:t>
            </a:r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61493-3C11-145E-0273-812A75EA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E90D-FE23-4FB2-9E95-A78C890E1071}" type="datetime1">
              <a:rPr lang="fi-FI" smtClean="0"/>
              <a:t>24.9.2026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58B3A-D672-266E-1FFD-3084620A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308CE-7BD9-D154-07C4-547F860C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16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31C700-C856-B77B-2726-1CCD5BA62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32" y="1628800"/>
            <a:ext cx="10076336" cy="2938146"/>
          </a:xfrm>
          <a:prstGeom prst="rect">
            <a:avLst/>
          </a:prstGeom>
        </p:spPr>
      </p:pic>
      <p:pic>
        <p:nvPicPr>
          <p:cNvPr id="19" name="Picture 18" descr="A picture containing diagram&#10;&#10;Description automatically generated">
            <a:extLst>
              <a:ext uri="{FF2B5EF4-FFF2-40B4-BE49-F238E27FC236}">
                <a16:creationId xmlns:a16="http://schemas.microsoft.com/office/drawing/2014/main" id="{7D19FD97-E59D-7708-7087-9482E4FEB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346" y="4954210"/>
            <a:ext cx="2183916" cy="1545121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075C900F-B49D-B1CD-9BD1-99BC1AC94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73" y="5072008"/>
            <a:ext cx="1535200" cy="9949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BDB64EB-ACAF-AC02-F42B-12702D0AD94B}"/>
              </a:ext>
            </a:extLst>
          </p:cNvPr>
          <p:cNvSpPr txBox="1"/>
          <p:nvPr/>
        </p:nvSpPr>
        <p:spPr>
          <a:xfrm>
            <a:off x="6673704" y="5402496"/>
            <a:ext cx="50514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This project has received funding from the European Union’s Horizon 2020 research and innovation </a:t>
            </a:r>
            <a:r>
              <a:rPr lang="en-US" sz="1400" dirty="0" err="1"/>
              <a:t>programme</a:t>
            </a:r>
            <a:r>
              <a:rPr lang="en-US" sz="1400" dirty="0"/>
              <a:t> under grant agreement No 771036 (ERC </a:t>
            </a:r>
            <a:r>
              <a:rPr lang="en-US" sz="1400" dirty="0" err="1"/>
              <a:t>CoG</a:t>
            </a:r>
            <a:r>
              <a:rPr lang="en-US" sz="1400" dirty="0"/>
              <a:t> MAIDEN).</a:t>
            </a:r>
            <a:endParaRPr lang="fi-FI" sz="1400" dirty="0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336CF6F2-BECC-3961-5F9A-176BBAAEC6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7768" y="4844011"/>
            <a:ext cx="2293445" cy="126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4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O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.potx" id="{0DFE65F5-F1E1-403F-8A93-29D28E6C8532}" vid="{5D28690B-7111-41DF-9F1C-51C9F5A3512A}"/>
    </a:ext>
  </a:extLst>
</a:theme>
</file>

<file path=ppt/theme/theme2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2020 JYU Template</Template>
  <TotalTime>37677</TotalTime>
  <Words>752</Words>
  <Application>Microsoft Office PowerPoint</Application>
  <PresentationFormat>Widescreen</PresentationFormat>
  <Paragraphs>151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Aleo</vt:lpstr>
      <vt:lpstr>Arial</vt:lpstr>
      <vt:lpstr>Cambria Math</vt:lpstr>
      <vt:lpstr>Helvetica</vt:lpstr>
      <vt:lpstr>Lato</vt:lpstr>
      <vt:lpstr>Lato Black</vt:lpstr>
      <vt:lpstr>Wingdings</vt:lpstr>
      <vt:lpstr>JYO</vt:lpstr>
      <vt:lpstr>MR-ToF measurements of the exotic 94Ag</vt:lpstr>
      <vt:lpstr>N=Z nuclei near proton-dripline </vt:lpstr>
      <vt:lpstr>Two-proton radioactivity?</vt:lpstr>
      <vt:lpstr>Two-proton radioactivity?</vt:lpstr>
      <vt:lpstr>Methods</vt:lpstr>
      <vt:lpstr>Inductively Heated  Hot Cavity Cather Laser Ion Source </vt:lpstr>
      <vt:lpstr>PowerPoint Presentation</vt:lpstr>
      <vt:lpstr>The Mini buncher</vt:lpstr>
      <vt:lpstr>PowerPoint Presentation</vt:lpstr>
      <vt:lpstr>PowerPoint Presentation</vt:lpstr>
      <vt:lpstr>PowerPoint Presentation</vt:lpstr>
      <vt:lpstr>Changing trapping energy</vt:lpstr>
      <vt:lpstr>PowerPoint Presentation</vt:lpstr>
      <vt:lpstr>PowerPoint Presentation</vt:lpstr>
      <vt:lpstr>Results and conclusions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Reponen, Mikael</dc:creator>
  <cp:lastModifiedBy>Virtanen, Ville</cp:lastModifiedBy>
  <cp:revision>480</cp:revision>
  <dcterms:created xsi:type="dcterms:W3CDTF">2022-10-28T18:29:20Z</dcterms:created>
  <dcterms:modified xsi:type="dcterms:W3CDTF">2026-09-24T07:57:37Z</dcterms:modified>
</cp:coreProperties>
</file>