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  <p:sldMasterId id="2147483694" r:id="rId2"/>
  </p:sldMasterIdLst>
  <p:notesMasterIdLst>
    <p:notesMasterId r:id="rId49"/>
  </p:notesMasterIdLst>
  <p:handoutMasterIdLst>
    <p:handoutMasterId r:id="rId50"/>
  </p:handoutMasterIdLst>
  <p:sldIdLst>
    <p:sldId id="261" r:id="rId3"/>
    <p:sldId id="338" r:id="rId4"/>
    <p:sldId id="340" r:id="rId5"/>
    <p:sldId id="320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285" r:id="rId18"/>
    <p:sldId id="323" r:id="rId19"/>
    <p:sldId id="300" r:id="rId20"/>
    <p:sldId id="325" r:id="rId21"/>
    <p:sldId id="263" r:id="rId22"/>
    <p:sldId id="345" r:id="rId23"/>
    <p:sldId id="265" r:id="rId24"/>
    <p:sldId id="266" r:id="rId25"/>
    <p:sldId id="267" r:id="rId26"/>
    <p:sldId id="274" r:id="rId27"/>
    <p:sldId id="273" r:id="rId28"/>
    <p:sldId id="276" r:id="rId29"/>
    <p:sldId id="347" r:id="rId30"/>
    <p:sldId id="348" r:id="rId31"/>
    <p:sldId id="349" r:id="rId32"/>
    <p:sldId id="350" r:id="rId33"/>
    <p:sldId id="326" r:id="rId34"/>
    <p:sldId id="351" r:id="rId35"/>
    <p:sldId id="354" r:id="rId36"/>
    <p:sldId id="293" r:id="rId37"/>
    <p:sldId id="355" r:id="rId38"/>
    <p:sldId id="343" r:id="rId39"/>
    <p:sldId id="336" r:id="rId40"/>
    <p:sldId id="339" r:id="rId41"/>
    <p:sldId id="275" r:id="rId42"/>
    <p:sldId id="356" r:id="rId43"/>
    <p:sldId id="307" r:id="rId44"/>
    <p:sldId id="357" r:id="rId45"/>
    <p:sldId id="352" r:id="rId46"/>
    <p:sldId id="331" r:id="rId47"/>
    <p:sldId id="332" r:id="rId4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and content" id="{58F8A6B9-5A75-422F-9349-25CC9F55341F}">
          <p14:sldIdLst>
            <p14:sldId id="261"/>
          </p14:sldIdLst>
        </p14:section>
        <p14:section name="Introduction" id="{8AB8D04D-553D-42BA-B8A7-0474D46D4D90}">
          <p14:sldIdLst>
            <p14:sldId id="338"/>
            <p14:sldId id="340"/>
            <p14:sldId id="320"/>
          </p14:sldIdLst>
        </p14:section>
        <p14:section name="LRDR technique" id="{FA1301F2-E17D-43A1-B2A3-B7F2BD85A500}">
          <p14:sldIdLst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285"/>
            <p14:sldId id="323"/>
          </p14:sldIdLst>
        </p14:section>
        <p14:section name="LRDR at IGLIS" id="{89CE4F8E-8292-4C73-BE75-5C770743D23D}">
          <p14:sldIdLst>
            <p14:sldId id="300"/>
            <p14:sldId id="325"/>
            <p14:sldId id="263"/>
            <p14:sldId id="345"/>
            <p14:sldId id="265"/>
            <p14:sldId id="266"/>
            <p14:sldId id="267"/>
            <p14:sldId id="274"/>
            <p14:sldId id="273"/>
            <p14:sldId id="276"/>
            <p14:sldId id="347"/>
            <p14:sldId id="348"/>
            <p14:sldId id="349"/>
            <p14:sldId id="350"/>
            <p14:sldId id="326"/>
            <p14:sldId id="351"/>
            <p14:sldId id="354"/>
          </p14:sldIdLst>
        </p14:section>
        <p14:section name="conclusion" id="{D73E33EE-10F5-442B-A50C-C7BC05DC3A99}">
          <p14:sldIdLst>
            <p14:sldId id="293"/>
            <p14:sldId id="355"/>
            <p14:sldId id="343"/>
            <p14:sldId id="336"/>
            <p14:sldId id="339"/>
            <p14:sldId id="275"/>
            <p14:sldId id="356"/>
            <p14:sldId id="307"/>
            <p14:sldId id="357"/>
            <p14:sldId id="352"/>
            <p14:sldId id="331"/>
            <p14:sldId id="33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D5D"/>
    <a:srgbClr val="38BA73"/>
    <a:srgbClr val="3BBB75"/>
    <a:srgbClr val="22888E"/>
    <a:srgbClr val="23888E"/>
    <a:srgbClr val="3B528B"/>
    <a:srgbClr val="3A518A"/>
    <a:srgbClr val="FF0000"/>
    <a:srgbClr val="232323"/>
    <a:srgbClr val="008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E01D5B-B8CC-4BAF-8142-DDE9AC731A7E}" v="24" dt="2026-09-21T12:51:07.7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62" autoAdjust="0"/>
    <p:restoredTop sz="73107" autoAdjust="0"/>
  </p:normalViewPr>
  <p:slideViewPr>
    <p:cSldViewPr snapToObjects="1">
      <p:cViewPr varScale="1">
        <p:scale>
          <a:sx n="66" d="100"/>
          <a:sy n="66" d="100"/>
        </p:scale>
        <p:origin x="8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158" d="100"/>
          <a:sy n="158" d="100"/>
        </p:scale>
        <p:origin x="424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9639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040A7-18A0-707D-E637-336E7A4F6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9912EC-19D8-27CB-56FA-2AB6E1A56B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6C52D-A78B-1068-0680-58584DC28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52E0F9-508B-7F71-FDD2-A66883FB28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5639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299DA-465C-9A08-E0E8-95F7978E4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48B6DF-A8D0-6EF5-E61D-6FC7F58BEE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0186C-464F-E13B-0460-0C934EDA7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 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06B63-592D-3DB0-96A3-911E0A601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3377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6880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4295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8886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9631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8739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LRDR when applied in a atomic beam unit is not suitable for radioactive species. 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7406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3258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40548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4307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EDC3F-295C-C804-BFD3-FD3AAE129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6389BA-0485-9BF5-6D61-7CAA745C32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5E9B9-5709-9740-1349-01DAAAE0D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F5627-D38F-5A6F-DA7E-C2735DE29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6131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A1DF9-F19E-3CD5-A05B-4658188D9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0404D1-A6B9-BF26-DDCD-83565F48E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ACEB27-D129-309B-FC19-BB95F3A06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F4188-5EF7-85BE-19EB-A669B387AF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7682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264BD-CC77-2C2E-3F3A-62F0606B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E4A9B3-A851-699E-B54D-6020F01FAC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A77FC-54AA-3BC9-F373-A7F5F8DE3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FF2D1-4E04-CAE5-0B6F-477607932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43154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2CBF9-A1B4-330C-5865-443A9DF3E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E5B6D5-26E6-8F93-CFD9-40B7ED932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E39ECD-A1C4-0627-6307-2EBFD5423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B50E8-A725-8051-6A37-154204163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102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5887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FEB9F-EACF-C32F-A825-E72F65C48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072D27-65A1-E335-2222-C7EAAA7F1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91AE23-B33A-BE64-F820-D7D1F833E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0B287-C8C8-4AC5-CB45-A3BCBC4062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14660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3875B-A7EE-44AB-12D7-35DCCA1EE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2024A0-3E0C-9793-399B-ED3BBC091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4A163-71CC-B1DD-F19D-6B1F2E26B0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information does </a:t>
            </a:r>
            <a:r>
              <a:rPr lang="en-US" dirty="0" err="1"/>
              <a:t>em</a:t>
            </a:r>
            <a:r>
              <a:rPr lang="en-US" dirty="0"/>
              <a:t> moments provides, brief description of deformation of levels</a:t>
            </a:r>
          </a:p>
          <a:p>
            <a:r>
              <a:rPr lang="en-US" dirty="0"/>
              <a:t>Extensive measurements over the years favored by new facilities and techniques, study of evolution across isotopic chains, especially in deformed regions and across nuclear shell closures</a:t>
            </a:r>
          </a:p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3AC26-A05D-AD8C-5684-94850F87CA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3501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5378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647998"/>
            <a:ext cx="12193200" cy="445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8135" cy="72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B9A38-937D-4C26-85CB-37C320FB7B8A}" type="datetime1">
              <a:rPr lang="nl-BE" smtClean="0"/>
              <a:t>21/09/2026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524" cy="2386800"/>
          </a:xfrm>
        </p:spPr>
        <p:txBody>
          <a:bodyPr anchor="b"/>
          <a:lstStyle>
            <a:lvl1pPr>
              <a:defRPr sz="40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5241-E6E6-42BE-80FD-AB4EBA540ADE}" type="datetime1">
              <a:rPr lang="nl-BE" smtClean="0"/>
              <a:t>21/09/2026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237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248262" y="3248513"/>
            <a:ext cx="4368673" cy="237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2148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43">
          <p15:clr>
            <a:srgbClr val="FBAE40"/>
          </p15:clr>
        </p15:guide>
        <p15:guide id="2" pos="420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264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ECE-0D42-473E-AE58-A342ECFA2540}" type="datetime1">
              <a:rPr lang="nl-BE" smtClean="0"/>
              <a:t>21/09/2026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50403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43" userDrawn="1">
          <p15:clr>
            <a:srgbClr val="FBAE40"/>
          </p15:clr>
        </p15:guide>
        <p15:guide id="2" pos="4203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52B-8B61-4C47-B5BF-FE7314C5243F}" type="datetime1">
              <a:rPr lang="nl-BE" smtClean="0"/>
              <a:t>21/09/2026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9" name="Tijdelijke aanduiding voor tekst 2"/>
          <p:cNvSpPr>
            <a:spLocks noGrp="1"/>
          </p:cNvSpPr>
          <p:nvPr>
            <p:ph idx="1"/>
          </p:nvPr>
        </p:nvSpPr>
        <p:spPr>
          <a:xfrm>
            <a:off x="576000" y="1656000"/>
            <a:ext cx="54000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217200" y="1656000"/>
            <a:ext cx="5400000" cy="446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9589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5421575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76000" y="2276271"/>
            <a:ext cx="5421575" cy="38376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56000"/>
            <a:ext cx="5445000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276271"/>
            <a:ext cx="5445000" cy="38376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EC41-2667-4FE5-8869-A4D5F36724F3}" type="datetime1">
              <a:rPr lang="nl-BE" smtClean="0"/>
              <a:t>21/09/2026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400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66FC-5BCA-46D2-9908-941589E0E61B}" type="datetime1">
              <a:rPr lang="nl-BE" smtClean="0"/>
              <a:t>21/09/2026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663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31AB-641F-44B0-B48A-E6D5EFF50EF3}" type="datetime1">
              <a:rPr lang="nl-BE" smtClean="0"/>
              <a:t>21/09/2026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7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Fin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0"/>
            <a:ext cx="12193200" cy="6209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9120" y="510988"/>
            <a:ext cx="11039793" cy="5184424"/>
          </a:xfrm>
        </p:spPr>
        <p:txBody>
          <a:bodyPr anchor="ctr" anchorCtr="0">
            <a:no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D2E35-AAE9-4621-BD34-FFCDA3064D28}" type="datetime1">
              <a:rPr lang="nl-BE" smtClean="0"/>
              <a:t>21/09/2026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0" y="647998"/>
            <a:ext cx="12193200" cy="6210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8135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1350253"/>
            <a:ext cx="4648209" cy="5507747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76003" y="4359604"/>
            <a:ext cx="8333999" cy="1655999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1800000"/>
            <a:ext cx="8334000" cy="2386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32038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420B-3ED6-4EF5-9277-666E3C87FFFC}" type="datetime1">
              <a:rPr lang="nl-BE" smtClean="0"/>
              <a:t>21/09/2026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005E77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32277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0FD94-BE5D-4AA5-993F-DB6A46C5A997}" type="datetime1">
              <a:rPr lang="nl-BE" smtClean="0"/>
              <a:t>21/09/2026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270691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00" y="6353999"/>
            <a:ext cx="1008305" cy="36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6D560C73-45C4-4539-8C20-CC59E4B4A209}" type="datetime1">
              <a:rPr lang="nl-BE" smtClean="0"/>
              <a:t>21/09/2026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Instituut voor Kern- en Stralingsfysica, KU Leuven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76000" y="6210000"/>
            <a:ext cx="648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61" r:id="rId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00" y="6353999"/>
            <a:ext cx="1008305" cy="36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16000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E052AC59-8C98-477D-A394-FD90046DF6DA}" type="datetime1">
              <a:rPr lang="nl-BE" smtClean="0"/>
              <a:t>21/09/2026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Instituut voor Kern- en Stralingsfysica, KU Leuven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76000" y="6210000"/>
            <a:ext cx="648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25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4.png"/><Relationship Id="rId7" Type="http://schemas.openxmlformats.org/officeDocument/2006/relationships/image" Target="../media/image28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5.png"/><Relationship Id="rId5" Type="http://schemas.openxmlformats.org/officeDocument/2006/relationships/image" Target="../media/image60.png"/><Relationship Id="rId10" Type="http://schemas.openxmlformats.org/officeDocument/2006/relationships/image" Target="../media/image64.pn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6.png"/><Relationship Id="rId7" Type="http://schemas.openxmlformats.org/officeDocument/2006/relationships/image" Target="../media/image67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4" Type="http://schemas.openxmlformats.org/officeDocument/2006/relationships/image" Target="../media/image38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02773" y="1138179"/>
            <a:ext cx="9426418" cy="1551734"/>
          </a:xfrm>
        </p:spPr>
        <p:txBody>
          <a:bodyPr>
            <a:noAutofit/>
          </a:bodyPr>
          <a:lstStyle/>
          <a:p>
            <a:r>
              <a:rPr lang="en-BE" sz="3600" b="1" dirty="0"/>
              <a:t>Laser Radiofrequency Double Resonance Spectroscopy in a Collimated </a:t>
            </a:r>
            <a:br>
              <a:rPr lang="en-US" sz="3600" b="1" dirty="0"/>
            </a:br>
            <a:r>
              <a:rPr lang="en-BE" sz="3600" b="1" dirty="0"/>
              <a:t>Supersonic Gas-jet Expansion</a:t>
            </a:r>
            <a:endParaRPr lang="nl-NL" sz="3200" b="1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6AEEEC0-5178-07D9-CEE6-B21A35D0D23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1231" b="21231"/>
          <a:stretch>
            <a:fillRect/>
          </a:stretch>
        </p:blipFill>
        <p:spPr>
          <a:xfrm>
            <a:off x="7733720" y="1812446"/>
            <a:ext cx="4368673" cy="44688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89607" y="5225374"/>
            <a:ext cx="8153827" cy="1152854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</a:pPr>
            <a:r>
              <a:rPr lang="nl-NL" sz="2000" b="1" dirty="0"/>
              <a:t>Andrea Raggio</a:t>
            </a:r>
            <a:r>
              <a:rPr lang="nl-NL" sz="2000" b="1" baseline="30000" dirty="0"/>
              <a:t>1</a:t>
            </a:r>
            <a:r>
              <a:rPr lang="nl-NL" sz="2000" dirty="0"/>
              <a:t>, Pierre Lassegues</a:t>
            </a:r>
            <a:r>
              <a:rPr lang="nl-NL" sz="2000" baseline="30000" dirty="0"/>
              <a:t>2</a:t>
            </a:r>
            <a:r>
              <a:rPr lang="nl-NL" sz="2000" dirty="0"/>
              <a:t>, </a:t>
            </a:r>
            <a:r>
              <a:rPr lang="nl-NL" sz="2000" dirty="0" err="1"/>
              <a:t>Maylis</a:t>
            </a:r>
            <a:r>
              <a:rPr lang="nl-NL" sz="2000" dirty="0"/>
              <a:t> Brun</a:t>
            </a:r>
            <a:r>
              <a:rPr lang="nl-NL" sz="2000" baseline="30000" dirty="0"/>
              <a:t>2</a:t>
            </a:r>
            <a:r>
              <a:rPr lang="nl-NL" sz="2000" dirty="0"/>
              <a:t>, Ruben de Groote</a:t>
            </a:r>
            <a:r>
              <a:rPr lang="nl-NL" sz="2000" baseline="30000" dirty="0"/>
              <a:t>1</a:t>
            </a:r>
            <a:r>
              <a:rPr lang="nl-NL" sz="2000" dirty="0"/>
              <a:t>, Antoine de Roubin</a:t>
            </a:r>
            <a:r>
              <a:rPr lang="nl-NL" sz="2000" baseline="30000" dirty="0"/>
              <a:t>2</a:t>
            </a:r>
            <a:r>
              <a:rPr lang="nl-NL" sz="2000" dirty="0"/>
              <a:t>, Rafael Ferrer Garcia</a:t>
            </a:r>
            <a:r>
              <a:rPr lang="nl-NL" sz="2000" baseline="30000" dirty="0"/>
              <a:t>1</a:t>
            </a:r>
            <a:r>
              <a:rPr lang="nl-NL" sz="2000" dirty="0"/>
              <a:t>, </a:t>
            </a:r>
            <a:r>
              <a:rPr lang="en-US" sz="2000" dirty="0"/>
              <a:t>Harshithbabu</a:t>
            </a:r>
            <a:r>
              <a:rPr lang="en-US" sz="2000" baseline="30000" dirty="0"/>
              <a:t>1 </a:t>
            </a:r>
            <a:r>
              <a:rPr lang="en-US" sz="2000" dirty="0"/>
              <a:t>, Wout Saelens</a:t>
            </a:r>
            <a:r>
              <a:rPr lang="en-US" sz="2000" baseline="30000" dirty="0"/>
              <a:t>1</a:t>
            </a:r>
            <a:endParaRPr lang="nl-NL" sz="2000" baseline="30000" dirty="0"/>
          </a:p>
          <a:p>
            <a:pPr>
              <a:spcBef>
                <a:spcPts val="0"/>
              </a:spcBef>
            </a:pPr>
            <a:endParaRPr lang="nl-NL" sz="2000" baseline="30000" dirty="0"/>
          </a:p>
          <a:p>
            <a:pPr>
              <a:spcBef>
                <a:spcPts val="0"/>
              </a:spcBef>
            </a:pPr>
            <a:r>
              <a:rPr lang="nl-NL" sz="1200" baseline="30000" dirty="0"/>
              <a:t>1</a:t>
            </a:r>
            <a:r>
              <a:rPr lang="nl-NL" sz="1200" dirty="0"/>
              <a:t> KU Leuven, Instituut voor Kern- en Stralingsfysica, B-3001 Leuven, Belgium</a:t>
            </a:r>
          </a:p>
          <a:p>
            <a:pPr>
              <a:spcBef>
                <a:spcPts val="0"/>
              </a:spcBef>
            </a:pPr>
            <a:r>
              <a:rPr lang="nl-NL" sz="1200" baseline="30000" dirty="0"/>
              <a:t>2</a:t>
            </a:r>
            <a:r>
              <a:rPr lang="nl-NL" sz="1200" dirty="0"/>
              <a:t> </a:t>
            </a:r>
            <a:r>
              <a:rPr lang="en-US" sz="1200" dirty="0"/>
              <a:t>Université de Caen Normandie, ENSICAEN, CNRS/IN2P3, LPC Caen UMR6534, F-14000 Caen, France</a:t>
            </a:r>
            <a:endParaRPr lang="nl-NL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F8DF8-074D-4C53-C0A5-2C78A7A580FE}"/>
              </a:ext>
            </a:extLst>
          </p:cNvPr>
          <p:cNvSpPr txBox="1"/>
          <p:nvPr/>
        </p:nvSpPr>
        <p:spPr>
          <a:xfrm>
            <a:off x="1" y="645601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Colloque GANIL                                                                                                                           21-25 September 2026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5E47C-1824-C8C8-EFCF-A28A3C86F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E0D435-E234-D193-5E6F-90355ECC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455BEB-F737-8E4A-BFEC-504539D6E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</a:t>
            </a:fld>
            <a:endParaRPr lang="nl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32B883-5BF5-CEE3-6BA4-D96E264B8D7A}"/>
              </a:ext>
            </a:extLst>
          </p:cNvPr>
          <p:cNvSpPr txBox="1"/>
          <p:nvPr/>
        </p:nvSpPr>
        <p:spPr>
          <a:xfrm>
            <a:off x="330060" y="306759"/>
            <a:ext cx="11861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Electromagnetic moments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0F0C53-9D73-8636-9DD6-81173B867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b="16786"/>
          <a:stretch>
            <a:fillRect/>
          </a:stretch>
        </p:blipFill>
        <p:spPr>
          <a:xfrm>
            <a:off x="1499391" y="1016199"/>
            <a:ext cx="4449098" cy="19738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A3C1D3-0D62-0151-FA7E-D6403B8B8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829" y="1480102"/>
            <a:ext cx="5658698" cy="27912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74D614-3917-0D05-6892-D77F061AC556}"/>
              </a:ext>
            </a:extLst>
          </p:cNvPr>
          <p:cNvSpPr txBox="1"/>
          <p:nvPr/>
        </p:nvSpPr>
        <p:spPr>
          <a:xfrm>
            <a:off x="6526916" y="4472091"/>
            <a:ext cx="549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μ</a:t>
            </a:r>
            <a:r>
              <a:rPr lang="en-US" dirty="0"/>
              <a:t>  and Q extensively studied across the nuclear chart</a:t>
            </a:r>
            <a:endParaRPr lang="en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4C0F6B-7AD2-D844-7470-01F890D7773D}"/>
              </a:ext>
            </a:extLst>
          </p:cNvPr>
          <p:cNvSpPr txBox="1"/>
          <p:nvPr/>
        </p:nvSpPr>
        <p:spPr>
          <a:xfrm>
            <a:off x="6526916" y="5062431"/>
            <a:ext cx="5494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Limited studies on Ω due to the sensitivity and resolution required</a:t>
            </a:r>
            <a:endParaRPr lang="en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AA4E8C-0EF9-47BA-EE05-EF4F3021B1B4}"/>
              </a:ext>
            </a:extLst>
          </p:cNvPr>
          <p:cNvSpPr txBox="1"/>
          <p:nvPr/>
        </p:nvSpPr>
        <p:spPr>
          <a:xfrm>
            <a:off x="8494776" y="1317951"/>
            <a:ext cx="5760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/>
              <a:t>μ</a:t>
            </a:r>
            <a:endParaRPr lang="en-BE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BC9BEE-51C8-2CD0-23D0-E0C25DA875D3}"/>
              </a:ext>
            </a:extLst>
          </p:cNvPr>
          <p:cNvSpPr txBox="1"/>
          <p:nvPr/>
        </p:nvSpPr>
        <p:spPr>
          <a:xfrm>
            <a:off x="9876615" y="1339059"/>
            <a:ext cx="5760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Q</a:t>
            </a:r>
            <a:endParaRPr lang="en-BE" sz="2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34DB23-DA86-71DD-421F-696ED5E0B6F4}"/>
              </a:ext>
            </a:extLst>
          </p:cNvPr>
          <p:cNvSpPr txBox="1"/>
          <p:nvPr/>
        </p:nvSpPr>
        <p:spPr>
          <a:xfrm>
            <a:off x="11445368" y="1344204"/>
            <a:ext cx="5760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/>
              <a:t>Ω</a:t>
            </a:r>
            <a:endParaRPr lang="en-BE" sz="2400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DCEE18-79A5-72E2-540B-D36A0970F5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4" r="10232" b="10103"/>
          <a:stretch>
            <a:fillRect/>
          </a:stretch>
        </p:blipFill>
        <p:spPr>
          <a:xfrm>
            <a:off x="194816" y="2918605"/>
            <a:ext cx="5925440" cy="31069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32A5BB-2A73-471A-BDEF-24C2EFB8D4BF}"/>
              </a:ext>
            </a:extLst>
          </p:cNvPr>
          <p:cNvSpPr txBox="1"/>
          <p:nvPr/>
        </p:nvSpPr>
        <p:spPr>
          <a:xfrm>
            <a:off x="170560" y="4033309"/>
            <a:ext cx="742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/>
              <a:t>209</a:t>
            </a:r>
            <a:r>
              <a:rPr lang="en-US" dirty="0"/>
              <a:t>Bi</a:t>
            </a:r>
          </a:p>
          <a:p>
            <a:r>
              <a:rPr lang="en-US" sz="1400" dirty="0">
                <a:latin typeface="Amasis MT Pro" panose="020F0502020204030204" pitchFamily="18" charset="0"/>
              </a:rPr>
              <a:t>I = 9/2</a:t>
            </a:r>
            <a:endParaRPr lang="en-BE" sz="1400" dirty="0">
              <a:latin typeface="Amasis MT Pro" panose="020F0502020204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8460BA-9E2B-4D0C-C655-87C39CCD5007}"/>
              </a:ext>
            </a:extLst>
          </p:cNvPr>
          <p:cNvSpPr txBox="1"/>
          <p:nvPr/>
        </p:nvSpPr>
        <p:spPr>
          <a:xfrm>
            <a:off x="-159289" y="4803298"/>
            <a:ext cx="140220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aseline="30000" dirty="0">
                <a:latin typeface="Amasis MT Pro" panose="02040504050005020304" pitchFamily="18" charset="0"/>
              </a:rPr>
              <a:t>Atomic G.S. </a:t>
            </a:r>
          </a:p>
          <a:p>
            <a:pPr algn="ctr"/>
            <a:r>
              <a:rPr lang="en-US" sz="2000" baseline="30000" dirty="0">
                <a:latin typeface="Amasis MT Pro" panose="02040504050005020304" pitchFamily="18" charset="0"/>
              </a:rPr>
              <a:t>J = 3/2</a:t>
            </a:r>
            <a:endParaRPr lang="en-BE" sz="2000" dirty="0">
              <a:latin typeface="Amasis MT Pro" panose="020405040500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1B778F-44B5-F002-BFE7-E5CB3FFA49CF}"/>
              </a:ext>
            </a:extLst>
          </p:cNvPr>
          <p:cNvSpPr txBox="1"/>
          <p:nvPr/>
        </p:nvSpPr>
        <p:spPr>
          <a:xfrm>
            <a:off x="2151221" y="6278787"/>
            <a:ext cx="4112664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Mertzimekis</a:t>
            </a:r>
            <a:r>
              <a:rPr lang="en-US" sz="1400" dirty="0">
                <a:solidFill>
                  <a:schemeClr val="bg1"/>
                </a:solidFill>
              </a:rPr>
              <a:t>, T. J., et. al </a:t>
            </a:r>
            <a:r>
              <a:rPr lang="en-US" sz="1400" i="1" dirty="0">
                <a:solidFill>
                  <a:schemeClr val="bg1"/>
                </a:solidFill>
              </a:rPr>
              <a:t>NIM A</a:t>
            </a:r>
            <a:r>
              <a:rPr lang="en-US" sz="1400" dirty="0">
                <a:solidFill>
                  <a:schemeClr val="bg1"/>
                </a:solidFill>
              </a:rPr>
              <a:t> 807 (2016): 56-60.</a:t>
            </a:r>
          </a:p>
          <a:p>
            <a:r>
              <a:rPr lang="en-US" sz="1400" dirty="0">
                <a:solidFill>
                  <a:schemeClr val="bg1"/>
                </a:solidFill>
              </a:rPr>
              <a:t>Li, </a:t>
            </a:r>
            <a:r>
              <a:rPr lang="en-US" sz="1400" dirty="0" err="1">
                <a:solidFill>
                  <a:schemeClr val="bg1"/>
                </a:solidFill>
              </a:rPr>
              <a:t>Jiguang</a:t>
            </a:r>
            <a:r>
              <a:rPr lang="en-US" sz="1400" dirty="0">
                <a:solidFill>
                  <a:schemeClr val="bg1"/>
                </a:solidFill>
              </a:rPr>
              <a:t>, et al </a:t>
            </a:r>
            <a:r>
              <a:rPr lang="en-US" sz="1400" i="1" dirty="0">
                <a:solidFill>
                  <a:schemeClr val="bg1"/>
                </a:solidFill>
              </a:rPr>
              <a:t>Atoms</a:t>
            </a:r>
            <a:r>
              <a:rPr lang="en-US" sz="1400" dirty="0">
                <a:solidFill>
                  <a:schemeClr val="bg1"/>
                </a:solidFill>
              </a:rPr>
              <a:t> 10.4 (2022): 132.</a:t>
            </a:r>
          </a:p>
          <a:p>
            <a:pPr marL="342900" indent="-342900">
              <a:buAutoNum type="arabicParenBoth"/>
            </a:pPr>
            <a:endParaRPr lang="en-BE" sz="1100" dirty="0"/>
          </a:p>
        </p:txBody>
      </p:sp>
    </p:spTree>
    <p:extLst>
      <p:ext uri="{BB962C8B-B14F-4D97-AF65-F5344CB8AC3E}">
        <p14:creationId xmlns:p14="http://schemas.microsoft.com/office/powerpoint/2010/main" val="4121517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59FDB-12BF-FF23-7C68-0366A1406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1305A-998A-53E5-DE5D-298121F0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F7D4B-BDD1-4DD7-FD68-4F67B90B3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3</a:t>
            </a:fld>
            <a:endParaRPr lang="nl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F4A353-A71C-4889-3171-EAF1A4BD901A}"/>
              </a:ext>
            </a:extLst>
          </p:cNvPr>
          <p:cNvSpPr txBox="1"/>
          <p:nvPr/>
        </p:nvSpPr>
        <p:spPr>
          <a:xfrm>
            <a:off x="330060" y="306759"/>
            <a:ext cx="11861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Magnetic nuclear moments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D86065-A5B5-284D-2612-DC6C74FFCC64}"/>
              </a:ext>
            </a:extLst>
          </p:cNvPr>
          <p:cNvSpPr txBox="1"/>
          <p:nvPr/>
        </p:nvSpPr>
        <p:spPr>
          <a:xfrm>
            <a:off x="1718008" y="6272150"/>
            <a:ext cx="4858061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Persson, J.R., At. Data </a:t>
            </a:r>
            <a:r>
              <a:rPr lang="en-US" sz="1400" dirty="0" err="1">
                <a:solidFill>
                  <a:schemeClr val="bg1"/>
                </a:solidFill>
              </a:rPr>
              <a:t>Nucl</a:t>
            </a:r>
            <a:r>
              <a:rPr lang="en-US" sz="1400" dirty="0">
                <a:solidFill>
                  <a:schemeClr val="bg1"/>
                </a:solidFill>
              </a:rPr>
              <a:t>. Data Tables 99 (2013) 62–68.</a:t>
            </a:r>
          </a:p>
          <a:p>
            <a:r>
              <a:rPr lang="de-DE" sz="1400" dirty="0">
                <a:solidFill>
                  <a:schemeClr val="bg1"/>
                </a:solidFill>
              </a:rPr>
              <a:t>Büttgenbach, S., Hyperfine Interact. 20 (1984) 1–64.</a:t>
            </a:r>
            <a:endParaRPr lang="en-US" sz="1100" dirty="0">
              <a:solidFill>
                <a:schemeClr val="bg1"/>
              </a:solidFill>
            </a:endParaRPr>
          </a:p>
          <a:p>
            <a:endParaRPr lang="en-BE" sz="11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255B5D-6496-327F-974F-639942A37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13858"/>
            <a:ext cx="5239790" cy="16566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65D9D3-ADB4-9311-7582-2D8894DE03CB}"/>
              </a:ext>
            </a:extLst>
          </p:cNvPr>
          <p:cNvSpPr txBox="1"/>
          <p:nvPr/>
        </p:nvSpPr>
        <p:spPr>
          <a:xfrm>
            <a:off x="576000" y="1445603"/>
            <a:ext cx="4986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μ and </a:t>
            </a:r>
            <a:r>
              <a:rPr lang="el-GR" dirty="0"/>
              <a:t>Ω</a:t>
            </a:r>
            <a:r>
              <a:rPr lang="en-US" dirty="0"/>
              <a:t> are linked to the same underlying magnetic degrees of freedom but probe them in different ways.</a:t>
            </a:r>
            <a:endParaRPr lang="en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505566-8E46-671D-7F90-8F1032A3ABDC}"/>
              </a:ext>
            </a:extLst>
          </p:cNvPr>
          <p:cNvSpPr txBox="1"/>
          <p:nvPr/>
        </p:nvSpPr>
        <p:spPr>
          <a:xfrm>
            <a:off x="576000" y="2968391"/>
            <a:ext cx="498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Hyperfine anomalies (HFA)</a:t>
            </a:r>
            <a:endParaRPr lang="en-BE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9E188F-5F6B-FF03-7B75-AEA5B6C4C795}"/>
              </a:ext>
            </a:extLst>
          </p:cNvPr>
          <p:cNvSpPr txBox="1"/>
          <p:nvPr/>
        </p:nvSpPr>
        <p:spPr>
          <a:xfrm>
            <a:off x="576000" y="3381148"/>
            <a:ext cx="3342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24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</a:rPr>
              <a:t>𝐴 ≈𝒦 𝑔𝐼 (1+𝜀) </a:t>
            </a:r>
            <a:endParaRPr lang="en-BE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7E7FFF-944A-539A-E569-DD016777AE31}"/>
              </a:ext>
            </a:extLst>
          </p:cNvPr>
          <p:cNvSpPr txBox="1"/>
          <p:nvPr/>
        </p:nvSpPr>
        <p:spPr>
          <a:xfrm>
            <a:off x="576000" y="4545547"/>
            <a:ext cx="60938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24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</a:rPr>
              <a:t>𝛥≡(𝐴</a:t>
            </a:r>
            <a:r>
              <a:rPr lang="en-BE" sz="2400" b="0" i="0" u="none" strike="noStrike" baseline="30000" dirty="0">
                <a:solidFill>
                  <a:srgbClr val="000000"/>
                </a:solidFill>
                <a:latin typeface="Cambria Math" panose="02040503050406030204" pitchFamily="18" charset="0"/>
              </a:rPr>
              <a:t>(1)</a:t>
            </a:r>
            <a:r>
              <a:rPr lang="en-BE" sz="24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</a:rPr>
              <a:t>/𝑔𝐼</a:t>
            </a:r>
            <a:r>
              <a:rPr lang="en-BE" sz="2400" b="0" i="0" u="none" strike="noStrike" baseline="30000" dirty="0">
                <a:solidFill>
                  <a:srgbClr val="000000"/>
                </a:solidFill>
                <a:latin typeface="Cambria Math" panose="02040503050406030204" pitchFamily="18" charset="0"/>
              </a:rPr>
              <a:t>(1)</a:t>
            </a:r>
            <a:r>
              <a:rPr lang="en-BE" sz="24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</a:rPr>
              <a:t>)</a:t>
            </a:r>
            <a:r>
              <a:rPr lang="en-BE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/ (</a:t>
            </a:r>
            <a:r>
              <a:rPr lang="en-BE" sz="24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</a:rPr>
              <a:t>𝐴</a:t>
            </a:r>
            <a:r>
              <a:rPr lang="en-BE" sz="2400" b="0" i="0" u="none" strike="noStrike" baseline="30000" dirty="0">
                <a:solidFill>
                  <a:srgbClr val="000000"/>
                </a:solidFill>
                <a:latin typeface="Cambria Math" panose="02040503050406030204" pitchFamily="18" charset="0"/>
              </a:rPr>
              <a:t>(2)</a:t>
            </a:r>
            <a:r>
              <a:rPr lang="en-BE" sz="24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</a:rPr>
              <a:t>/𝑔𝐼</a:t>
            </a:r>
            <a:r>
              <a:rPr lang="en-BE" sz="2400" b="0" i="0" u="none" strike="noStrike" baseline="30000" dirty="0">
                <a:solidFill>
                  <a:srgbClr val="000000"/>
                </a:solidFill>
                <a:latin typeface="Cambria Math" panose="02040503050406030204" pitchFamily="18" charset="0"/>
              </a:rPr>
              <a:t>(2)</a:t>
            </a:r>
            <a:r>
              <a:rPr lang="en-BE" sz="24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</a:rPr>
              <a:t>) </a:t>
            </a:r>
            <a:endParaRPr lang="en-BE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388210-DBD9-A5C5-0A78-C537B46B806A}"/>
              </a:ext>
            </a:extLst>
          </p:cNvPr>
          <p:cNvSpPr txBox="1"/>
          <p:nvPr/>
        </p:nvSpPr>
        <p:spPr>
          <a:xfrm>
            <a:off x="576000" y="3842813"/>
            <a:ext cx="484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Effects of nuclear magnetization distribution (Bohr–Weisskopf  correction)</a:t>
            </a:r>
            <a:endParaRPr lang="en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5B2E60-ABF9-9EBF-097E-7A347FFA37DD}"/>
              </a:ext>
            </a:extLst>
          </p:cNvPr>
          <p:cNvSpPr txBox="1"/>
          <p:nvPr/>
        </p:nvSpPr>
        <p:spPr>
          <a:xfrm>
            <a:off x="576000" y="5045601"/>
            <a:ext cx="484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Accessed through differential measurements (~0.1% variations)</a:t>
            </a:r>
            <a:endParaRPr lang="en-B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C11F4C-3CBF-C701-D24E-38D9F62FF80C}"/>
              </a:ext>
            </a:extLst>
          </p:cNvPr>
          <p:cNvSpPr txBox="1"/>
          <p:nvPr/>
        </p:nvSpPr>
        <p:spPr>
          <a:xfrm>
            <a:off x="6096000" y="3129477"/>
            <a:ext cx="5634446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μ  </a:t>
            </a:r>
            <a:r>
              <a:rPr lang="en-US" dirty="0"/>
              <a:t>dipole strength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Ω</a:t>
            </a:r>
            <a:r>
              <a:rPr lang="en-US" b="1" dirty="0"/>
              <a:t>  </a:t>
            </a:r>
            <a:r>
              <a:rPr lang="en-US" dirty="0"/>
              <a:t>higher order multipole sensitivity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HFA </a:t>
            </a:r>
            <a:r>
              <a:rPr lang="en-US" dirty="0"/>
              <a:t>radial sensitivity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BC4B34-2F58-808D-64E7-E45BB7CD573D}"/>
              </a:ext>
            </a:extLst>
          </p:cNvPr>
          <p:cNvSpPr txBox="1"/>
          <p:nvPr/>
        </p:nvSpPr>
        <p:spPr>
          <a:xfrm>
            <a:off x="5646357" y="4856969"/>
            <a:ext cx="6479177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highlight>
                  <a:srgbClr val="FFFF00"/>
                </a:highlight>
              </a:rPr>
              <a:t>No systematic investigation available across isotopic chains</a:t>
            </a:r>
          </a:p>
        </p:txBody>
      </p:sp>
    </p:spTree>
    <p:extLst>
      <p:ext uri="{BB962C8B-B14F-4D97-AF65-F5344CB8AC3E}">
        <p14:creationId xmlns:p14="http://schemas.microsoft.com/office/powerpoint/2010/main" val="3558503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0E2EF9-5388-C8D1-3603-67216161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2A6776-6D07-5AD7-CF55-1A04E6033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4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CB33EA6-FB27-5D02-550E-E528D59AA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laser spectroscopy techniques</a:t>
            </a:r>
            <a:endParaRPr lang="en-BE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BB026520-3B4F-D930-22CD-BC224C11CD8E}"/>
              </a:ext>
            </a:extLst>
          </p:cNvPr>
          <p:cNvSpPr txBox="1">
            <a:spLocks/>
          </p:cNvSpPr>
          <p:nvPr/>
        </p:nvSpPr>
        <p:spPr>
          <a:xfrm>
            <a:off x="367948" y="1425205"/>
            <a:ext cx="5400000" cy="43006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400" kern="12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Methods used at RIB facilities:</a:t>
            </a:r>
          </a:p>
          <a:p>
            <a:pPr lvl="1"/>
            <a:r>
              <a:rPr lang="en-US" dirty="0"/>
              <a:t>Environmental effects (temperature, pressure)</a:t>
            </a:r>
          </a:p>
          <a:p>
            <a:pPr lvl="2"/>
            <a:r>
              <a:rPr lang="en-US" dirty="0"/>
              <a:t>CLS: ≈ 10-100 MHz</a:t>
            </a:r>
          </a:p>
          <a:p>
            <a:pPr lvl="1"/>
            <a:r>
              <a:rPr lang="en-US" dirty="0"/>
              <a:t>Natural and power broadening</a:t>
            </a:r>
          </a:p>
          <a:p>
            <a:pPr lvl="2"/>
            <a:r>
              <a:rPr lang="en-US" dirty="0"/>
              <a:t>Linewidth: ≈ 1 / state lifetime</a:t>
            </a:r>
          </a:p>
          <a:p>
            <a:pPr lvl="2"/>
            <a:r>
              <a:rPr lang="en-US" dirty="0"/>
              <a:t>E1 lines ≈ 10 MHz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endParaRPr lang="LID4096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954321-FEB8-7BC6-F8D5-2BCF9378F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122" y="1532329"/>
            <a:ext cx="6386355" cy="43543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365BB5-D757-1C25-2B10-D0B5B7867F55}"/>
              </a:ext>
            </a:extLst>
          </p:cNvPr>
          <p:cNvSpPr txBox="1"/>
          <p:nvPr/>
        </p:nvSpPr>
        <p:spPr>
          <a:xfrm>
            <a:off x="1040677" y="6379935"/>
            <a:ext cx="9673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200" dirty="0">
                <a:solidFill>
                  <a:schemeClr val="bg1"/>
                </a:solidFill>
              </a:rPr>
              <a:t>Yang, X.</a:t>
            </a:r>
            <a:r>
              <a:rPr lang="en-US" sz="1200" dirty="0">
                <a:solidFill>
                  <a:schemeClr val="bg1"/>
                </a:solidFill>
              </a:rPr>
              <a:t> , et al </a:t>
            </a:r>
            <a:r>
              <a:rPr lang="en-BE" sz="1200" i="1" dirty="0">
                <a:solidFill>
                  <a:schemeClr val="bg1"/>
                </a:solidFill>
              </a:rPr>
              <a:t>Progress in Particle and Nuclear Physics</a:t>
            </a:r>
            <a:r>
              <a:rPr lang="en-BE" sz="1200" dirty="0">
                <a:solidFill>
                  <a:schemeClr val="bg1"/>
                </a:solidFill>
              </a:rPr>
              <a:t> 129 (2023): 104005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12A2A4-5577-2517-0A67-B83FE1AC2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312209" y="4517555"/>
            <a:ext cx="2166097" cy="13088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DCF488-4527-FCAC-9819-3D23162C05AF}"/>
              </a:ext>
            </a:extLst>
          </p:cNvPr>
          <p:cNvSpPr txBox="1"/>
          <p:nvPr/>
        </p:nvSpPr>
        <p:spPr>
          <a:xfrm>
            <a:off x="1120549" y="5063463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Resolution</a:t>
            </a:r>
            <a:endParaRPr lang="en-BE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6D0C1A-2F36-6901-F77D-E46F021B7A2C}"/>
              </a:ext>
            </a:extLst>
          </p:cNvPr>
          <p:cNvSpPr txBox="1"/>
          <p:nvPr/>
        </p:nvSpPr>
        <p:spPr>
          <a:xfrm>
            <a:off x="2430594" y="5063463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Sensitivity</a:t>
            </a:r>
            <a:endParaRPr lang="en-BE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6903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993C97-C210-257E-8B77-0AA9952A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5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1C2257D-3B73-F457-B57F-9935D1966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99FF45-EF09-71E2-A09B-896EC4FF0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44" y="1010517"/>
            <a:ext cx="6367740" cy="51535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E0743B-82E0-9C78-BA8D-8210BB46C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337" y="912389"/>
            <a:ext cx="3745100" cy="5217943"/>
          </a:xfrm>
          <a:prstGeom prst="rect">
            <a:avLst/>
          </a:prstGeom>
        </p:spPr>
      </p:pic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443DF018-FF84-ABDD-95EA-7CF8DEE51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</p:spTree>
    <p:extLst>
      <p:ext uri="{BB962C8B-B14F-4D97-AF65-F5344CB8AC3E}">
        <p14:creationId xmlns:p14="http://schemas.microsoft.com/office/powerpoint/2010/main" val="2712914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54879-4806-7FD7-4952-8A7ED7292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B3F922-F890-7696-204B-C66B3A002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6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87FF867-0BC3-C304-3E2E-3EEA14AF4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453A5F-636F-9F70-728B-57A10D05AB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5444" y="1014843"/>
            <a:ext cx="6367739" cy="51535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BAA977-A8DE-BBAC-33A7-C55933CFD3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79337" y="912389"/>
            <a:ext cx="3745099" cy="5217943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C3F6006-141B-A75A-B419-A1FD9539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</p:spTree>
    <p:extLst>
      <p:ext uri="{BB962C8B-B14F-4D97-AF65-F5344CB8AC3E}">
        <p14:creationId xmlns:p14="http://schemas.microsoft.com/office/powerpoint/2010/main" val="4105378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92AD8-E526-316D-97A6-E5A032100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EB2366-557A-F4FB-E9BC-00D44DDF7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7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4E61E49-0ECB-BDDC-36FB-B3B7BA596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1B32F-6D2C-D3AD-F12F-D987A12040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5444" y="1010517"/>
            <a:ext cx="6367739" cy="51535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CCA0CC-B78A-7784-5018-EEEA8808FB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79337" y="912390"/>
            <a:ext cx="3745099" cy="5217941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5B8DEA5-4739-D1A4-23BE-7CB1E0488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043A8DA-D058-8D42-88C2-0B8EC756FB61}"/>
              </a:ext>
            </a:extLst>
          </p:cNvPr>
          <p:cNvSpPr/>
          <p:nvPr/>
        </p:nvSpPr>
        <p:spPr>
          <a:xfrm>
            <a:off x="2305047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9B2AAE3-3C07-5775-C743-DAB3CBE0695E}"/>
              </a:ext>
            </a:extLst>
          </p:cNvPr>
          <p:cNvSpPr/>
          <p:nvPr/>
        </p:nvSpPr>
        <p:spPr>
          <a:xfrm>
            <a:off x="250973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D288FD4-9B3E-DEE7-E169-F61B023A0BC7}"/>
              </a:ext>
            </a:extLst>
          </p:cNvPr>
          <p:cNvSpPr/>
          <p:nvPr/>
        </p:nvSpPr>
        <p:spPr>
          <a:xfrm>
            <a:off x="2712399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609F4D5-C11B-AD59-BCF0-6D5F7F18C357}"/>
              </a:ext>
            </a:extLst>
          </p:cNvPr>
          <p:cNvSpPr/>
          <p:nvPr/>
        </p:nvSpPr>
        <p:spPr>
          <a:xfrm>
            <a:off x="291506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8577B8B-7A41-9909-C44A-D5479676B533}"/>
              </a:ext>
            </a:extLst>
          </p:cNvPr>
          <p:cNvSpPr/>
          <p:nvPr/>
        </p:nvSpPr>
        <p:spPr>
          <a:xfrm>
            <a:off x="3117725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5ED8127-D908-315B-19FD-908CF32C57B6}"/>
              </a:ext>
            </a:extLst>
          </p:cNvPr>
          <p:cNvSpPr/>
          <p:nvPr/>
        </p:nvSpPr>
        <p:spPr>
          <a:xfrm>
            <a:off x="332038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CB90AC8-8827-C5BE-8DA2-4FD646C4C2D4}"/>
              </a:ext>
            </a:extLst>
          </p:cNvPr>
          <p:cNvSpPr/>
          <p:nvPr/>
        </p:nvSpPr>
        <p:spPr>
          <a:xfrm>
            <a:off x="3523051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4D3A5A1-085F-AAE6-FBC9-A104E13A00B7}"/>
              </a:ext>
            </a:extLst>
          </p:cNvPr>
          <p:cNvSpPr/>
          <p:nvPr/>
        </p:nvSpPr>
        <p:spPr>
          <a:xfrm>
            <a:off x="372571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603C663-35C1-8ACA-B10F-D1D309490699}"/>
              </a:ext>
            </a:extLst>
          </p:cNvPr>
          <p:cNvSpPr/>
          <p:nvPr/>
        </p:nvSpPr>
        <p:spPr>
          <a:xfrm>
            <a:off x="3928377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D4DCC7A-C061-D569-B94F-2F277986831D}"/>
              </a:ext>
            </a:extLst>
          </p:cNvPr>
          <p:cNvSpPr/>
          <p:nvPr/>
        </p:nvSpPr>
        <p:spPr>
          <a:xfrm>
            <a:off x="413104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CA3EF12-BC62-3982-AFFD-92D1F904C95D}"/>
              </a:ext>
            </a:extLst>
          </p:cNvPr>
          <p:cNvSpPr/>
          <p:nvPr/>
        </p:nvSpPr>
        <p:spPr>
          <a:xfrm>
            <a:off x="4333703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9FE8026-6092-4D14-5954-CBE6816675DE}"/>
              </a:ext>
            </a:extLst>
          </p:cNvPr>
          <p:cNvSpPr/>
          <p:nvPr/>
        </p:nvSpPr>
        <p:spPr>
          <a:xfrm>
            <a:off x="453636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32B3851-716C-86B4-4D0C-052850F667DD}"/>
              </a:ext>
            </a:extLst>
          </p:cNvPr>
          <p:cNvSpPr/>
          <p:nvPr/>
        </p:nvSpPr>
        <p:spPr>
          <a:xfrm>
            <a:off x="4739029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CE5E940-15CF-6750-8D2E-B4686EBF463C}"/>
              </a:ext>
            </a:extLst>
          </p:cNvPr>
          <p:cNvSpPr/>
          <p:nvPr/>
        </p:nvSpPr>
        <p:spPr>
          <a:xfrm>
            <a:off x="494169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4B93359-7A45-F986-901A-2CF1EC8D5D5B}"/>
              </a:ext>
            </a:extLst>
          </p:cNvPr>
          <p:cNvSpPr/>
          <p:nvPr/>
        </p:nvSpPr>
        <p:spPr>
          <a:xfrm>
            <a:off x="5144355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A42A03D-8F15-DE3C-7CF2-11C782905F1C}"/>
              </a:ext>
            </a:extLst>
          </p:cNvPr>
          <p:cNvSpPr/>
          <p:nvPr/>
        </p:nvSpPr>
        <p:spPr>
          <a:xfrm>
            <a:off x="534701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0DCB4DF-1BE8-0D15-5C3D-8070E639B935}"/>
              </a:ext>
            </a:extLst>
          </p:cNvPr>
          <p:cNvSpPr/>
          <p:nvPr/>
        </p:nvSpPr>
        <p:spPr>
          <a:xfrm>
            <a:off x="5549681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1DAD4A4-FB93-C546-761C-389A15E89A7B}"/>
              </a:ext>
            </a:extLst>
          </p:cNvPr>
          <p:cNvSpPr/>
          <p:nvPr/>
        </p:nvSpPr>
        <p:spPr>
          <a:xfrm>
            <a:off x="575234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AEEB4E8-08E5-22D3-9722-EA64701843FC}"/>
              </a:ext>
            </a:extLst>
          </p:cNvPr>
          <p:cNvSpPr/>
          <p:nvPr/>
        </p:nvSpPr>
        <p:spPr>
          <a:xfrm>
            <a:off x="5955007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25BDB9C-672E-FAA5-38EB-2628CDDF787F}"/>
              </a:ext>
            </a:extLst>
          </p:cNvPr>
          <p:cNvSpPr/>
          <p:nvPr/>
        </p:nvSpPr>
        <p:spPr>
          <a:xfrm>
            <a:off x="615767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5CAB23F-65E9-9C86-680B-D9A4636062C1}"/>
              </a:ext>
            </a:extLst>
          </p:cNvPr>
          <p:cNvSpPr/>
          <p:nvPr/>
        </p:nvSpPr>
        <p:spPr>
          <a:xfrm>
            <a:off x="6360333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A622964-B632-15D6-E5DC-73A864E6F685}"/>
              </a:ext>
            </a:extLst>
          </p:cNvPr>
          <p:cNvSpPr/>
          <p:nvPr/>
        </p:nvSpPr>
        <p:spPr>
          <a:xfrm>
            <a:off x="656299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35287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35DB0-4D42-3FCE-CA11-0C3480917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388EE0-E553-E1E0-B505-0325B9C43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8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13A350E-FF18-201B-AB9A-24458B58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19F313-C919-2DEE-AC45-8C1F958C95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725444" y="1010517"/>
            <a:ext cx="6367739" cy="51535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6E805A-08F6-83B1-F356-B2F886B166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8079337" y="912390"/>
            <a:ext cx="3745098" cy="5217941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9498CFD-3527-A9FF-BEFE-13EB4042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72D8209-EB65-AEEB-453B-CA4C16E38AC2}"/>
              </a:ext>
            </a:extLst>
          </p:cNvPr>
          <p:cNvSpPr/>
          <p:nvPr/>
        </p:nvSpPr>
        <p:spPr>
          <a:xfrm>
            <a:off x="2305047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6CB7F40-27F4-DD94-39F3-E465D3425E37}"/>
              </a:ext>
            </a:extLst>
          </p:cNvPr>
          <p:cNvSpPr/>
          <p:nvPr/>
        </p:nvSpPr>
        <p:spPr>
          <a:xfrm>
            <a:off x="250973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46C8FB0-B9C0-9F4C-D80E-CE6B823654E5}"/>
              </a:ext>
            </a:extLst>
          </p:cNvPr>
          <p:cNvSpPr/>
          <p:nvPr/>
        </p:nvSpPr>
        <p:spPr>
          <a:xfrm>
            <a:off x="2712399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A0A4F6B-C36D-9A2C-AFB5-6873CA50E342}"/>
              </a:ext>
            </a:extLst>
          </p:cNvPr>
          <p:cNvSpPr/>
          <p:nvPr/>
        </p:nvSpPr>
        <p:spPr>
          <a:xfrm>
            <a:off x="291506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0D3E009-B095-6429-3877-A093FA8A4E08}"/>
              </a:ext>
            </a:extLst>
          </p:cNvPr>
          <p:cNvSpPr/>
          <p:nvPr/>
        </p:nvSpPr>
        <p:spPr>
          <a:xfrm>
            <a:off x="3117725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A604D88-9C8F-68B6-7D57-3035D833760A}"/>
              </a:ext>
            </a:extLst>
          </p:cNvPr>
          <p:cNvSpPr/>
          <p:nvPr/>
        </p:nvSpPr>
        <p:spPr>
          <a:xfrm>
            <a:off x="332038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05DD3E25-4AE5-15BA-8A84-7F3F7F8C75D7}"/>
              </a:ext>
            </a:extLst>
          </p:cNvPr>
          <p:cNvSpPr/>
          <p:nvPr/>
        </p:nvSpPr>
        <p:spPr>
          <a:xfrm>
            <a:off x="3523051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93B6D78-B3A8-A9D6-E480-EFEE826D2E55}"/>
              </a:ext>
            </a:extLst>
          </p:cNvPr>
          <p:cNvSpPr/>
          <p:nvPr/>
        </p:nvSpPr>
        <p:spPr>
          <a:xfrm>
            <a:off x="372571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3D9810E-F042-77A5-139C-1290F7777B5A}"/>
              </a:ext>
            </a:extLst>
          </p:cNvPr>
          <p:cNvSpPr/>
          <p:nvPr/>
        </p:nvSpPr>
        <p:spPr>
          <a:xfrm>
            <a:off x="3928377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148CE89-5EEA-02E9-73EE-CAF2E2C128AF}"/>
              </a:ext>
            </a:extLst>
          </p:cNvPr>
          <p:cNvSpPr/>
          <p:nvPr/>
        </p:nvSpPr>
        <p:spPr>
          <a:xfrm>
            <a:off x="413104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0309177-4F11-4781-349A-CCFDD264917C}"/>
              </a:ext>
            </a:extLst>
          </p:cNvPr>
          <p:cNvSpPr/>
          <p:nvPr/>
        </p:nvSpPr>
        <p:spPr>
          <a:xfrm>
            <a:off x="4333703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7D53B98-57F6-EDA5-EC2D-28322938670B}"/>
              </a:ext>
            </a:extLst>
          </p:cNvPr>
          <p:cNvSpPr/>
          <p:nvPr/>
        </p:nvSpPr>
        <p:spPr>
          <a:xfrm>
            <a:off x="453636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B593A2E-2E2B-8EB8-9532-EDDE67AC4625}"/>
              </a:ext>
            </a:extLst>
          </p:cNvPr>
          <p:cNvSpPr/>
          <p:nvPr/>
        </p:nvSpPr>
        <p:spPr>
          <a:xfrm>
            <a:off x="4739029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50158FA-C43D-B019-D5AD-FA65A58B38D0}"/>
              </a:ext>
            </a:extLst>
          </p:cNvPr>
          <p:cNvSpPr/>
          <p:nvPr/>
        </p:nvSpPr>
        <p:spPr>
          <a:xfrm>
            <a:off x="494169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677C623-791E-F7AD-1846-DE5CCD8EC123}"/>
              </a:ext>
            </a:extLst>
          </p:cNvPr>
          <p:cNvSpPr/>
          <p:nvPr/>
        </p:nvSpPr>
        <p:spPr>
          <a:xfrm>
            <a:off x="5144355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306B67D-D081-C77F-B988-A10D86247172}"/>
              </a:ext>
            </a:extLst>
          </p:cNvPr>
          <p:cNvSpPr/>
          <p:nvPr/>
        </p:nvSpPr>
        <p:spPr>
          <a:xfrm>
            <a:off x="534701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F3FE755-6186-FE90-47D2-A3A9D410B759}"/>
              </a:ext>
            </a:extLst>
          </p:cNvPr>
          <p:cNvSpPr/>
          <p:nvPr/>
        </p:nvSpPr>
        <p:spPr>
          <a:xfrm>
            <a:off x="5549681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48E3844-294D-050D-F997-DACACB58652E}"/>
              </a:ext>
            </a:extLst>
          </p:cNvPr>
          <p:cNvSpPr/>
          <p:nvPr/>
        </p:nvSpPr>
        <p:spPr>
          <a:xfrm>
            <a:off x="575234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68EEDFE4-7082-E01C-454E-E4571835F74C}"/>
              </a:ext>
            </a:extLst>
          </p:cNvPr>
          <p:cNvSpPr/>
          <p:nvPr/>
        </p:nvSpPr>
        <p:spPr>
          <a:xfrm>
            <a:off x="5955007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49DC256-4817-45DE-62E0-76B9D9D955F4}"/>
              </a:ext>
            </a:extLst>
          </p:cNvPr>
          <p:cNvSpPr/>
          <p:nvPr/>
        </p:nvSpPr>
        <p:spPr>
          <a:xfrm>
            <a:off x="615767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879AF4DC-842F-3A78-8FF5-E29E9B248B99}"/>
              </a:ext>
            </a:extLst>
          </p:cNvPr>
          <p:cNvSpPr/>
          <p:nvPr/>
        </p:nvSpPr>
        <p:spPr>
          <a:xfrm>
            <a:off x="6360333" y="10572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5DDB29D-059E-D70A-5C82-1A73F5CC7BAD}"/>
              </a:ext>
            </a:extLst>
          </p:cNvPr>
          <p:cNvSpPr/>
          <p:nvPr/>
        </p:nvSpPr>
        <p:spPr>
          <a:xfrm>
            <a:off x="656299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801274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03103-3FCC-B89D-111D-AEC5C081E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B072D8-84BE-F622-474C-050E7D2CC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9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465023-C01E-454B-8B2B-AB013A514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8B91B1-7363-27B4-DBB6-1CCCC9B97F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725444" y="1010517"/>
            <a:ext cx="6367739" cy="51535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8D7AE78-441D-5054-3D91-852721BD9F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8079337" y="912390"/>
            <a:ext cx="3745098" cy="5217941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84D7E0F-F41F-EDCB-E62F-198479EB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01733DA-4303-A07C-A1D5-8F5376D49065}"/>
              </a:ext>
            </a:extLst>
          </p:cNvPr>
          <p:cNvSpPr/>
          <p:nvPr/>
        </p:nvSpPr>
        <p:spPr>
          <a:xfrm>
            <a:off x="2305047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4F7ABF3-A5D0-4781-46A1-30534890B903}"/>
              </a:ext>
            </a:extLst>
          </p:cNvPr>
          <p:cNvSpPr/>
          <p:nvPr/>
        </p:nvSpPr>
        <p:spPr>
          <a:xfrm>
            <a:off x="250973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26CB732-619F-ECB6-0762-89306B0E9E6E}"/>
              </a:ext>
            </a:extLst>
          </p:cNvPr>
          <p:cNvSpPr/>
          <p:nvPr/>
        </p:nvSpPr>
        <p:spPr>
          <a:xfrm>
            <a:off x="2712399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572D7A5-1ED9-4C2F-155C-E8CF5091086F}"/>
              </a:ext>
            </a:extLst>
          </p:cNvPr>
          <p:cNvSpPr/>
          <p:nvPr/>
        </p:nvSpPr>
        <p:spPr>
          <a:xfrm>
            <a:off x="291506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E1D5542-81C8-C597-1DC9-84A41970A93B}"/>
              </a:ext>
            </a:extLst>
          </p:cNvPr>
          <p:cNvSpPr/>
          <p:nvPr/>
        </p:nvSpPr>
        <p:spPr>
          <a:xfrm>
            <a:off x="3117725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93FC628-41FD-509C-0BDD-809A5CD435BE}"/>
              </a:ext>
            </a:extLst>
          </p:cNvPr>
          <p:cNvSpPr/>
          <p:nvPr/>
        </p:nvSpPr>
        <p:spPr>
          <a:xfrm>
            <a:off x="332038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56AA810-A550-497C-39B4-14B83BFABE41}"/>
              </a:ext>
            </a:extLst>
          </p:cNvPr>
          <p:cNvSpPr/>
          <p:nvPr/>
        </p:nvSpPr>
        <p:spPr>
          <a:xfrm>
            <a:off x="3523051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AE59C51-38D6-CA46-FC6F-F3342AE2C4E9}"/>
              </a:ext>
            </a:extLst>
          </p:cNvPr>
          <p:cNvSpPr/>
          <p:nvPr/>
        </p:nvSpPr>
        <p:spPr>
          <a:xfrm>
            <a:off x="372571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0CABE0A-7E64-0D12-5278-330F93F270C7}"/>
              </a:ext>
            </a:extLst>
          </p:cNvPr>
          <p:cNvSpPr/>
          <p:nvPr/>
        </p:nvSpPr>
        <p:spPr>
          <a:xfrm>
            <a:off x="3928377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7548FCD-CF58-5C90-96C9-EEABC56A90BA}"/>
              </a:ext>
            </a:extLst>
          </p:cNvPr>
          <p:cNvSpPr/>
          <p:nvPr/>
        </p:nvSpPr>
        <p:spPr>
          <a:xfrm>
            <a:off x="413104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A13E4A5-C0CE-B74F-3EBE-05301AFA4069}"/>
              </a:ext>
            </a:extLst>
          </p:cNvPr>
          <p:cNvSpPr/>
          <p:nvPr/>
        </p:nvSpPr>
        <p:spPr>
          <a:xfrm>
            <a:off x="4333703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96AC1A6-DCE5-ADAC-BDE6-0581688DDC48}"/>
              </a:ext>
            </a:extLst>
          </p:cNvPr>
          <p:cNvSpPr/>
          <p:nvPr/>
        </p:nvSpPr>
        <p:spPr>
          <a:xfrm>
            <a:off x="453636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3DE542E-6408-3CDF-4986-C68E2C132136}"/>
              </a:ext>
            </a:extLst>
          </p:cNvPr>
          <p:cNvSpPr/>
          <p:nvPr/>
        </p:nvSpPr>
        <p:spPr>
          <a:xfrm>
            <a:off x="4739029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9291925-607D-45CA-2608-02C8A3095B8D}"/>
              </a:ext>
            </a:extLst>
          </p:cNvPr>
          <p:cNvSpPr/>
          <p:nvPr/>
        </p:nvSpPr>
        <p:spPr>
          <a:xfrm>
            <a:off x="494169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351482C-C6A5-9527-D7C7-C37FD13F561B}"/>
              </a:ext>
            </a:extLst>
          </p:cNvPr>
          <p:cNvSpPr/>
          <p:nvPr/>
        </p:nvSpPr>
        <p:spPr>
          <a:xfrm>
            <a:off x="5144355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5DB99D6-B964-E558-54C3-C3346FB7408B}"/>
              </a:ext>
            </a:extLst>
          </p:cNvPr>
          <p:cNvSpPr/>
          <p:nvPr/>
        </p:nvSpPr>
        <p:spPr>
          <a:xfrm>
            <a:off x="534701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AC29852-15F5-CE15-8EE8-470D11D8A7A1}"/>
              </a:ext>
            </a:extLst>
          </p:cNvPr>
          <p:cNvSpPr/>
          <p:nvPr/>
        </p:nvSpPr>
        <p:spPr>
          <a:xfrm>
            <a:off x="5549681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221E5E1-CBE2-9275-47C5-3757CEC49BB3}"/>
              </a:ext>
            </a:extLst>
          </p:cNvPr>
          <p:cNvSpPr/>
          <p:nvPr/>
        </p:nvSpPr>
        <p:spPr>
          <a:xfrm>
            <a:off x="575234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BD4AE40-EB72-6E9F-98C2-BB2EC4AEE5EC}"/>
              </a:ext>
            </a:extLst>
          </p:cNvPr>
          <p:cNvSpPr/>
          <p:nvPr/>
        </p:nvSpPr>
        <p:spPr>
          <a:xfrm>
            <a:off x="595500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17841F1-C9AA-8503-1527-E505B9A5384A}"/>
              </a:ext>
            </a:extLst>
          </p:cNvPr>
          <p:cNvSpPr/>
          <p:nvPr/>
        </p:nvSpPr>
        <p:spPr>
          <a:xfrm>
            <a:off x="615767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0A3C71E-59D9-6A7C-6CB3-7D46296CDD43}"/>
              </a:ext>
            </a:extLst>
          </p:cNvPr>
          <p:cNvSpPr/>
          <p:nvPr/>
        </p:nvSpPr>
        <p:spPr>
          <a:xfrm>
            <a:off x="6360333" y="261937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F02ECC4-1DD5-4659-57A6-D02450435F48}"/>
              </a:ext>
            </a:extLst>
          </p:cNvPr>
          <p:cNvSpPr/>
          <p:nvPr/>
        </p:nvSpPr>
        <p:spPr>
          <a:xfrm>
            <a:off x="656299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8018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91D9A-EE82-3D9E-AB5E-0C0EE999E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0D8095-7FAD-59BC-E001-95E8A8219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10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3E1A0CE-FCDF-6CD2-A50E-D0668078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041533-EBC2-C96B-77FC-2E289459E1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725444" y="1010517"/>
            <a:ext cx="6367739" cy="51535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39D5AD-5FEC-A02D-8E0A-7C235106C1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8079337" y="912390"/>
            <a:ext cx="3745098" cy="5217941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F104C8C-FF9A-2EC8-2C79-E01BB53CF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145B14D-FDD6-ABB8-73CF-F2115757A242}"/>
              </a:ext>
            </a:extLst>
          </p:cNvPr>
          <p:cNvSpPr/>
          <p:nvPr/>
        </p:nvSpPr>
        <p:spPr>
          <a:xfrm>
            <a:off x="2305047" y="106680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81F26E3-03DA-E0CE-0A43-58AE78D86DD9}"/>
              </a:ext>
            </a:extLst>
          </p:cNvPr>
          <p:cNvSpPr/>
          <p:nvPr/>
        </p:nvSpPr>
        <p:spPr>
          <a:xfrm>
            <a:off x="250973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B7580ED-889D-0F25-1D71-0CA0EBE4C638}"/>
              </a:ext>
            </a:extLst>
          </p:cNvPr>
          <p:cNvSpPr/>
          <p:nvPr/>
        </p:nvSpPr>
        <p:spPr>
          <a:xfrm>
            <a:off x="2712399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1FC50E2-C5AD-A0FA-6D49-542EB1D86D9C}"/>
              </a:ext>
            </a:extLst>
          </p:cNvPr>
          <p:cNvSpPr/>
          <p:nvPr/>
        </p:nvSpPr>
        <p:spPr>
          <a:xfrm>
            <a:off x="291506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AB1779D-FE43-D0D5-AF10-B4FF155C2693}"/>
              </a:ext>
            </a:extLst>
          </p:cNvPr>
          <p:cNvSpPr/>
          <p:nvPr/>
        </p:nvSpPr>
        <p:spPr>
          <a:xfrm>
            <a:off x="3117725" y="106680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04F0F44-0BD0-A9DE-7ADF-9823356446CD}"/>
              </a:ext>
            </a:extLst>
          </p:cNvPr>
          <p:cNvSpPr/>
          <p:nvPr/>
        </p:nvSpPr>
        <p:spPr>
          <a:xfrm>
            <a:off x="332038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39C1FF8-8C6A-D55E-960A-84A983EE8631}"/>
              </a:ext>
            </a:extLst>
          </p:cNvPr>
          <p:cNvSpPr/>
          <p:nvPr/>
        </p:nvSpPr>
        <p:spPr>
          <a:xfrm>
            <a:off x="3523051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7F99220-3700-9BCD-00B9-A762DF2DDEB1}"/>
              </a:ext>
            </a:extLst>
          </p:cNvPr>
          <p:cNvSpPr/>
          <p:nvPr/>
        </p:nvSpPr>
        <p:spPr>
          <a:xfrm>
            <a:off x="372571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C9BA710-5598-45CE-8BAC-65AC30BC8C40}"/>
              </a:ext>
            </a:extLst>
          </p:cNvPr>
          <p:cNvSpPr/>
          <p:nvPr/>
        </p:nvSpPr>
        <p:spPr>
          <a:xfrm>
            <a:off x="3928377" y="106680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A32A2AE-9725-BAE2-A539-3E3DC041C448}"/>
              </a:ext>
            </a:extLst>
          </p:cNvPr>
          <p:cNvSpPr/>
          <p:nvPr/>
        </p:nvSpPr>
        <p:spPr>
          <a:xfrm>
            <a:off x="413104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19B23DC-BF0D-05AC-CAD2-85BE3C91E5B6}"/>
              </a:ext>
            </a:extLst>
          </p:cNvPr>
          <p:cNvSpPr/>
          <p:nvPr/>
        </p:nvSpPr>
        <p:spPr>
          <a:xfrm>
            <a:off x="4333703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EFBDFE7-F2B9-4F8A-E4FC-05DBE3655BEB}"/>
              </a:ext>
            </a:extLst>
          </p:cNvPr>
          <p:cNvSpPr/>
          <p:nvPr/>
        </p:nvSpPr>
        <p:spPr>
          <a:xfrm>
            <a:off x="453636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2D017A8-1B07-9042-501C-1B49ED77905B}"/>
              </a:ext>
            </a:extLst>
          </p:cNvPr>
          <p:cNvSpPr/>
          <p:nvPr/>
        </p:nvSpPr>
        <p:spPr>
          <a:xfrm>
            <a:off x="4739029" y="106680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F7CEAA14-38B2-3234-0382-D1D8547CA943}"/>
              </a:ext>
            </a:extLst>
          </p:cNvPr>
          <p:cNvSpPr/>
          <p:nvPr/>
        </p:nvSpPr>
        <p:spPr>
          <a:xfrm>
            <a:off x="494169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BE07C96-C821-34EC-4DA5-58CD4593560C}"/>
              </a:ext>
            </a:extLst>
          </p:cNvPr>
          <p:cNvSpPr/>
          <p:nvPr/>
        </p:nvSpPr>
        <p:spPr>
          <a:xfrm>
            <a:off x="5144355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FBF0F18-E8F9-6B6A-24D3-001DE7439670}"/>
              </a:ext>
            </a:extLst>
          </p:cNvPr>
          <p:cNvSpPr/>
          <p:nvPr/>
        </p:nvSpPr>
        <p:spPr>
          <a:xfrm>
            <a:off x="534701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D551F0D-4DF5-AC1F-3127-1543CAC9E129}"/>
              </a:ext>
            </a:extLst>
          </p:cNvPr>
          <p:cNvSpPr/>
          <p:nvPr/>
        </p:nvSpPr>
        <p:spPr>
          <a:xfrm>
            <a:off x="5549681" y="106680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FBF9C31-E42C-51BA-8BB6-24FF33E4655A}"/>
              </a:ext>
            </a:extLst>
          </p:cNvPr>
          <p:cNvSpPr/>
          <p:nvPr/>
        </p:nvSpPr>
        <p:spPr>
          <a:xfrm>
            <a:off x="575234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217C895-EB13-6F03-DADC-211199B56B80}"/>
              </a:ext>
            </a:extLst>
          </p:cNvPr>
          <p:cNvSpPr/>
          <p:nvPr/>
        </p:nvSpPr>
        <p:spPr>
          <a:xfrm>
            <a:off x="595500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63AF76C-BCA7-D153-7E33-8BF9213A0CFF}"/>
              </a:ext>
            </a:extLst>
          </p:cNvPr>
          <p:cNvSpPr/>
          <p:nvPr/>
        </p:nvSpPr>
        <p:spPr>
          <a:xfrm>
            <a:off x="615767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273D847-436E-AB43-8ABC-C2F8F250CB2D}"/>
              </a:ext>
            </a:extLst>
          </p:cNvPr>
          <p:cNvSpPr/>
          <p:nvPr/>
        </p:nvSpPr>
        <p:spPr>
          <a:xfrm>
            <a:off x="6360333" y="106680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9C8C38C-54BB-0A33-508B-7655C6681D49}"/>
              </a:ext>
            </a:extLst>
          </p:cNvPr>
          <p:cNvSpPr/>
          <p:nvPr/>
        </p:nvSpPr>
        <p:spPr>
          <a:xfrm>
            <a:off x="656299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39866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BB257-4979-F6DD-2075-FF5C5CAE1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4E77DB-EA31-39DE-E605-DE9311C4C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11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E68EE2A-BA36-3AA3-7D98-E83081CD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899C24-FC4F-E1C2-EB47-8EFC081968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725444" y="1010517"/>
            <a:ext cx="6367739" cy="51535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052EBC-6A5F-EE7C-00B1-BD4C445141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8079337" y="912390"/>
            <a:ext cx="3745098" cy="5217941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D7800B5-7C95-F1B7-CBDC-80D80D645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5BDE7B4-DB06-00C7-0868-6D15D50B570D}"/>
              </a:ext>
            </a:extLst>
          </p:cNvPr>
          <p:cNvSpPr/>
          <p:nvPr/>
        </p:nvSpPr>
        <p:spPr>
          <a:xfrm>
            <a:off x="230504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58A94B8-D188-D113-8782-7E5F4B814089}"/>
              </a:ext>
            </a:extLst>
          </p:cNvPr>
          <p:cNvSpPr/>
          <p:nvPr/>
        </p:nvSpPr>
        <p:spPr>
          <a:xfrm>
            <a:off x="250973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0422579-FD39-D34B-3210-0F5456ED0C98}"/>
              </a:ext>
            </a:extLst>
          </p:cNvPr>
          <p:cNvSpPr/>
          <p:nvPr/>
        </p:nvSpPr>
        <p:spPr>
          <a:xfrm>
            <a:off x="2712399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0B7AFBD-1550-5F52-36F8-B30DA870983E}"/>
              </a:ext>
            </a:extLst>
          </p:cNvPr>
          <p:cNvSpPr/>
          <p:nvPr/>
        </p:nvSpPr>
        <p:spPr>
          <a:xfrm>
            <a:off x="291506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92E9682-57A4-E256-5262-13A7EF76D143}"/>
              </a:ext>
            </a:extLst>
          </p:cNvPr>
          <p:cNvSpPr/>
          <p:nvPr/>
        </p:nvSpPr>
        <p:spPr>
          <a:xfrm>
            <a:off x="3117725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3DAFD09-089E-DFAB-1973-496ED7E1A9FA}"/>
              </a:ext>
            </a:extLst>
          </p:cNvPr>
          <p:cNvSpPr/>
          <p:nvPr/>
        </p:nvSpPr>
        <p:spPr>
          <a:xfrm>
            <a:off x="332038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DAE884E-C301-75ED-F217-1051AC13B928}"/>
              </a:ext>
            </a:extLst>
          </p:cNvPr>
          <p:cNvSpPr/>
          <p:nvPr/>
        </p:nvSpPr>
        <p:spPr>
          <a:xfrm>
            <a:off x="3523051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63F5865-2F1F-BD8B-63E2-83EFC8827E13}"/>
              </a:ext>
            </a:extLst>
          </p:cNvPr>
          <p:cNvSpPr/>
          <p:nvPr/>
        </p:nvSpPr>
        <p:spPr>
          <a:xfrm>
            <a:off x="372571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FE7CC4B-549F-AF4D-5A00-E5BC6F4464D1}"/>
              </a:ext>
            </a:extLst>
          </p:cNvPr>
          <p:cNvSpPr/>
          <p:nvPr/>
        </p:nvSpPr>
        <p:spPr>
          <a:xfrm>
            <a:off x="392837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2887EBA-18BD-A964-8232-E1B4829146B8}"/>
              </a:ext>
            </a:extLst>
          </p:cNvPr>
          <p:cNvSpPr/>
          <p:nvPr/>
        </p:nvSpPr>
        <p:spPr>
          <a:xfrm>
            <a:off x="413104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F57CCA5-B0B6-C5DD-FE9E-02C8403E0E33}"/>
              </a:ext>
            </a:extLst>
          </p:cNvPr>
          <p:cNvSpPr/>
          <p:nvPr/>
        </p:nvSpPr>
        <p:spPr>
          <a:xfrm>
            <a:off x="4333703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097F38C-9A72-19FE-DC32-A6A5A065E139}"/>
              </a:ext>
            </a:extLst>
          </p:cNvPr>
          <p:cNvSpPr/>
          <p:nvPr/>
        </p:nvSpPr>
        <p:spPr>
          <a:xfrm>
            <a:off x="453636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50A95AC-4786-3BE0-47A7-A17D6A927952}"/>
              </a:ext>
            </a:extLst>
          </p:cNvPr>
          <p:cNvSpPr/>
          <p:nvPr/>
        </p:nvSpPr>
        <p:spPr>
          <a:xfrm>
            <a:off x="4739029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FAE3D66F-AAAB-1BBC-DFBD-C41A2F1C8FAC}"/>
              </a:ext>
            </a:extLst>
          </p:cNvPr>
          <p:cNvSpPr/>
          <p:nvPr/>
        </p:nvSpPr>
        <p:spPr>
          <a:xfrm>
            <a:off x="494169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72583E1-8A25-43F1-2292-C7043C43EA3B}"/>
              </a:ext>
            </a:extLst>
          </p:cNvPr>
          <p:cNvSpPr/>
          <p:nvPr/>
        </p:nvSpPr>
        <p:spPr>
          <a:xfrm>
            <a:off x="5144355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AACAFE5-BD6D-EFFC-7A77-C87508125CD9}"/>
              </a:ext>
            </a:extLst>
          </p:cNvPr>
          <p:cNvSpPr/>
          <p:nvPr/>
        </p:nvSpPr>
        <p:spPr>
          <a:xfrm>
            <a:off x="534701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E61487A-DB17-CCF0-4DF6-07557870A24B}"/>
              </a:ext>
            </a:extLst>
          </p:cNvPr>
          <p:cNvSpPr/>
          <p:nvPr/>
        </p:nvSpPr>
        <p:spPr>
          <a:xfrm>
            <a:off x="5549681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8525DAA-C7E6-5EE0-81B0-A189B0795B59}"/>
              </a:ext>
            </a:extLst>
          </p:cNvPr>
          <p:cNvSpPr/>
          <p:nvPr/>
        </p:nvSpPr>
        <p:spPr>
          <a:xfrm>
            <a:off x="575234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AA52479-65B3-DD14-3B5D-45D704C32186}"/>
              </a:ext>
            </a:extLst>
          </p:cNvPr>
          <p:cNvSpPr/>
          <p:nvPr/>
        </p:nvSpPr>
        <p:spPr>
          <a:xfrm>
            <a:off x="595500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8AADCBE-2F23-0738-FE3F-525B40ECE83B}"/>
              </a:ext>
            </a:extLst>
          </p:cNvPr>
          <p:cNvSpPr/>
          <p:nvPr/>
        </p:nvSpPr>
        <p:spPr>
          <a:xfrm>
            <a:off x="615767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C2CB697-D64F-BC00-C848-6348FF22E2E8}"/>
              </a:ext>
            </a:extLst>
          </p:cNvPr>
          <p:cNvSpPr/>
          <p:nvPr/>
        </p:nvSpPr>
        <p:spPr>
          <a:xfrm>
            <a:off x="6360333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998CF65-8CA4-4698-1884-104865B672E7}"/>
              </a:ext>
            </a:extLst>
          </p:cNvPr>
          <p:cNvSpPr/>
          <p:nvPr/>
        </p:nvSpPr>
        <p:spPr>
          <a:xfrm>
            <a:off x="656299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433543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54169-E0A6-DFEE-820E-69FDDF88C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719ACD-23B9-B059-119C-A141C28C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12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F133CA0-F857-AF5F-F39D-6BBC06F6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AE10DA-BC45-14C8-7F76-A18ACCFFF7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725444" y="1010517"/>
            <a:ext cx="6367738" cy="51535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A9B109-C9F6-5D52-7D1A-BB8C6CD4E3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8079337" y="912390"/>
            <a:ext cx="3745098" cy="5217941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8A79D6-CBF9-BFCC-F2B7-BE3406AB1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58CC06B-F4FA-7685-A3B6-82BBD2915B19}"/>
              </a:ext>
            </a:extLst>
          </p:cNvPr>
          <p:cNvSpPr/>
          <p:nvPr/>
        </p:nvSpPr>
        <p:spPr>
          <a:xfrm>
            <a:off x="230504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CBAFD4D-541C-0492-E8D5-2C53C8AA49F6}"/>
              </a:ext>
            </a:extLst>
          </p:cNvPr>
          <p:cNvSpPr/>
          <p:nvPr/>
        </p:nvSpPr>
        <p:spPr>
          <a:xfrm>
            <a:off x="250973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1E1F8C0-13CB-65F2-09BB-796C981FC5EB}"/>
              </a:ext>
            </a:extLst>
          </p:cNvPr>
          <p:cNvSpPr/>
          <p:nvPr/>
        </p:nvSpPr>
        <p:spPr>
          <a:xfrm>
            <a:off x="2712399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0663818-CF7E-0133-0155-0DBF53D2EAF0}"/>
              </a:ext>
            </a:extLst>
          </p:cNvPr>
          <p:cNvSpPr/>
          <p:nvPr/>
        </p:nvSpPr>
        <p:spPr>
          <a:xfrm>
            <a:off x="291506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26D7565-A696-D365-6BC8-06A8C4AC0125}"/>
              </a:ext>
            </a:extLst>
          </p:cNvPr>
          <p:cNvSpPr/>
          <p:nvPr/>
        </p:nvSpPr>
        <p:spPr>
          <a:xfrm>
            <a:off x="3117725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A846D43-B829-BC62-C250-F380378BC661}"/>
              </a:ext>
            </a:extLst>
          </p:cNvPr>
          <p:cNvSpPr/>
          <p:nvPr/>
        </p:nvSpPr>
        <p:spPr>
          <a:xfrm>
            <a:off x="332038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3C9E5D9-57FD-86AD-C5B9-EDFCD894D081}"/>
              </a:ext>
            </a:extLst>
          </p:cNvPr>
          <p:cNvSpPr/>
          <p:nvPr/>
        </p:nvSpPr>
        <p:spPr>
          <a:xfrm>
            <a:off x="3523051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72FCA76-030B-4A4C-6189-8FBB7654D3C4}"/>
              </a:ext>
            </a:extLst>
          </p:cNvPr>
          <p:cNvSpPr/>
          <p:nvPr/>
        </p:nvSpPr>
        <p:spPr>
          <a:xfrm>
            <a:off x="372571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197E090-0653-1672-D316-34658D63EA7D}"/>
              </a:ext>
            </a:extLst>
          </p:cNvPr>
          <p:cNvSpPr/>
          <p:nvPr/>
        </p:nvSpPr>
        <p:spPr>
          <a:xfrm>
            <a:off x="392837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8FAD8FC-ACC7-2FD0-5DDB-C0EDF995B797}"/>
              </a:ext>
            </a:extLst>
          </p:cNvPr>
          <p:cNvSpPr/>
          <p:nvPr/>
        </p:nvSpPr>
        <p:spPr>
          <a:xfrm>
            <a:off x="413104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FD8808D-28A3-CE43-9E50-CD7A734CAAFA}"/>
              </a:ext>
            </a:extLst>
          </p:cNvPr>
          <p:cNvSpPr/>
          <p:nvPr/>
        </p:nvSpPr>
        <p:spPr>
          <a:xfrm>
            <a:off x="4333703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CD81295-11F7-011C-588C-D177ED4CDCD3}"/>
              </a:ext>
            </a:extLst>
          </p:cNvPr>
          <p:cNvSpPr/>
          <p:nvPr/>
        </p:nvSpPr>
        <p:spPr>
          <a:xfrm>
            <a:off x="453636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C77D3F3-AF6D-50DE-EDDC-9539A0949DA3}"/>
              </a:ext>
            </a:extLst>
          </p:cNvPr>
          <p:cNvSpPr/>
          <p:nvPr/>
        </p:nvSpPr>
        <p:spPr>
          <a:xfrm>
            <a:off x="4739029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494E0AC-CD72-B723-F93A-BFA78C4E0E31}"/>
              </a:ext>
            </a:extLst>
          </p:cNvPr>
          <p:cNvSpPr/>
          <p:nvPr/>
        </p:nvSpPr>
        <p:spPr>
          <a:xfrm>
            <a:off x="494169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C3FC7E5-16AA-3DC0-2D9C-8EAD3206CEA1}"/>
              </a:ext>
            </a:extLst>
          </p:cNvPr>
          <p:cNvSpPr/>
          <p:nvPr/>
        </p:nvSpPr>
        <p:spPr>
          <a:xfrm>
            <a:off x="5144355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8CDD944-88EF-1739-1C36-27A27AEBC067}"/>
              </a:ext>
            </a:extLst>
          </p:cNvPr>
          <p:cNvSpPr/>
          <p:nvPr/>
        </p:nvSpPr>
        <p:spPr>
          <a:xfrm>
            <a:off x="534701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5CEA5FF-CB7C-5663-15D1-357C0AC101F7}"/>
              </a:ext>
            </a:extLst>
          </p:cNvPr>
          <p:cNvSpPr/>
          <p:nvPr/>
        </p:nvSpPr>
        <p:spPr>
          <a:xfrm>
            <a:off x="5549681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D773064-EB48-D428-D91E-5671C57F6D00}"/>
              </a:ext>
            </a:extLst>
          </p:cNvPr>
          <p:cNvSpPr/>
          <p:nvPr/>
        </p:nvSpPr>
        <p:spPr>
          <a:xfrm>
            <a:off x="575234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EA7C5C6-FE34-FF81-7EAB-263471412026}"/>
              </a:ext>
            </a:extLst>
          </p:cNvPr>
          <p:cNvSpPr/>
          <p:nvPr/>
        </p:nvSpPr>
        <p:spPr>
          <a:xfrm>
            <a:off x="595500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CB95DCD-6DB7-0422-579C-9F734585BCF2}"/>
              </a:ext>
            </a:extLst>
          </p:cNvPr>
          <p:cNvSpPr/>
          <p:nvPr/>
        </p:nvSpPr>
        <p:spPr>
          <a:xfrm>
            <a:off x="615767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3299C7F-CF30-8BA4-5452-CF6769071B38}"/>
              </a:ext>
            </a:extLst>
          </p:cNvPr>
          <p:cNvSpPr/>
          <p:nvPr/>
        </p:nvSpPr>
        <p:spPr>
          <a:xfrm>
            <a:off x="6360333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885675F-2105-C34F-C562-CB79B198D743}"/>
              </a:ext>
            </a:extLst>
          </p:cNvPr>
          <p:cNvSpPr/>
          <p:nvPr/>
        </p:nvSpPr>
        <p:spPr>
          <a:xfrm>
            <a:off x="656299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44544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780FA-F91E-CF49-2A69-8A20A3BC8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AE1A44-05C3-0300-4F8F-83334B573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13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A0600D5-7F75-46B3-EC0D-C8934F4FB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A7AAF1-C0FA-2196-4EE9-EAFC60D9B7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725444" y="1010517"/>
            <a:ext cx="6367738" cy="51535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C6FF40-E6CB-D4A8-256C-A6B8530D8D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8079337" y="912390"/>
            <a:ext cx="3745098" cy="5217940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5DAE575-2D68-2742-EAE8-5DC924C87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2D352CE-A1CF-509B-249A-4EE54F9A039F}"/>
              </a:ext>
            </a:extLst>
          </p:cNvPr>
          <p:cNvSpPr/>
          <p:nvPr/>
        </p:nvSpPr>
        <p:spPr>
          <a:xfrm>
            <a:off x="230504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4AD199F-7422-8F7C-2DBC-6846DA8AFE78}"/>
              </a:ext>
            </a:extLst>
          </p:cNvPr>
          <p:cNvSpPr/>
          <p:nvPr/>
        </p:nvSpPr>
        <p:spPr>
          <a:xfrm>
            <a:off x="250973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1BDFD84-0FDC-1566-56DE-FB30FF04E889}"/>
              </a:ext>
            </a:extLst>
          </p:cNvPr>
          <p:cNvSpPr/>
          <p:nvPr/>
        </p:nvSpPr>
        <p:spPr>
          <a:xfrm>
            <a:off x="2712399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AA7EDE0-E719-8BC6-0F34-2E9842F93602}"/>
              </a:ext>
            </a:extLst>
          </p:cNvPr>
          <p:cNvSpPr/>
          <p:nvPr/>
        </p:nvSpPr>
        <p:spPr>
          <a:xfrm>
            <a:off x="291506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74850CD-BA1B-6392-82C5-49E033A5B6B4}"/>
              </a:ext>
            </a:extLst>
          </p:cNvPr>
          <p:cNvSpPr/>
          <p:nvPr/>
        </p:nvSpPr>
        <p:spPr>
          <a:xfrm>
            <a:off x="3117725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13C6439-24D9-C809-CE17-716E98E3D755}"/>
              </a:ext>
            </a:extLst>
          </p:cNvPr>
          <p:cNvSpPr/>
          <p:nvPr/>
        </p:nvSpPr>
        <p:spPr>
          <a:xfrm>
            <a:off x="332038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E099F17-B8D3-6B40-AE77-95DB56379AF5}"/>
              </a:ext>
            </a:extLst>
          </p:cNvPr>
          <p:cNvSpPr/>
          <p:nvPr/>
        </p:nvSpPr>
        <p:spPr>
          <a:xfrm>
            <a:off x="3523051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67E8D3E-8B66-6B83-9329-4847A21FBF18}"/>
              </a:ext>
            </a:extLst>
          </p:cNvPr>
          <p:cNvSpPr/>
          <p:nvPr/>
        </p:nvSpPr>
        <p:spPr>
          <a:xfrm>
            <a:off x="372571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A52F9F7-92E2-93A7-A073-95328C9D4348}"/>
              </a:ext>
            </a:extLst>
          </p:cNvPr>
          <p:cNvSpPr/>
          <p:nvPr/>
        </p:nvSpPr>
        <p:spPr>
          <a:xfrm>
            <a:off x="392837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78039FD-067B-7F7A-2623-34B5C69785E9}"/>
              </a:ext>
            </a:extLst>
          </p:cNvPr>
          <p:cNvSpPr/>
          <p:nvPr/>
        </p:nvSpPr>
        <p:spPr>
          <a:xfrm>
            <a:off x="413104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F8818C1-BD7D-AB68-3B3B-39CECB3F70F9}"/>
              </a:ext>
            </a:extLst>
          </p:cNvPr>
          <p:cNvSpPr/>
          <p:nvPr/>
        </p:nvSpPr>
        <p:spPr>
          <a:xfrm>
            <a:off x="4333703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430A71B-6192-B16F-4A7C-F9A000A0EFE0}"/>
              </a:ext>
            </a:extLst>
          </p:cNvPr>
          <p:cNvSpPr/>
          <p:nvPr/>
        </p:nvSpPr>
        <p:spPr>
          <a:xfrm>
            <a:off x="453636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94C5AC8-245D-BBB1-FB9D-352B24CCB85D}"/>
              </a:ext>
            </a:extLst>
          </p:cNvPr>
          <p:cNvSpPr/>
          <p:nvPr/>
        </p:nvSpPr>
        <p:spPr>
          <a:xfrm>
            <a:off x="4739029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281697B-CE60-14EC-68E5-2D8A1FC20056}"/>
              </a:ext>
            </a:extLst>
          </p:cNvPr>
          <p:cNvSpPr/>
          <p:nvPr/>
        </p:nvSpPr>
        <p:spPr>
          <a:xfrm>
            <a:off x="494169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4F3F7FD-3DD2-9C78-021C-41530579E9C0}"/>
              </a:ext>
            </a:extLst>
          </p:cNvPr>
          <p:cNvSpPr/>
          <p:nvPr/>
        </p:nvSpPr>
        <p:spPr>
          <a:xfrm>
            <a:off x="5144355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7FEC9A5-3383-6A27-7B41-7BBD260328EB}"/>
              </a:ext>
            </a:extLst>
          </p:cNvPr>
          <p:cNvSpPr/>
          <p:nvPr/>
        </p:nvSpPr>
        <p:spPr>
          <a:xfrm>
            <a:off x="534701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5A1CCD6-1D1F-83C6-E6DB-C575E66024CA}"/>
              </a:ext>
            </a:extLst>
          </p:cNvPr>
          <p:cNvSpPr/>
          <p:nvPr/>
        </p:nvSpPr>
        <p:spPr>
          <a:xfrm>
            <a:off x="5549681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9AAD560-69EB-520A-FF6D-F6F6EA5648A0}"/>
              </a:ext>
            </a:extLst>
          </p:cNvPr>
          <p:cNvSpPr/>
          <p:nvPr/>
        </p:nvSpPr>
        <p:spPr>
          <a:xfrm>
            <a:off x="575234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1E6D87D-3668-A041-4F1C-8D6FC8B8026B}"/>
              </a:ext>
            </a:extLst>
          </p:cNvPr>
          <p:cNvSpPr/>
          <p:nvPr/>
        </p:nvSpPr>
        <p:spPr>
          <a:xfrm>
            <a:off x="595500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A4E986B-10EE-BC85-DF74-722BD4D0C5BF}"/>
              </a:ext>
            </a:extLst>
          </p:cNvPr>
          <p:cNvSpPr/>
          <p:nvPr/>
        </p:nvSpPr>
        <p:spPr>
          <a:xfrm>
            <a:off x="615767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D7FC7A9-4C2C-5F49-AD7C-935247ED63F1}"/>
              </a:ext>
            </a:extLst>
          </p:cNvPr>
          <p:cNvSpPr/>
          <p:nvPr/>
        </p:nvSpPr>
        <p:spPr>
          <a:xfrm>
            <a:off x="6360333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C9B0D4D-195E-83BA-EEFE-BB1DED9416BA}"/>
              </a:ext>
            </a:extLst>
          </p:cNvPr>
          <p:cNvSpPr/>
          <p:nvPr/>
        </p:nvSpPr>
        <p:spPr>
          <a:xfrm>
            <a:off x="656299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12E55D5-4822-23F3-35DB-4914FA7E0C2E}"/>
              </a:ext>
            </a:extLst>
          </p:cNvPr>
          <p:cNvCxnSpPr>
            <a:cxnSpLocks/>
          </p:cNvCxnSpPr>
          <p:nvPr/>
        </p:nvCxnSpPr>
        <p:spPr>
          <a:xfrm>
            <a:off x="2252663" y="5069682"/>
            <a:ext cx="833849" cy="0"/>
          </a:xfrm>
          <a:prstGeom prst="line">
            <a:avLst/>
          </a:prstGeom>
          <a:ln w="12700">
            <a:solidFill>
              <a:srgbClr val="0081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F85CDF2-9D0E-898D-BA9F-E86B9B0E5407}"/>
              </a:ext>
            </a:extLst>
          </p:cNvPr>
          <p:cNvCxnSpPr>
            <a:cxnSpLocks/>
          </p:cNvCxnSpPr>
          <p:nvPr/>
        </p:nvCxnSpPr>
        <p:spPr>
          <a:xfrm>
            <a:off x="2212972" y="4272122"/>
            <a:ext cx="833849" cy="0"/>
          </a:xfrm>
          <a:prstGeom prst="line">
            <a:avLst/>
          </a:prstGeom>
          <a:ln w="12700">
            <a:solidFill>
              <a:srgbClr val="2323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F0FDE63-5405-6C23-7625-234E1283D5D7}"/>
              </a:ext>
            </a:extLst>
          </p:cNvPr>
          <p:cNvCxnSpPr>
            <a:cxnSpLocks/>
          </p:cNvCxnSpPr>
          <p:nvPr/>
        </p:nvCxnSpPr>
        <p:spPr>
          <a:xfrm>
            <a:off x="2766060" y="4272122"/>
            <a:ext cx="0" cy="797560"/>
          </a:xfrm>
          <a:prstGeom prst="straightConnector1">
            <a:avLst/>
          </a:prstGeom>
          <a:ln w="19050">
            <a:solidFill>
              <a:srgbClr val="232323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F42603-F0DC-B2C0-527E-11D10B1EA2A0}"/>
              </a:ext>
            </a:extLst>
          </p:cNvPr>
          <p:cNvCxnSpPr>
            <a:cxnSpLocks/>
          </p:cNvCxnSpPr>
          <p:nvPr/>
        </p:nvCxnSpPr>
        <p:spPr>
          <a:xfrm flipV="1">
            <a:off x="2225673" y="4295775"/>
            <a:ext cx="0" cy="132715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895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3726A-2DFC-B1DC-6824-824BC0A43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69CC3-0C2F-2606-8282-766FA540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14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7AFA785-5AD4-2ED9-4223-AFE89CB8D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899E53-1A2F-3781-CB42-BE320EE8ED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725444" y="1010517"/>
            <a:ext cx="6367738" cy="51535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F8E9DC-4D71-279F-B2A7-582A3F1CBE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8079337" y="912390"/>
            <a:ext cx="3745098" cy="5217940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540D8DE-74A4-032A-9E74-086893220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224A4A4-D599-D5D7-810D-C81ABBE8C948}"/>
              </a:ext>
            </a:extLst>
          </p:cNvPr>
          <p:cNvSpPr/>
          <p:nvPr/>
        </p:nvSpPr>
        <p:spPr>
          <a:xfrm>
            <a:off x="230504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218A6E0-28BA-6FA0-DEA1-CCB7FCB59D33}"/>
              </a:ext>
            </a:extLst>
          </p:cNvPr>
          <p:cNvSpPr/>
          <p:nvPr/>
        </p:nvSpPr>
        <p:spPr>
          <a:xfrm>
            <a:off x="250973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1EF2A3D-3DA2-0C2C-3D6F-D82FF462B75A}"/>
              </a:ext>
            </a:extLst>
          </p:cNvPr>
          <p:cNvSpPr/>
          <p:nvPr/>
        </p:nvSpPr>
        <p:spPr>
          <a:xfrm>
            <a:off x="2712399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4B51102-1722-3A5E-BEB1-3624D407A86B}"/>
              </a:ext>
            </a:extLst>
          </p:cNvPr>
          <p:cNvSpPr/>
          <p:nvPr/>
        </p:nvSpPr>
        <p:spPr>
          <a:xfrm>
            <a:off x="291506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6818F84-6909-9E3E-5B76-B769DBDC798E}"/>
              </a:ext>
            </a:extLst>
          </p:cNvPr>
          <p:cNvSpPr/>
          <p:nvPr/>
        </p:nvSpPr>
        <p:spPr>
          <a:xfrm>
            <a:off x="3117725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4A97AD7-729C-1EE7-2E0B-9812E5C28EFC}"/>
              </a:ext>
            </a:extLst>
          </p:cNvPr>
          <p:cNvSpPr/>
          <p:nvPr/>
        </p:nvSpPr>
        <p:spPr>
          <a:xfrm>
            <a:off x="332038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2604251-D3A3-8E76-8FD7-83E5D14746BD}"/>
              </a:ext>
            </a:extLst>
          </p:cNvPr>
          <p:cNvSpPr/>
          <p:nvPr/>
        </p:nvSpPr>
        <p:spPr>
          <a:xfrm>
            <a:off x="3523051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F24DB8A-665E-C7FF-AA68-565E29F796C2}"/>
              </a:ext>
            </a:extLst>
          </p:cNvPr>
          <p:cNvSpPr/>
          <p:nvPr/>
        </p:nvSpPr>
        <p:spPr>
          <a:xfrm>
            <a:off x="372571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3475892-6273-2D0C-C5B9-5701E70CEF54}"/>
              </a:ext>
            </a:extLst>
          </p:cNvPr>
          <p:cNvSpPr/>
          <p:nvPr/>
        </p:nvSpPr>
        <p:spPr>
          <a:xfrm>
            <a:off x="392837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1678B13-FED1-005C-6DA4-B3E6F788D0AA}"/>
              </a:ext>
            </a:extLst>
          </p:cNvPr>
          <p:cNvSpPr/>
          <p:nvPr/>
        </p:nvSpPr>
        <p:spPr>
          <a:xfrm>
            <a:off x="413104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D9F2DD2-D9B6-7BB0-A8B2-C5FE4ED0FE6E}"/>
              </a:ext>
            </a:extLst>
          </p:cNvPr>
          <p:cNvSpPr/>
          <p:nvPr/>
        </p:nvSpPr>
        <p:spPr>
          <a:xfrm>
            <a:off x="4333703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56B8607-331F-E559-5ACB-DFD4E123AAE7}"/>
              </a:ext>
            </a:extLst>
          </p:cNvPr>
          <p:cNvCxnSpPr>
            <a:cxnSpLocks/>
          </p:cNvCxnSpPr>
          <p:nvPr/>
        </p:nvCxnSpPr>
        <p:spPr>
          <a:xfrm flipV="1">
            <a:off x="4571656" y="2712720"/>
            <a:ext cx="0" cy="12782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43759D6B-EEEF-184E-0429-6EA6442B44F4}"/>
              </a:ext>
            </a:extLst>
          </p:cNvPr>
          <p:cNvSpPr/>
          <p:nvPr/>
        </p:nvSpPr>
        <p:spPr>
          <a:xfrm>
            <a:off x="453636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DC7A8F1-851F-BA34-1F32-FEC4F2108D6C}"/>
              </a:ext>
            </a:extLst>
          </p:cNvPr>
          <p:cNvSpPr/>
          <p:nvPr/>
        </p:nvSpPr>
        <p:spPr>
          <a:xfrm>
            <a:off x="4739029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C6D1F53-DBAB-8F5E-4C5A-B0D3FC5A7B4C}"/>
              </a:ext>
            </a:extLst>
          </p:cNvPr>
          <p:cNvSpPr/>
          <p:nvPr/>
        </p:nvSpPr>
        <p:spPr>
          <a:xfrm>
            <a:off x="494169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9297071-DE8C-EE3E-657E-AC605F87DB83}"/>
              </a:ext>
            </a:extLst>
          </p:cNvPr>
          <p:cNvSpPr/>
          <p:nvPr/>
        </p:nvSpPr>
        <p:spPr>
          <a:xfrm>
            <a:off x="5144355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DD99DB2-F44E-9F0F-3D2C-9FC4565F8960}"/>
              </a:ext>
            </a:extLst>
          </p:cNvPr>
          <p:cNvSpPr/>
          <p:nvPr/>
        </p:nvSpPr>
        <p:spPr>
          <a:xfrm>
            <a:off x="534701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DEC8954-1B87-7814-7322-BC1F8AC0A2AB}"/>
              </a:ext>
            </a:extLst>
          </p:cNvPr>
          <p:cNvSpPr/>
          <p:nvPr/>
        </p:nvSpPr>
        <p:spPr>
          <a:xfrm>
            <a:off x="5549681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86D4CB9-F3A7-772A-A173-DB85E00F7089}"/>
              </a:ext>
            </a:extLst>
          </p:cNvPr>
          <p:cNvSpPr/>
          <p:nvPr/>
        </p:nvSpPr>
        <p:spPr>
          <a:xfrm>
            <a:off x="575234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D799D4E-B535-32A7-8642-A3DA32CCCEA6}"/>
              </a:ext>
            </a:extLst>
          </p:cNvPr>
          <p:cNvSpPr/>
          <p:nvPr/>
        </p:nvSpPr>
        <p:spPr>
          <a:xfrm>
            <a:off x="5955007" y="3905250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5F331E4-B3E9-574B-8B74-103FF4FF58FD}"/>
              </a:ext>
            </a:extLst>
          </p:cNvPr>
          <p:cNvSpPr/>
          <p:nvPr/>
        </p:nvSpPr>
        <p:spPr>
          <a:xfrm>
            <a:off x="615767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C804555-583C-9655-27A9-7652B61ADC2B}"/>
              </a:ext>
            </a:extLst>
          </p:cNvPr>
          <p:cNvSpPr/>
          <p:nvPr/>
        </p:nvSpPr>
        <p:spPr>
          <a:xfrm>
            <a:off x="6360333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D90CF2F-10CA-4B56-032E-A1E888EA205A}"/>
              </a:ext>
            </a:extLst>
          </p:cNvPr>
          <p:cNvSpPr/>
          <p:nvPr/>
        </p:nvSpPr>
        <p:spPr>
          <a:xfrm>
            <a:off x="656299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3C5096-693B-70D0-F06F-51FA2F27B6FC}"/>
              </a:ext>
            </a:extLst>
          </p:cNvPr>
          <p:cNvCxnSpPr>
            <a:cxnSpLocks/>
          </p:cNvCxnSpPr>
          <p:nvPr/>
        </p:nvCxnSpPr>
        <p:spPr>
          <a:xfrm>
            <a:off x="2252663" y="5069682"/>
            <a:ext cx="833849" cy="0"/>
          </a:xfrm>
          <a:prstGeom prst="line">
            <a:avLst/>
          </a:prstGeom>
          <a:ln w="12700">
            <a:solidFill>
              <a:srgbClr val="0081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DC18C2-3772-1B53-BD8E-4AC4E9D5E44F}"/>
              </a:ext>
            </a:extLst>
          </p:cNvPr>
          <p:cNvCxnSpPr>
            <a:cxnSpLocks/>
          </p:cNvCxnSpPr>
          <p:nvPr/>
        </p:nvCxnSpPr>
        <p:spPr>
          <a:xfrm>
            <a:off x="2212972" y="4272122"/>
            <a:ext cx="833849" cy="0"/>
          </a:xfrm>
          <a:prstGeom prst="line">
            <a:avLst/>
          </a:prstGeom>
          <a:ln w="12700">
            <a:solidFill>
              <a:srgbClr val="2323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FAB7E7-EA94-F74A-4971-DEA01B523A94}"/>
              </a:ext>
            </a:extLst>
          </p:cNvPr>
          <p:cNvCxnSpPr>
            <a:cxnSpLocks/>
          </p:cNvCxnSpPr>
          <p:nvPr/>
        </p:nvCxnSpPr>
        <p:spPr>
          <a:xfrm>
            <a:off x="2766060" y="4272122"/>
            <a:ext cx="0" cy="797560"/>
          </a:xfrm>
          <a:prstGeom prst="straightConnector1">
            <a:avLst/>
          </a:prstGeom>
          <a:ln w="19050">
            <a:solidFill>
              <a:srgbClr val="232323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BE7457-E8ED-21C3-884E-4A94467C9413}"/>
              </a:ext>
            </a:extLst>
          </p:cNvPr>
          <p:cNvCxnSpPr>
            <a:cxnSpLocks/>
          </p:cNvCxnSpPr>
          <p:nvPr/>
        </p:nvCxnSpPr>
        <p:spPr>
          <a:xfrm flipV="1">
            <a:off x="2225673" y="4295775"/>
            <a:ext cx="0" cy="132715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201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7F21F-A78A-9D0F-A5CD-E78038F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0733B7-B07E-3B4D-1437-31C790D0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15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82329EF-56E0-2725-E9CA-95DD380A8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Laser RF Double Resonance spectroscopy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CA67EA-A560-922E-2358-37A283870B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725444" y="1010517"/>
            <a:ext cx="6367738" cy="51535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FCEBD7-CBF6-50EB-5BEF-EF9CA4E3C5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8079337" y="912390"/>
            <a:ext cx="3745098" cy="5217940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5CD09C9-AD0E-A284-62C4-3D6B52EA8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E5FA095-D16F-4F8E-7B6D-B49D5646D3E5}"/>
              </a:ext>
            </a:extLst>
          </p:cNvPr>
          <p:cNvSpPr/>
          <p:nvPr/>
        </p:nvSpPr>
        <p:spPr>
          <a:xfrm>
            <a:off x="2305047" y="2621757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A05258A-8D3B-5FEB-F716-EB670A7434F0}"/>
              </a:ext>
            </a:extLst>
          </p:cNvPr>
          <p:cNvSpPr/>
          <p:nvPr/>
        </p:nvSpPr>
        <p:spPr>
          <a:xfrm>
            <a:off x="250973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62D2CE5-3857-402D-7932-8E9F448544F5}"/>
              </a:ext>
            </a:extLst>
          </p:cNvPr>
          <p:cNvSpPr/>
          <p:nvPr/>
        </p:nvSpPr>
        <p:spPr>
          <a:xfrm>
            <a:off x="2712399" y="2621757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13182D2-F2F6-6A7D-434D-FB03346C61F5}"/>
              </a:ext>
            </a:extLst>
          </p:cNvPr>
          <p:cNvSpPr/>
          <p:nvPr/>
        </p:nvSpPr>
        <p:spPr>
          <a:xfrm>
            <a:off x="291506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A40F2AB-A089-FACA-240B-552D83BA3D88}"/>
              </a:ext>
            </a:extLst>
          </p:cNvPr>
          <p:cNvSpPr/>
          <p:nvPr/>
        </p:nvSpPr>
        <p:spPr>
          <a:xfrm>
            <a:off x="3117725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6E380B8-BFB0-0F27-8C26-AD70904511A6}"/>
              </a:ext>
            </a:extLst>
          </p:cNvPr>
          <p:cNvSpPr/>
          <p:nvPr/>
        </p:nvSpPr>
        <p:spPr>
          <a:xfrm>
            <a:off x="332038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2BD3C03-1C47-199E-4F31-2A85C98D225E}"/>
              </a:ext>
            </a:extLst>
          </p:cNvPr>
          <p:cNvSpPr/>
          <p:nvPr/>
        </p:nvSpPr>
        <p:spPr>
          <a:xfrm>
            <a:off x="3523051" y="2621757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7E3A256-E480-CCDA-04CA-910D804AB139}"/>
              </a:ext>
            </a:extLst>
          </p:cNvPr>
          <p:cNvSpPr/>
          <p:nvPr/>
        </p:nvSpPr>
        <p:spPr>
          <a:xfrm>
            <a:off x="372571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13E2F3B-EEAA-2848-548E-198485B85F9D}"/>
              </a:ext>
            </a:extLst>
          </p:cNvPr>
          <p:cNvSpPr/>
          <p:nvPr/>
        </p:nvSpPr>
        <p:spPr>
          <a:xfrm>
            <a:off x="3928377" y="2621757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8645C4D-5C8E-F959-45C7-95BE400736E3}"/>
              </a:ext>
            </a:extLst>
          </p:cNvPr>
          <p:cNvSpPr/>
          <p:nvPr/>
        </p:nvSpPr>
        <p:spPr>
          <a:xfrm>
            <a:off x="413104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784EEDA-FAF7-497F-6ED2-56C544F08543}"/>
              </a:ext>
            </a:extLst>
          </p:cNvPr>
          <p:cNvSpPr/>
          <p:nvPr/>
        </p:nvSpPr>
        <p:spPr>
          <a:xfrm>
            <a:off x="4333703" y="2621757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D568C65-9176-A0F7-9CA9-F70FF3225E03}"/>
              </a:ext>
            </a:extLst>
          </p:cNvPr>
          <p:cNvCxnSpPr>
            <a:cxnSpLocks/>
          </p:cNvCxnSpPr>
          <p:nvPr/>
        </p:nvCxnSpPr>
        <p:spPr>
          <a:xfrm flipV="1">
            <a:off x="4571656" y="2712720"/>
            <a:ext cx="0" cy="12782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678F1139-BF9C-2E42-97C2-7E11982B2793}"/>
              </a:ext>
            </a:extLst>
          </p:cNvPr>
          <p:cNvSpPr/>
          <p:nvPr/>
        </p:nvSpPr>
        <p:spPr>
          <a:xfrm>
            <a:off x="453636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81A54EC-E4BA-1137-AAF2-6D5492EDF6C3}"/>
              </a:ext>
            </a:extLst>
          </p:cNvPr>
          <p:cNvSpPr/>
          <p:nvPr/>
        </p:nvSpPr>
        <p:spPr>
          <a:xfrm>
            <a:off x="4739029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4D1D2D8-0373-A721-9158-829B9924C22A}"/>
              </a:ext>
            </a:extLst>
          </p:cNvPr>
          <p:cNvSpPr/>
          <p:nvPr/>
        </p:nvSpPr>
        <p:spPr>
          <a:xfrm>
            <a:off x="4941692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0535F2E-71A3-AD04-A71D-4B3CF2FE3F82}"/>
              </a:ext>
            </a:extLst>
          </p:cNvPr>
          <p:cNvSpPr/>
          <p:nvPr/>
        </p:nvSpPr>
        <p:spPr>
          <a:xfrm>
            <a:off x="5144355" y="2621757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6527ABB-515B-1659-EA46-13338FBED94E}"/>
              </a:ext>
            </a:extLst>
          </p:cNvPr>
          <p:cNvSpPr/>
          <p:nvPr/>
        </p:nvSpPr>
        <p:spPr>
          <a:xfrm>
            <a:off x="5347018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C62BDA3-F969-1FC0-8ECB-6F5D672C777E}"/>
              </a:ext>
            </a:extLst>
          </p:cNvPr>
          <p:cNvSpPr/>
          <p:nvPr/>
        </p:nvSpPr>
        <p:spPr>
          <a:xfrm>
            <a:off x="5549681" y="2621757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AABA955-DC3B-C82D-1C2F-EE3D87F9419F}"/>
              </a:ext>
            </a:extLst>
          </p:cNvPr>
          <p:cNvSpPr/>
          <p:nvPr/>
        </p:nvSpPr>
        <p:spPr>
          <a:xfrm>
            <a:off x="5752344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D35BCE4-1ECD-0ED5-A034-08BD972F7E6C}"/>
              </a:ext>
            </a:extLst>
          </p:cNvPr>
          <p:cNvSpPr/>
          <p:nvPr/>
        </p:nvSpPr>
        <p:spPr>
          <a:xfrm>
            <a:off x="5955007" y="2621757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5C7AE5F-1E30-8F9B-1A13-1C6960D45D4D}"/>
              </a:ext>
            </a:extLst>
          </p:cNvPr>
          <p:cNvSpPr/>
          <p:nvPr/>
        </p:nvSpPr>
        <p:spPr>
          <a:xfrm>
            <a:off x="6157670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43DA23E-FAAD-1D91-AE31-03291ADBE7A4}"/>
              </a:ext>
            </a:extLst>
          </p:cNvPr>
          <p:cNvSpPr/>
          <p:nvPr/>
        </p:nvSpPr>
        <p:spPr>
          <a:xfrm>
            <a:off x="6360333" y="2619375"/>
            <a:ext cx="171450" cy="17145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E99FB21-C335-F838-270E-A02F0B682662}"/>
              </a:ext>
            </a:extLst>
          </p:cNvPr>
          <p:cNvSpPr/>
          <p:nvPr/>
        </p:nvSpPr>
        <p:spPr>
          <a:xfrm>
            <a:off x="6562996" y="3908425"/>
            <a:ext cx="171450" cy="1714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8985B7B-FB56-7652-EC9B-1726FF3211D5}"/>
              </a:ext>
            </a:extLst>
          </p:cNvPr>
          <p:cNvCxnSpPr>
            <a:cxnSpLocks/>
          </p:cNvCxnSpPr>
          <p:nvPr/>
        </p:nvCxnSpPr>
        <p:spPr>
          <a:xfrm>
            <a:off x="2252663" y="5069682"/>
            <a:ext cx="833849" cy="0"/>
          </a:xfrm>
          <a:prstGeom prst="line">
            <a:avLst/>
          </a:prstGeom>
          <a:ln w="12700">
            <a:solidFill>
              <a:srgbClr val="0081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034FD6-F938-0F5D-B78E-8467A5198DCA}"/>
              </a:ext>
            </a:extLst>
          </p:cNvPr>
          <p:cNvCxnSpPr>
            <a:cxnSpLocks/>
          </p:cNvCxnSpPr>
          <p:nvPr/>
        </p:nvCxnSpPr>
        <p:spPr>
          <a:xfrm>
            <a:off x="2212972" y="4272122"/>
            <a:ext cx="833849" cy="0"/>
          </a:xfrm>
          <a:prstGeom prst="line">
            <a:avLst/>
          </a:prstGeom>
          <a:ln w="12700">
            <a:solidFill>
              <a:srgbClr val="2323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09BCB82-7256-20BA-D981-6394458DBCA5}"/>
              </a:ext>
            </a:extLst>
          </p:cNvPr>
          <p:cNvCxnSpPr>
            <a:cxnSpLocks/>
          </p:cNvCxnSpPr>
          <p:nvPr/>
        </p:nvCxnSpPr>
        <p:spPr>
          <a:xfrm>
            <a:off x="2766060" y="4272122"/>
            <a:ext cx="0" cy="797560"/>
          </a:xfrm>
          <a:prstGeom prst="straightConnector1">
            <a:avLst/>
          </a:prstGeom>
          <a:ln w="19050">
            <a:solidFill>
              <a:srgbClr val="232323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BFF595E-A750-30AF-D492-D64849C37ADB}"/>
              </a:ext>
            </a:extLst>
          </p:cNvPr>
          <p:cNvCxnSpPr>
            <a:cxnSpLocks/>
          </p:cNvCxnSpPr>
          <p:nvPr/>
        </p:nvCxnSpPr>
        <p:spPr>
          <a:xfrm flipV="1">
            <a:off x="2225673" y="4295775"/>
            <a:ext cx="0" cy="132715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604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6CD24B-7C77-803A-D7E9-9D74CBF63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06289-56D0-83F3-519B-7F4B872E2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16</a:t>
            </a:fld>
            <a:endParaRPr lang="nl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AB23C5-9EC4-6B12-76EF-EE8F727200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83036"/>
            <a:ext cx="8253663" cy="541542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6B51CE4-53A7-039E-80C2-0E2738DAB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in Leuven ABU</a:t>
            </a:r>
            <a:endParaRPr lang="en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7DE164-059F-5865-B9EF-8F43924FD6D3}"/>
              </a:ext>
            </a:extLst>
          </p:cNvPr>
          <p:cNvSpPr txBox="1"/>
          <p:nvPr/>
        </p:nvSpPr>
        <p:spPr>
          <a:xfrm>
            <a:off x="8333800" y="4051190"/>
            <a:ext cx="360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Linewidth: ~20 </a:t>
            </a:r>
            <a:r>
              <a:rPr lang="en-US" b="1" dirty="0" err="1"/>
              <a:t>KHz</a:t>
            </a:r>
            <a:r>
              <a:rPr lang="en-US" b="1" dirty="0"/>
              <a:t> FWHM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Resolving the Zeeman splitting of the hyperfine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C7D283-0361-1552-1D00-D5E9895D2E64}"/>
              </a:ext>
            </a:extLst>
          </p:cNvPr>
          <p:cNvSpPr txBox="1"/>
          <p:nvPr/>
        </p:nvSpPr>
        <p:spPr>
          <a:xfrm>
            <a:off x="1415448" y="5408076"/>
            <a:ext cx="2767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Lasers off resonance</a:t>
            </a:r>
            <a:endParaRPr lang="en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1E0F68-93DE-526A-A471-D0E55D645481}"/>
              </a:ext>
            </a:extLst>
          </p:cNvPr>
          <p:cNvSpPr txBox="1"/>
          <p:nvPr/>
        </p:nvSpPr>
        <p:spPr>
          <a:xfrm>
            <a:off x="1168235" y="5029883"/>
            <a:ext cx="135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Pump in</a:t>
            </a:r>
            <a:endParaRPr lang="en-B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819A8D-4CE5-02D9-AA8E-DA3E716563C2}"/>
              </a:ext>
            </a:extLst>
          </p:cNvPr>
          <p:cNvSpPr txBox="1"/>
          <p:nvPr/>
        </p:nvSpPr>
        <p:spPr>
          <a:xfrm>
            <a:off x="820100" y="2303012"/>
            <a:ext cx="135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pump</a:t>
            </a:r>
            <a:endParaRPr lang="en-B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53DA22-1527-774A-8A08-8C5B2C9A81B2}"/>
              </a:ext>
            </a:extLst>
          </p:cNvPr>
          <p:cNvSpPr txBox="1"/>
          <p:nvPr/>
        </p:nvSpPr>
        <p:spPr>
          <a:xfrm>
            <a:off x="1551215" y="3901004"/>
            <a:ext cx="135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 in</a:t>
            </a:r>
            <a:endParaRPr lang="en-BE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BD24FB-2A7C-9617-60D0-10DB95852175}"/>
              </a:ext>
            </a:extLst>
          </p:cNvPr>
          <p:cNvCxnSpPr>
            <a:cxnSpLocks/>
          </p:cNvCxnSpPr>
          <p:nvPr/>
        </p:nvCxnSpPr>
        <p:spPr>
          <a:xfrm flipV="1">
            <a:off x="883957" y="2672344"/>
            <a:ext cx="0" cy="627548"/>
          </a:xfrm>
          <a:prstGeom prst="line">
            <a:avLst/>
          </a:prstGeom>
          <a:ln w="28575" cap="rnd">
            <a:solidFill>
              <a:schemeClr val="tx2">
                <a:lumMod val="50000"/>
              </a:schemeClr>
            </a:solidFill>
            <a:prstDash val="sysDash"/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9F5739D-755A-8218-FFEE-C2AE38711C71}"/>
              </a:ext>
            </a:extLst>
          </p:cNvPr>
          <p:cNvCxnSpPr>
            <a:cxnSpLocks/>
          </p:cNvCxnSpPr>
          <p:nvPr/>
        </p:nvCxnSpPr>
        <p:spPr>
          <a:xfrm>
            <a:off x="900000" y="5622750"/>
            <a:ext cx="536470" cy="0"/>
          </a:xfrm>
          <a:prstGeom prst="line">
            <a:avLst/>
          </a:prstGeom>
          <a:ln w="28575" cap="rnd">
            <a:solidFill>
              <a:schemeClr val="tx2">
                <a:lumMod val="50000"/>
              </a:schemeClr>
            </a:solidFill>
            <a:prstDash val="sysDash"/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CF789E2-048F-9987-A56C-C26610D4C323}"/>
              </a:ext>
            </a:extLst>
          </p:cNvPr>
          <p:cNvCxnSpPr>
            <a:cxnSpLocks/>
          </p:cNvCxnSpPr>
          <p:nvPr/>
        </p:nvCxnSpPr>
        <p:spPr>
          <a:xfrm>
            <a:off x="1168235" y="4736462"/>
            <a:ext cx="0" cy="439219"/>
          </a:xfrm>
          <a:prstGeom prst="line">
            <a:avLst/>
          </a:prstGeom>
          <a:ln w="28575" cap="rnd">
            <a:solidFill>
              <a:schemeClr val="tx2">
                <a:lumMod val="50000"/>
              </a:schemeClr>
            </a:solidFill>
            <a:prstDash val="sysDash"/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B2082D9-45DB-91EC-82A7-745CF8DFA77A}"/>
              </a:ext>
            </a:extLst>
          </p:cNvPr>
          <p:cNvCxnSpPr>
            <a:cxnSpLocks/>
          </p:cNvCxnSpPr>
          <p:nvPr/>
        </p:nvCxnSpPr>
        <p:spPr>
          <a:xfrm flipV="1">
            <a:off x="1631353" y="4224876"/>
            <a:ext cx="0" cy="460744"/>
          </a:xfrm>
          <a:prstGeom prst="line">
            <a:avLst/>
          </a:prstGeom>
          <a:ln w="28575" cap="rnd">
            <a:solidFill>
              <a:schemeClr val="tx2">
                <a:lumMod val="50000"/>
              </a:schemeClr>
            </a:solidFill>
            <a:prstDash val="sysDash"/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22C7AC1-E115-4EF4-CC21-12160FA58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8886" y="1162528"/>
            <a:ext cx="4868400" cy="2738476"/>
          </a:xfrm>
          <a:prstGeom prst="rect">
            <a:avLst/>
          </a:prstGeom>
          <a:ln w="38100" cap="rnd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AA15F1A-201E-8771-B6C9-8C34B3FDCB41}"/>
              </a:ext>
            </a:extLst>
          </p:cNvPr>
          <p:cNvSpPr txBox="1"/>
          <p:nvPr/>
        </p:nvSpPr>
        <p:spPr>
          <a:xfrm>
            <a:off x="1040677" y="6379935"/>
            <a:ext cx="9673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 Allegrini, M. et al.,  </a:t>
            </a:r>
            <a:r>
              <a:rPr lang="en-US" sz="1200" i="1" dirty="0">
                <a:solidFill>
                  <a:schemeClr val="bg1"/>
                </a:solidFill>
              </a:rPr>
              <a:t>Journal of Physical and Chemical Reference Data</a:t>
            </a:r>
            <a:r>
              <a:rPr lang="en-US" sz="1200" dirty="0">
                <a:solidFill>
                  <a:schemeClr val="bg1"/>
                </a:solidFill>
              </a:rPr>
              <a:t> 51, no. 4 (2022).</a:t>
            </a:r>
            <a:endParaRPr lang="en-BE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218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3A1014-3F2E-8456-CF24-73675AF09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969FD-25CF-E773-2B60-40FD78AD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17</a:t>
            </a:fld>
            <a:endParaRPr lang="nl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55E908-9685-9417-B261-3AAFDEC34A8F}"/>
              </a:ext>
            </a:extLst>
          </p:cNvPr>
          <p:cNvSpPr txBox="1"/>
          <p:nvPr/>
        </p:nvSpPr>
        <p:spPr>
          <a:xfrm>
            <a:off x="6856896" y="2066871"/>
            <a:ext cx="4532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 Radiofrequency Double Resonance </a:t>
            </a:r>
            <a:endParaRPr lang="en-BE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B66DC1E-1482-2CED-1B82-5945341FBBA7}"/>
              </a:ext>
            </a:extLst>
          </p:cNvPr>
          <p:cNvGrpSpPr/>
          <p:nvPr/>
        </p:nvGrpSpPr>
        <p:grpSpPr>
          <a:xfrm>
            <a:off x="7793934" y="2479047"/>
            <a:ext cx="2535625" cy="724624"/>
            <a:chOff x="624986" y="4602197"/>
            <a:chExt cx="2535625" cy="72462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56A6AB5-F253-85EC-3289-64F130D085E2}"/>
                </a:ext>
              </a:extLst>
            </p:cNvPr>
            <p:cNvSpPr txBox="1"/>
            <p:nvPr/>
          </p:nvSpPr>
          <p:spPr>
            <a:xfrm>
              <a:off x="1008868" y="4602197"/>
              <a:ext cx="2151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46616F"/>
                  </a:solidFill>
                </a:rPr>
                <a:t>High resolution (kHz)</a:t>
              </a:r>
            </a:p>
          </p:txBody>
        </p:sp>
        <p:pic>
          <p:nvPicPr>
            <p:cNvPr id="11" name="Graphic 10" descr="Checkmark with solid fill">
              <a:extLst>
                <a:ext uri="{FF2B5EF4-FFF2-40B4-BE49-F238E27FC236}">
                  <a16:creationId xmlns:a16="http://schemas.microsoft.com/office/drawing/2014/main" id="{0A6B9F0B-B4F8-E774-FD07-0BFFED9FA9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24986" y="4652637"/>
              <a:ext cx="317213" cy="317213"/>
            </a:xfrm>
            <a:prstGeom prst="rect">
              <a:avLst/>
            </a:prstGeom>
          </p:spPr>
        </p:pic>
        <p:pic>
          <p:nvPicPr>
            <p:cNvPr id="12" name="Graphic 11" descr="Close with solid fill">
              <a:extLst>
                <a:ext uri="{FF2B5EF4-FFF2-40B4-BE49-F238E27FC236}">
                  <a16:creationId xmlns:a16="http://schemas.microsoft.com/office/drawing/2014/main" id="{D22F4583-BD3A-CA11-E0C0-519BA26B171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6218" y="4993387"/>
              <a:ext cx="297537" cy="2975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C20B1C-2CED-DFA7-5491-40D8936984C5}"/>
                </a:ext>
              </a:extLst>
            </p:cNvPr>
            <p:cNvSpPr txBox="1"/>
            <p:nvPr/>
          </p:nvSpPr>
          <p:spPr>
            <a:xfrm>
              <a:off x="1008868" y="4957489"/>
              <a:ext cx="19625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Low sensitivity</a:t>
              </a:r>
              <a:endParaRPr lang="en-BE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E791333-B0AB-0074-B195-84144E46138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97" y="1359036"/>
            <a:ext cx="6661037" cy="3895343"/>
          </a:xfrm>
          <a:prstGeom prst="rect">
            <a:avLst/>
          </a:prstGeom>
        </p:spPr>
      </p:pic>
      <p:sp>
        <p:nvSpPr>
          <p:cNvPr id="25" name="Title 4">
            <a:extLst>
              <a:ext uri="{FF2B5EF4-FFF2-40B4-BE49-F238E27FC236}">
                <a16:creationId xmlns:a16="http://schemas.microsoft.com/office/drawing/2014/main" id="{EBA65D8F-CD3B-EEC1-ED09-994BFE2E9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</p:spPr>
        <p:txBody>
          <a:bodyPr/>
          <a:lstStyle/>
          <a:p>
            <a:r>
              <a:rPr lang="en-US" dirty="0"/>
              <a:t>Limitations</a:t>
            </a:r>
            <a:endParaRPr lang="en-B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283384-A085-3BC1-BA35-4A4AD6D386EA}"/>
              </a:ext>
            </a:extLst>
          </p:cNvPr>
          <p:cNvSpPr txBox="1"/>
          <p:nvPr/>
        </p:nvSpPr>
        <p:spPr>
          <a:xfrm>
            <a:off x="7218514" y="4058225"/>
            <a:ext cx="4070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 suitable for radioactive species</a:t>
            </a:r>
            <a:endParaRPr lang="en-BE" b="1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B7362DE-51CA-BC6F-E4B6-2E89F2152319}"/>
              </a:ext>
            </a:extLst>
          </p:cNvPr>
          <p:cNvCxnSpPr>
            <a:cxnSpLocks/>
          </p:cNvCxnSpPr>
          <p:nvPr/>
        </p:nvCxnSpPr>
        <p:spPr>
          <a:xfrm flipH="1">
            <a:off x="9150709" y="3266684"/>
            <a:ext cx="1" cy="758729"/>
          </a:xfrm>
          <a:prstGeom prst="straightConnector1">
            <a:avLst/>
          </a:prstGeom>
          <a:ln w="57150">
            <a:solidFill>
              <a:srgbClr val="2F4D5D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E02F4F8-8808-830C-FC9E-23842EE70A58}"/>
              </a:ext>
            </a:extLst>
          </p:cNvPr>
          <p:cNvSpPr txBox="1"/>
          <p:nvPr/>
        </p:nvSpPr>
        <p:spPr>
          <a:xfrm>
            <a:off x="6540500" y="5001104"/>
            <a:ext cx="530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need an </a:t>
            </a:r>
            <a:r>
              <a:rPr lang="en-US" b="1" dirty="0"/>
              <a:t>efficient</a:t>
            </a:r>
            <a:r>
              <a:rPr lang="en-US" dirty="0"/>
              <a:t> source of slow atoms in combination with the double resonance technique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792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DD7EF-7509-88BE-4877-B0E33D06F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F823F-06B4-8555-9E56-394D0DEE9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18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DB9AFDF-09F4-5DC2-3B80-BD21A627D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IGLIS facility at KU Leuven</a:t>
            </a:r>
            <a:endParaRPr lang="en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0FA51A-75FB-4DC7-0058-A4152A53D39E}"/>
              </a:ext>
            </a:extLst>
          </p:cNvPr>
          <p:cNvSpPr txBox="1"/>
          <p:nvPr/>
        </p:nvSpPr>
        <p:spPr>
          <a:xfrm>
            <a:off x="1165200" y="628486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Ferrer, Rafael, et al. Nat. comm. 8.1 (2017): 14520.</a:t>
            </a:r>
          </a:p>
          <a:p>
            <a:r>
              <a:rPr lang="en-BE" sz="1200" dirty="0">
                <a:solidFill>
                  <a:schemeClr val="bg1"/>
                </a:solidFill>
              </a:rPr>
              <a:t>Kudryavtsev, Yu, et al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i="1" dirty="0">
                <a:solidFill>
                  <a:schemeClr val="bg1"/>
                </a:solidFill>
              </a:rPr>
              <a:t>NIMB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BE" sz="1200" dirty="0">
                <a:solidFill>
                  <a:schemeClr val="bg1"/>
                </a:solidFill>
              </a:rPr>
              <a:t>376 (2016): 345-352.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535308-15D2-1398-DF88-6D3E9EF682F1}"/>
              </a:ext>
            </a:extLst>
          </p:cNvPr>
          <p:cNvSpPr txBox="1"/>
          <p:nvPr/>
        </p:nvSpPr>
        <p:spPr>
          <a:xfrm>
            <a:off x="821725" y="1235428"/>
            <a:ext cx="3904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57D9D"/>
                </a:solidFill>
              </a:rPr>
              <a:t>In Gas-jet Laser Ionization Spectroscopy</a:t>
            </a:r>
            <a:endParaRPr lang="en-BE" dirty="0">
              <a:solidFill>
                <a:srgbClr val="657D9D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617E93-CD39-4447-6F37-9C8176F6C0F4}"/>
              </a:ext>
            </a:extLst>
          </p:cNvPr>
          <p:cNvSpPr txBox="1"/>
          <p:nvPr/>
        </p:nvSpPr>
        <p:spPr>
          <a:xfrm>
            <a:off x="2809523" y="2357011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λ</a:t>
            </a:r>
            <a:r>
              <a:rPr lang="en-US" b="1" baseline="-25000" dirty="0">
                <a:solidFill>
                  <a:schemeClr val="accent6"/>
                </a:solidFill>
              </a:rPr>
              <a:t>1</a:t>
            </a:r>
            <a:endParaRPr lang="en-BE" b="1" baseline="-25000" dirty="0">
              <a:solidFill>
                <a:schemeClr val="accent6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24C169-F911-05A7-8A0A-279813F3232A}"/>
              </a:ext>
            </a:extLst>
          </p:cNvPr>
          <p:cNvSpPr txBox="1"/>
          <p:nvPr/>
        </p:nvSpPr>
        <p:spPr>
          <a:xfrm>
            <a:off x="634013" y="2750750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λ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endParaRPr lang="en-BE" b="1" baseline="-250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FA7D92-7353-C570-DCBA-E1C2C57E8D3B}"/>
              </a:ext>
            </a:extLst>
          </p:cNvPr>
          <p:cNvSpPr txBox="1"/>
          <p:nvPr/>
        </p:nvSpPr>
        <p:spPr>
          <a:xfrm>
            <a:off x="4774213" y="5770286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500"/>
                </a:solidFill>
              </a:rPr>
              <a:t>Buffer gas</a:t>
            </a:r>
            <a:endParaRPr lang="en-BE" b="1" baseline="-25000" dirty="0">
              <a:solidFill>
                <a:srgbClr val="FFC5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14AC38-ED22-5F9B-76A3-564459EF8599}"/>
              </a:ext>
            </a:extLst>
          </p:cNvPr>
          <p:cNvSpPr txBox="1"/>
          <p:nvPr/>
        </p:nvSpPr>
        <p:spPr>
          <a:xfrm>
            <a:off x="380550" y="4030463"/>
            <a:ext cx="1841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mass separator</a:t>
            </a:r>
            <a:endParaRPr lang="en-B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188013-EEFB-2B87-7E2F-D873466D0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0" y="2160342"/>
            <a:ext cx="5452532" cy="39829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BEE4CD9-D6B5-BAA6-0511-312844B11481}"/>
              </a:ext>
            </a:extLst>
          </p:cNvPr>
          <p:cNvGrpSpPr/>
          <p:nvPr/>
        </p:nvGrpSpPr>
        <p:grpSpPr>
          <a:xfrm>
            <a:off x="1628950" y="1649474"/>
            <a:ext cx="3755850" cy="707537"/>
            <a:chOff x="646218" y="4982219"/>
            <a:chExt cx="3755850" cy="70753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952369-B014-BE08-1FE7-C59D319D8E39}"/>
                </a:ext>
              </a:extLst>
            </p:cNvPr>
            <p:cNvSpPr txBox="1"/>
            <p:nvPr/>
          </p:nvSpPr>
          <p:spPr>
            <a:xfrm>
              <a:off x="1053725" y="5320424"/>
              <a:ext cx="16562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46616F"/>
                  </a:solidFill>
                </a:rPr>
                <a:t>High sensitivity</a:t>
              </a:r>
            </a:p>
          </p:txBody>
        </p:sp>
        <p:pic>
          <p:nvPicPr>
            <p:cNvPr id="16" name="Graphic 15" descr="Checkmark with solid fill">
              <a:extLst>
                <a:ext uri="{FF2B5EF4-FFF2-40B4-BE49-F238E27FC236}">
                  <a16:creationId xmlns:a16="http://schemas.microsoft.com/office/drawing/2014/main" id="{D4FDBC42-7242-F57F-3D75-52B5471BF66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2359" y="5372543"/>
              <a:ext cx="317213" cy="317213"/>
            </a:xfrm>
            <a:prstGeom prst="rect">
              <a:avLst/>
            </a:prstGeom>
          </p:spPr>
        </p:pic>
        <p:pic>
          <p:nvPicPr>
            <p:cNvPr id="17" name="Graphic 16" descr="Close with solid fill">
              <a:extLst>
                <a:ext uri="{FF2B5EF4-FFF2-40B4-BE49-F238E27FC236}">
                  <a16:creationId xmlns:a16="http://schemas.microsoft.com/office/drawing/2014/main" id="{B9653958-4D15-73BB-C541-59152296A5D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6218" y="5018117"/>
              <a:ext cx="297537" cy="29753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B4EAA95-5E02-86CE-BA48-47A6079A6239}"/>
                </a:ext>
              </a:extLst>
            </p:cNvPr>
            <p:cNvSpPr txBox="1"/>
            <p:nvPr/>
          </p:nvSpPr>
          <p:spPr>
            <a:xfrm>
              <a:off x="942199" y="4982219"/>
              <a:ext cx="34598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 Medium resolution (100 MHz)</a:t>
              </a:r>
              <a:endParaRPr lang="en-BE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7ABE2D4-525B-60D3-A61A-AF4CB35426F3}"/>
              </a:ext>
            </a:extLst>
          </p:cNvPr>
          <p:cNvSpPr txBox="1"/>
          <p:nvPr/>
        </p:nvSpPr>
        <p:spPr>
          <a:xfrm>
            <a:off x="6358920" y="4922947"/>
            <a:ext cx="5461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Wide range of offline sources:</a:t>
            </a:r>
          </a:p>
          <a:p>
            <a:r>
              <a:rPr lang="en-US" dirty="0"/>
              <a:t>Alpha recoil, desorption filament, ablation targets…</a:t>
            </a:r>
            <a:endParaRPr lang="en-BE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586CA2-7BA4-4304-D113-F399E356EC83}"/>
              </a:ext>
            </a:extLst>
          </p:cNvPr>
          <p:cNvSpPr txBox="1"/>
          <p:nvPr/>
        </p:nvSpPr>
        <p:spPr>
          <a:xfrm>
            <a:off x="5951850" y="5569278"/>
            <a:ext cx="627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technique is already applied at online RIB facilities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346DF6C-A9FC-9DF8-FD37-55088932E1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9817" b="13519"/>
          <a:stretch>
            <a:fillRect/>
          </a:stretch>
        </p:blipFill>
        <p:spPr>
          <a:xfrm rot="5400000">
            <a:off x="7043624" y="844048"/>
            <a:ext cx="3657198" cy="4334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9212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A911A-9F68-DFD0-3AEE-76BD32CD2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D4CF4-374C-A175-EDFF-4969838B7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19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3D48F1-D320-6FB9-84D3-E7D523E71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LRDR applied to IGLIS</a:t>
            </a:r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0132E0-E41C-1B7D-6349-BB7778D8E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75" y="1359036"/>
            <a:ext cx="6206200" cy="45335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11B1DF-9CD5-CB8D-C50A-824AC24EF46B}"/>
              </a:ext>
            </a:extLst>
          </p:cNvPr>
          <p:cNvSpPr txBox="1"/>
          <p:nvPr/>
        </p:nvSpPr>
        <p:spPr>
          <a:xfrm>
            <a:off x="4774213" y="5770286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500"/>
                </a:solidFill>
              </a:rPr>
              <a:t>Buffer gas</a:t>
            </a:r>
            <a:endParaRPr lang="en-BE" b="1" baseline="-25000" dirty="0">
              <a:solidFill>
                <a:srgbClr val="FFC5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CABE25-1FC8-7B29-214A-813732D8687C}"/>
              </a:ext>
            </a:extLst>
          </p:cNvPr>
          <p:cNvSpPr txBox="1"/>
          <p:nvPr/>
        </p:nvSpPr>
        <p:spPr>
          <a:xfrm>
            <a:off x="380550" y="3625802"/>
            <a:ext cx="1841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mass separator</a:t>
            </a:r>
            <a:endParaRPr lang="en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92C488-C203-1681-86C6-70CF2E594583}"/>
              </a:ext>
            </a:extLst>
          </p:cNvPr>
          <p:cNvSpPr txBox="1"/>
          <p:nvPr/>
        </p:nvSpPr>
        <p:spPr>
          <a:xfrm>
            <a:off x="6327713" y="1299531"/>
            <a:ext cx="561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Segment the gas-jet expansion into three region:</a:t>
            </a:r>
          </a:p>
          <a:p>
            <a:r>
              <a:rPr lang="en-US" dirty="0"/>
              <a:t>Pump, RF and Probing</a:t>
            </a:r>
            <a:endParaRPr lang="en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495F5-1E44-8CCD-386A-1AB9854B72E6}"/>
              </a:ext>
            </a:extLst>
          </p:cNvPr>
          <p:cNvSpPr txBox="1"/>
          <p:nvPr/>
        </p:nvSpPr>
        <p:spPr>
          <a:xfrm>
            <a:off x="6243543" y="4258894"/>
            <a:ext cx="57880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Minimal collisional rate within the gas-jet expansion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Variable length of the jet based on the de Laval nozzle in use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From 60mm to 200mm (~120us to 400us </a:t>
            </a:r>
            <a:r>
              <a:rPr lang="en-US" dirty="0" err="1"/>
              <a:t>ToF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DAA70A-68B3-65E3-88D3-8D9E6D8FCA8E}"/>
              </a:ext>
            </a:extLst>
          </p:cNvPr>
          <p:cNvSpPr txBox="1"/>
          <p:nvPr/>
        </p:nvSpPr>
        <p:spPr>
          <a:xfrm>
            <a:off x="6840162" y="3001115"/>
            <a:ext cx="503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Combination of LRDR precision with the sensitivity offered by multistep ionization schemes and mass separation </a:t>
            </a:r>
            <a:endParaRPr lang="en-BE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F28377-8476-218F-DD96-9DFD3E59C7F0}"/>
              </a:ext>
            </a:extLst>
          </p:cNvPr>
          <p:cNvGrpSpPr/>
          <p:nvPr/>
        </p:nvGrpSpPr>
        <p:grpSpPr>
          <a:xfrm>
            <a:off x="7904320" y="2058494"/>
            <a:ext cx="2466532" cy="707537"/>
            <a:chOff x="652358" y="4982219"/>
            <a:chExt cx="2466532" cy="70753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3229CE-8048-41EF-F5D7-032F29072A02}"/>
                </a:ext>
              </a:extLst>
            </p:cNvPr>
            <p:cNvSpPr txBox="1"/>
            <p:nvPr/>
          </p:nvSpPr>
          <p:spPr>
            <a:xfrm>
              <a:off x="1053725" y="5320424"/>
              <a:ext cx="16033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46616F"/>
                  </a:solidFill>
                </a:rPr>
                <a:t>High sensitivity</a:t>
              </a:r>
            </a:p>
          </p:txBody>
        </p:sp>
        <p:pic>
          <p:nvPicPr>
            <p:cNvPr id="14" name="Graphic 13" descr="Checkmark with solid fill">
              <a:extLst>
                <a:ext uri="{FF2B5EF4-FFF2-40B4-BE49-F238E27FC236}">
                  <a16:creationId xmlns:a16="http://schemas.microsoft.com/office/drawing/2014/main" id="{7D5D5621-D9BC-A626-7AE4-A01685F471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2359" y="5372543"/>
              <a:ext cx="317213" cy="31721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5BC6C60-AB59-1D1D-D36C-2FA8D449F953}"/>
                </a:ext>
              </a:extLst>
            </p:cNvPr>
            <p:cNvSpPr txBox="1"/>
            <p:nvPr/>
          </p:nvSpPr>
          <p:spPr>
            <a:xfrm>
              <a:off x="1053725" y="4982219"/>
              <a:ext cx="20651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46616F"/>
                  </a:solidFill>
                </a:rPr>
                <a:t>High resolution</a:t>
              </a:r>
            </a:p>
          </p:txBody>
        </p:sp>
        <p:pic>
          <p:nvPicPr>
            <p:cNvPr id="16" name="Graphic 15" descr="Checkmark with solid fill">
              <a:extLst>
                <a:ext uri="{FF2B5EF4-FFF2-40B4-BE49-F238E27FC236}">
                  <a16:creationId xmlns:a16="http://schemas.microsoft.com/office/drawing/2014/main" id="{784746BF-4E07-CD73-CDAB-E753E4E6C0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2358" y="5021465"/>
              <a:ext cx="317213" cy="3172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8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DBBB8-74DD-9F49-2BC5-C1C7BFE9D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8BE4CF-3003-A701-1ADF-AC7CDC6BF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19F21-6E27-27EA-69E0-2E0C2B722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20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BAA9C82-FE14-D356-38D0-C3CCEEF4F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 I</a:t>
            </a:r>
            <a:endParaRPr lang="en-BE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400D58-CE82-D373-329D-B209B2905B33}"/>
              </a:ext>
            </a:extLst>
          </p:cNvPr>
          <p:cNvSpPr txBox="1"/>
          <p:nvPr/>
        </p:nvSpPr>
        <p:spPr>
          <a:xfrm>
            <a:off x="900000" y="6267429"/>
            <a:ext cx="9673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Allegrini, M. et al.,  </a:t>
            </a:r>
            <a:r>
              <a:rPr lang="en-US" sz="1200" i="1" dirty="0">
                <a:solidFill>
                  <a:schemeClr val="bg1"/>
                </a:solidFill>
              </a:rPr>
              <a:t>Journal of Physical and Chemical Reference Data</a:t>
            </a:r>
            <a:r>
              <a:rPr lang="en-US" sz="1200" dirty="0">
                <a:solidFill>
                  <a:schemeClr val="bg1"/>
                </a:solidFill>
              </a:rPr>
              <a:t> 51, no. 4 (2022).</a:t>
            </a:r>
            <a:endParaRPr lang="en-BE" sz="1200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3C4C1A-342E-B7D8-5EC3-55B049D30CF0}"/>
              </a:ext>
            </a:extLst>
          </p:cNvPr>
          <p:cNvCxnSpPr>
            <a:cxnSpLocks/>
          </p:cNvCxnSpPr>
          <p:nvPr/>
        </p:nvCxnSpPr>
        <p:spPr>
          <a:xfrm>
            <a:off x="961296" y="5629013"/>
            <a:ext cx="3120705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B1450DD-AD6F-7A28-101C-F96983A96E4A}"/>
              </a:ext>
            </a:extLst>
          </p:cNvPr>
          <p:cNvCxnSpPr>
            <a:cxnSpLocks/>
          </p:cNvCxnSpPr>
          <p:nvPr/>
        </p:nvCxnSpPr>
        <p:spPr>
          <a:xfrm flipV="1">
            <a:off x="3050156" y="4219662"/>
            <a:ext cx="0" cy="1308683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BA1966B-7879-6203-CEC9-0A93F3CAF980}"/>
              </a:ext>
            </a:extLst>
          </p:cNvPr>
          <p:cNvCxnSpPr>
            <a:cxnSpLocks/>
          </p:cNvCxnSpPr>
          <p:nvPr/>
        </p:nvCxnSpPr>
        <p:spPr>
          <a:xfrm>
            <a:off x="961296" y="4095225"/>
            <a:ext cx="3120705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7615900-84AE-5439-DF6E-6B8B9678BDDF}"/>
              </a:ext>
            </a:extLst>
          </p:cNvPr>
          <p:cNvCxnSpPr>
            <a:cxnSpLocks/>
          </p:cNvCxnSpPr>
          <p:nvPr/>
        </p:nvCxnSpPr>
        <p:spPr>
          <a:xfrm flipV="1">
            <a:off x="3050156" y="1266738"/>
            <a:ext cx="0" cy="2702653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1D35B5A-F43F-3FB9-967B-B8D14F4BD619}"/>
              </a:ext>
            </a:extLst>
          </p:cNvPr>
          <p:cNvSpPr txBox="1"/>
          <p:nvPr/>
        </p:nvSpPr>
        <p:spPr>
          <a:xfrm>
            <a:off x="850590" y="5259681"/>
            <a:ext cx="1013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 cm</a:t>
            </a:r>
            <a:r>
              <a:rPr lang="en-US" baseline="30000" dirty="0"/>
              <a:t>-1</a:t>
            </a:r>
            <a:endParaRPr lang="en-BE" baseline="30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86355-A6C0-A4AC-4C3D-4876D02E0577}"/>
              </a:ext>
            </a:extLst>
          </p:cNvPr>
          <p:cNvSpPr txBox="1"/>
          <p:nvPr/>
        </p:nvSpPr>
        <p:spPr>
          <a:xfrm>
            <a:off x="850590" y="3697179"/>
            <a:ext cx="1654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16956.17 cm</a:t>
            </a:r>
            <a:r>
              <a:rPr lang="en-US" baseline="30000" dirty="0"/>
              <a:t>-1</a:t>
            </a:r>
            <a:endParaRPr lang="en-BE" baseline="3000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F9F343D-B0F9-911E-0019-861BFFC7A25D}"/>
              </a:ext>
            </a:extLst>
          </p:cNvPr>
          <p:cNvCxnSpPr>
            <a:cxnSpLocks/>
          </p:cNvCxnSpPr>
          <p:nvPr/>
        </p:nvCxnSpPr>
        <p:spPr>
          <a:xfrm>
            <a:off x="961296" y="2251045"/>
            <a:ext cx="3120705" cy="0"/>
          </a:xfrm>
          <a:prstGeom prst="line">
            <a:avLst/>
          </a:prstGeom>
          <a:ln w="57150"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D4070B8-19B8-B4C1-A237-34CA68A5D91A}"/>
              </a:ext>
            </a:extLst>
          </p:cNvPr>
          <p:cNvSpPr txBox="1"/>
          <p:nvPr/>
        </p:nvSpPr>
        <p:spPr>
          <a:xfrm>
            <a:off x="850590" y="1784624"/>
            <a:ext cx="1846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dirty="0"/>
              <a:t>41449.451</a:t>
            </a:r>
            <a:r>
              <a:rPr lang="en-US" b="1" dirty="0"/>
              <a:t> </a:t>
            </a:r>
            <a:r>
              <a:rPr lang="en-US" dirty="0"/>
              <a:t>cm</a:t>
            </a:r>
            <a:r>
              <a:rPr lang="en-US" baseline="30000" dirty="0"/>
              <a:t>-1</a:t>
            </a:r>
            <a:endParaRPr lang="en-BE" baseline="30000" dirty="0"/>
          </a:p>
          <a:p>
            <a:endParaRPr lang="en-BE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D36C05-60B7-8F54-D411-B3465C08129E}"/>
              </a:ext>
            </a:extLst>
          </p:cNvPr>
          <p:cNvSpPr txBox="1"/>
          <p:nvPr/>
        </p:nvSpPr>
        <p:spPr>
          <a:xfrm>
            <a:off x="521522" y="2066379"/>
            <a:ext cx="402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IP</a:t>
            </a:r>
            <a:endParaRPr lang="en-BE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87A884D-1E7A-DB2B-4FE8-173B24888B3D}"/>
              </a:ext>
            </a:extLst>
          </p:cNvPr>
          <p:cNvSpPr txBox="1"/>
          <p:nvPr/>
        </p:nvSpPr>
        <p:spPr>
          <a:xfrm>
            <a:off x="491734" y="5427461"/>
            <a:ext cx="51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GS</a:t>
            </a:r>
            <a:endParaRPr lang="en-BE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62E04B-9B68-6A01-576C-9702C774948F}"/>
              </a:ext>
            </a:extLst>
          </p:cNvPr>
          <p:cNvSpPr txBox="1"/>
          <p:nvPr/>
        </p:nvSpPr>
        <p:spPr>
          <a:xfrm>
            <a:off x="2082985" y="4743077"/>
            <a:ext cx="95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589 nm</a:t>
            </a:r>
            <a:endParaRPr lang="en-BE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07409F-8C2C-DB99-E26D-0042D4C4A670}"/>
              </a:ext>
            </a:extLst>
          </p:cNvPr>
          <p:cNvSpPr txBox="1"/>
          <p:nvPr/>
        </p:nvSpPr>
        <p:spPr>
          <a:xfrm>
            <a:off x="2082986" y="2839958"/>
            <a:ext cx="95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355 nm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882993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267B7-A5D9-7AFB-D67A-DB4BA1A61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CB55B3-60B0-3DF7-2DEB-78B232C89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DFB4B3E-203E-D548-5771-16925BCA7EAE}"/>
              </a:ext>
            </a:extLst>
          </p:cNvPr>
          <p:cNvSpPr/>
          <p:nvPr/>
        </p:nvSpPr>
        <p:spPr>
          <a:xfrm>
            <a:off x="225443" y="3646845"/>
            <a:ext cx="4359897" cy="2256678"/>
          </a:xfrm>
          <a:prstGeom prst="roundRect">
            <a:avLst/>
          </a:prstGeom>
          <a:solidFill>
            <a:srgbClr val="DCE7F0"/>
          </a:solidFill>
          <a:ln w="381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B2BBBE-4CCC-E36D-8E05-E69F9026C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21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AA2C22C-FDBD-D5FB-2335-6A2C44F1D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 I</a:t>
            </a:r>
            <a:endParaRPr lang="en-BE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9CF2F5-326B-BA44-642D-4D5F83E73F38}"/>
              </a:ext>
            </a:extLst>
          </p:cNvPr>
          <p:cNvSpPr txBox="1"/>
          <p:nvPr/>
        </p:nvSpPr>
        <p:spPr>
          <a:xfrm>
            <a:off x="900000" y="6267429"/>
            <a:ext cx="9673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Allegrini, M. et al.,  </a:t>
            </a:r>
            <a:r>
              <a:rPr lang="en-US" sz="1200" i="1" dirty="0">
                <a:solidFill>
                  <a:schemeClr val="bg1"/>
                </a:solidFill>
              </a:rPr>
              <a:t>Journal of Physical and Chemical Reference Data</a:t>
            </a:r>
            <a:r>
              <a:rPr lang="en-US" sz="1200" dirty="0">
                <a:solidFill>
                  <a:schemeClr val="bg1"/>
                </a:solidFill>
              </a:rPr>
              <a:t> 51, no. 4 (2022).</a:t>
            </a:r>
            <a:endParaRPr lang="en-BE" sz="1200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3B17D59-1E7B-652B-9C4E-C18FBD2AA68F}"/>
              </a:ext>
            </a:extLst>
          </p:cNvPr>
          <p:cNvCxnSpPr>
            <a:cxnSpLocks/>
          </p:cNvCxnSpPr>
          <p:nvPr/>
        </p:nvCxnSpPr>
        <p:spPr>
          <a:xfrm>
            <a:off x="961296" y="5629013"/>
            <a:ext cx="3120705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EB38C7B-6A8D-6890-5926-276EAD0DF491}"/>
              </a:ext>
            </a:extLst>
          </p:cNvPr>
          <p:cNvCxnSpPr>
            <a:cxnSpLocks/>
          </p:cNvCxnSpPr>
          <p:nvPr/>
        </p:nvCxnSpPr>
        <p:spPr>
          <a:xfrm flipV="1">
            <a:off x="3050156" y="4219662"/>
            <a:ext cx="0" cy="1308683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E252627-4801-825E-8F32-E264798C97F2}"/>
              </a:ext>
            </a:extLst>
          </p:cNvPr>
          <p:cNvCxnSpPr>
            <a:cxnSpLocks/>
          </p:cNvCxnSpPr>
          <p:nvPr/>
        </p:nvCxnSpPr>
        <p:spPr>
          <a:xfrm>
            <a:off x="961296" y="4095225"/>
            <a:ext cx="3120705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2A8F186-B347-62B0-FF25-364B92E7C369}"/>
              </a:ext>
            </a:extLst>
          </p:cNvPr>
          <p:cNvCxnSpPr>
            <a:cxnSpLocks/>
          </p:cNvCxnSpPr>
          <p:nvPr/>
        </p:nvCxnSpPr>
        <p:spPr>
          <a:xfrm flipV="1">
            <a:off x="3050156" y="1266738"/>
            <a:ext cx="0" cy="2702653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3AF1F0A-C51B-7C8F-20DB-4C2D287035B4}"/>
              </a:ext>
            </a:extLst>
          </p:cNvPr>
          <p:cNvSpPr txBox="1"/>
          <p:nvPr/>
        </p:nvSpPr>
        <p:spPr>
          <a:xfrm>
            <a:off x="850590" y="5259681"/>
            <a:ext cx="1013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 cm</a:t>
            </a:r>
            <a:r>
              <a:rPr lang="en-US" baseline="30000" dirty="0"/>
              <a:t>-1</a:t>
            </a:r>
            <a:endParaRPr lang="en-BE" baseline="30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AD4E30-2D7C-F9A5-EC2B-B31AE7569867}"/>
              </a:ext>
            </a:extLst>
          </p:cNvPr>
          <p:cNvSpPr txBox="1"/>
          <p:nvPr/>
        </p:nvSpPr>
        <p:spPr>
          <a:xfrm>
            <a:off x="850590" y="3697179"/>
            <a:ext cx="1654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16956.17 cm</a:t>
            </a:r>
            <a:r>
              <a:rPr lang="en-US" baseline="30000" dirty="0"/>
              <a:t>-1</a:t>
            </a:r>
            <a:endParaRPr lang="en-BE" baseline="3000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AEEB6A4-832F-0982-5DB5-A26744BB566D}"/>
              </a:ext>
            </a:extLst>
          </p:cNvPr>
          <p:cNvCxnSpPr>
            <a:cxnSpLocks/>
          </p:cNvCxnSpPr>
          <p:nvPr/>
        </p:nvCxnSpPr>
        <p:spPr>
          <a:xfrm>
            <a:off x="961296" y="2251045"/>
            <a:ext cx="3120705" cy="0"/>
          </a:xfrm>
          <a:prstGeom prst="line">
            <a:avLst/>
          </a:prstGeom>
          <a:ln w="57150"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2D0ED75-3287-B335-DDBE-446E96C5017A}"/>
              </a:ext>
            </a:extLst>
          </p:cNvPr>
          <p:cNvSpPr txBox="1"/>
          <p:nvPr/>
        </p:nvSpPr>
        <p:spPr>
          <a:xfrm>
            <a:off x="850590" y="1784624"/>
            <a:ext cx="1846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dirty="0"/>
              <a:t>41449.451</a:t>
            </a:r>
            <a:r>
              <a:rPr lang="en-US" b="1" dirty="0"/>
              <a:t> </a:t>
            </a:r>
            <a:r>
              <a:rPr lang="en-US" dirty="0"/>
              <a:t>cm</a:t>
            </a:r>
            <a:r>
              <a:rPr lang="en-US" baseline="30000" dirty="0"/>
              <a:t>-1</a:t>
            </a:r>
            <a:endParaRPr lang="en-BE" baseline="30000" dirty="0"/>
          </a:p>
          <a:p>
            <a:endParaRPr lang="en-BE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A05103-5304-3994-119B-9FC033977309}"/>
              </a:ext>
            </a:extLst>
          </p:cNvPr>
          <p:cNvSpPr txBox="1"/>
          <p:nvPr/>
        </p:nvSpPr>
        <p:spPr>
          <a:xfrm>
            <a:off x="521522" y="2066379"/>
            <a:ext cx="402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IP</a:t>
            </a:r>
            <a:endParaRPr lang="en-BE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F83F3F-E122-E3C0-F727-D297F15E0BFD}"/>
              </a:ext>
            </a:extLst>
          </p:cNvPr>
          <p:cNvSpPr txBox="1"/>
          <p:nvPr/>
        </p:nvSpPr>
        <p:spPr>
          <a:xfrm>
            <a:off x="491734" y="5427461"/>
            <a:ext cx="51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GS</a:t>
            </a:r>
            <a:endParaRPr lang="en-BE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872CDF-EB75-A27A-A08C-20C7DF306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678" y="239226"/>
            <a:ext cx="8622809" cy="59116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F98809C-D09E-E686-71E5-D805A0CB6D48}"/>
              </a:ext>
            </a:extLst>
          </p:cNvPr>
          <p:cNvSpPr txBox="1"/>
          <p:nvPr/>
        </p:nvSpPr>
        <p:spPr>
          <a:xfrm>
            <a:off x="2082985" y="4743077"/>
            <a:ext cx="95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589 nm</a:t>
            </a:r>
            <a:endParaRPr lang="en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AF233E-7B4A-BDB9-5E10-6D714797E486}"/>
              </a:ext>
            </a:extLst>
          </p:cNvPr>
          <p:cNvSpPr txBox="1"/>
          <p:nvPr/>
        </p:nvSpPr>
        <p:spPr>
          <a:xfrm>
            <a:off x="2082986" y="2839958"/>
            <a:ext cx="95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355 nm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72269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AC9999B-A0CB-0350-85AD-D869DA7285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503" y="1166762"/>
            <a:ext cx="2731798" cy="4856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F24AED-C372-35AA-D89F-F1B10EEE2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2A8F9-4AFD-1F62-DAC8-0B4A3F87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22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4082D61-6FF1-B677-307D-7D7B69A36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00" y="175439"/>
            <a:ext cx="11041200" cy="1152000"/>
          </a:xfrm>
        </p:spPr>
        <p:txBody>
          <a:bodyPr/>
          <a:lstStyle/>
          <a:p>
            <a:r>
              <a:rPr lang="en-US" dirty="0"/>
              <a:t>60mm jet and RF coil</a:t>
            </a:r>
            <a:endParaRPr lang="en-B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03BDD7-40A0-DCA8-BC87-6D730D656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657" y="1166762"/>
            <a:ext cx="8633832" cy="4856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1050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0EE6C1-7744-6288-9C37-123AE44E3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B1A99-A139-F944-DB96-77060E30B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23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7589F4-B0FA-4149-C936-FDA317EBF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Laser Scan</a:t>
            </a:r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33EF3D-C8CD-A234-3194-2349286A1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21" y="1286857"/>
            <a:ext cx="8445575" cy="47566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A19A17-1A03-021C-7539-0F3AEB628FD0}"/>
              </a:ext>
            </a:extLst>
          </p:cNvPr>
          <p:cNvSpPr txBox="1"/>
          <p:nvPr/>
        </p:nvSpPr>
        <p:spPr>
          <a:xfrm>
            <a:off x="1851168" y="2115691"/>
            <a:ext cx="3040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 pump laser</a:t>
            </a:r>
          </a:p>
          <a:p>
            <a:endParaRPr lang="en-US" b="1" dirty="0"/>
          </a:p>
        </p:txBody>
      </p:sp>
      <p:pic>
        <p:nvPicPr>
          <p:cNvPr id="13" name="Content Placeholder 6">
            <a:extLst>
              <a:ext uri="{FF2B5EF4-FFF2-40B4-BE49-F238E27FC236}">
                <a16:creationId xmlns:a16="http://schemas.microsoft.com/office/drawing/2014/main" id="{C15BC5CA-C32C-5E48-182C-FCE08C278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0041" t="28872" r="15605" b="39256"/>
          <a:stretch>
            <a:fillRect/>
          </a:stretch>
        </p:blipFill>
        <p:spPr>
          <a:xfrm>
            <a:off x="8867161" y="1963442"/>
            <a:ext cx="3130449" cy="32633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&quot;Not Allowed&quot; Symbol 13">
            <a:extLst>
              <a:ext uri="{FF2B5EF4-FFF2-40B4-BE49-F238E27FC236}">
                <a16:creationId xmlns:a16="http://schemas.microsoft.com/office/drawing/2014/main" id="{322AF86E-F59A-C688-0D2C-4E68EF62286A}"/>
              </a:ext>
            </a:extLst>
          </p:cNvPr>
          <p:cNvSpPr/>
          <p:nvPr/>
        </p:nvSpPr>
        <p:spPr>
          <a:xfrm>
            <a:off x="10409681" y="3133252"/>
            <a:ext cx="563120" cy="62795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164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8690A-B6F1-A719-AD55-8531FD577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161DDD-B5EA-5C35-9828-C0DF77F98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E1F0D-EE0D-E1DE-9771-1102D0269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24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E3829D9-D5DC-79AD-D87A-D6CD8173A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Pumping effect</a:t>
            </a:r>
            <a:endParaRPr lang="en-B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21F110-E3CC-A38A-0F45-089CF6212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21" y="1350647"/>
            <a:ext cx="8445575" cy="4756632"/>
          </a:xfrm>
          <a:prstGeom prst="rect">
            <a:avLst/>
          </a:prstGeom>
        </p:spPr>
      </p:pic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6EAABB9A-9CD2-EEBB-B9B5-CAB8B5ED0D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0041" t="28872" r="15605" b="39256"/>
          <a:stretch>
            <a:fillRect/>
          </a:stretch>
        </p:blipFill>
        <p:spPr>
          <a:xfrm>
            <a:off x="8867161" y="1963442"/>
            <a:ext cx="3130449" cy="32633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4FDCF30-95C0-A5A8-5EA1-34882549550C}"/>
              </a:ext>
            </a:extLst>
          </p:cNvPr>
          <p:cNvCxnSpPr/>
          <p:nvPr/>
        </p:nvCxnSpPr>
        <p:spPr>
          <a:xfrm>
            <a:off x="6551802" y="3338818"/>
            <a:ext cx="0" cy="188794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CC4F263-402C-BF46-4271-EED6AC3C530B}"/>
              </a:ext>
            </a:extLst>
          </p:cNvPr>
          <p:cNvCxnSpPr>
            <a:cxnSpLocks/>
          </p:cNvCxnSpPr>
          <p:nvPr/>
        </p:nvCxnSpPr>
        <p:spPr>
          <a:xfrm>
            <a:off x="4640510" y="1761688"/>
            <a:ext cx="0" cy="312070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5FB0714-8389-CB8E-C76C-2EE2AA29BC28}"/>
              </a:ext>
            </a:extLst>
          </p:cNvPr>
          <p:cNvSpPr txBox="1"/>
          <p:nvPr/>
        </p:nvSpPr>
        <p:spPr>
          <a:xfrm>
            <a:off x="5494788" y="2856106"/>
            <a:ext cx="27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~90% pumping reduction</a:t>
            </a:r>
            <a:endParaRPr lang="en-B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3D4007-06CC-3B13-3C2E-0A600E5D1612}"/>
              </a:ext>
            </a:extLst>
          </p:cNvPr>
          <p:cNvSpPr txBox="1"/>
          <p:nvPr/>
        </p:nvSpPr>
        <p:spPr>
          <a:xfrm>
            <a:off x="4695733" y="1658967"/>
            <a:ext cx="27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~85% pumping reduction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524547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55788-3229-2F0F-057C-845DD0BD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58C22F-3623-9420-F6B5-846C1F93C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5CC30-9C4C-7EC7-BB0A-49CF1E149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25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2C553BE-B173-6094-B90D-59A8331F8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Radiofrequency excitation</a:t>
            </a:r>
            <a:endParaRPr lang="en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D4ADCE-3E4A-E0CA-8A3C-2A2FA9D046E8}"/>
              </a:ext>
            </a:extLst>
          </p:cNvPr>
          <p:cNvSpPr txBox="1"/>
          <p:nvPr/>
        </p:nvSpPr>
        <p:spPr>
          <a:xfrm>
            <a:off x="1642290" y="5307376"/>
            <a:ext cx="1208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Pump on</a:t>
            </a:r>
            <a:endParaRPr lang="en-BE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8E3C2F-75AE-3A2B-E630-CA90E5457F97}"/>
              </a:ext>
            </a:extLst>
          </p:cNvPr>
          <p:cNvSpPr txBox="1"/>
          <p:nvPr/>
        </p:nvSpPr>
        <p:spPr>
          <a:xfrm>
            <a:off x="8939324" y="2020490"/>
            <a:ext cx="3252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Linewidth ~20KHz FWHM</a:t>
            </a:r>
          </a:p>
          <a:p>
            <a:endParaRPr lang="en-US" dirty="0"/>
          </a:p>
          <a:p>
            <a:r>
              <a:rPr lang="en-US" dirty="0"/>
              <a:t>Zeeman splitting due to environmental B field</a:t>
            </a:r>
          </a:p>
          <a:p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95F96-74B8-FDFC-6BF0-9F4B358A5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75" y="1181292"/>
            <a:ext cx="8636241" cy="486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40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FD072D8-6630-9951-DFB0-67E4BA7EE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flipH="1">
            <a:off x="599634" y="1730441"/>
            <a:ext cx="6884042" cy="387297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B14959-AA95-F079-B2D1-904B3323F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F75D5-F7B2-0C10-F0C0-387AD67E5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26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BCDF216-CFE1-7E05-AB04-75A2C36D3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 pulsing</a:t>
            </a:r>
            <a:endParaRPr lang="en-B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5D64EE-B482-70CD-889D-990006A0C896}"/>
              </a:ext>
            </a:extLst>
          </p:cNvPr>
          <p:cNvSpPr/>
          <p:nvPr/>
        </p:nvSpPr>
        <p:spPr>
          <a:xfrm flipH="1">
            <a:off x="599634" y="2870081"/>
            <a:ext cx="238148" cy="16048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D7391E-3308-41EF-65B7-4A246D36939C}"/>
              </a:ext>
            </a:extLst>
          </p:cNvPr>
          <p:cNvSpPr/>
          <p:nvPr/>
        </p:nvSpPr>
        <p:spPr>
          <a:xfrm flipH="1">
            <a:off x="2030134" y="2864498"/>
            <a:ext cx="2678004" cy="17231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901C58-63A3-E6E7-EADE-E465A989641F}"/>
              </a:ext>
            </a:extLst>
          </p:cNvPr>
          <p:cNvSpPr/>
          <p:nvPr/>
        </p:nvSpPr>
        <p:spPr>
          <a:xfrm flipH="1">
            <a:off x="2030134" y="2257914"/>
            <a:ext cx="2678004" cy="30506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22C5D2-3808-0E52-0EA1-8ACCC2BCD34B}"/>
              </a:ext>
            </a:extLst>
          </p:cNvPr>
          <p:cNvSpPr/>
          <p:nvPr/>
        </p:nvSpPr>
        <p:spPr>
          <a:xfrm flipH="1">
            <a:off x="2030134" y="4330695"/>
            <a:ext cx="2678004" cy="27733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2D8E216-54AC-167C-0A4F-CB3EEA67993E}"/>
              </a:ext>
            </a:extLst>
          </p:cNvPr>
          <p:cNvSpPr/>
          <p:nvPr/>
        </p:nvSpPr>
        <p:spPr>
          <a:xfrm>
            <a:off x="841156" y="3552765"/>
            <a:ext cx="142613" cy="1426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D15B200-C667-BE4A-12A9-50FB998B6DA7}"/>
              </a:ext>
            </a:extLst>
          </p:cNvPr>
          <p:cNvCxnSpPr/>
          <p:nvPr/>
        </p:nvCxnSpPr>
        <p:spPr>
          <a:xfrm>
            <a:off x="876236" y="2950656"/>
            <a:ext cx="1107918" cy="0"/>
          </a:xfrm>
          <a:prstGeom prst="straightConnector1">
            <a:avLst/>
          </a:prstGeom>
          <a:ln w="38100">
            <a:solidFill>
              <a:schemeClr val="bg2">
                <a:lumMod val="1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C9C019E-AD84-D834-2A83-51B43581DE88}"/>
              </a:ext>
            </a:extLst>
          </p:cNvPr>
          <p:cNvSpPr txBox="1"/>
          <p:nvPr/>
        </p:nvSpPr>
        <p:spPr>
          <a:xfrm>
            <a:off x="958146" y="2500749"/>
            <a:ext cx="89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 mm</a:t>
            </a:r>
            <a:endParaRPr lang="en-BE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B253FBB-716A-9A30-8B45-BDB69FC053C5}"/>
              </a:ext>
            </a:extLst>
          </p:cNvPr>
          <p:cNvCxnSpPr/>
          <p:nvPr/>
        </p:nvCxnSpPr>
        <p:spPr>
          <a:xfrm>
            <a:off x="7986319" y="4608030"/>
            <a:ext cx="390088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E566933-1046-1EB4-E2E6-7F8E59F8A4FA}"/>
              </a:ext>
            </a:extLst>
          </p:cNvPr>
          <p:cNvSpPr txBox="1"/>
          <p:nvPr/>
        </p:nvSpPr>
        <p:spPr>
          <a:xfrm>
            <a:off x="9374233" y="5005861"/>
            <a:ext cx="1125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[us]</a:t>
            </a:r>
            <a:endParaRPr lang="en-BE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21A85D6-F175-D87C-CF2A-064775C46FA3}"/>
              </a:ext>
            </a:extLst>
          </p:cNvPr>
          <p:cNvSpPr txBox="1"/>
          <p:nvPr/>
        </p:nvSpPr>
        <p:spPr>
          <a:xfrm>
            <a:off x="7927596" y="4714613"/>
            <a:ext cx="377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en-BE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DDF47B6-973E-DF4A-22DD-BB39DFD4E0B1}"/>
              </a:ext>
            </a:extLst>
          </p:cNvPr>
          <p:cNvSpPr txBox="1"/>
          <p:nvPr/>
        </p:nvSpPr>
        <p:spPr>
          <a:xfrm>
            <a:off x="9038741" y="4714613"/>
            <a:ext cx="46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</a:t>
            </a:r>
            <a:endParaRPr lang="en-BE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EAA371-BA2C-D7B6-B15C-F106F78A4374}"/>
              </a:ext>
            </a:extLst>
          </p:cNvPr>
          <p:cNvSpPr txBox="1"/>
          <p:nvPr/>
        </p:nvSpPr>
        <p:spPr>
          <a:xfrm>
            <a:off x="10146878" y="4706224"/>
            <a:ext cx="46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80</a:t>
            </a:r>
            <a:endParaRPr lang="en-BE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6834BA7-E118-B69A-3A8A-D873913EF751}"/>
              </a:ext>
            </a:extLst>
          </p:cNvPr>
          <p:cNvSpPr txBox="1"/>
          <p:nvPr/>
        </p:nvSpPr>
        <p:spPr>
          <a:xfrm>
            <a:off x="11206330" y="4706224"/>
            <a:ext cx="580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120</a:t>
            </a:r>
            <a:endParaRPr lang="en-BE" dirty="0"/>
          </a:p>
        </p:txBody>
      </p: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028044BD-F704-BF7C-7596-7D22F4BCD31C}"/>
              </a:ext>
            </a:extLst>
          </p:cNvPr>
          <p:cNvCxnSpPr>
            <a:cxnSpLocks/>
          </p:cNvCxnSpPr>
          <p:nvPr/>
        </p:nvCxnSpPr>
        <p:spPr>
          <a:xfrm flipV="1">
            <a:off x="7986319" y="2961005"/>
            <a:ext cx="1828800" cy="1216712"/>
          </a:xfrm>
          <a:prstGeom prst="bentConnector3">
            <a:avLst>
              <a:gd name="adj1" fmla="val 66972"/>
            </a:avLst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71F3B0CB-FABA-9774-F532-F8A8E44EA699}"/>
              </a:ext>
            </a:extLst>
          </p:cNvPr>
          <p:cNvCxnSpPr>
            <a:cxnSpLocks/>
          </p:cNvCxnSpPr>
          <p:nvPr/>
        </p:nvCxnSpPr>
        <p:spPr>
          <a:xfrm flipH="1" flipV="1">
            <a:off x="9763566" y="2961005"/>
            <a:ext cx="1828800" cy="1216712"/>
          </a:xfrm>
          <a:prstGeom prst="bentConnector3">
            <a:avLst>
              <a:gd name="adj1" fmla="val 66972"/>
            </a:avLst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465C3F4-27E2-DA59-DE05-ACD55650B8A7}"/>
              </a:ext>
            </a:extLst>
          </p:cNvPr>
          <p:cNvCxnSpPr/>
          <p:nvPr/>
        </p:nvCxnSpPr>
        <p:spPr>
          <a:xfrm>
            <a:off x="7986319" y="1434969"/>
            <a:ext cx="0" cy="3056067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D3969D37-1C36-6279-575A-20F4BBFB28C6}"/>
              </a:ext>
            </a:extLst>
          </p:cNvPr>
          <p:cNvSpPr/>
          <p:nvPr/>
        </p:nvSpPr>
        <p:spPr>
          <a:xfrm>
            <a:off x="1021171" y="3552765"/>
            <a:ext cx="142613" cy="1426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AC315217-535A-6C10-B8B0-220AF3061351}"/>
              </a:ext>
            </a:extLst>
          </p:cNvPr>
          <p:cNvSpPr/>
          <p:nvPr/>
        </p:nvSpPr>
        <p:spPr>
          <a:xfrm>
            <a:off x="1197812" y="3552765"/>
            <a:ext cx="142613" cy="1426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E4862AD4-17E9-FE15-CE10-285BBB4E31D7}"/>
              </a:ext>
            </a:extLst>
          </p:cNvPr>
          <p:cNvSpPr/>
          <p:nvPr/>
        </p:nvSpPr>
        <p:spPr>
          <a:xfrm>
            <a:off x="1374453" y="3552765"/>
            <a:ext cx="142613" cy="1426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892F72AC-6B46-FDEF-9B1B-83231A772FAE}"/>
              </a:ext>
            </a:extLst>
          </p:cNvPr>
          <p:cNvSpPr/>
          <p:nvPr/>
        </p:nvSpPr>
        <p:spPr>
          <a:xfrm>
            <a:off x="1551094" y="3552765"/>
            <a:ext cx="142613" cy="1426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08FD8670-666C-B545-58D8-500E9D5B03C1}"/>
              </a:ext>
            </a:extLst>
          </p:cNvPr>
          <p:cNvSpPr/>
          <p:nvPr/>
        </p:nvSpPr>
        <p:spPr>
          <a:xfrm>
            <a:off x="1727735" y="3552765"/>
            <a:ext cx="142613" cy="1426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D0E59D43-7337-5D20-016F-67E01A21EBED}"/>
              </a:ext>
            </a:extLst>
          </p:cNvPr>
          <p:cNvSpPr/>
          <p:nvPr/>
        </p:nvSpPr>
        <p:spPr>
          <a:xfrm>
            <a:off x="1904376" y="3552765"/>
            <a:ext cx="142613" cy="1426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2" name="Arrow: Up 101">
            <a:extLst>
              <a:ext uri="{FF2B5EF4-FFF2-40B4-BE49-F238E27FC236}">
                <a16:creationId xmlns:a16="http://schemas.microsoft.com/office/drawing/2014/main" id="{5F0B11CC-9F28-CBAD-0452-474C5C0698DF}"/>
              </a:ext>
            </a:extLst>
          </p:cNvPr>
          <p:cNvSpPr/>
          <p:nvPr/>
        </p:nvSpPr>
        <p:spPr>
          <a:xfrm>
            <a:off x="1004700" y="3738868"/>
            <a:ext cx="858516" cy="993645"/>
          </a:xfrm>
          <a:prstGeom prst="upArrow">
            <a:avLst/>
          </a:prstGeom>
          <a:solidFill>
            <a:srgbClr val="FFFF0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3" name="Arrow: Up 102">
            <a:extLst>
              <a:ext uri="{FF2B5EF4-FFF2-40B4-BE49-F238E27FC236}">
                <a16:creationId xmlns:a16="http://schemas.microsoft.com/office/drawing/2014/main" id="{1C4C9B3E-CAC1-3126-EED6-8A18E460EC7E}"/>
              </a:ext>
            </a:extLst>
          </p:cNvPr>
          <p:cNvSpPr/>
          <p:nvPr/>
        </p:nvSpPr>
        <p:spPr>
          <a:xfrm>
            <a:off x="3575345" y="3763435"/>
            <a:ext cx="755196" cy="993645"/>
          </a:xfrm>
          <a:prstGeom prst="upArrow">
            <a:avLst/>
          </a:prstGeom>
          <a:solidFill>
            <a:srgbClr val="FFFF0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4" name="Arrow: Up 103">
            <a:extLst>
              <a:ext uri="{FF2B5EF4-FFF2-40B4-BE49-F238E27FC236}">
                <a16:creationId xmlns:a16="http://schemas.microsoft.com/office/drawing/2014/main" id="{785C97E4-FCC0-96F6-F483-9D5DB257C0A1}"/>
              </a:ext>
            </a:extLst>
          </p:cNvPr>
          <p:cNvSpPr/>
          <p:nvPr/>
        </p:nvSpPr>
        <p:spPr>
          <a:xfrm>
            <a:off x="3805318" y="3763436"/>
            <a:ext cx="764212" cy="993645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88387D6-C058-5A16-7847-29DA9130E540}"/>
              </a:ext>
            </a:extLst>
          </p:cNvPr>
          <p:cNvSpPr txBox="1"/>
          <p:nvPr/>
        </p:nvSpPr>
        <p:spPr>
          <a:xfrm>
            <a:off x="8180269" y="3768455"/>
            <a:ext cx="85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 off</a:t>
            </a:r>
            <a:endParaRPr lang="en-BE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652F326-8364-CECE-98A4-26E11F18260D}"/>
              </a:ext>
            </a:extLst>
          </p:cNvPr>
          <p:cNvSpPr txBox="1"/>
          <p:nvPr/>
        </p:nvSpPr>
        <p:spPr>
          <a:xfrm>
            <a:off x="9374233" y="2577424"/>
            <a:ext cx="85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 on</a:t>
            </a:r>
            <a:endParaRPr lang="en-BE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B5F6D05-DF55-0C99-1121-357E3FCC2EF2}"/>
              </a:ext>
            </a:extLst>
          </p:cNvPr>
          <p:cNvSpPr txBox="1"/>
          <p:nvPr/>
        </p:nvSpPr>
        <p:spPr>
          <a:xfrm>
            <a:off x="10539944" y="3745546"/>
            <a:ext cx="85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 off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01362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0.09531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9532 -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09531 -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09531 -2.22222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09531 -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09531 -2.2222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09531 -2.22222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0.10312 -0.0016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6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31 -2.22222E-6 L 0.20169 0.0004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32 -2.22222E-6 L 0.2017 0.0004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2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31 -2.22222E-6 L 0.20169 0.0004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2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31 -2.22222E-6 L 0.20169 0.0004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2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31 -2.22222E-6 L 0.20169 0.0004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2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31 -2.22222E-6 L 0.20169 0.0004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2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31 -2.22222E-6 L 0.20169 0.0004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313 -0.00162 L 0.19739 -4.44444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-32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9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9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9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9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9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9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0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69 0.00047 L 0.30885 -2.22222E-6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-23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7 0.00047 L 0.30886 -2.22222E-6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-23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69 0.00047 L 0.30885 -2.22222E-6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-23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69 0.00047 L 0.30885 -2.22222E-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-23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69 0.00047 L 0.30885 -2.22222E-6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-23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69 0.00047 L 0.30885 -2.22222E-6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-23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69 0.00047 L 0.30885 -2.22222E-6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-23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4 -4.44444E-6 L 0.2957 -4.44444E-6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2" grpId="3" animBg="1"/>
      <p:bldP spid="12" grpId="4" animBg="1"/>
      <p:bldP spid="92" grpId="0" animBg="1"/>
      <p:bldP spid="92" grpId="1" animBg="1"/>
      <p:bldP spid="92" grpId="2" animBg="1"/>
      <p:bldP spid="92" grpId="3" animBg="1"/>
      <p:bldP spid="92" grpId="4" animBg="1"/>
      <p:bldP spid="97" grpId="0" animBg="1"/>
      <p:bldP spid="97" grpId="1" animBg="1"/>
      <p:bldP spid="97" grpId="2" animBg="1"/>
      <p:bldP spid="97" grpId="3" animBg="1"/>
      <p:bldP spid="97" grpId="4" animBg="1"/>
      <p:bldP spid="98" grpId="0" animBg="1"/>
      <p:bldP spid="98" grpId="1" animBg="1"/>
      <p:bldP spid="98" grpId="2" animBg="1"/>
      <p:bldP spid="98" grpId="3" animBg="1"/>
      <p:bldP spid="98" grpId="4" animBg="1"/>
      <p:bldP spid="99" grpId="0" animBg="1"/>
      <p:bldP spid="99" grpId="1" animBg="1"/>
      <p:bldP spid="99" grpId="2" animBg="1"/>
      <p:bldP spid="99" grpId="3" animBg="1"/>
      <p:bldP spid="99" grpId="4" animBg="1"/>
      <p:bldP spid="100" grpId="0" animBg="1"/>
      <p:bldP spid="100" grpId="1" animBg="1"/>
      <p:bldP spid="100" grpId="2" animBg="1"/>
      <p:bldP spid="100" grpId="3" animBg="1"/>
      <p:bldP spid="100" grpId="4" animBg="1"/>
      <p:bldP spid="101" grpId="0" animBg="1"/>
      <p:bldP spid="101" grpId="1" animBg="1"/>
      <p:bldP spid="101" grpId="2" animBg="1"/>
      <p:bldP spid="101" grpId="3" animBg="1"/>
      <p:bldP spid="101" grpId="4" animBg="1"/>
      <p:bldP spid="103" grpId="0" animBg="1"/>
      <p:bldP spid="103" grpId="1" animBg="1"/>
      <p:bldP spid="104" grpId="0" animBg="1"/>
      <p:bldP spid="104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769DE01-4F53-9F3D-418F-A3926EB08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809" y="116632"/>
            <a:ext cx="10797823" cy="6073775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21493-F8AC-8B7F-7601-581A115BB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3F958214-3DDB-2D57-CC97-74B1C604F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000" y="6210000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A297500-7527-634B-90F4-69D0994C32B4}" type="slidenum">
              <a:rPr lang="nl-NL" smtClean="0"/>
              <a:pPr>
                <a:spcAft>
                  <a:spcPts val="600"/>
                </a:spcAft>
              </a:pPr>
              <a:t>27</a:t>
            </a:fld>
            <a:endParaRPr lang="nl-NL"/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3A4BC0F7-01D3-979A-E92F-90D8446F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-99392"/>
            <a:ext cx="11041200" cy="1152000"/>
          </a:xfrm>
        </p:spPr>
        <p:txBody>
          <a:bodyPr/>
          <a:lstStyle/>
          <a:p>
            <a:r>
              <a:rPr lang="en-US" dirty="0"/>
              <a:t>Rabi Excitation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933424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2B457-A4F5-8D0E-E576-95378496D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DD5AD6F-71CC-B870-DC00-9B02C9D349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6809" y="116632"/>
            <a:ext cx="10797822" cy="6073775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709E16-9805-C0A5-A404-D0AF25193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FDA3E906-06E0-F317-F734-F6BABC6BD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000" y="6210000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A297500-7527-634B-90F4-69D0994C32B4}" type="slidenum">
              <a:rPr lang="nl-NL" smtClean="0"/>
              <a:pPr>
                <a:spcAft>
                  <a:spcPts val="600"/>
                </a:spcAft>
              </a:pPr>
              <a:t>28</a:t>
            </a:fld>
            <a:endParaRPr lang="nl-NL"/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48BA5266-F1F7-2799-56F4-CBEE61E20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-99392"/>
            <a:ext cx="11041200" cy="1152000"/>
          </a:xfrm>
        </p:spPr>
        <p:txBody>
          <a:bodyPr/>
          <a:lstStyle/>
          <a:p>
            <a:r>
              <a:rPr lang="en-US" dirty="0"/>
              <a:t>Rabi Excitation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397092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4E7F9-6AB1-D264-50E6-F3DECF76E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1F471D1-4273-A721-AE9F-F8CE401C33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6809" y="116632"/>
            <a:ext cx="10797822" cy="6073774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08A4D-964B-5386-EA9A-1472D8D6A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98C67477-585A-7D45-867E-884566D48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000" y="6210000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A297500-7527-634B-90F4-69D0994C32B4}" type="slidenum">
              <a:rPr lang="nl-NL" smtClean="0"/>
              <a:pPr>
                <a:spcAft>
                  <a:spcPts val="600"/>
                </a:spcAft>
              </a:pPr>
              <a:t>29</a:t>
            </a:fld>
            <a:endParaRPr lang="nl-NL"/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D2AEDA48-E6DC-B7D8-E008-D0703F125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-99392"/>
            <a:ext cx="11041200" cy="1152000"/>
          </a:xfrm>
        </p:spPr>
        <p:txBody>
          <a:bodyPr/>
          <a:lstStyle/>
          <a:p>
            <a:r>
              <a:rPr lang="en-US" dirty="0"/>
              <a:t>Rabi Excitation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30397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98565-E05D-9F6B-3A4E-9A21817A0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E63D8C7-1DC2-2256-7967-EEE362B48F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6810" y="116632"/>
            <a:ext cx="10797820" cy="6073774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674EFC-9C42-D2EB-5BC6-5E7168099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A3F1C047-DE62-32F6-4007-CAE4231B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000" y="6210000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A297500-7527-634B-90F4-69D0994C32B4}" type="slidenum">
              <a:rPr lang="nl-NL" smtClean="0"/>
              <a:pPr>
                <a:spcAft>
                  <a:spcPts val="600"/>
                </a:spcAft>
              </a:pPr>
              <a:t>30</a:t>
            </a:fld>
            <a:endParaRPr lang="nl-NL"/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F208CABF-C783-F72E-FC36-1928D528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-99392"/>
            <a:ext cx="11041200" cy="1152000"/>
          </a:xfrm>
        </p:spPr>
        <p:txBody>
          <a:bodyPr/>
          <a:lstStyle/>
          <a:p>
            <a:r>
              <a:rPr lang="en-US" dirty="0"/>
              <a:t>Rabi Excitation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641462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2D52F-489D-1377-4D5E-F3A2FC07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C31B741-F415-7BA3-BFAF-115479F80E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6811" y="116632"/>
            <a:ext cx="10797818" cy="6073773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8F6B27-2DE0-80AE-47AB-F98F25A7F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4A3B9469-FCDD-9D31-6F52-F24DBA58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000" y="6210000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A297500-7527-634B-90F4-69D0994C32B4}" type="slidenum">
              <a:rPr lang="nl-NL" smtClean="0"/>
              <a:pPr>
                <a:spcAft>
                  <a:spcPts val="600"/>
                </a:spcAft>
              </a:pPr>
              <a:t>31</a:t>
            </a:fld>
            <a:endParaRPr lang="nl-NL"/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50B5162B-676A-71C1-92E1-2411A838E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-99392"/>
            <a:ext cx="11041200" cy="1152000"/>
          </a:xfrm>
        </p:spPr>
        <p:txBody>
          <a:bodyPr/>
          <a:lstStyle/>
          <a:p>
            <a:r>
              <a:rPr lang="en-US" dirty="0"/>
              <a:t>Rabi Excitation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589654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A0ACD2E-1D67-DC85-EC88-FFAE37E66DAC}"/>
              </a:ext>
            </a:extLst>
          </p:cNvPr>
          <p:cNvGrpSpPr/>
          <p:nvPr/>
        </p:nvGrpSpPr>
        <p:grpSpPr>
          <a:xfrm>
            <a:off x="52125" y="1932776"/>
            <a:ext cx="7405951" cy="4089462"/>
            <a:chOff x="52125" y="1932776"/>
            <a:chExt cx="7405951" cy="408946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BC0F7BE-7D18-568B-4869-03BAAB5AF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041" t="7021" r="7613" b="6711"/>
            <a:stretch>
              <a:fillRect/>
            </a:stretch>
          </p:blipFill>
          <p:spPr>
            <a:xfrm>
              <a:off x="52125" y="1932776"/>
              <a:ext cx="5457600" cy="408946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5BFBE36-B11C-CFEA-BD3E-E19EED217CEC}"/>
                </a:ext>
              </a:extLst>
            </p:cNvPr>
            <p:cNvSpPr txBox="1"/>
            <p:nvPr/>
          </p:nvSpPr>
          <p:spPr>
            <a:xfrm>
              <a:off x="5334937" y="2250394"/>
              <a:ext cx="21231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 pulse of 40us</a:t>
              </a:r>
            </a:p>
            <a:p>
              <a:r>
                <a:rPr lang="en-US" dirty="0"/>
                <a:t>~25kHz</a:t>
              </a:r>
              <a:endParaRPr lang="en-BE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2DCF76F-A62E-9A19-CD56-E5E8E1D597AE}"/>
                </a:ext>
              </a:extLst>
            </p:cNvPr>
            <p:cNvSpPr txBox="1"/>
            <p:nvPr/>
          </p:nvSpPr>
          <p:spPr>
            <a:xfrm>
              <a:off x="5334937" y="3054177"/>
              <a:ext cx="2123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 pulses of 40us 60us separation</a:t>
              </a:r>
            </a:p>
            <a:p>
              <a:r>
                <a:rPr lang="en-US" dirty="0"/>
                <a:t>~16kHz</a:t>
              </a:r>
              <a:endParaRPr lang="en-BE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9AE05F-6583-DCE0-B4BF-2108E941C4E7}"/>
                </a:ext>
              </a:extLst>
            </p:cNvPr>
            <p:cNvSpPr txBox="1"/>
            <p:nvPr/>
          </p:nvSpPr>
          <p:spPr>
            <a:xfrm>
              <a:off x="5334937" y="3977507"/>
              <a:ext cx="2123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 pulses of 20us 80us separation</a:t>
              </a:r>
            </a:p>
            <a:p>
              <a:r>
                <a:rPr lang="en-US" dirty="0"/>
                <a:t>~12.5kHz</a:t>
              </a:r>
              <a:endParaRPr lang="en-BE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DEB9B3-F83C-0447-268C-4364AEADAEF2}"/>
                </a:ext>
              </a:extLst>
            </p:cNvPr>
            <p:cNvSpPr txBox="1"/>
            <p:nvPr/>
          </p:nvSpPr>
          <p:spPr>
            <a:xfrm>
              <a:off x="5334937" y="4900837"/>
              <a:ext cx="2123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 pulses of 20us 200us separation</a:t>
              </a:r>
            </a:p>
            <a:p>
              <a:r>
                <a:rPr lang="en-US" dirty="0"/>
                <a:t>~5kHz</a:t>
              </a:r>
              <a:endParaRPr lang="en-BE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A75B5E-27E5-7204-654C-DA0EC276A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DA928-672C-B041-8B76-36E8F41E0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32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8487F2B-9269-8A8E-04CF-F237CA21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Coherence time and Ramsey excitation</a:t>
            </a:r>
            <a:endParaRPr lang="en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C28CC7-3110-1B97-240B-D1CE240FCA9E}"/>
              </a:ext>
            </a:extLst>
          </p:cNvPr>
          <p:cNvSpPr txBox="1"/>
          <p:nvPr/>
        </p:nvSpPr>
        <p:spPr>
          <a:xfrm>
            <a:off x="366450" y="1033833"/>
            <a:ext cx="735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180 mm jet with high stagnation de Laval nozzle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130 mm </a:t>
            </a:r>
            <a:r>
              <a:rPr lang="en-US" dirty="0" err="1"/>
              <a:t>stripline</a:t>
            </a:r>
            <a:r>
              <a:rPr lang="en-US" dirty="0"/>
              <a:t> electrode (~260 us)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F676FD-1976-D193-82F9-26C0B17B60EC}"/>
              </a:ext>
            </a:extLst>
          </p:cNvPr>
          <p:cNvSpPr/>
          <p:nvPr/>
        </p:nvSpPr>
        <p:spPr>
          <a:xfrm>
            <a:off x="104775" y="2028825"/>
            <a:ext cx="7353300" cy="3993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D32C17-3A2C-591C-3C38-0B5F1F138D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7" y="1638000"/>
            <a:ext cx="1066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358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D7501-0AEB-6CDF-BFA6-5CD98E58A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5631E31-28D7-C2CB-8399-ABB25C4810D0}"/>
              </a:ext>
            </a:extLst>
          </p:cNvPr>
          <p:cNvGrpSpPr/>
          <p:nvPr/>
        </p:nvGrpSpPr>
        <p:grpSpPr>
          <a:xfrm>
            <a:off x="52125" y="1932776"/>
            <a:ext cx="7405951" cy="4089462"/>
            <a:chOff x="52125" y="1932776"/>
            <a:chExt cx="7405951" cy="408946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F02379E-5FAB-0C0E-3FCB-9E2FF466A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041" t="7021" r="7613" b="6711"/>
            <a:stretch>
              <a:fillRect/>
            </a:stretch>
          </p:blipFill>
          <p:spPr>
            <a:xfrm>
              <a:off x="52125" y="1932776"/>
              <a:ext cx="5457600" cy="408946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4F9870-3F71-D745-E38B-A9CFEC8EBB44}"/>
                </a:ext>
              </a:extLst>
            </p:cNvPr>
            <p:cNvSpPr txBox="1"/>
            <p:nvPr/>
          </p:nvSpPr>
          <p:spPr>
            <a:xfrm>
              <a:off x="5334937" y="2250394"/>
              <a:ext cx="21231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 pulse of 40us</a:t>
              </a:r>
            </a:p>
            <a:p>
              <a:r>
                <a:rPr lang="en-US" dirty="0"/>
                <a:t>~25kHz</a:t>
              </a:r>
              <a:endParaRPr lang="en-BE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C8137C-C5EC-4056-975B-ED6372BE99B4}"/>
                </a:ext>
              </a:extLst>
            </p:cNvPr>
            <p:cNvSpPr txBox="1"/>
            <p:nvPr/>
          </p:nvSpPr>
          <p:spPr>
            <a:xfrm>
              <a:off x="5334937" y="3054177"/>
              <a:ext cx="2123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 pulses of 40us 60us separation</a:t>
              </a:r>
            </a:p>
            <a:p>
              <a:r>
                <a:rPr lang="en-US" dirty="0"/>
                <a:t>~16kHz</a:t>
              </a:r>
              <a:endParaRPr lang="en-BE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CE50B66-9C7A-6329-39BA-73C60C298EAF}"/>
                </a:ext>
              </a:extLst>
            </p:cNvPr>
            <p:cNvSpPr txBox="1"/>
            <p:nvPr/>
          </p:nvSpPr>
          <p:spPr>
            <a:xfrm>
              <a:off x="5334937" y="3977507"/>
              <a:ext cx="2123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 pulses of 20us 80us separation</a:t>
              </a:r>
            </a:p>
            <a:p>
              <a:r>
                <a:rPr lang="en-US" dirty="0"/>
                <a:t>~12.5kHz</a:t>
              </a:r>
              <a:endParaRPr lang="en-BE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C898DEB-1B76-BE62-A31B-0D791EA064A9}"/>
                </a:ext>
              </a:extLst>
            </p:cNvPr>
            <p:cNvSpPr txBox="1"/>
            <p:nvPr/>
          </p:nvSpPr>
          <p:spPr>
            <a:xfrm>
              <a:off x="5334937" y="4900837"/>
              <a:ext cx="2123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 pulses of 20us 200us separation</a:t>
              </a:r>
            </a:p>
            <a:p>
              <a:r>
                <a:rPr lang="en-US" dirty="0"/>
                <a:t>~5kHz</a:t>
              </a:r>
              <a:endParaRPr lang="en-BE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4710C9-222E-CD56-89FD-AB20AFA5D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7F286-A8E5-BFF1-D0F3-DDE51A455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33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783863D-6E26-5E64-EF83-65FD5C751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Coherence time and Ramsey excitation</a:t>
            </a:r>
            <a:endParaRPr lang="en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E71A62-FDF9-9365-402F-E5425C8D5B88}"/>
              </a:ext>
            </a:extLst>
          </p:cNvPr>
          <p:cNvSpPr txBox="1"/>
          <p:nvPr/>
        </p:nvSpPr>
        <p:spPr>
          <a:xfrm>
            <a:off x="366450" y="1033833"/>
            <a:ext cx="735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180 mm jet with high stagnation de Laval nozzle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130 mm </a:t>
            </a:r>
            <a:r>
              <a:rPr lang="en-US" dirty="0" err="1"/>
              <a:t>stripline</a:t>
            </a:r>
            <a:r>
              <a:rPr lang="en-US" dirty="0"/>
              <a:t> electrode (~260 us)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591097-D6E4-F415-F297-A494A4D7EAF7}"/>
              </a:ext>
            </a:extLst>
          </p:cNvPr>
          <p:cNvSpPr/>
          <p:nvPr/>
        </p:nvSpPr>
        <p:spPr>
          <a:xfrm>
            <a:off x="104775" y="2028825"/>
            <a:ext cx="7353300" cy="3993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87124A-0791-ECA9-9172-480356C841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7" y="1638000"/>
            <a:ext cx="1066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91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8FCD8-5763-DAA9-FB15-FF6025C5E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561E66E-E1FB-11B4-0D72-8C5CF6A0A700}"/>
              </a:ext>
            </a:extLst>
          </p:cNvPr>
          <p:cNvGrpSpPr/>
          <p:nvPr/>
        </p:nvGrpSpPr>
        <p:grpSpPr>
          <a:xfrm>
            <a:off x="52125" y="1932776"/>
            <a:ext cx="7405951" cy="4089462"/>
            <a:chOff x="52125" y="1932776"/>
            <a:chExt cx="7405951" cy="408946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60FE2C4-B07B-56D8-0DB2-78782793B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041" t="7021" r="7613" b="6711"/>
            <a:stretch>
              <a:fillRect/>
            </a:stretch>
          </p:blipFill>
          <p:spPr>
            <a:xfrm>
              <a:off x="52125" y="1932776"/>
              <a:ext cx="5457600" cy="408946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15D073C-C193-8279-8EFD-96BE910BAAAC}"/>
                </a:ext>
              </a:extLst>
            </p:cNvPr>
            <p:cNvSpPr txBox="1"/>
            <p:nvPr/>
          </p:nvSpPr>
          <p:spPr>
            <a:xfrm>
              <a:off x="5334937" y="2250394"/>
              <a:ext cx="21231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 pulse of 40us</a:t>
              </a:r>
            </a:p>
            <a:p>
              <a:r>
                <a:rPr lang="en-US" dirty="0"/>
                <a:t>~25kHz</a:t>
              </a:r>
              <a:endParaRPr lang="en-BE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4878F9-6128-065C-2497-97F876C10613}"/>
                </a:ext>
              </a:extLst>
            </p:cNvPr>
            <p:cNvSpPr txBox="1"/>
            <p:nvPr/>
          </p:nvSpPr>
          <p:spPr>
            <a:xfrm>
              <a:off x="5334937" y="3054177"/>
              <a:ext cx="2123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 pulses of 40us 60us separation</a:t>
              </a:r>
            </a:p>
            <a:p>
              <a:r>
                <a:rPr lang="en-US" dirty="0"/>
                <a:t>~16kHz</a:t>
              </a:r>
              <a:endParaRPr lang="en-BE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AB3119-8E03-0CDA-CA3D-F78747DF1E93}"/>
                </a:ext>
              </a:extLst>
            </p:cNvPr>
            <p:cNvSpPr txBox="1"/>
            <p:nvPr/>
          </p:nvSpPr>
          <p:spPr>
            <a:xfrm>
              <a:off x="5334937" y="3977507"/>
              <a:ext cx="2123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 pulses of 20us 80us separation</a:t>
              </a:r>
            </a:p>
            <a:p>
              <a:r>
                <a:rPr lang="en-US" dirty="0"/>
                <a:t>~12.5kHz</a:t>
              </a:r>
              <a:endParaRPr lang="en-BE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CCA0814-D280-1C8C-FD5F-83F205E7B329}"/>
                </a:ext>
              </a:extLst>
            </p:cNvPr>
            <p:cNvSpPr txBox="1"/>
            <p:nvPr/>
          </p:nvSpPr>
          <p:spPr>
            <a:xfrm>
              <a:off x="5334937" y="4900837"/>
              <a:ext cx="2123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 pulses of 20us 200us separation</a:t>
              </a:r>
            </a:p>
            <a:p>
              <a:r>
                <a:rPr lang="en-US" dirty="0"/>
                <a:t>~5kHz</a:t>
              </a:r>
              <a:endParaRPr lang="en-BE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A9DAE0-E499-FD68-6BDB-684E7EB18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36450-162C-0B56-037B-288428821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34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1E1FA29-BBDB-8985-94AB-8508F8A77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Coherence time and Ramsey excitation</a:t>
            </a:r>
            <a:endParaRPr lang="en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36FBF4-AB62-7E55-EA04-53A2047BF1FD}"/>
              </a:ext>
            </a:extLst>
          </p:cNvPr>
          <p:cNvSpPr txBox="1"/>
          <p:nvPr/>
        </p:nvSpPr>
        <p:spPr>
          <a:xfrm>
            <a:off x="366450" y="1033833"/>
            <a:ext cx="735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180 mm jet with high stagnation de Laval nozzle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130 mm </a:t>
            </a:r>
            <a:r>
              <a:rPr lang="en-US" dirty="0" err="1"/>
              <a:t>stripline</a:t>
            </a:r>
            <a:r>
              <a:rPr lang="en-US" dirty="0"/>
              <a:t> electrode (~260 us)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8F90A3-26F5-FB84-D364-5560B8136752}"/>
              </a:ext>
            </a:extLst>
          </p:cNvPr>
          <p:cNvSpPr/>
          <p:nvPr/>
        </p:nvSpPr>
        <p:spPr>
          <a:xfrm>
            <a:off x="104775" y="2028825"/>
            <a:ext cx="7353300" cy="3993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F9EE57-0488-C2DD-CCED-E9731B1497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7" y="1638000"/>
            <a:ext cx="1066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21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0669DE-5E42-28AB-0B61-CC96688D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3F586-A8F4-7B80-0667-0C4D4913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000" y="6210000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A297500-7527-634B-90F4-69D0994C32B4}" type="slidenum">
              <a:rPr lang="nl-NL" smtClean="0"/>
              <a:pPr>
                <a:spcAft>
                  <a:spcPts val="600"/>
                </a:spcAft>
              </a:pPr>
              <a:t>35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827F99-21BC-179D-3BEC-6C7EA524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Comparison to high </a:t>
            </a:r>
            <a:r>
              <a:rPr lang="en-US"/>
              <a:t>resolution in-gas jet </a:t>
            </a:r>
            <a:r>
              <a:rPr lang="en-US" dirty="0"/>
              <a:t>spectroscopy</a:t>
            </a:r>
            <a:endParaRPr lang="en-BE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B92A77C-B87C-8A84-BA0E-4D446071F4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97"/>
          <a:stretch>
            <a:fillRect/>
          </a:stretch>
        </p:blipFill>
        <p:spPr>
          <a:xfrm>
            <a:off x="11832" y="2376828"/>
            <a:ext cx="6084168" cy="383317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76EEC3E-B833-D596-3723-5469FAA46B73}"/>
              </a:ext>
            </a:extLst>
          </p:cNvPr>
          <p:cNvSpPr txBox="1"/>
          <p:nvPr/>
        </p:nvSpPr>
        <p:spPr>
          <a:xfrm>
            <a:off x="479376" y="1433131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Simulated</a:t>
            </a:r>
          </a:p>
          <a:p>
            <a:r>
              <a:rPr lang="en-US" dirty="0"/>
              <a:t>10Hz resonant laser signal</a:t>
            </a:r>
          </a:p>
          <a:p>
            <a:r>
              <a:rPr lang="en-US" dirty="0"/>
              <a:t>1Hz detection background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62A817B-A560-08AA-33B7-E3AE869363F9}"/>
              </a:ext>
            </a:extLst>
          </p:cNvPr>
          <p:cNvSpPr txBox="1"/>
          <p:nvPr/>
        </p:nvSpPr>
        <p:spPr>
          <a:xfrm>
            <a:off x="7320136" y="1453498"/>
            <a:ext cx="3935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00FF00"/>
                </a:highlight>
              </a:rPr>
              <a:t>Estimated from the measurements</a:t>
            </a:r>
          </a:p>
          <a:p>
            <a:r>
              <a:rPr lang="en-US" dirty="0"/>
              <a:t>90% pumping efficiency</a:t>
            </a:r>
          </a:p>
          <a:p>
            <a:r>
              <a:rPr lang="en-US" dirty="0"/>
              <a:t>60% RF repopulation efficiency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9979320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25998-2BCA-A394-BF27-F302277C1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D1D5B-0E60-F865-378A-C7F36F05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3600" y="6210000"/>
            <a:ext cx="49932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091AD-C7D9-4264-1C7A-48910A7F5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000" y="6210000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A297500-7527-634B-90F4-69D0994C32B4}" type="slidenum">
              <a:rPr lang="nl-NL" smtClean="0"/>
              <a:pPr>
                <a:spcAft>
                  <a:spcPts val="600"/>
                </a:spcAft>
              </a:pPr>
              <a:t>36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648232-5291-7C32-7E26-6A6584F27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Comparison to high resolution in-gas jet spectroscopy</a:t>
            </a:r>
            <a:endParaRPr lang="en-B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D75F95-92A4-CB58-C651-14164317698B}"/>
              </a:ext>
            </a:extLst>
          </p:cNvPr>
          <p:cNvSpPr txBox="1"/>
          <p:nvPr/>
        </p:nvSpPr>
        <p:spPr>
          <a:xfrm>
            <a:off x="7320136" y="1453498"/>
            <a:ext cx="3935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00FF00"/>
                </a:highlight>
              </a:rPr>
              <a:t>Estimated from the measurements</a:t>
            </a:r>
          </a:p>
          <a:p>
            <a:r>
              <a:rPr lang="en-US" dirty="0"/>
              <a:t>90% pumping efficiency</a:t>
            </a:r>
          </a:p>
          <a:p>
            <a:r>
              <a:rPr lang="en-US" dirty="0"/>
              <a:t>60% RF repopulation efficiency</a:t>
            </a:r>
            <a:endParaRPr lang="en-BE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011FA3E-78E7-1733-73BD-9AC47DBD0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2" y="2376828"/>
            <a:ext cx="12192000" cy="383317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5C717DF-2699-93C4-48D0-627D8DD6CF60}"/>
              </a:ext>
            </a:extLst>
          </p:cNvPr>
          <p:cNvSpPr txBox="1"/>
          <p:nvPr/>
        </p:nvSpPr>
        <p:spPr>
          <a:xfrm>
            <a:off x="479376" y="1433131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Simulated</a:t>
            </a:r>
          </a:p>
          <a:p>
            <a:r>
              <a:rPr lang="en-US" dirty="0"/>
              <a:t>10Hz resonant laser signal</a:t>
            </a:r>
          </a:p>
          <a:p>
            <a:r>
              <a:rPr lang="en-US" dirty="0"/>
              <a:t>1Hz detection background</a:t>
            </a:r>
          </a:p>
        </p:txBody>
      </p:sp>
    </p:spTree>
    <p:extLst>
      <p:ext uri="{BB962C8B-B14F-4D97-AF65-F5344CB8AC3E}">
        <p14:creationId xmlns:p14="http://schemas.microsoft.com/office/powerpoint/2010/main" val="10392204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C19DF-9CB9-D857-2CBE-9AD496688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03BA71-50CE-FC25-E47F-D9DB87188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FECB2-0E08-8387-37F5-2E2FEFF29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37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EB0A4C-0CC8-6BCC-4B3B-F89684068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9961A5-2D59-A53F-D453-8079585A68D0}"/>
              </a:ext>
            </a:extLst>
          </p:cNvPr>
          <p:cNvSpPr txBox="1"/>
          <p:nvPr/>
        </p:nvSpPr>
        <p:spPr>
          <a:xfrm>
            <a:off x="335360" y="1385410"/>
            <a:ext cx="1045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LRDR successfully implemented in a c</a:t>
            </a:r>
            <a:r>
              <a:rPr lang="en-BE" b="1" dirty="0" err="1"/>
              <a:t>ollimated</a:t>
            </a:r>
            <a:r>
              <a:rPr lang="en-BE" b="1" dirty="0"/>
              <a:t> </a:t>
            </a:r>
            <a:br>
              <a:rPr lang="en-US" b="1" dirty="0"/>
            </a:br>
            <a:r>
              <a:rPr lang="en-US" b="1" dirty="0"/>
              <a:t>s</a:t>
            </a:r>
            <a:r>
              <a:rPr lang="en-BE" b="1" dirty="0" err="1"/>
              <a:t>upersonic</a:t>
            </a:r>
            <a:r>
              <a:rPr lang="en-BE" b="1" dirty="0"/>
              <a:t> Gas-jet </a:t>
            </a:r>
            <a:r>
              <a:rPr lang="en-US" b="1" dirty="0"/>
              <a:t>e</a:t>
            </a:r>
            <a:r>
              <a:rPr lang="en-BE" b="1" dirty="0" err="1"/>
              <a:t>xpansion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CC8F37-10D6-30B9-D3F8-D685E740E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462" y="663573"/>
            <a:ext cx="6206200" cy="453353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E3F4C3A-E41F-72F4-0EAF-2DB77548A0EA}"/>
              </a:ext>
            </a:extLst>
          </p:cNvPr>
          <p:cNvGrpSpPr/>
          <p:nvPr/>
        </p:nvGrpSpPr>
        <p:grpSpPr>
          <a:xfrm>
            <a:off x="730699" y="2480743"/>
            <a:ext cx="5087761" cy="707537"/>
            <a:chOff x="652358" y="4982219"/>
            <a:chExt cx="5087761" cy="70753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C5C98E-6238-49DC-8171-0464D08957FF}"/>
                </a:ext>
              </a:extLst>
            </p:cNvPr>
            <p:cNvSpPr txBox="1"/>
            <p:nvPr/>
          </p:nvSpPr>
          <p:spPr>
            <a:xfrm>
              <a:off x="1053725" y="5320424"/>
              <a:ext cx="42434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46616F"/>
                  </a:solidFill>
                </a:rPr>
                <a:t>High sensitivity  ~0.5 in signal to noise *</a:t>
              </a:r>
            </a:p>
          </p:txBody>
        </p:sp>
        <p:pic>
          <p:nvPicPr>
            <p:cNvPr id="12" name="Graphic 11" descr="Checkmark with solid fill">
              <a:extLst>
                <a:ext uri="{FF2B5EF4-FFF2-40B4-BE49-F238E27FC236}">
                  <a16:creationId xmlns:a16="http://schemas.microsoft.com/office/drawing/2014/main" id="{6DEAA29E-FF39-4BB1-D9C7-E34DD86A2E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2359" y="5372543"/>
              <a:ext cx="317213" cy="31721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4F54D8A-46E8-670A-5CA9-C6732BE1D176}"/>
                </a:ext>
              </a:extLst>
            </p:cNvPr>
            <p:cNvSpPr txBox="1"/>
            <p:nvPr/>
          </p:nvSpPr>
          <p:spPr>
            <a:xfrm>
              <a:off x="1053724" y="4982219"/>
              <a:ext cx="46863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46616F"/>
                  </a:solidFill>
                </a:rPr>
                <a:t>High resolution  ~1000 increase </a:t>
              </a:r>
            </a:p>
          </p:txBody>
        </p:sp>
        <p:pic>
          <p:nvPicPr>
            <p:cNvPr id="14" name="Graphic 13" descr="Checkmark with solid fill">
              <a:extLst>
                <a:ext uri="{FF2B5EF4-FFF2-40B4-BE49-F238E27FC236}">
                  <a16:creationId xmlns:a16="http://schemas.microsoft.com/office/drawing/2014/main" id="{DD2CA949-5094-F874-4AE7-96820E6622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2358" y="5021465"/>
              <a:ext cx="317213" cy="317213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7DDA901-6048-4C19-9EE5-FDDB87CA1558}"/>
              </a:ext>
            </a:extLst>
          </p:cNvPr>
          <p:cNvSpPr txBox="1"/>
          <p:nvPr/>
        </p:nvSpPr>
        <p:spPr>
          <a:xfrm>
            <a:off x="584378" y="2150657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46616F"/>
                </a:solidFill>
              </a:rPr>
              <a:t>Compared to standard in-gas jet spectroscopy</a:t>
            </a:r>
            <a:endParaRPr lang="en-B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BB5EA8-ED90-0865-8C53-ADA1F13EC821}"/>
              </a:ext>
            </a:extLst>
          </p:cNvPr>
          <p:cNvSpPr txBox="1"/>
          <p:nvPr/>
        </p:nvSpPr>
        <p:spPr>
          <a:xfrm>
            <a:off x="333388" y="3320576"/>
            <a:ext cx="96510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Coherence time demonstrated across the length of the gas-jet </a:t>
            </a:r>
          </a:p>
          <a:p>
            <a:r>
              <a:rPr lang="en-US" b="1" dirty="0"/>
              <a:t>    (minimized collisions in the supersonic expansion)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338E0F-E097-BA45-7084-449EA7344283}"/>
              </a:ext>
            </a:extLst>
          </p:cNvPr>
          <p:cNvSpPr txBox="1"/>
          <p:nvPr/>
        </p:nvSpPr>
        <p:spPr>
          <a:xfrm>
            <a:off x="333388" y="4948018"/>
            <a:ext cx="9651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Pathway to perform kHz resolution spectroscopy on RIB produced at S</a:t>
            </a:r>
            <a:r>
              <a:rPr lang="en-US" b="1" baseline="30000" dirty="0"/>
              <a:t>3</a:t>
            </a:r>
            <a:r>
              <a:rPr lang="en-US" b="1" dirty="0"/>
              <a:t>-LEB</a:t>
            </a:r>
          </a:p>
          <a:p>
            <a:r>
              <a:rPr lang="en-US" b="1" dirty="0"/>
              <a:t>    and systematically study higher order nuclear moments across isotopic chains 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7874A5-53C6-40E9-9D3B-EF468A797496}"/>
              </a:ext>
            </a:extLst>
          </p:cNvPr>
          <p:cNvSpPr txBox="1"/>
          <p:nvPr/>
        </p:nvSpPr>
        <p:spPr>
          <a:xfrm>
            <a:off x="319560" y="4221088"/>
            <a:ext cx="9651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Further tests ongoing for the full characterization of the technique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b="1" dirty="0"/>
          </a:p>
        </p:txBody>
      </p:sp>
    </p:spTree>
    <p:extLst>
      <p:ext uri="{BB962C8B-B14F-4D97-AF65-F5344CB8AC3E}">
        <p14:creationId xmlns:p14="http://schemas.microsoft.com/office/powerpoint/2010/main" val="8645036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0804F-DE87-C021-F420-D83056BCA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4CF069-80ED-CDB6-7577-FEE841C3F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40F87-7C41-A126-454F-5EC395336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38</a:t>
            </a:fld>
            <a:endParaRPr lang="nl-NL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5ECFF2AF-4D4F-2134-0121-7B2A760F4C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49" b="23400"/>
          <a:stretch>
            <a:fillRect/>
          </a:stretch>
        </p:blipFill>
        <p:spPr>
          <a:xfrm>
            <a:off x="1592331" y="74428"/>
            <a:ext cx="2244556" cy="11830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544C2D-564A-D598-394D-6E82132F9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53" y="2507568"/>
            <a:ext cx="4796010" cy="32611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FF9073-44AE-6A4E-F599-F9C6DF4A5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8446" y="681660"/>
            <a:ext cx="2585234" cy="9250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379EA6-B8CB-2874-BA60-3FA6BBA7F49C}"/>
              </a:ext>
            </a:extLst>
          </p:cNvPr>
          <p:cNvSpPr txBox="1"/>
          <p:nvPr/>
        </p:nvSpPr>
        <p:spPr>
          <a:xfrm>
            <a:off x="576000" y="1553461"/>
            <a:ext cx="46746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Nuclear Moments group and collaborators</a:t>
            </a:r>
            <a:endParaRPr lang="en-BE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96CA0F-1239-19B3-B288-D7A7DBED0E8A}"/>
              </a:ext>
            </a:extLst>
          </p:cNvPr>
          <p:cNvSpPr txBox="1"/>
          <p:nvPr/>
        </p:nvSpPr>
        <p:spPr>
          <a:xfrm>
            <a:off x="5714959" y="1902924"/>
            <a:ext cx="281524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nl-NL" dirty="0"/>
              <a:t>Andrea Raggio</a:t>
            </a:r>
          </a:p>
          <a:p>
            <a:pPr>
              <a:spcBef>
                <a:spcPts val="0"/>
              </a:spcBef>
            </a:pPr>
            <a:r>
              <a:rPr lang="nl-NL" dirty="0"/>
              <a:t>Ruben de Groote</a:t>
            </a:r>
          </a:p>
          <a:p>
            <a:pPr>
              <a:spcBef>
                <a:spcPts val="0"/>
              </a:spcBef>
            </a:pPr>
            <a:r>
              <a:rPr lang="nl-NL" dirty="0"/>
              <a:t>Rafael Ferrer Garcia</a:t>
            </a:r>
          </a:p>
          <a:p>
            <a:r>
              <a:rPr lang="en-US" dirty="0" err="1"/>
              <a:t>Harshithbabu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Wout Saelens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D88B8C-5A10-6154-3F6A-EA522A31B829}"/>
              </a:ext>
            </a:extLst>
          </p:cNvPr>
          <p:cNvSpPr txBox="1"/>
          <p:nvPr/>
        </p:nvSpPr>
        <p:spPr>
          <a:xfrm>
            <a:off x="8994522" y="2045903"/>
            <a:ext cx="24991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Pierre </a:t>
            </a:r>
            <a:r>
              <a:rPr lang="nl-NL" dirty="0" err="1"/>
              <a:t>Lassegues</a:t>
            </a:r>
            <a:endParaRPr lang="nl-NL" dirty="0"/>
          </a:p>
          <a:p>
            <a:r>
              <a:rPr lang="nl-NL" dirty="0" err="1"/>
              <a:t>Maylis</a:t>
            </a:r>
            <a:r>
              <a:rPr lang="nl-NL" dirty="0"/>
              <a:t> </a:t>
            </a:r>
            <a:r>
              <a:rPr lang="nl-NL" dirty="0" err="1"/>
              <a:t>Brun</a:t>
            </a:r>
            <a:endParaRPr lang="nl-NL" dirty="0"/>
          </a:p>
          <a:p>
            <a:r>
              <a:rPr lang="nl-NL" dirty="0"/>
              <a:t>Antoine de </a:t>
            </a:r>
            <a:r>
              <a:rPr lang="nl-NL" dirty="0" err="1"/>
              <a:t>Roubin</a:t>
            </a:r>
            <a:endParaRPr lang="nl-NL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86B24A9-66ED-0DEE-C14D-E2FD51D12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9096" y="281096"/>
            <a:ext cx="1749420" cy="174941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AAB714D-E4BD-A060-817A-3F00531D5510}"/>
              </a:ext>
            </a:extLst>
          </p:cNvPr>
          <p:cNvSpPr txBox="1"/>
          <p:nvPr/>
        </p:nvSpPr>
        <p:spPr>
          <a:xfrm>
            <a:off x="6568751" y="4138127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Thank you for the attention!</a:t>
            </a:r>
            <a:endParaRPr lang="en-BE" sz="2400" b="1" dirty="0"/>
          </a:p>
        </p:txBody>
      </p:sp>
    </p:spTree>
    <p:extLst>
      <p:ext uri="{BB962C8B-B14F-4D97-AF65-F5344CB8AC3E}">
        <p14:creationId xmlns:p14="http://schemas.microsoft.com/office/powerpoint/2010/main" val="4816253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12129-60B4-48CD-599F-B1F55F96B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93BECA-E170-AA10-34FA-35C625F42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654" y="812527"/>
            <a:ext cx="9386286" cy="539145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164F4E-38AB-E349-7FAF-5B7FB6F29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DFF61A-F2AC-8787-1EEA-CF2E67703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39</a:t>
            </a:fld>
            <a:endParaRPr lang="nl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532736-13C6-C143-7D3B-3B8628AA51FD}"/>
              </a:ext>
            </a:extLst>
          </p:cNvPr>
          <p:cNvSpPr txBox="1"/>
          <p:nvPr/>
        </p:nvSpPr>
        <p:spPr>
          <a:xfrm>
            <a:off x="330060" y="306759"/>
            <a:ext cx="11861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Arial" charset="0"/>
                <a:ea typeface="+mj-ea"/>
                <a:cs typeface="+mj-cs"/>
              </a:rPr>
              <a:t>Electromagnetic moments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B8217-EDE9-7D58-F5FD-AD0C84782EEF}"/>
              </a:ext>
            </a:extLst>
          </p:cNvPr>
          <p:cNvSpPr txBox="1"/>
          <p:nvPr/>
        </p:nvSpPr>
        <p:spPr>
          <a:xfrm>
            <a:off x="105180" y="1471220"/>
            <a:ext cx="23187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LEC contribution to bulk observable doesn’t carry isotope dependent importance</a:t>
            </a:r>
            <a:endParaRPr lang="en-B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ED2AFD-1C93-282A-AFD2-1D6AE2717DFD}"/>
              </a:ext>
            </a:extLst>
          </p:cNvPr>
          <p:cNvSpPr txBox="1"/>
          <p:nvPr/>
        </p:nvSpPr>
        <p:spPr>
          <a:xfrm>
            <a:off x="78543" y="3853714"/>
            <a:ext cx="23187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 carry spin-isospin interaction information which changes with neutron numbers</a:t>
            </a:r>
            <a:endParaRPr lang="en-B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C68FB9-DA0B-C68C-D61B-CC05B29A24F8}"/>
              </a:ext>
            </a:extLst>
          </p:cNvPr>
          <p:cNvSpPr txBox="1"/>
          <p:nvPr/>
        </p:nvSpPr>
        <p:spPr>
          <a:xfrm>
            <a:off x="2475654" y="6404562"/>
            <a:ext cx="4003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Munoz, Jose M., et al. 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</a:rPr>
              <a:t>arXiv:2603.26905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 (2026).</a:t>
            </a:r>
            <a:endParaRPr lang="en-B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9902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CA6E445-A26F-3AA8-3337-D5B365FAF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201" y="1008136"/>
            <a:ext cx="9236100" cy="5201864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EEEAA0-0FC3-6421-22FF-FF5B4B59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41582-D811-BD37-2FF6-6A7A2812D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40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8169D2-F78E-2876-B9C2-0C20BBC33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 pulse duration</a:t>
            </a:r>
            <a:endParaRPr lang="en-B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56150C-E045-52CB-2A3F-4CE1CE78446C}"/>
              </a:ext>
            </a:extLst>
          </p:cNvPr>
          <p:cNvSpPr txBox="1"/>
          <p:nvPr/>
        </p:nvSpPr>
        <p:spPr>
          <a:xfrm>
            <a:off x="8530200" y="2181981"/>
            <a:ext cx="205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FWHM ~ 1/∆T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8051151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54E2D-E58E-DFC3-8A4C-628FA91F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28BE75-2037-83D9-8C5C-CCC1BE84B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41</a:t>
            </a:fld>
            <a:endParaRPr lang="nl-NL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D5286C-DFC8-6314-BDB2-D8C3953F6665}"/>
              </a:ext>
            </a:extLst>
          </p:cNvPr>
          <p:cNvSpPr txBox="1"/>
          <p:nvPr/>
        </p:nvSpPr>
        <p:spPr>
          <a:xfrm>
            <a:off x="219841" y="5040401"/>
            <a:ext cx="11627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b="1" dirty="0"/>
              <a:t>Laser</a:t>
            </a:r>
            <a:r>
              <a:rPr lang="en-US" b="1" dirty="0"/>
              <a:t> - </a:t>
            </a:r>
            <a:r>
              <a:rPr lang="en-BE" b="1" dirty="0"/>
              <a:t>RF double resonance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dirty="0"/>
              <a:t>Measures </a:t>
            </a:r>
            <a:r>
              <a:rPr lang="en-BE" i="1" dirty="0"/>
              <a:t>directly the spacing between two </a:t>
            </a:r>
            <a:r>
              <a:rPr lang="en-BE" i="1" dirty="0" err="1"/>
              <a:t>hfs</a:t>
            </a:r>
            <a:r>
              <a:rPr lang="en-BE" i="1" dirty="0"/>
              <a:t> levels </a:t>
            </a:r>
            <a:r>
              <a:rPr lang="en-BE" dirty="0"/>
              <a:t>within a single fine-structure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dirty="0"/>
              <a:t>Resolution set by the </a:t>
            </a:r>
            <a:r>
              <a:rPr lang="en-BE" u="sng" dirty="0"/>
              <a:t>atom–RF field interaction time </a:t>
            </a:r>
            <a:r>
              <a:rPr lang="en-BE" dirty="0"/>
              <a:t>(→ much narrower)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09E1F533-E57D-35BD-EDFA-8CB175E8C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036"/>
            <a:ext cx="12192000" cy="5825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Fluorescence spectroscopy of ²⁰⁹Bi and hyperfine structure</a:t>
            </a:r>
            <a:endParaRPr lang="en-BE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4583C32-D788-0C08-2ECB-89FD531B2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50" y="1071365"/>
            <a:ext cx="5013065" cy="30078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A31DE6-CB2E-4B6B-44E6-4FE47E886C95}"/>
              </a:ext>
            </a:extLst>
          </p:cNvPr>
          <p:cNvSpPr txBox="1"/>
          <p:nvPr/>
        </p:nvSpPr>
        <p:spPr>
          <a:xfrm>
            <a:off x="6977366" y="1333500"/>
            <a:ext cx="3460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Natural linewidth ~ 27 MHz</a:t>
            </a:r>
          </a:p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Measured FWHM ~ 30MHz</a:t>
            </a:r>
            <a:endParaRPr lang="en-BE"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E8770F-5D16-9BF5-A4E7-FC01100A8AF8}"/>
              </a:ext>
            </a:extLst>
          </p:cNvPr>
          <p:cNvSpPr txBox="1"/>
          <p:nvPr/>
        </p:nvSpPr>
        <p:spPr>
          <a:xfrm>
            <a:off x="5283868" y="4110159"/>
            <a:ext cx="670559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1600" b="1" dirty="0"/>
              <a:t>Standard laser spectroscopy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sz="1600" dirty="0"/>
              <a:t>Measures the </a:t>
            </a:r>
            <a:r>
              <a:rPr lang="en-BE" sz="1600" i="1" dirty="0"/>
              <a:t>relative frequency </a:t>
            </a:r>
            <a:r>
              <a:rPr lang="en-BE" sz="1600" dirty="0"/>
              <a:t>separations between </a:t>
            </a:r>
            <a:r>
              <a:rPr lang="en-BE" sz="1600" i="1" dirty="0" err="1"/>
              <a:t>hfs</a:t>
            </a:r>
            <a:r>
              <a:rPr lang="en-BE" sz="1600" i="1" dirty="0"/>
              <a:t> transitions</a:t>
            </a:r>
            <a:endParaRPr lang="en-US" sz="16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sz="1600" dirty="0"/>
              <a:t>Resolution limited, at best, by the </a:t>
            </a:r>
            <a:r>
              <a:rPr lang="en-BE" sz="1600" u="sng" dirty="0"/>
              <a:t>natural linewidth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DF6DCE-9309-9E19-E215-0ECF4140A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95" y="1071365"/>
            <a:ext cx="5096256" cy="34808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1590E5-DF87-6619-7B5B-6370662931F9}"/>
              </a:ext>
            </a:extLst>
          </p:cNvPr>
          <p:cNvSpPr txBox="1"/>
          <p:nvPr/>
        </p:nvSpPr>
        <p:spPr>
          <a:xfrm>
            <a:off x="7608168" y="6381328"/>
            <a:ext cx="3185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Slide courtesy of A. Candiello</a:t>
            </a:r>
            <a:endParaRPr lang="en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939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49A8C99-2015-2019-5B1A-CCC766B8B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585" y="3318861"/>
            <a:ext cx="4996372" cy="2781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F565FB-9049-8B7B-8024-D5EDEED7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42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113D45-D0A6-83F5-1032-09563AB8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0"/>
            <a:ext cx="5650630" cy="97308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²⁰⁹Bi LRDR spectroscopy</a:t>
            </a:r>
            <a:endParaRPr lang="en-BE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FDA0A85-5A99-88F1-2307-5088480CF6C5}"/>
              </a:ext>
            </a:extLst>
          </p:cNvPr>
          <p:cNvGrpSpPr/>
          <p:nvPr/>
        </p:nvGrpSpPr>
        <p:grpSpPr>
          <a:xfrm>
            <a:off x="6921500" y="227206"/>
            <a:ext cx="4838543" cy="2985894"/>
            <a:chOff x="6616852" y="227206"/>
            <a:chExt cx="5143191" cy="3214494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55859D45-D5CD-7E17-7803-C111C4C02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6852" y="227206"/>
              <a:ext cx="5143191" cy="3214494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3A53203-F63A-1F8E-2BF1-8292A985185E}"/>
                </a:ext>
              </a:extLst>
            </p:cNvPr>
            <p:cNvCxnSpPr>
              <a:cxnSpLocks/>
            </p:cNvCxnSpPr>
            <p:nvPr/>
          </p:nvCxnSpPr>
          <p:spPr>
            <a:xfrm>
              <a:off x="9480548" y="484886"/>
              <a:ext cx="0" cy="2114550"/>
            </a:xfrm>
            <a:prstGeom prst="straightConnector1">
              <a:avLst/>
            </a:prstGeom>
            <a:ln w="28575">
              <a:solidFill>
                <a:srgbClr val="127A1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9C7DBD-3680-864E-203B-C63B72A311E8}"/>
                </a:ext>
              </a:extLst>
            </p:cNvPr>
            <p:cNvSpPr txBox="1"/>
            <p:nvPr/>
          </p:nvSpPr>
          <p:spPr>
            <a:xfrm>
              <a:off x="9480548" y="1022943"/>
              <a:ext cx="1790699" cy="331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127A1C"/>
                  </a:solidFill>
                </a:rPr>
                <a:t>Pumping effect</a:t>
              </a:r>
              <a:endParaRPr lang="en-BE" sz="1400" b="1" dirty="0">
                <a:solidFill>
                  <a:srgbClr val="127A1C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9D0B53-4E50-EFDF-350D-14E8DD5C4044}"/>
                </a:ext>
              </a:extLst>
            </p:cNvPr>
            <p:cNvSpPr txBox="1"/>
            <p:nvPr/>
          </p:nvSpPr>
          <p:spPr>
            <a:xfrm>
              <a:off x="7715249" y="388400"/>
              <a:ext cx="17906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2">
                      <a:lumMod val="10000"/>
                    </a:schemeClr>
                  </a:solidFill>
                </a:rPr>
                <a:t>LASER RESONANCE</a:t>
              </a:r>
              <a:endParaRPr lang="en-BE" sz="1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9C071E0-F70F-499A-E1D5-9DCEE01FA287}"/>
              </a:ext>
            </a:extLst>
          </p:cNvPr>
          <p:cNvSpPr txBox="1"/>
          <p:nvPr/>
        </p:nvSpPr>
        <p:spPr>
          <a:xfrm>
            <a:off x="9709150" y="3952248"/>
            <a:ext cx="179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RF RESONANCE</a:t>
            </a:r>
            <a:endParaRPr lang="en-BE" sz="1400" b="1" dirty="0">
              <a:solidFill>
                <a:srgbClr val="C00000"/>
              </a:solidFill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310981BB-3B6E-8D04-E0B8-97C688173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519" y="966354"/>
            <a:ext cx="5536058" cy="48789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4AE6B8-730B-B0BD-68BE-2623C3DF12EF}"/>
              </a:ext>
            </a:extLst>
          </p:cNvPr>
          <p:cNvSpPr txBox="1"/>
          <p:nvPr/>
        </p:nvSpPr>
        <p:spPr>
          <a:xfrm>
            <a:off x="7608168" y="6381328"/>
            <a:ext cx="3185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Slide courtesy of A. Candiello</a:t>
            </a:r>
            <a:endParaRPr lang="en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383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B03A1-7E40-40CC-8DDD-23DAA443E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24FD20A-9CFF-8E02-204E-F4E9884678B3}"/>
              </a:ext>
            </a:extLst>
          </p:cNvPr>
          <p:cNvSpPr/>
          <p:nvPr/>
        </p:nvSpPr>
        <p:spPr>
          <a:xfrm>
            <a:off x="304930" y="1133696"/>
            <a:ext cx="3803520" cy="1397636"/>
          </a:xfrm>
          <a:prstGeom prst="round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E20447-2EC0-FFAB-FDA1-D66BF68AA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43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A2642C-68C5-EBA4-F74B-EB3F179FC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930" y="64972"/>
            <a:ext cx="11698958" cy="72997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External magnetic field: Zeeman splitting of the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</a:rPr>
              <a:t>hfs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levels</a:t>
            </a:r>
            <a:endParaRPr lang="en-BE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45BD18-4864-2780-E86E-29DF1353C6E5}"/>
                  </a:ext>
                </a:extLst>
              </p:cNvPr>
              <p:cNvSpPr txBox="1"/>
              <p:nvPr/>
            </p:nvSpPr>
            <p:spPr>
              <a:xfrm>
                <a:off x="333485" y="1178146"/>
                <a:ext cx="3712232" cy="1305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𝐻</m:t>
                      </m:r>
                      <m:r>
                        <a:rPr lang="en-US" b="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𝑒𝑙𝑒𝑐𝑡𝑟𝑜𝑛𝑖𝑐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𝐻𝐹𝑆</m:t>
                          </m:r>
                        </m:sub>
                      </m:sSub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𝑍𝑒𝑒𝑚𝑎𝑛</m:t>
                          </m:r>
                        </m:sub>
                      </m:sSub>
                    </m:oMath>
                  </m:oMathPara>
                </a14:m>
                <a:endParaRPr lang="en-US" b="0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B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𝑍𝑒𝑒𝑚𝑎𝑛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(1)</m:t>
                              </m:r>
                            </m:sup>
                          </m:sSubSup>
                          <m:r>
                            <a:rPr lang="en-B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sSub>
                        <m:sSubPr>
                          <m:ctrlPr>
                            <a:rPr lang="en-B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BE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𝑒𝑥𝑡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200" i="1" dirty="0"/>
                  <a:t>External magnetic field </a:t>
                </a:r>
                <a:r>
                  <a:rPr lang="en-BE" sz="1200" dirty="0"/>
                  <a:t>lifts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1200" dirty="0"/>
                  <a:t> </a:t>
                </a:r>
                <a:r>
                  <a:rPr lang="en-BE" sz="1200" dirty="0"/>
                  <a:t>degeneracy</a:t>
                </a:r>
                <a:r>
                  <a:rPr lang="en-US" sz="1200" dirty="0"/>
                  <a:t>  </a:t>
                </a:r>
                <a:r>
                  <a:rPr lang="en-BE" sz="1200" i="1" dirty="0">
                    <a:ea typeface="Cambria Math" panose="02040503050406030204" pitchFamily="18" charset="0"/>
                  </a:rPr>
                  <a:t>each </a:t>
                </a:r>
                <a:r>
                  <a:rPr lang="en-BE" sz="1200" i="1" dirty="0" err="1">
                    <a:ea typeface="Cambria Math" panose="02040503050406030204" pitchFamily="18" charset="0"/>
                  </a:rPr>
                  <a:t>hfs</a:t>
                </a:r>
                <a:r>
                  <a:rPr lang="en-BE" sz="1200" i="1" dirty="0">
                    <a:ea typeface="Cambria Math" panose="02040503050406030204" pitchFamily="18" charset="0"/>
                  </a:rPr>
                  <a:t> level F splits into 2F+1 sublevels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endParaRPr lang="en-US" sz="1200" i="1" dirty="0">
                  <a:solidFill>
                    <a:schemeClr val="bg2">
                      <a:lumMod val="10000"/>
                    </a:schemeClr>
                  </a:solidFill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45BD18-4864-2780-E86E-29DF1353C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485" y="1178146"/>
                <a:ext cx="3712232" cy="1305550"/>
              </a:xfrm>
              <a:prstGeom prst="rect">
                <a:avLst/>
              </a:prstGeom>
              <a:blipFill>
                <a:blip r:embed="rId2"/>
                <a:stretch>
                  <a:fillRect b="-2336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F3E6B2F-B29A-963D-6E55-78C918CDB047}"/>
                  </a:ext>
                </a:extLst>
              </p:cNvPr>
              <p:cNvSpPr txBox="1"/>
              <p:nvPr/>
            </p:nvSpPr>
            <p:spPr>
              <a:xfrm>
                <a:off x="900000" y="5419701"/>
                <a:ext cx="10656127" cy="6092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700"/>
                  </a:spcAft>
                  <a:buSzPct val="100000"/>
                </a:pPr>
                <a:r>
                  <a:rPr lang="en-BE" sz="1600" dirty="0"/>
                  <a:t>The resolved Zeeman pattern is used to calibrate the magnetic field and to identify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BE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BE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BE" b="1" i="1">
                            <a:latin typeface="Cambria Math" panose="02040503050406030204" pitchFamily="18" charset="0"/>
                          </a:rPr>
                          <m:t>𝑭</m:t>
                        </m:r>
                      </m:sub>
                    </m:sSub>
                    <m:r>
                      <a:rPr lang="en-BE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BE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BE" b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BE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1600" b="1" dirty="0"/>
                  <a:t> </a:t>
                </a:r>
                <a:r>
                  <a:rPr lang="en-BE" sz="1600" b="1" dirty="0"/>
                  <a:t>transition</a:t>
                </a:r>
                <a:r>
                  <a:rPr lang="en-BE" sz="1600" dirty="0"/>
                  <a:t>, whose centroid is extrapolated to recover the </a:t>
                </a:r>
                <a:r>
                  <a:rPr lang="en-BE" sz="1600" b="1" dirty="0"/>
                  <a:t>field-free transition frequency</a:t>
                </a:r>
                <a:endParaRPr lang="en-US" sz="16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F3E6B2F-B29A-963D-6E55-78C918CDB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000" y="5419701"/>
                <a:ext cx="10656127" cy="609206"/>
              </a:xfrm>
              <a:prstGeom prst="rect">
                <a:avLst/>
              </a:prstGeom>
              <a:blipFill>
                <a:blip r:embed="rId3"/>
                <a:stretch>
                  <a:fillRect l="-343" b="-12000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D8882FC1-5B72-B218-B3C5-444C1DE2E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50" y="3885348"/>
            <a:ext cx="1878506" cy="120224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3BC1F67-44CE-5048-2F59-CFC779DA9C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269" y="3878171"/>
            <a:ext cx="1956063" cy="125188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B04FA02-75DD-5A31-BE8E-A78E01117F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353" y="3862516"/>
            <a:ext cx="1981817" cy="126836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3B8C98F-0114-0C85-78DA-B168539F6850}"/>
              </a:ext>
            </a:extLst>
          </p:cNvPr>
          <p:cNvSpPr txBox="1"/>
          <p:nvPr/>
        </p:nvSpPr>
        <p:spPr>
          <a:xfrm>
            <a:off x="4635831" y="978431"/>
            <a:ext cx="7308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1400" b="1" i="1" dirty="0"/>
              <a:t>Field dependence</a:t>
            </a:r>
            <a:r>
              <a:rPr lang="en-US" sz="1400" b="1" i="1" dirty="0"/>
              <a:t>: </a:t>
            </a:r>
            <a:r>
              <a:rPr lang="en-US" sz="1400" i="1" dirty="0"/>
              <a:t>each</a:t>
            </a:r>
            <a:r>
              <a:rPr lang="en-BE" sz="1400" i="1" dirty="0"/>
              <a:t> </a:t>
            </a:r>
            <a:r>
              <a:rPr lang="en-BE" sz="1400" i="1" dirty="0" err="1"/>
              <a:t>hfs</a:t>
            </a:r>
            <a:r>
              <a:rPr lang="en-BE" sz="1400" i="1" dirty="0"/>
              <a:t> interval splits into a fan of </a:t>
            </a:r>
            <a:r>
              <a:rPr lang="en-BE" sz="1400" i="1" dirty="0" err="1"/>
              <a:t>Δm</a:t>
            </a:r>
            <a:r>
              <a:rPr lang="en-BE" sz="1400" i="1" dirty="0"/>
              <a:t> = 0, ±1 </a:t>
            </a:r>
            <a:r>
              <a:rPr lang="en-US" sz="1400" i="1" dirty="0"/>
              <a:t>components</a:t>
            </a:r>
            <a:r>
              <a:rPr lang="en-BE" sz="1400" i="1" dirty="0"/>
              <a:t>, </a:t>
            </a:r>
            <a:endParaRPr lang="en-US" sz="1400" i="1" dirty="0"/>
          </a:p>
          <a:p>
            <a:r>
              <a:rPr lang="en-BE" sz="1400" i="1" dirty="0"/>
              <a:t>shifting </a:t>
            </a:r>
            <a:r>
              <a:rPr lang="en-US" sz="1400" i="1" dirty="0"/>
              <a:t>~ </a:t>
            </a:r>
            <a:r>
              <a:rPr lang="en-BE" sz="1400" i="1" dirty="0"/>
              <a:t>linearly with 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75BB7B6-FE7C-26C4-8E69-F89007FC156A}"/>
                  </a:ext>
                </a:extLst>
              </p:cNvPr>
              <p:cNvSpPr txBox="1"/>
              <p:nvPr/>
            </p:nvSpPr>
            <p:spPr>
              <a:xfrm>
                <a:off x="4630576" y="3420408"/>
                <a:ext cx="756142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i="1" dirty="0"/>
                  <a:t>Simulated </a:t>
                </a:r>
                <a:r>
                  <a:rPr lang="en-BE" sz="1400" b="1" i="1" dirty="0"/>
                  <a:t>RF spectra</a:t>
                </a:r>
                <a:r>
                  <a:rPr lang="en-US" sz="1400" b="1" i="1" dirty="0"/>
                  <a:t> </a:t>
                </a:r>
                <a:r>
                  <a:rPr lang="en-BE" sz="1400" i="1" dirty="0"/>
                  <a:t>(</a:t>
                </a:r>
                <a:r>
                  <a:rPr lang="en-US" sz="1400" i="1" dirty="0"/>
                  <a:t>ambient field,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𝑒𝑥𝑡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=44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BE" sz="1400" i="1" dirty="0"/>
                  <a:t>)</a:t>
                </a:r>
                <a:r>
                  <a:rPr lang="en-US" sz="1400" i="1" dirty="0"/>
                  <a:t>:</a:t>
                </a:r>
                <a:r>
                  <a:rPr lang="en-BE" sz="1400" i="1" dirty="0"/>
                  <a:t> resolved </a:t>
                </a:r>
                <a:r>
                  <a:rPr lang="en-US" sz="1400" i="1" dirty="0"/>
                  <a:t>Zeeman lines</a:t>
                </a:r>
                <a:r>
                  <a:rPr lang="en-BE" sz="1400" i="1" dirty="0"/>
                  <a:t> 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75BB7B6-FE7C-26C4-8E69-F89007FC1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576" y="3420408"/>
                <a:ext cx="7561424" cy="307777"/>
              </a:xfrm>
              <a:prstGeom prst="rect">
                <a:avLst/>
              </a:prstGeom>
              <a:blipFill>
                <a:blip r:embed="rId7"/>
                <a:stretch>
                  <a:fillRect l="-242" t="-3922" b="-19608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>
            <a:extLst>
              <a:ext uri="{FF2B5EF4-FFF2-40B4-BE49-F238E27FC236}">
                <a16:creationId xmlns:a16="http://schemas.microsoft.com/office/drawing/2014/main" id="{AF935B35-0394-3D5A-400B-FA4F5E5BD7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3" y="2782791"/>
            <a:ext cx="4679633" cy="263295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28B3DA0-1C74-2035-FD0C-E87A22CB9D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00" y="1550597"/>
            <a:ext cx="2171109" cy="167899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63CDD08-D4A5-ED20-77C2-3AE6489667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576" y="1550597"/>
            <a:ext cx="2175562" cy="168243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2B483E4-96F0-6B8A-E04D-6D0D979ECD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911" y="1550597"/>
            <a:ext cx="2190230" cy="1693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5FE853-BA2A-E1A5-9266-37E5E2C2EA0D}"/>
              </a:ext>
            </a:extLst>
          </p:cNvPr>
          <p:cNvSpPr txBox="1"/>
          <p:nvPr/>
        </p:nvSpPr>
        <p:spPr>
          <a:xfrm>
            <a:off x="7608168" y="6381328"/>
            <a:ext cx="3185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Slide courtesy of A. Candiello</a:t>
            </a:r>
            <a:endParaRPr lang="en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6567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7E466-4F9F-36C3-BA88-74F93C679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BCE06D7-1B50-6C8C-E4B9-FE6826A21CD5}"/>
                  </a:ext>
                </a:extLst>
              </p:cNvPr>
              <p:cNvSpPr txBox="1"/>
              <p:nvPr/>
            </p:nvSpPr>
            <p:spPr>
              <a:xfrm>
                <a:off x="0" y="5459423"/>
                <a:ext cx="12192000" cy="720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The same procedure is applied</a:t>
                </a:r>
                <a:r>
                  <a:rPr lang="en-BE" dirty="0"/>
                  <a:t> </a:t>
                </a:r>
                <a:r>
                  <a:rPr lang="en-US" dirty="0"/>
                  <a:t>to</a:t>
                </a:r>
                <a:r>
                  <a:rPr lang="en-BE" dirty="0"/>
                  <a:t> each hyperfine gap</a:t>
                </a:r>
                <a:r>
                  <a:rPr lang="en-US" dirty="0"/>
                  <a:t> to obtain </a:t>
                </a:r>
                <a:r>
                  <a:rPr lang="en-BE" b="1" dirty="0"/>
                  <a:t>the field-free transition frequencies</a:t>
                </a:r>
                <a:r>
                  <a:rPr lang="en-US" b="1" dirty="0"/>
                  <a:t>:</a:t>
                </a:r>
              </a:p>
              <a:p>
                <a:endParaRPr lang="en-US" sz="400" b="1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BE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BE" b="1" i="1">
                              <a:latin typeface="Cambria Math" panose="02040503050406030204" pitchFamily="18" charset="0"/>
                            </a:rPr>
                            <m:t>𝝂</m:t>
                          </m:r>
                        </m:e>
                        <m:sub>
                          <m:r>
                            <a:rPr lang="en-BE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BE" b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BE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BE" b="1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BE" b="0" i="0"/>
                        <m:t> </m:t>
                      </m:r>
                      <m:sSub>
                        <m:sSubPr>
                          <m:ctrlPr>
                            <a:rPr lang="en-BE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BE" b="1" i="1">
                              <a:latin typeface="Cambria Math" panose="02040503050406030204" pitchFamily="18" charset="0"/>
                            </a:rPr>
                            <m:t>𝝂</m:t>
                          </m:r>
                        </m:e>
                        <m:sub>
                          <m:r>
                            <a:rPr lang="en-BE" b="1" i="1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BE" b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BE" b="1" i="1"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n-BE" b="1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BE" b="0" i="0"/>
                        <m:t> </m:t>
                      </m:r>
                      <m:sSub>
                        <m:sSubPr>
                          <m:ctrlPr>
                            <a:rPr lang="en-BE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BE" b="1" i="1">
                              <a:latin typeface="Cambria Math" panose="02040503050406030204" pitchFamily="18" charset="0"/>
                            </a:rPr>
                            <m:t>𝝂</m:t>
                          </m:r>
                        </m:e>
                        <m:sub>
                          <m:r>
                            <a:rPr lang="en-BE" b="1" i="1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BE" b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BE" b="1" i="1"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</m:oMath>
                  </m:oMathPara>
                </a14:m>
                <a:endParaRPr lang="en-BE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BCE06D7-1B50-6C8C-E4B9-FE6826A21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459423"/>
                <a:ext cx="12192000" cy="720069"/>
              </a:xfrm>
              <a:prstGeom prst="rect">
                <a:avLst/>
              </a:prstGeom>
              <a:blipFill>
                <a:blip r:embed="rId2"/>
                <a:stretch>
                  <a:fillRect t="-5085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2289285A-226E-C617-1583-9F2CD6749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042" y="1662331"/>
            <a:ext cx="4470140" cy="372511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E42E67-B02D-C6CC-915F-3CE0B2E6D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44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CC9931-D76E-56BC-7894-4F654D6B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465" y="76684"/>
            <a:ext cx="10473070" cy="69723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²⁰⁹Bi: </a:t>
            </a:r>
            <a:r>
              <a:rPr lang="en-BE" sz="3600" dirty="0">
                <a:solidFill>
                  <a:schemeClr val="accent1">
                    <a:lumMod val="75000"/>
                  </a:schemeClr>
                </a:solidFill>
              </a:rPr>
              <a:t>extraction of the field-free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hyperfine </a:t>
            </a:r>
            <a:r>
              <a:rPr lang="en-BE" sz="3600" dirty="0">
                <a:solidFill>
                  <a:schemeClr val="accent1">
                    <a:lumMod val="75000"/>
                  </a:schemeClr>
                </a:solidFill>
              </a:rPr>
              <a:t>centroid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636B71-5AAC-EFA6-B5B3-42DA4F6CE4DB}"/>
              </a:ext>
            </a:extLst>
          </p:cNvPr>
          <p:cNvSpPr txBox="1"/>
          <p:nvPr/>
        </p:nvSpPr>
        <p:spPr>
          <a:xfrm>
            <a:off x="1594694" y="1221867"/>
            <a:ext cx="29339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1- R</a:t>
            </a:r>
            <a:r>
              <a:rPr lang="en-BE" b="1" dirty="0" err="1"/>
              <a:t>esolved</a:t>
            </a:r>
            <a:r>
              <a:rPr lang="en-BE" b="1" dirty="0"/>
              <a:t> </a:t>
            </a:r>
            <a:r>
              <a:rPr lang="en-US" b="1" dirty="0"/>
              <a:t>RF</a:t>
            </a:r>
            <a:r>
              <a:rPr lang="en-BE" b="1" dirty="0"/>
              <a:t> </a:t>
            </a:r>
            <a:r>
              <a:rPr lang="en-US" b="1" dirty="0"/>
              <a:t>spectrum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D192E0-57E1-15F2-184B-3B716103D291}"/>
                  </a:ext>
                </a:extLst>
              </p:cNvPr>
              <p:cNvSpPr txBox="1"/>
              <p:nvPr/>
            </p:nvSpPr>
            <p:spPr>
              <a:xfrm>
                <a:off x="7400607" y="1266548"/>
                <a:ext cx="34690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/>
                  <a:t>2- </a:t>
                </a:r>
                <a:r>
                  <a:rPr lang="en-BE" b="1" dirty="0"/>
                  <a:t>Extract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BE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BE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BE" b="1" i="1">
                            <a:latin typeface="Cambria Math" panose="02040503050406030204" pitchFamily="18" charset="0"/>
                          </a:rPr>
                          <m:t>𝑭</m:t>
                        </m:r>
                      </m:sub>
                    </m:sSub>
                    <m:r>
                      <a:rPr lang="en-BE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BE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BE" b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BE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BE" b="1" dirty="0"/>
                  <a:t>centroi</a:t>
                </a:r>
                <a:r>
                  <a:rPr lang="en-US" b="1" dirty="0"/>
                  <a:t>d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D192E0-57E1-15F2-184B-3B716103D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607" y="1266548"/>
                <a:ext cx="3469009" cy="369332"/>
              </a:xfrm>
              <a:prstGeom prst="rect">
                <a:avLst/>
              </a:prstGeom>
              <a:blipFill>
                <a:blip r:embed="rId4"/>
                <a:stretch>
                  <a:fillRect l="-1406" t="-10000" r="-1582" b="-26667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FF67E7D-3BD4-4DDA-C972-993AABFEA83D}"/>
                  </a:ext>
                </a:extLst>
              </p:cNvPr>
              <p:cNvSpPr txBox="1"/>
              <p:nvPr/>
            </p:nvSpPr>
            <p:spPr>
              <a:xfrm>
                <a:off x="1594694" y="633439"/>
                <a:ext cx="92162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BE" dirty="0"/>
                  <a:t>Each RF scan is fitted to extract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B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BE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BE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BE">
                        <a:latin typeface="Cambria Math" panose="02040503050406030204" pitchFamily="18" charset="0"/>
                      </a:rPr>
                      <m:t>=0→0</m:t>
                    </m:r>
                  </m:oMath>
                </a14:m>
                <a:r>
                  <a:rPr lang="en-US" dirty="0"/>
                  <a:t> </a:t>
                </a:r>
                <a:r>
                  <a:rPr lang="en-BE" dirty="0"/>
                  <a:t>centroid, which is extrapolated to </a:t>
                </a:r>
                <a14:m>
                  <m:oMath xmlns:m="http://schemas.openxmlformats.org/officeDocument/2006/math">
                    <m:r>
                      <a:rPr lang="en-BE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BE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BE" dirty="0"/>
                  <a:t>.</a:t>
                </a:r>
                <a:endParaRPr lang="en-BE" i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FF67E7D-3BD4-4DDA-C972-993AABFEA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4694" y="633439"/>
                <a:ext cx="9216255" cy="369332"/>
              </a:xfrm>
              <a:prstGeom prst="rect">
                <a:avLst/>
              </a:prstGeom>
              <a:blipFill>
                <a:blip r:embed="rId6"/>
                <a:stretch>
                  <a:fillRect l="-596" t="-10000" b="-26667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9F92C876-74AA-B82F-AA6F-34F08672C7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03" y="1682480"/>
            <a:ext cx="4890599" cy="349303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E7D1FC2A-4FA4-1435-7B75-7AC6161C3CF2}"/>
              </a:ext>
            </a:extLst>
          </p:cNvPr>
          <p:cNvSpPr/>
          <p:nvPr/>
        </p:nvSpPr>
        <p:spPr>
          <a:xfrm>
            <a:off x="2952451" y="1901576"/>
            <a:ext cx="546931" cy="2904339"/>
          </a:xfrm>
          <a:prstGeom prst="rect">
            <a:avLst/>
          </a:prstGeom>
          <a:solidFill>
            <a:srgbClr val="D5664D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4FBDAA3-2625-AB4D-ADA2-C76DF28BC1B4}"/>
                  </a:ext>
                </a:extLst>
              </p:cNvPr>
              <p:cNvSpPr txBox="1"/>
              <p:nvPr/>
            </p:nvSpPr>
            <p:spPr>
              <a:xfrm>
                <a:off x="8734034" y="1824536"/>
                <a:ext cx="101102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0" dirty="0"/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200" i="0" dirty="0"/>
                          <m:t>m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en-BE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BE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4FBDAA3-2625-AB4D-ADA2-C76DF28B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4034" y="1824536"/>
                <a:ext cx="1011029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row: Down 36">
            <a:extLst>
              <a:ext uri="{FF2B5EF4-FFF2-40B4-BE49-F238E27FC236}">
                <a16:creationId xmlns:a16="http://schemas.microsoft.com/office/drawing/2014/main" id="{5A36AEA2-CCDE-90D8-1A0D-D6A469AEDE81}"/>
              </a:ext>
            </a:extLst>
          </p:cNvPr>
          <p:cNvSpPr/>
          <p:nvPr/>
        </p:nvSpPr>
        <p:spPr>
          <a:xfrm>
            <a:off x="9198575" y="2069188"/>
            <a:ext cx="94138" cy="1638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E67A16B-563D-61A2-F8D4-7BCBFDD35205}"/>
              </a:ext>
            </a:extLst>
          </p:cNvPr>
          <p:cNvSpPr/>
          <p:nvPr/>
        </p:nvSpPr>
        <p:spPr>
          <a:xfrm>
            <a:off x="5232704" y="5857008"/>
            <a:ext cx="1709159" cy="32474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7C6983-C25B-B5AD-8D21-6B8D3ECE34CE}"/>
              </a:ext>
            </a:extLst>
          </p:cNvPr>
          <p:cNvSpPr txBox="1"/>
          <p:nvPr/>
        </p:nvSpPr>
        <p:spPr>
          <a:xfrm>
            <a:off x="8906279" y="3753576"/>
            <a:ext cx="23881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Measured FWHM ~ 5.5 kHz</a:t>
            </a:r>
            <a:endParaRPr lang="en-BE"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B1CDB1-55E3-3742-60C3-E416DFC9B7B5}"/>
              </a:ext>
            </a:extLst>
          </p:cNvPr>
          <p:cNvSpPr txBox="1"/>
          <p:nvPr/>
        </p:nvSpPr>
        <p:spPr>
          <a:xfrm>
            <a:off x="7608168" y="6381328"/>
            <a:ext cx="3185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Slide courtesy of A. Candiello</a:t>
            </a:r>
            <a:endParaRPr lang="en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9738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3E901F-A4AE-BA17-819F-AF4DB1E5B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E5145-64D7-808A-C893-F75248E16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45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83EA84C-36F5-AE15-9F88-3002BAA1B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compensation</a:t>
            </a:r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6AEE2D-8B2B-1059-8890-ECEFF9BCF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654" y="1150705"/>
            <a:ext cx="8029439" cy="49273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B94232-C826-D458-6FA7-44E73F10A392}"/>
              </a:ext>
            </a:extLst>
          </p:cNvPr>
          <p:cNvSpPr txBox="1"/>
          <p:nvPr/>
        </p:nvSpPr>
        <p:spPr>
          <a:xfrm>
            <a:off x="295275" y="1517388"/>
            <a:ext cx="3677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Field ~0 on all 3 axis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RF Signal &gt; RIS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Lineshape</a:t>
            </a:r>
            <a:r>
              <a:rPr lang="en-US" dirty="0"/>
              <a:t> is strongly affected by small field variations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CF1217-1EF6-4793-8CD8-E4E885496CB1}"/>
              </a:ext>
            </a:extLst>
          </p:cNvPr>
          <p:cNvSpPr txBox="1"/>
          <p:nvPr/>
        </p:nvSpPr>
        <p:spPr>
          <a:xfrm>
            <a:off x="4675422" y="2204300"/>
            <a:ext cx="1555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 signal</a:t>
            </a:r>
            <a:endParaRPr lang="en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439597-52D1-9328-96A8-2F2607F02BE9}"/>
              </a:ext>
            </a:extLst>
          </p:cNvPr>
          <p:cNvSpPr txBox="1"/>
          <p:nvPr/>
        </p:nvSpPr>
        <p:spPr>
          <a:xfrm>
            <a:off x="8287459" y="1371616"/>
            <a:ext cx="1555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 signal</a:t>
            </a:r>
            <a:endParaRPr lang="en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614F4B-81A3-6D02-21D4-DD67EC0FAB32}"/>
              </a:ext>
            </a:extLst>
          </p:cNvPr>
          <p:cNvSpPr txBox="1"/>
          <p:nvPr/>
        </p:nvSpPr>
        <p:spPr>
          <a:xfrm>
            <a:off x="9435959" y="2687725"/>
            <a:ext cx="1863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30 us RF pulse </a:t>
            </a:r>
            <a:endParaRPr lang="en-BE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26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40D49-7EFF-0390-1DAC-E96A146B6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B33D69-0697-075A-49C7-1ACA5717B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591" y="933254"/>
            <a:ext cx="8984684" cy="499149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4FC94A-B8F9-4D30-B1EE-6D3AA83E1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Instituut voor Kern- en Stralingsfysica, KU Leuven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F71A4-EB1A-AF7B-8042-AB6692237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46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5A7116-8A50-5332-12C5-C182CC81A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compensation</a:t>
            </a:r>
            <a:endParaRPr lang="en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59D465-977A-B2B8-35B8-6AAC60DA3560}"/>
              </a:ext>
            </a:extLst>
          </p:cNvPr>
          <p:cNvSpPr txBox="1"/>
          <p:nvPr/>
        </p:nvSpPr>
        <p:spPr>
          <a:xfrm>
            <a:off x="295275" y="1517388"/>
            <a:ext cx="3677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Field ~0 on all 3 axis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RF Signal &gt; RIS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Lineshape</a:t>
            </a:r>
            <a:r>
              <a:rPr lang="en-US" dirty="0"/>
              <a:t> is strongly affected by small field variations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B22D23-4A25-DB9B-AAA7-AE04B439E021}"/>
              </a:ext>
            </a:extLst>
          </p:cNvPr>
          <p:cNvSpPr txBox="1"/>
          <p:nvPr/>
        </p:nvSpPr>
        <p:spPr>
          <a:xfrm>
            <a:off x="171813" y="3817118"/>
            <a:ext cx="3924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Non uniform background field</a:t>
            </a:r>
          </a:p>
        </p:txBody>
      </p:sp>
    </p:spTree>
    <p:extLst>
      <p:ext uri="{BB962C8B-B14F-4D97-AF65-F5344CB8AC3E}">
        <p14:creationId xmlns:p14="http://schemas.microsoft.com/office/powerpoint/2010/main" val="2585892977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1927</Words>
  <Application>Microsoft Office PowerPoint</Application>
  <PresentationFormat>Widescreen</PresentationFormat>
  <Paragraphs>365</Paragraphs>
  <Slides>46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Amasis MT Pro</vt:lpstr>
      <vt:lpstr>Arial</vt:lpstr>
      <vt:lpstr>Calibri</vt:lpstr>
      <vt:lpstr>Cambria Math</vt:lpstr>
      <vt:lpstr>KU Leuven</vt:lpstr>
      <vt:lpstr>KU Leuven Sedes</vt:lpstr>
      <vt:lpstr>Laser Radiofrequency Double Resonance Spectroscopy in a Collimated  Supersonic Gas-jet Expansion</vt:lpstr>
      <vt:lpstr>PowerPoint Presentation</vt:lpstr>
      <vt:lpstr>PowerPoint Presentation</vt:lpstr>
      <vt:lpstr>Conventional laser spectroscopy techniques</vt:lpstr>
      <vt:lpstr>Laser RF Double Resonance spectroscopy</vt:lpstr>
      <vt:lpstr>Laser RF Double Resonance spectroscopy</vt:lpstr>
      <vt:lpstr>Laser RF Double Resonance spectroscopy</vt:lpstr>
      <vt:lpstr>Laser RF Double Resonance spectroscopy</vt:lpstr>
      <vt:lpstr>Laser RF Double Resonance spectroscopy</vt:lpstr>
      <vt:lpstr>Laser RF Double Resonance spectroscopy</vt:lpstr>
      <vt:lpstr>Laser RF Double Resonance spectroscopy</vt:lpstr>
      <vt:lpstr>Laser RF Double Resonance spectroscopy</vt:lpstr>
      <vt:lpstr>Laser RF Double Resonance spectroscopy</vt:lpstr>
      <vt:lpstr>Laser RF Double Resonance spectroscopy</vt:lpstr>
      <vt:lpstr>Laser RF Double Resonance spectroscopy</vt:lpstr>
      <vt:lpstr>Implementation in Leuven ABU</vt:lpstr>
      <vt:lpstr>Limitations</vt:lpstr>
      <vt:lpstr>The IGLIS facility at KU Leuven</vt:lpstr>
      <vt:lpstr>LRDR applied to IGLIS</vt:lpstr>
      <vt:lpstr>Na I</vt:lpstr>
      <vt:lpstr>Na I</vt:lpstr>
      <vt:lpstr>60mm jet and RF coil</vt:lpstr>
      <vt:lpstr>Laser Scan</vt:lpstr>
      <vt:lpstr>Pumping effect</vt:lpstr>
      <vt:lpstr>Radiofrequency excitation</vt:lpstr>
      <vt:lpstr>RF pulsing</vt:lpstr>
      <vt:lpstr>Rabi Excitation</vt:lpstr>
      <vt:lpstr>Rabi Excitation</vt:lpstr>
      <vt:lpstr>Rabi Excitation</vt:lpstr>
      <vt:lpstr>Rabi Excitation</vt:lpstr>
      <vt:lpstr>Rabi Excitation</vt:lpstr>
      <vt:lpstr>Coherence time and Ramsey excitation</vt:lpstr>
      <vt:lpstr>Coherence time and Ramsey excitation</vt:lpstr>
      <vt:lpstr>Coherence time and Ramsey excitation</vt:lpstr>
      <vt:lpstr>Comparison to high resolution in-gas jet spectroscopy</vt:lpstr>
      <vt:lpstr>Comparison to high resolution in-gas jet spectroscopy</vt:lpstr>
      <vt:lpstr>Conclusion</vt:lpstr>
      <vt:lpstr>PowerPoint Presentation</vt:lpstr>
      <vt:lpstr>PowerPoint Presentation</vt:lpstr>
      <vt:lpstr>RF pulse duration</vt:lpstr>
      <vt:lpstr>Fluorescence spectroscopy of ²⁰⁹Bi and hyperfine structure</vt:lpstr>
      <vt:lpstr>²⁰⁹Bi LRDR spectroscopy</vt:lpstr>
      <vt:lpstr>External magnetic field: Zeeman splitting of the hfs levels</vt:lpstr>
      <vt:lpstr>²⁰⁹Bi: extraction of the field-free hyperfine centroid</vt:lpstr>
      <vt:lpstr>Field compensation</vt:lpstr>
      <vt:lpstr>Field compensation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2022-11-30T14:47:09Z</dcterms:created>
  <dcterms:modified xsi:type="dcterms:W3CDTF">2026-09-21T12:51:18Z</dcterms:modified>
</cp:coreProperties>
</file>