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555" r:id="rId2"/>
    <p:sldId id="552" r:id="rId3"/>
    <p:sldId id="549" r:id="rId4"/>
    <p:sldId id="543" r:id="rId5"/>
    <p:sldId id="553" r:id="rId6"/>
    <p:sldId id="556" r:id="rId7"/>
    <p:sldId id="55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ois Richard" initials="F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C0ED"/>
    <a:srgbClr val="FF7C80"/>
    <a:srgbClr val="002060"/>
    <a:srgbClr val="FC920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195" autoAdjust="0"/>
    <p:restoredTop sz="95859" autoAdjust="0"/>
  </p:normalViewPr>
  <p:slideViewPr>
    <p:cSldViewPr snapToGrid="0">
      <p:cViewPr varScale="1">
        <p:scale>
          <a:sx n="113" d="100"/>
          <a:sy n="113" d="100"/>
        </p:scale>
        <p:origin x="208" y="5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86" y="143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290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0AD5A-0816-474A-8F84-24A93FFA0DFF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B2476-472D-4676-82E9-92B12DAE45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923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6D2F6-90FE-41C9-9CF3-FEACFBFD6A8A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FFAB0-7E94-4E93-9125-A43D6D89B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7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2B85D-5A48-9222-5415-B9558C9B4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499D5DC-6D28-C147-CCB7-0149771F7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C746E6F-A04E-F508-5BEA-86DE99FE22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E2EC38-C9C3-D6B9-D413-DFC1D9AEAE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6571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9014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738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189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358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98FAD-B886-B8D8-7167-A3CD9FB05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B592518-6CE6-2A2C-FB1C-271031F7C6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FCE3279-BEB0-6992-A325-C398090055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8584A4E-4C4E-DDFA-6262-8E440F3AC6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568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179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3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3" y="360204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49C6-656B-474F-8189-05286B32DA13}" type="datetime1">
              <a:rPr lang="en-GB" smtClean="0"/>
              <a:t>03/11/2025</a:t>
            </a:fld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820899" y="6356361"/>
            <a:ext cx="4669971" cy="365125"/>
          </a:xfrm>
        </p:spPr>
        <p:txBody>
          <a:bodyPr/>
          <a:lstStyle/>
          <a:p>
            <a:r>
              <a:rPr lang="nl-NL"/>
              <a:t>F. Richard GDR November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C4D6-1B47-4022-8026-00760D333865}" type="datetime1">
              <a:rPr lang="en-GB" smtClean="0"/>
              <a:t>03/11/2025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99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7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7"/>
            <a:ext cx="7734299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3819-943B-4FD9-8340-FEE0B19773A4}" type="datetime1">
              <a:rPr lang="en-GB" smtClean="0"/>
              <a:t>03/11/2025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61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FE6A1-1807-4564-BF54-DB1159F7A395}" type="datetime1">
              <a:rPr lang="en-GB" smtClean="0"/>
              <a:t>03/11/2025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0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F935-EB10-4A66-8C12-5E7C6CBDAA33}" type="datetime1">
              <a:rPr lang="en-GB" smtClean="0"/>
              <a:t>03/11/2025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2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88C7-ED31-4555-9AA2-1F3ED22CC2D4}" type="datetime1">
              <a:rPr lang="en-GB" smtClean="0"/>
              <a:t>03/11/2025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9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6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8FAC0-9A9A-4B72-80BA-829739B98163}" type="datetime1">
              <a:rPr lang="en-GB" smtClean="0"/>
              <a:t>03/11/2025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EAC6-5800-4FD6-A6B6-56F6DCB1E4D4}" type="datetime1">
              <a:rPr lang="en-GB" smtClean="0"/>
              <a:t>03/11/2025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6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AC5F-25FB-4F53-BB78-140EB35B2163}" type="datetime1">
              <a:rPr lang="en-GB" smtClean="0"/>
              <a:t>03/11/2025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3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7554-D574-449A-938A-C510F2BE2146}" type="datetime1">
              <a:rPr lang="en-GB" smtClean="0"/>
              <a:t>03/11/2025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4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1A027-D10B-4746-AB18-9A7901F571E0}" type="datetime1">
              <a:rPr lang="en-GB" smtClean="0"/>
              <a:t>03/11/2025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7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3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2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0CA08-E74A-4F5C-A230-24A2D363FC45}" type="datetime1">
              <a:rPr lang="en-GB" smtClean="0"/>
              <a:t>03/11/2025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3" y="635636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3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B07C2-BD18-141A-3540-C59C291A9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20B17DDA-0866-3227-6A89-FB38426DD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829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News, group meeting ‘</a:t>
            </a:r>
            <a:r>
              <a:rPr lang="fr-FR" sz="4000" b="1" dirty="0" err="1"/>
              <a:t>Particles</a:t>
            </a:r>
            <a:r>
              <a:rPr lang="fr-FR" sz="4000" b="1" dirty="0"/>
              <a:t>’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3F38085-0A19-727E-7027-391CE2419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1E5B1D-85FA-8A72-3B8A-F81A7D7BF55B}"/>
              </a:ext>
            </a:extLst>
          </p:cNvPr>
          <p:cNvSpPr txBox="1"/>
          <p:nvPr/>
        </p:nvSpPr>
        <p:spPr>
          <a:xfrm>
            <a:off x="152400" y="826072"/>
            <a:ext cx="11887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IN2P3/UCBL/lab news: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M2 Internships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the group has put 4 offers online up to now (2 CMS, 1 COMET, 1 FCC). </a:t>
            </a:r>
            <a:r>
              <a:rPr lang="en-GB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Foire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aux theses held on Oct 23.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HCERES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Janv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21-23. Groupe </a:t>
            </a:r>
            <a:r>
              <a:rPr lang="en-GB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Particules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Janv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21, 15h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Preparation of the Next IP2I Director Appointment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Search committee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be established by </a:t>
            </a: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IN2P3 / UCBL</a:t>
            </a:r>
            <a:endParaRPr lang="en-GB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IP2I contacts:</a:t>
            </a:r>
            <a:endParaRPr lang="en-GB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buFont typeface="Wingdings" pitchFamily="2" charset="2"/>
              <a:buChar char="§"/>
            </a:pPr>
            <a:r>
              <a:rPr lang="en-GB" i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Corinne Augier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Researchers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GB" i="1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Bogna</a:t>
            </a:r>
            <a:r>
              <a:rPr lang="en-GB" i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Kubik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Engineers / Technicians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 announcement: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imminent, </a:t>
            </a: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Candidate presentations: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early next year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Appointment process: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validation by in2p3/UCBL and </a:t>
            </a: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 Council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spring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 end of Anne’s mandate: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December 2026</a:t>
            </a:r>
            <a:endParaRPr lang="en-GB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b="1" dirty="0">
              <a:solidFill>
                <a:srgbClr val="FC920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b="1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R&amp;D for future collider news: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Entretiens</a:t>
            </a:r>
            <a:r>
              <a:rPr lang="en-GB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u="sng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Annuels</a:t>
            </a:r>
            <a:r>
              <a:rPr lang="en-GB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u="sng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Projets</a:t>
            </a:r>
            <a:r>
              <a:rPr lang="en-GB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(EAP) 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T-MRPC date TBD, GRAM on Nov 4</a:t>
            </a:r>
            <a:r>
              <a:rPr lang="en-GB" baseline="30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FCC in November 20</a:t>
            </a:r>
            <a:r>
              <a:rPr lang="en-GB" baseline="30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CEPC on hold:  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en-GB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cerncourier.com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/a/</a:t>
            </a:r>
            <a:r>
              <a:rPr lang="en-GB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cepc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-matures-but-approval-is-on-hold/ </a:t>
            </a:r>
            <a:endParaRPr lang="en-GB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1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news: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LHC Luminosity</a:t>
            </a:r>
            <a:r>
              <a:rPr lang="en-GB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the LHC made it: 123fb-1  (the goal for the year was 120)</a:t>
            </a:r>
          </a:p>
          <a:p>
            <a:pPr marL="342900" indent="-342900">
              <a:buFontTx/>
              <a:buChar char="-"/>
              <a:defRPr/>
            </a:pPr>
            <a:r>
              <a:rPr lang="en-GB" sz="18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LHC upgrade:</a:t>
            </a:r>
            <a:r>
              <a:rPr lang="en-GB" sz="1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BPOL12V chip problem (see next slide).</a:t>
            </a:r>
          </a:p>
          <a:p>
            <a:pPr marL="342900" indent="-342900">
              <a:buFontTx/>
              <a:buChar char="-"/>
              <a:defRPr/>
            </a:pPr>
            <a:r>
              <a:rPr lang="en-GB" sz="18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spokesperson-elect</a:t>
            </a:r>
            <a:r>
              <a:rPr lang="en-GB" sz="1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18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Anadi</a:t>
            </a:r>
            <a:r>
              <a:rPr lang="en-GB" sz="1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Canepa</a:t>
            </a:r>
            <a:r>
              <a:rPr lang="en-GB" sz="1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start 1 January 2026 and ends on 31 August 2028.</a:t>
            </a:r>
          </a:p>
          <a:p>
            <a:pPr marL="342900" indent="-342900">
              <a:buFontTx/>
              <a:buChar char="-"/>
              <a:defRPr/>
            </a:pPr>
            <a:r>
              <a:rPr lang="en-GB" sz="18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Workshop CMS France, </a:t>
            </a:r>
            <a:r>
              <a:rPr lang="en-GB" sz="1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March 11-13 will be held in Lyon (IP2I+CC-in2p3).</a:t>
            </a:r>
          </a:p>
        </p:txBody>
      </p:sp>
    </p:spTree>
    <p:extLst>
      <p:ext uri="{BB962C8B-B14F-4D97-AF65-F5344CB8AC3E}">
        <p14:creationId xmlns:p14="http://schemas.microsoft.com/office/powerpoint/2010/main" val="407991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188829"/>
            <a:ext cx="12192000" cy="69269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LHC bad news </a:t>
            </a:r>
            <a:r>
              <a:rPr lang="en-GB" sz="4000" b="1" dirty="0">
                <a:latin typeface="Calibri" panose="020F0502020204030204" pitchFamily="34" charset="0"/>
                <a:cs typeface="Calibri" panose="020F0502020204030204" pitchFamily="34" charset="0"/>
              </a:rPr>
              <a:t>Bpol12V ASIC failure (DC DC converter)</a:t>
            </a:r>
            <a:endParaRPr lang="en-GB" sz="40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3994BA6-DFEA-812E-5E84-054CB88F42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57" y="1902073"/>
            <a:ext cx="4190911" cy="185029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A62C80-F0B4-CC7D-1FAF-2520F24968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7584" y="4272679"/>
            <a:ext cx="6113584" cy="79531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D7FC3F8-592F-CB42-0023-3C9EED4781A5}"/>
              </a:ext>
            </a:extLst>
          </p:cNvPr>
          <p:cNvSpPr txBox="1"/>
          <p:nvPr/>
        </p:nvSpPr>
        <p:spPr>
          <a:xfrm>
            <a:off x="678831" y="4994980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dirty="0"/>
              <a:t>From the tracker project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0C041EB-1F82-9240-65FD-0511A88A34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7584" y="5374774"/>
            <a:ext cx="6430107" cy="146820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1C00B90-EF56-2ECB-79C6-4127BBE31A45}"/>
              </a:ext>
            </a:extLst>
          </p:cNvPr>
          <p:cNvSpPr txBox="1"/>
          <p:nvPr/>
        </p:nvSpPr>
        <p:spPr>
          <a:xfrm>
            <a:off x="6131169" y="858218"/>
            <a:ext cx="5908431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There is a temperature effect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Turning-on has an effect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Dose has an effect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Particle type (and thus displacement damage) seems to have an effect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“Annealing“ seemed to have an effect, now this is being questioned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544714-CF6D-89AC-7A00-653EBD4865EF}"/>
              </a:ext>
            </a:extLst>
          </p:cNvPr>
          <p:cNvSpPr txBox="1"/>
          <p:nvPr/>
        </p:nvSpPr>
        <p:spPr>
          <a:xfrm>
            <a:off x="6412523" y="3012894"/>
            <a:ext cx="5657101" cy="3693319"/>
          </a:xfrm>
          <a:prstGeom prst="rect">
            <a:avLst/>
          </a:prstGeom>
          <a:noFill/>
          <a:ln w="920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Solutions involving change of operational procedures</a:t>
            </a:r>
          </a:p>
          <a:p>
            <a:r>
              <a:rPr lang="en-GB" dirty="0"/>
              <a:t>	Looks pretty unlikely now</a:t>
            </a:r>
          </a:p>
          <a:p>
            <a:r>
              <a:rPr lang="en-GB" b="1" dirty="0"/>
              <a:t>Solutions exploiting dose dependency</a:t>
            </a:r>
          </a:p>
          <a:p>
            <a:r>
              <a:rPr lang="en-GB" dirty="0"/>
              <a:t>	Effects acceptable for certain sub-detectors? 	Certain areas in the trackers?</a:t>
            </a:r>
          </a:p>
          <a:p>
            <a:r>
              <a:rPr lang="en-GB" b="1" dirty="0"/>
              <a:t>Solutions involving passive components</a:t>
            </a:r>
          </a:p>
          <a:p>
            <a:r>
              <a:rPr lang="en-GB" dirty="0"/>
              <a:t>	Also getting unlikely</a:t>
            </a:r>
          </a:p>
          <a:p>
            <a:r>
              <a:rPr lang="en-GB" b="1" dirty="0"/>
              <a:t>Addition of passive component(s) (capacitor, resistor)?</a:t>
            </a:r>
          </a:p>
          <a:p>
            <a:r>
              <a:rPr lang="en-GB" dirty="0"/>
              <a:t>	change of board layout required</a:t>
            </a:r>
          </a:p>
          <a:p>
            <a:r>
              <a:rPr lang="en-GB" dirty="0"/>
              <a:t>	Very difficult to fit more components onto OT hybrids</a:t>
            </a:r>
          </a:p>
          <a:p>
            <a:r>
              <a:rPr lang="en-GB" b="1" dirty="0"/>
              <a:t>Solutions involving a new chip </a:t>
            </a:r>
            <a:r>
              <a:rPr lang="en-GB" dirty="0"/>
              <a:t>(not yet firmly excluded, but considered nearly impossible by ESE)</a:t>
            </a:r>
          </a:p>
        </p:txBody>
      </p:sp>
    </p:spTree>
    <p:extLst>
      <p:ext uri="{BB962C8B-B14F-4D97-AF65-F5344CB8AC3E}">
        <p14:creationId xmlns:p14="http://schemas.microsoft.com/office/powerpoint/2010/main" val="275600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65627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err="1"/>
              <a:t>Upcoming</a:t>
            </a:r>
            <a:r>
              <a:rPr lang="fr-FR" sz="4000" b="1" dirty="0"/>
              <a:t> (</a:t>
            </a:r>
            <a:r>
              <a:rPr lang="fr-FR" sz="4000" b="1" dirty="0" err="1"/>
              <a:t>known</a:t>
            </a:r>
            <a:r>
              <a:rPr lang="fr-FR" sz="4000" b="1" dirty="0"/>
              <a:t>) </a:t>
            </a:r>
            <a:r>
              <a:rPr lang="fr-FR" sz="4000" b="1" dirty="0" err="1"/>
              <a:t>events</a:t>
            </a:r>
            <a:r>
              <a:rPr lang="fr-FR" sz="4000" b="1" dirty="0"/>
              <a:t> and deadlines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115E9-60A7-73C2-4BFC-CDEE5A651F54}"/>
              </a:ext>
            </a:extLst>
          </p:cNvPr>
          <p:cNvSpPr txBox="1"/>
          <p:nvPr/>
        </p:nvSpPr>
        <p:spPr>
          <a:xfrm>
            <a:off x="0" y="671691"/>
            <a:ext cx="1071815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FR" dirty="0">
                <a:solidFill>
                  <a:srgbClr val="00B050"/>
                </a:solidFill>
              </a:rPr>
              <a:t>❑ Nov 3-7: CMS Tracker week, CERN</a:t>
            </a:r>
          </a:p>
          <a:p>
            <a:r>
              <a:rPr lang="en-FR" dirty="0">
                <a:solidFill>
                  <a:srgbClr val="7030A0"/>
                </a:solidFill>
              </a:rPr>
              <a:t>❑ Nov 4: </a:t>
            </a:r>
            <a:r>
              <a:rPr lang="en-GB" dirty="0">
                <a:solidFill>
                  <a:srgbClr val="7030A0"/>
                </a:solidFill>
              </a:rPr>
              <a:t>Entretien Annuel </a:t>
            </a:r>
            <a:r>
              <a:rPr lang="en-GB" dirty="0" err="1">
                <a:solidFill>
                  <a:srgbClr val="7030A0"/>
                </a:solidFill>
              </a:rPr>
              <a:t>Projet</a:t>
            </a:r>
            <a:r>
              <a:rPr lang="en-GB" dirty="0">
                <a:solidFill>
                  <a:srgbClr val="7030A0"/>
                </a:solidFill>
              </a:rPr>
              <a:t>: GRAM (zoom)</a:t>
            </a:r>
            <a:endParaRPr lang="en-FR" dirty="0">
              <a:solidFill>
                <a:srgbClr val="00B050"/>
              </a:solidFill>
            </a:endParaRPr>
          </a:p>
          <a:p>
            <a:r>
              <a:rPr lang="en-FR" dirty="0">
                <a:solidFill>
                  <a:srgbClr val="FF0000"/>
                </a:solidFill>
              </a:rPr>
              <a:t>❑ Nov 4: PhD defense Elise Jourd’huy</a:t>
            </a:r>
          </a:p>
          <a:p>
            <a:r>
              <a:rPr lang="en-FR" dirty="0">
                <a:solidFill>
                  <a:srgbClr val="0070C0"/>
                </a:solidFill>
              </a:rPr>
              <a:t>❑ Nov 13: Colloquium on the history of particle physics by </a:t>
            </a:r>
            <a:r>
              <a:rPr lang="en-GB" dirty="0">
                <a:solidFill>
                  <a:srgbClr val="0070C0"/>
                </a:solidFill>
              </a:rPr>
              <a:t>Gautier Hamel de </a:t>
            </a:r>
            <a:r>
              <a:rPr lang="en-GB" dirty="0" err="1">
                <a:solidFill>
                  <a:srgbClr val="0070C0"/>
                </a:solidFill>
              </a:rPr>
              <a:t>Monchenault</a:t>
            </a:r>
            <a:r>
              <a:rPr lang="en-GB" dirty="0">
                <a:solidFill>
                  <a:srgbClr val="0070C0"/>
                </a:solidFill>
              </a:rPr>
              <a:t>, </a:t>
            </a:r>
            <a:r>
              <a:rPr lang="en-GB" b="1" dirty="0" err="1"/>
              <a:t>amphithéâtre</a:t>
            </a:r>
            <a:r>
              <a:rPr lang="en-GB" b="1" dirty="0"/>
              <a:t> du </a:t>
            </a:r>
            <a:r>
              <a:rPr lang="en-GB" b="1" dirty="0" err="1"/>
              <a:t>bâtiment</a:t>
            </a:r>
            <a:r>
              <a:rPr lang="en-GB" b="1" dirty="0"/>
              <a:t> Irène Joliot-Curie </a:t>
            </a:r>
            <a:r>
              <a:rPr lang="en-GB" b="1" dirty="0">
                <a:sym typeface="Wingdings" pitchFamily="2" charset="2"/>
              </a:rPr>
              <a:t> Bat </a:t>
            </a:r>
            <a:r>
              <a:rPr lang="en-GB" b="1" dirty="0" err="1">
                <a:sym typeface="Wingdings" pitchFamily="2" charset="2"/>
              </a:rPr>
              <a:t>neuf</a:t>
            </a:r>
            <a:r>
              <a:rPr lang="en-GB" b="1" dirty="0">
                <a:sym typeface="Wingdings" pitchFamily="2" charset="2"/>
              </a:rPr>
              <a:t> à </a:t>
            </a:r>
            <a:r>
              <a:rPr lang="en-GB" b="1" dirty="0" err="1">
                <a:sym typeface="Wingdings" pitchFamily="2" charset="2"/>
              </a:rPr>
              <a:t>coté</a:t>
            </a:r>
            <a:r>
              <a:rPr lang="en-GB" b="1" dirty="0">
                <a:sym typeface="Wingdings" pitchFamily="2" charset="2"/>
              </a:rPr>
              <a:t> </a:t>
            </a:r>
            <a:r>
              <a:rPr lang="en-GB" b="1" dirty="0" err="1">
                <a:sym typeface="Wingdings" pitchFamily="2" charset="2"/>
              </a:rPr>
              <a:t>maison</a:t>
            </a:r>
            <a:r>
              <a:rPr lang="en-GB" b="1" dirty="0">
                <a:sym typeface="Wingdings" pitchFamily="2" charset="2"/>
              </a:rPr>
              <a:t> </a:t>
            </a:r>
            <a:r>
              <a:rPr lang="en-GB" b="1" dirty="0" err="1">
                <a:sym typeface="Wingdings" pitchFamily="2" charset="2"/>
              </a:rPr>
              <a:t>d’hotes</a:t>
            </a:r>
            <a:r>
              <a:rPr lang="en-GB" dirty="0">
                <a:solidFill>
                  <a:srgbClr val="0070C0"/>
                </a:solidFill>
              </a:rPr>
              <a:t> </a:t>
            </a:r>
            <a:endParaRPr lang="en-FR" dirty="0">
              <a:solidFill>
                <a:srgbClr val="FF0000"/>
              </a:solidFill>
            </a:endParaRPr>
          </a:p>
          <a:p>
            <a:r>
              <a:rPr lang="en-FR" dirty="0">
                <a:solidFill>
                  <a:srgbClr val="FF0000"/>
                </a:solidFill>
              </a:rPr>
              <a:t>❑ </a:t>
            </a:r>
            <a:r>
              <a:rPr lang="en-US" dirty="0">
                <a:solidFill>
                  <a:srgbClr val="FF0000"/>
                </a:solidFill>
              </a:rPr>
              <a:t>Nov 13</a:t>
            </a:r>
            <a:r>
              <a:rPr lang="en-GB" dirty="0">
                <a:solidFill>
                  <a:srgbClr val="FF0000"/>
                </a:solidFill>
              </a:rPr>
              <a:t>: HDR Gaelle </a:t>
            </a:r>
            <a:r>
              <a:rPr lang="en-GB" dirty="0" err="1">
                <a:solidFill>
                  <a:srgbClr val="FF0000"/>
                </a:solidFill>
              </a:rPr>
              <a:t>Boudoul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FR" dirty="0">
                <a:solidFill>
                  <a:srgbClr val="FF7C80"/>
                </a:solidFill>
              </a:rPr>
              <a:t>❑ Nov </a:t>
            </a:r>
            <a:r>
              <a:rPr lang="en-GB" dirty="0">
                <a:solidFill>
                  <a:srgbClr val="FF7C80"/>
                </a:solidFill>
              </a:rPr>
              <a:t>17-21: </a:t>
            </a:r>
            <a:r>
              <a:rPr lang="en-US" dirty="0">
                <a:solidFill>
                  <a:srgbClr val="FF7C80"/>
                </a:solidFill>
              </a:rPr>
              <a:t>Ecole de GIF on future colliders, Strasbourg</a:t>
            </a:r>
          </a:p>
          <a:p>
            <a:r>
              <a:rPr lang="en-FR" dirty="0">
                <a:solidFill>
                  <a:srgbClr val="7030A0"/>
                </a:solidFill>
              </a:rPr>
              <a:t>❑ Nov 20: </a:t>
            </a:r>
            <a:r>
              <a:rPr lang="en-GB" dirty="0">
                <a:solidFill>
                  <a:srgbClr val="7030A0"/>
                </a:solidFill>
              </a:rPr>
              <a:t>Entretien Annuel </a:t>
            </a:r>
            <a:r>
              <a:rPr lang="en-GB" dirty="0" err="1">
                <a:solidFill>
                  <a:srgbClr val="7030A0"/>
                </a:solidFill>
              </a:rPr>
              <a:t>Projet</a:t>
            </a:r>
            <a:r>
              <a:rPr lang="en-GB" dirty="0">
                <a:solidFill>
                  <a:srgbClr val="7030A0"/>
                </a:solidFill>
              </a:rPr>
              <a:t>: FCC, CERN</a:t>
            </a:r>
            <a:endParaRPr lang="en-US" dirty="0">
              <a:solidFill>
                <a:srgbClr val="FF7C80"/>
              </a:solidFill>
            </a:endParaRPr>
          </a:p>
          <a:p>
            <a:r>
              <a:rPr lang="en-FR" dirty="0">
                <a:solidFill>
                  <a:srgbClr val="FF7C80"/>
                </a:solidFill>
              </a:rPr>
              <a:t>❑ Nov 24-26</a:t>
            </a:r>
            <a:r>
              <a:rPr lang="en-GB" dirty="0">
                <a:solidFill>
                  <a:srgbClr val="FF7C80"/>
                </a:solidFill>
              </a:rPr>
              <a:t>: </a:t>
            </a:r>
            <a:r>
              <a:rPr lang="en-US" dirty="0">
                <a:solidFill>
                  <a:srgbClr val="FF7C80"/>
                </a:solidFill>
              </a:rPr>
              <a:t>IRN </a:t>
            </a:r>
            <a:r>
              <a:rPr lang="en-US" dirty="0" err="1">
                <a:solidFill>
                  <a:srgbClr val="FF7C80"/>
                </a:solidFill>
              </a:rPr>
              <a:t>Terascale</a:t>
            </a:r>
            <a:r>
              <a:rPr lang="en-US" dirty="0">
                <a:solidFill>
                  <a:srgbClr val="FF7C80"/>
                </a:solidFill>
              </a:rPr>
              <a:t>, Montpellier</a:t>
            </a:r>
          </a:p>
          <a:p>
            <a:r>
              <a:rPr lang="en-FR" dirty="0">
                <a:solidFill>
                  <a:srgbClr val="FC9204"/>
                </a:solidFill>
              </a:rPr>
              <a:t>❑ Nov </a:t>
            </a:r>
            <a:r>
              <a:rPr lang="en-GB" dirty="0">
                <a:solidFill>
                  <a:srgbClr val="FC9204"/>
                </a:solidFill>
              </a:rPr>
              <a:t>26-28: </a:t>
            </a:r>
            <a:r>
              <a:rPr lang="en-US" dirty="0">
                <a:solidFill>
                  <a:srgbClr val="FC9204"/>
                </a:solidFill>
              </a:rPr>
              <a:t>FCC / DRD France workshop, Paris</a:t>
            </a:r>
            <a:endParaRPr lang="en-US" dirty="0">
              <a:solidFill>
                <a:srgbClr val="FF7C80"/>
              </a:solidFill>
            </a:endParaRPr>
          </a:p>
          <a:p>
            <a:r>
              <a:rPr lang="en-FR" dirty="0">
                <a:solidFill>
                  <a:srgbClr val="FF7C80"/>
                </a:solidFill>
              </a:rPr>
              <a:t>❑ Nov 30 – Dec 6</a:t>
            </a:r>
            <a:r>
              <a:rPr lang="en-GB" dirty="0">
                <a:solidFill>
                  <a:srgbClr val="FF7C80"/>
                </a:solidFill>
              </a:rPr>
              <a:t>: </a:t>
            </a:r>
            <a:r>
              <a:rPr lang="en-US" dirty="0">
                <a:solidFill>
                  <a:srgbClr val="FF7C80"/>
                </a:solidFill>
              </a:rPr>
              <a:t>JRJC, </a:t>
            </a:r>
            <a:r>
              <a:rPr lang="en-US" dirty="0" err="1">
                <a:solidFill>
                  <a:srgbClr val="FF7C80"/>
                </a:solidFill>
              </a:rPr>
              <a:t>Côtes</a:t>
            </a:r>
            <a:r>
              <a:rPr lang="en-US" dirty="0">
                <a:solidFill>
                  <a:srgbClr val="FF7C80"/>
                </a:solidFill>
              </a:rPr>
              <a:t> </a:t>
            </a:r>
            <a:r>
              <a:rPr lang="en-US" dirty="0" err="1">
                <a:solidFill>
                  <a:srgbClr val="FF7C80"/>
                </a:solidFill>
              </a:rPr>
              <a:t>d’Armor</a:t>
            </a:r>
            <a:endParaRPr lang="en-US" dirty="0">
              <a:solidFill>
                <a:srgbClr val="FF7C80"/>
              </a:solidFill>
            </a:endParaRPr>
          </a:p>
          <a:p>
            <a:r>
              <a:rPr lang="en-FR" dirty="0">
                <a:solidFill>
                  <a:srgbClr val="FF0000"/>
                </a:solidFill>
              </a:rPr>
              <a:t>❑ </a:t>
            </a:r>
            <a:r>
              <a:rPr lang="en-US" dirty="0">
                <a:solidFill>
                  <a:srgbClr val="FF0000"/>
                </a:solidFill>
              </a:rPr>
              <a:t>Dec 4</a:t>
            </a:r>
            <a:r>
              <a:rPr lang="en-GB" dirty="0">
                <a:solidFill>
                  <a:srgbClr val="FF0000"/>
                </a:solidFill>
              </a:rPr>
              <a:t>: </a:t>
            </a:r>
            <a:r>
              <a:rPr lang="en-FR" dirty="0">
                <a:solidFill>
                  <a:srgbClr val="FF0000"/>
                </a:solidFill>
              </a:rPr>
              <a:t>PhD defense Ji-Eun Choi, Seoul (Korea)</a:t>
            </a:r>
            <a:endParaRPr lang="en-FR" dirty="0">
              <a:solidFill>
                <a:srgbClr val="FF7C80"/>
              </a:solidFill>
            </a:endParaRPr>
          </a:p>
          <a:p>
            <a:r>
              <a:rPr lang="en-FR" dirty="0">
                <a:solidFill>
                  <a:srgbClr val="00B050"/>
                </a:solidFill>
              </a:rPr>
              <a:t>❑ Dec 8-12: CMS week, Seoul (Korea)</a:t>
            </a:r>
          </a:p>
          <a:p>
            <a:r>
              <a:rPr lang="en-FR" dirty="0">
                <a:solidFill>
                  <a:srgbClr val="FC9204"/>
                </a:solidFill>
              </a:rPr>
              <a:t>❑ Jan </a:t>
            </a:r>
            <a:r>
              <a:rPr lang="en-GB" dirty="0">
                <a:solidFill>
                  <a:srgbClr val="FC9204"/>
                </a:solidFill>
              </a:rPr>
              <a:t>7-9: Linear Collider Facility at CERN workshop</a:t>
            </a:r>
            <a:r>
              <a:rPr lang="en-US" dirty="0">
                <a:solidFill>
                  <a:srgbClr val="FC9204"/>
                </a:solidFill>
              </a:rPr>
              <a:t>, CERN</a:t>
            </a:r>
            <a:endParaRPr lang="en-FR" dirty="0">
              <a:solidFill>
                <a:srgbClr val="00B050"/>
              </a:solidFill>
            </a:endParaRPr>
          </a:p>
          <a:p>
            <a:r>
              <a:rPr lang="en-FR" dirty="0">
                <a:solidFill>
                  <a:srgbClr val="FC9204"/>
                </a:solidFill>
              </a:rPr>
              <a:t>❑ Jan </a:t>
            </a:r>
            <a:r>
              <a:rPr lang="en-GB" dirty="0">
                <a:solidFill>
                  <a:srgbClr val="FC9204"/>
                </a:solidFill>
              </a:rPr>
              <a:t>26-30: </a:t>
            </a:r>
            <a:r>
              <a:rPr lang="en-US" dirty="0">
                <a:solidFill>
                  <a:srgbClr val="FC9204"/>
                </a:solidFill>
              </a:rPr>
              <a:t>9</a:t>
            </a:r>
            <a:r>
              <a:rPr lang="en-US" baseline="30000" dirty="0">
                <a:solidFill>
                  <a:srgbClr val="FC9204"/>
                </a:solidFill>
              </a:rPr>
              <a:t>th</a:t>
            </a:r>
            <a:r>
              <a:rPr lang="en-US" dirty="0">
                <a:solidFill>
                  <a:srgbClr val="FC9204"/>
                </a:solidFill>
              </a:rPr>
              <a:t> FCC workshop, Munich</a:t>
            </a:r>
            <a:endParaRPr lang="en-FR" dirty="0">
              <a:solidFill>
                <a:srgbClr val="00B050"/>
              </a:solidFill>
            </a:endParaRPr>
          </a:p>
          <a:p>
            <a:r>
              <a:rPr lang="en-FR" dirty="0">
                <a:solidFill>
                  <a:srgbClr val="7030A0"/>
                </a:solidFill>
              </a:rPr>
              <a:t>❑ Jan 21: </a:t>
            </a:r>
            <a:r>
              <a:rPr lang="en-US" dirty="0">
                <a:solidFill>
                  <a:srgbClr val="7030A0"/>
                </a:solidFill>
              </a:rPr>
              <a:t>HCERES, </a:t>
            </a:r>
            <a:r>
              <a:rPr lang="en-US" dirty="0" err="1">
                <a:solidFill>
                  <a:srgbClr val="7030A0"/>
                </a:solidFill>
              </a:rPr>
              <a:t>groupe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Particules</a:t>
            </a:r>
            <a:r>
              <a:rPr lang="en-FR" dirty="0">
                <a:solidFill>
                  <a:srgbClr val="7030A0"/>
                </a:solidFill>
              </a:rPr>
              <a:t>, 15h</a:t>
            </a:r>
          </a:p>
          <a:p>
            <a:r>
              <a:rPr lang="en-FR" dirty="0">
                <a:solidFill>
                  <a:srgbClr val="00B050"/>
                </a:solidFill>
              </a:rPr>
              <a:t>❑ Jan 28-30: CMS Top Workshop, Oviedo (Spain)</a:t>
            </a:r>
          </a:p>
          <a:p>
            <a:r>
              <a:rPr lang="en-FR" dirty="0">
                <a:solidFill>
                  <a:srgbClr val="7030A0"/>
                </a:solidFill>
              </a:rPr>
              <a:t>❑ Feb 3-6: </a:t>
            </a:r>
            <a:r>
              <a:rPr lang="en-GB" dirty="0">
                <a:solidFill>
                  <a:srgbClr val="7030A0"/>
                </a:solidFill>
              </a:rPr>
              <a:t>Prospectives techniques et </a:t>
            </a:r>
            <a:r>
              <a:rPr lang="en-GB" dirty="0" err="1">
                <a:solidFill>
                  <a:srgbClr val="7030A0"/>
                </a:solidFill>
              </a:rPr>
              <a:t>Journées</a:t>
            </a:r>
            <a:r>
              <a:rPr lang="en-GB" dirty="0">
                <a:solidFill>
                  <a:srgbClr val="7030A0"/>
                </a:solidFill>
              </a:rPr>
              <a:t> R&amp;T, IP2I </a:t>
            </a:r>
          </a:p>
          <a:p>
            <a:r>
              <a:rPr lang="en-FR" dirty="0">
                <a:solidFill>
                  <a:srgbClr val="00B050"/>
                </a:solidFill>
              </a:rPr>
              <a:t>❑ Feb 9-13: CMS week, CERN</a:t>
            </a:r>
          </a:p>
          <a:p>
            <a:r>
              <a:rPr lang="en-FR" dirty="0">
                <a:solidFill>
                  <a:srgbClr val="00B050"/>
                </a:solidFill>
              </a:rPr>
              <a:t>❑ Mar 11-13: CMS France workshop, Lyon</a:t>
            </a:r>
          </a:p>
          <a:p>
            <a:r>
              <a:rPr lang="en-FR" dirty="0">
                <a:solidFill>
                  <a:srgbClr val="03C0ED"/>
                </a:solidFill>
              </a:rPr>
              <a:t>❑ Mar 15-22: Moriond EW</a:t>
            </a:r>
          </a:p>
          <a:p>
            <a:r>
              <a:rPr lang="en-FR" dirty="0">
                <a:solidFill>
                  <a:srgbClr val="03C0ED"/>
                </a:solidFill>
              </a:rPr>
              <a:t>❑ Mar 22-29: Moriond QCD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D8F594-88F8-1FFE-DBA4-71D9D605F1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679" y="1912913"/>
            <a:ext cx="3396056" cy="48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05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 on </a:t>
            </a:r>
            <a:r>
              <a:rPr lang="fr-FR" sz="4000" b="1" dirty="0" err="1"/>
              <a:t>our</a:t>
            </a:r>
            <a:r>
              <a:rPr lang="fr-FR" sz="4000" b="1" dirty="0"/>
              <a:t> </a:t>
            </a:r>
            <a:r>
              <a:rPr lang="fr-FR" sz="4000" b="1" dirty="0" err="1"/>
              <a:t>activities</a:t>
            </a:r>
            <a:r>
              <a:rPr lang="fr-FR" sz="4000" b="1" dirty="0"/>
              <a:t> (tour de table)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119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Back-up slides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312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C9420-84A6-1559-4F9F-1D430B62E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A9557D8A-5641-FD2B-2269-0B69A73B4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829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News, group meeting ‘</a:t>
            </a:r>
            <a:r>
              <a:rPr lang="fr-FR" sz="4000" b="1" dirty="0" err="1"/>
              <a:t>Particles</a:t>
            </a:r>
            <a:r>
              <a:rPr lang="fr-FR" sz="4000" b="1" dirty="0"/>
              <a:t>’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69FDE31-C39A-ACE4-CEC3-C8333D8BE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893B1A-55A6-E9D0-85AA-5F07665D7E9B}"/>
              </a:ext>
            </a:extLst>
          </p:cNvPr>
          <p:cNvSpPr txBox="1"/>
          <p:nvPr/>
        </p:nvSpPr>
        <p:spPr>
          <a:xfrm>
            <a:off x="0" y="416273"/>
            <a:ext cx="118872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 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spokesperson-elect</a:t>
            </a: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800100" lvl="1" indent="-342900">
              <a:buFontTx/>
              <a:buChar char="-"/>
              <a:defRPr/>
            </a:pPr>
            <a:r>
              <a:rPr lang="en-GB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Anadi Canepa (FNAL, USA): 849 votes (60.1%) </a:t>
            </a:r>
          </a:p>
          <a:p>
            <a:pPr marL="800100" lvl="1" indent="-342900">
              <a:buFontTx/>
              <a:buChar char="-"/>
              <a:defRPr/>
            </a:pP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Markus Klute (KIT, Germany): 563 votes (39.9%)</a:t>
            </a:r>
          </a:p>
          <a:p>
            <a:pPr marL="1257300" lvl="2" indent="-342900">
              <a:buFontTx/>
              <a:buChar char="-"/>
              <a:defRPr/>
            </a:pP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Anadi Canepa is elected for the next Spokesperson term, which starts on 1 January 2026 and ends on 31 August 2028.</a:t>
            </a:r>
          </a:p>
          <a:p>
            <a:pPr marL="1257300" lvl="2" indent="-342900">
              <a:buFontTx/>
              <a:buChar char="-"/>
              <a:defRPr/>
            </a:pPr>
            <a:endParaRPr lang="en-GB" sz="20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LHC GOOD NEWS </a:t>
            </a: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LHC made it ! </a:t>
            </a:r>
          </a:p>
          <a:p>
            <a:pPr marL="342900" indent="-342900">
              <a:buFontTx/>
              <a:buChar char="-"/>
              <a:defRPr/>
            </a:pPr>
            <a:endParaRPr lang="en-GB" sz="20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sz="20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endParaRPr lang="en-GB" sz="20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endParaRPr lang="en-GB" sz="20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endParaRPr lang="en-GB" sz="20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endParaRPr lang="en-GB" sz="20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endParaRPr lang="en-GB" sz="20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endParaRPr lang="en-GB" sz="20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endParaRPr lang="en-GB" sz="20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sz="20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07776A0-40E5-17C8-EA6C-0A4A24367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06660"/>
            <a:ext cx="6972300" cy="361495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E1222E5-1B78-6CC8-8C98-094D2970FE02}"/>
              </a:ext>
            </a:extLst>
          </p:cNvPr>
          <p:cNvSpPr txBox="1"/>
          <p:nvPr/>
        </p:nvSpPr>
        <p:spPr>
          <a:xfrm>
            <a:off x="7101446" y="3041694"/>
            <a:ext cx="51059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dirty="0"/>
              <a:t>123fb-1  (the goal for the year was 120)</a:t>
            </a:r>
          </a:p>
          <a:p>
            <a:endParaRPr lang="en-FR" dirty="0"/>
          </a:p>
          <a:p>
            <a:r>
              <a:rPr lang="en-GB" dirty="0"/>
              <a:t>Asymmetric Beams :</a:t>
            </a:r>
          </a:p>
          <a:p>
            <a:r>
              <a:rPr lang="en-GB" dirty="0"/>
              <a:t>1.4e11 ppb  (issue with RF fingers since July </a:t>
            </a:r>
          </a:p>
          <a:p>
            <a:r>
              <a:rPr lang="en-GB" dirty="0"/>
              <a:t>Sector 6L2 next to Alice ).</a:t>
            </a:r>
          </a:p>
          <a:p>
            <a:r>
              <a:rPr lang="en-GB" b="1" dirty="0">
                <a:solidFill>
                  <a:srgbClr val="FF0000"/>
                </a:solidFill>
              </a:rPr>
              <a:t>1.8e11 ppb  for beam 2 ( record! And ultimate goal for run3 )</a:t>
            </a:r>
            <a:endParaRPr lang="en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703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CMS IP2I Data </a:t>
            </a:r>
            <a:r>
              <a:rPr lang="fr-FR" sz="4000" b="1" dirty="0" err="1"/>
              <a:t>cleaning</a:t>
            </a:r>
            <a:endParaRPr lang="fr-FR" sz="40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22F5D-31FB-E395-7AF1-E063E8F17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769" y="1018434"/>
            <a:ext cx="4196461" cy="51023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CA0F8DB-99DF-F27C-D808-048A2817C6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9" y="1032290"/>
            <a:ext cx="3760725" cy="3512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FF7A5D-DE36-16D7-8040-B3D74AE782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4229" y="1001533"/>
            <a:ext cx="3914641" cy="543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394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178872</TotalTime>
  <Words>738</Words>
  <Application>Microsoft Macintosh PowerPoint</Application>
  <PresentationFormat>Widescreen</PresentationFormat>
  <Paragraphs>101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Office</vt:lpstr>
      <vt:lpstr>News, group meeting ‘Particles’</vt:lpstr>
      <vt:lpstr>LHC bad news Bpol12V ASIC failure (DC DC converter)</vt:lpstr>
      <vt:lpstr>Upcoming (known) events and deadlines</vt:lpstr>
      <vt:lpstr>News on our activities (tour de table)</vt:lpstr>
      <vt:lpstr>Back-up slides</vt:lpstr>
      <vt:lpstr>News, group meeting ‘Particles’</vt:lpstr>
      <vt:lpstr>CMS IP2I Data cleaning</vt:lpstr>
    </vt:vector>
  </TitlesOfParts>
  <Company>CNRS/LAL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Diboson at LHC ?</dc:title>
  <dc:creator>Francois Richard</dc:creator>
  <cp:lastModifiedBy>nchanon</cp:lastModifiedBy>
  <cp:revision>3793</cp:revision>
  <cp:lastPrinted>2024-06-05T12:01:16Z</cp:lastPrinted>
  <dcterms:created xsi:type="dcterms:W3CDTF">2015-06-25T13:12:30Z</dcterms:created>
  <dcterms:modified xsi:type="dcterms:W3CDTF">2025-11-03T10:18:33Z</dcterms:modified>
</cp:coreProperties>
</file>