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4"/>
  </p:notesMasterIdLst>
  <p:handoutMasterIdLst>
    <p:handoutMasterId r:id="rId35"/>
  </p:handoutMasterIdLst>
  <p:sldIdLst>
    <p:sldId id="256" r:id="rId2"/>
    <p:sldId id="303" r:id="rId3"/>
    <p:sldId id="584" r:id="rId4"/>
    <p:sldId id="585" r:id="rId5"/>
    <p:sldId id="317" r:id="rId6"/>
    <p:sldId id="638" r:id="rId7"/>
    <p:sldId id="640" r:id="rId8"/>
    <p:sldId id="639" r:id="rId9"/>
    <p:sldId id="600" r:id="rId10"/>
    <p:sldId id="641" r:id="rId11"/>
    <p:sldId id="614" r:id="rId12"/>
    <p:sldId id="619" r:id="rId13"/>
    <p:sldId id="629" r:id="rId14"/>
    <p:sldId id="348" r:id="rId15"/>
    <p:sldId id="582" r:id="rId16"/>
    <p:sldId id="634" r:id="rId17"/>
    <p:sldId id="642" r:id="rId18"/>
    <p:sldId id="643" r:id="rId19"/>
    <p:sldId id="644" r:id="rId20"/>
    <p:sldId id="269" r:id="rId21"/>
    <p:sldId id="259" r:id="rId22"/>
    <p:sldId id="601" r:id="rId23"/>
    <p:sldId id="301" r:id="rId24"/>
    <p:sldId id="312" r:id="rId25"/>
    <p:sldId id="346" r:id="rId26"/>
    <p:sldId id="340" r:id="rId27"/>
    <p:sldId id="357" r:id="rId28"/>
    <p:sldId id="410" r:id="rId29"/>
    <p:sldId id="414" r:id="rId30"/>
    <p:sldId id="591" r:id="rId31"/>
    <p:sldId id="630" r:id="rId32"/>
    <p:sldId id="294" r:id="rId3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C916"/>
    <a:srgbClr val="B16B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93475"/>
  </p:normalViewPr>
  <p:slideViewPr>
    <p:cSldViewPr snapToGrid="0" snapToObjects="1">
      <p:cViewPr varScale="1">
        <p:scale>
          <a:sx n="122" d="100"/>
          <a:sy n="122" d="100"/>
        </p:scale>
        <p:origin x="1752"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C34536-82E9-284F-A16F-1EC7FAF6AD36}" type="datetime1">
              <a:rPr lang="fr-FR" smtClean="0"/>
              <a:pPr/>
              <a:t>26/11/2025</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042AC8-4966-764B-92CE-0DCCB23B3286}" type="slidenum">
              <a:rPr lang="en-US" smtClean="0"/>
              <a:pPr/>
              <a:t>‹N°›</a:t>
            </a:fld>
            <a:endParaRPr lang="en-US"/>
          </a:p>
        </p:txBody>
      </p:sp>
    </p:spTree>
    <p:extLst>
      <p:ext uri="{BB962C8B-B14F-4D97-AF65-F5344CB8AC3E}">
        <p14:creationId xmlns:p14="http://schemas.microsoft.com/office/powerpoint/2010/main" val="22597880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C33A4-697D-614C-AD4B-2CB38CF8B4DD}" type="datetime1">
              <a:rPr lang="fr-FR" smtClean="0"/>
              <a:pPr/>
              <a:t>26/11/2025</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93910D-6015-6747-A81C-AC3A7D4E7959}" type="slidenum">
              <a:rPr lang="en-GB" smtClean="0"/>
              <a:pPr/>
              <a:t>‹N°›</a:t>
            </a:fld>
            <a:endParaRPr lang="en-GB"/>
          </a:p>
        </p:txBody>
      </p:sp>
    </p:spTree>
    <p:extLst>
      <p:ext uri="{BB962C8B-B14F-4D97-AF65-F5344CB8AC3E}">
        <p14:creationId xmlns:p14="http://schemas.microsoft.com/office/powerpoint/2010/main" val="2842717274"/>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2</a:t>
            </a:fld>
            <a:endParaRPr lang="en-GB"/>
          </a:p>
        </p:txBody>
      </p:sp>
    </p:spTree>
    <p:extLst>
      <p:ext uri="{BB962C8B-B14F-4D97-AF65-F5344CB8AC3E}">
        <p14:creationId xmlns:p14="http://schemas.microsoft.com/office/powerpoint/2010/main" val="141893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3</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extLst>
      <p:ext uri="{BB962C8B-B14F-4D97-AF65-F5344CB8AC3E}">
        <p14:creationId xmlns:p14="http://schemas.microsoft.com/office/powerpoint/2010/main" val="58750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4</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dirty="0"/>
          </a:p>
        </p:txBody>
      </p:sp>
    </p:spTree>
    <p:extLst>
      <p:ext uri="{BB962C8B-B14F-4D97-AF65-F5344CB8AC3E}">
        <p14:creationId xmlns:p14="http://schemas.microsoft.com/office/powerpoint/2010/main" val="172632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6</a:t>
            </a:fld>
            <a:endParaRPr lang="en-GB"/>
          </a:p>
        </p:txBody>
      </p:sp>
    </p:spTree>
    <p:extLst>
      <p:ext uri="{BB962C8B-B14F-4D97-AF65-F5344CB8AC3E}">
        <p14:creationId xmlns:p14="http://schemas.microsoft.com/office/powerpoint/2010/main" val="59666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15</a:t>
            </a:fld>
            <a:endParaRPr lang="en-GB"/>
          </a:p>
        </p:txBody>
      </p:sp>
    </p:spTree>
    <p:extLst>
      <p:ext uri="{BB962C8B-B14F-4D97-AF65-F5344CB8AC3E}">
        <p14:creationId xmlns:p14="http://schemas.microsoft.com/office/powerpoint/2010/main" val="63246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21</a:t>
            </a:fld>
            <a:endParaRPr lang="en-GB"/>
          </a:p>
        </p:txBody>
      </p:sp>
    </p:spTree>
    <p:extLst>
      <p:ext uri="{BB962C8B-B14F-4D97-AF65-F5344CB8AC3E}">
        <p14:creationId xmlns:p14="http://schemas.microsoft.com/office/powerpoint/2010/main" val="103831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30</a:t>
            </a:fld>
            <a:endParaRPr lang="en-GB"/>
          </a:p>
        </p:txBody>
      </p:sp>
    </p:spTree>
    <p:extLst>
      <p:ext uri="{BB962C8B-B14F-4D97-AF65-F5344CB8AC3E}">
        <p14:creationId xmlns:p14="http://schemas.microsoft.com/office/powerpoint/2010/main" val="108914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32</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extLst>
      <p:ext uri="{BB962C8B-B14F-4D97-AF65-F5344CB8AC3E}">
        <p14:creationId xmlns:p14="http://schemas.microsoft.com/office/powerpoint/2010/main" val="969985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p:txBody>
          <a:bodyPr/>
          <a:lstStyle/>
          <a:p>
            <a:fld id="{69328F01-45CD-124C-BFDA-E10B028002D9}" type="datetime1">
              <a:rPr lang="fr-FR" smtClean="0"/>
              <a:t>26/11/2025</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D23143D0-F4F5-4444-8CF2-9EDC4E16B5F8}" type="datetime1">
              <a:rPr lang="fr-FR" smtClean="0"/>
              <a:t>26/11/2025</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EEDECB30-D60F-084A-9F71-000A54299490}" type="datetime1">
              <a:rPr lang="fr-FR" smtClean="0"/>
              <a:t>26/11/2025</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46E53A6E-7952-0348-AAF2-5DBAE6889AC7}" type="datetime1">
              <a:rPr lang="fr-FR" smtClean="0"/>
              <a:t>26/11/2025</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392BDC24-4464-7B48-B27A-25EC272ED4A2}" type="datetime1">
              <a:rPr lang="fr-FR" smtClean="0"/>
              <a:t>26/11/2025</a:t>
            </a:fld>
            <a:endParaRPr lang="en-GB"/>
          </a:p>
        </p:txBody>
      </p:sp>
      <p:sp>
        <p:nvSpPr>
          <p:cNvPr id="5" name="Espace réservé du pied de page 4"/>
          <p:cNvSpPr>
            <a:spLocks noGrp="1"/>
          </p:cNvSpPr>
          <p:nvPr>
            <p:ph type="ftr" sz="quarter" idx="11"/>
          </p:nvPr>
        </p:nvSpPr>
        <p:spPr/>
        <p:txBody>
          <a:bodyPr/>
          <a:lstStyle/>
          <a:p>
            <a:r>
              <a:rPr lang="en-GB"/>
              <a:t>I.Laktineh          ILD meeting  2021</a:t>
            </a:r>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7AC5B2B5-60F1-CA41-9278-E96289433824}" type="datetime1">
              <a:rPr lang="fr-FR" smtClean="0"/>
              <a:t>26/11/2025</a:t>
            </a:fld>
            <a:endParaRPr lang="en-GB"/>
          </a:p>
        </p:txBody>
      </p:sp>
      <p:sp>
        <p:nvSpPr>
          <p:cNvPr id="6" name="Espace réservé du pied de page 5"/>
          <p:cNvSpPr>
            <a:spLocks noGrp="1"/>
          </p:cNvSpPr>
          <p:nvPr>
            <p:ph type="ftr" sz="quarter" idx="11"/>
          </p:nvPr>
        </p:nvSpPr>
        <p:spPr/>
        <p:txBody>
          <a:bodyPr/>
          <a:lstStyle/>
          <a:p>
            <a:r>
              <a:rPr lang="en-GB"/>
              <a:t>I.Laktineh          ILD meeting  2021</a:t>
            </a:r>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DD51DF6C-7535-154D-82BC-C5088AE8DAB9}" type="datetime1">
              <a:rPr lang="fr-FR" smtClean="0"/>
              <a:t>26/11/2025</a:t>
            </a:fld>
            <a:endParaRPr lang="en-GB"/>
          </a:p>
        </p:txBody>
      </p:sp>
      <p:sp>
        <p:nvSpPr>
          <p:cNvPr id="8" name="Espace réservé du pied de page 7"/>
          <p:cNvSpPr>
            <a:spLocks noGrp="1"/>
          </p:cNvSpPr>
          <p:nvPr>
            <p:ph type="ftr" sz="quarter" idx="11"/>
          </p:nvPr>
        </p:nvSpPr>
        <p:spPr/>
        <p:txBody>
          <a:bodyPr/>
          <a:lstStyle/>
          <a:p>
            <a:r>
              <a:rPr lang="en-GB"/>
              <a:t>I.Laktineh          ILD meeting  2021</a:t>
            </a:r>
          </a:p>
        </p:txBody>
      </p:sp>
      <p:sp>
        <p:nvSpPr>
          <p:cNvPr id="9" name="Espace réservé du numéro de diapositive 8"/>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e la date 2"/>
          <p:cNvSpPr>
            <a:spLocks noGrp="1"/>
          </p:cNvSpPr>
          <p:nvPr>
            <p:ph type="dt" sz="half" idx="10"/>
          </p:nvPr>
        </p:nvSpPr>
        <p:spPr/>
        <p:txBody>
          <a:bodyPr/>
          <a:lstStyle/>
          <a:p>
            <a:fld id="{2476576D-84A6-5D4C-AF01-249461E06E0C}" type="datetime1">
              <a:rPr lang="fr-FR" smtClean="0"/>
              <a:t>26/11/2025</a:t>
            </a:fld>
            <a:endParaRPr lang="en-GB"/>
          </a:p>
        </p:txBody>
      </p:sp>
      <p:sp>
        <p:nvSpPr>
          <p:cNvPr id="4" name="Espace réservé du pied de page 3"/>
          <p:cNvSpPr>
            <a:spLocks noGrp="1"/>
          </p:cNvSpPr>
          <p:nvPr>
            <p:ph type="ftr" sz="quarter" idx="11"/>
          </p:nvPr>
        </p:nvSpPr>
        <p:spPr/>
        <p:txBody>
          <a:bodyPr/>
          <a:lstStyle/>
          <a:p>
            <a:r>
              <a:rPr lang="en-GB"/>
              <a:t>I.Laktineh          ILD meeting  2021</a:t>
            </a:r>
          </a:p>
        </p:txBody>
      </p:sp>
      <p:sp>
        <p:nvSpPr>
          <p:cNvPr id="5" name="Espace réservé du numéro de diapositive 4"/>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0E46FC-AD94-6142-8E51-B462C5029965}" type="datetime1">
              <a:rPr lang="fr-FR" smtClean="0"/>
              <a:t>26/11/2025</a:t>
            </a:fld>
            <a:endParaRPr lang="en-GB"/>
          </a:p>
        </p:txBody>
      </p:sp>
      <p:sp>
        <p:nvSpPr>
          <p:cNvPr id="3" name="Espace réservé du pied de page 2"/>
          <p:cNvSpPr>
            <a:spLocks noGrp="1"/>
          </p:cNvSpPr>
          <p:nvPr>
            <p:ph type="ftr" sz="quarter" idx="11"/>
          </p:nvPr>
        </p:nvSpPr>
        <p:spPr/>
        <p:txBody>
          <a:bodyPr/>
          <a:lstStyle/>
          <a:p>
            <a:r>
              <a:rPr lang="en-GB"/>
              <a:t>I.Laktineh          ILD meeting  2021</a:t>
            </a:r>
          </a:p>
        </p:txBody>
      </p:sp>
      <p:sp>
        <p:nvSpPr>
          <p:cNvPr id="4" name="Espace réservé du numéro de diapositive 3"/>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B9F1CB4-7891-5B40-ABD4-D4B85A1A19A9}" type="datetime1">
              <a:rPr lang="fr-FR" smtClean="0"/>
              <a:t>26/11/2025</a:t>
            </a:fld>
            <a:endParaRPr lang="en-GB"/>
          </a:p>
        </p:txBody>
      </p:sp>
      <p:sp>
        <p:nvSpPr>
          <p:cNvPr id="6" name="Espace réservé du pied de page 5"/>
          <p:cNvSpPr>
            <a:spLocks noGrp="1"/>
          </p:cNvSpPr>
          <p:nvPr>
            <p:ph type="ftr" sz="quarter" idx="11"/>
          </p:nvPr>
        </p:nvSpPr>
        <p:spPr/>
        <p:txBody>
          <a:bodyPr/>
          <a:lstStyle/>
          <a:p>
            <a:r>
              <a:rPr lang="en-GB"/>
              <a:t>I.Laktineh          ILD meeting  2021</a:t>
            </a:r>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D5EA7DB-570A-F446-B283-602E763AA59F}" type="datetime1">
              <a:rPr lang="fr-FR" smtClean="0"/>
              <a:t>26/11/2025</a:t>
            </a:fld>
            <a:endParaRPr lang="en-GB"/>
          </a:p>
        </p:txBody>
      </p:sp>
      <p:sp>
        <p:nvSpPr>
          <p:cNvPr id="6" name="Espace réservé du pied de page 5"/>
          <p:cNvSpPr>
            <a:spLocks noGrp="1"/>
          </p:cNvSpPr>
          <p:nvPr>
            <p:ph type="ftr" sz="quarter" idx="11"/>
          </p:nvPr>
        </p:nvSpPr>
        <p:spPr/>
        <p:txBody>
          <a:bodyPr/>
          <a:lstStyle/>
          <a:p>
            <a:r>
              <a:rPr lang="en-GB"/>
              <a:t>I.Laktineh          ILD meeting  2021</a:t>
            </a:r>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9386C-6C4D-B64C-8A2E-188AB4405310}" type="datetime1">
              <a:rPr lang="fr-FR" smtClean="0"/>
              <a:t>26/11/2025</a:t>
            </a:fld>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I.Laktineh          ILD meeting  2021</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6B078-420E-0F47-9D03-2B481FBAC97B}" type="slidenum">
              <a:rPr lang="en-GB" smtClean="0"/>
              <a:pPr/>
              <a:t>‹N°›</a:t>
            </a:fld>
            <a:endParaRPr lang="en-GB"/>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2.gif"/><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9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jinst.sissa.it/jinst/common/archiveFile?filePath=/home/jinst/jinstArchive/archive/papers/preprint/JINST_012P_0216/6/2016_JINST_11_P04001.pdf&amp;fileType=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jinst.sissa.it/jinst/common/archiveFile?filePath=/home/jinst/jinstArchive/archive/papers/preprint/JINST_012P_0216/6/2016_JINST_11_P04001.pdf&amp;fileType=pdf"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4475" y="965985"/>
            <a:ext cx="7772400" cy="2809408"/>
          </a:xfrm>
        </p:spPr>
        <p:txBody>
          <a:bodyPr>
            <a:normAutofit/>
          </a:bodyPr>
          <a:lstStyle/>
          <a:p>
            <a:r>
              <a:rPr lang="en-US" sz="2800" dirty="0">
                <a:latin typeface="Bangla MN" pitchFamily="2" charset="0"/>
                <a:cs typeface="Bangla MN" pitchFamily="2" charset="0"/>
              </a:rPr>
              <a:t>T-SDHCAL</a:t>
            </a:r>
            <a:br>
              <a:rPr lang="en-US" sz="2800" dirty="0">
                <a:latin typeface="Bangla MN" pitchFamily="2" charset="0"/>
                <a:cs typeface="Bangla MN" pitchFamily="2" charset="0"/>
              </a:rPr>
            </a:br>
            <a:br>
              <a:rPr lang="en-US" sz="2800" b="1" cap="small" dirty="0">
                <a:latin typeface="Bangla MN" pitchFamily="2" charset="0"/>
                <a:cs typeface="Bangla MN" pitchFamily="2" charset="0"/>
              </a:rPr>
            </a:br>
            <a:endParaRPr lang="en-US" sz="2800" dirty="0">
              <a:latin typeface="Bangla MN" pitchFamily="2" charset="0"/>
              <a:cs typeface="Bangla MN" pitchFamily="2" charset="0"/>
            </a:endParaRPr>
          </a:p>
        </p:txBody>
      </p:sp>
      <p:sp>
        <p:nvSpPr>
          <p:cNvPr id="4" name="Google Shape;245;p44">
            <a:extLst>
              <a:ext uri="{FF2B5EF4-FFF2-40B4-BE49-F238E27FC236}">
                <a16:creationId xmlns:a16="http://schemas.microsoft.com/office/drawing/2014/main" id="{A8059B6F-69FD-8498-0015-152EF97F28B5}"/>
              </a:ext>
            </a:extLst>
          </p:cNvPr>
          <p:cNvSpPr/>
          <p:nvPr/>
        </p:nvSpPr>
        <p:spPr>
          <a:xfrm>
            <a:off x="-427525" y="2753793"/>
            <a:ext cx="9996400" cy="1021600"/>
          </a:xfrm>
          <a:prstGeom prst="rect">
            <a:avLst/>
          </a:prstGeom>
          <a:noFill/>
          <a:ln>
            <a:noFill/>
          </a:ln>
        </p:spPr>
        <p:txBody>
          <a:bodyPr spcFirstLastPara="1" wrap="square" lIns="121900" tIns="60933" rIns="121900" bIns="60933" anchor="ctr" anchorCtr="0">
            <a:noAutofit/>
          </a:bodyPr>
          <a:lstStyle/>
          <a:p>
            <a:pPr algn="ctr"/>
            <a:br>
              <a:rPr lang="en" sz="2400" dirty="0">
                <a:latin typeface="Arial"/>
                <a:ea typeface="Arial"/>
                <a:cs typeface="Arial"/>
                <a:sym typeface="Arial"/>
              </a:rPr>
            </a:br>
            <a:r>
              <a:rPr lang="en" sz="2400" b="1" i="1" dirty="0" err="1">
                <a:latin typeface="Times New Roman"/>
                <a:ea typeface="Times New Roman"/>
                <a:cs typeface="Times New Roman"/>
                <a:sym typeface="Times New Roman"/>
              </a:rPr>
              <a:t>I.Laktineh</a:t>
            </a:r>
            <a:endParaRPr lang="en" sz="2400" b="1" i="1" dirty="0">
              <a:latin typeface="Times New Roman"/>
              <a:ea typeface="Times New Roman"/>
              <a:cs typeface="Times New Roman"/>
              <a:sym typeface="Times New Roman"/>
            </a:endParaRPr>
          </a:p>
          <a:p>
            <a:pPr algn="ctr"/>
            <a:r>
              <a:rPr lang="en" dirty="0">
                <a:solidFill>
                  <a:srgbClr val="000090"/>
                </a:solidFill>
                <a:latin typeface="Times New Roman"/>
                <a:ea typeface="Times New Roman"/>
                <a:cs typeface="Times New Roman"/>
                <a:sym typeface="Times New Roman"/>
              </a:rPr>
              <a:t>IP2I, Lyon, France</a:t>
            </a:r>
          </a:p>
          <a:p>
            <a:pPr algn="ctr"/>
            <a:endParaRPr lang="en" sz="2667" dirty="0">
              <a:solidFill>
                <a:srgbClr val="000090"/>
              </a:solidFill>
              <a:latin typeface="Times New Roman"/>
              <a:ea typeface="Times New Roman"/>
              <a:cs typeface="Times New Roman"/>
              <a:sym typeface="Times New Roman"/>
            </a:endParaRPr>
          </a:p>
          <a:p>
            <a:pPr algn="ctr"/>
            <a:r>
              <a:rPr lang="en" dirty="0">
                <a:solidFill>
                  <a:srgbClr val="000090"/>
                </a:solidFill>
                <a:latin typeface="Times New Roman"/>
                <a:ea typeface="Arial"/>
                <a:cs typeface="Times New Roman"/>
                <a:sym typeface="Times New Roman"/>
              </a:rPr>
              <a:t>for the T-SDHCAL groups</a:t>
            </a:r>
            <a:endParaRPr dirty="0">
              <a:solidFill>
                <a:srgbClr val="000000"/>
              </a:solidFill>
              <a:latin typeface="Arial"/>
              <a:ea typeface="Arial"/>
              <a:cs typeface="Arial"/>
              <a:sym typeface="Arial"/>
            </a:endParaRPr>
          </a:p>
        </p:txBody>
      </p:sp>
      <p:pic>
        <p:nvPicPr>
          <p:cNvPr id="5" name="Google Shape;246;p44">
            <a:extLst>
              <a:ext uri="{FF2B5EF4-FFF2-40B4-BE49-F238E27FC236}">
                <a16:creationId xmlns:a16="http://schemas.microsoft.com/office/drawing/2014/main" id="{D3D9EB7A-5961-D1B8-33A4-995BAEBA666B}"/>
              </a:ext>
            </a:extLst>
          </p:cNvPr>
          <p:cNvPicPr preferRelativeResize="0"/>
          <p:nvPr/>
        </p:nvPicPr>
        <p:blipFill>
          <a:blip r:embed="rId2">
            <a:alphaModFix/>
          </a:blip>
          <a:stretch>
            <a:fillRect/>
          </a:stretch>
        </p:blipFill>
        <p:spPr>
          <a:xfrm>
            <a:off x="591088" y="4968684"/>
            <a:ext cx="2200133" cy="1557433"/>
          </a:xfrm>
          <a:prstGeom prst="rect">
            <a:avLst/>
          </a:prstGeom>
          <a:noFill/>
          <a:ln>
            <a:noFill/>
          </a:ln>
        </p:spPr>
      </p:pic>
      <p:pic>
        <p:nvPicPr>
          <p:cNvPr id="6" name="Google Shape;247;p44">
            <a:extLst>
              <a:ext uri="{FF2B5EF4-FFF2-40B4-BE49-F238E27FC236}">
                <a16:creationId xmlns:a16="http://schemas.microsoft.com/office/drawing/2014/main" id="{99D83B27-BEEF-BCCA-FBD0-AEE906688557}"/>
              </a:ext>
            </a:extLst>
          </p:cNvPr>
          <p:cNvPicPr preferRelativeResize="0"/>
          <p:nvPr/>
        </p:nvPicPr>
        <p:blipFill>
          <a:blip r:embed="rId3">
            <a:alphaModFix/>
          </a:blip>
          <a:stretch>
            <a:fillRect/>
          </a:stretch>
        </p:blipFill>
        <p:spPr>
          <a:xfrm>
            <a:off x="3513528" y="5360447"/>
            <a:ext cx="2595833" cy="1369333"/>
          </a:xfrm>
          <a:prstGeom prst="rect">
            <a:avLst/>
          </a:prstGeom>
          <a:noFill/>
          <a:ln>
            <a:noFill/>
          </a:ln>
        </p:spPr>
      </p:pic>
      <p:pic>
        <p:nvPicPr>
          <p:cNvPr id="7" name="Google Shape;248;p44">
            <a:extLst>
              <a:ext uri="{FF2B5EF4-FFF2-40B4-BE49-F238E27FC236}">
                <a16:creationId xmlns:a16="http://schemas.microsoft.com/office/drawing/2014/main" id="{91B9E3E3-80C5-9F3D-ECAC-7B524207A46A}"/>
              </a:ext>
            </a:extLst>
          </p:cNvPr>
          <p:cNvPicPr preferRelativeResize="0"/>
          <p:nvPr/>
        </p:nvPicPr>
        <p:blipFill>
          <a:blip r:embed="rId4">
            <a:alphaModFix/>
          </a:blip>
          <a:stretch>
            <a:fillRect/>
          </a:stretch>
        </p:blipFill>
        <p:spPr>
          <a:xfrm>
            <a:off x="7172052" y="5160331"/>
            <a:ext cx="1463368" cy="1463368"/>
          </a:xfrm>
          <a:prstGeom prst="rect">
            <a:avLst/>
          </a:prstGeom>
          <a:noFill/>
          <a:ln>
            <a:noFill/>
          </a:ln>
        </p:spPr>
      </p:pic>
      <p:sp>
        <p:nvSpPr>
          <p:cNvPr id="3" name="ZoneTexte 2">
            <a:extLst>
              <a:ext uri="{FF2B5EF4-FFF2-40B4-BE49-F238E27FC236}">
                <a16:creationId xmlns:a16="http://schemas.microsoft.com/office/drawing/2014/main" id="{B3A46C0B-6258-688C-8A17-2F822042DBE0}"/>
              </a:ext>
            </a:extLst>
          </p:cNvPr>
          <p:cNvSpPr txBox="1"/>
          <p:nvPr/>
        </p:nvSpPr>
        <p:spPr>
          <a:xfrm>
            <a:off x="2907170" y="4086855"/>
            <a:ext cx="3636335" cy="369332"/>
          </a:xfrm>
          <a:prstGeom prst="rect">
            <a:avLst/>
          </a:prstGeom>
          <a:noFill/>
        </p:spPr>
        <p:txBody>
          <a:bodyPr wrap="square" rtlCol="0">
            <a:spAutoFit/>
          </a:bodyPr>
          <a:lstStyle/>
          <a:p>
            <a:r>
              <a:rPr lang="en-US" dirty="0"/>
              <a:t> </a:t>
            </a:r>
            <a:r>
              <a:rPr lang="en-US" b="1" dirty="0"/>
              <a:t>IP2I, SJTU, CIEMAT, VUB, Yonsei </a:t>
            </a:r>
          </a:p>
        </p:txBody>
      </p:sp>
      <p:pic>
        <p:nvPicPr>
          <p:cNvPr id="8" name="Image 7">
            <a:extLst>
              <a:ext uri="{FF2B5EF4-FFF2-40B4-BE49-F238E27FC236}">
                <a16:creationId xmlns:a16="http://schemas.microsoft.com/office/drawing/2014/main" id="{B8D3F8FF-400C-4DB4-91D3-913F89C75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955" y="272703"/>
            <a:ext cx="2726215" cy="1021601"/>
          </a:xfrm>
          <a:prstGeom prst="rect">
            <a:avLst/>
          </a:prstGeom>
        </p:spPr>
      </p:pic>
      <p:pic>
        <p:nvPicPr>
          <p:cNvPr id="11" name="Image 10">
            <a:extLst>
              <a:ext uri="{FF2B5EF4-FFF2-40B4-BE49-F238E27FC236}">
                <a16:creationId xmlns:a16="http://schemas.microsoft.com/office/drawing/2014/main" id="{1D38478E-DCB3-877F-3335-C5802042B65E}"/>
              </a:ext>
            </a:extLst>
          </p:cNvPr>
          <p:cNvPicPr>
            <a:picLocks noChangeAspect="1"/>
          </p:cNvPicPr>
          <p:nvPr/>
        </p:nvPicPr>
        <p:blipFill>
          <a:blip r:embed="rId6"/>
          <a:stretch>
            <a:fillRect/>
          </a:stretch>
        </p:blipFill>
        <p:spPr>
          <a:xfrm>
            <a:off x="5586626" y="381698"/>
            <a:ext cx="3170852" cy="660274"/>
          </a:xfrm>
          <a:prstGeom prst="rect">
            <a:avLst/>
          </a:prstGeom>
        </p:spPr>
      </p:pic>
    </p:spTree>
    <p:extLst>
      <p:ext uri="{BB962C8B-B14F-4D97-AF65-F5344CB8AC3E}">
        <p14:creationId xmlns:p14="http://schemas.microsoft.com/office/powerpoint/2010/main" val="3017465960"/>
      </p:ext>
    </p:extLst>
  </p:cSld>
  <p:clrMapOvr>
    <a:masterClrMapping/>
  </p:clrMapOvr>
  <mc:AlternateContent xmlns:mc="http://schemas.openxmlformats.org/markup-compatibility/2006" xmlns:p14="http://schemas.microsoft.com/office/powerpoint/2010/main">
    <mc:Choice Requires="p14">
      <p:transition spd="slow" p14:dur="2000" advTm="13294"/>
    </mc:Choice>
    <mc:Fallback xmlns="">
      <p:transition spd="slow" advTm="132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7BFF62F-4C8C-B92C-2E03-67E7C29453FD}"/>
              </a:ext>
            </a:extLst>
          </p:cNvPr>
          <p:cNvPicPr>
            <a:picLocks noChangeAspect="1"/>
          </p:cNvPicPr>
          <p:nvPr/>
        </p:nvPicPr>
        <p:blipFill>
          <a:blip r:embed="rId2"/>
          <a:stretch>
            <a:fillRect/>
          </a:stretch>
        </p:blipFill>
        <p:spPr>
          <a:xfrm>
            <a:off x="124792" y="3402217"/>
            <a:ext cx="2981325" cy="2385060"/>
          </a:xfrm>
          <a:prstGeom prst="rect">
            <a:avLst/>
          </a:prstGeom>
        </p:spPr>
      </p:pic>
      <p:pic>
        <p:nvPicPr>
          <p:cNvPr id="3" name="Image 2">
            <a:extLst>
              <a:ext uri="{FF2B5EF4-FFF2-40B4-BE49-F238E27FC236}">
                <a16:creationId xmlns:a16="http://schemas.microsoft.com/office/drawing/2014/main" id="{7A25DD29-3174-E4C3-B450-FFF2EB793B4E}"/>
              </a:ext>
            </a:extLst>
          </p:cNvPr>
          <p:cNvPicPr>
            <a:picLocks noChangeAspect="1"/>
          </p:cNvPicPr>
          <p:nvPr/>
        </p:nvPicPr>
        <p:blipFill>
          <a:blip r:embed="rId3"/>
          <a:stretch>
            <a:fillRect/>
          </a:stretch>
        </p:blipFill>
        <p:spPr>
          <a:xfrm>
            <a:off x="3186770" y="2705358"/>
            <a:ext cx="2981325" cy="2529840"/>
          </a:xfrm>
          <a:prstGeom prst="rect">
            <a:avLst/>
          </a:prstGeom>
        </p:spPr>
      </p:pic>
      <p:pic>
        <p:nvPicPr>
          <p:cNvPr id="4" name="Image 3">
            <a:extLst>
              <a:ext uri="{FF2B5EF4-FFF2-40B4-BE49-F238E27FC236}">
                <a16:creationId xmlns:a16="http://schemas.microsoft.com/office/drawing/2014/main" id="{087B8F27-5D98-9974-BF1C-19BD1928ED93}"/>
              </a:ext>
            </a:extLst>
          </p:cNvPr>
          <p:cNvPicPr>
            <a:picLocks noChangeAspect="1"/>
          </p:cNvPicPr>
          <p:nvPr/>
        </p:nvPicPr>
        <p:blipFill>
          <a:blip r:embed="rId4"/>
          <a:stretch>
            <a:fillRect/>
          </a:stretch>
        </p:blipFill>
        <p:spPr>
          <a:xfrm>
            <a:off x="6168095" y="1309057"/>
            <a:ext cx="2776685" cy="3388774"/>
          </a:xfrm>
          <a:prstGeom prst="rect">
            <a:avLst/>
          </a:prstGeom>
        </p:spPr>
      </p:pic>
      <p:sp>
        <p:nvSpPr>
          <p:cNvPr id="5" name="ZoneTexte 4">
            <a:extLst>
              <a:ext uri="{FF2B5EF4-FFF2-40B4-BE49-F238E27FC236}">
                <a16:creationId xmlns:a16="http://schemas.microsoft.com/office/drawing/2014/main" id="{7402D2C1-6E6D-503A-4FBB-243522715789}"/>
              </a:ext>
            </a:extLst>
          </p:cNvPr>
          <p:cNvSpPr txBox="1"/>
          <p:nvPr/>
        </p:nvSpPr>
        <p:spPr>
          <a:xfrm>
            <a:off x="3534875" y="406533"/>
            <a:ext cx="2503975" cy="369332"/>
          </a:xfrm>
          <a:prstGeom prst="rect">
            <a:avLst/>
          </a:prstGeom>
          <a:noFill/>
        </p:spPr>
        <p:txBody>
          <a:bodyPr wrap="square" rtlCol="0">
            <a:spAutoFit/>
          </a:bodyPr>
          <a:lstStyle/>
          <a:p>
            <a:r>
              <a:rPr lang="en-US" b="1" dirty="0">
                <a:solidFill>
                  <a:srgbClr val="FF0000"/>
                </a:solidFill>
              </a:rPr>
              <a:t>Proton-Pion separation</a:t>
            </a:r>
          </a:p>
        </p:txBody>
      </p:sp>
      <p:pic>
        <p:nvPicPr>
          <p:cNvPr id="8" name="Image 7">
            <a:extLst>
              <a:ext uri="{FF2B5EF4-FFF2-40B4-BE49-F238E27FC236}">
                <a16:creationId xmlns:a16="http://schemas.microsoft.com/office/drawing/2014/main" id="{631FD1DB-5672-CF9F-B5F7-888358D9CD35}"/>
              </a:ext>
            </a:extLst>
          </p:cNvPr>
          <p:cNvPicPr>
            <a:picLocks noChangeAspect="1"/>
          </p:cNvPicPr>
          <p:nvPr/>
        </p:nvPicPr>
        <p:blipFill>
          <a:blip r:embed="rId5"/>
          <a:stretch>
            <a:fillRect/>
          </a:stretch>
        </p:blipFill>
        <p:spPr>
          <a:xfrm>
            <a:off x="522922" y="1712323"/>
            <a:ext cx="3669030" cy="1048294"/>
          </a:xfrm>
          <a:prstGeom prst="rect">
            <a:avLst/>
          </a:prstGeom>
        </p:spPr>
      </p:pic>
      <p:pic>
        <p:nvPicPr>
          <p:cNvPr id="10" name="Image 9">
            <a:extLst>
              <a:ext uri="{FF2B5EF4-FFF2-40B4-BE49-F238E27FC236}">
                <a16:creationId xmlns:a16="http://schemas.microsoft.com/office/drawing/2014/main" id="{95AE5E03-8CE6-07C5-663E-DD3F2F2EB3E3}"/>
              </a:ext>
            </a:extLst>
          </p:cNvPr>
          <p:cNvPicPr>
            <a:picLocks noChangeAspect="1"/>
          </p:cNvPicPr>
          <p:nvPr/>
        </p:nvPicPr>
        <p:blipFill>
          <a:blip r:embed="rId6"/>
          <a:stretch>
            <a:fillRect/>
          </a:stretch>
        </p:blipFill>
        <p:spPr>
          <a:xfrm>
            <a:off x="513545" y="1227621"/>
            <a:ext cx="3893057" cy="352229"/>
          </a:xfrm>
          <a:prstGeom prst="rect">
            <a:avLst/>
          </a:prstGeom>
        </p:spPr>
      </p:pic>
      <p:sp>
        <p:nvSpPr>
          <p:cNvPr id="11" name="ZoneTexte 10">
            <a:extLst>
              <a:ext uri="{FF2B5EF4-FFF2-40B4-BE49-F238E27FC236}">
                <a16:creationId xmlns:a16="http://schemas.microsoft.com/office/drawing/2014/main" id="{B4F4DF13-AF15-5C1A-F24D-EF1F8EE34A36}"/>
              </a:ext>
            </a:extLst>
          </p:cNvPr>
          <p:cNvSpPr txBox="1"/>
          <p:nvPr/>
        </p:nvSpPr>
        <p:spPr>
          <a:xfrm>
            <a:off x="513545" y="5955030"/>
            <a:ext cx="8241835" cy="646331"/>
          </a:xfrm>
          <a:prstGeom prst="rect">
            <a:avLst/>
          </a:prstGeom>
          <a:noFill/>
        </p:spPr>
        <p:txBody>
          <a:bodyPr wrap="square" rtlCol="0">
            <a:spAutoFit/>
          </a:bodyPr>
          <a:lstStyle/>
          <a:p>
            <a:r>
              <a:rPr lang="en-US" dirty="0"/>
              <a:t>Next step is to use GNN to identify separate proton from </a:t>
            </a:r>
            <a:r>
              <a:rPr lang="en-US" dirty="0" err="1"/>
              <a:t>pions</a:t>
            </a:r>
            <a:r>
              <a:rPr lang="en-US" dirty="0"/>
              <a:t> and then use the same technique to estimate the energy</a:t>
            </a:r>
          </a:p>
        </p:txBody>
      </p:sp>
      <p:sp>
        <p:nvSpPr>
          <p:cNvPr id="12" name="ZoneTexte 11">
            <a:extLst>
              <a:ext uri="{FF2B5EF4-FFF2-40B4-BE49-F238E27FC236}">
                <a16:creationId xmlns:a16="http://schemas.microsoft.com/office/drawing/2014/main" id="{527A4637-740D-9958-A117-5938E472D2BE}"/>
              </a:ext>
            </a:extLst>
          </p:cNvPr>
          <p:cNvSpPr txBox="1"/>
          <p:nvPr/>
        </p:nvSpPr>
        <p:spPr>
          <a:xfrm>
            <a:off x="7262037" y="5041116"/>
            <a:ext cx="1031359" cy="369332"/>
          </a:xfrm>
          <a:prstGeom prst="rect">
            <a:avLst/>
          </a:prstGeom>
          <a:noFill/>
        </p:spPr>
        <p:txBody>
          <a:bodyPr wrap="square" rtlCol="0">
            <a:spAutoFit/>
          </a:bodyPr>
          <a:lstStyle/>
          <a:p>
            <a:r>
              <a:rPr lang="en-US" dirty="0"/>
              <a:t>M. </a:t>
            </a:r>
            <a:r>
              <a:rPr lang="en-US" dirty="0" err="1"/>
              <a:t>Idir</a:t>
            </a:r>
            <a:endParaRPr lang="en-US" dirty="0"/>
          </a:p>
        </p:txBody>
      </p:sp>
    </p:spTree>
    <p:extLst>
      <p:ext uri="{BB962C8B-B14F-4D97-AF65-F5344CB8AC3E}">
        <p14:creationId xmlns:p14="http://schemas.microsoft.com/office/powerpoint/2010/main" val="74509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E59A57-A368-388A-3A41-5F0BCE2AAEDE}"/>
              </a:ext>
            </a:extLst>
          </p:cNvPr>
          <p:cNvSpPr txBox="1"/>
          <p:nvPr/>
        </p:nvSpPr>
        <p:spPr>
          <a:xfrm>
            <a:off x="535577" y="2392136"/>
            <a:ext cx="7341326" cy="1600438"/>
          </a:xfrm>
          <a:prstGeom prst="rect">
            <a:avLst/>
          </a:prstGeom>
          <a:noFill/>
        </p:spPr>
        <p:txBody>
          <a:bodyPr wrap="square" rtlCol="0">
            <a:spAutoFit/>
          </a:bodyPr>
          <a:lstStyle/>
          <a:p>
            <a:endParaRPr lang="en-US" dirty="0"/>
          </a:p>
          <a:p>
            <a:endParaRPr lang="en-US" dirty="0"/>
          </a:p>
          <a:p>
            <a:r>
              <a:rPr lang="en-US" sz="2400" b="1" dirty="0"/>
              <a:t>                                   SDHCAL </a:t>
            </a:r>
            <a:r>
              <a:rPr lang="en-US" sz="2400" b="1" dirty="0">
                <a:sym typeface="Wingdings" pitchFamily="2" charset="2"/>
              </a:rPr>
              <a:t> T-SDHCAL</a:t>
            </a:r>
            <a:endParaRPr lang="en-US" sz="2400" b="1" dirty="0"/>
          </a:p>
          <a:p>
            <a:endParaRPr lang="en-US" dirty="0"/>
          </a:p>
          <a:p>
            <a:endParaRPr lang="en-US" sz="2000" dirty="0"/>
          </a:p>
        </p:txBody>
      </p:sp>
      <p:sp>
        <p:nvSpPr>
          <p:cNvPr id="5" name="ZoneTexte 4">
            <a:extLst>
              <a:ext uri="{FF2B5EF4-FFF2-40B4-BE49-F238E27FC236}">
                <a16:creationId xmlns:a16="http://schemas.microsoft.com/office/drawing/2014/main" id="{9D28E709-60EA-4D70-CF2F-6142941C7369}"/>
              </a:ext>
            </a:extLst>
          </p:cNvPr>
          <p:cNvSpPr txBox="1"/>
          <p:nvPr/>
        </p:nvSpPr>
        <p:spPr>
          <a:xfrm>
            <a:off x="535577" y="4360436"/>
            <a:ext cx="6768662" cy="1754326"/>
          </a:xfrm>
          <a:prstGeom prst="rect">
            <a:avLst/>
          </a:prstGeom>
          <a:noFill/>
        </p:spPr>
        <p:txBody>
          <a:bodyPr wrap="square" rtlCol="0">
            <a:spAutoFit/>
          </a:bodyPr>
          <a:lstStyle/>
          <a:p>
            <a:r>
              <a:rPr lang="en-GB" b="1" dirty="0"/>
              <a:t>Circular Collider requirements:</a:t>
            </a:r>
          </a:p>
          <a:p>
            <a:pPr marL="285750" indent="-285750">
              <a:buFont typeface="Wingdings" pitchFamily="2" charset="2"/>
              <a:buChar char="Ø"/>
            </a:pPr>
            <a:r>
              <a:rPr lang="en-GB" dirty="0"/>
              <a:t>Continuous readout</a:t>
            </a:r>
          </a:p>
          <a:p>
            <a:pPr marL="285750" indent="-285750">
              <a:buFont typeface="Wingdings" pitchFamily="2" charset="2"/>
              <a:buChar char="Ø"/>
            </a:pPr>
            <a:r>
              <a:rPr lang="en-GB" dirty="0"/>
              <a:t>Active cooling</a:t>
            </a:r>
          </a:p>
          <a:p>
            <a:pPr marL="285750" indent="-285750">
              <a:buFont typeface="Wingdings" pitchFamily="2" charset="2"/>
              <a:buChar char="Ø"/>
            </a:pPr>
            <a:r>
              <a:rPr lang="en-GB" dirty="0"/>
              <a:t>High rate capabilities</a:t>
            </a:r>
          </a:p>
          <a:p>
            <a:endParaRPr lang="en-GB" dirty="0"/>
          </a:p>
          <a:p>
            <a:r>
              <a:rPr lang="en-GB" dirty="0"/>
              <a:t> </a:t>
            </a:r>
          </a:p>
        </p:txBody>
      </p:sp>
    </p:spTree>
    <p:extLst>
      <p:ext uri="{BB962C8B-B14F-4D97-AF65-F5344CB8AC3E}">
        <p14:creationId xmlns:p14="http://schemas.microsoft.com/office/powerpoint/2010/main" val="207663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9B4A4-88F0-52FB-C11E-6EA2BE494AED}"/>
              </a:ext>
            </a:extLst>
          </p:cNvPr>
          <p:cNvSpPr/>
          <p:nvPr/>
        </p:nvSpPr>
        <p:spPr>
          <a:xfrm>
            <a:off x="5030930" y="1156773"/>
            <a:ext cx="1139693" cy="194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4061C5A6-F4C8-7141-D2BE-3306090AA36B}"/>
              </a:ext>
            </a:extLst>
          </p:cNvPr>
          <p:cNvSpPr txBox="1"/>
          <p:nvPr/>
        </p:nvSpPr>
        <p:spPr>
          <a:xfrm>
            <a:off x="0" y="481668"/>
            <a:ext cx="9144000" cy="369332"/>
          </a:xfrm>
          <a:prstGeom prst="rect">
            <a:avLst/>
          </a:prstGeom>
          <a:noFill/>
        </p:spPr>
        <p:txBody>
          <a:bodyPr wrap="square" rtlCol="0">
            <a:spAutoFit/>
          </a:bodyPr>
          <a:lstStyle/>
          <a:p>
            <a:r>
              <a:rPr lang="en-US" dirty="0"/>
              <a:t>    </a:t>
            </a:r>
            <a:r>
              <a:rPr lang="en-US" b="1" dirty="0">
                <a:solidFill>
                  <a:srgbClr val="FF0000"/>
                </a:solidFill>
                <a:latin typeface="Times New Roman" panose="02020603050405020304" pitchFamily="18" charset="0"/>
                <a:cs typeface="Times New Roman" panose="02020603050405020304" pitchFamily="18" charset="0"/>
              </a:rPr>
              <a:t>Timing</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an important factor to identify delayed neutrons </a:t>
            </a:r>
            <a:r>
              <a:rPr lang="en-US" dirty="0">
                <a:latin typeface="Times New Roman" panose="02020603050405020304" pitchFamily="18" charset="0"/>
                <a:cs typeface="Times New Roman" panose="02020603050405020304" pitchFamily="18" charset="0"/>
                <a:sym typeface="Wingdings" pitchFamily="2" charset="2"/>
              </a:rPr>
              <a:t> </a:t>
            </a:r>
            <a:r>
              <a:rPr lang="en-US" b="1" dirty="0">
                <a:solidFill>
                  <a:srgbClr val="953735"/>
                </a:solidFill>
                <a:latin typeface="Times New Roman" panose="02020603050405020304" pitchFamily="18" charset="0"/>
                <a:cs typeface="Times New Roman" panose="02020603050405020304" pitchFamily="18" charset="0"/>
              </a:rPr>
              <a:t>better reconstruct their energy</a:t>
            </a:r>
          </a:p>
        </p:txBody>
      </p:sp>
      <p:pic>
        <p:nvPicPr>
          <p:cNvPr id="6" name="Image 19" descr="distanceNKZoom.png">
            <a:extLst>
              <a:ext uri="{FF2B5EF4-FFF2-40B4-BE49-F238E27FC236}">
                <a16:creationId xmlns:a16="http://schemas.microsoft.com/office/drawing/2014/main" id="{D0C879B3-62A6-6FA4-B8E5-8354229ADCB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9067" y="988784"/>
            <a:ext cx="2389901" cy="191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 20" descr="distanceZoom.png">
            <a:extLst>
              <a:ext uri="{FF2B5EF4-FFF2-40B4-BE49-F238E27FC236}">
                <a16:creationId xmlns:a16="http://schemas.microsoft.com/office/drawing/2014/main" id="{04369952-681A-A47C-F12E-650C161DD51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100" y="1041626"/>
            <a:ext cx="2137680" cy="1866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D1AC6084-5ADB-693C-0CA8-1AE3F1A55020}"/>
              </a:ext>
            </a:extLst>
          </p:cNvPr>
          <p:cNvSpPr txBox="1"/>
          <p:nvPr/>
        </p:nvSpPr>
        <p:spPr>
          <a:xfrm>
            <a:off x="120318" y="2818133"/>
            <a:ext cx="8337499" cy="584775"/>
          </a:xfrm>
          <a:prstGeom prst="rect">
            <a:avLst/>
          </a:prstGeom>
          <a:noFill/>
        </p:spPr>
        <p:txBody>
          <a:bodyPr wrap="square" rtlCol="0">
            <a:spAutoFit/>
          </a:bodyPr>
          <a:lstStyle/>
          <a:p>
            <a:r>
              <a:rPr lang="en-GB" sz="1600" b="1" dirty="0">
                <a:solidFill>
                  <a:srgbClr val="FF0000"/>
                </a:solidFill>
                <a:latin typeface="Times New Roman" panose="02020603050405020304" pitchFamily="18" charset="0"/>
                <a:cs typeface="Times New Roman" panose="02020603050405020304" pitchFamily="18" charset="0"/>
              </a:rPr>
              <a:t>Timing</a:t>
            </a:r>
            <a:r>
              <a:rPr lang="en-GB" sz="1600" b="1"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can help to separate close-by showers and reduce the confusion for a better </a:t>
            </a:r>
            <a:r>
              <a:rPr lang="en-GB" sz="1600" b="1" dirty="0">
                <a:solidFill>
                  <a:srgbClr val="FF0000"/>
                </a:solidFill>
                <a:latin typeface="Times New Roman" panose="02020603050405020304" pitchFamily="18" charset="0"/>
                <a:cs typeface="Times New Roman" panose="02020603050405020304" pitchFamily="18" charset="0"/>
              </a:rPr>
              <a:t>PFA</a:t>
            </a:r>
            <a:r>
              <a:rPr lang="en-GB" sz="1600" dirty="0">
                <a:solidFill>
                  <a:srgbClr val="FF0000"/>
                </a:solidFill>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application. Example:  pi-(20 GeV), K-(10 GeV) separated by 15 cm.</a:t>
            </a:r>
          </a:p>
        </p:txBody>
      </p:sp>
      <p:pic>
        <p:nvPicPr>
          <p:cNvPr id="9" name="Image 8" descr="Capture d’écran 2020-01-22 à 18.18.22.png">
            <a:extLst>
              <a:ext uri="{FF2B5EF4-FFF2-40B4-BE49-F238E27FC236}">
                <a16:creationId xmlns:a16="http://schemas.microsoft.com/office/drawing/2014/main" id="{25191682-E1AC-31F4-9084-5C17BBC2C8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645" y="3514317"/>
            <a:ext cx="3042281" cy="1647424"/>
          </a:xfrm>
          <a:prstGeom prst="rect">
            <a:avLst/>
          </a:prstGeom>
        </p:spPr>
      </p:pic>
      <p:pic>
        <p:nvPicPr>
          <p:cNvPr id="10" name="Image 9" descr="Capture d’écran 2020-01-22 à 18.18.42.png">
            <a:extLst>
              <a:ext uri="{FF2B5EF4-FFF2-40B4-BE49-F238E27FC236}">
                <a16:creationId xmlns:a16="http://schemas.microsoft.com/office/drawing/2014/main" id="{71C74B07-D48E-4CCE-060E-C3F7E628F9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1645" y="5030405"/>
            <a:ext cx="3042281" cy="1769166"/>
          </a:xfrm>
          <a:prstGeom prst="rect">
            <a:avLst/>
          </a:prstGeom>
        </p:spPr>
      </p:pic>
      <p:pic>
        <p:nvPicPr>
          <p:cNvPr id="11" name="Image 10" descr="Capture d’écran 2020-01-22 à 18.19.47.png">
            <a:extLst>
              <a:ext uri="{FF2B5EF4-FFF2-40B4-BE49-F238E27FC236}">
                <a16:creationId xmlns:a16="http://schemas.microsoft.com/office/drawing/2014/main" id="{75302CD6-E94E-74FD-31C6-1CBCB5AA5E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05759" y="3455093"/>
            <a:ext cx="2781603" cy="1647424"/>
          </a:xfrm>
          <a:prstGeom prst="rect">
            <a:avLst/>
          </a:prstGeom>
        </p:spPr>
      </p:pic>
      <p:pic>
        <p:nvPicPr>
          <p:cNvPr id="12" name="Image 11" descr="Capture d’écran 2020-01-22 à 18.20.34.png">
            <a:extLst>
              <a:ext uri="{FF2B5EF4-FFF2-40B4-BE49-F238E27FC236}">
                <a16:creationId xmlns:a16="http://schemas.microsoft.com/office/drawing/2014/main" id="{803DE457-DDB4-3A84-EA70-92FE0F8875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82387" y="5169127"/>
            <a:ext cx="2781603" cy="1557137"/>
          </a:xfrm>
          <a:prstGeom prst="rect">
            <a:avLst/>
          </a:prstGeom>
        </p:spPr>
      </p:pic>
      <p:sp>
        <p:nvSpPr>
          <p:cNvPr id="13" name="ZoneTexte 12">
            <a:extLst>
              <a:ext uri="{FF2B5EF4-FFF2-40B4-BE49-F238E27FC236}">
                <a16:creationId xmlns:a16="http://schemas.microsoft.com/office/drawing/2014/main" id="{99056DF7-5C41-627A-277C-09C28CD8D1C6}"/>
              </a:ext>
            </a:extLst>
          </p:cNvPr>
          <p:cNvSpPr txBox="1"/>
          <p:nvPr/>
        </p:nvSpPr>
        <p:spPr>
          <a:xfrm>
            <a:off x="5305023" y="3516648"/>
            <a:ext cx="1731199" cy="307777"/>
          </a:xfrm>
          <a:prstGeom prst="rect">
            <a:avLst/>
          </a:prstGeom>
          <a:noFill/>
        </p:spPr>
        <p:txBody>
          <a:bodyPr wrap="square" rtlCol="0">
            <a:spAutoFit/>
          </a:bodyPr>
          <a:lstStyle/>
          <a:p>
            <a:r>
              <a:rPr lang="en-US" sz="1400" dirty="0"/>
              <a:t>1 ns  resolution</a:t>
            </a:r>
          </a:p>
        </p:txBody>
      </p:sp>
      <p:sp>
        <p:nvSpPr>
          <p:cNvPr id="14" name="ZoneTexte 13">
            <a:extLst>
              <a:ext uri="{FF2B5EF4-FFF2-40B4-BE49-F238E27FC236}">
                <a16:creationId xmlns:a16="http://schemas.microsoft.com/office/drawing/2014/main" id="{0DA81FA7-7B86-24E2-0924-5A8AD8FE92DA}"/>
              </a:ext>
            </a:extLst>
          </p:cNvPr>
          <p:cNvSpPr txBox="1"/>
          <p:nvPr/>
        </p:nvSpPr>
        <p:spPr>
          <a:xfrm>
            <a:off x="5305023" y="5390658"/>
            <a:ext cx="2128511" cy="307777"/>
          </a:xfrm>
          <a:prstGeom prst="rect">
            <a:avLst/>
          </a:prstGeom>
          <a:noFill/>
        </p:spPr>
        <p:txBody>
          <a:bodyPr wrap="square" rtlCol="0">
            <a:spAutoFit/>
          </a:bodyPr>
          <a:lstStyle/>
          <a:p>
            <a:r>
              <a:rPr lang="en-US" sz="1400" dirty="0"/>
              <a:t>100 </a:t>
            </a:r>
            <a:r>
              <a:rPr lang="en-US" sz="1400" dirty="0" err="1"/>
              <a:t>ps</a:t>
            </a:r>
            <a:r>
              <a:rPr lang="en-US" sz="1400" dirty="0"/>
              <a:t>  resolution</a:t>
            </a:r>
          </a:p>
        </p:txBody>
      </p:sp>
      <p:sp>
        <p:nvSpPr>
          <p:cNvPr id="15" name="ZoneTexte 14">
            <a:extLst>
              <a:ext uri="{FF2B5EF4-FFF2-40B4-BE49-F238E27FC236}">
                <a16:creationId xmlns:a16="http://schemas.microsoft.com/office/drawing/2014/main" id="{72CC9884-46DD-F744-C09F-CB87993BEA96}"/>
              </a:ext>
            </a:extLst>
          </p:cNvPr>
          <p:cNvSpPr txBox="1"/>
          <p:nvPr/>
        </p:nvSpPr>
        <p:spPr>
          <a:xfrm>
            <a:off x="424769" y="4156155"/>
            <a:ext cx="296876" cy="369332"/>
          </a:xfrm>
          <a:prstGeom prst="rect">
            <a:avLst/>
          </a:prstGeom>
          <a:noFill/>
        </p:spPr>
        <p:txBody>
          <a:bodyPr wrap="square" rtlCol="0">
            <a:spAutoFit/>
          </a:bodyPr>
          <a:lstStyle/>
          <a:p>
            <a:r>
              <a:rPr lang="en-US" b="1" dirty="0">
                <a:solidFill>
                  <a:srgbClr val="FF0000"/>
                </a:solidFill>
              </a:rPr>
              <a:t>Y</a:t>
            </a:r>
          </a:p>
        </p:txBody>
      </p:sp>
      <p:sp>
        <p:nvSpPr>
          <p:cNvPr id="16" name="ZoneTexte 15">
            <a:extLst>
              <a:ext uri="{FF2B5EF4-FFF2-40B4-BE49-F238E27FC236}">
                <a16:creationId xmlns:a16="http://schemas.microsoft.com/office/drawing/2014/main" id="{6DB46E9C-139E-1733-B9AD-277928AFF9B1}"/>
              </a:ext>
            </a:extLst>
          </p:cNvPr>
          <p:cNvSpPr txBox="1"/>
          <p:nvPr/>
        </p:nvSpPr>
        <p:spPr>
          <a:xfrm>
            <a:off x="440340" y="5806519"/>
            <a:ext cx="304892" cy="369332"/>
          </a:xfrm>
          <a:prstGeom prst="rect">
            <a:avLst/>
          </a:prstGeom>
          <a:noFill/>
        </p:spPr>
        <p:txBody>
          <a:bodyPr wrap="none" rtlCol="0">
            <a:spAutoFit/>
          </a:bodyPr>
          <a:lstStyle/>
          <a:p>
            <a:r>
              <a:rPr lang="en-US" b="1" dirty="0">
                <a:solidFill>
                  <a:srgbClr val="FF0000"/>
                </a:solidFill>
              </a:rPr>
              <a:t>Y</a:t>
            </a:r>
          </a:p>
        </p:txBody>
      </p:sp>
      <p:sp>
        <p:nvSpPr>
          <p:cNvPr id="17" name="ZoneTexte 16">
            <a:extLst>
              <a:ext uri="{FF2B5EF4-FFF2-40B4-BE49-F238E27FC236}">
                <a16:creationId xmlns:a16="http://schemas.microsoft.com/office/drawing/2014/main" id="{2EAD0376-64CF-771E-1CB5-45330BFCC83C}"/>
              </a:ext>
            </a:extLst>
          </p:cNvPr>
          <p:cNvSpPr txBox="1"/>
          <p:nvPr/>
        </p:nvSpPr>
        <p:spPr>
          <a:xfrm>
            <a:off x="3173506" y="4704811"/>
            <a:ext cx="295274" cy="369332"/>
          </a:xfrm>
          <a:prstGeom prst="rect">
            <a:avLst/>
          </a:prstGeom>
          <a:noFill/>
        </p:spPr>
        <p:txBody>
          <a:bodyPr wrap="none" rtlCol="0">
            <a:spAutoFit/>
          </a:bodyPr>
          <a:lstStyle/>
          <a:p>
            <a:r>
              <a:rPr lang="en-US" b="1" dirty="0">
                <a:solidFill>
                  <a:srgbClr val="FF0000"/>
                </a:solidFill>
              </a:rPr>
              <a:t>Z</a:t>
            </a:r>
          </a:p>
        </p:txBody>
      </p:sp>
      <p:sp>
        <p:nvSpPr>
          <p:cNvPr id="18" name="ZoneTexte 17">
            <a:extLst>
              <a:ext uri="{FF2B5EF4-FFF2-40B4-BE49-F238E27FC236}">
                <a16:creationId xmlns:a16="http://schemas.microsoft.com/office/drawing/2014/main" id="{278FFCFE-4E53-A3F8-06A1-645D72154D92}"/>
              </a:ext>
            </a:extLst>
          </p:cNvPr>
          <p:cNvSpPr txBox="1"/>
          <p:nvPr/>
        </p:nvSpPr>
        <p:spPr>
          <a:xfrm>
            <a:off x="3130477" y="6357765"/>
            <a:ext cx="311304" cy="369332"/>
          </a:xfrm>
          <a:prstGeom prst="rect">
            <a:avLst/>
          </a:prstGeom>
          <a:noFill/>
        </p:spPr>
        <p:txBody>
          <a:bodyPr wrap="none" rtlCol="0">
            <a:spAutoFit/>
          </a:bodyPr>
          <a:lstStyle/>
          <a:p>
            <a:r>
              <a:rPr lang="en-US" b="1" dirty="0">
                <a:solidFill>
                  <a:srgbClr val="FF0000"/>
                </a:solidFill>
              </a:rPr>
              <a:t>X</a:t>
            </a:r>
          </a:p>
        </p:txBody>
      </p:sp>
      <p:sp>
        <p:nvSpPr>
          <p:cNvPr id="19" name="ZoneTexte 18">
            <a:extLst>
              <a:ext uri="{FF2B5EF4-FFF2-40B4-BE49-F238E27FC236}">
                <a16:creationId xmlns:a16="http://schemas.microsoft.com/office/drawing/2014/main" id="{AA9B0D55-362A-DD78-D299-8592036B79AE}"/>
              </a:ext>
            </a:extLst>
          </p:cNvPr>
          <p:cNvSpPr txBox="1"/>
          <p:nvPr/>
        </p:nvSpPr>
        <p:spPr>
          <a:xfrm>
            <a:off x="4876770" y="4213608"/>
            <a:ext cx="458929" cy="369332"/>
          </a:xfrm>
          <a:prstGeom prst="rect">
            <a:avLst/>
          </a:prstGeom>
          <a:noFill/>
        </p:spPr>
        <p:txBody>
          <a:bodyPr wrap="square" rtlCol="0">
            <a:spAutoFit/>
          </a:bodyPr>
          <a:lstStyle/>
          <a:p>
            <a:r>
              <a:rPr lang="en-US" b="1" dirty="0">
                <a:solidFill>
                  <a:srgbClr val="FF0000"/>
                </a:solidFill>
              </a:rPr>
              <a:t>Y</a:t>
            </a:r>
          </a:p>
        </p:txBody>
      </p:sp>
      <p:sp>
        <p:nvSpPr>
          <p:cNvPr id="20" name="ZoneTexte 19">
            <a:extLst>
              <a:ext uri="{FF2B5EF4-FFF2-40B4-BE49-F238E27FC236}">
                <a16:creationId xmlns:a16="http://schemas.microsoft.com/office/drawing/2014/main" id="{499267C2-DAE7-1928-E224-3F70B8E773A3}"/>
              </a:ext>
            </a:extLst>
          </p:cNvPr>
          <p:cNvSpPr txBox="1"/>
          <p:nvPr/>
        </p:nvSpPr>
        <p:spPr>
          <a:xfrm>
            <a:off x="7340737" y="4883542"/>
            <a:ext cx="350986" cy="369332"/>
          </a:xfrm>
          <a:prstGeom prst="rect">
            <a:avLst/>
          </a:prstGeom>
          <a:noFill/>
        </p:spPr>
        <p:txBody>
          <a:bodyPr wrap="square" rtlCol="0">
            <a:spAutoFit/>
          </a:bodyPr>
          <a:lstStyle/>
          <a:p>
            <a:r>
              <a:rPr lang="en-US" b="1" dirty="0">
                <a:solidFill>
                  <a:srgbClr val="FF0000"/>
                </a:solidFill>
              </a:rPr>
              <a:t>X</a:t>
            </a:r>
          </a:p>
        </p:txBody>
      </p:sp>
      <p:sp>
        <p:nvSpPr>
          <p:cNvPr id="21" name="ZoneTexte 20">
            <a:extLst>
              <a:ext uri="{FF2B5EF4-FFF2-40B4-BE49-F238E27FC236}">
                <a16:creationId xmlns:a16="http://schemas.microsoft.com/office/drawing/2014/main" id="{DAA11431-36F1-603C-9359-F5A2A87BE05A}"/>
              </a:ext>
            </a:extLst>
          </p:cNvPr>
          <p:cNvSpPr txBox="1"/>
          <p:nvPr/>
        </p:nvSpPr>
        <p:spPr>
          <a:xfrm>
            <a:off x="7340737" y="6542431"/>
            <a:ext cx="350986" cy="369332"/>
          </a:xfrm>
          <a:prstGeom prst="rect">
            <a:avLst/>
          </a:prstGeom>
          <a:noFill/>
        </p:spPr>
        <p:txBody>
          <a:bodyPr wrap="square" rtlCol="0">
            <a:spAutoFit/>
          </a:bodyPr>
          <a:lstStyle/>
          <a:p>
            <a:r>
              <a:rPr lang="en-US" b="1" dirty="0">
                <a:solidFill>
                  <a:srgbClr val="FF0000"/>
                </a:solidFill>
              </a:rPr>
              <a:t>X</a:t>
            </a:r>
          </a:p>
        </p:txBody>
      </p:sp>
      <p:sp>
        <p:nvSpPr>
          <p:cNvPr id="2" name="ZoneTexte 1">
            <a:extLst>
              <a:ext uri="{FF2B5EF4-FFF2-40B4-BE49-F238E27FC236}">
                <a16:creationId xmlns:a16="http://schemas.microsoft.com/office/drawing/2014/main" id="{6DCEF836-2938-99D9-0DCA-E4CF92553ECE}"/>
              </a:ext>
            </a:extLst>
          </p:cNvPr>
          <p:cNvSpPr txBox="1"/>
          <p:nvPr/>
        </p:nvSpPr>
        <p:spPr>
          <a:xfrm>
            <a:off x="4962740" y="5958919"/>
            <a:ext cx="304892" cy="369332"/>
          </a:xfrm>
          <a:prstGeom prst="rect">
            <a:avLst/>
          </a:prstGeom>
          <a:noFill/>
        </p:spPr>
        <p:txBody>
          <a:bodyPr wrap="none" rtlCol="0">
            <a:spAutoFit/>
          </a:bodyPr>
          <a:lstStyle/>
          <a:p>
            <a:r>
              <a:rPr lang="en-US" b="1" dirty="0">
                <a:solidFill>
                  <a:srgbClr val="FF0000"/>
                </a:solidFill>
              </a:rPr>
              <a:t>Y</a:t>
            </a:r>
          </a:p>
        </p:txBody>
      </p:sp>
    </p:spTree>
    <p:extLst>
      <p:ext uri="{BB962C8B-B14F-4D97-AF65-F5344CB8AC3E}">
        <p14:creationId xmlns:p14="http://schemas.microsoft.com/office/powerpoint/2010/main" val="3058915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AD977A-4432-4552-F775-12C5E214D3EB}"/>
              </a:ext>
            </a:extLst>
          </p:cNvPr>
          <p:cNvPicPr>
            <a:picLocks noChangeAspect="1"/>
          </p:cNvPicPr>
          <p:nvPr/>
        </p:nvPicPr>
        <p:blipFill>
          <a:blip r:embed="rId2"/>
          <a:stretch>
            <a:fillRect/>
          </a:stretch>
        </p:blipFill>
        <p:spPr>
          <a:xfrm>
            <a:off x="914401" y="1264777"/>
            <a:ext cx="7772400" cy="2164223"/>
          </a:xfrm>
          <a:prstGeom prst="rect">
            <a:avLst/>
          </a:prstGeom>
        </p:spPr>
      </p:pic>
      <p:pic>
        <p:nvPicPr>
          <p:cNvPr id="5" name="Image 4">
            <a:extLst>
              <a:ext uri="{FF2B5EF4-FFF2-40B4-BE49-F238E27FC236}">
                <a16:creationId xmlns:a16="http://schemas.microsoft.com/office/drawing/2014/main" id="{E363DFD5-8DDD-1E25-5EAA-08CAB7FD6555}"/>
              </a:ext>
            </a:extLst>
          </p:cNvPr>
          <p:cNvPicPr>
            <a:picLocks noChangeAspect="1"/>
          </p:cNvPicPr>
          <p:nvPr/>
        </p:nvPicPr>
        <p:blipFill>
          <a:blip r:embed="rId3"/>
          <a:stretch>
            <a:fillRect/>
          </a:stretch>
        </p:blipFill>
        <p:spPr>
          <a:xfrm>
            <a:off x="914401" y="3840479"/>
            <a:ext cx="7876902" cy="2730137"/>
          </a:xfrm>
          <a:prstGeom prst="rect">
            <a:avLst/>
          </a:prstGeom>
        </p:spPr>
      </p:pic>
      <p:sp>
        <p:nvSpPr>
          <p:cNvPr id="6" name="ZoneTexte 5">
            <a:extLst>
              <a:ext uri="{FF2B5EF4-FFF2-40B4-BE49-F238E27FC236}">
                <a16:creationId xmlns:a16="http://schemas.microsoft.com/office/drawing/2014/main" id="{2B857FD8-CDBB-D6D2-AB72-47D65BCA6940}"/>
              </a:ext>
            </a:extLst>
          </p:cNvPr>
          <p:cNvSpPr txBox="1"/>
          <p:nvPr/>
        </p:nvSpPr>
        <p:spPr>
          <a:xfrm>
            <a:off x="914401" y="321224"/>
            <a:ext cx="7772400" cy="646331"/>
          </a:xfrm>
          <a:prstGeom prst="rect">
            <a:avLst/>
          </a:prstGeom>
          <a:noFill/>
        </p:spPr>
        <p:txBody>
          <a:bodyPr wrap="square" rtlCol="0">
            <a:spAutoFit/>
          </a:bodyPr>
          <a:lstStyle/>
          <a:p>
            <a:r>
              <a:rPr lang="en-US" dirty="0"/>
              <a:t>Including time information to separate hadronic showers ( 10 GeV neutral particle from 30 GeV charged particle) using techniques similar to ARBOR’s ones.</a:t>
            </a:r>
          </a:p>
        </p:txBody>
      </p:sp>
    </p:spTree>
    <p:extLst>
      <p:ext uri="{BB962C8B-B14F-4D97-AF65-F5344CB8AC3E}">
        <p14:creationId xmlns:p14="http://schemas.microsoft.com/office/powerpoint/2010/main" val="14227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8778" y="331279"/>
            <a:ext cx="5954731" cy="2723823"/>
          </a:xfrm>
          <a:prstGeom prst="rect">
            <a:avLst/>
          </a:prstGeom>
          <a:noFill/>
        </p:spPr>
        <p:txBody>
          <a:bodyPr wrap="square" rtlCol="0">
            <a:spAutoFit/>
          </a:bodyPr>
          <a:lstStyle/>
          <a:p>
            <a:pPr>
              <a:buFontTx/>
              <a:buChar char="-"/>
            </a:pPr>
            <a:endParaRPr lang="en-GB" sz="1600" b="1" dirty="0"/>
          </a:p>
          <a:p>
            <a:r>
              <a:rPr lang="en-US" b="1" dirty="0">
                <a:latin typeface="Times New Roman" panose="02020603050405020304" pitchFamily="18" charset="0"/>
                <a:cs typeface="Times New Roman" panose="02020603050405020304" pitchFamily="18" charset="0"/>
              </a:rPr>
              <a:t>How to achieve an excellent time resolution:</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An </a:t>
            </a:r>
            <a:r>
              <a:rPr lang="en-US" sz="1500" b="1" dirty="0">
                <a:solidFill>
                  <a:srgbClr val="FF0000"/>
                </a:solidFill>
                <a:latin typeface="Times New Roman" panose="02020603050405020304" pitchFamily="18" charset="0"/>
                <a:cs typeface="Times New Roman" panose="02020603050405020304" pitchFamily="18" charset="0"/>
              </a:rPr>
              <a:t>ASIC </a:t>
            </a:r>
            <a:r>
              <a:rPr lang="en-US" sz="1500" dirty="0">
                <a:latin typeface="Times New Roman" panose="02020603050405020304" pitchFamily="18" charset="0"/>
                <a:cs typeface="Times New Roman" panose="02020603050405020304" pitchFamily="18" charset="0"/>
              </a:rPr>
              <a:t>with a fast preamplifier, precise discriminator and excellent TDC</a:t>
            </a:r>
          </a:p>
          <a:p>
            <a:r>
              <a:rPr lang="en-US" sz="1500" dirty="0">
                <a:latin typeface="Times New Roman" panose="02020603050405020304" pitchFamily="18" charset="0"/>
                <a:cs typeface="Times New Roman" panose="02020603050405020304" pitchFamily="18" charset="0"/>
              </a:rPr>
              <a:t>is needed</a:t>
            </a:r>
          </a:p>
          <a:p>
            <a:r>
              <a:rPr lang="en-US" sz="1500" dirty="0">
                <a:latin typeface="Times New Roman" panose="02020603050405020304" pitchFamily="18" charset="0"/>
                <a:cs typeface="Times New Roman" panose="02020603050405020304" pitchFamily="18" charset="0"/>
                <a:sym typeface="Wingdings"/>
              </a:rPr>
              <a:t></a:t>
            </a:r>
            <a:r>
              <a:rPr lang="en-US" sz="1500" b="1" dirty="0">
                <a:solidFill>
                  <a:srgbClr val="FF0000"/>
                </a:solidFill>
                <a:latin typeface="Times New Roman" panose="02020603050405020304" pitchFamily="18" charset="0"/>
                <a:cs typeface="Times New Roman" panose="02020603050405020304" pitchFamily="18" charset="0"/>
              </a:rPr>
              <a:t>PETIROC </a:t>
            </a:r>
            <a:r>
              <a:rPr lang="en-US" sz="1500" dirty="0">
                <a:latin typeface="Times New Roman" panose="02020603050405020304" pitchFamily="18" charset="0"/>
                <a:cs typeface="Times New Roman" panose="02020603050405020304" pitchFamily="18" charset="0"/>
              </a:rPr>
              <a:t>32-channel, </a:t>
            </a:r>
            <a:r>
              <a:rPr lang="en-GB" sz="1500" dirty="0">
                <a:latin typeface="Times New Roman" panose="02020603050405020304" pitchFamily="18" charset="0"/>
                <a:cs typeface="Times New Roman" panose="02020603050405020304" pitchFamily="18" charset="0"/>
              </a:rPr>
              <a:t>high bandwidth preamp (GBWP&gt; 10 GHz), &lt;3 </a:t>
            </a:r>
            <a:r>
              <a:rPr lang="en-GB" sz="1500" dirty="0" err="1">
                <a:latin typeface="Times New Roman" panose="02020603050405020304" pitchFamily="18" charset="0"/>
                <a:cs typeface="Times New Roman" panose="02020603050405020304" pitchFamily="18" charset="0"/>
              </a:rPr>
              <a:t>mW</a:t>
            </a:r>
            <a:r>
              <a:rPr lang="en-GB" sz="1500" dirty="0">
                <a:latin typeface="Times New Roman" panose="02020603050405020304" pitchFamily="18" charset="0"/>
                <a:cs typeface="Times New Roman" panose="02020603050405020304" pitchFamily="18" charset="0"/>
              </a:rPr>
              <a:t>/</a:t>
            </a:r>
            <a:r>
              <a:rPr lang="en-GB" sz="1500" dirty="0" err="1">
                <a:latin typeface="Times New Roman" panose="02020603050405020304" pitchFamily="18" charset="0"/>
                <a:cs typeface="Times New Roman" panose="02020603050405020304" pitchFamily="18" charset="0"/>
              </a:rPr>
              <a:t>ch</a:t>
            </a:r>
            <a:r>
              <a:rPr lang="en-GB" sz="1500" dirty="0">
                <a:latin typeface="Times New Roman" panose="02020603050405020304" pitchFamily="18" charset="0"/>
                <a:cs typeface="Times New Roman" panose="02020603050405020304" pitchFamily="18" charset="0"/>
              </a:rPr>
              <a:t>, dual time and  charge  measurement (Q&gt;50 </a:t>
            </a:r>
            <a:r>
              <a:rPr lang="en-GB" sz="1500" dirty="0" err="1">
                <a:latin typeface="Times New Roman" panose="02020603050405020304" pitchFamily="18" charset="0"/>
                <a:cs typeface="Times New Roman" panose="02020603050405020304" pitchFamily="18" charset="0"/>
              </a:rPr>
              <a:t>fC</a:t>
            </a:r>
            <a:r>
              <a:rPr lang="en-GB" sz="1500" dirty="0">
                <a:latin typeface="Times New Roman" panose="02020603050405020304" pitchFamily="18" charset="0"/>
                <a:cs typeface="Times New Roman" panose="02020603050405020304" pitchFamily="18" charset="0"/>
              </a:rPr>
              <a:t>)</a:t>
            </a:r>
          </a:p>
          <a:p>
            <a:r>
              <a:rPr lang="en-GB" sz="1600" dirty="0">
                <a:latin typeface="Times New Roman" panose="02020603050405020304" pitchFamily="18" charset="0"/>
                <a:cs typeface="Times New Roman" panose="02020603050405020304" pitchFamily="18" charset="0"/>
              </a:rPr>
              <a:t> </a:t>
            </a:r>
            <a:r>
              <a:rPr lang="en-GB" sz="1600" b="1" dirty="0">
                <a:latin typeface="Times New Roman" panose="02020603050405020304" pitchFamily="18" charset="0"/>
                <a:cs typeface="Times New Roman" panose="02020603050405020304" pitchFamily="18" charset="0"/>
              </a:rPr>
              <a:t>jitter &lt; 20 </a:t>
            </a:r>
            <a:r>
              <a:rPr lang="en-GB" sz="1600" b="1" dirty="0" err="1">
                <a:latin typeface="Times New Roman" panose="02020603050405020304" pitchFamily="18" charset="0"/>
                <a:cs typeface="Times New Roman" panose="02020603050405020304" pitchFamily="18" charset="0"/>
              </a:rPr>
              <a:t>ps</a:t>
            </a:r>
            <a:r>
              <a:rPr lang="en-GB" sz="1600" b="1" dirty="0">
                <a:latin typeface="Times New Roman" panose="02020603050405020304" pitchFamily="18" charset="0"/>
                <a:cs typeface="Times New Roman" panose="02020603050405020304" pitchFamily="18" charset="0"/>
              </a:rPr>
              <a:t> rms @ Q&gt;0.3 </a:t>
            </a:r>
            <a:r>
              <a:rPr lang="en-GB" sz="1600" b="1" dirty="0" err="1">
                <a:latin typeface="Times New Roman" panose="02020603050405020304" pitchFamily="18" charset="0"/>
                <a:cs typeface="Times New Roman" panose="02020603050405020304" pitchFamily="18" charset="0"/>
              </a:rPr>
              <a:t>pC</a:t>
            </a:r>
            <a:endParaRPr lang="en-GB" sz="1600" b="1" dirty="0">
              <a:latin typeface="Times New Roman" panose="02020603050405020304" pitchFamily="18" charset="0"/>
              <a:cs typeface="Times New Roman" panose="02020603050405020304" pitchFamily="18" charset="0"/>
            </a:endParaRPr>
          </a:p>
          <a:p>
            <a:r>
              <a:rPr lang="en-GB" sz="1600" dirty="0">
                <a:latin typeface="Times New Roman" panose="02020603050405020304" pitchFamily="18" charset="0"/>
                <a:cs typeface="Times New Roman" panose="02020603050405020304" pitchFamily="18" charset="0"/>
                <a:sym typeface="Wingdings" pitchFamily="2" charset="2"/>
              </a:rPr>
              <a:t> Go to </a:t>
            </a:r>
            <a:r>
              <a:rPr lang="en-GB" sz="1600" b="1" dirty="0">
                <a:solidFill>
                  <a:srgbClr val="FF0000"/>
                </a:solidFill>
                <a:latin typeface="Times New Roman" panose="02020603050405020304" pitchFamily="18" charset="0"/>
                <a:cs typeface="Times New Roman" panose="02020603050405020304" pitchFamily="18" charset="0"/>
                <a:sym typeface="Wingdings" pitchFamily="2" charset="2"/>
              </a:rPr>
              <a:t>CALOROC</a:t>
            </a:r>
            <a:r>
              <a:rPr lang="en-GB" sz="1600" dirty="0">
                <a:latin typeface="Times New Roman" panose="02020603050405020304" pitchFamily="18" charset="0"/>
                <a:cs typeface="Times New Roman" panose="02020603050405020304" pitchFamily="18" charset="0"/>
                <a:sym typeface="Wingdings" pitchFamily="2" charset="2"/>
              </a:rPr>
              <a:t> after</a:t>
            </a:r>
            <a:endParaRPr lang="en-GB" sz="1600" dirty="0">
              <a:latin typeface="Times New Roman" panose="02020603050405020304" pitchFamily="18" charset="0"/>
              <a:cs typeface="Times New Roman" panose="02020603050405020304" pitchFamily="18" charset="0"/>
            </a:endParaRPr>
          </a:p>
          <a:p>
            <a:endParaRPr lang="en-GB" sz="1500" dirty="0">
              <a:latin typeface="Times New Roman" panose="02020603050405020304" pitchFamily="18" charset="0"/>
              <a:cs typeface="Times New Roman" panose="02020603050405020304" pitchFamily="18" charset="0"/>
            </a:endParaRPr>
          </a:p>
          <a:p>
            <a:r>
              <a:rPr lang="en-GB" sz="1500" dirty="0">
                <a:latin typeface="Times New Roman" panose="02020603050405020304" pitchFamily="18" charset="0"/>
                <a:cs typeface="Times New Roman" panose="02020603050405020304" pitchFamily="18" charset="0"/>
                <a:sym typeface="Wingdings"/>
              </a:rPr>
              <a:t>             </a:t>
            </a:r>
          </a:p>
        </p:txBody>
      </p:sp>
      <p:grpSp>
        <p:nvGrpSpPr>
          <p:cNvPr id="6" name="Grouper 15">
            <a:extLst>
              <a:ext uri="{FF2B5EF4-FFF2-40B4-BE49-F238E27FC236}">
                <a16:creationId xmlns:a16="http://schemas.microsoft.com/office/drawing/2014/main" id="{94786805-2D6A-AB40-8CD1-5984C9400680}"/>
              </a:ext>
            </a:extLst>
          </p:cNvPr>
          <p:cNvGrpSpPr/>
          <p:nvPr/>
        </p:nvGrpSpPr>
        <p:grpSpPr>
          <a:xfrm>
            <a:off x="0" y="4150100"/>
            <a:ext cx="9144000" cy="2707900"/>
            <a:chOff x="0" y="4150100"/>
            <a:chExt cx="9144000" cy="2707900"/>
          </a:xfrm>
        </p:grpSpPr>
        <p:pic>
          <p:nvPicPr>
            <p:cNvPr id="7" name="Image 6" descr="Capture d’écran 2017-04-04 à 11.02.46.png">
              <a:extLst>
                <a:ext uri="{FF2B5EF4-FFF2-40B4-BE49-F238E27FC236}">
                  <a16:creationId xmlns:a16="http://schemas.microsoft.com/office/drawing/2014/main" id="{EDDC0186-5B85-E941-8878-D29FAEDF5C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279900"/>
              <a:ext cx="2921000" cy="2441574"/>
            </a:xfrm>
            <a:prstGeom prst="rect">
              <a:avLst/>
            </a:prstGeom>
          </p:spPr>
        </p:pic>
        <p:pic>
          <p:nvPicPr>
            <p:cNvPr id="10" name="Image 9" descr="Capture d’écran 2017-04-04 à 11.05.48.png">
              <a:extLst>
                <a:ext uri="{FF2B5EF4-FFF2-40B4-BE49-F238E27FC236}">
                  <a16:creationId xmlns:a16="http://schemas.microsoft.com/office/drawing/2014/main" id="{9297914E-8601-1A48-8EA7-6067B250E4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1304" y="4787900"/>
              <a:ext cx="2712696" cy="2070100"/>
            </a:xfrm>
            <a:prstGeom prst="rect">
              <a:avLst/>
            </a:prstGeom>
          </p:spPr>
        </p:pic>
        <p:pic>
          <p:nvPicPr>
            <p:cNvPr id="11" name="Image 10" descr="Capture d’écran 2017-04-04 à 11.03.13.png">
              <a:extLst>
                <a:ext uri="{FF2B5EF4-FFF2-40B4-BE49-F238E27FC236}">
                  <a16:creationId xmlns:a16="http://schemas.microsoft.com/office/drawing/2014/main" id="{CAD4C786-CBD8-8843-B63F-FD453296F6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1000" y="4150100"/>
              <a:ext cx="3510304" cy="2571374"/>
            </a:xfrm>
            <a:prstGeom prst="rect">
              <a:avLst/>
            </a:prstGeom>
          </p:spPr>
        </p:pic>
        <p:sp>
          <p:nvSpPr>
            <p:cNvPr id="12" name="Rectangle 11">
              <a:extLst>
                <a:ext uri="{FF2B5EF4-FFF2-40B4-BE49-F238E27FC236}">
                  <a16:creationId xmlns:a16="http://schemas.microsoft.com/office/drawing/2014/main" id="{82A86191-5015-5A42-ACEB-2C55D9A1EBCA}"/>
                </a:ext>
              </a:extLst>
            </p:cNvPr>
            <p:cNvSpPr/>
            <p:nvPr/>
          </p:nvSpPr>
          <p:spPr>
            <a:xfrm>
              <a:off x="2921000" y="4150100"/>
              <a:ext cx="990600" cy="12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ZoneTexte 3">
            <a:extLst>
              <a:ext uri="{FF2B5EF4-FFF2-40B4-BE49-F238E27FC236}">
                <a16:creationId xmlns:a16="http://schemas.microsoft.com/office/drawing/2014/main" id="{9A9D8546-E213-9746-B98B-9177A40BD1C8}"/>
              </a:ext>
            </a:extLst>
          </p:cNvPr>
          <p:cNvSpPr txBox="1"/>
          <p:nvPr/>
        </p:nvSpPr>
        <p:spPr>
          <a:xfrm>
            <a:off x="198778" y="3214756"/>
            <a:ext cx="5684758" cy="86177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fast-time </a:t>
            </a:r>
            <a:r>
              <a:rPr lang="en-US" sz="1600" b="1" dirty="0">
                <a:solidFill>
                  <a:srgbClr val="FF0000"/>
                </a:solidFill>
                <a:latin typeface="Times New Roman" panose="02020603050405020304" pitchFamily="18" charset="0"/>
                <a:cs typeface="Times New Roman" panose="02020603050405020304" pitchFamily="18" charset="0"/>
              </a:rPr>
              <a:t>DETECTOR</a:t>
            </a:r>
          </a:p>
          <a:p>
            <a:pPr marL="285750" indent="-285750">
              <a:buFont typeface="Wingdings" pitchFamily="2" charset="2"/>
              <a:buChar char="à"/>
            </a:pPr>
            <a:r>
              <a:rPr lang="en-US" sz="1600" b="1" dirty="0">
                <a:solidFill>
                  <a:srgbClr val="FF0000"/>
                </a:solidFill>
                <a:latin typeface="Times New Roman" panose="02020603050405020304" pitchFamily="18" charset="0"/>
                <a:cs typeface="Times New Roman" panose="02020603050405020304" pitchFamily="18" charset="0"/>
                <a:sym typeface="Wingdings" pitchFamily="2" charset="2"/>
              </a:rPr>
              <a:t>Multigap</a:t>
            </a:r>
            <a:r>
              <a:rPr lang="en-US" sz="1600" dirty="0">
                <a:latin typeface="Times New Roman" panose="02020603050405020304" pitchFamily="18" charset="0"/>
                <a:cs typeface="Times New Roman" panose="02020603050405020304" pitchFamily="18" charset="0"/>
                <a:sym typeface="Wingdings" pitchFamily="2" charset="2"/>
              </a:rPr>
              <a:t> RPC is an excellent candidate.  </a:t>
            </a:r>
          </a:p>
          <a:p>
            <a:r>
              <a:rPr lang="en-US" sz="1600" dirty="0">
                <a:latin typeface="Times New Roman" panose="02020603050405020304" pitchFamily="18" charset="0"/>
                <a:cs typeface="Times New Roman" panose="02020603050405020304" pitchFamily="18" charset="0"/>
                <a:sym typeface="Wingdings" pitchFamily="2" charset="2"/>
              </a:rPr>
              <a:t> 4-5 gaps of 250 µm each can provide 100 </a:t>
            </a:r>
            <a:r>
              <a:rPr lang="en-US" sz="1600" dirty="0" err="1">
                <a:latin typeface="Times New Roman" panose="02020603050405020304" pitchFamily="18" charset="0"/>
                <a:cs typeface="Times New Roman" panose="02020603050405020304" pitchFamily="18" charset="0"/>
                <a:sym typeface="Wingdings" pitchFamily="2" charset="2"/>
              </a:rPr>
              <a:t>ps</a:t>
            </a:r>
            <a:r>
              <a:rPr lang="en-US" sz="1600" dirty="0">
                <a:latin typeface="Times New Roman" panose="02020603050405020304" pitchFamily="18" charset="0"/>
                <a:cs typeface="Times New Roman" panose="02020603050405020304" pitchFamily="18" charset="0"/>
                <a:sym typeface="Wingdings" pitchFamily="2" charset="2"/>
              </a:rPr>
              <a:t> time resolution</a:t>
            </a:r>
            <a:endParaRPr lang="en-US" sz="1600" dirty="0">
              <a:latin typeface="Times New Roman" panose="02020603050405020304" pitchFamily="18" charset="0"/>
              <a:cs typeface="Times New Roman" panose="02020603050405020304" pitchFamily="18" charset="0"/>
            </a:endParaRPr>
          </a:p>
        </p:txBody>
      </p:sp>
      <p:pic>
        <p:nvPicPr>
          <p:cNvPr id="13" name="Image 12" descr="Capture d’écran 2016-09-25 à 11.58.57.png">
            <a:extLst>
              <a:ext uri="{FF2B5EF4-FFF2-40B4-BE49-F238E27FC236}">
                <a16:creationId xmlns:a16="http://schemas.microsoft.com/office/drawing/2014/main" id="{F97265D1-23A1-C445-ABA6-74A88D107F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7118" y="477722"/>
            <a:ext cx="1783946" cy="1243502"/>
          </a:xfrm>
          <a:prstGeom prst="rect">
            <a:avLst/>
          </a:prstGeom>
        </p:spPr>
      </p:pic>
      <p:pic>
        <p:nvPicPr>
          <p:cNvPr id="14" name="Image 4" descr="Capture d’écran 2016-05-29 à 17.34.37.png">
            <a:extLst>
              <a:ext uri="{FF2B5EF4-FFF2-40B4-BE49-F238E27FC236}">
                <a16:creationId xmlns:a16="http://schemas.microsoft.com/office/drawing/2014/main" id="{5B498FA0-43EF-0B4B-926B-8FD24FB1A4A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25738" y="1925713"/>
            <a:ext cx="3818262" cy="19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797878"/>
      </p:ext>
    </p:extLst>
  </p:cSld>
  <p:clrMapOvr>
    <a:masterClrMapping/>
  </p:clrMapOvr>
  <mc:AlternateContent xmlns:mc="http://schemas.openxmlformats.org/markup-compatibility/2006" xmlns:p14="http://schemas.microsoft.com/office/powerpoint/2010/main">
    <mc:Choice Requires="p14">
      <p:transition spd="slow" p14:dur="2000" advTm="57884"/>
    </mc:Choice>
    <mc:Fallback xmlns="">
      <p:transition spd="slow" advTm="5788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C07A522-9967-CC40-B976-56193DCAC7E5}"/>
              </a:ext>
            </a:extLst>
          </p:cNvPr>
          <p:cNvGrpSpPr/>
          <p:nvPr/>
        </p:nvGrpSpPr>
        <p:grpSpPr>
          <a:xfrm>
            <a:off x="0" y="1000462"/>
            <a:ext cx="9092217" cy="5077610"/>
            <a:chOff x="51783" y="1855505"/>
            <a:chExt cx="9092217" cy="4123914"/>
          </a:xfrm>
        </p:grpSpPr>
        <p:sp>
          <p:nvSpPr>
            <p:cNvPr id="6" name="Content Placeholder 9">
              <a:extLst>
                <a:ext uri="{FF2B5EF4-FFF2-40B4-BE49-F238E27FC236}">
                  <a16:creationId xmlns:a16="http://schemas.microsoft.com/office/drawing/2014/main" id="{67462FB4-C4B5-094F-BAF0-CAF8B9A737C9}"/>
                </a:ext>
              </a:extLst>
            </p:cNvPr>
            <p:cNvSpPr txBox="1">
              <a:spLocks/>
            </p:cNvSpPr>
            <p:nvPr/>
          </p:nvSpPr>
          <p:spPr>
            <a:xfrm>
              <a:off x="5795682" y="2149657"/>
              <a:ext cx="3348318" cy="1207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dirty="0">
                  <a:latin typeface="Times New Roman" panose="02020603050405020304" pitchFamily="18" charset="0"/>
                  <a:cs typeface="Times New Roman" panose="02020603050405020304" pitchFamily="18" charset="0"/>
                </a:rPr>
                <a:t>Front-End Electronics for MRPC readout with high timing resolution</a:t>
              </a:r>
            </a:p>
            <a:p>
              <a:r>
                <a:rPr lang="en-US" altLang="zh-CN" sz="1200" dirty="0">
                  <a:latin typeface="Times New Roman" panose="02020603050405020304" pitchFamily="18" charset="0"/>
                  <a:cs typeface="Times New Roman" panose="02020603050405020304" pitchFamily="18" charset="0"/>
                </a:rPr>
                <a:t>The system includes </a:t>
              </a:r>
              <a:r>
                <a:rPr lang="en-US" altLang="zh-CN" sz="1200" dirty="0">
                  <a:solidFill>
                    <a:srgbClr val="FF0000"/>
                  </a:solidFill>
                  <a:latin typeface="Times New Roman" panose="02020603050405020304" pitchFamily="18" charset="0"/>
                  <a:cs typeface="Times New Roman" panose="02020603050405020304" pitchFamily="18" charset="0"/>
                </a:rPr>
                <a:t>a front-end board (FEB)</a:t>
              </a:r>
              <a:r>
                <a:rPr lang="en-US" altLang="zh-CN" sz="1200" dirty="0">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a detector interface card (DIF) </a:t>
              </a:r>
              <a:r>
                <a:rPr lang="en-US" altLang="zh-CN" sz="1200" dirty="0">
                  <a:latin typeface="Times New Roman" panose="02020603050405020304" pitchFamily="18" charset="0"/>
                  <a:cs typeface="Times New Roman" panose="02020603050405020304" pitchFamily="18" charset="0"/>
                </a:rPr>
                <a:t>and </a:t>
              </a:r>
              <a:r>
                <a:rPr lang="en-US" altLang="zh-CN" sz="1200" dirty="0">
                  <a:solidFill>
                    <a:srgbClr val="FF0000"/>
                  </a:solidFill>
                  <a:latin typeface="Times New Roman" panose="02020603050405020304" pitchFamily="18" charset="0"/>
                  <a:cs typeface="Times New Roman" panose="02020603050405020304" pitchFamily="18" charset="0"/>
                </a:rPr>
                <a:t>a</a:t>
              </a:r>
              <a:r>
                <a:rPr lang="en-US" altLang="zh-CN" sz="1200" dirty="0">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data acquisition system(DAQ)</a:t>
              </a:r>
              <a:r>
                <a:rPr lang="en-US" altLang="zh-CN" sz="1200" dirty="0">
                  <a:latin typeface="Times New Roman" panose="02020603050405020304" pitchFamily="18" charset="0"/>
                  <a:cs typeface="Times New Roman" panose="02020603050405020304" pitchFamily="18" charset="0"/>
                </a:rPr>
                <a:t> based on ZCU102.</a:t>
              </a:r>
            </a:p>
            <a:p>
              <a:endParaRPr lang="en-US" altLang="zh-CN" sz="1200" dirty="0">
                <a:latin typeface="Times New Roman" panose="02020603050405020304" pitchFamily="18" charset="0"/>
                <a:cs typeface="Times New Roman" panose="02020603050405020304" pitchFamily="18" charset="0"/>
              </a:endParaRPr>
            </a:p>
            <a:p>
              <a:endParaRPr lang="en-US" altLang="zh-CN" sz="1200" dirty="0"/>
            </a:p>
          </p:txBody>
        </p:sp>
        <p:pic>
          <p:nvPicPr>
            <p:cNvPr id="29" name="Imagen 28">
              <a:extLst>
                <a:ext uri="{FF2B5EF4-FFF2-40B4-BE49-F238E27FC236}">
                  <a16:creationId xmlns:a16="http://schemas.microsoft.com/office/drawing/2014/main" id="{0742D7CF-A761-614A-A050-6C2EF1861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83" y="1855505"/>
              <a:ext cx="5727193" cy="1795655"/>
            </a:xfrm>
            <a:prstGeom prst="rect">
              <a:avLst/>
            </a:prstGeom>
          </p:spPr>
        </p:pic>
        <p:pic>
          <p:nvPicPr>
            <p:cNvPr id="44" name="Imagen 43">
              <a:extLst>
                <a:ext uri="{FF2B5EF4-FFF2-40B4-BE49-F238E27FC236}">
                  <a16:creationId xmlns:a16="http://schemas.microsoft.com/office/drawing/2014/main" id="{22387737-9DB1-B444-B857-8F0E5FB126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6629" y="3749810"/>
              <a:ext cx="4733308" cy="2229609"/>
            </a:xfrm>
            <a:prstGeom prst="rect">
              <a:avLst/>
            </a:prstGeom>
          </p:spPr>
        </p:pic>
        <p:sp>
          <p:nvSpPr>
            <p:cNvPr id="45" name="Rectángulo 44">
              <a:extLst>
                <a:ext uri="{FF2B5EF4-FFF2-40B4-BE49-F238E27FC236}">
                  <a16:creationId xmlns:a16="http://schemas.microsoft.com/office/drawing/2014/main" id="{FC6D3734-A8A5-4D41-A4C2-D9929F94C3C3}"/>
                </a:ext>
              </a:extLst>
            </p:cNvPr>
            <p:cNvSpPr/>
            <p:nvPr/>
          </p:nvSpPr>
          <p:spPr>
            <a:xfrm>
              <a:off x="1119671" y="5091056"/>
              <a:ext cx="1754711" cy="243719"/>
            </a:xfrm>
            <a:prstGeom prst="rect">
              <a:avLst/>
            </a:prstGeom>
          </p:spPr>
          <p:txBody>
            <a:bodyPr wrap="none">
              <a:spAutoFit/>
            </a:bodyPr>
            <a:lstStyle/>
            <a:p>
              <a:r>
                <a:rPr lang="en-US" altLang="zh-CN" sz="1350" dirty="0">
                  <a:latin typeface="Times New Roman" panose="02020603050405020304" pitchFamily="18" charset="0"/>
                  <a:cs typeface="Times New Roman" panose="02020603050405020304" pitchFamily="18" charset="0"/>
                </a:rPr>
                <a:t>Test System and Setup</a:t>
              </a:r>
              <a:endParaRPr lang="en-US" sz="1350" dirty="0">
                <a:latin typeface="Times New Roman" panose="02020603050405020304" pitchFamily="18" charset="0"/>
                <a:cs typeface="Times New Roman" panose="02020603050405020304" pitchFamily="18" charset="0"/>
              </a:endParaRPr>
            </a:p>
          </p:txBody>
        </p:sp>
      </p:grpSp>
      <p:sp>
        <p:nvSpPr>
          <p:cNvPr id="10" name="ZoneTexte 9">
            <a:extLst>
              <a:ext uri="{FF2B5EF4-FFF2-40B4-BE49-F238E27FC236}">
                <a16:creationId xmlns:a16="http://schemas.microsoft.com/office/drawing/2014/main" id="{47ED73E1-D562-EE47-8F18-FF01563A7D17}"/>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
        <p:nvSpPr>
          <p:cNvPr id="2" name="ZoneTexte 1">
            <a:extLst>
              <a:ext uri="{FF2B5EF4-FFF2-40B4-BE49-F238E27FC236}">
                <a16:creationId xmlns:a16="http://schemas.microsoft.com/office/drawing/2014/main" id="{398F6B6C-C021-C9D4-E99E-8C84B8DBF865}"/>
              </a:ext>
            </a:extLst>
          </p:cNvPr>
          <p:cNvSpPr txBox="1"/>
          <p:nvPr/>
        </p:nvSpPr>
        <p:spPr>
          <a:xfrm>
            <a:off x="404948" y="6341178"/>
            <a:ext cx="8687269" cy="369332"/>
          </a:xfrm>
          <a:prstGeom prst="rect">
            <a:avLst/>
          </a:prstGeom>
          <a:noFill/>
        </p:spPr>
        <p:txBody>
          <a:bodyPr wrap="square" rtlCol="0">
            <a:spAutoFit/>
          </a:bodyPr>
          <a:lstStyle/>
          <a:p>
            <a:r>
              <a:rPr lang="en-US" dirty="0"/>
              <a:t>Some noise was observed because of external power lines but fixed with a new iteration</a:t>
            </a:r>
          </a:p>
        </p:txBody>
      </p:sp>
      <p:sp>
        <p:nvSpPr>
          <p:cNvPr id="5" name="ZoneTexte 4">
            <a:extLst>
              <a:ext uri="{FF2B5EF4-FFF2-40B4-BE49-F238E27FC236}">
                <a16:creationId xmlns:a16="http://schemas.microsoft.com/office/drawing/2014/main" id="{785C3C9C-1D38-BC05-D910-E17ECA6EF418}"/>
              </a:ext>
            </a:extLst>
          </p:cNvPr>
          <p:cNvSpPr txBox="1"/>
          <p:nvPr/>
        </p:nvSpPr>
        <p:spPr>
          <a:xfrm>
            <a:off x="7418058" y="677089"/>
            <a:ext cx="946298" cy="369332"/>
          </a:xfrm>
          <a:prstGeom prst="rect">
            <a:avLst/>
          </a:prstGeom>
          <a:noFill/>
        </p:spPr>
        <p:txBody>
          <a:bodyPr wrap="square" rtlCol="0">
            <a:spAutoFit/>
          </a:bodyPr>
          <a:lstStyle/>
          <a:p>
            <a:r>
              <a:rPr lang="en-US" dirty="0"/>
              <a:t>W. Wu</a:t>
            </a:r>
          </a:p>
        </p:txBody>
      </p:sp>
    </p:spTree>
    <p:extLst>
      <p:ext uri="{BB962C8B-B14F-4D97-AF65-F5344CB8AC3E}">
        <p14:creationId xmlns:p14="http://schemas.microsoft.com/office/powerpoint/2010/main" val="585467651"/>
      </p:ext>
    </p:extLst>
  </p:cSld>
  <p:clrMapOvr>
    <a:masterClrMapping/>
  </p:clrMapOvr>
  <mc:AlternateContent xmlns:mc="http://schemas.openxmlformats.org/markup-compatibility/2006" xmlns:p14="http://schemas.microsoft.com/office/powerpoint/2010/main">
    <mc:Choice Requires="p14">
      <p:transition spd="slow" p14:dur="2000" advTm="50365"/>
    </mc:Choice>
    <mc:Fallback xmlns="">
      <p:transition spd="slow" advTm="503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574F1135-9841-BE21-EF4F-DA5F64BABC19}"/>
              </a:ext>
            </a:extLst>
          </p:cNvPr>
          <p:cNvGrpSpPr/>
          <p:nvPr/>
        </p:nvGrpSpPr>
        <p:grpSpPr>
          <a:xfrm>
            <a:off x="560772" y="3422522"/>
            <a:ext cx="3783665" cy="2917916"/>
            <a:chOff x="749071" y="4348625"/>
            <a:chExt cx="3783665" cy="2640003"/>
          </a:xfrm>
        </p:grpSpPr>
        <p:pic>
          <p:nvPicPr>
            <p:cNvPr id="2" name="图片 11">
              <a:extLst>
                <a:ext uri="{FF2B5EF4-FFF2-40B4-BE49-F238E27FC236}">
                  <a16:creationId xmlns:a16="http://schemas.microsoft.com/office/drawing/2014/main" id="{5E6438A7-C1B5-C33A-BAF7-8E441842FE22}"/>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9071" y="4348625"/>
              <a:ext cx="3783665" cy="2640003"/>
            </a:xfrm>
            <a:prstGeom prst="rect">
              <a:avLst/>
            </a:prstGeom>
            <a:solidFill>
              <a:schemeClr val="tx1"/>
            </a:solidFill>
          </p:spPr>
        </p:pic>
        <p:sp>
          <p:nvSpPr>
            <p:cNvPr id="4" name="ZoneTexte 3">
              <a:extLst>
                <a:ext uri="{FF2B5EF4-FFF2-40B4-BE49-F238E27FC236}">
                  <a16:creationId xmlns:a16="http://schemas.microsoft.com/office/drawing/2014/main" id="{F8A83E17-CFCB-9B04-D036-46C9BCCA3F1B}"/>
                </a:ext>
              </a:extLst>
            </p:cNvPr>
            <p:cNvSpPr txBox="1"/>
            <p:nvPr/>
          </p:nvSpPr>
          <p:spPr>
            <a:xfrm>
              <a:off x="3066979" y="4810306"/>
              <a:ext cx="1307755" cy="307777"/>
            </a:xfrm>
            <a:prstGeom prst="rect">
              <a:avLst/>
            </a:prstGeom>
            <a:noFill/>
          </p:spPr>
          <p:txBody>
            <a:bodyPr wrap="square">
              <a:spAutoFit/>
            </a:bodyPr>
            <a:lstStyle/>
            <a:p>
              <a:r>
                <a:rPr lang="en-US" altLang="zh-CN" sz="1400" b="1" dirty="0" err="1">
                  <a:solidFill>
                    <a:schemeClr val="bg1"/>
                  </a:solidFill>
                  <a:latin typeface="Symbol" pitchFamily="2" charset="2"/>
                </a:rPr>
                <a:t>s</a:t>
              </a:r>
              <a:r>
                <a:rPr lang="en-US" altLang="zh-CN" sz="1400" b="1" baseline="-25000" dirty="0" err="1">
                  <a:solidFill>
                    <a:schemeClr val="bg1"/>
                  </a:solidFill>
                </a:rPr>
                <a:t>t</a:t>
              </a:r>
              <a:r>
                <a:rPr lang="en-US" altLang="zh-CN" sz="1400" b="1" dirty="0">
                  <a:solidFill>
                    <a:schemeClr val="bg1"/>
                  </a:solidFill>
                  <a:latin typeface="Symbol" pitchFamily="2" charset="2"/>
                </a:rPr>
                <a:t> = 36 </a:t>
              </a:r>
              <a:r>
                <a:rPr lang="en-US" altLang="zh-CN" sz="1400" b="1" dirty="0" err="1">
                  <a:solidFill>
                    <a:schemeClr val="bg1"/>
                  </a:solidFill>
                </a:rPr>
                <a:t>ps</a:t>
              </a:r>
              <a:endParaRPr lang="en-GB" sz="1400" dirty="0">
                <a:solidFill>
                  <a:schemeClr val="bg1"/>
                </a:solidFill>
              </a:endParaRPr>
            </a:p>
          </p:txBody>
        </p:sp>
      </p:grpSp>
      <p:grpSp>
        <p:nvGrpSpPr>
          <p:cNvPr id="10" name="Groupe 9">
            <a:extLst>
              <a:ext uri="{FF2B5EF4-FFF2-40B4-BE49-F238E27FC236}">
                <a16:creationId xmlns:a16="http://schemas.microsoft.com/office/drawing/2014/main" id="{D4D88FF1-AC9E-A6FD-86CB-35770BFDB32F}"/>
              </a:ext>
            </a:extLst>
          </p:cNvPr>
          <p:cNvGrpSpPr/>
          <p:nvPr/>
        </p:nvGrpSpPr>
        <p:grpSpPr>
          <a:xfrm>
            <a:off x="5112093" y="3422522"/>
            <a:ext cx="3918642" cy="2917915"/>
            <a:chOff x="4882458" y="3885876"/>
            <a:chExt cx="2933225" cy="1823698"/>
          </a:xfrm>
        </p:grpSpPr>
        <p:pic>
          <p:nvPicPr>
            <p:cNvPr id="3" name="图片 6">
              <a:extLst>
                <a:ext uri="{FF2B5EF4-FFF2-40B4-BE49-F238E27FC236}">
                  <a16:creationId xmlns:a16="http://schemas.microsoft.com/office/drawing/2014/main" id="{B573A261-63F4-3DC8-0898-B02C3EF48213}"/>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82458" y="3885876"/>
              <a:ext cx="2667000" cy="1823698"/>
            </a:xfrm>
            <a:prstGeom prst="rect">
              <a:avLst/>
            </a:prstGeom>
            <a:solidFill>
              <a:schemeClr val="tx1"/>
            </a:solidFill>
          </p:spPr>
        </p:pic>
        <p:sp>
          <p:nvSpPr>
            <p:cNvPr id="5" name="ZoneTexte 4">
              <a:extLst>
                <a:ext uri="{FF2B5EF4-FFF2-40B4-BE49-F238E27FC236}">
                  <a16:creationId xmlns:a16="http://schemas.microsoft.com/office/drawing/2014/main" id="{112C6BE0-754D-8317-E1F0-1F565B6F91BE}"/>
                </a:ext>
              </a:extLst>
            </p:cNvPr>
            <p:cNvSpPr txBox="1"/>
            <p:nvPr/>
          </p:nvSpPr>
          <p:spPr>
            <a:xfrm>
              <a:off x="6507928" y="4278016"/>
              <a:ext cx="1307755" cy="307777"/>
            </a:xfrm>
            <a:prstGeom prst="rect">
              <a:avLst/>
            </a:prstGeom>
            <a:noFill/>
          </p:spPr>
          <p:txBody>
            <a:bodyPr wrap="square">
              <a:spAutoFit/>
            </a:bodyPr>
            <a:lstStyle/>
            <a:p>
              <a:r>
                <a:rPr lang="en-US" altLang="zh-CN" sz="1400" b="1" dirty="0" err="1">
                  <a:solidFill>
                    <a:schemeClr val="bg1"/>
                  </a:solidFill>
                  <a:latin typeface="Symbol" pitchFamily="2" charset="2"/>
                </a:rPr>
                <a:t>s</a:t>
              </a:r>
              <a:r>
                <a:rPr lang="en-US" altLang="zh-CN" sz="1400" b="1" baseline="-25000" dirty="0" err="1">
                  <a:solidFill>
                    <a:schemeClr val="bg1"/>
                  </a:solidFill>
                </a:rPr>
                <a:t>t</a:t>
              </a:r>
              <a:r>
                <a:rPr lang="en-US" altLang="zh-CN" sz="1400" b="1" dirty="0">
                  <a:solidFill>
                    <a:schemeClr val="bg1"/>
                  </a:solidFill>
                  <a:latin typeface="Symbol" pitchFamily="2" charset="2"/>
                </a:rPr>
                <a:t> = 75 </a:t>
              </a:r>
              <a:r>
                <a:rPr lang="en-US" altLang="zh-CN" sz="1400" b="1" dirty="0" err="1">
                  <a:solidFill>
                    <a:schemeClr val="bg1"/>
                  </a:solidFill>
                </a:rPr>
                <a:t>ps</a:t>
              </a:r>
              <a:endParaRPr lang="en-GB" sz="1400" dirty="0">
                <a:solidFill>
                  <a:schemeClr val="bg1"/>
                </a:solidFill>
              </a:endParaRPr>
            </a:p>
          </p:txBody>
        </p:sp>
      </p:grpSp>
      <p:pic>
        <p:nvPicPr>
          <p:cNvPr id="6" name="图片 12">
            <a:extLst>
              <a:ext uri="{FF2B5EF4-FFF2-40B4-BE49-F238E27FC236}">
                <a16:creationId xmlns:a16="http://schemas.microsoft.com/office/drawing/2014/main" id="{F5FC7724-28FB-89FB-A848-3EA6292E32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2604" y="399163"/>
            <a:ext cx="3297621" cy="2418466"/>
          </a:xfrm>
          <a:prstGeom prst="rect">
            <a:avLst/>
          </a:prstGeom>
        </p:spPr>
      </p:pic>
      <p:sp>
        <p:nvSpPr>
          <p:cNvPr id="8" name="ZoneTexte 7">
            <a:extLst>
              <a:ext uri="{FF2B5EF4-FFF2-40B4-BE49-F238E27FC236}">
                <a16:creationId xmlns:a16="http://schemas.microsoft.com/office/drawing/2014/main" id="{41B62171-BDC8-3853-ECBB-4FF3E36F08DC}"/>
              </a:ext>
            </a:extLst>
          </p:cNvPr>
          <p:cNvSpPr txBox="1"/>
          <p:nvPr/>
        </p:nvSpPr>
        <p:spPr>
          <a:xfrm>
            <a:off x="3808385" y="6468908"/>
            <a:ext cx="1975190" cy="369332"/>
          </a:xfrm>
          <a:prstGeom prst="rect">
            <a:avLst/>
          </a:prstGeom>
          <a:noFill/>
        </p:spPr>
        <p:txBody>
          <a:bodyPr wrap="square" rtlCol="0">
            <a:spAutoFit/>
          </a:bodyPr>
          <a:lstStyle/>
          <a:p>
            <a:r>
              <a:rPr lang="en-GB" dirty="0"/>
              <a:t>Electronics only</a:t>
            </a:r>
          </a:p>
        </p:txBody>
      </p:sp>
      <p:pic>
        <p:nvPicPr>
          <p:cNvPr id="12" name="Image 11">
            <a:extLst>
              <a:ext uri="{FF2B5EF4-FFF2-40B4-BE49-F238E27FC236}">
                <a16:creationId xmlns:a16="http://schemas.microsoft.com/office/drawing/2014/main" id="{BD962B9C-DF94-997F-5C09-05139E5C2AEB}"/>
              </a:ext>
            </a:extLst>
          </p:cNvPr>
          <p:cNvPicPr>
            <a:picLocks noChangeAspect="1"/>
          </p:cNvPicPr>
          <p:nvPr/>
        </p:nvPicPr>
        <p:blipFill>
          <a:blip r:embed="rId5"/>
          <a:stretch>
            <a:fillRect/>
          </a:stretch>
        </p:blipFill>
        <p:spPr>
          <a:xfrm>
            <a:off x="597728" y="313796"/>
            <a:ext cx="1935379" cy="2494489"/>
          </a:xfrm>
          <a:prstGeom prst="rect">
            <a:avLst/>
          </a:prstGeom>
        </p:spPr>
      </p:pic>
      <p:pic>
        <p:nvPicPr>
          <p:cNvPr id="13" name="Image 12">
            <a:extLst>
              <a:ext uri="{FF2B5EF4-FFF2-40B4-BE49-F238E27FC236}">
                <a16:creationId xmlns:a16="http://schemas.microsoft.com/office/drawing/2014/main" id="{D53CA23D-B82A-5E7D-4D3B-275B5AA7C936}"/>
              </a:ext>
            </a:extLst>
          </p:cNvPr>
          <p:cNvPicPr>
            <a:picLocks noChangeAspect="1"/>
          </p:cNvPicPr>
          <p:nvPr/>
        </p:nvPicPr>
        <p:blipFill>
          <a:blip r:embed="rId6"/>
          <a:stretch>
            <a:fillRect/>
          </a:stretch>
        </p:blipFill>
        <p:spPr>
          <a:xfrm>
            <a:off x="2711049" y="339709"/>
            <a:ext cx="1935379" cy="2494489"/>
          </a:xfrm>
          <a:prstGeom prst="rect">
            <a:avLst/>
          </a:prstGeom>
        </p:spPr>
      </p:pic>
    </p:spTree>
    <p:extLst>
      <p:ext uri="{BB962C8B-B14F-4D97-AF65-F5344CB8AC3E}">
        <p14:creationId xmlns:p14="http://schemas.microsoft.com/office/powerpoint/2010/main" val="1585267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27CF0D1-2CA8-ADDB-E312-FB511AFB2124}"/>
              </a:ext>
            </a:extLst>
          </p:cNvPr>
          <p:cNvPicPr>
            <a:picLocks noChangeAspect="1"/>
          </p:cNvPicPr>
          <p:nvPr/>
        </p:nvPicPr>
        <p:blipFill>
          <a:blip r:embed="rId2"/>
          <a:stretch>
            <a:fillRect/>
          </a:stretch>
        </p:blipFill>
        <p:spPr>
          <a:xfrm>
            <a:off x="1000067" y="627017"/>
            <a:ext cx="7772400" cy="5603965"/>
          </a:xfrm>
          <a:prstGeom prst="rect">
            <a:avLst/>
          </a:prstGeom>
        </p:spPr>
      </p:pic>
    </p:spTree>
    <p:extLst>
      <p:ext uri="{BB962C8B-B14F-4D97-AF65-F5344CB8AC3E}">
        <p14:creationId xmlns:p14="http://schemas.microsoft.com/office/powerpoint/2010/main" val="981858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BADD45A-ABEE-A899-B7E1-383D79F21B35}"/>
              </a:ext>
            </a:extLst>
          </p:cNvPr>
          <p:cNvGrpSpPr/>
          <p:nvPr/>
        </p:nvGrpSpPr>
        <p:grpSpPr>
          <a:xfrm>
            <a:off x="637120" y="1234343"/>
            <a:ext cx="8133902" cy="5667081"/>
            <a:chOff x="725285" y="960023"/>
            <a:chExt cx="8133902" cy="5667081"/>
          </a:xfrm>
        </p:grpSpPr>
        <p:pic>
          <p:nvPicPr>
            <p:cNvPr id="3" name="Picture 1" descr="page18image14341408">
              <a:extLst>
                <a:ext uri="{FF2B5EF4-FFF2-40B4-BE49-F238E27FC236}">
                  <a16:creationId xmlns:a16="http://schemas.microsoft.com/office/drawing/2014/main" id="{D5773D90-74E2-6CEA-66C7-28A77E3DF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660" y="4433794"/>
              <a:ext cx="1897833" cy="165055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05604D7F-1C5C-EDCB-C78A-CD8588FE2C0D}"/>
                </a:ext>
              </a:extLst>
            </p:cNvPr>
            <p:cNvPicPr>
              <a:picLocks noChangeAspect="1"/>
            </p:cNvPicPr>
            <p:nvPr/>
          </p:nvPicPr>
          <p:blipFill>
            <a:blip r:embed="rId3"/>
            <a:stretch>
              <a:fillRect/>
            </a:stretch>
          </p:blipFill>
          <p:spPr>
            <a:xfrm>
              <a:off x="840903" y="1512435"/>
              <a:ext cx="1624271" cy="1091719"/>
            </a:xfrm>
            <a:prstGeom prst="rect">
              <a:avLst/>
            </a:prstGeom>
          </p:spPr>
        </p:pic>
        <p:pic>
          <p:nvPicPr>
            <p:cNvPr id="5" name="Image 4">
              <a:extLst>
                <a:ext uri="{FF2B5EF4-FFF2-40B4-BE49-F238E27FC236}">
                  <a16:creationId xmlns:a16="http://schemas.microsoft.com/office/drawing/2014/main" id="{F511E156-6D98-AB20-DFC1-F0F4C666D403}"/>
                </a:ext>
              </a:extLst>
            </p:cNvPr>
            <p:cNvPicPr>
              <a:picLocks noChangeAspect="1"/>
            </p:cNvPicPr>
            <p:nvPr/>
          </p:nvPicPr>
          <p:blipFill>
            <a:blip r:embed="rId4"/>
            <a:stretch>
              <a:fillRect/>
            </a:stretch>
          </p:blipFill>
          <p:spPr>
            <a:xfrm>
              <a:off x="823930" y="2953072"/>
              <a:ext cx="1773292" cy="1191880"/>
            </a:xfrm>
            <a:prstGeom prst="rect">
              <a:avLst/>
            </a:prstGeom>
          </p:spPr>
        </p:pic>
        <p:pic>
          <p:nvPicPr>
            <p:cNvPr id="6" name="Image 5" descr="Une image contenant mur, intérieur, horloge, Rectangle&#10;&#10;Description générée automatiquement">
              <a:extLst>
                <a:ext uri="{FF2B5EF4-FFF2-40B4-BE49-F238E27FC236}">
                  <a16:creationId xmlns:a16="http://schemas.microsoft.com/office/drawing/2014/main" id="{0458B32E-30DE-354C-2CBB-C5DAB52F4B57}"/>
                </a:ext>
              </a:extLst>
            </p:cNvPr>
            <p:cNvPicPr>
              <a:picLocks noChangeAspect="1"/>
            </p:cNvPicPr>
            <p:nvPr/>
          </p:nvPicPr>
          <p:blipFill rotWithShape="1">
            <a:blip r:embed="rId5">
              <a:extLst>
                <a:ext uri="{28A0092B-C50C-407E-A947-70E740481C1C}">
                  <a14:useLocalDpi xmlns:a14="http://schemas.microsoft.com/office/drawing/2010/main" val="0"/>
                </a:ext>
              </a:extLst>
            </a:blip>
            <a:srcRect t="9252" b="13753"/>
            <a:stretch/>
          </p:blipFill>
          <p:spPr>
            <a:xfrm>
              <a:off x="6004717" y="1659094"/>
              <a:ext cx="2611094" cy="1126565"/>
            </a:xfrm>
            <a:prstGeom prst="rect">
              <a:avLst/>
            </a:prstGeom>
          </p:spPr>
        </p:pic>
        <p:pic>
          <p:nvPicPr>
            <p:cNvPr id="7" name="Image 6" descr="Une image contenant Rectangle, cadre photo, mur, carré&#10;&#10;Description générée automatiquement">
              <a:extLst>
                <a:ext uri="{FF2B5EF4-FFF2-40B4-BE49-F238E27FC236}">
                  <a16:creationId xmlns:a16="http://schemas.microsoft.com/office/drawing/2014/main" id="{F7F3ABC1-127B-A9E7-B792-566708DD1F7D}"/>
                </a:ext>
              </a:extLst>
            </p:cNvPr>
            <p:cNvPicPr>
              <a:picLocks noChangeAspect="1"/>
            </p:cNvPicPr>
            <p:nvPr/>
          </p:nvPicPr>
          <p:blipFill rotWithShape="1">
            <a:blip r:embed="rId6">
              <a:extLst>
                <a:ext uri="{28A0092B-C50C-407E-A947-70E740481C1C}">
                  <a14:useLocalDpi xmlns:a14="http://schemas.microsoft.com/office/drawing/2010/main" val="0"/>
                </a:ext>
              </a:extLst>
            </a:blip>
            <a:srcRect t="9280" b="13726"/>
            <a:stretch/>
          </p:blipFill>
          <p:spPr>
            <a:xfrm>
              <a:off x="6061858" y="3276509"/>
              <a:ext cx="2496812" cy="1031292"/>
            </a:xfrm>
            <a:prstGeom prst="rect">
              <a:avLst/>
            </a:prstGeom>
          </p:spPr>
        </p:pic>
        <p:sp>
          <p:nvSpPr>
            <p:cNvPr id="8" name="ZoneTexte 7">
              <a:extLst>
                <a:ext uri="{FF2B5EF4-FFF2-40B4-BE49-F238E27FC236}">
                  <a16:creationId xmlns:a16="http://schemas.microsoft.com/office/drawing/2014/main" id="{8DFB41ED-ECDC-3830-B86D-5A053C7727D9}"/>
                </a:ext>
              </a:extLst>
            </p:cNvPr>
            <p:cNvSpPr txBox="1"/>
            <p:nvPr/>
          </p:nvSpPr>
          <p:spPr>
            <a:xfrm>
              <a:off x="840903" y="960023"/>
              <a:ext cx="2004030" cy="507831"/>
            </a:xfrm>
            <a:prstGeom prst="rect">
              <a:avLst/>
            </a:prstGeom>
            <a:noFill/>
          </p:spPr>
          <p:txBody>
            <a:bodyPr wrap="square" rtlCol="0">
              <a:spAutoFit/>
            </a:bodyPr>
            <a:lstStyle/>
            <a:p>
              <a:r>
                <a:rPr lang="en-GB" sz="1350" dirty="0"/>
                <a:t>Protection paper  to be taken off </a:t>
              </a:r>
            </a:p>
          </p:txBody>
        </p:sp>
        <p:sp>
          <p:nvSpPr>
            <p:cNvPr id="9" name="ZoneTexte 8">
              <a:extLst>
                <a:ext uri="{FF2B5EF4-FFF2-40B4-BE49-F238E27FC236}">
                  <a16:creationId xmlns:a16="http://schemas.microsoft.com/office/drawing/2014/main" id="{E98135A6-3DDA-C033-EF9B-40D68DDC3862}"/>
                </a:ext>
              </a:extLst>
            </p:cNvPr>
            <p:cNvSpPr txBox="1"/>
            <p:nvPr/>
          </p:nvSpPr>
          <p:spPr>
            <a:xfrm>
              <a:off x="3966519" y="3930654"/>
              <a:ext cx="1714500" cy="300082"/>
            </a:xfrm>
            <a:prstGeom prst="rect">
              <a:avLst/>
            </a:prstGeom>
            <a:noFill/>
          </p:spPr>
          <p:txBody>
            <a:bodyPr wrap="square" rtlCol="0">
              <a:spAutoFit/>
            </a:bodyPr>
            <a:lstStyle/>
            <a:p>
              <a:r>
                <a:rPr lang="en-GB" sz="1350" dirty="0">
                  <a:solidFill>
                    <a:schemeClr val="bg1"/>
                  </a:solidFill>
                </a:rPr>
                <a:t>Spacers are placed</a:t>
              </a:r>
            </a:p>
          </p:txBody>
        </p:sp>
        <p:sp>
          <p:nvSpPr>
            <p:cNvPr id="10" name="ZoneTexte 9">
              <a:extLst>
                <a:ext uri="{FF2B5EF4-FFF2-40B4-BE49-F238E27FC236}">
                  <a16:creationId xmlns:a16="http://schemas.microsoft.com/office/drawing/2014/main" id="{85B5242E-4069-C5DF-4DAF-3BDDCB352E0D}"/>
                </a:ext>
              </a:extLst>
            </p:cNvPr>
            <p:cNvSpPr txBox="1"/>
            <p:nvPr/>
          </p:nvSpPr>
          <p:spPr>
            <a:xfrm>
              <a:off x="725285" y="2680863"/>
              <a:ext cx="2383790" cy="300082"/>
            </a:xfrm>
            <a:prstGeom prst="rect">
              <a:avLst/>
            </a:prstGeom>
            <a:noFill/>
          </p:spPr>
          <p:txBody>
            <a:bodyPr wrap="square" rtlCol="0">
              <a:spAutoFit/>
            </a:bodyPr>
            <a:lstStyle/>
            <a:p>
              <a:r>
                <a:rPr lang="en-GB" sz="1350" dirty="0"/>
                <a:t>Grid for spacer positioning</a:t>
              </a:r>
            </a:p>
          </p:txBody>
        </p:sp>
        <p:sp>
          <p:nvSpPr>
            <p:cNvPr id="11" name="ZoneTexte 10">
              <a:extLst>
                <a:ext uri="{FF2B5EF4-FFF2-40B4-BE49-F238E27FC236}">
                  <a16:creationId xmlns:a16="http://schemas.microsoft.com/office/drawing/2014/main" id="{96E82F21-B988-95B7-35BF-8AD8F2FBF8A9}"/>
                </a:ext>
              </a:extLst>
            </p:cNvPr>
            <p:cNvSpPr txBox="1"/>
            <p:nvPr/>
          </p:nvSpPr>
          <p:spPr>
            <a:xfrm>
              <a:off x="5606879" y="1202396"/>
              <a:ext cx="3252308" cy="300082"/>
            </a:xfrm>
            <a:prstGeom prst="rect">
              <a:avLst/>
            </a:prstGeom>
            <a:noFill/>
          </p:spPr>
          <p:txBody>
            <a:bodyPr wrap="square" rtlCol="0">
              <a:spAutoFit/>
            </a:bodyPr>
            <a:lstStyle/>
            <a:p>
              <a:r>
                <a:rPr lang="en-GB" sz="1350" dirty="0"/>
                <a:t>Several gaps put one over the the other</a:t>
              </a:r>
            </a:p>
          </p:txBody>
        </p:sp>
        <p:sp>
          <p:nvSpPr>
            <p:cNvPr id="12" name="ZoneTexte 11">
              <a:extLst>
                <a:ext uri="{FF2B5EF4-FFF2-40B4-BE49-F238E27FC236}">
                  <a16:creationId xmlns:a16="http://schemas.microsoft.com/office/drawing/2014/main" id="{A8F2EDF7-5EC8-396F-FCC8-6C54040627CB}"/>
                </a:ext>
              </a:extLst>
            </p:cNvPr>
            <p:cNvSpPr txBox="1"/>
            <p:nvPr/>
          </p:nvSpPr>
          <p:spPr>
            <a:xfrm>
              <a:off x="6004717" y="2953072"/>
              <a:ext cx="2611094" cy="300082"/>
            </a:xfrm>
            <a:prstGeom prst="rect">
              <a:avLst/>
            </a:prstGeom>
            <a:noFill/>
          </p:spPr>
          <p:txBody>
            <a:bodyPr wrap="square" rtlCol="0">
              <a:spAutoFit/>
            </a:bodyPr>
            <a:lstStyle/>
            <a:p>
              <a:r>
                <a:rPr lang="en-GB" sz="1350" dirty="0"/>
                <a:t>Anode (last  plate with coating)</a:t>
              </a:r>
            </a:p>
          </p:txBody>
        </p:sp>
        <p:pic>
          <p:nvPicPr>
            <p:cNvPr id="13" name="Image 12">
              <a:extLst>
                <a:ext uri="{FF2B5EF4-FFF2-40B4-BE49-F238E27FC236}">
                  <a16:creationId xmlns:a16="http://schemas.microsoft.com/office/drawing/2014/main" id="{38EC29C0-53BB-FEDC-E9C4-C27B8C941313}"/>
                </a:ext>
              </a:extLst>
            </p:cNvPr>
            <p:cNvPicPr>
              <a:picLocks noChangeAspect="1"/>
            </p:cNvPicPr>
            <p:nvPr/>
          </p:nvPicPr>
          <p:blipFill>
            <a:blip r:embed="rId7"/>
            <a:stretch>
              <a:fillRect/>
            </a:stretch>
          </p:blipFill>
          <p:spPr>
            <a:xfrm rot="16200000">
              <a:off x="6724773" y="4047880"/>
              <a:ext cx="1228122" cy="2553953"/>
            </a:xfrm>
            <a:prstGeom prst="rect">
              <a:avLst/>
            </a:prstGeom>
          </p:spPr>
        </p:pic>
        <p:sp>
          <p:nvSpPr>
            <p:cNvPr id="14" name="ZoneTexte 13">
              <a:extLst>
                <a:ext uri="{FF2B5EF4-FFF2-40B4-BE49-F238E27FC236}">
                  <a16:creationId xmlns:a16="http://schemas.microsoft.com/office/drawing/2014/main" id="{A308D716-683A-1A45-9E77-92102ED21E08}"/>
                </a:ext>
              </a:extLst>
            </p:cNvPr>
            <p:cNvSpPr txBox="1"/>
            <p:nvPr/>
          </p:nvSpPr>
          <p:spPr>
            <a:xfrm>
              <a:off x="6737530" y="4433795"/>
              <a:ext cx="2004029" cy="300082"/>
            </a:xfrm>
            <a:prstGeom prst="rect">
              <a:avLst/>
            </a:prstGeom>
            <a:noFill/>
          </p:spPr>
          <p:txBody>
            <a:bodyPr wrap="square" rtlCol="0">
              <a:spAutoFit/>
            </a:bodyPr>
            <a:lstStyle/>
            <a:p>
              <a:r>
                <a:rPr lang="en-GB" sz="1350" dirty="0"/>
                <a:t>   4-gap RPC</a:t>
              </a:r>
            </a:p>
          </p:txBody>
        </p:sp>
        <p:sp>
          <p:nvSpPr>
            <p:cNvPr id="15" name="ZoneTexte 14">
              <a:extLst>
                <a:ext uri="{FF2B5EF4-FFF2-40B4-BE49-F238E27FC236}">
                  <a16:creationId xmlns:a16="http://schemas.microsoft.com/office/drawing/2014/main" id="{25FF996B-75ED-2102-0E8C-A95FC78BBAD2}"/>
                </a:ext>
              </a:extLst>
            </p:cNvPr>
            <p:cNvSpPr txBox="1"/>
            <p:nvPr/>
          </p:nvSpPr>
          <p:spPr>
            <a:xfrm>
              <a:off x="725285" y="6119273"/>
              <a:ext cx="2616341" cy="507831"/>
            </a:xfrm>
            <a:prstGeom prst="rect">
              <a:avLst/>
            </a:prstGeom>
            <a:noFill/>
          </p:spPr>
          <p:txBody>
            <a:bodyPr wrap="square" rtlCol="0">
              <a:spAutoFit/>
            </a:bodyPr>
            <a:lstStyle/>
            <a:p>
              <a:r>
                <a:rPr lang="en-GB" sz="1350" dirty="0"/>
                <a:t>Glass thickness: 280 µm</a:t>
              </a:r>
            </a:p>
            <a:p>
              <a:r>
                <a:rPr lang="en-GB" sz="1350" dirty="0"/>
                <a:t>Gas gap: 220 µm</a:t>
              </a:r>
            </a:p>
          </p:txBody>
        </p:sp>
      </p:grpSp>
      <p:sp>
        <p:nvSpPr>
          <p:cNvPr id="16" name="ZoneTexte 15">
            <a:extLst>
              <a:ext uri="{FF2B5EF4-FFF2-40B4-BE49-F238E27FC236}">
                <a16:creationId xmlns:a16="http://schemas.microsoft.com/office/drawing/2014/main" id="{228F015F-DC17-F6B3-9006-155639FD7A5F}"/>
              </a:ext>
            </a:extLst>
          </p:cNvPr>
          <p:cNvSpPr txBox="1"/>
          <p:nvPr/>
        </p:nvSpPr>
        <p:spPr>
          <a:xfrm>
            <a:off x="2597772" y="125202"/>
            <a:ext cx="5146766" cy="369332"/>
          </a:xfrm>
          <a:prstGeom prst="rect">
            <a:avLst/>
          </a:prstGeom>
          <a:noFill/>
        </p:spPr>
        <p:txBody>
          <a:bodyPr wrap="square" rtlCol="0">
            <a:spAutoFit/>
          </a:bodyPr>
          <a:lstStyle/>
          <a:p>
            <a:r>
              <a:rPr lang="en-US" b="1" dirty="0">
                <a:solidFill>
                  <a:srgbClr val="FF0000"/>
                </a:solidFill>
              </a:rPr>
              <a:t>New  and easy way of construction MRPC </a:t>
            </a:r>
          </a:p>
        </p:txBody>
      </p:sp>
      <p:grpSp>
        <p:nvGrpSpPr>
          <p:cNvPr id="17" name="Groupe 16">
            <a:extLst>
              <a:ext uri="{FF2B5EF4-FFF2-40B4-BE49-F238E27FC236}">
                <a16:creationId xmlns:a16="http://schemas.microsoft.com/office/drawing/2014/main" id="{331C99C2-22B7-F1D7-6687-FF3AAAD6CD51}"/>
              </a:ext>
            </a:extLst>
          </p:cNvPr>
          <p:cNvGrpSpPr/>
          <p:nvPr/>
        </p:nvGrpSpPr>
        <p:grpSpPr>
          <a:xfrm>
            <a:off x="2737621" y="2441945"/>
            <a:ext cx="3252310" cy="3150392"/>
            <a:chOff x="2737621" y="1600827"/>
            <a:chExt cx="3884682" cy="4002548"/>
          </a:xfrm>
        </p:grpSpPr>
        <p:pic>
          <p:nvPicPr>
            <p:cNvPr id="18" name="Image 17" descr="Une image contenant capture d’écran, diagramme, Rectangle, ligne&#10;&#10;Description générée automatiquement">
              <a:extLst>
                <a:ext uri="{FF2B5EF4-FFF2-40B4-BE49-F238E27FC236}">
                  <a16:creationId xmlns:a16="http://schemas.microsoft.com/office/drawing/2014/main" id="{147304AB-B2DE-55B5-3CA7-52E201A62E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4695" y="1714041"/>
              <a:ext cx="3867608" cy="3092279"/>
            </a:xfrm>
            <a:prstGeom prst="rect">
              <a:avLst/>
            </a:prstGeom>
          </p:spPr>
        </p:pic>
        <p:sp>
          <p:nvSpPr>
            <p:cNvPr id="19" name="ZoneTexte 18">
              <a:extLst>
                <a:ext uri="{FF2B5EF4-FFF2-40B4-BE49-F238E27FC236}">
                  <a16:creationId xmlns:a16="http://schemas.microsoft.com/office/drawing/2014/main" id="{821D2F41-6EE5-DD36-6ACF-1FA55B6A840D}"/>
                </a:ext>
              </a:extLst>
            </p:cNvPr>
            <p:cNvSpPr txBox="1"/>
            <p:nvPr/>
          </p:nvSpPr>
          <p:spPr>
            <a:xfrm>
              <a:off x="2754693" y="4036026"/>
              <a:ext cx="607894" cy="58654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Gas inlet</a:t>
              </a:r>
            </a:p>
          </p:txBody>
        </p:sp>
        <p:sp>
          <p:nvSpPr>
            <p:cNvPr id="20" name="ZoneTexte 19">
              <a:extLst>
                <a:ext uri="{FF2B5EF4-FFF2-40B4-BE49-F238E27FC236}">
                  <a16:creationId xmlns:a16="http://schemas.microsoft.com/office/drawing/2014/main" id="{8DD987D8-01E5-EF70-8A58-C4BB2988DDAE}"/>
                </a:ext>
              </a:extLst>
            </p:cNvPr>
            <p:cNvSpPr txBox="1"/>
            <p:nvPr/>
          </p:nvSpPr>
          <p:spPr>
            <a:xfrm>
              <a:off x="2737621" y="1708448"/>
              <a:ext cx="765891" cy="58654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Gas outlet</a:t>
              </a:r>
            </a:p>
          </p:txBody>
        </p:sp>
        <p:sp>
          <p:nvSpPr>
            <p:cNvPr id="21" name="ZoneTexte 20">
              <a:extLst>
                <a:ext uri="{FF2B5EF4-FFF2-40B4-BE49-F238E27FC236}">
                  <a16:creationId xmlns:a16="http://schemas.microsoft.com/office/drawing/2014/main" id="{F5087413-19E7-F153-469B-6F98E98BBF7E}"/>
                </a:ext>
              </a:extLst>
            </p:cNvPr>
            <p:cNvSpPr txBox="1"/>
            <p:nvPr/>
          </p:nvSpPr>
          <p:spPr>
            <a:xfrm>
              <a:off x="5941454" y="2506877"/>
              <a:ext cx="680849" cy="586542"/>
            </a:xfrm>
            <a:prstGeom prst="rect">
              <a:avLst/>
            </a:prstGeom>
            <a:solidFill>
              <a:schemeClr val="bg1"/>
            </a:solidFill>
          </p:spPr>
          <p:txBody>
            <a:bodyPr wrap="square" rtlCol="0">
              <a:spAutoFit/>
            </a:bodyPr>
            <a:lstStyle/>
            <a:p>
              <a:r>
                <a:rPr lang="en-GB" sz="1200" dirty="0"/>
                <a:t>Outer frame</a:t>
              </a:r>
            </a:p>
          </p:txBody>
        </p:sp>
        <p:cxnSp>
          <p:nvCxnSpPr>
            <p:cNvPr id="22" name="Connecteur droit avec flèche 21">
              <a:extLst>
                <a:ext uri="{FF2B5EF4-FFF2-40B4-BE49-F238E27FC236}">
                  <a16:creationId xmlns:a16="http://schemas.microsoft.com/office/drawing/2014/main" id="{BBD76101-049C-7CBD-FABD-C5AB8B7A01C5}"/>
                </a:ext>
              </a:extLst>
            </p:cNvPr>
            <p:cNvCxnSpPr>
              <a:cxnSpLocks/>
            </p:cNvCxnSpPr>
            <p:nvPr/>
          </p:nvCxnSpPr>
          <p:spPr>
            <a:xfrm flipH="1">
              <a:off x="5496918" y="2739984"/>
              <a:ext cx="508035" cy="2479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7CDF699-DBD8-F56D-20A8-61DFB6D8A933}"/>
                </a:ext>
              </a:extLst>
            </p:cNvPr>
            <p:cNvSpPr/>
            <p:nvPr/>
          </p:nvSpPr>
          <p:spPr>
            <a:xfrm>
              <a:off x="4562161" y="1600827"/>
              <a:ext cx="1857321" cy="367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Silicone filling area</a:t>
              </a:r>
            </a:p>
          </p:txBody>
        </p:sp>
        <p:sp>
          <p:nvSpPr>
            <p:cNvPr id="24" name="ZoneTexte 23">
              <a:extLst>
                <a:ext uri="{FF2B5EF4-FFF2-40B4-BE49-F238E27FC236}">
                  <a16:creationId xmlns:a16="http://schemas.microsoft.com/office/drawing/2014/main" id="{097CBCD1-33CC-FB37-E89C-75CDB09D8B07}"/>
                </a:ext>
              </a:extLst>
            </p:cNvPr>
            <p:cNvSpPr txBox="1"/>
            <p:nvPr/>
          </p:nvSpPr>
          <p:spPr>
            <a:xfrm>
              <a:off x="3970266" y="5251450"/>
              <a:ext cx="1183789" cy="351925"/>
            </a:xfrm>
            <a:prstGeom prst="rect">
              <a:avLst/>
            </a:prstGeom>
            <a:solidFill>
              <a:schemeClr val="bg1"/>
            </a:solidFill>
          </p:spPr>
          <p:txBody>
            <a:bodyPr wrap="square" rtlCol="0">
              <a:spAutoFit/>
            </a:bodyPr>
            <a:lstStyle/>
            <a:p>
              <a:r>
                <a:rPr lang="en-GB" sz="1200" dirty="0"/>
                <a:t>Inner frame</a:t>
              </a:r>
            </a:p>
          </p:txBody>
        </p:sp>
        <p:cxnSp>
          <p:nvCxnSpPr>
            <p:cNvPr id="25" name="Connecteur droit avec flèche 24">
              <a:extLst>
                <a:ext uri="{FF2B5EF4-FFF2-40B4-BE49-F238E27FC236}">
                  <a16:creationId xmlns:a16="http://schemas.microsoft.com/office/drawing/2014/main" id="{E50F14AF-1D4C-A3FF-E9C8-828B8EB9A8E0}"/>
                </a:ext>
              </a:extLst>
            </p:cNvPr>
            <p:cNvCxnSpPr>
              <a:cxnSpLocks/>
            </p:cNvCxnSpPr>
            <p:nvPr/>
          </p:nvCxnSpPr>
          <p:spPr>
            <a:xfrm flipV="1">
              <a:off x="4562161" y="4613708"/>
              <a:ext cx="0" cy="7043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ZoneTexte 25">
            <a:extLst>
              <a:ext uri="{FF2B5EF4-FFF2-40B4-BE49-F238E27FC236}">
                <a16:creationId xmlns:a16="http://schemas.microsoft.com/office/drawing/2014/main" id="{4F799113-AE89-79A9-DFFD-12205A13D653}"/>
              </a:ext>
            </a:extLst>
          </p:cNvPr>
          <p:cNvSpPr txBox="1"/>
          <p:nvPr/>
        </p:nvSpPr>
        <p:spPr>
          <a:xfrm>
            <a:off x="567722" y="750857"/>
            <a:ext cx="7823540" cy="369332"/>
          </a:xfrm>
          <a:prstGeom prst="rect">
            <a:avLst/>
          </a:prstGeom>
          <a:noFill/>
        </p:spPr>
        <p:txBody>
          <a:bodyPr wrap="square" rtlCol="0">
            <a:spAutoFit/>
          </a:bodyPr>
          <a:lstStyle/>
          <a:p>
            <a:r>
              <a:rPr lang="en-US" dirty="0"/>
              <a:t>Using mylar foil and double-face tape to produce spacers of the required height</a:t>
            </a:r>
          </a:p>
        </p:txBody>
      </p:sp>
    </p:spTree>
    <p:extLst>
      <p:ext uri="{BB962C8B-B14F-4D97-AF65-F5344CB8AC3E}">
        <p14:creationId xmlns:p14="http://schemas.microsoft.com/office/powerpoint/2010/main" val="2517194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5BE36B-89A1-04C9-BC1A-0EAB39337C83}"/>
              </a:ext>
            </a:extLst>
          </p:cNvPr>
          <p:cNvSpPr txBox="1"/>
          <p:nvPr/>
        </p:nvSpPr>
        <p:spPr>
          <a:xfrm>
            <a:off x="329837" y="180449"/>
            <a:ext cx="7991203" cy="1815882"/>
          </a:xfrm>
          <a:prstGeom prst="rect">
            <a:avLst/>
          </a:prstGeom>
          <a:noFill/>
        </p:spPr>
        <p:txBody>
          <a:bodyPr wrap="square" rtlCol="0">
            <a:spAutoFit/>
          </a:bodyPr>
          <a:lstStyle/>
          <a:p>
            <a:endParaRPr lang="en-GB" sz="1600" dirty="0"/>
          </a:p>
          <a:p>
            <a:r>
              <a:rPr lang="en-GB" sz="1600" dirty="0"/>
              <a:t>MRPC of 3, 4 and 5 gaps  of 50 cm X 33 cm were built using home made spacers of 220 µm  height and glass plates of 330 µm</a:t>
            </a:r>
          </a:p>
          <a:p>
            <a:endParaRPr lang="en-GB" sz="1600" dirty="0"/>
          </a:p>
          <a:p>
            <a:pPr marL="214313" indent="-214313">
              <a:buFont typeface="Wingdings" pitchFamily="2" charset="2"/>
              <a:buChar char="à"/>
            </a:pPr>
            <a:r>
              <a:rPr lang="en-GB" sz="1600" dirty="0">
                <a:sym typeface="Wingdings" pitchFamily="2" charset="2"/>
              </a:rPr>
              <a:t>Homogeneity studied thanks to 1 cm x 1 cm  pickup pads with HR ASICs from SDHCAL electronics. 3 cm  pitch  leads to better homogeneity and lower noise than 5 cm pitch. </a:t>
            </a:r>
          </a:p>
          <a:p>
            <a:endParaRPr lang="en-GB" sz="1600" dirty="0"/>
          </a:p>
        </p:txBody>
      </p:sp>
      <p:sp>
        <p:nvSpPr>
          <p:cNvPr id="3" name="AutoShape 2">
            <a:extLst>
              <a:ext uri="{FF2B5EF4-FFF2-40B4-BE49-F238E27FC236}">
                <a16:creationId xmlns:a16="http://schemas.microsoft.com/office/drawing/2014/main" id="{131DBBA2-6CE9-4903-3CB2-BA6D853A4699}"/>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5" name="Image 4">
            <a:extLst>
              <a:ext uri="{FF2B5EF4-FFF2-40B4-BE49-F238E27FC236}">
                <a16:creationId xmlns:a16="http://schemas.microsoft.com/office/drawing/2014/main" id="{20B4B351-714D-AC1E-37B7-8C95CC7BD496}"/>
              </a:ext>
            </a:extLst>
          </p:cNvPr>
          <p:cNvPicPr>
            <a:picLocks noChangeAspect="1"/>
          </p:cNvPicPr>
          <p:nvPr/>
        </p:nvPicPr>
        <p:blipFill>
          <a:blip r:embed="rId2"/>
          <a:stretch>
            <a:fillRect/>
          </a:stretch>
        </p:blipFill>
        <p:spPr>
          <a:xfrm>
            <a:off x="5125593" y="1890679"/>
            <a:ext cx="2807591" cy="1424021"/>
          </a:xfrm>
          <a:prstGeom prst="rect">
            <a:avLst/>
          </a:prstGeom>
        </p:spPr>
      </p:pic>
      <p:pic>
        <p:nvPicPr>
          <p:cNvPr id="8" name="Image 7">
            <a:extLst>
              <a:ext uri="{FF2B5EF4-FFF2-40B4-BE49-F238E27FC236}">
                <a16:creationId xmlns:a16="http://schemas.microsoft.com/office/drawing/2014/main" id="{0708F23C-2949-ABB0-C8B2-37C58BCC7153}"/>
              </a:ext>
            </a:extLst>
          </p:cNvPr>
          <p:cNvPicPr>
            <a:picLocks noChangeAspect="1"/>
          </p:cNvPicPr>
          <p:nvPr/>
        </p:nvPicPr>
        <p:blipFill>
          <a:blip r:embed="rId3"/>
          <a:stretch>
            <a:fillRect/>
          </a:stretch>
        </p:blipFill>
        <p:spPr>
          <a:xfrm>
            <a:off x="210229" y="1946000"/>
            <a:ext cx="2404382" cy="3143250"/>
          </a:xfrm>
          <a:prstGeom prst="rect">
            <a:avLst/>
          </a:prstGeom>
        </p:spPr>
      </p:pic>
      <p:pic>
        <p:nvPicPr>
          <p:cNvPr id="9" name="Image 8">
            <a:extLst>
              <a:ext uri="{FF2B5EF4-FFF2-40B4-BE49-F238E27FC236}">
                <a16:creationId xmlns:a16="http://schemas.microsoft.com/office/drawing/2014/main" id="{9BF20C0C-36B9-0DF2-E49B-BC9D2DD6CE5E}"/>
              </a:ext>
            </a:extLst>
          </p:cNvPr>
          <p:cNvPicPr>
            <a:picLocks noChangeAspect="1"/>
          </p:cNvPicPr>
          <p:nvPr/>
        </p:nvPicPr>
        <p:blipFill>
          <a:blip r:embed="rId4"/>
          <a:stretch>
            <a:fillRect/>
          </a:stretch>
        </p:blipFill>
        <p:spPr>
          <a:xfrm rot="5400000">
            <a:off x="2559907" y="1864830"/>
            <a:ext cx="1731243" cy="1581830"/>
          </a:xfrm>
          <a:prstGeom prst="rect">
            <a:avLst/>
          </a:prstGeom>
        </p:spPr>
      </p:pic>
      <p:pic>
        <p:nvPicPr>
          <p:cNvPr id="10" name="Image 9">
            <a:extLst>
              <a:ext uri="{FF2B5EF4-FFF2-40B4-BE49-F238E27FC236}">
                <a16:creationId xmlns:a16="http://schemas.microsoft.com/office/drawing/2014/main" id="{139ECD4E-5F38-954E-3C96-B6E374743EB2}"/>
              </a:ext>
            </a:extLst>
          </p:cNvPr>
          <p:cNvPicPr>
            <a:picLocks noChangeAspect="1"/>
          </p:cNvPicPr>
          <p:nvPr/>
        </p:nvPicPr>
        <p:blipFill>
          <a:blip r:embed="rId5"/>
          <a:stretch>
            <a:fillRect/>
          </a:stretch>
        </p:blipFill>
        <p:spPr>
          <a:xfrm rot="5400000">
            <a:off x="2602942" y="3592298"/>
            <a:ext cx="1688714" cy="1625372"/>
          </a:xfrm>
          <a:prstGeom prst="rect">
            <a:avLst/>
          </a:prstGeom>
        </p:spPr>
      </p:pic>
      <p:pic>
        <p:nvPicPr>
          <p:cNvPr id="11" name="Image 10">
            <a:extLst>
              <a:ext uri="{FF2B5EF4-FFF2-40B4-BE49-F238E27FC236}">
                <a16:creationId xmlns:a16="http://schemas.microsoft.com/office/drawing/2014/main" id="{11A9DB4C-16CC-C802-D014-78637B1204EF}"/>
              </a:ext>
            </a:extLst>
          </p:cNvPr>
          <p:cNvPicPr>
            <a:picLocks noChangeAspect="1"/>
          </p:cNvPicPr>
          <p:nvPr/>
        </p:nvPicPr>
        <p:blipFill>
          <a:blip r:embed="rId6"/>
          <a:stretch>
            <a:fillRect/>
          </a:stretch>
        </p:blipFill>
        <p:spPr>
          <a:xfrm>
            <a:off x="6861992" y="3392951"/>
            <a:ext cx="1920404" cy="1631979"/>
          </a:xfrm>
          <a:prstGeom prst="rect">
            <a:avLst/>
          </a:prstGeom>
        </p:spPr>
      </p:pic>
      <p:pic>
        <p:nvPicPr>
          <p:cNvPr id="12" name="Image 11">
            <a:extLst>
              <a:ext uri="{FF2B5EF4-FFF2-40B4-BE49-F238E27FC236}">
                <a16:creationId xmlns:a16="http://schemas.microsoft.com/office/drawing/2014/main" id="{A6A3D40E-FEB6-526C-AEAF-006213D7C7F8}"/>
              </a:ext>
            </a:extLst>
          </p:cNvPr>
          <p:cNvPicPr>
            <a:picLocks noChangeAspect="1"/>
          </p:cNvPicPr>
          <p:nvPr/>
        </p:nvPicPr>
        <p:blipFill>
          <a:blip r:embed="rId7"/>
          <a:stretch>
            <a:fillRect/>
          </a:stretch>
        </p:blipFill>
        <p:spPr>
          <a:xfrm>
            <a:off x="4477196" y="3227710"/>
            <a:ext cx="2424114" cy="1731243"/>
          </a:xfrm>
          <a:prstGeom prst="rect">
            <a:avLst/>
          </a:prstGeom>
        </p:spPr>
      </p:pic>
      <p:sp>
        <p:nvSpPr>
          <p:cNvPr id="14" name="ZoneTexte 13">
            <a:extLst>
              <a:ext uri="{FF2B5EF4-FFF2-40B4-BE49-F238E27FC236}">
                <a16:creationId xmlns:a16="http://schemas.microsoft.com/office/drawing/2014/main" id="{E89849EC-416F-6716-46BC-ADA0BB778662}"/>
              </a:ext>
            </a:extLst>
          </p:cNvPr>
          <p:cNvSpPr txBox="1"/>
          <p:nvPr/>
        </p:nvSpPr>
        <p:spPr>
          <a:xfrm>
            <a:off x="7289166" y="4859034"/>
            <a:ext cx="1396093" cy="300082"/>
          </a:xfrm>
          <a:prstGeom prst="rect">
            <a:avLst/>
          </a:prstGeom>
          <a:noFill/>
        </p:spPr>
        <p:txBody>
          <a:bodyPr wrap="square">
            <a:spAutoFit/>
          </a:bodyPr>
          <a:lstStyle/>
          <a:p>
            <a:r>
              <a:rPr lang="en-GB" sz="1350" dirty="0">
                <a:sym typeface="Wingdings" pitchFamily="2" charset="2"/>
              </a:rPr>
              <a:t>3 cm  pitch </a:t>
            </a:r>
            <a:endParaRPr lang="en-GB" sz="1350" dirty="0"/>
          </a:p>
        </p:txBody>
      </p:sp>
      <p:sp>
        <p:nvSpPr>
          <p:cNvPr id="15" name="ZoneTexte 14">
            <a:extLst>
              <a:ext uri="{FF2B5EF4-FFF2-40B4-BE49-F238E27FC236}">
                <a16:creationId xmlns:a16="http://schemas.microsoft.com/office/drawing/2014/main" id="{BA370D6E-7F31-76EA-8B49-CC2D1EEF4399}"/>
              </a:ext>
            </a:extLst>
          </p:cNvPr>
          <p:cNvSpPr txBox="1"/>
          <p:nvPr/>
        </p:nvSpPr>
        <p:spPr>
          <a:xfrm>
            <a:off x="5329238" y="4874889"/>
            <a:ext cx="1200150" cy="300082"/>
          </a:xfrm>
          <a:prstGeom prst="rect">
            <a:avLst/>
          </a:prstGeom>
          <a:noFill/>
        </p:spPr>
        <p:txBody>
          <a:bodyPr wrap="square">
            <a:spAutoFit/>
          </a:bodyPr>
          <a:lstStyle/>
          <a:p>
            <a:r>
              <a:rPr lang="en-GB" sz="1350" dirty="0">
                <a:sym typeface="Wingdings" pitchFamily="2" charset="2"/>
              </a:rPr>
              <a:t>5 cm  pitch </a:t>
            </a:r>
            <a:endParaRPr lang="en-GB" sz="1350" dirty="0"/>
          </a:p>
        </p:txBody>
      </p:sp>
      <p:sp>
        <p:nvSpPr>
          <p:cNvPr id="4" name="ZoneTexte 3">
            <a:extLst>
              <a:ext uri="{FF2B5EF4-FFF2-40B4-BE49-F238E27FC236}">
                <a16:creationId xmlns:a16="http://schemas.microsoft.com/office/drawing/2014/main" id="{4C263C5C-57E0-DFD2-2856-F1DC7898E86E}"/>
              </a:ext>
            </a:extLst>
          </p:cNvPr>
          <p:cNvSpPr txBox="1"/>
          <p:nvPr/>
        </p:nvSpPr>
        <p:spPr>
          <a:xfrm>
            <a:off x="102803" y="5539059"/>
            <a:ext cx="5556613" cy="923330"/>
          </a:xfrm>
          <a:prstGeom prst="rect">
            <a:avLst/>
          </a:prstGeom>
          <a:noFill/>
        </p:spPr>
        <p:txBody>
          <a:bodyPr wrap="square" rtlCol="0">
            <a:spAutoFit/>
          </a:bodyPr>
          <a:lstStyle/>
          <a:p>
            <a:r>
              <a:rPr lang="en-US" dirty="0"/>
              <a:t>Next step is to use a  customized version of the </a:t>
            </a:r>
          </a:p>
          <a:p>
            <a:r>
              <a:rPr lang="en-US" dirty="0"/>
              <a:t>spacers  produced by a a company in Taiwan </a:t>
            </a:r>
          </a:p>
          <a:p>
            <a:r>
              <a:rPr lang="en-US" dirty="0"/>
              <a:t>at our request</a:t>
            </a:r>
          </a:p>
        </p:txBody>
      </p:sp>
      <p:pic>
        <p:nvPicPr>
          <p:cNvPr id="6" name="Image 5">
            <a:extLst>
              <a:ext uri="{FF2B5EF4-FFF2-40B4-BE49-F238E27FC236}">
                <a16:creationId xmlns:a16="http://schemas.microsoft.com/office/drawing/2014/main" id="{64499724-FB97-1704-D765-51A959E95A98}"/>
              </a:ext>
            </a:extLst>
          </p:cNvPr>
          <p:cNvPicPr>
            <a:picLocks noChangeAspect="1"/>
          </p:cNvPicPr>
          <p:nvPr/>
        </p:nvPicPr>
        <p:blipFill>
          <a:blip r:embed="rId8"/>
          <a:stretch>
            <a:fillRect/>
          </a:stretch>
        </p:blipFill>
        <p:spPr>
          <a:xfrm>
            <a:off x="4916107" y="5433525"/>
            <a:ext cx="1945885" cy="1134395"/>
          </a:xfrm>
          <a:prstGeom prst="rect">
            <a:avLst/>
          </a:prstGeom>
        </p:spPr>
      </p:pic>
      <p:pic>
        <p:nvPicPr>
          <p:cNvPr id="13" name="Image 12">
            <a:extLst>
              <a:ext uri="{FF2B5EF4-FFF2-40B4-BE49-F238E27FC236}">
                <a16:creationId xmlns:a16="http://schemas.microsoft.com/office/drawing/2014/main" id="{BC4660BE-EC17-0126-D67D-C628131AE88B}"/>
              </a:ext>
            </a:extLst>
          </p:cNvPr>
          <p:cNvPicPr>
            <a:picLocks noChangeAspect="1"/>
          </p:cNvPicPr>
          <p:nvPr/>
        </p:nvPicPr>
        <p:blipFill>
          <a:blip r:embed="rId9"/>
          <a:stretch>
            <a:fillRect/>
          </a:stretch>
        </p:blipFill>
        <p:spPr>
          <a:xfrm>
            <a:off x="7289166" y="5423128"/>
            <a:ext cx="1748940" cy="1134395"/>
          </a:xfrm>
          <a:prstGeom prst="rect">
            <a:avLst/>
          </a:prstGeom>
        </p:spPr>
      </p:pic>
    </p:spTree>
    <p:extLst>
      <p:ext uri="{BB962C8B-B14F-4D97-AF65-F5344CB8AC3E}">
        <p14:creationId xmlns:p14="http://schemas.microsoft.com/office/powerpoint/2010/main" val="2788105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76475" y="1088839"/>
            <a:ext cx="6489700" cy="4524315"/>
          </a:xfrm>
          <a:prstGeom prst="rect">
            <a:avLst/>
          </a:prstGeom>
          <a:noFill/>
        </p:spPr>
        <p:txBody>
          <a:bodyPr wrap="square" rtlCol="0">
            <a:spAutoFit/>
          </a:bodyPr>
          <a:lstStyle/>
          <a:p>
            <a:endParaRPr lang="en-US" dirty="0"/>
          </a:p>
          <a:p>
            <a:endParaRPr lang="en-US" dirty="0"/>
          </a:p>
          <a:p>
            <a:r>
              <a:rPr lang="en-US" dirty="0"/>
              <a:t> </a:t>
            </a:r>
            <a:r>
              <a:rPr lang="en-US" b="1" dirty="0"/>
              <a:t>SDHCAL</a:t>
            </a:r>
          </a:p>
          <a:p>
            <a:endParaRPr lang="en-US" b="1" dirty="0"/>
          </a:p>
          <a:p>
            <a:pPr marL="285750" indent="-285750">
              <a:buFont typeface="Wingdings" pitchFamily="2" charset="2"/>
              <a:buChar char="ü"/>
            </a:pPr>
            <a:r>
              <a:rPr lang="en-US" dirty="0"/>
              <a:t>Short description</a:t>
            </a:r>
          </a:p>
          <a:p>
            <a:pPr>
              <a:buFont typeface="Wingdings" charset="2"/>
              <a:buChar char="ü"/>
            </a:pPr>
            <a:r>
              <a:rPr lang="en-US" dirty="0"/>
              <a:t> Summary of the most important results</a:t>
            </a:r>
          </a:p>
          <a:p>
            <a:pPr>
              <a:buFont typeface="Wingdings" charset="2"/>
              <a:buChar char="ü"/>
            </a:pPr>
            <a:r>
              <a:rPr lang="en-US" dirty="0"/>
              <a:t>Further improvements on energy reconstruction</a:t>
            </a:r>
          </a:p>
          <a:p>
            <a:endParaRPr lang="en-US" dirty="0"/>
          </a:p>
          <a:p>
            <a:r>
              <a:rPr lang="en-US" b="1" dirty="0"/>
              <a:t>T-SDHCAL</a:t>
            </a:r>
          </a:p>
          <a:p>
            <a:pPr marL="285750" indent="-285750">
              <a:buFont typeface="Wingdings" pitchFamily="2" charset="2"/>
              <a:buChar char="ü"/>
            </a:pPr>
            <a:r>
              <a:rPr lang="en-US" dirty="0"/>
              <a:t>Why timing is useful?</a:t>
            </a:r>
          </a:p>
          <a:p>
            <a:pPr marL="285750" indent="-285750">
              <a:buFont typeface="Wingdings" pitchFamily="2" charset="2"/>
              <a:buChar char="ü"/>
            </a:pPr>
            <a:r>
              <a:rPr lang="en-US" dirty="0"/>
              <a:t> How to achieve it</a:t>
            </a:r>
          </a:p>
          <a:p>
            <a:pPr marL="285750" indent="-285750">
              <a:buFont typeface="Wingdings" pitchFamily="2" charset="2"/>
              <a:buChar char="ü"/>
            </a:pPr>
            <a:r>
              <a:rPr lang="en-US" dirty="0"/>
              <a:t>Future developments</a:t>
            </a:r>
          </a:p>
          <a:p>
            <a:pPr marL="285750" indent="-285750">
              <a:buFont typeface="Wingdings" pitchFamily="2" charset="2"/>
              <a:buChar char="ü"/>
            </a:pPr>
            <a:endParaRPr lang="en-US" b="1" dirty="0"/>
          </a:p>
          <a:p>
            <a:endParaRPr lang="en-US" dirty="0"/>
          </a:p>
          <a:p>
            <a:endParaRPr lang="en-US" dirty="0"/>
          </a:p>
          <a:p>
            <a:r>
              <a:rPr lang="en-US" dirty="0"/>
              <a:t> </a:t>
            </a:r>
          </a:p>
        </p:txBody>
      </p:sp>
      <p:sp>
        <p:nvSpPr>
          <p:cNvPr id="3" name="ZoneTexte 2"/>
          <p:cNvSpPr txBox="1"/>
          <p:nvPr/>
        </p:nvSpPr>
        <p:spPr>
          <a:xfrm>
            <a:off x="222794" y="444137"/>
            <a:ext cx="2247900" cy="523220"/>
          </a:xfrm>
          <a:prstGeom prst="rect">
            <a:avLst/>
          </a:prstGeom>
          <a:noFill/>
        </p:spPr>
        <p:txBody>
          <a:bodyPr wrap="square" rtlCol="0">
            <a:spAutoFit/>
          </a:bodyPr>
          <a:lstStyle/>
          <a:p>
            <a:r>
              <a:rPr lang="en-GB" sz="2800" b="1" dirty="0">
                <a:solidFill>
                  <a:srgbClr val="FF0000"/>
                </a:solidFill>
              </a:rPr>
              <a:t>Outline</a:t>
            </a:r>
          </a:p>
        </p:txBody>
      </p:sp>
    </p:spTree>
    <p:extLst>
      <p:ext uri="{BB962C8B-B14F-4D97-AF65-F5344CB8AC3E}">
        <p14:creationId xmlns:p14="http://schemas.microsoft.com/office/powerpoint/2010/main" val="3017465960"/>
      </p:ext>
    </p:extLst>
  </p:cSld>
  <p:clrMapOvr>
    <a:masterClrMapping/>
  </p:clrMapOvr>
  <mc:AlternateContent xmlns:mc="http://schemas.openxmlformats.org/markup-compatibility/2006" xmlns:p14="http://schemas.microsoft.com/office/powerpoint/2010/main">
    <mc:Choice Requires="p14">
      <p:transition spd="slow" p14:dur="2000" advTm="41177"/>
    </mc:Choice>
    <mc:Fallback xmlns="">
      <p:transition spd="slow" advTm="411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1748884-5701-1440-EDC6-1C78EFE69049}"/>
              </a:ext>
            </a:extLst>
          </p:cNvPr>
          <p:cNvSpPr txBox="1"/>
          <p:nvPr/>
        </p:nvSpPr>
        <p:spPr>
          <a:xfrm>
            <a:off x="417850" y="807570"/>
            <a:ext cx="8308299" cy="1077218"/>
          </a:xfrm>
          <a:prstGeom prst="rect">
            <a:avLst/>
          </a:prstGeom>
          <a:noFill/>
        </p:spPr>
        <p:txBody>
          <a:bodyPr wrap="square">
            <a:spAutoFit/>
          </a:bodyPr>
          <a:lstStyle/>
          <a:p>
            <a:endParaRPr lang="en-GB" sz="1600" dirty="0"/>
          </a:p>
          <a:p>
            <a:r>
              <a:rPr lang="en-GB" sz="1600" dirty="0"/>
              <a:t>M. </a:t>
            </a:r>
            <a:r>
              <a:rPr lang="en-GB" sz="1600" dirty="0" err="1"/>
              <a:t>Verzeroli</a:t>
            </a:r>
            <a:r>
              <a:rPr lang="en-GB" sz="1600" dirty="0"/>
              <a:t> (CERN-IP2I) , have produced a few MRPC  using the same method at CERN and is testing them with CAEN Desktop Digitizer v1730 to assess their timing performance in an independent way using standard gas mixture and new eco-friendly gases  </a:t>
            </a:r>
          </a:p>
        </p:txBody>
      </p:sp>
      <p:pic>
        <p:nvPicPr>
          <p:cNvPr id="4" name="Image 3">
            <a:extLst>
              <a:ext uri="{FF2B5EF4-FFF2-40B4-BE49-F238E27FC236}">
                <a16:creationId xmlns:a16="http://schemas.microsoft.com/office/drawing/2014/main" id="{FA09A866-51C4-869E-2D59-5A8A235AF104}"/>
              </a:ext>
            </a:extLst>
          </p:cNvPr>
          <p:cNvPicPr>
            <a:picLocks noChangeAspect="1"/>
          </p:cNvPicPr>
          <p:nvPr/>
        </p:nvPicPr>
        <p:blipFill>
          <a:blip r:embed="rId2"/>
          <a:stretch>
            <a:fillRect/>
          </a:stretch>
        </p:blipFill>
        <p:spPr>
          <a:xfrm>
            <a:off x="3656294" y="2834235"/>
            <a:ext cx="2398142" cy="2124856"/>
          </a:xfrm>
          <a:prstGeom prst="rect">
            <a:avLst/>
          </a:prstGeom>
        </p:spPr>
      </p:pic>
      <p:pic>
        <p:nvPicPr>
          <p:cNvPr id="5" name="Image 4">
            <a:extLst>
              <a:ext uri="{FF2B5EF4-FFF2-40B4-BE49-F238E27FC236}">
                <a16:creationId xmlns:a16="http://schemas.microsoft.com/office/drawing/2014/main" id="{60F3BB6B-A3C2-253D-1B33-2BAC7A948B17}"/>
              </a:ext>
            </a:extLst>
          </p:cNvPr>
          <p:cNvPicPr>
            <a:picLocks noChangeAspect="1"/>
          </p:cNvPicPr>
          <p:nvPr/>
        </p:nvPicPr>
        <p:blipFill>
          <a:blip r:embed="rId3"/>
          <a:stretch>
            <a:fillRect/>
          </a:stretch>
        </p:blipFill>
        <p:spPr>
          <a:xfrm>
            <a:off x="515628" y="2834235"/>
            <a:ext cx="2929969" cy="2124856"/>
          </a:xfrm>
          <a:prstGeom prst="rect">
            <a:avLst/>
          </a:prstGeom>
        </p:spPr>
      </p:pic>
      <p:pic>
        <p:nvPicPr>
          <p:cNvPr id="2" name="Image 1">
            <a:extLst>
              <a:ext uri="{FF2B5EF4-FFF2-40B4-BE49-F238E27FC236}">
                <a16:creationId xmlns:a16="http://schemas.microsoft.com/office/drawing/2014/main" id="{1664F439-4F70-8A2C-C873-794F323CA275}"/>
              </a:ext>
            </a:extLst>
          </p:cNvPr>
          <p:cNvPicPr>
            <a:picLocks noChangeAspect="1"/>
          </p:cNvPicPr>
          <p:nvPr/>
        </p:nvPicPr>
        <p:blipFill>
          <a:blip r:embed="rId4"/>
          <a:stretch>
            <a:fillRect/>
          </a:stretch>
        </p:blipFill>
        <p:spPr>
          <a:xfrm>
            <a:off x="6430879" y="2953955"/>
            <a:ext cx="2398142" cy="2164746"/>
          </a:xfrm>
          <a:prstGeom prst="rect">
            <a:avLst/>
          </a:prstGeom>
        </p:spPr>
      </p:pic>
      <p:sp>
        <p:nvSpPr>
          <p:cNvPr id="6" name="ZoneTexte 5">
            <a:extLst>
              <a:ext uri="{FF2B5EF4-FFF2-40B4-BE49-F238E27FC236}">
                <a16:creationId xmlns:a16="http://schemas.microsoft.com/office/drawing/2014/main" id="{038EF3A8-901E-DE9B-720E-77BF152A030B}"/>
              </a:ext>
            </a:extLst>
          </p:cNvPr>
          <p:cNvSpPr txBox="1"/>
          <p:nvPr/>
        </p:nvSpPr>
        <p:spPr>
          <a:xfrm>
            <a:off x="4571999" y="6028258"/>
            <a:ext cx="3853543" cy="523220"/>
          </a:xfrm>
          <a:prstGeom prst="rect">
            <a:avLst/>
          </a:prstGeom>
          <a:noFill/>
        </p:spPr>
        <p:txBody>
          <a:bodyPr wrap="square" rtlCol="0">
            <a:spAutoFit/>
          </a:bodyPr>
          <a:lstStyle/>
          <a:p>
            <a:r>
              <a:rPr lang="fr-FR" sz="1400" dirty="0">
                <a:effectLst/>
                <a:latin typeface="Times" pitchFamily="2" charset="0"/>
              </a:rPr>
              <a:t>M. </a:t>
            </a:r>
            <a:r>
              <a:rPr lang="fr-FR" sz="1400" dirty="0" err="1">
                <a:effectLst/>
                <a:latin typeface="Times" pitchFamily="2" charset="0"/>
              </a:rPr>
              <a:t>Verzeroli</a:t>
            </a:r>
            <a:r>
              <a:rPr lang="fr-FR" sz="1400" dirty="0">
                <a:effectLst/>
                <a:latin typeface="Times" pitchFamily="2" charset="0"/>
              </a:rPr>
              <a:t> et al, NIMA 1078 </a:t>
            </a:r>
            <a:r>
              <a:rPr lang="fr-FR" sz="1400" dirty="0">
                <a:effectLst/>
                <a:latin typeface="Helvetica" pitchFamily="2" charset="0"/>
              </a:rPr>
              <a:t>(2025) </a:t>
            </a:r>
            <a:r>
              <a:rPr lang="fr-FR" sz="1400" dirty="0">
                <a:effectLst/>
                <a:latin typeface="Times" pitchFamily="2" charset="0"/>
              </a:rPr>
              <a:t>170591 </a:t>
            </a:r>
          </a:p>
          <a:p>
            <a:endParaRPr lang="en-GB" sz="1400" dirty="0"/>
          </a:p>
        </p:txBody>
      </p:sp>
      <p:sp>
        <p:nvSpPr>
          <p:cNvPr id="7" name="ZoneTexte 6">
            <a:extLst>
              <a:ext uri="{FF2B5EF4-FFF2-40B4-BE49-F238E27FC236}">
                <a16:creationId xmlns:a16="http://schemas.microsoft.com/office/drawing/2014/main" id="{F299BD89-554B-BE55-2472-22FE7BBC6323}"/>
              </a:ext>
            </a:extLst>
          </p:cNvPr>
          <p:cNvSpPr txBox="1"/>
          <p:nvPr/>
        </p:nvSpPr>
        <p:spPr>
          <a:xfrm>
            <a:off x="3179136" y="347672"/>
            <a:ext cx="3019645" cy="369332"/>
          </a:xfrm>
          <a:prstGeom prst="rect">
            <a:avLst/>
          </a:prstGeom>
          <a:noFill/>
        </p:spPr>
        <p:txBody>
          <a:bodyPr wrap="square" rtlCol="0">
            <a:spAutoFit/>
          </a:bodyPr>
          <a:lstStyle/>
          <a:p>
            <a:r>
              <a:rPr lang="en-US" b="1" dirty="0">
                <a:solidFill>
                  <a:srgbClr val="FF0000"/>
                </a:solidFill>
              </a:rPr>
              <a:t>  Towards eco-friendly gases</a:t>
            </a:r>
          </a:p>
        </p:txBody>
      </p:sp>
    </p:spTree>
    <p:extLst>
      <p:ext uri="{BB962C8B-B14F-4D97-AF65-F5344CB8AC3E}">
        <p14:creationId xmlns:p14="http://schemas.microsoft.com/office/powerpoint/2010/main" val="2493737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1EA260-EECD-61F1-88A0-A6DC2F1FECFF}"/>
              </a:ext>
            </a:extLst>
          </p:cNvPr>
          <p:cNvPicPr>
            <a:picLocks noChangeAspect="1"/>
          </p:cNvPicPr>
          <p:nvPr/>
        </p:nvPicPr>
        <p:blipFill>
          <a:blip r:embed="rId3"/>
          <a:stretch>
            <a:fillRect/>
          </a:stretch>
        </p:blipFill>
        <p:spPr>
          <a:xfrm>
            <a:off x="3481386" y="3483824"/>
            <a:ext cx="2181225" cy="2019300"/>
          </a:xfrm>
          <a:prstGeom prst="rect">
            <a:avLst/>
          </a:prstGeom>
        </p:spPr>
      </p:pic>
      <p:pic>
        <p:nvPicPr>
          <p:cNvPr id="4" name="Image 3">
            <a:extLst>
              <a:ext uri="{FF2B5EF4-FFF2-40B4-BE49-F238E27FC236}">
                <a16:creationId xmlns:a16="http://schemas.microsoft.com/office/drawing/2014/main" id="{2EC09B33-CD17-6C57-A242-AA115BA8C71C}"/>
              </a:ext>
            </a:extLst>
          </p:cNvPr>
          <p:cNvPicPr>
            <a:picLocks noChangeAspect="1"/>
          </p:cNvPicPr>
          <p:nvPr/>
        </p:nvPicPr>
        <p:blipFill>
          <a:blip r:embed="rId4"/>
          <a:stretch>
            <a:fillRect/>
          </a:stretch>
        </p:blipFill>
        <p:spPr>
          <a:xfrm>
            <a:off x="219379" y="1418184"/>
            <a:ext cx="1894918" cy="1421189"/>
          </a:xfrm>
          <a:prstGeom prst="rect">
            <a:avLst/>
          </a:prstGeom>
        </p:spPr>
      </p:pic>
      <p:pic>
        <p:nvPicPr>
          <p:cNvPr id="5" name="Image 4">
            <a:extLst>
              <a:ext uri="{FF2B5EF4-FFF2-40B4-BE49-F238E27FC236}">
                <a16:creationId xmlns:a16="http://schemas.microsoft.com/office/drawing/2014/main" id="{2646C098-1AFC-AAB7-417F-471C2A62CB47}"/>
              </a:ext>
            </a:extLst>
          </p:cNvPr>
          <p:cNvPicPr>
            <a:picLocks noChangeAspect="1"/>
          </p:cNvPicPr>
          <p:nvPr/>
        </p:nvPicPr>
        <p:blipFill>
          <a:blip r:embed="rId5"/>
          <a:stretch>
            <a:fillRect/>
          </a:stretch>
        </p:blipFill>
        <p:spPr>
          <a:xfrm>
            <a:off x="2837638" y="1348378"/>
            <a:ext cx="1792108" cy="757251"/>
          </a:xfrm>
          <a:prstGeom prst="rect">
            <a:avLst/>
          </a:prstGeom>
        </p:spPr>
      </p:pic>
      <p:pic>
        <p:nvPicPr>
          <p:cNvPr id="6" name="Image 5">
            <a:extLst>
              <a:ext uri="{FF2B5EF4-FFF2-40B4-BE49-F238E27FC236}">
                <a16:creationId xmlns:a16="http://schemas.microsoft.com/office/drawing/2014/main" id="{816DB9B6-875C-0B5E-0518-A5492B0F4470}"/>
              </a:ext>
            </a:extLst>
          </p:cNvPr>
          <p:cNvPicPr>
            <a:picLocks noChangeAspect="1"/>
          </p:cNvPicPr>
          <p:nvPr/>
        </p:nvPicPr>
        <p:blipFill>
          <a:blip r:embed="rId6"/>
          <a:stretch>
            <a:fillRect/>
          </a:stretch>
        </p:blipFill>
        <p:spPr>
          <a:xfrm>
            <a:off x="2786232" y="2219482"/>
            <a:ext cx="1894919" cy="908669"/>
          </a:xfrm>
          <a:prstGeom prst="rect">
            <a:avLst/>
          </a:prstGeom>
        </p:spPr>
      </p:pic>
      <p:sp>
        <p:nvSpPr>
          <p:cNvPr id="7" name="ZoneTexte 6">
            <a:extLst>
              <a:ext uri="{FF2B5EF4-FFF2-40B4-BE49-F238E27FC236}">
                <a16:creationId xmlns:a16="http://schemas.microsoft.com/office/drawing/2014/main" id="{5739D66F-FE0F-B65B-5F47-0DE25C704464}"/>
              </a:ext>
            </a:extLst>
          </p:cNvPr>
          <p:cNvSpPr txBox="1"/>
          <p:nvPr/>
        </p:nvSpPr>
        <p:spPr>
          <a:xfrm>
            <a:off x="5628012" y="904305"/>
            <a:ext cx="3515988" cy="715581"/>
          </a:xfrm>
          <a:prstGeom prst="rect">
            <a:avLst/>
          </a:prstGeom>
          <a:noFill/>
        </p:spPr>
        <p:txBody>
          <a:bodyPr wrap="square" rtlCol="0">
            <a:spAutoFit/>
          </a:bodyPr>
          <a:lstStyle/>
          <a:p>
            <a:r>
              <a:rPr lang="en-US" sz="1350" b="1" dirty="0"/>
              <a:t>New ASIC</a:t>
            </a:r>
          </a:p>
          <a:p>
            <a:r>
              <a:rPr lang="en-US" sz="1350" dirty="0"/>
              <a:t> </a:t>
            </a:r>
            <a:r>
              <a:rPr lang="en-US" sz="1350" dirty="0" err="1"/>
              <a:t>Caloroc</a:t>
            </a:r>
            <a:r>
              <a:rPr lang="en-US" sz="1350" dirty="0"/>
              <a:t> D? 64ch in 65 nm TSCM</a:t>
            </a:r>
          </a:p>
          <a:p>
            <a:r>
              <a:rPr lang="en-US" sz="1350" dirty="0"/>
              <a:t> and a TDC providing 12 </a:t>
            </a:r>
            <a:r>
              <a:rPr lang="en-US" sz="1350" dirty="0" err="1"/>
              <a:t>ps</a:t>
            </a:r>
            <a:r>
              <a:rPr lang="en-US" sz="1350" dirty="0"/>
              <a:t> time resolution </a:t>
            </a:r>
          </a:p>
        </p:txBody>
      </p:sp>
      <p:pic>
        <p:nvPicPr>
          <p:cNvPr id="10" name="Image 9">
            <a:extLst>
              <a:ext uri="{FF2B5EF4-FFF2-40B4-BE49-F238E27FC236}">
                <a16:creationId xmlns:a16="http://schemas.microsoft.com/office/drawing/2014/main" id="{160518F9-E1C8-10D3-E4E2-38F1F46D7083}"/>
              </a:ext>
            </a:extLst>
          </p:cNvPr>
          <p:cNvPicPr>
            <a:picLocks noChangeAspect="1"/>
          </p:cNvPicPr>
          <p:nvPr/>
        </p:nvPicPr>
        <p:blipFill>
          <a:blip r:embed="rId7"/>
          <a:stretch>
            <a:fillRect/>
          </a:stretch>
        </p:blipFill>
        <p:spPr>
          <a:xfrm flipV="1">
            <a:off x="5147789" y="1589456"/>
            <a:ext cx="3904328" cy="1745367"/>
          </a:xfrm>
          <a:prstGeom prst="rect">
            <a:avLst/>
          </a:prstGeom>
        </p:spPr>
      </p:pic>
      <p:sp>
        <p:nvSpPr>
          <p:cNvPr id="11" name="ZoneTexte 10">
            <a:extLst>
              <a:ext uri="{FF2B5EF4-FFF2-40B4-BE49-F238E27FC236}">
                <a16:creationId xmlns:a16="http://schemas.microsoft.com/office/drawing/2014/main" id="{3FD19146-898D-C2EF-5D34-4EE82290511E}"/>
              </a:ext>
            </a:extLst>
          </p:cNvPr>
          <p:cNvSpPr txBox="1"/>
          <p:nvPr/>
        </p:nvSpPr>
        <p:spPr>
          <a:xfrm>
            <a:off x="286052" y="908275"/>
            <a:ext cx="1171823" cy="300082"/>
          </a:xfrm>
          <a:prstGeom prst="rect">
            <a:avLst/>
          </a:prstGeom>
          <a:noFill/>
        </p:spPr>
        <p:txBody>
          <a:bodyPr wrap="square" rtlCol="0">
            <a:spAutoFit/>
          </a:bodyPr>
          <a:lstStyle/>
          <a:p>
            <a:r>
              <a:rPr lang="en-US" sz="1350" b="1" dirty="0"/>
              <a:t>Large MRPC</a:t>
            </a:r>
          </a:p>
        </p:txBody>
      </p:sp>
      <p:sp>
        <p:nvSpPr>
          <p:cNvPr id="12" name="ZoneTexte 11">
            <a:extLst>
              <a:ext uri="{FF2B5EF4-FFF2-40B4-BE49-F238E27FC236}">
                <a16:creationId xmlns:a16="http://schemas.microsoft.com/office/drawing/2014/main" id="{E0243CE6-5BBA-EA0B-44F3-5A538231D57A}"/>
              </a:ext>
            </a:extLst>
          </p:cNvPr>
          <p:cNvSpPr txBox="1"/>
          <p:nvPr/>
        </p:nvSpPr>
        <p:spPr>
          <a:xfrm>
            <a:off x="3007558" y="944720"/>
            <a:ext cx="1143953" cy="300082"/>
          </a:xfrm>
          <a:prstGeom prst="rect">
            <a:avLst/>
          </a:prstGeom>
          <a:noFill/>
        </p:spPr>
        <p:txBody>
          <a:bodyPr wrap="square" rtlCol="0">
            <a:spAutoFit/>
          </a:bodyPr>
          <a:lstStyle/>
          <a:p>
            <a:r>
              <a:rPr lang="en-US" sz="1350" b="1" dirty="0"/>
              <a:t>Large ASU</a:t>
            </a:r>
          </a:p>
        </p:txBody>
      </p:sp>
      <p:sp>
        <p:nvSpPr>
          <p:cNvPr id="13" name="ZoneTexte 12">
            <a:extLst>
              <a:ext uri="{FF2B5EF4-FFF2-40B4-BE49-F238E27FC236}">
                <a16:creationId xmlns:a16="http://schemas.microsoft.com/office/drawing/2014/main" id="{D4030D33-765E-6FE2-0F00-E88C3EC593F1}"/>
              </a:ext>
            </a:extLst>
          </p:cNvPr>
          <p:cNvSpPr txBox="1"/>
          <p:nvPr/>
        </p:nvSpPr>
        <p:spPr>
          <a:xfrm>
            <a:off x="219379" y="3605108"/>
            <a:ext cx="2780897" cy="1246495"/>
          </a:xfrm>
          <a:prstGeom prst="rect">
            <a:avLst/>
          </a:prstGeom>
          <a:noFill/>
        </p:spPr>
        <p:txBody>
          <a:bodyPr wrap="square" rtlCol="0">
            <a:spAutoFit/>
          </a:bodyPr>
          <a:lstStyle/>
          <a:p>
            <a:r>
              <a:rPr lang="en-US" sz="1500" dirty="0"/>
              <a:t>We intend to use the present SDHCAL to test the new system in the context of a hadronic shower</a:t>
            </a:r>
          </a:p>
          <a:p>
            <a:r>
              <a:rPr lang="en-US" sz="1500" dirty="0">
                <a:sym typeface="Wingdings" pitchFamily="2" charset="2"/>
              </a:rPr>
              <a:t> Very useful for hadronic shower models in Geant4</a:t>
            </a:r>
            <a:endParaRPr lang="en-US" sz="1500" dirty="0"/>
          </a:p>
        </p:txBody>
      </p:sp>
      <p:sp>
        <p:nvSpPr>
          <p:cNvPr id="3" name="ZoneTexte 2">
            <a:extLst>
              <a:ext uri="{FF2B5EF4-FFF2-40B4-BE49-F238E27FC236}">
                <a16:creationId xmlns:a16="http://schemas.microsoft.com/office/drawing/2014/main" id="{43406177-098F-5C15-E3D7-45F4B1CFB423}"/>
              </a:ext>
            </a:extLst>
          </p:cNvPr>
          <p:cNvSpPr txBox="1"/>
          <p:nvPr/>
        </p:nvSpPr>
        <p:spPr>
          <a:xfrm>
            <a:off x="3344226" y="195296"/>
            <a:ext cx="3193734" cy="461665"/>
          </a:xfrm>
          <a:prstGeom prst="rect">
            <a:avLst/>
          </a:prstGeom>
          <a:noFill/>
        </p:spPr>
        <p:txBody>
          <a:bodyPr wrap="square" rtlCol="0">
            <a:spAutoFit/>
          </a:bodyPr>
          <a:lstStyle/>
          <a:p>
            <a:r>
              <a:rPr lang="en-US" sz="2400" b="1" dirty="0">
                <a:solidFill>
                  <a:srgbClr val="FF0000"/>
                </a:solidFill>
              </a:rPr>
              <a:t>Plans in the near future</a:t>
            </a:r>
          </a:p>
        </p:txBody>
      </p:sp>
      <p:sp>
        <p:nvSpPr>
          <p:cNvPr id="16" name="ZoneTexte 15">
            <a:extLst>
              <a:ext uri="{FF2B5EF4-FFF2-40B4-BE49-F238E27FC236}">
                <a16:creationId xmlns:a16="http://schemas.microsoft.com/office/drawing/2014/main" id="{FA1341B4-B205-6455-5B22-DDA67C040DDE}"/>
              </a:ext>
            </a:extLst>
          </p:cNvPr>
          <p:cNvSpPr txBox="1"/>
          <p:nvPr/>
        </p:nvSpPr>
        <p:spPr>
          <a:xfrm>
            <a:off x="137462" y="5246046"/>
            <a:ext cx="8571895" cy="1200329"/>
          </a:xfrm>
          <a:prstGeom prst="rect">
            <a:avLst/>
          </a:prstGeom>
          <a:noFill/>
        </p:spPr>
        <p:txBody>
          <a:bodyPr wrap="square" rtlCol="0">
            <a:spAutoFit/>
          </a:bodyPr>
          <a:lstStyle/>
          <a:p>
            <a:r>
              <a:rPr lang="en-US" dirty="0"/>
              <a:t>We also need</a:t>
            </a:r>
          </a:p>
          <a:p>
            <a:pPr marL="285750" indent="-285750">
              <a:buFont typeface="Wingdings" pitchFamily="2" charset="2"/>
              <a:buChar char="v"/>
            </a:pPr>
            <a:r>
              <a:rPr lang="en-US" dirty="0"/>
              <a:t>  New cassette design</a:t>
            </a:r>
          </a:p>
          <a:p>
            <a:pPr marL="285750" indent="-285750">
              <a:buFont typeface="Wingdings" pitchFamily="2" charset="2"/>
              <a:buChar char="v"/>
            </a:pPr>
            <a:r>
              <a:rPr lang="en-US" dirty="0"/>
              <a:t>  Cooling system embedded in the cassette</a:t>
            </a:r>
          </a:p>
          <a:p>
            <a:pPr marL="285750" indent="-285750">
              <a:buFont typeface="Wingdings" pitchFamily="2" charset="2"/>
              <a:buChar char="v"/>
            </a:pPr>
            <a:r>
              <a:rPr lang="en-US" dirty="0"/>
              <a:t>  DAQ system capable of communicating with both SDHCAL and T-SDHCAL electronics</a:t>
            </a:r>
          </a:p>
        </p:txBody>
      </p:sp>
      <p:sp>
        <p:nvSpPr>
          <p:cNvPr id="17" name="ZoneTexte 16">
            <a:extLst>
              <a:ext uri="{FF2B5EF4-FFF2-40B4-BE49-F238E27FC236}">
                <a16:creationId xmlns:a16="http://schemas.microsoft.com/office/drawing/2014/main" id="{013F4740-BCD5-64E5-62B8-BE02211B0BD1}"/>
              </a:ext>
            </a:extLst>
          </p:cNvPr>
          <p:cNvSpPr txBox="1"/>
          <p:nvPr/>
        </p:nvSpPr>
        <p:spPr>
          <a:xfrm>
            <a:off x="404036" y="6446375"/>
            <a:ext cx="7176977" cy="369332"/>
          </a:xfrm>
          <a:prstGeom prst="rect">
            <a:avLst/>
          </a:prstGeom>
          <a:noFill/>
        </p:spPr>
        <p:txBody>
          <a:bodyPr wrap="square" rtlCol="0">
            <a:spAutoFit/>
          </a:bodyPr>
          <a:lstStyle/>
          <a:p>
            <a:r>
              <a:rPr lang="en-US" dirty="0"/>
              <a:t>Some of these could be common to others and collaboration is welcome</a:t>
            </a:r>
          </a:p>
        </p:txBody>
      </p:sp>
    </p:spTree>
    <p:extLst>
      <p:ext uri="{BB962C8B-B14F-4D97-AF65-F5344CB8AC3E}">
        <p14:creationId xmlns:p14="http://schemas.microsoft.com/office/powerpoint/2010/main" val="1568972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B8D280-726A-BE54-ED59-34E2307A09AE}"/>
              </a:ext>
            </a:extLst>
          </p:cNvPr>
          <p:cNvSpPr txBox="1"/>
          <p:nvPr/>
        </p:nvSpPr>
        <p:spPr>
          <a:xfrm>
            <a:off x="1606965" y="623944"/>
            <a:ext cx="4599872" cy="523220"/>
          </a:xfrm>
          <a:prstGeom prst="rect">
            <a:avLst/>
          </a:prstGeom>
          <a:noFill/>
        </p:spPr>
        <p:txBody>
          <a:bodyPr wrap="square" rtlCol="0">
            <a:spAutoFit/>
          </a:bodyPr>
          <a:lstStyle/>
          <a:p>
            <a:pPr algn="ctr"/>
            <a:r>
              <a:rPr lang="en-US" sz="2800" b="1" dirty="0"/>
              <a:t>Summary</a:t>
            </a:r>
          </a:p>
        </p:txBody>
      </p:sp>
      <p:sp>
        <p:nvSpPr>
          <p:cNvPr id="3" name="ZoneTexte 2">
            <a:extLst>
              <a:ext uri="{FF2B5EF4-FFF2-40B4-BE49-F238E27FC236}">
                <a16:creationId xmlns:a16="http://schemas.microsoft.com/office/drawing/2014/main" id="{C0DBC553-E0EC-8806-7E25-8BEE032ECC15}"/>
              </a:ext>
            </a:extLst>
          </p:cNvPr>
          <p:cNvSpPr txBox="1"/>
          <p:nvPr/>
        </p:nvSpPr>
        <p:spPr>
          <a:xfrm>
            <a:off x="602428" y="1573306"/>
            <a:ext cx="7379746" cy="3970318"/>
          </a:xfrm>
          <a:prstGeom prst="rect">
            <a:avLst/>
          </a:prstGeom>
          <a:noFill/>
        </p:spPr>
        <p:txBody>
          <a:bodyPr wrap="square" rtlCol="0">
            <a:spAutoFit/>
          </a:bodyPr>
          <a:lstStyle/>
          <a:p>
            <a:pPr marL="285750" indent="-285750">
              <a:buFont typeface="Wingdings" pitchFamily="2" charset="2"/>
              <a:buChar char="Ø"/>
            </a:pPr>
            <a:r>
              <a:rPr lang="en-US" dirty="0"/>
              <a:t>SDHCAL concept with its high granularity provides an excellent tool not only to apply PFA by separating nearby showers but also to measure their energy.</a:t>
            </a:r>
          </a:p>
          <a:p>
            <a:pPr marL="285750" indent="-285750">
              <a:buFont typeface="Wingdings" pitchFamily="2" charset="2"/>
              <a:buChar char="Ø"/>
            </a:pPr>
            <a:endParaRPr lang="en-US" dirty="0"/>
          </a:p>
          <a:p>
            <a:pPr marL="285750" indent="-285750">
              <a:buFont typeface="Wingdings" pitchFamily="2" charset="2"/>
              <a:buChar char="Ø"/>
            </a:pPr>
            <a:r>
              <a:rPr lang="en-US" dirty="0"/>
              <a:t>Different techniques were used to measure hadronic shower energy</a:t>
            </a:r>
          </a:p>
          <a:p>
            <a:r>
              <a:rPr lang="en-US" dirty="0"/>
              <a:t>     excellent linearity and very good resolution are obtained</a:t>
            </a:r>
          </a:p>
          <a:p>
            <a:endParaRPr lang="en-US" dirty="0"/>
          </a:p>
          <a:p>
            <a:pPr marL="285750" indent="-285750">
              <a:buFont typeface="Wingdings" pitchFamily="2" charset="2"/>
              <a:buChar char="Ø"/>
            </a:pPr>
            <a:r>
              <a:rPr lang="en-US" dirty="0"/>
              <a:t>The  exploitation of the hadronic shower shape thanks to the high granularity is an excellent asset to identify particles and then better measure their energy.</a:t>
            </a:r>
          </a:p>
          <a:p>
            <a:endParaRPr lang="en-US" dirty="0"/>
          </a:p>
          <a:p>
            <a:pPr marL="285750" indent="-285750">
              <a:buFont typeface="Wingdings" pitchFamily="2" charset="2"/>
              <a:buChar char="Ø"/>
            </a:pPr>
            <a:r>
              <a:rPr lang="en-US" dirty="0"/>
              <a:t>In the future SDHCAL will exploit precise time information using MRPC. The time information will improve on energy reconstruction by separating delayed neutrons contribution and better estimating it.</a:t>
            </a:r>
          </a:p>
        </p:txBody>
      </p:sp>
    </p:spTree>
    <p:extLst>
      <p:ext uri="{BB962C8B-B14F-4D97-AF65-F5344CB8AC3E}">
        <p14:creationId xmlns:p14="http://schemas.microsoft.com/office/powerpoint/2010/main" val="1853491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hower80-3_SIMU.pdf"/>
          <p:cNvPicPr>
            <a:picLocks noChangeAspect="1"/>
          </p:cNvPicPr>
          <p:nvPr/>
        </p:nvPicPr>
        <p:blipFill>
          <a:blip r:embed="rId2"/>
          <a:srcRect/>
          <a:stretch>
            <a:fillRect/>
          </a:stretch>
        </p:blipFill>
        <p:spPr bwMode="auto">
          <a:xfrm>
            <a:off x="5364088" y="548680"/>
            <a:ext cx="3726631" cy="2991854"/>
          </a:xfrm>
          <a:prstGeom prst="rect">
            <a:avLst/>
          </a:prstGeom>
          <a:noFill/>
          <a:ln w="9525">
            <a:noFill/>
            <a:miter lim="800000"/>
            <a:headEnd/>
            <a:tailEnd/>
          </a:ln>
        </p:spPr>
      </p:pic>
      <p:sp>
        <p:nvSpPr>
          <p:cNvPr id="5" name="ZoneTexte 4"/>
          <p:cNvSpPr txBox="1"/>
          <p:nvPr/>
        </p:nvSpPr>
        <p:spPr>
          <a:xfrm>
            <a:off x="0" y="18396"/>
            <a:ext cx="8610600" cy="830997"/>
          </a:xfrm>
          <a:prstGeom prst="rect">
            <a:avLst/>
          </a:prstGeom>
          <a:noFill/>
        </p:spPr>
        <p:txBody>
          <a:bodyPr wrap="square" rtlCol="0">
            <a:spAutoFit/>
          </a:bodyPr>
          <a:lstStyle/>
          <a:p>
            <a:r>
              <a:rPr lang="en-GB" sz="1600" b="1" dirty="0">
                <a:solidFill>
                  <a:srgbClr val="FF0000"/>
                </a:solidFill>
                <a:latin typeface="Verdana"/>
                <a:cs typeface="Verdana"/>
              </a:rPr>
              <a:t>SDHCAL High-granularity impact </a:t>
            </a:r>
            <a:endParaRPr lang="en-GB" sz="1600" dirty="0">
              <a:latin typeface="Verdana"/>
              <a:cs typeface="Verdana"/>
            </a:endParaRPr>
          </a:p>
          <a:p>
            <a:r>
              <a:rPr lang="en-GB" sz="1600" dirty="0">
                <a:latin typeface="Verdana"/>
                <a:cs typeface="Verdana"/>
              </a:rPr>
              <a:t>Hough Transform is an example to extract tracks  within </a:t>
            </a:r>
            <a:r>
              <a:rPr lang="en-GB" sz="1600" dirty="0" err="1">
                <a:latin typeface="Verdana"/>
                <a:cs typeface="Verdana"/>
              </a:rPr>
              <a:t>hadronic</a:t>
            </a:r>
            <a:r>
              <a:rPr lang="en-GB" sz="1600" dirty="0">
                <a:latin typeface="Verdana"/>
                <a:cs typeface="Verdana"/>
              </a:rPr>
              <a:t> showers and to use them to </a:t>
            </a:r>
            <a:r>
              <a:rPr lang="en-GB" sz="1600" b="1" dirty="0">
                <a:solidFill>
                  <a:srgbClr val="660066"/>
                </a:solidFill>
                <a:latin typeface="Verdana"/>
                <a:cs typeface="Verdana"/>
              </a:rPr>
              <a:t>control the calorimeter in situ</a:t>
            </a:r>
          </a:p>
        </p:txBody>
      </p:sp>
      <p:pic>
        <p:nvPicPr>
          <p:cNvPr id="8" name="Image 7" descr="HTexample.jpg"/>
          <p:cNvPicPr>
            <a:picLocks noChangeAspect="1"/>
          </p:cNvPicPr>
          <p:nvPr/>
        </p:nvPicPr>
        <p:blipFill>
          <a:blip r:embed="rId3"/>
          <a:stretch>
            <a:fillRect/>
          </a:stretch>
        </p:blipFill>
        <p:spPr>
          <a:xfrm>
            <a:off x="0" y="1268760"/>
            <a:ext cx="2475128" cy="2016224"/>
          </a:xfrm>
          <a:prstGeom prst="rect">
            <a:avLst/>
          </a:prstGeom>
        </p:spPr>
      </p:pic>
      <p:pic>
        <p:nvPicPr>
          <p:cNvPr id="9" name="Image 8" descr="HTspace.jpg"/>
          <p:cNvPicPr>
            <a:picLocks noChangeAspect="1"/>
          </p:cNvPicPr>
          <p:nvPr/>
        </p:nvPicPr>
        <p:blipFill>
          <a:blip r:embed="rId4"/>
          <a:stretch>
            <a:fillRect/>
          </a:stretch>
        </p:blipFill>
        <p:spPr>
          <a:xfrm>
            <a:off x="2475128" y="1268760"/>
            <a:ext cx="2744944" cy="2016224"/>
          </a:xfrm>
          <a:prstGeom prst="rect">
            <a:avLst/>
          </a:prstGeom>
        </p:spPr>
      </p:pic>
      <p:sp>
        <p:nvSpPr>
          <p:cNvPr id="2" name="ZoneTexte 1"/>
          <p:cNvSpPr txBox="1"/>
          <p:nvPr/>
        </p:nvSpPr>
        <p:spPr>
          <a:xfrm>
            <a:off x="1398828" y="3284984"/>
            <a:ext cx="2152600" cy="338554"/>
          </a:xfrm>
          <a:prstGeom prst="rect">
            <a:avLst/>
          </a:prstGeom>
          <a:solidFill>
            <a:srgbClr val="FFFF00"/>
          </a:solidFill>
        </p:spPr>
        <p:txBody>
          <a:bodyPr wrap="square" rtlCol="0">
            <a:spAutoFit/>
          </a:bodyPr>
          <a:lstStyle/>
          <a:p>
            <a:r>
              <a:rPr lang="en-GB" sz="1600" dirty="0" err="1"/>
              <a:t>ρ</a:t>
            </a:r>
            <a:r>
              <a:rPr lang="en-GB" sz="1600" baseline="-25000" dirty="0" err="1"/>
              <a:t>xz</a:t>
            </a:r>
            <a:r>
              <a:rPr lang="en-GB" sz="1600" dirty="0"/>
              <a:t> = z sin(</a:t>
            </a:r>
            <a:r>
              <a:rPr lang="en-GB" sz="1600" dirty="0" err="1"/>
              <a:t>θ</a:t>
            </a:r>
            <a:r>
              <a:rPr lang="en-GB" sz="1600" dirty="0"/>
              <a:t>) + x </a:t>
            </a:r>
            <a:r>
              <a:rPr lang="en-GB" sz="1600" dirty="0" err="1"/>
              <a:t>cos</a:t>
            </a:r>
            <a:r>
              <a:rPr lang="en-GB" sz="1600" dirty="0"/>
              <a:t>(</a:t>
            </a:r>
            <a:r>
              <a:rPr lang="en-GB" sz="1600" dirty="0" err="1"/>
              <a:t>θ</a:t>
            </a:r>
            <a:r>
              <a:rPr lang="en-GB" sz="1600" dirty="0"/>
              <a:t>) </a:t>
            </a:r>
          </a:p>
        </p:txBody>
      </p:sp>
      <p:sp>
        <p:nvSpPr>
          <p:cNvPr id="3" name="ZoneTexte 2"/>
          <p:cNvSpPr txBox="1"/>
          <p:nvPr/>
        </p:nvSpPr>
        <p:spPr>
          <a:xfrm>
            <a:off x="353824" y="5886886"/>
            <a:ext cx="8790176" cy="646331"/>
          </a:xfrm>
          <a:prstGeom prst="rect">
            <a:avLst/>
          </a:prstGeom>
          <a:noFill/>
        </p:spPr>
        <p:txBody>
          <a:bodyPr wrap="square" rtlCol="0">
            <a:spAutoFit/>
          </a:bodyPr>
          <a:lstStyle/>
          <a:p>
            <a:r>
              <a:rPr lang="en-GB" dirty="0"/>
              <a:t>Excellent agreement with efficiency/multiplicity results obtained with cosmic and beam-</a:t>
            </a:r>
            <a:r>
              <a:rPr lang="en-GB" dirty="0" err="1"/>
              <a:t>muons</a:t>
            </a:r>
            <a:r>
              <a:rPr lang="en-GB" dirty="0"/>
              <a:t>.  Excellent agreement data/MC</a:t>
            </a:r>
          </a:p>
        </p:txBody>
      </p:sp>
      <p:pic>
        <p:nvPicPr>
          <p:cNvPr id="13" name="Image 12" descr="houghEfficiency.pdf"/>
          <p:cNvPicPr>
            <a:picLocks noChangeAspect="1"/>
          </p:cNvPicPr>
          <p:nvPr/>
        </p:nvPicPr>
        <p:blipFill>
          <a:blip r:embed="rId5"/>
          <a:stretch>
            <a:fillRect/>
          </a:stretch>
        </p:blipFill>
        <p:spPr>
          <a:xfrm>
            <a:off x="129383" y="3679336"/>
            <a:ext cx="4114006" cy="2280657"/>
          </a:xfrm>
          <a:prstGeom prst="rect">
            <a:avLst/>
          </a:prstGeom>
        </p:spPr>
      </p:pic>
      <p:pic>
        <p:nvPicPr>
          <p:cNvPr id="14" name="Image 13" descr="houghMultiplicity.pdf"/>
          <p:cNvPicPr>
            <a:picLocks noChangeAspect="1"/>
          </p:cNvPicPr>
          <p:nvPr/>
        </p:nvPicPr>
        <p:blipFill>
          <a:blip r:embed="rId6"/>
          <a:stretch>
            <a:fillRect/>
          </a:stretch>
        </p:blipFill>
        <p:spPr>
          <a:xfrm>
            <a:off x="4912419" y="3679336"/>
            <a:ext cx="4178300" cy="234635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4500" y="330200"/>
            <a:ext cx="7670800" cy="646331"/>
          </a:xfrm>
          <a:prstGeom prst="rect">
            <a:avLst/>
          </a:prstGeom>
          <a:noFill/>
        </p:spPr>
        <p:txBody>
          <a:bodyPr wrap="square" rtlCol="0">
            <a:spAutoFit/>
          </a:bodyPr>
          <a:lstStyle/>
          <a:p>
            <a:r>
              <a:rPr lang="en-US" dirty="0"/>
              <a:t>Two </a:t>
            </a:r>
            <a:r>
              <a:rPr lang="en-US" dirty="0" err="1"/>
              <a:t>hadronic</a:t>
            </a:r>
            <a:r>
              <a:rPr lang="en-US" dirty="0"/>
              <a:t> shower separation</a:t>
            </a:r>
          </a:p>
          <a:p>
            <a:r>
              <a:rPr lang="en-US" dirty="0"/>
              <a:t>10 </a:t>
            </a:r>
            <a:r>
              <a:rPr lang="en-US" dirty="0" err="1"/>
              <a:t>GeV</a:t>
            </a:r>
            <a:r>
              <a:rPr lang="en-US" dirty="0"/>
              <a:t> neutral and 10 (30 </a:t>
            </a:r>
            <a:r>
              <a:rPr lang="en-US" dirty="0" err="1"/>
              <a:t>GeV</a:t>
            </a:r>
            <a:r>
              <a:rPr lang="en-US" dirty="0"/>
              <a:t>) charged </a:t>
            </a:r>
            <a:r>
              <a:rPr lang="en-US" dirty="0" err="1"/>
              <a:t>pion</a:t>
            </a:r>
            <a:r>
              <a:rPr lang="en-US" dirty="0"/>
              <a:t>.</a:t>
            </a:r>
          </a:p>
        </p:txBody>
      </p:sp>
      <p:grpSp>
        <p:nvGrpSpPr>
          <p:cNvPr id="6" name="Grouper 5"/>
          <p:cNvGrpSpPr/>
          <p:nvPr/>
        </p:nvGrpSpPr>
        <p:grpSpPr>
          <a:xfrm>
            <a:off x="12700" y="1153008"/>
            <a:ext cx="8953500" cy="2733194"/>
            <a:chOff x="12700" y="1381608"/>
            <a:chExt cx="8953500" cy="2733194"/>
          </a:xfrm>
        </p:grpSpPr>
        <p:pic>
          <p:nvPicPr>
            <p:cNvPr id="3" name="Image 2" descr="Capture d’écran 2016-05-30 à 21.45.32.png"/>
            <p:cNvPicPr>
              <a:picLocks noChangeAspect="1"/>
            </p:cNvPicPr>
            <p:nvPr/>
          </p:nvPicPr>
          <p:blipFill>
            <a:blip r:embed="rId2"/>
            <a:stretch>
              <a:fillRect/>
            </a:stretch>
          </p:blipFill>
          <p:spPr>
            <a:xfrm>
              <a:off x="12700" y="1381608"/>
              <a:ext cx="3155950" cy="2669694"/>
            </a:xfrm>
            <a:prstGeom prst="rect">
              <a:avLst/>
            </a:prstGeom>
          </p:spPr>
        </p:pic>
        <p:pic>
          <p:nvPicPr>
            <p:cNvPr id="4" name="Image 3" descr="Capture d’écran 2016-05-30 à 21.46.34.png"/>
            <p:cNvPicPr>
              <a:picLocks noChangeAspect="1"/>
            </p:cNvPicPr>
            <p:nvPr/>
          </p:nvPicPr>
          <p:blipFill>
            <a:blip r:embed="rId3"/>
            <a:stretch>
              <a:fillRect/>
            </a:stretch>
          </p:blipFill>
          <p:spPr>
            <a:xfrm>
              <a:off x="2978150" y="1445108"/>
              <a:ext cx="5988050" cy="2669694"/>
            </a:xfrm>
            <a:prstGeom prst="rect">
              <a:avLst/>
            </a:prstGeom>
          </p:spPr>
        </p:pic>
      </p:grpSp>
      <p:pic>
        <p:nvPicPr>
          <p:cNvPr id="7" name="Image 6" descr="Capture d’écran 2016-05-30 à 21.49.40.png"/>
          <p:cNvPicPr>
            <a:picLocks noChangeAspect="1"/>
          </p:cNvPicPr>
          <p:nvPr/>
        </p:nvPicPr>
        <p:blipFill>
          <a:blip r:embed="rId4"/>
          <a:stretch>
            <a:fillRect/>
          </a:stretch>
        </p:blipFill>
        <p:spPr>
          <a:xfrm>
            <a:off x="584200" y="3886200"/>
            <a:ext cx="8420100" cy="244475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30930" y="1156773"/>
            <a:ext cx="1139693" cy="194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7" name="Image 26" descr="testAnim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024107"/>
            <a:ext cx="3482578" cy="2735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ZoneTexte 48"/>
          <p:cNvSpPr txBox="1"/>
          <p:nvPr/>
        </p:nvSpPr>
        <p:spPr>
          <a:xfrm>
            <a:off x="135956" y="648941"/>
            <a:ext cx="9008043" cy="646331"/>
          </a:xfrm>
          <a:prstGeom prst="rect">
            <a:avLst/>
          </a:prstGeom>
          <a:noFill/>
        </p:spPr>
        <p:txBody>
          <a:bodyPr wrap="square" rtlCol="0">
            <a:spAutoFit/>
          </a:bodyPr>
          <a:lstStyle/>
          <a:p>
            <a:r>
              <a:rPr lang="en-US" dirty="0"/>
              <a:t>Timing could be an important factor to identify delayed neutrons and </a:t>
            </a:r>
            <a:r>
              <a:rPr lang="en-US" b="1" dirty="0">
                <a:solidFill>
                  <a:srgbClr val="953735"/>
                </a:solidFill>
              </a:rPr>
              <a:t>better reconstruct their energy</a:t>
            </a:r>
          </a:p>
        </p:txBody>
      </p:sp>
      <p:pic>
        <p:nvPicPr>
          <p:cNvPr id="19" name="Image 19" descr="distanceNKZoo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1537" y="3568701"/>
            <a:ext cx="3420949" cy="2737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Image 20" descr="distanceZoo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6680" y="3568700"/>
            <a:ext cx="3195898" cy="279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22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HEMA_Closed_Loop-CERN she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48420" y="1135942"/>
            <a:ext cx="4923876" cy="6148226"/>
          </a:xfrm>
          <a:prstGeom prst="rect">
            <a:avLst/>
          </a:prstGeom>
        </p:spPr>
      </p:pic>
      <p:sp>
        <p:nvSpPr>
          <p:cNvPr id="4" name="ZoneTexte 3"/>
          <p:cNvSpPr txBox="1"/>
          <p:nvPr/>
        </p:nvSpPr>
        <p:spPr>
          <a:xfrm>
            <a:off x="336244" y="824787"/>
            <a:ext cx="5797177" cy="1477328"/>
          </a:xfrm>
          <a:prstGeom prst="rect">
            <a:avLst/>
          </a:prstGeom>
          <a:noFill/>
        </p:spPr>
        <p:txBody>
          <a:bodyPr wrap="square" rtlCol="0">
            <a:spAutoFit/>
          </a:bodyPr>
          <a:lstStyle/>
          <a:p>
            <a:r>
              <a:rPr lang="en-GB" dirty="0"/>
              <a:t>Gas recycling is necessary to reduce cost : </a:t>
            </a:r>
          </a:p>
          <a:p>
            <a:r>
              <a:rPr lang="en-GB" dirty="0"/>
              <a:t>-Goal: reduce the gas consumption to reduce the cost.</a:t>
            </a:r>
          </a:p>
          <a:p>
            <a:r>
              <a:rPr lang="en-GB" dirty="0"/>
              <a:t> -Gas renewal  of 5-10% rather than 100%</a:t>
            </a:r>
          </a:p>
          <a:p>
            <a:r>
              <a:rPr lang="en-GB" dirty="0"/>
              <a:t>-Conceived by the CERN gas group  </a:t>
            </a:r>
          </a:p>
          <a:p>
            <a:endParaRPr lang="en-GB" dirty="0"/>
          </a:p>
        </p:txBody>
      </p:sp>
      <p:pic>
        <p:nvPicPr>
          <p:cNvPr id="5" name="Image 4" descr="20160307_085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18474" y="2760757"/>
            <a:ext cx="5190565" cy="2509370"/>
          </a:xfrm>
          <a:prstGeom prst="rect">
            <a:avLst/>
          </a:prstGeom>
        </p:spPr>
      </p:pic>
      <p:sp>
        <p:nvSpPr>
          <p:cNvPr id="6" name="Rectangle 3"/>
          <p:cNvSpPr>
            <a:spLocks noChangeArrowheads="1"/>
          </p:cNvSpPr>
          <p:nvPr/>
        </p:nvSpPr>
        <p:spPr bwMode="auto">
          <a:xfrm>
            <a:off x="160719" y="152400"/>
            <a:ext cx="1720184" cy="5334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tyle>
          <a:lnRef idx="1">
            <a:schemeClr val="accent3"/>
          </a:lnRef>
          <a:fillRef idx="2">
            <a:schemeClr val="accent3"/>
          </a:fillRef>
          <a:effectRef idx="1">
            <a:schemeClr val="accent3"/>
          </a:effectRef>
          <a:fontRef idx="minor">
            <a:schemeClr val="dk1"/>
          </a:fontRef>
        </p:style>
        <p:txBody>
          <a:bodyPr lIns="90000" tIns="46800" rIns="90000" bIns="46800" anchor="ctr"/>
          <a:lstStyle/>
          <a:p>
            <a:pPr algn="ct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000" dirty="0">
                <a:solidFill>
                  <a:srgbClr val="000000"/>
                </a:solidFill>
              </a:rPr>
              <a:t>Gas system</a:t>
            </a:r>
          </a:p>
        </p:txBody>
      </p:sp>
      <p:sp>
        <p:nvSpPr>
          <p:cNvPr id="7" name="Espace réservé du pied de page 6"/>
          <p:cNvSpPr>
            <a:spLocks noGrp="1"/>
          </p:cNvSpPr>
          <p:nvPr>
            <p:ph type="ftr" sz="quarter" idx="11"/>
          </p:nvPr>
        </p:nvSpPr>
        <p:spPr/>
        <p:txBody>
          <a:bodyPr/>
          <a:lstStyle/>
          <a:p>
            <a:r>
              <a:rPr lang="de-DE"/>
              <a:t>I.Laktineh          Mainz-2018</a:t>
            </a:r>
            <a:endParaRPr lang="en-GB"/>
          </a:p>
        </p:txBody>
      </p:sp>
    </p:spTree>
    <p:extLst>
      <p:ext uri="{BB962C8B-B14F-4D97-AF65-F5344CB8AC3E}">
        <p14:creationId xmlns:p14="http://schemas.microsoft.com/office/powerpoint/2010/main" val="2445715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apture d’écran 2019-02-25 à 05.46.49.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9283" y="736600"/>
            <a:ext cx="4526917" cy="4312107"/>
          </a:xfrm>
          <a:prstGeom prst="rect">
            <a:avLst/>
          </a:prstGeom>
        </p:spPr>
      </p:pic>
      <p:pic>
        <p:nvPicPr>
          <p:cNvPr id="8" name="Image 7" descr="Capture d’écran 2019-02-25 à 05.47.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492154"/>
            <a:ext cx="4439282" cy="6365845"/>
          </a:xfrm>
          <a:prstGeom prst="rect">
            <a:avLst/>
          </a:prstGeom>
        </p:spPr>
      </p:pic>
      <p:sp>
        <p:nvSpPr>
          <p:cNvPr id="10" name="ZoneTexte 9"/>
          <p:cNvSpPr txBox="1"/>
          <p:nvPr/>
        </p:nvSpPr>
        <p:spPr>
          <a:xfrm>
            <a:off x="209550" y="92045"/>
            <a:ext cx="5118100" cy="400110"/>
          </a:xfrm>
          <a:prstGeom prst="rect">
            <a:avLst/>
          </a:prstGeom>
          <a:noFill/>
        </p:spPr>
        <p:txBody>
          <a:bodyPr wrap="square" rtlCol="0">
            <a:spAutoFit/>
          </a:bodyPr>
          <a:lstStyle/>
          <a:p>
            <a:r>
              <a:rPr lang="en-GB" sz="2000" dirty="0"/>
              <a:t>SDHCAL Simulation</a:t>
            </a:r>
          </a:p>
        </p:txBody>
      </p:sp>
      <p:sp>
        <p:nvSpPr>
          <p:cNvPr id="11" name="ZoneTexte 10"/>
          <p:cNvSpPr txBox="1"/>
          <p:nvPr/>
        </p:nvSpPr>
        <p:spPr>
          <a:xfrm>
            <a:off x="5181600" y="5245100"/>
            <a:ext cx="3479800" cy="369332"/>
          </a:xfrm>
          <a:prstGeom prst="rect">
            <a:avLst/>
          </a:prstGeom>
          <a:noFill/>
        </p:spPr>
        <p:txBody>
          <a:bodyPr wrap="square" rtlCol="0">
            <a:spAutoFit/>
          </a:bodyPr>
          <a:lstStyle/>
          <a:p>
            <a:r>
              <a:rPr lang="cy-GB" dirty="0"/>
              <a:t>Up to 20% improvment is expected</a:t>
            </a:r>
          </a:p>
        </p:txBody>
      </p:sp>
      <p:sp>
        <p:nvSpPr>
          <p:cNvPr id="12" name="ZoneTexte 11"/>
          <p:cNvSpPr txBox="1"/>
          <p:nvPr/>
        </p:nvSpPr>
        <p:spPr>
          <a:xfrm>
            <a:off x="6959600" y="254000"/>
            <a:ext cx="1524000" cy="381000"/>
          </a:xfrm>
          <a:prstGeom prst="rect">
            <a:avLst/>
          </a:prstGeom>
          <a:noFill/>
        </p:spPr>
        <p:txBody>
          <a:bodyPr wrap="square" rtlCol="0">
            <a:spAutoFit/>
          </a:bodyPr>
          <a:lstStyle/>
          <a:p>
            <a:r>
              <a:rPr lang="cy-GB" dirty="0"/>
              <a:t>IP2I</a:t>
            </a:r>
          </a:p>
        </p:txBody>
      </p:sp>
    </p:spTree>
    <p:extLst>
      <p:ext uri="{BB962C8B-B14F-4D97-AF65-F5344CB8AC3E}">
        <p14:creationId xmlns:p14="http://schemas.microsoft.com/office/powerpoint/2010/main" val="2740216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CALICE_HEIDELBERG\M2MICROROC.jpg">
            <a:extLst>
              <a:ext uri="{FF2B5EF4-FFF2-40B4-BE49-F238E27FC236}">
                <a16:creationId xmlns:a16="http://schemas.microsoft.com/office/drawing/2014/main" id="{B389A6CB-C724-7044-B12A-79B58AAD2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53" y="1372083"/>
            <a:ext cx="3626331" cy="271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C23B9D71-88CC-D542-97B5-9A44F6CE8FAC}"/>
              </a:ext>
            </a:extLst>
          </p:cNvPr>
          <p:cNvSpPr txBox="1"/>
          <p:nvPr/>
        </p:nvSpPr>
        <p:spPr>
          <a:xfrm>
            <a:off x="231953" y="164387"/>
            <a:ext cx="4798031" cy="923330"/>
          </a:xfrm>
          <a:prstGeom prst="rect">
            <a:avLst/>
          </a:prstGeom>
          <a:noFill/>
        </p:spPr>
        <p:txBody>
          <a:bodyPr wrap="square" rtlCol="0">
            <a:spAutoFit/>
          </a:bodyPr>
          <a:lstStyle/>
          <a:p>
            <a:r>
              <a:rPr lang="en-US" dirty="0"/>
              <a:t>4 units of SDHCAL-MM</a:t>
            </a:r>
          </a:p>
          <a:p>
            <a:r>
              <a:rPr lang="en-US" dirty="0"/>
              <a:t>1m x 1m each were produced, tested in a</a:t>
            </a:r>
          </a:p>
          <a:p>
            <a:r>
              <a:rPr lang="en-US" dirty="0"/>
              <a:t>muon beam</a:t>
            </a:r>
          </a:p>
        </p:txBody>
      </p:sp>
      <p:pic>
        <p:nvPicPr>
          <p:cNvPr id="4" name="Picture 5">
            <a:extLst>
              <a:ext uri="{FF2B5EF4-FFF2-40B4-BE49-F238E27FC236}">
                <a16:creationId xmlns:a16="http://schemas.microsoft.com/office/drawing/2014/main" id="{00D71F93-1305-3944-851C-E91356855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121" y="164387"/>
            <a:ext cx="3755834" cy="500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22">
            <a:extLst>
              <a:ext uri="{FF2B5EF4-FFF2-40B4-BE49-F238E27FC236}">
                <a16:creationId xmlns:a16="http://schemas.microsoft.com/office/drawing/2014/main" id="{A20F389E-046A-B34F-8F5B-DB129284B5FD}"/>
              </a:ext>
            </a:extLst>
          </p:cNvPr>
          <p:cNvGrpSpPr>
            <a:grpSpLocks/>
          </p:cNvGrpSpPr>
          <p:nvPr/>
        </p:nvGrpSpPr>
        <p:grpSpPr bwMode="auto">
          <a:xfrm>
            <a:off x="231953" y="4240914"/>
            <a:ext cx="3755833" cy="2506522"/>
            <a:chOff x="4932040" y="2348880"/>
            <a:chExt cx="3314700" cy="2257425"/>
          </a:xfrm>
        </p:grpSpPr>
        <p:pic>
          <p:nvPicPr>
            <p:cNvPr id="6" name="Image 7" descr="beam_in_delta.png">
              <a:extLst>
                <a:ext uri="{FF2B5EF4-FFF2-40B4-BE49-F238E27FC236}">
                  <a16:creationId xmlns:a16="http://schemas.microsoft.com/office/drawing/2014/main" id="{DA04EA76-F223-4F46-9178-054F130ED6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348880"/>
              <a:ext cx="33147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D7C8FF6-381F-DD40-9BF9-D9BA9DFA7953}"/>
                </a:ext>
              </a:extLst>
            </p:cNvPr>
            <p:cNvSpPr/>
            <p:nvPr/>
          </p:nvSpPr>
          <p:spPr>
            <a:xfrm>
              <a:off x="6259190" y="3231530"/>
              <a:ext cx="404812" cy="117475"/>
            </a:xfrm>
            <a:prstGeom prst="rect">
              <a:avLst/>
            </a:prstGeom>
            <a:noFill/>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fr-FR"/>
            </a:p>
          </p:txBody>
        </p:sp>
      </p:grpSp>
      <p:sp>
        <p:nvSpPr>
          <p:cNvPr id="8" name="ZoneTexte 7">
            <a:extLst>
              <a:ext uri="{FF2B5EF4-FFF2-40B4-BE49-F238E27FC236}">
                <a16:creationId xmlns:a16="http://schemas.microsoft.com/office/drawing/2014/main" id="{0086FED1-DFAF-F6B8-D587-5C50CD802967}"/>
              </a:ext>
            </a:extLst>
          </p:cNvPr>
          <p:cNvSpPr txBox="1"/>
          <p:nvPr/>
        </p:nvSpPr>
        <p:spPr>
          <a:xfrm>
            <a:off x="6150895" y="5494175"/>
            <a:ext cx="1306285" cy="369332"/>
          </a:xfrm>
          <a:prstGeom prst="rect">
            <a:avLst/>
          </a:prstGeom>
          <a:noFill/>
        </p:spPr>
        <p:txBody>
          <a:bodyPr wrap="square" rtlCol="0">
            <a:spAutoFit/>
          </a:bodyPr>
          <a:lstStyle/>
          <a:p>
            <a:r>
              <a:rPr lang="en-US" dirty="0"/>
              <a:t>CNRS-LAPP</a:t>
            </a:r>
          </a:p>
        </p:txBody>
      </p:sp>
    </p:spTree>
    <p:extLst>
      <p:ext uri="{BB962C8B-B14F-4D97-AF65-F5344CB8AC3E}">
        <p14:creationId xmlns:p14="http://schemas.microsoft.com/office/powerpoint/2010/main" val="19209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2837820-A8B8-B244-895B-7BA10D3C5B4B}"/>
              </a:ext>
            </a:extLst>
          </p:cNvPr>
          <p:cNvPicPr>
            <a:picLocks noChangeAspect="1"/>
          </p:cNvPicPr>
          <p:nvPr/>
        </p:nvPicPr>
        <p:blipFill>
          <a:blip r:embed="rId2"/>
          <a:stretch>
            <a:fillRect/>
          </a:stretch>
        </p:blipFill>
        <p:spPr>
          <a:xfrm>
            <a:off x="4572000" y="1421615"/>
            <a:ext cx="3784600" cy="3644900"/>
          </a:xfrm>
          <a:prstGeom prst="rect">
            <a:avLst/>
          </a:prstGeom>
        </p:spPr>
      </p:pic>
      <p:pic>
        <p:nvPicPr>
          <p:cNvPr id="3" name="Image 2">
            <a:extLst>
              <a:ext uri="{FF2B5EF4-FFF2-40B4-BE49-F238E27FC236}">
                <a16:creationId xmlns:a16="http://schemas.microsoft.com/office/drawing/2014/main" id="{F01DA941-B4F9-A941-A24A-2DA78F317162}"/>
              </a:ext>
            </a:extLst>
          </p:cNvPr>
          <p:cNvPicPr>
            <a:picLocks noChangeAspect="1"/>
          </p:cNvPicPr>
          <p:nvPr/>
        </p:nvPicPr>
        <p:blipFill>
          <a:blip r:embed="rId3"/>
          <a:stretch>
            <a:fillRect/>
          </a:stretch>
        </p:blipFill>
        <p:spPr>
          <a:xfrm>
            <a:off x="438079" y="1707365"/>
            <a:ext cx="3940139" cy="3073400"/>
          </a:xfrm>
          <a:prstGeom prst="rect">
            <a:avLst/>
          </a:prstGeom>
        </p:spPr>
      </p:pic>
      <p:sp>
        <p:nvSpPr>
          <p:cNvPr id="4" name="ZoneTexte 3">
            <a:extLst>
              <a:ext uri="{FF2B5EF4-FFF2-40B4-BE49-F238E27FC236}">
                <a16:creationId xmlns:a16="http://schemas.microsoft.com/office/drawing/2014/main" id="{E01DE5D5-D57E-5743-8A06-BA434972AED0}"/>
              </a:ext>
            </a:extLst>
          </p:cNvPr>
          <p:cNvSpPr txBox="1"/>
          <p:nvPr/>
        </p:nvSpPr>
        <p:spPr>
          <a:xfrm>
            <a:off x="318499" y="534257"/>
            <a:ext cx="7150813" cy="646331"/>
          </a:xfrm>
          <a:prstGeom prst="rect">
            <a:avLst/>
          </a:prstGeom>
          <a:noFill/>
        </p:spPr>
        <p:txBody>
          <a:bodyPr wrap="square" rtlCol="0">
            <a:spAutoFit/>
          </a:bodyPr>
          <a:lstStyle/>
          <a:p>
            <a:r>
              <a:rPr lang="en-US" dirty="0"/>
              <a:t>The 4 units of SDHCAL-MM were then inserted in the SDHCAL-RPC prototype replacing the RPC units #10, 20, 35 and 50</a:t>
            </a:r>
          </a:p>
        </p:txBody>
      </p:sp>
      <p:sp>
        <p:nvSpPr>
          <p:cNvPr id="5" name="ZoneTexte 4">
            <a:extLst>
              <a:ext uri="{FF2B5EF4-FFF2-40B4-BE49-F238E27FC236}">
                <a16:creationId xmlns:a16="http://schemas.microsoft.com/office/drawing/2014/main" id="{73F976D4-1282-254E-A176-B83E263FBC6E}"/>
              </a:ext>
            </a:extLst>
          </p:cNvPr>
          <p:cNvSpPr txBox="1"/>
          <p:nvPr/>
        </p:nvSpPr>
        <p:spPr>
          <a:xfrm>
            <a:off x="438079" y="5219272"/>
            <a:ext cx="8161391" cy="1477328"/>
          </a:xfrm>
          <a:prstGeom prst="rect">
            <a:avLst/>
          </a:prstGeom>
          <a:noFill/>
        </p:spPr>
        <p:txBody>
          <a:bodyPr wrap="square" rtlCol="0">
            <a:spAutoFit/>
          </a:bodyPr>
          <a:lstStyle/>
          <a:p>
            <a:r>
              <a:rPr lang="en-US" dirty="0"/>
              <a:t>Additional development with Resistive Micromegas has started to render the SDHCAL-Micromegas more robust against discharges that may happen in the core of the shower. </a:t>
            </a:r>
          </a:p>
          <a:p>
            <a:endParaRPr lang="en-US" dirty="0"/>
          </a:p>
          <a:p>
            <a:r>
              <a:rPr lang="en-US" dirty="0"/>
              <a:t>Similar activities with Thick GEM replacing MM were also initiated.</a:t>
            </a:r>
          </a:p>
        </p:txBody>
      </p:sp>
    </p:spTree>
    <p:extLst>
      <p:ext uri="{BB962C8B-B14F-4D97-AF65-F5344CB8AC3E}">
        <p14:creationId xmlns:p14="http://schemas.microsoft.com/office/powerpoint/2010/main" val="112069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Capture d’écran 2017-05-20 à 13.41.01.png"/>
          <p:cNvPicPr>
            <a:picLocks noChangeAspect="1"/>
          </p:cNvPicPr>
          <p:nvPr/>
        </p:nvPicPr>
        <p:blipFill>
          <a:blip r:embed="rId3"/>
          <a:stretch>
            <a:fillRect/>
          </a:stretch>
        </p:blipFill>
        <p:spPr>
          <a:xfrm>
            <a:off x="0" y="0"/>
            <a:ext cx="9144000" cy="7200257"/>
          </a:xfrm>
          <a:prstGeom prst="rect">
            <a:avLst/>
          </a:prstGeom>
        </p:spPr>
      </p:pic>
      <p:sp>
        <p:nvSpPr>
          <p:cNvPr id="25" name="ZoneTexte 24">
            <a:extLst>
              <a:ext uri="{FF2B5EF4-FFF2-40B4-BE49-F238E27FC236}">
                <a16:creationId xmlns:a16="http://schemas.microsoft.com/office/drawing/2014/main" id="{D7347E5B-A630-8C4C-9C83-6C712CB66E9C}"/>
              </a:ext>
            </a:extLst>
          </p:cNvPr>
          <p:cNvSpPr txBox="1"/>
          <p:nvPr/>
        </p:nvSpPr>
        <p:spPr>
          <a:xfrm>
            <a:off x="5088705" y="3192925"/>
            <a:ext cx="4017195" cy="175432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itchFamily="2" charset="2"/>
              <a:buChar char="Ø"/>
            </a:pPr>
            <a:r>
              <a:rPr lang="en-US" dirty="0"/>
              <a:t>48 layers (</a:t>
            </a:r>
            <a:r>
              <a:rPr lang="en-US" dirty="0">
                <a:latin typeface="Verdana" charset="0"/>
              </a:rPr>
              <a:t>-</a:t>
            </a:r>
            <a:r>
              <a:rPr lang="en-US" dirty="0">
                <a:solidFill>
                  <a:srgbClr val="FF0000"/>
                </a:solidFill>
                <a:latin typeface="Verdana"/>
                <a:cs typeface="Verdana"/>
              </a:rPr>
              <a:t>6λ</a:t>
            </a:r>
            <a:r>
              <a:rPr lang="en-US" baseline="-25000" dirty="0">
                <a:solidFill>
                  <a:srgbClr val="FF0000"/>
                </a:solidFill>
                <a:latin typeface="Verdana"/>
                <a:cs typeface="Verdana"/>
              </a:rPr>
              <a:t>I</a:t>
            </a:r>
            <a:r>
              <a:rPr lang="en-US" dirty="0">
                <a:latin typeface="Verdana"/>
                <a:cs typeface="Verdana"/>
              </a:rPr>
              <a:t>)</a:t>
            </a:r>
            <a:endParaRPr lang="en-US" dirty="0"/>
          </a:p>
          <a:p>
            <a:pPr marL="285750" indent="-285750">
              <a:buFont typeface="Wingdings" pitchFamily="2" charset="2"/>
              <a:buChar char="Ø"/>
            </a:pPr>
            <a:r>
              <a:rPr lang="en-US" dirty="0">
                <a:solidFill>
                  <a:srgbClr val="FF0000"/>
                </a:solidFill>
              </a:rPr>
              <a:t>1 cm X 1 cm </a:t>
            </a:r>
            <a:r>
              <a:rPr lang="en-US" dirty="0"/>
              <a:t>granularity </a:t>
            </a:r>
          </a:p>
          <a:p>
            <a:r>
              <a:rPr lang="en-US" dirty="0"/>
              <a:t>      </a:t>
            </a:r>
            <a:r>
              <a:rPr lang="en-US" dirty="0">
                <a:solidFill>
                  <a:srgbClr val="FF0000"/>
                </a:solidFill>
              </a:rPr>
              <a:t>3-threshold,</a:t>
            </a:r>
            <a:r>
              <a:rPr lang="en-US" dirty="0"/>
              <a:t> 500000 channels</a:t>
            </a:r>
          </a:p>
          <a:p>
            <a:pPr marL="285750" indent="-285750">
              <a:buFont typeface="Wingdings" pitchFamily="2" charset="2"/>
              <a:buChar char="Ø"/>
            </a:pPr>
            <a:r>
              <a:rPr lang="en-US" dirty="0"/>
              <a:t> Power-Pulsed</a:t>
            </a:r>
          </a:p>
          <a:p>
            <a:pPr marL="285750" indent="-285750">
              <a:buFont typeface="Wingdings" pitchFamily="2" charset="2"/>
              <a:buChar char="Ø"/>
            </a:pPr>
            <a:r>
              <a:rPr lang="en-US" dirty="0">
                <a:solidFill>
                  <a:srgbClr val="FF0000"/>
                </a:solidFill>
              </a:rPr>
              <a:t>Triggerless DAQ </a:t>
            </a:r>
            <a:r>
              <a:rPr lang="en-US" dirty="0"/>
              <a:t>system</a:t>
            </a:r>
          </a:p>
          <a:p>
            <a:pPr marL="285750" indent="-285750">
              <a:buFont typeface="Wingdings" pitchFamily="2" charset="2"/>
              <a:buChar char="Ø"/>
            </a:pPr>
            <a:r>
              <a:rPr lang="en-US" dirty="0">
                <a:solidFill>
                  <a:srgbClr val="FF0000"/>
                </a:solidFill>
              </a:rPr>
              <a:t>Self-supporting</a:t>
            </a:r>
            <a:r>
              <a:rPr lang="en-US" dirty="0"/>
              <a:t> mechanical structure</a:t>
            </a:r>
          </a:p>
        </p:txBody>
      </p:sp>
      <p:sp>
        <p:nvSpPr>
          <p:cNvPr id="26" name="ZoneTexte 25">
            <a:extLst>
              <a:ext uri="{FF2B5EF4-FFF2-40B4-BE49-F238E27FC236}">
                <a16:creationId xmlns:a16="http://schemas.microsoft.com/office/drawing/2014/main" id="{1109C517-CD7D-FA4B-9DC0-B22EED206B2E}"/>
              </a:ext>
            </a:extLst>
          </p:cNvPr>
          <p:cNvSpPr txBox="1"/>
          <p:nvPr/>
        </p:nvSpPr>
        <p:spPr>
          <a:xfrm>
            <a:off x="5270500" y="6673334"/>
            <a:ext cx="38735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fr-FR" dirty="0">
                <a:hlinkClick r:id="rId4"/>
              </a:rPr>
              <a:t>Published</a:t>
            </a:r>
            <a:r>
              <a:rPr lang="fr-FR" dirty="0">
                <a:solidFill>
                  <a:srgbClr val="0000FF"/>
                </a:solidFill>
                <a:hlinkClick r:id="rId4"/>
              </a:rPr>
              <a:t>: </a:t>
            </a:r>
            <a:r>
              <a:rPr lang="fr-FR" dirty="0">
                <a:solidFill>
                  <a:srgbClr val="0000FF"/>
                </a:solidFill>
              </a:rPr>
              <a:t>JINST 10 (2015) P10039</a:t>
            </a:r>
            <a:endParaRPr lang="en-US" dirty="0">
              <a:solidFill>
                <a:srgbClr val="0000FF"/>
              </a:solidFill>
            </a:endParaRPr>
          </a:p>
        </p:txBody>
      </p:sp>
      <p:sp>
        <p:nvSpPr>
          <p:cNvPr id="3" name="ZoneTexte 2">
            <a:extLst>
              <a:ext uri="{FF2B5EF4-FFF2-40B4-BE49-F238E27FC236}">
                <a16:creationId xmlns:a16="http://schemas.microsoft.com/office/drawing/2014/main" id="{7E902D8C-C521-9C1D-2F92-6935222467BF}"/>
              </a:ext>
            </a:extLst>
          </p:cNvPr>
          <p:cNvSpPr txBox="1"/>
          <p:nvPr/>
        </p:nvSpPr>
        <p:spPr>
          <a:xfrm>
            <a:off x="85984" y="6667338"/>
            <a:ext cx="3798027" cy="369332"/>
          </a:xfrm>
          <a:prstGeom prst="rect">
            <a:avLst/>
          </a:prstGeom>
          <a:solidFill>
            <a:srgbClr val="FFFF00"/>
          </a:solidFill>
        </p:spPr>
        <p:txBody>
          <a:bodyPr wrap="none" rtlCol="0">
            <a:spAutoFit/>
          </a:bodyPr>
          <a:lstStyle/>
          <a:p>
            <a:r>
              <a:rPr lang="en-US" b="1" dirty="0"/>
              <a:t>Completed in 2011 and tested in 2012</a:t>
            </a:r>
          </a:p>
        </p:txBody>
      </p:sp>
    </p:spTree>
    <p:extLst>
      <p:ext uri="{BB962C8B-B14F-4D97-AF65-F5344CB8AC3E}">
        <p14:creationId xmlns:p14="http://schemas.microsoft.com/office/powerpoint/2010/main" val="188706354"/>
      </p:ext>
    </p:extLst>
  </p:cSld>
  <p:clrMapOvr>
    <a:masterClrMapping/>
  </p:clrMapOvr>
  <p:transition spd="med" advTm="3895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4038F2-E8A9-48B8-FB4C-16126B4346FE}"/>
              </a:ext>
            </a:extLst>
          </p:cNvPr>
          <p:cNvPicPr>
            <a:picLocks noChangeAspect="1"/>
          </p:cNvPicPr>
          <p:nvPr/>
        </p:nvPicPr>
        <p:blipFill>
          <a:blip r:embed="rId3"/>
          <a:stretch>
            <a:fillRect/>
          </a:stretch>
        </p:blipFill>
        <p:spPr>
          <a:xfrm>
            <a:off x="1270535" y="598036"/>
            <a:ext cx="6891154" cy="2383983"/>
          </a:xfrm>
          <a:prstGeom prst="rect">
            <a:avLst/>
          </a:prstGeom>
        </p:spPr>
      </p:pic>
      <p:pic>
        <p:nvPicPr>
          <p:cNvPr id="5" name="Image 4">
            <a:extLst>
              <a:ext uri="{FF2B5EF4-FFF2-40B4-BE49-F238E27FC236}">
                <a16:creationId xmlns:a16="http://schemas.microsoft.com/office/drawing/2014/main" id="{B4AACB51-D47D-10FD-4AE1-AA736009DDB9}"/>
              </a:ext>
            </a:extLst>
          </p:cNvPr>
          <p:cNvPicPr>
            <a:picLocks noChangeAspect="1"/>
          </p:cNvPicPr>
          <p:nvPr/>
        </p:nvPicPr>
        <p:blipFill>
          <a:blip r:embed="rId4"/>
          <a:stretch>
            <a:fillRect/>
          </a:stretch>
        </p:blipFill>
        <p:spPr>
          <a:xfrm>
            <a:off x="1172411" y="3184291"/>
            <a:ext cx="7490326" cy="2933700"/>
          </a:xfrm>
          <a:prstGeom prst="rect">
            <a:avLst/>
          </a:prstGeom>
        </p:spPr>
      </p:pic>
      <p:sp>
        <p:nvSpPr>
          <p:cNvPr id="6" name="ZoneTexte 5">
            <a:extLst>
              <a:ext uri="{FF2B5EF4-FFF2-40B4-BE49-F238E27FC236}">
                <a16:creationId xmlns:a16="http://schemas.microsoft.com/office/drawing/2014/main" id="{2D7F409C-BF14-9B5A-8A8A-35F49A28A1EF}"/>
              </a:ext>
            </a:extLst>
          </p:cNvPr>
          <p:cNvSpPr txBox="1"/>
          <p:nvPr/>
        </p:nvSpPr>
        <p:spPr>
          <a:xfrm>
            <a:off x="2814454" y="6005006"/>
            <a:ext cx="4206240" cy="369332"/>
          </a:xfrm>
          <a:prstGeom prst="rect">
            <a:avLst/>
          </a:prstGeom>
          <a:noFill/>
        </p:spPr>
        <p:txBody>
          <a:bodyPr wrap="square" rtlCol="0">
            <a:spAutoFit/>
          </a:bodyPr>
          <a:lstStyle/>
          <a:p>
            <a:r>
              <a:rPr lang="en-US" dirty="0"/>
              <a:t>Electron and muon rejection &gt; 99%</a:t>
            </a:r>
          </a:p>
        </p:txBody>
      </p:sp>
      <p:sp>
        <p:nvSpPr>
          <p:cNvPr id="7" name="ZoneTexte 6">
            <a:extLst>
              <a:ext uri="{FF2B5EF4-FFF2-40B4-BE49-F238E27FC236}">
                <a16:creationId xmlns:a16="http://schemas.microsoft.com/office/drawing/2014/main" id="{EE78C448-AD41-25B6-A850-DDAE37A31403}"/>
              </a:ext>
            </a:extLst>
          </p:cNvPr>
          <p:cNvSpPr txBox="1"/>
          <p:nvPr/>
        </p:nvSpPr>
        <p:spPr>
          <a:xfrm>
            <a:off x="3089691" y="241869"/>
            <a:ext cx="2743200"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600" dirty="0">
                <a:solidFill>
                  <a:srgbClr val="0000FF"/>
                </a:solidFill>
              </a:rPr>
              <a:t>JINST 15 (2020) P10009</a:t>
            </a:r>
            <a:endParaRPr lang="en-US" sz="1600" dirty="0">
              <a:solidFill>
                <a:srgbClr val="0000FF"/>
              </a:solidFill>
            </a:endParaRPr>
          </a:p>
        </p:txBody>
      </p:sp>
    </p:spTree>
    <p:extLst>
      <p:ext uri="{BB962C8B-B14F-4D97-AF65-F5344CB8AC3E}">
        <p14:creationId xmlns:p14="http://schemas.microsoft.com/office/powerpoint/2010/main" val="3131584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5D68A98-C502-32DA-ED10-BEEC29AF8081}"/>
              </a:ext>
            </a:extLst>
          </p:cNvPr>
          <p:cNvSpPr txBox="1"/>
          <p:nvPr/>
        </p:nvSpPr>
        <p:spPr>
          <a:xfrm>
            <a:off x="211507" y="225439"/>
            <a:ext cx="7533560" cy="507831"/>
          </a:xfrm>
          <a:prstGeom prst="rect">
            <a:avLst/>
          </a:prstGeom>
          <a:noFill/>
        </p:spPr>
        <p:txBody>
          <a:bodyPr wrap="square" rtlCol="0">
            <a:spAutoFit/>
          </a:bodyPr>
          <a:lstStyle/>
          <a:p>
            <a:r>
              <a:rPr lang="en-US" altLang="zh-CN" sz="2700" b="1" dirty="0"/>
              <a:t>New version of PETIROC front-end board </a:t>
            </a:r>
          </a:p>
        </p:txBody>
      </p:sp>
      <p:pic>
        <p:nvPicPr>
          <p:cNvPr id="2" name="Picture 1">
            <a:extLst>
              <a:ext uri="{FF2B5EF4-FFF2-40B4-BE49-F238E27FC236}">
                <a16:creationId xmlns:a16="http://schemas.microsoft.com/office/drawing/2014/main" id="{2BE57132-3F72-6CE8-91DC-23970109DEC8}"/>
              </a:ext>
            </a:extLst>
          </p:cNvPr>
          <p:cNvPicPr>
            <a:picLocks noChangeAspect="1"/>
          </p:cNvPicPr>
          <p:nvPr/>
        </p:nvPicPr>
        <p:blipFill>
          <a:blip r:embed="rId2"/>
          <a:stretch>
            <a:fillRect/>
          </a:stretch>
        </p:blipFill>
        <p:spPr>
          <a:xfrm>
            <a:off x="340477" y="1324579"/>
            <a:ext cx="2695067" cy="3593422"/>
          </a:xfrm>
          <a:prstGeom prst="rect">
            <a:avLst/>
          </a:prstGeom>
        </p:spPr>
      </p:pic>
      <p:pic>
        <p:nvPicPr>
          <p:cNvPr id="3" name="Picture 2">
            <a:extLst>
              <a:ext uri="{FF2B5EF4-FFF2-40B4-BE49-F238E27FC236}">
                <a16:creationId xmlns:a16="http://schemas.microsoft.com/office/drawing/2014/main" id="{42684DD0-0DD2-A11E-9CA5-E31A98A94FC4}"/>
              </a:ext>
            </a:extLst>
          </p:cNvPr>
          <p:cNvPicPr>
            <a:picLocks noChangeAspect="1"/>
          </p:cNvPicPr>
          <p:nvPr/>
        </p:nvPicPr>
        <p:blipFill>
          <a:blip r:embed="rId3"/>
          <a:stretch>
            <a:fillRect/>
          </a:stretch>
        </p:blipFill>
        <p:spPr>
          <a:xfrm>
            <a:off x="3104644" y="1324579"/>
            <a:ext cx="2695067" cy="3594074"/>
          </a:xfrm>
          <a:prstGeom prst="rect">
            <a:avLst/>
          </a:prstGeom>
        </p:spPr>
      </p:pic>
      <p:sp>
        <p:nvSpPr>
          <p:cNvPr id="5" name="文本框 14">
            <a:extLst>
              <a:ext uri="{FF2B5EF4-FFF2-40B4-BE49-F238E27FC236}">
                <a16:creationId xmlns:a16="http://schemas.microsoft.com/office/drawing/2014/main" id="{8EEB05B1-5E0C-341E-05CE-28674821C603}"/>
              </a:ext>
            </a:extLst>
          </p:cNvPr>
          <p:cNvSpPr txBox="1"/>
          <p:nvPr/>
        </p:nvSpPr>
        <p:spPr>
          <a:xfrm>
            <a:off x="6024931" y="1392911"/>
            <a:ext cx="2695067" cy="1246495"/>
          </a:xfrm>
          <a:prstGeom prst="rect">
            <a:avLst/>
          </a:prstGeom>
          <a:solidFill>
            <a:schemeClr val="accent5">
              <a:lumMod val="40000"/>
              <a:lumOff val="60000"/>
            </a:schemeClr>
          </a:solidFill>
        </p:spPr>
        <p:txBody>
          <a:bodyPr wrap="square" rtlCol="0">
            <a:spAutoFit/>
          </a:bodyPr>
          <a:lstStyle/>
          <a:p>
            <a:pPr marL="342900" indent="-342900">
              <a:buAutoNum type="arabicPeriod"/>
            </a:pPr>
            <a:r>
              <a:rPr lang="en-US" altLang="zh-CN" sz="1500" b="1" dirty="0"/>
              <a:t>Improving power rail design</a:t>
            </a:r>
          </a:p>
          <a:p>
            <a:pPr marL="342900" indent="-342900">
              <a:buAutoNum type="arabicPeriod"/>
            </a:pPr>
            <a:r>
              <a:rPr lang="en-US" altLang="zh-CN" sz="1500" b="1" dirty="0"/>
              <a:t>Better isolation between sensitive analog signals and digital signals</a:t>
            </a:r>
            <a:endParaRPr lang="zh-CN" altLang="en-US" sz="1500" b="1" dirty="0"/>
          </a:p>
        </p:txBody>
      </p:sp>
      <p:sp>
        <p:nvSpPr>
          <p:cNvPr id="9" name="文本框 14">
            <a:extLst>
              <a:ext uri="{FF2B5EF4-FFF2-40B4-BE49-F238E27FC236}">
                <a16:creationId xmlns:a16="http://schemas.microsoft.com/office/drawing/2014/main" id="{D4F6B397-2296-6F04-BB25-4D6837266683}"/>
              </a:ext>
            </a:extLst>
          </p:cNvPr>
          <p:cNvSpPr txBox="1"/>
          <p:nvPr/>
        </p:nvSpPr>
        <p:spPr>
          <a:xfrm>
            <a:off x="5978962" y="2868576"/>
            <a:ext cx="2787004" cy="553998"/>
          </a:xfrm>
          <a:prstGeom prst="rect">
            <a:avLst/>
          </a:prstGeom>
          <a:solidFill>
            <a:schemeClr val="accent6">
              <a:lumMod val="40000"/>
              <a:lumOff val="60000"/>
            </a:schemeClr>
          </a:solidFill>
        </p:spPr>
        <p:txBody>
          <a:bodyPr wrap="square" rtlCol="0">
            <a:spAutoFit/>
          </a:bodyPr>
          <a:lstStyle/>
          <a:p>
            <a:pPr algn="just"/>
            <a:r>
              <a:rPr lang="en-US" altLang="zh-CN" sz="1500" b="1" dirty="0"/>
              <a:t>Its power rails have been tested and verified.</a:t>
            </a:r>
            <a:endParaRPr lang="zh-CN" altLang="en-US" sz="1500" b="1" dirty="0"/>
          </a:p>
        </p:txBody>
      </p:sp>
      <p:pic>
        <p:nvPicPr>
          <p:cNvPr id="6" name="图片 9">
            <a:extLst>
              <a:ext uri="{FF2B5EF4-FFF2-40B4-BE49-F238E27FC236}">
                <a16:creationId xmlns:a16="http://schemas.microsoft.com/office/drawing/2014/main" id="{6E485913-BF22-D01E-B55B-7DA634489966}"/>
              </a:ext>
            </a:extLst>
          </p:cNvPr>
          <p:cNvPicPr>
            <a:picLocks noChangeAspect="1"/>
          </p:cNvPicPr>
          <p:nvPr/>
        </p:nvPicPr>
        <p:blipFill rotWithShape="1">
          <a:blip r:embed="rId4">
            <a:extLst>
              <a:ext uri="{28A0092B-C50C-407E-A947-70E740481C1C}">
                <a14:useLocalDpi xmlns:a14="http://schemas.microsoft.com/office/drawing/2010/main" val="0"/>
              </a:ext>
            </a:extLst>
          </a:blip>
          <a:srcRect l="3766" t="20484" r="3161" b="9314"/>
          <a:stretch/>
        </p:blipFill>
        <p:spPr>
          <a:xfrm>
            <a:off x="5905597" y="3688739"/>
            <a:ext cx="3145507" cy="1623390"/>
          </a:xfrm>
          <a:prstGeom prst="rect">
            <a:avLst/>
          </a:prstGeom>
        </p:spPr>
      </p:pic>
      <p:sp>
        <p:nvSpPr>
          <p:cNvPr id="7" name="文本框 7">
            <a:extLst>
              <a:ext uri="{FF2B5EF4-FFF2-40B4-BE49-F238E27FC236}">
                <a16:creationId xmlns:a16="http://schemas.microsoft.com/office/drawing/2014/main" id="{FD00042D-229F-ED2A-BB96-4C4F6998D354}"/>
              </a:ext>
            </a:extLst>
          </p:cNvPr>
          <p:cNvSpPr txBox="1"/>
          <p:nvPr/>
        </p:nvSpPr>
        <p:spPr>
          <a:xfrm>
            <a:off x="287795" y="5148153"/>
            <a:ext cx="3001987" cy="676494"/>
          </a:xfrm>
          <a:prstGeom prst="rect">
            <a:avLst/>
          </a:prstGeom>
          <a:solidFill>
            <a:schemeClr val="bg1"/>
          </a:solidFill>
        </p:spPr>
        <p:txBody>
          <a:bodyPr wrap="square" rtlCol="0">
            <a:spAutoFit/>
          </a:bodyPr>
          <a:lstStyle/>
          <a:p>
            <a:r>
              <a:rPr lang="en-US" altLang="zh-CN" b="1" dirty="0">
                <a:solidFill>
                  <a:srgbClr val="FF0000"/>
                </a:solidFill>
              </a:rPr>
              <a:t>Si5345 – used to generate clocks for </a:t>
            </a:r>
            <a:r>
              <a:rPr lang="en-US" altLang="zh-CN" b="1" dirty="0" err="1">
                <a:solidFill>
                  <a:srgbClr val="FF0000"/>
                </a:solidFill>
              </a:rPr>
              <a:t>Petiroc</a:t>
            </a:r>
            <a:endParaRPr lang="zh-CN" altLang="en-US" sz="2400" b="1" dirty="0">
              <a:solidFill>
                <a:srgbClr val="FF0000"/>
              </a:solidFill>
            </a:endParaRPr>
          </a:p>
        </p:txBody>
      </p:sp>
      <p:sp>
        <p:nvSpPr>
          <p:cNvPr id="10" name="TextBox 2">
            <a:extLst>
              <a:ext uri="{FF2B5EF4-FFF2-40B4-BE49-F238E27FC236}">
                <a16:creationId xmlns:a16="http://schemas.microsoft.com/office/drawing/2014/main" id="{FEA5E9B2-3570-0F3D-47ED-DC9440D3FCDD}"/>
              </a:ext>
            </a:extLst>
          </p:cNvPr>
          <p:cNvSpPr txBox="1"/>
          <p:nvPr/>
        </p:nvSpPr>
        <p:spPr>
          <a:xfrm>
            <a:off x="5696393" y="5511267"/>
            <a:ext cx="3354711" cy="707886"/>
          </a:xfrm>
          <a:prstGeom prst="rect">
            <a:avLst/>
          </a:prstGeom>
          <a:solidFill>
            <a:schemeClr val="accent6">
              <a:lumMod val="40000"/>
              <a:lumOff val="60000"/>
            </a:schemeClr>
          </a:solidFill>
        </p:spPr>
        <p:txBody>
          <a:bodyPr wrap="square">
            <a:spAutoFit/>
          </a:bodyPr>
          <a:lstStyle/>
          <a:p>
            <a:pPr algn="just"/>
            <a:r>
              <a:rPr lang="en-US" altLang="zh-CN" sz="2000" b="1" dirty="0"/>
              <a:t>Output clocks have been successfully tested</a:t>
            </a:r>
            <a:endParaRPr lang="zh-CN" altLang="en-US" sz="2000" b="1" dirty="0"/>
          </a:p>
        </p:txBody>
      </p:sp>
      <p:sp>
        <p:nvSpPr>
          <p:cNvPr id="11" name="ZoneTexte 10">
            <a:extLst>
              <a:ext uri="{FF2B5EF4-FFF2-40B4-BE49-F238E27FC236}">
                <a16:creationId xmlns:a16="http://schemas.microsoft.com/office/drawing/2014/main" id="{BD0B29CF-D4BB-10D7-692C-96D4A21C8DC0}"/>
              </a:ext>
            </a:extLst>
          </p:cNvPr>
          <p:cNvSpPr txBox="1"/>
          <p:nvPr/>
        </p:nvSpPr>
        <p:spPr>
          <a:xfrm>
            <a:off x="457200" y="5943600"/>
            <a:ext cx="4545874" cy="369332"/>
          </a:xfrm>
          <a:prstGeom prst="rect">
            <a:avLst/>
          </a:prstGeom>
          <a:noFill/>
        </p:spPr>
        <p:txBody>
          <a:bodyPr wrap="square" rtlCol="0">
            <a:spAutoFit/>
          </a:bodyPr>
          <a:lstStyle/>
          <a:p>
            <a:r>
              <a:rPr lang="en-GB"/>
              <a:t>Time resolution of about 40 ps measured</a:t>
            </a:r>
          </a:p>
        </p:txBody>
      </p:sp>
      <p:sp>
        <p:nvSpPr>
          <p:cNvPr id="8" name="ZoneTexte 7">
            <a:extLst>
              <a:ext uri="{FF2B5EF4-FFF2-40B4-BE49-F238E27FC236}">
                <a16:creationId xmlns:a16="http://schemas.microsoft.com/office/drawing/2014/main" id="{C1140C81-6385-3F1E-E8E6-53C8F600A4E8}"/>
              </a:ext>
            </a:extLst>
          </p:cNvPr>
          <p:cNvSpPr txBox="1"/>
          <p:nvPr/>
        </p:nvSpPr>
        <p:spPr>
          <a:xfrm>
            <a:off x="7623810" y="278841"/>
            <a:ext cx="685800" cy="369332"/>
          </a:xfrm>
          <a:prstGeom prst="rect">
            <a:avLst/>
          </a:prstGeom>
          <a:solidFill>
            <a:srgbClr val="FFFF00"/>
          </a:solidFill>
        </p:spPr>
        <p:txBody>
          <a:bodyPr wrap="square" rtlCol="0">
            <a:spAutoFit/>
          </a:bodyPr>
          <a:lstStyle/>
          <a:p>
            <a:r>
              <a:rPr lang="en-GB" b="1" dirty="0"/>
              <a:t>SJTU</a:t>
            </a:r>
          </a:p>
        </p:txBody>
      </p:sp>
      <p:sp>
        <p:nvSpPr>
          <p:cNvPr id="12" name="ZoneTexte 11">
            <a:extLst>
              <a:ext uri="{FF2B5EF4-FFF2-40B4-BE49-F238E27FC236}">
                <a16:creationId xmlns:a16="http://schemas.microsoft.com/office/drawing/2014/main" id="{3841E62E-0A28-D022-69D4-601B2EC97DCD}"/>
              </a:ext>
            </a:extLst>
          </p:cNvPr>
          <p:cNvSpPr txBox="1"/>
          <p:nvPr/>
        </p:nvSpPr>
        <p:spPr>
          <a:xfrm>
            <a:off x="7269480" y="786672"/>
            <a:ext cx="1188720" cy="369332"/>
          </a:xfrm>
          <a:prstGeom prst="rect">
            <a:avLst/>
          </a:prstGeom>
          <a:noFill/>
        </p:spPr>
        <p:txBody>
          <a:bodyPr wrap="square" rtlCol="0">
            <a:spAutoFit/>
          </a:bodyPr>
          <a:lstStyle/>
          <a:p>
            <a:r>
              <a:rPr lang="en-GB" dirty="0" err="1"/>
              <a:t>Yongqi</a:t>
            </a:r>
            <a:r>
              <a:rPr lang="en-GB" dirty="0"/>
              <a:t> Tan</a:t>
            </a:r>
          </a:p>
        </p:txBody>
      </p:sp>
    </p:spTree>
    <p:extLst>
      <p:ext uri="{BB962C8B-B14F-4D97-AF65-F5344CB8AC3E}">
        <p14:creationId xmlns:p14="http://schemas.microsoft.com/office/powerpoint/2010/main" val="199268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numéro de diapositive 4"/>
          <p:cNvSpPr>
            <a:spLocks noGrp="1"/>
          </p:cNvSpPr>
          <p:nvPr>
            <p:ph type="sldNum" sz="quarter" idx="12"/>
          </p:nvPr>
        </p:nvSpPr>
        <p:spPr>
          <a:noFill/>
        </p:spPr>
        <p:txBody>
          <a:bodyPr/>
          <a:lstStyle/>
          <a:p>
            <a:fld id="{F3117F45-D225-3C4A-9CB4-89620BD6B35A}" type="slidenum">
              <a:rPr lang="en-US" smtClean="0"/>
              <a:pPr/>
              <a:t>32</a:t>
            </a:fld>
            <a:endParaRPr lang="en-US"/>
          </a:p>
        </p:txBody>
      </p:sp>
      <p:pic>
        <p:nvPicPr>
          <p:cNvPr id="8" name="Picture 1"/>
          <p:cNvPicPr>
            <a:picLocks noChangeAspect="1" noChangeArrowheads="1"/>
          </p:cNvPicPr>
          <p:nvPr/>
        </p:nvPicPr>
        <p:blipFill>
          <a:blip r:embed="rId3"/>
          <a:srcRect/>
          <a:stretch>
            <a:fillRect/>
          </a:stretch>
        </p:blipFill>
        <p:spPr bwMode="auto">
          <a:xfrm>
            <a:off x="3239208" y="4359546"/>
            <a:ext cx="2895601" cy="2438400"/>
          </a:xfrm>
          <a:prstGeom prst="rect">
            <a:avLst/>
          </a:prstGeom>
          <a:noFill/>
          <a:ln w="9525">
            <a:noFill/>
            <a:round/>
            <a:headEnd/>
            <a:tailEnd/>
          </a:ln>
        </p:spPr>
      </p:pic>
      <p:pic>
        <p:nvPicPr>
          <p:cNvPr id="11" name="Image 8"/>
          <p:cNvPicPr>
            <a:picLocks noChangeAspect="1"/>
          </p:cNvPicPr>
          <p:nvPr/>
        </p:nvPicPr>
        <p:blipFill>
          <a:blip r:embed="rId4"/>
          <a:srcRect/>
          <a:stretch>
            <a:fillRect/>
          </a:stretch>
        </p:blipFill>
        <p:spPr bwMode="auto">
          <a:xfrm>
            <a:off x="291354" y="4387324"/>
            <a:ext cx="2895602" cy="2438400"/>
          </a:xfrm>
          <a:prstGeom prst="rect">
            <a:avLst/>
          </a:prstGeom>
          <a:noFill/>
          <a:ln w="9525">
            <a:noFill/>
            <a:miter lim="800000"/>
            <a:headEnd/>
            <a:tailEnd/>
          </a:ln>
        </p:spPr>
      </p:pic>
      <p:grpSp>
        <p:nvGrpSpPr>
          <p:cNvPr id="2" name="Grouper 18"/>
          <p:cNvGrpSpPr/>
          <p:nvPr/>
        </p:nvGrpSpPr>
        <p:grpSpPr>
          <a:xfrm>
            <a:off x="230095" y="182282"/>
            <a:ext cx="5531223" cy="4162949"/>
            <a:chOff x="1495" y="-43328"/>
            <a:chExt cx="5531223" cy="3765005"/>
          </a:xfrm>
        </p:grpSpPr>
        <p:sp>
          <p:nvSpPr>
            <p:cNvPr id="68613" name="ZoneTexte 7"/>
            <p:cNvSpPr txBox="1">
              <a:spLocks noChangeArrowheads="1"/>
            </p:cNvSpPr>
            <p:nvPr/>
          </p:nvSpPr>
          <p:spPr bwMode="auto">
            <a:xfrm>
              <a:off x="46318" y="457200"/>
              <a:ext cx="5486400" cy="473204"/>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10500 64-ch ASIC were tested  and calibrated using a   </a:t>
              </a:r>
            </a:p>
            <a:p>
              <a:r>
                <a:rPr lang="en-US" sz="1400" dirty="0">
                  <a:solidFill>
                    <a:srgbClr val="000000"/>
                  </a:solidFill>
                  <a:latin typeface="Verdana" charset="0"/>
                  <a:ea typeface="Verdana" charset="0"/>
                  <a:cs typeface="Verdana" charset="0"/>
                </a:rPr>
                <a:t>    dedicated (</a:t>
              </a:r>
              <a:r>
                <a:rPr lang="en-US" sz="1400" dirty="0" err="1">
                  <a:solidFill>
                    <a:srgbClr val="000000"/>
                  </a:solidFill>
                  <a:latin typeface="Verdana" charset="0"/>
                  <a:ea typeface="Verdana" charset="0"/>
                  <a:cs typeface="Verdana" charset="0"/>
                </a:rPr>
                <a:t>ASICs</a:t>
              </a:r>
              <a:r>
                <a:rPr lang="en-US" sz="1400" dirty="0">
                  <a:solidFill>
                    <a:srgbClr val="000000"/>
                  </a:solidFill>
                  <a:latin typeface="Verdana" charset="0"/>
                  <a:ea typeface="Verdana" charset="0"/>
                  <a:cs typeface="Verdana" charset="0"/>
                </a:rPr>
                <a:t> layout : 93% ).</a:t>
              </a:r>
            </a:p>
          </p:txBody>
        </p:sp>
        <p:sp>
          <p:nvSpPr>
            <p:cNvPr id="10" name="ZoneTexte 9"/>
            <p:cNvSpPr txBox="1"/>
            <p:nvPr/>
          </p:nvSpPr>
          <p:spPr>
            <a:xfrm>
              <a:off x="76200" y="-43328"/>
              <a:ext cx="4876800" cy="36186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fr-FR" sz="2000" b="1" dirty="0">
                  <a:solidFill>
                    <a:srgbClr val="000000"/>
                  </a:solidFill>
                  <a:latin typeface="Verdana"/>
                  <a:cs typeface="Verdana"/>
                </a:rPr>
                <a:t>SDHCAL prototype construction</a:t>
              </a:r>
            </a:p>
          </p:txBody>
        </p:sp>
        <p:sp>
          <p:nvSpPr>
            <p:cNvPr id="68615" name="ZoneTexte 10"/>
            <p:cNvSpPr txBox="1">
              <a:spLocks noChangeArrowheads="1"/>
            </p:cNvSpPr>
            <p:nvPr/>
          </p:nvSpPr>
          <p:spPr bwMode="auto">
            <a:xfrm>
              <a:off x="1495" y="992999"/>
              <a:ext cx="5486400" cy="797953"/>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310 PCBs were produced, cabled and tested.  </a:t>
              </a:r>
            </a:p>
            <a:p>
              <a:r>
                <a:rPr lang="en-US" sz="1400" dirty="0">
                  <a:solidFill>
                    <a:srgbClr val="000000"/>
                  </a:solidFill>
                  <a:latin typeface="Verdana" charset="0"/>
                  <a:ea typeface="Verdana" charset="0"/>
                  <a:cs typeface="Verdana" charset="0"/>
                </a:rPr>
                <a:t>   They were assembled by sets of six to make 1m</a:t>
              </a:r>
              <a:r>
                <a:rPr lang="en-US" sz="1400" baseline="30000" dirty="0">
                  <a:solidFill>
                    <a:srgbClr val="000000"/>
                  </a:solidFill>
                  <a:latin typeface="Verdana" charset="0"/>
                  <a:ea typeface="Verdana" charset="0"/>
                  <a:cs typeface="Verdana" charset="0"/>
                </a:rPr>
                <a:t>2</a:t>
              </a:r>
              <a:r>
                <a:rPr lang="en-US" sz="1400" dirty="0">
                  <a:solidFill>
                    <a:srgbClr val="000000"/>
                  </a:solidFill>
                  <a:latin typeface="Verdana" charset="0"/>
                  <a:ea typeface="Verdana" charset="0"/>
                  <a:cs typeface="Verdana" charset="0"/>
                </a:rPr>
                <a:t> </a:t>
              </a:r>
              <a:r>
                <a:rPr lang="en-US" sz="1400" dirty="0" err="1">
                  <a:solidFill>
                    <a:srgbClr val="000000"/>
                  </a:solidFill>
                  <a:latin typeface="Verdana" charset="0"/>
                  <a:ea typeface="Verdana" charset="0"/>
                  <a:cs typeface="Verdana" charset="0"/>
                </a:rPr>
                <a:t>ASUs</a:t>
              </a:r>
              <a:endParaRPr lang="en-US" sz="1400" baseline="30000" dirty="0">
                <a:solidFill>
                  <a:srgbClr val="000000"/>
                </a:solidFill>
                <a:latin typeface="Verdana" charset="0"/>
                <a:ea typeface="Verdana" charset="0"/>
                <a:cs typeface="Verdana" charset="0"/>
              </a:endParaRPr>
            </a:p>
            <a:p>
              <a:r>
                <a:rPr lang="en-US" sz="1400" baseline="30000" dirty="0">
                  <a:solidFill>
                    <a:srgbClr val="000000"/>
                  </a:solidFill>
                  <a:latin typeface="Verdana" charset="0"/>
                  <a:ea typeface="Verdana" charset="0"/>
                  <a:cs typeface="Verdana" charset="0"/>
                </a:rPr>
                <a:t>      </a:t>
              </a:r>
            </a:p>
            <a:p>
              <a:endParaRPr lang="en-US" sz="1400" dirty="0">
                <a:solidFill>
                  <a:srgbClr val="000000"/>
                </a:solidFill>
                <a:latin typeface="Verdana" charset="0"/>
                <a:ea typeface="Verdana" charset="0"/>
                <a:cs typeface="Verdana" charset="0"/>
              </a:endParaRPr>
            </a:p>
          </p:txBody>
        </p:sp>
        <p:sp>
          <p:nvSpPr>
            <p:cNvPr id="13" name="ZoneTexte 10"/>
            <p:cNvSpPr txBox="1">
              <a:spLocks noChangeArrowheads="1"/>
            </p:cNvSpPr>
            <p:nvPr/>
          </p:nvSpPr>
          <p:spPr bwMode="auto">
            <a:xfrm>
              <a:off x="46318" y="1955453"/>
              <a:ext cx="5334000" cy="473204"/>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50 detectors were built and assembled with  </a:t>
              </a:r>
            </a:p>
            <a:p>
              <a:r>
                <a:rPr lang="en-US" sz="1400" dirty="0">
                  <a:solidFill>
                    <a:srgbClr val="000000"/>
                  </a:solidFill>
                  <a:latin typeface="Verdana" charset="0"/>
                  <a:ea typeface="Verdana" charset="0"/>
                  <a:cs typeface="Verdana" charset="0"/>
                </a:rPr>
                <a:t>    their electronics into cassettes. </a:t>
              </a:r>
            </a:p>
          </p:txBody>
        </p:sp>
        <p:sp>
          <p:nvSpPr>
            <p:cNvPr id="14" name="ZoneTexte 10"/>
            <p:cNvSpPr txBox="1">
              <a:spLocks noChangeArrowheads="1"/>
            </p:cNvSpPr>
            <p:nvPr/>
          </p:nvSpPr>
          <p:spPr bwMode="auto">
            <a:xfrm>
              <a:off x="47813" y="2517917"/>
              <a:ext cx="48006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Self-supporting mechanical structure.  </a:t>
              </a:r>
            </a:p>
          </p:txBody>
        </p:sp>
        <p:sp>
          <p:nvSpPr>
            <p:cNvPr id="16" name="ZoneTexte 10"/>
            <p:cNvSpPr txBox="1">
              <a:spLocks noChangeArrowheads="1"/>
            </p:cNvSpPr>
            <p:nvPr/>
          </p:nvSpPr>
          <p:spPr bwMode="auto">
            <a:xfrm>
              <a:off x="62754" y="3443321"/>
              <a:ext cx="48006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Full assembly took place at CERN.</a:t>
              </a:r>
            </a:p>
          </p:txBody>
        </p:sp>
        <p:sp>
          <p:nvSpPr>
            <p:cNvPr id="17" name="ZoneTexte 10"/>
            <p:cNvSpPr txBox="1">
              <a:spLocks noChangeArrowheads="1"/>
            </p:cNvSpPr>
            <p:nvPr/>
          </p:nvSpPr>
          <p:spPr bwMode="auto">
            <a:xfrm>
              <a:off x="16436" y="1566359"/>
              <a:ext cx="51054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170 DIF, 20 DCC were built and tested.</a:t>
              </a:r>
            </a:p>
          </p:txBody>
        </p:sp>
      </p:grpSp>
      <p:pic>
        <p:nvPicPr>
          <p:cNvPr id="68611" name="Picture 3"/>
          <p:cNvPicPr>
            <a:picLocks noChangeAspect="1" noChangeArrowheads="1"/>
          </p:cNvPicPr>
          <p:nvPr/>
        </p:nvPicPr>
        <p:blipFill>
          <a:blip r:embed="rId5"/>
          <a:srcRect/>
          <a:stretch>
            <a:fillRect/>
          </a:stretch>
        </p:blipFill>
        <p:spPr bwMode="auto">
          <a:xfrm>
            <a:off x="6172199" y="76200"/>
            <a:ext cx="2895601" cy="1984177"/>
          </a:xfrm>
          <a:prstGeom prst="rect">
            <a:avLst/>
          </a:prstGeom>
          <a:noFill/>
          <a:ln w="9525">
            <a:noFill/>
            <a:round/>
            <a:headEnd/>
            <a:tailEnd/>
          </a:ln>
        </p:spPr>
      </p:pic>
      <p:pic>
        <p:nvPicPr>
          <p:cNvPr id="21" name="Picture 4"/>
          <p:cNvPicPr>
            <a:picLocks noChangeAspect="1" noChangeArrowheads="1"/>
          </p:cNvPicPr>
          <p:nvPr/>
        </p:nvPicPr>
        <p:blipFill>
          <a:blip r:embed="rId6"/>
          <a:srcRect/>
          <a:stretch>
            <a:fillRect/>
          </a:stretch>
        </p:blipFill>
        <p:spPr bwMode="auto">
          <a:xfrm>
            <a:off x="6172199" y="4336436"/>
            <a:ext cx="2895600" cy="2430463"/>
          </a:xfrm>
          <a:prstGeom prst="rect">
            <a:avLst/>
          </a:prstGeom>
          <a:noFill/>
          <a:ln w="9525">
            <a:noFill/>
            <a:round/>
            <a:headEnd/>
            <a:tailEnd/>
          </a:ln>
        </p:spPr>
      </p:pic>
      <p:sp>
        <p:nvSpPr>
          <p:cNvPr id="18" name="ZoneTexte 10"/>
          <p:cNvSpPr txBox="1">
            <a:spLocks noChangeArrowheads="1"/>
          </p:cNvSpPr>
          <p:nvPr/>
        </p:nvSpPr>
        <p:spPr bwMode="auto">
          <a:xfrm>
            <a:off x="294344" y="3450518"/>
            <a:ext cx="4800600" cy="523220"/>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DAQ system using both USB and HTML protocol   </a:t>
            </a:r>
          </a:p>
          <a:p>
            <a:r>
              <a:rPr lang="en-US" sz="1400" dirty="0">
                <a:solidFill>
                  <a:srgbClr val="000000"/>
                </a:solidFill>
                <a:latin typeface="Verdana" charset="0"/>
                <a:ea typeface="Verdana" charset="0"/>
                <a:cs typeface="Verdana" charset="0"/>
              </a:rPr>
              <a:t>  was developed and used.  </a:t>
            </a:r>
          </a:p>
        </p:txBody>
      </p:sp>
      <p:pic>
        <p:nvPicPr>
          <p:cNvPr id="3" name="Picture 5">
            <a:extLst>
              <a:ext uri="{FF2B5EF4-FFF2-40B4-BE49-F238E27FC236}">
                <a16:creationId xmlns:a16="http://schemas.microsoft.com/office/drawing/2014/main" id="{DFF7553B-B5AD-BD66-6625-16D1E597E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99" y="2060377"/>
            <a:ext cx="2895600" cy="217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6038303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Capture d’écran 2017-05-20 à 13.41.01.png"/>
          <p:cNvPicPr>
            <a:picLocks noChangeAspect="1"/>
          </p:cNvPicPr>
          <p:nvPr/>
        </p:nvPicPr>
        <p:blipFill>
          <a:blip r:embed="rId3"/>
          <a:stretch>
            <a:fillRect/>
          </a:stretch>
        </p:blipFill>
        <p:spPr>
          <a:xfrm>
            <a:off x="0" y="0"/>
            <a:ext cx="9144000" cy="7200257"/>
          </a:xfrm>
          <a:prstGeom prst="rect">
            <a:avLst/>
          </a:prstGeom>
        </p:spPr>
      </p:pic>
      <p:sp>
        <p:nvSpPr>
          <p:cNvPr id="2" name="ZoneTexte 1">
            <a:extLst>
              <a:ext uri="{FF2B5EF4-FFF2-40B4-BE49-F238E27FC236}">
                <a16:creationId xmlns:a16="http://schemas.microsoft.com/office/drawing/2014/main" id="{9ED89C1A-74CA-174A-8B97-9DB865292F62}"/>
              </a:ext>
            </a:extLst>
          </p:cNvPr>
          <p:cNvSpPr txBox="1"/>
          <p:nvPr/>
        </p:nvSpPr>
        <p:spPr>
          <a:xfrm>
            <a:off x="1839558" y="893741"/>
            <a:ext cx="50668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tx1"/>
                </a:solidFill>
              </a:rPr>
              <a:t>SDHCAL prototype was exposed to beam particles</a:t>
            </a:r>
          </a:p>
          <a:p>
            <a:pPr algn="ctr"/>
            <a:r>
              <a:rPr lang="en-US" dirty="0">
                <a:solidFill>
                  <a:schemeClr val="tx1"/>
                </a:solidFill>
              </a:rPr>
              <a:t>at CERN PS, SPS in 2012, 2015, 2017 and 2018</a:t>
            </a:r>
          </a:p>
        </p:txBody>
      </p:sp>
      <p:pic>
        <p:nvPicPr>
          <p:cNvPr id="8" name="Image 7">
            <a:extLst>
              <a:ext uri="{FF2B5EF4-FFF2-40B4-BE49-F238E27FC236}">
                <a16:creationId xmlns:a16="http://schemas.microsoft.com/office/drawing/2014/main" id="{EBC43C8A-97BF-615E-AEE5-0AC897536C96}"/>
              </a:ext>
            </a:extLst>
          </p:cNvPr>
          <p:cNvPicPr>
            <a:picLocks noChangeAspect="1"/>
          </p:cNvPicPr>
          <p:nvPr/>
        </p:nvPicPr>
        <p:blipFill>
          <a:blip r:embed="rId4"/>
          <a:stretch>
            <a:fillRect/>
          </a:stretch>
        </p:blipFill>
        <p:spPr>
          <a:xfrm>
            <a:off x="-37918" y="2807236"/>
            <a:ext cx="2962692" cy="2547893"/>
          </a:xfrm>
          <a:prstGeom prst="rect">
            <a:avLst/>
          </a:prstGeom>
        </p:spPr>
      </p:pic>
      <p:pic>
        <p:nvPicPr>
          <p:cNvPr id="9" name="Image 8">
            <a:extLst>
              <a:ext uri="{FF2B5EF4-FFF2-40B4-BE49-F238E27FC236}">
                <a16:creationId xmlns:a16="http://schemas.microsoft.com/office/drawing/2014/main" id="{73691F4A-D684-0B9F-FD97-CC4635C6BA61}"/>
              </a:ext>
            </a:extLst>
          </p:cNvPr>
          <p:cNvPicPr>
            <a:picLocks noChangeAspect="1"/>
          </p:cNvPicPr>
          <p:nvPr/>
        </p:nvPicPr>
        <p:blipFill>
          <a:blip r:embed="rId5"/>
          <a:stretch>
            <a:fillRect/>
          </a:stretch>
        </p:blipFill>
        <p:spPr>
          <a:xfrm>
            <a:off x="6219228" y="2875809"/>
            <a:ext cx="2721613" cy="2550641"/>
          </a:xfrm>
          <a:prstGeom prst="rect">
            <a:avLst/>
          </a:prstGeom>
        </p:spPr>
      </p:pic>
      <p:pic>
        <p:nvPicPr>
          <p:cNvPr id="3" name="Image 2">
            <a:extLst>
              <a:ext uri="{FF2B5EF4-FFF2-40B4-BE49-F238E27FC236}">
                <a16:creationId xmlns:a16="http://schemas.microsoft.com/office/drawing/2014/main" id="{4F0DCF1C-D1CA-B516-FD91-AC829C1434B3}"/>
              </a:ext>
            </a:extLst>
          </p:cNvPr>
          <p:cNvPicPr>
            <a:picLocks noChangeAspect="1"/>
          </p:cNvPicPr>
          <p:nvPr/>
        </p:nvPicPr>
        <p:blipFill>
          <a:blip r:embed="rId6"/>
          <a:stretch>
            <a:fillRect/>
          </a:stretch>
        </p:blipFill>
        <p:spPr>
          <a:xfrm>
            <a:off x="3265807" y="2875810"/>
            <a:ext cx="2612386" cy="2479319"/>
          </a:xfrm>
          <a:prstGeom prst="rect">
            <a:avLst/>
          </a:prstGeom>
        </p:spPr>
      </p:pic>
    </p:spTree>
    <p:extLst>
      <p:ext uri="{BB962C8B-B14F-4D97-AF65-F5344CB8AC3E}">
        <p14:creationId xmlns:p14="http://schemas.microsoft.com/office/powerpoint/2010/main" val="3510603038"/>
      </p:ext>
    </p:extLst>
  </p:cSld>
  <p:clrMapOvr>
    <a:masterClrMapping/>
  </p:clrMapOvr>
  <p:transition spd="med" advTm="54613"/>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05-30 à 21.23.42.png"/>
          <p:cNvPicPr>
            <a:picLocks noChangeAspect="1"/>
          </p:cNvPicPr>
          <p:nvPr/>
        </p:nvPicPr>
        <p:blipFill>
          <a:blip r:embed="rId2"/>
          <a:stretch>
            <a:fillRect/>
          </a:stretch>
        </p:blipFill>
        <p:spPr>
          <a:xfrm>
            <a:off x="6470650" y="1513895"/>
            <a:ext cx="2673350" cy="1610305"/>
          </a:xfrm>
          <a:prstGeom prst="rect">
            <a:avLst/>
          </a:prstGeom>
        </p:spPr>
      </p:pic>
      <p:pic>
        <p:nvPicPr>
          <p:cNvPr id="3" name="Image 2" descr="Capture d’écran 2016-05-30 à 21.24.35.png"/>
          <p:cNvPicPr>
            <a:picLocks noChangeAspect="1"/>
          </p:cNvPicPr>
          <p:nvPr/>
        </p:nvPicPr>
        <p:blipFill>
          <a:blip r:embed="rId3"/>
          <a:stretch>
            <a:fillRect/>
          </a:stretch>
        </p:blipFill>
        <p:spPr>
          <a:xfrm rot="16200000">
            <a:off x="4046740" y="1300389"/>
            <a:ext cx="1610304" cy="2088115"/>
          </a:xfrm>
          <a:prstGeom prst="rect">
            <a:avLst/>
          </a:prstGeom>
        </p:spPr>
      </p:pic>
      <p:sp>
        <p:nvSpPr>
          <p:cNvPr id="4" name="ZoneTexte 3"/>
          <p:cNvSpPr txBox="1"/>
          <p:nvPr/>
        </p:nvSpPr>
        <p:spPr>
          <a:xfrm>
            <a:off x="244448" y="230500"/>
            <a:ext cx="8864600" cy="1200329"/>
          </a:xfrm>
          <a:prstGeom prst="rect">
            <a:avLst/>
          </a:prstGeom>
          <a:noFill/>
        </p:spPr>
        <p:txBody>
          <a:bodyPr wrap="square" rtlCol="0">
            <a:spAutoFit/>
          </a:bodyPr>
          <a:lstStyle/>
          <a:p>
            <a:r>
              <a:rPr lang="en-US" b="1" dirty="0">
                <a:solidFill>
                  <a:srgbClr val="FF0000"/>
                </a:solidFill>
              </a:rPr>
              <a:t>SDHCAL </a:t>
            </a:r>
            <a:r>
              <a:rPr lang="en-US" b="1" dirty="0"/>
              <a:t>high granularity is important for PFA </a:t>
            </a:r>
          </a:p>
          <a:p>
            <a:endParaRPr lang="en-US" b="1" dirty="0"/>
          </a:p>
          <a:p>
            <a:r>
              <a:rPr lang="en-US" dirty="0"/>
              <a:t>It helps to optimize the connection of hits belonging to the same shower by using first the topology and then the energy information</a:t>
            </a:r>
          </a:p>
        </p:txBody>
      </p:sp>
      <p:sp>
        <p:nvSpPr>
          <p:cNvPr id="5" name="ZoneTexte 4"/>
          <p:cNvSpPr txBox="1"/>
          <p:nvPr/>
        </p:nvSpPr>
        <p:spPr>
          <a:xfrm>
            <a:off x="244448" y="1460143"/>
            <a:ext cx="3159151" cy="1754327"/>
          </a:xfrm>
          <a:prstGeom prst="rect">
            <a:avLst/>
          </a:prstGeom>
          <a:noFill/>
        </p:spPr>
        <p:txBody>
          <a:bodyPr wrap="square" rtlCol="0">
            <a:spAutoFit/>
          </a:bodyPr>
          <a:lstStyle/>
          <a:p>
            <a:r>
              <a:rPr lang="en-GB" b="1" dirty="0">
                <a:solidFill>
                  <a:srgbClr val="3366FF"/>
                </a:solidFill>
              </a:rPr>
              <a:t>April  algorithms:</a:t>
            </a:r>
            <a:endParaRPr lang="en-GB" dirty="0">
              <a:solidFill>
                <a:srgbClr val="3366FF"/>
              </a:solidFill>
            </a:endParaRPr>
          </a:p>
          <a:p>
            <a:r>
              <a:rPr lang="en-GB" dirty="0"/>
              <a:t>It connect hits and then their clusters using distance and orientation information</a:t>
            </a:r>
          </a:p>
          <a:p>
            <a:r>
              <a:rPr lang="en-GB" dirty="0"/>
              <a:t>then correct using tracker information (momentum)</a:t>
            </a:r>
          </a:p>
        </p:txBody>
      </p:sp>
      <p:pic>
        <p:nvPicPr>
          <p:cNvPr id="6" name="Image 5" descr="Capture d’écran 2017-05-19 à 15.57.32.png"/>
          <p:cNvPicPr>
            <a:picLocks noChangeAspect="1"/>
          </p:cNvPicPr>
          <p:nvPr/>
        </p:nvPicPr>
        <p:blipFill>
          <a:blip r:embed="rId4"/>
          <a:stretch>
            <a:fillRect/>
          </a:stretch>
        </p:blipFill>
        <p:spPr>
          <a:xfrm>
            <a:off x="206348" y="3214470"/>
            <a:ext cx="5915051" cy="3021230"/>
          </a:xfrm>
          <a:prstGeom prst="rect">
            <a:avLst/>
          </a:prstGeom>
        </p:spPr>
      </p:pic>
      <p:pic>
        <p:nvPicPr>
          <p:cNvPr id="7" name="Image 6" descr="Capture d’écran 2017-05-19 à 15.58.27.png"/>
          <p:cNvPicPr>
            <a:picLocks noChangeAspect="1"/>
          </p:cNvPicPr>
          <p:nvPr/>
        </p:nvPicPr>
        <p:blipFill>
          <a:blip r:embed="rId5"/>
          <a:stretch>
            <a:fillRect/>
          </a:stretch>
        </p:blipFill>
        <p:spPr>
          <a:xfrm>
            <a:off x="6083299" y="3252570"/>
            <a:ext cx="2854299" cy="2932330"/>
          </a:xfrm>
          <a:prstGeom prst="rect">
            <a:avLst/>
          </a:prstGeom>
        </p:spPr>
      </p:pic>
      <p:sp>
        <p:nvSpPr>
          <p:cNvPr id="11" name="ZoneTexte 10"/>
          <p:cNvSpPr txBox="1"/>
          <p:nvPr/>
        </p:nvSpPr>
        <p:spPr>
          <a:xfrm>
            <a:off x="6121399" y="6097200"/>
            <a:ext cx="27432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dirty="0">
                <a:solidFill>
                  <a:srgbClr val="0000FF"/>
                </a:solidFill>
              </a:rPr>
              <a:t>CALICE note CAN054</a:t>
            </a:r>
            <a:endParaRPr lang="en-US" dirty="0">
              <a:solidFill>
                <a:srgbClr val="0000FF"/>
              </a:solidFill>
            </a:endParaRPr>
          </a:p>
        </p:txBody>
      </p:sp>
      <p:sp>
        <p:nvSpPr>
          <p:cNvPr id="13" name="ZoneTexte 12"/>
          <p:cNvSpPr txBox="1"/>
          <p:nvPr/>
        </p:nvSpPr>
        <p:spPr>
          <a:xfrm>
            <a:off x="1930400" y="3708400"/>
            <a:ext cx="7874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a:t>Efficiency</a:t>
            </a:r>
          </a:p>
        </p:txBody>
      </p:sp>
      <p:sp>
        <p:nvSpPr>
          <p:cNvPr id="14" name="ZoneTexte 13"/>
          <p:cNvSpPr txBox="1"/>
          <p:nvPr/>
        </p:nvSpPr>
        <p:spPr>
          <a:xfrm>
            <a:off x="4921321" y="3985399"/>
            <a:ext cx="698429"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a:t>Purity</a:t>
            </a:r>
          </a:p>
        </p:txBody>
      </p:sp>
      <p:sp>
        <p:nvSpPr>
          <p:cNvPr id="15" name="ZoneTexte 14"/>
          <p:cNvSpPr txBox="1"/>
          <p:nvPr/>
        </p:nvSpPr>
        <p:spPr>
          <a:xfrm>
            <a:off x="7797800" y="3846899"/>
            <a:ext cx="4953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a:t>ΔE</a:t>
            </a:r>
          </a:p>
        </p:txBody>
      </p:sp>
      <p:sp>
        <p:nvSpPr>
          <p:cNvPr id="9" name="ZoneTexte 8">
            <a:extLst>
              <a:ext uri="{FF2B5EF4-FFF2-40B4-BE49-F238E27FC236}">
                <a16:creationId xmlns:a16="http://schemas.microsoft.com/office/drawing/2014/main" id="{D9523D32-9846-5B0B-6F93-DDC9DED6101D}"/>
              </a:ext>
            </a:extLst>
          </p:cNvPr>
          <p:cNvSpPr txBox="1"/>
          <p:nvPr/>
        </p:nvSpPr>
        <p:spPr>
          <a:xfrm>
            <a:off x="1597025" y="4675197"/>
            <a:ext cx="1271380" cy="246221"/>
          </a:xfrm>
          <a:prstGeom prst="rect">
            <a:avLst/>
          </a:prstGeom>
          <a:solidFill>
            <a:srgbClr val="FF0000"/>
          </a:solidFill>
        </p:spPr>
        <p:txBody>
          <a:bodyPr wrap="square" rtlCol="0">
            <a:spAutoFit/>
          </a:bodyPr>
          <a:lstStyle/>
          <a:p>
            <a:r>
              <a:rPr lang="en-US" sz="1000" dirty="0">
                <a:solidFill>
                  <a:schemeClr val="bg1"/>
                </a:solidFill>
              </a:rPr>
              <a:t>1 neutral of 10 GeV</a:t>
            </a:r>
          </a:p>
        </p:txBody>
      </p:sp>
      <p:sp>
        <p:nvSpPr>
          <p:cNvPr id="17" name="ZoneTexte 16">
            <a:extLst>
              <a:ext uri="{FF2B5EF4-FFF2-40B4-BE49-F238E27FC236}">
                <a16:creationId xmlns:a16="http://schemas.microsoft.com/office/drawing/2014/main" id="{AD7A0FF5-2970-F86B-C344-0063D79322BC}"/>
              </a:ext>
            </a:extLst>
          </p:cNvPr>
          <p:cNvSpPr txBox="1"/>
          <p:nvPr/>
        </p:nvSpPr>
        <p:spPr>
          <a:xfrm>
            <a:off x="4398271" y="4683368"/>
            <a:ext cx="1218327" cy="230832"/>
          </a:xfrm>
          <a:prstGeom prst="rect">
            <a:avLst/>
          </a:prstGeom>
          <a:solidFill>
            <a:srgbClr val="FF0000"/>
          </a:solidFill>
        </p:spPr>
        <p:txBody>
          <a:bodyPr wrap="square" rtlCol="0">
            <a:spAutoFit/>
          </a:bodyPr>
          <a:lstStyle/>
          <a:p>
            <a:r>
              <a:rPr lang="en-US" sz="900" dirty="0">
                <a:solidFill>
                  <a:schemeClr val="bg1"/>
                </a:solidFill>
              </a:rPr>
              <a:t>1 neutral of 10 GeV</a:t>
            </a:r>
          </a:p>
        </p:txBody>
      </p:sp>
      <p:sp>
        <p:nvSpPr>
          <p:cNvPr id="18" name="ZoneTexte 17">
            <a:extLst>
              <a:ext uri="{FF2B5EF4-FFF2-40B4-BE49-F238E27FC236}">
                <a16:creationId xmlns:a16="http://schemas.microsoft.com/office/drawing/2014/main" id="{D0CF54F5-A001-7671-A3D7-F4459DAD6ED0}"/>
              </a:ext>
            </a:extLst>
          </p:cNvPr>
          <p:cNvSpPr txBox="1"/>
          <p:nvPr/>
        </p:nvSpPr>
        <p:spPr>
          <a:xfrm>
            <a:off x="7199517" y="4551775"/>
            <a:ext cx="1271380" cy="246221"/>
          </a:xfrm>
          <a:prstGeom prst="rect">
            <a:avLst/>
          </a:prstGeom>
          <a:solidFill>
            <a:srgbClr val="FF0000"/>
          </a:solidFill>
        </p:spPr>
        <p:txBody>
          <a:bodyPr wrap="square" rtlCol="0">
            <a:spAutoFit/>
          </a:bodyPr>
          <a:lstStyle/>
          <a:p>
            <a:r>
              <a:rPr lang="en-US" sz="1000" dirty="0">
                <a:solidFill>
                  <a:schemeClr val="bg1"/>
                </a:solidFill>
              </a:rPr>
              <a:t>1 neutral of 10 GeV</a:t>
            </a:r>
          </a:p>
        </p:txBody>
      </p:sp>
    </p:spTree>
    <p:extLst>
      <p:ext uri="{BB962C8B-B14F-4D97-AF65-F5344CB8AC3E}">
        <p14:creationId xmlns:p14="http://schemas.microsoft.com/office/powerpoint/2010/main" val="67963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6E54BF4-8488-5F4E-BB59-4508BC874DE3}"/>
              </a:ext>
            </a:extLst>
          </p:cNvPr>
          <p:cNvSpPr txBox="1"/>
          <p:nvPr/>
        </p:nvSpPr>
        <p:spPr>
          <a:xfrm>
            <a:off x="1425654" y="226480"/>
            <a:ext cx="604120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rgbClr val="FF0000"/>
                </a:solidFill>
              </a:rPr>
              <a:t>Energy reconstruction</a:t>
            </a:r>
          </a:p>
        </p:txBody>
      </p:sp>
      <p:sp>
        <p:nvSpPr>
          <p:cNvPr id="9" name="CuadroTexto 8">
            <a:extLst>
              <a:ext uri="{FF2B5EF4-FFF2-40B4-BE49-F238E27FC236}">
                <a16:creationId xmlns:a16="http://schemas.microsoft.com/office/drawing/2014/main" id="{79A79E70-A199-2443-84F0-578E0376755A}"/>
              </a:ext>
            </a:extLst>
          </p:cNvPr>
          <p:cNvSpPr txBox="1"/>
          <p:nvPr/>
        </p:nvSpPr>
        <p:spPr>
          <a:xfrm>
            <a:off x="218509" y="1027064"/>
            <a:ext cx="4088107" cy="369332"/>
          </a:xfrm>
          <a:prstGeom prst="rect">
            <a:avLst/>
          </a:prstGeom>
          <a:solidFill>
            <a:schemeClr val="bg1">
              <a:lumMod val="95000"/>
            </a:schemeClr>
          </a:solidFill>
          <a:ln w="38100">
            <a:solidFill>
              <a:schemeClr val="bg1">
                <a:lumMod val="50000"/>
              </a:schemeClr>
            </a:solidFill>
          </a:ln>
        </p:spPr>
        <p:txBody>
          <a:bodyPr wrap="none" rtlCol="0">
            <a:spAutoFit/>
          </a:bodyPr>
          <a:lstStyle/>
          <a:p>
            <a:r>
              <a:rPr lang="en-US" b="1" dirty="0" err="1">
                <a:solidFill>
                  <a:srgbClr val="FF0000"/>
                </a:solidFill>
              </a:rPr>
              <a:t>E</a:t>
            </a:r>
            <a:r>
              <a:rPr lang="en-US" b="1" baseline="-25000" dirty="0" err="1">
                <a:solidFill>
                  <a:srgbClr val="FF0000"/>
                </a:solidFill>
              </a:rPr>
              <a:t>rec</a:t>
            </a:r>
            <a:r>
              <a:rPr lang="en-US" b="1" baseline="-25000" dirty="0">
                <a:solidFill>
                  <a:srgbClr val="FF0000"/>
                </a:solidFill>
              </a:rPr>
              <a:t>  = </a:t>
            </a:r>
            <a:r>
              <a:rPr lang="en-US" b="1" dirty="0">
                <a:solidFill>
                  <a:srgbClr val="FF0000"/>
                </a:solidFill>
                <a:latin typeface="Apple Symbols"/>
                <a:cs typeface="Apple Symbols"/>
              </a:rPr>
              <a:t> </a:t>
            </a:r>
            <a:r>
              <a:rPr lang="en-US" b="1" dirty="0">
                <a:solidFill>
                  <a:schemeClr val="accent1">
                    <a:lumMod val="50000"/>
                  </a:schemeClr>
                </a:solidFill>
                <a:latin typeface="Apple Symbols"/>
                <a:cs typeface="Apple Symbols"/>
              </a:rPr>
              <a:t> </a:t>
            </a:r>
            <a:r>
              <a:rPr lang="en-US" b="1" dirty="0">
                <a:solidFill>
                  <a:srgbClr val="00B050"/>
                </a:solidFill>
                <a:latin typeface="Apple Symbols"/>
                <a:cs typeface="Apple Symbols"/>
              </a:rPr>
              <a:t>α</a:t>
            </a:r>
            <a:r>
              <a:rPr lang="en-US" b="1" dirty="0">
                <a:solidFill>
                  <a:schemeClr val="accent1">
                    <a:lumMod val="50000"/>
                  </a:schemeClr>
                </a:solidFill>
                <a:latin typeface="Apple Symbols"/>
                <a:cs typeface="Apple Symbols"/>
              </a:rPr>
              <a:t> </a:t>
            </a:r>
            <a:r>
              <a:rPr lang="en-US" b="1" dirty="0">
                <a:solidFill>
                  <a:schemeClr val="tx1">
                    <a:lumMod val="95000"/>
                    <a:lumOff val="5000"/>
                  </a:schemeClr>
                </a:solidFill>
                <a:latin typeface="Apple Symbols"/>
                <a:cs typeface="Apple Symbols"/>
              </a:rPr>
              <a:t>(</a:t>
            </a:r>
            <a:r>
              <a:rPr lang="en-US" b="1" dirty="0" err="1">
                <a:solidFill>
                  <a:schemeClr val="tx1">
                    <a:lumMod val="95000"/>
                    <a:lumOff val="5000"/>
                  </a:schemeClr>
                </a:solidFill>
                <a:latin typeface="Apple Symbols"/>
                <a:cs typeface="Apple Symbols"/>
              </a:rPr>
              <a:t>N</a:t>
            </a:r>
            <a:r>
              <a:rPr lang="en-US" b="1" baseline="-25000" dirty="0" err="1">
                <a:solidFill>
                  <a:schemeClr val="tx1">
                    <a:lumMod val="95000"/>
                    <a:lumOff val="5000"/>
                  </a:schemeClr>
                </a:solidFill>
                <a:latin typeface="Apple Symbols"/>
                <a:cs typeface="Apple Symbols"/>
              </a:rPr>
              <a:t>tot</a:t>
            </a:r>
            <a:r>
              <a:rPr lang="en-US" b="1" dirty="0">
                <a:solidFill>
                  <a:schemeClr val="tx1">
                    <a:lumMod val="95000"/>
                    <a:lumOff val="5000"/>
                  </a:schemeClr>
                </a:solidFill>
              </a:rPr>
              <a:t>) </a:t>
            </a:r>
            <a:r>
              <a:rPr lang="en-US" b="1" dirty="0">
                <a:solidFill>
                  <a:srgbClr val="92D050"/>
                </a:solidFill>
              </a:rPr>
              <a:t>N</a:t>
            </a:r>
            <a:r>
              <a:rPr lang="en-US" b="1" baseline="-25000" dirty="0">
                <a:solidFill>
                  <a:srgbClr val="92D050"/>
                </a:solidFill>
              </a:rPr>
              <a:t>1</a:t>
            </a:r>
            <a:r>
              <a:rPr lang="en-US" b="1" dirty="0">
                <a:solidFill>
                  <a:srgbClr val="FF0000"/>
                </a:solidFill>
              </a:rPr>
              <a:t> + </a:t>
            </a:r>
            <a:r>
              <a:rPr lang="en-US" b="1" dirty="0">
                <a:solidFill>
                  <a:srgbClr val="0000FF"/>
                </a:solidFill>
              </a:rPr>
              <a:t>β</a:t>
            </a:r>
            <a:r>
              <a:rPr lang="en-US" b="1" dirty="0">
                <a:solidFill>
                  <a:srgbClr val="C00000"/>
                </a:solidFill>
              </a:rPr>
              <a:t> </a:t>
            </a:r>
            <a:r>
              <a:rPr lang="en-US" b="1" dirty="0">
                <a:solidFill>
                  <a:schemeClr val="tx1">
                    <a:lumMod val="95000"/>
                    <a:lumOff val="5000"/>
                  </a:schemeClr>
                </a:solidFill>
              </a:rPr>
              <a:t>(</a:t>
            </a:r>
            <a:r>
              <a:rPr lang="en-US" b="1" dirty="0" err="1">
                <a:solidFill>
                  <a:schemeClr val="tx1">
                    <a:lumMod val="95000"/>
                    <a:lumOff val="5000"/>
                  </a:schemeClr>
                </a:solidFill>
              </a:rPr>
              <a:t>N</a:t>
            </a:r>
            <a:r>
              <a:rPr lang="en-US" b="1" baseline="-25000" dirty="0" err="1">
                <a:solidFill>
                  <a:schemeClr val="tx1">
                    <a:lumMod val="95000"/>
                    <a:lumOff val="5000"/>
                  </a:schemeClr>
                </a:solidFill>
              </a:rPr>
              <a:t>tot</a:t>
            </a:r>
            <a:r>
              <a:rPr lang="en-US" b="1" dirty="0">
                <a:solidFill>
                  <a:schemeClr val="tx1">
                    <a:lumMod val="95000"/>
                    <a:lumOff val="5000"/>
                  </a:schemeClr>
                </a:solidFill>
              </a:rPr>
              <a:t>) </a:t>
            </a:r>
            <a:r>
              <a:rPr lang="en-US" b="1" dirty="0">
                <a:solidFill>
                  <a:srgbClr val="00B0F0"/>
                </a:solidFill>
              </a:rPr>
              <a:t>N</a:t>
            </a:r>
            <a:r>
              <a:rPr lang="en-US" b="1" baseline="-25000" dirty="0">
                <a:solidFill>
                  <a:srgbClr val="00B0F0"/>
                </a:solidFill>
              </a:rPr>
              <a:t>2</a:t>
            </a:r>
            <a:r>
              <a:rPr lang="en-US" b="1" dirty="0">
                <a:solidFill>
                  <a:srgbClr val="FF0000"/>
                </a:solidFill>
              </a:rPr>
              <a:t> + γ</a:t>
            </a:r>
            <a:r>
              <a:rPr lang="en-US" b="1" dirty="0">
                <a:solidFill>
                  <a:srgbClr val="FF3399"/>
                </a:solidFill>
              </a:rPr>
              <a:t> </a:t>
            </a:r>
            <a:r>
              <a:rPr lang="en-US" b="1" dirty="0">
                <a:solidFill>
                  <a:schemeClr val="tx1">
                    <a:lumMod val="95000"/>
                    <a:lumOff val="5000"/>
                  </a:schemeClr>
                </a:solidFill>
              </a:rPr>
              <a:t>(</a:t>
            </a:r>
            <a:r>
              <a:rPr lang="en-US" b="1" dirty="0" err="1">
                <a:solidFill>
                  <a:schemeClr val="tx1">
                    <a:lumMod val="95000"/>
                    <a:lumOff val="5000"/>
                  </a:schemeClr>
                </a:solidFill>
              </a:rPr>
              <a:t>N</a:t>
            </a:r>
            <a:r>
              <a:rPr lang="en-US" b="1" baseline="-25000" dirty="0" err="1">
                <a:solidFill>
                  <a:schemeClr val="tx1">
                    <a:lumMod val="95000"/>
                    <a:lumOff val="5000"/>
                  </a:schemeClr>
                </a:solidFill>
              </a:rPr>
              <a:t>tot</a:t>
            </a:r>
            <a:r>
              <a:rPr lang="en-US" b="1" dirty="0">
                <a:solidFill>
                  <a:schemeClr val="tx1">
                    <a:lumMod val="95000"/>
                    <a:lumOff val="5000"/>
                  </a:schemeClr>
                </a:solidFill>
              </a:rPr>
              <a:t>) </a:t>
            </a:r>
            <a:r>
              <a:rPr lang="en-US" b="1" dirty="0">
                <a:solidFill>
                  <a:srgbClr val="C00000"/>
                </a:solidFill>
              </a:rPr>
              <a:t>N</a:t>
            </a:r>
            <a:r>
              <a:rPr lang="en-US" b="1" baseline="-25000" dirty="0">
                <a:solidFill>
                  <a:srgbClr val="C00000"/>
                </a:solidFill>
              </a:rPr>
              <a:t>3</a:t>
            </a:r>
            <a:r>
              <a:rPr lang="en-US" b="1" baseline="-25000" dirty="0">
                <a:solidFill>
                  <a:srgbClr val="FF0000"/>
                </a:solidFill>
              </a:rPr>
              <a:t> </a:t>
            </a:r>
            <a:endParaRPr lang="en-US" b="1" dirty="0">
              <a:solidFill>
                <a:srgbClr val="FF0000"/>
              </a:solidFill>
            </a:endParaRPr>
          </a:p>
        </p:txBody>
      </p:sp>
      <p:sp>
        <p:nvSpPr>
          <p:cNvPr id="10" name="CuadroTexto 9">
            <a:extLst>
              <a:ext uri="{FF2B5EF4-FFF2-40B4-BE49-F238E27FC236}">
                <a16:creationId xmlns:a16="http://schemas.microsoft.com/office/drawing/2014/main" id="{851669BE-7FA3-2944-A6DB-4AF6A9980C7E}"/>
              </a:ext>
            </a:extLst>
          </p:cNvPr>
          <p:cNvSpPr txBox="1"/>
          <p:nvPr/>
        </p:nvSpPr>
        <p:spPr>
          <a:xfrm>
            <a:off x="3272568" y="1822300"/>
            <a:ext cx="1718740" cy="338554"/>
          </a:xfrm>
          <a:prstGeom prst="rect">
            <a:avLst/>
          </a:prstGeom>
          <a:noFill/>
        </p:spPr>
        <p:txBody>
          <a:bodyPr wrap="none" rtlCol="0">
            <a:spAutoFit/>
          </a:bodyPr>
          <a:lstStyle/>
          <a:p>
            <a:r>
              <a:rPr lang="en-US" sz="1600" b="1" dirty="0" err="1">
                <a:solidFill>
                  <a:schemeClr val="tx1">
                    <a:lumMod val="95000"/>
                    <a:lumOff val="5000"/>
                  </a:schemeClr>
                </a:solidFill>
                <a:latin typeface="Apple Symbols"/>
                <a:cs typeface="Apple Symbols"/>
              </a:rPr>
              <a:t>N</a:t>
            </a:r>
            <a:r>
              <a:rPr lang="en-US" sz="1600" b="1" baseline="-25000" dirty="0" err="1">
                <a:solidFill>
                  <a:schemeClr val="tx1">
                    <a:lumMod val="95000"/>
                    <a:lumOff val="5000"/>
                  </a:schemeClr>
                </a:solidFill>
                <a:latin typeface="Apple Symbols"/>
                <a:cs typeface="Apple Symbols"/>
              </a:rPr>
              <a:t>tot</a:t>
            </a:r>
            <a:r>
              <a:rPr lang="en-US" sz="1600" b="1" baseline="-25000" dirty="0">
                <a:solidFill>
                  <a:schemeClr val="tx1">
                    <a:lumMod val="95000"/>
                    <a:lumOff val="5000"/>
                  </a:schemeClr>
                </a:solidFill>
                <a:latin typeface="Apple Symbols"/>
                <a:cs typeface="Apple Symbols"/>
              </a:rPr>
              <a:t> </a:t>
            </a:r>
            <a:r>
              <a:rPr lang="en-US" sz="1600" b="1" dirty="0">
                <a:solidFill>
                  <a:schemeClr val="tx1">
                    <a:lumMod val="95000"/>
                    <a:lumOff val="5000"/>
                  </a:schemeClr>
                </a:solidFill>
              </a:rPr>
              <a:t>= </a:t>
            </a:r>
            <a:r>
              <a:rPr lang="en-US" sz="1600" b="1" dirty="0">
                <a:solidFill>
                  <a:srgbClr val="92D050"/>
                </a:solidFill>
              </a:rPr>
              <a:t>N</a:t>
            </a:r>
            <a:r>
              <a:rPr lang="en-US" sz="1600" b="1" baseline="-25000" dirty="0">
                <a:solidFill>
                  <a:srgbClr val="92D050"/>
                </a:solidFill>
              </a:rPr>
              <a:t>1</a:t>
            </a:r>
            <a:r>
              <a:rPr lang="en-US" sz="1600" b="1" dirty="0">
                <a:solidFill>
                  <a:srgbClr val="FF0000"/>
                </a:solidFill>
              </a:rPr>
              <a:t> +  </a:t>
            </a:r>
            <a:r>
              <a:rPr lang="en-US" sz="1600" b="1" dirty="0">
                <a:solidFill>
                  <a:srgbClr val="00B0F0"/>
                </a:solidFill>
              </a:rPr>
              <a:t>N</a:t>
            </a:r>
            <a:r>
              <a:rPr lang="en-US" sz="1600" b="1" baseline="-25000" dirty="0">
                <a:solidFill>
                  <a:srgbClr val="00B0F0"/>
                </a:solidFill>
              </a:rPr>
              <a:t>2</a:t>
            </a:r>
            <a:r>
              <a:rPr lang="en-US" sz="1600" b="1" dirty="0">
                <a:solidFill>
                  <a:srgbClr val="FF0000"/>
                </a:solidFill>
              </a:rPr>
              <a:t> + </a:t>
            </a:r>
            <a:r>
              <a:rPr lang="en-US" sz="1600" b="1" dirty="0">
                <a:solidFill>
                  <a:srgbClr val="C00000"/>
                </a:solidFill>
              </a:rPr>
              <a:t>N</a:t>
            </a:r>
            <a:r>
              <a:rPr lang="en-US" sz="1600" b="1" baseline="-25000" dirty="0">
                <a:solidFill>
                  <a:srgbClr val="C00000"/>
                </a:solidFill>
              </a:rPr>
              <a:t>3 </a:t>
            </a:r>
            <a:endParaRPr lang="en-US" sz="1600" b="1" dirty="0">
              <a:solidFill>
                <a:srgbClr val="C00000"/>
              </a:solidFill>
            </a:endParaRPr>
          </a:p>
        </p:txBody>
      </p:sp>
      <p:sp>
        <p:nvSpPr>
          <p:cNvPr id="11" name="CuadroTexto 10">
            <a:extLst>
              <a:ext uri="{FF2B5EF4-FFF2-40B4-BE49-F238E27FC236}">
                <a16:creationId xmlns:a16="http://schemas.microsoft.com/office/drawing/2014/main" id="{9FDC9844-B61C-E142-9006-88C66FB21BF2}"/>
              </a:ext>
            </a:extLst>
          </p:cNvPr>
          <p:cNvSpPr txBox="1"/>
          <p:nvPr/>
        </p:nvSpPr>
        <p:spPr>
          <a:xfrm>
            <a:off x="218509" y="1843033"/>
            <a:ext cx="4505891" cy="830997"/>
          </a:xfrm>
          <a:prstGeom prst="rect">
            <a:avLst/>
          </a:prstGeom>
          <a:noFill/>
        </p:spPr>
        <p:txBody>
          <a:bodyPr wrap="square" rtlCol="0">
            <a:spAutoFit/>
          </a:bodyPr>
          <a:lstStyle/>
          <a:p>
            <a:r>
              <a:rPr lang="en-US" sz="1600" dirty="0">
                <a:solidFill>
                  <a:srgbClr val="00B050"/>
                </a:solidFill>
                <a:latin typeface="Apple Symbols"/>
                <a:cs typeface="Apple Symbols"/>
              </a:rPr>
              <a:t>α</a:t>
            </a:r>
            <a:r>
              <a:rPr lang="en-US" sz="1600" dirty="0">
                <a:solidFill>
                  <a:schemeClr val="accent1">
                    <a:lumMod val="50000"/>
                  </a:schemeClr>
                </a:solidFill>
                <a:latin typeface="Apple Symbols"/>
                <a:cs typeface="Apple Symbols"/>
              </a:rPr>
              <a:t> </a:t>
            </a:r>
            <a:r>
              <a:rPr lang="en-US" sz="1600" dirty="0">
                <a:solidFill>
                  <a:schemeClr val="tx1">
                    <a:lumMod val="95000"/>
                    <a:lumOff val="5000"/>
                  </a:schemeClr>
                </a:solidFill>
                <a:latin typeface="Apple Symbols"/>
                <a:cs typeface="Apple Symbols"/>
              </a:rPr>
              <a:t>, </a:t>
            </a:r>
            <a:r>
              <a:rPr lang="en-US" sz="1600" dirty="0">
                <a:solidFill>
                  <a:srgbClr val="0000FF"/>
                </a:solidFill>
              </a:rPr>
              <a:t>β </a:t>
            </a:r>
            <a:r>
              <a:rPr lang="en-US" sz="1600" dirty="0">
                <a:solidFill>
                  <a:schemeClr val="tx1">
                    <a:lumMod val="95000"/>
                    <a:lumOff val="5000"/>
                  </a:schemeClr>
                </a:solidFill>
              </a:rPr>
              <a:t>, </a:t>
            </a:r>
            <a:r>
              <a:rPr lang="en-US" sz="1600" dirty="0">
                <a:solidFill>
                  <a:srgbClr val="FF0000"/>
                </a:solidFill>
              </a:rPr>
              <a:t>γ</a:t>
            </a:r>
            <a:r>
              <a:rPr lang="en-US" sz="1600" dirty="0">
                <a:solidFill>
                  <a:srgbClr val="FF3399"/>
                </a:solidFill>
              </a:rPr>
              <a:t> </a:t>
            </a:r>
            <a:r>
              <a:rPr lang="en-US" sz="1600" dirty="0">
                <a:solidFill>
                  <a:schemeClr val="tx1">
                    <a:lumMod val="95000"/>
                    <a:lumOff val="5000"/>
                  </a:schemeClr>
                </a:solidFill>
              </a:rPr>
              <a:t>are </a:t>
            </a:r>
            <a:r>
              <a:rPr lang="en-US" sz="1600" b="1" dirty="0">
                <a:solidFill>
                  <a:schemeClr val="tx1">
                    <a:lumMod val="95000"/>
                    <a:lumOff val="5000"/>
                  </a:schemeClr>
                </a:solidFill>
              </a:rPr>
              <a:t>quadratic functions </a:t>
            </a:r>
            <a:r>
              <a:rPr lang="en-US" sz="1600" dirty="0">
                <a:solidFill>
                  <a:schemeClr val="tx1">
                    <a:lumMod val="95000"/>
                    <a:lumOff val="5000"/>
                  </a:schemeClr>
                </a:solidFill>
              </a:rPr>
              <a:t>of </a:t>
            </a:r>
            <a:endParaRPr lang="en-US" sz="1600" b="1" dirty="0">
              <a:solidFill>
                <a:schemeClr val="tx1">
                  <a:lumMod val="95000"/>
                  <a:lumOff val="5000"/>
                </a:schemeClr>
              </a:solidFill>
            </a:endParaRPr>
          </a:p>
          <a:p>
            <a:endParaRPr lang="en-US" sz="1600" dirty="0">
              <a:solidFill>
                <a:schemeClr val="tx1">
                  <a:lumMod val="95000"/>
                  <a:lumOff val="5000"/>
                </a:schemeClr>
              </a:solidFill>
            </a:endParaRPr>
          </a:p>
          <a:p>
            <a:r>
              <a:rPr lang="en-US" sz="1600" dirty="0">
                <a:solidFill>
                  <a:schemeClr val="tx1">
                    <a:lumMod val="95000"/>
                    <a:lumOff val="5000"/>
                  </a:schemeClr>
                </a:solidFill>
              </a:rPr>
              <a:t>They are computed by minimizing</a:t>
            </a:r>
            <a:r>
              <a:rPr lang="en-US" sz="1600" dirty="0"/>
              <a:t> :</a:t>
            </a:r>
          </a:p>
        </p:txBody>
      </p:sp>
      <p:sp>
        <p:nvSpPr>
          <p:cNvPr id="13" name="CuadroTexto 12">
            <a:extLst>
              <a:ext uri="{FF2B5EF4-FFF2-40B4-BE49-F238E27FC236}">
                <a16:creationId xmlns:a16="http://schemas.microsoft.com/office/drawing/2014/main" id="{C565CF04-1832-A14E-9702-EEFCE38C2A4C}"/>
              </a:ext>
            </a:extLst>
          </p:cNvPr>
          <p:cNvSpPr txBox="1"/>
          <p:nvPr/>
        </p:nvSpPr>
        <p:spPr>
          <a:xfrm>
            <a:off x="4439527" y="833293"/>
            <a:ext cx="4887235" cy="738664"/>
          </a:xfrm>
          <a:prstGeom prst="rect">
            <a:avLst/>
          </a:prstGeom>
          <a:noFill/>
        </p:spPr>
        <p:txBody>
          <a:bodyPr wrap="none" rtlCol="0">
            <a:spAutoFit/>
          </a:bodyPr>
          <a:lstStyle/>
          <a:p>
            <a:r>
              <a:rPr lang="en-US" sz="1400" b="1" dirty="0">
                <a:solidFill>
                  <a:srgbClr val="92D050"/>
                </a:solidFill>
              </a:rPr>
              <a:t>N</a:t>
            </a:r>
            <a:r>
              <a:rPr lang="en-US" sz="1400" b="1" baseline="-25000" dirty="0">
                <a:solidFill>
                  <a:srgbClr val="92D050"/>
                </a:solidFill>
              </a:rPr>
              <a:t>1</a:t>
            </a:r>
            <a:r>
              <a:rPr lang="en-US" sz="1400" dirty="0"/>
              <a:t>= Nb. of pads with </a:t>
            </a:r>
            <a:r>
              <a:rPr lang="en-US" sz="1400" b="1" dirty="0">
                <a:solidFill>
                  <a:srgbClr val="92D050"/>
                </a:solidFill>
              </a:rPr>
              <a:t>first threshold </a:t>
            </a:r>
            <a:r>
              <a:rPr lang="en-US" sz="1400" b="1" dirty="0">
                <a:solidFill>
                  <a:schemeClr val="accent2">
                    <a:lumMod val="75000"/>
                  </a:schemeClr>
                </a:solidFill>
              </a:rPr>
              <a:t>&lt;signal</a:t>
            </a:r>
            <a:r>
              <a:rPr lang="en-US" sz="1400" dirty="0">
                <a:solidFill>
                  <a:schemeClr val="accent2">
                    <a:lumMod val="75000"/>
                  </a:schemeClr>
                </a:solidFill>
              </a:rPr>
              <a:t> </a:t>
            </a:r>
            <a:r>
              <a:rPr lang="en-US" sz="1400" b="1" dirty="0">
                <a:solidFill>
                  <a:schemeClr val="accent2">
                    <a:lumMod val="75000"/>
                  </a:schemeClr>
                </a:solidFill>
              </a:rPr>
              <a:t>&lt;</a:t>
            </a:r>
            <a:r>
              <a:rPr lang="en-US" sz="1400" dirty="0"/>
              <a:t> </a:t>
            </a:r>
            <a:r>
              <a:rPr lang="en-US" sz="1400" b="1" dirty="0">
                <a:solidFill>
                  <a:srgbClr val="0000FF"/>
                </a:solidFill>
              </a:rPr>
              <a:t>second threshold</a:t>
            </a:r>
          </a:p>
          <a:p>
            <a:r>
              <a:rPr lang="en-US" sz="1400" b="1" dirty="0">
                <a:solidFill>
                  <a:srgbClr val="00B0F0"/>
                </a:solidFill>
              </a:rPr>
              <a:t>N</a:t>
            </a:r>
            <a:r>
              <a:rPr lang="en-US" sz="1400" b="1" baseline="-25000" dirty="0">
                <a:solidFill>
                  <a:srgbClr val="00B0F0"/>
                </a:solidFill>
              </a:rPr>
              <a:t>2 </a:t>
            </a:r>
            <a:r>
              <a:rPr lang="en-US" sz="1400" dirty="0"/>
              <a:t>= Nb. of pads with </a:t>
            </a:r>
            <a:r>
              <a:rPr lang="en-US" sz="1400" b="1" dirty="0">
                <a:solidFill>
                  <a:srgbClr val="0000FF"/>
                </a:solidFill>
              </a:rPr>
              <a:t>second threshold </a:t>
            </a:r>
            <a:r>
              <a:rPr lang="en-US" sz="1400" b="1" dirty="0">
                <a:solidFill>
                  <a:schemeClr val="accent2">
                    <a:lumMod val="75000"/>
                  </a:schemeClr>
                </a:solidFill>
              </a:rPr>
              <a:t>&lt;signal</a:t>
            </a:r>
            <a:r>
              <a:rPr lang="en-US" sz="1400" dirty="0">
                <a:solidFill>
                  <a:schemeClr val="accent2">
                    <a:lumMod val="75000"/>
                  </a:schemeClr>
                </a:solidFill>
              </a:rPr>
              <a:t> </a:t>
            </a:r>
            <a:r>
              <a:rPr lang="en-US" sz="1400" b="1" dirty="0">
                <a:solidFill>
                  <a:schemeClr val="accent2">
                    <a:lumMod val="75000"/>
                  </a:schemeClr>
                </a:solidFill>
              </a:rPr>
              <a:t>&lt;</a:t>
            </a:r>
            <a:r>
              <a:rPr lang="en-US" sz="1400" b="1" dirty="0">
                <a:solidFill>
                  <a:schemeClr val="accent6">
                    <a:lumMod val="75000"/>
                  </a:schemeClr>
                </a:solidFill>
              </a:rPr>
              <a:t> </a:t>
            </a:r>
            <a:r>
              <a:rPr lang="en-US" sz="1400" b="1" dirty="0">
                <a:solidFill>
                  <a:srgbClr val="FF0000"/>
                </a:solidFill>
              </a:rPr>
              <a:t>third threshold</a:t>
            </a:r>
          </a:p>
          <a:p>
            <a:r>
              <a:rPr lang="en-US" sz="1400" b="1" dirty="0">
                <a:solidFill>
                  <a:srgbClr val="C00000"/>
                </a:solidFill>
              </a:rPr>
              <a:t>N</a:t>
            </a:r>
            <a:r>
              <a:rPr lang="en-US" sz="1400" b="1" baseline="-25000" dirty="0">
                <a:solidFill>
                  <a:srgbClr val="C00000"/>
                </a:solidFill>
              </a:rPr>
              <a:t>3</a:t>
            </a:r>
            <a:r>
              <a:rPr lang="en-US" sz="1400" b="1" baseline="-25000" dirty="0">
                <a:solidFill>
                  <a:srgbClr val="7030A0"/>
                </a:solidFill>
              </a:rPr>
              <a:t> </a:t>
            </a:r>
            <a:r>
              <a:rPr lang="en-US" sz="1400" dirty="0"/>
              <a:t>= Nb. of pads with </a:t>
            </a:r>
            <a:r>
              <a:rPr lang="en-US" sz="1400" b="1" dirty="0">
                <a:solidFill>
                  <a:schemeClr val="accent2">
                    <a:lumMod val="75000"/>
                  </a:schemeClr>
                </a:solidFill>
              </a:rPr>
              <a:t>signal&gt;</a:t>
            </a:r>
            <a:r>
              <a:rPr lang="en-US" sz="1400" dirty="0"/>
              <a:t> </a:t>
            </a:r>
            <a:r>
              <a:rPr lang="en-US" sz="1400" b="1" dirty="0">
                <a:solidFill>
                  <a:srgbClr val="FF0000"/>
                </a:solidFill>
              </a:rPr>
              <a:t>third</a:t>
            </a:r>
            <a:r>
              <a:rPr lang="en-US" sz="1400" dirty="0">
                <a:solidFill>
                  <a:srgbClr val="FF0000"/>
                </a:solidFill>
              </a:rPr>
              <a:t> </a:t>
            </a:r>
            <a:r>
              <a:rPr lang="en-US" sz="1400" b="1" dirty="0">
                <a:solidFill>
                  <a:srgbClr val="FF0000"/>
                </a:solidFill>
              </a:rPr>
              <a:t>threshold</a:t>
            </a:r>
            <a:endParaRPr lang="en-US" sz="1400" dirty="0">
              <a:solidFill>
                <a:srgbClr val="FF0000"/>
              </a:solidFill>
            </a:endParaRPr>
          </a:p>
        </p:txBody>
      </p:sp>
      <p:pic>
        <p:nvPicPr>
          <p:cNvPr id="14" name="Imagen 13">
            <a:extLst>
              <a:ext uri="{FF2B5EF4-FFF2-40B4-BE49-F238E27FC236}">
                <a16:creationId xmlns:a16="http://schemas.microsoft.com/office/drawing/2014/main" id="{0CC86586-00C1-8448-91D4-7789258BE2F2}"/>
              </a:ext>
            </a:extLst>
          </p:cNvPr>
          <p:cNvPicPr>
            <a:picLocks noChangeAspect="1"/>
          </p:cNvPicPr>
          <p:nvPr/>
        </p:nvPicPr>
        <p:blipFill>
          <a:blip r:embed="rId3"/>
          <a:stretch>
            <a:fillRect/>
          </a:stretch>
        </p:blipFill>
        <p:spPr>
          <a:xfrm>
            <a:off x="834509" y="3134294"/>
            <a:ext cx="3199378" cy="2981525"/>
          </a:xfrm>
          <a:prstGeom prst="rect">
            <a:avLst/>
          </a:prstGeom>
        </p:spPr>
      </p:pic>
      <p:pic>
        <p:nvPicPr>
          <p:cNvPr id="15" name="Imagen 14">
            <a:extLst>
              <a:ext uri="{FF2B5EF4-FFF2-40B4-BE49-F238E27FC236}">
                <a16:creationId xmlns:a16="http://schemas.microsoft.com/office/drawing/2014/main" id="{5EA64B87-1B15-A54A-9482-BE0496155F6F}"/>
              </a:ext>
            </a:extLst>
          </p:cNvPr>
          <p:cNvPicPr>
            <a:picLocks noChangeAspect="1"/>
          </p:cNvPicPr>
          <p:nvPr/>
        </p:nvPicPr>
        <p:blipFill>
          <a:blip r:embed="rId4"/>
          <a:stretch>
            <a:fillRect/>
          </a:stretch>
        </p:blipFill>
        <p:spPr>
          <a:xfrm>
            <a:off x="4572000" y="3134293"/>
            <a:ext cx="3199378" cy="3017161"/>
          </a:xfrm>
          <a:prstGeom prst="rect">
            <a:avLst/>
          </a:prstGeom>
        </p:spPr>
      </p:pic>
      <p:sp>
        <p:nvSpPr>
          <p:cNvPr id="18" name="ZoneTexte 17">
            <a:extLst>
              <a:ext uri="{FF2B5EF4-FFF2-40B4-BE49-F238E27FC236}">
                <a16:creationId xmlns:a16="http://schemas.microsoft.com/office/drawing/2014/main" id="{44E5132F-3584-2248-8131-B2910FB9EFDF}"/>
              </a:ext>
            </a:extLst>
          </p:cNvPr>
          <p:cNvSpPr txBox="1"/>
          <p:nvPr/>
        </p:nvSpPr>
        <p:spPr>
          <a:xfrm>
            <a:off x="3579978" y="6323743"/>
            <a:ext cx="1984043"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400" dirty="0">
                <a:solidFill>
                  <a:srgbClr val="FFFFFF"/>
                </a:solidFill>
                <a:hlinkClick r:id="rId5"/>
              </a:rPr>
              <a:t> </a:t>
            </a:r>
            <a:r>
              <a:rPr lang="fr-FR" sz="1400" dirty="0">
                <a:solidFill>
                  <a:schemeClr val="bg1"/>
                </a:solidFill>
                <a:hlinkClick r:id="rId5"/>
              </a:rPr>
              <a:t>JINST 11 (2016) P04001</a:t>
            </a:r>
            <a:endParaRPr lang="en-US" sz="1400" dirty="0">
              <a:solidFill>
                <a:schemeClr val="bg1"/>
              </a:solidFill>
            </a:endParaRPr>
          </a:p>
        </p:txBody>
      </p:sp>
      <p:sp>
        <p:nvSpPr>
          <p:cNvPr id="4" name="CuadroTexto 11">
            <a:extLst>
              <a:ext uri="{FF2B5EF4-FFF2-40B4-BE49-F238E27FC236}">
                <a16:creationId xmlns:a16="http://schemas.microsoft.com/office/drawing/2014/main" id="{A2DB63B0-D0A7-F917-3A98-C39337BFAF6E}"/>
              </a:ext>
            </a:extLst>
          </p:cNvPr>
          <p:cNvSpPr txBox="1"/>
          <p:nvPr/>
        </p:nvSpPr>
        <p:spPr>
          <a:xfrm>
            <a:off x="3314594" y="2339796"/>
            <a:ext cx="1984043" cy="307777"/>
          </a:xfrm>
          <a:prstGeom prst="rect">
            <a:avLst/>
          </a:prstGeom>
          <a:solidFill>
            <a:schemeClr val="bg1">
              <a:lumMod val="95000"/>
            </a:schemeClr>
          </a:solidFill>
          <a:ln w="28575">
            <a:solidFill>
              <a:schemeClr val="accent2">
                <a:lumMod val="75000"/>
              </a:schemeClr>
            </a:solidFill>
          </a:ln>
        </p:spPr>
        <p:txBody>
          <a:bodyPr wrap="square" rtlCol="0">
            <a:spAutoFit/>
          </a:bodyPr>
          <a:lstStyle/>
          <a:p>
            <a:r>
              <a:rPr lang="en-US" sz="1400" b="1" dirty="0"/>
              <a:t>χ</a:t>
            </a:r>
            <a:r>
              <a:rPr lang="en-US" sz="1400" b="1" baseline="30000" dirty="0"/>
              <a:t>2</a:t>
            </a:r>
            <a:r>
              <a:rPr lang="en-US" sz="1400" b="1" dirty="0"/>
              <a:t>= (</a:t>
            </a:r>
            <a:r>
              <a:rPr lang="en-US" sz="1400" b="1" dirty="0" err="1"/>
              <a:t>E</a:t>
            </a:r>
            <a:r>
              <a:rPr lang="en-US" sz="1400" b="1" baseline="-25000" dirty="0" err="1"/>
              <a:t>beam</a:t>
            </a:r>
            <a:r>
              <a:rPr lang="en-US" sz="1400" b="1" dirty="0" err="1"/>
              <a:t>-E</a:t>
            </a:r>
            <a:r>
              <a:rPr lang="en-US" sz="1400" b="1" baseline="-25000" dirty="0" err="1"/>
              <a:t>rec</a:t>
            </a:r>
            <a:r>
              <a:rPr lang="en-US" sz="1400" b="1" dirty="0"/>
              <a:t>)</a:t>
            </a:r>
            <a:r>
              <a:rPr lang="en-US" sz="1400" b="1" baseline="30000" dirty="0"/>
              <a:t>2</a:t>
            </a:r>
            <a:r>
              <a:rPr lang="en-US" sz="1400" b="1" dirty="0"/>
              <a:t>/</a:t>
            </a:r>
            <a:r>
              <a:rPr lang="en-US" sz="1400" b="1" dirty="0" err="1"/>
              <a:t>E</a:t>
            </a:r>
            <a:r>
              <a:rPr lang="en-US" sz="1400" b="1" baseline="-25000" dirty="0" err="1"/>
              <a:t>beam</a:t>
            </a:r>
            <a:endParaRPr lang="en-US" sz="1400" b="1" baseline="-25000" dirty="0"/>
          </a:p>
        </p:txBody>
      </p:sp>
      <p:sp>
        <p:nvSpPr>
          <p:cNvPr id="5" name="ZoneTexte 4">
            <a:extLst>
              <a:ext uri="{FF2B5EF4-FFF2-40B4-BE49-F238E27FC236}">
                <a16:creationId xmlns:a16="http://schemas.microsoft.com/office/drawing/2014/main" id="{8FFCD1FD-AA19-2C31-D936-7C9726E336DC}"/>
              </a:ext>
            </a:extLst>
          </p:cNvPr>
          <p:cNvSpPr txBox="1"/>
          <p:nvPr/>
        </p:nvSpPr>
        <p:spPr>
          <a:xfrm>
            <a:off x="218509" y="2734884"/>
            <a:ext cx="7429500" cy="338554"/>
          </a:xfrm>
          <a:prstGeom prst="rect">
            <a:avLst/>
          </a:prstGeom>
          <a:noFill/>
        </p:spPr>
        <p:txBody>
          <a:bodyPr wrap="square" rtlCol="0">
            <a:spAutoFit/>
          </a:bodyPr>
          <a:lstStyle/>
          <a:p>
            <a:r>
              <a:rPr lang="en-GB" sz="1600" dirty="0"/>
              <a:t>Only a few energy points with small amount of data were used for this minimisation</a:t>
            </a:r>
          </a:p>
        </p:txBody>
      </p:sp>
    </p:spTree>
    <p:extLst>
      <p:ext uri="{BB962C8B-B14F-4D97-AF65-F5344CB8AC3E}">
        <p14:creationId xmlns:p14="http://schemas.microsoft.com/office/powerpoint/2010/main" val="783436216"/>
      </p:ext>
    </p:extLst>
  </p:cSld>
  <p:clrMapOvr>
    <a:masterClrMapping/>
  </p:clrMapOvr>
  <mc:AlternateContent xmlns:mc="http://schemas.openxmlformats.org/markup-compatibility/2006" xmlns:p14="http://schemas.microsoft.com/office/powerpoint/2010/main">
    <mc:Choice Requires="p14">
      <p:transition spd="slow" p14:dur="2000" advTm="75767"/>
    </mc:Choice>
    <mc:Fallback xmlns="">
      <p:transition spd="slow" advTm="7576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CDC74C0-DB84-98EF-B933-9E35FEB2E3DB}"/>
              </a:ext>
            </a:extLst>
          </p:cNvPr>
          <p:cNvPicPr>
            <a:picLocks noChangeAspect="1"/>
          </p:cNvPicPr>
          <p:nvPr/>
        </p:nvPicPr>
        <p:blipFill>
          <a:blip r:embed="rId2"/>
          <a:stretch>
            <a:fillRect/>
          </a:stretch>
        </p:blipFill>
        <p:spPr>
          <a:xfrm>
            <a:off x="723501" y="3689953"/>
            <a:ext cx="7104883" cy="2463066"/>
          </a:xfrm>
          <a:prstGeom prst="rect">
            <a:avLst/>
          </a:prstGeom>
        </p:spPr>
      </p:pic>
      <p:pic>
        <p:nvPicPr>
          <p:cNvPr id="4" name="Image 3">
            <a:extLst>
              <a:ext uri="{FF2B5EF4-FFF2-40B4-BE49-F238E27FC236}">
                <a16:creationId xmlns:a16="http://schemas.microsoft.com/office/drawing/2014/main" id="{C859F3F5-9720-468F-1F6A-4688FEBF273A}"/>
              </a:ext>
            </a:extLst>
          </p:cNvPr>
          <p:cNvPicPr>
            <a:picLocks noChangeAspect="1"/>
          </p:cNvPicPr>
          <p:nvPr/>
        </p:nvPicPr>
        <p:blipFill>
          <a:blip r:embed="rId3"/>
          <a:stretch>
            <a:fillRect/>
          </a:stretch>
        </p:blipFill>
        <p:spPr>
          <a:xfrm>
            <a:off x="658187" y="732040"/>
            <a:ext cx="7104882" cy="2722279"/>
          </a:xfrm>
          <a:prstGeom prst="rect">
            <a:avLst/>
          </a:prstGeom>
        </p:spPr>
      </p:pic>
      <p:sp>
        <p:nvSpPr>
          <p:cNvPr id="5" name="ZoneTexte 4">
            <a:extLst>
              <a:ext uri="{FF2B5EF4-FFF2-40B4-BE49-F238E27FC236}">
                <a16:creationId xmlns:a16="http://schemas.microsoft.com/office/drawing/2014/main" id="{40EB8339-025F-DAF5-3D25-FAAF6829D0FE}"/>
              </a:ext>
            </a:extLst>
          </p:cNvPr>
          <p:cNvSpPr txBox="1"/>
          <p:nvPr/>
        </p:nvSpPr>
        <p:spPr>
          <a:xfrm>
            <a:off x="3417846" y="3273799"/>
            <a:ext cx="1512965" cy="369332"/>
          </a:xfrm>
          <a:prstGeom prst="rect">
            <a:avLst/>
          </a:prstGeom>
          <a:noFill/>
        </p:spPr>
        <p:txBody>
          <a:bodyPr wrap="square" rtlCol="0">
            <a:spAutoFit/>
          </a:bodyPr>
          <a:lstStyle/>
          <a:p>
            <a:r>
              <a:rPr lang="en-GB" dirty="0"/>
              <a:t>K</a:t>
            </a:r>
            <a:r>
              <a:rPr lang="en-GB" baseline="30000" dirty="0"/>
              <a:t>0</a:t>
            </a:r>
            <a:r>
              <a:rPr lang="en-GB" baseline="-25000" dirty="0"/>
              <a:t>L</a:t>
            </a:r>
            <a:r>
              <a:rPr lang="en-GB" dirty="0"/>
              <a:t>@SDHCAL</a:t>
            </a:r>
          </a:p>
        </p:txBody>
      </p:sp>
      <p:sp>
        <p:nvSpPr>
          <p:cNvPr id="6" name="ZoneTexte 5">
            <a:extLst>
              <a:ext uri="{FF2B5EF4-FFF2-40B4-BE49-F238E27FC236}">
                <a16:creationId xmlns:a16="http://schemas.microsoft.com/office/drawing/2014/main" id="{D3375A32-693A-50CC-FE5F-6D97E5E84414}"/>
              </a:ext>
            </a:extLst>
          </p:cNvPr>
          <p:cNvSpPr txBox="1"/>
          <p:nvPr/>
        </p:nvSpPr>
        <p:spPr>
          <a:xfrm>
            <a:off x="3181395" y="6215429"/>
            <a:ext cx="1985869" cy="369332"/>
          </a:xfrm>
          <a:prstGeom prst="rect">
            <a:avLst/>
          </a:prstGeom>
          <a:noFill/>
        </p:spPr>
        <p:txBody>
          <a:bodyPr wrap="square" rtlCol="0">
            <a:spAutoFit/>
          </a:bodyPr>
          <a:lstStyle/>
          <a:p>
            <a:r>
              <a:rPr lang="en-GB" dirty="0"/>
              <a:t>Jets with SDHCAL</a:t>
            </a:r>
          </a:p>
        </p:txBody>
      </p:sp>
      <p:sp>
        <p:nvSpPr>
          <p:cNvPr id="9" name="ZoneTexte 8">
            <a:extLst>
              <a:ext uri="{FF2B5EF4-FFF2-40B4-BE49-F238E27FC236}">
                <a16:creationId xmlns:a16="http://schemas.microsoft.com/office/drawing/2014/main" id="{C995A70E-D60F-DC38-3A64-B97D71B70F81}"/>
              </a:ext>
            </a:extLst>
          </p:cNvPr>
          <p:cNvSpPr txBox="1"/>
          <p:nvPr/>
        </p:nvSpPr>
        <p:spPr>
          <a:xfrm>
            <a:off x="160020" y="345998"/>
            <a:ext cx="9109709" cy="369332"/>
          </a:xfrm>
          <a:prstGeom prst="rect">
            <a:avLst/>
          </a:prstGeom>
          <a:noFill/>
        </p:spPr>
        <p:txBody>
          <a:bodyPr wrap="square" rtlCol="0">
            <a:spAutoFit/>
          </a:bodyPr>
          <a:lstStyle/>
          <a:p>
            <a:r>
              <a:rPr lang="en-US" dirty="0"/>
              <a:t>Improvements are obtained by using two sets of parameters for low and high “energy” regions</a:t>
            </a:r>
          </a:p>
        </p:txBody>
      </p:sp>
      <p:sp>
        <p:nvSpPr>
          <p:cNvPr id="10" name="ZoneTexte 9">
            <a:extLst>
              <a:ext uri="{FF2B5EF4-FFF2-40B4-BE49-F238E27FC236}">
                <a16:creationId xmlns:a16="http://schemas.microsoft.com/office/drawing/2014/main" id="{05CA2093-3D63-C208-CC36-CD3448B96886}"/>
              </a:ext>
            </a:extLst>
          </p:cNvPr>
          <p:cNvSpPr txBox="1"/>
          <p:nvPr/>
        </p:nvSpPr>
        <p:spPr>
          <a:xfrm>
            <a:off x="7293935" y="6294474"/>
            <a:ext cx="1711842" cy="369332"/>
          </a:xfrm>
          <a:prstGeom prst="rect">
            <a:avLst/>
          </a:prstGeom>
          <a:noFill/>
        </p:spPr>
        <p:txBody>
          <a:bodyPr wrap="square" rtlCol="0">
            <a:spAutoFit/>
          </a:bodyPr>
          <a:lstStyle/>
          <a:p>
            <a:r>
              <a:rPr lang="en-US" dirty="0"/>
              <a:t>T. </a:t>
            </a:r>
            <a:r>
              <a:rPr lang="en-US" dirty="0" err="1"/>
              <a:t>Pasquier</a:t>
            </a:r>
            <a:endParaRPr lang="en-US" dirty="0"/>
          </a:p>
        </p:txBody>
      </p:sp>
    </p:spTree>
    <p:extLst>
      <p:ext uri="{BB962C8B-B14F-4D97-AF65-F5344CB8AC3E}">
        <p14:creationId xmlns:p14="http://schemas.microsoft.com/office/powerpoint/2010/main" val="201410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826D7AA-064A-A368-2F93-1E564FBCCAF8}"/>
              </a:ext>
            </a:extLst>
          </p:cNvPr>
          <p:cNvPicPr>
            <a:picLocks noChangeAspect="1"/>
          </p:cNvPicPr>
          <p:nvPr/>
        </p:nvPicPr>
        <p:blipFill>
          <a:blip r:embed="rId2"/>
          <a:stretch>
            <a:fillRect/>
          </a:stretch>
        </p:blipFill>
        <p:spPr>
          <a:xfrm>
            <a:off x="1448788" y="3892435"/>
            <a:ext cx="6388925" cy="2696582"/>
          </a:xfrm>
          <a:prstGeom prst="rect">
            <a:avLst/>
          </a:prstGeom>
        </p:spPr>
      </p:pic>
      <p:pic>
        <p:nvPicPr>
          <p:cNvPr id="6" name="Image 5">
            <a:extLst>
              <a:ext uri="{FF2B5EF4-FFF2-40B4-BE49-F238E27FC236}">
                <a16:creationId xmlns:a16="http://schemas.microsoft.com/office/drawing/2014/main" id="{A40707AF-3D40-FAF1-A358-F7B12D4C3896}"/>
              </a:ext>
            </a:extLst>
          </p:cNvPr>
          <p:cNvPicPr>
            <a:picLocks noChangeAspect="1"/>
          </p:cNvPicPr>
          <p:nvPr/>
        </p:nvPicPr>
        <p:blipFill>
          <a:blip r:embed="rId3"/>
          <a:stretch>
            <a:fillRect/>
          </a:stretch>
        </p:blipFill>
        <p:spPr>
          <a:xfrm>
            <a:off x="1698171" y="823858"/>
            <a:ext cx="5967350" cy="2696582"/>
          </a:xfrm>
          <a:prstGeom prst="rect">
            <a:avLst/>
          </a:prstGeom>
        </p:spPr>
      </p:pic>
      <p:sp>
        <p:nvSpPr>
          <p:cNvPr id="7" name="ZoneTexte 6">
            <a:extLst>
              <a:ext uri="{FF2B5EF4-FFF2-40B4-BE49-F238E27FC236}">
                <a16:creationId xmlns:a16="http://schemas.microsoft.com/office/drawing/2014/main" id="{F0E015BE-8E0E-0962-54E6-1CEB246FCB7A}"/>
              </a:ext>
            </a:extLst>
          </p:cNvPr>
          <p:cNvSpPr txBox="1"/>
          <p:nvPr/>
        </p:nvSpPr>
        <p:spPr>
          <a:xfrm>
            <a:off x="543295" y="152897"/>
            <a:ext cx="7928901" cy="646331"/>
          </a:xfrm>
          <a:prstGeom prst="rect">
            <a:avLst/>
          </a:prstGeom>
          <a:noFill/>
        </p:spPr>
        <p:txBody>
          <a:bodyPr wrap="square" rtlCol="0">
            <a:spAutoFit/>
          </a:bodyPr>
          <a:lstStyle/>
          <a:p>
            <a:r>
              <a:rPr lang="en-GB" dirty="0"/>
              <a:t>Using GNN to reconstruct the energy is also useful and in particular if you know the nature of the particle : proton, pion…</a:t>
            </a:r>
          </a:p>
        </p:txBody>
      </p:sp>
      <p:sp>
        <p:nvSpPr>
          <p:cNvPr id="8" name="ZoneTexte 7">
            <a:extLst>
              <a:ext uri="{FF2B5EF4-FFF2-40B4-BE49-F238E27FC236}">
                <a16:creationId xmlns:a16="http://schemas.microsoft.com/office/drawing/2014/main" id="{30D44EB9-EB7D-C187-B627-179CAC3629B9}"/>
              </a:ext>
            </a:extLst>
          </p:cNvPr>
          <p:cNvSpPr txBox="1"/>
          <p:nvPr/>
        </p:nvSpPr>
        <p:spPr>
          <a:xfrm>
            <a:off x="543295" y="1520356"/>
            <a:ext cx="771896" cy="369332"/>
          </a:xfrm>
          <a:prstGeom prst="rect">
            <a:avLst/>
          </a:prstGeom>
          <a:noFill/>
        </p:spPr>
        <p:txBody>
          <a:bodyPr wrap="square" rtlCol="0">
            <a:spAutoFit/>
          </a:bodyPr>
          <a:lstStyle/>
          <a:p>
            <a:r>
              <a:rPr lang="en-GB" dirty="0" err="1"/>
              <a:t>Pions</a:t>
            </a:r>
            <a:endParaRPr lang="en-GB" dirty="0"/>
          </a:p>
        </p:txBody>
      </p:sp>
      <p:sp>
        <p:nvSpPr>
          <p:cNvPr id="9" name="ZoneTexte 8">
            <a:extLst>
              <a:ext uri="{FF2B5EF4-FFF2-40B4-BE49-F238E27FC236}">
                <a16:creationId xmlns:a16="http://schemas.microsoft.com/office/drawing/2014/main" id="{CF814489-450A-A7A5-E1AC-C4C35B0727DE}"/>
              </a:ext>
            </a:extLst>
          </p:cNvPr>
          <p:cNvSpPr txBox="1"/>
          <p:nvPr/>
        </p:nvSpPr>
        <p:spPr>
          <a:xfrm>
            <a:off x="409698" y="3823855"/>
            <a:ext cx="1039090" cy="369332"/>
          </a:xfrm>
          <a:prstGeom prst="rect">
            <a:avLst/>
          </a:prstGeom>
          <a:noFill/>
        </p:spPr>
        <p:txBody>
          <a:bodyPr wrap="square" rtlCol="0">
            <a:spAutoFit/>
          </a:bodyPr>
          <a:lstStyle/>
          <a:p>
            <a:r>
              <a:rPr lang="en-GB" dirty="0"/>
              <a:t>Protons</a:t>
            </a:r>
          </a:p>
        </p:txBody>
      </p:sp>
      <p:sp>
        <p:nvSpPr>
          <p:cNvPr id="2" name="ZoneTexte 1">
            <a:extLst>
              <a:ext uri="{FF2B5EF4-FFF2-40B4-BE49-F238E27FC236}">
                <a16:creationId xmlns:a16="http://schemas.microsoft.com/office/drawing/2014/main" id="{20B5298A-3BF1-3673-4E3E-2E934CC354E6}"/>
              </a:ext>
            </a:extLst>
          </p:cNvPr>
          <p:cNvSpPr txBox="1"/>
          <p:nvPr/>
        </p:nvSpPr>
        <p:spPr>
          <a:xfrm>
            <a:off x="7695212" y="6219685"/>
            <a:ext cx="893688" cy="369332"/>
          </a:xfrm>
          <a:prstGeom prst="rect">
            <a:avLst/>
          </a:prstGeom>
          <a:noFill/>
        </p:spPr>
        <p:txBody>
          <a:bodyPr wrap="square" rtlCol="0">
            <a:spAutoFit/>
          </a:bodyPr>
          <a:lstStyle/>
          <a:p>
            <a:r>
              <a:rPr lang="en-US" dirty="0"/>
              <a:t>Y. Tan</a:t>
            </a:r>
          </a:p>
        </p:txBody>
      </p:sp>
    </p:spTree>
    <p:extLst>
      <p:ext uri="{BB962C8B-B14F-4D97-AF65-F5344CB8AC3E}">
        <p14:creationId xmlns:p14="http://schemas.microsoft.com/office/powerpoint/2010/main" val="1780000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EBE0B99-E1FD-5ED0-D02D-ACA68DEB0949}"/>
              </a:ext>
            </a:extLst>
          </p:cNvPr>
          <p:cNvSpPr txBox="1"/>
          <p:nvPr/>
        </p:nvSpPr>
        <p:spPr>
          <a:xfrm>
            <a:off x="179689" y="1157482"/>
            <a:ext cx="7337281" cy="830997"/>
          </a:xfrm>
          <a:prstGeom prst="rect">
            <a:avLst/>
          </a:prstGeom>
          <a:noFill/>
        </p:spPr>
        <p:txBody>
          <a:bodyPr wrap="square" rtlCol="0">
            <a:spAutoFit/>
          </a:bodyPr>
          <a:lstStyle/>
          <a:p>
            <a:r>
              <a:rPr lang="en-US" sz="1600" dirty="0"/>
              <a:t>The energy reconstruction method was applied to hadron events. </a:t>
            </a:r>
          </a:p>
          <a:p>
            <a:r>
              <a:rPr lang="en-US" sz="1600" dirty="0"/>
              <a:t>No distinction was made between </a:t>
            </a:r>
            <a:r>
              <a:rPr lang="en-US" sz="1600" dirty="0" err="1"/>
              <a:t>pions</a:t>
            </a:r>
            <a:r>
              <a:rPr lang="en-US" sz="1600" dirty="0"/>
              <a:t> and  protons or others. </a:t>
            </a:r>
          </a:p>
          <a:p>
            <a:r>
              <a:rPr lang="en-US" sz="1600" dirty="0"/>
              <a:t>Hadronic showers of </a:t>
            </a:r>
            <a:r>
              <a:rPr lang="en-US" sz="1600" dirty="0" err="1"/>
              <a:t>pions</a:t>
            </a:r>
            <a:r>
              <a:rPr lang="en-US" sz="1600" dirty="0"/>
              <a:t> and protons are not identical.</a:t>
            </a:r>
          </a:p>
        </p:txBody>
      </p:sp>
      <p:grpSp>
        <p:nvGrpSpPr>
          <p:cNvPr id="23" name="Groupe 22">
            <a:extLst>
              <a:ext uri="{FF2B5EF4-FFF2-40B4-BE49-F238E27FC236}">
                <a16:creationId xmlns:a16="http://schemas.microsoft.com/office/drawing/2014/main" id="{94D5E677-9F4A-7D62-8F6B-DB5C64D11AF8}"/>
              </a:ext>
            </a:extLst>
          </p:cNvPr>
          <p:cNvGrpSpPr/>
          <p:nvPr/>
        </p:nvGrpSpPr>
        <p:grpSpPr>
          <a:xfrm>
            <a:off x="126696" y="3429000"/>
            <a:ext cx="8890607" cy="2195865"/>
            <a:chOff x="126696" y="2387328"/>
            <a:chExt cx="8890607" cy="2195865"/>
          </a:xfrm>
        </p:grpSpPr>
        <p:pic>
          <p:nvPicPr>
            <p:cNvPr id="12" name="Image 11">
              <a:extLst>
                <a:ext uri="{FF2B5EF4-FFF2-40B4-BE49-F238E27FC236}">
                  <a16:creationId xmlns:a16="http://schemas.microsoft.com/office/drawing/2014/main" id="{2ABD4F75-26C6-B663-80E3-CD146418C54A}"/>
                </a:ext>
              </a:extLst>
            </p:cNvPr>
            <p:cNvPicPr>
              <a:picLocks noChangeAspect="1"/>
            </p:cNvPicPr>
            <p:nvPr/>
          </p:nvPicPr>
          <p:blipFill>
            <a:blip r:embed="rId2"/>
            <a:stretch>
              <a:fillRect/>
            </a:stretch>
          </p:blipFill>
          <p:spPr>
            <a:xfrm>
              <a:off x="126696" y="2403521"/>
              <a:ext cx="2170432" cy="2163482"/>
            </a:xfrm>
            <a:prstGeom prst="rect">
              <a:avLst/>
            </a:prstGeom>
          </p:spPr>
        </p:pic>
        <p:pic>
          <p:nvPicPr>
            <p:cNvPr id="16" name="Image 15">
              <a:extLst>
                <a:ext uri="{FF2B5EF4-FFF2-40B4-BE49-F238E27FC236}">
                  <a16:creationId xmlns:a16="http://schemas.microsoft.com/office/drawing/2014/main" id="{643EC061-5746-456D-77CE-F19B1ED48894}"/>
                </a:ext>
              </a:extLst>
            </p:cNvPr>
            <p:cNvPicPr>
              <a:picLocks noChangeAspect="1"/>
            </p:cNvPicPr>
            <p:nvPr/>
          </p:nvPicPr>
          <p:blipFill>
            <a:blip r:embed="rId3"/>
            <a:stretch>
              <a:fillRect/>
            </a:stretch>
          </p:blipFill>
          <p:spPr>
            <a:xfrm>
              <a:off x="2336029" y="2387328"/>
              <a:ext cx="2170431" cy="2179675"/>
            </a:xfrm>
            <a:prstGeom prst="rect">
              <a:avLst/>
            </a:prstGeom>
          </p:spPr>
        </p:pic>
        <p:pic>
          <p:nvPicPr>
            <p:cNvPr id="18" name="Image 17">
              <a:extLst>
                <a:ext uri="{FF2B5EF4-FFF2-40B4-BE49-F238E27FC236}">
                  <a16:creationId xmlns:a16="http://schemas.microsoft.com/office/drawing/2014/main" id="{055DAB96-90BF-ECBF-AB29-5F930156D1DA}"/>
                </a:ext>
              </a:extLst>
            </p:cNvPr>
            <p:cNvPicPr>
              <a:picLocks noChangeAspect="1"/>
            </p:cNvPicPr>
            <p:nvPr/>
          </p:nvPicPr>
          <p:blipFill>
            <a:blip r:embed="rId4"/>
            <a:stretch>
              <a:fillRect/>
            </a:stretch>
          </p:blipFill>
          <p:spPr>
            <a:xfrm>
              <a:off x="4552931" y="2403519"/>
              <a:ext cx="2232328" cy="2179674"/>
            </a:xfrm>
            <a:prstGeom prst="rect">
              <a:avLst/>
            </a:prstGeom>
          </p:spPr>
        </p:pic>
        <p:pic>
          <p:nvPicPr>
            <p:cNvPr id="20" name="Image 19">
              <a:extLst>
                <a:ext uri="{FF2B5EF4-FFF2-40B4-BE49-F238E27FC236}">
                  <a16:creationId xmlns:a16="http://schemas.microsoft.com/office/drawing/2014/main" id="{B9553CA1-BE8B-A12A-4820-4CE5713BD1CC}"/>
                </a:ext>
              </a:extLst>
            </p:cNvPr>
            <p:cNvPicPr>
              <a:picLocks noChangeAspect="1"/>
            </p:cNvPicPr>
            <p:nvPr/>
          </p:nvPicPr>
          <p:blipFill>
            <a:blip r:embed="rId5"/>
            <a:stretch>
              <a:fillRect/>
            </a:stretch>
          </p:blipFill>
          <p:spPr>
            <a:xfrm>
              <a:off x="6846872" y="2387328"/>
              <a:ext cx="2170431" cy="2179674"/>
            </a:xfrm>
            <a:prstGeom prst="rect">
              <a:avLst/>
            </a:prstGeom>
          </p:spPr>
        </p:pic>
      </p:grpSp>
      <p:pic>
        <p:nvPicPr>
          <p:cNvPr id="22" name="Image 21">
            <a:extLst>
              <a:ext uri="{FF2B5EF4-FFF2-40B4-BE49-F238E27FC236}">
                <a16:creationId xmlns:a16="http://schemas.microsoft.com/office/drawing/2014/main" id="{FB06CB57-BD25-3EF8-01E2-F45204184792}"/>
              </a:ext>
            </a:extLst>
          </p:cNvPr>
          <p:cNvPicPr>
            <a:picLocks noChangeAspect="1"/>
          </p:cNvPicPr>
          <p:nvPr/>
        </p:nvPicPr>
        <p:blipFill>
          <a:blip r:embed="rId6"/>
          <a:stretch>
            <a:fillRect/>
          </a:stretch>
        </p:blipFill>
        <p:spPr>
          <a:xfrm>
            <a:off x="6423272" y="648944"/>
            <a:ext cx="2462661" cy="2403320"/>
          </a:xfrm>
          <a:prstGeom prst="rect">
            <a:avLst/>
          </a:prstGeom>
        </p:spPr>
      </p:pic>
      <p:sp>
        <p:nvSpPr>
          <p:cNvPr id="24" name="ZoneTexte 23">
            <a:extLst>
              <a:ext uri="{FF2B5EF4-FFF2-40B4-BE49-F238E27FC236}">
                <a16:creationId xmlns:a16="http://schemas.microsoft.com/office/drawing/2014/main" id="{82F61375-3930-8E9A-2AB1-0CB78F7638A4}"/>
              </a:ext>
            </a:extLst>
          </p:cNvPr>
          <p:cNvSpPr txBox="1"/>
          <p:nvPr/>
        </p:nvSpPr>
        <p:spPr>
          <a:xfrm>
            <a:off x="126696" y="2875282"/>
            <a:ext cx="7607637" cy="646331"/>
          </a:xfrm>
          <a:prstGeom prst="rect">
            <a:avLst/>
          </a:prstGeom>
          <a:noFill/>
        </p:spPr>
        <p:txBody>
          <a:bodyPr wrap="square" rtlCol="0">
            <a:spAutoFit/>
          </a:bodyPr>
          <a:lstStyle/>
          <a:p>
            <a:r>
              <a:rPr lang="en-US" dirty="0"/>
              <a:t>Better construction can be made if one can identify the nature f the hadron.</a:t>
            </a:r>
          </a:p>
          <a:p>
            <a:endParaRPr lang="en-US" dirty="0"/>
          </a:p>
        </p:txBody>
      </p:sp>
      <p:sp>
        <p:nvSpPr>
          <p:cNvPr id="29" name="ZoneTexte 28">
            <a:extLst>
              <a:ext uri="{FF2B5EF4-FFF2-40B4-BE49-F238E27FC236}">
                <a16:creationId xmlns:a16="http://schemas.microsoft.com/office/drawing/2014/main" id="{C2629643-E178-76EC-C279-AC3DAD27DB86}"/>
              </a:ext>
            </a:extLst>
          </p:cNvPr>
          <p:cNvSpPr txBox="1"/>
          <p:nvPr/>
        </p:nvSpPr>
        <p:spPr>
          <a:xfrm>
            <a:off x="6846872" y="1676399"/>
            <a:ext cx="748476" cy="246221"/>
          </a:xfrm>
          <a:prstGeom prst="rect">
            <a:avLst/>
          </a:prstGeom>
          <a:noFill/>
        </p:spPr>
        <p:txBody>
          <a:bodyPr wrap="square" rtlCol="0">
            <a:spAutoFit/>
          </a:bodyPr>
          <a:lstStyle/>
          <a:p>
            <a:r>
              <a:rPr lang="en-US" sz="1000" dirty="0"/>
              <a:t>Simulation</a:t>
            </a:r>
          </a:p>
        </p:txBody>
      </p:sp>
      <p:sp>
        <p:nvSpPr>
          <p:cNvPr id="30" name="ZoneTexte 29">
            <a:extLst>
              <a:ext uri="{FF2B5EF4-FFF2-40B4-BE49-F238E27FC236}">
                <a16:creationId xmlns:a16="http://schemas.microsoft.com/office/drawing/2014/main" id="{34346620-BFDE-FF6D-0472-951094E6B717}"/>
              </a:ext>
            </a:extLst>
          </p:cNvPr>
          <p:cNvSpPr txBox="1"/>
          <p:nvPr/>
        </p:nvSpPr>
        <p:spPr>
          <a:xfrm>
            <a:off x="1379358" y="3673755"/>
            <a:ext cx="748476" cy="246221"/>
          </a:xfrm>
          <a:prstGeom prst="rect">
            <a:avLst/>
          </a:prstGeom>
          <a:noFill/>
        </p:spPr>
        <p:txBody>
          <a:bodyPr wrap="square" rtlCol="0">
            <a:spAutoFit/>
          </a:bodyPr>
          <a:lstStyle/>
          <a:p>
            <a:r>
              <a:rPr lang="en-US" sz="1000" dirty="0"/>
              <a:t>Simulation</a:t>
            </a:r>
          </a:p>
        </p:txBody>
      </p:sp>
      <p:sp>
        <p:nvSpPr>
          <p:cNvPr id="31" name="ZoneTexte 30">
            <a:extLst>
              <a:ext uri="{FF2B5EF4-FFF2-40B4-BE49-F238E27FC236}">
                <a16:creationId xmlns:a16="http://schemas.microsoft.com/office/drawing/2014/main" id="{B3A88C8C-2B58-A8D4-294F-2E653044BBCB}"/>
              </a:ext>
            </a:extLst>
          </p:cNvPr>
          <p:cNvSpPr txBox="1"/>
          <p:nvPr/>
        </p:nvSpPr>
        <p:spPr>
          <a:xfrm>
            <a:off x="2818226" y="3673755"/>
            <a:ext cx="748476" cy="246221"/>
          </a:xfrm>
          <a:prstGeom prst="rect">
            <a:avLst/>
          </a:prstGeom>
          <a:noFill/>
        </p:spPr>
        <p:txBody>
          <a:bodyPr wrap="square" rtlCol="0">
            <a:spAutoFit/>
          </a:bodyPr>
          <a:lstStyle/>
          <a:p>
            <a:r>
              <a:rPr lang="en-US" sz="1000" dirty="0"/>
              <a:t>Simulation</a:t>
            </a:r>
          </a:p>
        </p:txBody>
      </p:sp>
      <p:sp>
        <p:nvSpPr>
          <p:cNvPr id="32" name="ZoneTexte 31">
            <a:extLst>
              <a:ext uri="{FF2B5EF4-FFF2-40B4-BE49-F238E27FC236}">
                <a16:creationId xmlns:a16="http://schemas.microsoft.com/office/drawing/2014/main" id="{19797C24-2F67-8049-08E0-69A558EB881E}"/>
              </a:ext>
            </a:extLst>
          </p:cNvPr>
          <p:cNvSpPr txBox="1"/>
          <p:nvPr/>
        </p:nvSpPr>
        <p:spPr>
          <a:xfrm>
            <a:off x="4781886" y="3629857"/>
            <a:ext cx="748476" cy="246221"/>
          </a:xfrm>
          <a:prstGeom prst="rect">
            <a:avLst/>
          </a:prstGeom>
          <a:noFill/>
        </p:spPr>
        <p:txBody>
          <a:bodyPr wrap="square" rtlCol="0">
            <a:spAutoFit/>
          </a:bodyPr>
          <a:lstStyle/>
          <a:p>
            <a:r>
              <a:rPr lang="en-US" sz="1000" dirty="0"/>
              <a:t>Simulation</a:t>
            </a:r>
          </a:p>
        </p:txBody>
      </p:sp>
      <p:sp>
        <p:nvSpPr>
          <p:cNvPr id="33" name="ZoneTexte 32">
            <a:extLst>
              <a:ext uri="{FF2B5EF4-FFF2-40B4-BE49-F238E27FC236}">
                <a16:creationId xmlns:a16="http://schemas.microsoft.com/office/drawing/2014/main" id="{078D36DE-787D-447A-5794-920EE9D08835}"/>
              </a:ext>
            </a:extLst>
          </p:cNvPr>
          <p:cNvSpPr txBox="1"/>
          <p:nvPr/>
        </p:nvSpPr>
        <p:spPr>
          <a:xfrm>
            <a:off x="8292586" y="3673754"/>
            <a:ext cx="748476" cy="246221"/>
          </a:xfrm>
          <a:prstGeom prst="rect">
            <a:avLst/>
          </a:prstGeom>
          <a:noFill/>
        </p:spPr>
        <p:txBody>
          <a:bodyPr wrap="square" rtlCol="0">
            <a:spAutoFit/>
          </a:bodyPr>
          <a:lstStyle/>
          <a:p>
            <a:r>
              <a:rPr lang="en-US" sz="1000" dirty="0"/>
              <a:t>Simulation</a:t>
            </a:r>
          </a:p>
        </p:txBody>
      </p:sp>
      <p:sp>
        <p:nvSpPr>
          <p:cNvPr id="2" name="ZoneTexte 1">
            <a:extLst>
              <a:ext uri="{FF2B5EF4-FFF2-40B4-BE49-F238E27FC236}">
                <a16:creationId xmlns:a16="http://schemas.microsoft.com/office/drawing/2014/main" id="{E5F2BE3B-D6C0-7523-AF18-678E4FE722CB}"/>
              </a:ext>
            </a:extLst>
          </p:cNvPr>
          <p:cNvSpPr txBox="1"/>
          <p:nvPr/>
        </p:nvSpPr>
        <p:spPr>
          <a:xfrm>
            <a:off x="3520440" y="320040"/>
            <a:ext cx="2503975" cy="369332"/>
          </a:xfrm>
          <a:prstGeom prst="rect">
            <a:avLst/>
          </a:prstGeom>
          <a:noFill/>
        </p:spPr>
        <p:txBody>
          <a:bodyPr wrap="square" rtlCol="0">
            <a:spAutoFit/>
          </a:bodyPr>
          <a:lstStyle/>
          <a:p>
            <a:r>
              <a:rPr lang="en-US" b="1" dirty="0">
                <a:solidFill>
                  <a:srgbClr val="FF0000"/>
                </a:solidFill>
              </a:rPr>
              <a:t>Proton-Pion separation</a:t>
            </a:r>
          </a:p>
        </p:txBody>
      </p:sp>
    </p:spTree>
    <p:extLst>
      <p:ext uri="{BB962C8B-B14F-4D97-AF65-F5344CB8AC3E}">
        <p14:creationId xmlns:p14="http://schemas.microsoft.com/office/powerpoint/2010/main" val="2207883749"/>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118582</TotalTime>
  <Words>1516</Words>
  <Application>Microsoft Macintosh PowerPoint</Application>
  <PresentationFormat>Affichage à l'écran (4:3)</PresentationFormat>
  <Paragraphs>230</Paragraphs>
  <Slides>32</Slides>
  <Notes>8</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32</vt:i4>
      </vt:variant>
    </vt:vector>
  </HeadingPairs>
  <TitlesOfParts>
    <vt:vector size="43" baseType="lpstr">
      <vt:lpstr>Apple Symbols</vt:lpstr>
      <vt:lpstr>Arial</vt:lpstr>
      <vt:lpstr>Bangla MN</vt:lpstr>
      <vt:lpstr>Calibri</vt:lpstr>
      <vt:lpstr>Helvetica</vt:lpstr>
      <vt:lpstr>Symbol</vt:lpstr>
      <vt:lpstr>Times</vt:lpstr>
      <vt:lpstr>Times New Roman</vt:lpstr>
      <vt:lpstr>Verdana</vt:lpstr>
      <vt:lpstr>Wingdings</vt:lpstr>
      <vt:lpstr>Thème Office</vt:lpstr>
      <vt:lpstr>T-SDHCAL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SDHCAL Status</dc:title>
  <dc:creator>admin admin</dc:creator>
  <cp:lastModifiedBy>laktineh imad</cp:lastModifiedBy>
  <cp:revision>201</cp:revision>
  <cp:lastPrinted>2025-05-14T00:21:05Z</cp:lastPrinted>
  <dcterms:created xsi:type="dcterms:W3CDTF">2017-10-21T17:41:21Z</dcterms:created>
  <dcterms:modified xsi:type="dcterms:W3CDTF">2025-11-27T09:52:31Z</dcterms:modified>
</cp:coreProperties>
</file>