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18" r:id="rId2"/>
    <p:sldId id="2520" r:id="rId3"/>
    <p:sldId id="3746" r:id="rId4"/>
    <p:sldId id="3735" r:id="rId5"/>
    <p:sldId id="3683" r:id="rId6"/>
    <p:sldId id="3740" r:id="rId7"/>
    <p:sldId id="3158" r:id="rId8"/>
    <p:sldId id="3737" r:id="rId9"/>
    <p:sldId id="3741" r:id="rId10"/>
    <p:sldId id="3742" r:id="rId11"/>
    <p:sldId id="3745" r:id="rId12"/>
    <p:sldId id="3744" r:id="rId13"/>
    <p:sldId id="3743" r:id="rId14"/>
    <p:sldId id="315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algeri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30B"/>
    <a:srgbClr val="1D27CF"/>
    <a:srgbClr val="6DEEEA"/>
    <a:srgbClr val="F97BFF"/>
    <a:srgbClr val="00F800"/>
    <a:srgbClr val="00D008"/>
    <a:srgbClr val="0050C1"/>
    <a:srgbClr val="D000BE"/>
    <a:srgbClr val="DF69DE"/>
    <a:srgbClr val="00D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5" autoAdjust="0"/>
    <p:restoredTop sz="93886" autoAdjust="0"/>
  </p:normalViewPr>
  <p:slideViewPr>
    <p:cSldViewPr snapToGrid="0" snapToObjects="1">
      <p:cViewPr varScale="1">
        <p:scale>
          <a:sx n="116" d="100"/>
          <a:sy n="116" d="100"/>
        </p:scale>
        <p:origin x="83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4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3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7A8E-5EA4-D044-997E-655F96C855B6}" type="datetime1">
              <a:rPr lang="fr-FR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F6B2-B415-6040-9B9A-D8CF73265845}" type="datetime1">
              <a:rPr lang="fr-FR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E4F6-B18D-314B-94CB-9113B3775DC6}" type="datetime1">
              <a:rPr lang="fr-FR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8"/>
            <a:ext cx="12192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12192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6B0-67DA-C94C-B798-7543832C3C93}" type="datetime1">
              <a:rPr lang="fr-FR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30F8-04A8-B04B-9E7E-84C2EF54047F}" type="datetime1">
              <a:rPr lang="fr-FR" smtClean="0"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768106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3CD-C9AA-374A-A10E-028045C2877E}" type="datetime1">
              <a:rPr lang="fr-FR" smtClean="0"/>
              <a:t>27/11/2025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F5E-F853-7C4B-815D-AB0BB56C948C}" type="datetime1">
              <a:rPr lang="fr-FR" smtClean="0"/>
              <a:t>27/11/2025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747622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16A-2CA5-404B-BFE7-45136B4A05DC}" type="datetime1">
              <a:rPr lang="fr-FR" smtClean="0"/>
              <a:t>27/11/2025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1396-FD77-D549-9326-6130907CCCE5}" type="datetime1">
              <a:rPr lang="fr-FR" smtClean="0"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04B6-A62E-D641-B842-F82A9CEC3315}" type="datetime1">
              <a:rPr lang="fr-FR" smtClean="0"/>
              <a:t>27/11/2025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588"/>
            <a:ext cx="109728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7622"/>
            <a:ext cx="109728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F060-896E-4A4E-84B5-2DEC33511EA1}" type="datetime1">
              <a:rPr lang="fr-FR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6435" y="1"/>
            <a:ext cx="2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en-US"/>
              <a:t>MB Apr. 9,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112" y="1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1581713/timetable/?view=standar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in2p3.fr/event/36110/contributions/162263/attachments/97945/150918/maps-binatconf-20251118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indico.cern.ch/event/1581713/contributions/6763825/attachments/3170095/5636931/Russo_OCTOPUS_WG1.pdf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39855/contributions/646167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1581713/timetable/?view=standard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5DE30-B300-08B4-2C3E-1E1689A4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8840" y="3075057"/>
            <a:ext cx="11851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  <a:ea typeface="Geneva" panose="020B0503030404040204" pitchFamily="34" charset="0"/>
                <a:cs typeface="Diwan Thuluth" pitchFamily="2" charset="-78"/>
              </a:rPr>
              <a:t>MANTA DRD3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B1271-DF00-67EA-CCD1-6BAB87F3F8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4294" y="1355748"/>
            <a:ext cx="4723412" cy="4146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CF5474-4ADE-E86A-C91A-793D1558E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40" y="118649"/>
            <a:ext cx="833242" cy="336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6C87F1-3547-52DD-7010-37C98C4DCD41}"/>
              </a:ext>
            </a:extLst>
          </p:cNvPr>
          <p:cNvSpPr txBox="1"/>
          <p:nvPr/>
        </p:nvSpPr>
        <p:spPr>
          <a:xfrm>
            <a:off x="4157259" y="6445668"/>
            <a:ext cx="387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D. Contardo (IP2I)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DC3D9-308B-ACD9-5B11-CF80487F03F0}"/>
              </a:ext>
            </a:extLst>
          </p:cNvPr>
          <p:cNvSpPr txBox="1"/>
          <p:nvPr/>
        </p:nvSpPr>
        <p:spPr>
          <a:xfrm>
            <a:off x="2651760" y="101104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5</a:t>
            </a:r>
            <a:r>
              <a:rPr lang="en-US" sz="2000" baseline="30000" dirty="0">
                <a:solidFill>
                  <a:schemeClr val="bg1"/>
                </a:solidFill>
                <a:latin typeface="Avenir Next" panose="020B0503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FCC France workshop, Paris, 26-28  November 2025</a:t>
            </a:r>
            <a:endParaRPr lang="en-FR" sz="2000" dirty="0"/>
          </a:p>
        </p:txBody>
      </p:sp>
    </p:spTree>
    <p:extLst>
      <p:ext uri="{BB962C8B-B14F-4D97-AF65-F5344CB8AC3E}">
        <p14:creationId xmlns:p14="http://schemas.microsoft.com/office/powerpoint/2010/main" val="288708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C90B0-8C1D-14F1-A582-207346B3A5A0}"/>
              </a:ext>
            </a:extLst>
          </p:cNvPr>
          <p:cNvSpPr/>
          <p:nvPr/>
        </p:nvSpPr>
        <p:spPr>
          <a:xfrm>
            <a:off x="184396" y="671869"/>
            <a:ext cx="11823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Tentative planning - drivers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sym typeface="Wingdings"/>
              </a:rPr>
              <a:t>readiness for common MPR2 with OCTOPUS,  access to IPs and foundry provided by DRD7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sym typeface="Wingdings"/>
              </a:rPr>
              <a:t>possibility of intermediate “</a:t>
            </a:r>
            <a:r>
              <a:rPr lang="en-US" sz="2000" dirty="0" err="1">
                <a:latin typeface="Avenir Next" panose="020B0503020202020204" pitchFamily="34" charset="0"/>
                <a:sym typeface="Wingdings"/>
              </a:rPr>
              <a:t>chiplets</a:t>
            </a:r>
            <a:r>
              <a:rPr lang="en-US" sz="2000" dirty="0">
                <a:latin typeface="Avenir Next" panose="020B0503020202020204" pitchFamily="34" charset="0"/>
                <a:sym typeface="Wingdings"/>
              </a:rPr>
              <a:t>”* in ALICE ER3, availability of </a:t>
            </a:r>
            <a:r>
              <a:rPr lang="en-US" sz="2000" dirty="0" err="1">
                <a:latin typeface="Avenir Next" panose="020B0503020202020204" pitchFamily="34" charset="0"/>
                <a:sym typeface="Wingdings"/>
              </a:rPr>
              <a:t>personale</a:t>
            </a:r>
            <a:r>
              <a:rPr lang="en-US" sz="2000" dirty="0">
                <a:latin typeface="Avenir Next" panose="020B0503020202020204" pitchFamily="34" charset="0"/>
                <a:sym typeface="Wingdings"/>
              </a:rPr>
              <a:t> and funding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48ED12-53CA-4693-860F-06693BF06E0D}"/>
              </a:ext>
            </a:extLst>
          </p:cNvPr>
          <p:cNvGrpSpPr/>
          <p:nvPr/>
        </p:nvGrpSpPr>
        <p:grpSpPr>
          <a:xfrm>
            <a:off x="895851" y="2042554"/>
            <a:ext cx="10400299" cy="4003288"/>
            <a:chOff x="895851" y="2185775"/>
            <a:chExt cx="10400299" cy="400328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C791C52-ABC1-4BC2-7DA4-5D421A95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851" y="2185775"/>
              <a:ext cx="10400299" cy="40032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5E787D-0CA5-DA5E-190B-0FECA471B220}"/>
                </a:ext>
              </a:extLst>
            </p:cNvPr>
            <p:cNvSpPr txBox="1"/>
            <p:nvPr/>
          </p:nvSpPr>
          <p:spPr>
            <a:xfrm>
              <a:off x="1149559" y="5120727"/>
              <a:ext cx="18389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 dirty="0">
                  <a:latin typeface="Avenir Next" panose="020B0503020202020204" pitchFamily="34" charset="0"/>
                  <a:hlinkClick r:id="rId4"/>
                </a:rPr>
                <a:t>M.Deveaux DRD3 week</a:t>
              </a:r>
              <a:endParaRPr lang="en-FR" sz="1200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45D19C-8E9E-41D0-5910-D88E56A52F17}"/>
              </a:ext>
            </a:extLst>
          </p:cNvPr>
          <p:cNvSpPr txBox="1"/>
          <p:nvPr/>
        </p:nvSpPr>
        <p:spPr>
          <a:xfrm>
            <a:off x="0" y="6577876"/>
            <a:ext cx="4348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  <a:sym typeface="Wingdings"/>
              </a:rPr>
              <a:t>* 15 x 15 mm</a:t>
            </a:r>
            <a:r>
              <a:rPr lang="en-US" sz="1400" i="1" baseline="30000" dirty="0">
                <a:latin typeface="Avenir Next" panose="020B0503020202020204" pitchFamily="34" charset="0"/>
                <a:sym typeface="Wingdings"/>
              </a:rPr>
              <a:t>2 </a:t>
            </a:r>
            <a:r>
              <a:rPr lang="en-US" sz="1400" i="1" dirty="0">
                <a:latin typeface="Avenir Next" panose="020B0503020202020204" pitchFamily="34" charset="0"/>
                <a:sym typeface="Wingdings"/>
              </a:rPr>
              <a:t>area</a:t>
            </a:r>
            <a:r>
              <a:rPr lang="en-US" sz="1400" i="1" baseline="30000" dirty="0">
                <a:latin typeface="Avenir Next" panose="020B0503020202020204" pitchFamily="34" charset="0"/>
                <a:sym typeface="Wingdings"/>
              </a:rPr>
              <a:t> </a:t>
            </a:r>
            <a:r>
              <a:rPr lang="en-US" sz="1400" i="1" dirty="0">
                <a:latin typeface="Avenir Next" panose="020B0503020202020204" pitchFamily="34" charset="0"/>
                <a:sym typeface="Wingdings"/>
              </a:rPr>
              <a:t>for test of specific IP blocks</a:t>
            </a:r>
            <a:endParaRPr lang="en-FR" sz="1400" i="1" dirty="0"/>
          </a:p>
        </p:txBody>
      </p:sp>
    </p:spTree>
    <p:extLst>
      <p:ext uri="{BB962C8B-B14F-4D97-AF65-F5344CB8AC3E}">
        <p14:creationId xmlns:p14="http://schemas.microsoft.com/office/powerpoint/2010/main" val="112920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C90B0-8C1D-14F1-A582-207346B3A5A0}"/>
              </a:ext>
            </a:extLst>
          </p:cNvPr>
          <p:cNvSpPr/>
          <p:nvPr/>
        </p:nvSpPr>
        <p:spPr>
          <a:xfrm>
            <a:off x="184396" y="1685419"/>
            <a:ext cx="1182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Ancillary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D509A-4511-738E-528D-B8E847DA5A3F}"/>
              </a:ext>
            </a:extLst>
          </p:cNvPr>
          <p:cNvSpPr txBox="1"/>
          <p:nvPr/>
        </p:nvSpPr>
        <p:spPr>
          <a:xfrm>
            <a:off x="1139200" y="2464373"/>
            <a:ext cx="9913600" cy="25776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Simulation work see presentations of J. Daniel and G. </a:t>
            </a:r>
            <a:r>
              <a:rPr lang="en-GB" sz="2000" dirty="0" err="1">
                <a:latin typeface="Avenir Next" panose="020B0503020202020204" pitchFamily="34" charset="0"/>
              </a:rPr>
              <a:t>Boudoul</a:t>
            </a:r>
            <a:endParaRPr lang="en-GB" sz="2000" dirty="0">
              <a:latin typeface="Avenir Next" panose="020B05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full sim of physics plus background as a function of r/𝜂 with realistic sensor description</a:t>
            </a:r>
          </a:p>
          <a:p>
            <a:pPr marL="1200150" lvl="2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rgbClr val="C00000"/>
                </a:solidFill>
                <a:latin typeface="Avenir Next" panose="020B0503020202020204" pitchFamily="34" charset="0"/>
              </a:rPr>
              <a:t>provide input rates for OCTOPUS and MANTA architecture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full sim study of different layers/disks configurations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rgbClr val="C00000"/>
                </a:solidFill>
                <a:latin typeface="Avenir Next" panose="020B0503020202020204" pitchFamily="34" charset="0"/>
              </a:rPr>
              <a:t>assess X/X</a:t>
            </a:r>
            <a:r>
              <a:rPr lang="en-GB" sz="1600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0 </a:t>
            </a:r>
            <a:r>
              <a:rPr lang="en-GB" sz="1600" dirty="0">
                <a:solidFill>
                  <a:srgbClr val="C00000"/>
                </a:solidFill>
                <a:latin typeface="Avenir Next" panose="020B0503020202020204" pitchFamily="34" charset="0"/>
              </a:rPr>
              <a:t>impact of TL and overall tracking performance as a function of r/ 𝜂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Study tracker mechanical structure and services at IP2I (G. </a:t>
            </a:r>
            <a:r>
              <a:rPr lang="en-GB" sz="2000" dirty="0" err="1">
                <a:latin typeface="Avenir Next" panose="020B0503020202020204" pitchFamily="34" charset="0"/>
              </a:rPr>
              <a:t>Boudoul</a:t>
            </a:r>
            <a:r>
              <a:rPr lang="en-GB" sz="2000" dirty="0">
                <a:latin typeface="Avenir Next" panose="020B0503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evaluate impact of power consumption on X/X</a:t>
            </a:r>
            <a:r>
              <a:rPr lang="en-GB" baseline="-25000" dirty="0">
                <a:latin typeface="Avenir Next" panose="020B0503020202020204" pitchFamily="34" charset="0"/>
              </a:rPr>
              <a:t>0 </a:t>
            </a:r>
            <a:r>
              <a:rPr lang="en-GB" dirty="0">
                <a:latin typeface="Avenir Next" panose="020B0503020202020204" pitchFamily="34" charset="0"/>
              </a:rPr>
              <a:t>introduced by active cooling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propose a mechanical design with low X/X</a:t>
            </a:r>
            <a:r>
              <a:rPr lang="en-GB" baseline="-25000" dirty="0">
                <a:latin typeface="Avenir Next" panose="020B0503020202020204" pitchFamily="34" charset="0"/>
              </a:rPr>
              <a:t>0 </a:t>
            </a:r>
            <a:r>
              <a:rPr lang="en-GB" dirty="0">
                <a:latin typeface="Avenir Next" panose="020B0503020202020204" pitchFamily="34" charset="0"/>
              </a:rPr>
              <a:t>based on large bent sensors</a:t>
            </a:r>
            <a:endParaRPr lang="en-GB" baseline="-25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0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C90B0-8C1D-14F1-A582-207346B3A5A0}"/>
              </a:ext>
            </a:extLst>
          </p:cNvPr>
          <p:cNvSpPr/>
          <p:nvPr/>
        </p:nvSpPr>
        <p:spPr>
          <a:xfrm>
            <a:off x="144966" y="3136613"/>
            <a:ext cx="1182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321430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9B3FD-67F0-15A5-2512-CE12FB6C0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92" y="365125"/>
            <a:ext cx="11514815" cy="6474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63DAE-494B-C619-90E3-78267ECD304B}"/>
              </a:ext>
            </a:extLst>
          </p:cNvPr>
          <p:cNvSpPr txBox="1"/>
          <p:nvPr/>
        </p:nvSpPr>
        <p:spPr>
          <a:xfrm>
            <a:off x="933893" y="179337"/>
            <a:ext cx="10324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dirty="0">
                <a:latin typeface="Avenir Next" panose="020B0503020202020204" pitchFamily="34" charset="0"/>
                <a:hlinkClick r:id="rId4"/>
              </a:rPr>
              <a:t>https://indico.in2p3.fr/event/36110/contributions/162263/attachments/97945/150918/maps-binatconf-20251118.pdf</a:t>
            </a:r>
            <a:r>
              <a:rPr lang="en-FR" sz="1400" dirty="0"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9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E3F19-A2C7-6F07-AE43-C592E2214AF9}"/>
              </a:ext>
            </a:extLst>
          </p:cNvPr>
          <p:cNvSpPr txBox="1"/>
          <p:nvPr/>
        </p:nvSpPr>
        <p:spPr>
          <a:xfrm>
            <a:off x="1096716" y="5898810"/>
            <a:ext cx="1017088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diode</a:t>
            </a:r>
            <a:r>
              <a:rPr lang="en-FR" dirty="0">
                <a:latin typeface="Avenir Next" panose="020B0503020202020204" pitchFamily="34" charset="0"/>
              </a:rPr>
              <a:t> pitch 20 μm, sensor “n-cross” (IPHC) alternative to “modified w/ gap” (ALICE ITS3) design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rise</a:t>
            </a:r>
            <a:r>
              <a:rPr lang="en-FR" dirty="0">
                <a:latin typeface="Avenir Next" panose="020B0503020202020204" pitchFamily="34" charset="0"/>
              </a:rPr>
              <a:t> &amp; fallling edges time stamping 5 ns (200 MHz) provinding ToT for charge sharing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C06612-94CE-B072-DFCE-A77BF8B1820B}"/>
              </a:ext>
            </a:extLst>
          </p:cNvPr>
          <p:cNvGrpSpPr/>
          <p:nvPr/>
        </p:nvGrpSpPr>
        <p:grpSpPr>
          <a:xfrm>
            <a:off x="2827703" y="834166"/>
            <a:ext cx="6579138" cy="1596783"/>
            <a:chOff x="4323681" y="621516"/>
            <a:chExt cx="6579138" cy="15967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C1D8EC-DFA1-AACC-A435-B05630D7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8270" y="621516"/>
              <a:ext cx="3084549" cy="15967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0E152C-F691-54C4-DD84-694AF3012203}"/>
                </a:ext>
              </a:extLst>
            </p:cNvPr>
            <p:cNvSpPr txBox="1"/>
            <p:nvPr/>
          </p:nvSpPr>
          <p:spPr>
            <a:xfrm>
              <a:off x="5474647" y="1127520"/>
              <a:ext cx="2203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3200" dirty="0">
                  <a:latin typeface="Avenir Next" panose="020B0503020202020204" pitchFamily="34" charset="0"/>
                </a:rPr>
                <a:t>O</a:t>
              </a:r>
              <a:r>
                <a:rPr lang="en-GB" sz="3200" dirty="0">
                  <a:latin typeface="Avenir Next" panose="020B0503020202020204" pitchFamily="34" charset="0"/>
                </a:rPr>
                <a:t>CTOPUS</a:t>
              </a:r>
              <a:r>
                <a:rPr lang="en-FR" sz="3200" dirty="0">
                  <a:latin typeface="Avenir Next" panose="020B0503020202020204" pitchFamily="34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61EC74-1951-1DB8-0614-CD7994EB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681" y="905515"/>
              <a:ext cx="1053377" cy="10287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7A35B2-712C-4EA7-EEF6-FD62F342EB91}"/>
              </a:ext>
            </a:extLst>
          </p:cNvPr>
          <p:cNvSpPr txBox="1"/>
          <p:nvPr/>
        </p:nvSpPr>
        <p:spPr>
          <a:xfrm>
            <a:off x="827131" y="363551"/>
            <a:ext cx="10298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dirty="0">
                <a:latin typeface="Avenir Next" panose="020B0503020202020204" pitchFamily="34" charset="0"/>
                <a:hlinkClick r:id="rId5"/>
              </a:rPr>
              <a:t>https://indico.cern.ch/event/1581713/contributions/6763825/attachments/3170095/5636931/Russo_OCTOPUS_WG1.pdf</a:t>
            </a:r>
            <a:r>
              <a:rPr lang="en-FR" sz="1400" dirty="0">
                <a:latin typeface="Avenir Next" panose="020B0503020202020204" pitchFamily="34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F12E62-0A32-4EFA-8EB1-B271A34C3EE8}"/>
              </a:ext>
            </a:extLst>
          </p:cNvPr>
          <p:cNvGrpSpPr/>
          <p:nvPr/>
        </p:nvGrpSpPr>
        <p:grpSpPr>
          <a:xfrm>
            <a:off x="1350116" y="2538899"/>
            <a:ext cx="9491768" cy="3135363"/>
            <a:chOff x="1912113" y="2538899"/>
            <a:chExt cx="9491768" cy="31353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D97891-70CE-6C18-045C-D88A66CD95E1}"/>
                </a:ext>
              </a:extLst>
            </p:cNvPr>
            <p:cNvGrpSpPr/>
            <p:nvPr/>
          </p:nvGrpSpPr>
          <p:grpSpPr>
            <a:xfrm>
              <a:off x="1912113" y="2538899"/>
              <a:ext cx="9491768" cy="3135363"/>
              <a:chOff x="1652443" y="2538899"/>
              <a:chExt cx="9491768" cy="31353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116EA4D-E6A2-0BEB-14FA-78C11F58B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03" y="2753481"/>
                <a:ext cx="2870408" cy="270619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AB5B66-84D7-0CEB-2A82-37FC1E253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941"/>
              <a:stretch/>
            </p:blipFill>
            <p:spPr>
              <a:xfrm>
                <a:off x="5371565" y="2655497"/>
                <a:ext cx="2580366" cy="290216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A11F457-7429-3096-4508-DC25DC9E2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2443" y="2538899"/>
                <a:ext cx="3397250" cy="3135363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067C59-76FD-673F-A10D-F3AE276141CC}"/>
                </a:ext>
              </a:extLst>
            </p:cNvPr>
            <p:cNvSpPr/>
            <p:nvPr/>
          </p:nvSpPr>
          <p:spPr>
            <a:xfrm>
              <a:off x="1912113" y="3577719"/>
              <a:ext cx="523466" cy="321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83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3787AD-E1D6-4118-177D-A4E7431F9EB3}"/>
              </a:ext>
            </a:extLst>
          </p:cNvPr>
          <p:cNvSpPr/>
          <p:nvPr/>
        </p:nvSpPr>
        <p:spPr>
          <a:xfrm>
            <a:off x="811682" y="316726"/>
            <a:ext cx="1056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Framework of the MANTA project in DRD3*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conveners J.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Baudot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, M.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Deveaux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, A. Maire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  <a:sym typeface="Wingdings"/>
              </a:rPr>
              <a:t>5 French institutes out of 18, </a:t>
            </a:r>
            <a:r>
              <a:rPr lang="en-US" sz="2000" dirty="0">
                <a:solidFill>
                  <a:srgbClr val="00B050"/>
                </a:solidFill>
                <a:latin typeface="Avenir Next" panose="020B0503020202020204" pitchFamily="34" charset="0"/>
                <a:sym typeface="Wingdings"/>
              </a:rPr>
              <a:t>5 institutes also participating to the OCTOPUS DRD3 project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D82F110-CAB1-1B55-3165-328988E8F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78133"/>
              </p:ext>
            </p:extLst>
          </p:nvPr>
        </p:nvGraphicFramePr>
        <p:xfrm>
          <a:off x="1098626" y="1639912"/>
          <a:ext cx="9994749" cy="479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62">
                  <a:extLst>
                    <a:ext uri="{9D8B030D-6E8A-4147-A177-3AD203B41FA5}">
                      <a16:colId xmlns:a16="http://schemas.microsoft.com/office/drawing/2014/main" val="1380460656"/>
                    </a:ext>
                  </a:extLst>
                </a:gridCol>
                <a:gridCol w="4266550">
                  <a:extLst>
                    <a:ext uri="{9D8B030D-6E8A-4147-A177-3AD203B41FA5}">
                      <a16:colId xmlns:a16="http://schemas.microsoft.com/office/drawing/2014/main" val="3284832127"/>
                    </a:ext>
                  </a:extLst>
                </a:gridCol>
                <a:gridCol w="1370850">
                  <a:extLst>
                    <a:ext uri="{9D8B030D-6E8A-4147-A177-3AD203B41FA5}">
                      <a16:colId xmlns:a16="http://schemas.microsoft.com/office/drawing/2014/main" val="3280819772"/>
                    </a:ext>
                  </a:extLst>
                </a:gridCol>
                <a:gridCol w="1208417">
                  <a:extLst>
                    <a:ext uri="{9D8B030D-6E8A-4147-A177-3AD203B41FA5}">
                      <a16:colId xmlns:a16="http://schemas.microsoft.com/office/drawing/2014/main" val="1295990832"/>
                    </a:ext>
                  </a:extLst>
                </a:gridCol>
                <a:gridCol w="2927570">
                  <a:extLst>
                    <a:ext uri="{9D8B030D-6E8A-4147-A177-3AD203B41FA5}">
                      <a16:colId xmlns:a16="http://schemas.microsoft.com/office/drawing/2014/main" val="438809411"/>
                    </a:ext>
                  </a:extLst>
                </a:gridCol>
              </a:tblGrid>
              <a:tr h="2525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Institute (in random order)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Country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Contact person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9297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IP2I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Lyon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Didier Contardo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52093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Bergamo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Bergamo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Gianluca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Traversi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16543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Barcelona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Barcelone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Raimon Casanova Mohr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379354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Instituto de Fisica Corpuscular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Valencia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Carlos Marinas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317187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Instituto Galego de Física de Altas Enerxías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Santiago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Abraham Gallas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86329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and INFN Pisa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Francesco Forti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72297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Marietta Blau Institute </a:t>
                      </a:r>
                      <a:r>
                        <a:rPr lang="de-DE" sz="140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Physics (MBI)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Vienna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Austria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Thomas Bergauer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638499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Pavia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Pavia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Lodovico Ratti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814700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Universität Bonn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Bonn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Bernhard Ketzer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3293011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Münster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Münster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Denise Moreira de Godoy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749132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GSI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Darmstadt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Michael Deveaux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1148495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Stanford Linear Acceleartor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Menlo Park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Catarina Vernieri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270801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IP</a:t>
                      </a:r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HC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Strasbourg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Jerome Baudot, Antonin Maire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811682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IRFU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Saclay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Fabrice Guilloux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158231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LPNHE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Giovanni </a:t>
                      </a:r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Calderini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8301593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Pusan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Busan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South Korea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Sanghoon Lim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92092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LPSC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Grenoble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Rachid </a:t>
                      </a:r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Guernane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683764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Deutsches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Elektronen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Synchrotron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Simon Spannagel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40326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A554769-E6E1-9CA8-FEC7-04E0961D4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69"/>
            <a:ext cx="1037475" cy="987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8E630-49CF-3BC3-4DCA-9458C2998F6A}"/>
              </a:ext>
            </a:extLst>
          </p:cNvPr>
          <p:cNvSpPr txBox="1"/>
          <p:nvPr/>
        </p:nvSpPr>
        <p:spPr>
          <a:xfrm>
            <a:off x="0" y="6590621"/>
            <a:ext cx="7055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MANTA is part of the IN2P3 MP GRAM as OCTOPUS, see presentation of A. Besson</a:t>
            </a:r>
          </a:p>
        </p:txBody>
      </p:sp>
    </p:spTree>
    <p:extLst>
      <p:ext uri="{BB962C8B-B14F-4D97-AF65-F5344CB8AC3E}">
        <p14:creationId xmlns:p14="http://schemas.microsoft.com/office/powerpoint/2010/main" val="225761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3787AD-E1D6-4118-177D-A4E7431F9EB3}"/>
              </a:ext>
            </a:extLst>
          </p:cNvPr>
          <p:cNvSpPr/>
          <p:nvPr/>
        </p:nvSpPr>
        <p:spPr>
          <a:xfrm>
            <a:off x="811682" y="316726"/>
            <a:ext cx="1056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Framework of the MANTA project in DRD3*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conveners J.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Baudot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, M.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Deveaux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sym typeface="Wingdings"/>
              </a:rPr>
              <a:t>, A. Maire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  <a:sym typeface="Wingdings"/>
              </a:rPr>
              <a:t>5 French institutes out of 18, </a:t>
            </a:r>
            <a:r>
              <a:rPr lang="en-US" sz="2000" dirty="0">
                <a:solidFill>
                  <a:srgbClr val="00B050"/>
                </a:solidFill>
                <a:latin typeface="Avenir Next" panose="020B0503020202020204" pitchFamily="34" charset="0"/>
                <a:sym typeface="Wingdings"/>
              </a:rPr>
              <a:t>5 institutes also participating to the OCTOPUS DRD3 project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D82F110-CAB1-1B55-3165-328988E8FFFD}"/>
              </a:ext>
            </a:extLst>
          </p:cNvPr>
          <p:cNvGraphicFramePr>
            <a:graphicFrameLocks noGrp="1"/>
          </p:cNvGraphicFramePr>
          <p:nvPr/>
        </p:nvGraphicFramePr>
        <p:xfrm>
          <a:off x="1098626" y="1639912"/>
          <a:ext cx="9994749" cy="479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62">
                  <a:extLst>
                    <a:ext uri="{9D8B030D-6E8A-4147-A177-3AD203B41FA5}">
                      <a16:colId xmlns:a16="http://schemas.microsoft.com/office/drawing/2014/main" val="1380460656"/>
                    </a:ext>
                  </a:extLst>
                </a:gridCol>
                <a:gridCol w="4266550">
                  <a:extLst>
                    <a:ext uri="{9D8B030D-6E8A-4147-A177-3AD203B41FA5}">
                      <a16:colId xmlns:a16="http://schemas.microsoft.com/office/drawing/2014/main" val="3284832127"/>
                    </a:ext>
                  </a:extLst>
                </a:gridCol>
                <a:gridCol w="1370850">
                  <a:extLst>
                    <a:ext uri="{9D8B030D-6E8A-4147-A177-3AD203B41FA5}">
                      <a16:colId xmlns:a16="http://schemas.microsoft.com/office/drawing/2014/main" val="3280819772"/>
                    </a:ext>
                  </a:extLst>
                </a:gridCol>
                <a:gridCol w="1208417">
                  <a:extLst>
                    <a:ext uri="{9D8B030D-6E8A-4147-A177-3AD203B41FA5}">
                      <a16:colId xmlns:a16="http://schemas.microsoft.com/office/drawing/2014/main" val="1295990832"/>
                    </a:ext>
                  </a:extLst>
                </a:gridCol>
                <a:gridCol w="2927570">
                  <a:extLst>
                    <a:ext uri="{9D8B030D-6E8A-4147-A177-3AD203B41FA5}">
                      <a16:colId xmlns:a16="http://schemas.microsoft.com/office/drawing/2014/main" val="438809411"/>
                    </a:ext>
                  </a:extLst>
                </a:gridCol>
              </a:tblGrid>
              <a:tr h="2525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Institute (in random order)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Country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Contact person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9297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IP2I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Lyon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Didier Contardo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52093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Bergamo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Bergamo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Gianluca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Traversi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16543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Barcelona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Barcelone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Raimon Casanova Mohr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379354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Instituto de Fisica Corpuscular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Valencia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Carlos Marinas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317187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Instituto Galego de Física de Altas Enerxías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Santiago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Abraham Gallas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86329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and INFN Pisa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Francesco Forti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72297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Marietta Blau Institute </a:t>
                      </a:r>
                      <a:r>
                        <a:rPr lang="de-DE" sz="140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Physics (MBI)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Vienna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Austria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Thomas Bergauer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638499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Pavia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Pavia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Lodovico Ratti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814700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Universität Bonn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Bonn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Bernhard Ketzer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3293011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Münster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Münster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Denise Moreira de Godoy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749132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GSI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Darmstadt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Michael Deveaux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1148495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Stanford Linear Acceleartor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Menlo Park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Catarina Vernieri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270801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IP</a:t>
                      </a:r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HC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Strasbourg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Jerome Baudot, Antonin Maire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811682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IRFU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Saclay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Fabrice Guilloux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158231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LPNHE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Giovanni </a:t>
                      </a:r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Calderini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8301593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Pusan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Busan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South Korea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Sanghoon Lim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920928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LPSC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Grenoble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Rachid </a:t>
                      </a:r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Guernane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683764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Deutsches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Elektronen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Synchrotron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Simon Spannagel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40326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A554769-E6E1-9CA8-FEC7-04E0961D4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69"/>
            <a:ext cx="1037475" cy="987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8E630-49CF-3BC3-4DCA-9458C2998F6A}"/>
              </a:ext>
            </a:extLst>
          </p:cNvPr>
          <p:cNvSpPr txBox="1"/>
          <p:nvPr/>
        </p:nvSpPr>
        <p:spPr>
          <a:xfrm>
            <a:off x="0" y="6590621"/>
            <a:ext cx="7055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MANTA is part of the IN2P3 MP GRAM as OCTOPUS, see presentation of A. Besson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2749C-572C-56CB-EB48-7DF523C9FEE4}"/>
              </a:ext>
            </a:extLst>
          </p:cNvPr>
          <p:cNvSpPr txBox="1"/>
          <p:nvPr/>
        </p:nvSpPr>
        <p:spPr>
          <a:xfrm>
            <a:off x="476249" y="3660060"/>
            <a:ext cx="112394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2000" dirty="0">
                <a:latin typeface="Avenir Next" panose="020B0503020202020204" pitchFamily="34" charset="0"/>
              </a:rPr>
              <a:t>M</a:t>
            </a:r>
            <a:r>
              <a:rPr lang="en-GB" sz="2000" dirty="0">
                <a:latin typeface="Avenir Next" panose="020B0503020202020204" pitchFamily="34" charset="0"/>
              </a:rPr>
              <a:t>ANTA</a:t>
            </a:r>
            <a:r>
              <a:rPr lang="en-FR" sz="2000" dirty="0">
                <a:latin typeface="Avenir Next" panose="020B0503020202020204" pitchFamily="34" charset="0"/>
              </a:rPr>
              <a:t> is a generic &amp; configurable TPSCo 65nm MCMOS design towards tracking applications</a:t>
            </a:r>
          </a:p>
          <a:p>
            <a:pPr algn="ctr"/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ALICE-3</a:t>
            </a:r>
            <a:r>
              <a:rPr lang="en-FR" sz="2000" dirty="0">
                <a:latin typeface="Avenir Next" panose="020B0503020202020204" pitchFamily="34" charset="0"/>
              </a:rPr>
              <a:t> (7 inst.), 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LHCb-2</a:t>
            </a:r>
            <a:r>
              <a:rPr lang="en-FR" sz="2000" dirty="0">
                <a:latin typeface="Avenir Next" panose="020B0503020202020204" pitchFamily="34" charset="0"/>
              </a:rPr>
              <a:t> (1 inst.), 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BELLE-2</a:t>
            </a:r>
            <a:r>
              <a:rPr lang="en-FR" sz="2000" dirty="0">
                <a:latin typeface="Avenir Next" panose="020B0503020202020204" pitchFamily="34" charset="0"/>
              </a:rPr>
              <a:t> (4 inst.), 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CBM</a:t>
            </a:r>
            <a:r>
              <a:rPr lang="en-FR" sz="2000" dirty="0">
                <a:latin typeface="Avenir Next" panose="020B0503020202020204" pitchFamily="34" charset="0"/>
              </a:rPr>
              <a:t> (2 inst.), 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FCC-ee</a:t>
            </a:r>
            <a:r>
              <a:rPr lang="en-FR" sz="2000" dirty="0">
                <a:latin typeface="Avenir Next" panose="020B0503020202020204" pitchFamily="34" charset="0"/>
              </a:rPr>
              <a:t> (4 inst.)</a:t>
            </a:r>
          </a:p>
        </p:txBody>
      </p:sp>
    </p:spTree>
    <p:extLst>
      <p:ext uri="{BB962C8B-B14F-4D97-AF65-F5344CB8AC3E}">
        <p14:creationId xmlns:p14="http://schemas.microsoft.com/office/powerpoint/2010/main" val="329456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CFC74-3377-58C0-CFBE-883F8FEC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F6D80-2A25-E14C-1FF1-6C8304422050}"/>
              </a:ext>
            </a:extLst>
          </p:cNvPr>
          <p:cNvSpPr txBox="1"/>
          <p:nvPr/>
        </p:nvSpPr>
        <p:spPr>
          <a:xfrm>
            <a:off x="82952" y="397347"/>
            <a:ext cx="12026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3200" dirty="0">
                <a:latin typeface="Avenir Next" panose="020B0503020202020204" pitchFamily="34" charset="0"/>
              </a:rPr>
              <a:t>OCTOPUS &amp; MANTA are up for all FCC-</a:t>
            </a:r>
            <a:r>
              <a:rPr lang="en-GB" sz="3200" dirty="0" err="1">
                <a:latin typeface="Avenir Next" panose="020B0503020202020204" pitchFamily="34" charset="0"/>
              </a:rPr>
              <a:t>ee</a:t>
            </a:r>
            <a:r>
              <a:rPr lang="en-GB" sz="3200" dirty="0">
                <a:latin typeface="Avenir Next" panose="020B0503020202020204" pitchFamily="34" charset="0"/>
              </a:rPr>
              <a:t> detector concepts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D21C1-9D3C-BD58-A702-11D51CCB3CAC}"/>
              </a:ext>
            </a:extLst>
          </p:cNvPr>
          <p:cNvSpPr txBox="1"/>
          <p:nvPr/>
        </p:nvSpPr>
        <p:spPr>
          <a:xfrm>
            <a:off x="0" y="6557570"/>
            <a:ext cx="4307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otpion copying CLD VD and intermediate tracker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798F3-AC4A-099B-4ABE-319F6445EF04}"/>
              </a:ext>
            </a:extLst>
          </p:cNvPr>
          <p:cNvSpPr/>
          <p:nvPr/>
        </p:nvSpPr>
        <p:spPr>
          <a:xfrm>
            <a:off x="8043349" y="2159122"/>
            <a:ext cx="2362500" cy="231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491EC-192D-F3E0-ECC3-D92C79BC82CD}"/>
              </a:ext>
            </a:extLst>
          </p:cNvPr>
          <p:cNvSpPr/>
          <p:nvPr/>
        </p:nvSpPr>
        <p:spPr>
          <a:xfrm>
            <a:off x="8140656" y="1930590"/>
            <a:ext cx="635623" cy="287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44E02F-8A95-A55F-C54F-CDA67159E692}"/>
              </a:ext>
            </a:extLst>
          </p:cNvPr>
          <p:cNvSpPr txBox="1"/>
          <p:nvPr/>
        </p:nvSpPr>
        <p:spPr>
          <a:xfrm>
            <a:off x="337096" y="5170461"/>
            <a:ext cx="11517809" cy="126188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2000" dirty="0">
                <a:latin typeface="Avenir Next" panose="020B0503020202020204" pitchFamily="34" charset="0"/>
              </a:rPr>
              <a:t>OCTOPUS &amp; MANTA sensors have close specs for IT (possibly applicable to Lumical)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</a:rPr>
              <a:t>e</a:t>
            </a:r>
            <a:r>
              <a:rPr lang="en-FR" dirty="0">
                <a:solidFill>
                  <a:srgbClr val="C00000"/>
                </a:solidFill>
                <a:latin typeface="Avenir Next" panose="020B0503020202020204" pitchFamily="34" charset="0"/>
              </a:rPr>
              <a:t>g both VD &amp; IT require equal transverse &amp; longitudinal precision, slightly released for IT as well as the rates </a:t>
            </a:r>
          </a:p>
          <a:p>
            <a:pPr algn="ctr"/>
            <a:r>
              <a:rPr lang="en-FR" dirty="0">
                <a:solidFill>
                  <a:srgbClr val="C00000"/>
                </a:solidFill>
                <a:latin typeface="Avenir Next" panose="020B0503020202020204" pitchFamily="34" charset="0"/>
              </a:rPr>
              <a:t>C</a:t>
            </a:r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</a:rPr>
              <a:t>T, OT </a:t>
            </a:r>
            <a:r>
              <a:rPr lang="en-FR" dirty="0">
                <a:solidFill>
                  <a:srgbClr val="C00000"/>
                </a:solidFill>
                <a:latin typeface="Avenir Next" panose="020B0503020202020204" pitchFamily="34" charset="0"/>
              </a:rPr>
              <a:t>&amp; WL have largely relaxed contraints for longitudinal precision (pitch) &amp; rates to reduce power density</a:t>
            </a:r>
          </a:p>
          <a:p>
            <a:pPr algn="ctr"/>
            <a:r>
              <a:rPr lang="en-FR" sz="2000" dirty="0">
                <a:latin typeface="Avenir Next" panose="020B0503020202020204" pitchFamily="34" charset="0"/>
              </a:rPr>
              <a:t>MANTA can investigate ToF integrated in OT/WL/IT sensors (possibly Lumical &amp; Si-W Calo)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2276F8-4D3D-6779-A973-195AF1657538}"/>
              </a:ext>
            </a:extLst>
          </p:cNvPr>
          <p:cNvGrpSpPr/>
          <p:nvPr/>
        </p:nvGrpSpPr>
        <p:grpSpPr>
          <a:xfrm>
            <a:off x="989368" y="1152599"/>
            <a:ext cx="10213265" cy="3743232"/>
            <a:chOff x="989368" y="1152599"/>
            <a:chExt cx="10213265" cy="374323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31580D6-4F9E-A681-217A-1E2B83EE6B7E}"/>
                </a:ext>
              </a:extLst>
            </p:cNvPr>
            <p:cNvGrpSpPr/>
            <p:nvPr/>
          </p:nvGrpSpPr>
          <p:grpSpPr>
            <a:xfrm>
              <a:off x="989368" y="1152599"/>
              <a:ext cx="10213265" cy="3743232"/>
              <a:chOff x="1040586" y="801615"/>
              <a:chExt cx="10213265" cy="374323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84A7211-B7F7-298A-8170-4C06F2FECFD8}"/>
                  </a:ext>
                </a:extLst>
              </p:cNvPr>
              <p:cNvGrpSpPr/>
              <p:nvPr/>
            </p:nvGrpSpPr>
            <p:grpSpPr>
              <a:xfrm>
                <a:off x="1040586" y="801615"/>
                <a:ext cx="10213265" cy="3743232"/>
                <a:chOff x="584712" y="1287460"/>
                <a:chExt cx="10213265" cy="3743232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7EB5F8E-86E4-CDED-9565-07E5B4874761}"/>
                    </a:ext>
                  </a:extLst>
                </p:cNvPr>
                <p:cNvGrpSpPr/>
                <p:nvPr/>
              </p:nvGrpSpPr>
              <p:grpSpPr>
                <a:xfrm>
                  <a:off x="1365447" y="1287460"/>
                  <a:ext cx="9432530" cy="3679811"/>
                  <a:chOff x="943349" y="1574837"/>
                  <a:chExt cx="9432530" cy="3679811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6D188E5C-CD41-59F5-78D3-13A67DE7ABEB}"/>
                      </a:ext>
                    </a:extLst>
                  </p:cNvPr>
                  <p:cNvGrpSpPr/>
                  <p:nvPr/>
                </p:nvGrpSpPr>
                <p:grpSpPr>
                  <a:xfrm>
                    <a:off x="943349" y="1574837"/>
                    <a:ext cx="9432530" cy="3346086"/>
                    <a:chOff x="943349" y="926658"/>
                    <a:chExt cx="9432530" cy="3346086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A0C7E20E-6F09-7B8D-916A-93EC0D13F6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3349" y="1367899"/>
                      <a:ext cx="5969014" cy="2904845"/>
                      <a:chOff x="943349" y="1367899"/>
                      <a:chExt cx="5969014" cy="2904845"/>
                    </a:xfrm>
                  </p:grpSpPr>
                  <p:pic>
                    <p:nvPicPr>
                      <p:cNvPr id="4" name="Picture 3">
                        <a:extLst>
                          <a:ext uri="{FF2B5EF4-FFF2-40B4-BE49-F238E27FC236}">
                            <a16:creationId xmlns:a16="http://schemas.microsoft.com/office/drawing/2014/main" id="{E9074B93-FFE9-7B08-0DFF-6BD50FAE1B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3349" y="1367899"/>
                        <a:ext cx="3107997" cy="29048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" name="Picture 9">
                        <a:extLst>
                          <a:ext uri="{FF2B5EF4-FFF2-40B4-BE49-F238E27FC236}">
                            <a16:creationId xmlns:a16="http://schemas.microsoft.com/office/drawing/2014/main" id="{BAB270C0-2E83-1D30-AF4B-3D91E393A8D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6573" y="1759353"/>
                        <a:ext cx="2825790" cy="2513391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D90D0463-1965-93E9-95A0-7252A4D5D4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02970" y="926658"/>
                      <a:ext cx="25316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FR" dirty="0">
                          <a:latin typeface="Avenir Next" panose="020B0503020202020204" pitchFamily="34" charset="0"/>
                        </a:rPr>
                        <a:t>FCC-ee CLD Full Si Trk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2B91BE7-EABF-F934-CE37-36BAF11326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15269" y="926658"/>
                      <a:ext cx="272936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FR" dirty="0">
                          <a:latin typeface="Avenir Next" panose="020B0503020202020204" pitchFamily="34" charset="0"/>
                        </a:rPr>
                        <a:t>IDEA-ALLEGRO Si/DCH </a:t>
                      </a: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EB3E6024-07A5-A1ED-8C96-46C21D8603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0243" y="926658"/>
                      <a:ext cx="33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FR" dirty="0">
                          <a:latin typeface="Avenir Next" panose="020B0503020202020204" pitchFamily="34" charset="0"/>
                        </a:rPr>
                        <a:t>ILD FCC-ee adapted Si/TPC* </a:t>
                      </a: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72154CB-8866-E86F-96C0-E50FB9A971B0}"/>
                      </a:ext>
                    </a:extLst>
                  </p:cNvPr>
                  <p:cNvGrpSpPr/>
                  <p:nvPr/>
                </p:nvGrpSpPr>
                <p:grpSpPr>
                  <a:xfrm>
                    <a:off x="7251856" y="1993776"/>
                    <a:ext cx="3107997" cy="2904845"/>
                    <a:chOff x="7775960" y="2016078"/>
                    <a:chExt cx="3107997" cy="2904845"/>
                  </a:xfrm>
                </p:grpSpPr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DFB07250-97FF-4431-BF3F-ADDBD1D44C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75960" y="2016078"/>
                      <a:ext cx="3107997" cy="2904845"/>
                      <a:chOff x="7775960" y="2016078"/>
                      <a:chExt cx="3107997" cy="2904845"/>
                    </a:xfrm>
                  </p:grpSpPr>
                  <p:pic>
                    <p:nvPicPr>
                      <p:cNvPr id="6" name="Picture 5">
                        <a:extLst>
                          <a:ext uri="{FF2B5EF4-FFF2-40B4-BE49-F238E27FC236}">
                            <a16:creationId xmlns:a16="http://schemas.microsoft.com/office/drawing/2014/main" id="{317419DC-C05F-C637-688F-4390F6CDB2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75960" y="2016078"/>
                        <a:ext cx="3107997" cy="29048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" name="Picture 10">
                        <a:extLst>
                          <a:ext uri="{FF2B5EF4-FFF2-40B4-BE49-F238E27FC236}">
                            <a16:creationId xmlns:a16="http://schemas.microsoft.com/office/drawing/2014/main" id="{16962ED9-BAFB-C2C2-5E5A-00CEA41F5165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 rotWithShape="1">
                      <a:blip r:embed="rId4"/>
                      <a:srcRect b="96271"/>
                      <a:stretch/>
                    </p:blipFill>
                    <p:spPr>
                      <a:xfrm rot="16200000">
                        <a:off x="9616982" y="3255459"/>
                        <a:ext cx="1656000" cy="9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Picture 13">
                        <a:extLst>
                          <a:ext uri="{FF2B5EF4-FFF2-40B4-BE49-F238E27FC236}">
                            <a16:creationId xmlns:a16="http://schemas.microsoft.com/office/drawing/2014/main" id="{32AAA91F-BF18-80B7-2541-82970CF1AFD6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 rotWithShape="1">
                      <a:blip r:embed="rId4"/>
                      <a:srcRect b="96271"/>
                      <a:stretch/>
                    </p:blipFill>
                    <p:spPr>
                      <a:xfrm rot="10800000">
                        <a:off x="8013864" y="2386633"/>
                        <a:ext cx="2772000" cy="9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" name="Rectangle 6">
                        <a:extLst>
                          <a:ext uri="{FF2B5EF4-FFF2-40B4-BE49-F238E27FC236}">
                            <a16:creationId xmlns:a16="http://schemas.microsoft.com/office/drawing/2014/main" id="{FFC16104-1F2B-2AF3-0C98-35734DE63A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>
                        <a:off x="8032968" y="2482634"/>
                        <a:ext cx="2340000" cy="147599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FR" dirty="0"/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33A49066-A6C0-9AA5-04D8-E14DE88B8C2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0324174" y="2459936"/>
                        <a:ext cx="635623" cy="2877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FR"/>
                      </a:p>
                    </p:txBody>
                  </p:sp>
                </p:grp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210B35B8-CAF9-6ADB-8A65-C8012639B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5798" y="2108570"/>
                      <a:ext cx="1512000" cy="2877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/>
                    </a:p>
                  </p:txBody>
                </p:sp>
              </p:grp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F804923-9834-3A9F-C6EB-0977C42B3852}"/>
                      </a:ext>
                    </a:extLst>
                  </p:cNvPr>
                  <p:cNvSpPr txBox="1"/>
                  <p:nvPr/>
                </p:nvSpPr>
                <p:spPr>
                  <a:xfrm>
                    <a:off x="1179248" y="4608317"/>
                    <a:ext cx="9036000" cy="646331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30000"/>
                    </a:schemeClr>
                  </a:solidFill>
                  <a:ln w="57150">
                    <a:solidFill>
                      <a:srgbClr val="C00000"/>
                    </a:solidFill>
                    <a:prstDash val="sysDot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FR" dirty="0">
                      <a:latin typeface="Avenir Next" panose="020B0503020202020204" pitchFamily="34" charset="0"/>
                    </a:endParaRPr>
                  </a:p>
                  <a:p>
                    <a:r>
                      <a:rPr lang="en-FR" dirty="0">
                        <a:solidFill>
                          <a:srgbClr val="C00000"/>
                        </a:solidFill>
                        <a:latin typeface="Avenir Next" panose="020B0503020202020204" pitchFamily="34" charset="0"/>
                      </a:rPr>
                      <a:t>V</a:t>
                    </a:r>
                    <a:r>
                      <a:rPr lang="en-GB" dirty="0">
                        <a:solidFill>
                          <a:srgbClr val="C00000"/>
                        </a:solidFill>
                        <a:latin typeface="Avenir Next" panose="020B0503020202020204" pitchFamily="34" charset="0"/>
                      </a:rPr>
                      <a:t>e</a:t>
                    </a:r>
                    <a:r>
                      <a:rPr lang="en-FR" dirty="0">
                        <a:solidFill>
                          <a:srgbClr val="C00000"/>
                        </a:solidFill>
                        <a:latin typeface="Avenir Next" panose="020B0503020202020204" pitchFamily="34" charset="0"/>
                      </a:rPr>
                      <a:t>rtex Detector, Lumical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E17C97E-BE34-158C-7E5C-5182D3D0460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7425" y="2048316"/>
                    <a:ext cx="9036000" cy="468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30000"/>
                    </a:schemeClr>
                  </a:solidFill>
                  <a:ln w="57150">
                    <a:solidFill>
                      <a:schemeClr val="accent1"/>
                    </a:solidFill>
                    <a:prstDash val="sysDot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FR" dirty="0">
                        <a:solidFill>
                          <a:schemeClr val="accent1"/>
                        </a:solidFill>
                        <a:latin typeface="Avenir Next" panose="020B0503020202020204" pitchFamily="34" charset="0"/>
                      </a:rPr>
                      <a:t>Outer Tracker, Wrapper Layers 2 layers/disks w/ ToF           </a:t>
                    </a:r>
                  </a:p>
                  <a:p>
                    <a:pPr>
                      <a:spcAft>
                        <a:spcPts val="600"/>
                      </a:spcAft>
                    </a:pPr>
                    <a:endParaRPr lang="en-FR" dirty="0">
                      <a:latin typeface="Avenir Next" panose="020B0503020202020204" pitchFamily="34" charset="0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6505421-3BA1-6C1E-2A5E-A00F2C76F0CE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049" y="3782532"/>
                    <a:ext cx="9036000" cy="92333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30000"/>
                    </a:schemeClr>
                  </a:solidFill>
                  <a:ln w="57150">
                    <a:solidFill>
                      <a:schemeClr val="accent1"/>
                    </a:solidFill>
                    <a:prstDash val="sysDot"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endParaRPr lang="en-FR" dirty="0">
                      <a:latin typeface="Avenir Next" panose="020B0503020202020204" pitchFamily="34" charset="0"/>
                    </a:endParaRPr>
                  </a:p>
                  <a:p>
                    <a:r>
                      <a:rPr lang="en-FR" dirty="0">
                        <a:solidFill>
                          <a:schemeClr val="accent1"/>
                        </a:solidFill>
                        <a:latin typeface="Avenir Next" panose="020B0503020202020204" pitchFamily="34" charset="0"/>
                      </a:rPr>
                      <a:t>Intermediate Tracker, Lumical</a:t>
                    </a:r>
                  </a:p>
                  <a:p>
                    <a:endParaRPr lang="en-FR" dirty="0">
                      <a:latin typeface="Avenir Next" panose="020B0503020202020204" pitchFamily="34" charset="0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3D0B5EC-792C-ABCD-A07D-661A4DB5AC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77425" y="2510609"/>
                    <a:ext cx="2557146" cy="136800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  <a:alpha val="30000"/>
                    </a:schemeClr>
                  </a:solidFill>
                  <a:ln w="57150">
                    <a:solidFill>
                      <a:schemeClr val="accent1"/>
                    </a:solidFill>
                    <a:prstDash val="sysDot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FR" dirty="0">
                      <a:latin typeface="Avenir Next" panose="020B0503020202020204" pitchFamily="34" charset="0"/>
                    </a:endParaRPr>
                  </a:p>
                </p:txBody>
              </p:sp>
            </p:grp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2F90C78-D796-E8BA-7C5F-45B7211C2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4712" y="4302026"/>
                  <a:ext cx="746084" cy="728666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6354962-4D94-9007-937D-79CC64DD95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4712" y="2873650"/>
                  <a:ext cx="746084" cy="710308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8ADD68-153D-F8BC-BB15-CD07099259C5}"/>
                  </a:ext>
                </a:extLst>
              </p:cNvPr>
              <p:cNvSpPr txBox="1"/>
              <p:nvPr/>
            </p:nvSpPr>
            <p:spPr>
              <a:xfrm>
                <a:off x="9238641" y="2470466"/>
                <a:ext cx="688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FR" dirty="0">
                    <a:latin typeface="Avenir Next" panose="020B0503020202020204" pitchFamily="34" charset="0"/>
                  </a:rPr>
                  <a:t>TPC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1DCEAD-AED2-FD2A-3C22-CEDCDFCB1381}"/>
                  </a:ext>
                </a:extLst>
              </p:cNvPr>
              <p:cNvSpPr txBox="1"/>
              <p:nvPr/>
            </p:nvSpPr>
            <p:spPr>
              <a:xfrm>
                <a:off x="6094818" y="2470466"/>
                <a:ext cx="7000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DCH</a:t>
                </a:r>
                <a:endParaRPr lang="en-FR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79A7A3-1E15-477D-5C47-13BF16A885C1}"/>
                  </a:ext>
                </a:extLst>
              </p:cNvPr>
              <p:cNvSpPr txBox="1"/>
              <p:nvPr/>
            </p:nvSpPr>
            <p:spPr>
              <a:xfrm>
                <a:off x="2411886" y="2470466"/>
                <a:ext cx="7303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FR" dirty="0">
                    <a:latin typeface="Avenir Next" panose="020B0503020202020204" pitchFamily="34" charset="0"/>
                  </a:rPr>
                  <a:t> FST</a:t>
                </a: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F372EF5-E9CD-9F20-2C58-B42CFB74BDBC}"/>
                </a:ext>
              </a:extLst>
            </p:cNvPr>
            <p:cNvSpPr/>
            <p:nvPr/>
          </p:nvSpPr>
          <p:spPr>
            <a:xfrm>
              <a:off x="3104012" y="4098782"/>
              <a:ext cx="252000" cy="180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C9CE9A-9353-0C40-DB31-0EF09B41CC7C}"/>
              </a:ext>
            </a:extLst>
          </p:cNvPr>
          <p:cNvCxnSpPr>
            <a:cxnSpLocks/>
          </p:cNvCxnSpPr>
          <p:nvPr/>
        </p:nvCxnSpPr>
        <p:spPr>
          <a:xfrm flipH="1" flipV="1">
            <a:off x="3356012" y="4278782"/>
            <a:ext cx="422774" cy="2199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3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CFC74-3377-58C0-CFBE-883F8FEC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C145E-FEC3-41C0-9F98-DF211A955D36}"/>
              </a:ext>
            </a:extLst>
          </p:cNvPr>
          <p:cNvSpPr txBox="1"/>
          <p:nvPr/>
        </p:nvSpPr>
        <p:spPr>
          <a:xfrm>
            <a:off x="12026" y="628060"/>
            <a:ext cx="11972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venir Next" panose="020B0503020202020204" pitchFamily="34" charset="0"/>
              </a:rPr>
              <a:t>Time of Flight motivation for PID at FCC-</a:t>
            </a:r>
            <a:r>
              <a:rPr lang="en-GB" sz="3200" dirty="0" err="1">
                <a:latin typeface="Avenir Next" panose="020B0503020202020204" pitchFamily="34" charset="0"/>
              </a:rPr>
              <a:t>ee</a:t>
            </a:r>
            <a:endParaRPr lang="en-GB" sz="3200" dirty="0">
              <a:latin typeface="Avenir Next" panose="020B0503020202020204" pitchFamily="34" charset="0"/>
            </a:endParaRPr>
          </a:p>
          <a:p>
            <a:pPr algn="ctr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flavour tagging in Higgs decays to c/s quarks &amp; extensive flavour program at Z-pole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85905-1665-28FB-C35E-D101910CB335}"/>
              </a:ext>
            </a:extLst>
          </p:cNvPr>
          <p:cNvSpPr txBox="1"/>
          <p:nvPr/>
        </p:nvSpPr>
        <p:spPr>
          <a:xfrm>
            <a:off x="12026" y="6580604"/>
            <a:ext cx="9723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</a:t>
            </a:r>
            <a:r>
              <a:rPr lang="en-GB" sz="1400" i="1" dirty="0">
                <a:latin typeface="Avenir Next" panose="020B0503020202020204" pitchFamily="34" charset="0"/>
              </a:rPr>
              <a:t>within reach of current sensors at small pitch, </a:t>
            </a:r>
            <a:r>
              <a:rPr lang="en-FR" sz="1400" i="1" dirty="0">
                <a:latin typeface="Avenir Next" panose="020B0503020202020204" pitchFamily="34" charset="0"/>
              </a:rPr>
              <a:t>precision can be relaxed to </a:t>
            </a:r>
            <a:r>
              <a:rPr lang="en-GB" sz="1400" dirty="0">
                <a:latin typeface="Avenir Next" panose="020B0503020202020204" pitchFamily="34" charset="0"/>
              </a:rPr>
              <a:t>≃ </a:t>
            </a:r>
            <a:r>
              <a:rPr lang="en-FR" sz="1400" i="1" dirty="0">
                <a:latin typeface="Avenir Next" panose="020B0503020202020204" pitchFamily="34" charset="0"/>
              </a:rPr>
              <a:t>140 ps for power with </a:t>
            </a:r>
            <a:r>
              <a:rPr lang="en-GB" sz="1400" i="1" dirty="0">
                <a:latin typeface="Avenir Next" panose="020B0503020202020204" pitchFamily="34" charset="0"/>
              </a:rPr>
              <a:t>2 r</a:t>
            </a:r>
            <a:r>
              <a:rPr lang="en-FR" sz="1400" i="1" dirty="0">
                <a:latin typeface="Avenir Next" panose="020B0503020202020204" pitchFamily="34" charset="0"/>
              </a:rPr>
              <a:t>edundant layers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79213-19DC-2996-4CCA-B956ACFD2CA9}"/>
              </a:ext>
            </a:extLst>
          </p:cNvPr>
          <p:cNvSpPr txBox="1"/>
          <p:nvPr/>
        </p:nvSpPr>
        <p:spPr>
          <a:xfrm>
            <a:off x="588435" y="5804439"/>
            <a:ext cx="110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Avenir Next" panose="020B0503020202020204" pitchFamily="34" charset="0"/>
              </a:rPr>
              <a:t>EoI “</a:t>
            </a:r>
            <a:r>
              <a:rPr lang="en-FR" dirty="0">
                <a:latin typeface="Avenir Next" panose="020B0503020202020204" pitchFamily="34" charset="0"/>
                <a:hlinkClick r:id="rId3"/>
              </a:rPr>
              <a:t>Toward MCMOS TOF tracking layers for a detector at FCC-ee</a:t>
            </a:r>
            <a:r>
              <a:rPr lang="en-FR" dirty="0">
                <a:latin typeface="Avenir Next" panose="020B0503020202020204" pitchFamily="34" charset="0"/>
              </a:rPr>
              <a:t>”, IP2I-IRFU contribution to ESPP 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96EE32-3150-FFC6-157C-F9B7069A6421}"/>
              </a:ext>
            </a:extLst>
          </p:cNvPr>
          <p:cNvGrpSpPr/>
          <p:nvPr/>
        </p:nvGrpSpPr>
        <p:grpSpPr>
          <a:xfrm>
            <a:off x="294447" y="1657059"/>
            <a:ext cx="11603107" cy="3960888"/>
            <a:chOff x="294447" y="1657059"/>
            <a:chExt cx="11603107" cy="39608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0E1468-FC31-E50D-157A-767AA8D72D93}"/>
                </a:ext>
              </a:extLst>
            </p:cNvPr>
            <p:cNvGrpSpPr/>
            <p:nvPr/>
          </p:nvGrpSpPr>
          <p:grpSpPr>
            <a:xfrm>
              <a:off x="294447" y="1657059"/>
              <a:ext cx="11603107" cy="3960888"/>
              <a:chOff x="294447" y="2104316"/>
              <a:chExt cx="11603107" cy="39608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B5DDB31-3FC2-6EA0-15BE-75D28D346340}"/>
                  </a:ext>
                </a:extLst>
              </p:cNvPr>
              <p:cNvGrpSpPr/>
              <p:nvPr/>
            </p:nvGrpSpPr>
            <p:grpSpPr>
              <a:xfrm>
                <a:off x="612306" y="2491580"/>
                <a:ext cx="10967388" cy="2813142"/>
                <a:chOff x="800286" y="3288554"/>
                <a:chExt cx="10967388" cy="2813142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28170749-9C0B-6D3D-96BF-2F39488AF844}"/>
                    </a:ext>
                  </a:extLst>
                </p:cNvPr>
                <p:cNvGrpSpPr/>
                <p:nvPr/>
              </p:nvGrpSpPr>
              <p:grpSpPr>
                <a:xfrm>
                  <a:off x="800286" y="3288554"/>
                  <a:ext cx="10967388" cy="2813142"/>
                  <a:chOff x="602480" y="3570206"/>
                  <a:chExt cx="10967388" cy="2813142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263F0720-321E-4893-32AF-B7DB701534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02480" y="3847321"/>
                    <a:ext cx="3303145" cy="2536027"/>
                  </a:xfrm>
                  <a:prstGeom prst="rect">
                    <a:avLst/>
                  </a:prstGeom>
                </p:spPr>
              </p:pic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F8274904-34DE-EAEF-53D9-889388E1CE79}"/>
                      </a:ext>
                    </a:extLst>
                  </p:cNvPr>
                  <p:cNvGrpSpPr/>
                  <p:nvPr/>
                </p:nvGrpSpPr>
                <p:grpSpPr>
                  <a:xfrm>
                    <a:off x="1519662" y="3570206"/>
                    <a:ext cx="10050206" cy="2813142"/>
                    <a:chOff x="1142232" y="3607575"/>
                    <a:chExt cx="10050206" cy="2813142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F6764D1B-A791-A84A-8EE1-1CD3C22FE7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2232" y="3607575"/>
                      <a:ext cx="10050206" cy="2813142"/>
                      <a:chOff x="1809089" y="3637237"/>
                      <a:chExt cx="9825810" cy="2813142"/>
                    </a:xfrm>
                  </p:grpSpPr>
                  <p:grpSp>
                    <p:nvGrpSpPr>
                      <p:cNvPr id="16" name="Group 15">
                        <a:extLst>
                          <a:ext uri="{FF2B5EF4-FFF2-40B4-BE49-F238E27FC236}">
                            <a16:creationId xmlns:a16="http://schemas.microsoft.com/office/drawing/2014/main" id="{63C71E89-1CBB-D246-37BD-BF5BB6C0D4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09089" y="3637237"/>
                        <a:ext cx="9825810" cy="2813142"/>
                        <a:chOff x="1411420" y="3850644"/>
                        <a:chExt cx="9825810" cy="2813142"/>
                      </a:xfrm>
                    </p:grpSpPr>
                    <p:grpSp>
                      <p:nvGrpSpPr>
                        <p:cNvPr id="19" name="Group 18">
                          <a:extLst>
                            <a:ext uri="{FF2B5EF4-FFF2-40B4-BE49-F238E27FC236}">
                              <a16:creationId xmlns:a16="http://schemas.microsoft.com/office/drawing/2014/main" id="{354C7EA1-09B1-C802-3819-E86B9F8E6D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79305" y="3850644"/>
                          <a:ext cx="7357925" cy="2813142"/>
                          <a:chOff x="3879305" y="4029479"/>
                          <a:chExt cx="7357925" cy="2813142"/>
                        </a:xfrm>
                      </p:grpSpPr>
                      <p:pic>
                        <p:nvPicPr>
                          <p:cNvPr id="23" name="Picture 22">
                            <a:extLst>
                              <a:ext uri="{FF2B5EF4-FFF2-40B4-BE49-F238E27FC236}">
                                <a16:creationId xmlns:a16="http://schemas.microsoft.com/office/drawing/2014/main" id="{26864E2A-D41F-61A4-C0AB-036211421C7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879305" y="4029479"/>
                            <a:ext cx="3750856" cy="2813142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4" name="Picture 23">
                            <a:extLst>
                              <a:ext uri="{FF2B5EF4-FFF2-40B4-BE49-F238E27FC236}">
                                <a16:creationId xmlns:a16="http://schemas.microsoft.com/office/drawing/2014/main" id="{E8ADC928-D2E3-2351-BD3A-117D38CE2DE0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486374" y="4029479"/>
                            <a:ext cx="3750856" cy="281314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id="{43C3486C-8079-492A-7321-00AC62E66F9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11420" y="3880705"/>
                          <a:ext cx="1594578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>
                              <a:latin typeface="Avenir Next" panose="020B0503020202020204" pitchFamily="34" charset="0"/>
                            </a:rPr>
                            <a:t>ex. IDEA DCH</a:t>
                          </a:r>
                        </a:p>
                      </p:txBody>
                    </p:sp>
                  </p:grp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2728A0BC-C0A5-B80E-EED4-555857A3C3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45886" y="4678473"/>
                        <a:ext cx="94748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Avenir Next" panose="020B0503020202020204" pitchFamily="34" charset="0"/>
                          </a:rPr>
                          <a:t>2T B-</a:t>
                        </a:r>
                        <a:r>
                          <a:rPr lang="fr-FR" sz="1400" dirty="0" err="1">
                            <a:latin typeface="Avenir Next" panose="020B0503020202020204" pitchFamily="34" charset="0"/>
                          </a:rPr>
                          <a:t>field</a:t>
                        </a:r>
                        <a:endParaRPr lang="fr-FR" sz="1400" dirty="0"/>
                      </a:p>
                    </p:txBody>
                  </p: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6FB867BB-4A0C-D29E-05E5-86DA13A751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86523" y="4834598"/>
                      <a:ext cx="96912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fr-FR" sz="1400" dirty="0">
                          <a:latin typeface="Avenir Next" panose="020B0503020202020204" pitchFamily="34" charset="0"/>
                        </a:rPr>
                        <a:t>3T B-</a:t>
                      </a:r>
                      <a:r>
                        <a:rPr lang="fr-FR" sz="1400" dirty="0" err="1">
                          <a:latin typeface="Avenir Next" panose="020B0503020202020204" pitchFamily="34" charset="0"/>
                        </a:rPr>
                        <a:t>field</a:t>
                      </a:r>
                      <a:endParaRPr lang="fr-FR" sz="1400" dirty="0"/>
                    </a:p>
                  </p:txBody>
                </p:sp>
              </p:grpSp>
            </p:grp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59783B8-6650-16D0-D5B2-4866C4B6925E}"/>
                    </a:ext>
                  </a:extLst>
                </p:cNvPr>
                <p:cNvSpPr/>
                <p:nvPr/>
              </p:nvSpPr>
              <p:spPr>
                <a:xfrm>
                  <a:off x="1403499" y="5030966"/>
                  <a:ext cx="425302" cy="7655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A8916-74A2-32D7-BA0A-4E01FCD93882}"/>
                  </a:ext>
                </a:extLst>
              </p:cNvPr>
              <p:cNvSpPr txBox="1"/>
              <p:nvPr/>
            </p:nvSpPr>
            <p:spPr>
              <a:xfrm>
                <a:off x="381000" y="2104316"/>
                <a:ext cx="1143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sz="2000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A ToF measurement</a:t>
                </a:r>
                <a:r>
                  <a:rPr lang="en-GB" sz="2000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 w/ ≃ 100 </a:t>
                </a:r>
                <a:r>
                  <a:rPr lang="en-GB" sz="2000" dirty="0" err="1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ps</a:t>
                </a:r>
                <a:r>
                  <a:rPr lang="en-GB" sz="2000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 precision* </a:t>
                </a:r>
                <a:r>
                  <a:rPr lang="en-FR" sz="2000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at 2 m covers Gas Detectors blind spot</a:t>
                </a:r>
                <a:r>
                  <a:rPr lang="en-GB" sz="2000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 (left)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95DC20-FFBC-5212-221A-62BB3D69D2C6}"/>
                  </a:ext>
                </a:extLst>
              </p:cNvPr>
              <p:cNvSpPr txBox="1"/>
              <p:nvPr/>
            </p:nvSpPr>
            <p:spPr>
              <a:xfrm>
                <a:off x="294447" y="5418873"/>
                <a:ext cx="11603107" cy="646331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venir Next" panose="020B0503020202020204" pitchFamily="34" charset="0"/>
                  </a:rPr>
                  <a:t>≃ </a:t>
                </a:r>
                <a:r>
                  <a:rPr lang="en-US" dirty="0">
                    <a:latin typeface="Avenir Next" panose="020B0503020202020204" pitchFamily="34" charset="0"/>
                  </a:rPr>
                  <a:t>30 </a:t>
                </a:r>
                <a:r>
                  <a:rPr lang="en-US" dirty="0" err="1">
                    <a:latin typeface="Avenir Next" panose="020B0503020202020204" pitchFamily="34" charset="0"/>
                  </a:rPr>
                  <a:t>ps</a:t>
                </a:r>
                <a:r>
                  <a:rPr lang="en-US" dirty="0">
                    <a:latin typeface="Avenir Next" panose="020B0503020202020204" pitchFamily="34" charset="0"/>
                  </a:rPr>
                  <a:t> at 15 cm would extend range below the GD radius cut-off (middle)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" panose="020B0503020202020204" pitchFamily="34" charset="0"/>
                  </a:rPr>
                  <a:t>at B = 3T </a:t>
                </a:r>
                <a:r>
                  <a:rPr lang="en-US" dirty="0" err="1">
                    <a:latin typeface="Avenir Next" panose="020B0503020202020204" pitchFamily="34" charset="0"/>
                  </a:rPr>
                  <a:t>ToF</a:t>
                </a:r>
                <a:r>
                  <a:rPr lang="en-US" dirty="0">
                    <a:latin typeface="Avenir Next" panose="020B0503020202020204" pitchFamily="34" charset="0"/>
                  </a:rPr>
                  <a:t> must be at &lt; 2 m to avoid radius cut-off, or be completed w/ an </a:t>
                </a:r>
                <a:r>
                  <a:rPr lang="en-GB" sz="1800" dirty="0">
                    <a:latin typeface="Avenir Next" panose="020B0503020202020204" pitchFamily="34" charset="0"/>
                  </a:rPr>
                  <a:t>≃  </a:t>
                </a:r>
                <a:r>
                  <a:rPr lang="en-US" dirty="0">
                    <a:latin typeface="Avenir Next" panose="020B0503020202020204" pitchFamily="34" charset="0"/>
                  </a:rPr>
                  <a:t>30 </a:t>
                </a:r>
                <a:r>
                  <a:rPr lang="en-US" dirty="0" err="1">
                    <a:latin typeface="Avenir Next" panose="020B0503020202020204" pitchFamily="34" charset="0"/>
                  </a:rPr>
                  <a:t>ps</a:t>
                </a:r>
                <a:r>
                  <a:rPr lang="en-US" dirty="0">
                    <a:latin typeface="Avenir Next" panose="020B0503020202020204" pitchFamily="34" charset="0"/>
                  </a:rPr>
                  <a:t> layer at 35 cm (right)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613F69-FAD9-06C6-CBB7-BD739D426FEC}"/>
                </a:ext>
              </a:extLst>
            </p:cNvPr>
            <p:cNvSpPr txBox="1"/>
            <p:nvPr/>
          </p:nvSpPr>
          <p:spPr>
            <a:xfrm>
              <a:off x="7324718" y="2074384"/>
              <a:ext cx="1138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R. Aleksan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79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CFC74-3377-58C0-CFBE-883F8FEC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C145E-FEC3-41C0-9F98-DF211A955D36}"/>
              </a:ext>
            </a:extLst>
          </p:cNvPr>
          <p:cNvSpPr txBox="1"/>
          <p:nvPr/>
        </p:nvSpPr>
        <p:spPr>
          <a:xfrm>
            <a:off x="58078" y="922491"/>
            <a:ext cx="11972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venir Next" panose="020B0503020202020204" pitchFamily="34" charset="0"/>
              </a:rPr>
              <a:t>Time of Flight other motivations at FCC-</a:t>
            </a:r>
            <a:r>
              <a:rPr lang="en-GB" sz="3200" dirty="0" err="1">
                <a:latin typeface="Avenir Next" panose="020B0503020202020204" pitchFamily="34" charset="0"/>
              </a:rPr>
              <a:t>ee</a:t>
            </a:r>
            <a:endParaRPr lang="en-GB" sz="3200" dirty="0">
              <a:latin typeface="Avenir Next" panose="020B0503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mass and lifetime determination of new massive particles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correlation of vertex position to collision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A740E-5E36-E45E-4C4B-2EF7A92C7647}"/>
              </a:ext>
            </a:extLst>
          </p:cNvPr>
          <p:cNvSpPr txBox="1"/>
          <p:nvPr/>
        </p:nvSpPr>
        <p:spPr>
          <a:xfrm>
            <a:off x="658239" y="2354791"/>
            <a:ext cx="10942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A precision of ≲ 50 </a:t>
            </a:r>
            <a:r>
              <a:rPr lang="en-GB" sz="2000" dirty="0" err="1">
                <a:latin typeface="Avenir Next" panose="020B0503020202020204" pitchFamily="34" charset="0"/>
              </a:rPr>
              <a:t>ps</a:t>
            </a:r>
            <a:r>
              <a:rPr lang="en-GB" sz="2000" dirty="0">
                <a:latin typeface="Avenir Next" panose="020B0503020202020204" pitchFamily="34" charset="0"/>
              </a:rPr>
              <a:t> would be sufficient for mass estimate if the collision t</a:t>
            </a:r>
            <a:r>
              <a:rPr lang="en-GB" sz="2000" baseline="-25000" dirty="0">
                <a:latin typeface="Avenir Next" panose="020B0503020202020204" pitchFamily="34" charset="0"/>
              </a:rPr>
              <a:t>0 </a:t>
            </a:r>
            <a:r>
              <a:rPr lang="en-GB" sz="2000" dirty="0">
                <a:latin typeface="Avenir Next" panose="020B0503020202020204" pitchFamily="34" charset="0"/>
              </a:rPr>
              <a:t>is undefined*</a:t>
            </a:r>
            <a:endParaRPr lang="en-GB" sz="2000" baseline="30000" dirty="0">
              <a:latin typeface="Avenir Next" panose="020B0503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A direct measurement of t</a:t>
            </a:r>
            <a:r>
              <a:rPr lang="en-GB" sz="2000" baseline="-25000" dirty="0">
                <a:latin typeface="Avenir Next" panose="020B0503020202020204" pitchFamily="34" charset="0"/>
              </a:rPr>
              <a:t>0 </a:t>
            </a:r>
            <a:r>
              <a:rPr lang="en-GB" sz="2000" dirty="0">
                <a:latin typeface="Avenir Next" panose="020B0503020202020204" pitchFamily="34" charset="0"/>
              </a:rPr>
              <a:t>close to the IP w/ ≃ 10 </a:t>
            </a:r>
            <a:r>
              <a:rPr lang="en-GB" sz="2000" dirty="0" err="1">
                <a:latin typeface="Avenir Next" panose="020B0503020202020204" pitchFamily="34" charset="0"/>
              </a:rPr>
              <a:t>ps</a:t>
            </a:r>
            <a:r>
              <a:rPr lang="en-GB" sz="2000" dirty="0">
                <a:latin typeface="Avenir Next" panose="020B0503020202020204" pitchFamily="34" charset="0"/>
              </a:rPr>
              <a:t> precision could allow: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reaching asymptotic mass precision if coupled with a track </a:t>
            </a:r>
            <a:r>
              <a:rPr lang="en-GB" dirty="0" err="1">
                <a:latin typeface="Avenir Next" panose="020B0503020202020204" pitchFamily="34" charset="0"/>
              </a:rPr>
              <a:t>ToF</a:t>
            </a:r>
            <a:r>
              <a:rPr lang="en-GB" dirty="0">
                <a:latin typeface="Avenir Next" panose="020B0503020202020204" pitchFamily="34" charset="0"/>
              </a:rPr>
              <a:t> also at 10 </a:t>
            </a:r>
            <a:r>
              <a:rPr lang="en-GB" dirty="0" err="1">
                <a:latin typeface="Avenir Next" panose="020B0503020202020204" pitchFamily="34" charset="0"/>
              </a:rPr>
              <a:t>ps</a:t>
            </a:r>
            <a:endParaRPr lang="en-GB" dirty="0">
              <a:latin typeface="Avenir Next" panose="020B0503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correcting collision energy according to the vertex position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</a:rPr>
              <a:t>very challenging for sensor timing precision &amp; electronics power consumption**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DC8A2B-A366-0E50-2B77-A4DAA2DA65D1}"/>
              </a:ext>
            </a:extLst>
          </p:cNvPr>
          <p:cNvSpPr txBox="1"/>
          <p:nvPr/>
        </p:nvSpPr>
        <p:spPr>
          <a:xfrm>
            <a:off x="0" y="6343248"/>
            <a:ext cx="10942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Avenir Next" panose="020B0503020202020204" pitchFamily="34" charset="0"/>
              </a:rPr>
              <a:t>* the collision smearing is 36 </a:t>
            </a:r>
            <a:r>
              <a:rPr lang="en-GB" sz="1400" i="1" dirty="0" err="1">
                <a:latin typeface="Avenir Next" panose="020B0503020202020204" pitchFamily="34" charset="0"/>
              </a:rPr>
              <a:t>ps</a:t>
            </a:r>
            <a:endParaRPr lang="en-GB" sz="1400" i="1" dirty="0">
              <a:latin typeface="Avenir Next" panose="020B0503020202020204" pitchFamily="34" charset="0"/>
            </a:endParaRPr>
          </a:p>
          <a:p>
            <a:r>
              <a:rPr lang="en-GB" sz="1400" i="1" dirty="0">
                <a:latin typeface="Avenir Next" panose="020B0503020202020204" pitchFamily="34" charset="0"/>
              </a:rPr>
              <a:t>** </a:t>
            </a:r>
            <a:r>
              <a:rPr lang="en-GB" sz="1400" dirty="0">
                <a:latin typeface="Avenir Next" panose="020B0503020202020204" pitchFamily="34" charset="0"/>
              </a:rPr>
              <a:t>t</a:t>
            </a:r>
            <a:r>
              <a:rPr lang="en-GB" sz="1400" baseline="-25000" dirty="0">
                <a:latin typeface="Avenir Next" panose="020B0503020202020204" pitchFamily="34" charset="0"/>
              </a:rPr>
              <a:t>0  </a:t>
            </a:r>
            <a:r>
              <a:rPr lang="en-GB" sz="1400" i="1" dirty="0">
                <a:latin typeface="Avenir Next" panose="020B0503020202020204" pitchFamily="34" charset="0"/>
              </a:rPr>
              <a:t>precision can benefit from number of tracks at the vertex, </a:t>
            </a:r>
            <a:r>
              <a:rPr lang="en-GB" sz="1400" i="1" dirty="0" err="1">
                <a:latin typeface="Avenir Next" panose="020B0503020202020204" pitchFamily="34" charset="0"/>
              </a:rPr>
              <a:t>ToF</a:t>
            </a:r>
            <a:r>
              <a:rPr lang="en-GB" sz="1400" i="1" dirty="0">
                <a:latin typeface="Avenir Next" panose="020B0503020202020204" pitchFamily="34" charset="0"/>
              </a:rPr>
              <a:t> from the number of layers at large radii (possibly in a Si/W ECAL)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1ABDB-2EB4-E929-C1E6-151A26239314}"/>
              </a:ext>
            </a:extLst>
          </p:cNvPr>
          <p:cNvSpPr txBox="1"/>
          <p:nvPr/>
        </p:nvSpPr>
        <p:spPr>
          <a:xfrm>
            <a:off x="624739" y="4317392"/>
            <a:ext cx="10942522" cy="127727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800" dirty="0">
                <a:latin typeface="Avenir Next" panose="020B0503020202020204" pitchFamily="34" charset="0"/>
              </a:rPr>
              <a:t>See also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P. </a:t>
            </a:r>
            <a:r>
              <a:rPr lang="en-GB" dirty="0" err="1">
                <a:latin typeface="Avenir Next" panose="020B0503020202020204" pitchFamily="34" charset="0"/>
              </a:rPr>
              <a:t>Schwemling</a:t>
            </a:r>
            <a:r>
              <a:rPr lang="en-GB" dirty="0">
                <a:latin typeface="Avenir Next" panose="020B0503020202020204" pitchFamily="34" charset="0"/>
              </a:rPr>
              <a:t> for precision timing with </a:t>
            </a:r>
            <a:r>
              <a:rPr lang="en-GB" dirty="0" err="1">
                <a:latin typeface="Avenir Next" panose="020B0503020202020204" pitchFamily="34" charset="0"/>
              </a:rPr>
              <a:t>LFoundry</a:t>
            </a:r>
            <a:r>
              <a:rPr lang="en-GB" dirty="0">
                <a:latin typeface="Avenir Next" panose="020B0503020202020204" pitchFamily="34" charset="0"/>
              </a:rPr>
              <a:t> process w/ and w/o sensor gain (LGAD-like)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A. Besson for APICS/ CASSIA work at IPHC on sensors w/ gain to reduce FE power consumption and improve timing precision (w/ higher S/N)</a:t>
            </a:r>
          </a:p>
        </p:txBody>
      </p:sp>
    </p:spTree>
    <p:extLst>
      <p:ext uri="{BB962C8B-B14F-4D97-AF65-F5344CB8AC3E}">
        <p14:creationId xmlns:p14="http://schemas.microsoft.com/office/powerpoint/2010/main" val="43648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3787AD-E1D6-4118-177D-A4E7431F9EB3}"/>
              </a:ext>
            </a:extLst>
          </p:cNvPr>
          <p:cNvSpPr/>
          <p:nvPr/>
        </p:nvSpPr>
        <p:spPr>
          <a:xfrm>
            <a:off x="1113675" y="758043"/>
            <a:ext cx="103218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MANTA specifications for FCC-</a:t>
            </a:r>
            <a:r>
              <a:rPr lang="en-US" sz="3200" dirty="0" err="1">
                <a:latin typeface="Avenir Next" panose="020B0503020202020204" pitchFamily="34" charset="0"/>
                <a:sym typeface="Wingdings"/>
              </a:rPr>
              <a:t>ee</a:t>
            </a:r>
            <a:endParaRPr lang="en-US" sz="3200" dirty="0">
              <a:latin typeface="Avenir Next" panose="020B0503020202020204" pitchFamily="34" charset="0"/>
              <a:sym typeface="Wingdings"/>
            </a:endParaRPr>
          </a:p>
          <a:p>
            <a:pPr algn="ctr"/>
            <a:r>
              <a:rPr lang="en-US" sz="2000" dirty="0">
                <a:latin typeface="Avenir Next" panose="020B0503020202020204" pitchFamily="34" charset="0"/>
              </a:rPr>
              <a:t>initial requirements based on current state of simulations</a:t>
            </a:r>
            <a:endParaRPr lang="en-FR" sz="2000" dirty="0"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5CE62-2384-F5D1-E024-EA20FBDD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9" y="1790851"/>
            <a:ext cx="12196599" cy="41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CB3C9D-C408-01A2-2842-5780CC61D19C}"/>
              </a:ext>
            </a:extLst>
          </p:cNvPr>
          <p:cNvGrpSpPr/>
          <p:nvPr/>
        </p:nvGrpSpPr>
        <p:grpSpPr>
          <a:xfrm>
            <a:off x="852741" y="697237"/>
            <a:ext cx="10486518" cy="2599575"/>
            <a:chOff x="911548" y="741841"/>
            <a:chExt cx="10486518" cy="2599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45CE62-2384-F5D1-E024-EA20FBDDF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908"/>
            <a:stretch/>
          </p:blipFill>
          <p:spPr>
            <a:xfrm>
              <a:off x="5287449" y="741841"/>
              <a:ext cx="6110617" cy="2599575"/>
            </a:xfrm>
            <a:prstGeom prst="rect">
              <a:avLst/>
            </a:prstGeom>
          </p:spPr>
        </p:pic>
        <p:pic>
          <p:nvPicPr>
            <p:cNvPr id="2" name="table">
              <a:extLst>
                <a:ext uri="{FF2B5EF4-FFF2-40B4-BE49-F238E27FC236}">
                  <a16:creationId xmlns:a16="http://schemas.microsoft.com/office/drawing/2014/main" id="{939F77A7-841D-CF15-7C35-430FD900C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3227"/>
            <a:stretch/>
          </p:blipFill>
          <p:spPr>
            <a:xfrm>
              <a:off x="911548" y="774087"/>
              <a:ext cx="4387052" cy="256732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CEC90B0-8C1D-14F1-A582-207346B3A5A0}"/>
              </a:ext>
            </a:extLst>
          </p:cNvPr>
          <p:cNvSpPr/>
          <p:nvPr/>
        </p:nvSpPr>
        <p:spPr>
          <a:xfrm>
            <a:off x="1720427" y="105528"/>
            <a:ext cx="9586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Common plausible overall MANTA specifications</a:t>
            </a:r>
            <a:endParaRPr lang="en-US" sz="2000" dirty="0">
              <a:solidFill>
                <a:srgbClr val="00B050"/>
              </a:solidFill>
              <a:latin typeface="Avenir Next" panose="020B0503020202020204" pitchFamily="34" charset="0"/>
              <a:sym typeface="Wingding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E018C9-2F9A-9F77-D4B1-A5D704B02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06101"/>
              </p:ext>
            </p:extLst>
          </p:nvPr>
        </p:nvGraphicFramePr>
        <p:xfrm>
          <a:off x="2989953" y="3534872"/>
          <a:ext cx="621209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16">
                  <a:extLst>
                    <a:ext uri="{9D8B030D-6E8A-4147-A177-3AD203B41FA5}">
                      <a16:colId xmlns:a16="http://schemas.microsoft.com/office/drawing/2014/main" val="1915243299"/>
                    </a:ext>
                  </a:extLst>
                </a:gridCol>
                <a:gridCol w="1970621">
                  <a:extLst>
                    <a:ext uri="{9D8B030D-6E8A-4147-A177-3AD203B41FA5}">
                      <a16:colId xmlns:a16="http://schemas.microsoft.com/office/drawing/2014/main" val="2154481071"/>
                    </a:ext>
                  </a:extLst>
                </a:gridCol>
                <a:gridCol w="2433258">
                  <a:extLst>
                    <a:ext uri="{9D8B030D-6E8A-4147-A177-3AD203B41FA5}">
                      <a16:colId xmlns:a16="http://schemas.microsoft.com/office/drawing/2014/main" val="1990412887"/>
                    </a:ext>
                  </a:extLst>
                </a:gridCol>
              </a:tblGrid>
              <a:tr h="2380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Max.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41980"/>
                  </a:ext>
                </a:extLst>
              </a:tr>
              <a:tr h="2150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Spatial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~ 5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~ 10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823289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Hit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&lt;1 MHz/cm²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~100 MHz/cm²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55961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Time stamping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 ns (~30 </a:t>
                      </a:r>
                      <a:r>
                        <a:rPr lang="en-US" sz="1600" dirty="0" err="1">
                          <a:latin typeface="Avenir Next" panose="020B0503020202020204" pitchFamily="34" charset="0"/>
                        </a:rPr>
                        <a:t>ps</a:t>
                      </a:r>
                      <a:r>
                        <a:rPr lang="en-US" sz="1600" dirty="0">
                          <a:latin typeface="Avenir Next" panose="020B0503020202020204" pitchFamily="34" charset="0"/>
                        </a:rPr>
                        <a:t> PiD)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100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1108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 </a:t>
                      </a:r>
                      <a:r>
                        <a:rPr lang="en-US" sz="1600" dirty="0" err="1">
                          <a:latin typeface="Avenir Next" panose="020B0503020202020204" pitchFamily="34" charset="0"/>
                        </a:rPr>
                        <a:t>mW</a:t>
                      </a:r>
                      <a:r>
                        <a:rPr lang="en-US" sz="1600" dirty="0">
                          <a:latin typeface="Avenir Next" panose="020B0503020202020204" pitchFamily="34" charset="0"/>
                        </a:rPr>
                        <a:t>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200 </a:t>
                      </a:r>
                      <a:r>
                        <a:rPr lang="en-US" sz="1600" dirty="0" err="1">
                          <a:latin typeface="Avenir Next" panose="020B0503020202020204" pitchFamily="34" charset="0"/>
                        </a:rPr>
                        <a:t>mW</a:t>
                      </a:r>
                      <a:r>
                        <a:rPr lang="en-US" sz="1600" dirty="0">
                          <a:latin typeface="Avenir Next" panose="020B0503020202020204" pitchFamily="34" charset="0"/>
                        </a:rPr>
                        <a:t>/cm²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63598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Rad. Hard.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~4x10</a:t>
                      </a:r>
                      <a:r>
                        <a:rPr lang="en-US" sz="1600" baseline="30000" dirty="0">
                          <a:latin typeface="Avenir Next" panose="020B0503020202020204" pitchFamily="34" charset="0"/>
                        </a:rPr>
                        <a:t>15 </a:t>
                      </a:r>
                      <a:r>
                        <a:rPr lang="en-US" sz="1600" baseline="0" dirty="0">
                          <a:latin typeface="Avenir Next" panose="020B0503020202020204" pitchFamily="34" charset="0"/>
                        </a:rPr>
                        <a:t>+ 2.5 </a:t>
                      </a:r>
                      <a:r>
                        <a:rPr lang="en-US" sz="1600" baseline="0" dirty="0" err="1">
                          <a:latin typeface="Avenir Next" panose="020B0503020202020204" pitchFamily="34" charset="0"/>
                        </a:rPr>
                        <a:t>MGy</a:t>
                      </a:r>
                      <a:endParaRPr lang="en-US" sz="16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48513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Sensor size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Reticle size, flat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85713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Powering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Serial powering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51659"/>
                  </a:ext>
                </a:extLst>
              </a:tr>
              <a:tr h="3110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Next" panose="020B0503020202020204" pitchFamily="34" charset="0"/>
                        </a:rPr>
                        <a:t>Readout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Master/Slave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41701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96929398-38C8-C51F-E8AB-A1D7A66C33E1}"/>
              </a:ext>
            </a:extLst>
          </p:cNvPr>
          <p:cNvSpPr/>
          <p:nvPr/>
        </p:nvSpPr>
        <p:spPr>
          <a:xfrm>
            <a:off x="9272079" y="4220928"/>
            <a:ext cx="108000" cy="1226634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A1415-0E4D-0F2D-1444-74D06E6E743F}"/>
              </a:ext>
            </a:extLst>
          </p:cNvPr>
          <p:cNvSpPr txBox="1"/>
          <p:nvPr/>
        </p:nvSpPr>
        <p:spPr>
          <a:xfrm>
            <a:off x="9383204" y="4649579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on-chip</a:t>
            </a:r>
            <a:r>
              <a:rPr lang="en-FR" dirty="0">
                <a:latin typeface="Avenir Next" panose="020B0503020202020204" pitchFamily="34" charset="0"/>
              </a:rPr>
              <a:t> tuning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6CE84-63AD-6D32-A780-D350762CE7B6}"/>
              </a:ext>
            </a:extLst>
          </p:cNvPr>
          <p:cNvSpPr txBox="1"/>
          <p:nvPr/>
        </p:nvSpPr>
        <p:spPr>
          <a:xfrm rot="16200000">
            <a:off x="1861940" y="4695745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>
                <a:latin typeface="Avenir Next" panose="020B0503020202020204" pitchFamily="34" charset="0"/>
                <a:hlinkClick r:id="rId5"/>
              </a:rPr>
              <a:t>M.Deveaux DRD3 week</a:t>
            </a:r>
            <a:endParaRPr lang="en-FR" sz="1200" dirty="0">
              <a:latin typeface="Avenir Next" panose="020B050302020202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8B85583-2142-FDE8-EAF1-1F6BC5D10A1C}"/>
              </a:ext>
            </a:extLst>
          </p:cNvPr>
          <p:cNvSpPr/>
          <p:nvPr/>
        </p:nvSpPr>
        <p:spPr>
          <a:xfrm rot="16200000">
            <a:off x="6008134" y="-1830978"/>
            <a:ext cx="175731" cy="10486518"/>
          </a:xfrm>
          <a:prstGeom prst="lef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5649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C90B0-8C1D-14F1-A582-207346B3A5A0}"/>
              </a:ext>
            </a:extLst>
          </p:cNvPr>
          <p:cNvSpPr/>
          <p:nvPr/>
        </p:nvSpPr>
        <p:spPr>
          <a:xfrm>
            <a:off x="1722727" y="62893"/>
            <a:ext cx="8746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  <a:sym typeface="Wingdings"/>
              </a:rPr>
              <a:t>Readout architecture for MANTA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sym typeface="Wingdings"/>
              </a:rPr>
              <a:t>Asynchronous Priority Arbiter* for high bandwidth capability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sym typeface="Wingdings"/>
              </a:rPr>
              <a:t>fine timing “pixel or” line toward TDC at End of Column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1DCBB-91FC-43A9-8F1E-E9D7A16B0DD6}"/>
              </a:ext>
            </a:extLst>
          </p:cNvPr>
          <p:cNvSpPr txBox="1"/>
          <p:nvPr/>
        </p:nvSpPr>
        <p:spPr>
          <a:xfrm>
            <a:off x="0" y="6577876"/>
            <a:ext cx="4348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  <a:sym typeface="Wingdings"/>
              </a:rPr>
              <a:t>* no clock in matrix to reduce power consumption</a:t>
            </a:r>
            <a:endParaRPr lang="en-FR" sz="1400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2EB488-EA27-80ED-D520-3CC5BB95DCB0}"/>
              </a:ext>
            </a:extLst>
          </p:cNvPr>
          <p:cNvSpPr txBox="1"/>
          <p:nvPr/>
        </p:nvSpPr>
        <p:spPr>
          <a:xfrm>
            <a:off x="2147957" y="6098620"/>
            <a:ext cx="7896086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ongoing </a:t>
            </a:r>
            <a:r>
              <a:rPr lang="en-GB" dirty="0" err="1">
                <a:latin typeface="Avenir Next" panose="020B0503020202020204" pitchFamily="34" charset="0"/>
              </a:rPr>
              <a:t>i</a:t>
            </a:r>
            <a:r>
              <a:rPr lang="en-FR" dirty="0">
                <a:latin typeface="Avenir Next" panose="020B0503020202020204" pitchFamily="34" charset="0"/>
              </a:rPr>
              <a:t>nvestigation of options / simulations and of design work sharing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439F5F-3E02-FF4F-8086-B5E6527805B0}"/>
              </a:ext>
            </a:extLst>
          </p:cNvPr>
          <p:cNvGrpSpPr/>
          <p:nvPr/>
        </p:nvGrpSpPr>
        <p:grpSpPr>
          <a:xfrm>
            <a:off x="300931" y="1127808"/>
            <a:ext cx="11686477" cy="4834333"/>
            <a:chOff x="219907" y="1053898"/>
            <a:chExt cx="11686477" cy="483433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9ADA1E2-6FEC-1D24-AB36-4DB3A6017FA5}"/>
                </a:ext>
              </a:extLst>
            </p:cNvPr>
            <p:cNvGrpSpPr/>
            <p:nvPr/>
          </p:nvGrpSpPr>
          <p:grpSpPr>
            <a:xfrm>
              <a:off x="219907" y="1053898"/>
              <a:ext cx="11686477" cy="4834333"/>
              <a:chOff x="219907" y="1053898"/>
              <a:chExt cx="11686477" cy="483433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5BD770C-E763-0639-AF54-28ECDC1E6CEF}"/>
                  </a:ext>
                </a:extLst>
              </p:cNvPr>
              <p:cNvGrpSpPr/>
              <p:nvPr/>
            </p:nvGrpSpPr>
            <p:grpSpPr>
              <a:xfrm>
                <a:off x="219907" y="1053898"/>
                <a:ext cx="11686477" cy="4834333"/>
                <a:chOff x="219907" y="1053898"/>
                <a:chExt cx="11686477" cy="4834333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0738CDF-11F1-3E98-8A3D-A08C0E0FEC0A}"/>
                    </a:ext>
                  </a:extLst>
                </p:cNvPr>
                <p:cNvGrpSpPr/>
                <p:nvPr/>
              </p:nvGrpSpPr>
              <p:grpSpPr>
                <a:xfrm>
                  <a:off x="219907" y="1053898"/>
                  <a:ext cx="11686477" cy="4834333"/>
                  <a:chOff x="219907" y="1053898"/>
                  <a:chExt cx="11686477" cy="4834333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8417ADDF-ED1E-A87D-1876-DC8D54F561F7}"/>
                      </a:ext>
                    </a:extLst>
                  </p:cNvPr>
                  <p:cNvGrpSpPr/>
                  <p:nvPr/>
                </p:nvGrpSpPr>
                <p:grpSpPr>
                  <a:xfrm>
                    <a:off x="682838" y="1053898"/>
                    <a:ext cx="11223546" cy="4834333"/>
                    <a:chOff x="682838" y="891848"/>
                    <a:chExt cx="11223546" cy="4834333"/>
                  </a:xfrm>
                </p:grpSpPr>
                <p:grpSp>
                  <p:nvGrpSpPr>
                    <p:cNvPr id="9" name="Group 8">
                      <a:extLst>
                        <a:ext uri="{FF2B5EF4-FFF2-40B4-BE49-F238E27FC236}">
                          <a16:creationId xmlns:a16="http://schemas.microsoft.com/office/drawing/2014/main" id="{7861E5D4-ED51-4C5D-506D-55C89C3458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2951" y="891848"/>
                      <a:ext cx="11003433" cy="4749017"/>
                      <a:chOff x="964740" y="1069764"/>
                      <a:chExt cx="11003433" cy="4749017"/>
                    </a:xfrm>
                  </p:grpSpPr>
                  <p:grpSp>
                    <p:nvGrpSpPr>
                      <p:cNvPr id="45" name="Group 44">
                        <a:extLst>
                          <a:ext uri="{FF2B5EF4-FFF2-40B4-BE49-F238E27FC236}">
                            <a16:creationId xmlns:a16="http://schemas.microsoft.com/office/drawing/2014/main" id="{13A8B402-2318-D497-BB91-9A06E7ECA0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4740" y="1069764"/>
                        <a:ext cx="11003433" cy="4749017"/>
                        <a:chOff x="964740" y="1671923"/>
                        <a:chExt cx="11003433" cy="4749017"/>
                      </a:xfrm>
                    </p:grpSpPr>
                    <p:grpSp>
                      <p:nvGrpSpPr>
                        <p:cNvPr id="39" name="Group 38">
                          <a:extLst>
                            <a:ext uri="{FF2B5EF4-FFF2-40B4-BE49-F238E27FC236}">
                              <a16:creationId xmlns:a16="http://schemas.microsoft.com/office/drawing/2014/main" id="{96E7A466-1746-5BB6-F77A-5D29637F0B7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64740" y="1671923"/>
                          <a:ext cx="5595881" cy="4749017"/>
                          <a:chOff x="384876" y="1571565"/>
                          <a:chExt cx="5595881" cy="4749017"/>
                        </a:xfrm>
                      </p:grpSpPr>
                      <p:grpSp>
                        <p:nvGrpSpPr>
                          <p:cNvPr id="28" name="Group 27">
                            <a:extLst>
                              <a:ext uri="{FF2B5EF4-FFF2-40B4-BE49-F238E27FC236}">
                                <a16:creationId xmlns:a16="http://schemas.microsoft.com/office/drawing/2014/main" id="{8401034E-F026-8692-6336-63F444018E3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84876" y="1571565"/>
                            <a:ext cx="5595881" cy="4749017"/>
                            <a:chOff x="2174488" y="866170"/>
                            <a:chExt cx="5595881" cy="4749017"/>
                          </a:xfrm>
                        </p:grpSpPr>
                        <p:grpSp>
                          <p:nvGrpSpPr>
                            <p:cNvPr id="26" name="Group 25">
                              <a:extLst>
                                <a:ext uri="{FF2B5EF4-FFF2-40B4-BE49-F238E27FC236}">
                                  <a16:creationId xmlns:a16="http://schemas.microsoft.com/office/drawing/2014/main" id="{1D4229EA-CCBA-0672-8265-2DDDE6F3FEF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74488" y="866170"/>
                              <a:ext cx="5595881" cy="4749017"/>
                              <a:chOff x="168817" y="831773"/>
                              <a:chExt cx="5595881" cy="4749017"/>
                            </a:xfrm>
                          </p:grpSpPr>
                          <p:grpSp>
                            <p:nvGrpSpPr>
                              <p:cNvPr id="23" name="Group 22">
                                <a:extLst>
                                  <a:ext uri="{FF2B5EF4-FFF2-40B4-BE49-F238E27FC236}">
                                    <a16:creationId xmlns:a16="http://schemas.microsoft.com/office/drawing/2014/main" id="{1ABFE111-5C6D-3773-68D5-0AB4D1B61D0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68817" y="831773"/>
                                <a:ext cx="5595881" cy="4749017"/>
                                <a:chOff x="168817" y="831773"/>
                                <a:chExt cx="5595881" cy="4749017"/>
                              </a:xfrm>
                            </p:grpSpPr>
                            <p:pic>
                              <p:nvPicPr>
                                <p:cNvPr id="6" name="Picture 5">
                                  <a:extLst>
                                    <a:ext uri="{FF2B5EF4-FFF2-40B4-BE49-F238E27FC236}">
                                      <a16:creationId xmlns:a16="http://schemas.microsoft.com/office/drawing/2014/main" id="{289320C5-88BA-BE53-D178-F118A71004A0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68817" y="2614412"/>
                                  <a:ext cx="5595881" cy="296637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grpSp>
                              <p:nvGrpSpPr>
                                <p:cNvPr id="18" name="Group 17">
                                  <a:extLst>
                                    <a:ext uri="{FF2B5EF4-FFF2-40B4-BE49-F238E27FC236}">
                                      <a16:creationId xmlns:a16="http://schemas.microsoft.com/office/drawing/2014/main" id="{B2A99A60-C6E5-9D15-F8F1-E3A34E5C66E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38840" y="831773"/>
                                  <a:ext cx="2104398" cy="1941326"/>
                                  <a:chOff x="643793" y="4493760"/>
                                  <a:chExt cx="2104398" cy="1941326"/>
                                </a:xfrm>
                              </p:grpSpPr>
                              <p:sp>
                                <p:nvSpPr>
                                  <p:cNvPr id="17" name="TextBox 16">
                                    <a:extLst>
                                      <a:ext uri="{FF2B5EF4-FFF2-40B4-BE49-F238E27FC236}">
                                        <a16:creationId xmlns:a16="http://schemas.microsoft.com/office/drawing/2014/main" id="{8B533A15-F009-85FB-A588-0E0EC41E3C26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18981" y="6003086"/>
                                    <a:ext cx="2029210" cy="4320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600" dirty="0">
                                        <a:solidFill>
                                          <a:srgbClr val="00B30B"/>
                                        </a:solidFill>
                                        <a:latin typeface="Avenir Next" panose="020B0503020202020204" pitchFamily="34" charset="0"/>
                                      </a:rPr>
                                      <a:t>p</a:t>
                                    </a:r>
                                    <a:r>
                                      <a:rPr lang="en-FR" sz="1600" dirty="0">
                                        <a:solidFill>
                                          <a:srgbClr val="00B30B"/>
                                        </a:solidFill>
                                        <a:latin typeface="Avenir Next" panose="020B0503020202020204" pitchFamily="34" charset="0"/>
                                      </a:rPr>
                                      <a:t>ixels grouping tbd</a:t>
                                    </a:r>
                                  </a:p>
                                </p:txBody>
                              </p:sp>
                              <p:grpSp>
                                <p:nvGrpSpPr>
                                  <p:cNvPr id="16" name="Group 15">
                                    <a:extLst>
                                      <a:ext uri="{FF2B5EF4-FFF2-40B4-BE49-F238E27FC236}">
                                        <a16:creationId xmlns:a16="http://schemas.microsoft.com/office/drawing/2014/main" id="{6B18E572-B275-FDD7-7A56-D02E6BAB411B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43793" y="4493760"/>
                                    <a:ext cx="1322839" cy="1550459"/>
                                    <a:chOff x="460911" y="4493760"/>
                                    <a:chExt cx="1322839" cy="1550459"/>
                                  </a:xfrm>
                                </p:grpSpPr>
                                <p:pic>
                                  <p:nvPicPr>
                                    <p:cNvPr id="13" name="Picture 12">
                                      <a:extLst>
                                        <a:ext uri="{FF2B5EF4-FFF2-40B4-BE49-F238E27FC236}">
                                          <a16:creationId xmlns:a16="http://schemas.microsoft.com/office/drawing/2014/main" id="{BE3C597E-ED1D-150C-C217-83B46CEBC917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59099" y="4493760"/>
                                      <a:ext cx="1024651" cy="155045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  <p:sp>
                                  <p:nvSpPr>
                                    <p:cNvPr id="14" name="TextBox 13">
                                      <a:extLst>
                                        <a:ext uri="{FF2B5EF4-FFF2-40B4-BE49-F238E27FC236}">
                                          <a16:creationId xmlns:a16="http://schemas.microsoft.com/office/drawing/2014/main" id="{4161D74E-70DA-8718-C1BE-969D3FE71BB5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 rot="16200000">
                                      <a:off x="214048" y="5111166"/>
                                      <a:ext cx="832279" cy="33855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600" dirty="0">
                                          <a:latin typeface="Avenir Next" panose="020B0503020202020204" pitchFamily="34" charset="0"/>
                                        </a:rPr>
                                        <a:t>d</a:t>
                                      </a:r>
                                      <a:r>
                                        <a:rPr lang="en-FR" sz="1600" dirty="0">
                                          <a:latin typeface="Avenir Next" panose="020B0503020202020204" pitchFamily="34" charset="0"/>
                                        </a:rPr>
                                        <a:t>iodes</a:t>
                                      </a:r>
                                    </a:p>
                                  </p:txBody>
                                </p:sp>
                              </p:grpSp>
                            </p:grpSp>
                          </p:grpSp>
                          <p:sp>
                            <p:nvSpPr>
                              <p:cNvPr id="25" name="Rectangle 24">
                                <a:extLst>
                                  <a:ext uri="{FF2B5EF4-FFF2-40B4-BE49-F238E27FC236}">
                                    <a16:creationId xmlns:a16="http://schemas.microsoft.com/office/drawing/2014/main" id="{F1241EBF-EF9D-9940-AA12-4A8E68340B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365503" y="2627475"/>
                                <a:ext cx="3399195" cy="76233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FR" dirty="0"/>
                              </a:p>
                            </p:txBody>
                          </p:sp>
                        </p:grpSp>
                        <p:cxnSp>
                          <p:nvCxnSpPr>
                            <p:cNvPr id="20" name="Straight Arrow Connector 19">
                              <a:extLst>
                                <a:ext uri="{FF2B5EF4-FFF2-40B4-BE49-F238E27FC236}">
                                  <a16:creationId xmlns:a16="http://schemas.microsoft.com/office/drawing/2014/main" id="{3762F218-01BA-6F11-BC35-FE594DF110DC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103717" y="2668871"/>
                              <a:ext cx="0" cy="180000"/>
                            </a:xfrm>
                            <a:prstGeom prst="straightConnector1">
                              <a:avLst/>
                            </a:prstGeom>
                            <a:ln w="15875">
                              <a:solidFill>
                                <a:schemeClr val="tx1"/>
                              </a:solidFill>
                              <a:tailEnd type="triangle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12968C6A-8EBE-0C79-6768-EAB409E9352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00171" y="3448528"/>
                            <a:ext cx="2921984" cy="33855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FR" sz="1600" dirty="0">
                                <a:solidFill>
                                  <a:srgbClr val="C00000"/>
                                </a:solidFill>
                                <a:latin typeface="Avenir Next" panose="020B0503020202020204" pitchFamily="34" charset="0"/>
                              </a:rPr>
                              <a:t>APA synergy with OCTOPUS</a:t>
                            </a:r>
                          </a:p>
                        </p:txBody>
                      </p:sp>
                      <p:sp>
                        <p:nvSpPr>
                          <p:cNvPr id="32" name="TextBox 31">
                            <a:extLst>
                              <a:ext uri="{FF2B5EF4-FFF2-40B4-BE49-F238E27FC236}">
                                <a16:creationId xmlns:a16="http://schemas.microsoft.com/office/drawing/2014/main" id="{B72364B2-D231-5C82-9A12-AFBC96D65E5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86297" y="1929502"/>
                            <a:ext cx="2060513" cy="83099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r>
                              <a:rPr lang="en-FR" sz="1600" dirty="0">
                                <a:solidFill>
                                  <a:srgbClr val="C00000"/>
                                </a:solidFill>
                                <a:latin typeface="Avenir Next" panose="020B0503020202020204" pitchFamily="34" charset="0"/>
                              </a:rPr>
                              <a:t>analog stage based </a:t>
                            </a:r>
                          </a:p>
                          <a:p>
                            <a:r>
                              <a:rPr lang="en-FR" sz="1600" dirty="0">
                                <a:solidFill>
                                  <a:srgbClr val="C00000"/>
                                </a:solidFill>
                                <a:latin typeface="Avenir Next" panose="020B0503020202020204" pitchFamily="34" charset="0"/>
                              </a:rPr>
                              <a:t>on DPTS (CERN IP) </a:t>
                            </a:r>
                            <a:r>
                              <a:rPr lang="en-FR" sz="1600" dirty="0">
                                <a:solidFill>
                                  <a:srgbClr val="00B30B"/>
                                </a:solidFill>
                                <a:latin typeface="Avenir Next" panose="020B0503020202020204" pitchFamily="34" charset="0"/>
                              </a:rPr>
                              <a:t>w/ tunable current</a:t>
                            </a:r>
                          </a:p>
                        </p:txBody>
                      </p:sp>
                      <p:cxnSp>
                        <p:nvCxnSpPr>
                          <p:cNvPr id="33" name="Straight Arrow Connector 32">
                            <a:extLst>
                              <a:ext uri="{FF2B5EF4-FFF2-40B4-BE49-F238E27FC236}">
                                <a16:creationId xmlns:a16="http://schemas.microsoft.com/office/drawing/2014/main" id="{1AA1825C-C5F5-CD0E-60F7-AE4489043B1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171902" y="3722611"/>
                            <a:ext cx="0" cy="180000"/>
                          </a:xfrm>
                          <a:prstGeom prst="straightConnector1">
                            <a:avLst/>
                          </a:prstGeom>
                          <a:ln w="15875">
                            <a:solidFill>
                              <a:schemeClr val="tx1"/>
                            </a:solidFill>
                            <a:tailEnd type="triangle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41" name="Group 40">
                          <a:extLst>
                            <a:ext uri="{FF2B5EF4-FFF2-40B4-BE49-F238E27FC236}">
                              <a16:creationId xmlns:a16="http://schemas.microsoft.com/office/drawing/2014/main" id="{2496A92B-8061-14A3-F253-726E57B24D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063087" y="2082566"/>
                          <a:ext cx="5905086" cy="3883336"/>
                          <a:chOff x="6063087" y="2004508"/>
                          <a:chExt cx="5905086" cy="3883336"/>
                        </a:xfrm>
                      </p:grpSpPr>
                      <p:grpSp>
                        <p:nvGrpSpPr>
                          <p:cNvPr id="38" name="Group 37">
                            <a:extLst>
                              <a:ext uri="{FF2B5EF4-FFF2-40B4-BE49-F238E27FC236}">
                                <a16:creationId xmlns:a16="http://schemas.microsoft.com/office/drawing/2014/main" id="{6DFA2900-995D-6608-36BD-9965E62FE62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90729" y="2004508"/>
                            <a:ext cx="5277444" cy="3883336"/>
                            <a:chOff x="6873601" y="1993357"/>
                            <a:chExt cx="4793492" cy="3458508"/>
                          </a:xfrm>
                        </p:grpSpPr>
                        <p:pic>
                          <p:nvPicPr>
                            <p:cNvPr id="35" name="Picture 34">
                              <a:extLst>
                                <a:ext uri="{FF2B5EF4-FFF2-40B4-BE49-F238E27FC236}">
                                  <a16:creationId xmlns:a16="http://schemas.microsoft.com/office/drawing/2014/main" id="{320E0E1F-1FE0-5503-A452-A438238DBCD3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873601" y="1993357"/>
                              <a:ext cx="4793492" cy="345850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7" name="Picture 36">
                              <a:extLst>
                                <a:ext uri="{FF2B5EF4-FFF2-40B4-BE49-F238E27FC236}">
                                  <a16:creationId xmlns:a16="http://schemas.microsoft.com/office/drawing/2014/main" id="{0D7641CC-7B50-2864-53B2-3438717BCEC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01968" y="2210462"/>
                              <a:ext cx="3960404" cy="2261177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sp>
                        <p:nvSpPr>
                          <p:cNvPr id="40" name="TextBox 39">
                            <a:extLst>
                              <a:ext uri="{FF2B5EF4-FFF2-40B4-BE49-F238E27FC236}">
                                <a16:creationId xmlns:a16="http://schemas.microsoft.com/office/drawing/2014/main" id="{271C86E2-BB9D-9D6E-708F-D997E73C084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5646843" y="3826327"/>
                            <a:ext cx="1171041" cy="33855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FR" sz="1600" dirty="0">
                                <a:latin typeface="Avenir Next" panose="020B0503020202020204" pitchFamily="34" charset="0"/>
                              </a:rPr>
                              <a:t>floor plan</a:t>
                            </a:r>
                          </a:p>
                        </p:txBody>
                      </p:sp>
                    </p:grpSp>
                    <p:cxnSp>
                      <p:nvCxnSpPr>
                        <p:cNvPr id="42" name="Straight Arrow Connector 41">
                          <a:extLst>
                            <a:ext uri="{FF2B5EF4-FFF2-40B4-BE49-F238E27FC236}">
                              <a16:creationId xmlns:a16="http://schemas.microsoft.com/office/drawing/2014/main" id="{5758B581-ECF8-1E2C-39F5-D5268253538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16541" y="4065858"/>
                          <a:ext cx="495499" cy="0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F64C3B69-3A40-61BD-DB8A-B0A8A9EA64E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5354833" y="3297355"/>
                        <a:ext cx="2315541" cy="338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600" dirty="0">
                            <a:solidFill>
                              <a:srgbClr val="00B30B"/>
                            </a:solidFill>
                            <a:latin typeface="Avenir Next" panose="020B0503020202020204" pitchFamily="34" charset="0"/>
                          </a:rPr>
                          <a:t>footprint issue</a:t>
                        </a:r>
                        <a:endParaRPr lang="en-FR" sz="1600" dirty="0">
                          <a:solidFill>
                            <a:srgbClr val="00B30B"/>
                          </a:solidFill>
                          <a:latin typeface="Avenir Next" panose="020B0503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" name="TextBox 1">
                      <a:extLst>
                        <a:ext uri="{FF2B5EF4-FFF2-40B4-BE49-F238E27FC236}">
                          <a16:creationId xmlns:a16="http://schemas.microsoft.com/office/drawing/2014/main" id="{38F011F3-C992-08D6-9726-D32F849786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0920" y="5387627"/>
                      <a:ext cx="640786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FR" sz="16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           </a:t>
                      </a:r>
                      <a:r>
                        <a:rPr lang="en-FR" sz="1600" dirty="0">
                          <a:latin typeface="Avenir Next" panose="020B0503020202020204" pitchFamily="34" charset="0"/>
                        </a:rPr>
                        <a:t>EoC</a:t>
                      </a:r>
                      <a:r>
                        <a:rPr lang="en-FR" sz="16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FR" sz="1600" dirty="0">
                          <a:solidFill>
                            <a:srgbClr val="00B30B"/>
                          </a:solidFill>
                          <a:latin typeface="Avenir Next" panose="020B0503020202020204" pitchFamily="34" charset="0"/>
                        </a:rPr>
                        <a:t>synchronous or asynchronous </a:t>
                      </a:r>
                      <a:r>
                        <a:rPr lang="en-FR" sz="16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synergy with OCOTPUS </a:t>
                      </a:r>
                    </a:p>
                  </p:txBody>
                </p:sp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B28BD184-AFA5-C69F-2253-EFAD852BC33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20989" y="1507607"/>
                      <a:ext cx="146225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30B"/>
                          </a:solidFill>
                          <a:latin typeface="Avenir Next" panose="020B0503020202020204" pitchFamily="34" charset="0"/>
                        </a:rPr>
                        <a:t>p</a:t>
                      </a:r>
                      <a:r>
                        <a:rPr lang="en-FR" sz="1600" dirty="0">
                          <a:solidFill>
                            <a:srgbClr val="00B30B"/>
                          </a:solidFill>
                          <a:latin typeface="Avenir Next" panose="020B0503020202020204" pitchFamily="34" charset="0"/>
                        </a:rPr>
                        <a:t>itch tbd</a:t>
                      </a:r>
                    </a:p>
                  </p:txBody>
                </p:sp>
              </p:grpSp>
              <p:sp>
                <p:nvSpPr>
                  <p:cNvPr id="12" name="Left Brace 11">
                    <a:extLst>
                      <a:ext uri="{FF2B5EF4-FFF2-40B4-BE49-F238E27FC236}">
                        <a16:creationId xmlns:a16="http://schemas.microsoft.com/office/drawing/2014/main" id="{A5D6C289-0EDD-BAB1-4B04-E961BF31CFF5}"/>
                      </a:ext>
                    </a:extLst>
                  </p:cNvPr>
                  <p:cNvSpPr/>
                  <p:nvPr/>
                </p:nvSpPr>
                <p:spPr>
                  <a:xfrm>
                    <a:off x="578772" y="1066845"/>
                    <a:ext cx="165199" cy="4115289"/>
                  </a:xfrm>
                  <a:prstGeom prst="leftBrace">
                    <a:avLst>
                      <a:gd name="adj1" fmla="val 0"/>
                      <a:gd name="adj2" fmla="val 50000"/>
                    </a:avLst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ACBD020-A9DD-BC1C-FE46-2100C57BC12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402583" y="3004221"/>
                    <a:ext cx="161431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dirty="0">
                        <a:latin typeface="Avenir Next" panose="020B0503020202020204" pitchFamily="34" charset="0"/>
                      </a:rPr>
                      <a:t>p</a:t>
                    </a:r>
                    <a:r>
                      <a:rPr lang="en-FR" dirty="0">
                        <a:latin typeface="Avenir Next" panose="020B0503020202020204" pitchFamily="34" charset="0"/>
                      </a:rPr>
                      <a:t>ixel matrix</a:t>
                    </a:r>
                    <a:endParaRPr lang="en-FR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D2168C8-06C0-BD52-A214-565F263A6B58}"/>
                    </a:ext>
                  </a:extLst>
                </p:cNvPr>
                <p:cNvSpPr/>
                <p:nvPr/>
              </p:nvSpPr>
              <p:spPr>
                <a:xfrm flipH="1">
                  <a:off x="1200542" y="5182134"/>
                  <a:ext cx="221972" cy="4907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dirty="0"/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0C92ED7-8FE9-BDBB-1419-305962AA01F7}"/>
                  </a:ext>
                </a:extLst>
              </p:cNvPr>
              <p:cNvSpPr/>
              <p:nvPr/>
            </p:nvSpPr>
            <p:spPr>
              <a:xfrm rot="5400000" flipH="1">
                <a:off x="2181966" y="5281612"/>
                <a:ext cx="221972" cy="490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1420B0D5-CDF4-56E0-2E63-F458E2CD72BF}"/>
                </a:ext>
              </a:extLst>
            </p:cNvPr>
            <p:cNvSpPr/>
            <p:nvPr/>
          </p:nvSpPr>
          <p:spPr>
            <a:xfrm rot="16200000">
              <a:off x="4030381" y="3221652"/>
              <a:ext cx="149635" cy="4507674"/>
            </a:xfrm>
            <a:prstGeom prst="leftBrace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26631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342599</TotalTime>
  <Words>1410</Words>
  <Application>Microsoft Macintosh PowerPoint</Application>
  <PresentationFormat>Widescreen</PresentationFormat>
  <Paragraphs>333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Next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Didier Contardo</cp:lastModifiedBy>
  <cp:revision>14345</cp:revision>
  <cp:lastPrinted>2020-01-16T15:11:18Z</cp:lastPrinted>
  <dcterms:created xsi:type="dcterms:W3CDTF">2015-10-09T13:44:56Z</dcterms:created>
  <dcterms:modified xsi:type="dcterms:W3CDTF">2025-11-27T06:55:20Z</dcterms:modified>
</cp:coreProperties>
</file>