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528" r:id="rId3"/>
    <p:sldId id="574" r:id="rId4"/>
    <p:sldId id="575" r:id="rId5"/>
    <p:sldId id="576" r:id="rId6"/>
    <p:sldId id="577" r:id="rId7"/>
    <p:sldId id="558" r:id="rId8"/>
    <p:sldId id="5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FF00"/>
    <a:srgbClr val="FF33CC"/>
    <a:srgbClr val="800000"/>
    <a:srgbClr val="00CC00"/>
    <a:srgbClr val="66FF33"/>
    <a:srgbClr val="CCFF33"/>
    <a:srgbClr val="FC920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2" autoAdjust="0"/>
    <p:restoredTop sz="86744" autoAdjust="0"/>
  </p:normalViewPr>
  <p:slideViewPr>
    <p:cSldViewPr snapToGrid="0">
      <p:cViewPr varScale="1">
        <p:scale>
          <a:sx n="65" d="100"/>
          <a:sy n="65" d="100"/>
        </p:scale>
        <p:origin x="672" y="-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simulation, 2502.21223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08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ID0080 Preparation of Time of Flight and tracking layers in a FCC-</a:t>
            </a:r>
            <a:r>
              <a:rPr lang="en-US" dirty="0" err="1"/>
              <a:t>ee</a:t>
            </a:r>
            <a:r>
              <a:rPr lang="en-US" dirty="0"/>
              <a:t> detector (portee par </a:t>
            </a:r>
            <a:r>
              <a:rPr lang="en-US" dirty="0" err="1"/>
              <a:t>Gaelle</a:t>
            </a:r>
            <a:r>
              <a:rPr lang="en-US" dirty="0"/>
              <a:t> </a:t>
            </a:r>
            <a:r>
              <a:rPr lang="en-US" dirty="0" err="1"/>
              <a:t>Boudoul</a:t>
            </a:r>
            <a:r>
              <a:rPr lang="en-US" dirty="0"/>
              <a:t> a l'IP2I)</a:t>
            </a:r>
          </a:p>
          <a:p>
            <a:endParaRPr lang="en-US" dirty="0"/>
          </a:p>
          <a:p>
            <a:r>
              <a:rPr lang="en-US" dirty="0"/>
              <a:t>ID0101 Development of an ultra-light drift chamber with PID capabilities for the IDEA detector  (portee par Gabriel Charles a </a:t>
            </a:r>
            <a:r>
              <a:rPr lang="en-US" dirty="0" err="1"/>
              <a:t>l'IJCLAB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ID0110 A segmented crystal dual-readout electromagnetic calorimeter for FCC-</a:t>
            </a:r>
            <a:r>
              <a:rPr lang="en-US" dirty="0" err="1"/>
              <a:t>ee</a:t>
            </a:r>
            <a:r>
              <a:rPr lang="en-US" dirty="0"/>
              <a:t> (portee par Suzanne Gascon a l'IP2I)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78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simulation, strong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59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4D245-E922-490E-91CD-C5BC51A0A9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20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simulation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4D245-E922-490E-91CD-C5BC51A0A9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6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16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12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11/03/2016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/>
              <a:t>S. GASCON-SHOTKIN  Les Rencontres de </a:t>
            </a:r>
            <a:r>
              <a:rPr lang="nl-NL" dirty="0" err="1"/>
              <a:t>physique</a:t>
            </a:r>
            <a:r>
              <a:rPr lang="nl-NL" dirty="0"/>
              <a:t> de la </a:t>
            </a:r>
            <a:r>
              <a:rPr lang="nl-NL" dirty="0" err="1"/>
              <a:t>Vallee</a:t>
            </a:r>
            <a:r>
              <a:rPr lang="nl-NL" dirty="0"/>
              <a:t> </a:t>
            </a:r>
            <a:r>
              <a:rPr lang="nl-NL" dirty="0" err="1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27/11/2025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27/11/2025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83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2873880" y="5455080"/>
            <a:ext cx="7891920" cy="108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46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7891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62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72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94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873880" y="4905720"/>
            <a:ext cx="7891920" cy="170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00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989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91776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77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27/11/2025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17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873880" y="602316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140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91776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93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54220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21052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87388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554220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21052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29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27/11/2025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27/11/2025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27/11/2025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27/11/2025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27/11/2025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27/11/2025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27/11/2025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27/11/2025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114300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394720" y="708480"/>
            <a:ext cx="8247600" cy="29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Economica"/>
              </a:rPr>
              <a:t>Titre de la diapositive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394720" y="236160"/>
            <a:ext cx="6749640" cy="456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FFFFFF"/>
                </a:solidFill>
                <a:latin typeface="Economica"/>
              </a:rPr>
              <a:t>Titre de la diapositive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4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.png"/><Relationship Id="rId10" Type="http://schemas.openxmlformats.org/officeDocument/2006/relationships/image" Target="../media/image2.emf"/><Relationship Id="rId4" Type="http://schemas.openxmlformats.org/officeDocument/2006/relationships/image" Target="../media/image4.pn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56CDFB-0C21-0E9B-5921-7E41534A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65" y="1853905"/>
            <a:ext cx="4131542" cy="323217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185056" y="114189"/>
            <a:ext cx="12443724" cy="692696"/>
          </a:xfrm>
        </p:spPr>
        <p:txBody>
          <a:bodyPr>
            <a:noAutofit/>
          </a:bodyPr>
          <a:lstStyle/>
          <a:p>
            <a:pPr algn="ctr"/>
            <a:r>
              <a:rPr lang="fr-FR" sz="3400" b="1" dirty="0"/>
              <a:t>The </a:t>
            </a:r>
            <a:r>
              <a:rPr lang="fr-FR" sz="3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400" b="1" dirty="0"/>
              <a:t>nnovative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400" b="1" dirty="0"/>
              <a:t>etector for </a:t>
            </a:r>
            <a:r>
              <a:rPr lang="fr-FR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400" b="1" dirty="0" err="1"/>
              <a:t>+e</a:t>
            </a:r>
            <a:r>
              <a:rPr lang="fr-FR" sz="3400" b="1" dirty="0"/>
              <a:t>-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400" b="1" dirty="0"/>
              <a:t>ccelerator (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fr-FR" sz="3400" b="1" dirty="0"/>
              <a:t>) Detector Concept</a:t>
            </a:r>
            <a:endParaRPr lang="fr-FR" sz="3400" b="1" dirty="0">
              <a:solidFill>
                <a:srgbClr val="00B050"/>
              </a:solidFill>
            </a:endParaRPr>
          </a:p>
        </p:txBody>
      </p:sp>
      <p:sp>
        <p:nvSpPr>
          <p:cNvPr id="3" name="Titre 5"/>
          <p:cNvSpPr txBox="1">
            <a:spLocks/>
          </p:cNvSpPr>
          <p:nvPr/>
        </p:nvSpPr>
        <p:spPr>
          <a:xfrm>
            <a:off x="112890" y="5862898"/>
            <a:ext cx="1195493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Suzanne GASCON-SHOTKIN</a:t>
            </a:r>
          </a:p>
          <a:p>
            <a:pPr algn="ctr"/>
            <a:r>
              <a:rPr lang="en-US" sz="1600" b="1" dirty="0"/>
              <a:t>5</a:t>
            </a:r>
            <a:r>
              <a:rPr lang="en-US" sz="1600" b="1" baseline="30000" dirty="0"/>
              <a:t>th</a:t>
            </a:r>
            <a:r>
              <a:rPr lang="en-US" sz="1600" b="1" dirty="0"/>
              <a:t> FCC/DRD Workshop</a:t>
            </a:r>
          </a:p>
          <a:p>
            <a:pPr algn="ctr"/>
            <a:r>
              <a:rPr lang="en-US" sz="1600" b="1" dirty="0"/>
              <a:t>APC/LPNHE Paris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27 </a:t>
            </a:r>
            <a:r>
              <a:rPr lang="en-US" sz="1600" b="1" dirty="0" err="1">
                <a:solidFill>
                  <a:srgbClr val="FF0000"/>
                </a:solidFill>
              </a:rPr>
              <a:t>novembre</a:t>
            </a:r>
            <a:r>
              <a:rPr lang="en-US" sz="1600" b="1" dirty="0">
                <a:solidFill>
                  <a:srgbClr val="FF0000"/>
                </a:solidFill>
              </a:rPr>
              <a:t> 2025</a:t>
            </a:r>
            <a:endParaRPr lang="en-US" sz="1600" b="1" strike="sngStrike" dirty="0"/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" y="5860318"/>
            <a:ext cx="897890" cy="897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731" y="5781854"/>
            <a:ext cx="944962" cy="10668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1494" y="1667949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IDEA </a:t>
            </a:r>
            <a:r>
              <a:rPr lang="fr-FR" dirty="0"/>
              <a:t>detector concept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1A7B93D-432D-43A6-9057-CC5008887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0" y="5815233"/>
            <a:ext cx="1209675" cy="942975"/>
          </a:xfrm>
          <a:prstGeom prst="rect">
            <a:avLst/>
          </a:prstGeom>
        </p:spPr>
      </p:pic>
      <p:pic>
        <p:nvPicPr>
          <p:cNvPr id="2" name="IDEA_full_labeled.png" descr="IDEA_full_labeled.png">
            <a:extLst>
              <a:ext uri="{FF2B5EF4-FFF2-40B4-BE49-F238E27FC236}">
                <a16:creationId xmlns:a16="http://schemas.microsoft.com/office/drawing/2014/main" id="{851B0907-7286-F613-0ECF-9430E08FB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892" y="1558143"/>
            <a:ext cx="7385143" cy="374171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E929FA-9BD3-734F-5FC2-FA2E4467E803}"/>
              </a:ext>
            </a:extLst>
          </p:cNvPr>
          <p:cNvSpPr txBox="1"/>
          <p:nvPr/>
        </p:nvSpPr>
        <p:spPr>
          <a:xfrm>
            <a:off x="8555855" y="5781854"/>
            <a:ext cx="622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arXiv:2502.21223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0866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56CDFB-0C21-0E9B-5921-7E41534A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859" y="1523705"/>
            <a:ext cx="4131542" cy="323217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185056" y="114189"/>
            <a:ext cx="12443724" cy="692696"/>
          </a:xfrm>
        </p:spPr>
        <p:txBody>
          <a:bodyPr>
            <a:noAutofit/>
          </a:bodyPr>
          <a:lstStyle/>
          <a:p>
            <a:pPr algn="ctr"/>
            <a:r>
              <a:rPr lang="fr-FR" sz="3400" b="1" dirty="0"/>
              <a:t>The </a:t>
            </a:r>
            <a:r>
              <a:rPr lang="fr-FR" sz="3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400" b="1" dirty="0"/>
              <a:t>nnovative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400" b="1" dirty="0"/>
              <a:t>etector for </a:t>
            </a:r>
            <a:r>
              <a:rPr lang="fr-FR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400" b="1" dirty="0" err="1"/>
              <a:t>+e</a:t>
            </a:r>
            <a:r>
              <a:rPr lang="fr-FR" sz="3400" b="1" dirty="0"/>
              <a:t>-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400" b="1" dirty="0"/>
              <a:t>ccelerator (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fr-FR" sz="3400" b="1" dirty="0"/>
              <a:t>) Detector Concept</a:t>
            </a:r>
            <a:endParaRPr lang="fr-FR" sz="3400" b="1" dirty="0">
              <a:solidFill>
                <a:srgbClr val="00B05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" y="5860318"/>
            <a:ext cx="897890" cy="897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731" y="5781854"/>
            <a:ext cx="944962" cy="10668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88388" y="1337749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IDEA </a:t>
            </a:r>
            <a:r>
              <a:rPr lang="fr-FR" dirty="0"/>
              <a:t>detector concept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1A7B93D-432D-43A6-9057-CC5008887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0" y="5815233"/>
            <a:ext cx="1209675" cy="942975"/>
          </a:xfrm>
          <a:prstGeom prst="rect">
            <a:avLst/>
          </a:prstGeom>
        </p:spPr>
      </p:pic>
      <p:sp>
        <p:nvSpPr>
          <p:cNvPr id="16" name="Beam pipe: R∼1.0 cm">
            <a:extLst>
              <a:ext uri="{FF2B5EF4-FFF2-40B4-BE49-F238E27FC236}">
                <a16:creationId xmlns:a16="http://schemas.microsoft.com/office/drawing/2014/main" id="{29830D78-6598-3EFC-86C8-5A5DF57FF78C}"/>
              </a:ext>
            </a:extLst>
          </p:cNvPr>
          <p:cNvSpPr txBox="1"/>
          <p:nvPr/>
        </p:nvSpPr>
        <p:spPr>
          <a:xfrm>
            <a:off x="760481" y="5218092"/>
            <a:ext cx="2408032" cy="527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lnSpc>
                <a:spcPct val="120000"/>
              </a:lnSpc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Beam pipe</a:t>
            </a: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: R∼1.0 cm</a:t>
            </a:r>
          </a:p>
        </p:txBody>
      </p:sp>
      <p:sp>
        <p:nvSpPr>
          <p:cNvPr id="17" name="Vertex:…">
            <a:extLst>
              <a:ext uri="{FF2B5EF4-FFF2-40B4-BE49-F238E27FC236}">
                <a16:creationId xmlns:a16="http://schemas.microsoft.com/office/drawing/2014/main" id="{524E442C-A89B-1B6A-6A7A-3F9A2FE2F5DC}"/>
              </a:ext>
            </a:extLst>
          </p:cNvPr>
          <p:cNvSpPr txBox="1"/>
          <p:nvPr/>
        </p:nvSpPr>
        <p:spPr>
          <a:xfrm>
            <a:off x="760481" y="4303199"/>
            <a:ext cx="2289088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Vertex</a:t>
            </a:r>
            <a:r>
              <a:rPr sz="2000" dirty="0">
                <a:solidFill>
                  <a:srgbClr val="172B47"/>
                </a:solidFill>
              </a:rPr>
              <a:t>: 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5 MAPS layers 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R = 1.37-31.5 cm</a:t>
            </a:r>
          </a:p>
        </p:txBody>
      </p:sp>
      <p:sp>
        <p:nvSpPr>
          <p:cNvPr id="19" name="Drift Chamber: 112 layers…">
            <a:extLst>
              <a:ext uri="{FF2B5EF4-FFF2-40B4-BE49-F238E27FC236}">
                <a16:creationId xmlns:a16="http://schemas.microsoft.com/office/drawing/2014/main" id="{01C4CDCD-C52B-52CC-A56C-86E0AC1369C5}"/>
              </a:ext>
            </a:extLst>
          </p:cNvPr>
          <p:cNvSpPr txBox="1"/>
          <p:nvPr/>
        </p:nvSpPr>
        <p:spPr>
          <a:xfrm>
            <a:off x="741690" y="3711420"/>
            <a:ext cx="3055003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latin typeface="+mj-lt"/>
                <a:ea typeface="+mj-ea"/>
                <a:cs typeface="+mj-cs"/>
                <a:sym typeface="Helvetica"/>
              </a:rPr>
              <a:t>Drift Chamber</a:t>
            </a:r>
            <a:r>
              <a:rPr sz="2000" dirty="0"/>
              <a:t>: 112</a:t>
            </a:r>
            <a:r>
              <a:rPr sz="2000" dirty="0">
                <a:latin typeface="Adobe Arabic Bold"/>
                <a:ea typeface="Adobe Arabic Bold"/>
                <a:cs typeface="Adobe Arabic Bold"/>
                <a:sym typeface="Adobe Arabic Bold"/>
              </a:rPr>
              <a:t> </a:t>
            </a:r>
            <a:r>
              <a:rPr sz="2000" dirty="0"/>
              <a:t>layers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4 m long, R = 35-200 cm</a:t>
            </a:r>
          </a:p>
        </p:txBody>
      </p:sp>
      <p:sp>
        <p:nvSpPr>
          <p:cNvPr id="20" name="Outer Silicon wrapper:…">
            <a:extLst>
              <a:ext uri="{FF2B5EF4-FFF2-40B4-BE49-F238E27FC236}">
                <a16:creationId xmlns:a16="http://schemas.microsoft.com/office/drawing/2014/main" id="{75EDD4BE-C069-BB6D-94C6-1B28D893FDA4}"/>
              </a:ext>
            </a:extLst>
          </p:cNvPr>
          <p:cNvSpPr txBox="1"/>
          <p:nvPr/>
        </p:nvSpPr>
        <p:spPr>
          <a:xfrm>
            <a:off x="760481" y="3172860"/>
            <a:ext cx="6196446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Outer Silicon wrapper</a:t>
            </a:r>
            <a:r>
              <a:rPr sz="2000" dirty="0">
                <a:solidFill>
                  <a:srgbClr val="172B47"/>
                </a:solidFill>
              </a:rPr>
              <a:t>: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dirty="0">
                <a:solidFill>
                  <a:srgbClr val="172B47"/>
                </a:solidFill>
              </a:rPr>
              <a:t>R = 200-215 cm</a:t>
            </a:r>
          </a:p>
        </p:txBody>
      </p:sp>
      <p:sp>
        <p:nvSpPr>
          <p:cNvPr id="21" name="DR crystal ecal: ~ 22 X0…">
            <a:extLst>
              <a:ext uri="{FF2B5EF4-FFF2-40B4-BE49-F238E27FC236}">
                <a16:creationId xmlns:a16="http://schemas.microsoft.com/office/drawing/2014/main" id="{543A0DD3-E2B4-B439-06F1-918C6D215264}"/>
              </a:ext>
            </a:extLst>
          </p:cNvPr>
          <p:cNvSpPr txBox="1"/>
          <p:nvPr/>
        </p:nvSpPr>
        <p:spPr>
          <a:xfrm>
            <a:off x="760481" y="2525330"/>
            <a:ext cx="2492927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DR crystal </a:t>
            </a:r>
            <a:r>
              <a:rPr sz="2000" b="1" dirty="0" err="1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ecal</a:t>
            </a: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: ~ 22 X</a:t>
            </a:r>
            <a:r>
              <a:rPr sz="2000" baseline="-5999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0</a:t>
            </a:r>
          </a:p>
          <a:p>
            <a:pPr indent="355600" algn="l" defTabSz="821531"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R = 215-250 cm</a:t>
            </a:r>
          </a:p>
        </p:txBody>
      </p:sp>
      <p:sp>
        <p:nvSpPr>
          <p:cNvPr id="22" name="Superconducting solenoid coil:…">
            <a:extLst>
              <a:ext uri="{FF2B5EF4-FFF2-40B4-BE49-F238E27FC236}">
                <a16:creationId xmlns:a16="http://schemas.microsoft.com/office/drawing/2014/main" id="{1F13FC9F-0D5A-7955-CDDD-ED51197C1459}"/>
              </a:ext>
            </a:extLst>
          </p:cNvPr>
          <p:cNvSpPr txBox="1"/>
          <p:nvPr/>
        </p:nvSpPr>
        <p:spPr>
          <a:xfrm>
            <a:off x="741690" y="1906956"/>
            <a:ext cx="3430747" cy="73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lnSpc>
                <a:spcPct val="90000"/>
              </a:lnSpc>
              <a:defRPr sz="4800">
                <a:solidFill>
                  <a:srgbClr val="1DB10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dirty="0">
                <a:solidFill>
                  <a:srgbClr val="76D6FF"/>
                </a:solidFill>
                <a:latin typeface="Adobe Arabic Bold"/>
                <a:ea typeface="Adobe Arabic Bold"/>
                <a:cs typeface="Adobe Arabic Bold"/>
                <a:sym typeface="Adobe Arabic Bold"/>
              </a:rPr>
              <a:t>Superconducting</a:t>
            </a:r>
            <a:r>
              <a:rPr sz="2000" dirty="0">
                <a:solidFill>
                  <a:srgbClr val="76D6FF"/>
                </a:solidFill>
              </a:rPr>
              <a:t> </a:t>
            </a:r>
            <a:r>
              <a:rPr sz="2000" dirty="0">
                <a:solidFill>
                  <a:srgbClr val="76D6FF"/>
                </a:solidFill>
                <a:latin typeface="Adobe Arabic Bold"/>
                <a:ea typeface="Adobe Arabic Bold"/>
                <a:cs typeface="Adobe Arabic Bold"/>
                <a:sym typeface="Adobe Arabic Bold"/>
              </a:rPr>
              <a:t>solenoid coil:</a:t>
            </a:r>
            <a:r>
              <a:rPr sz="2000" dirty="0">
                <a:latin typeface="Adobe Arabic Bold"/>
                <a:ea typeface="Adobe Arabic Bold"/>
                <a:cs typeface="Adobe Arabic Bold"/>
                <a:sym typeface="Adobe Arabic Bold"/>
              </a:rPr>
              <a:t> </a:t>
            </a:r>
          </a:p>
          <a:p>
            <a:pPr indent="359999" algn="l" defTabSz="821531">
              <a:lnSpc>
                <a:spcPct val="90000"/>
              </a:lnSpc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FF260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3 T</a:t>
            </a: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, R ∼ 2.5-2.8 m</a:t>
            </a:r>
          </a:p>
        </p:txBody>
      </p:sp>
      <p:sp>
        <p:nvSpPr>
          <p:cNvPr id="23" name="Dual-Readout Calorimeter:…">
            <a:extLst>
              <a:ext uri="{FF2B5EF4-FFF2-40B4-BE49-F238E27FC236}">
                <a16:creationId xmlns:a16="http://schemas.microsoft.com/office/drawing/2014/main" id="{0BD3ED57-0BCB-355B-8BC2-4C2AA21DC908}"/>
              </a:ext>
            </a:extLst>
          </p:cNvPr>
          <p:cNvSpPr txBox="1"/>
          <p:nvPr/>
        </p:nvSpPr>
        <p:spPr>
          <a:xfrm>
            <a:off x="792248" y="1312852"/>
            <a:ext cx="2196242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latin typeface="+mj-lt"/>
                <a:ea typeface="+mj-ea"/>
                <a:cs typeface="+mj-cs"/>
                <a:sym typeface="Helvetica"/>
              </a:rPr>
              <a:t>Dual-Readout </a:t>
            </a:r>
            <a:r>
              <a:rPr lang="en-US" sz="2000" b="1" dirty="0" err="1">
                <a:latin typeface="+mj-lt"/>
                <a:ea typeface="+mj-ea"/>
                <a:cs typeface="+mj-cs"/>
                <a:sym typeface="Helvetica"/>
              </a:rPr>
              <a:t>hcal</a:t>
            </a:r>
            <a:r>
              <a:rPr sz="2000" dirty="0"/>
              <a:t>: 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R = 280-460 cm</a:t>
            </a:r>
          </a:p>
        </p:txBody>
      </p:sp>
      <p:sp>
        <p:nvSpPr>
          <p:cNvPr id="24" name="Yoke + Muon chambers…">
            <a:extLst>
              <a:ext uri="{FF2B5EF4-FFF2-40B4-BE49-F238E27FC236}">
                <a16:creationId xmlns:a16="http://schemas.microsoft.com/office/drawing/2014/main" id="{9B2274C6-0A90-7079-0383-C850C296A9E2}"/>
              </a:ext>
            </a:extLst>
          </p:cNvPr>
          <p:cNvSpPr txBox="1"/>
          <p:nvPr/>
        </p:nvSpPr>
        <p:spPr>
          <a:xfrm>
            <a:off x="747369" y="675070"/>
            <a:ext cx="2541208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 b="1">
                <a:solidFill>
                  <a:srgbClr val="E19AE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>
                <a:solidFill>
                  <a:srgbClr val="172B47"/>
                </a:solidFill>
              </a:rPr>
              <a:t>Yoke + Muon chambers</a:t>
            </a:r>
          </a:p>
          <a:p>
            <a:pPr indent="355600" algn="l"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dirty="0">
                <a:solidFill>
                  <a:srgbClr val="172B47"/>
                </a:solidFill>
              </a:rPr>
              <a:t>R = 460-570 cm</a:t>
            </a:r>
          </a:p>
        </p:txBody>
      </p:sp>
      <p:sp>
        <p:nvSpPr>
          <p:cNvPr id="2" name="Google Shape;450;p4">
            <a:extLst>
              <a:ext uri="{FF2B5EF4-FFF2-40B4-BE49-F238E27FC236}">
                <a16:creationId xmlns:a16="http://schemas.microsoft.com/office/drawing/2014/main" id="{076E3BEA-6A2C-7C13-879D-590695005F1F}"/>
              </a:ext>
            </a:extLst>
          </p:cNvPr>
          <p:cNvSpPr/>
          <p:nvPr/>
        </p:nvSpPr>
        <p:spPr>
          <a:xfrm>
            <a:off x="4020227" y="6568746"/>
            <a:ext cx="7130143" cy="3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5th FCC/DRD France Workshop </a:t>
            </a:r>
            <a:r>
              <a:rPr lang="fr-FR" sz="1200" kern="0" dirty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APC/LPNHE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Paris 27/11/2025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51A7AF-0900-2B3F-9CF0-6EBE168AC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37" y="3536523"/>
            <a:ext cx="613034" cy="4620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37A643-500F-683B-A949-3F7C048AB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67" y="2512593"/>
            <a:ext cx="587277" cy="527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53CB00-D9DF-DD73-56D4-8F61F3C42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67" y="3998493"/>
            <a:ext cx="587277" cy="527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280BAB9-E1EF-6D40-F757-CC600649DC75}"/>
              </a:ext>
            </a:extLst>
          </p:cNvPr>
          <p:cNvSpPr txBox="1"/>
          <p:nvPr/>
        </p:nvSpPr>
        <p:spPr>
          <a:xfrm>
            <a:off x="3792494" y="4876019"/>
            <a:ext cx="83995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ID0080 Preparation of Time of Flight and tracking layers in a FCC-</a:t>
            </a:r>
            <a:r>
              <a:rPr lang="en-US" sz="1600" dirty="0" err="1"/>
              <a:t>ee</a:t>
            </a:r>
            <a:r>
              <a:rPr lang="en-US" sz="1600" dirty="0"/>
              <a:t> detector (portee par </a:t>
            </a:r>
            <a:r>
              <a:rPr lang="en-US" sz="1600" dirty="0" err="1"/>
              <a:t>Gaelle</a:t>
            </a:r>
            <a:r>
              <a:rPr lang="en-US" sz="1600" dirty="0"/>
              <a:t> </a:t>
            </a:r>
            <a:r>
              <a:rPr lang="en-US" sz="1600" dirty="0" err="1"/>
              <a:t>Boudoul</a:t>
            </a:r>
            <a:r>
              <a:rPr lang="en-US" sz="1600" dirty="0"/>
              <a:t> </a:t>
            </a:r>
            <a:r>
              <a:rPr lang="fr-FR" sz="1600" dirty="0"/>
              <a:t>à</a:t>
            </a:r>
            <a:r>
              <a:rPr lang="en-US" sz="1600" dirty="0"/>
              <a:t> l'IP2I)</a:t>
            </a:r>
          </a:p>
          <a:p>
            <a:r>
              <a:rPr lang="en-US" sz="1600" dirty="0"/>
              <a:t>ID0101 Development of an ultra-light drift chamber with PID capabilities for the IDEA detector  (portee par Gabriel Charles à </a:t>
            </a:r>
            <a:r>
              <a:rPr lang="en-US" sz="1600" dirty="0" err="1"/>
              <a:t>l'IJCLAB</a:t>
            </a:r>
            <a:r>
              <a:rPr lang="en-US" sz="1600" dirty="0"/>
              <a:t>)</a:t>
            </a:r>
          </a:p>
          <a:p>
            <a:r>
              <a:rPr lang="en-US" sz="1600" dirty="0"/>
              <a:t>ID0110 A segmented crystal dual-readout electromagnetic calorimeter for FCC-</a:t>
            </a:r>
            <a:r>
              <a:rPr lang="en-US" sz="1600" dirty="0" err="1"/>
              <a:t>ee</a:t>
            </a:r>
            <a:r>
              <a:rPr lang="en-US" sz="1600" dirty="0"/>
              <a:t> (portee par Suzanne Gascon à l'IP2I)</a:t>
            </a:r>
          </a:p>
        </p:txBody>
      </p:sp>
    </p:spTree>
    <p:extLst>
      <p:ext uri="{BB962C8B-B14F-4D97-AF65-F5344CB8AC3E}">
        <p14:creationId xmlns:p14="http://schemas.microsoft.com/office/powerpoint/2010/main" val="1475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7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56CDFB-0C21-0E9B-5921-7E41534A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473" y="1478769"/>
            <a:ext cx="4131542" cy="323217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185056" y="114189"/>
            <a:ext cx="12443724" cy="692696"/>
          </a:xfrm>
        </p:spPr>
        <p:txBody>
          <a:bodyPr>
            <a:noAutofit/>
          </a:bodyPr>
          <a:lstStyle/>
          <a:p>
            <a:pPr algn="ctr"/>
            <a:r>
              <a:rPr lang="fr-FR" sz="3400" b="1" dirty="0"/>
              <a:t>The </a:t>
            </a:r>
            <a:r>
              <a:rPr lang="fr-FR" sz="3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400" b="1" dirty="0"/>
              <a:t>nnovative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400" b="1" dirty="0"/>
              <a:t>etector for </a:t>
            </a:r>
            <a:r>
              <a:rPr lang="fr-FR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400" b="1" dirty="0" err="1"/>
              <a:t>+e</a:t>
            </a:r>
            <a:r>
              <a:rPr lang="fr-FR" sz="3400" b="1" dirty="0"/>
              <a:t>-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400" b="1" dirty="0"/>
              <a:t>ccelerator (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fr-FR" sz="3400" b="1" dirty="0"/>
              <a:t>) Detector Concept</a:t>
            </a:r>
            <a:endParaRPr lang="fr-FR" sz="3400" b="1" dirty="0">
              <a:solidFill>
                <a:srgbClr val="00B05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" y="5860318"/>
            <a:ext cx="897890" cy="897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731" y="5781854"/>
            <a:ext cx="944962" cy="10668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2880" y="1292813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IDEA </a:t>
            </a:r>
            <a:r>
              <a:rPr lang="fr-FR" dirty="0"/>
              <a:t>detector concept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1A7B93D-432D-43A6-9057-CC5008887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0" y="5815233"/>
            <a:ext cx="1209675" cy="942975"/>
          </a:xfrm>
          <a:prstGeom prst="rect">
            <a:avLst/>
          </a:prstGeom>
        </p:spPr>
      </p:pic>
      <p:sp>
        <p:nvSpPr>
          <p:cNvPr id="16" name="Beam pipe: R∼1.0 cm">
            <a:extLst>
              <a:ext uri="{FF2B5EF4-FFF2-40B4-BE49-F238E27FC236}">
                <a16:creationId xmlns:a16="http://schemas.microsoft.com/office/drawing/2014/main" id="{29830D78-6598-3EFC-86C8-5A5DF57FF78C}"/>
              </a:ext>
            </a:extLst>
          </p:cNvPr>
          <p:cNvSpPr txBox="1"/>
          <p:nvPr/>
        </p:nvSpPr>
        <p:spPr>
          <a:xfrm>
            <a:off x="760481" y="5218092"/>
            <a:ext cx="2408032" cy="527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lnSpc>
                <a:spcPct val="120000"/>
              </a:lnSpc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Beam pipe</a:t>
            </a: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: R∼1.0 cm</a:t>
            </a:r>
          </a:p>
        </p:txBody>
      </p:sp>
      <p:sp>
        <p:nvSpPr>
          <p:cNvPr id="17" name="Vertex:…">
            <a:extLst>
              <a:ext uri="{FF2B5EF4-FFF2-40B4-BE49-F238E27FC236}">
                <a16:creationId xmlns:a16="http://schemas.microsoft.com/office/drawing/2014/main" id="{524E442C-A89B-1B6A-6A7A-3F9A2FE2F5DC}"/>
              </a:ext>
            </a:extLst>
          </p:cNvPr>
          <p:cNvSpPr txBox="1"/>
          <p:nvPr/>
        </p:nvSpPr>
        <p:spPr>
          <a:xfrm>
            <a:off x="760481" y="4303199"/>
            <a:ext cx="2289088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Vertex</a:t>
            </a:r>
            <a:r>
              <a:rPr sz="2000" dirty="0">
                <a:solidFill>
                  <a:srgbClr val="172B47"/>
                </a:solidFill>
              </a:rPr>
              <a:t>: 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5 MAPS layers 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R = 1.37-31.5 cm</a:t>
            </a:r>
          </a:p>
        </p:txBody>
      </p:sp>
      <p:sp>
        <p:nvSpPr>
          <p:cNvPr id="19" name="Drift Chamber: 112 layers…">
            <a:extLst>
              <a:ext uri="{FF2B5EF4-FFF2-40B4-BE49-F238E27FC236}">
                <a16:creationId xmlns:a16="http://schemas.microsoft.com/office/drawing/2014/main" id="{01C4CDCD-C52B-52CC-A56C-86E0AC1369C5}"/>
              </a:ext>
            </a:extLst>
          </p:cNvPr>
          <p:cNvSpPr txBox="1"/>
          <p:nvPr/>
        </p:nvSpPr>
        <p:spPr>
          <a:xfrm>
            <a:off x="741690" y="3711420"/>
            <a:ext cx="3055003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latin typeface="+mj-lt"/>
                <a:ea typeface="+mj-ea"/>
                <a:cs typeface="+mj-cs"/>
                <a:sym typeface="Helvetica"/>
              </a:rPr>
              <a:t>Drift Chamber</a:t>
            </a:r>
            <a:r>
              <a:rPr sz="2000" dirty="0"/>
              <a:t>: 112</a:t>
            </a:r>
            <a:r>
              <a:rPr sz="2000" dirty="0">
                <a:latin typeface="Adobe Arabic Bold"/>
                <a:ea typeface="Adobe Arabic Bold"/>
                <a:cs typeface="Adobe Arabic Bold"/>
                <a:sym typeface="Adobe Arabic Bold"/>
              </a:rPr>
              <a:t> </a:t>
            </a:r>
            <a:r>
              <a:rPr sz="2000" dirty="0"/>
              <a:t>layers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4 m long, R = 35-200 cm</a:t>
            </a:r>
          </a:p>
        </p:txBody>
      </p:sp>
      <p:sp>
        <p:nvSpPr>
          <p:cNvPr id="20" name="Outer Silicon wrapper:…">
            <a:extLst>
              <a:ext uri="{FF2B5EF4-FFF2-40B4-BE49-F238E27FC236}">
                <a16:creationId xmlns:a16="http://schemas.microsoft.com/office/drawing/2014/main" id="{75EDD4BE-C069-BB6D-94C6-1B28D893FDA4}"/>
              </a:ext>
            </a:extLst>
          </p:cNvPr>
          <p:cNvSpPr txBox="1"/>
          <p:nvPr/>
        </p:nvSpPr>
        <p:spPr>
          <a:xfrm>
            <a:off x="760482" y="3172860"/>
            <a:ext cx="3611746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Outer Silicon wrapper</a:t>
            </a:r>
            <a:r>
              <a:rPr sz="2000" dirty="0">
                <a:solidFill>
                  <a:srgbClr val="172B47"/>
                </a:solidFill>
              </a:rPr>
              <a:t>: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dirty="0">
                <a:solidFill>
                  <a:srgbClr val="172B47"/>
                </a:solidFill>
              </a:rPr>
              <a:t>R = 200-215 cm</a:t>
            </a:r>
          </a:p>
        </p:txBody>
      </p:sp>
      <p:sp>
        <p:nvSpPr>
          <p:cNvPr id="21" name="DR crystal ecal: ~ 22 X0…">
            <a:extLst>
              <a:ext uri="{FF2B5EF4-FFF2-40B4-BE49-F238E27FC236}">
                <a16:creationId xmlns:a16="http://schemas.microsoft.com/office/drawing/2014/main" id="{543A0DD3-E2B4-B439-06F1-918C6D215264}"/>
              </a:ext>
            </a:extLst>
          </p:cNvPr>
          <p:cNvSpPr txBox="1"/>
          <p:nvPr/>
        </p:nvSpPr>
        <p:spPr>
          <a:xfrm>
            <a:off x="760481" y="2525330"/>
            <a:ext cx="2492927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DR crystal </a:t>
            </a:r>
            <a:r>
              <a:rPr sz="2000" b="1" dirty="0" err="1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ecal</a:t>
            </a: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: ~ 22 X</a:t>
            </a:r>
            <a:r>
              <a:rPr sz="2000" baseline="-5999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0</a:t>
            </a:r>
          </a:p>
          <a:p>
            <a:pPr indent="355600" algn="l" defTabSz="821531"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R = 215-250 cm</a:t>
            </a:r>
          </a:p>
        </p:txBody>
      </p:sp>
      <p:sp>
        <p:nvSpPr>
          <p:cNvPr id="22" name="Superconducting solenoid coil:…">
            <a:extLst>
              <a:ext uri="{FF2B5EF4-FFF2-40B4-BE49-F238E27FC236}">
                <a16:creationId xmlns:a16="http://schemas.microsoft.com/office/drawing/2014/main" id="{1F13FC9F-0D5A-7955-CDDD-ED51197C1459}"/>
              </a:ext>
            </a:extLst>
          </p:cNvPr>
          <p:cNvSpPr txBox="1"/>
          <p:nvPr/>
        </p:nvSpPr>
        <p:spPr>
          <a:xfrm>
            <a:off x="741690" y="1906956"/>
            <a:ext cx="3430747" cy="73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lnSpc>
                <a:spcPct val="90000"/>
              </a:lnSpc>
              <a:defRPr sz="4800">
                <a:solidFill>
                  <a:srgbClr val="1DB10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dirty="0">
                <a:solidFill>
                  <a:srgbClr val="76D6FF"/>
                </a:solidFill>
                <a:latin typeface="Adobe Arabic Bold"/>
                <a:ea typeface="Adobe Arabic Bold"/>
                <a:cs typeface="Adobe Arabic Bold"/>
                <a:sym typeface="Adobe Arabic Bold"/>
              </a:rPr>
              <a:t>Superconducting</a:t>
            </a:r>
            <a:r>
              <a:rPr sz="2000" dirty="0">
                <a:solidFill>
                  <a:srgbClr val="76D6FF"/>
                </a:solidFill>
              </a:rPr>
              <a:t> </a:t>
            </a:r>
            <a:r>
              <a:rPr sz="2000" dirty="0">
                <a:solidFill>
                  <a:srgbClr val="76D6FF"/>
                </a:solidFill>
                <a:latin typeface="Adobe Arabic Bold"/>
                <a:ea typeface="Adobe Arabic Bold"/>
                <a:cs typeface="Adobe Arabic Bold"/>
                <a:sym typeface="Adobe Arabic Bold"/>
              </a:rPr>
              <a:t>solenoid coil:</a:t>
            </a:r>
            <a:r>
              <a:rPr sz="2000" dirty="0">
                <a:latin typeface="Adobe Arabic Bold"/>
                <a:ea typeface="Adobe Arabic Bold"/>
                <a:cs typeface="Adobe Arabic Bold"/>
                <a:sym typeface="Adobe Arabic Bold"/>
              </a:rPr>
              <a:t> </a:t>
            </a:r>
          </a:p>
          <a:p>
            <a:pPr indent="359999" algn="l" defTabSz="821531">
              <a:lnSpc>
                <a:spcPct val="90000"/>
              </a:lnSpc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FF260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3 T</a:t>
            </a: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, R ∼ 2.5-2.8 m</a:t>
            </a:r>
          </a:p>
        </p:txBody>
      </p:sp>
      <p:sp>
        <p:nvSpPr>
          <p:cNvPr id="23" name="Dual-Readout Calorimeter:…">
            <a:extLst>
              <a:ext uri="{FF2B5EF4-FFF2-40B4-BE49-F238E27FC236}">
                <a16:creationId xmlns:a16="http://schemas.microsoft.com/office/drawing/2014/main" id="{0BD3ED57-0BCB-355B-8BC2-4C2AA21DC908}"/>
              </a:ext>
            </a:extLst>
          </p:cNvPr>
          <p:cNvSpPr txBox="1"/>
          <p:nvPr/>
        </p:nvSpPr>
        <p:spPr>
          <a:xfrm>
            <a:off x="792248" y="1312852"/>
            <a:ext cx="2196242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b="1" dirty="0">
                <a:latin typeface="+mj-lt"/>
                <a:ea typeface="+mj-ea"/>
                <a:cs typeface="+mj-cs"/>
                <a:sym typeface="Helvetica"/>
              </a:rPr>
              <a:t>DR</a:t>
            </a:r>
            <a:r>
              <a:rPr lang="en-US" sz="2000" b="1" dirty="0">
                <a:latin typeface="+mj-lt"/>
                <a:ea typeface="+mj-ea"/>
                <a:cs typeface="+mj-cs"/>
                <a:sym typeface="Helvetica"/>
              </a:rPr>
              <a:t> fiber</a:t>
            </a:r>
            <a:r>
              <a:rPr sz="2000" b="1"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  <a:sym typeface="Helvetica"/>
              </a:rPr>
              <a:t>hcal</a:t>
            </a:r>
            <a:r>
              <a:rPr sz="2000" dirty="0"/>
              <a:t>: </a:t>
            </a:r>
          </a:p>
          <a:p>
            <a:pPr indent="359999" algn="l" defTabSz="821531"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R = 280-460 cm</a:t>
            </a:r>
          </a:p>
        </p:txBody>
      </p:sp>
      <p:sp>
        <p:nvSpPr>
          <p:cNvPr id="24" name="Yoke + Muon chambers…">
            <a:extLst>
              <a:ext uri="{FF2B5EF4-FFF2-40B4-BE49-F238E27FC236}">
                <a16:creationId xmlns:a16="http://schemas.microsoft.com/office/drawing/2014/main" id="{9B2274C6-0A90-7079-0383-C850C296A9E2}"/>
              </a:ext>
            </a:extLst>
          </p:cNvPr>
          <p:cNvSpPr txBox="1"/>
          <p:nvPr/>
        </p:nvSpPr>
        <p:spPr>
          <a:xfrm>
            <a:off x="747369" y="675070"/>
            <a:ext cx="2541208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821531">
              <a:defRPr sz="3800" b="1">
                <a:solidFill>
                  <a:srgbClr val="E19AE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>
                <a:solidFill>
                  <a:srgbClr val="172B47"/>
                </a:solidFill>
              </a:rPr>
              <a:t>Yoke + Muon chambers</a:t>
            </a:r>
          </a:p>
          <a:p>
            <a:pPr indent="355600" algn="l"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sz="2000" dirty="0">
                <a:solidFill>
                  <a:srgbClr val="172B47"/>
                </a:solidFill>
              </a:rPr>
              <a:t>R = 460-570 cm</a:t>
            </a:r>
          </a:p>
        </p:txBody>
      </p:sp>
      <p:sp>
        <p:nvSpPr>
          <p:cNvPr id="2" name="Vertex:…">
            <a:extLst>
              <a:ext uri="{FF2B5EF4-FFF2-40B4-BE49-F238E27FC236}">
                <a16:creationId xmlns:a16="http://schemas.microsoft.com/office/drawing/2014/main" id="{9BED88DD-92E2-21BE-E92D-CEC4E510BD6D}"/>
              </a:ext>
            </a:extLst>
          </p:cNvPr>
          <p:cNvSpPr txBox="1"/>
          <p:nvPr/>
        </p:nvSpPr>
        <p:spPr>
          <a:xfrm>
            <a:off x="4528910" y="4737204"/>
            <a:ext cx="3005034" cy="141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Very good space resolution,</a:t>
            </a:r>
            <a:endParaRPr lang="en-US" sz="2000" dirty="0">
              <a:solidFill>
                <a:srgbClr val="172B47"/>
              </a:solidFill>
              <a:latin typeface="Adobe Arabic Regular"/>
              <a:ea typeface="+mj-ea"/>
              <a:cs typeface="+mj-cs"/>
              <a:sym typeface="Adobe Arabic Regular"/>
            </a:endParaRPr>
          </a:p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dirty="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rPr>
              <a:t>excellent secondary and tertiary vertices identification</a:t>
            </a:r>
            <a:endParaRPr sz="2000" dirty="0">
              <a:solidFill>
                <a:srgbClr val="172B47"/>
              </a:solidFill>
              <a:latin typeface="Adobe Arabic Regular"/>
              <a:ea typeface="Adobe Arabic Regular"/>
              <a:cs typeface="Adobe Arabic Regular"/>
              <a:sym typeface="Adobe Arabic Regular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0FFDB5F-ABDB-CEFA-E671-D26E56CFA9E4}"/>
              </a:ext>
            </a:extLst>
          </p:cNvPr>
          <p:cNvSpPr/>
          <p:nvPr/>
        </p:nvSpPr>
        <p:spPr>
          <a:xfrm>
            <a:off x="3393819" y="4685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F38F453-B8B6-7781-CCE2-C3922519C94F}"/>
              </a:ext>
            </a:extLst>
          </p:cNvPr>
          <p:cNvSpPr/>
          <p:nvPr/>
        </p:nvSpPr>
        <p:spPr>
          <a:xfrm>
            <a:off x="3358651" y="34545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Vertex:…">
            <a:extLst>
              <a:ext uri="{FF2B5EF4-FFF2-40B4-BE49-F238E27FC236}">
                <a16:creationId xmlns:a16="http://schemas.microsoft.com/office/drawing/2014/main" id="{831B1DA7-003C-D06B-BBF4-BAF643DE994D}"/>
              </a:ext>
            </a:extLst>
          </p:cNvPr>
          <p:cNvSpPr txBox="1"/>
          <p:nvPr/>
        </p:nvSpPr>
        <p:spPr>
          <a:xfrm>
            <a:off x="4356737" y="3402205"/>
            <a:ext cx="4131542" cy="172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Excellent momentum resolution, very little material, outstanding PID:  </a:t>
            </a:r>
            <a:r>
              <a:rPr lang="en-US" sz="2000" b="1" dirty="0">
                <a:solidFill>
                  <a:srgbClr val="172B47"/>
                </a:solidFill>
                <a:latin typeface="Symbol" panose="05050102010706020507" pitchFamily="18" charset="2"/>
                <a:ea typeface="+mj-ea"/>
                <a:cs typeface="+mj-cs"/>
                <a:sym typeface="Helvetica"/>
              </a:rPr>
              <a:t>p</a:t>
            </a: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-K separation:&gt;3 </a:t>
            </a:r>
            <a:r>
              <a:rPr lang="en-US" sz="2000" b="1" dirty="0">
                <a:solidFill>
                  <a:srgbClr val="172B47"/>
                </a:solidFill>
                <a:latin typeface="Symbol" panose="05050102010706020507" pitchFamily="18" charset="2"/>
                <a:ea typeface="+mj-ea"/>
                <a:cs typeface="+mj-cs"/>
                <a:sym typeface="Helvetica"/>
              </a:rPr>
              <a:t>s</a:t>
            </a: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 up to&gt;20-25 GeV, 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1.6(5)% total X/X</a:t>
            </a:r>
            <a:r>
              <a:rPr lang="en-FR" sz="2000" baseline="-25000" dirty="0">
                <a:solidFill>
                  <a:srgbClr val="C00000"/>
                </a:solidFill>
                <a:latin typeface="Avenir Next" panose="020B0503020202020204" pitchFamily="34" charset="0"/>
              </a:rPr>
              <a:t>0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 barrel(endcaps) </a:t>
            </a:r>
          </a:p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endParaRPr lang="en-US" sz="2000" dirty="0">
              <a:solidFill>
                <a:srgbClr val="172B47"/>
              </a:solidFill>
              <a:latin typeface="Adobe Arabic Regular"/>
              <a:ea typeface="+mj-ea"/>
              <a:cs typeface="+mj-cs"/>
              <a:sym typeface="Adobe Arabic Regular"/>
            </a:endParaRPr>
          </a:p>
        </p:txBody>
      </p:sp>
      <p:sp>
        <p:nvSpPr>
          <p:cNvPr id="14" name="Vertex:…">
            <a:extLst>
              <a:ext uri="{FF2B5EF4-FFF2-40B4-BE49-F238E27FC236}">
                <a16:creationId xmlns:a16="http://schemas.microsoft.com/office/drawing/2014/main" id="{87A1DE14-2A61-B18F-486C-D326716D0F66}"/>
              </a:ext>
            </a:extLst>
          </p:cNvPr>
          <p:cNvSpPr txBox="1"/>
          <p:nvPr/>
        </p:nvSpPr>
        <p:spPr>
          <a:xfrm>
            <a:off x="4528909" y="2627977"/>
            <a:ext cx="3607453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Excellent energy resolution        </a:t>
            </a:r>
            <a:r>
              <a:rPr lang="en-GB" sz="2000" dirty="0">
                <a:solidFill>
                  <a:srgbClr val="C00000"/>
                </a:solidFill>
                <a:latin typeface="Avenir Next" panose="020B0503020202020204" pitchFamily="34" charset="0"/>
              </a:rPr>
              <a:t>σ(E)/E ≃ </a:t>
            </a:r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3%/√E ⊕ 1%</a:t>
            </a:r>
          </a:p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endParaRPr lang="en-US" sz="2000" dirty="0">
              <a:solidFill>
                <a:srgbClr val="172B47"/>
              </a:solidFill>
              <a:latin typeface="Adobe Arabic Regular"/>
              <a:ea typeface="+mj-ea"/>
              <a:cs typeface="+mj-cs"/>
              <a:sym typeface="Adobe Arabic Regular"/>
            </a:endParaRPr>
          </a:p>
        </p:txBody>
      </p:sp>
      <p:sp>
        <p:nvSpPr>
          <p:cNvPr id="15" name="Vertex:…">
            <a:extLst>
              <a:ext uri="{FF2B5EF4-FFF2-40B4-BE49-F238E27FC236}">
                <a16:creationId xmlns:a16="http://schemas.microsoft.com/office/drawing/2014/main" id="{C7B50678-7F93-733D-F267-DE6729074501}"/>
              </a:ext>
            </a:extLst>
          </p:cNvPr>
          <p:cNvSpPr txBox="1"/>
          <p:nvPr/>
        </p:nvSpPr>
        <p:spPr>
          <a:xfrm>
            <a:off x="4517187" y="2194227"/>
            <a:ext cx="3278709" cy="49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Up to 50K at 2 T, light/compact</a:t>
            </a:r>
            <a:endParaRPr lang="en-US" sz="2000" dirty="0">
              <a:solidFill>
                <a:srgbClr val="172B47"/>
              </a:solidFill>
              <a:latin typeface="Adobe Arabic Regular"/>
              <a:ea typeface="+mj-ea"/>
              <a:cs typeface="+mj-cs"/>
              <a:sym typeface="Adobe Arabic Regular"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EB952714-716E-C750-7054-A71F9F694BA5}"/>
              </a:ext>
            </a:extLst>
          </p:cNvPr>
          <p:cNvSpPr/>
          <p:nvPr/>
        </p:nvSpPr>
        <p:spPr>
          <a:xfrm>
            <a:off x="3323483" y="26925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1DDE795A-83E1-AF1A-6321-B08A3A242AC8}"/>
              </a:ext>
            </a:extLst>
          </p:cNvPr>
          <p:cNvSpPr/>
          <p:nvPr/>
        </p:nvSpPr>
        <p:spPr>
          <a:xfrm>
            <a:off x="3311761" y="22119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Vertex:…">
            <a:extLst>
              <a:ext uri="{FF2B5EF4-FFF2-40B4-BE49-F238E27FC236}">
                <a16:creationId xmlns:a16="http://schemas.microsoft.com/office/drawing/2014/main" id="{2D99ED84-EB51-CBFE-1F9B-5ED5B4C41CC4}"/>
              </a:ext>
            </a:extLst>
          </p:cNvPr>
          <p:cNvSpPr txBox="1"/>
          <p:nvPr/>
        </p:nvSpPr>
        <p:spPr>
          <a:xfrm>
            <a:off x="4505465" y="1502570"/>
            <a:ext cx="3537617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Excellent jet energy resolution</a:t>
            </a:r>
            <a:r>
              <a:rPr lang="en-GB" sz="2000" dirty="0">
                <a:solidFill>
                  <a:srgbClr val="C00000"/>
                </a:solidFill>
                <a:latin typeface="Avenir Next" panose="020B0503020202020204" pitchFamily="34" charset="0"/>
              </a:rPr>
              <a:t> σ(E)/E ≃ </a:t>
            </a:r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30/√E ⊕ 1%</a:t>
            </a:r>
            <a:r>
              <a:rPr lang="en-US" sz="2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sz="2000" b="1" dirty="0">
              <a:solidFill>
                <a:srgbClr val="172B47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636DF6D2-C5DD-A90D-0394-F8B6B60503D6}"/>
              </a:ext>
            </a:extLst>
          </p:cNvPr>
          <p:cNvSpPr/>
          <p:nvPr/>
        </p:nvSpPr>
        <p:spPr>
          <a:xfrm>
            <a:off x="3288316" y="1531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Vertex:…">
            <a:extLst>
              <a:ext uri="{FF2B5EF4-FFF2-40B4-BE49-F238E27FC236}">
                <a16:creationId xmlns:a16="http://schemas.microsoft.com/office/drawing/2014/main" id="{1E44DF65-25DD-1154-7211-0C31CFEEE94E}"/>
              </a:ext>
            </a:extLst>
          </p:cNvPr>
          <p:cNvSpPr txBox="1"/>
          <p:nvPr/>
        </p:nvSpPr>
        <p:spPr>
          <a:xfrm>
            <a:off x="4505466" y="834360"/>
            <a:ext cx="4131542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Precise trackers (</a:t>
            </a:r>
            <a:r>
              <a:rPr lang="en-US" sz="2000" b="1" dirty="0">
                <a:solidFill>
                  <a:srgbClr val="172B47"/>
                </a:solidFill>
                <a:latin typeface="Symbol" panose="05050102010706020507" pitchFamily="18" charset="2"/>
                <a:ea typeface="+mj-ea"/>
                <a:cs typeface="+mj-cs"/>
                <a:sym typeface="Helvetica"/>
              </a:rPr>
              <a:t>m</a:t>
            </a: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-RWELL), possibility of identifying long lived particles</a:t>
            </a: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B0C0B478-3B93-4AD4-666D-EEE56722077A}"/>
              </a:ext>
            </a:extLst>
          </p:cNvPr>
          <p:cNvSpPr/>
          <p:nvPr/>
        </p:nvSpPr>
        <p:spPr>
          <a:xfrm>
            <a:off x="3276594" y="10396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Google Shape;450;p4">
            <a:extLst>
              <a:ext uri="{FF2B5EF4-FFF2-40B4-BE49-F238E27FC236}">
                <a16:creationId xmlns:a16="http://schemas.microsoft.com/office/drawing/2014/main" id="{704F7428-9EFF-1477-C857-A5A6409BF0C7}"/>
              </a:ext>
            </a:extLst>
          </p:cNvPr>
          <p:cNvSpPr/>
          <p:nvPr/>
        </p:nvSpPr>
        <p:spPr>
          <a:xfrm>
            <a:off x="3883023" y="6633369"/>
            <a:ext cx="7130143" cy="3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5th FCC/DRD France Workshop </a:t>
            </a:r>
            <a:r>
              <a:rPr lang="fr-FR" sz="1200" kern="0" dirty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APC/LPNHE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Paris 27/11/2025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656C2E1-5690-5AAE-C3CC-92DD39480199}"/>
              </a:ext>
            </a:extLst>
          </p:cNvPr>
          <p:cNvSpPr txBox="1"/>
          <p:nvPr/>
        </p:nvSpPr>
        <p:spPr>
          <a:xfrm>
            <a:off x="9400639" y="667739"/>
            <a:ext cx="2037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1" dirty="0">
                <a:solidFill>
                  <a:srgbClr val="0000FF"/>
                </a:solidFill>
                <a:latin typeface="Verdana"/>
                <a:ea typeface="DejaVu Sans"/>
                <a:cs typeface="DejaVu Sans"/>
              </a:rPr>
              <a:t>Strengths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40" name="IDEA_full_labeled.png" descr="IDEA_full_labeled.png">
            <a:extLst>
              <a:ext uri="{FF2B5EF4-FFF2-40B4-BE49-F238E27FC236}">
                <a16:creationId xmlns:a16="http://schemas.microsoft.com/office/drawing/2014/main" id="{C1034DF4-24C3-44AD-1556-121B36C40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061" y="4840665"/>
            <a:ext cx="3282286" cy="166298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Vertex:…">
            <a:extLst>
              <a:ext uri="{FF2B5EF4-FFF2-40B4-BE49-F238E27FC236}">
                <a16:creationId xmlns:a16="http://schemas.microsoft.com/office/drawing/2014/main" id="{534BC01B-4C1A-FF8C-0295-1871B38BC97A}"/>
              </a:ext>
            </a:extLst>
          </p:cNvPr>
          <p:cNvSpPr txBox="1"/>
          <p:nvPr/>
        </p:nvSpPr>
        <p:spPr>
          <a:xfrm>
            <a:off x="7820787" y="6243409"/>
            <a:ext cx="3278709" cy="49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172B47"/>
                </a:solidFill>
                <a:latin typeface="+mj-lt"/>
                <a:ea typeface="+mj-ea"/>
                <a:cs typeface="+mj-cs"/>
                <a:sym typeface="Helvetica"/>
              </a:rPr>
              <a:t>Full simulation ready!</a:t>
            </a:r>
            <a:endParaRPr lang="en-US" sz="2000" dirty="0">
              <a:solidFill>
                <a:srgbClr val="172B47"/>
              </a:solidFill>
              <a:latin typeface="Adobe Arabic Regular"/>
              <a:ea typeface="+mj-ea"/>
              <a:cs typeface="+mj-cs"/>
              <a:sym typeface="Adobe Arab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846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7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" grpId="0" animBg="1" advAuto="0"/>
      <p:bldP spid="13" grpId="0" animBg="1" advAuto="0"/>
      <p:bldP spid="14" grpId="0" animBg="1" advAuto="0"/>
      <p:bldP spid="15" grpId="0" animBg="1" advAuto="0"/>
      <p:bldP spid="28" grpId="0" animBg="1" advAuto="0"/>
      <p:bldP spid="33" grpId="0" animBg="1" advAuto="0"/>
      <p:bldP spid="4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56CDFB-0C21-0E9B-5921-7E41534A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59" y="2082505"/>
            <a:ext cx="4131542" cy="323217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185056" y="114189"/>
            <a:ext cx="12443724" cy="692696"/>
          </a:xfrm>
        </p:spPr>
        <p:txBody>
          <a:bodyPr>
            <a:noAutofit/>
          </a:bodyPr>
          <a:lstStyle/>
          <a:p>
            <a:pPr algn="ctr"/>
            <a:r>
              <a:rPr lang="fr-FR" sz="3400" b="1" dirty="0"/>
              <a:t>The </a:t>
            </a:r>
            <a:r>
              <a:rPr lang="fr-FR" sz="3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400" b="1" dirty="0"/>
              <a:t>nnovative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400" b="1" dirty="0"/>
              <a:t>etector for </a:t>
            </a:r>
            <a:r>
              <a:rPr lang="fr-FR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400" b="1" dirty="0" err="1"/>
              <a:t>+e</a:t>
            </a:r>
            <a:r>
              <a:rPr lang="fr-FR" sz="3400" b="1" dirty="0"/>
              <a:t>-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400" b="1" dirty="0"/>
              <a:t>ccelerator (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fr-FR" sz="3400" b="1" dirty="0"/>
              <a:t>) Detector Concept</a:t>
            </a:r>
            <a:endParaRPr lang="fr-FR" sz="3400" b="1" dirty="0">
              <a:solidFill>
                <a:srgbClr val="00B05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" y="5860318"/>
            <a:ext cx="897890" cy="897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731" y="5781854"/>
            <a:ext cx="944962" cy="10668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17388" y="1896549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 concept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1A7B93D-432D-43A6-9057-CC5008887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0" y="5815233"/>
            <a:ext cx="1209675" cy="942975"/>
          </a:xfrm>
          <a:prstGeom prst="rect">
            <a:avLst/>
          </a:prstGeom>
        </p:spPr>
      </p:pic>
      <p:sp>
        <p:nvSpPr>
          <p:cNvPr id="16" name="Beam pipe: R∼1.0 cm">
            <a:extLst>
              <a:ext uri="{FF2B5EF4-FFF2-40B4-BE49-F238E27FC236}">
                <a16:creationId xmlns:a16="http://schemas.microsoft.com/office/drawing/2014/main" id="{29830D78-6598-3EFC-86C8-5A5DF57FF78C}"/>
              </a:ext>
            </a:extLst>
          </p:cNvPr>
          <p:cNvSpPr txBox="1"/>
          <p:nvPr/>
        </p:nvSpPr>
        <p:spPr>
          <a:xfrm>
            <a:off x="760481" y="5218092"/>
            <a:ext cx="2408032" cy="527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Beam pipe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: R∼1.0 cm</a:t>
            </a:r>
          </a:p>
        </p:txBody>
      </p:sp>
      <p:sp>
        <p:nvSpPr>
          <p:cNvPr id="17" name="Vertex:…">
            <a:extLst>
              <a:ext uri="{FF2B5EF4-FFF2-40B4-BE49-F238E27FC236}">
                <a16:creationId xmlns:a16="http://schemas.microsoft.com/office/drawing/2014/main" id="{524E442C-A89B-1B6A-6A7A-3F9A2FE2F5DC}"/>
              </a:ext>
            </a:extLst>
          </p:cNvPr>
          <p:cNvSpPr txBox="1"/>
          <p:nvPr/>
        </p:nvSpPr>
        <p:spPr>
          <a:xfrm>
            <a:off x="760481" y="4303199"/>
            <a:ext cx="2289088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Vertex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: </a:t>
            </a:r>
          </a:p>
          <a:p>
            <a:pPr marL="0" marR="0" lvl="0" indent="359999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5 MAPS layers </a:t>
            </a:r>
          </a:p>
          <a:p>
            <a:pPr marL="0" marR="0" lvl="0" indent="359999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R = 1.37-31.5 cm</a:t>
            </a:r>
          </a:p>
        </p:txBody>
      </p:sp>
      <p:sp>
        <p:nvSpPr>
          <p:cNvPr id="19" name="Drift Chamber: 112 layers…">
            <a:extLst>
              <a:ext uri="{FF2B5EF4-FFF2-40B4-BE49-F238E27FC236}">
                <a16:creationId xmlns:a16="http://schemas.microsoft.com/office/drawing/2014/main" id="{01C4CDCD-C52B-52CC-A56C-86E0AC1369C5}"/>
              </a:ext>
            </a:extLst>
          </p:cNvPr>
          <p:cNvSpPr txBox="1"/>
          <p:nvPr/>
        </p:nvSpPr>
        <p:spPr>
          <a:xfrm>
            <a:off x="741690" y="3711420"/>
            <a:ext cx="3055003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Drift Chamber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: 112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Bold"/>
                <a:ea typeface="Adobe Arabic Bold"/>
                <a:cs typeface="Adobe Arabic Bold"/>
                <a:sym typeface="Adobe Arabic Bold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layers</a:t>
            </a:r>
          </a:p>
          <a:p>
            <a:pPr marL="0" marR="0" lvl="0" indent="359999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4 m long, R = 35-200 cm</a:t>
            </a:r>
          </a:p>
        </p:txBody>
      </p:sp>
      <p:sp>
        <p:nvSpPr>
          <p:cNvPr id="20" name="Outer Silicon wrapper:…">
            <a:extLst>
              <a:ext uri="{FF2B5EF4-FFF2-40B4-BE49-F238E27FC236}">
                <a16:creationId xmlns:a16="http://schemas.microsoft.com/office/drawing/2014/main" id="{75EDD4BE-C069-BB6D-94C6-1B28D893FDA4}"/>
              </a:ext>
            </a:extLst>
          </p:cNvPr>
          <p:cNvSpPr txBox="1"/>
          <p:nvPr/>
        </p:nvSpPr>
        <p:spPr>
          <a:xfrm>
            <a:off x="760481" y="3172860"/>
            <a:ext cx="6196446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Outer Silicon wrapper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:</a:t>
            </a:r>
          </a:p>
          <a:p>
            <a:pPr marL="0" marR="0" lvl="0" indent="359999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R = 200-215 cm</a:t>
            </a:r>
          </a:p>
        </p:txBody>
      </p:sp>
      <p:sp>
        <p:nvSpPr>
          <p:cNvPr id="21" name="DR crystal ecal: ~ 22 X0…">
            <a:extLst>
              <a:ext uri="{FF2B5EF4-FFF2-40B4-BE49-F238E27FC236}">
                <a16:creationId xmlns:a16="http://schemas.microsoft.com/office/drawing/2014/main" id="{543A0DD3-E2B4-B439-06F1-918C6D215264}"/>
              </a:ext>
            </a:extLst>
          </p:cNvPr>
          <p:cNvSpPr txBox="1"/>
          <p:nvPr/>
        </p:nvSpPr>
        <p:spPr>
          <a:xfrm>
            <a:off x="760481" y="2525330"/>
            <a:ext cx="2492927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DR crystal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ecal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: ~ 22 X</a:t>
            </a:r>
            <a:r>
              <a:rPr kumimoji="0" sz="2000" b="0" i="0" u="none" strike="noStrike" kern="1200" cap="none" spc="0" normalizeH="0" baseline="-5999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0</a:t>
            </a:r>
          </a:p>
          <a:p>
            <a:pPr marL="0" marR="0" lvl="0" indent="35560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R = 215-250 cm</a:t>
            </a:r>
          </a:p>
        </p:txBody>
      </p:sp>
      <p:sp>
        <p:nvSpPr>
          <p:cNvPr id="22" name="Superconducting solenoid coil:…">
            <a:extLst>
              <a:ext uri="{FF2B5EF4-FFF2-40B4-BE49-F238E27FC236}">
                <a16:creationId xmlns:a16="http://schemas.microsoft.com/office/drawing/2014/main" id="{1F13FC9F-0D5A-7955-CDDD-ED51197C1459}"/>
              </a:ext>
            </a:extLst>
          </p:cNvPr>
          <p:cNvSpPr txBox="1"/>
          <p:nvPr/>
        </p:nvSpPr>
        <p:spPr>
          <a:xfrm>
            <a:off x="741690" y="1906956"/>
            <a:ext cx="3430747" cy="73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rgbClr val="1DB10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6D6FF"/>
                </a:solidFill>
                <a:effectLst/>
                <a:uLnTx/>
                <a:uFillTx/>
                <a:latin typeface="Adobe Arabic Bold"/>
                <a:ea typeface="Adobe Arabic Bold"/>
                <a:cs typeface="Adobe Arabic Bold"/>
                <a:sym typeface="Adobe Arabic Bold"/>
              </a:rPr>
              <a:t>Superconducting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6D6FF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6D6FF"/>
                </a:solidFill>
                <a:effectLst/>
                <a:uLnTx/>
                <a:uFillTx/>
                <a:latin typeface="Adobe Arabic Bold"/>
                <a:ea typeface="Adobe Arabic Bold"/>
                <a:cs typeface="Adobe Arabic Bold"/>
                <a:sym typeface="Adobe Arabic Bold"/>
              </a:rPr>
              <a:t>solenoid coil: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DB100"/>
                </a:solidFill>
                <a:effectLst/>
                <a:uLnTx/>
                <a:uFillTx/>
                <a:latin typeface="Adobe Arabic Bold"/>
                <a:ea typeface="Adobe Arabic Bold"/>
                <a:cs typeface="Adobe Arabic Bold"/>
                <a:sym typeface="Adobe Arabic Bold"/>
              </a:rPr>
              <a:t> </a:t>
            </a:r>
          </a:p>
          <a:p>
            <a:pPr marL="0" marR="0" lvl="0" indent="359999" algn="l" defTabSz="82153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3 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, R ∼ 2.5-2.8 m</a:t>
            </a:r>
          </a:p>
        </p:txBody>
      </p:sp>
      <p:sp>
        <p:nvSpPr>
          <p:cNvPr id="23" name="Dual-Readout Calorimeter:…">
            <a:extLst>
              <a:ext uri="{FF2B5EF4-FFF2-40B4-BE49-F238E27FC236}">
                <a16:creationId xmlns:a16="http://schemas.microsoft.com/office/drawing/2014/main" id="{0BD3ED57-0BCB-355B-8BC2-4C2AA21DC908}"/>
              </a:ext>
            </a:extLst>
          </p:cNvPr>
          <p:cNvSpPr txBox="1"/>
          <p:nvPr/>
        </p:nvSpPr>
        <p:spPr>
          <a:xfrm>
            <a:off x="792248" y="1312852"/>
            <a:ext cx="2196242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172B47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Dual-Readout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hcal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: </a:t>
            </a:r>
          </a:p>
          <a:p>
            <a:pPr marL="0" marR="0" lvl="0" indent="359999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E19AE0"/>
                </a:solidFill>
                <a:latin typeface="Adobe Arabic Bold"/>
                <a:ea typeface="Adobe Arabic Bold"/>
                <a:cs typeface="Adobe Arabic Bold"/>
                <a:sym typeface="Adobe Arabic Bold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ea typeface="Adobe Arabic Regular"/>
                <a:cs typeface="Adobe Arabic Regular"/>
                <a:sym typeface="Adobe Arabic Regular"/>
              </a:rPr>
              <a:t>R = 280-460 cm</a:t>
            </a:r>
          </a:p>
        </p:txBody>
      </p:sp>
      <p:sp>
        <p:nvSpPr>
          <p:cNvPr id="24" name="Yoke + Muon chambers…">
            <a:extLst>
              <a:ext uri="{FF2B5EF4-FFF2-40B4-BE49-F238E27FC236}">
                <a16:creationId xmlns:a16="http://schemas.microsoft.com/office/drawing/2014/main" id="{9B2274C6-0A90-7079-0383-C850C296A9E2}"/>
              </a:ext>
            </a:extLst>
          </p:cNvPr>
          <p:cNvSpPr txBox="1"/>
          <p:nvPr/>
        </p:nvSpPr>
        <p:spPr>
          <a:xfrm>
            <a:off x="747369" y="675070"/>
            <a:ext cx="2541208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marL="0" marR="0" lvl="0" indent="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>
                <a:solidFill>
                  <a:srgbClr val="E19AE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Yoke + Muon chambers</a:t>
            </a:r>
          </a:p>
          <a:p>
            <a:pPr marL="0" marR="0" lvl="0" indent="355600" algn="l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2B47"/>
                </a:solidFill>
                <a:effectLst/>
                <a:uLnTx/>
                <a:uFillTx/>
                <a:latin typeface="Adobe Arabic Regular"/>
                <a:sym typeface="Adobe Arabic Regular"/>
              </a:rPr>
              <a:t>R = 460-570 cm</a:t>
            </a:r>
          </a:p>
        </p:txBody>
      </p:sp>
      <p:sp>
        <p:nvSpPr>
          <p:cNvPr id="2" name="Google Shape;450;p4">
            <a:extLst>
              <a:ext uri="{FF2B5EF4-FFF2-40B4-BE49-F238E27FC236}">
                <a16:creationId xmlns:a16="http://schemas.microsoft.com/office/drawing/2014/main" id="{076E3BEA-6A2C-7C13-879D-590695005F1F}"/>
              </a:ext>
            </a:extLst>
          </p:cNvPr>
          <p:cNvSpPr/>
          <p:nvPr/>
        </p:nvSpPr>
        <p:spPr>
          <a:xfrm>
            <a:off x="4020227" y="6568746"/>
            <a:ext cx="7130143" cy="3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5th FCC/DRD France Workshop APC/LPNHE Paris 27/11/2025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5B76CD-DB5B-F7C4-2291-E880A18ADDAE}"/>
              </a:ext>
            </a:extLst>
          </p:cNvPr>
          <p:cNvSpPr txBox="1"/>
          <p:nvPr/>
        </p:nvSpPr>
        <p:spPr>
          <a:xfrm>
            <a:off x="7061200" y="667739"/>
            <a:ext cx="51307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1" dirty="0">
                <a:solidFill>
                  <a:srgbClr val="0000FF"/>
                </a:solidFill>
                <a:latin typeface="Verdana"/>
                <a:ea typeface="DejaVu Sans"/>
                <a:cs typeface="DejaVu Sans"/>
              </a:rPr>
              <a:t>‘Weakness’: Need </a:t>
            </a:r>
            <a:r>
              <a:rPr lang="en-US" sz="2800" spc="-1" dirty="0" err="1">
                <a:solidFill>
                  <a:srgbClr val="0000FF"/>
                </a:solidFill>
                <a:latin typeface="Verdana"/>
                <a:ea typeface="DejaVu Sans"/>
                <a:cs typeface="DejaVu Sans"/>
              </a:rPr>
              <a:t>personpower</a:t>
            </a:r>
            <a:r>
              <a:rPr lang="en-US" sz="2800" spc="-1" dirty="0">
                <a:solidFill>
                  <a:srgbClr val="0000FF"/>
                </a:solidFill>
                <a:latin typeface="Verdana"/>
                <a:ea typeface="DejaVu Sans"/>
                <a:cs typeface="DejaVu Sans"/>
              </a:rPr>
              <a:t> (</a:t>
            </a:r>
            <a:r>
              <a:rPr lang="en-US" sz="2800" spc="-1" dirty="0" err="1">
                <a:solidFill>
                  <a:srgbClr val="0000FF"/>
                </a:solidFill>
                <a:latin typeface="Verdana"/>
                <a:ea typeface="DejaVu Sans"/>
                <a:cs typeface="DejaVu Sans"/>
              </a:rPr>
              <a:t>esp</a:t>
            </a:r>
            <a:r>
              <a:rPr lang="en-US" sz="2800" spc="-1" dirty="0">
                <a:solidFill>
                  <a:srgbClr val="0000FF"/>
                </a:solidFill>
                <a:latin typeface="Verdana"/>
                <a:ea typeface="DejaVu Sans"/>
                <a:cs typeface="DejaVu Sans"/>
              </a:rPr>
              <a:t> for digitization/</a:t>
            </a:r>
            <a:r>
              <a:rPr lang="en-US" sz="2800" spc="-1" dirty="0">
                <a:solidFill>
                  <a:srgbClr val="FF0000"/>
                </a:solidFill>
                <a:latin typeface="Verdana"/>
                <a:ea typeface="DejaVu Sans"/>
                <a:cs typeface="DejaVu Sans"/>
              </a:rPr>
              <a:t>reconstruction)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Vertex:…">
            <a:extLst>
              <a:ext uri="{FF2B5EF4-FFF2-40B4-BE49-F238E27FC236}">
                <a16:creationId xmlns:a16="http://schemas.microsoft.com/office/drawing/2014/main" id="{609FF3DE-7A7B-466B-4FB8-83DC24CBE041}"/>
              </a:ext>
            </a:extLst>
          </p:cNvPr>
          <p:cNvSpPr txBox="1"/>
          <p:nvPr/>
        </p:nvSpPr>
        <p:spPr>
          <a:xfrm>
            <a:off x="3742501" y="4189315"/>
            <a:ext cx="4131542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rPr>
              <a:t>in progress (IP, cluster counting, ML,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rPr>
              <a:t>Genfit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rPr>
              <a:t> framework)</a:t>
            </a:r>
          </a:p>
        </p:txBody>
      </p:sp>
      <p:sp>
        <p:nvSpPr>
          <p:cNvPr id="9" name="Vertex:…">
            <a:extLst>
              <a:ext uri="{FF2B5EF4-FFF2-40B4-BE49-F238E27FC236}">
                <a16:creationId xmlns:a16="http://schemas.microsoft.com/office/drawing/2014/main" id="{C4FDD6C8-4D23-BFD7-ABF8-F9D9E87197AD}"/>
              </a:ext>
            </a:extLst>
          </p:cNvPr>
          <p:cNvSpPr txBox="1"/>
          <p:nvPr/>
        </p:nvSpPr>
        <p:spPr>
          <a:xfrm>
            <a:off x="4171628" y="5417668"/>
            <a:ext cx="1390972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In progress: MLPF</a:t>
            </a:r>
          </a:p>
        </p:txBody>
      </p:sp>
      <p:sp>
        <p:nvSpPr>
          <p:cNvPr id="10" name="Vertex:…">
            <a:extLst>
              <a:ext uri="{FF2B5EF4-FFF2-40B4-BE49-F238E27FC236}">
                <a16:creationId xmlns:a16="http://schemas.microsoft.com/office/drawing/2014/main" id="{07CAE9DD-C0EE-D775-0110-4CF7C6336495}"/>
              </a:ext>
            </a:extLst>
          </p:cNvPr>
          <p:cNvSpPr txBox="1"/>
          <p:nvPr/>
        </p:nvSpPr>
        <p:spPr>
          <a:xfrm>
            <a:off x="3298001" y="2563715"/>
            <a:ext cx="4131542" cy="80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821531">
              <a:defRPr sz="3800">
                <a:solidFill>
                  <a:srgbClr val="E19AE0"/>
                </a:solidFill>
                <a:latin typeface="Adobe Arabic Regular"/>
                <a:ea typeface="Adobe Arabic Regular"/>
                <a:cs typeface="Adobe Arabic Regular"/>
                <a:sym typeface="Adobe Arabic Regular"/>
              </a:defRPr>
            </a:pPr>
            <a:r>
              <a:rPr lang="en-US" sz="2000" b="1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rPr>
              <a:t>in progress (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rPr>
              <a:t>SiPM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Helvetica"/>
              </a:rPr>
              <a:t>, readout, combined ECAL+HCAL),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58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7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4" grpId="0" animBg="1" advAuto="0"/>
      <p:bldP spid="9" grpId="0" animBg="1" advAuto="0"/>
      <p:bldP spid="1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185056" y="114189"/>
            <a:ext cx="12443724" cy="692696"/>
          </a:xfrm>
        </p:spPr>
        <p:txBody>
          <a:bodyPr>
            <a:noAutofit/>
          </a:bodyPr>
          <a:lstStyle/>
          <a:p>
            <a:pPr algn="ctr"/>
            <a:r>
              <a:rPr lang="fr-FR" sz="3400" b="1" dirty="0"/>
              <a:t>The </a:t>
            </a:r>
            <a:r>
              <a:rPr lang="fr-FR" sz="3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400" b="1" dirty="0"/>
              <a:t>nnovative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400" b="1" dirty="0"/>
              <a:t>etector for </a:t>
            </a:r>
            <a:r>
              <a:rPr lang="fr-FR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400" b="1" dirty="0" err="1"/>
              <a:t>+e</a:t>
            </a:r>
            <a:r>
              <a:rPr lang="fr-FR" sz="3400" b="1" dirty="0"/>
              <a:t>- 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400" b="1" dirty="0"/>
              <a:t>ccelerator (</a:t>
            </a:r>
            <a:r>
              <a:rPr lang="fr-F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fr-FR" sz="3400" b="1" dirty="0"/>
              <a:t>) Detector Concept</a:t>
            </a:r>
            <a:endParaRPr lang="fr-FR" sz="3400" b="1" dirty="0">
              <a:solidFill>
                <a:srgbClr val="00B05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" y="5860318"/>
            <a:ext cx="897890" cy="897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731" y="5781854"/>
            <a:ext cx="944962" cy="106689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1A7B93D-432D-43A6-9057-CC5008887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20" y="5815233"/>
            <a:ext cx="1209675" cy="942975"/>
          </a:xfrm>
          <a:prstGeom prst="rect">
            <a:avLst/>
          </a:prstGeom>
        </p:spPr>
      </p:pic>
      <p:sp>
        <p:nvSpPr>
          <p:cNvPr id="2" name="Google Shape;450;p4">
            <a:extLst>
              <a:ext uri="{FF2B5EF4-FFF2-40B4-BE49-F238E27FC236}">
                <a16:creationId xmlns:a16="http://schemas.microsoft.com/office/drawing/2014/main" id="{076E3BEA-6A2C-7C13-879D-590695005F1F}"/>
              </a:ext>
            </a:extLst>
          </p:cNvPr>
          <p:cNvSpPr/>
          <p:nvPr/>
        </p:nvSpPr>
        <p:spPr>
          <a:xfrm>
            <a:off x="4020227" y="6568746"/>
            <a:ext cx="7130143" cy="3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5th FCC/DRD France Workshop APC/LPNHE Paris 27/11/2025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0B245A-EDE4-7D9B-0840-76B013FD9D60}"/>
              </a:ext>
            </a:extLst>
          </p:cNvPr>
          <p:cNvSpPr txBox="1"/>
          <p:nvPr/>
        </p:nvSpPr>
        <p:spPr>
          <a:xfrm>
            <a:off x="7412653" y="596079"/>
            <a:ext cx="6053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Physics performance 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FA2EF1-A654-267E-7D21-7415987E5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04" y="746009"/>
            <a:ext cx="2642745" cy="24075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A10D6DB-6DE3-BAA4-0EF1-A4018A742E95}"/>
              </a:ext>
            </a:extLst>
          </p:cNvPr>
          <p:cNvSpPr txBox="1"/>
          <p:nvPr/>
        </p:nvSpPr>
        <p:spPr>
          <a:xfrm>
            <a:off x="194699" y="3132426"/>
            <a:ext cx="3111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MSS8"/>
              </a:rPr>
              <a:t>Vertex: </a:t>
            </a:r>
            <a:r>
              <a:rPr lang="fr-FR" sz="1800" b="0" i="0" u="none" strike="noStrike" baseline="0" dirty="0">
                <a:latin typeface="CMSS8"/>
              </a:rPr>
              <a:t>IP </a:t>
            </a:r>
            <a:r>
              <a:rPr lang="fr-FR" sz="1800" b="0" i="0" u="none" strike="noStrike" baseline="0" dirty="0" err="1">
                <a:latin typeface="CMSS8"/>
              </a:rPr>
              <a:t>resolution</a:t>
            </a:r>
            <a:r>
              <a:rPr lang="fr-FR" dirty="0">
                <a:latin typeface="CMSS8"/>
              </a:rPr>
              <a:t>, </a:t>
            </a:r>
            <a:r>
              <a:rPr lang="fr-FR" sz="1800" b="0" i="0" u="none" strike="noStrike" baseline="0" dirty="0">
                <a:latin typeface="CMSS8"/>
              </a:rPr>
              <a:t> </a:t>
            </a:r>
            <a:r>
              <a:rPr lang="en-US" sz="1800" b="0" i="0" u="none" strike="noStrike" baseline="0" dirty="0" err="1">
                <a:latin typeface="CMSSI8"/>
              </a:rPr>
              <a:t>r</a:t>
            </a:r>
            <a:r>
              <a:rPr lang="en-US" sz="800" b="0" i="0" u="none" strike="noStrike" baseline="0" dirty="0" err="1">
                <a:latin typeface="CMSS8"/>
              </a:rPr>
              <a:t>min</a:t>
            </a:r>
            <a:r>
              <a:rPr lang="en-US" sz="800" b="0" i="0" u="none" strike="noStrike" baseline="0" dirty="0">
                <a:latin typeface="CMSS8"/>
              </a:rPr>
              <a:t> </a:t>
            </a:r>
            <a:r>
              <a:rPr lang="en-US" sz="1800" b="0" i="0" u="none" strike="noStrike" baseline="0" dirty="0">
                <a:latin typeface="CMSS8"/>
              </a:rPr>
              <a:t>= 11</a:t>
            </a:r>
            <a:r>
              <a:rPr lang="en-US" sz="1800" b="0" i="0" u="none" strike="noStrike" baseline="0" dirty="0">
                <a:latin typeface="CMMI8"/>
              </a:rPr>
              <a:t>.</a:t>
            </a:r>
            <a:r>
              <a:rPr lang="en-US" sz="1800" b="0" i="0" u="none" strike="noStrike" baseline="0" dirty="0">
                <a:latin typeface="CMSS8"/>
              </a:rPr>
              <a:t>7 mm, and 5 </a:t>
            </a:r>
            <a:r>
              <a:rPr lang="en-US" sz="1800" b="0" i="0" u="none" strike="noStrike" baseline="0" dirty="0" err="1">
                <a:latin typeface="SFSS0800"/>
              </a:rPr>
              <a:t>μ</a:t>
            </a:r>
            <a:r>
              <a:rPr lang="en-US" sz="1800" b="0" i="0" u="none" strike="noStrike" baseline="0" dirty="0" err="1">
                <a:latin typeface="CMSS8"/>
              </a:rPr>
              <a:t>m</a:t>
            </a:r>
            <a:endParaRPr lang="en-US" sz="1800" b="0" i="0" u="none" strike="noStrike" baseline="0" dirty="0">
              <a:latin typeface="CMSS8"/>
            </a:endParaRPr>
          </a:p>
          <a:p>
            <a:pPr algn="l"/>
            <a:r>
              <a:rPr lang="fr-FR" sz="1800" b="0" i="0" u="none" strike="noStrike" baseline="0" dirty="0" err="1">
                <a:latin typeface="CMSS8"/>
              </a:rPr>
              <a:t>resolution</a:t>
            </a:r>
            <a:r>
              <a:rPr lang="fr-FR" sz="1800" b="0" i="0" u="none" strike="noStrike" baseline="0" dirty="0">
                <a:latin typeface="CMSS8"/>
              </a:rPr>
              <a:t> in </a:t>
            </a:r>
            <a:r>
              <a:rPr lang="fr-FR" sz="1800" b="0" i="0" u="none" strike="noStrike" baseline="0" dirty="0" err="1">
                <a:latin typeface="CMSS8"/>
              </a:rPr>
              <a:t>outer</a:t>
            </a:r>
            <a:r>
              <a:rPr lang="fr-FR" sz="1800" b="0" i="0" u="none" strike="noStrike" baseline="0" dirty="0">
                <a:latin typeface="CMSS8"/>
              </a:rPr>
              <a:t> vertex</a:t>
            </a:r>
          </a:p>
          <a:p>
            <a:pPr algn="l"/>
            <a:r>
              <a:rPr lang="fr-FR" sz="1800" b="0" i="0" u="none" strike="noStrike" baseline="0" dirty="0">
                <a:latin typeface="CMSS8"/>
              </a:rPr>
              <a:t>barrels and </a:t>
            </a:r>
            <a:r>
              <a:rPr lang="fr-FR" sz="1800" b="0" i="0" u="none" strike="noStrike" baseline="0" dirty="0" err="1">
                <a:latin typeface="CMSS8"/>
              </a:rPr>
              <a:t>disks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4DFD8A-E778-B251-B32B-92B274C56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415" y="805269"/>
            <a:ext cx="3420629" cy="271336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A6FA53F-D054-A4D4-03B0-826181376C6D}"/>
              </a:ext>
            </a:extLst>
          </p:cNvPr>
          <p:cNvSpPr txBox="1"/>
          <p:nvPr/>
        </p:nvSpPr>
        <p:spPr>
          <a:xfrm>
            <a:off x="4139931" y="1257300"/>
            <a:ext cx="2701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CMSSI8"/>
              </a:rPr>
              <a:t>Drift </a:t>
            </a:r>
            <a:r>
              <a:rPr lang="fr-FR" sz="1800" b="1" i="0" u="none" strike="noStrike" baseline="0" dirty="0" err="1">
                <a:latin typeface="CMSSI8"/>
              </a:rPr>
              <a:t>Chamber</a:t>
            </a:r>
            <a:r>
              <a:rPr lang="fr-FR" sz="1800" b="1" i="0" u="none" strike="noStrike" baseline="0" dirty="0">
                <a:latin typeface="CMSSI8"/>
              </a:rPr>
              <a:t>: </a:t>
            </a:r>
            <a:r>
              <a:rPr lang="fr-FR" sz="1800" b="0" i="0" u="none" strike="noStrike" baseline="0" dirty="0">
                <a:latin typeface="CMSSI8"/>
              </a:rPr>
              <a:t>K</a:t>
            </a:r>
            <a:r>
              <a:rPr lang="fr-FR" sz="1800" b="0" i="0" u="none" strike="noStrike" baseline="0" dirty="0">
                <a:latin typeface="CMSS8"/>
              </a:rPr>
              <a:t>/</a:t>
            </a:r>
            <a:r>
              <a:rPr lang="el-GR" sz="1800" b="0" i="0" u="none" strike="noStrike" baseline="0" dirty="0">
                <a:latin typeface="CMMI8"/>
              </a:rPr>
              <a:t>π </a:t>
            </a:r>
            <a:r>
              <a:rPr lang="fr-FR" sz="1800" b="0" i="0" u="none" strike="noStrike" baseline="0" dirty="0" err="1">
                <a:latin typeface="CMSS8"/>
              </a:rPr>
              <a:t>separation</a:t>
            </a:r>
            <a:r>
              <a:rPr lang="fr-FR" sz="1800" b="0" i="0" u="none" strike="noStrike" baseline="0" dirty="0">
                <a:latin typeface="CMSS8"/>
              </a:rPr>
              <a:t> in fast </a:t>
            </a:r>
            <a:r>
              <a:rPr lang="fr-FR" sz="1800" b="0" i="0" u="none" strike="noStrike" baseline="0" dirty="0" err="1">
                <a:latin typeface="CMSS8"/>
              </a:rPr>
              <a:t>sim</a:t>
            </a:r>
            <a:r>
              <a:rPr lang="fr-FR" sz="1800" b="0" i="0" u="none" strike="noStrike" baseline="0" dirty="0">
                <a:latin typeface="CMSS8"/>
              </a:rPr>
              <a:t> 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88B4EA9-8A6B-45D4-D675-E9D178F92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024" y="3644021"/>
            <a:ext cx="3606085" cy="298833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1D5F622-DC0B-AF69-CFF7-C8FA3632029A}"/>
              </a:ext>
            </a:extLst>
          </p:cNvPr>
          <p:cNvSpPr txBox="1"/>
          <p:nvPr/>
        </p:nvSpPr>
        <p:spPr>
          <a:xfrm>
            <a:off x="246354" y="4693994"/>
            <a:ext cx="3893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CMSS8"/>
              </a:rPr>
              <a:t>Silicon </a:t>
            </a:r>
            <a:r>
              <a:rPr lang="fr-FR" sz="1800" b="1" i="0" u="none" strike="noStrike" baseline="0" dirty="0" err="1">
                <a:latin typeface="CMSS8"/>
              </a:rPr>
              <a:t>Wrapper</a:t>
            </a:r>
            <a:r>
              <a:rPr lang="fr-FR" sz="1800" b="1" i="0" u="none" strike="noStrike" baseline="0" dirty="0">
                <a:latin typeface="CMSS8"/>
              </a:rPr>
              <a:t>:  </a:t>
            </a:r>
            <a:r>
              <a:rPr lang="fr-FR" sz="1800" b="0" i="0" u="none" strike="noStrike" baseline="0" dirty="0">
                <a:latin typeface="CMSS8"/>
              </a:rPr>
              <a:t>Relative mass </a:t>
            </a:r>
            <a:r>
              <a:rPr lang="fr-FR" sz="1800" b="0" i="0" u="none" strike="noStrike" baseline="0" dirty="0" err="1">
                <a:latin typeface="CMSS8"/>
              </a:rPr>
              <a:t>resolution</a:t>
            </a:r>
            <a:r>
              <a:rPr lang="fr-FR" sz="1800" b="0" i="0" u="none" strike="noStrike" baseline="0" dirty="0">
                <a:latin typeface="CMSS8"/>
              </a:rPr>
              <a:t> on</a:t>
            </a:r>
          </a:p>
          <a:p>
            <a:pPr algn="l"/>
            <a:r>
              <a:rPr lang="en-US" sz="1800" b="0" i="0" u="none" strike="noStrike" baseline="0" dirty="0">
                <a:latin typeface="CMSS8"/>
              </a:rPr>
              <a:t>HNL as a function of its</a:t>
            </a:r>
          </a:p>
          <a:p>
            <a:pPr algn="l"/>
            <a:r>
              <a:rPr lang="fr-FR" sz="1800" b="0" i="0" u="none" strike="noStrike" baseline="0" dirty="0">
                <a:latin typeface="CMSS8"/>
              </a:rPr>
              <a:t>flight distance</a:t>
            </a:r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19D5B03-F933-A03E-AD1D-92393F9D3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2653" y="1135492"/>
            <a:ext cx="4327302" cy="249676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47F3086-FF91-213C-9146-61FC50435F00}"/>
              </a:ext>
            </a:extLst>
          </p:cNvPr>
          <p:cNvSpPr txBox="1"/>
          <p:nvPr/>
        </p:nvSpPr>
        <p:spPr>
          <a:xfrm>
            <a:off x="8585915" y="2983468"/>
            <a:ext cx="3606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CMSS8"/>
              </a:rPr>
              <a:t>HCAL</a:t>
            </a:r>
            <a:r>
              <a:rPr lang="en-US" sz="1800" b="0" i="0" u="none" strike="noStrike" baseline="0" dirty="0">
                <a:latin typeface="CMSS8"/>
              </a:rPr>
              <a:t> impact on Higgs couplings</a:t>
            </a:r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0205672E-B42A-3F84-FD0E-9B0617585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9257" y="3707714"/>
            <a:ext cx="3615100" cy="282815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7301D34-19E3-8FA1-E43F-2503E3DBEE29}"/>
              </a:ext>
            </a:extLst>
          </p:cNvPr>
          <p:cNvSpPr/>
          <p:nvPr/>
        </p:nvSpPr>
        <p:spPr>
          <a:xfrm>
            <a:off x="8886057" y="3626098"/>
            <a:ext cx="2296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detector concept</a:t>
            </a:r>
          </a:p>
        </p:txBody>
      </p:sp>
    </p:spTree>
    <p:extLst>
      <p:ext uri="{BB962C8B-B14F-4D97-AF65-F5344CB8AC3E}">
        <p14:creationId xmlns:p14="http://schemas.microsoft.com/office/powerpoint/2010/main" val="191288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r>
              <a:rPr lang="en-US" sz="3200" spc="-1" dirty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Acknowledgements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re 5">
            <a:extLst>
              <a:ext uri="{FF2B5EF4-FFF2-40B4-BE49-F238E27FC236}">
                <a16:creationId xmlns:a16="http://schemas.microsoft.com/office/drawing/2014/main" id="{C4966876-B96A-C6B7-78F5-2D37D2456D80}"/>
              </a:ext>
            </a:extLst>
          </p:cNvPr>
          <p:cNvSpPr txBox="1">
            <a:spLocks/>
          </p:cNvSpPr>
          <p:nvPr/>
        </p:nvSpPr>
        <p:spPr>
          <a:xfrm>
            <a:off x="366848" y="2097386"/>
            <a:ext cx="551325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Remerciements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:  R.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Aleksan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E.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Auffray-Hillemanns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D.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Contardo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C.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Dujardin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S.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Eno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P.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Giacomelli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 C. Morel, A.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Ilg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 M.T.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Lucchini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, D. Yvon, P. Azzi, S. Moneta , W. Chong…</a:t>
            </a:r>
          </a:p>
        </p:txBody>
      </p:sp>
      <p:sp>
        <p:nvSpPr>
          <p:cNvPr id="3" name="Google Shape;450;p4">
            <a:extLst>
              <a:ext uri="{FF2B5EF4-FFF2-40B4-BE49-F238E27FC236}">
                <a16:creationId xmlns:a16="http://schemas.microsoft.com/office/drawing/2014/main" id="{97C0A1D9-85C9-C9E3-ABA4-F1B652B21EEF}"/>
              </a:ext>
            </a:extLst>
          </p:cNvPr>
          <p:cNvSpPr/>
          <p:nvPr/>
        </p:nvSpPr>
        <p:spPr>
          <a:xfrm>
            <a:off x="3118527" y="6606846"/>
            <a:ext cx="7130143" cy="3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5th FCC/DRD France Workshop APC/LPNHE Paris 27/11/2025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05A93D-7061-0174-22BC-BD1AA0EC9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6" y="105500"/>
            <a:ext cx="12096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29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ECAL: Readout with </a:t>
            </a:r>
            <a:r>
              <a:rPr lang="en-US" sz="3200" spc="-1" dirty="0" err="1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SiPMs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0" y="1241619"/>
            <a:ext cx="9934763" cy="5350206"/>
          </a:xfrm>
          <a:prstGeom prst="rect">
            <a:avLst/>
          </a:prstGeom>
        </p:spPr>
      </p:pic>
      <p:sp>
        <p:nvSpPr>
          <p:cNvPr id="11" name="Google Shape;155;p5"/>
          <p:cNvSpPr/>
          <p:nvPr/>
        </p:nvSpPr>
        <p:spPr>
          <a:xfrm>
            <a:off x="10125689" y="1198576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IAS2021, Jan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1737360" y="3291840"/>
            <a:ext cx="2936240" cy="377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Google Shape;450;p4"/>
          <p:cNvSpPr/>
          <p:nvPr/>
        </p:nvSpPr>
        <p:spPr>
          <a:xfrm>
            <a:off x="2394857" y="6605115"/>
            <a:ext cx="7130143" cy="3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4th FCC/DRD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200" kern="0" dirty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France Workshop IPHC Strasbourg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24/11/2023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1374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144670</TotalTime>
  <Words>821</Words>
  <Application>Microsoft Office PowerPoint</Application>
  <PresentationFormat>Grand écran</PresentationFormat>
  <Paragraphs>115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22" baseType="lpstr">
      <vt:lpstr>Adobe Arabic Bold</vt:lpstr>
      <vt:lpstr>Adobe Arabic Regular</vt:lpstr>
      <vt:lpstr>Arial</vt:lpstr>
      <vt:lpstr>Avenir Next</vt:lpstr>
      <vt:lpstr>Calibri</vt:lpstr>
      <vt:lpstr>Calibri Light</vt:lpstr>
      <vt:lpstr>CMMI8</vt:lpstr>
      <vt:lpstr>CMSS8</vt:lpstr>
      <vt:lpstr>CMSSI8</vt:lpstr>
      <vt:lpstr>Economica</vt:lpstr>
      <vt:lpstr>SFSS0800</vt:lpstr>
      <vt:lpstr>Symbol</vt:lpstr>
      <vt:lpstr>Verdana</vt:lpstr>
      <vt:lpstr>Thème Office</vt:lpstr>
      <vt:lpstr>Office Theme</vt:lpstr>
      <vt:lpstr>The Innovative Detector for E+e- Accelerator (IDEA) Detector Concept</vt:lpstr>
      <vt:lpstr>The Innovative Detector for E+e- Accelerator (IDEA) Detector Concept</vt:lpstr>
      <vt:lpstr>The Innovative Detector for E+e- Accelerator (IDEA) Detector Concept</vt:lpstr>
      <vt:lpstr>The Innovative Detector for E+e- Accelerator (IDEA) Detector Concept</vt:lpstr>
      <vt:lpstr>The Innovative Detector for E+e- Accelerator (IDEA) Detector Concept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2577</cp:revision>
  <dcterms:created xsi:type="dcterms:W3CDTF">2015-06-25T13:12:30Z</dcterms:created>
  <dcterms:modified xsi:type="dcterms:W3CDTF">2025-11-27T11:32:04Z</dcterms:modified>
</cp:coreProperties>
</file>