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308" r:id="rId3"/>
    <p:sldId id="325" r:id="rId4"/>
    <p:sldId id="360" r:id="rId5"/>
    <p:sldId id="290" r:id="rId6"/>
    <p:sldId id="357" r:id="rId7"/>
    <p:sldId id="310" r:id="rId8"/>
    <p:sldId id="354" r:id="rId9"/>
    <p:sldId id="355" r:id="rId10"/>
    <p:sldId id="356" r:id="rId11"/>
    <p:sldId id="358" r:id="rId12"/>
    <p:sldId id="359" r:id="rId13"/>
    <p:sldId id="346" r:id="rId14"/>
    <p:sldId id="348" r:id="rId15"/>
    <p:sldId id="350" r:id="rId16"/>
    <p:sldId id="352" r:id="rId17"/>
    <p:sldId id="337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96"/>
    <p:restoredTop sz="96405"/>
  </p:normalViewPr>
  <p:slideViewPr>
    <p:cSldViewPr snapToGrid="0">
      <p:cViewPr varScale="1">
        <p:scale>
          <a:sx n="131" d="100"/>
          <a:sy n="131" d="100"/>
        </p:scale>
        <p:origin x="9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2A44C2-09A5-814C-AE2B-3236620BA662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BB714-5B50-294D-8326-DBD1D7EB9F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6847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702DA-33A3-4A4D-A0EE-EF987D045EF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8938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BB714-5B50-294D-8326-DBD1D7EB9FE0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2722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01265B-3939-426E-AF88-CDA0975C3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9266A4C-5E7F-303C-760F-91FE09500B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4F4337-DA7B-FACC-3DD3-6B607F32A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8D3F-8920-1B4B-A699-9B6EF7C709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1678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63A190-16C1-C48E-63AE-28CAB4FEB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29DAA3-6B1C-31AA-D94B-82EE250DA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962AEA-F201-37E9-FF3A-5B58751E8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8D3F-8920-1B4B-A699-9B6EF7C709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4072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C53F9F-A872-CFF7-6D12-C6C725087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AA00F97-FD66-8091-9BAA-8E36EA7E3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1E37EB-1ECA-DA28-C5B0-28B6F7082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8D3F-8920-1B4B-A699-9B6EF7C709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995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D8BFF6-ECCA-156B-EA0F-A495C2B81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F68F5F-8490-3B5B-BAEB-FE31CE644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EB16BBE-680F-190C-32D0-6F4DE0440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6CCE00D-1CA6-42A3-A4F9-8AE6DAF0D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8D3F-8920-1B4B-A699-9B6EF7C709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8391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DB0295-00C3-25BC-020A-CABACCEE6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A72C75B-3227-107F-C456-3859EC125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06026D4-350B-FE23-163E-DD094A0124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D08B6C7-D61F-D7D6-7F23-3A32A8CD47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6BE0725-0C99-FDEF-31E2-1A9FF77CE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67F6DFA-2992-B230-D3A3-D42FA78FC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8D3F-8920-1B4B-A699-9B6EF7C709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1192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B38961-BB8D-89BC-B6D6-F5C3830AC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E705D94-230A-81F4-6E58-2DBE3DBFE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8D3F-8920-1B4B-A699-9B6EF7C709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5986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8A4D2EB-5249-AA43-EC94-0FCBFE20B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8D3F-8920-1B4B-A699-9B6EF7C709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6757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1915767" y="32659"/>
            <a:ext cx="8533871" cy="884067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6" name="PlaceHolder 2"/>
          <p:cNvSpPr>
            <a:spLocks noGrp="1"/>
          </p:cNvSpPr>
          <p:nvPr>
            <p:ph type="subTitle"/>
          </p:nvPr>
        </p:nvSpPr>
        <p:spPr>
          <a:xfrm>
            <a:off x="609563" y="1110391"/>
            <a:ext cx="10971684" cy="522569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561497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E7E2D8C-71DE-312E-34AD-3630C418A3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600" y="1280160"/>
            <a:ext cx="11836400" cy="5021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4A7235-7CBD-AC6C-04F0-A659884F2C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557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18D3F-8920-1B4B-A699-9B6EF7C709E7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46352F43-496A-CF54-AB69-95D94869BBC7}"/>
              </a:ext>
            </a:extLst>
          </p:cNvPr>
          <p:cNvSpPr/>
          <p:nvPr userDrawn="1"/>
        </p:nvSpPr>
        <p:spPr>
          <a:xfrm>
            <a:off x="270" y="37081"/>
            <a:ext cx="12191730" cy="1060200"/>
          </a:xfrm>
          <a:prstGeom prst="roundRect">
            <a:avLst>
              <a:gd name="adj" fmla="val 31"/>
            </a:avLst>
          </a:prstGeom>
          <a:gradFill>
            <a:gsLst>
              <a:gs pos="0">
                <a:srgbClr val="FFFFFF"/>
              </a:gs>
              <a:gs pos="100000">
                <a:srgbClr val="CADAEE"/>
              </a:gs>
            </a:gsLst>
            <a:lin ang="5400000"/>
          </a:gradFill>
          <a:ln>
            <a:noFill/>
          </a:ln>
        </p:spPr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AF5820F-11C1-0DED-4D99-79E914DD376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322734" y="37080"/>
            <a:ext cx="851296" cy="965029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1E67F4F-AB3B-2D06-2529-F0B379887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067" y="37080"/>
            <a:ext cx="9983373" cy="917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E9F1A01-071B-CD7F-E9C2-92E17DE1D90C}"/>
              </a:ext>
            </a:extLst>
          </p:cNvPr>
          <p:cNvGrpSpPr/>
          <p:nvPr userDrawn="1"/>
        </p:nvGrpSpPr>
        <p:grpSpPr>
          <a:xfrm>
            <a:off x="0" y="1032029"/>
            <a:ext cx="12192000" cy="76771"/>
            <a:chOff x="0" y="1044000"/>
            <a:chExt cx="9145333" cy="64800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65FBA06A-5CDF-4CCD-2A57-5F8D9E34E29C}"/>
                </a:ext>
              </a:extLst>
            </p:cNvPr>
            <p:cNvPicPr/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0" y="1044000"/>
              <a:ext cx="1872000" cy="64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CustomShape 30">
              <a:extLst>
                <a:ext uri="{FF2B5EF4-FFF2-40B4-BE49-F238E27FC236}">
                  <a16:creationId xmlns:a16="http://schemas.microsoft.com/office/drawing/2014/main" id="{CB4EB622-C6E8-AD64-FBC4-81134173F1D0}"/>
                </a:ext>
              </a:extLst>
            </p:cNvPr>
            <p:cNvSpPr/>
            <p:nvPr userDrawn="1"/>
          </p:nvSpPr>
          <p:spPr>
            <a:xfrm rot="10800000">
              <a:off x="1799972" y="1044000"/>
              <a:ext cx="5477647" cy="64800"/>
            </a:xfrm>
            <a:prstGeom prst="roundRect">
              <a:avLst>
                <a:gd name="adj" fmla="val 490"/>
              </a:avLst>
            </a:prstGeom>
            <a:solidFill>
              <a:srgbClr val="9999FF"/>
            </a:solidFill>
            <a:ln>
              <a:noFill/>
            </a:ln>
          </p:spPr>
          <p:txBody>
            <a:bodyPr/>
            <a:lstStyle/>
            <a:p>
              <a:endParaRPr lang="fr-FR" sz="1350" dirty="0"/>
            </a:p>
          </p:txBody>
        </p: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8DB2B8C6-0427-DA0D-7670-E1F93C576D59}"/>
                </a:ext>
              </a:extLst>
            </p:cNvPr>
            <p:cNvPicPr/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7207200" y="1044000"/>
              <a:ext cx="1938133" cy="648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56DD7F7F-9C73-133C-FA95-2A98648A892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7970" y="25561"/>
            <a:ext cx="965030" cy="9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65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70C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dico.cern.ch/event/1593123/contributions/6713254/attachments/3148925/5591311/UL&amp;SEED_M_Ahmed__Det_concept.pdf" TargetMode="Externa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cern.ch/event/1593123/contributions/6713254/attachments/3148925/5591311/UL&amp;SEED_M_Ahmed__Det_concept.pdf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jpg"/><Relationship Id="rId4" Type="http://schemas.openxmlformats.org/officeDocument/2006/relationships/image" Target="../media/image21.png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indico.cern.ch/event/1064327/contributions/4893180/attachments/2452299/4204992/220601_FCCWeek_CLD_sailer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593123/contributions/6713254/attachments/3148925/5591311/UL&amp;SEED_M_Ahmed__Det_concept.pd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593123/contributions/6713254/attachments/3148925/5591311/UL&amp;SEED_M_Ahmed__Det_concept.pd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dico.cern.ch/event/1593123/contributions/6713254/attachments/3148925/5591311/UL&amp;SEED_M_Ahmed__Det_concept.pdf" TargetMode="Externa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797CC8-52BF-61A0-82DE-CA1BFD5B2A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567" y="1218252"/>
            <a:ext cx="11844866" cy="1588861"/>
          </a:xfrm>
        </p:spPr>
        <p:txBody>
          <a:bodyPr>
            <a:normAutofit/>
          </a:bodyPr>
          <a:lstStyle/>
          <a:p>
            <a:r>
              <a:rPr lang="en-GB" sz="5400" dirty="0"/>
              <a:t>FCC-SEED </a:t>
            </a:r>
            <a:br>
              <a:rPr lang="en-GB" sz="5400" dirty="0"/>
            </a:br>
            <a:r>
              <a:rPr lang="en-GB" sz="5400" dirty="0"/>
              <a:t>Vertex detector project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DCBC8D5-D900-B5CE-61F0-7D400C213D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23007"/>
            <a:ext cx="9144000" cy="1655762"/>
          </a:xfrm>
        </p:spPr>
        <p:txBody>
          <a:bodyPr/>
          <a:lstStyle/>
          <a:p>
            <a:r>
              <a:rPr lang="en-GB" dirty="0"/>
              <a:t>Jeremy Andrea,</a:t>
            </a:r>
          </a:p>
          <a:p>
            <a:r>
              <a:rPr lang="en-GB" dirty="0"/>
              <a:t>IPHC, CNRS, CERN</a:t>
            </a:r>
          </a:p>
          <a:p>
            <a:r>
              <a:rPr lang="en-GB" dirty="0"/>
              <a:t>On behalf of the FCC-SEED project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545FEDF-5157-674D-3770-964B64D5C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4705" y="4518453"/>
            <a:ext cx="2242589" cy="224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41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1EB3B4-EEDB-CA78-405A-BD25DF189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Hit distribution and acceptance coverage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6509D6A-A9FA-6774-A740-A5F306844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9810" y="5896899"/>
            <a:ext cx="7332983" cy="65833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/>
              <a:t>FCC-SEED shows an hit acceptance, with a large </a:t>
            </a:r>
            <a:r>
              <a:rPr lang="en-GB" dirty="0">
                <a:solidFill>
                  <a:schemeClr val="accent1"/>
                </a:solidFill>
              </a:rPr>
              <a:t>majority of tracks having 5 hits </a:t>
            </a:r>
            <a:r>
              <a:rPr lang="en-GB" dirty="0"/>
              <a:t>in the Vertex detector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75E7E03-02EE-4B4E-77B7-CD325620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715" y="1257490"/>
            <a:ext cx="4368125" cy="459924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D585BA3-73B1-C66C-CD94-CDDAC611F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424" y="1407042"/>
            <a:ext cx="4368125" cy="402837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745541B-6EB2-AC6E-AC0F-89C2BA977E53}"/>
              </a:ext>
            </a:extLst>
          </p:cNvPr>
          <p:cNvSpPr txBox="1"/>
          <p:nvPr/>
        </p:nvSpPr>
        <p:spPr>
          <a:xfrm>
            <a:off x="0" y="1037710"/>
            <a:ext cx="3492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Armin </a:t>
            </a:r>
            <a:r>
              <a:rPr lang="fr-FR" b="1" dirty="0" err="1">
                <a:solidFill>
                  <a:srgbClr val="C00000"/>
                </a:solidFill>
              </a:rPr>
              <a:t>Ilg</a:t>
            </a:r>
            <a:r>
              <a:rPr lang="fr-FR" b="1" dirty="0">
                <a:solidFill>
                  <a:srgbClr val="C00000"/>
                </a:solidFill>
              </a:rPr>
              <a:t>, Mohamed Ahmed </a:t>
            </a:r>
            <a:r>
              <a:rPr lang="fr-FR" b="1" dirty="0">
                <a:solidFill>
                  <a:srgbClr val="C0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44DAFB0-DC87-AF68-A152-7F7842A5EF2E}"/>
              </a:ext>
            </a:extLst>
          </p:cNvPr>
          <p:cNvSpPr txBox="1"/>
          <p:nvPr/>
        </p:nvSpPr>
        <p:spPr>
          <a:xfrm>
            <a:off x="2509736" y="5291847"/>
            <a:ext cx="1059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Ultralight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010D504-2FE5-200B-7764-0DC83D646C71}"/>
              </a:ext>
            </a:extLst>
          </p:cNvPr>
          <p:cNvSpPr txBox="1"/>
          <p:nvPr/>
        </p:nvSpPr>
        <p:spPr>
          <a:xfrm>
            <a:off x="9481225" y="5415844"/>
            <a:ext cx="1078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FCC-SEED</a:t>
            </a:r>
          </a:p>
        </p:txBody>
      </p:sp>
    </p:spTree>
    <p:extLst>
      <p:ext uri="{BB962C8B-B14F-4D97-AF65-F5344CB8AC3E}">
        <p14:creationId xmlns:p14="http://schemas.microsoft.com/office/powerpoint/2010/main" val="3899331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A7A0402C-F393-4FE0-E684-F9894411758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GB" dirty="0"/>
                  <a:t> resolutions</a:t>
                </a:r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A7A0402C-F393-4FE0-E684-F989441175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8108" b="-2027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1D2FAA-5546-C8D9-45D8-DC51B2DB7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873" y="1192611"/>
            <a:ext cx="11727234" cy="547763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Despite slightly higher material budget, </a:t>
            </a:r>
            <a:r>
              <a:rPr lang="en-GB" dirty="0">
                <a:solidFill>
                  <a:schemeClr val="accent1"/>
                </a:solidFill>
              </a:rPr>
              <a:t>best performance observed for FCC-Seed </a:t>
            </a:r>
            <a:r>
              <a:rPr lang="en-GB" dirty="0"/>
              <a:t>=&gt; almost always 5 hits per tracks.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8542AB8-B3A0-2D69-89A4-C6F3ACB8E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1" y="1969215"/>
            <a:ext cx="3774456" cy="418472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4F2A839-75B5-2199-A42C-1CE41E376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6966" y="1937561"/>
            <a:ext cx="3813243" cy="427418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F12D788-3902-1EF7-8EB4-B44A4F0A9F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9225" y="1969216"/>
            <a:ext cx="3813243" cy="431062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C25F99F-AE0B-6CA2-07C4-5E292A84D646}"/>
              </a:ext>
            </a:extLst>
          </p:cNvPr>
          <p:cNvSpPr txBox="1"/>
          <p:nvPr/>
        </p:nvSpPr>
        <p:spPr>
          <a:xfrm>
            <a:off x="1030067" y="704061"/>
            <a:ext cx="3492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Armin </a:t>
            </a:r>
            <a:r>
              <a:rPr lang="fr-FR" b="1" dirty="0" err="1">
                <a:solidFill>
                  <a:srgbClr val="C00000"/>
                </a:solidFill>
              </a:rPr>
              <a:t>Ilg</a:t>
            </a:r>
            <a:r>
              <a:rPr lang="fr-FR" b="1" dirty="0">
                <a:solidFill>
                  <a:srgbClr val="C00000"/>
                </a:solidFill>
              </a:rPr>
              <a:t>, Mohamed Ahmed </a:t>
            </a:r>
            <a:r>
              <a:rPr lang="fr-FR" b="1" dirty="0">
                <a:solidFill>
                  <a:srgbClr val="C0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endParaRPr lang="f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087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23F223-4D08-611E-1AAC-700F10C59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R&amp;D and prototyping toward FCC-SEED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CE1C04-125C-4D2B-AFBE-99C59C508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91" y="1233577"/>
            <a:ext cx="11921705" cy="5486399"/>
          </a:xfrm>
        </p:spPr>
        <p:txBody>
          <a:bodyPr>
            <a:normAutofit fontScale="70000" lnSpcReduction="20000"/>
          </a:bodyPr>
          <a:lstStyle/>
          <a:p>
            <a:r>
              <a:rPr lang="en-GB" dirty="0">
                <a:solidFill>
                  <a:schemeClr val="accent1"/>
                </a:solidFill>
              </a:rPr>
              <a:t>The FCC-SEED geometry, for the barrel region, relies on curved sensor.</a:t>
            </a:r>
          </a:p>
          <a:p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Required gain in know-how and expertise 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Methodology and setup to bend sensors,</a:t>
            </a:r>
          </a:p>
          <a:p>
            <a:pPr lvl="1"/>
            <a:r>
              <a:rPr lang="en-GB" dirty="0"/>
              <a:t>To what radius, and with what width, can we bend sensors without breaking?</a:t>
            </a:r>
          </a:p>
          <a:p>
            <a:pPr lvl="1"/>
            <a:r>
              <a:rPr lang="en-GB" dirty="0"/>
              <a:t>Does the bending modify sensor performances?</a:t>
            </a:r>
          </a:p>
          <a:p>
            <a:pPr lvl="1"/>
            <a:r>
              <a:rPr lang="en-GB" dirty="0"/>
              <a:t>Design and tests methods for installation on mechanical supports,</a:t>
            </a:r>
          </a:p>
          <a:p>
            <a:pPr lvl="1"/>
            <a:r>
              <a:rPr lang="en-GB" dirty="0"/>
              <a:t>How the cooling can be performed (air flow, heat dissipation vs air temperature and flow),</a:t>
            </a:r>
          </a:p>
          <a:p>
            <a:pPr lvl="1"/>
            <a:r>
              <a:rPr lang="en-GB" dirty="0"/>
              <a:t>Etc… etc…</a:t>
            </a:r>
          </a:p>
          <a:p>
            <a:pPr lvl="1"/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Bending sensors : method inspired from Alice ITS3, bending setup installed and commissioned.</a:t>
            </a:r>
          </a:p>
          <a:p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Plan</a:t>
            </a:r>
            <a:r>
              <a:rPr lang="en-GB" dirty="0"/>
              <a:t> :</a:t>
            </a:r>
          </a:p>
          <a:p>
            <a:pPr lvl="1"/>
            <a:r>
              <a:rPr lang="en-GB" dirty="0"/>
              <a:t>Use Mimosis chips for curved sensor tests,</a:t>
            </a:r>
            <a:endParaRPr lang="en-GB" dirty="0">
              <a:solidFill>
                <a:schemeClr val="accent1"/>
              </a:solidFill>
            </a:endParaRPr>
          </a:p>
          <a:p>
            <a:pPr lvl="1"/>
            <a:r>
              <a:rPr lang="en-GB" dirty="0"/>
              <a:t>Mimosis 2.0 are good candidates for practicing bending,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Functional versions Mimosis 1 or 2.1 are good candidates for bend sensor testing with particles =&gt; lab and test beam,</a:t>
            </a:r>
          </a:p>
          <a:p>
            <a:pPr lvl="1"/>
            <a:r>
              <a:rPr lang="en-GB" dirty="0"/>
              <a:t>Readout inherited from Mimosis, new flex (connection to the chip) has been designed and produced.</a:t>
            </a:r>
          </a:p>
        </p:txBody>
      </p:sp>
    </p:spTree>
    <p:extLst>
      <p:ext uri="{BB962C8B-B14F-4D97-AF65-F5344CB8AC3E}">
        <p14:creationId xmlns:p14="http://schemas.microsoft.com/office/powerpoint/2010/main" val="551314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545C1A-2071-30E8-0A1B-CA2206EC7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Sensor Bending</a:t>
            </a:r>
          </a:p>
        </p:txBody>
      </p:sp>
      <p:pic>
        <p:nvPicPr>
          <p:cNvPr id="4" name="1000001978">
            <a:hlinkClick r:id="" action="ppaction://media"/>
            <a:extLst>
              <a:ext uri="{FF2B5EF4-FFF2-40B4-BE49-F238E27FC236}">
                <a16:creationId xmlns:a16="http://schemas.microsoft.com/office/drawing/2014/main" id="{CF4DA6E3-A2B8-9231-F0D1-7AA0333D4D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8335" y="1548456"/>
            <a:ext cx="2599665" cy="462162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6A5D704-85C7-0CC1-C4EA-A4526A50E9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468" y="1242482"/>
            <a:ext cx="4927600" cy="36957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704536B-4937-5B8A-EDE9-40AE818D0C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892092">
            <a:off x="1316051" y="4764250"/>
            <a:ext cx="1456267" cy="10922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D3B636F-97D6-4C08-95CF-8F295B0134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0000"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3447" y="4015387"/>
            <a:ext cx="3790151" cy="2842613"/>
          </a:xfrm>
          <a:prstGeom prst="rect">
            <a:avLst/>
          </a:prstGeom>
        </p:spPr>
      </p:pic>
      <p:sp>
        <p:nvSpPr>
          <p:cNvPr id="13" name="Parallélogramme 12">
            <a:extLst>
              <a:ext uri="{FF2B5EF4-FFF2-40B4-BE49-F238E27FC236}">
                <a16:creationId xmlns:a16="http://schemas.microsoft.com/office/drawing/2014/main" id="{F99816C7-B03D-C267-A11C-9DF8370D4A32}"/>
              </a:ext>
            </a:extLst>
          </p:cNvPr>
          <p:cNvSpPr/>
          <p:nvPr/>
        </p:nvSpPr>
        <p:spPr>
          <a:xfrm rot="2750344">
            <a:off x="2991820" y="3142236"/>
            <a:ext cx="462352" cy="397557"/>
          </a:xfrm>
          <a:prstGeom prst="parallelogram">
            <a:avLst>
              <a:gd name="adj" fmla="val 2369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1280FD68-EB1B-C39D-6933-F1DCDE95E863}"/>
              </a:ext>
            </a:extLst>
          </p:cNvPr>
          <p:cNvSpPr/>
          <p:nvPr/>
        </p:nvSpPr>
        <p:spPr>
          <a:xfrm rot="16354219">
            <a:off x="3238445" y="2766542"/>
            <a:ext cx="768064" cy="765287"/>
          </a:xfrm>
          <a:prstGeom prst="arc">
            <a:avLst/>
          </a:prstGeom>
          <a:ln w="28575"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920C53A-22D8-169C-9317-67406AE4AA2F}"/>
              </a:ext>
            </a:extLst>
          </p:cNvPr>
          <p:cNvSpPr txBox="1"/>
          <p:nvPr/>
        </p:nvSpPr>
        <p:spPr>
          <a:xfrm>
            <a:off x="3622477" y="2522483"/>
            <a:ext cx="819455" cy="369332"/>
          </a:xfrm>
          <a:prstGeom prst="rect">
            <a:avLst/>
          </a:prstGeom>
          <a:solidFill>
            <a:schemeClr val="bg1">
              <a:alpha val="81986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Sensor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A9CE00A6-4018-9CA5-FE97-BA69E27A613B}"/>
              </a:ext>
            </a:extLst>
          </p:cNvPr>
          <p:cNvCxnSpPr/>
          <p:nvPr/>
        </p:nvCxnSpPr>
        <p:spPr>
          <a:xfrm>
            <a:off x="3222996" y="3762703"/>
            <a:ext cx="1480451" cy="3095297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1537BFB6-DA5B-85A4-5FD0-58276EC2D662}"/>
              </a:ext>
            </a:extLst>
          </p:cNvPr>
          <p:cNvCxnSpPr>
            <a:cxnSpLocks/>
          </p:cNvCxnSpPr>
          <p:nvPr/>
        </p:nvCxnSpPr>
        <p:spPr>
          <a:xfrm>
            <a:off x="4067733" y="3242441"/>
            <a:ext cx="4351053" cy="772946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815D3CC8-3416-069E-18D4-23C395C74ABE}"/>
              </a:ext>
            </a:extLst>
          </p:cNvPr>
          <p:cNvSpPr txBox="1"/>
          <p:nvPr/>
        </p:nvSpPr>
        <p:spPr>
          <a:xfrm>
            <a:off x="7347331" y="4568850"/>
            <a:ext cx="1606530" cy="369332"/>
          </a:xfrm>
          <a:prstGeom prst="rect">
            <a:avLst/>
          </a:prstGeom>
          <a:solidFill>
            <a:schemeClr val="bg1">
              <a:alpha val="81467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4"/>
                </a:solidFill>
              </a:rPr>
              <a:t>Sensor support</a:t>
            </a: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2A8A3440-B5B2-0014-C439-BFA237CA8646}"/>
              </a:ext>
            </a:extLst>
          </p:cNvPr>
          <p:cNvSpPr/>
          <p:nvPr/>
        </p:nvSpPr>
        <p:spPr>
          <a:xfrm rot="16354219">
            <a:off x="6601198" y="4941802"/>
            <a:ext cx="1431390" cy="1074809"/>
          </a:xfrm>
          <a:prstGeom prst="arc">
            <a:avLst>
              <a:gd name="adj1" fmla="val 16200000"/>
              <a:gd name="adj2" fmla="val 716"/>
            </a:avLst>
          </a:prstGeom>
          <a:ln w="28575">
            <a:solidFill>
              <a:schemeClr val="accent4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DD9781B-7285-A1BF-DAA3-F124765359C0}"/>
              </a:ext>
            </a:extLst>
          </p:cNvPr>
          <p:cNvSpPr txBox="1"/>
          <p:nvPr/>
        </p:nvSpPr>
        <p:spPr>
          <a:xfrm>
            <a:off x="1248472" y="5985417"/>
            <a:ext cx="1552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counterweight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D5716D5-B871-A4AC-59DE-EB0E998D979D}"/>
              </a:ext>
            </a:extLst>
          </p:cNvPr>
          <p:cNvSpPr txBox="1"/>
          <p:nvPr/>
        </p:nvSpPr>
        <p:spPr>
          <a:xfrm rot="2141706">
            <a:off x="2261890" y="2057837"/>
            <a:ext cx="1077474" cy="369332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Millar foil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636E27EF-92CF-FFAA-AD46-B576430FFC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0786" y="1242482"/>
            <a:ext cx="2305183" cy="1728887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7CC1050A-CE75-424C-26F7-110D6F00BA24}"/>
              </a:ext>
            </a:extLst>
          </p:cNvPr>
          <p:cNvSpPr txBox="1"/>
          <p:nvPr/>
        </p:nvSpPr>
        <p:spPr>
          <a:xfrm>
            <a:off x="4773890" y="4753516"/>
            <a:ext cx="1034450" cy="369332"/>
          </a:xfrm>
          <a:prstGeom prst="rect">
            <a:avLst/>
          </a:prstGeom>
          <a:solidFill>
            <a:schemeClr val="bg1">
              <a:alpha val="81467"/>
            </a:schemeClr>
          </a:solidFill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2"/>
                </a:solidFill>
              </a:rPr>
              <a:t>Mandrell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693505E3-908B-253B-6E28-FA268D7B85BC}"/>
              </a:ext>
            </a:extLst>
          </p:cNvPr>
          <p:cNvCxnSpPr/>
          <p:nvPr/>
        </p:nvCxnSpPr>
        <p:spPr>
          <a:xfrm>
            <a:off x="5291115" y="5122848"/>
            <a:ext cx="296885" cy="536272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 28">
            <a:extLst>
              <a:ext uri="{FF2B5EF4-FFF2-40B4-BE49-F238E27FC236}">
                <a16:creationId xmlns:a16="http://schemas.microsoft.com/office/drawing/2014/main" id="{305E9ABA-FFDC-4353-1B49-F017D36955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7773385" y="1270240"/>
            <a:ext cx="1505900" cy="1450383"/>
          </a:xfrm>
          <a:prstGeom prst="rect">
            <a:avLst/>
          </a:prstGeom>
        </p:spPr>
      </p:pic>
      <p:sp>
        <p:nvSpPr>
          <p:cNvPr id="30" name="Espace réservé du numéro de diapositive 3">
            <a:extLst>
              <a:ext uri="{FF2B5EF4-FFF2-40B4-BE49-F238E27FC236}">
                <a16:creationId xmlns:a16="http://schemas.microsoft.com/office/drawing/2014/main" id="{B35BEA4B-5364-83F9-B8E0-C4809F0617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75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A589A826-5404-F9E3-877C-CF4B737E6F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58" r="22342"/>
          <a:stretch/>
        </p:blipFill>
        <p:spPr>
          <a:xfrm>
            <a:off x="1030067" y="1226955"/>
            <a:ext cx="2221144" cy="250309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E987AC3-250B-B980-D354-EAA34463D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Mecanical simulations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4A189D-6946-F59F-AAB0-8EF960784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065" y="1668448"/>
            <a:ext cx="7107871" cy="4857212"/>
          </a:xfrm>
        </p:spPr>
        <p:txBody>
          <a:bodyPr>
            <a:normAutofit fontScale="70000" lnSpcReduction="20000"/>
          </a:bodyPr>
          <a:lstStyle/>
          <a:p>
            <a:r>
              <a:rPr lang="en-GB" dirty="0">
                <a:solidFill>
                  <a:schemeClr val="accent1"/>
                </a:solidFill>
              </a:rPr>
              <a:t>Goal</a:t>
            </a:r>
            <a:r>
              <a:rPr lang="en-GB" dirty="0"/>
              <a:t> : simulate the bending of a silicon sensor, to determine the breaking points vs thickness and inner radius.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Start with the modelling of a simple leaf of silicon, but mechanical characteristics of chips might be different 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Simulation of a complete chips might be difficult,</a:t>
            </a:r>
          </a:p>
          <a:p>
            <a:pPr lvl="1"/>
            <a:r>
              <a:rPr lang="en-GB" dirty="0"/>
              <a:t>Considering measuring the mechanical characteristic of Mimosis and feed the simulation with the results.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Preliminary studies with ANSYS being performed, but much more work is needed.</a:t>
            </a:r>
          </a:p>
          <a:p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More simulations (thermo-fluidic) </a:t>
            </a:r>
            <a:r>
              <a:rPr lang="en-GB" dirty="0"/>
              <a:t>related to thermal aspects are also required.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FAD675C-F7DE-1FBF-2ADE-CB4709A52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17" y="3827554"/>
            <a:ext cx="4197048" cy="272399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A51385B-3947-5455-AD12-24D85DA8CA68}"/>
              </a:ext>
            </a:extLst>
          </p:cNvPr>
          <p:cNvSpPr txBox="1"/>
          <p:nvPr/>
        </p:nvSpPr>
        <p:spPr>
          <a:xfrm>
            <a:off x="2468880" y="1267691"/>
            <a:ext cx="1287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Preliminary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F72AA12-FB45-50EF-6BAA-752E5ED6C765}"/>
              </a:ext>
            </a:extLst>
          </p:cNvPr>
          <p:cNvSpPr txBox="1"/>
          <p:nvPr/>
        </p:nvSpPr>
        <p:spPr>
          <a:xfrm>
            <a:off x="1825081" y="4022568"/>
            <a:ext cx="1287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245129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3AE04A-A094-2922-B0A2-0E83B6A5D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Toward functional bend Mimosis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908998-9805-D50D-6D05-BF90A0020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327" y="1303521"/>
            <a:ext cx="11881346" cy="1994076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Several tests were performed, with different </a:t>
            </a:r>
            <a:r>
              <a:rPr lang="en-GB" dirty="0">
                <a:solidFill>
                  <a:schemeClr val="accent1"/>
                </a:solidFill>
              </a:rPr>
              <a:t>glue viscosities and glue doses.</a:t>
            </a:r>
          </a:p>
          <a:p>
            <a:endParaRPr lang="en-GB" dirty="0">
              <a:solidFill>
                <a:schemeClr val="accent1"/>
              </a:solidFill>
            </a:endParaRPr>
          </a:p>
          <a:p>
            <a:r>
              <a:rPr lang="en-GB" dirty="0">
                <a:solidFill>
                  <a:schemeClr val="accent1"/>
                </a:solidFill>
              </a:rPr>
              <a:t>Methodology for bending and connecting sensors are defined and tested.</a:t>
            </a:r>
          </a:p>
          <a:p>
            <a:endParaRPr lang="en-GB" dirty="0">
              <a:solidFill>
                <a:schemeClr val="accent1"/>
              </a:solidFill>
            </a:endParaRPr>
          </a:p>
          <a:p>
            <a:r>
              <a:rPr lang="en-GB" dirty="0">
                <a:solidFill>
                  <a:schemeClr val="accent1"/>
                </a:solidFill>
              </a:rPr>
              <a:t>Ready to glue and wire-bond a functional Mimosis for lab and beam tests (</a:t>
            </a:r>
            <a:r>
              <a:rPr lang="en-GB" dirty="0" err="1">
                <a:solidFill>
                  <a:schemeClr val="accent1"/>
                </a:solidFill>
              </a:rPr>
              <a:t>CYRCé</a:t>
            </a:r>
            <a:r>
              <a:rPr lang="en-GB" dirty="0">
                <a:solidFill>
                  <a:schemeClr val="accent1"/>
                </a:solidFill>
              </a:rPr>
              <a:t> then DESY).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A20985A-1346-5CE3-0376-19C074825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3936" y="4068539"/>
            <a:ext cx="2845031" cy="276010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8954BA7-8A43-C5AA-D9A7-BE9B5D19E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139" y="4035643"/>
            <a:ext cx="3380271" cy="276994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D8CCBD7-3042-5DDF-2464-86B9EEF03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30" y="4154224"/>
            <a:ext cx="3612333" cy="266669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1349E95-3064-68A1-D39A-7F60E7EEC170}"/>
              </a:ext>
            </a:extLst>
          </p:cNvPr>
          <p:cNvSpPr txBox="1"/>
          <p:nvPr/>
        </p:nvSpPr>
        <p:spPr>
          <a:xfrm>
            <a:off x="424130" y="3800777"/>
            <a:ext cx="3078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Sensor taping on the mandrel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31829AF-708C-C7AF-B103-94E300BEA9B8}"/>
              </a:ext>
            </a:extLst>
          </p:cNvPr>
          <p:cNvSpPr txBox="1"/>
          <p:nvPr/>
        </p:nvSpPr>
        <p:spPr>
          <a:xfrm>
            <a:off x="4562027" y="3443076"/>
            <a:ext cx="3213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Sensor covered with Kapton foil,</a:t>
            </a:r>
          </a:p>
          <a:p>
            <a:r>
              <a:rPr lang="en-GB" dirty="0">
                <a:solidFill>
                  <a:srgbClr val="C00000"/>
                </a:solidFill>
              </a:rPr>
              <a:t>after rolling the Millar foil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A84B343-841A-3F32-0094-101017870BCF}"/>
              </a:ext>
            </a:extLst>
          </p:cNvPr>
          <p:cNvSpPr txBox="1"/>
          <p:nvPr/>
        </p:nvSpPr>
        <p:spPr>
          <a:xfrm>
            <a:off x="8357300" y="3429000"/>
            <a:ext cx="3380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Curved sensor glued on it support, ready for bonding </a:t>
            </a:r>
          </a:p>
        </p:txBody>
      </p:sp>
    </p:spTree>
    <p:extLst>
      <p:ext uri="{BB962C8B-B14F-4D97-AF65-F5344CB8AC3E}">
        <p14:creationId xmlns:p14="http://schemas.microsoft.com/office/powerpoint/2010/main" val="1953284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F1A84DDA-D115-9ACE-A22A-889EE8646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977" y="4368547"/>
            <a:ext cx="3742299" cy="248945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2690196-D5B7-59F7-2736-3F0A6F3E9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Beam test preparation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663CC5-6E50-B183-1F2F-3134C2B38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483" y="1155939"/>
            <a:ext cx="7853086" cy="3321170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Testing with beams to be performed with a </a:t>
            </a:r>
            <a:r>
              <a:rPr lang="en-GB" dirty="0">
                <a:solidFill>
                  <a:schemeClr val="accent1"/>
                </a:solidFill>
              </a:rPr>
              <a:t>Mimosis-based telescope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Two layers with two Mimosis sensors each</a:t>
            </a:r>
            <a:r>
              <a:rPr lang="en-GB" dirty="0"/>
              <a:t>, sandwiching the Detector Under Test (DUT).</a:t>
            </a:r>
          </a:p>
          <a:p>
            <a:endParaRPr lang="en-GB" dirty="0"/>
          </a:p>
          <a:p>
            <a:r>
              <a:rPr lang="en-GB" dirty="0"/>
              <a:t>Synchronisation “for free”, uses same DAQ and software.</a:t>
            </a:r>
          </a:p>
          <a:p>
            <a:endParaRPr lang="en-GB" dirty="0"/>
          </a:p>
          <a:p>
            <a:r>
              <a:rPr lang="en-GB" dirty="0"/>
              <a:t>Prior to test at DESY, </a:t>
            </a:r>
            <a:r>
              <a:rPr lang="en-GB" dirty="0">
                <a:solidFill>
                  <a:schemeClr val="accent1"/>
                </a:solidFill>
              </a:rPr>
              <a:t>testing of the sensors and telescope at the local IPHC cyclotron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Curved Mimosis supports and test box designed and fabricated.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F441067-2F1F-78AB-47BA-E912C33CD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549094" y="2060195"/>
            <a:ext cx="5257274" cy="394295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3A933B5-BAD4-F407-51FC-8799EC452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6276" y="4879570"/>
            <a:ext cx="3869788" cy="147008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2632EBA-19D7-17FF-9F30-CD067C59DC6E}"/>
              </a:ext>
            </a:extLst>
          </p:cNvPr>
          <p:cNvSpPr txBox="1"/>
          <p:nvPr/>
        </p:nvSpPr>
        <p:spPr>
          <a:xfrm>
            <a:off x="247486" y="1553934"/>
            <a:ext cx="2058256" cy="646331"/>
          </a:xfrm>
          <a:prstGeom prst="rect">
            <a:avLst/>
          </a:prstGeom>
          <a:solidFill>
            <a:schemeClr val="bg1">
              <a:alpha val="86000"/>
            </a:schemeClr>
          </a:solidFill>
          <a:ln w="28575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Reference planes</a:t>
            </a:r>
          </a:p>
          <a:p>
            <a:pPr algn="ctr"/>
            <a:r>
              <a:rPr lang="en-GB" b="1" dirty="0"/>
              <a:t>2 Mimosis per layer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BEC1A544-1511-1FA3-63C4-47FF1401B968}"/>
              </a:ext>
            </a:extLst>
          </p:cNvPr>
          <p:cNvCxnSpPr/>
          <p:nvPr/>
        </p:nvCxnSpPr>
        <p:spPr>
          <a:xfrm>
            <a:off x="742384" y="2215544"/>
            <a:ext cx="452673" cy="1306254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2E3C74DE-0469-8540-5BC8-45C90979E7EF}"/>
              </a:ext>
            </a:extLst>
          </p:cNvPr>
          <p:cNvCxnSpPr>
            <a:cxnSpLocks/>
          </p:cNvCxnSpPr>
          <p:nvPr/>
        </p:nvCxnSpPr>
        <p:spPr>
          <a:xfrm>
            <a:off x="1853207" y="2215544"/>
            <a:ext cx="571561" cy="1458681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43949D51-ABBF-24B3-CC79-FD9B758CE4CB}"/>
              </a:ext>
            </a:extLst>
          </p:cNvPr>
          <p:cNvSpPr txBox="1"/>
          <p:nvPr/>
        </p:nvSpPr>
        <p:spPr>
          <a:xfrm>
            <a:off x="1537808" y="4965621"/>
            <a:ext cx="1214445" cy="646331"/>
          </a:xfrm>
          <a:prstGeom prst="rect">
            <a:avLst/>
          </a:prstGeom>
          <a:solidFill>
            <a:schemeClr val="bg1">
              <a:alpha val="86000"/>
            </a:schemeClr>
          </a:solidFill>
          <a:ln w="28575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Location of the DUT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487414D5-CCE6-C6F4-84C9-C44207572BBB}"/>
              </a:ext>
            </a:extLst>
          </p:cNvPr>
          <p:cNvCxnSpPr>
            <a:cxnSpLocks/>
          </p:cNvCxnSpPr>
          <p:nvPr/>
        </p:nvCxnSpPr>
        <p:spPr>
          <a:xfrm flipH="1" flipV="1">
            <a:off x="1853207" y="4389120"/>
            <a:ext cx="289748" cy="576501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DDC64CF8-9924-8BCE-146A-823034976BB0}"/>
              </a:ext>
            </a:extLst>
          </p:cNvPr>
          <p:cNvSpPr txBox="1"/>
          <p:nvPr/>
        </p:nvSpPr>
        <p:spPr>
          <a:xfrm>
            <a:off x="3042480" y="2106228"/>
            <a:ext cx="1214445" cy="369332"/>
          </a:xfrm>
          <a:prstGeom prst="rect">
            <a:avLst/>
          </a:prstGeom>
          <a:solidFill>
            <a:schemeClr val="bg1">
              <a:alpha val="86000"/>
            </a:schemeClr>
          </a:solidFill>
          <a:ln w="28575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scintillator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9F1B3DE6-9F1B-C1AF-3D32-15DBD933E2E9}"/>
              </a:ext>
            </a:extLst>
          </p:cNvPr>
          <p:cNvCxnSpPr>
            <a:cxnSpLocks/>
          </p:cNvCxnSpPr>
          <p:nvPr/>
        </p:nvCxnSpPr>
        <p:spPr>
          <a:xfrm flipH="1">
            <a:off x="2952114" y="2466622"/>
            <a:ext cx="661023" cy="1290566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102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F7BBE8-8982-2529-F4E3-ADFEC1F3A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067" y="98284"/>
            <a:ext cx="9983373" cy="917095"/>
          </a:xfrm>
        </p:spPr>
        <p:txBody>
          <a:bodyPr/>
          <a:lstStyle/>
          <a:p>
            <a:r>
              <a:rPr lang="en-GB"/>
              <a:t>Long road ahead…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D279ED-CEC8-13C7-D70A-52D82F477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134" y="1284051"/>
            <a:ext cx="11918709" cy="5321029"/>
          </a:xfrm>
        </p:spPr>
        <p:txBody>
          <a:bodyPr>
            <a:normAutofit fontScale="62500" lnSpcReduction="20000"/>
          </a:bodyPr>
          <a:lstStyle/>
          <a:p>
            <a:r>
              <a:rPr lang="en-GB" dirty="0">
                <a:solidFill>
                  <a:schemeClr val="accent1"/>
                </a:solidFill>
              </a:rPr>
              <a:t>FCC-SEED is a new vertex concept for FCCee </a:t>
            </a:r>
            <a:r>
              <a:rPr lang="en-GB" dirty="0"/>
              <a:t>based on curved sensor and original design</a:t>
            </a:r>
          </a:p>
          <a:p>
            <a:pPr lvl="1"/>
            <a:r>
              <a:rPr lang="en-GB" dirty="0"/>
              <a:t>Coherent approach : plan to study coherently chip designs, mechanics, cooling and integration,</a:t>
            </a:r>
          </a:p>
          <a:p>
            <a:pPr lvl="1"/>
            <a:r>
              <a:rPr lang="en-GB" dirty="0"/>
              <a:t>Generic : can be ported/adapted to any detector concepts.</a:t>
            </a:r>
          </a:p>
          <a:p>
            <a:pPr lvl="1"/>
            <a:endParaRPr lang="en-GB" dirty="0"/>
          </a:p>
          <a:p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First simulations show a competitive performance. 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While chip designs happens, use existing chips (Mimosis) for mechanical and integration studies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Curved single Mimosis, with test-beam targeted in spring 2026,</a:t>
            </a:r>
          </a:p>
          <a:p>
            <a:pPr lvl="1"/>
            <a:r>
              <a:rPr lang="en-GB" dirty="0"/>
              <a:t>Curved Mimosis Ladder by the end of 2026. Requires developments on mechanic, flex and DAQ,</a:t>
            </a:r>
          </a:p>
          <a:p>
            <a:pPr lvl="1"/>
            <a:r>
              <a:rPr lang="en-GB" dirty="0"/>
              <a:t>Demonstrator of a first layer 1 in 2027.</a:t>
            </a:r>
          </a:p>
          <a:p>
            <a:pPr lvl="1"/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In parallel, work on overall design and mechanical prototyping</a:t>
            </a:r>
          </a:p>
          <a:p>
            <a:pPr lvl="1"/>
            <a:r>
              <a:rPr lang="en-GB" dirty="0"/>
              <a:t>Test of materials : carbon foam, peek, 3D printed composite,</a:t>
            </a:r>
          </a:p>
          <a:p>
            <a:pPr lvl="1"/>
            <a:r>
              <a:rPr lang="en-GB" dirty="0"/>
              <a:t>Test bench for air cooling,</a:t>
            </a:r>
          </a:p>
          <a:p>
            <a:pPr lvl="1"/>
            <a:r>
              <a:rPr lang="en-GB" dirty="0"/>
              <a:t>Design of vertex detector mechanical supports and rooting of services, including assembly procedures,</a:t>
            </a:r>
          </a:p>
          <a:p>
            <a:pPr lvl="1"/>
            <a:r>
              <a:rPr lang="en-GB" dirty="0"/>
              <a:t>Optimise geometry based on performance in </a:t>
            </a:r>
            <a:r>
              <a:rPr lang="en-GB" dirty="0" err="1"/>
              <a:t>fullsimulation</a:t>
            </a:r>
            <a:r>
              <a:rPr lang="en-GB" dirty="0"/>
              <a:t>.</a:t>
            </a:r>
          </a:p>
          <a:p>
            <a:pPr lvl="1"/>
            <a:endParaRPr lang="en-GB" dirty="0"/>
          </a:p>
          <a:p>
            <a:r>
              <a:rPr lang="en-GB" b="1" dirty="0">
                <a:solidFill>
                  <a:schemeClr val="accent1"/>
                </a:solidFill>
              </a:rPr>
              <a:t>Goal : demonstrate relevance, performance and feasibility of FCC-SEED by 2028.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9234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2960827" y="33017"/>
            <a:ext cx="6400403" cy="883647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sz="1633"/>
          </a:p>
        </p:txBody>
      </p:sp>
      <p:sp>
        <p:nvSpPr>
          <p:cNvPr id="104" name="TextShape 2"/>
          <p:cNvSpPr txBox="1"/>
          <p:nvPr/>
        </p:nvSpPr>
        <p:spPr>
          <a:xfrm>
            <a:off x="1974361" y="33017"/>
            <a:ext cx="8243277" cy="883648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3200" b="1" dirty="0">
                <a:solidFill>
                  <a:srgbClr val="0070C0"/>
                </a:solidFill>
                <a:latin typeface="Arial"/>
              </a:rPr>
              <a:t>FCC-SEED</a:t>
            </a:r>
          </a:p>
          <a:p>
            <a:pPr algn="ctr"/>
            <a:r>
              <a:rPr lang="en-GB" sz="2800" b="1" dirty="0">
                <a:solidFill>
                  <a:srgbClr val="0070C0"/>
                </a:solidFill>
                <a:latin typeface="Arial"/>
              </a:rPr>
              <a:t>A vertex detector concept for FCCee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C08AABA-6984-A705-94B7-94DEBF944615}"/>
              </a:ext>
            </a:extLst>
          </p:cNvPr>
          <p:cNvSpPr txBox="1"/>
          <p:nvPr/>
        </p:nvSpPr>
        <p:spPr>
          <a:xfrm>
            <a:off x="1893986" y="6164485"/>
            <a:ext cx="7563609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General Expression of Interests, not yet attached to a specific detector concept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4DD6B3A-CD7F-5A18-2334-5D08D8540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590" y="1441375"/>
            <a:ext cx="7772400" cy="4417678"/>
          </a:xfrm>
          <a:prstGeom prst="rect">
            <a:avLst/>
          </a:prstGeom>
        </p:spPr>
      </p:pic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4C9FF2BE-E759-3AFF-D004-CEAEBD645B84}"/>
              </a:ext>
            </a:extLst>
          </p:cNvPr>
          <p:cNvSpPr txBox="1">
            <a:spLocks noChangeArrowheads="1"/>
          </p:cNvSpPr>
          <p:nvPr/>
        </p:nvSpPr>
        <p:spPr>
          <a:xfrm>
            <a:off x="9448800" y="6455794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fr-FR"/>
            </a:defPPr>
            <a:lvl1pPr marL="0" algn="l" defTabSz="1253156" rtl="0" eaLnBrk="1" latinLnBrk="0" hangingPunct="1">
              <a:spcBef>
                <a:spcPct val="20000"/>
              </a:spcBef>
              <a:buChar char="•"/>
              <a:defRPr sz="3943" kern="1200">
                <a:solidFill>
                  <a:srgbClr val="080808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819109" indent="-314310" algn="l" defTabSz="1253156" rtl="0" eaLnBrk="1" latinLnBrk="0" hangingPunct="1">
              <a:spcBef>
                <a:spcPct val="20000"/>
              </a:spcBef>
              <a:buChar char="–"/>
              <a:defRPr sz="3343" kern="1200">
                <a:solidFill>
                  <a:srgbClr val="080808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259958" indent="-251720" algn="l" defTabSz="1253156" rtl="0" eaLnBrk="1" latinLnBrk="0" hangingPunct="1">
              <a:spcBef>
                <a:spcPct val="20000"/>
              </a:spcBef>
              <a:buChar char="•"/>
              <a:defRPr sz="2914" kern="1200">
                <a:solidFill>
                  <a:srgbClr val="080808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764759" indent="-251720" algn="l" defTabSz="1253156" rtl="0" eaLnBrk="1" latinLnBrk="0" hangingPunct="1">
              <a:spcBef>
                <a:spcPct val="20000"/>
              </a:spcBef>
              <a:buChar char="–"/>
              <a:defRPr sz="2400" kern="1200">
                <a:solidFill>
                  <a:srgbClr val="080808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269558" indent="-251720" algn="l" defTabSz="1253156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rgbClr val="080808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661424" indent="-251720" algn="l" defTabSz="1253156" rtl="0" eaLnBrk="0" fontAlgn="base" latinLnBrk="0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rgbClr val="080808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3053290" indent="-251720" algn="l" defTabSz="1253156" rtl="0" eaLnBrk="0" fontAlgn="base" latinLnBrk="0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rgbClr val="080808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45156" indent="-251720" algn="l" defTabSz="1253156" rtl="0" eaLnBrk="0" fontAlgn="base" latinLnBrk="0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rgbClr val="080808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37022" indent="-251720" algn="l" defTabSz="1253156" rtl="0" eaLnBrk="0" fontAlgn="base" latinLnBrk="0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rgbClr val="080808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 smtClean="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092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D870D3-7A8D-B88E-D14C-B25DDDF7E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FCC-SEED : setting up the program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D11F41-7C54-2B83-6038-2877D2E32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280160"/>
            <a:ext cx="5562600" cy="5349240"/>
          </a:xfrm>
        </p:spPr>
        <p:txBody>
          <a:bodyPr>
            <a:normAutofit fontScale="70000" lnSpcReduction="20000"/>
          </a:bodyPr>
          <a:lstStyle/>
          <a:p>
            <a:r>
              <a:rPr lang="en-GB" dirty="0">
                <a:solidFill>
                  <a:schemeClr val="accent1"/>
                </a:solidFill>
              </a:rPr>
              <a:t>Goals for mechanics and integration</a:t>
            </a:r>
            <a:r>
              <a:rPr lang="en-GB" dirty="0"/>
              <a:t>: work toward a robust vertex concepts for FCCee in the coming ~5 years.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Main topics to be worked on 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Master curved sensor fabrication and testing, </a:t>
            </a:r>
          </a:p>
          <a:p>
            <a:pPr lvl="1"/>
            <a:r>
              <a:rPr lang="en-GB" dirty="0"/>
              <a:t>Explore mechanical options, type of material, stress and cooling, etc…</a:t>
            </a:r>
          </a:p>
          <a:p>
            <a:pPr lvl="1"/>
            <a:r>
              <a:rPr lang="en-GB" dirty="0"/>
              <a:t>Design a full mechanical geometry, to be tested in full simulation,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Iterative process !</a:t>
            </a:r>
          </a:p>
          <a:p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Curved sensor, 3 steps identified :</a:t>
            </a:r>
          </a:p>
          <a:p>
            <a:pPr lvl="1"/>
            <a:r>
              <a:rPr lang="en-GB" b="1" dirty="0"/>
              <a:t>Step 1</a:t>
            </a:r>
            <a:r>
              <a:rPr lang="en-GB" dirty="0"/>
              <a:t> : functional single  curved Mimosis,</a:t>
            </a:r>
          </a:p>
          <a:p>
            <a:pPr lvl="1"/>
            <a:r>
              <a:rPr lang="en-GB" b="1" dirty="0"/>
              <a:t>Step 2</a:t>
            </a:r>
            <a:r>
              <a:rPr lang="en-GB" dirty="0"/>
              <a:t> : ”Super-Mimosis”,</a:t>
            </a:r>
          </a:p>
          <a:p>
            <a:pPr lvl="1"/>
            <a:r>
              <a:rPr lang="en-GB" b="1" dirty="0"/>
              <a:t>Step 3</a:t>
            </a:r>
            <a:r>
              <a:rPr lang="en-GB" dirty="0"/>
              <a:t> : demonstrator of a full layer 1.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0EF999BD-1B4B-F010-0526-FDF9BC6EA9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FBE66FA-8FBF-09FC-D9BB-8164046F211E}"/>
              </a:ext>
            </a:extLst>
          </p:cNvPr>
          <p:cNvGrpSpPr/>
          <p:nvPr/>
        </p:nvGrpSpPr>
        <p:grpSpPr>
          <a:xfrm>
            <a:off x="5664200" y="1998134"/>
            <a:ext cx="6350000" cy="4311377"/>
            <a:chOff x="6788479" y="1347330"/>
            <a:chExt cx="5403520" cy="345126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9258B15-7692-91C5-C8DC-DFE0A2BF7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98893" y="1347330"/>
              <a:ext cx="5393106" cy="3372933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94E4AC85-1CC5-8AFE-4907-78A5F347167B}"/>
                </a:ext>
              </a:extLst>
            </p:cNvPr>
            <p:cNvSpPr txBox="1"/>
            <p:nvPr/>
          </p:nvSpPr>
          <p:spPr>
            <a:xfrm>
              <a:off x="8731442" y="4552220"/>
              <a:ext cx="1528007" cy="2463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C00000"/>
                  </a:solidFill>
                </a:rPr>
                <a:t>A.Besson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212E3E2-7C50-168A-89BF-640FE910AE3A}"/>
                </a:ext>
              </a:extLst>
            </p:cNvPr>
            <p:cNvSpPr/>
            <p:nvPr/>
          </p:nvSpPr>
          <p:spPr>
            <a:xfrm>
              <a:off x="6788479" y="4528952"/>
              <a:ext cx="613496" cy="2075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457086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68EE37-EE04-E432-93D1-CFD3C6271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2302"/>
            <a:ext cx="10515600" cy="1793396"/>
          </a:xfrm>
        </p:spPr>
        <p:txBody>
          <a:bodyPr/>
          <a:lstStyle/>
          <a:p>
            <a:r>
              <a:rPr lang="en-GB" dirty="0"/>
              <a:t>Existing concepts </a:t>
            </a:r>
            <a:br>
              <a:rPr lang="en-GB" dirty="0"/>
            </a:br>
            <a:r>
              <a:rPr lang="en-GB" dirty="0"/>
              <a:t>and FCC seed</a:t>
            </a:r>
          </a:p>
        </p:txBody>
      </p:sp>
    </p:spTree>
    <p:extLst>
      <p:ext uri="{BB962C8B-B14F-4D97-AF65-F5344CB8AC3E}">
        <p14:creationId xmlns:p14="http://schemas.microsoft.com/office/powerpoint/2010/main" val="2203704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9AA48F-1A99-33AA-0F8F-E2C420D61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CLD vertex detector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F75E93-1608-C191-0D60-71A2269BC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143525"/>
            <a:ext cx="3219569" cy="36996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FR" sz="2000" b="1" dirty="0">
                <a:solidFill>
                  <a:srgbClr val="C00000"/>
                </a:solidFill>
              </a:rPr>
              <a:t>Slide </a:t>
            </a:r>
            <a:r>
              <a:rPr lang="fr-FR" sz="2000" b="1" dirty="0" err="1">
                <a:solidFill>
                  <a:srgbClr val="C00000"/>
                </a:solidFill>
              </a:rPr>
              <a:t>taken</a:t>
            </a:r>
            <a:r>
              <a:rPr lang="fr-FR" sz="2000" b="1" dirty="0">
                <a:solidFill>
                  <a:srgbClr val="C00000"/>
                </a:solidFill>
              </a:rPr>
              <a:t> </a:t>
            </a:r>
            <a:r>
              <a:rPr lang="fr-FR" sz="2000" b="1" dirty="0" err="1">
                <a:solidFill>
                  <a:srgbClr val="C00000"/>
                </a:solidFill>
              </a:rPr>
              <a:t>from</a:t>
            </a:r>
            <a:r>
              <a:rPr lang="fr-FR" sz="2000" b="1" dirty="0">
                <a:solidFill>
                  <a:srgbClr val="C00000"/>
                </a:solidFill>
              </a:rPr>
              <a:t> </a:t>
            </a:r>
            <a:r>
              <a:rPr lang="fr-FR" sz="2000" b="1" dirty="0" err="1">
                <a:solidFill>
                  <a:srgbClr val="C00000"/>
                </a:solidFill>
              </a:rPr>
              <a:t>A.Sailer</a:t>
            </a:r>
            <a:r>
              <a:rPr lang="fr-FR" sz="2000" dirty="0"/>
              <a:t>, </a:t>
            </a:r>
            <a:r>
              <a:rPr lang="fr-FR" sz="2000" dirty="0">
                <a:hlinkClick r:id="rId2"/>
              </a:rPr>
              <a:t>link</a:t>
            </a:r>
            <a:r>
              <a:rPr lang="fr-FR" sz="2000" dirty="0"/>
              <a:t>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0C0ECB0-B101-11F9-950B-38E376A41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58" y="1698156"/>
            <a:ext cx="11038084" cy="483459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ABC2527-AF6C-B418-43E1-3BF4572E781C}"/>
              </a:ext>
            </a:extLst>
          </p:cNvPr>
          <p:cNvSpPr txBox="1"/>
          <p:nvPr/>
        </p:nvSpPr>
        <p:spPr>
          <a:xfrm>
            <a:off x="7154333" y="64177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CF22CFC-72CD-7D2E-C403-24C87DCF6B44}"/>
              </a:ext>
            </a:extLst>
          </p:cNvPr>
          <p:cNvSpPr txBox="1"/>
          <p:nvPr/>
        </p:nvSpPr>
        <p:spPr>
          <a:xfrm>
            <a:off x="10608733" y="5774267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x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951A7E0-8E09-FF03-E8B0-DB9BF72D7AB3}"/>
              </a:ext>
            </a:extLst>
          </p:cNvPr>
          <p:cNvSpPr txBox="1"/>
          <p:nvPr/>
        </p:nvSpPr>
        <p:spPr>
          <a:xfrm>
            <a:off x="7339064" y="2192867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y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3D28812-59FF-0D7D-0A6F-E0C108243310}"/>
              </a:ext>
            </a:extLst>
          </p:cNvPr>
          <p:cNvCxnSpPr/>
          <p:nvPr/>
        </p:nvCxnSpPr>
        <p:spPr>
          <a:xfrm>
            <a:off x="855134" y="6084333"/>
            <a:ext cx="60452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0D220610-9316-1F1D-3C43-B195BA7F4498}"/>
              </a:ext>
            </a:extLst>
          </p:cNvPr>
          <p:cNvCxnSpPr/>
          <p:nvPr/>
        </p:nvCxnSpPr>
        <p:spPr>
          <a:xfrm flipV="1">
            <a:off x="838200" y="3632200"/>
            <a:ext cx="3920067" cy="24214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c 13">
            <a:extLst>
              <a:ext uri="{FF2B5EF4-FFF2-40B4-BE49-F238E27FC236}">
                <a16:creationId xmlns:a16="http://schemas.microsoft.com/office/drawing/2014/main" id="{61BB1561-F7CE-A15E-7B32-29C784882D1A}"/>
              </a:ext>
            </a:extLst>
          </p:cNvPr>
          <p:cNvSpPr/>
          <p:nvPr/>
        </p:nvSpPr>
        <p:spPr>
          <a:xfrm>
            <a:off x="1299215" y="5647278"/>
            <a:ext cx="512652" cy="770442"/>
          </a:xfrm>
          <a:prstGeom prst="arc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D5E170A8-FE03-7D05-BC7D-0B003F1CDD15}"/>
                  </a:ext>
                </a:extLst>
              </p:cNvPr>
              <p:cNvSpPr txBox="1"/>
              <p:nvPr/>
            </p:nvSpPr>
            <p:spPr>
              <a:xfrm>
                <a:off x="1555541" y="5727660"/>
                <a:ext cx="1894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D5E170A8-FE03-7D05-BC7D-0B003F1CDD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541" y="5727660"/>
                <a:ext cx="189475" cy="276999"/>
              </a:xfrm>
              <a:prstGeom prst="rect">
                <a:avLst/>
              </a:prstGeom>
              <a:blipFill>
                <a:blip r:embed="rId4"/>
                <a:stretch>
                  <a:fillRect l="-25000" r="-25000" b="-909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Espace réservé du numéro de diapositive 3">
            <a:extLst>
              <a:ext uri="{FF2B5EF4-FFF2-40B4-BE49-F238E27FC236}">
                <a16:creationId xmlns:a16="http://schemas.microsoft.com/office/drawing/2014/main" id="{1A083DD9-D1C0-CB7F-589C-27898C4D74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5ECCD58-E624-9412-DF4F-1D4BDA444989}"/>
              </a:ext>
            </a:extLst>
          </p:cNvPr>
          <p:cNvSpPr txBox="1"/>
          <p:nvPr/>
        </p:nvSpPr>
        <p:spPr>
          <a:xfrm>
            <a:off x="7679284" y="6271128"/>
            <a:ext cx="3201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Based on regular “flat” sensors.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07ABF84-2288-BDF7-2A0A-2A18731E8523}"/>
              </a:ext>
            </a:extLst>
          </p:cNvPr>
          <p:cNvSpPr txBox="1"/>
          <p:nvPr/>
        </p:nvSpPr>
        <p:spPr>
          <a:xfrm>
            <a:off x="1388025" y="6290569"/>
            <a:ext cx="5067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1srt layer radius reduced to 13 mm in latest design </a:t>
            </a:r>
          </a:p>
        </p:txBody>
      </p:sp>
    </p:spTree>
    <p:extLst>
      <p:ext uri="{BB962C8B-B14F-4D97-AF65-F5344CB8AC3E}">
        <p14:creationId xmlns:p14="http://schemas.microsoft.com/office/powerpoint/2010/main" val="226519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70592F-F8EA-FC5A-E1B9-7C496F11A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Other existing concepts for vertex detectors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06248B2-AAD6-AAF5-A953-3D1F22014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144" y="1247493"/>
            <a:ext cx="10343296" cy="561050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21B4310-C7CC-8CCE-1946-2E0E16F1F481}"/>
              </a:ext>
            </a:extLst>
          </p:cNvPr>
          <p:cNvSpPr txBox="1"/>
          <p:nvPr/>
        </p:nvSpPr>
        <p:spPr>
          <a:xfrm>
            <a:off x="-1" y="1037710"/>
            <a:ext cx="48930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Slide </a:t>
            </a:r>
            <a:r>
              <a:rPr lang="fr-FR" b="1" dirty="0" err="1">
                <a:solidFill>
                  <a:srgbClr val="C00000"/>
                </a:solidFill>
              </a:rPr>
              <a:t>taken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err="1">
                <a:solidFill>
                  <a:srgbClr val="C00000"/>
                </a:solidFill>
              </a:rPr>
              <a:t>from</a:t>
            </a:r>
            <a:r>
              <a:rPr lang="fr-FR" b="1" dirty="0">
                <a:solidFill>
                  <a:srgbClr val="C00000"/>
                </a:solidFill>
              </a:rPr>
              <a:t> Armin </a:t>
            </a:r>
            <a:r>
              <a:rPr lang="fr-FR" b="1" dirty="0" err="1">
                <a:solidFill>
                  <a:srgbClr val="C00000"/>
                </a:solidFill>
              </a:rPr>
              <a:t>Ilg</a:t>
            </a:r>
            <a:r>
              <a:rPr lang="fr-FR" b="1" dirty="0">
                <a:solidFill>
                  <a:srgbClr val="C00000"/>
                </a:solidFill>
              </a:rPr>
              <a:t>, Mohamed Ahmed </a:t>
            </a:r>
            <a:r>
              <a:rPr lang="fr-FR" b="1" dirty="0"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AE69B15-C4C0-E458-72E3-8D11EE4C4E49}"/>
              </a:ext>
            </a:extLst>
          </p:cNvPr>
          <p:cNvSpPr txBox="1"/>
          <p:nvPr/>
        </p:nvSpPr>
        <p:spPr>
          <a:xfrm>
            <a:off x="0" y="6357392"/>
            <a:ext cx="3201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Based on regular “flat” sensors.</a:t>
            </a:r>
          </a:p>
        </p:txBody>
      </p:sp>
    </p:spTree>
    <p:extLst>
      <p:ext uri="{BB962C8B-B14F-4D97-AF65-F5344CB8AC3E}">
        <p14:creationId xmlns:p14="http://schemas.microsoft.com/office/powerpoint/2010/main" val="2142527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B5F209-B0DC-447E-B5AE-7723C7F3C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203"/>
            <a:ext cx="10515600" cy="679047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chemeClr val="accent1"/>
                </a:solidFill>
              </a:rPr>
              <a:t>FCC-SEED : geometry concept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98755A7-14A1-C396-AA21-5CB502715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7</a:t>
            </a:fld>
            <a:endParaRPr lang="fr-FR"/>
          </a:p>
        </p:txBody>
      </p:sp>
      <p:pic>
        <p:nvPicPr>
          <p:cNvPr id="5" name="Google Shape;115;p19">
            <a:extLst>
              <a:ext uri="{FF2B5EF4-FFF2-40B4-BE49-F238E27FC236}">
                <a16:creationId xmlns:a16="http://schemas.microsoft.com/office/drawing/2014/main" id="{7DA0157C-BB88-DD05-C1E8-5BF6953F6E2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79696" y="1198979"/>
            <a:ext cx="4916304" cy="191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3;p19">
            <a:extLst>
              <a:ext uri="{FF2B5EF4-FFF2-40B4-BE49-F238E27FC236}">
                <a16:creationId xmlns:a16="http://schemas.microsoft.com/office/drawing/2014/main" id="{EB7C1A5B-39AD-A835-52ED-0FF591CA810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883" y="3177534"/>
            <a:ext cx="6684562" cy="356575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7C74F8D-B3CE-522F-BE60-8313263CDB2C}"/>
              </a:ext>
            </a:extLst>
          </p:cNvPr>
          <p:cNvSpPr txBox="1"/>
          <p:nvPr/>
        </p:nvSpPr>
        <p:spPr>
          <a:xfrm>
            <a:off x="940396" y="1069426"/>
            <a:ext cx="2306144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lang="fr-FR" dirty="0"/>
              <a:t>Option 1 : single </a:t>
            </a:r>
            <a:r>
              <a:rPr lang="fr-FR" dirty="0" err="1"/>
              <a:t>layers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0B26B05-9684-443D-909A-984C1E7EB760}"/>
              </a:ext>
            </a:extLst>
          </p:cNvPr>
          <p:cNvSpPr txBox="1"/>
          <p:nvPr/>
        </p:nvSpPr>
        <p:spPr>
          <a:xfrm>
            <a:off x="3759263" y="1014313"/>
            <a:ext cx="2419958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lang="fr-FR" dirty="0"/>
              <a:t>Option 2 : double </a:t>
            </a:r>
            <a:r>
              <a:rPr lang="fr-FR" dirty="0" err="1"/>
              <a:t>layers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F86A7BE-A663-8850-6A18-D8DBF8C29F38}"/>
              </a:ext>
            </a:extLst>
          </p:cNvPr>
          <p:cNvSpPr txBox="1"/>
          <p:nvPr/>
        </p:nvSpPr>
        <p:spPr>
          <a:xfrm>
            <a:off x="5678635" y="3473669"/>
            <a:ext cx="1001172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lang="fr-FR" dirty="0"/>
              <a:t>Option 1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EC85C04-4F6B-ABB5-B94A-C95B4664B62D}"/>
              </a:ext>
            </a:extLst>
          </p:cNvPr>
          <p:cNvSpPr txBox="1"/>
          <p:nvPr/>
        </p:nvSpPr>
        <p:spPr>
          <a:xfrm>
            <a:off x="5625848" y="5397111"/>
            <a:ext cx="1001172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lang="fr-FR" dirty="0"/>
              <a:t>Option 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29298F-4007-8168-3E19-176CF2B9F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4819" y="1365954"/>
            <a:ext cx="4747962" cy="5446022"/>
          </a:xfrm>
        </p:spPr>
        <p:txBody>
          <a:bodyPr>
            <a:normAutofit fontScale="70000" lnSpcReduction="20000"/>
          </a:bodyPr>
          <a:lstStyle/>
          <a:p>
            <a:r>
              <a:rPr lang="en-GB" dirty="0">
                <a:solidFill>
                  <a:schemeClr val="accent1"/>
                </a:solidFill>
              </a:rPr>
              <a:t>Based on large size curved sensors (DRD8) </a:t>
            </a:r>
          </a:p>
          <a:p>
            <a:pPr lvl="1"/>
            <a:r>
              <a:rPr lang="en-GB" dirty="0"/>
              <a:t>Smallest possible radius, first hits as close as possible to the collision point,</a:t>
            </a:r>
          </a:p>
          <a:p>
            <a:pPr lvl="1"/>
            <a:r>
              <a:rPr lang="en-GB" dirty="0"/>
              <a:t>Minimization of the material budget.</a:t>
            </a:r>
          </a:p>
          <a:p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Geometry under study</a:t>
            </a:r>
          </a:p>
          <a:p>
            <a:pPr lvl="1"/>
            <a:r>
              <a:rPr lang="en-GB" dirty="0"/>
              <a:t>Snail-like shape, slight sensor overlap, </a:t>
            </a:r>
          </a:p>
          <a:p>
            <a:pPr lvl="1"/>
            <a:r>
              <a:rPr lang="en-GB" dirty="0"/>
              <a:t>Allow for a full r-phi coverage.</a:t>
            </a:r>
          </a:p>
          <a:p>
            <a:pPr lvl="1"/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Options to be explored </a:t>
            </a:r>
            <a:r>
              <a:rPr lang="en-GB" dirty="0">
                <a:solidFill>
                  <a:schemeClr val="accent5"/>
                </a:solidFill>
              </a:rPr>
              <a:t>:</a:t>
            </a:r>
          </a:p>
          <a:p>
            <a:pPr lvl="1"/>
            <a:r>
              <a:rPr lang="en-GB" dirty="0"/>
              <a:t>Possibility of stitching,</a:t>
            </a:r>
          </a:p>
          <a:p>
            <a:pPr lvl="1"/>
            <a:r>
              <a:rPr lang="en-GB" dirty="0"/>
              <a:t>Double sided vs single sided layers,</a:t>
            </a:r>
          </a:p>
          <a:p>
            <a:pPr lvl="1"/>
            <a:r>
              <a:rPr lang="en-GB" dirty="0"/>
              <a:t>Layers radius and numbers,</a:t>
            </a:r>
          </a:p>
          <a:p>
            <a:pPr lvl="1"/>
            <a:r>
              <a:rPr lang="en-GB" dirty="0"/>
              <a:t>Cooling options.</a:t>
            </a:r>
          </a:p>
          <a:p>
            <a:pPr lvl="1"/>
            <a:endParaRPr lang="en-GB" dirty="0"/>
          </a:p>
          <a:p>
            <a:r>
              <a:rPr lang="en-GB" b="1" dirty="0">
                <a:solidFill>
                  <a:schemeClr val="accent5"/>
                </a:solidFill>
              </a:rPr>
              <a:t>Coherent developments of sensors, mechanic, integration and simulation.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3778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CE542E-45DF-3333-4418-0D79922A0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Implementation of the FCC-SEED barrel geometry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6A1F6BD-A55D-08D7-BFCF-839821299E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330" y="1589042"/>
            <a:ext cx="8936193" cy="4826662"/>
          </a:xfrm>
          <a:ln w="28575">
            <a:solidFill>
              <a:schemeClr val="accent1"/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8FC66D1-373D-99C1-6F4B-4384EB617284}"/>
              </a:ext>
            </a:extLst>
          </p:cNvPr>
          <p:cNvSpPr txBox="1"/>
          <p:nvPr/>
        </p:nvSpPr>
        <p:spPr>
          <a:xfrm>
            <a:off x="0" y="1050745"/>
            <a:ext cx="48930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Slide </a:t>
            </a:r>
            <a:r>
              <a:rPr lang="fr-FR" b="1" dirty="0" err="1">
                <a:solidFill>
                  <a:srgbClr val="C00000"/>
                </a:solidFill>
              </a:rPr>
              <a:t>taken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err="1">
                <a:solidFill>
                  <a:srgbClr val="C00000"/>
                </a:solidFill>
              </a:rPr>
              <a:t>from</a:t>
            </a:r>
            <a:r>
              <a:rPr lang="fr-FR" b="1" dirty="0">
                <a:solidFill>
                  <a:srgbClr val="C00000"/>
                </a:solidFill>
              </a:rPr>
              <a:t> Armin </a:t>
            </a:r>
            <a:r>
              <a:rPr lang="fr-FR" b="1" dirty="0" err="1">
                <a:solidFill>
                  <a:srgbClr val="C00000"/>
                </a:solidFill>
              </a:rPr>
              <a:t>Ilg</a:t>
            </a:r>
            <a:r>
              <a:rPr lang="fr-FR" b="1" dirty="0">
                <a:solidFill>
                  <a:srgbClr val="C00000"/>
                </a:solidFill>
              </a:rPr>
              <a:t>, Mohamed Ahmed </a:t>
            </a:r>
            <a:r>
              <a:rPr lang="fr-FR" b="1" dirty="0"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EFE10AE-95A2-DCDA-33A6-C16BE9B1A44B}"/>
              </a:ext>
            </a:extLst>
          </p:cNvPr>
          <p:cNvSpPr txBox="1"/>
          <p:nvPr/>
        </p:nvSpPr>
        <p:spPr>
          <a:xfrm>
            <a:off x="9146456" y="1235411"/>
            <a:ext cx="293621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/>
                </a:solidFill>
              </a:rPr>
              <a:t>Mechanical studies ongoing to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Design lighter mechanical supports,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Study assembly and integration,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Design the overall interface with MDI,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Design the cooling system (with air),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Test different material for the supports,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Etc…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/>
                </a:solidFill>
              </a:rPr>
              <a:t>Very significant design work</a:t>
            </a:r>
            <a:r>
              <a:rPr lang="en-GB" dirty="0"/>
              <a:t>, but </a:t>
            </a:r>
            <a:r>
              <a:rPr lang="en-GB" b="1" dirty="0">
                <a:solidFill>
                  <a:schemeClr val="accent1"/>
                </a:solidFill>
              </a:rPr>
              <a:t>requires mechanical realisations : prototyping !</a:t>
            </a:r>
          </a:p>
        </p:txBody>
      </p:sp>
    </p:spTree>
    <p:extLst>
      <p:ext uri="{BB962C8B-B14F-4D97-AF65-F5344CB8AC3E}">
        <p14:creationId xmlns:p14="http://schemas.microsoft.com/office/powerpoint/2010/main" val="522553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95F3AB-C055-2F6B-60B4-004CAAF09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339" y="37432"/>
            <a:ext cx="9983373" cy="917095"/>
          </a:xfrm>
        </p:spPr>
        <p:txBody>
          <a:bodyPr/>
          <a:lstStyle/>
          <a:p>
            <a:r>
              <a:rPr lang="en-GB"/>
              <a:t>Comparisons of material budgets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BA54C79-394C-D7FC-B388-22316107E5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2295" y="2172202"/>
            <a:ext cx="3265932" cy="3388186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F159712-3523-1FA8-3D68-B3933D256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7881" y="2147883"/>
            <a:ext cx="3333242" cy="358014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AD8A28B-EC40-2727-B68D-F1B8B5180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786" y="2208681"/>
            <a:ext cx="3333242" cy="338818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4342757-75E8-D01D-DA7B-6D818A5A4200}"/>
              </a:ext>
            </a:extLst>
          </p:cNvPr>
          <p:cNvSpPr txBox="1"/>
          <p:nvPr/>
        </p:nvSpPr>
        <p:spPr>
          <a:xfrm>
            <a:off x="8445259" y="5805670"/>
            <a:ext cx="3285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Only the FCC-SEED Barrel is new,</a:t>
            </a:r>
          </a:p>
          <a:p>
            <a:r>
              <a:rPr lang="en-GB" b="1" dirty="0">
                <a:solidFill>
                  <a:schemeClr val="accent1"/>
                </a:solidFill>
              </a:rPr>
              <a:t>endcaps from CLD detector !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9453606-B974-9695-F035-B77CA5CD955A}"/>
              </a:ext>
            </a:extLst>
          </p:cNvPr>
          <p:cNvSpPr txBox="1"/>
          <p:nvPr/>
        </p:nvSpPr>
        <p:spPr>
          <a:xfrm>
            <a:off x="0" y="1037710"/>
            <a:ext cx="3492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Armin </a:t>
            </a:r>
            <a:r>
              <a:rPr lang="fr-FR" b="1" dirty="0" err="1">
                <a:solidFill>
                  <a:srgbClr val="C00000"/>
                </a:solidFill>
              </a:rPr>
              <a:t>Ilg</a:t>
            </a:r>
            <a:r>
              <a:rPr lang="fr-FR" b="1" dirty="0">
                <a:solidFill>
                  <a:srgbClr val="C00000"/>
                </a:solidFill>
              </a:rPr>
              <a:t>, Mohamed Ahmed </a:t>
            </a:r>
            <a:r>
              <a:rPr lang="fr-FR" b="1" dirty="0">
                <a:solidFill>
                  <a:srgbClr val="C0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endParaRPr lang="f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3229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32231</TotalTime>
  <Words>1054</Words>
  <Application>Microsoft Macintosh PowerPoint</Application>
  <PresentationFormat>Grand écran</PresentationFormat>
  <Paragraphs>171</Paragraphs>
  <Slides>17</Slides>
  <Notes>2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Cambria Math</vt:lpstr>
      <vt:lpstr>Times New Roman</vt:lpstr>
      <vt:lpstr>Thème Office</vt:lpstr>
      <vt:lpstr>FCC-SEED  Vertex detector project</vt:lpstr>
      <vt:lpstr>Présentation PowerPoint</vt:lpstr>
      <vt:lpstr>FCC-SEED : setting up the program</vt:lpstr>
      <vt:lpstr>Existing concepts  and FCC seed</vt:lpstr>
      <vt:lpstr>CLD vertex detector</vt:lpstr>
      <vt:lpstr>Other existing concepts for vertex detectors</vt:lpstr>
      <vt:lpstr>FCC-SEED : geometry concept</vt:lpstr>
      <vt:lpstr>Implementation of the FCC-SEED barrel geometry</vt:lpstr>
      <vt:lpstr>Comparisons of material budgets</vt:lpstr>
      <vt:lpstr>Hit distribution and acceptance coverage</vt:lpstr>
      <vt:lpstr>d_0 resolutions</vt:lpstr>
      <vt:lpstr>R&amp;D and prototyping toward FCC-SEED</vt:lpstr>
      <vt:lpstr>Sensor Bending</vt:lpstr>
      <vt:lpstr>Mecanical simulations</vt:lpstr>
      <vt:lpstr>Toward functional bend Mimosis</vt:lpstr>
      <vt:lpstr>Beam test preparation</vt:lpstr>
      <vt:lpstr>Long road ahead…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221</cp:revision>
  <dcterms:created xsi:type="dcterms:W3CDTF">2025-05-28T09:41:48Z</dcterms:created>
  <dcterms:modified xsi:type="dcterms:W3CDTF">2025-11-27T08:18:20Z</dcterms:modified>
</cp:coreProperties>
</file>