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7" r:id="rId2"/>
    <p:sldId id="260" r:id="rId3"/>
    <p:sldId id="259" r:id="rId4"/>
    <p:sldId id="261" r:id="rId5"/>
    <p:sldId id="262" r:id="rId6"/>
    <p:sldId id="276" r:id="rId7"/>
    <p:sldId id="277" r:id="rId8"/>
    <p:sldId id="270" r:id="rId9"/>
    <p:sldId id="263" r:id="rId10"/>
    <p:sldId id="265" r:id="rId11"/>
    <p:sldId id="274" r:id="rId12"/>
    <p:sldId id="268" r:id="rId13"/>
    <p:sldId id="269" r:id="rId14"/>
    <p:sldId id="273" r:id="rId15"/>
    <p:sldId id="278"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28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EA78A2-1F2A-4926-8D5A-B8EA2D591C20}" type="datetimeFigureOut">
              <a:rPr lang="fr-FR" smtClean="0"/>
              <a:pPr/>
              <a:t>21/06/2010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007D6-1528-4D38-B0DC-BC8B7EF9DAC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4"/>
          <p:cNvSpPr>
            <a:spLocks noGrp="1" noChangeArrowheads="1"/>
          </p:cNvSpPr>
          <p:nvPr>
            <p:ph type="sldNum" sz="quarter"/>
          </p:nvPr>
        </p:nvSpPr>
        <p:spPr>
          <a:noFill/>
        </p:spPr>
        <p:txBody>
          <a:bodyPr/>
          <a:lstStyle/>
          <a:p>
            <a:fld id="{7A923EA3-72A2-477C-8082-6DA09966BE2C}" type="slidenum">
              <a:rPr lang="en-GB">
                <a:latin typeface="Times New Roman" pitchFamily="18" charset="0"/>
              </a:rPr>
              <a:pPr/>
              <a:t>1</a:t>
            </a:fld>
            <a:endParaRPr lang="en-GB">
              <a:latin typeface="Times New Roman" pitchFamily="18" charset="0"/>
            </a:endParaRPr>
          </a:p>
        </p:txBody>
      </p:sp>
      <p:sp>
        <p:nvSpPr>
          <p:cNvPr id="22531" name="Text Box 1"/>
          <p:cNvSpPr txBox="1">
            <a:spLocks noChangeArrowheads="1"/>
          </p:cNvSpPr>
          <p:nvPr/>
        </p:nvSpPr>
        <p:spPr bwMode="auto">
          <a:xfrm>
            <a:off x="3886095" y="8685408"/>
            <a:ext cx="2970324" cy="455662"/>
          </a:xfrm>
          <a:prstGeom prst="rect">
            <a:avLst/>
          </a:prstGeom>
          <a:noFill/>
          <a:ln w="9525">
            <a:noFill/>
            <a:round/>
            <a:headEnd/>
            <a:tailEnd/>
          </a:ln>
        </p:spPr>
        <p:txBody>
          <a:bodyPr lIns="88172" tIns="43914" rIns="88172" bIns="43914" anchor="b"/>
          <a:lstStyle/>
          <a:p>
            <a:pPr algn="r">
              <a:spcBef>
                <a:spcPct val="0"/>
              </a:spcBef>
              <a:buClr>
                <a:srgbClr val="000000"/>
              </a:buClr>
              <a:tabLst>
                <a:tab pos="426634" algn="l"/>
                <a:tab pos="854782" algn="l"/>
                <a:tab pos="1282929" algn="l"/>
                <a:tab pos="1711076" algn="l"/>
                <a:tab pos="2139223" algn="l"/>
                <a:tab pos="2567371" algn="l"/>
                <a:tab pos="2995517" algn="l"/>
                <a:tab pos="3423665" algn="l"/>
                <a:tab pos="3851812" algn="l"/>
                <a:tab pos="4279959" algn="l"/>
                <a:tab pos="4708106" algn="l"/>
                <a:tab pos="5136254" algn="l"/>
                <a:tab pos="5564400" algn="l"/>
                <a:tab pos="5992548" algn="l"/>
                <a:tab pos="6420695" algn="l"/>
                <a:tab pos="6848842" algn="l"/>
                <a:tab pos="7276989" algn="l"/>
                <a:tab pos="7705137" algn="l"/>
                <a:tab pos="8133283" algn="l"/>
                <a:tab pos="8561431" algn="l"/>
              </a:tabLst>
            </a:pPr>
            <a:fld id="{E862133A-1989-4926-96DF-FB59702D3A8B}" type="slidenum">
              <a:rPr lang="en-GB" sz="1100">
                <a:solidFill>
                  <a:srgbClr val="000000"/>
                </a:solidFill>
                <a:ea typeface="DejaVu Sans" pitchFamily="32" charset="2"/>
                <a:cs typeface="DejaVu Sans" pitchFamily="32" charset="2"/>
              </a:rPr>
              <a:pPr algn="r">
                <a:spcBef>
                  <a:spcPct val="0"/>
                </a:spcBef>
                <a:buClr>
                  <a:srgbClr val="000000"/>
                </a:buClr>
                <a:tabLst>
                  <a:tab pos="426634" algn="l"/>
                  <a:tab pos="854782" algn="l"/>
                  <a:tab pos="1282929" algn="l"/>
                  <a:tab pos="1711076" algn="l"/>
                  <a:tab pos="2139223" algn="l"/>
                  <a:tab pos="2567371" algn="l"/>
                  <a:tab pos="2995517" algn="l"/>
                  <a:tab pos="3423665" algn="l"/>
                  <a:tab pos="3851812" algn="l"/>
                  <a:tab pos="4279959" algn="l"/>
                  <a:tab pos="4708106" algn="l"/>
                  <a:tab pos="5136254" algn="l"/>
                  <a:tab pos="5564400" algn="l"/>
                  <a:tab pos="5992548" algn="l"/>
                  <a:tab pos="6420695" algn="l"/>
                  <a:tab pos="6848842" algn="l"/>
                  <a:tab pos="7276989" algn="l"/>
                  <a:tab pos="7705137" algn="l"/>
                  <a:tab pos="8133283" algn="l"/>
                  <a:tab pos="8561431" algn="l"/>
                </a:tabLst>
              </a:pPr>
              <a:t>1</a:t>
            </a:fld>
            <a:endParaRPr lang="en-GB" sz="1100" dirty="0">
              <a:solidFill>
                <a:srgbClr val="000000"/>
              </a:solidFill>
              <a:ea typeface="DejaVu Sans" pitchFamily="32" charset="2"/>
              <a:cs typeface="DejaVu Sans" pitchFamily="32" charset="2"/>
            </a:endParaRPr>
          </a:p>
        </p:txBody>
      </p:sp>
      <p:sp>
        <p:nvSpPr>
          <p:cNvPr id="22532" name="Text Box 2"/>
          <p:cNvSpPr txBox="1">
            <a:spLocks noChangeArrowheads="1"/>
          </p:cNvSpPr>
          <p:nvPr/>
        </p:nvSpPr>
        <p:spPr bwMode="auto">
          <a:xfrm>
            <a:off x="961639" y="687156"/>
            <a:ext cx="4934723" cy="3428450"/>
          </a:xfrm>
          <a:prstGeom prst="rect">
            <a:avLst/>
          </a:prstGeom>
          <a:solidFill>
            <a:srgbClr val="FFFFFF"/>
          </a:solidFill>
          <a:ln w="9360">
            <a:solidFill>
              <a:srgbClr val="000000"/>
            </a:solidFill>
            <a:miter lim="800000"/>
            <a:headEnd/>
            <a:tailEnd/>
          </a:ln>
        </p:spPr>
        <p:txBody>
          <a:bodyPr wrap="none" lIns="87142" tIns="43571" rIns="87142" bIns="43571" anchor="ctr"/>
          <a:lstStyle/>
          <a:p>
            <a:endParaRPr lang="fr-FR">
              <a:ea typeface="DejaVu Sans" pitchFamily="32" charset="2"/>
              <a:cs typeface="DejaVu Sans" pitchFamily="32" charset="2"/>
            </a:endParaRPr>
          </a:p>
        </p:txBody>
      </p:sp>
      <p:sp>
        <p:nvSpPr>
          <p:cNvPr id="22533" name="Rectangle 3"/>
          <p:cNvSpPr txBox="1">
            <a:spLocks noGrp="1" noChangeArrowheads="1"/>
          </p:cNvSpPr>
          <p:nvPr>
            <p:ph type="body"/>
          </p:nvPr>
        </p:nvSpPr>
        <p:spPr>
          <a:xfrm>
            <a:off x="686433" y="4342704"/>
            <a:ext cx="5474064" cy="4103885"/>
          </a:xfrm>
          <a:noFill/>
          <a:ln/>
        </p:spPr>
        <p:txBody>
          <a:bodyPr wrap="none" anchor="ctr"/>
          <a:lstStyle/>
          <a:p>
            <a:endParaRPr 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4"/>
          <p:cNvSpPr>
            <a:spLocks noGrp="1" noChangeArrowheads="1"/>
          </p:cNvSpPr>
          <p:nvPr>
            <p:ph type="sldNum" sz="quarter"/>
          </p:nvPr>
        </p:nvSpPr>
        <p:spPr>
          <a:noFill/>
        </p:spPr>
        <p:txBody>
          <a:bodyPr/>
          <a:lstStyle/>
          <a:p>
            <a:fld id="{53C8A682-AB14-49B0-A5BE-53C3C1FB0B1D}" type="slidenum">
              <a:rPr lang="en-GB">
                <a:latin typeface="Times New Roman" pitchFamily="18" charset="0"/>
              </a:rPr>
              <a:pPr/>
              <a:t>2</a:t>
            </a:fld>
            <a:endParaRPr lang="en-GB">
              <a:latin typeface="Times New Roman" pitchFamily="18" charset="0"/>
            </a:endParaRPr>
          </a:p>
        </p:txBody>
      </p:sp>
      <p:sp>
        <p:nvSpPr>
          <p:cNvPr id="25603" name="Text Box 1"/>
          <p:cNvSpPr txBox="1">
            <a:spLocks noChangeArrowheads="1"/>
          </p:cNvSpPr>
          <p:nvPr/>
        </p:nvSpPr>
        <p:spPr bwMode="auto">
          <a:xfrm>
            <a:off x="961639" y="687156"/>
            <a:ext cx="4933142" cy="3426985"/>
          </a:xfrm>
          <a:prstGeom prst="rect">
            <a:avLst/>
          </a:prstGeom>
          <a:solidFill>
            <a:srgbClr val="FFFFFF"/>
          </a:solidFill>
          <a:ln w="9360">
            <a:solidFill>
              <a:srgbClr val="000000"/>
            </a:solidFill>
            <a:miter lim="800000"/>
            <a:headEnd/>
            <a:tailEnd/>
          </a:ln>
        </p:spPr>
        <p:txBody>
          <a:bodyPr wrap="none" lIns="87142" tIns="43571" rIns="87142" bIns="43571" anchor="ctr"/>
          <a:lstStyle/>
          <a:p>
            <a:endParaRPr lang="fr-FR">
              <a:ea typeface="DejaVu Sans" pitchFamily="32" charset="2"/>
              <a:cs typeface="DejaVu Sans" pitchFamily="32" charset="2"/>
            </a:endParaRPr>
          </a:p>
        </p:txBody>
      </p:sp>
      <p:sp>
        <p:nvSpPr>
          <p:cNvPr id="25604" name="Rectangle 2"/>
          <p:cNvSpPr txBox="1">
            <a:spLocks noGrp="1" noChangeArrowheads="1"/>
          </p:cNvSpPr>
          <p:nvPr>
            <p:ph type="body"/>
          </p:nvPr>
        </p:nvSpPr>
        <p:spPr>
          <a:xfrm>
            <a:off x="686433" y="4342704"/>
            <a:ext cx="5474064" cy="4103885"/>
          </a:xfrm>
          <a:noFill/>
          <a:ln/>
        </p:spPr>
        <p:txBody>
          <a:bodyPr wrap="none" anchor="ctr"/>
          <a:lstStyle/>
          <a:p>
            <a:endParaRPr 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4"/>
          <p:cNvSpPr>
            <a:spLocks noGrp="1" noChangeArrowheads="1"/>
          </p:cNvSpPr>
          <p:nvPr>
            <p:ph type="sldNum" sz="quarter"/>
          </p:nvPr>
        </p:nvSpPr>
        <p:spPr>
          <a:noFill/>
        </p:spPr>
        <p:txBody>
          <a:bodyPr/>
          <a:lstStyle/>
          <a:p>
            <a:fld id="{53C8A682-AB14-49B0-A5BE-53C3C1FB0B1D}" type="slidenum">
              <a:rPr lang="en-GB">
                <a:latin typeface="Times New Roman" pitchFamily="18" charset="0"/>
              </a:rPr>
              <a:pPr/>
              <a:t>3</a:t>
            </a:fld>
            <a:endParaRPr lang="en-GB">
              <a:latin typeface="Times New Roman" pitchFamily="18" charset="0"/>
            </a:endParaRPr>
          </a:p>
        </p:txBody>
      </p:sp>
      <p:sp>
        <p:nvSpPr>
          <p:cNvPr id="25603" name="Text Box 1"/>
          <p:cNvSpPr txBox="1">
            <a:spLocks noChangeArrowheads="1"/>
          </p:cNvSpPr>
          <p:nvPr/>
        </p:nvSpPr>
        <p:spPr bwMode="auto">
          <a:xfrm>
            <a:off x="961639" y="687156"/>
            <a:ext cx="4933142" cy="3426985"/>
          </a:xfrm>
          <a:prstGeom prst="rect">
            <a:avLst/>
          </a:prstGeom>
          <a:solidFill>
            <a:srgbClr val="FFFFFF"/>
          </a:solidFill>
          <a:ln w="9360">
            <a:solidFill>
              <a:srgbClr val="000000"/>
            </a:solidFill>
            <a:miter lim="800000"/>
            <a:headEnd/>
            <a:tailEnd/>
          </a:ln>
        </p:spPr>
        <p:txBody>
          <a:bodyPr wrap="none" lIns="87142" tIns="43571" rIns="87142" bIns="43571" anchor="ctr"/>
          <a:lstStyle/>
          <a:p>
            <a:endParaRPr lang="fr-FR">
              <a:ea typeface="DejaVu Sans" pitchFamily="32" charset="2"/>
              <a:cs typeface="DejaVu Sans" pitchFamily="32" charset="2"/>
            </a:endParaRPr>
          </a:p>
        </p:txBody>
      </p:sp>
      <p:sp>
        <p:nvSpPr>
          <p:cNvPr id="25604" name="Rectangle 2"/>
          <p:cNvSpPr txBox="1">
            <a:spLocks noGrp="1" noChangeArrowheads="1"/>
          </p:cNvSpPr>
          <p:nvPr>
            <p:ph type="body"/>
          </p:nvPr>
        </p:nvSpPr>
        <p:spPr>
          <a:xfrm>
            <a:off x="686433" y="4342704"/>
            <a:ext cx="5474064" cy="4103885"/>
          </a:xfrm>
          <a:noFill/>
          <a:ln/>
        </p:spPr>
        <p:txBody>
          <a:bodyPr wrap="none" anchor="ctr"/>
          <a:lstStyle/>
          <a:p>
            <a:endParaRPr lang="fr-F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4"/>
          <p:cNvSpPr>
            <a:spLocks noGrp="1" noChangeArrowheads="1"/>
          </p:cNvSpPr>
          <p:nvPr>
            <p:ph type="sldNum" sz="quarter"/>
          </p:nvPr>
        </p:nvSpPr>
        <p:spPr>
          <a:noFill/>
        </p:spPr>
        <p:txBody>
          <a:bodyPr/>
          <a:lstStyle/>
          <a:p>
            <a:fld id="{53C8A682-AB14-49B0-A5BE-53C3C1FB0B1D}" type="slidenum">
              <a:rPr lang="en-GB">
                <a:latin typeface="Times New Roman" pitchFamily="18" charset="0"/>
              </a:rPr>
              <a:pPr/>
              <a:t>4</a:t>
            </a:fld>
            <a:endParaRPr lang="en-GB">
              <a:latin typeface="Times New Roman" pitchFamily="18" charset="0"/>
            </a:endParaRPr>
          </a:p>
        </p:txBody>
      </p:sp>
      <p:sp>
        <p:nvSpPr>
          <p:cNvPr id="25603" name="Text Box 1"/>
          <p:cNvSpPr txBox="1">
            <a:spLocks noChangeArrowheads="1"/>
          </p:cNvSpPr>
          <p:nvPr/>
        </p:nvSpPr>
        <p:spPr bwMode="auto">
          <a:xfrm>
            <a:off x="961639" y="687156"/>
            <a:ext cx="4933142" cy="3426985"/>
          </a:xfrm>
          <a:prstGeom prst="rect">
            <a:avLst/>
          </a:prstGeom>
          <a:solidFill>
            <a:srgbClr val="FFFFFF"/>
          </a:solidFill>
          <a:ln w="9360">
            <a:solidFill>
              <a:srgbClr val="000000"/>
            </a:solidFill>
            <a:miter lim="800000"/>
            <a:headEnd/>
            <a:tailEnd/>
          </a:ln>
        </p:spPr>
        <p:txBody>
          <a:bodyPr wrap="none" lIns="87142" tIns="43571" rIns="87142" bIns="43571" anchor="ctr"/>
          <a:lstStyle/>
          <a:p>
            <a:endParaRPr lang="fr-FR">
              <a:ea typeface="DejaVu Sans" pitchFamily="32" charset="2"/>
              <a:cs typeface="DejaVu Sans" pitchFamily="32" charset="2"/>
            </a:endParaRPr>
          </a:p>
        </p:txBody>
      </p:sp>
      <p:sp>
        <p:nvSpPr>
          <p:cNvPr id="25604" name="Rectangle 2"/>
          <p:cNvSpPr txBox="1">
            <a:spLocks noGrp="1" noChangeArrowheads="1"/>
          </p:cNvSpPr>
          <p:nvPr>
            <p:ph type="body"/>
          </p:nvPr>
        </p:nvSpPr>
        <p:spPr>
          <a:xfrm>
            <a:off x="686433" y="4342704"/>
            <a:ext cx="5474064" cy="4103885"/>
          </a:xfrm>
          <a:noFill/>
          <a:ln/>
        </p:spPr>
        <p:txBody>
          <a:bodyPr wrap="none" anchor="ctr"/>
          <a:lstStyle/>
          <a:p>
            <a:endParaRPr lang="fr-F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1"/>
          <p:cNvSpPr>
            <a:spLocks noGrp="1" noChangeArrowheads="1"/>
          </p:cNvSpPr>
          <p:nvPr>
            <p:ph type="sldNum"/>
          </p:nvPr>
        </p:nvSpPr>
        <p:spPr>
          <a:ln/>
        </p:spPr>
        <p:txBody>
          <a:bodyPr/>
          <a:lstStyle/>
          <a:p>
            <a:fld id="{3164AB19-DF53-4F34-B0BA-A08DAD2E56AE}" type="slidenum">
              <a:rPr lang="en-GB"/>
              <a:pPr/>
              <a:t>5</a:t>
            </a:fld>
            <a:endParaRPr lang="en-GB"/>
          </a:p>
        </p:txBody>
      </p:sp>
      <p:sp>
        <p:nvSpPr>
          <p:cNvPr id="10241" name="Text Box 1"/>
          <p:cNvSpPr txBox="1">
            <a:spLocks noChangeArrowheads="1"/>
          </p:cNvSpPr>
          <p:nvPr/>
        </p:nvSpPr>
        <p:spPr bwMode="auto">
          <a:xfrm>
            <a:off x="921393" y="686978"/>
            <a:ext cx="5015215" cy="3429000"/>
          </a:xfrm>
          <a:prstGeom prst="rect">
            <a:avLst/>
          </a:prstGeom>
          <a:solidFill>
            <a:srgbClr val="FFFFFF"/>
          </a:solidFill>
          <a:ln w="9360">
            <a:solidFill>
              <a:srgbClr val="000000"/>
            </a:solidFill>
            <a:miter lim="800000"/>
            <a:headEnd/>
            <a:tailEnd/>
          </a:ln>
          <a:effectLst/>
        </p:spPr>
        <p:txBody>
          <a:bodyPr wrap="none" lIns="88066" tIns="44033" rIns="88066" bIns="44033" anchor="ctr"/>
          <a:lstStyle/>
          <a:p>
            <a:endParaRPr lang="fr-FR"/>
          </a:p>
        </p:txBody>
      </p:sp>
      <p:sp>
        <p:nvSpPr>
          <p:cNvPr id="10242" name="Rectangle 2"/>
          <p:cNvSpPr txBox="1">
            <a:spLocks noGrp="1" noChangeArrowheads="1"/>
          </p:cNvSpPr>
          <p:nvPr>
            <p:ph type="body"/>
          </p:nvPr>
        </p:nvSpPr>
        <p:spPr bwMode="auto">
          <a:xfrm>
            <a:off x="685800" y="4343989"/>
            <a:ext cx="5479946" cy="4193942"/>
          </a:xfrm>
          <a:prstGeom prst="rect">
            <a:avLst/>
          </a:prstGeom>
          <a:noFill/>
          <a:ln>
            <a:round/>
            <a:headEnd/>
            <a:tailEnd/>
          </a:ln>
        </p:spPr>
        <p:txBody>
          <a:bodyPr wrap="none" anchor="ct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dt"/>
          </p:nvPr>
        </p:nvSpPr>
        <p:spPr>
          <a:ln/>
        </p:spPr>
        <p:txBody>
          <a:bodyPr/>
          <a:lstStyle/>
          <a:p>
            <a:r>
              <a:rPr lang="fr-FR"/>
              <a:t>30/03/10</a:t>
            </a:r>
          </a:p>
        </p:txBody>
      </p:sp>
      <p:sp>
        <p:nvSpPr>
          <p:cNvPr id="5" name="Rectangle 12"/>
          <p:cNvSpPr>
            <a:spLocks noGrp="1" noChangeArrowheads="1"/>
          </p:cNvSpPr>
          <p:nvPr>
            <p:ph type="sldNum"/>
          </p:nvPr>
        </p:nvSpPr>
        <p:spPr>
          <a:ln/>
        </p:spPr>
        <p:txBody>
          <a:bodyPr/>
          <a:lstStyle/>
          <a:p>
            <a:fld id="{09EE2B36-E4D7-42E8-AC0A-1EBC128DA9D5}" type="slidenum">
              <a:rPr lang="fr-FR"/>
              <a:pPr/>
              <a:t>6</a:t>
            </a:fld>
            <a:endParaRPr lang="fr-FR"/>
          </a:p>
        </p:txBody>
      </p:sp>
      <p:sp>
        <p:nvSpPr>
          <p:cNvPr id="41985" name="Rectangle 1"/>
          <p:cNvSpPr txBox="1">
            <a:spLocks noGrp="1" noRot="1" noChangeAspect="1" noChangeArrowheads="1"/>
          </p:cNvSpPr>
          <p:nvPr>
            <p:ph type="sldImg"/>
          </p:nvPr>
        </p:nvSpPr>
        <p:spPr bwMode="auto">
          <a:xfrm>
            <a:off x="1144588" y="685800"/>
            <a:ext cx="4562475" cy="3421063"/>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915349" y="4342722"/>
            <a:ext cx="5020979" cy="4021429"/>
          </a:xfrm>
          <a:prstGeom prst="rect">
            <a:avLst/>
          </a:prstGeom>
          <a:noFill/>
          <a:ln>
            <a:round/>
            <a:headEnd/>
            <a:tailEnd/>
          </a:ln>
        </p:spPr>
        <p:txBody>
          <a:bodyPr wrap="none" anchor="ct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4"/>
          <p:cNvSpPr>
            <a:spLocks noGrp="1" noChangeArrowheads="1"/>
          </p:cNvSpPr>
          <p:nvPr>
            <p:ph type="sldNum" sz="quarter"/>
          </p:nvPr>
        </p:nvSpPr>
        <p:spPr>
          <a:noFill/>
        </p:spPr>
        <p:txBody>
          <a:bodyPr/>
          <a:lstStyle/>
          <a:p>
            <a:fld id="{53C8A682-AB14-49B0-A5BE-53C3C1FB0B1D}" type="slidenum">
              <a:rPr lang="en-GB">
                <a:latin typeface="Times New Roman" pitchFamily="18" charset="0"/>
              </a:rPr>
              <a:pPr/>
              <a:t>8</a:t>
            </a:fld>
            <a:endParaRPr lang="en-GB">
              <a:latin typeface="Times New Roman" pitchFamily="18" charset="0"/>
            </a:endParaRPr>
          </a:p>
        </p:txBody>
      </p:sp>
      <p:sp>
        <p:nvSpPr>
          <p:cNvPr id="25603" name="Text Box 1"/>
          <p:cNvSpPr txBox="1">
            <a:spLocks noChangeArrowheads="1"/>
          </p:cNvSpPr>
          <p:nvPr/>
        </p:nvSpPr>
        <p:spPr bwMode="auto">
          <a:xfrm>
            <a:off x="961639" y="687156"/>
            <a:ext cx="4933142" cy="3426985"/>
          </a:xfrm>
          <a:prstGeom prst="rect">
            <a:avLst/>
          </a:prstGeom>
          <a:solidFill>
            <a:srgbClr val="FFFFFF"/>
          </a:solidFill>
          <a:ln w="9360">
            <a:solidFill>
              <a:srgbClr val="000000"/>
            </a:solidFill>
            <a:miter lim="800000"/>
            <a:headEnd/>
            <a:tailEnd/>
          </a:ln>
        </p:spPr>
        <p:txBody>
          <a:bodyPr wrap="none" lIns="87142" tIns="43571" rIns="87142" bIns="43571" anchor="ctr"/>
          <a:lstStyle/>
          <a:p>
            <a:endParaRPr lang="fr-FR">
              <a:ea typeface="DejaVu Sans" pitchFamily="32" charset="2"/>
              <a:cs typeface="DejaVu Sans" pitchFamily="32" charset="2"/>
            </a:endParaRPr>
          </a:p>
        </p:txBody>
      </p:sp>
      <p:sp>
        <p:nvSpPr>
          <p:cNvPr id="25604" name="Rectangle 2"/>
          <p:cNvSpPr txBox="1">
            <a:spLocks noGrp="1" noChangeArrowheads="1"/>
          </p:cNvSpPr>
          <p:nvPr>
            <p:ph type="body"/>
          </p:nvPr>
        </p:nvSpPr>
        <p:spPr>
          <a:xfrm>
            <a:off x="686433" y="4342704"/>
            <a:ext cx="5474064" cy="4103885"/>
          </a:xfrm>
          <a:noFill/>
          <a:ln/>
        </p:spPr>
        <p:txBody>
          <a:bodyPr wrap="none" anchor="ctr"/>
          <a:lstStyle/>
          <a:p>
            <a:endParaRPr lang="fr-FR"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4"/>
          <p:cNvSpPr>
            <a:spLocks noGrp="1" noChangeArrowheads="1"/>
          </p:cNvSpPr>
          <p:nvPr>
            <p:ph type="sldNum" sz="quarter"/>
          </p:nvPr>
        </p:nvSpPr>
        <p:spPr>
          <a:noFill/>
        </p:spPr>
        <p:txBody>
          <a:bodyPr/>
          <a:lstStyle/>
          <a:p>
            <a:fld id="{53C8A682-AB14-49B0-A5BE-53C3C1FB0B1D}" type="slidenum">
              <a:rPr lang="en-GB">
                <a:latin typeface="Times New Roman" pitchFamily="18" charset="0"/>
              </a:rPr>
              <a:pPr/>
              <a:t>9</a:t>
            </a:fld>
            <a:endParaRPr lang="en-GB">
              <a:latin typeface="Times New Roman" pitchFamily="18" charset="0"/>
            </a:endParaRPr>
          </a:p>
        </p:txBody>
      </p:sp>
      <p:sp>
        <p:nvSpPr>
          <p:cNvPr id="25603" name="Text Box 1"/>
          <p:cNvSpPr txBox="1">
            <a:spLocks noChangeArrowheads="1"/>
          </p:cNvSpPr>
          <p:nvPr/>
        </p:nvSpPr>
        <p:spPr bwMode="auto">
          <a:xfrm>
            <a:off x="961639" y="687156"/>
            <a:ext cx="4933142" cy="3426985"/>
          </a:xfrm>
          <a:prstGeom prst="rect">
            <a:avLst/>
          </a:prstGeom>
          <a:solidFill>
            <a:srgbClr val="FFFFFF"/>
          </a:solidFill>
          <a:ln w="9360">
            <a:solidFill>
              <a:srgbClr val="000000"/>
            </a:solidFill>
            <a:miter lim="800000"/>
            <a:headEnd/>
            <a:tailEnd/>
          </a:ln>
        </p:spPr>
        <p:txBody>
          <a:bodyPr wrap="none" lIns="87142" tIns="43571" rIns="87142" bIns="43571" anchor="ctr"/>
          <a:lstStyle/>
          <a:p>
            <a:endParaRPr lang="fr-FR">
              <a:ea typeface="DejaVu Sans" pitchFamily="32" charset="2"/>
              <a:cs typeface="DejaVu Sans" pitchFamily="32" charset="2"/>
            </a:endParaRPr>
          </a:p>
        </p:txBody>
      </p:sp>
      <p:sp>
        <p:nvSpPr>
          <p:cNvPr id="25604" name="Rectangle 2"/>
          <p:cNvSpPr txBox="1">
            <a:spLocks noGrp="1" noChangeArrowheads="1"/>
          </p:cNvSpPr>
          <p:nvPr>
            <p:ph type="body"/>
          </p:nvPr>
        </p:nvSpPr>
        <p:spPr>
          <a:xfrm>
            <a:off x="686433" y="4342704"/>
            <a:ext cx="5474064" cy="4103885"/>
          </a:xfrm>
          <a:noFill/>
          <a:ln/>
        </p:spPr>
        <p:txBody>
          <a:bodyPr wrap="none" anchor="ctr"/>
          <a:lstStyle/>
          <a:p>
            <a:endParaRPr lang="fr-FR"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4"/>
          <p:cNvSpPr>
            <a:spLocks noGrp="1" noChangeArrowheads="1"/>
          </p:cNvSpPr>
          <p:nvPr>
            <p:ph type="sldNum" sz="quarter"/>
          </p:nvPr>
        </p:nvSpPr>
        <p:spPr>
          <a:noFill/>
        </p:spPr>
        <p:txBody>
          <a:bodyPr/>
          <a:lstStyle/>
          <a:p>
            <a:fld id="{53C8A682-AB14-49B0-A5BE-53C3C1FB0B1D}" type="slidenum">
              <a:rPr lang="en-GB">
                <a:latin typeface="Times New Roman" pitchFamily="18" charset="0"/>
              </a:rPr>
              <a:pPr/>
              <a:t>11</a:t>
            </a:fld>
            <a:endParaRPr lang="en-GB">
              <a:latin typeface="Times New Roman" pitchFamily="18" charset="0"/>
            </a:endParaRPr>
          </a:p>
        </p:txBody>
      </p:sp>
      <p:sp>
        <p:nvSpPr>
          <p:cNvPr id="25603" name="Text Box 1"/>
          <p:cNvSpPr txBox="1">
            <a:spLocks noChangeArrowheads="1"/>
          </p:cNvSpPr>
          <p:nvPr/>
        </p:nvSpPr>
        <p:spPr bwMode="auto">
          <a:xfrm>
            <a:off x="961639" y="687156"/>
            <a:ext cx="4933142" cy="3426985"/>
          </a:xfrm>
          <a:prstGeom prst="rect">
            <a:avLst/>
          </a:prstGeom>
          <a:solidFill>
            <a:srgbClr val="FFFFFF"/>
          </a:solidFill>
          <a:ln w="9360">
            <a:solidFill>
              <a:srgbClr val="000000"/>
            </a:solidFill>
            <a:miter lim="800000"/>
            <a:headEnd/>
            <a:tailEnd/>
          </a:ln>
        </p:spPr>
        <p:txBody>
          <a:bodyPr wrap="none" lIns="87142" tIns="43571" rIns="87142" bIns="43571" anchor="ctr"/>
          <a:lstStyle/>
          <a:p>
            <a:endParaRPr lang="fr-FR">
              <a:ea typeface="DejaVu Sans" pitchFamily="32" charset="2"/>
              <a:cs typeface="DejaVu Sans" pitchFamily="32" charset="2"/>
            </a:endParaRPr>
          </a:p>
        </p:txBody>
      </p:sp>
      <p:sp>
        <p:nvSpPr>
          <p:cNvPr id="25604" name="Rectangle 2"/>
          <p:cNvSpPr txBox="1">
            <a:spLocks noGrp="1" noChangeArrowheads="1"/>
          </p:cNvSpPr>
          <p:nvPr>
            <p:ph type="body"/>
          </p:nvPr>
        </p:nvSpPr>
        <p:spPr>
          <a:xfrm>
            <a:off x="686433" y="4342704"/>
            <a:ext cx="5474064" cy="4103885"/>
          </a:xfrm>
          <a:noFill/>
          <a:ln/>
        </p:spPr>
        <p:txBody>
          <a:bodyPr wrap="none" anchor="ctr"/>
          <a:lstStyle/>
          <a:p>
            <a:endParaRPr 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54A743D-CDEB-4AE5-9425-A85D1DB5D079}" type="datetime1">
              <a:rPr lang="fr-FR" smtClean="0"/>
              <a:pPr/>
              <a:t>21/06/2010</a:t>
            </a:fld>
            <a:endParaRPr lang="fr-FR"/>
          </a:p>
        </p:txBody>
      </p:sp>
      <p:sp>
        <p:nvSpPr>
          <p:cNvPr id="19" name="Espace réservé du pied de page 18"/>
          <p:cNvSpPr>
            <a:spLocks noGrp="1"/>
          </p:cNvSpPr>
          <p:nvPr>
            <p:ph type="ftr" sz="quarter" idx="11"/>
          </p:nvPr>
        </p:nvSpPr>
        <p:spPr/>
        <p:txBody>
          <a:bodyPr/>
          <a:lstStyle/>
          <a:p>
            <a:r>
              <a:rPr lang="fr-FR" smtClean="0"/>
              <a:t>Réunion des sites LCG-France, CPPM Marseille 24-25 June 2010</a:t>
            </a:r>
            <a:endParaRPr lang="fr-FR"/>
          </a:p>
        </p:txBody>
      </p:sp>
      <p:sp>
        <p:nvSpPr>
          <p:cNvPr id="27" name="Espace réservé du numéro de diapositive 26"/>
          <p:cNvSpPr>
            <a:spLocks noGrp="1"/>
          </p:cNvSpPr>
          <p:nvPr>
            <p:ph type="sldNum" sz="quarter" idx="12"/>
          </p:nvPr>
        </p:nvSpPr>
        <p:spPr/>
        <p:txBody>
          <a:bodyPr/>
          <a:lstStyle/>
          <a:p>
            <a:fld id="{C3945FB5-74B0-4A16-96A9-43E4A1B0FDF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0EEE03-1DD5-4B09-8624-9BC5BA86EC8B}" type="datetime1">
              <a:rPr lang="fr-FR" smtClean="0"/>
              <a:pPr/>
              <a:t>21/06/2010</a:t>
            </a:fld>
            <a:endParaRPr lang="fr-FR"/>
          </a:p>
        </p:txBody>
      </p:sp>
      <p:sp>
        <p:nvSpPr>
          <p:cNvPr id="5" name="Espace réservé du pied de page 4"/>
          <p:cNvSpPr>
            <a:spLocks noGrp="1"/>
          </p:cNvSpPr>
          <p:nvPr>
            <p:ph type="ftr" sz="quarter" idx="11"/>
          </p:nvPr>
        </p:nvSpPr>
        <p:spPr/>
        <p:txBody>
          <a:bodyPr/>
          <a:lstStyle/>
          <a:p>
            <a:r>
              <a:rPr lang="fr-FR" smtClean="0"/>
              <a:t>Réunion des sites LCG-France, CPPM Marseille 24-25 June 2010</a:t>
            </a:r>
            <a:endParaRPr lang="fr-FR"/>
          </a:p>
        </p:txBody>
      </p:sp>
      <p:sp>
        <p:nvSpPr>
          <p:cNvPr id="6" name="Espace réservé du numéro de diapositive 5"/>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CFB174E-FD09-4EF8-8487-A4856673379E}" type="datetime1">
              <a:rPr lang="fr-FR" smtClean="0"/>
              <a:pPr/>
              <a:t>21/06/2010</a:t>
            </a:fld>
            <a:endParaRPr lang="fr-FR"/>
          </a:p>
        </p:txBody>
      </p:sp>
      <p:sp>
        <p:nvSpPr>
          <p:cNvPr id="5" name="Espace réservé du pied de page 4"/>
          <p:cNvSpPr>
            <a:spLocks noGrp="1"/>
          </p:cNvSpPr>
          <p:nvPr>
            <p:ph type="ftr" sz="quarter" idx="11"/>
          </p:nvPr>
        </p:nvSpPr>
        <p:spPr/>
        <p:txBody>
          <a:bodyPr/>
          <a:lstStyle/>
          <a:p>
            <a:r>
              <a:rPr lang="fr-FR" smtClean="0"/>
              <a:t>Réunion des sites LCG-France, CPPM Marseille 24-25 June 2010</a:t>
            </a:r>
            <a:endParaRPr lang="fr-FR"/>
          </a:p>
        </p:txBody>
      </p:sp>
      <p:sp>
        <p:nvSpPr>
          <p:cNvPr id="6" name="Espace réservé du numéro de diapositive 5"/>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2254250" y="-130175"/>
            <a:ext cx="6726238" cy="1065213"/>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346075" y="974725"/>
            <a:ext cx="4214813" cy="542131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graphique 3"/>
          <p:cNvSpPr>
            <a:spLocks noGrp="1"/>
          </p:cNvSpPr>
          <p:nvPr>
            <p:ph type="chart" sz="half" idx="2"/>
          </p:nvPr>
        </p:nvSpPr>
        <p:spPr>
          <a:xfrm>
            <a:off x="4713288" y="974725"/>
            <a:ext cx="4214812" cy="5421313"/>
          </a:xfrm>
        </p:spPr>
        <p:txBody>
          <a:bodyPr/>
          <a:lstStyle/>
          <a:p>
            <a:endParaRPr lang="fr-FR"/>
          </a:p>
        </p:txBody>
      </p:sp>
      <p:sp>
        <p:nvSpPr>
          <p:cNvPr id="5" name="Espace réservé du pied de page 4"/>
          <p:cNvSpPr>
            <a:spLocks noGrp="1"/>
          </p:cNvSpPr>
          <p:nvPr>
            <p:ph type="ftr" idx="10"/>
          </p:nvPr>
        </p:nvSpPr>
        <p:spPr>
          <a:xfrm>
            <a:off x="1736725" y="6559550"/>
            <a:ext cx="6694488" cy="468313"/>
          </a:xfrm>
        </p:spPr>
        <p:txBody>
          <a:bodyPr/>
          <a:lstStyle>
            <a:lvl1pPr>
              <a:defRPr/>
            </a:lvl1pPr>
          </a:lstStyle>
          <a:p>
            <a:r>
              <a:rPr lang="fr-FR" smtClean="0"/>
              <a:t>Réunion des sites LCG-France, CPPM Marseille 24-25 June 2010</a:t>
            </a:r>
            <a:endParaRPr lang="en-US"/>
          </a:p>
        </p:txBody>
      </p:sp>
      <p:sp>
        <p:nvSpPr>
          <p:cNvPr id="6" name="Espace réservé du numéro de diapositive 5"/>
          <p:cNvSpPr>
            <a:spLocks noGrp="1"/>
          </p:cNvSpPr>
          <p:nvPr>
            <p:ph type="sldNum" idx="11"/>
          </p:nvPr>
        </p:nvSpPr>
        <p:spPr>
          <a:xfrm>
            <a:off x="8521700" y="6562725"/>
            <a:ext cx="461963" cy="468313"/>
          </a:xfrm>
        </p:spPr>
        <p:txBody>
          <a:bodyPr/>
          <a:lstStyle>
            <a:lvl1pPr>
              <a:defRPr/>
            </a:lvl1pPr>
          </a:lstStyle>
          <a:p>
            <a:fld id="{A618A610-4514-4261-B703-F66C7A31711C}"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10A29D-A2CE-4806-8287-3E33F0A47173}" type="datetime1">
              <a:rPr lang="fr-FR" smtClean="0"/>
              <a:pPr/>
              <a:t>21/06/2010</a:t>
            </a:fld>
            <a:endParaRPr lang="fr-FR"/>
          </a:p>
        </p:txBody>
      </p:sp>
      <p:sp>
        <p:nvSpPr>
          <p:cNvPr id="5" name="Espace réservé du pied de page 4"/>
          <p:cNvSpPr>
            <a:spLocks noGrp="1"/>
          </p:cNvSpPr>
          <p:nvPr>
            <p:ph type="ftr" sz="quarter" idx="11"/>
          </p:nvPr>
        </p:nvSpPr>
        <p:spPr/>
        <p:txBody>
          <a:bodyPr/>
          <a:lstStyle/>
          <a:p>
            <a:r>
              <a:rPr lang="fr-FR" smtClean="0"/>
              <a:t>Réunion des sites LCG-France, CPPM Marseille 24-25 June 2010</a:t>
            </a:r>
            <a:endParaRPr lang="fr-FR"/>
          </a:p>
        </p:txBody>
      </p:sp>
      <p:sp>
        <p:nvSpPr>
          <p:cNvPr id="6" name="Espace réservé du numéro de diapositive 5"/>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40E985B-FBB8-4796-A2DA-3FF5E6C055E5}" type="datetime1">
              <a:rPr lang="fr-FR" smtClean="0"/>
              <a:pPr/>
              <a:t>21/06/2010</a:t>
            </a:fld>
            <a:endParaRPr lang="fr-FR"/>
          </a:p>
        </p:txBody>
      </p:sp>
      <p:sp>
        <p:nvSpPr>
          <p:cNvPr id="5" name="Espace réservé du pied de page 4"/>
          <p:cNvSpPr>
            <a:spLocks noGrp="1"/>
          </p:cNvSpPr>
          <p:nvPr>
            <p:ph type="ftr" sz="quarter" idx="11"/>
          </p:nvPr>
        </p:nvSpPr>
        <p:spPr/>
        <p:txBody>
          <a:bodyPr/>
          <a:lstStyle/>
          <a:p>
            <a:r>
              <a:rPr lang="fr-FR" smtClean="0"/>
              <a:t>Réunion des sites LCG-France, CPPM Marseille 24-25 June 2010</a:t>
            </a:r>
            <a:endParaRPr lang="fr-FR"/>
          </a:p>
        </p:txBody>
      </p:sp>
      <p:sp>
        <p:nvSpPr>
          <p:cNvPr id="6" name="Espace réservé du numéro de diapositive 5"/>
          <p:cNvSpPr>
            <a:spLocks noGrp="1"/>
          </p:cNvSpPr>
          <p:nvPr>
            <p:ph type="sldNum" sz="quarter" idx="12"/>
          </p:nvPr>
        </p:nvSpPr>
        <p:spPr/>
        <p:txBody>
          <a:bodyPr/>
          <a:lstStyle/>
          <a:p>
            <a:fld id="{C3945FB5-74B0-4A16-96A9-43E4A1B0FDF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75DA224-6214-4BC4-B4F8-8747117007A5}" type="datetime1">
              <a:rPr lang="fr-FR" smtClean="0"/>
              <a:pPr/>
              <a:t>21/06/2010</a:t>
            </a:fld>
            <a:endParaRPr lang="fr-FR"/>
          </a:p>
        </p:txBody>
      </p:sp>
      <p:sp>
        <p:nvSpPr>
          <p:cNvPr id="6" name="Espace réservé du pied de page 5"/>
          <p:cNvSpPr>
            <a:spLocks noGrp="1"/>
          </p:cNvSpPr>
          <p:nvPr>
            <p:ph type="ftr" sz="quarter" idx="11"/>
          </p:nvPr>
        </p:nvSpPr>
        <p:spPr/>
        <p:txBody>
          <a:bodyPr/>
          <a:lstStyle/>
          <a:p>
            <a:r>
              <a:rPr lang="fr-FR" smtClean="0"/>
              <a:t>Réunion des sites LCG-France, CPPM Marseille 24-25 June 2010</a:t>
            </a:r>
            <a:endParaRPr lang="fr-FR"/>
          </a:p>
        </p:txBody>
      </p:sp>
      <p:sp>
        <p:nvSpPr>
          <p:cNvPr id="7" name="Espace réservé du numéro de diapositive 6"/>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5112DD9-1E4B-4230-B9F6-38773158C175}" type="datetime1">
              <a:rPr lang="fr-FR" smtClean="0"/>
              <a:pPr/>
              <a:t>21/06/2010</a:t>
            </a:fld>
            <a:endParaRPr lang="fr-FR"/>
          </a:p>
        </p:txBody>
      </p:sp>
      <p:sp>
        <p:nvSpPr>
          <p:cNvPr id="8" name="Espace réservé du pied de page 7"/>
          <p:cNvSpPr>
            <a:spLocks noGrp="1"/>
          </p:cNvSpPr>
          <p:nvPr>
            <p:ph type="ftr" sz="quarter" idx="11"/>
          </p:nvPr>
        </p:nvSpPr>
        <p:spPr/>
        <p:txBody>
          <a:bodyPr/>
          <a:lstStyle/>
          <a:p>
            <a:r>
              <a:rPr lang="fr-FR" smtClean="0"/>
              <a:t>Réunion des sites LCG-France, CPPM Marseille 24-25 June 2010</a:t>
            </a:r>
            <a:endParaRPr lang="fr-FR"/>
          </a:p>
        </p:txBody>
      </p:sp>
      <p:sp>
        <p:nvSpPr>
          <p:cNvPr id="9" name="Espace réservé du numéro de diapositive 8"/>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857234A-41EF-42ED-BBB4-3E33F5E8AEA3}" type="datetime1">
              <a:rPr lang="fr-FR" smtClean="0"/>
              <a:pPr/>
              <a:t>21/06/2010</a:t>
            </a:fld>
            <a:endParaRPr lang="fr-FR"/>
          </a:p>
        </p:txBody>
      </p:sp>
      <p:sp>
        <p:nvSpPr>
          <p:cNvPr id="4" name="Espace réservé du pied de page 3"/>
          <p:cNvSpPr>
            <a:spLocks noGrp="1"/>
          </p:cNvSpPr>
          <p:nvPr>
            <p:ph type="ftr" sz="quarter" idx="11"/>
          </p:nvPr>
        </p:nvSpPr>
        <p:spPr/>
        <p:txBody>
          <a:bodyPr/>
          <a:lstStyle/>
          <a:p>
            <a:r>
              <a:rPr lang="fr-FR" smtClean="0"/>
              <a:t>Réunion des sites LCG-France, CPPM Marseille 24-25 June 2010</a:t>
            </a:r>
            <a:endParaRPr lang="fr-F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810420-6146-4FDA-B106-346EC164061A}" type="datetime1">
              <a:rPr lang="fr-FR" smtClean="0"/>
              <a:pPr/>
              <a:t>21/06/2010</a:t>
            </a:fld>
            <a:endParaRPr lang="fr-FR"/>
          </a:p>
        </p:txBody>
      </p:sp>
      <p:sp>
        <p:nvSpPr>
          <p:cNvPr id="3" name="Espace réservé du pied de page 2"/>
          <p:cNvSpPr>
            <a:spLocks noGrp="1"/>
          </p:cNvSpPr>
          <p:nvPr>
            <p:ph type="ftr" sz="quarter" idx="11"/>
          </p:nvPr>
        </p:nvSpPr>
        <p:spPr/>
        <p:txBody>
          <a:bodyPr/>
          <a:lstStyle/>
          <a:p>
            <a:r>
              <a:rPr lang="fr-FR" smtClean="0"/>
              <a:t>Réunion des sites LCG-France, CPPM Marseille 24-25 June 2010</a:t>
            </a:r>
            <a:endParaRPr lang="fr-FR"/>
          </a:p>
        </p:txBody>
      </p:sp>
      <p:sp>
        <p:nvSpPr>
          <p:cNvPr id="4" name="Espace réservé du numéro de diapositive 3"/>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6B6AB41-3EF9-4EAE-9C63-9248050C4480}" type="datetime1">
              <a:rPr lang="fr-FR" smtClean="0"/>
              <a:pPr/>
              <a:t>21/06/2010</a:t>
            </a:fld>
            <a:endParaRPr lang="fr-FR"/>
          </a:p>
        </p:txBody>
      </p:sp>
      <p:sp>
        <p:nvSpPr>
          <p:cNvPr id="6" name="Espace réservé du pied de page 5"/>
          <p:cNvSpPr>
            <a:spLocks noGrp="1"/>
          </p:cNvSpPr>
          <p:nvPr>
            <p:ph type="ftr" sz="quarter" idx="11"/>
          </p:nvPr>
        </p:nvSpPr>
        <p:spPr/>
        <p:txBody>
          <a:bodyPr/>
          <a:lstStyle/>
          <a:p>
            <a:r>
              <a:rPr lang="fr-FR" smtClean="0"/>
              <a:t>Réunion des sites LCG-France, CPPM Marseille 24-25 June 2010</a:t>
            </a:r>
            <a:endParaRPr lang="fr-FR"/>
          </a:p>
        </p:txBody>
      </p:sp>
      <p:sp>
        <p:nvSpPr>
          <p:cNvPr id="7" name="Espace réservé du numéro de diapositive 6"/>
          <p:cNvSpPr>
            <a:spLocks noGrp="1"/>
          </p:cNvSpPr>
          <p:nvPr>
            <p:ph type="sldNum" sz="quarter" idx="12"/>
          </p:nvPr>
        </p:nvSpPr>
        <p:spPr/>
        <p:txBody>
          <a:bodyPr/>
          <a:lstStyle/>
          <a:p>
            <a:fld id="{C3945FB5-74B0-4A16-96A9-43E4A1B0FD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3514B7D-F188-4C48-8FDE-D0BAAC804E9E}" type="datetime1">
              <a:rPr lang="fr-FR" smtClean="0"/>
              <a:pPr/>
              <a:t>21/06/2010</a:t>
            </a:fld>
            <a:endParaRPr lang="fr-FR"/>
          </a:p>
        </p:txBody>
      </p:sp>
      <p:sp>
        <p:nvSpPr>
          <p:cNvPr id="6" name="Espace réservé du pied de page 5"/>
          <p:cNvSpPr>
            <a:spLocks noGrp="1"/>
          </p:cNvSpPr>
          <p:nvPr>
            <p:ph type="ftr" sz="quarter" idx="11"/>
          </p:nvPr>
        </p:nvSpPr>
        <p:spPr/>
        <p:txBody>
          <a:bodyPr/>
          <a:lstStyle/>
          <a:p>
            <a:r>
              <a:rPr lang="fr-FR" smtClean="0"/>
              <a:t>Réunion des sites LCG-France, CPPM Marseille 24-25 June 2010</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3945FB5-74B0-4A16-96A9-43E4A1B0FDF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AF8F0B-733F-4F46-8E14-88C5A2BDFB3F}" type="datetime1">
              <a:rPr lang="fr-FR" smtClean="0"/>
              <a:pPr/>
              <a:t>21/06/2010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Réunion des sites LCG-France, CPPM Marseille 24-25 June 2010</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945FB5-74B0-4A16-96A9-43E4A1B0FDF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hyperlink" Target="https://ccnagboxli01.in2p3.fr/nagio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fr-regional-monitoring-admins-l@france-grilles.f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operations-portal.in2p3.f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1357290" y="1500174"/>
            <a:ext cx="7572428" cy="1682747"/>
          </a:xfrm>
          <a:prstGeom prst="rect">
            <a:avLst/>
          </a:prstGeom>
          <a:noFill/>
          <a:ln w="9525">
            <a:noFill/>
            <a:round/>
            <a:headEnd/>
            <a:tailEnd/>
          </a:ln>
        </p:spPr>
        <p:txBody>
          <a:bodyPr lIns="90000" tIns="46800" rIns="90000" bIns="46800"/>
          <a:lstStyle/>
          <a:p>
            <a:pPr algn="l">
              <a:spcBef>
                <a:spcPct val="0"/>
              </a:spcBef>
              <a:buClr>
                <a:srgbClr val="2B519A"/>
              </a:buClr>
              <a:buFont typeface="Arial"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dirty="0" smtClean="0">
                <a:solidFill>
                  <a:srgbClr val="2B519A"/>
                </a:solidFill>
              </a:rPr>
              <a:t>Monitoring: </a:t>
            </a:r>
            <a:r>
              <a:rPr lang="en-US" sz="3200" b="1" dirty="0" err="1" smtClean="0">
                <a:solidFill>
                  <a:srgbClr val="2B519A"/>
                </a:solidFill>
              </a:rPr>
              <a:t>état</a:t>
            </a:r>
            <a:r>
              <a:rPr lang="en-US" sz="3200" b="1" dirty="0" smtClean="0">
                <a:solidFill>
                  <a:srgbClr val="2B519A"/>
                </a:solidFill>
              </a:rPr>
              <a:t> et perspectives </a:t>
            </a:r>
            <a:endParaRPr lang="en-US" sz="3200" b="1" dirty="0">
              <a:solidFill>
                <a:srgbClr val="2B519A"/>
              </a:solidFill>
            </a:endParaRPr>
          </a:p>
        </p:txBody>
      </p:sp>
      <p:sp>
        <p:nvSpPr>
          <p:cNvPr id="4099" name="Text Box 2"/>
          <p:cNvSpPr txBox="1">
            <a:spLocks noChangeArrowheads="1"/>
          </p:cNvSpPr>
          <p:nvPr/>
        </p:nvSpPr>
        <p:spPr bwMode="auto">
          <a:xfrm>
            <a:off x="357158" y="2500306"/>
            <a:ext cx="8302655" cy="2201869"/>
          </a:xfrm>
          <a:prstGeom prst="rect">
            <a:avLst/>
          </a:prstGeom>
          <a:noFill/>
          <a:ln w="9525">
            <a:noFill/>
            <a:round/>
            <a:headEnd/>
            <a:tailEnd/>
          </a:ln>
        </p:spPr>
        <p:txBody>
          <a:bodyPr lIns="90000" tIns="46800" rIns="90000" bIns="46800"/>
          <a:lstStyle/>
          <a:p>
            <a:pPr algn="l">
              <a:spcBef>
                <a:spcPts val="500"/>
              </a:spcBef>
              <a:buClr>
                <a:srgbClr val="F1AF00"/>
              </a:buClr>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b="1" i="1" dirty="0">
              <a:solidFill>
                <a:schemeClr val="bg2">
                  <a:lumMod val="50000"/>
                </a:schemeClr>
              </a:solidFill>
              <a:cs typeface="Times New Roman" pitchFamily="18" charset="0"/>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000" dirty="0" smtClean="0">
                <a:solidFill>
                  <a:schemeClr val="bg2">
                    <a:lumMod val="50000"/>
                  </a:schemeClr>
                </a:solidFill>
              </a:rPr>
              <a:t>Cette présentation fera le point sur le travail effectué au sein du groupe de travail, créé au sein de LCG-France et EGEE SA1-FR et qui a rejoint la structure de la NGI France Grilles. Le système de monitoring basé sur Nagios étant aujourd'hui opérationnel au niveau de la "région", la migration des tests de SAM vers Nagios et les évolutions à venir seront évoquées.</a:t>
            </a:r>
            <a:endParaRPr lang="fr-FR" sz="2000" i="1" dirty="0" smtClean="0">
              <a:solidFill>
                <a:schemeClr val="bg2">
                  <a:lumMod val="50000"/>
                </a:schemeClr>
              </a:solidFill>
            </a:endParaRPr>
          </a:p>
        </p:txBody>
      </p:sp>
      <p:sp>
        <p:nvSpPr>
          <p:cNvPr id="4100" name="Text Box 3"/>
          <p:cNvSpPr txBox="1">
            <a:spLocks noChangeArrowheads="1"/>
          </p:cNvSpPr>
          <p:nvPr/>
        </p:nvSpPr>
        <p:spPr bwMode="auto">
          <a:xfrm>
            <a:off x="2027238" y="5365750"/>
            <a:ext cx="6518275" cy="511175"/>
          </a:xfrm>
          <a:prstGeom prst="rect">
            <a:avLst/>
          </a:prstGeom>
          <a:noFill/>
          <a:ln w="9525">
            <a:noFill/>
            <a:round/>
            <a:headEnd/>
            <a:tailEnd/>
          </a:ln>
        </p:spPr>
        <p:txBody>
          <a:bodyPr lIns="90000" tIns="46800" rIns="90000" bIns="46800"/>
          <a:lstStyle/>
          <a:p>
            <a:pPr algn="l">
              <a:spcBef>
                <a:spcPts val="600"/>
              </a:spcBef>
              <a:buClr>
                <a:srgbClr val="F1AF00"/>
              </a:buClr>
              <a:buFont typeface="Arial"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b="1" i="1">
                <a:solidFill>
                  <a:srgbClr val="000066"/>
                </a:solidFill>
              </a:rPr>
              <a:t>Christine Leroy c.leroy@cea.fr</a:t>
            </a: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1</a:t>
            </a:fld>
            <a:endParaRPr lang="fr-FR"/>
          </a:p>
        </p:txBody>
      </p:sp>
      <p:sp>
        <p:nvSpPr>
          <p:cNvPr id="6" name="Espace réservé du pied de page 5"/>
          <p:cNvSpPr>
            <a:spLocks noGrp="1"/>
          </p:cNvSpPr>
          <p:nvPr>
            <p:ph type="ftr" sz="quarter" idx="11"/>
          </p:nvPr>
        </p:nvSpPr>
        <p:spPr/>
        <p:txBody>
          <a:bodyPr/>
          <a:lstStyle/>
          <a:p>
            <a:r>
              <a:rPr lang="fr-FR" smtClean="0"/>
              <a:t>Réunion des sites LCG-France, CPPM Marseille 24-25 June 2010</a:t>
            </a:r>
            <a:endParaRPr lang="fr-F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229600" cy="1143000"/>
          </a:xfrm>
        </p:spPr>
        <p:txBody>
          <a:bodyPr/>
          <a:lstStyle/>
          <a:p>
            <a:r>
              <a:rPr lang="fr-FR" dirty="0" smtClean="0"/>
              <a:t>Monitoring des sites:</a:t>
            </a:r>
            <a:endParaRPr lang="fr-FR" dirty="0"/>
          </a:p>
        </p:txBody>
      </p:sp>
      <p:sp>
        <p:nvSpPr>
          <p:cNvPr id="3" name="Espace réservé du contenu 2"/>
          <p:cNvSpPr>
            <a:spLocks noGrp="1"/>
          </p:cNvSpPr>
          <p:nvPr>
            <p:ph idx="1"/>
          </p:nvPr>
        </p:nvSpPr>
        <p:spPr>
          <a:xfrm>
            <a:off x="457200" y="1285860"/>
            <a:ext cx="8229600" cy="5038740"/>
          </a:xfrm>
        </p:spPr>
        <p:txBody>
          <a:bodyPr/>
          <a:lstStyle/>
          <a:p>
            <a:r>
              <a:rPr lang="fr-FR" dirty="0" smtClean="0"/>
              <a:t>La plupart des sites utilisent nagios</a:t>
            </a:r>
          </a:p>
          <a:p>
            <a:endParaRPr lang="fr-FR" dirty="0" smtClean="0"/>
          </a:p>
          <a:p>
            <a:r>
              <a:rPr lang="fr-FR" dirty="0" smtClean="0"/>
              <a:t>On essaye de partager les sondes dans un </a:t>
            </a:r>
            <a:r>
              <a:rPr lang="fr-FR" dirty="0" err="1" smtClean="0"/>
              <a:t>repository</a:t>
            </a:r>
            <a:r>
              <a:rPr lang="fr-FR" dirty="0" smtClean="0"/>
              <a:t> </a:t>
            </a:r>
            <a:r>
              <a:rPr lang="fr-FR" dirty="0" err="1" smtClean="0"/>
              <a:t>svn</a:t>
            </a:r>
            <a:r>
              <a:rPr lang="fr-FR" dirty="0" smtClean="0"/>
              <a:t> au CC: </a:t>
            </a:r>
            <a:r>
              <a:rPr lang="fr-FR" dirty="0" err="1" smtClean="0"/>
              <a:t>svn</a:t>
            </a:r>
            <a:r>
              <a:rPr lang="fr-FR" dirty="0" smtClean="0"/>
              <a:t>+ssh://user@svn.in2p3.fr/mon-grid-fr </a:t>
            </a:r>
          </a:p>
          <a:p>
            <a:pPr>
              <a:buNone/>
            </a:pPr>
            <a:r>
              <a:rPr lang="fr-FR" dirty="0" smtClean="0"/>
              <a:t>(pour le moment seul GRIF est contributeur)</a:t>
            </a:r>
          </a:p>
          <a:p>
            <a:pPr>
              <a:buNone/>
            </a:pPr>
            <a:endParaRPr lang="fr-FR" dirty="0" smtClean="0"/>
          </a:p>
          <a:p>
            <a:r>
              <a:rPr lang="fr-FR" dirty="0" smtClean="0"/>
              <a:t>Les Nagios Box installées lors du dernier tutorial  deviennent obsolètes: il faut un nagios de site de test pour valider la bonne collecte des résultats des sondes du Nagios Regional</a:t>
            </a:r>
          </a:p>
          <a:p>
            <a:pPr>
              <a:buNone/>
            </a:pPr>
            <a:endParaRPr lang="fr-FR" dirty="0"/>
          </a:p>
        </p:txBody>
      </p:sp>
      <p:sp>
        <p:nvSpPr>
          <p:cNvPr id="4" name="Espace réservé du pied de page 3"/>
          <p:cNvSpPr>
            <a:spLocks noGrp="1"/>
          </p:cNvSpPr>
          <p:nvPr>
            <p:ph type="ftr" sz="quarter" idx="11"/>
          </p:nvPr>
        </p:nvSpPr>
        <p:spPr/>
        <p:txBody>
          <a:bodyPr/>
          <a:lstStyle/>
          <a:p>
            <a:r>
              <a:rPr lang="fr-FR" smtClean="0"/>
              <a:t>Réunion des sites LCG-France, CPPM Marseille 24-25 June 2010</a:t>
            </a:r>
            <a:endParaRPr lang="fr-F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3"/>
          <p:cNvSpPr>
            <a:spLocks noGrp="1"/>
          </p:cNvSpPr>
          <p:nvPr>
            <p:ph type="ftr" sz="quarter" idx="10"/>
          </p:nvPr>
        </p:nvSpPr>
        <p:spPr>
          <a:noFill/>
        </p:spPr>
        <p:txBody>
          <a:bodyPr/>
          <a:lstStyle/>
          <a:p>
            <a:r>
              <a:rPr lang="fr-FR" smtClean="0"/>
              <a:t>Réunion des sites LCG-France, CPPM Marseille 24-25 June 2010</a:t>
            </a:r>
            <a:endParaRPr lang="en-GB"/>
          </a:p>
        </p:txBody>
      </p:sp>
      <p:sp>
        <p:nvSpPr>
          <p:cNvPr id="7171" name="Rectangle 1"/>
          <p:cNvSpPr>
            <a:spLocks noGrp="1" noChangeArrowheads="1"/>
          </p:cNvSpPr>
          <p:nvPr>
            <p:ph type="title" idx="4294967295"/>
          </p:nvPr>
        </p:nvSpPr>
        <p:spPr>
          <a:xfrm>
            <a:off x="214282" y="0"/>
            <a:ext cx="8772556" cy="1066801"/>
          </a:xfrm>
        </p:spPr>
        <p:txBody>
          <a:bodyP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600" dirty="0" smtClean="0"/>
              <a:t>Perspectives pour les sites:</a:t>
            </a:r>
            <a:br>
              <a:rPr lang="fr-FR" sz="3600" dirty="0" smtClean="0"/>
            </a:br>
            <a:r>
              <a:rPr lang="fr-FR" sz="3600" dirty="0" smtClean="0"/>
              <a:t>Monitoring à tiroirs…et à placards</a:t>
            </a:r>
          </a:p>
        </p:txBody>
      </p:sp>
      <p:sp>
        <p:nvSpPr>
          <p:cNvPr id="7172" name="Rectangle 2"/>
          <p:cNvSpPr>
            <a:spLocks noGrp="1" noChangeArrowheads="1"/>
          </p:cNvSpPr>
          <p:nvPr>
            <p:ph type="body" idx="4294967295"/>
          </p:nvPr>
        </p:nvSpPr>
        <p:spPr>
          <a:xfrm>
            <a:off x="346075" y="903287"/>
            <a:ext cx="13231675" cy="6894353"/>
          </a:xfrm>
        </p:spPr>
        <p:txBody>
          <a:bodyPr>
            <a:normAutofit/>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11</a:t>
            </a:fld>
            <a:endParaRPr lang="fr-FR"/>
          </a:p>
        </p:txBody>
      </p:sp>
      <p:pic>
        <p:nvPicPr>
          <p:cNvPr id="1026" name="Picture 2" descr="C:\Documents and Settings\cleroy\Local Settings\Temporary Internet Files\Content.IE5\KP701K5U\MC900348781[1].wmf"/>
          <p:cNvPicPr>
            <a:picLocks noChangeAspect="1" noChangeArrowheads="1"/>
          </p:cNvPicPr>
          <p:nvPr/>
        </p:nvPicPr>
        <p:blipFill>
          <a:blip r:embed="rId3" cstate="print"/>
          <a:srcRect/>
          <a:stretch>
            <a:fillRect/>
          </a:stretch>
        </p:blipFill>
        <p:spPr bwMode="auto">
          <a:xfrm>
            <a:off x="7072330" y="3857628"/>
            <a:ext cx="1582754" cy="1823738"/>
          </a:xfrm>
          <a:prstGeom prst="rect">
            <a:avLst/>
          </a:prstGeom>
          <a:noFill/>
        </p:spPr>
      </p:pic>
      <p:pic>
        <p:nvPicPr>
          <p:cNvPr id="1027" name="Picture 3" descr="C:\Documents and Settings\cleroy\Local Settings\Temporary Internet Files\Content.IE5\QJ9NMYKL\MC900215727[1].wmf"/>
          <p:cNvPicPr>
            <a:picLocks noChangeAspect="1" noChangeArrowheads="1"/>
          </p:cNvPicPr>
          <p:nvPr/>
        </p:nvPicPr>
        <p:blipFill>
          <a:blip r:embed="rId4" cstate="print"/>
          <a:srcRect/>
          <a:stretch>
            <a:fillRect/>
          </a:stretch>
        </p:blipFill>
        <p:spPr bwMode="auto">
          <a:xfrm>
            <a:off x="214282" y="3429000"/>
            <a:ext cx="5643602" cy="3054350"/>
          </a:xfrm>
          <a:prstGeom prst="rect">
            <a:avLst/>
          </a:prstGeom>
          <a:noFill/>
        </p:spPr>
      </p:pic>
      <p:sp>
        <p:nvSpPr>
          <p:cNvPr id="8" name="ZoneTexte 7"/>
          <p:cNvSpPr txBox="1"/>
          <p:nvPr/>
        </p:nvSpPr>
        <p:spPr>
          <a:xfrm rot="21241434">
            <a:off x="2530594" y="4711200"/>
            <a:ext cx="1063199" cy="369332"/>
          </a:xfrm>
          <a:prstGeom prst="rect">
            <a:avLst/>
          </a:prstGeom>
          <a:solidFill>
            <a:schemeClr val="bg1"/>
          </a:solidFill>
        </p:spPr>
        <p:txBody>
          <a:bodyPr wrap="square" rtlCol="0">
            <a:spAutoFit/>
          </a:bodyPr>
          <a:lstStyle/>
          <a:p>
            <a:r>
              <a:rPr lang="fr-FR" dirty="0" smtClean="0"/>
              <a:t>Regional</a:t>
            </a:r>
            <a:endParaRPr lang="fr-FR" dirty="0"/>
          </a:p>
        </p:txBody>
      </p:sp>
      <p:sp>
        <p:nvSpPr>
          <p:cNvPr id="9" name="ZoneTexte 8"/>
          <p:cNvSpPr txBox="1"/>
          <p:nvPr/>
        </p:nvSpPr>
        <p:spPr>
          <a:xfrm rot="20641365">
            <a:off x="2324460" y="5412432"/>
            <a:ext cx="639668" cy="369332"/>
          </a:xfrm>
          <a:prstGeom prst="rect">
            <a:avLst/>
          </a:prstGeom>
          <a:solidFill>
            <a:schemeClr val="bg1"/>
          </a:solidFill>
        </p:spPr>
        <p:txBody>
          <a:bodyPr wrap="square" rtlCol="0">
            <a:spAutoFit/>
          </a:bodyPr>
          <a:lstStyle/>
          <a:p>
            <a:r>
              <a:rPr lang="fr-FR" dirty="0" smtClean="0"/>
              <a:t>VO</a:t>
            </a:r>
            <a:endParaRPr lang="fr-FR" dirty="0"/>
          </a:p>
        </p:txBody>
      </p:sp>
      <p:sp>
        <p:nvSpPr>
          <p:cNvPr id="10" name="ZoneTexte 9"/>
          <p:cNvSpPr txBox="1"/>
          <p:nvPr/>
        </p:nvSpPr>
        <p:spPr>
          <a:xfrm rot="20641365">
            <a:off x="2178551" y="3962061"/>
            <a:ext cx="796689" cy="369332"/>
          </a:xfrm>
          <a:prstGeom prst="rect">
            <a:avLst/>
          </a:prstGeom>
          <a:solidFill>
            <a:schemeClr val="bg1"/>
          </a:solidFill>
        </p:spPr>
        <p:txBody>
          <a:bodyPr wrap="square" rtlCol="0">
            <a:spAutoFit/>
          </a:bodyPr>
          <a:lstStyle/>
          <a:p>
            <a:r>
              <a:rPr lang="fr-FR" dirty="0" smtClean="0"/>
              <a:t>Projet</a:t>
            </a:r>
            <a:endParaRPr lang="fr-FR" dirty="0"/>
          </a:p>
        </p:txBody>
      </p:sp>
      <p:sp>
        <p:nvSpPr>
          <p:cNvPr id="11" name="ZoneTexte 10"/>
          <p:cNvSpPr txBox="1"/>
          <p:nvPr/>
        </p:nvSpPr>
        <p:spPr>
          <a:xfrm rot="17268739">
            <a:off x="4251812" y="4495364"/>
            <a:ext cx="533770" cy="738664"/>
          </a:xfrm>
          <a:prstGeom prst="rect">
            <a:avLst/>
          </a:prstGeom>
          <a:solidFill>
            <a:schemeClr val="bg1"/>
          </a:solidFill>
        </p:spPr>
        <p:txBody>
          <a:bodyPr wrap="square" rtlCol="0">
            <a:spAutoFit/>
          </a:bodyPr>
          <a:lstStyle/>
          <a:p>
            <a:r>
              <a:rPr lang="fr-FR" dirty="0" smtClean="0"/>
              <a:t> </a:t>
            </a:r>
            <a:r>
              <a:rPr lang="fr-FR" sz="1200" dirty="0" smtClean="0"/>
              <a:t>CE</a:t>
            </a:r>
          </a:p>
          <a:p>
            <a:r>
              <a:rPr lang="fr-FR" sz="1200" dirty="0" smtClean="0"/>
              <a:t>GRIF </a:t>
            </a:r>
          </a:p>
          <a:p>
            <a:r>
              <a:rPr lang="fr-FR" sz="1200" dirty="0" smtClean="0"/>
              <a:t>OK </a:t>
            </a:r>
            <a:endParaRPr lang="fr-FR" sz="1200" dirty="0"/>
          </a:p>
        </p:txBody>
      </p:sp>
      <p:sp>
        <p:nvSpPr>
          <p:cNvPr id="12" name="ZoneTexte 11"/>
          <p:cNvSpPr txBox="1"/>
          <p:nvPr/>
        </p:nvSpPr>
        <p:spPr>
          <a:xfrm rot="232246">
            <a:off x="8080723" y="4088484"/>
            <a:ext cx="498926" cy="261610"/>
          </a:xfrm>
          <a:prstGeom prst="rect">
            <a:avLst/>
          </a:prstGeom>
          <a:solidFill>
            <a:schemeClr val="bg2">
              <a:lumMod val="90000"/>
            </a:schemeClr>
          </a:solidFill>
        </p:spPr>
        <p:txBody>
          <a:bodyPr wrap="square" rtlCol="0">
            <a:spAutoFit/>
          </a:bodyPr>
          <a:lstStyle/>
          <a:p>
            <a:r>
              <a:rPr lang="fr-FR" sz="1100" dirty="0" smtClean="0"/>
              <a:t>GRIF</a:t>
            </a:r>
            <a:endParaRPr lang="fr-FR" sz="1100" dirty="0"/>
          </a:p>
        </p:txBody>
      </p:sp>
      <p:pic>
        <p:nvPicPr>
          <p:cNvPr id="3074" name="Picture 2" descr="C:\Documents and Settings\cleroy\Local Settings\Temporary Internet Files\Content.IE5\LUKDQB3Z\MC900016763[1].wmf"/>
          <p:cNvPicPr>
            <a:picLocks noChangeAspect="1" noChangeArrowheads="1"/>
          </p:cNvPicPr>
          <p:nvPr/>
        </p:nvPicPr>
        <p:blipFill>
          <a:blip r:embed="rId5" cstate="print"/>
          <a:srcRect/>
          <a:stretch>
            <a:fillRect/>
          </a:stretch>
        </p:blipFill>
        <p:spPr bwMode="auto">
          <a:xfrm>
            <a:off x="4902200" y="1243012"/>
            <a:ext cx="1384312" cy="2306371"/>
          </a:xfrm>
          <a:prstGeom prst="rect">
            <a:avLst/>
          </a:prstGeom>
          <a:noFill/>
        </p:spPr>
      </p:pic>
      <p:sp>
        <p:nvSpPr>
          <p:cNvPr id="14" name="ZoneTexte 13"/>
          <p:cNvSpPr txBox="1"/>
          <p:nvPr/>
        </p:nvSpPr>
        <p:spPr>
          <a:xfrm rot="232246">
            <a:off x="5580393" y="2731162"/>
            <a:ext cx="498926" cy="261610"/>
          </a:xfrm>
          <a:prstGeom prst="rect">
            <a:avLst/>
          </a:prstGeom>
          <a:solidFill>
            <a:schemeClr val="bg2">
              <a:lumMod val="90000"/>
            </a:schemeClr>
          </a:solidFill>
        </p:spPr>
        <p:txBody>
          <a:bodyPr wrap="square" rtlCol="0">
            <a:spAutoFit/>
          </a:bodyPr>
          <a:lstStyle/>
          <a:p>
            <a:r>
              <a:rPr lang="fr-FR" sz="1100" dirty="0" smtClean="0"/>
              <a:t>GRIF</a:t>
            </a:r>
            <a:endParaRPr lang="fr-FR" sz="1100" dirty="0"/>
          </a:p>
        </p:txBody>
      </p:sp>
      <p:cxnSp>
        <p:nvCxnSpPr>
          <p:cNvPr id="16" name="Connecteur droit avec flèche 15"/>
          <p:cNvCxnSpPr/>
          <p:nvPr/>
        </p:nvCxnSpPr>
        <p:spPr>
          <a:xfrm rot="5400000" flipH="1" flipV="1">
            <a:off x="4321967" y="3250405"/>
            <a:ext cx="1643074"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14" idx="2"/>
          </p:cNvCxnSpPr>
          <p:nvPr/>
        </p:nvCxnSpPr>
        <p:spPr>
          <a:xfrm rot="16200000" flipH="1">
            <a:off x="6228415" y="2585085"/>
            <a:ext cx="1150906" cy="1965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rot="5400000">
            <a:off x="4469406" y="2174272"/>
            <a:ext cx="1513096" cy="307777"/>
          </a:xfrm>
          <a:prstGeom prst="rect">
            <a:avLst/>
          </a:prstGeom>
          <a:solidFill>
            <a:schemeClr val="accent5">
              <a:lumMod val="60000"/>
              <a:lumOff val="40000"/>
            </a:schemeClr>
          </a:solidFill>
        </p:spPr>
        <p:txBody>
          <a:bodyPr wrap="square" rtlCol="0">
            <a:spAutoFit/>
          </a:bodyPr>
          <a:lstStyle/>
          <a:p>
            <a:r>
              <a:rPr lang="fr-FR" sz="1400" dirty="0" smtClean="0"/>
              <a:t>ACTIVEMQ</a:t>
            </a:r>
            <a:endParaRPr lang="fr-FR" sz="1400" dirty="0"/>
          </a:p>
        </p:txBody>
      </p:sp>
      <p:sp>
        <p:nvSpPr>
          <p:cNvPr id="23" name="ZoneTexte 22"/>
          <p:cNvSpPr txBox="1"/>
          <p:nvPr/>
        </p:nvSpPr>
        <p:spPr>
          <a:xfrm rot="16200000">
            <a:off x="5450964" y="2106832"/>
            <a:ext cx="1285884" cy="215444"/>
          </a:xfrm>
          <a:prstGeom prst="rect">
            <a:avLst/>
          </a:prstGeom>
          <a:solidFill>
            <a:schemeClr val="accent5">
              <a:lumMod val="60000"/>
              <a:lumOff val="40000"/>
            </a:schemeClr>
          </a:solidFill>
        </p:spPr>
        <p:txBody>
          <a:bodyPr wrap="square" rtlCol="0">
            <a:spAutoFit/>
          </a:bodyPr>
          <a:lstStyle/>
          <a:p>
            <a:r>
              <a:rPr lang="fr-FR" sz="800" dirty="0" smtClean="0"/>
              <a:t>ACTIVEMQ</a:t>
            </a:r>
            <a:endParaRPr lang="fr-FR" sz="800" dirty="0"/>
          </a:p>
        </p:txBody>
      </p:sp>
      <p:sp>
        <p:nvSpPr>
          <p:cNvPr id="24" name="ZoneTexte 23"/>
          <p:cNvSpPr txBox="1"/>
          <p:nvPr/>
        </p:nvSpPr>
        <p:spPr>
          <a:xfrm rot="20618191">
            <a:off x="8014857" y="5055080"/>
            <a:ext cx="522813" cy="215444"/>
          </a:xfrm>
          <a:prstGeom prst="rect">
            <a:avLst/>
          </a:prstGeom>
          <a:solidFill>
            <a:schemeClr val="accent3">
              <a:lumMod val="40000"/>
              <a:lumOff val="60000"/>
            </a:schemeClr>
          </a:solidFill>
        </p:spPr>
        <p:txBody>
          <a:bodyPr wrap="square" rtlCol="0">
            <a:spAutoFit/>
          </a:bodyPr>
          <a:lstStyle/>
          <a:p>
            <a:r>
              <a:rPr lang="fr-FR" sz="800" dirty="0" smtClean="0"/>
              <a:t>nagios</a:t>
            </a:r>
            <a:endParaRPr lang="fr-FR" sz="8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229600" cy="1143000"/>
          </a:xfrm>
        </p:spPr>
        <p:txBody>
          <a:bodyPr/>
          <a:lstStyle/>
          <a:p>
            <a:r>
              <a:rPr lang="fr-FR" dirty="0" smtClean="0"/>
              <a:t>Monitoring des </a:t>
            </a:r>
            <a:r>
              <a:rPr lang="fr-FR" dirty="0" err="1" smtClean="0"/>
              <a:t>VOs</a:t>
            </a:r>
            <a:r>
              <a:rPr lang="fr-FR" dirty="0" smtClean="0"/>
              <a:t> LHC</a:t>
            </a:r>
            <a:endParaRPr lang="fr-FR" dirty="0"/>
          </a:p>
        </p:txBody>
      </p:sp>
      <p:sp>
        <p:nvSpPr>
          <p:cNvPr id="3" name="Espace réservé du contenu 2"/>
          <p:cNvSpPr>
            <a:spLocks noGrp="1"/>
          </p:cNvSpPr>
          <p:nvPr>
            <p:ph idx="1"/>
          </p:nvPr>
        </p:nvSpPr>
        <p:spPr>
          <a:xfrm>
            <a:off x="457200" y="1285860"/>
            <a:ext cx="8229600" cy="5038740"/>
          </a:xfrm>
        </p:spPr>
        <p:txBody>
          <a:bodyPr>
            <a:normAutofit/>
          </a:bodyPr>
          <a:lstStyle/>
          <a:p>
            <a:r>
              <a:rPr lang="en-US" sz="2200" dirty="0" smtClean="0"/>
              <a:t>Les </a:t>
            </a:r>
            <a:r>
              <a:rPr lang="en-US" sz="2200" dirty="0" err="1" smtClean="0"/>
              <a:t>Vos</a:t>
            </a:r>
            <a:r>
              <a:rPr lang="en-US" sz="2200" dirty="0" smtClean="0"/>
              <a:t> </a:t>
            </a:r>
            <a:r>
              <a:rPr lang="en-US" sz="2200" dirty="0" err="1" smtClean="0"/>
              <a:t>doivent</a:t>
            </a:r>
            <a:r>
              <a:rPr lang="en-US" sz="2200" dirty="0" smtClean="0"/>
              <a:t> </a:t>
            </a:r>
            <a:r>
              <a:rPr lang="en-US" sz="2200" dirty="0" err="1" smtClean="0"/>
              <a:t>aussi</a:t>
            </a:r>
            <a:r>
              <a:rPr lang="en-US" sz="2200" dirty="0" smtClean="0"/>
              <a:t> passer à nagios pour abandoner SAM</a:t>
            </a:r>
          </a:p>
          <a:p>
            <a:pPr>
              <a:buNone/>
            </a:pPr>
            <a:r>
              <a:rPr lang="en-US" sz="2200" dirty="0" smtClean="0"/>
              <a:t>-Alice: </a:t>
            </a:r>
            <a:r>
              <a:rPr lang="fr-FR" sz="2200" dirty="0" smtClean="0"/>
              <a:t>https://sam-alice.cern.ch/nagios/</a:t>
            </a:r>
          </a:p>
          <a:p>
            <a:pPr>
              <a:buNone/>
            </a:pPr>
            <a:r>
              <a:rPr lang="en-US" sz="2200" dirty="0" smtClean="0"/>
              <a:t>-Atlas</a:t>
            </a:r>
          </a:p>
          <a:p>
            <a:pPr>
              <a:buNone/>
            </a:pPr>
            <a:r>
              <a:rPr lang="en-US" sz="2200" dirty="0" smtClean="0"/>
              <a:t>-CMS</a:t>
            </a:r>
          </a:p>
          <a:p>
            <a:pPr>
              <a:buNone/>
            </a:pPr>
            <a:r>
              <a:rPr lang="en-US" sz="2200" dirty="0" smtClean="0"/>
              <a:t>-LHCB</a:t>
            </a:r>
          </a:p>
          <a:p>
            <a:pPr>
              <a:buNone/>
            </a:pPr>
            <a:endParaRPr lang="en-US" sz="2200" dirty="0" smtClean="0"/>
          </a:p>
          <a:p>
            <a:r>
              <a:rPr lang="en-US" sz="2200" dirty="0" smtClean="0"/>
              <a:t>En attendant les liens </a:t>
            </a:r>
            <a:r>
              <a:rPr lang="en-US" sz="2200" dirty="0" err="1" smtClean="0"/>
              <a:t>interessants</a:t>
            </a:r>
            <a:r>
              <a:rPr lang="en-US" sz="2200" dirty="0" smtClean="0"/>
              <a:t>:</a:t>
            </a:r>
          </a:p>
          <a:p>
            <a:pPr lvl="1"/>
            <a:r>
              <a:rPr lang="en-US" sz="2200" dirty="0" smtClean="0"/>
              <a:t>Dashboard des </a:t>
            </a:r>
            <a:r>
              <a:rPr lang="en-US" sz="2200" dirty="0" err="1" smtClean="0"/>
              <a:t>Vos</a:t>
            </a:r>
            <a:r>
              <a:rPr lang="en-US" sz="2200" dirty="0" smtClean="0"/>
              <a:t> avec </a:t>
            </a:r>
            <a:r>
              <a:rPr lang="en-US" sz="2200" dirty="0" err="1" smtClean="0"/>
              <a:t>une</a:t>
            </a:r>
            <a:r>
              <a:rPr lang="en-US" sz="2200" dirty="0" smtClean="0"/>
              <a:t> </a:t>
            </a:r>
            <a:r>
              <a:rPr lang="en-US" sz="2200" dirty="0" err="1" smtClean="0"/>
              <a:t>vue</a:t>
            </a:r>
            <a:r>
              <a:rPr lang="en-US" sz="2200" dirty="0" smtClean="0"/>
              <a:t> site:</a:t>
            </a:r>
          </a:p>
          <a:p>
            <a:pPr>
              <a:buNone/>
            </a:pPr>
            <a:r>
              <a:rPr lang="en-US" sz="2200" dirty="0" smtClean="0"/>
              <a:t>http://dashb-siteview.cern.ch/</a:t>
            </a:r>
            <a:endParaRPr lang="fr-FR" sz="2200" dirty="0" smtClean="0"/>
          </a:p>
          <a:p>
            <a:endParaRPr lang="fr-FR" sz="2200" dirty="0" smtClean="0"/>
          </a:p>
          <a:p>
            <a:pPr lvl="1"/>
            <a:r>
              <a:rPr lang="fr-FR" sz="2200" dirty="0" smtClean="0"/>
              <a:t>Les test SAM pour les </a:t>
            </a:r>
            <a:r>
              <a:rPr lang="fr-FR" sz="2200" dirty="0" err="1" smtClean="0"/>
              <a:t>VOs</a:t>
            </a:r>
            <a:r>
              <a:rPr lang="fr-FR" sz="2200" dirty="0" smtClean="0"/>
              <a:t>:</a:t>
            </a:r>
          </a:p>
          <a:p>
            <a:pPr>
              <a:buNone/>
            </a:pPr>
            <a:r>
              <a:rPr lang="fr-FR" sz="2200" dirty="0" smtClean="0"/>
              <a:t>https://twiki.cern.ch/twiki/bin/view/LCG/SAMVOSpecificTests</a:t>
            </a:r>
          </a:p>
          <a:p>
            <a:endParaRPr lang="fr-FR" sz="2200" dirty="0" smtClean="0"/>
          </a:p>
          <a:p>
            <a:pPr>
              <a:buNone/>
            </a:pPr>
            <a:endParaRPr lang="fr-FR" dirty="0"/>
          </a:p>
        </p:txBody>
      </p:sp>
      <p:sp>
        <p:nvSpPr>
          <p:cNvPr id="4" name="Espace réservé du pied de page 3"/>
          <p:cNvSpPr>
            <a:spLocks noGrp="1"/>
          </p:cNvSpPr>
          <p:nvPr>
            <p:ph type="ftr" sz="quarter" idx="11"/>
          </p:nvPr>
        </p:nvSpPr>
        <p:spPr/>
        <p:txBody>
          <a:bodyPr/>
          <a:lstStyle/>
          <a:p>
            <a:r>
              <a:rPr lang="fr-FR" smtClean="0"/>
              <a:t>Réunion des sites LCG-France, CPPM Marseille 24-25 June 2010</a:t>
            </a:r>
            <a:endParaRPr lang="fr-F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229600" cy="1143000"/>
          </a:xfrm>
        </p:spPr>
        <p:txBody>
          <a:bodyPr>
            <a:normAutofit/>
          </a:bodyPr>
          <a:lstStyle/>
          <a:p>
            <a:r>
              <a:rPr lang="fr-FR" dirty="0" smtClean="0"/>
              <a:t>Monitoring EGI: Perspectives</a:t>
            </a:r>
            <a:endParaRPr lang="fr-FR" dirty="0"/>
          </a:p>
        </p:txBody>
      </p:sp>
      <p:sp>
        <p:nvSpPr>
          <p:cNvPr id="3" name="Espace réservé du contenu 2"/>
          <p:cNvSpPr>
            <a:spLocks noGrp="1"/>
          </p:cNvSpPr>
          <p:nvPr>
            <p:ph idx="1"/>
          </p:nvPr>
        </p:nvSpPr>
        <p:spPr>
          <a:xfrm>
            <a:off x="457200" y="1285860"/>
            <a:ext cx="8229600" cy="5038740"/>
          </a:xfrm>
        </p:spPr>
        <p:txBody>
          <a:bodyPr>
            <a:noAutofit/>
          </a:bodyPr>
          <a:lstStyle/>
          <a:p>
            <a:r>
              <a:rPr lang="fr-FR" sz="1800" b="1" dirty="0" smtClean="0">
                <a:latin typeface="+mj-lt"/>
              </a:rPr>
              <a:t>Disponibilité </a:t>
            </a:r>
            <a:r>
              <a:rPr lang="fr-FR" sz="1800" b="1" dirty="0" smtClean="0">
                <a:latin typeface="+mj-lt"/>
              </a:rPr>
              <a:t>/fiabilité </a:t>
            </a:r>
            <a:r>
              <a:rPr lang="fr-FR" sz="1800" dirty="0" smtClean="0">
                <a:latin typeface="+mj-lt"/>
              </a:rPr>
              <a:t>des sites : </a:t>
            </a:r>
            <a:r>
              <a:rPr lang="en-US" sz="1800" dirty="0" err="1" smtClean="0">
                <a:latin typeface="+mj-lt"/>
              </a:rPr>
              <a:t>toujours</a:t>
            </a:r>
            <a:r>
              <a:rPr lang="en-US" sz="1800" dirty="0" smtClean="0">
                <a:latin typeface="+mj-lt"/>
              </a:rPr>
              <a:t> avec </a:t>
            </a:r>
            <a:r>
              <a:rPr lang="en-US" sz="1800" b="1" dirty="0" smtClean="0">
                <a:latin typeface="+mj-lt"/>
              </a:rPr>
              <a:t>GRIDVIEW</a:t>
            </a:r>
          </a:p>
          <a:p>
            <a:pPr>
              <a:buNone/>
            </a:pPr>
            <a:r>
              <a:rPr lang="en-US" sz="1800" dirty="0" smtClean="0">
                <a:latin typeface="+mj-lt"/>
              </a:rPr>
              <a:t>(</a:t>
            </a:r>
            <a:r>
              <a:rPr lang="en-US" sz="1800" dirty="0" smtClean="0">
                <a:solidFill>
                  <a:srgbClr val="7030A0"/>
                </a:solidFill>
                <a:latin typeface="+mj-lt"/>
              </a:rPr>
              <a:t>https://twiki.cern.ch/twiki/bin/view/LCG/WLCGOSGNDGFProbes#Calculation_of_Availability_and)</a:t>
            </a:r>
          </a:p>
          <a:p>
            <a:r>
              <a:rPr lang="fr-FR" sz="1800" b="1" dirty="0" err="1" smtClean="0">
                <a:latin typeface="+mj-lt"/>
              </a:rPr>
              <a:t>MyEGEEPortal</a:t>
            </a:r>
            <a:r>
              <a:rPr lang="fr-FR" sz="1800" dirty="0" smtClean="0">
                <a:latin typeface="+mj-lt"/>
              </a:rPr>
              <a:t> </a:t>
            </a:r>
            <a:r>
              <a:rPr lang="fr-FR" sz="1800" dirty="0" smtClean="0">
                <a:latin typeface="+mj-lt"/>
              </a:rPr>
              <a:t>:Couche </a:t>
            </a:r>
            <a:r>
              <a:rPr lang="fr-FR" sz="1800" b="1" dirty="0" smtClean="0">
                <a:latin typeface="+mj-lt"/>
              </a:rPr>
              <a:t>graphique associée à la Nagios </a:t>
            </a:r>
            <a:r>
              <a:rPr lang="fr-FR" sz="1800" b="1" dirty="0" smtClean="0">
                <a:latin typeface="+mj-lt"/>
              </a:rPr>
              <a:t>Box</a:t>
            </a:r>
            <a:r>
              <a:rPr lang="fr-FR" sz="1800" dirty="0" smtClean="0">
                <a:latin typeface="+mj-lt"/>
              </a:rPr>
              <a:t>: </a:t>
            </a:r>
            <a:r>
              <a:rPr lang="fr-FR" sz="1800" u="sng" dirty="0" smtClean="0">
                <a:solidFill>
                  <a:srgbClr val="7030A0"/>
                </a:solidFill>
              </a:rPr>
              <a:t>https://grid-monitoring.cern.ch/myegee/</a:t>
            </a:r>
            <a:endParaRPr lang="fr-FR" sz="1800" dirty="0" smtClean="0">
              <a:solidFill>
                <a:srgbClr val="7030A0"/>
              </a:solidFill>
              <a:latin typeface="+mj-lt"/>
            </a:endParaRPr>
          </a:p>
          <a:p>
            <a:r>
              <a:rPr lang="fr-FR" sz="1800" dirty="0" smtClean="0">
                <a:latin typeface="+mj-lt"/>
              </a:rPr>
              <a:t>Monitoring </a:t>
            </a:r>
            <a:r>
              <a:rPr lang="fr-FR" sz="1800" dirty="0" smtClean="0">
                <a:latin typeface="+mj-lt"/>
              </a:rPr>
              <a:t>du </a:t>
            </a:r>
            <a:r>
              <a:rPr lang="fr-FR" sz="1800" b="1" dirty="0" smtClean="0">
                <a:latin typeface="+mj-lt"/>
              </a:rPr>
              <a:t>système d’information </a:t>
            </a:r>
            <a:r>
              <a:rPr lang="fr-FR" sz="1800" b="1" dirty="0" smtClean="0">
                <a:latin typeface="+mj-lt"/>
              </a:rPr>
              <a:t>GSTAT2</a:t>
            </a:r>
          </a:p>
          <a:p>
            <a:r>
              <a:rPr lang="fr-FR" sz="1800" b="1" dirty="0" smtClean="0">
                <a:latin typeface="+mj-lt"/>
              </a:rPr>
              <a:t>GRIDMAP</a:t>
            </a:r>
            <a:r>
              <a:rPr lang="fr-FR" sz="1800" dirty="0" smtClean="0">
                <a:latin typeface="+mj-lt"/>
              </a:rPr>
              <a:t>: </a:t>
            </a:r>
            <a:r>
              <a:rPr lang="en-US" sz="1800" dirty="0" smtClean="0"/>
              <a:t>Visualizing the "</a:t>
            </a:r>
            <a:r>
              <a:rPr lang="en-US" sz="1800" b="1" dirty="0" smtClean="0"/>
              <a:t>State" of the </a:t>
            </a:r>
            <a:r>
              <a:rPr lang="en-US" sz="1800" b="1" dirty="0" smtClean="0"/>
              <a:t>Grid”</a:t>
            </a:r>
            <a:r>
              <a:rPr lang="en-US" sz="1800" dirty="0" smtClean="0"/>
              <a:t>. I</a:t>
            </a:r>
            <a:r>
              <a:rPr lang="fr-FR" sz="1800" dirty="0" err="1" smtClean="0">
                <a:latin typeface="+mj-lt"/>
              </a:rPr>
              <a:t>ls</a:t>
            </a:r>
            <a:r>
              <a:rPr lang="fr-FR" sz="1800" dirty="0" smtClean="0">
                <a:latin typeface="+mj-lt"/>
              </a:rPr>
              <a:t> </a:t>
            </a:r>
            <a:r>
              <a:rPr lang="fr-FR" sz="1800" dirty="0" smtClean="0">
                <a:latin typeface="+mj-lt"/>
              </a:rPr>
              <a:t>utilisent encore les tests SAM, est-ce que cet outil va perdurer ?</a:t>
            </a:r>
          </a:p>
          <a:p>
            <a:r>
              <a:rPr lang="fr-FR" sz="1800" b="1" dirty="0" smtClean="0">
                <a:latin typeface="+mj-lt"/>
              </a:rPr>
              <a:t>Monitoring </a:t>
            </a:r>
            <a:r>
              <a:rPr lang="fr-FR" sz="1800" b="1" dirty="0" smtClean="0">
                <a:latin typeface="+mj-lt"/>
              </a:rPr>
              <a:t>Réseau</a:t>
            </a:r>
            <a:r>
              <a:rPr lang="fr-FR" sz="1800" dirty="0" smtClean="0">
                <a:latin typeface="+mj-lt"/>
              </a:rPr>
              <a:t>: </a:t>
            </a:r>
            <a:r>
              <a:rPr lang="fr-FR" sz="1800" dirty="0" smtClean="0">
                <a:latin typeface="+mj-lt"/>
              </a:rPr>
              <a:t>deux </a:t>
            </a:r>
            <a:r>
              <a:rPr lang="fr-FR" sz="1800" dirty="0" smtClean="0">
                <a:latin typeface="+mj-lt"/>
              </a:rPr>
              <a:t>outils sont migrés chez GARR (IT) </a:t>
            </a:r>
            <a:r>
              <a:rPr lang="fr-FR" sz="1800" dirty="0" smtClean="0">
                <a:latin typeface="+mj-lt"/>
              </a:rPr>
              <a:t>+ </a:t>
            </a:r>
            <a:r>
              <a:rPr lang="fr-FR" sz="1800" dirty="0" smtClean="0">
                <a:latin typeface="+mj-lt"/>
              </a:rPr>
              <a:t>activité CNRS (UREC par IDG)</a:t>
            </a:r>
          </a:p>
          <a:p>
            <a:pPr lvl="1"/>
            <a:r>
              <a:rPr lang="fr-FR" sz="1400" b="1" dirty="0" err="1" smtClean="0">
                <a:latin typeface="+mj-lt"/>
              </a:rPr>
              <a:t>DownCollector</a:t>
            </a:r>
            <a:r>
              <a:rPr lang="fr-FR" sz="1400" b="1" dirty="0" smtClean="0">
                <a:latin typeface="+mj-lt"/>
              </a:rPr>
              <a:t>, </a:t>
            </a:r>
            <a:r>
              <a:rPr lang="fr-FR" sz="1400" i="1" dirty="0" smtClean="0">
                <a:latin typeface="+mj-lt"/>
              </a:rPr>
              <a:t>Vision et historique des évènements réseaux</a:t>
            </a:r>
            <a:endParaRPr lang="fr-FR" sz="1400" b="1" dirty="0" smtClean="0">
              <a:latin typeface="+mj-lt"/>
            </a:endParaRPr>
          </a:p>
          <a:p>
            <a:pPr marL="1293813" lvl="2" indent="-379413">
              <a:buFont typeface="Times New Roman"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1400" dirty="0" smtClean="0">
                <a:latin typeface="+mj-lt"/>
              </a:rPr>
              <a:t>Tests TCP de tous les nœuds Grille déclarés dans la GOCDB</a:t>
            </a:r>
          </a:p>
          <a:p>
            <a:pPr marL="1293813" lvl="2" indent="-379413">
              <a:buFont typeface="Times New Roman"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1400" dirty="0" smtClean="0">
                <a:latin typeface="+mj-lt"/>
              </a:rPr>
              <a:t>Présentation des résultats au travers d’une interface web et intégration dans Nagios</a:t>
            </a:r>
          </a:p>
          <a:p>
            <a:pPr marL="768350" indent="-379413" hangingPunct="0">
              <a:spcBef>
                <a:spcPts val="550"/>
              </a:spcBef>
              <a:buClr>
                <a:schemeClr val="tx2"/>
              </a:buClr>
              <a:buSzTx/>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1400" b="1" dirty="0" err="1" smtClean="0">
                <a:latin typeface="+mj-lt"/>
              </a:rPr>
              <a:t>perfSONAR</a:t>
            </a:r>
            <a:r>
              <a:rPr lang="fr-FR" sz="1400" b="1" dirty="0" smtClean="0">
                <a:latin typeface="+mj-lt"/>
              </a:rPr>
              <a:t> lite</a:t>
            </a:r>
            <a:r>
              <a:rPr lang="fr-FR" sz="1400" dirty="0" smtClean="0">
                <a:latin typeface="+mj-lt"/>
              </a:rPr>
              <a:t>, </a:t>
            </a:r>
          </a:p>
          <a:p>
            <a:pPr marL="1293813" lvl="2" indent="-379413">
              <a:buFont typeface="Times New Roman"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1400" dirty="0" smtClean="0">
                <a:latin typeface="+mj-lt"/>
              </a:rPr>
              <a:t>Permet de lancer des tests à la demande : bande passante, </a:t>
            </a:r>
            <a:r>
              <a:rPr lang="fr-FR" sz="1400" dirty="0" err="1" smtClean="0">
                <a:latin typeface="+mj-lt"/>
              </a:rPr>
              <a:t>ping</a:t>
            </a:r>
            <a:r>
              <a:rPr lang="fr-FR" sz="1400" dirty="0" smtClean="0">
                <a:latin typeface="+mj-lt"/>
              </a:rPr>
              <a:t>, filtrage etc.</a:t>
            </a:r>
          </a:p>
          <a:p>
            <a:pPr marL="1293813" lvl="2" indent="-379413">
              <a:buFont typeface="Times New Roman" pitchFamily="18"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1400" dirty="0" smtClean="0">
                <a:latin typeface="+mj-lt"/>
              </a:rPr>
              <a:t>Permet de constater, ou non, des problèmes locaux</a:t>
            </a:r>
          </a:p>
        </p:txBody>
      </p:sp>
      <p:sp>
        <p:nvSpPr>
          <p:cNvPr id="4" name="Espace réservé du pied de page 3"/>
          <p:cNvSpPr>
            <a:spLocks noGrp="1"/>
          </p:cNvSpPr>
          <p:nvPr>
            <p:ph type="ftr" sz="quarter" idx="11"/>
          </p:nvPr>
        </p:nvSpPr>
        <p:spPr/>
        <p:txBody>
          <a:bodyPr/>
          <a:lstStyle/>
          <a:p>
            <a:r>
              <a:rPr lang="fr-FR" smtClean="0"/>
              <a:t>Réunion des sites LCG-France, CPPM Marseille 24-25 June 2010</a:t>
            </a:r>
            <a:endParaRPr lang="fr-F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Démarrage de EGI: On manque d’information	</a:t>
            </a:r>
          </a:p>
          <a:p>
            <a:pPr marL="548640" lvl="2" indent="-274320">
              <a:buClr>
                <a:schemeClr val="accent3"/>
              </a:buClr>
              <a:buSzPct val="95000"/>
            </a:pPr>
            <a:r>
              <a:rPr lang="fr-FR" dirty="0" smtClean="0"/>
              <a:t>Mais dans </a:t>
            </a:r>
            <a:r>
              <a:rPr lang="fr-FR" dirty="0" smtClean="0"/>
              <a:t>EGI-Inspire, </a:t>
            </a:r>
            <a:r>
              <a:rPr lang="en-US" dirty="0" smtClean="0"/>
              <a:t>leader of task </a:t>
            </a:r>
            <a:r>
              <a:rPr lang="en-US" dirty="0" smtClean="0"/>
              <a:t>TJRA1.5 (Integrated Operations </a:t>
            </a:r>
            <a:r>
              <a:rPr lang="en-US" dirty="0" smtClean="0"/>
              <a:t>Portal) </a:t>
            </a:r>
            <a:r>
              <a:rPr lang="en-US" dirty="0" smtClean="0"/>
              <a:t>: Cyril </a:t>
            </a:r>
            <a:r>
              <a:rPr lang="en-US" dirty="0" err="1" smtClean="0"/>
              <a:t>L’Orphelin</a:t>
            </a:r>
            <a:endParaRPr lang="en-US" dirty="0" smtClean="0"/>
          </a:p>
          <a:p>
            <a:pPr marL="274320" lvl="1" indent="-274320">
              <a:buClr>
                <a:schemeClr val="accent3"/>
              </a:buClr>
              <a:buSzPct val="95000"/>
            </a:pPr>
            <a:endParaRPr lang="en-US" dirty="0" smtClean="0"/>
          </a:p>
          <a:p>
            <a:pPr marL="274320" lvl="1" indent="-274320">
              <a:buClr>
                <a:schemeClr val="accent3"/>
              </a:buClr>
              <a:buSzPct val="95000"/>
            </a:pPr>
            <a:r>
              <a:rPr lang="en-US" dirty="0" smtClean="0"/>
              <a:t>Monitoring des sites (Nagios)</a:t>
            </a:r>
          </a:p>
          <a:p>
            <a:pPr marL="548640" lvl="2" indent="-274320">
              <a:buClr>
                <a:schemeClr val="accent3"/>
              </a:buClr>
              <a:buSzPct val="95000"/>
            </a:pPr>
            <a:r>
              <a:rPr lang="en-US" dirty="0" smtClean="0"/>
              <a:t>Il </a:t>
            </a:r>
            <a:r>
              <a:rPr lang="en-US" dirty="0" err="1" smtClean="0"/>
              <a:t>faudrait</a:t>
            </a:r>
            <a:r>
              <a:rPr lang="en-US" dirty="0" smtClean="0"/>
              <a:t> </a:t>
            </a:r>
            <a:r>
              <a:rPr lang="en-US" dirty="0" err="1" smtClean="0"/>
              <a:t>organiser</a:t>
            </a:r>
            <a:r>
              <a:rPr lang="en-US" dirty="0" smtClean="0"/>
              <a:t> un tutorial sur les </a:t>
            </a:r>
            <a:r>
              <a:rPr lang="en-US" dirty="0" err="1" smtClean="0"/>
              <a:t>sondes</a:t>
            </a:r>
            <a:r>
              <a:rPr lang="en-US" dirty="0" smtClean="0"/>
              <a:t> </a:t>
            </a:r>
            <a:r>
              <a:rPr lang="en-US" dirty="0" err="1" smtClean="0"/>
              <a:t>régionales</a:t>
            </a:r>
            <a:r>
              <a:rPr lang="en-US" dirty="0" smtClean="0"/>
              <a:t> et </a:t>
            </a:r>
            <a:r>
              <a:rPr lang="en-US" dirty="0" err="1" smtClean="0"/>
              <a:t>ActiveMQ</a:t>
            </a:r>
            <a:endParaRPr lang="en-US" dirty="0" smtClean="0"/>
          </a:p>
          <a:p>
            <a:pPr marL="548640" lvl="2" indent="-274320">
              <a:buClr>
                <a:schemeClr val="accent3"/>
              </a:buClr>
              <a:buSzPct val="95000"/>
            </a:pPr>
            <a:r>
              <a:rPr lang="en-US" dirty="0" err="1" smtClean="0"/>
              <a:t>Partager</a:t>
            </a:r>
            <a:r>
              <a:rPr lang="en-US" dirty="0" smtClean="0"/>
              <a:t> plus</a:t>
            </a:r>
          </a:p>
          <a:p>
            <a:pPr marL="548640" lvl="2" indent="-274320">
              <a:buClr>
                <a:schemeClr val="accent3"/>
              </a:buClr>
              <a:buSzPct val="95000"/>
            </a:pPr>
            <a:endParaRPr lang="en-US" dirty="0" smtClean="0"/>
          </a:p>
          <a:p>
            <a:pPr marL="274320" lvl="1" indent="-274320">
              <a:buClr>
                <a:schemeClr val="accent3"/>
              </a:buClr>
              <a:buSzPct val="95000"/>
            </a:pPr>
            <a:r>
              <a:rPr lang="en-US" dirty="0" smtClean="0"/>
              <a:t>Monitoring </a:t>
            </a:r>
            <a:r>
              <a:rPr lang="en-US" dirty="0" smtClean="0"/>
              <a:t>Regional(Nagios)</a:t>
            </a:r>
          </a:p>
          <a:p>
            <a:pPr marL="548640" lvl="2" indent="-274320">
              <a:buClr>
                <a:schemeClr val="accent3"/>
              </a:buClr>
              <a:buSzPct val="95000"/>
            </a:pPr>
            <a:r>
              <a:rPr lang="en-US" dirty="0" smtClean="0"/>
              <a:t>Bascule </a:t>
            </a:r>
            <a:r>
              <a:rPr lang="en-US" dirty="0" err="1" smtClean="0"/>
              <a:t>automatique</a:t>
            </a:r>
            <a:endParaRPr lang="en-US" dirty="0" smtClean="0"/>
          </a:p>
          <a:p>
            <a:pPr marL="548640" lvl="2" indent="-274320">
              <a:buClr>
                <a:schemeClr val="accent3"/>
              </a:buClr>
              <a:buSzPct val="95000"/>
            </a:pPr>
            <a:r>
              <a:rPr lang="en-US" dirty="0" smtClean="0"/>
              <a:t>2eme Nagios BOX</a:t>
            </a:r>
            <a:endParaRPr lang="en-US" dirty="0" smtClean="0"/>
          </a:p>
          <a:p>
            <a:pPr marL="274320" lvl="1" indent="-274320">
              <a:buClr>
                <a:schemeClr val="accent3"/>
              </a:buClr>
              <a:buSzPct val="95000"/>
            </a:pP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Réunion des sites LCG-France, CPPM Marseille 24-25 June 2010</a:t>
            </a:r>
            <a:endParaRPr lang="fr-F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14</a:t>
            </a:fld>
            <a:endParaRPr lang="fr-FR"/>
          </a:p>
        </p:txBody>
      </p:sp>
      <p:sp>
        <p:nvSpPr>
          <p:cNvPr id="6" name="Rectangle 1"/>
          <p:cNvSpPr txBox="1">
            <a:spLocks noChangeArrowheads="1"/>
          </p:cNvSpPr>
          <p:nvPr/>
        </p:nvSpPr>
        <p:spPr>
          <a:xfrm>
            <a:off x="214282" y="0"/>
            <a:ext cx="8772556" cy="1066801"/>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fr-FR" sz="3600" b="0"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229600" cy="1143000"/>
          </a:xfrm>
        </p:spPr>
        <p:txBody>
          <a:bodyPr>
            <a:normAutofit/>
          </a:bodyPr>
          <a:lstStyle/>
          <a:p>
            <a:r>
              <a:rPr lang="fr-FR" dirty="0" smtClean="0"/>
              <a:t>Liens</a:t>
            </a:r>
            <a:endParaRPr lang="fr-FR" dirty="0"/>
          </a:p>
        </p:txBody>
      </p:sp>
      <p:sp>
        <p:nvSpPr>
          <p:cNvPr id="3" name="Espace réservé du contenu 2"/>
          <p:cNvSpPr>
            <a:spLocks noGrp="1"/>
          </p:cNvSpPr>
          <p:nvPr>
            <p:ph idx="1"/>
          </p:nvPr>
        </p:nvSpPr>
        <p:spPr>
          <a:xfrm>
            <a:off x="457200" y="1285860"/>
            <a:ext cx="8229600" cy="5038740"/>
          </a:xfrm>
        </p:spPr>
        <p:txBody>
          <a:bodyPr>
            <a:noAutofit/>
          </a:bodyPr>
          <a:lstStyle/>
          <a:p>
            <a:endParaRPr lang="fr-FR" sz="1400" dirty="0" smtClean="0">
              <a:latin typeface="+mj-lt"/>
            </a:endParaRPr>
          </a:p>
          <a:p>
            <a:pPr algn="ctr">
              <a:buNone/>
            </a:pPr>
            <a:r>
              <a:rPr lang="fr-FR" sz="2800" b="1" dirty="0" smtClean="0">
                <a:latin typeface="+mj-lt"/>
              </a:rPr>
              <a:t>Point de départ, le W</a:t>
            </a:r>
            <a:r>
              <a:rPr lang="fr-FR" sz="2800" b="1" dirty="0" smtClean="0">
                <a:latin typeface="+mj-lt"/>
              </a:rPr>
              <a:t>iki France Grille:</a:t>
            </a:r>
          </a:p>
          <a:p>
            <a:endParaRPr lang="fr-FR" sz="1400" dirty="0" smtClean="0">
              <a:latin typeface="+mj-lt"/>
            </a:endParaRPr>
          </a:p>
          <a:p>
            <a:pPr algn="ctr">
              <a:buNone/>
            </a:pPr>
            <a:r>
              <a:rPr lang="fr-FR" sz="2400" b="1" dirty="0" smtClean="0">
                <a:solidFill>
                  <a:srgbClr val="7030A0"/>
                </a:solidFill>
                <a:latin typeface="+mj-lt"/>
              </a:rPr>
              <a:t>https://</a:t>
            </a:r>
            <a:r>
              <a:rPr lang="fr-FR" sz="2400" b="1" dirty="0" smtClean="0">
                <a:solidFill>
                  <a:srgbClr val="7030A0"/>
                </a:solidFill>
                <a:latin typeface="+mj-lt"/>
              </a:rPr>
              <a:t>francegrid.in2p3.fr/index.php?title=Monitoring</a:t>
            </a:r>
            <a:endParaRPr lang="fr-FR" sz="2400" b="1" dirty="0" smtClean="0">
              <a:solidFill>
                <a:srgbClr val="7030A0"/>
              </a:solidFill>
              <a:latin typeface="+mj-lt"/>
            </a:endParaRPr>
          </a:p>
        </p:txBody>
      </p:sp>
      <p:sp>
        <p:nvSpPr>
          <p:cNvPr id="4" name="Espace réservé du pied de page 3"/>
          <p:cNvSpPr>
            <a:spLocks noGrp="1"/>
          </p:cNvSpPr>
          <p:nvPr>
            <p:ph type="ftr" sz="quarter" idx="11"/>
          </p:nvPr>
        </p:nvSpPr>
        <p:spPr/>
        <p:txBody>
          <a:bodyPr/>
          <a:lstStyle/>
          <a:p>
            <a:r>
              <a:rPr lang="fr-FR" smtClean="0"/>
              <a:t>Réunion des sites LCG-France, CPPM Marseille 24-25 June 2010</a:t>
            </a:r>
            <a:endParaRPr lang="fr-F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15</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3"/>
          <p:cNvSpPr>
            <a:spLocks noGrp="1"/>
          </p:cNvSpPr>
          <p:nvPr>
            <p:ph type="ftr" sz="quarter" idx="10"/>
          </p:nvPr>
        </p:nvSpPr>
        <p:spPr>
          <a:noFill/>
        </p:spPr>
        <p:txBody>
          <a:bodyPr/>
          <a:lstStyle/>
          <a:p>
            <a:r>
              <a:rPr lang="fr-FR" smtClean="0"/>
              <a:t>Réunion des sites LCG-France, CPPM Marseille 24-25 June 2010</a:t>
            </a:r>
            <a:endParaRPr lang="en-GB"/>
          </a:p>
        </p:txBody>
      </p:sp>
      <p:sp>
        <p:nvSpPr>
          <p:cNvPr id="7171" name="Rectangle 1"/>
          <p:cNvSpPr>
            <a:spLocks noGrp="1" noChangeArrowheads="1"/>
          </p:cNvSpPr>
          <p:nvPr>
            <p:ph type="title" idx="4294967295"/>
          </p:nvPr>
        </p:nvSpPr>
        <p:spPr>
          <a:xfrm>
            <a:off x="2254250" y="-125413"/>
            <a:ext cx="6732588" cy="1066801"/>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dirty="0" smtClean="0"/>
              <a:t>Plan: Monitoring à tiroir</a:t>
            </a:r>
          </a:p>
        </p:txBody>
      </p:sp>
      <p:sp>
        <p:nvSpPr>
          <p:cNvPr id="7172" name="Rectangle 2"/>
          <p:cNvSpPr>
            <a:spLocks noGrp="1" noChangeArrowheads="1"/>
          </p:cNvSpPr>
          <p:nvPr>
            <p:ph type="body" idx="4294967295"/>
          </p:nvPr>
        </p:nvSpPr>
        <p:spPr>
          <a:xfrm>
            <a:off x="346075" y="903288"/>
            <a:ext cx="8588375" cy="5643562"/>
          </a:xfrm>
        </p:spPr>
        <p:txBody>
          <a:bodyPr>
            <a:normAutofit/>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Monitoring Regional (Nagios + Dashboard)</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Monitoring des sites</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Monitoring des </a:t>
            </a:r>
            <a:r>
              <a:rPr lang="fr-FR" dirty="0" err="1" smtClean="0"/>
              <a:t>VOs</a:t>
            </a:r>
            <a:r>
              <a:rPr lang="fr-FR" dirty="0" smtClean="0"/>
              <a:t> LHC</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Monitoring EGI/WLCG</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2</a:t>
            </a:fld>
            <a:endParaRPr lang="fr-FR"/>
          </a:p>
        </p:txBody>
      </p:sp>
      <p:pic>
        <p:nvPicPr>
          <p:cNvPr id="1026" name="Picture 2" descr="C:\Documents and Settings\cleroy\Local Settings\Temporary Internet Files\Content.IE5\KP701K5U\MC900348781[1].wmf"/>
          <p:cNvPicPr>
            <a:picLocks noChangeAspect="1" noChangeArrowheads="1"/>
          </p:cNvPicPr>
          <p:nvPr/>
        </p:nvPicPr>
        <p:blipFill>
          <a:blip r:embed="rId3" cstate="print"/>
          <a:srcRect/>
          <a:stretch>
            <a:fillRect/>
          </a:stretch>
        </p:blipFill>
        <p:spPr bwMode="auto">
          <a:xfrm>
            <a:off x="7072330" y="3857628"/>
            <a:ext cx="1582754" cy="1823738"/>
          </a:xfrm>
          <a:prstGeom prst="rect">
            <a:avLst/>
          </a:prstGeom>
          <a:noFill/>
        </p:spPr>
      </p:pic>
      <p:pic>
        <p:nvPicPr>
          <p:cNvPr id="1027" name="Picture 3" descr="C:\Documents and Settings\cleroy\Local Settings\Temporary Internet Files\Content.IE5\QJ9NMYKL\MC900215727[1].wmf"/>
          <p:cNvPicPr>
            <a:picLocks noChangeAspect="1" noChangeArrowheads="1"/>
          </p:cNvPicPr>
          <p:nvPr/>
        </p:nvPicPr>
        <p:blipFill>
          <a:blip r:embed="rId4" cstate="print"/>
          <a:srcRect/>
          <a:stretch>
            <a:fillRect/>
          </a:stretch>
        </p:blipFill>
        <p:spPr bwMode="auto">
          <a:xfrm>
            <a:off x="214282" y="3429000"/>
            <a:ext cx="5643602" cy="3054350"/>
          </a:xfrm>
          <a:prstGeom prst="rect">
            <a:avLst/>
          </a:prstGeom>
          <a:noFill/>
        </p:spPr>
      </p:pic>
      <p:sp>
        <p:nvSpPr>
          <p:cNvPr id="8" name="ZoneTexte 7"/>
          <p:cNvSpPr txBox="1"/>
          <p:nvPr/>
        </p:nvSpPr>
        <p:spPr>
          <a:xfrm rot="21241434">
            <a:off x="2530594" y="4711200"/>
            <a:ext cx="1063199" cy="369332"/>
          </a:xfrm>
          <a:prstGeom prst="rect">
            <a:avLst/>
          </a:prstGeom>
          <a:solidFill>
            <a:schemeClr val="bg1"/>
          </a:solidFill>
        </p:spPr>
        <p:txBody>
          <a:bodyPr wrap="square" rtlCol="0">
            <a:spAutoFit/>
          </a:bodyPr>
          <a:lstStyle/>
          <a:p>
            <a:r>
              <a:rPr lang="fr-FR" dirty="0" smtClean="0"/>
              <a:t>Regional</a:t>
            </a:r>
            <a:endParaRPr lang="fr-FR" dirty="0"/>
          </a:p>
        </p:txBody>
      </p:sp>
      <p:sp>
        <p:nvSpPr>
          <p:cNvPr id="9" name="ZoneTexte 8"/>
          <p:cNvSpPr txBox="1"/>
          <p:nvPr/>
        </p:nvSpPr>
        <p:spPr>
          <a:xfrm rot="20641365">
            <a:off x="2324460" y="5412432"/>
            <a:ext cx="639668" cy="369332"/>
          </a:xfrm>
          <a:prstGeom prst="rect">
            <a:avLst/>
          </a:prstGeom>
          <a:solidFill>
            <a:schemeClr val="bg1"/>
          </a:solidFill>
        </p:spPr>
        <p:txBody>
          <a:bodyPr wrap="square" rtlCol="0">
            <a:spAutoFit/>
          </a:bodyPr>
          <a:lstStyle/>
          <a:p>
            <a:r>
              <a:rPr lang="fr-FR" dirty="0" smtClean="0"/>
              <a:t>VO</a:t>
            </a:r>
            <a:endParaRPr lang="fr-FR" dirty="0"/>
          </a:p>
        </p:txBody>
      </p:sp>
      <p:sp>
        <p:nvSpPr>
          <p:cNvPr id="10" name="ZoneTexte 9"/>
          <p:cNvSpPr txBox="1"/>
          <p:nvPr/>
        </p:nvSpPr>
        <p:spPr>
          <a:xfrm rot="20641365">
            <a:off x="2178551" y="3962061"/>
            <a:ext cx="796689" cy="369332"/>
          </a:xfrm>
          <a:prstGeom prst="rect">
            <a:avLst/>
          </a:prstGeom>
          <a:solidFill>
            <a:schemeClr val="bg1"/>
          </a:solidFill>
        </p:spPr>
        <p:txBody>
          <a:bodyPr wrap="square" rtlCol="0">
            <a:spAutoFit/>
          </a:bodyPr>
          <a:lstStyle/>
          <a:p>
            <a:r>
              <a:rPr lang="fr-FR" dirty="0" smtClean="0"/>
              <a:t>Projet</a:t>
            </a:r>
            <a:endParaRPr lang="fr-FR" dirty="0"/>
          </a:p>
        </p:txBody>
      </p:sp>
      <p:sp>
        <p:nvSpPr>
          <p:cNvPr id="11" name="ZoneTexte 10"/>
          <p:cNvSpPr txBox="1"/>
          <p:nvPr/>
        </p:nvSpPr>
        <p:spPr>
          <a:xfrm rot="17268739">
            <a:off x="4251812" y="4495364"/>
            <a:ext cx="533770" cy="738664"/>
          </a:xfrm>
          <a:prstGeom prst="rect">
            <a:avLst/>
          </a:prstGeom>
          <a:solidFill>
            <a:schemeClr val="bg1"/>
          </a:solidFill>
        </p:spPr>
        <p:txBody>
          <a:bodyPr wrap="square" rtlCol="0">
            <a:spAutoFit/>
          </a:bodyPr>
          <a:lstStyle/>
          <a:p>
            <a:r>
              <a:rPr lang="fr-FR" dirty="0" smtClean="0"/>
              <a:t> </a:t>
            </a:r>
            <a:r>
              <a:rPr lang="fr-FR" sz="1200" dirty="0" smtClean="0"/>
              <a:t>CE</a:t>
            </a:r>
          </a:p>
          <a:p>
            <a:r>
              <a:rPr lang="fr-FR" sz="1200" dirty="0" smtClean="0"/>
              <a:t>GRIF </a:t>
            </a:r>
          </a:p>
          <a:p>
            <a:r>
              <a:rPr lang="fr-FR" sz="1200" dirty="0" smtClean="0"/>
              <a:t>OK </a:t>
            </a:r>
            <a:endParaRPr lang="fr-FR" sz="1200" dirty="0"/>
          </a:p>
        </p:txBody>
      </p:sp>
      <p:sp>
        <p:nvSpPr>
          <p:cNvPr id="12" name="ZoneTexte 11"/>
          <p:cNvSpPr txBox="1"/>
          <p:nvPr/>
        </p:nvSpPr>
        <p:spPr>
          <a:xfrm rot="232246">
            <a:off x="8080723" y="4088484"/>
            <a:ext cx="498926" cy="261610"/>
          </a:xfrm>
          <a:prstGeom prst="rect">
            <a:avLst/>
          </a:prstGeom>
          <a:solidFill>
            <a:schemeClr val="bg2">
              <a:lumMod val="90000"/>
            </a:schemeClr>
          </a:solidFill>
        </p:spPr>
        <p:txBody>
          <a:bodyPr wrap="square" rtlCol="0">
            <a:spAutoFit/>
          </a:bodyPr>
          <a:lstStyle/>
          <a:p>
            <a:r>
              <a:rPr lang="fr-FR" sz="1100" dirty="0" smtClean="0"/>
              <a:t>GRIF</a:t>
            </a:r>
            <a:endParaRPr lang="fr-FR" sz="1100" dirty="0"/>
          </a:p>
        </p:txBody>
      </p:sp>
      <p:sp>
        <p:nvSpPr>
          <p:cNvPr id="13" name="ZoneTexte 12"/>
          <p:cNvSpPr txBox="1"/>
          <p:nvPr/>
        </p:nvSpPr>
        <p:spPr>
          <a:xfrm rot="20618191">
            <a:off x="8014857" y="5055080"/>
            <a:ext cx="522813" cy="215444"/>
          </a:xfrm>
          <a:prstGeom prst="rect">
            <a:avLst/>
          </a:prstGeom>
          <a:solidFill>
            <a:schemeClr val="accent3">
              <a:lumMod val="40000"/>
              <a:lumOff val="60000"/>
            </a:schemeClr>
          </a:solidFill>
        </p:spPr>
        <p:txBody>
          <a:bodyPr wrap="square" rtlCol="0">
            <a:spAutoFit/>
          </a:bodyPr>
          <a:lstStyle/>
          <a:p>
            <a:r>
              <a:rPr lang="fr-FR" sz="800" dirty="0" smtClean="0"/>
              <a:t>nagios</a:t>
            </a:r>
            <a:endParaRPr lang="fr-FR" sz="8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3"/>
          <p:cNvSpPr>
            <a:spLocks noGrp="1"/>
          </p:cNvSpPr>
          <p:nvPr>
            <p:ph type="ftr" sz="quarter" idx="10"/>
          </p:nvPr>
        </p:nvSpPr>
        <p:spPr>
          <a:noFill/>
        </p:spPr>
        <p:txBody>
          <a:bodyPr/>
          <a:lstStyle/>
          <a:p>
            <a:r>
              <a:rPr lang="fr-FR" smtClean="0"/>
              <a:t>Réunion des sites LCG-France, CPPM Marseille 24-25 June 2010</a:t>
            </a:r>
            <a:endParaRPr lang="en-GB"/>
          </a:p>
        </p:txBody>
      </p:sp>
      <p:sp>
        <p:nvSpPr>
          <p:cNvPr id="7172" name="Rectangle 2"/>
          <p:cNvSpPr>
            <a:spLocks noGrp="1" noChangeArrowheads="1"/>
          </p:cNvSpPr>
          <p:nvPr>
            <p:ph type="body" idx="4294967295"/>
          </p:nvPr>
        </p:nvSpPr>
        <p:spPr>
          <a:xfrm>
            <a:off x="346075" y="903288"/>
            <a:ext cx="8588375" cy="5643562"/>
          </a:xfrm>
        </p:spPr>
        <p:txBody>
          <a:bodyPr>
            <a:normAutofit/>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400" dirty="0" smtClean="0"/>
              <a:t>Ca y est le monitoring des sites Français est assuré par une Nagios BOX au CC: </a:t>
            </a:r>
            <a:r>
              <a:rPr lang="fr-FR" sz="2400" dirty="0" smtClean="0">
                <a:solidFill>
                  <a:srgbClr val="7030A0"/>
                </a:solidFill>
              </a:rPr>
              <a:t>https://ccnagboxli01.in2p3.fr/nagios</a:t>
            </a:r>
            <a:r>
              <a:rPr lang="fr-FR" sz="2400" dirty="0" smtClean="0">
                <a:hlinkClick r:id="rId3"/>
              </a:rPr>
              <a:t>/</a:t>
            </a:r>
            <a:endParaRPr lang="fr-FR" sz="2400"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400" dirty="0" smtClean="0"/>
              <a:t>Elles surveillent les services suivant:</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1400" dirty="0" smtClean="0"/>
              <a:t>CE</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CREAM-CE</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Central-LFC</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err="1" smtClean="0"/>
              <a:t>Classic</a:t>
            </a:r>
            <a:r>
              <a:rPr lang="fr-FR" sz="1400" dirty="0" smtClean="0"/>
              <a:t>-SE</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FTS</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LB</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Local-LFC</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MON</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err="1" smtClean="0"/>
              <a:t>MyProxy</a:t>
            </a:r>
            <a:endParaRPr lang="fr-FR" sz="1400" dirty="0" smtClean="0"/>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SRM</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Site-BDII</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Top-BDII</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VO-box</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VOMS</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fr-FR" sz="1400" dirty="0" smtClean="0"/>
              <a:t>WMS</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p:txBody>
      </p:sp>
      <p:sp>
        <p:nvSpPr>
          <p:cNvPr id="5" name="ZoneTexte 4"/>
          <p:cNvSpPr txBox="1"/>
          <p:nvPr/>
        </p:nvSpPr>
        <p:spPr>
          <a:xfrm>
            <a:off x="2214546" y="4714884"/>
            <a:ext cx="6929454" cy="1969770"/>
          </a:xfrm>
          <a:prstGeom prst="rect">
            <a:avLst/>
          </a:prstGeom>
          <a:noFill/>
        </p:spPr>
        <p:txBody>
          <a:bodyPr wrap="square" rtlCol="0">
            <a:spAutoFit/>
          </a:bodyPr>
          <a:lstStyle/>
          <a:p>
            <a:pPr lvl="2">
              <a:buFont typeface="Arial" pitchFamily="34" charset="0"/>
              <a:buChar char="•"/>
            </a:pPr>
            <a:r>
              <a:rPr lang="fr-FR" sz="1600" dirty="0" smtClean="0"/>
              <a:t> </a:t>
            </a:r>
            <a:r>
              <a:rPr lang="fr-FR" sz="2600" dirty="0" smtClean="0"/>
              <a:t>Les administrateurs sont:</a:t>
            </a:r>
          </a:p>
          <a:p>
            <a:pPr lvl="2"/>
            <a:r>
              <a:rPr lang="fr-FR" sz="1600" dirty="0" smtClean="0"/>
              <a:t>Carlos Carranza @</a:t>
            </a:r>
            <a:r>
              <a:rPr lang="fr-FR" sz="1600" dirty="0" err="1" smtClean="0"/>
              <a:t>cppm</a:t>
            </a:r>
            <a:endParaRPr lang="fr-FR" sz="1600" dirty="0" smtClean="0"/>
          </a:p>
          <a:p>
            <a:pPr lvl="2"/>
            <a:r>
              <a:rPr lang="fr-FR" sz="1600" dirty="0" smtClean="0"/>
              <a:t>Jacques Garnier @cc</a:t>
            </a:r>
          </a:p>
          <a:p>
            <a:pPr lvl="2"/>
            <a:r>
              <a:rPr lang="fr-FR" sz="1600" dirty="0" smtClean="0"/>
              <a:t>Nadia Lajili @cc</a:t>
            </a:r>
          </a:p>
          <a:p>
            <a:pPr lvl="2"/>
            <a:r>
              <a:rPr lang="fr-FR" sz="1600" dirty="0" smtClean="0"/>
              <a:t>Christine Leroy @</a:t>
            </a:r>
            <a:r>
              <a:rPr lang="fr-FR" sz="1600" dirty="0" err="1" smtClean="0"/>
              <a:t>irfu</a:t>
            </a:r>
            <a:endParaRPr lang="fr-FR" sz="1600" dirty="0" smtClean="0"/>
          </a:p>
          <a:p>
            <a:pPr lvl="2"/>
            <a:r>
              <a:rPr lang="fr-FR" sz="1600" dirty="0" smtClean="0"/>
              <a:t>Emmanuel Medernach @</a:t>
            </a:r>
            <a:r>
              <a:rPr lang="fr-FR" sz="1600" dirty="0" err="1" smtClean="0"/>
              <a:t>lpc</a:t>
            </a:r>
            <a:endParaRPr lang="fr-FR" sz="1600" dirty="0" smtClean="0"/>
          </a:p>
          <a:p>
            <a:pPr lvl="1"/>
            <a:r>
              <a:rPr lang="fr-FR" sz="1600" dirty="0" smtClean="0"/>
              <a:t>=&gt; Un seul contact:</a:t>
            </a:r>
            <a:r>
              <a:rPr lang="fr-FR" sz="1600" u="sng" dirty="0" smtClean="0">
                <a:hlinkClick r:id="rId4"/>
              </a:rPr>
              <a:t> </a:t>
            </a:r>
            <a:r>
              <a:rPr lang="fr-FR" sz="1600" u="sng" dirty="0" smtClean="0">
                <a:solidFill>
                  <a:srgbClr val="7030A0"/>
                </a:solidFill>
              </a:rPr>
              <a:t>fr-regional-monitoring-admins-lATfrance-grilles.fr</a:t>
            </a:r>
            <a:endParaRPr lang="fr-FR" dirty="0">
              <a:solidFill>
                <a:srgbClr val="7030A0"/>
              </a:solidFill>
            </a:endParaRPr>
          </a:p>
        </p:txBody>
      </p:sp>
      <p:sp>
        <p:nvSpPr>
          <p:cNvPr id="6" name="Rectangle 1"/>
          <p:cNvSpPr>
            <a:spLocks noGrp="1" noChangeArrowheads="1"/>
          </p:cNvSpPr>
          <p:nvPr>
            <p:ph type="title" idx="4294967295"/>
          </p:nvPr>
        </p:nvSpPr>
        <p:spPr>
          <a:xfrm>
            <a:off x="214282" y="1"/>
            <a:ext cx="8772556" cy="928670"/>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600" dirty="0" smtClean="0"/>
              <a:t>Monitoring Regional: La nagios BOX (1/2)</a:t>
            </a:r>
          </a:p>
        </p:txBody>
      </p:sp>
      <p:sp>
        <p:nvSpPr>
          <p:cNvPr id="7" name="Espace réservé du numéro de diapositive 6"/>
          <p:cNvSpPr>
            <a:spLocks noGrp="1"/>
          </p:cNvSpPr>
          <p:nvPr>
            <p:ph type="sldNum" sz="quarter" idx="12"/>
          </p:nvPr>
        </p:nvSpPr>
        <p:spPr/>
        <p:txBody>
          <a:bodyPr/>
          <a:lstStyle/>
          <a:p>
            <a:fld id="{C3945FB5-74B0-4A16-96A9-43E4A1B0FDF1}" type="slidenum">
              <a:rPr lang="fr-FR" smtClean="0"/>
              <a:pPr/>
              <a:t>3</a:t>
            </a:fld>
            <a:endParaRPr lang="fr-F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3"/>
          <p:cNvSpPr>
            <a:spLocks noGrp="1"/>
          </p:cNvSpPr>
          <p:nvPr>
            <p:ph type="ftr" sz="quarter" idx="10"/>
          </p:nvPr>
        </p:nvSpPr>
        <p:spPr>
          <a:noFill/>
        </p:spPr>
        <p:txBody>
          <a:bodyPr/>
          <a:lstStyle/>
          <a:p>
            <a:r>
              <a:rPr lang="fr-FR" smtClean="0"/>
              <a:t>Réunion des sites LCG-France, CPPM Marseille 24-25 June 2010</a:t>
            </a:r>
            <a:endParaRPr lang="en-GB"/>
          </a:p>
        </p:txBody>
      </p:sp>
      <p:sp>
        <p:nvSpPr>
          <p:cNvPr id="7172" name="Rectangle 2"/>
          <p:cNvSpPr>
            <a:spLocks noGrp="1" noChangeArrowheads="1"/>
          </p:cNvSpPr>
          <p:nvPr>
            <p:ph type="body" idx="4294967295"/>
          </p:nvPr>
        </p:nvSpPr>
        <p:spPr>
          <a:xfrm>
            <a:off x="346075" y="903288"/>
            <a:ext cx="8588375" cy="5643562"/>
          </a:xfrm>
        </p:spPr>
        <p:txBody>
          <a:bodyPr>
            <a:normAutofit fontScale="92500" lnSpcReduction="10000"/>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Caractéristiques:</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Installée/configurée via </a:t>
            </a:r>
            <a:r>
              <a:rPr lang="fr-FR" b="1" dirty="0" err="1" smtClean="0"/>
              <a:t>Yum</a:t>
            </a:r>
            <a:r>
              <a:rPr lang="fr-FR" b="1" dirty="0" smtClean="0"/>
              <a:t>/</a:t>
            </a:r>
            <a:r>
              <a:rPr lang="fr-FR" b="1" dirty="0" err="1" smtClean="0"/>
              <a:t>Yaim</a:t>
            </a:r>
            <a:endParaRPr lang="fr-FR" b="1" dirty="0" smtClean="0"/>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Machine </a:t>
            </a:r>
            <a:r>
              <a:rPr lang="fr-FR" b="1" dirty="0" smtClean="0"/>
              <a:t>redondée via une machine virtuelle </a:t>
            </a:r>
            <a:r>
              <a:rPr lang="fr-FR" dirty="0" smtClean="0"/>
              <a:t>(bascule manuel: en attente de </a:t>
            </a:r>
            <a:r>
              <a:rPr lang="fr-FR" b="1" dirty="0" smtClean="0"/>
              <a:t>licence </a:t>
            </a:r>
            <a:r>
              <a:rPr lang="fr-FR" b="1" dirty="0" err="1" smtClean="0"/>
              <a:t>Vmware</a:t>
            </a:r>
            <a:r>
              <a:rPr lang="fr-FR" b="1" dirty="0" smtClean="0"/>
              <a:t> </a:t>
            </a:r>
            <a:r>
              <a:rPr lang="fr-FR" dirty="0" smtClean="0"/>
              <a:t>pour une bascule automatique)</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Fichiers de configurations dans un </a:t>
            </a:r>
            <a:r>
              <a:rPr lang="fr-FR" dirty="0" err="1" smtClean="0"/>
              <a:t>repository</a:t>
            </a:r>
            <a:r>
              <a:rPr lang="fr-FR" dirty="0" smtClean="0"/>
              <a:t> </a:t>
            </a:r>
            <a:r>
              <a:rPr lang="fr-FR" b="1" dirty="0" smtClean="0"/>
              <a:t>SVN </a:t>
            </a:r>
            <a:r>
              <a:rPr lang="fr-FR" dirty="0" smtClean="0"/>
              <a:t>au CC</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Utilisation de proxy </a:t>
            </a:r>
            <a:r>
              <a:rPr lang="fr-FR" b="1" dirty="0" err="1" smtClean="0">
                <a:solidFill>
                  <a:schemeClr val="bg2">
                    <a:lumMod val="25000"/>
                  </a:schemeClr>
                </a:solidFill>
              </a:rPr>
              <a:t>ops</a:t>
            </a:r>
            <a:r>
              <a:rPr lang="fr-FR" b="1" dirty="0" smtClean="0">
                <a:solidFill>
                  <a:schemeClr val="bg2">
                    <a:lumMod val="25000"/>
                  </a:schemeClr>
                </a:solidFill>
              </a:rPr>
              <a:t>/</a:t>
            </a:r>
            <a:r>
              <a:rPr lang="fr-FR" b="1" dirty="0" err="1" smtClean="0">
                <a:solidFill>
                  <a:schemeClr val="bg2">
                    <a:lumMod val="25000"/>
                  </a:schemeClr>
                </a:solidFill>
              </a:rPr>
              <a:t>Role</a:t>
            </a:r>
            <a:r>
              <a:rPr lang="fr-FR" b="1" dirty="0" smtClean="0">
                <a:solidFill>
                  <a:schemeClr val="bg2">
                    <a:lumMod val="25000"/>
                  </a:schemeClr>
                </a:solidFill>
              </a:rPr>
              <a:t>=</a:t>
            </a:r>
            <a:r>
              <a:rPr lang="fr-FR" b="1" dirty="0" err="1" smtClean="0">
                <a:solidFill>
                  <a:schemeClr val="bg2">
                    <a:lumMod val="25000"/>
                  </a:schemeClr>
                </a:solidFill>
              </a:rPr>
              <a:t>lcgadmin</a:t>
            </a:r>
            <a:endParaRPr lang="fr-FR" b="1" dirty="0" smtClean="0">
              <a:solidFill>
                <a:schemeClr val="bg2">
                  <a:lumMod val="25000"/>
                </a:schemeClr>
              </a:solidFill>
            </a:endParaRP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Utilisation du </a:t>
            </a:r>
            <a:r>
              <a:rPr lang="fr-FR" b="1" dirty="0" err="1" smtClean="0"/>
              <a:t>myproxy</a:t>
            </a:r>
            <a:r>
              <a:rPr lang="fr-FR" b="1" dirty="0" smtClean="0"/>
              <a:t> de GRIF</a:t>
            </a:r>
            <a:r>
              <a:rPr lang="fr-FR" dirty="0" smtClean="0"/>
              <a:t>, de </a:t>
            </a:r>
            <a:r>
              <a:rPr lang="fr-FR" b="1" dirty="0" smtClean="0"/>
              <a:t>WMS du CERN</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Publication des résultats via </a:t>
            </a:r>
            <a:r>
              <a:rPr lang="fr-FR" b="1" dirty="0" err="1" smtClean="0"/>
              <a:t>ActiveMQ</a:t>
            </a:r>
            <a:endParaRPr lang="fr-FR" b="1" dirty="0" smtClean="0"/>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A poursuivre:</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Installer une </a:t>
            </a:r>
            <a:r>
              <a:rPr lang="fr-FR" b="1" dirty="0" smtClean="0"/>
              <a:t>deuxième nagios box sur un autre site </a:t>
            </a:r>
            <a:r>
              <a:rPr lang="fr-FR" dirty="0" smtClean="0"/>
              <a:t>(redondance + monitoring CC de l’extérieur): Octobre</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t>Mettre en place un </a:t>
            </a:r>
            <a:r>
              <a:rPr lang="fr-FR" b="1" dirty="0" smtClean="0"/>
              <a:t>broker </a:t>
            </a:r>
            <a:r>
              <a:rPr lang="fr-FR" dirty="0" smtClean="0"/>
              <a:t>pour les échanges entre Nagios BOX et Dashboard, et Nagios BOX et site de la NGI France: pas clair.</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p:txBody>
      </p:sp>
      <p:sp>
        <p:nvSpPr>
          <p:cNvPr id="6" name="Espace réservé du numéro de diapositive 5"/>
          <p:cNvSpPr>
            <a:spLocks noGrp="1"/>
          </p:cNvSpPr>
          <p:nvPr>
            <p:ph type="sldNum" sz="quarter" idx="12"/>
          </p:nvPr>
        </p:nvSpPr>
        <p:spPr/>
        <p:txBody>
          <a:bodyPr/>
          <a:lstStyle/>
          <a:p>
            <a:fld id="{C3945FB5-74B0-4A16-96A9-43E4A1B0FDF1}" type="slidenum">
              <a:rPr lang="fr-FR" smtClean="0"/>
              <a:pPr/>
              <a:t>4</a:t>
            </a:fld>
            <a:endParaRPr lang="fr-FR"/>
          </a:p>
        </p:txBody>
      </p:sp>
      <p:sp>
        <p:nvSpPr>
          <p:cNvPr id="7" name="Rectangle 1"/>
          <p:cNvSpPr>
            <a:spLocks noGrp="1" noChangeArrowheads="1"/>
          </p:cNvSpPr>
          <p:nvPr>
            <p:ph type="title" idx="4294967295"/>
          </p:nvPr>
        </p:nvSpPr>
        <p:spPr>
          <a:xfrm>
            <a:off x="214282" y="1"/>
            <a:ext cx="8772556" cy="928670"/>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600" dirty="0" smtClean="0"/>
              <a:t>Monitoring Regional: La nagios BOX (2/2)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19920" t="25200" r="9958" b="5038"/>
          <a:stretch>
            <a:fillRect/>
          </a:stretch>
        </p:blipFill>
        <p:spPr bwMode="auto">
          <a:xfrm>
            <a:off x="2571736" y="1142984"/>
            <a:ext cx="6094430" cy="4118496"/>
          </a:xfrm>
          <a:prstGeom prst="rect">
            <a:avLst/>
          </a:prstGeom>
          <a:noFill/>
          <a:ln w="9525">
            <a:noFill/>
            <a:round/>
            <a:headEnd/>
            <a:tailEnd/>
          </a:ln>
          <a:effectLst/>
        </p:spPr>
      </p:pic>
      <p:sp>
        <p:nvSpPr>
          <p:cNvPr id="6" name="ZoneTexte 5"/>
          <p:cNvSpPr txBox="1"/>
          <p:nvPr/>
        </p:nvSpPr>
        <p:spPr>
          <a:xfrm>
            <a:off x="214250" y="5214950"/>
            <a:ext cx="8929750" cy="1384995"/>
          </a:xfrm>
          <a:prstGeom prst="rect">
            <a:avLst/>
          </a:prstGeom>
          <a:noFill/>
        </p:spPr>
        <p:txBody>
          <a:bodyPr wrap="square" rtlCol="0">
            <a:spAutoFit/>
          </a:bodyPr>
          <a:lstStyle/>
          <a:p>
            <a:pPr marL="684213" indent="-682625" algn="l">
              <a:buFont typeface="Times New Roman" pitchFamily="16" charset="0"/>
              <a:buChar char="•"/>
              <a:tabLst>
                <a:tab pos="684213"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100" dirty="0" smtClean="0">
                <a:solidFill>
                  <a:schemeClr val="tx1"/>
                </a:solidFill>
              </a:rPr>
              <a:t>La </a:t>
            </a:r>
            <a:r>
              <a:rPr lang="en-US" sz="1100" dirty="0" err="1" smtClean="0">
                <a:solidFill>
                  <a:schemeClr val="tx1"/>
                </a:solidFill>
              </a:rPr>
              <a:t>récupération</a:t>
            </a:r>
            <a:r>
              <a:rPr lang="en-US" sz="1100" dirty="0" smtClean="0">
                <a:solidFill>
                  <a:schemeClr val="tx1"/>
                </a:solidFill>
              </a:rPr>
              <a:t> des </a:t>
            </a:r>
            <a:r>
              <a:rPr lang="en-US" sz="1100" dirty="0" err="1" smtClean="0">
                <a:solidFill>
                  <a:schemeClr val="tx1"/>
                </a:solidFill>
              </a:rPr>
              <a:t>enregistrements</a:t>
            </a:r>
            <a:r>
              <a:rPr lang="en-US" sz="1100" dirty="0" smtClean="0">
                <a:solidFill>
                  <a:schemeClr val="tx1"/>
                </a:solidFill>
              </a:rPr>
              <a:t> se fait à </a:t>
            </a:r>
            <a:r>
              <a:rPr lang="en-US" sz="1100" dirty="0" err="1" smtClean="0">
                <a:solidFill>
                  <a:schemeClr val="tx1"/>
                </a:solidFill>
              </a:rPr>
              <a:t>travers</a:t>
            </a:r>
            <a:r>
              <a:rPr lang="en-US" sz="1100" dirty="0" smtClean="0">
                <a:solidFill>
                  <a:schemeClr val="tx1"/>
                </a:solidFill>
              </a:rPr>
              <a:t> </a:t>
            </a:r>
            <a:r>
              <a:rPr lang="en-US" sz="1100" dirty="0" err="1" smtClean="0">
                <a:solidFill>
                  <a:schemeClr val="tx1"/>
                </a:solidFill>
              </a:rPr>
              <a:t>ActiveMQ</a:t>
            </a:r>
            <a:r>
              <a:rPr lang="en-US" sz="1100" dirty="0" smtClean="0">
                <a:solidFill>
                  <a:schemeClr val="tx1"/>
                </a:solidFill>
              </a:rPr>
              <a:t> sur un topic – Notre web Service Lavoisier </a:t>
            </a:r>
            <a:r>
              <a:rPr lang="en-US" sz="1100" dirty="0" err="1" smtClean="0">
                <a:solidFill>
                  <a:schemeClr val="tx1"/>
                </a:solidFill>
              </a:rPr>
              <a:t>est</a:t>
            </a:r>
            <a:r>
              <a:rPr lang="en-US" sz="1100" dirty="0" smtClean="0">
                <a:solidFill>
                  <a:schemeClr val="tx1"/>
                </a:solidFill>
              </a:rPr>
              <a:t> un </a:t>
            </a:r>
            <a:r>
              <a:rPr lang="en-US" sz="1100" dirty="0" err="1" smtClean="0">
                <a:solidFill>
                  <a:schemeClr val="tx1"/>
                </a:solidFill>
              </a:rPr>
              <a:t>consommateur</a:t>
            </a:r>
            <a:r>
              <a:rPr lang="en-US" sz="1100" dirty="0" smtClean="0">
                <a:solidFill>
                  <a:schemeClr val="tx1"/>
                </a:solidFill>
              </a:rPr>
              <a:t> de </a:t>
            </a:r>
            <a:r>
              <a:rPr lang="en-US" sz="1100" dirty="0" err="1" smtClean="0">
                <a:solidFill>
                  <a:schemeClr val="tx1"/>
                </a:solidFill>
              </a:rPr>
              <a:t>ActiveMq</a:t>
            </a:r>
            <a:r>
              <a:rPr lang="en-US" sz="1100" dirty="0" smtClean="0">
                <a:solidFill>
                  <a:schemeClr val="tx1"/>
                </a:solidFill>
              </a:rPr>
              <a:t> (</a:t>
            </a:r>
            <a:r>
              <a:rPr lang="en-US" sz="1100" dirty="0" err="1" smtClean="0">
                <a:solidFill>
                  <a:schemeClr val="tx1"/>
                </a:solidFill>
              </a:rPr>
              <a:t>aucun</a:t>
            </a:r>
            <a:r>
              <a:rPr lang="en-US" sz="1100" dirty="0" smtClean="0">
                <a:solidFill>
                  <a:schemeClr val="tx1"/>
                </a:solidFill>
              </a:rPr>
              <a:t> </a:t>
            </a:r>
            <a:r>
              <a:rPr lang="en-US" sz="1100" dirty="0" err="1" smtClean="0">
                <a:solidFill>
                  <a:schemeClr val="tx1"/>
                </a:solidFill>
              </a:rPr>
              <a:t>accès</a:t>
            </a:r>
            <a:r>
              <a:rPr lang="en-US" sz="1100" dirty="0" smtClean="0">
                <a:solidFill>
                  <a:schemeClr val="tx1"/>
                </a:solidFill>
              </a:rPr>
              <a:t> direct au Nagios Boxes)</a:t>
            </a:r>
          </a:p>
          <a:p>
            <a:pPr marL="684213" indent="-682625" algn="l">
              <a:buFont typeface="Times New Roman" pitchFamily="16" charset="0"/>
              <a:buChar char="•"/>
              <a:tabLst>
                <a:tab pos="684213"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100" dirty="0" smtClean="0">
                <a:solidFill>
                  <a:schemeClr val="tx1"/>
                </a:solidFill>
              </a:rPr>
              <a:t>Un </a:t>
            </a:r>
            <a:r>
              <a:rPr lang="en-US" sz="1100" dirty="0" err="1" smtClean="0">
                <a:solidFill>
                  <a:schemeClr val="tx1"/>
                </a:solidFill>
              </a:rPr>
              <a:t>seul</a:t>
            </a:r>
            <a:r>
              <a:rPr lang="en-US" sz="1100" dirty="0" smtClean="0">
                <a:solidFill>
                  <a:schemeClr val="tx1"/>
                </a:solidFill>
              </a:rPr>
              <a:t> point </a:t>
            </a:r>
            <a:r>
              <a:rPr lang="en-US" sz="1100" dirty="0" err="1" smtClean="0">
                <a:solidFill>
                  <a:schemeClr val="tx1"/>
                </a:solidFill>
              </a:rPr>
              <a:t>d'accès</a:t>
            </a:r>
            <a:r>
              <a:rPr lang="en-US" sz="1100" dirty="0" smtClean="0">
                <a:solidFill>
                  <a:schemeClr val="tx1"/>
                </a:solidFill>
              </a:rPr>
              <a:t> à </a:t>
            </a:r>
            <a:r>
              <a:rPr lang="en-US" sz="1100" dirty="0" err="1" smtClean="0">
                <a:solidFill>
                  <a:schemeClr val="tx1"/>
                </a:solidFill>
              </a:rPr>
              <a:t>configurer</a:t>
            </a:r>
            <a:endParaRPr lang="en-US" sz="1100" dirty="0" smtClean="0">
              <a:solidFill>
                <a:schemeClr val="tx1"/>
              </a:solidFill>
            </a:endParaRPr>
          </a:p>
          <a:p>
            <a:pPr marL="684213" indent="-682625" algn="l">
              <a:buFont typeface="Times New Roman" pitchFamily="16" charset="0"/>
              <a:buChar char="•"/>
              <a:tabLst>
                <a:tab pos="684213"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100" dirty="0" smtClean="0">
                <a:solidFill>
                  <a:schemeClr val="tx1"/>
                </a:solidFill>
              </a:rPr>
              <a:t>On </a:t>
            </a:r>
            <a:r>
              <a:rPr lang="en-US" sz="1100" dirty="0" err="1" smtClean="0">
                <a:solidFill>
                  <a:schemeClr val="tx1"/>
                </a:solidFill>
              </a:rPr>
              <a:t>filtre</a:t>
            </a:r>
            <a:r>
              <a:rPr lang="en-US" sz="1100" dirty="0" smtClean="0">
                <a:solidFill>
                  <a:schemeClr val="tx1"/>
                </a:solidFill>
              </a:rPr>
              <a:t> </a:t>
            </a:r>
            <a:r>
              <a:rPr lang="en-US" sz="1100" dirty="0" err="1" smtClean="0">
                <a:solidFill>
                  <a:schemeClr val="tx1"/>
                </a:solidFill>
              </a:rPr>
              <a:t>tous</a:t>
            </a:r>
            <a:r>
              <a:rPr lang="en-US" sz="1100" dirty="0" smtClean="0">
                <a:solidFill>
                  <a:schemeClr val="tx1"/>
                </a:solidFill>
              </a:rPr>
              <a:t> les </a:t>
            </a:r>
            <a:r>
              <a:rPr lang="en-US" sz="1100" dirty="0" err="1" smtClean="0">
                <a:solidFill>
                  <a:schemeClr val="tx1"/>
                </a:solidFill>
              </a:rPr>
              <a:t>enregistrements</a:t>
            </a:r>
            <a:r>
              <a:rPr lang="en-US" sz="1100" dirty="0" smtClean="0">
                <a:solidFill>
                  <a:schemeClr val="tx1"/>
                </a:solidFill>
              </a:rPr>
              <a:t> par :</a:t>
            </a:r>
          </a:p>
          <a:p>
            <a:pPr marL="1484313" lvl="1" indent="-568325" algn="l">
              <a:buFont typeface="Times New Roman" pitchFamily="16" charset="0"/>
              <a:buChar char="–"/>
              <a:tabLst>
                <a:tab pos="684213"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100" dirty="0" smtClean="0">
                <a:solidFill>
                  <a:schemeClr val="tx1"/>
                </a:solidFill>
              </a:rPr>
              <a:t>La </a:t>
            </a:r>
            <a:r>
              <a:rPr lang="en-US" sz="1100" dirty="0" err="1" smtClean="0">
                <a:solidFill>
                  <a:schemeClr val="tx1"/>
                </a:solidFill>
              </a:rPr>
              <a:t>criticité</a:t>
            </a:r>
            <a:r>
              <a:rPr lang="en-US" sz="1100" dirty="0" smtClean="0">
                <a:solidFill>
                  <a:schemeClr val="tx1"/>
                </a:solidFill>
              </a:rPr>
              <a:t> </a:t>
            </a:r>
            <a:r>
              <a:rPr lang="en-US" sz="1100" dirty="0" smtClean="0">
                <a:solidFill>
                  <a:schemeClr val="tx1"/>
                </a:solidFill>
              </a:rPr>
              <a:t>des tests ( </a:t>
            </a:r>
            <a:r>
              <a:rPr lang="en-US" sz="1100" dirty="0" err="1" smtClean="0">
                <a:solidFill>
                  <a:schemeClr val="tx1"/>
                </a:solidFill>
              </a:rPr>
              <a:t>liste</a:t>
            </a:r>
            <a:r>
              <a:rPr lang="en-US" sz="1100" dirty="0" smtClean="0">
                <a:solidFill>
                  <a:schemeClr val="tx1"/>
                </a:solidFill>
              </a:rPr>
              <a:t> </a:t>
            </a:r>
            <a:r>
              <a:rPr lang="en-US" sz="1100" dirty="0" err="1" smtClean="0">
                <a:solidFill>
                  <a:schemeClr val="tx1"/>
                </a:solidFill>
              </a:rPr>
              <a:t>officielle</a:t>
            </a:r>
            <a:r>
              <a:rPr lang="en-US" sz="1100" dirty="0" smtClean="0">
                <a:solidFill>
                  <a:schemeClr val="tx1"/>
                </a:solidFill>
              </a:rPr>
              <a:t> de tests à faire </a:t>
            </a:r>
            <a:r>
              <a:rPr lang="en-US" sz="1100" dirty="0" err="1" smtClean="0">
                <a:solidFill>
                  <a:schemeClr val="tx1"/>
                </a:solidFill>
              </a:rPr>
              <a:t>apparaitre</a:t>
            </a:r>
            <a:r>
              <a:rPr lang="en-US" sz="1100" dirty="0" smtClean="0">
                <a:solidFill>
                  <a:schemeClr val="tx1"/>
                </a:solidFill>
              </a:rPr>
              <a:t>)</a:t>
            </a:r>
          </a:p>
          <a:p>
            <a:pPr marL="1484313" lvl="1" indent="-568325" algn="l">
              <a:buFont typeface="Times New Roman" pitchFamily="16" charset="0"/>
              <a:buChar char="–"/>
              <a:tabLst>
                <a:tab pos="684213"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100" dirty="0" smtClean="0">
                <a:solidFill>
                  <a:schemeClr val="tx1"/>
                </a:solidFill>
              </a:rPr>
              <a:t>La provenance des notifications ( Nagios box @ </a:t>
            </a:r>
            <a:r>
              <a:rPr lang="en-US" sz="1100" dirty="0" err="1" smtClean="0">
                <a:solidFill>
                  <a:schemeClr val="tx1"/>
                </a:solidFill>
              </a:rPr>
              <a:t>cern</a:t>
            </a:r>
            <a:r>
              <a:rPr lang="en-US" sz="1100" dirty="0" smtClean="0">
                <a:solidFill>
                  <a:schemeClr val="tx1"/>
                </a:solidFill>
              </a:rPr>
              <a:t> , </a:t>
            </a:r>
            <a:r>
              <a:rPr lang="en-US" sz="1100" dirty="0" err="1" smtClean="0">
                <a:solidFill>
                  <a:schemeClr val="tx1"/>
                </a:solidFill>
              </a:rPr>
              <a:t>ou</a:t>
            </a:r>
            <a:r>
              <a:rPr lang="en-US" sz="1100" dirty="0" smtClean="0">
                <a:solidFill>
                  <a:schemeClr val="tx1"/>
                </a:solidFill>
              </a:rPr>
              <a:t> regional) .</a:t>
            </a:r>
          </a:p>
          <a:p>
            <a:endParaRPr lang="fr-FR" dirty="0"/>
          </a:p>
        </p:txBody>
      </p:sp>
      <p:sp>
        <p:nvSpPr>
          <p:cNvPr id="5" name="Rectangle 1"/>
          <p:cNvSpPr>
            <a:spLocks noGrp="1" noChangeArrowheads="1"/>
          </p:cNvSpPr>
          <p:nvPr>
            <p:ph type="title" idx="4294967295"/>
          </p:nvPr>
        </p:nvSpPr>
        <p:spPr>
          <a:xfrm>
            <a:off x="371444" y="357166"/>
            <a:ext cx="8772556" cy="928670"/>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100" dirty="0" smtClean="0">
                <a:solidFill>
                  <a:schemeClr val="accent2">
                    <a:lumMod val="75000"/>
                  </a:schemeClr>
                </a:solidFill>
              </a:rPr>
              <a:t>Monitoring Regional: Le Dashboard (1/3) </a:t>
            </a:r>
            <a:br>
              <a:rPr lang="fr-FR" sz="3100" dirty="0" smtClean="0">
                <a:solidFill>
                  <a:schemeClr val="accent2">
                    <a:lumMod val="75000"/>
                  </a:schemeClr>
                </a:solidFill>
              </a:rPr>
            </a:br>
            <a:r>
              <a:rPr lang="en-US" sz="3100" dirty="0" smtClean="0">
                <a:solidFill>
                  <a:schemeClr val="accent2">
                    <a:lumMod val="75000"/>
                  </a:schemeClr>
                </a:solidFill>
              </a:rPr>
              <a:t> recuperation des </a:t>
            </a:r>
            <a:r>
              <a:rPr lang="en-US" sz="3100" dirty="0" err="1" smtClean="0">
                <a:solidFill>
                  <a:schemeClr val="accent2">
                    <a:lumMod val="75000"/>
                  </a:schemeClr>
                </a:solidFill>
              </a:rPr>
              <a:t>résultats</a:t>
            </a:r>
            <a:r>
              <a:rPr lang="en-US" sz="3100" dirty="0" smtClean="0">
                <a:solidFill>
                  <a:schemeClr val="accent2">
                    <a:lumMod val="75000"/>
                  </a:schemeClr>
                </a:solidFill>
              </a:rPr>
              <a:t> de nagios</a:t>
            </a:r>
            <a:r>
              <a:rPr lang="fr-FR" sz="2800" dirty="0" smtClean="0"/>
              <a:t/>
            </a:r>
            <a:br>
              <a:rPr lang="fr-FR" sz="2800" dirty="0" smtClean="0"/>
            </a:br>
            <a:r>
              <a:rPr lang="fr-FR" sz="2800" dirty="0" smtClean="0"/>
              <a:t> </a:t>
            </a:r>
          </a:p>
        </p:txBody>
      </p:sp>
      <p:sp>
        <p:nvSpPr>
          <p:cNvPr id="7" name="Espace réservé du numéro de diapositive 6"/>
          <p:cNvSpPr>
            <a:spLocks noGrp="1"/>
          </p:cNvSpPr>
          <p:nvPr>
            <p:ph type="sldNum" idx="11"/>
          </p:nvPr>
        </p:nvSpPr>
        <p:spPr/>
        <p:txBody>
          <a:bodyPr/>
          <a:lstStyle/>
          <a:p>
            <a:fld id="{A618A610-4514-4261-B703-F66C7A31711C}" type="slidenum">
              <a:rPr lang="en-US" smtClean="0"/>
              <a:pPr/>
              <a:t>5</a:t>
            </a:fld>
            <a:endParaRPr lang="en-US"/>
          </a:p>
        </p:txBody>
      </p:sp>
      <p:sp>
        <p:nvSpPr>
          <p:cNvPr id="8" name="Espace réservé du pied de page 7"/>
          <p:cNvSpPr>
            <a:spLocks noGrp="1"/>
          </p:cNvSpPr>
          <p:nvPr>
            <p:ph type="ftr" idx="10"/>
          </p:nvPr>
        </p:nvSpPr>
        <p:spPr/>
        <p:txBody>
          <a:bodyPr/>
          <a:lstStyle/>
          <a:p>
            <a:r>
              <a:rPr lang="fr-FR" dirty="0" smtClean="0"/>
              <a:t>Réunion des sites LCG-France, CPPM Marseille 24-25 </a:t>
            </a:r>
            <a:r>
              <a:rPr lang="fr-FR" dirty="0" err="1" smtClean="0"/>
              <a:t>June</a:t>
            </a:r>
            <a:r>
              <a:rPr lang="fr-FR" dirty="0" smtClean="0"/>
              <a:t> 2010</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idx="10"/>
          </p:nvPr>
        </p:nvSpPr>
        <p:spPr/>
        <p:txBody>
          <a:bodyPr/>
          <a:lstStyle/>
          <a:p>
            <a:r>
              <a:rPr lang="fr-FR"/>
              <a:t>28/04/1030/03/10</a:t>
            </a:r>
          </a:p>
        </p:txBody>
      </p:sp>
      <p:pic>
        <p:nvPicPr>
          <p:cNvPr id="19457" name="Picture 1"/>
          <p:cNvPicPr>
            <a:picLocks noChangeAspect="1" noChangeArrowheads="1"/>
          </p:cNvPicPr>
          <p:nvPr/>
        </p:nvPicPr>
        <p:blipFill>
          <a:blip r:embed="rId3" cstate="print"/>
          <a:srcRect l="22679" t="26900" r="12379" b="10960"/>
          <a:stretch>
            <a:fillRect/>
          </a:stretch>
        </p:blipFill>
        <p:spPr bwMode="auto">
          <a:xfrm>
            <a:off x="120650" y="1101725"/>
            <a:ext cx="7475538" cy="5053013"/>
          </a:xfrm>
          <a:prstGeom prst="rect">
            <a:avLst/>
          </a:prstGeom>
          <a:noFill/>
          <a:ln w="9525">
            <a:noFill/>
            <a:round/>
            <a:headEnd/>
            <a:tailEnd/>
          </a:ln>
          <a:effectLst/>
        </p:spPr>
      </p:pic>
      <p:sp>
        <p:nvSpPr>
          <p:cNvPr id="5" name="Rectangle 1"/>
          <p:cNvSpPr>
            <a:spLocks noGrp="1" noChangeArrowheads="1"/>
          </p:cNvSpPr>
          <p:nvPr>
            <p:ph type="title" idx="4294967295"/>
          </p:nvPr>
        </p:nvSpPr>
        <p:spPr>
          <a:xfrm>
            <a:off x="214282" y="1"/>
            <a:ext cx="8772556" cy="928670"/>
          </a:xfrm>
        </p:spPr>
        <p:txBody>
          <a:bodyP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dirty="0" smtClean="0"/>
              <a:t>Monitoring Regional: Le Dashboard (2/3)</a:t>
            </a:r>
            <a:br>
              <a:rPr lang="fr-FR" sz="2400" dirty="0" smtClean="0"/>
            </a:br>
            <a:r>
              <a:rPr lang="fr-FR" sz="2400" dirty="0" smtClean="0"/>
              <a:t> intègre et croise les informations de différents services et outils </a:t>
            </a:r>
          </a:p>
        </p:txBody>
      </p:sp>
      <p:sp>
        <p:nvSpPr>
          <p:cNvPr id="6" name="Rectangle 2"/>
          <p:cNvSpPr txBox="1">
            <a:spLocks noChangeArrowheads="1"/>
          </p:cNvSpPr>
          <p:nvPr/>
        </p:nvSpPr>
        <p:spPr>
          <a:xfrm>
            <a:off x="4429125" y="5286388"/>
            <a:ext cx="4857784" cy="1857388"/>
          </a:xfrm>
          <a:prstGeom prst="rect">
            <a:avLst/>
          </a:prstGeom>
          <a:ln/>
        </p:spPr>
        <p:txBody>
          <a:bodyPr vert="horz">
            <a:normAutofit/>
          </a:bodyPr>
          <a:lstStyle/>
          <a:p>
            <a:pPr marL="341313" marR="0" lvl="0" indent="-341313" algn="l" defTabSz="914400" rtl="0" eaLnBrk="1" fontAlgn="auto" latinLnBrk="0" hangingPunct="1">
              <a:lnSpc>
                <a:spcPct val="100000"/>
              </a:lnSpc>
              <a:spcBef>
                <a:spcPct val="20000"/>
              </a:spcBef>
              <a:spcAft>
                <a:spcPts val="0"/>
              </a:spcAft>
              <a:buClr>
                <a:schemeClr val="accent3"/>
              </a:buClr>
              <a:buSzPct val="95000"/>
              <a:buFont typeface="Wingdings 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kumimoji="0" lang="fr-FR" sz="1800" b="1" i="0" u="none" strike="noStrike" kern="1200" cap="none" spc="0" normalizeH="0" baseline="0" noProof="0" dirty="0" smtClean="0">
              <a:ln>
                <a:noFill/>
              </a:ln>
              <a:solidFill>
                <a:schemeClr val="tx1"/>
              </a:solidFill>
              <a:effectLst/>
              <a:uLnTx/>
              <a:uFillTx/>
              <a:latin typeface="Verdana" pitchFamily="34" charset="0"/>
              <a:ea typeface="+mn-ea"/>
              <a:cs typeface="+mn-cs"/>
            </a:endParaRPr>
          </a:p>
          <a:p>
            <a:pPr marL="741363" marR="0" lvl="1" indent="-284163" algn="l" defTabSz="914400" rtl="0" eaLnBrk="1" fontAlgn="auto" latinLnBrk="0" hangingPunct="1">
              <a:lnSpc>
                <a:spcPct val="100000"/>
              </a:lnSpc>
              <a:spcBef>
                <a:spcPct val="20000"/>
              </a:spcBef>
              <a:spcAft>
                <a:spcPts val="0"/>
              </a:spcAft>
              <a:buClr>
                <a:schemeClr val="accent1"/>
              </a:buClr>
              <a:buSzPct val="8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kumimoji="0" lang="fr-FR" sz="1600" b="0" i="0" u="none" strike="noStrike" kern="1200" cap="none" spc="0" normalizeH="0" baseline="0" noProof="0" dirty="0" smtClean="0">
                <a:ln>
                  <a:noFill/>
                </a:ln>
                <a:solidFill>
                  <a:schemeClr val="tx1"/>
                </a:solidFill>
                <a:effectLst/>
                <a:uLnTx/>
                <a:uFillTx/>
                <a:latin typeface="+mj-lt"/>
                <a:ea typeface="+mn-ea"/>
                <a:cs typeface="+mn-cs"/>
              </a:rPr>
              <a:t>      </a:t>
            </a:r>
            <a:r>
              <a:rPr kumimoji="0" lang="fr-FR" sz="1600" b="0" i="0" u="none" strike="noStrike" kern="1200" cap="none" spc="0" normalizeH="0" baseline="0" noProof="0" dirty="0" smtClean="0">
                <a:ln>
                  <a:noFill/>
                </a:ln>
                <a:solidFill>
                  <a:schemeClr val="accent2">
                    <a:lumMod val="75000"/>
                  </a:schemeClr>
                </a:solidFill>
                <a:effectLst/>
                <a:uLnTx/>
                <a:uFillTx/>
                <a:latin typeface="+mj-lt"/>
                <a:ea typeface="+mn-ea"/>
                <a:cs typeface="+mn-cs"/>
              </a:rPr>
              <a:t>Le but étant de détecter rapidement grâce à des</a:t>
            </a:r>
            <a:r>
              <a:rPr kumimoji="0" lang="fr-FR" sz="1600" b="0" i="0" u="none" strike="noStrike" kern="1200" cap="none" spc="0" normalizeH="0" noProof="0" dirty="0" smtClean="0">
                <a:ln>
                  <a:noFill/>
                </a:ln>
                <a:solidFill>
                  <a:schemeClr val="accent2">
                    <a:lumMod val="75000"/>
                  </a:schemeClr>
                </a:solidFill>
                <a:effectLst/>
                <a:uLnTx/>
                <a:uFillTx/>
                <a:latin typeface="+mj-lt"/>
                <a:ea typeface="+mn-ea"/>
                <a:cs typeface="+mn-cs"/>
              </a:rPr>
              <a:t> </a:t>
            </a:r>
            <a:r>
              <a:rPr kumimoji="0" lang="fr-FR" sz="1600" b="0" i="0" u="none" strike="noStrike" kern="1200" cap="none" spc="0" normalizeH="0" baseline="0" noProof="0" dirty="0" smtClean="0">
                <a:ln>
                  <a:noFill/>
                </a:ln>
                <a:solidFill>
                  <a:schemeClr val="accent2">
                    <a:lumMod val="75000"/>
                  </a:schemeClr>
                </a:solidFill>
                <a:effectLst/>
                <a:uLnTx/>
                <a:uFillTx/>
                <a:latin typeface="+mj-lt"/>
                <a:ea typeface="+mn-ea"/>
                <a:cs typeface="+mn-cs"/>
              </a:rPr>
              <a:t>vues synoptiques des problèmes sur les sites afin de créer et de suivre des tickets d’incidents directement à partir des interfaces du </a:t>
            </a:r>
            <a:r>
              <a:rPr kumimoji="0" lang="fr-FR" sz="1600" b="0" i="0" u="none" strike="noStrike" kern="1200" cap="none" spc="0" normalizeH="0" baseline="0" noProof="0" dirty="0" err="1" smtClean="0">
                <a:ln>
                  <a:noFill/>
                </a:ln>
                <a:solidFill>
                  <a:schemeClr val="accent2">
                    <a:lumMod val="75000"/>
                  </a:schemeClr>
                </a:solidFill>
                <a:effectLst/>
                <a:uLnTx/>
                <a:uFillTx/>
                <a:latin typeface="+mj-lt"/>
                <a:ea typeface="+mn-ea"/>
                <a:cs typeface="+mn-cs"/>
              </a:rPr>
              <a:t>dashboard</a:t>
            </a:r>
            <a:r>
              <a:rPr kumimoji="0" lang="fr-FR" sz="1600" b="0" i="0" u="none" strike="noStrike" kern="1200" cap="none" spc="0" normalizeH="0" baseline="0" noProof="0" dirty="0" smtClean="0">
                <a:ln>
                  <a:noFill/>
                </a:ln>
                <a:solidFill>
                  <a:schemeClr val="accent2">
                    <a:lumMod val="75000"/>
                  </a:schemeClr>
                </a:solidFill>
                <a:effectLst/>
                <a:uLnTx/>
                <a:uFillTx/>
                <a:latin typeface="+mj-lt"/>
                <a:ea typeface="+mn-ea"/>
                <a:cs typeface="+mn-cs"/>
              </a:rPr>
              <a:t>.</a:t>
            </a:r>
          </a:p>
          <a:p>
            <a:pPr marL="741363" marR="0" lvl="1" indent="-284163" algn="l" defTabSz="914400" rtl="0" eaLnBrk="1" fontAlgn="auto" latinLnBrk="0" hangingPunct="1">
              <a:lnSpc>
                <a:spcPct val="100000"/>
              </a:lnSpc>
              <a:spcBef>
                <a:spcPct val="20000"/>
              </a:spcBef>
              <a:spcAft>
                <a:spcPts val="0"/>
              </a:spcAft>
              <a:buClr>
                <a:schemeClr val="accent1"/>
              </a:buClr>
              <a:buSzPct val="85000"/>
              <a:buFont typeface="Wingdings 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kumimoji="0" lang="fr-FR" sz="1800" b="0" i="0" u="none" strike="noStrike" kern="1200" cap="none" spc="0" normalizeH="0" baseline="0" noProof="0" dirty="0" smtClean="0">
              <a:ln>
                <a:noFill/>
              </a:ln>
              <a:solidFill>
                <a:schemeClr val="tx1"/>
              </a:solidFill>
              <a:effectLst/>
              <a:uLnTx/>
              <a:uFillTx/>
              <a:latin typeface="Verdana" pitchFamily="34" charset="0"/>
              <a:ea typeface="+mn-ea"/>
              <a:cs typeface="+mn-cs"/>
            </a:endParaRPr>
          </a:p>
          <a:p>
            <a:pPr marL="341313" marR="0" lvl="0" indent="-341313" algn="l" defTabSz="914400" rtl="0" eaLnBrk="1" fontAlgn="auto" latinLnBrk="0" hangingPunct="1">
              <a:lnSpc>
                <a:spcPct val="100000"/>
              </a:lnSpc>
              <a:spcBef>
                <a:spcPct val="20000"/>
              </a:spcBef>
              <a:spcAft>
                <a:spcPts val="0"/>
              </a:spcAft>
              <a:buClr>
                <a:schemeClr val="accent3"/>
              </a:buClr>
              <a:buSzPct val="95000"/>
              <a:buFont typeface="Times New Roman" pitchFamily="18"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kumimoji="0" lang="fr-FR" sz="2000" b="1" i="0" u="none" strike="noStrike" kern="1200" cap="none" spc="0" normalizeH="0" baseline="0" noProof="0" dirty="0">
              <a:ln>
                <a:noFill/>
              </a:ln>
              <a:solidFill>
                <a:schemeClr val="tx1"/>
              </a:solidFill>
              <a:effectLst/>
              <a:uLnTx/>
              <a:uFillTx/>
              <a:latin typeface="Verdana" pitchFamily="34" charset="0"/>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a:p>
        </p:txBody>
      </p:sp>
      <p:sp>
        <p:nvSpPr>
          <p:cNvPr id="4" name="Espace réservé du pied de page 3"/>
          <p:cNvSpPr>
            <a:spLocks noGrp="1"/>
          </p:cNvSpPr>
          <p:nvPr>
            <p:ph type="ftr" sz="quarter" idx="11"/>
          </p:nvPr>
        </p:nvSpPr>
        <p:spPr/>
        <p:txBody>
          <a:bodyPr/>
          <a:lstStyle/>
          <a:p>
            <a:r>
              <a:rPr lang="fr-FR" smtClean="0"/>
              <a:t>Réunion des sites LCG-France, CPPM Marseille 24-25 June 2010</a:t>
            </a:r>
            <a:endParaRPr lang="fr-FR"/>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7</a:t>
            </a:fld>
            <a:endParaRPr lang="fr-FR"/>
          </a:p>
        </p:txBody>
      </p:sp>
      <p:pic>
        <p:nvPicPr>
          <p:cNvPr id="2050" name="Picture 2"/>
          <p:cNvPicPr>
            <a:picLocks noChangeAspect="1" noChangeArrowheads="1"/>
          </p:cNvPicPr>
          <p:nvPr/>
        </p:nvPicPr>
        <p:blipFill>
          <a:blip r:embed="rId2" cstate="print"/>
          <a:srcRect l="11133" t="8789" r="13867" b="3320"/>
          <a:stretch>
            <a:fillRect/>
          </a:stretch>
        </p:blipFill>
        <p:spPr bwMode="auto">
          <a:xfrm>
            <a:off x="0" y="0"/>
            <a:ext cx="9144000" cy="6898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3"/>
          <p:cNvSpPr>
            <a:spLocks noGrp="1"/>
          </p:cNvSpPr>
          <p:nvPr>
            <p:ph type="ftr" sz="quarter" idx="10"/>
          </p:nvPr>
        </p:nvSpPr>
        <p:spPr>
          <a:noFill/>
        </p:spPr>
        <p:txBody>
          <a:bodyPr/>
          <a:lstStyle/>
          <a:p>
            <a:r>
              <a:rPr lang="fr-FR" smtClean="0"/>
              <a:t>Réunion des sites LCG-France, CPPM Marseille 24-25 June 2010</a:t>
            </a:r>
            <a:endParaRPr lang="en-GB"/>
          </a:p>
        </p:txBody>
      </p:sp>
      <p:sp>
        <p:nvSpPr>
          <p:cNvPr id="7171" name="Rectangle 1"/>
          <p:cNvSpPr>
            <a:spLocks noGrp="1" noChangeArrowheads="1"/>
          </p:cNvSpPr>
          <p:nvPr>
            <p:ph type="title" idx="4294967295"/>
          </p:nvPr>
        </p:nvSpPr>
        <p:spPr>
          <a:xfrm>
            <a:off x="214282" y="-125413"/>
            <a:ext cx="8772556" cy="1066801"/>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smtClean="0"/>
              <a:t>Monitoring Regional: Le Dashboard (3/3)</a:t>
            </a:r>
            <a:br>
              <a:rPr lang="fr-FR" sz="2800" dirty="0" smtClean="0"/>
            </a:br>
            <a:r>
              <a:rPr lang="fr-FR" sz="2800" dirty="0" smtClean="0"/>
              <a:t>Perspectives</a:t>
            </a:r>
          </a:p>
        </p:txBody>
      </p:sp>
      <p:sp>
        <p:nvSpPr>
          <p:cNvPr id="7172" name="Rectangle 2"/>
          <p:cNvSpPr>
            <a:spLocks noGrp="1" noChangeArrowheads="1"/>
          </p:cNvSpPr>
          <p:nvPr>
            <p:ph type="body" idx="4294967295"/>
          </p:nvPr>
        </p:nvSpPr>
        <p:spPr>
          <a:xfrm>
            <a:off x="346075" y="903288"/>
            <a:ext cx="8588375" cy="5643562"/>
          </a:xfrm>
        </p:spPr>
        <p:txBody>
          <a:bodyPr>
            <a:normAutofit fontScale="92500" lnSpcReduction="10000"/>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400" dirty="0" smtClean="0">
                <a:latin typeface="+mj-lt"/>
              </a:rPr>
              <a:t>Caractéristiques:</a:t>
            </a:r>
          </a:p>
          <a:p>
            <a:pPr marL="741363" lvl="1" indent="-284163">
              <a:buFont typeface="Times New Roman" pitchFamily="18"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solidFill>
                  <a:schemeClr val="accent2">
                    <a:lumMod val="75000"/>
                  </a:schemeClr>
                </a:solidFill>
                <a:latin typeface="+mj-lt"/>
              </a:rPr>
              <a:t> http://operations-portal.in2p3.fr</a:t>
            </a:r>
          </a:p>
          <a:p>
            <a:pPr marL="741363" lvl="1" indent="-284163">
              <a:buFont typeface="Times New Roman" pitchFamily="18"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latin typeface="+mj-lt"/>
              </a:rPr>
              <a:t>Version centrale régionalisée</a:t>
            </a:r>
          </a:p>
          <a:p>
            <a:pPr marL="741363" lvl="1" indent="-284163">
              <a:buFont typeface="Times New Roman" pitchFamily="18"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latin typeface="+mj-lt"/>
              </a:rPr>
              <a:t>Package en cours de distribution</a:t>
            </a:r>
            <a:endParaRPr lang="fr-FR" dirty="0" smtClean="0">
              <a:solidFill>
                <a:srgbClr val="CCCCFF"/>
              </a:solidFill>
              <a:latin typeface="+mj-lt"/>
              <a:hlinkClick r:id="rId3"/>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sz="2400" dirty="0" smtClean="0">
              <a:latin typeface="+mj-lt"/>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400" dirty="0" smtClean="0">
                <a:latin typeface="+mj-lt"/>
              </a:rPr>
              <a:t>A poursuivre:</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latin typeface="+mj-lt"/>
              </a:rPr>
              <a:t>Envoyer des alarmes aux sites: mails, flux </a:t>
            </a:r>
            <a:r>
              <a:rPr lang="fr-FR" dirty="0" err="1" smtClean="0">
                <a:latin typeface="+mj-lt"/>
              </a:rPr>
              <a:t>rss</a:t>
            </a:r>
            <a:endParaRPr lang="fr-FR" dirty="0" smtClean="0">
              <a:latin typeface="+mj-lt"/>
            </a:endParaRP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dirty="0" smtClean="0">
                <a:latin typeface="+mj-lt"/>
              </a:rPr>
              <a:t>Intégrer d'autres </a:t>
            </a:r>
            <a:r>
              <a:rPr lang="fr-FR" dirty="0" err="1" smtClean="0">
                <a:latin typeface="+mj-lt"/>
              </a:rPr>
              <a:t>VOs</a:t>
            </a:r>
            <a:r>
              <a:rPr lang="fr-FR" dirty="0" smtClean="0">
                <a:latin typeface="+mj-lt"/>
              </a:rPr>
              <a:t> :</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400" dirty="0" smtClean="0">
                <a:latin typeface="+mj-lt"/>
              </a:rPr>
              <a:t>Possibilité de créer des tickets à partir des tests VO spécifiques de SAM (pour le moment seule l'information est présente pas d'actions  possibles)</a:t>
            </a:r>
          </a:p>
          <a:p>
            <a:pPr lvl="2"/>
            <a:r>
              <a:rPr lang="fr-FR" sz="2400" dirty="0" smtClean="0">
                <a:latin typeface="+mj-lt"/>
              </a:rPr>
              <a:t>Intégration des </a:t>
            </a:r>
            <a:r>
              <a:rPr lang="fr-FR" sz="2400" dirty="0" err="1" smtClean="0">
                <a:latin typeface="+mj-lt"/>
              </a:rPr>
              <a:t>Nagiops</a:t>
            </a:r>
            <a:r>
              <a:rPr lang="fr-FR" sz="2400" dirty="0" smtClean="0">
                <a:latin typeface="+mj-lt"/>
              </a:rPr>
              <a:t> Boxes spécifiques pour les </a:t>
            </a:r>
            <a:r>
              <a:rPr lang="fr-FR" sz="2400" dirty="0" err="1" smtClean="0">
                <a:latin typeface="+mj-lt"/>
              </a:rPr>
              <a:t>VOs</a:t>
            </a:r>
            <a:endParaRPr lang="fr-FR" sz="2400" dirty="0" smtClean="0">
              <a:latin typeface="+mj-lt"/>
            </a:endParaRPr>
          </a:p>
          <a:p>
            <a:pPr lvl="1"/>
            <a:r>
              <a:rPr lang="fr-FR" dirty="0" smtClean="0">
                <a:latin typeface="+mj-lt"/>
              </a:rPr>
              <a:t>Etendre le </a:t>
            </a:r>
            <a:r>
              <a:rPr lang="fr-FR" dirty="0" err="1" smtClean="0">
                <a:latin typeface="+mj-lt"/>
              </a:rPr>
              <a:t>dashboard</a:t>
            </a:r>
            <a:r>
              <a:rPr lang="fr-FR" dirty="0" smtClean="0">
                <a:latin typeface="+mj-lt"/>
              </a:rPr>
              <a:t> à d'autres sources d'informations intéressantes (étude en cours / </a:t>
            </a:r>
            <a:r>
              <a:rPr lang="fr-FR" dirty="0" err="1" smtClean="0">
                <a:latin typeface="+mj-lt"/>
              </a:rPr>
              <a:t>Unicore</a:t>
            </a:r>
            <a:r>
              <a:rPr lang="fr-FR" dirty="0" smtClean="0">
                <a:latin typeface="+mj-lt"/>
              </a:rPr>
              <a:t> ou Arc )</a:t>
            </a:r>
          </a:p>
          <a:p>
            <a:pPr lvl="1"/>
            <a:r>
              <a:rPr lang="fr-FR" dirty="0" smtClean="0">
                <a:latin typeface="+mj-lt"/>
              </a:rPr>
              <a:t>Adapter l'outil aux besoins français</a:t>
            </a:r>
          </a:p>
          <a:p>
            <a:pPr>
              <a:buNone/>
            </a:pPr>
            <a:endParaRPr lang="fr-FR" sz="2400" dirty="0" smtClean="0">
              <a:latin typeface="+mj-lt"/>
            </a:endParaRP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p:txBody>
      </p:sp>
      <p:sp>
        <p:nvSpPr>
          <p:cNvPr id="6" name="Espace réservé du numéro de diapositive 5"/>
          <p:cNvSpPr>
            <a:spLocks noGrp="1"/>
          </p:cNvSpPr>
          <p:nvPr>
            <p:ph type="sldNum" sz="quarter" idx="12"/>
          </p:nvPr>
        </p:nvSpPr>
        <p:spPr/>
        <p:txBody>
          <a:bodyPr/>
          <a:lstStyle/>
          <a:p>
            <a:fld id="{C3945FB5-74B0-4A16-96A9-43E4A1B0FDF1}" type="slidenum">
              <a:rPr lang="fr-FR" smtClean="0"/>
              <a:pPr/>
              <a:t>8</a:t>
            </a:fld>
            <a:endParaRPr lang="fr-F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3"/>
          <p:cNvSpPr>
            <a:spLocks noGrp="1"/>
          </p:cNvSpPr>
          <p:nvPr>
            <p:ph type="ftr" sz="quarter" idx="10"/>
          </p:nvPr>
        </p:nvSpPr>
        <p:spPr>
          <a:noFill/>
        </p:spPr>
        <p:txBody>
          <a:bodyPr/>
          <a:lstStyle/>
          <a:p>
            <a:r>
              <a:rPr lang="fr-FR" dirty="0" smtClean="0"/>
              <a:t>Réunion des sites LCG-France, CPPM Marseille 24-25 </a:t>
            </a:r>
            <a:r>
              <a:rPr lang="fr-FR" dirty="0" err="1" smtClean="0"/>
              <a:t>June</a:t>
            </a:r>
            <a:r>
              <a:rPr lang="fr-FR" dirty="0" smtClean="0"/>
              <a:t> 2010</a:t>
            </a:r>
            <a:endParaRPr lang="en-GB" dirty="0"/>
          </a:p>
        </p:txBody>
      </p:sp>
      <p:sp>
        <p:nvSpPr>
          <p:cNvPr id="7171" name="Rectangle 1"/>
          <p:cNvSpPr>
            <a:spLocks noGrp="1" noChangeArrowheads="1"/>
          </p:cNvSpPr>
          <p:nvPr>
            <p:ph type="title" idx="4294967295"/>
          </p:nvPr>
        </p:nvSpPr>
        <p:spPr>
          <a:xfrm>
            <a:off x="214282" y="-125413"/>
            <a:ext cx="8772556" cy="1066801"/>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dirty="0" smtClean="0"/>
              <a:t>Monitoring Regional: pour les sites</a:t>
            </a:r>
          </a:p>
        </p:txBody>
      </p:sp>
      <p:sp>
        <p:nvSpPr>
          <p:cNvPr id="7172" name="Rectangle 2"/>
          <p:cNvSpPr>
            <a:spLocks noGrp="1" noChangeArrowheads="1"/>
          </p:cNvSpPr>
          <p:nvPr>
            <p:ph type="body" idx="4294967295"/>
          </p:nvPr>
        </p:nvSpPr>
        <p:spPr>
          <a:xfrm>
            <a:off x="346075" y="903288"/>
            <a:ext cx="8588375" cy="5643562"/>
          </a:xfrm>
        </p:spPr>
        <p:txBody>
          <a:bodyPr>
            <a:normAutofit/>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b="1" dirty="0" smtClean="0"/>
              <a:t>L’interface Nagios:</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dirty="0" smtClean="0"/>
              <a:t>peu convivial: on y accède seulement si on veut approfondir un problème détecter sur le </a:t>
            </a:r>
            <a:r>
              <a:rPr lang="fr-FR" sz="2200" dirty="0" err="1" smtClean="0"/>
              <a:t>dashboard</a:t>
            </a:r>
            <a:endParaRPr lang="fr-FR" sz="2200" dirty="0" smtClean="0"/>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dirty="0" smtClean="0"/>
              <a:t>Ouverte à </a:t>
            </a:r>
            <a:r>
              <a:rPr lang="fr-FR" sz="2200" dirty="0" err="1" smtClean="0"/>
              <a:t>dteam</a:t>
            </a:r>
            <a:r>
              <a:rPr lang="fr-FR" sz="2200" dirty="0" smtClean="0"/>
              <a:t> et atlas/</a:t>
            </a:r>
            <a:r>
              <a:rPr lang="fr-FR" sz="2200" dirty="0" err="1" smtClean="0"/>
              <a:t>fr</a:t>
            </a:r>
            <a:r>
              <a:rPr lang="fr-FR" sz="2200" dirty="0" smtClean="0"/>
              <a:t> pour le moment</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dirty="0" smtClean="0"/>
              <a:t>Possibilité de </a:t>
            </a:r>
            <a:r>
              <a:rPr lang="fr-FR" sz="2200" dirty="0" err="1" smtClean="0"/>
              <a:t>scheduler</a:t>
            </a:r>
            <a:r>
              <a:rPr lang="fr-FR" sz="2200" dirty="0" smtClean="0"/>
              <a:t> les tests pour son site</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b="1" dirty="0" err="1" smtClean="0"/>
              <a:t>ActiveMQ</a:t>
            </a:r>
            <a:r>
              <a:rPr lang="fr-FR" sz="2200" b="1" dirty="0" smtClean="0"/>
              <a:t>:</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dirty="0" smtClean="0"/>
              <a:t>Possibilité de récupérer les résultats des sondes nagios via </a:t>
            </a:r>
            <a:r>
              <a:rPr lang="fr-FR" sz="2200" dirty="0" err="1" smtClean="0"/>
              <a:t>ActivMQ</a:t>
            </a:r>
            <a:r>
              <a:rPr lang="fr-FR" sz="2200" dirty="0" smtClean="0"/>
              <a:t>: </a:t>
            </a:r>
            <a:r>
              <a:rPr lang="fr-FR" sz="2200" dirty="0" err="1" smtClean="0"/>
              <a:t>Yaim</a:t>
            </a:r>
            <a:r>
              <a:rPr lang="fr-FR" sz="2200" dirty="0" smtClean="0"/>
              <a:t> ou </a:t>
            </a:r>
            <a:r>
              <a:rPr lang="fr-FR" sz="2200" dirty="0" err="1" smtClean="0"/>
              <a:t>rediger</a:t>
            </a:r>
            <a:r>
              <a:rPr lang="fr-FR" sz="2200" dirty="0" smtClean="0"/>
              <a:t> un mode d’emploi?</a:t>
            </a:r>
            <a:endParaRPr lang="fr-FR" sz="2200"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b="1" dirty="0" smtClean="0"/>
              <a:t>Dashboard:</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fr-FR" sz="2200" dirty="0" smtClean="0"/>
              <a:t>Interface convivial qui regroupe  les résultats des différents outils liés aux opérations</a:t>
            </a:r>
          </a:p>
          <a:p>
            <a:r>
              <a:rPr lang="fr-FR" sz="2200" b="1" dirty="0" smtClean="0"/>
              <a:t>GOC DB </a:t>
            </a:r>
            <a:r>
              <a:rPr lang="fr-FR" sz="2200" dirty="0" smtClean="0"/>
              <a:t>a régionaliser pour :</a:t>
            </a:r>
          </a:p>
          <a:p>
            <a:pPr lvl="1"/>
            <a:r>
              <a:rPr lang="fr-FR" sz="2200" dirty="0" smtClean="0"/>
              <a:t>les sites qui veulent être visibles au niveau français mais pas EGI</a:t>
            </a:r>
          </a:p>
          <a:p>
            <a:pPr lvl="1"/>
            <a:r>
              <a:rPr lang="fr-FR" sz="2200" dirty="0" smtClean="0"/>
              <a:t>la certification des sites</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fr-FR" dirty="0" smtClean="0"/>
          </a:p>
        </p:txBody>
      </p:sp>
      <p:sp>
        <p:nvSpPr>
          <p:cNvPr id="5" name="Espace réservé du numéro de diapositive 4"/>
          <p:cNvSpPr>
            <a:spLocks noGrp="1"/>
          </p:cNvSpPr>
          <p:nvPr>
            <p:ph type="sldNum" sz="quarter" idx="12"/>
          </p:nvPr>
        </p:nvSpPr>
        <p:spPr/>
        <p:txBody>
          <a:bodyPr/>
          <a:lstStyle/>
          <a:p>
            <a:fld id="{C3945FB5-74B0-4A16-96A9-43E4A1B0FDF1}" type="slidenum">
              <a:rPr lang="fr-FR" smtClean="0"/>
              <a:pPr/>
              <a:t>9</a:t>
            </a:fld>
            <a:endParaRPr lang="fr-F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2146</TotalTime>
  <Words>998</Words>
  <Application>Microsoft Office PowerPoint</Application>
  <PresentationFormat>Affichage à l'écran (4:3)</PresentationFormat>
  <Paragraphs>203</Paragraphs>
  <Slides>15</Slides>
  <Notes>9</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Diapositive 1</vt:lpstr>
      <vt:lpstr>Plan: Monitoring à tiroir</vt:lpstr>
      <vt:lpstr>Monitoring Regional: La nagios BOX (1/2)</vt:lpstr>
      <vt:lpstr>Monitoring Regional: La nagios BOX (2/2)</vt:lpstr>
      <vt:lpstr>Monitoring Regional: Le Dashboard (1/3)   recuperation des résultats de nagios  </vt:lpstr>
      <vt:lpstr>Monitoring Regional: Le Dashboard (2/3)  intègre et croise les informations de différents services et outils </vt:lpstr>
      <vt:lpstr>Diapositive 7</vt:lpstr>
      <vt:lpstr>Monitoring Regional: Le Dashboard (3/3) Perspectives</vt:lpstr>
      <vt:lpstr>Monitoring Regional: pour les sites</vt:lpstr>
      <vt:lpstr>Monitoring des sites:</vt:lpstr>
      <vt:lpstr>Perspectives pour les sites: Monitoring à tiroirs…et à placards</vt:lpstr>
      <vt:lpstr>Monitoring des VOs LHC</vt:lpstr>
      <vt:lpstr>Monitoring EGI: Perspectives</vt:lpstr>
      <vt:lpstr>Conclusion</vt:lpstr>
      <vt:lpstr>Liens</vt:lpstr>
    </vt:vector>
  </TitlesOfParts>
  <Company>cea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cleroy</dc:creator>
  <cp:lastModifiedBy>cleroy</cp:lastModifiedBy>
  <cp:revision>195</cp:revision>
  <dcterms:created xsi:type="dcterms:W3CDTF">2010-06-17T08:35:45Z</dcterms:created>
  <dcterms:modified xsi:type="dcterms:W3CDTF">2010-06-22T15:20:56Z</dcterms:modified>
</cp:coreProperties>
</file>