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57" r:id="rId3"/>
    <p:sldId id="258" r:id="rId4"/>
    <p:sldId id="259" r:id="rId5"/>
    <p:sldId id="268" r:id="rId6"/>
    <p:sldId id="269" r:id="rId7"/>
    <p:sldId id="270" r:id="rId8"/>
    <p:sldId id="260" r:id="rId9"/>
    <p:sldId id="261" r:id="rId10"/>
    <p:sldId id="262" r:id="rId11"/>
    <p:sldId id="265" r:id="rId12"/>
    <p:sldId id="263" r:id="rId13"/>
    <p:sldId id="264" r:id="rId14"/>
    <p:sldId id="267" r:id="rId15"/>
    <p:sldId id="26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32231-BA09-4F23-AAEC-7A7E40E17770}" type="datetimeFigureOut">
              <a:rPr lang="fr-FR" smtClean="0"/>
              <a:pPr/>
              <a:t>25/06/2010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CC26FC-9C4C-4F3F-A6F3-C0D4D38C525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5C0F052-8C93-43FD-B340-67A83EAE04D3}" type="datetime1">
              <a:rPr lang="fr-FR" smtClean="0"/>
              <a:pPr/>
              <a:t>25/06/2010</a:t>
            </a:fld>
            <a:endParaRPr lang="fr-FR"/>
          </a:p>
        </p:txBody>
      </p:sp>
      <p:sp>
        <p:nvSpPr>
          <p:cNvPr id="2" name="Espace réservé du pied de page 1"/>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168B2246-910A-4A88-8D3F-2BC0F1A55BC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464DB33-ED89-4422-AE18-0E719ED1C1AC}" type="datetime1">
              <a:rPr lang="fr-FR" smtClean="0"/>
              <a:pPr/>
              <a:t>25/06/2010</a:t>
            </a:fld>
            <a:endParaRPr lang="fr-FR"/>
          </a:p>
        </p:txBody>
      </p:sp>
      <p:sp>
        <p:nvSpPr>
          <p:cNvPr id="5" name="Espace réservé du pied de page 4"/>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6" name="Espace réservé du numéro de diapositive 5"/>
          <p:cNvSpPr>
            <a:spLocks noGrp="1"/>
          </p:cNvSpPr>
          <p:nvPr>
            <p:ph type="sldNum" sz="quarter" idx="12"/>
          </p:nvPr>
        </p:nvSpPr>
        <p:spPr/>
        <p:txBody>
          <a:bodyPr/>
          <a:lstStyle/>
          <a:p>
            <a:fld id="{168B2246-910A-4A88-8D3F-2BC0F1A55BC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5842E99-8CEB-401D-AEED-D165C0A9C6E7}" type="datetime1">
              <a:rPr lang="fr-FR" smtClean="0"/>
              <a:pPr/>
              <a:t>25/06/2010</a:t>
            </a:fld>
            <a:endParaRPr lang="fr-FR"/>
          </a:p>
        </p:txBody>
      </p:sp>
      <p:sp>
        <p:nvSpPr>
          <p:cNvPr id="5" name="Espace réservé du pied de page 4"/>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6" name="Espace réservé du numéro de diapositive 5"/>
          <p:cNvSpPr>
            <a:spLocks noGrp="1"/>
          </p:cNvSpPr>
          <p:nvPr>
            <p:ph type="sldNum" sz="quarter" idx="12"/>
          </p:nvPr>
        </p:nvSpPr>
        <p:spPr/>
        <p:txBody>
          <a:bodyPr/>
          <a:lstStyle/>
          <a:p>
            <a:fld id="{168B2246-910A-4A88-8D3F-2BC0F1A55BC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BD7E2601-B71A-4223-A065-F1DD7840E1A7}" type="datetime1">
              <a:rPr lang="fr-FR" smtClean="0"/>
              <a:pPr/>
              <a:t>25/06/2010</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r>
              <a:rPr lang="fr-FR" smtClean="0"/>
              <a:t>LCG-France 25 juin 2010             Rapport sur les infrastructures des laboratoires          P.Reichstadt/P.Mora/S.Jezequel/T.Ollivier                </a:t>
            </a:r>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168B2246-910A-4A88-8D3F-2BC0F1A55BC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92F96233-E469-4448-B16C-FD62B630B293}" type="datetime1">
              <a:rPr lang="fr-FR" smtClean="0"/>
              <a:pPr/>
              <a:t>25/06/2010</a:t>
            </a:fld>
            <a:endParaRPr lang="fr-FR"/>
          </a:p>
        </p:txBody>
      </p:sp>
      <p:sp>
        <p:nvSpPr>
          <p:cNvPr id="11" name="Espace réservé du pied de page 10"/>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16" name="Espace réservé du numéro de diapositive 15"/>
          <p:cNvSpPr>
            <a:spLocks noGrp="1"/>
          </p:cNvSpPr>
          <p:nvPr>
            <p:ph type="sldNum" sz="quarter" idx="12"/>
          </p:nvPr>
        </p:nvSpPr>
        <p:spPr/>
        <p:txBody>
          <a:bodyPr/>
          <a:lstStyle/>
          <a:p>
            <a:fld id="{168B2246-910A-4A88-8D3F-2BC0F1A55BC6}"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931E583F-FECA-4901-91A0-2C3A82E2D1A1}" type="datetime1">
              <a:rPr lang="fr-FR" smtClean="0"/>
              <a:pPr/>
              <a:t>25/06/2010</a:t>
            </a:fld>
            <a:endParaRPr lang="fr-FR"/>
          </a:p>
        </p:txBody>
      </p:sp>
      <p:sp>
        <p:nvSpPr>
          <p:cNvPr id="10" name="Espace réservé du pied de page 9"/>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31" name="Espace réservé du numéro de diapositive 30"/>
          <p:cNvSpPr>
            <a:spLocks noGrp="1"/>
          </p:cNvSpPr>
          <p:nvPr>
            <p:ph type="sldNum" sz="quarter" idx="12"/>
          </p:nvPr>
        </p:nvSpPr>
        <p:spPr/>
        <p:txBody>
          <a:bodyPr/>
          <a:lstStyle/>
          <a:p>
            <a:fld id="{168B2246-910A-4A88-8D3F-2BC0F1A55BC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E40E885B-C6CF-4172-9F0A-FB8A6C225CF3}" type="datetime1">
              <a:rPr lang="fr-FR" smtClean="0"/>
              <a:pPr/>
              <a:t>25/06/2010</a:t>
            </a:fld>
            <a:endParaRPr lang="fr-FR"/>
          </a:p>
        </p:txBody>
      </p:sp>
      <p:sp>
        <p:nvSpPr>
          <p:cNvPr id="6" name="Espace réservé du pied de page 5"/>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168B2246-910A-4A88-8D3F-2BC0F1A55BC6}"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814116F5-E09A-4670-8605-9416A85F2845}" type="datetime1">
              <a:rPr lang="fr-FR" smtClean="0"/>
              <a:pPr/>
              <a:t>25/06/2010</a:t>
            </a:fld>
            <a:endParaRPr lang="fr-FR"/>
          </a:p>
        </p:txBody>
      </p:sp>
      <p:sp>
        <p:nvSpPr>
          <p:cNvPr id="21" name="Espace réservé du pied de page 20"/>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6" name="Espace réservé du numéro de diapositive 5"/>
          <p:cNvSpPr>
            <a:spLocks noGrp="1"/>
          </p:cNvSpPr>
          <p:nvPr>
            <p:ph type="sldNum" sz="quarter" idx="12"/>
          </p:nvPr>
        </p:nvSpPr>
        <p:spPr/>
        <p:txBody>
          <a:bodyPr/>
          <a:lstStyle/>
          <a:p>
            <a:fld id="{168B2246-910A-4A88-8D3F-2BC0F1A55BC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BDA68C41-EC9A-4BE2-8EA8-AAB43F076796}" type="datetime1">
              <a:rPr lang="fr-FR" smtClean="0"/>
              <a:pPr/>
              <a:t>25/06/2010</a:t>
            </a:fld>
            <a:endParaRPr lang="fr-FR"/>
          </a:p>
        </p:txBody>
      </p:sp>
      <p:sp>
        <p:nvSpPr>
          <p:cNvPr id="24" name="Espace réservé du pied de page 23"/>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7" name="Espace réservé du numéro de diapositive 6"/>
          <p:cNvSpPr>
            <a:spLocks noGrp="1"/>
          </p:cNvSpPr>
          <p:nvPr>
            <p:ph type="sldNum" sz="quarter" idx="12"/>
          </p:nvPr>
        </p:nvSpPr>
        <p:spPr/>
        <p:txBody>
          <a:bodyPr/>
          <a:lstStyle/>
          <a:p>
            <a:fld id="{168B2246-910A-4A88-8D3F-2BC0F1A55BC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7285220-252D-4EA5-85DE-8FEEFE56E328}" type="datetime1">
              <a:rPr lang="fr-FR" smtClean="0"/>
              <a:pPr/>
              <a:t>25/06/2010</a:t>
            </a:fld>
            <a:endParaRPr lang="fr-FR"/>
          </a:p>
        </p:txBody>
      </p:sp>
      <p:sp>
        <p:nvSpPr>
          <p:cNvPr id="29" name="Espace réservé du pied de page 28"/>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7" name="Espace réservé du numéro de diapositive 6"/>
          <p:cNvSpPr>
            <a:spLocks noGrp="1"/>
          </p:cNvSpPr>
          <p:nvPr>
            <p:ph type="sldNum" sz="quarter" idx="12"/>
          </p:nvPr>
        </p:nvSpPr>
        <p:spPr/>
        <p:txBody>
          <a:bodyPr/>
          <a:lstStyle/>
          <a:p>
            <a:fld id="{168B2246-910A-4A88-8D3F-2BC0F1A55BC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F7DAE853-050F-4B6C-ACD7-77F5B904DD83}" type="datetime1">
              <a:rPr lang="fr-FR" smtClean="0"/>
              <a:pPr/>
              <a:t>25/06/2010</a:t>
            </a:fld>
            <a:endParaRPr lang="fr-FR"/>
          </a:p>
        </p:txBody>
      </p:sp>
      <p:sp>
        <p:nvSpPr>
          <p:cNvPr id="5" name="Espace réservé du pied de page 4"/>
          <p:cNvSpPr>
            <a:spLocks noGrp="1"/>
          </p:cNvSpPr>
          <p:nvPr>
            <p:ph type="ftr" sz="quarter" idx="11"/>
          </p:nvPr>
        </p:nvSpPr>
        <p:spPr/>
        <p:txBody>
          <a:bodyPr/>
          <a:lstStyle/>
          <a:p>
            <a:r>
              <a:rPr lang="fr-FR" smtClean="0"/>
              <a:t>LCG-France 25 juin 2010             Rapport sur les infrastructures des laboratoires          P.Reichstadt/P.Mora/S.Jezequel/T.Ollivier                </a:t>
            </a:r>
            <a:endParaRPr lang="fr-FR"/>
          </a:p>
        </p:txBody>
      </p:sp>
      <p:sp>
        <p:nvSpPr>
          <p:cNvPr id="31" name="Espace réservé du numéro de diapositive 30"/>
          <p:cNvSpPr>
            <a:spLocks noGrp="1"/>
          </p:cNvSpPr>
          <p:nvPr>
            <p:ph type="sldNum" sz="quarter" idx="12"/>
          </p:nvPr>
        </p:nvSpPr>
        <p:spPr/>
        <p:txBody>
          <a:bodyPr/>
          <a:lstStyle/>
          <a:p>
            <a:fld id="{168B2246-910A-4A88-8D3F-2BC0F1A55BC6}"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F7E3E52-4EF6-46CD-8F67-9487808E28E1}" type="datetime1">
              <a:rPr lang="fr-FR" smtClean="0"/>
              <a:pPr/>
              <a:t>25/06/2010</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fr-FR" smtClean="0"/>
              <a:t>LCG-France 25 juin 2010             Rapport sur les infrastructures des laboratoires          P.Reichstadt/P.Mora/S.Jezequel/T.Ollivier                </a:t>
            </a:r>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68B2246-910A-4A88-8D3F-2BC0F1A55BC6}"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Plan</a:t>
            </a:r>
            <a:endParaRPr lang="fr-FR" dirty="0"/>
          </a:p>
        </p:txBody>
      </p:sp>
      <p:sp>
        <p:nvSpPr>
          <p:cNvPr id="4" name="ZoneTexte 3"/>
          <p:cNvSpPr txBox="1"/>
          <p:nvPr/>
        </p:nvSpPr>
        <p:spPr>
          <a:xfrm>
            <a:off x="971600" y="1340768"/>
            <a:ext cx="7704856" cy="3416320"/>
          </a:xfrm>
          <a:prstGeom prst="rect">
            <a:avLst/>
          </a:prstGeom>
          <a:noFill/>
        </p:spPr>
        <p:txBody>
          <a:bodyPr wrap="square" rtlCol="0">
            <a:spAutoFit/>
          </a:bodyPr>
          <a:lstStyle/>
          <a:p>
            <a:pPr marL="342900" indent="-342900">
              <a:buAutoNum type="arabicPeriod"/>
            </a:pPr>
            <a:r>
              <a:rPr lang="fr-FR" sz="2400" dirty="0" smtClean="0"/>
              <a:t>Rapide rappel de l’enquête</a:t>
            </a:r>
          </a:p>
          <a:p>
            <a:pPr marL="342900" indent="-342900">
              <a:buAutoNum type="arabicPeriod"/>
            </a:pPr>
            <a:endParaRPr lang="fr-FR" sz="2400" dirty="0" smtClean="0"/>
          </a:p>
          <a:p>
            <a:pPr marL="342900" indent="-342900">
              <a:buAutoNum type="arabicPeriod"/>
            </a:pPr>
            <a:r>
              <a:rPr lang="fr-FR" sz="2400" dirty="0" smtClean="0"/>
              <a:t>Quelques éléments chiffrés </a:t>
            </a:r>
          </a:p>
          <a:p>
            <a:pPr marL="342900" indent="-342900">
              <a:buAutoNum type="arabicPeriod"/>
            </a:pPr>
            <a:endParaRPr lang="fr-FR" sz="2400" dirty="0" smtClean="0"/>
          </a:p>
          <a:p>
            <a:pPr marL="342900" indent="-342900">
              <a:buAutoNum type="arabicPeriod"/>
            </a:pPr>
            <a:r>
              <a:rPr lang="fr-FR" sz="2400" dirty="0" smtClean="0"/>
              <a:t>Les préconisations et urgences</a:t>
            </a:r>
          </a:p>
          <a:p>
            <a:pPr marL="342900" indent="-342900">
              <a:buAutoNum type="arabicPeriod"/>
            </a:pPr>
            <a:endParaRPr lang="fr-FR" sz="2400" dirty="0" smtClean="0"/>
          </a:p>
          <a:p>
            <a:pPr marL="342900" indent="-342900">
              <a:buAutoNum type="arabicPeriod"/>
            </a:pPr>
            <a:r>
              <a:rPr lang="fr-FR" sz="2400" dirty="0" smtClean="0"/>
              <a:t>Et depuis décembre ?</a:t>
            </a:r>
          </a:p>
          <a:p>
            <a:pPr marL="342900" indent="-342900">
              <a:buAutoNum type="arabicPeriod"/>
            </a:pPr>
            <a:endParaRPr lang="fr-FR" sz="2400" dirty="0" smtClean="0"/>
          </a:p>
          <a:p>
            <a:pPr marL="342900" indent="-342900">
              <a:buAutoNum type="arabicPeriod"/>
            </a:pPr>
            <a:r>
              <a:rPr lang="fr-FR" sz="2400" dirty="0" smtClean="0"/>
              <a:t>Comment assurer un suivi par la suite / discussion</a:t>
            </a:r>
            <a:endParaRPr lang="fr-FR" sz="24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smtClean="0"/>
              <a:t>LCG-France 25 juin 2010             Rapport sur les infrastructures des laboratoires          P.Reichstadt/P.Mora/S.Jezequel/T.Ollivier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L’enquête : </a:t>
            </a:r>
            <a:r>
              <a:rPr lang="fr-FR" sz="2800" dirty="0" smtClean="0"/>
              <a:t>Les préconisations</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6" name="ZoneTexte 5"/>
          <p:cNvSpPr txBox="1"/>
          <p:nvPr/>
        </p:nvSpPr>
        <p:spPr>
          <a:xfrm>
            <a:off x="539552" y="908720"/>
            <a:ext cx="8136904" cy="5355312"/>
          </a:xfrm>
          <a:prstGeom prst="rect">
            <a:avLst/>
          </a:prstGeom>
          <a:noFill/>
        </p:spPr>
        <p:txBody>
          <a:bodyPr wrap="square" rtlCol="0">
            <a:spAutoFit/>
          </a:bodyPr>
          <a:lstStyle/>
          <a:p>
            <a:r>
              <a:rPr lang="fr-FR" b="1" dirty="0" smtClean="0"/>
              <a:t>Un plan d’aide au financement des infrastructures pour les 4 prochaines années, selon la clé de répartition suivante : </a:t>
            </a:r>
          </a:p>
          <a:p>
            <a:endParaRPr lang="fr-FR" b="1" dirty="0" smtClean="0"/>
          </a:p>
          <a:p>
            <a:pPr>
              <a:buFontTx/>
              <a:buChar char="-"/>
            </a:pPr>
            <a:r>
              <a:rPr lang="fr-FR" dirty="0" smtClean="0"/>
              <a:t> Un montant fixe/an de l’ordre de 30k€ à tous les sites destiné à des dépenses d’infrastructures d’un montant financier limité, qui permettrait également de ne pas pénaliser les sites qui ont bien réussi à planifier/anticiper leurs projets. Avec cette enveloppe seront financés les besoins type onduleur jusqu’à 50KVA, clim jusqu’à 35KW, </a:t>
            </a:r>
            <a:r>
              <a:rPr lang="fr-FR" dirty="0" err="1" smtClean="0"/>
              <a:t>switch</a:t>
            </a:r>
            <a:r>
              <a:rPr lang="fr-FR" dirty="0" smtClean="0"/>
              <a:t> réseau 10G, étude électricité, étude climatisation, remplacement de batteries, </a:t>
            </a:r>
            <a:r>
              <a:rPr lang="fr-FR" dirty="0" err="1" smtClean="0"/>
              <a:t>etc</a:t>
            </a:r>
            <a:r>
              <a:rPr lang="fr-FR" dirty="0" smtClean="0"/>
              <a:t>…. </a:t>
            </a:r>
          </a:p>
          <a:p>
            <a:pPr>
              <a:buFontTx/>
              <a:buChar char="-"/>
            </a:pPr>
            <a:endParaRPr lang="fr-FR" dirty="0" smtClean="0"/>
          </a:p>
          <a:p>
            <a:pPr>
              <a:buFontTx/>
              <a:buChar char="-"/>
            </a:pPr>
            <a:r>
              <a:rPr lang="fr-FR" dirty="0" smtClean="0"/>
              <a:t> Une enveloppe variable de l’ordre de 300 k€ /an pour des actions ponctuelles bien identifiés et priorisées par l’enquête, selon le calendrier du tableau précédent</a:t>
            </a:r>
          </a:p>
          <a:p>
            <a:pPr>
              <a:buFontTx/>
              <a:buChar char="-"/>
            </a:pPr>
            <a:endParaRPr lang="fr-FR" dirty="0" smtClean="0"/>
          </a:p>
          <a:p>
            <a:r>
              <a:rPr lang="fr-FR" b="1" dirty="0" smtClean="0"/>
              <a:t>Une politique de remplacement des équipements par des matériels de nouvelle génération plus performants à consommation électrique et dissipation thermique constante est à privilégier</a:t>
            </a:r>
            <a:r>
              <a:rPr lang="fr-FR" dirty="0" smtClean="0"/>
              <a:t>, pour tenter de stabiliser les sites à des seuils proches de ceux atteints actuellement, ce qui évite une escalade continue incompatible avec les possibilités des labos et de l’IN2P3.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fontScale="90000"/>
          </a:bodyPr>
          <a:lstStyle/>
          <a:p>
            <a:r>
              <a:rPr lang="fr-FR" dirty="0" smtClean="0"/>
              <a:t>L’enquête : </a:t>
            </a:r>
            <a:r>
              <a:rPr lang="fr-FR" sz="2800" dirty="0" smtClean="0"/>
              <a:t>Ce qu’elle n’a pas pu quantifier</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6" name="ZoneTexte 5"/>
          <p:cNvSpPr txBox="1"/>
          <p:nvPr/>
        </p:nvSpPr>
        <p:spPr>
          <a:xfrm>
            <a:off x="539552" y="908720"/>
            <a:ext cx="8136904" cy="1908215"/>
          </a:xfrm>
          <a:prstGeom prst="rect">
            <a:avLst/>
          </a:prstGeom>
          <a:noFill/>
        </p:spPr>
        <p:txBody>
          <a:bodyPr wrap="square" rtlCol="0">
            <a:spAutoFit/>
          </a:bodyPr>
          <a:lstStyle/>
          <a:p>
            <a:endParaRPr lang="fr-FR" dirty="0" smtClean="0"/>
          </a:p>
          <a:p>
            <a:pPr>
              <a:buFontTx/>
              <a:buChar char="-"/>
            </a:pPr>
            <a:r>
              <a:rPr lang="fr-FR" sz="2000" dirty="0" smtClean="0"/>
              <a:t> Difficulté à définir un modèle de coût : cout d’infrastructure par </a:t>
            </a:r>
            <a:r>
              <a:rPr lang="fr-FR" sz="2000" dirty="0" err="1" smtClean="0"/>
              <a:t>kSi</a:t>
            </a:r>
            <a:r>
              <a:rPr lang="fr-FR" sz="2000" dirty="0" smtClean="0"/>
              <a:t> ou par To</a:t>
            </a:r>
          </a:p>
          <a:p>
            <a:pPr>
              <a:buFontTx/>
              <a:buChar char="-"/>
            </a:pPr>
            <a:endParaRPr lang="fr-FR" sz="2000" dirty="0" smtClean="0"/>
          </a:p>
          <a:p>
            <a:pPr>
              <a:buFontTx/>
              <a:buChar char="-"/>
            </a:pPr>
            <a:r>
              <a:rPr lang="fr-FR" sz="2000" dirty="0" smtClean="0"/>
              <a:t> Difficulté à dissocier sur une majorité de site le % d’impact T2/T3  sur l’infrastructure par rapport à l’impact informatique labo.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Et depuis décembre : </a:t>
            </a:r>
            <a:r>
              <a:rPr lang="fr-FR" sz="2800" dirty="0" smtClean="0"/>
              <a:t>Finances</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7" name="ZoneTexte 6"/>
          <p:cNvSpPr txBox="1"/>
          <p:nvPr/>
        </p:nvSpPr>
        <p:spPr>
          <a:xfrm>
            <a:off x="395536" y="948690"/>
            <a:ext cx="8352929" cy="5909310"/>
          </a:xfrm>
          <a:prstGeom prst="rect">
            <a:avLst/>
          </a:prstGeom>
          <a:noFill/>
        </p:spPr>
        <p:txBody>
          <a:bodyPr wrap="square" rtlCol="0">
            <a:spAutoFit/>
          </a:bodyPr>
          <a:lstStyle/>
          <a:p>
            <a:r>
              <a:rPr lang="fr-FR" dirty="0" smtClean="0"/>
              <a:t>- Le rapport préconise que l’IN2P3 prévoie une enveloppe financière dédiée aux financements des infrastructures,  spécifique et qui ne vienne pas en déduction de celle prévue pour les achats de matériels dans les T2 et T3 français.  Sinon la politique de remplacement par des équipements plus performants d’un point de vue </a:t>
            </a:r>
          </a:p>
          <a:p>
            <a:r>
              <a:rPr lang="fr-FR" dirty="0" smtClean="0"/>
              <a:t>énergétique ne pourra être tenue.</a:t>
            </a:r>
          </a:p>
          <a:p>
            <a:pPr>
              <a:buFontTx/>
              <a:buChar char="-"/>
            </a:pPr>
            <a:r>
              <a:rPr lang="fr-FR" dirty="0" smtClean="0"/>
              <a:t> En 2010 faiblesse du budget « AP » et du budget LCG-France : difficulté à dégager une enveloppe financière dédiée.</a:t>
            </a:r>
          </a:p>
          <a:p>
            <a:r>
              <a:rPr lang="fr-FR" dirty="0" smtClean="0">
                <a:sym typeface="Wingdings" pitchFamily="2" charset="2"/>
              </a:rPr>
              <a:t></a:t>
            </a:r>
          </a:p>
          <a:p>
            <a:pPr>
              <a:buFontTx/>
              <a:buChar char="-"/>
            </a:pPr>
            <a:r>
              <a:rPr lang="fr-FR" dirty="0" smtClean="0">
                <a:sym typeface="Wingdings" pitchFamily="2" charset="2"/>
              </a:rPr>
              <a:t> Un peu de financement récurrent à travers les AP</a:t>
            </a:r>
          </a:p>
          <a:p>
            <a:pPr>
              <a:buFontTx/>
              <a:buChar char="-"/>
            </a:pPr>
            <a:r>
              <a:rPr lang="fr-FR" dirty="0" smtClean="0">
                <a:sym typeface="Wingdings" pitchFamily="2" charset="2"/>
              </a:rPr>
              <a:t>  Les 3 « grosses » opérations 2010 ont suivi des chemins séparés (consignes pour le canal de transmission des demandes un peu flou)</a:t>
            </a:r>
          </a:p>
          <a:p>
            <a:pPr lvl="1">
              <a:buFont typeface="Arial" pitchFamily="34" charset="0"/>
              <a:buChar char="•"/>
            </a:pPr>
            <a:r>
              <a:rPr lang="fr-FR" dirty="0" smtClean="0">
                <a:sym typeface="Wingdings" pitchFamily="2" charset="2"/>
              </a:rPr>
              <a:t>  SUBATECH : Pas de demande à l’IN2P3 ; petit crédit université qui ne permettra pas l’ajout de clim mais seulement un audit de l’existant</a:t>
            </a:r>
          </a:p>
          <a:p>
            <a:pPr lvl="1">
              <a:buFont typeface="Arial" pitchFamily="34" charset="0"/>
              <a:buChar char="•"/>
            </a:pPr>
            <a:r>
              <a:rPr lang="fr-FR" dirty="0" smtClean="0">
                <a:sym typeface="Wingdings" pitchFamily="2" charset="2"/>
              </a:rPr>
              <a:t> IPNL : Demande à E. Augé mais non obtenu. Labo essaie de trouver un minimum </a:t>
            </a:r>
            <a:r>
              <a:rPr lang="fr-FR" dirty="0" smtClean="0">
                <a:sym typeface="Wingdings" pitchFamily="2" charset="2"/>
              </a:rPr>
              <a:t>en interne pour </a:t>
            </a:r>
            <a:r>
              <a:rPr lang="fr-FR" dirty="0" smtClean="0">
                <a:sym typeface="Wingdings" pitchFamily="2" charset="2"/>
              </a:rPr>
              <a:t>mettre 2 à 3 racks climatisés.</a:t>
            </a:r>
          </a:p>
          <a:p>
            <a:pPr lvl="1">
              <a:buFont typeface="Arial" pitchFamily="34" charset="0"/>
              <a:buChar char="•"/>
            </a:pPr>
            <a:r>
              <a:rPr lang="fr-FR" dirty="0" smtClean="0">
                <a:sym typeface="Wingdings" pitchFamily="2" charset="2"/>
              </a:rPr>
              <a:t> LAL : </a:t>
            </a:r>
            <a:r>
              <a:rPr lang="fr-FR" dirty="0" smtClean="0">
                <a:sym typeface="Wingdings" pitchFamily="2" charset="2"/>
              </a:rPr>
              <a:t> Pb amélioré par unification de 2 salles (cloison tombée) ; actuellement limite en terme de ventilation du froid  Passer à des racks réfrigérés : </a:t>
            </a:r>
            <a:r>
              <a:rPr lang="fr-FR" dirty="0" err="1" smtClean="0">
                <a:sym typeface="Wingdings" pitchFamily="2" charset="2"/>
              </a:rPr>
              <a:t>pb</a:t>
            </a:r>
            <a:r>
              <a:rPr lang="fr-FR" dirty="0" smtClean="0">
                <a:sym typeface="Wingdings" pitchFamily="2" charset="2"/>
              </a:rPr>
              <a:t> est décalé à 2011 pour un groupe froid de 100kW pour servir ces racks.</a:t>
            </a:r>
            <a:endParaRPr lang="fr-FR" dirty="0" smtClean="0">
              <a:sym typeface="Wingdings" pitchFamily="2" charset="2"/>
            </a:endParaRPr>
          </a:p>
          <a:p>
            <a:r>
              <a:rPr lang="fr-FR" dirty="0" smtClean="0">
                <a:sym typeface="Wingdings" pitchFamily="2" charset="2"/>
              </a:rPr>
              <a:t> </a:t>
            </a:r>
          </a:p>
          <a:p>
            <a:r>
              <a:rPr lang="fr-FR" dirty="0" smtClean="0">
                <a:sym typeface="Wingdings" pitchFamily="2" charset="2"/>
              </a:rPr>
              <a:t>Le rapport n’a eu qu’un impact limité sur les financements 2010</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fontScale="90000"/>
          </a:bodyPr>
          <a:lstStyle/>
          <a:p>
            <a:r>
              <a:rPr lang="fr-FR" dirty="0" smtClean="0"/>
              <a:t>Et depuis décembre : </a:t>
            </a:r>
            <a:r>
              <a:rPr lang="fr-FR" sz="2800" dirty="0" smtClean="0"/>
              <a:t>Actualisation 1/2</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6" name="ZoneTexte 5"/>
          <p:cNvSpPr txBox="1"/>
          <p:nvPr/>
        </p:nvSpPr>
        <p:spPr>
          <a:xfrm>
            <a:off x="539552" y="908720"/>
            <a:ext cx="8136904" cy="369332"/>
          </a:xfrm>
          <a:prstGeom prst="rect">
            <a:avLst/>
          </a:prstGeom>
          <a:noFill/>
        </p:spPr>
        <p:txBody>
          <a:bodyPr wrap="square" rtlCol="0">
            <a:spAutoFit/>
          </a:bodyPr>
          <a:lstStyle/>
          <a:p>
            <a:endParaRPr lang="fr-FR" dirty="0" smtClean="0"/>
          </a:p>
        </p:txBody>
      </p:sp>
      <p:sp>
        <p:nvSpPr>
          <p:cNvPr id="7" name="ZoneTexte 6"/>
          <p:cNvSpPr txBox="1"/>
          <p:nvPr/>
        </p:nvSpPr>
        <p:spPr>
          <a:xfrm>
            <a:off x="467545" y="1268760"/>
            <a:ext cx="8208912" cy="5355312"/>
          </a:xfrm>
          <a:prstGeom prst="rect">
            <a:avLst/>
          </a:prstGeom>
          <a:noFill/>
        </p:spPr>
        <p:txBody>
          <a:bodyPr wrap="square" rtlCol="0">
            <a:spAutoFit/>
          </a:bodyPr>
          <a:lstStyle/>
          <a:p>
            <a:pPr>
              <a:buFontTx/>
              <a:buChar char="-"/>
            </a:pPr>
            <a:r>
              <a:rPr lang="fr-FR" dirty="0" smtClean="0"/>
              <a:t> LAPP : </a:t>
            </a:r>
          </a:p>
          <a:p>
            <a:pPr lvl="1">
              <a:buFontTx/>
              <a:buChar char="-"/>
            </a:pPr>
            <a:r>
              <a:rPr lang="fr-FR" dirty="0" smtClean="0"/>
              <a:t> Confirmation que la puissance ondulée a été portée à 160 </a:t>
            </a:r>
            <a:r>
              <a:rPr lang="fr-FR" dirty="0" err="1" smtClean="0"/>
              <a:t>kVA</a:t>
            </a:r>
            <a:endParaRPr lang="fr-FR" dirty="0" smtClean="0"/>
          </a:p>
          <a:p>
            <a:pPr lvl="1">
              <a:buFontTx/>
              <a:buChar char="-"/>
            </a:pPr>
            <a:r>
              <a:rPr lang="fr-FR" dirty="0" smtClean="0"/>
              <a:t> La climatisation jugée la moins fiable est défaillante et son remplacement devient  une urgence.</a:t>
            </a:r>
          </a:p>
          <a:p>
            <a:pPr lvl="1">
              <a:buFontTx/>
              <a:buChar char="-"/>
            </a:pPr>
            <a:r>
              <a:rPr lang="fr-FR" dirty="0" smtClean="0"/>
              <a:t> Confirmation des craintes que le projet CPER ne financera que peu les infrastructures et donc les parties Onduleurs et </a:t>
            </a:r>
            <a:r>
              <a:rPr lang="fr-FR" dirty="0" err="1" smtClean="0"/>
              <a:t>Clims</a:t>
            </a:r>
            <a:r>
              <a:rPr lang="fr-FR" dirty="0" smtClean="0"/>
              <a:t> de la nouvelle salle (440 k€) restent des points durs à venir</a:t>
            </a:r>
          </a:p>
          <a:p>
            <a:pPr lvl="1">
              <a:buFontTx/>
              <a:buChar char="-"/>
            </a:pPr>
            <a:endParaRPr lang="fr-FR" dirty="0" smtClean="0"/>
          </a:p>
          <a:p>
            <a:pPr>
              <a:buFontTx/>
              <a:buChar char="-"/>
            </a:pPr>
            <a:r>
              <a:rPr lang="fr-FR" dirty="0" smtClean="0"/>
              <a:t>  LPSC </a:t>
            </a:r>
          </a:p>
          <a:p>
            <a:pPr lvl="1">
              <a:buFontTx/>
              <a:buChar char="-"/>
            </a:pPr>
            <a:r>
              <a:rPr lang="fr-FR" dirty="0" smtClean="0"/>
              <a:t>  Contrairement aux prévisions, va devoir doubler la puissance ondulée, à cause du stockage acheté en 2010</a:t>
            </a:r>
          </a:p>
          <a:p>
            <a:pPr lvl="1">
              <a:buFontTx/>
              <a:buChar char="-"/>
            </a:pPr>
            <a:endParaRPr lang="fr-FR" dirty="0" smtClean="0"/>
          </a:p>
          <a:p>
            <a:pPr>
              <a:buFontTx/>
              <a:buChar char="-"/>
            </a:pPr>
            <a:r>
              <a:rPr lang="fr-FR" dirty="0" smtClean="0"/>
              <a:t> IPHC : </a:t>
            </a:r>
          </a:p>
          <a:p>
            <a:pPr lvl="1">
              <a:buFontTx/>
              <a:buChar char="-"/>
            </a:pPr>
            <a:r>
              <a:rPr lang="fr-FR" dirty="0" smtClean="0"/>
              <a:t> A pu renforcer le plancher pour passer de 800 à 1300 kg/m²</a:t>
            </a:r>
          </a:p>
          <a:p>
            <a:pPr lvl="1">
              <a:buFontTx/>
              <a:buChar char="-"/>
            </a:pPr>
            <a:r>
              <a:rPr lang="fr-FR" dirty="0" smtClean="0"/>
              <a:t> Passage à 10 Gb/s sur RENATER effectué</a:t>
            </a:r>
          </a:p>
          <a:p>
            <a:pPr lvl="1"/>
            <a:r>
              <a:rPr lang="fr-FR" dirty="0" smtClean="0">
                <a:sym typeface="Wingdings" pitchFamily="2" charset="2"/>
              </a:rPr>
              <a:t> Pas de </a:t>
            </a:r>
            <a:r>
              <a:rPr lang="fr-FR" dirty="0" err="1" smtClean="0">
                <a:sym typeface="Wingdings" pitchFamily="2" charset="2"/>
              </a:rPr>
              <a:t>pb</a:t>
            </a:r>
            <a:endParaRPr lang="fr-FR" dirty="0" smtClean="0"/>
          </a:p>
          <a:p>
            <a:pPr lvl="1">
              <a:buFontTx/>
              <a:buChar char="-"/>
            </a:pPr>
            <a:endParaRPr lang="fr-FR" dirty="0" smtClean="0"/>
          </a:p>
          <a:p>
            <a:pPr lvl="1">
              <a:buFontTx/>
              <a:buChar char="-"/>
            </a:pPr>
            <a:endParaRPr lang="fr-FR" dirty="0" smtClean="0"/>
          </a:p>
          <a:p>
            <a:pPr lvl="1">
              <a:buFontTx/>
              <a:buChar char="-"/>
            </a:pPr>
            <a:endParaRPr lang="fr-F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fontScale="90000"/>
          </a:bodyPr>
          <a:lstStyle/>
          <a:p>
            <a:r>
              <a:rPr lang="fr-FR" dirty="0" smtClean="0"/>
              <a:t>Et depuis décembre : </a:t>
            </a:r>
            <a:r>
              <a:rPr lang="fr-FR" sz="2800" dirty="0" smtClean="0"/>
              <a:t>Actualisation 2/2</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6" name="ZoneTexte 5"/>
          <p:cNvSpPr txBox="1"/>
          <p:nvPr/>
        </p:nvSpPr>
        <p:spPr>
          <a:xfrm>
            <a:off x="539552" y="908720"/>
            <a:ext cx="8136904" cy="369332"/>
          </a:xfrm>
          <a:prstGeom prst="rect">
            <a:avLst/>
          </a:prstGeom>
          <a:noFill/>
        </p:spPr>
        <p:txBody>
          <a:bodyPr wrap="square" rtlCol="0">
            <a:spAutoFit/>
          </a:bodyPr>
          <a:lstStyle/>
          <a:p>
            <a:endParaRPr lang="fr-FR" dirty="0" smtClean="0"/>
          </a:p>
        </p:txBody>
      </p:sp>
      <p:sp>
        <p:nvSpPr>
          <p:cNvPr id="7" name="ZoneTexte 6"/>
          <p:cNvSpPr txBox="1"/>
          <p:nvPr/>
        </p:nvSpPr>
        <p:spPr>
          <a:xfrm>
            <a:off x="467545" y="1268760"/>
            <a:ext cx="8208912" cy="5078313"/>
          </a:xfrm>
          <a:prstGeom prst="rect">
            <a:avLst/>
          </a:prstGeom>
          <a:noFill/>
        </p:spPr>
        <p:txBody>
          <a:bodyPr wrap="square" rtlCol="0">
            <a:spAutoFit/>
          </a:bodyPr>
          <a:lstStyle/>
          <a:p>
            <a:pPr>
              <a:buFontTx/>
              <a:buChar char="-"/>
            </a:pPr>
            <a:r>
              <a:rPr lang="fr-FR" dirty="0" smtClean="0"/>
              <a:t> CPPM :</a:t>
            </a:r>
          </a:p>
          <a:p>
            <a:pPr lvl="1">
              <a:buFontTx/>
              <a:buChar char="-"/>
            </a:pPr>
            <a:r>
              <a:rPr lang="fr-FR" dirty="0" smtClean="0"/>
              <a:t> Passage à 10 Gb/s effectif pour cœur et ne posera pas de </a:t>
            </a:r>
            <a:r>
              <a:rPr lang="fr-FR" dirty="0" err="1" smtClean="0"/>
              <a:t>pb</a:t>
            </a:r>
            <a:r>
              <a:rPr lang="fr-FR" dirty="0" smtClean="0"/>
              <a:t> pour l’interconnexion des sites LUMINYGRID ; pas encore fait sur RENATER par contre</a:t>
            </a:r>
          </a:p>
          <a:p>
            <a:pPr lvl="1">
              <a:buFontTx/>
              <a:buChar char="-"/>
            </a:pPr>
            <a:r>
              <a:rPr lang="fr-FR" dirty="0" smtClean="0"/>
              <a:t> Des incertitudes sur le financement de LUMINYGRID : 10% assurés </a:t>
            </a:r>
          </a:p>
          <a:p>
            <a:pPr lvl="1">
              <a:buFontTx/>
              <a:buChar char="-"/>
            </a:pPr>
            <a:r>
              <a:rPr lang="fr-FR" dirty="0" smtClean="0"/>
              <a:t> Les infrastructures seront exclues du financement</a:t>
            </a:r>
          </a:p>
          <a:p>
            <a:pPr lvl="1">
              <a:buFontTx/>
              <a:buChar char="-"/>
            </a:pPr>
            <a:r>
              <a:rPr lang="fr-FR" dirty="0" smtClean="0"/>
              <a:t> Vu les infrastructures des autres sites une majorité des matériels devraient être au CPPM dans un premier temps</a:t>
            </a:r>
          </a:p>
          <a:p>
            <a:pPr lvl="1">
              <a:buFontTx/>
              <a:buChar char="-"/>
            </a:pPr>
            <a:r>
              <a:rPr lang="fr-FR" dirty="0" smtClean="0"/>
              <a:t> 600k€ d’infrastructure nécessaires : demande au CNRS</a:t>
            </a:r>
          </a:p>
          <a:p>
            <a:pPr>
              <a:buFontTx/>
              <a:buChar char="-"/>
            </a:pPr>
            <a:r>
              <a:rPr lang="fr-FR" dirty="0" smtClean="0"/>
              <a:t>  LLR </a:t>
            </a:r>
          </a:p>
          <a:p>
            <a:pPr lvl="1">
              <a:buFontTx/>
              <a:buChar char="-"/>
            </a:pPr>
            <a:r>
              <a:rPr lang="fr-FR" dirty="0" smtClean="0"/>
              <a:t> L'installation de 200 KVA en plus en non secourus a été réalisée et livrée : opérationnel</a:t>
            </a:r>
            <a:br>
              <a:rPr lang="fr-FR" dirty="0" smtClean="0"/>
            </a:br>
            <a:r>
              <a:rPr lang="fr-FR" dirty="0" smtClean="0"/>
              <a:t>- L'installation des 200 KVA ondulés en plus est à l'étude pour la fin 2010, ou au plus tard en 2011. </a:t>
            </a:r>
          </a:p>
          <a:p>
            <a:pPr lvl="1"/>
            <a:r>
              <a:rPr lang="fr-FR" dirty="0" smtClean="0">
                <a:sym typeface="Wingdings" pitchFamily="2" charset="2"/>
              </a:rPr>
              <a:t> Pas de </a:t>
            </a:r>
            <a:r>
              <a:rPr lang="fr-FR" dirty="0" err="1" smtClean="0">
                <a:sym typeface="Wingdings" pitchFamily="2" charset="2"/>
              </a:rPr>
              <a:t>pb</a:t>
            </a:r>
            <a:r>
              <a:rPr lang="fr-FR" dirty="0" smtClean="0"/>
              <a:t/>
            </a:r>
            <a:br>
              <a:rPr lang="fr-FR" dirty="0" smtClean="0"/>
            </a:br>
            <a:endParaRPr lang="fr-FR" dirty="0" smtClean="0"/>
          </a:p>
          <a:p>
            <a:pPr lvl="1">
              <a:buFontTx/>
              <a:buChar char="-"/>
            </a:pPr>
            <a:endParaRPr lang="fr-FR" dirty="0" smtClean="0"/>
          </a:p>
          <a:p>
            <a:pPr lvl="1">
              <a:buFontTx/>
              <a:buChar char="-"/>
            </a:pPr>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La suite …..</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6" name="ZoneTexte 5"/>
          <p:cNvSpPr txBox="1"/>
          <p:nvPr/>
        </p:nvSpPr>
        <p:spPr>
          <a:xfrm>
            <a:off x="539552" y="908720"/>
            <a:ext cx="8136904" cy="6740307"/>
          </a:xfrm>
          <a:prstGeom prst="rect">
            <a:avLst/>
          </a:prstGeom>
          <a:noFill/>
        </p:spPr>
        <p:txBody>
          <a:bodyPr wrap="square" rtlCol="0">
            <a:spAutoFit/>
          </a:bodyPr>
          <a:lstStyle/>
          <a:p>
            <a:pPr>
              <a:buFontTx/>
              <a:buChar char="-"/>
            </a:pPr>
            <a:r>
              <a:rPr lang="fr-FR" dirty="0" smtClean="0"/>
              <a:t> L’actualisation montre que les problèmes sont toujours là, voire même s’accentuent sur certains sites</a:t>
            </a:r>
          </a:p>
          <a:p>
            <a:pPr>
              <a:buFontTx/>
              <a:buChar char="-"/>
            </a:pPr>
            <a:r>
              <a:rPr lang="fr-FR" dirty="0" smtClean="0"/>
              <a:t> Quels seront réellement les incidences de ces problèmes d’infrastructure  sur les plans de croissance par rapport aux objectifs LCG ?</a:t>
            </a:r>
          </a:p>
          <a:p>
            <a:pPr>
              <a:buFontTx/>
              <a:buChar char="-"/>
            </a:pPr>
            <a:r>
              <a:rPr lang="fr-FR" dirty="0" smtClean="0"/>
              <a:t> Le rapport a permis de mettre en évidence les problèmes et de discuter de ces points de façon ouverte ; il n’a eu pour l’instant que peu d’effet financier étant donné l’année difficile sur le plan budgétaire</a:t>
            </a:r>
          </a:p>
          <a:p>
            <a:endParaRPr lang="fr-FR" dirty="0" smtClean="0"/>
          </a:p>
          <a:p>
            <a:pPr>
              <a:buFont typeface="Wingdings"/>
              <a:buChar char="à"/>
            </a:pPr>
            <a:r>
              <a:rPr lang="fr-FR" dirty="0" smtClean="0">
                <a:sym typeface="Wingdings" pitchFamily="2" charset="2"/>
              </a:rPr>
              <a:t>  </a:t>
            </a:r>
            <a:r>
              <a:rPr lang="fr-FR" dirty="0" smtClean="0">
                <a:solidFill>
                  <a:srgbClr val="FF0000"/>
                </a:solidFill>
                <a:sym typeface="Wingdings" pitchFamily="2" charset="2"/>
              </a:rPr>
              <a:t>Y a-t-il un intérêt à faire vivre ce document, à l’aide d’un tableau de suivi ?</a:t>
            </a:r>
          </a:p>
          <a:p>
            <a:endParaRPr lang="fr-FR" dirty="0" smtClean="0">
              <a:sym typeface="Wingdings" pitchFamily="2" charset="2"/>
            </a:endParaRPr>
          </a:p>
          <a:p>
            <a:r>
              <a:rPr lang="fr-FR" dirty="0" smtClean="0">
                <a:sym typeface="Wingdings" pitchFamily="2" charset="2"/>
              </a:rPr>
              <a:t>Si OUI :</a:t>
            </a:r>
          </a:p>
          <a:p>
            <a:pPr lvl="0"/>
            <a:r>
              <a:rPr lang="fr-FR" dirty="0" smtClean="0">
                <a:sym typeface="Wingdings" pitchFamily="2" charset="2"/>
              </a:rPr>
              <a:t>- Q</a:t>
            </a:r>
            <a:r>
              <a:rPr lang="fr-FR" dirty="0" smtClean="0"/>
              <a:t>ui fait le suivi :  LCG-France ou comité Ad Hoc ou Groupe de travail au sein de LCG-France ?</a:t>
            </a:r>
          </a:p>
          <a:p>
            <a:pPr lvl="0"/>
            <a:r>
              <a:rPr lang="fr-FR" dirty="0" smtClean="0"/>
              <a:t>- Comment se fera l’actualisation les années suivantes (enquête mail..) ?</a:t>
            </a:r>
          </a:p>
          <a:p>
            <a:pPr lvl="0"/>
            <a:r>
              <a:rPr lang="fr-FR" dirty="0" smtClean="0"/>
              <a:t>- Définir un format des fichiers de suivi </a:t>
            </a:r>
          </a:p>
          <a:p>
            <a:pPr lvl="0">
              <a:buFontTx/>
              <a:buChar char="-"/>
            </a:pPr>
            <a:r>
              <a:rPr lang="fr-FR" dirty="0" smtClean="0"/>
              <a:t> Quand faire la réactualisation (dates jalons / 1 ou 2 fois par an…..) ?</a:t>
            </a:r>
          </a:p>
          <a:p>
            <a:pPr lvl="0">
              <a:buFontTx/>
              <a:buChar char="-"/>
            </a:pPr>
            <a:endParaRPr lang="fr-FR" dirty="0" smtClean="0"/>
          </a:p>
          <a:p>
            <a:pPr lvl="0"/>
            <a:r>
              <a:rPr lang="fr-FR" dirty="0" smtClean="0">
                <a:solidFill>
                  <a:srgbClr val="FF0000"/>
                </a:solidFill>
                <a:sym typeface="Wingdings" pitchFamily="2" charset="2"/>
              </a:rPr>
              <a:t>  VOS AVIS !</a:t>
            </a:r>
            <a:endParaRPr lang="fr-FR" dirty="0" smtClean="0">
              <a:solidFill>
                <a:srgbClr val="FF0000"/>
              </a:solidFill>
            </a:endParaRPr>
          </a:p>
          <a:p>
            <a:endParaRPr lang="fr-FR" dirty="0" smtClean="0">
              <a:sym typeface="Wingdings" pitchFamily="2" charset="2"/>
            </a:endParaRPr>
          </a:p>
          <a:p>
            <a:pPr>
              <a:buFont typeface="Wingdings"/>
              <a:buChar char="à"/>
            </a:pPr>
            <a:endParaRPr lang="fr-FR" dirty="0" smtClean="0">
              <a:sym typeface="Wingdings" pitchFamily="2" charset="2"/>
            </a:endParaRPr>
          </a:p>
          <a:p>
            <a:pPr>
              <a:buFont typeface="Wingdings"/>
              <a:buChar char="à"/>
            </a:pPr>
            <a:endParaRPr lang="fr-FR" dirty="0" smtClean="0">
              <a:sym typeface="Wingdings" pitchFamily="2" charset="2"/>
            </a:endParaRPr>
          </a:p>
          <a:p>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L’enquête</a:t>
            </a:r>
            <a:endParaRPr lang="fr-FR" dirty="0"/>
          </a:p>
        </p:txBody>
      </p:sp>
      <p:sp>
        <p:nvSpPr>
          <p:cNvPr id="4" name="ZoneTexte 3"/>
          <p:cNvSpPr txBox="1"/>
          <p:nvPr/>
        </p:nvSpPr>
        <p:spPr>
          <a:xfrm>
            <a:off x="395536" y="836712"/>
            <a:ext cx="8280920" cy="5355312"/>
          </a:xfrm>
          <a:prstGeom prst="rect">
            <a:avLst/>
          </a:prstGeom>
          <a:noFill/>
        </p:spPr>
        <p:txBody>
          <a:bodyPr wrap="square" rtlCol="0">
            <a:spAutoFit/>
          </a:bodyPr>
          <a:lstStyle/>
          <a:p>
            <a:pPr marL="342900" indent="-342900">
              <a:buFont typeface="Arial" pitchFamily="34" charset="0"/>
              <a:buChar char="•"/>
            </a:pPr>
            <a:r>
              <a:rPr lang="fr-FR" sz="2000" dirty="0" smtClean="0"/>
              <a:t>Une discussion « animée » à la réunion des RI IN2P3 de juillet 2009</a:t>
            </a:r>
          </a:p>
          <a:p>
            <a:pPr marL="342900" indent="-342900">
              <a:buFont typeface="Arial" pitchFamily="34" charset="0"/>
              <a:buChar char="•"/>
            </a:pPr>
            <a:r>
              <a:rPr lang="fr-FR" sz="2000" dirty="0" smtClean="0"/>
              <a:t>Lettre de mission IN2P3 à un comité de 4 personnes : </a:t>
            </a:r>
          </a:p>
          <a:p>
            <a:pPr marL="800100" lvl="1" indent="-342900">
              <a:buFont typeface="Arial" pitchFamily="34" charset="0"/>
              <a:buChar char="•"/>
            </a:pPr>
            <a:r>
              <a:rPr lang="fr-FR" dirty="0" smtClean="0"/>
              <a:t>Cible</a:t>
            </a:r>
            <a:r>
              <a:rPr lang="fr-FR" sz="2400" dirty="0" smtClean="0"/>
              <a:t>  : </a:t>
            </a:r>
            <a:r>
              <a:rPr lang="fr-FR" dirty="0" smtClean="0"/>
              <a:t>T2 et T3 de l’IN2P3 liés aux expériences LHC</a:t>
            </a:r>
          </a:p>
          <a:p>
            <a:pPr lvl="1">
              <a:buFont typeface="Arial" pitchFamily="34" charset="0"/>
              <a:buChar char="•"/>
            </a:pPr>
            <a:r>
              <a:rPr lang="fr-FR" sz="2400" dirty="0" smtClean="0"/>
              <a:t>   </a:t>
            </a:r>
            <a:r>
              <a:rPr lang="fr-FR" dirty="0" smtClean="0"/>
              <a:t>Mission</a:t>
            </a:r>
            <a:r>
              <a:rPr lang="fr-FR" sz="2400" dirty="0" smtClean="0"/>
              <a:t> : « </a:t>
            </a:r>
            <a:r>
              <a:rPr lang="fr-FR" dirty="0">
                <a:solidFill>
                  <a:srgbClr val="FF0000"/>
                </a:solidFill>
              </a:rPr>
              <a:t>Le but du comité est de collecter des informations sur les infrastructures et leur mode de financement, d’analyser les perspectives des T2/3 et de produire un rapport sur la situation de l'infrastructure de la grille non-T1 pour la prochaine période (2010-2014). </a:t>
            </a:r>
            <a:r>
              <a:rPr lang="fr-FR" dirty="0" smtClean="0"/>
              <a:t>» Evaluer notamment le risque de ne pas tenir les engagements vis-à-vis de LCG.</a:t>
            </a:r>
          </a:p>
          <a:p>
            <a:pPr lvl="1">
              <a:buFont typeface="Arial" pitchFamily="34" charset="0"/>
              <a:buChar char="•"/>
            </a:pPr>
            <a:r>
              <a:rPr lang="fr-FR" dirty="0"/>
              <a:t> </a:t>
            </a:r>
            <a:r>
              <a:rPr lang="fr-FR" dirty="0" smtClean="0"/>
              <a:t>   Dans les objectifs : «</a:t>
            </a:r>
            <a:r>
              <a:rPr lang="fr-FR" dirty="0" smtClean="0">
                <a:solidFill>
                  <a:srgbClr val="FF0000"/>
                </a:solidFill>
              </a:rPr>
              <a:t> Des </a:t>
            </a:r>
            <a:r>
              <a:rPr lang="fr-FR" dirty="0">
                <a:solidFill>
                  <a:srgbClr val="FF0000"/>
                </a:solidFill>
              </a:rPr>
              <a:t>proposition sur les algorithmes à mettre en place pour </a:t>
            </a:r>
            <a:r>
              <a:rPr lang="fr-FR" dirty="0" smtClean="0">
                <a:solidFill>
                  <a:srgbClr val="FF0000"/>
                </a:solidFill>
              </a:rPr>
              <a:t>suivre </a:t>
            </a:r>
            <a:r>
              <a:rPr lang="fr-FR" dirty="0">
                <a:solidFill>
                  <a:srgbClr val="FF0000"/>
                </a:solidFill>
              </a:rPr>
              <a:t>les infrastructures dans les T2/T3 de l’IN2P3 </a:t>
            </a:r>
          </a:p>
          <a:p>
            <a:pPr lvl="2"/>
            <a:r>
              <a:rPr lang="fr-FR" sz="2400" dirty="0">
                <a:solidFill>
                  <a:srgbClr val="FF0000"/>
                </a:solidFill>
              </a:rPr>
              <a:t>o </a:t>
            </a:r>
            <a:r>
              <a:rPr lang="fr-FR" dirty="0">
                <a:solidFill>
                  <a:srgbClr val="FF0000"/>
                </a:solidFill>
              </a:rPr>
              <a:t>Une liste de paramètres à prendre en compte </a:t>
            </a:r>
          </a:p>
          <a:p>
            <a:pPr lvl="2"/>
            <a:r>
              <a:rPr lang="fr-FR" sz="2400" dirty="0">
                <a:solidFill>
                  <a:srgbClr val="FF0000"/>
                </a:solidFill>
              </a:rPr>
              <a:t>o </a:t>
            </a:r>
            <a:r>
              <a:rPr lang="fr-FR" dirty="0">
                <a:solidFill>
                  <a:srgbClr val="FF0000"/>
                </a:solidFill>
              </a:rPr>
              <a:t>Une liste de critères pour estimer les priorités a l’avenir</a:t>
            </a:r>
            <a:r>
              <a:rPr lang="fr-FR" dirty="0"/>
              <a:t> </a:t>
            </a:r>
            <a:r>
              <a:rPr lang="fr-FR" dirty="0" smtClean="0"/>
              <a:t>»</a:t>
            </a:r>
            <a:endParaRPr lang="fr-FR" dirty="0"/>
          </a:p>
          <a:p>
            <a:pPr>
              <a:buFont typeface="Arial" pitchFamily="34" charset="0"/>
              <a:buChar char="•"/>
            </a:pPr>
            <a:r>
              <a:rPr lang="fr-FR" dirty="0" smtClean="0"/>
              <a:t>     Collecte d’infos et </a:t>
            </a:r>
            <a:r>
              <a:rPr lang="fr-FR" sz="2000" dirty="0"/>
              <a:t>v</a:t>
            </a:r>
            <a:r>
              <a:rPr lang="fr-FR" sz="2000" dirty="0" smtClean="0"/>
              <a:t>isite  des 11 labos concernés </a:t>
            </a:r>
            <a:r>
              <a:rPr lang="fr-FR" sz="2000" dirty="0" smtClean="0">
                <a:sym typeface="Wingdings" pitchFamily="2" charset="2"/>
              </a:rPr>
              <a:t> 1 fiche par labo</a:t>
            </a:r>
            <a:endParaRPr lang="fr-FR" sz="2000" dirty="0" smtClean="0"/>
          </a:p>
          <a:p>
            <a:pPr>
              <a:buFont typeface="Arial" pitchFamily="34" charset="0"/>
              <a:buChar char="•"/>
            </a:pPr>
            <a:r>
              <a:rPr lang="fr-FR" sz="2000" dirty="0"/>
              <a:t> </a:t>
            </a:r>
            <a:r>
              <a:rPr lang="fr-FR" sz="2000" dirty="0" smtClean="0"/>
              <a:t>    Un document de 40 pages (rapport + tableaux Excel détaillés) remis à    l’IN2P3 fin décembre 2009</a:t>
            </a:r>
          </a:p>
          <a:p>
            <a:pPr>
              <a:buFont typeface="Arial" pitchFamily="34" charset="0"/>
              <a:buChar char="•"/>
            </a:pPr>
            <a:r>
              <a:rPr lang="fr-FR" sz="2000" dirty="0"/>
              <a:t> </a:t>
            </a:r>
            <a:r>
              <a:rPr lang="fr-FR" sz="2000" dirty="0" smtClean="0"/>
              <a:t>    Présentation à LCG-DIR et en réunion des RI des labos (janvier 2010)</a:t>
            </a:r>
            <a:endParaRPr lang="fr-FR" sz="2000" dirty="0"/>
          </a:p>
          <a:p>
            <a:pPr lvl="1">
              <a:buFont typeface="Arial" pitchFamily="34" charset="0"/>
              <a:buChar char="•"/>
            </a:pPr>
            <a:endParaRPr lang="fr-FR"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fontScale="90000"/>
          </a:bodyPr>
          <a:lstStyle/>
          <a:p>
            <a:r>
              <a:rPr lang="fr-FR" dirty="0" smtClean="0"/>
              <a:t>L’enquête : </a:t>
            </a:r>
            <a:r>
              <a:rPr lang="fr-FR" sz="2800" dirty="0" smtClean="0"/>
              <a:t>quelques éléments chiffrés 1/3</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smtClean="0"/>
              <a:t>LCG-France 25 juin 2010             Rapport sur les infrastructures des laboratoires          P.Reichstadt/P.Mora/S.Jezequel/T.Ollivier                </a:t>
            </a:r>
            <a:endParaRPr lang="fr-FR" dirty="0"/>
          </a:p>
        </p:txBody>
      </p:sp>
      <p:pic>
        <p:nvPicPr>
          <p:cNvPr id="1026" name="Picture 2" descr="final infra"/>
          <p:cNvPicPr>
            <a:picLocks noChangeAspect="1" noChangeArrowheads="1"/>
          </p:cNvPicPr>
          <p:nvPr/>
        </p:nvPicPr>
        <p:blipFill>
          <a:blip r:embed="rId2" cstate="print"/>
          <a:srcRect/>
          <a:stretch>
            <a:fillRect/>
          </a:stretch>
        </p:blipFill>
        <p:spPr bwMode="auto">
          <a:xfrm>
            <a:off x="179512" y="764704"/>
            <a:ext cx="6192688" cy="5913969"/>
          </a:xfrm>
          <a:prstGeom prst="rect">
            <a:avLst/>
          </a:prstGeom>
          <a:noFill/>
          <a:ln w="9525">
            <a:noFill/>
            <a:miter lim="800000"/>
            <a:headEnd/>
            <a:tailEnd/>
          </a:ln>
        </p:spPr>
      </p:pic>
      <p:sp>
        <p:nvSpPr>
          <p:cNvPr id="6" name="ZoneTexte 5"/>
          <p:cNvSpPr txBox="1"/>
          <p:nvPr/>
        </p:nvSpPr>
        <p:spPr>
          <a:xfrm>
            <a:off x="6372200" y="1268760"/>
            <a:ext cx="2771800" cy="3970318"/>
          </a:xfrm>
          <a:prstGeom prst="rect">
            <a:avLst/>
          </a:prstGeom>
          <a:noFill/>
        </p:spPr>
        <p:txBody>
          <a:bodyPr wrap="square" rtlCol="0">
            <a:spAutoFit/>
          </a:bodyPr>
          <a:lstStyle/>
          <a:p>
            <a:r>
              <a:rPr lang="fr-FR" dirty="0" smtClean="0"/>
              <a:t>EN 2012 :</a:t>
            </a:r>
          </a:p>
          <a:p>
            <a:endParaRPr lang="fr-FR" dirty="0" smtClean="0"/>
          </a:p>
          <a:p>
            <a:r>
              <a:rPr lang="fr-FR" dirty="0" smtClean="0"/>
              <a:t>6 labos auront atteint ou dépassé leur limite de puissance électrique disponible</a:t>
            </a:r>
          </a:p>
          <a:p>
            <a:endParaRPr lang="fr-FR" dirty="0" smtClean="0"/>
          </a:p>
          <a:p>
            <a:r>
              <a:rPr lang="fr-FR" dirty="0" smtClean="0"/>
              <a:t>9 labos auront atteint ou dépassé leur limite de capacité de refroidissement disponible  </a:t>
            </a:r>
          </a:p>
          <a:p>
            <a:r>
              <a:rPr lang="fr-FR" dirty="0" smtClean="0"/>
              <a:t>  </a:t>
            </a:r>
          </a:p>
          <a:p>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fontScale="90000"/>
          </a:bodyPr>
          <a:lstStyle/>
          <a:p>
            <a:r>
              <a:rPr lang="fr-FR" dirty="0" smtClean="0"/>
              <a:t>L’enquête : </a:t>
            </a:r>
            <a:r>
              <a:rPr lang="fr-FR" sz="2800" dirty="0" smtClean="0"/>
              <a:t>quelques éléments chiffrés 2/3</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pic>
        <p:nvPicPr>
          <p:cNvPr id="2051" name="Picture 3" descr="finances infra"/>
          <p:cNvPicPr>
            <a:picLocks noChangeAspect="1" noChangeArrowheads="1"/>
          </p:cNvPicPr>
          <p:nvPr/>
        </p:nvPicPr>
        <p:blipFill>
          <a:blip r:embed="rId2" cstate="print"/>
          <a:srcRect/>
          <a:stretch>
            <a:fillRect/>
          </a:stretch>
        </p:blipFill>
        <p:spPr bwMode="auto">
          <a:xfrm>
            <a:off x="251520" y="908720"/>
            <a:ext cx="5472607" cy="5408201"/>
          </a:xfrm>
          <a:prstGeom prst="rect">
            <a:avLst/>
          </a:prstGeom>
          <a:noFill/>
          <a:ln w="9525">
            <a:noFill/>
            <a:miter lim="800000"/>
            <a:headEnd/>
            <a:tailEnd/>
          </a:ln>
        </p:spPr>
      </p:pic>
      <p:sp>
        <p:nvSpPr>
          <p:cNvPr id="6" name="ZoneTexte 5"/>
          <p:cNvSpPr txBox="1"/>
          <p:nvPr/>
        </p:nvSpPr>
        <p:spPr>
          <a:xfrm>
            <a:off x="5940152" y="1268760"/>
            <a:ext cx="2952328" cy="3970318"/>
          </a:xfrm>
          <a:prstGeom prst="rect">
            <a:avLst/>
          </a:prstGeom>
          <a:noFill/>
        </p:spPr>
        <p:txBody>
          <a:bodyPr wrap="square" rtlCol="0">
            <a:spAutoFit/>
          </a:bodyPr>
          <a:lstStyle/>
          <a:p>
            <a:r>
              <a:rPr lang="fr-FR" dirty="0" smtClean="0"/>
              <a:t>2,7 M€ dépensés pour mettre à jour les infrastructures pour LCG.</a:t>
            </a:r>
          </a:p>
          <a:p>
            <a:r>
              <a:rPr lang="fr-FR" dirty="0" smtClean="0"/>
              <a:t>1,3 M€ à la charge de l’IN2P3 essentiellement à travers les RP et SE labos</a:t>
            </a:r>
          </a:p>
          <a:p>
            <a:endParaRPr lang="fr-FR" dirty="0" smtClean="0"/>
          </a:p>
          <a:p>
            <a:r>
              <a:rPr lang="fr-FR" dirty="0" smtClean="0"/>
              <a:t>(* Pour le LLR on n’estime pas la partie GRIF dans la salle construite par l’école)</a:t>
            </a:r>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fontScale="90000"/>
          </a:bodyPr>
          <a:lstStyle/>
          <a:p>
            <a:r>
              <a:rPr lang="fr-FR" dirty="0" smtClean="0"/>
              <a:t>L’enquête : </a:t>
            </a:r>
            <a:r>
              <a:rPr lang="fr-FR" sz="2800" dirty="0" smtClean="0"/>
              <a:t>quelques éléments chiffrés 3/3</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pic>
        <p:nvPicPr>
          <p:cNvPr id="2050" name="Picture 2" descr="electricite"/>
          <p:cNvPicPr>
            <a:picLocks noChangeAspect="1" noChangeArrowheads="1"/>
          </p:cNvPicPr>
          <p:nvPr/>
        </p:nvPicPr>
        <p:blipFill>
          <a:blip r:embed="rId2" cstate="print"/>
          <a:srcRect/>
          <a:stretch>
            <a:fillRect/>
          </a:stretch>
        </p:blipFill>
        <p:spPr bwMode="auto">
          <a:xfrm>
            <a:off x="395536" y="980728"/>
            <a:ext cx="4824536" cy="5288657"/>
          </a:xfrm>
          <a:prstGeom prst="rect">
            <a:avLst/>
          </a:prstGeom>
          <a:noFill/>
          <a:ln w="9525">
            <a:noFill/>
            <a:miter lim="800000"/>
            <a:headEnd/>
            <a:tailEnd/>
          </a:ln>
        </p:spPr>
      </p:pic>
      <p:sp>
        <p:nvSpPr>
          <p:cNvPr id="6" name="ZoneTexte 5"/>
          <p:cNvSpPr txBox="1"/>
          <p:nvPr/>
        </p:nvSpPr>
        <p:spPr>
          <a:xfrm>
            <a:off x="5580112" y="1196752"/>
            <a:ext cx="3312368" cy="3416320"/>
          </a:xfrm>
          <a:prstGeom prst="rect">
            <a:avLst/>
          </a:prstGeom>
          <a:noFill/>
        </p:spPr>
        <p:txBody>
          <a:bodyPr wrap="square" rtlCol="0">
            <a:spAutoFit/>
          </a:bodyPr>
          <a:lstStyle/>
          <a:p>
            <a:r>
              <a:rPr lang="fr-FR" dirty="0" smtClean="0"/>
              <a:t>433 k€/an de cout d’électricité</a:t>
            </a:r>
          </a:p>
          <a:p>
            <a:endParaRPr lang="fr-FR" dirty="0" smtClean="0"/>
          </a:p>
          <a:p>
            <a:r>
              <a:rPr lang="fr-FR" dirty="0" smtClean="0"/>
              <a:t>841 k€ à l’horizon 2012</a:t>
            </a:r>
          </a:p>
          <a:p>
            <a:endParaRPr lang="fr-FR" dirty="0" smtClean="0"/>
          </a:p>
          <a:p>
            <a:r>
              <a:rPr lang="fr-FR" dirty="0" smtClean="0"/>
              <a:t>Actuellement seulement 151 k€ à la charge  de l’IN2P3 : les universités ou écoles payent souvent les fluides</a:t>
            </a:r>
          </a:p>
          <a:p>
            <a:endParaRPr lang="fr-FR" dirty="0" smtClean="0"/>
          </a:p>
          <a:p>
            <a:r>
              <a:rPr lang="fr-FR" dirty="0" smtClean="0"/>
              <a:t>Quid de ce chiffre en 2012 si la DGGF CNRS est mise en place pour tous les labos IN2P3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a:bodyPr>
          <a:lstStyle/>
          <a:p>
            <a:r>
              <a:rPr lang="fr-FR" dirty="0" smtClean="0"/>
              <a:t>L’enquête : </a:t>
            </a:r>
            <a:r>
              <a:rPr lang="fr-FR" sz="2800" dirty="0" smtClean="0"/>
              <a:t>quelques tendances 1/2</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
        <p:nvSpPr>
          <p:cNvPr id="7" name="ZoneTexte 6"/>
          <p:cNvSpPr txBox="1"/>
          <p:nvPr/>
        </p:nvSpPr>
        <p:spPr>
          <a:xfrm>
            <a:off x="395536" y="1124744"/>
            <a:ext cx="7920881" cy="5078313"/>
          </a:xfrm>
          <a:prstGeom prst="rect">
            <a:avLst/>
          </a:prstGeom>
          <a:noFill/>
        </p:spPr>
        <p:txBody>
          <a:bodyPr wrap="square" rtlCol="0">
            <a:spAutoFit/>
          </a:bodyPr>
          <a:lstStyle/>
          <a:p>
            <a:pPr>
              <a:buFont typeface="Arial" pitchFamily="34" charset="0"/>
              <a:buChar char="•"/>
            </a:pPr>
            <a:r>
              <a:rPr lang="fr-FR" dirty="0" smtClean="0"/>
              <a:t> Un seul laboratoire n’utilise pas d’onduleur, ce qui est rendu possible par la bonne qualité du courant électrique.</a:t>
            </a:r>
          </a:p>
          <a:p>
            <a:r>
              <a:rPr lang="fr-FR" dirty="0" smtClean="0"/>
              <a:t>Certains sites partagent la charge entre courant secouru et courant direct. </a:t>
            </a:r>
          </a:p>
          <a:p>
            <a:r>
              <a:rPr lang="fr-FR" dirty="0" smtClean="0"/>
              <a:t>6 labos ont choisi d’alimenter les WN sur courant non secouru, les onduleurs ne supportant que les machines les plus critiques  : tendance qui se généralise</a:t>
            </a:r>
          </a:p>
          <a:p>
            <a:endParaRPr lang="fr-FR" dirty="0" smtClean="0"/>
          </a:p>
          <a:p>
            <a:pPr>
              <a:buFont typeface="Arial" pitchFamily="34" charset="0"/>
              <a:buChar char="•"/>
            </a:pPr>
            <a:r>
              <a:rPr lang="fr-FR" dirty="0" smtClean="0"/>
              <a:t>  Le réseau : il semble obligatoire de prévoir un débit de réseau de 10 </a:t>
            </a:r>
            <a:r>
              <a:rPr lang="fr-FR" dirty="0" err="1" smtClean="0"/>
              <a:t>Gbps</a:t>
            </a:r>
            <a:r>
              <a:rPr lang="fr-FR" dirty="0" smtClean="0"/>
              <a:t> en cœur de réseau : plusieurs laboratoires ont déjà un </a:t>
            </a:r>
            <a:r>
              <a:rPr lang="fr-FR" dirty="0" err="1" smtClean="0"/>
              <a:t>backbone</a:t>
            </a:r>
            <a:r>
              <a:rPr lang="fr-FR" dirty="0" smtClean="0"/>
              <a:t> à 10Gbps et ce sera surement vrai pour 100% des sites à fin 2010.</a:t>
            </a:r>
          </a:p>
          <a:p>
            <a:pPr>
              <a:buFont typeface="Arial" pitchFamily="34" charset="0"/>
              <a:buChar char="•"/>
            </a:pPr>
            <a:endParaRPr lang="fr-FR" dirty="0" smtClean="0"/>
          </a:p>
          <a:p>
            <a:pPr>
              <a:buFont typeface="Arial" pitchFamily="34" charset="0"/>
              <a:buChar char="•"/>
            </a:pPr>
            <a:r>
              <a:rPr lang="fr-FR" dirty="0" smtClean="0"/>
              <a:t> La taille des salles n’est pas un </a:t>
            </a:r>
            <a:r>
              <a:rPr lang="fr-FR" dirty="0" err="1" smtClean="0"/>
              <a:t>pb</a:t>
            </a:r>
            <a:r>
              <a:rPr lang="fr-FR" dirty="0" smtClean="0"/>
              <a:t>, ou du moins les sites arrivent à trouver des </a:t>
            </a:r>
            <a:r>
              <a:rPr lang="fr-FR" smtClean="0"/>
              <a:t>salles complémentaires.</a:t>
            </a:r>
            <a:endParaRPr lang="fr-FR" dirty="0" smtClean="0"/>
          </a:p>
          <a:p>
            <a:endParaRPr lang="fr-FR" dirty="0" smtClean="0"/>
          </a:p>
          <a:p>
            <a:pPr lvl="0">
              <a:buFont typeface="Arial" pitchFamily="34" charset="0"/>
              <a:buChar char="•"/>
            </a:pPr>
            <a:r>
              <a:rPr lang="fr-FR" dirty="0" smtClean="0"/>
              <a:t>  Les Ressources humaines : la charge de travail consistant à effectuer les choix, les achats, d’effectuer le suivi de mise en place puis de fonctionnement est assez difficile à chiffrer. Les réponses obtenues par les sites donnent une valeur approximative de l’ordre de 1/3 d’ETP pour le suivi des infrastructures.</a:t>
            </a:r>
          </a:p>
          <a:p>
            <a:pPr>
              <a:buFont typeface="Arial" pitchFamily="34" charset="0"/>
              <a:buChar char="•"/>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normAutofit/>
          </a:bodyPr>
          <a:lstStyle/>
          <a:p>
            <a:r>
              <a:rPr lang="fr-FR" dirty="0" smtClean="0"/>
              <a:t>L’enquête : </a:t>
            </a:r>
            <a:r>
              <a:rPr lang="fr-FR" sz="2800" smtClean="0"/>
              <a:t>quelques tendances 2/2</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pic>
        <p:nvPicPr>
          <p:cNvPr id="1026" name="Picture 2" descr="securite"/>
          <p:cNvPicPr>
            <a:picLocks noChangeAspect="1" noChangeArrowheads="1"/>
          </p:cNvPicPr>
          <p:nvPr/>
        </p:nvPicPr>
        <p:blipFill>
          <a:blip r:embed="rId2" cstate="print"/>
          <a:srcRect/>
          <a:stretch>
            <a:fillRect/>
          </a:stretch>
        </p:blipFill>
        <p:spPr bwMode="auto">
          <a:xfrm>
            <a:off x="171256" y="1772816"/>
            <a:ext cx="8972744" cy="3888432"/>
          </a:xfrm>
          <a:prstGeom prst="rect">
            <a:avLst/>
          </a:prstGeom>
          <a:noFill/>
          <a:ln w="9525">
            <a:noFill/>
            <a:miter lim="800000"/>
            <a:headEnd/>
            <a:tailEnd/>
          </a:ln>
        </p:spPr>
      </p:pic>
      <p:sp>
        <p:nvSpPr>
          <p:cNvPr id="7" name="ZoneTexte 6"/>
          <p:cNvSpPr txBox="1"/>
          <p:nvPr/>
        </p:nvSpPr>
        <p:spPr>
          <a:xfrm>
            <a:off x="2555776" y="1124744"/>
            <a:ext cx="3313728" cy="369332"/>
          </a:xfrm>
          <a:prstGeom prst="rect">
            <a:avLst/>
          </a:prstGeom>
          <a:noFill/>
        </p:spPr>
        <p:txBody>
          <a:bodyPr wrap="none" rtlCol="0">
            <a:spAutoFit/>
          </a:bodyPr>
          <a:lstStyle/>
          <a:p>
            <a:r>
              <a:rPr lang="fr-FR" dirty="0" smtClean="0"/>
              <a:t>La sécurisation des installations</a:t>
            </a:r>
            <a:endParaRPr lang="fr-FR" dirty="0"/>
          </a:p>
        </p:txBody>
      </p:sp>
      <p:sp>
        <p:nvSpPr>
          <p:cNvPr id="8" name="ZoneTexte 7"/>
          <p:cNvSpPr txBox="1"/>
          <p:nvPr/>
        </p:nvSpPr>
        <p:spPr>
          <a:xfrm>
            <a:off x="1979712" y="5877272"/>
            <a:ext cx="5325817" cy="369332"/>
          </a:xfrm>
          <a:prstGeom prst="rect">
            <a:avLst/>
          </a:prstGeom>
          <a:noFill/>
        </p:spPr>
        <p:txBody>
          <a:bodyPr wrap="none" rtlCol="0">
            <a:spAutoFit/>
          </a:bodyPr>
          <a:lstStyle/>
          <a:p>
            <a:r>
              <a:rPr lang="fr-FR" dirty="0" smtClean="0"/>
              <a:t>Cette sécurisation peut probablement être améliorée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L’enquête : </a:t>
            </a:r>
            <a:r>
              <a:rPr lang="fr-FR" sz="2800" dirty="0" smtClean="0"/>
              <a:t>l’état des labos 1/2</a:t>
            </a:r>
            <a:endParaRPr lang="fr-FR" sz="2800" dirty="0"/>
          </a:p>
        </p:txBody>
      </p:sp>
      <p:sp>
        <p:nvSpPr>
          <p:cNvPr id="4" name="ZoneTexte 3"/>
          <p:cNvSpPr txBox="1"/>
          <p:nvPr/>
        </p:nvSpPr>
        <p:spPr>
          <a:xfrm>
            <a:off x="395536" y="836712"/>
            <a:ext cx="8280920" cy="4708981"/>
          </a:xfrm>
          <a:prstGeom prst="rect">
            <a:avLst/>
          </a:prstGeom>
          <a:noFill/>
        </p:spPr>
        <p:txBody>
          <a:bodyPr wrap="square" rtlCol="0">
            <a:spAutoFit/>
          </a:bodyPr>
          <a:lstStyle/>
          <a:p>
            <a:endParaRPr lang="fr-FR" sz="2000" dirty="0" smtClean="0"/>
          </a:p>
          <a:p>
            <a:r>
              <a:rPr lang="fr-FR" sz="2000" dirty="0" smtClean="0">
                <a:solidFill>
                  <a:srgbClr val="FF0000"/>
                </a:solidFill>
              </a:rPr>
              <a:t>4</a:t>
            </a:r>
            <a:r>
              <a:rPr lang="fr-FR" sz="2000" dirty="0" smtClean="0"/>
              <a:t> sites ont des problèmes d’infrastructure mineurs qui peuvent être résolus par la mise en place d’un financement récurrent : LPSC, LLR, IPNO et LPNHE, sous réserve que ce dernier puisse intégrer sa nouvelle salle en 2010 . </a:t>
            </a:r>
          </a:p>
          <a:p>
            <a:endParaRPr lang="fr-FR" sz="2000" dirty="0" smtClean="0"/>
          </a:p>
          <a:p>
            <a:r>
              <a:rPr lang="fr-FR" sz="2000" dirty="0" smtClean="0">
                <a:solidFill>
                  <a:srgbClr val="FF0000"/>
                </a:solidFill>
              </a:rPr>
              <a:t> 5</a:t>
            </a:r>
            <a:r>
              <a:rPr lang="fr-FR" sz="2000" dirty="0" smtClean="0"/>
              <a:t> laboratoires auront, pour assurer leurs engagements, des besoins qui probablement dépasseront la capacité de financement des laboratoires et le financement récurrent des infrastructures. Ces laboratoires auront donc un besoin ponctuel de l’IN2P3 pour résoudre quelques problèmes majeurs en infrastructure : SUBATECH, IPHC, IPNL, LPC et LAL.</a:t>
            </a:r>
          </a:p>
          <a:p>
            <a:endParaRPr lang="fr-FR" sz="2000" dirty="0" smtClean="0"/>
          </a:p>
          <a:p>
            <a:r>
              <a:rPr lang="fr-FR" sz="2000" dirty="0" smtClean="0">
                <a:solidFill>
                  <a:srgbClr val="FF0000"/>
                </a:solidFill>
              </a:rPr>
              <a:t>2</a:t>
            </a:r>
            <a:r>
              <a:rPr lang="fr-FR" sz="2000" dirty="0" smtClean="0"/>
              <a:t> laboratoires ont des projets de création de nouvelles salles informatiques, pour lesquels les financements ne sont pas totalement garantis : LAPP et CPPM.</a:t>
            </a:r>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16633"/>
            <a:ext cx="7772400" cy="1008112"/>
          </a:xfrm>
        </p:spPr>
        <p:txBody>
          <a:bodyPr/>
          <a:lstStyle/>
          <a:p>
            <a:r>
              <a:rPr lang="fr-FR" dirty="0" smtClean="0"/>
              <a:t>L’enquête : </a:t>
            </a:r>
            <a:r>
              <a:rPr lang="fr-FR" sz="2800" dirty="0" smtClean="0"/>
              <a:t>l’état des labos 2/2</a:t>
            </a:r>
            <a:endParaRPr lang="fr-FR" sz="2800" dirty="0"/>
          </a:p>
        </p:txBody>
      </p:sp>
      <p:sp>
        <p:nvSpPr>
          <p:cNvPr id="5" name="Espace réservé du pied de page 4"/>
          <p:cNvSpPr>
            <a:spLocks noGrp="1"/>
          </p:cNvSpPr>
          <p:nvPr>
            <p:ph type="ftr" sz="quarter" idx="11"/>
          </p:nvPr>
        </p:nvSpPr>
        <p:spPr>
          <a:xfrm>
            <a:off x="323528" y="6381328"/>
            <a:ext cx="8496944" cy="288925"/>
          </a:xfrm>
        </p:spPr>
        <p:txBody>
          <a:bodyPr/>
          <a:lstStyle/>
          <a:p>
            <a:r>
              <a:rPr lang="fr-FR" dirty="0" smtClean="0"/>
              <a:t>LCG-France 25 juin 2010             Rapport sur les infrastructures des laboratoires          </a:t>
            </a:r>
            <a:r>
              <a:rPr lang="fr-FR" dirty="0" err="1" smtClean="0"/>
              <a:t>P.Reichstadt</a:t>
            </a:r>
            <a:r>
              <a:rPr lang="fr-FR" dirty="0" smtClean="0"/>
              <a:t>/</a:t>
            </a:r>
            <a:r>
              <a:rPr lang="fr-FR" dirty="0" err="1" smtClean="0"/>
              <a:t>P.Mora</a:t>
            </a:r>
            <a:r>
              <a:rPr lang="fr-FR" dirty="0" smtClean="0"/>
              <a:t>/</a:t>
            </a:r>
            <a:r>
              <a:rPr lang="fr-FR" dirty="0" err="1" smtClean="0"/>
              <a:t>S.Jezequel</a:t>
            </a:r>
            <a:r>
              <a:rPr lang="fr-FR" dirty="0" smtClean="0"/>
              <a:t>/</a:t>
            </a:r>
            <a:r>
              <a:rPr lang="fr-FR" dirty="0" err="1" smtClean="0"/>
              <a:t>T.Ollivier</a:t>
            </a:r>
            <a:r>
              <a:rPr lang="fr-FR" dirty="0" smtClean="0"/>
              <a:t>                </a:t>
            </a:r>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179512" y="1196752"/>
            <a:ext cx="8784370" cy="46302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371</TotalTime>
  <Words>1106</Words>
  <Application>Microsoft Office PowerPoint</Application>
  <PresentationFormat>Affichage à l'écran (4:3)</PresentationFormat>
  <Paragraphs>146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Promenade</vt:lpstr>
      <vt:lpstr>Plan</vt:lpstr>
      <vt:lpstr>L’enquête</vt:lpstr>
      <vt:lpstr>L’enquête : quelques éléments chiffrés 1/3</vt:lpstr>
      <vt:lpstr>L’enquête : quelques éléments chiffrés 2/3</vt:lpstr>
      <vt:lpstr>L’enquête : quelques éléments chiffrés 3/3</vt:lpstr>
      <vt:lpstr>L’enquête : quelques tendances 1/2</vt:lpstr>
      <vt:lpstr>L’enquête : quelques tendances 2/2</vt:lpstr>
      <vt:lpstr>L’enquête : l’état des labos 1/2</vt:lpstr>
      <vt:lpstr>L’enquête : l’état des labos 2/2</vt:lpstr>
      <vt:lpstr>L’enquête : Les préconisations</vt:lpstr>
      <vt:lpstr>L’enquête : Ce qu’elle n’a pas pu quantifier</vt:lpstr>
      <vt:lpstr>Et depuis décembre : Finances</vt:lpstr>
      <vt:lpstr>Et depuis décembre : Actualisation 1/2</vt:lpstr>
      <vt:lpstr>Et depuis décembre : Actualisation 2/2</vt:lpstr>
      <vt:lpstr>La suite …..</vt:lpstr>
    </vt:vector>
  </TitlesOfParts>
  <Company>IN2P3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dc:title>
  <dc:creator>ollivier</dc:creator>
  <cp:lastModifiedBy>ollivier</cp:lastModifiedBy>
  <cp:revision>57</cp:revision>
  <dcterms:created xsi:type="dcterms:W3CDTF">2010-06-23T12:55:04Z</dcterms:created>
  <dcterms:modified xsi:type="dcterms:W3CDTF">2010-06-25T08:52:26Z</dcterms:modified>
</cp:coreProperties>
</file>