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627" autoAdjust="0"/>
  </p:normalViewPr>
  <p:slideViewPr>
    <p:cSldViewPr>
      <p:cViewPr varScale="1">
        <p:scale>
          <a:sx n="72" d="100"/>
          <a:sy n="72" d="100"/>
        </p:scale>
        <p:origin x="-3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23D17-F394-4C5A-91D3-2B6697B36525}" type="datetimeFigureOut">
              <a:rPr lang="en-GB" smtClean="0"/>
              <a:pPr/>
              <a:t>30/06/2010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11EF7-2EBD-4A8F-AA41-75A9A512863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“Network</a:t>
            </a:r>
            <a:r>
              <a:rPr lang="en-GB" baseline="0" dirty="0" smtClean="0"/>
              <a:t> is a bottleneck” implied to design sites as “walled cities” with two entrances: the CE and the SE.</a:t>
            </a:r>
          </a:p>
          <a:p>
            <a:r>
              <a:rPr lang="en-GB" baseline="0" dirty="0" smtClean="0"/>
              <a:t>Today, some sites have comparable WAN and LAN connectivity.</a:t>
            </a:r>
          </a:p>
          <a:p>
            <a:r>
              <a:rPr lang="en-GB" baseline="0" dirty="0" smtClean="0"/>
              <a:t>Transparent remote data access possible via xrootd.</a:t>
            </a:r>
          </a:p>
          <a:p>
            <a:r>
              <a:rPr lang="en-GB" baseline="0" dirty="0" smtClean="0"/>
              <a:t>Tape: copying from another site’s disk can be better than from one’s tape backend.</a:t>
            </a:r>
          </a:p>
          <a:p>
            <a:r>
              <a:rPr lang="en-GB" baseline="0" dirty="0" smtClean="0"/>
              <a:t>Some experiments stage from tape even if they have abundant disk.</a:t>
            </a:r>
          </a:p>
          <a:p>
            <a:r>
              <a:rPr lang="en-GB" baseline="0" dirty="0" smtClean="0"/>
              <a:t>Less structured transfers between T1’s and T2’s.</a:t>
            </a:r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11EF7-2EBD-4A8F-AA41-75A9A512863A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Xrootd</a:t>
            </a:r>
            <a:r>
              <a:rPr lang="en-US" dirty="0" smtClean="0"/>
              <a:t> at KIT could even implement the Strawman model, by looking for a file at another site instead of from tape when it is not on disk.</a:t>
            </a:r>
          </a:p>
          <a:p>
            <a:r>
              <a:rPr lang="en-US" dirty="0" smtClean="0"/>
              <a:t>Alice is very happy with it.</a:t>
            </a:r>
          </a:p>
          <a:p>
            <a:r>
              <a:rPr lang="en-US" dirty="0" smtClean="0"/>
              <a:t>With GPFS, recalls from tape reaching</a:t>
            </a:r>
            <a:r>
              <a:rPr lang="en-US" baseline="0" dirty="0" smtClean="0"/>
              <a:t> 500 MB/s (80% of tape drive nominal rate).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11EF7-2EBD-4A8F-AA41-75A9A512863A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Blocks automatically</a:t>
            </a:r>
            <a:r>
              <a:rPr lang="en-US" baseline="0" dirty="0" smtClean="0"/>
              <a:t> replicate.</a:t>
            </a:r>
          </a:p>
          <a:p>
            <a:r>
              <a:rPr lang="en-US" baseline="0" dirty="0" smtClean="0"/>
              <a:t>All data is </a:t>
            </a:r>
            <a:r>
              <a:rPr lang="en-US" baseline="0" dirty="0" err="1" smtClean="0"/>
              <a:t>checksummed</a:t>
            </a:r>
            <a:r>
              <a:rPr lang="en-US" baseline="0" dirty="0" smtClean="0"/>
              <a:t> on read.</a:t>
            </a:r>
          </a:p>
          <a:p>
            <a:r>
              <a:rPr lang="en-US" baseline="0" dirty="0" smtClean="0"/>
              <a:t>Easy to add/remove nodes.</a:t>
            </a:r>
          </a:p>
          <a:p>
            <a:r>
              <a:rPr lang="en-US" baseline="0" dirty="0" smtClean="0"/>
              <a:t>Incredibly fast metadata server.</a:t>
            </a:r>
          </a:p>
          <a:p>
            <a:r>
              <a:rPr lang="en-US" baseline="0" dirty="0" smtClean="0"/>
              <a:t>FUSE used to have a </a:t>
            </a:r>
            <a:r>
              <a:rPr lang="en-US" baseline="0" dirty="0" err="1" smtClean="0"/>
              <a:t>filesystem</a:t>
            </a:r>
            <a:r>
              <a:rPr lang="en-US" baseline="0" dirty="0" smtClean="0"/>
              <a:t>-like interface.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11EF7-2EBD-4A8F-AA41-75A9A512863A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Coral, use</a:t>
            </a:r>
            <a:r>
              <a:rPr lang="en-US" baseline="0" dirty="0" smtClean="0"/>
              <a:t> ROOT with HTTP as access protocol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11EF7-2EBD-4A8F-AA41-75A9A512863A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Moving to P2P;</a:t>
            </a:r>
            <a:r>
              <a:rPr lang="en-GB" baseline="0" dirty="0" smtClean="0"/>
              <a:t> expectations becoming unrealistic.</a:t>
            </a:r>
          </a:p>
          <a:p>
            <a:r>
              <a:rPr lang="en-GB" baseline="0" dirty="0" smtClean="0"/>
              <a:t>File-sets would make more efficient dataset placement on disk and tape and better support production workflows.</a:t>
            </a:r>
          </a:p>
          <a:p>
            <a:r>
              <a:rPr lang="en-GB" baseline="0" dirty="0" smtClean="0"/>
              <a:t>Would avoid to have to setup tape families; files could be spread over different disk servers to balance the load.</a:t>
            </a:r>
          </a:p>
          <a:p>
            <a:r>
              <a:rPr lang="en-GB" baseline="0" dirty="0" smtClean="0"/>
              <a:t>Demonstrator on economical, operational feasibility of disk archives; prove workflow simplification.</a:t>
            </a:r>
          </a:p>
          <a:p>
            <a:r>
              <a:rPr lang="en-GB" baseline="0" dirty="0" smtClean="0"/>
              <a:t>Clustered storage is supposed to be easier to operate independently of its size.</a:t>
            </a:r>
          </a:p>
          <a:p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11EF7-2EBD-4A8F-AA41-75A9A512863A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Intelligent defaults (which replica to read, which SE to write on) + possibility to specify.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11EF7-2EBD-4A8F-AA41-75A9A512863A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Now ACLs are defined</a:t>
            </a:r>
            <a:r>
              <a:rPr lang="en-GB" baseline="0" dirty="0" smtClean="0"/>
              <a:t> in central catalogue, SRM and SE!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11EF7-2EBD-4A8F-AA41-75A9A512863A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Optimizations:</a:t>
            </a:r>
            <a:endParaRPr lang="en-GB" baseline="0" dirty="0" smtClean="0"/>
          </a:p>
          <a:p>
            <a:pPr marL="228600" indent="-228600">
              <a:buAutoNum type="arabicParenR"/>
            </a:pPr>
            <a:r>
              <a:rPr lang="en-GB" baseline="0" dirty="0" smtClean="0"/>
              <a:t>Job becomes “memory-rich”</a:t>
            </a:r>
          </a:p>
          <a:p>
            <a:pPr marL="228600" indent="-228600">
              <a:buAutoNum type="arabicParenR"/>
            </a:pPr>
            <a:r>
              <a:rPr lang="en-GB" baseline="0" dirty="0" smtClean="0"/>
              <a:t>Coordinated I/O</a:t>
            </a:r>
          </a:p>
          <a:p>
            <a:pPr marL="228600" indent="-228600">
              <a:buAutoNum type="arabicParenR"/>
            </a:pPr>
            <a:r>
              <a:rPr lang="en-GB" baseline="0" dirty="0" smtClean="0"/>
              <a:t>Reduced external connections</a:t>
            </a:r>
          </a:p>
          <a:p>
            <a:pPr marL="228600" indent="-228600">
              <a:buAutoNum type="arabicParenR"/>
            </a:pPr>
            <a:r>
              <a:rPr lang="en-GB" baseline="0" dirty="0" smtClean="0"/>
              <a:t>Local </a:t>
            </a:r>
            <a:r>
              <a:rPr lang="en-GB" baseline="0" smtClean="0"/>
              <a:t>output merging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11EF7-2EBD-4A8F-AA41-75A9A512863A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CMS does serial access, ATLAS does random access.</a:t>
            </a:r>
          </a:p>
          <a:p>
            <a:r>
              <a:rPr lang="en-GB" dirty="0" smtClean="0"/>
              <a:t>AFS VICE/Lustre allows</a:t>
            </a:r>
            <a:r>
              <a:rPr lang="en-GB" baseline="0" dirty="0" smtClean="0"/>
              <a:t> to remove servers without a visible interruption and it is free.</a:t>
            </a:r>
          </a:p>
          <a:p>
            <a:r>
              <a:rPr lang="en-GB" baseline="0" dirty="0" smtClean="0"/>
              <a:t>Performance is sensitive to caching client-side.</a:t>
            </a:r>
          </a:p>
          <a:p>
            <a:r>
              <a:rPr lang="en-GB" baseline="0" dirty="0" smtClean="0"/>
              <a:t>Plan to add NFS 4.1 and use updated applications.</a:t>
            </a:r>
          </a:p>
          <a:p>
            <a:endParaRPr lang="en-GB" baseline="0" dirty="0" smtClean="0"/>
          </a:p>
          <a:p>
            <a:r>
              <a:rPr lang="en-GB" baseline="0" dirty="0" smtClean="0"/>
              <a:t>Use standard protocols and building blocks.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11EF7-2EBD-4A8F-AA41-75A9A512863A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P2P-like internal file discovery</a:t>
            </a:r>
          </a:p>
          <a:p>
            <a:r>
              <a:rPr lang="en-GB" dirty="0" smtClean="0"/>
              <a:t>Authorization UNIX-like,</a:t>
            </a:r>
            <a:r>
              <a:rPr lang="en-GB" baseline="0" dirty="0" smtClean="0"/>
              <a:t> simple shared secret, GSI, Kerberos, VOMS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11EF7-2EBD-4A8F-AA41-75A9A512863A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Abandon channels?</a:t>
            </a:r>
          </a:p>
          <a:p>
            <a:r>
              <a:rPr lang="en-GB" dirty="0" smtClean="0"/>
              <a:t>Use MQ to submit</a:t>
            </a:r>
            <a:r>
              <a:rPr lang="en-GB" baseline="0" dirty="0" smtClean="0"/>
              <a:t> anywhere?</a:t>
            </a:r>
          </a:p>
          <a:p>
            <a:r>
              <a:rPr lang="en-GB" dirty="0" smtClean="0"/>
              <a:t>Add</a:t>
            </a:r>
            <a:r>
              <a:rPr lang="en-GB" baseline="0" dirty="0" smtClean="0"/>
              <a:t> GUIDs to SE catalogue to remove need for local file catalogue.</a:t>
            </a:r>
          </a:p>
          <a:p>
            <a:r>
              <a:rPr lang="en-GB" baseline="0" dirty="0" err="1" smtClean="0"/>
              <a:t>AlienFC</a:t>
            </a:r>
            <a:r>
              <a:rPr lang="en-GB" baseline="0" dirty="0" smtClean="0"/>
              <a:t> supports various authentication systems (X.509, </a:t>
            </a:r>
            <a:r>
              <a:rPr lang="en-GB" baseline="0" dirty="0" err="1" smtClean="0"/>
              <a:t>ssh</a:t>
            </a:r>
            <a:r>
              <a:rPr lang="en-GB" baseline="0" dirty="0" smtClean="0"/>
              <a:t>, user/password, job tokens) and file collections.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11EF7-2EBD-4A8F-AA41-75A9A512863A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T2 storage is used as a cache and is accessed as a local file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11EF7-2EBD-4A8F-AA41-75A9A512863A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143000" y="0"/>
            <a:ext cx="8001000" cy="849313"/>
            <a:chOff x="1143000" y="0"/>
            <a:chExt cx="8001000" cy="849313"/>
          </a:xfrm>
        </p:grpSpPr>
        <p:pic>
          <p:nvPicPr>
            <p:cNvPr id="5" name="Picture 20" descr="banner-ITonly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43000" y="0"/>
              <a:ext cx="8001000" cy="849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itle 1"/>
            <p:cNvSpPr txBox="1">
              <a:spLocks/>
            </p:cNvSpPr>
            <p:nvPr userDrawn="1"/>
          </p:nvSpPr>
          <p:spPr bwMode="auto">
            <a:xfrm>
              <a:off x="1295400" y="0"/>
              <a:ext cx="5562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n-US" sz="3200" kern="0" dirty="0">
                  <a:solidFill>
                    <a:schemeClr val="bg1"/>
                  </a:solidFill>
                  <a:latin typeface="+mj-lt"/>
                  <a:ea typeface="+mj-ea"/>
                  <a:cs typeface="+mj-cs"/>
                </a:rPr>
                <a:t>Experiment Support</a:t>
              </a:r>
            </a:p>
          </p:txBody>
        </p:sp>
      </p:grpSp>
      <p:pic>
        <p:nvPicPr>
          <p:cNvPr id="7" name="Picture 20" descr="CERNlogo-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6172200"/>
            <a:ext cx="6191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0" y="6111875"/>
            <a:ext cx="12954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900" dirty="0">
                <a:latin typeface="Tahoma" pitchFamily="34" charset="0"/>
              </a:rPr>
              <a:t>CERN IT Department</a:t>
            </a:r>
          </a:p>
          <a:p>
            <a:pPr algn="r">
              <a:defRPr/>
            </a:pPr>
            <a:r>
              <a:rPr lang="en-US" sz="900">
                <a:latin typeface="Tahoma" pitchFamily="34" charset="0"/>
              </a:rPr>
              <a:t>CH-1211 Geneva </a:t>
            </a:r>
            <a:r>
              <a:rPr lang="en-US" sz="900" dirty="0">
                <a:latin typeface="Tahoma" pitchFamily="34" charset="0"/>
              </a:rPr>
              <a:t>23</a:t>
            </a:r>
          </a:p>
          <a:p>
            <a:pPr algn="r">
              <a:defRPr/>
            </a:pPr>
            <a:r>
              <a:rPr lang="en-US" sz="900" dirty="0">
                <a:latin typeface="Tahoma" pitchFamily="34" charset="0"/>
              </a:rPr>
              <a:t>Switzerland</a:t>
            </a:r>
          </a:p>
          <a:p>
            <a:pPr algn="r">
              <a:defRPr/>
            </a:pPr>
            <a:r>
              <a:rPr lang="en-US" sz="1100" b="1" dirty="0">
                <a:latin typeface="Tahoma" pitchFamily="34" charset="0"/>
              </a:rPr>
              <a:t>www.cern.ch/i</a:t>
            </a:r>
            <a:r>
              <a:rPr lang="en-US" sz="1000" b="1" dirty="0">
                <a:latin typeface="Tahoma" pitchFamily="34" charset="0"/>
              </a:rPr>
              <a:t>t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-76200" y="68263"/>
            <a:ext cx="1371600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dirty="0">
                <a:solidFill>
                  <a:schemeClr val="bg1"/>
                </a:solidFill>
              </a:rPr>
              <a:t>DB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0" name="Picture 18" descr="468557_82458359_plasma.jpg"/>
          <p:cNvPicPr>
            <a:picLocks noChangeAspect="1"/>
          </p:cNvPicPr>
          <p:nvPr/>
        </p:nvPicPr>
        <p:blipFill>
          <a:blip r:embed="rId4" cstate="print"/>
          <a:srcRect l="60654" t="4120" r="25140" b="2367"/>
          <a:stretch>
            <a:fillRect/>
          </a:stretch>
        </p:blipFill>
        <p:spPr bwMode="auto">
          <a:xfrm>
            <a:off x="0" y="0"/>
            <a:ext cx="12192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 bwMode="auto">
          <a:xfrm>
            <a:off x="-76200" y="68263"/>
            <a:ext cx="1371600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dirty="0">
                <a:solidFill>
                  <a:schemeClr val="bg1"/>
                </a:solidFill>
              </a:rPr>
              <a:t>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1752600"/>
            <a:ext cx="6553200" cy="1470025"/>
          </a:xfrm>
        </p:spPr>
        <p:txBody>
          <a:bodyPr/>
          <a:lstStyle>
            <a:lvl1pPr algn="ctr">
              <a:defRPr sz="3600" b="1">
                <a:solidFill>
                  <a:srgbClr val="3861A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505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3861AA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3053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305300" cy="5334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  <a:r>
              <a:rPr lang="en-US">
                <a:solidFill>
                  <a:srgbClr val="3861AA"/>
                </a:solidFill>
              </a:rPr>
              <a:t>Presentation title - </a:t>
            </a:r>
            <a:fld id="{C1C60B3F-86CB-475D-AB60-A8C6899936CD}" type="slidenum">
              <a:rPr lang="en-US">
                <a:solidFill>
                  <a:srgbClr val="3861AA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861AA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  <a:r>
              <a:rPr lang="en-US">
                <a:solidFill>
                  <a:srgbClr val="3861AA"/>
                </a:solidFill>
              </a:rPr>
              <a:t>Presentation title - </a:t>
            </a:r>
            <a:fld id="{C75ADE38-B01E-4602-BA72-6121A56F390E}" type="slidenum">
              <a:rPr lang="en-US">
                <a:solidFill>
                  <a:srgbClr val="3861AA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861AA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  <a:r>
              <a:rPr lang="en-US">
                <a:solidFill>
                  <a:srgbClr val="3861AA"/>
                </a:solidFill>
              </a:rPr>
              <a:t>Presentation title - </a:t>
            </a:r>
            <a:fld id="{B2111427-D640-4D43-8FDC-11951D252963}" type="slidenum">
              <a:rPr lang="en-US">
                <a:solidFill>
                  <a:srgbClr val="3861AA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861AA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057400" y="1752600"/>
            <a:ext cx="65532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algn="ctr">
              <a:defRPr sz="3600" b="1">
                <a:solidFill>
                  <a:srgbClr val="3861AA"/>
                </a:solidFill>
              </a:defRPr>
            </a:lvl1pPr>
          </a:lstStyle>
          <a:p>
            <a:pPr eaLnBrk="0" hangingPunct="0">
              <a:defRPr/>
            </a:pPr>
            <a:r>
              <a:rPr lang="en-US" kern="0" smtClean="0">
                <a:latin typeface="+mj-lt"/>
                <a:ea typeface="+mj-ea"/>
                <a:cs typeface="+mj-cs"/>
              </a:rPr>
              <a:t>Click to edit Master title style</a:t>
            </a:r>
            <a:endParaRPr lang="en-US" kern="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505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3861AA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0668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0668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  <a:r>
              <a:rPr lang="en-US">
                <a:solidFill>
                  <a:srgbClr val="3861AA"/>
                </a:solidFill>
              </a:rPr>
              <a:t>Presentation title - </a:t>
            </a:r>
            <a:fld id="{9BF5CFF8-3078-4631-B0E3-FE7BDAF8671D}" type="slidenum">
              <a:rPr lang="en-US">
                <a:solidFill>
                  <a:srgbClr val="3861AA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861AA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  <a:r>
              <a:rPr lang="en-US">
                <a:solidFill>
                  <a:srgbClr val="3861AA"/>
                </a:solidFill>
              </a:rPr>
              <a:t>Presentation title - </a:t>
            </a:r>
            <a:fld id="{00D360AC-03C4-4278-8B33-4991B3EB50D3}" type="slidenum">
              <a:rPr lang="en-US">
                <a:solidFill>
                  <a:srgbClr val="3861AA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861AA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</a:t>
            </a:r>
            <a:r>
              <a:rPr lang="en-US">
                <a:solidFill>
                  <a:srgbClr val="3861AA"/>
                </a:solidFill>
              </a:rPr>
              <a:t>Presentation title - </a:t>
            </a:r>
            <a:fld id="{AB0104E8-804D-4BEF-B716-06A3589FC53D}" type="slidenum">
              <a:rPr lang="en-US">
                <a:solidFill>
                  <a:srgbClr val="3861AA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861AA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banner-ITonl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43000" y="0"/>
            <a:ext cx="8001000" cy="8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0"/>
            <a:ext cx="5562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0668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05000" y="63246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solidFill>
                  <a:srgbClr val="00529E"/>
                </a:solidFill>
              </a:defRPr>
            </a:lvl1pPr>
          </a:lstStyle>
          <a:p>
            <a:endParaRPr lang="en-GB"/>
          </a:p>
        </p:txBody>
      </p:sp>
      <p:pic>
        <p:nvPicPr>
          <p:cNvPr id="1030" name="Picture 21" descr="CERNlogo-rgb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58200" y="6172200"/>
            <a:ext cx="6191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6" name="Text Box 22"/>
          <p:cNvSpPr txBox="1">
            <a:spLocks noChangeArrowheads="1"/>
          </p:cNvSpPr>
          <p:nvPr/>
        </p:nvSpPr>
        <p:spPr bwMode="auto">
          <a:xfrm>
            <a:off x="0" y="6111875"/>
            <a:ext cx="12954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900" dirty="0">
                <a:latin typeface="Tahoma" pitchFamily="34" charset="0"/>
              </a:rPr>
              <a:t>CERN IT Department</a:t>
            </a:r>
          </a:p>
          <a:p>
            <a:pPr algn="r">
              <a:defRPr/>
            </a:pPr>
            <a:r>
              <a:rPr lang="en-US" sz="900" dirty="0">
                <a:latin typeface="Tahoma" pitchFamily="34" charset="0"/>
              </a:rPr>
              <a:t>CH-1211 Geneva 23</a:t>
            </a:r>
          </a:p>
          <a:p>
            <a:pPr algn="r">
              <a:defRPr/>
            </a:pPr>
            <a:r>
              <a:rPr lang="en-US" sz="900" dirty="0">
                <a:latin typeface="Tahoma" pitchFamily="34" charset="0"/>
              </a:rPr>
              <a:t>Switzerland</a:t>
            </a:r>
          </a:p>
          <a:p>
            <a:pPr algn="r">
              <a:defRPr/>
            </a:pPr>
            <a:r>
              <a:rPr lang="en-US" sz="1100" b="1" dirty="0">
                <a:latin typeface="Tahoma" pitchFamily="34" charset="0"/>
              </a:rPr>
              <a:t>www.cern.ch/i</a:t>
            </a:r>
            <a:r>
              <a:rPr lang="en-US" sz="1000" b="1" dirty="0">
                <a:latin typeface="Tahoma" pitchFamily="34" charset="0"/>
              </a:rPr>
              <a:t>t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-76200" y="0"/>
            <a:ext cx="1371600" cy="6019800"/>
            <a:chOff x="-76200" y="0"/>
            <a:chExt cx="1371600" cy="6019800"/>
          </a:xfrm>
        </p:grpSpPr>
        <p:pic>
          <p:nvPicPr>
            <p:cNvPr id="1033" name="Picture 13" descr="468557_82458359_plasma.jpg"/>
            <p:cNvPicPr>
              <a:picLocks noChangeAspect="1"/>
            </p:cNvPicPr>
            <p:nvPr userDrawn="1"/>
          </p:nvPicPr>
          <p:blipFill>
            <a:blip r:embed="rId10" cstate="print"/>
            <a:srcRect l="25140" t="4120" r="60654" b="2367"/>
            <a:stretch>
              <a:fillRect/>
            </a:stretch>
          </p:blipFill>
          <p:spPr bwMode="auto">
            <a:xfrm flipH="1">
              <a:off x="0" y="0"/>
              <a:ext cx="1219200" cy="6019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Box 11"/>
            <p:cNvSpPr txBox="1"/>
            <p:nvPr userDrawn="1"/>
          </p:nvSpPr>
          <p:spPr bwMode="auto">
            <a:xfrm>
              <a:off x="-76200" y="68263"/>
              <a:ext cx="1371600" cy="7699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400" dirty="0">
                  <a:solidFill>
                    <a:schemeClr val="bg1"/>
                  </a:solidFill>
                </a:rPr>
                <a:t>ES</a:t>
              </a:r>
              <a:endParaRPr lang="en-US" sz="36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861AA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4F9E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E282B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banner-ITonl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43000" y="0"/>
            <a:ext cx="8001000" cy="8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11" descr="468557_82458359_plasma.jpg"/>
          <p:cNvPicPr>
            <a:picLocks noChangeAspect="1"/>
          </p:cNvPicPr>
          <p:nvPr/>
        </p:nvPicPr>
        <p:blipFill>
          <a:blip r:embed="rId9" cstate="print"/>
          <a:srcRect l="60654" t="11020" r="25140" b="76941"/>
          <a:stretch>
            <a:fillRect/>
          </a:stretch>
        </p:blipFill>
        <p:spPr bwMode="auto">
          <a:xfrm>
            <a:off x="0" y="0"/>
            <a:ext cx="1219200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0"/>
            <a:ext cx="5562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763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solidFill>
                  <a:srgbClr val="00529E"/>
                </a:solidFill>
              </a:defRPr>
            </a:lvl1pPr>
          </a:lstStyle>
          <a:p>
            <a:pPr>
              <a:defRPr/>
            </a:pPr>
            <a:r>
              <a:rPr lang="en-US"/>
              <a:t> </a:t>
            </a:r>
            <a:r>
              <a:rPr lang="en-US">
                <a:solidFill>
                  <a:srgbClr val="3861AA"/>
                </a:solidFill>
              </a:rPr>
              <a:t>Presentation title - </a:t>
            </a:r>
            <a:fld id="{50F4400B-BD86-4B4F-902B-2AF17FB00F83}" type="slidenum">
              <a:rPr lang="en-US">
                <a:solidFill>
                  <a:srgbClr val="3861AA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3861AA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82550"/>
            <a:ext cx="1371600" cy="585788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Experiment</a:t>
            </a: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</a:rPr>
              <a:t>Support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861AA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861AA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ndico.cern.ch/event/92416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800" dirty="0" smtClean="0"/>
              <a:t>Evolution of WLCG Data &amp; Storage Management </a:t>
            </a:r>
            <a:br>
              <a:rPr lang="en-GB" sz="2800" dirty="0" smtClean="0"/>
            </a:br>
            <a:r>
              <a:rPr lang="en-GB" sz="2800" dirty="0" smtClean="0"/>
              <a:t>Outcome of Amsterdam Jamboree</a:t>
            </a: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Andrea Sciabà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652120" y="4869160"/>
            <a:ext cx="3352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 err="1" smtClean="0"/>
              <a:t>Réunion</a:t>
            </a:r>
            <a:r>
              <a:rPr lang="en-GB" dirty="0" smtClean="0"/>
              <a:t> des sites LCG-France</a:t>
            </a:r>
            <a:br>
              <a:rPr lang="en-GB" dirty="0" smtClean="0"/>
            </a:br>
            <a:r>
              <a:rPr lang="en-GB" dirty="0" smtClean="0"/>
              <a:t>24-25 June, CPPM Marseille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Multicore and global namespaces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Problems with current way to use multicore CPUs (one job per core)</a:t>
            </a:r>
          </a:p>
          <a:p>
            <a:pPr lvl="1"/>
            <a:r>
              <a:rPr lang="en-GB" dirty="0" smtClean="0"/>
              <a:t>Increasing </a:t>
            </a:r>
            <a:r>
              <a:rPr lang="en-GB" b="1" dirty="0" smtClean="0"/>
              <a:t>memory</a:t>
            </a:r>
            <a:r>
              <a:rPr lang="en-GB" dirty="0" smtClean="0"/>
              <a:t> needs</a:t>
            </a:r>
          </a:p>
          <a:p>
            <a:pPr lvl="1"/>
            <a:r>
              <a:rPr lang="en-GB" dirty="0" smtClean="0"/>
              <a:t>Increasing independent </a:t>
            </a:r>
            <a:r>
              <a:rPr lang="en-GB" b="1" dirty="0" smtClean="0"/>
              <a:t>readers/writers</a:t>
            </a:r>
            <a:r>
              <a:rPr lang="en-GB" dirty="0" smtClean="0"/>
              <a:t> to disk</a:t>
            </a:r>
          </a:p>
          <a:p>
            <a:pPr lvl="1"/>
            <a:r>
              <a:rPr lang="en-GB" dirty="0" smtClean="0"/>
              <a:t>Increasing number of </a:t>
            </a:r>
            <a:r>
              <a:rPr lang="en-GB" b="1" dirty="0" smtClean="0"/>
              <a:t>incoherent jobs</a:t>
            </a:r>
            <a:r>
              <a:rPr lang="en-GB" dirty="0" smtClean="0"/>
              <a:t> competing for resources</a:t>
            </a:r>
          </a:p>
          <a:p>
            <a:r>
              <a:rPr lang="en-GB" dirty="0" smtClean="0"/>
              <a:t>Must learn how to use all cores by a single job</a:t>
            </a:r>
          </a:p>
          <a:p>
            <a:pPr lvl="1"/>
            <a:r>
              <a:rPr lang="en-GB" dirty="0" smtClean="0"/>
              <a:t>Will provide many opportunities for optimization</a:t>
            </a:r>
          </a:p>
          <a:p>
            <a:r>
              <a:rPr lang="en-GB" dirty="0" smtClean="0"/>
              <a:t>Global namespace</a:t>
            </a:r>
          </a:p>
          <a:p>
            <a:pPr lvl="1"/>
            <a:r>
              <a:rPr lang="en-GB" dirty="0" smtClean="0"/>
              <a:t>Look for viable implementations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15616" y="2852936"/>
            <a:ext cx="68900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 smtClean="0"/>
              <a:t>Second Day</a:t>
            </a:r>
            <a:endParaRPr lang="en-GB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File system tests and summary of IEEE MSST symposium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HEPIX storage WG is benchmarking several storage systems against CMS (serial access) and ATLAS (random access) applications</a:t>
            </a:r>
          </a:p>
          <a:p>
            <a:pPr lvl="1"/>
            <a:r>
              <a:rPr lang="en-GB" dirty="0" smtClean="0"/>
              <a:t>AFS, GPFS, Lustre, xrootd, dCache, </a:t>
            </a:r>
            <a:r>
              <a:rPr lang="en-GB" dirty="0" err="1" smtClean="0"/>
              <a:t>Hadoop</a:t>
            </a:r>
            <a:endParaRPr lang="en-GB" dirty="0" smtClean="0"/>
          </a:p>
          <a:p>
            <a:pPr lvl="1"/>
            <a:r>
              <a:rPr lang="en-GB" dirty="0" smtClean="0"/>
              <a:t>Metrics are </a:t>
            </a:r>
            <a:r>
              <a:rPr lang="en-GB" b="1" dirty="0" smtClean="0"/>
              <a:t>events/s</a:t>
            </a:r>
            <a:r>
              <a:rPr lang="en-GB" dirty="0" smtClean="0"/>
              <a:t>, </a:t>
            </a:r>
            <a:r>
              <a:rPr lang="en-GB" b="1" dirty="0" smtClean="0"/>
              <a:t>MB/s</a:t>
            </a:r>
          </a:p>
          <a:p>
            <a:r>
              <a:rPr lang="en-GB" dirty="0" smtClean="0"/>
              <a:t>Results “today” (work in progress)</a:t>
            </a:r>
          </a:p>
          <a:p>
            <a:pPr lvl="1"/>
            <a:r>
              <a:rPr lang="en-GB" dirty="0" smtClean="0"/>
              <a:t>GPFS excellent (but expensive)</a:t>
            </a:r>
          </a:p>
          <a:p>
            <a:pPr lvl="1"/>
            <a:r>
              <a:rPr lang="en-GB" dirty="0" smtClean="0"/>
              <a:t>AFS VICE/GPFS, AFS VICE/Lustre excellent</a:t>
            </a:r>
          </a:p>
          <a:p>
            <a:endParaRPr lang="en-GB" dirty="0" smtClean="0"/>
          </a:p>
          <a:p>
            <a:r>
              <a:rPr lang="en-GB" dirty="0" smtClean="0"/>
              <a:t>Highlights from discussions at IEEE MSST at Lake Tahoe</a:t>
            </a:r>
          </a:p>
          <a:p>
            <a:pPr lvl="1"/>
            <a:r>
              <a:rPr lang="en-GB" dirty="0" smtClean="0"/>
              <a:t>HEP DM too complex, unreliable, not standard, not reusable, expensive to manage</a:t>
            </a:r>
          </a:p>
          <a:p>
            <a:pPr lvl="1"/>
            <a:r>
              <a:rPr lang="en-GB" dirty="0" smtClean="0"/>
              <a:t>Should use standard protocols and building blocks</a:t>
            </a:r>
          </a:p>
          <a:p>
            <a:pPr lvl="1"/>
            <a:r>
              <a:rPr lang="en-GB" dirty="0" smtClean="0"/>
              <a:t>NFS 4.1 very attractive</a:t>
            </a:r>
          </a:p>
          <a:p>
            <a:pPr lvl="1"/>
            <a:r>
              <a:rPr lang="en-GB" dirty="0" smtClean="0"/>
              <a:t>SSDs not yet ready for production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3504310"/>
            <a:ext cx="7066789" cy="3093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NFS 4.1 and xrootd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NFS 4.1 is very attractive</a:t>
            </a:r>
          </a:p>
          <a:p>
            <a:pPr lvl="1"/>
            <a:r>
              <a:rPr lang="en-GB" dirty="0" smtClean="0"/>
              <a:t>Good for high latency, full security, standard protocol, </a:t>
            </a:r>
            <a:r>
              <a:rPr lang="en-GB" dirty="0" err="1" smtClean="0"/>
              <a:t>pNFS</a:t>
            </a:r>
            <a:r>
              <a:rPr lang="en-GB" dirty="0" smtClean="0"/>
              <a:t> scalable, industry support, available in OS, funded by EMI, simple migration path (for </a:t>
            </a:r>
            <a:r>
              <a:rPr lang="en-GB" dirty="0" err="1" smtClean="0"/>
              <a:t>dCache</a:t>
            </a:r>
            <a:r>
              <a:rPr lang="en-GB" dirty="0" smtClean="0"/>
              <a:t>)...</a:t>
            </a:r>
          </a:p>
          <a:p>
            <a:endParaRPr lang="en-GB" dirty="0" smtClean="0"/>
          </a:p>
          <a:p>
            <a:r>
              <a:rPr lang="en-GB" dirty="0" err="1" smtClean="0"/>
              <a:t>xrootd</a:t>
            </a:r>
            <a:r>
              <a:rPr lang="en-GB" dirty="0" smtClean="0"/>
              <a:t> is a well established solution for HEP use cases</a:t>
            </a:r>
          </a:p>
          <a:p>
            <a:pPr lvl="1"/>
            <a:r>
              <a:rPr lang="en-GB" dirty="0" smtClean="0"/>
              <a:t>Well integrated with ROOT</a:t>
            </a:r>
          </a:p>
          <a:p>
            <a:pPr lvl="1"/>
            <a:r>
              <a:rPr lang="en-GB" dirty="0" smtClean="0"/>
              <a:t>Catalogue consistency by definition</a:t>
            </a:r>
          </a:p>
          <a:p>
            <a:pPr lvl="1"/>
            <a:r>
              <a:rPr lang="en-GB" dirty="0" smtClean="0"/>
              <a:t>Seamless data access via LAN and WAN</a:t>
            </a:r>
          </a:p>
          <a:p>
            <a:pPr lvl="1"/>
            <a:r>
              <a:rPr lang="en-GB" dirty="0" smtClean="0"/>
              <a:t>Strongly plug-in based</a:t>
            </a:r>
          </a:p>
          <a:p>
            <a:r>
              <a:rPr lang="en-GB" dirty="0" smtClean="0"/>
              <a:t>Support is best effort by experts</a:t>
            </a:r>
          </a:p>
          <a:p>
            <a:r>
              <a:rPr lang="en-GB" dirty="0" smtClean="0"/>
              <a:t>Protocol partially coupled with implementation?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FTS and the file catalogues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FTS limitations</a:t>
            </a:r>
          </a:p>
          <a:p>
            <a:pPr lvl="1"/>
            <a:r>
              <a:rPr lang="en-GB" dirty="0" smtClean="0"/>
              <a:t>The </a:t>
            </a:r>
            <a:r>
              <a:rPr lang="en-GB" b="1" dirty="0" smtClean="0"/>
              <a:t>channel concept </a:t>
            </a:r>
            <a:r>
              <a:rPr lang="en-GB" dirty="0" smtClean="0"/>
              <a:t>is becoming </a:t>
            </a:r>
            <a:r>
              <a:rPr lang="en-GB" b="1" dirty="0" smtClean="0"/>
              <a:t>insufficient</a:t>
            </a:r>
            <a:r>
              <a:rPr lang="en-GB" dirty="0" smtClean="0"/>
              <a:t> for any-to-any transfers: abandon it?</a:t>
            </a:r>
          </a:p>
          <a:p>
            <a:pPr lvl="1"/>
            <a:r>
              <a:rPr lang="en-GB" dirty="0" smtClean="0"/>
              <a:t>Easy to </a:t>
            </a:r>
            <a:r>
              <a:rPr lang="en-GB" b="1" dirty="0" smtClean="0"/>
              <a:t>overload</a:t>
            </a:r>
            <a:r>
              <a:rPr lang="en-GB" dirty="0" smtClean="0"/>
              <a:t> the storage: </a:t>
            </a:r>
          </a:p>
          <a:p>
            <a:pPr lvl="1"/>
            <a:r>
              <a:rPr lang="en-GB" dirty="0" smtClean="0"/>
              <a:t>FTS server depends on the link: use </a:t>
            </a:r>
            <a:r>
              <a:rPr lang="en-GB" b="1" dirty="0" smtClean="0"/>
              <a:t>message queues </a:t>
            </a:r>
            <a:r>
              <a:rPr lang="en-GB" dirty="0" smtClean="0"/>
              <a:t>to submit anywhere?</a:t>
            </a:r>
          </a:p>
          <a:p>
            <a:pPr lvl="1"/>
            <a:r>
              <a:rPr lang="en-GB" dirty="0" smtClean="0"/>
              <a:t>Have the system choosing the source site?</a:t>
            </a:r>
          </a:p>
          <a:p>
            <a:pPr lvl="1"/>
            <a:r>
              <a:rPr lang="en-GB" dirty="0" smtClean="0"/>
              <a:t>Allow to </a:t>
            </a:r>
            <a:r>
              <a:rPr lang="en-GB" b="1" dirty="0" smtClean="0"/>
              <a:t>restart</a:t>
            </a:r>
            <a:r>
              <a:rPr lang="en-GB" dirty="0" smtClean="0"/>
              <a:t> partial transfers?</a:t>
            </a:r>
          </a:p>
          <a:p>
            <a:r>
              <a:rPr lang="en-GB" dirty="0" smtClean="0"/>
              <a:t>LFC: main issue is consistency (for any catalogue)</a:t>
            </a:r>
          </a:p>
          <a:p>
            <a:pPr lvl="1"/>
            <a:r>
              <a:rPr lang="en-GB" dirty="0" smtClean="0"/>
              <a:t>Solve it using a messaging system between the catalogues and the SEs?</a:t>
            </a:r>
          </a:p>
          <a:p>
            <a:r>
              <a:rPr lang="en-GB" dirty="0" smtClean="0"/>
              <a:t>AliEN File Catalogue</a:t>
            </a:r>
          </a:p>
          <a:p>
            <a:pPr lvl="1"/>
            <a:r>
              <a:rPr lang="en-GB" dirty="0" smtClean="0"/>
              <a:t>Provides a UNIX-like global namespace with quotas</a:t>
            </a:r>
          </a:p>
          <a:p>
            <a:pPr lvl="1"/>
            <a:r>
              <a:rPr lang="en-GB" dirty="0" smtClean="0"/>
              <a:t>Includes a powerful metadata catalogue</a:t>
            </a:r>
          </a:p>
          <a:p>
            <a:r>
              <a:rPr lang="en-GB" dirty="0" smtClean="0"/>
              <a:t>A comparison between LFC and </a:t>
            </a:r>
            <a:r>
              <a:rPr lang="en-GB" dirty="0" err="1" smtClean="0"/>
              <a:t>AliEN</a:t>
            </a:r>
            <a:r>
              <a:rPr lang="en-GB" dirty="0" smtClean="0"/>
              <a:t> FC is missing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CDN and SRM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Investigate Content Distribution Networks</a:t>
            </a:r>
          </a:p>
          <a:p>
            <a:pPr lvl="1"/>
            <a:r>
              <a:rPr lang="en-US" dirty="0" smtClean="0"/>
              <a:t>Network of disk caches where files are read from</a:t>
            </a:r>
          </a:p>
          <a:p>
            <a:pPr lvl="1"/>
            <a:r>
              <a:rPr lang="en-US" dirty="0" smtClean="0"/>
              <a:t>Use Distributed Hash Tables for cache resolution</a:t>
            </a:r>
          </a:p>
          <a:p>
            <a:pPr lvl="1"/>
            <a:r>
              <a:rPr lang="en-US" dirty="0" err="1" smtClean="0"/>
              <a:t>CoralCDN</a:t>
            </a:r>
            <a:r>
              <a:rPr lang="en-US" dirty="0" smtClean="0"/>
              <a:t> is a popular CDN, but there is no security</a:t>
            </a:r>
          </a:p>
          <a:p>
            <a:endParaRPr lang="en-US" dirty="0" smtClean="0"/>
          </a:p>
          <a:p>
            <a:r>
              <a:rPr lang="en-US" dirty="0" smtClean="0"/>
              <a:t>SRM problems</a:t>
            </a:r>
          </a:p>
          <a:p>
            <a:pPr lvl="1"/>
            <a:r>
              <a:rPr lang="en-US" dirty="0" smtClean="0"/>
              <a:t>Protocol development was rushed</a:t>
            </a:r>
          </a:p>
          <a:p>
            <a:pPr lvl="1"/>
            <a:r>
              <a:rPr lang="en-US" dirty="0" smtClean="0"/>
              <a:t>Overly complex space management</a:t>
            </a:r>
          </a:p>
          <a:p>
            <a:pPr lvl="1"/>
            <a:r>
              <a:rPr lang="en-US" dirty="0" smtClean="0"/>
              <a:t>Incoherent implementations</a:t>
            </a:r>
          </a:p>
          <a:p>
            <a:pPr lvl="1"/>
            <a:r>
              <a:rPr lang="en-US" dirty="0" smtClean="0"/>
              <a:t>Addresses both DM and data access</a:t>
            </a:r>
          </a:p>
          <a:p>
            <a:r>
              <a:rPr lang="en-US" dirty="0" smtClean="0"/>
              <a:t>SRM future a subset of it?</a:t>
            </a:r>
          </a:p>
          <a:p>
            <a:pPr lvl="1"/>
            <a:r>
              <a:rPr lang="en-US" dirty="0" smtClean="0"/>
              <a:t>Drop data access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and ARC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Smart caching makes access via WAN possible and efficient</a:t>
            </a:r>
          </a:p>
          <a:p>
            <a:pPr lvl="1"/>
            <a:r>
              <a:rPr lang="en-US" dirty="0" smtClean="0"/>
              <a:t>The TTreeCache reduces by a factor 10000 the number of network transactions</a:t>
            </a:r>
          </a:p>
          <a:p>
            <a:pPr lvl="1"/>
            <a:r>
              <a:rPr lang="en-US" dirty="0" smtClean="0"/>
              <a:t>A cache on the local disk (or a proxy) would further improve performance</a:t>
            </a:r>
          </a:p>
          <a:p>
            <a:r>
              <a:rPr lang="en-US" dirty="0" smtClean="0"/>
              <a:t>Optimizing also for multicore machines</a:t>
            </a:r>
          </a:p>
          <a:p>
            <a:endParaRPr lang="en-US" dirty="0" smtClean="0"/>
          </a:p>
          <a:p>
            <a:r>
              <a:rPr lang="en-US" dirty="0" smtClean="0"/>
              <a:t>In ARC, the CE can cache files</a:t>
            </a:r>
          </a:p>
          <a:p>
            <a:pPr lvl="1"/>
            <a:r>
              <a:rPr lang="en-US" dirty="0" smtClean="0"/>
              <a:t>Can schedule dataset transfers on demand</a:t>
            </a:r>
          </a:p>
          <a:p>
            <a:r>
              <a:rPr lang="en-US" dirty="0" smtClean="0"/>
              <a:t>File location in caches stored in a global index using Bloom filters</a:t>
            </a:r>
          </a:p>
          <a:p>
            <a:pPr lvl="1"/>
            <a:r>
              <a:rPr lang="en-US" dirty="0" smtClean="0"/>
              <a:t>But with the probability of some cache misses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 smtClean="0"/>
              <a:t>xrootd</a:t>
            </a:r>
            <a:r>
              <a:rPr lang="en-US" sz="2800" dirty="0" smtClean="0"/>
              <a:t> at KIT and </a:t>
            </a:r>
            <a:r>
              <a:rPr lang="en-US" sz="2800" dirty="0" err="1" smtClean="0"/>
              <a:t>StoRM</a:t>
            </a:r>
            <a:r>
              <a:rPr lang="en-US" sz="2800" dirty="0" smtClean="0"/>
              <a:t>/GPFS/TSM at CNAF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KIT is a successful example of integrating </a:t>
            </a:r>
            <a:r>
              <a:rPr lang="en-US" dirty="0" err="1" smtClean="0"/>
              <a:t>xrootd</a:t>
            </a:r>
            <a:r>
              <a:rPr lang="en-US" dirty="0" smtClean="0"/>
              <a:t> with a tape system</a:t>
            </a:r>
          </a:p>
          <a:p>
            <a:pPr lvl="1"/>
            <a:r>
              <a:rPr lang="en-US" dirty="0" smtClean="0"/>
              <a:t>Scalability, load balancing, high availability</a:t>
            </a:r>
          </a:p>
          <a:p>
            <a:pPr lvl="1"/>
            <a:r>
              <a:rPr lang="en-US" dirty="0" smtClean="0"/>
              <a:t>Also integrated with </a:t>
            </a:r>
            <a:r>
              <a:rPr lang="en-US" dirty="0" err="1" smtClean="0"/>
              <a:t>BestMAN</a:t>
            </a:r>
            <a:r>
              <a:rPr lang="en-US" dirty="0" smtClean="0"/>
              <a:t> SRM and </a:t>
            </a:r>
            <a:r>
              <a:rPr lang="en-US" dirty="0" err="1" smtClean="0"/>
              <a:t>GridFTP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CNAF has completely moved to GPFS for storage</a:t>
            </a:r>
          </a:p>
          <a:p>
            <a:pPr lvl="1"/>
            <a:r>
              <a:rPr lang="en-US" dirty="0" err="1" smtClean="0"/>
              <a:t>StoRM</a:t>
            </a:r>
            <a:r>
              <a:rPr lang="en-US" dirty="0" smtClean="0"/>
              <a:t> for SRM, </a:t>
            </a:r>
            <a:r>
              <a:rPr lang="en-US" dirty="0" err="1" smtClean="0"/>
              <a:t>GridFTP</a:t>
            </a:r>
            <a:r>
              <a:rPr lang="en-US" dirty="0" smtClean="0"/>
              <a:t>, TSM for tape, </a:t>
            </a:r>
            <a:r>
              <a:rPr lang="en-US" dirty="0" err="1" smtClean="0"/>
              <a:t>xrootd</a:t>
            </a:r>
            <a:r>
              <a:rPr lang="en-US" dirty="0" smtClean="0"/>
              <a:t> for ALICE</a:t>
            </a:r>
          </a:p>
          <a:p>
            <a:pPr lvl="1"/>
            <a:r>
              <a:rPr lang="en-US" dirty="0" smtClean="0"/>
              <a:t>GPFS complex but extremely powerful</a:t>
            </a:r>
          </a:p>
          <a:p>
            <a:pPr lvl="1"/>
            <a:r>
              <a:rPr lang="en-US" dirty="0" smtClean="0"/>
              <a:t>Performance most satisfactory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HDFS at Tier-2’s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filesystem</a:t>
            </a:r>
            <a:r>
              <a:rPr lang="en-US" dirty="0" smtClean="0"/>
              <a:t> </a:t>
            </a:r>
            <a:r>
              <a:rPr lang="en-US" smtClean="0"/>
              <a:t>component </a:t>
            </a:r>
            <a:r>
              <a:rPr lang="en-US" smtClean="0"/>
              <a:t>of </a:t>
            </a:r>
            <a:r>
              <a:rPr lang="en-US" dirty="0" err="1" smtClean="0"/>
              <a:t>Hadoop</a:t>
            </a:r>
            <a:endParaRPr lang="en-US" dirty="0" smtClean="0"/>
          </a:p>
          <a:p>
            <a:pPr lvl="1"/>
            <a:r>
              <a:rPr lang="en-US" dirty="0" smtClean="0"/>
              <a:t>Strong points are fault tolerance, scalability and easy management</a:t>
            </a:r>
          </a:p>
          <a:p>
            <a:pPr lvl="1"/>
            <a:r>
              <a:rPr lang="en-US" dirty="0" smtClean="0"/>
              <a:t>Aggregates the WN disks</a:t>
            </a:r>
          </a:p>
          <a:p>
            <a:r>
              <a:rPr lang="en-US" dirty="0" smtClean="0"/>
              <a:t>Integrated with </a:t>
            </a:r>
            <a:r>
              <a:rPr lang="en-US" dirty="0" err="1" smtClean="0"/>
              <a:t>BestMAN</a:t>
            </a:r>
            <a:r>
              <a:rPr lang="en-US" dirty="0" smtClean="0"/>
              <a:t> SRM, </a:t>
            </a:r>
            <a:r>
              <a:rPr lang="en-US" dirty="0" err="1" smtClean="0"/>
              <a:t>GridFTP</a:t>
            </a:r>
            <a:r>
              <a:rPr lang="en-US" dirty="0" smtClean="0"/>
              <a:t>, </a:t>
            </a:r>
            <a:r>
              <a:rPr lang="en-US" dirty="0" err="1" smtClean="0"/>
              <a:t>xrootd</a:t>
            </a:r>
            <a:r>
              <a:rPr lang="en-US" dirty="0" smtClean="0"/>
              <a:t>, FUSE</a:t>
            </a:r>
          </a:p>
          <a:p>
            <a:r>
              <a:rPr lang="en-US" dirty="0" smtClean="0"/>
              <a:t>No security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now?</a:t>
            </a:r>
          </a:p>
          <a:p>
            <a:pPr lvl="1"/>
            <a:r>
              <a:rPr lang="en-US" dirty="0" smtClean="0"/>
              <a:t>Define demonstrators and corresponding metrics for success</a:t>
            </a:r>
          </a:p>
          <a:p>
            <a:pPr lvl="1"/>
            <a:r>
              <a:rPr lang="en-US" dirty="0" smtClean="0"/>
              <a:t>Define a plan including resource needs, milestones</a:t>
            </a:r>
          </a:p>
          <a:p>
            <a:pPr lvl="1"/>
            <a:r>
              <a:rPr lang="en-US" dirty="0" smtClean="0"/>
              <a:t>Track progress (</a:t>
            </a:r>
            <a:r>
              <a:rPr lang="en-US" dirty="0" err="1" smtClean="0"/>
              <a:t>Twiki</a:t>
            </a:r>
            <a:r>
              <a:rPr lang="en-US" dirty="0" smtClean="0"/>
              <a:t>, GDB meetings)</a:t>
            </a:r>
          </a:p>
          <a:p>
            <a:pPr lvl="1"/>
            <a:r>
              <a:rPr lang="en-US" dirty="0" smtClean="0"/>
              <a:t>Conclusions by end of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71600" y="1354832"/>
            <a:ext cx="3200400" cy="3082280"/>
          </a:xfrm>
        </p:spPr>
        <p:txBody>
          <a:bodyPr>
            <a:normAutofit/>
          </a:bodyPr>
          <a:lstStyle/>
          <a:p>
            <a:r>
              <a:rPr lang="en-GB" dirty="0" smtClean="0"/>
              <a:t>Held in Amsterdam</a:t>
            </a:r>
          </a:p>
          <a:p>
            <a:r>
              <a:rPr lang="en-GB" dirty="0" smtClean="0"/>
              <a:t>Two and a half days</a:t>
            </a:r>
          </a:p>
          <a:p>
            <a:r>
              <a:rPr lang="en-GB" dirty="0" smtClean="0"/>
              <a:t>100 attendees</a:t>
            </a:r>
          </a:p>
          <a:p>
            <a:r>
              <a:rPr lang="en-GB" dirty="0" smtClean="0"/>
              <a:t>30 presentations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340768"/>
            <a:ext cx="3979143" cy="251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4"/>
          <p:cNvSpPr txBox="1">
            <a:spLocks/>
          </p:cNvSpPr>
          <p:nvPr/>
        </p:nvSpPr>
        <p:spPr bwMode="auto">
          <a:xfrm>
            <a:off x="1371600" y="4235152"/>
            <a:ext cx="6944816" cy="2290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3861AA"/>
              </a:buClr>
              <a:buFontTx/>
              <a:buChar char="•"/>
            </a:pP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http://indico.cern.ch/event/92416</a:t>
            </a:r>
            <a:endParaRPr kumimoji="0" lang="en-GB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3861AA"/>
              </a:buClr>
              <a:buFontTx/>
              <a:buChar char="•"/>
            </a:pPr>
            <a:r>
              <a:rPr lang="en-GB" sz="2400" kern="0" dirty="0" smtClean="0"/>
              <a:t>Check for details on the talks and the attached documents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ATLAS Tier-3’s: use local storage as cache via </a:t>
            </a:r>
            <a:r>
              <a:rPr lang="en-US" dirty="0" err="1" smtClean="0"/>
              <a:t>xrootd</a:t>
            </a:r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 err="1" smtClean="0"/>
              <a:t>CoralCDN</a:t>
            </a:r>
            <a:r>
              <a:rPr lang="en-US" dirty="0" smtClean="0"/>
              <a:t> for a proxy network, using HTTP via ROOT</a:t>
            </a:r>
          </a:p>
          <a:p>
            <a:r>
              <a:rPr lang="en-US" dirty="0" err="1" smtClean="0"/>
              <a:t>PanDA</a:t>
            </a:r>
            <a:r>
              <a:rPr lang="en-US" dirty="0" smtClean="0"/>
              <a:t> dynamic data placement: trigger on-demand replication to Tier-2’s and/or queue jobs where data are</a:t>
            </a:r>
          </a:p>
          <a:p>
            <a:pPr lvl="1"/>
            <a:r>
              <a:rPr lang="en-US" dirty="0" smtClean="0"/>
              <a:t>Study an algorithm to make the optimal choice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xrootd</a:t>
            </a:r>
            <a:r>
              <a:rPr lang="en-US" dirty="0" smtClean="0"/>
              <a:t> redirector layered on other SEs</a:t>
            </a:r>
          </a:p>
          <a:p>
            <a:r>
              <a:rPr lang="en-US" dirty="0" smtClean="0"/>
              <a:t>ARC caching</a:t>
            </a:r>
          </a:p>
          <a:p>
            <a:r>
              <a:rPr lang="en-US" dirty="0" smtClean="0"/>
              <a:t>Use messaging for catalogue-SE synchronization</a:t>
            </a:r>
          </a:p>
          <a:p>
            <a:r>
              <a:rPr lang="en-US" dirty="0" smtClean="0"/>
              <a:t>Compared study on catalogues</a:t>
            </a:r>
          </a:p>
          <a:p>
            <a:r>
              <a:rPr lang="en-US" dirty="0" smtClean="0"/>
              <a:t>Proxy caches in ROOT</a:t>
            </a:r>
          </a:p>
          <a:p>
            <a:r>
              <a:rPr lang="en-US" dirty="0" smtClean="0"/>
              <a:t>NFS 4.1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Challenges</a:t>
            </a:r>
          </a:p>
          <a:p>
            <a:pPr lvl="1"/>
            <a:r>
              <a:rPr lang="en-GB" b="1" dirty="0" smtClean="0"/>
              <a:t>Performance</a:t>
            </a:r>
            <a:r>
              <a:rPr lang="en-GB" dirty="0" smtClean="0"/>
              <a:t> and </a:t>
            </a:r>
            <a:r>
              <a:rPr lang="en-GB" b="1" dirty="0" smtClean="0"/>
              <a:t>scalability</a:t>
            </a:r>
            <a:r>
              <a:rPr lang="en-GB" dirty="0" smtClean="0"/>
              <a:t> for </a:t>
            </a:r>
            <a:r>
              <a:rPr lang="en-GB" b="1" dirty="0" smtClean="0"/>
              <a:t>analysis</a:t>
            </a:r>
          </a:p>
          <a:p>
            <a:pPr lvl="1"/>
            <a:r>
              <a:rPr lang="en-GB" dirty="0" smtClean="0"/>
              <a:t>Long term </a:t>
            </a:r>
            <a:r>
              <a:rPr lang="en-GB" b="1" dirty="0" smtClean="0"/>
              <a:t>sustainability</a:t>
            </a:r>
            <a:r>
              <a:rPr lang="en-GB" dirty="0" smtClean="0"/>
              <a:t> of current solutions</a:t>
            </a:r>
          </a:p>
          <a:p>
            <a:pPr lvl="1"/>
            <a:r>
              <a:rPr lang="en-GB" dirty="0" smtClean="0"/>
              <a:t>Keep up with technological advances</a:t>
            </a:r>
          </a:p>
          <a:p>
            <a:pPr lvl="1"/>
            <a:r>
              <a:rPr lang="en-GB" dirty="0" smtClean="0"/>
              <a:t>Look at similar solutions</a:t>
            </a:r>
          </a:p>
          <a:p>
            <a:r>
              <a:rPr lang="en-GB" dirty="0" smtClean="0"/>
              <a:t>The goal is to have a better solution by </a:t>
            </a:r>
            <a:r>
              <a:rPr lang="en-GB" b="1" dirty="0" smtClean="0"/>
              <a:t>2013</a:t>
            </a:r>
          </a:p>
          <a:p>
            <a:pPr lvl="1"/>
            <a:r>
              <a:rPr lang="en-GB" dirty="0" smtClean="0"/>
              <a:t>Focus on analysis </a:t>
            </a:r>
            <a:r>
              <a:rPr lang="en-GB" b="1" dirty="0" smtClean="0"/>
              <a:t>and user access </a:t>
            </a:r>
            <a:r>
              <a:rPr lang="en-GB" dirty="0" smtClean="0"/>
              <a:t>to data</a:t>
            </a:r>
          </a:p>
          <a:p>
            <a:pPr lvl="1"/>
            <a:r>
              <a:rPr lang="en-GB" dirty="0" smtClean="0"/>
              <a:t>Based on </a:t>
            </a:r>
            <a:r>
              <a:rPr lang="en-GB" b="1" dirty="0" smtClean="0"/>
              <a:t>available </a:t>
            </a:r>
            <a:r>
              <a:rPr lang="en-GB" dirty="0" smtClean="0"/>
              <a:t>tools as far as possible</a:t>
            </a:r>
          </a:p>
          <a:p>
            <a:pPr lvl="2"/>
            <a:r>
              <a:rPr lang="en-GB" dirty="0" smtClean="0"/>
              <a:t>And try to avoid HEP-only solutions</a:t>
            </a:r>
          </a:p>
          <a:p>
            <a:pPr lvl="1"/>
            <a:r>
              <a:rPr lang="en-GB" dirty="0" smtClean="0"/>
              <a:t>More “</a:t>
            </a:r>
            <a:r>
              <a:rPr lang="en-GB" b="1" dirty="0" smtClean="0"/>
              <a:t>network-centric</a:t>
            </a:r>
            <a:r>
              <a:rPr lang="en-GB" dirty="0" smtClean="0"/>
              <a:t>”</a:t>
            </a:r>
          </a:p>
          <a:p>
            <a:pPr lvl="2"/>
            <a:r>
              <a:rPr lang="en-GB" dirty="0" smtClean="0"/>
              <a:t>cloud of storage</a:t>
            </a:r>
          </a:p>
          <a:p>
            <a:pPr lvl="1"/>
            <a:r>
              <a:rPr lang="en-GB" b="1" dirty="0" smtClean="0"/>
              <a:t>Less complexity</a:t>
            </a:r>
            <a:r>
              <a:rPr lang="en-GB" dirty="0" smtClean="0"/>
              <a:t>, more focused use cases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Technical areas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tape just as backup archive</a:t>
            </a:r>
          </a:p>
          <a:p>
            <a:r>
              <a:rPr lang="en-GB" dirty="0" smtClean="0"/>
              <a:t>Allow remote data access</a:t>
            </a:r>
          </a:p>
          <a:p>
            <a:r>
              <a:rPr lang="en-GB" dirty="0" smtClean="0"/>
              <a:t>Look into P2P technologies</a:t>
            </a:r>
          </a:p>
          <a:p>
            <a:r>
              <a:rPr lang="en-GB" dirty="0" smtClean="0"/>
              <a:t>“Global home directory”</a:t>
            </a:r>
          </a:p>
          <a:p>
            <a:r>
              <a:rPr lang="en-GB" dirty="0" smtClean="0"/>
              <a:t>Address catalogue consistency</a:t>
            </a:r>
          </a:p>
          <a:p>
            <a:r>
              <a:rPr lang="en-GB" dirty="0" smtClean="0"/>
              <a:t>Revisit authorisation mechanisms</a:t>
            </a:r>
          </a:p>
          <a:p>
            <a:pPr lvl="1"/>
            <a:r>
              <a:rPr lang="en-GB" dirty="0" smtClean="0"/>
              <a:t>Quotas, ACLs, ...</a:t>
            </a:r>
          </a:p>
          <a:p>
            <a:r>
              <a:rPr lang="en-GB" dirty="0" smtClean="0"/>
              <a:t>Virtualisation, multicore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Day 1: Setting the scenario</a:t>
            </a:r>
          </a:p>
          <a:p>
            <a:r>
              <a:rPr lang="en-GB" dirty="0" smtClean="0"/>
              <a:t>Day 2: Review of existing technologies and potential solutions</a:t>
            </a:r>
          </a:p>
          <a:p>
            <a:r>
              <a:rPr lang="en-GB" dirty="0" smtClean="0"/>
              <a:t>Day 3: summary, agreement on demonstrators and prototypes, plan and timeline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“strawman”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Some past assumptions do not hold anymore</a:t>
            </a:r>
          </a:p>
          <a:p>
            <a:pPr lvl="1"/>
            <a:r>
              <a:rPr lang="en-GB" dirty="0" smtClean="0"/>
              <a:t>“Network will be a bottleneck, disk will be scarce, need to send jobs to the data, ...”</a:t>
            </a:r>
          </a:p>
          <a:p>
            <a:r>
              <a:rPr lang="en-GB" dirty="0" smtClean="0"/>
              <a:t>Key features</a:t>
            </a:r>
          </a:p>
          <a:p>
            <a:pPr lvl="1"/>
            <a:r>
              <a:rPr lang="en-GB" dirty="0" smtClean="0"/>
              <a:t>Tape is a true </a:t>
            </a:r>
            <a:r>
              <a:rPr lang="en-GB" b="1" dirty="0" smtClean="0"/>
              <a:t>archival</a:t>
            </a:r>
            <a:r>
              <a:rPr lang="en-GB" dirty="0" smtClean="0"/>
              <a:t> system</a:t>
            </a:r>
          </a:p>
          <a:p>
            <a:pPr lvl="2"/>
            <a:r>
              <a:rPr lang="en-GB" dirty="0" smtClean="0"/>
              <a:t>e.g. “stage” from a remote site’s disk rather than from tape</a:t>
            </a:r>
          </a:p>
          <a:p>
            <a:pPr lvl="1"/>
            <a:r>
              <a:rPr lang="en-GB" b="1" dirty="0" smtClean="0"/>
              <a:t>Transparent</a:t>
            </a:r>
            <a:r>
              <a:rPr lang="en-GB" dirty="0" smtClean="0"/>
              <a:t> (also </a:t>
            </a:r>
            <a:r>
              <a:rPr lang="en-GB" b="1" dirty="0" smtClean="0"/>
              <a:t>remote</a:t>
            </a:r>
            <a:r>
              <a:rPr lang="en-GB" dirty="0" smtClean="0"/>
              <a:t>) data access</a:t>
            </a:r>
          </a:p>
          <a:p>
            <a:pPr lvl="2"/>
            <a:r>
              <a:rPr lang="en-GB" dirty="0" smtClean="0"/>
              <a:t>More efficient use of networks</a:t>
            </a:r>
          </a:p>
          <a:p>
            <a:pPr lvl="1"/>
            <a:r>
              <a:rPr lang="en-GB" dirty="0" smtClean="0"/>
              <a:t>More </a:t>
            </a:r>
            <a:r>
              <a:rPr lang="en-GB" b="1" dirty="0" smtClean="0"/>
              <a:t>CPU-efficient</a:t>
            </a:r>
            <a:r>
              <a:rPr lang="en-GB" dirty="0" smtClean="0"/>
              <a:t> data access (also remote)</a:t>
            </a:r>
          </a:p>
          <a:p>
            <a:pPr lvl="1"/>
            <a:r>
              <a:rPr lang="en-GB" b="1" dirty="0" smtClean="0"/>
              <a:t>Less deterministic </a:t>
            </a:r>
            <a:r>
              <a:rPr lang="en-GB" dirty="0" smtClean="0"/>
              <a:t>system (= more flexible and responsive)</a:t>
            </a:r>
          </a:p>
          <a:p>
            <a:pPr lvl="2"/>
            <a:r>
              <a:rPr lang="en-GB" dirty="0" smtClean="0"/>
              <a:t>P2P to be seriously investigated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Networks and tape storage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LHCOPN fine today but limited to T0-T1, T1-T1 flows</a:t>
            </a:r>
          </a:p>
          <a:p>
            <a:pPr lvl="1"/>
            <a:r>
              <a:rPr lang="en-GB" dirty="0" smtClean="0"/>
              <a:t>Flows are larger than expected</a:t>
            </a:r>
          </a:p>
          <a:p>
            <a:pPr lvl="1"/>
            <a:r>
              <a:rPr lang="en-GB" dirty="0" smtClean="0"/>
              <a:t>T1-T2, T2-T2 becoming significant</a:t>
            </a:r>
          </a:p>
          <a:p>
            <a:r>
              <a:rPr lang="en-GB" dirty="0" smtClean="0"/>
              <a:t>Need to study patterns, design an architecture and build it</a:t>
            </a:r>
          </a:p>
          <a:p>
            <a:pPr lvl="1"/>
            <a:r>
              <a:rPr lang="en-GB" dirty="0" smtClean="0"/>
              <a:t>If not done, network will do become a problem</a:t>
            </a:r>
          </a:p>
          <a:p>
            <a:endParaRPr lang="en-GB" dirty="0" smtClean="0"/>
          </a:p>
          <a:p>
            <a:r>
              <a:rPr lang="en-GB" dirty="0" smtClean="0"/>
              <a:t>HSM are not really used as such</a:t>
            </a:r>
          </a:p>
          <a:p>
            <a:pPr lvl="1"/>
            <a:r>
              <a:rPr lang="en-GB" dirty="0" smtClean="0"/>
              <a:t>Data are explicitly pre-staged</a:t>
            </a:r>
          </a:p>
          <a:p>
            <a:pPr lvl="1"/>
            <a:r>
              <a:rPr lang="en-GB" dirty="0" smtClean="0"/>
              <a:t>Users are often forbidden to access tape</a:t>
            </a:r>
          </a:p>
          <a:p>
            <a:r>
              <a:rPr lang="en-GB" dirty="0" smtClean="0"/>
              <a:t>Introduce the notion of file-set?</a:t>
            </a:r>
          </a:p>
          <a:p>
            <a:pPr lvl="1"/>
            <a:r>
              <a:rPr lang="en-GB" dirty="0" smtClean="0"/>
              <a:t>More efficient dataset placement on disk and tape</a:t>
            </a:r>
          </a:p>
          <a:p>
            <a:r>
              <a:rPr lang="en-GB" dirty="0" smtClean="0"/>
              <a:t>Use disks for archive?</a:t>
            </a:r>
          </a:p>
          <a:p>
            <a:pPr lvl="1"/>
            <a:r>
              <a:rPr lang="en-GB" dirty="0" smtClean="0"/>
              <a:t>Focus on cost and power efficiency, not performance</a:t>
            </a:r>
          </a:p>
          <a:p>
            <a:r>
              <a:rPr lang="en-GB" dirty="0" smtClean="0"/>
              <a:t>Would clustered storage be more operationally efficient?</a:t>
            </a:r>
          </a:p>
          <a:p>
            <a:pPr lvl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5796880" cy="838200"/>
          </a:xfrm>
        </p:spPr>
        <p:txBody>
          <a:bodyPr/>
          <a:lstStyle/>
          <a:p>
            <a:r>
              <a:rPr lang="en-GB" dirty="0" smtClean="0"/>
              <a:t>Data access and transfer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Various well known issues</a:t>
            </a:r>
          </a:p>
          <a:p>
            <a:pPr lvl="1"/>
            <a:r>
              <a:rPr lang="en-GB" b="1" dirty="0" smtClean="0"/>
              <a:t>Heterogeneity</a:t>
            </a:r>
            <a:r>
              <a:rPr lang="en-GB" dirty="0" smtClean="0"/>
              <a:t> of storage and data access protocols</a:t>
            </a:r>
          </a:p>
          <a:p>
            <a:pPr lvl="2"/>
            <a:r>
              <a:rPr lang="en-GB" dirty="0" smtClean="0"/>
              <a:t>need fine tuning for CPU efficiency</a:t>
            </a:r>
          </a:p>
          <a:p>
            <a:pPr lvl="1"/>
            <a:r>
              <a:rPr lang="en-GB" dirty="0" smtClean="0"/>
              <a:t>Authorization depends on system</a:t>
            </a:r>
          </a:p>
          <a:p>
            <a:r>
              <a:rPr lang="en-GB" dirty="0" smtClean="0"/>
              <a:t>Desiderata</a:t>
            </a:r>
          </a:p>
          <a:p>
            <a:pPr lvl="1"/>
            <a:r>
              <a:rPr lang="en-GB" dirty="0" smtClean="0"/>
              <a:t>A </a:t>
            </a:r>
            <a:r>
              <a:rPr lang="en-GB" b="1" dirty="0" smtClean="0"/>
              <a:t>transparent</a:t>
            </a:r>
            <a:r>
              <a:rPr lang="en-GB" dirty="0" smtClean="0"/>
              <a:t>, </a:t>
            </a:r>
            <a:r>
              <a:rPr lang="en-GB" b="1" dirty="0" smtClean="0"/>
              <a:t>efficient</a:t>
            </a:r>
            <a:r>
              <a:rPr lang="en-GB" dirty="0" smtClean="0"/>
              <a:t>, </a:t>
            </a:r>
            <a:r>
              <a:rPr lang="en-GB" b="1" dirty="0" smtClean="0"/>
              <a:t>fault tolerant </a:t>
            </a:r>
            <a:r>
              <a:rPr lang="en-GB" dirty="0" smtClean="0"/>
              <a:t>data access layer</a:t>
            </a:r>
          </a:p>
          <a:p>
            <a:pPr lvl="1"/>
            <a:r>
              <a:rPr lang="en-GB" dirty="0" smtClean="0"/>
              <a:t>Reliable data transfer and </a:t>
            </a:r>
            <a:r>
              <a:rPr lang="en-GB" b="1" dirty="0" smtClean="0"/>
              <a:t>popularity-aware</a:t>
            </a:r>
            <a:r>
              <a:rPr lang="en-GB" dirty="0" smtClean="0"/>
              <a:t> dataset replication</a:t>
            </a:r>
          </a:p>
          <a:p>
            <a:pPr lvl="1"/>
            <a:r>
              <a:rPr lang="en-GB" dirty="0" smtClean="0"/>
              <a:t>Global namespace</a:t>
            </a:r>
          </a:p>
          <a:p>
            <a:pPr lvl="1"/>
            <a:r>
              <a:rPr lang="en-GB" dirty="0" smtClean="0"/>
              <a:t>Transparent </a:t>
            </a:r>
            <a:r>
              <a:rPr lang="en-GB" b="1" dirty="0" smtClean="0"/>
              <a:t>caching</a:t>
            </a:r>
          </a:p>
          <a:p>
            <a:r>
              <a:rPr lang="en-GB" dirty="0" smtClean="0"/>
              <a:t>Use </a:t>
            </a:r>
            <a:r>
              <a:rPr lang="en-GB" b="1" dirty="0" smtClean="0"/>
              <a:t>UNIX</a:t>
            </a:r>
            <a:r>
              <a:rPr lang="en-GB" dirty="0" smtClean="0"/>
              <a:t> paradigm?</a:t>
            </a:r>
          </a:p>
          <a:p>
            <a:r>
              <a:rPr lang="en-GB" dirty="0" smtClean="0"/>
              <a:t>The focus should be on a </a:t>
            </a:r>
            <a:r>
              <a:rPr lang="en-GB" b="1" dirty="0" smtClean="0"/>
              <a:t>common data access layer</a:t>
            </a:r>
          </a:p>
          <a:p>
            <a:endParaRPr lang="en-GB" dirty="0" smtClean="0"/>
          </a:p>
          <a:p>
            <a:r>
              <a:rPr lang="en-GB" dirty="0" smtClean="0"/>
              <a:t>Efficient usage of network, </a:t>
            </a:r>
            <a:r>
              <a:rPr lang="en-GB" b="1" dirty="0" smtClean="0"/>
              <a:t>meltdown avoidance</a:t>
            </a:r>
            <a:r>
              <a:rPr lang="en-GB" dirty="0" smtClean="0"/>
              <a:t>, sustainable </a:t>
            </a:r>
            <a:r>
              <a:rPr lang="en-GB" b="1" dirty="0" smtClean="0"/>
              <a:t>operations</a:t>
            </a:r>
            <a:r>
              <a:rPr lang="en-GB" dirty="0" smtClean="0"/>
              <a:t> are also a concern</a:t>
            </a:r>
          </a:p>
          <a:p>
            <a:r>
              <a:rPr lang="en-GB" dirty="0" smtClean="0"/>
              <a:t>Use sparse access to objects and events rather than scheduled dataset transfers depending on the case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Namespaces, catalogues, quotas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Need for global namespaces: hierarchical (directories) and flat (GUIDs)</a:t>
            </a:r>
          </a:p>
          <a:p>
            <a:r>
              <a:rPr lang="en-GB" dirty="0" smtClean="0"/>
              <a:t>Catalogue: should be </a:t>
            </a:r>
            <a:r>
              <a:rPr lang="en-GB" b="1" dirty="0" smtClean="0"/>
              <a:t>simple</a:t>
            </a:r>
            <a:r>
              <a:rPr lang="en-GB" dirty="0" smtClean="0"/>
              <a:t> and </a:t>
            </a:r>
            <a:r>
              <a:rPr lang="en-GB" b="1" dirty="0" smtClean="0"/>
              <a:t>consistent</a:t>
            </a:r>
            <a:r>
              <a:rPr lang="en-GB" dirty="0" smtClean="0"/>
              <a:t> with storage</a:t>
            </a:r>
          </a:p>
          <a:p>
            <a:pPr lvl="1"/>
            <a:r>
              <a:rPr lang="en-GB" dirty="0" smtClean="0"/>
              <a:t>LFC and AliEN File Catalogue meet the requirements</a:t>
            </a:r>
          </a:p>
          <a:p>
            <a:pPr lvl="1"/>
            <a:r>
              <a:rPr lang="en-GB" dirty="0" smtClean="0"/>
              <a:t>Lack of consistency is a serious </a:t>
            </a:r>
            <a:r>
              <a:rPr lang="en-GB" b="1" dirty="0" smtClean="0"/>
              <a:t>issue</a:t>
            </a:r>
          </a:p>
          <a:p>
            <a:r>
              <a:rPr lang="en-GB" dirty="0" smtClean="0"/>
              <a:t>ACLs: should be global (and </a:t>
            </a:r>
            <a:r>
              <a:rPr lang="en-GB" b="1" dirty="0" smtClean="0"/>
              <a:t>no backdoors</a:t>
            </a:r>
            <a:r>
              <a:rPr lang="en-GB" dirty="0" smtClean="0"/>
              <a:t>), support DNs and VOMS groups</a:t>
            </a:r>
          </a:p>
          <a:p>
            <a:pPr lvl="1"/>
            <a:r>
              <a:rPr lang="en-GB" dirty="0" smtClean="0"/>
              <a:t>And quotas, too</a:t>
            </a:r>
          </a:p>
          <a:p>
            <a:r>
              <a:rPr lang="en-GB" dirty="0" smtClean="0"/>
              <a:t>Quotas still </a:t>
            </a:r>
            <a:r>
              <a:rPr lang="en-GB" b="1" dirty="0" smtClean="0"/>
              <a:t>missing</a:t>
            </a:r>
            <a:r>
              <a:rPr lang="en-GB" dirty="0" smtClean="0"/>
              <a:t> but should be </a:t>
            </a:r>
            <a:r>
              <a:rPr lang="en-GB" b="1" dirty="0" smtClean="0"/>
              <a:t>easy</a:t>
            </a:r>
            <a:r>
              <a:rPr lang="en-GB" dirty="0" smtClean="0"/>
              <a:t> to implement on top of catalogue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-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ES-template</Template>
  <TotalTime>1291</TotalTime>
  <Words>1645</Words>
  <Application>Microsoft Office PowerPoint</Application>
  <PresentationFormat>On-screen Show (4:3)</PresentationFormat>
  <Paragraphs>240</Paragraphs>
  <Slides>20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ES-template</vt:lpstr>
      <vt:lpstr>Custom Design</vt:lpstr>
      <vt:lpstr>Evolution of WLCG Data &amp; Storage Management  Outcome of Amsterdam Jamboree</vt:lpstr>
      <vt:lpstr>Introduction</vt:lpstr>
      <vt:lpstr>Goals</vt:lpstr>
      <vt:lpstr>Technical areas</vt:lpstr>
      <vt:lpstr>Agenda</vt:lpstr>
      <vt:lpstr>The “strawman” model</vt:lpstr>
      <vt:lpstr>Networks and tape storage</vt:lpstr>
      <vt:lpstr>Data access and transfer</vt:lpstr>
      <vt:lpstr>Namespaces, catalogues, quotas</vt:lpstr>
      <vt:lpstr>Multicore and global namespaces</vt:lpstr>
      <vt:lpstr>Slide 11</vt:lpstr>
      <vt:lpstr>File system tests and summary of IEEE MSST symposium</vt:lpstr>
      <vt:lpstr>NFS 4.1 and xrootd</vt:lpstr>
      <vt:lpstr>FTS and the file catalogues</vt:lpstr>
      <vt:lpstr>CDN and SRM</vt:lpstr>
      <vt:lpstr>ROOT and ARC</vt:lpstr>
      <vt:lpstr>xrootd at KIT and StoRM/GPFS/TSM at CNAF</vt:lpstr>
      <vt:lpstr>HDFS at Tier-2’s</vt:lpstr>
      <vt:lpstr>Conclusion</vt:lpstr>
      <vt:lpstr>Demonstrators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 of WLCG Data &amp; Storage Management  Outcome of Amsterdam Jamboree</dc:title>
  <dc:creator>sciaba</dc:creator>
  <cp:lastModifiedBy>sciaba</cp:lastModifiedBy>
  <cp:revision>126</cp:revision>
  <dcterms:created xsi:type="dcterms:W3CDTF">2010-06-22T08:00:52Z</dcterms:created>
  <dcterms:modified xsi:type="dcterms:W3CDTF">2010-06-30T07:45:34Z</dcterms:modified>
</cp:coreProperties>
</file>