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5" r:id="rId2"/>
    <p:sldId id="392" r:id="rId3"/>
    <p:sldId id="360" r:id="rId4"/>
    <p:sldId id="361" r:id="rId5"/>
    <p:sldId id="364" r:id="rId6"/>
    <p:sldId id="366" r:id="rId7"/>
    <p:sldId id="400" r:id="rId8"/>
    <p:sldId id="401" r:id="rId9"/>
    <p:sldId id="409" r:id="rId10"/>
    <p:sldId id="410" r:id="rId11"/>
    <p:sldId id="403" r:id="rId12"/>
    <p:sldId id="405" r:id="rId13"/>
    <p:sldId id="404" r:id="rId14"/>
    <p:sldId id="395" r:id="rId15"/>
    <p:sldId id="384" r:id="rId16"/>
    <p:sldId id="394" r:id="rId17"/>
    <p:sldId id="411" r:id="rId18"/>
    <p:sldId id="387" r:id="rId19"/>
    <p:sldId id="388" r:id="rId20"/>
    <p:sldId id="397" r:id="rId21"/>
    <p:sldId id="398" r:id="rId22"/>
    <p:sldId id="391" r:id="rId23"/>
    <p:sldId id="39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66"/>
    <a:srgbClr val="FFFF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2" autoAdjust="0"/>
    <p:restoredTop sz="94707" autoAdjust="0"/>
  </p:normalViewPr>
  <p:slideViewPr>
    <p:cSldViewPr>
      <p:cViewPr>
        <p:scale>
          <a:sx n="59" d="100"/>
          <a:sy n="59" d="100"/>
        </p:scale>
        <p:origin x="-396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Microsoft_Office_Excel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CPU</c:v>
                </c:pt>
              </c:strCache>
            </c:strRef>
          </c:tx>
          <c:cat>
            <c:strRef>
              <c:f>Feuil1!$A$2:$A$4</c:f>
              <c:strCache>
                <c:ptCount val="3"/>
                <c:pt idx="0">
                  <c:v>MC (Simulations)</c:v>
                </c:pt>
                <c:pt idx="1">
                  <c:v>Analyses globales</c:v>
                </c:pt>
                <c:pt idx="2">
                  <c:v>Analyses locales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50</c:v>
                </c:pt>
                <c:pt idx="1">
                  <c:v>40</c:v>
                </c:pt>
                <c:pt idx="2">
                  <c:v>10</c:v>
                </c:pt>
              </c:numCache>
            </c:numRef>
          </c:val>
        </c:ser>
        <c:axId val="75188480"/>
        <c:axId val="75231232"/>
      </c:barChart>
      <c:catAx>
        <c:axId val="75188480"/>
        <c:scaling>
          <c:orientation val="minMax"/>
        </c:scaling>
        <c:axPos val="l"/>
        <c:tickLblPos val="nextTo"/>
        <c:crossAx val="75231232"/>
        <c:crosses val="autoZero"/>
        <c:auto val="1"/>
        <c:lblAlgn val="ctr"/>
        <c:lblOffset val="100"/>
      </c:catAx>
      <c:valAx>
        <c:axId val="75231232"/>
        <c:scaling>
          <c:orientation val="minMax"/>
        </c:scaling>
        <c:axPos val="b"/>
        <c:majorGridlines/>
        <c:numFmt formatCode="General" sourceLinked="1"/>
        <c:tickLblPos val="nextTo"/>
        <c:crossAx val="751884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DISQUE</c:v>
                </c:pt>
              </c:strCache>
            </c:strRef>
          </c:tx>
          <c:cat>
            <c:strRef>
              <c:f>Feuil1!$A$2:$A$4</c:f>
              <c:strCache>
                <c:ptCount val="3"/>
                <c:pt idx="0">
                  <c:v>MC(simulations)</c:v>
                </c:pt>
                <c:pt idx="1">
                  <c:v>Analyses globales</c:v>
                </c:pt>
                <c:pt idx="2">
                  <c:v>Analyses locales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20</c:v>
                </c:pt>
                <c:pt idx="1">
                  <c:v>100</c:v>
                </c:pt>
                <c:pt idx="2">
                  <c:v>50</c:v>
                </c:pt>
              </c:numCache>
            </c:numRef>
          </c:val>
        </c:ser>
        <c:axId val="75737728"/>
        <c:axId val="75772288"/>
      </c:barChart>
      <c:catAx>
        <c:axId val="75737728"/>
        <c:scaling>
          <c:orientation val="minMax"/>
        </c:scaling>
        <c:axPos val="l"/>
        <c:tickLblPos val="nextTo"/>
        <c:crossAx val="75772288"/>
        <c:crosses val="autoZero"/>
        <c:auto val="1"/>
        <c:lblAlgn val="ctr"/>
        <c:lblOffset val="100"/>
      </c:catAx>
      <c:valAx>
        <c:axId val="75772288"/>
        <c:scaling>
          <c:orientation val="minMax"/>
        </c:scaling>
        <c:axPos val="b"/>
        <c:majorGridlines/>
        <c:numFmt formatCode="General" sourceLinked="1"/>
        <c:tickLblPos val="nextTo"/>
        <c:crossAx val="757377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0.23730364173228349"/>
          <c:y val="4.3749999999999997E-2"/>
          <c:w val="0.56354543963254655"/>
          <c:h val="0.81038804133858333"/>
        </c:manualLayout>
      </c:layout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LLR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cat>
            <c:strRef>
              <c:f>Feuil1!$A$2:$A$9</c:f>
              <c:strCache>
                <c:ptCount val="8"/>
                <c:pt idx="0">
                  <c:v>exotiques</c:v>
                </c:pt>
                <c:pt idx="1">
                  <c:v>higgs</c:v>
                </c:pt>
                <c:pt idx="2">
                  <c:v>E-gamma</c:v>
                </c:pt>
                <c:pt idx="3">
                  <c:v>ions lourds</c:v>
                </c:pt>
                <c:pt idx="4">
                  <c:v>Users</c:v>
                </c:pt>
                <c:pt idx="5">
                  <c:v>Local</c:v>
                </c:pt>
                <c:pt idx="6">
                  <c:v>DataOps</c:v>
                </c:pt>
                <c:pt idx="7">
                  <c:v>Ana Ops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0</c:v>
                </c:pt>
                <c:pt idx="1">
                  <c:v>23</c:v>
                </c:pt>
                <c:pt idx="2">
                  <c:v>55</c:v>
                </c:pt>
                <c:pt idx="3">
                  <c:v>0</c:v>
                </c:pt>
                <c:pt idx="4">
                  <c:v>80</c:v>
                </c:pt>
                <c:pt idx="5">
                  <c:v>48</c:v>
                </c:pt>
                <c:pt idx="6">
                  <c:v>5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IRFU</c:v>
                </c:pt>
              </c:strCache>
            </c:strRef>
          </c:tx>
          <c:spPr>
            <a:gradFill flip="none" rotWithShape="1">
              <a:gsLst>
                <a:gs pos="0">
                  <a:srgbClr val="FFFF99">
                    <a:shade val="30000"/>
                    <a:satMod val="115000"/>
                  </a:srgbClr>
                </a:gs>
                <a:gs pos="50000">
                  <a:srgbClr val="FFFF99">
                    <a:shade val="67500"/>
                    <a:satMod val="115000"/>
                  </a:srgbClr>
                </a:gs>
                <a:gs pos="100000">
                  <a:srgbClr val="FFFF99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>
              <a:solidFill>
                <a:srgbClr val="FFFFCC"/>
              </a:solidFill>
            </a:ln>
          </c:spPr>
          <c:cat>
            <c:strRef>
              <c:f>Feuil1!$A$2:$A$9</c:f>
              <c:strCache>
                <c:ptCount val="8"/>
                <c:pt idx="0">
                  <c:v>exotiques</c:v>
                </c:pt>
                <c:pt idx="1">
                  <c:v>higgs</c:v>
                </c:pt>
                <c:pt idx="2">
                  <c:v>E-gamma</c:v>
                </c:pt>
                <c:pt idx="3">
                  <c:v>ions lourds</c:v>
                </c:pt>
                <c:pt idx="4">
                  <c:v>Users</c:v>
                </c:pt>
                <c:pt idx="5">
                  <c:v>Local</c:v>
                </c:pt>
                <c:pt idx="6">
                  <c:v>DataOps</c:v>
                </c:pt>
                <c:pt idx="7">
                  <c:v>Ana Ops</c:v>
                </c:pt>
              </c:strCache>
            </c:strRef>
          </c:cat>
          <c:val>
            <c:numRef>
              <c:f>Feuil1!$C$2:$C$9</c:f>
              <c:numCache>
                <c:formatCode>General</c:formatCode>
                <c:ptCount val="8"/>
                <c:pt idx="0">
                  <c:v>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50</c:v>
                </c:pt>
                <c:pt idx="5">
                  <c:v>24</c:v>
                </c:pt>
                <c:pt idx="6">
                  <c:v>4</c:v>
                </c:pt>
                <c:pt idx="7">
                  <c:v>27</c:v>
                </c:pt>
              </c:numCache>
            </c:numRef>
          </c:val>
        </c:ser>
        <c:axId val="77254016"/>
        <c:axId val="77259904"/>
      </c:barChart>
      <c:catAx>
        <c:axId val="77254016"/>
        <c:scaling>
          <c:orientation val="minMax"/>
        </c:scaling>
        <c:axPos val="l"/>
        <c:tickLblPos val="nextTo"/>
        <c:crossAx val="77259904"/>
        <c:crosses val="autoZero"/>
        <c:auto val="1"/>
        <c:lblAlgn val="ctr"/>
        <c:lblOffset val="100"/>
      </c:catAx>
      <c:valAx>
        <c:axId val="77259904"/>
        <c:scaling>
          <c:orientation val="minMax"/>
        </c:scaling>
        <c:axPos val="b"/>
        <c:majorGridlines/>
        <c:numFmt formatCode="General" sourceLinked="1"/>
        <c:tickLblPos val="nextTo"/>
        <c:crossAx val="772540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8336696990546095"/>
          <c:y val="2.1739130434782612E-2"/>
          <c:w val="0.5944639808373452"/>
          <c:h val="0.78016004792879168"/>
        </c:manualLayout>
      </c:layout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modèle 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solidFill>
                <a:srgbClr val="00B050"/>
              </a:solidFill>
            </a:ln>
          </c:spPr>
          <c:cat>
            <c:strRef>
              <c:f>Feuil1!$A$2:$A$7</c:f>
              <c:strCache>
                <c:ptCount val="6"/>
                <c:pt idx="0">
                  <c:v>MC</c:v>
                </c:pt>
                <c:pt idx="1">
                  <c:v>Central</c:v>
                </c:pt>
                <c:pt idx="2">
                  <c:v>Analyse</c:v>
                </c:pt>
                <c:pt idx="3">
                  <c:v>tmp</c:v>
                </c:pt>
                <c:pt idx="4">
                  <c:v>Local</c:v>
                </c:pt>
                <c:pt idx="5">
                  <c:v>Utilisateurs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40</c:v>
                </c:pt>
                <c:pt idx="1">
                  <c:v>100</c:v>
                </c:pt>
                <c:pt idx="2">
                  <c:v>250</c:v>
                </c:pt>
                <c:pt idx="3">
                  <c:v>2</c:v>
                </c:pt>
                <c:pt idx="4">
                  <c:v>60</c:v>
                </c:pt>
                <c:pt idx="5">
                  <c:v>40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GRIF</c:v>
                </c:pt>
              </c:strCache>
            </c:strRef>
          </c:tx>
          <c:spPr>
            <a:gradFill flip="none" rotWithShape="1">
              <a:gsLst>
                <a:gs pos="0">
                  <a:srgbClr val="F79646">
                    <a:lumMod val="60000"/>
                    <a:lumOff val="40000"/>
                    <a:shade val="30000"/>
                    <a:satMod val="115000"/>
                  </a:srgbClr>
                </a:gs>
                <a:gs pos="50000">
                  <a:srgbClr val="F79646">
                    <a:lumMod val="60000"/>
                    <a:lumOff val="40000"/>
                    <a:shade val="67500"/>
                    <a:satMod val="115000"/>
                  </a:srgbClr>
                </a:gs>
                <a:gs pos="100000">
                  <a:srgbClr val="F79646">
                    <a:lumMod val="60000"/>
                    <a:lumOff val="4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accent6"/>
              </a:solidFill>
            </a:ln>
          </c:spPr>
          <c:cat>
            <c:strRef>
              <c:f>Feuil1!$A$2:$A$7</c:f>
              <c:strCache>
                <c:ptCount val="6"/>
                <c:pt idx="0">
                  <c:v>MC</c:v>
                </c:pt>
                <c:pt idx="1">
                  <c:v>Central</c:v>
                </c:pt>
                <c:pt idx="2">
                  <c:v>Analyse</c:v>
                </c:pt>
                <c:pt idx="3">
                  <c:v>tmp</c:v>
                </c:pt>
                <c:pt idx="4">
                  <c:v>Local</c:v>
                </c:pt>
                <c:pt idx="5">
                  <c:v>Utilisateurs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5</c:v>
                </c:pt>
                <c:pt idx="1">
                  <c:v>32</c:v>
                </c:pt>
                <c:pt idx="2">
                  <c:v>92</c:v>
                </c:pt>
                <c:pt idx="3">
                  <c:v>10</c:v>
                </c:pt>
                <c:pt idx="4">
                  <c:v>120</c:v>
                </c:pt>
                <c:pt idx="5">
                  <c:v>100</c:v>
                </c:pt>
              </c:numCache>
            </c:numRef>
          </c:val>
        </c:ser>
        <c:axId val="76910976"/>
        <c:axId val="76912512"/>
      </c:barChart>
      <c:catAx>
        <c:axId val="76910976"/>
        <c:scaling>
          <c:orientation val="minMax"/>
        </c:scaling>
        <c:axPos val="l"/>
        <c:tickLblPos val="nextTo"/>
        <c:crossAx val="76912512"/>
        <c:crosses val="autoZero"/>
        <c:auto val="1"/>
        <c:lblAlgn val="ctr"/>
        <c:lblOffset val="100"/>
      </c:catAx>
      <c:valAx>
        <c:axId val="76912512"/>
        <c:scaling>
          <c:orientation val="minMax"/>
        </c:scaling>
        <c:axPos val="b"/>
        <c:majorGridlines/>
        <c:numFmt formatCode="General" sourceLinked="1"/>
        <c:tickLblPos val="nextTo"/>
        <c:crossAx val="76910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6130889585403754"/>
          <c:y val="0.19291595344060264"/>
          <c:w val="0.18060762428968211"/>
          <c:h val="0.25363802350793113"/>
        </c:manualLayout>
      </c:layout>
      <c:txPr>
        <a:bodyPr/>
        <a:lstStyle/>
        <a:p>
          <a:pPr>
            <a:defRPr sz="2400" baseline="0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3E19E-96B4-4D17-B2EC-2DD86DF8658D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D5114-49C0-40CB-A5CE-E1EFECC846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5114-49C0-40CB-A5CE-E1EFECC846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5114-49C0-40CB-A5CE-E1EFECC846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5114-49C0-40CB-A5CE-E1EFECC846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5114-49C0-40CB-A5CE-E1EFECC846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5114-49C0-40CB-A5CE-E1EFECC846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5114-49C0-40CB-A5CE-E1EFECC8461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72BE-84CD-4C6F-940D-9ABB7C6FED2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gif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gif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914400" y="914400"/>
            <a:ext cx="7239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25/06/2010</a:t>
            </a:r>
            <a:endParaRPr lang="en-US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86200" cy="365125"/>
          </a:xfrm>
        </p:spPr>
        <p:txBody>
          <a:bodyPr/>
          <a:lstStyle/>
          <a:p>
            <a:r>
              <a:rPr lang="en-US" dirty="0" smtClean="0"/>
              <a:t>LCG - France CPPM Marseille</a:t>
            </a:r>
            <a:endParaRPr lang="en-US" dirty="0"/>
          </a:p>
        </p:txBody>
      </p:sp>
      <p:sp>
        <p:nvSpPr>
          <p:cNvPr id="71" name="ZoneTexte 70"/>
          <p:cNvSpPr txBox="1"/>
          <p:nvPr/>
        </p:nvSpPr>
        <p:spPr>
          <a:xfrm>
            <a:off x="152400" y="609600"/>
            <a:ext cx="8915400" cy="20005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635000"/>
          </a:effectLst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pPr algn="ctr"/>
            <a:r>
              <a:rPr lang="en-US" sz="4400" b="1" i="1" dirty="0" err="1" smtClean="0">
                <a:latin typeface="Courier New" pitchFamily="49" charset="0"/>
                <a:cs typeface="Courier New" pitchFamily="49" charset="0"/>
              </a:rPr>
              <a:t>L’expérience</a:t>
            </a:r>
            <a:r>
              <a:rPr lang="en-US" sz="4400" b="1" i="1" dirty="0" smtClean="0">
                <a:latin typeface="Courier New" pitchFamily="49" charset="0"/>
                <a:cs typeface="Courier New" pitchFamily="49" charset="0"/>
              </a:rPr>
              <a:t> CMS à GRIF </a:t>
            </a: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ctr"/>
            <a:endParaRPr lang="en-US" sz="4000" dirty="0"/>
          </a:p>
        </p:txBody>
      </p:sp>
      <p:sp>
        <p:nvSpPr>
          <p:cNvPr id="83" name="ZoneTexte 82"/>
          <p:cNvSpPr txBox="1"/>
          <p:nvPr/>
        </p:nvSpPr>
        <p:spPr>
          <a:xfrm>
            <a:off x="1066800" y="2286000"/>
            <a:ext cx="38862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635000"/>
          </a:effectLst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LLR – </a:t>
            </a:r>
            <a:r>
              <a:rPr lang="en-US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E.Poly.,Palaiseau</a:t>
            </a:r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Pascale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Hennion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Paulo Mora de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Freitas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Igor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Semeniouk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i="1" dirty="0" smtClean="0">
                <a:latin typeface="Courier New" pitchFamily="49" charset="0"/>
                <a:cs typeface="Courier New" pitchFamily="49" charset="0"/>
              </a:rPr>
              <a:t>Philippe </a:t>
            </a:r>
            <a:r>
              <a:rPr lang="en-US" sz="1600" b="1" i="1" dirty="0" err="1" smtClean="0">
                <a:latin typeface="Courier New" pitchFamily="49" charset="0"/>
                <a:cs typeface="Courier New" pitchFamily="49" charset="0"/>
              </a:rPr>
              <a:t>Busson</a:t>
            </a:r>
            <a:endParaRPr lang="en-US" sz="1600" b="1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i="1" u="sng" dirty="0" smtClean="0">
                <a:latin typeface="Courier New" pitchFamily="49" charset="0"/>
                <a:cs typeface="Courier New" pitchFamily="49" charset="0"/>
              </a:rPr>
              <a:t>Andrea </a:t>
            </a:r>
            <a:r>
              <a:rPr lang="en-US" sz="1600" b="1" i="1" u="sng" dirty="0" err="1" smtClean="0">
                <a:latin typeface="Courier New" pitchFamily="49" charset="0"/>
                <a:cs typeface="Courier New" pitchFamily="49" charset="0"/>
              </a:rPr>
              <a:t>Sartirana</a:t>
            </a:r>
            <a:endParaRPr lang="en-US" sz="1600" b="1" i="1" u="sng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i="1" u="sng" dirty="0" smtClean="0">
                <a:latin typeface="Courier New" pitchFamily="49" charset="0"/>
                <a:cs typeface="Courier New" pitchFamily="49" charset="0"/>
              </a:rPr>
              <a:t>Claude </a:t>
            </a:r>
            <a:r>
              <a:rPr lang="en-US" sz="1600" b="1" i="1" u="sng" dirty="0" err="1" smtClean="0">
                <a:latin typeface="Courier New" pitchFamily="49" charset="0"/>
                <a:cs typeface="Courier New" pitchFamily="49" charset="0"/>
              </a:rPr>
              <a:t>Charlot</a:t>
            </a:r>
            <a:endParaRPr lang="en-US" sz="1600" b="1" i="1" u="sng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sz="1600" b="1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410200" y="2937808"/>
            <a:ext cx="3581400" cy="2185214"/>
          </a:xfrm>
          <a:prstGeom prst="rect">
            <a:avLst/>
          </a:prstGeom>
          <a:solidFill>
            <a:schemeClr val="bg1"/>
          </a:solidFill>
          <a:effectLst>
            <a:softEdge rad="635000"/>
          </a:effectLst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IRFU – CEA, </a:t>
            </a:r>
            <a:r>
              <a:rPr lang="en-US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Saclay</a:t>
            </a:r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Christine Leroy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Frederic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Schaer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i="1" dirty="0" err="1" smtClean="0">
                <a:latin typeface="Courier New" pitchFamily="49" charset="0"/>
                <a:cs typeface="Courier New" pitchFamily="49" charset="0"/>
              </a:rPr>
              <a:t>Pierrick</a:t>
            </a:r>
            <a:r>
              <a:rPr lang="en-US" sz="16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i="1" dirty="0" err="1" smtClean="0">
                <a:latin typeface="Courier New" pitchFamily="49" charset="0"/>
                <a:cs typeface="Courier New" pitchFamily="49" charset="0"/>
              </a:rPr>
              <a:t>Micout</a:t>
            </a:r>
            <a:endParaRPr lang="en-US" sz="1600" b="1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i="1" dirty="0" err="1" smtClean="0">
                <a:latin typeface="Courier New" pitchFamily="49" charset="0"/>
                <a:cs typeface="Courier New" pitchFamily="49" charset="0"/>
              </a:rPr>
              <a:t>Zoulikha</a:t>
            </a:r>
            <a:r>
              <a:rPr lang="en-US" sz="1600" b="1" i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smtClean="0">
                <a:latin typeface="Courier New" pitchFamily="49" charset="0"/>
                <a:cs typeface="Courier New" pitchFamily="49" charset="0"/>
              </a:rPr>
              <a:t>Georgette</a:t>
            </a:r>
            <a:endParaRPr lang="en-US" sz="1600" b="1" i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sz="1600" b="1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486400" y="4590871"/>
            <a:ext cx="3581400" cy="1692771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softEdge rad="635000"/>
          </a:effectLst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LPNHE –CNRS,UPMC et Paris7, Paris: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Victor Mendoza 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Liliana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Martin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04800" y="4648200"/>
            <a:ext cx="3581400" cy="1446550"/>
          </a:xfrm>
          <a:prstGeom prst="rect">
            <a:avLst/>
          </a:prstGeom>
          <a:solidFill>
            <a:schemeClr val="bg1"/>
          </a:solidFill>
          <a:effectLst>
            <a:softEdge rad="635000"/>
          </a:effectLst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LAL – </a:t>
            </a:r>
            <a:r>
              <a:rPr lang="en-US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U.Paris-Sud</a:t>
            </a:r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Orsay</a:t>
            </a:r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Michel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Jouvin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Guillaume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Philippon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pic>
        <p:nvPicPr>
          <p:cNvPr id="17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Mode opératoire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600" b="1" dirty="0" smtClean="0"/>
              <a:t>Second </a:t>
            </a:r>
            <a:r>
              <a:rPr lang="fr-FR" sz="2600" b="1" dirty="0" err="1" smtClean="0"/>
              <a:t>skim</a:t>
            </a:r>
            <a:r>
              <a:rPr lang="fr-FR" sz="2600" b="1" dirty="0" smtClean="0"/>
              <a:t>   appliqué par le groupe via CRAB</a:t>
            </a:r>
          </a:p>
          <a:p>
            <a:pPr lvl="1"/>
            <a:r>
              <a:rPr lang="fr-FR" sz="2400" dirty="0" smtClean="0"/>
              <a:t>Évènements avec &gt;=1 électrons sont conservés</a:t>
            </a:r>
          </a:p>
          <a:p>
            <a:pPr lvl="1"/>
            <a:r>
              <a:rPr lang="fr-FR" sz="2400" dirty="0" err="1" smtClean="0"/>
              <a:t>Skim</a:t>
            </a:r>
            <a:r>
              <a:rPr lang="fr-FR" sz="2400" dirty="0" smtClean="0"/>
              <a:t>   utilisé par la plupart des analyses</a:t>
            </a:r>
          </a:p>
          <a:p>
            <a:r>
              <a:rPr lang="fr-FR" sz="2600" b="1" dirty="0" smtClean="0"/>
              <a:t>Production de </a:t>
            </a:r>
            <a:r>
              <a:rPr lang="fr-FR" sz="2600" b="1" dirty="0" err="1" smtClean="0"/>
              <a:t>root</a:t>
            </a:r>
            <a:r>
              <a:rPr lang="fr-FR" sz="2600" b="1" dirty="0" smtClean="0"/>
              <a:t> </a:t>
            </a:r>
            <a:r>
              <a:rPr lang="fr-FR" sz="2600" b="1" dirty="0" err="1" smtClean="0"/>
              <a:t>tree</a:t>
            </a:r>
            <a:r>
              <a:rPr lang="fr-FR" sz="2600" b="1" dirty="0" smtClean="0"/>
              <a:t> </a:t>
            </a:r>
            <a:r>
              <a:rPr lang="fr-FR" sz="2600" b="1" dirty="0" smtClean="0">
                <a:solidFill>
                  <a:schemeClr val="tx2"/>
                </a:solidFill>
              </a:rPr>
              <a:t>( arbre  de données en format </a:t>
            </a:r>
            <a:r>
              <a:rPr lang="fr-FR" sz="2600" b="1" dirty="0" err="1" smtClean="0">
                <a:solidFill>
                  <a:schemeClr val="tx2"/>
                </a:solidFill>
              </a:rPr>
              <a:t>root</a:t>
            </a:r>
            <a:r>
              <a:rPr lang="fr-FR" sz="2600" b="1" dirty="0" smtClean="0">
                <a:solidFill>
                  <a:schemeClr val="tx2"/>
                </a:solidFill>
              </a:rPr>
              <a:t>)</a:t>
            </a:r>
            <a:r>
              <a:rPr lang="fr-FR" sz="2600" b="1" dirty="0" smtClean="0"/>
              <a:t> standardisé à partir du </a:t>
            </a:r>
            <a:r>
              <a:rPr lang="fr-FR" sz="2600" b="1" dirty="0" err="1" smtClean="0"/>
              <a:t>skim</a:t>
            </a:r>
            <a:endParaRPr lang="fr-FR" sz="2600" b="1" dirty="0" smtClean="0"/>
          </a:p>
          <a:p>
            <a:pPr lvl="1"/>
            <a:r>
              <a:rPr lang="fr-FR" sz="2400" dirty="0" smtClean="0"/>
              <a:t>Également via CRAB</a:t>
            </a:r>
          </a:p>
          <a:p>
            <a:pPr lvl="1"/>
            <a:r>
              <a:rPr lang="fr-FR" sz="2400" dirty="0" smtClean="0"/>
              <a:t>Sélecteur standards utilisés</a:t>
            </a:r>
          </a:p>
          <a:p>
            <a:pPr lvl="1"/>
            <a:r>
              <a:rPr lang="fr-FR" sz="2400" dirty="0" smtClean="0"/>
              <a:t>Analyse et production des plots </a:t>
            </a:r>
            <a:r>
              <a:rPr lang="fr-FR" sz="2400" dirty="0" smtClean="0">
                <a:solidFill>
                  <a:schemeClr val="tx2"/>
                </a:solidFill>
              </a:rPr>
              <a:t>(histogrammes)  </a:t>
            </a:r>
            <a:r>
              <a:rPr lang="fr-FR" sz="2400" dirty="0" smtClean="0"/>
              <a:t>via macros </a:t>
            </a:r>
            <a:r>
              <a:rPr lang="fr-FR" sz="2400" dirty="0" err="1" smtClean="0"/>
              <a:t>root</a:t>
            </a:r>
            <a:r>
              <a:rPr lang="fr-FR" sz="2400" dirty="0" smtClean="0"/>
              <a:t> compilées</a:t>
            </a:r>
          </a:p>
          <a:p>
            <a:pPr lvl="1"/>
            <a:r>
              <a:rPr lang="fr-FR" sz="2400" dirty="0" smtClean="0"/>
              <a:t>Ensemble du code mis à  disposition dans l’espace CVS du sous-groupe “Prompt feedback” (</a:t>
            </a:r>
            <a:r>
              <a:rPr lang="fr-FR" sz="2400" dirty="0" smtClean="0">
                <a:solidFill>
                  <a:schemeClr val="tx2"/>
                </a:solidFill>
              </a:rPr>
              <a:t>analyse en léger différé</a:t>
            </a:r>
            <a:r>
              <a:rPr lang="fr-FR" sz="2400" dirty="0" smtClean="0"/>
              <a:t>) du groupe électrons/gamma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Paramètres</a:t>
            </a:r>
            <a:br>
              <a:rPr lang="fr-FR" dirty="0" smtClean="0"/>
            </a:br>
            <a:r>
              <a:rPr lang="fr-FR" sz="3556" dirty="0" smtClean="0"/>
              <a:t>(Pour 20 000 </a:t>
            </a:r>
            <a:r>
              <a:rPr lang="fr-FR" sz="3556" dirty="0" err="1" smtClean="0"/>
              <a:t>000</a:t>
            </a:r>
            <a:r>
              <a:rPr lang="fr-FR" sz="3556" dirty="0" smtClean="0"/>
              <a:t> d’évènements </a:t>
            </a:r>
            <a:r>
              <a:rPr lang="fr-FR" sz="3556" dirty="0" err="1" smtClean="0"/>
              <a:t>MinBias</a:t>
            </a:r>
            <a:r>
              <a:rPr lang="fr-FR" sz="3556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sz="2600" b="1" dirty="0" smtClean="0"/>
              <a:t>Données input RAW-RECO </a:t>
            </a:r>
            <a:r>
              <a:rPr lang="fr-FR" sz="2600" b="1" dirty="0" smtClean="0">
                <a:solidFill>
                  <a:schemeClr val="accent1"/>
                </a:solidFill>
              </a:rPr>
              <a:t>(reconstruites mais pas triées)</a:t>
            </a:r>
            <a:endParaRPr lang="fr-FR" sz="2600" b="1" dirty="0" smtClean="0"/>
          </a:p>
          <a:p>
            <a:pPr lvl="1"/>
            <a:r>
              <a:rPr lang="fr-FR" sz="2000" dirty="0" smtClean="0"/>
              <a:t>/</a:t>
            </a:r>
            <a:r>
              <a:rPr lang="fr-FR" sz="2000" dirty="0" err="1" smtClean="0"/>
              <a:t>MinimumBias</a:t>
            </a:r>
            <a:r>
              <a:rPr lang="fr-FR" sz="2000" dirty="0" smtClean="0"/>
              <a:t>/Commissioning10-GOODCOLL-v9/RAW-RECO</a:t>
            </a:r>
          </a:p>
          <a:p>
            <a:pPr lvl="1"/>
            <a:r>
              <a:rPr lang="fr-FR" sz="2000" dirty="0" smtClean="0"/>
              <a:t>3677 files, 109 block(s), </a:t>
            </a:r>
            <a:r>
              <a:rPr lang="fr-FR" sz="2600" b="1" dirty="0" smtClean="0"/>
              <a:t>21.1TB</a:t>
            </a:r>
            <a:r>
              <a:rPr lang="fr-FR" sz="2000" dirty="0" smtClean="0"/>
              <a:t>, </a:t>
            </a:r>
            <a:r>
              <a:rPr lang="fr-FR" sz="2000" dirty="0" err="1" smtClean="0"/>
              <a:t>located</a:t>
            </a:r>
            <a:r>
              <a:rPr lang="fr-FR" sz="2000" dirty="0" smtClean="0"/>
              <a:t> </a:t>
            </a:r>
            <a:r>
              <a:rPr lang="fr-FR" sz="2000" dirty="0" err="1" smtClean="0"/>
              <a:t>at</a:t>
            </a:r>
            <a:r>
              <a:rPr lang="fr-FR" sz="2000" dirty="0" smtClean="0"/>
              <a:t> 17 sites </a:t>
            </a:r>
          </a:p>
          <a:p>
            <a:r>
              <a:rPr lang="fr-FR" sz="2600" b="1" dirty="0" smtClean="0"/>
              <a:t>Premier </a:t>
            </a:r>
            <a:r>
              <a:rPr lang="fr-FR" sz="2600" b="1" dirty="0" err="1" smtClean="0"/>
              <a:t>skim</a:t>
            </a:r>
            <a:r>
              <a:rPr lang="fr-FR" sz="2600" b="1" dirty="0" smtClean="0"/>
              <a:t> appliqué par le groupe via CRAB</a:t>
            </a:r>
          </a:p>
          <a:p>
            <a:pPr lvl="1"/>
            <a:r>
              <a:rPr lang="fr-FR" sz="2000" dirty="0" smtClean="0"/>
              <a:t>Pas de premier </a:t>
            </a:r>
            <a:r>
              <a:rPr lang="fr-FR" sz="2000" dirty="0" err="1" smtClean="0"/>
              <a:t>skim</a:t>
            </a:r>
            <a:r>
              <a:rPr lang="fr-FR" sz="2000" dirty="0" smtClean="0"/>
              <a:t> dans ce cas, input </a:t>
            </a:r>
            <a:r>
              <a:rPr lang="fr-FR" sz="2000" dirty="0" err="1" smtClean="0"/>
              <a:t>dataset</a:t>
            </a:r>
            <a:r>
              <a:rPr lang="fr-FR" sz="2000" dirty="0" smtClean="0"/>
              <a:t> transféré au GRIF</a:t>
            </a:r>
          </a:p>
          <a:p>
            <a:r>
              <a:rPr lang="fr-FR" sz="2600" b="1" dirty="0" smtClean="0"/>
              <a:t>Second </a:t>
            </a:r>
            <a:r>
              <a:rPr lang="fr-FR" sz="2600" b="1" dirty="0" err="1" smtClean="0"/>
              <a:t>skim</a:t>
            </a:r>
            <a:r>
              <a:rPr lang="fr-FR" sz="2600" b="1" dirty="0" smtClean="0"/>
              <a:t> appliqué par le groupe via CRAB</a:t>
            </a:r>
          </a:p>
          <a:p>
            <a:pPr lvl="1"/>
            <a:r>
              <a:rPr lang="fr-FR" sz="2000" dirty="0" err="1" smtClean="0"/>
              <a:t>Processing</a:t>
            </a:r>
            <a:r>
              <a:rPr lang="fr-FR" sz="2000" dirty="0" smtClean="0"/>
              <a:t> au GRIF, ~8-10h par job (temps réel)</a:t>
            </a:r>
          </a:p>
          <a:p>
            <a:pPr lvl="1"/>
            <a:r>
              <a:rPr lang="fr-FR" sz="2000" dirty="0" smtClean="0"/>
              <a:t>314 files = </a:t>
            </a:r>
            <a:r>
              <a:rPr lang="fr-FR" b="1" dirty="0" smtClean="0"/>
              <a:t> 504GB </a:t>
            </a:r>
            <a:r>
              <a:rPr lang="fr-FR" sz="2000" dirty="0" smtClean="0"/>
              <a:t>publié au GRIF (donc disponible pour toute la collaboration)</a:t>
            </a:r>
          </a:p>
          <a:p>
            <a:pPr lvl="1"/>
            <a:r>
              <a:rPr lang="fr-FR" sz="2000" dirty="0" smtClean="0"/>
              <a:t>temps CPU/ événement  ~20msec,  largement dominé par l’écriture, temps du </a:t>
            </a:r>
            <a:r>
              <a:rPr lang="fr-FR" sz="2000" dirty="0" err="1" smtClean="0"/>
              <a:t>skim</a:t>
            </a:r>
            <a:r>
              <a:rPr lang="fr-FR" sz="2000" dirty="0" smtClean="0"/>
              <a:t> &lt;~1msec/événement</a:t>
            </a:r>
          </a:p>
          <a:p>
            <a:pPr lvl="1"/>
            <a:endParaRPr lang="fr-FR" sz="2000" dirty="0" smtClean="0"/>
          </a:p>
          <a:p>
            <a:pPr>
              <a:buNone/>
            </a:pPr>
            <a:r>
              <a:rPr sz="2000" dirty="0" smtClean="0"/>
              <a:t/>
            </a:r>
            <a:br>
              <a:rPr sz="2000" dirty="0" smtClean="0"/>
            </a:br>
            <a:endParaRPr lang="fr-FR" sz="2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8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Paramètres (suite)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fr-FR" sz="3400" dirty="0" smtClean="0"/>
          </a:p>
          <a:p>
            <a:r>
              <a:rPr lang="fr-FR" sz="4400" b="1" dirty="0" smtClean="0"/>
              <a:t>Production similaire pour le MC (les événements de simulation</a:t>
            </a:r>
            <a:r>
              <a:rPr lang="fr-FR" sz="3400" dirty="0" smtClean="0"/>
              <a:t>)</a:t>
            </a:r>
          </a:p>
          <a:p>
            <a:pPr lvl="1"/>
            <a:r>
              <a:rPr lang="fr-FR" sz="3400" dirty="0" smtClean="0"/>
              <a:t>Pas de </a:t>
            </a:r>
            <a:r>
              <a:rPr lang="fr-FR" sz="3400" dirty="0" err="1" smtClean="0"/>
              <a:t>skim</a:t>
            </a:r>
            <a:r>
              <a:rPr lang="fr-FR" sz="3400" dirty="0" smtClean="0"/>
              <a:t> initial par la production centrale =&gt; fait par le groupe </a:t>
            </a:r>
          </a:p>
          <a:p>
            <a:endParaRPr lang="fr-FR" sz="3400" dirty="0" smtClean="0"/>
          </a:p>
          <a:p>
            <a:r>
              <a:rPr lang="fr-FR" sz="4400" b="1" dirty="0" smtClean="0"/>
              <a:t>Production d’un </a:t>
            </a:r>
            <a:r>
              <a:rPr lang="fr-FR" sz="4400" b="1" dirty="0" err="1" smtClean="0"/>
              <a:t>root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tree</a:t>
            </a:r>
            <a:r>
              <a:rPr lang="fr-FR" sz="4400" b="1" dirty="0" smtClean="0"/>
              <a:t> standardisé à partir du </a:t>
            </a:r>
            <a:r>
              <a:rPr lang="fr-FR" sz="4400" b="1" dirty="0" err="1" smtClean="0"/>
              <a:t>skim</a:t>
            </a:r>
            <a:endParaRPr lang="fr-FR" sz="4400" b="1" dirty="0" smtClean="0"/>
          </a:p>
          <a:p>
            <a:pPr lvl="1"/>
            <a:r>
              <a:rPr lang="fr-FR" sz="3400" dirty="0" smtClean="0"/>
              <a:t>DATA: 53 fichiers </a:t>
            </a:r>
            <a:r>
              <a:rPr lang="fr-FR" sz="3400" dirty="0" err="1" smtClean="0"/>
              <a:t>mergés</a:t>
            </a:r>
            <a:r>
              <a:rPr lang="fr-FR" sz="3400" dirty="0" smtClean="0"/>
              <a:t> en un fichier </a:t>
            </a:r>
            <a:r>
              <a:rPr lang="fr-FR" sz="4400" dirty="0" smtClean="0"/>
              <a:t>de </a:t>
            </a:r>
            <a:r>
              <a:rPr lang="fr-FR" sz="4400" b="1" dirty="0" smtClean="0"/>
              <a:t>5.2 Giga </a:t>
            </a:r>
            <a:r>
              <a:rPr lang="fr-FR" sz="3400" dirty="0" smtClean="0"/>
              <a:t>= ~1M d’évents sélectionnés!!!</a:t>
            </a:r>
          </a:p>
          <a:p>
            <a:pPr lvl="1"/>
            <a:r>
              <a:rPr lang="fr-FR" sz="3400" dirty="0" smtClean="0"/>
              <a:t>MC: 8 fichiers </a:t>
            </a:r>
            <a:r>
              <a:rPr lang="fr-FR" sz="3400" dirty="0" err="1" smtClean="0"/>
              <a:t>mergés</a:t>
            </a:r>
            <a:r>
              <a:rPr lang="fr-FR" sz="3400" dirty="0" smtClean="0"/>
              <a:t> en  un fichier de </a:t>
            </a:r>
            <a:r>
              <a:rPr lang="fr-FR" sz="4400" b="1" dirty="0" smtClean="0"/>
              <a:t>1.3 Giga </a:t>
            </a:r>
            <a:r>
              <a:rPr lang="fr-FR" sz="3400" dirty="0" smtClean="0"/>
              <a:t>(moins de MC que de data!!)</a:t>
            </a:r>
          </a:p>
          <a:p>
            <a:pPr lvl="1">
              <a:buNone/>
            </a:pPr>
            <a:endParaRPr lang="fr-FR" sz="3400" dirty="0" smtClean="0"/>
          </a:p>
          <a:p>
            <a:r>
              <a:rPr lang="fr-FR" sz="4400" b="1" dirty="0" smtClean="0"/>
              <a:t>Relecture via macros </a:t>
            </a:r>
            <a:r>
              <a:rPr lang="fr-FR" sz="4400" b="1" dirty="0" err="1" smtClean="0"/>
              <a:t>root</a:t>
            </a:r>
            <a:r>
              <a:rPr lang="fr-FR" sz="4400" b="1" dirty="0" smtClean="0"/>
              <a:t> compilées</a:t>
            </a:r>
          </a:p>
          <a:p>
            <a:pPr lvl="1"/>
            <a:r>
              <a:rPr lang="fr-FR" sz="3400" dirty="0" smtClean="0"/>
              <a:t>~6min30 pour relecture DATA et MC en même temps </a:t>
            </a:r>
            <a:br>
              <a:rPr lang="fr-FR" sz="3400" dirty="0" smtClean="0"/>
            </a:br>
            <a:endParaRPr lang="fr-FR" sz="3400" dirty="0" smtClean="0"/>
          </a:p>
          <a:p>
            <a:r>
              <a:rPr lang="fr-FR" sz="5100" b="1" dirty="0" smtClean="0"/>
              <a:t>Passe d’analyse complète en ~1 semaine</a:t>
            </a:r>
          </a:p>
          <a:p>
            <a:pPr lvl="1"/>
            <a:r>
              <a:rPr lang="fr-FR" sz="3400" dirty="0" smtClean="0"/>
              <a:t>Du transfert initial jusqu’à la production/présentation des résultats à CMS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Performances: </a:t>
            </a:r>
            <a:r>
              <a:rPr lang="fr-FR" dirty="0" err="1" smtClean="0"/>
              <a:t>avril-mai</a:t>
            </a:r>
            <a:r>
              <a:rPr lang="fr-FR" dirty="0" smtClean="0"/>
              <a:t> 2010</a:t>
            </a:r>
            <a:endParaRPr lang="fr-FR" dirty="0"/>
          </a:p>
        </p:txBody>
      </p:sp>
      <p:pic>
        <p:nvPicPr>
          <p:cNvPr id="7" name="Espace réservé du contenu 6" descr="AnalyseGRIFAvrilMay.tif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219200"/>
            <a:ext cx="6682924" cy="4525963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LCG - France CPPM Marseille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334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648200" y="3048000"/>
            <a:ext cx="3276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946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Succès</a:t>
            </a:r>
            <a:r>
              <a:rPr kumimoji="0" lang="en-US" sz="194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730" dirty="0" smtClean="0"/>
              <a:t>GRID:93.3%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73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Site: 98.7%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730" dirty="0" smtClean="0"/>
              <a:t>Application: 75.6%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1730" dirty="0" smtClean="0"/>
              <a:t>(</a:t>
            </a:r>
            <a:r>
              <a:rPr lang="en-US" sz="1730" dirty="0" err="1" smtClean="0"/>
              <a:t>principalement</a:t>
            </a:r>
            <a:r>
              <a:rPr lang="en-US" sz="1730" dirty="0" smtClean="0"/>
              <a:t> </a:t>
            </a:r>
            <a:r>
              <a:rPr lang="en-US" sz="1730" dirty="0" err="1" smtClean="0"/>
              <a:t>lié</a:t>
            </a:r>
            <a:r>
              <a:rPr lang="en-US" sz="1730" dirty="0" smtClean="0"/>
              <a:t> au </a:t>
            </a:r>
            <a:r>
              <a:rPr lang="en-US" sz="1730" dirty="0" err="1" smtClean="0"/>
              <a:t>stockage</a:t>
            </a:r>
            <a:r>
              <a:rPr lang="en-US" sz="1730" dirty="0" smtClean="0"/>
              <a:t>)</a:t>
            </a:r>
            <a:endParaRPr kumimoji="0" lang="en-US" sz="173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457200" y="1600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457200" y="2971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57200" y="3657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457200" y="1752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600200" y="57150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Application 75.6% . Pourquoi?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réseau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LLR</a:t>
            </a:r>
          </a:p>
          <a:p>
            <a:pPr lvl="1"/>
            <a:r>
              <a:rPr lang="fr-FR" dirty="0" smtClean="0"/>
              <a:t> 10Gb -&gt; sites de GRIF et CC</a:t>
            </a:r>
          </a:p>
          <a:p>
            <a:pPr lvl="1"/>
            <a:r>
              <a:rPr lang="fr-FR" dirty="0" smtClean="0"/>
              <a:t>  5 Gb -&gt; reste du monde</a:t>
            </a:r>
          </a:p>
          <a:p>
            <a:r>
              <a:rPr lang="fr-FR" dirty="0" smtClean="0"/>
              <a:t>A l’IRFU</a:t>
            </a:r>
          </a:p>
          <a:p>
            <a:pPr lvl="1"/>
            <a:r>
              <a:rPr lang="fr-FR" smtClean="0"/>
              <a:t>5Gb </a:t>
            </a:r>
            <a:r>
              <a:rPr lang="fr-FR" dirty="0" smtClean="0"/>
              <a:t>-&gt; sites de GRIF et CC</a:t>
            </a:r>
          </a:p>
          <a:p>
            <a:pPr lvl="1"/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2*512Mb </a:t>
            </a:r>
            <a:r>
              <a:rPr lang="fr-FR" dirty="0" smtClean="0"/>
              <a:t>-&gt; reste du monde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  <p:pic>
        <p:nvPicPr>
          <p:cNvPr id="8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0"/>
            <a:ext cx="5867400" cy="9906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            Les Transferts</a:t>
            </a:r>
            <a:endParaRPr lang="fr-FR" sz="3600" dirty="0"/>
          </a:p>
        </p:txBody>
      </p:sp>
      <p:pic>
        <p:nvPicPr>
          <p:cNvPr id="7" name="Espace réservé du contenu 6" descr="vie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143000"/>
            <a:ext cx="5111750" cy="3194844"/>
          </a:xfrm>
        </p:spPr>
      </p:pic>
      <p:sp>
        <p:nvSpPr>
          <p:cNvPr id="9" name="Espace réservé du texte 8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sz="3200" dirty="0" smtClean="0"/>
              <a:t>Entrant</a:t>
            </a:r>
          </a:p>
          <a:p>
            <a:endParaRPr lang="fr-FR" sz="2600" dirty="0" smtClean="0"/>
          </a:p>
          <a:p>
            <a:endParaRPr lang="fr-FR" sz="3200" dirty="0" smtClean="0"/>
          </a:p>
          <a:p>
            <a:endParaRPr lang="fr-FR" sz="3200" dirty="0" smtClean="0"/>
          </a:p>
          <a:p>
            <a:endParaRPr lang="fr-FR" sz="3200" dirty="0" smtClean="0"/>
          </a:p>
          <a:p>
            <a:endParaRPr lang="fr-FR" sz="3200" dirty="0" smtClean="0"/>
          </a:p>
          <a:p>
            <a:endParaRPr lang="fr-FR" sz="3200" dirty="0" smtClean="0"/>
          </a:p>
          <a:p>
            <a:endParaRPr lang="fr-FR" sz="3200" dirty="0" smtClean="0"/>
          </a:p>
          <a:p>
            <a:endParaRPr lang="fr-FR" sz="3200" dirty="0" smtClean="0"/>
          </a:p>
          <a:p>
            <a:endParaRPr lang="fr-FR" sz="3200" dirty="0" smtClean="0"/>
          </a:p>
          <a:p>
            <a:r>
              <a:rPr lang="fr-FR" sz="3200" dirty="0" smtClean="0"/>
              <a:t>Sortant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8" name="Image 7" descr="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3581400"/>
            <a:ext cx="5166360" cy="3276600"/>
          </a:xfrm>
          <a:prstGeom prst="rect">
            <a:avLst/>
          </a:prstGeom>
        </p:spPr>
      </p:pic>
      <p:pic>
        <p:nvPicPr>
          <p:cNvPr id="10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  <p:pic>
        <p:nvPicPr>
          <p:cNvPr id="11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cxnSp>
        <p:nvCxnSpPr>
          <p:cNvPr id="15" name="Connecteur droit avec flèche 14"/>
          <p:cNvCxnSpPr/>
          <p:nvPr/>
        </p:nvCxnSpPr>
        <p:spPr>
          <a:xfrm flipV="1">
            <a:off x="6553200" y="19050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7543800" y="1676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LLR</a:t>
            </a:r>
            <a:endParaRPr lang="fr-FR" sz="2400" b="1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6705600" y="3276600"/>
            <a:ext cx="1143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7772400" y="312420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IRFU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fr-FR" dirty="0" smtClean="0"/>
              <a:t>Le stockage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  <a:noFill/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/>
              <a:t>3 thèmes de recherches au LLR </a:t>
            </a:r>
            <a:r>
              <a:rPr lang="fr-FR" sz="1800" dirty="0" smtClean="0"/>
              <a:t>(E-Gamma, ions lourds et </a:t>
            </a:r>
            <a:r>
              <a:rPr lang="fr-FR" sz="1800" dirty="0" err="1" smtClean="0"/>
              <a:t>higgs</a:t>
            </a:r>
            <a:r>
              <a:rPr lang="fr-FR" sz="1800" dirty="0" smtClean="0"/>
              <a:t>)</a:t>
            </a:r>
          </a:p>
          <a:p>
            <a:r>
              <a:rPr lang="fr-FR" sz="2800" dirty="0" smtClean="0"/>
              <a:t>1 thèmes de recherche  a l’IRFU </a:t>
            </a:r>
            <a:r>
              <a:rPr lang="fr-FR" sz="1800" dirty="0" smtClean="0"/>
              <a:t>(exotiques)</a:t>
            </a:r>
          </a:p>
          <a:p>
            <a:r>
              <a:rPr lang="fr-FR" sz="2800" dirty="0" smtClean="0"/>
              <a:t>Et de l’espace pour les utilisateurs  et les  opérations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8" name="Graphique 7"/>
          <p:cNvGraphicFramePr/>
          <p:nvPr/>
        </p:nvGraphicFramePr>
        <p:xfrm>
          <a:off x="1447800" y="25146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  <p:pic>
        <p:nvPicPr>
          <p:cNvPr id="10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Espace disque : comparaison requis/fait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848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0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381000" y="5410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L’espace utilisateur et l’espace local  sont  beaucoup  plus grand que ce prévoit le modèle des données de CMS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Problèmes du stockage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AU LLR:</a:t>
            </a:r>
          </a:p>
          <a:p>
            <a:pPr lvl="1"/>
            <a:r>
              <a:rPr lang="fr-FR" dirty="0" smtClean="0"/>
              <a:t>Serveurs pleins à 99% (bug DPM ?)</a:t>
            </a:r>
          </a:p>
          <a:p>
            <a:pPr lvl="1"/>
            <a:r>
              <a:rPr lang="fr-FR" dirty="0" smtClean="0"/>
              <a:t>Les partitions se démontent en cas d’écritures intenses sur les disques (script et tests en cours)</a:t>
            </a:r>
          </a:p>
          <a:p>
            <a:pPr lvl="1"/>
            <a:r>
              <a:rPr lang="fr-FR" dirty="0" smtClean="0"/>
              <a:t>Impératif de surveiller le remplissage tous les jours</a:t>
            </a:r>
          </a:p>
          <a:p>
            <a:pPr lvl="1"/>
            <a:r>
              <a:rPr lang="fr-FR" dirty="0" smtClean="0"/>
              <a:t>DPM ne crée pas de queues pour les processus </a:t>
            </a:r>
            <a:r>
              <a:rPr lang="fr-FR" dirty="0" err="1" smtClean="0"/>
              <a:t>rfio</a:t>
            </a:r>
            <a:endParaRPr lang="fr-FR" dirty="0" smtClean="0"/>
          </a:p>
          <a:p>
            <a:pPr lvl="1">
              <a:buNone/>
            </a:pPr>
            <a:r>
              <a:rPr lang="fr-FR" dirty="0" smtClean="0"/>
              <a:t> =&gt; 1000 requêtes </a:t>
            </a:r>
            <a:r>
              <a:rPr lang="fr-FR" dirty="0" err="1" smtClean="0"/>
              <a:t>rfio</a:t>
            </a:r>
            <a:r>
              <a:rPr lang="fr-FR" dirty="0" smtClean="0"/>
              <a:t> causent 1000 </a:t>
            </a:r>
            <a:r>
              <a:rPr lang="fr-FR" dirty="0" err="1" smtClean="0"/>
              <a:t>processes</a:t>
            </a: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A l’IRFU</a:t>
            </a:r>
          </a:p>
          <a:p>
            <a:pPr lvl="1"/>
            <a:r>
              <a:rPr lang="fr-FR" dirty="0" smtClean="0"/>
              <a:t>Parfois charge &gt; 20 sur les vieux serveurs HP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8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WN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Au LLR</a:t>
            </a:r>
          </a:p>
          <a:p>
            <a:pPr lvl="1"/>
            <a:r>
              <a:rPr lang="fr-FR" sz="2000" dirty="0" smtClean="0"/>
              <a:t>  </a:t>
            </a:r>
            <a:r>
              <a:rPr lang="fr-FR" sz="2400" dirty="0" smtClean="0"/>
              <a:t>60 bi-proc Xénon E5520, 48 Go mémoire </a:t>
            </a:r>
          </a:p>
          <a:p>
            <a:pPr lvl="1"/>
            <a:r>
              <a:rPr lang="fr-FR" sz="2400" dirty="0" smtClean="0"/>
              <a:t> 14 slots/PC . 3 Go de mémoire/cœur</a:t>
            </a:r>
          </a:p>
          <a:p>
            <a:pPr lvl="1"/>
            <a:r>
              <a:rPr lang="fr-FR" sz="2400" dirty="0" smtClean="0"/>
              <a:t>  Avec 16 slots : PBS se casse</a:t>
            </a:r>
          </a:p>
          <a:p>
            <a:r>
              <a:rPr lang="fr-FR" dirty="0" smtClean="0"/>
              <a:t>À l’IRFU</a:t>
            </a:r>
          </a:p>
          <a:p>
            <a:pPr lvl="1"/>
            <a:r>
              <a:rPr lang="fr-FR" sz="2600" dirty="0" smtClean="0"/>
              <a:t>150 serveurs, 2Go de mémoire/</a:t>
            </a:r>
            <a:r>
              <a:rPr lang="fr-FR" sz="2600" dirty="0" err="1" smtClean="0"/>
              <a:t>coeur</a:t>
            </a:r>
            <a:endParaRPr lang="fr-FR" sz="2600" dirty="0" smtClean="0"/>
          </a:p>
          <a:p>
            <a:r>
              <a:rPr lang="fr-FR" dirty="0" smtClean="0"/>
              <a:t>Nombres de jobs moyens par jours</a:t>
            </a:r>
          </a:p>
          <a:p>
            <a:pPr lvl="1"/>
            <a:r>
              <a:rPr lang="fr-FR" dirty="0" smtClean="0"/>
              <a:t>6000 au LLR</a:t>
            </a:r>
          </a:p>
          <a:p>
            <a:pPr lvl="1"/>
            <a:r>
              <a:rPr lang="fr-FR" dirty="0" smtClean="0"/>
              <a:t>3000 à l’IRFU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  <p:pic>
        <p:nvPicPr>
          <p:cNvPr id="8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modèle de calcul de CMS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Basé sur la grille</a:t>
            </a:r>
          </a:p>
          <a:p>
            <a:r>
              <a:rPr lang="fr-FR" dirty="0" smtClean="0"/>
              <a:t>Structure en Tiers</a:t>
            </a:r>
          </a:p>
          <a:p>
            <a:r>
              <a:rPr lang="fr-FR" dirty="0" smtClean="0"/>
              <a:t>CMS fournit la couche d’applications</a:t>
            </a:r>
          </a:p>
          <a:p>
            <a:pPr lvl="1"/>
            <a:r>
              <a:rPr lang="fr-FR" dirty="0" err="1" smtClean="0"/>
              <a:t>Phedex</a:t>
            </a:r>
            <a:endParaRPr lang="fr-FR" dirty="0" smtClean="0"/>
          </a:p>
          <a:p>
            <a:pPr lvl="1"/>
            <a:r>
              <a:rPr lang="fr-FR" dirty="0" smtClean="0"/>
              <a:t>DBS</a:t>
            </a:r>
          </a:p>
          <a:p>
            <a:pPr lvl="1"/>
            <a:r>
              <a:rPr lang="fr-FR" dirty="0" err="1" smtClean="0"/>
              <a:t>Crab</a:t>
            </a:r>
            <a:r>
              <a:rPr lang="fr-FR" dirty="0" smtClean="0"/>
              <a:t>, </a:t>
            </a:r>
            <a:r>
              <a:rPr lang="fr-FR" dirty="0" err="1" smtClean="0"/>
              <a:t>ProdAgent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Frontier</a:t>
            </a:r>
            <a:endParaRPr lang="fr-FR" dirty="0" smtClean="0"/>
          </a:p>
          <a:p>
            <a:r>
              <a:rPr lang="fr-FR" dirty="0" err="1" smtClean="0"/>
              <a:t>Cms</a:t>
            </a:r>
            <a:r>
              <a:rPr lang="fr-FR" dirty="0" smtClean="0"/>
              <a:t> fait son propre support</a:t>
            </a:r>
          </a:p>
          <a:p>
            <a:pPr lvl="1"/>
            <a:r>
              <a:rPr lang="fr-FR" dirty="0" smtClean="0"/>
              <a:t>1 contact/site</a:t>
            </a:r>
          </a:p>
          <a:p>
            <a:pPr lvl="1"/>
            <a:r>
              <a:rPr lang="fr-FR" dirty="0" smtClean="0"/>
              <a:t>Savannah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  <p:pic>
        <p:nvPicPr>
          <p:cNvPr id="8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Jobs </a:t>
            </a:r>
            <a:r>
              <a:rPr lang="fr-FR" dirty="0" smtClean="0">
                <a:solidFill>
                  <a:srgbClr val="00B050"/>
                </a:solidFill>
              </a:rPr>
              <a:t>réussis</a:t>
            </a:r>
            <a:r>
              <a:rPr lang="fr-FR" dirty="0" smtClean="0"/>
              <a:t>/</a:t>
            </a:r>
            <a:r>
              <a:rPr lang="fr-FR" dirty="0" smtClean="0">
                <a:solidFill>
                  <a:srgbClr val="FF0000"/>
                </a:solidFill>
              </a:rPr>
              <a:t>ratés </a:t>
            </a:r>
            <a:r>
              <a:rPr lang="fr-FR" dirty="0" smtClean="0"/>
              <a:t>sur 1 mois </a:t>
            </a:r>
            <a:endParaRPr lang="fr-FR" dirty="0"/>
          </a:p>
        </p:txBody>
      </p:sp>
      <p:pic>
        <p:nvPicPr>
          <p:cNvPr id="7" name="Espace réservé du contenu 6" descr="terminatedjobsstatu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969638"/>
            <a:ext cx="6554476" cy="2918723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jobs de Monte-Carlo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fr-FR" dirty="0" smtClean="0"/>
              <a:t>?????</a:t>
            </a:r>
            <a:endParaRPr lang="fr-FR" dirty="0"/>
          </a:p>
        </p:txBody>
      </p:sp>
      <p:pic>
        <p:nvPicPr>
          <p:cNvPr id="9" name="Image 8" descr="terminatedjobsstat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91735"/>
            <a:ext cx="9144000" cy="4074529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0" y="5791200"/>
            <a:ext cx="1013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Les problèmes de stockage ont impacté le taux de réussite des jobs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T3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Petit cluster , tous les nœuds sont configurés comme des UI.</a:t>
            </a:r>
          </a:p>
          <a:p>
            <a:r>
              <a:rPr lang="fr-FR" dirty="0" err="1" smtClean="0"/>
              <a:t>Cms</a:t>
            </a:r>
            <a:r>
              <a:rPr lang="fr-FR" dirty="0" smtClean="0"/>
              <a:t> Event Display</a:t>
            </a:r>
          </a:p>
          <a:p>
            <a:r>
              <a:rPr lang="fr-FR" dirty="0" smtClean="0"/>
              <a:t>Accès  prioritaire à la grille</a:t>
            </a:r>
          </a:p>
          <a:p>
            <a:r>
              <a:rPr lang="fr-FR" dirty="0" err="1" smtClean="0"/>
              <a:t>Cms</a:t>
            </a:r>
            <a:r>
              <a:rPr lang="fr-FR" dirty="0" smtClean="0"/>
              <a:t> Center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  <p:pic>
        <p:nvPicPr>
          <p:cNvPr id="8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Malgré les difficultés</a:t>
            </a:r>
          </a:p>
          <a:p>
            <a:pPr lvl="1">
              <a:buNone/>
            </a:pPr>
            <a:r>
              <a:rPr lang="fr-FR" dirty="0" smtClean="0"/>
              <a:t>(le réseau à l’IRFU ,  et le stockage au LLR)</a:t>
            </a:r>
          </a:p>
          <a:p>
            <a:pPr>
              <a:buNone/>
            </a:pPr>
            <a:r>
              <a:rPr lang="fr-FR" dirty="0" smtClean="0"/>
              <a:t> l’ équipe de CMS fait une passe d’analyse complète en ~1 semaine </a:t>
            </a:r>
          </a:p>
          <a:p>
            <a:pPr algn="ctr">
              <a:buNone/>
            </a:pPr>
            <a:r>
              <a:rPr lang="fr-FR" dirty="0" smtClean="0"/>
              <a:t>(21.1 T -&gt; 5.2 Go).</a:t>
            </a:r>
          </a:p>
          <a:p>
            <a:pPr algn="ctr">
              <a:buNone/>
            </a:pPr>
            <a:r>
              <a:rPr lang="fr-FR" smtClean="0"/>
              <a:t>Ensuite  il faut 6mn30 </a:t>
            </a:r>
            <a:r>
              <a:rPr lang="fr-FR" dirty="0" smtClean="0"/>
              <a:t>pour une éventuelle nouvelle analyse des données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914400" y="914400"/>
            <a:ext cx="7239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86200" cy="365125"/>
          </a:xfrm>
        </p:spPr>
        <p:txBody>
          <a:bodyPr/>
          <a:lstStyle/>
          <a:p>
            <a:r>
              <a:rPr lang="en-US" smtClean="0"/>
              <a:t>LCG - France CPPM Marseille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2286000" y="381000"/>
            <a:ext cx="4114800" cy="5232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6350" stA="50000" endA="300" endPos="55000" dir="5400000" sy="-100000" algn="bl" rotWithShape="0"/>
            <a:softEdge rad="317500"/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Flux des </a:t>
            </a:r>
            <a:r>
              <a:rPr lang="en-US" sz="2800" b="1" i="1" dirty="0" err="1" smtClean="0">
                <a:latin typeface="Courier New" pitchFamily="49" charset="0"/>
                <a:cs typeface="Courier New" pitchFamily="49" charset="0"/>
              </a:rPr>
              <a:t>données</a:t>
            </a:r>
            <a:endParaRPr lang="en-US" sz="2800" b="1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52"/>
          <p:cNvSpPr txBox="1"/>
          <p:nvPr/>
        </p:nvSpPr>
        <p:spPr>
          <a:xfrm>
            <a:off x="0" y="838200"/>
            <a:ext cx="9753600" cy="9110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317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100000"/>
              <a:buBlip>
                <a:blip r:embed="rId4"/>
              </a:buBlip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Les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données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brutes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sont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stockées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et 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reconstruites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dans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le T0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La base de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donnees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centrale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du CERN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donne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l’information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sur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où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sont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stockees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donnees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1" name="Picture 94" descr="CMSn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1600200"/>
            <a:ext cx="12969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 66"/>
          <p:cNvGrpSpPr/>
          <p:nvPr/>
        </p:nvGrpSpPr>
        <p:grpSpPr>
          <a:xfrm>
            <a:off x="7264400" y="2362200"/>
            <a:ext cx="1803400" cy="690563"/>
            <a:chOff x="6502400" y="2362200"/>
            <a:chExt cx="1498600" cy="690563"/>
          </a:xfrm>
        </p:grpSpPr>
        <p:sp>
          <p:nvSpPr>
            <p:cNvPr id="19" name="Oval 62"/>
            <p:cNvSpPr>
              <a:spLocks noChangeArrowheads="1"/>
            </p:cNvSpPr>
            <p:nvPr/>
          </p:nvSpPr>
          <p:spPr bwMode="auto">
            <a:xfrm>
              <a:off x="6502400" y="2362200"/>
              <a:ext cx="1498600" cy="69056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360">
              <a:noFill/>
              <a:round/>
              <a:headEnd/>
              <a:tailEnd/>
            </a:ln>
            <a:effectLst>
              <a:softEdge rad="127000"/>
            </a:effec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66" name="Text Box 76"/>
            <p:cNvSpPr txBox="1">
              <a:spLocks noChangeArrowheads="1"/>
            </p:cNvSpPr>
            <p:nvPr/>
          </p:nvSpPr>
          <p:spPr bwMode="auto">
            <a:xfrm>
              <a:off x="6705600" y="2514600"/>
              <a:ext cx="1066800" cy="359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 eaLnBrk="0" hangingPunct="0">
                <a:lnSpc>
                  <a:spcPct val="94000"/>
                </a:lnSpc>
                <a:spcBef>
                  <a:spcPts val="1125"/>
                </a:spcBef>
                <a:buClr>
                  <a:srgbClr val="FFCC66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cs typeface="Courier New" pitchFamily="49" charset="0"/>
                </a:rPr>
                <a:t>Tier </a:t>
              </a:r>
              <a:r>
                <a:rPr lang="en-GB" sz="18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cs typeface="Courier New" pitchFamily="49" charset="0"/>
                </a:rPr>
                <a:t>1</a:t>
              </a:r>
              <a:endParaRPr lang="en-GB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Groupe 67"/>
          <p:cNvGrpSpPr/>
          <p:nvPr/>
        </p:nvGrpSpPr>
        <p:grpSpPr>
          <a:xfrm>
            <a:off x="4572000" y="2362200"/>
            <a:ext cx="1803400" cy="690563"/>
            <a:chOff x="6502400" y="2362200"/>
            <a:chExt cx="1498600" cy="690563"/>
          </a:xfrm>
        </p:grpSpPr>
        <p:sp>
          <p:nvSpPr>
            <p:cNvPr id="69" name="Oval 62"/>
            <p:cNvSpPr>
              <a:spLocks noChangeArrowheads="1"/>
            </p:cNvSpPr>
            <p:nvPr/>
          </p:nvSpPr>
          <p:spPr bwMode="auto">
            <a:xfrm>
              <a:off x="6502400" y="2362200"/>
              <a:ext cx="1498600" cy="69056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360">
              <a:noFill/>
              <a:round/>
              <a:headEnd/>
              <a:tailEnd/>
            </a:ln>
            <a:effectLst>
              <a:softEdge rad="127000"/>
            </a:effec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70" name="Text Box 76"/>
            <p:cNvSpPr txBox="1">
              <a:spLocks noChangeArrowheads="1"/>
            </p:cNvSpPr>
            <p:nvPr/>
          </p:nvSpPr>
          <p:spPr bwMode="auto">
            <a:xfrm>
              <a:off x="6629400" y="2514600"/>
              <a:ext cx="1219200" cy="359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 eaLnBrk="0" hangingPunct="0">
                <a:lnSpc>
                  <a:spcPct val="94000"/>
                </a:lnSpc>
                <a:spcBef>
                  <a:spcPts val="1125"/>
                </a:spcBef>
                <a:buClr>
                  <a:srgbClr val="FFCC66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cs typeface="Courier New" pitchFamily="49" charset="0"/>
                </a:rPr>
                <a:t>CCIN2P3</a:t>
              </a:r>
              <a:endParaRPr lang="en-GB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Groupe 73"/>
          <p:cNvGrpSpPr/>
          <p:nvPr/>
        </p:nvGrpSpPr>
        <p:grpSpPr>
          <a:xfrm>
            <a:off x="7543800" y="3271837"/>
            <a:ext cx="1498600" cy="690563"/>
            <a:chOff x="6654800" y="3271837"/>
            <a:chExt cx="1498600" cy="690563"/>
          </a:xfrm>
        </p:grpSpPr>
        <p:sp>
          <p:nvSpPr>
            <p:cNvPr id="72" name="Oval 62"/>
            <p:cNvSpPr>
              <a:spLocks noChangeArrowheads="1"/>
            </p:cNvSpPr>
            <p:nvPr/>
          </p:nvSpPr>
          <p:spPr bwMode="auto">
            <a:xfrm>
              <a:off x="6654800" y="3271837"/>
              <a:ext cx="1498600" cy="690563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360">
              <a:noFill/>
              <a:round/>
              <a:headEnd/>
              <a:tailEnd/>
            </a:ln>
            <a:effectLst>
              <a:softEdge rad="127000"/>
            </a:effec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73" name="Text Box 76"/>
            <p:cNvSpPr txBox="1">
              <a:spLocks noChangeArrowheads="1"/>
            </p:cNvSpPr>
            <p:nvPr/>
          </p:nvSpPr>
          <p:spPr bwMode="auto">
            <a:xfrm>
              <a:off x="6858000" y="3424237"/>
              <a:ext cx="1066800" cy="359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 eaLnBrk="0" hangingPunct="0">
                <a:lnSpc>
                  <a:spcPct val="94000"/>
                </a:lnSpc>
                <a:spcBef>
                  <a:spcPts val="1125"/>
                </a:spcBef>
                <a:buClr>
                  <a:srgbClr val="FFCC66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cs typeface="Courier New" pitchFamily="49" charset="0"/>
                </a:rPr>
                <a:t>Tier </a:t>
              </a:r>
              <a:r>
                <a:rPr lang="en-GB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cs typeface="Courier New" pitchFamily="49" charset="0"/>
                </a:rPr>
                <a:t>2</a:t>
              </a:r>
              <a:endParaRPr lang="en-GB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Groupe 74"/>
          <p:cNvGrpSpPr/>
          <p:nvPr/>
        </p:nvGrpSpPr>
        <p:grpSpPr>
          <a:xfrm>
            <a:off x="4191000" y="3276600"/>
            <a:ext cx="1498600" cy="690563"/>
            <a:chOff x="6654800" y="3271837"/>
            <a:chExt cx="1498600" cy="690563"/>
          </a:xfrm>
        </p:grpSpPr>
        <p:sp>
          <p:nvSpPr>
            <p:cNvPr id="76" name="Oval 62"/>
            <p:cNvSpPr>
              <a:spLocks noChangeArrowheads="1"/>
            </p:cNvSpPr>
            <p:nvPr/>
          </p:nvSpPr>
          <p:spPr bwMode="auto">
            <a:xfrm>
              <a:off x="6654800" y="3271837"/>
              <a:ext cx="1498600" cy="690563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360">
              <a:noFill/>
              <a:round/>
              <a:headEnd/>
              <a:tailEnd/>
            </a:ln>
            <a:effectLst>
              <a:softEdge rad="127000"/>
            </a:effec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77" name="Text Box 76"/>
            <p:cNvSpPr txBox="1">
              <a:spLocks noChangeArrowheads="1"/>
            </p:cNvSpPr>
            <p:nvPr/>
          </p:nvSpPr>
          <p:spPr bwMode="auto">
            <a:xfrm>
              <a:off x="6731000" y="3424237"/>
              <a:ext cx="1244600" cy="329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 eaLnBrk="0" hangingPunct="0">
                <a:lnSpc>
                  <a:spcPct val="94000"/>
                </a:lnSpc>
                <a:spcBef>
                  <a:spcPts val="1125"/>
                </a:spcBef>
                <a:buClr>
                  <a:srgbClr val="FFCC66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cs typeface="Courier New" pitchFamily="49" charset="0"/>
                </a:rPr>
                <a:t>Tier 2</a:t>
              </a:r>
              <a:endParaRPr lang="en-GB" sz="1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Groupe 77"/>
          <p:cNvGrpSpPr/>
          <p:nvPr/>
        </p:nvGrpSpPr>
        <p:grpSpPr>
          <a:xfrm>
            <a:off x="5562600" y="3276600"/>
            <a:ext cx="1498600" cy="690563"/>
            <a:chOff x="6654800" y="3271837"/>
            <a:chExt cx="1498600" cy="690563"/>
          </a:xfrm>
        </p:grpSpPr>
        <p:sp>
          <p:nvSpPr>
            <p:cNvPr id="79" name="Oval 62"/>
            <p:cNvSpPr>
              <a:spLocks noChangeArrowheads="1"/>
            </p:cNvSpPr>
            <p:nvPr/>
          </p:nvSpPr>
          <p:spPr bwMode="auto">
            <a:xfrm>
              <a:off x="6654800" y="3271837"/>
              <a:ext cx="1498600" cy="690563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360">
              <a:noFill/>
              <a:round/>
              <a:headEnd/>
              <a:tailEnd/>
            </a:ln>
            <a:effectLst>
              <a:softEdge rad="127000"/>
            </a:effec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80" name="Text Box 76"/>
            <p:cNvSpPr txBox="1">
              <a:spLocks noChangeArrowheads="1"/>
            </p:cNvSpPr>
            <p:nvPr/>
          </p:nvSpPr>
          <p:spPr bwMode="auto">
            <a:xfrm>
              <a:off x="6731000" y="3424237"/>
              <a:ext cx="1193800" cy="354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 eaLnBrk="0" hangingPunct="0">
                <a:lnSpc>
                  <a:spcPct val="94000"/>
                </a:lnSpc>
                <a:spcBef>
                  <a:spcPts val="1125"/>
                </a:spcBef>
                <a:buClr>
                  <a:srgbClr val="FFCC66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cs typeface="Courier New" pitchFamily="49" charset="0"/>
                </a:rPr>
                <a:t>T2_GRIF</a:t>
              </a:r>
              <a:endParaRPr lang="en-GB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1" name="Rectangle 80"/>
          <p:cNvSpPr/>
          <p:nvPr/>
        </p:nvSpPr>
        <p:spPr>
          <a:xfrm>
            <a:off x="4267200" y="2286000"/>
            <a:ext cx="2743200" cy="2819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162800" y="2286000"/>
            <a:ext cx="1752600" cy="27432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 Box 76"/>
          <p:cNvSpPr txBox="1">
            <a:spLocks noChangeArrowheads="1"/>
          </p:cNvSpPr>
          <p:nvPr/>
        </p:nvSpPr>
        <p:spPr bwMode="auto">
          <a:xfrm>
            <a:off x="6553200" y="2286000"/>
            <a:ext cx="533400" cy="35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125"/>
              </a:spcBef>
              <a:buClr>
                <a:srgbClr val="FFCC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FR</a:t>
            </a:r>
            <a:endParaRPr lang="en-GB" sz="1800" b="1" i="1" dirty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5" name="Text Box 76"/>
          <p:cNvSpPr txBox="1">
            <a:spLocks noChangeArrowheads="1"/>
          </p:cNvSpPr>
          <p:nvPr/>
        </p:nvSpPr>
        <p:spPr bwMode="auto">
          <a:xfrm>
            <a:off x="8458200" y="2286000"/>
            <a:ext cx="533400" cy="35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125"/>
              </a:spcBef>
              <a:buClr>
                <a:srgbClr val="FFCC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XY</a:t>
            </a:r>
            <a:endParaRPr lang="en-GB" sz="1800" b="1" i="1" dirty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e 95"/>
          <p:cNvGrpSpPr/>
          <p:nvPr/>
        </p:nvGrpSpPr>
        <p:grpSpPr>
          <a:xfrm>
            <a:off x="4343400" y="4186237"/>
            <a:ext cx="1066800" cy="690563"/>
            <a:chOff x="4495800" y="4186237"/>
            <a:chExt cx="1066800" cy="690563"/>
          </a:xfrm>
        </p:grpSpPr>
        <p:sp>
          <p:nvSpPr>
            <p:cNvPr id="87" name="Oval 62"/>
            <p:cNvSpPr>
              <a:spLocks noChangeArrowheads="1"/>
            </p:cNvSpPr>
            <p:nvPr/>
          </p:nvSpPr>
          <p:spPr bwMode="auto">
            <a:xfrm>
              <a:off x="4495800" y="4186237"/>
              <a:ext cx="1066800" cy="69056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360">
              <a:noFill/>
              <a:round/>
              <a:headEnd/>
              <a:tailEnd/>
            </a:ln>
            <a:effectLst>
              <a:softEdge rad="127000"/>
            </a:effec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88" name="Text Box 76"/>
            <p:cNvSpPr txBox="1">
              <a:spLocks noChangeArrowheads="1"/>
            </p:cNvSpPr>
            <p:nvPr/>
          </p:nvSpPr>
          <p:spPr bwMode="auto">
            <a:xfrm>
              <a:off x="4640451" y="4338637"/>
              <a:ext cx="759417" cy="359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 eaLnBrk="0" hangingPunct="0">
                <a:lnSpc>
                  <a:spcPct val="94000"/>
                </a:lnSpc>
                <a:spcBef>
                  <a:spcPts val="1125"/>
                </a:spcBef>
                <a:buClr>
                  <a:srgbClr val="FFCC66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cs typeface="Courier New" pitchFamily="49" charset="0"/>
                </a:rPr>
                <a:t>T3</a:t>
              </a:r>
              <a:endParaRPr lang="en-GB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6" name="Groupe 96"/>
          <p:cNvGrpSpPr/>
          <p:nvPr/>
        </p:nvGrpSpPr>
        <p:grpSpPr>
          <a:xfrm>
            <a:off x="5791200" y="4186237"/>
            <a:ext cx="1295400" cy="690563"/>
            <a:chOff x="4495800" y="4186237"/>
            <a:chExt cx="1295400" cy="690563"/>
          </a:xfrm>
        </p:grpSpPr>
        <p:sp>
          <p:nvSpPr>
            <p:cNvPr id="98" name="Oval 62"/>
            <p:cNvSpPr>
              <a:spLocks noChangeArrowheads="1"/>
            </p:cNvSpPr>
            <p:nvPr/>
          </p:nvSpPr>
          <p:spPr bwMode="auto">
            <a:xfrm>
              <a:off x="4495800" y="4186237"/>
              <a:ext cx="1295400" cy="69056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360">
              <a:noFill/>
              <a:round/>
              <a:headEnd/>
              <a:tailEnd/>
            </a:ln>
            <a:effectLst>
              <a:softEdge rad="127000"/>
            </a:effec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99" name="Text Box 76"/>
            <p:cNvSpPr txBox="1">
              <a:spLocks noChangeArrowheads="1"/>
            </p:cNvSpPr>
            <p:nvPr/>
          </p:nvSpPr>
          <p:spPr bwMode="auto">
            <a:xfrm>
              <a:off x="4640451" y="4338637"/>
              <a:ext cx="1150749" cy="354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 eaLnBrk="0" hangingPunct="0">
                <a:lnSpc>
                  <a:spcPct val="94000"/>
                </a:lnSpc>
                <a:spcBef>
                  <a:spcPts val="1125"/>
                </a:spcBef>
                <a:buClr>
                  <a:srgbClr val="FFCC66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cs typeface="Courier New" pitchFamily="49" charset="0"/>
                </a:rPr>
                <a:t>LLR-T3</a:t>
              </a:r>
              <a:endParaRPr lang="en-GB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7" name="Groupe 99"/>
          <p:cNvGrpSpPr/>
          <p:nvPr/>
        </p:nvGrpSpPr>
        <p:grpSpPr>
          <a:xfrm>
            <a:off x="7696200" y="4186237"/>
            <a:ext cx="1066800" cy="690563"/>
            <a:chOff x="4495800" y="4186237"/>
            <a:chExt cx="1066800" cy="690563"/>
          </a:xfrm>
        </p:grpSpPr>
        <p:sp>
          <p:nvSpPr>
            <p:cNvPr id="101" name="Oval 62"/>
            <p:cNvSpPr>
              <a:spLocks noChangeArrowheads="1"/>
            </p:cNvSpPr>
            <p:nvPr/>
          </p:nvSpPr>
          <p:spPr bwMode="auto">
            <a:xfrm>
              <a:off x="4495800" y="4186237"/>
              <a:ext cx="1066800" cy="69056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360">
              <a:noFill/>
              <a:round/>
              <a:headEnd/>
              <a:tailEnd/>
            </a:ln>
            <a:effectLst>
              <a:softEdge rad="127000"/>
            </a:effec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02" name="Text Box 76"/>
            <p:cNvSpPr txBox="1">
              <a:spLocks noChangeArrowheads="1"/>
            </p:cNvSpPr>
            <p:nvPr/>
          </p:nvSpPr>
          <p:spPr bwMode="auto">
            <a:xfrm>
              <a:off x="4640451" y="4338637"/>
              <a:ext cx="759417" cy="359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 eaLnBrk="0" hangingPunct="0">
                <a:lnSpc>
                  <a:spcPct val="94000"/>
                </a:lnSpc>
                <a:spcBef>
                  <a:spcPts val="1125"/>
                </a:spcBef>
                <a:buClr>
                  <a:srgbClr val="FFCC66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cs typeface="Courier New" pitchFamily="49" charset="0"/>
                </a:rPr>
                <a:t>T3</a:t>
              </a:r>
              <a:endParaRPr lang="en-GB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8" name="Groupe 102"/>
          <p:cNvGrpSpPr/>
          <p:nvPr/>
        </p:nvGrpSpPr>
        <p:grpSpPr>
          <a:xfrm>
            <a:off x="5154613" y="1449388"/>
            <a:ext cx="2332037" cy="690562"/>
            <a:chOff x="5154613" y="1449388"/>
            <a:chExt cx="2332037" cy="690562"/>
          </a:xfrm>
        </p:grpSpPr>
        <p:sp>
          <p:nvSpPr>
            <p:cNvPr id="20" name="Oval 63"/>
            <p:cNvSpPr>
              <a:spLocks noChangeArrowheads="1"/>
            </p:cNvSpPr>
            <p:nvPr/>
          </p:nvSpPr>
          <p:spPr bwMode="auto">
            <a:xfrm>
              <a:off x="5154613" y="1449388"/>
              <a:ext cx="2332037" cy="69056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360">
              <a:noFill/>
              <a:round/>
              <a:headEnd/>
              <a:tailEnd/>
            </a:ln>
            <a:effectLst>
              <a:softEdge rad="127000"/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76"/>
            <p:cNvSpPr txBox="1">
              <a:spLocks noChangeArrowheads="1"/>
            </p:cNvSpPr>
            <p:nvPr/>
          </p:nvSpPr>
          <p:spPr bwMode="auto">
            <a:xfrm>
              <a:off x="5715001" y="1600200"/>
              <a:ext cx="1066800" cy="359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eaLnBrk="0" hangingPunct="0">
                <a:lnSpc>
                  <a:spcPct val="94000"/>
                </a:lnSpc>
                <a:spcBef>
                  <a:spcPts val="1125"/>
                </a:spcBef>
                <a:buClr>
                  <a:srgbClr val="FFCC66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itchFamily="49" charset="0"/>
                  <a:cs typeface="Courier New" pitchFamily="49" charset="0"/>
                </a:rPr>
                <a:t>Tier 0</a:t>
              </a:r>
            </a:p>
          </p:txBody>
        </p:sp>
      </p:grpSp>
      <p:cxnSp>
        <p:nvCxnSpPr>
          <p:cNvPr id="105" name="Connecteur droit avec flèche 104"/>
          <p:cNvCxnSpPr/>
          <p:nvPr/>
        </p:nvCxnSpPr>
        <p:spPr>
          <a:xfrm>
            <a:off x="4495800" y="5334000"/>
            <a:ext cx="685800" cy="1588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avec flèche 106"/>
          <p:cNvCxnSpPr/>
          <p:nvPr/>
        </p:nvCxnSpPr>
        <p:spPr>
          <a:xfrm rot="16200000" flipH="1">
            <a:off x="5486402" y="2895601"/>
            <a:ext cx="533399" cy="533398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>
            <a:endCxn id="76" idx="0"/>
          </p:cNvCxnSpPr>
          <p:nvPr/>
        </p:nvCxnSpPr>
        <p:spPr>
          <a:xfrm rot="10800000" flipV="1">
            <a:off x="4940300" y="2895600"/>
            <a:ext cx="546100" cy="381000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/>
          <p:nvPr/>
        </p:nvCxnSpPr>
        <p:spPr>
          <a:xfrm>
            <a:off x="6565902" y="2057401"/>
            <a:ext cx="1511298" cy="380999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avec flèche 116"/>
          <p:cNvCxnSpPr>
            <a:endCxn id="69" idx="0"/>
          </p:cNvCxnSpPr>
          <p:nvPr/>
        </p:nvCxnSpPr>
        <p:spPr>
          <a:xfrm rot="10800000" flipV="1">
            <a:off x="5473700" y="2057400"/>
            <a:ext cx="1079500" cy="304800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>
            <a:endCxn id="73" idx="0"/>
          </p:cNvCxnSpPr>
          <p:nvPr/>
        </p:nvCxnSpPr>
        <p:spPr>
          <a:xfrm rot="5400000">
            <a:off x="8066882" y="3185318"/>
            <a:ext cx="452437" cy="25400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avec flèche 121"/>
          <p:cNvCxnSpPr>
            <a:stCxn id="70" idx="2"/>
          </p:cNvCxnSpPr>
          <p:nvPr/>
        </p:nvCxnSpPr>
        <p:spPr>
          <a:xfrm rot="16200000" flipH="1">
            <a:off x="6223414" y="2108614"/>
            <a:ext cx="707790" cy="2237782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5715000" y="3276600"/>
            <a:ext cx="1295400" cy="1752600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 Box 76"/>
          <p:cNvSpPr txBox="1">
            <a:spLocks noChangeArrowheads="1"/>
          </p:cNvSpPr>
          <p:nvPr/>
        </p:nvSpPr>
        <p:spPr bwMode="auto">
          <a:xfrm>
            <a:off x="6172200" y="4746390"/>
            <a:ext cx="762000" cy="35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125"/>
              </a:spcBef>
              <a:buClr>
                <a:srgbClr val="FFCC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GRIF</a:t>
            </a:r>
            <a:endParaRPr lang="en-GB" sz="1800" b="1" i="1" dirty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8" name="Text Box 76"/>
          <p:cNvSpPr txBox="1">
            <a:spLocks noChangeArrowheads="1"/>
          </p:cNvSpPr>
          <p:nvPr/>
        </p:nvSpPr>
        <p:spPr bwMode="auto">
          <a:xfrm>
            <a:off x="5105400" y="5105400"/>
            <a:ext cx="1219200" cy="3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125"/>
              </a:spcBef>
              <a:buClr>
                <a:srgbClr val="FFCC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PhEDEx</a:t>
            </a:r>
            <a:r>
              <a:rPr lang="en-GB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  <a:endParaRPr lang="en-GB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9" name="Connecteur droit avec flèche 128"/>
          <p:cNvCxnSpPr>
            <a:stCxn id="73" idx="2"/>
            <a:endCxn id="101" idx="0"/>
          </p:cNvCxnSpPr>
          <p:nvPr/>
        </p:nvCxnSpPr>
        <p:spPr>
          <a:xfrm rot="5400000">
            <a:off x="8053505" y="3959342"/>
            <a:ext cx="402990" cy="50800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avec flèche 132"/>
          <p:cNvCxnSpPr/>
          <p:nvPr/>
        </p:nvCxnSpPr>
        <p:spPr>
          <a:xfrm>
            <a:off x="6629400" y="5257800"/>
            <a:ext cx="685800" cy="15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 Box 76"/>
          <p:cNvSpPr txBox="1">
            <a:spLocks noChangeArrowheads="1"/>
          </p:cNvSpPr>
          <p:nvPr/>
        </p:nvSpPr>
        <p:spPr bwMode="auto">
          <a:xfrm>
            <a:off x="7429500" y="5181600"/>
            <a:ext cx="3429000" cy="32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125"/>
              </a:spcBef>
              <a:buClr>
                <a:srgbClr val="FFCC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Data Access </a:t>
            </a:r>
            <a:endParaRPr lang="en-GB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5" name="Connecteur droit avec flèche 134"/>
          <p:cNvCxnSpPr/>
          <p:nvPr/>
        </p:nvCxnSpPr>
        <p:spPr>
          <a:xfrm rot="16200000" flipH="1">
            <a:off x="5943600" y="3962400"/>
            <a:ext cx="457200" cy="1524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avec flèche 137"/>
          <p:cNvCxnSpPr/>
          <p:nvPr/>
        </p:nvCxnSpPr>
        <p:spPr>
          <a:xfrm rot="16200000" flipH="1">
            <a:off x="4686300" y="4000500"/>
            <a:ext cx="381000" cy="1524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4267200" y="3276600"/>
            <a:ext cx="1295400" cy="1752600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 Box 76"/>
          <p:cNvSpPr txBox="1">
            <a:spLocks noChangeArrowheads="1"/>
          </p:cNvSpPr>
          <p:nvPr/>
        </p:nvSpPr>
        <p:spPr bwMode="auto">
          <a:xfrm>
            <a:off x="4724400" y="4648200"/>
            <a:ext cx="762000" cy="35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lnSpc>
                <a:spcPct val="94000"/>
              </a:lnSpc>
              <a:spcBef>
                <a:spcPts val="1125"/>
              </a:spcBef>
              <a:buClr>
                <a:srgbClr val="FFCC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Site</a:t>
            </a:r>
            <a:endParaRPr lang="en-GB" sz="1800" b="1" i="1" dirty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3" name="Connecteur droit avec flèche 142"/>
          <p:cNvCxnSpPr>
            <a:stCxn id="69" idx="6"/>
          </p:cNvCxnSpPr>
          <p:nvPr/>
        </p:nvCxnSpPr>
        <p:spPr>
          <a:xfrm flipV="1">
            <a:off x="6375400" y="2667000"/>
            <a:ext cx="939800" cy="40482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52"/>
          <p:cNvSpPr txBox="1"/>
          <p:nvPr/>
        </p:nvSpPr>
        <p:spPr>
          <a:xfrm>
            <a:off x="0" y="1676400"/>
            <a:ext cx="4648200" cy="11880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317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100000"/>
              <a:buBlip>
                <a:blip r:embed="rId4"/>
              </a:buBlip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Le reprocessing et le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filtrage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sont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faits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dans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les T1s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Selon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les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demandes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des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physiciens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45" name="TextBox 52"/>
          <p:cNvSpPr txBox="1"/>
          <p:nvPr/>
        </p:nvSpPr>
        <p:spPr>
          <a:xfrm>
            <a:off x="0" y="2743200"/>
            <a:ext cx="4495800" cy="28130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100000"/>
              <a:buBlip>
                <a:blip r:embed="rId4"/>
              </a:buBlip>
              <a:defRPr/>
            </a:pP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La distribution des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données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est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géréé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par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PhEDEx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RAW/RECO des T0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vers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les  T1s;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Données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AODs (format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d’analyse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dans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les T1s;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Données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pour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l’analysis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aux T2s;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MonteCarlo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sont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remontés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des T2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vers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les  T1;</a:t>
            </a:r>
          </a:p>
        </p:txBody>
      </p:sp>
      <p:sp>
        <p:nvSpPr>
          <p:cNvPr id="146" name="TextBox 52"/>
          <p:cNvSpPr txBox="1"/>
          <p:nvPr/>
        </p:nvSpPr>
        <p:spPr>
          <a:xfrm>
            <a:off x="228600" y="5562600"/>
            <a:ext cx="8610600" cy="6647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100000"/>
              <a:buBlip>
                <a:blip r:embed="rId4"/>
              </a:buBlip>
              <a:defRPr/>
            </a:pP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L’analyse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et les MC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sont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faits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dans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les 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T2s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(et les T3’s)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Pout les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groupes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officiels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et pour les analyses locales</a:t>
            </a:r>
          </a:p>
        </p:txBody>
      </p:sp>
      <p:cxnSp>
        <p:nvCxnSpPr>
          <p:cNvPr id="68" name="Connecteur droit avec flèche 67"/>
          <p:cNvCxnSpPr/>
          <p:nvPr/>
        </p:nvCxnSpPr>
        <p:spPr>
          <a:xfrm rot="10800000" flipV="1">
            <a:off x="6781800" y="2971798"/>
            <a:ext cx="1524002" cy="609601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  <p:sp>
        <p:nvSpPr>
          <p:cNvPr id="64" name="ZoneTexte 63"/>
          <p:cNvSpPr txBox="1"/>
          <p:nvPr/>
        </p:nvSpPr>
        <p:spPr>
          <a:xfrm>
            <a:off x="381000" y="6248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résultats sont remontés dans les T1 pour archivage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914400" y="914400"/>
            <a:ext cx="7239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86200" cy="365125"/>
          </a:xfrm>
        </p:spPr>
        <p:txBody>
          <a:bodyPr/>
          <a:lstStyle/>
          <a:p>
            <a:r>
              <a:rPr lang="en-US" smtClean="0"/>
              <a:t>LCG - France CPPM Marseille</a:t>
            </a:r>
            <a:endParaRPr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1066800" y="304800"/>
            <a:ext cx="8077200" cy="70788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        T2 </a:t>
            </a:r>
            <a:r>
              <a:rPr lang="en-US" sz="4000" b="1" dirty="0" err="1" smtClean="0">
                <a:latin typeface="Courier New" pitchFamily="49" charset="0"/>
                <a:cs typeface="Courier New" pitchFamily="49" charset="0"/>
              </a:rPr>
              <a:t>moyen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52"/>
          <p:cNvSpPr txBox="1"/>
          <p:nvPr/>
        </p:nvSpPr>
        <p:spPr>
          <a:xfrm>
            <a:off x="-304800" y="5638800"/>
            <a:ext cx="9448800" cy="9664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4"/>
              </a:buBlip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Pour les analyses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globales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il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faut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50T + ~30-50TB pour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chaque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groupe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ici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on a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supposé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groupe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d’analyse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25" name="TextBox 52"/>
          <p:cNvSpPr txBox="1"/>
          <p:nvPr/>
        </p:nvSpPr>
        <p:spPr>
          <a:xfrm>
            <a:off x="0" y="4953000"/>
            <a:ext cx="906780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317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SzPct val="120000"/>
              <a:buBlip>
                <a:blip r:embed="rId4"/>
              </a:buBlip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Pour les analyses locales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ajouter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~1TB for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chaque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utilisateur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1061692"/>
            <a:ext cx="82296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pPr marL="971550" lvl="1" indent="-514350" algn="ctr" fontAlgn="auto">
              <a:spcBef>
                <a:spcPct val="20000"/>
              </a:spcBef>
              <a:spcAft>
                <a:spcPts val="0"/>
              </a:spcAft>
              <a:buSzPct val="120000"/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0.9 MSI2k, 200TB disk, 1Gb/s WAN;</a:t>
            </a:r>
          </a:p>
        </p:txBody>
      </p:sp>
      <p:pic>
        <p:nvPicPr>
          <p:cNvPr id="17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  <p:graphicFrame>
        <p:nvGraphicFramePr>
          <p:cNvPr id="19" name="Graphique 18"/>
          <p:cNvGraphicFramePr/>
          <p:nvPr/>
        </p:nvGraphicFramePr>
        <p:xfrm>
          <a:off x="228600" y="2057400"/>
          <a:ext cx="4800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Graphique 20"/>
          <p:cNvGraphicFramePr/>
          <p:nvPr/>
        </p:nvGraphicFramePr>
        <p:xfrm>
          <a:off x="4343400" y="2057400"/>
          <a:ext cx="4800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Rectangle 13"/>
          <p:cNvSpPr/>
          <p:nvPr/>
        </p:nvSpPr>
        <p:spPr>
          <a:xfrm>
            <a:off x="4267200" y="36576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85800" y="1524000"/>
            <a:ext cx="2209800" cy="190500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85800" y="4114800"/>
            <a:ext cx="2209800" cy="190500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onnecteur droit 4"/>
          <p:cNvCxnSpPr/>
          <p:nvPr/>
        </p:nvCxnSpPr>
        <p:spPr>
          <a:xfrm>
            <a:off x="914400" y="914400"/>
            <a:ext cx="7239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86200" cy="365125"/>
          </a:xfrm>
        </p:spPr>
        <p:txBody>
          <a:bodyPr/>
          <a:lstStyle/>
          <a:p>
            <a:r>
              <a:rPr lang="en-US" smtClean="0"/>
              <a:t>LCG - France CPPM Marseille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6200" y="990600"/>
            <a:ext cx="7391400" cy="541020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Documents and Settings\sartiran\Desktop\GRIF\Archive\144\LAL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4925" y="4229100"/>
            <a:ext cx="1057275" cy="571500"/>
          </a:xfrm>
          <a:prstGeom prst="rect">
            <a:avLst/>
          </a:prstGeom>
          <a:noFill/>
        </p:spPr>
      </p:pic>
      <p:pic>
        <p:nvPicPr>
          <p:cNvPr id="3" name="Picture 4" descr="C:\Documents and Settings\sartiran\Desktop\GRIF\Archive\144\logo_llr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229100"/>
            <a:ext cx="1257300" cy="571500"/>
          </a:xfrm>
          <a:prstGeom prst="rect">
            <a:avLst/>
          </a:prstGeom>
          <a:noFill/>
        </p:spPr>
      </p:pic>
      <p:pic>
        <p:nvPicPr>
          <p:cNvPr id="4" name="Picture 5" descr="C:\Documents and Settings\sartiran\Desktop\GRIF\Archive\144\logo_lpnhe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1752600"/>
            <a:ext cx="1428750" cy="590550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533400" y="3886200"/>
            <a:ext cx="5486400" cy="2286000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52"/>
          <p:cNvSpPr txBox="1"/>
          <p:nvPr/>
        </p:nvSpPr>
        <p:spPr>
          <a:xfrm>
            <a:off x="152400" y="3745468"/>
            <a:ext cx="23622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100000"/>
              <a:defRPr/>
            </a:pP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T2_FR_GRIF_LLR</a:t>
            </a:r>
            <a:endParaRPr lang="en-US" b="1" i="1" dirty="0">
              <a:solidFill>
                <a:schemeClr val="tx1">
                  <a:lumMod val="85000"/>
                  <a:lumOff val="1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24200" y="4114800"/>
            <a:ext cx="4191000" cy="190500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à coins arrondis 36"/>
          <p:cNvSpPr/>
          <p:nvPr/>
        </p:nvSpPr>
        <p:spPr>
          <a:xfrm>
            <a:off x="1143000" y="5029200"/>
            <a:ext cx="1447800" cy="762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~1800 slots</a:t>
            </a:r>
            <a:endParaRPr lang="en-US" b="1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3352800" y="5029200"/>
            <a:ext cx="1371600" cy="762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~850 slots</a:t>
            </a:r>
            <a:endParaRPr lang="en-US" b="1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Organigramme : Disque magnétique 38"/>
          <p:cNvSpPr/>
          <p:nvPr/>
        </p:nvSpPr>
        <p:spPr>
          <a:xfrm>
            <a:off x="4876800" y="4800600"/>
            <a:ext cx="1066800" cy="990600"/>
          </a:xfrm>
          <a:prstGeom prst="flowChartMagneticDisk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~250TB</a:t>
            </a:r>
            <a:endParaRPr lang="en-US" b="1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5410200" y="4267200"/>
            <a:ext cx="1828800" cy="68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LLR T3</a:t>
            </a:r>
            <a:endParaRPr lang="en-US" sz="2000" b="1" i="1" u="sn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1219200" y="2362200"/>
            <a:ext cx="14478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~250 slots</a:t>
            </a:r>
            <a:endParaRPr lang="en-US" b="1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3352800" y="2362200"/>
            <a:ext cx="12954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~1700 slots</a:t>
            </a:r>
            <a:endParaRPr lang="en-US" b="1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Organigramme : Disque magnétique 42"/>
          <p:cNvSpPr/>
          <p:nvPr/>
        </p:nvSpPr>
        <p:spPr>
          <a:xfrm>
            <a:off x="4876800" y="2286000"/>
            <a:ext cx="1143000" cy="990600"/>
          </a:xfrm>
          <a:prstGeom prst="flowChartMagneticDisk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~200TB</a:t>
            </a:r>
            <a:endParaRPr lang="en-US" b="1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3400" y="1371600"/>
            <a:ext cx="5410200" cy="2209800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52"/>
          <p:cNvSpPr txBox="1"/>
          <p:nvPr/>
        </p:nvSpPr>
        <p:spPr>
          <a:xfrm>
            <a:off x="152400" y="1219200"/>
            <a:ext cx="23622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100000"/>
              <a:defRPr/>
            </a:pP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T2_FR_GRIF_IRFU</a:t>
            </a:r>
            <a:endParaRPr lang="en-US" b="1" i="1" dirty="0">
              <a:solidFill>
                <a:schemeClr val="tx1">
                  <a:lumMod val="85000"/>
                  <a:lumOff val="1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24200" y="1524000"/>
            <a:ext cx="4191000" cy="190500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Ellipse 46"/>
          <p:cNvSpPr/>
          <p:nvPr/>
        </p:nvSpPr>
        <p:spPr>
          <a:xfrm>
            <a:off x="5257800" y="1676400"/>
            <a:ext cx="1981200" cy="685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IRFU T3</a:t>
            </a:r>
            <a:endParaRPr lang="en-US" sz="2000" b="1" i="1" u="sn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2" name="Picture 2" descr="C:\Documents and Settings\sartiran\Desktop\GRIF\Archive\208\logoirfu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1600200"/>
            <a:ext cx="1411135" cy="719138"/>
          </a:xfrm>
          <a:prstGeom prst="rect">
            <a:avLst/>
          </a:prstGeom>
          <a:noFill/>
        </p:spPr>
      </p:pic>
      <p:sp>
        <p:nvSpPr>
          <p:cNvPr id="51" name="TextBox 52"/>
          <p:cNvSpPr txBox="1"/>
          <p:nvPr/>
        </p:nvSpPr>
        <p:spPr>
          <a:xfrm>
            <a:off x="6629400" y="3048000"/>
            <a:ext cx="2133600" cy="11695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100000"/>
              <a:defRPr/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Les 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nombres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sont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les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nombres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totaux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de slots . CMS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utilise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~25%  de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GRIF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52"/>
          <p:cNvSpPr txBox="1"/>
          <p:nvPr/>
        </p:nvSpPr>
        <p:spPr>
          <a:xfrm>
            <a:off x="7162800" y="2514600"/>
            <a:ext cx="1181100" cy="369332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100000"/>
              <a:defRPr/>
            </a:pP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Notes:</a:t>
            </a:r>
            <a:endParaRPr lang="en-US" b="1" i="1" dirty="0">
              <a:solidFill>
                <a:schemeClr val="tx1">
                  <a:lumMod val="85000"/>
                  <a:lumOff val="1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9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  <p:sp>
        <p:nvSpPr>
          <p:cNvPr id="46" name="Rectangle 45"/>
          <p:cNvSpPr/>
          <p:nvPr/>
        </p:nvSpPr>
        <p:spPr>
          <a:xfrm>
            <a:off x="2971800" y="2286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/>
              <a:t>CMS à GRIF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533400" y="838200"/>
            <a:ext cx="8153400" cy="541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onnecteur droit 4"/>
          <p:cNvCxnSpPr/>
          <p:nvPr/>
        </p:nvCxnSpPr>
        <p:spPr>
          <a:xfrm>
            <a:off x="914400" y="914400"/>
            <a:ext cx="7239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86200" cy="365125"/>
          </a:xfrm>
        </p:spPr>
        <p:txBody>
          <a:bodyPr/>
          <a:lstStyle/>
          <a:p>
            <a:r>
              <a:rPr lang="en-US" smtClean="0"/>
              <a:t>LCG - France CPPM Marseille</a:t>
            </a:r>
            <a:endParaRPr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1219200" y="358915"/>
            <a:ext cx="6248400" cy="70788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CMS à GRIF  </a:t>
            </a: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52"/>
          <p:cNvSpPr txBox="1"/>
          <p:nvPr/>
        </p:nvSpPr>
        <p:spPr>
          <a:xfrm>
            <a:off x="152400" y="990600"/>
            <a:ext cx="9296400" cy="634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100000"/>
              <a:buBlip>
                <a:blip r:embed="rId4"/>
              </a:buBlip>
              <a:defRPr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4 des </a:t>
            </a:r>
            <a:r>
              <a:rPr lang="en-US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sous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-sites de GRIF </a:t>
            </a:r>
            <a:r>
              <a:rPr lang="en-US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supportent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CMS. </a:t>
            </a:r>
            <a:r>
              <a:rPr lang="en-US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Groupés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en 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2 T2 CMS 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Sur la 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SiteDB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: 2 x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320 pledged slots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(800 kSI2K). 2x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180TB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disk;</a:t>
            </a:r>
          </a:p>
        </p:txBody>
      </p:sp>
      <p:sp>
        <p:nvSpPr>
          <p:cNvPr id="47" name="TextBox 52"/>
          <p:cNvSpPr txBox="1"/>
          <p:nvPr/>
        </p:nvSpPr>
        <p:spPr>
          <a:xfrm>
            <a:off x="0" y="5029200"/>
            <a:ext cx="9144000" cy="1237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100000"/>
              <a:buBlip>
                <a:blip r:embed="rId4"/>
              </a:buBlip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4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groupes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d’analyse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supportés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Higgs, E-gamma,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Exotiques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, Ions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lourds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T2_FR_GRIF_IRFU: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Exotiques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AnaOps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managed storage;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T2_FR_GRIF_LLR : Higgs + E-gamma + Ions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lourds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; </a:t>
            </a:r>
          </a:p>
        </p:txBody>
      </p:sp>
      <p:sp>
        <p:nvSpPr>
          <p:cNvPr id="33" name="TextBox 52"/>
          <p:cNvSpPr txBox="1"/>
          <p:nvPr/>
        </p:nvSpPr>
        <p:spPr>
          <a:xfrm>
            <a:off x="0" y="1676400"/>
            <a:ext cx="8382000" cy="1237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100000"/>
              <a:buBlip>
                <a:blip r:embed="rId4"/>
              </a:buBlip>
              <a:defRPr/>
            </a:pP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Adapte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la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topologie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multisites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GRIF au </a:t>
            </a:r>
            <a:r>
              <a:rPr lang="fr-F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modele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de CMS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“data driven”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(les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calculs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se font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où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sont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les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données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 sites T2 avec un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 pour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chaque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site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 sites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dans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la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SiteDB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 </a:t>
            </a:r>
          </a:p>
        </p:txBody>
      </p:sp>
      <p:sp>
        <p:nvSpPr>
          <p:cNvPr id="35" name="TextBox 52"/>
          <p:cNvSpPr txBox="1"/>
          <p:nvPr/>
        </p:nvSpPr>
        <p:spPr>
          <a:xfrm>
            <a:off x="0" y="3048000"/>
            <a:ext cx="8305800" cy="9417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100000"/>
              <a:buBlip>
                <a:blip r:embed="rId4"/>
              </a:buBlip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serveurs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squid/frontier .Un pour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chaque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site.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Possibilité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de faire du failover inter-site.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Service </a:t>
            </a:r>
            <a:r>
              <a:rPr lang="fr-FR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tres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stable , à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peine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besoin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de  management;</a:t>
            </a:r>
          </a:p>
        </p:txBody>
      </p:sp>
      <p:sp>
        <p:nvSpPr>
          <p:cNvPr id="36" name="TextBox 52"/>
          <p:cNvSpPr txBox="1"/>
          <p:nvPr/>
        </p:nvSpPr>
        <p:spPr>
          <a:xfrm>
            <a:off x="0" y="4038600"/>
            <a:ext cx="8305800" cy="9110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635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100000"/>
              <a:buBlip>
                <a:blip r:embed="rId4"/>
              </a:buBlip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Un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noeud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PhEDEx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pour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chaque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 site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(SE). 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SzPct val="120000"/>
              <a:buBlip>
                <a:blip r:embed="rId5"/>
              </a:buBlip>
              <a:defRPr/>
            </a:pP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Partage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des configurations et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gestion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d’une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façon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complétement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coopérative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pic>
        <p:nvPicPr>
          <p:cNvPr id="16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6781800" cy="18589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 exemple d’analyse à GRIF: </a:t>
            </a:r>
            <a:r>
              <a:rPr lang="fr-FR" dirty="0" err="1" smtClean="0">
                <a:solidFill>
                  <a:srgbClr val="FF0000"/>
                </a:solidFill>
              </a:rPr>
              <a:t>Commissioning</a:t>
            </a:r>
            <a:r>
              <a:rPr lang="fr-FR" dirty="0" smtClean="0">
                <a:solidFill>
                  <a:srgbClr val="FF0000"/>
                </a:solidFill>
              </a:rPr>
              <a:t> des électrons avec les premières données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Mise en œuvre de la reconstruction/identification des objets électrons</a:t>
            </a:r>
          </a:p>
          <a:p>
            <a:pPr>
              <a:buNone/>
            </a:pPr>
            <a:r>
              <a:rPr lang="fr-FR" sz="1700" dirty="0" smtClean="0">
                <a:solidFill>
                  <a:schemeClr val="tx2"/>
                </a:solidFill>
              </a:rPr>
              <a:t>(vérification avec les données des algorithmes utilisés et leur ajustement quand nécessaire)</a:t>
            </a:r>
          </a:p>
          <a:p>
            <a:pPr lvl="1"/>
            <a:r>
              <a:rPr lang="fr-FR" sz="2400" dirty="0" smtClean="0"/>
              <a:t>Travail effectué au sein des groupes POG</a:t>
            </a:r>
            <a:r>
              <a:rPr lang="fr-FR" sz="2400" dirty="0" smtClean="0">
                <a:solidFill>
                  <a:schemeClr val="tx2"/>
                </a:solidFill>
              </a:rPr>
              <a:t> (</a:t>
            </a:r>
            <a:r>
              <a:rPr lang="fr-FR" sz="2400" dirty="0" err="1" smtClean="0">
                <a:solidFill>
                  <a:schemeClr val="tx2"/>
                </a:solidFill>
              </a:rPr>
              <a:t>Physics</a:t>
            </a:r>
            <a:r>
              <a:rPr lang="fr-FR" sz="2400" dirty="0" smtClean="0">
                <a:solidFill>
                  <a:schemeClr val="tx2"/>
                </a:solidFill>
              </a:rPr>
              <a:t> Object Group) </a:t>
            </a:r>
            <a:r>
              <a:rPr lang="fr-FR" sz="2400" dirty="0" smtClean="0"/>
              <a:t>électrons/gammas et PAG </a:t>
            </a:r>
            <a:r>
              <a:rPr lang="fr-FR" sz="2400" dirty="0" smtClean="0">
                <a:solidFill>
                  <a:schemeClr val="tx2"/>
                </a:solidFill>
              </a:rPr>
              <a:t>(</a:t>
            </a:r>
            <a:r>
              <a:rPr lang="fr-FR" sz="2400" dirty="0" err="1" smtClean="0">
                <a:solidFill>
                  <a:schemeClr val="tx2"/>
                </a:solidFill>
              </a:rPr>
              <a:t>Physics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err="1" smtClean="0">
                <a:solidFill>
                  <a:schemeClr val="tx2"/>
                </a:solidFill>
              </a:rPr>
              <a:t>Analysis</a:t>
            </a:r>
            <a:r>
              <a:rPr lang="fr-FR" sz="2400" dirty="0" smtClean="0">
                <a:solidFill>
                  <a:schemeClr val="tx2"/>
                </a:solidFill>
              </a:rPr>
              <a:t> Group) </a:t>
            </a:r>
            <a:r>
              <a:rPr lang="fr-FR" sz="2400" dirty="0" smtClean="0"/>
              <a:t>électrofaible</a:t>
            </a:r>
          </a:p>
          <a:p>
            <a:pPr lvl="1"/>
            <a:r>
              <a:rPr lang="fr-FR" sz="2400" dirty="0" smtClean="0"/>
              <a:t>Objectif de publication en vue de ICHEP fin juillet</a:t>
            </a:r>
          </a:p>
          <a:p>
            <a:pPr lvl="1"/>
            <a:r>
              <a:rPr lang="fr-FR" sz="2400" dirty="0" smtClean="0"/>
              <a:t>Deadlines stricts imposés par le système de revue interne de l’expérience pour des résultats publics</a:t>
            </a:r>
          </a:p>
          <a:p>
            <a:r>
              <a:rPr lang="fr-FR" sz="2800" dirty="0" smtClean="0"/>
              <a:t>Groupe de 8-10 physiciens impliqués dans l’analyse</a:t>
            </a:r>
          </a:p>
          <a:p>
            <a:pPr lvl="1"/>
            <a:r>
              <a:rPr lang="fr-FR" sz="2400" dirty="0" smtClean="0"/>
              <a:t>Plusieurs </a:t>
            </a:r>
            <a:r>
              <a:rPr lang="fr-FR" sz="2400" dirty="0" err="1" smtClean="0"/>
              <a:t>sous-analyses</a:t>
            </a:r>
            <a:endParaRPr lang="fr-FR" sz="2400" dirty="0" smtClean="0"/>
          </a:p>
          <a:p>
            <a:pPr lvl="1"/>
            <a:r>
              <a:rPr lang="fr-FR" sz="2400" dirty="0" smtClean="0"/>
              <a:t>4 doctorants, 1 </a:t>
            </a:r>
            <a:r>
              <a:rPr lang="fr-FR" sz="2400" dirty="0" err="1" smtClean="0"/>
              <a:t>postdoc</a:t>
            </a:r>
            <a:endParaRPr lang="fr-FR" sz="2400" dirty="0" smtClean="0"/>
          </a:p>
          <a:p>
            <a:pPr lvl="1"/>
            <a:r>
              <a:rPr lang="fr-FR" sz="2400" dirty="0" smtClean="0"/>
              <a:t>LLR + Split + Milan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8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/>
              <a:t>Analyse en parallèle avec d’autres analyses CMS ou autres au T2 GRIF</a:t>
            </a:r>
          </a:p>
          <a:p>
            <a:r>
              <a:rPr lang="fr-FR" sz="2800" dirty="0" smtClean="0"/>
              <a:t>Software en évolution extrêmement rapide</a:t>
            </a:r>
          </a:p>
          <a:p>
            <a:pPr lvl="1"/>
            <a:r>
              <a:rPr lang="fr-FR" sz="2400" dirty="0" err="1" smtClean="0"/>
              <a:t>Reprocessing</a:t>
            </a:r>
            <a:r>
              <a:rPr lang="fr-FR" sz="2400" dirty="0" smtClean="0"/>
              <a:t> des données chaque ~10-15 jours</a:t>
            </a:r>
          </a:p>
          <a:p>
            <a:pPr lvl="1"/>
            <a:r>
              <a:rPr lang="fr-FR" sz="2400" dirty="0" smtClean="0"/>
              <a:t>5ème version CMSSW depuis le début (30/03)</a:t>
            </a:r>
          </a:p>
          <a:p>
            <a:r>
              <a:rPr lang="fr-FR" sz="2800" dirty="0" smtClean="0"/>
              <a:t>Nombreux échantillons de data et MC</a:t>
            </a:r>
          </a:p>
          <a:p>
            <a:pPr lvl="1"/>
            <a:r>
              <a:rPr lang="fr-FR" sz="2400" dirty="0" err="1" smtClean="0"/>
              <a:t>Reprocessés</a:t>
            </a:r>
            <a:r>
              <a:rPr lang="fr-FR" sz="2400" dirty="0" smtClean="0"/>
              <a:t> avec les nouvelles versions de CMSSW</a:t>
            </a:r>
          </a:p>
          <a:p>
            <a:pPr lvl="1"/>
            <a:r>
              <a:rPr lang="fr-FR" sz="2400" dirty="0" smtClean="0"/>
              <a:t>Différents MC “tunes” (saveurs)  pour s’adapter aux données telles que mesurées par l’expérience</a:t>
            </a:r>
          </a:p>
          <a:p>
            <a:pPr lvl="1">
              <a:buNone/>
            </a:pPr>
            <a:r>
              <a:rPr lang="fr-FR" sz="1600" dirty="0" smtClean="0"/>
              <a:t>(par exemple les événements minimum </a:t>
            </a:r>
            <a:r>
              <a:rPr lang="fr-FR" sz="1600" dirty="0" err="1" smtClean="0"/>
              <a:t>bias</a:t>
            </a:r>
            <a:r>
              <a:rPr lang="fr-FR" sz="1600" dirty="0" smtClean="0"/>
              <a:t> ne sont décrits dans les MC que par des </a:t>
            </a:r>
            <a:r>
              <a:rPr lang="fr-FR" sz="1600" dirty="0" err="1" smtClean="0"/>
              <a:t>modeles</a:t>
            </a:r>
            <a:r>
              <a:rPr lang="fr-FR" sz="1600" dirty="0" smtClean="0"/>
              <a:t> très empiriques)</a:t>
            </a:r>
          </a:p>
          <a:p>
            <a:endParaRPr lang="en-US" sz="3273" dirty="0" smtClean="0"/>
          </a:p>
          <a:p>
            <a:pPr lvl="1">
              <a:buNone/>
            </a:pPr>
            <a:endParaRPr lang="fr-FR" sz="2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8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Mode opératoire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Données input RAW-RECO </a:t>
            </a:r>
            <a:r>
              <a:rPr lang="fr-FR" sz="2400" b="1" dirty="0" smtClean="0">
                <a:solidFill>
                  <a:schemeClr val="accent1"/>
                </a:solidFill>
              </a:rPr>
              <a:t>(reconstruites mais pas triées)</a:t>
            </a:r>
          </a:p>
          <a:p>
            <a:pPr lvl="1"/>
            <a:r>
              <a:rPr lang="fr-FR" sz="2400" dirty="0" smtClean="0"/>
              <a:t>Issues d’un </a:t>
            </a:r>
            <a:r>
              <a:rPr lang="fr-FR" sz="2400" dirty="0" err="1" smtClean="0"/>
              <a:t>skim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(sélection)  </a:t>
            </a:r>
            <a:r>
              <a:rPr lang="fr-FR" sz="2400" dirty="0" smtClean="0"/>
              <a:t>produit centralement par CMS</a:t>
            </a:r>
          </a:p>
          <a:p>
            <a:pPr lvl="1"/>
            <a:r>
              <a:rPr lang="fr-FR" sz="2400" dirty="0" smtClean="0"/>
              <a:t>Sélection Min </a:t>
            </a:r>
            <a:r>
              <a:rPr lang="fr-FR" sz="2400" dirty="0" err="1" smtClean="0"/>
              <a:t>Bias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( TOUT</a:t>
            </a:r>
            <a:r>
              <a:rPr lang="fr-FR" sz="2400" dirty="0" smtClean="0"/>
              <a:t>)  ou triggers ECAL </a:t>
            </a:r>
            <a:r>
              <a:rPr lang="fr-FR" sz="2400" dirty="0" smtClean="0">
                <a:solidFill>
                  <a:schemeClr val="tx2"/>
                </a:solidFill>
              </a:rPr>
              <a:t>(déclenchement dans le détecteur électromagnétique)</a:t>
            </a:r>
          </a:p>
          <a:p>
            <a:r>
              <a:rPr lang="fr-FR" sz="2400" b="1" dirty="0" smtClean="0"/>
              <a:t>Premier </a:t>
            </a:r>
            <a:r>
              <a:rPr lang="fr-FR" sz="2400" b="1" dirty="0" err="1" smtClean="0"/>
              <a:t>skim</a:t>
            </a: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chemeClr val="tx2"/>
                </a:solidFill>
              </a:rPr>
              <a:t>(sélection)  </a:t>
            </a:r>
            <a:r>
              <a:rPr lang="fr-FR" sz="2400" b="1" dirty="0" smtClean="0"/>
              <a:t>appliqué par le groupe via CRAB</a:t>
            </a:r>
          </a:p>
          <a:p>
            <a:pPr lvl="1"/>
            <a:r>
              <a:rPr lang="fr-FR" sz="2400" dirty="0" err="1" smtClean="0"/>
              <a:t>Stageout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(placement des résultats)  </a:t>
            </a:r>
            <a:r>
              <a:rPr lang="fr-FR" sz="2400" dirty="0" smtClean="0"/>
              <a:t>au GRIF</a:t>
            </a:r>
          </a:p>
          <a:p>
            <a:pPr lvl="1"/>
            <a:r>
              <a:rPr lang="fr-FR" sz="2400" dirty="0" smtClean="0"/>
              <a:t>S’avère plus efficace de transférer, puis de </a:t>
            </a:r>
            <a:r>
              <a:rPr lang="fr-FR" sz="2400" dirty="0" err="1" smtClean="0"/>
              <a:t>skimer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  </a:t>
            </a:r>
            <a:r>
              <a:rPr lang="fr-FR" sz="2400" dirty="0" smtClean="0"/>
              <a:t>puis d’effacer les données input </a:t>
            </a:r>
            <a:r>
              <a:rPr lang="fr-FR" sz="2400" dirty="0" smtClean="0">
                <a:solidFill>
                  <a:schemeClr val="tx2"/>
                </a:solidFill>
              </a:rPr>
              <a:t>(de départ</a:t>
            </a:r>
            <a:r>
              <a:rPr lang="fr-FR" sz="1600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25/06/2010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LCG - France CPPM Marseille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72BE-84CD-4C6F-940D-9ABB7C6FED2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 descr="C:\Documents and Settings\io\Desktop\CNAF\Note\Archive\238\talk\CMS-Col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2937" y="261937"/>
            <a:ext cx="652463" cy="652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8" name="Picture 2" descr="C:\Documents and Settings\sartiran\Desktop\GRIF\Archive\233\logoGRI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42711"/>
            <a:ext cx="757769" cy="671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19146</TotalTime>
  <Words>1501</Words>
  <Application>Microsoft Office PowerPoint</Application>
  <PresentationFormat>Affichage à l'écran (4:3)</PresentationFormat>
  <Paragraphs>312</Paragraphs>
  <Slides>23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Diapositive 1</vt:lpstr>
      <vt:lpstr>Le modèle de calcul de CMS</vt:lpstr>
      <vt:lpstr>Diapositive 3</vt:lpstr>
      <vt:lpstr>Diapositive 4</vt:lpstr>
      <vt:lpstr>Diapositive 5</vt:lpstr>
      <vt:lpstr>Diapositive 6</vt:lpstr>
      <vt:lpstr>Un exemple d’analyse à GRIF: Commissioning des électrons avec les premières données </vt:lpstr>
      <vt:lpstr>Contexte</vt:lpstr>
      <vt:lpstr>Mode opératoire</vt:lpstr>
      <vt:lpstr>Mode opératoire (suite)</vt:lpstr>
      <vt:lpstr>Paramètres (Pour 20 000 000 d’évènements MinBias)</vt:lpstr>
      <vt:lpstr>Paramètres (suite) </vt:lpstr>
      <vt:lpstr>Performances: avril-mai 2010</vt:lpstr>
      <vt:lpstr>Le réseau</vt:lpstr>
      <vt:lpstr>            Les Transferts</vt:lpstr>
      <vt:lpstr>Le stockage</vt:lpstr>
      <vt:lpstr>Espace disque : comparaison requis/fait</vt:lpstr>
      <vt:lpstr>Problèmes du stockage</vt:lpstr>
      <vt:lpstr>Les WN</vt:lpstr>
      <vt:lpstr>Jobs réussis/ratés sur 1 mois </vt:lpstr>
      <vt:lpstr>Les jobs de Monte-Carlo</vt:lpstr>
      <vt:lpstr>Le T3 </vt:lpstr>
      <vt:lpstr>Résumé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sartiran</dc:creator>
  <cp:lastModifiedBy>Your User Name</cp:lastModifiedBy>
  <cp:revision>1274</cp:revision>
  <dcterms:created xsi:type="dcterms:W3CDTF">2009-05-19T15:28:07Z</dcterms:created>
  <dcterms:modified xsi:type="dcterms:W3CDTF">2010-06-24T15:22:31Z</dcterms:modified>
</cp:coreProperties>
</file>