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s/slide17.xml" ContentType="application/vnd.openxmlformats-officedocument.presentationml.slide+xml"/>
  <Default Extension="pdf" ContentType="application/pdf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28" r:id="rId3"/>
    <p:sldId id="334" r:id="rId4"/>
    <p:sldId id="335" r:id="rId5"/>
    <p:sldId id="304" r:id="rId6"/>
    <p:sldId id="324" r:id="rId7"/>
    <p:sldId id="325" r:id="rId8"/>
    <p:sldId id="330" r:id="rId9"/>
    <p:sldId id="331" r:id="rId10"/>
    <p:sldId id="336" r:id="rId11"/>
    <p:sldId id="337" r:id="rId12"/>
    <p:sldId id="327" r:id="rId13"/>
    <p:sldId id="339" r:id="rId14"/>
    <p:sldId id="329" r:id="rId15"/>
    <p:sldId id="333" r:id="rId16"/>
    <p:sldId id="332" r:id="rId17"/>
    <p:sldId id="340" r:id="rId18"/>
    <p:sldId id="322" r:id="rId19"/>
    <p:sldId id="302" r:id="rId20"/>
    <p:sldId id="338" r:id="rId21"/>
  </p:sldIdLst>
  <p:sldSz cx="9144000" cy="6858000" type="screen4x3"/>
  <p:notesSz cx="6731000" cy="9867900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7E7E7"/>
    <a:srgbClr val="FFFF99"/>
    <a:srgbClr val="43FB43"/>
    <a:srgbClr val="FF0000"/>
    <a:srgbClr val="000000"/>
    <a:srgbClr val="777777"/>
    <a:srgbClr val="808080"/>
    <a:srgbClr val="FF8837"/>
    <a:srgbClr val="003366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4579" autoAdjust="0"/>
    <p:restoredTop sz="86441" autoAdjust="0"/>
  </p:normalViewPr>
  <p:slideViewPr>
    <p:cSldViewPr snapToGrid="0">
      <p:cViewPr varScale="1">
        <p:scale>
          <a:sx n="96" d="100"/>
          <a:sy n="96" d="100"/>
        </p:scale>
        <p:origin x="-128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1771" y="-77"/>
      </p:cViewPr>
      <p:guideLst>
        <p:guide orient="horz" pos="3108"/>
        <p:guide pos="2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fr-FR"/>
              <a:t>Equipe Projets Grille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3175" y="0"/>
            <a:ext cx="29162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fr-FR"/>
              <a:t>2004-05-28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62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fr-FR"/>
              <a:t>F. Hernandez – CC-IN2P3 – COS 2004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3175" y="9372600"/>
            <a:ext cx="29162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96ED13-BD34-426F-8621-7D8C56A74D60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3175" y="0"/>
            <a:ext cx="29162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4800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62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3175" y="9372600"/>
            <a:ext cx="29162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6C0683-1053-499C-8602-D42D85902E8F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43B83-567B-447A-BC07-1F8A101F901F}" type="slidenum">
              <a:rPr lang="fr-FR"/>
              <a:pPr/>
              <a:t>1</a:t>
            </a:fld>
            <a:endParaRPr lang="fr-FR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df"/><Relationship Id="rId6" Type="http://schemas.openxmlformats.org/officeDocument/2006/relationships/image" Target="../media/image7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3863" y="3573463"/>
            <a:ext cx="3570287" cy="3033712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fr-FR"/>
              <a:t>sdfqsdf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496888" y="2193925"/>
            <a:ext cx="7772400" cy="942975"/>
          </a:xfrm>
        </p:spPr>
        <p:txBody>
          <a:bodyPr/>
          <a:lstStyle>
            <a:lvl1pPr algn="l">
              <a:defRPr>
                <a:solidFill>
                  <a:srgbClr val="003366"/>
                </a:solidFill>
              </a:defRPr>
            </a:lvl1pPr>
          </a:lstStyle>
          <a:p>
            <a:r>
              <a:rPr lang="fr-FR"/>
              <a:t>qsdfqsdf</a:t>
            </a:r>
          </a:p>
        </p:txBody>
      </p:sp>
      <p:sp>
        <p:nvSpPr>
          <p:cNvPr id="5131" name="AutoShape 11"/>
          <p:cNvSpPr>
            <a:spLocks noChangeArrowheads="1"/>
          </p:cNvSpPr>
          <p:nvPr userDrawn="1"/>
        </p:nvSpPr>
        <p:spPr bwMode="auto">
          <a:xfrm>
            <a:off x="361950" y="3319463"/>
            <a:ext cx="8420100" cy="109537"/>
          </a:xfrm>
          <a:custGeom>
            <a:avLst/>
            <a:gdLst>
              <a:gd name="G0" fmla="+- 584 0 0"/>
            </a:gdLst>
            <a:ahLst/>
            <a:cxnLst>
              <a:cxn ang="0">
                <a:pos x="0" y="0"/>
              </a:cxn>
              <a:cxn ang="0">
                <a:pos x="584" y="0"/>
              </a:cxn>
              <a:cxn ang="0">
                <a:pos x="584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4" y="0"/>
                </a:lnTo>
                <a:lnTo>
                  <a:pt x="584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pic>
        <p:nvPicPr>
          <p:cNvPr id="5136" name="Picture 16" descr="LCG-FR-v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911850" y="3792538"/>
            <a:ext cx="2827338" cy="2500312"/>
          </a:xfrm>
          <a:prstGeom prst="rect">
            <a:avLst/>
          </a:prstGeom>
          <a:noFill/>
        </p:spPr>
      </p:pic>
      <p:pic>
        <p:nvPicPr>
          <p:cNvPr id="5137" name="Picture 17" descr="CEA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185597" y="188001"/>
            <a:ext cx="873125" cy="873125"/>
          </a:xfrm>
          <a:prstGeom prst="rect">
            <a:avLst/>
          </a:prstGeom>
          <a:noFill/>
        </p:spPr>
      </p:pic>
      <p:pic>
        <p:nvPicPr>
          <p:cNvPr id="5138" name="Picture 18" descr="DSM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176197" y="430889"/>
            <a:ext cx="709613" cy="298450"/>
          </a:xfrm>
          <a:prstGeom prst="rect">
            <a:avLst/>
          </a:prstGeom>
          <a:noFill/>
        </p:spPr>
      </p:pic>
      <p:pic>
        <p:nvPicPr>
          <p:cNvPr id="11" name="Image 10" descr="CNRSfrIN2P3-Q.eps"/>
          <p:cNvPicPr>
            <a:picLocks noChangeAspect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5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398654" y="180656"/>
            <a:ext cx="1272399" cy="17516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-60326" y="6607175"/>
            <a:ext cx="2044573" cy="341313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F. Hernandez/</a:t>
            </a:r>
            <a:r>
              <a:rPr lang="fr-FR" dirty="0" err="1" smtClean="0"/>
              <a:t>F.Chollet</a:t>
            </a:r>
            <a:r>
              <a:rPr lang="fr-FR" dirty="0" smtClean="0"/>
              <a:t>/</a:t>
            </a:r>
            <a:r>
              <a:rPr lang="fr-FR" dirty="0" err="1" smtClean="0"/>
              <a:t>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12680EC-BA5C-4F34-8090-8B33D04C838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pattFill prst="ltHorz">
          <a:fgClr>
            <a:srgbClr val="DDDDD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84313"/>
            <a:ext cx="8785225" cy="478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60326" y="6607175"/>
            <a:ext cx="191602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1338" y="6618288"/>
            <a:ext cx="3984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12C1DC9-AAAB-4CAA-A421-D72CE08F6BF2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1031" name="Picture 7" descr="BlueBackground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223963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1317625"/>
            <a:ext cx="9144000" cy="114300"/>
          </a:xfrm>
          <a:prstGeom prst="rect">
            <a:avLst/>
          </a:prstGeom>
          <a:solidFill>
            <a:srgbClr val="FF883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7137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 flipV="1">
            <a:off x="0" y="6543675"/>
            <a:ext cx="8407400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pic>
        <p:nvPicPr>
          <p:cNvPr id="1043" name="Picture 19" descr="LCG-FR-v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01063" y="6351588"/>
            <a:ext cx="471487" cy="4175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8837"/>
        </a:buClr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66"/>
        </a:buClr>
        <a:buFont typeface="Wingdings" pitchFamily="2" charset="2"/>
        <a:buChar char="§"/>
        <a:defRPr sz="2800">
          <a:solidFill>
            <a:srgbClr val="777777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Font typeface="Arial" charset="0"/>
        <a:buChar char="○"/>
        <a:defRPr sz="2000" i="1">
          <a:solidFill>
            <a:srgbClr val="80808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4488" y="2054225"/>
            <a:ext cx="8453437" cy="1160463"/>
          </a:xfrm>
        </p:spPr>
        <p:txBody>
          <a:bodyPr/>
          <a:lstStyle/>
          <a:p>
            <a:r>
              <a:rPr lang="en-US" sz="3600" dirty="0" smtClean="0"/>
              <a:t>(Mon) Résumé (?)</a:t>
            </a:r>
            <a:endParaRPr lang="en-US" sz="2400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3757613"/>
            <a:ext cx="4933950" cy="2795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u="sng" dirty="0">
                <a:solidFill>
                  <a:schemeClr val="tx1"/>
                </a:solidFill>
                <a:latin typeface="Verdana" pitchFamily="34" charset="0"/>
              </a:rPr>
              <a:t>Fabio </a:t>
            </a:r>
            <a:r>
              <a:rPr lang="en-US" sz="2000" u="sng" dirty="0" smtClean="0">
                <a:solidFill>
                  <a:schemeClr val="tx1"/>
                </a:solidFill>
                <a:latin typeface="Verdana" pitchFamily="34" charset="0"/>
              </a:rPr>
              <a:t>Hernandez</a:t>
            </a:r>
          </a:p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Frédérique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Chollet</a:t>
            </a:r>
            <a:endParaRPr lang="en-US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Fairouz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Malek</a:t>
            </a:r>
            <a:endParaRPr lang="en-US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800" dirty="0" err="1" smtClean="0">
                <a:latin typeface="Verdana" pitchFamily="34" charset="0"/>
              </a:rPr>
              <a:t>Réunion</a:t>
            </a:r>
            <a:r>
              <a:rPr lang="en-US" sz="1800" dirty="0" smtClean="0">
                <a:latin typeface="Verdana" pitchFamily="34" charset="0"/>
              </a:rPr>
              <a:t> Sites LCG-France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Marseille, 25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juin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2010</a:t>
            </a:r>
            <a:endParaRPr lang="en-US" sz="20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Accounting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Mécanismes</a:t>
            </a:r>
            <a:r>
              <a:rPr lang="en-GB" dirty="0" smtClean="0"/>
              <a:t> de transport de </a:t>
            </a:r>
            <a:r>
              <a:rPr lang="en-GB" dirty="0" err="1" smtClean="0"/>
              <a:t>l’information</a:t>
            </a:r>
            <a:r>
              <a:rPr lang="en-GB" dirty="0" smtClean="0"/>
              <a:t> </a:t>
            </a:r>
            <a:r>
              <a:rPr lang="en-GB" dirty="0" err="1" smtClean="0"/>
              <a:t>d’accounting</a:t>
            </a:r>
            <a:r>
              <a:rPr lang="en-GB" dirty="0" smtClean="0"/>
              <a:t> CPU </a:t>
            </a:r>
            <a:r>
              <a:rPr lang="en-GB" dirty="0" err="1" smtClean="0"/>
              <a:t>basé</a:t>
            </a:r>
            <a:r>
              <a:rPr lang="en-GB" dirty="0" smtClean="0"/>
              <a:t> </a:t>
            </a:r>
            <a:r>
              <a:rPr lang="en-GB" dirty="0" err="1" smtClean="0"/>
              <a:t>sur</a:t>
            </a:r>
            <a:r>
              <a:rPr lang="en-GB" dirty="0" smtClean="0"/>
              <a:t> </a:t>
            </a:r>
            <a:r>
              <a:rPr lang="en-GB" dirty="0" err="1" smtClean="0"/>
              <a:t>ActiveMQ</a:t>
            </a:r>
            <a:r>
              <a:rPr lang="en-GB" dirty="0" smtClean="0"/>
              <a:t>, en phase de transition</a:t>
            </a:r>
          </a:p>
          <a:p>
            <a:r>
              <a:rPr lang="en-GB" dirty="0" smtClean="0"/>
              <a:t>Instance </a:t>
            </a:r>
            <a:r>
              <a:rPr lang="en-GB" dirty="0" err="1" smtClean="0"/>
              <a:t>française</a:t>
            </a:r>
            <a:r>
              <a:rPr lang="en-GB" dirty="0" smtClean="0"/>
              <a:t> du </a:t>
            </a:r>
            <a:r>
              <a:rPr lang="en-GB" dirty="0" err="1" smtClean="0"/>
              <a:t>portail</a:t>
            </a:r>
            <a:r>
              <a:rPr lang="en-GB" dirty="0" smtClean="0"/>
              <a:t> CESGA </a:t>
            </a:r>
            <a:r>
              <a:rPr lang="en-GB" dirty="0" err="1" smtClean="0"/>
              <a:t>envisagée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Instance </a:t>
            </a:r>
            <a:r>
              <a:rPr lang="en-GB" dirty="0" err="1" smtClean="0"/>
              <a:t>française</a:t>
            </a:r>
            <a:r>
              <a:rPr lang="en-GB" dirty="0" smtClean="0"/>
              <a:t> de GOCDB </a:t>
            </a:r>
            <a:r>
              <a:rPr lang="en-GB" dirty="0" err="1" smtClean="0"/>
              <a:t>à</a:t>
            </a:r>
            <a:r>
              <a:rPr lang="en-GB" dirty="0" smtClean="0"/>
              <a:t> </a:t>
            </a:r>
            <a:r>
              <a:rPr lang="en-GB" dirty="0" err="1" smtClean="0"/>
              <a:t>venir</a:t>
            </a:r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Jobs </a:t>
            </a:r>
            <a:r>
              <a:rPr lang="en-GB" dirty="0" err="1" smtClean="0"/>
              <a:t>Pilote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gLExec</a:t>
            </a:r>
            <a:r>
              <a:rPr lang="en-GB" dirty="0" smtClean="0"/>
              <a:t> et ARGUS</a:t>
            </a:r>
          </a:p>
          <a:p>
            <a:pPr lvl="1"/>
            <a:r>
              <a:rPr lang="en-GB" dirty="0" smtClean="0"/>
              <a:t>Première </a:t>
            </a:r>
            <a:r>
              <a:rPr lang="en-GB" dirty="0" err="1" smtClean="0"/>
              <a:t>camapgne</a:t>
            </a:r>
            <a:r>
              <a:rPr lang="en-GB" dirty="0" smtClean="0"/>
              <a:t> </a:t>
            </a:r>
            <a:r>
              <a:rPr lang="en-GB" dirty="0" err="1" smtClean="0"/>
              <a:t>complète</a:t>
            </a:r>
            <a:r>
              <a:rPr lang="en-GB" smtClean="0"/>
              <a:t> de </a:t>
            </a:r>
            <a:r>
              <a:rPr lang="en-GB" dirty="0" smtClean="0"/>
              <a:t>tests </a:t>
            </a:r>
            <a:r>
              <a:rPr lang="en-GB" dirty="0" err="1" smtClean="0"/>
              <a:t>faite</a:t>
            </a:r>
            <a:r>
              <a:rPr lang="en-GB" dirty="0" smtClean="0"/>
              <a:t> avec </a:t>
            </a:r>
            <a:r>
              <a:rPr lang="en-GB" dirty="0" err="1" smtClean="0"/>
              <a:t>succès</a:t>
            </a:r>
            <a:endParaRPr lang="en-GB" dirty="0" smtClean="0"/>
          </a:p>
          <a:p>
            <a:pPr lvl="1"/>
            <a:r>
              <a:rPr lang="en-GB" dirty="0" smtClean="0"/>
              <a:t>Impression </a:t>
            </a:r>
            <a:r>
              <a:rPr lang="en-GB" dirty="0" err="1" smtClean="0"/>
              <a:t>très</a:t>
            </a:r>
            <a:r>
              <a:rPr lang="en-GB" dirty="0" smtClean="0"/>
              <a:t> </a:t>
            </a:r>
            <a:r>
              <a:rPr lang="en-GB" dirty="0" err="1" smtClean="0"/>
              <a:t>favorable</a:t>
            </a:r>
            <a:r>
              <a:rPr lang="en-GB" dirty="0" smtClean="0"/>
              <a:t> de ARGUS</a:t>
            </a:r>
          </a:p>
          <a:p>
            <a:pPr lvl="2"/>
            <a:r>
              <a:rPr lang="en-GB" dirty="0" smtClean="0"/>
              <a:t>À </a:t>
            </a:r>
            <a:r>
              <a:rPr lang="en-GB" dirty="0" err="1" smtClean="0"/>
              <a:t>souligner</a:t>
            </a:r>
            <a:r>
              <a:rPr lang="en-GB" dirty="0" smtClean="0"/>
              <a:t> pour un </a:t>
            </a:r>
            <a:r>
              <a:rPr lang="en-GB" dirty="0" err="1" smtClean="0"/>
              <a:t>composant</a:t>
            </a:r>
            <a:r>
              <a:rPr lang="en-GB" dirty="0" smtClean="0"/>
              <a:t> </a:t>
            </a:r>
            <a:r>
              <a:rPr lang="en-GB" dirty="0" err="1" smtClean="0"/>
              <a:t>gLite</a:t>
            </a:r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 smtClean="0"/>
              <a:t>Plusieurs</a:t>
            </a:r>
            <a:r>
              <a:rPr lang="en-GB" sz="2400" dirty="0" smtClean="0"/>
              <a:t> initiatives en </a:t>
            </a:r>
            <a:r>
              <a:rPr lang="en-GB" sz="2400" dirty="0" err="1" smtClean="0"/>
              <a:t>cours</a:t>
            </a:r>
            <a:endParaRPr lang="en-GB" sz="2400" dirty="0" smtClean="0"/>
          </a:p>
          <a:p>
            <a:pPr lvl="1"/>
            <a:r>
              <a:rPr lang="en-GB" sz="2000" dirty="0" smtClean="0"/>
              <a:t>LAF (Lyon), SAF (</a:t>
            </a:r>
            <a:r>
              <a:rPr lang="en-GB" sz="2000" dirty="0" err="1" smtClean="0"/>
              <a:t>Subatech</a:t>
            </a:r>
            <a:r>
              <a:rPr lang="en-GB" sz="2000" dirty="0" smtClean="0"/>
              <a:t>), GAF (GRIF), LAC (CPPM/</a:t>
            </a:r>
            <a:r>
              <a:rPr lang="en-GB" sz="2000" dirty="0" err="1" smtClean="0"/>
              <a:t>LHCb</a:t>
            </a:r>
            <a:r>
              <a:rPr lang="en-GB" sz="2000" dirty="0" smtClean="0"/>
              <a:t>)</a:t>
            </a:r>
          </a:p>
          <a:p>
            <a:pPr lvl="1"/>
            <a:r>
              <a:rPr lang="en-GB" sz="2000" dirty="0" smtClean="0"/>
              <a:t>Travail de </a:t>
            </a:r>
            <a:r>
              <a:rPr lang="en-GB" sz="2000" dirty="0" err="1" smtClean="0"/>
              <a:t>synthèse</a:t>
            </a:r>
            <a:r>
              <a:rPr lang="en-GB" sz="2000" dirty="0" smtClean="0"/>
              <a:t> et de </a:t>
            </a:r>
            <a:r>
              <a:rPr lang="en-GB" sz="2000" dirty="0" err="1" smtClean="0"/>
              <a:t>partage</a:t>
            </a:r>
            <a:r>
              <a:rPr lang="en-GB" sz="2000" dirty="0" smtClean="0"/>
              <a:t> </a:t>
            </a:r>
            <a:r>
              <a:rPr lang="en-GB" sz="2000" dirty="0" err="1" smtClean="0"/>
              <a:t>d’expérience</a:t>
            </a:r>
            <a:r>
              <a:rPr lang="en-GB" sz="2000" dirty="0" smtClean="0"/>
              <a:t> </a:t>
            </a:r>
            <a:r>
              <a:rPr lang="en-GB" sz="2000" dirty="0" err="1" smtClean="0"/>
              <a:t>à</a:t>
            </a:r>
            <a:r>
              <a:rPr lang="en-GB" sz="2000" dirty="0" smtClean="0"/>
              <a:t> faire</a:t>
            </a:r>
          </a:p>
          <a:p>
            <a:pPr lvl="1"/>
            <a:r>
              <a:rPr lang="en-GB" sz="2000" dirty="0" err="1" smtClean="0"/>
              <a:t>L’implication</a:t>
            </a:r>
            <a:r>
              <a:rPr lang="en-GB" sz="2000" dirty="0" smtClean="0"/>
              <a:t> des </a:t>
            </a:r>
            <a:r>
              <a:rPr lang="en-GB" sz="2000" dirty="0" err="1" smtClean="0"/>
              <a:t>expériences</a:t>
            </a:r>
            <a:r>
              <a:rPr lang="en-GB" sz="2000" dirty="0" smtClean="0"/>
              <a:t> </a:t>
            </a:r>
            <a:r>
              <a:rPr lang="en-GB" sz="2000" dirty="0" err="1" smtClean="0"/>
              <a:t>est</a:t>
            </a:r>
            <a:r>
              <a:rPr lang="en-GB" sz="2000" dirty="0" smtClean="0"/>
              <a:t> </a:t>
            </a:r>
            <a:r>
              <a:rPr lang="en-GB" sz="2000" dirty="0" err="1" smtClean="0"/>
              <a:t>fortement</a:t>
            </a:r>
            <a:r>
              <a:rPr lang="en-GB" sz="2000" dirty="0" smtClean="0"/>
              <a:t> </a:t>
            </a:r>
            <a:r>
              <a:rPr lang="en-GB" sz="2000" dirty="0" err="1" smtClean="0"/>
              <a:t>bienvenue</a:t>
            </a:r>
            <a:endParaRPr lang="en-GB" sz="2000" dirty="0" smtClean="0"/>
          </a:p>
          <a:p>
            <a:r>
              <a:rPr lang="en-GB" sz="2400" dirty="0" smtClean="0"/>
              <a:t>Lyon</a:t>
            </a:r>
          </a:p>
          <a:p>
            <a:pPr lvl="1"/>
            <a:r>
              <a:rPr lang="en-GB" sz="2000" dirty="0" err="1" smtClean="0"/>
              <a:t>Mise</a:t>
            </a:r>
            <a:r>
              <a:rPr lang="en-GB" sz="2000" dirty="0" smtClean="0"/>
              <a:t> en production de la nouvelle plate-</a:t>
            </a:r>
            <a:r>
              <a:rPr lang="en-GB" sz="2000" dirty="0" err="1" smtClean="0"/>
              <a:t>forme</a:t>
            </a:r>
            <a:r>
              <a:rPr lang="en-GB" sz="2000" dirty="0" smtClean="0"/>
              <a:t> </a:t>
            </a:r>
            <a:r>
              <a:rPr lang="en-GB" sz="2000" dirty="0" err="1" smtClean="0"/>
              <a:t>matérielle</a:t>
            </a:r>
            <a:r>
              <a:rPr lang="en-GB" sz="2000" dirty="0" smtClean="0"/>
              <a:t> </a:t>
            </a:r>
            <a:r>
              <a:rPr lang="en-GB" sz="2000" dirty="0" err="1" smtClean="0"/>
              <a:t>à</a:t>
            </a:r>
            <a:r>
              <a:rPr lang="en-GB" sz="2000" dirty="0" smtClean="0"/>
              <a:t> </a:t>
            </a:r>
            <a:r>
              <a:rPr lang="en-GB" sz="2000" dirty="0" err="1" smtClean="0"/>
              <a:t>venir</a:t>
            </a:r>
            <a:endParaRPr lang="en-GB" sz="2000" dirty="0" smtClean="0"/>
          </a:p>
          <a:p>
            <a:pPr lvl="1"/>
            <a:r>
              <a:rPr lang="en-GB" sz="2000" dirty="0" err="1" smtClean="0"/>
              <a:t>Echange</a:t>
            </a:r>
            <a:r>
              <a:rPr lang="en-GB" sz="2000" dirty="0" smtClean="0"/>
              <a:t> de </a:t>
            </a:r>
            <a:r>
              <a:rPr lang="en-GB" sz="2000" dirty="0" err="1" smtClean="0"/>
              <a:t>données</a:t>
            </a:r>
            <a:r>
              <a:rPr lang="en-GB" sz="2000" dirty="0" smtClean="0"/>
              <a:t> avec les </a:t>
            </a:r>
            <a:r>
              <a:rPr lang="en-GB" sz="2000" dirty="0" err="1" smtClean="0"/>
              <a:t>SEs</a:t>
            </a:r>
            <a:r>
              <a:rPr lang="en-GB" sz="2000" dirty="0" smtClean="0"/>
              <a:t> grille </a:t>
            </a:r>
            <a:r>
              <a:rPr lang="en-GB" sz="2000" dirty="0" err="1" smtClean="0"/>
              <a:t>à</a:t>
            </a:r>
            <a:r>
              <a:rPr lang="en-GB" sz="2000" dirty="0" smtClean="0"/>
              <a:t> </a:t>
            </a:r>
            <a:r>
              <a:rPr lang="en-GB" sz="2000" dirty="0" err="1" smtClean="0"/>
              <a:t>fluidifier</a:t>
            </a:r>
            <a:endParaRPr lang="en-GB" sz="2000" dirty="0" smtClean="0"/>
          </a:p>
          <a:p>
            <a:r>
              <a:rPr lang="en-GB" sz="2400" dirty="0" err="1" smtClean="0"/>
              <a:t>Subatech</a:t>
            </a:r>
            <a:endParaRPr lang="en-GB" sz="2400" dirty="0" smtClean="0"/>
          </a:p>
          <a:p>
            <a:pPr lvl="1"/>
            <a:r>
              <a:rPr lang="fr-FR" sz="2000" dirty="0" smtClean="0"/>
              <a:t>packaging prêt pour le déploiement des fermes d'analyse pour </a:t>
            </a:r>
            <a:r>
              <a:rPr lang="fr-FR" sz="2000" dirty="0" smtClean="0"/>
              <a:t>ALICE</a:t>
            </a:r>
          </a:p>
          <a:p>
            <a:pPr lvl="2"/>
            <a:r>
              <a:rPr lang="fr-FR" sz="1600" dirty="0" smtClean="0"/>
              <a:t>Spécificités d’ALICE dans ce packaging? Dans quelle mesure la réutilisation est possible pour d’autres expériences?</a:t>
            </a:r>
          </a:p>
          <a:p>
            <a:pPr lvl="1"/>
            <a:r>
              <a:rPr lang="fr-FR" sz="2000" dirty="0" smtClean="0"/>
              <a:t>sera validé </a:t>
            </a:r>
            <a:r>
              <a:rPr lang="fr-FR" sz="2000" dirty="0" smtClean="0"/>
              <a:t>par </a:t>
            </a:r>
            <a:r>
              <a:rPr lang="fr-FR" sz="2000" dirty="0" err="1" smtClean="0"/>
              <a:t>Subatech</a:t>
            </a:r>
            <a:endParaRPr lang="en-GB" sz="20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Analyse (suite)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GRIF</a:t>
            </a:r>
          </a:p>
          <a:p>
            <a:pPr lvl="1"/>
            <a:r>
              <a:rPr lang="en-GB" sz="2000" dirty="0" smtClean="0"/>
              <a:t>Analyse ROOT CPU bounded et non I/O bounded (</a:t>
            </a:r>
            <a:r>
              <a:rPr lang="en-GB" sz="2000" dirty="0" err="1" smtClean="0"/>
              <a:t>données</a:t>
            </a:r>
            <a:r>
              <a:rPr lang="en-GB" sz="2000" dirty="0" smtClean="0"/>
              <a:t> ATLAS)</a:t>
            </a:r>
          </a:p>
          <a:p>
            <a:pPr lvl="1"/>
            <a:r>
              <a:rPr lang="en-GB" sz="2000" dirty="0" smtClean="0"/>
              <a:t>Pas de duplication des </a:t>
            </a:r>
            <a:r>
              <a:rPr lang="en-GB" sz="2000" dirty="0" err="1" smtClean="0"/>
              <a:t>données</a:t>
            </a:r>
            <a:r>
              <a:rPr lang="en-GB" sz="2000" dirty="0" smtClean="0"/>
              <a:t> </a:t>
            </a:r>
            <a:r>
              <a:rPr lang="en-GB" sz="2000" dirty="0" err="1" smtClean="0"/>
              <a:t>sur</a:t>
            </a:r>
            <a:r>
              <a:rPr lang="en-GB" sz="2000" dirty="0" smtClean="0"/>
              <a:t> des </a:t>
            </a:r>
            <a:r>
              <a:rPr lang="en-GB" sz="2000" dirty="0" err="1" smtClean="0"/>
              <a:t>SEs</a:t>
            </a:r>
            <a:r>
              <a:rPr lang="en-GB" sz="2000" dirty="0" smtClean="0"/>
              <a:t> pour </a:t>
            </a:r>
            <a:r>
              <a:rPr lang="en-GB" sz="2000" dirty="0" err="1" smtClean="0"/>
              <a:t>l’analyse</a:t>
            </a:r>
            <a:endParaRPr lang="en-GB" sz="2000" dirty="0" smtClean="0"/>
          </a:p>
          <a:p>
            <a:pPr lvl="2"/>
            <a:r>
              <a:rPr lang="en-GB" sz="1800" dirty="0" smtClean="0"/>
              <a:t>Utilisation </a:t>
            </a:r>
            <a:r>
              <a:rPr lang="en-GB" sz="1800" dirty="0" err="1" smtClean="0"/>
              <a:t>directe</a:t>
            </a:r>
            <a:r>
              <a:rPr lang="en-GB" sz="1800" dirty="0" smtClean="0"/>
              <a:t> du SE local </a:t>
            </a:r>
            <a:r>
              <a:rPr lang="en-GB" sz="1800" dirty="0" err="1" smtClean="0"/>
              <a:t>géré</a:t>
            </a:r>
            <a:r>
              <a:rPr lang="en-GB" sz="1800" dirty="0" smtClean="0"/>
              <a:t> par DPM</a:t>
            </a:r>
          </a:p>
          <a:p>
            <a:pPr lvl="1"/>
            <a:r>
              <a:rPr lang="en-GB" sz="2000" dirty="0" err="1" smtClean="0"/>
              <a:t>Résultats</a:t>
            </a:r>
            <a:r>
              <a:rPr lang="en-GB" sz="2000" dirty="0" smtClean="0"/>
              <a:t> </a:t>
            </a:r>
            <a:r>
              <a:rPr lang="en-GB" sz="2000" dirty="0" err="1" smtClean="0"/>
              <a:t>chiffrés</a:t>
            </a:r>
            <a:r>
              <a:rPr lang="en-GB" sz="2000" dirty="0" smtClean="0"/>
              <a:t> et </a:t>
            </a:r>
            <a:r>
              <a:rPr lang="en-GB" sz="2000" dirty="0" err="1" smtClean="0"/>
              <a:t>comparatifs</a:t>
            </a:r>
            <a:r>
              <a:rPr lang="en-GB" sz="2000" dirty="0" smtClean="0"/>
              <a:t> </a:t>
            </a:r>
            <a:r>
              <a:rPr lang="en-GB" sz="2000" dirty="0" err="1" smtClean="0"/>
              <a:t>à</a:t>
            </a:r>
            <a:r>
              <a:rPr lang="en-GB" sz="2000" dirty="0" smtClean="0"/>
              <a:t> </a:t>
            </a:r>
            <a:r>
              <a:rPr lang="en-GB" sz="2000" dirty="0" err="1" smtClean="0"/>
              <a:t>venir</a:t>
            </a:r>
            <a:endParaRPr lang="en-GB" sz="2000" dirty="0" smtClean="0"/>
          </a:p>
          <a:p>
            <a:pPr lvl="1"/>
            <a:endParaRPr lang="en-GB" sz="2000" dirty="0" smtClean="0"/>
          </a:p>
          <a:p>
            <a:r>
              <a:rPr lang="en-GB" dirty="0" err="1" smtClean="0"/>
              <a:t>R</a:t>
            </a:r>
            <a:r>
              <a:rPr lang="en-GB" dirty="0" err="1" smtClean="0"/>
              <a:t>ôle</a:t>
            </a:r>
            <a:r>
              <a:rPr lang="en-GB" dirty="0" smtClean="0"/>
              <a:t> </a:t>
            </a:r>
            <a:r>
              <a:rPr lang="en-GB" dirty="0" smtClean="0"/>
              <a:t>des </a:t>
            </a:r>
            <a:r>
              <a:rPr lang="en-GB" dirty="0" err="1" smtClean="0"/>
              <a:t>différents</a:t>
            </a:r>
            <a:r>
              <a:rPr lang="en-GB" dirty="0" smtClean="0"/>
              <a:t> </a:t>
            </a:r>
            <a:r>
              <a:rPr lang="en-GB" dirty="0" err="1" smtClean="0"/>
              <a:t>outils</a:t>
            </a:r>
            <a:r>
              <a:rPr lang="en-GB" dirty="0" smtClean="0"/>
              <a:t> </a:t>
            </a:r>
            <a:r>
              <a:rPr lang="en-GB" dirty="0" err="1" smtClean="0"/>
              <a:t>d’analyse</a:t>
            </a:r>
            <a:r>
              <a:rPr lang="en-GB" dirty="0" smtClean="0"/>
              <a:t> </a:t>
            </a:r>
            <a:r>
              <a:rPr lang="en-GB" dirty="0" err="1" smtClean="0"/>
              <a:t>à</a:t>
            </a:r>
            <a:r>
              <a:rPr lang="en-GB" dirty="0" smtClean="0"/>
              <a:t> </a:t>
            </a:r>
            <a:r>
              <a:rPr lang="en-GB" dirty="0" err="1" smtClean="0"/>
              <a:t>trouver</a:t>
            </a:r>
            <a:endParaRPr lang="en-GB" dirty="0" smtClean="0"/>
          </a:p>
          <a:p>
            <a:pPr lvl="1"/>
            <a:r>
              <a:rPr lang="en-GB" dirty="0" err="1" smtClean="0"/>
              <a:t>Ordinateur</a:t>
            </a:r>
            <a:r>
              <a:rPr lang="en-GB" dirty="0" smtClean="0"/>
              <a:t> personnel, </a:t>
            </a:r>
            <a:r>
              <a:rPr lang="en-GB" dirty="0" err="1" smtClean="0"/>
              <a:t>ferme</a:t>
            </a:r>
            <a:r>
              <a:rPr lang="en-GB" dirty="0" smtClean="0"/>
              <a:t> </a:t>
            </a:r>
            <a:r>
              <a:rPr lang="en-GB" dirty="0" err="1" smtClean="0"/>
              <a:t>d’analyse</a:t>
            </a:r>
            <a:r>
              <a:rPr lang="en-GB" dirty="0" smtClean="0"/>
              <a:t> </a:t>
            </a:r>
            <a:r>
              <a:rPr lang="en-GB" dirty="0" err="1" smtClean="0"/>
              <a:t>sur</a:t>
            </a:r>
            <a:r>
              <a:rPr lang="en-GB" dirty="0" smtClean="0"/>
              <a:t> site, </a:t>
            </a:r>
            <a:r>
              <a:rPr lang="en-GB" dirty="0" err="1" smtClean="0"/>
              <a:t>ferme</a:t>
            </a:r>
            <a:r>
              <a:rPr lang="en-GB" dirty="0" smtClean="0"/>
              <a:t> </a:t>
            </a:r>
            <a:r>
              <a:rPr lang="en-GB" dirty="0" err="1" smtClean="0"/>
              <a:t>d’analyse</a:t>
            </a:r>
            <a:r>
              <a:rPr lang="en-GB" dirty="0" smtClean="0"/>
              <a:t> </a:t>
            </a:r>
            <a:r>
              <a:rPr lang="en-GB" dirty="0" err="1" smtClean="0"/>
              <a:t>nationale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Infrastructures </a:t>
            </a:r>
            <a:r>
              <a:rPr lang="en-GB" sz="3600" dirty="0" err="1" smtClean="0"/>
              <a:t>Electriques</a:t>
            </a:r>
            <a:r>
              <a:rPr lang="en-GB" sz="3600" dirty="0" smtClean="0"/>
              <a:t> et </a:t>
            </a:r>
            <a:r>
              <a:rPr lang="en-GB" sz="3600" dirty="0" err="1" smtClean="0"/>
              <a:t>Climatiques</a:t>
            </a:r>
            <a:endParaRPr lang="en-GB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Limitation </a:t>
            </a:r>
            <a:r>
              <a:rPr lang="en-GB" sz="2800" dirty="0" err="1" smtClean="0"/>
              <a:t>dans</a:t>
            </a:r>
            <a:r>
              <a:rPr lang="en-GB" sz="2800" dirty="0" smtClean="0"/>
              <a:t> les infrastructures </a:t>
            </a:r>
            <a:r>
              <a:rPr lang="en-GB" sz="2800" dirty="0" err="1" smtClean="0"/>
              <a:t>salle</a:t>
            </a:r>
            <a:r>
              <a:rPr lang="en-GB" sz="2800" dirty="0" smtClean="0"/>
              <a:t> machines de 5 sites LCG-France en 2011-2012</a:t>
            </a:r>
          </a:p>
          <a:p>
            <a:pPr lvl="1"/>
            <a:r>
              <a:rPr lang="en-GB" sz="2400" dirty="0" err="1" smtClean="0"/>
              <a:t>Impossibilité</a:t>
            </a:r>
            <a:r>
              <a:rPr lang="en-GB" sz="2400" dirty="0" smtClean="0"/>
              <a:t> de </a:t>
            </a:r>
            <a:r>
              <a:rPr lang="en-GB" sz="2400" dirty="0" err="1" smtClean="0"/>
              <a:t>suivre</a:t>
            </a:r>
            <a:r>
              <a:rPr lang="en-GB" sz="2400" dirty="0" smtClean="0"/>
              <a:t> le plan de </a:t>
            </a:r>
            <a:r>
              <a:rPr lang="en-GB" sz="2400" dirty="0" err="1" smtClean="0"/>
              <a:t>croissance</a:t>
            </a:r>
            <a:r>
              <a:rPr lang="en-GB" sz="2400" dirty="0" smtClean="0"/>
              <a:t> </a:t>
            </a:r>
            <a:r>
              <a:rPr lang="en-GB" sz="2400" dirty="0" err="1" smtClean="0"/>
              <a:t>prévu</a:t>
            </a:r>
            <a:endParaRPr lang="en-GB" sz="2400" dirty="0" smtClean="0"/>
          </a:p>
          <a:p>
            <a:pPr lvl="1"/>
            <a:r>
              <a:rPr lang="en-GB" sz="2400" dirty="0" err="1" smtClean="0"/>
              <a:t>Financements</a:t>
            </a:r>
            <a:r>
              <a:rPr lang="en-GB" sz="2400" dirty="0" smtClean="0"/>
              <a:t> </a:t>
            </a:r>
            <a:r>
              <a:rPr lang="en-GB" sz="2400" dirty="0" err="1" smtClean="0"/>
              <a:t>incertains</a:t>
            </a:r>
            <a:endParaRPr lang="en-GB" sz="2400" dirty="0" smtClean="0"/>
          </a:p>
          <a:p>
            <a:r>
              <a:rPr lang="en-GB" sz="2800" dirty="0" smtClean="0"/>
              <a:t>Travail d’état de </a:t>
            </a:r>
            <a:r>
              <a:rPr lang="en-GB" sz="2800" dirty="0" err="1" smtClean="0"/>
              <a:t>lieux</a:t>
            </a:r>
            <a:r>
              <a:rPr lang="en-GB" sz="2800" dirty="0" smtClean="0"/>
              <a:t> </a:t>
            </a:r>
            <a:r>
              <a:rPr lang="en-GB" sz="2800" dirty="0" err="1" smtClean="0"/>
              <a:t>très</a:t>
            </a:r>
            <a:r>
              <a:rPr lang="en-GB" sz="2800" dirty="0" smtClean="0"/>
              <a:t> </a:t>
            </a:r>
            <a:r>
              <a:rPr lang="en-GB" sz="2800" dirty="0" err="1" smtClean="0"/>
              <a:t>apprécié</a:t>
            </a:r>
            <a:endParaRPr lang="en-GB" sz="2800" dirty="0" smtClean="0"/>
          </a:p>
          <a:p>
            <a:r>
              <a:rPr lang="en-GB" sz="2800" dirty="0" err="1" smtClean="0"/>
              <a:t>S</a:t>
            </a:r>
            <a:r>
              <a:rPr lang="en-GB" sz="2800" dirty="0" err="1" smtClean="0"/>
              <a:t>uivi</a:t>
            </a:r>
            <a:r>
              <a:rPr lang="en-GB" sz="2800" dirty="0" smtClean="0"/>
              <a:t> de </a:t>
            </a:r>
            <a:r>
              <a:rPr lang="en-GB" sz="2800" dirty="0" err="1" smtClean="0"/>
              <a:t>l’évolution</a:t>
            </a:r>
            <a:r>
              <a:rPr lang="en-GB" sz="2800" dirty="0" smtClean="0"/>
              <a:t> de la situation en </a:t>
            </a:r>
            <a:r>
              <a:rPr lang="en-GB" sz="2800" dirty="0" err="1" smtClean="0"/>
              <a:t>concertation</a:t>
            </a:r>
            <a:r>
              <a:rPr lang="en-GB" sz="2800" dirty="0" smtClean="0"/>
              <a:t> avec LCG-France, avec la </a:t>
            </a:r>
            <a:r>
              <a:rPr lang="en-GB" sz="2800" dirty="0" err="1" smtClean="0"/>
              <a:t>fréquence</a:t>
            </a:r>
            <a:r>
              <a:rPr lang="en-GB" sz="2800" dirty="0" smtClean="0"/>
              <a:t> </a:t>
            </a:r>
            <a:r>
              <a:rPr lang="en-GB" sz="2800" dirty="0" err="1" smtClean="0"/>
              <a:t>appropriée</a:t>
            </a:r>
            <a:r>
              <a:rPr lang="en-GB" sz="2800" dirty="0" smtClean="0"/>
              <a:t> </a:t>
            </a:r>
            <a:r>
              <a:rPr lang="en-GB" sz="2800" dirty="0" err="1" smtClean="0"/>
              <a:t>à</a:t>
            </a:r>
            <a:r>
              <a:rPr lang="en-GB" sz="2800" dirty="0" smtClean="0"/>
              <a:t> </a:t>
            </a:r>
            <a:r>
              <a:rPr lang="en-GB" sz="2800" dirty="0" err="1" smtClean="0"/>
              <a:t>trouver</a:t>
            </a:r>
            <a:endParaRPr lang="en-GB" sz="28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Machine </a:t>
            </a:r>
            <a:r>
              <a:rPr lang="en-GB" sz="2400" dirty="0" err="1" smtClean="0"/>
              <a:t>Nagios</a:t>
            </a:r>
            <a:r>
              <a:rPr lang="en-GB" sz="2400" dirty="0" smtClean="0"/>
              <a:t> pour la surveillance de </a:t>
            </a:r>
            <a:r>
              <a:rPr lang="en-GB" sz="2400" dirty="0" err="1" smtClean="0"/>
              <a:t>tous</a:t>
            </a:r>
            <a:r>
              <a:rPr lang="en-GB" sz="2400" dirty="0" smtClean="0"/>
              <a:t> les sites </a:t>
            </a:r>
            <a:r>
              <a:rPr lang="en-GB" sz="2400" dirty="0" err="1" smtClean="0"/>
              <a:t>français</a:t>
            </a:r>
            <a:endParaRPr lang="en-GB" sz="2400" dirty="0" smtClean="0"/>
          </a:p>
          <a:p>
            <a:pPr lvl="1"/>
            <a:r>
              <a:rPr lang="en-GB" sz="2000" dirty="0" smtClean="0"/>
              <a:t>En place</a:t>
            </a:r>
          </a:p>
          <a:p>
            <a:pPr lvl="1"/>
            <a:r>
              <a:rPr lang="en-GB" sz="2000" dirty="0" err="1" smtClean="0"/>
              <a:t>Deuxième</a:t>
            </a:r>
            <a:r>
              <a:rPr lang="en-GB" sz="2000" dirty="0" smtClean="0"/>
              <a:t> instance </a:t>
            </a:r>
            <a:r>
              <a:rPr lang="en-GB" sz="2000" dirty="0" err="1" smtClean="0"/>
              <a:t>à</a:t>
            </a:r>
            <a:r>
              <a:rPr lang="en-GB" sz="2000" dirty="0" smtClean="0"/>
              <a:t> </a:t>
            </a:r>
            <a:r>
              <a:rPr lang="en-GB" sz="2000" dirty="0" err="1" smtClean="0"/>
              <a:t>déployer</a:t>
            </a:r>
            <a:r>
              <a:rPr lang="en-GB" sz="2000" dirty="0" smtClean="0"/>
              <a:t> hors CC</a:t>
            </a:r>
          </a:p>
          <a:p>
            <a:r>
              <a:rPr lang="en-GB" sz="2400" dirty="0" smtClean="0"/>
              <a:t>Dashboard</a:t>
            </a:r>
          </a:p>
          <a:p>
            <a:pPr lvl="1"/>
            <a:r>
              <a:rPr lang="en-GB" sz="2000" dirty="0" smtClean="0"/>
              <a:t>En place. Feedback </a:t>
            </a:r>
            <a:r>
              <a:rPr lang="en-GB" sz="2000" dirty="0" err="1" smtClean="0"/>
              <a:t>attendu</a:t>
            </a:r>
            <a:r>
              <a:rPr lang="en-GB" sz="2000" dirty="0" smtClean="0"/>
              <a:t>.</a:t>
            </a:r>
          </a:p>
          <a:p>
            <a:pPr lvl="1"/>
            <a:r>
              <a:rPr lang="en-GB" sz="2000" dirty="0" smtClean="0"/>
              <a:t>Pas </a:t>
            </a:r>
            <a:r>
              <a:rPr lang="en-GB" sz="2000" dirty="0" err="1" smtClean="0"/>
              <a:t>d’historisation</a:t>
            </a:r>
            <a:r>
              <a:rPr lang="en-GB" sz="2000" dirty="0" smtClean="0"/>
              <a:t> des </a:t>
            </a:r>
            <a:r>
              <a:rPr lang="en-GB" sz="2000" dirty="0" err="1" smtClean="0"/>
              <a:t>échecs</a:t>
            </a:r>
            <a:r>
              <a:rPr lang="en-GB" sz="2000" dirty="0" smtClean="0"/>
              <a:t> des tests</a:t>
            </a:r>
          </a:p>
          <a:p>
            <a:pPr lvl="1"/>
            <a:r>
              <a:rPr lang="en-GB" sz="2000" dirty="0" err="1" smtClean="0"/>
              <a:t>Mécanisme</a:t>
            </a:r>
            <a:r>
              <a:rPr lang="en-GB" sz="2000" dirty="0" smtClean="0"/>
              <a:t> de </a:t>
            </a:r>
            <a:r>
              <a:rPr lang="en-GB" sz="2000" dirty="0" err="1" smtClean="0"/>
              <a:t>remontée</a:t>
            </a:r>
            <a:r>
              <a:rPr lang="en-GB" sz="2000" dirty="0" smtClean="0"/>
              <a:t> </a:t>
            </a:r>
            <a:r>
              <a:rPr lang="en-GB" sz="2000" dirty="0" err="1" smtClean="0"/>
              <a:t>d’alerte</a:t>
            </a:r>
            <a:r>
              <a:rPr lang="en-GB" sz="2000" dirty="0" smtClean="0"/>
              <a:t> </a:t>
            </a:r>
            <a:r>
              <a:rPr lang="en-GB" sz="2000" dirty="0" err="1" smtClean="0"/>
              <a:t>vers</a:t>
            </a:r>
            <a:r>
              <a:rPr lang="en-GB" sz="2000" dirty="0" smtClean="0"/>
              <a:t> les sites, avec les </a:t>
            </a:r>
            <a:r>
              <a:rPr lang="en-GB" sz="2000" dirty="0" err="1" smtClean="0"/>
              <a:t>informations</a:t>
            </a:r>
            <a:r>
              <a:rPr lang="en-GB" sz="2000" dirty="0" smtClean="0"/>
              <a:t> </a:t>
            </a:r>
            <a:r>
              <a:rPr lang="en-GB" sz="2000" dirty="0" err="1" smtClean="0"/>
              <a:t>appropriées</a:t>
            </a:r>
            <a:r>
              <a:rPr lang="en-GB" sz="2000" dirty="0" smtClean="0"/>
              <a:t> pour </a:t>
            </a:r>
            <a:r>
              <a:rPr lang="en-GB" sz="2000" dirty="0" err="1" smtClean="0"/>
              <a:t>détecter</a:t>
            </a:r>
            <a:r>
              <a:rPr lang="en-GB" sz="2000" dirty="0" smtClean="0"/>
              <a:t> les causes de </a:t>
            </a:r>
            <a:r>
              <a:rPr lang="en-GB" sz="2000" dirty="0" err="1" smtClean="0"/>
              <a:t>l’échec</a:t>
            </a:r>
            <a:endParaRPr lang="en-GB" sz="2000" dirty="0" smtClean="0"/>
          </a:p>
          <a:p>
            <a:pPr lvl="2"/>
            <a:r>
              <a:rPr lang="en-GB" sz="1800" dirty="0" smtClean="0"/>
              <a:t>Pas encore en place</a:t>
            </a:r>
          </a:p>
          <a:p>
            <a:pPr lvl="1"/>
            <a:r>
              <a:rPr lang="en-GB" sz="2000" dirty="0" err="1" smtClean="0"/>
              <a:t>Mécanisme</a:t>
            </a:r>
            <a:r>
              <a:rPr lang="en-GB" sz="2000" dirty="0" smtClean="0"/>
              <a:t> pour </a:t>
            </a:r>
            <a:r>
              <a:rPr lang="en-GB" sz="2000" dirty="0" err="1" smtClean="0"/>
              <a:t>réjouer</a:t>
            </a:r>
            <a:r>
              <a:rPr lang="en-GB" sz="2000" dirty="0" smtClean="0"/>
              <a:t> les tests </a:t>
            </a:r>
            <a:r>
              <a:rPr lang="en-GB" sz="2000" dirty="0" err="1" smtClean="0"/>
              <a:t>à</a:t>
            </a:r>
            <a:r>
              <a:rPr lang="en-GB" sz="2000" dirty="0" smtClean="0"/>
              <a:t> la </a:t>
            </a:r>
            <a:r>
              <a:rPr lang="en-GB" sz="2000" dirty="0" err="1" smtClean="0"/>
              <a:t>demande</a:t>
            </a:r>
            <a:r>
              <a:rPr lang="en-GB" sz="2000" dirty="0" smtClean="0"/>
              <a:t> des </a:t>
            </a:r>
            <a:r>
              <a:rPr lang="en-GB" sz="2000" dirty="0" err="1" smtClean="0"/>
              <a:t>administrateurs</a:t>
            </a:r>
            <a:r>
              <a:rPr lang="en-GB" sz="2000" dirty="0" smtClean="0"/>
              <a:t> des sites</a:t>
            </a:r>
          </a:p>
          <a:p>
            <a:pPr lvl="2"/>
            <a:r>
              <a:rPr lang="en-GB" sz="1600" dirty="0" smtClean="0"/>
              <a:t>Pas </a:t>
            </a:r>
            <a:r>
              <a:rPr lang="en-GB" sz="1600" dirty="0" err="1" smtClean="0"/>
              <a:t>prévu</a:t>
            </a:r>
            <a:r>
              <a:rPr lang="en-GB" sz="1600" dirty="0" smtClean="0"/>
              <a:t> par EGI. Contribution de la NGI </a:t>
            </a:r>
            <a:r>
              <a:rPr lang="en-GB" sz="1600" dirty="0" err="1" smtClean="0"/>
              <a:t>Française</a:t>
            </a:r>
            <a:r>
              <a:rPr lang="en-GB" sz="1600" dirty="0" smtClean="0"/>
              <a:t>?</a:t>
            </a:r>
            <a:endParaRPr lang="en-GB" sz="16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Tier-1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Pierre is your friend</a:t>
            </a:r>
            <a:endParaRPr lang="en-GB" i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Lustre au CEA/DAM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err="1" smtClean="0"/>
              <a:t>Déploiement</a:t>
            </a:r>
            <a:r>
              <a:rPr lang="en-GB" sz="2800" dirty="0" smtClean="0"/>
              <a:t> de Lustre </a:t>
            </a:r>
            <a:r>
              <a:rPr lang="en-GB" sz="2800" dirty="0" err="1" smtClean="0"/>
              <a:t>à</a:t>
            </a:r>
            <a:r>
              <a:rPr lang="en-GB" sz="2800" dirty="0" smtClean="0"/>
              <a:t> </a:t>
            </a:r>
            <a:r>
              <a:rPr lang="en-GB" sz="2800" dirty="0" err="1" smtClean="0"/>
              <a:t>grande</a:t>
            </a:r>
            <a:r>
              <a:rPr lang="en-GB" sz="2800" dirty="0" smtClean="0"/>
              <a:t> </a:t>
            </a:r>
            <a:r>
              <a:rPr lang="en-GB" sz="2800" dirty="0" err="1" smtClean="0"/>
              <a:t>échelle</a:t>
            </a:r>
            <a:endParaRPr lang="en-GB" sz="2800" dirty="0" smtClean="0"/>
          </a:p>
          <a:p>
            <a:pPr lvl="1"/>
            <a:r>
              <a:rPr lang="en-GB" sz="2400" dirty="0" smtClean="0"/>
              <a:t>En </a:t>
            </a:r>
            <a:r>
              <a:rPr lang="en-GB" sz="2400" dirty="0" err="1" smtClean="0"/>
              <a:t>termes</a:t>
            </a:r>
            <a:r>
              <a:rPr lang="en-GB" sz="2400" dirty="0" smtClean="0"/>
              <a:t> de </a:t>
            </a:r>
            <a:r>
              <a:rPr lang="en-GB" sz="2400" dirty="0" err="1" smtClean="0"/>
              <a:t>volumétrie</a:t>
            </a:r>
            <a:r>
              <a:rPr lang="en-GB" sz="2400" dirty="0" smtClean="0"/>
              <a:t> et de </a:t>
            </a:r>
            <a:r>
              <a:rPr lang="en-GB" sz="2400" dirty="0" err="1" smtClean="0"/>
              <a:t>nombre</a:t>
            </a:r>
            <a:r>
              <a:rPr lang="en-GB" sz="2400" dirty="0" smtClean="0"/>
              <a:t> de </a:t>
            </a:r>
            <a:r>
              <a:rPr lang="en-GB" sz="2400" dirty="0" err="1" smtClean="0"/>
              <a:t>composants</a:t>
            </a:r>
            <a:endParaRPr lang="en-GB" sz="2400" dirty="0" smtClean="0"/>
          </a:p>
          <a:p>
            <a:r>
              <a:rPr lang="en-GB" sz="2800" dirty="0" smtClean="0"/>
              <a:t>Contribution du CEA au </a:t>
            </a:r>
            <a:r>
              <a:rPr lang="en-GB" sz="2800" dirty="0" err="1" smtClean="0"/>
              <a:t>développements</a:t>
            </a:r>
            <a:r>
              <a:rPr lang="en-GB" sz="2800" dirty="0" smtClean="0"/>
              <a:t> de </a:t>
            </a:r>
            <a:r>
              <a:rPr lang="en-GB" sz="2800" dirty="0" err="1" smtClean="0"/>
              <a:t>l’outil</a:t>
            </a:r>
            <a:r>
              <a:rPr lang="en-GB" sz="2800" dirty="0" smtClean="0"/>
              <a:t> et de son </a:t>
            </a:r>
            <a:r>
              <a:rPr lang="en-GB" sz="2800" dirty="0" err="1" smtClean="0"/>
              <a:t>écosystème</a:t>
            </a:r>
            <a:endParaRPr lang="en-GB" sz="2800" dirty="0" smtClean="0"/>
          </a:p>
          <a:p>
            <a:pPr lvl="1"/>
            <a:r>
              <a:rPr lang="en-GB" sz="2400" dirty="0" smtClean="0"/>
              <a:t>Administration </a:t>
            </a:r>
            <a:r>
              <a:rPr lang="en-GB" sz="2400" dirty="0" err="1" smtClean="0"/>
              <a:t>à</a:t>
            </a:r>
            <a:r>
              <a:rPr lang="en-GB" sz="2400" dirty="0" smtClean="0"/>
              <a:t> </a:t>
            </a:r>
            <a:r>
              <a:rPr lang="en-GB" sz="2400" dirty="0" err="1" smtClean="0"/>
              <a:t>grande</a:t>
            </a:r>
            <a:r>
              <a:rPr lang="en-GB" sz="2400" dirty="0" smtClean="0"/>
              <a:t> </a:t>
            </a:r>
            <a:r>
              <a:rPr lang="en-GB" sz="2400" dirty="0" err="1" smtClean="0"/>
              <a:t>échelle</a:t>
            </a:r>
            <a:endParaRPr lang="en-GB" sz="2400" dirty="0" smtClean="0"/>
          </a:p>
          <a:p>
            <a:pPr lvl="1"/>
            <a:r>
              <a:rPr lang="en-GB" sz="2400" dirty="0" smtClean="0"/>
              <a:t>Surveillance des </a:t>
            </a:r>
            <a:r>
              <a:rPr lang="en-GB" sz="2400" dirty="0" err="1" smtClean="0"/>
              <a:t>systèmes</a:t>
            </a:r>
            <a:r>
              <a:rPr lang="en-GB" sz="2400" dirty="0" smtClean="0"/>
              <a:t> de </a:t>
            </a:r>
            <a:r>
              <a:rPr lang="en-GB" sz="2400" dirty="0" err="1" smtClean="0"/>
              <a:t>fichiers</a:t>
            </a:r>
            <a:r>
              <a:rPr lang="en-GB" sz="2400" dirty="0" smtClean="0"/>
              <a:t> et </a:t>
            </a:r>
            <a:r>
              <a:rPr lang="en-GB" sz="2400" dirty="0" err="1" smtClean="0"/>
              <a:t>outils</a:t>
            </a:r>
            <a:r>
              <a:rPr lang="en-GB" sz="2400" dirty="0" smtClean="0"/>
              <a:t> de respect de </a:t>
            </a:r>
            <a:r>
              <a:rPr lang="en-GB" sz="2400" dirty="0" err="1" smtClean="0"/>
              <a:t>politiques</a:t>
            </a:r>
            <a:r>
              <a:rPr lang="en-GB" sz="2400" dirty="0" smtClean="0"/>
              <a:t> </a:t>
            </a:r>
            <a:r>
              <a:rPr lang="en-GB" sz="2400" dirty="0" err="1" smtClean="0"/>
              <a:t>sur</a:t>
            </a:r>
            <a:r>
              <a:rPr lang="en-GB" sz="2400" dirty="0" smtClean="0"/>
              <a:t> les </a:t>
            </a:r>
            <a:r>
              <a:rPr lang="en-GB" sz="2400" dirty="0" err="1" smtClean="0"/>
              <a:t>fichiers</a:t>
            </a:r>
            <a:endParaRPr lang="en-GB" sz="2400" dirty="0" smtClean="0"/>
          </a:p>
          <a:p>
            <a:pPr lvl="1"/>
            <a:r>
              <a:rPr lang="en-GB" sz="2400" dirty="0" smtClean="0"/>
              <a:t>Export via NFS</a:t>
            </a:r>
          </a:p>
          <a:p>
            <a:r>
              <a:rPr lang="en-GB" sz="2800" dirty="0" err="1" smtClean="0"/>
              <a:t>Intégration</a:t>
            </a:r>
            <a:r>
              <a:rPr lang="en-GB" sz="2800" dirty="0" smtClean="0"/>
              <a:t> avec des HSM (</a:t>
            </a:r>
            <a:r>
              <a:rPr lang="en-GB" sz="2800" dirty="0" err="1" smtClean="0"/>
              <a:t>dont</a:t>
            </a:r>
            <a:r>
              <a:rPr lang="en-GB" sz="2800" dirty="0" smtClean="0"/>
              <a:t> HPSS) </a:t>
            </a:r>
            <a:r>
              <a:rPr lang="en-GB" sz="2800" dirty="0" err="1" smtClean="0"/>
              <a:t>à</a:t>
            </a:r>
            <a:r>
              <a:rPr lang="en-GB" sz="2800" dirty="0" smtClean="0"/>
              <a:t> </a:t>
            </a:r>
            <a:r>
              <a:rPr lang="en-GB" sz="2800" dirty="0" err="1" smtClean="0"/>
              <a:t>venir</a:t>
            </a:r>
            <a:endParaRPr lang="en-GB" sz="2800" dirty="0" smtClean="0"/>
          </a:p>
          <a:p>
            <a:r>
              <a:rPr lang="en-GB" sz="2800" dirty="0" err="1" smtClean="0"/>
              <a:t>Performant</a:t>
            </a:r>
            <a:r>
              <a:rPr lang="en-GB" sz="2800" dirty="0" smtClean="0"/>
              <a:t> </a:t>
            </a:r>
            <a:r>
              <a:rPr lang="en-GB" sz="2800" dirty="0" err="1" smtClean="0"/>
              <a:t>mais</a:t>
            </a:r>
            <a:r>
              <a:rPr lang="en-GB" sz="2800" dirty="0" smtClean="0"/>
              <a:t> </a:t>
            </a:r>
            <a:r>
              <a:rPr lang="en-GB" sz="2800" dirty="0" err="1" smtClean="0"/>
              <a:t>complexe</a:t>
            </a:r>
            <a:endParaRPr lang="en-GB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Prochaine</a:t>
            </a:r>
            <a:r>
              <a:rPr lang="en-US" dirty="0" smtClean="0"/>
              <a:t> </a:t>
            </a:r>
            <a:r>
              <a:rPr lang="en-US" dirty="0" err="1" smtClean="0"/>
              <a:t>édition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Lieu et dates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déterminer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Sujet</a:t>
            </a:r>
            <a:r>
              <a:rPr lang="en-US" dirty="0" smtClean="0"/>
              <a:t> central</a:t>
            </a:r>
          </a:p>
          <a:p>
            <a:pPr lvl="1"/>
            <a:r>
              <a:rPr lang="en-US" dirty="0" err="1" smtClean="0"/>
              <a:t>Bilan</a:t>
            </a:r>
            <a:r>
              <a:rPr lang="en-US" dirty="0" smtClean="0"/>
              <a:t> des 4 premiers </a:t>
            </a:r>
            <a:r>
              <a:rPr lang="en-US" dirty="0" err="1" smtClean="0"/>
              <a:t>mois</a:t>
            </a:r>
            <a:r>
              <a:rPr lang="en-US" dirty="0" smtClean="0"/>
              <a:t> de </a:t>
            </a:r>
            <a:r>
              <a:rPr lang="en-US" dirty="0" err="1" smtClean="0"/>
              <a:t>prise</a:t>
            </a:r>
            <a:r>
              <a:rPr lang="en-US" dirty="0" smtClean="0"/>
              <a:t> de </a:t>
            </a:r>
            <a:r>
              <a:rPr lang="en-US" dirty="0" err="1" smtClean="0"/>
              <a:t>données</a:t>
            </a:r>
            <a:r>
              <a:rPr lang="en-US" dirty="0" smtClean="0"/>
              <a:t> de collisions, avec un focus </a:t>
            </a:r>
            <a:r>
              <a:rPr lang="en-US" dirty="0" err="1" smtClean="0"/>
              <a:t>particulier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 </a:t>
            </a:r>
            <a:r>
              <a:rPr lang="en-US" dirty="0" err="1" smtClean="0"/>
              <a:t>comportement</a:t>
            </a:r>
            <a:r>
              <a:rPr lang="en-US" dirty="0" smtClean="0"/>
              <a:t> des sites LCG-France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Remerciements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Merci aux organisateurs locaux</a:t>
            </a:r>
          </a:p>
          <a:p>
            <a:pPr lvl="1"/>
            <a:r>
              <a:rPr lang="fr-FR" dirty="0" smtClean="0"/>
              <a:t>Edith &amp;Thierry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Merci aux </a:t>
            </a:r>
            <a:r>
              <a:rPr lang="en-US" dirty="0" err="1" smtClean="0"/>
              <a:t>présentateurs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Merci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Frédérique</a:t>
            </a:r>
            <a:r>
              <a:rPr lang="en-US" dirty="0" smtClean="0"/>
              <a:t> pour </a:t>
            </a:r>
            <a:r>
              <a:rPr lang="en-US" dirty="0" err="1" smtClean="0"/>
              <a:t>l’animation</a:t>
            </a:r>
            <a:r>
              <a:rPr lang="en-US" dirty="0" smtClean="0"/>
              <a:t> </a:t>
            </a:r>
            <a:r>
              <a:rPr lang="en-US" dirty="0" err="1" smtClean="0"/>
              <a:t>efficace</a:t>
            </a:r>
            <a:endParaRPr lang="en-US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Expériences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ATLAS</a:t>
            </a:r>
          </a:p>
          <a:p>
            <a:pPr lvl="1"/>
            <a:r>
              <a:rPr lang="fr-FR" sz="2000" dirty="0" smtClean="0"/>
              <a:t>popularité des données vs.</a:t>
            </a:r>
            <a:r>
              <a:rPr lang="fr-FR" sz="2000" dirty="0" smtClean="0"/>
              <a:t> large distribution</a:t>
            </a:r>
          </a:p>
          <a:p>
            <a:pPr lvl="1"/>
            <a:r>
              <a:rPr lang="fr-FR" sz="2000" dirty="0" smtClean="0"/>
              <a:t>utilisation </a:t>
            </a:r>
            <a:r>
              <a:rPr lang="fr-FR" sz="2000" dirty="0" smtClean="0"/>
              <a:t>des tier-1s pour l'analyse, ce qui n'était pas initialement </a:t>
            </a:r>
            <a:r>
              <a:rPr lang="fr-FR" sz="2000" dirty="0" smtClean="0"/>
              <a:t>prévu</a:t>
            </a:r>
          </a:p>
          <a:p>
            <a:pPr lvl="1"/>
            <a:r>
              <a:rPr lang="fr-FR" sz="2000" dirty="0" smtClean="0"/>
              <a:t>beaucoup </a:t>
            </a:r>
            <a:r>
              <a:rPr lang="fr-FR" sz="2000" dirty="0" smtClean="0"/>
              <a:t>de distribution de données sur les sites et pas </a:t>
            </a:r>
            <a:r>
              <a:rPr lang="fr-FR" sz="2000" dirty="0" smtClean="0"/>
              <a:t>accédées</a:t>
            </a:r>
          </a:p>
          <a:p>
            <a:pPr lvl="1"/>
            <a:r>
              <a:rPr lang="fr-FR" sz="2000" dirty="0" smtClean="0"/>
              <a:t>utilisateurs </a:t>
            </a:r>
            <a:r>
              <a:rPr lang="fr-FR" sz="2000" dirty="0" smtClean="0"/>
              <a:t>préfèrent les </a:t>
            </a:r>
            <a:r>
              <a:rPr lang="fr-FR" sz="2000" dirty="0" err="1" smtClean="0"/>
              <a:t>ESDs</a:t>
            </a:r>
            <a:r>
              <a:rPr lang="fr-FR" sz="2000" dirty="0" smtClean="0"/>
              <a:t> </a:t>
            </a:r>
            <a:r>
              <a:rPr lang="fr-FR" sz="2000" dirty="0" smtClean="0"/>
              <a:t>(par opposition aux </a:t>
            </a:r>
            <a:r>
              <a:rPr lang="fr-FR" sz="2000" dirty="0" err="1" smtClean="0"/>
              <a:t>AODs</a:t>
            </a:r>
            <a:r>
              <a:rPr lang="fr-FR" sz="2000" dirty="0" smtClean="0"/>
              <a:t>)</a:t>
            </a:r>
          </a:p>
          <a:p>
            <a:pPr lvl="1"/>
            <a:r>
              <a:rPr lang="fr-FR" sz="2000" dirty="0" smtClean="0"/>
              <a:t>placement </a:t>
            </a:r>
            <a:r>
              <a:rPr lang="fr-FR" sz="2000" dirty="0" smtClean="0"/>
              <a:t>de données pas </a:t>
            </a:r>
            <a:r>
              <a:rPr lang="fr-FR" sz="2000" dirty="0" smtClean="0"/>
              <a:t>optimal</a:t>
            </a:r>
          </a:p>
          <a:p>
            <a:pPr lvl="2"/>
            <a:r>
              <a:rPr lang="fr-FR" sz="1800" dirty="0" smtClean="0"/>
              <a:t>envisage </a:t>
            </a:r>
            <a:r>
              <a:rPr lang="fr-FR" sz="1800" dirty="0" smtClean="0"/>
              <a:t>de stocker 100% des </a:t>
            </a:r>
            <a:r>
              <a:rPr lang="fr-FR" sz="1800" dirty="0" err="1" smtClean="0"/>
              <a:t>ESDs</a:t>
            </a:r>
            <a:r>
              <a:rPr lang="fr-FR" sz="1800" dirty="0" smtClean="0"/>
              <a:t> sur les gros nuages pour mieux redistribuer les </a:t>
            </a:r>
            <a:r>
              <a:rPr lang="fr-FR" sz="1800" dirty="0" smtClean="0"/>
              <a:t>jobs</a:t>
            </a:r>
          </a:p>
          <a:p>
            <a:pPr lvl="1"/>
            <a:r>
              <a:rPr lang="fr-FR" sz="2000" dirty="0" smtClean="0"/>
              <a:t>1000 utilisateurs: en augmentation</a:t>
            </a:r>
          </a:p>
          <a:p>
            <a:pPr lvl="1"/>
            <a:r>
              <a:rPr lang="fr-FR" sz="2000" dirty="0" smtClean="0"/>
              <a:t>forte </a:t>
            </a:r>
            <a:r>
              <a:rPr lang="fr-FR" sz="2000" dirty="0" smtClean="0"/>
              <a:t>contribution française à l'analyse ATLAS (15% des jobs</a:t>
            </a:r>
            <a:r>
              <a:rPr lang="fr-FR" sz="2000" dirty="0" smtClean="0"/>
              <a:t>)</a:t>
            </a:r>
          </a:p>
          <a:p>
            <a:pPr lvl="1"/>
            <a:r>
              <a:rPr lang="fr-FR" sz="2000" dirty="0" err="1" smtClean="0"/>
              <a:t>reprocessing</a:t>
            </a:r>
            <a:r>
              <a:rPr lang="fr-FR" sz="2000" dirty="0" smtClean="0"/>
              <a:t> fait désormais de façon routinière sur l’ensemble des tier-1s</a:t>
            </a:r>
          </a:p>
          <a:p>
            <a:pPr lvl="2"/>
            <a:r>
              <a:rPr lang="fr-FR" sz="1600" dirty="0" smtClean="0"/>
              <a:t>Comme la simulation</a:t>
            </a:r>
            <a:endParaRPr lang="en-GB" sz="16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 </a:t>
            </a:r>
            <a:r>
              <a:rPr lang="en-GB" dirty="0" err="1" smtClean="0"/>
              <a:t>revoir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altLang="zh-CN" dirty="0" smtClean="0"/>
          </a:p>
          <a:p>
            <a:pPr algn="ctr">
              <a:buNone/>
            </a:pPr>
            <a:r>
              <a:rPr lang="zh-CN" altLang="en-US" sz="15000" dirty="0" smtClean="0"/>
              <a:t>再见</a:t>
            </a:r>
            <a:r>
              <a:rPr lang="en-US" altLang="zh-CN" sz="15000" dirty="0" smtClean="0"/>
              <a:t> </a:t>
            </a:r>
          </a:p>
          <a:p>
            <a:pPr algn="ctr">
              <a:buNone/>
            </a:pPr>
            <a:r>
              <a:rPr lang="en-US" altLang="zh-CN" i="1" dirty="0" smtClean="0"/>
              <a:t>[</a:t>
            </a:r>
            <a:r>
              <a:rPr lang="en-US" altLang="zh-CN" i="1" dirty="0" err="1" smtClean="0"/>
              <a:t>zài</a:t>
            </a:r>
            <a:r>
              <a:rPr lang="en-US" altLang="zh-CN" i="1" dirty="0" smtClean="0"/>
              <a:t> </a:t>
            </a:r>
            <a:r>
              <a:rPr lang="en-US" altLang="zh-CN" i="1" dirty="0" err="1" smtClean="0"/>
              <a:t>jiàn</a:t>
            </a:r>
            <a:r>
              <a:rPr lang="en-US" altLang="zh-CN" i="1" dirty="0" smtClean="0"/>
              <a:t>]</a:t>
            </a:r>
            <a:endParaRPr lang="en-GB" i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Expériences</a:t>
            </a:r>
            <a:r>
              <a:rPr lang="en-GB" dirty="0" smtClean="0"/>
              <a:t> (suite)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err="1" smtClean="0"/>
              <a:t>LHCb</a:t>
            </a:r>
            <a:endParaRPr lang="en-GB" sz="2800" dirty="0" smtClean="0"/>
          </a:p>
          <a:p>
            <a:pPr lvl="1"/>
            <a:r>
              <a:rPr lang="fr-FR" sz="2400" dirty="0" smtClean="0"/>
              <a:t>nombre important de jobs d'analyse 60%, représentant 26% de la CPU </a:t>
            </a:r>
            <a:r>
              <a:rPr lang="fr-FR" sz="2400" dirty="0" smtClean="0"/>
              <a:t>consommée</a:t>
            </a:r>
          </a:p>
          <a:p>
            <a:pPr lvl="1"/>
            <a:r>
              <a:rPr lang="fr-FR" sz="2400" dirty="0" smtClean="0"/>
              <a:t>faible </a:t>
            </a:r>
            <a:r>
              <a:rPr lang="fr-FR" sz="2400" dirty="0" smtClean="0"/>
              <a:t>volume de données</a:t>
            </a:r>
            <a:r>
              <a:rPr lang="fr-FR" sz="2400" dirty="0" smtClean="0"/>
              <a:t> réelles distribuées: </a:t>
            </a:r>
            <a:r>
              <a:rPr lang="fr-FR" sz="2400" dirty="0" smtClean="0"/>
              <a:t>24 </a:t>
            </a:r>
            <a:r>
              <a:rPr lang="fr-FR" sz="2400" dirty="0" smtClean="0"/>
              <a:t>TB</a:t>
            </a:r>
          </a:p>
          <a:p>
            <a:pPr lvl="1"/>
            <a:r>
              <a:rPr lang="fr-FR" sz="2400" dirty="0" smtClean="0"/>
              <a:t>utilisation </a:t>
            </a:r>
            <a:r>
              <a:rPr lang="fr-FR" sz="2400" dirty="0" smtClean="0"/>
              <a:t>du tier-1 français plus faible </a:t>
            </a:r>
            <a:r>
              <a:rPr lang="fr-FR" sz="2400" dirty="0" smtClean="0"/>
              <a:t>qu'attendu, </a:t>
            </a:r>
            <a:r>
              <a:rPr lang="fr-FR" sz="2400" dirty="0" smtClean="0"/>
              <a:t>en dessous du </a:t>
            </a:r>
            <a:r>
              <a:rPr lang="fr-FR" sz="2400" dirty="0" err="1" smtClean="0"/>
              <a:t>share</a:t>
            </a:r>
            <a:endParaRPr lang="fr-FR" sz="2400" dirty="0" smtClean="0"/>
          </a:p>
          <a:p>
            <a:pPr lvl="2"/>
            <a:r>
              <a:rPr lang="fr-FR" sz="2000" dirty="0" smtClean="0"/>
              <a:t>comment </a:t>
            </a:r>
            <a:r>
              <a:rPr lang="fr-FR" sz="2000" dirty="0" smtClean="0"/>
              <a:t>rendre le site plus attractif</a:t>
            </a:r>
            <a:r>
              <a:rPr lang="fr-FR" sz="2000" dirty="0" smtClean="0"/>
              <a:t>?</a:t>
            </a:r>
          </a:p>
          <a:p>
            <a:pPr lvl="1"/>
            <a:r>
              <a:rPr lang="fr-FR" sz="2400" dirty="0" smtClean="0"/>
              <a:t>depuis mars </a:t>
            </a:r>
            <a:r>
              <a:rPr lang="fr-FR" sz="2400" dirty="0" smtClean="0"/>
              <a:t>2010, </a:t>
            </a:r>
            <a:r>
              <a:rPr lang="fr-FR" sz="2400" dirty="0" smtClean="0"/>
              <a:t>modification </a:t>
            </a:r>
            <a:r>
              <a:rPr lang="fr-FR" sz="2400" dirty="0" smtClean="0"/>
              <a:t>implémentée pour</a:t>
            </a:r>
            <a:r>
              <a:rPr lang="fr-FR" sz="2400" dirty="0" smtClean="0"/>
              <a:t> optimiser l’utilisation de la ferme</a:t>
            </a:r>
          </a:p>
          <a:p>
            <a:pPr lvl="2"/>
            <a:r>
              <a:rPr lang="fr-FR" sz="2000" dirty="0" smtClean="0"/>
              <a:t>pas </a:t>
            </a:r>
            <a:r>
              <a:rPr lang="fr-FR" sz="2000" dirty="0" smtClean="0"/>
              <a:t>(ou peu) de jobs pilotes sans </a:t>
            </a:r>
            <a:r>
              <a:rPr lang="fr-FR" sz="2000" dirty="0" err="1" smtClean="0"/>
              <a:t>payload</a:t>
            </a:r>
            <a:endParaRPr lang="fr-FR" sz="2000" dirty="0" smtClean="0"/>
          </a:p>
          <a:p>
            <a:pPr lvl="1"/>
            <a:r>
              <a:rPr lang="fr-FR" sz="2400" dirty="0" err="1" smtClean="0"/>
              <a:t>shared</a:t>
            </a:r>
            <a:r>
              <a:rPr lang="fr-FR" sz="2400" dirty="0" smtClean="0"/>
              <a:t> </a:t>
            </a:r>
            <a:r>
              <a:rPr lang="fr-FR" sz="2400" dirty="0" smtClean="0"/>
              <a:t>area: difficultés observées dans plusieurs sites</a:t>
            </a:r>
            <a:endParaRPr lang="en-GB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Expériences</a:t>
            </a:r>
            <a:r>
              <a:rPr lang="en-GB" dirty="0" smtClean="0"/>
              <a:t> (suite)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ALICE</a:t>
            </a:r>
          </a:p>
          <a:p>
            <a:r>
              <a:rPr lang="en-GB" dirty="0" smtClean="0"/>
              <a:t>CMS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8775" y="1421438"/>
            <a:ext cx="8785225" cy="4783137"/>
          </a:xfrm>
        </p:spPr>
        <p:txBody>
          <a:bodyPr/>
          <a:lstStyle/>
          <a:p>
            <a:r>
              <a:rPr lang="fr-FR" dirty="0" smtClean="0"/>
              <a:t>CPPM</a:t>
            </a:r>
          </a:p>
          <a:p>
            <a:pPr lvl="1"/>
            <a:r>
              <a:rPr lang="fr-FR" sz="2400" dirty="0" smtClean="0"/>
              <a:t>Volonté de passage en tier-2</a:t>
            </a:r>
          </a:p>
          <a:p>
            <a:pPr lvl="2"/>
            <a:r>
              <a:rPr lang="fr-FR" sz="2000" dirty="0" smtClean="0"/>
              <a:t>Plus de visibilité pour le site sans nécessairement plus de contraintes qu’actuellement</a:t>
            </a:r>
          </a:p>
          <a:p>
            <a:pPr lvl="2"/>
            <a:r>
              <a:rPr lang="fr-FR" sz="2000" dirty="0" smtClean="0"/>
              <a:t>Bénéfice pour les expériences pas complètement identifié</a:t>
            </a:r>
            <a:endParaRPr lang="fr-FR" sz="2000" dirty="0" smtClean="0"/>
          </a:p>
          <a:p>
            <a:pPr lvl="1"/>
            <a:r>
              <a:rPr lang="fr-FR" sz="2400" dirty="0" smtClean="0"/>
              <a:t>Contribution et intégration du site dans un projet plus ambitieux: </a:t>
            </a:r>
            <a:r>
              <a:rPr lang="fr-FR" sz="2400" dirty="0" err="1" smtClean="0"/>
              <a:t>Luminygrid</a:t>
            </a:r>
            <a:endParaRPr lang="fr-FR" sz="2400" dirty="0" smtClean="0"/>
          </a:p>
          <a:p>
            <a:pPr lvl="2"/>
            <a:r>
              <a:rPr lang="fr-FR" sz="2000" dirty="0" smtClean="0"/>
              <a:t>Financements supplémentaires attendus</a:t>
            </a:r>
            <a:endParaRPr lang="fr-FR" sz="2000" dirty="0" smtClean="0"/>
          </a:p>
          <a:p>
            <a:pPr lvl="1"/>
            <a:r>
              <a:rPr lang="fr-FR" sz="2400" dirty="0" smtClean="0"/>
              <a:t>Local </a:t>
            </a:r>
            <a:r>
              <a:rPr lang="fr-FR" sz="2400" dirty="0" err="1" smtClean="0"/>
              <a:t>Analysis</a:t>
            </a:r>
            <a:r>
              <a:rPr lang="fr-FR" sz="2400" dirty="0" smtClean="0"/>
              <a:t> Centre pour </a:t>
            </a:r>
            <a:r>
              <a:rPr lang="fr-FR" sz="2400" dirty="0" err="1" smtClean="0"/>
              <a:t>LHCb</a:t>
            </a:r>
            <a:endParaRPr lang="fr-FR" sz="2400" dirty="0" smtClean="0"/>
          </a:p>
          <a:p>
            <a:pPr lvl="2"/>
            <a:r>
              <a:rPr lang="fr-FR" sz="2000" dirty="0" smtClean="0"/>
              <a:t>Communauté cible, r</a:t>
            </a:r>
            <a:r>
              <a:rPr lang="fr-FR" sz="2000" dirty="0" smtClean="0"/>
              <a:t>ôle et mode d’utilisation </a:t>
            </a:r>
            <a:r>
              <a:rPr lang="fr-FR" sz="2000" dirty="0" smtClean="0"/>
              <a:t>en cours de définition</a:t>
            </a:r>
            <a:endParaRPr lang="en-US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Sites (suite)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LPC Clermont</a:t>
            </a:r>
          </a:p>
          <a:p>
            <a:pPr lvl="1"/>
            <a:r>
              <a:rPr lang="fr-FR" sz="2400" dirty="0" smtClean="0"/>
              <a:t>gros travail de refonte du réseau local et </a:t>
            </a:r>
            <a:r>
              <a:rPr lang="fr-FR" sz="2400" dirty="0" smtClean="0"/>
              <a:t>d’aménagement d'une </a:t>
            </a:r>
            <a:r>
              <a:rPr lang="fr-FR" sz="2400" dirty="0" smtClean="0"/>
              <a:t>nouvelle salle </a:t>
            </a:r>
            <a:r>
              <a:rPr lang="fr-FR" sz="2400" dirty="0" smtClean="0"/>
              <a:t>machine</a:t>
            </a:r>
          </a:p>
          <a:p>
            <a:pPr lvl="1"/>
            <a:r>
              <a:rPr lang="fr-FR" sz="2400" dirty="0" err="1" smtClean="0"/>
              <a:t>pledges</a:t>
            </a:r>
            <a:r>
              <a:rPr lang="fr-FR" sz="2400" dirty="0" smtClean="0"/>
              <a:t> </a:t>
            </a:r>
            <a:r>
              <a:rPr lang="fr-FR" sz="2400" dirty="0" smtClean="0"/>
              <a:t>2009 pas complètement </a:t>
            </a:r>
            <a:r>
              <a:rPr lang="fr-FR" sz="2400" dirty="0" smtClean="0"/>
              <a:t>satisfaits</a:t>
            </a:r>
          </a:p>
          <a:p>
            <a:pPr lvl="2"/>
            <a:r>
              <a:rPr lang="fr-FR" sz="2000" dirty="0" smtClean="0"/>
              <a:t>Néanmoins, encore </a:t>
            </a:r>
            <a:r>
              <a:rPr lang="fr-FR" sz="2000" dirty="0" smtClean="0"/>
              <a:t>de l'espace </a:t>
            </a:r>
            <a:r>
              <a:rPr lang="fr-FR" sz="2000" dirty="0" smtClean="0"/>
              <a:t>libre pour ATLAS dans certains espaces</a:t>
            </a:r>
          </a:p>
          <a:p>
            <a:r>
              <a:rPr lang="fr-FR" sz="2800" dirty="0" smtClean="0"/>
              <a:t>IPHC</a:t>
            </a:r>
          </a:p>
          <a:p>
            <a:pPr lvl="1"/>
            <a:r>
              <a:rPr lang="fr-FR" sz="2400" dirty="0" smtClean="0"/>
              <a:t>Amélioration du réseau local et prochainement du WAN</a:t>
            </a:r>
          </a:p>
          <a:p>
            <a:pPr lvl="1"/>
            <a:r>
              <a:rPr lang="fr-FR" sz="2400" dirty="0" smtClean="0"/>
              <a:t>Généralisation des allées confinées</a:t>
            </a:r>
          </a:p>
          <a:p>
            <a:pPr lvl="1"/>
            <a:r>
              <a:rPr lang="fr-FR" sz="2400" dirty="0" smtClean="0"/>
              <a:t>Intention d’utiliser plus intensivement la </a:t>
            </a:r>
            <a:r>
              <a:rPr lang="fr-FR" sz="2400" dirty="0" err="1" smtClean="0"/>
              <a:t>virtualisation</a:t>
            </a:r>
            <a:r>
              <a:rPr lang="fr-FR" sz="2400" dirty="0" smtClean="0"/>
              <a:t> pour les services grille</a:t>
            </a:r>
            <a:endParaRPr lang="en-GB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Sites (suite)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Tokyo</a:t>
            </a:r>
          </a:p>
          <a:p>
            <a:pPr lvl="1"/>
            <a:r>
              <a:rPr lang="fr-FR" dirty="0" smtClean="0"/>
              <a:t>location longue durée du matériel et une partie du </a:t>
            </a:r>
            <a:r>
              <a:rPr lang="fr-FR" dirty="0" smtClean="0"/>
              <a:t>service</a:t>
            </a:r>
            <a:endParaRPr lang="fr-FR" dirty="0" smtClean="0"/>
          </a:p>
          <a:p>
            <a:pPr lvl="2"/>
            <a:r>
              <a:rPr lang="fr-FR" dirty="0" smtClean="0"/>
              <a:t>à </a:t>
            </a:r>
            <a:r>
              <a:rPr lang="fr-FR" dirty="0" smtClean="0"/>
              <a:t>budget électrique et climatique </a:t>
            </a:r>
            <a:r>
              <a:rPr lang="fr-FR" dirty="0" smtClean="0"/>
              <a:t>constant</a:t>
            </a:r>
          </a:p>
          <a:p>
            <a:pPr lvl="1"/>
            <a:r>
              <a:rPr lang="fr-FR" dirty="0" smtClean="0"/>
              <a:t>opération </a:t>
            </a:r>
            <a:r>
              <a:rPr lang="fr-FR" dirty="0" smtClean="0"/>
              <a:t>de remplacement </a:t>
            </a:r>
            <a:r>
              <a:rPr lang="fr-FR" dirty="0" smtClean="0"/>
              <a:t>délicate tous les 3 ans</a:t>
            </a:r>
          </a:p>
          <a:p>
            <a:r>
              <a:rPr lang="fr-FR" dirty="0" smtClean="0"/>
              <a:t>GRIF-LLR</a:t>
            </a:r>
          </a:p>
          <a:p>
            <a:pPr lvl="1"/>
            <a:r>
              <a:rPr lang="fr-FR" dirty="0" smtClean="0"/>
              <a:t>Analyse local au site (via les outils </a:t>
            </a:r>
            <a:r>
              <a:rPr lang="fr-FR" dirty="0" err="1" smtClean="0"/>
              <a:t>grid</a:t>
            </a:r>
            <a:r>
              <a:rPr lang="fr-FR" dirty="0" smtClean="0"/>
              <a:t>) démontrée, malgré un taux d’échec élevé à cause des problèmes de stockage</a:t>
            </a:r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Virtualisation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 smtClean="0"/>
              <a:t>Présentation</a:t>
            </a:r>
            <a:r>
              <a:rPr lang="en-GB" sz="2400" dirty="0" smtClean="0"/>
              <a:t> </a:t>
            </a:r>
            <a:r>
              <a:rPr lang="en-GB" sz="2400" dirty="0" err="1" smtClean="0"/>
              <a:t>très</a:t>
            </a:r>
            <a:r>
              <a:rPr lang="en-GB" sz="2400" dirty="0" smtClean="0"/>
              <a:t> </a:t>
            </a:r>
            <a:r>
              <a:rPr lang="en-GB" sz="2400" i="1" dirty="0" smtClean="0"/>
              <a:t>comprehensive </a:t>
            </a:r>
            <a:r>
              <a:rPr lang="en-GB" sz="2400" dirty="0" smtClean="0"/>
              <a:t>de Michel</a:t>
            </a:r>
          </a:p>
          <a:p>
            <a:r>
              <a:rPr lang="en-GB" sz="2400" dirty="0" smtClean="0"/>
              <a:t>Beaucoup </a:t>
            </a:r>
            <a:r>
              <a:rPr lang="en-GB" sz="2400" dirty="0" err="1" smtClean="0"/>
              <a:t>d’activité</a:t>
            </a:r>
            <a:r>
              <a:rPr lang="en-GB" sz="2400" dirty="0" smtClean="0"/>
              <a:t> </a:t>
            </a:r>
            <a:r>
              <a:rPr lang="en-GB" sz="2400" dirty="0" err="1" smtClean="0"/>
              <a:t>dans</a:t>
            </a:r>
            <a:r>
              <a:rPr lang="en-GB" sz="2400" dirty="0" smtClean="0"/>
              <a:t> le </a:t>
            </a:r>
            <a:r>
              <a:rPr lang="en-GB" sz="2400" dirty="0" err="1" smtClean="0"/>
              <a:t>domaine</a:t>
            </a:r>
            <a:r>
              <a:rPr lang="en-GB" sz="2400" dirty="0" smtClean="0"/>
              <a:t> de la virtualisation et les </a:t>
            </a:r>
            <a:r>
              <a:rPr lang="en-GB" sz="2400" dirty="0" err="1" smtClean="0"/>
              <a:t>possibilités</a:t>
            </a:r>
            <a:r>
              <a:rPr lang="en-GB" sz="2400" dirty="0" smtClean="0"/>
              <a:t> </a:t>
            </a:r>
            <a:r>
              <a:rPr lang="en-GB" sz="2400" dirty="0" err="1" smtClean="0"/>
              <a:t>ouvertes</a:t>
            </a:r>
            <a:r>
              <a:rPr lang="en-GB" sz="2400" dirty="0" smtClean="0"/>
              <a:t> pour </a:t>
            </a:r>
            <a:r>
              <a:rPr lang="en-GB" sz="2400" dirty="0" err="1" smtClean="0"/>
              <a:t>rendre</a:t>
            </a:r>
            <a:r>
              <a:rPr lang="en-GB" sz="2400" dirty="0" smtClean="0"/>
              <a:t> des services </a:t>
            </a:r>
            <a:r>
              <a:rPr lang="en-GB" sz="2400" dirty="0" err="1" smtClean="0"/>
              <a:t>dynamiques</a:t>
            </a:r>
            <a:r>
              <a:rPr lang="en-GB" sz="2400" dirty="0" smtClean="0"/>
              <a:t> et </a:t>
            </a:r>
            <a:r>
              <a:rPr lang="en-GB" sz="2400" dirty="0" err="1" smtClean="0"/>
              <a:t>élastiques</a:t>
            </a:r>
            <a:r>
              <a:rPr lang="en-GB" sz="2400" dirty="0" smtClean="0"/>
              <a:t> (i.e. cloud)</a:t>
            </a:r>
          </a:p>
          <a:p>
            <a:r>
              <a:rPr lang="fr-FR" sz="2400" dirty="0" smtClean="0"/>
              <a:t>Implications </a:t>
            </a:r>
            <a:r>
              <a:rPr lang="fr-FR" sz="2400" dirty="0" smtClean="0"/>
              <a:t>et mode de fonctionnement pas complètement </a:t>
            </a:r>
            <a:r>
              <a:rPr lang="fr-FR" sz="2400" dirty="0" smtClean="0"/>
              <a:t>compris</a:t>
            </a:r>
          </a:p>
          <a:p>
            <a:pPr lvl="1"/>
            <a:r>
              <a:rPr lang="fr-FR" sz="2000" dirty="0" smtClean="0"/>
              <a:t>besoin d'expérimenter</a:t>
            </a:r>
          </a:p>
          <a:p>
            <a:pPr lvl="1"/>
            <a:r>
              <a:rPr lang="fr-FR" sz="2000" dirty="0" smtClean="0"/>
              <a:t>Opportunités d’implication des acteurs français: par exemple à travers de </a:t>
            </a:r>
            <a:r>
              <a:rPr lang="fr-FR" sz="2000" dirty="0" err="1" smtClean="0"/>
              <a:t>StratusLab</a:t>
            </a:r>
            <a:r>
              <a:rPr lang="fr-FR" sz="2000" dirty="0" smtClean="0"/>
              <a:t> et les futurs projets dans ce domaine</a:t>
            </a:r>
          </a:p>
          <a:p>
            <a:r>
              <a:rPr lang="fr-FR" sz="2400" dirty="0" smtClean="0"/>
              <a:t>Le nombre de questions après cette présentation montrent l’intér</a:t>
            </a:r>
            <a:r>
              <a:rPr lang="fr-FR" sz="2400" dirty="0" smtClean="0"/>
              <a:t>êt par ce sujet</a:t>
            </a:r>
            <a:endParaRPr lang="en-GB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err="1" smtClean="0"/>
              <a:t>Données</a:t>
            </a:r>
            <a:r>
              <a:rPr lang="en-GB" sz="3600" dirty="0" smtClean="0"/>
              <a:t> LHC: </a:t>
            </a:r>
            <a:r>
              <a:rPr lang="en-GB" sz="3600" dirty="0" err="1" smtClean="0"/>
              <a:t>évolutions</a:t>
            </a:r>
            <a:r>
              <a:rPr lang="en-GB" sz="3600" dirty="0" smtClean="0"/>
              <a:t> </a:t>
            </a:r>
            <a:r>
              <a:rPr lang="en-GB" sz="3600" dirty="0" err="1" smtClean="0"/>
              <a:t>à</a:t>
            </a:r>
            <a:r>
              <a:rPr lang="en-GB" sz="3600" dirty="0" smtClean="0"/>
              <a:t> </a:t>
            </a:r>
            <a:r>
              <a:rPr lang="en-GB" sz="3600" dirty="0" err="1" smtClean="0"/>
              <a:t>moyen</a:t>
            </a:r>
            <a:r>
              <a:rPr lang="en-GB" sz="3600" dirty="0" smtClean="0"/>
              <a:t> </a:t>
            </a:r>
            <a:r>
              <a:rPr lang="en-GB" sz="3600" dirty="0" err="1" smtClean="0"/>
              <a:t>terme</a:t>
            </a:r>
            <a:endParaRPr lang="en-GB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Andréa a </a:t>
            </a:r>
            <a:r>
              <a:rPr lang="en-GB" dirty="0" err="1" smtClean="0"/>
              <a:t>présenté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vue</a:t>
            </a:r>
            <a:r>
              <a:rPr lang="en-GB" dirty="0" smtClean="0"/>
              <a:t> </a:t>
            </a:r>
            <a:r>
              <a:rPr lang="en-GB" dirty="0" err="1" smtClean="0"/>
              <a:t>d’ensemble</a:t>
            </a:r>
            <a:r>
              <a:rPr lang="en-GB" dirty="0" smtClean="0"/>
              <a:t> des </a:t>
            </a:r>
            <a:r>
              <a:rPr lang="en-GB" dirty="0" err="1" smtClean="0"/>
              <a:t>sujets</a:t>
            </a:r>
            <a:r>
              <a:rPr lang="en-GB" dirty="0" smtClean="0"/>
              <a:t> </a:t>
            </a:r>
            <a:r>
              <a:rPr lang="en-GB" dirty="0" err="1" smtClean="0"/>
              <a:t>abordés</a:t>
            </a:r>
            <a:r>
              <a:rPr lang="en-GB" dirty="0" smtClean="0"/>
              <a:t> </a:t>
            </a:r>
            <a:r>
              <a:rPr lang="en-GB" dirty="0" err="1" smtClean="0"/>
              <a:t>lors</a:t>
            </a:r>
            <a:r>
              <a:rPr lang="en-GB" dirty="0" smtClean="0"/>
              <a:t> du jamboree</a:t>
            </a:r>
          </a:p>
          <a:p>
            <a:pPr lvl="1"/>
            <a:r>
              <a:rPr lang="en-GB" dirty="0" smtClean="0"/>
              <a:t>Distribution, </a:t>
            </a:r>
            <a:r>
              <a:rPr lang="en-GB" dirty="0" err="1" smtClean="0"/>
              <a:t>accès</a:t>
            </a:r>
            <a:r>
              <a:rPr lang="en-GB" dirty="0" smtClean="0"/>
              <a:t> et </a:t>
            </a:r>
            <a:r>
              <a:rPr lang="en-GB" dirty="0" err="1" smtClean="0"/>
              <a:t>cataloguage</a:t>
            </a:r>
            <a:r>
              <a:rPr lang="en-GB" dirty="0" smtClean="0"/>
              <a:t> des </a:t>
            </a:r>
            <a:r>
              <a:rPr lang="en-GB" dirty="0" err="1" smtClean="0"/>
              <a:t>données</a:t>
            </a:r>
            <a:endParaRPr lang="en-GB" dirty="0" smtClean="0"/>
          </a:p>
          <a:p>
            <a:r>
              <a:rPr lang="en-GB" dirty="0" err="1" smtClean="0"/>
              <a:t>Démonstrateurs</a:t>
            </a:r>
            <a:r>
              <a:rPr lang="en-GB" dirty="0" smtClean="0"/>
              <a:t> </a:t>
            </a:r>
            <a:r>
              <a:rPr lang="en-GB" dirty="0" err="1" smtClean="0"/>
              <a:t>à</a:t>
            </a:r>
            <a:r>
              <a:rPr lang="en-GB" dirty="0" smtClean="0"/>
              <a:t> </a:t>
            </a:r>
            <a:r>
              <a:rPr lang="en-GB" dirty="0" err="1" smtClean="0"/>
              <a:t>venir</a:t>
            </a:r>
            <a:r>
              <a:rPr lang="en-GB" dirty="0" smtClean="0"/>
              <a:t> </a:t>
            </a:r>
            <a:r>
              <a:rPr lang="en-GB" dirty="0" err="1" smtClean="0"/>
              <a:t>permettront</a:t>
            </a:r>
            <a:r>
              <a:rPr lang="en-GB" dirty="0" smtClean="0"/>
              <a:t> de fixer les </a:t>
            </a:r>
            <a:r>
              <a:rPr lang="en-GB" dirty="0" err="1" smtClean="0"/>
              <a:t>idées</a:t>
            </a:r>
            <a:r>
              <a:rPr lang="en-GB" dirty="0" smtClean="0"/>
              <a:t> </a:t>
            </a:r>
            <a:r>
              <a:rPr lang="en-GB" dirty="0" err="1" smtClean="0"/>
              <a:t>sur</a:t>
            </a:r>
            <a:r>
              <a:rPr lang="en-GB" dirty="0" smtClean="0"/>
              <a:t> </a:t>
            </a:r>
            <a:r>
              <a:rPr lang="en-GB" dirty="0" err="1" smtClean="0"/>
              <a:t>ce</a:t>
            </a:r>
            <a:r>
              <a:rPr lang="en-GB" dirty="0" smtClean="0"/>
              <a:t> qui </a:t>
            </a:r>
            <a:r>
              <a:rPr lang="en-GB" dirty="0" err="1" smtClean="0"/>
              <a:t>est</a:t>
            </a:r>
            <a:r>
              <a:rPr lang="en-GB" dirty="0" smtClean="0"/>
              <a:t> possible/</a:t>
            </a:r>
            <a:r>
              <a:rPr lang="en-GB" dirty="0" err="1" smtClean="0"/>
              <a:t>réaliste</a:t>
            </a:r>
            <a:r>
              <a:rPr lang="en-GB" dirty="0" smtClean="0"/>
              <a:t> de faire </a:t>
            </a:r>
            <a:r>
              <a:rPr lang="en-GB" dirty="0" err="1" smtClean="0"/>
              <a:t>dans</a:t>
            </a:r>
            <a:r>
              <a:rPr lang="en-GB" dirty="0" smtClean="0"/>
              <a:t> les 2 </a:t>
            </a:r>
            <a:r>
              <a:rPr lang="en-GB" dirty="0" err="1" smtClean="0"/>
              <a:t>années</a:t>
            </a:r>
            <a:r>
              <a:rPr lang="en-GB" dirty="0" smtClean="0"/>
              <a:t> </a:t>
            </a:r>
            <a:r>
              <a:rPr lang="en-GB" dirty="0" err="1" smtClean="0"/>
              <a:t>à</a:t>
            </a:r>
            <a:r>
              <a:rPr lang="en-GB" dirty="0" smtClean="0"/>
              <a:t> </a:t>
            </a:r>
            <a:r>
              <a:rPr lang="en-GB" dirty="0" err="1" smtClean="0"/>
              <a:t>venir</a:t>
            </a:r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F. Hernandez/</a:t>
            </a:r>
            <a:r>
              <a:rPr lang="fr-FR" dirty="0" err="1" smtClean="0"/>
              <a:t>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15894</TotalTime>
  <Words>1120</Words>
  <Application>Microsoft Macintosh PowerPoint</Application>
  <PresentationFormat>Présentation à l'écran (4:3)</PresentationFormat>
  <Paragraphs>183</Paragraphs>
  <Slides>20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Modèle par défaut</vt:lpstr>
      <vt:lpstr>(Mon) Résumé (?)</vt:lpstr>
      <vt:lpstr>Expériences</vt:lpstr>
      <vt:lpstr>Expériences (suite)</vt:lpstr>
      <vt:lpstr>Expériences (suite)</vt:lpstr>
      <vt:lpstr>Sites</vt:lpstr>
      <vt:lpstr>Sites (suite)</vt:lpstr>
      <vt:lpstr>Sites (suite)</vt:lpstr>
      <vt:lpstr>Virtualisation</vt:lpstr>
      <vt:lpstr>Données LHC: évolutions à moyen terme</vt:lpstr>
      <vt:lpstr>Accounting</vt:lpstr>
      <vt:lpstr>Jobs Pilote</vt:lpstr>
      <vt:lpstr>Analyse</vt:lpstr>
      <vt:lpstr>Analyse (suite)</vt:lpstr>
      <vt:lpstr>Infrastructures Electriques et Climatiques</vt:lpstr>
      <vt:lpstr>Monitoring</vt:lpstr>
      <vt:lpstr>Tier-1</vt:lpstr>
      <vt:lpstr>Lustre au CEA/DAM</vt:lpstr>
      <vt:lpstr>Prochaine édition</vt:lpstr>
      <vt:lpstr>Remerciements</vt:lpstr>
      <vt:lpstr>Au revoir</vt:lpstr>
    </vt:vector>
  </TitlesOfParts>
  <Company>Centre de Calcul de l'IN2P3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Equipe Projets Grille</dc:title>
  <dc:creator>Fabio Hernandez</dc:creator>
  <cp:lastModifiedBy>Fabio Hernandez (fh)</cp:lastModifiedBy>
  <cp:revision>1549</cp:revision>
  <dcterms:created xsi:type="dcterms:W3CDTF">2010-06-25T08:40:00Z</dcterms:created>
  <dcterms:modified xsi:type="dcterms:W3CDTF">2010-06-25T13:49:03Z</dcterms:modified>
</cp:coreProperties>
</file>