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1"/>
  </p:notesMasterIdLst>
  <p:handoutMasterIdLst>
    <p:handoutMasterId r:id="rId22"/>
  </p:handoutMasterIdLst>
  <p:sldIdLst>
    <p:sldId id="256" r:id="rId2"/>
    <p:sldId id="381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382" r:id="rId14"/>
    <p:sldId id="400" r:id="rId15"/>
    <p:sldId id="401" r:id="rId16"/>
    <p:sldId id="402" r:id="rId17"/>
    <p:sldId id="403" r:id="rId18"/>
    <p:sldId id="405" r:id="rId19"/>
    <p:sldId id="404" r:id="rId20"/>
  </p:sldIdLst>
  <p:sldSz cx="24384000" cy="13716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298300C5-F9C1-E64A-B516-368699E2659D}">
          <p14:sldIdLst>
            <p14:sldId id="256"/>
            <p14:sldId id="381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382"/>
            <p14:sldId id="400"/>
            <p14:sldId id="401"/>
            <p14:sldId id="402"/>
            <p14:sldId id="403"/>
            <p14:sldId id="405"/>
            <p14:sldId id="4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32F"/>
    <a:srgbClr val="626B40"/>
    <a:srgbClr val="5D5F9A"/>
    <a:srgbClr val="8B1E3F"/>
    <a:srgbClr val="3967C5"/>
    <a:srgbClr val="345BBA"/>
    <a:srgbClr val="E4EAF0"/>
    <a:srgbClr val="EAF0FA"/>
    <a:srgbClr val="FAFAFA"/>
    <a:srgbClr val="FD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0"/>
    <p:restoredTop sz="96966"/>
  </p:normalViewPr>
  <p:slideViewPr>
    <p:cSldViewPr snapToGrid="0">
      <p:cViewPr varScale="1">
        <p:scale>
          <a:sx n="60" d="100"/>
          <a:sy n="60" d="100"/>
        </p:scale>
        <p:origin x="2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68" d="100"/>
          <a:sy n="168" d="100"/>
        </p:scale>
        <p:origin x="543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4A76939-13EE-F6BD-4EE5-F0DD0DD154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830639F-71EF-B7D5-0DA6-5078C2130F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AF155-A12B-5740-90A1-774973C7B589}" type="datetimeFigureOut">
              <a:rPr lang="en-US" smtClean="0"/>
              <a:t>2/2/26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3FADEB-097E-5FF9-7CBB-7A1094588F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A528D0-E888-7636-75FC-6BDE18BB20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F9D51-6533-6F42-B70D-7239962083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5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4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mailto:j.dudouet@ip2i.in2p3.fr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GS17, Grenoble, 20/07/2023">
            <a:extLst>
              <a:ext uri="{FF2B5EF4-FFF2-40B4-BE49-F238E27FC236}">
                <a16:creationId xmlns:a16="http://schemas.microsoft.com/office/drawing/2014/main" id="{A1314158-FFA6-2DC4-D2EE-7E94F7B19C19}"/>
              </a:ext>
            </a:extLst>
          </p:cNvPr>
          <p:cNvSpPr/>
          <p:nvPr userDrawn="1"/>
        </p:nvSpPr>
        <p:spPr>
          <a:xfrm>
            <a:off x="12192000" y="13065822"/>
            <a:ext cx="12192000" cy="650179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algn="ctr"/>
            <a:r>
              <a:rPr lang="en-US" b="0" i="0" noProof="1">
                <a:latin typeface="Lato Light" panose="020F0302020204030203" pitchFamily="34" charset="77"/>
                <a:ea typeface="Roboto" panose="02000000000000000000" pitchFamily="2" charset="0"/>
              </a:rPr>
              <a:t>EURO-LABS Advanced Training School: 02/02/26, GANIL, Caen</a:t>
            </a:r>
          </a:p>
        </p:txBody>
      </p:sp>
      <p:sp>
        <p:nvSpPr>
          <p:cNvPr id="8" name="Jérémie Dudouet: j.dudouet@ip2i.in2p3.fr">
            <a:extLst>
              <a:ext uri="{FF2B5EF4-FFF2-40B4-BE49-F238E27FC236}">
                <a16:creationId xmlns:a16="http://schemas.microsoft.com/office/drawing/2014/main" id="{83B48B3F-EC04-5BAC-2F02-D98A8A03B7A6}"/>
              </a:ext>
            </a:extLst>
          </p:cNvPr>
          <p:cNvSpPr/>
          <p:nvPr userDrawn="1"/>
        </p:nvSpPr>
        <p:spPr>
          <a:xfrm>
            <a:off x="0" y="13065822"/>
            <a:ext cx="12192001" cy="650179"/>
          </a:xfrm>
          <a:prstGeom prst="rect">
            <a:avLst/>
          </a:prstGeom>
          <a:solidFill>
            <a:srgbClr val="3967C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rPr lang="en-US" b="0" i="0" u="none" dirty="0">
                <a:latin typeface="Lato Light" panose="020F0302020204030203" pitchFamily="34" charset="77"/>
                <a:ea typeface="Roboto" panose="02000000000000000000" pitchFamily="2" charset="0"/>
              </a:rPr>
              <a:t>Jérémie Dudouet: j.dudouet@ip2i.in2p3.fr</a:t>
            </a:r>
            <a:endParaRPr lang="en-US" b="0" i="0" u="none" dirty="0">
              <a:latin typeface="Lato Light" panose="020F0302020204030203" pitchFamily="34" charset="77"/>
              <a:ea typeface="Roboto" panose="02000000000000000000" pitchFamily="2" charset="0"/>
              <a:hlinkClick r:id="rId2"/>
            </a:endParaRPr>
          </a:p>
        </p:txBody>
      </p:sp>
      <p:sp>
        <p:nvSpPr>
          <p:cNvPr id="40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E34F9F0E-0A36-0DFD-2BD4-163EC378F252}"/>
              </a:ext>
            </a:extLst>
          </p:cNvPr>
          <p:cNvSpPr/>
          <p:nvPr userDrawn="1"/>
        </p:nvSpPr>
        <p:spPr>
          <a:xfrm>
            <a:off x="0" y="0"/>
            <a:ext cx="24384000" cy="650178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algn="ctr"/>
            <a:r>
              <a:rPr lang="en-US" b="0" i="0" noProof="1">
                <a:latin typeface="Lato Light" panose="020F0302020204030203" pitchFamily="34" charset="77"/>
                <a:ea typeface="Roboto" panose="02000000000000000000" pitchFamily="2" charset="0"/>
              </a:rPr>
              <a:t>EURO-LABS Advanced Training School on collaborative software devellopment practices</a:t>
            </a:r>
            <a:endParaRPr lang="en-US" b="1" i="0" noProof="1">
              <a:latin typeface="Lato Light" panose="020F0302020204030203" pitchFamily="34" charset="77"/>
              <a:ea typeface="Roboto" panose="02000000000000000000" pitchFamily="2" charset="0"/>
            </a:endParaRPr>
          </a:p>
        </p:txBody>
      </p:sp>
      <p:sp>
        <p:nvSpPr>
          <p:cNvPr id="3" name="Jérémie Dudouet: j.dudouet@ip2i.in2p3.fr">
            <a:extLst>
              <a:ext uri="{FF2B5EF4-FFF2-40B4-BE49-F238E27FC236}">
                <a16:creationId xmlns:a16="http://schemas.microsoft.com/office/drawing/2014/main" id="{05063E8C-1B42-F656-F193-E8CA102B1693}"/>
              </a:ext>
            </a:extLst>
          </p:cNvPr>
          <p:cNvSpPr/>
          <p:nvPr userDrawn="1"/>
        </p:nvSpPr>
        <p:spPr>
          <a:xfrm>
            <a:off x="0" y="650177"/>
            <a:ext cx="24384000" cy="650179"/>
          </a:xfrm>
          <a:prstGeom prst="rect">
            <a:avLst/>
          </a:prstGeom>
          <a:solidFill>
            <a:srgbClr val="3967C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rPr lang="en-US" b="1" i="0" u="none" dirty="0">
                <a:latin typeface="Lato Light" panose="020F0302020204030203" pitchFamily="34" charset="77"/>
                <a:ea typeface="Roboto" panose="02000000000000000000" pitchFamily="2" charset="0"/>
              </a:rPr>
              <a:t>Data Challenge: Scientific introduction</a:t>
            </a:r>
          </a:p>
        </p:txBody>
      </p:sp>
    </p:spTree>
    <p:extLst>
      <p:ext uri="{BB962C8B-B14F-4D97-AF65-F5344CB8AC3E}">
        <p14:creationId xmlns:p14="http://schemas.microsoft.com/office/powerpoint/2010/main" val="154674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F92747-09CC-0D74-FF14-2C222A780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DB579B-505A-3366-E4C6-7AB14EFA8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DD08DA-6E7E-F25D-A6EF-89A753F118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2EE6-07D3-1548-BCA0-C90FF7F803C5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035683-5A87-2DDA-5D58-78A329DC9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CF76FD-351B-F8AE-ABFA-5C00FA9B3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61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0C232DA8-825F-C89B-9722-5208A87D7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450"/>
          <a:stretch>
            <a:fillRect/>
          </a:stretch>
        </p:blipFill>
        <p:spPr>
          <a:xfrm>
            <a:off x="13200186" y="1275565"/>
            <a:ext cx="11793415" cy="1179341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17C7758-8650-6922-6376-344037A1A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1720" b="1806"/>
          <a:stretch>
            <a:fillRect/>
          </a:stretch>
        </p:blipFill>
        <p:spPr>
          <a:xfrm>
            <a:off x="-1" y="1272716"/>
            <a:ext cx="18098243" cy="11793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Titre 2">
            <a:extLst>
              <a:ext uri="{FF2B5EF4-FFF2-40B4-BE49-F238E27FC236}">
                <a16:creationId xmlns:a16="http://schemas.microsoft.com/office/drawing/2014/main" id="{66856C4D-FB2F-172D-CC8B-8032B58A6D6D}"/>
              </a:ext>
            </a:extLst>
          </p:cNvPr>
          <p:cNvSpPr txBox="1">
            <a:spLocks/>
          </p:cNvSpPr>
          <p:nvPr/>
        </p:nvSpPr>
        <p:spPr>
          <a:xfrm>
            <a:off x="-394858" y="5563950"/>
            <a:ext cx="15647703" cy="3621614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600" b="1" dirty="0">
                <a:latin typeface="Lato" panose="020F0502020204030203" pitchFamily="34" charset="77"/>
                <a:ea typeface="Roboto" panose="02000000000000000000" pitchFamily="2" charset="0"/>
                <a:cs typeface="Segoe UI Historic" panose="020B0502040204020203" pitchFamily="34" charset="0"/>
                <a:sym typeface="Calibri"/>
              </a:rPr>
            </a:br>
            <a:r>
              <a:rPr lang="en-US" sz="3600" b="1" dirty="0">
                <a:latin typeface="Lato Black" panose="020F0502020204030203" pitchFamily="34" charset="77"/>
                <a:ea typeface="Roboto" panose="02000000000000000000" pitchFamily="2" charset="0"/>
                <a:cs typeface="Calibri" panose="020F0502020204030204" pitchFamily="34" charset="0"/>
                <a:sym typeface="Calibri"/>
              </a:rPr>
              <a:t>Data Challenge: Scientific introduction</a:t>
            </a:r>
            <a:br>
              <a:rPr lang="en-US" sz="3600" dirty="0">
                <a:latin typeface="Lato" panose="020F0502020204030203" pitchFamily="34" charset="77"/>
                <a:ea typeface="Roboto" panose="02000000000000000000" pitchFamily="2" charset="0"/>
                <a:cs typeface="Segoe UI Historic" panose="020B0502040204020203" pitchFamily="34" charset="0"/>
                <a:sym typeface="Calibri"/>
              </a:rPr>
            </a:br>
            <a:br>
              <a:rPr lang="en-US" sz="3600" dirty="0">
                <a:latin typeface="Lato" panose="020F0502020204030203" pitchFamily="34" charset="77"/>
                <a:ea typeface="Roboto" panose="02000000000000000000" pitchFamily="2" charset="0"/>
                <a:cs typeface="Segoe UI Historic" panose="020B0502040204020203" pitchFamily="34" charset="0"/>
                <a:sym typeface="Calibri"/>
              </a:rPr>
            </a:br>
            <a:r>
              <a:rPr lang="en-US" sz="3600" b="1" dirty="0">
                <a:latin typeface="Lato" panose="020F0502020204030203" pitchFamily="34" charset="77"/>
                <a:ea typeface="Roboto" panose="02000000000000000000" pitchFamily="2" charset="0"/>
                <a:cs typeface="Segoe UI Historic" panose="020B0502040204020203" pitchFamily="34" charset="0"/>
                <a:sym typeface="Calibri"/>
              </a:rPr>
              <a:t>Jérémie Dudouet</a:t>
            </a:r>
            <a:r>
              <a:rPr lang="en-US" sz="3600" dirty="0">
                <a:latin typeface="Lato" panose="020F0502020204030203" pitchFamily="34" charset="77"/>
                <a:ea typeface="Roboto" panose="02000000000000000000" pitchFamily="2" charset="0"/>
                <a:cs typeface="Segoe UI Historic" panose="020B0502040204020203" pitchFamily="34" charset="0"/>
                <a:sym typeface="Calibri"/>
              </a:rPr>
              <a:t> (IP2I Lyon, CNRS)</a:t>
            </a:r>
          </a:p>
          <a:p>
            <a:pPr algn="ctr"/>
            <a:endParaRPr lang="en-US" sz="3600" dirty="0">
              <a:latin typeface="Lato" panose="020F0502020204030203" pitchFamily="34" charset="77"/>
              <a:ea typeface="Roboto" panose="02000000000000000000" pitchFamily="2" charset="0"/>
              <a:cs typeface="Segoe UI Historic" panose="020B0502040204020203" pitchFamily="34" charset="0"/>
              <a:sym typeface="Calibri"/>
            </a:endParaRPr>
          </a:p>
          <a:p>
            <a:pPr algn="ctr"/>
            <a:r>
              <a:rPr lang="en-US" sz="3600" b="1" dirty="0">
                <a:latin typeface="Lato" panose="020F0502020204030203" pitchFamily="34" charset="77"/>
                <a:ea typeface="Roboto" panose="02000000000000000000" pitchFamily="2" charset="0"/>
                <a:cs typeface="Segoe UI Historic" panose="020B0502040204020203" pitchFamily="34" charset="0"/>
                <a:sym typeface="Calibri"/>
              </a:rPr>
              <a:t>Adrien Matta</a:t>
            </a:r>
            <a:r>
              <a:rPr lang="en-US" sz="3600" dirty="0">
                <a:latin typeface="Lato" panose="020F0502020204030203" pitchFamily="34" charset="77"/>
                <a:ea typeface="Roboto" panose="02000000000000000000" pitchFamily="2" charset="0"/>
                <a:cs typeface="Segoe UI Historic" panose="020B0502040204020203" pitchFamily="34" charset="0"/>
                <a:sym typeface="Calibri"/>
              </a:rPr>
              <a:t> (LPC Caen, CNRS)</a:t>
            </a:r>
            <a:endParaRPr lang="en-US" sz="3600" dirty="0">
              <a:latin typeface="Lato" panose="020F0502020204030203" pitchFamily="34" charset="77"/>
              <a:ea typeface="Roboto" panose="02000000000000000000" pitchFamily="2" charset="0"/>
              <a:cs typeface="Segoe UI Historic" panose="020B050204020402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3FC74E-46E9-17C5-8BBE-2FC36F1E3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6" y="1799171"/>
            <a:ext cx="6856995" cy="3247182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9B7514DC-06BF-4D76-6C1C-EA86473410AA}"/>
              </a:ext>
            </a:extLst>
          </p:cNvPr>
          <p:cNvGrpSpPr/>
          <p:nvPr/>
        </p:nvGrpSpPr>
        <p:grpSpPr>
          <a:xfrm>
            <a:off x="1246805" y="9599251"/>
            <a:ext cx="12364376" cy="2878642"/>
            <a:chOff x="1603362" y="9599251"/>
            <a:chExt cx="12364376" cy="287864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FA53F4E-2525-489B-50D9-F39CC84A1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6756" y="9599251"/>
              <a:ext cx="3910982" cy="287864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5E7C350-00C2-3112-137F-EF0382169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362" y="9599251"/>
              <a:ext cx="4162089" cy="287864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006D845-A4A4-9F0C-26A4-6B0912680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5" r="25718" b="33847"/>
            <a:stretch>
              <a:fillRect/>
            </a:stretch>
          </p:blipFill>
          <p:spPr>
            <a:xfrm rot="1368032">
              <a:off x="5889978" y="10267195"/>
              <a:ext cx="4036420" cy="14866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6CC9D-B453-8F3C-4820-937FC2DE5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149114E2-B750-8EC9-A25F-772100D2B3C8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Scientific context: how to probe nuclear structure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8E0F47-1B44-6AD5-1A8E-5AD635B18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70193" y="5029200"/>
            <a:ext cx="17443612" cy="6036956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91FE44FB-E195-7834-9C2E-0DE0D3B97C8D}"/>
              </a:ext>
            </a:extLst>
          </p:cNvPr>
          <p:cNvSpPr/>
          <p:nvPr/>
        </p:nvSpPr>
        <p:spPr>
          <a:xfrm>
            <a:off x="0" y="2649844"/>
            <a:ext cx="24383999" cy="11947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Excitation energy populates </a:t>
            </a:r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different excited-state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395543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3B494-5B29-2F84-ABFA-D15675695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0D942BD1-D23E-8AE7-01DA-F39F38A5C058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Scientific context: how to probe nuclear structure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805CE4-0104-E508-143A-83853F1D5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70193" y="5029200"/>
            <a:ext cx="17443612" cy="60369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BF12F1-92DB-24A2-3B40-6C310A5FDEE7}"/>
              </a:ext>
            </a:extLst>
          </p:cNvPr>
          <p:cNvSpPr/>
          <p:nvPr/>
        </p:nvSpPr>
        <p:spPr>
          <a:xfrm>
            <a:off x="14586856" y="5728520"/>
            <a:ext cx="5704114" cy="128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EC9B8B8B-335F-7BEB-B0F2-65F69BC1328E}"/>
              </a:ext>
            </a:extLst>
          </p:cNvPr>
          <p:cNvSpPr/>
          <p:nvPr/>
        </p:nvSpPr>
        <p:spPr>
          <a:xfrm>
            <a:off x="14586857" y="5728520"/>
            <a:ext cx="5704114" cy="1281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5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De-excitation to the ground state via </a:t>
            </a:r>
            <a:r>
              <a:rPr lang="el-GR" sz="3500" b="1" dirty="0">
                <a:solidFill>
                  <a:srgbClr val="1F3E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γ</a:t>
            </a:r>
            <a:r>
              <a:rPr lang="el-GR" sz="35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-</a:t>
            </a:r>
            <a:r>
              <a:rPr lang="en-US" sz="35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ray emission</a:t>
            </a: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8A154783-F70A-A11E-0546-48F157C79FD4}"/>
              </a:ext>
            </a:extLst>
          </p:cNvPr>
          <p:cNvSpPr/>
          <p:nvPr/>
        </p:nvSpPr>
        <p:spPr>
          <a:xfrm>
            <a:off x="1" y="11497783"/>
            <a:ext cx="24383999" cy="11947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Experimental access to the internal structure of the nucleus through </a:t>
            </a:r>
            <a:r>
              <a:rPr lang="el-GR" sz="4000" b="1" dirty="0">
                <a:solidFill>
                  <a:srgbClr val="1F3E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γ</a:t>
            </a:r>
            <a:r>
              <a:rPr lang="el-GR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-</a:t>
            </a:r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ray spectroscopy</a:t>
            </a: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FE902612-BEB2-8DD5-CE10-5593145BF6D9}"/>
              </a:ext>
            </a:extLst>
          </p:cNvPr>
          <p:cNvSpPr/>
          <p:nvPr/>
        </p:nvSpPr>
        <p:spPr>
          <a:xfrm>
            <a:off x="0" y="2649844"/>
            <a:ext cx="24383999" cy="11947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Excitation energy populates </a:t>
            </a:r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different excited-state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1146456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D00D2-3BC8-D0F3-3DB1-BF4434C6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108E3CD4-7B2A-3401-2726-5FB42A148D65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Scientific context: building a level scheme: the “nuclear ID card”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446D6C-D9F9-38B4-6DFC-3DCA255476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15342" y="2653459"/>
            <a:ext cx="18353315" cy="99511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E7E63D-82C6-23D0-0876-DE1A5CDF99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545" y="1415143"/>
            <a:ext cx="2823514" cy="28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03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9109C-48B3-C36F-EE45-4115083D9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282BE8C8-8748-F4F8-7EAD-536C08807B30}"/>
              </a:ext>
            </a:extLst>
          </p:cNvPr>
          <p:cNvSpPr/>
          <p:nvPr/>
        </p:nvSpPr>
        <p:spPr>
          <a:xfrm>
            <a:off x="303670" y="2671501"/>
            <a:ext cx="13960244" cy="6068462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9000">
                <a:schemeClr val="bg1">
                  <a:alpha val="0"/>
                </a:schemeClr>
              </a:gs>
            </a:gsLst>
            <a:lin ang="27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51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93F3B628-C2C8-0785-61D3-E0FE53E352FF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Scientific context: the fission process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1EA682-086D-15C8-585F-68F5AFE638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/>
        </p:blipFill>
        <p:spPr>
          <a:xfrm>
            <a:off x="4294296" y="2442008"/>
            <a:ext cx="15795408" cy="1041176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EEA2CDA-F7BF-6B01-B839-905F54ACD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571" y="6574971"/>
            <a:ext cx="9690406" cy="5603422"/>
          </a:xfrm>
          <a:prstGeom prst="rect">
            <a:avLst/>
          </a:prstGeom>
        </p:spPr>
      </p:pic>
      <p:sp>
        <p:nvSpPr>
          <p:cNvPr id="18" name="Text 1">
            <a:extLst>
              <a:ext uri="{FF2B5EF4-FFF2-40B4-BE49-F238E27FC236}">
                <a16:creationId xmlns:a16="http://schemas.microsoft.com/office/drawing/2014/main" id="{C7A8C184-197E-0EF6-95E5-EAE754C2BC3B}"/>
              </a:ext>
            </a:extLst>
          </p:cNvPr>
          <p:cNvSpPr/>
          <p:nvPr/>
        </p:nvSpPr>
        <p:spPr>
          <a:xfrm>
            <a:off x="510505" y="2901938"/>
            <a:ext cx="13753409" cy="56034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Fission is the most efficient way to produce neutron-rich nuclei</a:t>
            </a:r>
          </a:p>
          <a:p>
            <a:endParaRPr lang="en-US" sz="4000" b="1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/>
              <a:t>✅ </a:t>
            </a: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Advantage: </a:t>
            </a:r>
          </a:p>
          <a:p>
            <a:pPr marL="846138" lvl="1" indent="-388938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Broad population of neutron-rich fission fragments</a:t>
            </a:r>
            <a:b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</a:b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➥ large-scale, systematic </a:t>
            </a:r>
            <a:r>
              <a:rPr lang="el-GR" sz="4000" noProof="1">
                <a:solidFill>
                  <a:srgbClr val="1F3E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γ</a:t>
            </a:r>
            <a:r>
              <a:rPr lang="el-G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-</a:t>
            </a: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ray spectroscopy.</a:t>
            </a: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/>
              <a:t>⚠️ </a:t>
            </a: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Drawback: </a:t>
            </a:r>
          </a:p>
          <a:p>
            <a:pPr marL="846138" lvl="1" indent="-388938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Very complex mixture</a:t>
            </a:r>
            <a:b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</a:b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➥ requires advanced analysis tools</a:t>
            </a: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E27CD024-5A94-45C0-90CB-F8D9AD87467B}"/>
              </a:ext>
            </a:extLst>
          </p:cNvPr>
          <p:cNvSpPr/>
          <p:nvPr/>
        </p:nvSpPr>
        <p:spPr>
          <a:xfrm>
            <a:off x="10281469" y="10814062"/>
            <a:ext cx="8495630" cy="90440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fr-FR" sz="4000" b="1" noProof="1">
                <a:solidFill>
                  <a:srgbClr val="8B1E3F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≈ 800 nuclei produced simultaneously</a:t>
            </a:r>
            <a:endParaRPr lang="en-US" sz="4000" b="1" noProof="1">
              <a:solidFill>
                <a:srgbClr val="8B1E3F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1659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8B2B9-87C7-991A-067A-27310C313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C2A32CCB-D06B-6050-9F73-2402B19F864A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How to make </a:t>
            </a:r>
            <a:r>
              <a:rPr lang="el-GR" sz="4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800" noProof="1">
                <a:latin typeface="Lato" panose="020F0502020204030203" pitchFamily="34" charset="77"/>
              </a:rPr>
              <a:t>-ray spectroscopy of fission fragments ?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2E2FFFD4-4B7D-61A9-2DCA-D5EC6E418B5A}"/>
              </a:ext>
            </a:extLst>
          </p:cNvPr>
          <p:cNvCxnSpPr>
            <a:cxnSpLocks/>
          </p:cNvCxnSpPr>
          <p:nvPr/>
        </p:nvCxnSpPr>
        <p:spPr>
          <a:xfrm>
            <a:off x="12192000" y="2477979"/>
            <a:ext cx="0" cy="10410708"/>
          </a:xfrm>
          <a:prstGeom prst="line">
            <a:avLst/>
          </a:prstGeom>
          <a:ln w="63500" cap="rnd">
            <a:gradFill>
              <a:gsLst>
                <a:gs pos="71000">
                  <a:srgbClr val="3967C5">
                    <a:alpha val="5000"/>
                  </a:srgbClr>
                </a:gs>
                <a:gs pos="0">
                  <a:srgbClr val="3967C5">
                    <a:alpha val="2500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1">
            <a:extLst>
              <a:ext uri="{FF2B5EF4-FFF2-40B4-BE49-F238E27FC236}">
                <a16:creationId xmlns:a16="http://schemas.microsoft.com/office/drawing/2014/main" id="{94749E2F-F13F-A146-D6F5-C1220021DB2C}"/>
              </a:ext>
            </a:extLst>
          </p:cNvPr>
          <p:cNvSpPr/>
          <p:nvPr/>
        </p:nvSpPr>
        <p:spPr>
          <a:xfrm>
            <a:off x="0" y="2543293"/>
            <a:ext cx="12191999" cy="7441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With fragment identification: AGATA + VAMOS</a:t>
            </a: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 </a:t>
            </a:r>
            <a:endParaRPr lang="fr-FR" sz="4000" b="1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33DF80FA-B3AF-31B2-15A7-88C24B177299}"/>
              </a:ext>
            </a:extLst>
          </p:cNvPr>
          <p:cNvSpPr/>
          <p:nvPr/>
        </p:nvSpPr>
        <p:spPr>
          <a:xfrm>
            <a:off x="12192000" y="2543292"/>
            <a:ext cx="12191998" cy="7441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Without fragment identification: EXILL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BD32A6-8FA8-0D91-1ED9-4184923D4D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44" y="3831771"/>
            <a:ext cx="8523509" cy="31911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385415-0C21-8770-F979-E18988BFB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1113" y="3586433"/>
            <a:ext cx="4668946" cy="3436535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9C72F9A-E6D1-7B81-8E38-5856C12B73D4}"/>
              </a:ext>
            </a:extLst>
          </p:cNvPr>
          <p:cNvSpPr/>
          <p:nvPr/>
        </p:nvSpPr>
        <p:spPr>
          <a:xfrm>
            <a:off x="297231" y="7277241"/>
            <a:ext cx="11597534" cy="5150279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7941E9C3-BA5B-3604-4250-FE5CBDB0DDC3}"/>
              </a:ext>
            </a:extLst>
          </p:cNvPr>
          <p:cNvSpPr/>
          <p:nvPr/>
        </p:nvSpPr>
        <p:spPr>
          <a:xfrm>
            <a:off x="678239" y="7567252"/>
            <a:ext cx="11216526" cy="53867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Advantage: 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Isotopic identification</a:t>
            </a:r>
            <a:b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</a:b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➥ </a:t>
            </a: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very clean spectra, simple analysis</a:t>
            </a: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Drawback: 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Complicated detection system / pre-analysis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Limited statistics / multiplicities</a:t>
            </a: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17FB83C-B6C6-3CE0-3EAD-59CF331AFB30}"/>
              </a:ext>
            </a:extLst>
          </p:cNvPr>
          <p:cNvSpPr/>
          <p:nvPr/>
        </p:nvSpPr>
        <p:spPr>
          <a:xfrm>
            <a:off x="12489235" y="7277241"/>
            <a:ext cx="11597534" cy="5150279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DDEE1AD5-1AD4-7915-B4E2-B7CEC3404737}"/>
              </a:ext>
            </a:extLst>
          </p:cNvPr>
          <p:cNvSpPr/>
          <p:nvPr/>
        </p:nvSpPr>
        <p:spPr>
          <a:xfrm>
            <a:off x="12870243" y="7567252"/>
            <a:ext cx="11216526" cy="53867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Advantage: 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Datasets with huge statistics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4π solid angle → high multiplicities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Simple detection system</a:t>
            </a: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Drawback: 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Complicated </a:t>
            </a:r>
            <a:r>
              <a:rPr lang="el-GR" sz="4000" noProof="1">
                <a:solidFill>
                  <a:srgbClr val="1F3E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γ</a:t>
            </a:r>
            <a:r>
              <a:rPr lang="fr-FR" sz="4000" noProof="1">
                <a:solidFill>
                  <a:srgbClr val="1F3E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ray analysis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Cannot be applied on unknown nuclei</a:t>
            </a: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0201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F9E48-4553-882D-1232-057CFC593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0115F979-1ABD-9179-1932-268E4D50081B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How to make </a:t>
            </a:r>
            <a:r>
              <a:rPr lang="el-GR" sz="4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800" noProof="1">
                <a:latin typeface="Lato" panose="020F0502020204030203" pitchFamily="34" charset="77"/>
              </a:rPr>
              <a:t>-ray spectroscopy of fission fragments ?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CAD08873-1374-6717-06A3-168931DD0627}"/>
              </a:ext>
            </a:extLst>
          </p:cNvPr>
          <p:cNvCxnSpPr>
            <a:cxnSpLocks/>
          </p:cNvCxnSpPr>
          <p:nvPr/>
        </p:nvCxnSpPr>
        <p:spPr>
          <a:xfrm>
            <a:off x="12192000" y="2477979"/>
            <a:ext cx="0" cy="10410708"/>
          </a:xfrm>
          <a:prstGeom prst="line">
            <a:avLst/>
          </a:prstGeom>
          <a:ln w="63500" cap="rnd">
            <a:gradFill>
              <a:gsLst>
                <a:gs pos="71000">
                  <a:srgbClr val="3967C5">
                    <a:alpha val="5000"/>
                  </a:srgbClr>
                </a:gs>
                <a:gs pos="0">
                  <a:srgbClr val="3967C5">
                    <a:alpha val="2500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1">
            <a:extLst>
              <a:ext uri="{FF2B5EF4-FFF2-40B4-BE49-F238E27FC236}">
                <a16:creationId xmlns:a16="http://schemas.microsoft.com/office/drawing/2014/main" id="{9DA9807D-1CFC-AEE9-5EC3-C06AECC4C294}"/>
              </a:ext>
            </a:extLst>
          </p:cNvPr>
          <p:cNvSpPr/>
          <p:nvPr/>
        </p:nvSpPr>
        <p:spPr>
          <a:xfrm>
            <a:off x="0" y="2543293"/>
            <a:ext cx="12191999" cy="7441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With fragment identification: AGATA + VAMOS</a:t>
            </a: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 </a:t>
            </a:r>
            <a:endParaRPr lang="fr-FR" sz="4000" b="1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F03139C-6CB5-C69A-373C-3EDDAED570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44" y="3831771"/>
            <a:ext cx="8523509" cy="319119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DB25C2E-BC8C-8C4D-C56F-5442DA0129F2}"/>
              </a:ext>
            </a:extLst>
          </p:cNvPr>
          <p:cNvSpPr/>
          <p:nvPr/>
        </p:nvSpPr>
        <p:spPr>
          <a:xfrm>
            <a:off x="297231" y="7277241"/>
            <a:ext cx="11597534" cy="5150279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8E456386-50D8-7449-6BBF-DE75D27A30AE}"/>
              </a:ext>
            </a:extLst>
          </p:cNvPr>
          <p:cNvSpPr/>
          <p:nvPr/>
        </p:nvSpPr>
        <p:spPr>
          <a:xfrm>
            <a:off x="678239" y="7567252"/>
            <a:ext cx="11216526" cy="53867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Advantage: 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Isotopic identification</a:t>
            </a:r>
            <a:b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</a:b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➥ </a:t>
            </a: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very clean spectra, simple analysis</a:t>
            </a: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Drawback: 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Complicated detection system / pre-analysis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Limited statistics / multiplicities</a:t>
            </a: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2C5EF6F-F6AC-AA6B-656C-DA547366E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678" y="3024557"/>
            <a:ext cx="7704349" cy="4252684"/>
          </a:xfrm>
          <a:prstGeom prst="rect">
            <a:avLst/>
          </a:prstGeom>
        </p:spPr>
      </p:pic>
      <p:sp>
        <p:nvSpPr>
          <p:cNvPr id="14" name="Text 1">
            <a:extLst>
              <a:ext uri="{FF2B5EF4-FFF2-40B4-BE49-F238E27FC236}">
                <a16:creationId xmlns:a16="http://schemas.microsoft.com/office/drawing/2014/main" id="{4F5F38EF-CCDC-73E2-CC84-465CDAB6272B}"/>
              </a:ext>
            </a:extLst>
          </p:cNvPr>
          <p:cNvSpPr/>
          <p:nvPr/>
        </p:nvSpPr>
        <p:spPr>
          <a:xfrm>
            <a:off x="19721223" y="4868070"/>
            <a:ext cx="3858306" cy="12688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Isotopic </a:t>
            </a:r>
            <a:b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</a:br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identification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3CA9F53-0F65-3ADA-A375-1C59C27CF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472" y="7738570"/>
            <a:ext cx="11442297" cy="4354599"/>
          </a:xfrm>
          <a:prstGeom prst="rect">
            <a:avLst/>
          </a:prstGeom>
        </p:spPr>
      </p:pic>
      <p:sp>
        <p:nvSpPr>
          <p:cNvPr id="21" name="Text 1">
            <a:extLst>
              <a:ext uri="{FF2B5EF4-FFF2-40B4-BE49-F238E27FC236}">
                <a16:creationId xmlns:a16="http://schemas.microsoft.com/office/drawing/2014/main" id="{6C7B64B8-F9E6-8152-36DC-C81BACD5EEDE}"/>
              </a:ext>
            </a:extLst>
          </p:cNvPr>
          <p:cNvSpPr/>
          <p:nvPr/>
        </p:nvSpPr>
        <p:spPr>
          <a:xfrm>
            <a:off x="20038232" y="7966621"/>
            <a:ext cx="3844078" cy="537917"/>
          </a:xfrm>
          <a:prstGeom prst="rect">
            <a:avLst/>
          </a:prstGeom>
          <a:noFill/>
          <a:ln w="19050" cap="rnd">
            <a:solidFill>
              <a:schemeClr val="tx1"/>
            </a:solidFill>
          </a:ln>
        </p:spPr>
        <p:txBody>
          <a:bodyPr wrap="square" rtlCol="0" anchor="ctr"/>
          <a:lstStyle/>
          <a:p>
            <a:pPr algn="ctr"/>
            <a:r>
              <a:rPr lang="fr-FR" sz="3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100</a:t>
            </a:r>
            <a:r>
              <a:rPr lang="fr-FR" sz="3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Zr gated spectrum</a:t>
            </a:r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24C21036-70BF-9DB8-1160-0AF27E795369}"/>
              </a:ext>
            </a:extLst>
          </p:cNvPr>
          <p:cNvSpPr/>
          <p:nvPr/>
        </p:nvSpPr>
        <p:spPr>
          <a:xfrm>
            <a:off x="14398556" y="7882773"/>
            <a:ext cx="820241" cy="7056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2</a:t>
            </a:r>
            <a:r>
              <a:rPr lang="fr-FR" sz="4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</a:p>
        </p:txBody>
      </p:sp>
      <p:sp>
        <p:nvSpPr>
          <p:cNvPr id="23" name="Text 1">
            <a:extLst>
              <a:ext uri="{FF2B5EF4-FFF2-40B4-BE49-F238E27FC236}">
                <a16:creationId xmlns:a16="http://schemas.microsoft.com/office/drawing/2014/main" id="{AE305B5D-B54D-7F42-077F-62BF5E713742}"/>
              </a:ext>
            </a:extLst>
          </p:cNvPr>
          <p:cNvSpPr/>
          <p:nvPr/>
        </p:nvSpPr>
        <p:spPr>
          <a:xfrm>
            <a:off x="16152640" y="7882771"/>
            <a:ext cx="820241" cy="7056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4</a:t>
            </a:r>
            <a:r>
              <a:rPr lang="fr-FR" sz="4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</a:p>
        </p:txBody>
      </p:sp>
      <p:sp>
        <p:nvSpPr>
          <p:cNvPr id="24" name="Text 1">
            <a:extLst>
              <a:ext uri="{FF2B5EF4-FFF2-40B4-BE49-F238E27FC236}">
                <a16:creationId xmlns:a16="http://schemas.microsoft.com/office/drawing/2014/main" id="{997EDFBE-7987-F7F8-8C0F-53F66B3A2058}"/>
              </a:ext>
            </a:extLst>
          </p:cNvPr>
          <p:cNvSpPr/>
          <p:nvPr/>
        </p:nvSpPr>
        <p:spPr>
          <a:xfrm>
            <a:off x="17858699" y="8838255"/>
            <a:ext cx="820241" cy="7056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6</a:t>
            </a:r>
            <a:r>
              <a:rPr lang="fr-FR" sz="4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5AD76979-10F1-E08F-EE9F-1484A151FED2}"/>
              </a:ext>
            </a:extLst>
          </p:cNvPr>
          <p:cNvSpPr/>
          <p:nvPr/>
        </p:nvSpPr>
        <p:spPr>
          <a:xfrm>
            <a:off x="19488716" y="9673141"/>
            <a:ext cx="820241" cy="7056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8</a:t>
            </a:r>
            <a:r>
              <a:rPr lang="fr-FR" sz="4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</a:p>
        </p:txBody>
      </p:sp>
      <p:sp>
        <p:nvSpPr>
          <p:cNvPr id="26" name="Text 1">
            <a:extLst>
              <a:ext uri="{FF2B5EF4-FFF2-40B4-BE49-F238E27FC236}">
                <a16:creationId xmlns:a16="http://schemas.microsoft.com/office/drawing/2014/main" id="{39CFDEAD-7804-818C-9B7D-7ADD52281510}"/>
              </a:ext>
            </a:extLst>
          </p:cNvPr>
          <p:cNvSpPr/>
          <p:nvPr/>
        </p:nvSpPr>
        <p:spPr>
          <a:xfrm>
            <a:off x="20917725" y="10260626"/>
            <a:ext cx="924508" cy="7056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10</a:t>
            </a:r>
            <a:r>
              <a:rPr lang="fr-FR" sz="4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9BEA30A7-7D8B-DED0-4CE4-C09440953C5B}"/>
              </a:ext>
            </a:extLst>
          </p:cNvPr>
          <p:cNvSpPr/>
          <p:nvPr/>
        </p:nvSpPr>
        <p:spPr>
          <a:xfrm>
            <a:off x="22151503" y="10548198"/>
            <a:ext cx="924508" cy="7056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12</a:t>
            </a:r>
            <a:r>
              <a:rPr lang="fr-FR" sz="4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8333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563D-E0A9-7F62-4651-4C57BE52A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 38">
            <a:extLst>
              <a:ext uri="{FF2B5EF4-FFF2-40B4-BE49-F238E27FC236}">
                <a16:creationId xmlns:a16="http://schemas.microsoft.com/office/drawing/2014/main" id="{B468B896-30AE-7CA5-A29E-6D600B61BFDE}"/>
              </a:ext>
            </a:extLst>
          </p:cNvPr>
          <p:cNvGrpSpPr/>
          <p:nvPr/>
        </p:nvGrpSpPr>
        <p:grpSpPr>
          <a:xfrm>
            <a:off x="12644473" y="7747068"/>
            <a:ext cx="9724460" cy="4337602"/>
            <a:chOff x="12644472" y="7747068"/>
            <a:chExt cx="11442297" cy="4337602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4AB516F-7F33-9B37-2ADC-5311B02AA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44472" y="7747068"/>
              <a:ext cx="11442297" cy="4337602"/>
            </a:xfrm>
            <a:prstGeom prst="rect">
              <a:avLst/>
            </a:prstGeom>
          </p:spPr>
        </p:pic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0AFD0BB6-063F-88FD-6915-2DFE91BA9728}"/>
                </a:ext>
              </a:extLst>
            </p:cNvPr>
            <p:cNvCxnSpPr>
              <a:cxnSpLocks/>
            </p:cNvCxnSpPr>
            <p:nvPr/>
          </p:nvCxnSpPr>
          <p:spPr>
            <a:xfrm>
              <a:off x="14585430" y="7966621"/>
              <a:ext cx="0" cy="3658251"/>
            </a:xfrm>
            <a:prstGeom prst="line">
              <a:avLst/>
            </a:prstGeom>
            <a:ln w="127000" cap="flat">
              <a:solidFill>
                <a:srgbClr val="FF0000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9D2DBE58-95A5-6ED0-6DA8-C29E04F65868}"/>
                </a:ext>
              </a:extLst>
            </p:cNvPr>
            <p:cNvCxnSpPr>
              <a:cxnSpLocks/>
            </p:cNvCxnSpPr>
            <p:nvPr/>
          </p:nvCxnSpPr>
          <p:spPr>
            <a:xfrm>
              <a:off x="16386748" y="7966621"/>
              <a:ext cx="0" cy="3658251"/>
            </a:xfrm>
            <a:prstGeom prst="line">
              <a:avLst/>
            </a:prstGeom>
            <a:ln w="127000" cap="flat">
              <a:solidFill>
                <a:srgbClr val="00B050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FE267F04-23DF-437F-ADF2-AD43F8B4D4B4}"/>
              </a:ext>
            </a:extLst>
          </p:cNvPr>
          <p:cNvSpPr/>
          <p:nvPr/>
        </p:nvSpPr>
        <p:spPr>
          <a:xfrm>
            <a:off x="297231" y="7277241"/>
            <a:ext cx="11597534" cy="5150279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C0916FA-910E-C453-1ACD-2B86B9A58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4472" y="2611554"/>
            <a:ext cx="11442297" cy="4337602"/>
          </a:xfrm>
          <a:prstGeom prst="rect">
            <a:avLst/>
          </a:prstGeom>
        </p:spPr>
      </p:pic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91733AFA-A3CB-EF93-6663-A753BF754F9D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How to make </a:t>
            </a:r>
            <a:r>
              <a:rPr lang="el-GR" sz="4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800" noProof="1">
                <a:latin typeface="Lato" panose="020F0502020204030203" pitchFamily="34" charset="77"/>
              </a:rPr>
              <a:t>-ray spectroscopy of fission fragments ?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91C70F4D-2D26-A1D3-1800-BAC5ABC29996}"/>
              </a:ext>
            </a:extLst>
          </p:cNvPr>
          <p:cNvCxnSpPr>
            <a:cxnSpLocks/>
          </p:cNvCxnSpPr>
          <p:nvPr/>
        </p:nvCxnSpPr>
        <p:spPr>
          <a:xfrm>
            <a:off x="12192000" y="2477979"/>
            <a:ext cx="0" cy="10410708"/>
          </a:xfrm>
          <a:prstGeom prst="line">
            <a:avLst/>
          </a:prstGeom>
          <a:ln w="63500" cap="rnd">
            <a:gradFill>
              <a:gsLst>
                <a:gs pos="71000">
                  <a:srgbClr val="3967C5">
                    <a:alpha val="5000"/>
                  </a:srgbClr>
                </a:gs>
                <a:gs pos="0">
                  <a:srgbClr val="3967C5">
                    <a:alpha val="2500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1">
            <a:extLst>
              <a:ext uri="{FF2B5EF4-FFF2-40B4-BE49-F238E27FC236}">
                <a16:creationId xmlns:a16="http://schemas.microsoft.com/office/drawing/2014/main" id="{77854688-9FAA-616A-9CE0-E5778BC27A8A}"/>
              </a:ext>
            </a:extLst>
          </p:cNvPr>
          <p:cNvSpPr/>
          <p:nvPr/>
        </p:nvSpPr>
        <p:spPr>
          <a:xfrm>
            <a:off x="20038232" y="3109180"/>
            <a:ext cx="3858306" cy="12688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No isotopic </a:t>
            </a:r>
            <a:b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</a:br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identification</a:t>
            </a:r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FC596C23-4D5A-2534-F748-EFD0ABB99ADA}"/>
              </a:ext>
            </a:extLst>
          </p:cNvPr>
          <p:cNvSpPr/>
          <p:nvPr/>
        </p:nvSpPr>
        <p:spPr>
          <a:xfrm>
            <a:off x="18005206" y="8034353"/>
            <a:ext cx="4160528" cy="537917"/>
          </a:xfrm>
          <a:prstGeom prst="rect">
            <a:avLst/>
          </a:prstGeom>
          <a:noFill/>
          <a:ln w="19050" cap="rnd">
            <a:solidFill>
              <a:schemeClr val="tx1"/>
            </a:solidFill>
          </a:ln>
        </p:spPr>
        <p:txBody>
          <a:bodyPr wrap="square" rtlCol="0" anchor="ctr"/>
          <a:lstStyle/>
          <a:p>
            <a:pPr algn="ctr"/>
            <a:r>
              <a:rPr lang="fr-FR" sz="3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(2</a:t>
            </a:r>
            <a:r>
              <a:rPr lang="fr-FR" sz="3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  <a:r>
              <a:rPr lang="fr-FR" sz="3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 &amp; 4</a:t>
            </a:r>
            <a:r>
              <a:rPr lang="fr-FR" sz="3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  <a:r>
              <a:rPr lang="fr-FR" sz="3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) gated spectrum</a:t>
            </a:r>
          </a:p>
        </p:txBody>
      </p:sp>
      <p:sp>
        <p:nvSpPr>
          <p:cNvPr id="24" name="Text 1">
            <a:extLst>
              <a:ext uri="{FF2B5EF4-FFF2-40B4-BE49-F238E27FC236}">
                <a16:creationId xmlns:a16="http://schemas.microsoft.com/office/drawing/2014/main" id="{456F6353-2E16-01AF-6DDB-D1EA455B6513}"/>
              </a:ext>
            </a:extLst>
          </p:cNvPr>
          <p:cNvSpPr/>
          <p:nvPr/>
        </p:nvSpPr>
        <p:spPr>
          <a:xfrm>
            <a:off x="17199479" y="7907711"/>
            <a:ext cx="820241" cy="7056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6</a:t>
            </a:r>
            <a:r>
              <a:rPr lang="fr-FR" sz="4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A08611D3-7E93-7EEA-AD56-D3691D52E16E}"/>
              </a:ext>
            </a:extLst>
          </p:cNvPr>
          <p:cNvSpPr/>
          <p:nvPr/>
        </p:nvSpPr>
        <p:spPr>
          <a:xfrm>
            <a:off x="18495085" y="9554037"/>
            <a:ext cx="820241" cy="7056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8</a:t>
            </a:r>
            <a:r>
              <a:rPr lang="fr-FR" sz="4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</a:p>
        </p:txBody>
      </p:sp>
      <p:sp>
        <p:nvSpPr>
          <p:cNvPr id="26" name="Text 1">
            <a:extLst>
              <a:ext uri="{FF2B5EF4-FFF2-40B4-BE49-F238E27FC236}">
                <a16:creationId xmlns:a16="http://schemas.microsoft.com/office/drawing/2014/main" id="{4E382E02-D6F1-6BDF-9E01-E07BFCCE4837}"/>
              </a:ext>
            </a:extLst>
          </p:cNvPr>
          <p:cNvSpPr/>
          <p:nvPr/>
        </p:nvSpPr>
        <p:spPr>
          <a:xfrm>
            <a:off x="19713618" y="10458258"/>
            <a:ext cx="924508" cy="7056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10</a:t>
            </a:r>
            <a:r>
              <a:rPr lang="fr-FR" sz="4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953FF8F8-1F3D-3831-77E2-BBF3BF40CB6A}"/>
              </a:ext>
            </a:extLst>
          </p:cNvPr>
          <p:cNvSpPr/>
          <p:nvPr/>
        </p:nvSpPr>
        <p:spPr>
          <a:xfrm>
            <a:off x="20638126" y="10458258"/>
            <a:ext cx="924508" cy="7056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12</a:t>
            </a:r>
            <a:r>
              <a:rPr lang="fr-FR" sz="4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095E827-DEF8-92FD-5375-D4EC3DC86926}"/>
              </a:ext>
            </a:extLst>
          </p:cNvPr>
          <p:cNvSpPr/>
          <p:nvPr/>
        </p:nvSpPr>
        <p:spPr>
          <a:xfrm>
            <a:off x="-43773" y="2477979"/>
            <a:ext cx="12191998" cy="7441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Without fragment identification: EXILL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0A2D41-756B-E3A9-F7AD-AB16615D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340" y="3521120"/>
            <a:ext cx="4668946" cy="3436535"/>
          </a:xfrm>
          <a:prstGeom prst="rect">
            <a:avLst/>
          </a:prstGeom>
        </p:spPr>
      </p:pic>
      <p:sp>
        <p:nvSpPr>
          <p:cNvPr id="32" name="Text 1">
            <a:extLst>
              <a:ext uri="{FF2B5EF4-FFF2-40B4-BE49-F238E27FC236}">
                <a16:creationId xmlns:a16="http://schemas.microsoft.com/office/drawing/2014/main" id="{B1858429-D4DF-802D-2C3F-6FDB50C2743A}"/>
              </a:ext>
            </a:extLst>
          </p:cNvPr>
          <p:cNvSpPr/>
          <p:nvPr/>
        </p:nvSpPr>
        <p:spPr>
          <a:xfrm rot="16200000">
            <a:off x="13671639" y="8869077"/>
            <a:ext cx="1651954" cy="44162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2000" noProof="1">
                <a:solidFill>
                  <a:srgbClr val="FF000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Gate 1</a:t>
            </a:r>
            <a:endParaRPr lang="fr-FR" sz="2000" baseline="30000" noProof="1">
              <a:solidFill>
                <a:srgbClr val="FF000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  <p:sp>
        <p:nvSpPr>
          <p:cNvPr id="33" name="Text 1">
            <a:extLst>
              <a:ext uri="{FF2B5EF4-FFF2-40B4-BE49-F238E27FC236}">
                <a16:creationId xmlns:a16="http://schemas.microsoft.com/office/drawing/2014/main" id="{62CC3373-CA85-9A86-99D6-20952B68082A}"/>
              </a:ext>
            </a:extLst>
          </p:cNvPr>
          <p:cNvSpPr/>
          <p:nvPr/>
        </p:nvSpPr>
        <p:spPr>
          <a:xfrm rot="16200000">
            <a:off x="15214930" y="8869078"/>
            <a:ext cx="1651954" cy="44162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2000" noProof="1">
                <a:solidFill>
                  <a:srgbClr val="00B0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Gate 2</a:t>
            </a:r>
            <a:endParaRPr lang="fr-FR" sz="2000" baseline="30000" noProof="1">
              <a:solidFill>
                <a:srgbClr val="00B0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53416F6D-2C92-57D4-F4F6-7B192768B966}"/>
              </a:ext>
            </a:extLst>
          </p:cNvPr>
          <p:cNvSpPr/>
          <p:nvPr/>
        </p:nvSpPr>
        <p:spPr>
          <a:xfrm>
            <a:off x="14198952" y="7866655"/>
            <a:ext cx="820241" cy="7056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2</a:t>
            </a:r>
            <a:r>
              <a:rPr lang="fr-FR" sz="4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</a:p>
        </p:txBody>
      </p:sp>
      <p:sp>
        <p:nvSpPr>
          <p:cNvPr id="23" name="Text 1">
            <a:extLst>
              <a:ext uri="{FF2B5EF4-FFF2-40B4-BE49-F238E27FC236}">
                <a16:creationId xmlns:a16="http://schemas.microsoft.com/office/drawing/2014/main" id="{E54E8682-2EA0-0F21-7E2B-729BEF1BBC41}"/>
              </a:ext>
            </a:extLst>
          </p:cNvPr>
          <p:cNvSpPr/>
          <p:nvPr/>
        </p:nvSpPr>
        <p:spPr>
          <a:xfrm>
            <a:off x="15738837" y="7920641"/>
            <a:ext cx="820241" cy="7056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4</a:t>
            </a:r>
            <a:r>
              <a:rPr lang="fr-FR" sz="4000" baseline="30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+</a:t>
            </a:r>
          </a:p>
        </p:txBody>
      </p:sp>
      <p:sp>
        <p:nvSpPr>
          <p:cNvPr id="36" name="Text 1">
            <a:extLst>
              <a:ext uri="{FF2B5EF4-FFF2-40B4-BE49-F238E27FC236}">
                <a16:creationId xmlns:a16="http://schemas.microsoft.com/office/drawing/2014/main" id="{C77EA25B-DE18-5E0E-56FF-F37844985C34}"/>
              </a:ext>
            </a:extLst>
          </p:cNvPr>
          <p:cNvSpPr/>
          <p:nvPr/>
        </p:nvSpPr>
        <p:spPr>
          <a:xfrm>
            <a:off x="678239" y="7567252"/>
            <a:ext cx="11216526" cy="53867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Advantage: 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Datasets with huge statistics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4π solid angle → high multiplicities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Simple detection system</a:t>
            </a: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Drawback: 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Complicated </a:t>
            </a:r>
            <a:r>
              <a:rPr lang="el-GR" sz="4000" noProof="1">
                <a:solidFill>
                  <a:srgbClr val="1F3E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γ</a:t>
            </a:r>
            <a:r>
              <a:rPr lang="fr-FR" sz="4000" noProof="1">
                <a:solidFill>
                  <a:srgbClr val="1F3E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ray analysis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Cannot be applied on unknown nuclei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64BBCB01-0E8D-9591-1290-27F667A92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5451" y="8572270"/>
            <a:ext cx="1830242" cy="295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56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E19F9-22E2-ABF1-0533-B486F3F0C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52A7AE87-9AE5-A4BA-01DD-DB472335CBDA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</a:t>
            </a:r>
            <a:r>
              <a:rPr lang="fr-FR" sz="4800" noProof="1">
                <a:latin typeface="Lato" panose="020F0502020204030203" pitchFamily="34" charset="77"/>
              </a:rPr>
              <a:t>Principle of the Data Challenge</a:t>
            </a:r>
            <a:endParaRPr lang="en-US" sz="4800" noProof="1">
              <a:latin typeface="Lato" panose="020F0502020204030203" pitchFamily="34" charset="77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1F88D02C-BC26-080A-AFE3-C6C8F3715A60}"/>
              </a:ext>
            </a:extLst>
          </p:cNvPr>
          <p:cNvSpPr/>
          <p:nvPr/>
        </p:nvSpPr>
        <p:spPr>
          <a:xfrm>
            <a:off x="1" y="2211571"/>
            <a:ext cx="24383999" cy="11947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Two realistic datasets have been simulated (new physics has been added)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FA1335-2F8C-8F92-1A8D-B7DFA3B2CDA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2192001" y="3406365"/>
            <a:ext cx="0" cy="5810333"/>
          </a:xfrm>
          <a:prstGeom prst="line">
            <a:avLst/>
          </a:prstGeom>
          <a:ln w="63500" cap="rnd">
            <a:gradFill>
              <a:gsLst>
                <a:gs pos="71000">
                  <a:srgbClr val="3967C5">
                    <a:alpha val="5000"/>
                  </a:srgbClr>
                </a:gs>
                <a:gs pos="0">
                  <a:srgbClr val="3967C5">
                    <a:alpha val="2500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5A52EDE-E662-422B-E591-4469D6F6CA27}"/>
              </a:ext>
            </a:extLst>
          </p:cNvPr>
          <p:cNvSpPr/>
          <p:nvPr/>
        </p:nvSpPr>
        <p:spPr>
          <a:xfrm>
            <a:off x="297234" y="3573191"/>
            <a:ext cx="11597534" cy="5643508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20C7F455-D9F7-B2A8-7CB2-BD3AE0069425}"/>
              </a:ext>
            </a:extLst>
          </p:cNvPr>
          <p:cNvSpPr/>
          <p:nvPr/>
        </p:nvSpPr>
        <p:spPr>
          <a:xfrm>
            <a:off x="678242" y="4834847"/>
            <a:ext cx="11216526" cy="4047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u="sng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Simulation of an AGATA + VAMOS experiment</a:t>
            </a:r>
            <a:endParaRPr lang="en-US" sz="4000" u="sng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1028700" lvl="1" indent="-571500">
              <a:buFont typeface="Wingdings" pitchFamily="2" charset="2"/>
              <a:buChar char="Ø"/>
            </a:pP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Z and A of the emitting fragment are known</a:t>
            </a: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Dataset limited to multiplicity 1</a:t>
            </a: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u="sng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Goals</a:t>
            </a: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: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Calibrate and analyse the data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Produce multiplicity 1 spectra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8049B8B-CA5B-9E2F-47F6-EC68AC1BEEBE}"/>
              </a:ext>
            </a:extLst>
          </p:cNvPr>
          <p:cNvSpPr/>
          <p:nvPr/>
        </p:nvSpPr>
        <p:spPr>
          <a:xfrm>
            <a:off x="12489232" y="3573191"/>
            <a:ext cx="11597534" cy="5643508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5BCCA23F-3213-AEAD-EED4-2A0F65D9F447}"/>
              </a:ext>
            </a:extLst>
          </p:cNvPr>
          <p:cNvSpPr/>
          <p:nvPr/>
        </p:nvSpPr>
        <p:spPr>
          <a:xfrm>
            <a:off x="12870240" y="4834847"/>
            <a:ext cx="11216526" cy="4047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u="sng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Simulation of an EXILL experiment</a:t>
            </a:r>
            <a:endParaRPr lang="en-US" sz="4000" u="sng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1028700" lvl="1" indent="-571500">
              <a:buFont typeface="Wingdings" pitchFamily="2" charset="2"/>
              <a:buChar char="Ø"/>
            </a:pP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No identification of the emitting nucleus</a:t>
            </a: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High-multiplicity data</a:t>
            </a:r>
          </a:p>
          <a:p>
            <a:pPr marL="1028700" lvl="1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u="sng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Goals: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Calibrate and analyse the data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Produce gamma-gamma matrices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  <p:sp>
        <p:nvSpPr>
          <p:cNvPr id="29" name="Text 1">
            <a:extLst>
              <a:ext uri="{FF2B5EF4-FFF2-40B4-BE49-F238E27FC236}">
                <a16:creationId xmlns:a16="http://schemas.microsoft.com/office/drawing/2014/main" id="{937E9747-5F8A-88C2-912A-C81F65EC5F7E}"/>
              </a:ext>
            </a:extLst>
          </p:cNvPr>
          <p:cNvSpPr/>
          <p:nvPr/>
        </p:nvSpPr>
        <p:spPr>
          <a:xfrm>
            <a:off x="-1" y="9219205"/>
            <a:ext cx="24383999" cy="11947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Common objective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6D6D9229-B07C-D700-AFE1-38757DD8ADF9}"/>
              </a:ext>
            </a:extLst>
          </p:cNvPr>
          <p:cNvSpPr/>
          <p:nvPr/>
        </p:nvSpPr>
        <p:spPr>
          <a:xfrm>
            <a:off x="381900" y="10348685"/>
            <a:ext cx="23832747" cy="2419048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 1">
            <a:extLst>
              <a:ext uri="{FF2B5EF4-FFF2-40B4-BE49-F238E27FC236}">
                <a16:creationId xmlns:a16="http://schemas.microsoft.com/office/drawing/2014/main" id="{13827B13-DE5B-B791-2359-A872C314DE78}"/>
              </a:ext>
            </a:extLst>
          </p:cNvPr>
          <p:cNvSpPr/>
          <p:nvPr/>
        </p:nvSpPr>
        <p:spPr>
          <a:xfrm>
            <a:off x="381900" y="10580824"/>
            <a:ext cx="23704865" cy="24190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Cooperation between the two experiments to be able to reconstruct level schemes</a:t>
            </a:r>
          </a:p>
          <a:p>
            <a:pPr marL="1481138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AGATA teams will identify the first transitions</a:t>
            </a:r>
          </a:p>
          <a:p>
            <a:pPr marL="1481138" indent="-571500">
              <a:buFont typeface="Arial" panose="020B0604020202020204" pitchFamily="34" charset="0"/>
              <a:buChar char="•"/>
            </a:pP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EXILL teams will search for coincident </a:t>
            </a:r>
            <a:r>
              <a:rPr lang="el-G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γ </a:t>
            </a:r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rays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66A9CE53-67B9-0B6C-78B0-17C71384AD79}"/>
              </a:ext>
            </a:extLst>
          </p:cNvPr>
          <p:cNvSpPr/>
          <p:nvPr/>
        </p:nvSpPr>
        <p:spPr>
          <a:xfrm>
            <a:off x="0" y="3896381"/>
            <a:ext cx="12191999" cy="7441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Dataset </a:t>
            </a:r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AGATA</a:t>
            </a: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F5DF76D4-294A-EEA2-D29C-4A443B0DC485}"/>
              </a:ext>
            </a:extLst>
          </p:cNvPr>
          <p:cNvSpPr/>
          <p:nvPr/>
        </p:nvSpPr>
        <p:spPr>
          <a:xfrm>
            <a:off x="12192000" y="3896380"/>
            <a:ext cx="12191998" cy="7441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Dataset </a:t>
            </a:r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EXILL</a:t>
            </a:r>
          </a:p>
        </p:txBody>
      </p:sp>
      <p:sp>
        <p:nvSpPr>
          <p:cNvPr id="38" name="Text 1">
            <a:extLst>
              <a:ext uri="{FF2B5EF4-FFF2-40B4-BE49-F238E27FC236}">
                <a16:creationId xmlns:a16="http://schemas.microsoft.com/office/drawing/2014/main" id="{D14AE0A3-FC1E-AFB1-F9A6-A2C01BE30418}"/>
              </a:ext>
            </a:extLst>
          </p:cNvPr>
          <p:cNvSpPr/>
          <p:nvPr/>
        </p:nvSpPr>
        <p:spPr>
          <a:xfrm>
            <a:off x="11020175" y="11743466"/>
            <a:ext cx="11216525" cy="9149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b="1" noProof="1">
                <a:solidFill>
                  <a:srgbClr val="C0000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→ Together, we reconstruct new level schemes</a:t>
            </a:r>
          </a:p>
        </p:txBody>
      </p:sp>
    </p:spTree>
    <p:extLst>
      <p:ext uri="{BB962C8B-B14F-4D97-AF65-F5344CB8AC3E}">
        <p14:creationId xmlns:p14="http://schemas.microsoft.com/office/powerpoint/2010/main" val="3102560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34487-5E0E-BA99-FE32-751CB8421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95A33583-509C-0218-BA5E-A5E7F6C0CACA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</a:t>
            </a:r>
            <a:r>
              <a:rPr lang="fr-FR" sz="4800" noProof="1">
                <a:latin typeface="Lato" panose="020F0502020204030203" pitchFamily="34" charset="77"/>
              </a:rPr>
              <a:t>Principle of the Data Challenge</a:t>
            </a:r>
            <a:endParaRPr lang="en-US" sz="4800" noProof="1">
              <a:latin typeface="Lato" panose="020F0502020204030203" pitchFamily="34" charset="77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01E3793C-04E8-B828-524A-5FBB4957A4B4}"/>
              </a:ext>
            </a:extLst>
          </p:cNvPr>
          <p:cNvSpPr/>
          <p:nvPr/>
        </p:nvSpPr>
        <p:spPr>
          <a:xfrm>
            <a:off x="1" y="2211571"/>
            <a:ext cx="24383999" cy="11947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Main tasks for the week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AD80066-C54C-996E-6E97-555123875206}"/>
              </a:ext>
            </a:extLst>
          </p:cNvPr>
          <p:cNvSpPr/>
          <p:nvPr/>
        </p:nvSpPr>
        <p:spPr>
          <a:xfrm>
            <a:off x="297234" y="3573191"/>
            <a:ext cx="11597534" cy="4394400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3A25EE44-67C4-8F3C-29F6-DC3CF5AB8F26}"/>
              </a:ext>
            </a:extLst>
          </p:cNvPr>
          <p:cNvSpPr/>
          <p:nvPr/>
        </p:nvSpPr>
        <p:spPr>
          <a:xfrm>
            <a:off x="487738" y="3920447"/>
            <a:ext cx="11216526" cy="4047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Use GitLab collaboratively</a:t>
            </a: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Work with </a:t>
            </a: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forks</a:t>
            </a: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 and feature </a:t>
            </a: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branches</a:t>
            </a: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Use </a:t>
            </a: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issues</a:t>
            </a: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 and </a:t>
            </a: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merge requests</a:t>
            </a: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 effectively</a:t>
            </a: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Keep discussions and decisions </a:t>
            </a:r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traceable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30EBB06-705F-01C0-D99B-77E4F6ECAF64}"/>
              </a:ext>
            </a:extLst>
          </p:cNvPr>
          <p:cNvSpPr/>
          <p:nvPr/>
        </p:nvSpPr>
        <p:spPr>
          <a:xfrm>
            <a:off x="12489232" y="3573191"/>
            <a:ext cx="11597534" cy="4394400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00973AC-AFC7-3D6C-0131-4504A4D02F7A}"/>
              </a:ext>
            </a:extLst>
          </p:cNvPr>
          <p:cNvSpPr/>
          <p:nvPr/>
        </p:nvSpPr>
        <p:spPr>
          <a:xfrm>
            <a:off x="12679736" y="3920447"/>
            <a:ext cx="11216526" cy="4047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Build automated pipelines</a:t>
            </a: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Snakemake for reproducible analysis workflows</a:t>
            </a: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GitLab CI for builds, tests, and quality checks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072BA31-1641-69B1-1DA7-7792D00A4B77}"/>
              </a:ext>
            </a:extLst>
          </p:cNvPr>
          <p:cNvSpPr/>
          <p:nvPr/>
        </p:nvSpPr>
        <p:spPr>
          <a:xfrm>
            <a:off x="297234" y="8314847"/>
            <a:ext cx="11597534" cy="4394400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CF256769-16CF-12B8-7E27-3E92487F4B9B}"/>
              </a:ext>
            </a:extLst>
          </p:cNvPr>
          <p:cNvSpPr/>
          <p:nvPr/>
        </p:nvSpPr>
        <p:spPr>
          <a:xfrm>
            <a:off x="487738" y="8662103"/>
            <a:ext cx="11216526" cy="4047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Describe methods and outputs</a:t>
            </a: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Produce clear metadata for datasets and results</a:t>
            </a: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Document code and analysis choices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D5D2529-C664-C24F-5A28-A0A3119649C8}"/>
              </a:ext>
            </a:extLst>
          </p:cNvPr>
          <p:cNvSpPr/>
          <p:nvPr/>
        </p:nvSpPr>
        <p:spPr>
          <a:xfrm>
            <a:off x="12489232" y="8314847"/>
            <a:ext cx="11597534" cy="4394400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93876027-B44E-97E3-BFE5-F891EB3A14CC}"/>
              </a:ext>
            </a:extLst>
          </p:cNvPr>
          <p:cNvSpPr/>
          <p:nvPr/>
        </p:nvSpPr>
        <p:spPr>
          <a:xfrm>
            <a:off x="12679736" y="8662103"/>
            <a:ext cx="11216526" cy="4047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Team up and deliver</a:t>
            </a: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Align on shared goals and milestones</a:t>
            </a: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Split tasks and assign owners</a:t>
            </a:r>
          </a:p>
          <a:p>
            <a:pPr marL="1028700" lvl="1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Share progress, blockers, and results daily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722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A0A79-380A-58AC-B911-09C0DACF4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AFE8761-9979-37E4-E9DB-FD4581931E73}"/>
              </a:ext>
            </a:extLst>
          </p:cNvPr>
          <p:cNvSpPr/>
          <p:nvPr/>
        </p:nvSpPr>
        <p:spPr>
          <a:xfrm>
            <a:off x="297234" y="4066419"/>
            <a:ext cx="11597534" cy="8735181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1F38D6-4226-3C69-59EA-86FCE088BA07}"/>
              </a:ext>
            </a:extLst>
          </p:cNvPr>
          <p:cNvSpPr/>
          <p:nvPr/>
        </p:nvSpPr>
        <p:spPr>
          <a:xfrm>
            <a:off x="12489232" y="4066419"/>
            <a:ext cx="11597534" cy="8735181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8000">
                <a:schemeClr val="bg1">
                  <a:alpha val="0"/>
                </a:schemeClr>
              </a:gs>
            </a:gsLst>
            <a:lin ang="54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68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 : coins arrondis 83">
            <a:extLst>
              <a:ext uri="{FF2B5EF4-FFF2-40B4-BE49-F238E27FC236}">
                <a16:creationId xmlns:a16="http://schemas.microsoft.com/office/drawing/2014/main" id="{52C8550F-B46C-658B-8874-509E36AE0AFA}"/>
              </a:ext>
            </a:extLst>
          </p:cNvPr>
          <p:cNvSpPr/>
          <p:nvPr/>
        </p:nvSpPr>
        <p:spPr>
          <a:xfrm flipH="1">
            <a:off x="13016113" y="4329456"/>
            <a:ext cx="10419897" cy="396095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D2DFD4"/>
              </a:gs>
              <a:gs pos="0">
                <a:srgbClr val="D2DFD4">
                  <a:alpha val="10000"/>
                </a:srgbClr>
              </a:gs>
            </a:gsLst>
            <a:lin ang="0" scaled="0"/>
          </a:gradFill>
          <a:ln>
            <a:solidFill>
              <a:srgbClr val="F6F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01870A41-A461-47FB-6010-CFE9C3D3B4C9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</a:t>
            </a:r>
            <a:r>
              <a:rPr lang="fr-FR" sz="4800" noProof="1">
                <a:latin typeface="Lato" panose="020F0502020204030203" pitchFamily="34" charset="77"/>
              </a:rPr>
              <a:t>Principle of the Data Challenge</a:t>
            </a:r>
            <a:endParaRPr lang="en-US" sz="4800" noProof="1">
              <a:latin typeface="Lato" panose="020F0502020204030203" pitchFamily="34" charset="77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8D3F8B7D-A7F4-9BC0-229E-7124B98A869B}"/>
              </a:ext>
            </a:extLst>
          </p:cNvPr>
          <p:cNvSpPr/>
          <p:nvPr/>
        </p:nvSpPr>
        <p:spPr>
          <a:xfrm>
            <a:off x="1" y="2211571"/>
            <a:ext cx="24383999" cy="11947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Team composition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F2BA397-EDBD-EB68-E5A6-E63AB380D716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2192001" y="3406365"/>
            <a:ext cx="0" cy="5810333"/>
          </a:xfrm>
          <a:prstGeom prst="line">
            <a:avLst/>
          </a:prstGeom>
          <a:ln w="63500" cap="rnd">
            <a:gradFill>
              <a:gsLst>
                <a:gs pos="71000">
                  <a:srgbClr val="3967C5">
                    <a:alpha val="5000"/>
                  </a:srgbClr>
                </a:gs>
                <a:gs pos="0">
                  <a:srgbClr val="3967C5">
                    <a:alpha val="2500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1">
            <a:extLst>
              <a:ext uri="{FF2B5EF4-FFF2-40B4-BE49-F238E27FC236}">
                <a16:creationId xmlns:a16="http://schemas.microsoft.com/office/drawing/2014/main" id="{4C48E9FC-5C2C-AF20-2F7B-8B6FF4D7B9EF}"/>
              </a:ext>
            </a:extLst>
          </p:cNvPr>
          <p:cNvSpPr/>
          <p:nvPr/>
        </p:nvSpPr>
        <p:spPr>
          <a:xfrm>
            <a:off x="0" y="3322226"/>
            <a:ext cx="12191999" cy="7441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Dataset </a:t>
            </a:r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AGATA</a:t>
            </a: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2C7D15BA-32AF-43C1-84E8-CE48BD4769CA}"/>
              </a:ext>
            </a:extLst>
          </p:cNvPr>
          <p:cNvSpPr/>
          <p:nvPr/>
        </p:nvSpPr>
        <p:spPr>
          <a:xfrm>
            <a:off x="12192000" y="3322225"/>
            <a:ext cx="12191998" cy="7441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FR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Dataset </a:t>
            </a:r>
            <a:r>
              <a:rPr lang="fr-FR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EXILL</a:t>
            </a:r>
          </a:p>
        </p:txBody>
      </p:sp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035C245F-889F-4ACE-CFE4-7B63BD2C85BB}"/>
              </a:ext>
            </a:extLst>
          </p:cNvPr>
          <p:cNvSpPr/>
          <p:nvPr/>
        </p:nvSpPr>
        <p:spPr>
          <a:xfrm>
            <a:off x="914400" y="4329456"/>
            <a:ext cx="10419907" cy="396095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8DFFA"/>
              </a:gs>
              <a:gs pos="0">
                <a:srgbClr val="D0DAE8">
                  <a:alpha val="10156"/>
                </a:srgbClr>
              </a:gs>
            </a:gsLst>
            <a:lin ang="0" scaled="0"/>
          </a:gradFill>
          <a:ln>
            <a:solidFill>
              <a:srgbClr val="F6F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 5">
            <a:extLst>
              <a:ext uri="{FF2B5EF4-FFF2-40B4-BE49-F238E27FC236}">
                <a16:creationId xmlns:a16="http://schemas.microsoft.com/office/drawing/2014/main" id="{DD367729-1D36-6DBB-262B-663DE6253AC2}"/>
              </a:ext>
            </a:extLst>
          </p:cNvPr>
          <p:cNvSpPr/>
          <p:nvPr/>
        </p:nvSpPr>
        <p:spPr>
          <a:xfrm>
            <a:off x="1914178" y="5177075"/>
            <a:ext cx="9386542" cy="31133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 algn="l">
              <a:spcAft>
                <a:spcPts val="500"/>
              </a:spcAft>
              <a:buClr>
                <a:srgbClr val="00287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002877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Víctor Martínez Nouvilas</a:t>
            </a:r>
          </a:p>
          <a:p>
            <a:pPr marL="285750" indent="-285750" algn="l">
              <a:spcAft>
                <a:spcPts val="500"/>
              </a:spcAft>
              <a:buClr>
                <a:srgbClr val="00287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002877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Sandipan Dawn</a:t>
            </a:r>
          </a:p>
          <a:p>
            <a:pPr marL="285750" indent="-285750" algn="l">
              <a:spcAft>
                <a:spcPts val="500"/>
              </a:spcAft>
              <a:buClr>
                <a:srgbClr val="00287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002877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Francisca Filipa Pereira Barbosa Afonso</a:t>
            </a:r>
          </a:p>
          <a:p>
            <a:pPr marL="285750" indent="-285750" algn="l">
              <a:spcAft>
                <a:spcPts val="500"/>
              </a:spcAft>
              <a:buClr>
                <a:srgbClr val="00287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002877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Krzysztof Solak</a:t>
            </a:r>
          </a:p>
        </p:txBody>
      </p:sp>
      <p:sp>
        <p:nvSpPr>
          <p:cNvPr id="75" name="Text 5">
            <a:extLst>
              <a:ext uri="{FF2B5EF4-FFF2-40B4-BE49-F238E27FC236}">
                <a16:creationId xmlns:a16="http://schemas.microsoft.com/office/drawing/2014/main" id="{4CF50EDF-D13F-74A9-1F7E-DF97279E2745}"/>
              </a:ext>
            </a:extLst>
          </p:cNvPr>
          <p:cNvSpPr/>
          <p:nvPr/>
        </p:nvSpPr>
        <p:spPr>
          <a:xfrm>
            <a:off x="4106920" y="4448201"/>
            <a:ext cx="3967698" cy="7547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spcAft>
                <a:spcPts val="500"/>
              </a:spcAft>
              <a:buClr>
                <a:srgbClr val="9EC7E2"/>
              </a:buClr>
              <a:buSzPct val="120000"/>
            </a:pPr>
            <a:r>
              <a:rPr lang="en-US" sz="4000" noProof="1">
                <a:solidFill>
                  <a:srgbClr val="0028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 Saber</a:t>
            </a: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12106C39-522D-F5E4-C796-9F2DCF83B422}"/>
              </a:ext>
            </a:extLst>
          </p:cNvPr>
          <p:cNvSpPr/>
          <p:nvPr/>
        </p:nvSpPr>
        <p:spPr>
          <a:xfrm>
            <a:off x="880817" y="8553445"/>
            <a:ext cx="10419903" cy="396095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FD1F8"/>
              </a:gs>
              <a:gs pos="0">
                <a:srgbClr val="CFD1F8">
                  <a:alpha val="10000"/>
                </a:srgbClr>
              </a:gs>
            </a:gsLst>
            <a:lin ang="0" scaled="0"/>
          </a:gradFill>
          <a:ln>
            <a:solidFill>
              <a:srgbClr val="F6F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 5">
            <a:extLst>
              <a:ext uri="{FF2B5EF4-FFF2-40B4-BE49-F238E27FC236}">
                <a16:creationId xmlns:a16="http://schemas.microsoft.com/office/drawing/2014/main" id="{7C24DBFC-6798-7B0C-0F9F-7B9A3B416F4B}"/>
              </a:ext>
            </a:extLst>
          </p:cNvPr>
          <p:cNvSpPr/>
          <p:nvPr/>
        </p:nvSpPr>
        <p:spPr>
          <a:xfrm>
            <a:off x="1914178" y="9393513"/>
            <a:ext cx="9386542" cy="31133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 algn="l">
              <a:spcAft>
                <a:spcPts val="500"/>
              </a:spcAft>
              <a:buClr>
                <a:srgbClr val="5D5F9A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5D5F9A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Piotr Garczyński</a:t>
            </a:r>
          </a:p>
          <a:p>
            <a:pPr marL="285750" indent="-285750" algn="l">
              <a:spcAft>
                <a:spcPts val="500"/>
              </a:spcAft>
              <a:buClr>
                <a:srgbClr val="5D5F9A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5D5F9A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Natalia Thomas</a:t>
            </a:r>
          </a:p>
          <a:p>
            <a:pPr marL="285750" indent="-285750" algn="l">
              <a:spcAft>
                <a:spcPts val="500"/>
              </a:spcAft>
              <a:buClr>
                <a:srgbClr val="5D5F9A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5D5F9A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Sebastián Gómez García</a:t>
            </a:r>
          </a:p>
          <a:p>
            <a:pPr marL="285750" indent="-285750" algn="l">
              <a:spcAft>
                <a:spcPts val="500"/>
              </a:spcAft>
              <a:buClr>
                <a:srgbClr val="5D5F9A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5D5F9A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Isaac ZEGHNI</a:t>
            </a:r>
          </a:p>
          <a:p>
            <a:pPr marL="285750" indent="-285750" algn="l">
              <a:spcAft>
                <a:spcPts val="500"/>
              </a:spcAft>
              <a:buClr>
                <a:srgbClr val="5D5F9A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5D5F9A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Lou Dienis</a:t>
            </a:r>
          </a:p>
          <a:p>
            <a:pPr marL="285750" indent="-285750" algn="l">
              <a:spcAft>
                <a:spcPts val="500"/>
              </a:spcAft>
              <a:buClr>
                <a:srgbClr val="5D5F9A"/>
              </a:buClr>
              <a:buSzPct val="120000"/>
              <a:buFont typeface="Arial" panose="020B0604020202020204" pitchFamily="34" charset="0"/>
              <a:buChar char="•"/>
            </a:pPr>
            <a:endParaRPr lang="en-US" sz="3600" noProof="1">
              <a:solidFill>
                <a:srgbClr val="5D5F9A"/>
              </a:solidFill>
              <a:latin typeface="Calibri" panose="020F0502020204030204" pitchFamily="34" charset="0"/>
              <a:ea typeface="Calibri" pitchFamily="34" charset="-122"/>
              <a:cs typeface="Calibri" panose="020F0502020204030204" pitchFamily="34" charset="0"/>
            </a:endParaRPr>
          </a:p>
          <a:p>
            <a:pPr marL="285750" indent="-285750" algn="l">
              <a:spcAft>
                <a:spcPts val="500"/>
              </a:spcAft>
              <a:buClr>
                <a:srgbClr val="5D5F9A"/>
              </a:buClr>
              <a:buSzPct val="120000"/>
              <a:buFont typeface="Arial" panose="020B0604020202020204" pitchFamily="34" charset="0"/>
              <a:buChar char="•"/>
            </a:pPr>
            <a:endParaRPr lang="en-US" sz="3600" noProof="1">
              <a:solidFill>
                <a:srgbClr val="5D5F9A"/>
              </a:solidFill>
              <a:latin typeface="Calibri" panose="020F0502020204030204" pitchFamily="34" charset="0"/>
              <a:ea typeface="Calibri" pitchFamily="34" charset="-122"/>
              <a:cs typeface="Calibri" panose="020F0502020204030204" pitchFamily="34" charset="0"/>
            </a:endParaRPr>
          </a:p>
        </p:txBody>
      </p:sp>
      <p:sp>
        <p:nvSpPr>
          <p:cNvPr id="80" name="Text 5">
            <a:extLst>
              <a:ext uri="{FF2B5EF4-FFF2-40B4-BE49-F238E27FC236}">
                <a16:creationId xmlns:a16="http://schemas.microsoft.com/office/drawing/2014/main" id="{1C00AE5B-1A46-E66F-0412-08F954967CBF}"/>
              </a:ext>
            </a:extLst>
          </p:cNvPr>
          <p:cNvSpPr/>
          <p:nvPr/>
        </p:nvSpPr>
        <p:spPr>
          <a:xfrm>
            <a:off x="4106920" y="8664639"/>
            <a:ext cx="3967698" cy="7547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spcAft>
                <a:spcPts val="500"/>
              </a:spcAft>
              <a:buClr>
                <a:srgbClr val="9EC7E2"/>
              </a:buClr>
              <a:buSzPct val="120000"/>
            </a:pPr>
            <a:r>
              <a:rPr lang="en-US" sz="4000" noProof="1">
                <a:solidFill>
                  <a:srgbClr val="5D5F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Merge Dagger</a:t>
            </a:r>
          </a:p>
        </p:txBody>
      </p:sp>
      <p:sp>
        <p:nvSpPr>
          <p:cNvPr id="82" name="Text 5">
            <a:extLst>
              <a:ext uri="{FF2B5EF4-FFF2-40B4-BE49-F238E27FC236}">
                <a16:creationId xmlns:a16="http://schemas.microsoft.com/office/drawing/2014/main" id="{56475243-284D-1177-A713-883ED5F46575}"/>
              </a:ext>
            </a:extLst>
          </p:cNvPr>
          <p:cNvSpPr/>
          <p:nvPr/>
        </p:nvSpPr>
        <p:spPr>
          <a:xfrm>
            <a:off x="14049471" y="5177073"/>
            <a:ext cx="9386542" cy="31133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 algn="l">
              <a:spcAft>
                <a:spcPts val="500"/>
              </a:spcAft>
              <a:buClr>
                <a:srgbClr val="626B4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626B40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Juan Francisco Gonzalez Linares</a:t>
            </a:r>
          </a:p>
          <a:p>
            <a:pPr marL="285750" indent="-285750" algn="l">
              <a:spcAft>
                <a:spcPts val="500"/>
              </a:spcAft>
              <a:buClr>
                <a:srgbClr val="626B4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626B40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Juan Fuentes Lois</a:t>
            </a:r>
          </a:p>
          <a:p>
            <a:pPr marL="285750" indent="-285750">
              <a:spcAft>
                <a:spcPts val="500"/>
              </a:spcAft>
              <a:buClr>
                <a:srgbClr val="626B4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626B40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Vskchintamani Sai Sisir Chandrachud Malladi</a:t>
            </a:r>
          </a:p>
          <a:p>
            <a:pPr marL="285750" indent="-285750">
              <a:spcAft>
                <a:spcPts val="500"/>
              </a:spcAft>
              <a:buClr>
                <a:srgbClr val="626B4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626B40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Elias Arnqvist</a:t>
            </a:r>
          </a:p>
          <a:p>
            <a:pPr marL="285750" indent="-285750">
              <a:spcAft>
                <a:spcPts val="500"/>
              </a:spcAft>
              <a:buClr>
                <a:srgbClr val="626B4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626B40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Keon Hee Kim</a:t>
            </a:r>
          </a:p>
        </p:txBody>
      </p:sp>
      <p:sp>
        <p:nvSpPr>
          <p:cNvPr id="83" name="Text 5">
            <a:extLst>
              <a:ext uri="{FF2B5EF4-FFF2-40B4-BE49-F238E27FC236}">
                <a16:creationId xmlns:a16="http://schemas.microsoft.com/office/drawing/2014/main" id="{856CC291-54BA-02C5-6731-60A482FBFB4D}"/>
              </a:ext>
            </a:extLst>
          </p:cNvPr>
          <p:cNvSpPr/>
          <p:nvPr/>
        </p:nvSpPr>
        <p:spPr>
          <a:xfrm>
            <a:off x="16242213" y="4448199"/>
            <a:ext cx="3967698" cy="7547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spcAft>
                <a:spcPts val="500"/>
              </a:spcAft>
              <a:buClr>
                <a:srgbClr val="9EC7E2"/>
              </a:buClr>
              <a:buSzPct val="120000"/>
            </a:pPr>
            <a:r>
              <a:rPr lang="en-US" sz="4000" noProof="1">
                <a:solidFill>
                  <a:srgbClr val="626B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 Claymore</a:t>
            </a:r>
          </a:p>
        </p:txBody>
      </p:sp>
      <p:sp>
        <p:nvSpPr>
          <p:cNvPr id="85" name="Rectangle : coins arrondis 84">
            <a:extLst>
              <a:ext uri="{FF2B5EF4-FFF2-40B4-BE49-F238E27FC236}">
                <a16:creationId xmlns:a16="http://schemas.microsoft.com/office/drawing/2014/main" id="{4D15CEDC-A133-0FDB-A15F-F121374E0896}"/>
              </a:ext>
            </a:extLst>
          </p:cNvPr>
          <p:cNvSpPr/>
          <p:nvPr/>
        </p:nvSpPr>
        <p:spPr>
          <a:xfrm flipH="1">
            <a:off x="13016111" y="8664639"/>
            <a:ext cx="10419895" cy="384975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BD7A1"/>
              </a:gs>
              <a:gs pos="0">
                <a:srgbClr val="FBD7A1">
                  <a:alpha val="10000"/>
                </a:srgbClr>
              </a:gs>
            </a:gsLst>
            <a:lin ang="0" scaled="0"/>
          </a:gradFill>
          <a:ln>
            <a:solidFill>
              <a:srgbClr val="F6F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 5">
            <a:extLst>
              <a:ext uri="{FF2B5EF4-FFF2-40B4-BE49-F238E27FC236}">
                <a16:creationId xmlns:a16="http://schemas.microsoft.com/office/drawing/2014/main" id="{26762302-1F0E-019E-4867-AF1ECBF79CD0}"/>
              </a:ext>
            </a:extLst>
          </p:cNvPr>
          <p:cNvSpPr/>
          <p:nvPr/>
        </p:nvSpPr>
        <p:spPr>
          <a:xfrm>
            <a:off x="14049471" y="9510945"/>
            <a:ext cx="9386542" cy="31133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 algn="l">
              <a:spcAft>
                <a:spcPts val="500"/>
              </a:spcAft>
              <a:buClr>
                <a:srgbClr val="A1632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A1632F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Konstantina Palli</a:t>
            </a:r>
          </a:p>
          <a:p>
            <a:pPr marL="285750" indent="-285750" algn="l">
              <a:spcAft>
                <a:spcPts val="500"/>
              </a:spcAft>
              <a:buClr>
                <a:srgbClr val="A1632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A1632F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Yuma Ohsawa</a:t>
            </a:r>
          </a:p>
          <a:p>
            <a:pPr marL="285750" indent="-285750" algn="l">
              <a:spcAft>
                <a:spcPts val="500"/>
              </a:spcAft>
              <a:buClr>
                <a:srgbClr val="A1632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A1632F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Francesco Esposito</a:t>
            </a:r>
          </a:p>
          <a:p>
            <a:pPr marL="285750" indent="-285750" algn="l">
              <a:spcAft>
                <a:spcPts val="500"/>
              </a:spcAft>
              <a:buClr>
                <a:srgbClr val="A1632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600" noProof="1">
                <a:solidFill>
                  <a:srgbClr val="A1632F"/>
                </a:solidFill>
                <a:latin typeface="Calibri" panose="020F0502020204030204" pitchFamily="34" charset="0"/>
                <a:ea typeface="Calibri" pitchFamily="34" charset="-122"/>
                <a:cs typeface="Calibri" panose="020F0502020204030204" pitchFamily="34" charset="0"/>
              </a:rPr>
              <a:t>Francisco Geraldes Barba</a:t>
            </a:r>
          </a:p>
        </p:txBody>
      </p:sp>
      <p:sp>
        <p:nvSpPr>
          <p:cNvPr id="87" name="Text 5">
            <a:extLst>
              <a:ext uri="{FF2B5EF4-FFF2-40B4-BE49-F238E27FC236}">
                <a16:creationId xmlns:a16="http://schemas.microsoft.com/office/drawing/2014/main" id="{654EDFDC-6CDA-9E5F-20FE-E2F774D2B34F}"/>
              </a:ext>
            </a:extLst>
          </p:cNvPr>
          <p:cNvSpPr/>
          <p:nvPr/>
        </p:nvSpPr>
        <p:spPr>
          <a:xfrm>
            <a:off x="16242213" y="8782071"/>
            <a:ext cx="3967698" cy="7547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spcAft>
                <a:spcPts val="500"/>
              </a:spcAft>
              <a:buClr>
                <a:srgbClr val="9EC7E2"/>
              </a:buClr>
              <a:buSzPct val="120000"/>
            </a:pPr>
            <a:r>
              <a:rPr lang="en-US" sz="4000" noProof="1">
                <a:solidFill>
                  <a:srgbClr val="A163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Fork Gladius</a:t>
            </a:r>
          </a:p>
        </p:txBody>
      </p:sp>
    </p:spTree>
    <p:extLst>
      <p:ext uri="{BB962C8B-B14F-4D97-AF65-F5344CB8AC3E}">
        <p14:creationId xmlns:p14="http://schemas.microsoft.com/office/powerpoint/2010/main" val="2806175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1FB33-1568-E6E5-8DA3-55C78E73B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2409337-0838-6D75-4E19-C484F9AE3A3E}"/>
              </a:ext>
            </a:extLst>
          </p:cNvPr>
          <p:cNvSpPr/>
          <p:nvPr/>
        </p:nvSpPr>
        <p:spPr>
          <a:xfrm>
            <a:off x="303670" y="2671502"/>
            <a:ext cx="13960244" cy="3141470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9000">
                <a:schemeClr val="bg1">
                  <a:alpha val="0"/>
                </a:schemeClr>
              </a:gs>
            </a:gsLst>
            <a:lin ang="27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51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24BFEFA1-C765-8F0A-7906-74FD25FBCEA4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Scientific context: fundamentals of nuclear structure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03AD4F0-1B33-525A-72C9-45BD638DFA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/>
        </p:blipFill>
        <p:spPr>
          <a:xfrm>
            <a:off x="4294296" y="2437372"/>
            <a:ext cx="15795408" cy="10421037"/>
          </a:xfrm>
          <a:prstGeom prst="rect">
            <a:avLst/>
          </a:prstGeom>
        </p:spPr>
      </p:pic>
      <p:sp>
        <p:nvSpPr>
          <p:cNvPr id="30" name="Text 1">
            <a:extLst>
              <a:ext uri="{FF2B5EF4-FFF2-40B4-BE49-F238E27FC236}">
                <a16:creationId xmlns:a16="http://schemas.microsoft.com/office/drawing/2014/main" id="{3A3E13FD-D440-15CE-9869-BB5BE3BF22A3}"/>
              </a:ext>
            </a:extLst>
          </p:cNvPr>
          <p:cNvSpPr/>
          <p:nvPr/>
        </p:nvSpPr>
        <p:spPr>
          <a:xfrm>
            <a:off x="855221" y="2716500"/>
            <a:ext cx="12278888" cy="28114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Stable nuclei nuclear chart </a:t>
            </a:r>
          </a:p>
          <a:p>
            <a:pPr marL="581025" indent="-581025">
              <a:lnSpc>
                <a:spcPct val="125000"/>
              </a:lnSpc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Origins of our understanding of the atomic nucleus</a:t>
            </a:r>
          </a:p>
          <a:p>
            <a:pPr marL="581025" indent="-581025">
              <a:lnSpc>
                <a:spcPct val="125000"/>
              </a:lnSpc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Nucleons are organized in shells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73AAAFF-79C0-721A-5D11-76E983536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675" y="6272903"/>
            <a:ext cx="3999808" cy="382481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11AAAD4-1695-A443-5023-80219C8F8C4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84" y="7453990"/>
            <a:ext cx="6879772" cy="4807439"/>
          </a:xfrm>
          <a:prstGeom prst="rect">
            <a:avLst/>
          </a:prstGeom>
        </p:spPr>
      </p:pic>
      <p:sp>
        <p:nvSpPr>
          <p:cNvPr id="41" name="Text 1">
            <a:extLst>
              <a:ext uri="{FF2B5EF4-FFF2-40B4-BE49-F238E27FC236}">
                <a16:creationId xmlns:a16="http://schemas.microsoft.com/office/drawing/2014/main" id="{57553532-EA67-F12A-339B-4ECAC690E9AB}"/>
              </a:ext>
            </a:extLst>
          </p:cNvPr>
          <p:cNvSpPr/>
          <p:nvPr/>
        </p:nvSpPr>
        <p:spPr>
          <a:xfrm>
            <a:off x="303670" y="10165241"/>
            <a:ext cx="4572711" cy="150326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Electrons organized </a:t>
            </a:r>
            <a:b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</a:b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in electronic shells</a:t>
            </a:r>
          </a:p>
        </p:txBody>
      </p:sp>
      <p:sp>
        <p:nvSpPr>
          <p:cNvPr id="42" name="Text 1">
            <a:extLst>
              <a:ext uri="{FF2B5EF4-FFF2-40B4-BE49-F238E27FC236}">
                <a16:creationId xmlns:a16="http://schemas.microsoft.com/office/drawing/2014/main" id="{1BDC3966-29BB-97CB-5FA8-5A1AC63AE2E8}"/>
              </a:ext>
            </a:extLst>
          </p:cNvPr>
          <p:cNvSpPr/>
          <p:nvPr/>
        </p:nvSpPr>
        <p:spPr>
          <a:xfrm>
            <a:off x="18026742" y="5950723"/>
            <a:ext cx="4572711" cy="150326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Nucleons organized </a:t>
            </a:r>
            <a:b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</a:b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in nuclear shells</a:t>
            </a:r>
          </a:p>
        </p:txBody>
      </p:sp>
    </p:spTree>
    <p:extLst>
      <p:ext uri="{BB962C8B-B14F-4D97-AF65-F5344CB8AC3E}">
        <p14:creationId xmlns:p14="http://schemas.microsoft.com/office/powerpoint/2010/main" val="257843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E74FD-8128-72D4-85FC-14C3B8014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2B3597E-F385-9781-A159-116E8B58C55F}"/>
              </a:ext>
            </a:extLst>
          </p:cNvPr>
          <p:cNvSpPr/>
          <p:nvPr/>
        </p:nvSpPr>
        <p:spPr>
          <a:xfrm>
            <a:off x="303670" y="2671502"/>
            <a:ext cx="13960244" cy="3141470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9000">
                <a:schemeClr val="bg1">
                  <a:alpha val="0"/>
                </a:schemeClr>
              </a:gs>
            </a:gsLst>
            <a:lin ang="27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51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60791BB4-93E0-67AF-A5D5-02481C7B89D3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Scientific context: fundamentals of nuclear structure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4C34BBA-C108-FFFE-70DE-6A8D1FA3DD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/>
        </p:blipFill>
        <p:spPr>
          <a:xfrm>
            <a:off x="4294296" y="2437372"/>
            <a:ext cx="15795408" cy="10421036"/>
          </a:xfrm>
          <a:prstGeom prst="rect">
            <a:avLst/>
          </a:prstGeom>
        </p:spPr>
      </p:pic>
      <p:sp>
        <p:nvSpPr>
          <p:cNvPr id="30" name="Text 1">
            <a:extLst>
              <a:ext uri="{FF2B5EF4-FFF2-40B4-BE49-F238E27FC236}">
                <a16:creationId xmlns:a16="http://schemas.microsoft.com/office/drawing/2014/main" id="{D3273C84-C6AC-2B1A-CCE9-003E4A588584}"/>
              </a:ext>
            </a:extLst>
          </p:cNvPr>
          <p:cNvSpPr/>
          <p:nvPr/>
        </p:nvSpPr>
        <p:spPr>
          <a:xfrm>
            <a:off x="855221" y="2716500"/>
            <a:ext cx="12278888" cy="28114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Stable nuclei nuclear chart </a:t>
            </a:r>
          </a:p>
          <a:p>
            <a:pPr marL="581025" indent="-581025">
              <a:lnSpc>
                <a:spcPct val="125000"/>
              </a:lnSpc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Origins of our understanding of the atomic nucleus</a:t>
            </a:r>
          </a:p>
          <a:p>
            <a:pPr marL="581025" indent="-581025">
              <a:lnSpc>
                <a:spcPct val="125000"/>
              </a:lnSpc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Nucleons are organized in shells</a:t>
            </a:r>
          </a:p>
          <a:p>
            <a:pPr marL="581025" indent="-581025">
              <a:lnSpc>
                <a:spcPct val="125000"/>
              </a:lnSpc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Evidence of magic numbers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B6BE47-A28E-87DA-3889-0CB8B2A9C4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314" y="4537694"/>
            <a:ext cx="8113170" cy="83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56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1FDA2-8F91-B1E6-BC48-68A4192E3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F65C51D-6FC1-C6D2-7D31-505195E58286}"/>
              </a:ext>
            </a:extLst>
          </p:cNvPr>
          <p:cNvSpPr/>
          <p:nvPr/>
        </p:nvSpPr>
        <p:spPr>
          <a:xfrm>
            <a:off x="303670" y="2671502"/>
            <a:ext cx="13960244" cy="3989100"/>
          </a:xfrm>
          <a:prstGeom prst="roundRect">
            <a:avLst>
              <a:gd name="adj" fmla="val 5648"/>
            </a:avLst>
          </a:prstGeom>
          <a:gradFill>
            <a:gsLst>
              <a:gs pos="0">
                <a:schemeClr val="bg1">
                  <a:alpha val="76028"/>
                </a:schemeClr>
              </a:gs>
              <a:gs pos="51000">
                <a:schemeClr val="bg1">
                  <a:alpha val="0"/>
                </a:schemeClr>
              </a:gs>
              <a:gs pos="99000">
                <a:schemeClr val="bg1">
                  <a:alpha val="0"/>
                </a:schemeClr>
              </a:gs>
            </a:gsLst>
            <a:lin ang="2700000" scaled="0"/>
          </a:gradFill>
          <a:ln w="63500">
            <a:gradFill>
              <a:gsLst>
                <a:gs pos="0">
                  <a:srgbClr val="3967C5">
                    <a:alpha val="25136"/>
                  </a:srgbClr>
                </a:gs>
                <a:gs pos="51000">
                  <a:srgbClr val="3967C5">
                    <a:alpha val="0"/>
                  </a:srgbClr>
                </a:gs>
                <a:gs pos="100000">
                  <a:srgbClr val="3967C5">
                    <a:alpha val="0"/>
                  </a:srgb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825C86A3-9DC6-4BAD-97CB-650E2D3244E7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Scientific context: fundamentals of nuclear structure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2C74639-6FBD-108B-F8A2-35F0AA2CA8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/>
        </p:blipFill>
        <p:spPr>
          <a:xfrm>
            <a:off x="4294296" y="2440649"/>
            <a:ext cx="15795408" cy="10414482"/>
          </a:xfrm>
          <a:prstGeom prst="rect">
            <a:avLst/>
          </a:prstGeom>
        </p:spPr>
      </p:pic>
      <p:sp>
        <p:nvSpPr>
          <p:cNvPr id="30" name="Text 1">
            <a:extLst>
              <a:ext uri="{FF2B5EF4-FFF2-40B4-BE49-F238E27FC236}">
                <a16:creationId xmlns:a16="http://schemas.microsoft.com/office/drawing/2014/main" id="{BFCD546E-6E5E-4151-D1B4-F8401227F088}"/>
              </a:ext>
            </a:extLst>
          </p:cNvPr>
          <p:cNvSpPr/>
          <p:nvPr/>
        </p:nvSpPr>
        <p:spPr>
          <a:xfrm>
            <a:off x="855220" y="2716500"/>
            <a:ext cx="12164093" cy="39891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4000" b="1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Exotic nuclei </a:t>
            </a:r>
          </a:p>
          <a:p>
            <a:pPr marL="581025" indent="-581025">
              <a:lnSpc>
                <a:spcPct val="125000"/>
              </a:lnSpc>
              <a:buFont typeface="Wingdings" pitchFamily="2" charset="2"/>
              <a:buChar char="Ø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p–n imbalance can enhance certain phenomena:</a:t>
            </a:r>
          </a:p>
          <a:p>
            <a:pPr marL="1000125" indent="-571500">
              <a:lnSpc>
                <a:spcPct val="125000"/>
              </a:lnSpc>
              <a:buFont typeface="Times Roman"/>
              <a:buChar char="➥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Emergence of collective motion</a:t>
            </a:r>
          </a:p>
          <a:p>
            <a:pPr marL="1000125" indent="-571500">
              <a:lnSpc>
                <a:spcPct val="125000"/>
              </a:lnSpc>
              <a:buFont typeface="Times Roman"/>
              <a:buChar char="➥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Modification of shell structure / magic numbers</a:t>
            </a:r>
          </a:p>
          <a:p>
            <a:pPr marL="1000125" indent="-571500">
              <a:lnSpc>
                <a:spcPct val="125000"/>
              </a:lnSpc>
              <a:buFont typeface="Times Roman"/>
              <a:buChar char="➥"/>
            </a:pPr>
            <a:r>
              <a:rPr lang="en-US" sz="4000" noProof="1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Shape transitions</a:t>
            </a:r>
          </a:p>
          <a:p>
            <a:pPr marL="1000125" indent="-571500">
              <a:lnSpc>
                <a:spcPct val="125000"/>
              </a:lnSpc>
              <a:buFont typeface="Times Roman"/>
              <a:buChar char="➥"/>
            </a:pPr>
            <a:endParaRPr lang="en-US" sz="4000" noProof="1">
              <a:solidFill>
                <a:srgbClr val="1F3E50"/>
              </a:solidFill>
              <a:latin typeface="Calibri" pitchFamily="34" charset="0"/>
              <a:ea typeface="Verdana" panose="020B0604030504040204" pitchFamily="34" charset="0"/>
              <a:cs typeface="Calibri" pitchFamily="34" charset="-12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BFCF56-ECD8-69DC-6189-0398DA003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967" y="8448585"/>
            <a:ext cx="5305723" cy="53057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5D36EC1-D61A-1CEC-29DB-2AE6B43E39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68" y="4980279"/>
            <a:ext cx="5211595" cy="52115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AC717DB-1B2A-FDC7-F839-3BFF3D6465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15" y="8383839"/>
            <a:ext cx="5211595" cy="52115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0183A57-03FD-AC57-5934-FDB843E9119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2" t="26845" r="26370" b="26191"/>
          <a:stretch>
            <a:fillRect/>
          </a:stretch>
        </p:blipFill>
        <p:spPr>
          <a:xfrm>
            <a:off x="20930833" y="9770492"/>
            <a:ext cx="2694066" cy="265702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9787A1C-BBB0-8CC0-B93D-ECCA07E7460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9" t="25868" r="27144" b="26382"/>
          <a:stretch>
            <a:fillRect/>
          </a:stretch>
        </p:blipFill>
        <p:spPr>
          <a:xfrm>
            <a:off x="20930833" y="3093792"/>
            <a:ext cx="2694066" cy="274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3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05873-9775-BB71-8584-89240F193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D3A81D0C-FF40-C0D7-3E3A-C54778EDD8E4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Scientific context: how to probe nuclear structure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8C7D590C-10CF-A01A-E475-55F8AD325C8B}"/>
              </a:ext>
            </a:extLst>
          </p:cNvPr>
          <p:cNvSpPr/>
          <p:nvPr/>
        </p:nvSpPr>
        <p:spPr>
          <a:xfrm>
            <a:off x="0" y="2649844"/>
            <a:ext cx="24383999" cy="11947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Excitation energy populates </a:t>
            </a:r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different excited-state configurations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0EBFD1-8721-9072-8EE8-BC4983E8D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191" y="5029200"/>
            <a:ext cx="17443617" cy="603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4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CDB12-B209-C06B-BB93-8A6F2F50A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67435F2E-2087-CDC9-30CF-9DF733D1DC2C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Scientific context: how to probe nuclear structure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532007-5D15-C562-E4C7-F68A90E101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70193" y="5029200"/>
            <a:ext cx="17443612" cy="6036956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0526E78B-9B5A-59D8-2D7E-9537043F28C8}"/>
              </a:ext>
            </a:extLst>
          </p:cNvPr>
          <p:cNvSpPr/>
          <p:nvPr/>
        </p:nvSpPr>
        <p:spPr>
          <a:xfrm>
            <a:off x="0" y="2649844"/>
            <a:ext cx="24383999" cy="11947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Excitation energy populates </a:t>
            </a:r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different excited-state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67431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596D1-FE06-4939-D0B6-75D8A7660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882E5E0D-9BE0-2B78-4EEB-EADFC47B5CCD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Scientific context: how to probe nuclear structure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E61313-BC07-8C7C-71D4-FA5857CFD8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70193" y="5029200"/>
            <a:ext cx="17443612" cy="6036956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7E92CA1C-30C5-FDF2-9EEF-B450A475393C}"/>
              </a:ext>
            </a:extLst>
          </p:cNvPr>
          <p:cNvSpPr/>
          <p:nvPr/>
        </p:nvSpPr>
        <p:spPr>
          <a:xfrm>
            <a:off x="0" y="2649844"/>
            <a:ext cx="24383999" cy="11947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Excitation energy populates </a:t>
            </a:r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different excited-state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440938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DBC51-0CE4-3248-3DF5-2DEB305B0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97FDD1CB-75B7-4B69-D1FD-FF6ECF287039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Scientific context: how to probe nuclear structure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348735-9770-2C70-1744-EEC3FC1AF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70193" y="5029200"/>
            <a:ext cx="17443612" cy="6036956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5D99D471-EBC4-3EB3-4D67-30597F73E3B3}"/>
              </a:ext>
            </a:extLst>
          </p:cNvPr>
          <p:cNvSpPr/>
          <p:nvPr/>
        </p:nvSpPr>
        <p:spPr>
          <a:xfrm>
            <a:off x="0" y="2649844"/>
            <a:ext cx="24383999" cy="11947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Excitation energy populates </a:t>
            </a:r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different excited-state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825242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39488-AD38-8176-7DF4-900963DDA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dvancements of γ-ray spectroscopy of isotopically identified fission fragments with AGATA and VAMOS++">
            <a:extLst>
              <a:ext uri="{FF2B5EF4-FFF2-40B4-BE49-F238E27FC236}">
                <a16:creationId xmlns:a16="http://schemas.microsoft.com/office/drawing/2014/main" id="{761902DA-B838-6060-6503-9AAFA9578D08}"/>
              </a:ext>
            </a:extLst>
          </p:cNvPr>
          <p:cNvSpPr/>
          <p:nvPr/>
        </p:nvSpPr>
        <p:spPr>
          <a:xfrm>
            <a:off x="0" y="1288480"/>
            <a:ext cx="24384000" cy="923091"/>
          </a:xfrm>
          <a:prstGeom prst="rect">
            <a:avLst/>
          </a:prstGeom>
          <a:solidFill>
            <a:srgbClr val="8B1E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r>
              <a:rPr lang="en-US" sz="4800" noProof="1">
                <a:latin typeface="Lato" panose="020F0502020204030203" pitchFamily="34" charset="77"/>
              </a:rPr>
              <a:t>	Scientific context: how to probe nuclear structure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2B9C52-2B0B-53EF-6EE1-7B03C43125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70193" y="5029200"/>
            <a:ext cx="17443612" cy="6036956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912BC568-DFF6-FFBC-C459-656BB71FAFFD}"/>
              </a:ext>
            </a:extLst>
          </p:cNvPr>
          <p:cNvSpPr/>
          <p:nvPr/>
        </p:nvSpPr>
        <p:spPr>
          <a:xfrm>
            <a:off x="0" y="2649844"/>
            <a:ext cx="24383999" cy="11947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Excitation energy populates </a:t>
            </a:r>
            <a:r>
              <a:rPr lang="en-US" sz="4000" b="1" dirty="0">
                <a:solidFill>
                  <a:srgbClr val="1F3E50"/>
                </a:solidFill>
                <a:latin typeface="Calibri" pitchFamily="34" charset="0"/>
                <a:ea typeface="Verdana" panose="020B0604030504040204" pitchFamily="34" charset="0"/>
                <a:cs typeface="Calibri" pitchFamily="34" charset="-120"/>
              </a:rPr>
              <a:t>different excited-state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36392310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4F9D362-AF0D-7844-A0DF-FEB207CCBAD8}">
  <we:reference id="wa200005566" version="3.0.0.2" store="fr-FR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38042</TotalTime>
  <Words>793</Words>
  <Application>Microsoft Macintosh PowerPoint</Application>
  <PresentationFormat>Personnalisé</PresentationFormat>
  <Paragraphs>164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Arial</vt:lpstr>
      <vt:lpstr>Calibri</vt:lpstr>
      <vt:lpstr>Helvetica Neue</vt:lpstr>
      <vt:lpstr>Lato</vt:lpstr>
      <vt:lpstr>Lato Black</vt:lpstr>
      <vt:lpstr>Lato Light</vt:lpstr>
      <vt:lpstr>Times New Roman</vt:lpstr>
      <vt:lpstr>Times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Jérémie Dudouet</cp:lastModifiedBy>
  <cp:revision>248</cp:revision>
  <cp:lastPrinted>2025-06-02T14:46:02Z</cp:lastPrinted>
  <dcterms:modified xsi:type="dcterms:W3CDTF">2026-02-02T11:23:09Z</dcterms:modified>
</cp:coreProperties>
</file>