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60" r:id="rId2"/>
    <p:sldId id="312" r:id="rId3"/>
    <p:sldId id="351" r:id="rId4"/>
    <p:sldId id="361" r:id="rId5"/>
    <p:sldId id="362" r:id="rId6"/>
    <p:sldId id="363" r:id="rId7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5E0"/>
    <a:srgbClr val="E56F32"/>
    <a:srgbClr val="131B42"/>
    <a:srgbClr val="D3E1ED"/>
    <a:srgbClr val="82ABCC"/>
    <a:srgbClr val="BFD4E5"/>
    <a:srgbClr val="00AEAC"/>
    <a:srgbClr val="E37B46"/>
    <a:srgbClr val="CACDDE"/>
    <a:srgbClr val="60A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6327"/>
  </p:normalViewPr>
  <p:slideViewPr>
    <p:cSldViewPr snapToGrid="0" showGuides="1">
      <p:cViewPr varScale="1">
        <p:scale>
          <a:sx n="78" d="100"/>
          <a:sy n="78" d="100"/>
        </p:scale>
        <p:origin x="64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5FFE2B1-9F4D-1849-B725-F1A2344A2365}" type="datetimeFigureOut">
              <a:rPr lang="fr-FR" smtClean="0"/>
              <a:t>24/04/2026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FE69620-070F-D948-B6E5-ABE1BC2E8378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F8B039-4166-4964-A2B4-2AE4289092D3}" type="datetime1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24/04/2026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24/04/2026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24/04/2026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24/04/2026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B0B9454-3C3D-4E45-A0EE-1BFDCEA2C48D}" type="datetime1">
              <a:rPr lang="fr-FR" smtClean="0"/>
              <a:t>24/04/2026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150619" y="1179617"/>
            <a:ext cx="10389402" cy="3204000"/>
          </a:xfrm>
          <a:prstGeom prst="roundRect">
            <a:avLst>
              <a:gd name="adj" fmla="val 1886"/>
            </a:avLst>
          </a:prstGeom>
          <a:solidFill>
            <a:srgbClr val="BFD4E5"/>
          </a:solidFill>
          <a:ln w="349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H="1">
            <a:off x="4182019" y="2755574"/>
            <a:ext cx="0" cy="576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5651973" y="1759329"/>
            <a:ext cx="8681" cy="974561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>
            <a:off x="3059513" y="3856869"/>
            <a:ext cx="0" cy="1676854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272342" y="2626750"/>
            <a:ext cx="3668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Eth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236741" y="5031459"/>
            <a:ext cx="13607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Modbus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TCP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6558686" y="3822377"/>
            <a:ext cx="763010" cy="1749839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Légende à une bordure 2 21"/>
          <p:cNvSpPr/>
          <p:nvPr/>
        </p:nvSpPr>
        <p:spPr>
          <a:xfrm>
            <a:off x="3556098" y="4721059"/>
            <a:ext cx="625921" cy="177888"/>
          </a:xfrm>
          <a:prstGeom prst="accentCallout2">
            <a:avLst>
              <a:gd name="adj1" fmla="val 37266"/>
              <a:gd name="adj2" fmla="val -153"/>
              <a:gd name="adj3" fmla="val 37122"/>
              <a:gd name="adj4" fmla="val -15055"/>
              <a:gd name="adj5" fmla="val 163597"/>
              <a:gd name="adj6" fmla="val -71789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Wiring</a:t>
            </a:r>
            <a:endParaRPr lang="fr-FR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8926711" y="1833525"/>
            <a:ext cx="0" cy="864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 flipH="1">
            <a:off x="3059513" y="1779017"/>
            <a:ext cx="1" cy="966349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978072" y="2379219"/>
            <a:ext cx="16044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b="1" dirty="0" smtClean="0">
                <a:solidFill>
                  <a:srgbClr val="E56F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Channel Access</a:t>
            </a:r>
            <a:endParaRPr lang="fr-FR" sz="1400" b="1" dirty="0">
              <a:solidFill>
                <a:srgbClr val="E56F3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Line 26"/>
          <p:cNvSpPr>
            <a:spLocks noChangeShapeType="1"/>
          </p:cNvSpPr>
          <p:nvPr/>
        </p:nvSpPr>
        <p:spPr bwMode="auto">
          <a:xfrm flipH="1">
            <a:off x="8516663" y="3813296"/>
            <a:ext cx="733" cy="17640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7861217" y="4643305"/>
            <a:ext cx="1324666" cy="409792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Gateway</a:t>
            </a:r>
          </a:p>
          <a:p>
            <a:pPr algn="ctr"/>
            <a:r>
              <a:rPr lang="fr-FR" sz="10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Modbus</a:t>
            </a:r>
            <a:r>
              <a:rPr lang="fr-FR" sz="1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TCP/RTU</a:t>
            </a: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 flipH="1">
            <a:off x="7346736" y="2758551"/>
            <a:ext cx="0" cy="540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639151" y="2727990"/>
            <a:ext cx="7668000" cy="0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7145663" y="3287458"/>
            <a:ext cx="1950277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 Linux IOC </a:t>
            </a:r>
          </a:p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74k EPICS records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H="1">
            <a:off x="1958681" y="1798571"/>
            <a:ext cx="0" cy="1387353"/>
          </a:xfrm>
          <a:prstGeom prst="line">
            <a:avLst/>
          </a:prstGeom>
          <a:noFill/>
          <a:ln w="3168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4614554" y="1279679"/>
            <a:ext cx="2133835" cy="540000"/>
          </a:xfrm>
          <a:prstGeom prst="roundRect">
            <a:avLst>
              <a:gd name="adj" fmla="val 6764"/>
            </a:avLst>
          </a:prstGeom>
          <a:solidFill>
            <a:srgbClr val="E56F3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 </a:t>
            </a:r>
            <a:r>
              <a:rPr lang="fr-FR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Phoebus</a:t>
            </a:r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GUI</a:t>
            </a:r>
          </a:p>
        </p:txBody>
      </p:sp>
      <p:sp>
        <p:nvSpPr>
          <p:cNvPr id="49" name="Organigramme : Disque magnétique 48"/>
          <p:cNvSpPr/>
          <p:nvPr/>
        </p:nvSpPr>
        <p:spPr>
          <a:xfrm>
            <a:off x="1368365" y="3102709"/>
            <a:ext cx="1195067" cy="59858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Accelerator</a:t>
            </a:r>
            <a:br>
              <a:rPr lang="en-GB" sz="1000" dirty="0" smtClean="0"/>
            </a:br>
            <a:r>
              <a:rPr lang="en-GB" sz="1000" dirty="0" smtClean="0"/>
              <a:t> Tuning Parameters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150617" y="5533723"/>
            <a:ext cx="10389403" cy="468000"/>
          </a:xfrm>
          <a:prstGeom prst="roundRect">
            <a:avLst/>
          </a:prstGeom>
          <a:solidFill>
            <a:srgbClr val="BFD4E5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 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2000 </a:t>
            </a:r>
            <a:r>
              <a:rPr lang="fr-FR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Devices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~ 90 PLC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1489419" y="2184135"/>
            <a:ext cx="10740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ORM java</a:t>
            </a:r>
            <a:endParaRPr lang="fr-FR" sz="14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1279419" y="1283204"/>
            <a:ext cx="2634498" cy="540000"/>
          </a:xfrm>
          <a:prstGeom prst="roundRect">
            <a:avLst>
              <a:gd name="adj" fmla="val 6764"/>
            </a:avLst>
          </a:prstGeom>
          <a:solidFill>
            <a:srgbClr val="E56F32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JAVA SWING GUI</a:t>
            </a:r>
          </a:p>
        </p:txBody>
      </p:sp>
      <p:sp>
        <p:nvSpPr>
          <p:cNvPr id="54" name="Line 8"/>
          <p:cNvSpPr>
            <a:spLocks noChangeShapeType="1"/>
          </p:cNvSpPr>
          <p:nvPr/>
        </p:nvSpPr>
        <p:spPr bwMode="auto">
          <a:xfrm flipH="1">
            <a:off x="8059939" y="1811171"/>
            <a:ext cx="2037" cy="203871"/>
          </a:xfrm>
          <a:prstGeom prst="line">
            <a:avLst/>
          </a:prstGeom>
          <a:noFill/>
          <a:ln w="3168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7671206" y="1299837"/>
            <a:ext cx="2280226" cy="540000"/>
          </a:xfrm>
          <a:prstGeom prst="roundRect">
            <a:avLst>
              <a:gd name="adj" fmla="val 6084"/>
            </a:avLst>
          </a:prstGeom>
          <a:solidFill>
            <a:srgbClr val="82ABC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JAVA server</a:t>
            </a:r>
          </a:p>
          <a:p>
            <a:pPr algn="ctr"/>
            <a:r>
              <a:rPr lang="fr-FR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Alarms</a:t>
            </a:r>
            <a:r>
              <a:rPr lang="fr-F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fr-FR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Archiving</a:t>
            </a:r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Organigramme : Disque magnétique 50"/>
          <p:cNvSpPr/>
          <p:nvPr/>
        </p:nvSpPr>
        <p:spPr>
          <a:xfrm>
            <a:off x="7398710" y="1965376"/>
            <a:ext cx="1242348" cy="39723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err="1"/>
              <a:t>Archiving</a:t>
            </a:r>
            <a:r>
              <a:rPr lang="fr-FR" sz="1000" dirty="0"/>
              <a:t> RDB</a:t>
            </a: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 flipH="1">
            <a:off x="9674293" y="1837023"/>
            <a:ext cx="1018" cy="427020"/>
          </a:xfrm>
          <a:prstGeom prst="line">
            <a:avLst/>
          </a:prstGeom>
          <a:noFill/>
          <a:ln w="3168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Organigramme : Disque magnétique 49"/>
          <p:cNvSpPr/>
          <p:nvPr/>
        </p:nvSpPr>
        <p:spPr>
          <a:xfrm>
            <a:off x="9145925" y="2184135"/>
            <a:ext cx="1145573" cy="44476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err="1"/>
              <a:t>Alarms</a:t>
            </a:r>
            <a:r>
              <a:rPr lang="fr-FR" sz="1000" dirty="0"/>
              <a:t> RDB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695325" y="635"/>
            <a:ext cx="9443775" cy="114141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EPICS control-system architecture</a:t>
            </a:r>
            <a:endParaRPr lang="fr-FR" dirty="0"/>
          </a:p>
        </p:txBody>
      </p:sp>
      <p:sp>
        <p:nvSpPr>
          <p:cNvPr id="44" name="Organigramme : Disque magnétique 43"/>
          <p:cNvSpPr/>
          <p:nvPr/>
        </p:nvSpPr>
        <p:spPr>
          <a:xfrm>
            <a:off x="5597030" y="3323539"/>
            <a:ext cx="907528" cy="55781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err="1"/>
              <a:t>Devices</a:t>
            </a:r>
            <a:r>
              <a:rPr lang="fr-FR" sz="1000" dirty="0"/>
              <a:t>  </a:t>
            </a:r>
            <a:r>
              <a:rPr lang="fr-FR" sz="1000" dirty="0" smtClean="0"/>
              <a:t>configuration</a:t>
            </a:r>
            <a:endParaRPr lang="fr-FR" sz="1000" dirty="0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>
            <a:off x="4573845" y="3844606"/>
            <a:ext cx="662896" cy="1694186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 flipV="1">
            <a:off x="5052176" y="3572618"/>
            <a:ext cx="544593" cy="0"/>
          </a:xfrm>
          <a:prstGeom prst="line">
            <a:avLst/>
          </a:prstGeom>
          <a:noFill/>
          <a:ln w="31680">
            <a:solidFill>
              <a:srgbClr val="000000"/>
            </a:solidFill>
            <a:prstDash val="sysDot"/>
            <a:miter lim="800000"/>
            <a:headEnd type="triangle"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flipH="1">
            <a:off x="6504557" y="3572618"/>
            <a:ext cx="648000" cy="0"/>
          </a:xfrm>
          <a:prstGeom prst="line">
            <a:avLst/>
          </a:prstGeom>
          <a:noFill/>
          <a:ln w="31680">
            <a:solidFill>
              <a:srgbClr val="000000"/>
            </a:solidFill>
            <a:prstDash val="sysDot"/>
            <a:miter lim="800000"/>
            <a:headEnd type="triangle"/>
            <a:tailEnd/>
          </a:ln>
          <a:effectLst/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943041" y="3323539"/>
            <a:ext cx="2141039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VME IOC </a:t>
            </a:r>
            <a:br>
              <a:rPr lang="fr-F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16k EPICS records</a:t>
            </a: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9708633" y="2758551"/>
            <a:ext cx="0" cy="540000"/>
          </a:xfrm>
          <a:prstGeom prst="line">
            <a:avLst/>
          </a:prstGeom>
          <a:ln w="25400"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fr-F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9429161" y="3282377"/>
            <a:ext cx="1950277" cy="540000"/>
          </a:xfrm>
          <a:prstGeom prst="roundRect">
            <a:avLst>
              <a:gd name="adj" fmla="val 6864"/>
            </a:avLst>
          </a:prstGeom>
          <a:solidFill>
            <a:srgbClr val="00AEAC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 Archive </a:t>
            </a:r>
            <a:r>
              <a:rPr lang="fr-FR" sz="12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Engines</a:t>
            </a:r>
            <a:endParaRPr lang="fr-FR" sz="12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695325" y="6318001"/>
            <a:ext cx="504083" cy="540000"/>
          </a:xfrm>
        </p:spPr>
        <p:txBody>
          <a:bodyPr/>
          <a:lstStyle/>
          <a:p>
            <a:fld id="{49BBC286-B2FE-44AC-8F25-02BBF4E9D12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6521806" cy="540000"/>
          </a:xfrm>
        </p:spPr>
        <p:txBody>
          <a:bodyPr/>
          <a:lstStyle/>
          <a:p>
            <a:r>
              <a:rPr lang="en-US" dirty="0" smtClean="0"/>
              <a:t>Ludovic Paris &amp; Clément </a:t>
            </a:r>
            <a:r>
              <a:rPr lang="en-US" dirty="0" err="1" smtClean="0"/>
              <a:t>Tréangle</a:t>
            </a:r>
            <a:r>
              <a:rPr lang="en-US" dirty="0" smtClean="0"/>
              <a:t> - </a:t>
            </a:r>
            <a:r>
              <a:rPr lang="en-US" dirty="0" smtClean="0"/>
              <a:t>Spring EPICS Collaboration Meeting - </a:t>
            </a:r>
            <a:r>
              <a:rPr lang="fr-FR" dirty="0" smtClean="0"/>
              <a:t>ENS Paris-Saclay</a:t>
            </a:r>
            <a:r>
              <a:rPr lang="en-US" dirty="0" smtClean="0"/>
              <a:t>, </a:t>
            </a:r>
            <a:r>
              <a:rPr lang="fr-FR" dirty="0" smtClean="0"/>
              <a:t>20 - 24 </a:t>
            </a:r>
            <a:r>
              <a:rPr lang="fr-FR" dirty="0" err="1" smtClean="0"/>
              <a:t>avr</a:t>
            </a:r>
            <a:r>
              <a:rPr lang="fr-FR" dirty="0" smtClean="0"/>
              <a:t> 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313918" y="0"/>
            <a:ext cx="10801349" cy="1141413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EPICS </a:t>
            </a:r>
            <a:r>
              <a:rPr lang="fr-FR" dirty="0"/>
              <a:t>control-system </a:t>
            </a:r>
            <a:r>
              <a:rPr lang="fr-FR" dirty="0" smtClean="0"/>
              <a:t>infrastructure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886954" y="1289178"/>
            <a:ext cx="6184646" cy="1146634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36 </a:t>
            </a:r>
            <a:r>
              <a:rPr lang="fr-FR" dirty="0"/>
              <a:t>Linux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2 Linux </a:t>
            </a:r>
            <a:r>
              <a:rPr lang="fr-FR" dirty="0" smtClean="0"/>
              <a:t>Virtual </a:t>
            </a:r>
            <a:r>
              <a:rPr lang="fr-FR" dirty="0"/>
              <a:t>machines / </a:t>
            </a:r>
            <a:r>
              <a:rPr lang="fr-FR" dirty="0" err="1" smtClean="0"/>
              <a:t>proxmox</a:t>
            </a:r>
            <a:r>
              <a:rPr lang="fr-FR" dirty="0" smtClean="0"/>
              <a:t> </a:t>
            </a:r>
            <a:r>
              <a:rPr lang="fr-FR" dirty="0" err="1"/>
              <a:t>hypervisor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CentOs</a:t>
            </a:r>
            <a:r>
              <a:rPr lang="fr-FR" dirty="0"/>
              <a:t> 7 Linux distribution – </a:t>
            </a:r>
            <a:r>
              <a:rPr lang="fr-FR" dirty="0" err="1" smtClean="0"/>
              <a:t>preparing</a:t>
            </a:r>
            <a:r>
              <a:rPr lang="fr-FR" dirty="0" smtClean="0"/>
              <a:t> switch </a:t>
            </a:r>
            <a:r>
              <a:rPr lang="fr-FR" dirty="0"/>
              <a:t>to Ubuntu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 smtClean="0"/>
              <a:t>year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>
          <a:xfrm>
            <a:off x="3658568" y="2712674"/>
            <a:ext cx="6279810" cy="166862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EPICS </a:t>
            </a:r>
            <a:r>
              <a:rPr lang="fr-FR" dirty="0" smtClean="0"/>
              <a:t>3.14.12.2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Phoebus</a:t>
            </a:r>
            <a:r>
              <a:rPr lang="fr-FR" dirty="0"/>
              <a:t> </a:t>
            </a:r>
            <a:r>
              <a:rPr lang="fr-FR" dirty="0" smtClean="0"/>
              <a:t>4.7.2 – update to 5.0.2 for Ubuntu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Archive </a:t>
            </a:r>
            <a:r>
              <a:rPr lang="fr-FR" dirty="0" err="1" smtClean="0"/>
              <a:t>engine</a:t>
            </a:r>
            <a:r>
              <a:rPr lang="fr-FR" dirty="0" smtClean="0"/>
              <a:t> : 4.6.10 – </a:t>
            </a:r>
            <a:r>
              <a:rPr lang="fr-FR" dirty="0" err="1" smtClean="0"/>
              <a:t>preparing</a:t>
            </a:r>
            <a:r>
              <a:rPr lang="fr-FR" dirty="0" smtClean="0"/>
              <a:t> switch to Archive </a:t>
            </a:r>
            <a:r>
              <a:rPr lang="fr-FR" dirty="0" err="1" smtClean="0"/>
              <a:t>appliance</a:t>
            </a:r>
            <a:r>
              <a:rPr lang="fr-FR" dirty="0" smtClean="0"/>
              <a:t> 2.2.1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Asyn</a:t>
            </a:r>
            <a:r>
              <a:rPr lang="fr-FR" dirty="0"/>
              <a:t>/</a:t>
            </a:r>
            <a:r>
              <a:rPr lang="fr-FR" dirty="0" err="1"/>
              <a:t>Modbus</a:t>
            </a:r>
            <a:r>
              <a:rPr lang="fr-FR" dirty="0"/>
              <a:t> 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Alarm</a:t>
            </a:r>
            <a:r>
              <a:rPr lang="fr-FR" dirty="0" smtClean="0"/>
              <a:t> monitoring: </a:t>
            </a:r>
            <a:r>
              <a:rPr lang="fr-FR" dirty="0" err="1"/>
              <a:t>Ganil</a:t>
            </a:r>
            <a:r>
              <a:rPr lang="fr-FR" dirty="0"/>
              <a:t> </a:t>
            </a:r>
            <a:r>
              <a:rPr lang="fr-FR" dirty="0" smtClean="0"/>
              <a:t>solution</a:t>
            </a:r>
            <a:endParaRPr lang="fr-FR" dirty="0"/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6958630" y="4842341"/>
            <a:ext cx="4337729" cy="1196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JAVA 8 – SWING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postgreSQL</a:t>
            </a:r>
            <a:r>
              <a:rPr lang="fr-FR" dirty="0" smtClean="0"/>
              <a:t> RDB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MVME 5500 VME CPU / </a:t>
            </a:r>
            <a:r>
              <a:rPr lang="fr-FR" dirty="0" err="1" smtClean="0"/>
              <a:t>VxWorks</a:t>
            </a:r>
            <a:r>
              <a:rPr lang="fr-FR" dirty="0" smtClean="0"/>
              <a:t> 6.9.4.11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ICV I/O </a:t>
            </a:r>
            <a:r>
              <a:rPr lang="fr-FR" dirty="0" err="1" smtClean="0"/>
              <a:t>cards</a:t>
            </a:r>
            <a:r>
              <a:rPr lang="fr-FR" dirty="0" smtClean="0"/>
              <a:t> (150, 108/179, 196, 714)</a:t>
            </a:r>
          </a:p>
        </p:txBody>
      </p:sp>
      <p:sp>
        <p:nvSpPr>
          <p:cNvPr id="10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695325" y="6318001"/>
            <a:ext cx="504083" cy="540000"/>
          </a:xfrm>
        </p:spPr>
        <p:txBody>
          <a:bodyPr/>
          <a:lstStyle/>
          <a:p>
            <a:fld id="{49BBC286-B2FE-44AC-8F25-02BBF4E9D1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6521806" cy="540000"/>
          </a:xfrm>
        </p:spPr>
        <p:txBody>
          <a:bodyPr/>
          <a:lstStyle/>
          <a:p>
            <a:r>
              <a:rPr lang="en-US" dirty="0" smtClean="0"/>
              <a:t>Ludovic Paris &amp; Clément </a:t>
            </a:r>
            <a:r>
              <a:rPr lang="en-US" dirty="0" err="1" smtClean="0"/>
              <a:t>Tréangle</a:t>
            </a:r>
            <a:r>
              <a:rPr lang="en-US" dirty="0" smtClean="0"/>
              <a:t> - </a:t>
            </a:r>
            <a:r>
              <a:rPr lang="en-US" dirty="0" smtClean="0"/>
              <a:t>Spring EPICS Collaboration Meeting - </a:t>
            </a:r>
            <a:r>
              <a:rPr lang="fr-FR" dirty="0" smtClean="0"/>
              <a:t>ENS Paris-Saclay</a:t>
            </a:r>
            <a:r>
              <a:rPr lang="en-US" dirty="0" smtClean="0"/>
              <a:t>, </a:t>
            </a:r>
            <a:r>
              <a:rPr lang="fr-FR" dirty="0" smtClean="0"/>
              <a:t>20 - 24 </a:t>
            </a:r>
            <a:r>
              <a:rPr lang="fr-FR" dirty="0" err="1" smtClean="0"/>
              <a:t>avr</a:t>
            </a:r>
            <a:r>
              <a:rPr lang="fr-FR" dirty="0" smtClean="0"/>
              <a:t> 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660" y="0"/>
            <a:ext cx="1225838" cy="882099"/>
          </a:xfrm>
        </p:spPr>
        <p:txBody>
          <a:bodyPr/>
          <a:lstStyle/>
          <a:p>
            <a:r>
              <a:rPr lang="fr-FR" dirty="0" smtClean="0"/>
              <a:t>IOC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2892610" y="1818342"/>
            <a:ext cx="4918939" cy="1517191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E56F32"/>
                </a:solidFill>
              </a:rPr>
              <a:t>Each machine section has its batch of IOC : </a:t>
            </a:r>
          </a:p>
          <a:p>
            <a:pPr lvl="1" indent="34925">
              <a:lnSpc>
                <a:spcPct val="80000"/>
              </a:lnSpc>
            </a:pPr>
            <a:r>
              <a:rPr lang="en-GB" dirty="0" smtClean="0"/>
              <a:t>	</a:t>
            </a:r>
            <a:r>
              <a:rPr lang="en-GB" sz="1500" dirty="0"/>
              <a:t>Sources</a:t>
            </a:r>
          </a:p>
          <a:p>
            <a:pPr lvl="1" indent="34925">
              <a:lnSpc>
                <a:spcPct val="80000"/>
              </a:lnSpc>
            </a:pPr>
            <a:r>
              <a:rPr lang="en-GB" sz="1500" dirty="0"/>
              <a:t> 	Low - Medium - High energy lines</a:t>
            </a:r>
          </a:p>
          <a:p>
            <a:pPr lvl="1" indent="34925">
              <a:lnSpc>
                <a:spcPct val="80000"/>
              </a:lnSpc>
            </a:pPr>
            <a:r>
              <a:rPr lang="en-GB" sz="1500" dirty="0"/>
              <a:t>	RFQ - LINAC</a:t>
            </a:r>
          </a:p>
        </p:txBody>
      </p:sp>
      <p:grpSp>
        <p:nvGrpSpPr>
          <p:cNvPr id="15" name="Groupe 1"/>
          <p:cNvGrpSpPr>
            <a:grpSpLocks noChangeAspect="1"/>
          </p:cNvGrpSpPr>
          <p:nvPr/>
        </p:nvGrpSpPr>
        <p:grpSpPr>
          <a:xfrm>
            <a:off x="303301" y="3642652"/>
            <a:ext cx="11505010" cy="2592000"/>
            <a:chOff x="899592" y="4016410"/>
            <a:chExt cx="7560838" cy="114762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532"/>
            <a:stretch/>
          </p:blipFill>
          <p:spPr>
            <a:xfrm>
              <a:off x="899592" y="4016411"/>
              <a:ext cx="7560838" cy="114762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39752" y="4016410"/>
              <a:ext cx="720080" cy="253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0316328" y="3394899"/>
            <a:ext cx="1430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E56F32"/>
                </a:solidFill>
                <a:latin typeface="Arial Narrow" panose="020B0606020202030204" pitchFamily="34" charset="0"/>
              </a:rPr>
              <a:t>High Energy lines</a:t>
            </a:r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V="1">
            <a:off x="542074" y="3719928"/>
            <a:ext cx="2520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0" name="ZoneTexte 19"/>
          <p:cNvSpPr txBox="1"/>
          <p:nvPr/>
        </p:nvSpPr>
        <p:spPr>
          <a:xfrm>
            <a:off x="880091" y="3394899"/>
            <a:ext cx="168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E56F32"/>
                </a:solidFill>
                <a:latin typeface="Arial Narrow" panose="020B0606020202030204" pitchFamily="34" charset="0"/>
              </a:rPr>
              <a:t>Low Energy Lines</a:t>
            </a:r>
          </a:p>
        </p:txBody>
      </p:sp>
      <p:cxnSp>
        <p:nvCxnSpPr>
          <p:cNvPr id="21" name="Connecteur droit avec flèche 20"/>
          <p:cNvCxnSpPr/>
          <p:nvPr/>
        </p:nvCxnSpPr>
        <p:spPr bwMode="auto">
          <a:xfrm>
            <a:off x="3863649" y="3719928"/>
            <a:ext cx="1080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2" name="ZoneTexte 21"/>
          <p:cNvSpPr txBox="1"/>
          <p:nvPr/>
        </p:nvSpPr>
        <p:spPr>
          <a:xfrm>
            <a:off x="3438767" y="3394899"/>
            <a:ext cx="185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E56F32"/>
                </a:solidFill>
                <a:latin typeface="Arial Narrow" panose="020B0606020202030204" pitchFamily="34" charset="0"/>
              </a:rPr>
              <a:t>Medium Energy line</a:t>
            </a:r>
          </a:p>
        </p:txBody>
      </p:sp>
      <p:cxnSp>
        <p:nvCxnSpPr>
          <p:cNvPr id="25" name="Connecteur droit avec flèche 24"/>
          <p:cNvCxnSpPr/>
          <p:nvPr/>
        </p:nvCxnSpPr>
        <p:spPr bwMode="auto">
          <a:xfrm>
            <a:off x="10108736" y="3719928"/>
            <a:ext cx="1620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9" name="Espace réservé du contenu 8"/>
          <p:cNvSpPr txBox="1">
            <a:spLocks/>
          </p:cNvSpPr>
          <p:nvPr/>
        </p:nvSpPr>
        <p:spPr>
          <a:xfrm>
            <a:off x="4989429" y="864232"/>
            <a:ext cx="5140091" cy="748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lnSpc>
                <a:spcPct val="80000"/>
              </a:lnSpc>
              <a:buFont typeface="Wingdings" panose="05000000000000000000" pitchFamily="2" charset="2"/>
              <a:buChar char="è"/>
            </a:pPr>
            <a:r>
              <a:rPr lang="en-GB" sz="1500" dirty="0" smtClean="0"/>
              <a:t>Modbus/TCP devices and archiving  =&gt; 48 Linux IOC</a:t>
            </a:r>
          </a:p>
          <a:p>
            <a:pPr lvl="1" indent="34925">
              <a:lnSpc>
                <a:spcPct val="80000"/>
              </a:lnSpc>
            </a:pPr>
            <a:r>
              <a:rPr lang="en-GB" sz="1500" dirty="0" smtClean="0"/>
              <a:t> </a:t>
            </a:r>
            <a:r>
              <a:rPr lang="en-GB" sz="1400" dirty="0" smtClean="0"/>
              <a:t>ex: Power converter, Beam profiler, slits</a:t>
            </a:r>
            <a:endParaRPr lang="en-GB" sz="1400" dirty="0"/>
          </a:p>
        </p:txBody>
      </p:sp>
      <p:sp>
        <p:nvSpPr>
          <p:cNvPr id="30" name="Espace réservé du contenu 8"/>
          <p:cNvSpPr txBox="1">
            <a:spLocks/>
          </p:cNvSpPr>
          <p:nvPr/>
        </p:nvSpPr>
        <p:spPr>
          <a:xfrm>
            <a:off x="48068" y="864232"/>
            <a:ext cx="4895582" cy="77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lnSpc>
                <a:spcPct val="80000"/>
              </a:lnSpc>
              <a:buFont typeface="Wingdings" panose="05000000000000000000" pitchFamily="2" charset="2"/>
              <a:buChar char="è"/>
            </a:pPr>
            <a:r>
              <a:rPr lang="en-GB" dirty="0" smtClean="0"/>
              <a:t>I/O or specific HW treatment =&gt; 17 VME IOC</a:t>
            </a:r>
          </a:p>
          <a:p>
            <a:pPr lvl="1" indent="34925">
              <a:lnSpc>
                <a:spcPct val="80000"/>
              </a:lnSpc>
            </a:pPr>
            <a:r>
              <a:rPr lang="en-GB" sz="1500" dirty="0" smtClean="0"/>
              <a:t> ex : LLRF, beam monitoring (position, losses)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32613" y="3751279"/>
            <a:ext cx="1975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131B42"/>
                </a:solidFill>
                <a:latin typeface="Arial Narrow" panose="020B0606020202030204" pitchFamily="34" charset="0"/>
              </a:rPr>
              <a:t>3 VME IOC - 11  LINUX IOC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885356" y="3751279"/>
            <a:ext cx="1467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131B42"/>
                </a:solidFill>
                <a:latin typeface="Arial Narrow" panose="020B0606020202030204" pitchFamily="34" charset="0"/>
              </a:rPr>
              <a:t>2 VME IOC - 3  LINUX IOC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090883" y="3751279"/>
            <a:ext cx="772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131B42"/>
                </a:solidFill>
                <a:latin typeface="Arial Narrow" panose="020B0606020202030204" pitchFamily="34" charset="0"/>
              </a:rPr>
              <a:t>1 VME IOC</a:t>
            </a:r>
            <a:br>
              <a:rPr lang="en-GB" sz="1000" b="1" dirty="0" smtClean="0">
                <a:solidFill>
                  <a:srgbClr val="131B42"/>
                </a:solidFill>
                <a:latin typeface="Arial Narrow" panose="020B0606020202030204" pitchFamily="34" charset="0"/>
              </a:rPr>
            </a:br>
            <a:r>
              <a:rPr lang="en-GB" sz="1000" b="1" dirty="0" smtClean="0">
                <a:solidFill>
                  <a:srgbClr val="131B42"/>
                </a:solidFill>
                <a:latin typeface="Arial Narrow" panose="020B0606020202030204" pitchFamily="34" charset="0"/>
              </a:rPr>
              <a:t>3 Linux IOC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251937" y="3751279"/>
            <a:ext cx="1975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rgbClr val="131B42"/>
                </a:solidFill>
                <a:latin typeface="Arial Narrow" panose="020B0606020202030204" pitchFamily="34" charset="0"/>
              </a:rPr>
              <a:t>10 VME IOC - 24  LINUX IOC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0035919" y="3751279"/>
            <a:ext cx="1975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rgbClr val="131B42"/>
                </a:solidFill>
                <a:latin typeface="Arial Narrow" panose="020B0606020202030204" pitchFamily="34" charset="0"/>
              </a:rPr>
              <a:t>1 VME IOC – 7  LINUX IOC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3062074" y="4832606"/>
            <a:ext cx="823282" cy="5211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56F32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837680" y="4932902"/>
            <a:ext cx="12178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56F32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593709" y="3394899"/>
            <a:ext cx="1217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rgbClr val="E56F3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GB" dirty="0"/>
              <a:t>LINAC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078673" y="3394899"/>
            <a:ext cx="596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rgbClr val="E56F3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GB" dirty="0"/>
              <a:t>RFQ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70047" y="5148033"/>
            <a:ext cx="146533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rgbClr val="E56F3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GB" dirty="0"/>
              <a:t>Heavy-Ion </a:t>
            </a:r>
            <a:r>
              <a:rPr lang="en-GB" dirty="0" smtClean="0"/>
              <a:t>Source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3" name="ZoneTexte 42"/>
          <p:cNvSpPr txBox="1"/>
          <p:nvPr/>
        </p:nvSpPr>
        <p:spPr>
          <a:xfrm>
            <a:off x="1658630" y="5129625"/>
            <a:ext cx="140344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rgbClr val="E56F32"/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en-GB" dirty="0" smtClean="0"/>
              <a:t>Deuteron Source</a:t>
            </a:r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44" name="Connecteur droit avec flèche 43"/>
          <p:cNvCxnSpPr/>
          <p:nvPr/>
        </p:nvCxnSpPr>
        <p:spPr bwMode="auto">
          <a:xfrm>
            <a:off x="3050448" y="3719928"/>
            <a:ext cx="792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45" name="Connecteur droit avec flèche 44"/>
          <p:cNvCxnSpPr/>
          <p:nvPr/>
        </p:nvCxnSpPr>
        <p:spPr bwMode="auto">
          <a:xfrm>
            <a:off x="5039268" y="3719928"/>
            <a:ext cx="5004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3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695325" y="6318001"/>
            <a:ext cx="504083" cy="540000"/>
          </a:xfrm>
        </p:spPr>
        <p:txBody>
          <a:bodyPr/>
          <a:lstStyle/>
          <a:p>
            <a:fld id="{49BBC286-B2FE-44AC-8F25-02BBF4E9D1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6521806" cy="540000"/>
          </a:xfrm>
        </p:spPr>
        <p:txBody>
          <a:bodyPr/>
          <a:lstStyle/>
          <a:p>
            <a:r>
              <a:rPr lang="en-US" dirty="0" smtClean="0"/>
              <a:t>Ludovic Paris &amp; Clément </a:t>
            </a:r>
            <a:r>
              <a:rPr lang="en-US" dirty="0" err="1" smtClean="0"/>
              <a:t>Tréangle</a:t>
            </a:r>
            <a:r>
              <a:rPr lang="en-US" dirty="0" smtClean="0"/>
              <a:t> - </a:t>
            </a:r>
            <a:r>
              <a:rPr lang="en-US" dirty="0" smtClean="0"/>
              <a:t>Spring EPICS Collaboration Meeting - </a:t>
            </a:r>
            <a:r>
              <a:rPr lang="fr-FR" dirty="0" smtClean="0"/>
              <a:t>ENS Paris-Saclay</a:t>
            </a:r>
            <a:r>
              <a:rPr lang="en-US" dirty="0" smtClean="0"/>
              <a:t>, </a:t>
            </a:r>
            <a:r>
              <a:rPr lang="fr-FR" dirty="0" smtClean="0"/>
              <a:t>20 - 24 </a:t>
            </a:r>
            <a:r>
              <a:rPr lang="fr-FR" dirty="0" err="1" smtClean="0"/>
              <a:t>avr</a:t>
            </a:r>
            <a:r>
              <a:rPr lang="fr-FR" dirty="0" smtClean="0"/>
              <a:t> 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IOC </a:t>
            </a:r>
            <a:r>
              <a:rPr lang="fr-FR" dirty="0" err="1" smtClean="0"/>
              <a:t>Deployment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13" y="146482"/>
            <a:ext cx="4170218" cy="6172200"/>
          </a:xfrm>
          <a:prstGeom prst="rect">
            <a:avLst/>
          </a:prstGeom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6521806" cy="540000"/>
          </a:xfrm>
        </p:spPr>
        <p:txBody>
          <a:bodyPr/>
          <a:lstStyle/>
          <a:p>
            <a:r>
              <a:rPr lang="en-US" dirty="0" smtClean="0"/>
              <a:t>Ludovic Paris &amp; Clément </a:t>
            </a:r>
            <a:r>
              <a:rPr lang="en-US" dirty="0" err="1" smtClean="0"/>
              <a:t>Tréangle</a:t>
            </a:r>
            <a:r>
              <a:rPr lang="en-US" dirty="0" smtClean="0"/>
              <a:t> - </a:t>
            </a:r>
            <a:r>
              <a:rPr lang="en-US" dirty="0" smtClean="0"/>
              <a:t>Spring EPICS Collaboration Meeting - </a:t>
            </a:r>
            <a:r>
              <a:rPr lang="fr-FR" dirty="0" smtClean="0"/>
              <a:t>ENS Paris-Saclay</a:t>
            </a:r>
            <a:r>
              <a:rPr lang="en-US" dirty="0" smtClean="0"/>
              <a:t>, </a:t>
            </a:r>
            <a:r>
              <a:rPr lang="fr-FR" dirty="0" smtClean="0"/>
              <a:t>20 - 24 </a:t>
            </a:r>
            <a:r>
              <a:rPr lang="fr-FR" dirty="0" err="1" smtClean="0"/>
              <a:t>avr</a:t>
            </a:r>
            <a:r>
              <a:rPr lang="fr-FR" dirty="0" smtClean="0"/>
              <a:t> 2026.</a:t>
            </a:r>
            <a:endParaRPr lang="en-US" dirty="0"/>
          </a:p>
        </p:txBody>
      </p:sp>
      <p:sp>
        <p:nvSpPr>
          <p:cNvPr id="10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695325" y="6318001"/>
            <a:ext cx="504083" cy="540000"/>
          </a:xfrm>
        </p:spPr>
        <p:txBody>
          <a:bodyPr/>
          <a:lstStyle/>
          <a:p>
            <a:fld id="{49BBC286-B2FE-44AC-8F25-02BBF4E9D12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EPICS </a:t>
            </a:r>
            <a:r>
              <a:rPr lang="fr-FR" dirty="0"/>
              <a:t>t</a:t>
            </a:r>
            <a:r>
              <a:rPr lang="fr-FR" dirty="0" smtClean="0"/>
              <a:t>op </a:t>
            </a:r>
            <a:r>
              <a:rPr lang="fr-FR" dirty="0" err="1" smtClean="0"/>
              <a:t>overview</a:t>
            </a:r>
            <a:r>
              <a:rPr lang="fr-FR" dirty="0" smtClean="0"/>
              <a:t> (1)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193" y="1387928"/>
            <a:ext cx="9025613" cy="4700588"/>
          </a:xfrm>
          <a:prstGeom prst="rect">
            <a:avLst/>
          </a:prstGeom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6521806" cy="540000"/>
          </a:xfrm>
        </p:spPr>
        <p:txBody>
          <a:bodyPr/>
          <a:lstStyle/>
          <a:p>
            <a:r>
              <a:rPr lang="en-US" dirty="0" smtClean="0"/>
              <a:t>Ludovic Paris &amp; Clément </a:t>
            </a:r>
            <a:r>
              <a:rPr lang="en-US" dirty="0" err="1" smtClean="0"/>
              <a:t>Tréangle</a:t>
            </a:r>
            <a:r>
              <a:rPr lang="en-US" dirty="0" smtClean="0"/>
              <a:t> - </a:t>
            </a:r>
            <a:r>
              <a:rPr lang="en-US" dirty="0" smtClean="0"/>
              <a:t>Spring EPICS Collaboration Meeting - </a:t>
            </a:r>
            <a:r>
              <a:rPr lang="fr-FR" dirty="0" smtClean="0"/>
              <a:t>ENS Paris-Saclay</a:t>
            </a:r>
            <a:r>
              <a:rPr lang="en-US" dirty="0" smtClean="0"/>
              <a:t>, </a:t>
            </a:r>
            <a:r>
              <a:rPr lang="fr-FR" dirty="0" smtClean="0"/>
              <a:t>20 - 24 </a:t>
            </a:r>
            <a:r>
              <a:rPr lang="fr-FR" dirty="0" err="1" smtClean="0"/>
              <a:t>avr</a:t>
            </a:r>
            <a:r>
              <a:rPr lang="fr-FR" dirty="0" smtClean="0"/>
              <a:t> 2026.</a:t>
            </a:r>
            <a:endParaRPr lang="en-US" dirty="0"/>
          </a:p>
        </p:txBody>
      </p:sp>
      <p:sp>
        <p:nvSpPr>
          <p:cNvPr id="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695325" y="6318001"/>
            <a:ext cx="504083" cy="540000"/>
          </a:xfrm>
        </p:spPr>
        <p:txBody>
          <a:bodyPr/>
          <a:lstStyle/>
          <a:p>
            <a:fld id="{49BBC286-B2FE-44AC-8F25-02BBF4E9D1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EPICS </a:t>
            </a:r>
            <a:r>
              <a:rPr lang="fr-FR" dirty="0"/>
              <a:t>t</a:t>
            </a:r>
            <a:r>
              <a:rPr lang="fr-FR" dirty="0" smtClean="0"/>
              <a:t>op </a:t>
            </a:r>
            <a:r>
              <a:rPr lang="fr-FR" dirty="0" err="1" smtClean="0"/>
              <a:t>overview</a:t>
            </a:r>
            <a:r>
              <a:rPr lang="fr-FR" dirty="0" smtClean="0"/>
              <a:t> (2)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98" y="1515107"/>
            <a:ext cx="9703004" cy="4627886"/>
          </a:xfrm>
          <a:prstGeom prst="rect">
            <a:avLst/>
          </a:prstGeom>
        </p:spPr>
      </p:pic>
      <p:sp>
        <p:nvSpPr>
          <p:cNvPr id="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695325" y="6318001"/>
            <a:ext cx="504083" cy="540000"/>
          </a:xfrm>
        </p:spPr>
        <p:txBody>
          <a:bodyPr/>
          <a:lstStyle/>
          <a:p>
            <a:fld id="{49BBC286-B2FE-44AC-8F25-02BBF4E9D12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688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6212</TotalTime>
  <Words>375</Words>
  <Application>Microsoft Office PowerPoint</Application>
  <PresentationFormat>Grand écran</PresentationFormat>
  <Paragraphs>71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Verdana</vt:lpstr>
      <vt:lpstr>Wingdings</vt:lpstr>
      <vt:lpstr>Thème Office</vt:lpstr>
      <vt:lpstr>EPICS control-system architecture</vt:lpstr>
      <vt:lpstr>EPICS control-system infrastructure</vt:lpstr>
      <vt:lpstr>IOC</vt:lpstr>
      <vt:lpstr>IOC Deployment</vt:lpstr>
      <vt:lpstr>EPICS top overview (1)</vt:lpstr>
      <vt:lpstr>EPICS top overview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Treangle Clement</cp:lastModifiedBy>
  <cp:revision>802</cp:revision>
  <cp:lastPrinted>2026-04-10T15:18:56Z</cp:lastPrinted>
  <dcterms:created xsi:type="dcterms:W3CDTF">2024-02-01T13:48:29Z</dcterms:created>
  <dcterms:modified xsi:type="dcterms:W3CDTF">2026-04-24T10:11:45Z</dcterms:modified>
</cp:coreProperties>
</file>