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74" r:id="rId6"/>
    <p:sldId id="286" r:id="rId7"/>
    <p:sldId id="287" r:id="rId8"/>
    <p:sldId id="288" r:id="rId9"/>
    <p:sldId id="280" r:id="rId10"/>
    <p:sldId id="281" r:id="rId11"/>
    <p:sldId id="282" r:id="rId12"/>
    <p:sldId id="276" r:id="rId13"/>
    <p:sldId id="284" r:id="rId14"/>
    <p:sldId id="279" r:id="rId15"/>
    <p:sldId id="289" r:id="rId16"/>
    <p:sldId id="291" r:id="rId17"/>
    <p:sldId id="290" r:id="rId18"/>
    <p:sldId id="283" r:id="rId19"/>
  </p:sldIdLst>
  <p:sldSz cx="12192000" cy="6858000"/>
  <p:notesSz cx="6958013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02" autoAdjust="0"/>
    <p:restoredTop sz="96143" autoAdjust="0"/>
  </p:normalViewPr>
  <p:slideViewPr>
    <p:cSldViewPr showGuides="1">
      <p:cViewPr varScale="1">
        <p:scale>
          <a:sx n="66" d="100"/>
          <a:sy n="66" d="100"/>
        </p:scale>
        <p:origin x="192" y="1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4/24/26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4/24/26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‹Nr.›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 noProof="1"/>
              <a:t>24.04.2026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658" r:id="rId14"/>
    <p:sldLayoutId id="2147483659" r:id="rId15"/>
    <p:sldLayoutId id="2147483660" r:id="rId16"/>
    <p:sldLayoutId id="2147483661" r:id="rId17"/>
    <p:sldLayoutId id="2147483697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github.com/KIT-IBPT/epics-execute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sv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svg"/><Relationship Id="rId15" Type="http://schemas.openxmlformats.org/officeDocument/2006/relationships/image" Target="../media/image38.png"/><Relationship Id="rId23" Type="http://schemas.openxmlformats.org/officeDocument/2006/relationships/image" Target="../media/image46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lab.kit.edu/kit/ibpt/controls/epics/distribution/epics-build-too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795A6-68D0-083E-8810-12726F681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041775"/>
            <a:ext cx="9900989" cy="1691479"/>
          </a:xfrm>
        </p:spPr>
        <p:txBody>
          <a:bodyPr/>
          <a:lstStyle/>
          <a:p>
            <a:r>
              <a:rPr lang="en-US" noProof="0" dirty="0"/>
              <a:t>Packaging &amp; Deployment at KIT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C3F538-CAF3-C51F-F1D7-F5346C509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733256"/>
            <a:ext cx="9540949" cy="543718"/>
          </a:xfrm>
        </p:spPr>
        <p:txBody>
          <a:bodyPr/>
          <a:lstStyle/>
          <a:p>
            <a:r>
              <a:rPr lang="en-US" noProof="0" dirty="0"/>
              <a:t>24.04.2026</a:t>
            </a:r>
          </a:p>
          <a:p>
            <a:r>
              <a:rPr lang="en-US" noProof="0" dirty="0"/>
              <a:t>E. Blomley – Spring EPICS collaboration meeting 2026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0005EABD-2806-E2D2-FB0F-B529B11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noProof="0"/>
              <a:t>24.04.2026</a:t>
            </a:r>
            <a:endParaRPr lang="en-US" noProof="0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22305CA1-C370-83F4-736D-5D0285B0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noProof="0"/>
              <a:t>EPICS Collaboration Meeting Spring 2026 - E. Blomley - Packaging &amp; Deployment at KIT</a:t>
            </a:r>
            <a:endParaRPr lang="en-US" noProof="0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7A3D0F9D-5B7E-F828-8DFC-B82773CA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BD3FB54C-A89A-9712-7321-0E05E6A7F63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11136560" y="239477"/>
            <a:ext cx="861983" cy="30920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99207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33AE3-6837-F5E9-7EAC-3D64202D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Management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3A4FF6-136D-8960-A070-91A0C612E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325122"/>
            <a:ext cx="6187239" cy="4684711"/>
          </a:xfrm>
        </p:spPr>
        <p:txBody>
          <a:bodyPr/>
          <a:lstStyle/>
          <a:p>
            <a:pPr lvl="1"/>
            <a:r>
              <a:rPr lang="en-US" dirty="0"/>
              <a:t>IOCs run in screen sessions wrapped in </a:t>
            </a:r>
            <a:r>
              <a:rPr lang="en-US" dirty="0" err="1"/>
              <a:t>systemd</a:t>
            </a:r>
            <a:r>
              <a:rPr lang="en-US" dirty="0"/>
              <a:t> processes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System logging: Elastic -&gt; Kibana stack</a:t>
            </a:r>
          </a:p>
          <a:p>
            <a:pPr lvl="1"/>
            <a:r>
              <a:rPr lang="en-US" dirty="0"/>
              <a:t>KARA runs 150-160 IOC instances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CD915A6-8983-5E07-7627-147DB652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56B4A8-95E6-CC69-58AF-BB006B7DDF0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1A1965-D9A0-08EE-7DEF-7AE34A08F0E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5D9F01-71F8-3D5C-FEAE-C470D9A4CC7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A063FB0D-AEB7-0165-DABB-92D7E29F80A6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49C79C-6F48-175C-CBC7-A8FC2CE0D740}"/>
              </a:ext>
            </a:extLst>
          </p:cNvPr>
          <p:cNvSpPr txBox="1"/>
          <p:nvPr/>
        </p:nvSpPr>
        <p:spPr>
          <a:xfrm>
            <a:off x="815562" y="4040964"/>
            <a:ext cx="25451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Terminal – </a:t>
            </a:r>
            <a:r>
              <a:rPr lang="de-DE" sz="1350" dirty="0" err="1"/>
              <a:t>independent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host</a:t>
            </a:r>
            <a:endParaRPr lang="en-GB" sz="135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84BC3A-D427-E797-5FBD-1AFC23E7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384" y="1640329"/>
            <a:ext cx="2222016" cy="240063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611CC2E-F10B-8884-C33D-81AC41398D3E}"/>
              </a:ext>
            </a:extLst>
          </p:cNvPr>
          <p:cNvSpPr txBox="1"/>
          <p:nvPr/>
        </p:nvSpPr>
        <p:spPr>
          <a:xfrm>
            <a:off x="8512381" y="4040964"/>
            <a:ext cx="3140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Salt </a:t>
            </a:r>
            <a:r>
              <a:rPr lang="de-DE" sz="1350" dirty="0" err="1"/>
              <a:t>creates</a:t>
            </a:r>
            <a:r>
              <a:rPr lang="de-DE" sz="1350" dirty="0"/>
              <a:t> </a:t>
            </a:r>
            <a:r>
              <a:rPr lang="de-DE" sz="1350" dirty="0" err="1"/>
              <a:t>local</a:t>
            </a:r>
            <a:r>
              <a:rPr lang="de-DE" sz="1350" dirty="0"/>
              <a:t> </a:t>
            </a:r>
            <a:r>
              <a:rPr lang="de-DE" sz="1350" dirty="0" err="1"/>
              <a:t>script</a:t>
            </a:r>
            <a:r>
              <a:rPr lang="de-DE" sz="1350" dirty="0"/>
              <a:t> </a:t>
            </a:r>
            <a:r>
              <a:rPr lang="de-DE" sz="1350" dirty="0" err="1"/>
              <a:t>for</a:t>
            </a:r>
            <a:r>
              <a:rPr lang="de-DE" sz="1350" dirty="0"/>
              <a:t> IT </a:t>
            </a:r>
            <a:r>
              <a:rPr lang="de-DE" sz="1350" dirty="0" err="1"/>
              <a:t>monitoring</a:t>
            </a:r>
            <a:r>
              <a:rPr lang="de-DE" sz="1350" dirty="0"/>
              <a:t> </a:t>
            </a:r>
            <a:r>
              <a:rPr lang="de-DE" sz="1350" dirty="0" err="1"/>
              <a:t>integration</a:t>
            </a:r>
            <a:r>
              <a:rPr lang="de-DE" sz="1350" dirty="0"/>
              <a:t> (</a:t>
            </a:r>
            <a:r>
              <a:rPr lang="de-DE" sz="1350" dirty="0" err="1"/>
              <a:t>CheckMK</a:t>
            </a:r>
            <a:r>
              <a:rPr lang="de-DE" sz="1350" dirty="0"/>
              <a:t>)</a:t>
            </a:r>
            <a:endParaRPr lang="en-GB" sz="135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53438E1-640D-BF52-0D48-4D6987C42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09" y="1910471"/>
            <a:ext cx="2838977" cy="17699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785C12-83F5-E2E4-C7F3-449F594E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68" y="2003893"/>
            <a:ext cx="2155371" cy="176592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9B1C6B4-7D81-4E87-6262-1A71080DC2B9}"/>
              </a:ext>
            </a:extLst>
          </p:cNvPr>
          <p:cNvSpPr txBox="1"/>
          <p:nvPr/>
        </p:nvSpPr>
        <p:spPr>
          <a:xfrm>
            <a:off x="4147609" y="4042936"/>
            <a:ext cx="33258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Salt </a:t>
            </a:r>
            <a:r>
              <a:rPr lang="de-DE" sz="1350" dirty="0" err="1"/>
              <a:t>injects</a:t>
            </a:r>
            <a:r>
              <a:rPr lang="de-DE" sz="1350" dirty="0"/>
              <a:t> </a:t>
            </a:r>
            <a:r>
              <a:rPr lang="de-DE" sz="1350" dirty="0" err="1"/>
              <a:t>xml</a:t>
            </a:r>
            <a:r>
              <a:rPr lang="de-DE" sz="1350" dirty="0"/>
              <a:t> </a:t>
            </a:r>
            <a:r>
              <a:rPr lang="de-DE" sz="1350" dirty="0" err="1"/>
              <a:t>config</a:t>
            </a:r>
            <a:r>
              <a:rPr lang="de-DE" sz="1350" dirty="0"/>
              <a:t> </a:t>
            </a:r>
            <a:r>
              <a:rPr lang="de-DE" sz="1350" dirty="0" err="1"/>
              <a:t>for</a:t>
            </a:r>
            <a:r>
              <a:rPr lang="de-DE" sz="1350" dirty="0"/>
              <a:t> </a:t>
            </a:r>
            <a:r>
              <a:rPr lang="de-DE" sz="1350" dirty="0" err="1"/>
              <a:t>alarm</a:t>
            </a:r>
            <a:r>
              <a:rPr lang="de-DE" sz="1350" dirty="0"/>
              <a:t> </a:t>
            </a:r>
            <a:r>
              <a:rPr lang="de-DE" sz="1350" dirty="0" err="1"/>
              <a:t>server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003050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C592B-E0C7-8A9C-3BE6-97A36E0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to Manage IOCs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20DB253-3FC3-65CB-F7A4-41E5AFDFD4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AB4222-4C64-622B-3268-084256C49EA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43695E-49F5-A105-27AB-1049FA4BC66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9EFE79-B0E4-E52F-680D-7F5A82F336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E5730E95-68CE-19DC-D19B-923F9F86C7C3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pic>
        <p:nvPicPr>
          <p:cNvPr id="3" name="Bildplatzhalter 17">
            <a:extLst>
              <a:ext uri="{FF2B5EF4-FFF2-40B4-BE49-F238E27FC236}">
                <a16:creationId xmlns:a16="http://schemas.microsoft.com/office/drawing/2014/main" id="{FC193A0F-9863-030B-5F8F-AE4E0E91E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0" b="3420"/>
          <a:stretch>
            <a:fillRect/>
          </a:stretch>
        </p:blipFill>
        <p:spPr bwMode="gray">
          <a:xfrm>
            <a:off x="371474" y="2333185"/>
            <a:ext cx="2722816" cy="3118389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4B5B7C7-44FF-34BF-48EB-D8AC20E57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325122"/>
            <a:ext cx="8892878" cy="793291"/>
          </a:xfrm>
        </p:spPr>
        <p:txBody>
          <a:bodyPr/>
          <a:lstStyle/>
          <a:p>
            <a:pPr lvl="1"/>
            <a:r>
              <a:rPr lang="en-US" dirty="0"/>
              <a:t>IOC status and basic IOC control via EPICS with panel integration</a:t>
            </a:r>
          </a:p>
          <a:p>
            <a:pPr lvl="1"/>
            <a:r>
              <a:rPr lang="en-US" dirty="0"/>
              <a:t>Inject </a:t>
            </a:r>
            <a:r>
              <a:rPr lang="en-US" dirty="0" err="1"/>
              <a:t>st.cmd</a:t>
            </a:r>
            <a:r>
              <a:rPr lang="en-US" dirty="0"/>
              <a:t> file via Salt to Service IOC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2E3DDD-00B1-2B59-7FC4-164E6F894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48" y="2090549"/>
            <a:ext cx="2394549" cy="331121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ECDD5B9-E417-7231-317C-D382A4F7FD30}"/>
              </a:ext>
            </a:extLst>
          </p:cNvPr>
          <p:cNvSpPr/>
          <p:nvPr/>
        </p:nvSpPr>
        <p:spPr bwMode="gray">
          <a:xfrm>
            <a:off x="3382748" y="5451574"/>
            <a:ext cx="2394549" cy="98588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Linstat</a:t>
            </a:r>
            <a:r>
              <a:rPr lang="en-US" sz="1400" b="1" dirty="0">
                <a:solidFill>
                  <a:schemeClr val="bg1"/>
                </a:solidFill>
              </a:rPr>
              <a:t> for every IOC service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7979BAE-A2C6-7991-F247-E56FDD6B5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247" y="2090549"/>
            <a:ext cx="5770706" cy="222002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95B8FB7-D1F7-46EE-181A-6DC1913A46D5}"/>
              </a:ext>
            </a:extLst>
          </p:cNvPr>
          <p:cNvSpPr txBox="1"/>
          <p:nvPr/>
        </p:nvSpPr>
        <p:spPr bwMode="gray">
          <a:xfrm>
            <a:off x="6672064" y="5348212"/>
            <a:ext cx="7101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github.com</a:t>
            </a:r>
            <a:r>
              <a:rPr lang="en-US" dirty="0">
                <a:hlinkClick r:id="rId5"/>
              </a:rPr>
              <a:t>/KIT-IBPT/epics-execute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691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08D7F-A16D-2AB4-AC90-8AC6A3FB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Honorable Mention: Phoebus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9381E4-666F-860B-1106-99F307B7D09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F2A305-2A73-B2DE-6107-37AF10AB5CA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8CED50-DDBA-FC77-1D0C-B21517DA218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12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614CF42D-2AEB-32F5-AA5E-6257D9476BD4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cxnSp>
        <p:nvCxnSpPr>
          <p:cNvPr id="9" name="Verbinder: gewinkelt 64">
            <a:extLst>
              <a:ext uri="{FF2B5EF4-FFF2-40B4-BE49-F238E27FC236}">
                <a16:creationId xmlns:a16="http://schemas.microsoft.com/office/drawing/2014/main" id="{346A0211-DE1F-DA86-51DE-C76068C784F5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220793" y="3145095"/>
            <a:ext cx="937180" cy="715994"/>
          </a:xfrm>
          <a:prstGeom prst="bentConnector3">
            <a:avLst>
              <a:gd name="adj1" fmla="val 50000"/>
            </a:avLst>
          </a:prstGeom>
          <a:ln w="12700">
            <a:solidFill>
              <a:srgbClr val="F56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6">
            <a:extLst>
              <a:ext uri="{FF2B5EF4-FFF2-40B4-BE49-F238E27FC236}">
                <a16:creationId xmlns:a16="http://schemas.microsoft.com/office/drawing/2014/main" id="{12295525-E7DB-D3B9-2EFF-202D2F8D3709}"/>
              </a:ext>
            </a:extLst>
          </p:cNvPr>
          <p:cNvSpPr/>
          <p:nvPr/>
        </p:nvSpPr>
        <p:spPr>
          <a:xfrm>
            <a:off x="3578444" y="1912527"/>
            <a:ext cx="1147629" cy="1903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/>
              <a:t>Phoebus Upstream</a:t>
            </a:r>
          </a:p>
        </p:txBody>
      </p:sp>
      <p:sp>
        <p:nvSpPr>
          <p:cNvPr id="11" name="Abgerundetes Rechteck 6">
            <a:extLst>
              <a:ext uri="{FF2B5EF4-FFF2-40B4-BE49-F238E27FC236}">
                <a16:creationId xmlns:a16="http://schemas.microsoft.com/office/drawing/2014/main" id="{F30D7C7C-CEEB-7FE9-9034-1AF6F69B3C16}"/>
              </a:ext>
            </a:extLst>
          </p:cNvPr>
          <p:cNvSpPr/>
          <p:nvPr/>
        </p:nvSpPr>
        <p:spPr>
          <a:xfrm>
            <a:off x="3575725" y="2503344"/>
            <a:ext cx="1248529" cy="5482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KIT Phoebus Product</a:t>
            </a:r>
          </a:p>
        </p:txBody>
      </p:sp>
      <p:sp>
        <p:nvSpPr>
          <p:cNvPr id="12" name="Abgerundetes Rechteck 6">
            <a:extLst>
              <a:ext uri="{FF2B5EF4-FFF2-40B4-BE49-F238E27FC236}">
                <a16:creationId xmlns:a16="http://schemas.microsoft.com/office/drawing/2014/main" id="{29CA430D-071D-907D-68ED-67EB20097B5B}"/>
              </a:ext>
            </a:extLst>
          </p:cNvPr>
          <p:cNvSpPr/>
          <p:nvPr/>
        </p:nvSpPr>
        <p:spPr>
          <a:xfrm>
            <a:off x="1707121" y="2503344"/>
            <a:ext cx="1248529" cy="5311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 err="1"/>
              <a:t>ChannelFinder</a:t>
            </a:r>
            <a:r>
              <a:rPr lang="en-US" sz="1100" b="1" noProof="0" dirty="0"/>
              <a:t> Product</a:t>
            </a:r>
          </a:p>
        </p:txBody>
      </p:sp>
      <p:sp>
        <p:nvSpPr>
          <p:cNvPr id="13" name="Abgerundetes Rechteck 6">
            <a:extLst>
              <a:ext uri="{FF2B5EF4-FFF2-40B4-BE49-F238E27FC236}">
                <a16:creationId xmlns:a16="http://schemas.microsoft.com/office/drawing/2014/main" id="{8377EEDD-B76E-C338-018E-D0600B7FC194}"/>
              </a:ext>
            </a:extLst>
          </p:cNvPr>
          <p:cNvSpPr/>
          <p:nvPr/>
        </p:nvSpPr>
        <p:spPr>
          <a:xfrm>
            <a:off x="2578134" y="3971682"/>
            <a:ext cx="1717779" cy="644438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noProof="0" dirty="0"/>
              <a:t>Phoebus</a:t>
            </a:r>
            <a:br>
              <a:rPr lang="en-US" sz="1050" b="1" noProof="0" dirty="0"/>
            </a:br>
            <a:r>
              <a:rPr lang="en-US" sz="1050" b="1" noProof="0" dirty="0"/>
              <a:t>Server Cluster</a:t>
            </a:r>
          </a:p>
        </p:txBody>
      </p:sp>
      <p:sp>
        <p:nvSpPr>
          <p:cNvPr id="14" name="Abgerundetes Rechteck 6">
            <a:extLst>
              <a:ext uri="{FF2B5EF4-FFF2-40B4-BE49-F238E27FC236}">
                <a16:creationId xmlns:a16="http://schemas.microsoft.com/office/drawing/2014/main" id="{D3624EC9-CE1E-9A17-7631-DA39ED8507EA}"/>
              </a:ext>
            </a:extLst>
          </p:cNvPr>
          <p:cNvSpPr/>
          <p:nvPr/>
        </p:nvSpPr>
        <p:spPr>
          <a:xfrm>
            <a:off x="1535804" y="4353267"/>
            <a:ext cx="822886" cy="230218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/>
              <a:t>File Storage</a:t>
            </a:r>
          </a:p>
        </p:txBody>
      </p:sp>
      <p:sp>
        <p:nvSpPr>
          <p:cNvPr id="15" name="Abgerundetes Rechteck 6">
            <a:extLst>
              <a:ext uri="{FF2B5EF4-FFF2-40B4-BE49-F238E27FC236}">
                <a16:creationId xmlns:a16="http://schemas.microsoft.com/office/drawing/2014/main" id="{8EA13F72-DD86-EA47-11DE-E8433CE04F69}"/>
              </a:ext>
            </a:extLst>
          </p:cNvPr>
          <p:cNvSpPr/>
          <p:nvPr/>
        </p:nvSpPr>
        <p:spPr>
          <a:xfrm>
            <a:off x="5087888" y="2492896"/>
            <a:ext cx="1349521" cy="5482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KIT Phoebus Launcher</a:t>
            </a:r>
          </a:p>
        </p:txBody>
      </p:sp>
      <p:sp>
        <p:nvSpPr>
          <p:cNvPr id="16" name="Abgerundetes Rechteck 6">
            <a:extLst>
              <a:ext uri="{FF2B5EF4-FFF2-40B4-BE49-F238E27FC236}">
                <a16:creationId xmlns:a16="http://schemas.microsoft.com/office/drawing/2014/main" id="{D7FC10A7-277A-3F88-18DA-2024FB60D8E6}"/>
              </a:ext>
            </a:extLst>
          </p:cNvPr>
          <p:cNvSpPr/>
          <p:nvPr/>
        </p:nvSpPr>
        <p:spPr>
          <a:xfrm>
            <a:off x="6595306" y="2492896"/>
            <a:ext cx="1349521" cy="5482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Configurations</a:t>
            </a:r>
          </a:p>
        </p:txBody>
      </p:sp>
      <p:sp>
        <p:nvSpPr>
          <p:cNvPr id="17" name="Abgerundetes Rechteck 6">
            <a:extLst>
              <a:ext uri="{FF2B5EF4-FFF2-40B4-BE49-F238E27FC236}">
                <a16:creationId xmlns:a16="http://schemas.microsoft.com/office/drawing/2014/main" id="{CCCCAC9C-5ECB-627C-BD1D-E7609CCD2155}"/>
              </a:ext>
            </a:extLst>
          </p:cNvPr>
          <p:cNvSpPr/>
          <p:nvPr/>
        </p:nvSpPr>
        <p:spPr>
          <a:xfrm>
            <a:off x="8183267" y="2492896"/>
            <a:ext cx="1349521" cy="5482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Panels</a:t>
            </a:r>
          </a:p>
        </p:txBody>
      </p:sp>
      <p:sp>
        <p:nvSpPr>
          <p:cNvPr id="18" name="Abgerundetes Rechteck 6">
            <a:extLst>
              <a:ext uri="{FF2B5EF4-FFF2-40B4-BE49-F238E27FC236}">
                <a16:creationId xmlns:a16="http://schemas.microsoft.com/office/drawing/2014/main" id="{1383E5B5-956C-6B8F-BA88-A775C59BC46B}"/>
              </a:ext>
            </a:extLst>
          </p:cNvPr>
          <p:cNvSpPr/>
          <p:nvPr/>
        </p:nvSpPr>
        <p:spPr>
          <a:xfrm>
            <a:off x="1707121" y="1911615"/>
            <a:ext cx="1349521" cy="1903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 err="1"/>
              <a:t>ChannelFinder</a:t>
            </a:r>
            <a:r>
              <a:rPr lang="en-US" sz="800" noProof="0" dirty="0"/>
              <a:t> Upstream</a:t>
            </a:r>
          </a:p>
        </p:txBody>
      </p:sp>
      <p:pic>
        <p:nvPicPr>
          <p:cNvPr id="19" name="Grafik 17">
            <a:extLst>
              <a:ext uri="{FF2B5EF4-FFF2-40B4-BE49-F238E27FC236}">
                <a16:creationId xmlns:a16="http://schemas.microsoft.com/office/drawing/2014/main" id="{33B0CC19-CA20-2FA1-DF1C-8C705DC0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58" y="3789196"/>
            <a:ext cx="470352" cy="159635"/>
          </a:xfrm>
          <a:prstGeom prst="rect">
            <a:avLst/>
          </a:prstGeom>
        </p:spPr>
      </p:pic>
      <p:pic>
        <p:nvPicPr>
          <p:cNvPr id="20" name="Grafik 18">
            <a:extLst>
              <a:ext uri="{FF2B5EF4-FFF2-40B4-BE49-F238E27FC236}">
                <a16:creationId xmlns:a16="http://schemas.microsoft.com/office/drawing/2014/main" id="{D2FE9AB0-99B9-CDB0-549B-2793C301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485" y="3542042"/>
            <a:ext cx="508540" cy="24182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2321A52-DAAB-28DF-69E9-FBAF18B1A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1008" y="4180145"/>
            <a:ext cx="540112" cy="205757"/>
          </a:xfrm>
          <a:prstGeom prst="rect">
            <a:avLst/>
          </a:prstGeom>
        </p:spPr>
      </p:pic>
      <p:pic>
        <p:nvPicPr>
          <p:cNvPr id="22" name="Grafik 22">
            <a:extLst>
              <a:ext uri="{FF2B5EF4-FFF2-40B4-BE49-F238E27FC236}">
                <a16:creationId xmlns:a16="http://schemas.microsoft.com/office/drawing/2014/main" id="{4103694A-493D-5145-DEDF-BF851E2B5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5861" y="2503344"/>
            <a:ext cx="509350" cy="489760"/>
          </a:xfrm>
          <a:prstGeom prst="rect">
            <a:avLst/>
          </a:prstGeom>
        </p:spPr>
      </p:pic>
      <p:pic>
        <p:nvPicPr>
          <p:cNvPr id="23" name="Grafik 23">
            <a:extLst>
              <a:ext uri="{FF2B5EF4-FFF2-40B4-BE49-F238E27FC236}">
                <a16:creationId xmlns:a16="http://schemas.microsoft.com/office/drawing/2014/main" id="{1BD67845-65A2-027D-5C1B-F92BED835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6107" y="1831716"/>
            <a:ext cx="443915" cy="375290"/>
          </a:xfrm>
          <a:prstGeom prst="rect">
            <a:avLst/>
          </a:prstGeom>
        </p:spPr>
      </p:pic>
      <p:cxnSp>
        <p:nvCxnSpPr>
          <p:cNvPr id="24" name="Verbinder: gewinkelt 30">
            <a:extLst>
              <a:ext uri="{FF2B5EF4-FFF2-40B4-BE49-F238E27FC236}">
                <a16:creationId xmlns:a16="http://schemas.microsoft.com/office/drawing/2014/main" id="{958E17BD-6A50-2747-A57C-53691D7150A2}"/>
              </a:ext>
            </a:extLst>
          </p:cNvPr>
          <p:cNvCxnSpPr>
            <a:cxnSpLocks/>
            <a:stCxn id="18" idx="1"/>
            <a:endCxn id="12" idx="1"/>
          </p:cNvCxnSpPr>
          <p:nvPr/>
        </p:nvCxnSpPr>
        <p:spPr>
          <a:xfrm rot="10800000" flipV="1">
            <a:off x="1707121" y="2006803"/>
            <a:ext cx="12700" cy="762120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49">
            <a:extLst>
              <a:ext uri="{FF2B5EF4-FFF2-40B4-BE49-F238E27FC236}">
                <a16:creationId xmlns:a16="http://schemas.microsoft.com/office/drawing/2014/main" id="{8DD2BACA-03DE-5D7F-DCA3-9605A7A847FA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rot="5400000">
            <a:off x="3358443" y="3130134"/>
            <a:ext cx="920129" cy="762966"/>
          </a:xfrm>
          <a:prstGeom prst="bentConnector3">
            <a:avLst>
              <a:gd name="adj1" fmla="val 50000"/>
            </a:avLst>
          </a:prstGeom>
          <a:ln w="12700">
            <a:solidFill>
              <a:srgbClr val="F56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52">
            <a:extLst>
              <a:ext uri="{FF2B5EF4-FFF2-40B4-BE49-F238E27FC236}">
                <a16:creationId xmlns:a16="http://schemas.microsoft.com/office/drawing/2014/main" id="{3080CF90-6B7B-F882-E86D-EA9DC0CBD846}"/>
              </a:ext>
            </a:extLst>
          </p:cNvPr>
          <p:cNvCxnSpPr>
            <a:cxnSpLocks/>
          </p:cNvCxnSpPr>
          <p:nvPr/>
        </p:nvCxnSpPr>
        <p:spPr>
          <a:xfrm rot="5400000">
            <a:off x="4269619" y="2343581"/>
            <a:ext cx="930577" cy="2325625"/>
          </a:xfrm>
          <a:prstGeom prst="bentConnector3">
            <a:avLst/>
          </a:prstGeom>
          <a:ln w="12700">
            <a:solidFill>
              <a:srgbClr val="F56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54">
            <a:extLst>
              <a:ext uri="{FF2B5EF4-FFF2-40B4-BE49-F238E27FC236}">
                <a16:creationId xmlns:a16="http://schemas.microsoft.com/office/drawing/2014/main" id="{0446F7E8-D3F9-164A-D217-FA1ADD61280E}"/>
              </a:ext>
            </a:extLst>
          </p:cNvPr>
          <p:cNvCxnSpPr>
            <a:cxnSpLocks/>
          </p:cNvCxnSpPr>
          <p:nvPr/>
        </p:nvCxnSpPr>
        <p:spPr>
          <a:xfrm rot="5400000">
            <a:off x="5184387" y="1589872"/>
            <a:ext cx="930577" cy="3833043"/>
          </a:xfrm>
          <a:prstGeom prst="bentConnector3">
            <a:avLst/>
          </a:prstGeom>
          <a:ln w="12700">
            <a:solidFill>
              <a:srgbClr val="F56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56">
            <a:extLst>
              <a:ext uri="{FF2B5EF4-FFF2-40B4-BE49-F238E27FC236}">
                <a16:creationId xmlns:a16="http://schemas.microsoft.com/office/drawing/2014/main" id="{334EBBB8-5DBC-B0A2-58A6-C9A3150C5109}"/>
              </a:ext>
            </a:extLst>
          </p:cNvPr>
          <p:cNvCxnSpPr>
            <a:cxnSpLocks/>
          </p:cNvCxnSpPr>
          <p:nvPr/>
        </p:nvCxnSpPr>
        <p:spPr>
          <a:xfrm rot="5400000">
            <a:off x="6160222" y="795891"/>
            <a:ext cx="930577" cy="5421004"/>
          </a:xfrm>
          <a:prstGeom prst="bentConnector3">
            <a:avLst/>
          </a:prstGeom>
          <a:ln w="12700">
            <a:solidFill>
              <a:srgbClr val="F56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66">
            <a:extLst>
              <a:ext uri="{FF2B5EF4-FFF2-40B4-BE49-F238E27FC236}">
                <a16:creationId xmlns:a16="http://schemas.microsoft.com/office/drawing/2014/main" id="{BAC9CCD5-99D5-2936-03BE-6766B55811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64" y="3212448"/>
            <a:ext cx="479296" cy="498993"/>
          </a:xfrm>
          <a:prstGeom prst="rect">
            <a:avLst/>
          </a:prstGeom>
        </p:spPr>
      </p:pic>
      <p:pic>
        <p:nvPicPr>
          <p:cNvPr id="30" name="Grafik 68" descr="Benutzer">
            <a:extLst>
              <a:ext uri="{FF2B5EF4-FFF2-40B4-BE49-F238E27FC236}">
                <a16:creationId xmlns:a16="http://schemas.microsoft.com/office/drawing/2014/main" id="{F8F3E375-2684-1776-AE70-C44C8492CC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8536" y="4195060"/>
            <a:ext cx="455150" cy="455150"/>
          </a:xfrm>
          <a:prstGeom prst="rect">
            <a:avLst/>
          </a:prstGeom>
        </p:spPr>
      </p:pic>
      <p:sp>
        <p:nvSpPr>
          <p:cNvPr id="31" name="Pfeil: nach oben und unten 72">
            <a:extLst>
              <a:ext uri="{FF2B5EF4-FFF2-40B4-BE49-F238E27FC236}">
                <a16:creationId xmlns:a16="http://schemas.microsoft.com/office/drawing/2014/main" id="{DEFA0FD3-E6EA-501C-11A2-787268E937C8}"/>
              </a:ext>
            </a:extLst>
          </p:cNvPr>
          <p:cNvSpPr/>
          <p:nvPr/>
        </p:nvSpPr>
        <p:spPr>
          <a:xfrm rot="5400000">
            <a:off x="2421532" y="4386870"/>
            <a:ext cx="73798" cy="167814"/>
          </a:xfrm>
          <a:prstGeom prst="upDownArrow">
            <a:avLst/>
          </a:prstGeom>
          <a:solidFill>
            <a:srgbClr val="F56F0B"/>
          </a:solidFill>
          <a:ln>
            <a:solidFill>
              <a:srgbClr val="F56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2" name="Grafik 76" descr="Wiederholen">
            <a:extLst>
              <a:ext uri="{FF2B5EF4-FFF2-40B4-BE49-F238E27FC236}">
                <a16:creationId xmlns:a16="http://schemas.microsoft.com/office/drawing/2014/main" id="{14F7A8AB-A443-2C1C-A469-A96396A19D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28721" y="3929790"/>
            <a:ext cx="250036" cy="250036"/>
          </a:xfrm>
          <a:prstGeom prst="rect">
            <a:avLst/>
          </a:prstGeom>
        </p:spPr>
      </p:pic>
      <p:pic>
        <p:nvPicPr>
          <p:cNvPr id="33" name="Grafik 77">
            <a:extLst>
              <a:ext uri="{FF2B5EF4-FFF2-40B4-BE49-F238E27FC236}">
                <a16:creationId xmlns:a16="http://schemas.microsoft.com/office/drawing/2014/main" id="{4FF5F279-E7B0-8CBF-24A2-402E9CF7BC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1786" y="3998613"/>
            <a:ext cx="499344" cy="494655"/>
          </a:xfrm>
          <a:prstGeom prst="rect">
            <a:avLst/>
          </a:prstGeom>
        </p:spPr>
      </p:pic>
      <p:cxnSp>
        <p:nvCxnSpPr>
          <p:cNvPr id="34" name="Gerade Verbindung mit Pfeil 79">
            <a:extLst>
              <a:ext uri="{FF2B5EF4-FFF2-40B4-BE49-F238E27FC236}">
                <a16:creationId xmlns:a16="http://schemas.microsoft.com/office/drawing/2014/main" id="{D553CB47-ECD9-8EC5-2E5D-49749F0CD12D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962079" y="4245941"/>
            <a:ext cx="1329707" cy="0"/>
          </a:xfrm>
          <a:prstGeom prst="straightConnector1">
            <a:avLst/>
          </a:prstGeom>
          <a:ln w="19050">
            <a:solidFill>
              <a:srgbClr val="F56F0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82">
            <a:extLst>
              <a:ext uri="{FF2B5EF4-FFF2-40B4-BE49-F238E27FC236}">
                <a16:creationId xmlns:a16="http://schemas.microsoft.com/office/drawing/2014/main" id="{1DB69AAC-6582-A2E9-D738-294DF5008B4E}"/>
              </a:ext>
            </a:extLst>
          </p:cNvPr>
          <p:cNvSpPr txBox="1"/>
          <p:nvPr/>
        </p:nvSpPr>
        <p:spPr>
          <a:xfrm>
            <a:off x="5334268" y="3864230"/>
            <a:ext cx="88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noProof="0" dirty="0">
                <a:solidFill>
                  <a:srgbClr val="F56F0B"/>
                </a:solidFill>
              </a:rPr>
              <a:t>Launcher</a:t>
            </a:r>
          </a:p>
          <a:p>
            <a:r>
              <a:rPr lang="en-US" sz="900" b="1" noProof="0" dirty="0">
                <a:solidFill>
                  <a:srgbClr val="F56F0B"/>
                </a:solidFill>
              </a:rPr>
              <a:t>Auto Update</a:t>
            </a:r>
          </a:p>
        </p:txBody>
      </p:sp>
      <p:sp>
        <p:nvSpPr>
          <p:cNvPr id="36" name="Abgerundetes Rechteck 6">
            <a:extLst>
              <a:ext uri="{FF2B5EF4-FFF2-40B4-BE49-F238E27FC236}">
                <a16:creationId xmlns:a16="http://schemas.microsoft.com/office/drawing/2014/main" id="{7ED50BF6-C46C-2E20-7A76-448A9C88E3C2}"/>
              </a:ext>
            </a:extLst>
          </p:cNvPr>
          <p:cNvSpPr/>
          <p:nvPr/>
        </p:nvSpPr>
        <p:spPr>
          <a:xfrm>
            <a:off x="7174492" y="1753786"/>
            <a:ext cx="904416" cy="288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/>
              <a:t>Git Projects</a:t>
            </a:r>
          </a:p>
        </p:txBody>
      </p:sp>
      <p:sp>
        <p:nvSpPr>
          <p:cNvPr id="37" name="Abgerundetes Rechteck 6">
            <a:extLst>
              <a:ext uri="{FF2B5EF4-FFF2-40B4-BE49-F238E27FC236}">
                <a16:creationId xmlns:a16="http://schemas.microsoft.com/office/drawing/2014/main" id="{72E3097C-92BC-30EB-185D-3029177448CC}"/>
              </a:ext>
            </a:extLst>
          </p:cNvPr>
          <p:cNvSpPr/>
          <p:nvPr/>
        </p:nvSpPr>
        <p:spPr>
          <a:xfrm>
            <a:off x="8200040" y="1753786"/>
            <a:ext cx="1081205" cy="288018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/>
              <a:t>Back-End Services</a:t>
            </a:r>
          </a:p>
        </p:txBody>
      </p:sp>
      <p:cxnSp>
        <p:nvCxnSpPr>
          <p:cNvPr id="38" name="Gerade Verbindung mit Pfeil 96">
            <a:extLst>
              <a:ext uri="{FF2B5EF4-FFF2-40B4-BE49-F238E27FC236}">
                <a16:creationId xmlns:a16="http://schemas.microsoft.com/office/drawing/2014/main" id="{82A482B7-213C-D785-0E45-002E3146C998}"/>
              </a:ext>
            </a:extLst>
          </p:cNvPr>
          <p:cNvCxnSpPr/>
          <p:nvPr/>
        </p:nvCxnSpPr>
        <p:spPr>
          <a:xfrm>
            <a:off x="7492937" y="2151423"/>
            <a:ext cx="68432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97">
            <a:extLst>
              <a:ext uri="{FF2B5EF4-FFF2-40B4-BE49-F238E27FC236}">
                <a16:creationId xmlns:a16="http://schemas.microsoft.com/office/drawing/2014/main" id="{DD216233-8CA0-24A3-8FDB-31F852BFB12A}"/>
              </a:ext>
            </a:extLst>
          </p:cNvPr>
          <p:cNvSpPr txBox="1"/>
          <p:nvPr/>
        </p:nvSpPr>
        <p:spPr>
          <a:xfrm>
            <a:off x="8175583" y="2032900"/>
            <a:ext cx="9044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noProof="0" dirty="0">
                <a:solidFill>
                  <a:schemeClr val="tx2"/>
                </a:solidFill>
              </a:rPr>
              <a:t>Git submodule</a:t>
            </a:r>
            <a:endParaRPr lang="en-US" b="1" noProof="0" dirty="0">
              <a:solidFill>
                <a:schemeClr val="tx2"/>
              </a:solidFill>
            </a:endParaRPr>
          </a:p>
        </p:txBody>
      </p:sp>
      <p:cxnSp>
        <p:nvCxnSpPr>
          <p:cNvPr id="40" name="Gerade Verbindung mit Pfeil 98">
            <a:extLst>
              <a:ext uri="{FF2B5EF4-FFF2-40B4-BE49-F238E27FC236}">
                <a16:creationId xmlns:a16="http://schemas.microsoft.com/office/drawing/2014/main" id="{64DE2B15-22D9-63C7-45A3-E8DA621B5BFD}"/>
              </a:ext>
            </a:extLst>
          </p:cNvPr>
          <p:cNvCxnSpPr/>
          <p:nvPr/>
        </p:nvCxnSpPr>
        <p:spPr>
          <a:xfrm>
            <a:off x="7492937" y="2357597"/>
            <a:ext cx="684326" cy="0"/>
          </a:xfrm>
          <a:prstGeom prst="straightConnector1">
            <a:avLst/>
          </a:prstGeom>
          <a:ln w="12700">
            <a:solidFill>
              <a:srgbClr val="F56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100">
            <a:extLst>
              <a:ext uri="{FF2B5EF4-FFF2-40B4-BE49-F238E27FC236}">
                <a16:creationId xmlns:a16="http://schemas.microsoft.com/office/drawing/2014/main" id="{B41C986A-7FED-AAA2-91B9-1C8E808718A3}"/>
              </a:ext>
            </a:extLst>
          </p:cNvPr>
          <p:cNvSpPr txBox="1"/>
          <p:nvPr/>
        </p:nvSpPr>
        <p:spPr>
          <a:xfrm>
            <a:off x="8166886" y="2221061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noProof="0" dirty="0">
                <a:solidFill>
                  <a:srgbClr val="F56F0B"/>
                </a:solidFill>
              </a:rPr>
              <a:t>automatic deployment</a:t>
            </a:r>
            <a:endParaRPr lang="en-US" b="1" noProof="0" dirty="0">
              <a:solidFill>
                <a:srgbClr val="F56F0B"/>
              </a:solidFill>
            </a:endParaRPr>
          </a:p>
        </p:txBody>
      </p:sp>
      <p:cxnSp>
        <p:nvCxnSpPr>
          <p:cNvPr id="42" name="Gerade Verbindung mit Pfeil 102">
            <a:extLst>
              <a:ext uri="{FF2B5EF4-FFF2-40B4-BE49-F238E27FC236}">
                <a16:creationId xmlns:a16="http://schemas.microsoft.com/office/drawing/2014/main" id="{100A5BD5-4608-DB0F-1C93-E0EC1EC7169C}"/>
              </a:ext>
            </a:extLst>
          </p:cNvPr>
          <p:cNvCxnSpPr>
            <a:cxnSpLocks/>
          </p:cNvCxnSpPr>
          <p:nvPr/>
        </p:nvCxnSpPr>
        <p:spPr>
          <a:xfrm>
            <a:off x="4962079" y="4394922"/>
            <a:ext cx="1329707" cy="0"/>
          </a:xfrm>
          <a:prstGeom prst="straightConnector1">
            <a:avLst/>
          </a:prstGeom>
          <a:ln w="12700">
            <a:solidFill>
              <a:srgbClr val="F56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" descr="Drahtlos">
            <a:extLst>
              <a:ext uri="{FF2B5EF4-FFF2-40B4-BE49-F238E27FC236}">
                <a16:creationId xmlns:a16="http://schemas.microsoft.com/office/drawing/2014/main" id="{82CB67F8-9062-96C9-337E-D6A5A1FFE8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4785418" y="4385902"/>
            <a:ext cx="295145" cy="295145"/>
          </a:xfrm>
          <a:prstGeom prst="rect">
            <a:avLst/>
          </a:prstGeom>
        </p:spPr>
      </p:pic>
      <p:pic>
        <p:nvPicPr>
          <p:cNvPr id="44" name="Grafik 25" descr="Bild">
            <a:extLst>
              <a:ext uri="{FF2B5EF4-FFF2-40B4-BE49-F238E27FC236}">
                <a16:creationId xmlns:a16="http://schemas.microsoft.com/office/drawing/2014/main" id="{38A77D3F-A3AC-52EB-B251-2B9E680EF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89648" y="4372862"/>
            <a:ext cx="327165" cy="327165"/>
          </a:xfrm>
          <a:prstGeom prst="rect">
            <a:avLst/>
          </a:prstGeom>
        </p:spPr>
      </p:pic>
      <p:sp>
        <p:nvSpPr>
          <p:cNvPr id="45" name="Textfeld 57">
            <a:extLst>
              <a:ext uri="{FF2B5EF4-FFF2-40B4-BE49-F238E27FC236}">
                <a16:creationId xmlns:a16="http://schemas.microsoft.com/office/drawing/2014/main" id="{4E6BEA81-F07C-8B18-49ED-FF6B15BEDDBD}"/>
              </a:ext>
            </a:extLst>
          </p:cNvPr>
          <p:cNvSpPr txBox="1"/>
          <p:nvPr/>
        </p:nvSpPr>
        <p:spPr>
          <a:xfrm>
            <a:off x="5050002" y="4428487"/>
            <a:ext cx="12175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noProof="0" dirty="0">
                <a:solidFill>
                  <a:srgbClr val="F56F0B"/>
                </a:solidFill>
              </a:rPr>
              <a:t>Streamed panels</a:t>
            </a:r>
          </a:p>
        </p:txBody>
      </p:sp>
      <p:sp>
        <p:nvSpPr>
          <p:cNvPr id="46" name="Textfeld 59">
            <a:extLst>
              <a:ext uri="{FF2B5EF4-FFF2-40B4-BE49-F238E27FC236}">
                <a16:creationId xmlns:a16="http://schemas.microsoft.com/office/drawing/2014/main" id="{9ACD870C-953D-6DD4-9500-B564F19BBDAF}"/>
              </a:ext>
            </a:extLst>
          </p:cNvPr>
          <p:cNvSpPr txBox="1"/>
          <p:nvPr/>
        </p:nvSpPr>
        <p:spPr>
          <a:xfrm>
            <a:off x="7507631" y="437094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noProof="0" dirty="0">
                <a:solidFill>
                  <a:schemeClr val="accent2"/>
                </a:solidFill>
              </a:rPr>
              <a:t>User</a:t>
            </a:r>
          </a:p>
        </p:txBody>
      </p:sp>
      <p:pic>
        <p:nvPicPr>
          <p:cNvPr id="47" name="Grafik 29" descr="Programmierer">
            <a:extLst>
              <a:ext uri="{FF2B5EF4-FFF2-40B4-BE49-F238E27FC236}">
                <a16:creationId xmlns:a16="http://schemas.microsoft.com/office/drawing/2014/main" id="{DF498C51-D633-F471-F5B0-12B764A2CE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92480" y="3927978"/>
            <a:ext cx="424302" cy="424302"/>
          </a:xfrm>
          <a:prstGeom prst="rect">
            <a:avLst/>
          </a:prstGeom>
        </p:spPr>
      </p:pic>
      <p:cxnSp>
        <p:nvCxnSpPr>
          <p:cNvPr id="48" name="Gerade Verbindung mit Pfeil 67">
            <a:extLst>
              <a:ext uri="{FF2B5EF4-FFF2-40B4-BE49-F238E27FC236}">
                <a16:creationId xmlns:a16="http://schemas.microsoft.com/office/drawing/2014/main" id="{3BB496B7-7BBB-2241-84FC-5DCD8209BFBD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8804631" y="3098498"/>
            <a:ext cx="0" cy="82948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Grafik 71" descr="Bild">
            <a:extLst>
              <a:ext uri="{FF2B5EF4-FFF2-40B4-BE49-F238E27FC236}">
                <a16:creationId xmlns:a16="http://schemas.microsoft.com/office/drawing/2014/main" id="{5ADF7F07-9797-E944-3D8B-971AB308E4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87803" y="3321781"/>
            <a:ext cx="306826" cy="306826"/>
          </a:xfrm>
          <a:prstGeom prst="rect">
            <a:avLst/>
          </a:prstGeom>
        </p:spPr>
      </p:pic>
      <p:sp>
        <p:nvSpPr>
          <p:cNvPr id="50" name="Textfeld 74">
            <a:extLst>
              <a:ext uri="{FF2B5EF4-FFF2-40B4-BE49-F238E27FC236}">
                <a16:creationId xmlns:a16="http://schemas.microsoft.com/office/drawing/2014/main" id="{A220A7D4-CF1D-444C-F4BE-633C4418F272}"/>
              </a:ext>
            </a:extLst>
          </p:cNvPr>
          <p:cNvSpPr txBox="1"/>
          <p:nvPr/>
        </p:nvSpPr>
        <p:spPr>
          <a:xfrm>
            <a:off x="8910384" y="4093944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noProof="0" dirty="0"/>
              <a:t>Developer</a:t>
            </a:r>
          </a:p>
        </p:txBody>
      </p:sp>
      <p:pic>
        <p:nvPicPr>
          <p:cNvPr id="51" name="Grafik 83" descr="Bild">
            <a:extLst>
              <a:ext uri="{FF2B5EF4-FFF2-40B4-BE49-F238E27FC236}">
                <a16:creationId xmlns:a16="http://schemas.microsoft.com/office/drawing/2014/main" id="{82E05331-467A-A9A3-3F49-A1A3DE862E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984264" y="3704934"/>
            <a:ext cx="361152" cy="361152"/>
          </a:xfrm>
          <a:prstGeom prst="rect">
            <a:avLst/>
          </a:prstGeom>
        </p:spPr>
      </p:pic>
      <p:pic>
        <p:nvPicPr>
          <p:cNvPr id="52" name="Grafik 84" descr="Bild">
            <a:extLst>
              <a:ext uri="{FF2B5EF4-FFF2-40B4-BE49-F238E27FC236}">
                <a16:creationId xmlns:a16="http://schemas.microsoft.com/office/drawing/2014/main" id="{3123ED54-B0A5-B0F1-DC29-E9E3E266BB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16441" y="3331060"/>
            <a:ext cx="297547" cy="297547"/>
          </a:xfrm>
          <a:prstGeom prst="rect">
            <a:avLst/>
          </a:prstGeom>
        </p:spPr>
      </p:pic>
      <p:pic>
        <p:nvPicPr>
          <p:cNvPr id="53" name="Grafik 85" descr="Bild">
            <a:extLst>
              <a:ext uri="{FF2B5EF4-FFF2-40B4-BE49-F238E27FC236}">
                <a16:creationId xmlns:a16="http://schemas.microsoft.com/office/drawing/2014/main" id="{A214BC8F-3580-0DCE-C20B-68FB169C9D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26522" y="3331061"/>
            <a:ext cx="297547" cy="297547"/>
          </a:xfrm>
          <a:prstGeom prst="rect">
            <a:avLst/>
          </a:prstGeom>
        </p:spPr>
      </p:pic>
      <p:cxnSp>
        <p:nvCxnSpPr>
          <p:cNvPr id="54" name="Verbinder: gewinkelt 45">
            <a:extLst>
              <a:ext uri="{FF2B5EF4-FFF2-40B4-BE49-F238E27FC236}">
                <a16:creationId xmlns:a16="http://schemas.microsoft.com/office/drawing/2014/main" id="{B2E83847-265B-7729-0E91-02E94319D05A}"/>
              </a:ext>
            </a:extLst>
          </p:cNvPr>
          <p:cNvCxnSpPr>
            <a:cxnSpLocks/>
            <a:stCxn id="53" idx="2"/>
            <a:endCxn id="51" idx="3"/>
          </p:cNvCxnSpPr>
          <p:nvPr/>
        </p:nvCxnSpPr>
        <p:spPr>
          <a:xfrm rot="5400000">
            <a:off x="9381905" y="3592119"/>
            <a:ext cx="256902" cy="32988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er: gewinkelt 48">
            <a:extLst>
              <a:ext uri="{FF2B5EF4-FFF2-40B4-BE49-F238E27FC236}">
                <a16:creationId xmlns:a16="http://schemas.microsoft.com/office/drawing/2014/main" id="{A7859548-2F11-4BF7-F0C1-0F37D39C8E69}"/>
              </a:ext>
            </a:extLst>
          </p:cNvPr>
          <p:cNvCxnSpPr>
            <a:stCxn id="52" idx="2"/>
            <a:endCxn id="51" idx="3"/>
          </p:cNvCxnSpPr>
          <p:nvPr/>
        </p:nvCxnSpPr>
        <p:spPr>
          <a:xfrm rot="5400000">
            <a:off x="9526865" y="3447159"/>
            <a:ext cx="256903" cy="61979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er: gewinkelt 51">
            <a:extLst>
              <a:ext uri="{FF2B5EF4-FFF2-40B4-BE49-F238E27FC236}">
                <a16:creationId xmlns:a16="http://schemas.microsoft.com/office/drawing/2014/main" id="{12A155DF-8046-48E3-5E27-859E88AEEBE0}"/>
              </a:ext>
            </a:extLst>
          </p:cNvPr>
          <p:cNvCxnSpPr>
            <a:stCxn id="49" idx="2"/>
            <a:endCxn id="51" idx="3"/>
          </p:cNvCxnSpPr>
          <p:nvPr/>
        </p:nvCxnSpPr>
        <p:spPr>
          <a:xfrm rot="5400000">
            <a:off x="9664865" y="3309158"/>
            <a:ext cx="256903" cy="89580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feil: nach links und rechts 28">
            <a:extLst>
              <a:ext uri="{FF2B5EF4-FFF2-40B4-BE49-F238E27FC236}">
                <a16:creationId xmlns:a16="http://schemas.microsoft.com/office/drawing/2014/main" id="{6292A250-DCAE-DF41-0461-A2BBC84474B9}"/>
              </a:ext>
            </a:extLst>
          </p:cNvPr>
          <p:cNvSpPr/>
          <p:nvPr/>
        </p:nvSpPr>
        <p:spPr>
          <a:xfrm>
            <a:off x="6801991" y="4308576"/>
            <a:ext cx="383941" cy="99729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58" name="Gerade Verbindung mit Pfeil 75">
            <a:extLst>
              <a:ext uri="{FF2B5EF4-FFF2-40B4-BE49-F238E27FC236}">
                <a16:creationId xmlns:a16="http://schemas.microsoft.com/office/drawing/2014/main" id="{D8C1D9F0-AA8F-7414-4828-D87EA6FF2552}"/>
              </a:ext>
            </a:extLst>
          </p:cNvPr>
          <p:cNvCxnSpPr>
            <a:cxnSpLocks/>
          </p:cNvCxnSpPr>
          <p:nvPr/>
        </p:nvCxnSpPr>
        <p:spPr>
          <a:xfrm flipH="1" flipV="1">
            <a:off x="6801992" y="4121457"/>
            <a:ext cx="1793882" cy="1572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Grafik 63">
            <a:extLst>
              <a:ext uri="{FF2B5EF4-FFF2-40B4-BE49-F238E27FC236}">
                <a16:creationId xmlns:a16="http://schemas.microsoft.com/office/drawing/2014/main" id="{97461FE4-DB66-AFF0-E038-17764DDC22B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63" y="3864230"/>
            <a:ext cx="711547" cy="719254"/>
          </a:xfrm>
          <a:prstGeom prst="rect">
            <a:avLst/>
          </a:prstGeom>
        </p:spPr>
      </p:pic>
      <p:pic>
        <p:nvPicPr>
          <p:cNvPr id="60" name="Grafik 80">
            <a:extLst>
              <a:ext uri="{FF2B5EF4-FFF2-40B4-BE49-F238E27FC236}">
                <a16:creationId xmlns:a16="http://schemas.microsoft.com/office/drawing/2014/main" id="{E54A221D-F188-7D4E-4D14-45CAC63BED3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30" y="3556789"/>
            <a:ext cx="385695" cy="385695"/>
          </a:xfrm>
          <a:prstGeom prst="rect">
            <a:avLst/>
          </a:prstGeom>
        </p:spPr>
      </p:pic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8682FDEA-1840-149C-F58F-3F1AD8444AE1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V="1">
            <a:off x="3575726" y="2007715"/>
            <a:ext cx="2719" cy="769734"/>
          </a:xfrm>
          <a:prstGeom prst="bentConnector3">
            <a:avLst>
              <a:gd name="adj1" fmla="val 85075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140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7F798-38CF-2500-0536-FE1BCFE2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299"/>
            <a:ext cx="11269141" cy="1008063"/>
          </a:xfrm>
        </p:spPr>
        <p:txBody>
          <a:bodyPr/>
          <a:lstStyle/>
          <a:p>
            <a:r>
              <a:rPr lang="en-US" dirty="0"/>
              <a:t>Honorable Mention: Embedded Systems, Backups and monitoring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FBAC81-913D-E563-BE4E-F6B526E4D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9396934" cy="4684711"/>
          </a:xfrm>
        </p:spPr>
        <p:txBody>
          <a:bodyPr/>
          <a:lstStyle/>
          <a:p>
            <a:pPr lvl="1"/>
            <a:r>
              <a:rPr lang="en-US" dirty="0"/>
              <a:t>Central IT provides VEEAM for backups and CHECK_MK for IT monitoring</a:t>
            </a:r>
          </a:p>
          <a:p>
            <a:pPr lvl="1"/>
            <a:r>
              <a:rPr lang="en-US" dirty="0"/>
              <a:t>We only backup data drives</a:t>
            </a:r>
          </a:p>
          <a:p>
            <a:pPr lvl="1"/>
            <a:r>
              <a:rPr lang="en-US" dirty="0"/>
              <a:t>No EPICS server, terminals, salt master, …</a:t>
            </a:r>
          </a:p>
          <a:p>
            <a:pPr lvl="3"/>
            <a:r>
              <a:rPr lang="en-US" dirty="0"/>
              <a:t>Use distributed </a:t>
            </a:r>
            <a:r>
              <a:rPr lang="en-US" dirty="0" err="1"/>
              <a:t>CephFS</a:t>
            </a:r>
            <a:r>
              <a:rPr lang="en-US" dirty="0"/>
              <a:t> file cluster for autosave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Embedded systems hardly managed/automated</a:t>
            </a:r>
          </a:p>
          <a:p>
            <a:pPr lvl="3"/>
            <a:r>
              <a:rPr lang="en-US" dirty="0"/>
              <a:t>~80-90 embedded systems vs 150-200 IOCs</a:t>
            </a:r>
          </a:p>
          <a:p>
            <a:pPr lvl="3"/>
            <a:r>
              <a:rPr lang="en-US" dirty="0"/>
              <a:t>Basic idea: VM to manage embedded systems via SSH (backup and configuration)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C321D8E-C2B1-9652-1756-8C723F31D1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58F6DE-5B45-47C4-27BB-07288C5CDCA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0866FD-C6F9-3F4D-7B9B-DB1E027C8E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986B1A-538E-9328-7806-EEA176F45E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13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3756135C-2348-C328-70C9-1E9F37536F26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8583652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1A5CE-1EE6-04F9-DF81-BB703C83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299"/>
            <a:ext cx="8496944" cy="1008063"/>
          </a:xfrm>
        </p:spPr>
        <p:txBody>
          <a:bodyPr/>
          <a:lstStyle/>
          <a:p>
            <a:r>
              <a:rPr lang="en-US" dirty="0"/>
              <a:t>Operations Schedule creates Opportunities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24DCB5-1C6B-0985-6482-525DD330A0E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792A28-3F56-9489-0807-7DA96E0623E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2152F4-55C8-618D-CBA0-D9CE9214E1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14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D5723F6F-8F63-672A-3AE3-E1672E49CFA4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8F7AB8-49ED-EC93-C3F3-20A3545501F9}"/>
              </a:ext>
            </a:extLst>
          </p:cNvPr>
          <p:cNvSpPr txBox="1"/>
          <p:nvPr/>
        </p:nvSpPr>
        <p:spPr bwMode="gray">
          <a:xfrm>
            <a:off x="2119074" y="1160338"/>
            <a:ext cx="2772197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2026-01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FDD00E-9C25-4493-5A64-EEB0BCA9A946}"/>
              </a:ext>
            </a:extLst>
          </p:cNvPr>
          <p:cNvSpPr txBox="1"/>
          <p:nvPr/>
        </p:nvSpPr>
        <p:spPr bwMode="gray">
          <a:xfrm>
            <a:off x="5695931" y="1160338"/>
            <a:ext cx="2772197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2026-07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9B95C18-AB91-F1D8-A1F4-9D4DC35F2668}"/>
              </a:ext>
            </a:extLst>
          </p:cNvPr>
          <p:cNvSpPr txBox="1"/>
          <p:nvPr/>
        </p:nvSpPr>
        <p:spPr bwMode="gray">
          <a:xfrm>
            <a:off x="9243311" y="1160338"/>
            <a:ext cx="2772197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2027-01</a:t>
            </a:r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67AD744D-76D6-9C96-7D3E-F8700E2DF19D}"/>
              </a:ext>
            </a:extLst>
          </p:cNvPr>
          <p:cNvSpPr/>
          <p:nvPr/>
        </p:nvSpPr>
        <p:spPr bwMode="gray">
          <a:xfrm>
            <a:off x="1415480" y="1376362"/>
            <a:ext cx="10225136" cy="247362"/>
          </a:xfrm>
          <a:prstGeom prst="righ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95EC75C4-345D-85A8-9B0D-2CC1B0BF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3" y="2204864"/>
            <a:ext cx="1152835" cy="487083"/>
          </a:xfrm>
          <a:prstGeom prst="rect">
            <a:avLst/>
          </a:prstGeom>
        </p:spPr>
      </p:pic>
      <p:pic>
        <p:nvPicPr>
          <p:cNvPr id="14" name="Picture 36" descr="A close-up of a logo&#10;&#10;AI-generated content may be incorrect.">
            <a:extLst>
              <a:ext uri="{FF2B5EF4-FFF2-40B4-BE49-F238E27FC236}">
                <a16:creationId xmlns:a16="http://schemas.microsoft.com/office/drawing/2014/main" id="{F28A7ADD-015B-B532-7E11-BBBAE579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" y="3340205"/>
            <a:ext cx="1223848" cy="36446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FB8BE2F-C6C9-6836-EC6A-96C4C804CE64}"/>
              </a:ext>
            </a:extLst>
          </p:cNvPr>
          <p:cNvSpPr txBox="1"/>
          <p:nvPr/>
        </p:nvSpPr>
        <p:spPr bwMode="gray">
          <a:xfrm>
            <a:off x="83033" y="4509120"/>
            <a:ext cx="1476463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New laser plasma accelerator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FFF9F10-5ED5-3EEA-723F-E95037B722B9}"/>
              </a:ext>
            </a:extLst>
          </p:cNvPr>
          <p:cNvSpPr/>
          <p:nvPr/>
        </p:nvSpPr>
        <p:spPr bwMode="gray">
          <a:xfrm>
            <a:off x="4295800" y="3340205"/>
            <a:ext cx="7896200" cy="3644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1+ year shutdown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D5200B0-775B-D40E-D018-1C01800E4CF2}"/>
              </a:ext>
            </a:extLst>
          </p:cNvPr>
          <p:cNvSpPr/>
          <p:nvPr/>
        </p:nvSpPr>
        <p:spPr bwMode="gray">
          <a:xfrm>
            <a:off x="5695931" y="2168401"/>
            <a:ext cx="1336173" cy="48708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 months shutdown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C7D614E-2C95-1174-B852-B779D5AEDEAD}"/>
              </a:ext>
            </a:extLst>
          </p:cNvPr>
          <p:cNvSpPr/>
          <p:nvPr/>
        </p:nvSpPr>
        <p:spPr bwMode="gray">
          <a:xfrm>
            <a:off x="6635564" y="4371966"/>
            <a:ext cx="5556435" cy="3644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Commissioning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0C7059D-CFF2-486E-F13C-2DC51E67D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8930" y="4814912"/>
            <a:ext cx="9181131" cy="972592"/>
          </a:xfrm>
        </p:spPr>
        <p:txBody>
          <a:bodyPr/>
          <a:lstStyle/>
          <a:p>
            <a:pPr lvl="3"/>
            <a:endParaRPr lang="en-US" dirty="0"/>
          </a:p>
          <a:p>
            <a:pPr lvl="5"/>
            <a:r>
              <a:rPr lang="en-US" dirty="0"/>
              <a:t>Opportunity to rethink packaging, deployment &amp; managing</a:t>
            </a:r>
          </a:p>
          <a:p>
            <a:pPr lvl="5"/>
            <a:r>
              <a:rPr lang="en-US" noProof="0" dirty="0"/>
              <a:t>Also: interest in self-contained EPICS setup for labs</a:t>
            </a:r>
          </a:p>
        </p:txBody>
      </p:sp>
    </p:spTree>
    <p:extLst>
      <p:ext uri="{BB962C8B-B14F-4D97-AF65-F5344CB8AC3E}">
        <p14:creationId xmlns:p14="http://schemas.microsoft.com/office/powerpoint/2010/main" val="13425990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46C44-45FD-31EF-3CC5-8ADAE989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34237C-1A7B-7021-59D1-5197F58F5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2CD921-37EB-023B-4372-40BC3A1B089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836FF7-6324-8D2A-7AC2-B1D6970492C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5F9F39-29E1-A795-49A8-500D4D57E2E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15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D695C6AF-D67B-DD4B-1E90-229F73950CAC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39134E2-F969-1DA8-A0AD-A4BD8CB29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DFC7AF3-BFF6-2761-697A-84D368CB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19" y="1665707"/>
            <a:ext cx="4202335" cy="476349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0488BD2-345C-DD91-0033-0FAF7F4910D1}"/>
              </a:ext>
            </a:extLst>
          </p:cNvPr>
          <p:cNvSpPr txBox="1"/>
          <p:nvPr/>
        </p:nvSpPr>
        <p:spPr bwMode="gray">
          <a:xfrm>
            <a:off x="1104106" y="1299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gitlab.kit.edu</a:t>
            </a:r>
            <a:r>
              <a:rPr lang="en-US" dirty="0"/>
              <a:t>/kit/</a:t>
            </a:r>
            <a:r>
              <a:rPr lang="en-US" dirty="0" err="1"/>
              <a:t>ibpt</a:t>
            </a:r>
            <a:r>
              <a:rPr lang="en-US" dirty="0"/>
              <a:t>/controls/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D93A5F-E2B8-8885-33CC-0FE797D4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2037012"/>
            <a:ext cx="4202335" cy="4256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5288128-B194-64F1-EC3E-9B366190DF06}"/>
              </a:ext>
            </a:extLst>
          </p:cNvPr>
          <p:cNvSpPr txBox="1"/>
          <p:nvPr/>
        </p:nvSpPr>
        <p:spPr bwMode="gray">
          <a:xfrm>
            <a:off x="7104112" y="12194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/KIT-IBPT/</a:t>
            </a:r>
          </a:p>
        </p:txBody>
      </p:sp>
    </p:spTree>
    <p:extLst>
      <p:ext uri="{BB962C8B-B14F-4D97-AF65-F5344CB8AC3E}">
        <p14:creationId xmlns:p14="http://schemas.microsoft.com/office/powerpoint/2010/main" val="18583014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5EB1BF9-E906-25AB-DDF5-AE15BC4D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Software Stack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E2208-1800-7BFC-E0E9-E42304833BA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0"/>
              <a:t>24.04.2026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33E5B-5803-52F9-49CD-74371E7DF4A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EPICS Collaboration Meeting Spring 2026 - E. Blomley - Packaging &amp; Deployment at KIT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DB5A2-4DE6-E003-9D08-3EADFBB61C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E654C6ED-FAC8-06E0-E184-B4C234B5D75C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27" name="Grafik 8">
            <a:extLst>
              <a:ext uri="{FF2B5EF4-FFF2-40B4-BE49-F238E27FC236}">
                <a16:creationId xmlns:a16="http://schemas.microsoft.com/office/drawing/2014/main" id="{C97BD874-9254-49E3-DFB0-1D3CA53A0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8503" y="543798"/>
            <a:ext cx="2430994" cy="874459"/>
          </a:xfrm>
          <a:prstGeom prst="rect">
            <a:avLst/>
          </a:prstGeom>
        </p:spPr>
      </p:pic>
      <p:pic>
        <p:nvPicPr>
          <p:cNvPr id="29" name="Grafik 17">
            <a:extLst>
              <a:ext uri="{FF2B5EF4-FFF2-40B4-BE49-F238E27FC236}">
                <a16:creationId xmlns:a16="http://schemas.microsoft.com/office/drawing/2014/main" id="{B18C9CC7-8D5C-8BFE-86D7-030216441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944" y="4374501"/>
            <a:ext cx="2648399" cy="1017242"/>
          </a:xfrm>
          <a:prstGeom prst="rect">
            <a:avLst/>
          </a:prstGeom>
        </p:spPr>
      </p:pic>
      <p:pic>
        <p:nvPicPr>
          <p:cNvPr id="30" name="Grafik 21">
            <a:extLst>
              <a:ext uri="{FF2B5EF4-FFF2-40B4-BE49-F238E27FC236}">
                <a16:creationId xmlns:a16="http://schemas.microsoft.com/office/drawing/2014/main" id="{BBE8175E-F12F-24BF-8ED4-92ECFE38A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60" y="3446712"/>
            <a:ext cx="3267208" cy="490083"/>
          </a:xfrm>
          <a:prstGeom prst="rect">
            <a:avLst/>
          </a:prstGeom>
        </p:spPr>
      </p:pic>
      <p:pic>
        <p:nvPicPr>
          <p:cNvPr id="31" name="Grafik 16">
            <a:extLst>
              <a:ext uri="{FF2B5EF4-FFF2-40B4-BE49-F238E27FC236}">
                <a16:creationId xmlns:a16="http://schemas.microsoft.com/office/drawing/2014/main" id="{8179D397-9005-8F8D-1BCC-FBCBDB653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77" y="1938313"/>
            <a:ext cx="2459420" cy="874459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6A421A-EABB-1919-CA7C-39505E6C5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6084566" cy="4684711"/>
          </a:xfrm>
        </p:spPr>
        <p:txBody>
          <a:bodyPr/>
          <a:lstStyle/>
          <a:p>
            <a:pPr lvl="1"/>
            <a:r>
              <a:rPr lang="en-US" dirty="0"/>
              <a:t>EPICS: 2012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Ubuntu: ~ 2014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Salt: ~ 2016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GitLab CI: ~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9617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FDB4B06-F3A0-2142-4E8C-10B4DAB3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– Ubuntu LTS &amp; Debian Packages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A29-0705-2574-FB24-64C716846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Basic rule (since 2016?): </a:t>
            </a:r>
            <a:br>
              <a:rPr lang="en-US" dirty="0"/>
            </a:br>
            <a:r>
              <a:rPr lang="en-US" dirty="0"/>
              <a:t>.deb .deb .deb .deb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it as “whitelist” filter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02D0C5-BD74-2A62-5B03-4467C43B5C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D108E3-8CE1-F0DE-932C-A0CB90EE2F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2D17D7-4863-1E03-BCB3-3F536988EB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3</a:t>
            </a:fld>
            <a:endParaRPr lang="en-US" noProof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8D13896-2A41-92B2-53B1-B32CDD8AF1E0}"/>
              </a:ext>
            </a:extLst>
          </p:cNvPr>
          <p:cNvSpPr/>
          <p:nvPr/>
        </p:nvSpPr>
        <p:spPr bwMode="gray">
          <a:xfrm>
            <a:off x="6430389" y="1141635"/>
            <a:ext cx="2376264" cy="72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Ubuntu Core Packages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7E4C97-00FB-D297-0379-C976F162D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66" y="4246198"/>
            <a:ext cx="1168400" cy="146685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46173C2-CC86-0280-5ED4-F6ECCE1ABE68}"/>
              </a:ext>
            </a:extLst>
          </p:cNvPr>
          <p:cNvSpPr/>
          <p:nvPr/>
        </p:nvSpPr>
        <p:spPr bwMode="gray">
          <a:xfrm>
            <a:off x="4054125" y="2204349"/>
            <a:ext cx="2376264" cy="72008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External Software/Libraries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A5E3E1D-3428-9B3F-4203-D8BED779F8F9}"/>
              </a:ext>
            </a:extLst>
          </p:cNvPr>
          <p:cNvSpPr/>
          <p:nvPr/>
        </p:nvSpPr>
        <p:spPr bwMode="gray">
          <a:xfrm>
            <a:off x="8400256" y="2224623"/>
            <a:ext cx="2376264" cy="720080"/>
          </a:xfrm>
          <a:prstGeom prst="rect">
            <a:avLst/>
          </a:prstGeom>
          <a:solidFill>
            <a:srgbClr val="A3107C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Python Modules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CBA4C8B-8E6E-58CE-2FB9-A84A1DAB4D5A}"/>
              </a:ext>
            </a:extLst>
          </p:cNvPr>
          <p:cNvSpPr/>
          <p:nvPr/>
        </p:nvSpPr>
        <p:spPr bwMode="gray">
          <a:xfrm>
            <a:off x="9144412" y="3392574"/>
            <a:ext cx="2376264" cy="720080"/>
          </a:xfrm>
          <a:prstGeom prst="rect">
            <a:avLst/>
          </a:prstGeom>
          <a:solidFill>
            <a:srgbClr val="DF9B1B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EPICS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8D82703-0E64-580A-87B9-AAE1FC59B84D}"/>
              </a:ext>
            </a:extLst>
          </p:cNvPr>
          <p:cNvCxnSpPr/>
          <p:nvPr/>
        </p:nvCxnSpPr>
        <p:spPr bwMode="gray">
          <a:xfrm>
            <a:off x="6096000" y="2944703"/>
            <a:ext cx="792088" cy="12812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B2F8EABA-8B20-3344-23D1-2DE0E2DC52F9}"/>
              </a:ext>
            </a:extLst>
          </p:cNvPr>
          <p:cNvCxnSpPr>
            <a:cxnSpLocks/>
          </p:cNvCxnSpPr>
          <p:nvPr/>
        </p:nvCxnSpPr>
        <p:spPr bwMode="gray">
          <a:xfrm flipH="1">
            <a:off x="7355606" y="2077616"/>
            <a:ext cx="262915" cy="210822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540DB02-5CAA-1D7C-125D-AE851E023916}"/>
              </a:ext>
            </a:extLst>
          </p:cNvPr>
          <p:cNvCxnSpPr>
            <a:cxnSpLocks/>
          </p:cNvCxnSpPr>
          <p:nvPr/>
        </p:nvCxnSpPr>
        <p:spPr bwMode="gray">
          <a:xfrm flipH="1">
            <a:off x="7935994" y="3013643"/>
            <a:ext cx="921961" cy="146470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6A83F20-A7D9-3EBE-477C-47AC0CE4D4A8}"/>
              </a:ext>
            </a:extLst>
          </p:cNvPr>
          <p:cNvCxnSpPr>
            <a:cxnSpLocks/>
          </p:cNvCxnSpPr>
          <p:nvPr/>
        </p:nvCxnSpPr>
        <p:spPr bwMode="gray">
          <a:xfrm flipH="1">
            <a:off x="8088394" y="4185845"/>
            <a:ext cx="1056018" cy="44490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870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86755-D119-D4CE-3C46-5ADFB432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Libraries &amp; Python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9D14A6-31B2-283E-24BB-AAF310883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Allow all Ubuntu Python packages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Bundle fixed set of core EPICS related</a:t>
            </a:r>
            <a:br>
              <a:rPr lang="en-US" dirty="0"/>
            </a:br>
            <a:r>
              <a:rPr lang="en-US" dirty="0"/>
              <a:t>libraries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Mirror or host external .deb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Build .deb via CI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D8C8C-7D1E-3739-DB53-2FAAD881F2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3224D-0F88-2070-9069-3AE29B1E6D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4F7DB6-DA86-7D58-C51C-18159A5A46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E6D97-49E7-EEF8-FDBB-20E6E652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75" y="368907"/>
            <a:ext cx="3779898" cy="52800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7A8A9E-FBB5-D87C-6753-DAD46B2FA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881296"/>
            <a:ext cx="3476409" cy="39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24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DF8F6-4623-6D45-64E7-DA2F1BD3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Packaging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E5363-3F77-9402-00D5-BFF16600B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Package EPICS to Debian</a:t>
            </a:r>
          </a:p>
          <a:p>
            <a:pPr lvl="1"/>
            <a:r>
              <a:rPr lang="en-US" dirty="0"/>
              <a:t>BUT: do not follow Debian rules</a:t>
            </a:r>
          </a:p>
          <a:p>
            <a:pPr lvl="3"/>
            <a:r>
              <a:rPr lang="en-US" dirty="0"/>
              <a:t>/opt/epics/base-&lt;version&gt;</a:t>
            </a:r>
          </a:p>
          <a:p>
            <a:pPr lvl="3"/>
            <a:r>
              <a:rPr lang="en-US" dirty="0"/>
              <a:t>/opt/epics/modules/&lt;</a:t>
            </a:r>
            <a:r>
              <a:rPr lang="en-US" dirty="0" err="1"/>
              <a:t>xyz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/opt/epics/extensions/&lt;</a:t>
            </a:r>
            <a:r>
              <a:rPr lang="en-US" dirty="0" err="1"/>
              <a:t>abc</a:t>
            </a:r>
            <a:r>
              <a:rPr lang="en-US" dirty="0"/>
              <a:t>&gt;</a:t>
            </a:r>
          </a:p>
          <a:p>
            <a:pPr lvl="1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BBD70E-6868-100D-8243-05DB975E4B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24.04.2026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35CDEB-8FAF-F35D-D71C-197DAF9F88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EPICS Collaboration Meeting Spring 2026 - E. Blomley - Packaging &amp; Deployment at KIT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668DBC-F743-C46D-CD9E-723866F902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5E1E9E-B74C-89FC-E920-9D6BB3D23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23" y="114299"/>
            <a:ext cx="6641677" cy="48968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5C1C36-986F-F5F2-BC44-A4DF7CC7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1" y="3179915"/>
            <a:ext cx="5612160" cy="26457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29C3855-71E4-5F5B-42C4-2BAD5C8BF71D}"/>
              </a:ext>
            </a:extLst>
          </p:cNvPr>
          <p:cNvSpPr txBox="1"/>
          <p:nvPr/>
        </p:nvSpPr>
        <p:spPr bwMode="gray">
          <a:xfrm>
            <a:off x="4439816" y="5884262"/>
            <a:ext cx="756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gitlab.kit.edu</a:t>
            </a:r>
            <a:r>
              <a:rPr lang="en-US" dirty="0">
                <a:hlinkClick r:id="rId4"/>
              </a:rPr>
              <a:t>/kit/</a:t>
            </a:r>
            <a:r>
              <a:rPr lang="en-US" dirty="0" err="1">
                <a:hlinkClick r:id="rId4"/>
              </a:rPr>
              <a:t>ibpt</a:t>
            </a:r>
            <a:r>
              <a:rPr lang="en-US" dirty="0">
                <a:hlinkClick r:id="rId4"/>
              </a:rPr>
              <a:t>/controls/epics/distribution/epics-build-tool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68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3B3C0-2788-8FB8-35FF-5AC3FE3D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4F190E-FC32-B8BE-6A57-33D217F4A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7F1F84-E5C9-094F-5C2F-7DF0C063AD1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06B001-C32E-9343-0DD6-BA70896ACDE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0D70CC-4F00-C7B2-925E-F62899B72B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6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8E425EEB-5DBB-12BB-F786-0733AB4F7B0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1E63B7D-9021-1E54-CB18-2FDE79C4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568" y="173181"/>
            <a:ext cx="4864100" cy="38989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85C4669-7979-CB4A-F165-D3CDD5A6A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872" y="3292787"/>
            <a:ext cx="7228640" cy="2661228"/>
          </a:xfrm>
          <a:prstGeom prst="rect">
            <a:avLst/>
          </a:prstGeom>
        </p:spPr>
      </p:pic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D1449C57-6097-98D9-182C-A22F740895D6}"/>
              </a:ext>
            </a:extLst>
          </p:cNvPr>
          <p:cNvSpPr/>
          <p:nvPr/>
        </p:nvSpPr>
        <p:spPr bwMode="gray">
          <a:xfrm>
            <a:off x="659190" y="1431780"/>
            <a:ext cx="3276570" cy="576064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Sources (mostly GitHub)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CCA9F879-C78A-1676-BD84-5C74C3E49A68}"/>
              </a:ext>
            </a:extLst>
          </p:cNvPr>
          <p:cNvSpPr/>
          <p:nvPr/>
        </p:nvSpPr>
        <p:spPr bwMode="gray">
          <a:xfrm>
            <a:off x="659190" y="2251615"/>
            <a:ext cx="3276570" cy="576064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Build (&amp; Bug) Patches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14B446C1-AB70-9A5F-E5EA-EFEB31E96134}"/>
              </a:ext>
            </a:extLst>
          </p:cNvPr>
          <p:cNvSpPr/>
          <p:nvPr/>
        </p:nvSpPr>
        <p:spPr bwMode="gray">
          <a:xfrm>
            <a:off x="659190" y="3154840"/>
            <a:ext cx="1620386" cy="576064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Vanila</a:t>
            </a:r>
            <a:r>
              <a:rPr lang="en-US" sz="1400" b="1" dirty="0">
                <a:solidFill>
                  <a:schemeClr val="bg1"/>
                </a:solidFill>
              </a:rPr>
              <a:t>” EPICS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6A44CF7-A70D-9960-34F0-7CBA1CB2B0F1}"/>
              </a:ext>
            </a:extLst>
          </p:cNvPr>
          <p:cNvSpPr/>
          <p:nvPr/>
        </p:nvSpPr>
        <p:spPr bwMode="gray">
          <a:xfrm>
            <a:off x="2544808" y="4550740"/>
            <a:ext cx="1440284" cy="576064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IBPT EPICS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2E967C6B-FFFC-BB18-1129-EB3539938A9C}"/>
              </a:ext>
            </a:extLst>
          </p:cNvPr>
          <p:cNvSpPr/>
          <p:nvPr/>
        </p:nvSpPr>
        <p:spPr bwMode="gray">
          <a:xfrm>
            <a:off x="2495476" y="3166250"/>
            <a:ext cx="1440284" cy="576064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Internal Modules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CA402DF8-356E-A45B-89F1-31E7E54BB1B2}"/>
              </a:ext>
            </a:extLst>
          </p:cNvPr>
          <p:cNvSpPr/>
          <p:nvPr/>
        </p:nvSpPr>
        <p:spPr bwMode="gray">
          <a:xfrm>
            <a:off x="2544808" y="3862789"/>
            <a:ext cx="1440284" cy="576064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IBPT (*) Patches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5E91A1-302C-4D28-1321-AEE5EE24C9D7}"/>
              </a:ext>
            </a:extLst>
          </p:cNvPr>
          <p:cNvSpPr txBox="1"/>
          <p:nvPr/>
        </p:nvSpPr>
        <p:spPr bwMode="gray">
          <a:xfrm>
            <a:off x="3926121" y="6005994"/>
            <a:ext cx="8712968" cy="6268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*Institute for Beam Physics &amp; Technology (IBPT) as part of Karlsruhe Institute of Technology (KIT)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53368F27-45AF-9C63-CBA2-C6A3D45F782E}"/>
              </a:ext>
            </a:extLst>
          </p:cNvPr>
          <p:cNvSpPr/>
          <p:nvPr/>
        </p:nvSpPr>
        <p:spPr bwMode="gray">
          <a:xfrm rot="1325075">
            <a:off x="408209" y="5122747"/>
            <a:ext cx="1943894" cy="676541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Patch &amp; Vanilla split since 2025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B8125F0-5D18-1246-DE9E-207DBEC5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94" y="-1092538"/>
            <a:ext cx="2836090" cy="3632185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6DA28B3-58D0-4B96-F0BA-FDB728D49256}"/>
              </a:ext>
            </a:extLst>
          </p:cNvPr>
          <p:cNvCxnSpPr/>
          <p:nvPr/>
        </p:nvCxnSpPr>
        <p:spPr bwMode="gray">
          <a:xfrm flipH="1">
            <a:off x="3985092" y="2539647"/>
            <a:ext cx="670748" cy="1394971"/>
          </a:xfrm>
          <a:prstGeom prst="straightConnector1">
            <a:avLst/>
          </a:prstGeom>
          <a:ln w="476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6B1ACDDD-84DD-3025-37E0-A7C642EEE66B}"/>
              </a:ext>
            </a:extLst>
          </p:cNvPr>
          <p:cNvSpPr/>
          <p:nvPr/>
        </p:nvSpPr>
        <p:spPr bwMode="gray">
          <a:xfrm>
            <a:off x="4655840" y="173181"/>
            <a:ext cx="2016224" cy="550373"/>
          </a:xfrm>
          <a:prstGeom prst="rect">
            <a:avLst/>
          </a:prstGeom>
          <a:noFill/>
          <a:ln w="57150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EF05F25-923F-5BCB-970F-6FB5A5CDCB1B}"/>
              </a:ext>
            </a:extLst>
          </p:cNvPr>
          <p:cNvSpPr/>
          <p:nvPr/>
        </p:nvSpPr>
        <p:spPr bwMode="gray">
          <a:xfrm>
            <a:off x="4886727" y="2015263"/>
            <a:ext cx="2016224" cy="550373"/>
          </a:xfrm>
          <a:prstGeom prst="rect">
            <a:avLst/>
          </a:prstGeom>
          <a:noFill/>
          <a:ln w="57150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459D42E8-CD9D-1717-8E2B-44420BBFF336}"/>
              </a:ext>
            </a:extLst>
          </p:cNvPr>
          <p:cNvSpPr txBox="1">
            <a:spLocks/>
          </p:cNvSpPr>
          <p:nvPr/>
        </p:nvSpPr>
        <p:spPr bwMode="gray">
          <a:xfrm>
            <a:off x="622051" y="6057001"/>
            <a:ext cx="2433931" cy="3175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 indent="-270000"/>
            <a:r>
              <a:rPr lang="en-US" dirty="0"/>
              <a:t>Publish to public webserver missing</a:t>
            </a:r>
          </a:p>
        </p:txBody>
      </p:sp>
    </p:spTree>
    <p:extLst>
      <p:ext uri="{BB962C8B-B14F-4D97-AF65-F5344CB8AC3E}">
        <p14:creationId xmlns:p14="http://schemas.microsoft.com/office/powerpoint/2010/main" val="2705656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FF42F-A7AE-DA97-0135-94AC4A70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Zero to EPICS….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BB68AC-12F2-B290-C93B-924A8F8A9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8028782" cy="4684711"/>
          </a:xfrm>
        </p:spPr>
        <p:txBody>
          <a:bodyPr/>
          <a:lstStyle/>
          <a:p>
            <a:pPr lvl="1"/>
            <a:r>
              <a:rPr lang="en-US" dirty="0"/>
              <a:t>IF you run Ubuntu LTS (no other requirements):</a:t>
            </a:r>
          </a:p>
          <a:p>
            <a:pPr lvl="3"/>
            <a:r>
              <a:rPr lang="en-US" dirty="0"/>
              <a:t>&lt; 15 minutes from 0 EPICS to working OPC-UA PLC communication</a:t>
            </a:r>
          </a:p>
          <a:p>
            <a:pPr lvl="3"/>
            <a:r>
              <a:rPr lang="en-US" dirty="0"/>
              <a:t>Tested in a photovoltaics lab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BUT: only solves the EPICS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Services are NOT .deb packages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F573C0-25BC-BD74-EAC9-29687199B77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7B45F3-C7CF-AD40-1DD8-855F6155561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ED70CF-AD39-04B3-3759-07992B6F57D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332F02F3-B1E3-D9F7-515D-A85CB3A6630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C62E9DC-D12A-ABD7-6051-AA54DC84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64" y="3729052"/>
            <a:ext cx="2003201" cy="2565503"/>
          </a:xfrm>
          <a:prstGeom prst="rect">
            <a:avLst/>
          </a:prstGeom>
        </p:spPr>
      </p:pic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D222E2C9-116D-03E5-5B9C-EA4ED8DEBDA6}"/>
              </a:ext>
            </a:extLst>
          </p:cNvPr>
          <p:cNvSpPr/>
          <p:nvPr/>
        </p:nvSpPr>
        <p:spPr bwMode="gray">
          <a:xfrm>
            <a:off x="3960925" y="4806957"/>
            <a:ext cx="1311581" cy="864096"/>
          </a:xfrm>
          <a:prstGeom prst="righ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709C084-8129-FBD4-D586-CED74357636B}"/>
              </a:ext>
            </a:extLst>
          </p:cNvPr>
          <p:cNvSpPr txBox="1"/>
          <p:nvPr/>
        </p:nvSpPr>
        <p:spPr bwMode="gray">
          <a:xfrm>
            <a:off x="5476985" y="5112038"/>
            <a:ext cx="3384376" cy="2539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dirty="0"/>
              <a:t>Deployed as Docker services via Salt</a:t>
            </a:r>
          </a:p>
        </p:txBody>
      </p:sp>
    </p:spTree>
    <p:extLst>
      <p:ext uri="{BB962C8B-B14F-4D97-AF65-F5344CB8AC3E}">
        <p14:creationId xmlns:p14="http://schemas.microsoft.com/office/powerpoint/2010/main" val="24151056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D36CB-518B-A8C3-1939-5D733CE8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Management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2BB21B-DAEC-EDD1-1762-3AAABFE5135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F427FE-957F-ACD0-7C18-A141EFDE8B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239CE5-DC4C-F522-09DC-E5DABCF81F4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EA368D07-4D9B-6C85-998C-E7F79E87E164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87B713-0E8D-7BAA-23B0-92FB5205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53" y="16257"/>
            <a:ext cx="3298488" cy="4234338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E0DACB0-64BA-7080-75E9-AB87109D1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086644"/>
            <a:ext cx="8028782" cy="4684711"/>
          </a:xfrm>
        </p:spPr>
        <p:txBody>
          <a:bodyPr/>
          <a:lstStyle/>
          <a:p>
            <a:pPr lvl="1"/>
            <a:r>
              <a:rPr lang="en-US" dirty="0"/>
              <a:t>GitLab Project Template</a:t>
            </a:r>
          </a:p>
          <a:p>
            <a:pPr lvl="3"/>
            <a:r>
              <a:rPr lang="en-US" dirty="0"/>
              <a:t>.</a:t>
            </a:r>
            <a:r>
              <a:rPr lang="en-US" dirty="0" err="1"/>
              <a:t>gitignore</a:t>
            </a:r>
            <a:endParaRPr lang="en-US" dirty="0"/>
          </a:p>
          <a:p>
            <a:pPr lvl="3"/>
            <a:r>
              <a:rPr lang="en-US" dirty="0"/>
              <a:t>.</a:t>
            </a:r>
            <a:r>
              <a:rPr lang="en-US" dirty="0" err="1"/>
              <a:t>gitattributes</a:t>
            </a:r>
            <a:endParaRPr lang="en-US" dirty="0"/>
          </a:p>
          <a:p>
            <a:pPr lvl="3"/>
            <a:r>
              <a:rPr lang="en-US" dirty="0"/>
              <a:t>.</a:t>
            </a:r>
            <a:r>
              <a:rPr lang="en-US" dirty="0" err="1"/>
              <a:t>gitlab-ci.yml</a:t>
            </a:r>
            <a:endParaRPr lang="en-US" dirty="0"/>
          </a:p>
          <a:p>
            <a:pPr lvl="3"/>
            <a:r>
              <a:rPr lang="en-US" dirty="0" err="1"/>
              <a:t>README.md</a:t>
            </a:r>
            <a:r>
              <a:rPr lang="en-US" dirty="0"/>
              <a:t> template</a:t>
            </a:r>
          </a:p>
          <a:p>
            <a:pPr lvl="1"/>
            <a:r>
              <a:rPr lang="en-US" dirty="0" err="1"/>
              <a:t>makeBaseApp.pl</a:t>
            </a:r>
            <a:endParaRPr lang="en-US" dirty="0"/>
          </a:p>
          <a:p>
            <a:pPr lvl="3"/>
            <a:r>
              <a:rPr lang="en-US" dirty="0"/>
              <a:t>+ run executable</a:t>
            </a:r>
          </a:p>
          <a:p>
            <a:pPr lvl="1"/>
            <a:r>
              <a:rPr lang="en-US" dirty="0"/>
              <a:t>Manually set up modules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CI only for </a:t>
            </a:r>
            <a:r>
              <a:rPr lang="en-US" dirty="0" err="1"/>
              <a:t>README.md</a:t>
            </a:r>
            <a:r>
              <a:rPr lang="en-US" dirty="0"/>
              <a:t> publication</a:t>
            </a:r>
          </a:p>
          <a:p>
            <a:pPr lvl="3"/>
            <a:r>
              <a:rPr lang="en-US" dirty="0"/>
              <a:t>After meeting: </a:t>
            </a:r>
          </a:p>
          <a:p>
            <a:pPr lvl="3"/>
            <a:r>
              <a:rPr lang="en-US" dirty="0"/>
              <a:t>Add </a:t>
            </a:r>
            <a:r>
              <a:rPr lang="en-US" dirty="0" err="1"/>
              <a:t>db</a:t>
            </a:r>
            <a:r>
              <a:rPr lang="en-US" dirty="0"/>
              <a:t>-&gt;markdown list</a:t>
            </a:r>
          </a:p>
          <a:p>
            <a:pPr lvl="3"/>
            <a:r>
              <a:rPr lang="en-US" dirty="0"/>
              <a:t>Add </a:t>
            </a:r>
            <a:r>
              <a:rPr lang="en-US" dirty="0" err="1"/>
              <a:t>db</a:t>
            </a:r>
            <a:r>
              <a:rPr lang="en-US" dirty="0"/>
              <a:t>-&gt;markdown visual</a:t>
            </a:r>
          </a:p>
          <a:p>
            <a:pPr lvl="3"/>
            <a:r>
              <a:rPr lang="en-US" dirty="0"/>
              <a:t>Add tree-sitter based </a:t>
            </a:r>
            <a:r>
              <a:rPr lang="en-US" dirty="0" err="1"/>
              <a:t>lintings</a:t>
            </a:r>
            <a:endParaRPr lang="en-US" dirty="0"/>
          </a:p>
          <a:p>
            <a:pPr lvl="3"/>
            <a:r>
              <a:rPr lang="en-US" dirty="0"/>
              <a:t>Add build + run stage with shell output parsing</a:t>
            </a:r>
          </a:p>
          <a:p>
            <a:pPr lvl="3"/>
            <a:endParaRPr lang="en-US" dirty="0"/>
          </a:p>
          <a:p>
            <a:pPr lvl="5"/>
            <a:r>
              <a:rPr lang="en-US" dirty="0"/>
              <a:t>~200 – 300 IOC GitLab projects</a:t>
            </a:r>
          </a:p>
          <a:p>
            <a:pPr lvl="3"/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A0FE88-DEB1-0D44-12FB-94F21820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99" y="1313886"/>
            <a:ext cx="3965667" cy="1129841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2A93EED-A305-AD56-405C-15D6926A01AE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3019578" y="3284984"/>
            <a:ext cx="3733861" cy="1129290"/>
          </a:xfrm>
          <a:prstGeom prst="straightConnector1">
            <a:avLst/>
          </a:prstGeom>
          <a:ln w="63500">
            <a:solidFill>
              <a:srgbClr val="D30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25688C66-7E78-FA48-D8FB-60FE899D7980}"/>
              </a:ext>
            </a:extLst>
          </p:cNvPr>
          <p:cNvSpPr txBox="1"/>
          <p:nvPr/>
        </p:nvSpPr>
        <p:spPr bwMode="gray">
          <a:xfrm>
            <a:off x="6871367" y="4203172"/>
            <a:ext cx="2027371" cy="93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5400" b="1" dirty="0">
                <a:solidFill>
                  <a:srgbClr val="D30015"/>
                </a:solidFill>
              </a:rPr>
              <a:t>?!?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007E189-5FF2-6762-4D03-A100FF18C331}"/>
              </a:ext>
            </a:extLst>
          </p:cNvPr>
          <p:cNvSpPr txBox="1"/>
          <p:nvPr/>
        </p:nvSpPr>
        <p:spPr bwMode="gray">
          <a:xfrm>
            <a:off x="7176120" y="5373216"/>
            <a:ext cx="430913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/>
              <a:t>Base &amp; module  version upgrades painful….</a:t>
            </a:r>
          </a:p>
          <a:p>
            <a:pPr marL="637200" lvl="1" indent="-18000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Require module?</a:t>
            </a:r>
          </a:p>
          <a:p>
            <a:pPr marL="637200" lvl="1" indent="-18000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1"/>
                </a:solidFill>
              </a:rPr>
              <a:t>IOC structure which is just .</a:t>
            </a:r>
            <a:r>
              <a:rPr lang="en-US" sz="1400" b="1" dirty="0" err="1">
                <a:solidFill>
                  <a:schemeClr val="accent1"/>
                </a:solidFill>
              </a:rPr>
              <a:t>db</a:t>
            </a:r>
            <a:r>
              <a:rPr lang="en-US" sz="1400" b="1" dirty="0">
                <a:solidFill>
                  <a:schemeClr val="accent1"/>
                </a:solidFill>
              </a:rPr>
              <a:t> .</a:t>
            </a:r>
            <a:r>
              <a:rPr lang="en-US" sz="1400" b="1" dirty="0" err="1">
                <a:solidFill>
                  <a:schemeClr val="accent1"/>
                </a:solidFill>
              </a:rPr>
              <a:t>st</a:t>
            </a:r>
            <a:r>
              <a:rPr lang="en-US" sz="1400" b="1" dirty="0">
                <a:solidFill>
                  <a:schemeClr val="accent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61877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A1D40-FC01-935A-1B30-793FFDE1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Deployment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797044-1271-0EC9-E417-8984FE9EE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Salt: Single Source of Truth</a:t>
            </a:r>
          </a:p>
          <a:p>
            <a:pPr lvl="3"/>
            <a:r>
              <a:rPr lang="en-US" dirty="0"/>
              <a:t>All configured IOC instances</a:t>
            </a:r>
          </a:p>
          <a:p>
            <a:pPr lvl="3"/>
            <a:r>
              <a:rPr lang="en-US" dirty="0"/>
              <a:t>Which Gitlab project to which host</a:t>
            </a:r>
          </a:p>
          <a:p>
            <a:pPr lvl="3"/>
            <a:r>
              <a:rPr lang="en-US" dirty="0"/>
              <a:t>Additional configuration options</a:t>
            </a:r>
          </a:p>
          <a:p>
            <a:pPr lvl="3"/>
            <a:r>
              <a:rPr lang="en-US" dirty="0"/>
              <a:t>Host has </a:t>
            </a:r>
            <a:r>
              <a:rPr lang="en-US" dirty="0" err="1"/>
              <a:t>ibpt</a:t>
            </a:r>
            <a:r>
              <a:rPr lang="en-US" dirty="0"/>
              <a:t>-epics-base &amp; </a:t>
            </a:r>
            <a:r>
              <a:rPr lang="en-US" dirty="0" err="1"/>
              <a:t>ibpt</a:t>
            </a:r>
            <a:r>
              <a:rPr lang="en-US" dirty="0"/>
              <a:t>-epics-modules-all installed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Automated via Salt</a:t>
            </a:r>
          </a:p>
          <a:p>
            <a:pPr lvl="3"/>
            <a:r>
              <a:rPr lang="en-US" dirty="0"/>
              <a:t>Target host:</a:t>
            </a:r>
          </a:p>
          <a:p>
            <a:pPr lvl="4"/>
            <a:r>
              <a:rPr lang="en-US" dirty="0"/>
              <a:t>Clone IOC</a:t>
            </a:r>
          </a:p>
          <a:p>
            <a:pPr lvl="4"/>
            <a:r>
              <a:rPr lang="en-US" dirty="0"/>
              <a:t>Build</a:t>
            </a:r>
          </a:p>
          <a:p>
            <a:pPr lvl="4"/>
            <a:r>
              <a:rPr lang="en-US" dirty="0" err="1"/>
              <a:t>Systemd</a:t>
            </a:r>
            <a:r>
              <a:rPr lang="en-US" dirty="0"/>
              <a:t> config</a:t>
            </a:r>
          </a:p>
          <a:p>
            <a:pPr lvl="4"/>
            <a:r>
              <a:rPr lang="en-US" dirty="0"/>
              <a:t>Local launch script</a:t>
            </a:r>
          </a:p>
          <a:p>
            <a:pPr lvl="4"/>
            <a:r>
              <a:rPr lang="en-US" dirty="0"/>
              <a:t>Monitoring scripts</a:t>
            </a:r>
          </a:p>
          <a:p>
            <a:pPr lvl="3"/>
            <a:r>
              <a:rPr lang="en-US" dirty="0"/>
              <a:t>Global:</a:t>
            </a:r>
          </a:p>
          <a:p>
            <a:pPr lvl="4"/>
            <a:r>
              <a:rPr lang="en-US" dirty="0"/>
              <a:t>Alarm server</a:t>
            </a:r>
          </a:p>
          <a:p>
            <a:pPr lvl="4"/>
            <a:r>
              <a:rPr lang="en-US" dirty="0"/>
              <a:t>Remote control scripts</a:t>
            </a:r>
          </a:p>
          <a:p>
            <a:pPr lvl="3"/>
            <a:endParaRPr lang="en-US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39A7319-A9C9-8E0E-DD9A-ED4AB2608C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B40A87-E4B0-DFD9-CAE0-650C27FBCA8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24.04.2026</a:t>
            </a:r>
            <a:endParaRPr lang="en-US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6F9D0-BFD4-E392-6821-7B312B42D60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EPICS Collaboration Meeting Spring 2026 - E. Blomley - Packaging &amp; Deployment at KIT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32FADD-9FFF-9E95-88FD-41E18CD66C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E820F79C-CAF1-44B1-AEB2-839FD2700779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E63C8E3-566B-D4A9-77A5-D7BAFAF8AED2}"/>
              </a:ext>
            </a:extLst>
          </p:cNvPr>
          <p:cNvSpPr/>
          <p:nvPr/>
        </p:nvSpPr>
        <p:spPr>
          <a:xfrm>
            <a:off x="5730844" y="87456"/>
            <a:ext cx="6086322" cy="31312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rgbClr val="569CD6"/>
                </a:solidFill>
                <a:latin typeface="Consolas" panose="020B0609020204030204" pitchFamily="49" charset="0"/>
              </a:rPr>
              <a:t>[…]</a:t>
            </a:r>
          </a:p>
          <a:p>
            <a:r>
              <a:rPr lang="en-GB" sz="1500" dirty="0">
                <a:solidFill>
                  <a:srgbClr val="569CD6"/>
                </a:solidFill>
                <a:latin typeface="Consolas" panose="020B0609020204030204" pitchFamily="49" charset="0"/>
              </a:rPr>
              <a:t>beam-info</a:t>
            </a:r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500" dirty="0">
                <a:solidFill>
                  <a:srgbClr val="569CD6"/>
                </a:solidFill>
                <a:latin typeface="Consolas" panose="020B0609020204030204" pitchFamily="49" charset="0"/>
              </a:rPr>
              <a:t>service-name</a:t>
            </a:r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500" dirty="0">
                <a:solidFill>
                  <a:srgbClr val="CE9178"/>
                </a:solidFill>
                <a:latin typeface="Consolas" panose="020B0609020204030204" pitchFamily="49" charset="0"/>
              </a:rPr>
              <a:t>Beam Info</a:t>
            </a:r>
            <a:endParaRPr lang="en-GB" sz="15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500" dirty="0">
                <a:solidFill>
                  <a:srgbClr val="569CD6"/>
                </a:solidFill>
                <a:latin typeface="Consolas" panose="020B0609020204030204" pitchFamily="49" charset="0"/>
              </a:rPr>
              <a:t>description</a:t>
            </a:r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500" dirty="0" err="1">
                <a:solidFill>
                  <a:srgbClr val="CE9178"/>
                </a:solidFill>
                <a:latin typeface="Consolas" panose="020B0609020204030204" pitchFamily="49" charset="0"/>
              </a:rPr>
              <a:t>Current,energy,lifetime,dump</a:t>
            </a:r>
            <a:r>
              <a:rPr lang="en-GB" sz="1500" dirty="0">
                <a:solidFill>
                  <a:srgbClr val="CE9178"/>
                </a:solidFill>
                <a:latin typeface="Consolas" panose="020B0609020204030204" pitchFamily="49" charset="0"/>
              </a:rPr>
              <a:t> status</a:t>
            </a:r>
            <a:endParaRPr lang="en-GB" sz="15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500" dirty="0" err="1">
                <a:solidFill>
                  <a:srgbClr val="569CD6"/>
                </a:solidFill>
                <a:latin typeface="Consolas" panose="020B0609020204030204" pitchFamily="49" charset="0"/>
              </a:rPr>
              <a:t>dir</a:t>
            </a:r>
            <a:r>
              <a:rPr lang="en-GB" sz="1500" dirty="0">
                <a:solidFill>
                  <a:srgbClr val="569CD6"/>
                </a:solidFill>
                <a:latin typeface="Consolas" panose="020B0609020204030204" pitchFamily="49" charset="0"/>
              </a:rPr>
              <a:t>-name</a:t>
            </a:r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500" dirty="0">
                <a:solidFill>
                  <a:srgbClr val="CE9178"/>
                </a:solidFill>
                <a:latin typeface="Consolas" panose="020B0609020204030204" pitchFamily="49" charset="0"/>
              </a:rPr>
              <a:t>beam-info</a:t>
            </a:r>
            <a:endParaRPr lang="en-GB" sz="15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500" dirty="0">
                <a:solidFill>
                  <a:srgbClr val="569CD6"/>
                </a:solidFill>
                <a:latin typeface="Consolas" panose="020B0609020204030204" pitchFamily="49" charset="0"/>
              </a:rPr>
              <a:t>host</a:t>
            </a:r>
            <a:r>
              <a:rPr lang="en-GB" sz="15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500" dirty="0">
                <a:solidFill>
                  <a:srgbClr val="CE9178"/>
                </a:solidFill>
                <a:latin typeface="Consolas" panose="020B0609020204030204" pitchFamily="49" charset="0"/>
              </a:rPr>
              <a:t>acc-pc-epics01.anka-acc.kit.edu</a:t>
            </a:r>
            <a:endParaRPr lang="en-GB" sz="15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350" b="1" dirty="0">
                <a:solidFill>
                  <a:srgbClr val="569CD6"/>
                </a:solidFill>
                <a:latin typeface="Consolas" panose="020B0609020204030204" pitchFamily="49" charset="0"/>
              </a:rPr>
              <a:t>[…]</a:t>
            </a:r>
          </a:p>
          <a:p>
            <a:r>
              <a:rPr lang="en-GB" sz="1350" dirty="0">
                <a:solidFill>
                  <a:srgbClr val="569CD6"/>
                </a:solidFill>
                <a:latin typeface="Consolas" panose="020B0609020204030204" pitchFamily="49" charset="0"/>
              </a:rPr>
              <a:t>camera-url</a:t>
            </a:r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350" dirty="0" err="1">
                <a:solidFill>
                  <a:srgbClr val="569CD6"/>
                </a:solidFill>
                <a:latin typeface="Consolas" panose="020B0609020204030204" pitchFamily="49" charset="0"/>
              </a:rPr>
              <a:t>autostart</a:t>
            </a:r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35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endParaRPr lang="en-GB" sz="13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350" dirty="0">
                <a:solidFill>
                  <a:srgbClr val="569CD6"/>
                </a:solidFill>
                <a:latin typeface="Consolas" panose="020B0609020204030204" pitchFamily="49" charset="0"/>
              </a:rPr>
              <a:t>service-name</a:t>
            </a:r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350" dirty="0">
                <a:solidFill>
                  <a:srgbClr val="CE9178"/>
                </a:solidFill>
                <a:latin typeface="Consolas" panose="020B0609020204030204" pitchFamily="49" charset="0"/>
              </a:rPr>
              <a:t>URL Cameras</a:t>
            </a:r>
            <a:endParaRPr lang="en-GB" sz="13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350" dirty="0">
                <a:solidFill>
                  <a:srgbClr val="569CD6"/>
                </a:solidFill>
                <a:latin typeface="Consolas" panose="020B0609020204030204" pitchFamily="49" charset="0"/>
              </a:rPr>
              <a:t>description</a:t>
            </a:r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350" dirty="0">
                <a:solidFill>
                  <a:srgbClr val="CE9178"/>
                </a:solidFill>
                <a:latin typeface="Consolas" panose="020B0609020204030204" pitchFamily="49" charset="0"/>
              </a:rPr>
              <a:t>Controls URL cameras via </a:t>
            </a:r>
            <a:r>
              <a:rPr lang="en-GB" sz="1350" dirty="0" err="1">
                <a:solidFill>
                  <a:srgbClr val="CE9178"/>
                </a:solidFill>
                <a:latin typeface="Consolas" panose="020B0609020204030204" pitchFamily="49" charset="0"/>
              </a:rPr>
              <a:t>AreaDetector</a:t>
            </a:r>
            <a:endParaRPr lang="en-GB" sz="13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350" dirty="0" err="1">
                <a:solidFill>
                  <a:srgbClr val="569CD6"/>
                </a:solidFill>
                <a:latin typeface="Consolas" panose="020B0609020204030204" pitchFamily="49" charset="0"/>
              </a:rPr>
              <a:t>dir</a:t>
            </a:r>
            <a:r>
              <a:rPr lang="en-GB" sz="1350" dirty="0">
                <a:solidFill>
                  <a:srgbClr val="569CD6"/>
                </a:solidFill>
                <a:latin typeface="Consolas" panose="020B0609020204030204" pitchFamily="49" charset="0"/>
              </a:rPr>
              <a:t>-name</a:t>
            </a:r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350" dirty="0">
                <a:solidFill>
                  <a:srgbClr val="CE9178"/>
                </a:solidFill>
                <a:latin typeface="Consolas" panose="020B0609020204030204" pitchFamily="49" charset="0"/>
              </a:rPr>
              <a:t>camera-</a:t>
            </a:r>
            <a:r>
              <a:rPr lang="en-GB" sz="1350" dirty="0" err="1">
                <a:solidFill>
                  <a:srgbClr val="CE9178"/>
                </a:solidFill>
                <a:latin typeface="Consolas" panose="020B0609020204030204" pitchFamily="49" charset="0"/>
              </a:rPr>
              <a:t>areadetector</a:t>
            </a:r>
            <a:endParaRPr lang="en-GB" sz="13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      </a:t>
            </a:r>
            <a:r>
              <a:rPr lang="en-GB" sz="1350" dirty="0">
                <a:solidFill>
                  <a:srgbClr val="569CD6"/>
                </a:solidFill>
                <a:latin typeface="Consolas" panose="020B0609020204030204" pitchFamily="49" charset="0"/>
              </a:rPr>
              <a:t>host</a:t>
            </a:r>
            <a:r>
              <a:rPr lang="en-GB" sz="135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GB" sz="1350" dirty="0">
                <a:solidFill>
                  <a:srgbClr val="CE9178"/>
                </a:solidFill>
                <a:latin typeface="Consolas" panose="020B0609020204030204" pitchFamily="49" charset="0"/>
              </a:rPr>
              <a:t>acc-pc-cam01.anka-acc.kit.edu</a:t>
            </a:r>
            <a:endParaRPr lang="en-GB" sz="13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GB" sz="1200" b="1" dirty="0">
                <a:solidFill>
                  <a:srgbClr val="569CD6"/>
                </a:solidFill>
                <a:latin typeface="Consolas" panose="020B0609020204030204" pitchFamily="49" charset="0"/>
              </a:rPr>
              <a:t>[…]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421072-396E-ACC5-1D3D-CC0DD81E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09" y="3445893"/>
            <a:ext cx="7772400" cy="26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28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159617-DEC9-404F-99CE-1D26659791C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a316b092-a2a1-4f3b-b455-46c1e19af03e"/>
    <ds:schemaRef ds:uri="http://www.w3.org/XML/1998/namespace"/>
    <ds:schemaRef ds:uri="http://schemas.openxmlformats.org/package/2006/metadata/core-properties"/>
    <ds:schemaRef ds:uri="81b2a3e8-42da-4da6-905d-11a8afbb605c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KIT_PPT Template_EN</Template>
  <TotalTime>0</TotalTime>
  <Words>980</Words>
  <Application>Microsoft Macintosh PowerPoint</Application>
  <PresentationFormat>Breitbild</PresentationFormat>
  <Paragraphs>219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Consolas</vt:lpstr>
      <vt:lpstr>Franklin Gothic Medium</vt:lpstr>
      <vt:lpstr>Symbol</vt:lpstr>
      <vt:lpstr>Wingdings</vt:lpstr>
      <vt:lpstr>KIT</vt:lpstr>
      <vt:lpstr>Packaging &amp; Deployment at KIT</vt:lpstr>
      <vt:lpstr>Software Stack</vt:lpstr>
      <vt:lpstr>Packaging – Ubuntu LTS &amp; Debian Packages</vt:lpstr>
      <vt:lpstr>External Libraries &amp; Python</vt:lpstr>
      <vt:lpstr>EPICS Packaging</vt:lpstr>
      <vt:lpstr>Build CI</vt:lpstr>
      <vt:lpstr>From Zero to EPICS….</vt:lpstr>
      <vt:lpstr>IOC Management</vt:lpstr>
      <vt:lpstr>IOC Deployment</vt:lpstr>
      <vt:lpstr>IOC Management</vt:lpstr>
      <vt:lpstr>IOC to Manage IOCs</vt:lpstr>
      <vt:lpstr>Honorable Mention: Phoebus</vt:lpstr>
      <vt:lpstr>Honorable Mention: Embedded Systems, Backups and monitoring</vt:lpstr>
      <vt:lpstr>Operations Schedule creates Opportunities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to Phoebus Transition at KIT</dc:title>
  <dc:creator>Blomley, Edmund (IBPT)</dc:creator>
  <cp:lastModifiedBy>Blomley, Edmund (IBPT)</cp:lastModifiedBy>
  <cp:revision>56</cp:revision>
  <dcterms:created xsi:type="dcterms:W3CDTF">2025-09-18T07:11:38Z</dcterms:created>
  <dcterms:modified xsi:type="dcterms:W3CDTF">2026-04-24T05:42:39Z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