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12" autoAdjust="0"/>
    <p:restoredTop sz="94660"/>
  </p:normalViewPr>
  <p:slideViewPr>
    <p:cSldViewPr snapToGrid="0">
      <p:cViewPr varScale="1">
        <p:scale>
          <a:sx n="77" d="100"/>
          <a:sy n="77" d="100"/>
        </p:scale>
        <p:origin x="538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179DAD-0E7D-7096-4BAA-97C6052DEE2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6E505BF-C641-E535-D257-59CAFCEF1A7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0D96D23-8298-E6CC-37F6-754C81E92E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AE92A-4E06-4097-B0B9-E0F3669F1393}" type="datetimeFigureOut">
              <a:rPr lang="en-GB" smtClean="0"/>
              <a:t>23/04/2026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55CB1F8-7C67-FDF3-D7F1-3B18779EEF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53BD50-FE80-E8F9-D4DE-FC307DEE36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9970F-3A2E-4305-B157-6AC670A44F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121218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A83EE0-EF65-3560-3726-E41CB13F5C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E50D5D7-A870-A6BA-C839-78484AFAC6B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511FF69-AFDD-3D96-1A4B-B67F104447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AE92A-4E06-4097-B0B9-E0F3669F1393}" type="datetimeFigureOut">
              <a:rPr lang="en-GB" smtClean="0"/>
              <a:t>23/04/2026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DB95D0D-2BAB-F3BC-930C-C82D766DF2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E32C950-45B5-9AF7-AC3F-EC8C5D5726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9970F-3A2E-4305-B157-6AC670A44F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351061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B5C8F3A-1B43-32EB-C490-06C43DEA1D9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8290009-404D-997A-5E2C-297DDFFE2F8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B9E3A54-5660-BD72-6D61-3DA53A259C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AE92A-4E06-4097-B0B9-E0F3669F1393}" type="datetimeFigureOut">
              <a:rPr lang="en-GB" smtClean="0"/>
              <a:t>23/04/2026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ED56AC-CC35-E175-A45F-9E10FB3E28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5861284-8899-43B0-D5AF-F7D5496AAF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9970F-3A2E-4305-B157-6AC670A44F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241372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A1F34F-7173-3A74-E868-0F1BE7DBF0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C86600-E3E7-8EC3-BBD8-B5E0C42B93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63210F6-68C2-1D8B-4AF2-C1BEC3F822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AE92A-4E06-4097-B0B9-E0F3669F1393}" type="datetimeFigureOut">
              <a:rPr lang="en-GB" smtClean="0"/>
              <a:t>23/04/2026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AB13702-13B5-AC6F-DDD0-EF793A1704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4E6B8D3-AE27-F045-AB8C-8E67AFA5D0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9970F-3A2E-4305-B157-6AC670A44F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854921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858541-5296-338B-1E78-AACA51F1B6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3669BBC-08E9-9B7F-A84A-D5257782A77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BA24DF4-13A3-7752-3A8B-4F6A6AEFCC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AE92A-4E06-4097-B0B9-E0F3669F1393}" type="datetimeFigureOut">
              <a:rPr lang="en-GB" smtClean="0"/>
              <a:t>23/04/2026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C1A3A79-77BE-B956-E6BB-E41BFC1701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681662-05F8-6835-E5B5-1140DC0268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9970F-3A2E-4305-B157-6AC670A44F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082655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93E84D-7901-5BFD-B0C7-10FE137ACC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03F5A9-C3F9-00EB-AC59-2EAC1632392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AC3A5E6-1E24-119B-7146-E7E96963533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C866817-6364-CEFD-3CF3-AAA2E4D0A2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AE92A-4E06-4097-B0B9-E0F3669F1393}" type="datetimeFigureOut">
              <a:rPr lang="en-GB" smtClean="0"/>
              <a:t>23/04/2026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4E58532-79E3-F662-91F7-F8379E294A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9272DFD-F476-EA9B-7692-8C95629500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9970F-3A2E-4305-B157-6AC670A44F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19741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64261D-A20F-BD69-683E-C68652E8F6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1CC39C6-29F6-ABAB-4557-F3EA786B49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8E9A080-31E1-8D08-773B-BED9334C9F5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81E6F73-AF13-1432-C35D-4E8BAB254E7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8E75087-28AC-8457-6E2A-611A2284CA6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F2960CC-D3FF-174C-3520-A52C48DE7D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AE92A-4E06-4097-B0B9-E0F3669F1393}" type="datetimeFigureOut">
              <a:rPr lang="en-GB" smtClean="0"/>
              <a:t>23/04/2026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0296312-9BAF-17BA-9F21-18961E1D68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AE333D6-8EF9-DC88-4C44-BC092DD000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9970F-3A2E-4305-B157-6AC670A44F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701303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EA2DED-CAD3-5EA0-BCDF-655C879AC4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F99E748-69EE-E2F9-6E84-6D8035DCFE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AE92A-4E06-4097-B0B9-E0F3669F1393}" type="datetimeFigureOut">
              <a:rPr lang="en-GB" smtClean="0"/>
              <a:t>23/04/2026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45F4380-8942-217F-88AE-07AA3F0091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8DE4D43-CFF5-E833-C7EB-F37B63975F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9970F-3A2E-4305-B157-6AC670A44F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839005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7E80C3B-5EB6-1EDE-C71D-C441F2BC28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AE92A-4E06-4097-B0B9-E0F3669F1393}" type="datetimeFigureOut">
              <a:rPr lang="en-GB" smtClean="0"/>
              <a:t>23/04/2026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597DD7F-F5BC-8D19-42FD-C597332301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83868FE-E0E3-31F0-CB79-EAEF578CD1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9970F-3A2E-4305-B157-6AC670A44F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439019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A47ECA-426D-4C52-DA2A-1E63E20C84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D44C54-1670-1F39-94F2-2A13F50FE5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01526DE-F4A6-82EC-093A-73972EED702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F6D7563-4F47-C71D-D292-945F3CD248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AE92A-4E06-4097-B0B9-E0F3669F1393}" type="datetimeFigureOut">
              <a:rPr lang="en-GB" smtClean="0"/>
              <a:t>23/04/2026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02FB094-7408-2878-A360-951E0DBDBD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1D14911-5296-5FC8-B3F6-F01DEAF5FF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9970F-3A2E-4305-B157-6AC670A44F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72057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071B47-FF82-5706-DF46-C8BBAF7364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551A780-FF07-AD7C-58C6-D898D2B40B5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74FC34D-E84D-3204-A55C-1E29CE8D089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CBB59E2-41DA-A62B-433E-1676D4D81E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AE92A-4E06-4097-B0B9-E0F3669F1393}" type="datetimeFigureOut">
              <a:rPr lang="en-GB" smtClean="0"/>
              <a:t>23/04/2026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6D34C4A-2A91-458D-ABB4-851B64D5B3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89A036C-E34F-C8DE-1485-5C44CE91F6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9970F-3A2E-4305-B157-6AC670A44F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902211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10E3626-D4AD-41B3-D1E7-9262D74F7D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FAEA4B7-594B-FDF2-0C30-705AC8E19DA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E53F7F4-8E7A-92D9-4BB9-01F27F3156F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88AE92A-4E06-4097-B0B9-E0F3669F1393}" type="datetimeFigureOut">
              <a:rPr lang="en-GB" smtClean="0"/>
              <a:t>23/04/2026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B53DAD-5D0D-0C5A-1208-482E2840077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344403-5CD7-C5B8-5AC4-C9F78C0DE70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629970F-3A2E-4305-B157-6AC670A44F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1703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5E548E-72BE-2E62-64E6-4C5C65C694B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Deployment and Packaging at ITER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0E0B759-DB88-C13E-49BB-0C121D9247B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7"/>
            <a:ext cx="9144000" cy="2808701"/>
          </a:xfrm>
        </p:spPr>
        <p:txBody>
          <a:bodyPr>
            <a:normAutofit/>
          </a:bodyPr>
          <a:lstStyle/>
          <a:p>
            <a:r>
              <a:rPr lang="en-US" dirty="0"/>
              <a:t>Ralph Lange</a:t>
            </a:r>
            <a:br>
              <a:rPr lang="en-US" dirty="0"/>
            </a:br>
            <a:r>
              <a:rPr lang="en-US" dirty="0"/>
              <a:t>Deployment and Packaging Workshop</a:t>
            </a:r>
            <a:br>
              <a:rPr lang="en-US" dirty="0"/>
            </a:br>
            <a:r>
              <a:rPr lang="en-US" dirty="0"/>
              <a:t>EPICS Spring 2026 Collab Meeting</a:t>
            </a:r>
          </a:p>
          <a:p>
            <a:endParaRPr lang="en-GB" sz="1500" dirty="0"/>
          </a:p>
          <a:p>
            <a:endParaRPr lang="en-GB" sz="1500" dirty="0"/>
          </a:p>
          <a:p>
            <a:r>
              <a:rPr lang="en-GB" sz="1500" dirty="0"/>
              <a:t>Disclaimer: The views and opinions expressed herein do not necessarily reflect those of the ITER Organization</a:t>
            </a:r>
          </a:p>
        </p:txBody>
      </p:sp>
    </p:spTree>
    <p:extLst>
      <p:ext uri="{BB962C8B-B14F-4D97-AF65-F5344CB8AC3E}">
        <p14:creationId xmlns:p14="http://schemas.microsoft.com/office/powerpoint/2010/main" val="39529131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425182-7802-2D7B-0205-32C4FD7754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Context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6C6BC8-605C-BC0B-EADC-97C40B161BB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ITER is &gt;90% made of in-kind contributions:</a:t>
            </a:r>
            <a:br>
              <a:rPr lang="en-US" dirty="0"/>
            </a:br>
            <a:r>
              <a:rPr lang="en-US" dirty="0"/>
              <a:t>plant systems that are delivered </a:t>
            </a:r>
            <a:r>
              <a:rPr lang="en-US" i="1" dirty="0"/>
              <a:t>with control system</a:t>
            </a:r>
          </a:p>
          <a:p>
            <a:r>
              <a:rPr lang="en-US" dirty="0"/>
              <a:t>Our developers are in the 100s, working for ~75 organizations worldwide</a:t>
            </a:r>
          </a:p>
          <a:p>
            <a:r>
              <a:rPr lang="en-US" dirty="0"/>
              <a:t>We apply rigid standardization to keep the chaos manageable:</a:t>
            </a:r>
            <a:br>
              <a:rPr lang="en-US" dirty="0"/>
            </a:br>
            <a:r>
              <a:rPr lang="en-US" dirty="0"/>
              <a:t>guide lines, trainings, hardware catalogs, our own OS distribution called</a:t>
            </a:r>
            <a:br>
              <a:rPr lang="en-US" dirty="0"/>
            </a:br>
            <a:r>
              <a:rPr lang="en-US" dirty="0"/>
              <a:t>		CODAC Core System (CCS)</a:t>
            </a:r>
          </a:p>
          <a:p>
            <a:r>
              <a:rPr lang="en-GB" i="1" dirty="0"/>
              <a:t>Still, we fail</a:t>
            </a:r>
          </a:p>
        </p:txBody>
      </p:sp>
    </p:spTree>
    <p:extLst>
      <p:ext uri="{BB962C8B-B14F-4D97-AF65-F5344CB8AC3E}">
        <p14:creationId xmlns:p14="http://schemas.microsoft.com/office/powerpoint/2010/main" val="40516570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904977-E7DB-B557-BD84-E62D9E53F1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CODAC Core System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3A984A-A052-92F1-B419-5E9E8FC2BC1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Based on RHEL (currently 8.5, switching to 9.10 in 2028)</a:t>
            </a:r>
            <a:br>
              <a:rPr lang="en-US" dirty="0"/>
            </a:br>
            <a:r>
              <a:rPr lang="en-US" dirty="0"/>
              <a:t>plus EPICS/CS-Studio and community modules</a:t>
            </a:r>
            <a:br>
              <a:rPr lang="en-US" dirty="0"/>
            </a:br>
            <a:r>
              <a:rPr lang="en-US" dirty="0"/>
              <a:t>plus ITER-specific development tools and databases</a:t>
            </a:r>
          </a:p>
          <a:p>
            <a:r>
              <a:rPr lang="en-US" dirty="0"/>
              <a:t>Two releases per year: one minor, one maintenance</a:t>
            </a:r>
            <a:br>
              <a:rPr lang="en-US" dirty="0"/>
            </a:br>
            <a:r>
              <a:rPr lang="en-US" dirty="0"/>
              <a:t>with a fixed set of versions of EPICS modules</a:t>
            </a:r>
          </a:p>
          <a:p>
            <a:r>
              <a:rPr lang="en-US" dirty="0"/>
              <a:t>Lots of manual testing (test plans), increasingly converted to automated testing (partially hardware-in-the-loop)</a:t>
            </a:r>
          </a:p>
          <a:p>
            <a:r>
              <a:rPr lang="en-US" dirty="0"/>
              <a:t>CCS modules are using Maven; CI is based on Jenkins</a:t>
            </a:r>
            <a:br>
              <a:rPr lang="en-US" dirty="0"/>
            </a:br>
            <a:r>
              <a:rPr lang="en-US"/>
              <a:t>Subversion repo, mostly </a:t>
            </a:r>
            <a:r>
              <a:rPr lang="en-US" dirty="0"/>
              <a:t>no pull request / review workflows</a:t>
            </a:r>
          </a:p>
          <a:p>
            <a:r>
              <a:rPr lang="en-US" dirty="0"/>
              <a:t>Distributed using Red Hat Satellite (multiple servers)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582604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B1DF03-C8D9-D600-9D66-5D6C83BBA9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Controls Applications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DD9249-047B-DDA4-4672-2D0FA479887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Same Maven-based build; each app uses a specific CCS version</a:t>
            </a:r>
          </a:p>
          <a:p>
            <a:r>
              <a:rPr lang="en-US" dirty="0"/>
              <a:t>Application builds RPMs (for IOCs, OPIs, Alarm, Archive config)</a:t>
            </a:r>
          </a:p>
          <a:p>
            <a:r>
              <a:rPr lang="en-US" dirty="0"/>
              <a:t>RPMs are distributed through Red Hat Satellite</a:t>
            </a:r>
          </a:p>
          <a:p>
            <a:r>
              <a:rPr lang="en-US" dirty="0"/>
              <a:t>Ansible installs target machines with their specific RPMs:</a:t>
            </a:r>
            <a:br>
              <a:rPr lang="en-US" dirty="0"/>
            </a:br>
            <a:r>
              <a:rPr lang="en-US" dirty="0"/>
              <a:t>Target machines are industrial PCs (with RAID) or VMs</a:t>
            </a:r>
          </a:p>
          <a:p>
            <a:r>
              <a:rPr lang="en-US" dirty="0"/>
              <a:t>Rebuilding from scratch is part of acceptance/commissioning:</a:t>
            </a:r>
            <a:br>
              <a:rPr lang="en-US" dirty="0"/>
            </a:br>
            <a:r>
              <a:rPr lang="en-US" dirty="0"/>
              <a:t>usually takes a few hours from zero to running system</a:t>
            </a:r>
          </a:p>
          <a:p>
            <a:r>
              <a:rPr lang="en-US" dirty="0"/>
              <a:t>Each system adds its part of the configuration database to the central instance when “we take over”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587419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9C28C1-5BBC-163D-7327-7E0211F377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Maintenance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1197F1-3703-63C6-C89D-1BE2724045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User Support: contracted (3 FTE) with our group as 2</a:t>
            </a:r>
            <a:r>
              <a:rPr lang="en-US" baseline="30000" dirty="0"/>
              <a:t>nd</a:t>
            </a:r>
            <a:r>
              <a:rPr lang="en-US" dirty="0"/>
              <a:t> level</a:t>
            </a:r>
          </a:p>
          <a:p>
            <a:r>
              <a:rPr lang="en-US" dirty="0"/>
              <a:t>IOC/host monitoring: </a:t>
            </a:r>
            <a:r>
              <a:rPr lang="en-US" dirty="0" err="1"/>
              <a:t>iocStats</a:t>
            </a:r>
            <a:r>
              <a:rPr lang="en-US" dirty="0"/>
              <a:t> (-&gt; archive)</a:t>
            </a:r>
            <a:br>
              <a:rPr lang="en-US" dirty="0"/>
            </a:br>
            <a:r>
              <a:rPr lang="en-US" dirty="0"/>
              <a:t>Infra monitoring: </a:t>
            </a:r>
            <a:r>
              <a:rPr lang="en-US" dirty="0" err="1"/>
              <a:t>Centrion</a:t>
            </a:r>
            <a:r>
              <a:rPr lang="en-US" dirty="0"/>
              <a:t> (sending mails/SMS)</a:t>
            </a:r>
            <a:br>
              <a:rPr lang="en-US" dirty="0"/>
            </a:br>
            <a:r>
              <a:rPr lang="en-US" dirty="0"/>
              <a:t>Fast archiver and Real-Time framework have their own</a:t>
            </a:r>
          </a:p>
          <a:p>
            <a:r>
              <a:rPr lang="en-US" dirty="0"/>
              <a:t>Migration/updates: we’ll try as long as we can (~2034)</a:t>
            </a:r>
            <a:br>
              <a:rPr lang="en-US" dirty="0"/>
            </a:br>
            <a:r>
              <a:rPr lang="en-US" dirty="0"/>
              <a:t>but with dozens of systems delivered in the next years…</a:t>
            </a:r>
          </a:p>
          <a:p>
            <a:r>
              <a:rPr lang="en-US" dirty="0"/>
              <a:t>Team sizes:</a:t>
            </a:r>
            <a:br>
              <a:rPr lang="en-US" dirty="0"/>
            </a:br>
            <a:r>
              <a:rPr lang="en-US" dirty="0"/>
              <a:t>Software development: ~12 + ~4 FTE contractors</a:t>
            </a:r>
            <a:br>
              <a:rPr lang="en-US" dirty="0"/>
            </a:br>
            <a:r>
              <a:rPr lang="en-US" dirty="0"/>
              <a:t>Infra and sysadmin: ~5 + ~3 FTE contractors</a:t>
            </a:r>
            <a:br>
              <a:rPr lang="en-US" dirty="0"/>
            </a:br>
            <a:r>
              <a:rPr lang="en-US" dirty="0"/>
              <a:t>Integrators: ~9 + ~3 FTE contractors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5494987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44</TotalTime>
  <Words>405</Words>
  <Application>Microsoft Office PowerPoint</Application>
  <PresentationFormat>Widescreen</PresentationFormat>
  <Paragraphs>28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Aptos</vt:lpstr>
      <vt:lpstr>Aptos Display</vt:lpstr>
      <vt:lpstr>Arial</vt:lpstr>
      <vt:lpstr>Office Theme</vt:lpstr>
      <vt:lpstr>Deployment and Packaging at ITER</vt:lpstr>
      <vt:lpstr>Context</vt:lpstr>
      <vt:lpstr>CODAC Core System</vt:lpstr>
      <vt:lpstr>Controls Applications</vt:lpstr>
      <vt:lpstr>Maintenance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Lange Ralph</dc:creator>
  <cp:lastModifiedBy>Lange Ralph</cp:lastModifiedBy>
  <cp:revision>3</cp:revision>
  <dcterms:created xsi:type="dcterms:W3CDTF">2026-04-23T07:48:37Z</dcterms:created>
  <dcterms:modified xsi:type="dcterms:W3CDTF">2026-04-23T09:38:44Z</dcterms:modified>
</cp:coreProperties>
</file>