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40_F34222CD.xml" ContentType="application/vnd.ms-powerpoint.comment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8"/>
  </p:notesMasterIdLst>
  <p:sldIdLst>
    <p:sldId id="320" r:id="rId5"/>
    <p:sldId id="316" r:id="rId6"/>
    <p:sldId id="38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83EA17-E380-BD05-5B3C-2B17CA2AD354}" name="Augusto Horita" initials="AH" userId="S::horitaa@corp.lightsource.ca::2fd615cd-5201-4de3-a209-8492386ee0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1518" y="7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omments/modernComment_140_F34222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E9B37C-FC73-4449-A72E-0E72BE0C12E2}" authorId="{6CBBD6F1-0A87-D225-4793-2B23B6F36521}" created="2024-08-26T15:07:41.13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48725180" sldId="257"/>
      <ac:picMk id="1032" creationId="{F643F4C1-28D6-41F9-B804-6BFF43ACE51C}"/>
    </ac:deMkLst>
    <p188:txBody>
      <a:bodyPr/>
      <a:lstStyle/>
      <a:p>
        <a:r>
          <a:rPr lang="en-US"/>
          <a:t>I think Yaml is used for a couple of files but its not a core technology. There is a lot more json (REST, data storage)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9-03T14:40:44.884" authorId="{D683EA17-E380-BD05-5B3C-2B17CA2AD354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6D02D-A399-4B18-8CED-3BEC8B812702}" type="datetimeFigureOut">
              <a:rPr lang="en-CA" smtClean="0"/>
              <a:t>2026-04-21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57E3-DB06-4CF5-9621-604C55B747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01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57E3-DB06-4CF5-9621-604C55B7470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298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57E3-DB06-4CF5-9621-604C55B7470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6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3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9F345-9D28-418F-9846-B675A711EE98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7" r="1911" b="40546"/>
          <a:stretch/>
        </p:blipFill>
        <p:spPr>
          <a:xfrm>
            <a:off x="8043317" y="6358553"/>
            <a:ext cx="3600000" cy="449617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43224C-B9D8-46A9-B870-E2DB3435079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09600" y="6151361"/>
            <a:ext cx="175695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0_F34222CD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F62D13-4137-17C1-F948-A1FBD5B43C43}"/>
              </a:ext>
            </a:extLst>
          </p:cNvPr>
          <p:cNvSpPr/>
          <p:nvPr/>
        </p:nvSpPr>
        <p:spPr>
          <a:xfrm>
            <a:off x="7112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1" dirty="0">
                <a:latin typeface="+mj-lt"/>
                <a:ea typeface="+mj-ea"/>
                <a:cs typeface="+mj-cs"/>
              </a:rPr>
              <a:t>CLS – Motion </a:t>
            </a:r>
            <a:r>
              <a:rPr lang="en-US" sz="4400" b="1" dirty="0"/>
              <a:t>System Architecture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35C24-A3D7-417B-AC66-BB3533C5B77D}"/>
              </a:ext>
            </a:extLst>
          </p:cNvPr>
          <p:cNvSpPr txBox="1"/>
          <p:nvPr/>
        </p:nvSpPr>
        <p:spPr>
          <a:xfrm>
            <a:off x="330200" y="1152427"/>
            <a:ext cx="6019800" cy="3597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/>
              <a:t>IOC-host: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/>
              <a:t>Debian 13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 err="1"/>
              <a:t>Ethercat</a:t>
            </a:r>
            <a:r>
              <a:rPr lang="en-US" sz="2000" dirty="0"/>
              <a:t> </a:t>
            </a:r>
            <a:r>
              <a:rPr lang="en-US" sz="2000" dirty="0" err="1"/>
              <a:t>IgH</a:t>
            </a:r>
            <a:r>
              <a:rPr lang="en-US" sz="2000" dirty="0"/>
              <a:t> kernel module (installed as deb)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/>
              <a:t>EPICS </a:t>
            </a:r>
            <a:r>
              <a:rPr lang="en-US" sz="2000" dirty="0" err="1"/>
              <a:t>ecmc+ecmccfg</a:t>
            </a:r>
            <a:r>
              <a:rPr lang="en-US" sz="2000" dirty="0"/>
              <a:t> (built using require)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b="1" u="sng" dirty="0"/>
              <a:t>NO</a:t>
            </a:r>
            <a:r>
              <a:rPr lang="en-US" sz="2000" dirty="0"/>
              <a:t> TwinCAT</a:t>
            </a:r>
          </a:p>
          <a:p>
            <a:pPr marL="342900" lvl="2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/>
              <a:t>E-CAT bus:</a:t>
            </a:r>
          </a:p>
          <a:p>
            <a:pPr marL="800100" lvl="3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/>
              <a:t>E-CAT coupler (EK1100)</a:t>
            </a:r>
          </a:p>
          <a:p>
            <a:pPr marL="800100" lvl="3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/>
              <a:t>Motors drivers/ encoders / DIO / AIO modules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2D3D41-9F37-65BE-29AE-7864F097B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198596"/>
            <a:ext cx="5384800" cy="2948177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715103-9C1E-EE34-5785-6A5AAC83C71B}"/>
              </a:ext>
            </a:extLst>
          </p:cNvPr>
          <p:cNvSpPr txBox="1"/>
          <p:nvPr/>
        </p:nvSpPr>
        <p:spPr>
          <a:xfrm>
            <a:off x="7835900" y="6123039"/>
            <a:ext cx="4356100" cy="387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/>
              <a:t>Questions: augusto.Horita@lightsource.ca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3AC55D-598B-3E57-C428-D121C61E54CB}"/>
              </a:ext>
            </a:extLst>
          </p:cNvPr>
          <p:cNvSpPr txBox="1"/>
          <p:nvPr/>
        </p:nvSpPr>
        <p:spPr>
          <a:xfrm>
            <a:off x="330200" y="3963321"/>
            <a:ext cx="61023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/>
              <a:t>Target: </a:t>
            </a:r>
          </a:p>
          <a:p>
            <a:pPr marL="800100" lvl="3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/>
              <a:t>replace all VME motion systems</a:t>
            </a:r>
          </a:p>
          <a:p>
            <a:pPr marL="800100" lvl="3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/>
              <a:t>Except Safety Systems</a:t>
            </a:r>
          </a:p>
          <a:p>
            <a:pPr marL="342900" lvl="2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/>
              <a:t>Current: </a:t>
            </a:r>
          </a:p>
          <a:p>
            <a:pPr marL="800100" lvl="3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/>
              <a:t>2 systems in use</a:t>
            </a:r>
          </a:p>
          <a:p>
            <a:pPr marL="800100" lvl="3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/>
              <a:t>2 in commissioning stage</a:t>
            </a:r>
          </a:p>
        </p:txBody>
      </p:sp>
    </p:spTree>
    <p:extLst>
      <p:ext uri="{BB962C8B-B14F-4D97-AF65-F5344CB8AC3E}">
        <p14:creationId xmlns:p14="http://schemas.microsoft.com/office/powerpoint/2010/main" val="40811977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7B7C370C-E00F-46F8-B01D-434471DA3E29}"/>
              </a:ext>
            </a:extLst>
          </p:cNvPr>
          <p:cNvSpPr/>
          <p:nvPr/>
        </p:nvSpPr>
        <p:spPr>
          <a:xfrm>
            <a:off x="423163" y="1737458"/>
            <a:ext cx="7149762" cy="510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2900" indent="-3422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200" spc="-1" dirty="0">
                <a:latin typeface="Arial" panose="020B0604020202020204" pitchFamily="34" charset="0"/>
                <a:cs typeface="Arial" panose="020B0604020202020204" pitchFamily="34" charset="0"/>
              </a:rPr>
              <a:t>Control system for </a:t>
            </a:r>
            <a:r>
              <a:rPr lang="pt-BR" sz="2200" u="sng" spc="-1" dirty="0">
                <a:latin typeface="Arial" panose="020B0604020202020204" pitchFamily="34" charset="0"/>
                <a:cs typeface="Arial" panose="020B0604020202020204" pitchFamily="34" charset="0"/>
              </a:rPr>
              <a:t>Sample Stages</a:t>
            </a:r>
          </a:p>
          <a:p>
            <a:pPr marL="342900" indent="-3422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200" spc="-1" dirty="0">
                <a:latin typeface="Arial" panose="020B0604020202020204" pitchFamily="34" charset="0"/>
                <a:cs typeface="Arial" panose="020B0604020202020204" pitchFamily="34" charset="0"/>
              </a:rPr>
              <a:t>ECAT master is the IOC computer</a:t>
            </a:r>
          </a:p>
          <a:p>
            <a:pPr marL="342900" indent="-3422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System composed by:</a:t>
            </a:r>
          </a:p>
          <a:p>
            <a:pPr marL="800100" lvl="1" indent="-3422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Servo motors</a:t>
            </a:r>
          </a:p>
          <a:p>
            <a:pPr marL="800100" lvl="1" indent="-3422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Limit Switches</a:t>
            </a:r>
          </a:p>
          <a:p>
            <a:pPr marL="342900" indent="-3422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Kinematics Logic at IOC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ecmccfg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2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System is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in use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0C4E8E-DBC3-D21E-43DF-736FFE80A7C1}"/>
              </a:ext>
            </a:extLst>
          </p:cNvPr>
          <p:cNvSpPr/>
          <p:nvPr/>
        </p:nvSpPr>
        <p:spPr>
          <a:xfrm>
            <a:off x="2356358" y="310877"/>
            <a:ext cx="747929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spc="-1" dirty="0">
                <a:solidFill>
                  <a:srgbClr val="000000"/>
                </a:solidFill>
                <a:latin typeface="Verdana"/>
                <a:ea typeface="Verdana"/>
              </a:rPr>
              <a:t>CLS – Motion control example 1</a:t>
            </a: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B22D0151-6514-2480-7CF0-AB6DCED9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27"/>
          <a:stretch>
            <a:fillRect/>
          </a:stretch>
        </p:blipFill>
        <p:spPr>
          <a:xfrm>
            <a:off x="5379498" y="1737458"/>
            <a:ext cx="6702255" cy="3383083"/>
          </a:xfrm>
          <a:prstGeom prst="rect">
            <a:avLst/>
          </a:prstGeom>
        </p:spPr>
      </p:pic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3F93A69-FDB9-95BD-A15F-C30D79B3B966}"/>
              </a:ext>
            </a:extLst>
          </p:cNvPr>
          <p:cNvGrpSpPr/>
          <p:nvPr/>
        </p:nvGrpSpPr>
        <p:grpSpPr>
          <a:xfrm>
            <a:off x="7654507" y="4485800"/>
            <a:ext cx="1226846" cy="1226846"/>
            <a:chOff x="5079310" y="5012377"/>
            <a:chExt cx="1691141" cy="1691141"/>
          </a:xfrm>
        </p:grpSpPr>
        <p:pic>
          <p:nvPicPr>
            <p:cNvPr id="154" name="Picture 2" descr="CX5620 | Embedded PC with AMD Ryzen™ R1102G | Beckhoff United Kingdom">
              <a:extLst>
                <a:ext uri="{FF2B5EF4-FFF2-40B4-BE49-F238E27FC236}">
                  <a16:creationId xmlns:a16="http://schemas.microsoft.com/office/drawing/2014/main" id="{B7F7B827-8773-F608-B394-38F32264F8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4" t="21030" r="19155" b="24759"/>
            <a:stretch/>
          </p:blipFill>
          <p:spPr bwMode="auto">
            <a:xfrm>
              <a:off x="5304224" y="5337655"/>
              <a:ext cx="1178784" cy="99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B8BFB36F-FB83-D279-4B2B-40E53BBC8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9310" y="5012377"/>
              <a:ext cx="1691141" cy="1691141"/>
            </a:xfrm>
            <a:prstGeom prst="rect">
              <a:avLst/>
            </a:prstGeom>
          </p:spPr>
        </p:pic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2C994059-407A-7DBC-9901-98F0C7905F66}"/>
              </a:ext>
            </a:extLst>
          </p:cNvPr>
          <p:cNvSpPr txBox="1"/>
          <p:nvPr/>
        </p:nvSpPr>
        <p:spPr>
          <a:xfrm>
            <a:off x="7835900" y="6135739"/>
            <a:ext cx="4356100" cy="387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/>
              <a:t>Questions: augusto.Horita@lightsource.ca</a:t>
            </a:r>
          </a:p>
        </p:txBody>
      </p:sp>
    </p:spTree>
    <p:extLst>
      <p:ext uri="{BB962C8B-B14F-4D97-AF65-F5344CB8AC3E}">
        <p14:creationId xmlns:p14="http://schemas.microsoft.com/office/powerpoint/2010/main" val="107481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365F4-EC20-CF36-77CB-F7430A943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49">
            <a:extLst>
              <a:ext uri="{FF2B5EF4-FFF2-40B4-BE49-F238E27FC236}">
                <a16:creationId xmlns:a16="http://schemas.microsoft.com/office/drawing/2014/main" id="{1525A662-7683-FEDF-1C66-476229889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694" y="1364893"/>
            <a:ext cx="7347523" cy="3514934"/>
          </a:xfrm>
          <a:prstGeom prst="rect">
            <a:avLst/>
          </a:prstGeom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48566540-974C-A433-92B9-380A86D44764}"/>
              </a:ext>
            </a:extLst>
          </p:cNvPr>
          <p:cNvSpPr/>
          <p:nvPr/>
        </p:nvSpPr>
        <p:spPr>
          <a:xfrm>
            <a:off x="204349" y="1311391"/>
            <a:ext cx="7149762" cy="510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2900" indent="-3422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200" spc="-1" dirty="0">
                <a:latin typeface="Arial" panose="020B0604020202020204" pitchFamily="34" charset="0"/>
                <a:cs typeface="Arial" panose="020B0604020202020204" pitchFamily="34" charset="0"/>
              </a:rPr>
              <a:t>Control system for </a:t>
            </a:r>
            <a:r>
              <a:rPr lang="pt-BR" sz="2200" u="sng" spc="-1" dirty="0">
                <a:latin typeface="Arial" panose="020B0604020202020204" pitchFamily="34" charset="0"/>
                <a:cs typeface="Arial" panose="020B0604020202020204" pitchFamily="34" charset="0"/>
              </a:rPr>
              <a:t>Huber Diffractometer</a:t>
            </a:r>
          </a:p>
          <a:p>
            <a:pPr marL="342900" indent="-3422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200" spc="-1" dirty="0">
                <a:latin typeface="Arial" panose="020B0604020202020204" pitchFamily="34" charset="0"/>
                <a:cs typeface="Arial" panose="020B0604020202020204" pitchFamily="34" charset="0"/>
              </a:rPr>
              <a:t>ECAT master is the IOC computer</a:t>
            </a:r>
          </a:p>
          <a:p>
            <a:pPr marL="342900" indent="-3422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System composed by:</a:t>
            </a:r>
          </a:p>
          <a:p>
            <a:pPr marL="800100" lvl="1" indent="-3422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Stepper motors</a:t>
            </a:r>
          </a:p>
          <a:p>
            <a:pPr marL="800100" lvl="1" indent="-3422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Limit Switches</a:t>
            </a:r>
          </a:p>
          <a:p>
            <a:pPr marL="800100" lvl="1" indent="-3422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BISS encoders</a:t>
            </a:r>
          </a:p>
          <a:p>
            <a:pPr marL="342900" indent="-3422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Kinematics Logic at IOC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ecmccfg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2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System is on final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commissioning tests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51C492-7BBB-C960-18D0-1BCA1B0C2434}"/>
              </a:ext>
            </a:extLst>
          </p:cNvPr>
          <p:cNvGrpSpPr/>
          <p:nvPr/>
        </p:nvGrpSpPr>
        <p:grpSpPr>
          <a:xfrm>
            <a:off x="7354111" y="4319906"/>
            <a:ext cx="1226846" cy="1226846"/>
            <a:chOff x="5079310" y="5012377"/>
            <a:chExt cx="1691141" cy="1691141"/>
          </a:xfrm>
        </p:grpSpPr>
        <p:pic>
          <p:nvPicPr>
            <p:cNvPr id="4" name="Picture 2" descr="CX5620 | Embedded PC with AMD Ryzen™ R1102G | Beckhoff United Kingdom">
              <a:extLst>
                <a:ext uri="{FF2B5EF4-FFF2-40B4-BE49-F238E27FC236}">
                  <a16:creationId xmlns:a16="http://schemas.microsoft.com/office/drawing/2014/main" id="{EC9BCCB8-E844-0196-8A29-938677DE6B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4" t="21030" r="19155" b="24759"/>
            <a:stretch/>
          </p:blipFill>
          <p:spPr bwMode="auto">
            <a:xfrm>
              <a:off x="5304224" y="5337655"/>
              <a:ext cx="1178784" cy="99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466AC8-C76B-D2B7-809B-686D24498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9310" y="5012377"/>
              <a:ext cx="1691141" cy="169114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5F16F91-315D-297A-6FC5-196D8876EA84}"/>
              </a:ext>
            </a:extLst>
          </p:cNvPr>
          <p:cNvSpPr/>
          <p:nvPr/>
        </p:nvSpPr>
        <p:spPr>
          <a:xfrm>
            <a:off x="2356358" y="310877"/>
            <a:ext cx="747929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spc="-1" dirty="0">
                <a:solidFill>
                  <a:srgbClr val="000000"/>
                </a:solidFill>
                <a:latin typeface="Verdana"/>
                <a:ea typeface="Verdana"/>
              </a:rPr>
              <a:t>CLS – Motion control example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908CE-4392-FB30-F0F6-CD88BE9184D9}"/>
              </a:ext>
            </a:extLst>
          </p:cNvPr>
          <p:cNvSpPr txBox="1"/>
          <p:nvPr/>
        </p:nvSpPr>
        <p:spPr>
          <a:xfrm>
            <a:off x="7835900" y="6135739"/>
            <a:ext cx="4356100" cy="387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/>
              <a:t>Questions: augusto.Horita@lightsource.ca</a:t>
            </a:r>
          </a:p>
        </p:txBody>
      </p:sp>
    </p:spTree>
    <p:extLst>
      <p:ext uri="{BB962C8B-B14F-4D97-AF65-F5344CB8AC3E}">
        <p14:creationId xmlns:p14="http://schemas.microsoft.com/office/powerpoint/2010/main" val="1201020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sharepoint/v3/field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23210</TotalTime>
  <Words>171</Words>
  <Application>Microsoft Office PowerPoint</Application>
  <PresentationFormat>Widescreen</PresentationFormat>
  <Paragraphs>37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Sandra Ribeiro</dc:creator>
  <cp:lastModifiedBy>Augusto Horita</cp:lastModifiedBy>
  <cp:revision>107</cp:revision>
  <dcterms:created xsi:type="dcterms:W3CDTF">2010-04-12T23:12:02Z</dcterms:created>
  <dcterms:modified xsi:type="dcterms:W3CDTF">2026-04-21T16:05:10Z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