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9" r:id="rId5"/>
    <p:sldId id="361" r:id="rId6"/>
    <p:sldId id="357" r:id="rId7"/>
    <p:sldId id="358" r:id="rId8"/>
    <p:sldId id="359" r:id="rId9"/>
    <p:sldId id="360" r:id="rId10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lack" panose="00000A00000000000000" pitchFamily="2" charset="0"/>
      <p:bold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gnaud Françoise" initials="GF" lastIdx="1" clrIdx="0">
    <p:extLst>
      <p:ext uri="{19B8F6BF-5375-455C-9EA6-DF929625EA0E}">
        <p15:presenceInfo xmlns:p15="http://schemas.microsoft.com/office/powerpoint/2012/main" userId="S-1-5-21-1801674531-299502267-839522115-2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D6"/>
    <a:srgbClr val="C7D511"/>
    <a:srgbClr val="61B135"/>
    <a:srgbClr val="E60019"/>
    <a:srgbClr val="000000"/>
    <a:srgbClr val="3E4A83"/>
    <a:srgbClr val="BD987A"/>
    <a:srgbClr val="A558A0"/>
    <a:srgbClr val="993D3F"/>
    <a:srgbClr val="E18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79" autoAdjust="0"/>
  </p:normalViewPr>
  <p:slideViewPr>
    <p:cSldViewPr snapToGrid="0">
      <p:cViewPr varScale="1">
        <p:scale>
          <a:sx n="79" d="100"/>
          <a:sy n="79" d="100"/>
        </p:scale>
        <p:origin x="92" y="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776" y="2635249"/>
            <a:ext cx="6197414" cy="1587501"/>
          </a:xfrm>
        </p:spPr>
        <p:txBody>
          <a:bodyPr/>
          <a:lstStyle/>
          <a:p>
            <a:pPr algn="ctr"/>
            <a:r>
              <a:rPr lang="fr-FR" dirty="0"/>
              <a:t>CEA Saclay MTCA platform</a:t>
            </a:r>
            <a:br>
              <a:rPr lang="fr-FR" dirty="0"/>
            </a:br>
            <a:br>
              <a:rPr lang="fr-FR" dirty="0"/>
            </a:br>
            <a:r>
              <a:rPr lang="fr-FR" sz="2000" dirty="0"/>
              <a:t>EPICS meeting: MTCA workshop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1CBE682-5AA2-93B2-27CB-1088FCCC49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7BD63AE3-3619-4D26-A6D2-8EBA3268CA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r="130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036215-BEA8-4D19-BB79-9EB32685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8961E5-5DD2-4DA4-A2A0-1E9EE76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EC2A2-2245-4D40-B9BA-DD1DF1C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08D2DF8-9D96-49BD-AEFC-79AA539A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C7174DC-5C38-4D2F-9CED-7A5E2D7A2A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838" y="1720760"/>
            <a:ext cx="10728325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11:00-11:10      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 MTCA.4 platform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Françoise Gougnaud  CEA Saclay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11:10-11:40      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MTCA expert in 30 minutes?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Antony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Besseau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EMG2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11:40-11:55      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IOxOS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AMC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-FPGA-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applications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Victor Nadot CEA 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11:55-12:15      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start </a:t>
            </a:r>
            <a:r>
              <a:rPr lang="fr-FR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MTCA?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Antony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Besseau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EMG2</a:t>
            </a: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12:15-12:30      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Discussion, questions…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995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036215-BEA8-4D19-BB79-9EB32685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8961E5-5DD2-4DA4-A2A0-1E9EE76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EC2A2-2245-4D40-B9BA-DD1DF1C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08D2DF8-9D96-49BD-AEFC-79AA539A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HW MTCA platform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C7174DC-5C38-4D2F-9CED-7A5E2D7A2A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9340" y="989240"/>
            <a:ext cx="10728325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This platform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very</a:t>
            </a:r>
            <a:r>
              <a:rPr lang="fr-FR" dirty="0"/>
              <a:t> compact </a:t>
            </a:r>
            <a:r>
              <a:rPr lang="fr-FR" b="1" dirty="0"/>
              <a:t>NATIVE-R2 </a:t>
            </a:r>
            <a:r>
              <a:rPr lang="fr-FR" b="1" dirty="0" err="1"/>
              <a:t>crate</a:t>
            </a:r>
            <a:r>
              <a:rPr lang="fr-FR" b="1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core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crate</a:t>
            </a:r>
            <a:r>
              <a:rPr lang="fr-FR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NAT-MCH-PHYS80</a:t>
            </a:r>
            <a:r>
              <a:rPr lang="fr-FR" sz="1600" dirty="0"/>
              <a:t> </a:t>
            </a:r>
            <a:r>
              <a:rPr lang="fr-FR" sz="1600" dirty="0" err="1"/>
              <a:t>board</a:t>
            </a:r>
            <a:r>
              <a:rPr lang="fr-FR" sz="1600" dirty="0"/>
              <a:t> (80-port </a:t>
            </a:r>
            <a:r>
              <a:rPr lang="fr-FR" sz="1600" dirty="0" err="1"/>
              <a:t>PCIe</a:t>
            </a:r>
            <a:r>
              <a:rPr lang="fr-FR" sz="1600" dirty="0"/>
              <a:t> Gen3 switch) </a:t>
            </a:r>
            <a:r>
              <a:rPr lang="fr-FR" sz="1600" dirty="0" err="1"/>
              <a:t>combined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endParaRPr lang="fr-FR" sz="1600" dirty="0"/>
          </a:p>
          <a:p>
            <a:r>
              <a:rPr lang="fr-FR" sz="1600" dirty="0" err="1"/>
              <a:t>Rear</a:t>
            </a:r>
            <a:r>
              <a:rPr lang="fr-FR" sz="1600" dirty="0"/>
              <a:t> Transition Module CPU: </a:t>
            </a:r>
            <a:r>
              <a:rPr lang="fr-FR" sz="1600" b="1" dirty="0"/>
              <a:t>RTM-COMex-E3 </a:t>
            </a:r>
            <a:r>
              <a:rPr lang="fr-FR" sz="1600" b="1" dirty="0" err="1"/>
              <a:t>then</a:t>
            </a:r>
            <a:r>
              <a:rPr lang="fr-FR" sz="1600" b="1" dirty="0"/>
              <a:t>  RTM-COMex-Ce16 </a:t>
            </a:r>
            <a:r>
              <a:rPr lang="fr-FR" sz="1600" dirty="0"/>
              <a:t>	</a:t>
            </a:r>
          </a:p>
          <a:p>
            <a:pPr marL="827088" lvl="2" indent="-285750">
              <a:buFont typeface="Wingdings" panose="05000000000000000000" pitchFamily="2" charset="2"/>
              <a:buChar char="Ø"/>
            </a:pPr>
            <a:r>
              <a:rPr lang="fr-FR" sz="1600" dirty="0"/>
              <a:t>A set of </a:t>
            </a:r>
            <a:r>
              <a:rPr lang="fr-FR" sz="1600" b="1" dirty="0" err="1"/>
              <a:t>IOxOS</a:t>
            </a:r>
            <a:r>
              <a:rPr lang="fr-FR" sz="1600" b="1" dirty="0"/>
              <a:t> </a:t>
            </a:r>
            <a:r>
              <a:rPr lang="fr-FR" sz="1600" b="1" dirty="0" err="1"/>
              <a:t>boards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also</a:t>
            </a:r>
            <a:r>
              <a:rPr lang="fr-FR" sz="1600" dirty="0"/>
              <a:t> </a:t>
            </a:r>
            <a:r>
              <a:rPr lang="fr-FR" sz="1600" dirty="0" err="1"/>
              <a:t>added</a:t>
            </a:r>
            <a:r>
              <a:rPr lang="fr-FR" sz="1600" dirty="0"/>
              <a:t> (ADC-3117, ADC-3111, DIO-3118)</a:t>
            </a:r>
          </a:p>
          <a:p>
            <a:pPr marL="827088" lvl="2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MRF </a:t>
            </a:r>
            <a:r>
              <a:rPr lang="fr-FR" sz="1600" b="1" dirty="0" err="1"/>
              <a:t>boards</a:t>
            </a:r>
            <a:r>
              <a:rPr lang="fr-FR" sz="1600" b="1" dirty="0"/>
              <a:t> </a:t>
            </a:r>
            <a:r>
              <a:rPr lang="fr-FR" sz="1600" dirty="0"/>
              <a:t>for the Timing System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fr-FR" sz="1600" b="1" dirty="0" err="1">
                <a:solidFill>
                  <a:srgbClr val="00B050"/>
                </a:solidFill>
              </a:rPr>
              <a:t>Entire</a:t>
            </a:r>
            <a:r>
              <a:rPr lang="fr-FR" sz="1600" b="1" dirty="0">
                <a:solidFill>
                  <a:srgbClr val="00B050"/>
                </a:solidFill>
              </a:rPr>
              <a:t> satisfaction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4467AA0-C915-482A-B1D6-6B55535AF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19" y="3457937"/>
            <a:ext cx="6709403" cy="29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25259F-1C3F-4551-B427-35FAC6F5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94C0F9-3747-4658-8987-8D46AEED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B39992F-0D73-4571-8EB4-6DE68403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CEA Saclay MTCA COTS solutions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930454B-5CBA-4545-BA50-8C8C3C39A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3624"/>
              </p:ext>
            </p:extLst>
          </p:nvPr>
        </p:nvGraphicFramePr>
        <p:xfrm>
          <a:off x="4089852" y="763956"/>
          <a:ext cx="6952035" cy="5957804"/>
        </p:xfrm>
        <a:graphic>
          <a:graphicData uri="http://schemas.openxmlformats.org/drawingml/2006/table">
            <a:tbl>
              <a:tblPr firstRow="1" firstCol="1" bandRow="1"/>
              <a:tblGrid>
                <a:gridCol w="1489722">
                  <a:extLst>
                    <a:ext uri="{9D8B030D-6E8A-4147-A177-3AD203B41FA5}">
                      <a16:colId xmlns:a16="http://schemas.microsoft.com/office/drawing/2014/main" val="1334075089"/>
                    </a:ext>
                  </a:extLst>
                </a:gridCol>
                <a:gridCol w="2125020">
                  <a:extLst>
                    <a:ext uri="{9D8B030D-6E8A-4147-A177-3AD203B41FA5}">
                      <a16:colId xmlns:a16="http://schemas.microsoft.com/office/drawing/2014/main" val="1993564672"/>
                    </a:ext>
                  </a:extLst>
                </a:gridCol>
                <a:gridCol w="3337293">
                  <a:extLst>
                    <a:ext uri="{9D8B030D-6E8A-4147-A177-3AD203B41FA5}">
                      <a16:colId xmlns:a16="http://schemas.microsoft.com/office/drawing/2014/main" val="1493412055"/>
                    </a:ext>
                  </a:extLst>
                </a:gridCol>
              </a:tblGrid>
              <a:tr h="467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r>
                        <a:rPr lang="fr-F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Devices</a:t>
                      </a:r>
                      <a:r>
                        <a:rPr lang="fr-F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fr-FR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Sampling/monitoring frequency range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COTS solutions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78142"/>
                  </a:ext>
                </a:extLst>
              </a:tr>
              <a:tr h="821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fr-FR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Fast acquisition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 MS/s up to 250 MS/s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 ADCs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IOxOS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AMC  IFC-1410 &amp; FMC ADC-3111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025758"/>
                  </a:ext>
                </a:extLst>
              </a:tr>
              <a:tr h="110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3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Calibri" panose="020F0502020204030204" pitchFamily="34" charset="0"/>
                        </a:rPr>
                        <a:t>Semi-fast acquisition 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50 KS/s up to 5 MS/s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20 ADCs</a:t>
                      </a: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IoxOS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AMC IFC-1410 &amp;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FMC ADC-3117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MTCA.4 D-</a:t>
                      </a: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Tacq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424ELF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09612"/>
                  </a:ext>
                </a:extLst>
              </a:tr>
              <a:tr h="1256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 Input/output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inputs and 16 outputs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IOxOS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AMC IFC-1410 &amp; </a:t>
                      </a: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FMC DIO-3118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46816"/>
                  </a:ext>
                </a:extLst>
              </a:tr>
              <a:tr h="111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Timing Sytem Event generator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MRF mTCA-EVM-300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357155"/>
                  </a:ext>
                </a:extLst>
              </a:tr>
              <a:tr h="118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Timing Sytem Event receiver</a:t>
                      </a:r>
                      <a:endParaRPr lang="fr-F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MRF mTCA-EVR-300U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74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14963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7BB3FDAE-AF9C-42E2-A797-5571FA117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48" y="1115755"/>
            <a:ext cx="789703" cy="93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C1499B-206E-4266-8BCF-829D15C06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700" y="3086611"/>
            <a:ext cx="2142613" cy="16061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2D33D9-AA9B-47F4-8DE6-85E57014C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55" y="1445909"/>
            <a:ext cx="1134448" cy="99831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F6D2081-F940-475A-8A3B-C9120467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90" y="4525630"/>
            <a:ext cx="1396916" cy="10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3E092701-FA93-4E4B-99EF-EED2B945A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93" y="5674072"/>
            <a:ext cx="1396917" cy="10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17719A3-919D-4231-B405-D2DE3FC83C6E}"/>
              </a:ext>
            </a:extLst>
          </p:cNvPr>
          <p:cNvSpPr txBox="1"/>
          <p:nvPr/>
        </p:nvSpPr>
        <p:spPr>
          <a:xfrm flipH="1">
            <a:off x="8056537" y="4859871"/>
            <a:ext cx="175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1" dirty="0"/>
              <a:t>EVG and </a:t>
            </a:r>
            <a:r>
              <a:rPr lang="fr-FR" sz="1200" b="1" dirty="0" err="1"/>
              <a:t>fanout</a:t>
            </a:r>
            <a:endParaRPr lang="fr-FR" sz="1200" b="1" dirty="0"/>
          </a:p>
        </p:txBody>
      </p:sp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6CC735D-ED86-4A48-B762-B5B3624AC99B}"/>
              </a:ext>
            </a:extLst>
          </p:cNvPr>
          <p:cNvSpPr/>
          <p:nvPr/>
        </p:nvSpPr>
        <p:spPr>
          <a:xfrm>
            <a:off x="356320" y="1137379"/>
            <a:ext cx="3563007" cy="1050288"/>
          </a:xfrm>
          <a:prstGeom prst="wedgeEllipseCallout">
            <a:avLst>
              <a:gd name="adj1" fmla="val 117257"/>
              <a:gd name="adj2" fmla="val -10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b="1" dirty="0"/>
              <a:t>Neutron sensitive Beam </a:t>
            </a:r>
            <a:r>
              <a:rPr lang="fr-FR" sz="1600" b="1" dirty="0" err="1"/>
              <a:t>Loss</a:t>
            </a:r>
            <a:r>
              <a:rPr lang="fr-FR" sz="1600" b="1" dirty="0"/>
              <a:t> Monitors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56864C66-5C66-4C76-A3A8-9C40D6129353}"/>
              </a:ext>
            </a:extLst>
          </p:cNvPr>
          <p:cNvSpPr/>
          <p:nvPr/>
        </p:nvSpPr>
        <p:spPr>
          <a:xfrm>
            <a:off x="746616" y="2033868"/>
            <a:ext cx="3104949" cy="1439801"/>
          </a:xfrm>
          <a:prstGeom prst="wedgeEllipseCallout">
            <a:avLst>
              <a:gd name="adj1" fmla="val 135866"/>
              <a:gd name="adj2" fmla="val -3250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Faraday cups , </a:t>
            </a:r>
            <a:r>
              <a:rPr lang="fr-FR" sz="1600" b="1" dirty="0" err="1">
                <a:solidFill>
                  <a:schemeClr val="tx1"/>
                </a:solidFill>
              </a:rPr>
              <a:t>ACCTs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sz="1600" b="1" dirty="0" err="1">
                <a:solidFill>
                  <a:schemeClr val="tx1"/>
                </a:solidFill>
              </a:rPr>
              <a:t>DCCTs</a:t>
            </a:r>
            <a:r>
              <a:rPr lang="fr-FR" sz="1600" b="1" dirty="0">
                <a:solidFill>
                  <a:schemeClr val="tx1"/>
                </a:solidFill>
              </a:rPr>
              <a:t>, Allison </a:t>
            </a:r>
            <a:r>
              <a:rPr lang="fr-FR" sz="1600" b="1" dirty="0" err="1">
                <a:solidFill>
                  <a:schemeClr val="tx1"/>
                </a:solidFill>
              </a:rPr>
              <a:t>EMUs</a:t>
            </a:r>
            <a:r>
              <a:rPr lang="fr-FR" sz="1600" b="1" dirty="0">
                <a:solidFill>
                  <a:schemeClr val="tx1"/>
                </a:solidFill>
              </a:rPr>
              <a:t>, </a:t>
            </a:r>
            <a:r>
              <a:rPr lang="fr-FR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Bulle narrative : rectangle 18">
            <a:extLst>
              <a:ext uri="{FF2B5EF4-FFF2-40B4-BE49-F238E27FC236}">
                <a16:creationId xmlns:a16="http://schemas.microsoft.com/office/drawing/2014/main" id="{75A9F974-7ACD-4327-9F5A-C3132D4B998C}"/>
              </a:ext>
            </a:extLst>
          </p:cNvPr>
          <p:cNvSpPr/>
          <p:nvPr/>
        </p:nvSpPr>
        <p:spPr>
          <a:xfrm>
            <a:off x="92573" y="4946209"/>
            <a:ext cx="3826754" cy="1762566"/>
          </a:xfrm>
          <a:prstGeom prst="wedgeRectCallout">
            <a:avLst>
              <a:gd name="adj1" fmla="val 108038"/>
              <a:gd name="adj2" fmla="val -63968"/>
            </a:avLst>
          </a:prstGeom>
          <a:solidFill>
            <a:srgbClr val="FFF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Event generators generate events at the repetition frequency and transfer events to all receivers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Event receivers </a:t>
            </a:r>
            <a:r>
              <a:rPr lang="en-US" sz="1400" dirty="0" err="1">
                <a:solidFill>
                  <a:schemeClr val="tx1"/>
                </a:solidFill>
              </a:rPr>
              <a:t>analyse</a:t>
            </a:r>
            <a:r>
              <a:rPr lang="en-US" sz="1400" dirty="0">
                <a:solidFill>
                  <a:schemeClr val="tx1"/>
                </a:solidFill>
              </a:rPr>
              <a:t> the events and generate the requested signal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/>
                </a:solidFill>
              </a:rPr>
              <a:t>Communication through Optical </a:t>
            </a:r>
            <a:r>
              <a:rPr lang="en-US" sz="1400" b="1" dirty="0" err="1">
                <a:solidFill>
                  <a:schemeClr val="tx1"/>
                </a:solidFill>
              </a:rPr>
              <a:t>Fibre</a:t>
            </a:r>
            <a:endParaRPr lang="en-US" sz="1400" b="1" dirty="0"/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B70C618F-F7B2-4031-9B9F-297C00D4C6FD}"/>
              </a:ext>
            </a:extLst>
          </p:cNvPr>
          <p:cNvSpPr/>
          <p:nvPr/>
        </p:nvSpPr>
        <p:spPr>
          <a:xfrm>
            <a:off x="8016636" y="1543430"/>
            <a:ext cx="2013270" cy="485843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Saclay EPICS driver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318FC2E8-130D-4D74-B79D-204361BDDABD}"/>
              </a:ext>
            </a:extLst>
          </p:cNvPr>
          <p:cNvSpPr/>
          <p:nvPr/>
        </p:nvSpPr>
        <p:spPr>
          <a:xfrm>
            <a:off x="7873701" y="2340468"/>
            <a:ext cx="2013271" cy="485843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Saclay EPICS drivers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:a16="http://schemas.microsoft.com/office/drawing/2014/main" id="{67AA0D4B-193F-490C-9AD9-85D82E232567}"/>
              </a:ext>
            </a:extLst>
          </p:cNvPr>
          <p:cNvSpPr/>
          <p:nvPr/>
        </p:nvSpPr>
        <p:spPr>
          <a:xfrm>
            <a:off x="7733291" y="3648363"/>
            <a:ext cx="2013271" cy="485843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Saclay EPICS driver</a:t>
            </a:r>
          </a:p>
        </p:txBody>
      </p:sp>
      <p:sp>
        <p:nvSpPr>
          <p:cNvPr id="23" name="Organigramme : Alternative 22">
            <a:extLst>
              <a:ext uri="{FF2B5EF4-FFF2-40B4-BE49-F238E27FC236}">
                <a16:creationId xmlns:a16="http://schemas.microsoft.com/office/drawing/2014/main" id="{CD489F42-BBB1-44C8-981B-2D81B35A64D2}"/>
              </a:ext>
            </a:extLst>
          </p:cNvPr>
          <p:cNvSpPr/>
          <p:nvPr/>
        </p:nvSpPr>
        <p:spPr>
          <a:xfrm>
            <a:off x="5685770" y="4823537"/>
            <a:ext cx="2323433" cy="485843"/>
          </a:xfrm>
          <a:prstGeom prst="flowChartAlternateProcess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Community EPICS driver</a:t>
            </a:r>
          </a:p>
        </p:txBody>
      </p:sp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C75D1631-216A-46AF-BBA5-9903D39EAA8A}"/>
              </a:ext>
            </a:extLst>
          </p:cNvPr>
          <p:cNvSpPr/>
          <p:nvPr/>
        </p:nvSpPr>
        <p:spPr>
          <a:xfrm>
            <a:off x="759668" y="3510369"/>
            <a:ext cx="3104949" cy="1136846"/>
          </a:xfrm>
          <a:prstGeom prst="wedgeEllipseCallout">
            <a:avLst>
              <a:gd name="adj1" fmla="val 135572"/>
              <a:gd name="adj2" fmla="val -101205"/>
            </a:avLst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Sem-</a:t>
            </a:r>
            <a:r>
              <a:rPr lang="fr-FR" b="1" dirty="0" err="1">
                <a:solidFill>
                  <a:schemeClr val="tx1"/>
                </a:solidFill>
              </a:rPr>
              <a:t>grids</a:t>
            </a:r>
            <a:r>
              <a:rPr lang="fr-FR" b="1" dirty="0">
                <a:solidFill>
                  <a:schemeClr val="tx1"/>
                </a:solidFill>
              </a:rPr>
              <a:t>, </a:t>
            </a:r>
            <a:r>
              <a:rPr lang="fr-FR" b="1" dirty="0" err="1">
                <a:solidFill>
                  <a:schemeClr val="tx1"/>
                </a:solidFill>
              </a:rPr>
              <a:t>Harps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024FD8-C63B-48AD-8579-42AA8B375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30" y="2482213"/>
            <a:ext cx="1164995" cy="7677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FEF63F-2EF9-4328-BCAE-6337BC7F79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59" y="2015582"/>
            <a:ext cx="1559735" cy="1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0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036215-BEA8-4D19-BB79-9EB32685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8961E5-5DD2-4DA4-A2A0-1E9EE76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EC2A2-2245-4D40-B9BA-DD1DF1C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08D2DF8-9D96-49BD-AEFC-79AA539A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Migration to MTCA in 2018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C7174DC-5C38-4D2F-9CED-7A5E2D7A2A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838" y="1412150"/>
            <a:ext cx="10728325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Up and running on the </a:t>
            </a:r>
            <a:r>
              <a:rPr lang="fr-FR" sz="2400" dirty="0" err="1"/>
              <a:t>Saraf</a:t>
            </a:r>
            <a:r>
              <a:rPr lang="fr-FR" sz="2400" dirty="0"/>
              <a:t>-Linac </a:t>
            </a:r>
            <a:r>
              <a:rPr lang="fr-FR" sz="2400" dirty="0" err="1"/>
              <a:t>project</a:t>
            </a:r>
            <a:endParaRPr lang="fr-FR" sz="24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EPICS 3.15.9 – CA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err="1"/>
              <a:t>Integration</a:t>
            </a:r>
            <a:r>
              <a:rPr lang="fr-FR" sz="2400" dirty="0"/>
              <a:t> has </a:t>
            </a:r>
            <a:r>
              <a:rPr lang="fr-FR" sz="2400" dirty="0" err="1"/>
              <a:t>started</a:t>
            </a:r>
            <a:r>
              <a:rPr lang="fr-FR" sz="2400" dirty="0"/>
              <a:t> on the Titan </a:t>
            </a:r>
            <a:r>
              <a:rPr lang="fr-FR" sz="2400" dirty="0" err="1"/>
              <a:t>project</a:t>
            </a:r>
            <a:endParaRPr lang="fr-FR" sz="24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fr-FR" sz="2400" dirty="0"/>
              <a:t>  </a:t>
            </a:r>
            <a:r>
              <a:rPr lang="fr-FR" sz="2400" dirty="0" err="1"/>
              <a:t>with</a:t>
            </a:r>
            <a:r>
              <a:rPr lang="fr-FR" sz="2400" dirty="0"/>
              <a:t> EPICS 7- CA and transition to PVA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57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036215-BEA8-4D19-BB79-9EB32685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8961E5-5DD2-4DA4-A2A0-1E9EE76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7EC2A2-2245-4D40-B9BA-DD1DF1C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08D2DF8-9D96-49BD-AEFC-79AA539A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C7174DC-5C38-4D2F-9CED-7A5E2D7A2A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838" y="1720760"/>
            <a:ext cx="10728325" cy="274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/>
              <a:t>NAT </a:t>
            </a:r>
            <a:r>
              <a:rPr lang="fr-FR" sz="2400" dirty="0" err="1"/>
              <a:t>evolution</a:t>
            </a:r>
            <a:r>
              <a:rPr lang="fr-FR" sz="2400" dirty="0"/>
              <a:t> in a </a:t>
            </a:r>
            <a:r>
              <a:rPr lang="fr-FR" sz="2400" dirty="0" err="1"/>
              <a:t>near</a:t>
            </a:r>
            <a:r>
              <a:rPr lang="fr-FR" sz="2400" dirty="0"/>
              <a:t> future </a:t>
            </a:r>
            <a:r>
              <a:rPr lang="fr-FR" sz="2400" dirty="0" err="1"/>
              <a:t>compared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these</a:t>
            </a:r>
            <a:r>
              <a:rPr lang="fr-FR" sz="2400" dirty="0"/>
              <a:t> </a:t>
            </a:r>
            <a:r>
              <a:rPr lang="fr-FR" sz="2400" dirty="0" err="1"/>
              <a:t>current</a:t>
            </a:r>
            <a:r>
              <a:rPr lang="fr-FR" sz="2400" dirty="0"/>
              <a:t> NAT </a:t>
            </a:r>
            <a:r>
              <a:rPr lang="fr-FR" sz="2400" dirty="0" err="1"/>
              <a:t>boards</a:t>
            </a:r>
            <a:endParaRPr lang="fr-FR" sz="2400" dirty="0"/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fr-FR" sz="2400" dirty="0" err="1"/>
              <a:t>Which</a:t>
            </a:r>
            <a:r>
              <a:rPr lang="fr-FR" sz="2400" dirty="0"/>
              <a:t> CPU?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fr-FR" sz="2400" dirty="0" err="1"/>
              <a:t>Which</a:t>
            </a:r>
            <a:r>
              <a:rPr lang="fr-FR" sz="2400" dirty="0"/>
              <a:t> MCH?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err="1"/>
              <a:t>Costing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3164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 POPINS">
      <a:majorFont>
        <a:latin typeface="Poppins Black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 Popins.potx" id="{CEA50F67-8F53-45DA-B803-EE6BE10B31FD}" vid="{3F48513A-73ED-4410-AE75-75F2D02C2A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2023-05-16T22:00:00+00:00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Masque-de-presentation-Poppins-PPTX</CollabExternalReferences>
    <CollabEnVigueur xmlns="98091354-8d82-4ad1-b5dd-6b09eb5ff196">true</CollabEnVigueu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2f2060e172ced893cb5b16a5266c6c83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7c99655d771315fb39f3716af53a9456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6022F-324B-45B8-A0D1-844D0C3E1411}">
  <ds:schemaRefs>
    <ds:schemaRef ds:uri="91130d52-d7c5-4e9c-ae1e-8e8e5c28245c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8091354-8d82-4ad1-b5dd-6b09eb5ff19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C073848-9A95-4BC6-BAFE-D8608551CC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F30DA-B080-4D28-8F3B-726258AB4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 Poppins</Template>
  <TotalTime>11217</TotalTime>
  <Words>411</Words>
  <Application>Microsoft Office PowerPoint</Application>
  <PresentationFormat>Grand écran</PresentationFormat>
  <Paragraphs>74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Poppins</vt:lpstr>
      <vt:lpstr>Arial</vt:lpstr>
      <vt:lpstr>Poppins Black</vt:lpstr>
      <vt:lpstr>Times New Roman</vt:lpstr>
      <vt:lpstr>Wingdings</vt:lpstr>
      <vt:lpstr>Calibri</vt:lpstr>
      <vt:lpstr>Arial Black</vt:lpstr>
      <vt:lpstr>Thème Office</vt:lpstr>
      <vt:lpstr>CEA Saclay MTCA platform  EPICS meeting: MTCA workshop</vt:lpstr>
      <vt:lpstr>Agenda</vt:lpstr>
      <vt:lpstr>HW MTCA platform</vt:lpstr>
      <vt:lpstr>CEA Saclay MTCA COTS solutions</vt:lpstr>
      <vt:lpstr>Migration to MTCA in 2018</vt:lpstr>
      <vt:lpstr>Questions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Masque-de-presentation-Poppins-PPTX</dc:title>
  <dc:creator>HARTMANN Marion</dc:creator>
  <cp:lastModifiedBy>Gougnaud Françoise</cp:lastModifiedBy>
  <cp:revision>174</cp:revision>
  <dcterms:created xsi:type="dcterms:W3CDTF">2023-02-14T14:24:13Z</dcterms:created>
  <dcterms:modified xsi:type="dcterms:W3CDTF">2026-04-24T07:33:29Z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&lt;FileLeafRef&gt;Masque-de-presentation-Poppins-PPTX.pptx&lt;/FileLeafRef&gt;_x000d_
    &lt;Title&gt;Masque-de-presentation-Poppins-PPTX&lt;/Title&gt;_x000d_
    &lt;CollabTypeDocument&gt;Procédure&lt;/CollabTypeDocument&gt;_x000d_
    &lt;CollabObjetResume /&gt;_x000d_
    &lt;CollabExternalReferences&gt;Masque-de-presentation-Poppins-PPTX&lt;/CollabExternalReferences&gt;_x000d_
    &lt;CollabDate&gt;17/05/2023&lt;/CollabDate&gt;_x000d_
    &lt;CollabEmetteur&gt;DCOM|&lt;/CollabEmetteur&gt;_x000d_
    &lt;CollabComments /&gt;_x000d_
    &lt;CollabEnVigueur&gt;true&lt;/CollabEnVigueur&gt;_x000d_
    &lt;ContentType&gt;Document référentiel&lt;/ContentType&gt;_x000d_
    &lt;Created&gt;17/05/2023&lt;/Created&gt;_x000d_
    &lt;Author&gt;ANDRE-DAVID Francine&lt;/Author&gt;_x000d_
    &lt;Modified&gt;28/07/2025&lt;/Modified&gt;_x000d_
    &lt;Editor&gt;THOORENS Caroline&lt;/Editor&gt;_x000d_
    &lt;DocIcon&gt;pptx&lt;/DocIcon&gt;_x000d_
    &lt;EncodedAbsUrl&gt;https://referentiel-fonctionnel.intra.cea.fr/communication/Documents%20partages/Chartes%20graphiques/Présentation%20du%20CEA/En%20vigueur/Masque-de-presentation-Poppins-PPTX.pptx&lt;/EncodedAbsUrl&gt;_x000d_
    &lt;FileSizeDisplay&gt;4073026&lt;/FileSizeDisplay&gt;_x000d_
    &lt;_CommentCount /&gt;_x000d_
    &lt;_LikeCount /&gt;_x000d_
    &lt;_UIVersionString&gt;1.0&lt;/_UIVersionString&gt;_x000d_
  &lt;/CollabItem&gt;_x000d_
&lt;/CollabItems&gt;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a01c0b3b-b121-4231-a3bf-fa7761c20e19</vt:lpwstr>
  </property>
  <property fmtid="{D5CDD505-2E9C-101B-9397-08002B2CF9AE}" pid="8" name="I2ISITECODE">
    <vt:lpwstr/>
  </property>
</Properties>
</file>