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80" r:id="rId2"/>
    <p:sldId id="270" r:id="rId3"/>
    <p:sldId id="272" r:id="rId4"/>
    <p:sldId id="273" r:id="rId5"/>
    <p:sldId id="274" r:id="rId6"/>
    <p:sldId id="278" r:id="rId7"/>
    <p:sldId id="282" r:id="rId8"/>
    <p:sldId id="277" r:id="rId9"/>
    <p:sldId id="279" r:id="rId10"/>
    <p:sldId id="281" r:id="rId11"/>
    <p:sldId id="283" r:id="rId12"/>
    <p:sldId id="284" r:id="rId13"/>
    <p:sldId id="285" r:id="rId14"/>
    <p:sldId id="295" r:id="rId15"/>
    <p:sldId id="287" r:id="rId16"/>
    <p:sldId id="288" r:id="rId17"/>
    <p:sldId id="289" r:id="rId18"/>
    <p:sldId id="293" r:id="rId19"/>
    <p:sldId id="290" r:id="rId20"/>
    <p:sldId id="291" r:id="rId21"/>
    <p:sldId id="294" r:id="rId22"/>
    <p:sldId id="271" r:id="rId23"/>
    <p:sldId id="286" r:id="rId24"/>
  </p:sldIdLst>
  <p:sldSz cx="9144000" cy="5143500" type="screen16x9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B942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>
      <p:cViewPr varScale="1">
        <p:scale>
          <a:sx n="105" d="100"/>
          <a:sy n="105" d="100"/>
        </p:scale>
        <p:origin x="667" y="6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3258" y="-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6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59" tIns="45779" rIns="91559" bIns="4577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6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59" tIns="45779" rIns="91559" bIns="4577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7"/>
            <a:ext cx="294566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59" tIns="45779" rIns="91559" bIns="4577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7"/>
            <a:ext cx="294566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59" tIns="45779" rIns="91559" bIns="4577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C5029E26-3CDE-4E2A-9243-F4CFA73F77C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9711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6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59" tIns="45779" rIns="91559" bIns="4577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6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59" tIns="45779" rIns="91559" bIns="4577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155"/>
            <a:ext cx="4984962" cy="44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59" tIns="45779" rIns="91559" bIns="457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7"/>
            <a:ext cx="294566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59" tIns="45779" rIns="91559" bIns="4577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0307"/>
            <a:ext cx="294566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59" tIns="45779" rIns="91559" bIns="4577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4D204273-9E39-4C9A-A251-EF1633DCAA4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39932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14650"/>
            <a:ext cx="6400800" cy="1331286"/>
          </a:xfrm>
        </p:spPr>
        <p:txBody>
          <a:bodyPr/>
          <a:lstStyle>
            <a:lvl1pPr marL="0" indent="0" algn="ctr">
              <a:buFontTx/>
              <a:buNone/>
              <a:defRPr sz="2000" baseline="0"/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0" y="357188"/>
            <a:ext cx="9144000" cy="0"/>
          </a:xfrm>
          <a:prstGeom prst="line">
            <a:avLst/>
          </a:prstGeom>
          <a:noFill/>
          <a:ln w="15875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616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457200"/>
            <a:ext cx="2000250" cy="4114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3088" y="457200"/>
            <a:ext cx="5848350" cy="4114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577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5983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8134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3088" y="1314450"/>
            <a:ext cx="3924300" cy="325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8" y="1314450"/>
            <a:ext cx="3924300" cy="325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7082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156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558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303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271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8135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573088" y="457200"/>
            <a:ext cx="8001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3088" y="1314450"/>
            <a:ext cx="8001000" cy="3147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>
            <a:off x="0" y="357188"/>
            <a:ext cx="9144000" cy="0"/>
          </a:xfrm>
          <a:prstGeom prst="line">
            <a:avLst/>
          </a:prstGeom>
          <a:noFill/>
          <a:ln w="15875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39" name="Text Box 15"/>
          <p:cNvSpPr txBox="1">
            <a:spLocks noChangeArrowheads="1"/>
          </p:cNvSpPr>
          <p:nvPr/>
        </p:nvSpPr>
        <p:spPr bwMode="auto">
          <a:xfrm>
            <a:off x="2699792" y="4741833"/>
            <a:ext cx="460851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0" rIns="36000" bIns="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800" dirty="0">
                <a:solidFill>
                  <a:schemeClr val="tx1"/>
                </a:solidFill>
                <a:latin typeface="+mj-lt"/>
              </a:rPr>
              <a:t>EPICS Collaboration Meeting, Paris-</a:t>
            </a:r>
            <a:r>
              <a:rPr lang="en-GB" sz="800" dirty="0" err="1">
                <a:solidFill>
                  <a:schemeClr val="tx1"/>
                </a:solidFill>
                <a:latin typeface="+mj-lt"/>
              </a:rPr>
              <a:t>Saclay</a:t>
            </a:r>
            <a:r>
              <a:rPr lang="en-GB" sz="800" dirty="0">
                <a:solidFill>
                  <a:schemeClr val="tx1"/>
                </a:solidFill>
                <a:latin typeface="+mj-lt"/>
              </a:rPr>
              <a:t>, France, 20-24/04/2026</a:t>
            </a:r>
          </a:p>
          <a:p>
            <a:pPr algn="ctr">
              <a:spcBef>
                <a:spcPct val="50000"/>
              </a:spcBef>
            </a:pPr>
            <a:r>
              <a:rPr lang="en-GB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 2026, ITER Organization</a:t>
            </a:r>
            <a:endParaRPr lang="en-GB" sz="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8458200" y="4788000"/>
            <a:ext cx="58578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800" dirty="0">
                <a:latin typeface="+mj-lt"/>
              </a:rPr>
              <a:t>Page </a:t>
            </a:r>
            <a:fld id="{47BA91C2-74BF-4480-8BF1-C44F20807924}" type="slidenum">
              <a:rPr lang="en-GB" sz="800" smtClean="0">
                <a:latin typeface="+mj-lt"/>
              </a:rPr>
              <a:pPr>
                <a:spcBef>
                  <a:spcPct val="50000"/>
                </a:spcBef>
              </a:pPr>
              <a:t>‹#›</a:t>
            </a:fld>
            <a:endParaRPr lang="en-GB" sz="800" dirty="0">
              <a:latin typeface="+mj-lt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0" y="4731514"/>
            <a:ext cx="9144000" cy="0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8388424" y="4731514"/>
            <a:ext cx="0" cy="324000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2699792" y="4731990"/>
            <a:ext cx="0" cy="324000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752000"/>
            <a:ext cx="592767" cy="2934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4953600"/>
            <a:ext cx="2016224" cy="9710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87338" indent="-287338" algn="just" defTabSz="795338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57238" indent="-279400" algn="just" defTabSz="795338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36650" indent="-188913" algn="just" defTabSz="795338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511300" indent="-184150" algn="just" defTabSz="795338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885950" indent="-184150" algn="just" defTabSz="795338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343150" indent="-184150" algn="l" defTabSz="795338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800350" indent="-184150" algn="l" defTabSz="795338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257550" indent="-184150" algn="l" defTabSz="795338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714750" indent="-184150" algn="l" defTabSz="795338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mailto:Gennady.Pospelov@iter.org" TargetMode="External"/><Relationship Id="rId3" Type="http://schemas.openxmlformats.org/officeDocument/2006/relationships/hyperlink" Target="https://oac-tree.github.io/oac-tree-docs" TargetMode="External"/><Relationship Id="rId7" Type="http://schemas.openxmlformats.org/officeDocument/2006/relationships/hyperlink" Target="mailto:Walter.Vanherck@iter.org" TargetMode="External"/><Relationship Id="rId2" Type="http://schemas.openxmlformats.org/officeDocument/2006/relationships/hyperlink" Target="https://github.com/oac-tre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epics-training/training-vm" TargetMode="External"/><Relationship Id="rId5" Type="http://schemas.openxmlformats.org/officeDocument/2006/relationships/hyperlink" Target="https://github.com/oac-tree/oac-tree-training" TargetMode="External"/><Relationship Id="rId4" Type="http://schemas.openxmlformats.org/officeDocument/2006/relationships/hyperlink" Target="https://arxiv.org/abs/1709.00084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660D0-7B34-68DC-154D-F05D5019D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oac-tree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F7F8A-F2FC-C393-A029-7F38592A42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A close-up of a tree branch&#10;&#10;Description automatically generated">
            <a:extLst>
              <a:ext uri="{FF2B5EF4-FFF2-40B4-BE49-F238E27FC236}">
                <a16:creationId xmlns:a16="http://schemas.microsoft.com/office/drawing/2014/main" id="{75A4A61D-EC7D-E1B8-3A7F-B4F858C313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1" r="2" b="34411"/>
          <a:stretch/>
        </p:blipFill>
        <p:spPr>
          <a:xfrm>
            <a:off x="573088" y="1314450"/>
            <a:ext cx="3924300" cy="3257550"/>
          </a:xfrm>
          <a:prstGeom prst="rect">
            <a:avLst/>
          </a:prstGeom>
          <a:noFill/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256C4F53-1278-D3AE-2C3F-CE7D251C4649}"/>
              </a:ext>
            </a:extLst>
          </p:cNvPr>
          <p:cNvSpPr txBox="1">
            <a:spLocks noChangeArrowheads="1"/>
          </p:cNvSpPr>
          <p:nvPr/>
        </p:nvSpPr>
        <p:spPr>
          <a:xfrm>
            <a:off x="4649788" y="1314450"/>
            <a:ext cx="3924300" cy="3257550"/>
          </a:xfrm>
          <a:prstGeom prst="rect">
            <a:avLst/>
          </a:prstGeom>
        </p:spPr>
        <p:txBody>
          <a:bodyPr wrap="square" anchor="t">
            <a:normAutofit lnSpcReduction="10000"/>
          </a:bodyPr>
          <a:lstStyle>
            <a:lvl1pPr marL="287338" indent="-287338" algn="just" defTabSz="795338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7238" indent="-279400" algn="just" defTabSz="795338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36650" indent="-188913" algn="just" defTabSz="795338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511300" indent="-184150" algn="just" defTabSz="795338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1885950" indent="-184150" algn="just" defTabSz="79533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343150" indent="-184150" algn="l" defTabSz="79533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800350" indent="-184150" algn="l" defTabSz="79533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257550" indent="-184150" algn="l" defTabSz="79533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714750" indent="-184150" algn="l" defTabSz="79533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l">
              <a:buFontTx/>
              <a:buNone/>
            </a:pPr>
            <a:r>
              <a:rPr lang="en-US" kern="0" dirty="0"/>
              <a:t>Operations, Automation and Control using behavior trees</a:t>
            </a:r>
          </a:p>
          <a:p>
            <a:pPr marL="0" indent="0" algn="l">
              <a:buFontTx/>
              <a:buNone/>
            </a:pPr>
            <a:endParaRPr lang="en-US" sz="2000" kern="0" dirty="0"/>
          </a:p>
          <a:p>
            <a:pPr marL="0" indent="0" algn="l">
              <a:buFontTx/>
              <a:buNone/>
            </a:pPr>
            <a:endParaRPr lang="en-US" sz="2000" kern="0" dirty="0"/>
          </a:p>
          <a:p>
            <a:pPr marL="0" indent="0" algn="l">
              <a:buFontTx/>
              <a:buNone/>
            </a:pPr>
            <a:endParaRPr lang="en-US" sz="2000" kern="0" dirty="0"/>
          </a:p>
          <a:p>
            <a:pPr marL="0" indent="0" algn="l">
              <a:buFontTx/>
              <a:buNone/>
            </a:pPr>
            <a:endParaRPr lang="en-US" sz="2000" kern="0" dirty="0"/>
          </a:p>
          <a:p>
            <a:pPr marL="0" indent="0" algn="l">
              <a:buFontTx/>
              <a:buNone/>
            </a:pPr>
            <a:r>
              <a:rPr lang="en-US" sz="2000" kern="0" dirty="0"/>
              <a:t>Gennady Pospelov</a:t>
            </a:r>
            <a:br>
              <a:rPr lang="en-US" sz="2000" kern="0" dirty="0"/>
            </a:br>
            <a:r>
              <a:rPr lang="en-US" sz="2000" u="sng" kern="0" dirty="0"/>
              <a:t>Walter Van Herck</a:t>
            </a:r>
          </a:p>
        </p:txBody>
      </p:sp>
    </p:spTree>
    <p:extLst>
      <p:ext uri="{BB962C8B-B14F-4D97-AF65-F5344CB8AC3E}">
        <p14:creationId xmlns:p14="http://schemas.microsoft.com/office/powerpoint/2010/main" val="2629327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80A139-133A-DE5A-F462-745189C058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0C446-F7D9-9C81-4049-E688C2093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oac-tree-epics</a:t>
            </a: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6A5580D-A16C-14E5-213A-CFC327D55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088" y="1314450"/>
            <a:ext cx="8001000" cy="3129508"/>
          </a:xfrm>
        </p:spPr>
        <p:txBody>
          <a:bodyPr/>
          <a:lstStyle/>
          <a:p>
            <a:pPr marL="0" indent="0" algn="l">
              <a:buNone/>
            </a:pPr>
            <a:r>
              <a:rPr lang="en-US" sz="1600" dirty="0"/>
              <a:t>Instructions:</a:t>
            </a:r>
          </a:p>
          <a:p>
            <a:pPr algn="l"/>
            <a:r>
              <a:rPr lang="en-US" sz="1600" dirty="0" err="1"/>
              <a:t>ChannelAccessRead</a:t>
            </a:r>
            <a:r>
              <a:rPr lang="en-US" sz="1600" dirty="0"/>
              <a:t>/</a:t>
            </a:r>
            <a:r>
              <a:rPr lang="en-US" sz="1600" dirty="0" err="1"/>
              <a:t>ChannelAccessWrite</a:t>
            </a:r>
            <a:r>
              <a:rPr lang="en-US" sz="1600" dirty="0"/>
              <a:t>: read/write </a:t>
            </a:r>
            <a:r>
              <a:rPr lang="en-US" sz="1600" dirty="0" err="1"/>
              <a:t>ChannelAccess</a:t>
            </a:r>
            <a:r>
              <a:rPr lang="en-US" sz="1600" dirty="0"/>
              <a:t> PV</a:t>
            </a:r>
          </a:p>
          <a:p>
            <a:pPr algn="l"/>
            <a:r>
              <a:rPr lang="en-US" sz="1600" dirty="0" err="1"/>
              <a:t>PvAccessRead</a:t>
            </a:r>
            <a:r>
              <a:rPr lang="en-US" sz="1600" dirty="0"/>
              <a:t>/</a:t>
            </a:r>
            <a:r>
              <a:rPr lang="en-US" sz="1600" dirty="0" err="1"/>
              <a:t>PvAccessWrite</a:t>
            </a:r>
            <a:r>
              <a:rPr lang="en-US" sz="1600" dirty="0"/>
              <a:t>: read/write </a:t>
            </a:r>
            <a:r>
              <a:rPr lang="en-US" sz="1600" dirty="0" err="1"/>
              <a:t>PvAccess</a:t>
            </a:r>
            <a:r>
              <a:rPr lang="en-US" sz="1600" dirty="0"/>
              <a:t> PV</a:t>
            </a:r>
          </a:p>
          <a:p>
            <a:pPr marL="0" indent="0" algn="l">
              <a:buNone/>
            </a:pPr>
            <a:r>
              <a:rPr lang="en-US" sz="1600" dirty="0"/>
              <a:t>Variables:</a:t>
            </a:r>
          </a:p>
          <a:p>
            <a:pPr algn="l"/>
            <a:r>
              <a:rPr lang="en-US" sz="1600" dirty="0" err="1"/>
              <a:t>ChannelAccessClient</a:t>
            </a:r>
            <a:r>
              <a:rPr lang="en-US" sz="1600" dirty="0"/>
              <a:t>: connects to </a:t>
            </a:r>
            <a:r>
              <a:rPr lang="en-US" sz="1600" dirty="0" err="1"/>
              <a:t>ChannelAccess</a:t>
            </a:r>
            <a:r>
              <a:rPr lang="en-US" sz="1600" dirty="0"/>
              <a:t> PV</a:t>
            </a:r>
          </a:p>
          <a:p>
            <a:pPr algn="l"/>
            <a:r>
              <a:rPr lang="en-US" sz="1600" dirty="0" err="1"/>
              <a:t>PvAccessClient</a:t>
            </a:r>
            <a:r>
              <a:rPr lang="en-US" sz="1600" dirty="0"/>
              <a:t>: connects to </a:t>
            </a:r>
            <a:r>
              <a:rPr lang="en-US" sz="1600" dirty="0" err="1"/>
              <a:t>PvAccess</a:t>
            </a:r>
            <a:r>
              <a:rPr lang="en-US" sz="1600" dirty="0"/>
              <a:t> PV</a:t>
            </a:r>
          </a:p>
          <a:p>
            <a:pPr algn="l"/>
            <a:r>
              <a:rPr lang="en-US" sz="1600" dirty="0" err="1"/>
              <a:t>PvAccessServer</a:t>
            </a:r>
            <a:r>
              <a:rPr lang="en-US" sz="1600" dirty="0"/>
              <a:t>: publishes a variable over </a:t>
            </a:r>
            <a:r>
              <a:rPr lang="en-US" sz="1600" dirty="0" err="1"/>
              <a:t>PvAccess</a:t>
            </a:r>
            <a:endParaRPr lang="en-US" sz="1600" dirty="0"/>
          </a:p>
          <a:p>
            <a:pPr algn="l"/>
            <a:r>
              <a:rPr lang="en-US" sz="1600" dirty="0" err="1"/>
              <a:t>PvAccessEncodedClient</a:t>
            </a:r>
            <a:r>
              <a:rPr lang="en-US" sz="1600" dirty="0"/>
              <a:t>/</a:t>
            </a:r>
            <a:r>
              <a:rPr lang="en-US" sz="1600" dirty="0" err="1"/>
              <a:t>PvAccessEncodedServer</a:t>
            </a:r>
            <a:r>
              <a:rPr lang="en-US" sz="1600" dirty="0"/>
              <a:t>: same, but with encoded payload over </a:t>
            </a:r>
            <a:r>
              <a:rPr lang="en-US" sz="1600" dirty="0" err="1"/>
              <a:t>PvAccess</a:t>
            </a:r>
            <a:r>
              <a:rPr lang="en-US" sz="1600" dirty="0"/>
              <a:t> to support dynamic types and scalars</a:t>
            </a:r>
          </a:p>
          <a:p>
            <a:pPr algn="l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93385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CE98A2-ADF2-1BFC-CC69-E55C2DA8A7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B83A3-AE91-F324-6CD4-B565558C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oac-tree-</a:t>
            </a:r>
            <a:r>
              <a:rPr lang="en-US" dirty="0" err="1"/>
              <a:t>mathexpr</a:t>
            </a: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D46C54F-6153-4907-A006-B68AD7002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088" y="1314450"/>
            <a:ext cx="8001000" cy="3129508"/>
          </a:xfrm>
        </p:spPr>
        <p:txBody>
          <a:bodyPr/>
          <a:lstStyle/>
          <a:p>
            <a:pPr marL="0" indent="0" algn="l">
              <a:buNone/>
            </a:pPr>
            <a:r>
              <a:rPr lang="en-US" sz="1600" dirty="0" err="1"/>
              <a:t>MathExpression</a:t>
            </a:r>
            <a:r>
              <a:rPr lang="en-US" sz="1600" dirty="0"/>
              <a:t> instruction:</a:t>
            </a:r>
          </a:p>
          <a:p>
            <a:pPr algn="l"/>
            <a:endParaRPr lang="en-US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641E37-DBFA-EC8D-729C-DB3659E09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014" y="1923678"/>
            <a:ext cx="5063972" cy="18121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E7E346-F441-7B95-F4E7-849617CFB0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0014" y="2067694"/>
            <a:ext cx="4918526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88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0DB176-DDD4-980C-16B3-1AB1F643E1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7F5FF-C07D-9368-AD7C-8EC4D63E4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oac-tree GUI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9107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B20433-203C-2CDF-6BB7-92266169AC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E1BD5-1538-D4ED-7444-2BFBC7066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088" y="457200"/>
            <a:ext cx="8001000" cy="6858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Example patterns: building blocks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0D5D55-19DD-6DBB-BA82-CD5E20EA15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88" y="1828072"/>
            <a:ext cx="8001000" cy="2120265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7E830D-57FB-B2D5-191A-4945C63F8AAD}"/>
              </a:ext>
            </a:extLst>
          </p:cNvPr>
          <p:cNvSpPr txBox="1"/>
          <p:nvPr/>
        </p:nvSpPr>
        <p:spPr>
          <a:xfrm>
            <a:off x="1957481" y="1492835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n-lt"/>
              </a:rPr>
              <a:t>Fallback</a:t>
            </a:r>
            <a:endParaRPr lang="en-GB" sz="1200" dirty="0" err="1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CE88DC-FE93-2AE8-C0F3-F1DEB37F91C7}"/>
              </a:ext>
            </a:extLst>
          </p:cNvPr>
          <p:cNvSpPr txBox="1"/>
          <p:nvPr/>
        </p:nvSpPr>
        <p:spPr>
          <a:xfrm>
            <a:off x="6084168" y="1489637"/>
            <a:ext cx="1331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n-lt"/>
              </a:rPr>
              <a:t>Sequence</a:t>
            </a:r>
            <a:endParaRPr lang="en-GB" sz="1200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54245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46240C-C9AE-B079-9745-BD3ED25ACC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F4F70-1B88-2C66-21FB-32DF497DD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088" y="457200"/>
            <a:ext cx="8001000" cy="6858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Example patterns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6F725C-1022-CD81-9D76-8BE70567C1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88" y="1798069"/>
            <a:ext cx="8001000" cy="2180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1503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A5CEC1-3835-CA53-DB7A-22117670CB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7DB60-64E6-C0CB-D1C0-9A75DE448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088" y="457200"/>
            <a:ext cx="8001000" cy="6858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Example patterns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550655-00AC-6421-05ED-939C209C5B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88" y="1648050"/>
            <a:ext cx="8001000" cy="24803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345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4F5CA5-4C46-91E4-993D-DB0B278526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3FD33-883F-78A7-50F8-5D3CD109E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088" y="457200"/>
            <a:ext cx="8001000" cy="6858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Example patterns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989984-B533-2468-5C37-B5752B739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656" y="1314450"/>
            <a:ext cx="5801863" cy="31475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931391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B8380C-17CF-8EEB-714B-2FD4B7F413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A0C15-8E29-349A-6ACC-A9D7337F1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088" y="457200"/>
            <a:ext cx="8001000" cy="6858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Example patterns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5E0E43-03A3-4A4C-8F04-E95C6DB204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656" y="1314450"/>
            <a:ext cx="5801863" cy="31475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10709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1C8255-F325-6AC9-2B73-815ABBC224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D4BF8-E29D-3A1B-16F1-61954D3E4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088" y="457200"/>
            <a:ext cx="8001000" cy="6858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Example patterns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E3F081-A236-FC54-96A4-2E72B2A8C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88" y="1358014"/>
            <a:ext cx="8001000" cy="30603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46174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758704-0350-C5F4-029F-75483AD342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FF760-47B5-B63F-6018-5BBA05094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088" y="457200"/>
            <a:ext cx="8001000" cy="6858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Example patterns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9A418E-07D4-FE83-E619-98885ECAA1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420" y="1314450"/>
            <a:ext cx="6626335" cy="31475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9833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B58D59-0972-E0A6-32D7-ED2ECF3703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513E0-9E36-7866-703B-B43085607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D583F-EBD2-403B-EDAE-18082D7614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sz="2000" dirty="0"/>
              <a:t>Framework overview</a:t>
            </a:r>
          </a:p>
          <a:p>
            <a:pPr algn="l"/>
            <a:r>
              <a:rPr lang="en-US" sz="2000" dirty="0"/>
              <a:t>Behavior trees</a:t>
            </a:r>
          </a:p>
          <a:p>
            <a:pPr algn="l"/>
            <a:r>
              <a:rPr lang="en-US" sz="2000" dirty="0"/>
              <a:t>oac-tree GUI</a:t>
            </a:r>
          </a:p>
          <a:p>
            <a:pPr algn="l"/>
            <a:r>
              <a:rPr lang="en-US" sz="2000" dirty="0"/>
              <a:t>Example patterns</a:t>
            </a:r>
          </a:p>
          <a:p>
            <a:pPr algn="l"/>
            <a:r>
              <a:rPr lang="en-US" sz="2000" dirty="0"/>
              <a:t>Future plans</a:t>
            </a:r>
          </a:p>
          <a:p>
            <a:pPr algn="l"/>
            <a:r>
              <a:rPr lang="en-US" sz="2000" dirty="0"/>
              <a:t>Links</a:t>
            </a:r>
          </a:p>
          <a:p>
            <a:pPr algn="l"/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824533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EFA8FA-BA1A-924A-D2CC-52FFCDEAC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7802D-3626-A2A8-ADA7-0AFDA04F2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088" y="457200"/>
            <a:ext cx="8001000" cy="6858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Example patterns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1D4EE4-2063-2B63-0542-216CA8FB52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52" y="1203598"/>
            <a:ext cx="7236296" cy="333649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5D5C602-2C5C-C498-513D-8592C1BA2F2A}"/>
              </a:ext>
            </a:extLst>
          </p:cNvPr>
          <p:cNvGrpSpPr/>
          <p:nvPr/>
        </p:nvGrpSpPr>
        <p:grpSpPr>
          <a:xfrm>
            <a:off x="467544" y="2499742"/>
            <a:ext cx="2748275" cy="1968308"/>
            <a:chOff x="1823725" y="2493652"/>
            <a:chExt cx="2748275" cy="196830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61FA4CA-E51F-0720-A62F-D4B5F20F098E}"/>
                </a:ext>
              </a:extLst>
            </p:cNvPr>
            <p:cNvSpPr/>
            <p:nvPr/>
          </p:nvSpPr>
          <p:spPr bwMode="auto">
            <a:xfrm>
              <a:off x="2267744" y="2499742"/>
              <a:ext cx="2304256" cy="1962218"/>
            </a:xfrm>
            <a:prstGeom prst="rect">
              <a:avLst/>
            </a:prstGeom>
            <a:noFill/>
            <a:ln w="952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C4C4730-32A4-3055-7511-4B56EDE31A5F}"/>
                </a:ext>
              </a:extLst>
            </p:cNvPr>
            <p:cNvSpPr txBox="1"/>
            <p:nvPr/>
          </p:nvSpPr>
          <p:spPr>
            <a:xfrm>
              <a:off x="1823725" y="2493652"/>
              <a:ext cx="5040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0B0F0"/>
                  </a:solidFill>
                  <a:latin typeface="+mn-lt"/>
                </a:rPr>
                <a:t>PPA</a:t>
              </a:r>
              <a:endParaRPr lang="en-GB" sz="1200" dirty="0" err="1">
                <a:solidFill>
                  <a:srgbClr val="00B0F0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95856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2EB37D-4D02-C3E6-007B-7B0447883C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D26A3-41CD-4D29-2DF6-40CD10875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088" y="457200"/>
            <a:ext cx="8001000" cy="6858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Example patterns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A97A61-0BEC-316A-B1EC-53ADE2406C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88" y="1398019"/>
            <a:ext cx="8001000" cy="29803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543649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CE9DB5-CC4F-00DD-48A5-107B7A807D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FAD95-8FBE-2253-14B6-62562B991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plans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8EFDA-88C6-D45D-CCEF-32E074CCA6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sz="2000" dirty="0"/>
              <a:t>Improve GUI: functionality and user experience (see e.g. Task Monitor during demo)</a:t>
            </a:r>
            <a:endParaRPr lang="en-US" sz="1600" dirty="0"/>
          </a:p>
          <a:p>
            <a:pPr algn="l"/>
            <a:r>
              <a:rPr lang="en-US" sz="2000" dirty="0"/>
              <a:t>Expose oac-tree-server using </a:t>
            </a:r>
            <a:r>
              <a:rPr lang="en-US" sz="2000" dirty="0" err="1"/>
              <a:t>WebSockets</a:t>
            </a:r>
            <a:r>
              <a:rPr lang="en-US" sz="2000" dirty="0"/>
              <a:t> and create web client application</a:t>
            </a:r>
          </a:p>
          <a:p>
            <a:r>
              <a:rPr lang="en-US" sz="2000" dirty="0"/>
              <a:t>Containerized deployment of procedures</a:t>
            </a:r>
          </a:p>
          <a:p>
            <a:pPr algn="l"/>
            <a:endParaRPr lang="en-US" sz="2000" dirty="0"/>
          </a:p>
          <a:p>
            <a:pPr algn="l"/>
            <a:endParaRPr lang="en-US" sz="2000" dirty="0"/>
          </a:p>
          <a:p>
            <a:pPr algn="l"/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0448185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F06278-A4A8-A899-A583-843C8F6FB6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DC8E0-58B1-D42C-608C-2ECD5CF1B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260DB-A723-C34B-C0DB-8FAE5EBDC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088" y="1314450"/>
            <a:ext cx="8001000" cy="3345532"/>
          </a:xfrm>
        </p:spPr>
        <p:txBody>
          <a:bodyPr/>
          <a:lstStyle/>
          <a:p>
            <a:pPr algn="l"/>
            <a:r>
              <a:rPr lang="en-US" sz="1800" dirty="0"/>
              <a:t>Source code</a:t>
            </a:r>
            <a:br>
              <a:rPr lang="en-US" sz="1800" dirty="0"/>
            </a:br>
            <a:r>
              <a:rPr lang="en-US" sz="1800" dirty="0">
                <a:hlinkClick r:id="rId2"/>
              </a:rPr>
              <a:t>https://github.com/oac-tree</a:t>
            </a:r>
            <a:endParaRPr lang="en-US" sz="1800" dirty="0"/>
          </a:p>
          <a:p>
            <a:pPr algn="l"/>
            <a:r>
              <a:rPr lang="en-US" sz="1800" dirty="0"/>
              <a:t>Documentation</a:t>
            </a:r>
            <a:br>
              <a:rPr lang="en-US" sz="1800" dirty="0"/>
            </a:br>
            <a:r>
              <a:rPr lang="en-US" sz="1800" dirty="0">
                <a:hlinkClick r:id="rId3"/>
              </a:rPr>
              <a:t>https://oac-tree.github.io/oac-tree-docs</a:t>
            </a:r>
            <a:br>
              <a:rPr lang="en-US" sz="1800" dirty="0"/>
            </a:br>
            <a:r>
              <a:rPr lang="en-GB" sz="1800" dirty="0">
                <a:hlinkClick r:id="rId4"/>
              </a:rPr>
              <a:t>Behavior trees in robotics and AI</a:t>
            </a:r>
            <a:endParaRPr lang="en-US" sz="1800" dirty="0"/>
          </a:p>
          <a:p>
            <a:pPr algn="l"/>
            <a:r>
              <a:rPr lang="en-US" sz="1800" dirty="0"/>
              <a:t>Training material:</a:t>
            </a:r>
            <a:br>
              <a:rPr lang="en-US" sz="1800" dirty="0"/>
            </a:br>
            <a:r>
              <a:rPr lang="en-US" sz="1800" dirty="0">
                <a:hlinkClick r:id="rId5"/>
              </a:rPr>
              <a:t>https://github.com/oac-tree/oac-tree-training</a:t>
            </a:r>
            <a:br>
              <a:rPr lang="en-US" sz="1800" dirty="0"/>
            </a:br>
            <a:r>
              <a:rPr lang="en-US" sz="1800" dirty="0">
                <a:hlinkClick r:id="rId6"/>
              </a:rPr>
              <a:t>https://github.com/epics-training/training-vm</a:t>
            </a:r>
            <a:endParaRPr lang="en-US" sz="1800" dirty="0"/>
          </a:p>
          <a:p>
            <a:pPr algn="l"/>
            <a:r>
              <a:rPr lang="en-US" sz="1800" dirty="0"/>
              <a:t>Support:</a:t>
            </a:r>
            <a:br>
              <a:rPr lang="en-US" sz="1800" dirty="0"/>
            </a:br>
            <a:r>
              <a:rPr lang="en-US" sz="1800" dirty="0">
                <a:hlinkClick r:id="rId7"/>
              </a:rPr>
              <a:t>mailto:Walter.Vanherck@iter.org</a:t>
            </a:r>
            <a:br>
              <a:rPr lang="en-US" sz="1800" dirty="0"/>
            </a:br>
            <a:r>
              <a:rPr lang="en-US" sz="1800" dirty="0">
                <a:hlinkClick r:id="rId8"/>
              </a:rPr>
              <a:t>mailto:Gennady.Pospelov@iter.org</a:t>
            </a:r>
            <a:endParaRPr lang="en-US" sz="1800" dirty="0"/>
          </a:p>
          <a:p>
            <a:pPr algn="l"/>
            <a:endParaRPr lang="en-US" sz="1800" dirty="0"/>
          </a:p>
          <a:p>
            <a:pPr marL="0" indent="0" algn="l">
              <a:buNone/>
            </a:pPr>
            <a:endParaRPr lang="en-US" sz="1800" dirty="0"/>
          </a:p>
          <a:p>
            <a:pPr marL="0" indent="0" algn="l"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549126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92413-530D-F222-25E1-4418A0DD1C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D31DD-75CF-7EE4-4D31-DCCA24CC2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Framework overview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9FEB1-0505-B5A7-CA6B-C7BB7E256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088" y="1314450"/>
            <a:ext cx="8001000" cy="3147510"/>
          </a:xfrm>
        </p:spPr>
        <p:txBody>
          <a:bodyPr/>
          <a:lstStyle/>
          <a:p>
            <a:pPr algn="l"/>
            <a:r>
              <a:rPr lang="en-US" sz="2000" dirty="0"/>
              <a:t>oac-tree is a C++ framework for the execution of control procedures, based on behavior tree semantics</a:t>
            </a:r>
          </a:p>
          <a:p>
            <a:pPr algn="l"/>
            <a:r>
              <a:rPr lang="en-US" sz="2000" dirty="0"/>
              <a:t>oac-tree consists of a base library and plugins that extend the base functionality</a:t>
            </a:r>
          </a:p>
          <a:p>
            <a:pPr algn="l"/>
            <a:r>
              <a:rPr lang="en-US" sz="2000" dirty="0"/>
              <a:t>oac-tree-</a:t>
            </a:r>
            <a:r>
              <a:rPr lang="en-US" sz="2000" dirty="0" err="1"/>
              <a:t>gui</a:t>
            </a:r>
            <a:r>
              <a:rPr lang="en-US" sz="2000" dirty="0"/>
              <a:t> is a Qt/C++ GUI to create, edit and run procedures</a:t>
            </a:r>
          </a:p>
          <a:p>
            <a:pPr algn="l"/>
            <a:endParaRPr lang="en-US" sz="2000" dirty="0"/>
          </a:p>
          <a:p>
            <a:pPr algn="l"/>
            <a:endParaRPr lang="en-US" sz="2000" dirty="0"/>
          </a:p>
          <a:p>
            <a:pPr algn="l"/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769250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1F28D1-2994-31EF-8DD4-DA0EAE824C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56A2D-DA4E-D0CB-6665-9B98EE51D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Behavior trees: instruction trees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BBA435-8F80-B8E2-1EF2-6BD1AB9A3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31590"/>
            <a:ext cx="5070333" cy="32918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0C4E98-A9E1-567C-1B11-7F877817CD46}"/>
              </a:ext>
            </a:extLst>
          </p:cNvPr>
          <p:cNvSpPr txBox="1"/>
          <p:nvPr/>
        </p:nvSpPr>
        <p:spPr>
          <a:xfrm>
            <a:off x="5868144" y="1246562"/>
            <a:ext cx="27272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n-lt"/>
              </a:rPr>
              <a:t>Control flow nodes: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Have child node(s)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Report all possible instruction statuses: success, failure or running</a:t>
            </a:r>
            <a:endParaRPr lang="en-GB" sz="1200" dirty="0" err="1"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6F53FB-D359-0F90-5AC9-556F87A724F7}"/>
              </a:ext>
            </a:extLst>
          </p:cNvPr>
          <p:cNvSpPr txBox="1"/>
          <p:nvPr/>
        </p:nvSpPr>
        <p:spPr>
          <a:xfrm>
            <a:off x="5868144" y="2541549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n-lt"/>
              </a:rPr>
              <a:t>Condition node: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No child nodes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Immediately report success or failure</a:t>
            </a:r>
            <a:endParaRPr lang="en-GB" sz="1200" dirty="0" err="1"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494712-DC73-8D0B-3C4F-0AEBF63CFD20}"/>
              </a:ext>
            </a:extLst>
          </p:cNvPr>
          <p:cNvSpPr txBox="1"/>
          <p:nvPr/>
        </p:nvSpPr>
        <p:spPr>
          <a:xfrm>
            <a:off x="5864899" y="3651870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n-lt"/>
              </a:rPr>
              <a:t>Action nodes: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No child nodes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Can report all statuses</a:t>
            </a:r>
            <a:endParaRPr lang="en-GB" sz="1200" dirty="0" err="1">
              <a:latin typeface="+mn-lt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D9971B4-60F9-0229-1D80-2542784C6599}"/>
              </a:ext>
            </a:extLst>
          </p:cNvPr>
          <p:cNvCxnSpPr/>
          <p:nvPr/>
        </p:nvCxnSpPr>
        <p:spPr bwMode="auto">
          <a:xfrm flipV="1">
            <a:off x="3563888" y="1491630"/>
            <a:ext cx="2232248" cy="1915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8C36F3B-C4A2-B77F-B170-D5A7E2D28456}"/>
              </a:ext>
            </a:extLst>
          </p:cNvPr>
          <p:cNvCxnSpPr/>
          <p:nvPr/>
        </p:nvCxnSpPr>
        <p:spPr bwMode="auto">
          <a:xfrm flipV="1">
            <a:off x="2627784" y="1720942"/>
            <a:ext cx="3168352" cy="9228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96A044E-BA77-93FB-995D-17E6EF45D05B}"/>
              </a:ext>
            </a:extLst>
          </p:cNvPr>
          <p:cNvCxnSpPr/>
          <p:nvPr/>
        </p:nvCxnSpPr>
        <p:spPr bwMode="auto">
          <a:xfrm flipV="1">
            <a:off x="2051720" y="2715766"/>
            <a:ext cx="3813179" cy="8722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1CAB266-4E4B-099D-EE7A-B37897250708}"/>
              </a:ext>
            </a:extLst>
          </p:cNvPr>
          <p:cNvCxnSpPr/>
          <p:nvPr/>
        </p:nvCxnSpPr>
        <p:spPr bwMode="auto">
          <a:xfrm>
            <a:off x="5071448" y="2610855"/>
            <a:ext cx="793451" cy="11850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14AB130-B3CE-17D6-6580-B9A78BFA4338}"/>
              </a:ext>
            </a:extLst>
          </p:cNvPr>
          <p:cNvCxnSpPr>
            <a:endCxn id="11" idx="1"/>
          </p:cNvCxnSpPr>
          <p:nvPr/>
        </p:nvCxnSpPr>
        <p:spPr bwMode="auto">
          <a:xfrm>
            <a:off x="4067944" y="3795886"/>
            <a:ext cx="1796955" cy="1791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32653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95B4FD-8E43-8A3A-B888-C9994A85E9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606EF-33F1-2574-874F-4E1E333E5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Behavior trees: control flow</a:t>
            </a: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F9CA471-E958-110F-A8DE-F9255CF02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088" y="1314450"/>
            <a:ext cx="8001000" cy="465212"/>
          </a:xfrm>
        </p:spPr>
        <p:txBody>
          <a:bodyPr/>
          <a:lstStyle/>
          <a:p>
            <a:pPr marL="0" indent="0" algn="l">
              <a:buNone/>
            </a:pPr>
            <a:r>
              <a:rPr lang="en-US" sz="2000" dirty="0"/>
              <a:t>Sequence with memory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FE173A0-4F63-1239-228B-F5E01CD0D874}"/>
              </a:ext>
            </a:extLst>
          </p:cNvPr>
          <p:cNvSpPr/>
          <p:nvPr/>
        </p:nvSpPr>
        <p:spPr bwMode="auto">
          <a:xfrm>
            <a:off x="3267248" y="3069790"/>
            <a:ext cx="1152128" cy="465212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system ok?</a:t>
            </a:r>
            <a:endParaRPr kumimoji="0" lang="en-GB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C72ABB6-AD49-A5F8-38D6-5B47AC3261A6}"/>
              </a:ext>
            </a:extLst>
          </p:cNvPr>
          <p:cNvSpPr/>
          <p:nvPr/>
        </p:nvSpPr>
        <p:spPr bwMode="auto">
          <a:xfrm>
            <a:off x="4716016" y="3069790"/>
            <a:ext cx="1152128" cy="46521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900" dirty="0">
                <a:latin typeface="+mj-lt"/>
              </a:rPr>
              <a:t>Action 1</a:t>
            </a:r>
            <a:endParaRPr kumimoji="0" lang="en-GB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DCB484-B8B1-CF3D-A221-40E147BDFBC6}"/>
              </a:ext>
            </a:extLst>
          </p:cNvPr>
          <p:cNvSpPr/>
          <p:nvPr/>
        </p:nvSpPr>
        <p:spPr bwMode="auto">
          <a:xfrm>
            <a:off x="6164784" y="3069790"/>
            <a:ext cx="1152128" cy="46521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900" dirty="0">
                <a:latin typeface="+mj-lt"/>
              </a:rPr>
              <a:t>Action 2</a:t>
            </a:r>
            <a:endParaRPr kumimoji="0" lang="en-GB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1FD69BA-C8B6-4AB8-807B-63A069FE6B8B}"/>
              </a:ext>
            </a:extLst>
          </p:cNvPr>
          <p:cNvCxnSpPr>
            <a:cxnSpLocks/>
            <a:stCxn id="27" idx="2"/>
            <a:endCxn id="12" idx="0"/>
          </p:cNvCxnSpPr>
          <p:nvPr/>
        </p:nvCxnSpPr>
        <p:spPr bwMode="auto">
          <a:xfrm flipH="1">
            <a:off x="3843312" y="2297206"/>
            <a:ext cx="1447418" cy="77258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D266AB5-C6C0-32F5-10C9-2E9ED1CA49F0}"/>
              </a:ext>
            </a:extLst>
          </p:cNvPr>
          <p:cNvCxnSpPr>
            <a:cxnSpLocks/>
            <a:stCxn id="27" idx="2"/>
            <a:endCxn id="13" idx="0"/>
          </p:cNvCxnSpPr>
          <p:nvPr/>
        </p:nvCxnSpPr>
        <p:spPr bwMode="auto">
          <a:xfrm>
            <a:off x="5290730" y="2297206"/>
            <a:ext cx="1350" cy="77258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4F09181-65F7-5E6C-16B7-600746482A8A}"/>
              </a:ext>
            </a:extLst>
          </p:cNvPr>
          <p:cNvCxnSpPr>
            <a:cxnSpLocks/>
            <a:stCxn id="27" idx="2"/>
            <a:endCxn id="16" idx="0"/>
          </p:cNvCxnSpPr>
          <p:nvPr/>
        </p:nvCxnSpPr>
        <p:spPr bwMode="auto">
          <a:xfrm>
            <a:off x="5290730" y="2297206"/>
            <a:ext cx="1450118" cy="77258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1AF8B0F-9F34-BDB6-1647-7D6A88BA4F49}"/>
              </a:ext>
            </a:extLst>
          </p:cNvPr>
          <p:cNvGrpSpPr/>
          <p:nvPr/>
        </p:nvGrpSpPr>
        <p:grpSpPr>
          <a:xfrm>
            <a:off x="5110710" y="1918483"/>
            <a:ext cx="362740" cy="378723"/>
            <a:chOff x="1763688" y="2409051"/>
            <a:chExt cx="362740" cy="378723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CEA02F6-2061-C3A6-4F74-2CEBD1B8B17F}"/>
                </a:ext>
              </a:extLst>
            </p:cNvPr>
            <p:cNvSpPr/>
            <p:nvPr/>
          </p:nvSpPr>
          <p:spPr bwMode="auto">
            <a:xfrm>
              <a:off x="1763688" y="2427734"/>
              <a:ext cx="360040" cy="36004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EFEFC40A-3F54-FBDE-3A19-0F53C227825D}"/>
                </a:ext>
              </a:extLst>
            </p:cNvPr>
            <p:cNvCxnSpPr/>
            <p:nvPr/>
          </p:nvCxnSpPr>
          <p:spPr bwMode="auto">
            <a:xfrm>
              <a:off x="1835696" y="2607754"/>
              <a:ext cx="216024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ED8383D-4E99-18F3-B16E-8370E1643841}"/>
                </a:ext>
              </a:extLst>
            </p:cNvPr>
            <p:cNvSpPr txBox="1"/>
            <p:nvPr/>
          </p:nvSpPr>
          <p:spPr>
            <a:xfrm>
              <a:off x="1910404" y="2409051"/>
              <a:ext cx="2160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+mn-lt"/>
                </a:rPr>
                <a:t>*</a:t>
              </a:r>
              <a:endParaRPr lang="en-GB" sz="1400" dirty="0" err="1">
                <a:latin typeface="+mn-lt"/>
              </a:endParaRPr>
            </a:p>
          </p:txBody>
        </p:sp>
      </p:grp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783E1F8-3158-5141-E5E7-2566A5A8CC10}"/>
              </a:ext>
            </a:extLst>
          </p:cNvPr>
          <p:cNvCxnSpPr/>
          <p:nvPr/>
        </p:nvCxnSpPr>
        <p:spPr bwMode="auto">
          <a:xfrm>
            <a:off x="5302657" y="1486435"/>
            <a:ext cx="0" cy="4320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ysDot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8B478EA4-4BD7-587E-BF96-F7922D41BD76}"/>
              </a:ext>
            </a:extLst>
          </p:cNvPr>
          <p:cNvSpPr txBox="1"/>
          <p:nvPr/>
        </p:nvSpPr>
        <p:spPr>
          <a:xfrm>
            <a:off x="4894686" y="1521212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  <a:latin typeface="+mn-lt"/>
              </a:rPr>
              <a:t>tick</a:t>
            </a:r>
            <a:endParaRPr lang="en-GB" sz="1200" dirty="0" err="1">
              <a:solidFill>
                <a:schemeClr val="accent2"/>
              </a:solidFill>
              <a:latin typeface="+mn-lt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01482A8-77BF-5044-6165-DAFC487345FE}"/>
              </a:ext>
            </a:extLst>
          </p:cNvPr>
          <p:cNvCxnSpPr/>
          <p:nvPr/>
        </p:nvCxnSpPr>
        <p:spPr bwMode="auto">
          <a:xfrm flipH="1">
            <a:off x="3779912" y="2117186"/>
            <a:ext cx="1258790" cy="7425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ysDot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1F0E0007-78CF-407E-5C77-9E888E50839D}"/>
              </a:ext>
            </a:extLst>
          </p:cNvPr>
          <p:cNvSpPr txBox="1"/>
          <p:nvPr/>
        </p:nvSpPr>
        <p:spPr>
          <a:xfrm>
            <a:off x="4163509" y="2286226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  <a:latin typeface="+mn-lt"/>
              </a:rPr>
              <a:t>tick</a:t>
            </a:r>
            <a:endParaRPr lang="en-GB" sz="1200" dirty="0" err="1">
              <a:solidFill>
                <a:schemeClr val="accent2"/>
              </a:solidFill>
              <a:latin typeface="+mn-lt"/>
            </a:endParaRP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1549814F-CC8B-C24E-9A3A-B0A5FEC36683}"/>
              </a:ext>
            </a:extLst>
          </p:cNvPr>
          <p:cNvCxnSpPr/>
          <p:nvPr/>
        </p:nvCxnSpPr>
        <p:spPr bwMode="auto">
          <a:xfrm flipV="1">
            <a:off x="3843312" y="2226260"/>
            <a:ext cx="1195390" cy="70553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ysDot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7702F99D-94AE-7BB9-2EFA-B75B78567BB2}"/>
              </a:ext>
            </a:extLst>
          </p:cNvPr>
          <p:cNvSpPr txBox="1"/>
          <p:nvPr/>
        </p:nvSpPr>
        <p:spPr>
          <a:xfrm>
            <a:off x="3666923" y="2380332"/>
            <a:ext cx="792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  <a:latin typeface="+mn-lt"/>
              </a:rPr>
              <a:t>success</a:t>
            </a:r>
            <a:endParaRPr lang="en-GB" sz="1200" dirty="0" err="1">
              <a:solidFill>
                <a:srgbClr val="00B050"/>
              </a:solidFill>
              <a:latin typeface="+mn-lt"/>
            </a:endParaRP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6276D1B4-9B2D-78AD-A599-4007FA2C33E3}"/>
              </a:ext>
            </a:extLst>
          </p:cNvPr>
          <p:cNvCxnSpPr/>
          <p:nvPr/>
        </p:nvCxnSpPr>
        <p:spPr bwMode="auto">
          <a:xfrm flipV="1">
            <a:off x="5365438" y="1445236"/>
            <a:ext cx="0" cy="47324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C000"/>
            </a:solidFill>
            <a:prstDash val="sysDot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0929AFC9-E6BC-C9ED-D137-F063A3816DD7}"/>
              </a:ext>
            </a:extLst>
          </p:cNvPr>
          <p:cNvSpPr txBox="1"/>
          <p:nvPr/>
        </p:nvSpPr>
        <p:spPr>
          <a:xfrm>
            <a:off x="4634032" y="1629479"/>
            <a:ext cx="792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C000"/>
                </a:solidFill>
                <a:latin typeface="+mn-lt"/>
              </a:rPr>
              <a:t>running</a:t>
            </a:r>
            <a:endParaRPr lang="en-GB" sz="1200" dirty="0" err="1">
              <a:solidFill>
                <a:srgbClr val="FFC000"/>
              </a:solidFill>
              <a:latin typeface="+mn-lt"/>
            </a:endParaRP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9BA4A422-8B99-B405-DC7C-D17B309EDAE7}"/>
              </a:ext>
            </a:extLst>
          </p:cNvPr>
          <p:cNvCxnSpPr>
            <a:cxnSpLocks/>
          </p:cNvCxnSpPr>
          <p:nvPr/>
        </p:nvCxnSpPr>
        <p:spPr bwMode="auto">
          <a:xfrm flipH="1">
            <a:off x="5110710" y="2357172"/>
            <a:ext cx="37354" cy="68262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ysDot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B93CFD33-6DF0-3FDB-A184-1BF1E18F04AE}"/>
              </a:ext>
            </a:extLst>
          </p:cNvPr>
          <p:cNvSpPr txBox="1"/>
          <p:nvPr/>
        </p:nvSpPr>
        <p:spPr>
          <a:xfrm>
            <a:off x="4731993" y="2571954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  <a:latin typeface="+mn-lt"/>
              </a:rPr>
              <a:t>tick</a:t>
            </a:r>
            <a:endParaRPr lang="en-GB" sz="1200" dirty="0" err="1">
              <a:solidFill>
                <a:schemeClr val="accent2"/>
              </a:solidFill>
              <a:latin typeface="+mn-lt"/>
            </a:endParaRP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E87FC92A-98DC-E841-D3F6-5DAB92A53248}"/>
              </a:ext>
            </a:extLst>
          </p:cNvPr>
          <p:cNvCxnSpPr/>
          <p:nvPr/>
        </p:nvCxnSpPr>
        <p:spPr bwMode="auto">
          <a:xfrm flipV="1">
            <a:off x="5220072" y="2380332"/>
            <a:ext cx="0" cy="6234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C000"/>
            </a:solidFill>
            <a:prstDash val="sysDot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FF2DBFBF-4789-83D0-6854-985CD5DB63EB}"/>
              </a:ext>
            </a:extLst>
          </p:cNvPr>
          <p:cNvSpPr txBox="1"/>
          <p:nvPr/>
        </p:nvSpPr>
        <p:spPr>
          <a:xfrm>
            <a:off x="4578368" y="2687787"/>
            <a:ext cx="792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C000"/>
                </a:solidFill>
                <a:latin typeface="+mn-lt"/>
              </a:rPr>
              <a:t>running</a:t>
            </a:r>
            <a:endParaRPr lang="en-GB" sz="1200" dirty="0" err="1">
              <a:solidFill>
                <a:srgbClr val="FFC000"/>
              </a:solidFill>
              <a:latin typeface="+mn-lt"/>
            </a:endParaRP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FFE6649A-5504-5A01-784A-D763E5218194}"/>
              </a:ext>
            </a:extLst>
          </p:cNvPr>
          <p:cNvCxnSpPr/>
          <p:nvPr/>
        </p:nvCxnSpPr>
        <p:spPr bwMode="auto">
          <a:xfrm flipH="1" flipV="1">
            <a:off x="5361387" y="2380332"/>
            <a:ext cx="4051" cy="6234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213314E7-80F8-C453-34CA-E51CE4D706F1}"/>
              </a:ext>
            </a:extLst>
          </p:cNvPr>
          <p:cNvSpPr txBox="1"/>
          <p:nvPr/>
        </p:nvSpPr>
        <p:spPr>
          <a:xfrm>
            <a:off x="5326734" y="2563225"/>
            <a:ext cx="792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+mn-lt"/>
              </a:rPr>
              <a:t>failure</a:t>
            </a:r>
            <a:endParaRPr lang="en-GB" sz="1200" dirty="0" err="1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E763FD1B-7842-8D2C-1631-F155EC582F6E}"/>
              </a:ext>
            </a:extLst>
          </p:cNvPr>
          <p:cNvCxnSpPr/>
          <p:nvPr/>
        </p:nvCxnSpPr>
        <p:spPr bwMode="auto">
          <a:xfrm flipV="1">
            <a:off x="5434745" y="1441770"/>
            <a:ext cx="0" cy="47324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CFB98A93-8076-FA7C-076C-8452A0DBFE46}"/>
              </a:ext>
            </a:extLst>
          </p:cNvPr>
          <p:cNvSpPr txBox="1"/>
          <p:nvPr/>
        </p:nvSpPr>
        <p:spPr>
          <a:xfrm>
            <a:off x="5404446" y="1550037"/>
            <a:ext cx="792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+mn-lt"/>
              </a:rPr>
              <a:t>failure</a:t>
            </a:r>
            <a:endParaRPr lang="en-GB" sz="1200" dirty="0" err="1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74084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/>
      <p:bldP spid="12" grpId="0" animBg="1"/>
      <p:bldP spid="13" grpId="0" animBg="1"/>
      <p:bldP spid="16" grpId="0" animBg="1"/>
      <p:bldP spid="36" grpId="0"/>
      <p:bldP spid="42" grpId="0"/>
      <p:bldP spid="42" grpId="1"/>
      <p:bldP spid="44" grpId="0"/>
      <p:bldP spid="44" grpId="1"/>
      <p:bldP spid="48" grpId="0"/>
      <p:bldP spid="48" grpId="1"/>
      <p:bldP spid="55" grpId="0"/>
      <p:bldP spid="55" grpId="2"/>
      <p:bldP spid="55" grpId="4"/>
      <p:bldP spid="60" grpId="0"/>
      <p:bldP spid="60" grpId="1"/>
      <p:bldP spid="64" grpId="0"/>
      <p:bldP spid="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DBF85A-A658-3C4B-8BBD-3CD1896D83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25188-1475-9536-B573-EFD1C496A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Behavior trees: control flow</a:t>
            </a: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D53B22C-00A7-2911-F6A9-0D65D9084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088" y="1314450"/>
            <a:ext cx="8001000" cy="465212"/>
          </a:xfrm>
        </p:spPr>
        <p:txBody>
          <a:bodyPr/>
          <a:lstStyle/>
          <a:p>
            <a:pPr marL="0" indent="0" algn="l">
              <a:buNone/>
            </a:pPr>
            <a:r>
              <a:rPr lang="en-US" sz="2000" dirty="0" err="1"/>
              <a:t>ReactiveSequence</a:t>
            </a:r>
            <a:endParaRPr lang="en-US" sz="20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6F5840-11BC-136F-7900-35A5AFDD2CAC}"/>
              </a:ext>
            </a:extLst>
          </p:cNvPr>
          <p:cNvSpPr/>
          <p:nvPr/>
        </p:nvSpPr>
        <p:spPr bwMode="auto">
          <a:xfrm>
            <a:off x="3267248" y="3069790"/>
            <a:ext cx="1152128" cy="465212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system ok?</a:t>
            </a:r>
            <a:endParaRPr kumimoji="0" lang="en-GB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E380D88-3F9D-D58F-BE55-DA7B9D83F35B}"/>
              </a:ext>
            </a:extLst>
          </p:cNvPr>
          <p:cNvSpPr/>
          <p:nvPr/>
        </p:nvSpPr>
        <p:spPr bwMode="auto">
          <a:xfrm>
            <a:off x="4716016" y="3069790"/>
            <a:ext cx="1152128" cy="46521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900" dirty="0">
                <a:latin typeface="+mj-lt"/>
              </a:rPr>
              <a:t>Action 1</a:t>
            </a:r>
            <a:endParaRPr kumimoji="0" lang="en-GB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E6EE2FC-CC3C-2D50-A2DE-5C8D3705BE45}"/>
              </a:ext>
            </a:extLst>
          </p:cNvPr>
          <p:cNvSpPr/>
          <p:nvPr/>
        </p:nvSpPr>
        <p:spPr bwMode="auto">
          <a:xfrm>
            <a:off x="6164784" y="3069790"/>
            <a:ext cx="1152128" cy="46521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900" dirty="0">
                <a:latin typeface="+mj-lt"/>
              </a:rPr>
              <a:t>Action 2</a:t>
            </a:r>
            <a:endParaRPr kumimoji="0" lang="en-GB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F33178D-183C-09F5-CBB7-84FEE3AC96F8}"/>
              </a:ext>
            </a:extLst>
          </p:cNvPr>
          <p:cNvCxnSpPr>
            <a:cxnSpLocks/>
            <a:endCxn id="12" idx="0"/>
          </p:cNvCxnSpPr>
          <p:nvPr/>
        </p:nvCxnSpPr>
        <p:spPr bwMode="auto">
          <a:xfrm flipH="1">
            <a:off x="3843312" y="2297206"/>
            <a:ext cx="1447418" cy="77258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FA3C561-A634-BEC3-0C52-97C4F9841FA9}"/>
              </a:ext>
            </a:extLst>
          </p:cNvPr>
          <p:cNvCxnSpPr>
            <a:cxnSpLocks/>
            <a:endCxn id="13" idx="0"/>
          </p:cNvCxnSpPr>
          <p:nvPr/>
        </p:nvCxnSpPr>
        <p:spPr bwMode="auto">
          <a:xfrm>
            <a:off x="5290730" y="2297206"/>
            <a:ext cx="1350" cy="77258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A5511A2-F3F3-0B3B-ED4C-1D1097D644F0}"/>
              </a:ext>
            </a:extLst>
          </p:cNvPr>
          <p:cNvCxnSpPr>
            <a:cxnSpLocks/>
            <a:endCxn id="16" idx="0"/>
          </p:cNvCxnSpPr>
          <p:nvPr/>
        </p:nvCxnSpPr>
        <p:spPr bwMode="auto">
          <a:xfrm>
            <a:off x="5290730" y="2297206"/>
            <a:ext cx="1450118" cy="77258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CC19A50-8CB5-5766-7744-0B3E77D9D5E9}"/>
              </a:ext>
            </a:extLst>
          </p:cNvPr>
          <p:cNvCxnSpPr/>
          <p:nvPr/>
        </p:nvCxnSpPr>
        <p:spPr bwMode="auto">
          <a:xfrm>
            <a:off x="5302657" y="1486435"/>
            <a:ext cx="0" cy="4320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ysDot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D800D51C-8EF1-7D6D-7453-077CCCE85B46}"/>
              </a:ext>
            </a:extLst>
          </p:cNvPr>
          <p:cNvSpPr txBox="1"/>
          <p:nvPr/>
        </p:nvSpPr>
        <p:spPr>
          <a:xfrm>
            <a:off x="4894686" y="1521212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  <a:latin typeface="+mn-lt"/>
              </a:rPr>
              <a:t>tick</a:t>
            </a:r>
            <a:endParaRPr lang="en-GB" sz="1200" dirty="0" err="1">
              <a:solidFill>
                <a:schemeClr val="accent2"/>
              </a:solidFill>
              <a:latin typeface="+mn-lt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5613F26-7FFB-8A3A-15E2-313AB5BBDE01}"/>
              </a:ext>
            </a:extLst>
          </p:cNvPr>
          <p:cNvCxnSpPr/>
          <p:nvPr/>
        </p:nvCxnSpPr>
        <p:spPr bwMode="auto">
          <a:xfrm flipH="1">
            <a:off x="3779912" y="2117186"/>
            <a:ext cx="1258790" cy="7425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ysDot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4AFB5FD0-11F2-12B0-87D2-20D7C51EB11C}"/>
              </a:ext>
            </a:extLst>
          </p:cNvPr>
          <p:cNvSpPr txBox="1"/>
          <p:nvPr/>
        </p:nvSpPr>
        <p:spPr>
          <a:xfrm>
            <a:off x="4163509" y="2286226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  <a:latin typeface="+mn-lt"/>
              </a:rPr>
              <a:t>tick</a:t>
            </a:r>
            <a:endParaRPr lang="en-GB" sz="1200" dirty="0" err="1">
              <a:solidFill>
                <a:schemeClr val="accent2"/>
              </a:solidFill>
              <a:latin typeface="+mn-lt"/>
            </a:endParaRP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3B4E79C-7F8F-397E-91EF-6C3056C78642}"/>
              </a:ext>
            </a:extLst>
          </p:cNvPr>
          <p:cNvCxnSpPr/>
          <p:nvPr/>
        </p:nvCxnSpPr>
        <p:spPr bwMode="auto">
          <a:xfrm flipV="1">
            <a:off x="3843312" y="2226260"/>
            <a:ext cx="1195390" cy="70553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ysDot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64A4E953-465F-599C-E78D-15877A4F25BF}"/>
              </a:ext>
            </a:extLst>
          </p:cNvPr>
          <p:cNvSpPr txBox="1"/>
          <p:nvPr/>
        </p:nvSpPr>
        <p:spPr>
          <a:xfrm>
            <a:off x="3666923" y="2380332"/>
            <a:ext cx="792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  <a:latin typeface="+mn-lt"/>
              </a:rPr>
              <a:t>success</a:t>
            </a:r>
            <a:endParaRPr lang="en-GB" sz="1200" dirty="0" err="1">
              <a:solidFill>
                <a:srgbClr val="00B050"/>
              </a:solidFill>
              <a:latin typeface="+mn-lt"/>
            </a:endParaRP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41A07E0-B03B-FFA9-9EA2-47A16FDE0CE6}"/>
              </a:ext>
            </a:extLst>
          </p:cNvPr>
          <p:cNvCxnSpPr/>
          <p:nvPr/>
        </p:nvCxnSpPr>
        <p:spPr bwMode="auto">
          <a:xfrm flipV="1">
            <a:off x="5365438" y="1445236"/>
            <a:ext cx="0" cy="47324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C000"/>
            </a:solidFill>
            <a:prstDash val="sysDot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281FDCDC-9E5D-4207-260E-9E8BCECFFD1C}"/>
              </a:ext>
            </a:extLst>
          </p:cNvPr>
          <p:cNvSpPr txBox="1"/>
          <p:nvPr/>
        </p:nvSpPr>
        <p:spPr>
          <a:xfrm>
            <a:off x="4634032" y="1629479"/>
            <a:ext cx="792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C000"/>
                </a:solidFill>
                <a:latin typeface="+mn-lt"/>
              </a:rPr>
              <a:t>running</a:t>
            </a:r>
            <a:endParaRPr lang="en-GB" sz="1200" dirty="0" err="1">
              <a:solidFill>
                <a:srgbClr val="FFC000"/>
              </a:solidFill>
              <a:latin typeface="+mn-lt"/>
            </a:endParaRP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F2E109AF-751C-0AB1-BBC6-F6C1FF0DB1F4}"/>
              </a:ext>
            </a:extLst>
          </p:cNvPr>
          <p:cNvCxnSpPr>
            <a:cxnSpLocks/>
          </p:cNvCxnSpPr>
          <p:nvPr/>
        </p:nvCxnSpPr>
        <p:spPr bwMode="auto">
          <a:xfrm flipH="1">
            <a:off x="5110710" y="2357172"/>
            <a:ext cx="37354" cy="68262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ysDot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0EB3C1AC-33A9-482E-6A54-77980D54CCD4}"/>
              </a:ext>
            </a:extLst>
          </p:cNvPr>
          <p:cNvSpPr txBox="1"/>
          <p:nvPr/>
        </p:nvSpPr>
        <p:spPr>
          <a:xfrm>
            <a:off x="4731993" y="2571954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  <a:latin typeface="+mn-lt"/>
              </a:rPr>
              <a:t>tick</a:t>
            </a:r>
            <a:endParaRPr lang="en-GB" sz="1200" dirty="0" err="1">
              <a:solidFill>
                <a:schemeClr val="accent2"/>
              </a:solidFill>
              <a:latin typeface="+mn-lt"/>
            </a:endParaRP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66459B99-DF65-35D4-D85D-7A99B1E4B86E}"/>
              </a:ext>
            </a:extLst>
          </p:cNvPr>
          <p:cNvCxnSpPr/>
          <p:nvPr/>
        </p:nvCxnSpPr>
        <p:spPr bwMode="auto">
          <a:xfrm flipV="1">
            <a:off x="5220072" y="2380332"/>
            <a:ext cx="0" cy="6234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C000"/>
            </a:solidFill>
            <a:prstDash val="sysDot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12349133-DAF5-051C-5CC0-3A1D6A0B931D}"/>
              </a:ext>
            </a:extLst>
          </p:cNvPr>
          <p:cNvSpPr txBox="1"/>
          <p:nvPr/>
        </p:nvSpPr>
        <p:spPr>
          <a:xfrm>
            <a:off x="4578368" y="2687787"/>
            <a:ext cx="792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C000"/>
                </a:solidFill>
                <a:latin typeface="+mn-lt"/>
              </a:rPr>
              <a:t>running</a:t>
            </a:r>
            <a:endParaRPr lang="en-GB" sz="1200" dirty="0" err="1">
              <a:solidFill>
                <a:srgbClr val="FFC000"/>
              </a:solidFill>
              <a:latin typeface="+mn-lt"/>
            </a:endParaRP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8CDD2679-B16B-9796-84A5-387F5913E91F}"/>
              </a:ext>
            </a:extLst>
          </p:cNvPr>
          <p:cNvCxnSpPr/>
          <p:nvPr/>
        </p:nvCxnSpPr>
        <p:spPr bwMode="auto">
          <a:xfrm flipH="1" flipV="1">
            <a:off x="5361387" y="2380332"/>
            <a:ext cx="4051" cy="6234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786E8228-FEF2-7A1B-4892-55936B9B99BC}"/>
              </a:ext>
            </a:extLst>
          </p:cNvPr>
          <p:cNvSpPr txBox="1"/>
          <p:nvPr/>
        </p:nvSpPr>
        <p:spPr>
          <a:xfrm>
            <a:off x="5326734" y="2563225"/>
            <a:ext cx="792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+mn-lt"/>
              </a:rPr>
              <a:t>failure</a:t>
            </a:r>
            <a:endParaRPr lang="en-GB" sz="1200" dirty="0" err="1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8E968ABA-EED2-D467-62C3-8ECC9F27F8B9}"/>
              </a:ext>
            </a:extLst>
          </p:cNvPr>
          <p:cNvCxnSpPr/>
          <p:nvPr/>
        </p:nvCxnSpPr>
        <p:spPr bwMode="auto">
          <a:xfrm flipV="1">
            <a:off x="5434745" y="1441770"/>
            <a:ext cx="0" cy="47324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49436C8B-B2CA-16DC-34A6-EDA66571E886}"/>
              </a:ext>
            </a:extLst>
          </p:cNvPr>
          <p:cNvSpPr txBox="1"/>
          <p:nvPr/>
        </p:nvSpPr>
        <p:spPr>
          <a:xfrm>
            <a:off x="5404446" y="1550037"/>
            <a:ext cx="792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+mn-lt"/>
              </a:rPr>
              <a:t>failure</a:t>
            </a:r>
            <a:endParaRPr lang="en-GB" sz="1200" dirty="0" err="1">
              <a:solidFill>
                <a:srgbClr val="FF0000"/>
              </a:solidFill>
              <a:latin typeface="+mn-l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A24D0B3-8805-1776-19C3-32727B45519B}"/>
              </a:ext>
            </a:extLst>
          </p:cNvPr>
          <p:cNvGrpSpPr/>
          <p:nvPr/>
        </p:nvGrpSpPr>
        <p:grpSpPr>
          <a:xfrm>
            <a:off x="5102102" y="1931923"/>
            <a:ext cx="360040" cy="360040"/>
            <a:chOff x="1043608" y="1383618"/>
            <a:chExt cx="360040" cy="36004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5389E89-A4F5-5B27-0E65-24D2C712D99F}"/>
                </a:ext>
              </a:extLst>
            </p:cNvPr>
            <p:cNvSpPr/>
            <p:nvPr/>
          </p:nvSpPr>
          <p:spPr bwMode="auto">
            <a:xfrm>
              <a:off x="1043608" y="1383618"/>
              <a:ext cx="360040" cy="36004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endParaRP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03005E6A-626C-A04A-E825-28EB77197EBB}"/>
                </a:ext>
              </a:extLst>
            </p:cNvPr>
            <p:cNvCxnSpPr/>
            <p:nvPr/>
          </p:nvCxnSpPr>
          <p:spPr bwMode="auto">
            <a:xfrm>
              <a:off x="1115616" y="1563638"/>
              <a:ext cx="216024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0284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/>
      <p:bldP spid="12" grpId="0" animBg="1"/>
      <p:bldP spid="13" grpId="0" animBg="1"/>
      <p:bldP spid="16" grpId="0" animBg="1"/>
      <p:bldP spid="36" grpId="0"/>
      <p:bldP spid="42" grpId="0"/>
      <p:bldP spid="42" grpId="1"/>
      <p:bldP spid="42" grpId="2"/>
      <p:bldP spid="44" grpId="0"/>
      <p:bldP spid="44" grpId="1"/>
      <p:bldP spid="44" grpId="2"/>
      <p:bldP spid="48" grpId="0"/>
      <p:bldP spid="48" grpId="1"/>
      <p:bldP spid="55" grpId="0"/>
      <p:bldP spid="55" grpId="1"/>
      <p:bldP spid="55" grpId="2"/>
      <p:bldP spid="60" grpId="0"/>
      <p:bldP spid="60" grpId="1"/>
      <p:bldP spid="64" grpId="0"/>
      <p:bldP spid="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09F609-F9E1-44B0-3913-BA8AEBB4C6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ACDA1-1FC2-40C3-131A-78FACFF68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oac-tree: base instructions</a:t>
            </a: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59B2AAF-7412-5848-13EA-3E78580FD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088" y="1314450"/>
            <a:ext cx="8001000" cy="3129508"/>
          </a:xfrm>
        </p:spPr>
        <p:txBody>
          <a:bodyPr/>
          <a:lstStyle/>
          <a:p>
            <a:pPr algn="l"/>
            <a:r>
              <a:rPr lang="en-US" sz="1600" dirty="0"/>
              <a:t>Sequence/</a:t>
            </a:r>
            <a:r>
              <a:rPr lang="en-US" sz="1600" dirty="0" err="1"/>
              <a:t>ReactiveSequence</a:t>
            </a:r>
            <a:r>
              <a:rPr lang="en-US" sz="1600" dirty="0"/>
              <a:t>: succeeds if all child nodes succeed (AND)</a:t>
            </a:r>
          </a:p>
          <a:p>
            <a:pPr algn="l"/>
            <a:r>
              <a:rPr lang="en-US" sz="1600" dirty="0"/>
              <a:t>Fallback/</a:t>
            </a:r>
            <a:r>
              <a:rPr lang="en-US" sz="1600" dirty="0" err="1"/>
              <a:t>ReactiveFallback</a:t>
            </a:r>
            <a:r>
              <a:rPr lang="en-US" sz="1600" dirty="0"/>
              <a:t>: succeeds if one child node succeeds (OR)</a:t>
            </a:r>
          </a:p>
          <a:p>
            <a:pPr algn="l"/>
            <a:r>
              <a:rPr lang="en-US" sz="1600" dirty="0" err="1"/>
              <a:t>ParallelSequence</a:t>
            </a:r>
            <a:r>
              <a:rPr lang="en-US" sz="1600" dirty="0"/>
              <a:t>: custom success conditions (e.g. success on 2 child nodes’ success)</a:t>
            </a:r>
          </a:p>
          <a:p>
            <a:pPr algn="l"/>
            <a:r>
              <a:rPr lang="en-US" sz="1600" dirty="0"/>
              <a:t>(User)Choice: only execute child nodes marked by user or workspace variable</a:t>
            </a:r>
          </a:p>
          <a:p>
            <a:pPr algn="l"/>
            <a:r>
              <a:rPr lang="en-US" sz="1600" dirty="0"/>
              <a:t>Inverter: single child; invert success – failure</a:t>
            </a:r>
          </a:p>
          <a:p>
            <a:pPr algn="l"/>
            <a:r>
              <a:rPr lang="en-US" sz="1600" dirty="0"/>
              <a:t>Repeat: single child; repeat child node execution</a:t>
            </a:r>
          </a:p>
          <a:p>
            <a:pPr algn="l"/>
            <a:r>
              <a:rPr lang="en-US" sz="1600" dirty="0"/>
              <a:t>Listen: single child; trigger child node on update of workspace variable(s)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6D9B658-DCB1-5DAC-5CCB-0FE59F2B9C23}"/>
              </a:ext>
            </a:extLst>
          </p:cNvPr>
          <p:cNvGrpSpPr>
            <a:grpSpLocks noChangeAspect="1"/>
          </p:cNvGrpSpPr>
          <p:nvPr/>
        </p:nvGrpSpPr>
        <p:grpSpPr>
          <a:xfrm>
            <a:off x="8478068" y="1364730"/>
            <a:ext cx="252028" cy="252028"/>
            <a:chOff x="1043608" y="1383618"/>
            <a:chExt cx="360040" cy="36004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070D2CB-DE9D-D629-F72E-1B6032076A52}"/>
                </a:ext>
              </a:extLst>
            </p:cNvPr>
            <p:cNvSpPr/>
            <p:nvPr/>
          </p:nvSpPr>
          <p:spPr bwMode="auto">
            <a:xfrm>
              <a:off x="1043608" y="1383618"/>
              <a:ext cx="360040" cy="36004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endParaRP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09B9CD63-948B-619D-DB64-C8D59EDBD330}"/>
                </a:ext>
              </a:extLst>
            </p:cNvPr>
            <p:cNvCxnSpPr/>
            <p:nvPr/>
          </p:nvCxnSpPr>
          <p:spPr bwMode="auto">
            <a:xfrm>
              <a:off x="1115616" y="1563638"/>
              <a:ext cx="216024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92DCE0F-2117-1FED-449E-39761BB630D0}"/>
              </a:ext>
            </a:extLst>
          </p:cNvPr>
          <p:cNvGrpSpPr>
            <a:grpSpLocks noChangeAspect="1"/>
          </p:cNvGrpSpPr>
          <p:nvPr/>
        </p:nvGrpSpPr>
        <p:grpSpPr>
          <a:xfrm>
            <a:off x="8050086" y="1352446"/>
            <a:ext cx="253918" cy="265106"/>
            <a:chOff x="1763688" y="2409051"/>
            <a:chExt cx="362740" cy="37872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30F8979-3810-350C-4C17-D5F91721A156}"/>
                </a:ext>
              </a:extLst>
            </p:cNvPr>
            <p:cNvSpPr/>
            <p:nvPr/>
          </p:nvSpPr>
          <p:spPr bwMode="auto">
            <a:xfrm>
              <a:off x="1763688" y="2427734"/>
              <a:ext cx="360040" cy="36004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7721E86C-C0FB-7995-B0B5-BD6CBCC2DEA9}"/>
                </a:ext>
              </a:extLst>
            </p:cNvPr>
            <p:cNvCxnSpPr/>
            <p:nvPr/>
          </p:nvCxnSpPr>
          <p:spPr bwMode="auto">
            <a:xfrm>
              <a:off x="1835696" y="2607754"/>
              <a:ext cx="216024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2E022A1-B0BB-FC3C-6F18-B086B43740DE}"/>
                </a:ext>
              </a:extLst>
            </p:cNvPr>
            <p:cNvSpPr txBox="1"/>
            <p:nvPr/>
          </p:nvSpPr>
          <p:spPr>
            <a:xfrm>
              <a:off x="1910404" y="2409051"/>
              <a:ext cx="2160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+mn-lt"/>
                </a:rPr>
                <a:t>*</a:t>
              </a:r>
              <a:endParaRPr lang="en-GB" sz="1400" dirty="0" err="1">
                <a:latin typeface="+mn-lt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88D8BDEE-A98C-5AED-B4C1-77291D05D4EB}"/>
              </a:ext>
            </a:extLst>
          </p:cNvPr>
          <p:cNvSpPr>
            <a:spLocks noChangeAspect="1"/>
          </p:cNvSpPr>
          <p:nvPr/>
        </p:nvSpPr>
        <p:spPr bwMode="auto">
          <a:xfrm>
            <a:off x="8478068" y="1676067"/>
            <a:ext cx="252028" cy="25202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?</a:t>
            </a: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D50AE30-12AC-618E-D69E-86BDFAA5903B}"/>
              </a:ext>
            </a:extLst>
          </p:cNvPr>
          <p:cNvGrpSpPr>
            <a:grpSpLocks noChangeAspect="1"/>
          </p:cNvGrpSpPr>
          <p:nvPr/>
        </p:nvGrpSpPr>
        <p:grpSpPr>
          <a:xfrm>
            <a:off x="8050086" y="1662989"/>
            <a:ext cx="253918" cy="265106"/>
            <a:chOff x="1763688" y="2985116"/>
            <a:chExt cx="362740" cy="37872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28A51A0-6CDB-6F4B-CB2C-64403F2359B1}"/>
                </a:ext>
              </a:extLst>
            </p:cNvPr>
            <p:cNvSpPr/>
            <p:nvPr/>
          </p:nvSpPr>
          <p:spPr bwMode="auto">
            <a:xfrm>
              <a:off x="1763688" y="3003799"/>
              <a:ext cx="360040" cy="36004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?</a:t>
              </a:r>
              <a:endParaRPr kumimoji="0" lang="en-GB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3C22A7A-90F7-D585-5738-2709A9C3AE41}"/>
                </a:ext>
              </a:extLst>
            </p:cNvPr>
            <p:cNvSpPr txBox="1"/>
            <p:nvPr/>
          </p:nvSpPr>
          <p:spPr>
            <a:xfrm>
              <a:off x="1910404" y="2985116"/>
              <a:ext cx="2160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+mn-lt"/>
                </a:rPr>
                <a:t>*</a:t>
              </a:r>
              <a:endParaRPr lang="en-GB" sz="1400" dirty="0" err="1">
                <a:latin typeface="+mn-lt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B80863E-7154-DC03-9EAA-486F083F4679}"/>
              </a:ext>
            </a:extLst>
          </p:cNvPr>
          <p:cNvGrpSpPr>
            <a:grpSpLocks noChangeAspect="1"/>
          </p:cNvGrpSpPr>
          <p:nvPr/>
        </p:nvGrpSpPr>
        <p:grpSpPr>
          <a:xfrm>
            <a:off x="8050086" y="1986610"/>
            <a:ext cx="252028" cy="252028"/>
            <a:chOff x="2870681" y="2427734"/>
            <a:chExt cx="360040" cy="36004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1E44857-3D17-013B-A3DB-CCC5128EEE91}"/>
                </a:ext>
              </a:extLst>
            </p:cNvPr>
            <p:cNvSpPr/>
            <p:nvPr/>
          </p:nvSpPr>
          <p:spPr bwMode="auto">
            <a:xfrm>
              <a:off x="2870681" y="2427734"/>
              <a:ext cx="360040" cy="36004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endParaRP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0073B74D-1E5F-D57E-5AA0-2B72F2ADB437}"/>
                </a:ext>
              </a:extLst>
            </p:cNvPr>
            <p:cNvCxnSpPr/>
            <p:nvPr/>
          </p:nvCxnSpPr>
          <p:spPr bwMode="auto">
            <a:xfrm>
              <a:off x="2942689" y="2574849"/>
              <a:ext cx="216024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366A7416-059F-3C20-CDD1-DF9B0C02CD0B}"/>
                </a:ext>
              </a:extLst>
            </p:cNvPr>
            <p:cNvCxnSpPr/>
            <p:nvPr/>
          </p:nvCxnSpPr>
          <p:spPr bwMode="auto">
            <a:xfrm>
              <a:off x="2942689" y="2657203"/>
              <a:ext cx="216024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749492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10E78E-86ED-7973-B10C-0A21081A5B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8B77A-5029-6A1B-FAFC-D066D5497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oac-tree: base actions</a:t>
            </a: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622B6D9-0A53-ED83-8FF1-ECDF61F93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088" y="1314450"/>
            <a:ext cx="8001000" cy="3129508"/>
          </a:xfrm>
        </p:spPr>
        <p:txBody>
          <a:bodyPr/>
          <a:lstStyle/>
          <a:p>
            <a:pPr algn="l"/>
            <a:r>
              <a:rPr lang="en-US" sz="1600" dirty="0"/>
              <a:t>Wait: return success after optional timeout</a:t>
            </a:r>
          </a:p>
          <a:p>
            <a:pPr algn="l"/>
            <a:r>
              <a:rPr lang="en-US" sz="1600" dirty="0"/>
              <a:t>Fail: return failure after optional timeout</a:t>
            </a:r>
          </a:p>
          <a:p>
            <a:pPr algn="l"/>
            <a:r>
              <a:rPr lang="en-US" sz="1600" dirty="0"/>
              <a:t>Copy: copy (subfield of) variable to (subfield of) variable</a:t>
            </a:r>
          </a:p>
          <a:p>
            <a:pPr algn="l"/>
            <a:r>
              <a:rPr lang="en-US" sz="1600" dirty="0"/>
              <a:t>Equal, </a:t>
            </a:r>
            <a:r>
              <a:rPr lang="en-US" sz="1600" dirty="0" err="1"/>
              <a:t>GreaterThan</a:t>
            </a:r>
            <a:r>
              <a:rPr lang="en-US" sz="1600" dirty="0"/>
              <a:t>, </a:t>
            </a:r>
            <a:r>
              <a:rPr lang="en-US" sz="1600" dirty="0" err="1"/>
              <a:t>GreaterThanOrEqual</a:t>
            </a:r>
            <a:r>
              <a:rPr lang="en-US" sz="1600" dirty="0"/>
              <a:t>, </a:t>
            </a:r>
            <a:r>
              <a:rPr lang="en-US" sz="1600" dirty="0" err="1"/>
              <a:t>LessThan</a:t>
            </a:r>
            <a:r>
              <a:rPr lang="en-US" sz="1600" dirty="0"/>
              <a:t>, </a:t>
            </a:r>
            <a:r>
              <a:rPr lang="en-US" sz="1600" dirty="0" err="1"/>
              <a:t>LessThanOrEqual</a:t>
            </a:r>
            <a:r>
              <a:rPr lang="en-US" sz="1600" dirty="0"/>
              <a:t>: compare two variables (or fields thereof)</a:t>
            </a:r>
          </a:p>
          <a:p>
            <a:pPr algn="l"/>
            <a:r>
              <a:rPr lang="en-US" sz="1600" dirty="0"/>
              <a:t>Input: allow user to set variable</a:t>
            </a:r>
          </a:p>
          <a:p>
            <a:pPr algn="l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15076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1C41BD-C5C5-9A3D-85B4-A711248D95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F0C35-C5C8-9382-4961-119DDF9CC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oac-tree: variables</a:t>
            </a: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D276E51-D08F-A5D0-E2DF-50F3A9141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088" y="1314450"/>
            <a:ext cx="5007024" cy="3129508"/>
          </a:xfrm>
        </p:spPr>
        <p:txBody>
          <a:bodyPr/>
          <a:lstStyle/>
          <a:p>
            <a:pPr algn="l"/>
            <a:r>
              <a:rPr lang="en-US" sz="1600" dirty="0"/>
              <a:t>Each procedure contains a workspace with a flat list of named, </a:t>
            </a:r>
            <a:r>
              <a:rPr lang="en-US" sz="1600" dirty="0" err="1"/>
              <a:t>threadsafe</a:t>
            </a:r>
            <a:r>
              <a:rPr lang="en-US" sz="1600" dirty="0"/>
              <a:t> variables that can be accessed by all instructions in the procedure</a:t>
            </a:r>
          </a:p>
          <a:p>
            <a:pPr algn="l"/>
            <a:r>
              <a:rPr lang="en-US" sz="1600" dirty="0"/>
              <a:t>Variables have a common API, where you read/write (subfields of) an </a:t>
            </a:r>
            <a:r>
              <a:rPr lang="en-US" sz="1600" dirty="0" err="1"/>
              <a:t>AnyValue</a:t>
            </a:r>
            <a:r>
              <a:rPr lang="en-US" sz="1600" dirty="0"/>
              <a:t>:</a:t>
            </a:r>
          </a:p>
          <a:p>
            <a:pPr algn="l"/>
            <a:endParaRPr lang="en-US" sz="1600" dirty="0"/>
          </a:p>
          <a:p>
            <a:pPr algn="l"/>
            <a:endParaRPr lang="en-US" sz="1600" dirty="0"/>
          </a:p>
          <a:p>
            <a:pPr algn="l"/>
            <a:r>
              <a:rPr lang="en-US" sz="1600" dirty="0"/>
              <a:t>Local: in-memory storage of </a:t>
            </a:r>
            <a:r>
              <a:rPr lang="en-US" sz="1600" dirty="0" err="1"/>
              <a:t>AnyValue</a:t>
            </a:r>
            <a:endParaRPr lang="en-US" sz="1600" dirty="0"/>
          </a:p>
          <a:p>
            <a:pPr algn="l"/>
            <a:r>
              <a:rPr lang="en-US" sz="1600" dirty="0"/>
              <a:t>File: JSON encoded storage of </a:t>
            </a:r>
            <a:r>
              <a:rPr lang="en-US" sz="1600" dirty="0" err="1"/>
              <a:t>AnyValue</a:t>
            </a:r>
            <a:r>
              <a:rPr lang="en-US" sz="1600" dirty="0"/>
              <a:t> in a file</a:t>
            </a:r>
            <a:br>
              <a:rPr lang="en-US" sz="1600" dirty="0"/>
            </a:br>
            <a:endParaRPr lang="en-US" sz="1600" dirty="0"/>
          </a:p>
          <a:p>
            <a:pPr algn="l"/>
            <a:endParaRPr lang="en-US"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B77F71-FB8F-E058-119A-5E8209DAEF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821317"/>
            <a:ext cx="2736304" cy="26295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6E4984-DDBA-79FC-5524-72E4B08BBA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088" y="2787774"/>
            <a:ext cx="5496605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19770"/>
      </p:ext>
    </p:extLst>
  </p:cSld>
  <p:clrMapOvr>
    <a:masterClrMapping/>
  </p:clrMapOvr>
</p:sld>
</file>

<file path=ppt/theme/theme1.xml><?xml version="1.0" encoding="utf-8"?>
<a:theme xmlns:a="http://schemas.openxmlformats.org/drawingml/2006/main" name="ITER_Scientific_and_General_Presentation_N4CUXK_v1_2">
  <a:themeElements>
    <a:clrScheme name="ITER_PPTemplate (2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TER_PPTemplate (2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200" dirty="0" err="1" smtClean="0">
            <a:latin typeface="+mn-lt"/>
          </a:defRPr>
        </a:defPPr>
      </a:lstStyle>
    </a:txDef>
  </a:objectDefaults>
  <a:extraClrSchemeLst>
    <a:extraClrScheme>
      <a:clrScheme name="ITER_PPTemplate (2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TER_Scientific_and_General_Presentation_N4CUXK_v1_8 (3).pptx" id="{84690348-23F2-4165-BCE0-733FB791AA1E}" vid="{99E8E174-E2F5-4CD3-9D90-FE22B1137E7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ITER_Scientific_and_General_Presentation_N4CUXK_v1_8</Template>
  <TotalTime>5413</TotalTime>
  <Words>584</Words>
  <Application>Microsoft Office PowerPoint</Application>
  <PresentationFormat>On-screen Show (16:9)</PresentationFormat>
  <Paragraphs>116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Century Gothic</vt:lpstr>
      <vt:lpstr>ITER_Scientific_and_General_Presentation_N4CUXK_v1_2</vt:lpstr>
      <vt:lpstr>oac-tree</vt:lpstr>
      <vt:lpstr>Overview</vt:lpstr>
      <vt:lpstr>Framework overview</vt:lpstr>
      <vt:lpstr>Behavior trees: instruction trees</vt:lpstr>
      <vt:lpstr>Behavior trees: control flow</vt:lpstr>
      <vt:lpstr>Behavior trees: control flow</vt:lpstr>
      <vt:lpstr>oac-tree: base instructions</vt:lpstr>
      <vt:lpstr>oac-tree: base actions</vt:lpstr>
      <vt:lpstr>oac-tree: variables</vt:lpstr>
      <vt:lpstr>oac-tree-epics</vt:lpstr>
      <vt:lpstr>oac-tree-mathexpr</vt:lpstr>
      <vt:lpstr>oac-tree GUI</vt:lpstr>
      <vt:lpstr>Example patterns: building blocks</vt:lpstr>
      <vt:lpstr>Example patterns</vt:lpstr>
      <vt:lpstr>Example patterns</vt:lpstr>
      <vt:lpstr>Example patterns</vt:lpstr>
      <vt:lpstr>Example patterns</vt:lpstr>
      <vt:lpstr>Example patterns</vt:lpstr>
      <vt:lpstr>Example patterns</vt:lpstr>
      <vt:lpstr>Example patterns</vt:lpstr>
      <vt:lpstr>Example patterns</vt:lpstr>
      <vt:lpstr>Future plans</vt:lpstr>
      <vt:lpstr>Links</vt:lpstr>
    </vt:vector>
  </TitlesOfParts>
  <Company>ITER ORGANISATION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Sequencer training</dc:title>
  <dc:creator>Van Herck Walter</dc:creator>
  <cp:lastModifiedBy>Van Herck Walter</cp:lastModifiedBy>
  <cp:revision>122</cp:revision>
  <cp:lastPrinted>2013-12-05T09:32:24Z</cp:lastPrinted>
  <dcterms:created xsi:type="dcterms:W3CDTF">2024-05-03T07:34:43Z</dcterms:created>
  <dcterms:modified xsi:type="dcterms:W3CDTF">2026-04-23T19:28:24Z</dcterms:modified>
</cp:coreProperties>
</file>