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6" r:id="rId4"/>
    <p:sldId id="287" r:id="rId5"/>
    <p:sldId id="288" r:id="rId6"/>
    <p:sldId id="289" r:id="rId7"/>
    <p:sldId id="260" r:id="rId8"/>
    <p:sldId id="290" r:id="rId9"/>
    <p:sldId id="291" r:id="rId10"/>
    <p:sldId id="292" r:id="rId11"/>
    <p:sldId id="293" r:id="rId12"/>
    <p:sldId id="294" r:id="rId13"/>
    <p:sldId id="297" r:id="rId14"/>
    <p:sldId id="296" r:id="rId15"/>
    <p:sldId id="295" r:id="rId16"/>
    <p:sldId id="2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869FB-2945-4F10-8904-29087F4CE19E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555D-385E-4CFA-9BC0-9C2DC4D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B9A-F81E-4440-BDED-9BA4C420D69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84B4-982F-4BFE-B0C4-CFE3DA9F4219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0519-9A7C-442D-9F11-88D0D81E1D8E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45AF-1098-467F-9087-477835A0A22A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6AC-4BE9-4839-8FA1-C95270D80ACC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266C-CD0C-404C-834F-91A150383C3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24AD-85E8-41AC-B891-3AE7AE50CCA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CC34-14C6-48CB-A350-02E5DD550617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CAD-2D1D-46E0-9BD6-F824C94E7E06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B99-B71A-4FFD-A202-FFEC51F36A6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6B04-F03C-496C-8BA2-CFE422FCA2D5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879200"/>
            <a:ext cx="4396339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2" y="1879200"/>
            <a:ext cx="4575600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AB8-E15D-4E49-8BF1-48EF9F4FF5DA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FC3-4799-4ADF-B29D-80CB1C0A5516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E6CB-3FD5-4F5B-93CB-CE17FE34C42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2BC3-4582-43E9-A259-AAE1AA3F94D5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6A0D-78F0-4F86-A69A-FCDE376979B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D7B-3DAD-4D19-AE7F-6EB3EF74D3BB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2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872000"/>
            <a:ext cx="8946541" cy="437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239603-A030-4CC3-9DA2-96785DC6FE3A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90739" y="6244813"/>
            <a:ext cx="656278" cy="34705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132046" cy="3329581"/>
          </a:xfrm>
        </p:spPr>
        <p:txBody>
          <a:bodyPr/>
          <a:lstStyle/>
          <a:p>
            <a:r>
              <a:rPr lang="en-US" dirty="0"/>
              <a:t>OPC UA Security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From Encryption Basics to Secure EPICS Integration</a:t>
            </a:r>
          </a:p>
          <a:p>
            <a:r>
              <a:rPr lang="en-US" cap="none" dirty="0"/>
              <a:t>Ralph Lange</a:t>
            </a:r>
          </a:p>
        </p:txBody>
      </p:sp>
      <p:pic>
        <p:nvPicPr>
          <p:cNvPr id="5" name="Picture 4" descr="File:ESS Logo Frugal Blue cmyk.pn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4" y="835750"/>
            <a:ext cx="1234628" cy="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ile:ITER Logo NoonYellow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75" y="874891"/>
            <a:ext cx="1121877" cy="5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3" y="728063"/>
            <a:ext cx="2113929" cy="1117331"/>
          </a:xfrm>
          <a:prstGeom prst="rect">
            <a:avLst/>
          </a:prstGeom>
        </p:spPr>
      </p:pic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87" y="881811"/>
            <a:ext cx="1604200" cy="5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41F044A5-D906-F026-9CE5-F72E676731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0501" y="869285"/>
            <a:ext cx="1346153" cy="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1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E388-1F86-ABD1-C0DA-AFFCCD3B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Mapping: Validation &amp;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D364B-1615-F893-2D06-849A254E5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X.509 Cert</a:t>
            </a:r>
            <a:br>
              <a:rPr lang="en-US" dirty="0"/>
            </a:br>
            <a:r>
              <a:rPr lang="en-GB" dirty="0"/>
              <a:t>Issuer Name and Digital Signature</a:t>
            </a:r>
          </a:p>
          <a:p>
            <a:r>
              <a:rPr lang="en-GB" b="1" dirty="0"/>
              <a:t>Passport</a:t>
            </a:r>
            <a:br>
              <a:rPr lang="en-GB" dirty="0"/>
            </a:br>
            <a:r>
              <a:rPr lang="en-GB" dirty="0"/>
              <a:t>Government Seal and Issuing Authority (e.g., Dept. of State)</a:t>
            </a:r>
          </a:p>
          <a:p>
            <a:endParaRPr lang="en-GB" dirty="0"/>
          </a:p>
          <a:p>
            <a:r>
              <a:rPr lang="en-GB" dirty="0"/>
              <a:t>You trust the Passport because you trust the Government that signed it.</a:t>
            </a:r>
            <a:br>
              <a:rPr lang="en-GB" dirty="0"/>
            </a:br>
            <a:r>
              <a:rPr lang="en-GB" dirty="0"/>
              <a:t>In OPC UA, you trust the Certificate because you have the CA’s Certificate in your </a:t>
            </a:r>
            <a:r>
              <a:rPr lang="en-GB" b="1" dirty="0"/>
              <a:t>Trusted</a:t>
            </a:r>
            <a:r>
              <a:rPr lang="en-GB" dirty="0"/>
              <a:t> folder.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57D3-68FE-7061-B191-91917556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9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D485-83B1-EE70-49E0-0D4A47E7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OPC UA: The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56038-963A-EBBB-776B-517C0C1CB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Get Endpoints</a:t>
            </a:r>
            <a:br>
              <a:rPr lang="en-GB" b="1" dirty="0"/>
            </a:br>
            <a:r>
              <a:rPr lang="en-GB" dirty="0"/>
              <a:t>Client asks Server for security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Open Secure Channel</a:t>
            </a:r>
            <a:br>
              <a:rPr lang="en-GB" b="1" dirty="0"/>
            </a:br>
            <a:r>
              <a:rPr lang="en-GB" dirty="0"/>
              <a:t>Client and Server exchange certificates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Check Trust</a:t>
            </a:r>
            <a:br>
              <a:rPr lang="en-GB" b="1" dirty="0"/>
            </a:br>
            <a:r>
              <a:rPr lang="en-GB" dirty="0"/>
              <a:t>Both sides check if the received cert is in their "Trusted" list</a:t>
            </a:r>
            <a:br>
              <a:rPr lang="en-GB" dirty="0"/>
            </a:br>
            <a:r>
              <a:rPr lang="en-GB" dirty="0"/>
              <a:t>(or signed by a trusted CA)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Create Session</a:t>
            </a:r>
            <a:br>
              <a:rPr lang="en-GB" b="1" dirty="0"/>
            </a:br>
            <a:r>
              <a:rPr lang="en-GB" dirty="0"/>
              <a:t>Identity is verified</a:t>
            </a:r>
            <a:br>
              <a:rPr lang="en-GB" dirty="0"/>
            </a:br>
            <a:r>
              <a:rPr lang="en-GB" dirty="0"/>
              <a:t>Encrypted communication begins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B9F9F-591B-B3A8-0C24-C2051658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2E45A-AECC-D6EC-51B4-4BE9C632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5" b="89941" l="9961" r="89941">
                        <a14:foregroundMark x1="33789" y1="10449" x2="33789" y2="10449"/>
                        <a14:foregroundMark x1="32910" y1="8203" x2="38477" y2="7715"/>
                        <a14:foregroundMark x1="73535" y1="50684" x2="78223" y2="49902"/>
                        <a14:foregroundMark x1="81543" y1="49902" x2="85742" y2="48535"/>
                        <a14:foregroundMark x1="79199" y1="54004" x2="86230" y2="53613"/>
                        <a14:foregroundMark x1="84570" y1="47461" x2="84570" y2="47461"/>
                        <a14:foregroundMark x1="35352" y1="86426" x2="33691" y2="87793"/>
                        <a14:foregroundMark x1="79980" y1="46875" x2="80176" y2="46875"/>
                        <a14:foregroundMark x1="80176" y1="46387" x2="81407" y2="52129"/>
                        <a14:foregroundMark x1="81641" y1="53223" x2="82520" y2="52832"/>
                        <a14:foregroundMark x1="84570" y1="53223" x2="82520" y2="52734"/>
                        <a14:foregroundMark x1="83496" y1="52441" x2="84375" y2="52734"/>
                        <a14:foregroundMark x1="85645" y1="48438" x2="84277" y2="51660"/>
                        <a14:foregroundMark x1="82129" y1="53906" x2="84277" y2="54102"/>
                        <a14:foregroundMark x1="81934" y1="54199" x2="84277" y2="54199"/>
                        <a14:foregroundMark x1="79980" y1="55371" x2="82129" y2="54102"/>
                        <a14:foregroundMark x1="82129" y1="54492" x2="84570" y2="54199"/>
                        <a14:foregroundMark x1="83496" y1="48047" x2="85742" y2="47559"/>
                        <a14:foregroundMark x1="80371" y1="46484" x2="81348" y2="48047"/>
                        <a14:foregroundMark x1="41895" y1="89551" x2="47461" y2="895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4099897"/>
            <a:ext cx="2370056" cy="2370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F0CAB6-F76C-231F-1074-D6831D43E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6" b="89941" l="9961" r="89941">
                        <a14:foregroundMark x1="54297" y1="52734" x2="53027" y2="56934"/>
                        <a14:foregroundMark x1="50879" y1="57227" x2="57422" y2="58691"/>
                        <a14:foregroundMark x1="57715" y1="58691" x2="57813" y2="60254"/>
                        <a14:foregroundMark x1="56543" y1="59473" x2="57617" y2="60254"/>
                        <a14:foregroundMark x1="69629" y1="53125" x2="69629" y2="53125"/>
                        <a14:foregroundMark x1="77441" y1="53516" x2="77441" y2="53516"/>
                        <a14:foregroundMark x1="82520" y1="51855" x2="82324" y2="51758"/>
                        <a14:foregroundMark x1="78418" y1="51855" x2="78418" y2="51855"/>
                        <a14:foregroundMark x1="79492" y1="52344" x2="79492" y2="52344"/>
                        <a14:foregroundMark x1="79395" y1="51660" x2="81836" y2="49219"/>
                        <a14:foregroundMark x1="82520" y1="49219" x2="82324" y2="49219"/>
                        <a14:foregroundMark x1="82031" y1="49219" x2="79785" y2="49219"/>
                        <a14:foregroundMark x1="76660" y1="52637" x2="76660" y2="52637"/>
                        <a14:foregroundMark x1="77930" y1="51074" x2="77930" y2="51074"/>
                        <a14:foregroundMark x1="77246" y1="50000" x2="77246" y2="50000"/>
                        <a14:foregroundMark x1="82031" y1="49902" x2="82031" y2="50098"/>
                        <a14:foregroundMark x1="81152" y1="52930" x2="81152" y2="52930"/>
                        <a14:foregroundMark x1="80859" y1="53906" x2="80859" y2="53906"/>
                        <a14:foregroundMark x1="80957" y1="53223" x2="80957" y2="53223"/>
                        <a14:foregroundMark x1="80859" y1="53809" x2="80859" y2="53809"/>
                        <a14:foregroundMark x1="78711" y1="54297" x2="78711" y2="54297"/>
                        <a14:foregroundMark x1="76855" y1="54883" x2="76855" y2="54883"/>
                        <a14:foregroundMark x1="79395" y1="55664" x2="79395" y2="55664"/>
                        <a14:foregroundMark x1="80664" y1="55176" x2="80664" y2="55176"/>
                        <a14:foregroundMark x1="79199" y1="57520" x2="79199" y2="57520"/>
                        <a14:foregroundMark x1="79492" y1="57813" x2="79492" y2="57813"/>
                        <a14:foregroundMark x1="79004" y1="58105" x2="79004" y2="58105"/>
                        <a14:foregroundMark x1="78027" y1="57813" x2="78027" y2="57813"/>
                        <a14:foregroundMark x1="74219" y1="56836" x2="74219" y2="56836"/>
                        <a14:foregroundMark x1="75000" y1="57910" x2="75000" y2="57910"/>
                        <a14:foregroundMark x1="76758" y1="58398" x2="76758" y2="58398"/>
                        <a14:foregroundMark x1="77148" y1="58105" x2="77148" y2="58105"/>
                        <a14:foregroundMark x1="51367" y1="59277" x2="51367" y2="59277"/>
                        <a14:foregroundMark x1="51855" y1="59863" x2="51855" y2="59863"/>
                        <a14:foregroundMark x1="52441" y1="60254" x2="52441" y2="60254"/>
                        <a14:foregroundMark x1="52930" y1="60645" x2="52930" y2="60645"/>
                        <a14:foregroundMark x1="53320" y1="60938" x2="53320" y2="60938"/>
                        <a14:foregroundMark x1="56348" y1="59766" x2="56348" y2="59766"/>
                        <a14:foregroundMark x1="55664" y1="60156" x2="55664" y2="60156"/>
                        <a14:foregroundMark x1="55273" y1="60547" x2="55273" y2="60547"/>
                        <a14:foregroundMark x1="54980" y1="60645" x2="54980" y2="60645"/>
                        <a14:foregroundMark x1="54004" y1="60645" x2="54004" y2="60645"/>
                        <a14:foregroundMark x1="80469" y1="54395" x2="80469" y2="54395"/>
                        <a14:foregroundMark x1="38086" y1="49902" x2="38086" y2="49902"/>
                        <a14:foregroundMark x1="61914" y1="20117" x2="61914" y2="20117"/>
                        <a14:foregroundMark x1="59375" y1="9766" x2="59375" y2="9766"/>
                        <a14:foregroundMark x1="16992" y1="82324" x2="16992" y2="82324"/>
                        <a14:backgroundMark x1="79492" y1="47852" x2="77441" y2="49609"/>
                        <a14:backgroundMark x1="54883" y1="62109" x2="54883" y2="62109"/>
                        <a14:backgroundMark x1="55762" y1="61133" x2="55762" y2="61133"/>
                        <a14:backgroundMark x1="81738" y1="55566" x2="81738" y2="55566"/>
                        <a14:backgroundMark x1="81445" y1="55469" x2="81348" y2="55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7558" y="4224410"/>
            <a:ext cx="2121031" cy="21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7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AA4C-3B1D-EC40-2FC0-33B470FD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Policies in OPC 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811C-C950-DDF1-383F-BA8CE9CD2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None</a:t>
            </a:r>
            <a:br>
              <a:rPr lang="en-GB" b="1" dirty="0"/>
            </a:br>
            <a:r>
              <a:rPr lang="en-GB" dirty="0"/>
              <a:t>No security – data in cleartext</a:t>
            </a:r>
          </a:p>
          <a:p>
            <a:r>
              <a:rPr lang="en-GB" b="1" dirty="0"/>
              <a:t>Sign</a:t>
            </a:r>
            <a:br>
              <a:rPr lang="en-GB" b="1" dirty="0"/>
            </a:br>
            <a:r>
              <a:rPr lang="en-GB" dirty="0"/>
              <a:t>Ensures data isn't tampered with, but still cleartext on the network</a:t>
            </a:r>
          </a:p>
          <a:p>
            <a:r>
              <a:rPr lang="en-GB" b="1" dirty="0" err="1"/>
              <a:t>SignAndEncrypt</a:t>
            </a:r>
            <a:br>
              <a:rPr lang="en-GB" b="1" dirty="0"/>
            </a:br>
            <a:r>
              <a:rPr lang="en-GB" dirty="0"/>
              <a:t>The gold standard – data </a:t>
            </a:r>
            <a:r>
              <a:rPr lang="en-GB"/>
              <a:t>is private; </a:t>
            </a:r>
            <a:r>
              <a:rPr lang="en-GB" dirty="0"/>
              <a:t>source and integrity are verified</a:t>
            </a:r>
          </a:p>
          <a:p>
            <a:r>
              <a:rPr lang="en-GB" b="1" dirty="0"/>
              <a:t>Algorithms</a:t>
            </a:r>
            <a:br>
              <a:rPr lang="en-GB" b="1" dirty="0"/>
            </a:br>
            <a:r>
              <a:rPr lang="en-GB" dirty="0"/>
              <a:t>Extensible list (to keep up with crypto developments), e.g.</a:t>
            </a:r>
            <a:br>
              <a:rPr lang="en-GB" b="1" dirty="0"/>
            </a:br>
            <a:r>
              <a:rPr lang="en-GB" dirty="0"/>
              <a:t>Basic256Sha256 (common)</a:t>
            </a:r>
            <a:br>
              <a:rPr lang="en-GB" dirty="0"/>
            </a:br>
            <a:r>
              <a:rPr lang="en-GB" dirty="0"/>
              <a:t>Aes128Sha256Rsa15 (older)</a:t>
            </a:r>
            <a:br>
              <a:rPr lang="en-GB" dirty="0"/>
            </a:br>
            <a:r>
              <a:rPr lang="en-GB" dirty="0"/>
              <a:t>…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74A3A-4FA9-6B40-244C-D5800092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8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4B80-86B5-5369-CB2D-E8DF0ACF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Chains of Trust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4DD21-0BFE-D652-1CBA-FC9786C50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easier certificate management, CA signatures can be chained:</a:t>
            </a:r>
          </a:p>
          <a:p>
            <a:pPr marL="0" indent="0">
              <a:buNone/>
            </a:pPr>
            <a:r>
              <a:rPr lang="en-US" b="1" dirty="0" err="1"/>
              <a:t>RootCA</a:t>
            </a:r>
            <a:r>
              <a:rPr lang="en-US" dirty="0"/>
              <a:t>				self-signed root CA certificate – kept in the safe</a:t>
            </a:r>
            <a:br>
              <a:rPr lang="en-GB" dirty="0"/>
            </a:br>
            <a:r>
              <a:rPr lang="en-GB" dirty="0"/>
              <a:t>	</a:t>
            </a:r>
            <a:r>
              <a:rPr lang="en-GB" i="1" dirty="0"/>
              <a:t>signs</a:t>
            </a:r>
            <a:br>
              <a:rPr lang="en-US" i="1" dirty="0"/>
            </a:br>
            <a:r>
              <a:rPr lang="en-US" b="1" dirty="0"/>
              <a:t>CA1</a:t>
            </a:r>
            <a:r>
              <a:rPr lang="en-US" dirty="0"/>
              <a:t>			</a:t>
            </a:r>
            <a:r>
              <a:rPr lang="en-US" b="1" dirty="0"/>
              <a:t>CA2</a:t>
            </a:r>
            <a:r>
              <a:rPr lang="en-US" dirty="0"/>
              <a:t>			</a:t>
            </a:r>
            <a:r>
              <a:rPr lang="en-US" b="1" dirty="0"/>
              <a:t>CA3		</a:t>
            </a:r>
            <a:r>
              <a:rPr lang="en-US" dirty="0"/>
              <a:t>e.g. different locations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signs			signs			signs</a:t>
            </a:r>
            <a:br>
              <a:rPr lang="en-US" i="1" dirty="0"/>
            </a:br>
            <a:r>
              <a:rPr lang="en-US" b="1" dirty="0"/>
              <a:t>CA11</a:t>
            </a:r>
            <a:r>
              <a:rPr lang="en-US" dirty="0"/>
              <a:t>	</a:t>
            </a:r>
            <a:r>
              <a:rPr lang="en-US" b="1" dirty="0"/>
              <a:t>CA12</a:t>
            </a:r>
            <a:r>
              <a:rPr lang="en-US" dirty="0"/>
              <a:t>	</a:t>
            </a:r>
            <a:r>
              <a:rPr lang="en-US" b="1" dirty="0"/>
              <a:t>CA21</a:t>
            </a:r>
            <a:r>
              <a:rPr lang="en-US" dirty="0"/>
              <a:t>	</a:t>
            </a:r>
            <a:r>
              <a:rPr lang="en-US" b="1" dirty="0"/>
              <a:t>CA22</a:t>
            </a:r>
            <a:r>
              <a:rPr lang="en-US" dirty="0"/>
              <a:t>	</a:t>
            </a:r>
            <a:r>
              <a:rPr lang="en-US" b="1" dirty="0"/>
              <a:t>CA31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i="1" dirty="0"/>
              <a:t>sign</a:t>
            </a:r>
            <a:br>
              <a:rPr lang="en-US" i="1" dirty="0"/>
            </a:br>
            <a:r>
              <a:rPr lang="en-US" b="1" dirty="0"/>
              <a:t>100s of client and server certificates</a:t>
            </a:r>
          </a:p>
          <a:p>
            <a:r>
              <a:rPr lang="en-US" dirty="0"/>
              <a:t>For verification, peers need the complete chain of CA certificates from the presented server or client certificate to the root CA</a:t>
            </a:r>
          </a:p>
          <a:p>
            <a:r>
              <a:rPr lang="en-US" dirty="0"/>
              <a:t>Certificate Revocation Lists (CRLs) are signed by a CA and distributed to invalidate specific signatures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ECF3F-3B6B-5F2A-AB41-825CD1AE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2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081A-821B-F1A1-2DF6-012186DE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PKI File Store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D1602-F8C3-5390-482C-096D3ADAC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PKI = Public Key Infrastructure</a:t>
            </a:r>
            <a:br>
              <a:rPr lang="en-US" dirty="0"/>
            </a:br>
            <a:r>
              <a:rPr lang="en-US" dirty="0"/>
              <a:t>tools and procedures to </a:t>
            </a:r>
            <a:r>
              <a:rPr lang="en-GB" dirty="0"/>
              <a:t>manage public keys for encryption</a:t>
            </a:r>
          </a:p>
          <a:p>
            <a:r>
              <a:rPr lang="en-GB" dirty="0"/>
              <a:t>PKI File Store for OPC UA</a:t>
            </a:r>
            <a:br>
              <a:rPr lang="en-GB" dirty="0"/>
            </a:br>
            <a:r>
              <a:rPr lang="en-GB" dirty="0"/>
              <a:t>Standard directory structure for keeping public keys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trusted/certs</a:t>
            </a:r>
            <a:r>
              <a:rPr lang="en-GB" dirty="0"/>
              <a:t>	trusted peer and CA certificates of the other side</a:t>
            </a:r>
            <a:br>
              <a:rPr lang="en-GB" dirty="0"/>
            </a:br>
            <a:r>
              <a:rPr lang="en-GB" b="1" dirty="0"/>
              <a:t>trusted/</a:t>
            </a:r>
            <a:r>
              <a:rPr lang="en-GB" b="1" dirty="0" err="1"/>
              <a:t>crl</a:t>
            </a:r>
            <a:r>
              <a:rPr lang="en-GB" dirty="0"/>
              <a:t>		revocation lists for the CAs in </a:t>
            </a:r>
            <a:r>
              <a:rPr lang="en-GB" b="1" dirty="0"/>
              <a:t>trusted/certs</a:t>
            </a:r>
            <a:br>
              <a:rPr lang="en-GB" b="1" dirty="0"/>
            </a:br>
            <a:br>
              <a:rPr lang="en-GB" dirty="0"/>
            </a:br>
            <a:r>
              <a:rPr lang="en-GB" b="1" dirty="0"/>
              <a:t>issuers/certs	</a:t>
            </a:r>
            <a:r>
              <a:rPr lang="en-GB" dirty="0"/>
              <a:t>intermediate CA certificates for the own certificate</a:t>
            </a:r>
            <a:br>
              <a:rPr lang="en-GB" dirty="0"/>
            </a:br>
            <a:r>
              <a:rPr lang="en-GB" b="1" dirty="0"/>
              <a:t>issuers/</a:t>
            </a:r>
            <a:r>
              <a:rPr lang="en-GB" b="1" dirty="0" err="1"/>
              <a:t>crl</a:t>
            </a:r>
            <a:r>
              <a:rPr lang="en-GB" b="1" dirty="0"/>
              <a:t>		</a:t>
            </a:r>
            <a:r>
              <a:rPr lang="en-GB" dirty="0"/>
              <a:t>revocation lists for the intermediate CAs</a:t>
            </a:r>
          </a:p>
          <a:p>
            <a:r>
              <a:rPr lang="en-GB" dirty="0"/>
              <a:t>Certificates and CRLs must be in DER format</a:t>
            </a:r>
            <a:br>
              <a:rPr lang="en-GB" dirty="0"/>
            </a:br>
            <a:r>
              <a:rPr lang="en-GB" dirty="0"/>
              <a:t>Keys must be in PEM format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1D53A-60E2-1E33-605C-C0D32DFE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8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2191-BB99-6A22-0C61-AE888EF4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Reasons Why Connections Fail</a:t>
            </a:r>
            <a:br>
              <a:rPr lang="en-GB" dirty="0"/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Be prepared for a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*lot*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of frustration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ADA57-2E81-A8ED-2D87-943E65BCE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Untrusted Certificate:</a:t>
            </a:r>
            <a:r>
              <a:rPr lang="en-GB" dirty="0"/>
              <a:t> The Server's cert is not in the Client’s trusted/certs folder (or vice versa)</a:t>
            </a:r>
          </a:p>
          <a:p>
            <a:r>
              <a:rPr lang="en-GB" b="1" dirty="0"/>
              <a:t>Hostname Mismatch:</a:t>
            </a:r>
            <a:r>
              <a:rPr lang="en-GB" dirty="0"/>
              <a:t> Connecting via IP, but the certificate only lists the DNS hostname</a:t>
            </a:r>
          </a:p>
          <a:p>
            <a:r>
              <a:rPr lang="en-GB" b="1" dirty="0"/>
              <a:t>URN Mismatch:</a:t>
            </a:r>
            <a:r>
              <a:rPr lang="en-GB" dirty="0"/>
              <a:t> The URN that the IOC uses does not exactly match the one in the certificate</a:t>
            </a:r>
          </a:p>
          <a:p>
            <a:r>
              <a:rPr lang="en-GB" b="1" dirty="0"/>
              <a:t>Clock Desync (NTP):</a:t>
            </a:r>
            <a:r>
              <a:rPr lang="en-GB" dirty="0"/>
              <a:t> If the Linux system time is 2010, but the cert was created in 2024, the cert is "not yet valid"</a:t>
            </a:r>
          </a:p>
          <a:p>
            <a:r>
              <a:rPr lang="en-GB" b="1" dirty="0"/>
              <a:t>Expired Certificate:</a:t>
            </a:r>
            <a:r>
              <a:rPr lang="en-GB" dirty="0"/>
              <a:t> The "Valid Until" date has passed</a:t>
            </a:r>
          </a:p>
          <a:p>
            <a:r>
              <a:rPr lang="en-GB" b="1" dirty="0"/>
              <a:t>CRL (Revocation List):</a:t>
            </a:r>
            <a:r>
              <a:rPr lang="en-GB" dirty="0"/>
              <a:t> The system is trying to check if the cert was revoked but doesn’t have a valid Revocation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10C2-2F8D-8483-D7B0-3491240E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5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E646-5AF1-D8CC-8718-91323B36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Fasten Your Seat Belts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559A6-D59B-D594-DD4C-A0EC94C00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now extend the OPC UA connection from the basic training to use Secure OPC UA between the IOC and the UA Demo server</a:t>
            </a:r>
          </a:p>
          <a:p>
            <a:r>
              <a:rPr lang="en-US" dirty="0"/>
              <a:t>You can follow along in the Training VM</a:t>
            </a:r>
            <a:br>
              <a:rPr lang="en-US" dirty="0"/>
            </a:br>
            <a:r>
              <a:rPr lang="en-US" dirty="0"/>
              <a:t>or watch and do it yourself later</a:t>
            </a:r>
          </a:p>
          <a:p>
            <a:endParaRPr lang="en-US" dirty="0"/>
          </a:p>
          <a:p>
            <a:r>
              <a:rPr lang="en-US" dirty="0"/>
              <a:t>But first: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Any questions up to this point ??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4FAD7-5E00-5675-DC40-CCF931BF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0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Cryptography</a:t>
            </a:r>
            <a:br>
              <a:rPr lang="en-US" dirty="0"/>
            </a:br>
            <a:r>
              <a:rPr lang="en-US" sz="2800" i="1" dirty="0"/>
              <a:t>Encryption 101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Simplest traditional form:</a:t>
            </a:r>
            <a:br>
              <a:rPr lang="en-GB" dirty="0"/>
            </a:br>
            <a:r>
              <a:rPr lang="en-GB" b="1" dirty="0"/>
              <a:t>Symmetric (shared key)</a:t>
            </a:r>
            <a:r>
              <a:rPr lang="en-GB" dirty="0"/>
              <a:t> encryption</a:t>
            </a:r>
          </a:p>
          <a:p>
            <a:pPr lvl="1"/>
            <a:r>
              <a:rPr lang="en-GB" dirty="0"/>
              <a:t>Both peers use the same key</a:t>
            </a:r>
          </a:p>
          <a:p>
            <a:pPr lvl="1"/>
            <a:r>
              <a:rPr lang="en-GB" dirty="0"/>
              <a:t>Key needs to be shared using a secure path</a:t>
            </a:r>
          </a:p>
          <a:p>
            <a:pPr>
              <a:spcBef>
                <a:spcPts val="2400"/>
              </a:spcBef>
            </a:pPr>
            <a:r>
              <a:rPr lang="en-US" dirty="0"/>
              <a:t>Base of modern security:</a:t>
            </a:r>
            <a:br>
              <a:rPr lang="en-US" dirty="0"/>
            </a:br>
            <a:r>
              <a:rPr lang="en-US" b="1" dirty="0"/>
              <a:t>Asymmetric (key pairs)</a:t>
            </a:r>
            <a:r>
              <a:rPr lang="en-US" dirty="0"/>
              <a:t> encryption</a:t>
            </a:r>
          </a:p>
          <a:p>
            <a:pPr lvl="1"/>
            <a:r>
              <a:rPr lang="en-US" dirty="0"/>
              <a:t>Uses complex mathematical </a:t>
            </a:r>
            <a:r>
              <a:rPr lang="en-US" i="1" dirty="0"/>
              <a:t>one-way</a:t>
            </a:r>
            <a:r>
              <a:rPr lang="en-US" dirty="0"/>
              <a:t> calculations/algorithms</a:t>
            </a:r>
          </a:p>
          <a:p>
            <a:pPr lvl="1"/>
            <a:r>
              <a:rPr lang="en-US" dirty="0"/>
              <a:t>What key A encrypts, </a:t>
            </a:r>
            <a:r>
              <a:rPr lang="en-US" i="1" dirty="0"/>
              <a:t>only</a:t>
            </a:r>
            <a:r>
              <a:rPr lang="en-US" dirty="0"/>
              <a:t> key B can decrypt</a:t>
            </a:r>
            <a:br>
              <a:rPr lang="en-US" dirty="0"/>
            </a:br>
            <a:r>
              <a:rPr lang="en-US" dirty="0"/>
              <a:t>What key B encrypts, </a:t>
            </a:r>
            <a:r>
              <a:rPr lang="en-US" i="1" dirty="0"/>
              <a:t>only</a:t>
            </a:r>
            <a:r>
              <a:rPr lang="en-US" dirty="0"/>
              <a:t> key A can decrypt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5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22A54-A69A-9AB8-3ECA-1697D3F77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AB56-25F2-2113-BB8E-2A104AB5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Foundation: Asymmetric Key Pairs</a:t>
            </a:r>
            <a:br>
              <a:rPr lang="en-US" dirty="0"/>
            </a:br>
            <a:r>
              <a:rPr lang="en-US" sz="2800" i="1" dirty="0"/>
              <a:t>Used for modern security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F018CA-63C3-D095-74BF-49AF239D7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Public key</a:t>
            </a:r>
          </a:p>
          <a:p>
            <a:pPr lvl="1"/>
            <a:r>
              <a:rPr lang="en-GB" dirty="0"/>
              <a:t>Shared with everyone</a:t>
            </a:r>
          </a:p>
          <a:p>
            <a:pPr lvl="1"/>
            <a:r>
              <a:rPr lang="en-GB" dirty="0"/>
              <a:t>Used to </a:t>
            </a:r>
            <a:r>
              <a:rPr lang="en-GB" i="1" dirty="0"/>
              <a:t>Encrypt</a:t>
            </a:r>
            <a:r>
              <a:rPr lang="en-GB" dirty="0"/>
              <a:t> data or </a:t>
            </a:r>
            <a:r>
              <a:rPr lang="en-GB" i="1" dirty="0"/>
              <a:t>Verify</a:t>
            </a:r>
            <a:r>
              <a:rPr lang="en-GB" dirty="0"/>
              <a:t> a signature</a:t>
            </a:r>
          </a:p>
          <a:p>
            <a:r>
              <a:rPr lang="en-GB" b="1" dirty="0"/>
              <a:t>Private key</a:t>
            </a:r>
          </a:p>
          <a:p>
            <a:pPr lvl="1"/>
            <a:r>
              <a:rPr lang="en-GB" dirty="0"/>
              <a:t>Kept secret on the device</a:t>
            </a:r>
          </a:p>
          <a:p>
            <a:pPr lvl="1"/>
            <a:r>
              <a:rPr lang="en-GB" dirty="0"/>
              <a:t>Used to </a:t>
            </a:r>
            <a:r>
              <a:rPr lang="en-GB" i="1" dirty="0"/>
              <a:t>Decrypt</a:t>
            </a:r>
            <a:r>
              <a:rPr lang="en-GB" dirty="0"/>
              <a:t> data or </a:t>
            </a:r>
            <a:r>
              <a:rPr lang="en-GB" i="1" dirty="0"/>
              <a:t>Create</a:t>
            </a:r>
            <a:r>
              <a:rPr lang="en-GB" dirty="0"/>
              <a:t> a signature.</a:t>
            </a:r>
          </a:p>
          <a:p>
            <a:r>
              <a:rPr lang="en-GB" dirty="0"/>
              <a:t>Key length and algorithm determine the safety level</a:t>
            </a:r>
          </a:p>
          <a:p>
            <a:pPr lvl="1"/>
            <a:r>
              <a:rPr lang="en-GB" dirty="0"/>
              <a:t>Be aware of upcoming quantum computing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0319E-4F85-B48C-D174-287FF284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6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7568E-7CD0-D27F-A5C9-C1932D3AC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C11C-409F-3E73-DAD7-F970CCC3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Encryption vs. Signing</a:t>
            </a:r>
            <a:br>
              <a:rPr lang="en-US" dirty="0"/>
            </a:br>
            <a:r>
              <a:rPr lang="en-US" sz="2800" i="1" dirty="0"/>
              <a:t>Making key pairs useful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B47EA-DFF7-C3CB-C21A-6794B5C26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99268"/>
            <a:ext cx="4396338" cy="576262"/>
          </a:xfrm>
        </p:spPr>
        <p:txBody>
          <a:bodyPr/>
          <a:lstStyle/>
          <a:p>
            <a:r>
              <a:rPr lang="en-US" dirty="0"/>
              <a:t>Encryption</a:t>
            </a:r>
            <a:br>
              <a:rPr lang="en-US" dirty="0"/>
            </a:br>
            <a:r>
              <a:rPr lang="en-US" dirty="0"/>
              <a:t>(Confidentiality)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1070CA-1DB0-9EFF-6B83-3FCE47EC0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713144"/>
            <a:ext cx="4396339" cy="354319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dirty="0"/>
              <a:t>Sender uses Receiver’s </a:t>
            </a:r>
            <a:r>
              <a:rPr lang="en-GB" b="1" dirty="0"/>
              <a:t>Public Key </a:t>
            </a:r>
            <a:r>
              <a:rPr lang="en-GB" dirty="0"/>
              <a:t>to lock the message.</a:t>
            </a:r>
          </a:p>
          <a:p>
            <a:pPr>
              <a:buFont typeface="+mj-lt"/>
              <a:buAutoNum type="arabicPeriod"/>
            </a:pPr>
            <a:r>
              <a:rPr lang="en-GB" dirty="0"/>
              <a:t>Only the Receiver’s </a:t>
            </a:r>
            <a:r>
              <a:rPr lang="en-GB" b="1" dirty="0"/>
              <a:t>Private Key</a:t>
            </a:r>
            <a:br>
              <a:rPr lang="en-GB" b="1" dirty="0"/>
            </a:br>
            <a:r>
              <a:rPr lang="en-GB" dirty="0"/>
              <a:t>can open it.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FE09D5-6300-8B0C-20C4-73816EBEF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1999268"/>
            <a:ext cx="4396339" cy="576262"/>
          </a:xfrm>
        </p:spPr>
        <p:txBody>
          <a:bodyPr/>
          <a:lstStyle/>
          <a:p>
            <a:r>
              <a:rPr lang="en-US" dirty="0"/>
              <a:t>Signing</a:t>
            </a:r>
            <a:br>
              <a:rPr lang="en-US" dirty="0"/>
            </a:br>
            <a:r>
              <a:rPr lang="en-US" dirty="0"/>
              <a:t>(Integrity and Authenticity)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CA9E4F-5398-29A2-EB0F-7AF0471A0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2715157"/>
            <a:ext cx="4396339" cy="354118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dirty="0"/>
              <a:t>Sender hashes the message</a:t>
            </a:r>
          </a:p>
          <a:p>
            <a:pPr>
              <a:buFont typeface="+mj-lt"/>
              <a:buAutoNum type="arabicPeriod"/>
            </a:pPr>
            <a:r>
              <a:rPr lang="en-GB" dirty="0"/>
              <a:t>Sender encrypts it with their own </a:t>
            </a:r>
            <a:r>
              <a:rPr lang="en-GB" b="1" dirty="0"/>
              <a:t>Private Key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dirty="0"/>
              <a:t>Receiver uses Sender’s </a:t>
            </a:r>
            <a:r>
              <a:rPr lang="en-GB" b="1" dirty="0"/>
              <a:t>Public Key</a:t>
            </a:r>
            <a:r>
              <a:rPr lang="en-GB" dirty="0"/>
              <a:t> to decrypt the hash.</a:t>
            </a:r>
          </a:p>
          <a:p>
            <a:pPr>
              <a:buFont typeface="+mj-lt"/>
              <a:buAutoNum type="arabicPeriod"/>
            </a:pPr>
            <a:r>
              <a:rPr lang="en-GB" dirty="0"/>
              <a:t>If it matches, the identity of the sender and the integrity of the message is proven.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C6DB9F-36F1-C851-6CF4-B161DF04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7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E6695-9FC4-2779-3E70-3105ED636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D15F-BE08-0A38-886A-384A516C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Certificates</a:t>
            </a:r>
            <a:br>
              <a:rPr lang="en-US" dirty="0"/>
            </a:br>
            <a:r>
              <a:rPr lang="en-US" sz="2800" i="1" dirty="0"/>
              <a:t>B</a:t>
            </a:r>
            <a:r>
              <a:rPr lang="en-GB" sz="2800" i="1" dirty="0" err="1"/>
              <a:t>inding</a:t>
            </a:r>
            <a:r>
              <a:rPr lang="en-GB" sz="2800" i="1" dirty="0"/>
              <a:t> a Public Key to an Identity</a:t>
            </a:r>
            <a:endParaRPr lang="en-US" sz="28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8C630-A33C-7F64-C2AF-5A525AAB9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72000"/>
            <a:ext cx="5863096" cy="4374000"/>
          </a:xfrm>
        </p:spPr>
        <p:txBody>
          <a:bodyPr>
            <a:normAutofit/>
          </a:bodyPr>
          <a:lstStyle/>
          <a:p>
            <a:r>
              <a:rPr lang="en-GB" dirty="0"/>
              <a:t>How do I know the Public Key I just received actually belongs to the server I think it does?</a:t>
            </a:r>
          </a:p>
          <a:p>
            <a:r>
              <a:rPr lang="en-GB" dirty="0"/>
              <a:t>The Certificate – a "Digital Passport" for your OPC UA Application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 certificate is a digital document that binds a Public Key </a:t>
            </a:r>
            <a:br>
              <a:rPr lang="en-GB" dirty="0"/>
            </a:br>
            <a:r>
              <a:rPr lang="en-GB" dirty="0"/>
              <a:t>to an identity (Application Name, URI, Hostname).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EC6FA-6815-AA3F-FD57-0D0D35F5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CDE520-F746-84E0-1143-24A3210C7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035" y1="34082" x2="25879" y2="35254"/>
                        <a14:foregroundMark x1="25879" y1="35254" x2="19922" y2="38477"/>
                        <a14:foregroundMark x1="32324" y1="46484" x2="24707" y2="49805"/>
                        <a14:foregroundMark x1="24707" y1="49805" x2="24316" y2="51172"/>
                        <a14:foregroundMark x1="33594" y1="43750" x2="22656" y2="44824"/>
                        <a14:foregroundMark x1="29883" y1="61816" x2="22070" y2="57031"/>
                        <a14:foregroundMark x1="22070" y1="57031" x2="20996" y2="54980"/>
                        <a14:foregroundMark x1="34961" y1="57617" x2="37402" y2="59082"/>
                        <a14:foregroundMark x1="54004" y1="40527" x2="55273" y2="51660"/>
                        <a14:foregroundMark x1="66406" y1="37500" x2="63379" y2="523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3351" y="746703"/>
            <a:ext cx="5364594" cy="53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A1DB2-E5C8-D952-140A-212575999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0D52-A9C1-D6A8-8144-13062393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Models: Self-Signed Certificate</a:t>
            </a:r>
            <a:br>
              <a:rPr lang="en-US" dirty="0"/>
            </a:br>
            <a:r>
              <a:rPr lang="en-US" sz="2800" i="1" dirty="0" err="1"/>
              <a:t>Kids’Play</a:t>
            </a:r>
            <a:endParaRPr lang="en-US" sz="2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01EC9-4330-E694-0DD8-6923AF5E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951" y="1872000"/>
            <a:ext cx="5213902" cy="4374000"/>
          </a:xfrm>
        </p:spPr>
        <p:txBody>
          <a:bodyPr>
            <a:noAutofit/>
          </a:bodyPr>
          <a:lstStyle/>
          <a:p>
            <a:r>
              <a:rPr lang="en-GB" dirty="0"/>
              <a:t>I claim I am who I am</a:t>
            </a:r>
            <a:br>
              <a:rPr lang="en-GB" dirty="0"/>
            </a:br>
            <a:r>
              <a:rPr lang="en-GB" dirty="0"/>
              <a:t>I signed the document myself</a:t>
            </a:r>
          </a:p>
          <a:p>
            <a:r>
              <a:rPr lang="en-GB" i="1" dirty="0"/>
              <a:t>Use Case:</a:t>
            </a:r>
            <a:r>
              <a:rPr lang="en-GB" dirty="0"/>
              <a:t> Small labs, internal testing, "Trust on First Use"</a:t>
            </a:r>
          </a:p>
          <a:p>
            <a:endParaRPr lang="en-US" dirty="0"/>
          </a:p>
          <a:p>
            <a:r>
              <a:rPr lang="en-US" dirty="0"/>
              <a:t>Does not scale well: peers need to individually trust every certificate</a:t>
            </a:r>
          </a:p>
          <a:p>
            <a:r>
              <a:rPr lang="en-US" dirty="0"/>
              <a:t>Easy to get working; great for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6806A-899C-62E8-D666-48F093DE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44E83-EA7F-4DAF-BE6F-D3F4CD14E7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40" t="760" r="10102" b="1037"/>
          <a:stretch>
            <a:fillRect/>
          </a:stretch>
        </p:blipFill>
        <p:spPr>
          <a:xfrm>
            <a:off x="646111" y="1746000"/>
            <a:ext cx="4032000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2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Models: CA-Signed Certificate</a:t>
            </a:r>
            <a:br>
              <a:rPr lang="en-US" dirty="0"/>
            </a:br>
            <a:r>
              <a:rPr lang="en-US" sz="2800" i="1" dirty="0"/>
              <a:t>The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72000"/>
            <a:ext cx="5213902" cy="4374000"/>
          </a:xfrm>
        </p:spPr>
        <p:txBody>
          <a:bodyPr>
            <a:noAutofit/>
          </a:bodyPr>
          <a:lstStyle/>
          <a:p>
            <a:r>
              <a:rPr lang="en-GB" dirty="0"/>
              <a:t>A trusted third party (Certificate Authority) verified my ID and signed the document for me</a:t>
            </a:r>
          </a:p>
          <a:p>
            <a:r>
              <a:rPr lang="en-GB" i="1" dirty="0"/>
              <a:t>Use Case:</a:t>
            </a:r>
            <a:r>
              <a:rPr lang="en-GB" dirty="0"/>
              <a:t> Production plants, enterprise-wide security</a:t>
            </a:r>
          </a:p>
          <a:p>
            <a:endParaRPr lang="en-GB" dirty="0"/>
          </a:p>
          <a:p>
            <a:r>
              <a:rPr lang="en-US" dirty="0"/>
              <a:t>Peers only need the CA certificate</a:t>
            </a:r>
          </a:p>
          <a:p>
            <a:r>
              <a:rPr lang="en-US" dirty="0"/>
              <a:t>Adds considerable complexity and maintenance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D7E7EA-2F87-6687-D57E-56E9C5170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44" r="7801"/>
          <a:stretch>
            <a:fillRect/>
          </a:stretch>
        </p:blipFill>
        <p:spPr>
          <a:xfrm>
            <a:off x="7450666" y="1648040"/>
            <a:ext cx="4400023" cy="52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2DFD-859C-3C10-D094-4FAAFB7D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 Mapping: Identification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39A6D-4EFC-D191-D5B1-367E939B2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X.509 Cert</a:t>
            </a:r>
            <a:br>
              <a:rPr lang="en-US" dirty="0"/>
            </a:br>
            <a:r>
              <a:rPr lang="en-GB" dirty="0"/>
              <a:t>Certificate Fields: Subject Name, Application URI, Hostname</a:t>
            </a:r>
          </a:p>
          <a:p>
            <a:r>
              <a:rPr lang="en-GB" b="1" dirty="0"/>
              <a:t>Passport</a:t>
            </a:r>
            <a:br>
              <a:rPr lang="en-GB" dirty="0"/>
            </a:br>
            <a:r>
              <a:rPr lang="en-GB" dirty="0"/>
              <a:t>Full Name, Date of Birth, Place of Residence</a:t>
            </a:r>
          </a:p>
          <a:p>
            <a:endParaRPr lang="en-GB" dirty="0"/>
          </a:p>
          <a:p>
            <a:r>
              <a:rPr lang="en-GB" dirty="0"/>
              <a:t>Both prove </a:t>
            </a:r>
            <a:r>
              <a:rPr lang="en-GB" i="1" dirty="0"/>
              <a:t>who</a:t>
            </a:r>
            <a:r>
              <a:rPr lang="en-GB" dirty="0"/>
              <a:t> the holder is supposed to be.</a:t>
            </a:r>
            <a:br>
              <a:rPr lang="en-GB" dirty="0"/>
            </a:br>
            <a:r>
              <a:rPr lang="en-GB" dirty="0"/>
              <a:t>If the Hostname on the cert doesn't match the IP the client connects from, the "Passport" is invalid for that person.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1D1E3-1A80-7F86-155C-CBE65C80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1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E0B89-CDCE-BE40-A4D4-3948C98EC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D484-5EA8-7DE9-6CDB-8BF64FF5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 Mapping: The Public Key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905F8-DCBC-1DDA-1845-B14CC79A1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X.509 Cert</a:t>
            </a:r>
            <a:br>
              <a:rPr lang="en-US" dirty="0"/>
            </a:br>
            <a:r>
              <a:rPr lang="en-GB" dirty="0"/>
              <a:t>Certificate Field: "Public Key Info“ (RSA/ECC)</a:t>
            </a:r>
          </a:p>
          <a:p>
            <a:r>
              <a:rPr lang="en-GB" b="1" dirty="0"/>
              <a:t>Passport</a:t>
            </a:r>
            <a:br>
              <a:rPr lang="en-GB" dirty="0"/>
            </a:br>
            <a:r>
              <a:rPr lang="en-GB" dirty="0"/>
              <a:t>ID Photo, fingerprint</a:t>
            </a:r>
          </a:p>
          <a:p>
            <a:endParaRPr lang="en-GB" dirty="0"/>
          </a:p>
          <a:p>
            <a:r>
              <a:rPr lang="en-GB" dirty="0"/>
              <a:t>Photo and fingerprint allow you to recognize/verify the person in front of you.</a:t>
            </a:r>
            <a:br>
              <a:rPr lang="en-GB" dirty="0"/>
            </a:br>
            <a:r>
              <a:rPr lang="en-GB" dirty="0"/>
              <a:t>The Public Key allows the OPC UA Server to verify signatures and recognize encrypted traffic from the Client.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52827-9182-B964-997A-A1A56423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43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3397</TotalTime>
  <Words>1149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3</vt:lpstr>
      <vt:lpstr>Ion</vt:lpstr>
      <vt:lpstr>OPC UA Security</vt:lpstr>
      <vt:lpstr>Background: Cryptography Encryption 101</vt:lpstr>
      <vt:lpstr>Foundation: Asymmetric Key Pairs Used for modern security protocols</vt:lpstr>
      <vt:lpstr>Workflow: Encryption vs. Signing Making key pairs useful</vt:lpstr>
      <vt:lpstr>X.509 Certificates Binding a Public Key to an Identity</vt:lpstr>
      <vt:lpstr>Trust Models: Self-Signed Certificate Kids’Play</vt:lpstr>
      <vt:lpstr>Trust Models: CA-Signed Certificate The Authority</vt:lpstr>
      <vt:lpstr>Fact Mapping: Identification</vt:lpstr>
      <vt:lpstr>Fact Mapping: The Public Key</vt:lpstr>
      <vt:lpstr>Fact Mapping: Validation &amp; Trust</vt:lpstr>
      <vt:lpstr>Secure OPC UA: The Handshake</vt:lpstr>
      <vt:lpstr>Security Policies in OPC UA</vt:lpstr>
      <vt:lpstr>CA Chains of Trust</vt:lpstr>
      <vt:lpstr>The PKI File Store</vt:lpstr>
      <vt:lpstr>Top Reasons Why Connections Fail Be prepared for a *lot* of frustration</vt:lpstr>
      <vt:lpstr>Fasten Your Seat Belts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 UA EPICS Support</dc:title>
  <dc:creator>Lange Ralph</dc:creator>
  <cp:lastModifiedBy>Lange Ralph</cp:lastModifiedBy>
  <cp:revision>80</cp:revision>
  <dcterms:created xsi:type="dcterms:W3CDTF">2023-11-12T14:10:48Z</dcterms:created>
  <dcterms:modified xsi:type="dcterms:W3CDTF">2026-04-22T23:29:17Z</dcterms:modified>
</cp:coreProperties>
</file>