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1" r:id="rId9"/>
    <p:sldId id="290" r:id="rId10"/>
    <p:sldId id="292" r:id="rId11"/>
    <p:sldId id="296" r:id="rId12"/>
    <p:sldId id="300" r:id="rId13"/>
    <p:sldId id="301" r:id="rId14"/>
    <p:sldId id="304" r:id="rId15"/>
    <p:sldId id="297" r:id="rId16"/>
    <p:sldId id="302" r:id="rId17"/>
    <p:sldId id="308" r:id="rId18"/>
    <p:sldId id="303" r:id="rId19"/>
    <p:sldId id="305" r:id="rId20"/>
    <p:sldId id="306" r:id="rId21"/>
    <p:sldId id="307" r:id="rId22"/>
    <p:sldId id="299" r:id="rId23"/>
    <p:sldId id="309" r:id="rId24"/>
    <p:sldId id="310" r:id="rId25"/>
    <p:sldId id="311" r:id="rId26"/>
    <p:sldId id="312" r:id="rId27"/>
    <p:sldId id="313" r:id="rId28"/>
    <p:sldId id="29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6B3B0-1CAD-4343-86AA-D1B5BE3EB4F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44C0132F-D580-4DFA-88CC-590588A700BF}">
      <dgm:prSet/>
      <dgm:spPr/>
      <dgm:t>
        <a:bodyPr/>
        <a:lstStyle/>
        <a:p>
          <a:pPr>
            <a:defRPr cap="all"/>
          </a:pPr>
          <a:r>
            <a:rPr lang="en-US" cap="none" baseline="0" dirty="0"/>
            <a:t>Any questions left unanswered?</a:t>
          </a:r>
        </a:p>
      </dgm:t>
    </dgm:pt>
    <dgm:pt modelId="{16DDF567-8755-45B5-BE63-9E180D216939}" type="parTrans" cxnId="{ACFE6585-86CB-452C-AC70-81322DB5080E}">
      <dgm:prSet/>
      <dgm:spPr/>
      <dgm:t>
        <a:bodyPr/>
        <a:lstStyle/>
        <a:p>
          <a:endParaRPr lang="en-US"/>
        </a:p>
      </dgm:t>
    </dgm:pt>
    <dgm:pt modelId="{BABAE4BB-E2FD-4EFC-9D54-32C7191B85F8}" type="sibTrans" cxnId="{ACFE6585-86CB-452C-AC70-81322DB5080E}">
      <dgm:prSet/>
      <dgm:spPr/>
      <dgm:t>
        <a:bodyPr/>
        <a:lstStyle/>
        <a:p>
          <a:endParaRPr lang="en-US"/>
        </a:p>
      </dgm:t>
    </dgm:pt>
    <dgm:pt modelId="{657E855C-DD0E-4569-96DE-7EADB0618EB5}">
      <dgm:prSet/>
      <dgm:spPr/>
      <dgm:t>
        <a:bodyPr/>
        <a:lstStyle/>
        <a:p>
          <a:pPr>
            <a:defRPr cap="all"/>
          </a:pPr>
          <a:r>
            <a:rPr lang="en-US" cap="none" baseline="0" dirty="0"/>
            <a:t>OPC UA room on EPICS Chat</a:t>
          </a:r>
        </a:p>
      </dgm:t>
    </dgm:pt>
    <dgm:pt modelId="{00C5A3DB-0B3C-4DCC-8AA2-E0AEEF4A94A6}" type="parTrans" cxnId="{CFD8933F-D0C7-4EDC-B504-B6CB19E8D363}">
      <dgm:prSet/>
      <dgm:spPr/>
      <dgm:t>
        <a:bodyPr/>
        <a:lstStyle/>
        <a:p>
          <a:endParaRPr lang="en-US"/>
        </a:p>
      </dgm:t>
    </dgm:pt>
    <dgm:pt modelId="{10D31725-DFF2-4304-98B2-6AF0A582DA15}" type="sibTrans" cxnId="{CFD8933F-D0C7-4EDC-B504-B6CB19E8D363}">
      <dgm:prSet/>
      <dgm:spPr/>
      <dgm:t>
        <a:bodyPr/>
        <a:lstStyle/>
        <a:p>
          <a:endParaRPr lang="en-US"/>
        </a:p>
      </dgm:t>
    </dgm:pt>
    <dgm:pt modelId="{6A1B3827-75E9-48D1-8F84-921A716E098C}" type="pres">
      <dgm:prSet presAssocID="{C516B3B0-1CAD-4343-86AA-D1B5BE3EB4F3}" presName="root" presStyleCnt="0">
        <dgm:presLayoutVars>
          <dgm:dir/>
          <dgm:resizeHandles val="exact"/>
        </dgm:presLayoutVars>
      </dgm:prSet>
      <dgm:spPr/>
    </dgm:pt>
    <dgm:pt modelId="{0AF4E757-EA1E-455A-A29D-089D91416690}" type="pres">
      <dgm:prSet presAssocID="{44C0132F-D580-4DFA-88CC-590588A700BF}" presName="compNode" presStyleCnt="0"/>
      <dgm:spPr/>
    </dgm:pt>
    <dgm:pt modelId="{AF744BC1-6CC9-4AC0-9D3E-5FC9DDBF530C}" type="pres">
      <dgm:prSet presAssocID="{44C0132F-D580-4DFA-88CC-590588A700BF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627C1C12-9A2B-4191-BA96-27166E69F6D2}" type="pres">
      <dgm:prSet presAssocID="{44C0132F-D580-4DFA-88CC-590588A700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EE9122BE-D0EA-46AB-B445-0F7EA145AC40}" type="pres">
      <dgm:prSet presAssocID="{44C0132F-D580-4DFA-88CC-590588A700BF}" presName="spaceRect" presStyleCnt="0"/>
      <dgm:spPr/>
    </dgm:pt>
    <dgm:pt modelId="{8FBBB935-F429-445F-A948-1E96A4643042}" type="pres">
      <dgm:prSet presAssocID="{44C0132F-D580-4DFA-88CC-590588A700BF}" presName="textRect" presStyleLbl="revTx" presStyleIdx="0" presStyleCnt="2">
        <dgm:presLayoutVars>
          <dgm:chMax val="1"/>
          <dgm:chPref val="1"/>
        </dgm:presLayoutVars>
      </dgm:prSet>
      <dgm:spPr/>
    </dgm:pt>
    <dgm:pt modelId="{93D70B58-9020-47FB-80BE-5E697AA9907C}" type="pres">
      <dgm:prSet presAssocID="{BABAE4BB-E2FD-4EFC-9D54-32C7191B85F8}" presName="sibTrans" presStyleCnt="0"/>
      <dgm:spPr/>
    </dgm:pt>
    <dgm:pt modelId="{5E3EB4F6-0479-4EE5-8338-591510B87D22}" type="pres">
      <dgm:prSet presAssocID="{657E855C-DD0E-4569-96DE-7EADB0618EB5}" presName="compNode" presStyleCnt="0"/>
      <dgm:spPr/>
    </dgm:pt>
    <dgm:pt modelId="{C335EE43-6413-4144-A8C1-28BF81D6BEC5}" type="pres">
      <dgm:prSet presAssocID="{657E855C-DD0E-4569-96DE-7EADB0618EB5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5DBE5671-8CB9-4023-8C88-66852FA27ACE}" type="pres">
      <dgm:prSet presAssocID="{657E855C-DD0E-4569-96DE-7EADB0618EB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9642122-02CA-4A57-83E0-3BB58AF8FEF3}" type="pres">
      <dgm:prSet presAssocID="{657E855C-DD0E-4569-96DE-7EADB0618EB5}" presName="spaceRect" presStyleCnt="0"/>
      <dgm:spPr/>
    </dgm:pt>
    <dgm:pt modelId="{181E9188-81B8-40B6-BC9F-23459A264517}" type="pres">
      <dgm:prSet presAssocID="{657E855C-DD0E-4569-96DE-7EADB0618EB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A9A7E1B-7B92-40CE-B8DA-BA1D32F6AC59}" type="presOf" srcId="{44C0132F-D580-4DFA-88CC-590588A700BF}" destId="{8FBBB935-F429-445F-A948-1E96A4643042}" srcOrd="0" destOrd="0" presId="urn:microsoft.com/office/officeart/2018/5/layout/IconLeafLabelList"/>
    <dgm:cxn modelId="{CFD8933F-D0C7-4EDC-B504-B6CB19E8D363}" srcId="{C516B3B0-1CAD-4343-86AA-D1B5BE3EB4F3}" destId="{657E855C-DD0E-4569-96DE-7EADB0618EB5}" srcOrd="1" destOrd="0" parTransId="{00C5A3DB-0B3C-4DCC-8AA2-E0AEEF4A94A6}" sibTransId="{10D31725-DFF2-4304-98B2-6AF0A582DA15}"/>
    <dgm:cxn modelId="{C80FBD65-5A50-4869-A788-32038C0DEC81}" type="presOf" srcId="{657E855C-DD0E-4569-96DE-7EADB0618EB5}" destId="{181E9188-81B8-40B6-BC9F-23459A264517}" srcOrd="0" destOrd="0" presId="urn:microsoft.com/office/officeart/2018/5/layout/IconLeafLabelList"/>
    <dgm:cxn modelId="{ACFE6585-86CB-452C-AC70-81322DB5080E}" srcId="{C516B3B0-1CAD-4343-86AA-D1B5BE3EB4F3}" destId="{44C0132F-D580-4DFA-88CC-590588A700BF}" srcOrd="0" destOrd="0" parTransId="{16DDF567-8755-45B5-BE63-9E180D216939}" sibTransId="{BABAE4BB-E2FD-4EFC-9D54-32C7191B85F8}"/>
    <dgm:cxn modelId="{83DE0AC9-CF36-4105-AF03-1E09BFDC110B}" type="presOf" srcId="{C516B3B0-1CAD-4343-86AA-D1B5BE3EB4F3}" destId="{6A1B3827-75E9-48D1-8F84-921A716E098C}" srcOrd="0" destOrd="0" presId="urn:microsoft.com/office/officeart/2018/5/layout/IconLeafLabelList"/>
    <dgm:cxn modelId="{EAD703D6-DBC6-4CC1-8819-E94E126AC276}" type="presParOf" srcId="{6A1B3827-75E9-48D1-8F84-921A716E098C}" destId="{0AF4E757-EA1E-455A-A29D-089D91416690}" srcOrd="0" destOrd="0" presId="urn:microsoft.com/office/officeart/2018/5/layout/IconLeafLabelList"/>
    <dgm:cxn modelId="{ACEF7FC3-5ED9-4E9C-8807-90C201362F01}" type="presParOf" srcId="{0AF4E757-EA1E-455A-A29D-089D91416690}" destId="{AF744BC1-6CC9-4AC0-9D3E-5FC9DDBF530C}" srcOrd="0" destOrd="0" presId="urn:microsoft.com/office/officeart/2018/5/layout/IconLeafLabelList"/>
    <dgm:cxn modelId="{1C17927C-BCE1-4974-8B2D-E18C060D9B45}" type="presParOf" srcId="{0AF4E757-EA1E-455A-A29D-089D91416690}" destId="{627C1C12-9A2B-4191-BA96-27166E69F6D2}" srcOrd="1" destOrd="0" presId="urn:microsoft.com/office/officeart/2018/5/layout/IconLeafLabelList"/>
    <dgm:cxn modelId="{0D4E45D4-BA3B-4AAA-8D54-C9F1EDA2B4E6}" type="presParOf" srcId="{0AF4E757-EA1E-455A-A29D-089D91416690}" destId="{EE9122BE-D0EA-46AB-B445-0F7EA145AC40}" srcOrd="2" destOrd="0" presId="urn:microsoft.com/office/officeart/2018/5/layout/IconLeafLabelList"/>
    <dgm:cxn modelId="{59B0EB30-A525-4B02-8327-09CD7156C962}" type="presParOf" srcId="{0AF4E757-EA1E-455A-A29D-089D91416690}" destId="{8FBBB935-F429-445F-A948-1E96A4643042}" srcOrd="3" destOrd="0" presId="urn:microsoft.com/office/officeart/2018/5/layout/IconLeafLabelList"/>
    <dgm:cxn modelId="{0A954632-A05C-4E67-8FB9-C5048D69B1E6}" type="presParOf" srcId="{6A1B3827-75E9-48D1-8F84-921A716E098C}" destId="{93D70B58-9020-47FB-80BE-5E697AA9907C}" srcOrd="1" destOrd="0" presId="urn:microsoft.com/office/officeart/2018/5/layout/IconLeafLabelList"/>
    <dgm:cxn modelId="{5BA22FAB-1531-4864-9E51-FF7B6759D3DA}" type="presParOf" srcId="{6A1B3827-75E9-48D1-8F84-921A716E098C}" destId="{5E3EB4F6-0479-4EE5-8338-591510B87D22}" srcOrd="2" destOrd="0" presId="urn:microsoft.com/office/officeart/2018/5/layout/IconLeafLabelList"/>
    <dgm:cxn modelId="{0BA3C594-35A5-44E9-9E00-B50D4969C56D}" type="presParOf" srcId="{5E3EB4F6-0479-4EE5-8338-591510B87D22}" destId="{C335EE43-6413-4144-A8C1-28BF81D6BEC5}" srcOrd="0" destOrd="0" presId="urn:microsoft.com/office/officeart/2018/5/layout/IconLeafLabelList"/>
    <dgm:cxn modelId="{71C85DB2-5249-4DBF-A54D-53E3D7830ED4}" type="presParOf" srcId="{5E3EB4F6-0479-4EE5-8338-591510B87D22}" destId="{5DBE5671-8CB9-4023-8C88-66852FA27ACE}" srcOrd="1" destOrd="0" presId="urn:microsoft.com/office/officeart/2018/5/layout/IconLeafLabelList"/>
    <dgm:cxn modelId="{C896E8E4-1EF9-4A12-9441-3D70992ADE80}" type="presParOf" srcId="{5E3EB4F6-0479-4EE5-8338-591510B87D22}" destId="{39642122-02CA-4A57-83E0-3BB58AF8FEF3}" srcOrd="2" destOrd="0" presId="urn:microsoft.com/office/officeart/2018/5/layout/IconLeafLabelList"/>
    <dgm:cxn modelId="{AC619ABF-340E-435C-82A3-933AA8601CA9}" type="presParOf" srcId="{5E3EB4F6-0479-4EE5-8338-591510B87D22}" destId="{181E9188-81B8-40B6-BC9F-23459A26451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44BC1-6CC9-4AC0-9D3E-5FC9DDBF530C}">
      <dsp:nvSpPr>
        <dsp:cNvPr id="0" name=""/>
        <dsp:cNvSpPr/>
      </dsp:nvSpPr>
      <dsp:spPr>
        <a:xfrm>
          <a:off x="2485700" y="14638"/>
          <a:ext cx="2024437" cy="202443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C1C12-9A2B-4191-BA96-27166E69F6D2}">
      <dsp:nvSpPr>
        <dsp:cNvPr id="0" name=""/>
        <dsp:cNvSpPr/>
      </dsp:nvSpPr>
      <dsp:spPr>
        <a:xfrm>
          <a:off x="2917138" y="446075"/>
          <a:ext cx="1161562" cy="116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BB935-F429-445F-A948-1E96A4643042}">
      <dsp:nvSpPr>
        <dsp:cNvPr id="0" name=""/>
        <dsp:cNvSpPr/>
      </dsp:nvSpPr>
      <dsp:spPr>
        <a:xfrm>
          <a:off x="1838544" y="2669638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 baseline="0" dirty="0"/>
            <a:t>Any questions left unanswered?</a:t>
          </a:r>
        </a:p>
      </dsp:txBody>
      <dsp:txXfrm>
        <a:off x="1838544" y="2669638"/>
        <a:ext cx="3318750" cy="720000"/>
      </dsp:txXfrm>
    </dsp:sp>
    <dsp:sp modelId="{C335EE43-6413-4144-A8C1-28BF81D6BEC5}">
      <dsp:nvSpPr>
        <dsp:cNvPr id="0" name=""/>
        <dsp:cNvSpPr/>
      </dsp:nvSpPr>
      <dsp:spPr>
        <a:xfrm>
          <a:off x="6385231" y="14638"/>
          <a:ext cx="2024437" cy="202443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E5671-8CB9-4023-8C88-66852FA27ACE}">
      <dsp:nvSpPr>
        <dsp:cNvPr id="0" name=""/>
        <dsp:cNvSpPr/>
      </dsp:nvSpPr>
      <dsp:spPr>
        <a:xfrm>
          <a:off x="6816669" y="446075"/>
          <a:ext cx="1161562" cy="116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E9188-81B8-40B6-BC9F-23459A264517}">
      <dsp:nvSpPr>
        <dsp:cNvPr id="0" name=""/>
        <dsp:cNvSpPr/>
      </dsp:nvSpPr>
      <dsp:spPr>
        <a:xfrm>
          <a:off x="5738075" y="2669638"/>
          <a:ext cx="33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 baseline="0" dirty="0"/>
            <a:t>OPC UA room on EPICS Chat</a:t>
          </a:r>
        </a:p>
      </dsp:txBody>
      <dsp:txXfrm>
        <a:off x="5738075" y="2669638"/>
        <a:ext cx="33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869FB-2945-4F10-8904-29087F4CE19E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6555D-385E-4CFA-9BC0-9C2DC4D5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AB9A-F81E-4440-BDED-9BA4C420D69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84B4-982F-4BFE-B0C4-CFE3DA9F4219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0519-9A7C-442D-9F11-88D0D81E1D8E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45AF-1098-467F-9087-477835A0A22A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6AC-4BE9-4839-8FA1-C95270D80ACC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266C-CD0C-404C-834F-91A150383C3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24AD-85E8-41AC-B891-3AE7AE50CCA1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CC34-14C6-48CB-A350-02E5DD550617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3CAD-2D1D-46E0-9BD6-F824C94E7E06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B99-B71A-4FFD-A202-FFEC51F36A60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6B04-F03C-496C-8BA2-CFE422FCA2D5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879200"/>
            <a:ext cx="4396339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2" y="1879200"/>
            <a:ext cx="4575600" cy="43776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200"/>
            </a:lvl4pPr>
            <a:lvl5pPr>
              <a:spcBef>
                <a:spcPts val="800"/>
              </a:spcBef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3AB8-E15D-4E49-8BF1-48EF9F4FF5DA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DFC3-4799-4ADF-B29D-80CB1C0A5516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E6CB-3FD5-4F5B-93CB-CE17FE34C42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2BC3-4582-43E9-A259-AAE1AA3F94D5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6A0D-78F0-4F86-A69A-FCDE376979B3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D7B-3DAD-4D19-AE7F-6EB3EF74D3BB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2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872000"/>
            <a:ext cx="8946541" cy="437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239603-A030-4CC3-9DA2-96785DC6FE3A}" type="datetime1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90739" y="6244813"/>
            <a:ext cx="656278" cy="34705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132046" cy="3329581"/>
          </a:xfrm>
        </p:spPr>
        <p:txBody>
          <a:bodyPr/>
          <a:lstStyle/>
          <a:p>
            <a:r>
              <a:rPr lang="en-US" dirty="0"/>
              <a:t>OPC UA Security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 / Hands-On Instructions</a:t>
            </a:r>
          </a:p>
          <a:p>
            <a:r>
              <a:rPr lang="en-US" cap="none" dirty="0"/>
              <a:t>Ralph Lange</a:t>
            </a:r>
          </a:p>
        </p:txBody>
      </p:sp>
      <p:pic>
        <p:nvPicPr>
          <p:cNvPr id="5" name="Picture 4" descr="File:ESS Logo Frugal Blue cmyk.pn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4" y="835750"/>
            <a:ext cx="1234628" cy="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ile:ITER Logo NoonYellow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75" y="874891"/>
            <a:ext cx="1121877" cy="5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3" y="728063"/>
            <a:ext cx="2113929" cy="1117331"/>
          </a:xfrm>
          <a:prstGeom prst="rect">
            <a:avLst/>
          </a:prstGeom>
        </p:spPr>
      </p:pic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87" y="881811"/>
            <a:ext cx="1604200" cy="5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b/b2/Paul_Scherrer_Institut.svg/640px-Paul_Scherrer_Institut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25" y="862825"/>
            <a:ext cx="1634864" cy="5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1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IOC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0FDDB-9493-C23A-7C87-D6D97BE31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0" y="1493352"/>
            <a:ext cx="9940443" cy="4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4A8FC-A814-E817-B163-9B06E86BC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2F3A-3B2F-6C2F-488D-49EF6046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out the IOC’s URI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966F03-2541-4C9A-4D22-9CB005CD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9F233-9AE7-CDB8-4056-232FB2C0D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90" y="1558127"/>
            <a:ext cx="10173669" cy="46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4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A069-7A49-2D86-297A-BB55CA91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the </a:t>
            </a:r>
            <a:r>
              <a:rPr lang="en-US" b="1" dirty="0" err="1"/>
              <a:t>xca</a:t>
            </a:r>
            <a:r>
              <a:rPr lang="en-US" dirty="0"/>
              <a:t> Cert Manager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AAB27-A408-91F4-A613-372AEF05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Powerful free Certificate and Key Management tool</a:t>
            </a:r>
          </a:p>
          <a:p>
            <a:r>
              <a:rPr lang="en-US" dirty="0"/>
              <a:t>Available on Linux, Windows, MacOS</a:t>
            </a:r>
          </a:p>
          <a:p>
            <a:r>
              <a:rPr lang="en-US" dirty="0"/>
              <a:t>Supports many key and certificate formats (including ssh)</a:t>
            </a:r>
          </a:p>
          <a:p>
            <a:r>
              <a:rPr lang="en-US" dirty="0"/>
              <a:t>Supports CA-based workflows (including sub-CA hierarchies)</a:t>
            </a:r>
            <a:br>
              <a:rPr lang="en-US" dirty="0"/>
            </a:br>
            <a:r>
              <a:rPr lang="en-US" i="1" dirty="0"/>
              <a:t>Nice visualization of CA signature chains</a:t>
            </a:r>
          </a:p>
          <a:p>
            <a:r>
              <a:rPr lang="en-US" dirty="0"/>
              <a:t>Allows to save and load templates</a:t>
            </a:r>
            <a:br>
              <a:rPr lang="en-US" dirty="0"/>
            </a:br>
            <a:r>
              <a:rPr lang="en-US" i="1" dirty="0"/>
              <a:t>Great help in creating correct certificates efficiently</a:t>
            </a:r>
          </a:p>
          <a:p>
            <a:r>
              <a:rPr lang="en-GB" dirty="0"/>
              <a:t>Keeps keys, certs and templates in a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11B99-50E7-BFB5-BB33-95839E41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3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90ED-A5EE-1049-0B28-E89205B4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</a:t>
            </a:r>
            <a:r>
              <a:rPr lang="en-US" dirty="0" err="1"/>
              <a:t>xca</a:t>
            </a:r>
            <a:r>
              <a:rPr lang="en-US" dirty="0"/>
              <a:t> Database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314A23-76EB-E562-BE4A-1E6AC431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0604"/>
            <a:ext cx="3347391" cy="4374000"/>
          </a:xfrm>
        </p:spPr>
        <p:txBody>
          <a:bodyPr/>
          <a:lstStyle/>
          <a:p>
            <a:r>
              <a:rPr lang="en-US" dirty="0"/>
              <a:t>Start</a:t>
            </a:r>
          </a:p>
          <a:p>
            <a:endParaRPr lang="en-US" dirty="0"/>
          </a:p>
          <a:p>
            <a:r>
              <a:rPr lang="en-US" dirty="0"/>
              <a:t>Then</a:t>
            </a:r>
            <a:br>
              <a:rPr lang="en-US" dirty="0"/>
            </a:br>
            <a:r>
              <a:rPr lang="en-US" b="1" dirty="0"/>
              <a:t>File </a:t>
            </a:r>
            <a:r>
              <a:rPr lang="en-US" dirty="0"/>
              <a:t>-&gt; </a:t>
            </a:r>
            <a:r>
              <a:rPr lang="en-US" b="1" dirty="0"/>
              <a:t>New </a:t>
            </a:r>
            <a:r>
              <a:rPr lang="en-US" b="1" dirty="0" err="1"/>
              <a:t>DataBase</a:t>
            </a:r>
            <a:endParaRPr lang="en-US" b="1" dirty="0"/>
          </a:p>
          <a:p>
            <a:r>
              <a:rPr lang="en-US" dirty="0"/>
              <a:t>Give it a name</a:t>
            </a:r>
          </a:p>
          <a:p>
            <a:r>
              <a:rPr lang="en-US" dirty="0"/>
              <a:t>You can leave it without a password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2BD743-F32F-6AE2-B554-3EFDB44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884E1-296B-D806-80F0-0B348074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063" y="1673117"/>
            <a:ext cx="6232367" cy="4767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15919-B3F2-6255-2480-F697ACD63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928" y="2271709"/>
            <a:ext cx="1276476" cy="3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3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153DF-92BB-7A6E-4C75-AD14596CA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B9D6-1BB4-EBAD-0DA3-247CAABF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the IOC Cert Template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EA63F-C503-7DBA-9911-18E0BAF77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0604"/>
            <a:ext cx="3347391" cy="4374000"/>
          </a:xfrm>
        </p:spPr>
        <p:txBody>
          <a:bodyPr/>
          <a:lstStyle/>
          <a:p>
            <a:r>
              <a:rPr lang="en-US" dirty="0"/>
              <a:t>Tab </a:t>
            </a:r>
            <a:r>
              <a:rPr lang="en-US" b="1" dirty="0"/>
              <a:t>Templates</a:t>
            </a:r>
            <a:endParaRPr lang="en-US" dirty="0"/>
          </a:p>
          <a:p>
            <a:r>
              <a:rPr lang="en-US" dirty="0"/>
              <a:t>Button </a:t>
            </a:r>
            <a:r>
              <a:rPr lang="en-US" b="1" dirty="0"/>
              <a:t>Import</a:t>
            </a:r>
          </a:p>
          <a:p>
            <a:r>
              <a:rPr lang="en-US" dirty="0"/>
              <a:t>Select the template </a:t>
            </a:r>
            <a:r>
              <a:rPr lang="en-US" b="1" dirty="0" err="1"/>
              <a:t>OPCUA_Client_IOC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This loads the template from the file into the </a:t>
            </a:r>
            <a:r>
              <a:rPr lang="en-US" dirty="0" err="1"/>
              <a:t>xca</a:t>
            </a:r>
            <a:r>
              <a:rPr lang="en-US" dirty="0"/>
              <a:t> database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ECD3C3-FC29-3497-6090-D29BA9F9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14A50-2F31-9818-1836-F32F6877F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966" y="1187347"/>
            <a:ext cx="6562123" cy="53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9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3027E-5313-5476-D1C5-EC4D8052A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D57D-808B-7B19-20F8-6927EA5F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the Secure Connection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B0101-F553-7C09-4639-F4562CBCD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 up the Client Certificate</a:t>
            </a:r>
          </a:p>
          <a:p>
            <a:r>
              <a:rPr lang="en-US" dirty="0"/>
              <a:t>Create the Key Pair and self-signed Client Certificate for the IOC</a:t>
            </a:r>
          </a:p>
          <a:p>
            <a:r>
              <a:rPr lang="en-US" dirty="0"/>
              <a:t>st.cmd: switch the IOC to use security</a:t>
            </a:r>
          </a:p>
          <a:p>
            <a:r>
              <a:rPr lang="en-US" dirty="0"/>
              <a:t>st.cmd: load the self-signed Client Certificate and its private key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Establish trust</a:t>
            </a:r>
          </a:p>
          <a:p>
            <a:r>
              <a:rPr lang="en-GB" dirty="0"/>
              <a:t>Copy the Client Certificate into the server’s </a:t>
            </a:r>
            <a:r>
              <a:rPr lang="en-GB" b="1" dirty="0"/>
              <a:t>trusted/certs</a:t>
            </a:r>
            <a:r>
              <a:rPr lang="en-GB" dirty="0"/>
              <a:t> list</a:t>
            </a:r>
          </a:p>
          <a:p>
            <a:r>
              <a:rPr lang="en-GB" dirty="0"/>
              <a:t>Copy the Server Certificate into the IOC’s </a:t>
            </a:r>
            <a:r>
              <a:rPr lang="en-GB" b="1" dirty="0"/>
              <a:t>trusted/certs</a:t>
            </a:r>
            <a:r>
              <a:rPr lang="en-GB" dirty="0"/>
              <a:t> list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dirty="0"/>
              <a:t>Connect!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9374A7-CDFC-B608-8D01-2E858A7C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6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6513-7B9C-4FF1-91DA-BBBAAB86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Key Pair for the IOC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642928-B2FF-3ED0-78C2-2AF3A8198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0439" y="1394030"/>
            <a:ext cx="5481268" cy="47059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5A4B4-CFFA-99E3-F3FE-E3895BFC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81B4A9B-F8ED-107F-D6CF-F2FB9A42058C}"/>
              </a:ext>
            </a:extLst>
          </p:cNvPr>
          <p:cNvSpPr txBox="1">
            <a:spLocks/>
          </p:cNvSpPr>
          <p:nvPr/>
        </p:nvSpPr>
        <p:spPr>
          <a:xfrm>
            <a:off x="1104293" y="1850604"/>
            <a:ext cx="3347391" cy="437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Tab </a:t>
            </a:r>
            <a:r>
              <a:rPr lang="en-US" b="1" dirty="0"/>
              <a:t>Private Keys</a:t>
            </a:r>
            <a:endParaRPr lang="en-US" dirty="0"/>
          </a:p>
          <a:p>
            <a:r>
              <a:rPr lang="en-US" dirty="0"/>
              <a:t>Button </a:t>
            </a:r>
            <a:r>
              <a:rPr lang="en-US" b="1" dirty="0"/>
              <a:t>New Key</a:t>
            </a:r>
          </a:p>
          <a:p>
            <a:r>
              <a:rPr lang="en-US" dirty="0"/>
              <a:t>Call it </a:t>
            </a:r>
            <a:r>
              <a:rPr lang="en-US" b="1" dirty="0"/>
              <a:t>IOC key</a:t>
            </a:r>
          </a:p>
        </p:txBody>
      </p:sp>
    </p:spTree>
    <p:extLst>
      <p:ext uri="{BB962C8B-B14F-4D97-AF65-F5344CB8AC3E}">
        <p14:creationId xmlns:p14="http://schemas.microsoft.com/office/powerpoint/2010/main" val="4289739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49573-1929-6B52-7579-5EABCE16F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6673-4896-44A4-2E4B-3600430F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the IOC Private Key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B436B7-E77D-81E8-5B44-664FA213D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72000"/>
            <a:ext cx="3063335" cy="4374000"/>
          </a:xfrm>
        </p:spPr>
        <p:txBody>
          <a:bodyPr/>
          <a:lstStyle/>
          <a:p>
            <a:r>
              <a:rPr lang="en-US" dirty="0"/>
              <a:t>Tab </a:t>
            </a:r>
            <a:r>
              <a:rPr lang="en-US" b="1" dirty="0"/>
              <a:t>Private Keys</a:t>
            </a:r>
          </a:p>
          <a:p>
            <a:r>
              <a:rPr lang="en-US" dirty="0"/>
              <a:t>Select the key</a:t>
            </a:r>
          </a:p>
          <a:p>
            <a:r>
              <a:rPr lang="en-US" dirty="0"/>
              <a:t>Button </a:t>
            </a:r>
            <a:r>
              <a:rPr lang="en-US" b="1" dirty="0"/>
              <a:t>Export</a:t>
            </a:r>
          </a:p>
          <a:p>
            <a:r>
              <a:rPr lang="en-US" dirty="0"/>
              <a:t>Select </a:t>
            </a:r>
            <a:r>
              <a:rPr lang="en-US" b="1" dirty="0"/>
              <a:t>PEM</a:t>
            </a:r>
            <a:r>
              <a:rPr lang="en-US" dirty="0"/>
              <a:t> format</a:t>
            </a:r>
          </a:p>
          <a:p>
            <a:r>
              <a:rPr lang="en-GB" dirty="0"/>
              <a:t>Click </a:t>
            </a:r>
            <a:r>
              <a:rPr lang="en-GB" b="1" dirty="0"/>
              <a:t>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63E05-49B5-C0DC-4B8E-31981600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F2FB9B-B943-A2B5-4103-FB9230A4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206" y="1331720"/>
            <a:ext cx="5380186" cy="46562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1A78-5A1E-FBFB-D8B1-507A93981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594" y="3303673"/>
            <a:ext cx="5143946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15EC1-5135-20B5-21C1-B27823176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0374-22B9-B2E7-CF4F-42AC5F47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IOC’s Client Certificate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097D6E-220E-1C86-AF6A-E2B3072C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72000"/>
            <a:ext cx="3402700" cy="4374000"/>
          </a:xfrm>
        </p:spPr>
        <p:txBody>
          <a:bodyPr/>
          <a:lstStyle/>
          <a:p>
            <a:r>
              <a:rPr lang="en-US" dirty="0"/>
              <a:t>Tab </a:t>
            </a:r>
            <a:r>
              <a:rPr lang="en-US" b="1" dirty="0"/>
              <a:t>Certificates</a:t>
            </a:r>
            <a:endParaRPr lang="en-US" dirty="0"/>
          </a:p>
          <a:p>
            <a:r>
              <a:rPr lang="en-US" dirty="0"/>
              <a:t>Button </a:t>
            </a:r>
            <a:r>
              <a:rPr lang="en-US" b="1" dirty="0"/>
              <a:t>New Certificate</a:t>
            </a:r>
          </a:p>
          <a:p>
            <a:r>
              <a:rPr lang="en-US" dirty="0"/>
              <a:t>Sub-Tab </a:t>
            </a:r>
            <a:r>
              <a:rPr lang="en-US" b="1" dirty="0"/>
              <a:t>Source</a:t>
            </a:r>
          </a:p>
          <a:p>
            <a:r>
              <a:rPr lang="en-US" dirty="0"/>
              <a:t>Make it self-signed</a:t>
            </a:r>
          </a:p>
          <a:p>
            <a:r>
              <a:rPr lang="en-US" dirty="0"/>
              <a:t>Select and fully apply the template </a:t>
            </a:r>
            <a:r>
              <a:rPr lang="en-US" b="1" dirty="0" err="1"/>
              <a:t>OPCUA_Client_IOC</a:t>
            </a:r>
            <a:endParaRPr lang="en-US" b="1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3F39B-B003-1974-19B8-4AF13FB1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6FE879-014A-210F-60D9-B3503AFF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067" y="1212393"/>
            <a:ext cx="6389672" cy="546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60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D825B-7E2A-AE2D-71E4-D13FAE2CA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53801-0C77-B6DC-EC08-1121065C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IOC’s Client Certificate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306252-A700-49AB-E80B-F9E14F926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72000"/>
            <a:ext cx="3402700" cy="4374000"/>
          </a:xfrm>
        </p:spPr>
        <p:txBody>
          <a:bodyPr/>
          <a:lstStyle/>
          <a:p>
            <a:r>
              <a:rPr lang="en-US" dirty="0"/>
              <a:t>Sub-Tab </a:t>
            </a:r>
            <a:r>
              <a:rPr lang="en-US" b="1" dirty="0"/>
              <a:t>Subject</a:t>
            </a:r>
          </a:p>
          <a:p>
            <a:pPr marL="0" indent="0">
              <a:buNone/>
            </a:pPr>
            <a:r>
              <a:rPr lang="en-US" dirty="0"/>
              <a:t>Minimal Setup:</a:t>
            </a:r>
          </a:p>
          <a:p>
            <a:r>
              <a:rPr lang="en-US" dirty="0"/>
              <a:t>Set the </a:t>
            </a:r>
            <a:r>
              <a:rPr lang="en-US" b="1" dirty="0" err="1"/>
              <a:t>countryName</a:t>
            </a:r>
            <a:r>
              <a:rPr lang="en-US" dirty="0"/>
              <a:t> to any two letters</a:t>
            </a:r>
          </a:p>
          <a:p>
            <a:r>
              <a:rPr lang="en-US" dirty="0"/>
              <a:t>Give it a nice </a:t>
            </a:r>
            <a:r>
              <a:rPr lang="en-US" b="1" dirty="0" err="1"/>
              <a:t>commonName</a:t>
            </a:r>
            <a:endParaRPr lang="en-US" b="1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28A1B6-0E59-B391-5708-D3CD6D0C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BF09A5-D2F0-2794-DF5C-6B32F6D7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013" y="1169888"/>
            <a:ext cx="6576630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9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Onto the Training-VM</a:t>
            </a: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D29FBF0-1CB1-ADE2-CDA5-1F2D89AD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96" y="1402131"/>
            <a:ext cx="6781608" cy="5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9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5FA41-E2D9-D6E6-5494-5BC0F7FEB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E9B7-50B1-B2E8-60B8-775C003E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the IOC’s Client Certificate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6548C9-B70F-27A1-D3CA-597C2C7FE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72000"/>
            <a:ext cx="3402700" cy="4374000"/>
          </a:xfrm>
        </p:spPr>
        <p:txBody>
          <a:bodyPr>
            <a:normAutofit/>
          </a:bodyPr>
          <a:lstStyle/>
          <a:p>
            <a:r>
              <a:rPr lang="en-US" dirty="0"/>
              <a:t>Sub-Tab </a:t>
            </a:r>
            <a:r>
              <a:rPr lang="en-US" b="1" dirty="0"/>
              <a:t>Extensions</a:t>
            </a:r>
          </a:p>
          <a:p>
            <a:pPr marL="0" indent="0">
              <a:buNone/>
            </a:pPr>
            <a:r>
              <a:rPr lang="en-US" dirty="0"/>
              <a:t>Important Setup:</a:t>
            </a:r>
          </a:p>
          <a:p>
            <a:r>
              <a:rPr lang="en-US" dirty="0"/>
              <a:t>In the extensions, replace the placeholders</a:t>
            </a:r>
            <a:br>
              <a:rPr lang="en-US" dirty="0"/>
            </a:br>
            <a:r>
              <a:rPr lang="en-US" b="1" dirty="0"/>
              <a:t>&lt;IOC&gt;</a:t>
            </a:r>
            <a:r>
              <a:rPr lang="en-US" dirty="0"/>
              <a:t> and </a:t>
            </a:r>
            <a:r>
              <a:rPr lang="en-US" b="1" dirty="0"/>
              <a:t>&lt;HOST&gt;</a:t>
            </a:r>
          </a:p>
          <a:p>
            <a:r>
              <a:rPr lang="en-US" dirty="0"/>
              <a:t>The URI must match what the IOC uses</a:t>
            </a:r>
          </a:p>
          <a:p>
            <a:r>
              <a:rPr lang="en-US" dirty="0"/>
              <a:t>You can use </a:t>
            </a:r>
            <a:r>
              <a:rPr lang="en-US" b="1" dirty="0"/>
              <a:t>IP:</a:t>
            </a:r>
            <a:r>
              <a:rPr lang="en-US" dirty="0"/>
              <a:t> instead of </a:t>
            </a:r>
            <a:r>
              <a:rPr lang="en-US" b="1" dirty="0"/>
              <a:t>DNS:</a:t>
            </a:r>
          </a:p>
          <a:p>
            <a:r>
              <a:rPr lang="en-GB" dirty="0"/>
              <a:t>Click </a:t>
            </a:r>
            <a:r>
              <a:rPr lang="en-GB" b="1" dirty="0"/>
              <a:t>OK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B4172-45E6-2D9F-49BF-D22D3291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7F902-33DA-39D4-281F-7C38B7DF2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057" y="1169888"/>
            <a:ext cx="6576630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34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DE505-7C1F-263D-F711-3254A525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3FCC-0820-297F-C11A-B22E6757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the Certificate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3CD4DA-878B-27BB-3BB7-961FF303B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72000"/>
            <a:ext cx="3402700" cy="4374000"/>
          </a:xfrm>
        </p:spPr>
        <p:txBody>
          <a:bodyPr>
            <a:normAutofit/>
          </a:bodyPr>
          <a:lstStyle/>
          <a:p>
            <a:r>
              <a:rPr lang="en-US" dirty="0"/>
              <a:t>Tab </a:t>
            </a:r>
            <a:r>
              <a:rPr lang="en-US" b="1" dirty="0"/>
              <a:t>Certificates</a:t>
            </a:r>
          </a:p>
          <a:p>
            <a:r>
              <a:rPr lang="en-US" dirty="0"/>
              <a:t>Select the certificate</a:t>
            </a:r>
          </a:p>
          <a:p>
            <a:r>
              <a:rPr lang="en-US" dirty="0"/>
              <a:t>Button </a:t>
            </a:r>
            <a:r>
              <a:rPr lang="en-US" b="1" dirty="0"/>
              <a:t>Export</a:t>
            </a:r>
          </a:p>
          <a:p>
            <a:r>
              <a:rPr lang="en-US" dirty="0"/>
              <a:t>Select </a:t>
            </a:r>
            <a:r>
              <a:rPr lang="en-US" b="1" dirty="0"/>
              <a:t>DER</a:t>
            </a:r>
            <a:r>
              <a:rPr lang="en-US" dirty="0"/>
              <a:t> format</a:t>
            </a:r>
          </a:p>
          <a:p>
            <a:r>
              <a:rPr lang="en-US" dirty="0"/>
              <a:t>Click </a:t>
            </a:r>
            <a:r>
              <a:rPr lang="en-US" b="1" dirty="0"/>
              <a:t>OK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Exit </a:t>
            </a:r>
            <a:r>
              <a:rPr lang="en-US" dirty="0" err="1"/>
              <a:t>xca</a:t>
            </a:r>
            <a:endParaRPr lang="en-US" dirty="0"/>
          </a:p>
          <a:p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225F6-0EF1-B5FF-B2A0-31E74987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A02F1-DF3A-10AB-9FA8-2963ADD7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053" y="1321266"/>
            <a:ext cx="5387807" cy="4648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03AF1-1D3B-F838-5CC3-C9246EC8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2" y="3273191"/>
            <a:ext cx="5128704" cy="31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EFBF3-4F5D-19CF-1324-95455D961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3183-D1DD-5968-0FEE-B65E0C31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the IOC’s PKI File Store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395CE5-205E-17B2-614E-3E856D80E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the minimal necessary directories for the IOC PKI file store</a:t>
            </a:r>
          </a:p>
          <a:p>
            <a:r>
              <a:rPr lang="en-US" dirty="0"/>
              <a:t>Move the created self-signed Client Certificate and its private key into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5EDE95-B183-D129-DE16-AE99A8D1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48FF4A-1F65-FA38-72B3-1ADE9D21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597" y="3291314"/>
            <a:ext cx="9175668" cy="7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65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2F4D5-458D-C25F-93F6-EF724C5F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219D-AECB-96B9-30A0-45F84B4E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the IOC to use Security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7178E9-E41D-461D-ED3D-B2D1EC0C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872000"/>
            <a:ext cx="3402700" cy="437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Edit </a:t>
            </a:r>
            <a:r>
              <a:rPr lang="en-US" b="1" dirty="0"/>
              <a:t>st.cmd</a:t>
            </a:r>
            <a:br>
              <a:rPr lang="en-US" b="1" dirty="0"/>
            </a:br>
            <a:r>
              <a:rPr lang="en-US" dirty="0"/>
              <a:t>(</a:t>
            </a:r>
            <a:r>
              <a:rPr lang="en-US" dirty="0" err="1"/>
              <a:t>gedit</a:t>
            </a:r>
            <a:r>
              <a:rPr lang="en-US" dirty="0"/>
              <a:t> is available)</a:t>
            </a:r>
            <a:endParaRPr lang="en-US" b="1" dirty="0"/>
          </a:p>
          <a:p>
            <a:r>
              <a:rPr lang="en-US" dirty="0"/>
              <a:t>Remove the setting that switches off Security</a:t>
            </a:r>
          </a:p>
          <a:p>
            <a:pPr marL="0" indent="0">
              <a:buNone/>
            </a:pPr>
            <a:r>
              <a:rPr lang="en-US" dirty="0"/>
              <a:t>Instead:</a:t>
            </a:r>
          </a:p>
          <a:p>
            <a:r>
              <a:rPr lang="en-US" dirty="0"/>
              <a:t>Set the location of the PKI file store</a:t>
            </a:r>
          </a:p>
          <a:p>
            <a:r>
              <a:rPr lang="en-US" dirty="0"/>
              <a:t>Load the client certificate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9B8DF-BDCC-9A4A-F641-9529BC5D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1CDEC-207A-D01C-3FBF-447FF924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14" y="1238851"/>
            <a:ext cx="7146700" cy="48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7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9603F-557E-B556-0333-24475AA40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A395-319E-4E93-A495-963C29C7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</a:t>
            </a:r>
            <a:r>
              <a:rPr lang="en-US" b="1" dirty="0"/>
              <a:t>Trust</a:t>
            </a:r>
            <a:endParaRPr lang="en-US" sz="28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BA3927-0AC0-607F-D852-0D1721F16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Remember that trust needs to be established both ways:</a:t>
            </a:r>
          </a:p>
          <a:p>
            <a:r>
              <a:rPr lang="en-US" dirty="0"/>
              <a:t>Make the IOC trust the Demo Server’s certificate</a:t>
            </a:r>
            <a:br>
              <a:rPr lang="en-US" dirty="0"/>
            </a:br>
            <a:r>
              <a:rPr lang="en-US" i="1" dirty="0"/>
              <a:t>copy the server certificate in the IOC’s </a:t>
            </a:r>
            <a:r>
              <a:rPr lang="en-US" b="1" i="1" dirty="0"/>
              <a:t>trusted/certs</a:t>
            </a:r>
            <a:r>
              <a:rPr lang="en-US" i="1" dirty="0"/>
              <a:t> store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Make the Demo Server trust the IOC’s certificate</a:t>
            </a:r>
            <a:br>
              <a:rPr lang="en-US" dirty="0"/>
            </a:br>
            <a:r>
              <a:rPr lang="en-US" i="1" dirty="0"/>
              <a:t>copy the IOC certificate in the server’s </a:t>
            </a:r>
            <a:r>
              <a:rPr lang="en-US" b="1" i="1" dirty="0"/>
              <a:t>trusted/certs</a:t>
            </a:r>
            <a:r>
              <a:rPr lang="en-US" i="1" dirty="0"/>
              <a:t> store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Start the IOC … and …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BF48819-71EB-7AFB-35A5-F76F8619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AC1E2-CBAD-DC61-57F0-08695CC54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163509"/>
            <a:ext cx="10393472" cy="265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B4E28-062D-0C16-E9DE-056AB3DF5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4720509"/>
            <a:ext cx="10737627" cy="265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1ADFBC-4370-B592-537C-F3AEC604D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86" y="5801610"/>
            <a:ext cx="7448040" cy="2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D9351-2DB1-724D-4F1D-6BAC2BE40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0E1A-A12C-6A42-499A-29543581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securely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7C085D-A6F8-AF95-BDA4-33234AAFB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72000"/>
            <a:ext cx="8946541" cy="4374000"/>
          </a:xfrm>
        </p:spPr>
        <p:txBody>
          <a:bodyPr/>
          <a:lstStyle/>
          <a:p>
            <a:r>
              <a:rPr lang="en-US" dirty="0"/>
              <a:t>… and … yay!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452515-59D6-38B7-15DC-D53622B5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14EDF-9A82-788B-3346-4B7D1174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39" y="2587355"/>
            <a:ext cx="10772239" cy="27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7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73AD-5ABC-6678-4C47-B33D30AA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CA-Based Certificates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09C7-8A85-412A-B3B8-332352BA7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Very similar, but different:</a:t>
            </a:r>
          </a:p>
          <a:p>
            <a:r>
              <a:rPr lang="en-US" dirty="0"/>
              <a:t>Create your CA: a new key and a self-signed CA certificate</a:t>
            </a:r>
          </a:p>
          <a:p>
            <a:r>
              <a:rPr lang="en-US" dirty="0"/>
              <a:t>Export the CA Certificate</a:t>
            </a:r>
          </a:p>
          <a:p>
            <a:r>
              <a:rPr lang="en-US" dirty="0"/>
              <a:t>Create a new IOC Client Certificate, containing the IOC key,</a:t>
            </a:r>
            <a:br>
              <a:rPr lang="en-US" dirty="0"/>
            </a:br>
            <a:r>
              <a:rPr lang="en-US" dirty="0"/>
              <a:t>but sign it with the CA key (instead of self-signing)</a:t>
            </a:r>
          </a:p>
          <a:p>
            <a:r>
              <a:rPr lang="en-US" dirty="0"/>
              <a:t>Export the IOC Client Certificate and copy it to the IOC’s </a:t>
            </a:r>
            <a:r>
              <a:rPr lang="en-US" b="1" dirty="0"/>
              <a:t>own </a:t>
            </a:r>
            <a:r>
              <a:rPr lang="en-US" dirty="0"/>
              <a:t>folder</a:t>
            </a:r>
          </a:p>
          <a:p>
            <a:r>
              <a:rPr lang="en-US" dirty="0"/>
              <a:t>Change the st.cmd file to load the new Client Certificate </a:t>
            </a:r>
          </a:p>
          <a:p>
            <a:r>
              <a:rPr lang="en-US" dirty="0"/>
              <a:t>Create a new empty CRL, signed with the CA key</a:t>
            </a:r>
          </a:p>
          <a:p>
            <a:r>
              <a:rPr lang="en-US" dirty="0"/>
              <a:t>Copy into the server PKI:</a:t>
            </a:r>
            <a:br>
              <a:rPr lang="en-US" dirty="0"/>
            </a:br>
            <a:r>
              <a:rPr lang="en-US" dirty="0"/>
              <a:t>the CA certificate (into </a:t>
            </a:r>
            <a:r>
              <a:rPr lang="en-US" b="1" dirty="0"/>
              <a:t>trusted/certs</a:t>
            </a:r>
            <a:r>
              <a:rPr lang="en-US" dirty="0"/>
              <a:t>) and the CRL (into </a:t>
            </a:r>
            <a:r>
              <a:rPr lang="en-US" b="1" dirty="0"/>
              <a:t>trusted/</a:t>
            </a:r>
            <a:r>
              <a:rPr lang="en-US" b="1" dirty="0" err="1"/>
              <a:t>crl</a:t>
            </a:r>
            <a:r>
              <a:rPr lang="en-US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D5AC9-D93B-EC40-FA51-72085511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8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476DD-6B9D-9D89-7897-73E3CA284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7766-1A8A-DF67-D5D7-DFC7AF3F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CA-Based Certificates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3292B-D38B-2AF9-D425-8411A90BE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Remember that I said “be prepared for a lot of frustration” ??</a:t>
            </a:r>
          </a:p>
          <a:p>
            <a:r>
              <a:rPr lang="en-US" dirty="0"/>
              <a:t>I verified this workflow in trustworthy documentation places</a:t>
            </a:r>
            <a:br>
              <a:rPr lang="en-US" dirty="0"/>
            </a:br>
            <a:r>
              <a:rPr lang="en-US" dirty="0"/>
              <a:t>(and using AI, obviously)</a:t>
            </a:r>
          </a:p>
          <a:p>
            <a:r>
              <a:rPr lang="en-US" dirty="0"/>
              <a:t>I spent a few hours yesterday creating and exporting certs and CRLs, experimenting with formats, file suffixes and locations</a:t>
            </a:r>
          </a:p>
          <a:p>
            <a:endParaRPr lang="en-US" dirty="0"/>
          </a:p>
          <a:p>
            <a:r>
              <a:rPr lang="en-US" dirty="0"/>
              <a:t>I could not get the </a:t>
            </a:r>
            <a:r>
              <a:rPr lang="en-US" b="1" dirty="0"/>
              <a:t>f*@&amp;#^$*&amp;^$@!!</a:t>
            </a:r>
            <a:r>
              <a:rPr lang="en-US" dirty="0"/>
              <a:t> thing to connect: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BadSecurityCheckFailed</a:t>
            </a:r>
            <a:r>
              <a:rPr lang="en-US" dirty="0"/>
              <a:t>”</a:t>
            </a:r>
          </a:p>
          <a:p>
            <a:r>
              <a:rPr lang="en-GB" dirty="0"/>
              <a:t>I am sorry.</a:t>
            </a:r>
            <a:br>
              <a:rPr lang="en-GB" dirty="0"/>
            </a:br>
            <a:r>
              <a:rPr lang="en-GB" dirty="0"/>
              <a:t>I will eventually get it to work and send you the updated slides.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64F00-C0F4-5779-0D62-52A6962B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45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29" y="443576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Thanks for Your Attention!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97B5D68-F70F-F7BD-88BA-43B38154A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05346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04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the Demo Server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13" y="1872000"/>
            <a:ext cx="3036888" cy="437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 a new terminal</a:t>
            </a:r>
          </a:p>
          <a:p>
            <a:r>
              <a:rPr lang="en-US" dirty="0"/>
              <a:t>Unpack the Unified Automation demo server</a:t>
            </a:r>
          </a:p>
          <a:p>
            <a:r>
              <a:rPr lang="en-US" dirty="0"/>
              <a:t>Run it</a:t>
            </a:r>
          </a:p>
          <a:p>
            <a:pPr lvl="1"/>
            <a:r>
              <a:rPr lang="en-US" sz="1600" dirty="0"/>
              <a:t>Use CTRL-C and restart it to simulate an orderly server disconnect and reconnect</a:t>
            </a:r>
          </a:p>
          <a:p>
            <a:pPr lvl="1"/>
            <a:r>
              <a:rPr lang="en-US" sz="1600" dirty="0"/>
              <a:t>Use CTRL-Z and “</a:t>
            </a:r>
            <a:r>
              <a:rPr lang="en-US" sz="1600" dirty="0" err="1"/>
              <a:t>fg</a:t>
            </a:r>
            <a:r>
              <a:rPr lang="en-US" sz="1600" dirty="0"/>
              <a:t>” to simulate network hang-up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55154-5443-678B-D65E-F7AA603B0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70" y="1388715"/>
            <a:ext cx="7178662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7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the </a:t>
            </a:r>
            <a:r>
              <a:rPr lang="en-US" dirty="0" err="1"/>
              <a:t>UaExpert</a:t>
            </a:r>
            <a:r>
              <a:rPr lang="en-US" dirty="0"/>
              <a:t> Browser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46111" y="1872000"/>
            <a:ext cx="2819760" cy="4374000"/>
          </a:xfrm>
        </p:spPr>
        <p:txBody>
          <a:bodyPr>
            <a:normAutofit/>
          </a:bodyPr>
          <a:lstStyle/>
          <a:p>
            <a:r>
              <a:rPr lang="en-US" dirty="0"/>
              <a:t>The first start requires you to create a self-signed certificate.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Just enter any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0C707-C00F-D47C-1AC5-B284967B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756" y="1450899"/>
            <a:ext cx="6565216" cy="47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UaExpert</a:t>
            </a:r>
            <a:r>
              <a:rPr lang="en-US" dirty="0"/>
              <a:t>: Add the Demo Server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46111" y="1872000"/>
            <a:ext cx="2746018" cy="4374000"/>
          </a:xfrm>
        </p:spPr>
        <p:txBody>
          <a:bodyPr>
            <a:normAutofit/>
          </a:bodyPr>
          <a:lstStyle/>
          <a:p>
            <a:r>
              <a:rPr lang="en-US" dirty="0"/>
              <a:t>Select </a:t>
            </a:r>
            <a:r>
              <a:rPr lang="en-US" i="1" dirty="0"/>
              <a:t>Server</a:t>
            </a:r>
            <a:r>
              <a:rPr lang="en-US" dirty="0"/>
              <a:t>, then </a:t>
            </a:r>
            <a:r>
              <a:rPr lang="en-US" i="1" dirty="0"/>
              <a:t>Add…</a:t>
            </a:r>
          </a:p>
          <a:p>
            <a:r>
              <a:rPr lang="en-US" dirty="0"/>
              <a:t>Use the </a:t>
            </a:r>
            <a:r>
              <a:rPr lang="en-US" i="1" dirty="0"/>
              <a:t>Advanced</a:t>
            </a:r>
            <a:r>
              <a:rPr lang="en-US" dirty="0"/>
              <a:t> tab and enter the endpoint URL</a:t>
            </a:r>
          </a:p>
          <a:p>
            <a:pPr marL="0" indent="0">
              <a:buNone/>
            </a:pPr>
            <a:r>
              <a:rPr lang="en-US" b="1" dirty="0" err="1">
                <a:latin typeface="Arial Narrow" panose="020B0606020202030204" pitchFamily="34" charset="0"/>
              </a:rPr>
              <a:t>opc.tcp</a:t>
            </a:r>
            <a:r>
              <a:rPr lang="en-US" b="1" dirty="0">
                <a:latin typeface="Arial Narrow" panose="020B0606020202030204" pitchFamily="34" charset="0"/>
              </a:rPr>
              <a:t>://localhost:48010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23895-8855-D774-A5B4-7B5D0D2AC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024" y="1257197"/>
            <a:ext cx="7393752" cy="50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2D9C7C2-F855-C8C2-3CB0-75E020EA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75" y="1997222"/>
            <a:ext cx="2946061" cy="1467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UaExpert</a:t>
            </a:r>
            <a:r>
              <a:rPr lang="en-US" dirty="0"/>
              <a:t>: Connect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74059" y="2641599"/>
            <a:ext cx="753036" cy="1217707"/>
          </a:xfrm>
          <a:prstGeom prst="straightConnector1">
            <a:avLst/>
          </a:prstGeom>
          <a:ln w="63500">
            <a:solidFill>
              <a:srgbClr val="00B050"/>
            </a:solidFill>
            <a:headEnd type="triangl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8183316" y="6159500"/>
            <a:ext cx="668584" cy="245782"/>
          </a:xfrm>
          <a:prstGeom prst="straightConnector1">
            <a:avLst/>
          </a:prstGeom>
          <a:ln w="63500">
            <a:solidFill>
              <a:srgbClr val="00B050"/>
            </a:solidFill>
            <a:headEnd type="triangl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755446" y="3859306"/>
            <a:ext cx="2737054" cy="1347694"/>
          </a:xfrm>
        </p:spPr>
        <p:txBody>
          <a:bodyPr>
            <a:normAutofit/>
          </a:bodyPr>
          <a:lstStyle/>
          <a:p>
            <a:r>
              <a:rPr lang="en-US" dirty="0"/>
              <a:t>Connect by clicking on the </a:t>
            </a:r>
            <a:r>
              <a:rPr lang="en-US" i="1" dirty="0"/>
              <a:t>Connect Server</a:t>
            </a:r>
            <a:r>
              <a:rPr lang="en-US" dirty="0"/>
              <a:t> icon 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8911732" y="4533153"/>
            <a:ext cx="2319147" cy="195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Trust the unknown self-signed server certificate</a:t>
            </a:r>
          </a:p>
          <a:p>
            <a:r>
              <a:rPr lang="en-US" dirty="0"/>
              <a:t>and </a:t>
            </a:r>
            <a:r>
              <a:rPr lang="en-US" i="1" dirty="0"/>
              <a:t>Continue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6714DB-39D0-6C8E-72F1-32D2F421D456}"/>
              </a:ext>
            </a:extLst>
          </p:cNvPr>
          <p:cNvCxnSpPr>
            <a:cxnSpLocks/>
          </p:cNvCxnSpPr>
          <p:nvPr/>
        </p:nvCxnSpPr>
        <p:spPr>
          <a:xfrm flipV="1">
            <a:off x="8190556" y="5773519"/>
            <a:ext cx="668584" cy="245782"/>
          </a:xfrm>
          <a:prstGeom prst="straightConnector1">
            <a:avLst/>
          </a:prstGeom>
          <a:ln w="63500">
            <a:solidFill>
              <a:srgbClr val="00B050"/>
            </a:solidFill>
            <a:headEnd type="triangle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F72D287-885D-D98E-F98A-6AC26EF07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092" y="1508289"/>
            <a:ext cx="4311355" cy="50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6D435-3EEE-CA9D-089F-C6DC84D8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99" y="1342141"/>
            <a:ext cx="9021615" cy="488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UaExpert</a:t>
            </a:r>
            <a:r>
              <a:rPr lang="en-US" dirty="0"/>
              <a:t>: Familiarize Yourself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387146" y="3805312"/>
            <a:ext cx="1149554" cy="445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Browse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0615962" y="2034321"/>
            <a:ext cx="1149554" cy="445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/>
              <a:t>Inspect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646962" y="3061615"/>
            <a:ext cx="1149554" cy="445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>
                <a:solidFill>
                  <a:schemeClr val="bg1"/>
                </a:solidFill>
              </a:rPr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229330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IOC</a:t>
            </a:r>
            <a:br>
              <a:rPr lang="en-US" dirty="0"/>
            </a:br>
            <a:r>
              <a:rPr lang="en-US" sz="2800" i="1" dirty="0"/>
              <a:t>Two Steps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1103311" y="1872000"/>
            <a:ext cx="11456241" cy="4374000"/>
          </a:xfrm>
          <a:noFill/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Change directory into the application</a:t>
            </a:r>
            <a:br>
              <a:rPr lang="en-US" dirty="0"/>
            </a:br>
            <a:r>
              <a:rPr lang="en-US" sz="1800" dirty="0">
                <a:latin typeface="Consolas" panose="020B0609020204030204" pitchFamily="49" charset="0"/>
              </a:rPr>
              <a:t>cd training/</a:t>
            </a:r>
            <a:r>
              <a:rPr lang="en-US" sz="1800" dirty="0" err="1">
                <a:latin typeface="Consolas" panose="020B0609020204030204" pitchFamily="49" charset="0"/>
              </a:rPr>
              <a:t>opcua</a:t>
            </a:r>
            <a:r>
              <a:rPr lang="en-US" sz="1800" dirty="0">
                <a:latin typeface="Consolas" panose="020B0609020204030204" pitchFamily="49" charset="0"/>
              </a:rPr>
              <a:t>-support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 the example IOC</a:t>
            </a:r>
            <a:br>
              <a:rPr lang="en-US" dirty="0"/>
            </a:br>
            <a:r>
              <a:rPr lang="en-US" sz="1800" dirty="0">
                <a:latin typeface="Consolas" panose="020B0609020204030204" pitchFamily="49" charset="0"/>
              </a:rPr>
              <a:t>make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9FA2E-80A8-F166-3D09-14DCE5838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818" y="3428999"/>
            <a:ext cx="8803871" cy="241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IOC</a:t>
            </a:r>
            <a:br>
              <a:rPr lang="en-US" dirty="0"/>
            </a:br>
            <a:endParaRPr lang="en-US" sz="28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1872000"/>
            <a:ext cx="9439182" cy="4374000"/>
          </a:xfrm>
        </p:spPr>
        <p:txBody>
          <a:bodyPr/>
          <a:lstStyle/>
          <a:p>
            <a:r>
              <a:rPr lang="en-US" dirty="0"/>
              <a:t>Change into the IOC’s startup directory</a:t>
            </a:r>
          </a:p>
          <a:p>
            <a:r>
              <a:rPr lang="en-US" dirty="0"/>
              <a:t>Run the IOC binary, giving the name of the startup file </a:t>
            </a:r>
            <a:r>
              <a:rPr lang="en-US"/>
              <a:t>as argument</a:t>
            </a:r>
            <a:br>
              <a:rPr lang="en-US"/>
            </a:br>
            <a:endParaRPr lang="en-US" dirty="0"/>
          </a:p>
          <a:p>
            <a:r>
              <a:rPr lang="en-US" dirty="0"/>
              <a:t>Using a subshell avoids having to change directory all the time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( cd </a:t>
            </a:r>
            <a:r>
              <a:rPr lang="en-US" sz="1800" b="1" dirty="0" err="1">
                <a:latin typeface="Consolas" panose="020B0609020204030204" pitchFamily="49" charset="0"/>
              </a:rPr>
              <a:t>iocBoot</a:t>
            </a:r>
            <a:r>
              <a:rPr lang="en-US" sz="1800" b="1" dirty="0">
                <a:latin typeface="Consolas" panose="020B0609020204030204" pitchFamily="49" charset="0"/>
              </a:rPr>
              <a:t>/</a:t>
            </a:r>
            <a:r>
              <a:rPr lang="en-US" sz="1800" b="1" dirty="0" err="1">
                <a:latin typeface="Consolas" panose="020B0609020204030204" pitchFamily="49" charset="0"/>
              </a:rPr>
              <a:t>iocUaDemoServer</a:t>
            </a:r>
            <a:r>
              <a:rPr lang="en-US" sz="1800" b="1" dirty="0">
                <a:latin typeface="Consolas" panose="020B0609020204030204" pitchFamily="49" charset="0"/>
              </a:rPr>
              <a:t>/; ../../bin/linux-x86_64/</a:t>
            </a:r>
            <a:r>
              <a:rPr lang="en-US" sz="1800" b="1" dirty="0" err="1">
                <a:latin typeface="Consolas" panose="020B0609020204030204" pitchFamily="49" charset="0"/>
              </a:rPr>
              <a:t>opcuaIoc</a:t>
            </a:r>
            <a:r>
              <a:rPr lang="en-US" sz="1800" b="1" dirty="0">
                <a:latin typeface="Consolas" panose="020B0609020204030204" pitchFamily="49" charset="0"/>
              </a:rPr>
              <a:t> st.cmd )</a:t>
            </a:r>
          </a:p>
          <a:p>
            <a:r>
              <a:rPr lang="en-US" dirty="0"/>
              <a:t>Always do a clean exit of the IOC, using </a:t>
            </a:r>
            <a:r>
              <a:rPr lang="en-US" b="1" dirty="0">
                <a:latin typeface="Consolas" panose="020B0609020204030204" pitchFamily="49" charset="0"/>
              </a:rPr>
              <a:t>CTRL-D</a:t>
            </a:r>
            <a:r>
              <a:rPr lang="en-US" dirty="0"/>
              <a:t> or the </a:t>
            </a:r>
            <a:r>
              <a:rPr lang="en-US" b="1" dirty="0">
                <a:latin typeface="Consolas" panose="020B0609020204030204" pitchFamily="49" charset="0"/>
              </a:rPr>
              <a:t>exit</a:t>
            </a:r>
            <a:r>
              <a:rPr lang="en-US" dirty="0"/>
              <a:t> command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OPC UA servers don’t free their session resources when a connection breaks – if the same session is reconnected, it just continues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57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3293</TotalTime>
  <Words>964</Words>
  <Application>Microsoft Office PowerPoint</Application>
  <PresentationFormat>Widescreen</PresentationFormat>
  <Paragraphs>164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 Narrow</vt:lpstr>
      <vt:lpstr>Calibri</vt:lpstr>
      <vt:lpstr>Century Gothic</vt:lpstr>
      <vt:lpstr>Consolas</vt:lpstr>
      <vt:lpstr>Wingdings 3</vt:lpstr>
      <vt:lpstr>Ion</vt:lpstr>
      <vt:lpstr>OPC UA Security</vt:lpstr>
      <vt:lpstr>Log Onto the Training-VM</vt:lpstr>
      <vt:lpstr>Start the Demo Server </vt:lpstr>
      <vt:lpstr>Start the UaExpert Browser </vt:lpstr>
      <vt:lpstr>UaExpert: Add the Demo Server </vt:lpstr>
      <vt:lpstr>UaExpert: Connect </vt:lpstr>
      <vt:lpstr>UaExpert: Familiarize Yourself </vt:lpstr>
      <vt:lpstr>Build the IOC Two Steps</vt:lpstr>
      <vt:lpstr>Run the IOC </vt:lpstr>
      <vt:lpstr>Run the IOC </vt:lpstr>
      <vt:lpstr>Find out the IOC’s URI </vt:lpstr>
      <vt:lpstr>Prepare the xca Cert Manager</vt:lpstr>
      <vt:lpstr>Create the xca Database</vt:lpstr>
      <vt:lpstr>Import the IOC Cert Template</vt:lpstr>
      <vt:lpstr>Prepare the Secure Connection </vt:lpstr>
      <vt:lpstr>Create a Key Pair for the IOC</vt:lpstr>
      <vt:lpstr>Export the IOC Private Key</vt:lpstr>
      <vt:lpstr>Create the IOC’s Client Certificate</vt:lpstr>
      <vt:lpstr>Create the IOC’s Client Certificate</vt:lpstr>
      <vt:lpstr>Create the IOC’s Client Certificate</vt:lpstr>
      <vt:lpstr>Export the Certificate</vt:lpstr>
      <vt:lpstr>Set Up the IOC’s PKI File Store </vt:lpstr>
      <vt:lpstr>Configure the IOC to use Security</vt:lpstr>
      <vt:lpstr>Establish Trust</vt:lpstr>
      <vt:lpstr>Connect securely </vt:lpstr>
      <vt:lpstr>Using CA-Based Certificates</vt:lpstr>
      <vt:lpstr>Using CA-Based Certificates</vt:lpstr>
      <vt:lpstr>Thanks for Your Attention!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 UA EPICS Support</dc:title>
  <dc:creator>Lange Ralph</dc:creator>
  <cp:lastModifiedBy>Lange Ralph</cp:lastModifiedBy>
  <cp:revision>89</cp:revision>
  <dcterms:created xsi:type="dcterms:W3CDTF">2023-11-12T14:10:48Z</dcterms:created>
  <dcterms:modified xsi:type="dcterms:W3CDTF">2026-04-22T23:46:56Z</dcterms:modified>
</cp:coreProperties>
</file>