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89" r:id="rId3"/>
    <p:sldId id="290" r:id="rId4"/>
    <p:sldId id="257" r:id="rId5"/>
    <p:sldId id="259" r:id="rId6"/>
    <p:sldId id="260" r:id="rId7"/>
    <p:sldId id="263" r:id="rId8"/>
    <p:sldId id="268" r:id="rId9"/>
    <p:sldId id="264" r:id="rId10"/>
    <p:sldId id="261" r:id="rId11"/>
    <p:sldId id="267" r:id="rId12"/>
    <p:sldId id="270" r:id="rId13"/>
    <p:sldId id="262" r:id="rId14"/>
    <p:sldId id="269" r:id="rId15"/>
    <p:sldId id="273" r:id="rId16"/>
    <p:sldId id="274" r:id="rId17"/>
    <p:sldId id="275" r:id="rId18"/>
    <p:sldId id="291" r:id="rId19"/>
    <p:sldId id="293" r:id="rId20"/>
    <p:sldId id="276" r:id="rId21"/>
    <p:sldId id="277" r:id="rId22"/>
    <p:sldId id="285" r:id="rId23"/>
    <p:sldId id="279" r:id="rId24"/>
    <p:sldId id="281" r:id="rId25"/>
    <p:sldId id="282" r:id="rId26"/>
    <p:sldId id="29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anose="020B0604020202020204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9900"/>
    <a:srgbClr val="FFFF99"/>
    <a:srgbClr val="CCFFFF"/>
    <a:srgbClr val="CCFFCC"/>
    <a:srgbClr val="CCFF99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88" autoAdjust="0"/>
    <p:restoredTop sz="94600" autoAdjust="0"/>
  </p:normalViewPr>
  <p:slideViewPr>
    <p:cSldViewPr>
      <p:cViewPr varScale="1">
        <p:scale>
          <a:sx n="127" d="100"/>
          <a:sy n="127" d="100"/>
        </p:scale>
        <p:origin x="8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312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4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4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fld id="{185F9A2A-D8B2-4C60-8966-227A1253B3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Courier New" panose="02070309020205020404" pitchFamily="49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>
                <a:latin typeface="Courier New" panose="02070309020205020404" pitchFamily="49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Klicken Sie, um die Formate des Vorlagentextes zu bearbeiten</a:t>
            </a:r>
          </a:p>
          <a:p>
            <a:pPr lvl="1"/>
            <a:r>
              <a:rPr lang="en-US" altLang="en-US" noProof="0"/>
              <a:t>Zweite Ebene</a:t>
            </a:r>
          </a:p>
          <a:p>
            <a:pPr lvl="2"/>
            <a:r>
              <a:rPr lang="en-US" altLang="en-US" noProof="0"/>
              <a:t>Dritte Ebene</a:t>
            </a:r>
          </a:p>
          <a:p>
            <a:pPr lvl="3"/>
            <a:r>
              <a:rPr lang="en-US" altLang="en-US" noProof="0"/>
              <a:t>Vierte Ebene</a:t>
            </a:r>
          </a:p>
          <a:p>
            <a:pPr lvl="4"/>
            <a:r>
              <a:rPr lang="en-US" altLang="en-US" noProof="0"/>
              <a:t>Fünfte Ebene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>
                <a:latin typeface="Courier New" panose="02070309020205020404" pitchFamily="49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Courier New" panose="02070309020205020404" pitchFamily="49" charset="0"/>
              </a:defRPr>
            </a:lvl1pPr>
          </a:lstStyle>
          <a:p>
            <a:fld id="{8E796C61-D1B9-49AE-80AE-422BA4C0A73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0ECBCED-31B2-4761-8DC8-D2674F61CF9F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934B0B29-77EB-4E45-BA8C-1B1D1B18A4D5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10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E34123B1-AB24-4CE5-980D-49B0AE942FBB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11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4DC4563B-7144-460C-84B0-176B20E42CDD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12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4A834761-F586-43E0-958A-4AD48FCCD13B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13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261980DD-ECC6-46BD-8A6B-E420758E39F2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14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DA23E2F5-8F56-4B80-BD0C-B7980D0DA26C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15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D14B4A94-36D4-490C-B1B6-68C3F0A6B7F3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16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3421AFA-E8D4-4289-AAF2-412D2532D786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17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E4C34EB9-F8D3-408D-822E-221DE8659E72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18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29774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0DDA0-621E-96BF-3861-333206F94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F79F52B9-EE0A-BF4E-F8F9-B30C70241C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E4C34EB9-F8D3-408D-822E-221DE8659E72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19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9133E31-E932-6B7C-ECAC-733EC5D3E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FB95B495-CB90-E739-F471-8C3A7E171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54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2AAA49E2-3C66-4ABB-8043-FEC2BC614D2C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9837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6434E32-3BC9-45C2-AF1B-EE4E1F3AE3E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20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C464310A-69FD-4536-A504-531E3682C894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21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0E23039D-11EC-4259-9A10-887BE907E98D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22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FBFD908A-DE38-45EE-B115-D6AA8FD4CB5E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23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49CC20E2-2AA1-42B7-9CA3-4D8D6711F49F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24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D5C9D4BE-CF6B-4379-B6EB-3FDB7805A9D1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25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2AAA49E2-3C66-4ABB-8043-FEC2BC614D2C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3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658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88B0E1A3-BA40-4297-9476-1670F663094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4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7743AB5A-05D4-4B79-8EC9-6EB542C52CE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5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04F85BB5-8B5E-46F0-A108-8910E2DA809A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6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BD73FF87-A8B8-4F8F-A63F-D0DBCD8C523E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7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A90DD39B-1104-461C-B3FA-D5A1B4F656BD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8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r">
              <a:lnSpc>
                <a:spcPct val="100000"/>
              </a:lnSpc>
            </a:pPr>
            <a:fld id="{F87BACED-0F9A-4907-801E-B036A5C913F9}" type="slidenum">
              <a:rPr lang="en-US" altLang="en-US" sz="1200" b="0">
                <a:latin typeface="Courier New" panose="02070309020205020404" pitchFamily="49" charset="0"/>
              </a:rPr>
              <a:pPr algn="r">
                <a:lnSpc>
                  <a:spcPct val="100000"/>
                </a:lnSpc>
              </a:pPr>
              <a:t>9</a:t>
            </a:fld>
            <a:endParaRPr lang="en-US" altLang="en-US" sz="1200" b="0">
              <a:latin typeface="Courier New" panose="02070309020205020404" pitchFamily="49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642401" y="282698"/>
            <a:ext cx="5674015" cy="336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>
          <a:xfrm>
            <a:off x="814387" y="4572000"/>
            <a:ext cx="79692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69649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814388" y="4140000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9" name="Rechteck 8"/>
          <p:cNvSpPr/>
          <p:nvPr/>
        </p:nvSpPr>
        <p:spPr bwMode="auto">
          <a:xfrm>
            <a:off x="-2" y="282698"/>
            <a:ext cx="25344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3" name="Rechteck 1"/>
          <p:cNvSpPr>
            <a:spLocks noChangeArrowheads="1"/>
          </p:cNvSpPr>
          <p:nvPr/>
        </p:nvSpPr>
        <p:spPr bwMode="auto">
          <a:xfrm>
            <a:off x="5292080" y="3412620"/>
            <a:ext cx="3024336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4" name="Rechteck 13"/>
          <p:cNvSpPr/>
          <p:nvPr/>
        </p:nvSpPr>
        <p:spPr bwMode="auto">
          <a:xfrm>
            <a:off x="8424000" y="282698"/>
            <a:ext cx="72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2353C1-A7B6-FCCB-F459-F5B1D7CD0C1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48" y="332656"/>
            <a:ext cx="17399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16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765175"/>
            <a:ext cx="4279900" cy="5832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3125" y="765175"/>
            <a:ext cx="4281488" cy="58324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EAA0D-57D5-4BA6-ABBB-E2057358A2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01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9502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>
          <a:xfrm>
            <a:off x="934839" y="1484782"/>
            <a:ext cx="7885633" cy="4608514"/>
          </a:xfrm>
        </p:spPr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  <a:p>
            <a:pPr lvl="5"/>
            <a:r>
              <a:rPr lang="de-CH" dirty="0"/>
              <a:t>Sechste Ebene</a:t>
            </a:r>
          </a:p>
          <a:p>
            <a:pPr lvl="6"/>
            <a:r>
              <a:rPr lang="de-CH" dirty="0"/>
              <a:t>Siebte Ebene</a:t>
            </a:r>
          </a:p>
          <a:p>
            <a:pPr lvl="7"/>
            <a:r>
              <a:rPr lang="de-CH" dirty="0"/>
              <a:t>Achte Ebene</a:t>
            </a:r>
          </a:p>
          <a:p>
            <a:pPr lvl="8"/>
            <a:r>
              <a:rPr lang="de-CH" dirty="0"/>
              <a:t>Neunte Ebene</a:t>
            </a: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12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>
          <a:xfrm>
            <a:off x="1042988" y="1341438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5003800" y="1337869"/>
            <a:ext cx="3781425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968351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zwei Inhalte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938416" y="1449803"/>
            <a:ext cx="3781425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>
          <a:xfrm>
            <a:off x="4899228" y="1446234"/>
            <a:ext cx="3781425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 panose="020B0604020202020204" pitchFamily="34" charset="0"/>
              <a:buChar char="•"/>
              <a:defRPr/>
            </a:lvl1pPr>
            <a:lvl2pPr marL="355600" indent="-177800">
              <a:buSzPct val="100000"/>
              <a:buFont typeface="Symbol" panose="05050102010706020507" pitchFamily="18" charset="2"/>
              <a:buChar char="-"/>
              <a:defRPr/>
            </a:lvl2pPr>
            <a:lvl3pPr marL="539750" indent="-184150">
              <a:buFont typeface="Symbol" panose="05050102010706020507" pitchFamily="18" charset="2"/>
              <a:buChar char="-"/>
              <a:defRPr/>
            </a:lvl3pPr>
            <a:lvl4pPr marL="717550" indent="-177800">
              <a:buFont typeface="Symbol" panose="05050102010706020507" pitchFamily="18" charset="2"/>
              <a:buChar char="-"/>
              <a:defRPr/>
            </a:lvl4pPr>
            <a:lvl5pPr marL="895350" indent="-177800">
              <a:buFont typeface="Symbol" panose="05050102010706020507" pitchFamily="18" charset="2"/>
              <a:buChar char="-"/>
              <a:defRPr/>
            </a:lvl5pPr>
            <a:lvl6pPr marL="1074738" indent="-179388">
              <a:buFont typeface="Symbol" panose="05050102010706020507" pitchFamily="18" charset="2"/>
              <a:buChar char="-"/>
              <a:defRPr sz="1600"/>
            </a:lvl6pPr>
            <a:lvl7pPr marL="1257300" indent="-182563">
              <a:buFont typeface="Symbol" panose="05050102010706020507" pitchFamily="18" charset="2"/>
              <a:buChar char="-"/>
              <a:defRPr sz="1600"/>
            </a:lvl7pPr>
            <a:lvl8pPr marL="1436688" indent="-179388">
              <a:buFont typeface="Symbol" panose="05050102010706020507" pitchFamily="18" charset="2"/>
              <a:buChar char="-"/>
              <a:defRPr sz="1600"/>
            </a:lvl8pPr>
            <a:lvl9pPr marL="1614488" indent="-177800"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7560210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919B1-A073-4010-AD29-6FF83784AAF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053489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 (gra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hteck 6"/>
          <p:cNvSpPr/>
          <p:nvPr/>
        </p:nvSpPr>
        <p:spPr bwMode="auto">
          <a:xfrm>
            <a:off x="827088" y="1412875"/>
            <a:ext cx="8066087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0356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alt auf Bild (ho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9" y="1019811"/>
            <a:ext cx="8316912" cy="55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F69A3-733C-46D8-A183-A5BFF457492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2289712" cy="5577839"/>
          </a:xfr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C7278B-4B5D-2245-0E35-527A93EA1B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843"/>
            <a:ext cx="1253754" cy="7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66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D763F1-2F3E-452D-949E-888412A590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09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077200" y="291600"/>
            <a:ext cx="6708025" cy="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Folientitel</a:t>
            </a:r>
            <a:r>
              <a:rPr lang="en-US" noProof="0" dirty="0"/>
              <a:t> </a:t>
            </a:r>
            <a:r>
              <a:rPr lang="en-US" noProof="0" dirty="0" err="1"/>
              <a:t>eingeben</a:t>
            </a:r>
            <a:endParaRPr lang="en-US" noProof="0" dirty="0"/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6312" y="6661150"/>
            <a:ext cx="575742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900" smtClean="0">
                <a:latin typeface="+mn-lt"/>
              </a:defRPr>
            </a:lvl1pPr>
          </a:lstStyle>
          <a:p>
            <a:fld id="{F17F69A3-733C-46D8-A183-A5BFF4574928}" type="slidenum">
              <a:rPr lang="en-US" altLang="en-US" noProof="0" smtClean="0"/>
              <a:pPr/>
              <a:t>‹#›</a:t>
            </a:fld>
            <a:endParaRPr lang="en-US" altLang="en-US" noProof="0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1042988" y="1341438"/>
            <a:ext cx="7742237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5"/>
            <a:r>
              <a:rPr lang="en-US" noProof="0" dirty="0" err="1"/>
              <a:t>Sechste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6"/>
            <a:r>
              <a:rPr lang="en-US" noProof="0" dirty="0" err="1"/>
              <a:t>Siebte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7"/>
            <a:r>
              <a:rPr lang="en-US" noProof="0" dirty="0" err="1"/>
              <a:t>Achte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8"/>
            <a:r>
              <a:rPr lang="en-US" noProof="0" dirty="0" err="1"/>
              <a:t>Neunte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B05BF-1E42-AF8A-5E45-2D60828DA0E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9051"/>
            <a:ext cx="1253754" cy="77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2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500" kern="1000" spc="0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>
          <a:solidFill>
            <a:srgbClr val="505150"/>
          </a:solidFill>
          <a:latin typeface="Georgia" charset="0"/>
          <a:ea typeface="ヒラギノ角ゴ Pro W3" pitchFamily="-108" charset="-128"/>
          <a:cs typeface="ヒラギノ角ゴ Pro W3" pitchFamily="-10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1778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spc="0" baseline="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7175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4pPr>
      <a:lvl5pPr marL="895350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 kern="1200" spc="0" baseline="0"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107473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buFont typeface="Symbol" panose="05050102010706020507" pitchFamily="18" charset="2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enu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ra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chksu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regex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#regsub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5" Type="http://schemas.openxmlformats.org/officeDocument/2006/relationships/image" Target="../media/image17.jpe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jpeg"/><Relationship Id="rId14" Type="http://schemas.openxmlformats.org/officeDocument/2006/relationships/image" Target="../media/image1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s-modules.github.io/master/asyn" TargetMode="External"/><Relationship Id="rId2" Type="http://schemas.openxmlformats.org/officeDocument/2006/relationships/hyperlink" Target="https://paulscherrerinstitute.github.io/StreamDevice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docs.epics-controls.org/en/latest/getting-started/EPICS_Intro.html" TargetMode="External"/><Relationship Id="rId5" Type="http://schemas.openxmlformats.org/officeDocument/2006/relationships/hyperlink" Target="https://docs.epics-controls.org/projects/base/en/latest/ComponentReference.html#record-type-definitions" TargetMode="External"/><Relationship Id="rId4" Type="http://schemas.openxmlformats.org/officeDocument/2006/relationships/hyperlink" Target="https://docs.epics-controls.org/projects/base/en/latest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pics-modules/asy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png"/><Relationship Id="rId4" Type="http://schemas.openxmlformats.org/officeDocument/2006/relationships/hyperlink" Target="https://github.com/paulscherrerinstitute/StreamDevic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protocol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protocol.html#str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aulscherrerinstitute.github.io/StreamDevice/formats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StreamDevice 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CH" dirty="0"/>
              <a:t>Dirk Zimoch  ::  Paul Scherrer Institut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14387" y="5588387"/>
            <a:ext cx="7969249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800" b="1" kern="1200" spc="0" baseline="0">
                <a:solidFill>
                  <a:srgbClr val="969696"/>
                </a:solidFill>
                <a:latin typeface="+mn-lt"/>
                <a:ea typeface="ヒラギノ角ゴ Pro W3" charset="0"/>
                <a:cs typeface="+mn-cs"/>
              </a:defRPr>
            </a:lvl1pPr>
            <a:lvl2pPr marL="35560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5600" indent="18415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spc="0" baseline="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3pPr>
            <a:lvl4pPr marL="7175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895350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 kern="1200" spc="0" baseline="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5pPr>
            <a:lvl6pPr marL="107473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257300" indent="-182563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436688" indent="-179388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614488" indent="-177800" algn="l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EPICS Collaboration Meeting April 2026 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E6EA14-0FE8-EF7D-1047-2594E1AD4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128" y="4140000"/>
            <a:ext cx="2522936" cy="25229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73" name="Rectangle 17"/>
          <p:cNvSpPr>
            <a:spLocks noChangeArrowheads="1"/>
          </p:cNvSpPr>
          <p:nvPr/>
        </p:nvSpPr>
        <p:spPr bwMode="auto">
          <a:xfrm>
            <a:off x="2699792" y="2348880"/>
            <a:ext cx="129886" cy="189283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de-CH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Protocol Parameters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Passing parameters from record to protocol can save typing.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LakeShore218 has 8 temperatures</a:t>
            </a:r>
          </a:p>
          <a:p>
            <a:pPr eaLnBrk="1" hangingPunct="1"/>
            <a:endParaRPr lang="en-US" altLang="en-US" sz="2000" dirty="0"/>
          </a:p>
        </p:txBody>
      </p:sp>
      <p:sp>
        <p:nvSpPr>
          <p:cNvPr id="198662" name="AutoShape 6"/>
          <p:cNvSpPr>
            <a:spLocks noChangeArrowheads="1"/>
          </p:cNvSpPr>
          <p:nvPr/>
        </p:nvSpPr>
        <p:spPr bwMode="auto">
          <a:xfrm>
            <a:off x="738527" y="2060848"/>
            <a:ext cx="3480991" cy="250256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47"/>
              <a:gd name="connsiteY0" fmla="*/ 0 h 21663"/>
              <a:gd name="connsiteX1" fmla="*/ 21600 w 21647"/>
              <a:gd name="connsiteY1" fmla="*/ 0 h 21663"/>
              <a:gd name="connsiteX2" fmla="*/ 21647 w 21647"/>
              <a:gd name="connsiteY2" fmla="*/ 19418 h 21663"/>
              <a:gd name="connsiteX3" fmla="*/ 0 w 21647"/>
              <a:gd name="connsiteY3" fmla="*/ 20172 h 21663"/>
              <a:gd name="connsiteX4" fmla="*/ 0 w 21647"/>
              <a:gd name="connsiteY4" fmla="*/ 0 h 2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7" h="21663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47" y="13644"/>
                  <a:pt x="21647" y="19418"/>
                </a:cubicBezTo>
                <a:cubicBezTo>
                  <a:pt x="10847" y="19418"/>
                  <a:pt x="10800" y="23922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temp_K_1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1";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temp_K_2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2";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temp_K_3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3";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temp_K_4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4";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temp_K_5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5";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temp_K_6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6";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temp_K_7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7";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temp_K_8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8"; in "%f";}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endParaRPr lang="en-US" altLang="en-US" sz="1400" b="0" dirty="0">
              <a:latin typeface="Consolas" panose="020B0609020204030204" pitchFamily="49" charset="0"/>
            </a:endParaRPr>
          </a:p>
        </p:txBody>
      </p:sp>
      <p:sp>
        <p:nvSpPr>
          <p:cNvPr id="198663" name="AutoShape 7"/>
          <p:cNvSpPr>
            <a:spLocks noChangeArrowheads="1"/>
          </p:cNvSpPr>
          <p:nvPr/>
        </p:nvSpPr>
        <p:spPr bwMode="auto">
          <a:xfrm>
            <a:off x="5064263" y="2060848"/>
            <a:ext cx="3540185" cy="865435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temp_K</a:t>
            </a:r>
            <a:r>
              <a:rPr lang="en-US" altLang="en-US" sz="1400" b="0" dirty="0">
                <a:latin typeface="Consolas" panose="020B0609020204030204" pitchFamily="49" charset="0"/>
              </a:rPr>
              <a:t> {out "KRDG? 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"; in "%f";}</a:t>
            </a:r>
          </a:p>
        </p:txBody>
      </p:sp>
      <p:sp>
        <p:nvSpPr>
          <p:cNvPr id="198665" name="Rectangle 9"/>
          <p:cNvSpPr>
            <a:spLocks noChangeArrowheads="1"/>
          </p:cNvSpPr>
          <p:nvPr/>
        </p:nvSpPr>
        <p:spPr bwMode="auto">
          <a:xfrm>
            <a:off x="4611283" y="4633615"/>
            <a:ext cx="4419012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record(ai,"$(DEVICE):TEMP2")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field(INP,"@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solidFill>
                  <a:srgbClr val="0000FF"/>
                </a:solidFill>
                <a:latin typeface="Consolas" panose="020B0609020204030204" pitchFamily="49" charset="0"/>
              </a:rPr>
              <a:t>temp_K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2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)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field(EGU,"K")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field(PREC,"2")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8671" name="AutoShape 15"/>
          <p:cNvSpPr>
            <a:spLocks noChangeArrowheads="1"/>
          </p:cNvSpPr>
          <p:nvPr/>
        </p:nvSpPr>
        <p:spPr bwMode="auto">
          <a:xfrm>
            <a:off x="5083770" y="3069902"/>
            <a:ext cx="2368550" cy="719138"/>
          </a:xfrm>
          <a:prstGeom prst="wedgeEllipseCallout">
            <a:avLst>
              <a:gd name="adj1" fmla="val 35846"/>
              <a:gd name="adj2" fmla="val -10848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Use parameter instead: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"\$1"</a:t>
            </a:r>
            <a:r>
              <a:rPr lang="en-US" altLang="en-US" sz="1400" b="0" dirty="0">
                <a:latin typeface="+mn-lt"/>
              </a:rPr>
              <a:t> is 1</a:t>
            </a:r>
            <a:r>
              <a:rPr lang="en-US" altLang="en-US" sz="1400" b="0" baseline="30000" dirty="0">
                <a:latin typeface="+mn-lt"/>
              </a:rPr>
              <a:t>st</a:t>
            </a:r>
            <a:r>
              <a:rPr lang="en-US" altLang="en-US" sz="1400" b="0" dirty="0">
                <a:latin typeface="+mn-lt"/>
              </a:rPr>
              <a:t> parameter</a:t>
            </a:r>
          </a:p>
        </p:txBody>
      </p:sp>
      <p:sp>
        <p:nvSpPr>
          <p:cNvPr id="198672" name="AutoShape 16"/>
          <p:cNvSpPr>
            <a:spLocks noChangeArrowheads="1"/>
          </p:cNvSpPr>
          <p:nvPr/>
        </p:nvSpPr>
        <p:spPr bwMode="auto">
          <a:xfrm>
            <a:off x="7165975" y="3717032"/>
            <a:ext cx="1619250" cy="719138"/>
          </a:xfrm>
          <a:prstGeom prst="wedgeEllipseCallout">
            <a:avLst>
              <a:gd name="adj1" fmla="val -10634"/>
              <a:gd name="adj2" fmla="val 15941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value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for 1</a:t>
            </a:r>
            <a:r>
              <a:rPr lang="en-US" altLang="en-US" sz="1400" b="0" baseline="30000" dirty="0">
                <a:latin typeface="+mn-lt"/>
              </a:rPr>
              <a:t>st</a:t>
            </a:r>
            <a:r>
              <a:rPr lang="en-US" altLang="en-US" sz="1400" b="0" dirty="0">
                <a:latin typeface="+mn-lt"/>
              </a:rPr>
              <a:t> parameter</a:t>
            </a:r>
          </a:p>
        </p:txBody>
      </p:sp>
      <p:sp>
        <p:nvSpPr>
          <p:cNvPr id="198675" name="Rectangle 19"/>
          <p:cNvSpPr>
            <a:spLocks noChangeArrowheads="1"/>
          </p:cNvSpPr>
          <p:nvPr/>
        </p:nvSpPr>
        <p:spPr bwMode="auto">
          <a:xfrm rot="208243">
            <a:off x="6826426" y="5491255"/>
            <a:ext cx="1703387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Up to 9 parameters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possible.</a:t>
            </a: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07504" y="4633615"/>
            <a:ext cx="4319626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record(ai,"$(DEVICE):TEMP2")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field(INP,"@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temp_K_2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field(EGU,"K")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field(PREC,"2")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Line 32">
            <a:extLst>
              <a:ext uri="{FF2B5EF4-FFF2-40B4-BE49-F238E27FC236}">
                <a16:creationId xmlns:a16="http://schemas.microsoft.com/office/drawing/2014/main" id="{9AFCA274-F834-4AF4-9C6B-16ABDBA995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32718" y="2060848"/>
            <a:ext cx="16422" cy="432048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Redirections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Normally format converters choose field automatically</a:t>
            </a:r>
          </a:p>
          <a:p>
            <a:pPr lvl="1" eaLnBrk="1" hangingPunct="1"/>
            <a:r>
              <a:rPr lang="en-US" altLang="en-US" dirty="0"/>
              <a:t>VAL or RVAL, depending on format data type</a:t>
            </a:r>
          </a:p>
          <a:p>
            <a:pPr lvl="1" eaLnBrk="1" hangingPunct="1"/>
            <a:r>
              <a:rPr lang="en-US" altLang="en-US" dirty="0"/>
              <a:t>Scaling (ASLO, AOFF) and smoothing (SMOO) are supported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But sometimes other fields or even other records are needed</a:t>
            </a:r>
          </a:p>
          <a:p>
            <a:pPr lvl="1" eaLnBrk="1" hangingPunct="1"/>
            <a:r>
              <a:rPr lang="en-US" altLang="en-US" dirty="0"/>
              <a:t>e.g. when one message contains more than one value.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Examples:</a:t>
            </a:r>
          </a:p>
          <a:p>
            <a:pPr lvl="1" eaLnBrk="1" hangingPunct="1">
              <a:buFontTx/>
              <a:buNone/>
            </a:pPr>
            <a:r>
              <a:rPr lang="en-US" altLang="en-US" i="1" dirty="0"/>
              <a:t>Write value and units:	</a:t>
            </a:r>
            <a:r>
              <a:rPr lang="en-US" altLang="en-US" dirty="0">
                <a:latin typeface="Consolas" panose="020B0609020204030204" pitchFamily="49" charset="0"/>
              </a:rPr>
              <a:t>out "%f %(EGU)s";</a:t>
            </a:r>
          </a:p>
          <a:p>
            <a:pPr lvl="1" eaLnBrk="1" hangingPunct="1">
              <a:buFontTx/>
              <a:buNone/>
            </a:pPr>
            <a:r>
              <a:rPr lang="en-US" altLang="en-US" i="1" dirty="0"/>
              <a:t>Read status and value:	</a:t>
            </a:r>
            <a:r>
              <a:rPr lang="en-US" altLang="en-US" dirty="0">
                <a:latin typeface="Consolas" panose="020B0609020204030204" pitchFamily="49" charset="0"/>
              </a:rPr>
              <a:t>in "%(</a:t>
            </a:r>
            <a:r>
              <a:rPr lang="en-US" altLang="en-US" dirty="0" err="1">
                <a:latin typeface="Consolas" panose="020B0609020204030204" pitchFamily="49" charset="0"/>
              </a:rPr>
              <a:t>otherrecord</a:t>
            </a:r>
            <a:r>
              <a:rPr lang="en-US" altLang="en-US" dirty="0">
                <a:latin typeface="Consolas" panose="020B0609020204030204" pitchFamily="49" charset="0"/>
              </a:rPr>
              <a:t>)</a:t>
            </a:r>
            <a:r>
              <a:rPr lang="en-US" altLang="en-US" dirty="0" err="1">
                <a:latin typeface="Consolas" panose="020B0609020204030204" pitchFamily="49" charset="0"/>
              </a:rPr>
              <a:t>d,%f</a:t>
            </a:r>
            <a:r>
              <a:rPr lang="en-US" altLang="en-US" dirty="0">
                <a:latin typeface="Consolas" panose="020B0609020204030204" pitchFamily="49" charset="0"/>
              </a:rPr>
              <a:t>";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Other records must be on the same IOC.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Use parameters to avoid full record names in protocols.</a:t>
            </a:r>
          </a:p>
          <a:p>
            <a:pPr lvl="1" eaLnBrk="1" hangingPunct="1"/>
            <a:r>
              <a:rPr lang="en-US" altLang="en-US" dirty="0"/>
              <a:t>Like</a:t>
            </a:r>
            <a:r>
              <a:rPr lang="en-US" altLang="en-US" dirty="0">
                <a:latin typeface="Consolas" panose="020B0609020204030204" pitchFamily="49" charset="0"/>
              </a:rPr>
              <a:t> "%(\$1)d" </a:t>
            </a:r>
            <a:r>
              <a:rPr lang="en-US" altLang="en-US" dirty="0"/>
              <a:t>or</a:t>
            </a:r>
            <a:r>
              <a:rPr lang="en-US" altLang="en-US" dirty="0">
                <a:latin typeface="Consolas" panose="020B0609020204030204" pitchFamily="49" charset="0"/>
              </a:rPr>
              <a:t> "%(\$1:STATUS)d"</a:t>
            </a:r>
          </a:p>
        </p:txBody>
      </p:sp>
      <p:sp>
        <p:nvSpPr>
          <p:cNvPr id="206854" name="AutoShape 6"/>
          <p:cNvSpPr>
            <a:spLocks noChangeArrowheads="1"/>
          </p:cNvSpPr>
          <p:nvPr/>
        </p:nvSpPr>
        <p:spPr bwMode="auto">
          <a:xfrm>
            <a:off x="6516216" y="4005064"/>
            <a:ext cx="1871662" cy="792088"/>
          </a:xfrm>
          <a:prstGeom prst="wedgeEllipseCallout">
            <a:avLst>
              <a:gd name="adj1" fmla="val -80611"/>
              <a:gd name="adj2" fmla="val -6645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If no field is given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 .VAL is assumed</a:t>
            </a:r>
          </a:p>
        </p:txBody>
      </p:sp>
      <p:sp>
        <p:nvSpPr>
          <p:cNvPr id="206855" name="AutoShape 7"/>
          <p:cNvSpPr>
            <a:spLocks noChangeArrowheads="1"/>
          </p:cNvSpPr>
          <p:nvPr/>
        </p:nvSpPr>
        <p:spPr bwMode="auto">
          <a:xfrm>
            <a:off x="1053312" y="5157789"/>
            <a:ext cx="1655762" cy="863600"/>
          </a:xfrm>
          <a:prstGeom prst="wedgeEllipseCallout">
            <a:avLst>
              <a:gd name="adj1" fmla="val 32167"/>
              <a:gd name="adj2" fmla="val -7113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pass full</a:t>
            </a:r>
            <a:br>
              <a:rPr lang="en-US" altLang="en-US" sz="1400" b="0">
                <a:latin typeface="+mn-lt"/>
              </a:rPr>
            </a:br>
            <a:r>
              <a:rPr lang="en-US" altLang="en-US" sz="1400" b="0">
                <a:latin typeface="+mn-lt"/>
              </a:rPr>
              <a:t>record name</a:t>
            </a:r>
            <a:br>
              <a:rPr lang="en-US" altLang="en-US" sz="1400" b="0">
                <a:latin typeface="+mn-lt"/>
              </a:rPr>
            </a:br>
            <a:r>
              <a:rPr lang="en-US" altLang="en-US" sz="1400" b="0">
                <a:latin typeface="+mn-lt"/>
              </a:rPr>
              <a:t>as parameter</a:t>
            </a:r>
          </a:p>
        </p:txBody>
      </p:sp>
      <p:sp>
        <p:nvSpPr>
          <p:cNvPr id="7" name="AutoShape 6">
            <a:extLst>
              <a:ext uri="{FF2B5EF4-FFF2-40B4-BE49-F238E27FC236}">
                <a16:creationId xmlns:a16="http://schemas.microsoft.com/office/drawing/2014/main" id="{C147756F-C7F7-4A8F-B49C-498A22C3CC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5487" y="5190521"/>
            <a:ext cx="1871662" cy="863600"/>
          </a:xfrm>
          <a:prstGeom prst="wedgeEllipseCallout">
            <a:avLst>
              <a:gd name="adj1" fmla="val -30324"/>
              <a:gd name="adj2" fmla="val -7389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only part of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record name as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parameter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70" name="Line 18"/>
          <p:cNvSpPr>
            <a:spLocks noChangeShapeType="1"/>
          </p:cNvSpPr>
          <p:nvPr/>
        </p:nvSpPr>
        <p:spPr bwMode="auto">
          <a:xfrm flipH="1" flipV="1">
            <a:off x="2771271" y="4295066"/>
            <a:ext cx="865692" cy="862721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 flipH="1" flipV="1">
            <a:off x="2999326" y="5517231"/>
            <a:ext cx="564612" cy="14379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Redirection Example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 dirty="0"/>
              <a:t>Example: </a:t>
            </a:r>
            <a:r>
              <a:rPr lang="en-US" altLang="en-US" sz="1600" dirty="0">
                <a:latin typeface="Consolas" panose="020B0609020204030204" pitchFamily="49" charset="0"/>
              </a:rPr>
              <a:t>"position?"</a:t>
            </a:r>
            <a:r>
              <a:rPr lang="en-US" altLang="en-US" sz="2000" i="1" dirty="0"/>
              <a:t> request gives reply with 6 coordinates.</a:t>
            </a:r>
            <a:br>
              <a:rPr lang="en-US" altLang="en-US" dirty="0"/>
            </a:br>
            <a:r>
              <a:rPr lang="en-US" altLang="en-US" sz="1600" dirty="0">
                <a:latin typeface="Consolas" panose="020B0609020204030204" pitchFamily="49" charset="0"/>
              </a:rPr>
              <a:t>"position( 1.2    , 2.1234, 23.12  ,-2.312 ,-12.33  ,24.4321)"</a:t>
            </a:r>
            <a:br>
              <a:rPr lang="en-US" altLang="en-US" sz="1800" dirty="0">
                <a:latin typeface="Consolas" panose="020B0609020204030204" pitchFamily="49" charset="0"/>
              </a:rPr>
            </a:b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279556" name="AutoShape 4"/>
          <p:cNvSpPr>
            <a:spLocks noChangeArrowheads="1"/>
          </p:cNvSpPr>
          <p:nvPr/>
        </p:nvSpPr>
        <p:spPr bwMode="auto">
          <a:xfrm>
            <a:off x="5436096" y="2204864"/>
            <a:ext cx="3129577" cy="2224327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pos { out "position?";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in "position(%f\_,"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:POS-Y)f\_,"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:POS-Z)f\_,"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:POS-RX)f\_,"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:POS-RY)f\_,"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  "%(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\$1</a:t>
            </a:r>
            <a:r>
              <a:rPr lang="en-US" altLang="en-US" sz="1400" b="0" dirty="0">
                <a:latin typeface="Consolas" panose="020B0609020204030204" pitchFamily="49" charset="0"/>
              </a:rPr>
              <a:t>:POS-RZ)f\_)";}</a:t>
            </a:r>
          </a:p>
        </p:txBody>
      </p:sp>
      <p:sp>
        <p:nvSpPr>
          <p:cNvPr id="279559" name="Rectangle 7"/>
          <p:cNvSpPr>
            <a:spLocks noChangeArrowheads="1"/>
          </p:cNvSpPr>
          <p:nvPr/>
        </p:nvSpPr>
        <p:spPr bwMode="auto">
          <a:xfrm>
            <a:off x="794351" y="2203546"/>
            <a:ext cx="4518398" cy="416112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ai</a:t>
            </a:r>
            <a:r>
              <a:rPr lang="en-US" altLang="en-US" sz="1400" b="0" dirty="0">
                <a:latin typeface="Consolas" panose="020B0609020204030204" pitchFamily="49" charset="0"/>
              </a:rPr>
              <a:t>,"$(DEV):POS-X")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"@$(PROT) pos(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$(DEV)</a:t>
            </a:r>
            <a:r>
              <a:rPr lang="en-US" altLang="en-US" sz="1400" b="0" dirty="0">
                <a:latin typeface="Consolas" panose="020B0609020204030204" pitchFamily="49" charset="0"/>
              </a:rPr>
              <a:t>)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(EGU, "mm")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(PREC,"2")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(SCAN,"5 second")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(FLNK,"…")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ai</a:t>
            </a:r>
            <a:r>
              <a:rPr lang="en-US" altLang="en-US" sz="1400" b="0" dirty="0">
                <a:latin typeface="Consolas" panose="020B0609020204030204" pitchFamily="49" charset="0"/>
              </a:rPr>
              <a:t>,$(DEV):POS-Y)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 field (EGU, "mm")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 field (PREC,"2")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…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ai</a:t>
            </a:r>
            <a:r>
              <a:rPr lang="en-US" altLang="en-US" sz="1400" b="0" dirty="0">
                <a:latin typeface="Consolas" panose="020B0609020204030204" pitchFamily="49" charset="0"/>
              </a:rPr>
              <a:t>,$(DEV):POS-RZ)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 field (EGU, "</a:t>
            </a:r>
            <a:r>
              <a:rPr lang="en-US" altLang="en-US" sz="1400" b="0" dirty="0" err="1">
                <a:latin typeface="Consolas" panose="020B0609020204030204" pitchFamily="49" charset="0"/>
              </a:rPr>
              <a:t>deg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 field (PREC,"3")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9561" name="AutoShape 9"/>
          <p:cNvSpPr>
            <a:spLocks noChangeArrowheads="1"/>
          </p:cNvSpPr>
          <p:nvPr/>
        </p:nvSpPr>
        <p:spPr bwMode="auto">
          <a:xfrm>
            <a:off x="3182117" y="3284017"/>
            <a:ext cx="2447925" cy="1081087"/>
          </a:xfrm>
          <a:prstGeom prst="wedgeEllipseCallout">
            <a:avLst>
              <a:gd name="adj1" fmla="val -73412"/>
              <a:gd name="adj2" fmla="val -139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When FLNK is processed,</a:t>
            </a:r>
            <a:br>
              <a:rPr lang="en-US" altLang="en-US" sz="1400" b="0">
                <a:latin typeface="+mn-lt"/>
              </a:rPr>
            </a:br>
            <a:r>
              <a:rPr lang="en-US" altLang="en-US" sz="1400" b="0">
                <a:latin typeface="+mn-lt"/>
              </a:rPr>
              <a:t>the other records have</a:t>
            </a:r>
            <a:br>
              <a:rPr lang="en-US" altLang="en-US" sz="1400" b="0">
                <a:latin typeface="+mn-lt"/>
              </a:rPr>
            </a:br>
            <a:r>
              <a:rPr lang="en-US" altLang="en-US" sz="1400" b="0">
                <a:latin typeface="+mn-lt"/>
              </a:rPr>
              <a:t>already got their values.</a:t>
            </a:r>
          </a:p>
        </p:txBody>
      </p:sp>
      <p:sp>
        <p:nvSpPr>
          <p:cNvPr id="279566" name="Rectangle 14"/>
          <p:cNvSpPr>
            <a:spLocks noChangeArrowheads="1"/>
          </p:cNvSpPr>
          <p:nvPr/>
        </p:nvSpPr>
        <p:spPr bwMode="auto">
          <a:xfrm rot="208243">
            <a:off x="3607001" y="4497029"/>
            <a:ext cx="2087563" cy="1485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These records have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SCAN="Passive" and 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DTYP="Soft Channel"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When redirecting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to .RVAL use</a:t>
            </a:r>
          </a:p>
          <a:p>
            <a:r>
              <a:rPr lang="en-US" altLang="en-US" sz="1400" b="0" dirty="0">
                <a:latin typeface="+mn-lt"/>
              </a:rPr>
              <a:t>DTYP="Raw Soft Channel"</a:t>
            </a:r>
          </a:p>
        </p:txBody>
      </p:sp>
      <p:sp>
        <p:nvSpPr>
          <p:cNvPr id="279567" name="Rectangle 15"/>
          <p:cNvSpPr>
            <a:spLocks noChangeArrowheads="1"/>
          </p:cNvSpPr>
          <p:nvPr/>
        </p:nvSpPr>
        <p:spPr bwMode="auto">
          <a:xfrm>
            <a:off x="5880588" y="5345639"/>
            <a:ext cx="2519362" cy="933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Redirecting to other records uses </a:t>
            </a:r>
            <a:r>
              <a:rPr lang="en-US" altLang="en-US" sz="1200" b="0" dirty="0" err="1">
                <a:latin typeface="Consolas" panose="020B0609020204030204" pitchFamily="49" charset="0"/>
              </a:rPr>
              <a:t>dbPutField</a:t>
            </a:r>
            <a:r>
              <a:rPr lang="en-US" altLang="en-US" sz="1200" b="0" dirty="0">
                <a:latin typeface="Consolas" panose="020B0609020204030204" pitchFamily="49" charset="0"/>
              </a:rPr>
              <a:t>()</a:t>
            </a:r>
            <a:br>
              <a:rPr lang="en-US" altLang="en-US" sz="12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thus process the target if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the field (here .VAL) is PP</a:t>
            </a:r>
          </a:p>
        </p:txBody>
      </p:sp>
      <p:sp>
        <p:nvSpPr>
          <p:cNvPr id="279569" name="Rectangle 17"/>
          <p:cNvSpPr>
            <a:spLocks noChangeArrowheads="1"/>
          </p:cNvSpPr>
          <p:nvPr/>
        </p:nvSpPr>
        <p:spPr bwMode="auto">
          <a:xfrm rot="21381798">
            <a:off x="5826141" y="3994425"/>
            <a:ext cx="2952750" cy="10398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Spaces around numbers: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%f</a:t>
            </a:r>
            <a:r>
              <a:rPr lang="en-US" altLang="en-US" sz="1400" b="0" dirty="0">
                <a:latin typeface="+mn-lt"/>
              </a:rPr>
              <a:t> accepts leading whitespace.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Any amount of trailing whitespace is consumed by </a:t>
            </a:r>
            <a:r>
              <a:rPr lang="en-US" altLang="en-US" sz="1400" b="0" dirty="0">
                <a:latin typeface="Consolas" panose="020B0609020204030204" pitchFamily="49" charset="0"/>
              </a:rPr>
              <a:t>\_</a:t>
            </a:r>
            <a:r>
              <a:rPr lang="en-US" altLang="en-US" sz="1400" b="0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Complex Protocol: Pfeiffer </a:t>
            </a:r>
            <a:r>
              <a:rPr lang="en-US" altLang="en-US" dirty="0" err="1"/>
              <a:t>MaxiGauge</a:t>
            </a:r>
            <a:endParaRPr lang="en-US" altLang="en-US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780684" y="1268760"/>
            <a:ext cx="3672409" cy="5184576"/>
          </a:xfrm>
        </p:spPr>
        <p:txBody>
          <a:bodyPr/>
          <a:lstStyle/>
          <a:p>
            <a:pPr marL="274638" indent="-274638" eaLnBrk="1" hangingPunct="1">
              <a:buFontTx/>
              <a:buAutoNum type="arabicPeriod"/>
            </a:pPr>
            <a:r>
              <a:rPr lang="en-US" altLang="en-US" sz="2000" dirty="0"/>
              <a:t>Send device address (on RS485)</a:t>
            </a:r>
            <a:br>
              <a:rPr lang="en-US" altLang="en-US" sz="2000" dirty="0"/>
            </a:br>
            <a:r>
              <a:rPr lang="en-US" altLang="en-US" sz="1600" dirty="0">
                <a:latin typeface="Consolas" panose="020B0609020204030204" pitchFamily="49" charset="0"/>
              </a:rPr>
              <a:t>ESC</a:t>
            </a:r>
            <a:r>
              <a:rPr lang="en-US" altLang="en-US" sz="1600" dirty="0"/>
              <a:t> </a:t>
            </a:r>
            <a:r>
              <a:rPr lang="en-US" altLang="en-US" sz="1600" i="1" dirty="0"/>
              <a:t>(=0x1b)</a:t>
            </a:r>
            <a:r>
              <a:rPr lang="en-US" altLang="en-US" sz="1600" i="1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"</a:t>
            </a:r>
            <a:r>
              <a:rPr lang="en-US" altLang="en-US" sz="1600" i="1" dirty="0">
                <a:latin typeface="Consolas" panose="020B0609020204030204" pitchFamily="49" charset="0"/>
              </a:rPr>
              <a:t>aa</a:t>
            </a:r>
            <a:r>
              <a:rPr lang="en-US" altLang="en-US" sz="1600" dirty="0">
                <a:latin typeface="Consolas" panose="020B0609020204030204" pitchFamily="49" charset="0"/>
              </a:rPr>
              <a:t>"</a:t>
            </a:r>
          </a:p>
          <a:p>
            <a:pPr marL="454025" lvl="1" indent="0" eaLnBrk="1" hangingPunct="1">
              <a:buNone/>
            </a:pPr>
            <a:r>
              <a:rPr lang="en-US" altLang="en-US" sz="1600" i="1" dirty="0">
                <a:latin typeface="Consolas" panose="020B0609020204030204" pitchFamily="49" charset="0"/>
              </a:rPr>
              <a:t>aa</a:t>
            </a:r>
            <a:r>
              <a:rPr lang="en-US" altLang="en-US" sz="1600" dirty="0"/>
              <a:t> is address </a:t>
            </a:r>
            <a:r>
              <a:rPr lang="en-US" altLang="en-US" sz="1600" dirty="0">
                <a:latin typeface="Consolas" panose="020B0609020204030204" pitchFamily="49" charset="0"/>
              </a:rPr>
              <a:t>00</a:t>
            </a:r>
            <a:r>
              <a:rPr lang="en-US" altLang="en-US" sz="1600" dirty="0"/>
              <a:t>, </a:t>
            </a:r>
            <a:r>
              <a:rPr lang="en-US" altLang="en-US" sz="1600" dirty="0">
                <a:latin typeface="Consolas" panose="020B0609020204030204" pitchFamily="49" charset="0"/>
              </a:rPr>
              <a:t>01</a:t>
            </a:r>
            <a:r>
              <a:rPr lang="en-US" altLang="en-US" sz="1600" dirty="0"/>
              <a:t>, …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2000" dirty="0"/>
              <a:t>Send pressure read command:</a:t>
            </a:r>
            <a:br>
              <a:rPr lang="en-US" altLang="en-US" sz="2000" dirty="0"/>
            </a:br>
            <a:r>
              <a:rPr lang="en-US" altLang="en-US" sz="1600" dirty="0">
                <a:latin typeface="Consolas" panose="020B0609020204030204" pitchFamily="49" charset="0"/>
              </a:rPr>
              <a:t>"</a:t>
            </a:r>
            <a:r>
              <a:rPr lang="en-US" altLang="en-US" sz="1600" dirty="0" err="1">
                <a:latin typeface="Consolas" panose="020B0609020204030204" pitchFamily="49" charset="0"/>
              </a:rPr>
              <a:t>PR</a:t>
            </a:r>
            <a:r>
              <a:rPr lang="en-US" altLang="en-US" sz="1600" i="1" dirty="0" err="1">
                <a:latin typeface="Consolas" panose="020B0609020204030204" pitchFamily="49" charset="0"/>
              </a:rPr>
              <a:t>n</a:t>
            </a:r>
            <a:r>
              <a:rPr lang="en-US" altLang="en-US" sz="1600" dirty="0">
                <a:latin typeface="Consolas" panose="020B0609020204030204" pitchFamily="49" charset="0"/>
              </a:rPr>
              <a:t>" CR</a:t>
            </a:r>
            <a:endParaRPr lang="en-US" altLang="en-US" sz="1800" dirty="0">
              <a:latin typeface="Consolas" panose="020B0609020204030204" pitchFamily="49" charset="0"/>
            </a:endParaRPr>
          </a:p>
          <a:p>
            <a:pPr marL="454025" lvl="1" indent="0" eaLnBrk="1" hangingPunct="1">
              <a:spcBef>
                <a:spcPts val="0"/>
              </a:spcBef>
              <a:buNone/>
            </a:pPr>
            <a:r>
              <a:rPr lang="en-US" altLang="en-US" sz="1600" i="1" dirty="0">
                <a:latin typeface="Consolas" panose="020B0609020204030204" pitchFamily="49" charset="0"/>
              </a:rPr>
              <a:t>n</a:t>
            </a:r>
            <a:r>
              <a:rPr lang="en-US" altLang="en-US" sz="1600" dirty="0"/>
              <a:t> is sensor number </a:t>
            </a:r>
            <a:r>
              <a:rPr lang="en-US" altLang="en-US" sz="1600" dirty="0">
                <a:latin typeface="Consolas" panose="020B0609020204030204" pitchFamily="49" charset="0"/>
              </a:rPr>
              <a:t>1</a:t>
            </a:r>
            <a:r>
              <a:rPr lang="en-US" altLang="en-US" sz="1600" dirty="0"/>
              <a:t> … </a:t>
            </a:r>
            <a:r>
              <a:rPr lang="en-US" altLang="en-US" sz="1600" dirty="0">
                <a:latin typeface="Consolas" panose="020B0609020204030204" pitchFamily="49" charset="0"/>
              </a:rPr>
              <a:t>6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2000" dirty="0"/>
              <a:t>Each command is</a:t>
            </a:r>
            <a:br>
              <a:rPr lang="en-US" altLang="en-US" sz="2000" dirty="0"/>
            </a:br>
            <a:r>
              <a:rPr lang="en-US" altLang="en-US" sz="2000" dirty="0"/>
              <a:t>acknowledged with</a:t>
            </a:r>
            <a:br>
              <a:rPr lang="en-US" altLang="en-US" sz="2000" dirty="0"/>
            </a:br>
            <a:r>
              <a:rPr lang="en-US" altLang="en-US" sz="1600" dirty="0">
                <a:latin typeface="Consolas" panose="020B0609020204030204" pitchFamily="49" charset="0"/>
              </a:rPr>
              <a:t>ACK</a:t>
            </a:r>
            <a:r>
              <a:rPr lang="en-US" altLang="en-US" sz="1600" dirty="0"/>
              <a:t> </a:t>
            </a:r>
            <a:r>
              <a:rPr lang="en-US" altLang="en-US" sz="1600" i="1" dirty="0"/>
              <a:t>(=0x06)</a:t>
            </a:r>
            <a:r>
              <a:rPr lang="en-US" altLang="en-US" sz="1600" i="1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latin typeface="Consolas" panose="020B0609020204030204" pitchFamily="49" charset="0"/>
              </a:rPr>
              <a:t>CR LF</a:t>
            </a:r>
            <a:endParaRPr lang="en-US" altLang="en-US" sz="1800" dirty="0">
              <a:latin typeface="Consolas" panose="020B0609020204030204" pitchFamily="49" charset="0"/>
            </a:endParaRP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2000" dirty="0"/>
              <a:t>After acknowledge</a:t>
            </a:r>
            <a:br>
              <a:rPr lang="en-US" altLang="en-US" sz="2000" dirty="0"/>
            </a:br>
            <a:r>
              <a:rPr lang="en-US" altLang="en-US" sz="2000" dirty="0"/>
              <a:t>request value with</a:t>
            </a:r>
            <a:br>
              <a:rPr lang="en-US" altLang="en-US" sz="2000" dirty="0"/>
            </a:br>
            <a:r>
              <a:rPr lang="en-US" altLang="en-US" sz="1600" dirty="0">
                <a:latin typeface="Consolas" panose="020B0609020204030204" pitchFamily="49" charset="0"/>
              </a:rPr>
              <a:t>ENQ</a:t>
            </a:r>
            <a:r>
              <a:rPr lang="en-US" altLang="en-US" sz="1600" dirty="0"/>
              <a:t> </a:t>
            </a:r>
            <a:r>
              <a:rPr lang="en-US" altLang="en-US" sz="1600" i="1" dirty="0"/>
              <a:t>(=0x05)</a:t>
            </a:r>
          </a:p>
          <a:p>
            <a:pPr marL="274638" indent="-274638" eaLnBrk="1" hangingPunct="1">
              <a:spcBef>
                <a:spcPts val="600"/>
              </a:spcBef>
              <a:buFontTx/>
              <a:buAutoNum type="arabicPeriod"/>
            </a:pPr>
            <a:r>
              <a:rPr lang="en-US" altLang="en-US" sz="2000" dirty="0"/>
              <a:t>Receive status</a:t>
            </a:r>
            <a:br>
              <a:rPr lang="en-US" altLang="en-US" sz="2000" dirty="0"/>
            </a:br>
            <a:r>
              <a:rPr lang="en-US" altLang="en-US" sz="2000" dirty="0"/>
              <a:t>and pressure:</a:t>
            </a:r>
            <a:br>
              <a:rPr lang="en-US" altLang="en-US" sz="2000" dirty="0"/>
            </a:br>
            <a:r>
              <a:rPr lang="en-US" altLang="en-US" sz="1600" dirty="0">
                <a:latin typeface="Consolas" panose="020B0609020204030204" pitchFamily="49" charset="0"/>
              </a:rPr>
              <a:t>"0,1.234E-5" CR LF</a:t>
            </a:r>
            <a:endParaRPr lang="en-US" altLang="en-US" sz="1800" dirty="0">
              <a:latin typeface="Consolas" panose="020B0609020204030204" pitchFamily="49" charset="0"/>
            </a:endParaRPr>
          </a:p>
        </p:txBody>
      </p:sp>
      <p:sp>
        <p:nvSpPr>
          <p:cNvPr id="199686" name="AutoShape 6"/>
          <p:cNvSpPr>
            <a:spLocks noChangeArrowheads="1"/>
          </p:cNvSpPr>
          <p:nvPr/>
        </p:nvSpPr>
        <p:spPr bwMode="auto">
          <a:xfrm>
            <a:off x="4500563" y="1124744"/>
            <a:ext cx="3816350" cy="2356799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InTerminator</a:t>
            </a:r>
            <a:r>
              <a:rPr lang="en-US" altLang="en-US" sz="1400" b="0" dirty="0">
                <a:latin typeface="Consolas" panose="020B0609020204030204" pitchFamily="49" charset="0"/>
              </a:rPr>
              <a:t>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# no </a:t>
            </a:r>
            <a:r>
              <a:rPr lang="en-US" altLang="en-US" sz="1400" b="0" dirty="0" err="1">
                <a:latin typeface="Consolas" panose="020B0609020204030204" pitchFamily="49" charset="0"/>
              </a:rPr>
              <a:t>OutTerminator</a:t>
            </a:r>
            <a:r>
              <a:rPr lang="en-US" altLang="en-US" sz="1400" b="0" dirty="0">
                <a:latin typeface="Consolas" panose="020B0609020204030204" pitchFamily="49" charset="0"/>
              </a:rPr>
              <a:t> because of ENQ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pressure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ESC "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0\$1</a:t>
            </a:r>
            <a:r>
              <a:rPr lang="en-US" altLang="en-US" sz="1400" b="0" dirty="0">
                <a:latin typeface="Consolas" panose="020B0609020204030204" pitchFamily="49" charset="0"/>
              </a:rPr>
              <a:t>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  "PR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\$2</a:t>
            </a:r>
            <a:r>
              <a:rPr lang="en-US" altLang="en-US" sz="1400" b="0" dirty="0">
                <a:latin typeface="Consolas" panose="020B0609020204030204" pitchFamily="49" charset="0"/>
              </a:rPr>
              <a:t>" CR;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 ACK;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ENQ;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"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%(\$3:STATUS)</a:t>
            </a:r>
            <a:r>
              <a:rPr lang="en-US" altLang="en-US" sz="1400" b="0" dirty="0" err="1">
                <a:solidFill>
                  <a:srgbClr val="FF3300"/>
                </a:solidFill>
                <a:latin typeface="Consolas" panose="020B0609020204030204" pitchFamily="49" charset="0"/>
              </a:rPr>
              <a:t>d</a:t>
            </a:r>
            <a:r>
              <a:rPr lang="en-US" altLang="en-US" sz="1400" b="0" dirty="0" err="1">
                <a:latin typeface="Consolas" panose="020B0609020204030204" pitchFamily="49" charset="0"/>
              </a:rPr>
              <a:t>,%f</a:t>
            </a:r>
            <a:r>
              <a:rPr lang="en-US" altLang="en-US" sz="1400" b="0" dirty="0">
                <a:latin typeface="Consolas" panose="020B0609020204030204" pitchFamily="49" charset="0"/>
              </a:rPr>
              <a:t>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9688" name="AutoShape 8"/>
          <p:cNvSpPr>
            <a:spLocks noChangeArrowheads="1"/>
          </p:cNvSpPr>
          <p:nvPr/>
        </p:nvSpPr>
        <p:spPr bwMode="auto">
          <a:xfrm>
            <a:off x="6443663" y="2344548"/>
            <a:ext cx="1008062" cy="360362"/>
          </a:xfrm>
          <a:prstGeom prst="wedgeEllipseCallout">
            <a:avLst>
              <a:gd name="adj1" fmla="val -120708"/>
              <a:gd name="adj2" fmla="val -7202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solidFill>
                  <a:srgbClr val="0000FF"/>
                </a:solidFill>
                <a:latin typeface="+mn-lt"/>
              </a:rPr>
              <a:t>sensor</a:t>
            </a:r>
          </a:p>
        </p:txBody>
      </p:sp>
      <p:sp>
        <p:nvSpPr>
          <p:cNvPr id="199692" name="Rectangle 12"/>
          <p:cNvSpPr>
            <a:spLocks noChangeArrowheads="1"/>
          </p:cNvSpPr>
          <p:nvPr/>
        </p:nvSpPr>
        <p:spPr bwMode="auto">
          <a:xfrm>
            <a:off x="3131840" y="3714143"/>
            <a:ext cx="5688632" cy="273919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(ai,"$(D):PRESSURE")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Maxi.prot</a:t>
            </a:r>
            <a:r>
              <a:rPr lang="en-US" altLang="en-US" sz="1400" b="0" dirty="0">
                <a:latin typeface="Consolas" panose="020B0609020204030204" pitchFamily="49" charset="0"/>
              </a:rPr>
              <a:t> pressure(</a:t>
            </a:r>
            <a:r>
              <a:rPr lang="en-US" altLang="en-US" sz="1400" b="0" dirty="0">
                <a:solidFill>
                  <a:srgbClr val="009900"/>
                </a:solidFill>
                <a:latin typeface="Consolas" panose="020B0609020204030204" pitchFamily="49" charset="0"/>
              </a:rPr>
              <a:t>$(A)</a:t>
            </a:r>
            <a:r>
              <a:rPr lang="en-US" altLang="en-US" sz="1400" b="0" dirty="0">
                <a:latin typeface="Consolas" panose="020B0609020204030204" pitchFamily="49" charset="0"/>
              </a:rPr>
              <a:t>,</a:t>
            </a:r>
            <a:r>
              <a:rPr lang="en-US" altLang="en-US" sz="1400" b="0" dirty="0">
                <a:solidFill>
                  <a:srgbClr val="0000FF"/>
                </a:solidFill>
                <a:latin typeface="Consolas" panose="020B0609020204030204" pitchFamily="49" charset="0"/>
              </a:rPr>
              <a:t>$(S)</a:t>
            </a:r>
            <a:r>
              <a:rPr lang="en-US" altLang="en-US" sz="1400" b="0" dirty="0">
                <a:latin typeface="Consolas" panose="020B0609020204030204" pitchFamily="49" charset="0"/>
              </a:rPr>
              <a:t>,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$(D)</a:t>
            </a:r>
            <a:r>
              <a:rPr lang="en-US" altLang="en-US" sz="1400" b="0" dirty="0">
                <a:latin typeface="Consolas" panose="020B0609020204030204" pitchFamily="49" charset="0"/>
              </a:rPr>
              <a:t>) $(B)")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endParaRPr lang="en-US" altLang="en-US" sz="1400" b="0" dirty="0">
              <a:latin typeface="Consolas" panose="020B0609020204030204" pitchFamily="49" charset="0"/>
            </a:endParaRP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mbbi</a:t>
            </a:r>
            <a:r>
              <a:rPr lang="en-US" altLang="en-US" sz="1400" b="0" dirty="0">
                <a:latin typeface="Consolas" panose="020B0609020204030204" pitchFamily="49" charset="0"/>
              </a:rPr>
              <a:t>,"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$(D):STATUS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(ZRST,"OK")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(ONST,"</a:t>
            </a:r>
            <a:r>
              <a:rPr lang="en-US" altLang="en-US" sz="1400" b="0" dirty="0" err="1">
                <a:latin typeface="Consolas" panose="020B0609020204030204" pitchFamily="49" charset="0"/>
              </a:rPr>
              <a:t>Unterrange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TWST,"Overrange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…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99694" name="AutoShape 14"/>
          <p:cNvSpPr>
            <a:spLocks noChangeArrowheads="1"/>
          </p:cNvSpPr>
          <p:nvPr/>
        </p:nvSpPr>
        <p:spPr bwMode="auto">
          <a:xfrm>
            <a:off x="6685440" y="3142605"/>
            <a:ext cx="2087562" cy="1006475"/>
          </a:xfrm>
          <a:prstGeom prst="wedgeEllipseCallout">
            <a:avLst>
              <a:gd name="adj1" fmla="val -19657"/>
              <a:gd name="adj2" fmla="val 6230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</a:t>
            </a:r>
            <a:r>
              <a:rPr lang="en-US" altLang="en-US" sz="1400" b="0" dirty="0">
                <a:solidFill>
                  <a:srgbClr val="009900"/>
                </a:solidFill>
                <a:latin typeface="+mn-lt"/>
              </a:rPr>
              <a:t>address</a:t>
            </a:r>
            <a:r>
              <a:rPr lang="en-US" altLang="en-US" sz="1400" b="0" dirty="0">
                <a:latin typeface="+mn-lt"/>
              </a:rPr>
              <a:t>, </a:t>
            </a:r>
            <a:r>
              <a:rPr lang="en-US" altLang="en-US" sz="1400" b="0" dirty="0">
                <a:solidFill>
                  <a:srgbClr val="0000FF"/>
                </a:solidFill>
                <a:latin typeface="+mn-lt"/>
              </a:rPr>
              <a:t>sensor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</a:t>
            </a:r>
            <a:r>
              <a:rPr lang="en-US" altLang="en-US" sz="1400" b="0" dirty="0">
                <a:solidFill>
                  <a:srgbClr val="FF3300"/>
                </a:solidFill>
                <a:latin typeface="+mn-lt"/>
              </a:rPr>
              <a:t>device name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 3 parameters</a:t>
            </a:r>
            <a:endParaRPr lang="en-US" altLang="en-US" sz="1400" b="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9699" name="AutoShape 19"/>
          <p:cNvSpPr>
            <a:spLocks noChangeArrowheads="1"/>
          </p:cNvSpPr>
          <p:nvPr/>
        </p:nvSpPr>
        <p:spPr bwMode="auto">
          <a:xfrm>
            <a:off x="6436395" y="1682676"/>
            <a:ext cx="1223962" cy="360362"/>
          </a:xfrm>
          <a:prstGeom prst="wedgeEllipseCallout">
            <a:avLst>
              <a:gd name="adj1" fmla="val -80352"/>
              <a:gd name="adj2" fmla="val 3634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solidFill>
                  <a:srgbClr val="009900"/>
                </a:solidFill>
                <a:latin typeface="+mn-lt"/>
              </a:rPr>
              <a:t>address</a:t>
            </a:r>
            <a:endParaRPr lang="en-US" altLang="en-US" sz="1400" b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>
            <a:off x="4572000" y="3140968"/>
            <a:ext cx="1655763" cy="647700"/>
          </a:xfrm>
          <a:prstGeom prst="wedgeEllipseCallout">
            <a:avLst>
              <a:gd name="adj1" fmla="val 20755"/>
              <a:gd name="adj2" fmla="val -6603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 status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to other record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Enum Format: </a:t>
            </a:r>
            <a:r>
              <a:rPr lang="en-US" altLang="en-US" dirty="0">
                <a:latin typeface="Consolas" panose="020B0609020204030204" pitchFamily="49" charset="0"/>
              </a:rPr>
              <a:t>%{…|…|…}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Translates integers to enumerated strings and back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Example1: Device can be switched with "STOP" and "GO".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Example2: Device may run forward or backward with different speeds (e.g. 1 or 5 mm/s) and reports this as "&lt;&lt;", "&lt;", "=", "&gt;", or "&gt;&gt;".</a:t>
            </a:r>
          </a:p>
          <a:p>
            <a:pPr lvl="0">
              <a:spcBef>
                <a:spcPts val="24000"/>
              </a:spcBef>
              <a:buClr>
                <a:srgbClr val="000000"/>
              </a:buClr>
              <a:tabLst>
                <a:tab pos="2424113" algn="l"/>
                <a:tab pos="5381625" algn="l"/>
              </a:tabLst>
            </a:pPr>
            <a:r>
              <a:rPr lang="en-US" altLang="en-US" dirty="0">
                <a:solidFill>
                  <a:srgbClr val="000000"/>
                </a:solidFill>
              </a:rPr>
              <a:t>See: </a:t>
            </a:r>
            <a:r>
              <a:rPr lang="en-US" altLang="en-US" sz="1600" dirty="0">
                <a:solidFill>
                  <a:srgbClr val="000000"/>
                </a:solidFill>
                <a:hlinkClick r:id="rId3"/>
              </a:rPr>
              <a:t>https://paulscherrerinstitute.github.io/StreamDevice/formats.html#enum</a:t>
            </a:r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78532" name="AutoShape 4"/>
          <p:cNvSpPr>
            <a:spLocks noChangeArrowheads="1"/>
          </p:cNvSpPr>
          <p:nvPr/>
        </p:nvSpPr>
        <p:spPr bwMode="auto">
          <a:xfrm>
            <a:off x="4740597" y="2998762"/>
            <a:ext cx="4079875" cy="2230438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switch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"%{STOP|GO}"; 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speed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"DIR?";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 "DIR=%#{&lt;&lt;=-5|&lt;=-1|\=|&gt;&gt;=5|&gt;=1}"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8533" name="Rectangle 5"/>
          <p:cNvSpPr>
            <a:spLocks noChangeArrowheads="1"/>
          </p:cNvSpPr>
          <p:nvPr/>
        </p:nvSpPr>
        <p:spPr bwMode="auto">
          <a:xfrm>
            <a:off x="449164" y="2685067"/>
            <a:ext cx="4214730" cy="297618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bo</a:t>
            </a:r>
            <a:r>
              <a:rPr lang="en-US" altLang="en-US" sz="1400" b="0" dirty="0">
                <a:latin typeface="Consolas" panose="020B0609020204030204" pitchFamily="49" charset="0"/>
              </a:rPr>
              <a:t>,"$(DEV):SWITCH")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(OUT,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XXX.proto</a:t>
            </a:r>
            <a:r>
              <a:rPr lang="en-US" altLang="en-US" sz="1400" b="0" dirty="0">
                <a:latin typeface="Consolas" panose="020B0609020204030204" pitchFamily="49" charset="0"/>
              </a:rPr>
              <a:t> switch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ZNAM,"off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ONAM,"on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endParaRPr lang="en-US" altLang="en-US" sz="1400" b="0" dirty="0">
              <a:latin typeface="Consolas" panose="020B0609020204030204" pitchFamily="49" charset="0"/>
            </a:endParaRP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longin</a:t>
            </a:r>
            <a:r>
              <a:rPr lang="en-US" altLang="en-US" sz="1400" b="0" dirty="0">
                <a:latin typeface="Consolas" panose="020B0609020204030204" pitchFamily="49" charset="0"/>
              </a:rPr>
              <a:t>,"$(DEV):SPEED")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XXX.proto</a:t>
            </a:r>
            <a:r>
              <a:rPr lang="en-US" altLang="en-US" sz="1400" b="0" dirty="0">
                <a:latin typeface="Consolas" panose="020B0609020204030204" pitchFamily="49" charset="0"/>
              </a:rPr>
              <a:t> speed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(EGU, "mm/s")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78535" name="AutoShape 7"/>
          <p:cNvSpPr>
            <a:spLocks noChangeArrowheads="1"/>
          </p:cNvSpPr>
          <p:nvPr/>
        </p:nvSpPr>
        <p:spPr bwMode="auto">
          <a:xfrm>
            <a:off x="5435922" y="2636714"/>
            <a:ext cx="1368425" cy="576262"/>
          </a:xfrm>
          <a:prstGeom prst="wedgeEllipseCallout">
            <a:avLst>
              <a:gd name="adj1" fmla="val -7262"/>
              <a:gd name="adj2" fmla="val 7231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0 = "STOP"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1 = "GO"</a:t>
            </a:r>
          </a:p>
        </p:txBody>
      </p:sp>
      <p:sp>
        <p:nvSpPr>
          <p:cNvPr id="278536" name="AutoShape 8"/>
          <p:cNvSpPr>
            <a:spLocks noChangeArrowheads="1"/>
          </p:cNvSpPr>
          <p:nvPr/>
        </p:nvSpPr>
        <p:spPr bwMode="auto">
          <a:xfrm>
            <a:off x="7091685" y="2599710"/>
            <a:ext cx="1587519" cy="1753522"/>
          </a:xfrm>
          <a:prstGeom prst="wedgeEllipseCallout">
            <a:avLst>
              <a:gd name="adj1" fmla="val -118922"/>
              <a:gd name="adj2" fmla="val 5210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 anchorCtr="1"/>
          <a:lstStyle>
            <a:lvl1pPr marL="88900">
              <a:spcBef>
                <a:spcPct val="50000"/>
              </a:spcBef>
              <a:buChar char="•"/>
              <a:tabLst>
                <a:tab pos="446088" algn="l"/>
                <a:tab pos="623888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269875">
              <a:spcBef>
                <a:spcPct val="20000"/>
              </a:spcBef>
              <a:buChar char="–"/>
              <a:tabLst>
                <a:tab pos="446088" algn="l"/>
                <a:tab pos="623888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079500" indent="-187325">
              <a:spcBef>
                <a:spcPct val="20000"/>
              </a:spcBef>
              <a:buChar char="•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8300" indent="-228600">
              <a:spcBef>
                <a:spcPct val="20000"/>
              </a:spcBef>
              <a:buChar char="–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46088" algn="l"/>
                <a:tab pos="6238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  <a:tabLst>
                <a:tab pos="541338" algn="l"/>
                <a:tab pos="715963" algn="l"/>
              </a:tabLst>
            </a:pPr>
            <a:r>
              <a:rPr lang="en-US" altLang="en-US" sz="1400" b="0" dirty="0">
                <a:latin typeface="Consolas" panose="020B0609020204030204" pitchFamily="49" charset="0"/>
              </a:rPr>
              <a:t>%#{</a:t>
            </a:r>
            <a:r>
              <a:rPr lang="en-US" altLang="en-US" sz="1400" b="0" dirty="0">
                <a:latin typeface="+mn-lt"/>
              </a:rPr>
              <a:t> allows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assignments: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"&lt;&lt;"	=	-5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"&lt;"	=	-1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"="	=	0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"&gt;"	=	1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"&gt;&gt;"	=	5</a:t>
            </a:r>
          </a:p>
        </p:txBody>
      </p:sp>
      <p:sp>
        <p:nvSpPr>
          <p:cNvPr id="278540" name="AutoShape 12"/>
          <p:cNvSpPr>
            <a:spLocks noChangeArrowheads="1"/>
          </p:cNvSpPr>
          <p:nvPr/>
        </p:nvSpPr>
        <p:spPr bwMode="auto">
          <a:xfrm>
            <a:off x="4403404" y="4725144"/>
            <a:ext cx="2377131" cy="1045394"/>
          </a:xfrm>
          <a:prstGeom prst="wedgeEllipseCallout">
            <a:avLst>
              <a:gd name="adj1" fmla="val 69501"/>
              <a:gd name="adj2" fmla="val -6819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Escape any literal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|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=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\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 </a:t>
            </a:r>
            <a:r>
              <a:rPr lang="en-US" altLang="en-US" sz="1400" b="0" dirty="0" err="1">
                <a:latin typeface="+mn-lt"/>
              </a:rPr>
              <a:t>enum</a:t>
            </a:r>
            <a:r>
              <a:rPr lang="en-US" altLang="en-US" sz="1400" b="0" dirty="0">
                <a:latin typeface="+mn-lt"/>
              </a:rPr>
              <a:t> strings as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\|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\}</a:t>
            </a:r>
            <a:r>
              <a:rPr lang="en-US" altLang="en-US" sz="1400" b="0" dirty="0">
                <a:latin typeface="+mn-lt"/>
              </a:rPr>
              <a:t>  or </a:t>
            </a:r>
            <a:r>
              <a:rPr lang="en-US" altLang="en-US" sz="1400" b="0" dirty="0">
                <a:latin typeface="Consolas" panose="020B0609020204030204" pitchFamily="49" charset="0"/>
              </a:rPr>
              <a:t>\=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b="0" dirty="0">
                <a:latin typeface="Consolas" panose="020B0609020204030204" pitchFamily="49" charset="0"/>
              </a:rPr>
              <a:t>\\</a:t>
            </a:r>
            <a:endParaRPr lang="en-US" altLang="en-US" sz="800" b="0" dirty="0">
              <a:latin typeface="Consolas" panose="020B0609020204030204" pitchFamily="49" charset="0"/>
            </a:endParaRPr>
          </a:p>
        </p:txBody>
      </p:sp>
      <p:sp>
        <p:nvSpPr>
          <p:cNvPr id="278534" name="AutoShape 6"/>
          <p:cNvSpPr>
            <a:spLocks noChangeArrowheads="1"/>
          </p:cNvSpPr>
          <p:nvPr/>
        </p:nvSpPr>
        <p:spPr bwMode="auto">
          <a:xfrm>
            <a:off x="6898319" y="4698040"/>
            <a:ext cx="1706129" cy="722312"/>
          </a:xfrm>
          <a:prstGeom prst="wedgeEllipseCallout">
            <a:avLst>
              <a:gd name="adj1" fmla="val -6046"/>
              <a:gd name="adj2" fmla="val -7263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&gt;&gt;</a:t>
            </a:r>
            <a:r>
              <a:rPr lang="en-US" altLang="en-US" sz="1400" b="0" dirty="0">
                <a:latin typeface="+mn-lt"/>
              </a:rPr>
              <a:t> before </a:t>
            </a:r>
            <a:r>
              <a:rPr lang="en-US" altLang="en-US" sz="1400" b="0" dirty="0">
                <a:latin typeface="Consolas" panose="020B0609020204030204" pitchFamily="49" charset="0"/>
              </a:rPr>
              <a:t>&gt;</a:t>
            </a:r>
            <a:r>
              <a:rPr lang="en-US" altLang="en-US" sz="1400" b="0" dirty="0">
                <a:latin typeface="+mn-lt"/>
              </a:rPr>
              <a:t> to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avoid wrong match</a:t>
            </a:r>
          </a:p>
        </p:txBody>
      </p:sp>
      <p:sp>
        <p:nvSpPr>
          <p:cNvPr id="278539" name="Rectangle 11"/>
          <p:cNvSpPr>
            <a:spLocks noChangeArrowheads="1"/>
          </p:cNvSpPr>
          <p:nvPr/>
        </p:nvSpPr>
        <p:spPr bwMode="auto">
          <a:xfrm rot="21349381">
            <a:off x="7310677" y="5962392"/>
            <a:ext cx="1580669" cy="7190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Input not matching any string raises INVALID/CALC alarm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33" name="Line 9"/>
          <p:cNvSpPr>
            <a:spLocks noChangeShapeType="1"/>
          </p:cNvSpPr>
          <p:nvPr/>
        </p:nvSpPr>
        <p:spPr bwMode="auto">
          <a:xfrm flipH="1">
            <a:off x="4392613" y="3142357"/>
            <a:ext cx="1800225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2634" name="Line 10"/>
          <p:cNvSpPr>
            <a:spLocks noChangeShapeType="1"/>
          </p:cNvSpPr>
          <p:nvPr/>
        </p:nvSpPr>
        <p:spPr bwMode="auto">
          <a:xfrm flipH="1">
            <a:off x="5543550" y="3358257"/>
            <a:ext cx="720725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Binary Protocols (aka “Telegrams”)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 dirty="0"/>
              <a:t>Example: Send/receive 5 bytes telegrams:</a:t>
            </a:r>
          </a:p>
          <a:p>
            <a:pPr lvl="1" eaLnBrk="1" hangingPunct="1"/>
            <a:r>
              <a:rPr lang="en-US" altLang="en-US" i="1" dirty="0"/>
              <a:t>A</a:t>
            </a:r>
            <a:r>
              <a:rPr lang="en-US" altLang="en-US" sz="1800" i="1" dirty="0"/>
              <a:t>ddress, command, 2 bytes value (little endian), </a:t>
            </a:r>
            <a:r>
              <a:rPr lang="en-US" altLang="en-US" sz="1800" i="1" dirty="0" err="1"/>
              <a:t>xor</a:t>
            </a:r>
            <a:r>
              <a:rPr lang="en-US" altLang="en-US" sz="1800" i="1" dirty="0"/>
              <a:t>-checksum</a:t>
            </a:r>
          </a:p>
          <a:p>
            <a:pPr lvl="1" eaLnBrk="1" hangingPunct="1"/>
            <a:r>
              <a:rPr lang="en-US" altLang="en-US" i="1" dirty="0"/>
              <a:t>C</a:t>
            </a:r>
            <a:r>
              <a:rPr lang="en-US" altLang="en-US" sz="1800" i="1" dirty="0"/>
              <a:t>onfirmation is the same with bit 8 set in command byte </a:t>
            </a:r>
          </a:p>
          <a:p>
            <a:pPr eaLnBrk="1" hangingPunct="1"/>
            <a:r>
              <a:rPr lang="en-US" altLang="en-US" dirty="0"/>
              <a:t>Use </a:t>
            </a:r>
            <a:r>
              <a:rPr lang="en-US" altLang="en-US" dirty="0">
                <a:latin typeface="Consolas" panose="020B0609020204030204" pitchFamily="49" charset="0"/>
              </a:rPr>
              <a:t>%r</a:t>
            </a:r>
            <a:r>
              <a:rPr lang="en-US" altLang="en-US" dirty="0"/>
              <a:t> to send integers in “raw” machine code format</a:t>
            </a:r>
          </a:p>
        </p:txBody>
      </p:sp>
      <p:sp>
        <p:nvSpPr>
          <p:cNvPr id="282628" name="AutoShape 4"/>
          <p:cNvSpPr>
            <a:spLocks noChangeArrowheads="1"/>
          </p:cNvSpPr>
          <p:nvPr/>
        </p:nvSpPr>
        <p:spPr bwMode="auto">
          <a:xfrm>
            <a:off x="2879725" y="3068960"/>
            <a:ext cx="3564483" cy="2808312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set_value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</a:t>
            </a:r>
            <a:r>
              <a:rPr lang="en-US" altLang="en-US" sz="1400" b="0" dirty="0" err="1">
                <a:latin typeface="Consolas" panose="020B0609020204030204" pitchFamily="49" charset="0"/>
              </a:rPr>
              <a:t>MaxInput</a:t>
            </a:r>
            <a:r>
              <a:rPr lang="en-US" altLang="en-US" sz="1400" b="0" dirty="0">
                <a:latin typeface="Consolas" panose="020B0609020204030204" pitchFamily="49" charset="0"/>
              </a:rPr>
              <a:t>=5;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$1 0x04 "%#.2r%&lt;xor&gt;";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 $1 0x84 "%=#.2r%&lt;xor&gt;";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get_value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</a:t>
            </a:r>
            <a:r>
              <a:rPr lang="en-US" altLang="en-US" sz="1400" b="0" dirty="0" err="1">
                <a:latin typeface="Consolas" panose="020B0609020204030204" pitchFamily="49" charset="0"/>
              </a:rPr>
              <a:t>MaxInput</a:t>
            </a:r>
            <a:r>
              <a:rPr lang="en-US" altLang="en-US" sz="1400" b="0" dirty="0">
                <a:latin typeface="Consolas" panose="020B0609020204030204" pitchFamily="49" charset="0"/>
              </a:rPr>
              <a:t>=5;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$1 0x44 0x00 0x00 "%&lt;xor&gt;";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 $1 0xc4 "%2r%&lt;xor&gt;";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2629" name="AutoShape 5"/>
          <p:cNvSpPr>
            <a:spLocks noChangeArrowheads="1"/>
          </p:cNvSpPr>
          <p:nvPr/>
        </p:nvSpPr>
        <p:spPr bwMode="auto">
          <a:xfrm>
            <a:off x="872171" y="3563512"/>
            <a:ext cx="2016125" cy="1008062"/>
          </a:xfrm>
          <a:prstGeom prst="wedgeEllipseCallout">
            <a:avLst>
              <a:gd name="adj1" fmla="val 83306"/>
              <a:gd name="adj2" fmla="val -2748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pass address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as parameter 1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(no \ outside quotes)</a:t>
            </a:r>
          </a:p>
        </p:txBody>
      </p:sp>
      <p:sp>
        <p:nvSpPr>
          <p:cNvPr id="282635" name="AutoShape 11"/>
          <p:cNvSpPr>
            <a:spLocks noChangeArrowheads="1"/>
          </p:cNvSpPr>
          <p:nvPr/>
        </p:nvSpPr>
        <p:spPr bwMode="auto">
          <a:xfrm>
            <a:off x="4139670" y="4205400"/>
            <a:ext cx="1727200" cy="503237"/>
          </a:xfrm>
          <a:prstGeom prst="wedgeEllipseCallout">
            <a:avLst>
              <a:gd name="adj1" fmla="val -23950"/>
              <a:gd name="adj2" fmla="val -8394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%=</a:t>
            </a:r>
            <a:r>
              <a:rPr lang="en-US" altLang="en-US" sz="1400" b="0" dirty="0">
                <a:latin typeface="+mn-lt"/>
              </a:rPr>
              <a:t> checks reply value</a:t>
            </a:r>
          </a:p>
        </p:txBody>
      </p:sp>
      <p:sp>
        <p:nvSpPr>
          <p:cNvPr id="282638" name="AutoShape 14"/>
          <p:cNvSpPr>
            <a:spLocks noChangeArrowheads="1"/>
          </p:cNvSpPr>
          <p:nvPr/>
        </p:nvSpPr>
        <p:spPr bwMode="auto">
          <a:xfrm>
            <a:off x="6444208" y="3769426"/>
            <a:ext cx="1427162" cy="503237"/>
          </a:xfrm>
          <a:prstGeom prst="wedgeEllipseCallout">
            <a:avLst>
              <a:gd name="adj1" fmla="val -124864"/>
              <a:gd name="adj2" fmla="val -5107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Add checksum</a:t>
            </a:r>
          </a:p>
        </p:txBody>
      </p:sp>
      <p:sp>
        <p:nvSpPr>
          <p:cNvPr id="282639" name="AutoShape 15"/>
          <p:cNvSpPr>
            <a:spLocks noChangeArrowheads="1"/>
          </p:cNvSpPr>
          <p:nvPr/>
        </p:nvSpPr>
        <p:spPr bwMode="auto">
          <a:xfrm>
            <a:off x="6169174" y="4377482"/>
            <a:ext cx="1427162" cy="503238"/>
          </a:xfrm>
          <a:prstGeom prst="wedgeEllipseCallout">
            <a:avLst>
              <a:gd name="adj1" fmla="val -104576"/>
              <a:gd name="adj2" fmla="val -11694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Test checksum</a:t>
            </a:r>
          </a:p>
        </p:txBody>
      </p:sp>
      <p:sp>
        <p:nvSpPr>
          <p:cNvPr id="282641" name="AutoShape 17"/>
          <p:cNvSpPr>
            <a:spLocks noChangeArrowheads="1"/>
          </p:cNvSpPr>
          <p:nvPr/>
        </p:nvSpPr>
        <p:spPr bwMode="auto">
          <a:xfrm>
            <a:off x="683568" y="4797152"/>
            <a:ext cx="2052638" cy="935038"/>
          </a:xfrm>
          <a:prstGeom prst="wedgeEllipseCallout">
            <a:avLst>
              <a:gd name="adj1" fmla="val 69302"/>
              <a:gd name="adj2" fmla="val -4881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local configurations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per protocol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(overwrite </a:t>
            </a:r>
            <a:r>
              <a:rPr lang="en-US" altLang="en-US" sz="1400" b="0" dirty="0" err="1">
                <a:latin typeface="+mn-lt"/>
              </a:rPr>
              <a:t>globals</a:t>
            </a:r>
            <a:r>
              <a:rPr lang="en-US" altLang="en-US" sz="1400" b="0" dirty="0">
                <a:latin typeface="+mn-lt"/>
              </a:rPr>
              <a:t>)</a:t>
            </a:r>
          </a:p>
        </p:txBody>
      </p:sp>
      <p:sp>
        <p:nvSpPr>
          <p:cNvPr id="282642" name="Rectangle 18"/>
          <p:cNvSpPr>
            <a:spLocks noChangeArrowheads="1"/>
          </p:cNvSpPr>
          <p:nvPr/>
        </p:nvSpPr>
        <p:spPr bwMode="auto">
          <a:xfrm rot="208243">
            <a:off x="1321075" y="2628561"/>
            <a:ext cx="1118315" cy="5035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details on </a:t>
            </a:r>
            <a:r>
              <a:rPr lang="en-US" altLang="en-US" sz="1400" b="0" dirty="0">
                <a:latin typeface="Consolas" panose="020B0609020204030204" pitchFamily="49" charset="0"/>
              </a:rPr>
              <a:t>%r </a:t>
            </a:r>
            <a:r>
              <a:rPr lang="en-US" altLang="en-US" sz="1400" b="0" dirty="0">
                <a:latin typeface="+mn-lt"/>
              </a:rPr>
              <a:t>see next slide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82632" name="Line 8"/>
          <p:cNvSpPr>
            <a:spLocks noChangeShapeType="1"/>
          </p:cNvSpPr>
          <p:nvPr/>
        </p:nvSpPr>
        <p:spPr bwMode="auto">
          <a:xfrm flipH="1">
            <a:off x="4211960" y="3142356"/>
            <a:ext cx="2592288" cy="360363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2631" name="Rectangle 7"/>
          <p:cNvSpPr>
            <a:spLocks noChangeArrowheads="1"/>
          </p:cNvSpPr>
          <p:nvPr/>
        </p:nvSpPr>
        <p:spPr bwMode="auto">
          <a:xfrm>
            <a:off x="6749729" y="2556198"/>
            <a:ext cx="1585912" cy="11461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Protocol does not use Terminators but has fixed size messages and checksums.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Raw values: </a:t>
            </a:r>
            <a:r>
              <a:rPr lang="en-US" altLang="en-US" dirty="0">
                <a:latin typeface="Consolas" panose="020B0609020204030204" pitchFamily="49" charset="0"/>
              </a:rPr>
              <a:t>%r</a:t>
            </a:r>
            <a:r>
              <a:rPr lang="en-US" altLang="en-US" dirty="0"/>
              <a:t> and </a:t>
            </a:r>
            <a:r>
              <a:rPr lang="en-US" altLang="en-US" dirty="0">
                <a:latin typeface="Consolas" panose="020B0609020204030204" pitchFamily="49" charset="0"/>
              </a:rPr>
              <a:t>%R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Output format: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i="1" dirty="0"/>
              <a:t>&lt;flag&gt;&lt;width&gt;</a:t>
            </a:r>
            <a:r>
              <a:rPr lang="en-US" altLang="en-US" dirty="0">
                <a:latin typeface="Consolas" panose="020B0609020204030204" pitchFamily="49" charset="0"/>
              </a:rPr>
              <a:t>.</a:t>
            </a:r>
            <a:r>
              <a:rPr lang="en-US" altLang="en-US" i="1" dirty="0"/>
              <a:t>&lt;precision&gt;</a:t>
            </a:r>
            <a:r>
              <a:rPr lang="en-US" altLang="en-US" dirty="0">
                <a:latin typeface="Consolas" panose="020B0609020204030204" pitchFamily="49" charset="0"/>
              </a:rPr>
              <a:t>r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flag #: little endian (default is big endian)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width: number of bytes printed (sign extended, default 1)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precision: number of bytes taken from variable (default 1)</a:t>
            </a:r>
          </a:p>
          <a:p>
            <a:pPr eaLnBrk="1" hangingPunct="1">
              <a:buFontTx/>
              <a:buNone/>
              <a:tabLst>
                <a:tab pos="2424113" algn="l"/>
                <a:tab pos="5381625" algn="l"/>
              </a:tabLst>
            </a:pPr>
            <a:r>
              <a:rPr lang="en-US" altLang="en-US" sz="2000" i="1" dirty="0"/>
              <a:t>	</a:t>
            </a:r>
            <a:r>
              <a:rPr lang="en-US" altLang="en-US" i="1" dirty="0"/>
              <a:t>Example: value = 0x</a:t>
            </a:r>
            <a:r>
              <a:rPr lang="en-US" altLang="en-US" i="1" dirty="0">
                <a:solidFill>
                  <a:srgbClr val="CC00CC"/>
                </a:solidFill>
              </a:rPr>
              <a:t>de</a:t>
            </a:r>
            <a:r>
              <a:rPr lang="en-US" altLang="en-US" i="1" dirty="0">
                <a:solidFill>
                  <a:srgbClr val="009900"/>
                </a:solidFill>
              </a:rPr>
              <a:t>ad</a:t>
            </a:r>
            <a:r>
              <a:rPr lang="en-US" altLang="en-US" i="1" dirty="0">
                <a:solidFill>
                  <a:srgbClr val="0000FF"/>
                </a:solidFill>
              </a:rPr>
              <a:t>be</a:t>
            </a:r>
            <a:r>
              <a:rPr lang="en-US" altLang="en-US" i="1" dirty="0">
                <a:solidFill>
                  <a:srgbClr val="FF3300"/>
                </a:solidFill>
              </a:rPr>
              <a:t>ef</a:t>
            </a:r>
          </a:p>
          <a:p>
            <a:pPr lvl="1" eaLnBrk="1" hangingPunct="1">
              <a:buFontTx/>
              <a:buNone/>
              <a:tabLst>
                <a:tab pos="2155825" algn="l"/>
                <a:tab pos="466407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"%2r";	0xff 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/>
              <a:t>	</a:t>
            </a:r>
            <a:r>
              <a:rPr lang="en-US" altLang="en-US" sz="1600" i="1" dirty="0"/>
              <a:t>1 byte sign extended to 2</a:t>
            </a:r>
          </a:p>
          <a:p>
            <a:pPr lvl="1" eaLnBrk="1" hangingPunct="1">
              <a:buFontTx/>
              <a:buNone/>
              <a:tabLst>
                <a:tab pos="2155825" algn="l"/>
                <a:tab pos="466407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"%.2r";	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0xbe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/>
              <a:t>	</a:t>
            </a:r>
            <a:r>
              <a:rPr lang="en-US" altLang="en-US" sz="1600" i="1" dirty="0"/>
              <a:t>2 bytes</a:t>
            </a:r>
          </a:p>
          <a:p>
            <a:pPr lvl="1" eaLnBrk="1" hangingPunct="1">
              <a:buFontTx/>
              <a:buNone/>
              <a:tabLst>
                <a:tab pos="2155825" algn="l"/>
                <a:tab pos="466407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"%#.4r";	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0xbe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9900"/>
                </a:solidFill>
                <a:latin typeface="Consolas" panose="020B0609020204030204" pitchFamily="49" charset="0"/>
              </a:rPr>
              <a:t>0xad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CC00CC"/>
                </a:solidFill>
                <a:latin typeface="Consolas" panose="020B0609020204030204" pitchFamily="49" charset="0"/>
              </a:rPr>
              <a:t>0xde</a:t>
            </a:r>
            <a:r>
              <a:rPr lang="en-US" altLang="en-US" sz="1600" dirty="0"/>
              <a:t>	</a:t>
            </a:r>
            <a:r>
              <a:rPr lang="en-US" altLang="en-US" sz="1600" i="1" dirty="0"/>
              <a:t>4 bytes little endian</a:t>
            </a:r>
          </a:p>
          <a:p>
            <a:pPr lvl="1" eaLnBrk="1" hangingPunct="1">
              <a:buFontTx/>
              <a:buNone/>
              <a:tabLst>
                <a:tab pos="2155825" algn="l"/>
                <a:tab pos="4664075" algn="l"/>
              </a:tabLst>
            </a:pPr>
            <a:r>
              <a:rPr lang="en-US" altLang="en-US" sz="1600" dirty="0">
                <a:latin typeface="Consolas" panose="020B0609020204030204" pitchFamily="49" charset="0"/>
              </a:rPr>
              <a:t>out "%#4.2r";	</a:t>
            </a:r>
            <a:r>
              <a:rPr lang="en-US" altLang="en-US" sz="1600" dirty="0">
                <a:solidFill>
                  <a:srgbClr val="FF3300"/>
                </a:solidFill>
                <a:latin typeface="Consolas" panose="020B0609020204030204" pitchFamily="49" charset="0"/>
              </a:rPr>
              <a:t>0xef</a:t>
            </a:r>
            <a:r>
              <a:rPr lang="en-US" altLang="en-US" sz="1600" dirty="0">
                <a:latin typeface="Consolas" panose="020B0609020204030204" pitchFamily="49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onsolas" panose="020B0609020204030204" pitchFamily="49" charset="0"/>
              </a:rPr>
              <a:t>0xbe</a:t>
            </a:r>
            <a:r>
              <a:rPr lang="en-US" altLang="en-US" sz="1600" dirty="0">
                <a:latin typeface="Consolas" panose="020B0609020204030204" pitchFamily="49" charset="0"/>
              </a:rPr>
              <a:t> 0xff </a:t>
            </a:r>
            <a:r>
              <a:rPr lang="en-US" altLang="en-US" sz="1600" dirty="0" err="1">
                <a:latin typeface="Consolas" panose="020B0609020204030204" pitchFamily="49" charset="0"/>
              </a:rPr>
              <a:t>0xff</a:t>
            </a:r>
            <a:r>
              <a:rPr lang="en-US" altLang="en-US" sz="1600" dirty="0"/>
              <a:t>	</a:t>
            </a:r>
            <a:r>
              <a:rPr lang="en-US" altLang="en-US" sz="1600" i="1" dirty="0"/>
              <a:t>2 bytes sign extended to 4</a:t>
            </a:r>
          </a:p>
          <a:p>
            <a:pPr eaLnBrk="1" hangingPunct="1">
              <a:spcBef>
                <a:spcPts val="600"/>
              </a:spcBef>
              <a:tabLst>
                <a:tab pos="2424113" algn="l"/>
                <a:tab pos="5381625" algn="l"/>
              </a:tabLst>
            </a:pPr>
            <a:r>
              <a:rPr lang="en-US" altLang="en-US" dirty="0"/>
              <a:t>Input format: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i="1" dirty="0"/>
              <a:t>&lt;flag&gt;&lt;width&gt;</a:t>
            </a:r>
            <a:r>
              <a:rPr lang="en-US" altLang="en-US" dirty="0">
                <a:latin typeface="Consolas" panose="020B0609020204030204" pitchFamily="49" charset="0"/>
              </a:rPr>
              <a:t>r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width: number of bytes to read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flag #: little endian</a:t>
            </a:r>
          </a:p>
          <a:p>
            <a:pPr lvl="1" eaLnBrk="1" hangingPunct="1">
              <a:tabLst>
                <a:tab pos="2424113" algn="l"/>
                <a:tab pos="5381625" algn="l"/>
              </a:tabLst>
            </a:pPr>
            <a:r>
              <a:rPr lang="en-US" altLang="en-US" dirty="0"/>
              <a:t>flag 0: zero extend to long (default is sign extend)</a:t>
            </a:r>
          </a:p>
          <a:p>
            <a:pPr>
              <a:spcBef>
                <a:spcPts val="600"/>
              </a:spcBef>
              <a:tabLst>
                <a:tab pos="2424113" algn="l"/>
                <a:tab pos="5381625" algn="l"/>
              </a:tabLst>
            </a:pPr>
            <a:r>
              <a:rPr lang="en-US" altLang="en-US" dirty="0">
                <a:latin typeface="Consolas" panose="020B0609020204030204" pitchFamily="49" charset="0"/>
              </a:rPr>
              <a:t>%4R</a:t>
            </a:r>
            <a:r>
              <a:rPr lang="en-US" altLang="en-US" dirty="0"/>
              <a:t> is float and </a:t>
            </a:r>
            <a:r>
              <a:rPr lang="en-US" altLang="en-US" dirty="0">
                <a:latin typeface="Consolas" panose="020B0609020204030204" pitchFamily="49" charset="0"/>
              </a:rPr>
              <a:t>%8R</a:t>
            </a:r>
            <a:r>
              <a:rPr lang="en-US" altLang="en-US" dirty="0"/>
              <a:t> is double</a:t>
            </a:r>
          </a:p>
          <a:p>
            <a:pPr>
              <a:spcBef>
                <a:spcPts val="600"/>
              </a:spcBef>
              <a:tabLst>
                <a:tab pos="2424113" algn="l"/>
                <a:tab pos="5381625" algn="l"/>
              </a:tabLst>
            </a:pPr>
            <a:r>
              <a:rPr lang="en-US" altLang="en-US" dirty="0"/>
              <a:t>See: </a:t>
            </a:r>
            <a:r>
              <a:rPr lang="en-US" altLang="en-US" sz="1600" dirty="0">
                <a:hlinkClick r:id="rId3"/>
              </a:rPr>
              <a:t>https://paulscherrerinstitute.github.io/StreamDevice/formats.html#raw</a:t>
            </a:r>
            <a:endParaRPr lang="en-US" altLang="en-US" sz="1400" dirty="0"/>
          </a:p>
        </p:txBody>
      </p:sp>
      <p:sp>
        <p:nvSpPr>
          <p:cNvPr id="283652" name="Rectangle 4"/>
          <p:cNvSpPr>
            <a:spLocks noChangeArrowheads="1"/>
          </p:cNvSpPr>
          <p:nvPr/>
        </p:nvSpPr>
        <p:spPr bwMode="auto">
          <a:xfrm>
            <a:off x="4283968" y="2852936"/>
            <a:ext cx="865188" cy="295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Pitfall !</a:t>
            </a:r>
          </a:p>
        </p:txBody>
      </p:sp>
      <p:sp>
        <p:nvSpPr>
          <p:cNvPr id="283653" name="Rectangle 5"/>
          <p:cNvSpPr>
            <a:spLocks noChangeArrowheads="1"/>
          </p:cNvSpPr>
          <p:nvPr/>
        </p:nvSpPr>
        <p:spPr bwMode="auto">
          <a:xfrm rot="21417227">
            <a:off x="6113525" y="4357779"/>
            <a:ext cx="1555202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sorry for the mess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out "%.2r"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versus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 "%2r"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Checksums: </a:t>
            </a:r>
            <a:r>
              <a:rPr lang="en-US" altLang="en-US">
                <a:latin typeface="Consolas" panose="020B0609020204030204" pitchFamily="49" charset="0"/>
              </a:rPr>
              <a:t>%&lt;…&gt;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600"/>
              </a:spcBef>
            </a:pPr>
            <a:r>
              <a:rPr lang="en-US" altLang="en-US" dirty="0"/>
              <a:t>Many types of checksums supported</a:t>
            </a:r>
          </a:p>
          <a:p>
            <a:pPr lvl="1" eaLnBrk="1" hangingPunct="1">
              <a:spcBef>
                <a:spcPts val="600"/>
              </a:spcBef>
            </a:pPr>
            <a:r>
              <a:rPr lang="en-US" altLang="en-US" dirty="0"/>
              <a:t>sum, xor, </a:t>
            </a:r>
            <a:r>
              <a:rPr lang="en-US" altLang="en-US" dirty="0" err="1"/>
              <a:t>crc</a:t>
            </a:r>
            <a:r>
              <a:rPr lang="en-US" altLang="en-US" dirty="0"/>
              <a:t> (8,16,32 bit), adler32, …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Output: checksum is appended to output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Input: checksum is compared with input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Range selection: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i="1" dirty="0"/>
              <a:t>&lt;start&gt;</a:t>
            </a:r>
            <a:r>
              <a:rPr lang="en-US" altLang="en-US" dirty="0">
                <a:latin typeface="Consolas" panose="020B0609020204030204" pitchFamily="49" charset="0"/>
              </a:rPr>
              <a:t>.</a:t>
            </a:r>
            <a:r>
              <a:rPr lang="en-US" altLang="en-US" i="1" dirty="0"/>
              <a:t>&lt;end&gt;</a:t>
            </a:r>
            <a:r>
              <a:rPr lang="en-US" altLang="en-US" dirty="0">
                <a:latin typeface="Consolas" panose="020B0609020204030204" pitchFamily="49" charset="0"/>
              </a:rPr>
              <a:t>&lt;</a:t>
            </a:r>
            <a:r>
              <a:rPr lang="en-US" altLang="en-US" i="1" dirty="0"/>
              <a:t>checksum</a:t>
            </a:r>
            <a:r>
              <a:rPr lang="en-US" altLang="en-US" dirty="0">
                <a:latin typeface="Consolas" panose="020B0609020204030204" pitchFamily="49" charset="0"/>
              </a:rPr>
              <a:t>&gt;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start: number of bytes to skip from beginning of string (default 0)</a:t>
            </a:r>
          </a:p>
          <a:p>
            <a:pPr lvl="1" eaLnBrk="1" hangingPunct="1">
              <a:spcBef>
                <a:spcPts val="0"/>
              </a:spcBef>
            </a:pPr>
            <a:r>
              <a:rPr lang="en-US" altLang="en-US" dirty="0"/>
              <a:t>end: number of bytes to skip just before </a:t>
            </a:r>
            <a:r>
              <a:rPr lang="en-US" altLang="en-US" dirty="0">
                <a:latin typeface="Consolas" panose="020B0609020204030204" pitchFamily="49" charset="0"/>
              </a:rPr>
              <a:t>%&lt;...&gt;</a:t>
            </a:r>
            <a:r>
              <a:rPr lang="en-US" altLang="en-US" dirty="0"/>
              <a:t> (default 0)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000" i="1" dirty="0"/>
              <a:t>	Example:   </a:t>
            </a:r>
            <a:r>
              <a:rPr lang="en-US" altLang="en-US" sz="1600" dirty="0">
                <a:latin typeface="Consolas" panose="020B0609020204030204" pitchFamily="49" charset="0"/>
              </a:rPr>
              <a:t>out "Exa</a:t>
            </a:r>
            <a:r>
              <a:rPr lang="en-US" altLang="en-US" sz="1600" u="sng" dirty="0">
                <a:latin typeface="Consolas" panose="020B0609020204030204" pitchFamily="49" charset="0"/>
              </a:rPr>
              <a:t>mple stri</a:t>
            </a:r>
            <a:r>
              <a:rPr lang="en-US" altLang="en-US" sz="1600" dirty="0">
                <a:latin typeface="Consolas" panose="020B0609020204030204" pitchFamily="49" charset="0"/>
              </a:rPr>
              <a:t>ng%3.2&lt;xor&gt;";</a:t>
            </a:r>
            <a:endParaRPr lang="en-US" altLang="en-US" sz="2000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Flag </a:t>
            </a:r>
            <a:r>
              <a:rPr lang="en-US" altLang="en-US" dirty="0">
                <a:latin typeface="Consolas" panose="020B0609020204030204" pitchFamily="49" charset="0"/>
              </a:rPr>
              <a:t>%0&lt;…&gt;</a:t>
            </a:r>
            <a:r>
              <a:rPr lang="en-US" altLang="en-US" dirty="0"/>
              <a:t> switches to hex digits instead of raw bytes</a:t>
            </a:r>
            <a:endParaRPr lang="en-US" altLang="en-US" dirty="0">
              <a:latin typeface="Consolas" panose="020B0609020204030204" pitchFamily="49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Flag </a:t>
            </a:r>
            <a:r>
              <a:rPr lang="en-US" altLang="en-US" dirty="0">
                <a:latin typeface="Consolas" panose="020B0609020204030204" pitchFamily="49" charset="0"/>
              </a:rPr>
              <a:t>%#&lt;…&gt;</a:t>
            </a:r>
            <a:r>
              <a:rPr lang="en-US" altLang="en-US" dirty="0"/>
              <a:t> switches to little endian for multi-byte checksums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See: </a:t>
            </a:r>
            <a:r>
              <a:rPr lang="en-US" altLang="en-US" sz="1600" dirty="0">
                <a:hlinkClick r:id="rId3"/>
              </a:rPr>
              <a:t>https://paulscherrerinstitute.github.io/StreamDevice/formats.html#chksum</a:t>
            </a:r>
            <a:r>
              <a:rPr lang="en-US" altLang="en-US" sz="1600" dirty="0"/>
              <a:t>  </a:t>
            </a:r>
            <a:endParaRPr lang="en-US" alt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Regular expressions: </a:t>
            </a:r>
            <a:r>
              <a:rPr lang="en-US" altLang="en-US" dirty="0">
                <a:latin typeface="Consolas" panose="020B0609020204030204" pitchFamily="49" charset="0"/>
              </a:rPr>
              <a:t>%/…/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341438"/>
            <a:ext cx="7742237" cy="5399930"/>
          </a:xfrm>
        </p:spPr>
        <p:txBody>
          <a:bodyPr/>
          <a:lstStyle/>
          <a:p>
            <a:pPr eaLnBrk="1" hangingPunct="1"/>
            <a:r>
              <a:rPr lang="en-US" altLang="en-US" dirty="0"/>
              <a:t>Regular expressions allow very powerful string parsing</a:t>
            </a:r>
          </a:p>
          <a:p>
            <a:pPr lvl="1" eaLnBrk="1" hangingPunct="1"/>
            <a:r>
              <a:rPr lang="en-US" altLang="en-US" dirty="0"/>
              <a:t>either to read the string itself</a:t>
            </a:r>
          </a:p>
          <a:p>
            <a:pPr lvl="1" eaLnBrk="1" hangingPunct="1"/>
            <a:r>
              <a:rPr lang="en-US" altLang="en-US" dirty="0"/>
              <a:t>or to find data that comes after some string</a:t>
            </a:r>
          </a:p>
          <a:p>
            <a:pPr>
              <a:buNone/>
            </a:pPr>
            <a:r>
              <a:rPr lang="en-US" altLang="en-US" sz="2000" i="1" dirty="0"/>
              <a:t>	</a:t>
            </a:r>
            <a:r>
              <a:rPr lang="en-US" altLang="en-US" i="1" dirty="0"/>
              <a:t>Example: Read title of a web-page</a:t>
            </a:r>
            <a:r>
              <a:rPr lang="en-US" altLang="en-US" sz="2000" i="1" dirty="0"/>
              <a:t>.</a:t>
            </a:r>
            <a:br>
              <a:rPr lang="en-US" altLang="en-US" sz="2000" i="1" dirty="0"/>
            </a:br>
            <a:r>
              <a:rPr lang="en-US" alt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ヒラギノ角ゴ Pro W3" charset="-128"/>
              </a:rPr>
              <a:t>drvAsynIPPortConfigure</a:t>
            </a:r>
            <a:r>
              <a:rPr lang="en-US" altLang="en-US" sz="1400" dirty="0">
                <a:solidFill>
                  <a:srgbClr val="000000"/>
                </a:solidFill>
                <a:latin typeface="Consolas" panose="020B0609020204030204" pitchFamily="49" charset="0"/>
                <a:ea typeface="ヒラギノ角ゴ Pro W3" charset="-128"/>
              </a:rPr>
              <a:t> "web","epics.web.psi.ch:80”</a:t>
            </a: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pPr>
              <a:buNone/>
            </a:pP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r>
              <a:rPr lang="en-US" altLang="en-US" sz="1600" dirty="0"/>
              <a:t>See: </a:t>
            </a:r>
            <a:r>
              <a:rPr lang="en-US" altLang="en-US" sz="1600" dirty="0">
                <a:hlinkClick r:id="rId3"/>
              </a:rPr>
              <a:t>https://paulscherrerinstitute.github.io/StreamDevice/formats.html#regex</a:t>
            </a:r>
            <a:r>
              <a:rPr lang="en-US" altLang="en-US" sz="1600" dirty="0"/>
              <a:t>  </a:t>
            </a:r>
          </a:p>
          <a:p>
            <a:pPr eaLnBrk="1" hangingPunct="1">
              <a:buFontTx/>
              <a:buNone/>
            </a:pPr>
            <a:endParaRPr lang="en-US" altLang="en-US" sz="2000" i="1" dirty="0"/>
          </a:p>
        </p:txBody>
      </p:sp>
      <p:sp>
        <p:nvSpPr>
          <p:cNvPr id="280580" name="AutoShape 4"/>
          <p:cNvSpPr>
            <a:spLocks noChangeArrowheads="1"/>
          </p:cNvSpPr>
          <p:nvPr/>
        </p:nvSpPr>
        <p:spPr bwMode="auto">
          <a:xfrm>
            <a:off x="2234779" y="2997200"/>
            <a:ext cx="4211042" cy="2008189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OutTerminator</a:t>
            </a:r>
            <a:r>
              <a:rPr lang="en-US" altLang="en-US" sz="1400" b="0" dirty="0">
                <a:latin typeface="Consolas" panose="020B0609020204030204" pitchFamily="49" charset="0"/>
              </a:rPr>
              <a:t> =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latin typeface="Consolas" panose="020B0609020204030204" pitchFamily="49" charset="0"/>
              </a:rPr>
              <a:t>ExtraInput</a:t>
            </a:r>
            <a:r>
              <a:rPr lang="en-US" altLang="en-US" sz="1400" b="0" dirty="0">
                <a:latin typeface="Consolas" panose="020B0609020204030204" pitchFamily="49" charset="0"/>
              </a:rPr>
              <a:t> = ignore;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title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out "GET http://\$1";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in "%.1/(?</a:t>
            </a:r>
            <a:r>
              <a:rPr lang="en-US" altLang="en-US" sz="1400" b="0" dirty="0" err="1">
                <a:latin typeface="Consolas" panose="020B0609020204030204" pitchFamily="49" charset="0"/>
              </a:rPr>
              <a:t>im</a:t>
            </a:r>
            <a:r>
              <a:rPr lang="en-US" altLang="en-US" sz="1400" b="0" dirty="0">
                <a:latin typeface="Consolas" panose="020B0609020204030204" pitchFamily="49" charset="0"/>
              </a:rPr>
              <a:t>)&lt;title&gt;(.*?)&lt;\/title&gt;/";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disconnect;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0587" name="Rectangle 11"/>
          <p:cNvSpPr>
            <a:spLocks noChangeArrowheads="1"/>
          </p:cNvSpPr>
          <p:nvPr/>
        </p:nvSpPr>
        <p:spPr bwMode="auto">
          <a:xfrm>
            <a:off x="2802436" y="5204105"/>
            <a:ext cx="5810419" cy="1080278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stringin</a:t>
            </a:r>
            <a:r>
              <a:rPr lang="en-US" altLang="en-US" sz="1400" b="0" dirty="0">
                <a:latin typeface="Consolas" panose="020B0609020204030204" pitchFamily="49" charset="0"/>
              </a:rPr>
              <a:t>, "$(DEV):TITLE")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  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  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web.prot</a:t>
            </a:r>
            <a:r>
              <a:rPr lang="en-US" altLang="en-US" sz="1400" b="0" dirty="0">
                <a:latin typeface="Consolas" panose="020B0609020204030204" pitchFamily="49" charset="0"/>
              </a:rPr>
              <a:t> title(epics.web.psi.ch) web")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0588" name="AutoShape 12"/>
          <p:cNvSpPr>
            <a:spLocks noChangeArrowheads="1"/>
          </p:cNvSpPr>
          <p:nvPr/>
        </p:nvSpPr>
        <p:spPr bwMode="auto">
          <a:xfrm>
            <a:off x="396453" y="4292600"/>
            <a:ext cx="1909763" cy="792163"/>
          </a:xfrm>
          <a:prstGeom prst="wedgeEllipseCallout">
            <a:avLst>
              <a:gd name="adj1" fmla="val 97665"/>
              <a:gd name="adj2" fmla="val -5032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.1</a:t>
            </a:r>
            <a:r>
              <a:rPr lang="en-US" altLang="en-US" sz="1400" b="0" dirty="0">
                <a:latin typeface="+mn-lt"/>
              </a:rPr>
              <a:t>: get 1</a:t>
            </a:r>
            <a:r>
              <a:rPr lang="en-US" altLang="en-US" sz="1400" b="0" baseline="30000" dirty="0">
                <a:latin typeface="+mn-lt"/>
              </a:rPr>
              <a:t>st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sub expression,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here: </a:t>
            </a:r>
            <a:r>
              <a:rPr lang="en-US" altLang="en-US" sz="1400" b="0" dirty="0">
                <a:latin typeface="Consolas" panose="020B0609020204030204" pitchFamily="49" charset="0"/>
              </a:rPr>
              <a:t>(.*?)</a:t>
            </a:r>
          </a:p>
        </p:txBody>
      </p:sp>
      <p:sp>
        <p:nvSpPr>
          <p:cNvPr id="280590" name="AutoShape 14"/>
          <p:cNvSpPr>
            <a:spLocks noChangeArrowheads="1"/>
          </p:cNvSpPr>
          <p:nvPr/>
        </p:nvSpPr>
        <p:spPr bwMode="auto">
          <a:xfrm>
            <a:off x="4573166" y="4581525"/>
            <a:ext cx="1152525" cy="576263"/>
          </a:xfrm>
          <a:prstGeom prst="wedgeEllipseCallout">
            <a:avLst>
              <a:gd name="adj1" fmla="val 18207"/>
              <a:gd name="adj2" fmla="val -96888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escape the /</a:t>
            </a:r>
          </a:p>
        </p:txBody>
      </p:sp>
      <p:sp>
        <p:nvSpPr>
          <p:cNvPr id="280591" name="AutoShape 15"/>
          <p:cNvSpPr>
            <a:spLocks noChangeArrowheads="1"/>
          </p:cNvSpPr>
          <p:nvPr/>
        </p:nvSpPr>
        <p:spPr bwMode="auto">
          <a:xfrm>
            <a:off x="325016" y="5229225"/>
            <a:ext cx="2305050" cy="1008063"/>
          </a:xfrm>
          <a:prstGeom prst="wedgeEllipseCallout">
            <a:avLst>
              <a:gd name="adj1" fmla="val 57660"/>
              <a:gd name="adj2" fmla="val -11680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web server disconnects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after sending a page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so do we</a:t>
            </a:r>
          </a:p>
        </p:txBody>
      </p:sp>
      <p:sp>
        <p:nvSpPr>
          <p:cNvPr id="280593" name="Rectangle 17"/>
          <p:cNvSpPr>
            <a:spLocks noChangeArrowheads="1"/>
          </p:cNvSpPr>
          <p:nvPr/>
        </p:nvSpPr>
        <p:spPr bwMode="auto">
          <a:xfrm rot="21352026">
            <a:off x="408197" y="2977850"/>
            <a:ext cx="1727200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%/…/</a:t>
            </a:r>
            <a:r>
              <a:rPr lang="en-US" altLang="en-US" sz="1400" b="0" dirty="0">
                <a:latin typeface="+mn-lt"/>
              </a:rPr>
              <a:t> ignores all input before the match if the expression does not start with </a:t>
            </a:r>
            <a:r>
              <a:rPr lang="en-US" altLang="en-US" sz="1400" b="0" dirty="0">
                <a:latin typeface="Consolas" panose="020B0609020204030204" pitchFamily="49" charset="0"/>
              </a:rPr>
              <a:t>^</a:t>
            </a:r>
          </a:p>
        </p:txBody>
      </p:sp>
      <p:sp>
        <p:nvSpPr>
          <p:cNvPr id="280592" name="AutoShape 16"/>
          <p:cNvSpPr>
            <a:spLocks noChangeArrowheads="1"/>
          </p:cNvSpPr>
          <p:nvPr/>
        </p:nvSpPr>
        <p:spPr bwMode="auto">
          <a:xfrm>
            <a:off x="4573166" y="2780928"/>
            <a:ext cx="1864991" cy="1008112"/>
          </a:xfrm>
          <a:prstGeom prst="wedgeEllipseCallout">
            <a:avLst>
              <a:gd name="adj1" fmla="val -65089"/>
              <a:gd name="adj2" fmla="val 1464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don't complain that we don't parse the whole page</a:t>
            </a:r>
          </a:p>
        </p:txBody>
      </p:sp>
      <p:sp>
        <p:nvSpPr>
          <p:cNvPr id="280595" name="Line 19"/>
          <p:cNvSpPr>
            <a:spLocks noChangeShapeType="1"/>
          </p:cNvSpPr>
          <p:nvPr/>
        </p:nvSpPr>
        <p:spPr bwMode="auto">
          <a:xfrm flipH="1">
            <a:off x="3901440" y="3689749"/>
            <a:ext cx="2686784" cy="493631"/>
          </a:xfrm>
          <a:prstGeom prst="line">
            <a:avLst/>
          </a:prstGeom>
          <a:noFill/>
          <a:ln w="28575">
            <a:solidFill>
              <a:schemeClr val="bg1">
                <a:lumMod val="50000"/>
                <a:alpha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280594" name="Rectangle 18"/>
          <p:cNvSpPr>
            <a:spLocks noChangeArrowheads="1"/>
          </p:cNvSpPr>
          <p:nvPr/>
        </p:nvSpPr>
        <p:spPr bwMode="auto">
          <a:xfrm rot="246811">
            <a:off x="6575718" y="3453601"/>
            <a:ext cx="2247188" cy="14730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(?</a:t>
            </a:r>
            <a:r>
              <a:rPr lang="en-US" altLang="en-US" sz="1400" b="0" dirty="0" err="1">
                <a:latin typeface="Consolas" panose="020B0609020204030204" pitchFamily="49" charset="0"/>
              </a:rPr>
              <a:t>im</a:t>
            </a:r>
            <a:r>
              <a:rPr lang="en-US" altLang="en-US" sz="1400" b="0" dirty="0">
                <a:latin typeface="Consolas" panose="020B0609020204030204" pitchFamily="49" charset="0"/>
              </a:rPr>
              <a:t>)</a:t>
            </a:r>
            <a:r>
              <a:rPr lang="en-US" altLang="en-US" sz="1400" b="0" dirty="0">
                <a:latin typeface="+mn-lt"/>
              </a:rPr>
              <a:t>: case insensitive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multi-line match.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These are Perl compatible regular expressions (PCRE) which are more powerful than </a:t>
            </a:r>
            <a:r>
              <a:rPr lang="en-US" altLang="en-US" sz="1400" b="0" dirty="0" err="1">
                <a:latin typeface="+mn-lt"/>
              </a:rPr>
              <a:t>Posix</a:t>
            </a:r>
            <a:r>
              <a:rPr lang="en-US" altLang="en-US" sz="1400" b="0" dirty="0">
                <a:latin typeface="+mn-lt"/>
              </a:rPr>
              <a:t> or GNU regex.</a:t>
            </a:r>
          </a:p>
        </p:txBody>
      </p:sp>
    </p:spTree>
    <p:extLst>
      <p:ext uri="{BB962C8B-B14F-4D97-AF65-F5344CB8AC3E}">
        <p14:creationId xmlns:p14="http://schemas.microsoft.com/office/powerpoint/2010/main" val="2653060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47DCFF6-1E70-6788-53A6-9E590CA56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>
            <a:extLst>
              <a:ext uri="{FF2B5EF4-FFF2-40B4-BE49-F238E27FC236}">
                <a16:creationId xmlns:a16="http://schemas.microsoft.com/office/drawing/2014/main" id="{EFAAB950-C46D-AD15-D87A-FCC45F430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Regular expression substitutions: </a:t>
            </a:r>
            <a:r>
              <a:rPr lang="en-US" altLang="en-US" dirty="0">
                <a:latin typeface="Consolas" panose="020B0609020204030204" pitchFamily="49" charset="0"/>
              </a:rPr>
              <a:t>%#/…/…/</a:t>
            </a:r>
          </a:p>
        </p:txBody>
      </p:sp>
      <p:sp>
        <p:nvSpPr>
          <p:cNvPr id="280579" name="Rectangle 3">
            <a:extLst>
              <a:ext uri="{FF2B5EF4-FFF2-40B4-BE49-F238E27FC236}">
                <a16:creationId xmlns:a16="http://schemas.microsoft.com/office/drawing/2014/main" id="{A22A4DA3-FE14-3EA2-6F75-134567518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341438"/>
            <a:ext cx="7742237" cy="5399930"/>
          </a:xfrm>
        </p:spPr>
        <p:txBody>
          <a:bodyPr/>
          <a:lstStyle/>
          <a:p>
            <a:pPr eaLnBrk="1" hangingPunct="1"/>
            <a:r>
              <a:rPr lang="en-US" altLang="en-US" dirty="0"/>
              <a:t>Regular expression substitutions let you re-write input or output strings</a:t>
            </a:r>
          </a:p>
          <a:p>
            <a:pPr lvl="1"/>
            <a:r>
              <a:rPr lang="en-US" altLang="en-US" dirty="0"/>
              <a:t>Use before other formats in input or after normal formats in output, e.g.:</a:t>
            </a:r>
            <a:br>
              <a:rPr lang="en-US" altLang="en-US" dirty="0"/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in "%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/(&lt;?=[+-]) +(?=[0-9])//%f"</a:t>
            </a:r>
            <a:b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f</a:t>
            </a:r>
            <a:r>
              <a:rPr lang="en-US" altLang="en-US" dirty="0">
                <a:cs typeface="Consolas" panose="020B0609020204030204" pitchFamily="49" charset="0"/>
              </a:rPr>
              <a:t>irst removes all spaces between signs and numbers, then parses as float.</a:t>
            </a:r>
            <a:endParaRPr lang="en-US" altLang="en-US" i="1" dirty="0">
              <a:cs typeface="Consolas" panose="020B0609020204030204" pitchFamily="49" charset="0"/>
            </a:endParaRPr>
          </a:p>
          <a:p>
            <a:pPr>
              <a:buNone/>
            </a:pPr>
            <a:r>
              <a:rPr lang="en-US" altLang="en-US" i="1" dirty="0"/>
              <a:t>More Examples:</a:t>
            </a:r>
          </a:p>
          <a:p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#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/_/ / </a:t>
            </a:r>
            <a:r>
              <a:rPr lang="en-US" altLang="en-US" dirty="0"/>
              <a:t>replaces all underscores with spaces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%#/:// </a:t>
            </a:r>
            <a:r>
              <a:rPr lang="en-US" dirty="0"/>
              <a:t>removes all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/>
              <a:t> characters.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0b:19:35:31:34</a:t>
            </a:r>
            <a:r>
              <a:rPr lang="en-US" dirty="0">
                <a:cs typeface="Consolas" panose="020B0609020204030204" pitchFamily="49" charset="0"/>
              </a:rPr>
              <a:t> </a:t>
            </a:r>
            <a:r>
              <a:rPr lang="en-US" dirty="0"/>
              <a:t>becomes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0b19353134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%#/..\B/&amp;:/ </a:t>
            </a:r>
            <a:r>
              <a:rPr lang="en-US" dirty="0"/>
              <a:t>inserts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US" dirty="0"/>
              <a:t> after every second character which is not at the end</a:t>
            </a:r>
            <a:br>
              <a:rPr lang="en-US" dirty="0"/>
            </a:br>
            <a:r>
              <a:rPr lang="en-US" dirty="0"/>
              <a:t>of a word. 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0b19353134</a:t>
            </a:r>
            <a:r>
              <a:rPr lang="en-US" dirty="0"/>
              <a:t> becomes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0b:19:35:31:34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%#/\\/\//</a:t>
            </a:r>
            <a:r>
              <a:rPr lang="en-US" dirty="0"/>
              <a:t> replaces all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dirty="0"/>
              <a:t> with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/>
              <a:t> 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\file</a:t>
            </a:r>
            <a:r>
              <a:rPr lang="en-US" dirty="0"/>
              <a:t> becomes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dir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/file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%#+-10.2/ab/X/ </a:t>
            </a:r>
            <a:r>
              <a:rPr lang="en-US" dirty="0"/>
              <a:t>replaces the string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ab</a:t>
            </a:r>
            <a:r>
              <a:rPr lang="en-US" dirty="0"/>
              <a:t> with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dirty="0"/>
              <a:t> maximal 2 times</a:t>
            </a:r>
            <a:br>
              <a:rPr lang="en-US" dirty="0"/>
            </a:br>
            <a:r>
              <a:rPr lang="en-US" dirty="0"/>
              <a:t>in the last 10 characters. 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abcabcabcabc</a:t>
            </a:r>
            <a:r>
              <a:rPr lang="en-US" dirty="0"/>
              <a:t> becomes 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abcXcXcabc</a:t>
            </a:r>
            <a:r>
              <a:rPr lang="en-US" dirty="0"/>
              <a:t>)</a:t>
            </a:r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%#/([^+-])*([+-])/\2\1/ </a:t>
            </a:r>
            <a:r>
              <a:rPr lang="en-US" dirty="0"/>
              <a:t>moves a postfix sign to the front.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1.23-</a:t>
            </a:r>
            <a:r>
              <a:rPr lang="en-US" dirty="0"/>
              <a:t> becomes 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-1.23</a:t>
            </a:r>
            <a:r>
              <a:rPr lang="en-US" dirty="0"/>
              <a:t>)</a:t>
            </a:r>
            <a:r>
              <a:rPr lang="en-US" dirty="0" err="1"/>
              <a:t>ß</a:t>
            </a:r>
            <a:endParaRPr lang="en-US" dirty="0"/>
          </a:p>
          <a:p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%#-2/.*/\U0/ </a:t>
            </a:r>
            <a:r>
              <a:rPr lang="en-US" dirty="0"/>
              <a:t>converts the previous 2 characters to upper case.</a:t>
            </a:r>
            <a:br>
              <a:rPr lang="en-US" sz="1400" dirty="0"/>
            </a:br>
            <a:endParaRPr lang="en-US" altLang="en-US" sz="1400" dirty="0">
              <a:solidFill>
                <a:srgbClr val="000000"/>
              </a:solidFill>
              <a:latin typeface="Consolas" panose="020B0609020204030204" pitchFamily="49" charset="0"/>
              <a:ea typeface="ヒラギノ角ゴ Pro W3" charset="-128"/>
            </a:endParaRPr>
          </a:p>
          <a:p>
            <a:r>
              <a:rPr lang="en-US" altLang="en-US" sz="1600" dirty="0"/>
              <a:t>See: </a:t>
            </a:r>
            <a:r>
              <a:rPr lang="en-US" altLang="en-US" sz="1600" dirty="0">
                <a:hlinkClick r:id="rId3"/>
              </a:rPr>
              <a:t>https://paulscherrerinstitute.github.io/StreamDevice/formats.html#regsub</a:t>
            </a:r>
            <a:endParaRPr lang="en-US" altLang="en-US" sz="1600" dirty="0"/>
          </a:p>
          <a:p>
            <a:pPr marL="0" indent="0">
              <a:buNone/>
            </a:pPr>
            <a:r>
              <a:rPr lang="en-US" altLang="en-US" sz="1600" dirty="0"/>
              <a:t> </a:t>
            </a:r>
          </a:p>
          <a:p>
            <a:pPr eaLnBrk="1" hangingPunct="1">
              <a:buFontTx/>
              <a:buNone/>
            </a:pPr>
            <a:endParaRPr lang="en-US" alt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487321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2587"/>
            <a:ext cx="516874" cy="19672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" r="-1761"/>
          <a:stretch/>
        </p:blipFill>
        <p:spPr>
          <a:xfrm>
            <a:off x="827583" y="908720"/>
            <a:ext cx="1656185" cy="23500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3787" r="8600" b="11918"/>
          <a:stretch/>
        </p:blipFill>
        <p:spPr>
          <a:xfrm>
            <a:off x="7608907" y="3503753"/>
            <a:ext cx="1256938" cy="1077375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</a:t>
            </a:r>
            <a:r>
              <a:rPr lang="en-US" altLang="en-US" dirty="0" err="1"/>
              <a:t>StreamDevice</a:t>
            </a:r>
            <a:r>
              <a:rPr lang="en-US" altLang="en-US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5" r="20733"/>
          <a:stretch/>
        </p:blipFill>
        <p:spPr>
          <a:xfrm>
            <a:off x="7355800" y="1029387"/>
            <a:ext cx="1448469" cy="2452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4" r="16461"/>
          <a:stretch/>
        </p:blipFill>
        <p:spPr>
          <a:xfrm>
            <a:off x="6631440" y="2327174"/>
            <a:ext cx="643164" cy="741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2" r="15784"/>
          <a:stretch/>
        </p:blipFill>
        <p:spPr>
          <a:xfrm>
            <a:off x="4995124" y="4834787"/>
            <a:ext cx="2279480" cy="1762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3" y="1426086"/>
            <a:ext cx="1730239" cy="9227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7" y="4275233"/>
            <a:ext cx="2086404" cy="1127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352" r="4240" b="14391"/>
          <a:stretch/>
        </p:blipFill>
        <p:spPr>
          <a:xfrm>
            <a:off x="4177383" y="5818177"/>
            <a:ext cx="802859" cy="7606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338" y="4650391"/>
            <a:ext cx="1787606" cy="196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75" y="5752971"/>
            <a:ext cx="1613170" cy="725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7" t="5693" r="7837" b="27863"/>
          <a:stretch/>
        </p:blipFill>
        <p:spPr>
          <a:xfrm>
            <a:off x="1567909" y="2204864"/>
            <a:ext cx="1110993" cy="7142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5" t="13251" r="5877" b="12368"/>
          <a:stretch/>
        </p:blipFill>
        <p:spPr>
          <a:xfrm>
            <a:off x="2564066" y="1550841"/>
            <a:ext cx="1534690" cy="7980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9" b="13470"/>
          <a:stretch/>
        </p:blipFill>
        <p:spPr>
          <a:xfrm>
            <a:off x="6012160" y="1289230"/>
            <a:ext cx="1283461" cy="9156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7259" r="19120" b="25260"/>
          <a:stretch/>
        </p:blipFill>
        <p:spPr>
          <a:xfrm>
            <a:off x="490790" y="5493131"/>
            <a:ext cx="1772874" cy="1017223"/>
          </a:xfrm>
          <a:prstGeom prst="rect">
            <a:avLst/>
          </a:prstGeom>
        </p:spPr>
      </p:pic>
      <p:sp>
        <p:nvSpPr>
          <p:cNvPr id="19" name="12-Point Star 18"/>
          <p:cNvSpPr/>
          <p:nvPr/>
        </p:nvSpPr>
        <p:spPr bwMode="auto">
          <a:xfrm>
            <a:off x="1907705" y="2310442"/>
            <a:ext cx="5448096" cy="3494822"/>
          </a:xfrm>
          <a:prstGeom prst="star12">
            <a:avLst>
              <a:gd name="adj" fmla="val 25955"/>
            </a:avLst>
          </a:prstGeom>
          <a:gradFill flip="none" rotWithShape="0"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6200000" scaled="0"/>
            <a:tileRect/>
          </a:gradFill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One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 generic EPICS driver for</a:t>
            </a:r>
            <a:r>
              <a:rPr kumimoji="0" lang="en-US" sz="2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glow>
                    <a:schemeClr val="bg1"/>
                  </a:glow>
                </a:effectLst>
              </a:rPr>
              <a:t>many different devices</a:t>
            </a:r>
          </a:p>
        </p:txBody>
      </p:sp>
    </p:spTree>
    <p:extLst>
      <p:ext uri="{BB962C8B-B14F-4D97-AF65-F5344CB8AC3E}">
        <p14:creationId xmlns:p14="http://schemas.microsoft.com/office/powerpoint/2010/main" val="27218555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Asynchronous input: I/O Intr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 devices send unsolicited data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Temperature sensor sends periodically: </a:t>
            </a:r>
            <a:r>
              <a:rPr lang="en-US" alt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"+27.3 C" CR LF</a:t>
            </a:r>
          </a:p>
          <a:p>
            <a:pPr eaLnBrk="1" hangingPunct="1">
              <a:spcBef>
                <a:spcPts val="15600"/>
              </a:spcBef>
            </a:pPr>
            <a:r>
              <a:rPr lang="en-US" altLang="en-US" dirty="0"/>
              <a:t>Asynchronous records have 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SCAN "I/O </a:t>
            </a:r>
            <a:r>
              <a:rPr lang="en-US" alt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Intr</a:t>
            </a:r>
            <a:r>
              <a:rPr lang="en-US" altLang="en-US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Asynchronous protocols typically have only an </a:t>
            </a:r>
            <a:r>
              <a:rPr lang="en-US" altLang="en-US" dirty="0">
                <a:latin typeface="Consolas" panose="020B0609020204030204" pitchFamily="49" charset="0"/>
              </a:rPr>
              <a:t>in</a:t>
            </a:r>
            <a:r>
              <a:rPr lang="en-US" altLang="en-US" dirty="0"/>
              <a:t> command.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u="sng" dirty="0"/>
              <a:t>Any</a:t>
            </a:r>
            <a:r>
              <a:rPr lang="en-US" altLang="en-US" dirty="0"/>
              <a:t> input from that device is checked.</a:t>
            </a:r>
          </a:p>
          <a:p>
            <a:pPr lvl="1" eaLnBrk="1" hangingPunct="1"/>
            <a:r>
              <a:rPr lang="en-US" altLang="en-US" dirty="0"/>
              <a:t>Including input going to other protocols</a:t>
            </a:r>
          </a:p>
          <a:p>
            <a:pPr lvl="1" eaLnBrk="1" hangingPunct="1"/>
            <a:r>
              <a:rPr lang="en-US" altLang="en-US" dirty="0"/>
              <a:t>Record is processed whenever matching input is found.</a:t>
            </a:r>
          </a:p>
          <a:p>
            <a:pPr lvl="1" eaLnBrk="1" hangingPunct="1"/>
            <a:r>
              <a:rPr lang="en-US" altLang="en-US" dirty="0"/>
              <a:t>Non-matching input is silently ignored (no error).</a:t>
            </a:r>
          </a:p>
        </p:txBody>
      </p:sp>
      <p:sp>
        <p:nvSpPr>
          <p:cNvPr id="285701" name="AutoShape 5"/>
          <p:cNvSpPr>
            <a:spLocks noChangeArrowheads="1"/>
          </p:cNvSpPr>
          <p:nvPr/>
        </p:nvSpPr>
        <p:spPr bwMode="auto">
          <a:xfrm>
            <a:off x="5693206" y="2204864"/>
            <a:ext cx="2305050" cy="1355204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temperature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in "%f C";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1115616" y="2060848"/>
            <a:ext cx="4518398" cy="179124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(ai,"$(DEVICE):TEMP")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"@$(PROT) temperature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(EGU, "C")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(PREC,"1")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field (SCAN,"I/O </a:t>
            </a:r>
            <a:r>
              <a:rPr lang="en-US" altLang="en-US" sz="1400" b="0" dirty="0" err="1">
                <a:solidFill>
                  <a:srgbClr val="FF3300"/>
                </a:solidFill>
                <a:latin typeface="Consolas" panose="020B0609020204030204" pitchFamily="49" charset="0"/>
              </a:rPr>
              <a:t>Intr</a:t>
            </a: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I/O Intr vs. Redirection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i="1" dirty="0"/>
              <a:t>Example: Read input line with two values x and y every second</a:t>
            </a:r>
          </a:p>
          <a:p>
            <a:pPr eaLnBrk="1" hangingPunct="1">
              <a:buFontTx/>
              <a:buNone/>
            </a:pPr>
            <a:endParaRPr lang="en-US" altLang="en-US" sz="2000" i="1" dirty="0"/>
          </a:p>
        </p:txBody>
      </p:sp>
      <p:sp>
        <p:nvSpPr>
          <p:cNvPr id="286728" name="AutoShape 8"/>
          <p:cNvSpPr>
            <a:spLocks noChangeArrowheads="1"/>
          </p:cNvSpPr>
          <p:nvPr/>
        </p:nvSpPr>
        <p:spPr bwMode="auto">
          <a:xfrm>
            <a:off x="827584" y="4337567"/>
            <a:ext cx="2305050" cy="2017714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>
                <a:latin typeface="Consolas" panose="020B0609020204030204" pitchFamily="49" charset="0"/>
              </a:rPr>
              <a:t>x {</a:t>
            </a:r>
            <a:br>
              <a:rPr lang="en-US" altLang="en-US" sz="1400" b="0">
                <a:latin typeface="Consolas" panose="020B0609020204030204" pitchFamily="49" charset="0"/>
              </a:rPr>
            </a:br>
            <a:r>
              <a:rPr lang="en-US" altLang="en-US" sz="1400" b="0">
                <a:latin typeface="Consolas" panose="020B0609020204030204" pitchFamily="49" charset="0"/>
              </a:rPr>
              <a:t>  out "xy?";</a:t>
            </a:r>
            <a:br>
              <a:rPr lang="en-US" altLang="en-US" sz="1400" b="0">
                <a:latin typeface="Consolas" panose="020B0609020204030204" pitchFamily="49" charset="0"/>
              </a:rPr>
            </a:br>
            <a:r>
              <a:rPr lang="en-US" altLang="en-US" sz="1400" b="0">
                <a:latin typeface="Consolas" panose="020B0609020204030204" pitchFamily="49" charset="0"/>
              </a:rPr>
              <a:t>  in "%f %*f";</a:t>
            </a:r>
            <a:br>
              <a:rPr lang="en-US" altLang="en-US" sz="1400" b="0">
                <a:latin typeface="Consolas" panose="020B0609020204030204" pitchFamily="49" charset="0"/>
              </a:rPr>
            </a:br>
            <a:r>
              <a:rPr lang="en-US" altLang="en-US" sz="1400" b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>
                <a:latin typeface="Consolas" panose="020B0609020204030204" pitchFamily="49" charset="0"/>
              </a:rPr>
              <a:t>y {</a:t>
            </a:r>
            <a:br>
              <a:rPr lang="en-US" altLang="en-US" sz="1400" b="0">
                <a:latin typeface="Consolas" panose="020B0609020204030204" pitchFamily="49" charset="0"/>
              </a:rPr>
            </a:br>
            <a:r>
              <a:rPr lang="en-US" altLang="en-US" sz="1400" b="0">
                <a:latin typeface="Consolas" panose="020B0609020204030204" pitchFamily="49" charset="0"/>
              </a:rPr>
              <a:t>  in "%*f %f";</a:t>
            </a:r>
            <a:br>
              <a:rPr lang="en-US" altLang="en-US" sz="1400" b="0">
                <a:latin typeface="Consolas" panose="020B0609020204030204" pitchFamily="49" charset="0"/>
              </a:rPr>
            </a:br>
            <a:r>
              <a:rPr lang="en-US" altLang="en-US" sz="1400" b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827584" y="1734953"/>
            <a:ext cx="3524536" cy="2502205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(ai,"$(D):x")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(SCAN,"1 second")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XY.prot</a:t>
            </a:r>
            <a:r>
              <a:rPr lang="en-US" altLang="en-US" sz="1400" b="0" dirty="0">
                <a:latin typeface="Consolas" panose="020B0609020204030204" pitchFamily="49" charset="0"/>
              </a:rPr>
              <a:t> x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(ai,"$(D):y")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(SCAN, "I/O </a:t>
            </a:r>
            <a:r>
              <a:rPr lang="en-US" altLang="en-US" sz="1400" b="0" dirty="0" err="1">
                <a:latin typeface="Consolas" panose="020B0609020204030204" pitchFamily="49" charset="0"/>
              </a:rPr>
              <a:t>Intr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solidFill>
                  <a:srgbClr val="FF3300"/>
                </a:solidFill>
                <a:latin typeface="Consolas" panose="020B0609020204030204" pitchFamily="49" charset="0"/>
              </a:rPr>
              <a:t> </a:t>
            </a:r>
            <a:r>
              <a:rPr lang="en-US" altLang="en-US" sz="1400" b="0" dirty="0">
                <a:latin typeface="Consolas" panose="020B0609020204030204" pitchFamily="49" charset="0"/>
              </a:rPr>
              <a:t>field (DTYP, "stream")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XY.prot</a:t>
            </a:r>
            <a:r>
              <a:rPr lang="en-US" altLang="en-US" sz="1400" b="0" dirty="0">
                <a:latin typeface="Consolas" panose="020B0609020204030204" pitchFamily="49" charset="0"/>
              </a:rPr>
              <a:t> y $(PORT)")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6736" name="AutoShape 16"/>
          <p:cNvSpPr>
            <a:spLocks noChangeArrowheads="1"/>
          </p:cNvSpPr>
          <p:nvPr/>
        </p:nvSpPr>
        <p:spPr bwMode="auto">
          <a:xfrm>
            <a:off x="2077200" y="5098644"/>
            <a:ext cx="1512887" cy="503237"/>
          </a:xfrm>
          <a:prstGeom prst="wedgeEllipseCallout">
            <a:avLst>
              <a:gd name="adj1" fmla="val -58271"/>
              <a:gd name="adj2" fmla="val -63187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Ignore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second value</a:t>
            </a:r>
          </a:p>
        </p:txBody>
      </p:sp>
      <p:sp>
        <p:nvSpPr>
          <p:cNvPr id="286737" name="AutoShape 17"/>
          <p:cNvSpPr>
            <a:spLocks noChangeArrowheads="1"/>
          </p:cNvSpPr>
          <p:nvPr/>
        </p:nvSpPr>
        <p:spPr bwMode="auto">
          <a:xfrm>
            <a:off x="107950" y="6021388"/>
            <a:ext cx="1512888" cy="503237"/>
          </a:xfrm>
          <a:prstGeom prst="wedgeEllipseCallout">
            <a:avLst>
              <a:gd name="adj1" fmla="val 48405"/>
              <a:gd name="adj2" fmla="val -8211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Ignore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first value</a:t>
            </a:r>
          </a:p>
        </p:txBody>
      </p:sp>
      <p:sp>
        <p:nvSpPr>
          <p:cNvPr id="286738" name="Rectangle 18"/>
          <p:cNvSpPr>
            <a:spLocks noChangeArrowheads="1"/>
          </p:cNvSpPr>
          <p:nvPr/>
        </p:nvSpPr>
        <p:spPr bwMode="auto">
          <a:xfrm>
            <a:off x="2340472" y="5690376"/>
            <a:ext cx="1727200" cy="827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Be careful: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dirty="0">
                <a:latin typeface="+mn-lt"/>
              </a:rPr>
              <a:t>Any</a:t>
            </a:r>
            <a:r>
              <a:rPr lang="en-US" altLang="en-US" sz="1400" b="0" dirty="0">
                <a:latin typeface="+mn-lt"/>
              </a:rPr>
              <a:t> input with two numbers matches.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86750" name="AutoShape 30"/>
          <p:cNvSpPr>
            <a:spLocks noChangeArrowheads="1"/>
          </p:cNvSpPr>
          <p:nvPr/>
        </p:nvSpPr>
        <p:spPr bwMode="auto">
          <a:xfrm>
            <a:off x="4757811" y="4193742"/>
            <a:ext cx="2305050" cy="1223963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x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</a:t>
            </a:r>
            <a:r>
              <a:rPr lang="en-US" altLang="en-US" sz="1400" b="0" dirty="0" err="1">
                <a:latin typeface="Consolas" panose="020B0609020204030204" pitchFamily="49" charset="0"/>
              </a:rPr>
              <a:t>xy</a:t>
            </a:r>
            <a:r>
              <a:rPr lang="en-US" altLang="en-US" sz="1400" b="0" dirty="0">
                <a:latin typeface="Consolas" panose="020B0609020204030204" pitchFamily="49" charset="0"/>
              </a:rPr>
              <a:t>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"%f %(\$1:y)f";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86751" name="Rectangle 31"/>
          <p:cNvSpPr>
            <a:spLocks noChangeArrowheads="1"/>
          </p:cNvSpPr>
          <p:nvPr/>
        </p:nvSpPr>
        <p:spPr bwMode="auto">
          <a:xfrm>
            <a:off x="4644008" y="1739251"/>
            <a:ext cx="4120854" cy="2265217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(ai,"$(D):x")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(SCAN,"1 second")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XY.prot</a:t>
            </a:r>
            <a:r>
              <a:rPr lang="en-US" altLang="en-US" sz="1400" b="0" dirty="0">
                <a:latin typeface="Consolas" panose="020B0609020204030204" pitchFamily="49" charset="0"/>
              </a:rPr>
              <a:t> x($(D))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(ai,"$(D):y")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(SCAN, "Passive")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(DTYP, "Soft Channel")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1996" name="Line 32"/>
          <p:cNvSpPr>
            <a:spLocks noChangeShapeType="1"/>
          </p:cNvSpPr>
          <p:nvPr/>
        </p:nvSpPr>
        <p:spPr bwMode="auto">
          <a:xfrm>
            <a:off x="4499992" y="1734953"/>
            <a:ext cx="0" cy="48626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36000" tIns="0" rIns="0" bIns="0"/>
          <a:lstStyle/>
          <a:p>
            <a:endParaRPr lang="en-US"/>
          </a:p>
        </p:txBody>
      </p:sp>
      <p:sp>
        <p:nvSpPr>
          <p:cNvPr id="286753" name="Rectangle 33"/>
          <p:cNvSpPr>
            <a:spLocks noChangeArrowheads="1"/>
          </p:cNvSpPr>
          <p:nvPr/>
        </p:nvSpPr>
        <p:spPr bwMode="auto">
          <a:xfrm>
            <a:off x="7265914" y="1686376"/>
            <a:ext cx="1368425" cy="720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y is processed when x </a:t>
            </a:r>
            <a:r>
              <a:rPr lang="en-US" altLang="en-US" sz="1400" dirty="0">
                <a:latin typeface="+mn-lt"/>
              </a:rPr>
              <a:t>writes</a:t>
            </a:r>
            <a:r>
              <a:rPr lang="en-US" altLang="en-US" sz="1400" b="0" dirty="0">
                <a:latin typeface="+mn-lt"/>
              </a:rPr>
              <a:t> value to it</a:t>
            </a:r>
          </a:p>
        </p:txBody>
      </p:sp>
      <p:sp>
        <p:nvSpPr>
          <p:cNvPr id="286754" name="AutoShape 34"/>
          <p:cNvSpPr>
            <a:spLocks noChangeArrowheads="1"/>
          </p:cNvSpPr>
          <p:nvPr/>
        </p:nvSpPr>
        <p:spPr bwMode="auto">
          <a:xfrm>
            <a:off x="4914106" y="5228430"/>
            <a:ext cx="1512888" cy="576263"/>
          </a:xfrm>
          <a:prstGeom prst="wedgeEllipseCallout">
            <a:avLst>
              <a:gd name="adj1" fmla="val 14658"/>
              <a:gd name="adj2" fmla="val -98869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second value</a:t>
            </a:r>
          </a:p>
        </p:txBody>
      </p:sp>
      <p:sp>
        <p:nvSpPr>
          <p:cNvPr id="286756" name="Rectangle 36"/>
          <p:cNvSpPr>
            <a:spLocks noChangeArrowheads="1"/>
          </p:cNvSpPr>
          <p:nvPr/>
        </p:nvSpPr>
        <p:spPr bwMode="auto">
          <a:xfrm>
            <a:off x="7194475" y="4539031"/>
            <a:ext cx="1511300" cy="1039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Redirection is more selective. 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Only input from x goes to y.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86734" name="Rectangle 14"/>
          <p:cNvSpPr>
            <a:spLocks noChangeArrowheads="1"/>
          </p:cNvSpPr>
          <p:nvPr/>
        </p:nvSpPr>
        <p:spPr bwMode="auto">
          <a:xfrm rot="21437817">
            <a:off x="3056676" y="3963240"/>
            <a:ext cx="1404937" cy="933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y is processed when </a:t>
            </a:r>
            <a:r>
              <a:rPr lang="en-US" altLang="en-US" sz="1400" dirty="0">
                <a:latin typeface="+mn-lt"/>
              </a:rPr>
              <a:t>anyone</a:t>
            </a:r>
            <a:r>
              <a:rPr lang="en-US" altLang="en-US" sz="1400" b="0" dirty="0">
                <a:latin typeface="+mn-lt"/>
              </a:rPr>
              <a:t> receives input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that matches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Error Handling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All errors set SEVR to INVALID</a:t>
            </a:r>
          </a:p>
          <a:p>
            <a:pPr lvl="1" eaLnBrk="1" hangingPunct="1"/>
            <a:r>
              <a:rPr lang="en-US" altLang="en-US" dirty="0"/>
              <a:t>STAT depends on error type</a:t>
            </a:r>
          </a:p>
          <a:p>
            <a:pPr lvl="2" eaLnBrk="1" hangingPunct="1"/>
            <a:r>
              <a:rPr lang="en-US" altLang="en-US" dirty="0"/>
              <a:t>Reply timeout: device does not reply (TIMEOUT)</a:t>
            </a:r>
          </a:p>
          <a:p>
            <a:pPr lvl="2" eaLnBrk="1" hangingPunct="1"/>
            <a:r>
              <a:rPr lang="en-US" altLang="en-US" dirty="0"/>
              <a:t>Read timeout: device stops sending unexpectedly (READ)</a:t>
            </a:r>
          </a:p>
          <a:p>
            <a:pPr lvl="2" eaLnBrk="1" hangingPunct="1"/>
            <a:r>
              <a:rPr lang="en-US" altLang="en-US" dirty="0"/>
              <a:t>Write timeout: writing is not possible (WRITE)</a:t>
            </a:r>
          </a:p>
          <a:p>
            <a:pPr lvl="2" eaLnBrk="1" hangingPunct="1"/>
            <a:r>
              <a:rPr lang="en-US" altLang="en-US" dirty="0"/>
              <a:t>Lock timeout: port is in use by other records (TIMEOUT)</a:t>
            </a:r>
          </a:p>
          <a:p>
            <a:pPr lvl="2" eaLnBrk="1" hangingPunct="1"/>
            <a:r>
              <a:rPr lang="en-US" altLang="en-US" dirty="0"/>
              <a:t>Mismatch: input does not match format string (CALC)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Errors abort the protocol</a:t>
            </a:r>
          </a:p>
          <a:p>
            <a:pPr lvl="1" eaLnBrk="1" hangingPunct="1"/>
            <a:r>
              <a:rPr lang="en-US" altLang="en-US" dirty="0"/>
              <a:t>but may trigger exception handlers 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Errors are not propagated along redirections </a:t>
            </a:r>
            <a:r>
              <a:rPr lang="en-US" altLang="en-US" dirty="0">
                <a:sym typeface="Wingdings" panose="05000000000000000000" pitchFamily="2" charset="2"/>
              </a:rPr>
              <a:t>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Redirects before mismatch are processed normally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Redirects after mismatch are not processed at all</a:t>
            </a:r>
          </a:p>
          <a:p>
            <a:pPr lvl="1" eaLnBrk="1" hangingPunct="1"/>
            <a:r>
              <a:rPr lang="en-US" altLang="en-US" dirty="0">
                <a:sym typeface="Wingdings" panose="05000000000000000000" pitchFamily="2" charset="2"/>
              </a:rPr>
              <a:t>Only active record gets error status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Mismatch in "I/O </a:t>
            </a:r>
            <a:r>
              <a:rPr lang="en-US" altLang="en-US" dirty="0" err="1"/>
              <a:t>Intr</a:t>
            </a:r>
            <a:r>
              <a:rPr lang="en-US" altLang="en-US" dirty="0"/>
              <a:t>" records is silently ignored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Exception Handlers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Jump to different protocol if something goes wrong</a:t>
            </a:r>
          </a:p>
          <a:p>
            <a:pPr lvl="1" eaLnBrk="1" hangingPunct="1"/>
            <a:r>
              <a:rPr lang="en-US" altLang="en-US" dirty="0"/>
              <a:t>@mismatch, @replyTimeout, @readTimeout, @writeTimeout</a:t>
            </a:r>
          </a:p>
          <a:p>
            <a:pPr eaLnBrk="1" hangingPunct="1">
              <a:buFontTx/>
              <a:buNone/>
            </a:pPr>
            <a:r>
              <a:rPr lang="en-US" altLang="en-US" sz="2000" i="1" dirty="0"/>
              <a:t>	Example: Device replies with value or error message</a:t>
            </a:r>
          </a:p>
        </p:txBody>
      </p:sp>
      <p:sp>
        <p:nvSpPr>
          <p:cNvPr id="290820" name="AutoShape 4"/>
          <p:cNvSpPr>
            <a:spLocks noChangeArrowheads="1"/>
          </p:cNvSpPr>
          <p:nvPr/>
        </p:nvSpPr>
        <p:spPr bwMode="auto">
          <a:xfrm>
            <a:off x="756345" y="2348979"/>
            <a:ext cx="3311599" cy="2520181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readValue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"value?";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 "%f";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@mismatch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  in  "%(\$1:ErrorString)39c";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endParaRPr lang="en-US" altLang="en-US" sz="1400" b="0" dirty="0">
              <a:latin typeface="Consolas" panose="020B0609020204030204" pitchFamily="49" charset="0"/>
            </a:endParaRPr>
          </a:p>
        </p:txBody>
      </p:sp>
      <p:sp>
        <p:nvSpPr>
          <p:cNvPr id="290821" name="AutoShape 5"/>
          <p:cNvSpPr>
            <a:spLocks noChangeArrowheads="1"/>
          </p:cNvSpPr>
          <p:nvPr/>
        </p:nvSpPr>
        <p:spPr bwMode="auto">
          <a:xfrm>
            <a:off x="2525525" y="2442305"/>
            <a:ext cx="2665412" cy="792162"/>
          </a:xfrm>
          <a:prstGeom prst="wedgeEllipseCallout">
            <a:avLst>
              <a:gd name="adj1" fmla="val -71786"/>
              <a:gd name="adj2" fmla="val 2707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if input does not match </a:t>
            </a:r>
            <a:r>
              <a:rPr lang="en-US" altLang="en-US" sz="1400" b="0" dirty="0">
                <a:latin typeface="Consolas" panose="020B0609020204030204" pitchFamily="49" charset="0"/>
              </a:rPr>
              <a:t>"%f"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jump to </a:t>
            </a:r>
            <a:r>
              <a:rPr lang="en-US" altLang="en-US" sz="1400" b="0" dirty="0">
                <a:latin typeface="Consolas" panose="020B0609020204030204" pitchFamily="49" charset="0"/>
              </a:rPr>
              <a:t>@mismatch</a:t>
            </a:r>
          </a:p>
        </p:txBody>
      </p:sp>
      <p:sp>
        <p:nvSpPr>
          <p:cNvPr id="290822" name="AutoShape 6"/>
          <p:cNvSpPr>
            <a:spLocks noChangeArrowheads="1"/>
          </p:cNvSpPr>
          <p:nvPr/>
        </p:nvSpPr>
        <p:spPr bwMode="auto">
          <a:xfrm>
            <a:off x="3410394" y="3878348"/>
            <a:ext cx="1780543" cy="660141"/>
          </a:xfrm>
          <a:prstGeom prst="wedgeEllipseCallout">
            <a:avLst>
              <a:gd name="adj1" fmla="val -51315"/>
              <a:gd name="adj2" fmla="val -57061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reparse input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redirect</a:t>
            </a:r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2986143" y="4663576"/>
            <a:ext cx="5412874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(ai,"$(DEVICE):Value")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readValue</a:t>
            </a:r>
            <a:r>
              <a:rPr lang="en-US" altLang="en-US" sz="1400" b="0" dirty="0">
                <a:latin typeface="Consolas" panose="020B0609020204030204" pitchFamily="49" charset="0"/>
              </a:rPr>
              <a:t>($(DEVICE))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stringin</a:t>
            </a:r>
            <a:r>
              <a:rPr lang="en-US" altLang="en-US" sz="1400" b="0" dirty="0">
                <a:latin typeface="Consolas" panose="020B0609020204030204" pitchFamily="49" charset="0"/>
              </a:rPr>
              <a:t>,"$(DEVICE):</a:t>
            </a:r>
            <a:r>
              <a:rPr lang="en-US" altLang="en-US" sz="1400" b="0" dirty="0" err="1">
                <a:latin typeface="Consolas" panose="020B0609020204030204" pitchFamily="49" charset="0"/>
              </a:rPr>
              <a:t>ErrorString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0824" name="Rectangle 8"/>
          <p:cNvSpPr>
            <a:spLocks noChangeArrowheads="1"/>
          </p:cNvSpPr>
          <p:nvPr/>
        </p:nvSpPr>
        <p:spPr bwMode="auto">
          <a:xfrm rot="208243">
            <a:off x="771560" y="4606067"/>
            <a:ext cx="1829580" cy="7190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Exception handlers can be defined </a:t>
            </a:r>
            <a:r>
              <a:rPr lang="en-US" altLang="en-US" sz="1400" dirty="0">
                <a:latin typeface="+mn-lt"/>
              </a:rPr>
              <a:t>before</a:t>
            </a:r>
            <a:r>
              <a:rPr lang="en-US" altLang="en-US" sz="1400" b="0" dirty="0">
                <a:latin typeface="+mn-lt"/>
              </a:rPr>
              <a:t> or </a:t>
            </a:r>
            <a:r>
              <a:rPr lang="en-US" altLang="en-US" sz="1400" dirty="0">
                <a:latin typeface="+mn-lt"/>
              </a:rPr>
              <a:t>inside</a:t>
            </a:r>
            <a:r>
              <a:rPr lang="en-US" altLang="en-US" sz="1400" b="0" dirty="0">
                <a:latin typeface="+mn-lt"/>
              </a:rPr>
              <a:t> normal protocol.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5503815" y="2742945"/>
            <a:ext cx="2235200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If input does not match and the </a:t>
            </a:r>
            <a:r>
              <a:rPr lang="en-US" altLang="en-US" sz="1400" b="0" dirty="0">
                <a:latin typeface="Consolas" panose="020B0609020204030204" pitchFamily="49" charset="0"/>
              </a:rPr>
              <a:t>@mismatch</a:t>
            </a:r>
            <a:r>
              <a:rPr lang="en-US" altLang="en-US" sz="1400" b="0" dirty="0">
                <a:latin typeface="+mn-lt"/>
              </a:rPr>
              <a:t> handler starts with </a:t>
            </a:r>
            <a:r>
              <a:rPr lang="en-US" altLang="en-US" sz="1400" b="0" dirty="0">
                <a:latin typeface="Consolas" panose="020B0609020204030204" pitchFamily="49" charset="0"/>
              </a:rPr>
              <a:t>in</a:t>
            </a:r>
            <a:r>
              <a:rPr lang="en-US" altLang="en-US" sz="1400" b="0" dirty="0">
                <a:latin typeface="+mn-lt"/>
              </a:rPr>
              <a:t>, then </a:t>
            </a:r>
            <a:r>
              <a:rPr lang="en-US" altLang="en-US" sz="1400" dirty="0">
                <a:latin typeface="+mn-lt"/>
              </a:rPr>
              <a:t>the same</a:t>
            </a:r>
            <a:r>
              <a:rPr lang="en-US" altLang="en-US" sz="1400" b="0" dirty="0">
                <a:latin typeface="+mn-lt"/>
              </a:rPr>
              <a:t> input is parsed a second time.</a:t>
            </a:r>
            <a:endParaRPr lang="en-US" altLang="en-US" sz="1400" dirty="0"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Record Initialization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Output records can be initialized from hardware</a:t>
            </a:r>
          </a:p>
          <a:p>
            <a:pPr lvl="1" eaLnBrk="1" hangingPunct="1"/>
            <a:r>
              <a:rPr lang="en-US" altLang="en-US" dirty="0"/>
              <a:t>Initialization is formally handled as an exception: </a:t>
            </a:r>
            <a:r>
              <a:rPr lang="en-US" altLang="en-US" dirty="0">
                <a:latin typeface="Consolas" panose="020B0609020204030204" pitchFamily="49" charset="0"/>
              </a:rPr>
              <a:t>@init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92868" name="AutoShape 4"/>
          <p:cNvSpPr>
            <a:spLocks noChangeArrowheads="1"/>
          </p:cNvSpPr>
          <p:nvPr/>
        </p:nvSpPr>
        <p:spPr bwMode="auto">
          <a:xfrm>
            <a:off x="810220" y="2016762"/>
            <a:ext cx="3334206" cy="4032549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getVolt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"VOLT?"; in "VOLT 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setVolt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"VOLT %.2f";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@init {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getVolt</a:t>
            </a:r>
            <a:r>
              <a:rPr lang="en-US" altLang="en-US" sz="1400" b="0" dirty="0">
                <a:latin typeface="Consolas" panose="020B0609020204030204" pitchFamily="49" charset="0"/>
              </a:rPr>
              <a:t>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getFreq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"FREQ?"; in "FREQ %f MHZ";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setFreq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out "FREQ %.6f MHZ";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@init {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getFreq</a:t>
            </a:r>
            <a:r>
              <a:rPr lang="en-US" altLang="en-US" sz="1400" b="0" dirty="0">
                <a:latin typeface="Consolas" panose="020B0609020204030204" pitchFamily="49" charset="0"/>
              </a:rPr>
              <a:t>;}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 rot="21323435">
            <a:off x="2695242" y="5181205"/>
            <a:ext cx="1598779" cy="93447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@init is executed in </a:t>
            </a:r>
            <a:r>
              <a:rPr lang="en-US" altLang="en-US" sz="1400" b="0" dirty="0" err="1">
                <a:latin typeface="+mn-lt"/>
              </a:rPr>
              <a:t>iocInit</a:t>
            </a:r>
            <a:r>
              <a:rPr lang="en-US" altLang="en-US" sz="1400" b="0" dirty="0">
                <a:latin typeface="+mn-lt"/>
              </a:rPr>
              <a:t> before scans are started and at re-connects.</a:t>
            </a:r>
            <a:endParaRPr lang="en-US" altLang="en-US" sz="1400" dirty="0">
              <a:latin typeface="+mn-lt"/>
            </a:endParaRPr>
          </a:p>
        </p:txBody>
      </p:sp>
      <p:sp>
        <p:nvSpPr>
          <p:cNvPr id="292871" name="Rectangle 7"/>
          <p:cNvSpPr>
            <a:spLocks noChangeArrowheads="1"/>
          </p:cNvSpPr>
          <p:nvPr/>
        </p:nvSpPr>
        <p:spPr bwMode="auto">
          <a:xfrm>
            <a:off x="4538351" y="2004183"/>
            <a:ext cx="4021467" cy="4161121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ReadVoltage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getVolt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ao</a:t>
            </a:r>
            <a:r>
              <a:rPr lang="en-US" altLang="en-US" sz="1400" b="0" dirty="0">
                <a:latin typeface="Consolas" panose="020B0609020204030204" pitchFamily="49" charset="0"/>
              </a:rPr>
              <a:t>,$(D):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SetVoltage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(OUT,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setVolt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(ai,"$(D):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ReadFrequency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(INP,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latin typeface="Consolas" panose="020B0609020204030204" pitchFamily="49" charset="0"/>
              </a:rPr>
              <a:t>getFreq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ao</a:t>
            </a:r>
            <a:r>
              <a:rPr lang="en-US" altLang="en-US" sz="1400" b="0" dirty="0">
                <a:latin typeface="Consolas" panose="020B0609020204030204" pitchFamily="49" charset="0"/>
              </a:rPr>
              <a:t>,$(D):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SetFrequency</a:t>
            </a:r>
            <a:r>
              <a:rPr lang="en-US" altLang="en-US" sz="1400" b="0" dirty="0">
                <a:latin typeface="Consolas" panose="020B0609020204030204" pitchFamily="49" charset="0"/>
              </a:rPr>
              <a:t>")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(OUT, "@</a:t>
            </a:r>
            <a:r>
              <a:rPr lang="en-US" altLang="en-US" sz="1400" b="0" dirty="0" err="1">
                <a:latin typeface="Consolas" panose="020B0609020204030204" pitchFamily="49" charset="0"/>
              </a:rPr>
              <a:t>X.prot</a:t>
            </a:r>
            <a:r>
              <a:rPr lang="en-US" altLang="en-US" sz="1400" b="0" dirty="0">
                <a:latin typeface="Consolas" panose="020B0609020204030204" pitchFamily="49" charset="0"/>
              </a:rPr>
              <a:t> </a:t>
            </a:r>
            <a:r>
              <a:rPr lang="en-US" altLang="en-US" sz="1400" b="0" dirty="0" err="1">
                <a:latin typeface="Consolas" panose="020B0609020204030204" pitchFamily="49" charset="0"/>
              </a:rPr>
              <a:t>setFreq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/>
            <a:endParaRPr lang="en-US" altLang="en-US" sz="1400" b="0" dirty="0">
              <a:latin typeface="Consolas" panose="020B0609020204030204" pitchFamily="49" charset="0"/>
            </a:endParaRPr>
          </a:p>
        </p:txBody>
      </p:sp>
      <p:sp>
        <p:nvSpPr>
          <p:cNvPr id="292870" name="AutoShape 6"/>
          <p:cNvSpPr>
            <a:spLocks noChangeArrowheads="1"/>
          </p:cNvSpPr>
          <p:nvPr/>
        </p:nvSpPr>
        <p:spPr bwMode="auto">
          <a:xfrm>
            <a:off x="2411760" y="3410332"/>
            <a:ext cx="1874222" cy="792162"/>
          </a:xfrm>
          <a:prstGeom prst="wedgeEllipseCallout">
            <a:avLst>
              <a:gd name="adj1" fmla="val -61319"/>
              <a:gd name="adj2" fmla="val -2623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reference other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protocol to insert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all its commands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Arrays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For arrays the format is repeated for each element with optional separator string in between.</a:t>
            </a:r>
          </a:p>
          <a:p>
            <a:pPr eaLnBrk="1" hangingPunct="1">
              <a:buFontTx/>
              <a:buNone/>
            </a:pPr>
            <a:r>
              <a:rPr lang="en-US" altLang="en-US" i="1" dirty="0"/>
              <a:t>	Example: </a:t>
            </a:r>
            <a:r>
              <a:rPr lang="en-US" altLang="en-US" sz="1600" dirty="0"/>
              <a:t>"</a:t>
            </a:r>
            <a:r>
              <a:rPr lang="en-US" altLang="en-US" sz="1600" dirty="0">
                <a:latin typeface="Consolas" panose="020B0609020204030204" pitchFamily="49" charset="0"/>
                <a:ea typeface="ヒラギノ角ゴ Pro W3" charset="-128"/>
              </a:rPr>
              <a:t>{10.2,345.3,23.3,10.0}"</a:t>
            </a:r>
            <a:endParaRPr lang="en-US" altLang="en-US" dirty="0">
              <a:ea typeface="ヒラギノ角ゴ Pro W3" charset="-128"/>
            </a:endParaRPr>
          </a:p>
          <a:p>
            <a:pPr eaLnBrk="1" hangingPunct="1">
              <a:spcBef>
                <a:spcPts val="12600"/>
              </a:spcBef>
            </a:pPr>
            <a:r>
              <a:rPr lang="en-US" altLang="en-US" dirty="0">
                <a:ea typeface="ヒラギノ角ゴ Pro W3" charset="-128"/>
              </a:rPr>
              <a:t>Input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reads max NELM elements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at least one element must be found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sets NORD to number of elements found</a:t>
            </a:r>
          </a:p>
          <a:p>
            <a:pPr eaLnBrk="1" hangingPunct="1"/>
            <a:r>
              <a:rPr lang="en-US" altLang="en-US" dirty="0">
                <a:ea typeface="ヒラギノ角ゴ Pro W3" charset="-128"/>
              </a:rPr>
              <a:t>Output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writes NORD elements</a:t>
            </a:r>
          </a:p>
        </p:txBody>
      </p:sp>
      <p:sp>
        <p:nvSpPr>
          <p:cNvPr id="294917" name="AutoShape 5"/>
          <p:cNvSpPr>
            <a:spLocks noChangeArrowheads="1"/>
          </p:cNvSpPr>
          <p:nvPr/>
        </p:nvSpPr>
        <p:spPr bwMode="auto">
          <a:xfrm>
            <a:off x="1259632" y="2370008"/>
            <a:ext cx="2303462" cy="1223963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72000" tIns="72000" rIns="72000" bIns="7200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1400" b="0" dirty="0" err="1">
                <a:latin typeface="Consolas" panose="020B0609020204030204" pitchFamily="49" charset="0"/>
              </a:rPr>
              <a:t>readArray</a:t>
            </a:r>
            <a:r>
              <a:rPr lang="en-US" altLang="en-US" sz="1400" b="0" dirty="0">
                <a:latin typeface="Consolas" panose="020B0609020204030204" pitchFamily="49" charset="0"/>
              </a:rPr>
              <a:t>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Separator = ",";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 in "{%f}";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94919" name="Rectangle 7"/>
          <p:cNvSpPr>
            <a:spLocks noChangeArrowheads="1"/>
          </p:cNvSpPr>
          <p:nvPr/>
        </p:nvSpPr>
        <p:spPr bwMode="auto">
          <a:xfrm>
            <a:off x="3707904" y="2276872"/>
            <a:ext cx="4319626" cy="1554253"/>
          </a:xfrm>
          <a:prstGeom prst="rec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solidFill>
              <a:schemeClr val="tx1"/>
            </a:solidFill>
          </a:ln>
          <a:effectLst/>
        </p:spPr>
        <p:txBody>
          <a:bodyPr wrap="non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record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aai</a:t>
            </a:r>
            <a:r>
              <a:rPr lang="en-US" altLang="en-US" sz="1400" b="0" dirty="0">
                <a:latin typeface="Consolas" panose="020B0609020204030204" pitchFamily="49" charset="0"/>
              </a:rPr>
              <a:t>,"$(DEVICE):Array") {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(FTVL,"FLOAT")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(NELM,"100")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field (</a:t>
            </a:r>
            <a:r>
              <a:rPr lang="en-US" altLang="en-US" sz="1400" b="0" dirty="0" err="1">
                <a:latin typeface="Consolas" panose="020B0609020204030204" pitchFamily="49" charset="0"/>
              </a:rPr>
              <a:t>DTYP,"stream</a:t>
            </a:r>
            <a:r>
              <a:rPr lang="en-US" altLang="en-US" sz="1400" b="0" dirty="0">
                <a:latin typeface="Consolas" panose="020B0609020204030204" pitchFamily="49" charset="0"/>
              </a:rPr>
              <a:t>")</a:t>
            </a:r>
          </a:p>
          <a:p>
            <a:pPr algn="l"/>
            <a:r>
              <a:rPr lang="en-US" altLang="en-US" sz="1400" b="0" dirty="0">
                <a:latin typeface="Consolas" panose="020B0609020204030204" pitchFamily="49" charset="0"/>
              </a:rPr>
              <a:t> field (INP, "@$(PROT) </a:t>
            </a:r>
            <a:r>
              <a:rPr lang="en-US" altLang="en-US" sz="1400" b="0" dirty="0" err="1">
                <a:latin typeface="Consolas" panose="020B0609020204030204" pitchFamily="49" charset="0"/>
              </a:rPr>
              <a:t>readArray</a:t>
            </a:r>
            <a:r>
              <a:rPr lang="en-US" altLang="en-US" sz="1400" b="0" dirty="0">
                <a:latin typeface="Consolas" panose="020B0609020204030204" pitchFamily="49" charset="0"/>
              </a:rPr>
              <a:t> $(PORT)")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ECFBF7-EB36-428E-B015-33963213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Reading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218661-24EF-4D85-B93D-145F2BB69F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088" y="1019810"/>
            <a:ext cx="8316912" cy="5577839"/>
          </a:xfrm>
        </p:spPr>
        <p:txBody>
          <a:bodyPr/>
          <a:lstStyle/>
          <a:p>
            <a:r>
              <a:rPr lang="en-US" dirty="0"/>
              <a:t>StreamDevice documentation</a:t>
            </a:r>
          </a:p>
          <a:p>
            <a:pPr marL="358775" lvl="2" indent="0">
              <a:buNone/>
            </a:pPr>
            <a:r>
              <a:rPr lang="en-US" altLang="en-US" dirty="0">
                <a:hlinkClick r:id="rId2"/>
              </a:rPr>
              <a:t>https://paulscherrerinstitute.github.io/StreamDevice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dirty="0" err="1"/>
              <a:t>AsynDriver</a:t>
            </a:r>
            <a:r>
              <a:rPr lang="en-US" dirty="0"/>
              <a:t> documentation:</a:t>
            </a:r>
          </a:p>
          <a:p>
            <a:pPr marL="358775" lvl="2" indent="0">
              <a:spcBef>
                <a:spcPts val="600"/>
              </a:spcBef>
              <a:buNone/>
            </a:pPr>
            <a:r>
              <a:rPr lang="en-US" dirty="0">
                <a:hlinkClick r:id="rId3"/>
              </a:rPr>
              <a:t>https://epics-modules.github.io/master/asyn</a:t>
            </a:r>
            <a:r>
              <a:rPr lang="en-US" dirty="0"/>
              <a:t> 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EPICS Documentation</a:t>
            </a:r>
          </a:p>
          <a:p>
            <a:pPr marL="360363" lvl="2" indent="0">
              <a:spcBef>
                <a:spcPts val="600"/>
              </a:spcBef>
              <a:buNone/>
            </a:pPr>
            <a:r>
              <a:rPr lang="en-US" altLang="en-US" dirty="0">
                <a:hlinkClick r:id="rId4"/>
              </a:rPr>
              <a:t>https://docs.epics-controls.org/projects/base/en/latest/index.html</a:t>
            </a:r>
            <a:endParaRPr lang="en-US" altLang="en-US" dirty="0"/>
          </a:p>
          <a:p>
            <a:pPr marL="646113" lvl="2" indent="-285750">
              <a:spcBef>
                <a:spcPts val="600"/>
              </a:spcBef>
            </a:pPr>
            <a:r>
              <a:rPr lang="en-US" altLang="en-US" dirty="0"/>
              <a:t>Record Reference</a:t>
            </a:r>
          </a:p>
          <a:p>
            <a:pPr marL="539750" lvl="3" indent="0">
              <a:spcBef>
                <a:spcPts val="600"/>
              </a:spcBef>
              <a:buNone/>
            </a:pPr>
            <a:r>
              <a:rPr lang="en-US" altLang="en-US" dirty="0">
                <a:hlinkClick r:id="rId5"/>
              </a:rPr>
              <a:t>https://docs.epics-controls.org/projects/base/en/latest/</a:t>
            </a:r>
            <a:br>
              <a:rPr lang="en-US" altLang="en-US" dirty="0">
                <a:hlinkClick r:id="rId5"/>
              </a:rPr>
            </a:br>
            <a:r>
              <a:rPr lang="en-US" altLang="en-US" dirty="0">
                <a:hlinkClick r:id="rId5"/>
              </a:rPr>
              <a:t>ComponentReference.html#record-type-definitions</a:t>
            </a:r>
            <a:endParaRPr lang="en-US" altLang="en-US" dirty="0"/>
          </a:p>
          <a:p>
            <a:pPr>
              <a:spcBef>
                <a:spcPts val="600"/>
              </a:spcBef>
            </a:pPr>
            <a:r>
              <a:rPr lang="en-US" altLang="en-US" dirty="0"/>
              <a:t>Getting started with EPICS</a:t>
            </a:r>
          </a:p>
          <a:p>
            <a:pPr lvl="1"/>
            <a:r>
              <a:rPr lang="en-US" altLang="en-US" dirty="0">
                <a:hlinkClick r:id="rId6"/>
              </a:rPr>
              <a:t>https://docs.epics-controls.org/en/latest/getting-started/EPICS_Intro.html</a:t>
            </a:r>
            <a:endParaRPr lang="en-US" altLang="en-US" dirty="0"/>
          </a:p>
          <a:p>
            <a:pPr marL="177800"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44941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How can a Device Driver be Generic?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859632" y="970645"/>
            <a:ext cx="7528792" cy="51077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Separate similarities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from differences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859632" y="1628800"/>
            <a:ext cx="3541735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What do many devices have in common?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859632" y="2708920"/>
            <a:ext cx="3600400" cy="1123712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Command strings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Human readable Text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Fixed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size (binary) “telegrams”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859632" y="4015045"/>
            <a:ext cx="3600400" cy="1430179"/>
          </a:xfrm>
          <a:prstGeom prst="roundRect">
            <a:avLst/>
          </a:prstGeom>
          <a:solidFill>
            <a:schemeClr val="accent6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Limited</a:t>
            </a:r>
            <a:r>
              <a:rPr kumimoji="0" 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set of buses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Serial (RS232, RS485, USB)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GPIB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Ethernet (TCP, UDP)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4788024" y="1651182"/>
            <a:ext cx="3600400" cy="91372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What </a:t>
            </a:r>
            <a:r>
              <a:rPr lang="en-US" b="0" dirty="0">
                <a:solidFill>
                  <a:schemeClr val="bg1"/>
                </a:solidFill>
              </a:rPr>
              <a:t>is different between those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devices?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4788024" y="2731302"/>
            <a:ext cx="3600400" cy="1101330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Command sets</a:t>
            </a:r>
          </a:p>
          <a:p>
            <a:pPr marL="358775" marR="0" indent="-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Command words</a:t>
            </a:r>
          </a:p>
          <a:p>
            <a:pPr marL="358775" marR="0" indent="-17621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41338" algn="l"/>
              </a:tabLst>
            </a:pPr>
            <a:r>
              <a:rPr lang="en-US" sz="2000" b="0" dirty="0">
                <a:solidFill>
                  <a:schemeClr val="tx1"/>
                </a:solidFill>
              </a:rPr>
              <a:t>Terminators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788024" y="4015046"/>
            <a:ext cx="3600400" cy="1430178"/>
          </a:xfrm>
          <a:prstGeom prst="roundRect">
            <a:avLst/>
          </a:prstGeom>
          <a:solidFill>
            <a:schemeClr val="accent2">
              <a:alpha val="1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Value encoding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Formatting</a:t>
            </a:r>
          </a:p>
          <a:p>
            <a:pPr marL="361950" marR="0" indent="-180975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b="0" dirty="0">
                <a:solidFill>
                  <a:schemeClr val="tx1"/>
                </a:solidFill>
              </a:rPr>
              <a:t>Position in the command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4788024" y="6021287"/>
            <a:ext cx="3600400" cy="504057"/>
          </a:xfrm>
          <a:prstGeom prst="roundRect">
            <a:avLst/>
          </a:prstGeom>
          <a:solidFill>
            <a:schemeClr val="accent2"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chemeClr val="bg1"/>
                </a:solidFill>
              </a:rPr>
              <a:t>Configuration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859632" y="6021287"/>
            <a:ext cx="3600400" cy="504057"/>
          </a:xfrm>
          <a:prstGeom prst="roundRect">
            <a:avLst/>
          </a:prstGeom>
          <a:solidFill>
            <a:schemeClr val="accent6"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Programming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339752" y="5517233"/>
            <a:ext cx="648072" cy="43204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6264188" y="5512710"/>
            <a:ext cx="648072" cy="43204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7657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75" name="AutoShape 111"/>
          <p:cNvSpPr>
            <a:spLocks noChangeArrowheads="1"/>
          </p:cNvSpPr>
          <p:nvPr/>
        </p:nvSpPr>
        <p:spPr bwMode="auto">
          <a:xfrm>
            <a:off x="1451720" y="1554162"/>
            <a:ext cx="4573240" cy="2341515"/>
          </a:xfrm>
          <a:prstGeom prst="roundRect">
            <a:avLst>
              <a:gd name="adj" fmla="val 16667"/>
            </a:avLst>
          </a:prstGeom>
          <a:solidFill>
            <a:srgbClr val="CCFFCC">
              <a:alpha val="74901"/>
            </a:srgbClr>
          </a:solidFill>
          <a:ln w="28575" cap="rnd" algn="ctr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 anchorCtr="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2000" i="1" dirty="0" err="1">
                <a:latin typeface="+mn-lt"/>
              </a:rPr>
              <a:t>StreamDevice</a:t>
            </a:r>
            <a:endParaRPr lang="en-US" altLang="en-US" sz="2000" i="1" dirty="0">
              <a:latin typeface="+mn-lt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err="1"/>
              <a:t>StreamDevice</a:t>
            </a:r>
            <a:r>
              <a:rPr lang="en-US" altLang="en-US" dirty="0"/>
              <a:t> Architecture</a:t>
            </a:r>
          </a:p>
        </p:txBody>
      </p:sp>
      <p:sp>
        <p:nvSpPr>
          <p:cNvPr id="190517" name="AutoShape 53"/>
          <p:cNvSpPr>
            <a:spLocks noChangeArrowheads="1"/>
          </p:cNvSpPr>
          <p:nvPr/>
        </p:nvSpPr>
        <p:spPr bwMode="auto">
          <a:xfrm>
            <a:off x="4979144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waveform</a:t>
            </a:r>
          </a:p>
        </p:txBody>
      </p:sp>
      <p:sp>
        <p:nvSpPr>
          <p:cNvPr id="190521" name="Text Box 57"/>
          <p:cNvSpPr txBox="1">
            <a:spLocks noChangeArrowheads="1"/>
          </p:cNvSpPr>
          <p:nvPr/>
        </p:nvSpPr>
        <p:spPr bwMode="auto">
          <a:xfrm>
            <a:off x="4547344" y="836613"/>
            <a:ext cx="433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b="0"/>
              <a:t>...</a:t>
            </a:r>
          </a:p>
        </p:txBody>
      </p:sp>
      <p:sp>
        <p:nvSpPr>
          <p:cNvPr id="190541" name="Line 77"/>
          <p:cNvSpPr>
            <a:spLocks noChangeShapeType="1"/>
          </p:cNvSpPr>
          <p:nvPr/>
        </p:nvSpPr>
        <p:spPr bwMode="auto">
          <a:xfrm flipV="1">
            <a:off x="5483969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42" name="AutoShape 78"/>
          <p:cNvSpPr>
            <a:spLocks noChangeArrowheads="1"/>
          </p:cNvSpPr>
          <p:nvPr/>
        </p:nvSpPr>
        <p:spPr bwMode="auto">
          <a:xfrm>
            <a:off x="5880942" y="2816662"/>
            <a:ext cx="792161" cy="390525"/>
          </a:xfrm>
          <a:prstGeom prst="leftArrow">
            <a:avLst>
              <a:gd name="adj1" fmla="val 54861"/>
              <a:gd name="adj2" fmla="val 5609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de-CH" altLang="en-US"/>
          </a:p>
        </p:txBody>
      </p:sp>
      <p:sp>
        <p:nvSpPr>
          <p:cNvPr id="190544" name="AutoShape 80"/>
          <p:cNvSpPr>
            <a:spLocks noChangeArrowheads="1"/>
          </p:cNvSpPr>
          <p:nvPr/>
        </p:nvSpPr>
        <p:spPr bwMode="auto">
          <a:xfrm>
            <a:off x="4109541" y="4788006"/>
            <a:ext cx="1079500" cy="274638"/>
          </a:xfrm>
          <a:prstGeom prst="homePlate">
            <a:avLst>
              <a:gd name="adj" fmla="val 97538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serial</a:t>
            </a:r>
          </a:p>
        </p:txBody>
      </p:sp>
      <p:sp>
        <p:nvSpPr>
          <p:cNvPr id="190546" name="Line 82"/>
          <p:cNvSpPr>
            <a:spLocks noChangeShapeType="1"/>
          </p:cNvSpPr>
          <p:nvPr/>
        </p:nvSpPr>
        <p:spPr bwMode="auto">
          <a:xfrm>
            <a:off x="3721001" y="3895677"/>
            <a:ext cx="0" cy="2575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63" name="AutoShape 99"/>
          <p:cNvSpPr>
            <a:spLocks noChangeArrowheads="1"/>
          </p:cNvSpPr>
          <p:nvPr/>
        </p:nvSpPr>
        <p:spPr bwMode="auto">
          <a:xfrm>
            <a:off x="4109541" y="5377142"/>
            <a:ext cx="1079500" cy="287337"/>
          </a:xfrm>
          <a:prstGeom prst="homePlate">
            <a:avLst>
              <a:gd name="adj" fmla="val 9322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TCP</a:t>
            </a:r>
          </a:p>
        </p:txBody>
      </p:sp>
      <p:sp>
        <p:nvSpPr>
          <p:cNvPr id="190564" name="AutoShape 100"/>
          <p:cNvSpPr>
            <a:spLocks noChangeArrowheads="1"/>
          </p:cNvSpPr>
          <p:nvPr/>
        </p:nvSpPr>
        <p:spPr bwMode="auto">
          <a:xfrm>
            <a:off x="4109541" y="5953528"/>
            <a:ext cx="1060450" cy="274638"/>
          </a:xfrm>
          <a:prstGeom prst="homePlate">
            <a:avLst>
              <a:gd name="adj" fmla="val 95817"/>
            </a:avLst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 dirty="0">
                <a:latin typeface="+mn-lt"/>
              </a:rPr>
              <a:t>GPIB</a:t>
            </a:r>
          </a:p>
        </p:txBody>
      </p:sp>
      <p:sp>
        <p:nvSpPr>
          <p:cNvPr id="190565" name="Rectangle 101"/>
          <p:cNvSpPr>
            <a:spLocks noChangeArrowheads="1"/>
          </p:cNvSpPr>
          <p:nvPr/>
        </p:nvSpPr>
        <p:spPr bwMode="auto">
          <a:xfrm>
            <a:off x="3073301" y="4153179"/>
            <a:ext cx="1295400" cy="555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600" b="0" dirty="0" err="1">
                <a:latin typeface="+mn-lt"/>
              </a:rPr>
              <a:t>asynDriver</a:t>
            </a:r>
            <a:endParaRPr lang="en-US" altLang="en-US" sz="1600" b="0" dirty="0">
              <a:latin typeface="+mn-lt"/>
            </a:endParaRPr>
          </a:p>
        </p:txBody>
      </p:sp>
      <p:sp>
        <p:nvSpPr>
          <p:cNvPr id="190566" name="Freeform 102"/>
          <p:cNvSpPr>
            <a:spLocks/>
          </p:cNvSpPr>
          <p:nvPr/>
        </p:nvSpPr>
        <p:spPr bwMode="auto">
          <a:xfrm>
            <a:off x="3707904" y="4708804"/>
            <a:ext cx="401637" cy="217884"/>
          </a:xfrm>
          <a:custGeom>
            <a:avLst/>
            <a:gdLst>
              <a:gd name="T0" fmla="*/ 0 w 191"/>
              <a:gd name="T1" fmla="*/ 0 h 168"/>
              <a:gd name="T2" fmla="*/ 0 w 191"/>
              <a:gd name="T3" fmla="*/ 261937 h 168"/>
              <a:gd name="T4" fmla="*/ 401637 w 191"/>
              <a:gd name="T5" fmla="*/ 261937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168">
                <a:moveTo>
                  <a:pt x="0" y="0"/>
                </a:moveTo>
                <a:lnTo>
                  <a:pt x="0" y="168"/>
                </a:lnTo>
                <a:lnTo>
                  <a:pt x="191" y="1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69" name="Freeform 105"/>
          <p:cNvSpPr>
            <a:spLocks/>
          </p:cNvSpPr>
          <p:nvPr/>
        </p:nvSpPr>
        <p:spPr bwMode="auto">
          <a:xfrm>
            <a:off x="3709491" y="4931054"/>
            <a:ext cx="400050" cy="590550"/>
          </a:xfrm>
          <a:custGeom>
            <a:avLst/>
            <a:gdLst>
              <a:gd name="T0" fmla="*/ 0 w 191"/>
              <a:gd name="T1" fmla="*/ 0 h 168"/>
              <a:gd name="T2" fmla="*/ 0 w 191"/>
              <a:gd name="T3" fmla="*/ 590550 h 168"/>
              <a:gd name="T4" fmla="*/ 400050 w 191"/>
              <a:gd name="T5" fmla="*/ 59055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168">
                <a:moveTo>
                  <a:pt x="0" y="0"/>
                </a:moveTo>
                <a:lnTo>
                  <a:pt x="0" y="168"/>
                </a:lnTo>
                <a:lnTo>
                  <a:pt x="191" y="1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70" name="Freeform 106"/>
          <p:cNvSpPr>
            <a:spLocks/>
          </p:cNvSpPr>
          <p:nvPr/>
        </p:nvSpPr>
        <p:spPr bwMode="auto">
          <a:xfrm>
            <a:off x="3709491" y="5116345"/>
            <a:ext cx="400050" cy="967805"/>
          </a:xfrm>
          <a:custGeom>
            <a:avLst/>
            <a:gdLst>
              <a:gd name="T0" fmla="*/ 0 w 191"/>
              <a:gd name="T1" fmla="*/ 0 h 168"/>
              <a:gd name="T2" fmla="*/ 0 w 191"/>
              <a:gd name="T3" fmla="*/ 908050 h 168"/>
              <a:gd name="T4" fmla="*/ 400050 w 191"/>
              <a:gd name="T5" fmla="*/ 908050 h 16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1" h="168">
                <a:moveTo>
                  <a:pt x="0" y="0"/>
                </a:moveTo>
                <a:lnTo>
                  <a:pt x="0" y="168"/>
                </a:lnTo>
                <a:lnTo>
                  <a:pt x="191" y="16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81" name="Text Box 117"/>
          <p:cNvSpPr txBox="1">
            <a:spLocks noChangeArrowheads="1"/>
          </p:cNvSpPr>
          <p:nvPr/>
        </p:nvSpPr>
        <p:spPr bwMode="auto">
          <a:xfrm>
            <a:off x="5304110" y="2060724"/>
            <a:ext cx="2873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0">
                <a:latin typeface="+mn-lt"/>
              </a:rPr>
              <a:t>…</a:t>
            </a:r>
          </a:p>
        </p:txBody>
      </p:sp>
      <p:sp>
        <p:nvSpPr>
          <p:cNvPr id="190588" name="AutoShape 124"/>
          <p:cNvSpPr>
            <a:spLocks noChangeArrowheads="1"/>
          </p:cNvSpPr>
          <p:nvPr/>
        </p:nvSpPr>
        <p:spPr bwMode="auto">
          <a:xfrm>
            <a:off x="3610719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stringout</a:t>
            </a:r>
          </a:p>
        </p:txBody>
      </p:sp>
      <p:sp>
        <p:nvSpPr>
          <p:cNvPr id="190589" name="Line 125"/>
          <p:cNvSpPr>
            <a:spLocks noChangeShapeType="1"/>
          </p:cNvSpPr>
          <p:nvPr/>
        </p:nvSpPr>
        <p:spPr bwMode="auto">
          <a:xfrm flipV="1">
            <a:off x="4115544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91" name="AutoShape 127"/>
          <p:cNvSpPr>
            <a:spLocks noChangeArrowheads="1"/>
          </p:cNvSpPr>
          <p:nvPr/>
        </p:nvSpPr>
        <p:spPr bwMode="auto">
          <a:xfrm>
            <a:off x="2531219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bo</a:t>
            </a:r>
          </a:p>
        </p:txBody>
      </p:sp>
      <p:sp>
        <p:nvSpPr>
          <p:cNvPr id="190592" name="Line 128"/>
          <p:cNvSpPr>
            <a:spLocks noChangeShapeType="1"/>
          </p:cNvSpPr>
          <p:nvPr/>
        </p:nvSpPr>
        <p:spPr bwMode="auto">
          <a:xfrm flipV="1">
            <a:off x="3036044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94" name="AutoShape 130"/>
          <p:cNvSpPr>
            <a:spLocks noChangeArrowheads="1"/>
          </p:cNvSpPr>
          <p:nvPr/>
        </p:nvSpPr>
        <p:spPr bwMode="auto">
          <a:xfrm>
            <a:off x="1451719" y="908050"/>
            <a:ext cx="1008063" cy="4318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600" b="0">
                <a:latin typeface="+mn-lt"/>
              </a:rPr>
              <a:t>ai</a:t>
            </a:r>
          </a:p>
        </p:txBody>
      </p:sp>
      <p:sp>
        <p:nvSpPr>
          <p:cNvPr id="190595" name="Line 131"/>
          <p:cNvSpPr>
            <a:spLocks noChangeShapeType="1"/>
          </p:cNvSpPr>
          <p:nvPr/>
        </p:nvSpPr>
        <p:spPr bwMode="auto">
          <a:xfrm flipV="1">
            <a:off x="1956544" y="1339850"/>
            <a:ext cx="1588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0597" name="Rectangle 133"/>
          <p:cNvSpPr>
            <a:spLocks noChangeArrowheads="1"/>
          </p:cNvSpPr>
          <p:nvPr/>
        </p:nvSpPr>
        <p:spPr bwMode="auto">
          <a:xfrm>
            <a:off x="5016773" y="1844824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%f</a:t>
            </a:r>
          </a:p>
        </p:txBody>
      </p:sp>
      <p:sp>
        <p:nvSpPr>
          <p:cNvPr id="190599" name="Rectangle 135"/>
          <p:cNvSpPr>
            <a:spLocks noChangeArrowheads="1"/>
          </p:cNvSpPr>
          <p:nvPr/>
        </p:nvSpPr>
        <p:spPr bwMode="auto">
          <a:xfrm>
            <a:off x="5016773" y="2348061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%b</a:t>
            </a:r>
          </a:p>
        </p:txBody>
      </p:sp>
      <p:sp>
        <p:nvSpPr>
          <p:cNvPr id="190600" name="Rectangle 136"/>
          <p:cNvSpPr>
            <a:spLocks noChangeArrowheads="1"/>
          </p:cNvSpPr>
          <p:nvPr/>
        </p:nvSpPr>
        <p:spPr bwMode="auto">
          <a:xfrm>
            <a:off x="5016773" y="2708424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%{…}</a:t>
            </a:r>
          </a:p>
        </p:txBody>
      </p:sp>
      <p:sp>
        <p:nvSpPr>
          <p:cNvPr id="190602" name="Rectangle 138"/>
          <p:cNvSpPr>
            <a:spLocks noChangeArrowheads="1"/>
          </p:cNvSpPr>
          <p:nvPr/>
        </p:nvSpPr>
        <p:spPr bwMode="auto">
          <a:xfrm>
            <a:off x="5016773" y="3068786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%&lt;…&gt;</a:t>
            </a:r>
          </a:p>
        </p:txBody>
      </p:sp>
      <p:sp>
        <p:nvSpPr>
          <p:cNvPr id="190603" name="Rectangle 139"/>
          <p:cNvSpPr>
            <a:spLocks noChangeArrowheads="1"/>
          </p:cNvSpPr>
          <p:nvPr/>
        </p:nvSpPr>
        <p:spPr bwMode="auto">
          <a:xfrm>
            <a:off x="5016773" y="3429149"/>
            <a:ext cx="792162" cy="28892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>
                <a:latin typeface="+mn-lt"/>
              </a:rPr>
              <a:t>%/…/</a:t>
            </a:r>
          </a:p>
        </p:txBody>
      </p:sp>
      <p:sp>
        <p:nvSpPr>
          <p:cNvPr id="190605" name="Text Box 141"/>
          <p:cNvSpPr txBox="1">
            <a:spLocks noChangeArrowheads="1"/>
          </p:cNvSpPr>
          <p:nvPr/>
        </p:nvSpPr>
        <p:spPr bwMode="auto">
          <a:xfrm rot="21336058">
            <a:off x="610991" y="2992481"/>
            <a:ext cx="2257499" cy="116106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+mn-lt"/>
              </a:rPr>
              <a:t>Modular design allows to plug in new functionality</a:t>
            </a:r>
          </a:p>
        </p:txBody>
      </p:sp>
      <p:sp>
        <p:nvSpPr>
          <p:cNvPr id="31" name="Text Box 141">
            <a:extLst>
              <a:ext uri="{FF2B5EF4-FFF2-40B4-BE49-F238E27FC236}">
                <a16:creationId xmlns:a16="http://schemas.microsoft.com/office/drawing/2014/main" id="{C1EACA8B-B838-4D63-9BBD-4598921DEFBB}"/>
              </a:ext>
            </a:extLst>
          </p:cNvPr>
          <p:cNvSpPr txBox="1">
            <a:spLocks noChangeArrowheads="1"/>
          </p:cNvSpPr>
          <p:nvPr/>
        </p:nvSpPr>
        <p:spPr bwMode="auto">
          <a:xfrm rot="21110672">
            <a:off x="2034680" y="4759084"/>
            <a:ext cx="1599032" cy="8055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+mn-lt"/>
              </a:rPr>
              <a:t>This is already done</a:t>
            </a:r>
          </a:p>
        </p:txBody>
      </p:sp>
      <p:sp>
        <p:nvSpPr>
          <p:cNvPr id="32" name="Text Box 141">
            <a:extLst>
              <a:ext uri="{FF2B5EF4-FFF2-40B4-BE49-F238E27FC236}">
                <a16:creationId xmlns:a16="http://schemas.microsoft.com/office/drawing/2014/main" id="{ECBB2B3C-AA85-48CF-ACB0-9F709B42E6EF}"/>
              </a:ext>
            </a:extLst>
          </p:cNvPr>
          <p:cNvSpPr txBox="1">
            <a:spLocks noChangeArrowheads="1"/>
          </p:cNvSpPr>
          <p:nvPr/>
        </p:nvSpPr>
        <p:spPr bwMode="auto">
          <a:xfrm rot="352257">
            <a:off x="1348161" y="1638805"/>
            <a:ext cx="1599032" cy="8055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+mn-lt"/>
              </a:rPr>
              <a:t>This is already done</a:t>
            </a:r>
          </a:p>
        </p:txBody>
      </p:sp>
      <p:sp>
        <p:nvSpPr>
          <p:cNvPr id="2" name="Flussdiagramm: Dokument 1">
            <a:extLst>
              <a:ext uri="{FF2B5EF4-FFF2-40B4-BE49-F238E27FC236}">
                <a16:creationId xmlns:a16="http://schemas.microsoft.com/office/drawing/2014/main" id="{E5411960-65C2-4A9A-B96C-0B016256E2AB}"/>
              </a:ext>
            </a:extLst>
          </p:cNvPr>
          <p:cNvSpPr/>
          <p:nvPr/>
        </p:nvSpPr>
        <p:spPr bwMode="auto">
          <a:xfrm>
            <a:off x="6675512" y="690798"/>
            <a:ext cx="1282820" cy="1154026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Record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database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(templates)</a:t>
            </a:r>
          </a:p>
        </p:txBody>
      </p:sp>
      <p:sp>
        <p:nvSpPr>
          <p:cNvPr id="3" name="Flussdiagramm: Dokument 2">
            <a:extLst>
              <a:ext uri="{FF2B5EF4-FFF2-40B4-BE49-F238E27FC236}">
                <a16:creationId xmlns:a16="http://schemas.microsoft.com/office/drawing/2014/main" id="{EDD90CC7-9AAB-40D7-824E-5F64B6944268}"/>
              </a:ext>
            </a:extLst>
          </p:cNvPr>
          <p:cNvSpPr/>
          <p:nvPr/>
        </p:nvSpPr>
        <p:spPr bwMode="auto">
          <a:xfrm>
            <a:off x="6683976" y="2383822"/>
            <a:ext cx="1282820" cy="1765257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Protocol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file</a:t>
            </a:r>
          </a:p>
        </p:txBody>
      </p:sp>
      <p:sp>
        <p:nvSpPr>
          <p:cNvPr id="4" name="Flussdiagramm: Dokument 3">
            <a:extLst>
              <a:ext uri="{FF2B5EF4-FFF2-40B4-BE49-F238E27FC236}">
                <a16:creationId xmlns:a16="http://schemas.microsoft.com/office/drawing/2014/main" id="{CA5501DA-E42C-45F7-8903-406DAD2BD286}"/>
              </a:ext>
            </a:extLst>
          </p:cNvPr>
          <p:cNvSpPr/>
          <p:nvPr/>
        </p:nvSpPr>
        <p:spPr bwMode="auto">
          <a:xfrm>
            <a:off x="6660232" y="4987722"/>
            <a:ext cx="1282820" cy="1197725"/>
          </a:xfrm>
          <a:prstGeom prst="flowChartDocument">
            <a:avLst/>
          </a:pr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Startup</a:t>
            </a:r>
            <a:b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</a:b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ヒラギノ角ゴ Pro W3" charset="-128"/>
              </a:rPr>
              <a:t>script</a:t>
            </a:r>
          </a:p>
        </p:txBody>
      </p:sp>
      <p:sp>
        <p:nvSpPr>
          <p:cNvPr id="48" name="Text Box 141"/>
          <p:cNvSpPr txBox="1">
            <a:spLocks noChangeArrowheads="1"/>
          </p:cNvSpPr>
          <p:nvPr/>
        </p:nvSpPr>
        <p:spPr bwMode="auto">
          <a:xfrm rot="398980">
            <a:off x="7083841" y="3883486"/>
            <a:ext cx="1761114" cy="80558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72000" tIns="72000" rIns="72000" bIns="72000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0" dirty="0">
                <a:latin typeface="+mn-lt"/>
              </a:rPr>
              <a:t>This is what you need to do</a:t>
            </a:r>
          </a:p>
        </p:txBody>
      </p:sp>
      <p:pic>
        <p:nvPicPr>
          <p:cNvPr id="6" name="Picture 16">
            <a:extLst>
              <a:ext uri="{FF2B5EF4-FFF2-40B4-BE49-F238E27FC236}">
                <a16:creationId xmlns:a16="http://schemas.microsoft.com/office/drawing/2014/main" id="{438E51DF-1FB9-4FA0-8902-8ED3ED94EC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6" t="27259" r="19120" b="25260"/>
          <a:stretch/>
        </p:blipFill>
        <p:spPr>
          <a:xfrm>
            <a:off x="5220072" y="5805264"/>
            <a:ext cx="976704" cy="560404"/>
          </a:xfrm>
          <a:prstGeom prst="rect">
            <a:avLst/>
          </a:prstGeom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3E442BE5-D64A-4CE0-9F01-800AB4DE751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9" b="13470"/>
          <a:stretch/>
        </p:blipFill>
        <p:spPr>
          <a:xfrm>
            <a:off x="5220072" y="5184114"/>
            <a:ext cx="828864" cy="591320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64FCCEBB-B5C7-4026-AD66-0307EBE4878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352" r="4240" b="14391"/>
          <a:stretch/>
        </p:blipFill>
        <p:spPr>
          <a:xfrm>
            <a:off x="5220072" y="4778638"/>
            <a:ext cx="441399" cy="41816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StreamDevice and asynDriver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Does </a:t>
            </a:r>
            <a:r>
              <a:rPr lang="en-US" altLang="en-US" dirty="0" err="1"/>
              <a:t>StreamDevice</a:t>
            </a:r>
            <a:r>
              <a:rPr lang="en-US" altLang="en-US" dirty="0"/>
              <a:t> replace </a:t>
            </a:r>
            <a:r>
              <a:rPr lang="en-US" altLang="en-US" dirty="0" err="1"/>
              <a:t>asynDriver</a:t>
            </a:r>
            <a:r>
              <a:rPr lang="en-US" altLang="en-US" dirty="0"/>
              <a:t>?</a:t>
            </a:r>
          </a:p>
          <a:p>
            <a:pPr lvl="1" eaLnBrk="1" hangingPunct="1"/>
            <a:r>
              <a:rPr lang="en-US" altLang="en-US" dirty="0"/>
              <a:t>No. In fact it uses </a:t>
            </a:r>
            <a:r>
              <a:rPr lang="en-US" altLang="en-US" dirty="0" err="1"/>
              <a:t>asynDriver</a:t>
            </a:r>
            <a:r>
              <a:rPr lang="en-US" altLang="en-US" dirty="0"/>
              <a:t> to talk to the hardware.</a:t>
            </a:r>
          </a:p>
          <a:p>
            <a:pPr lvl="1" eaLnBrk="1" hangingPunct="1"/>
            <a:r>
              <a:rPr lang="en-US" altLang="en-US" dirty="0"/>
              <a:t>To be exact: It uses the </a:t>
            </a:r>
            <a:r>
              <a:rPr lang="en-US" altLang="en-US" dirty="0" err="1"/>
              <a:t>asynOctet</a:t>
            </a:r>
            <a:r>
              <a:rPr lang="en-US" altLang="en-US" dirty="0"/>
              <a:t> interface.</a:t>
            </a:r>
          </a:p>
          <a:p>
            <a:pPr eaLnBrk="1" hangingPunct="1"/>
            <a:r>
              <a:rPr lang="en-US" altLang="en-US" dirty="0"/>
              <a:t>But doesn’t </a:t>
            </a:r>
            <a:r>
              <a:rPr lang="en-US" altLang="en-US" dirty="0" err="1"/>
              <a:t>asynDriver</a:t>
            </a:r>
            <a:r>
              <a:rPr lang="en-US" altLang="en-US" dirty="0"/>
              <a:t> already come with device support?</a:t>
            </a:r>
          </a:p>
          <a:p>
            <a:pPr lvl="1" eaLnBrk="1" hangingPunct="1"/>
            <a:r>
              <a:rPr lang="en-US" altLang="en-US" dirty="0"/>
              <a:t>Yes, but for string-based devices only </a:t>
            </a:r>
            <a:r>
              <a:rPr lang="en-US" altLang="en-US" dirty="0" err="1"/>
              <a:t>stringin</a:t>
            </a:r>
            <a:r>
              <a:rPr lang="en-US" altLang="en-US" dirty="0"/>
              <a:t>, </a:t>
            </a:r>
            <a:r>
              <a:rPr lang="en-US" altLang="en-US" dirty="0" err="1"/>
              <a:t>stringout</a:t>
            </a:r>
            <a:r>
              <a:rPr lang="en-US" altLang="en-US" dirty="0"/>
              <a:t> and char waveform.</a:t>
            </a:r>
          </a:p>
          <a:p>
            <a:r>
              <a:rPr lang="en-US" altLang="en-US" dirty="0">
                <a:hlinkClick r:id="rId3"/>
              </a:rPr>
              <a:t>https://github.com/epics-modules/asyn</a:t>
            </a:r>
            <a:endParaRPr lang="en-US" altLang="en-US" dirty="0"/>
          </a:p>
          <a:p>
            <a:pPr eaLnBrk="1" hangingPunct="1">
              <a:spcBef>
                <a:spcPct val="100000"/>
              </a:spcBef>
            </a:pPr>
            <a:r>
              <a:rPr lang="en-US" altLang="en-US" b="1" dirty="0"/>
              <a:t>StreamDevice does the string formatting and parsing </a:t>
            </a:r>
            <a:br>
              <a:rPr lang="en-US" altLang="en-US" b="1" dirty="0"/>
            </a:br>
            <a:r>
              <a:rPr lang="en-US" altLang="en-US" b="1" dirty="0"/>
              <a:t>and </a:t>
            </a:r>
            <a:r>
              <a:rPr lang="en-US" altLang="en-US" b="1" dirty="0" err="1"/>
              <a:t>asynDriver</a:t>
            </a:r>
            <a:r>
              <a:rPr lang="en-US" altLang="en-US" b="1" dirty="0"/>
              <a:t> does the hardware access.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en-US" dirty="0">
                <a:hlinkClick r:id="rId4"/>
              </a:rPr>
              <a:t>https://github.com/paulscherrerinstitute/StreamDevice</a:t>
            </a:r>
            <a:endParaRPr lang="en-US" altLang="en-US" dirty="0"/>
          </a:p>
          <a:p>
            <a:pPr eaLnBrk="1" hangingPunct="1">
              <a:spcBef>
                <a:spcPct val="100000"/>
              </a:spcBef>
              <a:buFontTx/>
              <a:buNone/>
            </a:pPr>
            <a:r>
              <a:rPr lang="en-US" altLang="en-US" i="1" dirty="0"/>
              <a:t> Example:</a:t>
            </a:r>
          </a:p>
        </p:txBody>
      </p:sp>
      <p:grpSp>
        <p:nvGrpSpPr>
          <p:cNvPr id="195598" name="Group 14"/>
          <p:cNvGrpSpPr>
            <a:grpSpLocks/>
          </p:cNvGrpSpPr>
          <p:nvPr/>
        </p:nvGrpSpPr>
        <p:grpSpPr bwMode="auto">
          <a:xfrm>
            <a:off x="879259" y="4941168"/>
            <a:ext cx="6911975" cy="863600"/>
            <a:chOff x="340" y="2977"/>
            <a:chExt cx="4354" cy="544"/>
          </a:xfrm>
        </p:grpSpPr>
        <p:sp>
          <p:nvSpPr>
            <p:cNvPr id="9221" name="AutoShape 4"/>
            <p:cNvSpPr>
              <a:spLocks noChangeArrowheads="1"/>
            </p:cNvSpPr>
            <p:nvPr/>
          </p:nvSpPr>
          <p:spPr bwMode="auto">
            <a:xfrm>
              <a:off x="340" y="3113"/>
              <a:ext cx="544" cy="272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 anchorCtr="1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600" b="0" dirty="0" err="1">
                  <a:latin typeface="+mn-lt"/>
                </a:rPr>
                <a:t>ao</a:t>
              </a:r>
              <a:br>
                <a:rPr lang="en-US" altLang="en-US" sz="1200" b="0" dirty="0">
                  <a:latin typeface="+mn-lt"/>
                </a:rPr>
              </a:br>
              <a:r>
                <a:rPr lang="en-US" altLang="en-US" sz="1200" b="0" dirty="0">
                  <a:latin typeface="+mn-lt"/>
                </a:rPr>
                <a:t>VAL=3.1415</a:t>
              </a:r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1338" y="2977"/>
              <a:ext cx="1170" cy="544"/>
            </a:xfrm>
            <a:prstGeom prst="roundRect">
              <a:avLst>
                <a:gd name="adj" fmla="val 16667"/>
              </a:avLst>
            </a:prstGeom>
            <a:solidFill>
              <a:srgbClr val="CCFFCC">
                <a:alpha val="74901"/>
              </a:srgbClr>
            </a:solidFill>
            <a:ln w="28575" cap="rnd" algn="ctr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r>
                <a:rPr lang="en-US" altLang="en-US" sz="2000" b="0" i="1" dirty="0" err="1">
                  <a:latin typeface="+mn-lt"/>
                </a:rPr>
                <a:t>StreamDevice</a:t>
              </a:r>
              <a:endParaRPr lang="en-US" altLang="en-US" sz="2000" b="0" i="1" dirty="0">
                <a:latin typeface="+mn-lt"/>
              </a:endParaRPr>
            </a:p>
          </p:txBody>
        </p:sp>
        <p:sp>
          <p:nvSpPr>
            <p:cNvPr id="9223" name="Line 6"/>
            <p:cNvSpPr>
              <a:spLocks noChangeShapeType="1"/>
            </p:cNvSpPr>
            <p:nvPr/>
          </p:nvSpPr>
          <p:spPr bwMode="auto">
            <a:xfrm flipV="1">
              <a:off x="884" y="3249"/>
              <a:ext cx="45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24" name="Text Box 7"/>
            <p:cNvSpPr txBox="1">
              <a:spLocks noChangeArrowheads="1"/>
            </p:cNvSpPr>
            <p:nvPr/>
          </p:nvSpPr>
          <p:spPr bwMode="auto">
            <a:xfrm>
              <a:off x="930" y="2977"/>
              <a:ext cx="3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0" dirty="0">
                  <a:latin typeface="Consolas" panose="020B0609020204030204" pitchFamily="49" charset="0"/>
                </a:rPr>
                <a:t>3.1415</a:t>
              </a:r>
              <a:br>
                <a:rPr lang="en-US" altLang="en-US" sz="1200" b="0" dirty="0">
                  <a:latin typeface="+mn-lt"/>
                </a:rPr>
              </a:br>
              <a:r>
                <a:rPr lang="en-US" altLang="en-US" sz="1200" b="0" dirty="0">
                  <a:latin typeface="+mn-lt"/>
                </a:rPr>
                <a:t>(double)</a:t>
              </a:r>
            </a:p>
          </p:txBody>
        </p:sp>
        <p:sp>
          <p:nvSpPr>
            <p:cNvPr id="9225" name="Text Box 8"/>
            <p:cNvSpPr txBox="1">
              <a:spLocks noChangeArrowheads="1"/>
            </p:cNvSpPr>
            <p:nvPr/>
          </p:nvSpPr>
          <p:spPr bwMode="auto">
            <a:xfrm>
              <a:off x="1438" y="3203"/>
              <a:ext cx="876" cy="14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400" b="0" dirty="0">
                  <a:latin typeface="Consolas" panose="020B0609020204030204" pitchFamily="49" charset="0"/>
                </a:rPr>
                <a:t>"SET %.2f\r\n"</a:t>
              </a:r>
            </a:p>
          </p:txBody>
        </p:sp>
        <p:sp>
          <p:nvSpPr>
            <p:cNvPr id="9226" name="Line 9"/>
            <p:cNvSpPr>
              <a:spLocks noChangeShapeType="1"/>
            </p:cNvSpPr>
            <p:nvPr/>
          </p:nvSpPr>
          <p:spPr bwMode="auto">
            <a:xfrm flipV="1">
              <a:off x="2519" y="3249"/>
              <a:ext cx="6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27" name="Text Box 10"/>
            <p:cNvSpPr txBox="1">
              <a:spLocks noChangeArrowheads="1"/>
            </p:cNvSpPr>
            <p:nvPr/>
          </p:nvSpPr>
          <p:spPr bwMode="auto">
            <a:xfrm>
              <a:off x="2507" y="2979"/>
              <a:ext cx="7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200" b="0" dirty="0">
                  <a:latin typeface="Consolas" panose="020B0609020204030204" pitchFamily="49" charset="0"/>
                </a:rPr>
                <a:t>"SET 3.14\r\n"</a:t>
              </a:r>
              <a:br>
                <a:rPr lang="en-US" altLang="en-US" sz="1200" b="0" dirty="0">
                  <a:latin typeface="Consolas" panose="020B0609020204030204" pitchFamily="49" charset="0"/>
                </a:rPr>
              </a:br>
              <a:r>
                <a:rPr lang="en-US" altLang="en-US" sz="1200" b="0" dirty="0">
                  <a:latin typeface="+mn-lt"/>
                </a:rPr>
                <a:t>(string)</a:t>
              </a:r>
            </a:p>
          </p:txBody>
        </p:sp>
        <p:sp>
          <p:nvSpPr>
            <p:cNvPr id="9228" name="Rectangle 11"/>
            <p:cNvSpPr>
              <a:spLocks noChangeArrowheads="1"/>
            </p:cNvSpPr>
            <p:nvPr/>
          </p:nvSpPr>
          <p:spPr bwMode="auto">
            <a:xfrm>
              <a:off x="3198" y="3113"/>
              <a:ext cx="713" cy="272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r>
                <a:rPr lang="en-US" altLang="en-US" sz="1600" b="0" dirty="0" err="1">
                  <a:latin typeface="+mn-lt"/>
                </a:rPr>
                <a:t>asynDriver</a:t>
              </a:r>
              <a:endParaRPr lang="en-US" altLang="en-US" sz="1600" b="0" dirty="0">
                <a:latin typeface="+mn-lt"/>
              </a:endParaRPr>
            </a:p>
          </p:txBody>
        </p:sp>
        <p:sp>
          <p:nvSpPr>
            <p:cNvPr id="9229" name="Line 12"/>
            <p:cNvSpPr>
              <a:spLocks noChangeShapeType="1"/>
            </p:cNvSpPr>
            <p:nvPr/>
          </p:nvSpPr>
          <p:spPr bwMode="auto">
            <a:xfrm flipV="1">
              <a:off x="3911" y="3249"/>
              <a:ext cx="23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oval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en-US"/>
            </a:p>
          </p:txBody>
        </p:sp>
        <p:sp>
          <p:nvSpPr>
            <p:cNvPr id="9230" name="AutoShape 13"/>
            <p:cNvSpPr>
              <a:spLocks noChangeArrowheads="1"/>
            </p:cNvSpPr>
            <p:nvPr/>
          </p:nvSpPr>
          <p:spPr bwMode="auto">
            <a:xfrm>
              <a:off x="4150" y="3158"/>
              <a:ext cx="544" cy="173"/>
            </a:xfrm>
            <a:prstGeom prst="homePlate">
              <a:avLst>
                <a:gd name="adj" fmla="val 95817"/>
              </a:avLst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1pPr>
              <a:lvl2pPr marL="742950" indent="-28575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2pPr>
              <a:lvl3pPr marL="11430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3pPr>
              <a:lvl4pPr marL="16002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4pPr>
              <a:lvl5pPr marL="2057400" indent="-228600" algn="ctr">
                <a:lnSpc>
                  <a:spcPct val="110000"/>
                </a:lnSpc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panose="020B0604020202020204" pitchFamily="34" charset="0"/>
                  <a:ea typeface="ヒラギノ角ゴ Pro W3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altLang="en-US" sz="1600" b="0" dirty="0">
                  <a:latin typeface="+mn-lt"/>
                </a:rPr>
                <a:t>RS232</a:t>
              </a:r>
            </a:p>
          </p:txBody>
        </p:sp>
      </p:grpSp>
      <p:pic>
        <p:nvPicPr>
          <p:cNvPr id="2" name="Picture 6">
            <a:extLst>
              <a:ext uri="{FF2B5EF4-FFF2-40B4-BE49-F238E27FC236}">
                <a16:creationId xmlns:a16="http://schemas.microsoft.com/office/drawing/2014/main" id="{9C678111-A470-4032-809D-7870B09846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" t="2352" r="4240" b="14391"/>
          <a:stretch/>
        </p:blipFill>
        <p:spPr>
          <a:xfrm>
            <a:off x="7790937" y="5089948"/>
            <a:ext cx="597487" cy="5660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Example: Read a Device in 3 Easy Steps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052736"/>
            <a:ext cx="7742237" cy="5472608"/>
          </a:xfrm>
        </p:spPr>
        <p:txBody>
          <a:bodyPr/>
          <a:lstStyle/>
          <a:p>
            <a:pPr eaLnBrk="1" hangingPunct="1">
              <a:spcBef>
                <a:spcPct val="65000"/>
              </a:spcBef>
              <a:buFontTx/>
              <a:buNone/>
            </a:pPr>
            <a:r>
              <a:rPr lang="en-US" altLang="en-US" sz="2000" i="1" dirty="0"/>
              <a:t>Read Kelvin temperature #1 from a </a:t>
            </a:r>
            <a:r>
              <a:rPr lang="en-US" altLang="en-US" sz="2000" i="1" dirty="0" err="1"/>
              <a:t>LakeShore</a:t>
            </a:r>
            <a:r>
              <a:rPr lang="en-US" altLang="en-US" sz="2000" i="1" dirty="0"/>
              <a:t> 218 via RS232</a:t>
            </a:r>
          </a:p>
          <a:p>
            <a:pPr lvl="1"/>
            <a:r>
              <a:rPr lang="en-US" altLang="en-US" sz="1800" i="1" dirty="0"/>
              <a:t>Command: </a:t>
            </a:r>
            <a:r>
              <a:rPr lang="en-US" altLang="en-US" sz="1800" dirty="0"/>
              <a:t>"KRDG? 1" CR LF</a:t>
            </a:r>
          </a:p>
          <a:p>
            <a:pPr lvl="1"/>
            <a:r>
              <a:rPr lang="en-US" altLang="en-US" sz="1800" i="1" dirty="0"/>
              <a:t>Reply: </a:t>
            </a:r>
            <a:r>
              <a:rPr lang="en-US" altLang="en-US" sz="1800" dirty="0"/>
              <a:t>"+273.15" CR LF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Configure serial port in </a:t>
            </a:r>
            <a:r>
              <a:rPr lang="en-US" altLang="en-US" b="1" dirty="0"/>
              <a:t>startup script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 err="1">
                <a:latin typeface="Consolas" panose="020B0609020204030204" pitchFamily="49" charset="0"/>
              </a:rPr>
              <a:t>drvAsynSerialPortConfigure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FF3300"/>
                </a:solidFill>
                <a:latin typeface="Consolas" panose="020B0609020204030204" pitchFamily="49" charset="0"/>
              </a:rPr>
              <a:t>LakeShore1 </a:t>
            </a:r>
            <a:r>
              <a:rPr lang="en-US" altLang="en-US" sz="1400" dirty="0">
                <a:latin typeface="Consolas" panose="020B0609020204030204" pitchFamily="49" charset="0"/>
              </a:rPr>
              <a:t>/dev/ttyS0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 err="1">
                <a:latin typeface="Consolas" panose="020B0609020204030204" pitchFamily="49" charset="0"/>
              </a:rPr>
              <a:t>asynSetOption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 0, baud 9600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 err="1">
                <a:latin typeface="Consolas" panose="020B0609020204030204" pitchFamily="49" charset="0"/>
              </a:rPr>
              <a:t>asynSetOption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 0, …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Write a </a:t>
            </a:r>
            <a:r>
              <a:rPr lang="en-US" altLang="en-US" b="1" dirty="0"/>
              <a:t>protocol file</a:t>
            </a:r>
            <a:r>
              <a:rPr lang="en-US" altLang="en-US" dirty="0"/>
              <a:t>, e.g. file </a:t>
            </a:r>
            <a:r>
              <a:rPr lang="en-US" altLang="en-US" dirty="0">
                <a:solidFill>
                  <a:srgbClr val="009900"/>
                </a:solidFill>
              </a:rPr>
              <a:t>LS218.prot</a:t>
            </a:r>
          </a:p>
          <a:p>
            <a:pPr marL="538162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temp_K_1</a:t>
            </a:r>
            <a:r>
              <a:rPr lang="en-US" altLang="en-US" sz="1400" dirty="0">
                <a:latin typeface="Consolas" panose="020B0609020204030204" pitchFamily="49" charset="0"/>
              </a:rPr>
              <a:t> {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out "KRDG? 1";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in "%f";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dirty="0"/>
              <a:t>Write a </a:t>
            </a:r>
            <a:r>
              <a:rPr lang="en-US" altLang="en-US" b="1" dirty="0"/>
              <a:t>record</a:t>
            </a:r>
            <a:r>
              <a:rPr lang="en-US" altLang="en-US" dirty="0"/>
              <a:t> connecting to </a:t>
            </a:r>
            <a:r>
              <a:rPr lang="en-US" altLang="en-US" dirty="0">
                <a:solidFill>
                  <a:srgbClr val="009900"/>
                </a:solidFill>
              </a:rPr>
              <a:t>protocol file</a:t>
            </a:r>
            <a:r>
              <a:rPr lang="en-US" altLang="en-US" dirty="0"/>
              <a:t>, </a:t>
            </a:r>
            <a:r>
              <a:rPr lang="en-US" altLang="en-US" dirty="0">
                <a:solidFill>
                  <a:srgbClr val="0000FF"/>
                </a:solidFill>
              </a:rPr>
              <a:t>protocol</a:t>
            </a:r>
            <a:r>
              <a:rPr lang="en-US" altLang="en-US" dirty="0"/>
              <a:t>, and </a:t>
            </a:r>
            <a:r>
              <a:rPr lang="en-US" altLang="en-US" dirty="0">
                <a:solidFill>
                  <a:srgbClr val="FF3300"/>
                </a:solidFill>
              </a:rPr>
              <a:t>port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record (</a:t>
            </a:r>
            <a:r>
              <a:rPr lang="en-US" altLang="en-US" sz="1400" dirty="0" err="1">
                <a:latin typeface="Consolas" panose="020B0609020204030204" pitchFamily="49" charset="0"/>
              </a:rPr>
              <a:t>ai</a:t>
            </a:r>
            <a:r>
              <a:rPr lang="en-US" altLang="en-US" sz="1400" dirty="0">
                <a:latin typeface="Consolas" panose="020B0609020204030204" pitchFamily="49" charset="0"/>
              </a:rPr>
              <a:t>, "$(DEVICE):TEMP1") {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    field (DTYP, "stream")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field (INP,  "@</a:t>
            </a:r>
            <a:r>
              <a:rPr lang="en-US" altLang="en-US" sz="1400" dirty="0">
                <a:solidFill>
                  <a:srgbClr val="009900"/>
                </a:solidFill>
                <a:latin typeface="Consolas" panose="020B0609020204030204" pitchFamily="49" charset="0"/>
              </a:rPr>
              <a:t>LS218.prot</a:t>
            </a:r>
            <a:r>
              <a:rPr lang="en-US" altLang="en-US" sz="1400" dirty="0">
                <a:latin typeface="Consolas" panose="020B0609020204030204" pitchFamily="49" charset="0"/>
              </a:rPr>
              <a:t> </a:t>
            </a:r>
            <a:r>
              <a:rPr lang="en-US" alt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temp_K_1 </a:t>
            </a:r>
            <a:r>
              <a:rPr lang="en-US" altLang="en-US" sz="1400" dirty="0">
                <a:solidFill>
                  <a:srgbClr val="FF3300"/>
                </a:solidFill>
                <a:latin typeface="Consolas" panose="020B0609020204030204" pitchFamily="49" charset="0"/>
              </a:rPr>
              <a:t>LakeShore1</a:t>
            </a:r>
            <a:r>
              <a:rPr lang="en-US" altLang="en-US" sz="1400" dirty="0">
                <a:latin typeface="Consolas" panose="020B0609020204030204" pitchFamily="49" charset="0"/>
              </a:rPr>
              <a:t>")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    field (EGU,  "K")</a:t>
            </a:r>
          </a:p>
          <a:p>
            <a:pPr marL="539750" lvl="3" indent="0">
              <a:lnSpc>
                <a:spcPct val="100000"/>
              </a:lnSpc>
              <a:buNone/>
            </a:pPr>
            <a:r>
              <a:rPr lang="en-US" altLang="en-US" sz="1400" dirty="0">
                <a:latin typeface="Consolas" panose="020B0609020204030204" pitchFamily="49" charset="0"/>
              </a:rPr>
              <a:t>    field (PREC, "2")</a:t>
            </a:r>
            <a:br>
              <a:rPr lang="en-US" altLang="en-US" sz="1400" dirty="0">
                <a:latin typeface="Consolas" panose="020B0609020204030204" pitchFamily="49" charset="0"/>
              </a:rPr>
            </a:br>
            <a:r>
              <a:rPr lang="en-US" altLang="en-US" sz="1400" dirty="0">
                <a:latin typeface="Consolas" panose="020B0609020204030204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Protocol Files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>
          <a:xfrm>
            <a:off x="971598" y="1057776"/>
            <a:ext cx="5832650" cy="5035520"/>
          </a:xfrm>
        </p:spPr>
        <p:txBody>
          <a:bodyPr/>
          <a:lstStyle/>
          <a:p>
            <a:pPr eaLnBrk="1" hangingPunct="1"/>
            <a:r>
              <a:rPr lang="en-US" altLang="en-US" dirty="0"/>
              <a:t>Have one file for each device type</a:t>
            </a:r>
          </a:p>
          <a:p>
            <a:pPr lvl="1"/>
            <a:r>
              <a:rPr lang="en-US" altLang="en-US" dirty="0"/>
              <a:t>Best name it after device type</a:t>
            </a:r>
          </a:p>
          <a:p>
            <a:pPr eaLnBrk="1" hangingPunct="1"/>
            <a:r>
              <a:rPr lang="en-US" altLang="en-US" dirty="0"/>
              <a:t>Set some global configuration of</a:t>
            </a:r>
            <a:br>
              <a:rPr lang="en-US" altLang="en-US" dirty="0"/>
            </a:br>
            <a:r>
              <a:rPr lang="en-US" altLang="en-US" dirty="0"/>
              <a:t>communication properties</a:t>
            </a:r>
          </a:p>
          <a:p>
            <a:pPr eaLnBrk="1" hangingPunct="1"/>
            <a:r>
              <a:rPr lang="en-US" altLang="en-US" dirty="0"/>
              <a:t>Write one protocol for each</a:t>
            </a:r>
            <a:br>
              <a:rPr lang="en-US" altLang="en-US" dirty="0"/>
            </a:br>
            <a:r>
              <a:rPr lang="en-US" altLang="en-US" dirty="0"/>
              <a:t>function/command of device</a:t>
            </a:r>
          </a:p>
          <a:p>
            <a:pPr eaLnBrk="1" hangingPunct="1"/>
            <a:r>
              <a:rPr lang="en-US" altLang="en-US" dirty="0"/>
              <a:t>Use </a:t>
            </a:r>
            <a:r>
              <a:rPr lang="en-US" altLang="en-US" dirty="0">
                <a:latin typeface="Consolas" panose="020B0609020204030204" pitchFamily="49" charset="0"/>
              </a:rPr>
              <a:t>out</a:t>
            </a:r>
            <a:r>
              <a:rPr lang="en-US" altLang="en-US" dirty="0"/>
              <a:t> and </a:t>
            </a:r>
            <a:r>
              <a:rPr lang="en-US" altLang="en-US" dirty="0">
                <a:latin typeface="Consolas" panose="020B0609020204030204" pitchFamily="49" charset="0"/>
              </a:rPr>
              <a:t>in</a:t>
            </a:r>
            <a:r>
              <a:rPr lang="en-US" altLang="en-US" dirty="0"/>
              <a:t> commands</a:t>
            </a:r>
            <a:br>
              <a:rPr lang="en-US" altLang="en-US" dirty="0"/>
            </a:br>
            <a:r>
              <a:rPr lang="en-US" altLang="en-US" dirty="0"/>
              <a:t>send and receive strings</a:t>
            </a:r>
          </a:p>
          <a:p>
            <a:pPr eaLnBrk="1" hangingPunct="1"/>
            <a:r>
              <a:rPr lang="en-US" altLang="en-US" dirty="0"/>
              <a:t>Format/parse values with format</a:t>
            </a:r>
            <a:br>
              <a:rPr lang="en-US" altLang="en-US" dirty="0"/>
            </a:br>
            <a:r>
              <a:rPr lang="en-US" altLang="en-US" dirty="0"/>
              <a:t>converters like </a:t>
            </a:r>
            <a:r>
              <a:rPr lang="en-US" altLang="en-US" dirty="0">
                <a:latin typeface="Consolas" panose="020B0609020204030204" pitchFamily="49" charset="0"/>
              </a:rPr>
              <a:t>%f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Format converters work on</a:t>
            </a:r>
            <a:br>
              <a:rPr lang="en-US" altLang="en-US" dirty="0"/>
            </a:br>
            <a:r>
              <a:rPr lang="en-US" altLang="en-US" dirty="0"/>
              <a:t>implicit variables, typically</a:t>
            </a:r>
            <a:br>
              <a:rPr lang="en-US" altLang="en-US" dirty="0"/>
            </a:br>
            <a:r>
              <a:rPr lang="en-US" altLang="en-US" dirty="0"/>
              <a:t>VAL or RVAL fields.</a:t>
            </a:r>
          </a:p>
          <a:p>
            <a:pPr lvl="1"/>
            <a:r>
              <a:rPr lang="en-US" altLang="en-US" dirty="0"/>
              <a:t>You can redirect to other fields</a:t>
            </a:r>
            <a:br>
              <a:rPr lang="en-US" altLang="en-US" dirty="0"/>
            </a:br>
            <a:r>
              <a:rPr lang="en-US" altLang="en-US" dirty="0"/>
              <a:t>or even other records</a:t>
            </a:r>
          </a:p>
          <a:p>
            <a:r>
              <a:rPr lang="en-US" altLang="en-US" dirty="0"/>
              <a:t>See: </a:t>
            </a:r>
            <a:r>
              <a:rPr lang="en-US" altLang="en-US" sz="1400" dirty="0">
                <a:hlinkClick r:id="rId3"/>
              </a:rPr>
              <a:t>https://paulscherrerinstitute.github.io/StreamDevice/protocol.html</a:t>
            </a:r>
            <a:endParaRPr lang="en-US" altLang="en-US" sz="1200" dirty="0"/>
          </a:p>
        </p:txBody>
      </p:sp>
      <p:sp>
        <p:nvSpPr>
          <p:cNvPr id="202758" name="AutoShape 6"/>
          <p:cNvSpPr>
            <a:spLocks noChangeArrowheads="1"/>
          </p:cNvSpPr>
          <p:nvPr/>
        </p:nvSpPr>
        <p:spPr bwMode="auto">
          <a:xfrm>
            <a:off x="5868988" y="1123951"/>
            <a:ext cx="2958813" cy="44662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56"/>
              <a:gd name="connsiteY0" fmla="*/ 0 h 21785"/>
              <a:gd name="connsiteX1" fmla="*/ 21600 w 21656"/>
              <a:gd name="connsiteY1" fmla="*/ 0 h 21785"/>
              <a:gd name="connsiteX2" fmla="*/ 21656 w 21656"/>
              <a:gd name="connsiteY2" fmla="*/ 19959 h 21785"/>
              <a:gd name="connsiteX3" fmla="*/ 0 w 21656"/>
              <a:gd name="connsiteY3" fmla="*/ 20172 h 21785"/>
              <a:gd name="connsiteX4" fmla="*/ 0 w 21656"/>
              <a:gd name="connsiteY4" fmla="*/ 0 h 21785"/>
              <a:gd name="connsiteX0" fmla="*/ 0 w 21656"/>
              <a:gd name="connsiteY0" fmla="*/ 0 h 22175"/>
              <a:gd name="connsiteX1" fmla="*/ 21600 w 21656"/>
              <a:gd name="connsiteY1" fmla="*/ 0 h 22175"/>
              <a:gd name="connsiteX2" fmla="*/ 21656 w 21656"/>
              <a:gd name="connsiteY2" fmla="*/ 19959 h 22175"/>
              <a:gd name="connsiteX3" fmla="*/ 0 w 21656"/>
              <a:gd name="connsiteY3" fmla="*/ 20676 h 22175"/>
              <a:gd name="connsiteX4" fmla="*/ 0 w 21656"/>
              <a:gd name="connsiteY4" fmla="*/ 0 h 22175"/>
              <a:gd name="connsiteX0" fmla="*/ 0 w 21656"/>
              <a:gd name="connsiteY0" fmla="*/ 0 h 21404"/>
              <a:gd name="connsiteX1" fmla="*/ 21600 w 21656"/>
              <a:gd name="connsiteY1" fmla="*/ 0 h 21404"/>
              <a:gd name="connsiteX2" fmla="*/ 21656 w 21656"/>
              <a:gd name="connsiteY2" fmla="*/ 19959 h 21404"/>
              <a:gd name="connsiteX3" fmla="*/ 0 w 21656"/>
              <a:gd name="connsiteY3" fmla="*/ 20676 h 21404"/>
              <a:gd name="connsiteX4" fmla="*/ 0 w 21656"/>
              <a:gd name="connsiteY4" fmla="*/ 0 h 21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6" h="21404">
                <a:moveTo>
                  <a:pt x="0" y="0"/>
                </a:moveTo>
                <a:lnTo>
                  <a:pt x="21600" y="0"/>
                </a:lnTo>
                <a:cubicBezTo>
                  <a:pt x="21600" y="5774"/>
                  <a:pt x="21656" y="14185"/>
                  <a:pt x="21656" y="19959"/>
                </a:cubicBezTo>
                <a:cubicBezTo>
                  <a:pt x="10856" y="19959"/>
                  <a:pt x="11023" y="22661"/>
                  <a:pt x="0" y="2067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83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72000" tIns="0" rIns="0" bIns="0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#</a:t>
            </a:r>
            <a:r>
              <a:rPr lang="en-US" altLang="en-US" sz="1400" b="0" dirty="0" err="1">
                <a:latin typeface="Consolas" panose="020B0609020204030204" pitchFamily="49" charset="0"/>
              </a:rPr>
              <a:t>LakeShore</a:t>
            </a:r>
            <a:r>
              <a:rPr lang="en-US" altLang="en-US" sz="1400" b="0" dirty="0">
                <a:latin typeface="Consolas" panose="020B0609020204030204" pitchFamily="49" charset="0"/>
              </a:rPr>
              <a:t> 218 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Terminator = CR LF;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latin typeface="Consolas" panose="020B0609020204030204" pitchFamily="49" charset="0"/>
              </a:rPr>
              <a:t>ReplyTimeout</a:t>
            </a:r>
            <a:r>
              <a:rPr lang="en-US" altLang="en-US" sz="1400" b="0" dirty="0">
                <a:latin typeface="Consolas" panose="020B0609020204030204" pitchFamily="49" charset="0"/>
              </a:rPr>
              <a:t> = 1000; #</a:t>
            </a:r>
            <a:r>
              <a:rPr lang="en-US" altLang="en-US" sz="1400" b="0" dirty="0" err="1">
                <a:latin typeface="Consolas" panose="020B0609020204030204" pitchFamily="49" charset="0"/>
              </a:rPr>
              <a:t>ms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 err="1">
                <a:latin typeface="Consolas" panose="020B0609020204030204" pitchFamily="49" charset="0"/>
              </a:rPr>
              <a:t>ReadTimeout</a:t>
            </a:r>
            <a:r>
              <a:rPr lang="en-US" altLang="en-US" sz="1400" b="0" dirty="0">
                <a:latin typeface="Consolas" panose="020B0609020204030204" pitchFamily="49" charset="0"/>
              </a:rPr>
              <a:t> = 100;   #</a:t>
            </a:r>
            <a:r>
              <a:rPr lang="en-US" altLang="en-US" sz="1400" b="0" dirty="0" err="1">
                <a:latin typeface="Consolas" panose="020B0609020204030204" pitchFamily="49" charset="0"/>
              </a:rPr>
              <a:t>ms</a:t>
            </a:r>
            <a:endParaRPr lang="en-US" altLang="en-US" sz="1400" b="0" dirty="0">
              <a:latin typeface="Consolas" panose="020B0609020204030204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reset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"*RST"; #no reply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wait 2000;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# read in Kelvin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temp_K_1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"KRDG? 1";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Consolas" panose="020B0609020204030204" pitchFamily="49" charset="0"/>
              </a:rPr>
              <a:t># read in Celsius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temp_C_1 {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out "CRDG? 1";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 in "%f";</a:t>
            </a:r>
            <a:br>
              <a:rPr lang="en-US" altLang="en-US" sz="1400" b="0" dirty="0">
                <a:latin typeface="Consolas" panose="020B0609020204030204" pitchFamily="49" charset="0"/>
              </a:rPr>
            </a:br>
            <a:r>
              <a:rPr lang="en-US" altLang="en-US" sz="1400" b="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02759" name="AutoShape 7"/>
          <p:cNvSpPr>
            <a:spLocks noChangeArrowheads="1"/>
          </p:cNvSpPr>
          <p:nvPr/>
        </p:nvSpPr>
        <p:spPr bwMode="auto">
          <a:xfrm>
            <a:off x="4282108" y="1453063"/>
            <a:ext cx="1226518" cy="679421"/>
          </a:xfrm>
          <a:prstGeom prst="wedgeEllipseCallout">
            <a:avLst>
              <a:gd name="adj1" fmla="val 65138"/>
              <a:gd name="adj2" fmla="val -203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Configuration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variables</a:t>
            </a:r>
          </a:p>
        </p:txBody>
      </p:sp>
      <p:sp>
        <p:nvSpPr>
          <p:cNvPr id="202760" name="AutoShape 8"/>
          <p:cNvSpPr>
            <a:spLocks noChangeArrowheads="1"/>
          </p:cNvSpPr>
          <p:nvPr/>
        </p:nvSpPr>
        <p:spPr bwMode="auto">
          <a:xfrm>
            <a:off x="4103687" y="2241079"/>
            <a:ext cx="1368425" cy="1008062"/>
          </a:xfrm>
          <a:prstGeom prst="wedgeEllipseCallout">
            <a:avLst>
              <a:gd name="adj1" fmla="val 66576"/>
              <a:gd name="adj2" fmla="val -42055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Protocol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needs unique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name within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file</a:t>
            </a:r>
          </a:p>
        </p:txBody>
      </p:sp>
      <p:sp>
        <p:nvSpPr>
          <p:cNvPr id="202761" name="AutoShape 9"/>
          <p:cNvSpPr>
            <a:spLocks/>
          </p:cNvSpPr>
          <p:nvPr/>
        </p:nvSpPr>
        <p:spPr bwMode="auto">
          <a:xfrm>
            <a:off x="5724129" y="1484784"/>
            <a:ext cx="73024" cy="647625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en-US" altLang="en-US" b="0"/>
          </a:p>
        </p:txBody>
      </p:sp>
      <p:sp>
        <p:nvSpPr>
          <p:cNvPr id="202762" name="AutoShape 10"/>
          <p:cNvSpPr>
            <a:spLocks/>
          </p:cNvSpPr>
          <p:nvPr/>
        </p:nvSpPr>
        <p:spPr bwMode="auto">
          <a:xfrm>
            <a:off x="5724129" y="2241080"/>
            <a:ext cx="73024" cy="824384"/>
          </a:xfrm>
          <a:prstGeom prst="leftBracket">
            <a:avLst>
              <a:gd name="adj" fmla="val 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endParaRPr lang="de-CH" altLang="en-US"/>
          </a:p>
        </p:txBody>
      </p:sp>
      <p:sp>
        <p:nvSpPr>
          <p:cNvPr id="202763" name="AutoShape 11"/>
          <p:cNvSpPr>
            <a:spLocks noChangeArrowheads="1"/>
          </p:cNvSpPr>
          <p:nvPr/>
        </p:nvSpPr>
        <p:spPr bwMode="auto">
          <a:xfrm>
            <a:off x="4427538" y="549275"/>
            <a:ext cx="1655762" cy="646113"/>
          </a:xfrm>
          <a:prstGeom prst="wedgeEllipseCallout">
            <a:avLst>
              <a:gd name="adj1" fmla="val 41370"/>
              <a:gd name="adj2" fmla="val 52213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Comment: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# until end of line</a:t>
            </a:r>
          </a:p>
        </p:txBody>
      </p:sp>
      <p:sp>
        <p:nvSpPr>
          <p:cNvPr id="202765" name="AutoShape 13"/>
          <p:cNvSpPr>
            <a:spLocks noChangeArrowheads="1"/>
          </p:cNvSpPr>
          <p:nvPr/>
        </p:nvSpPr>
        <p:spPr bwMode="auto">
          <a:xfrm>
            <a:off x="7599993" y="3065464"/>
            <a:ext cx="1371649" cy="646112"/>
          </a:xfrm>
          <a:prstGeom prst="wedgeEllipseCallout">
            <a:avLst>
              <a:gd name="adj1" fmla="val -66452"/>
              <a:gd name="adj2" fmla="val 38516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write constant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string</a:t>
            </a:r>
          </a:p>
        </p:txBody>
      </p:sp>
      <p:sp>
        <p:nvSpPr>
          <p:cNvPr id="202766" name="AutoShape 14"/>
          <p:cNvSpPr>
            <a:spLocks noChangeArrowheads="1"/>
          </p:cNvSpPr>
          <p:nvPr/>
        </p:nvSpPr>
        <p:spPr bwMode="auto">
          <a:xfrm>
            <a:off x="7405967" y="3788459"/>
            <a:ext cx="1546225" cy="646113"/>
          </a:xfrm>
          <a:prstGeom prst="wedgeEllipseCallout">
            <a:avLst>
              <a:gd name="adj1" fmla="val -87796"/>
              <a:gd name="adj2" fmla="val -29144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read and parse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reply string</a:t>
            </a:r>
          </a:p>
        </p:txBody>
      </p:sp>
      <p:sp>
        <p:nvSpPr>
          <p:cNvPr id="202768" name="AutoShape 16"/>
          <p:cNvSpPr>
            <a:spLocks noChangeArrowheads="1"/>
          </p:cNvSpPr>
          <p:nvPr/>
        </p:nvSpPr>
        <p:spPr bwMode="auto">
          <a:xfrm>
            <a:off x="6826880" y="5375055"/>
            <a:ext cx="1546225" cy="1077912"/>
          </a:xfrm>
          <a:prstGeom prst="wedgeEllipseCallout">
            <a:avLst>
              <a:gd name="adj1" fmla="val -64604"/>
              <a:gd name="adj2" fmla="val -7241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 sz="1400" b="0" dirty="0">
                <a:latin typeface="+mn-lt"/>
              </a:rPr>
              <a:t>if used by an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ai record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%f sets .VAL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7" name="Line 5"/>
          <p:cNvSpPr>
            <a:spLocks noChangeShapeType="1"/>
          </p:cNvSpPr>
          <p:nvPr/>
        </p:nvSpPr>
        <p:spPr bwMode="auto">
          <a:xfrm flipH="1">
            <a:off x="2123728" y="1556792"/>
            <a:ext cx="3279675" cy="144016"/>
          </a:xfrm>
          <a:prstGeom prst="line">
            <a:avLst/>
          </a:prstGeom>
          <a:noFill/>
          <a:ln w="28575">
            <a:solidFill>
              <a:srgbClr val="B2B2B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Strings in StreamDevice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Strings can be single or double quoted.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"That's a string"  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'This one too'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Strings can be written in chunks, with or without comma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"This is", ' one'</a:t>
            </a:r>
            <a:br>
              <a:rPr lang="en-US" altLang="en-US" dirty="0">
                <a:latin typeface="Consolas" panose="020B0609020204030204" pitchFamily="49" charset="0"/>
              </a:rPr>
            </a:br>
            <a:r>
              <a:rPr lang="en-US" altLang="en-US" dirty="0">
                <a:latin typeface="Consolas" panose="020B0609020204030204" pitchFamily="49" charset="0"/>
              </a:rPr>
              <a:t>" big"   ' string'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Non-printable characters can be written in many ways:</a:t>
            </a:r>
            <a:br>
              <a:rPr lang="en-US" altLang="en-US" dirty="0"/>
            </a:br>
            <a:r>
              <a:rPr lang="en-US" altLang="en-US" dirty="0"/>
              <a:t>hex, </a:t>
            </a:r>
            <a:r>
              <a:rPr lang="en-US" altLang="en-US" dirty="0" err="1"/>
              <a:t>oct</a:t>
            </a:r>
            <a:r>
              <a:rPr lang="en-US" altLang="en-US" dirty="0"/>
              <a:t>, or </a:t>
            </a:r>
            <a:r>
              <a:rPr lang="en-US" altLang="en-US" dirty="0" err="1"/>
              <a:t>dec</a:t>
            </a:r>
            <a:r>
              <a:rPr lang="en-US" altLang="en-US" dirty="0"/>
              <a:t> number, escape sequence, symbolic name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0x0a 012 10 "\x0a" "\012" "\10" "\n" LF NL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0x00 0 "\x00" "\0" NUL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dirty="0"/>
              <a:t>Alternatives can be freely mixed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0x1b "00", 'PR3' CR</a:t>
            </a:r>
          </a:p>
          <a:p>
            <a:pPr>
              <a:spcBef>
                <a:spcPts val="600"/>
              </a:spcBef>
            </a:pPr>
            <a:r>
              <a:rPr lang="en-US" altLang="en-US" dirty="0"/>
              <a:t>See: </a:t>
            </a:r>
            <a:r>
              <a:rPr lang="en-US" altLang="en-US" sz="1400" dirty="0">
                <a:hlinkClick r:id="rId3"/>
              </a:rPr>
              <a:t>https://paulscherrerinstitute.github.io/StreamDevice/protocol.html#str</a:t>
            </a:r>
            <a:endParaRPr lang="en-US" altLang="en-US" sz="1400" dirty="0"/>
          </a:p>
        </p:txBody>
      </p:sp>
      <p:sp>
        <p:nvSpPr>
          <p:cNvPr id="207879" name="Rectangle 7"/>
          <p:cNvSpPr>
            <a:spLocks noChangeArrowheads="1"/>
          </p:cNvSpPr>
          <p:nvPr/>
        </p:nvSpPr>
        <p:spPr bwMode="auto">
          <a:xfrm rot="206061">
            <a:off x="6717310" y="2389284"/>
            <a:ext cx="1431857" cy="77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This is the way to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break long strings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into multiple lines.</a:t>
            </a:r>
          </a:p>
        </p:txBody>
      </p:sp>
      <p:sp>
        <p:nvSpPr>
          <p:cNvPr id="207881" name="Rectangle 9"/>
          <p:cNvSpPr>
            <a:spLocks noChangeArrowheads="1"/>
          </p:cNvSpPr>
          <p:nvPr/>
        </p:nvSpPr>
        <p:spPr bwMode="auto">
          <a:xfrm rot="21412124">
            <a:off x="5247052" y="4363320"/>
            <a:ext cx="2592288" cy="77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For a list of symbolic names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and escape sequences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see the documentation.</a:t>
            </a:r>
            <a:endParaRPr lang="en-US" altLang="en-US" sz="1050" b="0" dirty="0">
              <a:latin typeface="+mn-lt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 rot="21234558">
            <a:off x="5264337" y="1156869"/>
            <a:ext cx="1600044" cy="77180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Only difference: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no need to escape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the other quote type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Formats as Known From </a:t>
            </a:r>
            <a:r>
              <a:rPr lang="en-US" altLang="en-US" sz="2400" dirty="0" err="1">
                <a:latin typeface="Consolas" panose="020B0609020204030204" pitchFamily="49" charset="0"/>
              </a:rPr>
              <a:t>printf</a:t>
            </a:r>
            <a:r>
              <a:rPr lang="en-US" altLang="en-US" sz="2400" dirty="0"/>
              <a:t>/</a:t>
            </a:r>
            <a:r>
              <a:rPr lang="en-US" altLang="en-US" sz="2400" dirty="0" err="1">
                <a:latin typeface="Consolas" panose="020B0609020204030204" pitchFamily="49" charset="0"/>
              </a:rPr>
              <a:t>scanf</a:t>
            </a:r>
            <a:endParaRPr lang="en-US" altLang="en-US" sz="2400" dirty="0">
              <a:latin typeface="Consolas" panose="020B0609020204030204" pitchFamily="49" charset="0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341438"/>
            <a:ext cx="7742237" cy="4895874"/>
          </a:xfrm>
        </p:spPr>
        <p:txBody>
          <a:bodyPr/>
          <a:lstStyle/>
          <a:p>
            <a:pPr eaLnBrk="1" hangingPunct="1"/>
            <a:r>
              <a:rPr lang="en-US" altLang="en-US" dirty="0"/>
              <a:t>Standard formats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%f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%e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%E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%g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%G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%d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</a:t>
            </a:r>
            <a:r>
              <a:rPr lang="en-US" altLang="en-US" dirty="0" err="1">
                <a:latin typeface="Consolas" panose="020B0609020204030204" pitchFamily="49" charset="0"/>
              </a:rPr>
              <a:t>i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%x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%o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%s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%c</a:t>
            </a:r>
            <a:r>
              <a:rPr lang="en-US" altLang="en-US" dirty="0"/>
              <a:t>,</a:t>
            </a:r>
            <a:r>
              <a:rPr lang="en-US" altLang="en-US" dirty="0">
                <a:latin typeface="Consolas" panose="020B0609020204030204" pitchFamily="49" charset="0"/>
              </a:rPr>
              <a:t> %[…]</a:t>
            </a:r>
          </a:p>
          <a:p>
            <a:pPr lvl="1" eaLnBrk="1" hangingPunct="1"/>
            <a:r>
              <a:rPr lang="en-US" altLang="en-US" dirty="0"/>
              <a:t>standard flags </a:t>
            </a:r>
            <a:r>
              <a:rPr lang="en-US" altLang="en-US" dirty="0">
                <a:latin typeface="Consolas" panose="020B0609020204030204" pitchFamily="49" charset="0"/>
              </a:rPr>
              <a:t>%0 -+#</a:t>
            </a:r>
            <a:r>
              <a:rPr lang="en-US" altLang="en-US" dirty="0"/>
              <a:t> to modify format and </a:t>
            </a:r>
            <a:r>
              <a:rPr lang="en-US" altLang="en-US" dirty="0">
                <a:latin typeface="Consolas" panose="020B0609020204030204" pitchFamily="49" charset="0"/>
              </a:rPr>
              <a:t>%*</a:t>
            </a:r>
            <a:r>
              <a:rPr lang="en-US" altLang="en-US" dirty="0"/>
              <a:t> to skip input</a:t>
            </a:r>
          </a:p>
          <a:p>
            <a:pPr lvl="1" eaLnBrk="1" hangingPunct="1"/>
            <a:r>
              <a:rPr lang="en-US" altLang="en-US" dirty="0"/>
              <a:t>new flags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?</a:t>
            </a:r>
            <a:r>
              <a:rPr lang="en-US" altLang="en-US" dirty="0"/>
              <a:t> for optional input and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=</a:t>
            </a:r>
            <a:r>
              <a:rPr lang="en-US" altLang="en-US" dirty="0"/>
              <a:t> for input comparison</a:t>
            </a:r>
          </a:p>
          <a:p>
            <a:pPr lvl="1" eaLnBrk="1" hangingPunct="1"/>
            <a:r>
              <a:rPr lang="en-US" altLang="en-US" dirty="0"/>
              <a:t>but no type modifiers like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h</a:t>
            </a:r>
            <a:r>
              <a:rPr lang="en-US" altLang="en-US" dirty="0">
                <a:latin typeface="Consolas" panose="020B0609020204030204" pitchFamily="49" charset="0"/>
              </a:rPr>
              <a:t>i</a:t>
            </a:r>
            <a:r>
              <a:rPr lang="en-US" altLang="en-US" dirty="0"/>
              <a:t> or </a:t>
            </a:r>
            <a:r>
              <a:rPr lang="en-US" altLang="en-US" dirty="0">
                <a:latin typeface="Consolas" panose="020B0609020204030204" pitchFamily="49" charset="0"/>
              </a:rPr>
              <a:t>%</a:t>
            </a:r>
            <a:r>
              <a:rPr lang="en-US" altLang="en-US" b="1" dirty="0">
                <a:latin typeface="Consolas" panose="020B0609020204030204" pitchFamily="49" charset="0"/>
              </a:rPr>
              <a:t>l</a:t>
            </a:r>
            <a:r>
              <a:rPr lang="en-US" altLang="en-US" dirty="0">
                <a:latin typeface="Consolas" panose="020B0609020204030204" pitchFamily="49" charset="0"/>
              </a:rPr>
              <a:t>f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Additional formats and features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%b</a:t>
            </a:r>
            <a:r>
              <a:rPr lang="en-US" altLang="en-US" dirty="0"/>
              <a:t> (bit strings like "10010001")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%r</a:t>
            </a:r>
            <a:r>
              <a:rPr lang="en-US" altLang="en-US" dirty="0"/>
              <a:t> (raw machine format numbers)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%{…|…|…}</a:t>
            </a:r>
            <a:r>
              <a:rPr lang="en-US" altLang="en-US" dirty="0"/>
              <a:t> (enumerations)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%&lt;…&gt;</a:t>
            </a:r>
            <a:r>
              <a:rPr lang="en-US" altLang="en-US" dirty="0"/>
              <a:t> (checksums)</a:t>
            </a:r>
          </a:p>
          <a:p>
            <a:pPr lvl="1" eaLnBrk="1" hangingPunct="1"/>
            <a:r>
              <a:rPr lang="en-US" altLang="en-US" dirty="0">
                <a:latin typeface="Consolas" panose="020B0609020204030204" pitchFamily="49" charset="0"/>
              </a:rPr>
              <a:t>%/…/</a:t>
            </a:r>
            <a:r>
              <a:rPr lang="en-US" altLang="en-US" dirty="0"/>
              <a:t> (regular expressions)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Variable is implicit, usually VAL or RVAL field</a:t>
            </a:r>
          </a:p>
          <a:p>
            <a:pPr lvl="1" eaLnBrk="1" hangingPunct="1"/>
            <a:r>
              <a:rPr lang="en-US" altLang="en-US" dirty="0"/>
              <a:t>Depends on converter type and record type</a:t>
            </a:r>
          </a:p>
          <a:p>
            <a:pPr lvl="1" eaLnBrk="1" hangingPunct="1"/>
            <a:r>
              <a:rPr lang="en-US" altLang="en-US" dirty="0"/>
              <a:t>Can be redirected like </a:t>
            </a:r>
            <a:r>
              <a:rPr lang="en-US" altLang="en-US" dirty="0">
                <a:latin typeface="Consolas" panose="020B0609020204030204" pitchFamily="49" charset="0"/>
              </a:rPr>
              <a:t>%(EGU)s</a:t>
            </a:r>
            <a:r>
              <a:rPr lang="en-US" altLang="en-US" dirty="0"/>
              <a:t> or </a:t>
            </a:r>
            <a:r>
              <a:rPr lang="en-US" altLang="en-US" dirty="0">
                <a:latin typeface="Consolas" panose="020B0609020204030204" pitchFamily="49" charset="0"/>
              </a:rPr>
              <a:t>%(record)f</a:t>
            </a:r>
          </a:p>
          <a:p>
            <a:r>
              <a:rPr lang="en-US" altLang="en-US" dirty="0">
                <a:solidFill>
                  <a:srgbClr val="000000"/>
                </a:solidFill>
              </a:rPr>
              <a:t>See: </a:t>
            </a:r>
            <a:r>
              <a:rPr lang="en-US" altLang="en-US" sz="1400" dirty="0">
                <a:solidFill>
                  <a:srgbClr val="000000"/>
                </a:solidFill>
                <a:hlinkClick r:id="rId3"/>
              </a:rPr>
              <a:t>https://paulscherrerinstitute.github.io/StreamDevice/formats.html</a:t>
            </a:r>
            <a:r>
              <a:rPr lang="en-US" altLang="en-US" sz="1400" dirty="0">
                <a:solidFill>
                  <a:srgbClr val="000000"/>
                </a:solidFill>
              </a:rPr>
              <a:t> </a:t>
            </a:r>
          </a:p>
          <a:p>
            <a:pPr lvl="1" eaLnBrk="1" hangingPunct="1"/>
            <a:endParaRPr lang="en-US" altLang="en-US" dirty="0">
              <a:latin typeface="Consolas" panose="020B0609020204030204" pitchFamily="49" charset="0"/>
            </a:endParaRPr>
          </a:p>
        </p:txBody>
      </p:sp>
      <p:sp>
        <p:nvSpPr>
          <p:cNvPr id="203780" name="Rectangle 4"/>
          <p:cNvSpPr>
            <a:spLocks noChangeArrowheads="1"/>
          </p:cNvSpPr>
          <p:nvPr/>
        </p:nvSpPr>
        <p:spPr bwMode="auto">
          <a:xfrm rot="21445843">
            <a:off x="4881885" y="3102222"/>
            <a:ext cx="1506609" cy="100879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These are just some examples.</a:t>
            </a:r>
          </a:p>
          <a:p>
            <a:r>
              <a:rPr lang="en-US" altLang="en-US" sz="1400" b="0" dirty="0">
                <a:latin typeface="+mn-lt"/>
              </a:rPr>
              <a:t>More formats can be added.</a:t>
            </a:r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 rot="252619">
            <a:off x="6029781" y="5211209"/>
            <a:ext cx="1491157" cy="53481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anchor="ctr">
            <a:spAutoFit/>
          </a:bodyPr>
          <a:lstStyle>
            <a:lvl1pPr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1pPr>
            <a:lvl2pPr marL="742950" indent="-28575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2pPr>
            <a:lvl3pPr marL="11430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3pPr>
            <a:lvl4pPr marL="16002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4pPr>
            <a:lvl5pPr marL="2057400" indent="-228600" algn="ctr">
              <a:lnSpc>
                <a:spcPct val="110000"/>
              </a:lnSpc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5pPr>
            <a:lvl6pPr marL="25146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6pPr>
            <a:lvl7pPr marL="29718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7pPr>
            <a:lvl8pPr marL="34290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8pPr>
            <a:lvl9pPr marL="3886200" indent="-228600" algn="ctr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ヒラギノ角ゴ Pro W3" charset="-128"/>
              </a:defRPr>
            </a:lvl9pPr>
          </a:lstStyle>
          <a:p>
            <a:r>
              <a:rPr lang="en-US" altLang="en-US" sz="1400" b="0" dirty="0">
                <a:latin typeface="+mn-lt"/>
              </a:rPr>
              <a:t>"redirection"</a:t>
            </a:r>
            <a:br>
              <a:rPr lang="en-US" altLang="en-US" sz="1400" b="0" dirty="0">
                <a:latin typeface="+mn-lt"/>
              </a:rPr>
            </a:br>
            <a:r>
              <a:rPr lang="en-US" altLang="en-US" sz="1400" b="0" dirty="0">
                <a:latin typeface="+mn-lt"/>
              </a:rPr>
              <a:t>is explained later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I theme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110000"/>
          </a:lnSpc>
          <a:spcBef>
            <a:spcPts val="0"/>
          </a:spcBef>
          <a:defRPr sz="1800" kern="1000" spc="30" dirty="0" err="1" smtClean="0">
            <a:latin typeface="+mn-lt"/>
            <a:cs typeface="Franklin Gothic Book"/>
          </a:defRPr>
        </a:defPPr>
      </a:lstStyle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Grau 100%">
      <a:srgbClr val="505050"/>
    </a:custClr>
    <a:custClr name="Gelb 100%">
      <a:srgbClr val="FDCA00"/>
    </a:custClr>
    <a:custClr name="Orange 100%">
      <a:srgbClr val="EB5B00"/>
    </a:custClr>
    <a:custClr name="Rot 100%">
      <a:srgbClr val="C50006"/>
    </a:custClr>
    <a:custClr name="Braun 100%">
      <a:srgbClr val="85543A"/>
    </a:custClr>
    <a:custClr name="Olivgrün 100%">
      <a:srgbClr val="8F7111"/>
    </a:custClr>
    <a:custClr name="Hellgrün 100%">
      <a:srgbClr val="82911A"/>
    </a:custClr>
    <a:custClr name="Grün 100%">
      <a:srgbClr val="197418"/>
    </a:custClr>
    <a:custClr name="Violet 100%">
      <a:srgbClr val="7C204E"/>
    </a:custClr>
    <a:custClr name="Blau 100%">
      <a:srgbClr val="003B6E"/>
    </a:custClr>
    <a:custClr name="Grau 80%">
      <a:srgbClr val="686868"/>
    </a:custClr>
    <a:custClr name="Gelb 80%">
      <a:srgbClr val="FED43E"/>
    </a:custClr>
    <a:custClr name="Orange 80%">
      <a:srgbClr val="EE7B34"/>
    </a:custClr>
    <a:custClr name="Rot 80%">
      <a:srgbClr val="D04729"/>
    </a:custClr>
    <a:custClr name="Braun 80%">
      <a:srgbClr val="9A7059"/>
    </a:custClr>
    <a:custClr name="Olivgrün 80%">
      <a:srgbClr val="A48841"/>
    </a:custClr>
    <a:custClr name="Hellgrün 80%">
      <a:srgbClr val="9BA34C"/>
    </a:custClr>
    <a:custClr name="Grün 80%">
      <a:srgbClr val="518A42"/>
    </a:custClr>
    <a:custClr name="Violet 80%">
      <a:srgbClr val="914967"/>
    </a:custClr>
    <a:custClr name="Blau 80%">
      <a:srgbClr val="405583"/>
    </a:custClr>
    <a:custClr name="Grau 60%">
      <a:srgbClr val="969696"/>
    </a:custClr>
    <a:custClr name="Gelb 60%">
      <a:srgbClr val="FEDE74"/>
    </a:custClr>
    <a:custClr name="Orange 60%">
      <a:srgbClr val="F29E62"/>
    </a:custClr>
    <a:custClr name="Rot 60%">
      <a:srgbClr val="DA7252"/>
    </a:custClr>
    <a:custClr name="Braun 60%">
      <a:srgbClr val="B2917D"/>
    </a:custClr>
    <a:custClr name="Olivgrün 60%">
      <a:srgbClr val="BAA46A"/>
    </a:custClr>
    <a:custClr name="Hellgrün 60%">
      <a:srgbClr val="B5B874"/>
    </a:custClr>
    <a:custClr name="Grün 60%">
      <a:srgbClr val="7DA569"/>
    </a:custClr>
    <a:custClr name="Violet 60%">
      <a:srgbClr val="AA7084"/>
    </a:custClr>
    <a:custClr name="Blau 60%">
      <a:srgbClr val="69769E"/>
    </a:custClr>
    <a:custClr name="Grau 40%">
      <a:srgbClr val="B9B9B9"/>
    </a:custClr>
    <a:custClr name="Gelb 40%">
      <a:srgbClr val="FFEAA8"/>
    </a:custClr>
    <a:custClr name="Orange 40%">
      <a:srgbClr val="F6C096"/>
    </a:custClr>
    <a:custClr name="Rot 40%">
      <a:srgbClr val="E7A287"/>
    </a:custClr>
    <a:custClr name="Braun 40%">
      <a:srgbClr val="CAB5A6"/>
    </a:custClr>
    <a:custClr name="Olivgrün 40%">
      <a:srgbClr val="D0C19B"/>
    </a:custClr>
    <a:custClr name="Hellgrün 40%">
      <a:srgbClr val="CED0A4"/>
    </a:custClr>
    <a:custClr name="Grün 40%">
      <a:srgbClr val="A8C39A"/>
    </a:custClr>
    <a:custClr name="Violet 40%">
      <a:srgbClr val="C49FAA"/>
    </a:custClr>
    <a:custClr name="Blau 40%">
      <a:srgbClr val="989FBD"/>
    </a:custClr>
    <a:custClr name="Grau 20%">
      <a:srgbClr val="E5E5E5"/>
    </a:custClr>
    <a:custClr name="Gelb 20%">
      <a:srgbClr val="FFF5D6"/>
    </a:custClr>
    <a:custClr name="Orange 20%">
      <a:srgbClr val="FBE1CC"/>
    </a:custClr>
    <a:custClr name="Rot 20%">
      <a:srgbClr val="F3D2C2"/>
    </a:custClr>
    <a:custClr name="Braun 20%">
      <a:srgbClr val="E4D9D2"/>
    </a:custClr>
    <a:custClr name="Olivgrün 20%">
      <a:srgbClr val="E8E1CE"/>
    </a:custClr>
    <a:custClr name="Hellgrün 20%">
      <a:srgbClr val="E7E8D3"/>
    </a:custClr>
    <a:custClr name="Grün 20%">
      <a:srgbClr val="D4E2CE"/>
    </a:custClr>
    <a:custClr name="Violet 20%">
      <a:srgbClr val="E1D0D5"/>
    </a:custClr>
    <a:custClr name="Blau 20%">
      <a:srgbClr val="CBCFDF"/>
    </a:custClr>
  </a:custClr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4386</Words>
  <Application>Microsoft Macintosh PowerPoint</Application>
  <PresentationFormat>On-screen Show (4:3)</PresentationFormat>
  <Paragraphs>444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Arial Narrow</vt:lpstr>
      <vt:lpstr>Calibri</vt:lpstr>
      <vt:lpstr>Consolas</vt:lpstr>
      <vt:lpstr>Courier New</vt:lpstr>
      <vt:lpstr>Georgia</vt:lpstr>
      <vt:lpstr>Rockwell</vt:lpstr>
      <vt:lpstr>Symbol</vt:lpstr>
      <vt:lpstr>Times</vt:lpstr>
      <vt:lpstr>Times New Roman</vt:lpstr>
      <vt:lpstr>Wingdings</vt:lpstr>
      <vt:lpstr>ヒラギノ角ゴ Pro W3</vt:lpstr>
      <vt:lpstr>PSI theme</vt:lpstr>
      <vt:lpstr>StreamDevice Introduction</vt:lpstr>
      <vt:lpstr>What is StreamDevice?</vt:lpstr>
      <vt:lpstr>How can a Device Driver be Generic?</vt:lpstr>
      <vt:lpstr>StreamDevice Architecture</vt:lpstr>
      <vt:lpstr>StreamDevice and asynDriver</vt:lpstr>
      <vt:lpstr>Example: Read a Device in 3 Easy Steps</vt:lpstr>
      <vt:lpstr>Protocol Files</vt:lpstr>
      <vt:lpstr>Strings in StreamDevice</vt:lpstr>
      <vt:lpstr>Formats as Known From printf/scanf</vt:lpstr>
      <vt:lpstr>Protocol Parameters</vt:lpstr>
      <vt:lpstr>Redirections</vt:lpstr>
      <vt:lpstr>Redirection Example</vt:lpstr>
      <vt:lpstr>Complex Protocol: Pfeiffer MaxiGauge</vt:lpstr>
      <vt:lpstr> Enum Format: %{…|…|…}</vt:lpstr>
      <vt:lpstr>Binary Protocols (aka “Telegrams”)</vt:lpstr>
      <vt:lpstr>Raw values: %r and %R</vt:lpstr>
      <vt:lpstr>Checksums: %&lt;…&gt;</vt:lpstr>
      <vt:lpstr>Regular expressions: %/…/</vt:lpstr>
      <vt:lpstr>Regular expression substitutions: %#/…/…/</vt:lpstr>
      <vt:lpstr>Asynchronous input: I/O Intr</vt:lpstr>
      <vt:lpstr>I/O Intr vs. Redirection</vt:lpstr>
      <vt:lpstr>Error Handling</vt:lpstr>
      <vt:lpstr>Exception Handlers</vt:lpstr>
      <vt:lpstr>Record Initialization</vt:lpstr>
      <vt:lpstr>Arrays</vt:lpstr>
      <vt:lpstr>Recommended Reading</vt:lpstr>
    </vt:vector>
  </TitlesOfParts>
  <Company>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PSIUser</dc:creator>
  <cp:lastModifiedBy>Zimoch, Dirk</cp:lastModifiedBy>
  <cp:revision>111</cp:revision>
  <dcterms:created xsi:type="dcterms:W3CDTF">2011-09-01T13:53:33Z</dcterms:created>
  <dcterms:modified xsi:type="dcterms:W3CDTF">2026-04-29T13:20:03Z</dcterms:modified>
</cp:coreProperties>
</file>